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4"/>
  </p:sldMasterIdLst>
  <p:notesMasterIdLst>
    <p:notesMasterId r:id="rId92"/>
  </p:notesMasterIdLst>
  <p:sldIdLst>
    <p:sldId id="6082" r:id="rId5"/>
    <p:sldId id="6099" r:id="rId6"/>
    <p:sldId id="6053" r:id="rId7"/>
    <p:sldId id="327" r:id="rId8"/>
    <p:sldId id="2147475666" r:id="rId9"/>
    <p:sldId id="6084" r:id="rId10"/>
    <p:sldId id="612" r:id="rId11"/>
    <p:sldId id="6083" r:id="rId12"/>
    <p:sldId id="6054" r:id="rId13"/>
    <p:sldId id="6076" r:id="rId14"/>
    <p:sldId id="6100" r:id="rId15"/>
    <p:sldId id="6078" r:id="rId16"/>
    <p:sldId id="2147475667" r:id="rId17"/>
    <p:sldId id="2147475668" r:id="rId18"/>
    <p:sldId id="2147475669" r:id="rId19"/>
    <p:sldId id="6038" r:id="rId20"/>
    <p:sldId id="6085" r:id="rId21"/>
    <p:sldId id="6086" r:id="rId22"/>
    <p:sldId id="6087" r:id="rId23"/>
    <p:sldId id="6088" r:id="rId24"/>
    <p:sldId id="6089" r:id="rId25"/>
    <p:sldId id="264" r:id="rId26"/>
    <p:sldId id="6090" r:id="rId27"/>
    <p:sldId id="270" r:id="rId28"/>
    <p:sldId id="2147475670" r:id="rId29"/>
    <p:sldId id="273" r:id="rId30"/>
    <p:sldId id="276" r:id="rId31"/>
    <p:sldId id="278" r:id="rId32"/>
    <p:sldId id="280" r:id="rId33"/>
    <p:sldId id="7673" r:id="rId34"/>
    <p:sldId id="7675" r:id="rId35"/>
    <p:sldId id="7676" r:id="rId36"/>
    <p:sldId id="6349" r:id="rId37"/>
    <p:sldId id="285" r:id="rId38"/>
    <p:sldId id="284" r:id="rId39"/>
    <p:sldId id="288" r:id="rId40"/>
    <p:sldId id="287" r:id="rId41"/>
    <p:sldId id="289" r:id="rId42"/>
    <p:sldId id="290" r:id="rId43"/>
    <p:sldId id="291" r:id="rId44"/>
    <p:sldId id="309" r:id="rId45"/>
    <p:sldId id="6092" r:id="rId46"/>
    <p:sldId id="6093" r:id="rId47"/>
    <p:sldId id="6094" r:id="rId48"/>
    <p:sldId id="6095" r:id="rId49"/>
    <p:sldId id="6096" r:id="rId50"/>
    <p:sldId id="6097" r:id="rId51"/>
    <p:sldId id="300" r:id="rId52"/>
    <p:sldId id="298" r:id="rId53"/>
    <p:sldId id="2147475688" r:id="rId54"/>
    <p:sldId id="2147475689" r:id="rId55"/>
    <p:sldId id="2147475690" r:id="rId56"/>
    <p:sldId id="2147475691" r:id="rId57"/>
    <p:sldId id="2147475692" r:id="rId58"/>
    <p:sldId id="2147475693" r:id="rId59"/>
    <p:sldId id="2147475694" r:id="rId60"/>
    <p:sldId id="2147475695" r:id="rId61"/>
    <p:sldId id="2147475696" r:id="rId62"/>
    <p:sldId id="2147475697" r:id="rId63"/>
    <p:sldId id="2147475698" r:id="rId64"/>
    <p:sldId id="271" r:id="rId65"/>
    <p:sldId id="2147475663" r:id="rId66"/>
    <p:sldId id="329" r:id="rId67"/>
    <p:sldId id="330" r:id="rId68"/>
    <p:sldId id="328" r:id="rId69"/>
    <p:sldId id="331" r:id="rId70"/>
    <p:sldId id="2147475664" r:id="rId71"/>
    <p:sldId id="431" r:id="rId72"/>
    <p:sldId id="2147475659" r:id="rId73"/>
    <p:sldId id="2147475661" r:id="rId74"/>
    <p:sldId id="2147475657" r:id="rId75"/>
    <p:sldId id="2147475660" r:id="rId76"/>
    <p:sldId id="435" r:id="rId77"/>
    <p:sldId id="437" r:id="rId78"/>
    <p:sldId id="2147475700" r:id="rId79"/>
    <p:sldId id="2147475673" r:id="rId80"/>
    <p:sldId id="2147475674" r:id="rId81"/>
    <p:sldId id="2147475675" r:id="rId82"/>
    <p:sldId id="2147475676" r:id="rId83"/>
    <p:sldId id="2147475701" r:id="rId84"/>
    <p:sldId id="2147475672" r:id="rId85"/>
    <p:sldId id="304" r:id="rId86"/>
    <p:sldId id="303" r:id="rId87"/>
    <p:sldId id="307" r:id="rId88"/>
    <p:sldId id="6080" r:id="rId89"/>
    <p:sldId id="2147475702" r:id="rId90"/>
    <p:sldId id="6101" r:id="rId91"/>
  </p:sldIdLst>
  <p:sldSz cx="12192000" cy="6858000"/>
  <p:notesSz cx="6808788" cy="9940925"/>
  <p:defaultTextStyle>
    <a:defPPr>
      <a:defRPr lang="LID4096"/>
    </a:defPPr>
    <a:lvl1pPr algn="r" rtl="1"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r" rtl="1"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r" rtl="1"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r" rtl="1"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r" rtl="1"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KENTIN tatiana" initials="Wt" lastIdx="1" clrIdx="0">
    <p:extLst>
      <p:ext uri="{19B8F6BF-5375-455C-9EA6-DF929625EA0E}">
        <p15:presenceInfo xmlns:p15="http://schemas.microsoft.com/office/powerpoint/2012/main" userId="S::WarkentinT@upu.int::b8e71697-9256-46ff-ab69-796f9171b5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96" autoAdjust="0"/>
    <p:restoredTop sz="94846" autoAdjust="0"/>
  </p:normalViewPr>
  <p:slideViewPr>
    <p:cSldViewPr snapToGrid="0" snapToObjects="1">
      <p:cViewPr varScale="1">
        <p:scale>
          <a:sx n="153" d="100"/>
          <a:sy n="153" d="100"/>
        </p:scale>
        <p:origin x="46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8972E-C265-43F7-ADA9-C0D366E72D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DF1E53-A65E-4B5B-B9D0-317B87C821A9}">
      <dgm:prSet custT="1"/>
      <dgm:spPr/>
      <dgm:t>
        <a:bodyPr/>
        <a:lstStyle/>
        <a:p>
          <a:pPr algn="l" rtl="1">
            <a:lnSpc>
              <a:spcPct val="100000"/>
            </a:lnSpc>
            <a:spcBef>
              <a:spcPts val="0"/>
            </a:spcBef>
            <a:spcAft>
              <a:spcPts val="0"/>
            </a:spcAft>
          </a:pPr>
          <a:r>
            <a:rPr lang="ar-SA" sz="1400" dirty="0">
              <a:latin typeface="Arial" panose="020B0604020202020204" pitchFamily="34" charset="0"/>
              <a:ea typeface="Arial"/>
              <a:cs typeface="Arial" panose="020B0604020202020204" pitchFamily="34" charset="0"/>
            </a:rPr>
            <a:t>تصنيف خدمة الأكياس </a:t>
          </a:r>
          <a:r>
            <a:rPr lang="en-GB" sz="1200" dirty="0">
              <a:latin typeface="Times New Roman" panose="02020603050405020304" pitchFamily="18" charset="0"/>
              <a:ea typeface="Arial"/>
              <a:cs typeface="Times New Roman" panose="02020603050405020304" pitchFamily="18" charset="0"/>
            </a:rPr>
            <a:t>M</a:t>
          </a:r>
          <a:r>
            <a:rPr lang="ar-SA" sz="1400" dirty="0">
              <a:latin typeface="Arial" panose="020B0604020202020204" pitchFamily="34" charset="0"/>
              <a:ea typeface="Arial"/>
              <a:cs typeface="Arial" panose="020B0604020202020204" pitchFamily="34" charset="0"/>
            </a:rPr>
            <a:t> كخدمة اختيارية اعتباراً من </a:t>
          </a:r>
          <a:r>
            <a:rPr lang="ar-SA" sz="1400" dirty="0">
              <a:latin typeface="Arial" panose="020B0604020202020204" pitchFamily="34" charset="0"/>
              <a:ea typeface="Calibri" panose="020F0502020204030204" pitchFamily="34" charset="0"/>
              <a:cs typeface="Arial" panose="020B0604020202020204" pitchFamily="34" charset="0"/>
            </a:rPr>
            <a:t>١</a:t>
          </a:r>
          <a:r>
            <a:rPr lang="ar-SA" sz="1400" dirty="0">
              <a:latin typeface="Arial" panose="020B0604020202020204" pitchFamily="34" charset="0"/>
              <a:ea typeface="Arial"/>
              <a:cs typeface="Arial" panose="020B0604020202020204" pitchFamily="34" charset="0"/>
            </a:rPr>
            <a:t> يناير/كانون الثاني ٢٠٢٥</a:t>
          </a:r>
        </a:p>
      </dgm:t>
    </dgm:pt>
    <dgm:pt modelId="{3583A695-A9C5-4A51-9FEA-CEA6E55CE3D7}" type="parTrans" cxnId="{A67BE178-A59D-42D9-BA44-B54355ECC28F}">
      <dgm:prSet/>
      <dgm:spPr/>
      <dgm:t>
        <a:bodyPr/>
        <a:lstStyle/>
        <a:p>
          <a:pPr>
            <a:lnSpc>
              <a:spcPct val="100000"/>
            </a:lnSpc>
            <a:spcBef>
              <a:spcPts val="0"/>
            </a:spcBef>
            <a:spcAft>
              <a:spcPts val="0"/>
            </a:spcAft>
          </a:pPr>
          <a:endParaRPr lang="en-US" sz="1400">
            <a:latin typeface="Arial" panose="020B0604020202020204" pitchFamily="34" charset="0"/>
            <a:ea typeface="Verdana" panose="020B0604030504040204" pitchFamily="34" charset="0"/>
            <a:cs typeface="Arial" panose="020B0604020202020204" pitchFamily="34" charset="0"/>
          </a:endParaRPr>
        </a:p>
      </dgm:t>
    </dgm:pt>
    <dgm:pt modelId="{9802D92B-B0D1-458F-AF4A-EFD6E14B8CB1}" type="sibTrans" cxnId="{A67BE178-A59D-42D9-BA44-B54355ECC28F}">
      <dgm:prSet/>
      <dgm:spPr/>
      <dgm:t>
        <a:bodyPr/>
        <a:lstStyle/>
        <a:p>
          <a:pPr>
            <a:lnSpc>
              <a:spcPct val="100000"/>
            </a:lnSpc>
            <a:spcBef>
              <a:spcPts val="0"/>
            </a:spcBef>
            <a:spcAft>
              <a:spcPts val="0"/>
            </a:spcAft>
          </a:pPr>
          <a:endParaRPr lang="en-US" sz="1400">
            <a:latin typeface="Arial" panose="020B0604020202020204" pitchFamily="34" charset="0"/>
            <a:ea typeface="Verdana" panose="020B0604030504040204" pitchFamily="34" charset="0"/>
            <a:cs typeface="Arial" panose="020B0604020202020204" pitchFamily="34" charset="0"/>
          </a:endParaRPr>
        </a:p>
      </dgm:t>
    </dgm:pt>
    <dgm:pt modelId="{4A9C4318-598D-4CE3-8E04-DB8486741AD6}">
      <dgm:prSet custT="1"/>
      <dgm:spPr/>
      <dgm:t>
        <a:bodyPr/>
        <a:lstStyle/>
        <a:p>
          <a:pPr algn="justLow" rtl="1">
            <a:lnSpc>
              <a:spcPct val="100000"/>
            </a:lnSpc>
            <a:spcBef>
              <a:spcPts val="0"/>
            </a:spcBef>
            <a:spcAft>
              <a:spcPts val="0"/>
            </a:spcAft>
          </a:pPr>
          <a:r>
            <a:rPr lang="ar-SA" sz="1400" dirty="0">
              <a:solidFill>
                <a:srgbClr val="FFFF00"/>
              </a:solidFill>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rPr>
            <a:t>تقتصر الخدمة المسجلة على المستندات اعتباراً من </a:t>
          </a:r>
          <a:r>
            <a:rPr lang="ar-SA" sz="1400"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١</a:t>
          </a:r>
          <a:r>
            <a:rPr lang="ar-SA" sz="1400" dirty="0">
              <a:solidFill>
                <a:srgbClr val="FFFF00"/>
              </a:solidFill>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rPr>
            <a:t> يناير/كانون الثاني ٢٠٢٦، وإلزامية خاصية التتبع فيما يتعلق بخدمة البريد المسجل وخدمة البريد بقيمة مصرح بها</a:t>
          </a:r>
        </a:p>
      </dgm:t>
    </dgm:pt>
    <dgm:pt modelId="{D1F6016F-8034-494C-BAE9-6AB674EFFE40}" type="parTrans" cxnId="{5FAAD08D-98B7-4359-ABCB-EE9436B68F1A}">
      <dgm:prSet/>
      <dgm:spPr/>
      <dgm:t>
        <a:bodyPr/>
        <a:lstStyle/>
        <a:p>
          <a:pPr>
            <a:lnSpc>
              <a:spcPct val="100000"/>
            </a:lnSpc>
            <a:spcBef>
              <a:spcPts val="0"/>
            </a:spcBef>
            <a:spcAft>
              <a:spcPts val="0"/>
            </a:spcAft>
          </a:pPr>
          <a:endParaRPr lang="en-US" sz="1400">
            <a:latin typeface="Arial" panose="020B0604020202020204" pitchFamily="34" charset="0"/>
            <a:ea typeface="Verdana" panose="020B0604030504040204" pitchFamily="34" charset="0"/>
            <a:cs typeface="Arial" panose="020B0604020202020204" pitchFamily="34" charset="0"/>
          </a:endParaRPr>
        </a:p>
      </dgm:t>
    </dgm:pt>
    <dgm:pt modelId="{CD5C439D-F05F-45A5-B2BF-E560C0AEA876}" type="sibTrans" cxnId="{5FAAD08D-98B7-4359-ABCB-EE9436B68F1A}">
      <dgm:prSet/>
      <dgm:spPr/>
      <dgm:t>
        <a:bodyPr/>
        <a:lstStyle/>
        <a:p>
          <a:pPr>
            <a:lnSpc>
              <a:spcPct val="100000"/>
            </a:lnSpc>
            <a:spcBef>
              <a:spcPts val="0"/>
            </a:spcBef>
            <a:spcAft>
              <a:spcPts val="0"/>
            </a:spcAft>
          </a:pPr>
          <a:endParaRPr lang="en-US" sz="1400">
            <a:latin typeface="Arial" panose="020B0604020202020204" pitchFamily="34" charset="0"/>
            <a:ea typeface="Verdana" panose="020B0604030504040204" pitchFamily="34" charset="0"/>
            <a:cs typeface="Arial" panose="020B0604020202020204" pitchFamily="34" charset="0"/>
          </a:endParaRPr>
        </a:p>
      </dgm:t>
    </dgm:pt>
    <dgm:pt modelId="{D010A91B-C8F8-4AD8-BA0A-ABFECEC3A219}">
      <dgm:prSet custT="1"/>
      <dgm:spPr/>
      <dgm:t>
        <a:bodyPr/>
        <a:lstStyle/>
        <a:p>
          <a:pPr marL="0" lvl="0" algn="l" defTabSz="800100" rtl="1">
            <a:lnSpc>
              <a:spcPct val="100000"/>
            </a:lnSpc>
            <a:spcBef>
              <a:spcPts val="0"/>
            </a:spcBef>
            <a:spcAft>
              <a:spcPts val="0"/>
            </a:spcAft>
            <a:buNone/>
          </a:pPr>
          <a:r>
            <a:rPr lang="ar-SA" sz="1400" dirty="0">
              <a:solidFill>
                <a:srgbClr val="FFFF00"/>
              </a:solidFill>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rPr>
            <a:t>خدمة التوزيع الخاضعة للتتبع إلزامية بالنسبة إلى الرزم الصغيرة اعتباراً من </a:t>
          </a:r>
          <a:r>
            <a:rPr lang="ar-SA" sz="1400"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١</a:t>
          </a:r>
          <a:r>
            <a:rPr lang="ar-SA" sz="1400" dirty="0">
              <a:solidFill>
                <a:srgbClr val="FFFF00"/>
              </a:solidFill>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rPr>
            <a:t> يناير/كانون الثاني ٢٠٢٥</a:t>
          </a:r>
        </a:p>
      </dgm:t>
    </dgm:pt>
    <dgm:pt modelId="{B8F105D8-0E76-494B-9B63-90CC6BD37A02}" type="parTrans" cxnId="{22CF758F-7EB4-436C-A19B-607F69ABAC2D}">
      <dgm:prSet/>
      <dgm:spPr/>
      <dgm:t>
        <a:bodyPr/>
        <a:lstStyle/>
        <a:p>
          <a:pPr>
            <a:lnSpc>
              <a:spcPct val="100000"/>
            </a:lnSpc>
            <a:spcBef>
              <a:spcPts val="0"/>
            </a:spcBef>
            <a:spcAft>
              <a:spcPts val="0"/>
            </a:spcAft>
          </a:pPr>
          <a:endParaRPr lang="en-US" sz="1400">
            <a:latin typeface="Arial" panose="020B0604020202020204" pitchFamily="34" charset="0"/>
            <a:ea typeface="Verdana" panose="020B0604030504040204" pitchFamily="34" charset="0"/>
            <a:cs typeface="Arial" panose="020B0604020202020204" pitchFamily="34" charset="0"/>
          </a:endParaRPr>
        </a:p>
      </dgm:t>
    </dgm:pt>
    <dgm:pt modelId="{01546154-7158-407B-A7C8-B1DFCD6BADB8}" type="sibTrans" cxnId="{22CF758F-7EB4-436C-A19B-607F69ABAC2D}">
      <dgm:prSet/>
      <dgm:spPr/>
      <dgm:t>
        <a:bodyPr/>
        <a:lstStyle/>
        <a:p>
          <a:pPr>
            <a:lnSpc>
              <a:spcPct val="100000"/>
            </a:lnSpc>
            <a:spcBef>
              <a:spcPts val="0"/>
            </a:spcBef>
            <a:spcAft>
              <a:spcPts val="0"/>
            </a:spcAft>
          </a:pPr>
          <a:endParaRPr lang="en-US" sz="1400">
            <a:latin typeface="Arial" panose="020B0604020202020204" pitchFamily="34" charset="0"/>
            <a:ea typeface="Verdana" panose="020B0604030504040204" pitchFamily="34" charset="0"/>
            <a:cs typeface="Arial" panose="020B0604020202020204" pitchFamily="34" charset="0"/>
          </a:endParaRPr>
        </a:p>
      </dgm:t>
    </dgm:pt>
    <dgm:pt modelId="{E468CCB3-16E6-4C65-9A9F-9671B55F741A}">
      <dgm:prSet custT="1"/>
      <dgm:spPr/>
      <dgm:t>
        <a:bodyPr/>
        <a:lstStyle/>
        <a:p>
          <a:pPr algn="justLow">
            <a:lnSpc>
              <a:spcPct val="100000"/>
            </a:lnSpc>
            <a:spcBef>
              <a:spcPts val="0"/>
            </a:spcBef>
            <a:spcAft>
              <a:spcPts val="0"/>
            </a:spcAft>
          </a:pPr>
          <a:r>
            <a:rPr lang="ar-SA" sz="1400" dirty="0">
              <a:latin typeface="Arial" panose="020B0604020202020204" pitchFamily="34" charset="0"/>
              <a:ea typeface="Arial"/>
              <a:cs typeface="Arial" panose="020B0604020202020204" pitchFamily="34" charset="0"/>
            </a:rPr>
            <a:t>خدمة الإشعار بالتوزيع لا تنطبق على الطرود اعتباراً من </a:t>
          </a:r>
          <a:r>
            <a:rPr lang="ar-SA" sz="1400" dirty="0">
              <a:latin typeface="Arial" panose="020B0604020202020204" pitchFamily="34" charset="0"/>
              <a:ea typeface="Calibri" panose="020F0502020204030204" pitchFamily="34" charset="0"/>
              <a:cs typeface="Arial" panose="020B0604020202020204" pitchFamily="34" charset="0"/>
            </a:rPr>
            <a:t>١</a:t>
          </a:r>
          <a:r>
            <a:rPr lang="ar-SA" sz="1400" dirty="0">
              <a:latin typeface="Arial" panose="020B0604020202020204" pitchFamily="34" charset="0"/>
              <a:ea typeface="Arial"/>
              <a:cs typeface="Arial" panose="020B0604020202020204" pitchFamily="34" charset="0"/>
            </a:rPr>
            <a:t> يناير/كانون الثاني ٢٠٢٥</a:t>
          </a:r>
        </a:p>
      </dgm:t>
    </dgm:pt>
    <dgm:pt modelId="{0A8585BB-C419-477F-9424-97316275B5A5}" type="parTrans" cxnId="{190CB07A-D909-4C3F-9378-C1B16113645D}">
      <dgm:prSet/>
      <dgm:spPr/>
      <dgm:t>
        <a:bodyPr/>
        <a:lstStyle/>
        <a:p>
          <a:pPr>
            <a:lnSpc>
              <a:spcPct val="100000"/>
            </a:lnSpc>
            <a:spcBef>
              <a:spcPts val="0"/>
            </a:spcBef>
            <a:spcAft>
              <a:spcPts val="0"/>
            </a:spcAft>
          </a:pPr>
          <a:endParaRPr lang="LID4096" sz="1400">
            <a:latin typeface="Arial" panose="020B0604020202020204" pitchFamily="34" charset="0"/>
            <a:ea typeface="Verdana" panose="020B0604030504040204" pitchFamily="34" charset="0"/>
            <a:cs typeface="Arial" panose="020B0604020202020204" pitchFamily="34" charset="0"/>
          </a:endParaRPr>
        </a:p>
      </dgm:t>
    </dgm:pt>
    <dgm:pt modelId="{7DECA7EF-0BB2-4929-B20E-877C72FE4749}" type="sibTrans" cxnId="{190CB07A-D909-4C3F-9378-C1B16113645D}">
      <dgm:prSet/>
      <dgm:spPr/>
      <dgm:t>
        <a:bodyPr/>
        <a:lstStyle/>
        <a:p>
          <a:pPr>
            <a:lnSpc>
              <a:spcPct val="100000"/>
            </a:lnSpc>
            <a:spcBef>
              <a:spcPts val="0"/>
            </a:spcBef>
            <a:spcAft>
              <a:spcPts val="0"/>
            </a:spcAft>
          </a:pPr>
          <a:endParaRPr lang="LID4096" sz="1400">
            <a:latin typeface="Arial" panose="020B0604020202020204" pitchFamily="34" charset="0"/>
            <a:ea typeface="Verdana" panose="020B0604030504040204" pitchFamily="34" charset="0"/>
            <a:cs typeface="Arial" panose="020B0604020202020204" pitchFamily="34" charset="0"/>
          </a:endParaRPr>
        </a:p>
      </dgm:t>
    </dgm:pt>
    <dgm:pt modelId="{106C0882-E9D9-4F7B-A796-58781C1DFFB2}" type="pres">
      <dgm:prSet presAssocID="{E528972E-C265-43F7-ADA9-C0D366E72D33}" presName="Name0" presStyleCnt="0">
        <dgm:presLayoutVars>
          <dgm:chMax val="7"/>
          <dgm:chPref val="7"/>
          <dgm:dir/>
        </dgm:presLayoutVars>
      </dgm:prSet>
      <dgm:spPr/>
    </dgm:pt>
    <dgm:pt modelId="{15331FE7-8AA5-4364-AB7D-DC7029133E66}" type="pres">
      <dgm:prSet presAssocID="{E528972E-C265-43F7-ADA9-C0D366E72D33}" presName="Name1" presStyleCnt="0"/>
      <dgm:spPr/>
    </dgm:pt>
    <dgm:pt modelId="{2F21D9D1-D88A-4D26-A852-3D27A15DC283}" type="pres">
      <dgm:prSet presAssocID="{E528972E-C265-43F7-ADA9-C0D366E72D33}" presName="cycle" presStyleCnt="0"/>
      <dgm:spPr/>
    </dgm:pt>
    <dgm:pt modelId="{660C5441-4E20-4D03-8508-7BB671BA6AE6}" type="pres">
      <dgm:prSet presAssocID="{E528972E-C265-43F7-ADA9-C0D366E72D33}" presName="srcNode" presStyleLbl="node1" presStyleIdx="0" presStyleCnt="4"/>
      <dgm:spPr/>
    </dgm:pt>
    <dgm:pt modelId="{5E3DC349-CEA0-4CCA-8DEB-7F5F1B151E88}" type="pres">
      <dgm:prSet presAssocID="{E528972E-C265-43F7-ADA9-C0D366E72D33}" presName="conn" presStyleLbl="parChTrans1D2" presStyleIdx="0" presStyleCnt="1"/>
      <dgm:spPr/>
    </dgm:pt>
    <dgm:pt modelId="{E12A214F-91A9-455F-A2F7-2E561A4BED84}" type="pres">
      <dgm:prSet presAssocID="{E528972E-C265-43F7-ADA9-C0D366E72D33}" presName="extraNode" presStyleLbl="node1" presStyleIdx="0" presStyleCnt="4"/>
      <dgm:spPr/>
    </dgm:pt>
    <dgm:pt modelId="{CE5D7DE5-7E9E-4388-9B53-41F350D416FD}" type="pres">
      <dgm:prSet presAssocID="{E528972E-C265-43F7-ADA9-C0D366E72D33}" presName="dstNode" presStyleLbl="node1" presStyleIdx="0" presStyleCnt="4"/>
      <dgm:spPr/>
    </dgm:pt>
    <dgm:pt modelId="{D6820EA1-203E-4F49-9D5D-0389CC6F13EA}" type="pres">
      <dgm:prSet presAssocID="{ECDF1E53-A65E-4B5B-B9D0-317B87C821A9}" presName="text_1" presStyleLbl="node1" presStyleIdx="0" presStyleCnt="4">
        <dgm:presLayoutVars>
          <dgm:bulletEnabled val="1"/>
        </dgm:presLayoutVars>
      </dgm:prSet>
      <dgm:spPr/>
    </dgm:pt>
    <dgm:pt modelId="{3514EE31-E779-49B0-BBA9-A4E57E5A9CD6}" type="pres">
      <dgm:prSet presAssocID="{ECDF1E53-A65E-4B5B-B9D0-317B87C821A9}" presName="accent_1" presStyleCnt="0"/>
      <dgm:spPr/>
    </dgm:pt>
    <dgm:pt modelId="{05D39FBB-E830-41E9-90A1-FD578FFF8F7A}" type="pres">
      <dgm:prSet presAssocID="{ECDF1E53-A65E-4B5B-B9D0-317B87C821A9}" presName="accentRepeatNode" presStyleLbl="solidFgAcc1" presStyleIdx="0" presStyleCnt="4"/>
      <dgm:spPr/>
    </dgm:pt>
    <dgm:pt modelId="{CF965183-5E1B-47AD-A5F2-418FEEC762AA}" type="pres">
      <dgm:prSet presAssocID="{4A9C4318-598D-4CE3-8E04-DB8486741AD6}" presName="text_2" presStyleLbl="node1" presStyleIdx="1" presStyleCnt="4">
        <dgm:presLayoutVars>
          <dgm:bulletEnabled val="1"/>
        </dgm:presLayoutVars>
      </dgm:prSet>
      <dgm:spPr/>
    </dgm:pt>
    <dgm:pt modelId="{4C621290-1CCB-475B-A042-58043A706E65}" type="pres">
      <dgm:prSet presAssocID="{4A9C4318-598D-4CE3-8E04-DB8486741AD6}" presName="accent_2" presStyleCnt="0"/>
      <dgm:spPr/>
    </dgm:pt>
    <dgm:pt modelId="{CFAEC986-EA58-4AD6-B0FB-DE4AD083C47C}" type="pres">
      <dgm:prSet presAssocID="{4A9C4318-598D-4CE3-8E04-DB8486741AD6}" presName="accentRepeatNode" presStyleLbl="solidFgAcc1" presStyleIdx="1" presStyleCnt="4"/>
      <dgm:spPr/>
    </dgm:pt>
    <dgm:pt modelId="{C464DF29-1BF8-4268-86D0-9FFDC7CD2943}" type="pres">
      <dgm:prSet presAssocID="{D010A91B-C8F8-4AD8-BA0A-ABFECEC3A219}" presName="text_3" presStyleLbl="node1" presStyleIdx="2" presStyleCnt="4">
        <dgm:presLayoutVars>
          <dgm:bulletEnabled val="1"/>
        </dgm:presLayoutVars>
      </dgm:prSet>
      <dgm:spPr/>
    </dgm:pt>
    <dgm:pt modelId="{10E02E8A-5802-41AE-AD79-0D1325959768}" type="pres">
      <dgm:prSet presAssocID="{D010A91B-C8F8-4AD8-BA0A-ABFECEC3A219}" presName="accent_3" presStyleCnt="0"/>
      <dgm:spPr/>
    </dgm:pt>
    <dgm:pt modelId="{0BD90D2E-1FD4-44F4-A5DC-B052C23B45F4}" type="pres">
      <dgm:prSet presAssocID="{D010A91B-C8F8-4AD8-BA0A-ABFECEC3A219}" presName="accentRepeatNode" presStyleLbl="solidFgAcc1" presStyleIdx="2" presStyleCnt="4"/>
      <dgm:spPr/>
    </dgm:pt>
    <dgm:pt modelId="{2E3D30D4-69D4-4F28-8EEE-9C1A9119F85C}" type="pres">
      <dgm:prSet presAssocID="{E468CCB3-16E6-4C65-9A9F-9671B55F741A}" presName="text_4" presStyleLbl="node1" presStyleIdx="3" presStyleCnt="4">
        <dgm:presLayoutVars>
          <dgm:bulletEnabled val="1"/>
        </dgm:presLayoutVars>
      </dgm:prSet>
      <dgm:spPr/>
    </dgm:pt>
    <dgm:pt modelId="{F93A2928-D58D-4EF4-9E16-4A63E42DDA40}" type="pres">
      <dgm:prSet presAssocID="{E468CCB3-16E6-4C65-9A9F-9671B55F741A}" presName="accent_4" presStyleCnt="0"/>
      <dgm:spPr/>
    </dgm:pt>
    <dgm:pt modelId="{F25F0CE3-03B4-4D83-A341-2E1FDFBBCD9C}" type="pres">
      <dgm:prSet presAssocID="{E468CCB3-16E6-4C65-9A9F-9671B55F741A}" presName="accentRepeatNode" presStyleLbl="solidFgAcc1" presStyleIdx="3" presStyleCnt="4"/>
      <dgm:spPr/>
    </dgm:pt>
  </dgm:ptLst>
  <dgm:cxnLst>
    <dgm:cxn modelId="{EA70604D-CD4B-406E-B009-CE45E7BBEAE3}" type="presOf" srcId="{E468CCB3-16E6-4C65-9A9F-9671B55F741A}" destId="{2E3D30D4-69D4-4F28-8EEE-9C1A9119F85C}" srcOrd="0" destOrd="0" presId="urn:microsoft.com/office/officeart/2008/layout/VerticalCurvedList"/>
    <dgm:cxn modelId="{4748D852-BD62-458A-A83A-8AE9BD9621C0}" type="presOf" srcId="{4A9C4318-598D-4CE3-8E04-DB8486741AD6}" destId="{CF965183-5E1B-47AD-A5F2-418FEEC762AA}" srcOrd="0" destOrd="0" presId="urn:microsoft.com/office/officeart/2008/layout/VerticalCurvedList"/>
    <dgm:cxn modelId="{1113D655-DF4B-40DD-A53D-7E8F79B43788}" type="presOf" srcId="{ECDF1E53-A65E-4B5B-B9D0-317B87C821A9}" destId="{D6820EA1-203E-4F49-9D5D-0389CC6F13EA}" srcOrd="0" destOrd="0" presId="urn:microsoft.com/office/officeart/2008/layout/VerticalCurvedList"/>
    <dgm:cxn modelId="{A67BE178-A59D-42D9-BA44-B54355ECC28F}" srcId="{E528972E-C265-43F7-ADA9-C0D366E72D33}" destId="{ECDF1E53-A65E-4B5B-B9D0-317B87C821A9}" srcOrd="0" destOrd="0" parTransId="{3583A695-A9C5-4A51-9FEA-CEA6E55CE3D7}" sibTransId="{9802D92B-B0D1-458F-AF4A-EFD6E14B8CB1}"/>
    <dgm:cxn modelId="{190CB07A-D909-4C3F-9378-C1B16113645D}" srcId="{E528972E-C265-43F7-ADA9-C0D366E72D33}" destId="{E468CCB3-16E6-4C65-9A9F-9671B55F741A}" srcOrd="3" destOrd="0" parTransId="{0A8585BB-C419-477F-9424-97316275B5A5}" sibTransId="{7DECA7EF-0BB2-4929-B20E-877C72FE4749}"/>
    <dgm:cxn modelId="{DFF12581-4783-44EE-B36D-9687167EE338}" type="presOf" srcId="{E528972E-C265-43F7-ADA9-C0D366E72D33}" destId="{106C0882-E9D9-4F7B-A796-58781C1DFFB2}" srcOrd="0" destOrd="0" presId="urn:microsoft.com/office/officeart/2008/layout/VerticalCurvedList"/>
    <dgm:cxn modelId="{4D70B08C-14EA-4586-A5C0-59CB02397DFE}" type="presOf" srcId="{9802D92B-B0D1-458F-AF4A-EFD6E14B8CB1}" destId="{5E3DC349-CEA0-4CCA-8DEB-7F5F1B151E88}" srcOrd="0" destOrd="0" presId="urn:microsoft.com/office/officeart/2008/layout/VerticalCurvedList"/>
    <dgm:cxn modelId="{5FAAD08D-98B7-4359-ABCB-EE9436B68F1A}" srcId="{E528972E-C265-43F7-ADA9-C0D366E72D33}" destId="{4A9C4318-598D-4CE3-8E04-DB8486741AD6}" srcOrd="1" destOrd="0" parTransId="{D1F6016F-8034-494C-BAE9-6AB674EFFE40}" sibTransId="{CD5C439D-F05F-45A5-B2BF-E560C0AEA876}"/>
    <dgm:cxn modelId="{22CF758F-7EB4-436C-A19B-607F69ABAC2D}" srcId="{E528972E-C265-43F7-ADA9-C0D366E72D33}" destId="{D010A91B-C8F8-4AD8-BA0A-ABFECEC3A219}" srcOrd="2" destOrd="0" parTransId="{B8F105D8-0E76-494B-9B63-90CC6BD37A02}" sibTransId="{01546154-7158-407B-A7C8-B1DFCD6BADB8}"/>
    <dgm:cxn modelId="{FD5A48A0-C85C-4477-BAD5-1581F1024DBB}" type="presOf" srcId="{D010A91B-C8F8-4AD8-BA0A-ABFECEC3A219}" destId="{C464DF29-1BF8-4268-86D0-9FFDC7CD2943}" srcOrd="0" destOrd="0" presId="urn:microsoft.com/office/officeart/2008/layout/VerticalCurvedList"/>
    <dgm:cxn modelId="{A1D477ED-4A76-4E50-BB75-2D827814F2D8}" type="presParOf" srcId="{106C0882-E9D9-4F7B-A796-58781C1DFFB2}" destId="{15331FE7-8AA5-4364-AB7D-DC7029133E66}" srcOrd="0" destOrd="0" presId="urn:microsoft.com/office/officeart/2008/layout/VerticalCurvedList"/>
    <dgm:cxn modelId="{FB2CC867-1BA6-42EE-922B-CA52DFFCA596}" type="presParOf" srcId="{15331FE7-8AA5-4364-AB7D-DC7029133E66}" destId="{2F21D9D1-D88A-4D26-A852-3D27A15DC283}" srcOrd="0" destOrd="0" presId="urn:microsoft.com/office/officeart/2008/layout/VerticalCurvedList"/>
    <dgm:cxn modelId="{C40A6777-670D-4734-AC7A-A19CC31A623E}" type="presParOf" srcId="{2F21D9D1-D88A-4D26-A852-3D27A15DC283}" destId="{660C5441-4E20-4D03-8508-7BB671BA6AE6}" srcOrd="0" destOrd="0" presId="urn:microsoft.com/office/officeart/2008/layout/VerticalCurvedList"/>
    <dgm:cxn modelId="{1B637257-CFF4-4B99-B6EF-895FFE49C38F}" type="presParOf" srcId="{2F21D9D1-D88A-4D26-A852-3D27A15DC283}" destId="{5E3DC349-CEA0-4CCA-8DEB-7F5F1B151E88}" srcOrd="1" destOrd="0" presId="urn:microsoft.com/office/officeart/2008/layout/VerticalCurvedList"/>
    <dgm:cxn modelId="{09FAA2C3-76CD-4623-9E85-FE0F2251C0B0}" type="presParOf" srcId="{2F21D9D1-D88A-4D26-A852-3D27A15DC283}" destId="{E12A214F-91A9-455F-A2F7-2E561A4BED84}" srcOrd="2" destOrd="0" presId="urn:microsoft.com/office/officeart/2008/layout/VerticalCurvedList"/>
    <dgm:cxn modelId="{EFB1FE92-4B61-46D4-BD3B-3948CE527954}" type="presParOf" srcId="{2F21D9D1-D88A-4D26-A852-3D27A15DC283}" destId="{CE5D7DE5-7E9E-4388-9B53-41F350D416FD}" srcOrd="3" destOrd="0" presId="urn:microsoft.com/office/officeart/2008/layout/VerticalCurvedList"/>
    <dgm:cxn modelId="{56920AEB-3827-46E4-AF01-B7A8EDBBB5F8}" type="presParOf" srcId="{15331FE7-8AA5-4364-AB7D-DC7029133E66}" destId="{D6820EA1-203E-4F49-9D5D-0389CC6F13EA}" srcOrd="1" destOrd="0" presId="urn:microsoft.com/office/officeart/2008/layout/VerticalCurvedList"/>
    <dgm:cxn modelId="{7EAA2338-AFC9-433A-A591-337490434703}" type="presParOf" srcId="{15331FE7-8AA5-4364-AB7D-DC7029133E66}" destId="{3514EE31-E779-49B0-BBA9-A4E57E5A9CD6}" srcOrd="2" destOrd="0" presId="urn:microsoft.com/office/officeart/2008/layout/VerticalCurvedList"/>
    <dgm:cxn modelId="{3F24FBC9-2203-483F-967D-72BE8424BE96}" type="presParOf" srcId="{3514EE31-E779-49B0-BBA9-A4E57E5A9CD6}" destId="{05D39FBB-E830-41E9-90A1-FD578FFF8F7A}" srcOrd="0" destOrd="0" presId="urn:microsoft.com/office/officeart/2008/layout/VerticalCurvedList"/>
    <dgm:cxn modelId="{6CDE792A-452E-4158-9BFA-1BFCB2D840EB}" type="presParOf" srcId="{15331FE7-8AA5-4364-AB7D-DC7029133E66}" destId="{CF965183-5E1B-47AD-A5F2-418FEEC762AA}" srcOrd="3" destOrd="0" presId="urn:microsoft.com/office/officeart/2008/layout/VerticalCurvedList"/>
    <dgm:cxn modelId="{B5F29C8B-FF1D-440B-94F9-D8A0E60F2701}" type="presParOf" srcId="{15331FE7-8AA5-4364-AB7D-DC7029133E66}" destId="{4C621290-1CCB-475B-A042-58043A706E65}" srcOrd="4" destOrd="0" presId="urn:microsoft.com/office/officeart/2008/layout/VerticalCurvedList"/>
    <dgm:cxn modelId="{D6D608EE-1DF3-4250-80BD-410346C814BC}" type="presParOf" srcId="{4C621290-1CCB-475B-A042-58043A706E65}" destId="{CFAEC986-EA58-4AD6-B0FB-DE4AD083C47C}" srcOrd="0" destOrd="0" presId="urn:microsoft.com/office/officeart/2008/layout/VerticalCurvedList"/>
    <dgm:cxn modelId="{F15AA2E3-9B04-4449-A242-FFD7DB427031}" type="presParOf" srcId="{15331FE7-8AA5-4364-AB7D-DC7029133E66}" destId="{C464DF29-1BF8-4268-86D0-9FFDC7CD2943}" srcOrd="5" destOrd="0" presId="urn:microsoft.com/office/officeart/2008/layout/VerticalCurvedList"/>
    <dgm:cxn modelId="{B8463FEF-830B-4452-936D-B851E22B3DAD}" type="presParOf" srcId="{15331FE7-8AA5-4364-AB7D-DC7029133E66}" destId="{10E02E8A-5802-41AE-AD79-0D1325959768}" srcOrd="6" destOrd="0" presId="urn:microsoft.com/office/officeart/2008/layout/VerticalCurvedList"/>
    <dgm:cxn modelId="{9BF8F08A-1665-46BD-B073-23EAE423675F}" type="presParOf" srcId="{10E02E8A-5802-41AE-AD79-0D1325959768}" destId="{0BD90D2E-1FD4-44F4-A5DC-B052C23B45F4}" srcOrd="0" destOrd="0" presId="urn:microsoft.com/office/officeart/2008/layout/VerticalCurvedList"/>
    <dgm:cxn modelId="{02FF4CFC-E87D-413D-B983-931B219E807E}" type="presParOf" srcId="{15331FE7-8AA5-4364-AB7D-DC7029133E66}" destId="{2E3D30D4-69D4-4F28-8EEE-9C1A9119F85C}" srcOrd="7" destOrd="0" presId="urn:microsoft.com/office/officeart/2008/layout/VerticalCurvedList"/>
    <dgm:cxn modelId="{E5336F33-7194-4B61-81B1-8DFB47F7D942}" type="presParOf" srcId="{15331FE7-8AA5-4364-AB7D-DC7029133E66}" destId="{F93A2928-D58D-4EF4-9E16-4A63E42DDA40}" srcOrd="8" destOrd="0" presId="urn:microsoft.com/office/officeart/2008/layout/VerticalCurvedList"/>
    <dgm:cxn modelId="{72102C5C-7C88-4F3A-8BC3-1B6FE801E986}" type="presParOf" srcId="{F93A2928-D58D-4EF4-9E16-4A63E42DDA40}" destId="{F25F0CE3-03B4-4D83-A341-2E1FDFBBCD9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244B67-D8DE-4157-99EB-47BB265A98B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056B6A6-E754-4942-9FE1-68C83DC86C73}">
      <dgm:prSet custT="1"/>
      <dgm:spPr/>
      <dgm:t>
        <a:bodyPr/>
        <a:lstStyle/>
        <a:p>
          <a:pPr algn="justLow" rtl="1"/>
          <a:r>
            <a:rPr lang="ar-SA" sz="1800" kern="1200" dirty="0" err="1">
              <a:latin typeface="Arial" panose="020B0604020202020204" pitchFamily="34" charset="0"/>
              <a:ea typeface="Arial"/>
              <a:cs typeface="Arial" panose="020B0604020202020204" pitchFamily="34" charset="0"/>
            </a:rPr>
            <a:t>البعائث</a:t>
          </a:r>
          <a:r>
            <a:rPr lang="ar-SA" sz="1800" kern="1200" dirty="0">
              <a:latin typeface="Arial" panose="020B0604020202020204" pitchFamily="34" charset="0"/>
              <a:ea typeface="Arial"/>
              <a:cs typeface="Arial" panose="020B0604020202020204" pitchFamily="34" charset="0"/>
            </a:rPr>
            <a:t> الخاضعة للتبع والمسجلة وذات القيمة المصرح بها: تبادل الرسائل  </a:t>
          </a:r>
          <a:r>
            <a:rPr lang="en-GB" sz="1600" kern="1200" dirty="0">
              <a:solidFill>
                <a:prstClr val="black">
                  <a:hueOff val="0"/>
                  <a:satOff val="0"/>
                  <a:lumOff val="0"/>
                  <a:alphaOff val="0"/>
                </a:prstClr>
              </a:solidFill>
              <a:latin typeface="Times New Roman" panose="02020603050405020304" pitchFamily="18" charset="0"/>
              <a:ea typeface="Arial"/>
              <a:cs typeface="Times New Roman" panose="02020603050405020304" pitchFamily="18" charset="0"/>
            </a:rPr>
            <a:t>EMSEVT</a:t>
          </a:r>
          <a:r>
            <a:rPr lang="ar-SA" sz="1800" kern="1200" dirty="0">
              <a:latin typeface="Arial" panose="020B0604020202020204" pitchFamily="34" charset="0"/>
              <a:ea typeface="Arial"/>
              <a:cs typeface="Arial" panose="020B0604020202020204" pitchFamily="34" charset="0"/>
            </a:rPr>
            <a:t> إلزامي مع جميع الشركاء</a:t>
          </a:r>
        </a:p>
      </dgm:t>
    </dgm:pt>
    <dgm:pt modelId="{8E5BFA8C-5B6B-426B-9D17-568F54990A99}" type="parTrans" cxnId="{A3940F4C-1CFE-46BE-A68F-2C69931EE69F}">
      <dgm:prSet/>
      <dgm:spPr/>
      <dgm:t>
        <a:bodyPr/>
        <a:lstStyle/>
        <a:p>
          <a:pPr algn="justLow" rtl="1"/>
          <a:endParaRPr lang="en-US">
            <a:latin typeface="Arial" panose="020B0604020202020204" pitchFamily="34" charset="0"/>
            <a:ea typeface="Verdana" panose="020B0604030504040204" pitchFamily="34" charset="0"/>
            <a:cs typeface="Arial" panose="020B0604020202020204" pitchFamily="34" charset="0"/>
          </a:endParaRPr>
        </a:p>
      </dgm:t>
    </dgm:pt>
    <dgm:pt modelId="{04055733-7E3D-43F8-BF97-112BC30805A0}" type="sibTrans" cxnId="{A3940F4C-1CFE-46BE-A68F-2C69931EE69F}">
      <dgm:prSet/>
      <dgm:spPr/>
      <dgm:t>
        <a:bodyPr/>
        <a:lstStyle/>
        <a:p>
          <a:pPr algn="justLow" rtl="1"/>
          <a:endParaRPr lang="en-US">
            <a:latin typeface="Arial" panose="020B0604020202020204" pitchFamily="34" charset="0"/>
            <a:ea typeface="Verdana" panose="020B0604030504040204" pitchFamily="34" charset="0"/>
            <a:cs typeface="Arial" panose="020B0604020202020204" pitchFamily="34" charset="0"/>
          </a:endParaRPr>
        </a:p>
      </dgm:t>
    </dgm:pt>
    <dgm:pt modelId="{2E3CB612-0FAE-4E7D-9624-2FEFC28E6168}">
      <dgm:prSet custT="1"/>
      <dgm:spPr/>
      <dgm:t>
        <a:bodyPr/>
        <a:lstStyle/>
        <a:p>
          <a:pPr algn="justLow" rtl="1"/>
          <a:r>
            <a:rPr lang="ar-SA" sz="1800" dirty="0">
              <a:latin typeface="Arial" panose="020B0604020202020204" pitchFamily="34" charset="0"/>
              <a:ea typeface="Arial"/>
              <a:cs typeface="Arial" panose="020B0604020202020204" pitchFamily="34" charset="0"/>
            </a:rPr>
            <a:t>يوفر تتبعاً </a:t>
          </a:r>
          <a:r>
            <a:rPr lang="ar-SA" sz="1800" dirty="0" err="1">
              <a:latin typeface="Arial" panose="020B0604020202020204" pitchFamily="34" charset="0"/>
              <a:ea typeface="Arial"/>
              <a:cs typeface="Arial" panose="020B0604020202020204" pitchFamily="34" charset="0"/>
            </a:rPr>
            <a:t>للبعائث</a:t>
          </a:r>
          <a:r>
            <a:rPr lang="ar-SA" sz="1800" dirty="0">
              <a:latin typeface="Arial" panose="020B0604020202020204" pitchFamily="34" charset="0"/>
              <a:ea typeface="Arial"/>
              <a:cs typeface="Arial" panose="020B0604020202020204" pitchFamily="34" charset="0"/>
            </a:rPr>
            <a:t> الصادرة والواردة على الأراضي الوطنية</a:t>
          </a:r>
        </a:p>
      </dgm:t>
    </dgm:pt>
    <dgm:pt modelId="{21299202-03B3-4A20-BF1B-547E0DC771A8}" type="parTrans" cxnId="{27BB225E-0C64-4579-8B59-5ABDAB3846A5}">
      <dgm:prSet/>
      <dgm:spPr/>
      <dgm:t>
        <a:bodyPr/>
        <a:lstStyle/>
        <a:p>
          <a:pPr algn="justLow" rtl="1"/>
          <a:endParaRPr lang="en-US">
            <a:latin typeface="Arial" panose="020B0604020202020204" pitchFamily="34" charset="0"/>
            <a:ea typeface="Verdana" panose="020B0604030504040204" pitchFamily="34" charset="0"/>
            <a:cs typeface="Arial" panose="020B0604020202020204" pitchFamily="34" charset="0"/>
          </a:endParaRPr>
        </a:p>
      </dgm:t>
    </dgm:pt>
    <dgm:pt modelId="{9F22B65B-A606-4A2C-8FB1-5749FBB7B205}" type="sibTrans" cxnId="{27BB225E-0C64-4579-8B59-5ABDAB3846A5}">
      <dgm:prSet/>
      <dgm:spPr/>
      <dgm:t>
        <a:bodyPr/>
        <a:lstStyle/>
        <a:p>
          <a:pPr algn="justLow" rtl="1"/>
          <a:endParaRPr lang="en-US">
            <a:latin typeface="Arial" panose="020B0604020202020204" pitchFamily="34" charset="0"/>
            <a:ea typeface="Verdana" panose="020B0604030504040204" pitchFamily="34" charset="0"/>
            <a:cs typeface="Arial" panose="020B0604020202020204" pitchFamily="34" charset="0"/>
          </a:endParaRPr>
        </a:p>
      </dgm:t>
    </dgm:pt>
    <dgm:pt modelId="{7C5AF699-6A01-44DA-8480-0AF6EC92639D}">
      <dgm:prSet custT="1"/>
      <dgm:spPr/>
      <dgm:t>
        <a:bodyPr/>
        <a:lstStyle/>
        <a:p>
          <a:pPr algn="justLow" rtl="1"/>
          <a:r>
            <a:rPr lang="en-GB" sz="1600" dirty="0">
              <a:latin typeface="Times New Roman" panose="02020603050405020304" pitchFamily="18" charset="0"/>
              <a:ea typeface="Arial"/>
              <a:cs typeface="Times New Roman" panose="02020603050405020304" pitchFamily="18" charset="0"/>
            </a:rPr>
            <a:t>PREDES</a:t>
          </a:r>
          <a:r>
            <a:rPr lang="ar-SA" sz="1800" dirty="0">
              <a:latin typeface="Arial" panose="020B0604020202020204" pitchFamily="34" charset="0"/>
              <a:ea typeface="Arial"/>
              <a:cs typeface="Arial" panose="020B0604020202020204" pitchFamily="34" charset="0"/>
            </a:rPr>
            <a:t>: بيانات على مستوى </a:t>
          </a:r>
          <a:r>
            <a:rPr lang="ar-SA" sz="1800" dirty="0" err="1">
              <a:latin typeface="Arial" panose="020B0604020202020204" pitchFamily="34" charset="0"/>
              <a:ea typeface="Arial"/>
              <a:cs typeface="Arial" panose="020B0604020202020204" pitchFamily="34" charset="0"/>
            </a:rPr>
            <a:t>البعيثة</a:t>
          </a:r>
          <a:r>
            <a:rPr lang="ar-SA" sz="1800" dirty="0">
              <a:latin typeface="Arial" panose="020B0604020202020204" pitchFamily="34" charset="0"/>
              <a:ea typeface="Arial"/>
              <a:cs typeface="Arial" panose="020B0604020202020204" pitchFamily="34" charset="0"/>
            </a:rPr>
            <a:t> عند وجود </a:t>
          </a:r>
          <a:r>
            <a:rPr lang="ar-SA" sz="1800" dirty="0" err="1">
              <a:latin typeface="Arial" panose="020B0604020202020204" pitchFamily="34" charset="0"/>
              <a:ea typeface="Arial"/>
              <a:cs typeface="Arial" panose="020B0604020202020204" pitchFamily="34" charset="0"/>
            </a:rPr>
            <a:t>بعائث</a:t>
          </a:r>
          <a:r>
            <a:rPr lang="ar-SA" sz="1800" dirty="0">
              <a:latin typeface="Arial" panose="020B0604020202020204" pitchFamily="34" charset="0"/>
              <a:ea typeface="Arial"/>
              <a:cs typeface="Arial" panose="020B0604020202020204" pitchFamily="34" charset="0"/>
            </a:rPr>
            <a:t> محددة؛ مقاس المحتويات حسب الاقتضاء</a:t>
          </a:r>
        </a:p>
      </dgm:t>
    </dgm:pt>
    <dgm:pt modelId="{120182C1-4D4E-43F5-957B-4C091AABDE00}" type="parTrans" cxnId="{6C9F28EA-619F-4B01-90CC-27767FF45375}">
      <dgm:prSet/>
      <dgm:spPr/>
      <dgm:t>
        <a:bodyPr/>
        <a:lstStyle/>
        <a:p>
          <a:pPr algn="justLow" rtl="1"/>
          <a:endParaRPr lang="en-US">
            <a:latin typeface="Arial" panose="020B0604020202020204" pitchFamily="34" charset="0"/>
            <a:ea typeface="Verdana" panose="020B0604030504040204" pitchFamily="34" charset="0"/>
            <a:cs typeface="Arial" panose="020B0604020202020204" pitchFamily="34" charset="0"/>
          </a:endParaRPr>
        </a:p>
      </dgm:t>
    </dgm:pt>
    <dgm:pt modelId="{480705C7-A98D-4522-87ED-7E25663784CA}" type="sibTrans" cxnId="{6C9F28EA-619F-4B01-90CC-27767FF45375}">
      <dgm:prSet/>
      <dgm:spPr/>
      <dgm:t>
        <a:bodyPr/>
        <a:lstStyle/>
        <a:p>
          <a:pPr algn="justLow" rtl="1"/>
          <a:endParaRPr lang="en-US">
            <a:latin typeface="Arial" panose="020B0604020202020204" pitchFamily="34" charset="0"/>
            <a:ea typeface="Verdana" panose="020B0604030504040204" pitchFamily="34" charset="0"/>
            <a:cs typeface="Arial" panose="020B0604020202020204" pitchFamily="34" charset="0"/>
          </a:endParaRPr>
        </a:p>
      </dgm:t>
    </dgm:pt>
    <dgm:pt modelId="{10D60916-774F-4021-BDD3-89170BF9C28F}">
      <dgm:prSet custT="1"/>
      <dgm:spPr/>
      <dgm:t>
        <a:bodyPr/>
        <a:lstStyle/>
        <a:p>
          <a:pPr algn="justLow" rtl="1"/>
          <a:r>
            <a:rPr lang="en-GB" sz="1600" kern="1200" dirty="0">
              <a:solidFill>
                <a:prstClr val="black">
                  <a:hueOff val="0"/>
                  <a:satOff val="0"/>
                  <a:lumOff val="0"/>
                  <a:alphaOff val="0"/>
                </a:prstClr>
              </a:solidFill>
              <a:latin typeface="Times New Roman" panose="02020603050405020304" pitchFamily="18" charset="0"/>
              <a:ea typeface="Arial"/>
              <a:cs typeface="Times New Roman" panose="02020603050405020304" pitchFamily="18" charset="0"/>
            </a:rPr>
            <a:t>RESDES</a:t>
          </a:r>
          <a:r>
            <a:rPr lang="ar-SA" sz="1800" kern="1200" dirty="0">
              <a:latin typeface="Arial" panose="020B0604020202020204" pitchFamily="34" charset="0"/>
              <a:ea typeface="Arial"/>
              <a:cs typeface="Arial" panose="020B0604020202020204" pitchFamily="34" charset="0"/>
            </a:rPr>
            <a:t>: نوع الوعاء ومقاس المحتويات حسب الاقتضاء</a:t>
          </a:r>
        </a:p>
      </dgm:t>
    </dgm:pt>
    <dgm:pt modelId="{1E5D2019-74E5-4684-8E55-8CD6F48C410C}" type="parTrans" cxnId="{A5B82852-EC19-400B-B19E-63F6660A515E}">
      <dgm:prSet/>
      <dgm:spPr/>
      <dgm:t>
        <a:bodyPr/>
        <a:lstStyle/>
        <a:p>
          <a:pPr algn="justLow" rtl="1"/>
          <a:endParaRPr lang="en-US">
            <a:latin typeface="Arial" panose="020B0604020202020204" pitchFamily="34" charset="0"/>
            <a:ea typeface="Verdana" panose="020B0604030504040204" pitchFamily="34" charset="0"/>
            <a:cs typeface="Arial" panose="020B0604020202020204" pitchFamily="34" charset="0"/>
          </a:endParaRPr>
        </a:p>
      </dgm:t>
    </dgm:pt>
    <dgm:pt modelId="{69740F58-F3D2-428F-BE2C-3AC93023821B}" type="sibTrans" cxnId="{A5B82852-EC19-400B-B19E-63F6660A515E}">
      <dgm:prSet/>
      <dgm:spPr/>
      <dgm:t>
        <a:bodyPr/>
        <a:lstStyle/>
        <a:p>
          <a:pPr algn="justLow" rtl="1"/>
          <a:endParaRPr lang="en-US">
            <a:latin typeface="Arial" panose="020B0604020202020204" pitchFamily="34" charset="0"/>
            <a:ea typeface="Verdana" panose="020B0604030504040204" pitchFamily="34" charset="0"/>
            <a:cs typeface="Arial" panose="020B0604020202020204" pitchFamily="34" charset="0"/>
          </a:endParaRPr>
        </a:p>
      </dgm:t>
    </dgm:pt>
    <dgm:pt modelId="{4D9ECD1E-23AA-4459-92F4-59ED860A9175}">
      <dgm:prSet custT="1"/>
      <dgm:spPr/>
      <dgm:t>
        <a:bodyPr/>
        <a:lstStyle/>
        <a:p>
          <a:pPr algn="justLow" rtl="1"/>
          <a:r>
            <a:rPr lang="ar-SA" sz="1800" kern="1200" dirty="0">
              <a:latin typeface="Arial" panose="020B0604020202020204" pitchFamily="34" charset="0"/>
              <a:ea typeface="Arial"/>
              <a:cs typeface="Arial" panose="020B0604020202020204" pitchFamily="34" charset="0"/>
            </a:rPr>
            <a:t>تُدرج معرفات الهوية المطابقة للمعيار </a:t>
          </a:r>
          <a:r>
            <a:rPr lang="en-GB" sz="1600" kern="1200" dirty="0">
              <a:solidFill>
                <a:prstClr val="black">
                  <a:hueOff val="0"/>
                  <a:satOff val="0"/>
                  <a:lumOff val="0"/>
                  <a:alphaOff val="0"/>
                </a:prstClr>
              </a:solidFill>
              <a:latin typeface="Times New Roman" panose="02020603050405020304" pitchFamily="18" charset="0"/>
              <a:ea typeface="Arial"/>
              <a:cs typeface="Times New Roman" panose="02020603050405020304" pitchFamily="18" charset="0"/>
            </a:rPr>
            <a:t>S10</a:t>
          </a:r>
          <a:r>
            <a:rPr lang="ar-SA" sz="1800" kern="1200" dirty="0">
              <a:latin typeface="Arial" panose="020B0604020202020204" pitchFamily="34" charset="0"/>
              <a:ea typeface="Arial"/>
              <a:cs typeface="Arial" panose="020B0604020202020204" pitchFamily="34" charset="0"/>
            </a:rPr>
            <a:t> فيما يتعلق بجميع </a:t>
          </a:r>
          <a:r>
            <a:rPr lang="ar-SA" sz="1800" kern="1200" dirty="0" err="1">
              <a:latin typeface="Arial" panose="020B0604020202020204" pitchFamily="34" charset="0"/>
              <a:ea typeface="Arial"/>
              <a:cs typeface="Arial" panose="020B0604020202020204" pitchFamily="34" charset="0"/>
            </a:rPr>
            <a:t>البعائث</a:t>
          </a:r>
          <a:r>
            <a:rPr lang="ar-SA" sz="1800" kern="1200" dirty="0">
              <a:latin typeface="Arial" panose="020B0604020202020204" pitchFamily="34" charset="0"/>
              <a:ea typeface="Arial"/>
              <a:cs typeface="Arial" panose="020B0604020202020204" pitchFamily="34" charset="0"/>
            </a:rPr>
            <a:t> المحتوية على بضائع (معيار الاتحاد البريدي العالمي للتراسل برسائل التبادل الإلكتروني للبيانات </a:t>
          </a:r>
          <a:r>
            <a:rPr lang="en-GB" sz="1600" kern="1200" dirty="0">
              <a:latin typeface="Times New Roman" panose="02020603050405020304" pitchFamily="18" charset="0"/>
              <a:ea typeface="Arial"/>
              <a:cs typeface="Times New Roman" panose="02020603050405020304" pitchFamily="18" charset="0"/>
            </a:rPr>
            <a:t>M41</a:t>
          </a:r>
          <a:r>
            <a:rPr lang="ar-EG" sz="1800" kern="1200" dirty="0">
              <a:latin typeface="Arial" panose="020B0604020202020204" pitchFamily="34" charset="0"/>
              <a:ea typeface="Arial"/>
              <a:cs typeface="Arial" panose="020B0604020202020204" pitchFamily="34" charset="0"/>
            </a:rPr>
            <a:t>)</a:t>
          </a:r>
          <a:endParaRPr lang="en-GB" sz="1800" kern="1200" dirty="0">
            <a:latin typeface="Arial" panose="020B0604020202020204" pitchFamily="34" charset="0"/>
            <a:ea typeface="Arial"/>
            <a:cs typeface="Arial" panose="020B0604020202020204" pitchFamily="34" charset="0"/>
          </a:endParaRPr>
        </a:p>
      </dgm:t>
    </dgm:pt>
    <dgm:pt modelId="{696FCB22-97A1-4B49-8067-A44F9199A3E1}" type="parTrans" cxnId="{90513AC7-A5C4-481D-88CE-543DF3EFBDA0}">
      <dgm:prSet/>
      <dgm:spPr/>
      <dgm:t>
        <a:bodyPr/>
        <a:lstStyle/>
        <a:p>
          <a:pPr algn="justLow" rtl="1"/>
          <a:endParaRPr lang="en-US">
            <a:latin typeface="Arial" panose="020B0604020202020204" pitchFamily="34" charset="0"/>
            <a:ea typeface="Verdana" panose="020B0604030504040204" pitchFamily="34" charset="0"/>
            <a:cs typeface="Arial" panose="020B0604020202020204" pitchFamily="34" charset="0"/>
          </a:endParaRPr>
        </a:p>
      </dgm:t>
    </dgm:pt>
    <dgm:pt modelId="{022115D9-729F-49FC-BB81-39BF35DA63F3}" type="sibTrans" cxnId="{90513AC7-A5C4-481D-88CE-543DF3EFBDA0}">
      <dgm:prSet/>
      <dgm:spPr/>
      <dgm:t>
        <a:bodyPr/>
        <a:lstStyle/>
        <a:p>
          <a:pPr algn="justLow" rtl="1"/>
          <a:endParaRPr lang="en-US">
            <a:latin typeface="Arial" panose="020B0604020202020204" pitchFamily="34" charset="0"/>
            <a:ea typeface="Verdana" panose="020B0604030504040204" pitchFamily="34" charset="0"/>
            <a:cs typeface="Arial" panose="020B0604020202020204" pitchFamily="34" charset="0"/>
          </a:endParaRPr>
        </a:p>
      </dgm:t>
    </dgm:pt>
    <dgm:pt modelId="{3F114E4B-84BE-47FE-A870-2CEDB971DF8A}" type="pres">
      <dgm:prSet presAssocID="{FB244B67-D8DE-4157-99EB-47BB265A98B9}" presName="vert0" presStyleCnt="0">
        <dgm:presLayoutVars>
          <dgm:dir/>
          <dgm:animOne val="branch"/>
          <dgm:animLvl val="lvl"/>
        </dgm:presLayoutVars>
      </dgm:prSet>
      <dgm:spPr/>
    </dgm:pt>
    <dgm:pt modelId="{3EAD539F-A53F-44CB-A9FF-F9D1E790F7DE}" type="pres">
      <dgm:prSet presAssocID="{7C5AF699-6A01-44DA-8480-0AF6EC92639D}" presName="thickLine" presStyleLbl="alignNode1" presStyleIdx="0" presStyleCnt="5"/>
      <dgm:spPr/>
    </dgm:pt>
    <dgm:pt modelId="{B020D925-2254-4271-BCF2-D94B421D61C5}" type="pres">
      <dgm:prSet presAssocID="{7C5AF699-6A01-44DA-8480-0AF6EC92639D}" presName="horz1" presStyleCnt="0"/>
      <dgm:spPr/>
    </dgm:pt>
    <dgm:pt modelId="{563DB5B0-D969-47AD-81B3-CE5773F1DBB3}" type="pres">
      <dgm:prSet presAssocID="{7C5AF699-6A01-44DA-8480-0AF6EC92639D}" presName="tx1" presStyleLbl="revTx" presStyleIdx="0" presStyleCnt="5"/>
      <dgm:spPr/>
    </dgm:pt>
    <dgm:pt modelId="{B05B4C16-DA02-459F-A8D4-BBF1B00F42FE}" type="pres">
      <dgm:prSet presAssocID="{7C5AF699-6A01-44DA-8480-0AF6EC92639D}" presName="vert1" presStyleCnt="0"/>
      <dgm:spPr/>
    </dgm:pt>
    <dgm:pt modelId="{DBB08FE6-3194-4E38-87A5-7B225A39F5FC}" type="pres">
      <dgm:prSet presAssocID="{10D60916-774F-4021-BDD3-89170BF9C28F}" presName="thickLine" presStyleLbl="alignNode1" presStyleIdx="1" presStyleCnt="5"/>
      <dgm:spPr/>
    </dgm:pt>
    <dgm:pt modelId="{D64A260C-C66F-431B-BC81-744061354476}" type="pres">
      <dgm:prSet presAssocID="{10D60916-774F-4021-BDD3-89170BF9C28F}" presName="horz1" presStyleCnt="0"/>
      <dgm:spPr/>
    </dgm:pt>
    <dgm:pt modelId="{8D43D46A-A716-470C-A8B6-3AAFF48BE291}" type="pres">
      <dgm:prSet presAssocID="{10D60916-774F-4021-BDD3-89170BF9C28F}" presName="tx1" presStyleLbl="revTx" presStyleIdx="1" presStyleCnt="5" custScaleY="78246"/>
      <dgm:spPr/>
    </dgm:pt>
    <dgm:pt modelId="{63167B03-8A42-4166-B795-9F965E677FF9}" type="pres">
      <dgm:prSet presAssocID="{10D60916-774F-4021-BDD3-89170BF9C28F}" presName="vert1" presStyleCnt="0"/>
      <dgm:spPr/>
    </dgm:pt>
    <dgm:pt modelId="{7438DE16-7C1D-478C-9917-B2362405CE42}" type="pres">
      <dgm:prSet presAssocID="{4D9ECD1E-23AA-4459-92F4-59ED860A9175}" presName="thickLine" presStyleLbl="alignNode1" presStyleIdx="2" presStyleCnt="5"/>
      <dgm:spPr/>
    </dgm:pt>
    <dgm:pt modelId="{8D9691CF-E791-4E8F-9EAB-ECBA26CA3735}" type="pres">
      <dgm:prSet presAssocID="{4D9ECD1E-23AA-4459-92F4-59ED860A9175}" presName="horz1" presStyleCnt="0"/>
      <dgm:spPr/>
    </dgm:pt>
    <dgm:pt modelId="{6D643347-8745-45C4-9731-287B7CCFE1DF}" type="pres">
      <dgm:prSet presAssocID="{4D9ECD1E-23AA-4459-92F4-59ED860A9175}" presName="tx1" presStyleLbl="revTx" presStyleIdx="2" presStyleCnt="5"/>
      <dgm:spPr/>
    </dgm:pt>
    <dgm:pt modelId="{AEA81A77-D541-4139-B10C-5D108704820D}" type="pres">
      <dgm:prSet presAssocID="{4D9ECD1E-23AA-4459-92F4-59ED860A9175}" presName="vert1" presStyleCnt="0"/>
      <dgm:spPr/>
    </dgm:pt>
    <dgm:pt modelId="{5B881085-1843-4115-A238-1D5662A48B39}" type="pres">
      <dgm:prSet presAssocID="{D056B6A6-E754-4942-9FE1-68C83DC86C73}" presName="thickLine" presStyleLbl="alignNode1" presStyleIdx="3" presStyleCnt="5"/>
      <dgm:spPr/>
    </dgm:pt>
    <dgm:pt modelId="{4E356962-CC26-4B36-B4C3-77487162412C}" type="pres">
      <dgm:prSet presAssocID="{D056B6A6-E754-4942-9FE1-68C83DC86C73}" presName="horz1" presStyleCnt="0"/>
      <dgm:spPr/>
    </dgm:pt>
    <dgm:pt modelId="{9F6C9CE3-7337-4A06-A396-415239FE63A8}" type="pres">
      <dgm:prSet presAssocID="{D056B6A6-E754-4942-9FE1-68C83DC86C73}" presName="tx1" presStyleLbl="revTx" presStyleIdx="3" presStyleCnt="5"/>
      <dgm:spPr/>
    </dgm:pt>
    <dgm:pt modelId="{E983BA26-2ACA-4547-AAC1-D3A3DF5F3779}" type="pres">
      <dgm:prSet presAssocID="{D056B6A6-E754-4942-9FE1-68C83DC86C73}" presName="vert1" presStyleCnt="0"/>
      <dgm:spPr/>
    </dgm:pt>
    <dgm:pt modelId="{2B430E05-A853-49DA-B84F-6E1BA1F10888}" type="pres">
      <dgm:prSet presAssocID="{2E3CB612-0FAE-4E7D-9624-2FEFC28E6168}" presName="thickLine" presStyleLbl="alignNode1" presStyleIdx="4" presStyleCnt="5"/>
      <dgm:spPr/>
    </dgm:pt>
    <dgm:pt modelId="{2D5536D2-C214-48F7-9B4B-413DBC10E6FC}" type="pres">
      <dgm:prSet presAssocID="{2E3CB612-0FAE-4E7D-9624-2FEFC28E6168}" presName="horz1" presStyleCnt="0"/>
      <dgm:spPr/>
    </dgm:pt>
    <dgm:pt modelId="{39E2FDBF-9795-4A29-BA36-33286AA065E2}" type="pres">
      <dgm:prSet presAssocID="{2E3CB612-0FAE-4E7D-9624-2FEFC28E6168}" presName="tx1" presStyleLbl="revTx" presStyleIdx="4" presStyleCnt="5"/>
      <dgm:spPr/>
    </dgm:pt>
    <dgm:pt modelId="{159A49FE-2061-4CBB-AAD6-93A61EEFB2AE}" type="pres">
      <dgm:prSet presAssocID="{2E3CB612-0FAE-4E7D-9624-2FEFC28E6168}" presName="vert1" presStyleCnt="0"/>
      <dgm:spPr/>
    </dgm:pt>
  </dgm:ptLst>
  <dgm:cxnLst>
    <dgm:cxn modelId="{6AD36D0F-AFC8-4BE6-8DCE-FBF507B00AF8}" type="presOf" srcId="{D056B6A6-E754-4942-9FE1-68C83DC86C73}" destId="{9F6C9CE3-7337-4A06-A396-415239FE63A8}" srcOrd="0" destOrd="0" presId="urn:microsoft.com/office/officeart/2008/layout/LinedList"/>
    <dgm:cxn modelId="{BFAD7F30-2421-4B7E-97EC-3E04FE9B1AFA}" type="presOf" srcId="{7C5AF699-6A01-44DA-8480-0AF6EC92639D}" destId="{563DB5B0-D969-47AD-81B3-CE5773F1DBB3}" srcOrd="0" destOrd="0" presId="urn:microsoft.com/office/officeart/2008/layout/LinedList"/>
    <dgm:cxn modelId="{27BB225E-0C64-4579-8B59-5ABDAB3846A5}" srcId="{FB244B67-D8DE-4157-99EB-47BB265A98B9}" destId="{2E3CB612-0FAE-4E7D-9624-2FEFC28E6168}" srcOrd="4" destOrd="0" parTransId="{21299202-03B3-4A20-BF1B-547E0DC771A8}" sibTransId="{9F22B65B-A606-4A2C-8FB1-5749FBB7B205}"/>
    <dgm:cxn modelId="{A3940F4C-1CFE-46BE-A68F-2C69931EE69F}" srcId="{FB244B67-D8DE-4157-99EB-47BB265A98B9}" destId="{D056B6A6-E754-4942-9FE1-68C83DC86C73}" srcOrd="3" destOrd="0" parTransId="{8E5BFA8C-5B6B-426B-9D17-568F54990A99}" sibTransId="{04055733-7E3D-43F8-BF97-112BC30805A0}"/>
    <dgm:cxn modelId="{A5B82852-EC19-400B-B19E-63F6660A515E}" srcId="{FB244B67-D8DE-4157-99EB-47BB265A98B9}" destId="{10D60916-774F-4021-BDD3-89170BF9C28F}" srcOrd="1" destOrd="0" parTransId="{1E5D2019-74E5-4684-8E55-8CD6F48C410C}" sibTransId="{69740F58-F3D2-428F-BE2C-3AC93023821B}"/>
    <dgm:cxn modelId="{E10FD054-5399-45A9-BC4C-1AA38D4A7C5E}" type="presOf" srcId="{FB244B67-D8DE-4157-99EB-47BB265A98B9}" destId="{3F114E4B-84BE-47FE-A870-2CEDB971DF8A}" srcOrd="0" destOrd="0" presId="urn:microsoft.com/office/officeart/2008/layout/LinedList"/>
    <dgm:cxn modelId="{86F2A096-C6C3-434A-8C9C-7D34FCEFA392}" type="presOf" srcId="{2E3CB612-0FAE-4E7D-9624-2FEFC28E6168}" destId="{39E2FDBF-9795-4A29-BA36-33286AA065E2}" srcOrd="0" destOrd="0" presId="urn:microsoft.com/office/officeart/2008/layout/LinedList"/>
    <dgm:cxn modelId="{90513AC7-A5C4-481D-88CE-543DF3EFBDA0}" srcId="{FB244B67-D8DE-4157-99EB-47BB265A98B9}" destId="{4D9ECD1E-23AA-4459-92F4-59ED860A9175}" srcOrd="2" destOrd="0" parTransId="{696FCB22-97A1-4B49-8067-A44F9199A3E1}" sibTransId="{022115D9-729F-49FC-BB81-39BF35DA63F3}"/>
    <dgm:cxn modelId="{B546C9D5-B98A-47D1-8016-876701B6D0AF}" type="presOf" srcId="{10D60916-774F-4021-BDD3-89170BF9C28F}" destId="{8D43D46A-A716-470C-A8B6-3AAFF48BE291}" srcOrd="0" destOrd="0" presId="urn:microsoft.com/office/officeart/2008/layout/LinedList"/>
    <dgm:cxn modelId="{B9E4B1E9-5067-41AD-A28F-CD5635155BC2}" type="presOf" srcId="{4D9ECD1E-23AA-4459-92F4-59ED860A9175}" destId="{6D643347-8745-45C4-9731-287B7CCFE1DF}" srcOrd="0" destOrd="0" presId="urn:microsoft.com/office/officeart/2008/layout/LinedList"/>
    <dgm:cxn modelId="{6C9F28EA-619F-4B01-90CC-27767FF45375}" srcId="{FB244B67-D8DE-4157-99EB-47BB265A98B9}" destId="{7C5AF699-6A01-44DA-8480-0AF6EC92639D}" srcOrd="0" destOrd="0" parTransId="{120182C1-4D4E-43F5-957B-4C091AABDE00}" sibTransId="{480705C7-A98D-4522-87ED-7E25663784CA}"/>
    <dgm:cxn modelId="{A21747FB-6288-4378-8037-8EAB1DF59F6A}" type="presParOf" srcId="{3F114E4B-84BE-47FE-A870-2CEDB971DF8A}" destId="{3EAD539F-A53F-44CB-A9FF-F9D1E790F7DE}" srcOrd="0" destOrd="0" presId="urn:microsoft.com/office/officeart/2008/layout/LinedList"/>
    <dgm:cxn modelId="{18F01122-E16B-4AB3-A95F-A6DE12D9BE50}" type="presParOf" srcId="{3F114E4B-84BE-47FE-A870-2CEDB971DF8A}" destId="{B020D925-2254-4271-BCF2-D94B421D61C5}" srcOrd="1" destOrd="0" presId="urn:microsoft.com/office/officeart/2008/layout/LinedList"/>
    <dgm:cxn modelId="{723A1BC6-77E8-4A64-B31F-711FF3D3B449}" type="presParOf" srcId="{B020D925-2254-4271-BCF2-D94B421D61C5}" destId="{563DB5B0-D969-47AD-81B3-CE5773F1DBB3}" srcOrd="0" destOrd="0" presId="urn:microsoft.com/office/officeart/2008/layout/LinedList"/>
    <dgm:cxn modelId="{7BBD585B-26C6-4635-9297-F268F6EDB772}" type="presParOf" srcId="{B020D925-2254-4271-BCF2-D94B421D61C5}" destId="{B05B4C16-DA02-459F-A8D4-BBF1B00F42FE}" srcOrd="1" destOrd="0" presId="urn:microsoft.com/office/officeart/2008/layout/LinedList"/>
    <dgm:cxn modelId="{AA7925CA-776B-461E-AEC8-CE7E9D42A0BD}" type="presParOf" srcId="{3F114E4B-84BE-47FE-A870-2CEDB971DF8A}" destId="{DBB08FE6-3194-4E38-87A5-7B225A39F5FC}" srcOrd="2" destOrd="0" presId="urn:microsoft.com/office/officeart/2008/layout/LinedList"/>
    <dgm:cxn modelId="{A59F6B0C-EC65-4E24-BAD1-40E44D206511}" type="presParOf" srcId="{3F114E4B-84BE-47FE-A870-2CEDB971DF8A}" destId="{D64A260C-C66F-431B-BC81-744061354476}" srcOrd="3" destOrd="0" presId="urn:microsoft.com/office/officeart/2008/layout/LinedList"/>
    <dgm:cxn modelId="{50A20F96-D9D4-4364-9736-C97CD2D8744C}" type="presParOf" srcId="{D64A260C-C66F-431B-BC81-744061354476}" destId="{8D43D46A-A716-470C-A8B6-3AAFF48BE291}" srcOrd="0" destOrd="0" presId="urn:microsoft.com/office/officeart/2008/layout/LinedList"/>
    <dgm:cxn modelId="{4C313456-533B-4398-B0FD-878576C6AF60}" type="presParOf" srcId="{D64A260C-C66F-431B-BC81-744061354476}" destId="{63167B03-8A42-4166-B795-9F965E677FF9}" srcOrd="1" destOrd="0" presId="urn:microsoft.com/office/officeart/2008/layout/LinedList"/>
    <dgm:cxn modelId="{678DE80E-6637-4827-B999-92004D3EAED1}" type="presParOf" srcId="{3F114E4B-84BE-47FE-A870-2CEDB971DF8A}" destId="{7438DE16-7C1D-478C-9917-B2362405CE42}" srcOrd="4" destOrd="0" presId="urn:microsoft.com/office/officeart/2008/layout/LinedList"/>
    <dgm:cxn modelId="{A7FEE0EC-3380-4097-A3C0-1073EBFADCCA}" type="presParOf" srcId="{3F114E4B-84BE-47FE-A870-2CEDB971DF8A}" destId="{8D9691CF-E791-4E8F-9EAB-ECBA26CA3735}" srcOrd="5" destOrd="0" presId="urn:microsoft.com/office/officeart/2008/layout/LinedList"/>
    <dgm:cxn modelId="{2489E01E-8679-4F41-A982-C741C9EDD6FD}" type="presParOf" srcId="{8D9691CF-E791-4E8F-9EAB-ECBA26CA3735}" destId="{6D643347-8745-45C4-9731-287B7CCFE1DF}" srcOrd="0" destOrd="0" presId="urn:microsoft.com/office/officeart/2008/layout/LinedList"/>
    <dgm:cxn modelId="{8F416AE3-0301-448C-BAED-9CE28044665F}" type="presParOf" srcId="{8D9691CF-E791-4E8F-9EAB-ECBA26CA3735}" destId="{AEA81A77-D541-4139-B10C-5D108704820D}" srcOrd="1" destOrd="0" presId="urn:microsoft.com/office/officeart/2008/layout/LinedList"/>
    <dgm:cxn modelId="{5A5C57F2-CDA2-4BAF-8254-EADE32217784}" type="presParOf" srcId="{3F114E4B-84BE-47FE-A870-2CEDB971DF8A}" destId="{5B881085-1843-4115-A238-1D5662A48B39}" srcOrd="6" destOrd="0" presId="urn:microsoft.com/office/officeart/2008/layout/LinedList"/>
    <dgm:cxn modelId="{5A3B31CD-9A9D-4CD8-866F-B3ED9953A525}" type="presParOf" srcId="{3F114E4B-84BE-47FE-A870-2CEDB971DF8A}" destId="{4E356962-CC26-4B36-B4C3-77487162412C}" srcOrd="7" destOrd="0" presId="urn:microsoft.com/office/officeart/2008/layout/LinedList"/>
    <dgm:cxn modelId="{F31C3B9B-25B0-4A5F-BB76-BD259CD77693}" type="presParOf" srcId="{4E356962-CC26-4B36-B4C3-77487162412C}" destId="{9F6C9CE3-7337-4A06-A396-415239FE63A8}" srcOrd="0" destOrd="0" presId="urn:microsoft.com/office/officeart/2008/layout/LinedList"/>
    <dgm:cxn modelId="{8808CE23-5CE4-4728-B471-6F1EAD34D3E9}" type="presParOf" srcId="{4E356962-CC26-4B36-B4C3-77487162412C}" destId="{E983BA26-2ACA-4547-AAC1-D3A3DF5F3779}" srcOrd="1" destOrd="0" presId="urn:microsoft.com/office/officeart/2008/layout/LinedList"/>
    <dgm:cxn modelId="{6D98436F-33FE-40BC-BB4C-8F36002A4870}" type="presParOf" srcId="{3F114E4B-84BE-47FE-A870-2CEDB971DF8A}" destId="{2B430E05-A853-49DA-B84F-6E1BA1F10888}" srcOrd="8" destOrd="0" presId="urn:microsoft.com/office/officeart/2008/layout/LinedList"/>
    <dgm:cxn modelId="{DD0DBA06-5A43-485A-B3F5-F1EEE63A9719}" type="presParOf" srcId="{3F114E4B-84BE-47FE-A870-2CEDB971DF8A}" destId="{2D5536D2-C214-48F7-9B4B-413DBC10E6FC}" srcOrd="9" destOrd="0" presId="urn:microsoft.com/office/officeart/2008/layout/LinedList"/>
    <dgm:cxn modelId="{4086D896-D886-44DF-8657-580208B93D05}" type="presParOf" srcId="{2D5536D2-C214-48F7-9B4B-413DBC10E6FC}" destId="{39E2FDBF-9795-4A29-BA36-33286AA065E2}" srcOrd="0" destOrd="0" presId="urn:microsoft.com/office/officeart/2008/layout/LinedList"/>
    <dgm:cxn modelId="{7D310F01-1280-4477-AD1B-826CA9CFD5B1}" type="presParOf" srcId="{2D5536D2-C214-48F7-9B4B-413DBC10E6FC}" destId="{159A49FE-2061-4CBB-AAD6-93A61EEFB2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18F57F-0D89-4101-87EC-E40168A75C70}" type="doc">
      <dgm:prSet loTypeId="urn:microsoft.com/office/officeart/2005/8/layout/target2" loCatId="relationship" qsTypeId="urn:microsoft.com/office/officeart/2005/8/quickstyle/simple1" qsCatId="simple" csTypeId="urn:microsoft.com/office/officeart/2005/8/colors/accent1_4" csCatId="accent1" phldr="1"/>
      <dgm:spPr/>
      <dgm:t>
        <a:bodyPr/>
        <a:lstStyle/>
        <a:p>
          <a:endParaRPr lang="en-US"/>
        </a:p>
      </dgm:t>
    </dgm:pt>
    <dgm:pt modelId="{4D0A93EE-09B2-46C8-AEFF-A38A8F3C0F4D}">
      <dgm:prSet custT="1"/>
      <dgm:spPr/>
      <dgm:t>
        <a:bodyPr/>
        <a:lstStyle/>
        <a:p>
          <a:pPr algn="justLow" rtl="1"/>
          <a:r>
            <a:rPr lang="ar-SA" sz="2800" b="1" dirty="0">
              <a:latin typeface="Verdana" panose="020B0604030504040204" pitchFamily="34" charset="0"/>
              <a:ea typeface="Arial"/>
              <a:cs typeface="Arial"/>
            </a:rPr>
            <a:t>نظام الاستعلام القائم على الإنترنت المعتمد من الاتحاد البريدي العالمي</a:t>
          </a:r>
        </a:p>
      </dgm:t>
    </dgm:pt>
    <dgm:pt modelId="{79290205-FE69-4ABB-98F3-BFFAEE378F4C}" type="parTrans" cxnId="{4BFAB984-BBA2-42D1-8C90-0F8C62DEC005}">
      <dgm:prSet/>
      <dgm:spPr/>
      <dgm:t>
        <a:bodyPr/>
        <a:lstStyle/>
        <a:p>
          <a:pPr algn="ctr"/>
          <a:endParaRPr lang="en-US" sz="2800"/>
        </a:p>
      </dgm:t>
    </dgm:pt>
    <dgm:pt modelId="{3D4EE3A8-303E-4EE6-8076-13D3743DA2CB}" type="sibTrans" cxnId="{4BFAB984-BBA2-42D1-8C90-0F8C62DEC005}">
      <dgm:prSet/>
      <dgm:spPr/>
      <dgm:t>
        <a:bodyPr/>
        <a:lstStyle/>
        <a:p>
          <a:pPr algn="ctr"/>
          <a:endParaRPr lang="en-US" sz="2800"/>
        </a:p>
      </dgm:t>
    </dgm:pt>
    <dgm:pt modelId="{3F4F2DA2-ADAF-41F0-BAB4-711A9C0CFE4C}">
      <dgm:prSet custT="1"/>
      <dgm:spPr/>
      <dgm:t>
        <a:bodyPr/>
        <a:lstStyle/>
        <a:p>
          <a:pPr algn="ctr" rtl="1"/>
          <a:r>
            <a:rPr lang="ar-SA" sz="2800" b="1" dirty="0">
              <a:latin typeface="Verdana" panose="020B0604030504040204" pitchFamily="34" charset="0"/>
              <a:ea typeface="Arial"/>
              <a:cs typeface="Arial"/>
            </a:rPr>
            <a:t>إلزامي فيما يتعلق بالطرود؛ اختياري ولكنه موصى به فيما يتعلق </a:t>
          </a:r>
          <a:r>
            <a:rPr lang="ar-SA" sz="2800" b="1" dirty="0" err="1">
              <a:latin typeface="Verdana" panose="020B0604030504040204" pitchFamily="34" charset="0"/>
              <a:ea typeface="Arial"/>
              <a:cs typeface="Arial"/>
            </a:rPr>
            <a:t>ببعائث</a:t>
          </a:r>
          <a:r>
            <a:rPr lang="ar-SA" sz="2800" b="1" dirty="0">
              <a:latin typeface="Verdana" panose="020B0604030504040204" pitchFamily="34" charset="0"/>
              <a:ea typeface="Arial"/>
              <a:cs typeface="Arial"/>
            </a:rPr>
            <a:t> بريد الرسائل </a:t>
          </a:r>
        </a:p>
      </dgm:t>
    </dgm:pt>
    <dgm:pt modelId="{4867A749-42F7-4915-B13A-2BB83D3B835A}" type="parTrans" cxnId="{6AB0311C-D05A-47F7-9592-16CCD7248994}">
      <dgm:prSet/>
      <dgm:spPr/>
      <dgm:t>
        <a:bodyPr/>
        <a:lstStyle/>
        <a:p>
          <a:pPr algn="ctr"/>
          <a:endParaRPr lang="en-US" sz="2800"/>
        </a:p>
      </dgm:t>
    </dgm:pt>
    <dgm:pt modelId="{FB803ECA-2B49-4ED1-B2CC-B9892C1EFA05}" type="sibTrans" cxnId="{6AB0311C-D05A-47F7-9592-16CCD7248994}">
      <dgm:prSet/>
      <dgm:spPr/>
      <dgm:t>
        <a:bodyPr/>
        <a:lstStyle/>
        <a:p>
          <a:pPr algn="ctr"/>
          <a:endParaRPr lang="en-US" sz="2800"/>
        </a:p>
      </dgm:t>
    </dgm:pt>
    <dgm:pt modelId="{D4D895BF-609E-4B63-8996-BE0D790E4826}">
      <dgm:prSet custT="1"/>
      <dgm:spPr>
        <a:solidFill>
          <a:schemeClr val="accent5">
            <a:lumMod val="60000"/>
            <a:lumOff val="40000"/>
          </a:schemeClr>
        </a:solidFill>
      </dgm:spPr>
      <dgm:t>
        <a:bodyPr/>
        <a:lstStyle/>
        <a:p>
          <a:pPr algn="ctr" rtl="1"/>
          <a:r>
            <a:rPr lang="ar-SA" sz="2800" b="1" dirty="0">
              <a:latin typeface="Verdana" panose="020B0604030504040204" pitchFamily="34" charset="0"/>
              <a:ea typeface="Arial"/>
              <a:cs typeface="Arial"/>
            </a:rPr>
            <a:t>يُستخدم لإعداد الاستعلامات وتقديمها وإرسالها واستلامها ومعالجتها</a:t>
          </a:r>
        </a:p>
      </dgm:t>
    </dgm:pt>
    <dgm:pt modelId="{584DFF8B-F855-4C91-975E-9E31C62F89FD}" type="parTrans" cxnId="{E59C37DB-C495-46B2-B4CA-70DF09380231}">
      <dgm:prSet/>
      <dgm:spPr/>
      <dgm:t>
        <a:bodyPr/>
        <a:lstStyle/>
        <a:p>
          <a:pPr algn="ctr"/>
          <a:endParaRPr lang="en-US" sz="2800"/>
        </a:p>
      </dgm:t>
    </dgm:pt>
    <dgm:pt modelId="{5AF2FF29-2C8D-4C43-AE8F-DBB6E055CB2D}" type="sibTrans" cxnId="{E59C37DB-C495-46B2-B4CA-70DF09380231}">
      <dgm:prSet/>
      <dgm:spPr/>
      <dgm:t>
        <a:bodyPr/>
        <a:lstStyle/>
        <a:p>
          <a:pPr algn="ctr"/>
          <a:endParaRPr lang="en-US" sz="2800"/>
        </a:p>
      </dgm:t>
    </dgm:pt>
    <dgm:pt modelId="{7EFCD69F-B920-4441-AEA7-B34377EE6B4E}" type="pres">
      <dgm:prSet presAssocID="{B918F57F-0D89-4101-87EC-E40168A75C70}" presName="Name0" presStyleCnt="0">
        <dgm:presLayoutVars>
          <dgm:chMax val="3"/>
          <dgm:chPref val="1"/>
          <dgm:dir/>
          <dgm:animLvl val="lvl"/>
          <dgm:resizeHandles/>
        </dgm:presLayoutVars>
      </dgm:prSet>
      <dgm:spPr/>
    </dgm:pt>
    <dgm:pt modelId="{A14D651C-25E2-465D-92D9-E19FF4BB7FBF}" type="pres">
      <dgm:prSet presAssocID="{B918F57F-0D89-4101-87EC-E40168A75C70}" presName="outerBox" presStyleCnt="0"/>
      <dgm:spPr/>
    </dgm:pt>
    <dgm:pt modelId="{7B0E1BA1-F09F-471C-B71F-8F28F8D37845}" type="pres">
      <dgm:prSet presAssocID="{B918F57F-0D89-4101-87EC-E40168A75C70}" presName="outerBoxParent" presStyleLbl="node1" presStyleIdx="0" presStyleCnt="3"/>
      <dgm:spPr/>
    </dgm:pt>
    <dgm:pt modelId="{7A7DEF7A-3CEC-401B-875F-D743F036BC60}" type="pres">
      <dgm:prSet presAssocID="{B918F57F-0D89-4101-87EC-E40168A75C70}" presName="outerBoxChildren" presStyleCnt="0"/>
      <dgm:spPr/>
    </dgm:pt>
    <dgm:pt modelId="{838CC55D-1C71-4280-9E1B-A2ED12E908D4}" type="pres">
      <dgm:prSet presAssocID="{B918F57F-0D89-4101-87EC-E40168A75C70}" presName="middleBox" presStyleCnt="0"/>
      <dgm:spPr/>
    </dgm:pt>
    <dgm:pt modelId="{8AA5D0DE-CD8E-423C-9943-3198ABCF282C}" type="pres">
      <dgm:prSet presAssocID="{B918F57F-0D89-4101-87EC-E40168A75C70}" presName="middleBoxParent" presStyleLbl="node1" presStyleIdx="1" presStyleCnt="3"/>
      <dgm:spPr/>
    </dgm:pt>
    <dgm:pt modelId="{8B69B445-D5DF-48D3-BCDC-6675EFBA1776}" type="pres">
      <dgm:prSet presAssocID="{B918F57F-0D89-4101-87EC-E40168A75C70}" presName="middleBoxChildren" presStyleCnt="0"/>
      <dgm:spPr/>
    </dgm:pt>
    <dgm:pt modelId="{BDEDEB3C-BC64-4A5A-8D24-F3E5EDBAE90C}" type="pres">
      <dgm:prSet presAssocID="{B918F57F-0D89-4101-87EC-E40168A75C70}" presName="centerBox" presStyleCnt="0"/>
      <dgm:spPr/>
    </dgm:pt>
    <dgm:pt modelId="{FE28BD08-37AA-487A-927B-43D4723A5414}" type="pres">
      <dgm:prSet presAssocID="{B918F57F-0D89-4101-87EC-E40168A75C70}" presName="centerBoxParent" presStyleLbl="node1" presStyleIdx="2" presStyleCnt="3"/>
      <dgm:spPr/>
    </dgm:pt>
  </dgm:ptLst>
  <dgm:cxnLst>
    <dgm:cxn modelId="{6AB0311C-D05A-47F7-9592-16CCD7248994}" srcId="{B918F57F-0D89-4101-87EC-E40168A75C70}" destId="{3F4F2DA2-ADAF-41F0-BAB4-711A9C0CFE4C}" srcOrd="1" destOrd="0" parTransId="{4867A749-42F7-4915-B13A-2BB83D3B835A}" sibTransId="{FB803ECA-2B49-4ED1-B2CC-B9892C1EFA05}"/>
    <dgm:cxn modelId="{F453C23E-B433-4E25-948E-2C94D710A04D}" type="presOf" srcId="{D4D895BF-609E-4B63-8996-BE0D790E4826}" destId="{FE28BD08-37AA-487A-927B-43D4723A5414}" srcOrd="0" destOrd="0" presId="urn:microsoft.com/office/officeart/2005/8/layout/target2"/>
    <dgm:cxn modelId="{37F58B63-557D-4132-8A21-D6149AADB239}" type="presOf" srcId="{3F4F2DA2-ADAF-41F0-BAB4-711A9C0CFE4C}" destId="{8AA5D0DE-CD8E-423C-9943-3198ABCF282C}" srcOrd="0" destOrd="0" presId="urn:microsoft.com/office/officeart/2005/8/layout/target2"/>
    <dgm:cxn modelId="{4BFAB984-BBA2-42D1-8C90-0F8C62DEC005}" srcId="{B918F57F-0D89-4101-87EC-E40168A75C70}" destId="{4D0A93EE-09B2-46C8-AEFF-A38A8F3C0F4D}" srcOrd="0" destOrd="0" parTransId="{79290205-FE69-4ABB-98F3-BFFAEE378F4C}" sibTransId="{3D4EE3A8-303E-4EE6-8076-13D3743DA2CB}"/>
    <dgm:cxn modelId="{4985AAB3-D6A8-429B-A723-65EF8242205B}" type="presOf" srcId="{4D0A93EE-09B2-46C8-AEFF-A38A8F3C0F4D}" destId="{7B0E1BA1-F09F-471C-B71F-8F28F8D37845}" srcOrd="0" destOrd="0" presId="urn:microsoft.com/office/officeart/2005/8/layout/target2"/>
    <dgm:cxn modelId="{5BEEBBC8-A91F-495A-A51B-85F083CE803C}" type="presOf" srcId="{B918F57F-0D89-4101-87EC-E40168A75C70}" destId="{7EFCD69F-B920-4441-AEA7-B34377EE6B4E}" srcOrd="0" destOrd="0" presId="urn:microsoft.com/office/officeart/2005/8/layout/target2"/>
    <dgm:cxn modelId="{E59C37DB-C495-46B2-B4CA-70DF09380231}" srcId="{B918F57F-0D89-4101-87EC-E40168A75C70}" destId="{D4D895BF-609E-4B63-8996-BE0D790E4826}" srcOrd="2" destOrd="0" parTransId="{584DFF8B-F855-4C91-975E-9E31C62F89FD}" sibTransId="{5AF2FF29-2C8D-4C43-AE8F-DBB6E055CB2D}"/>
    <dgm:cxn modelId="{61C880A4-4403-4949-BB6F-ECCDD6B0ED01}" type="presParOf" srcId="{7EFCD69F-B920-4441-AEA7-B34377EE6B4E}" destId="{A14D651C-25E2-465D-92D9-E19FF4BB7FBF}" srcOrd="0" destOrd="0" presId="urn:microsoft.com/office/officeart/2005/8/layout/target2"/>
    <dgm:cxn modelId="{163B8066-4F49-4D0E-9549-FA7433E70AA1}" type="presParOf" srcId="{A14D651C-25E2-465D-92D9-E19FF4BB7FBF}" destId="{7B0E1BA1-F09F-471C-B71F-8F28F8D37845}" srcOrd="0" destOrd="0" presId="urn:microsoft.com/office/officeart/2005/8/layout/target2"/>
    <dgm:cxn modelId="{E6D0B1A7-A59E-4347-B163-F5100C36A774}" type="presParOf" srcId="{A14D651C-25E2-465D-92D9-E19FF4BB7FBF}" destId="{7A7DEF7A-3CEC-401B-875F-D743F036BC60}" srcOrd="1" destOrd="0" presId="urn:microsoft.com/office/officeart/2005/8/layout/target2"/>
    <dgm:cxn modelId="{E99AE759-2447-4E13-A928-C35329C8A30F}" type="presParOf" srcId="{7EFCD69F-B920-4441-AEA7-B34377EE6B4E}" destId="{838CC55D-1C71-4280-9E1B-A2ED12E908D4}" srcOrd="1" destOrd="0" presId="urn:microsoft.com/office/officeart/2005/8/layout/target2"/>
    <dgm:cxn modelId="{EFCB434A-2122-4E9E-86F2-C34549B98127}" type="presParOf" srcId="{838CC55D-1C71-4280-9E1B-A2ED12E908D4}" destId="{8AA5D0DE-CD8E-423C-9943-3198ABCF282C}" srcOrd="0" destOrd="0" presId="urn:microsoft.com/office/officeart/2005/8/layout/target2"/>
    <dgm:cxn modelId="{5254E091-1E46-4B60-A8BA-ABE9AF848341}" type="presParOf" srcId="{838CC55D-1C71-4280-9E1B-A2ED12E908D4}" destId="{8B69B445-D5DF-48D3-BCDC-6675EFBA1776}" srcOrd="1" destOrd="0" presId="urn:microsoft.com/office/officeart/2005/8/layout/target2"/>
    <dgm:cxn modelId="{8A9057B1-E847-4405-8B16-AD0F1C2AD379}" type="presParOf" srcId="{7EFCD69F-B920-4441-AEA7-B34377EE6B4E}" destId="{BDEDEB3C-BC64-4A5A-8D24-F3E5EDBAE90C}" srcOrd="2" destOrd="0" presId="urn:microsoft.com/office/officeart/2005/8/layout/target2"/>
    <dgm:cxn modelId="{F19BE170-A3B0-4927-8E42-FC9CED7D8F9B}" type="presParOf" srcId="{BDEDEB3C-BC64-4A5A-8D24-F3E5EDBAE90C}" destId="{FE28BD08-37AA-487A-927B-43D4723A5414}"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E2FAB4-975F-42C2-815D-84E3E3CBAC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1356020-B68A-4D5E-BF30-14FA7088478D}">
      <dgm:prSet custT="1"/>
      <dgm:spPr>
        <a:solidFill>
          <a:schemeClr val="accent5">
            <a:lumMod val="60000"/>
            <a:lumOff val="40000"/>
          </a:schemeClr>
        </a:solidFill>
      </dgm:spPr>
      <dgm:t>
        <a:bodyPr/>
        <a:lstStyle/>
        <a:p>
          <a:pPr algn="justLow" rtl="1"/>
          <a:r>
            <a:rPr lang="ar-SA" sz="2000" b="1" dirty="0">
              <a:latin typeface="Arial" panose="020B0604020202020204" pitchFamily="34" charset="0"/>
              <a:ea typeface="Arial"/>
              <a:cs typeface="Arial" panose="020B0604020202020204" pitchFamily="34" charset="0"/>
            </a:rPr>
            <a:t>مبادئ عامة: المادة ٢</a:t>
          </a:r>
          <a:r>
            <a:rPr lang="ar-SA" sz="2000" b="1" dirty="0">
              <a:latin typeface="Arial" panose="020B0604020202020204" pitchFamily="34" charset="0"/>
              <a:ea typeface="Calibri" panose="020F0502020204030204" pitchFamily="34" charset="0"/>
              <a:cs typeface="Arial" panose="020B0604020202020204" pitchFamily="34" charset="0"/>
            </a:rPr>
            <a:t>١-٠٠١</a:t>
          </a:r>
          <a:r>
            <a:rPr lang="ar-SA" sz="2000" b="1" dirty="0">
              <a:latin typeface="Arial" panose="020B0604020202020204" pitchFamily="34" charset="0"/>
              <a:ea typeface="Arial"/>
              <a:cs typeface="Arial" panose="020B0604020202020204" pitchFamily="34" charset="0"/>
            </a:rPr>
            <a:t> من نظام الاتفاقية</a:t>
          </a:r>
        </a:p>
      </dgm:t>
    </dgm:pt>
    <dgm:pt modelId="{E07FA387-8B8B-424F-A6C3-A9C5918C5C9F}" type="parTrans" cxnId="{296FF84E-9EC9-4617-AE9C-0CA0DDADB8B0}">
      <dgm:prSet/>
      <dgm:spPr/>
      <dgm:t>
        <a:bodyPr/>
        <a:lstStyle/>
        <a:p>
          <a:pPr algn="just"/>
          <a:endParaRPr lang="en-US" sz="4800">
            <a:latin typeface="Verdana" panose="020B0604030504040204" pitchFamily="34" charset="0"/>
            <a:ea typeface="Verdana" panose="020B0604030504040204" pitchFamily="34" charset="0"/>
          </a:endParaRPr>
        </a:p>
      </dgm:t>
    </dgm:pt>
    <dgm:pt modelId="{19D2B504-FAC1-4FC3-AB89-107D2DA79A1A}" type="sibTrans" cxnId="{296FF84E-9EC9-4617-AE9C-0CA0DDADB8B0}">
      <dgm:prSet custT="1"/>
      <dgm:spPr/>
      <dgm:t>
        <a:bodyPr/>
        <a:lstStyle/>
        <a:p>
          <a:pPr algn="just"/>
          <a:endParaRPr lang="en-US" sz="2000">
            <a:latin typeface="Verdana" panose="020B0604030504040204" pitchFamily="34" charset="0"/>
            <a:ea typeface="Verdana" panose="020B0604030504040204" pitchFamily="34" charset="0"/>
          </a:endParaRPr>
        </a:p>
      </dgm:t>
    </dgm:pt>
    <dgm:pt modelId="{DBE225F3-EAFC-47B8-A083-520D59E0F444}">
      <dgm:prSet custT="1"/>
      <dgm:spPr/>
      <dgm:t>
        <a:bodyPr/>
        <a:lstStyle/>
        <a:p>
          <a:pPr algn="justLow" rtl="1"/>
          <a:r>
            <a:rPr lang="ar-SA" sz="2400" dirty="0">
              <a:latin typeface="Verdana" panose="020B0604030504040204" pitchFamily="34" charset="0"/>
              <a:ea typeface="Arial"/>
              <a:cs typeface="Arial"/>
            </a:rPr>
            <a:t>النموذج </a:t>
          </a:r>
          <a:r>
            <a:rPr lang="en-GB" sz="2200" dirty="0">
              <a:latin typeface="Times New Roman" panose="02020603050405020304" pitchFamily="18" charset="0"/>
              <a:ea typeface="Arial"/>
              <a:cs typeface="Times New Roman" panose="02020603050405020304" pitchFamily="18" charset="0"/>
            </a:rPr>
            <a:t>CN 08</a:t>
          </a:r>
          <a:r>
            <a:rPr lang="ar-SA" sz="2400" dirty="0">
              <a:latin typeface="Verdana" panose="020B0604030504040204" pitchFamily="34" charset="0"/>
              <a:ea typeface="Arial"/>
              <a:cs typeface="Arial"/>
            </a:rPr>
            <a:t>: الإبلاغ عن وقت الإرسال المتوقع</a:t>
          </a:r>
        </a:p>
      </dgm:t>
    </dgm:pt>
    <dgm:pt modelId="{28876E0A-C21D-4B66-8E04-557205029ADF}" type="parTrans" cxnId="{984AB17B-A178-4098-9960-274CD23ADC63}">
      <dgm:prSet/>
      <dgm:spPr/>
      <dgm:t>
        <a:bodyPr/>
        <a:lstStyle/>
        <a:p>
          <a:pPr algn="just"/>
          <a:endParaRPr lang="en-US" sz="4800">
            <a:latin typeface="Verdana" panose="020B0604030504040204" pitchFamily="34" charset="0"/>
            <a:ea typeface="Verdana" panose="020B0604030504040204" pitchFamily="34" charset="0"/>
          </a:endParaRPr>
        </a:p>
      </dgm:t>
    </dgm:pt>
    <dgm:pt modelId="{AEBF1E51-8977-4AED-9C08-40DE1571FFD1}" type="sibTrans" cxnId="{984AB17B-A178-4098-9960-274CD23ADC63}">
      <dgm:prSet custT="1"/>
      <dgm:spPr/>
      <dgm:t>
        <a:bodyPr/>
        <a:lstStyle/>
        <a:p>
          <a:pPr algn="just"/>
          <a:endParaRPr lang="en-US" sz="2000">
            <a:latin typeface="Verdana" panose="020B0604030504040204" pitchFamily="34" charset="0"/>
            <a:ea typeface="Verdana" panose="020B0604030504040204" pitchFamily="34" charset="0"/>
          </a:endParaRPr>
        </a:p>
      </dgm:t>
    </dgm:pt>
    <dgm:pt modelId="{A357B579-E0FC-4824-A0E8-0C61B2F4E6B1}">
      <dgm:prSet custT="1"/>
      <dgm:spPr/>
      <dgm:t>
        <a:bodyPr/>
        <a:lstStyle/>
        <a:p>
          <a:pPr algn="justLow" rtl="1"/>
          <a:r>
            <a:rPr lang="ar-SA" sz="2400" kern="1200" dirty="0">
              <a:latin typeface="Verdana" panose="020B0604030504040204" pitchFamily="34" charset="0"/>
              <a:ea typeface="Arial"/>
              <a:cs typeface="Arial"/>
            </a:rPr>
            <a:t>تُقدم الاستعلامات باستخدام نظام الاستعلام القائم على الإنترنت بعد انتهاء وقت الإرسال ما لم توجد الرسائل </a:t>
          </a:r>
          <a:r>
            <a:rPr lang="en-GB" sz="2200" kern="1200" dirty="0">
              <a:solidFill>
                <a:prstClr val="black">
                  <a:hueOff val="0"/>
                  <a:satOff val="0"/>
                  <a:lumOff val="0"/>
                  <a:alphaOff val="0"/>
                </a:prstClr>
              </a:solidFill>
              <a:latin typeface="Times New Roman" panose="02020603050405020304" pitchFamily="18" charset="0"/>
              <a:ea typeface="Arial"/>
              <a:cs typeface="Times New Roman" panose="02020603050405020304" pitchFamily="18" charset="0"/>
            </a:rPr>
            <a:t>RESDES/EMSEVT</a:t>
          </a:r>
          <a:r>
            <a:rPr lang="ar-SA" sz="2400" kern="1200" dirty="0">
              <a:latin typeface="Verdana" panose="020B0604030504040204" pitchFamily="34" charset="0"/>
              <a:ea typeface="Arial"/>
              <a:cs typeface="Arial"/>
            </a:rPr>
            <a:t> بشأن البريد الوارد</a:t>
          </a:r>
        </a:p>
      </dgm:t>
    </dgm:pt>
    <dgm:pt modelId="{BDC9890E-48CE-4572-B983-3AABAE09AAAC}" type="parTrans" cxnId="{33882772-7131-49D8-AC84-A6891E42853F}">
      <dgm:prSet/>
      <dgm:spPr/>
      <dgm:t>
        <a:bodyPr/>
        <a:lstStyle/>
        <a:p>
          <a:pPr algn="just"/>
          <a:endParaRPr lang="en-US" sz="4800">
            <a:latin typeface="Verdana" panose="020B0604030504040204" pitchFamily="34" charset="0"/>
            <a:ea typeface="Verdana" panose="020B0604030504040204" pitchFamily="34" charset="0"/>
          </a:endParaRPr>
        </a:p>
      </dgm:t>
    </dgm:pt>
    <dgm:pt modelId="{F271A6B7-FF92-404D-9251-945904BF6165}" type="sibTrans" cxnId="{33882772-7131-49D8-AC84-A6891E42853F}">
      <dgm:prSet custT="1"/>
      <dgm:spPr/>
      <dgm:t>
        <a:bodyPr/>
        <a:lstStyle/>
        <a:p>
          <a:pPr algn="just"/>
          <a:endParaRPr lang="en-US" sz="2000">
            <a:latin typeface="Verdana" panose="020B0604030504040204" pitchFamily="34" charset="0"/>
            <a:ea typeface="Verdana" panose="020B0604030504040204" pitchFamily="34" charset="0"/>
          </a:endParaRPr>
        </a:p>
      </dgm:t>
    </dgm:pt>
    <dgm:pt modelId="{AE893038-39FB-4538-8FE5-1FA2F6C8407D}">
      <dgm:prSet custT="1"/>
      <dgm:spPr/>
      <dgm:t>
        <a:bodyPr/>
        <a:lstStyle/>
        <a:p>
          <a:pPr algn="justLow" rtl="1"/>
          <a:r>
            <a:rPr lang="ar-SA" sz="2400" dirty="0">
              <a:latin typeface="Verdana" panose="020B0604030504040204" pitchFamily="34" charset="0"/>
              <a:ea typeface="Arial"/>
              <a:cs typeface="Arial"/>
            </a:rPr>
            <a:t>التحفظات المتعلقة بفترات المعالجة فقط من خلال الاتفاقات الثنائية</a:t>
          </a:r>
        </a:p>
      </dgm:t>
    </dgm:pt>
    <dgm:pt modelId="{2BC035F0-CFCD-42E7-AF97-4E2EC7DC2899}" type="parTrans" cxnId="{C3171E75-D3AB-4397-86A4-03162080723E}">
      <dgm:prSet/>
      <dgm:spPr/>
      <dgm:t>
        <a:bodyPr/>
        <a:lstStyle/>
        <a:p>
          <a:pPr algn="just"/>
          <a:endParaRPr lang="en-US" sz="4800">
            <a:latin typeface="Verdana" panose="020B0604030504040204" pitchFamily="34" charset="0"/>
            <a:ea typeface="Verdana" panose="020B0604030504040204" pitchFamily="34" charset="0"/>
          </a:endParaRPr>
        </a:p>
      </dgm:t>
    </dgm:pt>
    <dgm:pt modelId="{54ABE38A-F14A-4482-A87B-3A1AF8F60956}" type="sibTrans" cxnId="{C3171E75-D3AB-4397-86A4-03162080723E}">
      <dgm:prSet custT="1"/>
      <dgm:spPr/>
      <dgm:t>
        <a:bodyPr/>
        <a:lstStyle/>
        <a:p>
          <a:pPr algn="just"/>
          <a:endParaRPr lang="en-US" sz="2000">
            <a:latin typeface="Verdana" panose="020B0604030504040204" pitchFamily="34" charset="0"/>
            <a:ea typeface="Verdana" panose="020B0604030504040204" pitchFamily="34" charset="0"/>
          </a:endParaRPr>
        </a:p>
      </dgm:t>
    </dgm:pt>
    <dgm:pt modelId="{7D8AD780-A1EF-410D-80D1-F52856110FAA}">
      <dgm:prSet custT="1"/>
      <dgm:spPr/>
      <dgm:t>
        <a:bodyPr/>
        <a:lstStyle/>
        <a:p>
          <a:pPr algn="justLow" rtl="1"/>
          <a:r>
            <a:rPr lang="ar-SA" sz="2400" dirty="0">
              <a:latin typeface="Verdana" panose="020B0604030504040204" pitchFamily="34" charset="0"/>
              <a:ea typeface="Arial"/>
              <a:cs typeface="Arial"/>
            </a:rPr>
            <a:t>تُقبل الاستعلامات بمجرد أن يُبلغ المرسِل أو المرسَل إليه عن المشكلة</a:t>
          </a:r>
        </a:p>
      </dgm:t>
    </dgm:pt>
    <dgm:pt modelId="{0DD9F197-0C95-4810-993F-22A0A05942F1}" type="parTrans" cxnId="{A389F9F0-A778-4BDA-AF9C-30B9A35C100F}">
      <dgm:prSet/>
      <dgm:spPr/>
      <dgm:t>
        <a:bodyPr/>
        <a:lstStyle/>
        <a:p>
          <a:pPr algn="just"/>
          <a:endParaRPr lang="en-US" sz="4000">
            <a:latin typeface="Verdana" panose="020B0604030504040204" pitchFamily="34" charset="0"/>
            <a:ea typeface="Verdana" panose="020B0604030504040204" pitchFamily="34" charset="0"/>
          </a:endParaRPr>
        </a:p>
      </dgm:t>
    </dgm:pt>
    <dgm:pt modelId="{D07A9893-794D-41D7-870A-A1FD9D95EFD2}" type="sibTrans" cxnId="{A389F9F0-A778-4BDA-AF9C-30B9A35C100F}">
      <dgm:prSet/>
      <dgm:spPr/>
      <dgm:t>
        <a:bodyPr/>
        <a:lstStyle/>
        <a:p>
          <a:pPr algn="just"/>
          <a:endParaRPr lang="en-US" sz="4000">
            <a:latin typeface="Verdana" panose="020B0604030504040204" pitchFamily="34" charset="0"/>
            <a:ea typeface="Verdana" panose="020B0604030504040204" pitchFamily="34" charset="0"/>
          </a:endParaRPr>
        </a:p>
      </dgm:t>
    </dgm:pt>
    <dgm:pt modelId="{6E1498D4-F2AD-4201-842A-2A126F8E7766}" type="pres">
      <dgm:prSet presAssocID="{1EE2FAB4-975F-42C2-815D-84E3E3CBAC1C}" presName="vert0" presStyleCnt="0">
        <dgm:presLayoutVars>
          <dgm:dir/>
          <dgm:animOne val="branch"/>
          <dgm:animLvl val="lvl"/>
        </dgm:presLayoutVars>
      </dgm:prSet>
      <dgm:spPr/>
    </dgm:pt>
    <dgm:pt modelId="{26100B1D-1101-4BFB-A152-C23755BED150}" type="pres">
      <dgm:prSet presAssocID="{A1356020-B68A-4D5E-BF30-14FA7088478D}" presName="thickLine" presStyleLbl="alignNode1" presStyleIdx="0" presStyleCnt="1"/>
      <dgm:spPr/>
    </dgm:pt>
    <dgm:pt modelId="{C778AF1B-CDF6-4C3F-85DA-99AB93A16616}" type="pres">
      <dgm:prSet presAssocID="{A1356020-B68A-4D5E-BF30-14FA7088478D}" presName="horz1" presStyleCnt="0"/>
      <dgm:spPr/>
    </dgm:pt>
    <dgm:pt modelId="{8B81F619-864C-433F-9008-C5CA4B7421A2}" type="pres">
      <dgm:prSet presAssocID="{A1356020-B68A-4D5E-BF30-14FA7088478D}" presName="tx1" presStyleLbl="revTx" presStyleIdx="0" presStyleCnt="5" custScaleX="121847" custLinFactX="69" custLinFactNeighborX="100000"/>
      <dgm:spPr/>
    </dgm:pt>
    <dgm:pt modelId="{88A50A2C-A07C-4345-BE2D-E46310CBB06D}" type="pres">
      <dgm:prSet presAssocID="{A1356020-B68A-4D5E-BF30-14FA7088478D}" presName="vert1" presStyleCnt="0"/>
      <dgm:spPr/>
    </dgm:pt>
    <dgm:pt modelId="{BD3FDB19-59F0-4CE0-9605-7E1E23D2F86E}" type="pres">
      <dgm:prSet presAssocID="{7D8AD780-A1EF-410D-80D1-F52856110FAA}" presName="vertSpace2a" presStyleCnt="0"/>
      <dgm:spPr/>
    </dgm:pt>
    <dgm:pt modelId="{A9D961FB-6E5D-4981-95C5-D69A067FE235}" type="pres">
      <dgm:prSet presAssocID="{7D8AD780-A1EF-410D-80D1-F52856110FAA}" presName="horz2" presStyleCnt="0"/>
      <dgm:spPr/>
    </dgm:pt>
    <dgm:pt modelId="{7872A379-D3FC-486C-A08B-1F3CAEC87643}" type="pres">
      <dgm:prSet presAssocID="{7D8AD780-A1EF-410D-80D1-F52856110FAA}" presName="horzSpace2" presStyleCnt="0"/>
      <dgm:spPr/>
    </dgm:pt>
    <dgm:pt modelId="{C65B4734-4189-4C45-8FB4-52A7873EE11F}" type="pres">
      <dgm:prSet presAssocID="{7D8AD780-A1EF-410D-80D1-F52856110FAA}" presName="tx2" presStyleLbl="revTx" presStyleIdx="1" presStyleCnt="5" custScaleX="83554" custLinFactNeighborX="-14740" custLinFactNeighborY="-5000"/>
      <dgm:spPr/>
    </dgm:pt>
    <dgm:pt modelId="{023E3087-EEC7-434D-9B80-042A417CB499}" type="pres">
      <dgm:prSet presAssocID="{7D8AD780-A1EF-410D-80D1-F52856110FAA}" presName="vert2" presStyleCnt="0"/>
      <dgm:spPr/>
    </dgm:pt>
    <dgm:pt modelId="{AF9C1CFD-C9A1-4C42-8836-7299CA171789}" type="pres">
      <dgm:prSet presAssocID="{7D8AD780-A1EF-410D-80D1-F52856110FAA}" presName="thinLine2b" presStyleLbl="callout" presStyleIdx="0" presStyleCnt="4" custLinFactNeighborX="-30533"/>
      <dgm:spPr/>
    </dgm:pt>
    <dgm:pt modelId="{F44C215E-50B2-47B5-8CD6-6351EA0A6441}" type="pres">
      <dgm:prSet presAssocID="{7D8AD780-A1EF-410D-80D1-F52856110FAA}" presName="vertSpace2b" presStyleCnt="0"/>
      <dgm:spPr/>
    </dgm:pt>
    <dgm:pt modelId="{BC1F5CD6-123B-4BC6-B634-E2BE7649BAF1}" type="pres">
      <dgm:prSet presAssocID="{DBE225F3-EAFC-47B8-A083-520D59E0F444}" presName="horz2" presStyleCnt="0"/>
      <dgm:spPr/>
    </dgm:pt>
    <dgm:pt modelId="{9327422D-5472-4F6C-B3C7-B1D24C8A8DCE}" type="pres">
      <dgm:prSet presAssocID="{DBE225F3-EAFC-47B8-A083-520D59E0F444}" presName="horzSpace2" presStyleCnt="0"/>
      <dgm:spPr/>
    </dgm:pt>
    <dgm:pt modelId="{70E306B9-DB55-4C88-98A4-B75461CFA947}" type="pres">
      <dgm:prSet presAssocID="{DBE225F3-EAFC-47B8-A083-520D59E0F444}" presName="tx2" presStyleLbl="revTx" presStyleIdx="2" presStyleCnt="5" custLinFactNeighborX="-31285" custLinFactNeighborY="-4756"/>
      <dgm:spPr/>
    </dgm:pt>
    <dgm:pt modelId="{50FDE627-8AD2-4DA7-A1B1-B362F792F106}" type="pres">
      <dgm:prSet presAssocID="{DBE225F3-EAFC-47B8-A083-520D59E0F444}" presName="vert2" presStyleCnt="0"/>
      <dgm:spPr/>
    </dgm:pt>
    <dgm:pt modelId="{E31B90DD-7358-4383-868D-C02223AA93D1}" type="pres">
      <dgm:prSet presAssocID="{DBE225F3-EAFC-47B8-A083-520D59E0F444}" presName="thinLine2b" presStyleLbl="callout" presStyleIdx="1" presStyleCnt="4" custLinFactNeighborX="-30461"/>
      <dgm:spPr/>
    </dgm:pt>
    <dgm:pt modelId="{C1B1CAEB-0327-492A-9A6C-73AB0B9A9970}" type="pres">
      <dgm:prSet presAssocID="{DBE225F3-EAFC-47B8-A083-520D59E0F444}" presName="vertSpace2b" presStyleCnt="0"/>
      <dgm:spPr/>
    </dgm:pt>
    <dgm:pt modelId="{C08751CB-4B3D-4A39-8326-A869E1C23322}" type="pres">
      <dgm:prSet presAssocID="{A357B579-E0FC-4824-A0E8-0C61B2F4E6B1}" presName="horz2" presStyleCnt="0"/>
      <dgm:spPr/>
    </dgm:pt>
    <dgm:pt modelId="{5AF18A01-0A92-4E4F-8848-C1E1DF9C2B78}" type="pres">
      <dgm:prSet presAssocID="{A357B579-E0FC-4824-A0E8-0C61B2F4E6B1}" presName="horzSpace2" presStyleCnt="0"/>
      <dgm:spPr/>
    </dgm:pt>
    <dgm:pt modelId="{0A24C864-4156-4314-AD83-F3492028D5CF}" type="pres">
      <dgm:prSet presAssocID="{A357B579-E0FC-4824-A0E8-0C61B2F4E6B1}" presName="tx2" presStyleLbl="revTx" presStyleIdx="3" presStyleCnt="5" custLinFactNeighborX="-31213" custLinFactNeighborY="-2114"/>
      <dgm:spPr/>
    </dgm:pt>
    <dgm:pt modelId="{708357B8-F8EB-437F-A245-724BD3183F48}" type="pres">
      <dgm:prSet presAssocID="{A357B579-E0FC-4824-A0E8-0C61B2F4E6B1}" presName="vert2" presStyleCnt="0"/>
      <dgm:spPr/>
    </dgm:pt>
    <dgm:pt modelId="{68B1DA1E-7C22-4AE8-B1C5-200B9077C30D}" type="pres">
      <dgm:prSet presAssocID="{A357B579-E0FC-4824-A0E8-0C61B2F4E6B1}" presName="thinLine2b" presStyleLbl="callout" presStyleIdx="2" presStyleCnt="4" custLinFactNeighborX="-30533"/>
      <dgm:spPr/>
    </dgm:pt>
    <dgm:pt modelId="{57D97450-9204-4D51-BFE2-C31C3B94F6C2}" type="pres">
      <dgm:prSet presAssocID="{A357B579-E0FC-4824-A0E8-0C61B2F4E6B1}" presName="vertSpace2b" presStyleCnt="0"/>
      <dgm:spPr/>
    </dgm:pt>
    <dgm:pt modelId="{ABFADDD3-AD07-4D62-8FED-6CCBE9914F34}" type="pres">
      <dgm:prSet presAssocID="{AE893038-39FB-4538-8FE5-1FA2F6C8407D}" presName="horz2" presStyleCnt="0"/>
      <dgm:spPr/>
    </dgm:pt>
    <dgm:pt modelId="{4EB1B215-3ED8-4D78-94B8-D4EBE3A80D0E}" type="pres">
      <dgm:prSet presAssocID="{AE893038-39FB-4538-8FE5-1FA2F6C8407D}" presName="horzSpace2" presStyleCnt="0"/>
      <dgm:spPr/>
    </dgm:pt>
    <dgm:pt modelId="{33C87F16-8D73-46C6-A351-641BF3C229A6}" type="pres">
      <dgm:prSet presAssocID="{AE893038-39FB-4538-8FE5-1FA2F6C8407D}" presName="tx2" presStyleLbl="revTx" presStyleIdx="4" presStyleCnt="5" custLinFactNeighborX="-30995" custLinFactNeighborY="-2114"/>
      <dgm:spPr/>
    </dgm:pt>
    <dgm:pt modelId="{868B4EE9-9AD3-4321-BA76-CAFA4D1334EA}" type="pres">
      <dgm:prSet presAssocID="{AE893038-39FB-4538-8FE5-1FA2F6C8407D}" presName="vert2" presStyleCnt="0"/>
      <dgm:spPr/>
    </dgm:pt>
    <dgm:pt modelId="{FFDAA9C0-8354-4BFC-999A-38CAB657D3B9}" type="pres">
      <dgm:prSet presAssocID="{AE893038-39FB-4538-8FE5-1FA2F6C8407D}" presName="thinLine2b" presStyleLbl="callout" presStyleIdx="3" presStyleCnt="4" custLinFactNeighborX="-30316"/>
      <dgm:spPr/>
    </dgm:pt>
    <dgm:pt modelId="{C553BCC7-44A3-48A5-B166-43691A51F1E6}" type="pres">
      <dgm:prSet presAssocID="{AE893038-39FB-4538-8FE5-1FA2F6C8407D}" presName="vertSpace2b" presStyleCnt="0"/>
      <dgm:spPr/>
    </dgm:pt>
  </dgm:ptLst>
  <dgm:cxnLst>
    <dgm:cxn modelId="{878FA840-C8BB-42F6-97E3-11535A6C8DE4}" type="presOf" srcId="{1EE2FAB4-975F-42C2-815D-84E3E3CBAC1C}" destId="{6E1498D4-F2AD-4201-842A-2A126F8E7766}" srcOrd="0" destOrd="0" presId="urn:microsoft.com/office/officeart/2008/layout/LinedList"/>
    <dgm:cxn modelId="{296FF84E-9EC9-4617-AE9C-0CA0DDADB8B0}" srcId="{1EE2FAB4-975F-42C2-815D-84E3E3CBAC1C}" destId="{A1356020-B68A-4D5E-BF30-14FA7088478D}" srcOrd="0" destOrd="0" parTransId="{E07FA387-8B8B-424F-A6C3-A9C5918C5C9F}" sibTransId="{19D2B504-FAC1-4FC3-AB89-107D2DA79A1A}"/>
    <dgm:cxn modelId="{33882772-7131-49D8-AC84-A6891E42853F}" srcId="{A1356020-B68A-4D5E-BF30-14FA7088478D}" destId="{A357B579-E0FC-4824-A0E8-0C61B2F4E6B1}" srcOrd="2" destOrd="0" parTransId="{BDC9890E-48CE-4572-B983-3AABAE09AAAC}" sibTransId="{F271A6B7-FF92-404D-9251-945904BF6165}"/>
    <dgm:cxn modelId="{C3171E75-D3AB-4397-86A4-03162080723E}" srcId="{A1356020-B68A-4D5E-BF30-14FA7088478D}" destId="{AE893038-39FB-4538-8FE5-1FA2F6C8407D}" srcOrd="3" destOrd="0" parTransId="{2BC035F0-CFCD-42E7-AF97-4E2EC7DC2899}" sibTransId="{54ABE38A-F14A-4482-A87B-3A1AF8F60956}"/>
    <dgm:cxn modelId="{B0226279-47C2-498F-A3CB-60AFD739C155}" type="presOf" srcId="{DBE225F3-EAFC-47B8-A083-520D59E0F444}" destId="{70E306B9-DB55-4C88-98A4-B75461CFA947}" srcOrd="0" destOrd="0" presId="urn:microsoft.com/office/officeart/2008/layout/LinedList"/>
    <dgm:cxn modelId="{B1C7617A-C81D-4AD2-BD25-5F4EDA60080B}" type="presOf" srcId="{7D8AD780-A1EF-410D-80D1-F52856110FAA}" destId="{C65B4734-4189-4C45-8FB4-52A7873EE11F}" srcOrd="0" destOrd="0" presId="urn:microsoft.com/office/officeart/2008/layout/LinedList"/>
    <dgm:cxn modelId="{984AB17B-A178-4098-9960-274CD23ADC63}" srcId="{A1356020-B68A-4D5E-BF30-14FA7088478D}" destId="{DBE225F3-EAFC-47B8-A083-520D59E0F444}" srcOrd="1" destOrd="0" parTransId="{28876E0A-C21D-4B66-8E04-557205029ADF}" sibTransId="{AEBF1E51-8977-4AED-9C08-40DE1571FFD1}"/>
    <dgm:cxn modelId="{444CDB9E-5E20-4AD6-940C-80FF8F0AD348}" type="presOf" srcId="{A1356020-B68A-4D5E-BF30-14FA7088478D}" destId="{8B81F619-864C-433F-9008-C5CA4B7421A2}" srcOrd="0" destOrd="0" presId="urn:microsoft.com/office/officeart/2008/layout/LinedList"/>
    <dgm:cxn modelId="{5A8472A6-26CE-4E43-AE80-BC2277A2BC92}" type="presOf" srcId="{A357B579-E0FC-4824-A0E8-0C61B2F4E6B1}" destId="{0A24C864-4156-4314-AD83-F3492028D5CF}" srcOrd="0" destOrd="0" presId="urn:microsoft.com/office/officeart/2008/layout/LinedList"/>
    <dgm:cxn modelId="{A389F9F0-A778-4BDA-AF9C-30B9A35C100F}" srcId="{A1356020-B68A-4D5E-BF30-14FA7088478D}" destId="{7D8AD780-A1EF-410D-80D1-F52856110FAA}" srcOrd="0" destOrd="0" parTransId="{0DD9F197-0C95-4810-993F-22A0A05942F1}" sibTransId="{D07A9893-794D-41D7-870A-A1FD9D95EFD2}"/>
    <dgm:cxn modelId="{2214A7F9-F824-4EF9-B8B0-94A64132F31B}" type="presOf" srcId="{AE893038-39FB-4538-8FE5-1FA2F6C8407D}" destId="{33C87F16-8D73-46C6-A351-641BF3C229A6}" srcOrd="0" destOrd="0" presId="urn:microsoft.com/office/officeart/2008/layout/LinedList"/>
    <dgm:cxn modelId="{938788D7-530C-432A-AE57-91551FE92CD9}" type="presParOf" srcId="{6E1498D4-F2AD-4201-842A-2A126F8E7766}" destId="{26100B1D-1101-4BFB-A152-C23755BED150}" srcOrd="0" destOrd="0" presId="urn:microsoft.com/office/officeart/2008/layout/LinedList"/>
    <dgm:cxn modelId="{1753F8AF-BE7D-4036-AC56-74370A69FF7E}" type="presParOf" srcId="{6E1498D4-F2AD-4201-842A-2A126F8E7766}" destId="{C778AF1B-CDF6-4C3F-85DA-99AB93A16616}" srcOrd="1" destOrd="0" presId="urn:microsoft.com/office/officeart/2008/layout/LinedList"/>
    <dgm:cxn modelId="{F0567AC3-01B4-4C48-A3B1-E9E84E4A89D9}" type="presParOf" srcId="{C778AF1B-CDF6-4C3F-85DA-99AB93A16616}" destId="{8B81F619-864C-433F-9008-C5CA4B7421A2}" srcOrd="0" destOrd="0" presId="urn:microsoft.com/office/officeart/2008/layout/LinedList"/>
    <dgm:cxn modelId="{ACF654F7-6230-4434-B312-A01EB2358A67}" type="presParOf" srcId="{C778AF1B-CDF6-4C3F-85DA-99AB93A16616}" destId="{88A50A2C-A07C-4345-BE2D-E46310CBB06D}" srcOrd="1" destOrd="0" presId="urn:microsoft.com/office/officeart/2008/layout/LinedList"/>
    <dgm:cxn modelId="{E82C1518-1FBA-4F5D-A7B1-69BA8BC36E40}" type="presParOf" srcId="{88A50A2C-A07C-4345-BE2D-E46310CBB06D}" destId="{BD3FDB19-59F0-4CE0-9605-7E1E23D2F86E}" srcOrd="0" destOrd="0" presId="urn:microsoft.com/office/officeart/2008/layout/LinedList"/>
    <dgm:cxn modelId="{1863F64E-2D0E-4316-AE20-CDA61E5C070D}" type="presParOf" srcId="{88A50A2C-A07C-4345-BE2D-E46310CBB06D}" destId="{A9D961FB-6E5D-4981-95C5-D69A067FE235}" srcOrd="1" destOrd="0" presId="urn:microsoft.com/office/officeart/2008/layout/LinedList"/>
    <dgm:cxn modelId="{26172B33-9875-46FA-8195-255D335C76BA}" type="presParOf" srcId="{A9D961FB-6E5D-4981-95C5-D69A067FE235}" destId="{7872A379-D3FC-486C-A08B-1F3CAEC87643}" srcOrd="0" destOrd="0" presId="urn:microsoft.com/office/officeart/2008/layout/LinedList"/>
    <dgm:cxn modelId="{F65B734D-4DB8-4D6D-8231-CECF4E1FFBAD}" type="presParOf" srcId="{A9D961FB-6E5D-4981-95C5-D69A067FE235}" destId="{C65B4734-4189-4C45-8FB4-52A7873EE11F}" srcOrd="1" destOrd="0" presId="urn:microsoft.com/office/officeart/2008/layout/LinedList"/>
    <dgm:cxn modelId="{6E0C61DD-5CD2-4C65-BEA7-FC44940B0212}" type="presParOf" srcId="{A9D961FB-6E5D-4981-95C5-D69A067FE235}" destId="{023E3087-EEC7-434D-9B80-042A417CB499}" srcOrd="2" destOrd="0" presId="urn:microsoft.com/office/officeart/2008/layout/LinedList"/>
    <dgm:cxn modelId="{A833F6DF-05E2-4D8A-A867-343973989872}" type="presParOf" srcId="{88A50A2C-A07C-4345-BE2D-E46310CBB06D}" destId="{AF9C1CFD-C9A1-4C42-8836-7299CA171789}" srcOrd="2" destOrd="0" presId="urn:microsoft.com/office/officeart/2008/layout/LinedList"/>
    <dgm:cxn modelId="{7F3DC195-9A26-4B7A-B401-53AD99BAC1D3}" type="presParOf" srcId="{88A50A2C-A07C-4345-BE2D-E46310CBB06D}" destId="{F44C215E-50B2-47B5-8CD6-6351EA0A6441}" srcOrd="3" destOrd="0" presId="urn:microsoft.com/office/officeart/2008/layout/LinedList"/>
    <dgm:cxn modelId="{FA4DDBA0-B78D-47F1-9740-433847F9E0EE}" type="presParOf" srcId="{88A50A2C-A07C-4345-BE2D-E46310CBB06D}" destId="{BC1F5CD6-123B-4BC6-B634-E2BE7649BAF1}" srcOrd="4" destOrd="0" presId="urn:microsoft.com/office/officeart/2008/layout/LinedList"/>
    <dgm:cxn modelId="{2945894D-E64F-44CE-B8F4-C91D1AFD35B8}" type="presParOf" srcId="{BC1F5CD6-123B-4BC6-B634-E2BE7649BAF1}" destId="{9327422D-5472-4F6C-B3C7-B1D24C8A8DCE}" srcOrd="0" destOrd="0" presId="urn:microsoft.com/office/officeart/2008/layout/LinedList"/>
    <dgm:cxn modelId="{0E1C7FE5-0C91-4822-8734-3908BC370740}" type="presParOf" srcId="{BC1F5CD6-123B-4BC6-B634-E2BE7649BAF1}" destId="{70E306B9-DB55-4C88-98A4-B75461CFA947}" srcOrd="1" destOrd="0" presId="urn:microsoft.com/office/officeart/2008/layout/LinedList"/>
    <dgm:cxn modelId="{95442F9C-C001-4246-9957-5A9F61F58ECB}" type="presParOf" srcId="{BC1F5CD6-123B-4BC6-B634-E2BE7649BAF1}" destId="{50FDE627-8AD2-4DA7-A1B1-B362F792F106}" srcOrd="2" destOrd="0" presId="urn:microsoft.com/office/officeart/2008/layout/LinedList"/>
    <dgm:cxn modelId="{A50F4158-215F-4B81-9F69-2BA302682FA0}" type="presParOf" srcId="{88A50A2C-A07C-4345-BE2D-E46310CBB06D}" destId="{E31B90DD-7358-4383-868D-C02223AA93D1}" srcOrd="5" destOrd="0" presId="urn:microsoft.com/office/officeart/2008/layout/LinedList"/>
    <dgm:cxn modelId="{07ECBC7A-92B4-4371-9FC8-2F81992A6C04}" type="presParOf" srcId="{88A50A2C-A07C-4345-BE2D-E46310CBB06D}" destId="{C1B1CAEB-0327-492A-9A6C-73AB0B9A9970}" srcOrd="6" destOrd="0" presId="urn:microsoft.com/office/officeart/2008/layout/LinedList"/>
    <dgm:cxn modelId="{A022C863-4A88-4423-96FB-6DEA208C89A5}" type="presParOf" srcId="{88A50A2C-A07C-4345-BE2D-E46310CBB06D}" destId="{C08751CB-4B3D-4A39-8326-A869E1C23322}" srcOrd="7" destOrd="0" presId="urn:microsoft.com/office/officeart/2008/layout/LinedList"/>
    <dgm:cxn modelId="{898B0FC3-5B1D-4746-8DBE-33FFED5C65FA}" type="presParOf" srcId="{C08751CB-4B3D-4A39-8326-A869E1C23322}" destId="{5AF18A01-0A92-4E4F-8848-C1E1DF9C2B78}" srcOrd="0" destOrd="0" presId="urn:microsoft.com/office/officeart/2008/layout/LinedList"/>
    <dgm:cxn modelId="{C388DA2C-BFBA-4CA6-BCC2-A261CDED79E2}" type="presParOf" srcId="{C08751CB-4B3D-4A39-8326-A869E1C23322}" destId="{0A24C864-4156-4314-AD83-F3492028D5CF}" srcOrd="1" destOrd="0" presId="urn:microsoft.com/office/officeart/2008/layout/LinedList"/>
    <dgm:cxn modelId="{FC53EC31-815A-42BC-9D30-8720017D351C}" type="presParOf" srcId="{C08751CB-4B3D-4A39-8326-A869E1C23322}" destId="{708357B8-F8EB-437F-A245-724BD3183F48}" srcOrd="2" destOrd="0" presId="urn:microsoft.com/office/officeart/2008/layout/LinedList"/>
    <dgm:cxn modelId="{2F56EC07-46F3-4A02-9201-B2C28677BD53}" type="presParOf" srcId="{88A50A2C-A07C-4345-BE2D-E46310CBB06D}" destId="{68B1DA1E-7C22-4AE8-B1C5-200B9077C30D}" srcOrd="8" destOrd="0" presId="urn:microsoft.com/office/officeart/2008/layout/LinedList"/>
    <dgm:cxn modelId="{FDC71729-AE98-4A06-8E8C-FCE9E1F9B604}" type="presParOf" srcId="{88A50A2C-A07C-4345-BE2D-E46310CBB06D}" destId="{57D97450-9204-4D51-BFE2-C31C3B94F6C2}" srcOrd="9" destOrd="0" presId="urn:microsoft.com/office/officeart/2008/layout/LinedList"/>
    <dgm:cxn modelId="{040AB016-2ECC-4D44-8AFB-B8B6CE0E2299}" type="presParOf" srcId="{88A50A2C-A07C-4345-BE2D-E46310CBB06D}" destId="{ABFADDD3-AD07-4D62-8FED-6CCBE9914F34}" srcOrd="10" destOrd="0" presId="urn:microsoft.com/office/officeart/2008/layout/LinedList"/>
    <dgm:cxn modelId="{3AF6B1BE-75D8-4B77-BE04-B5F5B382A4DA}" type="presParOf" srcId="{ABFADDD3-AD07-4D62-8FED-6CCBE9914F34}" destId="{4EB1B215-3ED8-4D78-94B8-D4EBE3A80D0E}" srcOrd="0" destOrd="0" presId="urn:microsoft.com/office/officeart/2008/layout/LinedList"/>
    <dgm:cxn modelId="{F5F59E47-8BF2-4ED2-AD97-5CE9FED8386F}" type="presParOf" srcId="{ABFADDD3-AD07-4D62-8FED-6CCBE9914F34}" destId="{33C87F16-8D73-46C6-A351-641BF3C229A6}" srcOrd="1" destOrd="0" presId="urn:microsoft.com/office/officeart/2008/layout/LinedList"/>
    <dgm:cxn modelId="{43AE77A8-5354-4E67-8D6C-3D28670A05CE}" type="presParOf" srcId="{ABFADDD3-AD07-4D62-8FED-6CCBE9914F34}" destId="{868B4EE9-9AD3-4321-BA76-CAFA4D1334EA}" srcOrd="2" destOrd="0" presId="urn:microsoft.com/office/officeart/2008/layout/LinedList"/>
    <dgm:cxn modelId="{90C27971-FD73-4A9A-A293-98B7D238D691}" type="presParOf" srcId="{88A50A2C-A07C-4345-BE2D-E46310CBB06D}" destId="{FFDAA9C0-8354-4BFC-999A-38CAB657D3B9}" srcOrd="11" destOrd="0" presId="urn:microsoft.com/office/officeart/2008/layout/LinedList"/>
    <dgm:cxn modelId="{FE76CB2A-9973-4FE1-899B-86F35BAA4639}" type="presParOf" srcId="{88A50A2C-A07C-4345-BE2D-E46310CBB06D}" destId="{C553BCC7-44A3-48A5-B166-43691A51F1E6}" srcOrd="12" destOrd="0" presId="urn:microsoft.com/office/officeart/2008/layout/Lined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8C00F9-E9A3-45B2-885C-BF384E1178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4CBC72-F24A-4C51-9134-0AECE3875BF1}">
      <dgm:prSet custT="1"/>
      <dgm:spPr/>
      <dgm:t>
        <a:bodyPr/>
        <a:lstStyle/>
        <a:p>
          <a:pPr algn="justLow" rtl="1"/>
          <a:r>
            <a:rPr lang="ar-SA" sz="2000" b="0" i="0" baseline="0" dirty="0">
              <a:latin typeface="Verdana" panose="020B0604030504040204" pitchFamily="34" charset="0"/>
              <a:ea typeface="Arial"/>
              <a:cs typeface="Arial"/>
            </a:rPr>
            <a:t>إثبات التوزيع:</a:t>
          </a:r>
        </a:p>
      </dgm:t>
    </dgm:pt>
    <dgm:pt modelId="{C5FAA3DA-865B-4856-8F55-C00DB3763534}" type="parTrans" cxnId="{AA6375A6-E77C-401F-9823-94CA96E9DC0F}">
      <dgm:prSet/>
      <dgm:spPr/>
      <dgm:t>
        <a:bodyPr/>
        <a:lstStyle/>
        <a:p>
          <a:endParaRPr lang="en-US"/>
        </a:p>
      </dgm:t>
    </dgm:pt>
    <dgm:pt modelId="{C1408BFC-EAF6-49A2-9CB6-445A4E66D318}" type="sibTrans" cxnId="{AA6375A6-E77C-401F-9823-94CA96E9DC0F}">
      <dgm:prSet/>
      <dgm:spPr/>
      <dgm:t>
        <a:bodyPr/>
        <a:lstStyle/>
        <a:p>
          <a:endParaRPr lang="en-US"/>
        </a:p>
      </dgm:t>
    </dgm:pt>
    <dgm:pt modelId="{BE44A61F-7720-4BC0-A590-949322C69A8E}">
      <dgm:prSet custT="1"/>
      <dgm:spPr>
        <a:solidFill>
          <a:schemeClr val="accent5">
            <a:lumMod val="20000"/>
            <a:lumOff val="80000"/>
          </a:schemeClr>
        </a:solidFill>
      </dgm:spPr>
      <dgm:t>
        <a:bodyPr/>
        <a:lstStyle/>
        <a:p>
          <a:pPr algn="justLow" rtl="1"/>
          <a:r>
            <a:rPr lang="ar-SA" sz="1600" b="0" i="0" baseline="0" dirty="0">
              <a:latin typeface="Arial" panose="020B0604020202020204" pitchFamily="34" charset="0"/>
              <a:ea typeface="Arial"/>
              <a:cs typeface="Arial" panose="020B0604020202020204" pitchFamily="34" charset="0"/>
            </a:rPr>
            <a:t>تقديم إثبات خطي عندما يكون التوزيع موضوع نزاع: </a:t>
          </a:r>
          <a:br>
            <a:rPr lang="ar-SA" sz="1600" b="0" i="0" baseline="0" dirty="0">
              <a:latin typeface="Arial" panose="020B0604020202020204" pitchFamily="34" charset="0"/>
              <a:ea typeface="Arial"/>
              <a:cs typeface="Arial" panose="020B0604020202020204" pitchFamily="34" charset="0"/>
            </a:rPr>
          </a:br>
          <a:r>
            <a:rPr lang="ar-SA" sz="1600" b="0" i="0" baseline="0" dirty="0">
              <a:latin typeface="Arial" panose="020B0604020202020204" pitchFamily="34" charset="0"/>
              <a:ea typeface="Arial"/>
              <a:cs typeface="Arial" panose="020B0604020202020204" pitchFamily="34" charset="0"/>
            </a:rPr>
            <a:t>الإشعار بالتسلم </a:t>
          </a:r>
          <a:r>
            <a:rPr lang="en-GB" sz="1400" b="0" i="0" baseline="0" dirty="0">
              <a:latin typeface="Times New Roman" panose="02020603050405020304" pitchFamily="18" charset="0"/>
              <a:ea typeface="Arial"/>
              <a:cs typeface="Times New Roman" panose="02020603050405020304" pitchFamily="18" charset="0"/>
            </a:rPr>
            <a:t>CN 07</a:t>
          </a:r>
          <a:r>
            <a:rPr lang="ar-SA" sz="1600" b="0" i="0" baseline="0" dirty="0">
              <a:latin typeface="Arial" panose="020B0604020202020204" pitchFamily="34" charset="0"/>
              <a:ea typeface="Arial"/>
              <a:cs typeface="Arial" panose="020B0604020202020204" pitchFamily="34" charset="0"/>
            </a:rPr>
            <a:t> أو نسخة التوقيع أو أي إثبات آخر</a:t>
          </a:r>
        </a:p>
      </dgm:t>
    </dgm:pt>
    <dgm:pt modelId="{1070C04E-5EDE-450F-9200-AE0D97DD6401}" type="parTrans" cxnId="{CB83FC11-95BE-41CE-97A6-19620BAC2027}">
      <dgm:prSet/>
      <dgm:spPr/>
      <dgm:t>
        <a:bodyPr/>
        <a:lstStyle/>
        <a:p>
          <a:endParaRPr lang="en-US"/>
        </a:p>
      </dgm:t>
    </dgm:pt>
    <dgm:pt modelId="{3091FB37-8F7E-4523-9DCE-1D42AC6E2DF0}" type="sibTrans" cxnId="{CB83FC11-95BE-41CE-97A6-19620BAC2027}">
      <dgm:prSet/>
      <dgm:spPr/>
      <dgm:t>
        <a:bodyPr/>
        <a:lstStyle/>
        <a:p>
          <a:endParaRPr lang="en-US"/>
        </a:p>
      </dgm:t>
    </dgm:pt>
    <dgm:pt modelId="{08F808E9-8413-477C-AA4B-8F79F10CC66A}">
      <dgm:prSet custT="1"/>
      <dgm:spPr>
        <a:solidFill>
          <a:schemeClr val="accent5">
            <a:lumMod val="20000"/>
            <a:lumOff val="80000"/>
          </a:schemeClr>
        </a:solidFill>
      </dgm:spPr>
      <dgm:t>
        <a:bodyPr/>
        <a:lstStyle/>
        <a:p>
          <a:pPr algn="justLow" rtl="1"/>
          <a:r>
            <a:rPr lang="ar-SA" sz="1600" b="0" i="0" baseline="0" dirty="0">
              <a:latin typeface="Arial" panose="020B0604020202020204" pitchFamily="34" charset="0"/>
              <a:ea typeface="Arial"/>
              <a:cs typeface="Arial" panose="020B0604020202020204" pitchFamily="34" charset="0"/>
            </a:rPr>
            <a:t>الامتثال للمواد ذات الصلة الصادرة عن الاتحاد البريدي العالمي</a:t>
          </a:r>
        </a:p>
      </dgm:t>
    </dgm:pt>
    <dgm:pt modelId="{4424AF47-2438-431A-BD92-AE80440E278E}" type="parTrans" cxnId="{486379FA-8E0E-40EF-9350-C51012DF082F}">
      <dgm:prSet/>
      <dgm:spPr/>
      <dgm:t>
        <a:bodyPr/>
        <a:lstStyle/>
        <a:p>
          <a:endParaRPr lang="en-US"/>
        </a:p>
      </dgm:t>
    </dgm:pt>
    <dgm:pt modelId="{62D67FF6-1B33-4C96-ABD1-1B387A15C150}" type="sibTrans" cxnId="{486379FA-8E0E-40EF-9350-C51012DF082F}">
      <dgm:prSet/>
      <dgm:spPr/>
      <dgm:t>
        <a:bodyPr/>
        <a:lstStyle/>
        <a:p>
          <a:endParaRPr lang="en-US"/>
        </a:p>
      </dgm:t>
    </dgm:pt>
    <dgm:pt modelId="{BDD3E6DD-CDAF-4D92-959A-E024368D2DA6}" type="pres">
      <dgm:prSet presAssocID="{6E8C00F9-E9A3-45B2-885C-BF384E1178AC}" presName="linear" presStyleCnt="0">
        <dgm:presLayoutVars>
          <dgm:animLvl val="lvl"/>
          <dgm:resizeHandles val="exact"/>
        </dgm:presLayoutVars>
      </dgm:prSet>
      <dgm:spPr/>
    </dgm:pt>
    <dgm:pt modelId="{57DF95DA-5C5D-49B0-A317-BB2F6F066FEA}" type="pres">
      <dgm:prSet presAssocID="{AB4CBC72-F24A-4C51-9134-0AECE3875BF1}" presName="parentText" presStyleLbl="node1" presStyleIdx="0" presStyleCnt="1" custLinFactNeighborY="-61696">
        <dgm:presLayoutVars>
          <dgm:chMax val="0"/>
          <dgm:bulletEnabled val="1"/>
        </dgm:presLayoutVars>
      </dgm:prSet>
      <dgm:spPr/>
    </dgm:pt>
    <dgm:pt modelId="{0F971234-EA5D-4C08-A573-96BE00F3A6E4}" type="pres">
      <dgm:prSet presAssocID="{AB4CBC72-F24A-4C51-9134-0AECE3875BF1}" presName="childText" presStyleLbl="revTx" presStyleIdx="0" presStyleCnt="1" custLinFactNeighborX="426" custLinFactNeighborY="-83631">
        <dgm:presLayoutVars>
          <dgm:bulletEnabled val="1"/>
        </dgm:presLayoutVars>
      </dgm:prSet>
      <dgm:spPr/>
    </dgm:pt>
  </dgm:ptLst>
  <dgm:cxnLst>
    <dgm:cxn modelId="{235A500F-442B-40B3-AD49-83B7857D3836}" type="presOf" srcId="{08F808E9-8413-477C-AA4B-8F79F10CC66A}" destId="{0F971234-EA5D-4C08-A573-96BE00F3A6E4}" srcOrd="0" destOrd="1" presId="urn:microsoft.com/office/officeart/2005/8/layout/vList2"/>
    <dgm:cxn modelId="{CB83FC11-95BE-41CE-97A6-19620BAC2027}" srcId="{AB4CBC72-F24A-4C51-9134-0AECE3875BF1}" destId="{BE44A61F-7720-4BC0-A590-949322C69A8E}" srcOrd="0" destOrd="0" parTransId="{1070C04E-5EDE-450F-9200-AE0D97DD6401}" sibTransId="{3091FB37-8F7E-4523-9DCE-1D42AC6E2DF0}"/>
    <dgm:cxn modelId="{AA6375A6-E77C-401F-9823-94CA96E9DC0F}" srcId="{6E8C00F9-E9A3-45B2-885C-BF384E1178AC}" destId="{AB4CBC72-F24A-4C51-9134-0AECE3875BF1}" srcOrd="0" destOrd="0" parTransId="{C5FAA3DA-865B-4856-8F55-C00DB3763534}" sibTransId="{C1408BFC-EAF6-49A2-9CB6-445A4E66D318}"/>
    <dgm:cxn modelId="{711632B8-3BA6-45BE-A713-2A8EA92DB00A}" type="presOf" srcId="{AB4CBC72-F24A-4C51-9134-0AECE3875BF1}" destId="{57DF95DA-5C5D-49B0-A317-BB2F6F066FEA}" srcOrd="0" destOrd="0" presId="urn:microsoft.com/office/officeart/2005/8/layout/vList2"/>
    <dgm:cxn modelId="{CD6B0EE3-E4A4-4950-A014-0DD3D41359BE}" type="presOf" srcId="{6E8C00F9-E9A3-45B2-885C-BF384E1178AC}" destId="{BDD3E6DD-CDAF-4D92-959A-E024368D2DA6}" srcOrd="0" destOrd="0" presId="urn:microsoft.com/office/officeart/2005/8/layout/vList2"/>
    <dgm:cxn modelId="{E77F77F5-4451-47BB-8A57-80A51CECC620}" type="presOf" srcId="{BE44A61F-7720-4BC0-A590-949322C69A8E}" destId="{0F971234-EA5D-4C08-A573-96BE00F3A6E4}" srcOrd="0" destOrd="0" presId="urn:microsoft.com/office/officeart/2005/8/layout/vList2"/>
    <dgm:cxn modelId="{486379FA-8E0E-40EF-9350-C51012DF082F}" srcId="{AB4CBC72-F24A-4C51-9134-0AECE3875BF1}" destId="{08F808E9-8413-477C-AA4B-8F79F10CC66A}" srcOrd="1" destOrd="0" parTransId="{4424AF47-2438-431A-BD92-AE80440E278E}" sibTransId="{62D67FF6-1B33-4C96-ABD1-1B387A15C150}"/>
    <dgm:cxn modelId="{9D020D96-EBCC-40DF-ABC5-4455E4BC62F3}" type="presParOf" srcId="{BDD3E6DD-CDAF-4D92-959A-E024368D2DA6}" destId="{57DF95DA-5C5D-49B0-A317-BB2F6F066FEA}" srcOrd="0" destOrd="0" presId="urn:microsoft.com/office/officeart/2005/8/layout/vList2"/>
    <dgm:cxn modelId="{BA2A5550-5A09-4463-B5DA-BEE30A2A82B5}" type="presParOf" srcId="{BDD3E6DD-CDAF-4D92-959A-E024368D2DA6}" destId="{0F971234-EA5D-4C08-A573-96BE00F3A6E4}" srcOrd="1" destOrd="0" presId="urn:microsoft.com/office/officeart/2005/8/layout/vList2"/>
  </dgm:cxnLst>
  <dgm:bg>
    <a:solidFill>
      <a:schemeClr val="accent5">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A67EBC-E30C-4725-91E5-060B90EDF8C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C0204FA-56E1-40B9-9D39-5942F7DF4F57}">
      <dgm:prSet custT="1"/>
      <dgm:spPr/>
      <dgm:t>
        <a:bodyPr/>
        <a:lstStyle/>
        <a:p>
          <a:pPr algn="r" rtl="1"/>
          <a:r>
            <a:rPr lang="ar-SA" sz="1400" dirty="0">
              <a:latin typeface="Arial" panose="020B0604020202020204" pitchFamily="34" charset="0"/>
              <a:ea typeface="Arial"/>
              <a:cs typeface="Arial" panose="020B0604020202020204" pitchFamily="34" charset="0"/>
            </a:rPr>
            <a:t>يضمن نظام الاستعلام القائم على الإنترنت والرسائل </a:t>
          </a:r>
          <a:r>
            <a:rPr lang="en-GB" sz="1200" dirty="0">
              <a:latin typeface="Times New Roman" panose="02020603050405020304" pitchFamily="18" charset="0"/>
              <a:ea typeface="Arial"/>
              <a:cs typeface="Times New Roman" panose="02020603050405020304" pitchFamily="18" charset="0"/>
            </a:rPr>
            <a:t>EMSEVT</a:t>
          </a:r>
          <a:r>
            <a:rPr lang="ar-SA" sz="1400" dirty="0">
              <a:latin typeface="Arial" panose="020B0604020202020204" pitchFamily="34" charset="0"/>
              <a:ea typeface="Arial"/>
              <a:cs typeface="Arial" panose="020B0604020202020204" pitchFamily="34" charset="0"/>
            </a:rPr>
            <a:t>  معالجة موحدة للاستعلامات وإجراء تتبع شفاف</a:t>
          </a:r>
        </a:p>
      </dgm:t>
    </dgm:pt>
    <dgm:pt modelId="{03F71F96-446A-426B-AC36-973FB6B57087}" type="parTrans" cxnId="{29928FF4-39E5-43FD-8669-A22228EF9E14}">
      <dgm:prSet/>
      <dgm:spPr/>
      <dgm:t>
        <a:bodyPr/>
        <a:lstStyle/>
        <a:p>
          <a:endParaRPr lang="en-US" sz="1600">
            <a:latin typeface="Verdana" panose="020B0604030504040204" pitchFamily="34" charset="0"/>
            <a:ea typeface="Verdana" panose="020B0604030504040204" pitchFamily="34" charset="0"/>
          </a:endParaRPr>
        </a:p>
      </dgm:t>
    </dgm:pt>
    <dgm:pt modelId="{79DB2188-7DF2-49F2-AC39-19FB92F8D101}" type="sibTrans" cxnId="{29928FF4-39E5-43FD-8669-A22228EF9E14}">
      <dgm:prSet/>
      <dgm:spPr/>
      <dgm:t>
        <a:bodyPr/>
        <a:lstStyle/>
        <a:p>
          <a:endParaRPr lang="en-US" sz="1600">
            <a:latin typeface="Verdana" panose="020B0604030504040204" pitchFamily="34" charset="0"/>
            <a:ea typeface="Verdana" panose="020B0604030504040204" pitchFamily="34" charset="0"/>
          </a:endParaRPr>
        </a:p>
      </dgm:t>
    </dgm:pt>
    <dgm:pt modelId="{34AB961F-0B84-4DE4-9320-1702B18D44BE}">
      <dgm:prSet custT="1"/>
      <dgm:spPr/>
      <dgm:t>
        <a:bodyPr/>
        <a:lstStyle/>
        <a:p>
          <a:r>
            <a:rPr lang="ar-SA" sz="1400" dirty="0">
              <a:latin typeface="Verdana" panose="020B0604030504040204" pitchFamily="34" charset="0"/>
              <a:ea typeface="Arial"/>
              <a:cs typeface="Arial"/>
            </a:rPr>
            <a:t>مواءمة العمليات المحلية مع الجداول الزمنية والبيانات الإلزامية</a:t>
          </a:r>
        </a:p>
      </dgm:t>
    </dgm:pt>
    <dgm:pt modelId="{AE8B0C33-3B60-4DA7-A09E-1F2ED48E322F}" type="parTrans" cxnId="{46705FCA-869A-40AA-96CA-B5370AA711AF}">
      <dgm:prSet/>
      <dgm:spPr/>
      <dgm:t>
        <a:bodyPr/>
        <a:lstStyle/>
        <a:p>
          <a:endParaRPr lang="en-US" sz="1600">
            <a:latin typeface="Verdana" panose="020B0604030504040204" pitchFamily="34" charset="0"/>
            <a:ea typeface="Verdana" panose="020B0604030504040204" pitchFamily="34" charset="0"/>
          </a:endParaRPr>
        </a:p>
      </dgm:t>
    </dgm:pt>
    <dgm:pt modelId="{3FB2A6C9-3CD3-4BCC-B90D-423A67FA7B8D}" type="sibTrans" cxnId="{46705FCA-869A-40AA-96CA-B5370AA711AF}">
      <dgm:prSet/>
      <dgm:spPr/>
      <dgm:t>
        <a:bodyPr/>
        <a:lstStyle/>
        <a:p>
          <a:endParaRPr lang="en-US" sz="1600">
            <a:latin typeface="Verdana" panose="020B0604030504040204" pitchFamily="34" charset="0"/>
            <a:ea typeface="Verdana" panose="020B0604030504040204" pitchFamily="34" charset="0"/>
          </a:endParaRPr>
        </a:p>
      </dgm:t>
    </dgm:pt>
    <dgm:pt modelId="{2A13B84B-D3C6-420F-BA30-A1098BC19604}">
      <dgm:prSet custT="1"/>
      <dgm:spPr/>
      <dgm:t>
        <a:bodyPr/>
        <a:lstStyle/>
        <a:p>
          <a:r>
            <a:rPr lang="ar-SA" sz="1400" dirty="0">
              <a:latin typeface="Arial" panose="020B0604020202020204" pitchFamily="34" charset="0"/>
              <a:ea typeface="Arial"/>
              <a:cs typeface="Arial" panose="020B0604020202020204" pitchFamily="34" charset="0"/>
            </a:rPr>
            <a:t>ستجري مناقشة اقتراح تبعي بشأن الاستخدام الإلزامي لنظام الاستعلام القائم على الإنترنت فيما يتعلق </a:t>
          </a:r>
          <a:r>
            <a:rPr lang="ar-SA" sz="1400" dirty="0" err="1">
              <a:latin typeface="Arial" panose="020B0604020202020204" pitchFamily="34" charset="0"/>
              <a:ea typeface="Arial"/>
              <a:cs typeface="Arial" panose="020B0604020202020204" pitchFamily="34" charset="0"/>
            </a:rPr>
            <a:t>ببعائ</a:t>
          </a:r>
          <a:r>
            <a:rPr lang="ar-EG" sz="1400" dirty="0">
              <a:latin typeface="Arial" panose="020B0604020202020204" pitchFamily="34" charset="0"/>
              <a:ea typeface="Arial"/>
              <a:cs typeface="Arial" panose="020B0604020202020204" pitchFamily="34" charset="0"/>
            </a:rPr>
            <a:t>ث</a:t>
          </a:r>
          <a:r>
            <a:rPr lang="ar-SA" sz="1400" dirty="0">
              <a:latin typeface="Arial" panose="020B0604020202020204" pitchFamily="34" charset="0"/>
              <a:ea typeface="Arial"/>
              <a:cs typeface="Arial" panose="020B0604020202020204" pitchFamily="34" charset="0"/>
            </a:rPr>
            <a:t> بريد الرسائل في اجتماع فريق تنمية المنتجات والتكامل في </a:t>
          </a:r>
          <a:r>
            <a:rPr lang="ar-SA" sz="1400" dirty="0">
              <a:latin typeface="Arial" panose="020B0604020202020204" pitchFamily="34" charset="0"/>
              <a:ea typeface="Calibri" panose="020F0502020204030204" pitchFamily="34" charset="0"/>
              <a:cs typeface="Arial" panose="020B0604020202020204" pitchFamily="34" charset="0"/>
            </a:rPr>
            <a:t>٩</a:t>
          </a:r>
          <a:r>
            <a:rPr lang="ar-SA" sz="1400" dirty="0">
              <a:latin typeface="Arial" panose="020B0604020202020204" pitchFamily="34" charset="0"/>
              <a:ea typeface="Arial"/>
              <a:cs typeface="Arial" panose="020B0604020202020204" pitchFamily="34" charset="0"/>
            </a:rPr>
            <a:t> فبراير/شباط ٢٠٢٦</a:t>
          </a:r>
          <a:endParaRPr lang="ar-SA" sz="1400" dirty="0">
            <a:latin typeface="Verdana" panose="020B0604030504040204" pitchFamily="34" charset="0"/>
            <a:ea typeface="Arial"/>
            <a:cs typeface="Arial"/>
          </a:endParaRPr>
        </a:p>
      </dgm:t>
    </dgm:pt>
    <dgm:pt modelId="{50E6FE40-9777-4C58-BF10-B47469071B90}" type="parTrans" cxnId="{5A7FA10B-ACC9-4791-83C5-020CB1734CE3}">
      <dgm:prSet/>
      <dgm:spPr/>
      <dgm:t>
        <a:bodyPr/>
        <a:lstStyle/>
        <a:p>
          <a:endParaRPr lang="en-US" sz="1600">
            <a:latin typeface="Verdana" panose="020B0604030504040204" pitchFamily="34" charset="0"/>
            <a:ea typeface="Verdana" panose="020B0604030504040204" pitchFamily="34" charset="0"/>
          </a:endParaRPr>
        </a:p>
      </dgm:t>
    </dgm:pt>
    <dgm:pt modelId="{67A0DE22-D83D-4F27-BE16-D09A59C251D1}" type="sibTrans" cxnId="{5A7FA10B-ACC9-4791-83C5-020CB1734CE3}">
      <dgm:prSet/>
      <dgm:spPr/>
      <dgm:t>
        <a:bodyPr/>
        <a:lstStyle/>
        <a:p>
          <a:endParaRPr lang="en-US" sz="1600">
            <a:latin typeface="Verdana" panose="020B0604030504040204" pitchFamily="34" charset="0"/>
            <a:ea typeface="Verdana" panose="020B0604030504040204" pitchFamily="34" charset="0"/>
          </a:endParaRPr>
        </a:p>
      </dgm:t>
    </dgm:pt>
    <dgm:pt modelId="{B6F40A52-B976-4CFF-A4A3-8A47B2E586FE}">
      <dgm:prSet custT="1"/>
      <dgm:spPr/>
      <dgm:t>
        <a:bodyPr/>
        <a:lstStyle/>
        <a:p>
          <a:r>
            <a:rPr lang="ar-SA" sz="1400" dirty="0">
              <a:latin typeface="Verdana" panose="020B0604030504040204" pitchFamily="34" charset="0"/>
              <a:ea typeface="Arial"/>
              <a:cs typeface="Arial"/>
            </a:rPr>
            <a:t>نظام الاستعلام القائم على الإنترنت المعتمد من الاتحاد البريدي العالمي لدعم المعالجة الإلكترونية للاستعلامات المتعلقة </a:t>
          </a:r>
          <a:r>
            <a:rPr lang="ar-SA" sz="1400" dirty="0" err="1">
              <a:latin typeface="Verdana" panose="020B0604030504040204" pitchFamily="34" charset="0"/>
              <a:ea typeface="Arial"/>
              <a:cs typeface="Arial"/>
            </a:rPr>
            <a:t>ببعائث</a:t>
          </a:r>
          <a:r>
            <a:rPr lang="ar-SA" sz="1400" dirty="0">
              <a:latin typeface="Verdana" panose="020B0604030504040204" pitchFamily="34" charset="0"/>
              <a:ea typeface="Arial"/>
              <a:cs typeface="Arial"/>
            </a:rPr>
            <a:t> بريد الرسائل</a:t>
          </a:r>
        </a:p>
      </dgm:t>
    </dgm:pt>
    <dgm:pt modelId="{067DBBDF-4AD4-4C12-9565-380D3A687F1F}" type="parTrans" cxnId="{244522F3-EBCB-4950-8E6D-ED7C67FA3A5A}">
      <dgm:prSet/>
      <dgm:spPr/>
      <dgm:t>
        <a:bodyPr/>
        <a:lstStyle/>
        <a:p>
          <a:endParaRPr lang="en-US" sz="1600">
            <a:latin typeface="Verdana" panose="020B0604030504040204" pitchFamily="34" charset="0"/>
            <a:ea typeface="Verdana" panose="020B0604030504040204" pitchFamily="34" charset="0"/>
          </a:endParaRPr>
        </a:p>
      </dgm:t>
    </dgm:pt>
    <dgm:pt modelId="{3605FD3D-8C7B-4BD2-91E3-A848B64170F6}" type="sibTrans" cxnId="{244522F3-EBCB-4950-8E6D-ED7C67FA3A5A}">
      <dgm:prSet/>
      <dgm:spPr/>
      <dgm:t>
        <a:bodyPr/>
        <a:lstStyle/>
        <a:p>
          <a:endParaRPr lang="en-US" sz="1600">
            <a:latin typeface="Verdana" panose="020B0604030504040204" pitchFamily="34" charset="0"/>
            <a:ea typeface="Verdana" panose="020B0604030504040204" pitchFamily="34" charset="0"/>
          </a:endParaRPr>
        </a:p>
      </dgm:t>
    </dgm:pt>
    <dgm:pt modelId="{05F02C46-715E-4C58-B22B-6B9890942660}" type="pres">
      <dgm:prSet presAssocID="{AAA67EBC-E30C-4725-91E5-060B90EDF8CD}" presName="Name0" presStyleCnt="0">
        <dgm:presLayoutVars>
          <dgm:dir/>
          <dgm:resizeHandles val="exact"/>
        </dgm:presLayoutVars>
      </dgm:prSet>
      <dgm:spPr/>
    </dgm:pt>
    <dgm:pt modelId="{6B19132C-9697-40C2-AE76-6B4A6F6E9BA6}" type="pres">
      <dgm:prSet presAssocID="{9C0204FA-56E1-40B9-9D39-5942F7DF4F57}" presName="node" presStyleLbl="node1" presStyleIdx="0" presStyleCnt="4" custLinFactNeighborX="-74567" custLinFactNeighborY="3023">
        <dgm:presLayoutVars>
          <dgm:bulletEnabled val="1"/>
        </dgm:presLayoutVars>
      </dgm:prSet>
      <dgm:spPr/>
    </dgm:pt>
    <dgm:pt modelId="{70421380-36A6-4928-9BC6-FE775ED60231}" type="pres">
      <dgm:prSet presAssocID="{79DB2188-7DF2-49F2-AC39-19FB92F8D101}" presName="sibTrans" presStyleCnt="0"/>
      <dgm:spPr/>
    </dgm:pt>
    <dgm:pt modelId="{340E977A-5595-4AC7-966D-4DF669058FAD}" type="pres">
      <dgm:prSet presAssocID="{34AB961F-0B84-4DE4-9320-1702B18D44BE}" presName="node" presStyleLbl="node1" presStyleIdx="1" presStyleCnt="4">
        <dgm:presLayoutVars>
          <dgm:bulletEnabled val="1"/>
        </dgm:presLayoutVars>
      </dgm:prSet>
      <dgm:spPr/>
    </dgm:pt>
    <dgm:pt modelId="{0A1AFCB7-3821-412C-820E-FCB3C39FB220}" type="pres">
      <dgm:prSet presAssocID="{3FB2A6C9-3CD3-4BCC-B90D-423A67FA7B8D}" presName="sibTrans" presStyleCnt="0"/>
      <dgm:spPr/>
    </dgm:pt>
    <dgm:pt modelId="{7393F0BC-0FD2-412C-B5CD-C4906395C4BE}" type="pres">
      <dgm:prSet presAssocID="{2A13B84B-D3C6-420F-BA30-A1098BC19604}" presName="node" presStyleLbl="node1" presStyleIdx="2" presStyleCnt="4">
        <dgm:presLayoutVars>
          <dgm:bulletEnabled val="1"/>
        </dgm:presLayoutVars>
      </dgm:prSet>
      <dgm:spPr/>
    </dgm:pt>
    <dgm:pt modelId="{691BED80-2F80-4B2C-9975-430C610636B6}" type="pres">
      <dgm:prSet presAssocID="{67A0DE22-D83D-4F27-BE16-D09A59C251D1}" presName="sibTrans" presStyleCnt="0"/>
      <dgm:spPr/>
    </dgm:pt>
    <dgm:pt modelId="{73D93220-46D7-4418-8EAF-0CC3864384EC}" type="pres">
      <dgm:prSet presAssocID="{B6F40A52-B976-4CFF-A4A3-8A47B2E586FE}" presName="node" presStyleLbl="node1" presStyleIdx="3" presStyleCnt="4">
        <dgm:presLayoutVars>
          <dgm:bulletEnabled val="1"/>
        </dgm:presLayoutVars>
      </dgm:prSet>
      <dgm:spPr/>
    </dgm:pt>
  </dgm:ptLst>
  <dgm:cxnLst>
    <dgm:cxn modelId="{5A7FA10B-ACC9-4791-83C5-020CB1734CE3}" srcId="{AAA67EBC-E30C-4725-91E5-060B90EDF8CD}" destId="{2A13B84B-D3C6-420F-BA30-A1098BC19604}" srcOrd="2" destOrd="0" parTransId="{50E6FE40-9777-4C58-BF10-B47469071B90}" sibTransId="{67A0DE22-D83D-4F27-BE16-D09A59C251D1}"/>
    <dgm:cxn modelId="{9B1AB026-AC28-4048-9E72-5610F9CA1C89}" type="presOf" srcId="{34AB961F-0B84-4DE4-9320-1702B18D44BE}" destId="{340E977A-5595-4AC7-966D-4DF669058FAD}" srcOrd="0" destOrd="0" presId="urn:microsoft.com/office/officeart/2005/8/layout/hList6"/>
    <dgm:cxn modelId="{D0FBB03B-4B1D-495A-BF64-3B0F75F8788E}" type="presOf" srcId="{AAA67EBC-E30C-4725-91E5-060B90EDF8CD}" destId="{05F02C46-715E-4C58-B22B-6B9890942660}" srcOrd="0" destOrd="0" presId="urn:microsoft.com/office/officeart/2005/8/layout/hList6"/>
    <dgm:cxn modelId="{39C9CF80-1362-42E3-A564-2F9E9EEE1435}" type="presOf" srcId="{9C0204FA-56E1-40B9-9D39-5942F7DF4F57}" destId="{6B19132C-9697-40C2-AE76-6B4A6F6E9BA6}" srcOrd="0" destOrd="0" presId="urn:microsoft.com/office/officeart/2005/8/layout/hList6"/>
    <dgm:cxn modelId="{46705FCA-869A-40AA-96CA-B5370AA711AF}" srcId="{AAA67EBC-E30C-4725-91E5-060B90EDF8CD}" destId="{34AB961F-0B84-4DE4-9320-1702B18D44BE}" srcOrd="1" destOrd="0" parTransId="{AE8B0C33-3B60-4DA7-A09E-1F2ED48E322F}" sibTransId="{3FB2A6C9-3CD3-4BCC-B90D-423A67FA7B8D}"/>
    <dgm:cxn modelId="{D30173D9-7E8B-4F46-8AB4-A1A26496D0E8}" type="presOf" srcId="{2A13B84B-D3C6-420F-BA30-A1098BC19604}" destId="{7393F0BC-0FD2-412C-B5CD-C4906395C4BE}" srcOrd="0" destOrd="0" presId="urn:microsoft.com/office/officeart/2005/8/layout/hList6"/>
    <dgm:cxn modelId="{244522F3-EBCB-4950-8E6D-ED7C67FA3A5A}" srcId="{AAA67EBC-E30C-4725-91E5-060B90EDF8CD}" destId="{B6F40A52-B976-4CFF-A4A3-8A47B2E586FE}" srcOrd="3" destOrd="0" parTransId="{067DBBDF-4AD4-4C12-9565-380D3A687F1F}" sibTransId="{3605FD3D-8C7B-4BD2-91E3-A848B64170F6}"/>
    <dgm:cxn modelId="{29928FF4-39E5-43FD-8669-A22228EF9E14}" srcId="{AAA67EBC-E30C-4725-91E5-060B90EDF8CD}" destId="{9C0204FA-56E1-40B9-9D39-5942F7DF4F57}" srcOrd="0" destOrd="0" parTransId="{03F71F96-446A-426B-AC36-973FB6B57087}" sibTransId="{79DB2188-7DF2-49F2-AC39-19FB92F8D101}"/>
    <dgm:cxn modelId="{234EA3FD-4F1D-4C73-A564-C211F45C6397}" type="presOf" srcId="{B6F40A52-B976-4CFF-A4A3-8A47B2E586FE}" destId="{73D93220-46D7-4418-8EAF-0CC3864384EC}" srcOrd="0" destOrd="0" presId="urn:microsoft.com/office/officeart/2005/8/layout/hList6"/>
    <dgm:cxn modelId="{8A6CFFCA-1318-4A65-BCB4-8B688F1E7331}" type="presParOf" srcId="{05F02C46-715E-4C58-B22B-6B9890942660}" destId="{6B19132C-9697-40C2-AE76-6B4A6F6E9BA6}" srcOrd="0" destOrd="0" presId="urn:microsoft.com/office/officeart/2005/8/layout/hList6"/>
    <dgm:cxn modelId="{5640104B-783B-48B1-8F5C-5A03BF1315F8}" type="presParOf" srcId="{05F02C46-715E-4C58-B22B-6B9890942660}" destId="{70421380-36A6-4928-9BC6-FE775ED60231}" srcOrd="1" destOrd="0" presId="urn:microsoft.com/office/officeart/2005/8/layout/hList6"/>
    <dgm:cxn modelId="{1F5D5F8D-F135-4A10-B8D9-8C7072EF7F5A}" type="presParOf" srcId="{05F02C46-715E-4C58-B22B-6B9890942660}" destId="{340E977A-5595-4AC7-966D-4DF669058FAD}" srcOrd="2" destOrd="0" presId="urn:microsoft.com/office/officeart/2005/8/layout/hList6"/>
    <dgm:cxn modelId="{B36F724C-EA64-46B1-9DBD-A5AF52BDEF64}" type="presParOf" srcId="{05F02C46-715E-4C58-B22B-6B9890942660}" destId="{0A1AFCB7-3821-412C-820E-FCB3C39FB220}" srcOrd="3" destOrd="0" presId="urn:microsoft.com/office/officeart/2005/8/layout/hList6"/>
    <dgm:cxn modelId="{2FBF7EBE-CE6E-4399-9B98-143E9D7FAF1C}" type="presParOf" srcId="{05F02C46-715E-4C58-B22B-6B9890942660}" destId="{7393F0BC-0FD2-412C-B5CD-C4906395C4BE}" srcOrd="4" destOrd="0" presId="urn:microsoft.com/office/officeart/2005/8/layout/hList6"/>
    <dgm:cxn modelId="{B349CBD7-5097-4158-A43E-1F9F50023365}" type="presParOf" srcId="{05F02C46-715E-4C58-B22B-6B9890942660}" destId="{691BED80-2F80-4B2C-9975-430C610636B6}" srcOrd="5" destOrd="0" presId="urn:microsoft.com/office/officeart/2005/8/layout/hList6"/>
    <dgm:cxn modelId="{C5D5F4DC-2459-49E9-8B88-6DF5C6ACF6CD}" type="presParOf" srcId="{05F02C46-715E-4C58-B22B-6B9890942660}" destId="{73D93220-46D7-4418-8EAF-0CC3864384EC}"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14606-167D-4355-B6A7-F00043BBFA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A0CC16-D9D3-4363-8408-04AF5E59E271}">
      <dgm:prSet custT="1"/>
      <dgm:spPr/>
      <dgm:t>
        <a:bodyPr/>
        <a:lstStyle/>
        <a:p>
          <a:pPr algn="justLow" rtl="1"/>
          <a:r>
            <a:rPr lang="ar-SA" sz="1400" dirty="0">
              <a:latin typeface="Arial" panose="020B0604020202020204" pitchFamily="34" charset="0"/>
              <a:ea typeface="Arial"/>
              <a:cs typeface="Arial" panose="020B0604020202020204" pitchFamily="34" charset="0"/>
            </a:rPr>
            <a:t>وافق مجلس الاستثمار البريدي خلال الدورة ٦ على دليل المستخدم الخاص بخدمة التوزيع بالتتبع </a:t>
          </a:r>
          <a:r>
            <a:rPr lang="ar-SA" sz="1400" dirty="0" err="1">
              <a:latin typeface="Arial" panose="020B0604020202020204" pitchFamily="34" charset="0"/>
              <a:ea typeface="Arial"/>
              <a:cs typeface="Arial" panose="020B0604020202020204" pitchFamily="34" charset="0"/>
            </a:rPr>
            <a:t>لبعائث</a:t>
          </a:r>
          <a:r>
            <a:rPr lang="ar-SA" sz="1400" dirty="0">
              <a:latin typeface="Arial" panose="020B0604020202020204" pitchFamily="34" charset="0"/>
              <a:ea typeface="Arial"/>
              <a:cs typeface="Arial" panose="020B0604020202020204" pitchFamily="34" charset="0"/>
            </a:rPr>
            <a:t> بريد الرسائل (مجلس الاستثمار البريدي- اللجنة ٢- ٢٠٢٤-٢- المستند ٢ج- الملحق </a:t>
          </a:r>
          <a:r>
            <a:rPr lang="ar-SA" sz="1400" dirty="0">
              <a:latin typeface="Arial" panose="020B0604020202020204" pitchFamily="34" charset="0"/>
              <a:ea typeface="Calibri" panose="020F0502020204030204" pitchFamily="34" charset="0"/>
              <a:cs typeface="Arial" panose="020B0604020202020204" pitchFamily="34" charset="0"/>
            </a:rPr>
            <a:t>١</a:t>
          </a:r>
          <a:r>
            <a:rPr lang="ar-SA" sz="1400" dirty="0">
              <a:latin typeface="Arial" panose="020B0604020202020204" pitchFamily="34" charset="0"/>
              <a:ea typeface="Arial"/>
              <a:cs typeface="Arial" panose="020B0604020202020204" pitchFamily="34" charset="0"/>
            </a:rPr>
            <a:t>)</a:t>
          </a:r>
        </a:p>
      </dgm:t>
    </dgm:pt>
    <dgm:pt modelId="{898AE66A-855E-42A3-826C-3B58D7F6FB22}" type="sibTrans" cxnId="{17228459-857C-425E-9D27-BFBEEB696AAD}">
      <dgm:prSet/>
      <dgm:spPr/>
      <dgm:t>
        <a:bodyPr/>
        <a:lstStyle/>
        <a:p>
          <a:endParaRPr lang="en-US"/>
        </a:p>
      </dgm:t>
    </dgm:pt>
    <dgm:pt modelId="{31387D79-2608-4343-A5F1-32CA6C0EF9A6}" type="parTrans" cxnId="{17228459-857C-425E-9D27-BFBEEB696AAD}">
      <dgm:prSet/>
      <dgm:spPr/>
      <dgm:t>
        <a:bodyPr/>
        <a:lstStyle/>
        <a:p>
          <a:endParaRPr lang="en-US"/>
        </a:p>
      </dgm:t>
    </dgm:pt>
    <dgm:pt modelId="{7F10A10F-4580-447A-933B-70385B80D444}" type="pres">
      <dgm:prSet presAssocID="{EEC14606-167D-4355-B6A7-F00043BBFAEF}" presName="linear" presStyleCnt="0">
        <dgm:presLayoutVars>
          <dgm:animLvl val="lvl"/>
          <dgm:resizeHandles val="exact"/>
        </dgm:presLayoutVars>
      </dgm:prSet>
      <dgm:spPr/>
    </dgm:pt>
    <dgm:pt modelId="{7FAF29E8-8CFB-4D63-815F-7A5C01065A28}" type="pres">
      <dgm:prSet presAssocID="{4CA0CC16-D9D3-4363-8408-04AF5E59E271}" presName="parentText" presStyleLbl="node1" presStyleIdx="0" presStyleCnt="1" custScaleX="88301" custScaleY="107065" custLinFactNeighborX="-1551" custLinFactNeighborY="7974">
        <dgm:presLayoutVars>
          <dgm:chMax val="0"/>
          <dgm:bulletEnabled val="1"/>
        </dgm:presLayoutVars>
      </dgm:prSet>
      <dgm:spPr/>
    </dgm:pt>
  </dgm:ptLst>
  <dgm:cxnLst>
    <dgm:cxn modelId="{7D98F524-62F3-4BA8-8DAF-58ECF14EC393}" type="presOf" srcId="{EEC14606-167D-4355-B6A7-F00043BBFAEF}" destId="{7F10A10F-4580-447A-933B-70385B80D444}" srcOrd="0" destOrd="0" presId="urn:microsoft.com/office/officeart/2005/8/layout/vList2"/>
    <dgm:cxn modelId="{17228459-857C-425E-9D27-BFBEEB696AAD}" srcId="{EEC14606-167D-4355-B6A7-F00043BBFAEF}" destId="{4CA0CC16-D9D3-4363-8408-04AF5E59E271}" srcOrd="0" destOrd="0" parTransId="{31387D79-2608-4343-A5F1-32CA6C0EF9A6}" sibTransId="{898AE66A-855E-42A3-826C-3B58D7F6FB22}"/>
    <dgm:cxn modelId="{247DFCFF-3CB4-49FA-B2F7-4CB54BDD0BED}" type="presOf" srcId="{4CA0CC16-D9D3-4363-8408-04AF5E59E271}" destId="{7FAF29E8-8CFB-4D63-815F-7A5C01065A28}" srcOrd="0" destOrd="0" presId="urn:microsoft.com/office/officeart/2005/8/layout/vList2"/>
    <dgm:cxn modelId="{F70060A6-3D2E-41CB-9601-EFD62083C6BA}" type="presParOf" srcId="{7F10A10F-4580-447A-933B-70385B80D444}" destId="{7FAF29E8-8CFB-4D63-815F-7A5C01065A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EE45C-BC37-4649-958E-09FD23281E4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A00419E-C50A-41C9-9AAC-B7F38C8B81D5}">
      <dgm:prSet custT="1"/>
      <dgm:spPr/>
      <dgm:t>
        <a:bodyPr/>
        <a:lstStyle/>
        <a:p>
          <a:pPr algn="justLow" rtl="1"/>
          <a:r>
            <a:rPr lang="ar-SA" sz="1400" dirty="0">
              <a:latin typeface="Arial" panose="020B0604020202020204" pitchFamily="34" charset="0"/>
              <a:ea typeface="Arial"/>
              <a:cs typeface="Arial" panose="020B0604020202020204" pitchFamily="34" charset="0"/>
            </a:rPr>
            <a:t>تستخدم </a:t>
          </a:r>
          <a:r>
            <a:rPr lang="ar-SA" sz="1400" dirty="0" err="1">
              <a:latin typeface="Arial" panose="020B0604020202020204" pitchFamily="34" charset="0"/>
              <a:ea typeface="Arial"/>
              <a:cs typeface="Arial" panose="020B0604020202020204" pitchFamily="34" charset="0"/>
            </a:rPr>
            <a:t>البعائث</a:t>
          </a:r>
          <a:r>
            <a:rPr lang="ar-SA" sz="1400" dirty="0">
              <a:latin typeface="Arial" panose="020B0604020202020204" pitchFamily="34" charset="0"/>
              <a:ea typeface="Arial"/>
              <a:cs typeface="Arial" panose="020B0604020202020204" pitchFamily="34" charset="0"/>
            </a:rPr>
            <a:t> الموزعة بالتتبع قيمتي مؤشر الخدمة المحدد </a:t>
          </a:r>
          <a:r>
            <a:rPr lang="en-GB" sz="1200" dirty="0">
              <a:latin typeface="Times New Roman" panose="02020603050405020304" pitchFamily="18" charset="0"/>
              <a:ea typeface="Arial"/>
              <a:cs typeface="Times New Roman" panose="02020603050405020304" pitchFamily="18" charset="0"/>
            </a:rPr>
            <a:t>LA-LZ</a:t>
          </a:r>
          <a:r>
            <a:rPr lang="ar-SA" sz="1400" dirty="0">
              <a:latin typeface="Arial" panose="020B0604020202020204" pitchFamily="34" charset="0"/>
              <a:ea typeface="Arial"/>
              <a:cs typeface="Arial" panose="020B0604020202020204" pitchFamily="34" charset="0"/>
            </a:rPr>
            <a:t>؛ ويتطلب استخدام مؤشر الخدمة </a:t>
          </a:r>
          <a:r>
            <a:rPr lang="en-GB" sz="1200" dirty="0">
              <a:latin typeface="Times New Roman" panose="02020603050405020304" pitchFamily="18" charset="0"/>
              <a:ea typeface="Arial"/>
              <a:cs typeface="Times New Roman" panose="02020603050405020304" pitchFamily="18" charset="0"/>
            </a:rPr>
            <a:t>LZ</a:t>
          </a:r>
          <a:r>
            <a:rPr lang="ar-SA" sz="1400" dirty="0">
              <a:latin typeface="Arial" panose="020B0604020202020204" pitchFamily="34" charset="0"/>
              <a:ea typeface="Arial"/>
              <a:cs typeface="Arial" panose="020B0604020202020204" pitchFamily="34" charset="0"/>
            </a:rPr>
            <a:t> اتفاقًا ثنائياً. يشكل مؤشر الخدمة هذا الحرفين الأولين من المعرِّف بالرمز ذي الخطوط على النحو المعرَّف في معيار الاتحاد البريدي العالمي للتراسل برسائل التبادل الإلكتروني للبيانات </a:t>
          </a:r>
          <a:r>
            <a:rPr lang="en-GB" sz="1200" dirty="0">
              <a:latin typeface="Times New Roman" panose="02020603050405020304" pitchFamily="18" charset="0"/>
              <a:ea typeface="Arial"/>
              <a:cs typeface="Times New Roman" panose="02020603050405020304" pitchFamily="18" charset="0"/>
            </a:rPr>
            <a:t>S10</a:t>
          </a:r>
          <a:r>
            <a:rPr lang="ar-SA" sz="1400" dirty="0">
              <a:latin typeface="Arial" panose="020B0604020202020204" pitchFamily="34" charset="0"/>
              <a:ea typeface="Arial"/>
              <a:cs typeface="Arial" panose="020B0604020202020204" pitchFamily="34" charset="0"/>
            </a:rPr>
            <a:t> (تحديد </a:t>
          </a:r>
          <a:r>
            <a:rPr lang="ar-SA" sz="1400" dirty="0" err="1">
              <a:latin typeface="Arial" panose="020B0604020202020204" pitchFamily="34" charset="0"/>
              <a:ea typeface="Arial"/>
              <a:cs typeface="Arial" panose="020B0604020202020204" pitchFamily="34" charset="0"/>
            </a:rPr>
            <a:t>البعائث</a:t>
          </a:r>
          <a:r>
            <a:rPr lang="ar-SA" sz="1400" dirty="0">
              <a:latin typeface="Arial" panose="020B0604020202020204" pitchFamily="34" charset="0"/>
              <a:ea typeface="Arial"/>
              <a:cs typeface="Arial" panose="020B0604020202020204" pitchFamily="34" charset="0"/>
            </a:rPr>
            <a:t> البريدية - معرف الهوية المؤلف من </a:t>
          </a:r>
          <a:r>
            <a:rPr lang="ar-SA" sz="1400" dirty="0">
              <a:latin typeface="Arial" panose="020B0604020202020204" pitchFamily="34" charset="0"/>
              <a:ea typeface="Calibri" panose="020F0502020204030204" pitchFamily="34" charset="0"/>
              <a:cs typeface="Arial" panose="020B0604020202020204" pitchFamily="34" charset="0"/>
            </a:rPr>
            <a:t>١٣</a:t>
          </a:r>
          <a:r>
            <a:rPr lang="ar-SA" sz="1400" dirty="0">
              <a:latin typeface="Arial" panose="020B0604020202020204" pitchFamily="34" charset="0"/>
              <a:ea typeface="Arial"/>
              <a:cs typeface="Arial" panose="020B0604020202020204" pitchFamily="34" charset="0"/>
            </a:rPr>
            <a:t> حرفاً).</a:t>
          </a:r>
        </a:p>
      </dgm:t>
    </dgm:pt>
    <dgm:pt modelId="{602EAD39-22E4-4C1E-B09A-C5D6C60AE1B7}" type="parTrans" cxnId="{319C251D-EFD4-40C2-93DE-4ED990466700}">
      <dgm:prSet/>
      <dgm:spPr/>
      <dgm:t>
        <a:bodyPr/>
        <a:lstStyle/>
        <a:p>
          <a:pPr algn="justLow" rtl="1"/>
          <a:endParaRPr lang="en-US" sz="1400">
            <a:latin typeface="Arial" panose="020B0604020202020204" pitchFamily="34" charset="0"/>
            <a:ea typeface="Verdana" panose="020B0604030504040204" pitchFamily="34" charset="0"/>
            <a:cs typeface="Arial" panose="020B0604020202020204" pitchFamily="34" charset="0"/>
          </a:endParaRPr>
        </a:p>
      </dgm:t>
    </dgm:pt>
    <dgm:pt modelId="{176C11D9-B5C5-4506-93BC-5F6576D1567C}" type="sibTrans" cxnId="{319C251D-EFD4-40C2-93DE-4ED990466700}">
      <dgm:prSet/>
      <dgm:spPr/>
      <dgm:t>
        <a:bodyPr/>
        <a:lstStyle/>
        <a:p>
          <a:pPr algn="justLow" rtl="1"/>
          <a:endParaRPr lang="en-US" sz="1400">
            <a:latin typeface="Arial" panose="020B0604020202020204" pitchFamily="34" charset="0"/>
            <a:ea typeface="Verdana" panose="020B0604030504040204" pitchFamily="34" charset="0"/>
            <a:cs typeface="Arial" panose="020B0604020202020204" pitchFamily="34" charset="0"/>
          </a:endParaRPr>
        </a:p>
      </dgm:t>
    </dgm:pt>
    <dgm:pt modelId="{E3DF9F63-0390-40B9-B7B7-462158E22A28}">
      <dgm:prSet custT="1"/>
      <dgm:spPr/>
      <dgm:t>
        <a:bodyPr/>
        <a:lstStyle/>
        <a:p>
          <a:pPr algn="justLow" rtl="1"/>
          <a:r>
            <a:rPr lang="ar-SA" sz="1400" dirty="0">
              <a:latin typeface="Arial" panose="020B0604020202020204" pitchFamily="34" charset="0"/>
              <a:ea typeface="Arial"/>
              <a:cs typeface="Arial" panose="020B0604020202020204" pitchFamily="34" charset="0"/>
            </a:rPr>
            <a:t> يضع المستثمرون المعيَّنون معرفاً وحيداً برموز ذات خطوط مطابقاً للمعيار التقني </a:t>
          </a:r>
          <a:r>
            <a:rPr lang="en-GB" sz="1200" dirty="0">
              <a:latin typeface="Times New Roman" panose="02020603050405020304" pitchFamily="18" charset="0"/>
              <a:ea typeface="Arial"/>
              <a:cs typeface="Times New Roman" panose="02020603050405020304" pitchFamily="18" charset="0"/>
            </a:rPr>
            <a:t>S10</a:t>
          </a:r>
          <a:r>
            <a:rPr lang="ar-SA" sz="1400" dirty="0">
              <a:latin typeface="Arial" panose="020B0604020202020204" pitchFamily="34" charset="0"/>
              <a:ea typeface="Arial"/>
              <a:cs typeface="Arial" panose="020B0604020202020204" pitchFamily="34" charset="0"/>
            </a:rPr>
            <a:t> الخاص بالاتحاد البريدي العالمي على الرزم الصغيرة التي تحتوي على بضائع حتى يتسنى توفير بيانات إلكترونية جمركية مسبقة عبر الحدود طبقاً لمعيار </a:t>
          </a:r>
          <a:r>
            <a:rPr lang="ar-SA" sz="1400" u="sng" dirty="0">
              <a:latin typeface="Arial" panose="020B0604020202020204" pitchFamily="34" charset="0"/>
              <a:ea typeface="Arial"/>
              <a:cs typeface="Arial" panose="020B0604020202020204" pitchFamily="34" charset="0"/>
            </a:rPr>
            <a:t>التراسل برسائل التبادل الإلكتروني للبيانات</a:t>
          </a:r>
          <a:r>
            <a:rPr lang="ar-SA" sz="1400" dirty="0">
              <a:latin typeface="Arial" panose="020B0604020202020204" pitchFamily="34" charset="0"/>
              <a:ea typeface="Arial"/>
              <a:cs typeface="Arial" panose="020B0604020202020204" pitchFamily="34" charset="0"/>
            </a:rPr>
            <a:t> </a:t>
          </a:r>
          <a:r>
            <a:rPr lang="en-GB" sz="1200" dirty="0">
              <a:latin typeface="Times New Roman" panose="02020603050405020304" pitchFamily="18" charset="0"/>
              <a:ea typeface="Arial"/>
              <a:cs typeface="Times New Roman" panose="02020603050405020304" pitchFamily="18" charset="0"/>
            </a:rPr>
            <a:t>M33 (ITMATT V1)</a:t>
          </a:r>
          <a:r>
            <a:rPr lang="ar-SA" sz="1200" dirty="0">
              <a:latin typeface="Times New Roman" panose="02020603050405020304" pitchFamily="18" charset="0"/>
              <a:ea typeface="Arial"/>
              <a:cs typeface="Times New Roman" panose="02020603050405020304" pitchFamily="18" charset="0"/>
            </a:rPr>
            <a:t> </a:t>
          </a:r>
          <a:r>
            <a:rPr lang="ar-SA" sz="1400" dirty="0">
              <a:latin typeface="Arial" panose="020B0604020202020204" pitchFamily="34" charset="0"/>
              <a:ea typeface="Arial"/>
              <a:cs typeface="Arial" panose="020B0604020202020204" pitchFamily="34" charset="0"/>
            </a:rPr>
            <a:t>الخاص بالاتحاد البريدي العالمي.</a:t>
          </a:r>
        </a:p>
      </dgm:t>
    </dgm:pt>
    <dgm:pt modelId="{159E4636-67D9-4F6C-98BA-10691BDA22EA}" type="parTrans" cxnId="{34C505A9-FE3B-424B-B810-E882EE3C9C5F}">
      <dgm:prSet/>
      <dgm:spPr/>
      <dgm:t>
        <a:bodyPr/>
        <a:lstStyle/>
        <a:p>
          <a:pPr algn="justLow" rtl="1"/>
          <a:endParaRPr lang="en-US" sz="1400">
            <a:latin typeface="Arial" panose="020B0604020202020204" pitchFamily="34" charset="0"/>
            <a:ea typeface="Verdana" panose="020B0604030504040204" pitchFamily="34" charset="0"/>
            <a:cs typeface="Arial" panose="020B0604020202020204" pitchFamily="34" charset="0"/>
          </a:endParaRPr>
        </a:p>
      </dgm:t>
    </dgm:pt>
    <dgm:pt modelId="{246ACEF6-3914-4777-BB3A-D0220C102284}" type="sibTrans" cxnId="{34C505A9-FE3B-424B-B810-E882EE3C9C5F}">
      <dgm:prSet/>
      <dgm:spPr/>
      <dgm:t>
        <a:bodyPr/>
        <a:lstStyle/>
        <a:p>
          <a:pPr algn="justLow" rtl="1"/>
          <a:endParaRPr lang="en-US" sz="1400">
            <a:latin typeface="Arial" panose="020B0604020202020204" pitchFamily="34" charset="0"/>
            <a:ea typeface="Verdana" panose="020B0604030504040204" pitchFamily="34" charset="0"/>
            <a:cs typeface="Arial" panose="020B0604020202020204" pitchFamily="34" charset="0"/>
          </a:endParaRPr>
        </a:p>
      </dgm:t>
    </dgm:pt>
    <dgm:pt modelId="{68BC714B-F5CC-4DA8-BD72-FB3E8806358D}">
      <dgm:prSet custT="1"/>
      <dgm:spPr/>
      <dgm:t>
        <a:bodyPr/>
        <a:lstStyle/>
        <a:p>
          <a:pPr algn="justLow" rtl="1"/>
          <a:r>
            <a:rPr lang="ar-SA" sz="1400" dirty="0">
              <a:latin typeface="Arial" panose="020B0604020202020204" pitchFamily="34" charset="0"/>
              <a:ea typeface="Arial"/>
              <a:cs typeface="Arial" panose="020B0604020202020204" pitchFamily="34" charset="0"/>
            </a:rPr>
            <a:t> بَيْدَ أن وجود هذا المعرِّف لا يعني بالضرورة تقديم خدمة تأكيد التوزيع.</a:t>
          </a:r>
        </a:p>
      </dgm:t>
    </dgm:pt>
    <dgm:pt modelId="{45653264-EA60-4550-B0AA-F14032C0579A}" type="parTrans" cxnId="{A6C5D026-C0C1-47D7-9586-B9D5B73F0418}">
      <dgm:prSet/>
      <dgm:spPr/>
      <dgm:t>
        <a:bodyPr/>
        <a:lstStyle/>
        <a:p>
          <a:pPr algn="justLow" rtl="1"/>
          <a:endParaRPr lang="en-US" sz="1400">
            <a:latin typeface="Arial" panose="020B0604020202020204" pitchFamily="34" charset="0"/>
            <a:ea typeface="Verdana" panose="020B0604030504040204" pitchFamily="34" charset="0"/>
            <a:cs typeface="Arial" panose="020B0604020202020204" pitchFamily="34" charset="0"/>
          </a:endParaRPr>
        </a:p>
      </dgm:t>
    </dgm:pt>
    <dgm:pt modelId="{DACF4FE5-7AA0-4909-A946-8225E54BE78E}" type="sibTrans" cxnId="{A6C5D026-C0C1-47D7-9586-B9D5B73F0418}">
      <dgm:prSet/>
      <dgm:spPr/>
      <dgm:t>
        <a:bodyPr/>
        <a:lstStyle/>
        <a:p>
          <a:pPr algn="justLow" rtl="1"/>
          <a:endParaRPr lang="en-US" sz="1400">
            <a:latin typeface="Arial" panose="020B0604020202020204" pitchFamily="34" charset="0"/>
            <a:ea typeface="Verdana" panose="020B0604030504040204" pitchFamily="34" charset="0"/>
            <a:cs typeface="Arial" panose="020B0604020202020204" pitchFamily="34" charset="0"/>
          </a:endParaRPr>
        </a:p>
      </dgm:t>
    </dgm:pt>
    <dgm:pt modelId="{A16AD6BE-773D-44E7-9A83-6D0F4C817994}">
      <dgm:prSet custT="1"/>
      <dgm:spPr/>
      <dgm:t>
        <a:bodyPr/>
        <a:lstStyle/>
        <a:p>
          <a:pPr algn="justLow" rtl="1"/>
          <a:r>
            <a:rPr lang="ar-SA" sz="1400" dirty="0">
              <a:latin typeface="Arial" panose="020B0604020202020204" pitchFamily="34" charset="0"/>
              <a:ea typeface="Arial"/>
              <a:cs typeface="Arial" panose="020B0604020202020204" pitchFamily="34" charset="0"/>
            </a:rPr>
            <a:t>وينبغي أن يوضع المعرِّف على وجه </a:t>
          </a:r>
          <a:r>
            <a:rPr lang="ar-SA" sz="1400" dirty="0" err="1">
              <a:latin typeface="Arial" panose="020B0604020202020204" pitchFamily="34" charset="0"/>
              <a:ea typeface="Arial"/>
              <a:cs typeface="Arial" panose="020B0604020202020204" pitchFamily="34" charset="0"/>
            </a:rPr>
            <a:t>البعيثة</a:t>
          </a:r>
          <a:r>
            <a:rPr lang="ar-SA" sz="1400" dirty="0">
              <a:latin typeface="Arial" panose="020B0604020202020204" pitchFamily="34" charset="0"/>
              <a:ea typeface="Arial"/>
              <a:cs typeface="Arial" panose="020B0604020202020204" pitchFamily="34" charset="0"/>
            </a:rPr>
            <a:t> و ينبغي ألا يغطي العلامات أو الإشارات الأخرى التي تسمح بتحديد الخدمة أو المعلومات الخاصة بالعنوان.</a:t>
          </a:r>
        </a:p>
      </dgm:t>
    </dgm:pt>
    <dgm:pt modelId="{46F57DA3-863B-4732-827D-F17D27E3BA09}" type="parTrans" cxnId="{00B08D7F-F07D-4B92-92E1-34FFB564BBF7}">
      <dgm:prSet/>
      <dgm:spPr/>
      <dgm:t>
        <a:bodyPr/>
        <a:lstStyle/>
        <a:p>
          <a:pPr algn="justLow" rtl="1"/>
          <a:endParaRPr lang="en-US" sz="1400">
            <a:latin typeface="Arial" panose="020B0604020202020204" pitchFamily="34" charset="0"/>
            <a:ea typeface="Verdana" panose="020B0604030504040204" pitchFamily="34" charset="0"/>
            <a:cs typeface="Arial" panose="020B0604020202020204" pitchFamily="34" charset="0"/>
          </a:endParaRPr>
        </a:p>
      </dgm:t>
    </dgm:pt>
    <dgm:pt modelId="{28CE59DF-F1BF-4F23-89F4-C953E81FB264}" type="sibTrans" cxnId="{00B08D7F-F07D-4B92-92E1-34FFB564BBF7}">
      <dgm:prSet/>
      <dgm:spPr/>
      <dgm:t>
        <a:bodyPr/>
        <a:lstStyle/>
        <a:p>
          <a:pPr algn="justLow" rtl="1"/>
          <a:endParaRPr lang="en-US" sz="1400">
            <a:latin typeface="Arial" panose="020B0604020202020204" pitchFamily="34" charset="0"/>
            <a:ea typeface="Verdana" panose="020B0604030504040204" pitchFamily="34" charset="0"/>
            <a:cs typeface="Arial" panose="020B0604020202020204" pitchFamily="34" charset="0"/>
          </a:endParaRPr>
        </a:p>
      </dgm:t>
    </dgm:pt>
    <dgm:pt modelId="{919076E7-627E-4FE9-ABB3-4DFEF8F52E5B}">
      <dgm:prSet custT="1"/>
      <dgm:spPr/>
      <dgm:t>
        <a:bodyPr/>
        <a:lstStyle/>
        <a:p>
          <a:pPr algn="justLow" rtl="1"/>
          <a:r>
            <a:rPr lang="ar-SA" sz="1400" dirty="0">
              <a:latin typeface="Arial" panose="020B0604020202020204" pitchFamily="34" charset="0"/>
              <a:ea typeface="Arial"/>
              <a:cs typeface="Arial" panose="020B0604020202020204" pitchFamily="34" charset="0"/>
            </a:rPr>
            <a:t>(البند ٦-٤ من المادة </a:t>
          </a:r>
          <a:r>
            <a:rPr lang="ar-SA" sz="1400" dirty="0">
              <a:latin typeface="Arial" panose="020B0604020202020204" pitchFamily="34" charset="0"/>
              <a:ea typeface="Calibri" panose="020F0502020204030204" pitchFamily="34" charset="0"/>
              <a:cs typeface="Arial" panose="020B0604020202020204" pitchFamily="34" charset="0"/>
            </a:rPr>
            <a:t>١٧</a:t>
          </a:r>
          <a:r>
            <a:rPr lang="ar-SA" sz="1400" dirty="0">
              <a:latin typeface="Arial" panose="020B0604020202020204" pitchFamily="34" charset="0"/>
              <a:ea typeface="Arial"/>
              <a:cs typeface="Arial" panose="020B0604020202020204" pitchFamily="34" charset="0"/>
            </a:rPr>
            <a:t>-</a:t>
          </a:r>
          <a:r>
            <a:rPr lang="ar-SA" sz="1400" dirty="0">
              <a:latin typeface="Arial" panose="020B0604020202020204" pitchFamily="34" charset="0"/>
              <a:ea typeface="Calibri" panose="020F0502020204030204" pitchFamily="34" charset="0"/>
              <a:cs typeface="Arial" panose="020B0604020202020204" pitchFamily="34" charset="0"/>
            </a:rPr>
            <a:t>١٠٧</a:t>
          </a:r>
          <a:r>
            <a:rPr lang="ar-SA" sz="1400" dirty="0">
              <a:latin typeface="Arial" panose="020B0604020202020204" pitchFamily="34" charset="0"/>
              <a:ea typeface="Arial"/>
              <a:cs typeface="Arial" panose="020B0604020202020204" pitchFamily="34" charset="0"/>
            </a:rPr>
            <a:t> من النظام)</a:t>
          </a:r>
        </a:p>
      </dgm:t>
    </dgm:pt>
    <dgm:pt modelId="{7ED244C7-1ABD-4283-9DF0-3B3A80700537}" type="parTrans" cxnId="{5C3664CD-27B6-4C31-AD5B-531F2C87E404}">
      <dgm:prSet/>
      <dgm:spPr/>
      <dgm:t>
        <a:bodyPr/>
        <a:lstStyle/>
        <a:p>
          <a:pPr algn="justLow" rtl="1"/>
          <a:endParaRPr lang="en-US" sz="1400">
            <a:latin typeface="Arial" panose="020B0604020202020204" pitchFamily="34" charset="0"/>
            <a:ea typeface="Verdana" panose="020B0604030504040204" pitchFamily="34" charset="0"/>
            <a:cs typeface="Arial" panose="020B0604020202020204" pitchFamily="34" charset="0"/>
          </a:endParaRPr>
        </a:p>
      </dgm:t>
    </dgm:pt>
    <dgm:pt modelId="{4E12ABAA-4BE1-4245-A641-5BAFD8CFCE36}" type="sibTrans" cxnId="{5C3664CD-27B6-4C31-AD5B-531F2C87E404}">
      <dgm:prSet/>
      <dgm:spPr/>
      <dgm:t>
        <a:bodyPr/>
        <a:lstStyle/>
        <a:p>
          <a:pPr algn="justLow" rtl="1"/>
          <a:endParaRPr lang="en-US" sz="1400">
            <a:latin typeface="Arial" panose="020B0604020202020204" pitchFamily="34" charset="0"/>
            <a:ea typeface="Verdana" panose="020B0604030504040204" pitchFamily="34" charset="0"/>
            <a:cs typeface="Arial" panose="020B0604020202020204" pitchFamily="34" charset="0"/>
          </a:endParaRPr>
        </a:p>
      </dgm:t>
    </dgm:pt>
    <dgm:pt modelId="{A2678954-C7A2-4B06-BB48-7BF2E3B2DB0A}" type="pres">
      <dgm:prSet presAssocID="{234EE45C-BC37-4649-958E-09FD23281E48}" presName="vert0" presStyleCnt="0">
        <dgm:presLayoutVars>
          <dgm:dir/>
          <dgm:animOne val="branch"/>
          <dgm:animLvl val="lvl"/>
        </dgm:presLayoutVars>
      </dgm:prSet>
      <dgm:spPr/>
    </dgm:pt>
    <dgm:pt modelId="{8B4AF934-9B78-4FBF-86CE-74422CB8665D}" type="pres">
      <dgm:prSet presAssocID="{FA00419E-C50A-41C9-9AAC-B7F38C8B81D5}" presName="thickLine" presStyleLbl="alignNode1" presStyleIdx="0" presStyleCnt="5"/>
      <dgm:spPr/>
    </dgm:pt>
    <dgm:pt modelId="{CF3E5212-2D97-4589-AD82-889D7057521A}" type="pres">
      <dgm:prSet presAssocID="{FA00419E-C50A-41C9-9AAC-B7F38C8B81D5}" presName="horz1" presStyleCnt="0"/>
      <dgm:spPr/>
    </dgm:pt>
    <dgm:pt modelId="{38C9481C-AC45-4D17-AB4B-B5FC352B0F40}" type="pres">
      <dgm:prSet presAssocID="{FA00419E-C50A-41C9-9AAC-B7F38C8B81D5}" presName="tx1" presStyleLbl="revTx" presStyleIdx="0" presStyleCnt="5" custScaleY="109434"/>
      <dgm:spPr/>
    </dgm:pt>
    <dgm:pt modelId="{6FDDCFD0-0B21-40CB-9780-59CD6CB44EDC}" type="pres">
      <dgm:prSet presAssocID="{FA00419E-C50A-41C9-9AAC-B7F38C8B81D5}" presName="vert1" presStyleCnt="0"/>
      <dgm:spPr/>
    </dgm:pt>
    <dgm:pt modelId="{3E3FFE67-19D1-4278-97A8-D0C25DBC11C2}" type="pres">
      <dgm:prSet presAssocID="{E3DF9F63-0390-40B9-B7B7-462158E22A28}" presName="thickLine" presStyleLbl="alignNode1" presStyleIdx="1" presStyleCnt="5" custLinFactNeighborY="-36092"/>
      <dgm:spPr/>
    </dgm:pt>
    <dgm:pt modelId="{9F009C65-108D-4271-8035-76FAD5561071}" type="pres">
      <dgm:prSet presAssocID="{E3DF9F63-0390-40B9-B7B7-462158E22A28}" presName="horz1" presStyleCnt="0"/>
      <dgm:spPr/>
    </dgm:pt>
    <dgm:pt modelId="{B337F648-0D0F-4A01-8945-0263978E3F07}" type="pres">
      <dgm:prSet presAssocID="{E3DF9F63-0390-40B9-B7B7-462158E22A28}" presName="tx1" presStyleLbl="revTx" presStyleIdx="1" presStyleCnt="5" custLinFactNeighborY="-30818"/>
      <dgm:spPr/>
    </dgm:pt>
    <dgm:pt modelId="{3787A1D2-ADB2-4574-A231-392FAA3A170A}" type="pres">
      <dgm:prSet presAssocID="{E3DF9F63-0390-40B9-B7B7-462158E22A28}" presName="vert1" presStyleCnt="0"/>
      <dgm:spPr/>
    </dgm:pt>
    <dgm:pt modelId="{4AE6C682-53BE-4E47-B4CD-1D6CBC47A489}" type="pres">
      <dgm:prSet presAssocID="{68BC714B-F5CC-4DA8-BD72-FB3E8806358D}" presName="thickLine" presStyleLbl="alignNode1" presStyleIdx="2" presStyleCnt="5" custLinFactNeighborY="-99154"/>
      <dgm:spPr/>
    </dgm:pt>
    <dgm:pt modelId="{D388F615-7BEE-4E4A-9A8A-05F62567F314}" type="pres">
      <dgm:prSet presAssocID="{68BC714B-F5CC-4DA8-BD72-FB3E8806358D}" presName="horz1" presStyleCnt="0"/>
      <dgm:spPr/>
    </dgm:pt>
    <dgm:pt modelId="{BD88873E-0D42-45A0-9F5B-D287B7323C8A}" type="pres">
      <dgm:prSet presAssocID="{68BC714B-F5CC-4DA8-BD72-FB3E8806358D}" presName="tx1" presStyleLbl="revTx" presStyleIdx="2" presStyleCnt="5" custScaleY="56196" custLinFactNeighborY="-50613"/>
      <dgm:spPr/>
    </dgm:pt>
    <dgm:pt modelId="{874521E9-4069-4FD3-873F-6C2AA904E53B}" type="pres">
      <dgm:prSet presAssocID="{68BC714B-F5CC-4DA8-BD72-FB3E8806358D}" presName="vert1" presStyleCnt="0"/>
      <dgm:spPr/>
    </dgm:pt>
    <dgm:pt modelId="{159E792A-ACCA-48D3-9937-EFE4D6F780DE}" type="pres">
      <dgm:prSet presAssocID="{A16AD6BE-773D-44E7-9A83-6D0F4C817994}" presName="thickLine" presStyleLbl="alignNode1" presStyleIdx="3" presStyleCnt="5" custLinFactNeighborY="-78587"/>
      <dgm:spPr/>
    </dgm:pt>
    <dgm:pt modelId="{57A47334-EF59-49D7-A875-670D80EC32CE}" type="pres">
      <dgm:prSet presAssocID="{A16AD6BE-773D-44E7-9A83-6D0F4C817994}" presName="horz1" presStyleCnt="0"/>
      <dgm:spPr/>
    </dgm:pt>
    <dgm:pt modelId="{67D07EA1-8A48-402C-BF94-8DDAB41B0E4C}" type="pres">
      <dgm:prSet presAssocID="{A16AD6BE-773D-44E7-9A83-6D0F4C817994}" presName="tx1" presStyleLbl="revTx" presStyleIdx="3" presStyleCnt="5" custScaleY="64404" custLinFactNeighborY="-35717"/>
      <dgm:spPr/>
    </dgm:pt>
    <dgm:pt modelId="{38B3E254-BED7-4BF4-AE10-F9F3B9BE8B13}" type="pres">
      <dgm:prSet presAssocID="{A16AD6BE-773D-44E7-9A83-6D0F4C817994}" presName="vert1" presStyleCnt="0"/>
      <dgm:spPr/>
    </dgm:pt>
    <dgm:pt modelId="{2F411B25-8011-465E-9917-41E002B9D856}" type="pres">
      <dgm:prSet presAssocID="{919076E7-627E-4FE9-ABB3-4DFEF8F52E5B}" presName="thickLine" presStyleLbl="alignNode1" presStyleIdx="4" presStyleCnt="5" custLinFactNeighborY="-35717"/>
      <dgm:spPr/>
    </dgm:pt>
    <dgm:pt modelId="{BE9A44A3-2481-454A-A9F1-02BFD05EF686}" type="pres">
      <dgm:prSet presAssocID="{919076E7-627E-4FE9-ABB3-4DFEF8F52E5B}" presName="horz1" presStyleCnt="0"/>
      <dgm:spPr/>
    </dgm:pt>
    <dgm:pt modelId="{153EE0C4-2AE0-45E4-BBFD-171A67BE2A3E}" type="pres">
      <dgm:prSet presAssocID="{919076E7-627E-4FE9-ABB3-4DFEF8F52E5B}" presName="tx1" presStyleLbl="revTx" presStyleIdx="4" presStyleCnt="5" custLinFactNeighborY="-29294"/>
      <dgm:spPr/>
    </dgm:pt>
    <dgm:pt modelId="{A764253A-53FD-4441-86BD-01346FFB1994}" type="pres">
      <dgm:prSet presAssocID="{919076E7-627E-4FE9-ABB3-4DFEF8F52E5B}" presName="vert1" presStyleCnt="0"/>
      <dgm:spPr/>
    </dgm:pt>
  </dgm:ptLst>
  <dgm:cxnLst>
    <dgm:cxn modelId="{319C251D-EFD4-40C2-93DE-4ED990466700}" srcId="{234EE45C-BC37-4649-958E-09FD23281E48}" destId="{FA00419E-C50A-41C9-9AAC-B7F38C8B81D5}" srcOrd="0" destOrd="0" parTransId="{602EAD39-22E4-4C1E-B09A-C5D6C60AE1B7}" sibTransId="{176C11D9-B5C5-4506-93BC-5F6576D1567C}"/>
    <dgm:cxn modelId="{A6C5D026-C0C1-47D7-9586-B9D5B73F0418}" srcId="{234EE45C-BC37-4649-958E-09FD23281E48}" destId="{68BC714B-F5CC-4DA8-BD72-FB3E8806358D}" srcOrd="2" destOrd="0" parTransId="{45653264-EA60-4550-B0AA-F14032C0579A}" sibTransId="{DACF4FE5-7AA0-4909-A946-8225E54BE78E}"/>
    <dgm:cxn modelId="{46F0746C-0011-44BB-8DF2-0E074D030816}" type="presOf" srcId="{919076E7-627E-4FE9-ABB3-4DFEF8F52E5B}" destId="{153EE0C4-2AE0-45E4-BBFD-171A67BE2A3E}" srcOrd="0" destOrd="0" presId="urn:microsoft.com/office/officeart/2008/layout/LinedList"/>
    <dgm:cxn modelId="{CABC2D57-E3E9-43A6-9E7A-7F1C83BA4419}" type="presOf" srcId="{234EE45C-BC37-4649-958E-09FD23281E48}" destId="{A2678954-C7A2-4B06-BB48-7BF2E3B2DB0A}" srcOrd="0" destOrd="0" presId="urn:microsoft.com/office/officeart/2008/layout/LinedList"/>
    <dgm:cxn modelId="{96D4F87E-0767-4DF8-A7AC-718EAE25A0D4}" type="presOf" srcId="{68BC714B-F5CC-4DA8-BD72-FB3E8806358D}" destId="{BD88873E-0D42-45A0-9F5B-D287B7323C8A}" srcOrd="0" destOrd="0" presId="urn:microsoft.com/office/officeart/2008/layout/LinedList"/>
    <dgm:cxn modelId="{00B08D7F-F07D-4B92-92E1-34FFB564BBF7}" srcId="{234EE45C-BC37-4649-958E-09FD23281E48}" destId="{A16AD6BE-773D-44E7-9A83-6D0F4C817994}" srcOrd="3" destOrd="0" parTransId="{46F57DA3-863B-4732-827D-F17D27E3BA09}" sibTransId="{28CE59DF-F1BF-4F23-89F4-C953E81FB264}"/>
    <dgm:cxn modelId="{34C505A9-FE3B-424B-B810-E882EE3C9C5F}" srcId="{234EE45C-BC37-4649-958E-09FD23281E48}" destId="{E3DF9F63-0390-40B9-B7B7-462158E22A28}" srcOrd="1" destOrd="0" parTransId="{159E4636-67D9-4F6C-98BA-10691BDA22EA}" sibTransId="{246ACEF6-3914-4777-BB3A-D0220C102284}"/>
    <dgm:cxn modelId="{5C3664CD-27B6-4C31-AD5B-531F2C87E404}" srcId="{234EE45C-BC37-4649-958E-09FD23281E48}" destId="{919076E7-627E-4FE9-ABB3-4DFEF8F52E5B}" srcOrd="4" destOrd="0" parTransId="{7ED244C7-1ABD-4283-9DF0-3B3A80700537}" sibTransId="{4E12ABAA-4BE1-4245-A641-5BAFD8CFCE36}"/>
    <dgm:cxn modelId="{A95F6DE4-1BBB-413F-823E-4E931779F77F}" type="presOf" srcId="{A16AD6BE-773D-44E7-9A83-6D0F4C817994}" destId="{67D07EA1-8A48-402C-BF94-8DDAB41B0E4C}" srcOrd="0" destOrd="0" presId="urn:microsoft.com/office/officeart/2008/layout/LinedList"/>
    <dgm:cxn modelId="{CC3177FF-8344-4775-8449-D62ED53938DA}" type="presOf" srcId="{E3DF9F63-0390-40B9-B7B7-462158E22A28}" destId="{B337F648-0D0F-4A01-8945-0263978E3F07}" srcOrd="0" destOrd="0" presId="urn:microsoft.com/office/officeart/2008/layout/LinedList"/>
    <dgm:cxn modelId="{B666F2FF-A6C8-495A-9D0C-C7A995840E5A}" type="presOf" srcId="{FA00419E-C50A-41C9-9AAC-B7F38C8B81D5}" destId="{38C9481C-AC45-4D17-AB4B-B5FC352B0F40}" srcOrd="0" destOrd="0" presId="urn:microsoft.com/office/officeart/2008/layout/LinedList"/>
    <dgm:cxn modelId="{30B30B3F-3523-4AA7-B0AB-F7BFAAA8E3A2}" type="presParOf" srcId="{A2678954-C7A2-4B06-BB48-7BF2E3B2DB0A}" destId="{8B4AF934-9B78-4FBF-86CE-74422CB8665D}" srcOrd="0" destOrd="0" presId="urn:microsoft.com/office/officeart/2008/layout/LinedList"/>
    <dgm:cxn modelId="{6CE0B789-42BD-4C67-BDAA-19B9BEC95D32}" type="presParOf" srcId="{A2678954-C7A2-4B06-BB48-7BF2E3B2DB0A}" destId="{CF3E5212-2D97-4589-AD82-889D7057521A}" srcOrd="1" destOrd="0" presId="urn:microsoft.com/office/officeart/2008/layout/LinedList"/>
    <dgm:cxn modelId="{EA6CA28A-CF22-46AE-BEBC-35D73E4705A9}" type="presParOf" srcId="{CF3E5212-2D97-4589-AD82-889D7057521A}" destId="{38C9481C-AC45-4D17-AB4B-B5FC352B0F40}" srcOrd="0" destOrd="0" presId="urn:microsoft.com/office/officeart/2008/layout/LinedList"/>
    <dgm:cxn modelId="{6500982F-DAA4-4329-887D-C6826A7795D0}" type="presParOf" srcId="{CF3E5212-2D97-4589-AD82-889D7057521A}" destId="{6FDDCFD0-0B21-40CB-9780-59CD6CB44EDC}" srcOrd="1" destOrd="0" presId="urn:microsoft.com/office/officeart/2008/layout/LinedList"/>
    <dgm:cxn modelId="{CF0FFCE5-2C8E-49A9-B90A-88EDB73C3F5C}" type="presParOf" srcId="{A2678954-C7A2-4B06-BB48-7BF2E3B2DB0A}" destId="{3E3FFE67-19D1-4278-97A8-D0C25DBC11C2}" srcOrd="2" destOrd="0" presId="urn:microsoft.com/office/officeart/2008/layout/LinedList"/>
    <dgm:cxn modelId="{50866E05-2E19-4179-A5F2-0C289730443E}" type="presParOf" srcId="{A2678954-C7A2-4B06-BB48-7BF2E3B2DB0A}" destId="{9F009C65-108D-4271-8035-76FAD5561071}" srcOrd="3" destOrd="0" presId="urn:microsoft.com/office/officeart/2008/layout/LinedList"/>
    <dgm:cxn modelId="{DB8A58C5-05BD-4868-9513-CC9E8832B1DC}" type="presParOf" srcId="{9F009C65-108D-4271-8035-76FAD5561071}" destId="{B337F648-0D0F-4A01-8945-0263978E3F07}" srcOrd="0" destOrd="0" presId="urn:microsoft.com/office/officeart/2008/layout/LinedList"/>
    <dgm:cxn modelId="{33C54CA9-4695-4F54-8D27-74F815F821D0}" type="presParOf" srcId="{9F009C65-108D-4271-8035-76FAD5561071}" destId="{3787A1D2-ADB2-4574-A231-392FAA3A170A}" srcOrd="1" destOrd="0" presId="urn:microsoft.com/office/officeart/2008/layout/LinedList"/>
    <dgm:cxn modelId="{F362906B-E844-4016-ABFA-C97CC355D1FB}" type="presParOf" srcId="{A2678954-C7A2-4B06-BB48-7BF2E3B2DB0A}" destId="{4AE6C682-53BE-4E47-B4CD-1D6CBC47A489}" srcOrd="4" destOrd="0" presId="urn:microsoft.com/office/officeart/2008/layout/LinedList"/>
    <dgm:cxn modelId="{16063906-951C-4DAB-8109-91341981471B}" type="presParOf" srcId="{A2678954-C7A2-4B06-BB48-7BF2E3B2DB0A}" destId="{D388F615-7BEE-4E4A-9A8A-05F62567F314}" srcOrd="5" destOrd="0" presId="urn:microsoft.com/office/officeart/2008/layout/LinedList"/>
    <dgm:cxn modelId="{94838817-F834-4DCE-B32A-C17713576609}" type="presParOf" srcId="{D388F615-7BEE-4E4A-9A8A-05F62567F314}" destId="{BD88873E-0D42-45A0-9F5B-D287B7323C8A}" srcOrd="0" destOrd="0" presId="urn:microsoft.com/office/officeart/2008/layout/LinedList"/>
    <dgm:cxn modelId="{D042213A-16FF-4707-94FE-C520C446F89E}" type="presParOf" srcId="{D388F615-7BEE-4E4A-9A8A-05F62567F314}" destId="{874521E9-4069-4FD3-873F-6C2AA904E53B}" srcOrd="1" destOrd="0" presId="urn:microsoft.com/office/officeart/2008/layout/LinedList"/>
    <dgm:cxn modelId="{5CB8BAF7-452B-4998-A711-231BE45E03CD}" type="presParOf" srcId="{A2678954-C7A2-4B06-BB48-7BF2E3B2DB0A}" destId="{159E792A-ACCA-48D3-9937-EFE4D6F780DE}" srcOrd="6" destOrd="0" presId="urn:microsoft.com/office/officeart/2008/layout/LinedList"/>
    <dgm:cxn modelId="{21407513-3096-480E-9E4C-9A5F209DA21E}" type="presParOf" srcId="{A2678954-C7A2-4B06-BB48-7BF2E3B2DB0A}" destId="{57A47334-EF59-49D7-A875-670D80EC32CE}" srcOrd="7" destOrd="0" presId="urn:microsoft.com/office/officeart/2008/layout/LinedList"/>
    <dgm:cxn modelId="{3CDCF77F-53E2-49FA-A2B2-3B0A3BE9CAE4}" type="presParOf" srcId="{57A47334-EF59-49D7-A875-670D80EC32CE}" destId="{67D07EA1-8A48-402C-BF94-8DDAB41B0E4C}" srcOrd="0" destOrd="0" presId="urn:microsoft.com/office/officeart/2008/layout/LinedList"/>
    <dgm:cxn modelId="{33884F94-A95C-43E7-8363-5197190BDFCA}" type="presParOf" srcId="{57A47334-EF59-49D7-A875-670D80EC32CE}" destId="{38B3E254-BED7-4BF4-AE10-F9F3B9BE8B13}" srcOrd="1" destOrd="0" presId="urn:microsoft.com/office/officeart/2008/layout/LinedList"/>
    <dgm:cxn modelId="{09B2BCB0-6FC1-4D1B-9550-493538B42A91}" type="presParOf" srcId="{A2678954-C7A2-4B06-BB48-7BF2E3B2DB0A}" destId="{2F411B25-8011-465E-9917-41E002B9D856}" srcOrd="8" destOrd="0" presId="urn:microsoft.com/office/officeart/2008/layout/LinedList"/>
    <dgm:cxn modelId="{CC70F1C0-0010-49CE-A786-F7FB454F6174}" type="presParOf" srcId="{A2678954-C7A2-4B06-BB48-7BF2E3B2DB0A}" destId="{BE9A44A3-2481-454A-A9F1-02BFD05EF686}" srcOrd="9" destOrd="0" presId="urn:microsoft.com/office/officeart/2008/layout/LinedList"/>
    <dgm:cxn modelId="{DAAF7866-1B47-4C29-944B-E3DE73473317}" type="presParOf" srcId="{BE9A44A3-2481-454A-A9F1-02BFD05EF686}" destId="{153EE0C4-2AE0-45E4-BBFD-171A67BE2A3E}" srcOrd="0" destOrd="0" presId="urn:microsoft.com/office/officeart/2008/layout/LinedList"/>
    <dgm:cxn modelId="{DB59A0A3-5CA9-4241-AC84-A7C08E4BB03E}" type="presParOf" srcId="{BE9A44A3-2481-454A-A9F1-02BFD05EF686}" destId="{A764253A-53FD-4441-86BD-01346FFB1994}" srcOrd="1"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810F12-497B-4BE7-897E-86C7092F143E}"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C604DF1F-CB45-4E17-916A-9AC3098947CA}">
      <dgm:prSet custT="1"/>
      <dgm:spPr/>
      <dgm:t>
        <a:bodyPr/>
        <a:lstStyle/>
        <a:p>
          <a:pPr algn="justLow" rtl="1"/>
          <a:r>
            <a:rPr lang="ar-SA" sz="2000" dirty="0">
              <a:latin typeface="Arial" panose="020B0604020202020204" pitchFamily="34" charset="0"/>
              <a:ea typeface="Arial"/>
              <a:cs typeface="Arial" panose="020B0604020202020204" pitchFamily="34" charset="0"/>
            </a:rPr>
            <a:t>يجوز أن تزود </a:t>
          </a:r>
          <a:r>
            <a:rPr lang="ar-SA" sz="2000" dirty="0" err="1">
              <a:latin typeface="Arial" panose="020B0604020202020204" pitchFamily="34" charset="0"/>
              <a:ea typeface="Arial"/>
              <a:cs typeface="Arial" panose="020B0604020202020204" pitchFamily="34" charset="0"/>
            </a:rPr>
            <a:t>البعائث</a:t>
          </a:r>
          <a:r>
            <a:rPr lang="ar-SA" sz="2000" dirty="0">
              <a:latin typeface="Arial" panose="020B0604020202020204" pitchFamily="34" charset="0"/>
              <a:ea typeface="Arial"/>
              <a:cs typeface="Arial" panose="020B0604020202020204" pitchFamily="34" charset="0"/>
            </a:rPr>
            <a:t> الخاضعة للتتبع برمز يتعيَّن، إن أمكن، أن يكون أحمر فاقعاً ومطابقاً في شكله للشكل الموضح أدناه. غير أنه يمكن استعمال صيغة سوداء وبيضاء فيما يتعلق باللصائق المستخرجة بواســطة النظــام. ويجــب وضــع الرمز الحرفي </a:t>
          </a:r>
          <a:r>
            <a:rPr lang="ar-SA" sz="1800" dirty="0">
              <a:latin typeface="Times New Roman" panose="02020603050405020304" pitchFamily="18" charset="0"/>
              <a:ea typeface="Arial"/>
              <a:cs typeface="Times New Roman" panose="02020603050405020304" pitchFamily="18" charset="0"/>
            </a:rPr>
            <a:t>"</a:t>
          </a:r>
          <a:r>
            <a:rPr lang="en-GB" sz="1800" dirty="0">
              <a:latin typeface="Times New Roman" panose="02020603050405020304" pitchFamily="18" charset="0"/>
              <a:ea typeface="Arial"/>
              <a:cs typeface="Times New Roman" panose="02020603050405020304" pitchFamily="18" charset="0"/>
            </a:rPr>
            <a:t>Tracked</a:t>
          </a:r>
          <a:r>
            <a:rPr lang="ar-SA" sz="1800" dirty="0">
              <a:latin typeface="Times New Roman" panose="02020603050405020304" pitchFamily="18" charset="0"/>
              <a:ea typeface="Arial"/>
              <a:cs typeface="Times New Roman" panose="02020603050405020304" pitchFamily="18" charset="0"/>
            </a:rPr>
            <a:t>" </a:t>
          </a:r>
          <a:r>
            <a:rPr lang="ar-SA" sz="2000" dirty="0">
              <a:latin typeface="Arial" panose="020B0604020202020204" pitchFamily="34" charset="0"/>
              <a:ea typeface="Arial"/>
              <a:cs typeface="Arial" panose="020B0604020202020204" pitchFamily="34" charset="0"/>
            </a:rPr>
            <a:t>(خاضعة للتتبع) من جهة العنوان بقدر الإمكان في الزاوية العليا اليسرى وعند الاقتضاء تحت اسم وعنوان المرسِل. (البند ٢-</a:t>
          </a:r>
          <a:r>
            <a:rPr lang="ar-SA" sz="2000" dirty="0">
              <a:latin typeface="Arial" panose="020B0604020202020204" pitchFamily="34" charset="0"/>
              <a:ea typeface="Calibri" panose="020F0502020204030204" pitchFamily="34" charset="0"/>
              <a:cs typeface="Arial" panose="020B0604020202020204" pitchFamily="34" charset="0"/>
            </a:rPr>
            <a:t>١</a:t>
          </a:r>
          <a:r>
            <a:rPr lang="ar-SA" sz="2000" dirty="0">
              <a:latin typeface="Arial" panose="020B0604020202020204" pitchFamily="34" charset="0"/>
              <a:ea typeface="Arial"/>
              <a:cs typeface="Arial" panose="020B0604020202020204" pitchFamily="34" charset="0"/>
            </a:rPr>
            <a:t>-</a:t>
          </a:r>
          <a:r>
            <a:rPr lang="ar-SA" sz="2000" dirty="0">
              <a:latin typeface="Arial" panose="020B0604020202020204" pitchFamily="34" charset="0"/>
              <a:ea typeface="Calibri" panose="020F0502020204030204" pitchFamily="34" charset="0"/>
              <a:cs typeface="Arial" panose="020B0604020202020204" pitchFamily="34" charset="0"/>
            </a:rPr>
            <a:t>١</a:t>
          </a:r>
          <a:r>
            <a:rPr lang="ar-SA" sz="2000" dirty="0">
              <a:latin typeface="Arial" panose="020B0604020202020204" pitchFamily="34" charset="0"/>
              <a:ea typeface="Arial"/>
              <a:cs typeface="Arial" panose="020B0604020202020204" pitchFamily="34" charset="0"/>
            </a:rPr>
            <a:t> من المادة </a:t>
          </a:r>
          <a:r>
            <a:rPr lang="ar-SA" sz="2000" dirty="0">
              <a:latin typeface="Arial" panose="020B0604020202020204" pitchFamily="34" charset="0"/>
              <a:ea typeface="Calibri" panose="020F0502020204030204" pitchFamily="34" charset="0"/>
              <a:cs typeface="Arial" panose="020B0604020202020204" pitchFamily="34" charset="0"/>
            </a:rPr>
            <a:t>١٨</a:t>
          </a:r>
          <a:r>
            <a:rPr lang="ar-SA" sz="2000" dirty="0">
              <a:latin typeface="Arial" panose="020B0604020202020204" pitchFamily="34" charset="0"/>
              <a:ea typeface="Arial"/>
              <a:cs typeface="Arial" panose="020B0604020202020204" pitchFamily="34" charset="0"/>
            </a:rPr>
            <a:t>-</a:t>
          </a:r>
          <a:r>
            <a:rPr lang="ar-SA" sz="2000" dirty="0">
              <a:latin typeface="Arial" panose="020B0604020202020204" pitchFamily="34" charset="0"/>
              <a:ea typeface="Calibri" panose="020F0502020204030204" pitchFamily="34" charset="0"/>
              <a:cs typeface="Arial" panose="020B0604020202020204" pitchFamily="34" charset="0"/>
            </a:rPr>
            <a:t>١٠٢</a:t>
          </a:r>
          <a:r>
            <a:rPr lang="ar-SA" sz="2000" dirty="0">
              <a:latin typeface="Arial" panose="020B0604020202020204" pitchFamily="34" charset="0"/>
              <a:ea typeface="Arial"/>
              <a:cs typeface="Arial" panose="020B0604020202020204" pitchFamily="34" charset="0"/>
            </a:rPr>
            <a:t> من النظام)</a:t>
          </a:r>
        </a:p>
        <a:p>
          <a:pPr algn="justLow" rtl="1"/>
          <a:r>
            <a:rPr lang="ar-SA" sz="2000" b="0" i="0" dirty="0">
              <a:latin typeface="Arial" panose="020B0604020202020204" pitchFamily="34" charset="0"/>
              <a:ea typeface="Arial"/>
              <a:cs typeface="Arial" panose="020B0604020202020204" pitchFamily="34" charset="0"/>
            </a:rPr>
            <a:t>ويجوز أن يُدرج الرمز الحرفي </a:t>
          </a:r>
          <a:r>
            <a:rPr lang="ar-SA" sz="1800" b="0" i="0" dirty="0">
              <a:latin typeface="Times New Roman" panose="02020603050405020304" pitchFamily="18" charset="0"/>
              <a:ea typeface="Arial"/>
              <a:cs typeface="Times New Roman" panose="02020603050405020304" pitchFamily="18" charset="0"/>
            </a:rPr>
            <a:t>"</a:t>
          </a:r>
          <a:r>
            <a:rPr lang="en-GB" sz="1800" b="0" i="0" dirty="0">
              <a:latin typeface="Times New Roman" panose="02020603050405020304" pitchFamily="18" charset="0"/>
              <a:ea typeface="Arial"/>
              <a:cs typeface="Times New Roman" panose="02020603050405020304" pitchFamily="18" charset="0"/>
            </a:rPr>
            <a:t>Tracked</a:t>
          </a:r>
          <a:r>
            <a:rPr lang="ar-SA" sz="1800" b="0" i="0" dirty="0">
              <a:latin typeface="Times New Roman" panose="02020603050405020304" pitchFamily="18" charset="0"/>
              <a:ea typeface="Arial"/>
              <a:cs typeface="Times New Roman" panose="02020603050405020304" pitchFamily="18" charset="0"/>
            </a:rPr>
            <a:t>" </a:t>
          </a:r>
          <a:r>
            <a:rPr lang="ar-SA" sz="2000" b="0" i="0" dirty="0">
              <a:latin typeface="Arial" panose="020B0604020202020204" pitchFamily="34" charset="0"/>
              <a:ea typeface="Arial"/>
              <a:cs typeface="Arial" panose="020B0604020202020204" pitchFamily="34" charset="0"/>
            </a:rPr>
            <a:t>(خاضع للتتبع) في اللصيقة </a:t>
          </a:r>
          <a:r>
            <a:rPr lang="en-GB" sz="1800" b="0" i="0" dirty="0">
              <a:latin typeface="Times New Roman" panose="02020603050405020304" pitchFamily="18" charset="0"/>
              <a:ea typeface="Arial"/>
              <a:cs typeface="Times New Roman" panose="02020603050405020304" pitchFamily="18" charset="0"/>
            </a:rPr>
            <a:t>CN 05bis</a:t>
          </a:r>
          <a:r>
            <a:rPr lang="ar-SA" sz="2000" b="0" i="0" dirty="0">
              <a:latin typeface="Arial" panose="020B0604020202020204" pitchFamily="34" charset="0"/>
              <a:ea typeface="Arial"/>
              <a:cs typeface="Arial" panose="020B0604020202020204" pitchFamily="34" charset="0"/>
            </a:rPr>
            <a:t>.</a:t>
          </a:r>
        </a:p>
      </dgm:t>
    </dgm:pt>
    <dgm:pt modelId="{6880CDD4-7254-4966-9687-721C630DF31D}" type="parTrans" cxnId="{94F7EEAA-F9B0-45A5-B558-6F81A9C79DEA}">
      <dgm:prSet/>
      <dgm:spPr/>
      <dgm:t>
        <a:bodyPr/>
        <a:lstStyle/>
        <a:p>
          <a:pPr algn="just"/>
          <a:endParaRPr lang="en-US">
            <a:latin typeface="Verdana" panose="020B0604030504040204" pitchFamily="34" charset="0"/>
            <a:ea typeface="Verdana" panose="020B0604030504040204" pitchFamily="34" charset="0"/>
          </a:endParaRPr>
        </a:p>
      </dgm:t>
    </dgm:pt>
    <dgm:pt modelId="{AAF28910-651B-4A21-9852-E2CB7A969EF2}" type="sibTrans" cxnId="{94F7EEAA-F9B0-45A5-B558-6F81A9C79DEA}">
      <dgm:prSet/>
      <dgm:spPr/>
      <dgm:t>
        <a:bodyPr/>
        <a:lstStyle/>
        <a:p>
          <a:pPr algn="just"/>
          <a:endParaRPr lang="en-US">
            <a:latin typeface="Verdana" panose="020B0604030504040204" pitchFamily="34" charset="0"/>
            <a:ea typeface="Verdana" panose="020B0604030504040204" pitchFamily="34" charset="0"/>
          </a:endParaRPr>
        </a:p>
      </dgm:t>
    </dgm:pt>
    <dgm:pt modelId="{73855F5C-4FAC-48E8-AA9C-82AC143C62F9}">
      <dgm:prSet custT="1"/>
      <dgm:spPr/>
      <dgm:t>
        <a:bodyPr/>
        <a:lstStyle/>
        <a:p>
          <a:pPr algn="justLow" rtl="1"/>
          <a:r>
            <a:rPr lang="ar-SA" sz="2000" dirty="0">
              <a:latin typeface="Verdana" panose="020B0604030504040204" pitchFamily="34" charset="0"/>
              <a:ea typeface="Arial"/>
              <a:cs typeface="Arial"/>
            </a:rPr>
            <a:t> تحمل </a:t>
          </a:r>
          <a:r>
            <a:rPr lang="ar-SA" sz="2000" dirty="0" err="1">
              <a:latin typeface="Verdana" panose="020B0604030504040204" pitchFamily="34" charset="0"/>
              <a:ea typeface="Arial"/>
              <a:cs typeface="Arial"/>
            </a:rPr>
            <a:t>البعائث</a:t>
          </a:r>
          <a:r>
            <a:rPr lang="ar-SA" sz="2000" dirty="0">
              <a:latin typeface="Verdana" panose="020B0604030504040204" pitchFamily="34" charset="0"/>
              <a:ea typeface="Arial"/>
              <a:cs typeface="Arial"/>
            </a:rPr>
            <a:t> الخاضعة للتتبع لصيقة </a:t>
          </a:r>
          <a:r>
            <a:rPr lang="en-GB" sz="1800" dirty="0">
              <a:latin typeface="Times New Roman" panose="02020603050405020304" pitchFamily="18" charset="0"/>
              <a:ea typeface="Arial"/>
              <a:cs typeface="Times New Roman" panose="02020603050405020304" pitchFamily="18" charset="0"/>
            </a:rPr>
            <a:t>CN 05bis</a:t>
          </a:r>
          <a:r>
            <a:rPr lang="ar-SA" sz="1800" dirty="0">
              <a:latin typeface="Times New Roman" panose="02020603050405020304" pitchFamily="18" charset="0"/>
              <a:ea typeface="Arial"/>
              <a:cs typeface="Times New Roman" panose="02020603050405020304" pitchFamily="18" charset="0"/>
            </a:rPr>
            <a:t> </a:t>
          </a:r>
          <a:r>
            <a:rPr lang="ar-SA" sz="2000" dirty="0">
              <a:latin typeface="Verdana" panose="020B0604030504040204" pitchFamily="34" charset="0"/>
              <a:ea typeface="Arial"/>
              <a:cs typeface="Arial"/>
            </a:rPr>
            <a:t>مزودة برمز ذي خطوط مطابق للمعيار التقني الخاص بالاتحاد البريدي العالمي </a:t>
          </a:r>
          <a:r>
            <a:rPr lang="en-GB" sz="1800" dirty="0">
              <a:latin typeface="Times New Roman" panose="02020603050405020304" pitchFamily="18" charset="0"/>
              <a:ea typeface="Arial"/>
              <a:cs typeface="Times New Roman" panose="02020603050405020304" pitchFamily="18" charset="0"/>
            </a:rPr>
            <a:t>S10</a:t>
          </a:r>
          <a:r>
            <a:rPr lang="ar-SA" sz="2000" dirty="0">
              <a:latin typeface="Verdana" panose="020B0604030504040204" pitchFamily="34" charset="0"/>
              <a:ea typeface="Arial"/>
              <a:cs typeface="Arial"/>
            </a:rPr>
            <a:t>. وتتضمن اللصيقة </a:t>
          </a:r>
          <a:r>
            <a:rPr lang="en-GB" sz="1800" dirty="0">
              <a:latin typeface="Times New Roman" panose="02020603050405020304" pitchFamily="18" charset="0"/>
              <a:ea typeface="Arial"/>
              <a:cs typeface="Times New Roman" panose="02020603050405020304" pitchFamily="18" charset="0"/>
            </a:rPr>
            <a:t>CN 05bis</a:t>
          </a:r>
          <a:r>
            <a:rPr lang="ar-SA" sz="1800" dirty="0">
              <a:latin typeface="Times New Roman" panose="02020603050405020304" pitchFamily="18" charset="0"/>
              <a:ea typeface="Arial"/>
              <a:cs typeface="Times New Roman" panose="02020603050405020304" pitchFamily="18" charset="0"/>
            </a:rPr>
            <a:t> </a:t>
          </a:r>
          <a:r>
            <a:rPr lang="ar-SA" sz="2000" dirty="0">
              <a:latin typeface="Verdana" panose="020B0604030504040204" pitchFamily="34" charset="0"/>
              <a:ea typeface="Arial"/>
              <a:cs typeface="Arial"/>
            </a:rPr>
            <a:t>المزودة برموز ذات خطوط معرِّفاً وحيداً </a:t>
          </a:r>
          <a:r>
            <a:rPr lang="ar-SA" sz="2000" dirty="0" err="1">
              <a:latin typeface="Verdana" panose="020B0604030504040204" pitchFamily="34" charset="0"/>
              <a:ea typeface="Arial"/>
              <a:cs typeface="Arial"/>
            </a:rPr>
            <a:t>للبعيثة</a:t>
          </a:r>
          <a:r>
            <a:rPr lang="ar-SA" sz="2000" dirty="0">
              <a:latin typeface="Verdana" panose="020B0604030504040204" pitchFamily="34" charset="0"/>
              <a:ea typeface="Arial"/>
              <a:cs typeface="Arial"/>
            </a:rPr>
            <a:t> يتفق مع أحكام المادة </a:t>
          </a:r>
          <a:r>
            <a:rPr lang="ar-SA" sz="2000" dirty="0">
              <a:latin typeface="Calibri" panose="020F0502020204030204" pitchFamily="34" charset="0"/>
              <a:ea typeface="Calibri" panose="020F0502020204030204" pitchFamily="34" charset="0"/>
              <a:cs typeface="Calibri" panose="020F0502020204030204" pitchFamily="34" charset="0"/>
            </a:rPr>
            <a:t>١</a:t>
          </a:r>
          <a:r>
            <a:rPr lang="ar-SA" sz="2000" dirty="0">
              <a:latin typeface="Arial" panose="020B0604020202020204" pitchFamily="34" charset="0"/>
              <a:ea typeface="Calibri" panose="020F0502020204030204" pitchFamily="34" charset="0"/>
              <a:cs typeface="Arial" panose="020B0604020202020204" pitchFamily="34" charset="0"/>
            </a:rPr>
            <a:t>٧</a:t>
          </a:r>
          <a:r>
            <a:rPr lang="ar-SA" sz="2000" dirty="0">
              <a:latin typeface="Verdana" panose="020B0604030504040204" pitchFamily="34" charset="0"/>
              <a:ea typeface="Arial"/>
              <a:cs typeface="Arial"/>
            </a:rPr>
            <a:t>-</a:t>
          </a:r>
          <a:r>
            <a:rPr lang="ar-SA" sz="2000" dirty="0">
              <a:latin typeface="Calibri" panose="020F0502020204030204" pitchFamily="34" charset="0"/>
              <a:ea typeface="Calibri" panose="020F0502020204030204" pitchFamily="34" charset="0"/>
              <a:cs typeface="Calibri" panose="020F0502020204030204" pitchFamily="34" charset="0"/>
            </a:rPr>
            <a:t>١٣</a:t>
          </a:r>
          <a:r>
            <a:rPr lang="ar-SA" sz="2000" dirty="0">
              <a:latin typeface="Arial" panose="020B0604020202020204" pitchFamily="34" charset="0"/>
              <a:ea typeface="Calibri" panose="020F0502020204030204" pitchFamily="34" charset="0"/>
              <a:cs typeface="Arial" panose="020B0604020202020204" pitchFamily="34" charset="0"/>
            </a:rPr>
            <a:t>٠</a:t>
          </a:r>
          <a:r>
            <a:rPr lang="ar-SA" sz="2000" dirty="0">
              <a:latin typeface="Verdana" panose="020B0604030504040204" pitchFamily="34" charset="0"/>
              <a:ea typeface="Arial"/>
              <a:cs typeface="Arial"/>
            </a:rPr>
            <a:t>. (البند </a:t>
          </a:r>
          <a:r>
            <a:rPr lang="ar-SA" sz="2000" dirty="0">
              <a:latin typeface="Arial" panose="020B0604020202020204" pitchFamily="34" charset="0"/>
              <a:ea typeface="Arial"/>
              <a:cs typeface="Arial" panose="020B0604020202020204" pitchFamily="34" charset="0"/>
            </a:rPr>
            <a:t>٢-</a:t>
          </a:r>
          <a:r>
            <a:rPr lang="ar-SA" sz="2000" dirty="0">
              <a:latin typeface="Arial" panose="020B0604020202020204" pitchFamily="34" charset="0"/>
              <a:ea typeface="Calibri" panose="020F0502020204030204" pitchFamily="34" charset="0"/>
              <a:cs typeface="Arial" panose="020B0604020202020204" pitchFamily="34" charset="0"/>
            </a:rPr>
            <a:t>١</a:t>
          </a:r>
          <a:r>
            <a:rPr lang="ar-SA" sz="2000" dirty="0">
              <a:latin typeface="Arial" panose="020B0604020202020204" pitchFamily="34" charset="0"/>
              <a:ea typeface="Arial"/>
              <a:cs typeface="Arial" panose="020B0604020202020204" pitchFamily="34" charset="0"/>
            </a:rPr>
            <a:t>-٢</a:t>
          </a:r>
          <a:r>
            <a:rPr lang="ar-SA" sz="2000" dirty="0">
              <a:latin typeface="Verdana" panose="020B0604030504040204" pitchFamily="34" charset="0"/>
              <a:ea typeface="Arial"/>
              <a:cs typeface="Arial"/>
            </a:rPr>
            <a:t> من المادة </a:t>
          </a:r>
          <a:r>
            <a:rPr lang="ar-SA" sz="2000" dirty="0">
              <a:latin typeface="Arial" panose="020B0604020202020204" pitchFamily="34" charset="0"/>
              <a:ea typeface="Calibri" panose="020F0502020204030204" pitchFamily="34" charset="0"/>
              <a:cs typeface="Arial" panose="020B0604020202020204" pitchFamily="34" charset="0"/>
            </a:rPr>
            <a:t>١٨</a:t>
          </a:r>
          <a:r>
            <a:rPr lang="ar-SA" sz="2000" dirty="0">
              <a:latin typeface="Arial" panose="020B0604020202020204" pitchFamily="34" charset="0"/>
              <a:ea typeface="Arial"/>
              <a:cs typeface="Arial" panose="020B0604020202020204" pitchFamily="34" charset="0"/>
            </a:rPr>
            <a:t>-</a:t>
          </a:r>
          <a:r>
            <a:rPr lang="ar-SA" sz="2000" dirty="0">
              <a:latin typeface="Arial" panose="020B0604020202020204" pitchFamily="34" charset="0"/>
              <a:ea typeface="Calibri" panose="020F0502020204030204" pitchFamily="34" charset="0"/>
              <a:cs typeface="Arial" panose="020B0604020202020204" pitchFamily="34" charset="0"/>
            </a:rPr>
            <a:t>١٠٢</a:t>
          </a:r>
          <a:r>
            <a:rPr lang="ar-SA" sz="2000" dirty="0">
              <a:latin typeface="Arial" panose="020B0604020202020204" pitchFamily="34" charset="0"/>
              <a:ea typeface="Arial"/>
              <a:cs typeface="Arial" panose="020B0604020202020204" pitchFamily="34" charset="0"/>
            </a:rPr>
            <a:t> من </a:t>
          </a:r>
          <a:r>
            <a:rPr lang="ar-SA" sz="2000" dirty="0">
              <a:latin typeface="Verdana" panose="020B0604030504040204" pitchFamily="34" charset="0"/>
              <a:ea typeface="Arial"/>
              <a:cs typeface="Arial"/>
            </a:rPr>
            <a:t>النظام)</a:t>
          </a:r>
          <a:r>
            <a:rPr lang="ar-SA" sz="2000" dirty="0">
              <a:solidFill>
                <a:srgbClr val="FF0000"/>
              </a:solidFill>
              <a:latin typeface="Verdana" panose="020B0604030504040204" pitchFamily="34" charset="0"/>
              <a:ea typeface="Arial"/>
              <a:cs typeface="Arial"/>
            </a:rPr>
            <a:t> وكبديل لذلك، مثلاً في حالة لصيقة مطبوعة بواسطة النظام، يجوز أن يدمج ما يعادل اللصيقة </a:t>
          </a:r>
          <a:r>
            <a:rPr lang="en-GB" sz="1800" dirty="0">
              <a:solidFill>
                <a:srgbClr val="FF0000"/>
              </a:solidFill>
              <a:latin typeface="Times New Roman" panose="02020603050405020304" pitchFamily="18" charset="0"/>
              <a:ea typeface="Arial"/>
              <a:cs typeface="Times New Roman" panose="02020603050405020304" pitchFamily="18" charset="0"/>
            </a:rPr>
            <a:t>CN 05bis</a:t>
          </a:r>
          <a:r>
            <a:rPr lang="ar-SA" sz="1800" dirty="0">
              <a:solidFill>
                <a:srgbClr val="FF0000"/>
              </a:solidFill>
              <a:latin typeface="Times New Roman" panose="02020603050405020304" pitchFamily="18" charset="0"/>
              <a:ea typeface="Arial"/>
              <a:cs typeface="Times New Roman" panose="02020603050405020304" pitchFamily="18" charset="0"/>
            </a:rPr>
            <a:t> </a:t>
          </a:r>
          <a:r>
            <a:rPr lang="ar-SA" sz="2000" dirty="0">
              <a:solidFill>
                <a:srgbClr val="FF0000"/>
              </a:solidFill>
              <a:latin typeface="Verdana" panose="020B0604030504040204" pitchFamily="34" charset="0"/>
              <a:ea typeface="Arial"/>
              <a:cs typeface="Arial"/>
            </a:rPr>
            <a:t>(بما في ذلك الرمز ذو الخطوط) في اللصيقة، شريطة أن تكون المعلومات مقروءة بوضوح.</a:t>
          </a:r>
        </a:p>
      </dgm:t>
    </dgm:pt>
    <dgm:pt modelId="{1FA5DA11-1EBB-444B-87BF-2388A8469657}" type="parTrans" cxnId="{3D9C5FAD-E30F-4749-84FA-9E1D7D800E53}">
      <dgm:prSet/>
      <dgm:spPr/>
      <dgm:t>
        <a:bodyPr/>
        <a:lstStyle/>
        <a:p>
          <a:pPr algn="just"/>
          <a:endParaRPr lang="en-US">
            <a:latin typeface="Verdana" panose="020B0604030504040204" pitchFamily="34" charset="0"/>
            <a:ea typeface="Verdana" panose="020B0604030504040204" pitchFamily="34" charset="0"/>
          </a:endParaRPr>
        </a:p>
      </dgm:t>
    </dgm:pt>
    <dgm:pt modelId="{DCD603E9-0738-4189-9E5E-5F39DBE531A8}" type="sibTrans" cxnId="{3D9C5FAD-E30F-4749-84FA-9E1D7D800E53}">
      <dgm:prSet/>
      <dgm:spPr/>
      <dgm:t>
        <a:bodyPr/>
        <a:lstStyle/>
        <a:p>
          <a:pPr algn="just"/>
          <a:endParaRPr lang="en-US">
            <a:latin typeface="Verdana" panose="020B0604030504040204" pitchFamily="34" charset="0"/>
            <a:ea typeface="Verdana" panose="020B0604030504040204" pitchFamily="34" charset="0"/>
          </a:endParaRPr>
        </a:p>
      </dgm:t>
    </dgm:pt>
    <dgm:pt modelId="{6D0CF9BF-2CE9-4C4F-8EFF-BC7972582F55}" type="pres">
      <dgm:prSet presAssocID="{DF810F12-497B-4BE7-897E-86C7092F143E}" presName="linear" presStyleCnt="0">
        <dgm:presLayoutVars>
          <dgm:animLvl val="lvl"/>
          <dgm:resizeHandles val="exact"/>
        </dgm:presLayoutVars>
      </dgm:prSet>
      <dgm:spPr/>
    </dgm:pt>
    <dgm:pt modelId="{13EC7DAE-F70E-49EB-BE34-589E8B42E242}" type="pres">
      <dgm:prSet presAssocID="{C604DF1F-CB45-4E17-916A-9AC3098947CA}" presName="parentText" presStyleLbl="node1" presStyleIdx="0" presStyleCnt="2" custLinFactNeighborY="-27675">
        <dgm:presLayoutVars>
          <dgm:chMax val="0"/>
          <dgm:bulletEnabled val="1"/>
        </dgm:presLayoutVars>
      </dgm:prSet>
      <dgm:spPr/>
    </dgm:pt>
    <dgm:pt modelId="{9A51EB6B-20BD-4CAF-B862-762694E10D1E}" type="pres">
      <dgm:prSet presAssocID="{AAF28910-651B-4A21-9852-E2CB7A969EF2}" presName="spacer" presStyleCnt="0"/>
      <dgm:spPr/>
    </dgm:pt>
    <dgm:pt modelId="{3C3E5B5C-2364-40C2-BEFC-880247559AAE}" type="pres">
      <dgm:prSet presAssocID="{73855F5C-4FAC-48E8-AA9C-82AC143C62F9}" presName="parentText" presStyleLbl="node1" presStyleIdx="1" presStyleCnt="2" custLinFactNeighborX="-83">
        <dgm:presLayoutVars>
          <dgm:chMax val="0"/>
          <dgm:bulletEnabled val="1"/>
        </dgm:presLayoutVars>
      </dgm:prSet>
      <dgm:spPr/>
    </dgm:pt>
  </dgm:ptLst>
  <dgm:cxnLst>
    <dgm:cxn modelId="{50AE7C25-B0C0-4582-8094-C0E57F61932C}" type="presOf" srcId="{DF810F12-497B-4BE7-897E-86C7092F143E}" destId="{6D0CF9BF-2CE9-4C4F-8EFF-BC7972582F55}" srcOrd="0" destOrd="0" presId="urn:microsoft.com/office/officeart/2005/8/layout/vList2"/>
    <dgm:cxn modelId="{E09FE093-3052-477A-82C9-5F03062BC90C}" type="presOf" srcId="{C604DF1F-CB45-4E17-916A-9AC3098947CA}" destId="{13EC7DAE-F70E-49EB-BE34-589E8B42E242}" srcOrd="0" destOrd="0" presId="urn:microsoft.com/office/officeart/2005/8/layout/vList2"/>
    <dgm:cxn modelId="{94F7EEAA-F9B0-45A5-B558-6F81A9C79DEA}" srcId="{DF810F12-497B-4BE7-897E-86C7092F143E}" destId="{C604DF1F-CB45-4E17-916A-9AC3098947CA}" srcOrd="0" destOrd="0" parTransId="{6880CDD4-7254-4966-9687-721C630DF31D}" sibTransId="{AAF28910-651B-4A21-9852-E2CB7A969EF2}"/>
    <dgm:cxn modelId="{3D9C5FAD-E30F-4749-84FA-9E1D7D800E53}" srcId="{DF810F12-497B-4BE7-897E-86C7092F143E}" destId="{73855F5C-4FAC-48E8-AA9C-82AC143C62F9}" srcOrd="1" destOrd="0" parTransId="{1FA5DA11-1EBB-444B-87BF-2388A8469657}" sibTransId="{DCD603E9-0738-4189-9E5E-5F39DBE531A8}"/>
    <dgm:cxn modelId="{9BE8B8F9-B7CF-4AFA-8B48-AE02352F9D57}" type="presOf" srcId="{73855F5C-4FAC-48E8-AA9C-82AC143C62F9}" destId="{3C3E5B5C-2364-40C2-BEFC-880247559AAE}" srcOrd="0" destOrd="0" presId="urn:microsoft.com/office/officeart/2005/8/layout/vList2"/>
    <dgm:cxn modelId="{A67BFC55-7329-48A5-9F32-372F24FA441B}" type="presParOf" srcId="{6D0CF9BF-2CE9-4C4F-8EFF-BC7972582F55}" destId="{13EC7DAE-F70E-49EB-BE34-589E8B42E242}" srcOrd="0" destOrd="0" presId="urn:microsoft.com/office/officeart/2005/8/layout/vList2"/>
    <dgm:cxn modelId="{F0C1CBC8-70E7-4528-B0B8-1D04CCE7ACF2}" type="presParOf" srcId="{6D0CF9BF-2CE9-4C4F-8EFF-BC7972582F55}" destId="{9A51EB6B-20BD-4CAF-B862-762694E10D1E}" srcOrd="1" destOrd="0" presId="urn:microsoft.com/office/officeart/2005/8/layout/vList2"/>
    <dgm:cxn modelId="{047E09C4-316B-4307-8C0F-573D621CCD77}" type="presParOf" srcId="{6D0CF9BF-2CE9-4C4F-8EFF-BC7972582F55}" destId="{3C3E5B5C-2364-40C2-BEFC-880247559AA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28972E-C265-43F7-ADA9-C0D366E72D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DF1E53-A65E-4B5B-B9D0-317B87C821A9}">
      <dgm:prSet custT="1"/>
      <dgm:spPr/>
      <dgm:t>
        <a:bodyPr/>
        <a:lstStyle/>
        <a:p>
          <a:pPr algn="justLow" rtl="1">
            <a:spcAft>
              <a:spcPts val="0"/>
            </a:spcAft>
          </a:pPr>
          <a:r>
            <a:rPr lang="ar-SA" sz="2000" dirty="0">
              <a:latin typeface="Arial" panose="020B0604020202020204" pitchFamily="34" charset="0"/>
              <a:ea typeface="Arial"/>
              <a:cs typeface="Arial" panose="020B0604020202020204" pitchFamily="34" charset="0"/>
            </a:rPr>
            <a:t>تقتصر خدمة التسجيل على المستندات فقط - </a:t>
          </a:r>
          <a:r>
            <a:rPr lang="ar-SA" sz="2000" b="1" dirty="0">
              <a:solidFill>
                <a:schemeClr val="accent4">
                  <a:lumMod val="75000"/>
                </a:schemeClr>
              </a:solidFill>
              <a:latin typeface="Arial" panose="020B0604020202020204" pitchFamily="34" charset="0"/>
              <a:ea typeface="Arial"/>
              <a:cs typeface="Arial" panose="020B0604020202020204" pitchFamily="34" charset="0"/>
            </a:rPr>
            <a:t>البند </a:t>
          </a:r>
          <a:r>
            <a:rPr lang="ar-SA" sz="2000" b="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١</a:t>
          </a:r>
          <a:r>
            <a:rPr lang="ar-SA" sz="2000" b="1" dirty="0">
              <a:solidFill>
                <a:schemeClr val="accent4">
                  <a:lumMod val="75000"/>
                </a:schemeClr>
              </a:solidFill>
              <a:latin typeface="Arial" panose="020B0604020202020204" pitchFamily="34" charset="0"/>
              <a:ea typeface="Arial"/>
              <a:cs typeface="Arial" panose="020B0604020202020204" pitchFamily="34" charset="0"/>
            </a:rPr>
            <a:t>-</a:t>
          </a:r>
          <a:r>
            <a:rPr lang="ar-SA" sz="2000" b="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١</a:t>
          </a:r>
          <a:r>
            <a:rPr lang="ar-SA" sz="2000" b="1" dirty="0">
              <a:solidFill>
                <a:schemeClr val="accent4">
                  <a:lumMod val="75000"/>
                </a:schemeClr>
              </a:solidFill>
              <a:latin typeface="Arial" panose="020B0604020202020204" pitchFamily="34" charset="0"/>
              <a:ea typeface="Arial"/>
              <a:cs typeface="Arial" panose="020B0604020202020204" pitchFamily="34" charset="0"/>
            </a:rPr>
            <a:t> من المادة </a:t>
          </a:r>
          <a:r>
            <a:rPr lang="ar-SA" sz="2000" b="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١٨</a:t>
          </a:r>
          <a:r>
            <a:rPr lang="ar-SA" sz="2000" b="1" dirty="0">
              <a:solidFill>
                <a:schemeClr val="accent4">
                  <a:lumMod val="75000"/>
                </a:schemeClr>
              </a:solidFill>
              <a:latin typeface="Arial" panose="020B0604020202020204" pitchFamily="34" charset="0"/>
              <a:ea typeface="Arial"/>
              <a:cs typeface="Arial" panose="020B0604020202020204" pitchFamily="34" charset="0"/>
            </a:rPr>
            <a:t> من الاتفاقية</a:t>
          </a:r>
        </a:p>
      </dgm:t>
    </dgm:pt>
    <dgm:pt modelId="{3583A695-A9C5-4A51-9FEA-CEA6E55CE3D7}" type="par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9802D92B-B0D1-458F-AF4A-EFD6E14B8CB1}" type="sib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D010A91B-C8F8-4AD8-BA0A-ABFECEC3A219}">
      <dgm:prSet custT="1"/>
      <dgm:spPr/>
      <dgm:t>
        <a:bodyPr/>
        <a:lstStyle/>
        <a:p>
          <a:pPr algn="justLow" rtl="1"/>
          <a:r>
            <a:rPr lang="ar-SA" sz="2000" dirty="0">
              <a:latin typeface="Verdana" panose="020B0604030504040204" pitchFamily="34" charset="0"/>
              <a:ea typeface="Arial"/>
              <a:cs typeface="Arial"/>
            </a:rPr>
            <a:t>يكون تبادل الرسائل </a:t>
          </a:r>
          <a:r>
            <a:rPr lang="en-GB" sz="1800" dirty="0">
              <a:latin typeface="Times New Roman" panose="02020603050405020304" pitchFamily="18" charset="0"/>
              <a:ea typeface="Arial"/>
              <a:cs typeface="Times New Roman" panose="02020603050405020304" pitchFamily="18" charset="0"/>
            </a:rPr>
            <a:t>EMSEVT V3</a:t>
          </a:r>
          <a:r>
            <a:rPr lang="ar-SA" sz="1800" dirty="0">
              <a:latin typeface="Times New Roman" panose="02020603050405020304" pitchFamily="18" charset="0"/>
              <a:ea typeface="Arial"/>
              <a:cs typeface="Times New Roman" panose="02020603050405020304" pitchFamily="18" charset="0"/>
            </a:rPr>
            <a:t> </a:t>
          </a:r>
          <a:r>
            <a:rPr lang="ar-SA" sz="2000" dirty="0">
              <a:latin typeface="Verdana" panose="020B0604030504040204" pitchFamily="34" charset="0"/>
              <a:ea typeface="Arial"/>
              <a:cs typeface="Arial"/>
            </a:rPr>
            <a:t>إلزامياً فيما يتعلق </a:t>
          </a:r>
          <a:r>
            <a:rPr lang="ar-SA" sz="2000" dirty="0" err="1">
              <a:latin typeface="Verdana" panose="020B0604030504040204" pitchFamily="34" charset="0"/>
              <a:ea typeface="Arial"/>
              <a:cs typeface="Arial"/>
            </a:rPr>
            <a:t>بالبعائث</a:t>
          </a:r>
          <a:r>
            <a:rPr lang="ar-SA" sz="2000" dirty="0">
              <a:latin typeface="Verdana" panose="020B0604030504040204" pitchFamily="34" charset="0"/>
              <a:ea typeface="Arial"/>
              <a:cs typeface="Arial"/>
            </a:rPr>
            <a:t> المسجلة وذات قيمة مصرح بها والخاضعة للتتبع - </a:t>
          </a:r>
          <a:r>
            <a:rPr lang="ar-SA" sz="2000" b="1" dirty="0">
              <a:solidFill>
                <a:schemeClr val="accent4">
                  <a:lumMod val="75000"/>
                </a:schemeClr>
              </a:solidFill>
              <a:latin typeface="Verdana" panose="020B0604030504040204" pitchFamily="34" charset="0"/>
              <a:ea typeface="Arial"/>
              <a:cs typeface="Arial"/>
            </a:rPr>
            <a:t>المادتان </a:t>
          </a:r>
          <a:r>
            <a:rPr lang="ar-SA"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١</a:t>
          </a:r>
          <a:r>
            <a:rPr lang="ar-SA" sz="2000" b="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٧</a:t>
          </a:r>
          <a:r>
            <a:rPr lang="ar-SA" sz="2000" b="1" dirty="0">
              <a:solidFill>
                <a:schemeClr val="accent4">
                  <a:lumMod val="75000"/>
                </a:schemeClr>
              </a:solidFill>
              <a:latin typeface="Verdana" panose="020B0604030504040204" pitchFamily="34" charset="0"/>
              <a:ea typeface="Arial"/>
              <a:cs typeface="Arial"/>
            </a:rPr>
            <a:t>-</a:t>
          </a:r>
          <a:r>
            <a:rPr lang="ar-SA"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١٣</a:t>
          </a:r>
          <a:r>
            <a:rPr lang="ar-SA" sz="2000" b="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٠</a:t>
          </a:r>
          <a:r>
            <a:rPr lang="ar-SA" sz="2000" b="1" dirty="0">
              <a:solidFill>
                <a:schemeClr val="accent4">
                  <a:lumMod val="75000"/>
                </a:schemeClr>
              </a:solidFill>
              <a:latin typeface="Verdana" panose="020B0604030504040204" pitchFamily="34" charset="0"/>
              <a:ea typeface="Arial"/>
              <a:cs typeface="Arial"/>
            </a:rPr>
            <a:t> و</a:t>
          </a:r>
          <a:r>
            <a:rPr lang="ar-SA"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١</a:t>
          </a:r>
          <a:r>
            <a:rPr lang="ar-SA" sz="2000" b="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٧</a:t>
          </a:r>
          <a:r>
            <a:rPr lang="ar-SA" sz="2000" b="1" dirty="0">
              <a:solidFill>
                <a:schemeClr val="accent4">
                  <a:lumMod val="75000"/>
                </a:schemeClr>
              </a:solidFill>
              <a:latin typeface="Verdana" panose="020B0604030504040204" pitchFamily="34" charset="0"/>
              <a:ea typeface="Arial"/>
              <a:cs typeface="Arial"/>
            </a:rPr>
            <a:t>-</a:t>
          </a:r>
          <a:r>
            <a:rPr lang="ar-SA"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١٣١</a:t>
          </a:r>
          <a:r>
            <a:rPr lang="ar-SA" sz="2000" b="1" dirty="0">
              <a:solidFill>
                <a:schemeClr val="accent4">
                  <a:lumMod val="75000"/>
                </a:schemeClr>
              </a:solidFill>
              <a:latin typeface="Verdana" panose="020B0604030504040204" pitchFamily="34" charset="0"/>
              <a:ea typeface="Arial"/>
              <a:cs typeface="Arial"/>
            </a:rPr>
            <a:t> من النظام</a:t>
          </a:r>
        </a:p>
      </dgm:t>
    </dgm:pt>
    <dgm:pt modelId="{B8F105D8-0E76-494B-9B63-90CC6BD37A02}" type="par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01546154-7158-407B-A7C8-B1DFCD6BADB8}" type="sib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106C0882-E9D9-4F7B-A796-58781C1DFFB2}" type="pres">
      <dgm:prSet presAssocID="{E528972E-C265-43F7-ADA9-C0D366E72D33}" presName="Name0" presStyleCnt="0">
        <dgm:presLayoutVars>
          <dgm:chMax val="7"/>
          <dgm:chPref val="7"/>
          <dgm:dir/>
        </dgm:presLayoutVars>
      </dgm:prSet>
      <dgm:spPr/>
    </dgm:pt>
    <dgm:pt modelId="{15331FE7-8AA5-4364-AB7D-DC7029133E66}" type="pres">
      <dgm:prSet presAssocID="{E528972E-C265-43F7-ADA9-C0D366E72D33}" presName="Name1" presStyleCnt="0"/>
      <dgm:spPr/>
    </dgm:pt>
    <dgm:pt modelId="{2F21D9D1-D88A-4D26-A852-3D27A15DC283}" type="pres">
      <dgm:prSet presAssocID="{E528972E-C265-43F7-ADA9-C0D366E72D33}" presName="cycle" presStyleCnt="0"/>
      <dgm:spPr/>
    </dgm:pt>
    <dgm:pt modelId="{660C5441-4E20-4D03-8508-7BB671BA6AE6}" type="pres">
      <dgm:prSet presAssocID="{E528972E-C265-43F7-ADA9-C0D366E72D33}" presName="srcNode" presStyleLbl="node1" presStyleIdx="0" presStyleCnt="2"/>
      <dgm:spPr/>
    </dgm:pt>
    <dgm:pt modelId="{5E3DC349-CEA0-4CCA-8DEB-7F5F1B151E88}" type="pres">
      <dgm:prSet presAssocID="{E528972E-C265-43F7-ADA9-C0D366E72D33}" presName="conn" presStyleLbl="parChTrans1D2" presStyleIdx="0" presStyleCnt="1"/>
      <dgm:spPr/>
    </dgm:pt>
    <dgm:pt modelId="{E12A214F-91A9-455F-A2F7-2E561A4BED84}" type="pres">
      <dgm:prSet presAssocID="{E528972E-C265-43F7-ADA9-C0D366E72D33}" presName="extraNode" presStyleLbl="node1" presStyleIdx="0" presStyleCnt="2"/>
      <dgm:spPr/>
    </dgm:pt>
    <dgm:pt modelId="{CE5D7DE5-7E9E-4388-9B53-41F350D416FD}" type="pres">
      <dgm:prSet presAssocID="{E528972E-C265-43F7-ADA9-C0D366E72D33}" presName="dstNode" presStyleLbl="node1" presStyleIdx="0" presStyleCnt="2"/>
      <dgm:spPr/>
    </dgm:pt>
    <dgm:pt modelId="{D6820EA1-203E-4F49-9D5D-0389CC6F13EA}" type="pres">
      <dgm:prSet presAssocID="{ECDF1E53-A65E-4B5B-B9D0-317B87C821A9}" presName="text_1" presStyleLbl="node1" presStyleIdx="0" presStyleCnt="2" custScaleX="100944" custLinFactNeighborX="1443">
        <dgm:presLayoutVars>
          <dgm:bulletEnabled val="1"/>
        </dgm:presLayoutVars>
      </dgm:prSet>
      <dgm:spPr/>
    </dgm:pt>
    <dgm:pt modelId="{3514EE31-E779-49B0-BBA9-A4E57E5A9CD6}" type="pres">
      <dgm:prSet presAssocID="{ECDF1E53-A65E-4B5B-B9D0-317B87C821A9}" presName="accent_1" presStyleCnt="0"/>
      <dgm:spPr/>
    </dgm:pt>
    <dgm:pt modelId="{05D39FBB-E830-41E9-90A1-FD578FFF8F7A}" type="pres">
      <dgm:prSet presAssocID="{ECDF1E53-A65E-4B5B-B9D0-317B87C821A9}" presName="accentRepeatNode" presStyleLbl="solidFgAcc1" presStyleIdx="0" presStyleCnt="2"/>
      <dgm:spPr/>
    </dgm:pt>
    <dgm:pt modelId="{6D9CF2C0-2CBF-4622-910D-8F6301B42691}" type="pres">
      <dgm:prSet presAssocID="{D010A91B-C8F8-4AD8-BA0A-ABFECEC3A219}" presName="text_2" presStyleLbl="node1" presStyleIdx="1" presStyleCnt="2" custScaleX="101137">
        <dgm:presLayoutVars>
          <dgm:bulletEnabled val="1"/>
        </dgm:presLayoutVars>
      </dgm:prSet>
      <dgm:spPr/>
    </dgm:pt>
    <dgm:pt modelId="{C8794EB4-68D2-4252-AE22-AA390DC3E453}" type="pres">
      <dgm:prSet presAssocID="{D010A91B-C8F8-4AD8-BA0A-ABFECEC3A219}" presName="accent_2" presStyleCnt="0"/>
      <dgm:spPr/>
    </dgm:pt>
    <dgm:pt modelId="{0BD90D2E-1FD4-44F4-A5DC-B052C23B45F4}" type="pres">
      <dgm:prSet presAssocID="{D010A91B-C8F8-4AD8-BA0A-ABFECEC3A219}" presName="accentRepeatNode" presStyleLbl="solidFgAcc1" presStyleIdx="1" presStyleCnt="2"/>
      <dgm:spPr/>
    </dgm:pt>
  </dgm:ptLst>
  <dgm:cxnLst>
    <dgm:cxn modelId="{15B2812C-0039-4B0C-93D4-C04F9A81648A}" type="presOf" srcId="{D010A91B-C8F8-4AD8-BA0A-ABFECEC3A219}" destId="{6D9CF2C0-2CBF-4622-910D-8F6301B42691}" srcOrd="0" destOrd="0" presId="urn:microsoft.com/office/officeart/2008/layout/VerticalCurvedList"/>
    <dgm:cxn modelId="{1113D655-DF4B-40DD-A53D-7E8F79B43788}" type="presOf" srcId="{ECDF1E53-A65E-4B5B-B9D0-317B87C821A9}" destId="{D6820EA1-203E-4F49-9D5D-0389CC6F13EA}" srcOrd="0" destOrd="0" presId="urn:microsoft.com/office/officeart/2008/layout/VerticalCurvedList"/>
    <dgm:cxn modelId="{A67BE178-A59D-42D9-BA44-B54355ECC28F}" srcId="{E528972E-C265-43F7-ADA9-C0D366E72D33}" destId="{ECDF1E53-A65E-4B5B-B9D0-317B87C821A9}" srcOrd="0" destOrd="0" parTransId="{3583A695-A9C5-4A51-9FEA-CEA6E55CE3D7}" sibTransId="{9802D92B-B0D1-458F-AF4A-EFD6E14B8CB1}"/>
    <dgm:cxn modelId="{DFF12581-4783-44EE-B36D-9687167EE338}" type="presOf" srcId="{E528972E-C265-43F7-ADA9-C0D366E72D33}" destId="{106C0882-E9D9-4F7B-A796-58781C1DFFB2}" srcOrd="0" destOrd="0" presId="urn:microsoft.com/office/officeart/2008/layout/VerticalCurvedList"/>
    <dgm:cxn modelId="{4D70B08C-14EA-4586-A5C0-59CB02397DFE}" type="presOf" srcId="{9802D92B-B0D1-458F-AF4A-EFD6E14B8CB1}" destId="{5E3DC349-CEA0-4CCA-8DEB-7F5F1B151E88}" srcOrd="0" destOrd="0" presId="urn:microsoft.com/office/officeart/2008/layout/VerticalCurvedList"/>
    <dgm:cxn modelId="{22CF758F-7EB4-436C-A19B-607F69ABAC2D}" srcId="{E528972E-C265-43F7-ADA9-C0D366E72D33}" destId="{D010A91B-C8F8-4AD8-BA0A-ABFECEC3A219}" srcOrd="1" destOrd="0" parTransId="{B8F105D8-0E76-494B-9B63-90CC6BD37A02}" sibTransId="{01546154-7158-407B-A7C8-B1DFCD6BADB8}"/>
    <dgm:cxn modelId="{A1D477ED-4A76-4E50-BB75-2D827814F2D8}" type="presParOf" srcId="{106C0882-E9D9-4F7B-A796-58781C1DFFB2}" destId="{15331FE7-8AA5-4364-AB7D-DC7029133E66}" srcOrd="0" destOrd="0" presId="urn:microsoft.com/office/officeart/2008/layout/VerticalCurvedList"/>
    <dgm:cxn modelId="{FB2CC867-1BA6-42EE-922B-CA52DFFCA596}" type="presParOf" srcId="{15331FE7-8AA5-4364-AB7D-DC7029133E66}" destId="{2F21D9D1-D88A-4D26-A852-3D27A15DC283}" srcOrd="0" destOrd="0" presId="urn:microsoft.com/office/officeart/2008/layout/VerticalCurvedList"/>
    <dgm:cxn modelId="{C40A6777-670D-4734-AC7A-A19CC31A623E}" type="presParOf" srcId="{2F21D9D1-D88A-4D26-A852-3D27A15DC283}" destId="{660C5441-4E20-4D03-8508-7BB671BA6AE6}" srcOrd="0" destOrd="0" presId="urn:microsoft.com/office/officeart/2008/layout/VerticalCurvedList"/>
    <dgm:cxn modelId="{1B637257-CFF4-4B99-B6EF-895FFE49C38F}" type="presParOf" srcId="{2F21D9D1-D88A-4D26-A852-3D27A15DC283}" destId="{5E3DC349-CEA0-4CCA-8DEB-7F5F1B151E88}" srcOrd="1" destOrd="0" presId="urn:microsoft.com/office/officeart/2008/layout/VerticalCurvedList"/>
    <dgm:cxn modelId="{09FAA2C3-76CD-4623-9E85-FE0F2251C0B0}" type="presParOf" srcId="{2F21D9D1-D88A-4D26-A852-3D27A15DC283}" destId="{E12A214F-91A9-455F-A2F7-2E561A4BED84}" srcOrd="2" destOrd="0" presId="urn:microsoft.com/office/officeart/2008/layout/VerticalCurvedList"/>
    <dgm:cxn modelId="{EFB1FE92-4B61-46D4-BD3B-3948CE527954}" type="presParOf" srcId="{2F21D9D1-D88A-4D26-A852-3D27A15DC283}" destId="{CE5D7DE5-7E9E-4388-9B53-41F350D416FD}" srcOrd="3" destOrd="0" presId="urn:microsoft.com/office/officeart/2008/layout/VerticalCurvedList"/>
    <dgm:cxn modelId="{56920AEB-3827-46E4-AF01-B7A8EDBBB5F8}" type="presParOf" srcId="{15331FE7-8AA5-4364-AB7D-DC7029133E66}" destId="{D6820EA1-203E-4F49-9D5D-0389CC6F13EA}" srcOrd="1" destOrd="0" presId="urn:microsoft.com/office/officeart/2008/layout/VerticalCurvedList"/>
    <dgm:cxn modelId="{7EAA2338-AFC9-433A-A591-337490434703}" type="presParOf" srcId="{15331FE7-8AA5-4364-AB7D-DC7029133E66}" destId="{3514EE31-E779-49B0-BBA9-A4E57E5A9CD6}" srcOrd="2" destOrd="0" presId="urn:microsoft.com/office/officeart/2008/layout/VerticalCurvedList"/>
    <dgm:cxn modelId="{3F24FBC9-2203-483F-967D-72BE8424BE96}" type="presParOf" srcId="{3514EE31-E779-49B0-BBA9-A4E57E5A9CD6}" destId="{05D39FBB-E830-41E9-90A1-FD578FFF8F7A}" srcOrd="0" destOrd="0" presId="urn:microsoft.com/office/officeart/2008/layout/VerticalCurvedList"/>
    <dgm:cxn modelId="{9CE5849D-1044-446D-B53C-86181F4E748C}" type="presParOf" srcId="{15331FE7-8AA5-4364-AB7D-DC7029133E66}" destId="{6D9CF2C0-2CBF-4622-910D-8F6301B42691}" srcOrd="3" destOrd="0" presId="urn:microsoft.com/office/officeart/2008/layout/VerticalCurvedList"/>
    <dgm:cxn modelId="{B49E10DC-22C8-49C5-A518-0CEE97BBB8E3}" type="presParOf" srcId="{15331FE7-8AA5-4364-AB7D-DC7029133E66}" destId="{C8794EB4-68D2-4252-AE22-AA390DC3E453}" srcOrd="4" destOrd="0" presId="urn:microsoft.com/office/officeart/2008/layout/VerticalCurvedList"/>
    <dgm:cxn modelId="{520298F8-0720-439F-BAC1-2F878124836D}" type="presParOf" srcId="{C8794EB4-68D2-4252-AE22-AA390DC3E453}" destId="{0BD90D2E-1FD4-44F4-A5DC-B052C23B45F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5A9E09-41F4-4FEC-AE0A-EC88BF16FB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1E79BD-5D5D-46D1-A23B-452064AB9015}">
      <dgm:prSet custT="1"/>
      <dgm:spPr/>
      <dgm:t>
        <a:bodyPr lIns="180000" tIns="180000" rIns="180000" bIns="180000"/>
        <a:lstStyle/>
        <a:p>
          <a:pPr algn="justLow" rtl="1"/>
          <a:r>
            <a:rPr lang="ar-SA" sz="2000" dirty="0">
              <a:latin typeface="Verdana" panose="020B0604030504040204" pitchFamily="34" charset="0"/>
              <a:ea typeface="Arial"/>
              <a:cs typeface="Arial"/>
            </a:rPr>
            <a:t>يمكن إدخال تعديلات على النظام البريدي الدولي لعام </a:t>
          </a:r>
          <a:r>
            <a:rPr lang="ar-SA" sz="2000" dirty="0">
              <a:latin typeface="Arial" panose="020B0604020202020204" pitchFamily="34" charset="0"/>
              <a:ea typeface="Arial"/>
              <a:cs typeface="Arial" panose="020B0604020202020204" pitchFamily="34" charset="0"/>
            </a:rPr>
            <a:t>٢٠٢٥</a:t>
          </a:r>
          <a:r>
            <a:rPr lang="ar-SA" sz="2000" dirty="0">
              <a:latin typeface="Verdana" panose="020B0604030504040204" pitchFamily="34" charset="0"/>
              <a:ea typeface="Arial"/>
              <a:cs typeface="Arial"/>
            </a:rPr>
            <a:t> من أجل تيسير معالجة الرسائل الخاضعة للتتبع والمسجلة وذات قيمة مصرح بها</a:t>
          </a:r>
        </a:p>
      </dgm:t>
    </dgm:pt>
    <dgm:pt modelId="{2D8F08E9-C960-454F-A113-03A5458AF6CB}" type="parTrans" cxnId="{4CEE1AF3-2B0B-49FF-80FE-4BB49212B63C}">
      <dgm:prSet/>
      <dgm:spPr/>
      <dgm:t>
        <a:bodyPr/>
        <a:lstStyle/>
        <a:p>
          <a:endParaRPr lang="en-US" sz="1800"/>
        </a:p>
      </dgm:t>
    </dgm:pt>
    <dgm:pt modelId="{27B5D7DF-180F-4DB1-A022-D5375C5CF19E}" type="sibTrans" cxnId="{4CEE1AF3-2B0B-49FF-80FE-4BB49212B63C}">
      <dgm:prSet/>
      <dgm:spPr/>
      <dgm:t>
        <a:bodyPr/>
        <a:lstStyle/>
        <a:p>
          <a:endParaRPr lang="en-US" sz="1800"/>
        </a:p>
      </dgm:t>
    </dgm:pt>
    <dgm:pt modelId="{8452F99E-1BB6-4AD3-BEAC-27B48F5DB5DE}">
      <dgm:prSet custT="1"/>
      <dgm:spPr/>
      <dgm:t>
        <a:bodyPr lIns="180000" tIns="180000" rIns="180000" bIns="180000"/>
        <a:lstStyle/>
        <a:p>
          <a:pPr algn="justLow" rtl="1"/>
          <a:r>
            <a:rPr lang="ar-SA" sz="2000" dirty="0">
              <a:latin typeface="Verdana" panose="020B0604030504040204" pitchFamily="34" charset="0"/>
              <a:ea typeface="Arial"/>
              <a:cs typeface="Arial"/>
            </a:rPr>
            <a:t>جرى بالفعل تحديد أحد المتطلبات:</a:t>
          </a:r>
        </a:p>
      </dgm:t>
    </dgm:pt>
    <dgm:pt modelId="{E8E5CCFA-B430-4636-8F98-4C9D000DB6BA}" type="parTrans" cxnId="{7117030B-3747-40CE-9DC6-A29B380A393F}">
      <dgm:prSet/>
      <dgm:spPr/>
      <dgm:t>
        <a:bodyPr/>
        <a:lstStyle/>
        <a:p>
          <a:endParaRPr lang="en-US" sz="1800"/>
        </a:p>
      </dgm:t>
    </dgm:pt>
    <dgm:pt modelId="{7851E988-8356-4350-B702-AC356ADBA42E}" type="sibTrans" cxnId="{7117030B-3747-40CE-9DC6-A29B380A393F}">
      <dgm:prSet/>
      <dgm:spPr/>
      <dgm:t>
        <a:bodyPr/>
        <a:lstStyle/>
        <a:p>
          <a:endParaRPr lang="en-US" sz="1800"/>
        </a:p>
      </dgm:t>
    </dgm:pt>
    <dgm:pt modelId="{D189A277-320C-4B20-92A7-8B2004D643B7}">
      <dgm:prSet custT="1"/>
      <dgm:spPr/>
      <dgm:t>
        <a:bodyPr/>
        <a:lstStyle/>
        <a:p>
          <a:pPr marL="360000" indent="-360000" rtl="1">
            <a:spcAft>
              <a:spcPts val="0"/>
            </a:spcAft>
          </a:pPr>
          <a:r>
            <a:rPr lang="ar-SA" sz="2000" dirty="0">
              <a:latin typeface="Verdana" panose="020B0604030504040204" pitchFamily="34" charset="0"/>
              <a:ea typeface="Arial"/>
              <a:cs typeface="Arial"/>
            </a:rPr>
            <a:t>لا يسمح بإدراج </a:t>
          </a:r>
          <a:r>
            <a:rPr lang="ar-SA" sz="2000" dirty="0" err="1">
              <a:latin typeface="Verdana" panose="020B0604030504040204" pitchFamily="34" charset="0"/>
              <a:ea typeface="Arial"/>
              <a:cs typeface="Arial"/>
            </a:rPr>
            <a:t>البعائث</a:t>
          </a:r>
          <a:r>
            <a:rPr lang="ar-SA" sz="2000" dirty="0">
              <a:latin typeface="Verdana" panose="020B0604030504040204" pitchFamily="34" charset="0"/>
              <a:ea typeface="Arial"/>
              <a:cs typeface="Arial"/>
            </a:rPr>
            <a:t> المسجلة في الأوعية من الفئة </a:t>
          </a:r>
          <a:r>
            <a:rPr lang="en-GB" sz="1800" dirty="0">
              <a:latin typeface="Times New Roman" panose="02020603050405020304" pitchFamily="18" charset="0"/>
              <a:ea typeface="Arial"/>
              <a:cs typeface="Times New Roman" panose="02020603050405020304" pitchFamily="18" charset="0"/>
            </a:rPr>
            <a:t>UA</a:t>
          </a:r>
          <a:endParaRPr lang="en-GB" sz="2000" dirty="0">
            <a:latin typeface="Times New Roman" panose="02020603050405020304" pitchFamily="18" charset="0"/>
            <a:ea typeface="Arial"/>
            <a:cs typeface="Times New Roman" panose="02020603050405020304" pitchFamily="18" charset="0"/>
          </a:endParaRPr>
        </a:p>
      </dgm:t>
    </dgm:pt>
    <dgm:pt modelId="{3693E875-EB0A-4953-8996-B12385D6510D}" type="parTrans" cxnId="{DAD393CF-55C0-4BC3-8030-AD5E6BEDC00F}">
      <dgm:prSet/>
      <dgm:spPr/>
      <dgm:t>
        <a:bodyPr/>
        <a:lstStyle/>
        <a:p>
          <a:endParaRPr lang="en-US" sz="1800"/>
        </a:p>
      </dgm:t>
    </dgm:pt>
    <dgm:pt modelId="{76C01183-EB89-47B5-95D7-6A42A3684440}" type="sibTrans" cxnId="{DAD393CF-55C0-4BC3-8030-AD5E6BEDC00F}">
      <dgm:prSet/>
      <dgm:spPr/>
      <dgm:t>
        <a:bodyPr/>
        <a:lstStyle/>
        <a:p>
          <a:endParaRPr lang="en-US" sz="1800"/>
        </a:p>
      </dgm:t>
    </dgm:pt>
    <dgm:pt modelId="{F487301C-FD9D-475A-BFF6-304B48AEF679}" type="pres">
      <dgm:prSet presAssocID="{EF5A9E09-41F4-4FEC-AE0A-EC88BF16FB7D}" presName="linear" presStyleCnt="0">
        <dgm:presLayoutVars>
          <dgm:dir/>
          <dgm:animLvl val="lvl"/>
          <dgm:resizeHandles val="exact"/>
        </dgm:presLayoutVars>
      </dgm:prSet>
      <dgm:spPr/>
    </dgm:pt>
    <dgm:pt modelId="{973C4C6C-15A7-4F58-B543-079985E6AF45}" type="pres">
      <dgm:prSet presAssocID="{921E79BD-5D5D-46D1-A23B-452064AB9015}" presName="parentLin" presStyleCnt="0"/>
      <dgm:spPr/>
    </dgm:pt>
    <dgm:pt modelId="{6261EEBB-369A-4BBE-B633-449D2DA52A0D}" type="pres">
      <dgm:prSet presAssocID="{921E79BD-5D5D-46D1-A23B-452064AB9015}" presName="parentLeftMargin" presStyleLbl="node1" presStyleIdx="0" presStyleCnt="2"/>
      <dgm:spPr/>
    </dgm:pt>
    <dgm:pt modelId="{7B743C76-36F9-4D03-AD7D-62CB6D78BE2A}" type="pres">
      <dgm:prSet presAssocID="{921E79BD-5D5D-46D1-A23B-452064AB9015}" presName="parentText" presStyleLbl="node1" presStyleIdx="0" presStyleCnt="2" custScaleX="142857">
        <dgm:presLayoutVars>
          <dgm:chMax val="0"/>
          <dgm:bulletEnabled val="1"/>
        </dgm:presLayoutVars>
      </dgm:prSet>
      <dgm:spPr/>
    </dgm:pt>
    <dgm:pt modelId="{DF26B5E7-B86B-4D0D-8A9F-76A9C9CAE76A}" type="pres">
      <dgm:prSet presAssocID="{921E79BD-5D5D-46D1-A23B-452064AB9015}" presName="negativeSpace" presStyleCnt="0"/>
      <dgm:spPr/>
    </dgm:pt>
    <dgm:pt modelId="{4AE08E47-F1A9-4F7E-B125-B2607EBEF045}" type="pres">
      <dgm:prSet presAssocID="{921E79BD-5D5D-46D1-A23B-452064AB9015}" presName="childText" presStyleLbl="conFgAcc1" presStyleIdx="0" presStyleCnt="2">
        <dgm:presLayoutVars>
          <dgm:bulletEnabled val="1"/>
        </dgm:presLayoutVars>
      </dgm:prSet>
      <dgm:spPr/>
    </dgm:pt>
    <dgm:pt modelId="{71CF1008-00EC-4102-B4F2-E31ECDB48B26}" type="pres">
      <dgm:prSet presAssocID="{27B5D7DF-180F-4DB1-A022-D5375C5CF19E}" presName="spaceBetweenRectangles" presStyleCnt="0"/>
      <dgm:spPr/>
    </dgm:pt>
    <dgm:pt modelId="{CC31F7F5-5F4C-4822-93B9-CE27B1518849}" type="pres">
      <dgm:prSet presAssocID="{8452F99E-1BB6-4AD3-BEAC-27B48F5DB5DE}" presName="parentLin" presStyleCnt="0"/>
      <dgm:spPr/>
    </dgm:pt>
    <dgm:pt modelId="{D1874D7C-0B53-41B8-BE0C-B6B425476879}" type="pres">
      <dgm:prSet presAssocID="{8452F99E-1BB6-4AD3-BEAC-27B48F5DB5DE}" presName="parentLeftMargin" presStyleLbl="node1" presStyleIdx="0" presStyleCnt="2"/>
      <dgm:spPr/>
    </dgm:pt>
    <dgm:pt modelId="{A2A665DD-CC6D-4E4D-9608-BB1993D2C856}" type="pres">
      <dgm:prSet presAssocID="{8452F99E-1BB6-4AD3-BEAC-27B48F5DB5DE}" presName="parentText" presStyleLbl="node1" presStyleIdx="1" presStyleCnt="2" custScaleX="142857">
        <dgm:presLayoutVars>
          <dgm:chMax val="0"/>
          <dgm:bulletEnabled val="1"/>
        </dgm:presLayoutVars>
      </dgm:prSet>
      <dgm:spPr/>
    </dgm:pt>
    <dgm:pt modelId="{4982A54E-F2AE-4E0E-BA4B-2BF0A2946493}" type="pres">
      <dgm:prSet presAssocID="{8452F99E-1BB6-4AD3-BEAC-27B48F5DB5DE}" presName="negativeSpace" presStyleCnt="0"/>
      <dgm:spPr/>
    </dgm:pt>
    <dgm:pt modelId="{AC539260-3A5F-473B-8057-FDCF850B4FAE}" type="pres">
      <dgm:prSet presAssocID="{8452F99E-1BB6-4AD3-BEAC-27B48F5DB5DE}" presName="childText" presStyleLbl="conFgAcc1" presStyleIdx="1" presStyleCnt="2" custLinFactNeighborY="10442">
        <dgm:presLayoutVars>
          <dgm:bulletEnabled val="1"/>
        </dgm:presLayoutVars>
      </dgm:prSet>
      <dgm:spPr/>
    </dgm:pt>
  </dgm:ptLst>
  <dgm:cxnLst>
    <dgm:cxn modelId="{3CC94708-9116-41A7-8EA1-E461B650125D}" type="presOf" srcId="{D189A277-320C-4B20-92A7-8B2004D643B7}" destId="{AC539260-3A5F-473B-8057-FDCF850B4FAE}" srcOrd="0" destOrd="0" presId="urn:microsoft.com/office/officeart/2005/8/layout/list1"/>
    <dgm:cxn modelId="{7117030B-3747-40CE-9DC6-A29B380A393F}" srcId="{EF5A9E09-41F4-4FEC-AE0A-EC88BF16FB7D}" destId="{8452F99E-1BB6-4AD3-BEAC-27B48F5DB5DE}" srcOrd="1" destOrd="0" parTransId="{E8E5CCFA-B430-4636-8F98-4C9D000DB6BA}" sibTransId="{7851E988-8356-4350-B702-AC356ADBA42E}"/>
    <dgm:cxn modelId="{D82F5F1E-3441-4A5F-8951-B1642665F321}" type="presOf" srcId="{8452F99E-1BB6-4AD3-BEAC-27B48F5DB5DE}" destId="{D1874D7C-0B53-41B8-BE0C-B6B425476879}" srcOrd="0" destOrd="0" presId="urn:microsoft.com/office/officeart/2005/8/layout/list1"/>
    <dgm:cxn modelId="{4ADE5C7F-8829-41ED-8D14-52870A6E3C55}" type="presOf" srcId="{921E79BD-5D5D-46D1-A23B-452064AB9015}" destId="{6261EEBB-369A-4BBE-B633-449D2DA52A0D}" srcOrd="0" destOrd="0" presId="urn:microsoft.com/office/officeart/2005/8/layout/list1"/>
    <dgm:cxn modelId="{EE50138A-7D4A-48B7-B7AB-1BFDFE2F18A6}" type="presOf" srcId="{921E79BD-5D5D-46D1-A23B-452064AB9015}" destId="{7B743C76-36F9-4D03-AD7D-62CB6D78BE2A}" srcOrd="1" destOrd="0" presId="urn:microsoft.com/office/officeart/2005/8/layout/list1"/>
    <dgm:cxn modelId="{DAD393CF-55C0-4BC3-8030-AD5E6BEDC00F}" srcId="{8452F99E-1BB6-4AD3-BEAC-27B48F5DB5DE}" destId="{D189A277-320C-4B20-92A7-8B2004D643B7}" srcOrd="0" destOrd="0" parTransId="{3693E875-EB0A-4953-8996-B12385D6510D}" sibTransId="{76C01183-EB89-47B5-95D7-6A42A3684440}"/>
    <dgm:cxn modelId="{97BCE3E0-A306-43D5-94F3-3D73C88F999E}" type="presOf" srcId="{8452F99E-1BB6-4AD3-BEAC-27B48F5DB5DE}" destId="{A2A665DD-CC6D-4E4D-9608-BB1993D2C856}" srcOrd="1" destOrd="0" presId="urn:microsoft.com/office/officeart/2005/8/layout/list1"/>
    <dgm:cxn modelId="{2EE259EE-4F2E-49E7-8A74-8DABFC80E0D9}" type="presOf" srcId="{EF5A9E09-41F4-4FEC-AE0A-EC88BF16FB7D}" destId="{F487301C-FD9D-475A-BFF6-304B48AEF679}" srcOrd="0" destOrd="0" presId="urn:microsoft.com/office/officeart/2005/8/layout/list1"/>
    <dgm:cxn modelId="{4CEE1AF3-2B0B-49FF-80FE-4BB49212B63C}" srcId="{EF5A9E09-41F4-4FEC-AE0A-EC88BF16FB7D}" destId="{921E79BD-5D5D-46D1-A23B-452064AB9015}" srcOrd="0" destOrd="0" parTransId="{2D8F08E9-C960-454F-A113-03A5458AF6CB}" sibTransId="{27B5D7DF-180F-4DB1-A022-D5375C5CF19E}"/>
    <dgm:cxn modelId="{CD05322E-DD66-417E-ABB2-5FD7778AD6E0}" type="presParOf" srcId="{F487301C-FD9D-475A-BFF6-304B48AEF679}" destId="{973C4C6C-15A7-4F58-B543-079985E6AF45}" srcOrd="0" destOrd="0" presId="urn:microsoft.com/office/officeart/2005/8/layout/list1"/>
    <dgm:cxn modelId="{E33DC613-F089-4990-8068-0D8498E053F5}" type="presParOf" srcId="{973C4C6C-15A7-4F58-B543-079985E6AF45}" destId="{6261EEBB-369A-4BBE-B633-449D2DA52A0D}" srcOrd="0" destOrd="0" presId="urn:microsoft.com/office/officeart/2005/8/layout/list1"/>
    <dgm:cxn modelId="{95199DCF-FBC8-4969-B42E-C3A5F701CA28}" type="presParOf" srcId="{973C4C6C-15A7-4F58-B543-079985E6AF45}" destId="{7B743C76-36F9-4D03-AD7D-62CB6D78BE2A}" srcOrd="1" destOrd="0" presId="urn:microsoft.com/office/officeart/2005/8/layout/list1"/>
    <dgm:cxn modelId="{A4F435AD-5AF8-444E-A8DB-70D1AF6F17F9}" type="presParOf" srcId="{F487301C-FD9D-475A-BFF6-304B48AEF679}" destId="{DF26B5E7-B86B-4D0D-8A9F-76A9C9CAE76A}" srcOrd="1" destOrd="0" presId="urn:microsoft.com/office/officeart/2005/8/layout/list1"/>
    <dgm:cxn modelId="{9834A780-B23E-4887-8FF3-F2321A4A0E20}" type="presParOf" srcId="{F487301C-FD9D-475A-BFF6-304B48AEF679}" destId="{4AE08E47-F1A9-4F7E-B125-B2607EBEF045}" srcOrd="2" destOrd="0" presId="urn:microsoft.com/office/officeart/2005/8/layout/list1"/>
    <dgm:cxn modelId="{DE4D95B8-89BD-4372-B3F7-93DED5EFE97D}" type="presParOf" srcId="{F487301C-FD9D-475A-BFF6-304B48AEF679}" destId="{71CF1008-00EC-4102-B4F2-E31ECDB48B26}" srcOrd="3" destOrd="0" presId="urn:microsoft.com/office/officeart/2005/8/layout/list1"/>
    <dgm:cxn modelId="{DFDAC505-C233-4CDF-A3C0-D0444E202435}" type="presParOf" srcId="{F487301C-FD9D-475A-BFF6-304B48AEF679}" destId="{CC31F7F5-5F4C-4822-93B9-CE27B1518849}" srcOrd="4" destOrd="0" presId="urn:microsoft.com/office/officeart/2005/8/layout/list1"/>
    <dgm:cxn modelId="{27C55634-3406-47AF-8016-031E013F42DB}" type="presParOf" srcId="{CC31F7F5-5F4C-4822-93B9-CE27B1518849}" destId="{D1874D7C-0B53-41B8-BE0C-B6B425476879}" srcOrd="0" destOrd="0" presId="urn:microsoft.com/office/officeart/2005/8/layout/list1"/>
    <dgm:cxn modelId="{5623DC35-60DA-4F80-A802-EC1BF7013889}" type="presParOf" srcId="{CC31F7F5-5F4C-4822-93B9-CE27B1518849}" destId="{A2A665DD-CC6D-4E4D-9608-BB1993D2C856}" srcOrd="1" destOrd="0" presId="urn:microsoft.com/office/officeart/2005/8/layout/list1"/>
    <dgm:cxn modelId="{13956F42-2178-46CD-88DD-F207BEC9EC84}" type="presParOf" srcId="{F487301C-FD9D-475A-BFF6-304B48AEF679}" destId="{4982A54E-F2AE-4E0E-BA4B-2BF0A2946493}" srcOrd="5" destOrd="0" presId="urn:microsoft.com/office/officeart/2005/8/layout/list1"/>
    <dgm:cxn modelId="{58BC88EB-7E32-4D80-80CE-83DF7BFE51BC}" type="presParOf" srcId="{F487301C-FD9D-475A-BFF6-304B48AEF679}" destId="{AC539260-3A5F-473B-8057-FDCF850B4FA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0AD3F8-C03F-487E-A540-7F805CE09A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E57436-87AB-4AC6-9486-DE82DCCB7B5F}">
      <dgm:prSet custT="1"/>
      <dgm:spPr/>
      <dgm:t>
        <a:bodyPr/>
        <a:lstStyle/>
        <a:p>
          <a:pPr algn="justLow" rtl="1"/>
          <a:r>
            <a:rPr lang="ar-SA" sz="1800" b="1" dirty="0">
              <a:latin typeface="Arial" panose="020B0604020202020204" pitchFamily="34" charset="0"/>
              <a:ea typeface="Arial"/>
              <a:cs typeface="Arial" panose="020B0604020202020204" pitchFamily="34" charset="0"/>
            </a:rPr>
            <a:t>المادة ٢</a:t>
          </a:r>
          <a:r>
            <a:rPr lang="ar-SA" sz="1800" b="1" dirty="0">
              <a:latin typeface="Arial" panose="020B0604020202020204" pitchFamily="34" charset="0"/>
              <a:ea typeface="Calibri" panose="020F0502020204030204" pitchFamily="34" charset="0"/>
              <a:cs typeface="Arial" panose="020B0604020202020204" pitchFamily="34" charset="0"/>
            </a:rPr>
            <a:t>١-٠٠٣</a:t>
          </a:r>
          <a:r>
            <a:rPr lang="ar-SA" sz="1800" b="1" dirty="0">
              <a:latin typeface="Arial" panose="020B0604020202020204" pitchFamily="34" charset="0"/>
              <a:ea typeface="Arial"/>
              <a:cs typeface="Arial" panose="020B0604020202020204" pitchFamily="34" charset="0"/>
            </a:rPr>
            <a:t> من نظام الاتفاقية (الاستعلامات باستخدام نظام الاستعلام القائم على الإنترنت </a:t>
          </a:r>
          <a:r>
            <a:rPr lang="en-GB" sz="1600" b="1" dirty="0">
              <a:latin typeface="Times New Roman" panose="02020603050405020304" pitchFamily="18" charset="0"/>
              <a:ea typeface="Arial"/>
              <a:cs typeface="Times New Roman" panose="02020603050405020304" pitchFamily="18" charset="0"/>
            </a:rPr>
            <a:t>IBIS</a:t>
          </a:r>
          <a:r>
            <a:rPr lang="ar-EG" sz="1800" b="1" dirty="0">
              <a:latin typeface="Arial" panose="020B0604020202020204" pitchFamily="34" charset="0"/>
              <a:ea typeface="Arial"/>
              <a:cs typeface="Arial" panose="020B0604020202020204" pitchFamily="34" charset="0"/>
            </a:rPr>
            <a:t>)</a:t>
          </a:r>
          <a:endParaRPr lang="en-GB" sz="1800" b="1" dirty="0">
            <a:latin typeface="Arial" panose="020B0604020202020204" pitchFamily="34" charset="0"/>
            <a:ea typeface="Arial"/>
            <a:cs typeface="Arial" panose="020B0604020202020204" pitchFamily="34" charset="0"/>
          </a:endParaRPr>
        </a:p>
      </dgm:t>
    </dgm:pt>
    <dgm:pt modelId="{28B8596C-85E5-4A1F-AFF8-86A87BBB232C}" type="parTrans" cxnId="{8932CDAA-3602-43EF-9CDE-8560F0D7793B}">
      <dgm:prSet/>
      <dgm:spPr/>
      <dgm:t>
        <a:bodyPr/>
        <a:lstStyle/>
        <a:p>
          <a:pPr algn="justLow" rtl="1"/>
          <a:endParaRPr lang="en-US" sz="1800">
            <a:latin typeface="Arial" panose="020B0604020202020204" pitchFamily="34" charset="0"/>
            <a:cs typeface="Arial" panose="020B0604020202020204" pitchFamily="34" charset="0"/>
          </a:endParaRPr>
        </a:p>
      </dgm:t>
    </dgm:pt>
    <dgm:pt modelId="{30FF0E53-BC43-492D-9325-11395E3A29C2}" type="sibTrans" cxnId="{8932CDAA-3602-43EF-9CDE-8560F0D7793B}">
      <dgm:prSet/>
      <dgm:spPr/>
      <dgm:t>
        <a:bodyPr/>
        <a:lstStyle/>
        <a:p>
          <a:pPr algn="justLow" rtl="1"/>
          <a:endParaRPr lang="en-US" sz="1800">
            <a:latin typeface="Arial" panose="020B0604020202020204" pitchFamily="34" charset="0"/>
            <a:cs typeface="Arial" panose="020B0604020202020204" pitchFamily="34" charset="0"/>
          </a:endParaRPr>
        </a:p>
      </dgm:t>
    </dgm:pt>
    <dgm:pt modelId="{66BB000F-9920-4091-83E5-75EE8F76CC78}">
      <dgm:prSet custT="1"/>
      <dgm:spPr/>
      <dgm:t>
        <a:bodyPr/>
        <a:lstStyle/>
        <a:p>
          <a:pPr algn="justLow" rtl="1"/>
          <a:r>
            <a:rPr lang="en-GB" sz="1800">
              <a:latin typeface="Arial" panose="020B0604020202020204" pitchFamily="34" charset="0"/>
              <a:ea typeface="Arial"/>
              <a:cs typeface="Arial" panose="020B0604020202020204" pitchFamily="34" charset="0"/>
            </a:rPr>
            <a:t> </a:t>
          </a:r>
          <a:r>
            <a:rPr lang="ar-SA" sz="1800">
              <a:latin typeface="Arial" panose="020B0604020202020204" pitchFamily="34" charset="0"/>
              <a:ea typeface="Arial"/>
              <a:cs typeface="Arial" panose="020B0604020202020204" pitchFamily="34" charset="0"/>
            </a:rPr>
            <a:t>يعتبر إعداد الطلبات بالنسبة إلى المستثمرين المعيَّنين باستخدام نظام الاستعلام القائم على الإنترنت إلزامياً فيما يتعلق بالطرود واختيارياً فيما يتعلق ببعائث بريد الرسائل.</a:t>
          </a:r>
        </a:p>
      </dgm:t>
    </dgm:pt>
    <dgm:pt modelId="{307F9A9F-DA56-4388-8797-BE186A9782F0}" type="parTrans" cxnId="{4A2B20B4-A6F0-4302-9C34-A4BF6B9669FF}">
      <dgm:prSet/>
      <dgm:spPr/>
      <dgm:t>
        <a:bodyPr/>
        <a:lstStyle/>
        <a:p>
          <a:pPr algn="justLow" rtl="1"/>
          <a:endParaRPr lang="en-US" sz="1800">
            <a:latin typeface="Arial" panose="020B0604020202020204" pitchFamily="34" charset="0"/>
            <a:cs typeface="Arial" panose="020B0604020202020204" pitchFamily="34" charset="0"/>
          </a:endParaRPr>
        </a:p>
      </dgm:t>
    </dgm:pt>
    <dgm:pt modelId="{8601B3EE-A2DB-4144-8823-CE55F3F2251D}" type="sibTrans" cxnId="{4A2B20B4-A6F0-4302-9C34-A4BF6B9669FF}">
      <dgm:prSet/>
      <dgm:spPr/>
      <dgm:t>
        <a:bodyPr/>
        <a:lstStyle/>
        <a:p>
          <a:pPr algn="justLow" rtl="1"/>
          <a:endParaRPr lang="en-US" sz="1800">
            <a:latin typeface="Arial" panose="020B0604020202020204" pitchFamily="34" charset="0"/>
            <a:cs typeface="Arial" panose="020B0604020202020204" pitchFamily="34" charset="0"/>
          </a:endParaRPr>
        </a:p>
      </dgm:t>
    </dgm:pt>
    <dgm:pt modelId="{A0AB8FF1-101B-4F3A-91DC-3F90E467BE9C}">
      <dgm:prSet custT="1"/>
      <dgm:spPr/>
      <dgm:t>
        <a:bodyPr/>
        <a:lstStyle/>
        <a:p>
          <a:pPr algn="justLow" rtl="1"/>
          <a:r>
            <a:rPr lang="ar-SA" sz="1800">
              <a:latin typeface="Arial" panose="020B0604020202020204" pitchFamily="34" charset="0"/>
              <a:ea typeface="Arial"/>
              <a:cs typeface="Arial" panose="020B0604020202020204" pitchFamily="34" charset="0"/>
            </a:rPr>
            <a:t>عند استخدام نظام الاستعلام القائم على الإنترنت فيما يتعلق ببعائث بريد الرسائل، تنطبق جميع الإجراءات التشغيلية والتقنية المطبقة على نظام الاستعلام القائم على الإنترنت فيما يتعلق بالطرود على بعائث بريد الرسائل أيضاً.</a:t>
          </a:r>
        </a:p>
      </dgm:t>
    </dgm:pt>
    <dgm:pt modelId="{25C209B5-6D80-4F37-9379-33CF56D55291}" type="parTrans" cxnId="{A206002C-0EB9-4EC7-82B3-24A20BB160E8}">
      <dgm:prSet/>
      <dgm:spPr/>
      <dgm:t>
        <a:bodyPr/>
        <a:lstStyle/>
        <a:p>
          <a:pPr algn="justLow" rtl="1"/>
          <a:endParaRPr lang="en-US" sz="1800">
            <a:latin typeface="Arial" panose="020B0604020202020204" pitchFamily="34" charset="0"/>
            <a:cs typeface="Arial" panose="020B0604020202020204" pitchFamily="34" charset="0"/>
          </a:endParaRPr>
        </a:p>
      </dgm:t>
    </dgm:pt>
    <dgm:pt modelId="{54A95FBC-5DEB-4BA2-AFF2-0496910CE183}" type="sibTrans" cxnId="{A206002C-0EB9-4EC7-82B3-24A20BB160E8}">
      <dgm:prSet/>
      <dgm:spPr/>
      <dgm:t>
        <a:bodyPr/>
        <a:lstStyle/>
        <a:p>
          <a:pPr algn="justLow" rtl="1"/>
          <a:endParaRPr lang="en-US" sz="1800">
            <a:latin typeface="Arial" panose="020B0604020202020204" pitchFamily="34" charset="0"/>
            <a:cs typeface="Arial" panose="020B0604020202020204" pitchFamily="34" charset="0"/>
          </a:endParaRPr>
        </a:p>
      </dgm:t>
    </dgm:pt>
    <dgm:pt modelId="{C96CA27F-475B-4C7E-9CCF-CBC7BB8F5FBB}">
      <dgm:prSet custT="1"/>
      <dgm:spPr/>
      <dgm:t>
        <a:bodyPr/>
        <a:lstStyle/>
        <a:p>
          <a:pPr algn="justLow" rtl="1"/>
          <a:endParaRPr lang="en-US" sz="1800" dirty="0">
            <a:latin typeface="Arial" panose="020B0604020202020204" pitchFamily="34" charset="0"/>
            <a:cs typeface="Arial" panose="020B0604020202020204" pitchFamily="34" charset="0"/>
          </a:endParaRPr>
        </a:p>
      </dgm:t>
    </dgm:pt>
    <dgm:pt modelId="{6D2B79B1-DC7B-4620-9263-4A8F0AC77A67}" type="parTrans" cxnId="{9D0D9F7F-A75A-452C-A998-A634C9BB1E6A}">
      <dgm:prSet/>
      <dgm:spPr/>
      <dgm:t>
        <a:bodyPr/>
        <a:lstStyle/>
        <a:p>
          <a:pPr algn="justLow" rtl="1"/>
          <a:endParaRPr lang="en-US" sz="1800">
            <a:latin typeface="Arial" panose="020B0604020202020204" pitchFamily="34" charset="0"/>
            <a:cs typeface="Arial" panose="020B0604020202020204" pitchFamily="34" charset="0"/>
          </a:endParaRPr>
        </a:p>
      </dgm:t>
    </dgm:pt>
    <dgm:pt modelId="{454B1300-71C6-49D8-8778-881F8B726F53}" type="sibTrans" cxnId="{9D0D9F7F-A75A-452C-A998-A634C9BB1E6A}">
      <dgm:prSet/>
      <dgm:spPr/>
      <dgm:t>
        <a:bodyPr/>
        <a:lstStyle/>
        <a:p>
          <a:pPr algn="justLow" rtl="1"/>
          <a:endParaRPr lang="en-US" sz="1800">
            <a:latin typeface="Arial" panose="020B0604020202020204" pitchFamily="34" charset="0"/>
            <a:cs typeface="Arial" panose="020B0604020202020204" pitchFamily="34" charset="0"/>
          </a:endParaRPr>
        </a:p>
      </dgm:t>
    </dgm:pt>
    <dgm:pt modelId="{129FDF5A-359A-4D9B-94AC-C5C024846D04}">
      <dgm:prSet custT="1"/>
      <dgm:spPr/>
      <dgm:t>
        <a:bodyPr/>
        <a:lstStyle/>
        <a:p>
          <a:pPr algn="justLow" rtl="1"/>
          <a:endParaRPr lang="en-US" sz="1800" dirty="0">
            <a:latin typeface="Arial" panose="020B0604020202020204" pitchFamily="34" charset="0"/>
            <a:ea typeface="Verdana" panose="020B0604030504040204" pitchFamily="34" charset="0"/>
            <a:cs typeface="Arial" panose="020B0604020202020204" pitchFamily="34" charset="0"/>
          </a:endParaRPr>
        </a:p>
      </dgm:t>
    </dgm:pt>
    <dgm:pt modelId="{B1DD1F60-CC11-4984-A00D-454038B32F88}" type="parTrans" cxnId="{748B09D2-A28F-4CC3-B8E0-26386B64D917}">
      <dgm:prSet/>
      <dgm:spPr/>
      <dgm:t>
        <a:bodyPr/>
        <a:lstStyle/>
        <a:p>
          <a:pPr algn="justLow" rtl="1"/>
          <a:endParaRPr lang="en-US" sz="1800">
            <a:latin typeface="Arial" panose="020B0604020202020204" pitchFamily="34" charset="0"/>
            <a:cs typeface="Arial" panose="020B0604020202020204" pitchFamily="34" charset="0"/>
          </a:endParaRPr>
        </a:p>
      </dgm:t>
    </dgm:pt>
    <dgm:pt modelId="{F41783EA-DF21-4C27-9DDF-0151F7F0B21C}" type="sibTrans" cxnId="{748B09D2-A28F-4CC3-B8E0-26386B64D917}">
      <dgm:prSet/>
      <dgm:spPr/>
      <dgm:t>
        <a:bodyPr/>
        <a:lstStyle/>
        <a:p>
          <a:pPr algn="justLow" rtl="1"/>
          <a:endParaRPr lang="en-US" sz="1800">
            <a:latin typeface="Arial" panose="020B0604020202020204" pitchFamily="34" charset="0"/>
            <a:cs typeface="Arial" panose="020B0604020202020204" pitchFamily="34" charset="0"/>
          </a:endParaRPr>
        </a:p>
      </dgm:t>
    </dgm:pt>
    <dgm:pt modelId="{94FC2DE0-B782-4AD5-B20F-B2392058B209}" type="pres">
      <dgm:prSet presAssocID="{A90AD3F8-C03F-487E-A540-7F805CE09A88}" presName="Name0" presStyleCnt="0">
        <dgm:presLayoutVars>
          <dgm:dir/>
          <dgm:animLvl val="lvl"/>
          <dgm:resizeHandles val="exact"/>
        </dgm:presLayoutVars>
      </dgm:prSet>
      <dgm:spPr/>
    </dgm:pt>
    <dgm:pt modelId="{09EF9930-BFBF-48FE-9B7E-8049DCFC69A6}" type="pres">
      <dgm:prSet presAssocID="{78E57436-87AB-4AC6-9486-DE82DCCB7B5F}" presName="composite" presStyleCnt="0"/>
      <dgm:spPr/>
    </dgm:pt>
    <dgm:pt modelId="{17D726C1-5B57-4FBD-80D1-09FADBEAD509}" type="pres">
      <dgm:prSet presAssocID="{78E57436-87AB-4AC6-9486-DE82DCCB7B5F}" presName="parTx" presStyleLbl="alignNode1" presStyleIdx="0" presStyleCnt="1">
        <dgm:presLayoutVars>
          <dgm:chMax val="0"/>
          <dgm:chPref val="0"/>
          <dgm:bulletEnabled val="1"/>
        </dgm:presLayoutVars>
      </dgm:prSet>
      <dgm:spPr/>
    </dgm:pt>
    <dgm:pt modelId="{5A7D8CCA-3320-48DB-B9C1-F5A13299FEAC}" type="pres">
      <dgm:prSet presAssocID="{78E57436-87AB-4AC6-9486-DE82DCCB7B5F}" presName="desTx" presStyleLbl="alignAccFollowNode1" presStyleIdx="0" presStyleCnt="1">
        <dgm:presLayoutVars>
          <dgm:bulletEnabled val="1"/>
        </dgm:presLayoutVars>
      </dgm:prSet>
      <dgm:spPr/>
    </dgm:pt>
  </dgm:ptLst>
  <dgm:cxnLst>
    <dgm:cxn modelId="{393B1500-F31C-4EC9-B492-81C4D4F03130}" type="presOf" srcId="{C96CA27F-475B-4C7E-9CCF-CBC7BB8F5FBB}" destId="{5A7D8CCA-3320-48DB-B9C1-F5A13299FEAC}" srcOrd="0" destOrd="0" presId="urn:microsoft.com/office/officeart/2005/8/layout/hList1"/>
    <dgm:cxn modelId="{D5C7B80C-3160-437A-996F-ED9582CD72CE}" type="presOf" srcId="{A0AB8FF1-101B-4F3A-91DC-3F90E467BE9C}" destId="{5A7D8CCA-3320-48DB-B9C1-F5A13299FEAC}" srcOrd="0" destOrd="3" presId="urn:microsoft.com/office/officeart/2005/8/layout/hList1"/>
    <dgm:cxn modelId="{A206002C-0EB9-4EC7-82B3-24A20BB160E8}" srcId="{78E57436-87AB-4AC6-9486-DE82DCCB7B5F}" destId="{A0AB8FF1-101B-4F3A-91DC-3F90E467BE9C}" srcOrd="3" destOrd="0" parTransId="{25C209B5-6D80-4F37-9379-33CF56D55291}" sibTransId="{54A95FBC-5DEB-4BA2-AFF2-0496910CE183}"/>
    <dgm:cxn modelId="{F96FB947-8450-4E5A-9E2B-BD53A8E2EB9E}" type="presOf" srcId="{129FDF5A-359A-4D9B-94AC-C5C024846D04}" destId="{5A7D8CCA-3320-48DB-B9C1-F5A13299FEAC}" srcOrd="0" destOrd="2" presId="urn:microsoft.com/office/officeart/2005/8/layout/hList1"/>
    <dgm:cxn modelId="{9D0D9F7F-A75A-452C-A998-A634C9BB1E6A}" srcId="{78E57436-87AB-4AC6-9486-DE82DCCB7B5F}" destId="{C96CA27F-475B-4C7E-9CCF-CBC7BB8F5FBB}" srcOrd="0" destOrd="0" parTransId="{6D2B79B1-DC7B-4620-9263-4A8F0AC77A67}" sibTransId="{454B1300-71C6-49D8-8778-881F8B726F53}"/>
    <dgm:cxn modelId="{DEAC598E-6100-475A-A8A6-08E660074E06}" type="presOf" srcId="{66BB000F-9920-4091-83E5-75EE8F76CC78}" destId="{5A7D8CCA-3320-48DB-B9C1-F5A13299FEAC}" srcOrd="0" destOrd="1" presId="urn:microsoft.com/office/officeart/2005/8/layout/hList1"/>
    <dgm:cxn modelId="{136C119F-921D-4A27-8AFF-DD87C64E987F}" type="presOf" srcId="{A90AD3F8-C03F-487E-A540-7F805CE09A88}" destId="{94FC2DE0-B782-4AD5-B20F-B2392058B209}" srcOrd="0" destOrd="0" presId="urn:microsoft.com/office/officeart/2005/8/layout/hList1"/>
    <dgm:cxn modelId="{8932CDAA-3602-43EF-9CDE-8560F0D7793B}" srcId="{A90AD3F8-C03F-487E-A540-7F805CE09A88}" destId="{78E57436-87AB-4AC6-9486-DE82DCCB7B5F}" srcOrd="0" destOrd="0" parTransId="{28B8596C-85E5-4A1F-AFF8-86A87BBB232C}" sibTransId="{30FF0E53-BC43-492D-9325-11395E3A29C2}"/>
    <dgm:cxn modelId="{4A2B20B4-A6F0-4302-9C34-A4BF6B9669FF}" srcId="{78E57436-87AB-4AC6-9486-DE82DCCB7B5F}" destId="{66BB000F-9920-4091-83E5-75EE8F76CC78}" srcOrd="1" destOrd="0" parTransId="{307F9A9F-DA56-4388-8797-BE186A9782F0}" sibTransId="{8601B3EE-A2DB-4144-8823-CE55F3F2251D}"/>
    <dgm:cxn modelId="{748B09D2-A28F-4CC3-B8E0-26386B64D917}" srcId="{78E57436-87AB-4AC6-9486-DE82DCCB7B5F}" destId="{129FDF5A-359A-4D9B-94AC-C5C024846D04}" srcOrd="2" destOrd="0" parTransId="{B1DD1F60-CC11-4984-A00D-454038B32F88}" sibTransId="{F41783EA-DF21-4C27-9DDF-0151F7F0B21C}"/>
    <dgm:cxn modelId="{3D8D0BD8-9122-4076-9F09-2EF332DC1612}" type="presOf" srcId="{78E57436-87AB-4AC6-9486-DE82DCCB7B5F}" destId="{17D726C1-5B57-4FBD-80D1-09FADBEAD509}" srcOrd="0" destOrd="0" presId="urn:microsoft.com/office/officeart/2005/8/layout/hList1"/>
    <dgm:cxn modelId="{BDF06F7B-3F42-40EB-B91C-474DDC172D5F}" type="presParOf" srcId="{94FC2DE0-B782-4AD5-B20F-B2392058B209}" destId="{09EF9930-BFBF-48FE-9B7E-8049DCFC69A6}" srcOrd="0" destOrd="0" presId="urn:microsoft.com/office/officeart/2005/8/layout/hList1"/>
    <dgm:cxn modelId="{5DE951F9-E2FA-471E-AD80-67EE13A0470C}" type="presParOf" srcId="{09EF9930-BFBF-48FE-9B7E-8049DCFC69A6}" destId="{17D726C1-5B57-4FBD-80D1-09FADBEAD509}" srcOrd="0" destOrd="0" presId="urn:microsoft.com/office/officeart/2005/8/layout/hList1"/>
    <dgm:cxn modelId="{0CBCFF38-3B66-4285-A6FD-C512495AD7D4}" type="presParOf" srcId="{09EF9930-BFBF-48FE-9B7E-8049DCFC69A6}" destId="{5A7D8CCA-3320-48DB-B9C1-F5A13299FE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DD4925-EFA4-4C2B-B691-4AF615E79D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6DF37B-D0E3-484F-9423-A2915FC06251}">
      <dgm:prSet custT="1"/>
      <dgm:spPr/>
      <dgm:t>
        <a:bodyPr/>
        <a:lstStyle/>
        <a:p>
          <a:pPr algn="justLow" rtl="1"/>
          <a:r>
            <a:rPr lang="en-GB" sz="1800" b="1" dirty="0">
              <a:latin typeface="Arial" panose="020B0604020202020204" pitchFamily="34" charset="0"/>
              <a:ea typeface="Arial"/>
              <a:cs typeface="Arial" panose="020B0604020202020204" pitchFamily="34" charset="0"/>
            </a:rPr>
            <a:t> </a:t>
          </a:r>
          <a:r>
            <a:rPr lang="ar-SA" sz="1800" b="1" dirty="0">
              <a:latin typeface="Arial" panose="020B0604020202020204" pitchFamily="34" charset="0"/>
              <a:ea typeface="Arial"/>
              <a:cs typeface="Arial" panose="020B0604020202020204" pitchFamily="34" charset="0"/>
            </a:rPr>
            <a:t>النطاق:</a:t>
          </a:r>
        </a:p>
      </dgm:t>
    </dgm:pt>
    <dgm:pt modelId="{669B5BA8-9ED2-4052-A7A6-4901F9D3BFB9}" type="parTrans" cxnId="{873C28AA-BBED-400C-9158-8E40E2549CC3}">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ADF98CA6-7D6F-4635-AE0A-33F656B98C15}" type="sibTrans" cxnId="{873C28AA-BBED-400C-9158-8E40E2549CC3}">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F73BD51E-5FB5-4E49-9D39-F72964ACC0EF}">
      <dgm:prSet custT="1"/>
      <dgm:spPr/>
      <dgm:t>
        <a:bodyPr/>
        <a:lstStyle/>
        <a:p>
          <a:pPr algn="justLow" rtl="1"/>
          <a:r>
            <a:rPr lang="ar-SA" sz="1800" dirty="0">
              <a:latin typeface="Arial" panose="020B0604020202020204" pitchFamily="34" charset="0"/>
              <a:ea typeface="Arial"/>
              <a:cs typeface="Arial" panose="020B0604020202020204" pitchFamily="34" charset="0"/>
            </a:rPr>
            <a:t> سيجري التعامل مع الاستعلامات الدولية المتعلقة </a:t>
          </a:r>
          <a:r>
            <a:rPr lang="ar-SA" sz="1800" dirty="0" err="1">
              <a:latin typeface="Arial" panose="020B0604020202020204" pitchFamily="34" charset="0"/>
              <a:ea typeface="Arial"/>
              <a:cs typeface="Arial" panose="020B0604020202020204" pitchFamily="34" charset="0"/>
            </a:rPr>
            <a:t>بالبعائث</a:t>
          </a:r>
          <a:r>
            <a:rPr lang="ar-SA" sz="1800" dirty="0">
              <a:latin typeface="Arial" panose="020B0604020202020204" pitchFamily="34" charset="0"/>
              <a:ea typeface="Arial"/>
              <a:cs typeface="Arial" panose="020B0604020202020204" pitchFamily="34" charset="0"/>
            </a:rPr>
            <a:t> المسجلة والخاضعة للتتبع وذات القيمة المصرح بها باستخدام نظام الاستعلام القائم على الإنترنت - المستخدم بالفعل فيما يتعلق بالطرود</a:t>
          </a:r>
        </a:p>
      </dgm:t>
    </dgm:pt>
    <dgm:pt modelId="{34233FB7-A1FD-4448-8AFA-B345A7628BFA}" type="parTrans" cxnId="{485C7825-3F6F-4158-A89A-0E452DEB9964}">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4A9A75F3-99C0-45BA-9524-1C227046C8E5}" type="sibTrans" cxnId="{485C7825-3F6F-4158-A89A-0E452DEB9964}">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8C666970-13B8-4896-B855-892AE589947D}">
      <dgm:prSet custT="1"/>
      <dgm:spPr/>
      <dgm:t>
        <a:bodyPr/>
        <a:lstStyle/>
        <a:p>
          <a:pPr algn="justLow" rtl="1"/>
          <a:r>
            <a:rPr lang="ar-SA" sz="1800" b="1">
              <a:latin typeface="Arial" panose="020B0604020202020204" pitchFamily="34" charset="0"/>
              <a:ea typeface="Arial"/>
              <a:cs typeface="Arial" panose="020B0604020202020204" pitchFamily="34" charset="0"/>
            </a:rPr>
            <a:t>التعديلات الرئيسية:</a:t>
          </a:r>
        </a:p>
      </dgm:t>
    </dgm:pt>
    <dgm:pt modelId="{8993DDDB-586C-427D-A744-73AAD651225B}" type="parTrans" cxnId="{E76B5F2B-8008-4BD5-B2DE-79D77A124290}">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28381BB2-D628-4C08-A3AC-462201E7DE93}" type="sibTrans" cxnId="{E76B5F2B-8008-4BD5-B2DE-79D77A124290}">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44425CE7-3E00-4BC0-938F-6E0D0207E146}">
      <dgm:prSet custT="1"/>
      <dgm:spPr/>
      <dgm:t>
        <a:bodyPr/>
        <a:lstStyle/>
        <a:p>
          <a:pPr algn="justLow" rtl="1"/>
          <a:r>
            <a:rPr lang="ar-SA" sz="1800">
              <a:latin typeface="Arial" panose="020B0604020202020204" pitchFamily="34" charset="0"/>
              <a:ea typeface="Arial"/>
              <a:cs typeface="Arial" panose="020B0604020202020204" pitchFamily="34" charset="0"/>
            </a:rPr>
            <a:t>نظام موحد يستخدم نظام الاستعلام القائم على الإنترنت والنظام العالمي لخدمة الزبائن لضمان الاتساق فيما يخص جميع حالات الاستعلام</a:t>
          </a:r>
        </a:p>
      </dgm:t>
    </dgm:pt>
    <dgm:pt modelId="{251D2002-CDBB-4209-89B6-B7B74E2856D1}" type="parTrans" cxnId="{0FFA845B-4BA0-4BFD-80BC-9711C0976B17}">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5515CE35-CFAB-4CD5-9C59-0AF7E43CE1A3}" type="sibTrans" cxnId="{0FFA845B-4BA0-4BFD-80BC-9711C0976B17}">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E256BC62-80B4-42D1-B3EE-CF8AB3AEEED3}">
      <dgm:prSet custT="1"/>
      <dgm:spPr/>
      <dgm:t>
        <a:bodyPr/>
        <a:lstStyle/>
        <a:p>
          <a:pPr algn="justLow" rtl="1"/>
          <a:r>
            <a:rPr lang="ar-SA" sz="1800">
              <a:latin typeface="Arial" panose="020B0604020202020204" pitchFamily="34" charset="0"/>
              <a:ea typeface="Arial"/>
              <a:cs typeface="Arial" panose="020B0604020202020204" pitchFamily="34" charset="0"/>
            </a:rPr>
            <a:t>يُطور مقدم خدمة النظام العالمي لخدمة الزبائن الوحدة ذات الصلة للسماح لمراكز الاتصال/المستخدمين الحاليين والجدد بالوصول إليها</a:t>
          </a:r>
        </a:p>
      </dgm:t>
    </dgm:pt>
    <dgm:pt modelId="{B3291914-705B-4D32-AA4D-257A5791CDA2}" type="parTrans" cxnId="{1721BCE8-6837-48CF-B9A2-2335F203A464}">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13D71215-DDBA-4ED0-8E08-B520A73E97A0}" type="sibTrans" cxnId="{1721BCE8-6837-48CF-B9A2-2335F203A464}">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B44815F0-72D7-4377-9E99-2E78F50D13C3}">
      <dgm:prSet custT="1"/>
      <dgm:spPr/>
      <dgm:t>
        <a:bodyPr/>
        <a:lstStyle/>
        <a:p>
          <a:pPr algn="justLow" rtl="1"/>
          <a:r>
            <a:rPr lang="ar-SA" sz="1800">
              <a:latin typeface="Arial" panose="020B0604020202020204" pitchFamily="34" charset="0"/>
              <a:ea typeface="Arial"/>
              <a:cs typeface="Arial" panose="020B0604020202020204" pitchFamily="34" charset="0"/>
            </a:rPr>
            <a:t>سيكون لمراكز الاتصال والمستخدمين ذوي الخبرة في التعامل مع الاستعلامات القائمة على الإنترنت دوراً فعالاً في استهلال هذه العملية؛ ويمكن تنظيم دورات تدريبية عند الحاجة</a:t>
          </a:r>
        </a:p>
      </dgm:t>
    </dgm:pt>
    <dgm:pt modelId="{2B82DFB3-7857-4E99-AEEE-C27B74815612}" type="parTrans" cxnId="{A112C309-8D62-4A8E-8624-C28C92B638AE}">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01C906E2-9933-4F34-B2B6-7521161BF51B}" type="sibTrans" cxnId="{A112C309-8D62-4A8E-8624-C28C92B638AE}">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CA49517A-2D44-4D5B-B969-F7A116598681}">
      <dgm:prSet custT="1"/>
      <dgm:spPr/>
      <dgm:t>
        <a:bodyPr/>
        <a:lstStyle/>
        <a:p>
          <a:pPr algn="justLow" rtl="1"/>
          <a:r>
            <a:rPr lang="ar-SA" sz="1800" b="1">
              <a:latin typeface="Arial" panose="020B0604020202020204" pitchFamily="34" charset="0"/>
              <a:ea typeface="Arial"/>
              <a:cs typeface="Arial" panose="020B0604020202020204" pitchFamily="34" charset="0"/>
            </a:rPr>
            <a:t>الخطوات المقبلة:</a:t>
          </a:r>
        </a:p>
      </dgm:t>
    </dgm:pt>
    <dgm:pt modelId="{D3260569-A719-46E4-A544-0140E2ECC037}" type="parTrans" cxnId="{5F516A02-41B4-4001-8487-10CF48B8C2DE}">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9D33DF67-0E57-4D4F-8F1D-2A14B07C89BE}" type="sibTrans" cxnId="{5F516A02-41B4-4001-8487-10CF48B8C2DE}">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F4028D18-470A-487B-ABEB-AE29A3E6B56F}">
      <dgm:prSet custT="1"/>
      <dgm:spPr/>
      <dgm:t>
        <a:bodyPr/>
        <a:lstStyle/>
        <a:p>
          <a:pPr algn="justLow" rtl="1"/>
          <a:r>
            <a:rPr lang="ar-SA" sz="1800" dirty="0">
              <a:latin typeface="Arial" panose="020B0604020202020204" pitchFamily="34" charset="0"/>
              <a:ea typeface="Arial"/>
              <a:cs typeface="Arial" panose="020B0604020202020204" pitchFamily="34" charset="0"/>
            </a:rPr>
            <a:t>ستُوجَّه إرشادات مفصلة ويُقدَّم دعم في مجال التنفيذ إلى جميع الأعضاء قريباً</a:t>
          </a:r>
        </a:p>
      </dgm:t>
    </dgm:pt>
    <dgm:pt modelId="{DF056BBE-84D4-4240-B948-4C771D14E58D}" type="parTrans" cxnId="{C32DDE92-89CB-4AC5-9A40-033AB83F44A0}">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0DBF89E3-05ED-4C15-8149-88DEEDAAAAA5}" type="sibTrans" cxnId="{C32DDE92-89CB-4AC5-9A40-033AB83F44A0}">
      <dgm:prSet/>
      <dgm:spPr/>
      <dgm:t>
        <a:bodyPr/>
        <a:lstStyle/>
        <a:p>
          <a:pPr algn="justLow" rtl="1"/>
          <a:endParaRPr lang="en-US" sz="1800">
            <a:latin typeface="Arial" panose="020B0604020202020204" pitchFamily="34" charset="0"/>
            <a:ea typeface="Verdana" panose="020B0604030504040204" pitchFamily="34" charset="0"/>
            <a:cs typeface="Arial" panose="020B0604020202020204" pitchFamily="34" charset="0"/>
          </a:endParaRPr>
        </a:p>
      </dgm:t>
    </dgm:pt>
    <dgm:pt modelId="{76CA7203-68C6-4AE7-B731-B9521081425D}" type="pres">
      <dgm:prSet presAssocID="{5DDD4925-EFA4-4C2B-B691-4AF615E79D4D}" presName="linear" presStyleCnt="0">
        <dgm:presLayoutVars>
          <dgm:animLvl val="lvl"/>
          <dgm:resizeHandles val="exact"/>
        </dgm:presLayoutVars>
      </dgm:prSet>
      <dgm:spPr/>
    </dgm:pt>
    <dgm:pt modelId="{917C9426-FE7F-405C-A890-9DA9115CAA39}" type="pres">
      <dgm:prSet presAssocID="{5C6DF37B-D0E3-484F-9423-A2915FC06251}" presName="parentText" presStyleLbl="node1" presStyleIdx="0" presStyleCnt="3">
        <dgm:presLayoutVars>
          <dgm:chMax val="0"/>
          <dgm:bulletEnabled val="1"/>
        </dgm:presLayoutVars>
      </dgm:prSet>
      <dgm:spPr/>
    </dgm:pt>
    <dgm:pt modelId="{80939617-8426-45F9-BB85-FDD3A8889BF3}" type="pres">
      <dgm:prSet presAssocID="{5C6DF37B-D0E3-484F-9423-A2915FC06251}" presName="childText" presStyleLbl="revTx" presStyleIdx="0" presStyleCnt="3">
        <dgm:presLayoutVars>
          <dgm:bulletEnabled val="1"/>
        </dgm:presLayoutVars>
      </dgm:prSet>
      <dgm:spPr/>
    </dgm:pt>
    <dgm:pt modelId="{591C51D5-25D1-446E-8924-8308D962FD3B}" type="pres">
      <dgm:prSet presAssocID="{8C666970-13B8-4896-B855-892AE589947D}" presName="parentText" presStyleLbl="node1" presStyleIdx="1" presStyleCnt="3">
        <dgm:presLayoutVars>
          <dgm:chMax val="0"/>
          <dgm:bulletEnabled val="1"/>
        </dgm:presLayoutVars>
      </dgm:prSet>
      <dgm:spPr/>
    </dgm:pt>
    <dgm:pt modelId="{FA6E7831-BE71-4F40-A878-66CCDAD692CB}" type="pres">
      <dgm:prSet presAssocID="{8C666970-13B8-4896-B855-892AE589947D}" presName="childText" presStyleLbl="revTx" presStyleIdx="1" presStyleCnt="3">
        <dgm:presLayoutVars>
          <dgm:bulletEnabled val="1"/>
        </dgm:presLayoutVars>
      </dgm:prSet>
      <dgm:spPr/>
    </dgm:pt>
    <dgm:pt modelId="{D961103F-6878-41C8-BD7C-813053BDBB2E}" type="pres">
      <dgm:prSet presAssocID="{CA49517A-2D44-4D5B-B969-F7A116598681}" presName="parentText" presStyleLbl="node1" presStyleIdx="2" presStyleCnt="3">
        <dgm:presLayoutVars>
          <dgm:chMax val="0"/>
          <dgm:bulletEnabled val="1"/>
        </dgm:presLayoutVars>
      </dgm:prSet>
      <dgm:spPr/>
    </dgm:pt>
    <dgm:pt modelId="{FE5FA4DE-8DBF-4986-9837-7EC8A21DCD80}" type="pres">
      <dgm:prSet presAssocID="{CA49517A-2D44-4D5B-B969-F7A116598681}" presName="childText" presStyleLbl="revTx" presStyleIdx="2" presStyleCnt="3">
        <dgm:presLayoutVars>
          <dgm:bulletEnabled val="1"/>
        </dgm:presLayoutVars>
      </dgm:prSet>
      <dgm:spPr/>
    </dgm:pt>
  </dgm:ptLst>
  <dgm:cxnLst>
    <dgm:cxn modelId="{5F516A02-41B4-4001-8487-10CF48B8C2DE}" srcId="{5DDD4925-EFA4-4C2B-B691-4AF615E79D4D}" destId="{CA49517A-2D44-4D5B-B969-F7A116598681}" srcOrd="2" destOrd="0" parTransId="{D3260569-A719-46E4-A544-0140E2ECC037}" sibTransId="{9D33DF67-0E57-4D4F-8F1D-2A14B07C89BE}"/>
    <dgm:cxn modelId="{A112C309-8D62-4A8E-8624-C28C92B638AE}" srcId="{8C666970-13B8-4896-B855-892AE589947D}" destId="{B44815F0-72D7-4377-9E99-2E78F50D13C3}" srcOrd="2" destOrd="0" parTransId="{2B82DFB3-7857-4E99-AEEE-C27B74815612}" sibTransId="{01C906E2-9933-4F34-B2B6-7521161BF51B}"/>
    <dgm:cxn modelId="{0A0A580C-A5B8-460B-A55F-58FD83976368}" type="presOf" srcId="{F4028D18-470A-487B-ABEB-AE29A3E6B56F}" destId="{FE5FA4DE-8DBF-4986-9837-7EC8A21DCD80}" srcOrd="0" destOrd="0" presId="urn:microsoft.com/office/officeart/2005/8/layout/vList2"/>
    <dgm:cxn modelId="{F782091A-1F4E-4538-B9CE-A02D8115AC05}" type="presOf" srcId="{44425CE7-3E00-4BC0-938F-6E0D0207E146}" destId="{FA6E7831-BE71-4F40-A878-66CCDAD692CB}" srcOrd="0" destOrd="0" presId="urn:microsoft.com/office/officeart/2005/8/layout/vList2"/>
    <dgm:cxn modelId="{14916020-03B6-4264-A497-A43D2CA8BB54}" type="presOf" srcId="{CA49517A-2D44-4D5B-B969-F7A116598681}" destId="{D961103F-6878-41C8-BD7C-813053BDBB2E}" srcOrd="0" destOrd="0" presId="urn:microsoft.com/office/officeart/2005/8/layout/vList2"/>
    <dgm:cxn modelId="{485C7825-3F6F-4158-A89A-0E452DEB9964}" srcId="{5C6DF37B-D0E3-484F-9423-A2915FC06251}" destId="{F73BD51E-5FB5-4E49-9D39-F72964ACC0EF}" srcOrd="0" destOrd="0" parTransId="{34233FB7-A1FD-4448-8AFA-B345A7628BFA}" sibTransId="{4A9A75F3-99C0-45BA-9524-1C227046C8E5}"/>
    <dgm:cxn modelId="{74904C26-6CB4-44A8-9347-B31BECD60E3A}" type="presOf" srcId="{B44815F0-72D7-4377-9E99-2E78F50D13C3}" destId="{FA6E7831-BE71-4F40-A878-66CCDAD692CB}" srcOrd="0" destOrd="2" presId="urn:microsoft.com/office/officeart/2005/8/layout/vList2"/>
    <dgm:cxn modelId="{E76B5F2B-8008-4BD5-B2DE-79D77A124290}" srcId="{5DDD4925-EFA4-4C2B-B691-4AF615E79D4D}" destId="{8C666970-13B8-4896-B855-892AE589947D}" srcOrd="1" destOrd="0" parTransId="{8993DDDB-586C-427D-A744-73AAD651225B}" sibTransId="{28381BB2-D628-4C08-A3AC-462201E7DE93}"/>
    <dgm:cxn modelId="{283D6A34-FCCB-42FC-8F18-60EB7C8C1FBC}" type="presOf" srcId="{5C6DF37B-D0E3-484F-9423-A2915FC06251}" destId="{917C9426-FE7F-405C-A890-9DA9115CAA39}" srcOrd="0" destOrd="0" presId="urn:microsoft.com/office/officeart/2005/8/layout/vList2"/>
    <dgm:cxn modelId="{0FFA845B-4BA0-4BFD-80BC-9711C0976B17}" srcId="{8C666970-13B8-4896-B855-892AE589947D}" destId="{44425CE7-3E00-4BC0-938F-6E0D0207E146}" srcOrd="0" destOrd="0" parTransId="{251D2002-CDBB-4209-89B6-B7B74E2856D1}" sibTransId="{5515CE35-CFAB-4CD5-9C59-0AF7E43CE1A3}"/>
    <dgm:cxn modelId="{F0D6C047-4A87-450D-A117-F02109EDF82A}" type="presOf" srcId="{5DDD4925-EFA4-4C2B-B691-4AF615E79D4D}" destId="{76CA7203-68C6-4AE7-B731-B9521081425D}" srcOrd="0" destOrd="0" presId="urn:microsoft.com/office/officeart/2005/8/layout/vList2"/>
    <dgm:cxn modelId="{48F2D552-9508-4ED2-84B1-D225E506B8C4}" type="presOf" srcId="{E256BC62-80B4-42D1-B3EE-CF8AB3AEEED3}" destId="{FA6E7831-BE71-4F40-A878-66CCDAD692CB}" srcOrd="0" destOrd="1" presId="urn:microsoft.com/office/officeart/2005/8/layout/vList2"/>
    <dgm:cxn modelId="{C32DDE92-89CB-4AC5-9A40-033AB83F44A0}" srcId="{CA49517A-2D44-4D5B-B969-F7A116598681}" destId="{F4028D18-470A-487B-ABEB-AE29A3E6B56F}" srcOrd="0" destOrd="0" parTransId="{DF056BBE-84D4-4240-B948-4C771D14E58D}" sibTransId="{0DBF89E3-05ED-4C15-8149-88DEEDAAAAA5}"/>
    <dgm:cxn modelId="{20238B9A-D62E-40BE-82EC-4EB6A173ECF6}" type="presOf" srcId="{8C666970-13B8-4896-B855-892AE589947D}" destId="{591C51D5-25D1-446E-8924-8308D962FD3B}" srcOrd="0" destOrd="0" presId="urn:microsoft.com/office/officeart/2005/8/layout/vList2"/>
    <dgm:cxn modelId="{873C28AA-BBED-400C-9158-8E40E2549CC3}" srcId="{5DDD4925-EFA4-4C2B-B691-4AF615E79D4D}" destId="{5C6DF37B-D0E3-484F-9423-A2915FC06251}" srcOrd="0" destOrd="0" parTransId="{669B5BA8-9ED2-4052-A7A6-4901F9D3BFB9}" sibTransId="{ADF98CA6-7D6F-4635-AE0A-33F656B98C15}"/>
    <dgm:cxn modelId="{422823D7-07C2-45F9-8AB5-DE909AEE0E6D}" type="presOf" srcId="{F73BD51E-5FB5-4E49-9D39-F72964ACC0EF}" destId="{80939617-8426-45F9-BB85-FDD3A8889BF3}" srcOrd="0" destOrd="0" presId="urn:microsoft.com/office/officeart/2005/8/layout/vList2"/>
    <dgm:cxn modelId="{1721BCE8-6837-48CF-B9A2-2335F203A464}" srcId="{8C666970-13B8-4896-B855-892AE589947D}" destId="{E256BC62-80B4-42D1-B3EE-CF8AB3AEEED3}" srcOrd="1" destOrd="0" parTransId="{B3291914-705B-4D32-AA4D-257A5791CDA2}" sibTransId="{13D71215-DDBA-4ED0-8E08-B520A73E97A0}"/>
    <dgm:cxn modelId="{4CBA8C60-EFA2-4E88-ABEA-548CDDE3C26B}" type="presParOf" srcId="{76CA7203-68C6-4AE7-B731-B9521081425D}" destId="{917C9426-FE7F-405C-A890-9DA9115CAA39}" srcOrd="0" destOrd="0" presId="urn:microsoft.com/office/officeart/2005/8/layout/vList2"/>
    <dgm:cxn modelId="{93BA2D08-81D9-4EC1-B3C0-1342162FE1BD}" type="presParOf" srcId="{76CA7203-68C6-4AE7-B731-B9521081425D}" destId="{80939617-8426-45F9-BB85-FDD3A8889BF3}" srcOrd="1" destOrd="0" presId="urn:microsoft.com/office/officeart/2005/8/layout/vList2"/>
    <dgm:cxn modelId="{B36F9EA2-5F07-42E0-B7CA-FDC9BB24D748}" type="presParOf" srcId="{76CA7203-68C6-4AE7-B731-B9521081425D}" destId="{591C51D5-25D1-446E-8924-8308D962FD3B}" srcOrd="2" destOrd="0" presId="urn:microsoft.com/office/officeart/2005/8/layout/vList2"/>
    <dgm:cxn modelId="{65E74B52-9F4D-4A06-8604-84D610F637BC}" type="presParOf" srcId="{76CA7203-68C6-4AE7-B731-B9521081425D}" destId="{FA6E7831-BE71-4F40-A878-66CCDAD692CB}" srcOrd="3" destOrd="0" presId="urn:microsoft.com/office/officeart/2005/8/layout/vList2"/>
    <dgm:cxn modelId="{17975617-F202-4288-AD71-8F58B5547758}" type="presParOf" srcId="{76CA7203-68C6-4AE7-B731-B9521081425D}" destId="{D961103F-6878-41C8-BD7C-813053BDBB2E}" srcOrd="4" destOrd="0" presId="urn:microsoft.com/office/officeart/2005/8/layout/vList2"/>
    <dgm:cxn modelId="{EFBAB2D4-4678-418E-B70F-96A85DCFE841}" type="presParOf" srcId="{76CA7203-68C6-4AE7-B731-B9521081425D}" destId="{FE5FA4DE-8DBF-4986-9837-7EC8A21DCD80}"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244B67-D8DE-4157-99EB-47BB265A98B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66F1390-8EE0-4FB7-9838-6F9A2EAC38E6}">
      <dgm:prSet custT="1"/>
      <dgm:spPr/>
      <dgm:t>
        <a:bodyPr/>
        <a:lstStyle/>
        <a:p>
          <a:pPr algn="justLow" rtl="1"/>
          <a:r>
            <a:rPr lang="ar-SA" sz="1800" kern="1200" dirty="0">
              <a:latin typeface="Arial" panose="020B0604020202020204" pitchFamily="34" charset="0"/>
              <a:cs typeface="Arial" panose="020B0604020202020204" pitchFamily="34" charset="0"/>
            </a:rPr>
            <a:t>اعتماد التبادلات الإلكترونية (</a:t>
          </a:r>
          <a:r>
            <a:rPr lang="en-GB" sz="1600" kern="1200" dirty="0">
              <a:solidFill>
                <a:prstClr val="white"/>
              </a:solidFill>
              <a:latin typeface="Times New Roman" panose="02020603050405020304" pitchFamily="18" charset="0"/>
              <a:ea typeface="+mn-ea"/>
              <a:cs typeface="Times New Roman" panose="02020603050405020304" pitchFamily="18" charset="0"/>
            </a:rPr>
            <a:t>PREDES/RESDES</a:t>
          </a:r>
          <a:r>
            <a:rPr lang="en-GB" sz="1800" kern="1200" dirty="0">
              <a:latin typeface="Arial" panose="020B0604020202020204" pitchFamily="34" charset="0"/>
              <a:cs typeface="Arial" panose="020B0604020202020204" pitchFamily="34" charset="0"/>
            </a:rPr>
            <a:t>، </a:t>
          </a:r>
          <a:r>
            <a:rPr lang="en-GB" sz="1600" kern="1200" dirty="0">
              <a:solidFill>
                <a:prstClr val="white"/>
              </a:solidFill>
              <a:latin typeface="Times New Roman" panose="02020603050405020304" pitchFamily="18" charset="0"/>
              <a:ea typeface="+mn-ea"/>
              <a:cs typeface="Times New Roman" panose="02020603050405020304" pitchFamily="18" charset="0"/>
            </a:rPr>
            <a:t>EMSEVT</a:t>
          </a:r>
          <a:r>
            <a:rPr lang="ar-SA" sz="1800" kern="1200" dirty="0">
              <a:latin typeface="Arial" panose="020B0604020202020204" pitchFamily="34" charset="0"/>
              <a:cs typeface="Arial" panose="020B0604020202020204" pitchFamily="34" charset="0"/>
            </a:rPr>
            <a:t>) فيما يتعلق </a:t>
          </a:r>
          <a:r>
            <a:rPr lang="ar-SA" sz="1800" kern="1200" dirty="0" err="1">
              <a:latin typeface="Arial" panose="020B0604020202020204" pitchFamily="34" charset="0"/>
              <a:cs typeface="Arial" panose="020B0604020202020204" pitchFamily="34" charset="0"/>
            </a:rPr>
            <a:t>بالبعائث</a:t>
          </a:r>
          <a:r>
            <a:rPr lang="ar-SA" sz="1800" kern="1200" dirty="0">
              <a:latin typeface="Arial" panose="020B0604020202020204" pitchFamily="34" charset="0"/>
              <a:cs typeface="Arial" panose="020B0604020202020204" pitchFamily="34" charset="0"/>
            </a:rPr>
            <a:t> الخاضعة للتتبع/المسجلة/ذات القيمة المصرح بها</a:t>
          </a:r>
        </a:p>
      </dgm:t>
    </dgm:pt>
    <dgm:pt modelId="{D0E3D383-DD65-4850-8AF2-CE70D696C529}" type="parTrans" cxnId="{5D6FA2EB-8036-4ADC-BB1A-9F904A4B8FD3}">
      <dgm:prSet/>
      <dgm:spPr/>
      <dgm:t>
        <a:bodyPr/>
        <a:lstStyle/>
        <a:p>
          <a:endParaRPr lang="en-US" sz="1800">
            <a:latin typeface="Arial" panose="020B0604020202020204" pitchFamily="34" charset="0"/>
            <a:cs typeface="Arial" panose="020B0604020202020204" pitchFamily="34" charset="0"/>
          </a:endParaRPr>
        </a:p>
      </dgm:t>
    </dgm:pt>
    <dgm:pt modelId="{F9E35DC9-16F7-45F5-B0AA-26B619BDDCE1}" type="sibTrans" cxnId="{5D6FA2EB-8036-4ADC-BB1A-9F904A4B8FD3}">
      <dgm:prSet/>
      <dgm:spPr/>
      <dgm:t>
        <a:bodyPr/>
        <a:lstStyle/>
        <a:p>
          <a:endParaRPr lang="en-US" sz="1800">
            <a:latin typeface="Arial" panose="020B0604020202020204" pitchFamily="34" charset="0"/>
            <a:cs typeface="Arial" panose="020B0604020202020204" pitchFamily="34" charset="0"/>
          </a:endParaRPr>
        </a:p>
      </dgm:t>
    </dgm:pt>
    <dgm:pt modelId="{A2E9D16B-2824-4AD3-873A-39F3A02E1F6E}">
      <dgm:prSet custT="1"/>
      <dgm:spPr/>
      <dgm:t>
        <a:bodyPr/>
        <a:lstStyle/>
        <a:p>
          <a:pPr algn="justLow" rtl="1"/>
          <a:r>
            <a:rPr lang="ar-SA" sz="1800" dirty="0">
              <a:latin typeface="Arial" panose="020B0604020202020204" pitchFamily="34" charset="0"/>
              <a:cs typeface="Arial" panose="020B0604020202020204" pitchFamily="34" charset="0"/>
            </a:rPr>
            <a:t>تحديد نظام الاستعلام القائم على الإنترنت ومبادئ الاستعلام العامة</a:t>
          </a:r>
        </a:p>
      </dgm:t>
    </dgm:pt>
    <dgm:pt modelId="{F475D5E7-C63F-4534-A312-09046B125C61}" type="parTrans" cxnId="{C0A53A2B-12DE-45A6-A13E-04B78A9D38AC}">
      <dgm:prSet/>
      <dgm:spPr/>
      <dgm:t>
        <a:bodyPr/>
        <a:lstStyle/>
        <a:p>
          <a:endParaRPr lang="en-US" sz="1800">
            <a:latin typeface="Arial" panose="020B0604020202020204" pitchFamily="34" charset="0"/>
            <a:cs typeface="Arial" panose="020B0604020202020204" pitchFamily="34" charset="0"/>
          </a:endParaRPr>
        </a:p>
      </dgm:t>
    </dgm:pt>
    <dgm:pt modelId="{C809FDB6-532B-465E-A051-C05401214898}" type="sibTrans" cxnId="{C0A53A2B-12DE-45A6-A13E-04B78A9D38AC}">
      <dgm:prSet/>
      <dgm:spPr/>
      <dgm:t>
        <a:bodyPr/>
        <a:lstStyle/>
        <a:p>
          <a:endParaRPr lang="en-US" sz="1800">
            <a:latin typeface="Arial" panose="020B0604020202020204" pitchFamily="34" charset="0"/>
            <a:cs typeface="Arial" panose="020B0604020202020204" pitchFamily="34" charset="0"/>
          </a:endParaRPr>
        </a:p>
      </dgm:t>
    </dgm:pt>
    <dgm:pt modelId="{F2A118D9-6E79-4E55-A0FA-AF38467877A5}">
      <dgm:prSet custT="1"/>
      <dgm:spPr/>
      <dgm:t>
        <a:bodyPr/>
        <a:lstStyle/>
        <a:p>
          <a:pPr algn="justLow" rtl="1"/>
          <a:r>
            <a:rPr lang="ar-SA" sz="1800" dirty="0">
              <a:latin typeface="Arial" panose="020B0604020202020204" pitchFamily="34" charset="0"/>
              <a:cs typeface="Arial" panose="020B0604020202020204" pitchFamily="34" charset="0"/>
            </a:rPr>
            <a:t>شرح سير عمل نظام الاستعلام القائم على الإنترنت ذي المستويين والرسائل</a:t>
          </a:r>
        </a:p>
      </dgm:t>
    </dgm:pt>
    <dgm:pt modelId="{23794E59-D8D8-4AA0-A1BE-55257BE4985D}" type="parTrans" cxnId="{985A4CD9-5A1A-44AF-8E93-29628FF941ED}">
      <dgm:prSet/>
      <dgm:spPr/>
      <dgm:t>
        <a:bodyPr/>
        <a:lstStyle/>
        <a:p>
          <a:endParaRPr lang="en-US" sz="1800">
            <a:latin typeface="Arial" panose="020B0604020202020204" pitchFamily="34" charset="0"/>
            <a:cs typeface="Arial" panose="020B0604020202020204" pitchFamily="34" charset="0"/>
          </a:endParaRPr>
        </a:p>
      </dgm:t>
    </dgm:pt>
    <dgm:pt modelId="{5DE87B27-24ED-44E9-A1FB-81CED0E31247}" type="sibTrans" cxnId="{985A4CD9-5A1A-44AF-8E93-29628FF941ED}">
      <dgm:prSet/>
      <dgm:spPr/>
      <dgm:t>
        <a:bodyPr/>
        <a:lstStyle/>
        <a:p>
          <a:endParaRPr lang="en-US" sz="1800">
            <a:latin typeface="Arial" panose="020B0604020202020204" pitchFamily="34" charset="0"/>
            <a:cs typeface="Arial" panose="020B0604020202020204" pitchFamily="34" charset="0"/>
          </a:endParaRPr>
        </a:p>
      </dgm:t>
    </dgm:pt>
    <dgm:pt modelId="{6B62B2A4-BD39-4E1E-A418-273491DC4016}">
      <dgm:prSet custT="1"/>
      <dgm:spPr/>
      <dgm:t>
        <a:bodyPr/>
        <a:lstStyle/>
        <a:p>
          <a:pPr algn="justLow" rtl="1"/>
          <a:r>
            <a:rPr lang="ar-SA" sz="1800" dirty="0">
              <a:latin typeface="Arial" panose="020B0604020202020204" pitchFamily="34" charset="0"/>
              <a:cs typeface="Arial" panose="020B0604020202020204" pitchFamily="34" charset="0"/>
            </a:rPr>
            <a:t>تبيان مُهل الرد ومؤشرات الأداء</a:t>
          </a:r>
        </a:p>
      </dgm:t>
    </dgm:pt>
    <dgm:pt modelId="{94C155D2-99A4-4AAE-8DC9-6057D1C96981}" type="parTrans" cxnId="{BCFAB2BC-1444-47BB-BD7B-854002BCB5A2}">
      <dgm:prSet/>
      <dgm:spPr/>
      <dgm:t>
        <a:bodyPr/>
        <a:lstStyle/>
        <a:p>
          <a:endParaRPr lang="en-US" sz="1800">
            <a:latin typeface="Arial" panose="020B0604020202020204" pitchFamily="34" charset="0"/>
            <a:cs typeface="Arial" panose="020B0604020202020204" pitchFamily="34" charset="0"/>
          </a:endParaRPr>
        </a:p>
      </dgm:t>
    </dgm:pt>
    <dgm:pt modelId="{C59AF1D3-6D9F-40EE-B943-7E9CF00DA809}" type="sibTrans" cxnId="{BCFAB2BC-1444-47BB-BD7B-854002BCB5A2}">
      <dgm:prSet/>
      <dgm:spPr/>
      <dgm:t>
        <a:bodyPr/>
        <a:lstStyle/>
        <a:p>
          <a:endParaRPr lang="en-US" sz="1800">
            <a:latin typeface="Arial" panose="020B0604020202020204" pitchFamily="34" charset="0"/>
            <a:cs typeface="Arial" panose="020B0604020202020204" pitchFamily="34" charset="0"/>
          </a:endParaRPr>
        </a:p>
      </dgm:t>
    </dgm:pt>
    <dgm:pt modelId="{F4DC7372-DDB3-4C16-8739-FE47DD8AE108}">
      <dgm:prSet custT="1"/>
      <dgm:spPr/>
      <dgm:t>
        <a:bodyPr/>
        <a:lstStyle/>
        <a:p>
          <a:pPr algn="justLow" rtl="1"/>
          <a:r>
            <a:rPr lang="ar-SA" sz="1800" noProof="0" dirty="0">
              <a:latin typeface="Arial" panose="020B0604020202020204" pitchFamily="34" charset="0"/>
              <a:cs typeface="Arial" panose="020B0604020202020204" pitchFamily="34" charset="0"/>
            </a:rPr>
            <a:t>ضمان معالجة الاستعلامات معالجة موحدة وتتبعها بشفافية من خلال نظام الاستعلام القائم على الإنترنت والرسائل </a:t>
          </a:r>
          <a:r>
            <a:rPr lang="en-GB" sz="1600" noProof="0" dirty="0">
              <a:latin typeface="Times New Roman" panose="02020603050405020304" pitchFamily="18" charset="0"/>
              <a:cs typeface="Times New Roman" panose="02020603050405020304" pitchFamily="18" charset="0"/>
            </a:rPr>
            <a:t>EMSEVT</a:t>
          </a:r>
          <a:endParaRPr lang="en-GB" sz="1800" noProof="0" dirty="0">
            <a:latin typeface="Times New Roman" panose="02020603050405020304" pitchFamily="18" charset="0"/>
            <a:cs typeface="Times New Roman" panose="02020603050405020304" pitchFamily="18" charset="0"/>
          </a:endParaRPr>
        </a:p>
      </dgm:t>
    </dgm:pt>
    <dgm:pt modelId="{BAA0E2B5-5F68-4E92-B5BB-B393CA6A55A6}" type="parTrans" cxnId="{EBAE9033-E48D-4C60-84CC-46CCC2C5A539}">
      <dgm:prSet/>
      <dgm:spPr/>
      <dgm:t>
        <a:bodyPr/>
        <a:lstStyle/>
        <a:p>
          <a:endParaRPr lang="en-US" sz="1800">
            <a:latin typeface="Arial" panose="020B0604020202020204" pitchFamily="34" charset="0"/>
            <a:cs typeface="Arial" panose="020B0604020202020204" pitchFamily="34" charset="0"/>
          </a:endParaRPr>
        </a:p>
      </dgm:t>
    </dgm:pt>
    <dgm:pt modelId="{60068F32-4786-4E04-9B4C-F3A27FE7991E}" type="sibTrans" cxnId="{EBAE9033-E48D-4C60-84CC-46CCC2C5A539}">
      <dgm:prSet/>
      <dgm:spPr/>
      <dgm:t>
        <a:bodyPr/>
        <a:lstStyle/>
        <a:p>
          <a:endParaRPr lang="en-US" sz="1800">
            <a:latin typeface="Arial" panose="020B0604020202020204" pitchFamily="34" charset="0"/>
            <a:cs typeface="Arial" panose="020B0604020202020204" pitchFamily="34" charset="0"/>
          </a:endParaRPr>
        </a:p>
      </dgm:t>
    </dgm:pt>
    <dgm:pt modelId="{0E36C379-A14B-43B9-8204-531133E9F870}" type="pres">
      <dgm:prSet presAssocID="{FB244B67-D8DE-4157-99EB-47BB265A98B9}" presName="Name0" presStyleCnt="0">
        <dgm:presLayoutVars>
          <dgm:chMax val="7"/>
          <dgm:chPref val="7"/>
          <dgm:dir/>
        </dgm:presLayoutVars>
      </dgm:prSet>
      <dgm:spPr/>
    </dgm:pt>
    <dgm:pt modelId="{ADFA9CF6-55BD-4A3C-9BD6-2108899ACE9F}" type="pres">
      <dgm:prSet presAssocID="{FB244B67-D8DE-4157-99EB-47BB265A98B9}" presName="Name1" presStyleCnt="0"/>
      <dgm:spPr/>
    </dgm:pt>
    <dgm:pt modelId="{E7556396-5DED-4490-AFEA-8E446E78ED7B}" type="pres">
      <dgm:prSet presAssocID="{FB244B67-D8DE-4157-99EB-47BB265A98B9}" presName="cycle" presStyleCnt="0"/>
      <dgm:spPr/>
    </dgm:pt>
    <dgm:pt modelId="{6053C778-4B19-486B-9C7F-3F250150A487}" type="pres">
      <dgm:prSet presAssocID="{FB244B67-D8DE-4157-99EB-47BB265A98B9}" presName="srcNode" presStyleLbl="node1" presStyleIdx="0" presStyleCnt="5"/>
      <dgm:spPr/>
    </dgm:pt>
    <dgm:pt modelId="{4A7D1F9C-D61E-4276-B580-485CB7AAF0DD}" type="pres">
      <dgm:prSet presAssocID="{FB244B67-D8DE-4157-99EB-47BB265A98B9}" presName="conn" presStyleLbl="parChTrans1D2" presStyleIdx="0" presStyleCnt="1"/>
      <dgm:spPr/>
    </dgm:pt>
    <dgm:pt modelId="{7E938B87-0FE4-463C-BDED-9F9099FDBE51}" type="pres">
      <dgm:prSet presAssocID="{FB244B67-D8DE-4157-99EB-47BB265A98B9}" presName="extraNode" presStyleLbl="node1" presStyleIdx="0" presStyleCnt="5"/>
      <dgm:spPr/>
    </dgm:pt>
    <dgm:pt modelId="{4684B336-64DC-4D58-AB08-AB634ECEC8B6}" type="pres">
      <dgm:prSet presAssocID="{FB244B67-D8DE-4157-99EB-47BB265A98B9}" presName="dstNode" presStyleLbl="node1" presStyleIdx="0" presStyleCnt="5"/>
      <dgm:spPr/>
    </dgm:pt>
    <dgm:pt modelId="{8B7F2C77-0B35-454C-97B8-9FFED9ACB3DC}" type="pres">
      <dgm:prSet presAssocID="{266F1390-8EE0-4FB7-9838-6F9A2EAC38E6}" presName="text_1" presStyleLbl="node1" presStyleIdx="0" presStyleCnt="5">
        <dgm:presLayoutVars>
          <dgm:bulletEnabled val="1"/>
        </dgm:presLayoutVars>
      </dgm:prSet>
      <dgm:spPr/>
    </dgm:pt>
    <dgm:pt modelId="{32E0C2E0-1990-4D95-8518-FE6EFFA32D88}" type="pres">
      <dgm:prSet presAssocID="{266F1390-8EE0-4FB7-9838-6F9A2EAC38E6}" presName="accent_1" presStyleCnt="0"/>
      <dgm:spPr/>
    </dgm:pt>
    <dgm:pt modelId="{5CBD1FC9-9DF8-496F-8430-18E892D354B2}" type="pres">
      <dgm:prSet presAssocID="{266F1390-8EE0-4FB7-9838-6F9A2EAC38E6}" presName="accentRepeatNode" presStyleLbl="solidFgAcc1" presStyleIdx="0" presStyleCnt="5"/>
      <dgm:spPr/>
    </dgm:pt>
    <dgm:pt modelId="{A6FC7119-2277-4A65-A884-773334D00C23}" type="pres">
      <dgm:prSet presAssocID="{A2E9D16B-2824-4AD3-873A-39F3A02E1F6E}" presName="text_2" presStyleLbl="node1" presStyleIdx="1" presStyleCnt="5">
        <dgm:presLayoutVars>
          <dgm:bulletEnabled val="1"/>
        </dgm:presLayoutVars>
      </dgm:prSet>
      <dgm:spPr/>
    </dgm:pt>
    <dgm:pt modelId="{A17E5CF7-EE1C-49F0-B7B2-FD3B42E3F9A8}" type="pres">
      <dgm:prSet presAssocID="{A2E9D16B-2824-4AD3-873A-39F3A02E1F6E}" presName="accent_2" presStyleCnt="0"/>
      <dgm:spPr/>
    </dgm:pt>
    <dgm:pt modelId="{A6F6C743-B09B-463B-9B5B-B657E45EAE91}" type="pres">
      <dgm:prSet presAssocID="{A2E9D16B-2824-4AD3-873A-39F3A02E1F6E}" presName="accentRepeatNode" presStyleLbl="solidFgAcc1" presStyleIdx="1" presStyleCnt="5"/>
      <dgm:spPr/>
    </dgm:pt>
    <dgm:pt modelId="{26836B2C-7888-4F0F-802A-EDD22D14280E}" type="pres">
      <dgm:prSet presAssocID="{F2A118D9-6E79-4E55-A0FA-AF38467877A5}" presName="text_3" presStyleLbl="node1" presStyleIdx="2" presStyleCnt="5">
        <dgm:presLayoutVars>
          <dgm:bulletEnabled val="1"/>
        </dgm:presLayoutVars>
      </dgm:prSet>
      <dgm:spPr/>
    </dgm:pt>
    <dgm:pt modelId="{C7FDD6CB-2E11-41B7-B3BC-A25F65BF8B2C}" type="pres">
      <dgm:prSet presAssocID="{F2A118D9-6E79-4E55-A0FA-AF38467877A5}" presName="accent_3" presStyleCnt="0"/>
      <dgm:spPr/>
    </dgm:pt>
    <dgm:pt modelId="{FF9D9E7D-6B1D-4542-A007-0FA742DD3EA3}" type="pres">
      <dgm:prSet presAssocID="{F2A118D9-6E79-4E55-A0FA-AF38467877A5}" presName="accentRepeatNode" presStyleLbl="solidFgAcc1" presStyleIdx="2" presStyleCnt="5"/>
      <dgm:spPr/>
    </dgm:pt>
    <dgm:pt modelId="{BD047153-CDD3-4B56-83A5-4F8EB7F409D0}" type="pres">
      <dgm:prSet presAssocID="{6B62B2A4-BD39-4E1E-A418-273491DC4016}" presName="text_4" presStyleLbl="node1" presStyleIdx="3" presStyleCnt="5">
        <dgm:presLayoutVars>
          <dgm:bulletEnabled val="1"/>
        </dgm:presLayoutVars>
      </dgm:prSet>
      <dgm:spPr/>
    </dgm:pt>
    <dgm:pt modelId="{9C21C3ED-FE5E-4E37-B778-8CEF7283D58A}" type="pres">
      <dgm:prSet presAssocID="{6B62B2A4-BD39-4E1E-A418-273491DC4016}" presName="accent_4" presStyleCnt="0"/>
      <dgm:spPr/>
    </dgm:pt>
    <dgm:pt modelId="{60A60403-4C96-4007-B1F0-64A2BA66F152}" type="pres">
      <dgm:prSet presAssocID="{6B62B2A4-BD39-4E1E-A418-273491DC4016}" presName="accentRepeatNode" presStyleLbl="solidFgAcc1" presStyleIdx="3" presStyleCnt="5"/>
      <dgm:spPr/>
    </dgm:pt>
    <dgm:pt modelId="{84C44A2A-06BA-4C57-84A3-80A00FFBEC1E}" type="pres">
      <dgm:prSet presAssocID="{F4DC7372-DDB3-4C16-8739-FE47DD8AE108}" presName="text_5" presStyleLbl="node1" presStyleIdx="4" presStyleCnt="5">
        <dgm:presLayoutVars>
          <dgm:bulletEnabled val="1"/>
        </dgm:presLayoutVars>
      </dgm:prSet>
      <dgm:spPr/>
    </dgm:pt>
    <dgm:pt modelId="{2A34258C-45E6-4EA8-9FAF-BD99839FC6B5}" type="pres">
      <dgm:prSet presAssocID="{F4DC7372-DDB3-4C16-8739-FE47DD8AE108}" presName="accent_5" presStyleCnt="0"/>
      <dgm:spPr/>
    </dgm:pt>
    <dgm:pt modelId="{4F2FA253-27C9-484F-8A94-0522FA3659DC}" type="pres">
      <dgm:prSet presAssocID="{F4DC7372-DDB3-4C16-8739-FE47DD8AE108}" presName="accentRepeatNode" presStyleLbl="solidFgAcc1" presStyleIdx="4" presStyleCnt="5"/>
      <dgm:spPr/>
    </dgm:pt>
  </dgm:ptLst>
  <dgm:cxnLst>
    <dgm:cxn modelId="{2EEB6624-6254-41F2-A646-592FBA0337BA}" type="presOf" srcId="{A2E9D16B-2824-4AD3-873A-39F3A02E1F6E}" destId="{A6FC7119-2277-4A65-A884-773334D00C23}" srcOrd="0" destOrd="0" presId="urn:microsoft.com/office/officeart/2008/layout/VerticalCurvedList"/>
    <dgm:cxn modelId="{8600E326-DC36-42F7-8E54-55AF43EE1ADD}" type="presOf" srcId="{6B62B2A4-BD39-4E1E-A418-273491DC4016}" destId="{BD047153-CDD3-4B56-83A5-4F8EB7F409D0}" srcOrd="0" destOrd="0" presId="urn:microsoft.com/office/officeart/2008/layout/VerticalCurvedList"/>
    <dgm:cxn modelId="{C0A53A2B-12DE-45A6-A13E-04B78A9D38AC}" srcId="{FB244B67-D8DE-4157-99EB-47BB265A98B9}" destId="{A2E9D16B-2824-4AD3-873A-39F3A02E1F6E}" srcOrd="1" destOrd="0" parTransId="{F475D5E7-C63F-4534-A312-09046B125C61}" sibTransId="{C809FDB6-532B-465E-A051-C05401214898}"/>
    <dgm:cxn modelId="{EC24C02F-41A1-484B-85BC-B71199837085}" type="presOf" srcId="{FB244B67-D8DE-4157-99EB-47BB265A98B9}" destId="{0E36C379-A14B-43B9-8204-531133E9F870}" srcOrd="0" destOrd="0" presId="urn:microsoft.com/office/officeart/2008/layout/VerticalCurvedList"/>
    <dgm:cxn modelId="{EBAE9033-E48D-4C60-84CC-46CCC2C5A539}" srcId="{FB244B67-D8DE-4157-99EB-47BB265A98B9}" destId="{F4DC7372-DDB3-4C16-8739-FE47DD8AE108}" srcOrd="4" destOrd="0" parTransId="{BAA0E2B5-5F68-4E92-B5BB-B393CA6A55A6}" sibTransId="{60068F32-4786-4E04-9B4C-F3A27FE7991E}"/>
    <dgm:cxn modelId="{0EEE517A-541D-4102-8862-91B0D7F301B8}" type="presOf" srcId="{F2A118D9-6E79-4E55-A0FA-AF38467877A5}" destId="{26836B2C-7888-4F0F-802A-EDD22D14280E}" srcOrd="0" destOrd="0" presId="urn:microsoft.com/office/officeart/2008/layout/VerticalCurvedList"/>
    <dgm:cxn modelId="{F3939F93-81CD-4EAE-A86C-699D0699A70A}" type="presOf" srcId="{F9E35DC9-16F7-45F5-B0AA-26B619BDDCE1}" destId="{4A7D1F9C-D61E-4276-B580-485CB7AAF0DD}" srcOrd="0" destOrd="0" presId="urn:microsoft.com/office/officeart/2008/layout/VerticalCurvedList"/>
    <dgm:cxn modelId="{BCFAB2BC-1444-47BB-BD7B-854002BCB5A2}" srcId="{FB244B67-D8DE-4157-99EB-47BB265A98B9}" destId="{6B62B2A4-BD39-4E1E-A418-273491DC4016}" srcOrd="3" destOrd="0" parTransId="{94C155D2-99A4-4AAE-8DC9-6057D1C96981}" sibTransId="{C59AF1D3-6D9F-40EE-B943-7E9CF00DA809}"/>
    <dgm:cxn modelId="{985A4CD9-5A1A-44AF-8E93-29628FF941ED}" srcId="{FB244B67-D8DE-4157-99EB-47BB265A98B9}" destId="{F2A118D9-6E79-4E55-A0FA-AF38467877A5}" srcOrd="2" destOrd="0" parTransId="{23794E59-D8D8-4AA0-A1BE-55257BE4985D}" sibTransId="{5DE87B27-24ED-44E9-A1FB-81CED0E31247}"/>
    <dgm:cxn modelId="{5D6FA2EB-8036-4ADC-BB1A-9F904A4B8FD3}" srcId="{FB244B67-D8DE-4157-99EB-47BB265A98B9}" destId="{266F1390-8EE0-4FB7-9838-6F9A2EAC38E6}" srcOrd="0" destOrd="0" parTransId="{D0E3D383-DD65-4850-8AF2-CE70D696C529}" sibTransId="{F9E35DC9-16F7-45F5-B0AA-26B619BDDCE1}"/>
    <dgm:cxn modelId="{F9FEF1EE-669A-424F-AF28-B591A51A21B7}" type="presOf" srcId="{F4DC7372-DDB3-4C16-8739-FE47DD8AE108}" destId="{84C44A2A-06BA-4C57-84A3-80A00FFBEC1E}" srcOrd="0" destOrd="0" presId="urn:microsoft.com/office/officeart/2008/layout/VerticalCurvedList"/>
    <dgm:cxn modelId="{6A1935F3-A660-4EDF-BB9D-3D5DD46DABB9}" type="presOf" srcId="{266F1390-8EE0-4FB7-9838-6F9A2EAC38E6}" destId="{8B7F2C77-0B35-454C-97B8-9FFED9ACB3DC}" srcOrd="0" destOrd="0" presId="urn:microsoft.com/office/officeart/2008/layout/VerticalCurvedList"/>
    <dgm:cxn modelId="{519B166E-0451-40BB-B912-457C9358CAD1}" type="presParOf" srcId="{0E36C379-A14B-43B9-8204-531133E9F870}" destId="{ADFA9CF6-55BD-4A3C-9BD6-2108899ACE9F}" srcOrd="0" destOrd="0" presId="urn:microsoft.com/office/officeart/2008/layout/VerticalCurvedList"/>
    <dgm:cxn modelId="{A5618DF5-1D79-4380-8481-C7933D8C15AC}" type="presParOf" srcId="{ADFA9CF6-55BD-4A3C-9BD6-2108899ACE9F}" destId="{E7556396-5DED-4490-AFEA-8E446E78ED7B}" srcOrd="0" destOrd="0" presId="urn:microsoft.com/office/officeart/2008/layout/VerticalCurvedList"/>
    <dgm:cxn modelId="{0D79E118-EBE2-4C4D-AFAA-3583BA7BFA41}" type="presParOf" srcId="{E7556396-5DED-4490-AFEA-8E446E78ED7B}" destId="{6053C778-4B19-486B-9C7F-3F250150A487}" srcOrd="0" destOrd="0" presId="urn:microsoft.com/office/officeart/2008/layout/VerticalCurvedList"/>
    <dgm:cxn modelId="{3083787E-A8BC-47CB-82C4-271D7A7BCE16}" type="presParOf" srcId="{E7556396-5DED-4490-AFEA-8E446E78ED7B}" destId="{4A7D1F9C-D61E-4276-B580-485CB7AAF0DD}" srcOrd="1" destOrd="0" presId="urn:microsoft.com/office/officeart/2008/layout/VerticalCurvedList"/>
    <dgm:cxn modelId="{F7F38AE1-E1EF-4CA2-A8C1-CA52556C6888}" type="presParOf" srcId="{E7556396-5DED-4490-AFEA-8E446E78ED7B}" destId="{7E938B87-0FE4-463C-BDED-9F9099FDBE51}" srcOrd="2" destOrd="0" presId="urn:microsoft.com/office/officeart/2008/layout/VerticalCurvedList"/>
    <dgm:cxn modelId="{6B3CECD7-B15F-4312-9E0D-D9A1F9182DCF}" type="presParOf" srcId="{E7556396-5DED-4490-AFEA-8E446E78ED7B}" destId="{4684B336-64DC-4D58-AB08-AB634ECEC8B6}" srcOrd="3" destOrd="0" presId="urn:microsoft.com/office/officeart/2008/layout/VerticalCurvedList"/>
    <dgm:cxn modelId="{57419D61-1F86-4B26-B25D-E87E2745AD89}" type="presParOf" srcId="{ADFA9CF6-55BD-4A3C-9BD6-2108899ACE9F}" destId="{8B7F2C77-0B35-454C-97B8-9FFED9ACB3DC}" srcOrd="1" destOrd="0" presId="urn:microsoft.com/office/officeart/2008/layout/VerticalCurvedList"/>
    <dgm:cxn modelId="{ABAF0AA0-4DBC-4EC6-BB72-F906D387BB21}" type="presParOf" srcId="{ADFA9CF6-55BD-4A3C-9BD6-2108899ACE9F}" destId="{32E0C2E0-1990-4D95-8518-FE6EFFA32D88}" srcOrd="2" destOrd="0" presId="urn:microsoft.com/office/officeart/2008/layout/VerticalCurvedList"/>
    <dgm:cxn modelId="{80EAD41D-B245-435A-87B5-A6AF82F67E2A}" type="presParOf" srcId="{32E0C2E0-1990-4D95-8518-FE6EFFA32D88}" destId="{5CBD1FC9-9DF8-496F-8430-18E892D354B2}" srcOrd="0" destOrd="0" presId="urn:microsoft.com/office/officeart/2008/layout/VerticalCurvedList"/>
    <dgm:cxn modelId="{9D542046-6C83-4911-9CD7-3A2977EAF599}" type="presParOf" srcId="{ADFA9CF6-55BD-4A3C-9BD6-2108899ACE9F}" destId="{A6FC7119-2277-4A65-A884-773334D00C23}" srcOrd="3" destOrd="0" presId="urn:microsoft.com/office/officeart/2008/layout/VerticalCurvedList"/>
    <dgm:cxn modelId="{B1D9F7C8-C9EA-418E-9F89-C42892AE8C64}" type="presParOf" srcId="{ADFA9CF6-55BD-4A3C-9BD6-2108899ACE9F}" destId="{A17E5CF7-EE1C-49F0-B7B2-FD3B42E3F9A8}" srcOrd="4" destOrd="0" presId="urn:microsoft.com/office/officeart/2008/layout/VerticalCurvedList"/>
    <dgm:cxn modelId="{959F5B43-B728-4DE4-957F-1826FDBE00B6}" type="presParOf" srcId="{A17E5CF7-EE1C-49F0-B7B2-FD3B42E3F9A8}" destId="{A6F6C743-B09B-463B-9B5B-B657E45EAE91}" srcOrd="0" destOrd="0" presId="urn:microsoft.com/office/officeart/2008/layout/VerticalCurvedList"/>
    <dgm:cxn modelId="{3AC0B30F-9770-4CDA-AB20-0F3A76832FDB}" type="presParOf" srcId="{ADFA9CF6-55BD-4A3C-9BD6-2108899ACE9F}" destId="{26836B2C-7888-4F0F-802A-EDD22D14280E}" srcOrd="5" destOrd="0" presId="urn:microsoft.com/office/officeart/2008/layout/VerticalCurvedList"/>
    <dgm:cxn modelId="{B4A70148-4F3F-42DA-B388-A26CA59F1A51}" type="presParOf" srcId="{ADFA9CF6-55BD-4A3C-9BD6-2108899ACE9F}" destId="{C7FDD6CB-2E11-41B7-B3BC-A25F65BF8B2C}" srcOrd="6" destOrd="0" presId="urn:microsoft.com/office/officeart/2008/layout/VerticalCurvedList"/>
    <dgm:cxn modelId="{C859AD7D-3C28-46DF-942F-E29567672BF0}" type="presParOf" srcId="{C7FDD6CB-2E11-41B7-B3BC-A25F65BF8B2C}" destId="{FF9D9E7D-6B1D-4542-A007-0FA742DD3EA3}" srcOrd="0" destOrd="0" presId="urn:microsoft.com/office/officeart/2008/layout/VerticalCurvedList"/>
    <dgm:cxn modelId="{52847499-641F-4F04-8B02-CD6CFC360B43}" type="presParOf" srcId="{ADFA9CF6-55BD-4A3C-9BD6-2108899ACE9F}" destId="{BD047153-CDD3-4B56-83A5-4F8EB7F409D0}" srcOrd="7" destOrd="0" presId="urn:microsoft.com/office/officeart/2008/layout/VerticalCurvedList"/>
    <dgm:cxn modelId="{CD8F0834-CC64-4F1B-93CE-077F488FB7B8}" type="presParOf" srcId="{ADFA9CF6-55BD-4A3C-9BD6-2108899ACE9F}" destId="{9C21C3ED-FE5E-4E37-B778-8CEF7283D58A}" srcOrd="8" destOrd="0" presId="urn:microsoft.com/office/officeart/2008/layout/VerticalCurvedList"/>
    <dgm:cxn modelId="{A07B16C1-D2B6-4992-AACF-2E43E4215B47}" type="presParOf" srcId="{9C21C3ED-FE5E-4E37-B778-8CEF7283D58A}" destId="{60A60403-4C96-4007-B1F0-64A2BA66F152}" srcOrd="0" destOrd="0" presId="urn:microsoft.com/office/officeart/2008/layout/VerticalCurvedList"/>
    <dgm:cxn modelId="{1EB96D44-0633-4D95-89E9-B284E940556A}" type="presParOf" srcId="{ADFA9CF6-55BD-4A3C-9BD6-2108899ACE9F}" destId="{84C44A2A-06BA-4C57-84A3-80A00FFBEC1E}" srcOrd="9" destOrd="0" presId="urn:microsoft.com/office/officeart/2008/layout/VerticalCurvedList"/>
    <dgm:cxn modelId="{E7DF0EA2-EFB3-4C9E-9A7E-C11096630F97}" type="presParOf" srcId="{ADFA9CF6-55BD-4A3C-9BD6-2108899ACE9F}" destId="{2A34258C-45E6-4EA8-9FAF-BD99839FC6B5}" srcOrd="10" destOrd="0" presId="urn:microsoft.com/office/officeart/2008/layout/VerticalCurvedList"/>
    <dgm:cxn modelId="{8048E308-00CB-48D3-89E0-E1F27A959496}" type="presParOf" srcId="{2A34258C-45E6-4EA8-9FAF-BD99839FC6B5}" destId="{4F2FA253-27C9-484F-8A94-0522FA3659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C349-CEA0-4CCA-8DEB-7F5F1B151E88}">
      <dsp:nvSpPr>
        <dsp:cNvPr id="0" name=""/>
        <dsp:cNvSpPr/>
      </dsp:nvSpPr>
      <dsp:spPr>
        <a:xfrm>
          <a:off x="-4297461" y="-659275"/>
          <a:ext cx="5120150" cy="5120150"/>
        </a:xfrm>
        <a:prstGeom prst="blockArc">
          <a:avLst>
            <a:gd name="adj1" fmla="val 18900000"/>
            <a:gd name="adj2" fmla="val 2700000"/>
            <a:gd name="adj3" fmla="val 42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820EA1-203E-4F49-9D5D-0389CC6F13EA}">
      <dsp:nvSpPr>
        <dsp:cNvPr id="0" name=""/>
        <dsp:cNvSpPr/>
      </dsp:nvSpPr>
      <dsp:spPr>
        <a:xfrm>
          <a:off x="431000" y="292267"/>
          <a:ext cx="9149786" cy="584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4215" tIns="35560" rIns="35560" bIns="35560" numCol="1" spcCol="1270" anchor="ctr" anchorCtr="0">
          <a:noAutofit/>
        </a:bodyPr>
        <a:lstStyle/>
        <a:p>
          <a:pPr marL="0" lvl="0" indent="0" algn="l" defTabSz="622300" rtl="1">
            <a:lnSpc>
              <a:spcPct val="100000"/>
            </a:lnSpc>
            <a:spcBef>
              <a:spcPct val="0"/>
            </a:spcBef>
            <a:spcAft>
              <a:spcPts val="0"/>
            </a:spcAft>
            <a:buNone/>
          </a:pPr>
          <a:r>
            <a:rPr lang="ar-SA" sz="1400" kern="1200" dirty="0">
              <a:latin typeface="Arial" panose="020B0604020202020204" pitchFamily="34" charset="0"/>
              <a:ea typeface="Arial"/>
              <a:cs typeface="Arial" panose="020B0604020202020204" pitchFamily="34" charset="0"/>
            </a:rPr>
            <a:t>تصنيف خدمة الأكياس </a:t>
          </a:r>
          <a:r>
            <a:rPr lang="en-GB" sz="1200" kern="1200" dirty="0">
              <a:latin typeface="Times New Roman" panose="02020603050405020304" pitchFamily="18" charset="0"/>
              <a:ea typeface="Arial"/>
              <a:cs typeface="Times New Roman" panose="02020603050405020304" pitchFamily="18" charset="0"/>
            </a:rPr>
            <a:t>M</a:t>
          </a:r>
          <a:r>
            <a:rPr lang="ar-SA" sz="1400" kern="1200" dirty="0">
              <a:latin typeface="Arial" panose="020B0604020202020204" pitchFamily="34" charset="0"/>
              <a:ea typeface="Arial"/>
              <a:cs typeface="Arial" panose="020B0604020202020204" pitchFamily="34" charset="0"/>
            </a:rPr>
            <a:t> كخدمة اختيارية اعتباراً من </a:t>
          </a:r>
          <a:r>
            <a:rPr lang="ar-SA" sz="1400" kern="1200" dirty="0">
              <a:latin typeface="Arial" panose="020B0604020202020204" pitchFamily="34" charset="0"/>
              <a:ea typeface="Calibri" panose="020F0502020204030204" pitchFamily="34" charset="0"/>
              <a:cs typeface="Arial" panose="020B0604020202020204" pitchFamily="34" charset="0"/>
            </a:rPr>
            <a:t>١</a:t>
          </a:r>
          <a:r>
            <a:rPr lang="ar-SA" sz="1400" kern="1200" dirty="0">
              <a:latin typeface="Arial" panose="020B0604020202020204" pitchFamily="34" charset="0"/>
              <a:ea typeface="Arial"/>
              <a:cs typeface="Arial" panose="020B0604020202020204" pitchFamily="34" charset="0"/>
            </a:rPr>
            <a:t> يناير/كانون الثاني ٢٠٢٥</a:t>
          </a:r>
        </a:p>
      </dsp:txBody>
      <dsp:txXfrm>
        <a:off x="431000" y="292267"/>
        <a:ext cx="9149786" cy="584838"/>
      </dsp:txXfrm>
    </dsp:sp>
    <dsp:sp modelId="{05D39FBB-E830-41E9-90A1-FD578FFF8F7A}">
      <dsp:nvSpPr>
        <dsp:cNvPr id="0" name=""/>
        <dsp:cNvSpPr/>
      </dsp:nvSpPr>
      <dsp:spPr>
        <a:xfrm>
          <a:off x="65476" y="219162"/>
          <a:ext cx="731047" cy="7310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65183-5E1B-47AD-A5F2-418FEEC762AA}">
      <dsp:nvSpPr>
        <dsp:cNvPr id="0" name=""/>
        <dsp:cNvSpPr/>
      </dsp:nvSpPr>
      <dsp:spPr>
        <a:xfrm>
          <a:off x="766301" y="1169676"/>
          <a:ext cx="8814484" cy="584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4215" tIns="35560" rIns="35560" bIns="35560" numCol="1" spcCol="1270" anchor="ctr" anchorCtr="0">
          <a:noAutofit/>
        </a:bodyPr>
        <a:lstStyle/>
        <a:p>
          <a:pPr marL="0" lvl="0" indent="0" algn="justLow" defTabSz="622300" rtl="1">
            <a:lnSpc>
              <a:spcPct val="100000"/>
            </a:lnSpc>
            <a:spcBef>
              <a:spcPct val="0"/>
            </a:spcBef>
            <a:spcAft>
              <a:spcPts val="0"/>
            </a:spcAft>
            <a:buNone/>
          </a:pPr>
          <a:r>
            <a:rPr lang="ar-SA" sz="1400" kern="1200" dirty="0">
              <a:solidFill>
                <a:srgbClr val="FFFF00"/>
              </a:solidFill>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rPr>
            <a:t>تقتصر الخدمة المسجلة على المستندات اعتباراً من </a:t>
          </a:r>
          <a:r>
            <a:rPr lang="ar-SA" sz="1400" kern="1200"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١</a:t>
          </a:r>
          <a:r>
            <a:rPr lang="ar-SA" sz="1400" kern="1200" dirty="0">
              <a:solidFill>
                <a:srgbClr val="FFFF00"/>
              </a:solidFill>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rPr>
            <a:t> يناير/كانون الثاني ٢٠٢٦، وإلزامية خاصية التتبع فيما يتعلق بخدمة البريد المسجل وخدمة البريد بقيمة مصرح بها</a:t>
          </a:r>
        </a:p>
      </dsp:txBody>
      <dsp:txXfrm>
        <a:off x="766301" y="1169676"/>
        <a:ext cx="8814484" cy="584838"/>
      </dsp:txXfrm>
    </dsp:sp>
    <dsp:sp modelId="{CFAEC986-EA58-4AD6-B0FB-DE4AD083C47C}">
      <dsp:nvSpPr>
        <dsp:cNvPr id="0" name=""/>
        <dsp:cNvSpPr/>
      </dsp:nvSpPr>
      <dsp:spPr>
        <a:xfrm>
          <a:off x="400777" y="1096571"/>
          <a:ext cx="731047" cy="7310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64DF29-1BF8-4268-86D0-9FFDC7CD2943}">
      <dsp:nvSpPr>
        <dsp:cNvPr id="0" name=""/>
        <dsp:cNvSpPr/>
      </dsp:nvSpPr>
      <dsp:spPr>
        <a:xfrm>
          <a:off x="766301" y="2047085"/>
          <a:ext cx="8814484" cy="584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4215" tIns="35560" rIns="35560" bIns="35560" numCol="1" spcCol="1270" anchor="ctr" anchorCtr="0">
          <a:noAutofit/>
        </a:bodyPr>
        <a:lstStyle/>
        <a:p>
          <a:pPr marL="0" lvl="0" indent="0" algn="l" defTabSz="800100" rtl="1">
            <a:lnSpc>
              <a:spcPct val="100000"/>
            </a:lnSpc>
            <a:spcBef>
              <a:spcPct val="0"/>
            </a:spcBef>
            <a:spcAft>
              <a:spcPts val="0"/>
            </a:spcAft>
            <a:buNone/>
          </a:pPr>
          <a:r>
            <a:rPr lang="ar-SA" sz="1400" kern="1200" dirty="0">
              <a:solidFill>
                <a:srgbClr val="FFFF00"/>
              </a:solidFill>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rPr>
            <a:t>خدمة التوزيع الخاضعة للتتبع إلزامية بالنسبة إلى الرزم الصغيرة اعتباراً من </a:t>
          </a:r>
          <a:r>
            <a:rPr lang="ar-SA" sz="1400" kern="1200"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١</a:t>
          </a:r>
          <a:r>
            <a:rPr lang="ar-SA" sz="1400" kern="1200" dirty="0">
              <a:solidFill>
                <a:srgbClr val="FFFF00"/>
              </a:solidFill>
              <a:effectLst>
                <a:outerShdw blurRad="38100" dist="38100" dir="2700000" algn="tl">
                  <a:srgbClr val="000000">
                    <a:alpha val="43137"/>
                  </a:srgbClr>
                </a:outerShdw>
              </a:effectLst>
              <a:latin typeface="Arial" panose="020B0604020202020204" pitchFamily="34" charset="0"/>
              <a:ea typeface="Arial"/>
              <a:cs typeface="Arial" panose="020B0604020202020204" pitchFamily="34" charset="0"/>
            </a:rPr>
            <a:t> يناير/كانون الثاني ٢٠٢٥</a:t>
          </a:r>
        </a:p>
      </dsp:txBody>
      <dsp:txXfrm>
        <a:off x="766301" y="2047085"/>
        <a:ext cx="8814484" cy="584838"/>
      </dsp:txXfrm>
    </dsp:sp>
    <dsp:sp modelId="{0BD90D2E-1FD4-44F4-A5DC-B052C23B45F4}">
      <dsp:nvSpPr>
        <dsp:cNvPr id="0" name=""/>
        <dsp:cNvSpPr/>
      </dsp:nvSpPr>
      <dsp:spPr>
        <a:xfrm>
          <a:off x="400777" y="1973980"/>
          <a:ext cx="731047" cy="7310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3D30D4-69D4-4F28-8EEE-9C1A9119F85C}">
      <dsp:nvSpPr>
        <dsp:cNvPr id="0" name=""/>
        <dsp:cNvSpPr/>
      </dsp:nvSpPr>
      <dsp:spPr>
        <a:xfrm>
          <a:off x="431000" y="2924494"/>
          <a:ext cx="9149786" cy="584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4215" tIns="35560" rIns="35560" bIns="35560" numCol="1" spcCol="1270" anchor="ctr" anchorCtr="0">
          <a:noAutofit/>
        </a:bodyPr>
        <a:lstStyle/>
        <a:p>
          <a:pPr marL="0" lvl="0" indent="0" algn="justLow" defTabSz="622300">
            <a:lnSpc>
              <a:spcPct val="100000"/>
            </a:lnSpc>
            <a:spcBef>
              <a:spcPct val="0"/>
            </a:spcBef>
            <a:spcAft>
              <a:spcPts val="0"/>
            </a:spcAft>
            <a:buNone/>
          </a:pPr>
          <a:r>
            <a:rPr lang="ar-SA" sz="1400" kern="1200" dirty="0">
              <a:latin typeface="Arial" panose="020B0604020202020204" pitchFamily="34" charset="0"/>
              <a:ea typeface="Arial"/>
              <a:cs typeface="Arial" panose="020B0604020202020204" pitchFamily="34" charset="0"/>
            </a:rPr>
            <a:t>خدمة الإشعار بالتوزيع لا تنطبق على الطرود اعتباراً من </a:t>
          </a:r>
          <a:r>
            <a:rPr lang="ar-SA" sz="1400" kern="1200" dirty="0">
              <a:latin typeface="Arial" panose="020B0604020202020204" pitchFamily="34" charset="0"/>
              <a:ea typeface="Calibri" panose="020F0502020204030204" pitchFamily="34" charset="0"/>
              <a:cs typeface="Arial" panose="020B0604020202020204" pitchFamily="34" charset="0"/>
            </a:rPr>
            <a:t>١</a:t>
          </a:r>
          <a:r>
            <a:rPr lang="ar-SA" sz="1400" kern="1200" dirty="0">
              <a:latin typeface="Arial" panose="020B0604020202020204" pitchFamily="34" charset="0"/>
              <a:ea typeface="Arial"/>
              <a:cs typeface="Arial" panose="020B0604020202020204" pitchFamily="34" charset="0"/>
            </a:rPr>
            <a:t> يناير/كانون الثاني ٢٠٢٥</a:t>
          </a:r>
        </a:p>
      </dsp:txBody>
      <dsp:txXfrm>
        <a:off x="431000" y="2924494"/>
        <a:ext cx="9149786" cy="584838"/>
      </dsp:txXfrm>
    </dsp:sp>
    <dsp:sp modelId="{F25F0CE3-03B4-4D83-A341-2E1FDFBBCD9C}">
      <dsp:nvSpPr>
        <dsp:cNvPr id="0" name=""/>
        <dsp:cNvSpPr/>
      </dsp:nvSpPr>
      <dsp:spPr>
        <a:xfrm>
          <a:off x="65476" y="2851390"/>
          <a:ext cx="731047" cy="7310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D539F-A53F-44CB-A9FF-F9D1E790F7DE}">
      <dsp:nvSpPr>
        <dsp:cNvPr id="0" name=""/>
        <dsp:cNvSpPr/>
      </dsp:nvSpPr>
      <dsp:spPr>
        <a:xfrm>
          <a:off x="0" y="1362"/>
          <a:ext cx="46079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3DB5B0-D969-47AD-81B3-CE5773F1DBB3}">
      <dsp:nvSpPr>
        <dsp:cNvPr id="0" name=""/>
        <dsp:cNvSpPr/>
      </dsp:nvSpPr>
      <dsp:spPr>
        <a:xfrm>
          <a:off x="0" y="1362"/>
          <a:ext cx="4607983" cy="1053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Low" defTabSz="711200" rtl="1">
            <a:lnSpc>
              <a:spcPct val="90000"/>
            </a:lnSpc>
            <a:spcBef>
              <a:spcPct val="0"/>
            </a:spcBef>
            <a:spcAft>
              <a:spcPct val="35000"/>
            </a:spcAft>
            <a:buNone/>
          </a:pPr>
          <a:r>
            <a:rPr lang="en-GB" sz="1600" kern="1200" dirty="0">
              <a:latin typeface="Times New Roman" panose="02020603050405020304" pitchFamily="18" charset="0"/>
              <a:ea typeface="Arial"/>
              <a:cs typeface="Times New Roman" panose="02020603050405020304" pitchFamily="18" charset="0"/>
            </a:rPr>
            <a:t>PREDES</a:t>
          </a:r>
          <a:r>
            <a:rPr lang="ar-SA" sz="1800" kern="1200" dirty="0">
              <a:latin typeface="Arial" panose="020B0604020202020204" pitchFamily="34" charset="0"/>
              <a:ea typeface="Arial"/>
              <a:cs typeface="Arial" panose="020B0604020202020204" pitchFamily="34" charset="0"/>
            </a:rPr>
            <a:t>: بيانات على مستوى </a:t>
          </a:r>
          <a:r>
            <a:rPr lang="ar-SA" sz="1800" kern="1200" dirty="0" err="1">
              <a:latin typeface="Arial" panose="020B0604020202020204" pitchFamily="34" charset="0"/>
              <a:ea typeface="Arial"/>
              <a:cs typeface="Arial" panose="020B0604020202020204" pitchFamily="34" charset="0"/>
            </a:rPr>
            <a:t>البعيثة</a:t>
          </a:r>
          <a:r>
            <a:rPr lang="ar-SA" sz="1800" kern="1200" dirty="0">
              <a:latin typeface="Arial" panose="020B0604020202020204" pitchFamily="34" charset="0"/>
              <a:ea typeface="Arial"/>
              <a:cs typeface="Arial" panose="020B0604020202020204" pitchFamily="34" charset="0"/>
            </a:rPr>
            <a:t> عند وجود </a:t>
          </a:r>
          <a:r>
            <a:rPr lang="ar-SA" sz="1800" kern="1200" dirty="0" err="1">
              <a:latin typeface="Arial" panose="020B0604020202020204" pitchFamily="34" charset="0"/>
              <a:ea typeface="Arial"/>
              <a:cs typeface="Arial" panose="020B0604020202020204" pitchFamily="34" charset="0"/>
            </a:rPr>
            <a:t>بعائث</a:t>
          </a:r>
          <a:r>
            <a:rPr lang="ar-SA" sz="1800" kern="1200" dirty="0">
              <a:latin typeface="Arial" panose="020B0604020202020204" pitchFamily="34" charset="0"/>
              <a:ea typeface="Arial"/>
              <a:cs typeface="Arial" panose="020B0604020202020204" pitchFamily="34" charset="0"/>
            </a:rPr>
            <a:t> محددة؛ مقاس المحتويات حسب الاقتضاء</a:t>
          </a:r>
        </a:p>
      </dsp:txBody>
      <dsp:txXfrm>
        <a:off x="0" y="1362"/>
        <a:ext cx="4607983" cy="1053678"/>
      </dsp:txXfrm>
    </dsp:sp>
    <dsp:sp modelId="{DBB08FE6-3194-4E38-87A5-7B225A39F5FC}">
      <dsp:nvSpPr>
        <dsp:cNvPr id="0" name=""/>
        <dsp:cNvSpPr/>
      </dsp:nvSpPr>
      <dsp:spPr>
        <a:xfrm>
          <a:off x="0" y="1055041"/>
          <a:ext cx="46079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3D46A-A716-470C-A8B6-3AAFF48BE291}">
      <dsp:nvSpPr>
        <dsp:cNvPr id="0" name=""/>
        <dsp:cNvSpPr/>
      </dsp:nvSpPr>
      <dsp:spPr>
        <a:xfrm>
          <a:off x="0" y="1055041"/>
          <a:ext cx="4607983" cy="82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Low" defTabSz="711200" rtl="1">
            <a:lnSpc>
              <a:spcPct val="90000"/>
            </a:lnSpc>
            <a:spcBef>
              <a:spcPct val="0"/>
            </a:spcBef>
            <a:spcAft>
              <a:spcPct val="35000"/>
            </a:spcAft>
            <a:buNone/>
          </a:pPr>
          <a:r>
            <a:rPr lang="en-GB" sz="1600" kern="1200" dirty="0">
              <a:solidFill>
                <a:prstClr val="black">
                  <a:hueOff val="0"/>
                  <a:satOff val="0"/>
                  <a:lumOff val="0"/>
                  <a:alphaOff val="0"/>
                </a:prstClr>
              </a:solidFill>
              <a:latin typeface="Times New Roman" panose="02020603050405020304" pitchFamily="18" charset="0"/>
              <a:ea typeface="Arial"/>
              <a:cs typeface="Times New Roman" panose="02020603050405020304" pitchFamily="18" charset="0"/>
            </a:rPr>
            <a:t>RESDES</a:t>
          </a:r>
          <a:r>
            <a:rPr lang="ar-SA" sz="1800" kern="1200" dirty="0">
              <a:latin typeface="Arial" panose="020B0604020202020204" pitchFamily="34" charset="0"/>
              <a:ea typeface="Arial"/>
              <a:cs typeface="Arial" panose="020B0604020202020204" pitchFamily="34" charset="0"/>
            </a:rPr>
            <a:t>: نوع الوعاء ومقاس المحتويات حسب الاقتضاء</a:t>
          </a:r>
        </a:p>
      </dsp:txBody>
      <dsp:txXfrm>
        <a:off x="0" y="1055041"/>
        <a:ext cx="4607983" cy="824461"/>
      </dsp:txXfrm>
    </dsp:sp>
    <dsp:sp modelId="{7438DE16-7C1D-478C-9917-B2362405CE42}">
      <dsp:nvSpPr>
        <dsp:cNvPr id="0" name=""/>
        <dsp:cNvSpPr/>
      </dsp:nvSpPr>
      <dsp:spPr>
        <a:xfrm>
          <a:off x="0" y="1879502"/>
          <a:ext cx="46079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43347-8745-45C4-9731-287B7CCFE1DF}">
      <dsp:nvSpPr>
        <dsp:cNvPr id="0" name=""/>
        <dsp:cNvSpPr/>
      </dsp:nvSpPr>
      <dsp:spPr>
        <a:xfrm>
          <a:off x="0" y="1879502"/>
          <a:ext cx="4607983" cy="1053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Low" defTabSz="800100" rtl="1">
            <a:lnSpc>
              <a:spcPct val="90000"/>
            </a:lnSpc>
            <a:spcBef>
              <a:spcPct val="0"/>
            </a:spcBef>
            <a:spcAft>
              <a:spcPct val="35000"/>
            </a:spcAft>
            <a:buNone/>
          </a:pPr>
          <a:r>
            <a:rPr lang="ar-SA" sz="1800" kern="1200" dirty="0">
              <a:latin typeface="Arial" panose="020B0604020202020204" pitchFamily="34" charset="0"/>
              <a:ea typeface="Arial"/>
              <a:cs typeface="Arial" panose="020B0604020202020204" pitchFamily="34" charset="0"/>
            </a:rPr>
            <a:t>تُدرج معرفات الهوية المطابقة للمعيار </a:t>
          </a:r>
          <a:r>
            <a:rPr lang="en-GB" sz="1600" kern="1200" dirty="0">
              <a:solidFill>
                <a:prstClr val="black">
                  <a:hueOff val="0"/>
                  <a:satOff val="0"/>
                  <a:lumOff val="0"/>
                  <a:alphaOff val="0"/>
                </a:prstClr>
              </a:solidFill>
              <a:latin typeface="Times New Roman" panose="02020603050405020304" pitchFamily="18" charset="0"/>
              <a:ea typeface="Arial"/>
              <a:cs typeface="Times New Roman" panose="02020603050405020304" pitchFamily="18" charset="0"/>
            </a:rPr>
            <a:t>S10</a:t>
          </a:r>
          <a:r>
            <a:rPr lang="ar-SA" sz="1800" kern="1200" dirty="0">
              <a:latin typeface="Arial" panose="020B0604020202020204" pitchFamily="34" charset="0"/>
              <a:ea typeface="Arial"/>
              <a:cs typeface="Arial" panose="020B0604020202020204" pitchFamily="34" charset="0"/>
            </a:rPr>
            <a:t> فيما يتعلق بجميع </a:t>
          </a:r>
          <a:r>
            <a:rPr lang="ar-SA" sz="1800" kern="1200" dirty="0" err="1">
              <a:latin typeface="Arial" panose="020B0604020202020204" pitchFamily="34" charset="0"/>
              <a:ea typeface="Arial"/>
              <a:cs typeface="Arial" panose="020B0604020202020204" pitchFamily="34" charset="0"/>
            </a:rPr>
            <a:t>البعائث</a:t>
          </a:r>
          <a:r>
            <a:rPr lang="ar-SA" sz="1800" kern="1200" dirty="0">
              <a:latin typeface="Arial" panose="020B0604020202020204" pitchFamily="34" charset="0"/>
              <a:ea typeface="Arial"/>
              <a:cs typeface="Arial" panose="020B0604020202020204" pitchFamily="34" charset="0"/>
            </a:rPr>
            <a:t> المحتوية على بضائع (معيار الاتحاد البريدي العالمي للتراسل برسائل التبادل الإلكتروني للبيانات </a:t>
          </a:r>
          <a:r>
            <a:rPr lang="en-GB" sz="1600" kern="1200" dirty="0">
              <a:latin typeface="Times New Roman" panose="02020603050405020304" pitchFamily="18" charset="0"/>
              <a:ea typeface="Arial"/>
              <a:cs typeface="Times New Roman" panose="02020603050405020304" pitchFamily="18" charset="0"/>
            </a:rPr>
            <a:t>M41</a:t>
          </a:r>
          <a:r>
            <a:rPr lang="ar-EG" sz="1800" kern="1200" dirty="0">
              <a:latin typeface="Arial" panose="020B0604020202020204" pitchFamily="34" charset="0"/>
              <a:ea typeface="Arial"/>
              <a:cs typeface="Arial" panose="020B0604020202020204" pitchFamily="34" charset="0"/>
            </a:rPr>
            <a:t>)</a:t>
          </a:r>
          <a:endParaRPr lang="en-GB" sz="1800" kern="1200" dirty="0">
            <a:latin typeface="Arial" panose="020B0604020202020204" pitchFamily="34" charset="0"/>
            <a:ea typeface="Arial"/>
            <a:cs typeface="Arial" panose="020B0604020202020204" pitchFamily="34" charset="0"/>
          </a:endParaRPr>
        </a:p>
      </dsp:txBody>
      <dsp:txXfrm>
        <a:off x="0" y="1879502"/>
        <a:ext cx="4607983" cy="1053678"/>
      </dsp:txXfrm>
    </dsp:sp>
    <dsp:sp modelId="{5B881085-1843-4115-A238-1D5662A48B39}">
      <dsp:nvSpPr>
        <dsp:cNvPr id="0" name=""/>
        <dsp:cNvSpPr/>
      </dsp:nvSpPr>
      <dsp:spPr>
        <a:xfrm>
          <a:off x="0" y="2933180"/>
          <a:ext cx="46079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9CE3-7337-4A06-A396-415239FE63A8}">
      <dsp:nvSpPr>
        <dsp:cNvPr id="0" name=""/>
        <dsp:cNvSpPr/>
      </dsp:nvSpPr>
      <dsp:spPr>
        <a:xfrm>
          <a:off x="0" y="2933180"/>
          <a:ext cx="4607983" cy="1053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Low" defTabSz="800100" rtl="1">
            <a:lnSpc>
              <a:spcPct val="90000"/>
            </a:lnSpc>
            <a:spcBef>
              <a:spcPct val="0"/>
            </a:spcBef>
            <a:spcAft>
              <a:spcPct val="35000"/>
            </a:spcAft>
            <a:buNone/>
          </a:pPr>
          <a:r>
            <a:rPr lang="ar-SA" sz="1800" kern="1200" dirty="0" err="1">
              <a:latin typeface="Arial" panose="020B0604020202020204" pitchFamily="34" charset="0"/>
              <a:ea typeface="Arial"/>
              <a:cs typeface="Arial" panose="020B0604020202020204" pitchFamily="34" charset="0"/>
            </a:rPr>
            <a:t>البعائث</a:t>
          </a:r>
          <a:r>
            <a:rPr lang="ar-SA" sz="1800" kern="1200" dirty="0">
              <a:latin typeface="Arial" panose="020B0604020202020204" pitchFamily="34" charset="0"/>
              <a:ea typeface="Arial"/>
              <a:cs typeface="Arial" panose="020B0604020202020204" pitchFamily="34" charset="0"/>
            </a:rPr>
            <a:t> الخاضعة للتبع والمسجلة وذات القيمة المصرح بها: تبادل الرسائل  </a:t>
          </a:r>
          <a:r>
            <a:rPr lang="en-GB" sz="1600" kern="1200" dirty="0">
              <a:solidFill>
                <a:prstClr val="black">
                  <a:hueOff val="0"/>
                  <a:satOff val="0"/>
                  <a:lumOff val="0"/>
                  <a:alphaOff val="0"/>
                </a:prstClr>
              </a:solidFill>
              <a:latin typeface="Times New Roman" panose="02020603050405020304" pitchFamily="18" charset="0"/>
              <a:ea typeface="Arial"/>
              <a:cs typeface="Times New Roman" panose="02020603050405020304" pitchFamily="18" charset="0"/>
            </a:rPr>
            <a:t>EMSEVT</a:t>
          </a:r>
          <a:r>
            <a:rPr lang="ar-SA" sz="1800" kern="1200" dirty="0">
              <a:latin typeface="Arial" panose="020B0604020202020204" pitchFamily="34" charset="0"/>
              <a:ea typeface="Arial"/>
              <a:cs typeface="Arial" panose="020B0604020202020204" pitchFamily="34" charset="0"/>
            </a:rPr>
            <a:t> إلزامي مع جميع الشركاء</a:t>
          </a:r>
        </a:p>
      </dsp:txBody>
      <dsp:txXfrm>
        <a:off x="0" y="2933180"/>
        <a:ext cx="4607983" cy="1053678"/>
      </dsp:txXfrm>
    </dsp:sp>
    <dsp:sp modelId="{2B430E05-A853-49DA-B84F-6E1BA1F10888}">
      <dsp:nvSpPr>
        <dsp:cNvPr id="0" name=""/>
        <dsp:cNvSpPr/>
      </dsp:nvSpPr>
      <dsp:spPr>
        <a:xfrm>
          <a:off x="0" y="3986858"/>
          <a:ext cx="46079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2FDBF-9795-4A29-BA36-33286AA065E2}">
      <dsp:nvSpPr>
        <dsp:cNvPr id="0" name=""/>
        <dsp:cNvSpPr/>
      </dsp:nvSpPr>
      <dsp:spPr>
        <a:xfrm>
          <a:off x="0" y="3986858"/>
          <a:ext cx="4607983" cy="1053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Low" defTabSz="800100" rtl="1">
            <a:lnSpc>
              <a:spcPct val="90000"/>
            </a:lnSpc>
            <a:spcBef>
              <a:spcPct val="0"/>
            </a:spcBef>
            <a:spcAft>
              <a:spcPct val="35000"/>
            </a:spcAft>
            <a:buNone/>
          </a:pPr>
          <a:r>
            <a:rPr lang="ar-SA" sz="1800" kern="1200" dirty="0">
              <a:latin typeface="Arial" panose="020B0604020202020204" pitchFamily="34" charset="0"/>
              <a:ea typeface="Arial"/>
              <a:cs typeface="Arial" panose="020B0604020202020204" pitchFamily="34" charset="0"/>
            </a:rPr>
            <a:t>يوفر تتبعاً </a:t>
          </a:r>
          <a:r>
            <a:rPr lang="ar-SA" sz="1800" kern="1200" dirty="0" err="1">
              <a:latin typeface="Arial" panose="020B0604020202020204" pitchFamily="34" charset="0"/>
              <a:ea typeface="Arial"/>
              <a:cs typeface="Arial" panose="020B0604020202020204" pitchFamily="34" charset="0"/>
            </a:rPr>
            <a:t>للبعائث</a:t>
          </a:r>
          <a:r>
            <a:rPr lang="ar-SA" sz="1800" kern="1200" dirty="0">
              <a:latin typeface="Arial" panose="020B0604020202020204" pitchFamily="34" charset="0"/>
              <a:ea typeface="Arial"/>
              <a:cs typeface="Arial" panose="020B0604020202020204" pitchFamily="34" charset="0"/>
            </a:rPr>
            <a:t> الصادرة والواردة على الأراضي الوطنية</a:t>
          </a:r>
        </a:p>
      </dsp:txBody>
      <dsp:txXfrm>
        <a:off x="0" y="3986858"/>
        <a:ext cx="4607983" cy="10536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E1BA1-F09F-471C-B71F-8F28F8D37845}">
      <dsp:nvSpPr>
        <dsp:cNvPr id="0" name=""/>
        <dsp:cNvSpPr/>
      </dsp:nvSpPr>
      <dsp:spPr>
        <a:xfrm>
          <a:off x="0" y="0"/>
          <a:ext cx="11518900" cy="5041900"/>
        </a:xfrm>
        <a:prstGeom prst="roundRect">
          <a:avLst>
            <a:gd name="adj" fmla="val 85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3913075" numCol="1" spcCol="1270" anchor="t" anchorCtr="0">
          <a:noAutofit/>
        </a:bodyPr>
        <a:lstStyle/>
        <a:p>
          <a:pPr marL="0" lvl="0" indent="0" algn="justLow" defTabSz="1244600" rtl="1">
            <a:lnSpc>
              <a:spcPct val="90000"/>
            </a:lnSpc>
            <a:spcBef>
              <a:spcPct val="0"/>
            </a:spcBef>
            <a:spcAft>
              <a:spcPct val="35000"/>
            </a:spcAft>
            <a:buNone/>
          </a:pPr>
          <a:r>
            <a:rPr lang="ar-SA" sz="2800" b="1" kern="1200" dirty="0">
              <a:latin typeface="Verdana" panose="020B0604030504040204" pitchFamily="34" charset="0"/>
              <a:ea typeface="Arial"/>
              <a:cs typeface="Arial"/>
            </a:rPr>
            <a:t>نظام الاستعلام القائم على الإنترنت المعتمد من الاتحاد البريدي العالمي</a:t>
          </a:r>
        </a:p>
      </dsp:txBody>
      <dsp:txXfrm>
        <a:off x="125521" y="125521"/>
        <a:ext cx="11267858" cy="4790858"/>
      </dsp:txXfrm>
    </dsp:sp>
    <dsp:sp modelId="{8AA5D0DE-CD8E-423C-9943-3198ABCF282C}">
      <dsp:nvSpPr>
        <dsp:cNvPr id="0" name=""/>
        <dsp:cNvSpPr/>
      </dsp:nvSpPr>
      <dsp:spPr>
        <a:xfrm>
          <a:off x="287972" y="1260475"/>
          <a:ext cx="10942955" cy="3529330"/>
        </a:xfrm>
        <a:prstGeom prst="roundRect">
          <a:avLst>
            <a:gd name="adj" fmla="val 105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241125" numCol="1" spcCol="1270" anchor="t" anchorCtr="0">
          <a:noAutofit/>
        </a:bodyPr>
        <a:lstStyle/>
        <a:p>
          <a:pPr marL="0" lvl="0" indent="0" algn="ctr" defTabSz="1244600" rtl="1">
            <a:lnSpc>
              <a:spcPct val="90000"/>
            </a:lnSpc>
            <a:spcBef>
              <a:spcPct val="0"/>
            </a:spcBef>
            <a:spcAft>
              <a:spcPct val="35000"/>
            </a:spcAft>
            <a:buNone/>
          </a:pPr>
          <a:r>
            <a:rPr lang="ar-SA" sz="2800" b="1" kern="1200" dirty="0">
              <a:latin typeface="Verdana" panose="020B0604030504040204" pitchFamily="34" charset="0"/>
              <a:ea typeface="Arial"/>
              <a:cs typeface="Arial"/>
            </a:rPr>
            <a:t>إلزامي فيما يتعلق بالطرود؛ اختياري ولكنه موصى به فيما يتعلق </a:t>
          </a:r>
          <a:r>
            <a:rPr lang="ar-SA" sz="2800" b="1" kern="1200" dirty="0" err="1">
              <a:latin typeface="Verdana" panose="020B0604030504040204" pitchFamily="34" charset="0"/>
              <a:ea typeface="Arial"/>
              <a:cs typeface="Arial"/>
            </a:rPr>
            <a:t>ببعائث</a:t>
          </a:r>
          <a:r>
            <a:rPr lang="ar-SA" sz="2800" b="1" kern="1200" dirty="0">
              <a:latin typeface="Verdana" panose="020B0604030504040204" pitchFamily="34" charset="0"/>
              <a:ea typeface="Arial"/>
              <a:cs typeface="Arial"/>
            </a:rPr>
            <a:t> بريد الرسائل </a:t>
          </a:r>
        </a:p>
      </dsp:txBody>
      <dsp:txXfrm>
        <a:off x="396511" y="1369014"/>
        <a:ext cx="10725877" cy="3312252"/>
      </dsp:txXfrm>
    </dsp:sp>
    <dsp:sp modelId="{FE28BD08-37AA-487A-927B-43D4723A5414}">
      <dsp:nvSpPr>
        <dsp:cNvPr id="0" name=""/>
        <dsp:cNvSpPr/>
      </dsp:nvSpPr>
      <dsp:spPr>
        <a:xfrm>
          <a:off x="575945" y="2520950"/>
          <a:ext cx="10367010" cy="2016760"/>
        </a:xfrm>
        <a:prstGeom prst="roundRect">
          <a:avLst>
            <a:gd name="adj" fmla="val 105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99136" numCol="1" spcCol="1270" anchor="t" anchorCtr="0">
          <a:noAutofit/>
        </a:bodyPr>
        <a:lstStyle/>
        <a:p>
          <a:pPr marL="0" lvl="0" indent="0" algn="ctr" defTabSz="1244600" rtl="1">
            <a:lnSpc>
              <a:spcPct val="90000"/>
            </a:lnSpc>
            <a:spcBef>
              <a:spcPct val="0"/>
            </a:spcBef>
            <a:spcAft>
              <a:spcPct val="35000"/>
            </a:spcAft>
            <a:buNone/>
          </a:pPr>
          <a:r>
            <a:rPr lang="ar-SA" sz="2800" b="1" kern="1200" dirty="0">
              <a:latin typeface="Verdana" panose="020B0604030504040204" pitchFamily="34" charset="0"/>
              <a:ea typeface="Arial"/>
              <a:cs typeface="Arial"/>
            </a:rPr>
            <a:t>يُستخدم لإعداد الاستعلامات وتقديمها وإرسالها واستلامها ومعالجتها</a:t>
          </a:r>
        </a:p>
      </dsp:txBody>
      <dsp:txXfrm>
        <a:off x="637967" y="2582972"/>
        <a:ext cx="10242966" cy="18927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00B1D-1101-4BFB-A152-C23755BED150}">
      <dsp:nvSpPr>
        <dsp:cNvPr id="0" name=""/>
        <dsp:cNvSpPr/>
      </dsp:nvSpPr>
      <dsp:spPr>
        <a:xfrm>
          <a:off x="0" y="0"/>
          <a:ext cx="114729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1F619-864C-433F-9008-C5CA4B7421A2}">
      <dsp:nvSpPr>
        <dsp:cNvPr id="0" name=""/>
        <dsp:cNvSpPr/>
      </dsp:nvSpPr>
      <dsp:spPr>
        <a:xfrm>
          <a:off x="8794445" y="0"/>
          <a:ext cx="2678480" cy="5041497"/>
        </a:xfrm>
        <a:prstGeom prst="rect">
          <a:avLst/>
        </a:prstGeom>
        <a:solidFill>
          <a:schemeClr val="accent5">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Low" defTabSz="889000" rtl="1">
            <a:lnSpc>
              <a:spcPct val="90000"/>
            </a:lnSpc>
            <a:spcBef>
              <a:spcPct val="0"/>
            </a:spcBef>
            <a:spcAft>
              <a:spcPct val="35000"/>
            </a:spcAft>
            <a:buNone/>
          </a:pPr>
          <a:r>
            <a:rPr lang="ar-SA" sz="2000" b="1" kern="1200" dirty="0">
              <a:latin typeface="Arial" panose="020B0604020202020204" pitchFamily="34" charset="0"/>
              <a:ea typeface="Arial"/>
              <a:cs typeface="Arial" panose="020B0604020202020204" pitchFamily="34" charset="0"/>
            </a:rPr>
            <a:t>مبادئ عامة: المادة ٢</a:t>
          </a:r>
          <a:r>
            <a:rPr lang="ar-SA" sz="2000" b="1" kern="1200" dirty="0">
              <a:latin typeface="Arial" panose="020B0604020202020204" pitchFamily="34" charset="0"/>
              <a:ea typeface="Calibri" panose="020F0502020204030204" pitchFamily="34" charset="0"/>
              <a:cs typeface="Arial" panose="020B0604020202020204" pitchFamily="34" charset="0"/>
            </a:rPr>
            <a:t>١-٠٠١</a:t>
          </a:r>
          <a:r>
            <a:rPr lang="ar-SA" sz="2000" b="1" kern="1200" dirty="0">
              <a:latin typeface="Arial" panose="020B0604020202020204" pitchFamily="34" charset="0"/>
              <a:ea typeface="Arial"/>
              <a:cs typeface="Arial" panose="020B0604020202020204" pitchFamily="34" charset="0"/>
            </a:rPr>
            <a:t> من نظام الاتفاقية</a:t>
          </a:r>
        </a:p>
      </dsp:txBody>
      <dsp:txXfrm>
        <a:off x="8794445" y="0"/>
        <a:ext cx="2678480" cy="5041497"/>
      </dsp:txXfrm>
    </dsp:sp>
    <dsp:sp modelId="{C65B4734-4189-4C45-8FB4-52A7873EE11F}">
      <dsp:nvSpPr>
        <dsp:cNvPr id="0" name=""/>
        <dsp:cNvSpPr/>
      </dsp:nvSpPr>
      <dsp:spPr>
        <a:xfrm>
          <a:off x="1571571" y="0"/>
          <a:ext cx="7209090" cy="118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Low" defTabSz="1066800" rtl="1">
            <a:lnSpc>
              <a:spcPct val="90000"/>
            </a:lnSpc>
            <a:spcBef>
              <a:spcPct val="0"/>
            </a:spcBef>
            <a:spcAft>
              <a:spcPct val="35000"/>
            </a:spcAft>
            <a:buNone/>
          </a:pPr>
          <a:r>
            <a:rPr lang="ar-SA" sz="2400" kern="1200" dirty="0">
              <a:latin typeface="Verdana" panose="020B0604030504040204" pitchFamily="34" charset="0"/>
              <a:ea typeface="Arial"/>
              <a:cs typeface="Arial"/>
            </a:rPr>
            <a:t>تُقبل الاستعلامات بمجرد أن يُبلغ المرسِل أو المرسَل إليه عن المشكلة</a:t>
          </a:r>
        </a:p>
      </dsp:txBody>
      <dsp:txXfrm>
        <a:off x="1571571" y="0"/>
        <a:ext cx="7209090" cy="1185293"/>
      </dsp:txXfrm>
    </dsp:sp>
    <dsp:sp modelId="{AF9C1CFD-C9A1-4C42-8836-7299CA171789}">
      <dsp:nvSpPr>
        <dsp:cNvPr id="0" name=""/>
        <dsp:cNvSpPr/>
      </dsp:nvSpPr>
      <dsp:spPr>
        <a:xfrm>
          <a:off x="0" y="1244558"/>
          <a:ext cx="87929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E306B9-DB55-4C88-98A4-B75461CFA947}">
      <dsp:nvSpPr>
        <dsp:cNvPr id="0" name=""/>
        <dsp:cNvSpPr/>
      </dsp:nvSpPr>
      <dsp:spPr>
        <a:xfrm>
          <a:off x="144058" y="1247450"/>
          <a:ext cx="8628061" cy="118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Low" defTabSz="1066800" rtl="1">
            <a:lnSpc>
              <a:spcPct val="90000"/>
            </a:lnSpc>
            <a:spcBef>
              <a:spcPct val="0"/>
            </a:spcBef>
            <a:spcAft>
              <a:spcPct val="35000"/>
            </a:spcAft>
            <a:buNone/>
          </a:pPr>
          <a:r>
            <a:rPr lang="ar-SA" sz="2400" kern="1200" dirty="0">
              <a:latin typeface="Verdana" panose="020B0604030504040204" pitchFamily="34" charset="0"/>
              <a:ea typeface="Arial"/>
              <a:cs typeface="Arial"/>
            </a:rPr>
            <a:t>النموذج </a:t>
          </a:r>
          <a:r>
            <a:rPr lang="en-GB" sz="2200" kern="1200" dirty="0">
              <a:latin typeface="Times New Roman" panose="02020603050405020304" pitchFamily="18" charset="0"/>
              <a:ea typeface="Arial"/>
              <a:cs typeface="Times New Roman" panose="02020603050405020304" pitchFamily="18" charset="0"/>
            </a:rPr>
            <a:t>CN 08</a:t>
          </a:r>
          <a:r>
            <a:rPr lang="ar-SA" sz="2400" kern="1200" dirty="0">
              <a:latin typeface="Verdana" panose="020B0604030504040204" pitchFamily="34" charset="0"/>
              <a:ea typeface="Arial"/>
              <a:cs typeface="Arial"/>
            </a:rPr>
            <a:t>: الإبلاغ عن وقت الإرسال المتوقع</a:t>
          </a:r>
        </a:p>
      </dsp:txBody>
      <dsp:txXfrm>
        <a:off x="144058" y="1247450"/>
        <a:ext cx="8628061" cy="1185293"/>
      </dsp:txXfrm>
    </dsp:sp>
    <dsp:sp modelId="{E31B90DD-7358-4383-868D-C02223AA93D1}">
      <dsp:nvSpPr>
        <dsp:cNvPr id="0" name=""/>
        <dsp:cNvSpPr/>
      </dsp:nvSpPr>
      <dsp:spPr>
        <a:xfrm>
          <a:off x="65" y="2489116"/>
          <a:ext cx="87929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24C864-4156-4314-AD83-F3492028D5CF}">
      <dsp:nvSpPr>
        <dsp:cNvPr id="0" name=""/>
        <dsp:cNvSpPr/>
      </dsp:nvSpPr>
      <dsp:spPr>
        <a:xfrm>
          <a:off x="150270" y="2523323"/>
          <a:ext cx="8628061" cy="118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Low" defTabSz="1066800" rtl="1">
            <a:lnSpc>
              <a:spcPct val="90000"/>
            </a:lnSpc>
            <a:spcBef>
              <a:spcPct val="0"/>
            </a:spcBef>
            <a:spcAft>
              <a:spcPct val="35000"/>
            </a:spcAft>
            <a:buNone/>
          </a:pPr>
          <a:r>
            <a:rPr lang="ar-SA" sz="2400" kern="1200" dirty="0">
              <a:latin typeface="Verdana" panose="020B0604030504040204" pitchFamily="34" charset="0"/>
              <a:ea typeface="Arial"/>
              <a:cs typeface="Arial"/>
            </a:rPr>
            <a:t>تُقدم الاستعلامات باستخدام نظام الاستعلام القائم على الإنترنت بعد انتهاء وقت الإرسال ما لم توجد الرسائل </a:t>
          </a:r>
          <a:r>
            <a:rPr lang="en-GB" sz="2200" kern="1200" dirty="0">
              <a:solidFill>
                <a:prstClr val="black">
                  <a:hueOff val="0"/>
                  <a:satOff val="0"/>
                  <a:lumOff val="0"/>
                  <a:alphaOff val="0"/>
                </a:prstClr>
              </a:solidFill>
              <a:latin typeface="Times New Roman" panose="02020603050405020304" pitchFamily="18" charset="0"/>
              <a:ea typeface="Arial"/>
              <a:cs typeface="Times New Roman" panose="02020603050405020304" pitchFamily="18" charset="0"/>
            </a:rPr>
            <a:t>RESDES/EMSEVT</a:t>
          </a:r>
          <a:r>
            <a:rPr lang="ar-SA" sz="2400" kern="1200" dirty="0">
              <a:latin typeface="Verdana" panose="020B0604030504040204" pitchFamily="34" charset="0"/>
              <a:ea typeface="Arial"/>
              <a:cs typeface="Arial"/>
            </a:rPr>
            <a:t> بشأن البريد الوارد</a:t>
          </a:r>
        </a:p>
      </dsp:txBody>
      <dsp:txXfrm>
        <a:off x="150270" y="2523323"/>
        <a:ext cx="8628061" cy="1185293"/>
      </dsp:txXfrm>
    </dsp:sp>
    <dsp:sp modelId="{68B1DA1E-7C22-4AE8-B1C5-200B9077C30D}">
      <dsp:nvSpPr>
        <dsp:cNvPr id="0" name=""/>
        <dsp:cNvSpPr/>
      </dsp:nvSpPr>
      <dsp:spPr>
        <a:xfrm>
          <a:off x="0" y="3733674"/>
          <a:ext cx="87929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C87F16-8D73-46C6-A351-641BF3C229A6}">
      <dsp:nvSpPr>
        <dsp:cNvPr id="0" name=""/>
        <dsp:cNvSpPr/>
      </dsp:nvSpPr>
      <dsp:spPr>
        <a:xfrm>
          <a:off x="169079" y="3767881"/>
          <a:ext cx="8628061" cy="118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Low" defTabSz="1066800" rtl="1">
            <a:lnSpc>
              <a:spcPct val="90000"/>
            </a:lnSpc>
            <a:spcBef>
              <a:spcPct val="0"/>
            </a:spcBef>
            <a:spcAft>
              <a:spcPct val="35000"/>
            </a:spcAft>
            <a:buNone/>
          </a:pPr>
          <a:r>
            <a:rPr lang="ar-SA" sz="2400" kern="1200" dirty="0">
              <a:latin typeface="Verdana" panose="020B0604030504040204" pitchFamily="34" charset="0"/>
              <a:ea typeface="Arial"/>
              <a:cs typeface="Arial"/>
            </a:rPr>
            <a:t>التحفظات المتعلقة بفترات المعالجة فقط من خلال الاتفاقات الثنائية</a:t>
          </a:r>
        </a:p>
      </dsp:txBody>
      <dsp:txXfrm>
        <a:off x="169079" y="3767881"/>
        <a:ext cx="8628061" cy="1185293"/>
      </dsp:txXfrm>
    </dsp:sp>
    <dsp:sp modelId="{FFDAA9C0-8354-4BFC-999A-38CAB657D3B9}">
      <dsp:nvSpPr>
        <dsp:cNvPr id="0" name=""/>
        <dsp:cNvSpPr/>
      </dsp:nvSpPr>
      <dsp:spPr>
        <a:xfrm>
          <a:off x="12815" y="4978232"/>
          <a:ext cx="87929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F95DA-5C5D-49B0-A317-BB2F6F066FEA}">
      <dsp:nvSpPr>
        <dsp:cNvPr id="0" name=""/>
        <dsp:cNvSpPr/>
      </dsp:nvSpPr>
      <dsp:spPr>
        <a:xfrm>
          <a:off x="0" y="134107"/>
          <a:ext cx="2323847"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Low" defTabSz="889000" rtl="1">
            <a:lnSpc>
              <a:spcPct val="90000"/>
            </a:lnSpc>
            <a:spcBef>
              <a:spcPct val="0"/>
            </a:spcBef>
            <a:spcAft>
              <a:spcPct val="35000"/>
            </a:spcAft>
            <a:buNone/>
          </a:pPr>
          <a:r>
            <a:rPr lang="ar-SA" sz="2000" b="0" i="0" kern="1200" baseline="0" dirty="0">
              <a:latin typeface="Verdana" panose="020B0604030504040204" pitchFamily="34" charset="0"/>
              <a:ea typeface="Arial"/>
              <a:cs typeface="Arial"/>
            </a:rPr>
            <a:t>إثبات التوزيع:</a:t>
          </a:r>
        </a:p>
      </dsp:txBody>
      <dsp:txXfrm>
        <a:off x="59399" y="193506"/>
        <a:ext cx="2205049" cy="1098002"/>
      </dsp:txXfrm>
    </dsp:sp>
    <dsp:sp modelId="{0F971234-EA5D-4C08-A573-96BE00F3A6E4}">
      <dsp:nvSpPr>
        <dsp:cNvPr id="0" name=""/>
        <dsp:cNvSpPr/>
      </dsp:nvSpPr>
      <dsp:spPr>
        <a:xfrm>
          <a:off x="0" y="1308675"/>
          <a:ext cx="2323847" cy="1580962"/>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3782" tIns="20320" rIns="113792" bIns="20320" numCol="1" spcCol="1270" anchor="t" anchorCtr="0">
          <a:noAutofit/>
        </a:bodyPr>
        <a:lstStyle/>
        <a:p>
          <a:pPr marL="171450" lvl="1" indent="-171450" algn="justLow" defTabSz="711200" rtl="1">
            <a:lnSpc>
              <a:spcPct val="90000"/>
            </a:lnSpc>
            <a:spcBef>
              <a:spcPct val="0"/>
            </a:spcBef>
            <a:spcAft>
              <a:spcPct val="20000"/>
            </a:spcAft>
            <a:buChar char="•"/>
          </a:pPr>
          <a:r>
            <a:rPr lang="ar-SA" sz="1600" b="0" i="0" kern="1200" baseline="0" dirty="0">
              <a:latin typeface="Arial" panose="020B0604020202020204" pitchFamily="34" charset="0"/>
              <a:ea typeface="Arial"/>
              <a:cs typeface="Arial" panose="020B0604020202020204" pitchFamily="34" charset="0"/>
            </a:rPr>
            <a:t>تقديم إثبات خطي عندما يكون التوزيع موضوع نزاع: </a:t>
          </a:r>
          <a:br>
            <a:rPr lang="ar-SA" sz="1600" b="0" i="0" kern="1200" baseline="0" dirty="0">
              <a:latin typeface="Arial" panose="020B0604020202020204" pitchFamily="34" charset="0"/>
              <a:ea typeface="Arial"/>
              <a:cs typeface="Arial" panose="020B0604020202020204" pitchFamily="34" charset="0"/>
            </a:rPr>
          </a:br>
          <a:r>
            <a:rPr lang="ar-SA" sz="1600" b="0" i="0" kern="1200" baseline="0" dirty="0">
              <a:latin typeface="Arial" panose="020B0604020202020204" pitchFamily="34" charset="0"/>
              <a:ea typeface="Arial"/>
              <a:cs typeface="Arial" panose="020B0604020202020204" pitchFamily="34" charset="0"/>
            </a:rPr>
            <a:t>الإشعار بالتسلم </a:t>
          </a:r>
          <a:r>
            <a:rPr lang="en-GB" sz="1400" b="0" i="0" kern="1200" baseline="0" dirty="0">
              <a:latin typeface="Times New Roman" panose="02020603050405020304" pitchFamily="18" charset="0"/>
              <a:ea typeface="Arial"/>
              <a:cs typeface="Times New Roman" panose="02020603050405020304" pitchFamily="18" charset="0"/>
            </a:rPr>
            <a:t>CN 07</a:t>
          </a:r>
          <a:r>
            <a:rPr lang="ar-SA" sz="1600" b="0" i="0" kern="1200" baseline="0" dirty="0">
              <a:latin typeface="Arial" panose="020B0604020202020204" pitchFamily="34" charset="0"/>
              <a:ea typeface="Arial"/>
              <a:cs typeface="Arial" panose="020B0604020202020204" pitchFamily="34" charset="0"/>
            </a:rPr>
            <a:t> أو نسخة التوقيع أو أي إثبات آخر</a:t>
          </a:r>
        </a:p>
        <a:p>
          <a:pPr marL="171450" lvl="1" indent="-171450" algn="justLow" defTabSz="711200" rtl="1">
            <a:lnSpc>
              <a:spcPct val="90000"/>
            </a:lnSpc>
            <a:spcBef>
              <a:spcPct val="0"/>
            </a:spcBef>
            <a:spcAft>
              <a:spcPct val="20000"/>
            </a:spcAft>
            <a:buChar char="•"/>
          </a:pPr>
          <a:r>
            <a:rPr lang="ar-SA" sz="1600" b="0" i="0" kern="1200" baseline="0" dirty="0">
              <a:latin typeface="Arial" panose="020B0604020202020204" pitchFamily="34" charset="0"/>
              <a:ea typeface="Arial"/>
              <a:cs typeface="Arial" panose="020B0604020202020204" pitchFamily="34" charset="0"/>
            </a:rPr>
            <a:t>الامتثال للمواد ذات الصلة الصادرة عن الاتحاد البريدي العالمي</a:t>
          </a:r>
        </a:p>
      </dsp:txBody>
      <dsp:txXfrm>
        <a:off x="0" y="1308675"/>
        <a:ext cx="2323847" cy="15809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9132C-9697-40C2-AE76-6B4A6F6E9BA6}">
      <dsp:nvSpPr>
        <dsp:cNvPr id="0" name=""/>
        <dsp:cNvSpPr/>
      </dsp:nvSpPr>
      <dsp:spPr>
        <a:xfrm rot="16200000">
          <a:off x="-1158423" y="1158423"/>
          <a:ext cx="5041900"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r" defTabSz="622300" rtl="1">
            <a:lnSpc>
              <a:spcPct val="90000"/>
            </a:lnSpc>
            <a:spcBef>
              <a:spcPct val="0"/>
            </a:spcBef>
            <a:spcAft>
              <a:spcPct val="35000"/>
            </a:spcAft>
            <a:buNone/>
          </a:pPr>
          <a:r>
            <a:rPr lang="ar-SA" sz="1400" kern="1200" dirty="0">
              <a:latin typeface="Arial" panose="020B0604020202020204" pitchFamily="34" charset="0"/>
              <a:ea typeface="Arial"/>
              <a:cs typeface="Arial" panose="020B0604020202020204" pitchFamily="34" charset="0"/>
            </a:rPr>
            <a:t>يضمن نظام الاستعلام القائم على الإنترنت والرسائل </a:t>
          </a:r>
          <a:r>
            <a:rPr lang="en-GB" sz="1200" kern="1200" dirty="0">
              <a:latin typeface="Times New Roman" panose="02020603050405020304" pitchFamily="18" charset="0"/>
              <a:ea typeface="Arial"/>
              <a:cs typeface="Times New Roman" panose="02020603050405020304" pitchFamily="18" charset="0"/>
            </a:rPr>
            <a:t>EMSEVT</a:t>
          </a:r>
          <a:r>
            <a:rPr lang="ar-SA" sz="1400" kern="1200" dirty="0">
              <a:latin typeface="Arial" panose="020B0604020202020204" pitchFamily="34" charset="0"/>
              <a:ea typeface="Arial"/>
              <a:cs typeface="Arial" panose="020B0604020202020204" pitchFamily="34" charset="0"/>
            </a:rPr>
            <a:t>  معالجة موحدة للاستعلامات وإجراء تتبع شفاف</a:t>
          </a:r>
        </a:p>
      </dsp:txBody>
      <dsp:txXfrm rot="5400000">
        <a:off x="1" y="1008379"/>
        <a:ext cx="2725052" cy="3025140"/>
      </dsp:txXfrm>
    </dsp:sp>
    <dsp:sp modelId="{340E977A-5595-4AC7-966D-4DF669058FAD}">
      <dsp:nvSpPr>
        <dsp:cNvPr id="0" name=""/>
        <dsp:cNvSpPr/>
      </dsp:nvSpPr>
      <dsp:spPr>
        <a:xfrm rot="16200000">
          <a:off x="1773784" y="1158423"/>
          <a:ext cx="5041900"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ar-SA" sz="1400" kern="1200" dirty="0">
              <a:latin typeface="Verdana" panose="020B0604030504040204" pitchFamily="34" charset="0"/>
              <a:ea typeface="Arial"/>
              <a:cs typeface="Arial"/>
            </a:rPr>
            <a:t>مواءمة العمليات المحلية مع الجداول الزمنية والبيانات الإلزامية</a:t>
          </a:r>
        </a:p>
      </dsp:txBody>
      <dsp:txXfrm rot="5400000">
        <a:off x="2932208" y="1008379"/>
        <a:ext cx="2725052" cy="3025140"/>
      </dsp:txXfrm>
    </dsp:sp>
    <dsp:sp modelId="{7393F0BC-0FD2-412C-B5CD-C4906395C4BE}">
      <dsp:nvSpPr>
        <dsp:cNvPr id="0" name=""/>
        <dsp:cNvSpPr/>
      </dsp:nvSpPr>
      <dsp:spPr>
        <a:xfrm rot="16200000">
          <a:off x="4703215" y="1158423"/>
          <a:ext cx="5041900"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ar-SA" sz="1400" kern="1200" dirty="0">
              <a:latin typeface="Arial" panose="020B0604020202020204" pitchFamily="34" charset="0"/>
              <a:ea typeface="Arial"/>
              <a:cs typeface="Arial" panose="020B0604020202020204" pitchFamily="34" charset="0"/>
            </a:rPr>
            <a:t>ستجري مناقشة اقتراح تبعي بشأن الاستخدام الإلزامي لنظام الاستعلام القائم على الإنترنت فيما يتعلق </a:t>
          </a:r>
          <a:r>
            <a:rPr lang="ar-SA" sz="1400" kern="1200" dirty="0" err="1">
              <a:latin typeface="Arial" panose="020B0604020202020204" pitchFamily="34" charset="0"/>
              <a:ea typeface="Arial"/>
              <a:cs typeface="Arial" panose="020B0604020202020204" pitchFamily="34" charset="0"/>
            </a:rPr>
            <a:t>ببعائ</a:t>
          </a:r>
          <a:r>
            <a:rPr lang="ar-EG" sz="1400" kern="1200" dirty="0">
              <a:latin typeface="Arial" panose="020B0604020202020204" pitchFamily="34" charset="0"/>
              <a:ea typeface="Arial"/>
              <a:cs typeface="Arial" panose="020B0604020202020204" pitchFamily="34" charset="0"/>
            </a:rPr>
            <a:t>ث</a:t>
          </a:r>
          <a:r>
            <a:rPr lang="ar-SA" sz="1400" kern="1200" dirty="0">
              <a:latin typeface="Arial" panose="020B0604020202020204" pitchFamily="34" charset="0"/>
              <a:ea typeface="Arial"/>
              <a:cs typeface="Arial" panose="020B0604020202020204" pitchFamily="34" charset="0"/>
            </a:rPr>
            <a:t> بريد الرسائل في اجتماع فريق تنمية المنتجات والتكامل في </a:t>
          </a:r>
          <a:r>
            <a:rPr lang="ar-SA" sz="1400" kern="1200" dirty="0">
              <a:latin typeface="Arial" panose="020B0604020202020204" pitchFamily="34" charset="0"/>
              <a:ea typeface="Calibri" panose="020F0502020204030204" pitchFamily="34" charset="0"/>
              <a:cs typeface="Arial" panose="020B0604020202020204" pitchFamily="34" charset="0"/>
            </a:rPr>
            <a:t>٩</a:t>
          </a:r>
          <a:r>
            <a:rPr lang="ar-SA" sz="1400" kern="1200" dirty="0">
              <a:latin typeface="Arial" panose="020B0604020202020204" pitchFamily="34" charset="0"/>
              <a:ea typeface="Arial"/>
              <a:cs typeface="Arial" panose="020B0604020202020204" pitchFamily="34" charset="0"/>
            </a:rPr>
            <a:t> فبراير/شباط ٢٠٢٦</a:t>
          </a:r>
          <a:endParaRPr lang="ar-SA" sz="1400" kern="1200" dirty="0">
            <a:latin typeface="Verdana" panose="020B0604030504040204" pitchFamily="34" charset="0"/>
            <a:ea typeface="Arial"/>
            <a:cs typeface="Arial"/>
          </a:endParaRPr>
        </a:p>
      </dsp:txBody>
      <dsp:txXfrm rot="5400000">
        <a:off x="5861639" y="1008379"/>
        <a:ext cx="2725052" cy="3025140"/>
      </dsp:txXfrm>
    </dsp:sp>
    <dsp:sp modelId="{73D93220-46D7-4418-8EAF-0CC3864384EC}">
      <dsp:nvSpPr>
        <dsp:cNvPr id="0" name=""/>
        <dsp:cNvSpPr/>
      </dsp:nvSpPr>
      <dsp:spPr>
        <a:xfrm rot="16200000">
          <a:off x="7632646" y="1158423"/>
          <a:ext cx="5041900"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ar-SA" sz="1400" kern="1200" dirty="0">
              <a:latin typeface="Verdana" panose="020B0604030504040204" pitchFamily="34" charset="0"/>
              <a:ea typeface="Arial"/>
              <a:cs typeface="Arial"/>
            </a:rPr>
            <a:t>نظام الاستعلام القائم على الإنترنت المعتمد من الاتحاد البريدي العالمي لدعم المعالجة الإلكترونية للاستعلامات المتعلقة </a:t>
          </a:r>
          <a:r>
            <a:rPr lang="ar-SA" sz="1400" kern="1200" dirty="0" err="1">
              <a:latin typeface="Verdana" panose="020B0604030504040204" pitchFamily="34" charset="0"/>
              <a:ea typeface="Arial"/>
              <a:cs typeface="Arial"/>
            </a:rPr>
            <a:t>ببعائث</a:t>
          </a:r>
          <a:r>
            <a:rPr lang="ar-SA" sz="1400" kern="1200" dirty="0">
              <a:latin typeface="Verdana" panose="020B0604030504040204" pitchFamily="34" charset="0"/>
              <a:ea typeface="Arial"/>
              <a:cs typeface="Arial"/>
            </a:rPr>
            <a:t> بريد الرسائل</a:t>
          </a:r>
        </a:p>
      </dsp:txBody>
      <dsp:txXfrm rot="5400000">
        <a:off x="8791070" y="1008379"/>
        <a:ext cx="2725052" cy="3025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F29E8-8CFB-4D63-815F-7A5C01065A28}">
      <dsp:nvSpPr>
        <dsp:cNvPr id="0" name=""/>
        <dsp:cNvSpPr/>
      </dsp:nvSpPr>
      <dsp:spPr>
        <a:xfrm>
          <a:off x="168014" y="380648"/>
          <a:ext cx="3451402" cy="13027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Low" defTabSz="622300" rtl="1">
            <a:lnSpc>
              <a:spcPct val="90000"/>
            </a:lnSpc>
            <a:spcBef>
              <a:spcPct val="0"/>
            </a:spcBef>
            <a:spcAft>
              <a:spcPct val="35000"/>
            </a:spcAft>
            <a:buNone/>
          </a:pPr>
          <a:r>
            <a:rPr lang="ar-SA" sz="1400" kern="1200" dirty="0">
              <a:latin typeface="Arial" panose="020B0604020202020204" pitchFamily="34" charset="0"/>
              <a:ea typeface="Arial"/>
              <a:cs typeface="Arial" panose="020B0604020202020204" pitchFamily="34" charset="0"/>
            </a:rPr>
            <a:t>وافق مجلس الاستثمار البريدي خلال الدورة ٦ على دليل المستخدم الخاص بخدمة التوزيع بالتتبع </a:t>
          </a:r>
          <a:r>
            <a:rPr lang="ar-SA" sz="1400" kern="1200" dirty="0" err="1">
              <a:latin typeface="Arial" panose="020B0604020202020204" pitchFamily="34" charset="0"/>
              <a:ea typeface="Arial"/>
              <a:cs typeface="Arial" panose="020B0604020202020204" pitchFamily="34" charset="0"/>
            </a:rPr>
            <a:t>لبعائث</a:t>
          </a:r>
          <a:r>
            <a:rPr lang="ar-SA" sz="1400" kern="1200" dirty="0">
              <a:latin typeface="Arial" panose="020B0604020202020204" pitchFamily="34" charset="0"/>
              <a:ea typeface="Arial"/>
              <a:cs typeface="Arial" panose="020B0604020202020204" pitchFamily="34" charset="0"/>
            </a:rPr>
            <a:t> بريد الرسائل (مجلس الاستثمار البريدي- اللجنة ٢- ٢٠٢٤-٢- المستند ٢ج- الملحق </a:t>
          </a:r>
          <a:r>
            <a:rPr lang="ar-SA" sz="1400" kern="1200" dirty="0">
              <a:latin typeface="Arial" panose="020B0604020202020204" pitchFamily="34" charset="0"/>
              <a:ea typeface="Calibri" panose="020F0502020204030204" pitchFamily="34" charset="0"/>
              <a:cs typeface="Arial" panose="020B0604020202020204" pitchFamily="34" charset="0"/>
            </a:rPr>
            <a:t>١</a:t>
          </a:r>
          <a:r>
            <a:rPr lang="ar-SA" sz="1400" kern="1200" dirty="0">
              <a:latin typeface="Arial" panose="020B0604020202020204" pitchFamily="34" charset="0"/>
              <a:ea typeface="Arial"/>
              <a:cs typeface="Arial" panose="020B0604020202020204" pitchFamily="34" charset="0"/>
            </a:rPr>
            <a:t>)</a:t>
          </a:r>
        </a:p>
      </dsp:txBody>
      <dsp:txXfrm>
        <a:off x="231610" y="444244"/>
        <a:ext cx="3324210" cy="1175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AF934-9B78-4FBF-86CE-74422CB8665D}">
      <dsp:nvSpPr>
        <dsp:cNvPr id="0" name=""/>
        <dsp:cNvSpPr/>
      </dsp:nvSpPr>
      <dsp:spPr>
        <a:xfrm>
          <a:off x="0" y="1019"/>
          <a:ext cx="73921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9481C-AC45-4D17-AB4B-B5FC352B0F40}">
      <dsp:nvSpPr>
        <dsp:cNvPr id="0" name=""/>
        <dsp:cNvSpPr/>
      </dsp:nvSpPr>
      <dsp:spPr>
        <a:xfrm>
          <a:off x="0" y="1019"/>
          <a:ext cx="7384889" cy="102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Low" defTabSz="622300" rtl="1">
            <a:lnSpc>
              <a:spcPct val="90000"/>
            </a:lnSpc>
            <a:spcBef>
              <a:spcPct val="0"/>
            </a:spcBef>
            <a:spcAft>
              <a:spcPct val="35000"/>
            </a:spcAft>
            <a:buNone/>
          </a:pPr>
          <a:r>
            <a:rPr lang="ar-SA" sz="1400" kern="1200" dirty="0">
              <a:latin typeface="Arial" panose="020B0604020202020204" pitchFamily="34" charset="0"/>
              <a:ea typeface="Arial"/>
              <a:cs typeface="Arial" panose="020B0604020202020204" pitchFamily="34" charset="0"/>
            </a:rPr>
            <a:t>تستخدم </a:t>
          </a:r>
          <a:r>
            <a:rPr lang="ar-SA" sz="1400" kern="1200" dirty="0" err="1">
              <a:latin typeface="Arial" panose="020B0604020202020204" pitchFamily="34" charset="0"/>
              <a:ea typeface="Arial"/>
              <a:cs typeface="Arial" panose="020B0604020202020204" pitchFamily="34" charset="0"/>
            </a:rPr>
            <a:t>البعائث</a:t>
          </a:r>
          <a:r>
            <a:rPr lang="ar-SA" sz="1400" kern="1200" dirty="0">
              <a:latin typeface="Arial" panose="020B0604020202020204" pitchFamily="34" charset="0"/>
              <a:ea typeface="Arial"/>
              <a:cs typeface="Arial" panose="020B0604020202020204" pitchFamily="34" charset="0"/>
            </a:rPr>
            <a:t> الموزعة بالتتبع قيمتي مؤشر الخدمة المحدد </a:t>
          </a:r>
          <a:r>
            <a:rPr lang="en-GB" sz="1200" kern="1200" dirty="0">
              <a:latin typeface="Times New Roman" panose="02020603050405020304" pitchFamily="18" charset="0"/>
              <a:ea typeface="Arial"/>
              <a:cs typeface="Times New Roman" panose="02020603050405020304" pitchFamily="18" charset="0"/>
            </a:rPr>
            <a:t>LA-LZ</a:t>
          </a:r>
          <a:r>
            <a:rPr lang="ar-SA" sz="1400" kern="1200" dirty="0">
              <a:latin typeface="Arial" panose="020B0604020202020204" pitchFamily="34" charset="0"/>
              <a:ea typeface="Arial"/>
              <a:cs typeface="Arial" panose="020B0604020202020204" pitchFamily="34" charset="0"/>
            </a:rPr>
            <a:t>؛ ويتطلب استخدام مؤشر الخدمة </a:t>
          </a:r>
          <a:r>
            <a:rPr lang="en-GB" sz="1200" kern="1200" dirty="0">
              <a:latin typeface="Times New Roman" panose="02020603050405020304" pitchFamily="18" charset="0"/>
              <a:ea typeface="Arial"/>
              <a:cs typeface="Times New Roman" panose="02020603050405020304" pitchFamily="18" charset="0"/>
            </a:rPr>
            <a:t>LZ</a:t>
          </a:r>
          <a:r>
            <a:rPr lang="ar-SA" sz="1400" kern="1200" dirty="0">
              <a:latin typeface="Arial" panose="020B0604020202020204" pitchFamily="34" charset="0"/>
              <a:ea typeface="Arial"/>
              <a:cs typeface="Arial" panose="020B0604020202020204" pitchFamily="34" charset="0"/>
            </a:rPr>
            <a:t> اتفاقًا ثنائياً. يشكل مؤشر الخدمة هذا الحرفين الأولين من المعرِّف بالرمز ذي الخطوط على النحو المعرَّف في معيار الاتحاد البريدي العالمي للتراسل برسائل التبادل الإلكتروني للبيانات </a:t>
          </a:r>
          <a:r>
            <a:rPr lang="en-GB" sz="1200" kern="1200" dirty="0">
              <a:latin typeface="Times New Roman" panose="02020603050405020304" pitchFamily="18" charset="0"/>
              <a:ea typeface="Arial"/>
              <a:cs typeface="Times New Roman" panose="02020603050405020304" pitchFamily="18" charset="0"/>
            </a:rPr>
            <a:t>S10</a:t>
          </a:r>
          <a:r>
            <a:rPr lang="ar-SA" sz="1400" kern="1200" dirty="0">
              <a:latin typeface="Arial" panose="020B0604020202020204" pitchFamily="34" charset="0"/>
              <a:ea typeface="Arial"/>
              <a:cs typeface="Arial" panose="020B0604020202020204" pitchFamily="34" charset="0"/>
            </a:rPr>
            <a:t> (تحديد </a:t>
          </a:r>
          <a:r>
            <a:rPr lang="ar-SA" sz="1400" kern="1200" dirty="0" err="1">
              <a:latin typeface="Arial" panose="020B0604020202020204" pitchFamily="34" charset="0"/>
              <a:ea typeface="Arial"/>
              <a:cs typeface="Arial" panose="020B0604020202020204" pitchFamily="34" charset="0"/>
            </a:rPr>
            <a:t>البعائث</a:t>
          </a:r>
          <a:r>
            <a:rPr lang="ar-SA" sz="1400" kern="1200" dirty="0">
              <a:latin typeface="Arial" panose="020B0604020202020204" pitchFamily="34" charset="0"/>
              <a:ea typeface="Arial"/>
              <a:cs typeface="Arial" panose="020B0604020202020204" pitchFamily="34" charset="0"/>
            </a:rPr>
            <a:t> البريدية - معرف الهوية المؤلف من </a:t>
          </a:r>
          <a:r>
            <a:rPr lang="ar-SA" sz="1400" kern="1200" dirty="0">
              <a:latin typeface="Arial" panose="020B0604020202020204" pitchFamily="34" charset="0"/>
              <a:ea typeface="Calibri" panose="020F0502020204030204" pitchFamily="34" charset="0"/>
              <a:cs typeface="Arial" panose="020B0604020202020204" pitchFamily="34" charset="0"/>
            </a:rPr>
            <a:t>١٣</a:t>
          </a:r>
          <a:r>
            <a:rPr lang="ar-SA" sz="1400" kern="1200" dirty="0">
              <a:latin typeface="Arial" panose="020B0604020202020204" pitchFamily="34" charset="0"/>
              <a:ea typeface="Arial"/>
              <a:cs typeface="Arial" panose="020B0604020202020204" pitchFamily="34" charset="0"/>
            </a:rPr>
            <a:t> حرفاً).</a:t>
          </a:r>
        </a:p>
      </dsp:txBody>
      <dsp:txXfrm>
        <a:off x="0" y="1019"/>
        <a:ext cx="7384889" cy="1023142"/>
      </dsp:txXfrm>
    </dsp:sp>
    <dsp:sp modelId="{3E3FFE67-19D1-4278-97A8-D0C25DBC11C2}">
      <dsp:nvSpPr>
        <dsp:cNvPr id="0" name=""/>
        <dsp:cNvSpPr/>
      </dsp:nvSpPr>
      <dsp:spPr>
        <a:xfrm>
          <a:off x="0" y="686723"/>
          <a:ext cx="73921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7F648-0D0F-4A01-8945-0263978E3F07}">
      <dsp:nvSpPr>
        <dsp:cNvPr id="0" name=""/>
        <dsp:cNvSpPr/>
      </dsp:nvSpPr>
      <dsp:spPr>
        <a:xfrm>
          <a:off x="0" y="736031"/>
          <a:ext cx="7392108" cy="93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Low" defTabSz="622300" rtl="1">
            <a:lnSpc>
              <a:spcPct val="90000"/>
            </a:lnSpc>
            <a:spcBef>
              <a:spcPct val="0"/>
            </a:spcBef>
            <a:spcAft>
              <a:spcPct val="35000"/>
            </a:spcAft>
            <a:buNone/>
          </a:pPr>
          <a:r>
            <a:rPr lang="ar-SA" sz="1400" kern="1200" dirty="0">
              <a:latin typeface="Arial" panose="020B0604020202020204" pitchFamily="34" charset="0"/>
              <a:ea typeface="Arial"/>
              <a:cs typeface="Arial" panose="020B0604020202020204" pitchFamily="34" charset="0"/>
            </a:rPr>
            <a:t> يضع المستثمرون المعيَّنون معرفاً وحيداً برموز ذات خطوط مطابقاً للمعيار التقني </a:t>
          </a:r>
          <a:r>
            <a:rPr lang="en-GB" sz="1200" kern="1200" dirty="0">
              <a:latin typeface="Times New Roman" panose="02020603050405020304" pitchFamily="18" charset="0"/>
              <a:ea typeface="Arial"/>
              <a:cs typeface="Times New Roman" panose="02020603050405020304" pitchFamily="18" charset="0"/>
            </a:rPr>
            <a:t>S10</a:t>
          </a:r>
          <a:r>
            <a:rPr lang="ar-SA" sz="1400" kern="1200" dirty="0">
              <a:latin typeface="Arial" panose="020B0604020202020204" pitchFamily="34" charset="0"/>
              <a:ea typeface="Arial"/>
              <a:cs typeface="Arial" panose="020B0604020202020204" pitchFamily="34" charset="0"/>
            </a:rPr>
            <a:t> الخاص بالاتحاد البريدي العالمي على الرزم الصغيرة التي تحتوي على بضائع حتى يتسنى توفير بيانات إلكترونية جمركية مسبقة عبر الحدود طبقاً لمعيار </a:t>
          </a:r>
          <a:r>
            <a:rPr lang="ar-SA" sz="1400" u="sng" kern="1200" dirty="0">
              <a:latin typeface="Arial" panose="020B0604020202020204" pitchFamily="34" charset="0"/>
              <a:ea typeface="Arial"/>
              <a:cs typeface="Arial" panose="020B0604020202020204" pitchFamily="34" charset="0"/>
            </a:rPr>
            <a:t>التراسل برسائل التبادل الإلكتروني للبيانات</a:t>
          </a:r>
          <a:r>
            <a:rPr lang="ar-SA" sz="1400" kern="1200" dirty="0">
              <a:latin typeface="Arial" panose="020B0604020202020204" pitchFamily="34" charset="0"/>
              <a:ea typeface="Arial"/>
              <a:cs typeface="Arial" panose="020B0604020202020204" pitchFamily="34" charset="0"/>
            </a:rPr>
            <a:t> </a:t>
          </a:r>
          <a:r>
            <a:rPr lang="en-GB" sz="1200" kern="1200" dirty="0">
              <a:latin typeface="Times New Roman" panose="02020603050405020304" pitchFamily="18" charset="0"/>
              <a:ea typeface="Arial"/>
              <a:cs typeface="Times New Roman" panose="02020603050405020304" pitchFamily="18" charset="0"/>
            </a:rPr>
            <a:t>M33 (ITMATT V1)</a:t>
          </a:r>
          <a:r>
            <a:rPr lang="ar-SA" sz="1200" kern="1200" dirty="0">
              <a:latin typeface="Times New Roman" panose="02020603050405020304" pitchFamily="18" charset="0"/>
              <a:ea typeface="Arial"/>
              <a:cs typeface="Times New Roman" panose="02020603050405020304" pitchFamily="18" charset="0"/>
            </a:rPr>
            <a:t> </a:t>
          </a:r>
          <a:r>
            <a:rPr lang="ar-SA" sz="1400" kern="1200" dirty="0">
              <a:latin typeface="Arial" panose="020B0604020202020204" pitchFamily="34" charset="0"/>
              <a:ea typeface="Arial"/>
              <a:cs typeface="Arial" panose="020B0604020202020204" pitchFamily="34" charset="0"/>
            </a:rPr>
            <a:t>الخاص بالاتحاد البريدي العالمي.</a:t>
          </a:r>
        </a:p>
      </dsp:txBody>
      <dsp:txXfrm>
        <a:off x="0" y="736031"/>
        <a:ext cx="7392108" cy="934940"/>
      </dsp:txXfrm>
    </dsp:sp>
    <dsp:sp modelId="{4AE6C682-53BE-4E47-B4CD-1D6CBC47A489}">
      <dsp:nvSpPr>
        <dsp:cNvPr id="0" name=""/>
        <dsp:cNvSpPr/>
      </dsp:nvSpPr>
      <dsp:spPr>
        <a:xfrm>
          <a:off x="0" y="1438147"/>
          <a:ext cx="73921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8873E-0D42-45A0-9F5B-D287B7323C8A}">
      <dsp:nvSpPr>
        <dsp:cNvPr id="0" name=""/>
        <dsp:cNvSpPr/>
      </dsp:nvSpPr>
      <dsp:spPr>
        <a:xfrm>
          <a:off x="0" y="1485900"/>
          <a:ext cx="7392108" cy="525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Low" defTabSz="622300" rtl="1">
            <a:lnSpc>
              <a:spcPct val="90000"/>
            </a:lnSpc>
            <a:spcBef>
              <a:spcPct val="0"/>
            </a:spcBef>
            <a:spcAft>
              <a:spcPct val="35000"/>
            </a:spcAft>
            <a:buNone/>
          </a:pPr>
          <a:r>
            <a:rPr lang="ar-SA" sz="1400" kern="1200" dirty="0">
              <a:latin typeface="Arial" panose="020B0604020202020204" pitchFamily="34" charset="0"/>
              <a:ea typeface="Arial"/>
              <a:cs typeface="Arial" panose="020B0604020202020204" pitchFamily="34" charset="0"/>
            </a:rPr>
            <a:t> بَيْدَ أن وجود هذا المعرِّف لا يعني بالضرورة تقديم خدمة تأكيد التوزيع.</a:t>
          </a:r>
        </a:p>
      </dsp:txBody>
      <dsp:txXfrm>
        <a:off x="0" y="1485900"/>
        <a:ext cx="7392108" cy="525398"/>
      </dsp:txXfrm>
    </dsp:sp>
    <dsp:sp modelId="{159E792A-ACCA-48D3-9937-EFE4D6F780DE}">
      <dsp:nvSpPr>
        <dsp:cNvPr id="0" name=""/>
        <dsp:cNvSpPr/>
      </dsp:nvSpPr>
      <dsp:spPr>
        <a:xfrm>
          <a:off x="0" y="2011297"/>
          <a:ext cx="73921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07EA1-8A48-402C-BF94-8DDAB41B0E4C}">
      <dsp:nvSpPr>
        <dsp:cNvPr id="0" name=""/>
        <dsp:cNvSpPr/>
      </dsp:nvSpPr>
      <dsp:spPr>
        <a:xfrm>
          <a:off x="0" y="2150568"/>
          <a:ext cx="7392108" cy="602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Low" defTabSz="622300" rtl="1">
            <a:lnSpc>
              <a:spcPct val="90000"/>
            </a:lnSpc>
            <a:spcBef>
              <a:spcPct val="0"/>
            </a:spcBef>
            <a:spcAft>
              <a:spcPct val="35000"/>
            </a:spcAft>
            <a:buNone/>
          </a:pPr>
          <a:r>
            <a:rPr lang="ar-SA" sz="1400" kern="1200" dirty="0">
              <a:latin typeface="Arial" panose="020B0604020202020204" pitchFamily="34" charset="0"/>
              <a:ea typeface="Arial"/>
              <a:cs typeface="Arial" panose="020B0604020202020204" pitchFamily="34" charset="0"/>
            </a:rPr>
            <a:t>وينبغي أن يوضع المعرِّف على وجه </a:t>
          </a:r>
          <a:r>
            <a:rPr lang="ar-SA" sz="1400" kern="1200" dirty="0" err="1">
              <a:latin typeface="Arial" panose="020B0604020202020204" pitchFamily="34" charset="0"/>
              <a:ea typeface="Arial"/>
              <a:cs typeface="Arial" panose="020B0604020202020204" pitchFamily="34" charset="0"/>
            </a:rPr>
            <a:t>البعيثة</a:t>
          </a:r>
          <a:r>
            <a:rPr lang="ar-SA" sz="1400" kern="1200" dirty="0">
              <a:latin typeface="Arial" panose="020B0604020202020204" pitchFamily="34" charset="0"/>
              <a:ea typeface="Arial"/>
              <a:cs typeface="Arial" panose="020B0604020202020204" pitchFamily="34" charset="0"/>
            </a:rPr>
            <a:t> و ينبغي ألا يغطي العلامات أو الإشارات الأخرى التي تسمح بتحديد الخدمة أو المعلومات الخاصة بالعنوان.</a:t>
          </a:r>
        </a:p>
      </dsp:txBody>
      <dsp:txXfrm>
        <a:off x="0" y="2150568"/>
        <a:ext cx="7392108" cy="602138"/>
      </dsp:txXfrm>
    </dsp:sp>
    <dsp:sp modelId="{2F411B25-8011-465E-9917-41E002B9D856}">
      <dsp:nvSpPr>
        <dsp:cNvPr id="0" name=""/>
        <dsp:cNvSpPr/>
      </dsp:nvSpPr>
      <dsp:spPr>
        <a:xfrm>
          <a:off x="0" y="2752706"/>
          <a:ext cx="73921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EE0C4-2AE0-45E4-BBFD-171A67BE2A3E}">
      <dsp:nvSpPr>
        <dsp:cNvPr id="0" name=""/>
        <dsp:cNvSpPr/>
      </dsp:nvSpPr>
      <dsp:spPr>
        <a:xfrm>
          <a:off x="0" y="2812758"/>
          <a:ext cx="7392108" cy="93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Low" defTabSz="622300" rtl="1">
            <a:lnSpc>
              <a:spcPct val="90000"/>
            </a:lnSpc>
            <a:spcBef>
              <a:spcPct val="0"/>
            </a:spcBef>
            <a:spcAft>
              <a:spcPct val="35000"/>
            </a:spcAft>
            <a:buNone/>
          </a:pPr>
          <a:r>
            <a:rPr lang="ar-SA" sz="1400" kern="1200" dirty="0">
              <a:latin typeface="Arial" panose="020B0604020202020204" pitchFamily="34" charset="0"/>
              <a:ea typeface="Arial"/>
              <a:cs typeface="Arial" panose="020B0604020202020204" pitchFamily="34" charset="0"/>
            </a:rPr>
            <a:t>(البند ٦-٤ من المادة </a:t>
          </a:r>
          <a:r>
            <a:rPr lang="ar-SA" sz="1400" kern="1200" dirty="0">
              <a:latin typeface="Arial" panose="020B0604020202020204" pitchFamily="34" charset="0"/>
              <a:ea typeface="Calibri" panose="020F0502020204030204" pitchFamily="34" charset="0"/>
              <a:cs typeface="Arial" panose="020B0604020202020204" pitchFamily="34" charset="0"/>
            </a:rPr>
            <a:t>١٧</a:t>
          </a:r>
          <a:r>
            <a:rPr lang="ar-SA" sz="1400" kern="1200" dirty="0">
              <a:latin typeface="Arial" panose="020B0604020202020204" pitchFamily="34" charset="0"/>
              <a:ea typeface="Arial"/>
              <a:cs typeface="Arial" panose="020B0604020202020204" pitchFamily="34" charset="0"/>
            </a:rPr>
            <a:t>-</a:t>
          </a:r>
          <a:r>
            <a:rPr lang="ar-SA" sz="1400" kern="1200" dirty="0">
              <a:latin typeface="Arial" panose="020B0604020202020204" pitchFamily="34" charset="0"/>
              <a:ea typeface="Calibri" panose="020F0502020204030204" pitchFamily="34" charset="0"/>
              <a:cs typeface="Arial" panose="020B0604020202020204" pitchFamily="34" charset="0"/>
            </a:rPr>
            <a:t>١٠٧</a:t>
          </a:r>
          <a:r>
            <a:rPr lang="ar-SA" sz="1400" kern="1200" dirty="0">
              <a:latin typeface="Arial" panose="020B0604020202020204" pitchFamily="34" charset="0"/>
              <a:ea typeface="Arial"/>
              <a:cs typeface="Arial" panose="020B0604020202020204" pitchFamily="34" charset="0"/>
            </a:rPr>
            <a:t> من النظام)</a:t>
          </a:r>
        </a:p>
      </dsp:txBody>
      <dsp:txXfrm>
        <a:off x="0" y="2812758"/>
        <a:ext cx="7392108" cy="934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C7DAE-F70E-49EB-BE34-589E8B42E242}">
      <dsp:nvSpPr>
        <dsp:cNvPr id="0" name=""/>
        <dsp:cNvSpPr/>
      </dsp:nvSpPr>
      <dsp:spPr>
        <a:xfrm>
          <a:off x="0" y="275137"/>
          <a:ext cx="7564761" cy="205335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Low" defTabSz="889000" rtl="1">
            <a:lnSpc>
              <a:spcPct val="90000"/>
            </a:lnSpc>
            <a:spcBef>
              <a:spcPct val="0"/>
            </a:spcBef>
            <a:spcAft>
              <a:spcPct val="35000"/>
            </a:spcAft>
            <a:buNone/>
          </a:pPr>
          <a:r>
            <a:rPr lang="ar-SA" sz="2000" kern="1200" dirty="0">
              <a:latin typeface="Arial" panose="020B0604020202020204" pitchFamily="34" charset="0"/>
              <a:ea typeface="Arial"/>
              <a:cs typeface="Arial" panose="020B0604020202020204" pitchFamily="34" charset="0"/>
            </a:rPr>
            <a:t>يجوز أن تزود </a:t>
          </a:r>
          <a:r>
            <a:rPr lang="ar-SA" sz="2000" kern="1200" dirty="0" err="1">
              <a:latin typeface="Arial" panose="020B0604020202020204" pitchFamily="34" charset="0"/>
              <a:ea typeface="Arial"/>
              <a:cs typeface="Arial" panose="020B0604020202020204" pitchFamily="34" charset="0"/>
            </a:rPr>
            <a:t>البعائث</a:t>
          </a:r>
          <a:r>
            <a:rPr lang="ar-SA" sz="2000" kern="1200" dirty="0">
              <a:latin typeface="Arial" panose="020B0604020202020204" pitchFamily="34" charset="0"/>
              <a:ea typeface="Arial"/>
              <a:cs typeface="Arial" panose="020B0604020202020204" pitchFamily="34" charset="0"/>
            </a:rPr>
            <a:t> الخاضعة للتتبع برمز يتعيَّن، إن أمكن، أن يكون أحمر فاقعاً ومطابقاً في شكله للشكل الموضح أدناه. غير أنه يمكن استعمال صيغة سوداء وبيضاء فيما يتعلق باللصائق المستخرجة بواســطة النظــام. ويجــب وضــع الرمز الحرفي </a:t>
          </a:r>
          <a:r>
            <a:rPr lang="ar-SA" sz="1800" kern="1200" dirty="0">
              <a:latin typeface="Times New Roman" panose="02020603050405020304" pitchFamily="18" charset="0"/>
              <a:ea typeface="Arial"/>
              <a:cs typeface="Times New Roman" panose="02020603050405020304" pitchFamily="18" charset="0"/>
            </a:rPr>
            <a:t>"</a:t>
          </a:r>
          <a:r>
            <a:rPr lang="en-GB" sz="1800" kern="1200" dirty="0">
              <a:latin typeface="Times New Roman" panose="02020603050405020304" pitchFamily="18" charset="0"/>
              <a:ea typeface="Arial"/>
              <a:cs typeface="Times New Roman" panose="02020603050405020304" pitchFamily="18" charset="0"/>
            </a:rPr>
            <a:t>Tracked</a:t>
          </a:r>
          <a:r>
            <a:rPr lang="ar-SA" sz="1800" kern="1200" dirty="0">
              <a:latin typeface="Times New Roman" panose="02020603050405020304" pitchFamily="18" charset="0"/>
              <a:ea typeface="Arial"/>
              <a:cs typeface="Times New Roman" panose="02020603050405020304" pitchFamily="18" charset="0"/>
            </a:rPr>
            <a:t>" </a:t>
          </a:r>
          <a:r>
            <a:rPr lang="ar-SA" sz="2000" kern="1200" dirty="0">
              <a:latin typeface="Arial" panose="020B0604020202020204" pitchFamily="34" charset="0"/>
              <a:ea typeface="Arial"/>
              <a:cs typeface="Arial" panose="020B0604020202020204" pitchFamily="34" charset="0"/>
            </a:rPr>
            <a:t>(خاضعة للتتبع) من جهة العنوان بقدر الإمكان في الزاوية العليا اليسرى وعند الاقتضاء تحت اسم وعنوان المرسِل. (البند ٢-</a:t>
          </a:r>
          <a:r>
            <a:rPr lang="ar-SA" sz="2000" kern="1200" dirty="0">
              <a:latin typeface="Arial" panose="020B0604020202020204" pitchFamily="34" charset="0"/>
              <a:ea typeface="Calibri" panose="020F0502020204030204" pitchFamily="34" charset="0"/>
              <a:cs typeface="Arial" panose="020B0604020202020204" pitchFamily="34" charset="0"/>
            </a:rPr>
            <a:t>١</a:t>
          </a:r>
          <a:r>
            <a:rPr lang="ar-SA" sz="2000" kern="1200" dirty="0">
              <a:latin typeface="Arial" panose="020B0604020202020204" pitchFamily="34" charset="0"/>
              <a:ea typeface="Arial"/>
              <a:cs typeface="Arial" panose="020B0604020202020204" pitchFamily="34" charset="0"/>
            </a:rPr>
            <a:t>-</a:t>
          </a:r>
          <a:r>
            <a:rPr lang="ar-SA" sz="2000" kern="1200" dirty="0">
              <a:latin typeface="Arial" panose="020B0604020202020204" pitchFamily="34" charset="0"/>
              <a:ea typeface="Calibri" panose="020F0502020204030204" pitchFamily="34" charset="0"/>
              <a:cs typeface="Arial" panose="020B0604020202020204" pitchFamily="34" charset="0"/>
            </a:rPr>
            <a:t>١</a:t>
          </a:r>
          <a:r>
            <a:rPr lang="ar-SA" sz="2000" kern="1200" dirty="0">
              <a:latin typeface="Arial" panose="020B0604020202020204" pitchFamily="34" charset="0"/>
              <a:ea typeface="Arial"/>
              <a:cs typeface="Arial" panose="020B0604020202020204" pitchFamily="34" charset="0"/>
            </a:rPr>
            <a:t> من المادة </a:t>
          </a:r>
          <a:r>
            <a:rPr lang="ar-SA" sz="2000" kern="1200" dirty="0">
              <a:latin typeface="Arial" panose="020B0604020202020204" pitchFamily="34" charset="0"/>
              <a:ea typeface="Calibri" panose="020F0502020204030204" pitchFamily="34" charset="0"/>
              <a:cs typeface="Arial" panose="020B0604020202020204" pitchFamily="34" charset="0"/>
            </a:rPr>
            <a:t>١٨</a:t>
          </a:r>
          <a:r>
            <a:rPr lang="ar-SA" sz="2000" kern="1200" dirty="0">
              <a:latin typeface="Arial" panose="020B0604020202020204" pitchFamily="34" charset="0"/>
              <a:ea typeface="Arial"/>
              <a:cs typeface="Arial" panose="020B0604020202020204" pitchFamily="34" charset="0"/>
            </a:rPr>
            <a:t>-</a:t>
          </a:r>
          <a:r>
            <a:rPr lang="ar-SA" sz="2000" kern="1200" dirty="0">
              <a:latin typeface="Arial" panose="020B0604020202020204" pitchFamily="34" charset="0"/>
              <a:ea typeface="Calibri" panose="020F0502020204030204" pitchFamily="34" charset="0"/>
              <a:cs typeface="Arial" panose="020B0604020202020204" pitchFamily="34" charset="0"/>
            </a:rPr>
            <a:t>١٠٢</a:t>
          </a:r>
          <a:r>
            <a:rPr lang="ar-SA" sz="2000" kern="1200" dirty="0">
              <a:latin typeface="Arial" panose="020B0604020202020204" pitchFamily="34" charset="0"/>
              <a:ea typeface="Arial"/>
              <a:cs typeface="Arial" panose="020B0604020202020204" pitchFamily="34" charset="0"/>
            </a:rPr>
            <a:t> من النظام)</a:t>
          </a:r>
        </a:p>
        <a:p>
          <a:pPr marL="0" lvl="0" indent="0" algn="justLow" defTabSz="889000" rtl="1">
            <a:lnSpc>
              <a:spcPct val="90000"/>
            </a:lnSpc>
            <a:spcBef>
              <a:spcPct val="0"/>
            </a:spcBef>
            <a:spcAft>
              <a:spcPct val="35000"/>
            </a:spcAft>
            <a:buNone/>
          </a:pPr>
          <a:r>
            <a:rPr lang="ar-SA" sz="2000" b="0" i="0" kern="1200" dirty="0">
              <a:latin typeface="Arial" panose="020B0604020202020204" pitchFamily="34" charset="0"/>
              <a:ea typeface="Arial"/>
              <a:cs typeface="Arial" panose="020B0604020202020204" pitchFamily="34" charset="0"/>
            </a:rPr>
            <a:t>ويجوز أن يُدرج الرمز الحرفي </a:t>
          </a:r>
          <a:r>
            <a:rPr lang="ar-SA" sz="1800" b="0" i="0" kern="1200" dirty="0">
              <a:latin typeface="Times New Roman" panose="02020603050405020304" pitchFamily="18" charset="0"/>
              <a:ea typeface="Arial"/>
              <a:cs typeface="Times New Roman" panose="02020603050405020304" pitchFamily="18" charset="0"/>
            </a:rPr>
            <a:t>"</a:t>
          </a:r>
          <a:r>
            <a:rPr lang="en-GB" sz="1800" b="0" i="0" kern="1200" dirty="0">
              <a:latin typeface="Times New Roman" panose="02020603050405020304" pitchFamily="18" charset="0"/>
              <a:ea typeface="Arial"/>
              <a:cs typeface="Times New Roman" panose="02020603050405020304" pitchFamily="18" charset="0"/>
            </a:rPr>
            <a:t>Tracked</a:t>
          </a:r>
          <a:r>
            <a:rPr lang="ar-SA" sz="1800" b="0" i="0" kern="1200" dirty="0">
              <a:latin typeface="Times New Roman" panose="02020603050405020304" pitchFamily="18" charset="0"/>
              <a:ea typeface="Arial"/>
              <a:cs typeface="Times New Roman" panose="02020603050405020304" pitchFamily="18" charset="0"/>
            </a:rPr>
            <a:t>" </a:t>
          </a:r>
          <a:r>
            <a:rPr lang="ar-SA" sz="2000" b="0" i="0" kern="1200" dirty="0">
              <a:latin typeface="Arial" panose="020B0604020202020204" pitchFamily="34" charset="0"/>
              <a:ea typeface="Arial"/>
              <a:cs typeface="Arial" panose="020B0604020202020204" pitchFamily="34" charset="0"/>
            </a:rPr>
            <a:t>(خاضع للتتبع) في اللصيقة </a:t>
          </a:r>
          <a:r>
            <a:rPr lang="en-GB" sz="1800" b="0" i="0" kern="1200" dirty="0">
              <a:latin typeface="Times New Roman" panose="02020603050405020304" pitchFamily="18" charset="0"/>
              <a:ea typeface="Arial"/>
              <a:cs typeface="Times New Roman" panose="02020603050405020304" pitchFamily="18" charset="0"/>
            </a:rPr>
            <a:t>CN 05bis</a:t>
          </a:r>
          <a:r>
            <a:rPr lang="ar-SA" sz="2000" b="0" i="0" kern="1200" dirty="0">
              <a:latin typeface="Arial" panose="020B0604020202020204" pitchFamily="34" charset="0"/>
              <a:ea typeface="Arial"/>
              <a:cs typeface="Arial" panose="020B0604020202020204" pitchFamily="34" charset="0"/>
            </a:rPr>
            <a:t>.</a:t>
          </a:r>
        </a:p>
      </dsp:txBody>
      <dsp:txXfrm>
        <a:off x="100236" y="375373"/>
        <a:ext cx="7364289" cy="1852878"/>
      </dsp:txXfrm>
    </dsp:sp>
    <dsp:sp modelId="{3C3E5B5C-2364-40C2-BEFC-880247559AAE}">
      <dsp:nvSpPr>
        <dsp:cNvPr id="0" name=""/>
        <dsp:cNvSpPr/>
      </dsp:nvSpPr>
      <dsp:spPr>
        <a:xfrm>
          <a:off x="0" y="2567495"/>
          <a:ext cx="7564761" cy="205335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Low" defTabSz="889000" rtl="1">
            <a:lnSpc>
              <a:spcPct val="90000"/>
            </a:lnSpc>
            <a:spcBef>
              <a:spcPct val="0"/>
            </a:spcBef>
            <a:spcAft>
              <a:spcPct val="35000"/>
            </a:spcAft>
            <a:buNone/>
          </a:pPr>
          <a:r>
            <a:rPr lang="ar-SA" sz="2000" kern="1200" dirty="0">
              <a:latin typeface="Verdana" panose="020B0604030504040204" pitchFamily="34" charset="0"/>
              <a:ea typeface="Arial"/>
              <a:cs typeface="Arial"/>
            </a:rPr>
            <a:t> تحمل </a:t>
          </a:r>
          <a:r>
            <a:rPr lang="ar-SA" sz="2000" kern="1200" dirty="0" err="1">
              <a:latin typeface="Verdana" panose="020B0604030504040204" pitchFamily="34" charset="0"/>
              <a:ea typeface="Arial"/>
              <a:cs typeface="Arial"/>
            </a:rPr>
            <a:t>البعائث</a:t>
          </a:r>
          <a:r>
            <a:rPr lang="ar-SA" sz="2000" kern="1200" dirty="0">
              <a:latin typeface="Verdana" panose="020B0604030504040204" pitchFamily="34" charset="0"/>
              <a:ea typeface="Arial"/>
              <a:cs typeface="Arial"/>
            </a:rPr>
            <a:t> الخاضعة للتتبع لصيقة </a:t>
          </a:r>
          <a:r>
            <a:rPr lang="en-GB" sz="1800" kern="1200" dirty="0">
              <a:latin typeface="Times New Roman" panose="02020603050405020304" pitchFamily="18" charset="0"/>
              <a:ea typeface="Arial"/>
              <a:cs typeface="Times New Roman" panose="02020603050405020304" pitchFamily="18" charset="0"/>
            </a:rPr>
            <a:t>CN 05bis</a:t>
          </a:r>
          <a:r>
            <a:rPr lang="ar-SA" sz="1800" kern="1200" dirty="0">
              <a:latin typeface="Times New Roman" panose="02020603050405020304" pitchFamily="18" charset="0"/>
              <a:ea typeface="Arial"/>
              <a:cs typeface="Times New Roman" panose="02020603050405020304" pitchFamily="18" charset="0"/>
            </a:rPr>
            <a:t> </a:t>
          </a:r>
          <a:r>
            <a:rPr lang="ar-SA" sz="2000" kern="1200" dirty="0">
              <a:latin typeface="Verdana" panose="020B0604030504040204" pitchFamily="34" charset="0"/>
              <a:ea typeface="Arial"/>
              <a:cs typeface="Arial"/>
            </a:rPr>
            <a:t>مزودة برمز ذي خطوط مطابق للمعيار التقني الخاص بالاتحاد البريدي العالمي </a:t>
          </a:r>
          <a:r>
            <a:rPr lang="en-GB" sz="1800" kern="1200" dirty="0">
              <a:latin typeface="Times New Roman" panose="02020603050405020304" pitchFamily="18" charset="0"/>
              <a:ea typeface="Arial"/>
              <a:cs typeface="Times New Roman" panose="02020603050405020304" pitchFamily="18" charset="0"/>
            </a:rPr>
            <a:t>S10</a:t>
          </a:r>
          <a:r>
            <a:rPr lang="ar-SA" sz="2000" kern="1200" dirty="0">
              <a:latin typeface="Verdana" panose="020B0604030504040204" pitchFamily="34" charset="0"/>
              <a:ea typeface="Arial"/>
              <a:cs typeface="Arial"/>
            </a:rPr>
            <a:t>. وتتضمن اللصيقة </a:t>
          </a:r>
          <a:r>
            <a:rPr lang="en-GB" sz="1800" kern="1200" dirty="0">
              <a:latin typeface="Times New Roman" panose="02020603050405020304" pitchFamily="18" charset="0"/>
              <a:ea typeface="Arial"/>
              <a:cs typeface="Times New Roman" panose="02020603050405020304" pitchFamily="18" charset="0"/>
            </a:rPr>
            <a:t>CN 05bis</a:t>
          </a:r>
          <a:r>
            <a:rPr lang="ar-SA" sz="1800" kern="1200" dirty="0">
              <a:latin typeface="Times New Roman" panose="02020603050405020304" pitchFamily="18" charset="0"/>
              <a:ea typeface="Arial"/>
              <a:cs typeface="Times New Roman" panose="02020603050405020304" pitchFamily="18" charset="0"/>
            </a:rPr>
            <a:t> </a:t>
          </a:r>
          <a:r>
            <a:rPr lang="ar-SA" sz="2000" kern="1200" dirty="0">
              <a:latin typeface="Verdana" panose="020B0604030504040204" pitchFamily="34" charset="0"/>
              <a:ea typeface="Arial"/>
              <a:cs typeface="Arial"/>
            </a:rPr>
            <a:t>المزودة برموز ذات خطوط معرِّفاً وحيداً </a:t>
          </a:r>
          <a:r>
            <a:rPr lang="ar-SA" sz="2000" kern="1200" dirty="0" err="1">
              <a:latin typeface="Verdana" panose="020B0604030504040204" pitchFamily="34" charset="0"/>
              <a:ea typeface="Arial"/>
              <a:cs typeface="Arial"/>
            </a:rPr>
            <a:t>للبعيثة</a:t>
          </a:r>
          <a:r>
            <a:rPr lang="ar-SA" sz="2000" kern="1200" dirty="0">
              <a:latin typeface="Verdana" panose="020B0604030504040204" pitchFamily="34" charset="0"/>
              <a:ea typeface="Arial"/>
              <a:cs typeface="Arial"/>
            </a:rPr>
            <a:t> يتفق مع أحكام المادة </a:t>
          </a:r>
          <a:r>
            <a:rPr lang="ar-SA" sz="2000" kern="1200" dirty="0">
              <a:latin typeface="Calibri" panose="020F0502020204030204" pitchFamily="34" charset="0"/>
              <a:ea typeface="Calibri" panose="020F0502020204030204" pitchFamily="34" charset="0"/>
              <a:cs typeface="Calibri" panose="020F0502020204030204" pitchFamily="34" charset="0"/>
            </a:rPr>
            <a:t>١</a:t>
          </a:r>
          <a:r>
            <a:rPr lang="ar-SA" sz="2000" kern="1200" dirty="0">
              <a:latin typeface="Arial" panose="020B0604020202020204" pitchFamily="34" charset="0"/>
              <a:ea typeface="Calibri" panose="020F0502020204030204" pitchFamily="34" charset="0"/>
              <a:cs typeface="Arial" panose="020B0604020202020204" pitchFamily="34" charset="0"/>
            </a:rPr>
            <a:t>٧</a:t>
          </a:r>
          <a:r>
            <a:rPr lang="ar-SA" sz="2000" kern="1200" dirty="0">
              <a:latin typeface="Verdana" panose="020B0604030504040204" pitchFamily="34" charset="0"/>
              <a:ea typeface="Arial"/>
              <a:cs typeface="Arial"/>
            </a:rPr>
            <a:t>-</a:t>
          </a:r>
          <a:r>
            <a:rPr lang="ar-SA" sz="2000" kern="1200" dirty="0">
              <a:latin typeface="Calibri" panose="020F0502020204030204" pitchFamily="34" charset="0"/>
              <a:ea typeface="Calibri" panose="020F0502020204030204" pitchFamily="34" charset="0"/>
              <a:cs typeface="Calibri" panose="020F0502020204030204" pitchFamily="34" charset="0"/>
            </a:rPr>
            <a:t>١٣</a:t>
          </a:r>
          <a:r>
            <a:rPr lang="ar-SA" sz="2000" kern="1200" dirty="0">
              <a:latin typeface="Arial" panose="020B0604020202020204" pitchFamily="34" charset="0"/>
              <a:ea typeface="Calibri" panose="020F0502020204030204" pitchFamily="34" charset="0"/>
              <a:cs typeface="Arial" panose="020B0604020202020204" pitchFamily="34" charset="0"/>
            </a:rPr>
            <a:t>٠</a:t>
          </a:r>
          <a:r>
            <a:rPr lang="ar-SA" sz="2000" kern="1200" dirty="0">
              <a:latin typeface="Verdana" panose="020B0604030504040204" pitchFamily="34" charset="0"/>
              <a:ea typeface="Arial"/>
              <a:cs typeface="Arial"/>
            </a:rPr>
            <a:t>. (البند </a:t>
          </a:r>
          <a:r>
            <a:rPr lang="ar-SA" sz="2000" kern="1200" dirty="0">
              <a:latin typeface="Arial" panose="020B0604020202020204" pitchFamily="34" charset="0"/>
              <a:ea typeface="Arial"/>
              <a:cs typeface="Arial" panose="020B0604020202020204" pitchFamily="34" charset="0"/>
            </a:rPr>
            <a:t>٢-</a:t>
          </a:r>
          <a:r>
            <a:rPr lang="ar-SA" sz="2000" kern="1200" dirty="0">
              <a:latin typeface="Arial" panose="020B0604020202020204" pitchFamily="34" charset="0"/>
              <a:ea typeface="Calibri" panose="020F0502020204030204" pitchFamily="34" charset="0"/>
              <a:cs typeface="Arial" panose="020B0604020202020204" pitchFamily="34" charset="0"/>
            </a:rPr>
            <a:t>١</a:t>
          </a:r>
          <a:r>
            <a:rPr lang="ar-SA" sz="2000" kern="1200" dirty="0">
              <a:latin typeface="Arial" panose="020B0604020202020204" pitchFamily="34" charset="0"/>
              <a:ea typeface="Arial"/>
              <a:cs typeface="Arial" panose="020B0604020202020204" pitchFamily="34" charset="0"/>
            </a:rPr>
            <a:t>-٢</a:t>
          </a:r>
          <a:r>
            <a:rPr lang="ar-SA" sz="2000" kern="1200" dirty="0">
              <a:latin typeface="Verdana" panose="020B0604030504040204" pitchFamily="34" charset="0"/>
              <a:ea typeface="Arial"/>
              <a:cs typeface="Arial"/>
            </a:rPr>
            <a:t> من المادة </a:t>
          </a:r>
          <a:r>
            <a:rPr lang="ar-SA" sz="2000" kern="1200" dirty="0">
              <a:latin typeface="Arial" panose="020B0604020202020204" pitchFamily="34" charset="0"/>
              <a:ea typeface="Calibri" panose="020F0502020204030204" pitchFamily="34" charset="0"/>
              <a:cs typeface="Arial" panose="020B0604020202020204" pitchFamily="34" charset="0"/>
            </a:rPr>
            <a:t>١٨</a:t>
          </a:r>
          <a:r>
            <a:rPr lang="ar-SA" sz="2000" kern="1200" dirty="0">
              <a:latin typeface="Arial" panose="020B0604020202020204" pitchFamily="34" charset="0"/>
              <a:ea typeface="Arial"/>
              <a:cs typeface="Arial" panose="020B0604020202020204" pitchFamily="34" charset="0"/>
            </a:rPr>
            <a:t>-</a:t>
          </a:r>
          <a:r>
            <a:rPr lang="ar-SA" sz="2000" kern="1200" dirty="0">
              <a:latin typeface="Arial" panose="020B0604020202020204" pitchFamily="34" charset="0"/>
              <a:ea typeface="Calibri" panose="020F0502020204030204" pitchFamily="34" charset="0"/>
              <a:cs typeface="Arial" panose="020B0604020202020204" pitchFamily="34" charset="0"/>
            </a:rPr>
            <a:t>١٠٢</a:t>
          </a:r>
          <a:r>
            <a:rPr lang="ar-SA" sz="2000" kern="1200" dirty="0">
              <a:latin typeface="Arial" panose="020B0604020202020204" pitchFamily="34" charset="0"/>
              <a:ea typeface="Arial"/>
              <a:cs typeface="Arial" panose="020B0604020202020204" pitchFamily="34" charset="0"/>
            </a:rPr>
            <a:t> من </a:t>
          </a:r>
          <a:r>
            <a:rPr lang="ar-SA" sz="2000" kern="1200" dirty="0">
              <a:latin typeface="Verdana" panose="020B0604030504040204" pitchFamily="34" charset="0"/>
              <a:ea typeface="Arial"/>
              <a:cs typeface="Arial"/>
            </a:rPr>
            <a:t>النظام)</a:t>
          </a:r>
          <a:r>
            <a:rPr lang="ar-SA" sz="2000" kern="1200" dirty="0">
              <a:solidFill>
                <a:srgbClr val="FF0000"/>
              </a:solidFill>
              <a:latin typeface="Verdana" panose="020B0604030504040204" pitchFamily="34" charset="0"/>
              <a:ea typeface="Arial"/>
              <a:cs typeface="Arial"/>
            </a:rPr>
            <a:t> وكبديل لذلك، مثلاً في حالة لصيقة مطبوعة بواسطة النظام، يجوز أن يدمج ما يعادل اللصيقة </a:t>
          </a:r>
          <a:r>
            <a:rPr lang="en-GB" sz="1800" kern="1200" dirty="0">
              <a:solidFill>
                <a:srgbClr val="FF0000"/>
              </a:solidFill>
              <a:latin typeface="Times New Roman" panose="02020603050405020304" pitchFamily="18" charset="0"/>
              <a:ea typeface="Arial"/>
              <a:cs typeface="Times New Roman" panose="02020603050405020304" pitchFamily="18" charset="0"/>
            </a:rPr>
            <a:t>CN 05bis</a:t>
          </a:r>
          <a:r>
            <a:rPr lang="ar-SA" sz="1800" kern="1200" dirty="0">
              <a:solidFill>
                <a:srgbClr val="FF0000"/>
              </a:solidFill>
              <a:latin typeface="Times New Roman" panose="02020603050405020304" pitchFamily="18" charset="0"/>
              <a:ea typeface="Arial"/>
              <a:cs typeface="Times New Roman" panose="02020603050405020304" pitchFamily="18" charset="0"/>
            </a:rPr>
            <a:t> </a:t>
          </a:r>
          <a:r>
            <a:rPr lang="ar-SA" sz="2000" kern="1200" dirty="0">
              <a:solidFill>
                <a:srgbClr val="FF0000"/>
              </a:solidFill>
              <a:latin typeface="Verdana" panose="020B0604030504040204" pitchFamily="34" charset="0"/>
              <a:ea typeface="Arial"/>
              <a:cs typeface="Arial"/>
            </a:rPr>
            <a:t>(بما في ذلك الرمز ذو الخطوط) في اللصيقة، شريطة أن تكون المعلومات مقروءة بوضوح.</a:t>
          </a:r>
        </a:p>
      </dsp:txBody>
      <dsp:txXfrm>
        <a:off x="100236" y="2667731"/>
        <a:ext cx="7364289" cy="1852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C349-CEA0-4CCA-8DEB-7F5F1B151E88}">
      <dsp:nvSpPr>
        <dsp:cNvPr id="0" name=""/>
        <dsp:cNvSpPr/>
      </dsp:nvSpPr>
      <dsp:spPr>
        <a:xfrm>
          <a:off x="-5585999" y="-858328"/>
          <a:ext cx="6675544" cy="6675544"/>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820EA1-203E-4F49-9D5D-0389CC6F13EA}">
      <dsp:nvSpPr>
        <dsp:cNvPr id="0" name=""/>
        <dsp:cNvSpPr/>
      </dsp:nvSpPr>
      <dsp:spPr>
        <a:xfrm>
          <a:off x="863445" y="708426"/>
          <a:ext cx="7942966" cy="1416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4470" tIns="50800" rIns="50800" bIns="50800" numCol="1" spcCol="1270" anchor="ctr" anchorCtr="0">
          <a:noAutofit/>
        </a:bodyPr>
        <a:lstStyle/>
        <a:p>
          <a:pPr marL="0" lvl="0" indent="0" algn="justLow" defTabSz="889000" rtl="1">
            <a:lnSpc>
              <a:spcPct val="90000"/>
            </a:lnSpc>
            <a:spcBef>
              <a:spcPct val="0"/>
            </a:spcBef>
            <a:spcAft>
              <a:spcPts val="0"/>
            </a:spcAft>
            <a:buNone/>
          </a:pPr>
          <a:r>
            <a:rPr lang="ar-SA" sz="2000" kern="1200" dirty="0">
              <a:latin typeface="Arial" panose="020B0604020202020204" pitchFamily="34" charset="0"/>
              <a:ea typeface="Arial"/>
              <a:cs typeface="Arial" panose="020B0604020202020204" pitchFamily="34" charset="0"/>
            </a:rPr>
            <a:t>تقتصر خدمة التسجيل على المستندات فقط - </a:t>
          </a:r>
          <a:r>
            <a:rPr lang="ar-SA" sz="2000" b="1" kern="1200" dirty="0">
              <a:solidFill>
                <a:schemeClr val="accent4">
                  <a:lumMod val="75000"/>
                </a:schemeClr>
              </a:solidFill>
              <a:latin typeface="Arial" panose="020B0604020202020204" pitchFamily="34" charset="0"/>
              <a:ea typeface="Arial"/>
              <a:cs typeface="Arial" panose="020B0604020202020204" pitchFamily="34" charset="0"/>
            </a:rPr>
            <a:t>البند </a:t>
          </a:r>
          <a:r>
            <a:rPr lang="ar-SA" sz="2000" b="1" kern="12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١</a:t>
          </a:r>
          <a:r>
            <a:rPr lang="ar-SA" sz="2000" b="1" kern="1200" dirty="0">
              <a:solidFill>
                <a:schemeClr val="accent4">
                  <a:lumMod val="75000"/>
                </a:schemeClr>
              </a:solidFill>
              <a:latin typeface="Arial" panose="020B0604020202020204" pitchFamily="34" charset="0"/>
              <a:ea typeface="Arial"/>
              <a:cs typeface="Arial" panose="020B0604020202020204" pitchFamily="34" charset="0"/>
            </a:rPr>
            <a:t>-</a:t>
          </a:r>
          <a:r>
            <a:rPr lang="ar-SA" sz="2000" b="1" kern="12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١</a:t>
          </a:r>
          <a:r>
            <a:rPr lang="ar-SA" sz="2000" b="1" kern="1200" dirty="0">
              <a:solidFill>
                <a:schemeClr val="accent4">
                  <a:lumMod val="75000"/>
                </a:schemeClr>
              </a:solidFill>
              <a:latin typeface="Arial" panose="020B0604020202020204" pitchFamily="34" charset="0"/>
              <a:ea typeface="Arial"/>
              <a:cs typeface="Arial" panose="020B0604020202020204" pitchFamily="34" charset="0"/>
            </a:rPr>
            <a:t> من المادة </a:t>
          </a:r>
          <a:r>
            <a:rPr lang="ar-SA" sz="2000" b="1" kern="12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١٨</a:t>
          </a:r>
          <a:r>
            <a:rPr lang="ar-SA" sz="2000" b="1" kern="1200" dirty="0">
              <a:solidFill>
                <a:schemeClr val="accent4">
                  <a:lumMod val="75000"/>
                </a:schemeClr>
              </a:solidFill>
              <a:latin typeface="Arial" panose="020B0604020202020204" pitchFamily="34" charset="0"/>
              <a:ea typeface="Arial"/>
              <a:cs typeface="Arial" panose="020B0604020202020204" pitchFamily="34" charset="0"/>
            </a:rPr>
            <a:t> من الاتفاقية</a:t>
          </a:r>
        </a:p>
      </dsp:txBody>
      <dsp:txXfrm>
        <a:off x="863445" y="708426"/>
        <a:ext cx="7942966" cy="1416654"/>
      </dsp:txXfrm>
    </dsp:sp>
    <dsp:sp modelId="{05D39FBB-E830-41E9-90A1-FD578FFF8F7A}">
      <dsp:nvSpPr>
        <dsp:cNvPr id="0" name=""/>
        <dsp:cNvSpPr/>
      </dsp:nvSpPr>
      <dsp:spPr>
        <a:xfrm>
          <a:off x="3791" y="531344"/>
          <a:ext cx="1770818" cy="17708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9CF2C0-2CBF-4622-910D-8F6301B42691}">
      <dsp:nvSpPr>
        <dsp:cNvPr id="0" name=""/>
        <dsp:cNvSpPr/>
      </dsp:nvSpPr>
      <dsp:spPr>
        <a:xfrm>
          <a:off x="844467" y="2833805"/>
          <a:ext cx="7958153" cy="1416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4470" tIns="50800" rIns="50800" bIns="50800" numCol="1" spcCol="1270" anchor="ctr" anchorCtr="0">
          <a:noAutofit/>
        </a:bodyPr>
        <a:lstStyle/>
        <a:p>
          <a:pPr marL="0" lvl="0" indent="0" algn="justLow" defTabSz="889000" rtl="1">
            <a:lnSpc>
              <a:spcPct val="90000"/>
            </a:lnSpc>
            <a:spcBef>
              <a:spcPct val="0"/>
            </a:spcBef>
            <a:spcAft>
              <a:spcPct val="35000"/>
            </a:spcAft>
            <a:buNone/>
          </a:pPr>
          <a:r>
            <a:rPr lang="ar-SA" sz="2000" kern="1200" dirty="0">
              <a:latin typeface="Verdana" panose="020B0604030504040204" pitchFamily="34" charset="0"/>
              <a:ea typeface="Arial"/>
              <a:cs typeface="Arial"/>
            </a:rPr>
            <a:t>يكون تبادل الرسائل </a:t>
          </a:r>
          <a:r>
            <a:rPr lang="en-GB" sz="1800" kern="1200" dirty="0">
              <a:latin typeface="Times New Roman" panose="02020603050405020304" pitchFamily="18" charset="0"/>
              <a:ea typeface="Arial"/>
              <a:cs typeface="Times New Roman" panose="02020603050405020304" pitchFamily="18" charset="0"/>
            </a:rPr>
            <a:t>EMSEVT V3</a:t>
          </a:r>
          <a:r>
            <a:rPr lang="ar-SA" sz="1800" kern="1200" dirty="0">
              <a:latin typeface="Times New Roman" panose="02020603050405020304" pitchFamily="18" charset="0"/>
              <a:ea typeface="Arial"/>
              <a:cs typeface="Times New Roman" panose="02020603050405020304" pitchFamily="18" charset="0"/>
            </a:rPr>
            <a:t> </a:t>
          </a:r>
          <a:r>
            <a:rPr lang="ar-SA" sz="2000" kern="1200" dirty="0">
              <a:latin typeface="Verdana" panose="020B0604030504040204" pitchFamily="34" charset="0"/>
              <a:ea typeface="Arial"/>
              <a:cs typeface="Arial"/>
            </a:rPr>
            <a:t>إلزامياً فيما يتعلق </a:t>
          </a:r>
          <a:r>
            <a:rPr lang="ar-SA" sz="2000" kern="1200" dirty="0" err="1">
              <a:latin typeface="Verdana" panose="020B0604030504040204" pitchFamily="34" charset="0"/>
              <a:ea typeface="Arial"/>
              <a:cs typeface="Arial"/>
            </a:rPr>
            <a:t>بالبعائث</a:t>
          </a:r>
          <a:r>
            <a:rPr lang="ar-SA" sz="2000" kern="1200" dirty="0">
              <a:latin typeface="Verdana" panose="020B0604030504040204" pitchFamily="34" charset="0"/>
              <a:ea typeface="Arial"/>
              <a:cs typeface="Arial"/>
            </a:rPr>
            <a:t> المسجلة وذات قيمة مصرح بها والخاضعة للتتبع - </a:t>
          </a:r>
          <a:r>
            <a:rPr lang="ar-SA" sz="2000" b="1" kern="1200" dirty="0">
              <a:solidFill>
                <a:schemeClr val="accent4">
                  <a:lumMod val="75000"/>
                </a:schemeClr>
              </a:solidFill>
              <a:latin typeface="Verdana" panose="020B0604030504040204" pitchFamily="34" charset="0"/>
              <a:ea typeface="Arial"/>
              <a:cs typeface="Arial"/>
            </a:rPr>
            <a:t>المادتان </a:t>
          </a:r>
          <a:r>
            <a:rPr lang="ar-SA" sz="2000" b="1" kern="12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١</a:t>
          </a:r>
          <a:r>
            <a:rPr lang="ar-SA" sz="2000" b="1" kern="12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٧</a:t>
          </a:r>
          <a:r>
            <a:rPr lang="ar-SA" sz="2000" b="1" kern="1200" dirty="0">
              <a:solidFill>
                <a:schemeClr val="accent4">
                  <a:lumMod val="75000"/>
                </a:schemeClr>
              </a:solidFill>
              <a:latin typeface="Verdana" panose="020B0604030504040204" pitchFamily="34" charset="0"/>
              <a:ea typeface="Arial"/>
              <a:cs typeface="Arial"/>
            </a:rPr>
            <a:t>-</a:t>
          </a:r>
          <a:r>
            <a:rPr lang="ar-SA" sz="2000" b="1" kern="12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١٣</a:t>
          </a:r>
          <a:r>
            <a:rPr lang="ar-SA" sz="2000" b="1" kern="12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٠</a:t>
          </a:r>
          <a:r>
            <a:rPr lang="ar-SA" sz="2000" b="1" kern="1200" dirty="0">
              <a:solidFill>
                <a:schemeClr val="accent4">
                  <a:lumMod val="75000"/>
                </a:schemeClr>
              </a:solidFill>
              <a:latin typeface="Verdana" panose="020B0604030504040204" pitchFamily="34" charset="0"/>
              <a:ea typeface="Arial"/>
              <a:cs typeface="Arial"/>
            </a:rPr>
            <a:t> و</a:t>
          </a:r>
          <a:r>
            <a:rPr lang="ar-SA" sz="2000" b="1" kern="12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١</a:t>
          </a:r>
          <a:r>
            <a:rPr lang="ar-SA" sz="2000" b="1" kern="12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٧</a:t>
          </a:r>
          <a:r>
            <a:rPr lang="ar-SA" sz="2000" b="1" kern="1200" dirty="0">
              <a:solidFill>
                <a:schemeClr val="accent4">
                  <a:lumMod val="75000"/>
                </a:schemeClr>
              </a:solidFill>
              <a:latin typeface="Verdana" panose="020B0604030504040204" pitchFamily="34" charset="0"/>
              <a:ea typeface="Arial"/>
              <a:cs typeface="Arial"/>
            </a:rPr>
            <a:t>-</a:t>
          </a:r>
          <a:r>
            <a:rPr lang="ar-SA" sz="2000" b="1" kern="12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١٣١</a:t>
          </a:r>
          <a:r>
            <a:rPr lang="ar-SA" sz="2000" b="1" kern="1200" dirty="0">
              <a:solidFill>
                <a:schemeClr val="accent4">
                  <a:lumMod val="75000"/>
                </a:schemeClr>
              </a:solidFill>
              <a:latin typeface="Verdana" panose="020B0604030504040204" pitchFamily="34" charset="0"/>
              <a:ea typeface="Arial"/>
              <a:cs typeface="Arial"/>
            </a:rPr>
            <a:t> من النظام</a:t>
          </a:r>
        </a:p>
      </dsp:txBody>
      <dsp:txXfrm>
        <a:off x="844467" y="2833805"/>
        <a:ext cx="7958153" cy="1416654"/>
      </dsp:txXfrm>
    </dsp:sp>
    <dsp:sp modelId="{0BD90D2E-1FD4-44F4-A5DC-B052C23B45F4}">
      <dsp:nvSpPr>
        <dsp:cNvPr id="0" name=""/>
        <dsp:cNvSpPr/>
      </dsp:nvSpPr>
      <dsp:spPr>
        <a:xfrm>
          <a:off x="3791" y="2656723"/>
          <a:ext cx="1770818" cy="17708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08E47-F1A9-4F7E-B125-B2607EBEF045}">
      <dsp:nvSpPr>
        <dsp:cNvPr id="0" name=""/>
        <dsp:cNvSpPr/>
      </dsp:nvSpPr>
      <dsp:spPr>
        <a:xfrm>
          <a:off x="0" y="392131"/>
          <a:ext cx="11505089"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43C76-36F9-4D03-AD7D-62CB6D78BE2A}">
      <dsp:nvSpPr>
        <dsp:cNvPr id="0" name=""/>
        <dsp:cNvSpPr/>
      </dsp:nvSpPr>
      <dsp:spPr>
        <a:xfrm>
          <a:off x="547727" y="23131"/>
          <a:ext cx="10954542"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ctr" anchorCtr="0">
          <a:noAutofit/>
        </a:bodyPr>
        <a:lstStyle/>
        <a:p>
          <a:pPr marL="0" lvl="0" indent="0" algn="justLow" defTabSz="889000" rtl="1">
            <a:lnSpc>
              <a:spcPct val="90000"/>
            </a:lnSpc>
            <a:spcBef>
              <a:spcPct val="0"/>
            </a:spcBef>
            <a:spcAft>
              <a:spcPct val="35000"/>
            </a:spcAft>
            <a:buNone/>
          </a:pPr>
          <a:r>
            <a:rPr lang="ar-SA" sz="2000" kern="1200" dirty="0">
              <a:latin typeface="Verdana" panose="020B0604030504040204" pitchFamily="34" charset="0"/>
              <a:ea typeface="Arial"/>
              <a:cs typeface="Arial"/>
            </a:rPr>
            <a:t>يمكن إدخال تعديلات على النظام البريدي الدولي لعام </a:t>
          </a:r>
          <a:r>
            <a:rPr lang="ar-SA" sz="2000" kern="1200" dirty="0">
              <a:latin typeface="Arial" panose="020B0604020202020204" pitchFamily="34" charset="0"/>
              <a:ea typeface="Arial"/>
              <a:cs typeface="Arial" panose="020B0604020202020204" pitchFamily="34" charset="0"/>
            </a:rPr>
            <a:t>٢٠٢٥</a:t>
          </a:r>
          <a:r>
            <a:rPr lang="ar-SA" sz="2000" kern="1200" dirty="0">
              <a:latin typeface="Verdana" panose="020B0604030504040204" pitchFamily="34" charset="0"/>
              <a:ea typeface="Arial"/>
              <a:cs typeface="Arial"/>
            </a:rPr>
            <a:t> من أجل تيسير معالجة الرسائل الخاضعة للتتبع والمسجلة وذات قيمة مصرح بها</a:t>
          </a:r>
        </a:p>
      </dsp:txBody>
      <dsp:txXfrm>
        <a:off x="583753" y="59157"/>
        <a:ext cx="10882490" cy="665948"/>
      </dsp:txXfrm>
    </dsp:sp>
    <dsp:sp modelId="{AC539260-3A5F-473B-8057-FDCF850B4FAE}">
      <dsp:nvSpPr>
        <dsp:cNvPr id="0" name=""/>
        <dsp:cNvSpPr/>
      </dsp:nvSpPr>
      <dsp:spPr>
        <a:xfrm>
          <a:off x="0" y="1549263"/>
          <a:ext cx="11505089" cy="94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2923" tIns="520700" rIns="892923" bIns="142240" numCol="1" spcCol="1270" anchor="t" anchorCtr="0">
          <a:noAutofit/>
        </a:bodyPr>
        <a:lstStyle/>
        <a:p>
          <a:pPr marL="360000" lvl="1" indent="-360000" algn="r" defTabSz="889000" rtl="1">
            <a:lnSpc>
              <a:spcPct val="90000"/>
            </a:lnSpc>
            <a:spcBef>
              <a:spcPct val="0"/>
            </a:spcBef>
            <a:spcAft>
              <a:spcPts val="0"/>
            </a:spcAft>
            <a:buChar char="•"/>
          </a:pPr>
          <a:r>
            <a:rPr lang="ar-SA" sz="2000" kern="1200" dirty="0">
              <a:latin typeface="Verdana" panose="020B0604030504040204" pitchFamily="34" charset="0"/>
              <a:ea typeface="Arial"/>
              <a:cs typeface="Arial"/>
            </a:rPr>
            <a:t>لا يسمح بإدراج </a:t>
          </a:r>
          <a:r>
            <a:rPr lang="ar-SA" sz="2000" kern="1200" dirty="0" err="1">
              <a:latin typeface="Verdana" panose="020B0604030504040204" pitchFamily="34" charset="0"/>
              <a:ea typeface="Arial"/>
              <a:cs typeface="Arial"/>
            </a:rPr>
            <a:t>البعائث</a:t>
          </a:r>
          <a:r>
            <a:rPr lang="ar-SA" sz="2000" kern="1200" dirty="0">
              <a:latin typeface="Verdana" panose="020B0604030504040204" pitchFamily="34" charset="0"/>
              <a:ea typeface="Arial"/>
              <a:cs typeface="Arial"/>
            </a:rPr>
            <a:t> المسجلة في الأوعية من الفئة </a:t>
          </a:r>
          <a:r>
            <a:rPr lang="en-GB" sz="1800" kern="1200" dirty="0">
              <a:latin typeface="Times New Roman" panose="02020603050405020304" pitchFamily="18" charset="0"/>
              <a:ea typeface="Arial"/>
              <a:cs typeface="Times New Roman" panose="02020603050405020304" pitchFamily="18" charset="0"/>
            </a:rPr>
            <a:t>UA</a:t>
          </a:r>
          <a:endParaRPr lang="en-GB" sz="2000" kern="1200" dirty="0">
            <a:latin typeface="Times New Roman" panose="02020603050405020304" pitchFamily="18" charset="0"/>
            <a:ea typeface="Arial"/>
            <a:cs typeface="Times New Roman" panose="02020603050405020304" pitchFamily="18" charset="0"/>
          </a:endParaRPr>
        </a:p>
      </dsp:txBody>
      <dsp:txXfrm>
        <a:off x="0" y="1549263"/>
        <a:ext cx="11505089" cy="945000"/>
      </dsp:txXfrm>
    </dsp:sp>
    <dsp:sp modelId="{A2A665DD-CC6D-4E4D-9608-BB1993D2C856}">
      <dsp:nvSpPr>
        <dsp:cNvPr id="0" name=""/>
        <dsp:cNvSpPr/>
      </dsp:nvSpPr>
      <dsp:spPr>
        <a:xfrm>
          <a:off x="547727" y="1157132"/>
          <a:ext cx="10954542"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ctr" anchorCtr="0">
          <a:noAutofit/>
        </a:bodyPr>
        <a:lstStyle/>
        <a:p>
          <a:pPr marL="0" lvl="0" indent="0" algn="justLow" defTabSz="889000" rtl="1">
            <a:lnSpc>
              <a:spcPct val="90000"/>
            </a:lnSpc>
            <a:spcBef>
              <a:spcPct val="0"/>
            </a:spcBef>
            <a:spcAft>
              <a:spcPct val="35000"/>
            </a:spcAft>
            <a:buNone/>
          </a:pPr>
          <a:r>
            <a:rPr lang="ar-SA" sz="2000" kern="1200" dirty="0">
              <a:latin typeface="Verdana" panose="020B0604030504040204" pitchFamily="34" charset="0"/>
              <a:ea typeface="Arial"/>
              <a:cs typeface="Arial"/>
            </a:rPr>
            <a:t>جرى بالفعل تحديد أحد المتطلبات:</a:t>
          </a:r>
        </a:p>
      </dsp:txBody>
      <dsp:txXfrm>
        <a:off x="583753" y="1193158"/>
        <a:ext cx="10882490" cy="665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726C1-5B57-4FBD-80D1-09FADBEAD509}">
      <dsp:nvSpPr>
        <dsp:cNvPr id="0" name=""/>
        <dsp:cNvSpPr/>
      </dsp:nvSpPr>
      <dsp:spPr>
        <a:xfrm>
          <a:off x="0" y="229169"/>
          <a:ext cx="4325353" cy="17301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justLow" defTabSz="800100" rtl="1">
            <a:lnSpc>
              <a:spcPct val="90000"/>
            </a:lnSpc>
            <a:spcBef>
              <a:spcPct val="0"/>
            </a:spcBef>
            <a:spcAft>
              <a:spcPct val="35000"/>
            </a:spcAft>
            <a:buNone/>
          </a:pPr>
          <a:r>
            <a:rPr lang="ar-SA" sz="1800" b="1" kern="1200" dirty="0">
              <a:latin typeface="Arial" panose="020B0604020202020204" pitchFamily="34" charset="0"/>
              <a:ea typeface="Arial"/>
              <a:cs typeface="Arial" panose="020B0604020202020204" pitchFamily="34" charset="0"/>
            </a:rPr>
            <a:t>المادة ٢</a:t>
          </a:r>
          <a:r>
            <a:rPr lang="ar-SA" sz="1800" b="1" kern="1200" dirty="0">
              <a:latin typeface="Arial" panose="020B0604020202020204" pitchFamily="34" charset="0"/>
              <a:ea typeface="Calibri" panose="020F0502020204030204" pitchFamily="34" charset="0"/>
              <a:cs typeface="Arial" panose="020B0604020202020204" pitchFamily="34" charset="0"/>
            </a:rPr>
            <a:t>١-٠٠٣</a:t>
          </a:r>
          <a:r>
            <a:rPr lang="ar-SA" sz="1800" b="1" kern="1200" dirty="0">
              <a:latin typeface="Arial" panose="020B0604020202020204" pitchFamily="34" charset="0"/>
              <a:ea typeface="Arial"/>
              <a:cs typeface="Arial" panose="020B0604020202020204" pitchFamily="34" charset="0"/>
            </a:rPr>
            <a:t> من نظام الاتفاقية (الاستعلامات باستخدام نظام الاستعلام القائم على الإنترنت </a:t>
          </a:r>
          <a:r>
            <a:rPr lang="en-GB" sz="1600" b="1" kern="1200" dirty="0">
              <a:latin typeface="Times New Roman" panose="02020603050405020304" pitchFamily="18" charset="0"/>
              <a:ea typeface="Arial"/>
              <a:cs typeface="Times New Roman" panose="02020603050405020304" pitchFamily="18" charset="0"/>
            </a:rPr>
            <a:t>IBIS</a:t>
          </a:r>
          <a:r>
            <a:rPr lang="ar-EG" sz="1800" b="1" kern="1200" dirty="0">
              <a:latin typeface="Arial" panose="020B0604020202020204" pitchFamily="34" charset="0"/>
              <a:ea typeface="Arial"/>
              <a:cs typeface="Arial" panose="020B0604020202020204" pitchFamily="34" charset="0"/>
            </a:rPr>
            <a:t>)</a:t>
          </a:r>
          <a:endParaRPr lang="en-GB" sz="1800" b="1" kern="1200" dirty="0">
            <a:latin typeface="Arial" panose="020B0604020202020204" pitchFamily="34" charset="0"/>
            <a:ea typeface="Arial"/>
            <a:cs typeface="Arial" panose="020B0604020202020204" pitchFamily="34" charset="0"/>
          </a:endParaRPr>
        </a:p>
      </dsp:txBody>
      <dsp:txXfrm>
        <a:off x="0" y="229169"/>
        <a:ext cx="4325353" cy="1730141"/>
      </dsp:txXfrm>
    </dsp:sp>
    <dsp:sp modelId="{5A7D8CCA-3320-48DB-B9C1-F5A13299FEAC}">
      <dsp:nvSpPr>
        <dsp:cNvPr id="0" name=""/>
        <dsp:cNvSpPr/>
      </dsp:nvSpPr>
      <dsp:spPr>
        <a:xfrm>
          <a:off x="0" y="1959311"/>
          <a:ext cx="4325353" cy="30332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Low" defTabSz="800100" rtl="1">
            <a:lnSpc>
              <a:spcPct val="90000"/>
            </a:lnSpc>
            <a:spcBef>
              <a:spcPct val="0"/>
            </a:spcBef>
            <a:spcAft>
              <a:spcPct val="15000"/>
            </a:spcAft>
            <a:buChar char="•"/>
          </a:pPr>
          <a:endParaRPr lang="en-US" sz="1800" kern="1200" dirty="0">
            <a:latin typeface="Arial" panose="020B0604020202020204" pitchFamily="34" charset="0"/>
            <a:cs typeface="Arial" panose="020B0604020202020204" pitchFamily="34" charset="0"/>
          </a:endParaRPr>
        </a:p>
        <a:p>
          <a:pPr marL="171450" lvl="1" indent="-171450" algn="justLow" defTabSz="800100" rtl="1">
            <a:lnSpc>
              <a:spcPct val="90000"/>
            </a:lnSpc>
            <a:spcBef>
              <a:spcPct val="0"/>
            </a:spcBef>
            <a:spcAft>
              <a:spcPct val="15000"/>
            </a:spcAft>
            <a:buChar char="•"/>
          </a:pPr>
          <a:r>
            <a:rPr lang="en-GB" sz="1800" kern="1200">
              <a:latin typeface="Arial" panose="020B0604020202020204" pitchFamily="34" charset="0"/>
              <a:ea typeface="Arial"/>
              <a:cs typeface="Arial" panose="020B0604020202020204" pitchFamily="34" charset="0"/>
            </a:rPr>
            <a:t> </a:t>
          </a:r>
          <a:r>
            <a:rPr lang="ar-SA" sz="1800" kern="1200">
              <a:latin typeface="Arial" panose="020B0604020202020204" pitchFamily="34" charset="0"/>
              <a:ea typeface="Arial"/>
              <a:cs typeface="Arial" panose="020B0604020202020204" pitchFamily="34" charset="0"/>
            </a:rPr>
            <a:t>يعتبر إعداد الطلبات بالنسبة إلى المستثمرين المعيَّنين باستخدام نظام الاستعلام القائم على الإنترنت إلزامياً فيما يتعلق بالطرود واختيارياً فيما يتعلق ببعائث بريد الرسائل.</a:t>
          </a:r>
        </a:p>
        <a:p>
          <a:pPr marL="171450" lvl="1" indent="-171450" algn="justLow" defTabSz="800100" rtl="1">
            <a:lnSpc>
              <a:spcPct val="90000"/>
            </a:lnSpc>
            <a:spcBef>
              <a:spcPct val="0"/>
            </a:spcBef>
            <a:spcAft>
              <a:spcPct val="15000"/>
            </a:spcAft>
            <a:buChar char="•"/>
          </a:pPr>
          <a:endParaRPr lang="en-US" sz="1800" kern="1200" dirty="0">
            <a:latin typeface="Arial" panose="020B0604020202020204" pitchFamily="34" charset="0"/>
            <a:ea typeface="Verdana" panose="020B0604030504040204" pitchFamily="34" charset="0"/>
            <a:cs typeface="Arial" panose="020B0604020202020204" pitchFamily="34" charset="0"/>
          </a:endParaRPr>
        </a:p>
        <a:p>
          <a:pPr marL="171450" lvl="1" indent="-171450" algn="justLow" defTabSz="800100" rtl="1">
            <a:lnSpc>
              <a:spcPct val="90000"/>
            </a:lnSpc>
            <a:spcBef>
              <a:spcPct val="0"/>
            </a:spcBef>
            <a:spcAft>
              <a:spcPct val="15000"/>
            </a:spcAft>
            <a:buChar char="•"/>
          </a:pPr>
          <a:r>
            <a:rPr lang="ar-SA" sz="1800" kern="1200">
              <a:latin typeface="Arial" panose="020B0604020202020204" pitchFamily="34" charset="0"/>
              <a:ea typeface="Arial"/>
              <a:cs typeface="Arial" panose="020B0604020202020204" pitchFamily="34" charset="0"/>
            </a:rPr>
            <a:t>عند استخدام نظام الاستعلام القائم على الإنترنت فيما يتعلق ببعائث بريد الرسائل، تنطبق جميع الإجراءات التشغيلية والتقنية المطبقة على نظام الاستعلام القائم على الإنترنت فيما يتعلق بالطرود على بعائث بريد الرسائل أيضاً.</a:t>
          </a:r>
        </a:p>
      </dsp:txBody>
      <dsp:txXfrm>
        <a:off x="0" y="1959311"/>
        <a:ext cx="4325353" cy="3033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9426-FE7F-405C-A890-9DA9115CAA39}">
      <dsp:nvSpPr>
        <dsp:cNvPr id="0" name=""/>
        <dsp:cNvSpPr/>
      </dsp:nvSpPr>
      <dsp:spPr>
        <a:xfrm>
          <a:off x="0" y="7107"/>
          <a:ext cx="6864016"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Low" defTabSz="800100" rtl="1">
            <a:lnSpc>
              <a:spcPct val="90000"/>
            </a:lnSpc>
            <a:spcBef>
              <a:spcPct val="0"/>
            </a:spcBef>
            <a:spcAft>
              <a:spcPct val="35000"/>
            </a:spcAft>
            <a:buNone/>
          </a:pPr>
          <a:r>
            <a:rPr lang="en-GB" sz="1800" b="1" kern="1200" dirty="0">
              <a:latin typeface="Arial" panose="020B0604020202020204" pitchFamily="34" charset="0"/>
              <a:ea typeface="Arial"/>
              <a:cs typeface="Arial" panose="020B0604020202020204" pitchFamily="34" charset="0"/>
            </a:rPr>
            <a:t> </a:t>
          </a:r>
          <a:r>
            <a:rPr lang="ar-SA" sz="1800" b="1" kern="1200" dirty="0">
              <a:latin typeface="Arial" panose="020B0604020202020204" pitchFamily="34" charset="0"/>
              <a:ea typeface="Arial"/>
              <a:cs typeface="Arial" panose="020B0604020202020204" pitchFamily="34" charset="0"/>
            </a:rPr>
            <a:t>النطاق:</a:t>
          </a:r>
        </a:p>
      </dsp:txBody>
      <dsp:txXfrm>
        <a:off x="32898" y="40005"/>
        <a:ext cx="6798220" cy="608124"/>
      </dsp:txXfrm>
    </dsp:sp>
    <dsp:sp modelId="{80939617-8426-45F9-BB85-FDD3A8889BF3}">
      <dsp:nvSpPr>
        <dsp:cNvPr id="0" name=""/>
        <dsp:cNvSpPr/>
      </dsp:nvSpPr>
      <dsp:spPr>
        <a:xfrm>
          <a:off x="0" y="681027"/>
          <a:ext cx="6864016" cy="76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2860" rIns="128016" bIns="22860" numCol="1" spcCol="1270" anchor="t" anchorCtr="0">
          <a:noAutofit/>
        </a:bodyPr>
        <a:lstStyle/>
        <a:p>
          <a:pPr marL="171450" lvl="1" indent="-171450" algn="justLow" defTabSz="800100" rtl="1">
            <a:lnSpc>
              <a:spcPct val="90000"/>
            </a:lnSpc>
            <a:spcBef>
              <a:spcPct val="0"/>
            </a:spcBef>
            <a:spcAft>
              <a:spcPct val="20000"/>
            </a:spcAft>
            <a:buChar char="•"/>
          </a:pPr>
          <a:r>
            <a:rPr lang="ar-SA" sz="1800" kern="1200" dirty="0">
              <a:latin typeface="Arial" panose="020B0604020202020204" pitchFamily="34" charset="0"/>
              <a:ea typeface="Arial"/>
              <a:cs typeface="Arial" panose="020B0604020202020204" pitchFamily="34" charset="0"/>
            </a:rPr>
            <a:t> سيجري التعامل مع الاستعلامات الدولية المتعلقة </a:t>
          </a:r>
          <a:r>
            <a:rPr lang="ar-SA" sz="1800" kern="1200" dirty="0" err="1">
              <a:latin typeface="Arial" panose="020B0604020202020204" pitchFamily="34" charset="0"/>
              <a:ea typeface="Arial"/>
              <a:cs typeface="Arial" panose="020B0604020202020204" pitchFamily="34" charset="0"/>
            </a:rPr>
            <a:t>بالبعائث</a:t>
          </a:r>
          <a:r>
            <a:rPr lang="ar-SA" sz="1800" kern="1200" dirty="0">
              <a:latin typeface="Arial" panose="020B0604020202020204" pitchFamily="34" charset="0"/>
              <a:ea typeface="Arial"/>
              <a:cs typeface="Arial" panose="020B0604020202020204" pitchFamily="34" charset="0"/>
            </a:rPr>
            <a:t> المسجلة والخاضعة للتتبع وذات القيمة المصرح بها باستخدام نظام الاستعلام القائم على الإنترنت - المستخدم بالفعل فيما يتعلق بالطرود</a:t>
          </a:r>
        </a:p>
      </dsp:txBody>
      <dsp:txXfrm>
        <a:off x="0" y="681027"/>
        <a:ext cx="6864016" cy="763830"/>
      </dsp:txXfrm>
    </dsp:sp>
    <dsp:sp modelId="{591C51D5-25D1-446E-8924-8308D962FD3B}">
      <dsp:nvSpPr>
        <dsp:cNvPr id="0" name=""/>
        <dsp:cNvSpPr/>
      </dsp:nvSpPr>
      <dsp:spPr>
        <a:xfrm>
          <a:off x="0" y="1444857"/>
          <a:ext cx="6864016"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Low" defTabSz="800100" rtl="1">
            <a:lnSpc>
              <a:spcPct val="90000"/>
            </a:lnSpc>
            <a:spcBef>
              <a:spcPct val="0"/>
            </a:spcBef>
            <a:spcAft>
              <a:spcPct val="35000"/>
            </a:spcAft>
            <a:buNone/>
          </a:pPr>
          <a:r>
            <a:rPr lang="ar-SA" sz="1800" b="1" kern="1200">
              <a:latin typeface="Arial" panose="020B0604020202020204" pitchFamily="34" charset="0"/>
              <a:ea typeface="Arial"/>
              <a:cs typeface="Arial" panose="020B0604020202020204" pitchFamily="34" charset="0"/>
            </a:rPr>
            <a:t>التعديلات الرئيسية:</a:t>
          </a:r>
        </a:p>
      </dsp:txBody>
      <dsp:txXfrm>
        <a:off x="32898" y="1477755"/>
        <a:ext cx="6798220" cy="608124"/>
      </dsp:txXfrm>
    </dsp:sp>
    <dsp:sp modelId="{FA6E7831-BE71-4F40-A878-66CCDAD692CB}">
      <dsp:nvSpPr>
        <dsp:cNvPr id="0" name=""/>
        <dsp:cNvSpPr/>
      </dsp:nvSpPr>
      <dsp:spPr>
        <a:xfrm>
          <a:off x="0" y="2118777"/>
          <a:ext cx="6864016" cy="182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2860" rIns="128016" bIns="22860" numCol="1" spcCol="1270" anchor="t" anchorCtr="0">
          <a:noAutofit/>
        </a:bodyPr>
        <a:lstStyle/>
        <a:p>
          <a:pPr marL="171450" lvl="1" indent="-171450" algn="justLow" defTabSz="800100" rtl="1">
            <a:lnSpc>
              <a:spcPct val="90000"/>
            </a:lnSpc>
            <a:spcBef>
              <a:spcPct val="0"/>
            </a:spcBef>
            <a:spcAft>
              <a:spcPct val="20000"/>
            </a:spcAft>
            <a:buChar char="•"/>
          </a:pPr>
          <a:r>
            <a:rPr lang="ar-SA" sz="1800" kern="1200">
              <a:latin typeface="Arial" panose="020B0604020202020204" pitchFamily="34" charset="0"/>
              <a:ea typeface="Arial"/>
              <a:cs typeface="Arial" panose="020B0604020202020204" pitchFamily="34" charset="0"/>
            </a:rPr>
            <a:t>نظام موحد يستخدم نظام الاستعلام القائم على الإنترنت والنظام العالمي لخدمة الزبائن لضمان الاتساق فيما يخص جميع حالات الاستعلام</a:t>
          </a:r>
        </a:p>
        <a:p>
          <a:pPr marL="171450" lvl="1" indent="-171450" algn="justLow" defTabSz="800100" rtl="1">
            <a:lnSpc>
              <a:spcPct val="90000"/>
            </a:lnSpc>
            <a:spcBef>
              <a:spcPct val="0"/>
            </a:spcBef>
            <a:spcAft>
              <a:spcPct val="20000"/>
            </a:spcAft>
            <a:buChar char="•"/>
          </a:pPr>
          <a:r>
            <a:rPr lang="ar-SA" sz="1800" kern="1200">
              <a:latin typeface="Arial" panose="020B0604020202020204" pitchFamily="34" charset="0"/>
              <a:ea typeface="Arial"/>
              <a:cs typeface="Arial" panose="020B0604020202020204" pitchFamily="34" charset="0"/>
            </a:rPr>
            <a:t>يُطور مقدم خدمة النظام العالمي لخدمة الزبائن الوحدة ذات الصلة للسماح لمراكز الاتصال/المستخدمين الحاليين والجدد بالوصول إليها</a:t>
          </a:r>
        </a:p>
        <a:p>
          <a:pPr marL="171450" lvl="1" indent="-171450" algn="justLow" defTabSz="800100" rtl="1">
            <a:lnSpc>
              <a:spcPct val="90000"/>
            </a:lnSpc>
            <a:spcBef>
              <a:spcPct val="0"/>
            </a:spcBef>
            <a:spcAft>
              <a:spcPct val="20000"/>
            </a:spcAft>
            <a:buChar char="•"/>
          </a:pPr>
          <a:r>
            <a:rPr lang="ar-SA" sz="1800" kern="1200">
              <a:latin typeface="Arial" panose="020B0604020202020204" pitchFamily="34" charset="0"/>
              <a:ea typeface="Arial"/>
              <a:cs typeface="Arial" panose="020B0604020202020204" pitchFamily="34" charset="0"/>
            </a:rPr>
            <a:t>سيكون لمراكز الاتصال والمستخدمين ذوي الخبرة في التعامل مع الاستعلامات القائمة على الإنترنت دوراً فعالاً في استهلال هذه العملية؛ ويمكن تنظيم دورات تدريبية عند الحاجة</a:t>
          </a:r>
        </a:p>
      </dsp:txBody>
      <dsp:txXfrm>
        <a:off x="0" y="2118777"/>
        <a:ext cx="6864016" cy="1825740"/>
      </dsp:txXfrm>
    </dsp:sp>
    <dsp:sp modelId="{D961103F-6878-41C8-BD7C-813053BDBB2E}">
      <dsp:nvSpPr>
        <dsp:cNvPr id="0" name=""/>
        <dsp:cNvSpPr/>
      </dsp:nvSpPr>
      <dsp:spPr>
        <a:xfrm>
          <a:off x="0" y="3944517"/>
          <a:ext cx="6864016"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Low" defTabSz="800100" rtl="1">
            <a:lnSpc>
              <a:spcPct val="90000"/>
            </a:lnSpc>
            <a:spcBef>
              <a:spcPct val="0"/>
            </a:spcBef>
            <a:spcAft>
              <a:spcPct val="35000"/>
            </a:spcAft>
            <a:buNone/>
          </a:pPr>
          <a:r>
            <a:rPr lang="ar-SA" sz="1800" b="1" kern="1200">
              <a:latin typeface="Arial" panose="020B0604020202020204" pitchFamily="34" charset="0"/>
              <a:ea typeface="Arial"/>
              <a:cs typeface="Arial" panose="020B0604020202020204" pitchFamily="34" charset="0"/>
            </a:rPr>
            <a:t>الخطوات المقبلة:</a:t>
          </a:r>
        </a:p>
      </dsp:txBody>
      <dsp:txXfrm>
        <a:off x="32898" y="3977415"/>
        <a:ext cx="6798220" cy="608124"/>
      </dsp:txXfrm>
    </dsp:sp>
    <dsp:sp modelId="{FE5FA4DE-8DBF-4986-9837-7EC8A21DCD80}">
      <dsp:nvSpPr>
        <dsp:cNvPr id="0" name=""/>
        <dsp:cNvSpPr/>
      </dsp:nvSpPr>
      <dsp:spPr>
        <a:xfrm>
          <a:off x="0" y="4618437"/>
          <a:ext cx="6864016"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2860" rIns="128016" bIns="22860" numCol="1" spcCol="1270" anchor="t" anchorCtr="0">
          <a:noAutofit/>
        </a:bodyPr>
        <a:lstStyle/>
        <a:p>
          <a:pPr marL="171450" lvl="1" indent="-171450" algn="justLow" defTabSz="800100" rtl="1">
            <a:lnSpc>
              <a:spcPct val="90000"/>
            </a:lnSpc>
            <a:spcBef>
              <a:spcPct val="0"/>
            </a:spcBef>
            <a:spcAft>
              <a:spcPct val="20000"/>
            </a:spcAft>
            <a:buChar char="•"/>
          </a:pPr>
          <a:r>
            <a:rPr lang="ar-SA" sz="1800" kern="1200" dirty="0">
              <a:latin typeface="Arial" panose="020B0604020202020204" pitchFamily="34" charset="0"/>
              <a:ea typeface="Arial"/>
              <a:cs typeface="Arial" panose="020B0604020202020204" pitchFamily="34" charset="0"/>
            </a:rPr>
            <a:t>ستُوجَّه إرشادات مفصلة ويُقدَّم دعم في مجال التنفيذ إلى جميع الأعضاء قريباً</a:t>
          </a:r>
        </a:p>
      </dsp:txBody>
      <dsp:txXfrm>
        <a:off x="0" y="4618437"/>
        <a:ext cx="6864016" cy="596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D1F9C-D61E-4276-B580-485CB7AAF0DD}">
      <dsp:nvSpPr>
        <dsp:cNvPr id="0" name=""/>
        <dsp:cNvSpPr/>
      </dsp:nvSpPr>
      <dsp:spPr>
        <a:xfrm>
          <a:off x="-5700713" y="-872606"/>
          <a:ext cx="6787113" cy="6787113"/>
        </a:xfrm>
        <a:prstGeom prst="blockArc">
          <a:avLst>
            <a:gd name="adj1" fmla="val 18900000"/>
            <a:gd name="adj2" fmla="val 2700000"/>
            <a:gd name="adj3" fmla="val 3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7F2C77-0B35-454C-97B8-9FFED9ACB3DC}">
      <dsp:nvSpPr>
        <dsp:cNvPr id="0" name=""/>
        <dsp:cNvSpPr/>
      </dsp:nvSpPr>
      <dsp:spPr>
        <a:xfrm>
          <a:off x="474902" y="315017"/>
          <a:ext cx="10973366" cy="63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411" tIns="45720" rIns="45720" bIns="45720" numCol="1" spcCol="1270" anchor="ctr" anchorCtr="0">
          <a:noAutofit/>
        </a:bodyPr>
        <a:lstStyle/>
        <a:p>
          <a:pPr marL="0" lvl="0" indent="0" algn="justLow" defTabSz="800100" rtl="1">
            <a:lnSpc>
              <a:spcPct val="90000"/>
            </a:lnSpc>
            <a:spcBef>
              <a:spcPct val="0"/>
            </a:spcBef>
            <a:spcAft>
              <a:spcPct val="35000"/>
            </a:spcAft>
            <a:buNone/>
          </a:pPr>
          <a:r>
            <a:rPr lang="ar-SA" sz="1800" kern="1200" dirty="0">
              <a:latin typeface="Arial" panose="020B0604020202020204" pitchFamily="34" charset="0"/>
              <a:cs typeface="Arial" panose="020B0604020202020204" pitchFamily="34" charset="0"/>
            </a:rPr>
            <a:t>اعتماد التبادلات الإلكترونية (</a:t>
          </a:r>
          <a:r>
            <a:rPr lang="en-GB" sz="1600" kern="1200" dirty="0">
              <a:solidFill>
                <a:prstClr val="white"/>
              </a:solidFill>
              <a:latin typeface="Times New Roman" panose="02020603050405020304" pitchFamily="18" charset="0"/>
              <a:ea typeface="+mn-ea"/>
              <a:cs typeface="Times New Roman" panose="02020603050405020304" pitchFamily="18" charset="0"/>
            </a:rPr>
            <a:t>PREDES/RESDES</a:t>
          </a:r>
          <a:r>
            <a:rPr lang="en-GB" sz="1800" kern="1200" dirty="0">
              <a:latin typeface="Arial" panose="020B0604020202020204" pitchFamily="34" charset="0"/>
              <a:cs typeface="Arial" panose="020B0604020202020204" pitchFamily="34" charset="0"/>
            </a:rPr>
            <a:t>، </a:t>
          </a:r>
          <a:r>
            <a:rPr lang="en-GB" sz="1600" kern="1200" dirty="0">
              <a:solidFill>
                <a:prstClr val="white"/>
              </a:solidFill>
              <a:latin typeface="Times New Roman" panose="02020603050405020304" pitchFamily="18" charset="0"/>
              <a:ea typeface="+mn-ea"/>
              <a:cs typeface="Times New Roman" panose="02020603050405020304" pitchFamily="18" charset="0"/>
            </a:rPr>
            <a:t>EMSEVT</a:t>
          </a:r>
          <a:r>
            <a:rPr lang="ar-SA" sz="1800" kern="1200" dirty="0">
              <a:latin typeface="Arial" panose="020B0604020202020204" pitchFamily="34" charset="0"/>
              <a:cs typeface="Arial" panose="020B0604020202020204" pitchFamily="34" charset="0"/>
            </a:rPr>
            <a:t>) فيما يتعلق </a:t>
          </a:r>
          <a:r>
            <a:rPr lang="ar-SA" sz="1800" kern="1200" dirty="0" err="1">
              <a:latin typeface="Arial" panose="020B0604020202020204" pitchFamily="34" charset="0"/>
              <a:cs typeface="Arial" panose="020B0604020202020204" pitchFamily="34" charset="0"/>
            </a:rPr>
            <a:t>بالبعائث</a:t>
          </a:r>
          <a:r>
            <a:rPr lang="ar-SA" sz="1800" kern="1200" dirty="0">
              <a:latin typeface="Arial" panose="020B0604020202020204" pitchFamily="34" charset="0"/>
              <a:cs typeface="Arial" panose="020B0604020202020204" pitchFamily="34" charset="0"/>
            </a:rPr>
            <a:t> الخاضعة للتتبع/المسجلة/ذات القيمة المصرح بها</a:t>
          </a:r>
        </a:p>
      </dsp:txBody>
      <dsp:txXfrm>
        <a:off x="474902" y="315017"/>
        <a:ext cx="10973366" cy="630439"/>
      </dsp:txXfrm>
    </dsp:sp>
    <dsp:sp modelId="{5CBD1FC9-9DF8-496F-8430-18E892D354B2}">
      <dsp:nvSpPr>
        <dsp:cNvPr id="0" name=""/>
        <dsp:cNvSpPr/>
      </dsp:nvSpPr>
      <dsp:spPr>
        <a:xfrm>
          <a:off x="80877" y="236213"/>
          <a:ext cx="788048" cy="78804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FC7119-2277-4A65-A884-773334D00C23}">
      <dsp:nvSpPr>
        <dsp:cNvPr id="0" name=""/>
        <dsp:cNvSpPr/>
      </dsp:nvSpPr>
      <dsp:spPr>
        <a:xfrm>
          <a:off x="926656" y="1260374"/>
          <a:ext cx="10521612" cy="63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411" tIns="45720" rIns="45720" bIns="45720" numCol="1" spcCol="1270" anchor="ctr" anchorCtr="0">
          <a:noAutofit/>
        </a:bodyPr>
        <a:lstStyle/>
        <a:p>
          <a:pPr marL="0" lvl="0" indent="0" algn="justLow" defTabSz="800100" rtl="1">
            <a:lnSpc>
              <a:spcPct val="90000"/>
            </a:lnSpc>
            <a:spcBef>
              <a:spcPct val="0"/>
            </a:spcBef>
            <a:spcAft>
              <a:spcPct val="35000"/>
            </a:spcAft>
            <a:buNone/>
          </a:pPr>
          <a:r>
            <a:rPr lang="ar-SA" sz="1800" kern="1200" dirty="0">
              <a:latin typeface="Arial" panose="020B0604020202020204" pitchFamily="34" charset="0"/>
              <a:cs typeface="Arial" panose="020B0604020202020204" pitchFamily="34" charset="0"/>
            </a:rPr>
            <a:t>تحديد نظام الاستعلام القائم على الإنترنت ومبادئ الاستعلام العامة</a:t>
          </a:r>
        </a:p>
      </dsp:txBody>
      <dsp:txXfrm>
        <a:off x="926656" y="1260374"/>
        <a:ext cx="10521612" cy="630439"/>
      </dsp:txXfrm>
    </dsp:sp>
    <dsp:sp modelId="{A6F6C743-B09B-463B-9B5B-B657E45EAE91}">
      <dsp:nvSpPr>
        <dsp:cNvPr id="0" name=""/>
        <dsp:cNvSpPr/>
      </dsp:nvSpPr>
      <dsp:spPr>
        <a:xfrm>
          <a:off x="532631" y="1181569"/>
          <a:ext cx="788048" cy="78804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836B2C-7888-4F0F-802A-EDD22D14280E}">
      <dsp:nvSpPr>
        <dsp:cNvPr id="0" name=""/>
        <dsp:cNvSpPr/>
      </dsp:nvSpPr>
      <dsp:spPr>
        <a:xfrm>
          <a:off x="1065308" y="2205730"/>
          <a:ext cx="10382959" cy="63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411" tIns="45720" rIns="45720" bIns="45720" numCol="1" spcCol="1270" anchor="ctr" anchorCtr="0">
          <a:noAutofit/>
        </a:bodyPr>
        <a:lstStyle/>
        <a:p>
          <a:pPr marL="0" lvl="0" indent="0" algn="justLow" defTabSz="800100" rtl="1">
            <a:lnSpc>
              <a:spcPct val="90000"/>
            </a:lnSpc>
            <a:spcBef>
              <a:spcPct val="0"/>
            </a:spcBef>
            <a:spcAft>
              <a:spcPct val="35000"/>
            </a:spcAft>
            <a:buNone/>
          </a:pPr>
          <a:r>
            <a:rPr lang="ar-SA" sz="1800" kern="1200" dirty="0">
              <a:latin typeface="Arial" panose="020B0604020202020204" pitchFamily="34" charset="0"/>
              <a:cs typeface="Arial" panose="020B0604020202020204" pitchFamily="34" charset="0"/>
            </a:rPr>
            <a:t>شرح سير عمل نظام الاستعلام القائم على الإنترنت ذي المستويين والرسائل</a:t>
          </a:r>
        </a:p>
      </dsp:txBody>
      <dsp:txXfrm>
        <a:off x="1065308" y="2205730"/>
        <a:ext cx="10382959" cy="630439"/>
      </dsp:txXfrm>
    </dsp:sp>
    <dsp:sp modelId="{FF9D9E7D-6B1D-4542-A007-0FA742DD3EA3}">
      <dsp:nvSpPr>
        <dsp:cNvPr id="0" name=""/>
        <dsp:cNvSpPr/>
      </dsp:nvSpPr>
      <dsp:spPr>
        <a:xfrm>
          <a:off x="671284" y="2126925"/>
          <a:ext cx="788048" cy="78804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047153-CDD3-4B56-83A5-4F8EB7F409D0}">
      <dsp:nvSpPr>
        <dsp:cNvPr id="0" name=""/>
        <dsp:cNvSpPr/>
      </dsp:nvSpPr>
      <dsp:spPr>
        <a:xfrm>
          <a:off x="926656" y="3151086"/>
          <a:ext cx="10521612" cy="63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411" tIns="45720" rIns="45720" bIns="45720" numCol="1" spcCol="1270" anchor="ctr" anchorCtr="0">
          <a:noAutofit/>
        </a:bodyPr>
        <a:lstStyle/>
        <a:p>
          <a:pPr marL="0" lvl="0" indent="0" algn="justLow" defTabSz="800100" rtl="1">
            <a:lnSpc>
              <a:spcPct val="90000"/>
            </a:lnSpc>
            <a:spcBef>
              <a:spcPct val="0"/>
            </a:spcBef>
            <a:spcAft>
              <a:spcPct val="35000"/>
            </a:spcAft>
            <a:buNone/>
          </a:pPr>
          <a:r>
            <a:rPr lang="ar-SA" sz="1800" kern="1200" dirty="0">
              <a:latin typeface="Arial" panose="020B0604020202020204" pitchFamily="34" charset="0"/>
              <a:cs typeface="Arial" panose="020B0604020202020204" pitchFamily="34" charset="0"/>
            </a:rPr>
            <a:t>تبيان مُهل الرد ومؤشرات الأداء</a:t>
          </a:r>
        </a:p>
      </dsp:txBody>
      <dsp:txXfrm>
        <a:off x="926656" y="3151086"/>
        <a:ext cx="10521612" cy="630439"/>
      </dsp:txXfrm>
    </dsp:sp>
    <dsp:sp modelId="{60A60403-4C96-4007-B1F0-64A2BA66F152}">
      <dsp:nvSpPr>
        <dsp:cNvPr id="0" name=""/>
        <dsp:cNvSpPr/>
      </dsp:nvSpPr>
      <dsp:spPr>
        <a:xfrm>
          <a:off x="532631" y="3072281"/>
          <a:ext cx="788048" cy="78804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C44A2A-06BA-4C57-84A3-80A00FFBEC1E}">
      <dsp:nvSpPr>
        <dsp:cNvPr id="0" name=""/>
        <dsp:cNvSpPr/>
      </dsp:nvSpPr>
      <dsp:spPr>
        <a:xfrm>
          <a:off x="474902" y="4096442"/>
          <a:ext cx="10973366" cy="63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411" tIns="45720" rIns="45720" bIns="45720" numCol="1" spcCol="1270" anchor="ctr" anchorCtr="0">
          <a:noAutofit/>
        </a:bodyPr>
        <a:lstStyle/>
        <a:p>
          <a:pPr marL="0" lvl="0" indent="0" algn="justLow" defTabSz="800100" rtl="1">
            <a:lnSpc>
              <a:spcPct val="90000"/>
            </a:lnSpc>
            <a:spcBef>
              <a:spcPct val="0"/>
            </a:spcBef>
            <a:spcAft>
              <a:spcPct val="35000"/>
            </a:spcAft>
            <a:buNone/>
          </a:pPr>
          <a:r>
            <a:rPr lang="ar-SA" sz="1800" kern="1200" noProof="0" dirty="0">
              <a:latin typeface="Arial" panose="020B0604020202020204" pitchFamily="34" charset="0"/>
              <a:cs typeface="Arial" panose="020B0604020202020204" pitchFamily="34" charset="0"/>
            </a:rPr>
            <a:t>ضمان معالجة الاستعلامات معالجة موحدة وتتبعها بشفافية من خلال نظام الاستعلام القائم على الإنترنت والرسائل </a:t>
          </a:r>
          <a:r>
            <a:rPr lang="en-GB" sz="1600" kern="1200" noProof="0" dirty="0">
              <a:latin typeface="Times New Roman" panose="02020603050405020304" pitchFamily="18" charset="0"/>
              <a:cs typeface="Times New Roman" panose="02020603050405020304" pitchFamily="18" charset="0"/>
            </a:rPr>
            <a:t>EMSEVT</a:t>
          </a:r>
          <a:endParaRPr lang="en-GB" sz="1800" kern="1200" noProof="0" dirty="0">
            <a:latin typeface="Times New Roman" panose="02020603050405020304" pitchFamily="18" charset="0"/>
            <a:cs typeface="Times New Roman" panose="02020603050405020304" pitchFamily="18" charset="0"/>
          </a:endParaRPr>
        </a:p>
      </dsp:txBody>
      <dsp:txXfrm>
        <a:off x="474902" y="4096442"/>
        <a:ext cx="10973366" cy="630439"/>
      </dsp:txXfrm>
    </dsp:sp>
    <dsp:sp modelId="{4F2FA253-27C9-484F-8A94-0522FA3659DC}">
      <dsp:nvSpPr>
        <dsp:cNvPr id="0" name=""/>
        <dsp:cNvSpPr/>
      </dsp:nvSpPr>
      <dsp:spPr>
        <a:xfrm>
          <a:off x="80877" y="4017638"/>
          <a:ext cx="788048" cy="78804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r">
              <a:defRPr sz="1200"/>
            </a:lvl1pPr>
          </a:lstStyle>
          <a:p>
            <a:endParaRPr lang="en-US" dirty="0"/>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C432CD1-4640-4F49-A04A-00D20F115277}" type="datetimeFigureOut">
              <a:rPr lang="en-US" smtClean="0"/>
              <a:t>1/8/2026</a:t>
            </a:fld>
            <a:endParaRPr lang="en-US" dirty="0"/>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r">
              <a:defRPr sz="1200"/>
            </a:lvl1pPr>
          </a:lstStyle>
          <a:p>
            <a:endParaRPr lang="en-US" dirty="0"/>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D891F4C-224A-4751-B816-5C2F1B93AC6C}" type="slidenum">
              <a:rPr lang="en-US" smtClean="0"/>
              <a:t>‹#›</a:t>
            </a:fld>
            <a:endParaRPr lang="en-US" dirty="0"/>
          </a:p>
        </p:txBody>
      </p:sp>
    </p:spTree>
    <p:extLst>
      <p:ext uri="{BB962C8B-B14F-4D97-AF65-F5344CB8AC3E}">
        <p14:creationId xmlns:p14="http://schemas.microsoft.com/office/powerpoint/2010/main" val="8376351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CCF599B-8DFE-074F-872C-2559B6429822}" type="slidenum">
              <a:rPr lang="en-GB" smtClean="0"/>
              <a:t>1</a:t>
            </a:fld>
            <a:endParaRPr lang="en-GB" dirty="0"/>
          </a:p>
        </p:txBody>
      </p:sp>
    </p:spTree>
    <p:extLst>
      <p:ext uri="{BB962C8B-B14F-4D97-AF65-F5344CB8AC3E}">
        <p14:creationId xmlns:p14="http://schemas.microsoft.com/office/powerpoint/2010/main" val="1309272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50</a:t>
            </a:fld>
            <a:endParaRPr lang="en-US" dirty="0"/>
          </a:p>
        </p:txBody>
      </p:sp>
    </p:spTree>
    <p:extLst>
      <p:ext uri="{BB962C8B-B14F-4D97-AF65-F5344CB8AC3E}">
        <p14:creationId xmlns:p14="http://schemas.microsoft.com/office/powerpoint/2010/main" val="2806778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51</a:t>
            </a:fld>
            <a:endParaRPr lang="en-US"/>
          </a:p>
        </p:txBody>
      </p:sp>
    </p:spTree>
    <p:extLst>
      <p:ext uri="{BB962C8B-B14F-4D97-AF65-F5344CB8AC3E}">
        <p14:creationId xmlns:p14="http://schemas.microsoft.com/office/powerpoint/2010/main" val="247738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52</a:t>
            </a:fld>
            <a:endParaRPr lang="en-US"/>
          </a:p>
        </p:txBody>
      </p:sp>
    </p:spTree>
    <p:extLst>
      <p:ext uri="{BB962C8B-B14F-4D97-AF65-F5344CB8AC3E}">
        <p14:creationId xmlns:p14="http://schemas.microsoft.com/office/powerpoint/2010/main" val="426409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53</a:t>
            </a:fld>
            <a:endParaRPr lang="en-US"/>
          </a:p>
        </p:txBody>
      </p:sp>
    </p:spTree>
    <p:extLst>
      <p:ext uri="{BB962C8B-B14F-4D97-AF65-F5344CB8AC3E}">
        <p14:creationId xmlns:p14="http://schemas.microsoft.com/office/powerpoint/2010/main" val="2164023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54</a:t>
            </a:fld>
            <a:endParaRPr lang="en-US"/>
          </a:p>
        </p:txBody>
      </p:sp>
    </p:spTree>
    <p:extLst>
      <p:ext uri="{BB962C8B-B14F-4D97-AF65-F5344CB8AC3E}">
        <p14:creationId xmlns:p14="http://schemas.microsoft.com/office/powerpoint/2010/main" val="99974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55</a:t>
            </a:fld>
            <a:endParaRPr lang="en-US"/>
          </a:p>
        </p:txBody>
      </p:sp>
    </p:spTree>
    <p:extLst>
      <p:ext uri="{BB962C8B-B14F-4D97-AF65-F5344CB8AC3E}">
        <p14:creationId xmlns:p14="http://schemas.microsoft.com/office/powerpoint/2010/main" val="2882074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56</a:t>
            </a:fld>
            <a:endParaRPr lang="en-US"/>
          </a:p>
        </p:txBody>
      </p:sp>
    </p:spTree>
    <p:extLst>
      <p:ext uri="{BB962C8B-B14F-4D97-AF65-F5344CB8AC3E}">
        <p14:creationId xmlns:p14="http://schemas.microsoft.com/office/powerpoint/2010/main" val="1463963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57</a:t>
            </a:fld>
            <a:endParaRPr lang="en-US"/>
          </a:p>
        </p:txBody>
      </p:sp>
    </p:spTree>
    <p:extLst>
      <p:ext uri="{BB962C8B-B14F-4D97-AF65-F5344CB8AC3E}">
        <p14:creationId xmlns:p14="http://schemas.microsoft.com/office/powerpoint/2010/main" val="4289589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58</a:t>
            </a:fld>
            <a:endParaRPr lang="en-US"/>
          </a:p>
        </p:txBody>
      </p:sp>
    </p:spTree>
    <p:extLst>
      <p:ext uri="{BB962C8B-B14F-4D97-AF65-F5344CB8AC3E}">
        <p14:creationId xmlns:p14="http://schemas.microsoft.com/office/powerpoint/2010/main" val="1422704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59</a:t>
            </a:fld>
            <a:endParaRPr lang="en-US"/>
          </a:p>
        </p:txBody>
      </p:sp>
    </p:spTree>
    <p:extLst>
      <p:ext uri="{BB962C8B-B14F-4D97-AF65-F5344CB8AC3E}">
        <p14:creationId xmlns:p14="http://schemas.microsoft.com/office/powerpoint/2010/main" val="401620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8A5A5-5F62-45A0-824C-5AFD812BCC83}" type="slidenum">
              <a:rPr lang="en-US" smtClean="0"/>
              <a:t>4</a:t>
            </a:fld>
            <a:endParaRPr lang="en-US" dirty="0"/>
          </a:p>
        </p:txBody>
      </p:sp>
    </p:spTree>
    <p:extLst>
      <p:ext uri="{BB962C8B-B14F-4D97-AF65-F5344CB8AC3E}">
        <p14:creationId xmlns:p14="http://schemas.microsoft.com/office/powerpoint/2010/main" val="2314921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60</a:t>
            </a:fld>
            <a:endParaRPr lang="en-US"/>
          </a:p>
        </p:txBody>
      </p:sp>
    </p:spTree>
    <p:extLst>
      <p:ext uri="{BB962C8B-B14F-4D97-AF65-F5344CB8AC3E}">
        <p14:creationId xmlns:p14="http://schemas.microsoft.com/office/powerpoint/2010/main" val="102270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69</a:t>
            </a:fld>
            <a:endParaRPr lang="en-GB"/>
          </a:p>
        </p:txBody>
      </p:sp>
    </p:spTree>
    <p:extLst>
      <p:ext uri="{BB962C8B-B14F-4D97-AF65-F5344CB8AC3E}">
        <p14:creationId xmlns:p14="http://schemas.microsoft.com/office/powerpoint/2010/main" val="2471523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71</a:t>
            </a:fld>
            <a:endParaRPr lang="en-GB"/>
          </a:p>
        </p:txBody>
      </p:sp>
    </p:spTree>
    <p:extLst>
      <p:ext uri="{BB962C8B-B14F-4D97-AF65-F5344CB8AC3E}">
        <p14:creationId xmlns:p14="http://schemas.microsoft.com/office/powerpoint/2010/main" val="1953951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72</a:t>
            </a:fld>
            <a:endParaRPr lang="en-GB" dirty="0"/>
          </a:p>
        </p:txBody>
      </p:sp>
    </p:spTree>
    <p:extLst>
      <p:ext uri="{BB962C8B-B14F-4D97-AF65-F5344CB8AC3E}">
        <p14:creationId xmlns:p14="http://schemas.microsoft.com/office/powerpoint/2010/main" val="899127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73</a:t>
            </a:fld>
            <a:endParaRPr lang="en-GB" dirty="0"/>
          </a:p>
        </p:txBody>
      </p:sp>
    </p:spTree>
    <p:extLst>
      <p:ext uri="{BB962C8B-B14F-4D97-AF65-F5344CB8AC3E}">
        <p14:creationId xmlns:p14="http://schemas.microsoft.com/office/powerpoint/2010/main" val="3408469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75</a:t>
            </a:fld>
            <a:endParaRPr lang="en-US"/>
          </a:p>
        </p:txBody>
      </p:sp>
    </p:spTree>
    <p:extLst>
      <p:ext uri="{BB962C8B-B14F-4D97-AF65-F5344CB8AC3E}">
        <p14:creationId xmlns:p14="http://schemas.microsoft.com/office/powerpoint/2010/main" val="2377584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76</a:t>
            </a:fld>
            <a:endParaRPr lang="en-US" dirty="0"/>
          </a:p>
        </p:txBody>
      </p:sp>
    </p:spTree>
    <p:extLst>
      <p:ext uri="{BB962C8B-B14F-4D97-AF65-F5344CB8AC3E}">
        <p14:creationId xmlns:p14="http://schemas.microsoft.com/office/powerpoint/2010/main" val="1796512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77</a:t>
            </a:fld>
            <a:endParaRPr lang="en-US" dirty="0"/>
          </a:p>
        </p:txBody>
      </p:sp>
    </p:spTree>
    <p:extLst>
      <p:ext uri="{BB962C8B-B14F-4D97-AF65-F5344CB8AC3E}">
        <p14:creationId xmlns:p14="http://schemas.microsoft.com/office/powerpoint/2010/main" val="1338756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78</a:t>
            </a:fld>
            <a:endParaRPr lang="en-US"/>
          </a:p>
        </p:txBody>
      </p:sp>
    </p:spTree>
    <p:extLst>
      <p:ext uri="{BB962C8B-B14F-4D97-AF65-F5344CB8AC3E}">
        <p14:creationId xmlns:p14="http://schemas.microsoft.com/office/powerpoint/2010/main" val="2052144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79</a:t>
            </a:fld>
            <a:endParaRPr lang="en-US"/>
          </a:p>
        </p:txBody>
      </p:sp>
    </p:spTree>
    <p:extLst>
      <p:ext uri="{BB962C8B-B14F-4D97-AF65-F5344CB8AC3E}">
        <p14:creationId xmlns:p14="http://schemas.microsoft.com/office/powerpoint/2010/main" val="111651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891F4C-224A-4751-B816-5C2F1B93AC6C}" type="slidenum">
              <a:rPr lang="en-US" smtClean="0"/>
              <a:t>6</a:t>
            </a:fld>
            <a:endParaRPr lang="en-US" dirty="0"/>
          </a:p>
        </p:txBody>
      </p:sp>
    </p:spTree>
    <p:extLst>
      <p:ext uri="{BB962C8B-B14F-4D97-AF65-F5344CB8AC3E}">
        <p14:creationId xmlns:p14="http://schemas.microsoft.com/office/powerpoint/2010/main" val="1700250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80</a:t>
            </a:fld>
            <a:endParaRPr lang="en-US"/>
          </a:p>
        </p:txBody>
      </p:sp>
    </p:spTree>
    <p:extLst>
      <p:ext uri="{BB962C8B-B14F-4D97-AF65-F5344CB8AC3E}">
        <p14:creationId xmlns:p14="http://schemas.microsoft.com/office/powerpoint/2010/main" val="2677963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86</a:t>
            </a:fld>
            <a:endParaRPr lang="en-US"/>
          </a:p>
        </p:txBody>
      </p:sp>
    </p:spTree>
    <p:extLst>
      <p:ext uri="{BB962C8B-B14F-4D97-AF65-F5344CB8AC3E}">
        <p14:creationId xmlns:p14="http://schemas.microsoft.com/office/powerpoint/2010/main" val="174650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CCF599B-8DFE-074F-872C-2559B6429822}" type="slidenum">
              <a:rPr lang="en-GB" smtClean="0"/>
              <a:t>7</a:t>
            </a:fld>
            <a:endParaRPr lang="en-GB" dirty="0"/>
          </a:p>
        </p:txBody>
      </p:sp>
    </p:spTree>
    <p:extLst>
      <p:ext uri="{BB962C8B-B14F-4D97-AF65-F5344CB8AC3E}">
        <p14:creationId xmlns:p14="http://schemas.microsoft.com/office/powerpoint/2010/main" val="319614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13C76-5270-408F-9661-4893AFBC9649}" type="slidenum">
              <a:rPr lang="en-US" smtClean="0"/>
              <a:t>15</a:t>
            </a:fld>
            <a:endParaRPr lang="en-US" dirty="0"/>
          </a:p>
        </p:txBody>
      </p:sp>
    </p:spTree>
    <p:extLst>
      <p:ext uri="{BB962C8B-B14F-4D97-AF65-F5344CB8AC3E}">
        <p14:creationId xmlns:p14="http://schemas.microsoft.com/office/powerpoint/2010/main" val="17820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8207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9466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1915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0159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225446" y="1369702"/>
            <a:ext cx="9741108" cy="2387600"/>
          </a:xfrm>
        </p:spPr>
        <p:txBody>
          <a:bodyPr anchor="b"/>
          <a:lstStyle>
            <a:lvl1pPr algn="ctr">
              <a:defRPr sz="6000" b="1"/>
            </a:lvl1pPr>
          </a:lstStyle>
          <a:p>
            <a:r>
              <a:rPr lang="fr-FR"/>
              <a:t>Modifiez le style du titre</a:t>
            </a:r>
            <a:endParaRPr lang="en-GB" dirty="0"/>
          </a:p>
        </p:txBody>
      </p:sp>
      <p:sp>
        <p:nvSpPr>
          <p:cNvPr id="3" name="Subtitle 2"/>
          <p:cNvSpPr>
            <a:spLocks noGrp="1"/>
          </p:cNvSpPr>
          <p:nvPr>
            <p:ph type="subTitle" idx="1"/>
          </p:nvPr>
        </p:nvSpPr>
        <p:spPr>
          <a:xfrm>
            <a:off x="1225446" y="4066734"/>
            <a:ext cx="97411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Tree>
    <p:extLst>
      <p:ext uri="{BB962C8B-B14F-4D97-AF65-F5344CB8AC3E}">
        <p14:creationId xmlns:p14="http://schemas.microsoft.com/office/powerpoint/2010/main" val="252227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9C025E-F86C-465E-8756-4E525F66D66F}"/>
              </a:ext>
            </a:extLst>
          </p:cNvPr>
          <p:cNvSpPr>
            <a:spLocks noGrp="1"/>
          </p:cNvSpPr>
          <p:nvPr>
            <p:ph type="title"/>
          </p:nvPr>
        </p:nvSpPr>
        <p:spPr>
          <a:xfrm>
            <a:off x="1743544" y="497201"/>
            <a:ext cx="7967384" cy="574284"/>
          </a:xfrm>
        </p:spPr>
        <p:txBody>
          <a:bodyPr/>
          <a:lstStyle/>
          <a:p>
            <a:r>
              <a:rPr lang="en-US" dirty="0"/>
              <a:t>Click to edit Master title style</a:t>
            </a:r>
            <a:endParaRPr lang="en-GB" dirty="0"/>
          </a:p>
        </p:txBody>
      </p:sp>
      <p:sp>
        <p:nvSpPr>
          <p:cNvPr id="5" name="Content Placeholder 6">
            <a:extLst>
              <a:ext uri="{FF2B5EF4-FFF2-40B4-BE49-F238E27FC236}">
                <a16:creationId xmlns:a16="http://schemas.microsoft.com/office/drawing/2014/main" id="{17B17F46-749F-4767-9665-B130F2DE3EED}"/>
              </a:ext>
            </a:extLst>
          </p:cNvPr>
          <p:cNvSpPr>
            <a:spLocks noGrp="1"/>
          </p:cNvSpPr>
          <p:nvPr>
            <p:ph sz="quarter" idx="13"/>
          </p:nvPr>
        </p:nvSpPr>
        <p:spPr>
          <a:xfrm>
            <a:off x="336550" y="1530220"/>
            <a:ext cx="11518900" cy="5041496"/>
          </a:xfrm>
        </p:spPr>
        <p:txBody>
          <a:bodyPr lIns="0" tIns="0" rIns="0" bIns="0"/>
          <a:lstStyle>
            <a:lvl1pPr marL="360000" indent="-3556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en-US"/>
              <a:t>Click to edit Master text styles</a:t>
            </a:r>
          </a:p>
        </p:txBody>
      </p:sp>
    </p:spTree>
    <p:extLst>
      <p:ext uri="{BB962C8B-B14F-4D97-AF65-F5344CB8AC3E}">
        <p14:creationId xmlns:p14="http://schemas.microsoft.com/office/powerpoint/2010/main" val="146803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3A0B22A0-A339-FBB1-BBA3-60048AAFDBFC}"/>
              </a:ext>
            </a:extLst>
          </p:cNvPr>
          <p:cNvSpPr>
            <a:spLocks noGrp="1"/>
          </p:cNvSpPr>
          <p:nvPr>
            <p:ph idx="1"/>
          </p:nvPr>
        </p:nvSpPr>
        <p:spPr>
          <a:xfrm>
            <a:off x="336030" y="2098623"/>
            <a:ext cx="5585085" cy="380000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5224E3F9-6D86-0155-DCAD-84F63CA0BABF}"/>
              </a:ext>
            </a:extLst>
          </p:cNvPr>
          <p:cNvSpPr>
            <a:spLocks noGrp="1"/>
          </p:cNvSpPr>
          <p:nvPr>
            <p:ph type="dt" sz="half" idx="10"/>
          </p:nvPr>
        </p:nvSpPr>
        <p:spPr/>
        <p:txBody>
          <a:bodyPr/>
          <a:lstStyle/>
          <a:p>
            <a:fld id="{BC167085-5E2E-8A42-9B50-01B17EA7A663}" type="datetimeFigureOut">
              <a:rPr lang="en-GB" smtClean="0"/>
              <a:t>08/01/2026</a:t>
            </a:fld>
            <a:endParaRPr lang="en-GB" dirty="0"/>
          </a:p>
        </p:txBody>
      </p:sp>
      <p:sp>
        <p:nvSpPr>
          <p:cNvPr id="5" name="Footer Placeholder 4">
            <a:extLst>
              <a:ext uri="{FF2B5EF4-FFF2-40B4-BE49-F238E27FC236}">
                <a16:creationId xmlns:a16="http://schemas.microsoft.com/office/drawing/2014/main" id="{15A99077-ED2C-06DE-ADDB-650F92A608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09BF3D-B164-D74E-8788-A9987D32C9A6}"/>
              </a:ext>
            </a:extLst>
          </p:cNvPr>
          <p:cNvSpPr>
            <a:spLocks noGrp="1"/>
          </p:cNvSpPr>
          <p:nvPr>
            <p:ph type="sldNum" sz="quarter" idx="12"/>
          </p:nvPr>
        </p:nvSpPr>
        <p:spPr/>
        <p:txBody>
          <a:bodyPr/>
          <a:lstStyle/>
          <a:p>
            <a:fld id="{9E9C87DA-8EAB-8046-B7A0-677572D5F9A2}" type="slidenum">
              <a:rPr lang="en-GB" smtClean="0"/>
              <a:t>‹#›</a:t>
            </a:fld>
            <a:endParaRPr lang="en-GB" dirty="0"/>
          </a:p>
        </p:txBody>
      </p:sp>
    </p:spTree>
    <p:extLst>
      <p:ext uri="{BB962C8B-B14F-4D97-AF65-F5344CB8AC3E}">
        <p14:creationId xmlns:p14="http://schemas.microsoft.com/office/powerpoint/2010/main" val="383801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743544" y="497201"/>
            <a:ext cx="7967384" cy="574284"/>
          </a:xfrm>
        </p:spPr>
        <p:txBody>
          <a:bodyPr/>
          <a:lstStyle/>
          <a:p>
            <a:r>
              <a:rPr lang="fr-FR"/>
              <a:t>Modifiez le style du titre</a:t>
            </a:r>
            <a:endParaRPr lang="en-GB" dirty="0"/>
          </a:p>
        </p:txBody>
      </p:sp>
      <p:sp>
        <p:nvSpPr>
          <p:cNvPr id="7" name="Content Placeholder 6"/>
          <p:cNvSpPr>
            <a:spLocks noGrp="1"/>
          </p:cNvSpPr>
          <p:nvPr>
            <p:ph sz="quarter" idx="13"/>
          </p:nvPr>
        </p:nvSpPr>
        <p:spPr>
          <a:xfrm>
            <a:off x="336550" y="1530220"/>
            <a:ext cx="11518900" cy="5041496"/>
          </a:xfrm>
        </p:spPr>
        <p:txBody>
          <a:bodyPr lIns="0" tIns="0" rIns="0" bIns="0"/>
          <a:lstStyle>
            <a:lvl1pPr marL="360000" indent="-3556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fr-FR"/>
              <a:t>Cliquez pour modifier les styles du texte du masque</a:t>
            </a:r>
          </a:p>
        </p:txBody>
      </p:sp>
    </p:spTree>
    <p:extLst>
      <p:ext uri="{BB962C8B-B14F-4D97-AF65-F5344CB8AC3E}">
        <p14:creationId xmlns:p14="http://schemas.microsoft.com/office/powerpoint/2010/main" val="153476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410104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743544" y="497201"/>
            <a:ext cx="7936904" cy="574284"/>
          </a:xfrm>
        </p:spPr>
        <p:txBody>
          <a:bodyPr/>
          <a:lstStyle/>
          <a:p>
            <a:r>
              <a:rPr lang="fr-FR"/>
              <a:t>Modifiez le style du titre</a:t>
            </a:r>
            <a:endParaRPr lang="en-GB"/>
          </a:p>
        </p:txBody>
      </p:sp>
    </p:spTree>
    <p:extLst>
      <p:ext uri="{BB962C8B-B14F-4D97-AF65-F5344CB8AC3E}">
        <p14:creationId xmlns:p14="http://schemas.microsoft.com/office/powerpoint/2010/main" val="222914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57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139" y="1259174"/>
            <a:ext cx="6736829" cy="1416571"/>
          </a:xfrm>
          <a:solidFill>
            <a:srgbClr val="005BAA"/>
          </a:solidFill>
          <a:ln>
            <a:noFill/>
          </a:ln>
        </p:spPr>
        <p:txBody>
          <a:bodyPr anchor="ctr"/>
          <a:lstStyle>
            <a:lvl1pPr marL="0" indent="0" algn="ctr">
              <a:buNone/>
              <a:defRPr sz="32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8" name="Title 1"/>
          <p:cNvSpPr>
            <a:spLocks noGrp="1"/>
          </p:cNvSpPr>
          <p:nvPr>
            <p:ph type="title"/>
          </p:nvPr>
        </p:nvSpPr>
        <p:spPr>
          <a:xfrm>
            <a:off x="336030" y="1259174"/>
            <a:ext cx="4595734" cy="1877518"/>
          </a:xfrm>
        </p:spPr>
        <p:txBody>
          <a:bodyPr anchor="b"/>
          <a:lstStyle>
            <a:lvl1pPr>
              <a:defRPr sz="3200"/>
            </a:lvl1pPr>
          </a:lstStyle>
          <a:p>
            <a:r>
              <a:rPr lang="fr-FR"/>
              <a:t>Modifiez le style du titre</a:t>
            </a:r>
            <a:endParaRPr lang="en-GB" dirty="0"/>
          </a:p>
        </p:txBody>
      </p:sp>
      <p:sp>
        <p:nvSpPr>
          <p:cNvPr id="9" name="Text Placeholder 3"/>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0" name="Content Placeholder 2"/>
          <p:cNvSpPr>
            <a:spLocks noGrp="1"/>
          </p:cNvSpPr>
          <p:nvPr>
            <p:ph idx="10"/>
          </p:nvPr>
        </p:nvSpPr>
        <p:spPr>
          <a:xfrm>
            <a:off x="5119139" y="2795666"/>
            <a:ext cx="6736829" cy="1163611"/>
          </a:xfrm>
          <a:solidFill>
            <a:schemeClr val="accent1">
              <a:lumMod val="60000"/>
              <a:lumOff val="40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11" name="Content Placeholder 2"/>
          <p:cNvSpPr>
            <a:spLocks noGrp="1"/>
          </p:cNvSpPr>
          <p:nvPr>
            <p:ph idx="11"/>
          </p:nvPr>
        </p:nvSpPr>
        <p:spPr>
          <a:xfrm>
            <a:off x="5119138" y="4096063"/>
            <a:ext cx="6736829" cy="1163611"/>
          </a:xfrm>
          <a:solidFill>
            <a:schemeClr val="bg1">
              <a:lumMod val="8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12" name="Content Placeholder 2"/>
          <p:cNvSpPr>
            <a:spLocks noGrp="1"/>
          </p:cNvSpPr>
          <p:nvPr>
            <p:ph idx="12"/>
          </p:nvPr>
        </p:nvSpPr>
        <p:spPr>
          <a:xfrm>
            <a:off x="5119137" y="5396460"/>
            <a:ext cx="6736829" cy="1163611"/>
          </a:xfrm>
          <a:solidFill>
            <a:schemeClr val="bg1">
              <a:lumMod val="9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Tree>
    <p:extLst>
      <p:ext uri="{BB962C8B-B14F-4D97-AF65-F5344CB8AC3E}">
        <p14:creationId xmlns:p14="http://schemas.microsoft.com/office/powerpoint/2010/main" val="85762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36030" y="1259174"/>
            <a:ext cx="4595734" cy="1877518"/>
          </a:xfrm>
        </p:spPr>
        <p:txBody>
          <a:bodyPr anchor="b"/>
          <a:lstStyle>
            <a:lvl1pPr>
              <a:defRPr sz="3200"/>
            </a:lvl1pPr>
          </a:lstStyle>
          <a:p>
            <a:r>
              <a:rPr lang="fr-FR"/>
              <a:t>Modifiez le style du titre</a:t>
            </a:r>
            <a:endParaRPr lang="en-GB" dirty="0"/>
          </a:p>
        </p:txBody>
      </p:sp>
      <p:sp>
        <p:nvSpPr>
          <p:cNvPr id="3" name="Picture Placeholder 2"/>
          <p:cNvSpPr>
            <a:spLocks noGrp="1"/>
          </p:cNvSpPr>
          <p:nvPr>
            <p:ph type="pic" idx="1"/>
          </p:nvPr>
        </p:nvSpPr>
        <p:spPr>
          <a:xfrm>
            <a:off x="5183188" y="1259173"/>
            <a:ext cx="6672782" cy="5298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en-GB" noProof="0" dirty="0"/>
          </a:p>
        </p:txBody>
      </p:sp>
      <p:sp>
        <p:nvSpPr>
          <p:cNvPr id="4" name="Text Placeholder 3"/>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242759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E53450-586C-472F-AAB1-D7020C8A8B00}"/>
              </a:ext>
            </a:extLst>
          </p:cNvPr>
          <p:cNvSpPr/>
          <p:nvPr/>
        </p:nvSpPr>
        <p:spPr>
          <a:xfrm>
            <a:off x="0" y="0"/>
            <a:ext cx="12192000" cy="6858000"/>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5" name="Picture 12" descr="Background pattern&#10;&#10;Description automatically generated">
            <a:extLst>
              <a:ext uri="{FF2B5EF4-FFF2-40B4-BE49-F238E27FC236}">
                <a16:creationId xmlns:a16="http://schemas.microsoft.com/office/drawing/2014/main" id="{C4612A8E-1E8D-43C3-A8CD-9A906D84B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83" t="7716" r="2693" b="8040"/>
          <a:stretch>
            <a:fillRect/>
          </a:stretch>
        </p:blipFill>
        <p:spPr bwMode="auto">
          <a:xfrm>
            <a:off x="230188" y="219075"/>
            <a:ext cx="11731625"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A picture containing text&#10;&#10;Description automatically generated">
            <a:extLst>
              <a:ext uri="{FF2B5EF4-FFF2-40B4-BE49-F238E27FC236}">
                <a16:creationId xmlns:a16="http://schemas.microsoft.com/office/drawing/2014/main" id="{4A80E655-E65F-452A-AAA0-0A6409665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0960" y="0"/>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25446" y="1369702"/>
            <a:ext cx="9741108" cy="2387600"/>
          </a:xfrm>
        </p:spPr>
        <p:txBody>
          <a:bodyPr anchor="b"/>
          <a:lstStyle>
            <a:lvl1pPr algn="ctr">
              <a:defRPr sz="6000" b="1">
                <a:solidFill>
                  <a:schemeClr val="bg1"/>
                </a:solidFill>
              </a:defRPr>
            </a:lvl1pPr>
          </a:lstStyle>
          <a:p>
            <a:r>
              <a:rPr lang="fr-FR"/>
              <a:t>Modifiez le style du titre</a:t>
            </a:r>
            <a:endParaRPr lang="en-GB" dirty="0"/>
          </a:p>
        </p:txBody>
      </p:sp>
      <p:sp>
        <p:nvSpPr>
          <p:cNvPr id="3" name="Subtitle 2"/>
          <p:cNvSpPr>
            <a:spLocks noGrp="1"/>
          </p:cNvSpPr>
          <p:nvPr>
            <p:ph type="subTitle" idx="1"/>
          </p:nvPr>
        </p:nvSpPr>
        <p:spPr>
          <a:xfrm>
            <a:off x="1225550" y="4534678"/>
            <a:ext cx="9741108" cy="1262463"/>
          </a:xfrm>
        </p:spPr>
        <p:txBody>
          <a:bodyPr/>
          <a:lstStyle>
            <a:lvl1pPr marL="0" indent="0" algn="ctr">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Tree>
    <p:extLst>
      <p:ext uri="{BB962C8B-B14F-4D97-AF65-F5344CB8AC3E}">
        <p14:creationId xmlns:p14="http://schemas.microsoft.com/office/powerpoint/2010/main" val="36716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4" name="Date Placeholder 3">
            <a:extLst>
              <a:ext uri="{FF2B5EF4-FFF2-40B4-BE49-F238E27FC236}">
                <a16:creationId xmlns:a16="http://schemas.microsoft.com/office/drawing/2014/main" id="{5224E3F9-6D86-0155-DCAD-84F63CA0BABF}"/>
              </a:ext>
            </a:extLst>
          </p:cNvPr>
          <p:cNvSpPr>
            <a:spLocks noGrp="1"/>
          </p:cNvSpPr>
          <p:nvPr>
            <p:ph type="dt" sz="half" idx="10"/>
          </p:nvPr>
        </p:nvSpPr>
        <p:spPr/>
        <p:txBody>
          <a:bodyPr/>
          <a:lstStyle/>
          <a:p>
            <a:fld id="{BC167085-5E2E-8A42-9B50-01B17EA7A663}" type="datetimeFigureOut">
              <a:rPr lang="en-GB" smtClean="0"/>
              <a:t>08/01/2026</a:t>
            </a:fld>
            <a:endParaRPr lang="en-GB" dirty="0"/>
          </a:p>
        </p:txBody>
      </p:sp>
      <p:sp>
        <p:nvSpPr>
          <p:cNvPr id="5" name="Footer Placeholder 4">
            <a:extLst>
              <a:ext uri="{FF2B5EF4-FFF2-40B4-BE49-F238E27FC236}">
                <a16:creationId xmlns:a16="http://schemas.microsoft.com/office/drawing/2014/main" id="{15A99077-ED2C-06DE-ADDB-650F92A608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09BF3D-B164-D74E-8788-A9987D32C9A6}"/>
              </a:ext>
            </a:extLst>
          </p:cNvPr>
          <p:cNvSpPr>
            <a:spLocks noGrp="1"/>
          </p:cNvSpPr>
          <p:nvPr>
            <p:ph type="sldNum" sz="quarter" idx="12"/>
          </p:nvPr>
        </p:nvSpPr>
        <p:spPr/>
        <p:txBody>
          <a:bodyPr/>
          <a:lstStyle/>
          <a:p>
            <a:fld id="{9E9C87DA-8EAB-8046-B7A0-677572D5F9A2}" type="slidenum">
              <a:rPr lang="en-GB" smtClean="0"/>
              <a:t>‹#›</a:t>
            </a:fld>
            <a:endParaRPr lang="en-GB" dirty="0"/>
          </a:p>
        </p:txBody>
      </p:sp>
    </p:spTree>
    <p:extLst>
      <p:ext uri="{BB962C8B-B14F-4D97-AF65-F5344CB8AC3E}">
        <p14:creationId xmlns:p14="http://schemas.microsoft.com/office/powerpoint/2010/main" val="354816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a:extLst>
              <a:ext uri="{FF2B5EF4-FFF2-40B4-BE49-F238E27FC236}">
                <a16:creationId xmlns:a16="http://schemas.microsoft.com/office/drawing/2014/main" id="{AA03F3DB-2D3E-4EBC-8906-4646AE11347B}"/>
              </a:ext>
            </a:extLst>
          </p:cNvPr>
          <p:cNvGrpSpPr>
            <a:grpSpLocks/>
          </p:cNvGrpSpPr>
          <p:nvPr/>
        </p:nvGrpSpPr>
        <p:grpSpPr bwMode="auto">
          <a:xfrm>
            <a:off x="0" y="0"/>
            <a:ext cx="12192000" cy="6858000"/>
            <a:chOff x="0" y="0"/>
            <a:chExt cx="12192000" cy="6858001"/>
          </a:xfrm>
        </p:grpSpPr>
        <p:sp>
          <p:nvSpPr>
            <p:cNvPr id="7" name="Rectangle 6">
              <a:extLst>
                <a:ext uri="{FF2B5EF4-FFF2-40B4-BE49-F238E27FC236}">
                  <a16:creationId xmlns:a16="http://schemas.microsoft.com/office/drawing/2014/main" id="{30CC8FCD-59CC-4794-BA5A-3B4EDE6461F4}"/>
                </a:ext>
              </a:extLst>
            </p:cNvPr>
            <p:cNvSpPr/>
            <p:nvPr/>
          </p:nvSpPr>
          <p:spPr>
            <a:xfrm>
              <a:off x="0" y="0"/>
              <a:ext cx="12192000" cy="6858001"/>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8" name="Rectangle 7">
              <a:extLst>
                <a:ext uri="{FF2B5EF4-FFF2-40B4-BE49-F238E27FC236}">
                  <a16:creationId xmlns:a16="http://schemas.microsoft.com/office/drawing/2014/main" id="{72CF63A4-2B31-40A2-9158-4D487790CAA9}"/>
                </a:ext>
              </a:extLst>
            </p:cNvPr>
            <p:cNvSpPr/>
            <p:nvPr/>
          </p:nvSpPr>
          <p:spPr>
            <a:xfrm>
              <a:off x="161925" y="96838"/>
              <a:ext cx="11868150" cy="6577013"/>
            </a:xfrm>
            <a:prstGeom prst="rect">
              <a:avLst/>
            </a:prstGeom>
            <a:solidFill>
              <a:schemeClr val="bg1"/>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1027" name="Title Placeholder 1">
            <a:extLst>
              <a:ext uri="{FF2B5EF4-FFF2-40B4-BE49-F238E27FC236}">
                <a16:creationId xmlns:a16="http://schemas.microsoft.com/office/drawing/2014/main" id="{29E4717B-C3E6-4E2C-851F-C4A22A73E2D3}"/>
              </a:ext>
            </a:extLst>
          </p:cNvPr>
          <p:cNvSpPr>
            <a:spLocks noGrp="1" noChangeArrowheads="1"/>
          </p:cNvSpPr>
          <p:nvPr>
            <p:ph type="title"/>
          </p:nvPr>
        </p:nvSpPr>
        <p:spPr bwMode="auto">
          <a:xfrm>
            <a:off x="1743075" y="496888"/>
            <a:ext cx="79613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Modifiez le style du titre</a:t>
            </a:r>
            <a:endParaRPr lang="en-GB" altLang="en-US"/>
          </a:p>
        </p:txBody>
      </p:sp>
      <p:sp>
        <p:nvSpPr>
          <p:cNvPr id="1028" name="Text Placeholder 2">
            <a:extLst>
              <a:ext uri="{FF2B5EF4-FFF2-40B4-BE49-F238E27FC236}">
                <a16:creationId xmlns:a16="http://schemas.microsoft.com/office/drawing/2014/main" id="{21C17329-F6AA-4C85-AA0F-80D3BA6CAFC4}"/>
              </a:ext>
            </a:extLst>
          </p:cNvPr>
          <p:cNvSpPr>
            <a:spLocks noGrp="1" noChangeArrowheads="1"/>
          </p:cNvSpPr>
          <p:nvPr>
            <p:ph type="body" idx="1"/>
          </p:nvPr>
        </p:nvSpPr>
        <p:spPr bwMode="auto">
          <a:xfrm>
            <a:off x="336550" y="2098675"/>
            <a:ext cx="115189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GB" altLang="en-US"/>
          </a:p>
        </p:txBody>
      </p:sp>
      <p:sp>
        <p:nvSpPr>
          <p:cNvPr id="4" name="Date Placeholder 3">
            <a:extLst>
              <a:ext uri="{FF2B5EF4-FFF2-40B4-BE49-F238E27FC236}">
                <a16:creationId xmlns:a16="http://schemas.microsoft.com/office/drawing/2014/main" id="{99B189F2-553C-4ECD-8D36-BD00EF23ED1A}"/>
              </a:ext>
            </a:extLst>
          </p:cNvPr>
          <p:cNvSpPr>
            <a:spLocks noGrp="1"/>
          </p:cNvSpPr>
          <p:nvPr>
            <p:ph type="dt" sz="half" idx="2"/>
          </p:nvPr>
        </p:nvSpPr>
        <p:spPr>
          <a:xfrm>
            <a:off x="336550" y="619283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Arial" panose="020B0604030504040204" pitchFamily="34" charset="0"/>
              </a:defRPr>
            </a:lvl1pPr>
          </a:lstStyle>
          <a:p>
            <a:pPr>
              <a:defRPr/>
            </a:pPr>
            <a:fld id="{ACAA95DA-0A56-4565-BC55-08B2120037E6}" type="datetimeFigureOut">
              <a:rPr lang="en-GB"/>
              <a:pPr>
                <a:defRPr/>
              </a:pPr>
              <a:t>08/01/2026</a:t>
            </a:fld>
            <a:endParaRPr lang="en-GB" dirty="0"/>
          </a:p>
        </p:txBody>
      </p:sp>
      <p:sp>
        <p:nvSpPr>
          <p:cNvPr id="5" name="Footer Placeholder 4">
            <a:extLst>
              <a:ext uri="{FF2B5EF4-FFF2-40B4-BE49-F238E27FC236}">
                <a16:creationId xmlns:a16="http://schemas.microsoft.com/office/drawing/2014/main" id="{82152B18-AA0E-4739-90BC-779EA42ED171}"/>
              </a:ext>
            </a:extLst>
          </p:cNvPr>
          <p:cNvSpPr>
            <a:spLocks noGrp="1"/>
          </p:cNvSpPr>
          <p:nvPr>
            <p:ph type="ftr" sz="quarter" idx="3"/>
          </p:nvPr>
        </p:nvSpPr>
        <p:spPr>
          <a:xfrm>
            <a:off x="4038600" y="619283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Arial" panose="020B0604030504040204" pitchFamily="34" charset="0"/>
              </a:defRPr>
            </a:lvl1pPr>
          </a:lstStyle>
          <a:p>
            <a:pPr>
              <a:defRPr/>
            </a:pPr>
            <a:endParaRPr lang="en-GB" dirty="0"/>
          </a:p>
        </p:txBody>
      </p:sp>
      <p:sp>
        <p:nvSpPr>
          <p:cNvPr id="6" name="Slide Number Placeholder 5">
            <a:extLst>
              <a:ext uri="{FF2B5EF4-FFF2-40B4-BE49-F238E27FC236}">
                <a16:creationId xmlns:a16="http://schemas.microsoft.com/office/drawing/2014/main" id="{3FB00031-4640-4C64-A71C-7397FAB1AC36}"/>
              </a:ext>
            </a:extLst>
          </p:cNvPr>
          <p:cNvSpPr>
            <a:spLocks noGrp="1"/>
          </p:cNvSpPr>
          <p:nvPr>
            <p:ph type="sldNum" sz="quarter" idx="4"/>
          </p:nvPr>
        </p:nvSpPr>
        <p:spPr>
          <a:xfrm>
            <a:off x="9112250" y="619283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Arial" panose="020B0604030504040204" pitchFamily="34" charset="0"/>
              </a:defRPr>
            </a:lvl1pPr>
          </a:lstStyle>
          <a:p>
            <a:pPr>
              <a:defRPr/>
            </a:pPr>
            <a:fld id="{68280877-439B-43FC-8CEA-41B30A5FE68D}" type="slidenum">
              <a:rPr lang="en-GB"/>
              <a:pPr>
                <a:defRPr/>
              </a:pPr>
              <a:t>‹#›</a:t>
            </a:fld>
            <a:endParaRPr lang="en-GB" dirty="0"/>
          </a:p>
        </p:txBody>
      </p:sp>
      <p:pic>
        <p:nvPicPr>
          <p:cNvPr id="1032" name="Picture 10" descr="A picture containing text&#10;&#10;Description automatically generated">
            <a:extLst>
              <a:ext uri="{FF2B5EF4-FFF2-40B4-BE49-F238E27FC236}">
                <a16:creationId xmlns:a16="http://schemas.microsoft.com/office/drawing/2014/main" id="{ABBCEE24-5669-4278-A7D3-16F805568B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22525" y="0"/>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9" r:id="rId2"/>
    <p:sldLayoutId id="2147483676" r:id="rId3"/>
    <p:sldLayoutId id="2147483677" r:id="rId4"/>
    <p:sldLayoutId id="2147483678" r:id="rId5"/>
    <p:sldLayoutId id="2147483680" r:id="rId6"/>
    <p:sldLayoutId id="2147483681" r:id="rId7"/>
    <p:sldLayoutId id="2147483682" r:id="rId8"/>
    <p:sldLayoutId id="2147483683" r:id="rId9"/>
    <p:sldLayoutId id="2147483684" r:id="rId10"/>
    <p:sldLayoutId id="2147483685" r:id="rId11"/>
  </p:sldLayoutIdLst>
  <p:txStyles>
    <p:titleStyle>
      <a:lvl1pPr algn="r" rtl="1" eaLnBrk="1" fontAlgn="base" hangingPunct="1">
        <a:lnSpc>
          <a:spcPct val="90000"/>
        </a:lnSpc>
        <a:spcBef>
          <a:spcPct val="0"/>
        </a:spcBef>
        <a:spcAft>
          <a:spcPct val="0"/>
        </a:spcAft>
        <a:defRPr sz="3600" b="1" kern="1200">
          <a:solidFill>
            <a:schemeClr val="tx1"/>
          </a:solidFill>
          <a:latin typeface="Verdana" panose="020B0604030504040204" pitchFamily="34" charset="0"/>
          <a:ea typeface="Verdana" panose="020B0604030504040204" pitchFamily="34" charset="0"/>
          <a:cs typeface="Arial" panose="020B0604030504040204" pitchFamily="34" charset="0"/>
        </a:defRPr>
      </a:lvl1pPr>
      <a:lvl2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2pPr>
      <a:lvl3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3pPr>
      <a:lvl4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4pPr>
      <a:lvl5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5pPr>
      <a:lvl6pPr marL="4572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6pPr>
      <a:lvl7pPr marL="9144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7pPr>
      <a:lvl8pPr marL="13716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8pPr>
      <a:lvl9pPr marL="18288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9pPr>
    </p:titleStyle>
    <p:bodyStyle>
      <a:lvl1pPr marL="228600" indent="-228600" algn="r" rtl="1"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Arial" panose="020B0604030504040204" pitchFamily="34" charset="0"/>
        </a:defRPr>
      </a:lvl1pPr>
      <a:lvl2pPr marL="685800" indent="-228600" algn="r" rtl="1"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Arial" panose="020B0604030504040204" pitchFamily="34" charset="0"/>
        </a:defRPr>
      </a:lvl2pPr>
      <a:lvl3pPr marL="1143000" indent="-228600" algn="r" rtl="1"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Arial" panose="020B0604030504040204" pitchFamily="34" charset="0"/>
        </a:defRPr>
      </a:lvl3pPr>
      <a:lvl4pPr marL="16002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Arial" panose="020B0604030504040204" pitchFamily="34" charset="0"/>
        </a:defRPr>
      </a:lvl4pPr>
      <a:lvl5pPr marL="2057400" indent="-228600" algn="r" rtl="1"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Arial" panose="020B060403050404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docs.upu.int/cep/27/Documents/Forms/AllItems.aspx?FolderCTID=0x012000D282E7C5AAFA4083A87E673B30CB841F007C21A6D9162CF54DB187F9FADE6BEC03&amp;id=%2Fcep%2F27%2FDocuments%2FCEP%20C%202%2F2024%2E2%2FDoc%202c%2FEN" TargetMode="Externa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6.jpg"/><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6.xml"/><Relationship Id="rId7" Type="http://schemas.openxmlformats.org/officeDocument/2006/relationships/image" Target="../media/image36.png"/><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8.emf"/><Relationship Id="rId5" Type="http://schemas.openxmlformats.org/officeDocument/2006/relationships/oleObject" Target="../embeddings/oleObject2.bin"/><Relationship Id="rId4"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3" Type="http://schemas.openxmlformats.org/officeDocument/2006/relationships/image" Target="../media/image40.png"/><Relationship Id="rId7" Type="http://schemas.openxmlformats.org/officeDocument/2006/relationships/image" Target="../media/image43.emf"/><Relationship Id="rId12" Type="http://schemas.openxmlformats.org/officeDocument/2006/relationships/image" Target="../media/image48.emf"/><Relationship Id="rId2" Type="http://schemas.openxmlformats.org/officeDocument/2006/relationships/image" Target="../media/image39.jpeg"/><Relationship Id="rId16" Type="http://schemas.openxmlformats.org/officeDocument/2006/relationships/image" Target="../media/image52.emf"/><Relationship Id="rId1" Type="http://schemas.openxmlformats.org/officeDocument/2006/relationships/slideLayout" Target="../slideLayouts/slideLayout10.x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22.png"/><Relationship Id="rId15" Type="http://schemas.openxmlformats.org/officeDocument/2006/relationships/image" Target="../media/image51.emf"/><Relationship Id="rId10" Type="http://schemas.openxmlformats.org/officeDocument/2006/relationships/image" Target="../media/image46.emf"/><Relationship Id="rId4" Type="http://schemas.openxmlformats.org/officeDocument/2006/relationships/image" Target="../media/image41.png"/><Relationship Id="rId9" Type="http://schemas.openxmlformats.org/officeDocument/2006/relationships/image" Target="../media/image45.emf"/><Relationship Id="rId14" Type="http://schemas.openxmlformats.org/officeDocument/2006/relationships/image" Target="../media/image50.emf"/></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0.xml"/><Relationship Id="rId6" Type="http://schemas.openxmlformats.org/officeDocument/2006/relationships/image" Target="../media/image53.jpeg"/><Relationship Id="rId5" Type="http://schemas.openxmlformats.org/officeDocument/2006/relationships/image" Target="../media/image2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2.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mailto:ellilic@upu.int"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10.xml"/><Relationship Id="rId5" Type="http://schemas.openxmlformats.org/officeDocument/2006/relationships/image" Target="../media/image70.png"/><Relationship Id="rId4" Type="http://schemas.openxmlformats.org/officeDocument/2006/relationships/image" Target="../media/image69.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sv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hyperlink" Target="https://support.upu.int/" TargetMode="External"/></Relationships>
</file>

<file path=ppt/slides/_rels/slide74.xml.rels><?xml version="1.0" encoding="UTF-8" standalone="yes"?>
<Relationships xmlns="http://schemas.openxmlformats.org/package/2006/relationships"><Relationship Id="rId13" Type="http://schemas.openxmlformats.org/officeDocument/2006/relationships/image" Target="../media/image91.svg"/><Relationship Id="rId18" Type="http://schemas.openxmlformats.org/officeDocument/2006/relationships/image" Target="../media/image96.png"/><Relationship Id="rId26" Type="http://schemas.openxmlformats.org/officeDocument/2006/relationships/image" Target="../media/image104.png"/><Relationship Id="rId39" Type="http://schemas.openxmlformats.org/officeDocument/2006/relationships/image" Target="../media/image117.svg"/><Relationship Id="rId21" Type="http://schemas.openxmlformats.org/officeDocument/2006/relationships/image" Target="../media/image99.svg"/><Relationship Id="rId34" Type="http://schemas.openxmlformats.org/officeDocument/2006/relationships/image" Target="../media/image112.png"/><Relationship Id="rId42" Type="http://schemas.openxmlformats.org/officeDocument/2006/relationships/image" Target="../media/image120.png"/><Relationship Id="rId7" Type="http://schemas.openxmlformats.org/officeDocument/2006/relationships/image" Target="../media/image85.svg"/><Relationship Id="rId2" Type="http://schemas.openxmlformats.org/officeDocument/2006/relationships/image" Target="../media/image80.png"/><Relationship Id="rId16" Type="http://schemas.openxmlformats.org/officeDocument/2006/relationships/image" Target="../media/image94.png"/><Relationship Id="rId20" Type="http://schemas.openxmlformats.org/officeDocument/2006/relationships/image" Target="../media/image98.png"/><Relationship Id="rId29" Type="http://schemas.openxmlformats.org/officeDocument/2006/relationships/image" Target="../media/image107.svg"/><Relationship Id="rId41" Type="http://schemas.openxmlformats.org/officeDocument/2006/relationships/image" Target="../media/image119.svg"/><Relationship Id="rId1" Type="http://schemas.openxmlformats.org/officeDocument/2006/relationships/slideLayout" Target="../slideLayouts/slideLayout10.xml"/><Relationship Id="rId6" Type="http://schemas.openxmlformats.org/officeDocument/2006/relationships/image" Target="../media/image84.png"/><Relationship Id="rId11" Type="http://schemas.openxmlformats.org/officeDocument/2006/relationships/image" Target="../media/image89.svg"/><Relationship Id="rId24" Type="http://schemas.openxmlformats.org/officeDocument/2006/relationships/image" Target="../media/image102.png"/><Relationship Id="rId32" Type="http://schemas.openxmlformats.org/officeDocument/2006/relationships/image" Target="../media/image110.png"/><Relationship Id="rId37" Type="http://schemas.openxmlformats.org/officeDocument/2006/relationships/image" Target="../media/image115.svg"/><Relationship Id="rId40" Type="http://schemas.openxmlformats.org/officeDocument/2006/relationships/image" Target="../media/image118.png"/><Relationship Id="rId5" Type="http://schemas.openxmlformats.org/officeDocument/2006/relationships/image" Target="../media/image83.svg"/><Relationship Id="rId15" Type="http://schemas.openxmlformats.org/officeDocument/2006/relationships/image" Target="../media/image93.svg"/><Relationship Id="rId23" Type="http://schemas.openxmlformats.org/officeDocument/2006/relationships/image" Target="../media/image101.svg"/><Relationship Id="rId28" Type="http://schemas.openxmlformats.org/officeDocument/2006/relationships/image" Target="../media/image106.png"/><Relationship Id="rId36" Type="http://schemas.openxmlformats.org/officeDocument/2006/relationships/image" Target="../media/image114.png"/><Relationship Id="rId10" Type="http://schemas.openxmlformats.org/officeDocument/2006/relationships/image" Target="../media/image88.png"/><Relationship Id="rId19" Type="http://schemas.openxmlformats.org/officeDocument/2006/relationships/image" Target="../media/image97.svg"/><Relationship Id="rId31" Type="http://schemas.openxmlformats.org/officeDocument/2006/relationships/image" Target="../media/image109.svg"/><Relationship Id="rId4" Type="http://schemas.openxmlformats.org/officeDocument/2006/relationships/image" Target="../media/image82.png"/><Relationship Id="rId9" Type="http://schemas.openxmlformats.org/officeDocument/2006/relationships/image" Target="../media/image87.svg"/><Relationship Id="rId14" Type="http://schemas.openxmlformats.org/officeDocument/2006/relationships/image" Target="../media/image92.png"/><Relationship Id="rId22" Type="http://schemas.openxmlformats.org/officeDocument/2006/relationships/image" Target="../media/image100.png"/><Relationship Id="rId27" Type="http://schemas.openxmlformats.org/officeDocument/2006/relationships/image" Target="../media/image105.svg"/><Relationship Id="rId30" Type="http://schemas.openxmlformats.org/officeDocument/2006/relationships/image" Target="../media/image108.png"/><Relationship Id="rId35" Type="http://schemas.openxmlformats.org/officeDocument/2006/relationships/image" Target="../media/image113.svg"/><Relationship Id="rId43" Type="http://schemas.openxmlformats.org/officeDocument/2006/relationships/image" Target="../media/image121.svg"/><Relationship Id="rId8" Type="http://schemas.openxmlformats.org/officeDocument/2006/relationships/image" Target="../media/image86.png"/><Relationship Id="rId3" Type="http://schemas.openxmlformats.org/officeDocument/2006/relationships/image" Target="../media/image81.svg"/><Relationship Id="rId12" Type="http://schemas.openxmlformats.org/officeDocument/2006/relationships/image" Target="../media/image90.png"/><Relationship Id="rId17" Type="http://schemas.openxmlformats.org/officeDocument/2006/relationships/image" Target="../media/image95.svg"/><Relationship Id="rId25" Type="http://schemas.openxmlformats.org/officeDocument/2006/relationships/image" Target="../media/image103.svg"/><Relationship Id="rId33" Type="http://schemas.openxmlformats.org/officeDocument/2006/relationships/image" Target="../media/image111.svg"/><Relationship Id="rId38" Type="http://schemas.openxmlformats.org/officeDocument/2006/relationships/image" Target="../media/image116.png"/></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mailto:herrmanns@upu.int"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23.png"/></Relationships>
</file>

<file path=ppt/slides/_rels/slide7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25.png"/></Relationships>
</file>

<file path=ppt/slides/_rels/slide7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mailto:ellilic@upu.int"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0.xml"/><Relationship Id="rId4" Type="http://schemas.openxmlformats.org/officeDocument/2006/relationships/image" Target="../media/image129.png"/></Relationships>
</file>

<file path=ppt/slides/_rels/slide84.xml.rels><?xml version="1.0" encoding="UTF-8" standalone="yes"?>
<Relationships xmlns="http://schemas.openxmlformats.org/package/2006/relationships"><Relationship Id="rId8" Type="http://schemas.openxmlformats.org/officeDocument/2006/relationships/hyperlink" Target="https://support.upu.int/" TargetMode="External"/><Relationship Id="rId3" Type="http://schemas.openxmlformats.org/officeDocument/2006/relationships/hyperlink" Target="mailto:poc.psdeig.secretariat@upu.int" TargetMode="External"/><Relationship Id="rId7" Type="http://schemas.openxmlformats.org/officeDocument/2006/relationships/hyperlink" Target="mailto:compliance.standards@upu.int" TargetMode="External"/><Relationship Id="rId2" Type="http://schemas.openxmlformats.org/officeDocument/2006/relationships/hyperlink" Target="mailto:letters@upu.int" TargetMode="External"/><Relationship Id="rId1" Type="http://schemas.openxmlformats.org/officeDocument/2006/relationships/slideLayout" Target="../slideLayouts/slideLayout10.xml"/><Relationship Id="rId6" Type="http://schemas.openxmlformats.org/officeDocument/2006/relationships/hyperlink" Target="mailto:central.accounting@upu.int" TargetMode="External"/><Relationship Id="rId5" Type="http://schemas.openxmlformats.org/officeDocument/2006/relationships/hyperlink" Target="mailto:DPRM-PPRE-REM@upu.int" TargetMode="External"/><Relationship Id="rId4" Type="http://schemas.openxmlformats.org/officeDocument/2006/relationships/hyperlink" Target="mailto:information.QS@upu.int"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hyperlink" Target="http://www.upu.int/en/postal-solutions/programmes-services/physical-services%23capacity-building" TargetMode="External"/><Relationship Id="rId1" Type="http://schemas.openxmlformats.org/officeDocument/2006/relationships/slideLayout" Target="../slideLayouts/slideLayout10.xml"/><Relationship Id="rId4" Type="http://schemas.openxmlformats.org/officeDocument/2006/relationships/image" Target="../media/image131.png"/></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mailto:pilkingtond@upu.int" TargetMode="External"/></Relationships>
</file>

<file path=ppt/slides/_rels/slide87.xml.rels><?xml version="1.0" encoding="UTF-8" standalone="yes"?>
<Relationships xmlns="http://schemas.openxmlformats.org/package/2006/relationships"><Relationship Id="rId2" Type="http://schemas.openxmlformats.org/officeDocument/2006/relationships/hyperlink" Target="mailto:POC.PSDEIG.secretariat@upu.int"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225446" y="1369702"/>
            <a:ext cx="9741108" cy="2387600"/>
          </a:xfrm>
        </p:spPr>
        <p:txBody>
          <a:bodyPr/>
          <a:lstStyle/>
          <a:p>
            <a:r>
              <a:rPr lang="ar-SA" sz="4000" dirty="0"/>
              <a:t>رسم معالم مستقبل الخدمات البريدية: التحديثات التنظيمية للاتحاد البريدي العالمي والابتكارات في مجال تكنولوجيا المعلومات التي تنطوي على حلول خدمة التوزيع المدفوع الرسوم</a:t>
            </a:r>
          </a:p>
        </p:txBody>
      </p:sp>
      <p:sp>
        <p:nvSpPr>
          <p:cNvPr id="5" name="Subtitle 4">
            <a:extLst>
              <a:ext uri="{FF2B5EF4-FFF2-40B4-BE49-F238E27FC236}">
                <a16:creationId xmlns:a16="http://schemas.microsoft.com/office/drawing/2014/main" id="{50C6356B-0C5A-4722-3687-062F2B9DD10B}"/>
              </a:ext>
            </a:extLst>
          </p:cNvPr>
          <p:cNvSpPr>
            <a:spLocks noGrp="1"/>
          </p:cNvSpPr>
          <p:nvPr>
            <p:ph type="subTitle" idx="1"/>
          </p:nvPr>
        </p:nvSpPr>
        <p:spPr>
          <a:xfrm>
            <a:off x="1225550" y="4534678"/>
            <a:ext cx="9741108" cy="1262463"/>
          </a:xfrm>
        </p:spPr>
        <p:txBody>
          <a:bodyPr>
            <a:noAutofit/>
          </a:bodyPr>
          <a:lstStyle/>
          <a:p>
            <a:r>
              <a:rPr lang="ar-SA" dirty="0"/>
              <a:t>المكتب الدولي للاتحاد البريدي العالمي</a:t>
            </a:r>
          </a:p>
          <a:p>
            <a:r>
              <a:rPr lang="ar-SA" dirty="0"/>
              <a:t>مديرية العمليات البريدية - التجارة الإلكترونية وتكامل الخدمات المادية والمسائل المتعلقة بمجلس الاستثمار البريدي</a:t>
            </a:r>
          </a:p>
        </p:txBody>
      </p:sp>
      <p:sp>
        <p:nvSpPr>
          <p:cNvPr id="6" name="ZoneTexte 3">
            <a:extLst>
              <a:ext uri="{FF2B5EF4-FFF2-40B4-BE49-F238E27FC236}">
                <a16:creationId xmlns:a16="http://schemas.microsoft.com/office/drawing/2014/main" id="{3EF85D7D-D0D6-4A59-BEC5-48215FECEDA8}"/>
              </a:ext>
            </a:extLst>
          </p:cNvPr>
          <p:cNvSpPr txBox="1"/>
          <p:nvPr/>
        </p:nvSpPr>
        <p:spPr>
          <a:xfrm>
            <a:off x="348497" y="6029133"/>
            <a:ext cx="798158" cy="461665"/>
          </a:xfrm>
          <a:prstGeom prst="rect">
            <a:avLst/>
          </a:prstGeom>
          <a:noFill/>
        </p:spPr>
        <p:txBody>
          <a:bodyPr wrap="square" rtlCol="0">
            <a:spAutoFit/>
          </a:bodyPr>
          <a:lstStyle/>
          <a:p>
            <a:pPr algn="l"/>
            <a:r>
              <a:rPr lang="fr-CH" sz="800" i="1" dirty="0">
                <a:solidFill>
                  <a:schemeClr val="bg1"/>
                </a:solidFill>
                <a:latin typeface="Times New Roman" panose="02020603050405020304" pitchFamily="18" charset="0"/>
                <a:cs typeface="Times New Roman" panose="02020603050405020304" pitchFamily="18" charset="0"/>
              </a:rPr>
              <a:t>DOP.EPSI</a:t>
            </a:r>
          </a:p>
          <a:p>
            <a:pPr algn="l"/>
            <a:r>
              <a:rPr lang="en-US" sz="800" i="1" dirty="0">
                <a:solidFill>
                  <a:schemeClr val="bg1"/>
                </a:solidFill>
                <a:latin typeface="Times New Roman" panose="02020603050405020304" pitchFamily="18" charset="0"/>
                <a:cs typeface="Times New Roman" panose="02020603050405020304" pitchFamily="18" charset="0"/>
              </a:rPr>
              <a:t>Sea-She</a:t>
            </a:r>
          </a:p>
          <a:p>
            <a:pPr algn="l"/>
            <a:r>
              <a:rPr lang="en-US" sz="800" i="1" dirty="0">
                <a:solidFill>
                  <a:schemeClr val="bg1"/>
                </a:solidFill>
                <a:latin typeface="Times New Roman" panose="02020603050405020304" pitchFamily="18" charset="0"/>
                <a:cs typeface="Times New Roman" panose="02020603050405020304" pitchFamily="18" charset="0"/>
              </a:rPr>
              <a:t>08.01.2025</a:t>
            </a:r>
            <a:endParaRPr lang="fr-CH" sz="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55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2EA3-5B6D-45AC-8FF2-9E43CC966244}"/>
              </a:ext>
            </a:extLst>
          </p:cNvPr>
          <p:cNvSpPr>
            <a:spLocks noGrp="1"/>
          </p:cNvSpPr>
          <p:nvPr>
            <p:ph type="title"/>
          </p:nvPr>
        </p:nvSpPr>
        <p:spPr>
          <a:xfrm>
            <a:off x="2708049" y="485185"/>
            <a:ext cx="7967384" cy="574284"/>
          </a:xfrm>
        </p:spPr>
        <p:txBody>
          <a:bodyPr/>
          <a:lstStyle/>
          <a:p>
            <a:pPr algn="justLow"/>
            <a:r>
              <a:rPr lang="ar-SA" sz="3200" dirty="0">
                <a:cs typeface="+mn-cs"/>
              </a:rPr>
              <a:t>وصف عام وميزات رئيسية</a:t>
            </a:r>
          </a:p>
        </p:txBody>
      </p:sp>
      <p:sp>
        <p:nvSpPr>
          <p:cNvPr id="6" name="Rectangle 5">
            <a:extLst>
              <a:ext uri="{FF2B5EF4-FFF2-40B4-BE49-F238E27FC236}">
                <a16:creationId xmlns:a16="http://schemas.microsoft.com/office/drawing/2014/main" id="{08072AD7-7AA0-4F88-9115-076C6C1457F9}"/>
              </a:ext>
            </a:extLst>
          </p:cNvPr>
          <p:cNvSpPr/>
          <p:nvPr/>
        </p:nvSpPr>
        <p:spPr>
          <a:xfrm>
            <a:off x="411975" y="4394110"/>
            <a:ext cx="9195509" cy="898718"/>
          </a:xfrm>
          <a:prstGeom prst="rect">
            <a:avLst/>
          </a:prstGeom>
          <a:solidFill>
            <a:schemeClr val="bg2"/>
          </a:solidFill>
          <a:ln>
            <a:noFill/>
            <a:prstDash val="sysDot"/>
          </a:ln>
          <a:effectLst/>
        </p:spPr>
        <p:style>
          <a:lnRef idx="1">
            <a:schemeClr val="accent1"/>
          </a:lnRef>
          <a:fillRef idx="3">
            <a:schemeClr val="accent1"/>
          </a:fillRef>
          <a:effectRef idx="2">
            <a:schemeClr val="accent1"/>
          </a:effectRef>
          <a:fontRef idx="minor">
            <a:schemeClr val="lt1"/>
          </a:fontRef>
        </p:style>
        <p:txBody>
          <a:bodyPr lIns="91408" tIns="45703" rIns="91408" bIns="45703" rtlCol="0" anchor="ctr"/>
          <a:lstStyle/>
          <a:p>
            <a:pPr lvl="0" algn="justLow" fontAlgn="base">
              <a:spcBef>
                <a:spcPct val="0"/>
              </a:spcBef>
              <a:spcAft>
                <a:spcPct val="0"/>
              </a:spcAft>
              <a:defRPr/>
            </a:pPr>
            <a:r>
              <a:rPr lang="ar-SA" sz="1400" dirty="0">
                <a:solidFill>
                  <a:sysClr val="windowText" lastClr="000000"/>
                </a:solidFill>
                <a:latin typeface="Verdana" panose="020B0604030504040204" pitchFamily="34" charset="0"/>
                <a:ea typeface="Arial"/>
                <a:cs typeface="Arial" panose="020B0604030504040204" pitchFamily="34" charset="0"/>
              </a:rPr>
              <a:t>الزبائن الذين يطلبون تأكيد توزيع </a:t>
            </a:r>
            <a:r>
              <a:rPr lang="ar-SA" sz="1400" dirty="0" err="1">
                <a:solidFill>
                  <a:sysClr val="windowText" lastClr="000000"/>
                </a:solidFill>
                <a:latin typeface="Verdana" panose="020B0604030504040204" pitchFamily="34" charset="0"/>
                <a:ea typeface="Arial"/>
                <a:cs typeface="Arial" panose="020B0604030504040204" pitchFamily="34" charset="0"/>
              </a:rPr>
              <a:t>بعيثتهم</a:t>
            </a:r>
            <a:r>
              <a:rPr lang="ar-SA" sz="1400" dirty="0">
                <a:solidFill>
                  <a:sysClr val="windowText" lastClr="000000"/>
                </a:solidFill>
                <a:latin typeface="Verdana" panose="020B0604030504040204" pitchFamily="34" charset="0"/>
                <a:ea typeface="Arial"/>
                <a:cs typeface="Arial" panose="020B0604030504040204" pitchFamily="34" charset="0"/>
              </a:rPr>
              <a:t>. يُلجأ إلى هذه الخدمة أساساً فيما يخص بضائع التجارة الإلكترونية المنخفضة القيمة والخفيفة الوزن.</a:t>
            </a:r>
          </a:p>
        </p:txBody>
      </p:sp>
      <p:sp>
        <p:nvSpPr>
          <p:cNvPr id="7" name="Rectangle 6">
            <a:extLst>
              <a:ext uri="{FF2B5EF4-FFF2-40B4-BE49-F238E27FC236}">
                <a16:creationId xmlns:a16="http://schemas.microsoft.com/office/drawing/2014/main" id="{93555E11-F7C2-4D5C-B324-CCFCAFFAD1DE}"/>
              </a:ext>
            </a:extLst>
          </p:cNvPr>
          <p:cNvSpPr/>
          <p:nvPr/>
        </p:nvSpPr>
        <p:spPr>
          <a:xfrm>
            <a:off x="9663391" y="4387847"/>
            <a:ext cx="2179955" cy="89871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1600" b="1" i="0" u="none" strike="noStrike" cap="none" normalizeH="0" baseline="0" noProof="0" dirty="0">
                <a:ln>
                  <a:noFill/>
                </a:ln>
                <a:solidFill>
                  <a:prstClr val="white"/>
                </a:solidFill>
                <a:effectLst/>
                <a:uLnTx/>
                <a:uFillTx/>
                <a:latin typeface="Verdana" panose="020B0604030504040204" pitchFamily="34" charset="0"/>
                <a:ea typeface="Arial"/>
                <a:cs typeface="Arial" panose="020B0604030504040204" pitchFamily="34" charset="0"/>
              </a:rPr>
              <a:t>الزبائن  المتأثرون بالتعديل:</a:t>
            </a:r>
          </a:p>
        </p:txBody>
      </p:sp>
      <p:sp>
        <p:nvSpPr>
          <p:cNvPr id="8" name="Rectangle 7">
            <a:extLst>
              <a:ext uri="{FF2B5EF4-FFF2-40B4-BE49-F238E27FC236}">
                <a16:creationId xmlns:a16="http://schemas.microsoft.com/office/drawing/2014/main" id="{851E1522-5BBA-4CF9-87B5-72EAF26D5930}"/>
              </a:ext>
            </a:extLst>
          </p:cNvPr>
          <p:cNvSpPr/>
          <p:nvPr/>
        </p:nvSpPr>
        <p:spPr>
          <a:xfrm>
            <a:off x="411974" y="5440104"/>
            <a:ext cx="8095509" cy="922008"/>
          </a:xfrm>
          <a:prstGeom prst="rect">
            <a:avLst/>
          </a:prstGeom>
          <a:solidFill>
            <a:schemeClr val="bg2"/>
          </a:solidFill>
          <a:ln>
            <a:noFill/>
            <a:prstDash val="sysDot"/>
          </a:ln>
          <a:effectLst/>
        </p:spPr>
        <p:style>
          <a:lnRef idx="1">
            <a:schemeClr val="accent1"/>
          </a:lnRef>
          <a:fillRef idx="3">
            <a:schemeClr val="accent1"/>
          </a:fillRef>
          <a:effectRef idx="2">
            <a:schemeClr val="accent1"/>
          </a:effectRef>
          <a:fontRef idx="minor">
            <a:schemeClr val="lt1"/>
          </a:fontRef>
        </p:style>
        <p:txBody>
          <a:bodyPr lIns="91408" tIns="45703" rIns="91408" bIns="45703" rtlCol="0" anchor="ctr"/>
          <a:lstStyle/>
          <a:p>
            <a:pPr lvl="0" algn="justLow">
              <a:defRPr/>
            </a:pPr>
            <a:r>
              <a:rPr lang="ar-SA" sz="1400" dirty="0">
                <a:solidFill>
                  <a:sysClr val="windowText" lastClr="000000"/>
                </a:solidFill>
                <a:latin typeface="Verdana" panose="020B0604030504040204" pitchFamily="34" charset="0"/>
                <a:ea typeface="Arial"/>
                <a:cs typeface="Arial" panose="020B0604030504040204" pitchFamily="34" charset="0"/>
              </a:rPr>
              <a:t>البلدان الأعضاء في الاتحاد البريدي العالمي ملزمة بتوفير خدمة التوزيع بالتتبع </a:t>
            </a:r>
            <a:r>
              <a:rPr lang="ar-SA" sz="1400" dirty="0" err="1">
                <a:solidFill>
                  <a:sysClr val="windowText" lastClr="000000"/>
                </a:solidFill>
                <a:latin typeface="Verdana" panose="020B0604030504040204" pitchFamily="34" charset="0"/>
                <a:ea typeface="Arial"/>
                <a:cs typeface="Arial" panose="020B0604030504040204" pitchFamily="34" charset="0"/>
              </a:rPr>
              <a:t>لبعائث</a:t>
            </a:r>
            <a:r>
              <a:rPr lang="ar-SA" sz="1400" dirty="0">
                <a:solidFill>
                  <a:sysClr val="windowText" lastClr="000000"/>
                </a:solidFill>
                <a:latin typeface="Verdana" panose="020B0604030504040204" pitchFamily="34" charset="0"/>
                <a:ea typeface="Arial"/>
                <a:cs typeface="Arial" panose="020B0604030504040204" pitchFamily="34" charset="0"/>
              </a:rPr>
              <a:t> بريد الرسائل الواردة المحتوية على بضائع.</a:t>
            </a:r>
          </a:p>
        </p:txBody>
      </p:sp>
      <p:sp>
        <p:nvSpPr>
          <p:cNvPr id="9" name="Rectangle 8">
            <a:extLst>
              <a:ext uri="{FF2B5EF4-FFF2-40B4-BE49-F238E27FC236}">
                <a16:creationId xmlns:a16="http://schemas.microsoft.com/office/drawing/2014/main" id="{0ED10F6D-CBAA-42D6-9FD7-F631B46489F7}"/>
              </a:ext>
            </a:extLst>
          </p:cNvPr>
          <p:cNvSpPr/>
          <p:nvPr/>
        </p:nvSpPr>
        <p:spPr>
          <a:xfrm>
            <a:off x="8625534" y="5433841"/>
            <a:ext cx="3217812" cy="92200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Low">
              <a:defRPr/>
            </a:pPr>
            <a:r>
              <a:rPr lang="ar-SA" sz="1600" b="1" dirty="0">
                <a:solidFill>
                  <a:prstClr val="white"/>
                </a:solidFill>
                <a:latin typeface="Verdana" panose="020B0604030504040204" pitchFamily="34" charset="0"/>
                <a:ea typeface="Arial"/>
                <a:cs typeface="Arial" panose="020B0604030504040204" pitchFamily="34" charset="0"/>
              </a:rPr>
              <a:t>آثار هذا التعديل على المستثمرين المعيَّنين:</a:t>
            </a:r>
          </a:p>
        </p:txBody>
      </p:sp>
      <p:sp>
        <p:nvSpPr>
          <p:cNvPr id="11" name="Rectangle 10">
            <a:extLst>
              <a:ext uri="{FF2B5EF4-FFF2-40B4-BE49-F238E27FC236}">
                <a16:creationId xmlns:a16="http://schemas.microsoft.com/office/drawing/2014/main" id="{B7212A13-760A-4315-8E39-0922F8CF7E13}"/>
              </a:ext>
            </a:extLst>
          </p:cNvPr>
          <p:cNvSpPr/>
          <p:nvPr/>
        </p:nvSpPr>
        <p:spPr>
          <a:xfrm>
            <a:off x="10066286" y="1578310"/>
            <a:ext cx="1777060" cy="92756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1" eaLnBrk="1" fontAlgn="auto" latinLnBrk="0" hangingPunct="1">
              <a:lnSpc>
                <a:spcPct val="100000"/>
              </a:lnSpc>
              <a:spcBef>
                <a:spcPts val="0"/>
              </a:spcBef>
              <a:spcAft>
                <a:spcPts val="0"/>
              </a:spcAft>
              <a:buClrTx/>
              <a:buSzTx/>
              <a:buFontTx/>
              <a:buNone/>
              <a:tabLst/>
              <a:defRPr/>
            </a:pPr>
            <a:r>
              <a:rPr lang="ar-SA" b="1">
                <a:solidFill>
                  <a:prstClr val="white"/>
                </a:solidFill>
                <a:latin typeface="Verdana" panose="020B0604030504040204" pitchFamily="34" charset="0"/>
                <a:ea typeface="Arial"/>
                <a:cs typeface="Arial" panose="020B0604030504040204" pitchFamily="34" charset="0"/>
              </a:rPr>
              <a:t> وصف الخدمة:</a:t>
            </a:r>
          </a:p>
        </p:txBody>
      </p:sp>
      <p:sp>
        <p:nvSpPr>
          <p:cNvPr id="12" name="Rectangle 11">
            <a:extLst>
              <a:ext uri="{FF2B5EF4-FFF2-40B4-BE49-F238E27FC236}">
                <a16:creationId xmlns:a16="http://schemas.microsoft.com/office/drawing/2014/main" id="{6A12C976-A1E6-4DFD-9BF7-40EB1F6ABE8C}"/>
              </a:ext>
            </a:extLst>
          </p:cNvPr>
          <p:cNvSpPr/>
          <p:nvPr/>
        </p:nvSpPr>
        <p:spPr>
          <a:xfrm>
            <a:off x="411972" y="1576565"/>
            <a:ext cx="9521459" cy="929305"/>
          </a:xfrm>
          <a:prstGeom prst="rect">
            <a:avLst/>
          </a:prstGeom>
          <a:solidFill>
            <a:schemeClr val="bg2"/>
          </a:solidFill>
          <a:ln>
            <a:noFill/>
            <a:prstDash val="sysDot"/>
          </a:ln>
          <a:effectLst/>
        </p:spPr>
        <p:style>
          <a:lnRef idx="1">
            <a:schemeClr val="accent1"/>
          </a:lnRef>
          <a:fillRef idx="3">
            <a:schemeClr val="accent1"/>
          </a:fillRef>
          <a:effectRef idx="2">
            <a:schemeClr val="accent1"/>
          </a:effectRef>
          <a:fontRef idx="minor">
            <a:schemeClr val="lt1"/>
          </a:fontRef>
        </p:style>
        <p:txBody>
          <a:bodyPr lIns="91408" tIns="45703" rIns="91408" bIns="45703" rtlCol="0" anchor="ctr"/>
          <a:lstStyle/>
          <a:p>
            <a:pPr lvl="0" algn="justLow" fontAlgn="base">
              <a:spcBef>
                <a:spcPct val="0"/>
              </a:spcBef>
              <a:spcAft>
                <a:spcPct val="0"/>
              </a:spcAft>
              <a:defRPr/>
            </a:pPr>
            <a:r>
              <a:rPr lang="ar-SA" sz="1600" dirty="0">
                <a:solidFill>
                  <a:sysClr val="windowText" lastClr="000000"/>
                </a:solidFill>
                <a:latin typeface="Verdana" panose="020B0604030504040204" pitchFamily="34" charset="0"/>
                <a:ea typeface="Arial"/>
                <a:cs typeface="Arial" panose="020B0604030504040204" pitchFamily="34" charset="0"/>
              </a:rPr>
              <a:t>خدمة إضافية تتضمن عناصر اختيارية وإلزامية. يجري تتبع </a:t>
            </a:r>
            <a:r>
              <a:rPr lang="ar-SA" sz="1600" dirty="0" err="1">
                <a:solidFill>
                  <a:sysClr val="windowText" lastClr="000000"/>
                </a:solidFill>
                <a:latin typeface="Verdana" panose="020B0604030504040204" pitchFamily="34" charset="0"/>
                <a:ea typeface="Arial"/>
                <a:cs typeface="Arial" panose="020B0604030504040204" pitchFamily="34" charset="0"/>
              </a:rPr>
              <a:t>البعائث</a:t>
            </a:r>
            <a:r>
              <a:rPr lang="ar-SA" sz="1600" dirty="0">
                <a:solidFill>
                  <a:sysClr val="windowText" lastClr="000000"/>
                </a:solidFill>
                <a:latin typeface="Verdana" panose="020B0604030504040204" pitchFamily="34" charset="0"/>
                <a:ea typeface="Arial"/>
                <a:cs typeface="Arial" panose="020B0604030504040204" pitchFamily="34" charset="0"/>
              </a:rPr>
              <a:t> إلكترونيا</a:t>
            </a:r>
            <a:r>
              <a:rPr lang="ar-EG" sz="1600" dirty="0">
                <a:solidFill>
                  <a:sysClr val="windowText" lastClr="000000"/>
                </a:solidFill>
                <a:latin typeface="Verdana" panose="020B0604030504040204" pitchFamily="34" charset="0"/>
                <a:ea typeface="Arial"/>
                <a:cs typeface="Arial" panose="020B0604030504040204" pitchFamily="34" charset="0"/>
              </a:rPr>
              <a:t>ً</a:t>
            </a:r>
            <a:r>
              <a:rPr lang="ar-SA" sz="1600" dirty="0">
                <a:solidFill>
                  <a:sysClr val="windowText" lastClr="000000"/>
                </a:solidFill>
                <a:latin typeface="Verdana" panose="020B0604030504040204" pitchFamily="34" charset="0"/>
                <a:ea typeface="Arial"/>
                <a:cs typeface="Arial" panose="020B0604030504040204" pitchFamily="34" charset="0"/>
              </a:rPr>
              <a:t> بحيث يتمكن الزبون من معرفة مكان وجود الطرد وتقدم  مراحل توزيعه على امتداد مساره. دون توقيع عند التوزيع (المسح الضوئي فقط) وانتفاء المسؤولية بين المؤسسات البريدية.</a:t>
            </a:r>
          </a:p>
        </p:txBody>
      </p:sp>
      <p:graphicFrame>
        <p:nvGraphicFramePr>
          <p:cNvPr id="3" name="Table 12">
            <a:extLst>
              <a:ext uri="{FF2B5EF4-FFF2-40B4-BE49-F238E27FC236}">
                <a16:creationId xmlns:a16="http://schemas.microsoft.com/office/drawing/2014/main" id="{6AC24863-3185-4903-9C86-77863C054720}"/>
              </a:ext>
            </a:extLst>
          </p:cNvPr>
          <p:cNvGraphicFramePr>
            <a:graphicFrameLocks noGrp="1"/>
          </p:cNvGraphicFramePr>
          <p:nvPr>
            <p:extLst>
              <p:ext uri="{D42A27DB-BD31-4B8C-83A1-F6EECF244321}">
                <p14:modId xmlns:p14="http://schemas.microsoft.com/office/powerpoint/2010/main" val="304865521"/>
              </p:ext>
            </p:extLst>
          </p:nvPr>
        </p:nvGraphicFramePr>
        <p:xfrm>
          <a:off x="411972" y="2705735"/>
          <a:ext cx="11431373" cy="1504624"/>
        </p:xfrm>
        <a:graphic>
          <a:graphicData uri="http://schemas.openxmlformats.org/drawingml/2006/table">
            <a:tbl>
              <a:tblPr rtl="1" firstRow="1" bandRow="1">
                <a:tableStyleId>{5C22544A-7EE6-4342-B048-85BDC9FD1C3A}</a:tableStyleId>
              </a:tblPr>
              <a:tblGrid>
                <a:gridCol w="931779">
                  <a:extLst>
                    <a:ext uri="{9D8B030D-6E8A-4147-A177-3AD203B41FA5}">
                      <a16:colId xmlns:a16="http://schemas.microsoft.com/office/drawing/2014/main" val="1798018951"/>
                    </a:ext>
                  </a:extLst>
                </a:gridCol>
                <a:gridCol w="1435071">
                  <a:extLst>
                    <a:ext uri="{9D8B030D-6E8A-4147-A177-3AD203B41FA5}">
                      <a16:colId xmlns:a16="http://schemas.microsoft.com/office/drawing/2014/main" val="3221783339"/>
                    </a:ext>
                  </a:extLst>
                </a:gridCol>
                <a:gridCol w="1284999">
                  <a:extLst>
                    <a:ext uri="{9D8B030D-6E8A-4147-A177-3AD203B41FA5}">
                      <a16:colId xmlns:a16="http://schemas.microsoft.com/office/drawing/2014/main" val="4063009611"/>
                    </a:ext>
                  </a:extLst>
                </a:gridCol>
                <a:gridCol w="880161">
                  <a:extLst>
                    <a:ext uri="{9D8B030D-6E8A-4147-A177-3AD203B41FA5}">
                      <a16:colId xmlns:a16="http://schemas.microsoft.com/office/drawing/2014/main" val="1467398504"/>
                    </a:ext>
                  </a:extLst>
                </a:gridCol>
                <a:gridCol w="1054584">
                  <a:extLst>
                    <a:ext uri="{9D8B030D-6E8A-4147-A177-3AD203B41FA5}">
                      <a16:colId xmlns:a16="http://schemas.microsoft.com/office/drawing/2014/main" val="2150522696"/>
                    </a:ext>
                  </a:extLst>
                </a:gridCol>
                <a:gridCol w="1219306">
                  <a:extLst>
                    <a:ext uri="{9D8B030D-6E8A-4147-A177-3AD203B41FA5}">
                      <a16:colId xmlns:a16="http://schemas.microsoft.com/office/drawing/2014/main" val="1335450879"/>
                    </a:ext>
                  </a:extLst>
                </a:gridCol>
                <a:gridCol w="1240358">
                  <a:extLst>
                    <a:ext uri="{9D8B030D-6E8A-4147-A177-3AD203B41FA5}">
                      <a16:colId xmlns:a16="http://schemas.microsoft.com/office/drawing/2014/main" val="1256286692"/>
                    </a:ext>
                  </a:extLst>
                </a:gridCol>
                <a:gridCol w="1492298">
                  <a:extLst>
                    <a:ext uri="{9D8B030D-6E8A-4147-A177-3AD203B41FA5}">
                      <a16:colId xmlns:a16="http://schemas.microsoft.com/office/drawing/2014/main" val="1940789647"/>
                    </a:ext>
                  </a:extLst>
                </a:gridCol>
                <a:gridCol w="1039660">
                  <a:extLst>
                    <a:ext uri="{9D8B030D-6E8A-4147-A177-3AD203B41FA5}">
                      <a16:colId xmlns:a16="http://schemas.microsoft.com/office/drawing/2014/main" val="3077719537"/>
                    </a:ext>
                  </a:extLst>
                </a:gridCol>
                <a:gridCol w="853157">
                  <a:extLst>
                    <a:ext uri="{9D8B030D-6E8A-4147-A177-3AD203B41FA5}">
                      <a16:colId xmlns:a16="http://schemas.microsoft.com/office/drawing/2014/main" val="1603822556"/>
                    </a:ext>
                  </a:extLst>
                </a:gridCol>
              </a:tblGrid>
              <a:tr h="549869">
                <a:tc>
                  <a:txBody>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lang="ar-SA" sz="1400" b="0" i="1" noProof="0" dirty="0">
                          <a:effectLst/>
                          <a:latin typeface="Arial" panose="020B0604020202020204" pitchFamily="34" charset="0"/>
                          <a:ea typeface="Arial"/>
                          <a:cs typeface="Arial" panose="020B0604020202020204" pitchFamily="34" charset="0"/>
                        </a:rPr>
                        <a:t>الوزن</a:t>
                      </a:r>
                    </a:p>
                    <a:p>
                      <a:pPr algn="justLow"/>
                      <a:endParaRPr lang="en-GB" sz="1400" b="0" i="1" noProof="0" dirty="0">
                        <a:latin typeface="Arial" panose="020B0604020202020204" pitchFamily="34" charset="0"/>
                        <a:ea typeface="Verdana" panose="020B0604030504040204" pitchFamily="34" charset="0"/>
                        <a:cs typeface="Arial" panose="020B0604020202020204" pitchFamily="34" charset="0"/>
                      </a:endParaRPr>
                    </a:p>
                  </a:txBody>
                  <a:tcPr/>
                </a:tc>
                <a:tc>
                  <a:txBody>
                    <a:bodyPr/>
                    <a:lstStyle/>
                    <a:p>
                      <a:pPr algn="justLow"/>
                      <a:r>
                        <a:rPr lang="ar-SA" sz="1400" b="0" i="1" noProof="0">
                          <a:effectLst/>
                          <a:latin typeface="Arial" panose="020B0604020202020204" pitchFamily="34" charset="0"/>
                          <a:ea typeface="Arial"/>
                          <a:cs typeface="Arial" panose="020B0604020202020204" pitchFamily="34" charset="0"/>
                        </a:rPr>
                        <a:t>الدفع وفقاً للأداء</a:t>
                      </a:r>
                    </a:p>
                  </a:txBody>
                  <a:tcPr/>
                </a:tc>
                <a:tc>
                  <a:txBody>
                    <a:bodyPr/>
                    <a:lstStyle/>
                    <a:p>
                      <a:pPr algn="justLow"/>
                      <a:r>
                        <a:rPr lang="ar-SA" sz="1400" b="0" i="1" noProof="0" dirty="0">
                          <a:latin typeface="Arial" panose="020B0604020202020204" pitchFamily="34" charset="0"/>
                          <a:ea typeface="Arial"/>
                          <a:cs typeface="Arial" panose="020B0604020202020204" pitchFamily="34" charset="0"/>
                        </a:rPr>
                        <a:t>معرف الهوية المطابق للمعيار </a:t>
                      </a:r>
                      <a:r>
                        <a:rPr lang="en-GB" sz="1200" b="0" i="1" noProof="0" dirty="0">
                          <a:latin typeface="Times New Roman" panose="02020603050405020304" pitchFamily="18" charset="0"/>
                          <a:ea typeface="Arial"/>
                          <a:cs typeface="Times New Roman" panose="02020603050405020304" pitchFamily="18" charset="0"/>
                        </a:rPr>
                        <a:t>S10</a:t>
                      </a:r>
                      <a:endParaRPr lang="en-GB" sz="1400" b="0" i="1" noProof="0" dirty="0">
                        <a:latin typeface="Times New Roman" panose="02020603050405020304" pitchFamily="18" charset="0"/>
                        <a:ea typeface="Arial"/>
                        <a:cs typeface="Times New Roman" panose="02020603050405020304" pitchFamily="18" charset="0"/>
                      </a:endParaRPr>
                    </a:p>
                  </a:txBody>
                  <a:tcPr/>
                </a:tc>
                <a:tc>
                  <a:txBody>
                    <a:bodyPr/>
                    <a:lstStyle/>
                    <a:p>
                      <a:pPr algn="justLow"/>
                      <a:r>
                        <a:rPr lang="ar-SA" sz="1400" b="0" i="1" noProof="0">
                          <a:latin typeface="Arial" panose="020B0604020202020204" pitchFamily="34" charset="0"/>
                          <a:ea typeface="Arial"/>
                          <a:cs typeface="Arial" panose="020B0604020202020204" pitchFamily="34" charset="0"/>
                        </a:rPr>
                        <a:t>البيانات الإلكترونية المسبقة</a:t>
                      </a:r>
                    </a:p>
                  </a:txBody>
                  <a:tcPr/>
                </a:tc>
                <a:tc>
                  <a:txBody>
                    <a:bodyPr/>
                    <a:lstStyle/>
                    <a:p>
                      <a:pPr algn="justLow"/>
                      <a:r>
                        <a:rPr lang="ar-SA" sz="1400" b="0" i="1" noProof="0" dirty="0">
                          <a:latin typeface="Arial" panose="020B0604020202020204" pitchFamily="34" charset="0"/>
                          <a:ea typeface="Arial"/>
                          <a:cs typeface="Arial" panose="020B0604020202020204" pitchFamily="34" charset="0"/>
                        </a:rPr>
                        <a:t>الرسائل </a:t>
                      </a:r>
                      <a:r>
                        <a:rPr lang="en-GB" sz="1200" b="0" i="1" noProof="0" dirty="0">
                          <a:latin typeface="Times New Roman" panose="02020603050405020304" pitchFamily="18" charset="0"/>
                          <a:ea typeface="Arial"/>
                          <a:cs typeface="Times New Roman" panose="02020603050405020304" pitchFamily="18" charset="0"/>
                        </a:rPr>
                        <a:t>ITMATT</a:t>
                      </a:r>
                      <a:endParaRPr lang="en-GB" sz="1400" b="0" i="1" noProof="0" dirty="0">
                        <a:latin typeface="Times New Roman" panose="02020603050405020304" pitchFamily="18" charset="0"/>
                        <a:ea typeface="Arial"/>
                        <a:cs typeface="Times New Roman" panose="02020603050405020304" pitchFamily="18" charset="0"/>
                      </a:endParaRPr>
                    </a:p>
                  </a:txBody>
                  <a:tcPr/>
                </a:tc>
                <a:tc>
                  <a:txBody>
                    <a:bodyPr/>
                    <a:lstStyle/>
                    <a:p>
                      <a:pPr algn="justLow"/>
                      <a:r>
                        <a:rPr lang="ar-SA" sz="1400" b="0" i="1" noProof="0">
                          <a:latin typeface="Arial" panose="020B0604020202020204" pitchFamily="34" charset="0"/>
                          <a:ea typeface="Arial"/>
                          <a:cs typeface="Arial" panose="020B0604020202020204" pitchFamily="34" charset="0"/>
                        </a:rPr>
                        <a:t>نظام الاستعلام القائم على الإنترنت</a:t>
                      </a:r>
                    </a:p>
                  </a:txBody>
                  <a:tcPr/>
                </a:tc>
                <a:tc>
                  <a:txBody>
                    <a:bodyPr/>
                    <a:lstStyle/>
                    <a:p>
                      <a:pPr algn="justLow"/>
                      <a:r>
                        <a:rPr lang="ar-SA" sz="1400" b="0" i="1" noProof="0" dirty="0">
                          <a:latin typeface="Arial" panose="020B0604020202020204" pitchFamily="34" charset="0"/>
                          <a:ea typeface="Arial"/>
                          <a:cs typeface="Arial" panose="020B0604020202020204" pitchFamily="34" charset="0"/>
                        </a:rPr>
                        <a:t>الرسائل </a:t>
                      </a:r>
                      <a:r>
                        <a:rPr lang="en-GB" sz="1200" b="0" i="1" noProof="0" dirty="0">
                          <a:latin typeface="Times New Roman" panose="02020603050405020304" pitchFamily="18" charset="0"/>
                          <a:ea typeface="Arial"/>
                          <a:cs typeface="Times New Roman" panose="02020603050405020304" pitchFamily="18" charset="0"/>
                        </a:rPr>
                        <a:t>EMSEVT3</a:t>
                      </a:r>
                      <a:endParaRPr lang="en-GB" sz="1400" b="0" i="1" noProof="0" dirty="0">
                        <a:latin typeface="Times New Roman" panose="02020603050405020304" pitchFamily="18" charset="0"/>
                        <a:ea typeface="Arial"/>
                        <a:cs typeface="Times New Roman" panose="02020603050405020304" pitchFamily="18" charset="0"/>
                      </a:endParaRPr>
                    </a:p>
                  </a:txBody>
                  <a:tcPr/>
                </a:tc>
                <a:tc>
                  <a:txBody>
                    <a:bodyPr/>
                    <a:lstStyle/>
                    <a:p>
                      <a:pPr algn="justLow"/>
                      <a:r>
                        <a:rPr lang="ar-SA" sz="1400" b="0" i="1" noProof="0">
                          <a:latin typeface="Arial" panose="020B0604020202020204" pitchFamily="34" charset="0"/>
                          <a:ea typeface="Arial"/>
                          <a:cs typeface="Arial" panose="020B0604020202020204" pitchFamily="34" charset="0"/>
                        </a:rPr>
                        <a:t>التتبع من البداية إلى النهاية</a:t>
                      </a:r>
                    </a:p>
                  </a:txBody>
                  <a:tcPr/>
                </a:tc>
                <a:tc>
                  <a:txBody>
                    <a:bodyPr/>
                    <a:lstStyle/>
                    <a:p>
                      <a:pPr algn="justLow"/>
                      <a:r>
                        <a:rPr lang="ar-SA" sz="1400" b="0" i="1" noProof="0">
                          <a:latin typeface="Arial" panose="020B0604020202020204" pitchFamily="34" charset="0"/>
                          <a:ea typeface="Arial"/>
                          <a:cs typeface="Arial" panose="020B0604020202020204" pitchFamily="34" charset="0"/>
                        </a:rPr>
                        <a:t>التوقيع</a:t>
                      </a:r>
                    </a:p>
                  </a:txBody>
                  <a:tcPr/>
                </a:tc>
                <a:tc>
                  <a:txBody>
                    <a:bodyPr/>
                    <a:lstStyle/>
                    <a:p>
                      <a:pPr algn="justLow"/>
                      <a:r>
                        <a:rPr lang="ar-SA" sz="1400" b="0" i="1" noProof="0">
                          <a:latin typeface="Arial" panose="020B0604020202020204" pitchFamily="34" charset="0"/>
                          <a:ea typeface="Arial"/>
                          <a:cs typeface="Arial" panose="020B0604020202020204" pitchFamily="34" charset="0"/>
                        </a:rPr>
                        <a:t>المسؤولية</a:t>
                      </a:r>
                    </a:p>
                  </a:txBody>
                  <a:tcPr/>
                </a:tc>
                <a:extLst>
                  <a:ext uri="{0D108BD9-81ED-4DB2-BD59-A6C34878D82A}">
                    <a16:rowId xmlns:a16="http://schemas.microsoft.com/office/drawing/2014/main" val="3612712392"/>
                  </a:ext>
                </a:extLst>
              </a:tr>
              <a:tr h="773104">
                <a:tc>
                  <a:txBody>
                    <a:bodyPr/>
                    <a:lstStyle/>
                    <a:p>
                      <a:pPr algn="justLow"/>
                      <a:r>
                        <a:rPr lang="ar-EG" sz="1400" noProof="0" dirty="0">
                          <a:latin typeface="Arial" panose="020B0604020202020204" pitchFamily="34" charset="0"/>
                          <a:ea typeface="Arial"/>
                          <a:cs typeface="Arial" panose="020B0604020202020204" pitchFamily="34" charset="0"/>
                        </a:rPr>
                        <a:t>صفر</a:t>
                      </a:r>
                      <a:r>
                        <a:rPr lang="ar-SA" sz="1400" noProof="0" dirty="0">
                          <a:latin typeface="Arial" panose="020B0604020202020204" pitchFamily="34" charset="0"/>
                          <a:ea typeface="Arial"/>
                          <a:cs typeface="Arial" panose="020B0604020202020204" pitchFamily="34" charset="0"/>
                        </a:rPr>
                        <a:t> - ٢ كغ</a:t>
                      </a:r>
                    </a:p>
                  </a:txBody>
                  <a:tcPr/>
                </a:tc>
                <a:tc>
                  <a:txBody>
                    <a:bodyPr/>
                    <a:lstStyle/>
                    <a:p>
                      <a:pPr algn="justLow"/>
                      <a:r>
                        <a:rPr lang="ar-SA" sz="1400" noProof="0">
                          <a:latin typeface="Arial" panose="020B0604020202020204" pitchFamily="34" charset="0"/>
                          <a:ea typeface="Arial"/>
                          <a:cs typeface="Arial" panose="020B0604020202020204" pitchFamily="34" charset="0"/>
                        </a:rPr>
                        <a:t>إلزامية</a:t>
                      </a:r>
                    </a:p>
                  </a:txBody>
                  <a:tcPr/>
                </a:tc>
                <a:tc>
                  <a:txBody>
                    <a:bodyPr/>
                    <a:lstStyle/>
                    <a:p>
                      <a:pPr algn="justLow"/>
                      <a:r>
                        <a:rPr lang="ar-SA" sz="1400" noProof="0" dirty="0">
                          <a:latin typeface="Arial" panose="020B0604020202020204" pitchFamily="34" charset="0"/>
                          <a:ea typeface="Arial"/>
                          <a:cs typeface="Arial" panose="020B0604020202020204" pitchFamily="34" charset="0"/>
                        </a:rPr>
                        <a:t>إلزامية</a:t>
                      </a:r>
                    </a:p>
                    <a:p>
                      <a:pPr algn="justLow"/>
                      <a:r>
                        <a:rPr lang="en-GB" sz="1200" noProof="0" dirty="0">
                          <a:latin typeface="Times New Roman" panose="02020603050405020304" pitchFamily="18" charset="0"/>
                          <a:ea typeface="Arial"/>
                          <a:cs typeface="Times New Roman" panose="02020603050405020304" pitchFamily="18" charset="0"/>
                        </a:rPr>
                        <a:t>LA–LZ)</a:t>
                      </a:r>
                      <a:r>
                        <a:rPr lang="ar-EG" sz="1200" noProof="0" dirty="0">
                          <a:latin typeface="Times New Roman" panose="02020603050405020304" pitchFamily="18" charset="0"/>
                          <a:ea typeface="Arial"/>
                          <a:cs typeface="Times New Roman" panose="02020603050405020304" pitchFamily="18" charset="0"/>
                        </a:rPr>
                        <a:t>)</a:t>
                      </a:r>
                      <a:endParaRPr lang="en-GB" sz="1200" noProof="0" dirty="0">
                        <a:latin typeface="Times New Roman" panose="02020603050405020304" pitchFamily="18" charset="0"/>
                        <a:ea typeface="Arial"/>
                        <a:cs typeface="Times New Roman" panose="02020603050405020304" pitchFamily="18" charset="0"/>
                      </a:endParaRPr>
                    </a:p>
                  </a:txBody>
                  <a:tcPr/>
                </a:tc>
                <a:tc gridSpan="2">
                  <a:txBody>
                    <a:bodyPr/>
                    <a:lstStyle/>
                    <a:p>
                      <a:pPr algn="justLow"/>
                      <a:r>
                        <a:rPr lang="ar-SA" sz="1400" noProof="0" dirty="0">
                          <a:latin typeface="Arial" panose="020B0604020202020204" pitchFamily="34" charset="0"/>
                          <a:ea typeface="Arial"/>
                          <a:cs typeface="Arial" panose="020B0604020202020204" pitchFamily="34" charset="0"/>
                        </a:rPr>
                        <a:t>إلزامية</a:t>
                      </a:r>
                      <a:r>
                        <a:rPr lang="ar-EG" sz="1400" noProof="0" dirty="0">
                          <a:latin typeface="Arial" panose="020B0604020202020204" pitchFamily="34" charset="0"/>
                          <a:ea typeface="Arial"/>
                          <a:cs typeface="Arial" panose="020B0604020202020204" pitchFamily="34" charset="0"/>
                        </a:rPr>
                        <a:t> </a:t>
                      </a:r>
                      <a:r>
                        <a:rPr lang="ar-SA" sz="1400" noProof="0" dirty="0">
                          <a:latin typeface="Arial" panose="020B0604020202020204" pitchFamily="34" charset="0"/>
                          <a:ea typeface="Arial"/>
                          <a:cs typeface="Arial" panose="020B0604020202020204" pitchFamily="34" charset="0"/>
                        </a:rPr>
                        <a:t>(</a:t>
                      </a:r>
                      <a:r>
                        <a:rPr lang="ar-SA" sz="1400" noProof="0" dirty="0" err="1">
                          <a:latin typeface="Arial" panose="020B0604020202020204" pitchFamily="34" charset="0"/>
                          <a:ea typeface="Arial"/>
                          <a:cs typeface="Arial" panose="020B0604020202020204" pitchFamily="34" charset="0"/>
                        </a:rPr>
                        <a:t>البعائث</a:t>
                      </a:r>
                      <a:r>
                        <a:rPr lang="ar-SA" sz="1400" noProof="0" dirty="0">
                          <a:latin typeface="Arial" panose="020B0604020202020204" pitchFamily="34" charset="0"/>
                          <a:ea typeface="Arial"/>
                          <a:cs typeface="Arial" panose="020B0604020202020204" pitchFamily="34" charset="0"/>
                        </a:rPr>
                        <a:t> الخاضعة للمراقبة الجمركية)</a:t>
                      </a:r>
                    </a:p>
                  </a:txBody>
                  <a:tcPr/>
                </a:tc>
                <a:tc hMerge="1">
                  <a:txBody>
                    <a:bodyPr/>
                    <a:lstStyle/>
                    <a:p>
                      <a:endParaRPr lang="en-US" dirty="0"/>
                    </a:p>
                  </a:txBody>
                  <a:tcPr/>
                </a:tc>
                <a:tc>
                  <a:txBody>
                    <a:bodyPr/>
                    <a:lstStyle/>
                    <a:p>
                      <a:pPr algn="justLow"/>
                      <a:r>
                        <a:rPr lang="ar-SA" sz="1400" noProof="0">
                          <a:latin typeface="Arial" panose="020B0604020202020204" pitchFamily="34" charset="0"/>
                          <a:ea typeface="Arial"/>
                          <a:cs typeface="Arial" panose="020B0604020202020204" pitchFamily="34" charset="0"/>
                        </a:rPr>
                        <a:t>اختيارية</a:t>
                      </a:r>
                    </a:p>
                  </a:txBody>
                  <a:tcPr/>
                </a:tc>
                <a:tc>
                  <a:txBody>
                    <a:bodyPr/>
                    <a:lstStyle/>
                    <a:p>
                      <a:pPr algn="justLow"/>
                      <a:r>
                        <a:rPr lang="ar-SA" sz="1400" noProof="0" dirty="0">
                          <a:latin typeface="Arial" panose="020B0604020202020204" pitchFamily="34" charset="0"/>
                          <a:ea typeface="Arial"/>
                          <a:cs typeface="Arial" panose="020B0604020202020204" pitchFamily="34" charset="0"/>
                        </a:rPr>
                        <a:t>إلزامية</a:t>
                      </a:r>
                    </a:p>
                  </a:txBody>
                  <a:tcPr/>
                </a:tc>
                <a:tc>
                  <a:txBody>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lang="ar-SA" sz="1400" noProof="0" dirty="0">
                          <a:effectLst/>
                          <a:latin typeface="Arial" panose="020B0604020202020204" pitchFamily="34" charset="0"/>
                          <a:ea typeface="Arial"/>
                          <a:cs typeface="Arial" panose="020B0604020202020204" pitchFamily="34" charset="0"/>
                        </a:rPr>
                        <a:t>الأحداث </a:t>
                      </a:r>
                      <a:r>
                        <a:rPr lang="en-GB" sz="1200" noProof="0" dirty="0">
                          <a:effectLst/>
                          <a:latin typeface="Times New Roman" panose="02020603050405020304" pitchFamily="18" charset="0"/>
                          <a:ea typeface="Arial"/>
                          <a:cs typeface="Times New Roman" panose="02020603050405020304" pitchFamily="18" charset="0"/>
                        </a:rPr>
                        <a:t>EMC</a:t>
                      </a:r>
                      <a:r>
                        <a:rPr lang="ar-SA" sz="1400" noProof="0" dirty="0">
                          <a:effectLst/>
                          <a:latin typeface="Arial" panose="020B0604020202020204" pitchFamily="34" charset="0"/>
                          <a:ea typeface="Arial"/>
                          <a:cs typeface="Arial" panose="020B0604020202020204" pitchFamily="34" charset="0"/>
                        </a:rPr>
                        <a:t> و</a:t>
                      </a:r>
                      <a:r>
                        <a:rPr lang="en-GB" sz="1200" kern="1200" noProof="0" dirty="0">
                          <a:solidFill>
                            <a:schemeClr val="dk1"/>
                          </a:solidFill>
                          <a:effectLst/>
                          <a:latin typeface="Times New Roman" panose="02020603050405020304" pitchFamily="18" charset="0"/>
                          <a:ea typeface="Arial"/>
                          <a:cs typeface="Times New Roman" panose="02020603050405020304" pitchFamily="18" charset="0"/>
                        </a:rPr>
                        <a:t>EMD</a:t>
                      </a:r>
                      <a:r>
                        <a:rPr lang="ar-SA" sz="1400" noProof="0" dirty="0">
                          <a:effectLst/>
                          <a:latin typeface="Arial" panose="020B0604020202020204" pitchFamily="34" charset="0"/>
                          <a:ea typeface="Arial"/>
                          <a:cs typeface="Arial" panose="020B0604020202020204" pitchFamily="34" charset="0"/>
                        </a:rPr>
                        <a:t> و</a:t>
                      </a:r>
                      <a:r>
                        <a:rPr lang="en-GB" sz="1200" kern="1200" noProof="0" dirty="0">
                          <a:solidFill>
                            <a:schemeClr val="dk1"/>
                          </a:solidFill>
                          <a:effectLst/>
                          <a:latin typeface="Times New Roman" panose="02020603050405020304" pitchFamily="18" charset="0"/>
                          <a:ea typeface="Arial"/>
                          <a:cs typeface="Times New Roman" panose="02020603050405020304" pitchFamily="18" charset="0"/>
                        </a:rPr>
                        <a:t>EDH</a:t>
                      </a:r>
                      <a:r>
                        <a:rPr lang="ar-SA" sz="1400" noProof="0" dirty="0">
                          <a:effectLst/>
                          <a:latin typeface="Arial" panose="020B0604020202020204" pitchFamily="34" charset="0"/>
                          <a:ea typeface="Arial"/>
                          <a:cs typeface="Arial" panose="020B0604020202020204" pitchFamily="34" charset="0"/>
                        </a:rPr>
                        <a:t> و</a:t>
                      </a:r>
                      <a:r>
                        <a:rPr lang="en-GB" sz="1200" kern="1200" noProof="0" dirty="0">
                          <a:solidFill>
                            <a:schemeClr val="dk1"/>
                          </a:solidFill>
                          <a:effectLst/>
                          <a:latin typeface="Times New Roman" panose="02020603050405020304" pitchFamily="18" charset="0"/>
                          <a:ea typeface="Arial"/>
                          <a:cs typeface="Times New Roman" panose="02020603050405020304" pitchFamily="18" charset="0"/>
                        </a:rPr>
                        <a:t>EMH</a:t>
                      </a:r>
                      <a:r>
                        <a:rPr lang="ar-SA" sz="1200" kern="1200" noProof="0" dirty="0">
                          <a:solidFill>
                            <a:schemeClr val="dk1"/>
                          </a:solidFill>
                          <a:effectLst/>
                          <a:latin typeface="Times New Roman" panose="02020603050405020304" pitchFamily="18" charset="0"/>
                          <a:ea typeface="Arial"/>
                          <a:cs typeface="Times New Roman" panose="02020603050405020304" pitchFamily="18" charset="0"/>
                        </a:rPr>
                        <a:t>/</a:t>
                      </a:r>
                      <a:r>
                        <a:rPr lang="en-GB" sz="1200" kern="1200" noProof="0" dirty="0">
                          <a:solidFill>
                            <a:schemeClr val="dk1"/>
                          </a:solidFill>
                          <a:effectLst/>
                          <a:latin typeface="Times New Roman" panose="02020603050405020304" pitchFamily="18" charset="0"/>
                          <a:ea typeface="Arial"/>
                          <a:cs typeface="Times New Roman" panose="02020603050405020304" pitchFamily="18" charset="0"/>
                        </a:rPr>
                        <a:t>EMI</a:t>
                      </a:r>
                    </a:p>
                  </a:txBody>
                  <a:tcPr/>
                </a:tc>
                <a:tc>
                  <a:txBody>
                    <a:bodyPr/>
                    <a:lstStyle/>
                    <a:p>
                      <a:pPr algn="justLow"/>
                      <a:r>
                        <a:rPr lang="ar-SA" sz="1400" noProof="0">
                          <a:latin typeface="Arial" panose="020B0604020202020204" pitchFamily="34" charset="0"/>
                          <a:ea typeface="Arial"/>
                          <a:cs typeface="Arial" panose="020B0604020202020204" pitchFamily="34" charset="0"/>
                        </a:rPr>
                        <a:t>لا</a:t>
                      </a:r>
                    </a:p>
                  </a:txBody>
                  <a:tcPr/>
                </a:tc>
                <a:tc>
                  <a:txBody>
                    <a:bodyPr/>
                    <a:lstStyle/>
                    <a:p>
                      <a:pPr algn="justLow"/>
                      <a:r>
                        <a:rPr lang="ar-SA" sz="1400" noProof="0" dirty="0">
                          <a:latin typeface="Arial" panose="020B0604020202020204" pitchFamily="34" charset="0"/>
                          <a:ea typeface="Arial"/>
                          <a:cs typeface="Arial" panose="020B0604020202020204" pitchFamily="34" charset="0"/>
                        </a:rPr>
                        <a:t>لا</a:t>
                      </a:r>
                    </a:p>
                  </a:txBody>
                  <a:tcPr/>
                </a:tc>
                <a:extLst>
                  <a:ext uri="{0D108BD9-81ED-4DB2-BD59-A6C34878D82A}">
                    <a16:rowId xmlns:a16="http://schemas.microsoft.com/office/drawing/2014/main" val="3520893677"/>
                  </a:ext>
                </a:extLst>
              </a:tr>
            </a:tbl>
          </a:graphicData>
        </a:graphic>
      </p:graphicFrame>
    </p:spTree>
    <p:extLst>
      <p:ext uri="{BB962C8B-B14F-4D97-AF65-F5344CB8AC3E}">
        <p14:creationId xmlns:p14="http://schemas.microsoft.com/office/powerpoint/2010/main" val="189649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3F543-E7C9-475A-AF76-AA5FF86FE4C1}"/>
              </a:ext>
            </a:extLst>
          </p:cNvPr>
          <p:cNvSpPr>
            <a:spLocks noGrp="1"/>
          </p:cNvSpPr>
          <p:nvPr>
            <p:ph type="title"/>
          </p:nvPr>
        </p:nvSpPr>
        <p:spPr>
          <a:xfrm>
            <a:off x="1246340" y="452795"/>
            <a:ext cx="9516774" cy="574284"/>
          </a:xfrm>
        </p:spPr>
        <p:txBody>
          <a:bodyPr/>
          <a:lstStyle/>
          <a:p>
            <a:pPr algn="justLow"/>
            <a:r>
              <a:rPr lang="ar-SA" dirty="0"/>
              <a:t>أدوات الحلقات الدراسية الشبكية</a:t>
            </a:r>
          </a:p>
        </p:txBody>
      </p:sp>
      <p:grpSp>
        <p:nvGrpSpPr>
          <p:cNvPr id="8" name="Groupe 7">
            <a:extLst>
              <a:ext uri="{FF2B5EF4-FFF2-40B4-BE49-F238E27FC236}">
                <a16:creationId xmlns:a16="http://schemas.microsoft.com/office/drawing/2014/main" id="{0877780F-87AF-43C4-A61E-24D91C927F93}"/>
              </a:ext>
            </a:extLst>
          </p:cNvPr>
          <p:cNvGrpSpPr/>
          <p:nvPr/>
        </p:nvGrpSpPr>
        <p:grpSpPr>
          <a:xfrm>
            <a:off x="5507340" y="1325143"/>
            <a:ext cx="6105264" cy="5041496"/>
            <a:chOff x="4381830" y="1227684"/>
            <a:chExt cx="6310412" cy="5293765"/>
          </a:xfrm>
        </p:grpSpPr>
        <p:pic>
          <p:nvPicPr>
            <p:cNvPr id="4" name="Image 3">
              <a:extLst>
                <a:ext uri="{FF2B5EF4-FFF2-40B4-BE49-F238E27FC236}">
                  <a16:creationId xmlns:a16="http://schemas.microsoft.com/office/drawing/2014/main" id="{D2B3AFE2-9123-4E19-A621-4BF3F1ECC397}"/>
                </a:ext>
              </a:extLst>
            </p:cNvPr>
            <p:cNvPicPr>
              <a:picLocks noChangeAspect="1"/>
            </p:cNvPicPr>
            <p:nvPr/>
          </p:nvPicPr>
          <p:blipFill>
            <a:blip r:embed="rId2"/>
            <a:stretch>
              <a:fillRect/>
            </a:stretch>
          </p:blipFill>
          <p:spPr>
            <a:xfrm>
              <a:off x="4438650" y="1227684"/>
              <a:ext cx="6253592" cy="5293765"/>
            </a:xfrm>
            <a:prstGeom prst="rect">
              <a:avLst/>
            </a:prstGeom>
          </p:spPr>
        </p:pic>
        <p:sp>
          <p:nvSpPr>
            <p:cNvPr id="7" name="ZoneTexte 6">
              <a:extLst>
                <a:ext uri="{FF2B5EF4-FFF2-40B4-BE49-F238E27FC236}">
                  <a16:creationId xmlns:a16="http://schemas.microsoft.com/office/drawing/2014/main" id="{50727C3C-E2B6-4B5B-9CE7-5B8291C524B0}"/>
                </a:ext>
              </a:extLst>
            </p:cNvPr>
            <p:cNvSpPr txBox="1"/>
            <p:nvPr/>
          </p:nvSpPr>
          <p:spPr>
            <a:xfrm>
              <a:off x="4381830" y="3429000"/>
              <a:ext cx="1050874" cy="830997"/>
            </a:xfrm>
            <a:prstGeom prst="rect">
              <a:avLst/>
            </a:prstGeom>
            <a:noFill/>
          </p:spPr>
          <p:txBody>
            <a:bodyPr wrap="square" rtlCol="0">
              <a:spAutoFit/>
            </a:bodyPr>
            <a:lstStyle/>
            <a:p>
              <a:pPr algn="r"/>
              <a:r>
                <a:rPr lang="ar-SA" sz="800" b="1" u="sng">
                  <a:solidFill>
                    <a:schemeClr val="accent5">
                      <a:lumMod val="75000"/>
                    </a:schemeClr>
                  </a:solidFill>
                  <a:highlight>
                    <a:srgbClr val="FFFF00"/>
                  </a:highlight>
                </a:rPr>
                <a:t>منشورات الخدمات المادية</a:t>
              </a:r>
            </a:p>
            <a:p>
              <a:pPr algn="r"/>
              <a:endParaRPr lang="fr-CH" sz="800" b="1" u="sng" dirty="0">
                <a:solidFill>
                  <a:schemeClr val="accent5">
                    <a:lumMod val="75000"/>
                  </a:schemeClr>
                </a:solidFill>
                <a:highlight>
                  <a:srgbClr val="FFFF00"/>
                </a:highlight>
              </a:endParaRPr>
            </a:p>
            <a:p>
              <a:pPr algn="r"/>
              <a:r>
                <a:rPr lang="ar-SA" sz="800" b="1" u="sng">
                  <a:solidFill>
                    <a:schemeClr val="accent5">
                      <a:lumMod val="75000"/>
                    </a:schemeClr>
                  </a:solidFill>
                  <a:highlight>
                    <a:srgbClr val="FFFF00"/>
                  </a:highlight>
                </a:rPr>
                <a:t>بناء القدرات</a:t>
              </a:r>
            </a:p>
            <a:p>
              <a:pPr algn="r"/>
              <a:endParaRPr lang="fr-CH" sz="800" b="1" u="sng" dirty="0">
                <a:solidFill>
                  <a:schemeClr val="accent5">
                    <a:lumMod val="75000"/>
                  </a:schemeClr>
                </a:solidFill>
                <a:highlight>
                  <a:srgbClr val="FFFF00"/>
                </a:highlight>
              </a:endParaRPr>
            </a:p>
            <a:p>
              <a:pPr algn="r"/>
              <a:r>
                <a:rPr lang="ar-SA" sz="800" b="1" u="sng">
                  <a:solidFill>
                    <a:schemeClr val="accent5">
                      <a:lumMod val="75000"/>
                    </a:schemeClr>
                  </a:solidFill>
                </a:rPr>
                <a:t>نماذج الاتحاد البريدي العالمي</a:t>
              </a:r>
            </a:p>
          </p:txBody>
        </p:sp>
      </p:grpSp>
      <p:sp>
        <p:nvSpPr>
          <p:cNvPr id="9" name="ZoneTexte 8">
            <a:extLst>
              <a:ext uri="{FF2B5EF4-FFF2-40B4-BE49-F238E27FC236}">
                <a16:creationId xmlns:a16="http://schemas.microsoft.com/office/drawing/2014/main" id="{7839E34B-CD4B-44F7-8C00-BAA508DC03F2}"/>
              </a:ext>
            </a:extLst>
          </p:cNvPr>
          <p:cNvSpPr txBox="1"/>
          <p:nvPr/>
        </p:nvSpPr>
        <p:spPr>
          <a:xfrm>
            <a:off x="2434655" y="4618048"/>
            <a:ext cx="3295480" cy="1815882"/>
          </a:xfrm>
          <a:prstGeom prst="rect">
            <a:avLst/>
          </a:prstGeom>
          <a:solidFill>
            <a:schemeClr val="accent5">
              <a:lumMod val="20000"/>
              <a:lumOff val="80000"/>
            </a:schemeClr>
          </a:solidFill>
        </p:spPr>
        <p:txBody>
          <a:bodyPr wrap="square">
            <a:spAutoFit/>
          </a:bodyPr>
          <a:lstStyle/>
          <a:p>
            <a:r>
              <a:rPr lang="ar-SA" sz="1400" dirty="0">
                <a:solidFill>
                  <a:schemeClr val="accent1"/>
                </a:solidFill>
                <a:latin typeface="Verdana" panose="020B0604030504040204" pitchFamily="34" charset="0"/>
                <a:ea typeface="Arial"/>
                <a:cs typeface="Arial"/>
              </a:rPr>
              <a:t>الحلقات الدراسية الشبكية</a:t>
            </a:r>
          </a:p>
          <a:p>
            <a:endParaRPr lang="en-US" sz="1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ar-SA" sz="1400" dirty="0">
                <a:solidFill>
                  <a:schemeClr val="accent1"/>
                </a:solidFill>
                <a:latin typeface="Verdana" panose="020B0604030504040204" pitchFamily="34" charset="0"/>
                <a:ea typeface="Arial"/>
                <a:cs typeface="Arial"/>
              </a:rPr>
              <a:t>عروض</a:t>
            </a:r>
          </a:p>
          <a:p>
            <a:pPr marL="285750" indent="-285750">
              <a:buFont typeface="Arial" panose="020B0604020202020204" pitchFamily="34" charset="0"/>
              <a:buChar char="•"/>
            </a:pPr>
            <a:endParaRPr lang="en-US" sz="1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ar-SA" sz="1400" dirty="0">
                <a:solidFill>
                  <a:schemeClr val="accent1"/>
                </a:solidFill>
                <a:latin typeface="Verdana" panose="020B0604030504040204" pitchFamily="34" charset="0"/>
                <a:ea typeface="Arial"/>
                <a:cs typeface="Arial"/>
              </a:rPr>
              <a:t>جلسة أسئلة وأجوبة عبر خاصية الدردشة</a:t>
            </a:r>
          </a:p>
          <a:p>
            <a:pPr marL="285750" indent="-285750">
              <a:buFont typeface="Arial" panose="020B0604020202020204" pitchFamily="34" charset="0"/>
              <a:buChar char="•"/>
            </a:pPr>
            <a:endParaRPr lang="en-US" sz="1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ar-SA" sz="1400" dirty="0">
                <a:solidFill>
                  <a:schemeClr val="accent1"/>
                </a:solidFill>
                <a:latin typeface="Verdana" panose="020B0604030504040204" pitchFamily="34" charset="0"/>
                <a:ea typeface="Arial"/>
                <a:cs typeface="Arial"/>
              </a:rPr>
              <a:t>مشاهدة الحلقة الدراسية الشبكية</a:t>
            </a:r>
          </a:p>
        </p:txBody>
      </p:sp>
      <p:cxnSp>
        <p:nvCxnSpPr>
          <p:cNvPr id="12" name="Connecteur : en angle 11">
            <a:extLst>
              <a:ext uri="{FF2B5EF4-FFF2-40B4-BE49-F238E27FC236}">
                <a16:creationId xmlns:a16="http://schemas.microsoft.com/office/drawing/2014/main" id="{8909D5C2-26ED-447E-9613-0C1AD1FE7A48}"/>
              </a:ext>
            </a:extLst>
          </p:cNvPr>
          <p:cNvCxnSpPr>
            <a:cxnSpLocks/>
            <a:endCxn id="9" idx="0"/>
          </p:cNvCxnSpPr>
          <p:nvPr/>
        </p:nvCxnSpPr>
        <p:spPr>
          <a:xfrm rot="10800000" flipV="1">
            <a:off x="4082395" y="3938840"/>
            <a:ext cx="1877516" cy="67920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4AC74CDE-6613-47A6-B14D-16E709FD901A}"/>
              </a:ext>
            </a:extLst>
          </p:cNvPr>
          <p:cNvSpPr txBox="1"/>
          <p:nvPr/>
        </p:nvSpPr>
        <p:spPr>
          <a:xfrm>
            <a:off x="2403340" y="2956370"/>
            <a:ext cx="1526928" cy="738664"/>
          </a:xfrm>
          <a:prstGeom prst="rect">
            <a:avLst/>
          </a:prstGeom>
          <a:solidFill>
            <a:schemeClr val="accent5">
              <a:lumMod val="20000"/>
              <a:lumOff val="80000"/>
            </a:schemeClr>
          </a:solidFill>
        </p:spPr>
        <p:txBody>
          <a:bodyPr wrap="square">
            <a:spAutoFit/>
          </a:bodyPr>
          <a:lstStyle/>
          <a:p>
            <a:r>
              <a:rPr lang="ar-SA" sz="1400" dirty="0">
                <a:solidFill>
                  <a:schemeClr val="accent1"/>
                </a:solidFill>
                <a:latin typeface="Verdana" panose="020B0604030504040204" pitchFamily="34" charset="0"/>
                <a:ea typeface="Arial"/>
                <a:cs typeface="Arial"/>
              </a:rPr>
              <a:t>الأدلة</a:t>
            </a:r>
          </a:p>
          <a:p>
            <a:endParaRPr lang="en-US" sz="1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ar-SA" sz="1400" dirty="0">
                <a:solidFill>
                  <a:schemeClr val="accent1"/>
                </a:solidFill>
                <a:latin typeface="Verdana" panose="020B0604030504040204" pitchFamily="34" charset="0"/>
                <a:ea typeface="Arial"/>
                <a:cs typeface="Arial"/>
              </a:rPr>
              <a:t>دليل المستخدمين</a:t>
            </a:r>
          </a:p>
        </p:txBody>
      </p:sp>
      <p:cxnSp>
        <p:nvCxnSpPr>
          <p:cNvPr id="22" name="Connecteur : en angle 21">
            <a:extLst>
              <a:ext uri="{FF2B5EF4-FFF2-40B4-BE49-F238E27FC236}">
                <a16:creationId xmlns:a16="http://schemas.microsoft.com/office/drawing/2014/main" id="{C1CFAE67-D5FE-415A-8EF6-15DAB9599CB0}"/>
              </a:ext>
            </a:extLst>
          </p:cNvPr>
          <p:cNvCxnSpPr>
            <a:cxnSpLocks/>
            <a:endCxn id="13" idx="3"/>
          </p:cNvCxnSpPr>
          <p:nvPr/>
        </p:nvCxnSpPr>
        <p:spPr>
          <a:xfrm rot="10800000">
            <a:off x="3930269" y="3325702"/>
            <a:ext cx="2014637" cy="41132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7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2EA3-5B6D-45AC-8FF2-9E43CC966244}"/>
              </a:ext>
            </a:extLst>
          </p:cNvPr>
          <p:cNvSpPr>
            <a:spLocks noGrp="1"/>
          </p:cNvSpPr>
          <p:nvPr>
            <p:ph type="title"/>
          </p:nvPr>
        </p:nvSpPr>
        <p:spPr>
          <a:xfrm>
            <a:off x="353905" y="497201"/>
            <a:ext cx="10358628" cy="574284"/>
          </a:xfrm>
        </p:spPr>
        <p:txBody>
          <a:bodyPr/>
          <a:lstStyle/>
          <a:p>
            <a:pPr algn="justLow"/>
            <a:r>
              <a:rPr lang="ar-SA" sz="2800" dirty="0">
                <a:latin typeface="Arial" panose="020B0604020202020204" pitchFamily="34" charset="0"/>
                <a:cs typeface="Arial" panose="020B0604020202020204" pitchFamily="34" charset="0"/>
              </a:rPr>
              <a:t>دليل المستخدم الخاص بخدمة التوزيع بالتتبع - المواضيع المدرجة في هذا القسم</a:t>
            </a:r>
          </a:p>
        </p:txBody>
      </p:sp>
      <p:sp>
        <p:nvSpPr>
          <p:cNvPr id="10" name="Content Placeholder 9">
            <a:extLst>
              <a:ext uri="{FF2B5EF4-FFF2-40B4-BE49-F238E27FC236}">
                <a16:creationId xmlns:a16="http://schemas.microsoft.com/office/drawing/2014/main" id="{7A3BA392-132E-4D21-9927-A5D7AEE5E989}"/>
              </a:ext>
            </a:extLst>
          </p:cNvPr>
          <p:cNvSpPr>
            <a:spLocks noGrp="1"/>
          </p:cNvSpPr>
          <p:nvPr>
            <p:ph sz="quarter" idx="13"/>
          </p:nvPr>
        </p:nvSpPr>
        <p:spPr>
          <a:xfrm>
            <a:off x="1828799" y="1622479"/>
            <a:ext cx="5323561" cy="4015219"/>
          </a:xfrm>
        </p:spPr>
        <p:txBody>
          <a:bodyPr/>
          <a:lstStyle/>
          <a:p>
            <a:pPr marL="457200" indent="-457200" algn="justLow">
              <a:buNone/>
              <a:tabLst>
                <a:tab pos="357188" algn="l"/>
              </a:tabLst>
            </a:pPr>
            <a:r>
              <a:rPr lang="ar-SA" sz="1600" dirty="0">
                <a:latin typeface="Arial" panose="020B0604020202020204" pitchFamily="34" charset="0"/>
                <a:ea typeface="Calibri" panose="020F0502020204030204" pitchFamily="34" charset="0"/>
                <a:cs typeface="Arial" panose="020B0604020202020204" pitchFamily="34" charset="0"/>
              </a:rPr>
              <a:t>١</a:t>
            </a:r>
            <a:r>
              <a:rPr lang="ar-EG" sz="1600" dirty="0">
                <a:latin typeface="Arial" panose="020B0604020202020204" pitchFamily="34" charset="0"/>
                <a:ea typeface="Calibri" panose="020F0502020204030204" pitchFamily="34" charset="0"/>
                <a:cs typeface="Arial" panose="020B0604020202020204" pitchFamily="34" charset="0"/>
              </a:rPr>
              <a:t>-		</a:t>
            </a:r>
            <a:r>
              <a:rPr lang="ar-SA" sz="1600" dirty="0">
                <a:latin typeface="Arial" panose="020B0604020202020204" pitchFamily="34" charset="0"/>
                <a:cs typeface="Arial" panose="020B0604020202020204" pitchFamily="34" charset="0"/>
              </a:rPr>
              <a:t>معلومات أساسية</a:t>
            </a:r>
          </a:p>
          <a:p>
            <a:pPr marL="457200" indent="-457200" algn="justLow">
              <a:buNone/>
              <a:tabLst>
                <a:tab pos="357188" algn="l"/>
              </a:tabLst>
            </a:pPr>
            <a:endParaRPr lang="en-GB" sz="1600" dirty="0">
              <a:latin typeface="Arial" panose="020B0604020202020204" pitchFamily="34" charset="0"/>
              <a:cs typeface="Arial" panose="020B0604020202020204" pitchFamily="34" charset="0"/>
            </a:endParaRPr>
          </a:p>
          <a:p>
            <a:pPr marL="457200" indent="-457200" algn="justLow">
              <a:buNone/>
              <a:tabLst>
                <a:tab pos="357188" algn="l"/>
              </a:tabLst>
            </a:pPr>
            <a:r>
              <a:rPr lang="ar-EG" sz="1600" dirty="0">
                <a:latin typeface="Arial" panose="020B0604020202020204" pitchFamily="34" charset="0"/>
                <a:cs typeface="Arial" panose="020B0604020202020204" pitchFamily="34" charset="0"/>
              </a:rPr>
              <a:t>٢-		</a:t>
            </a:r>
            <a:r>
              <a:rPr lang="ar-SA" sz="1600" dirty="0">
                <a:latin typeface="Arial" panose="020B0604020202020204" pitchFamily="34" charset="0"/>
                <a:cs typeface="Arial" panose="020B0604020202020204" pitchFamily="34" charset="0"/>
              </a:rPr>
              <a:t>المتطلبات التشغيلية الرئيسية</a:t>
            </a:r>
          </a:p>
          <a:p>
            <a:pPr marL="457200" indent="-457200" algn="justLow">
              <a:buNone/>
              <a:tabLst>
                <a:tab pos="357188" algn="l"/>
              </a:tabLst>
            </a:pPr>
            <a:endParaRPr lang="en-GB" sz="1600" dirty="0">
              <a:latin typeface="Arial" panose="020B0604020202020204" pitchFamily="34" charset="0"/>
              <a:cs typeface="Arial" panose="020B0604020202020204" pitchFamily="34" charset="0"/>
            </a:endParaRPr>
          </a:p>
          <a:p>
            <a:pPr marL="457200" indent="-457200" algn="justLow">
              <a:buNone/>
              <a:tabLst>
                <a:tab pos="357188" algn="l"/>
              </a:tabLst>
            </a:pPr>
            <a:r>
              <a:rPr lang="ar-SA" sz="1600" dirty="0">
                <a:latin typeface="Arial" panose="020B0604020202020204" pitchFamily="34" charset="0"/>
                <a:ea typeface="Calibri" panose="020F0502020204030204" pitchFamily="34" charset="0"/>
                <a:cs typeface="Arial" panose="020B0604020202020204" pitchFamily="34" charset="0"/>
              </a:rPr>
              <a:t>٣</a:t>
            </a:r>
            <a:r>
              <a:rPr lang="ar-EG" sz="1600" dirty="0">
                <a:latin typeface="Arial" panose="020B0604020202020204" pitchFamily="34" charset="0"/>
                <a:ea typeface="Calibri" panose="020F0502020204030204" pitchFamily="34" charset="0"/>
                <a:cs typeface="Arial" panose="020B0604020202020204" pitchFamily="34" charset="0"/>
              </a:rPr>
              <a:t>-		</a:t>
            </a:r>
            <a:r>
              <a:rPr lang="ar-SA" sz="1600" dirty="0">
                <a:latin typeface="Arial" panose="020B0604020202020204" pitchFamily="34" charset="0"/>
                <a:cs typeface="Arial" panose="020B0604020202020204" pitchFamily="34" charset="0"/>
              </a:rPr>
              <a:t>وضع اللصائق وتحديد الهوية</a:t>
            </a:r>
          </a:p>
          <a:p>
            <a:pPr marL="457200" indent="-457200" algn="justLow">
              <a:buNone/>
              <a:tabLst>
                <a:tab pos="357188" algn="l"/>
              </a:tabLst>
            </a:pPr>
            <a:endParaRPr lang="en-GB" sz="1600" dirty="0">
              <a:latin typeface="Arial" panose="020B0604020202020204" pitchFamily="34" charset="0"/>
              <a:cs typeface="Arial" panose="020B0604020202020204" pitchFamily="34" charset="0"/>
            </a:endParaRPr>
          </a:p>
          <a:p>
            <a:pPr marL="457200" indent="-457200" algn="justLow">
              <a:buNone/>
              <a:tabLst>
                <a:tab pos="357188" algn="l"/>
              </a:tabLst>
            </a:pPr>
            <a:r>
              <a:rPr lang="ar-EG" sz="1600" dirty="0">
                <a:latin typeface="Arial" panose="020B0604020202020204" pitchFamily="34" charset="0"/>
                <a:cs typeface="Arial" panose="020B0604020202020204" pitchFamily="34" charset="0"/>
              </a:rPr>
              <a:t>٤-		</a:t>
            </a:r>
            <a:r>
              <a:rPr lang="ar-SA" sz="1600" dirty="0">
                <a:latin typeface="Arial" panose="020B0604020202020204" pitchFamily="34" charset="0"/>
                <a:cs typeface="Arial" panose="020B0604020202020204" pitchFamily="34" charset="0"/>
              </a:rPr>
              <a:t>المتطلبات التقنية</a:t>
            </a:r>
          </a:p>
          <a:p>
            <a:pPr marL="457200" indent="-457200" algn="justLow">
              <a:buNone/>
              <a:tabLst>
                <a:tab pos="357188" algn="l"/>
              </a:tabLst>
            </a:pPr>
            <a:endParaRPr lang="en-GB" sz="1600" dirty="0">
              <a:latin typeface="Arial" panose="020B0604020202020204" pitchFamily="34" charset="0"/>
              <a:cs typeface="Arial" panose="020B0604020202020204" pitchFamily="34" charset="0"/>
            </a:endParaRPr>
          </a:p>
          <a:p>
            <a:pPr marL="457200" indent="-457200" algn="justLow">
              <a:buNone/>
              <a:tabLst>
                <a:tab pos="357188" algn="l"/>
              </a:tabLst>
            </a:pPr>
            <a:r>
              <a:rPr lang="ar-SA" sz="1600" dirty="0">
                <a:latin typeface="Arial" panose="020B0604020202020204" pitchFamily="34" charset="0"/>
                <a:cs typeface="Arial" panose="020B0604020202020204" pitchFamily="34" charset="0"/>
              </a:rPr>
              <a:t>٥</a:t>
            </a:r>
            <a:r>
              <a:rPr lang="ar-EG" sz="1600" dirty="0">
                <a:latin typeface="Arial" panose="020B0604020202020204" pitchFamily="34" charset="0"/>
                <a:cs typeface="Arial" panose="020B0604020202020204" pitchFamily="34" charset="0"/>
              </a:rPr>
              <a:t>-		</a:t>
            </a:r>
            <a:r>
              <a:rPr lang="ar-SA" sz="1600" dirty="0">
                <a:latin typeface="Arial" panose="020B0604020202020204" pitchFamily="34" charset="0"/>
                <a:cs typeface="Arial" panose="020B0604020202020204" pitchFamily="34" charset="0"/>
              </a:rPr>
              <a:t>المحاسبة والإحصاءات</a:t>
            </a:r>
          </a:p>
          <a:p>
            <a:pPr marL="457200" indent="-457200" algn="justLow">
              <a:buNone/>
              <a:tabLst>
                <a:tab pos="357188" algn="l"/>
              </a:tabLst>
            </a:pPr>
            <a:endParaRPr lang="en-GB" sz="1600" dirty="0">
              <a:latin typeface="Arial" panose="020B0604020202020204" pitchFamily="34" charset="0"/>
              <a:cs typeface="Arial" panose="020B0604020202020204" pitchFamily="34" charset="0"/>
            </a:endParaRPr>
          </a:p>
          <a:p>
            <a:pPr marL="457200" indent="-457200" algn="justLow">
              <a:buNone/>
              <a:tabLst>
                <a:tab pos="357188" algn="l"/>
              </a:tabLst>
            </a:pPr>
            <a:r>
              <a:rPr lang="ar-SA" sz="1600" dirty="0">
                <a:latin typeface="Arial" panose="020B0604020202020204" pitchFamily="34" charset="0"/>
                <a:cs typeface="Arial" panose="020B0604020202020204" pitchFamily="34" charset="0"/>
              </a:rPr>
              <a:t>٦</a:t>
            </a:r>
            <a:r>
              <a:rPr lang="ar-EG" sz="1600" dirty="0">
                <a:latin typeface="Arial" panose="020B0604020202020204" pitchFamily="34" charset="0"/>
                <a:cs typeface="Arial" panose="020B0604020202020204" pitchFamily="34" charset="0"/>
              </a:rPr>
              <a:t>-		</a:t>
            </a:r>
            <a:r>
              <a:rPr lang="ar-SA" sz="1600" dirty="0">
                <a:latin typeface="Arial" panose="020B0604020202020204" pitchFamily="34" charset="0"/>
                <a:cs typeface="Arial" panose="020B0604020202020204" pitchFamily="34" charset="0"/>
              </a:rPr>
              <a:t>الأداء والأجور</a:t>
            </a:r>
          </a:p>
          <a:p>
            <a:pPr marL="457200" indent="-457200" algn="justLow">
              <a:buNone/>
              <a:tabLst>
                <a:tab pos="357188" algn="l"/>
              </a:tabLst>
            </a:pPr>
            <a:endParaRPr lang="en-GB" sz="1600" dirty="0">
              <a:latin typeface="Arial" panose="020B0604020202020204" pitchFamily="34" charset="0"/>
              <a:cs typeface="Arial" panose="020B0604020202020204" pitchFamily="34" charset="0"/>
            </a:endParaRPr>
          </a:p>
          <a:p>
            <a:pPr marL="457200" indent="-457200" algn="justLow">
              <a:buNone/>
              <a:tabLst>
                <a:tab pos="357188" algn="l"/>
              </a:tabLst>
            </a:pPr>
            <a:r>
              <a:rPr lang="ar-SA" sz="1600" dirty="0">
                <a:latin typeface="Arial" panose="020B0604020202020204" pitchFamily="34" charset="0"/>
                <a:cs typeface="Arial" panose="020B0604020202020204" pitchFamily="34" charset="0"/>
              </a:rPr>
              <a:t>٧-	</a:t>
            </a:r>
            <a:r>
              <a:rPr lang="ar-EG" sz="1600" dirty="0">
                <a:latin typeface="Arial" panose="020B0604020202020204" pitchFamily="34" charset="0"/>
                <a:cs typeface="Arial" panose="020B0604020202020204" pitchFamily="34" charset="0"/>
              </a:rPr>
              <a:t>	</a:t>
            </a:r>
            <a:r>
              <a:rPr lang="ar-SA" sz="1600" dirty="0">
                <a:latin typeface="Arial" panose="020B0604020202020204" pitchFamily="34" charset="0"/>
                <a:cs typeface="Arial" panose="020B0604020202020204" pitchFamily="34" charset="0"/>
              </a:rPr>
              <a:t>استخدام تقرير الأداء</a:t>
            </a:r>
          </a:p>
          <a:p>
            <a:pPr marL="4400" indent="0" algn="justLow">
              <a:buNone/>
            </a:pPr>
            <a:endParaRPr lang="en-GB" sz="1600" dirty="0">
              <a:latin typeface="Arial" panose="020B0604020202020204" pitchFamily="34" charset="0"/>
              <a:cs typeface="Arial" panose="020B0604020202020204" pitchFamily="34" charset="0"/>
            </a:endParaRPr>
          </a:p>
        </p:txBody>
      </p:sp>
      <p:graphicFrame>
        <p:nvGraphicFramePr>
          <p:cNvPr id="14" name="Diagramme 3">
            <a:extLst>
              <a:ext uri="{FF2B5EF4-FFF2-40B4-BE49-F238E27FC236}">
                <a16:creationId xmlns:a16="http://schemas.microsoft.com/office/drawing/2014/main" id="{B744B312-5B4C-4B6F-B84E-61B2ED025321}"/>
              </a:ext>
            </a:extLst>
          </p:cNvPr>
          <p:cNvGraphicFramePr/>
          <p:nvPr>
            <p:extLst>
              <p:ext uri="{D42A27DB-BD31-4B8C-83A1-F6EECF244321}">
                <p14:modId xmlns:p14="http://schemas.microsoft.com/office/powerpoint/2010/main" val="3703261719"/>
              </p:ext>
            </p:extLst>
          </p:nvPr>
        </p:nvGraphicFramePr>
        <p:xfrm>
          <a:off x="7986975" y="1498628"/>
          <a:ext cx="3908679" cy="1870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a:extLst>
              <a:ext uri="{FF2B5EF4-FFF2-40B4-BE49-F238E27FC236}">
                <a16:creationId xmlns:a16="http://schemas.microsoft.com/office/drawing/2014/main" id="{A774B783-678E-4E4E-AC8A-16E803E6D14E}"/>
              </a:ext>
            </a:extLst>
          </p:cNvPr>
          <p:cNvGrpSpPr/>
          <p:nvPr/>
        </p:nvGrpSpPr>
        <p:grpSpPr>
          <a:xfrm>
            <a:off x="8119551" y="3489364"/>
            <a:ext cx="3516898" cy="1818733"/>
            <a:chOff x="0" y="1628158"/>
            <a:chExt cx="2706371" cy="1471860"/>
          </a:xfrm>
        </p:grpSpPr>
        <p:sp>
          <p:nvSpPr>
            <p:cNvPr id="17" name="Rectangle: Rounded Corners 16">
              <a:extLst>
                <a:ext uri="{FF2B5EF4-FFF2-40B4-BE49-F238E27FC236}">
                  <a16:creationId xmlns:a16="http://schemas.microsoft.com/office/drawing/2014/main" id="{C5A4165B-6F4A-4D21-AC59-F5A98141BDA1}"/>
                </a:ext>
              </a:extLst>
            </p:cNvPr>
            <p:cNvSpPr/>
            <p:nvPr/>
          </p:nvSpPr>
          <p:spPr>
            <a:xfrm>
              <a:off x="0" y="1628158"/>
              <a:ext cx="2706371" cy="14718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92A9B039-BCD6-427B-B9C5-126DA09AE191}"/>
                </a:ext>
              </a:extLst>
            </p:cNvPr>
            <p:cNvSpPr txBox="1"/>
            <p:nvPr/>
          </p:nvSpPr>
          <p:spPr>
            <a:xfrm>
              <a:off x="71850" y="1700007"/>
              <a:ext cx="2562671" cy="1328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justLow" defTabSz="755650">
                <a:lnSpc>
                  <a:spcPct val="90000"/>
                </a:lnSpc>
                <a:spcBef>
                  <a:spcPct val="0"/>
                </a:spcBef>
                <a:spcAft>
                  <a:spcPct val="35000"/>
                </a:spcAft>
                <a:buNone/>
              </a:pPr>
              <a:r>
                <a:rPr lang="ar-SA" dirty="0">
                  <a:latin typeface="Verdana" panose="020B0604030504040204" pitchFamily="34" charset="0"/>
                  <a:ea typeface="Arial"/>
                  <a:cs typeface="Arial"/>
                </a:rPr>
                <a:t>ويقدم الدليل وصفاً عاماً للمتطلبات التشغيلية والتقنية الخاصة بخدمة التوزيع بالتتبع</a:t>
              </a:r>
            </a:p>
          </p:txBody>
        </p:sp>
      </p:grpSp>
      <p:sp>
        <p:nvSpPr>
          <p:cNvPr id="5" name="ZoneTexte 4">
            <a:extLst>
              <a:ext uri="{FF2B5EF4-FFF2-40B4-BE49-F238E27FC236}">
                <a16:creationId xmlns:a16="http://schemas.microsoft.com/office/drawing/2014/main" id="{BD5CF79F-17A6-4166-BCDA-634F8750D019}"/>
              </a:ext>
            </a:extLst>
          </p:cNvPr>
          <p:cNvSpPr txBox="1"/>
          <p:nvPr/>
        </p:nvSpPr>
        <p:spPr>
          <a:xfrm>
            <a:off x="8106145" y="5432972"/>
            <a:ext cx="3516898" cy="400110"/>
          </a:xfrm>
          <a:prstGeom prst="rect">
            <a:avLst/>
          </a:prstGeom>
          <a:noFill/>
        </p:spPr>
        <p:txBody>
          <a:bodyPr wrap="square" rtlCol="0">
            <a:spAutoFit/>
          </a:bodyPr>
          <a:lstStyle/>
          <a:p>
            <a:r>
              <a:rPr lang="ar-SA" sz="2000" dirty="0">
                <a:latin typeface="Verdana" panose="020B0604030504040204" pitchFamily="34" charset="0"/>
                <a:ea typeface="Arial"/>
                <a:cs typeface="Arial"/>
                <a:hlinkClick r:id="rId7"/>
              </a:rPr>
              <a:t>رابط الدليل</a:t>
            </a:r>
          </a:p>
        </p:txBody>
      </p:sp>
    </p:spTree>
    <p:extLst>
      <p:ext uri="{BB962C8B-B14F-4D97-AF65-F5344CB8AC3E}">
        <p14:creationId xmlns:p14="http://schemas.microsoft.com/office/powerpoint/2010/main" val="71703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3" y="460133"/>
            <a:ext cx="7967384" cy="574284"/>
          </a:xfrm>
        </p:spPr>
        <p:txBody>
          <a:bodyPr/>
          <a:lstStyle/>
          <a:p>
            <a:pPr algn="justLow"/>
            <a:r>
              <a:rPr lang="ar-SA" sz="3200" dirty="0">
                <a:latin typeface="Arial" panose="020B0604020202020204" pitchFamily="34" charset="0"/>
                <a:cs typeface="Arial" panose="020B0604020202020204" pitchFamily="34" charset="0"/>
              </a:rPr>
              <a:t> التعريف والوزن والتشغيل</a:t>
            </a:r>
          </a:p>
        </p:txBody>
      </p:sp>
      <p:graphicFrame>
        <p:nvGraphicFramePr>
          <p:cNvPr id="3" name="Tableau 2">
            <a:extLst>
              <a:ext uri="{FF2B5EF4-FFF2-40B4-BE49-F238E27FC236}">
                <a16:creationId xmlns:a16="http://schemas.microsoft.com/office/drawing/2014/main" id="{20C48C9A-2226-4668-B629-197FE086F97A}"/>
              </a:ext>
            </a:extLst>
          </p:cNvPr>
          <p:cNvGraphicFramePr>
            <a:graphicFrameLocks noGrp="1"/>
          </p:cNvGraphicFramePr>
          <p:nvPr>
            <p:extLst>
              <p:ext uri="{D42A27DB-BD31-4B8C-83A1-F6EECF244321}">
                <p14:modId xmlns:p14="http://schemas.microsoft.com/office/powerpoint/2010/main" val="22586011"/>
              </p:ext>
            </p:extLst>
          </p:nvPr>
        </p:nvGraphicFramePr>
        <p:xfrm>
          <a:off x="336550" y="1530220"/>
          <a:ext cx="11518900" cy="3842723"/>
        </p:xfrm>
        <a:graphic>
          <a:graphicData uri="http://schemas.openxmlformats.org/drawingml/2006/table">
            <a:tbl>
              <a:tblPr rtl="1" firstRow="1" firstCol="1" bandRow="1">
                <a:tableStyleId>{3B4B98B0-60AC-42C2-AFA5-B58CD77FA1E5}</a:tableStyleId>
              </a:tblPr>
              <a:tblGrid>
                <a:gridCol w="1825627">
                  <a:extLst>
                    <a:ext uri="{9D8B030D-6E8A-4147-A177-3AD203B41FA5}">
                      <a16:colId xmlns:a16="http://schemas.microsoft.com/office/drawing/2014/main" val="50171737"/>
                    </a:ext>
                  </a:extLst>
                </a:gridCol>
                <a:gridCol w="9693273">
                  <a:extLst>
                    <a:ext uri="{9D8B030D-6E8A-4147-A177-3AD203B41FA5}">
                      <a16:colId xmlns:a16="http://schemas.microsoft.com/office/drawing/2014/main" val="206138547"/>
                    </a:ext>
                  </a:extLst>
                </a:gridCol>
              </a:tblGrid>
              <a:tr h="1438448">
                <a:tc>
                  <a:txBody>
                    <a:bodyPr/>
                    <a:lstStyle/>
                    <a:p>
                      <a:pPr algn="justLow">
                        <a:lnSpc>
                          <a:spcPct val="100000"/>
                        </a:lnSpc>
                        <a:spcBef>
                          <a:spcPts val="300"/>
                        </a:spcBef>
                        <a:spcAft>
                          <a:spcPts val="300"/>
                        </a:spcAft>
                      </a:pPr>
                      <a:r>
                        <a:rPr lang="ar-SA" sz="1800">
                          <a:effectLst/>
                          <a:latin typeface="Arial" panose="020B0604020202020204" pitchFamily="34" charset="0"/>
                          <a:ea typeface="Arial"/>
                          <a:cs typeface="Arial" panose="020B0604020202020204" pitchFamily="34" charset="0"/>
                        </a:rPr>
                        <a:t>التعريف</a:t>
                      </a:r>
                    </a:p>
                  </a:txBody>
                  <a:tcPr marL="68580" marR="68580" marT="0" marB="0"/>
                </a:tc>
                <a:tc>
                  <a:txBody>
                    <a:bodyPr/>
                    <a:lstStyle/>
                    <a:p>
                      <a:pPr marL="457200" lvl="0" indent="-457200" algn="justLow" rtl="1">
                        <a:lnSpc>
                          <a:spcPct val="100000"/>
                        </a:lnSpc>
                        <a:buFontTx/>
                        <a:buNone/>
                      </a:pPr>
                      <a:r>
                        <a:rPr lang="ar-EG" sz="1800" b="0" dirty="0">
                          <a:effectLst/>
                          <a:latin typeface="Arial" panose="020B0604020202020204" pitchFamily="34" charset="0"/>
                          <a:ea typeface="Arial"/>
                          <a:cs typeface="Arial" panose="020B0604020202020204" pitchFamily="34" charset="0"/>
                        </a:rPr>
                        <a:t>-	</a:t>
                      </a:r>
                      <a:r>
                        <a:rPr lang="ar-SA" sz="1800" b="0" dirty="0">
                          <a:effectLst/>
                          <a:latin typeface="Arial" panose="020B0604020202020204" pitchFamily="34" charset="0"/>
                          <a:ea typeface="Arial"/>
                          <a:cs typeface="Arial" panose="020B0604020202020204" pitchFamily="34" charset="0"/>
                        </a:rPr>
                        <a:t>تضمن البلدان الأعضاء توفير خدمة التوزيع </a:t>
                      </a:r>
                      <a:r>
                        <a:rPr lang="ar-SA" sz="1800" b="0" dirty="0" err="1">
                          <a:effectLst/>
                          <a:latin typeface="Arial" panose="020B0604020202020204" pitchFamily="34" charset="0"/>
                          <a:ea typeface="Arial"/>
                          <a:cs typeface="Arial" panose="020B0604020202020204" pitchFamily="34" charset="0"/>
                        </a:rPr>
                        <a:t>بالتتب</a:t>
                      </a:r>
                      <a:r>
                        <a:rPr lang="ar-EG" sz="1800" b="0" dirty="0">
                          <a:effectLst/>
                          <a:latin typeface="Arial" panose="020B0604020202020204" pitchFamily="34" charset="0"/>
                          <a:ea typeface="Arial"/>
                          <a:cs typeface="Arial" panose="020B0604020202020204" pitchFamily="34" charset="0"/>
                        </a:rPr>
                        <a:t>ع</a:t>
                      </a:r>
                      <a:r>
                        <a:rPr lang="ar-SA" sz="1800" b="0" dirty="0">
                          <a:effectLst/>
                          <a:latin typeface="Arial" panose="020B0604020202020204" pitchFamily="34" charset="0"/>
                          <a:ea typeface="Arial"/>
                          <a:cs typeface="Arial" panose="020B0604020202020204" pitchFamily="34" charset="0"/>
                        </a:rPr>
                        <a:t> </a:t>
                      </a:r>
                      <a:r>
                        <a:rPr lang="ar-SA" sz="1800" b="0" dirty="0" err="1">
                          <a:effectLst/>
                          <a:latin typeface="Arial" panose="020B0604020202020204" pitchFamily="34" charset="0"/>
                          <a:ea typeface="Arial"/>
                          <a:cs typeface="Arial" panose="020B0604020202020204" pitchFamily="34" charset="0"/>
                        </a:rPr>
                        <a:t>لبعائث</a:t>
                      </a:r>
                      <a:r>
                        <a:rPr lang="ar-SA" sz="1800" b="0" dirty="0">
                          <a:effectLst/>
                          <a:latin typeface="Arial" panose="020B0604020202020204" pitchFamily="34" charset="0"/>
                          <a:ea typeface="Arial"/>
                          <a:cs typeface="Arial" panose="020B0604020202020204" pitchFamily="34" charset="0"/>
                        </a:rPr>
                        <a:t> بريد الرسائل التي تحتوي على بضائع ويجوز لها أن تقدم هذه الخدمة باعتبارها خدمة اختيارية إضافية في إطار العلاقات بين المستثمرين المعيَّنين فيما يخص </a:t>
                      </a:r>
                      <a:r>
                        <a:rPr lang="ar-SA" sz="1800" b="0" dirty="0" err="1">
                          <a:effectLst/>
                          <a:latin typeface="Arial" panose="020B0604020202020204" pitchFamily="34" charset="0"/>
                          <a:ea typeface="Arial"/>
                          <a:cs typeface="Arial" panose="020B0604020202020204" pitchFamily="34" charset="0"/>
                        </a:rPr>
                        <a:t>بعائث</a:t>
                      </a:r>
                      <a:r>
                        <a:rPr lang="ar-SA" sz="1800" b="0" dirty="0">
                          <a:effectLst/>
                          <a:latin typeface="Arial" panose="020B0604020202020204" pitchFamily="34" charset="0"/>
                          <a:ea typeface="Arial"/>
                          <a:cs typeface="Arial" panose="020B0604020202020204" pitchFamily="34" charset="0"/>
                        </a:rPr>
                        <a:t> بريد الرسائل التي تحتوي على رسائل. (المادتان </a:t>
                      </a:r>
                      <a:r>
                        <a:rPr lang="ar-SA" sz="1800" b="0" dirty="0">
                          <a:effectLst/>
                          <a:latin typeface="Arial" panose="020B0604020202020204" pitchFamily="34" charset="0"/>
                          <a:ea typeface="Calibri" panose="020F0502020204030204" pitchFamily="34" charset="0"/>
                          <a:cs typeface="Arial" panose="020B0604020202020204" pitchFamily="34" charset="0"/>
                        </a:rPr>
                        <a:t>١٧</a:t>
                      </a:r>
                      <a:r>
                        <a:rPr lang="ar-SA" sz="1800" b="0" dirty="0">
                          <a:effectLst/>
                          <a:latin typeface="Arial" panose="020B0604020202020204" pitchFamily="34" charset="0"/>
                          <a:ea typeface="Arial"/>
                          <a:cs typeface="Arial" panose="020B0604020202020204" pitchFamily="34" charset="0"/>
                        </a:rPr>
                        <a:t> و</a:t>
                      </a:r>
                      <a:r>
                        <a:rPr lang="ar-SA" sz="1800" b="0" dirty="0">
                          <a:effectLst/>
                          <a:latin typeface="Arial" panose="020B0604020202020204" pitchFamily="34" charset="0"/>
                          <a:ea typeface="Calibri" panose="020F0502020204030204" pitchFamily="34" charset="0"/>
                          <a:cs typeface="Arial" panose="020B0604020202020204" pitchFamily="34" charset="0"/>
                        </a:rPr>
                        <a:t>١٨</a:t>
                      </a:r>
                      <a:r>
                        <a:rPr lang="ar-SA" sz="1800" b="0" dirty="0">
                          <a:effectLst/>
                          <a:latin typeface="Arial" panose="020B0604020202020204" pitchFamily="34" charset="0"/>
                          <a:ea typeface="Arial"/>
                          <a:cs typeface="Arial" panose="020B0604020202020204" pitchFamily="34" charset="0"/>
                        </a:rPr>
                        <a:t> من الاتفاقية)</a:t>
                      </a:r>
                    </a:p>
                    <a:p>
                      <a:pPr marL="342900" lvl="0" indent="-342900" algn="justLow" rtl="1">
                        <a:lnSpc>
                          <a:spcPct val="100000"/>
                        </a:lnSpc>
                        <a:buFont typeface="Verdana" panose="020B0604030504040204" pitchFamily="34" charset="0"/>
                        <a:buChar char="–"/>
                      </a:pPr>
                      <a:endParaRPr lang="en-GB" sz="1800" b="0" dirty="0">
                        <a:effectLst/>
                        <a:latin typeface="Arial" panose="020B0604020202020204" pitchFamily="34" charset="0"/>
                        <a:ea typeface="Verdana" panose="020B0604030504040204" pitchFamily="34" charset="0"/>
                        <a:cs typeface="Arial" panose="020B0604020202020204" pitchFamily="34" charset="0"/>
                      </a:endParaRPr>
                    </a:p>
                    <a:p>
                      <a:pPr marL="457200" lvl="0" indent="-457200" algn="justLow">
                        <a:lnSpc>
                          <a:spcPct val="100000"/>
                        </a:lnSpc>
                        <a:buFont typeface="Verdana" panose="020B0604030504040204" pitchFamily="34" charset="0"/>
                        <a:buNone/>
                      </a:pPr>
                      <a:r>
                        <a:rPr lang="ar-EG" sz="1800" b="0" dirty="0">
                          <a:effectLst/>
                          <a:latin typeface="Arial" panose="020B0604020202020204" pitchFamily="34" charset="0"/>
                          <a:ea typeface="Arial"/>
                          <a:cs typeface="Arial" panose="020B0604020202020204" pitchFamily="34" charset="0"/>
                        </a:rPr>
                        <a:t>-	</a:t>
                      </a:r>
                      <a:r>
                        <a:rPr lang="ar-SA" sz="1800" b="0" dirty="0">
                          <a:effectLst/>
                          <a:latin typeface="Arial" panose="020B0604020202020204" pitchFamily="34" charset="0"/>
                          <a:ea typeface="Arial"/>
                          <a:cs typeface="Arial" panose="020B0604020202020204" pitchFamily="34" charset="0"/>
                        </a:rPr>
                        <a:t>تُوزع </a:t>
                      </a:r>
                      <a:r>
                        <a:rPr lang="ar-SA" sz="1800" b="0" dirty="0" err="1">
                          <a:effectLst/>
                          <a:latin typeface="Arial" panose="020B0604020202020204" pitchFamily="34" charset="0"/>
                          <a:ea typeface="Arial"/>
                          <a:cs typeface="Arial" panose="020B0604020202020204" pitchFamily="34" charset="0"/>
                        </a:rPr>
                        <a:t>البعائث</a:t>
                      </a:r>
                      <a:r>
                        <a:rPr lang="ar-SA" sz="1800" b="0" dirty="0">
                          <a:effectLst/>
                          <a:latin typeface="Arial" panose="020B0604020202020204" pitchFamily="34" charset="0"/>
                          <a:ea typeface="Arial"/>
                          <a:cs typeface="Arial" panose="020B0604020202020204" pitchFamily="34" charset="0"/>
                        </a:rPr>
                        <a:t> في إطار الخدمة الداخلية ذات الأولوية. (المادة </a:t>
                      </a:r>
                      <a:r>
                        <a:rPr lang="ar-SA" sz="1800" b="0" dirty="0">
                          <a:effectLst/>
                          <a:latin typeface="Arial" panose="020B0604020202020204" pitchFamily="34" charset="0"/>
                          <a:ea typeface="Calibri" panose="020F0502020204030204" pitchFamily="34" charset="0"/>
                          <a:cs typeface="Arial" panose="020B0604020202020204" pitchFamily="34" charset="0"/>
                        </a:rPr>
                        <a:t>١٨</a:t>
                      </a:r>
                      <a:r>
                        <a:rPr lang="ar-SA" sz="1800" b="0" dirty="0">
                          <a:effectLst/>
                          <a:latin typeface="Arial" panose="020B0604020202020204" pitchFamily="34" charset="0"/>
                          <a:ea typeface="Arial"/>
                          <a:cs typeface="Arial" panose="020B0604020202020204" pitchFamily="34" charset="0"/>
                        </a:rPr>
                        <a:t>-</a:t>
                      </a:r>
                      <a:r>
                        <a:rPr lang="ar-SA" sz="1800" b="0" dirty="0">
                          <a:effectLst/>
                          <a:latin typeface="Arial" panose="020B0604020202020204" pitchFamily="34" charset="0"/>
                          <a:ea typeface="Calibri" panose="020F0502020204030204" pitchFamily="34" charset="0"/>
                          <a:cs typeface="Arial" panose="020B0604020202020204" pitchFamily="34" charset="0"/>
                        </a:rPr>
                        <a:t>١٠٢</a:t>
                      </a:r>
                      <a:r>
                        <a:rPr lang="ar-SA" sz="1800" b="0" dirty="0">
                          <a:effectLst/>
                          <a:latin typeface="Arial" panose="020B0604020202020204" pitchFamily="34" charset="0"/>
                          <a:ea typeface="Arial"/>
                          <a:cs typeface="Arial" panose="020B0604020202020204" pitchFamily="34" charset="0"/>
                        </a:rPr>
                        <a:t> من النظام)</a:t>
                      </a:r>
                    </a:p>
                  </a:txBody>
                  <a:tcPr marL="68580" marR="68580" marT="0" marB="0"/>
                </a:tc>
                <a:extLst>
                  <a:ext uri="{0D108BD9-81ED-4DB2-BD59-A6C34878D82A}">
                    <a16:rowId xmlns:a16="http://schemas.microsoft.com/office/drawing/2014/main" val="1529720802"/>
                  </a:ext>
                </a:extLst>
              </a:tr>
              <a:tr h="676275">
                <a:tc>
                  <a:txBody>
                    <a:bodyPr/>
                    <a:lstStyle/>
                    <a:p>
                      <a:pPr algn="justLow">
                        <a:lnSpc>
                          <a:spcPct val="100000"/>
                        </a:lnSpc>
                        <a:spcBef>
                          <a:spcPts val="300"/>
                        </a:spcBef>
                        <a:spcAft>
                          <a:spcPts val="300"/>
                        </a:spcAft>
                      </a:pPr>
                      <a:r>
                        <a:rPr lang="ar-SA" sz="1800">
                          <a:effectLst/>
                          <a:latin typeface="Arial" panose="020B0604020202020204" pitchFamily="34" charset="0"/>
                          <a:ea typeface="Arial"/>
                          <a:cs typeface="Arial" panose="020B0604020202020204" pitchFamily="34" charset="0"/>
                        </a:rPr>
                        <a:t> الوزن</a:t>
                      </a:r>
                    </a:p>
                  </a:txBody>
                  <a:tcPr marL="68580" marR="68580" marT="0" marB="0"/>
                </a:tc>
                <a:tc>
                  <a:txBody>
                    <a:bodyPr/>
                    <a:lstStyle/>
                    <a:p>
                      <a:pPr marL="0" lvl="0" indent="0" algn="justLow" rtl="1">
                        <a:lnSpc>
                          <a:spcPct val="100000"/>
                        </a:lnSpc>
                        <a:buFont typeface="Symbol" panose="05050102010706020507" pitchFamily="18" charset="2"/>
                        <a:buNone/>
                      </a:pPr>
                      <a:r>
                        <a:rPr lang="ar-SA" sz="1800" dirty="0">
                          <a:effectLst/>
                          <a:latin typeface="Arial" panose="020B0604020202020204" pitchFamily="34" charset="0"/>
                          <a:ea typeface="Arial"/>
                          <a:cs typeface="Arial" panose="020B0604020202020204" pitchFamily="34" charset="0"/>
                        </a:rPr>
                        <a:t>تحرص البلدان الأعضاء على أن يكفل مستثمروها المعيَّنون قبول </a:t>
                      </a:r>
                      <a:r>
                        <a:rPr lang="ar-SA" sz="1800" dirty="0" err="1">
                          <a:effectLst/>
                          <a:latin typeface="Arial" panose="020B0604020202020204" pitchFamily="34" charset="0"/>
                          <a:ea typeface="Arial"/>
                          <a:cs typeface="Arial" panose="020B0604020202020204" pitchFamily="34" charset="0"/>
                        </a:rPr>
                        <a:t>البعائث</a:t>
                      </a:r>
                      <a:r>
                        <a:rPr lang="ar-SA" sz="1800" dirty="0">
                          <a:effectLst/>
                          <a:latin typeface="Arial" panose="020B0604020202020204" pitchFamily="34" charset="0"/>
                          <a:ea typeface="Arial"/>
                          <a:cs typeface="Arial" panose="020B0604020202020204" pitchFamily="34" charset="0"/>
                        </a:rPr>
                        <a:t> الخاضعة للتتبع، التي لا يزيد وزنها على ٢ كغ، ومعالجتها ونقلها وتوزيعها. (البند ٢ من المادة </a:t>
                      </a:r>
                      <a:r>
                        <a:rPr lang="ar-SA" sz="1800" dirty="0">
                          <a:effectLst/>
                          <a:latin typeface="Arial" panose="020B0604020202020204" pitchFamily="34" charset="0"/>
                          <a:ea typeface="Calibri" panose="020F0502020204030204" pitchFamily="34" charset="0"/>
                          <a:cs typeface="Arial" panose="020B0604020202020204" pitchFamily="34" charset="0"/>
                        </a:rPr>
                        <a:t>١٧</a:t>
                      </a:r>
                      <a:r>
                        <a:rPr lang="ar-SA" sz="1800" dirty="0">
                          <a:effectLst/>
                          <a:latin typeface="Arial" panose="020B0604020202020204" pitchFamily="34" charset="0"/>
                          <a:ea typeface="Arial"/>
                          <a:cs typeface="Arial" panose="020B0604020202020204" pitchFamily="34" charset="0"/>
                        </a:rPr>
                        <a:t> من الاتفاقية)</a:t>
                      </a:r>
                    </a:p>
                  </a:txBody>
                  <a:tcPr marL="68580" marR="68580" marT="0" marB="0"/>
                </a:tc>
                <a:extLst>
                  <a:ext uri="{0D108BD9-81ED-4DB2-BD59-A6C34878D82A}">
                    <a16:rowId xmlns:a16="http://schemas.microsoft.com/office/drawing/2014/main" val="2359572452"/>
                  </a:ext>
                </a:extLst>
              </a:tr>
              <a:tr h="1728000">
                <a:tc>
                  <a:txBody>
                    <a:bodyPr/>
                    <a:lstStyle/>
                    <a:p>
                      <a:pPr algn="justLow">
                        <a:lnSpc>
                          <a:spcPct val="100000"/>
                        </a:lnSpc>
                        <a:spcBef>
                          <a:spcPts val="300"/>
                        </a:spcBef>
                        <a:spcAft>
                          <a:spcPts val="300"/>
                        </a:spcAft>
                      </a:pPr>
                      <a:r>
                        <a:rPr lang="ar-SA" sz="1800" dirty="0">
                          <a:effectLst/>
                          <a:latin typeface="Arial" panose="020B0604020202020204" pitchFamily="34" charset="0"/>
                          <a:ea typeface="Arial"/>
                          <a:cs typeface="Arial" panose="020B0604020202020204" pitchFamily="34" charset="0"/>
                        </a:rPr>
                        <a:t>الإخطار</a:t>
                      </a:r>
                    </a:p>
                  </a:txBody>
                  <a:tcPr marL="68580" marR="68580" marT="0" marB="0"/>
                </a:tc>
                <a:tc>
                  <a:txBody>
                    <a:bodyPr/>
                    <a:lstStyle/>
                    <a:p>
                      <a:pPr marL="0" lvl="0" indent="0" algn="justLow" rtl="1">
                        <a:lnSpc>
                          <a:spcPct val="100000"/>
                        </a:lnSpc>
                        <a:buFont typeface="Symbol" panose="05050102010706020507" pitchFamily="18" charset="2"/>
                        <a:buNone/>
                      </a:pPr>
                      <a:r>
                        <a:rPr lang="ar-SA" sz="1800" b="0" dirty="0">
                          <a:effectLst/>
                          <a:latin typeface="Arial" panose="020B0604020202020204" pitchFamily="34" charset="0"/>
                          <a:ea typeface="Arial"/>
                          <a:cs typeface="Arial" panose="020B0604020202020204" pitchFamily="34" charset="0"/>
                        </a:rPr>
                        <a:t>يخطر المستثمرون المعيّنون المكتب الدولي إذا كانوا يعرضون، بالإضافة إلى عرض خدمة التوزيع بالتتبع الإلزامية </a:t>
                      </a:r>
                      <a:r>
                        <a:rPr lang="ar-SA" sz="1800" b="0" dirty="0" err="1">
                          <a:effectLst/>
                          <a:latin typeface="Arial" panose="020B0604020202020204" pitchFamily="34" charset="0"/>
                          <a:ea typeface="Arial"/>
                          <a:cs typeface="Arial" panose="020B0604020202020204" pitchFamily="34" charset="0"/>
                        </a:rPr>
                        <a:t>لبعائث</a:t>
                      </a:r>
                      <a:r>
                        <a:rPr lang="ar-SA" sz="1800" b="0" dirty="0">
                          <a:effectLst/>
                          <a:latin typeface="Arial" panose="020B0604020202020204" pitchFamily="34" charset="0"/>
                          <a:ea typeface="Arial"/>
                          <a:cs typeface="Arial" panose="020B0604020202020204" pitchFamily="34" charset="0"/>
                        </a:rPr>
                        <a:t> بريد الرسائل الواردة التي تحتوي على بضائع، خدمة التوزيع بالتتبع </a:t>
                      </a:r>
                      <a:r>
                        <a:rPr lang="ar-SA" sz="1800" b="0" dirty="0" err="1">
                          <a:effectLst/>
                          <a:latin typeface="Arial" panose="020B0604020202020204" pitchFamily="34" charset="0"/>
                          <a:ea typeface="Arial"/>
                          <a:cs typeface="Arial" panose="020B0604020202020204" pitchFamily="34" charset="0"/>
                        </a:rPr>
                        <a:t>لبعائث</a:t>
                      </a:r>
                      <a:r>
                        <a:rPr lang="ar-SA" sz="1800" b="0" dirty="0">
                          <a:effectLst/>
                          <a:latin typeface="Arial" panose="020B0604020202020204" pitchFamily="34" charset="0"/>
                          <a:ea typeface="Arial"/>
                          <a:cs typeface="Arial" panose="020B0604020202020204" pitchFamily="34" charset="0"/>
                        </a:rPr>
                        <a:t> بريد الرسائل الصادرة التي تحتوي على بضائع و/أو خدمة التوزيع بالتتبع </a:t>
                      </a:r>
                      <a:r>
                        <a:rPr lang="ar-SA" sz="1800" b="0" dirty="0" err="1">
                          <a:effectLst/>
                          <a:latin typeface="Arial" panose="020B0604020202020204" pitchFamily="34" charset="0"/>
                          <a:ea typeface="Arial"/>
                          <a:cs typeface="Arial" panose="020B0604020202020204" pitchFamily="34" charset="0"/>
                        </a:rPr>
                        <a:t>لبعائث</a:t>
                      </a:r>
                      <a:r>
                        <a:rPr lang="ar-SA" sz="1800" b="0" dirty="0">
                          <a:effectLst/>
                          <a:latin typeface="Arial" panose="020B0604020202020204" pitchFamily="34" charset="0"/>
                          <a:ea typeface="Arial"/>
                          <a:cs typeface="Arial" panose="020B0604020202020204" pitchFamily="34" charset="0"/>
                        </a:rPr>
                        <a:t> بريد الرسائل الصادرة/الواردة التي تحتوي على مستندات. وسترد المعلومات ذات الصلة في مجموعة بريد الرسائل.</a:t>
                      </a:r>
                    </a:p>
                  </a:txBody>
                  <a:tcPr marL="68580" marR="68580" marT="0" marB="0"/>
                </a:tc>
                <a:extLst>
                  <a:ext uri="{0D108BD9-81ED-4DB2-BD59-A6C34878D82A}">
                    <a16:rowId xmlns:a16="http://schemas.microsoft.com/office/drawing/2014/main" val="1470136539"/>
                  </a:ext>
                </a:extLst>
              </a:tr>
            </a:tbl>
          </a:graphicData>
        </a:graphic>
      </p:graphicFrame>
    </p:spTree>
    <p:extLst>
      <p:ext uri="{BB962C8B-B14F-4D97-AF65-F5344CB8AC3E}">
        <p14:creationId xmlns:p14="http://schemas.microsoft.com/office/powerpoint/2010/main" val="416627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941" y="497711"/>
            <a:ext cx="7967384" cy="574284"/>
          </a:xfrm>
        </p:spPr>
        <p:txBody>
          <a:bodyPr/>
          <a:lstStyle/>
          <a:p>
            <a:r>
              <a:rPr lang="ar-SA" sz="3200" b="0" dirty="0">
                <a:latin typeface="Arial" panose="020B0604020202020204" pitchFamily="34" charset="0"/>
                <a:cs typeface="Arial" panose="020B0604020202020204" pitchFamily="34" charset="0"/>
              </a:rPr>
              <a:t>تحديد </a:t>
            </a:r>
            <a:r>
              <a:rPr lang="ar-SA" sz="3200" b="0" dirty="0" err="1">
                <a:latin typeface="Arial" panose="020B0604020202020204" pitchFamily="34" charset="0"/>
                <a:cs typeface="Arial" panose="020B0604020202020204" pitchFamily="34" charset="0"/>
              </a:rPr>
              <a:t>البعائث</a:t>
            </a:r>
            <a:r>
              <a:rPr lang="ar-SA" sz="3200" b="0" dirty="0">
                <a:latin typeface="Arial" panose="020B0604020202020204" pitchFamily="34" charset="0"/>
                <a:cs typeface="Arial" panose="020B0604020202020204" pitchFamily="34" charset="0"/>
              </a:rPr>
              <a:t> الخاضعة للتتبع</a:t>
            </a:r>
          </a:p>
        </p:txBody>
      </p:sp>
      <p:pic>
        <p:nvPicPr>
          <p:cNvPr id="7" name="Image 6">
            <a:extLst>
              <a:ext uri="{FF2B5EF4-FFF2-40B4-BE49-F238E27FC236}">
                <a16:creationId xmlns:a16="http://schemas.microsoft.com/office/drawing/2014/main" id="{5C3060CC-7023-4C70-AE96-DBE5F11A243E}"/>
              </a:ext>
            </a:extLst>
          </p:cNvPr>
          <p:cNvPicPr>
            <a:picLocks noChangeAspect="1"/>
          </p:cNvPicPr>
          <p:nvPr/>
        </p:nvPicPr>
        <p:blipFill>
          <a:blip r:embed="rId2"/>
          <a:stretch>
            <a:fillRect/>
          </a:stretch>
        </p:blipFill>
        <p:spPr>
          <a:xfrm>
            <a:off x="8619077" y="4170406"/>
            <a:ext cx="3419700" cy="2142252"/>
          </a:xfrm>
          <a:prstGeom prst="rect">
            <a:avLst/>
          </a:prstGeom>
        </p:spPr>
      </p:pic>
      <p:pic>
        <p:nvPicPr>
          <p:cNvPr id="9" name="Image 8">
            <a:extLst>
              <a:ext uri="{FF2B5EF4-FFF2-40B4-BE49-F238E27FC236}">
                <a16:creationId xmlns:a16="http://schemas.microsoft.com/office/drawing/2014/main" id="{119761C3-9080-40B9-8E27-459A7FF80F0B}"/>
              </a:ext>
            </a:extLst>
          </p:cNvPr>
          <p:cNvPicPr>
            <a:picLocks noChangeAspect="1"/>
          </p:cNvPicPr>
          <p:nvPr/>
        </p:nvPicPr>
        <p:blipFill>
          <a:blip r:embed="rId3"/>
          <a:stretch>
            <a:fillRect/>
          </a:stretch>
        </p:blipFill>
        <p:spPr>
          <a:xfrm>
            <a:off x="8939176" y="1271656"/>
            <a:ext cx="2961026" cy="2699089"/>
          </a:xfrm>
          <a:prstGeom prst="rect">
            <a:avLst/>
          </a:prstGeom>
        </p:spPr>
      </p:pic>
      <p:graphicFrame>
        <p:nvGraphicFramePr>
          <p:cNvPr id="3" name="Diagramme 2">
            <a:extLst>
              <a:ext uri="{FF2B5EF4-FFF2-40B4-BE49-F238E27FC236}">
                <a16:creationId xmlns:a16="http://schemas.microsoft.com/office/drawing/2014/main" id="{65AD8099-AE6C-4863-BA5C-5D7A04168F8E}"/>
              </a:ext>
            </a:extLst>
          </p:cNvPr>
          <p:cNvGraphicFramePr/>
          <p:nvPr>
            <p:extLst>
              <p:ext uri="{D42A27DB-BD31-4B8C-83A1-F6EECF244321}">
                <p14:modId xmlns:p14="http://schemas.microsoft.com/office/powerpoint/2010/main" val="2390193641"/>
              </p:ext>
            </p:extLst>
          </p:nvPr>
        </p:nvGraphicFramePr>
        <p:xfrm>
          <a:off x="1108554" y="1417700"/>
          <a:ext cx="7392108" cy="4022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a:extLst>
              <a:ext uri="{FF2B5EF4-FFF2-40B4-BE49-F238E27FC236}">
                <a16:creationId xmlns:a16="http://schemas.microsoft.com/office/drawing/2014/main" id="{1B4AFADD-1227-41B8-AF3E-1428B017DD53}"/>
              </a:ext>
            </a:extLst>
          </p:cNvPr>
          <p:cNvPicPr>
            <a:picLocks noChangeAspect="1"/>
          </p:cNvPicPr>
          <p:nvPr/>
        </p:nvPicPr>
        <p:blipFill>
          <a:blip r:embed="rId9"/>
          <a:stretch>
            <a:fillRect/>
          </a:stretch>
        </p:blipFill>
        <p:spPr>
          <a:xfrm>
            <a:off x="5111724" y="5526366"/>
            <a:ext cx="2877687" cy="473542"/>
          </a:xfrm>
          <a:prstGeom prst="rect">
            <a:avLst/>
          </a:prstGeom>
        </p:spPr>
      </p:pic>
      <p:cxnSp>
        <p:nvCxnSpPr>
          <p:cNvPr id="11" name="Connecteur : en angle 10">
            <a:extLst>
              <a:ext uri="{FF2B5EF4-FFF2-40B4-BE49-F238E27FC236}">
                <a16:creationId xmlns:a16="http://schemas.microsoft.com/office/drawing/2014/main" id="{FE13EA6C-B356-4B51-B16A-C032A9CD79A2}"/>
              </a:ext>
            </a:extLst>
          </p:cNvPr>
          <p:cNvCxnSpPr>
            <a:cxnSpLocks/>
          </p:cNvCxnSpPr>
          <p:nvPr/>
        </p:nvCxnSpPr>
        <p:spPr>
          <a:xfrm rot="10800000" flipV="1">
            <a:off x="7989411" y="4934695"/>
            <a:ext cx="1185443" cy="828441"/>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4843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5626" y="497201"/>
            <a:ext cx="7967384" cy="574284"/>
          </a:xfrm>
        </p:spPr>
        <p:txBody>
          <a:bodyPr/>
          <a:lstStyle/>
          <a:p>
            <a:pPr algn="justLow"/>
            <a:r>
              <a:rPr lang="ar-SA" sz="3200" dirty="0">
                <a:latin typeface="Arial" panose="020B0604020202020204" pitchFamily="34" charset="0"/>
                <a:cs typeface="Arial" panose="020B0604020202020204" pitchFamily="34" charset="0"/>
              </a:rPr>
              <a:t>تمييز </a:t>
            </a:r>
            <a:r>
              <a:rPr lang="ar-SA" sz="3200" dirty="0" err="1">
                <a:latin typeface="Arial" panose="020B0604020202020204" pitchFamily="34" charset="0"/>
                <a:cs typeface="Arial" panose="020B0604020202020204" pitchFamily="34" charset="0"/>
              </a:rPr>
              <a:t>البعائث</a:t>
            </a:r>
            <a:r>
              <a:rPr lang="ar-SA" sz="3200" dirty="0">
                <a:latin typeface="Arial" panose="020B0604020202020204" pitchFamily="34" charset="0"/>
                <a:cs typeface="Arial" panose="020B0604020202020204" pitchFamily="34" charset="0"/>
              </a:rPr>
              <a:t> بخاصية التتبع</a:t>
            </a:r>
          </a:p>
        </p:txBody>
      </p:sp>
      <p:graphicFrame>
        <p:nvGraphicFramePr>
          <p:cNvPr id="3" name="Diagramme 2">
            <a:extLst>
              <a:ext uri="{FF2B5EF4-FFF2-40B4-BE49-F238E27FC236}">
                <a16:creationId xmlns:a16="http://schemas.microsoft.com/office/drawing/2014/main" id="{A0BE4058-F134-49C3-8A3A-791C6F687143}"/>
              </a:ext>
            </a:extLst>
          </p:cNvPr>
          <p:cNvGraphicFramePr/>
          <p:nvPr>
            <p:extLst>
              <p:ext uri="{D42A27DB-BD31-4B8C-83A1-F6EECF244321}">
                <p14:modId xmlns:p14="http://schemas.microsoft.com/office/powerpoint/2010/main" val="4234842539"/>
              </p:ext>
            </p:extLst>
          </p:nvPr>
        </p:nvGraphicFramePr>
        <p:xfrm>
          <a:off x="858556" y="1236030"/>
          <a:ext cx="7564761" cy="4947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
            <a:extLst>
              <a:ext uri="{FF2B5EF4-FFF2-40B4-BE49-F238E27FC236}">
                <a16:creationId xmlns:a16="http://schemas.microsoft.com/office/drawing/2014/main" id="{B1C91628-2F58-47F4-ACBE-D11E8F7FA1D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837542" y="1342501"/>
            <a:ext cx="2057295" cy="2539366"/>
          </a:xfrm>
          <a:prstGeom prst="rect">
            <a:avLst/>
          </a:prstGeom>
          <a:noFill/>
          <a:ln>
            <a:noFill/>
          </a:ln>
        </p:spPr>
      </p:pic>
      <p:pic>
        <p:nvPicPr>
          <p:cNvPr id="7" name="Image 6">
            <a:extLst>
              <a:ext uri="{FF2B5EF4-FFF2-40B4-BE49-F238E27FC236}">
                <a16:creationId xmlns:a16="http://schemas.microsoft.com/office/drawing/2014/main" id="{4894E2CF-E340-4ACD-991E-CACB0AF67A65}"/>
              </a:ext>
            </a:extLst>
          </p:cNvPr>
          <p:cNvPicPr>
            <a:picLocks noChangeAspect="1"/>
          </p:cNvPicPr>
          <p:nvPr/>
        </p:nvPicPr>
        <p:blipFill>
          <a:blip r:embed="rId9"/>
          <a:stretch>
            <a:fillRect/>
          </a:stretch>
        </p:blipFill>
        <p:spPr>
          <a:xfrm>
            <a:off x="8478468" y="4084977"/>
            <a:ext cx="3482753" cy="1529807"/>
          </a:xfrm>
          <a:prstGeom prst="rect">
            <a:avLst/>
          </a:prstGeom>
        </p:spPr>
      </p:pic>
    </p:spTree>
    <p:extLst>
      <p:ext uri="{BB962C8B-B14F-4D97-AF65-F5344CB8AC3E}">
        <p14:creationId xmlns:p14="http://schemas.microsoft.com/office/powerpoint/2010/main" val="3900017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9D50B2-F181-4B2B-908A-F7E124F9DCB6}"/>
              </a:ext>
            </a:extLst>
          </p:cNvPr>
          <p:cNvPicPr>
            <a:picLocks noChangeAspect="1"/>
          </p:cNvPicPr>
          <p:nvPr/>
        </p:nvPicPr>
        <p:blipFill>
          <a:blip r:embed="rId2"/>
          <a:stretch>
            <a:fillRect/>
          </a:stretch>
        </p:blipFill>
        <p:spPr>
          <a:xfrm rot="20772852">
            <a:off x="7076767" y="1838501"/>
            <a:ext cx="3903279" cy="419323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2DC17BB-3FE0-417A-B1B1-B79565BBCE0B}"/>
              </a:ext>
            </a:extLst>
          </p:cNvPr>
          <p:cNvPicPr>
            <a:picLocks noChangeAspect="1"/>
          </p:cNvPicPr>
          <p:nvPr/>
        </p:nvPicPr>
        <p:blipFill>
          <a:blip r:embed="rId3"/>
          <a:stretch>
            <a:fillRect/>
          </a:stretch>
        </p:blipFill>
        <p:spPr>
          <a:xfrm rot="20753044">
            <a:off x="4294403" y="1827946"/>
            <a:ext cx="3699303" cy="399247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DA76F14-01B6-4CBA-A84F-A2672D3A45CD}"/>
              </a:ext>
            </a:extLst>
          </p:cNvPr>
          <p:cNvSpPr>
            <a:spLocks noGrp="1"/>
          </p:cNvSpPr>
          <p:nvPr>
            <p:ph type="title"/>
          </p:nvPr>
        </p:nvSpPr>
        <p:spPr>
          <a:xfrm>
            <a:off x="2701785" y="440233"/>
            <a:ext cx="7967384" cy="574284"/>
          </a:xfrm>
        </p:spPr>
        <p:txBody>
          <a:bodyPr/>
          <a:lstStyle/>
          <a:p>
            <a:pPr algn="justLow"/>
            <a:r>
              <a:rPr lang="ar-SA" dirty="0"/>
              <a:t>دليل خدمة التوزيع بالتتبع</a:t>
            </a:r>
          </a:p>
        </p:txBody>
      </p:sp>
      <p:pic>
        <p:nvPicPr>
          <p:cNvPr id="4" name="Picture 3">
            <a:extLst>
              <a:ext uri="{FF2B5EF4-FFF2-40B4-BE49-F238E27FC236}">
                <a16:creationId xmlns:a16="http://schemas.microsoft.com/office/drawing/2014/main" id="{DA8BEC29-F3A7-4D07-A41E-9613D253E66D}"/>
              </a:ext>
            </a:extLst>
          </p:cNvPr>
          <p:cNvPicPr>
            <a:picLocks noChangeAspect="1"/>
          </p:cNvPicPr>
          <p:nvPr/>
        </p:nvPicPr>
        <p:blipFill>
          <a:blip r:embed="rId4"/>
          <a:stretch>
            <a:fillRect/>
          </a:stretch>
        </p:blipFill>
        <p:spPr>
          <a:xfrm rot="20796799">
            <a:off x="694290" y="1999077"/>
            <a:ext cx="4129061" cy="3860140"/>
          </a:xfrm>
          <a:prstGeom prst="rect">
            <a:avLst/>
          </a:prstGeom>
          <a:ln>
            <a:noFill/>
          </a:ln>
          <a:effectLst>
            <a:outerShdw blurRad="292100" dist="139700" dir="2700000" algn="tl" rotWithShape="0">
              <a:srgbClr val="333333">
                <a:alpha val="65000"/>
              </a:srgbClr>
            </a:outerShdw>
          </a:effectLst>
        </p:spPr>
      </p:pic>
      <p:sp>
        <p:nvSpPr>
          <p:cNvPr id="11" name="Rectangle : coins arrondis 10">
            <a:extLst>
              <a:ext uri="{FF2B5EF4-FFF2-40B4-BE49-F238E27FC236}">
                <a16:creationId xmlns:a16="http://schemas.microsoft.com/office/drawing/2014/main" id="{FCD63472-A44C-4B1C-9836-03EE5C99D333}"/>
              </a:ext>
            </a:extLst>
          </p:cNvPr>
          <p:cNvSpPr/>
          <p:nvPr/>
        </p:nvSpPr>
        <p:spPr>
          <a:xfrm rot="20697166">
            <a:off x="2469585" y="2023538"/>
            <a:ext cx="1473567" cy="32826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a:solidFill>
                  <a:srgbClr val="FF0000"/>
                </a:solidFill>
              </a:rPr>
              <a:t> معتمد</a:t>
            </a:r>
          </a:p>
        </p:txBody>
      </p:sp>
    </p:spTree>
    <p:extLst>
      <p:ext uri="{BB962C8B-B14F-4D97-AF65-F5344CB8AC3E}">
        <p14:creationId xmlns:p14="http://schemas.microsoft.com/office/powerpoint/2010/main" val="194155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989556" y="1369702"/>
            <a:ext cx="9976998" cy="2387600"/>
          </a:xfrm>
        </p:spPr>
        <p:txBody>
          <a:bodyPr/>
          <a:lstStyle/>
          <a:p>
            <a:pPr marL="457200" indent="-457200" algn="justLow">
              <a:tabLst>
                <a:tab pos="720725" algn="l"/>
              </a:tabLst>
            </a:pPr>
            <a:r>
              <a:rPr lang="ar-SA" sz="3600" dirty="0">
                <a:latin typeface="Arial" panose="020B0604020202020204" pitchFamily="34" charset="0"/>
                <a:cs typeface="Arial" panose="020B0604020202020204" pitchFamily="34" charset="0"/>
              </a:rPr>
              <a:t> </a:t>
            </a:r>
            <a:r>
              <a:rPr lang="ar-SA" sz="3600" dirty="0">
                <a:latin typeface="Arial" panose="020B0604020202020204" pitchFamily="34" charset="0"/>
                <a:ea typeface="Calibri" panose="020F0502020204030204" pitchFamily="34" charset="0"/>
                <a:cs typeface="Arial" panose="020B0604020202020204" pitchFamily="34" charset="0"/>
              </a:rPr>
              <a:t>٣</a:t>
            </a:r>
            <a:r>
              <a:rPr lang="ar-SA" sz="3600" dirty="0">
                <a:latin typeface="Arial" panose="020B0604020202020204" pitchFamily="34" charset="0"/>
                <a:cs typeface="Arial" panose="020B0604020202020204" pitchFamily="34" charset="0"/>
              </a:rPr>
              <a:t>-</a:t>
            </a:r>
            <a:r>
              <a:rPr lang="ar-EG" sz="3600" dirty="0">
                <a:latin typeface="Arial" panose="020B0604020202020204" pitchFamily="34" charset="0"/>
                <a:cs typeface="Arial" panose="020B0604020202020204" pitchFamily="34" charset="0"/>
              </a:rPr>
              <a:t>	</a:t>
            </a:r>
            <a:r>
              <a:rPr lang="ar-SA" sz="3600" dirty="0">
                <a:latin typeface="Arial" panose="020B0604020202020204" pitchFamily="34" charset="0"/>
                <a:cs typeface="Arial" panose="020B0604020202020204" pitchFamily="34" charset="0"/>
              </a:rPr>
              <a:t>	الخدمات المسجلة وبقيمة مصرح بها</a:t>
            </a:r>
            <a:br>
              <a:rPr lang="ar-SA" sz="3600" dirty="0">
                <a:latin typeface="Arial" panose="020B0604020202020204" pitchFamily="34" charset="0"/>
                <a:cs typeface="Arial" panose="020B0604020202020204" pitchFamily="34" charset="0"/>
              </a:rPr>
            </a:br>
            <a:r>
              <a:rPr lang="ar-EG" sz="3600" dirty="0">
                <a:latin typeface="Arial" panose="020B0604020202020204" pitchFamily="34" charset="0"/>
                <a:cs typeface="Arial" panose="020B0604020202020204" pitchFamily="34" charset="0"/>
              </a:rPr>
              <a:t>    </a:t>
            </a:r>
            <a:r>
              <a:rPr lang="ar-SA" sz="3600" dirty="0">
                <a:solidFill>
                  <a:schemeClr val="accent4">
                    <a:lumMod val="40000"/>
                    <a:lumOff val="60000"/>
                  </a:schemeClr>
                </a:solidFill>
                <a:latin typeface="Arial" panose="020B0604020202020204" pitchFamily="34" charset="0"/>
                <a:cs typeface="Arial" panose="020B0604020202020204" pitchFamily="34" charset="0"/>
              </a:rPr>
              <a:t>اعتباراً من </a:t>
            </a:r>
            <a:r>
              <a:rPr lang="ar-SA" sz="3600" dirty="0">
                <a:solidFill>
                  <a:schemeClr val="accent4">
                    <a:lumMod val="40000"/>
                    <a:lumOff val="60000"/>
                  </a:schemeClr>
                </a:solidFill>
                <a:latin typeface="Arial" panose="020B0604020202020204" pitchFamily="34" charset="0"/>
                <a:ea typeface="Calibri" panose="020F0502020204030204" pitchFamily="34" charset="0"/>
                <a:cs typeface="Arial" panose="020B0604020202020204" pitchFamily="34" charset="0"/>
              </a:rPr>
              <a:t>١</a:t>
            </a:r>
            <a:r>
              <a:rPr lang="ar-SA" sz="3600" dirty="0">
                <a:solidFill>
                  <a:schemeClr val="accent4">
                    <a:lumMod val="40000"/>
                    <a:lumOff val="60000"/>
                  </a:schemeClr>
                </a:solidFill>
                <a:latin typeface="Arial" panose="020B0604020202020204" pitchFamily="34" charset="0"/>
                <a:cs typeface="Arial" panose="020B0604020202020204" pitchFamily="34" charset="0"/>
              </a:rPr>
              <a:t> يناير/كانون الثاني ٢٠٢٦ </a:t>
            </a:r>
            <a:r>
              <a:rPr lang="ar-SA" sz="3600" dirty="0">
                <a:solidFill>
                  <a:srgbClr val="FFFF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8505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2776941" y="472659"/>
            <a:ext cx="7967384" cy="574284"/>
          </a:xfrm>
        </p:spPr>
        <p:txBody>
          <a:bodyPr/>
          <a:lstStyle/>
          <a:p>
            <a:pPr>
              <a:defRPr/>
            </a:pPr>
            <a:r>
              <a:rPr lang="ar-SA" sz="2000" dirty="0">
                <a:latin typeface="Arial" panose="020B0604020202020204" pitchFamily="34" charset="0"/>
                <a:cs typeface="Arial" panose="020B0604020202020204" pitchFamily="34" charset="0"/>
              </a:rPr>
              <a:t>التركيز على الزبائن واحتياجاتهم</a:t>
            </a:r>
            <a:br>
              <a:rPr lang="ar-SA" sz="2000" dirty="0">
                <a:latin typeface="Arial" panose="020B0604020202020204" pitchFamily="34" charset="0"/>
                <a:cs typeface="Arial" panose="020B0604020202020204" pitchFamily="34" charset="0"/>
              </a:rPr>
            </a:br>
            <a:r>
              <a:rPr lang="ar-SA" sz="2000" dirty="0">
                <a:solidFill>
                  <a:schemeClr val="bg1">
                    <a:lumMod val="65000"/>
                  </a:schemeClr>
                </a:solidFill>
                <a:latin typeface="Arial" panose="020B0604020202020204" pitchFamily="34" charset="0"/>
                <a:cs typeface="Arial" panose="020B0604020202020204" pitchFamily="34" charset="0"/>
              </a:rPr>
              <a:t>يبدأ نفاذ التعديلات المتعلقة بالمنتجات اعتباراً من </a:t>
            </a:r>
            <a:r>
              <a:rPr lang="ar-SA" sz="2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١</a:t>
            </a:r>
            <a:r>
              <a:rPr lang="ar-SA" sz="2000" dirty="0">
                <a:solidFill>
                  <a:schemeClr val="bg1">
                    <a:lumMod val="65000"/>
                  </a:schemeClr>
                </a:solidFill>
                <a:latin typeface="Arial" panose="020B0604020202020204" pitchFamily="34" charset="0"/>
                <a:cs typeface="Arial" panose="020B0604020202020204" pitchFamily="34" charset="0"/>
              </a:rPr>
              <a:t> يناير/كانون الثاني ٢</a:t>
            </a:r>
            <a:r>
              <a:rPr lang="ar-SA" sz="20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٠٢٦</a:t>
            </a:r>
            <a:endParaRPr lang="ar-SA" sz="20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46BC5D41-FF8D-4EB2-B4FD-6A2A1537821B}"/>
              </a:ext>
            </a:extLst>
          </p:cNvPr>
          <p:cNvGraphicFramePr/>
          <p:nvPr>
            <p:extLst>
              <p:ext uri="{D42A27DB-BD31-4B8C-83A1-F6EECF244321}">
                <p14:modId xmlns:p14="http://schemas.microsoft.com/office/powerpoint/2010/main" val="3137386693"/>
              </p:ext>
            </p:extLst>
          </p:nvPr>
        </p:nvGraphicFramePr>
        <p:xfrm>
          <a:off x="3049038" y="1401912"/>
          <a:ext cx="8806412" cy="495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Notched Right 7">
            <a:extLst>
              <a:ext uri="{FF2B5EF4-FFF2-40B4-BE49-F238E27FC236}">
                <a16:creationId xmlns:a16="http://schemas.microsoft.com/office/drawing/2014/main" id="{659D6074-EC2D-48BC-AB33-E68BE6C5A5B7}"/>
              </a:ext>
            </a:extLst>
          </p:cNvPr>
          <p:cNvSpPr/>
          <p:nvPr/>
        </p:nvSpPr>
        <p:spPr>
          <a:xfrm>
            <a:off x="2328752" y="3317438"/>
            <a:ext cx="1021576" cy="998309"/>
          </a:xfrm>
          <a:prstGeom prst="notch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pic>
        <p:nvPicPr>
          <p:cNvPr id="9" name="Picture 8" descr="image.jpg">
            <a:extLst>
              <a:ext uri="{FF2B5EF4-FFF2-40B4-BE49-F238E27FC236}">
                <a16:creationId xmlns:a16="http://schemas.microsoft.com/office/drawing/2014/main" id="{5CA8A7E1-E51A-4A4B-8F42-3BCC9151E260}"/>
              </a:ext>
            </a:extLst>
          </p:cNvPr>
          <p:cNvPicPr>
            <a:picLocks noChangeAspect="1"/>
          </p:cNvPicPr>
          <p:nvPr/>
        </p:nvPicPr>
        <p:blipFill>
          <a:blip r:embed="rId7"/>
          <a:stretch>
            <a:fillRect/>
          </a:stretch>
        </p:blipFill>
        <p:spPr>
          <a:xfrm>
            <a:off x="390401" y="2860135"/>
            <a:ext cx="1880098" cy="1912914"/>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5180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757824" y="476277"/>
            <a:ext cx="9970718" cy="574284"/>
          </a:xfrm>
        </p:spPr>
        <p:txBody>
          <a:bodyPr/>
          <a:lstStyle/>
          <a:p>
            <a:pPr algn="justLow"/>
            <a:r>
              <a:rPr lang="ar-SA" sz="2400" dirty="0">
                <a:latin typeface="Arial" panose="020B0604020202020204" pitchFamily="34" charset="0"/>
                <a:cs typeface="Arial" panose="020B0604020202020204" pitchFamily="34" charset="0"/>
              </a:rPr>
              <a:t> خدمة التسجيل </a:t>
            </a:r>
            <a:r>
              <a:rPr lang="ar-SA" sz="2200" dirty="0">
                <a:latin typeface="Times New Roman" panose="02020603050405020304" pitchFamily="18" charset="0"/>
                <a:cs typeface="Times New Roman" panose="02020603050405020304" pitchFamily="18" charset="0"/>
              </a:rPr>
              <a:t>(</a:t>
            </a:r>
            <a:r>
              <a:rPr lang="en-GB" sz="2200" dirty="0">
                <a:latin typeface="Times New Roman" panose="02020603050405020304" pitchFamily="18" charset="0"/>
                <a:cs typeface="Times New Roman" panose="02020603050405020304" pitchFamily="18" charset="0"/>
              </a:rPr>
              <a:t>RA-RZ</a:t>
            </a:r>
            <a:r>
              <a:rPr lang="ar-SA" sz="2200" dirty="0">
                <a:latin typeface="Times New Roman" panose="02020603050405020304" pitchFamily="18" charset="0"/>
                <a:cs typeface="Times New Roman" panose="02020603050405020304" pitchFamily="18" charset="0"/>
              </a:rPr>
              <a:t>) </a:t>
            </a:r>
            <a:r>
              <a:rPr lang="ar-SA" sz="2400" dirty="0">
                <a:latin typeface="Arial" panose="020B0604020202020204" pitchFamily="34" charset="0"/>
                <a:cs typeface="Arial" panose="020B0604020202020204" pitchFamily="34" charset="0"/>
              </a:rPr>
              <a:t>- يبدأ نفاذ هذه التعديلات اعتباراً من </a:t>
            </a:r>
            <a:r>
              <a:rPr lang="ar-SA" sz="2400" dirty="0">
                <a:latin typeface="Arial" panose="020B0604020202020204" pitchFamily="34" charset="0"/>
                <a:ea typeface="Calibri" panose="020F0502020204030204" pitchFamily="34" charset="0"/>
                <a:cs typeface="Arial" panose="020B0604020202020204" pitchFamily="34" charset="0"/>
              </a:rPr>
              <a:t>١</a:t>
            </a:r>
            <a:r>
              <a:rPr lang="ar-SA" sz="2400" dirty="0">
                <a:latin typeface="Arial" panose="020B0604020202020204" pitchFamily="34" charset="0"/>
                <a:cs typeface="Arial" panose="020B0604020202020204" pitchFamily="34" charset="0"/>
              </a:rPr>
              <a:t> يناير كانون الثاني ٢٠٢٦</a:t>
            </a:r>
          </a:p>
        </p:txBody>
      </p:sp>
      <p:sp>
        <p:nvSpPr>
          <p:cNvPr id="2" name="Content Placeholder 1">
            <a:extLst>
              <a:ext uri="{FF2B5EF4-FFF2-40B4-BE49-F238E27FC236}">
                <a16:creationId xmlns:a16="http://schemas.microsoft.com/office/drawing/2014/main" id="{F5FC123C-5998-42B0-A3B6-378ECFDA6059}"/>
              </a:ext>
            </a:extLst>
          </p:cNvPr>
          <p:cNvSpPr>
            <a:spLocks noGrp="1"/>
          </p:cNvSpPr>
          <p:nvPr>
            <p:ph sz="quarter" idx="13"/>
          </p:nvPr>
        </p:nvSpPr>
        <p:spPr>
          <a:xfrm>
            <a:off x="382666" y="1361960"/>
            <a:ext cx="11518900" cy="5041496"/>
          </a:xfrm>
        </p:spPr>
        <p:txBody>
          <a:bodyPr/>
          <a:lstStyle/>
          <a:p>
            <a:endParaRPr lang="en-GB" dirty="0"/>
          </a:p>
        </p:txBody>
      </p:sp>
      <p:grpSp>
        <p:nvGrpSpPr>
          <p:cNvPr id="7" name="Group 6">
            <a:extLst>
              <a:ext uri="{FF2B5EF4-FFF2-40B4-BE49-F238E27FC236}">
                <a16:creationId xmlns:a16="http://schemas.microsoft.com/office/drawing/2014/main" id="{534E26A7-A1F9-481A-BF26-8BAF041E0C88}"/>
              </a:ext>
            </a:extLst>
          </p:cNvPr>
          <p:cNvGrpSpPr/>
          <p:nvPr/>
        </p:nvGrpSpPr>
        <p:grpSpPr>
          <a:xfrm>
            <a:off x="402694" y="1420423"/>
            <a:ext cx="11498872" cy="1305541"/>
            <a:chOff x="0" y="0"/>
            <a:chExt cx="8498311" cy="1163646"/>
          </a:xfrm>
        </p:grpSpPr>
        <p:sp>
          <p:nvSpPr>
            <p:cNvPr id="16" name="Rectangle: Rounded Corners 15">
              <a:extLst>
                <a:ext uri="{FF2B5EF4-FFF2-40B4-BE49-F238E27FC236}">
                  <a16:creationId xmlns:a16="http://schemas.microsoft.com/office/drawing/2014/main" id="{0FAEB3FB-1552-45EF-B4B7-1AE4F2385226}"/>
                </a:ext>
              </a:extLst>
            </p:cNvPr>
            <p:cNvSpPr/>
            <p:nvPr/>
          </p:nvSpPr>
          <p:spPr>
            <a:xfrm>
              <a:off x="0" y="0"/>
              <a:ext cx="8498311" cy="11636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7D2E4BC2-E238-46ED-BE0D-69D97108A7D2}"/>
                </a:ext>
              </a:extLst>
            </p:cNvPr>
            <p:cNvSpPr txBox="1"/>
            <p:nvPr/>
          </p:nvSpPr>
          <p:spPr>
            <a:xfrm>
              <a:off x="34082" y="34082"/>
              <a:ext cx="8464229" cy="1095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just" defTabSz="755650">
                <a:lnSpc>
                  <a:spcPct val="90000"/>
                </a:lnSpc>
                <a:spcBef>
                  <a:spcPct val="0"/>
                </a:spcBef>
                <a:spcAft>
                  <a:spcPct val="35000"/>
                </a:spcAft>
              </a:pPr>
              <a:r>
                <a:rPr lang="ar-SA" dirty="0">
                  <a:latin typeface="Verdana" panose="020B0604030504040204" pitchFamily="34" charset="0"/>
                  <a:ea typeface="Arial"/>
                  <a:cs typeface="Arial"/>
                </a:rPr>
                <a:t>كانت خدمة التسجيل في الأصل عبارة عن خدمة إضافية إلزامية تقدم فيما يتعلق </a:t>
              </a:r>
              <a:r>
                <a:rPr lang="ar-SA" dirty="0" err="1">
                  <a:latin typeface="Verdana" panose="020B0604030504040204" pitchFamily="34" charset="0"/>
                  <a:ea typeface="Arial"/>
                  <a:cs typeface="Arial"/>
                </a:rPr>
                <a:t>ببعائث</a:t>
              </a:r>
              <a:r>
                <a:rPr lang="ar-SA" dirty="0">
                  <a:latin typeface="Verdana" panose="020B0604030504040204" pitchFamily="34" charset="0"/>
                  <a:ea typeface="Arial"/>
                  <a:cs typeface="Arial"/>
                </a:rPr>
                <a:t> البريد التي تحتوي على مستندات وبضائع، مع تحمل المسؤولية من البداية إلى النهاية والاقتصار على التتبع عند التوزيع دون إتاحة خاصية التتبع من البداية إلى النهاية. وكان الغرض الأصلي من خدمة التسجيل هو توفير إثبات للإرسال وتوقيع المستلِم عند التوزيع ، لا سيما فيما يتعلق بالوثائق القانونية (بحد أقصى </a:t>
              </a:r>
              <a:r>
                <a:rPr lang="ar-SA" dirty="0">
                  <a:latin typeface="Arial" panose="020B0604020202020204" pitchFamily="34" charset="0"/>
                  <a:ea typeface="Arial"/>
                  <a:cs typeface="Arial" panose="020B0604020202020204" pitchFamily="34" charset="0"/>
                </a:rPr>
                <a:t>٢</a:t>
              </a:r>
              <a:r>
                <a:rPr lang="ar-SA" dirty="0">
                  <a:latin typeface="Verdana" panose="020B0604030504040204" pitchFamily="34" charset="0"/>
                  <a:ea typeface="Arial"/>
                  <a:cs typeface="Arial"/>
                </a:rPr>
                <a:t> كغ).</a:t>
              </a:r>
            </a:p>
          </p:txBody>
        </p:sp>
      </p:grpSp>
      <p:grpSp>
        <p:nvGrpSpPr>
          <p:cNvPr id="8" name="Group 7">
            <a:extLst>
              <a:ext uri="{FF2B5EF4-FFF2-40B4-BE49-F238E27FC236}">
                <a16:creationId xmlns:a16="http://schemas.microsoft.com/office/drawing/2014/main" id="{A885B5EE-AAAE-48E0-BA51-4AB8454E3DFE}"/>
              </a:ext>
            </a:extLst>
          </p:cNvPr>
          <p:cNvGrpSpPr/>
          <p:nvPr/>
        </p:nvGrpSpPr>
        <p:grpSpPr>
          <a:xfrm>
            <a:off x="430459" y="2908957"/>
            <a:ext cx="9798886" cy="1371600"/>
            <a:chOff x="135358" y="0"/>
            <a:chExt cx="8937879" cy="1481561"/>
          </a:xfrm>
          <a:solidFill>
            <a:schemeClr val="accent5">
              <a:lumMod val="50000"/>
            </a:schemeClr>
          </a:solidFill>
        </p:grpSpPr>
        <p:sp>
          <p:nvSpPr>
            <p:cNvPr id="14" name="Rectangle: Rounded Corners 13">
              <a:extLst>
                <a:ext uri="{FF2B5EF4-FFF2-40B4-BE49-F238E27FC236}">
                  <a16:creationId xmlns:a16="http://schemas.microsoft.com/office/drawing/2014/main" id="{1AE5D8F4-44AD-4C54-A7DC-3F7BB43FCE1B}"/>
                </a:ext>
              </a:extLst>
            </p:cNvPr>
            <p:cNvSpPr/>
            <p:nvPr/>
          </p:nvSpPr>
          <p:spPr>
            <a:xfrm>
              <a:off x="135358" y="0"/>
              <a:ext cx="8937878" cy="148156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87EA2CAE-F407-4789-B77D-320965910036}"/>
                </a:ext>
              </a:extLst>
            </p:cNvPr>
            <p:cNvSpPr txBox="1"/>
            <p:nvPr/>
          </p:nvSpPr>
          <p:spPr>
            <a:xfrm>
              <a:off x="135359" y="105461"/>
              <a:ext cx="8937878" cy="12211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justLow" defTabSz="1022350">
                <a:lnSpc>
                  <a:spcPct val="90000"/>
                </a:lnSpc>
                <a:spcBef>
                  <a:spcPct val="0"/>
                </a:spcBef>
                <a:spcAft>
                  <a:spcPct val="35000"/>
                </a:spcAft>
              </a:pPr>
              <a:r>
                <a:rPr lang="ar-SA" b="1" dirty="0">
                  <a:solidFill>
                    <a:srgbClr val="FFC000"/>
                  </a:solidFill>
                  <a:latin typeface="Arial" panose="020B0604020202020204" pitchFamily="34" charset="0"/>
                  <a:ea typeface="Arial"/>
                  <a:cs typeface="Arial" panose="020B0604020202020204" pitchFamily="34" charset="0"/>
                </a:rPr>
                <a:t> ما الذي سيتغيَّر:</a:t>
              </a:r>
              <a:r>
                <a:rPr lang="ar-SA" dirty="0">
                  <a:latin typeface="Arial" panose="020B0604020202020204" pitchFamily="34" charset="0"/>
                  <a:ea typeface="Arial"/>
                  <a:cs typeface="Arial" panose="020B0604020202020204" pitchFamily="34" charset="0"/>
                </a:rPr>
                <a:t> </a:t>
              </a:r>
              <a:r>
                <a:rPr lang="ar-SA" b="1" dirty="0">
                  <a:solidFill>
                    <a:srgbClr val="FF0000"/>
                  </a:solidFill>
                  <a:latin typeface="Arial" panose="020B0604020202020204" pitchFamily="34" charset="0"/>
                  <a:ea typeface="Arial"/>
                  <a:cs typeface="Arial" panose="020B0604020202020204" pitchFamily="34" charset="0"/>
                </a:rPr>
                <a:t>ستقتصر</a:t>
              </a:r>
              <a:r>
                <a:rPr lang="ar-SA" dirty="0">
                  <a:latin typeface="Arial" panose="020B0604020202020204" pitchFamily="34" charset="0"/>
                  <a:ea typeface="Arial"/>
                  <a:cs typeface="Arial" panose="020B0604020202020204" pitchFamily="34" charset="0"/>
                </a:rPr>
                <a:t> خدمة التسجيل، </a:t>
              </a:r>
              <a:r>
                <a:rPr lang="ar-SA" b="1" dirty="0">
                  <a:solidFill>
                    <a:srgbClr val="FF0000"/>
                  </a:solidFill>
                  <a:latin typeface="Arial" panose="020B0604020202020204" pitchFamily="34" charset="0"/>
                  <a:ea typeface="Arial"/>
                  <a:cs typeface="Arial" panose="020B0604020202020204" pitchFamily="34" charset="0"/>
                </a:rPr>
                <a:t>اعتباراً من </a:t>
              </a:r>
              <a:r>
                <a:rPr lang="ar-SA" b="1" dirty="0">
                  <a:solidFill>
                    <a:srgbClr val="FF0000"/>
                  </a:solidFill>
                  <a:latin typeface="Arial" panose="020B0604020202020204" pitchFamily="34" charset="0"/>
                  <a:ea typeface="Calibri" panose="020F0502020204030204" pitchFamily="34" charset="0"/>
                  <a:cs typeface="Arial" panose="020B0604020202020204" pitchFamily="34" charset="0"/>
                </a:rPr>
                <a:t>١</a:t>
              </a:r>
              <a:r>
                <a:rPr lang="ar-SA" b="1" dirty="0">
                  <a:solidFill>
                    <a:srgbClr val="FF0000"/>
                  </a:solidFill>
                  <a:latin typeface="Arial" panose="020B0604020202020204" pitchFamily="34" charset="0"/>
                  <a:ea typeface="Arial"/>
                  <a:cs typeface="Arial" panose="020B0604020202020204" pitchFamily="34" charset="0"/>
                </a:rPr>
                <a:t> يناير/كانون الثاني ٢٠٢٦</a:t>
              </a:r>
              <a:r>
                <a:rPr lang="ar-SA" dirty="0">
                  <a:latin typeface="Arial" panose="020B0604020202020204" pitchFamily="34" charset="0"/>
                  <a:ea typeface="Arial"/>
                  <a:cs typeface="Arial" panose="020B0604020202020204" pitchFamily="34" charset="0"/>
                </a:rPr>
                <a:t>، على </a:t>
              </a:r>
              <a:r>
                <a:rPr lang="ar-SA" dirty="0" err="1">
                  <a:latin typeface="Arial" panose="020B0604020202020204" pitchFamily="34" charset="0"/>
                  <a:ea typeface="Arial"/>
                  <a:cs typeface="Arial" panose="020B0604020202020204" pitchFamily="34" charset="0"/>
                </a:rPr>
                <a:t>البعائث</a:t>
              </a:r>
              <a:r>
                <a:rPr lang="ar-SA" dirty="0">
                  <a:latin typeface="Arial" panose="020B0604020202020204" pitchFamily="34" charset="0"/>
                  <a:ea typeface="Arial"/>
                  <a:cs typeface="Arial" panose="020B0604020202020204" pitchFamily="34" charset="0"/>
                </a:rPr>
                <a:t> التي تحتوي على </a:t>
              </a:r>
              <a:r>
                <a:rPr lang="ar-SA" b="1" dirty="0">
                  <a:solidFill>
                    <a:srgbClr val="FF0000"/>
                  </a:solidFill>
                  <a:latin typeface="Arial" panose="020B0604020202020204" pitchFamily="34" charset="0"/>
                  <a:ea typeface="Arial"/>
                  <a:cs typeface="Arial" panose="020B0604020202020204" pitchFamily="34" charset="0"/>
                </a:rPr>
                <a:t>مستندات</a:t>
              </a:r>
              <a:r>
                <a:rPr lang="ar-SA" dirty="0">
                  <a:latin typeface="Arial" panose="020B0604020202020204" pitchFamily="34" charset="0"/>
                  <a:ea typeface="Arial"/>
                  <a:cs typeface="Arial" panose="020B0604020202020204" pitchFamily="34" charset="0"/>
                </a:rPr>
                <a:t> مع إلزامية إتاحة خاصية التتبع الإلكتروني فيما يتعلق </a:t>
              </a:r>
              <a:r>
                <a:rPr lang="ar-SA" dirty="0" err="1">
                  <a:latin typeface="Arial" panose="020B0604020202020204" pitchFamily="34" charset="0"/>
                  <a:ea typeface="Arial"/>
                  <a:cs typeface="Arial" panose="020B0604020202020204" pitchFamily="34" charset="0"/>
                </a:rPr>
                <a:t>بالبعائث</a:t>
              </a:r>
              <a:r>
                <a:rPr lang="ar-SA" dirty="0">
                  <a:latin typeface="Arial" panose="020B0604020202020204" pitchFamily="34" charset="0"/>
                  <a:ea typeface="Arial"/>
                  <a:cs typeface="Arial" panose="020B0604020202020204" pitchFamily="34" charset="0"/>
                </a:rPr>
                <a:t> المسجلة </a:t>
              </a:r>
              <a:r>
                <a:rPr lang="ar-SA" dirty="0" err="1">
                  <a:latin typeface="Arial" panose="020B0604020202020204" pitchFamily="34" charset="0"/>
                  <a:ea typeface="Arial"/>
                  <a:cs typeface="Arial" panose="020B0604020202020204" pitchFamily="34" charset="0"/>
                </a:rPr>
                <a:t>والبعائث</a:t>
              </a:r>
              <a:r>
                <a:rPr lang="ar-SA" dirty="0">
                  <a:latin typeface="Arial" panose="020B0604020202020204" pitchFamily="34" charset="0"/>
                  <a:ea typeface="Arial"/>
                  <a:cs typeface="Arial" panose="020B0604020202020204" pitchFamily="34" charset="0"/>
                </a:rPr>
                <a:t> بقيمة مصرح بها. لذلك، لن تطبق خدمة التسجيل بعد الآن على </a:t>
              </a:r>
              <a:r>
                <a:rPr lang="ar-SA" dirty="0" err="1">
                  <a:latin typeface="Arial" panose="020B0604020202020204" pitchFamily="34" charset="0"/>
                  <a:ea typeface="Arial"/>
                  <a:cs typeface="Arial" panose="020B0604020202020204" pitchFamily="34" charset="0"/>
                </a:rPr>
                <a:t>البعائث</a:t>
              </a:r>
              <a:r>
                <a:rPr lang="ar-SA" dirty="0">
                  <a:latin typeface="Arial" panose="020B0604020202020204" pitchFamily="34" charset="0"/>
                  <a:ea typeface="Arial"/>
                  <a:cs typeface="Arial" panose="020B0604020202020204" pitchFamily="34" charset="0"/>
                </a:rPr>
                <a:t> البريدية التي تحتوي على بضائع، بما في ذلك تلك التي تحتوي على بضائع خطرة مسموح بها أو مواد معدية.</a:t>
              </a:r>
            </a:p>
          </p:txBody>
        </p:sp>
      </p:grpSp>
      <p:pic>
        <p:nvPicPr>
          <p:cNvPr id="9" name="Picture 8">
            <a:extLst>
              <a:ext uri="{FF2B5EF4-FFF2-40B4-BE49-F238E27FC236}">
                <a16:creationId xmlns:a16="http://schemas.microsoft.com/office/drawing/2014/main" id="{47681B6B-7CB6-4E1E-90A6-533E25A9CD77}"/>
              </a:ext>
            </a:extLst>
          </p:cNvPr>
          <p:cNvPicPr>
            <a:picLocks noChangeAspect="1"/>
          </p:cNvPicPr>
          <p:nvPr/>
        </p:nvPicPr>
        <p:blipFill>
          <a:blip r:embed="rId2"/>
          <a:stretch>
            <a:fillRect/>
          </a:stretch>
        </p:blipFill>
        <p:spPr>
          <a:xfrm rot="5400000">
            <a:off x="10435147" y="2801567"/>
            <a:ext cx="1397179" cy="1586380"/>
          </a:xfrm>
          <a:prstGeom prst="rect">
            <a:avLst/>
          </a:prstGeom>
        </p:spPr>
      </p:pic>
      <p:pic>
        <p:nvPicPr>
          <p:cNvPr id="10" name="Picture 9">
            <a:extLst>
              <a:ext uri="{FF2B5EF4-FFF2-40B4-BE49-F238E27FC236}">
                <a16:creationId xmlns:a16="http://schemas.microsoft.com/office/drawing/2014/main" id="{664469CD-AD7F-4796-83BD-E181DB16DBB7}"/>
              </a:ext>
            </a:extLst>
          </p:cNvPr>
          <p:cNvPicPr>
            <a:picLocks noChangeAspect="1"/>
          </p:cNvPicPr>
          <p:nvPr/>
        </p:nvPicPr>
        <p:blipFill>
          <a:blip r:embed="rId3"/>
          <a:stretch>
            <a:fillRect/>
          </a:stretch>
        </p:blipFill>
        <p:spPr>
          <a:xfrm>
            <a:off x="10540149" y="3570102"/>
            <a:ext cx="813727" cy="263826"/>
          </a:xfrm>
          <a:prstGeom prst="rect">
            <a:avLst/>
          </a:prstGeom>
        </p:spPr>
      </p:pic>
      <p:grpSp>
        <p:nvGrpSpPr>
          <p:cNvPr id="11" name="Group 10">
            <a:extLst>
              <a:ext uri="{FF2B5EF4-FFF2-40B4-BE49-F238E27FC236}">
                <a16:creationId xmlns:a16="http://schemas.microsoft.com/office/drawing/2014/main" id="{708E3AC3-B275-403F-ABD8-E6FF9BCDB298}"/>
              </a:ext>
            </a:extLst>
          </p:cNvPr>
          <p:cNvGrpSpPr/>
          <p:nvPr/>
        </p:nvGrpSpPr>
        <p:grpSpPr>
          <a:xfrm>
            <a:off x="351283" y="4425694"/>
            <a:ext cx="11489433" cy="2016000"/>
            <a:chOff x="0" y="0"/>
            <a:chExt cx="9029455" cy="2310472"/>
          </a:xfrm>
        </p:grpSpPr>
        <p:sp>
          <p:nvSpPr>
            <p:cNvPr id="12" name="Rectangle: Rounded Corners 11">
              <a:extLst>
                <a:ext uri="{FF2B5EF4-FFF2-40B4-BE49-F238E27FC236}">
                  <a16:creationId xmlns:a16="http://schemas.microsoft.com/office/drawing/2014/main" id="{AADEC64D-7929-483F-BED1-5FB37689DD28}"/>
                </a:ext>
              </a:extLst>
            </p:cNvPr>
            <p:cNvSpPr/>
            <p:nvPr/>
          </p:nvSpPr>
          <p:spPr>
            <a:xfrm>
              <a:off x="0" y="0"/>
              <a:ext cx="9029455" cy="220010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FDEF9672-0C70-47AD-BED6-FF8FD195A5A9}"/>
                </a:ext>
              </a:extLst>
            </p:cNvPr>
            <p:cNvSpPr txBox="1"/>
            <p:nvPr/>
          </p:nvSpPr>
          <p:spPr>
            <a:xfrm>
              <a:off x="69712" y="69713"/>
              <a:ext cx="8959742"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1155700">
                <a:lnSpc>
                  <a:spcPct val="90000"/>
                </a:lnSpc>
                <a:spcBef>
                  <a:spcPct val="0"/>
                </a:spcBef>
                <a:spcAft>
                  <a:spcPct val="35000"/>
                </a:spcAft>
              </a:pPr>
              <a:r>
                <a:rPr lang="ar-SA" sz="1600" b="1" dirty="0">
                  <a:solidFill>
                    <a:srgbClr val="FFC000"/>
                  </a:solidFill>
                  <a:latin typeface="Arial" panose="020B0604020202020204" pitchFamily="34" charset="0"/>
                  <a:ea typeface="Arial"/>
                  <a:cs typeface="Arial" panose="020B0604020202020204" pitchFamily="34" charset="0"/>
                </a:rPr>
                <a:t>تعديلات الاتفاقية:</a:t>
              </a:r>
            </a:p>
            <a:p>
              <a:pPr algn="just" defTabSz="1155700">
                <a:lnSpc>
                  <a:spcPct val="90000"/>
                </a:lnSpc>
                <a:spcBef>
                  <a:spcPct val="0"/>
                </a:spcBef>
                <a:spcAft>
                  <a:spcPct val="35000"/>
                </a:spcAft>
              </a:pPr>
              <a:r>
                <a:rPr lang="ar-SA" sz="1600" b="1" dirty="0">
                  <a:latin typeface="Arial" panose="020B0604020202020204" pitchFamily="34" charset="0"/>
                  <a:ea typeface="Arial"/>
                  <a:cs typeface="Arial" panose="020B0604020202020204" pitchFamily="34" charset="0"/>
                </a:rPr>
                <a:t>المادة </a:t>
              </a:r>
              <a:r>
                <a:rPr lang="ar-SA" sz="1600" b="1" dirty="0">
                  <a:latin typeface="Arial" panose="020B0604020202020204" pitchFamily="34" charset="0"/>
                  <a:ea typeface="Calibri" panose="020F0502020204030204" pitchFamily="34" charset="0"/>
                  <a:cs typeface="Arial" panose="020B0604020202020204" pitchFamily="34" charset="0"/>
                </a:rPr>
                <a:t>١٨</a:t>
              </a:r>
              <a:r>
                <a:rPr lang="ar-SA" sz="1600" b="1" dirty="0">
                  <a:latin typeface="Arial" panose="020B0604020202020204" pitchFamily="34" charset="0"/>
                  <a:ea typeface="Arial"/>
                  <a:cs typeface="Arial" panose="020B0604020202020204" pitchFamily="34" charset="0"/>
                </a:rPr>
                <a:t> - الخدمات الإضافية</a:t>
              </a:r>
            </a:p>
            <a:p>
              <a:pPr algn="just" defTabSz="450000">
                <a:lnSpc>
                  <a:spcPct val="90000"/>
                </a:lnSpc>
                <a:spcBef>
                  <a:spcPct val="0"/>
                </a:spcBef>
                <a:spcAft>
                  <a:spcPts val="0"/>
                </a:spcAft>
              </a:pPr>
              <a:r>
                <a:rPr lang="ar-SA" sz="1600" dirty="0">
                  <a:latin typeface="Arial" panose="020B0604020202020204" pitchFamily="34" charset="0"/>
                  <a:ea typeface="Calibri" panose="020F0502020204030204" pitchFamily="34" charset="0"/>
                  <a:cs typeface="Arial" panose="020B0604020202020204" pitchFamily="34" charset="0"/>
                </a:rPr>
                <a:t>١</a:t>
              </a:r>
              <a:r>
                <a:rPr lang="ar-SA" sz="1600" dirty="0">
                  <a:latin typeface="Arial" panose="020B0604020202020204" pitchFamily="34" charset="0"/>
                  <a:ea typeface="Arial"/>
                  <a:cs typeface="Arial" panose="020B0604020202020204" pitchFamily="34" charset="0"/>
                </a:rPr>
                <a:t>-	تضمن البلدان الأعضاء أداء الخدمات الإضافية الإلزامية التالية:</a:t>
              </a:r>
            </a:p>
            <a:p>
              <a:pPr marL="449263" indent="-449263" algn="justLow" defTabSz="450000">
                <a:lnSpc>
                  <a:spcPct val="90000"/>
                </a:lnSpc>
                <a:spcBef>
                  <a:spcPts val="600"/>
                </a:spcBef>
                <a:spcAft>
                  <a:spcPts val="0"/>
                </a:spcAft>
              </a:pPr>
              <a:r>
                <a:rPr lang="ar-SA" sz="1600" dirty="0">
                  <a:latin typeface="Arial" panose="020B0604020202020204" pitchFamily="34" charset="0"/>
                  <a:ea typeface="Calibri" panose="020F0502020204030204" pitchFamily="34" charset="0"/>
                  <a:cs typeface="Arial" panose="020B0604020202020204" pitchFamily="34" charset="0"/>
                </a:rPr>
                <a:t>١</a:t>
              </a:r>
              <a:r>
                <a:rPr lang="ar-SA" sz="1600" dirty="0">
                  <a:latin typeface="Arial" panose="020B0604020202020204" pitchFamily="34" charset="0"/>
                  <a:ea typeface="Arial"/>
                  <a:cs typeface="Arial" panose="020B0604020202020204" pitchFamily="34" charset="0"/>
                </a:rPr>
                <a:t>-</a:t>
              </a:r>
              <a:r>
                <a:rPr lang="ar-SA" sz="1600" dirty="0">
                  <a:latin typeface="Arial" panose="020B0604020202020204" pitchFamily="34" charset="0"/>
                  <a:ea typeface="Calibri" panose="020F0502020204030204" pitchFamily="34" charset="0"/>
                  <a:cs typeface="Arial" panose="020B0604020202020204" pitchFamily="34" charset="0"/>
                </a:rPr>
                <a:t>١</a:t>
              </a:r>
              <a:r>
                <a:rPr lang="ar-SA" sz="1600" dirty="0">
                  <a:latin typeface="Arial" panose="020B0604020202020204" pitchFamily="34" charset="0"/>
                  <a:ea typeface="Arial"/>
                  <a:cs typeface="Arial" panose="020B0604020202020204" pitchFamily="34" charset="0"/>
                </a:rPr>
                <a:t>	خدمة التسجيل لبعائث البريد الجوي وبعائث بريد الرسائل الصادرة والواردة ذات الأولوية </a:t>
              </a:r>
              <a:r>
                <a:rPr lang="ar-SA" sz="1600" b="1" u="sng" dirty="0">
                  <a:solidFill>
                    <a:srgbClr val="FFC000"/>
                  </a:solidFill>
                  <a:latin typeface="Arial" panose="020B0604020202020204" pitchFamily="34" charset="0"/>
                  <a:ea typeface="Verdana" panose="020B0604030504040204" pitchFamily="34" charset="0"/>
                  <a:cs typeface="Arial" panose="020B0604020202020204" pitchFamily="34" charset="0"/>
                </a:rPr>
                <a:t>التي تحتوي على مستندات فقط</a:t>
              </a:r>
              <a:r>
                <a:rPr lang="ar-SA" sz="1600" dirty="0">
                  <a:latin typeface="Arial" panose="020B0604020202020204" pitchFamily="34" charset="0"/>
                  <a:ea typeface="Arial"/>
                  <a:cs typeface="Arial" panose="020B0604020202020204" pitchFamily="34" charset="0"/>
                </a:rPr>
                <a:t>؛</a:t>
              </a:r>
            </a:p>
          </p:txBody>
        </p:sp>
      </p:grpSp>
    </p:spTree>
    <p:extLst>
      <p:ext uri="{BB962C8B-B14F-4D97-AF65-F5344CB8AC3E}">
        <p14:creationId xmlns:p14="http://schemas.microsoft.com/office/powerpoint/2010/main" val="274516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E8FA-EE2B-4E96-AA82-85D3B5F4A553}"/>
              </a:ext>
            </a:extLst>
          </p:cNvPr>
          <p:cNvSpPr>
            <a:spLocks noGrp="1"/>
          </p:cNvSpPr>
          <p:nvPr>
            <p:ph type="title"/>
          </p:nvPr>
        </p:nvSpPr>
        <p:spPr>
          <a:xfrm>
            <a:off x="2570858" y="503998"/>
            <a:ext cx="7967384" cy="574284"/>
          </a:xfrm>
        </p:spPr>
        <p:txBody>
          <a:bodyPr/>
          <a:lstStyle/>
          <a:p>
            <a:r>
              <a:rPr lang="ar-SA" dirty="0"/>
              <a:t>جدول الأعمال</a:t>
            </a:r>
          </a:p>
        </p:txBody>
      </p:sp>
      <p:sp>
        <p:nvSpPr>
          <p:cNvPr id="3" name="Content Placeholder 2">
            <a:extLst>
              <a:ext uri="{FF2B5EF4-FFF2-40B4-BE49-F238E27FC236}">
                <a16:creationId xmlns:a16="http://schemas.microsoft.com/office/drawing/2014/main" id="{0299DC03-B93F-4F59-A111-A0128C8D75B9}"/>
              </a:ext>
            </a:extLst>
          </p:cNvPr>
          <p:cNvSpPr>
            <a:spLocks noGrp="1"/>
          </p:cNvSpPr>
          <p:nvPr>
            <p:ph sz="quarter" idx="13"/>
          </p:nvPr>
        </p:nvSpPr>
        <p:spPr/>
        <p:txBody>
          <a:bodyPr/>
          <a:lstStyle/>
          <a:p>
            <a:pPr marL="356616" lvl="0" indent="-356616" algn="justLow">
              <a:buNone/>
              <a:tabLst>
                <a:tab pos="357188" algn="l"/>
              </a:tabLst>
            </a:pPr>
            <a:r>
              <a:rPr lang="ar-SA" sz="1400" b="1" dirty="0">
                <a:effectLst/>
                <a:latin typeface="Arial" panose="020B0604020202020204" pitchFamily="34" charset="0"/>
                <a:cs typeface="Arial" panose="020B0604020202020204" pitchFamily="34" charset="0"/>
              </a:rPr>
              <a:t> </a:t>
            </a:r>
            <a:r>
              <a:rPr lang="ar-SA" sz="1400" b="1" dirty="0">
                <a:effectLst/>
                <a:latin typeface="Arial" panose="020B0604020202020204" pitchFamily="34" charset="0"/>
                <a:ea typeface="Calibri" panose="020F0502020204030204" pitchFamily="34" charset="0"/>
                <a:cs typeface="Arial" panose="020B0604020202020204" pitchFamily="34" charset="0"/>
              </a:rPr>
              <a:t>١</a:t>
            </a:r>
            <a:r>
              <a:rPr lang="ar-SA" sz="1400" b="1" dirty="0">
                <a:effectLst/>
                <a:latin typeface="Arial" panose="020B0604020202020204" pitchFamily="34" charset="0"/>
                <a:cs typeface="Arial" panose="020B0604020202020204" pitchFamily="34" charset="0"/>
              </a:rPr>
              <a:t>-</a:t>
            </a:r>
            <a:r>
              <a:rPr lang="en-US" sz="1400" b="1" dirty="0">
                <a:effectLst/>
                <a:latin typeface="Arial" panose="020B0604020202020204" pitchFamily="34" charset="0"/>
                <a:cs typeface="Arial" panose="020B0604020202020204" pitchFamily="34" charset="0"/>
              </a:rPr>
              <a:t>	</a:t>
            </a:r>
            <a:r>
              <a:rPr lang="ar-SA" sz="1400" b="1" dirty="0">
                <a:effectLst/>
                <a:latin typeface="Arial" panose="020B0604020202020204" pitchFamily="34" charset="0"/>
                <a:cs typeface="Arial" panose="020B0604020202020204" pitchFamily="34" charset="0"/>
              </a:rPr>
              <a:t>	الملاحظات الافتتاحية</a:t>
            </a:r>
          </a:p>
          <a:p>
            <a:pPr marL="0" lvl="0" indent="0" algn="justLow">
              <a:buNone/>
            </a:pPr>
            <a:endParaRPr lang="en-US" sz="1400" dirty="0">
              <a:latin typeface="Arial" panose="020B0604020202020204" pitchFamily="34" charset="0"/>
              <a:cs typeface="Arial" panose="020B0604020202020204" pitchFamily="34" charset="0"/>
            </a:endParaRPr>
          </a:p>
          <a:p>
            <a:pPr marL="357188" lvl="0" indent="-357188" algn="justLow">
              <a:buNone/>
              <a:tabLst>
                <a:tab pos="357188" algn="l"/>
              </a:tabLst>
            </a:pPr>
            <a:r>
              <a:rPr lang="ar-SA" sz="1400" b="1" dirty="0">
                <a:latin typeface="Arial" panose="020B0604020202020204" pitchFamily="34" charset="0"/>
                <a:cs typeface="Arial" panose="020B0604020202020204" pitchFamily="34" charset="0"/>
              </a:rPr>
              <a:t>٢-</a:t>
            </a:r>
            <a:r>
              <a:rPr lang="en-US" sz="1400" b="1" dirty="0">
                <a:latin typeface="Arial" panose="020B0604020202020204" pitchFamily="34" charset="0"/>
                <a:cs typeface="Arial" panose="020B0604020202020204" pitchFamily="34" charset="0"/>
              </a:rPr>
              <a:t>   	</a:t>
            </a:r>
            <a:r>
              <a:rPr lang="ar-SA" sz="1400" b="1" dirty="0">
                <a:latin typeface="Arial" panose="020B0604020202020204" pitchFamily="34" charset="0"/>
                <a:cs typeface="Arial" panose="020B0604020202020204" pitchFamily="34" charset="0"/>
              </a:rPr>
              <a:t>التغييرات التنظيمية الجديدة عقب المؤتمر الثامن والعشرين للاتحاد البريدي العالمي والدورة الثانية لمجلس الاستثمار البريدي لعام ٢٠٢٥</a:t>
            </a:r>
          </a:p>
          <a:p>
            <a:pPr marL="357188" lvl="0" indent="0" algn="justLow">
              <a:buNone/>
            </a:pPr>
            <a:r>
              <a:rPr lang="ar-SA" sz="1400" dirty="0">
                <a:effectLst/>
                <a:latin typeface="Arial" panose="020B0604020202020204" pitchFamily="34" charset="0"/>
                <a:cs typeface="Arial" panose="020B0604020202020204" pitchFamily="34" charset="0"/>
              </a:rPr>
              <a:t>المتحدث: السيد دافيد </a:t>
            </a:r>
            <a:r>
              <a:rPr lang="ar-SA" sz="1400" dirty="0" err="1">
                <a:effectLst/>
                <a:latin typeface="Arial" panose="020B0604020202020204" pitchFamily="34" charset="0"/>
                <a:cs typeface="Arial" panose="020B0604020202020204" pitchFamily="34" charset="0"/>
              </a:rPr>
              <a:t>بيلكنجتون</a:t>
            </a:r>
            <a:endParaRPr lang="ar-SA" sz="1400" dirty="0">
              <a:effectLst/>
              <a:latin typeface="Arial" panose="020B0604020202020204" pitchFamily="34" charset="0"/>
              <a:cs typeface="Arial" panose="020B0604020202020204" pitchFamily="34" charset="0"/>
            </a:endParaRPr>
          </a:p>
          <a:p>
            <a:pPr marL="357188" lvl="0" indent="0" algn="justLow">
              <a:buNone/>
            </a:pPr>
            <a:r>
              <a:rPr lang="ar-SA" sz="1400" dirty="0">
                <a:effectLst/>
                <a:latin typeface="Arial" panose="020B0604020202020204" pitchFamily="34" charset="0"/>
                <a:cs typeface="Arial" panose="020B0604020202020204" pitchFamily="34" charset="0"/>
              </a:rPr>
              <a:t>(مديرية التجارة الإلكترونية وتكامل الخدمات المادية والمسائل المتعلقة بمجلس الاستثمار البريدي)</a:t>
            </a:r>
          </a:p>
          <a:p>
            <a:pPr marL="4400" lvl="0" indent="0" algn="justLow">
              <a:buNone/>
            </a:pPr>
            <a:endParaRPr lang="en-US" sz="1400" b="1" dirty="0">
              <a:latin typeface="Arial" panose="020B0604020202020204" pitchFamily="34" charset="0"/>
              <a:cs typeface="Arial" panose="020B0604020202020204" pitchFamily="34" charset="0"/>
            </a:endParaRPr>
          </a:p>
          <a:p>
            <a:pPr marL="0" lvl="0" indent="0" algn="justLow">
              <a:buNone/>
              <a:tabLst>
                <a:tab pos="357188" algn="l"/>
              </a:tabLst>
            </a:pPr>
            <a:r>
              <a:rPr lang="ar-SA" sz="1400" b="1" dirty="0">
                <a:latin typeface="Arial" panose="020B0604020202020204" pitchFamily="34" charset="0"/>
                <a:cs typeface="Arial" panose="020B0604020202020204" pitchFamily="34" charset="0"/>
              </a:rPr>
              <a:t> </a:t>
            </a:r>
            <a:r>
              <a:rPr lang="ar-SA" sz="1400" b="1" dirty="0">
                <a:latin typeface="Arial" panose="020B0604020202020204" pitchFamily="34" charset="0"/>
                <a:ea typeface="Calibri" panose="020F0502020204030204" pitchFamily="34" charset="0"/>
                <a:cs typeface="Arial" panose="020B0604020202020204" pitchFamily="34" charset="0"/>
              </a:rPr>
              <a:t>٣</a:t>
            </a:r>
            <a:r>
              <a:rPr lang="en-US" sz="1400" b="1" dirty="0">
                <a:latin typeface="Arial" panose="020B0604020202020204" pitchFamily="34" charset="0"/>
                <a:cs typeface="Arial" panose="020B0604020202020204" pitchFamily="34" charset="0"/>
              </a:rPr>
              <a:t>-	</a:t>
            </a:r>
            <a:r>
              <a:rPr lang="en-US" sz="1400" b="1" dirty="0">
                <a:latin typeface="Arial" panose="020B0604020202020204" pitchFamily="34" charset="0"/>
                <a:ea typeface="Calibri" panose="020F0502020204030204" pitchFamily="34" charset="0"/>
                <a:cs typeface="Arial" panose="020B0604020202020204" pitchFamily="34" charset="0"/>
              </a:rPr>
              <a:t>    </a:t>
            </a:r>
            <a:r>
              <a:rPr lang="ar-SA" sz="1400" b="1" dirty="0">
                <a:latin typeface="Arial" panose="020B0604020202020204" pitchFamily="34" charset="0"/>
                <a:cs typeface="Arial" panose="020B0604020202020204" pitchFamily="34" charset="0"/>
              </a:rPr>
              <a:t>نظام الاستعلام القائم على الإنترنت: المعالجة الإلكترونية للاستعلامات المتعلقة </a:t>
            </a:r>
            <a:r>
              <a:rPr lang="ar-SA" sz="1400" b="1" dirty="0" err="1">
                <a:latin typeface="Arial" panose="020B0604020202020204" pitchFamily="34" charset="0"/>
                <a:cs typeface="Arial" panose="020B0604020202020204" pitchFamily="34" charset="0"/>
              </a:rPr>
              <a:t>ببعائث</a:t>
            </a:r>
            <a:r>
              <a:rPr lang="ar-SA" sz="1400" b="1" dirty="0">
                <a:latin typeface="Arial" panose="020B0604020202020204" pitchFamily="34" charset="0"/>
                <a:cs typeface="Arial" panose="020B0604020202020204" pitchFamily="34" charset="0"/>
              </a:rPr>
              <a:t> بريد الرسائل</a:t>
            </a:r>
          </a:p>
          <a:p>
            <a:pPr marL="357188" lvl="0" indent="0" algn="justLow">
              <a:buNone/>
              <a:tabLst>
                <a:tab pos="357188" algn="l"/>
              </a:tabLst>
            </a:pPr>
            <a:r>
              <a:rPr lang="ar-SA" sz="1400" dirty="0">
                <a:latin typeface="Arial" panose="020B0604020202020204" pitchFamily="34" charset="0"/>
                <a:cs typeface="Arial" panose="020B0604020202020204" pitchFamily="34" charset="0"/>
              </a:rPr>
              <a:t>المتحدث: السيد شكري الليلي</a:t>
            </a:r>
          </a:p>
          <a:p>
            <a:pPr marL="357188" lvl="0" indent="0" algn="justLow">
              <a:buNone/>
              <a:tabLst>
                <a:tab pos="357188" algn="l"/>
              </a:tabLst>
            </a:pPr>
            <a:r>
              <a:rPr lang="ar-SA" sz="1400" dirty="0">
                <a:latin typeface="Arial" panose="020B0604020202020204" pitchFamily="34" charset="0"/>
                <a:cs typeface="Arial" panose="020B0604020202020204" pitchFamily="34" charset="0"/>
              </a:rPr>
              <a:t>(مديرية التجارة الإلكترونية وتكامل الخدمات المادية والمسائل المتعلقة بمجلس الاستثمار البريدي)</a:t>
            </a:r>
          </a:p>
          <a:p>
            <a:pPr marL="101600" indent="0" algn="justLow">
              <a:buNone/>
            </a:pPr>
            <a:r>
              <a:rPr lang="ar-SA" sz="1400" dirty="0">
                <a:latin typeface="Arial" panose="020B0604020202020204" pitchFamily="34" charset="0"/>
                <a:cs typeface="Arial" panose="020B0604020202020204" pitchFamily="34" charset="0"/>
              </a:rPr>
              <a:t> </a:t>
            </a:r>
          </a:p>
          <a:p>
            <a:pPr marL="4400" indent="0" algn="justLow">
              <a:buNone/>
              <a:tabLst>
                <a:tab pos="357188" algn="l"/>
              </a:tabLst>
            </a:pPr>
            <a:r>
              <a:rPr lang="en-US" sz="1400" b="1" dirty="0">
                <a:latin typeface="Arial" panose="020B0604020202020204" pitchFamily="34" charset="0"/>
                <a:cs typeface="Arial" panose="020B0604020202020204" pitchFamily="34" charset="0"/>
              </a:rPr>
              <a:t>	</a:t>
            </a:r>
            <a:r>
              <a:rPr lang="ar-SA" sz="1400" b="1" dirty="0">
                <a:latin typeface="Arial" panose="020B0604020202020204" pitchFamily="34" charset="0"/>
                <a:cs typeface="Arial" panose="020B0604020202020204" pitchFamily="34" charset="0"/>
              </a:rPr>
              <a:t>٤</a:t>
            </a:r>
            <a:r>
              <a:rPr lang="en-US" sz="1400" b="1" dirty="0">
                <a:latin typeface="Arial" panose="020B0604020202020204" pitchFamily="34" charset="0"/>
                <a:cs typeface="Arial" panose="020B0604020202020204" pitchFamily="34" charset="0"/>
              </a:rPr>
              <a:t>     -</a:t>
            </a:r>
            <a:r>
              <a:rPr lang="ar-SA" sz="1400" b="1" dirty="0">
                <a:latin typeface="Arial" panose="020B0604020202020204" pitchFamily="34" charset="0"/>
                <a:cs typeface="Arial" panose="020B0604020202020204" pitchFamily="34" charset="0"/>
              </a:rPr>
              <a:t>أحدث الابتكارات: نُظم تكنولوجيا المعلومات الخاصة بالاتحاد البريدي العالمي وحلول خدمة التوزيع المدفوع الرسوم</a:t>
            </a:r>
          </a:p>
          <a:p>
            <a:pPr marL="357188" indent="0" algn="justLow">
              <a:buNone/>
              <a:tabLst>
                <a:tab pos="357188" algn="l"/>
              </a:tabLst>
            </a:pPr>
            <a:r>
              <a:rPr lang="ar-SA" sz="1400" dirty="0">
                <a:effectLst/>
                <a:latin typeface="Arial" panose="020B0604020202020204" pitchFamily="34" charset="0"/>
                <a:cs typeface="Arial" panose="020B0604020202020204" pitchFamily="34" charset="0"/>
              </a:rPr>
              <a:t> المتحدثان: السيد ديفيد </a:t>
            </a:r>
            <a:r>
              <a:rPr lang="ar-SA" sz="1400" dirty="0" err="1">
                <a:effectLst/>
                <a:latin typeface="Arial" panose="020B0604020202020204" pitchFamily="34" charset="0"/>
                <a:cs typeface="Arial" panose="020B0604020202020204" pitchFamily="34" charset="0"/>
              </a:rPr>
              <a:t>أفسيك</a:t>
            </a:r>
            <a:r>
              <a:rPr lang="ar-SA" sz="1400" dirty="0">
                <a:effectLst/>
                <a:latin typeface="Arial" panose="020B0604020202020204" pitchFamily="34" charset="0"/>
                <a:cs typeface="Arial" panose="020B0604020202020204" pitchFamily="34" charset="0"/>
              </a:rPr>
              <a:t> والسيد ستيفان هيرمان</a:t>
            </a:r>
          </a:p>
          <a:p>
            <a:pPr marL="357188" indent="0" algn="justLow">
              <a:buNone/>
            </a:pPr>
            <a:r>
              <a:rPr lang="ar-SA" sz="1400" dirty="0">
                <a:effectLst/>
                <a:latin typeface="Arial" panose="020B0604020202020204" pitchFamily="34" charset="0"/>
                <a:cs typeface="Arial" panose="020B0604020202020204" pitchFamily="34" charset="0"/>
              </a:rPr>
              <a:t> (مركز التكنولوجيا البريدية)</a:t>
            </a:r>
          </a:p>
          <a:p>
            <a:pPr marL="101600" indent="0" algn="justLow">
              <a:buNone/>
            </a:pPr>
            <a:r>
              <a:rPr lang="ar-SA" sz="1400" dirty="0">
                <a:latin typeface="Arial" panose="020B0604020202020204" pitchFamily="34" charset="0"/>
                <a:cs typeface="Arial" panose="020B0604020202020204" pitchFamily="34" charset="0"/>
              </a:rPr>
              <a:t> </a:t>
            </a:r>
          </a:p>
          <a:p>
            <a:pPr marL="356616" lvl="0" indent="-356616" algn="justLow">
              <a:buNone/>
              <a:tabLst>
                <a:tab pos="357188" algn="l"/>
              </a:tabLst>
            </a:pPr>
            <a:r>
              <a:rPr lang="ar-SA" sz="1400" b="1" dirty="0">
                <a:effectLst/>
                <a:latin typeface="Arial" panose="020B0604020202020204" pitchFamily="34" charset="0"/>
                <a:cs typeface="Arial" panose="020B0604020202020204" pitchFamily="34" charset="0"/>
              </a:rPr>
              <a:t>٥-</a:t>
            </a:r>
            <a:r>
              <a:rPr lang="en-US" sz="1400" b="1" dirty="0">
                <a:effectLst/>
                <a:latin typeface="Arial" panose="020B0604020202020204" pitchFamily="34" charset="0"/>
                <a:cs typeface="Arial" panose="020B0604020202020204" pitchFamily="34" charset="0"/>
              </a:rPr>
              <a:t>		</a:t>
            </a:r>
            <a:r>
              <a:rPr lang="ar-SA" sz="1400" b="1" dirty="0">
                <a:effectLst/>
                <a:latin typeface="Arial" panose="020B0604020202020204" pitchFamily="34" charset="0"/>
                <a:cs typeface="Arial" panose="020B0604020202020204" pitchFamily="34" charset="0"/>
              </a:rPr>
              <a:t>الإحصاءات العالمية فيما يتعلق بالكمية</a:t>
            </a:r>
          </a:p>
          <a:p>
            <a:pPr marL="357188" lvl="0" indent="0" algn="justLow">
              <a:buNone/>
            </a:pPr>
            <a:r>
              <a:rPr lang="ar-SA" sz="1400" dirty="0">
                <a:latin typeface="Arial" panose="020B0604020202020204" pitchFamily="34" charset="0"/>
                <a:cs typeface="Arial" panose="020B0604020202020204" pitchFamily="34" charset="0"/>
              </a:rPr>
              <a:t>المتحدث: السيد شكري الليلي</a:t>
            </a:r>
          </a:p>
          <a:p>
            <a:pPr marL="357188" indent="0" algn="justLow">
              <a:buNone/>
            </a:pPr>
            <a:r>
              <a:rPr lang="ar-SA" sz="1400" dirty="0">
                <a:latin typeface="Arial" panose="020B0604020202020204" pitchFamily="34" charset="0"/>
                <a:cs typeface="Arial" panose="020B0604020202020204" pitchFamily="34" charset="0"/>
              </a:rPr>
              <a:t> (مديرية التجارة الإلكترونية وتكامل الخدمات المادية والمسائل المتعلقة بمجلس الاستثمار البريدي)</a:t>
            </a:r>
          </a:p>
          <a:p>
            <a:pPr marL="0" lvl="0" indent="0" algn="justLow">
              <a:buNone/>
            </a:pPr>
            <a:endParaRPr lang="en-US" sz="1400" b="1" dirty="0">
              <a:latin typeface="Arial" panose="020B0604020202020204" pitchFamily="34" charset="0"/>
              <a:cs typeface="Arial" panose="020B0604020202020204" pitchFamily="34" charset="0"/>
            </a:endParaRPr>
          </a:p>
          <a:p>
            <a:pPr marL="4400" lvl="0" indent="0" algn="justLow">
              <a:buNone/>
              <a:tabLst>
                <a:tab pos="357188" algn="l"/>
              </a:tabLst>
            </a:pPr>
            <a:r>
              <a:rPr lang="ar-SA" sz="1400" b="1" dirty="0">
                <a:effectLst/>
                <a:latin typeface="Arial" panose="020B0604020202020204" pitchFamily="34" charset="0"/>
                <a:cs typeface="Arial" panose="020B0604020202020204" pitchFamily="34" charset="0"/>
              </a:rPr>
              <a:t> ٦-</a:t>
            </a:r>
            <a:r>
              <a:rPr lang="en-US" sz="1400" b="1" dirty="0">
                <a:effectLst/>
                <a:latin typeface="Arial" panose="020B0604020202020204" pitchFamily="34" charset="0"/>
                <a:cs typeface="Arial" panose="020B0604020202020204" pitchFamily="34" charset="0"/>
              </a:rPr>
              <a:t>    </a:t>
            </a:r>
            <a:r>
              <a:rPr lang="ar-SA" sz="1400" b="1" dirty="0">
                <a:effectLst/>
                <a:latin typeface="Arial" panose="020B0604020202020204" pitchFamily="34" charset="0"/>
                <a:cs typeface="Arial" panose="020B0604020202020204" pitchFamily="34" charset="0"/>
              </a:rPr>
              <a:t>جلسة الأسئلة والأجوبة</a:t>
            </a:r>
          </a:p>
          <a:p>
            <a:pPr marL="357188" lvl="0" indent="0" algn="justLow">
              <a:buNone/>
              <a:tabLst>
                <a:tab pos="357188" algn="l"/>
              </a:tabLst>
            </a:pPr>
            <a:r>
              <a:rPr lang="ar-SA" sz="1400" dirty="0">
                <a:latin typeface="Arial" panose="020B0604020202020204" pitchFamily="34" charset="0"/>
                <a:cs typeface="Arial" panose="020B0604020202020204" pitchFamily="34" charset="0"/>
              </a:rPr>
              <a:t>(عبر خدمة الدردشة في تطبيق زووم)</a:t>
            </a:r>
          </a:p>
          <a:p>
            <a:pPr marL="4400" lvl="0" indent="0" algn="justLow">
              <a:buNone/>
            </a:pPr>
            <a:endParaRPr lang="en-US" sz="1400" b="1" dirty="0">
              <a:effectLst/>
              <a:latin typeface="Arial" panose="020B0604020202020204" pitchFamily="34" charset="0"/>
              <a:cs typeface="Arial" panose="020B0604020202020204" pitchFamily="34" charset="0"/>
            </a:endParaRPr>
          </a:p>
          <a:p>
            <a:pPr marL="356616" lvl="0" indent="-356616" algn="justLow">
              <a:buNone/>
              <a:tabLst>
                <a:tab pos="357188" algn="l"/>
              </a:tabLst>
            </a:pPr>
            <a:r>
              <a:rPr lang="ar-SA" sz="1400" b="1" dirty="0">
                <a:latin typeface="Arial" panose="020B0604020202020204" pitchFamily="34" charset="0"/>
                <a:cs typeface="Arial" panose="020B0604020202020204" pitchFamily="34" charset="0"/>
              </a:rPr>
              <a:t> ٧-</a:t>
            </a:r>
            <a:r>
              <a:rPr lang="en-US" sz="1400" b="1" dirty="0">
                <a:latin typeface="Arial" panose="020B0604020202020204" pitchFamily="34" charset="0"/>
                <a:cs typeface="Arial" panose="020B0604020202020204" pitchFamily="34" charset="0"/>
              </a:rPr>
              <a:t>		</a:t>
            </a:r>
            <a:r>
              <a:rPr lang="ar-SA" sz="1400" b="1" dirty="0">
                <a:latin typeface="Arial" panose="020B0604020202020204" pitchFamily="34" charset="0"/>
                <a:cs typeface="Arial" panose="020B0604020202020204" pitchFamily="34" charset="0"/>
              </a:rPr>
              <a:t>الملاحظات الختامية والاستنتاجات الرئيسية</a:t>
            </a:r>
          </a:p>
        </p:txBody>
      </p:sp>
    </p:spTree>
    <p:extLst>
      <p:ext uri="{BB962C8B-B14F-4D97-AF65-F5344CB8AC3E}">
        <p14:creationId xmlns:p14="http://schemas.microsoft.com/office/powerpoint/2010/main" val="94891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526094" y="455260"/>
            <a:ext cx="10211970" cy="574284"/>
          </a:xfrm>
        </p:spPr>
        <p:txBody>
          <a:bodyPr/>
          <a:lstStyle/>
          <a:p>
            <a:pPr algn="justLow"/>
            <a:r>
              <a:rPr lang="ar-SA" sz="2400" dirty="0">
                <a:latin typeface="Arial" panose="020B0604020202020204" pitchFamily="34" charset="0"/>
                <a:cs typeface="Arial" panose="020B0604020202020204" pitchFamily="34" charset="0"/>
              </a:rPr>
              <a:t>خدمة التسجيل </a:t>
            </a:r>
            <a:r>
              <a:rPr lang="ar-SA" sz="2200" dirty="0">
                <a:latin typeface="Times New Roman" panose="02020603050405020304" pitchFamily="18" charset="0"/>
                <a:cs typeface="Times New Roman" panose="02020603050405020304" pitchFamily="18" charset="0"/>
              </a:rPr>
              <a:t>(</a:t>
            </a:r>
            <a:r>
              <a:rPr lang="en-GB" sz="2200" dirty="0">
                <a:latin typeface="Times New Roman" panose="02020603050405020304" pitchFamily="18" charset="0"/>
                <a:cs typeface="Times New Roman" panose="02020603050405020304" pitchFamily="18" charset="0"/>
              </a:rPr>
              <a:t>RA-RZ</a:t>
            </a:r>
            <a:r>
              <a:rPr lang="ar-SA" sz="2200" dirty="0">
                <a:latin typeface="Times New Roman" panose="02020603050405020304" pitchFamily="18" charset="0"/>
                <a:cs typeface="Times New Roman" panose="02020603050405020304" pitchFamily="18" charset="0"/>
              </a:rPr>
              <a:t>) </a:t>
            </a:r>
            <a:r>
              <a:rPr lang="ar-SA" sz="2400" dirty="0">
                <a:latin typeface="Arial" panose="020B0604020202020204" pitchFamily="34" charset="0"/>
                <a:cs typeface="Arial" panose="020B0604020202020204" pitchFamily="34" charset="0"/>
              </a:rPr>
              <a:t>- يبدأ نفاذ هذه التعديلات اعتباراً من </a:t>
            </a:r>
            <a:r>
              <a:rPr lang="ar-SA" sz="2400" dirty="0">
                <a:latin typeface="Arial" panose="020B0604020202020204" pitchFamily="34" charset="0"/>
                <a:ea typeface="Calibri" panose="020F0502020204030204" pitchFamily="34" charset="0"/>
                <a:cs typeface="Arial" panose="020B0604020202020204" pitchFamily="34" charset="0"/>
              </a:rPr>
              <a:t>١</a:t>
            </a:r>
            <a:r>
              <a:rPr lang="ar-SA" sz="2400" dirty="0">
                <a:latin typeface="Arial" panose="020B0604020202020204" pitchFamily="34" charset="0"/>
                <a:cs typeface="Arial" panose="020B0604020202020204" pitchFamily="34" charset="0"/>
              </a:rPr>
              <a:t> يناير/كانون الثاني ٢٠٢٦</a:t>
            </a:r>
          </a:p>
        </p:txBody>
      </p:sp>
      <p:grpSp>
        <p:nvGrpSpPr>
          <p:cNvPr id="10" name="Group 9">
            <a:extLst>
              <a:ext uri="{FF2B5EF4-FFF2-40B4-BE49-F238E27FC236}">
                <a16:creationId xmlns:a16="http://schemas.microsoft.com/office/drawing/2014/main" id="{FADA47B2-EDA9-48F8-925C-763B0D9F69F8}"/>
              </a:ext>
            </a:extLst>
          </p:cNvPr>
          <p:cNvGrpSpPr/>
          <p:nvPr/>
        </p:nvGrpSpPr>
        <p:grpSpPr>
          <a:xfrm>
            <a:off x="344323" y="1530220"/>
            <a:ext cx="11511127" cy="5004000"/>
            <a:chOff x="0" y="0"/>
            <a:chExt cx="9029455" cy="2292178"/>
          </a:xfrm>
        </p:grpSpPr>
        <p:sp>
          <p:nvSpPr>
            <p:cNvPr id="11" name="Rectangle: Rounded Corners 10">
              <a:extLst>
                <a:ext uri="{FF2B5EF4-FFF2-40B4-BE49-F238E27FC236}">
                  <a16:creationId xmlns:a16="http://schemas.microsoft.com/office/drawing/2014/main" id="{208AB9C9-56EA-4293-B839-A06AEA3BD937}"/>
                </a:ext>
              </a:extLst>
            </p:cNvPr>
            <p:cNvSpPr/>
            <p:nvPr/>
          </p:nvSpPr>
          <p:spPr>
            <a:xfrm>
              <a:off x="0" y="0"/>
              <a:ext cx="9029455" cy="22921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4775A4D8-2657-4DB5-94F7-0D3DF94C5936}"/>
                </a:ext>
              </a:extLst>
            </p:cNvPr>
            <p:cNvSpPr txBox="1"/>
            <p:nvPr/>
          </p:nvSpPr>
          <p:spPr>
            <a:xfrm>
              <a:off x="83065" y="14038"/>
              <a:ext cx="8890343" cy="2259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Low" defTabSz="1155700">
                <a:spcBef>
                  <a:spcPct val="0"/>
                </a:spcBef>
                <a:spcAft>
                  <a:spcPts val="0"/>
                </a:spcAft>
              </a:pPr>
              <a:r>
                <a:rPr lang="ar-SA" sz="1600" b="1" dirty="0">
                  <a:solidFill>
                    <a:srgbClr val="FFC000"/>
                  </a:solidFill>
                  <a:latin typeface="Arial" panose="020B0604020202020204" pitchFamily="34" charset="0"/>
                  <a:ea typeface="Arial"/>
                  <a:cs typeface="Arial" panose="020B0604020202020204" pitchFamily="34" charset="0"/>
                </a:rPr>
                <a:t>تعديلات نظام الاتفاقية:</a:t>
              </a:r>
            </a:p>
            <a:p>
              <a:pPr algn="justLow" defTabSz="1155700">
                <a:spcBef>
                  <a:spcPct val="0"/>
                </a:spcBef>
                <a:spcAft>
                  <a:spcPts val="0"/>
                </a:spcAft>
              </a:pPr>
              <a:endParaRPr lang="en-GB" sz="1600" b="1" dirty="0">
                <a:latin typeface="Arial" panose="020B0604020202020204" pitchFamily="34" charset="0"/>
                <a:ea typeface="Verdana" panose="020B0604030504040204" pitchFamily="34" charset="0"/>
                <a:cs typeface="Arial" panose="020B0604020202020204" pitchFamily="34" charset="0"/>
              </a:endParaRPr>
            </a:p>
            <a:p>
              <a:pPr algn="justLow" defTabSz="1155700">
                <a:spcBef>
                  <a:spcPct val="0"/>
                </a:spcBef>
                <a:spcAft>
                  <a:spcPts val="0"/>
                </a:spcAft>
              </a:pPr>
              <a:r>
                <a:rPr lang="ar-SA" sz="1600" b="1" dirty="0">
                  <a:latin typeface="Arial" panose="020B0604020202020204" pitchFamily="34" charset="0"/>
                  <a:ea typeface="Arial"/>
                  <a:cs typeface="Arial" panose="020B0604020202020204" pitchFamily="34" charset="0"/>
                </a:rPr>
                <a:t>المادة </a:t>
              </a:r>
              <a:r>
                <a:rPr lang="ar-SA" sz="1600" b="1" dirty="0">
                  <a:latin typeface="Arial" panose="020B0604020202020204" pitchFamily="34" charset="0"/>
                  <a:ea typeface="Calibri" panose="020F0502020204030204" pitchFamily="34" charset="0"/>
                  <a:cs typeface="Arial" panose="020B0604020202020204" pitchFamily="34" charset="0"/>
                </a:rPr>
                <a:t>١٩-٠٠٣</a:t>
              </a:r>
              <a:endParaRPr lang="ar-SA" sz="1600" b="1" dirty="0">
                <a:latin typeface="Arial" panose="020B0604020202020204" pitchFamily="34" charset="0"/>
                <a:ea typeface="Arial"/>
                <a:cs typeface="Arial" panose="020B0604020202020204" pitchFamily="34" charset="0"/>
              </a:endParaRPr>
            </a:p>
            <a:p>
              <a:pPr algn="justLow" defTabSz="1155700">
                <a:spcBef>
                  <a:spcPct val="0"/>
                </a:spcBef>
                <a:spcAft>
                  <a:spcPct val="35000"/>
                </a:spcAft>
              </a:pPr>
              <a:endParaRPr lang="en-GB" sz="1600" b="1" dirty="0">
                <a:latin typeface="Arial" panose="020B0604020202020204" pitchFamily="34" charset="0"/>
                <a:ea typeface="Verdana" panose="020B0604030504040204" pitchFamily="34" charset="0"/>
                <a:cs typeface="Arial" panose="020B0604020202020204" pitchFamily="34" charset="0"/>
              </a:endParaRPr>
            </a:p>
            <a:p>
              <a:pPr algn="justLow" defTabSz="1155700">
                <a:spcBef>
                  <a:spcPct val="0"/>
                </a:spcBef>
                <a:spcAft>
                  <a:spcPts val="0"/>
                </a:spcAft>
              </a:pPr>
              <a:r>
                <a:rPr lang="ar-SA" sz="1600" b="1" dirty="0">
                  <a:latin typeface="Arial" panose="020B0604020202020204" pitchFamily="34" charset="0"/>
                  <a:ea typeface="Arial"/>
                  <a:cs typeface="Arial" panose="020B0604020202020204" pitchFamily="34" charset="0"/>
                </a:rPr>
                <a:t>المواد المشعة والمواد المُعدية وخلايا الليثيوم وبطاريات الليثيوم المقبولة</a:t>
              </a:r>
            </a:p>
            <a:p>
              <a:pPr algn="justLow" defTabSz="1155700">
                <a:spcBef>
                  <a:spcPct val="0"/>
                </a:spcBef>
                <a:spcAft>
                  <a:spcPts val="0"/>
                </a:spcAft>
              </a:pPr>
              <a:endParaRPr lang="en-GB" sz="1600" b="1" dirty="0">
                <a:latin typeface="Arial" panose="020B0604020202020204" pitchFamily="34" charset="0"/>
                <a:ea typeface="Verdana" panose="020B0604030504040204" pitchFamily="34" charset="0"/>
                <a:cs typeface="Arial" panose="020B0604020202020204" pitchFamily="34" charset="0"/>
              </a:endParaRPr>
            </a:p>
            <a:p>
              <a:pPr marL="539750" indent="-539750" algn="justLow" defTabSz="540000">
                <a:spcBef>
                  <a:spcPct val="0"/>
                </a:spcBef>
                <a:spcAft>
                  <a:spcPts val="0"/>
                </a:spcAft>
              </a:pPr>
              <a:r>
                <a:rPr lang="ar-SA" sz="1600" dirty="0">
                  <a:latin typeface="Arial" panose="020B0604020202020204" pitchFamily="34" charset="0"/>
                  <a:ea typeface="Calibri" panose="020F0502020204030204" pitchFamily="34" charset="0"/>
                  <a:cs typeface="Arial" panose="020B0604020202020204" pitchFamily="34" charset="0"/>
                </a:rPr>
                <a:t>١</a:t>
              </a:r>
              <a:r>
                <a:rPr lang="ar-SA" sz="1600" dirty="0">
                  <a:latin typeface="Arial" panose="020B0604020202020204" pitchFamily="34" charset="0"/>
                  <a:ea typeface="Arial"/>
                  <a:cs typeface="Arial" panose="020B0604020202020204" pitchFamily="34" charset="0"/>
                </a:rPr>
                <a:t>-٢	عندما ترسل داخل بعائث بريد الرسائل تخضع لتعرفة البعائث ذات الأولوية أو لتعرفة </a:t>
              </a:r>
              <a:r>
                <a:rPr lang="ar-SA" sz="1600" strike="sngStrike" dirty="0">
                  <a:latin typeface="Arial" panose="020B0604020202020204" pitchFamily="34" charset="0"/>
                  <a:ea typeface="Arial"/>
                  <a:cs typeface="Arial" panose="020B0604020202020204" pitchFamily="34" charset="0"/>
                </a:rPr>
                <a:t>الرسائل المسجلة</a:t>
              </a:r>
              <a:r>
                <a:rPr lang="ar-SA" sz="1600" b="1" u="sng" dirty="0">
                  <a:latin typeface="Arial" panose="020B0604020202020204" pitchFamily="34" charset="0"/>
                  <a:ea typeface="Arial"/>
                  <a:cs typeface="Arial" panose="020B0604020202020204" pitchFamily="34" charset="0"/>
                </a:rPr>
                <a:t> </a:t>
              </a:r>
              <a:r>
                <a:rPr lang="ar-SA" sz="1600" b="1" u="sng" dirty="0">
                  <a:solidFill>
                    <a:srgbClr val="FFC000"/>
                  </a:solidFill>
                  <a:latin typeface="Arial" panose="020B0604020202020204" pitchFamily="34" charset="0"/>
                  <a:ea typeface="Verdana" panose="020B0604030504040204" pitchFamily="34" charset="0"/>
                  <a:cs typeface="Arial" panose="020B0604020202020204" pitchFamily="34" charset="0"/>
                </a:rPr>
                <a:t>الرزم الصغيرة المرسلة بخدمة التوزيع الخاضع للتتبع</a:t>
              </a:r>
              <a:r>
                <a:rPr lang="ar-SA" sz="1600" dirty="0">
                  <a:latin typeface="Arial" panose="020B0604020202020204" pitchFamily="34" charset="0"/>
                  <a:ea typeface="Arial"/>
                  <a:cs typeface="Arial" panose="020B0604020202020204" pitchFamily="34" charset="0"/>
                </a:rPr>
                <a:t>.</a:t>
              </a:r>
            </a:p>
            <a:p>
              <a:pPr algn="justLow" defTabSz="540000">
                <a:spcBef>
                  <a:spcPct val="0"/>
                </a:spcBef>
                <a:spcAft>
                  <a:spcPts val="0"/>
                </a:spcAft>
              </a:pPr>
              <a:endParaRPr lang="en-GB" sz="1600" dirty="0">
                <a:latin typeface="Arial" panose="020B0604020202020204" pitchFamily="34" charset="0"/>
                <a:ea typeface="Verdana" panose="020B0604030504040204" pitchFamily="34" charset="0"/>
                <a:cs typeface="Arial" panose="020B0604020202020204" pitchFamily="34" charset="0"/>
              </a:endParaRPr>
            </a:p>
            <a:p>
              <a:pPr marL="539750" indent="-539750" algn="justLow" defTabSz="540000">
                <a:spcBef>
                  <a:spcPct val="0"/>
                </a:spcBef>
                <a:spcAft>
                  <a:spcPts val="0"/>
                </a:spcAft>
              </a:pPr>
              <a:r>
                <a:rPr lang="ar-SA" sz="1600" dirty="0">
                  <a:latin typeface="Arial" panose="020B0604020202020204" pitchFamily="34" charset="0"/>
                  <a:ea typeface="Arial"/>
                  <a:cs typeface="Arial" panose="020B0604020202020204" pitchFamily="34" charset="0"/>
                </a:rPr>
                <a:t>٢-٢	يجب معاجلة المواد المُعدية من الفئة باء </a:t>
              </a:r>
              <a:r>
                <a:rPr lang="ar-SA" sz="1400" dirty="0">
                  <a:latin typeface="Times New Roman" panose="02020603050405020304" pitchFamily="18" charset="0"/>
                  <a:ea typeface="Arial"/>
                  <a:cs typeface="Times New Roman" panose="02020603050405020304" pitchFamily="18" charset="0"/>
                </a:rPr>
                <a:t>(</a:t>
              </a:r>
              <a:r>
                <a:rPr lang="en-GB" sz="1400" dirty="0">
                  <a:latin typeface="Times New Roman" panose="02020603050405020304" pitchFamily="18" charset="0"/>
                  <a:ea typeface="Arial"/>
                  <a:cs typeface="Times New Roman" panose="02020603050405020304" pitchFamily="18" charset="0"/>
                </a:rPr>
                <a:t>UN 3373</a:t>
              </a:r>
              <a:r>
                <a:rPr lang="ar-SA" sz="1400" dirty="0">
                  <a:latin typeface="Times New Roman" panose="02020603050405020304" pitchFamily="18" charset="0"/>
                  <a:ea typeface="Arial"/>
                  <a:cs typeface="Times New Roman" panose="02020603050405020304" pitchFamily="18" charset="0"/>
                </a:rPr>
                <a:t>) </a:t>
              </a:r>
              <a:r>
                <a:rPr lang="ar-SA" sz="1600" dirty="0">
                  <a:latin typeface="Arial" panose="020B0604020202020204" pitchFamily="34" charset="0"/>
                  <a:ea typeface="Arial"/>
                  <a:cs typeface="Arial" panose="020B0604020202020204" pitchFamily="34" charset="0"/>
                </a:rPr>
                <a:t>وتغليفها ووَسْمِها تماشيا والأحكام الواردة</a:t>
              </a:r>
              <a:r>
                <a:rPr lang="ar-SA" sz="1600" b="1" dirty="0">
                  <a:latin typeface="Arial" panose="020B0604020202020204" pitchFamily="34" charset="0"/>
                  <a:ea typeface="Arial"/>
                  <a:cs typeface="Arial" panose="020B0604020202020204" pitchFamily="34" charset="0"/>
                </a:rPr>
                <a:t> في نظام بريد الرسائل ونظام الطرود البريدية.</a:t>
              </a:r>
              <a:r>
                <a:rPr lang="ar-SA" sz="1600" dirty="0">
                  <a:latin typeface="Arial" panose="020B0604020202020204" pitchFamily="34" charset="0"/>
                  <a:ea typeface="Arial"/>
                  <a:cs typeface="Arial" panose="020B0604020202020204" pitchFamily="34" charset="0"/>
                </a:rPr>
                <a:t> وتفرض على هذه البعائث تعاريف البعائث بأولوية أو </a:t>
              </a:r>
              <a:r>
                <a:rPr lang="ar-SA" sz="1600" strike="sngStrike" dirty="0" err="1">
                  <a:latin typeface="Arial" panose="020B0604020202020204" pitchFamily="34" charset="0"/>
                  <a:ea typeface="Arial"/>
                  <a:cs typeface="Arial" panose="020B0604020202020204" pitchFamily="34" charset="0"/>
                </a:rPr>
                <a:t>البعائث</a:t>
              </a:r>
              <a:r>
                <a:rPr lang="ar-SA" sz="1600" strike="sngStrike" dirty="0">
                  <a:latin typeface="Arial" panose="020B0604020202020204" pitchFamily="34" charset="0"/>
                  <a:ea typeface="Arial"/>
                  <a:cs typeface="Arial" panose="020B0604020202020204" pitchFamily="34" charset="0"/>
                </a:rPr>
                <a:t> المسجلة</a:t>
              </a:r>
              <a:r>
                <a:rPr lang="ar-SA" sz="1600" b="1" u="sng" dirty="0">
                  <a:latin typeface="Arial" panose="020B0604020202020204" pitchFamily="34" charset="0"/>
                  <a:ea typeface="Arial"/>
                  <a:cs typeface="Arial" panose="020B0604020202020204" pitchFamily="34" charset="0"/>
                </a:rPr>
                <a:t> </a:t>
              </a:r>
              <a:r>
                <a:rPr lang="ar-SA" sz="1600" b="1" u="sng" dirty="0">
                  <a:solidFill>
                    <a:srgbClr val="FFC000"/>
                  </a:solidFill>
                  <a:latin typeface="Arial" panose="020B0604020202020204" pitchFamily="34" charset="0"/>
                  <a:ea typeface="Verdana" panose="020B0604030504040204" pitchFamily="34" charset="0"/>
                  <a:cs typeface="Arial" panose="020B0604020202020204" pitchFamily="34" charset="0"/>
                </a:rPr>
                <a:t>الرزم الصغيرة المرسلة بخدمة التوزيع الخاضع للتتبع</a:t>
              </a:r>
              <a:r>
                <a:rPr lang="ar-SA" sz="1600" dirty="0">
                  <a:latin typeface="Arial" panose="020B0604020202020204" pitchFamily="34" charset="0"/>
                  <a:ea typeface="Arial"/>
                  <a:cs typeface="Arial" panose="020B0604020202020204" pitchFamily="34" charset="0"/>
                </a:rPr>
                <a:t>. ويجوز أن تخضع المعالجة البريدية لهذه البعائث لدفع أجرة إضافية.</a:t>
              </a:r>
            </a:p>
            <a:p>
              <a:pPr algn="justLow" defTabSz="540000">
                <a:spcBef>
                  <a:spcPct val="0"/>
                </a:spcBef>
                <a:spcAft>
                  <a:spcPts val="0"/>
                </a:spcAft>
              </a:pPr>
              <a:endParaRPr lang="en-GB" sz="1600" dirty="0">
                <a:latin typeface="Arial" panose="020B0604020202020204" pitchFamily="34" charset="0"/>
                <a:ea typeface="Verdana" panose="020B0604030504040204" pitchFamily="34" charset="0"/>
                <a:cs typeface="Arial" panose="020B0604020202020204" pitchFamily="34" charset="0"/>
              </a:endParaRPr>
            </a:p>
            <a:p>
              <a:pPr marL="539750" indent="-539750" algn="justLow" defTabSz="540000">
                <a:spcBef>
                  <a:spcPct val="0"/>
                </a:spcBef>
                <a:spcAft>
                  <a:spcPts val="0"/>
                </a:spcAft>
              </a:pPr>
              <a:r>
                <a:rPr lang="ar-SA" sz="1600" dirty="0">
                  <a:latin typeface="Arial" panose="020B0604020202020204" pitchFamily="34" charset="0"/>
                  <a:ea typeface="Arial"/>
                  <a:cs typeface="Arial" panose="020B0604020202020204" pitchFamily="34" charset="0"/>
                </a:rPr>
                <a:t>٢-٤	يجب معالجة العينات المعفاة المأخوذة من مرضى (من البشر أو الحيوان) كما يجب تغليفها وتوسيمها وفقاً </a:t>
              </a:r>
              <a:r>
                <a:rPr lang="ar-SA" sz="1600" b="1" dirty="0">
                  <a:latin typeface="Arial" panose="020B0604020202020204" pitchFamily="34" charset="0"/>
                  <a:ea typeface="Arial"/>
                  <a:cs typeface="Arial" panose="020B0604020202020204" pitchFamily="34" charset="0"/>
                </a:rPr>
                <a:t>للأحكام الواردة في هذا النظام. </a:t>
              </a:r>
              <a:r>
                <a:rPr lang="ar-SA" sz="1600" dirty="0">
                  <a:latin typeface="Arial" panose="020B0604020202020204" pitchFamily="34" charset="0"/>
                  <a:ea typeface="Arial"/>
                  <a:cs typeface="Arial" panose="020B0604020202020204" pitchFamily="34" charset="0"/>
                </a:rPr>
                <a:t>وتفرض على هذه البعائث تعاريف البعائث ذات الأولوية أو </a:t>
              </a:r>
              <a:r>
                <a:rPr lang="ar-SA" sz="1600" strike="sngStrike" dirty="0">
                  <a:latin typeface="Arial" panose="020B0604020202020204" pitchFamily="34" charset="0"/>
                  <a:ea typeface="Arial"/>
                  <a:cs typeface="Arial" panose="020B0604020202020204" pitchFamily="34" charset="0"/>
                </a:rPr>
                <a:t>البعائث المسجلة</a:t>
              </a:r>
              <a:r>
                <a:rPr lang="ar-SA" sz="1600" b="1" u="sng" dirty="0">
                  <a:latin typeface="Arial" panose="020B0604020202020204" pitchFamily="34" charset="0"/>
                  <a:ea typeface="Arial"/>
                  <a:cs typeface="Arial" panose="020B0604020202020204" pitchFamily="34" charset="0"/>
                </a:rPr>
                <a:t> </a:t>
              </a:r>
              <a:r>
                <a:rPr lang="ar-SA" sz="1600" b="1" u="sng" dirty="0">
                  <a:solidFill>
                    <a:srgbClr val="FFC000"/>
                  </a:solidFill>
                  <a:latin typeface="Arial" panose="020B0604020202020204" pitchFamily="34" charset="0"/>
                  <a:ea typeface="Verdana" panose="020B0604030504040204" pitchFamily="34" charset="0"/>
                  <a:cs typeface="Arial" panose="020B0604020202020204" pitchFamily="34" charset="0"/>
                </a:rPr>
                <a:t>الرزم الصغيرة المرسلة بخدمة التوزيع الخاضع للتتبع</a:t>
              </a:r>
              <a:r>
                <a:rPr lang="ar-SA" sz="1600" dirty="0">
                  <a:latin typeface="Arial" panose="020B0604020202020204" pitchFamily="34" charset="0"/>
                  <a:ea typeface="Arial"/>
                  <a:cs typeface="Arial" panose="020B0604020202020204" pitchFamily="34" charset="0"/>
                </a:rPr>
                <a:t>. ويجوز أن تخضع المعالجة البريدية لهذه البعائث لدفع أجرة إضافية.</a:t>
              </a:r>
            </a:p>
          </p:txBody>
        </p:sp>
      </p:grpSp>
      <p:grpSp>
        <p:nvGrpSpPr>
          <p:cNvPr id="7" name="Group 6">
            <a:extLst>
              <a:ext uri="{FF2B5EF4-FFF2-40B4-BE49-F238E27FC236}">
                <a16:creationId xmlns:a16="http://schemas.microsoft.com/office/drawing/2014/main" id="{CF203CAD-C105-4A1B-ADD6-800D92E1BD80}"/>
              </a:ext>
            </a:extLst>
          </p:cNvPr>
          <p:cNvGrpSpPr/>
          <p:nvPr/>
        </p:nvGrpSpPr>
        <p:grpSpPr>
          <a:xfrm>
            <a:off x="799588" y="2141098"/>
            <a:ext cx="1477850" cy="1110966"/>
            <a:chOff x="10119711" y="95478"/>
            <a:chExt cx="1586380" cy="1397179"/>
          </a:xfrm>
        </p:grpSpPr>
        <p:pic>
          <p:nvPicPr>
            <p:cNvPr id="8" name="Picture 7">
              <a:extLst>
                <a:ext uri="{FF2B5EF4-FFF2-40B4-BE49-F238E27FC236}">
                  <a16:creationId xmlns:a16="http://schemas.microsoft.com/office/drawing/2014/main" id="{B4C7E163-B43F-4259-8188-FA869845C6D5}"/>
                </a:ext>
              </a:extLst>
            </p:cNvPr>
            <p:cNvPicPr>
              <a:picLocks noChangeAspect="1"/>
            </p:cNvPicPr>
            <p:nvPr/>
          </p:nvPicPr>
          <p:blipFill>
            <a:blip r:embed="rId2"/>
            <a:stretch>
              <a:fillRect/>
            </a:stretch>
          </p:blipFill>
          <p:spPr>
            <a:xfrm rot="5400000">
              <a:off x="10214311" y="878"/>
              <a:ext cx="1397179" cy="1586380"/>
            </a:xfrm>
            <a:prstGeom prst="rect">
              <a:avLst/>
            </a:prstGeom>
          </p:spPr>
        </p:pic>
        <p:pic>
          <p:nvPicPr>
            <p:cNvPr id="9" name="Picture 8">
              <a:extLst>
                <a:ext uri="{FF2B5EF4-FFF2-40B4-BE49-F238E27FC236}">
                  <a16:creationId xmlns:a16="http://schemas.microsoft.com/office/drawing/2014/main" id="{DFEEEC5C-B259-4BA7-B80F-5A3E8A61EB04}"/>
                </a:ext>
              </a:extLst>
            </p:cNvPr>
            <p:cNvPicPr>
              <a:picLocks noChangeAspect="1"/>
            </p:cNvPicPr>
            <p:nvPr/>
          </p:nvPicPr>
          <p:blipFill>
            <a:blip r:embed="rId3"/>
            <a:stretch>
              <a:fillRect/>
            </a:stretch>
          </p:blipFill>
          <p:spPr>
            <a:xfrm>
              <a:off x="10400443" y="710935"/>
              <a:ext cx="813727" cy="263826"/>
            </a:xfrm>
            <a:prstGeom prst="rect">
              <a:avLst/>
            </a:prstGeom>
          </p:spPr>
        </p:pic>
      </p:grpSp>
    </p:spTree>
    <p:extLst>
      <p:ext uri="{BB962C8B-B14F-4D97-AF65-F5344CB8AC3E}">
        <p14:creationId xmlns:p14="http://schemas.microsoft.com/office/powerpoint/2010/main" val="310460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438606" y="497201"/>
            <a:ext cx="10299456" cy="574284"/>
          </a:xfrm>
        </p:spPr>
        <p:txBody>
          <a:bodyPr/>
          <a:lstStyle/>
          <a:p>
            <a:pPr algn="justLow"/>
            <a:r>
              <a:rPr lang="ar-SA" sz="1800" dirty="0">
                <a:latin typeface="Arial" panose="020B0604020202020204" pitchFamily="34" charset="0"/>
                <a:cs typeface="Arial" panose="020B0604020202020204" pitchFamily="34" charset="0"/>
              </a:rPr>
              <a:t>معلومات التتبع وتحديد المكان الواجب تقديمها من خلال الرسائل </a:t>
            </a:r>
            <a:r>
              <a:rPr lang="en-GB" sz="1600" dirty="0">
                <a:latin typeface="Times New Roman" panose="02020603050405020304" pitchFamily="18" charset="0"/>
                <a:cs typeface="Times New Roman" panose="02020603050405020304" pitchFamily="18" charset="0"/>
              </a:rPr>
              <a:t>EMSEVT 3</a:t>
            </a:r>
            <a:r>
              <a:rPr lang="ar-SA" sz="1800" dirty="0">
                <a:latin typeface="Arial" panose="020B0604020202020204" pitchFamily="34" charset="0"/>
                <a:cs typeface="Arial" panose="020B0604020202020204" pitchFamily="34" charset="0"/>
              </a:rPr>
              <a:t> بالنسبة إلى </a:t>
            </a:r>
            <a:r>
              <a:rPr lang="ar-SA" sz="1800" dirty="0" err="1">
                <a:latin typeface="Arial" panose="020B0604020202020204" pitchFamily="34" charset="0"/>
                <a:cs typeface="Arial" panose="020B0604020202020204" pitchFamily="34" charset="0"/>
              </a:rPr>
              <a:t>البعائث</a:t>
            </a:r>
            <a:r>
              <a:rPr lang="ar-SA" sz="1800" dirty="0">
                <a:latin typeface="Arial" panose="020B0604020202020204" pitchFamily="34" charset="0"/>
                <a:cs typeface="Arial" panose="020B0604020202020204" pitchFamily="34" charset="0"/>
              </a:rPr>
              <a:t> المسجلة وذات قيمة مصرح بها والخاضعة للتتبع</a:t>
            </a:r>
          </a:p>
        </p:txBody>
      </p:sp>
      <p:grpSp>
        <p:nvGrpSpPr>
          <p:cNvPr id="6" name="Group 5">
            <a:extLst>
              <a:ext uri="{FF2B5EF4-FFF2-40B4-BE49-F238E27FC236}">
                <a16:creationId xmlns:a16="http://schemas.microsoft.com/office/drawing/2014/main" id="{B0AB43FC-78F0-4E13-98C5-9E9D3DC78294}"/>
              </a:ext>
            </a:extLst>
          </p:cNvPr>
          <p:cNvGrpSpPr/>
          <p:nvPr/>
        </p:nvGrpSpPr>
        <p:grpSpPr>
          <a:xfrm>
            <a:off x="335723" y="1530220"/>
            <a:ext cx="11345757" cy="3827045"/>
            <a:chOff x="0" y="0"/>
            <a:chExt cx="9029455" cy="2380185"/>
          </a:xfrm>
        </p:grpSpPr>
        <p:sp>
          <p:nvSpPr>
            <p:cNvPr id="7" name="Rectangle: Rounded Corners 6">
              <a:extLst>
                <a:ext uri="{FF2B5EF4-FFF2-40B4-BE49-F238E27FC236}">
                  <a16:creationId xmlns:a16="http://schemas.microsoft.com/office/drawing/2014/main" id="{D46C07EF-8779-4E8D-B180-AF781F687605}"/>
                </a:ext>
              </a:extLst>
            </p:cNvPr>
            <p:cNvSpPr/>
            <p:nvPr/>
          </p:nvSpPr>
          <p:spPr>
            <a:xfrm>
              <a:off x="0" y="0"/>
              <a:ext cx="9029455" cy="2380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817C0738-99F6-4FEC-BCDF-00872FF383EF}"/>
                </a:ext>
              </a:extLst>
            </p:cNvPr>
            <p:cNvSpPr txBox="1"/>
            <p:nvPr/>
          </p:nvSpPr>
          <p:spPr>
            <a:xfrm>
              <a:off x="81879" y="53573"/>
              <a:ext cx="8927990"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Low" defTabSz="540000">
                <a:spcBef>
                  <a:spcPct val="0"/>
                </a:spcBef>
                <a:spcAft>
                  <a:spcPts val="0"/>
                </a:spcAft>
              </a:pPr>
              <a:r>
                <a:rPr lang="ar-SA" sz="1600" b="1" dirty="0">
                  <a:solidFill>
                    <a:srgbClr val="FFC000"/>
                  </a:solidFill>
                  <a:latin typeface="Arial" panose="020B0604020202020204" pitchFamily="34" charset="0"/>
                  <a:ea typeface="Arial"/>
                  <a:cs typeface="Arial" panose="020B0604020202020204" pitchFamily="34" charset="0"/>
                </a:rPr>
                <a:t>تعديلات نظام الاتفاقية:</a:t>
              </a:r>
            </a:p>
            <a:p>
              <a:pPr algn="justLow" defTabSz="540000">
                <a:spcBef>
                  <a:spcPct val="0"/>
                </a:spcBef>
                <a:spcAft>
                  <a:spcPts val="0"/>
                </a:spcAft>
              </a:pPr>
              <a:endParaRPr lang="en-GB" sz="1600" b="1" dirty="0">
                <a:latin typeface="Arial" panose="020B0604020202020204" pitchFamily="34" charset="0"/>
                <a:ea typeface="Verdana" panose="020B0604030504040204" pitchFamily="34" charset="0"/>
                <a:cs typeface="Arial" panose="020B0604020202020204" pitchFamily="34" charset="0"/>
              </a:endParaRPr>
            </a:p>
            <a:p>
              <a:pPr algn="justLow" defTabSz="540000">
                <a:spcBef>
                  <a:spcPct val="0"/>
                </a:spcBef>
                <a:spcAft>
                  <a:spcPts val="0"/>
                </a:spcAft>
              </a:pPr>
              <a:r>
                <a:rPr lang="ar-SA" sz="1600" b="1" dirty="0">
                  <a:latin typeface="Arial" panose="020B0604020202020204" pitchFamily="34" charset="0"/>
                  <a:ea typeface="Arial"/>
                  <a:cs typeface="Arial" panose="020B0604020202020204" pitchFamily="34" charset="0"/>
                </a:rPr>
                <a:t>المادة </a:t>
              </a:r>
              <a:r>
                <a:rPr lang="ar-SA" sz="1600" b="1" dirty="0">
                  <a:latin typeface="Arial" panose="020B0604020202020204" pitchFamily="34" charset="0"/>
                  <a:ea typeface="Calibri" panose="020F0502020204030204" pitchFamily="34" charset="0"/>
                  <a:cs typeface="Arial" panose="020B0604020202020204" pitchFamily="34" charset="0"/>
                </a:rPr>
                <a:t>١٧-١٣٠</a:t>
              </a:r>
              <a:endParaRPr lang="en-GB" sz="1600" b="1" dirty="0">
                <a:latin typeface="Arial" panose="020B0604020202020204" pitchFamily="34" charset="0"/>
                <a:ea typeface="Verdana" panose="020B0604030504040204" pitchFamily="34" charset="0"/>
                <a:cs typeface="Arial" panose="020B0604020202020204" pitchFamily="34" charset="0"/>
              </a:endParaRPr>
            </a:p>
            <a:p>
              <a:pPr algn="justLow" defTabSz="540000">
                <a:spcBef>
                  <a:spcPct val="0"/>
                </a:spcBef>
                <a:spcAft>
                  <a:spcPts val="0"/>
                </a:spcAft>
              </a:pPr>
              <a:r>
                <a:rPr lang="ar-SA" sz="1600" b="1" dirty="0">
                  <a:latin typeface="Arial" panose="020B0604020202020204" pitchFamily="34" charset="0"/>
                  <a:ea typeface="Arial"/>
                  <a:cs typeface="Arial" panose="020B0604020202020204" pitchFamily="34" charset="0"/>
                </a:rPr>
                <a:t>التبادلات الإلكترونية لدعم العمليات البريدية</a:t>
              </a:r>
            </a:p>
            <a:p>
              <a:pPr algn="justLow" defTabSz="540000">
                <a:spcBef>
                  <a:spcPct val="0"/>
                </a:spcBef>
                <a:spcAft>
                  <a:spcPts val="0"/>
                </a:spcAft>
              </a:pPr>
              <a:endParaRPr lang="en-GB" sz="1600" b="1" dirty="0">
                <a:latin typeface="Arial" panose="020B0604020202020204" pitchFamily="34" charset="0"/>
                <a:ea typeface="Verdana" panose="020B0604030504040204" pitchFamily="34" charset="0"/>
                <a:cs typeface="Arial" panose="020B0604020202020204" pitchFamily="34" charset="0"/>
              </a:endParaRPr>
            </a:p>
            <a:p>
              <a:pPr marL="539750" indent="-539750" algn="justLow" defTabSz="540000">
                <a:spcBef>
                  <a:spcPct val="0"/>
                </a:spcBef>
                <a:spcAft>
                  <a:spcPts val="0"/>
                </a:spcAft>
              </a:pPr>
              <a:r>
                <a:rPr lang="ar-SA" sz="1600" dirty="0">
                  <a:latin typeface="Arial" panose="020B0604020202020204" pitchFamily="34" charset="0"/>
                  <a:ea typeface="Arial"/>
                  <a:cs typeface="Arial" panose="020B0604020202020204" pitchFamily="34" charset="0"/>
                </a:rPr>
                <a:t>٢-</a:t>
              </a:r>
              <a:r>
                <a:rPr lang="ar-SA" sz="1600" dirty="0">
                  <a:latin typeface="Arial" panose="020B0604020202020204" pitchFamily="34" charset="0"/>
                  <a:ea typeface="Calibri" panose="020F0502020204030204" pitchFamily="34" charset="0"/>
                  <a:cs typeface="Arial" panose="020B0604020202020204" pitchFamily="34" charset="0"/>
                </a:rPr>
                <a:t>١</a:t>
              </a:r>
              <a:r>
                <a:rPr lang="ar-SA" sz="1600" dirty="0">
                  <a:latin typeface="Arial" panose="020B0604020202020204" pitchFamily="34" charset="0"/>
                  <a:ea typeface="Arial"/>
                  <a:cs typeface="Arial" panose="020B0604020202020204" pitchFamily="34" charset="0"/>
                </a:rPr>
                <a:t> بالنسبة إلى البعائث الخاضعة للتتبع </a:t>
              </a:r>
              <a:r>
                <a:rPr lang="ar-SA" sz="1600" b="1" u="sng" dirty="0">
                  <a:latin typeface="Arial" panose="020B0604020202020204" pitchFamily="34" charset="0"/>
                  <a:ea typeface="Arial"/>
                  <a:cs typeface="Arial" panose="020B0604020202020204" pitchFamily="34" charset="0"/>
                </a:rPr>
                <a:t> </a:t>
              </a:r>
              <a:r>
                <a:rPr lang="ar-SA" sz="1600" b="1" u="sng" dirty="0">
                  <a:solidFill>
                    <a:srgbClr val="FFC000"/>
                  </a:solidFill>
                  <a:latin typeface="Arial" panose="020B0604020202020204" pitchFamily="34" charset="0"/>
                  <a:cs typeface="Arial" panose="020B0604020202020204" pitchFamily="34" charset="0"/>
                </a:rPr>
                <a:t>والمسجلة والمصرح بقيمتها</a:t>
              </a:r>
              <a:r>
                <a:rPr lang="ar-SA" sz="1600" dirty="0">
                  <a:latin typeface="Arial" panose="020B0604020202020204" pitchFamily="34" charset="0"/>
                  <a:ea typeface="Arial"/>
                  <a:cs typeface="Arial" panose="020B0604020202020204" pitchFamily="34" charset="0"/>
                </a:rPr>
                <a:t>، يكون تبادل الرسائل </a:t>
              </a:r>
              <a:r>
                <a:rPr lang="en-GB" sz="1400" dirty="0">
                  <a:latin typeface="Times New Roman" panose="02020603050405020304" pitchFamily="18" charset="0"/>
                  <a:ea typeface="Arial"/>
                  <a:cs typeface="Times New Roman" panose="02020603050405020304" pitchFamily="18" charset="0"/>
                </a:rPr>
                <a:t>EMSEVT</a:t>
              </a:r>
              <a:r>
                <a:rPr lang="ar-SA" sz="1600" dirty="0">
                  <a:latin typeface="Arial" panose="020B0604020202020204" pitchFamily="34" charset="0"/>
                  <a:ea typeface="Arial"/>
                  <a:cs typeface="Arial" panose="020B0604020202020204" pitchFamily="34" charset="0"/>
                </a:rPr>
                <a:t> إلزامياً مع جميع الشركاء.</a:t>
              </a:r>
              <a:r>
                <a:rPr lang="ar-SA" sz="1600" b="1" u="sng" dirty="0">
                  <a:solidFill>
                    <a:srgbClr val="FFC000"/>
                  </a:solidFill>
                  <a:latin typeface="Arial" panose="020B0604020202020204" pitchFamily="34" charset="0"/>
                  <a:ea typeface="Arial"/>
                  <a:cs typeface="Arial" panose="020B0604020202020204" pitchFamily="34" charset="0"/>
                </a:rPr>
                <a:t> وتُدفع الأجرة الإضافية لقاء توفير معلومات التتبع وتحديد المكان وفقاً للأحكام المبينة في المادتين </a:t>
              </a:r>
              <a:r>
                <a:rPr lang="ar-SA" sz="1600" b="1" u="sng" dirty="0">
                  <a:solidFill>
                    <a:srgbClr val="FFC000"/>
                  </a:solidFill>
                  <a:latin typeface="Arial" panose="020B0604020202020204" pitchFamily="34" charset="0"/>
                  <a:ea typeface="Calibri" panose="020F0502020204030204" pitchFamily="34" charset="0"/>
                  <a:cs typeface="Arial" panose="020B0604020202020204" pitchFamily="34" charset="0"/>
                </a:rPr>
                <a:t>٣١</a:t>
              </a:r>
              <a:r>
                <a:rPr lang="ar-SA" sz="1600" b="1" u="sng" dirty="0">
                  <a:solidFill>
                    <a:srgbClr val="FFC000"/>
                  </a:solidFill>
                  <a:latin typeface="Arial" panose="020B0604020202020204" pitchFamily="34" charset="0"/>
                  <a:ea typeface="Arial"/>
                  <a:cs typeface="Arial" panose="020B0604020202020204" pitchFamily="34" charset="0"/>
                </a:rPr>
                <a:t>-</a:t>
              </a:r>
              <a:r>
                <a:rPr lang="ar-SA" sz="1600" b="1" u="sng" dirty="0">
                  <a:solidFill>
                    <a:srgbClr val="FFC000"/>
                  </a:solidFill>
                  <a:latin typeface="Arial" panose="020B0604020202020204" pitchFamily="34" charset="0"/>
                  <a:ea typeface="Calibri" panose="020F0502020204030204" pitchFamily="34" charset="0"/>
                  <a:cs typeface="Arial" panose="020B0604020202020204" pitchFamily="34" charset="0"/>
                </a:rPr>
                <a:t>١٠٤</a:t>
              </a:r>
              <a:r>
                <a:rPr lang="ar-SA" sz="1600" b="1" u="sng" dirty="0">
                  <a:solidFill>
                    <a:srgbClr val="FFC000"/>
                  </a:solidFill>
                  <a:latin typeface="Arial" panose="020B0604020202020204" pitchFamily="34" charset="0"/>
                  <a:ea typeface="Arial"/>
                  <a:cs typeface="Arial" panose="020B0604020202020204" pitchFamily="34" charset="0"/>
                </a:rPr>
                <a:t> </a:t>
              </a:r>
              <a:r>
                <a:rPr lang="ar-EG" sz="1600" b="1" u="sng" dirty="0">
                  <a:solidFill>
                    <a:srgbClr val="FFC000"/>
                  </a:solidFill>
                  <a:latin typeface="Arial" panose="020B0604020202020204" pitchFamily="34" charset="0"/>
                  <a:ea typeface="Arial"/>
                  <a:cs typeface="Arial" panose="020B0604020202020204" pitchFamily="34" charset="0"/>
                </a:rPr>
                <a:t>و</a:t>
              </a:r>
              <a:r>
                <a:rPr lang="ar-SA" sz="1600" b="1" u="sng" dirty="0">
                  <a:solidFill>
                    <a:srgbClr val="FFC000"/>
                  </a:solidFill>
                  <a:latin typeface="Arial" panose="020B0604020202020204" pitchFamily="34" charset="0"/>
                  <a:ea typeface="Calibri" panose="020F0502020204030204" pitchFamily="34" charset="0"/>
                  <a:cs typeface="Arial" panose="020B0604020202020204" pitchFamily="34" charset="0"/>
                </a:rPr>
                <a:t>٣١</a:t>
              </a:r>
              <a:r>
                <a:rPr lang="ar-SA" sz="1600" b="1" u="sng" dirty="0">
                  <a:solidFill>
                    <a:srgbClr val="FFC000"/>
                  </a:solidFill>
                  <a:latin typeface="Arial" panose="020B0604020202020204" pitchFamily="34" charset="0"/>
                  <a:ea typeface="Arial"/>
                  <a:cs typeface="Arial" panose="020B0604020202020204" pitchFamily="34" charset="0"/>
                </a:rPr>
                <a:t>-</a:t>
              </a:r>
              <a:r>
                <a:rPr lang="ar-SA" sz="1600" b="1" u="sng" dirty="0">
                  <a:solidFill>
                    <a:srgbClr val="FFC000"/>
                  </a:solidFill>
                  <a:latin typeface="Arial" panose="020B0604020202020204" pitchFamily="34" charset="0"/>
                  <a:ea typeface="Calibri" panose="020F0502020204030204" pitchFamily="34" charset="0"/>
                  <a:cs typeface="Arial" panose="020B0604020202020204" pitchFamily="34" charset="0"/>
                </a:rPr>
                <a:t>١٠٥</a:t>
              </a:r>
              <a:r>
                <a:rPr lang="ar-SA" sz="1600" dirty="0">
                  <a:latin typeface="Arial" panose="020B0604020202020204" pitchFamily="34" charset="0"/>
                  <a:ea typeface="Arial"/>
                  <a:cs typeface="Arial" panose="020B0604020202020204" pitchFamily="34" charset="0"/>
                </a:rPr>
                <a:t>.</a:t>
              </a:r>
            </a:p>
            <a:p>
              <a:pPr algn="justLow" defTabSz="540000">
                <a:spcBef>
                  <a:spcPct val="0"/>
                </a:spcBef>
                <a:spcAft>
                  <a:spcPts val="0"/>
                </a:spcAft>
              </a:pPr>
              <a:endParaRPr lang="en-GB" sz="1600" dirty="0">
                <a:latin typeface="Arial" panose="020B0604020202020204" pitchFamily="34" charset="0"/>
                <a:ea typeface="Verdana" panose="020B0604030504040204" pitchFamily="34" charset="0"/>
                <a:cs typeface="Arial" panose="020B0604020202020204" pitchFamily="34" charset="0"/>
              </a:endParaRPr>
            </a:p>
            <a:p>
              <a:pPr marL="539750" indent="-539750" algn="justLow" defTabSz="540000">
                <a:spcAft>
                  <a:spcPts val="0"/>
                </a:spcAft>
              </a:pPr>
              <a:r>
                <a:rPr lang="ar-SA" sz="1600" strike="sngStrike" dirty="0">
                  <a:latin typeface="Arial" panose="020B0604020202020204" pitchFamily="34" charset="0"/>
                  <a:ea typeface="Arial"/>
                  <a:cs typeface="Arial" panose="020B0604020202020204" pitchFamily="34" charset="0"/>
                </a:rPr>
                <a:t>٢-٢	بالنسبة إلى البعائث المُسجَّلَة والبعائث المؤمَّن عليها، لا يكون تبادل الرسائل </a:t>
              </a:r>
              <a:r>
                <a:rPr lang="en-GB" sz="1400" strike="sngStrike" dirty="0">
                  <a:latin typeface="Times New Roman" panose="02020603050405020304" pitchFamily="18" charset="0"/>
                  <a:ea typeface="Arial"/>
                  <a:cs typeface="Times New Roman" panose="02020603050405020304" pitchFamily="18" charset="0"/>
                </a:rPr>
                <a:t>EMSEVT</a:t>
              </a:r>
              <a:r>
                <a:rPr lang="ar-SA" sz="1600" strike="sngStrike" dirty="0">
                  <a:latin typeface="Arial" panose="020B0604020202020204" pitchFamily="34" charset="0"/>
                  <a:ea typeface="Arial"/>
                  <a:cs typeface="Arial" panose="020B0604020202020204" pitchFamily="34" charset="0"/>
                </a:rPr>
                <a:t> إلزامياً إلا في إطار برنامج الأجرة الإضافية، فيما يخص المستثمرين المعيَّنين الذين يشاركون مشاركة كاملة في البرنامج طبقاً للمادتين </a:t>
              </a:r>
              <a:r>
                <a:rPr lang="ar-SA" sz="1600" b="1" strike="sngStrike" dirty="0">
                  <a:solidFill>
                    <a:schemeClr val="bg1"/>
                  </a:solidFill>
                  <a:latin typeface="Arial" panose="020B0604020202020204" pitchFamily="34" charset="0"/>
                  <a:ea typeface="Calibri" panose="020F0502020204030204" pitchFamily="34" charset="0"/>
                  <a:cs typeface="Arial" panose="020B0604020202020204" pitchFamily="34" charset="0"/>
                </a:rPr>
                <a:t>٣١</a:t>
              </a:r>
              <a:r>
                <a:rPr lang="ar-SA" sz="1600" b="1" strike="sngStrike" dirty="0">
                  <a:solidFill>
                    <a:schemeClr val="bg1"/>
                  </a:solidFill>
                  <a:latin typeface="Arial" panose="020B0604020202020204" pitchFamily="34" charset="0"/>
                  <a:ea typeface="Arial"/>
                  <a:cs typeface="Arial" panose="020B0604020202020204" pitchFamily="34" charset="0"/>
                </a:rPr>
                <a:t>-</a:t>
              </a:r>
              <a:r>
                <a:rPr lang="ar-SA" sz="1600" b="1" strike="sngStrike" dirty="0">
                  <a:solidFill>
                    <a:schemeClr val="bg1"/>
                  </a:solidFill>
                  <a:latin typeface="Arial" panose="020B0604020202020204" pitchFamily="34" charset="0"/>
                  <a:ea typeface="Calibri" panose="020F0502020204030204" pitchFamily="34" charset="0"/>
                  <a:cs typeface="Arial" panose="020B0604020202020204" pitchFamily="34" charset="0"/>
                </a:rPr>
                <a:t>١٠٤</a:t>
              </a:r>
              <a:r>
                <a:rPr lang="ar-SA" sz="1600" b="1" strike="sngStrike" dirty="0">
                  <a:solidFill>
                    <a:schemeClr val="bg1"/>
                  </a:solidFill>
                  <a:latin typeface="Arial" panose="020B0604020202020204" pitchFamily="34" charset="0"/>
                  <a:ea typeface="Arial"/>
                  <a:cs typeface="Arial" panose="020B0604020202020204" pitchFamily="34" charset="0"/>
                </a:rPr>
                <a:t> </a:t>
              </a:r>
              <a:r>
                <a:rPr lang="ar-EG" sz="1600" b="1" strike="sngStrike" dirty="0">
                  <a:solidFill>
                    <a:schemeClr val="bg1"/>
                  </a:solidFill>
                  <a:latin typeface="Arial" panose="020B0604020202020204" pitchFamily="34" charset="0"/>
                  <a:ea typeface="Arial"/>
                  <a:cs typeface="Arial" panose="020B0604020202020204" pitchFamily="34" charset="0"/>
                </a:rPr>
                <a:t>و</a:t>
              </a:r>
              <a:r>
                <a:rPr lang="ar-SA" sz="1600" b="1" strike="sngStrike" dirty="0">
                  <a:solidFill>
                    <a:schemeClr val="bg1"/>
                  </a:solidFill>
                  <a:latin typeface="Arial" panose="020B0604020202020204" pitchFamily="34" charset="0"/>
                  <a:ea typeface="Calibri" panose="020F0502020204030204" pitchFamily="34" charset="0"/>
                  <a:cs typeface="Arial" panose="020B0604020202020204" pitchFamily="34" charset="0"/>
                </a:rPr>
                <a:t>٣١</a:t>
              </a:r>
              <a:r>
                <a:rPr lang="ar-SA" sz="1600" b="1" strike="sngStrike" dirty="0">
                  <a:solidFill>
                    <a:schemeClr val="bg1"/>
                  </a:solidFill>
                  <a:latin typeface="Arial" panose="020B0604020202020204" pitchFamily="34" charset="0"/>
                  <a:ea typeface="Arial"/>
                  <a:cs typeface="Arial" panose="020B0604020202020204" pitchFamily="34" charset="0"/>
                </a:rPr>
                <a:t>-</a:t>
              </a:r>
              <a:r>
                <a:rPr lang="ar-SA" sz="1600" b="1" strike="sngStrike" dirty="0">
                  <a:solidFill>
                    <a:schemeClr val="bg1"/>
                  </a:solidFill>
                  <a:latin typeface="Arial" panose="020B0604020202020204" pitchFamily="34" charset="0"/>
                  <a:ea typeface="Calibri" panose="020F0502020204030204" pitchFamily="34" charset="0"/>
                  <a:cs typeface="Arial" panose="020B0604020202020204" pitchFamily="34" charset="0"/>
                </a:rPr>
                <a:t>١٠٥</a:t>
              </a:r>
              <a:r>
                <a:rPr lang="ar-SA" sz="1600" strike="sngStrike" dirty="0">
                  <a:solidFill>
                    <a:schemeClr val="bg1"/>
                  </a:solidFill>
                  <a:latin typeface="Arial" panose="020B0604020202020204" pitchFamily="34" charset="0"/>
                  <a:ea typeface="Arial"/>
                  <a:cs typeface="Arial" panose="020B0604020202020204" pitchFamily="34" charset="0"/>
                </a:rPr>
                <a:t>. </a:t>
              </a:r>
              <a:r>
                <a:rPr lang="ar-SA" sz="1600" strike="sngStrike" dirty="0">
                  <a:latin typeface="Arial" panose="020B0604020202020204" pitchFamily="34" charset="0"/>
                  <a:ea typeface="Arial"/>
                  <a:cs typeface="Arial" panose="020B0604020202020204" pitchFamily="34" charset="0"/>
                </a:rPr>
                <a:t>ويكون تبادل البيانات مع المشاركين الآخرين اختيارياً.</a:t>
              </a:r>
            </a:p>
          </p:txBody>
        </p:sp>
      </p:grpSp>
      <p:sp>
        <p:nvSpPr>
          <p:cNvPr id="9" name="TextBox 8">
            <a:extLst>
              <a:ext uri="{FF2B5EF4-FFF2-40B4-BE49-F238E27FC236}">
                <a16:creationId xmlns:a16="http://schemas.microsoft.com/office/drawing/2014/main" id="{A526A292-3886-468C-9451-F88569D9E358}"/>
              </a:ext>
            </a:extLst>
          </p:cNvPr>
          <p:cNvSpPr txBox="1"/>
          <p:nvPr/>
        </p:nvSpPr>
        <p:spPr>
          <a:xfrm>
            <a:off x="336550" y="5529802"/>
            <a:ext cx="11518900" cy="83099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a:spAutoFit/>
          </a:bodyPr>
          <a:lstStyle/>
          <a:p>
            <a:pPr algn="justLow"/>
            <a:r>
              <a:rPr lang="ar-SA" sz="1600" b="1" i="0" strike="noStrike" baseline="0" dirty="0">
                <a:solidFill>
                  <a:schemeClr val="accent1"/>
                </a:solidFill>
                <a:latin typeface="Arial" panose="020B0604020202020204" pitchFamily="34" charset="0"/>
                <a:ea typeface="Arial"/>
                <a:cs typeface="Arial" panose="020B0604020202020204" pitchFamily="34" charset="0"/>
              </a:rPr>
              <a:t>ملاحظة:</a:t>
            </a:r>
            <a:r>
              <a:rPr lang="ar-SA" sz="1600" i="0" strike="noStrike" baseline="0" dirty="0">
                <a:solidFill>
                  <a:schemeClr val="accent1"/>
                </a:solidFill>
                <a:latin typeface="Arial" panose="020B0604020202020204" pitchFamily="34" charset="0"/>
                <a:ea typeface="Arial"/>
                <a:cs typeface="Arial" panose="020B0604020202020204" pitchFamily="34" charset="0"/>
              </a:rPr>
              <a:t> -</a:t>
            </a:r>
            <a:r>
              <a:rPr lang="ar-EG" sz="1600" i="0" strike="noStrike" baseline="0" dirty="0">
                <a:solidFill>
                  <a:schemeClr val="accent1"/>
                </a:solidFill>
                <a:latin typeface="Arial" panose="020B0604020202020204" pitchFamily="34" charset="0"/>
                <a:ea typeface="Arial"/>
                <a:cs typeface="Arial" panose="020B0604020202020204" pitchFamily="34" charset="0"/>
              </a:rPr>
              <a:t> </a:t>
            </a:r>
            <a:r>
              <a:rPr lang="ar-SA" sz="1600" i="0" strike="noStrike" baseline="0" dirty="0">
                <a:solidFill>
                  <a:schemeClr val="accent1"/>
                </a:solidFill>
                <a:latin typeface="Arial" panose="020B0604020202020204" pitchFamily="34" charset="0"/>
                <a:ea typeface="Arial"/>
                <a:cs typeface="Arial" panose="020B0604020202020204" pitchFamily="34" charset="0"/>
              </a:rPr>
              <a:t>الأحداث الإلزامية للرسائل </a:t>
            </a:r>
            <a:r>
              <a:rPr lang="en-GB" sz="1400" dirty="0">
                <a:solidFill>
                  <a:schemeClr val="accent1"/>
                </a:solidFill>
                <a:latin typeface="Times New Roman" panose="02020603050405020304" pitchFamily="18" charset="0"/>
                <a:cs typeface="Times New Roman" panose="02020603050405020304" pitchFamily="18" charset="0"/>
              </a:rPr>
              <a:t>EMSEVT</a:t>
            </a:r>
            <a:r>
              <a:rPr lang="ar-SA" sz="1600" i="0" strike="noStrike" baseline="0" dirty="0">
                <a:solidFill>
                  <a:schemeClr val="accent1"/>
                </a:solidFill>
                <a:latin typeface="Arial" panose="020B0604020202020204" pitchFamily="34" charset="0"/>
                <a:ea typeface="Arial"/>
                <a:cs typeface="Arial" panose="020B0604020202020204" pitchFamily="34" charset="0"/>
              </a:rPr>
              <a:t>:</a:t>
            </a:r>
            <a:r>
              <a:rPr lang="ar-SA" sz="1600" i="0" u="none" strike="noStrike" baseline="0" dirty="0">
                <a:solidFill>
                  <a:schemeClr val="accent1"/>
                </a:solidFill>
                <a:latin typeface="Arial" panose="020B0604020202020204" pitchFamily="34" charset="0"/>
                <a:ea typeface="Arial"/>
                <a:cs typeface="Arial" panose="020B0604020202020204" pitchFamily="34" charset="0"/>
              </a:rPr>
              <a:t> الأحداث </a:t>
            </a:r>
            <a:r>
              <a:rPr lang="en-GB" sz="1400" dirty="0">
                <a:solidFill>
                  <a:schemeClr val="accent1"/>
                </a:solidFill>
                <a:latin typeface="Times New Roman" panose="02020603050405020304" pitchFamily="18" charset="0"/>
                <a:cs typeface="Times New Roman" panose="02020603050405020304" pitchFamily="18" charset="0"/>
              </a:rPr>
              <a:t>EMC</a:t>
            </a:r>
            <a:r>
              <a:rPr lang="ar-SA" sz="1600" i="0" u="none" strike="noStrike" baseline="0" dirty="0">
                <a:solidFill>
                  <a:schemeClr val="accent1"/>
                </a:solidFill>
                <a:latin typeface="Arial" panose="020B0604020202020204" pitchFamily="34" charset="0"/>
                <a:ea typeface="Arial"/>
                <a:cs typeface="Arial" panose="020B0604020202020204" pitchFamily="34" charset="0"/>
              </a:rPr>
              <a:t> و</a:t>
            </a:r>
            <a:r>
              <a:rPr lang="en-GB" sz="1400" dirty="0">
                <a:solidFill>
                  <a:schemeClr val="accent1"/>
                </a:solidFill>
                <a:latin typeface="Times New Roman" panose="02020603050405020304" pitchFamily="18" charset="0"/>
                <a:cs typeface="Times New Roman" panose="02020603050405020304" pitchFamily="18" charset="0"/>
              </a:rPr>
              <a:t>EMD</a:t>
            </a:r>
            <a:r>
              <a:rPr lang="ar-SA" sz="1600" i="0" u="none" strike="noStrike" baseline="0" dirty="0">
                <a:solidFill>
                  <a:schemeClr val="accent1"/>
                </a:solidFill>
                <a:latin typeface="Arial" panose="020B0604020202020204" pitchFamily="34" charset="0"/>
                <a:ea typeface="Arial"/>
                <a:cs typeface="Arial" panose="020B0604020202020204" pitchFamily="34" charset="0"/>
              </a:rPr>
              <a:t> و</a:t>
            </a:r>
            <a:r>
              <a:rPr lang="en-GB" sz="1400" dirty="0">
                <a:solidFill>
                  <a:schemeClr val="accent1"/>
                </a:solidFill>
                <a:latin typeface="Times New Roman" panose="02020603050405020304" pitchFamily="18" charset="0"/>
                <a:cs typeface="Times New Roman" panose="02020603050405020304" pitchFamily="18" charset="0"/>
              </a:rPr>
              <a:t>EMH</a:t>
            </a:r>
            <a:r>
              <a:rPr lang="ar-SA" sz="1600" i="0" u="none" strike="noStrike" baseline="0" dirty="0">
                <a:solidFill>
                  <a:schemeClr val="accent1"/>
                </a:solidFill>
                <a:latin typeface="Arial" panose="020B0604020202020204" pitchFamily="34" charset="0"/>
                <a:ea typeface="Arial"/>
                <a:cs typeface="Arial" panose="020B0604020202020204" pitchFamily="34" charset="0"/>
              </a:rPr>
              <a:t> و</a:t>
            </a:r>
            <a:r>
              <a:rPr lang="en-GB" sz="1400" dirty="0">
                <a:solidFill>
                  <a:schemeClr val="accent1"/>
                </a:solidFill>
                <a:latin typeface="Times New Roman" panose="02020603050405020304" pitchFamily="18" charset="0"/>
                <a:cs typeface="Times New Roman" panose="02020603050405020304" pitchFamily="18" charset="0"/>
              </a:rPr>
              <a:t>EMI</a:t>
            </a:r>
            <a:r>
              <a:rPr lang="en-GB" sz="1600" i="0" u="none" strike="noStrike" baseline="0" dirty="0">
                <a:solidFill>
                  <a:schemeClr val="accent1"/>
                </a:solidFill>
                <a:latin typeface="Arial" panose="020B0604020202020204" pitchFamily="34" charset="0"/>
                <a:ea typeface="Arial"/>
                <a:cs typeface="Arial" panose="020B0604020202020204" pitchFamily="34" charset="0"/>
              </a:rPr>
              <a:t> </a:t>
            </a:r>
            <a:r>
              <a:rPr lang="ar-EG" sz="1600" i="0" u="none" strike="noStrike" baseline="0" dirty="0">
                <a:solidFill>
                  <a:schemeClr val="accent1"/>
                </a:solidFill>
                <a:latin typeface="Arial" panose="020B0604020202020204" pitchFamily="34" charset="0"/>
                <a:ea typeface="Arial"/>
                <a:cs typeface="Arial" panose="020B0604020202020204" pitchFamily="34" charset="0"/>
              </a:rPr>
              <a:t> </a:t>
            </a:r>
            <a:r>
              <a:rPr lang="ar-SA" sz="1600" i="0" u="none" strike="noStrike" baseline="0" dirty="0">
                <a:solidFill>
                  <a:schemeClr val="accent1"/>
                </a:solidFill>
                <a:latin typeface="Arial" panose="020B0604020202020204" pitchFamily="34" charset="0"/>
                <a:ea typeface="Arial"/>
                <a:cs typeface="Arial" panose="020B0604020202020204" pitchFamily="34" charset="0"/>
              </a:rPr>
              <a:t>(البند </a:t>
            </a:r>
            <a:r>
              <a:rPr lang="ar-SA" sz="1600" i="0" u="none" strike="noStrike" baseline="0" dirty="0">
                <a:solidFill>
                  <a:schemeClr val="accent1"/>
                </a:solidFill>
                <a:latin typeface="Arial" panose="020B0604020202020204" pitchFamily="34" charset="0"/>
                <a:ea typeface="Calibri" panose="020F0502020204030204" pitchFamily="34" charset="0"/>
                <a:cs typeface="Arial" panose="020B0604020202020204" pitchFamily="34" charset="0"/>
              </a:rPr>
              <a:t>٣</a:t>
            </a:r>
            <a:r>
              <a:rPr lang="ar-SA" sz="1600" i="0" u="none" strike="noStrike" baseline="0" dirty="0">
                <a:solidFill>
                  <a:schemeClr val="accent1"/>
                </a:solidFill>
                <a:latin typeface="Arial" panose="020B0604020202020204" pitchFamily="34" charset="0"/>
                <a:ea typeface="Arial"/>
                <a:cs typeface="Arial" panose="020B0604020202020204" pitchFamily="34" charset="0"/>
              </a:rPr>
              <a:t>-</a:t>
            </a:r>
            <a:r>
              <a:rPr lang="ar-SA" sz="1600" i="0" u="none" strike="noStrike" baseline="0" dirty="0">
                <a:solidFill>
                  <a:schemeClr val="accent1"/>
                </a:solidFill>
                <a:latin typeface="Arial" panose="020B0604020202020204" pitchFamily="34" charset="0"/>
                <a:ea typeface="Calibri" panose="020F0502020204030204" pitchFamily="34" charset="0"/>
                <a:cs typeface="Arial" panose="020B0604020202020204" pitchFamily="34" charset="0"/>
              </a:rPr>
              <a:t>١</a:t>
            </a:r>
            <a:r>
              <a:rPr lang="ar-SA" sz="1600" i="0" u="none" strike="noStrike" baseline="0" dirty="0">
                <a:solidFill>
                  <a:schemeClr val="accent1"/>
                </a:solidFill>
                <a:latin typeface="Arial" panose="020B0604020202020204" pitchFamily="34" charset="0"/>
                <a:ea typeface="Arial"/>
                <a:cs typeface="Arial" panose="020B0604020202020204" pitchFamily="34" charset="0"/>
              </a:rPr>
              <a:t> من المادة </a:t>
            </a:r>
            <a:r>
              <a:rPr lang="ar-SA" sz="1600" i="0" u="none" strike="noStrike" baseline="0" dirty="0">
                <a:solidFill>
                  <a:schemeClr val="accent1"/>
                </a:solidFill>
                <a:latin typeface="Arial" panose="020B0604020202020204" pitchFamily="34" charset="0"/>
                <a:ea typeface="Calibri" panose="020F0502020204030204" pitchFamily="34" charset="0"/>
                <a:cs typeface="Arial" panose="020B0604020202020204" pitchFamily="34" charset="0"/>
              </a:rPr>
              <a:t>١٧</a:t>
            </a:r>
            <a:r>
              <a:rPr lang="ar-SA" sz="1600" i="0" u="none" strike="noStrike" baseline="0" dirty="0">
                <a:solidFill>
                  <a:schemeClr val="accent1"/>
                </a:solidFill>
                <a:latin typeface="Arial" panose="020B0604020202020204" pitchFamily="34" charset="0"/>
                <a:ea typeface="Arial"/>
                <a:cs typeface="Arial" panose="020B0604020202020204" pitchFamily="34" charset="0"/>
              </a:rPr>
              <a:t>-</a:t>
            </a:r>
            <a:r>
              <a:rPr lang="ar-SA" sz="1600" i="0" u="none" strike="noStrike" baseline="0" dirty="0">
                <a:solidFill>
                  <a:schemeClr val="accent1"/>
                </a:solidFill>
                <a:latin typeface="Arial" panose="020B0604020202020204" pitchFamily="34" charset="0"/>
                <a:ea typeface="Calibri" panose="020F0502020204030204" pitchFamily="34" charset="0"/>
                <a:cs typeface="Arial" panose="020B0604020202020204" pitchFamily="34" charset="0"/>
              </a:rPr>
              <a:t>١٣٠</a:t>
            </a:r>
            <a:r>
              <a:rPr lang="ar-SA" sz="1600" i="0" u="none" strike="noStrike" baseline="0" dirty="0">
                <a:solidFill>
                  <a:schemeClr val="accent1"/>
                </a:solidFill>
                <a:latin typeface="Arial" panose="020B0604020202020204" pitchFamily="34" charset="0"/>
                <a:ea typeface="Arial"/>
                <a:cs typeface="Arial" panose="020B0604020202020204" pitchFamily="34" charset="0"/>
              </a:rPr>
              <a:t> من النظام)*</a:t>
            </a:r>
          </a:p>
          <a:p>
            <a:pPr algn="justLow"/>
            <a:endParaRPr lang="en-GB" sz="1600" b="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pPr algn="justLow"/>
            <a:r>
              <a:rPr lang="ar-SA" sz="1600" dirty="0">
                <a:solidFill>
                  <a:schemeClr val="accent1"/>
                </a:solidFill>
                <a:latin typeface="Arial" panose="020B0604020202020204" pitchFamily="34" charset="0"/>
                <a:ea typeface="Arial"/>
                <a:cs typeface="Arial" panose="020B0604020202020204" pitchFamily="34" charset="0"/>
              </a:rPr>
              <a:t>* أُضيف الحدث </a:t>
            </a:r>
            <a:r>
              <a:rPr lang="en-GB" sz="1400" dirty="0">
                <a:solidFill>
                  <a:schemeClr val="accent1"/>
                </a:solidFill>
                <a:latin typeface="Times New Roman" panose="02020603050405020304" pitchFamily="18" charset="0"/>
                <a:ea typeface="Arial"/>
                <a:cs typeface="Times New Roman" panose="02020603050405020304" pitchFamily="18" charset="0"/>
              </a:rPr>
              <a:t>EDH</a:t>
            </a:r>
            <a:r>
              <a:rPr lang="ar-SA" sz="1600" dirty="0">
                <a:solidFill>
                  <a:schemeClr val="accent1"/>
                </a:solidFill>
                <a:latin typeface="Arial" panose="020B0604020202020204" pitchFamily="34" charset="0"/>
                <a:ea typeface="Arial"/>
                <a:cs typeface="Arial" panose="020B0604020202020204" pitchFamily="34" charset="0"/>
              </a:rPr>
              <a:t> إلى البند ٧-٨ من المادة </a:t>
            </a:r>
            <a:r>
              <a:rPr lang="ar-SA" sz="1600" dirty="0">
                <a:solidFill>
                  <a:schemeClr val="accent1"/>
                </a:solidFill>
                <a:latin typeface="Arial" panose="020B0604020202020204" pitchFamily="34" charset="0"/>
                <a:ea typeface="Calibri" panose="020F0502020204030204" pitchFamily="34" charset="0"/>
                <a:cs typeface="Arial" panose="020B0604020202020204" pitchFamily="34" charset="0"/>
              </a:rPr>
              <a:t>١٧</a:t>
            </a:r>
            <a:r>
              <a:rPr lang="ar-SA" sz="1600" dirty="0">
                <a:solidFill>
                  <a:schemeClr val="accent1"/>
                </a:solidFill>
                <a:latin typeface="Arial" panose="020B0604020202020204" pitchFamily="34" charset="0"/>
                <a:ea typeface="Arial"/>
                <a:cs typeface="Arial" panose="020B0604020202020204" pitchFamily="34" charset="0"/>
              </a:rPr>
              <a:t>-</a:t>
            </a:r>
            <a:r>
              <a:rPr lang="ar-SA" sz="1600" dirty="0">
                <a:solidFill>
                  <a:schemeClr val="accent1"/>
                </a:solidFill>
                <a:latin typeface="Arial" panose="020B0604020202020204" pitchFamily="34" charset="0"/>
                <a:ea typeface="Calibri" panose="020F0502020204030204" pitchFamily="34" charset="0"/>
                <a:cs typeface="Arial" panose="020B0604020202020204" pitchFamily="34" charset="0"/>
              </a:rPr>
              <a:t>١٣١</a:t>
            </a:r>
            <a:r>
              <a:rPr lang="ar-SA" sz="1600" dirty="0">
                <a:solidFill>
                  <a:schemeClr val="accent1"/>
                </a:solidFill>
                <a:latin typeface="Arial" panose="020B0604020202020204" pitchFamily="34" charset="0"/>
                <a:ea typeface="Arial"/>
                <a:cs typeface="Arial" panose="020B0604020202020204" pitchFamily="34" charset="0"/>
              </a:rPr>
              <a:t> من النظام باعتباره أحد أحداث التوزيع.</a:t>
            </a:r>
          </a:p>
        </p:txBody>
      </p:sp>
    </p:spTree>
    <p:extLst>
      <p:ext uri="{BB962C8B-B14F-4D97-AF65-F5344CB8AC3E}">
        <p14:creationId xmlns:p14="http://schemas.microsoft.com/office/powerpoint/2010/main" val="186789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225446" y="1369702"/>
            <a:ext cx="10179502" cy="2387600"/>
          </a:xfrm>
        </p:spPr>
        <p:txBody>
          <a:bodyPr/>
          <a:lstStyle/>
          <a:p>
            <a:pPr>
              <a:tabLst>
                <a:tab pos="720000" algn="l"/>
              </a:tabLst>
            </a:pPr>
            <a:br>
              <a:rPr lang="ar-SA" sz="3200" dirty="0">
                <a:latin typeface="Arial" panose="020B0604020202020204" pitchFamily="34" charset="0"/>
                <a:cs typeface="Arial" panose="020B0604020202020204" pitchFamily="34" charset="0"/>
              </a:rPr>
            </a:br>
            <a:r>
              <a:rPr lang="ar-SA" sz="3200" dirty="0">
                <a:latin typeface="Arial" panose="020B0604020202020204" pitchFamily="34" charset="0"/>
                <a:cs typeface="Arial" panose="020B0604020202020204" pitchFamily="34" charset="0"/>
              </a:rPr>
              <a:t>٤-</a:t>
            </a:r>
            <a:r>
              <a:rPr lang="ar-EG" sz="3200" dirty="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المتطلبات التقنية فيما يتعلق بالخدمات المسجلة وذات قيمة مصرح بها</a:t>
            </a:r>
          </a:p>
        </p:txBody>
      </p:sp>
    </p:spTree>
    <p:extLst>
      <p:ext uri="{BB962C8B-B14F-4D97-AF65-F5344CB8AC3E}">
        <p14:creationId xmlns:p14="http://schemas.microsoft.com/office/powerpoint/2010/main" val="75088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B62AE-E0BB-482E-8770-96A95083D2C7}"/>
              </a:ext>
            </a:extLst>
          </p:cNvPr>
          <p:cNvSpPr>
            <a:spLocks noGrp="1"/>
          </p:cNvSpPr>
          <p:nvPr>
            <p:ph sz="quarter" idx="13"/>
          </p:nvPr>
        </p:nvSpPr>
        <p:spPr/>
        <p:txBody>
          <a:bodyPr/>
          <a:lstStyle/>
          <a:p>
            <a:endParaRPr lang="en-GB" dirty="0"/>
          </a:p>
        </p:txBody>
      </p:sp>
      <p:graphicFrame>
        <p:nvGraphicFramePr>
          <p:cNvPr id="6" name="Table 3">
            <a:extLst>
              <a:ext uri="{FF2B5EF4-FFF2-40B4-BE49-F238E27FC236}">
                <a16:creationId xmlns:a16="http://schemas.microsoft.com/office/drawing/2014/main" id="{F0926AA0-993B-48E7-9417-3D60E04C9739}"/>
              </a:ext>
            </a:extLst>
          </p:cNvPr>
          <p:cNvGraphicFramePr>
            <a:graphicFrameLocks noGrp="1"/>
          </p:cNvGraphicFramePr>
          <p:nvPr>
            <p:extLst>
              <p:ext uri="{D42A27DB-BD31-4B8C-83A1-F6EECF244321}">
                <p14:modId xmlns:p14="http://schemas.microsoft.com/office/powerpoint/2010/main" val="2856174596"/>
              </p:ext>
            </p:extLst>
          </p:nvPr>
        </p:nvGraphicFramePr>
        <p:xfrm>
          <a:off x="336550" y="1530220"/>
          <a:ext cx="11518902" cy="3689930"/>
        </p:xfrm>
        <a:graphic>
          <a:graphicData uri="http://schemas.openxmlformats.org/drawingml/2006/table">
            <a:tbl>
              <a:tblPr rtl="1" firstRow="1" bandRow="1">
                <a:tableStyleId>{5C22544A-7EE6-4342-B048-85BDC9FD1C3A}</a:tableStyleId>
              </a:tblPr>
              <a:tblGrid>
                <a:gridCol w="1045490">
                  <a:extLst>
                    <a:ext uri="{9D8B030D-6E8A-4147-A177-3AD203B41FA5}">
                      <a16:colId xmlns:a16="http://schemas.microsoft.com/office/drawing/2014/main" val="4240088380"/>
                    </a:ext>
                  </a:extLst>
                </a:gridCol>
                <a:gridCol w="1860115">
                  <a:extLst>
                    <a:ext uri="{9D8B030D-6E8A-4147-A177-3AD203B41FA5}">
                      <a16:colId xmlns:a16="http://schemas.microsoft.com/office/drawing/2014/main" val="1126149320"/>
                    </a:ext>
                  </a:extLst>
                </a:gridCol>
                <a:gridCol w="1070976">
                  <a:extLst>
                    <a:ext uri="{9D8B030D-6E8A-4147-A177-3AD203B41FA5}">
                      <a16:colId xmlns:a16="http://schemas.microsoft.com/office/drawing/2014/main" val="1890771149"/>
                    </a:ext>
                  </a:extLst>
                </a:gridCol>
                <a:gridCol w="876822">
                  <a:extLst>
                    <a:ext uri="{9D8B030D-6E8A-4147-A177-3AD203B41FA5}">
                      <a16:colId xmlns:a16="http://schemas.microsoft.com/office/drawing/2014/main" val="2806209558"/>
                    </a:ext>
                  </a:extLst>
                </a:gridCol>
                <a:gridCol w="1014608">
                  <a:extLst>
                    <a:ext uri="{9D8B030D-6E8A-4147-A177-3AD203B41FA5}">
                      <a16:colId xmlns:a16="http://schemas.microsoft.com/office/drawing/2014/main" val="2288061698"/>
                    </a:ext>
                  </a:extLst>
                </a:gridCol>
                <a:gridCol w="820455">
                  <a:extLst>
                    <a:ext uri="{9D8B030D-6E8A-4147-A177-3AD203B41FA5}">
                      <a16:colId xmlns:a16="http://schemas.microsoft.com/office/drawing/2014/main" val="4276810786"/>
                    </a:ext>
                  </a:extLst>
                </a:gridCol>
                <a:gridCol w="1221287">
                  <a:extLst>
                    <a:ext uri="{9D8B030D-6E8A-4147-A177-3AD203B41FA5}">
                      <a16:colId xmlns:a16="http://schemas.microsoft.com/office/drawing/2014/main" val="1343876609"/>
                    </a:ext>
                  </a:extLst>
                </a:gridCol>
                <a:gridCol w="1340285">
                  <a:extLst>
                    <a:ext uri="{9D8B030D-6E8A-4147-A177-3AD203B41FA5}">
                      <a16:colId xmlns:a16="http://schemas.microsoft.com/office/drawing/2014/main" val="2359240388"/>
                    </a:ext>
                  </a:extLst>
                </a:gridCol>
                <a:gridCol w="876822">
                  <a:extLst>
                    <a:ext uri="{9D8B030D-6E8A-4147-A177-3AD203B41FA5}">
                      <a16:colId xmlns:a16="http://schemas.microsoft.com/office/drawing/2014/main" val="424856154"/>
                    </a:ext>
                  </a:extLst>
                </a:gridCol>
                <a:gridCol w="663880">
                  <a:extLst>
                    <a:ext uri="{9D8B030D-6E8A-4147-A177-3AD203B41FA5}">
                      <a16:colId xmlns:a16="http://schemas.microsoft.com/office/drawing/2014/main" val="1579591718"/>
                    </a:ext>
                  </a:extLst>
                </a:gridCol>
                <a:gridCol w="728162">
                  <a:extLst>
                    <a:ext uri="{9D8B030D-6E8A-4147-A177-3AD203B41FA5}">
                      <a16:colId xmlns:a16="http://schemas.microsoft.com/office/drawing/2014/main" val="4237236238"/>
                    </a:ext>
                  </a:extLst>
                </a:gridCol>
              </a:tblGrid>
              <a:tr h="1147778">
                <a:tc>
                  <a:txBody>
                    <a:bodyPr/>
                    <a:lstStyle/>
                    <a:p>
                      <a:pPr algn="justLow">
                        <a:spcBef>
                          <a:spcPts val="300"/>
                        </a:spcBef>
                        <a:spcAft>
                          <a:spcPts val="300"/>
                        </a:spcAft>
                      </a:pPr>
                      <a:r>
                        <a:rPr lang="ar-SA" sz="1200" b="0" i="1" dirty="0">
                          <a:latin typeface="Arial" panose="020B0604020202020204" pitchFamily="34" charset="0"/>
                          <a:ea typeface="Arial"/>
                          <a:cs typeface="Arial" panose="020B0604020202020204" pitchFamily="34" charset="0"/>
                        </a:rPr>
                        <a:t>الخدمات البريدية</a:t>
                      </a:r>
                    </a:p>
                  </a:txBody>
                  <a:tcPr marL="54000" marR="54000" marT="54000" marB="54000"/>
                </a:tc>
                <a:tc>
                  <a:txBody>
                    <a:bodyPr/>
                    <a:lstStyle/>
                    <a:p>
                      <a:pPr algn="justLow">
                        <a:spcBef>
                          <a:spcPts val="300"/>
                        </a:spcBef>
                        <a:spcAft>
                          <a:spcPts val="300"/>
                        </a:spcAft>
                      </a:pPr>
                      <a:r>
                        <a:rPr lang="ar-SA" sz="1200" b="0" i="1" dirty="0">
                          <a:latin typeface="Arial" panose="020B0604020202020204" pitchFamily="34" charset="0"/>
                          <a:ea typeface="Arial"/>
                          <a:cs typeface="Arial" panose="020B0604020202020204" pitchFamily="34" charset="0"/>
                        </a:rPr>
                        <a:t>البضائع أو المستندات</a:t>
                      </a:r>
                    </a:p>
                  </a:txBody>
                  <a:tcPr marL="54000" marR="54000" marT="54000" marB="54000"/>
                </a:tc>
                <a:tc>
                  <a:txBody>
                    <a:bodyPr/>
                    <a:lstStyle/>
                    <a:p>
                      <a:pPr algn="justLow">
                        <a:spcBef>
                          <a:spcPts val="300"/>
                        </a:spcBef>
                        <a:spcAft>
                          <a:spcPts val="300"/>
                        </a:spcAft>
                      </a:pPr>
                      <a:r>
                        <a:rPr lang="ar-SA" sz="1200" b="0" i="1">
                          <a:latin typeface="Arial" panose="020B0604020202020204" pitchFamily="34" charset="0"/>
                          <a:ea typeface="Arial"/>
                          <a:cs typeface="Arial" panose="020B0604020202020204" pitchFamily="34" charset="0"/>
                        </a:rPr>
                        <a:t>نطاق الأوزان</a:t>
                      </a:r>
                    </a:p>
                  </a:txBody>
                  <a:tcPr marL="54000" marR="54000" marT="54000" marB="54000"/>
                </a:tc>
                <a:tc>
                  <a:txBody>
                    <a:bodyPr/>
                    <a:lstStyle/>
                    <a:p>
                      <a:pPr algn="justLow">
                        <a:spcBef>
                          <a:spcPts val="300"/>
                        </a:spcBef>
                        <a:spcAft>
                          <a:spcPts val="300"/>
                        </a:spcAft>
                      </a:pPr>
                      <a:r>
                        <a:rPr lang="ar-SA" sz="1200" b="0" i="1" dirty="0">
                          <a:latin typeface="Arial" panose="020B0604020202020204" pitchFamily="34" charset="0"/>
                          <a:ea typeface="Arial"/>
                          <a:cs typeface="Arial" panose="020B0604020202020204" pitchFamily="34" charset="0"/>
                        </a:rPr>
                        <a:t>غير ذات أولوية أو ذات أولوية أو ممتازة</a:t>
                      </a:r>
                    </a:p>
                  </a:txBody>
                  <a:tcPr marL="54000" marR="54000" marT="54000" marB="54000"/>
                </a:tc>
                <a:tc>
                  <a:txBody>
                    <a:bodyPr/>
                    <a:lstStyle/>
                    <a:p>
                      <a:pPr algn="justLow">
                        <a:spcBef>
                          <a:spcPts val="300"/>
                        </a:spcBef>
                        <a:spcAft>
                          <a:spcPts val="300"/>
                        </a:spcAft>
                      </a:pPr>
                      <a:r>
                        <a:rPr lang="ar-SA" sz="1200" b="0" i="1" dirty="0">
                          <a:latin typeface="Arial" panose="020B0604020202020204" pitchFamily="34" charset="0"/>
                          <a:ea typeface="Arial"/>
                          <a:cs typeface="Arial" panose="020B0604020202020204" pitchFamily="34" charset="0"/>
                        </a:rPr>
                        <a:t>معرِّف الرمز ذي الخطوط المطابق للمعيار </a:t>
                      </a:r>
                      <a:r>
                        <a:rPr lang="en-GB" sz="1000" b="0" i="1" dirty="0">
                          <a:latin typeface="Times New Roman" panose="02020603050405020304" pitchFamily="18" charset="0"/>
                          <a:ea typeface="Arial"/>
                          <a:cs typeface="Times New Roman" panose="02020603050405020304" pitchFamily="18" charset="0"/>
                        </a:rPr>
                        <a:t>S10</a:t>
                      </a:r>
                      <a:endParaRPr lang="en-GB" sz="1200" b="0" i="1" dirty="0">
                        <a:latin typeface="Times New Roman" panose="02020603050405020304" pitchFamily="18" charset="0"/>
                        <a:ea typeface="Arial"/>
                        <a:cs typeface="Times New Roman" panose="02020603050405020304" pitchFamily="18" charset="0"/>
                      </a:endParaRPr>
                    </a:p>
                  </a:txBody>
                  <a:tcPr marL="54000" marR="54000" marT="54000" marB="54000"/>
                </a:tc>
                <a:tc>
                  <a:txBody>
                    <a:bodyPr/>
                    <a:lstStyle/>
                    <a:p>
                      <a:pPr algn="justLow">
                        <a:spcBef>
                          <a:spcPts val="300"/>
                        </a:spcBef>
                        <a:spcAft>
                          <a:spcPts val="300"/>
                        </a:spcAft>
                      </a:pPr>
                      <a:r>
                        <a:rPr lang="ar-SA" sz="1200" b="0" i="1" dirty="0">
                          <a:latin typeface="Arial" panose="020B0604020202020204" pitchFamily="34" charset="0"/>
                          <a:ea typeface="Arial"/>
                          <a:cs typeface="Arial" panose="020B0604020202020204" pitchFamily="34" charset="0"/>
                        </a:rPr>
                        <a:t>الرسائل </a:t>
                      </a:r>
                      <a:r>
                        <a:rPr lang="en-GB" sz="1000" b="0" i="1" kern="1200" dirty="0">
                          <a:solidFill>
                            <a:schemeClr val="lt1"/>
                          </a:solidFill>
                          <a:latin typeface="Times New Roman" panose="02020603050405020304" pitchFamily="18" charset="0"/>
                          <a:ea typeface="Arial"/>
                          <a:cs typeface="Times New Roman" panose="02020603050405020304" pitchFamily="18" charset="0"/>
                        </a:rPr>
                        <a:t>EMSEVT</a:t>
                      </a:r>
                    </a:p>
                  </a:txBody>
                  <a:tcPr marL="54000" marR="54000" marT="54000" marB="54000"/>
                </a:tc>
                <a:tc>
                  <a:txBody>
                    <a:bodyPr/>
                    <a:lstStyle/>
                    <a:p>
                      <a:pPr algn="justLow">
                        <a:spcBef>
                          <a:spcPts val="300"/>
                        </a:spcBef>
                        <a:spcAft>
                          <a:spcPts val="300"/>
                        </a:spcAft>
                      </a:pPr>
                      <a:r>
                        <a:rPr lang="ar-SA" sz="1200" b="0" i="1">
                          <a:latin typeface="Arial" panose="020B0604020202020204" pitchFamily="34" charset="0"/>
                          <a:ea typeface="Arial"/>
                          <a:cs typeface="Arial" panose="020B0604020202020204" pitchFamily="34" charset="0"/>
                        </a:rPr>
                        <a:t>التتبع الالكتروني حتى عملية التوزيع</a:t>
                      </a:r>
                    </a:p>
                  </a:txBody>
                  <a:tcPr marL="54000" marR="54000" marT="54000" marB="54000"/>
                </a:tc>
                <a:tc>
                  <a:txBody>
                    <a:bodyPr/>
                    <a:lstStyle/>
                    <a:p>
                      <a:pPr algn="justLow">
                        <a:spcBef>
                          <a:spcPts val="300"/>
                        </a:spcBef>
                        <a:spcAft>
                          <a:spcPts val="300"/>
                        </a:spcAft>
                      </a:pPr>
                      <a:r>
                        <a:rPr lang="ar-SA" sz="1200" b="0" i="1" dirty="0">
                          <a:latin typeface="Arial" panose="020B0604020202020204" pitchFamily="34" charset="0"/>
                          <a:ea typeface="Arial"/>
                          <a:cs typeface="Arial" panose="020B0604020202020204" pitchFamily="34" charset="0"/>
                        </a:rPr>
                        <a:t>الرسائل </a:t>
                      </a:r>
                      <a:r>
                        <a:rPr lang="en-GB" sz="1000" b="0" i="1" kern="1200" dirty="0">
                          <a:solidFill>
                            <a:schemeClr val="lt1"/>
                          </a:solidFill>
                          <a:latin typeface="Times New Roman" panose="02020603050405020304" pitchFamily="18" charset="0"/>
                          <a:ea typeface="Arial"/>
                          <a:cs typeface="Times New Roman" panose="02020603050405020304" pitchFamily="18" charset="0"/>
                        </a:rPr>
                        <a:t>ITMATT</a:t>
                      </a:r>
                      <a:r>
                        <a:rPr lang="ar-SA" sz="1200" b="0" i="1" dirty="0">
                          <a:latin typeface="Arial" panose="020B0604020202020204" pitchFamily="34" charset="0"/>
                          <a:ea typeface="Arial"/>
                          <a:cs typeface="Arial" panose="020B0604020202020204" pitchFamily="34" charset="0"/>
                        </a:rPr>
                        <a:t> (البيانات المتعلقة بمحتوى </a:t>
                      </a:r>
                      <a:r>
                        <a:rPr lang="ar-SA" sz="1200" b="0" i="1" dirty="0" err="1">
                          <a:latin typeface="Arial" panose="020B0604020202020204" pitchFamily="34" charset="0"/>
                          <a:ea typeface="Arial"/>
                          <a:cs typeface="Arial" panose="020B0604020202020204" pitchFamily="34" charset="0"/>
                        </a:rPr>
                        <a:t>البعائث</a:t>
                      </a:r>
                      <a:r>
                        <a:rPr lang="ar-SA" sz="1200" b="0" i="1" dirty="0">
                          <a:latin typeface="Arial" panose="020B0604020202020204" pitchFamily="34" charset="0"/>
                          <a:ea typeface="Arial"/>
                          <a:cs typeface="Arial" panose="020B0604020202020204" pitchFamily="34" charset="0"/>
                        </a:rPr>
                        <a:t>) والبيانات والإلكترونية المسبقة</a:t>
                      </a:r>
                    </a:p>
                  </a:txBody>
                  <a:tcPr marL="54000" marR="54000" marT="54000" marB="54000"/>
                </a:tc>
                <a:tc>
                  <a:txBody>
                    <a:bodyPr/>
                    <a:lstStyle/>
                    <a:p>
                      <a:pPr algn="justLow">
                        <a:spcBef>
                          <a:spcPts val="300"/>
                        </a:spcBef>
                        <a:spcAft>
                          <a:spcPts val="300"/>
                        </a:spcAft>
                      </a:pPr>
                      <a:r>
                        <a:rPr lang="ar-SA" sz="1200" b="0" i="1">
                          <a:latin typeface="Arial" panose="020B0604020202020204" pitchFamily="34" charset="0"/>
                          <a:ea typeface="Arial"/>
                          <a:cs typeface="Arial" panose="020B0604020202020204" pitchFamily="34" charset="0"/>
                        </a:rPr>
                        <a:t>نظام الاستعلام القائم على الإنترنت</a:t>
                      </a:r>
                    </a:p>
                  </a:txBody>
                  <a:tcPr marL="54000" marR="54000" marT="54000" marB="54000"/>
                </a:tc>
                <a:tc>
                  <a:txBody>
                    <a:bodyPr/>
                    <a:lstStyle/>
                    <a:p>
                      <a:pPr algn="justLow">
                        <a:spcBef>
                          <a:spcPts val="300"/>
                        </a:spcBef>
                        <a:spcAft>
                          <a:spcPts val="300"/>
                        </a:spcAft>
                      </a:pPr>
                      <a:r>
                        <a:rPr lang="ar-SA" sz="1200" b="0" i="1" dirty="0">
                          <a:latin typeface="Arial" panose="020B0604020202020204" pitchFamily="34" charset="0"/>
                          <a:ea typeface="Arial"/>
                          <a:cs typeface="Arial" panose="020B0604020202020204" pitchFamily="34" charset="0"/>
                        </a:rPr>
                        <a:t>التوقيع عند التسليم</a:t>
                      </a:r>
                    </a:p>
                  </a:txBody>
                  <a:tcPr marL="54000" marR="54000" marT="54000" marB="54000"/>
                </a:tc>
                <a:tc>
                  <a:txBody>
                    <a:bodyPr/>
                    <a:lstStyle/>
                    <a:p>
                      <a:pPr algn="justLow">
                        <a:spcBef>
                          <a:spcPts val="300"/>
                        </a:spcBef>
                        <a:spcAft>
                          <a:spcPts val="300"/>
                        </a:spcAft>
                      </a:pPr>
                      <a:r>
                        <a:rPr lang="ar-SA" sz="1200" b="0" i="1" dirty="0">
                          <a:latin typeface="Arial" panose="020B0604020202020204" pitchFamily="34" charset="0"/>
                          <a:ea typeface="Arial"/>
                          <a:cs typeface="Arial" panose="020B0604020202020204" pitchFamily="34" charset="0"/>
                        </a:rPr>
                        <a:t>المسؤوليات بين المستثمرين المعيَّنين</a:t>
                      </a:r>
                    </a:p>
                  </a:txBody>
                  <a:tcPr marL="54000" marR="54000" marT="54000" marB="54000"/>
                </a:tc>
                <a:extLst>
                  <a:ext uri="{0D108BD9-81ED-4DB2-BD59-A6C34878D82A}">
                    <a16:rowId xmlns:a16="http://schemas.microsoft.com/office/drawing/2014/main" val="3586450011"/>
                  </a:ext>
                </a:extLst>
              </a:tr>
              <a:tr h="608127">
                <a:tc>
                  <a:txBody>
                    <a:bodyPr/>
                    <a:lstStyle/>
                    <a:p>
                      <a:pPr algn="justLow">
                        <a:spcBef>
                          <a:spcPts val="300"/>
                        </a:spcBef>
                        <a:spcAft>
                          <a:spcPts val="300"/>
                        </a:spcAft>
                      </a:pPr>
                      <a:r>
                        <a:rPr lang="ar-SA" sz="1200" b="1">
                          <a:latin typeface="Arial" panose="020B0604020202020204" pitchFamily="34" charset="0"/>
                          <a:ea typeface="Arial"/>
                          <a:cs typeface="Arial" panose="020B0604020202020204" pitchFamily="34" charset="0"/>
                        </a:rPr>
                        <a:t>التسجيل</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المستندات</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من صفر إلى ٢ كغ</a:t>
                      </a:r>
                    </a:p>
                  </a:txBody>
                  <a:tcPr marL="54000" marR="54000" marT="54000" marB="54000"/>
                </a:tc>
                <a:tc>
                  <a:txBody>
                    <a:bodyPr/>
                    <a:lstStyle/>
                    <a:p>
                      <a:pPr algn="justLow">
                        <a:spcBef>
                          <a:spcPts val="300"/>
                        </a:spcBef>
                        <a:spcAft>
                          <a:spcPts val="300"/>
                        </a:spcAft>
                      </a:pPr>
                      <a:r>
                        <a:rPr lang="ar-SA" sz="1200" b="0">
                          <a:latin typeface="Arial" panose="020B0604020202020204" pitchFamily="34" charset="0"/>
                          <a:ea typeface="Arial"/>
                          <a:cs typeface="Arial" panose="020B0604020202020204" pitchFamily="34" charset="0"/>
                        </a:rPr>
                        <a:t>ذات الأولوية</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إلزامية </a:t>
                      </a:r>
                      <a:r>
                        <a:rPr lang="en-GB" sz="1000" b="0" dirty="0">
                          <a:latin typeface="Times New Roman" panose="02020603050405020304" pitchFamily="18" charset="0"/>
                          <a:ea typeface="Arial"/>
                          <a:cs typeface="Times New Roman" panose="02020603050405020304" pitchFamily="18" charset="0"/>
                        </a:rPr>
                        <a:t>RA-RZ)</a:t>
                      </a:r>
                      <a:r>
                        <a:rPr lang="ar-EG" sz="1000" b="0" dirty="0">
                          <a:latin typeface="Times New Roman" panose="02020603050405020304" pitchFamily="18" charset="0"/>
                          <a:ea typeface="Arial"/>
                          <a:cs typeface="Times New Roman" panose="02020603050405020304" pitchFamily="18" charset="0"/>
                        </a:rPr>
                        <a:t>)</a:t>
                      </a:r>
                      <a:endParaRPr lang="en-GB" sz="1200" b="0" dirty="0">
                        <a:latin typeface="Times New Roman" panose="02020603050405020304" pitchFamily="18" charset="0"/>
                        <a:ea typeface="Arial"/>
                        <a:cs typeface="Times New Roman" panose="02020603050405020304" pitchFamily="18" charset="0"/>
                      </a:endParaRPr>
                    </a:p>
                  </a:txBody>
                  <a:tcPr marL="54000" marR="54000" marT="54000" marB="54000"/>
                </a:tc>
                <a:tc>
                  <a:txBody>
                    <a:bodyPr/>
                    <a:lstStyle/>
                    <a:p>
                      <a:pPr algn="justLow">
                        <a:spcBef>
                          <a:spcPts val="300"/>
                        </a:spcBef>
                        <a:spcAft>
                          <a:spcPts val="300"/>
                        </a:spcAft>
                      </a:pPr>
                      <a:r>
                        <a:rPr lang="ar-SA" sz="1200" b="0">
                          <a:latin typeface="Arial" panose="020B0604020202020204" pitchFamily="34" charset="0"/>
                          <a:ea typeface="Arial"/>
                          <a:cs typeface="Arial" panose="020B0604020202020204" pitchFamily="34" charset="0"/>
                        </a:rPr>
                        <a:t>إلزامية</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الأحداث </a:t>
                      </a:r>
                      <a:r>
                        <a:rPr lang="en-GB" sz="1000" b="0" kern="1200" dirty="0">
                          <a:solidFill>
                            <a:schemeClr val="dk1"/>
                          </a:solidFill>
                          <a:latin typeface="Times New Roman" panose="02020603050405020304" pitchFamily="18" charset="0"/>
                          <a:ea typeface="Arial"/>
                          <a:cs typeface="Times New Roman" panose="02020603050405020304" pitchFamily="18" charset="0"/>
                        </a:rPr>
                        <a:t>EMC</a:t>
                      </a:r>
                      <a:r>
                        <a:rPr lang="ar-SA" sz="1200" b="0" dirty="0">
                          <a:latin typeface="Arial" panose="020B0604020202020204" pitchFamily="34" charset="0"/>
                          <a:ea typeface="Arial"/>
                          <a:cs typeface="Arial" panose="020B0604020202020204" pitchFamily="34" charset="0"/>
                        </a:rPr>
                        <a:t> و</a:t>
                      </a:r>
                      <a:r>
                        <a:rPr lang="en-GB" sz="1000" b="0" kern="1200" dirty="0">
                          <a:solidFill>
                            <a:schemeClr val="dk1"/>
                          </a:solidFill>
                          <a:latin typeface="Times New Roman" panose="02020603050405020304" pitchFamily="18" charset="0"/>
                          <a:ea typeface="Arial"/>
                          <a:cs typeface="Times New Roman" panose="02020603050405020304" pitchFamily="18" charset="0"/>
                        </a:rPr>
                        <a:t>EMD</a:t>
                      </a:r>
                      <a:r>
                        <a:rPr lang="ar-SA" sz="1200" b="0" dirty="0">
                          <a:latin typeface="Arial" panose="020B0604020202020204" pitchFamily="34" charset="0"/>
                          <a:ea typeface="Arial"/>
                          <a:cs typeface="Arial" panose="020B0604020202020204" pitchFamily="34" charset="0"/>
                        </a:rPr>
                        <a:t> و</a:t>
                      </a:r>
                      <a:r>
                        <a:rPr lang="en-GB" sz="1000" b="0" kern="1200" dirty="0">
                          <a:solidFill>
                            <a:schemeClr val="dk1"/>
                          </a:solidFill>
                          <a:latin typeface="Times New Roman" panose="02020603050405020304" pitchFamily="18" charset="0"/>
                          <a:ea typeface="Arial"/>
                          <a:cs typeface="Times New Roman" panose="02020603050405020304" pitchFamily="18" charset="0"/>
                        </a:rPr>
                        <a:t>EDH</a:t>
                      </a:r>
                      <a:r>
                        <a:rPr lang="ar-SA" sz="1200" b="0" dirty="0">
                          <a:latin typeface="Arial" panose="020B0604020202020204" pitchFamily="34" charset="0"/>
                          <a:ea typeface="Arial"/>
                          <a:cs typeface="Arial" panose="020B0604020202020204" pitchFamily="34" charset="0"/>
                        </a:rPr>
                        <a:t> و</a:t>
                      </a:r>
                      <a:r>
                        <a:rPr lang="en-GB" sz="1000" b="0" kern="1200" dirty="0">
                          <a:solidFill>
                            <a:schemeClr val="dk1"/>
                          </a:solidFill>
                          <a:latin typeface="Times New Roman" panose="02020603050405020304" pitchFamily="18" charset="0"/>
                          <a:ea typeface="Arial"/>
                          <a:cs typeface="Times New Roman" panose="02020603050405020304" pitchFamily="18" charset="0"/>
                        </a:rPr>
                        <a:t>EMH/EMI</a:t>
                      </a:r>
                    </a:p>
                  </a:txBody>
                  <a:tcPr marL="54000" marR="54000" marT="54000" marB="54000"/>
                </a:tc>
                <a:tc>
                  <a:txBody>
                    <a:bodyPr/>
                    <a:lstStyle/>
                    <a:p>
                      <a:pPr algn="justLow">
                        <a:spcBef>
                          <a:spcPts val="300"/>
                        </a:spcBef>
                        <a:spcAft>
                          <a:spcPts val="300"/>
                        </a:spcAft>
                      </a:pPr>
                      <a:r>
                        <a:rPr lang="ar-SA" sz="1200" b="0">
                          <a:latin typeface="Arial" panose="020B0604020202020204" pitchFamily="34" charset="0"/>
                          <a:ea typeface="Arial"/>
                          <a:cs typeface="Arial" panose="020B0604020202020204" pitchFamily="34" charset="0"/>
                        </a:rPr>
                        <a:t>لا ينطبق</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اختيارية</a:t>
                      </a:r>
                    </a:p>
                  </a:txBody>
                  <a:tcPr marL="54000" marR="54000" marT="54000" marB="54000"/>
                </a:tc>
                <a:tc>
                  <a:txBody>
                    <a:bodyPr/>
                    <a:lstStyle/>
                    <a:p>
                      <a:pPr algn="justLow">
                        <a:spcBef>
                          <a:spcPts val="300"/>
                        </a:spcBef>
                        <a:spcAft>
                          <a:spcPts val="300"/>
                        </a:spcAft>
                      </a:pPr>
                      <a:r>
                        <a:rPr lang="ar-SA" sz="1200" b="0">
                          <a:latin typeface="Arial" panose="020B0604020202020204" pitchFamily="34" charset="0"/>
                          <a:ea typeface="Arial"/>
                          <a:cs typeface="Arial" panose="020B0604020202020204" pitchFamily="34" charset="0"/>
                        </a:rPr>
                        <a:t>نعم</a:t>
                      </a:r>
                    </a:p>
                  </a:txBody>
                  <a:tcPr marL="54000" marR="54000" marT="54000" marB="54000"/>
                </a:tc>
                <a:tc>
                  <a:txBody>
                    <a:bodyPr/>
                    <a:lstStyle/>
                    <a:p>
                      <a:pPr algn="justLow">
                        <a:spcBef>
                          <a:spcPts val="300"/>
                        </a:spcBef>
                        <a:spcAft>
                          <a:spcPts val="300"/>
                        </a:spcAft>
                      </a:pPr>
                      <a:r>
                        <a:rPr lang="ar-SA" sz="1200" b="0">
                          <a:latin typeface="Arial" panose="020B0604020202020204" pitchFamily="34" charset="0"/>
                          <a:ea typeface="Arial"/>
                          <a:cs typeface="Arial" panose="020B0604020202020204" pitchFamily="34" charset="0"/>
                        </a:rPr>
                        <a:t>نعم</a:t>
                      </a:r>
                    </a:p>
                  </a:txBody>
                  <a:tcPr marL="54000" marR="54000" marT="54000" marB="54000"/>
                </a:tc>
                <a:extLst>
                  <a:ext uri="{0D108BD9-81ED-4DB2-BD59-A6C34878D82A}">
                    <a16:rowId xmlns:a16="http://schemas.microsoft.com/office/drawing/2014/main" val="2535607510"/>
                  </a:ext>
                </a:extLst>
              </a:tr>
              <a:tr h="962025">
                <a:tc>
                  <a:txBody>
                    <a:bodyPr/>
                    <a:lstStyle/>
                    <a:p>
                      <a:pPr algn="justLow">
                        <a:spcBef>
                          <a:spcPts val="300"/>
                        </a:spcBef>
                        <a:spcAft>
                          <a:spcPts val="300"/>
                        </a:spcAft>
                      </a:pPr>
                      <a:r>
                        <a:rPr lang="ar-SA" sz="1200" b="1">
                          <a:latin typeface="Arial" panose="020B0604020202020204" pitchFamily="34" charset="0"/>
                          <a:ea typeface="Arial"/>
                          <a:cs typeface="Arial" panose="020B0604020202020204" pitchFamily="34" charset="0"/>
                        </a:rPr>
                        <a:t>البعائث ذات القيمة المصرح بها</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المستندات (بدأ النفاذ اعتباراً من </a:t>
                      </a:r>
                      <a:r>
                        <a:rPr lang="ar-SA" sz="1200" b="0" dirty="0">
                          <a:latin typeface="Arial" panose="020B0604020202020204" pitchFamily="34" charset="0"/>
                          <a:ea typeface="Calibri" panose="020F0502020204030204" pitchFamily="34" charset="0"/>
                          <a:cs typeface="Arial" panose="020B0604020202020204" pitchFamily="34" charset="0"/>
                        </a:rPr>
                        <a:t>١</a:t>
                      </a:r>
                      <a:r>
                        <a:rPr lang="ar-SA" sz="1200" b="0" dirty="0">
                          <a:latin typeface="Arial" panose="020B0604020202020204" pitchFamily="34" charset="0"/>
                          <a:ea typeface="Arial"/>
                          <a:cs typeface="Arial" panose="020B0604020202020204" pitchFamily="34" charset="0"/>
                        </a:rPr>
                        <a:t> يناير/كانون الثاني ٢٠٢٦)</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من صفر إلى ٢ كغ</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ذات الأولوية</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إلزامية </a:t>
                      </a:r>
                      <a:r>
                        <a:rPr lang="en-GB" sz="1000" b="0" kern="1200" dirty="0">
                          <a:solidFill>
                            <a:schemeClr val="dk1"/>
                          </a:solidFill>
                          <a:latin typeface="Times New Roman" panose="02020603050405020304" pitchFamily="18" charset="0"/>
                          <a:ea typeface="Arial"/>
                          <a:cs typeface="Times New Roman" panose="02020603050405020304" pitchFamily="18" charset="0"/>
                        </a:rPr>
                        <a:t>VA-VZ)</a:t>
                      </a:r>
                      <a:r>
                        <a:rPr lang="ar-EG" sz="1000" b="0" kern="1200" dirty="0">
                          <a:solidFill>
                            <a:schemeClr val="dk1"/>
                          </a:solidFill>
                          <a:latin typeface="Times New Roman" panose="02020603050405020304" pitchFamily="18" charset="0"/>
                          <a:ea typeface="Arial"/>
                          <a:cs typeface="Times New Roman" panose="02020603050405020304" pitchFamily="18" charset="0"/>
                        </a:rPr>
                        <a:t>)</a:t>
                      </a:r>
                      <a:endParaRPr lang="en-GB" sz="1200" b="0" dirty="0">
                        <a:latin typeface="Arial" panose="020B0604020202020204" pitchFamily="34" charset="0"/>
                        <a:ea typeface="Arial"/>
                        <a:cs typeface="Arial" panose="020B0604020202020204" pitchFamily="34" charset="0"/>
                      </a:endParaRPr>
                    </a:p>
                  </a:txBody>
                  <a:tcPr marL="54000" marR="54000" marT="54000" marB="54000"/>
                </a:tc>
                <a:tc>
                  <a:txBody>
                    <a:bodyPr/>
                    <a:lstStyle/>
                    <a:p>
                      <a:pPr algn="justLow">
                        <a:spcBef>
                          <a:spcPts val="300"/>
                        </a:spcBef>
                        <a:spcAft>
                          <a:spcPts val="300"/>
                        </a:spcAft>
                      </a:pPr>
                      <a:r>
                        <a:rPr lang="ar-SA" sz="1200" b="0">
                          <a:latin typeface="Arial" panose="020B0604020202020204" pitchFamily="34" charset="0"/>
                          <a:ea typeface="Arial"/>
                          <a:cs typeface="Arial" panose="020B0604020202020204" pitchFamily="34" charset="0"/>
                        </a:rPr>
                        <a:t>إلزامية</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الأحداث </a:t>
                      </a:r>
                      <a:r>
                        <a:rPr lang="en-GB" sz="1000" b="0" kern="1200" dirty="0">
                          <a:solidFill>
                            <a:schemeClr val="dk1"/>
                          </a:solidFill>
                          <a:latin typeface="Times New Roman" panose="02020603050405020304" pitchFamily="18" charset="0"/>
                          <a:ea typeface="Arial"/>
                          <a:cs typeface="Times New Roman" panose="02020603050405020304" pitchFamily="18" charset="0"/>
                        </a:rPr>
                        <a:t>EMC</a:t>
                      </a:r>
                      <a:r>
                        <a:rPr lang="ar-SA" sz="1200" b="0" dirty="0">
                          <a:latin typeface="Arial" panose="020B0604020202020204" pitchFamily="34" charset="0"/>
                          <a:ea typeface="Arial"/>
                          <a:cs typeface="Arial" panose="020B0604020202020204" pitchFamily="34" charset="0"/>
                        </a:rPr>
                        <a:t> و</a:t>
                      </a:r>
                      <a:r>
                        <a:rPr lang="en-GB" sz="1000" b="0" kern="1200" dirty="0">
                          <a:solidFill>
                            <a:schemeClr val="dk1"/>
                          </a:solidFill>
                          <a:latin typeface="Times New Roman" panose="02020603050405020304" pitchFamily="18" charset="0"/>
                          <a:ea typeface="Arial"/>
                          <a:cs typeface="Times New Roman" panose="02020603050405020304" pitchFamily="18" charset="0"/>
                        </a:rPr>
                        <a:t>EMD</a:t>
                      </a:r>
                      <a:r>
                        <a:rPr lang="ar-SA" sz="1200" b="0" dirty="0">
                          <a:latin typeface="Arial" panose="020B0604020202020204" pitchFamily="34" charset="0"/>
                          <a:ea typeface="Arial"/>
                          <a:cs typeface="Arial" panose="020B0604020202020204" pitchFamily="34" charset="0"/>
                        </a:rPr>
                        <a:t> و</a:t>
                      </a:r>
                      <a:r>
                        <a:rPr lang="en-GB" sz="1000" b="0" kern="1200" dirty="0">
                          <a:solidFill>
                            <a:schemeClr val="dk1"/>
                          </a:solidFill>
                          <a:latin typeface="Times New Roman" panose="02020603050405020304" pitchFamily="18" charset="0"/>
                          <a:ea typeface="Arial"/>
                          <a:cs typeface="Times New Roman" panose="02020603050405020304" pitchFamily="18" charset="0"/>
                        </a:rPr>
                        <a:t>EDH</a:t>
                      </a:r>
                      <a:r>
                        <a:rPr lang="ar-SA" sz="1200" b="0" dirty="0">
                          <a:latin typeface="Arial" panose="020B0604020202020204" pitchFamily="34" charset="0"/>
                          <a:ea typeface="Arial"/>
                          <a:cs typeface="Arial" panose="020B0604020202020204" pitchFamily="34" charset="0"/>
                        </a:rPr>
                        <a:t> و</a:t>
                      </a:r>
                      <a:r>
                        <a:rPr lang="en-GB" sz="1000" b="0" kern="1200" dirty="0">
                          <a:solidFill>
                            <a:schemeClr val="dk1"/>
                          </a:solidFill>
                          <a:latin typeface="Times New Roman" panose="02020603050405020304" pitchFamily="18" charset="0"/>
                          <a:ea typeface="Arial"/>
                          <a:cs typeface="Times New Roman" panose="02020603050405020304" pitchFamily="18" charset="0"/>
                        </a:rPr>
                        <a:t>EMH/EMI</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لا ينطبق</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اختيارية</a:t>
                      </a:r>
                    </a:p>
                  </a:txBody>
                  <a:tcPr marL="54000" marR="54000" marT="54000" marB="54000"/>
                </a:tc>
                <a:tc>
                  <a:txBody>
                    <a:bodyPr/>
                    <a:lstStyle/>
                    <a:p>
                      <a:pPr algn="justLow">
                        <a:spcBef>
                          <a:spcPts val="300"/>
                        </a:spcBef>
                        <a:spcAft>
                          <a:spcPts val="300"/>
                        </a:spcAft>
                      </a:pPr>
                      <a:r>
                        <a:rPr lang="ar-SA" sz="1200" b="0">
                          <a:latin typeface="Arial" panose="020B0604020202020204" pitchFamily="34" charset="0"/>
                          <a:ea typeface="Arial"/>
                          <a:cs typeface="Arial" panose="020B0604020202020204" pitchFamily="34" charset="0"/>
                        </a:rPr>
                        <a:t>نعم</a:t>
                      </a:r>
                    </a:p>
                  </a:txBody>
                  <a:tcPr marL="54000" marR="54000" marT="54000" marB="54000"/>
                </a:tc>
                <a:tc>
                  <a:txBody>
                    <a:bodyPr/>
                    <a:lstStyle/>
                    <a:p>
                      <a:pPr algn="justLow">
                        <a:spcBef>
                          <a:spcPts val="300"/>
                        </a:spcBef>
                        <a:spcAft>
                          <a:spcPts val="300"/>
                        </a:spcAft>
                      </a:pPr>
                      <a:r>
                        <a:rPr lang="ar-SA" sz="1200" b="0">
                          <a:latin typeface="Arial" panose="020B0604020202020204" pitchFamily="34" charset="0"/>
                          <a:ea typeface="Arial"/>
                          <a:cs typeface="Arial" panose="020B0604020202020204" pitchFamily="34" charset="0"/>
                        </a:rPr>
                        <a:t>نعم</a:t>
                      </a:r>
                    </a:p>
                  </a:txBody>
                  <a:tcPr marL="54000" marR="54000" marT="54000" marB="54000"/>
                </a:tc>
                <a:extLst>
                  <a:ext uri="{0D108BD9-81ED-4DB2-BD59-A6C34878D82A}">
                    <a16:rowId xmlns:a16="http://schemas.microsoft.com/office/drawing/2014/main" val="2495856426"/>
                  </a:ext>
                </a:extLst>
              </a:tr>
              <a:tr h="972000">
                <a:tc>
                  <a:txBody>
                    <a:bodyPr/>
                    <a:lstStyle/>
                    <a:p>
                      <a:pPr algn="justLow">
                        <a:spcBef>
                          <a:spcPts val="300"/>
                        </a:spcBef>
                        <a:spcAft>
                          <a:spcPts val="300"/>
                        </a:spcAft>
                      </a:pPr>
                      <a:r>
                        <a:rPr lang="ar-SA" sz="1200" b="1">
                          <a:latin typeface="Arial" panose="020B0604020202020204" pitchFamily="34" charset="0"/>
                          <a:ea typeface="Arial"/>
                          <a:cs typeface="Arial" panose="020B0604020202020204" pitchFamily="34" charset="0"/>
                        </a:rPr>
                        <a:t>خدمة التوزيع بالتتبع</a:t>
                      </a:r>
                    </a:p>
                  </a:txBody>
                  <a:tcPr marL="54000" marR="54000" marT="54000" marB="54000"/>
                </a:tc>
                <a:tc>
                  <a:txBody>
                    <a:bodyPr/>
                    <a:lstStyle/>
                    <a:p>
                      <a:pPr algn="justLow">
                        <a:spcBef>
                          <a:spcPts val="300"/>
                        </a:spcBef>
                        <a:spcAft>
                          <a:spcPts val="300"/>
                        </a:spcAft>
                      </a:pPr>
                      <a:r>
                        <a:rPr lang="ar-SA" sz="1200" b="0">
                          <a:latin typeface="Arial" panose="020B0604020202020204" pitchFamily="34" charset="0"/>
                          <a:ea typeface="Arial"/>
                          <a:cs typeface="Arial" panose="020B0604020202020204" pitchFamily="34" charset="0"/>
                        </a:rPr>
                        <a:t>المستندات والبضائع</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من صفر إلى ٢ كغ</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ذات الأولوية</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إلزامية </a:t>
                      </a:r>
                      <a:r>
                        <a:rPr lang="en-GB" sz="1000" b="0" kern="1200" dirty="0">
                          <a:solidFill>
                            <a:schemeClr val="dk1"/>
                          </a:solidFill>
                          <a:latin typeface="Times New Roman" panose="02020603050405020304" pitchFamily="18" charset="0"/>
                          <a:ea typeface="Arial"/>
                          <a:cs typeface="Times New Roman" panose="02020603050405020304" pitchFamily="18" charset="0"/>
                        </a:rPr>
                        <a:t>LA-LZ)</a:t>
                      </a:r>
                      <a:r>
                        <a:rPr lang="ar-EG" sz="1000" b="0" kern="1200" dirty="0">
                          <a:solidFill>
                            <a:schemeClr val="dk1"/>
                          </a:solidFill>
                          <a:latin typeface="Times New Roman" panose="02020603050405020304" pitchFamily="18" charset="0"/>
                          <a:ea typeface="Arial"/>
                          <a:cs typeface="Times New Roman" panose="02020603050405020304" pitchFamily="18" charset="0"/>
                        </a:rPr>
                        <a:t>)</a:t>
                      </a:r>
                      <a:endParaRPr lang="en-GB" sz="1000" b="0" kern="1200" dirty="0">
                        <a:solidFill>
                          <a:schemeClr val="dk1"/>
                        </a:solidFill>
                        <a:latin typeface="Times New Roman" panose="02020603050405020304" pitchFamily="18" charset="0"/>
                        <a:ea typeface="Arial"/>
                        <a:cs typeface="Times New Roman" panose="02020603050405020304" pitchFamily="18" charset="0"/>
                      </a:endParaRP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إلزامية</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الأحداث </a:t>
                      </a:r>
                      <a:r>
                        <a:rPr lang="en-GB" sz="1000" b="0" kern="1200" dirty="0">
                          <a:solidFill>
                            <a:schemeClr val="dk1"/>
                          </a:solidFill>
                          <a:latin typeface="Times New Roman" panose="02020603050405020304" pitchFamily="18" charset="0"/>
                          <a:ea typeface="Arial"/>
                          <a:cs typeface="Times New Roman" panose="02020603050405020304" pitchFamily="18" charset="0"/>
                        </a:rPr>
                        <a:t>EMC</a:t>
                      </a:r>
                      <a:r>
                        <a:rPr lang="ar-SA" sz="1200" b="0" dirty="0">
                          <a:latin typeface="Arial" panose="020B0604020202020204" pitchFamily="34" charset="0"/>
                          <a:ea typeface="Arial"/>
                          <a:cs typeface="Arial" panose="020B0604020202020204" pitchFamily="34" charset="0"/>
                        </a:rPr>
                        <a:t> و</a:t>
                      </a:r>
                      <a:r>
                        <a:rPr lang="en-GB" sz="1000" b="0" kern="1200" dirty="0">
                          <a:solidFill>
                            <a:schemeClr val="dk1"/>
                          </a:solidFill>
                          <a:latin typeface="Times New Roman" panose="02020603050405020304" pitchFamily="18" charset="0"/>
                          <a:ea typeface="Arial"/>
                          <a:cs typeface="Times New Roman" panose="02020603050405020304" pitchFamily="18" charset="0"/>
                        </a:rPr>
                        <a:t>EMD</a:t>
                      </a:r>
                      <a:r>
                        <a:rPr lang="ar-SA" sz="1200" b="0" dirty="0">
                          <a:latin typeface="Arial" panose="020B0604020202020204" pitchFamily="34" charset="0"/>
                          <a:ea typeface="Arial"/>
                          <a:cs typeface="Arial" panose="020B0604020202020204" pitchFamily="34" charset="0"/>
                        </a:rPr>
                        <a:t> و</a:t>
                      </a:r>
                      <a:r>
                        <a:rPr lang="en-GB" sz="1000" b="0" kern="1200" dirty="0">
                          <a:solidFill>
                            <a:schemeClr val="dk1"/>
                          </a:solidFill>
                          <a:latin typeface="Times New Roman" panose="02020603050405020304" pitchFamily="18" charset="0"/>
                          <a:ea typeface="Arial"/>
                          <a:cs typeface="Times New Roman" panose="02020603050405020304" pitchFamily="18" charset="0"/>
                        </a:rPr>
                        <a:t>EDH</a:t>
                      </a:r>
                      <a:r>
                        <a:rPr lang="ar-SA" sz="1200" b="0" dirty="0">
                          <a:latin typeface="Arial" panose="020B0604020202020204" pitchFamily="34" charset="0"/>
                          <a:ea typeface="Arial"/>
                          <a:cs typeface="Arial" panose="020B0604020202020204" pitchFamily="34" charset="0"/>
                        </a:rPr>
                        <a:t> و</a:t>
                      </a:r>
                      <a:r>
                        <a:rPr lang="en-GB" sz="1000" b="0" kern="1200" dirty="0">
                          <a:solidFill>
                            <a:schemeClr val="dk1"/>
                          </a:solidFill>
                          <a:latin typeface="Times New Roman" panose="02020603050405020304" pitchFamily="18" charset="0"/>
                          <a:ea typeface="Arial"/>
                          <a:cs typeface="Times New Roman" panose="02020603050405020304" pitchFamily="18" charset="0"/>
                        </a:rPr>
                        <a:t>EMH/EMI</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إلزامية </a:t>
                      </a:r>
                      <a:r>
                        <a:rPr lang="ar-SA" sz="1200" b="0" i="1" dirty="0">
                          <a:latin typeface="Arial" panose="020B0604020202020204" pitchFamily="34" charset="0"/>
                          <a:ea typeface="Arial"/>
                          <a:cs typeface="Arial" panose="020B0604020202020204" pitchFamily="34" charset="0"/>
                        </a:rPr>
                        <a:t>(</a:t>
                      </a:r>
                      <a:r>
                        <a:rPr lang="ar-SA" sz="1200" b="0" i="1" dirty="0" err="1">
                          <a:latin typeface="Arial" panose="020B0604020202020204" pitchFamily="34" charset="0"/>
                          <a:ea typeface="Arial"/>
                          <a:cs typeface="Arial" panose="020B0604020202020204" pitchFamily="34" charset="0"/>
                        </a:rPr>
                        <a:t>البعائث</a:t>
                      </a:r>
                      <a:r>
                        <a:rPr lang="ar-SA" sz="1200" b="0" i="1" dirty="0">
                          <a:latin typeface="Arial" panose="020B0604020202020204" pitchFamily="34" charset="0"/>
                          <a:ea typeface="Arial"/>
                          <a:cs typeface="Arial" panose="020B0604020202020204" pitchFamily="34" charset="0"/>
                        </a:rPr>
                        <a:t> الخاضعة للمراقبة الجمركية)</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اختيارية</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لا</a:t>
                      </a:r>
                    </a:p>
                  </a:txBody>
                  <a:tcPr marL="54000" marR="54000" marT="54000" marB="54000"/>
                </a:tc>
                <a:tc>
                  <a:txBody>
                    <a:bodyPr/>
                    <a:lstStyle/>
                    <a:p>
                      <a:pPr algn="justLow">
                        <a:spcBef>
                          <a:spcPts val="300"/>
                        </a:spcBef>
                        <a:spcAft>
                          <a:spcPts val="300"/>
                        </a:spcAft>
                      </a:pPr>
                      <a:r>
                        <a:rPr lang="ar-SA" sz="1200" b="0" dirty="0">
                          <a:latin typeface="Arial" panose="020B0604020202020204" pitchFamily="34" charset="0"/>
                          <a:ea typeface="Arial"/>
                          <a:cs typeface="Arial" panose="020B0604020202020204" pitchFamily="34" charset="0"/>
                        </a:rPr>
                        <a:t>لا</a:t>
                      </a:r>
                    </a:p>
                  </a:txBody>
                  <a:tcPr marL="54000" marR="54000" marT="54000" marB="54000"/>
                </a:tc>
                <a:extLst>
                  <a:ext uri="{0D108BD9-81ED-4DB2-BD59-A6C34878D82A}">
                    <a16:rowId xmlns:a16="http://schemas.microsoft.com/office/drawing/2014/main" val="796308868"/>
                  </a:ext>
                </a:extLst>
              </a:tr>
            </a:tbl>
          </a:graphicData>
        </a:graphic>
      </p:graphicFrame>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518177" y="472659"/>
            <a:ext cx="10247943" cy="574284"/>
          </a:xfrm>
        </p:spPr>
        <p:txBody>
          <a:bodyPr/>
          <a:lstStyle/>
          <a:p>
            <a:pPr algn="justLow"/>
            <a:r>
              <a:rPr lang="ar-SA" sz="2400" dirty="0"/>
              <a:t>نظرة عامة على الخصائص: خدمات توزيع </a:t>
            </a:r>
            <a:r>
              <a:rPr lang="ar-SA" sz="2400" dirty="0" err="1"/>
              <a:t>البعائث</a:t>
            </a:r>
            <a:r>
              <a:rPr lang="ar-SA" sz="2400" dirty="0"/>
              <a:t> المسجلة وذات قيمة مصرح بها والخاضعة للتتبع</a:t>
            </a:r>
          </a:p>
        </p:txBody>
      </p:sp>
    </p:spTree>
    <p:extLst>
      <p:ext uri="{BB962C8B-B14F-4D97-AF65-F5344CB8AC3E}">
        <p14:creationId xmlns:p14="http://schemas.microsoft.com/office/powerpoint/2010/main" val="253585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2808257" y="497201"/>
            <a:ext cx="7967384" cy="574284"/>
          </a:xfrm>
        </p:spPr>
        <p:txBody>
          <a:bodyPr/>
          <a:lstStyle/>
          <a:p>
            <a:pPr algn="justLow"/>
            <a:r>
              <a:rPr lang="ar-SA" dirty="0"/>
              <a:t>إدارة المسار</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632564" y="1442538"/>
            <a:ext cx="7808990" cy="5041496"/>
          </a:xfrm>
          <a:ln>
            <a:noFill/>
          </a:ln>
        </p:spPr>
        <p:txBody>
          <a:bodyPr/>
          <a:lstStyle/>
          <a:p>
            <a:pPr marL="358775" algn="justLow">
              <a:buNone/>
              <a:tabLst>
                <a:tab pos="358775" algn="l"/>
              </a:tabLst>
            </a:pPr>
            <a:r>
              <a:rPr lang="ar-SA" sz="1800" dirty="0">
                <a:latin typeface="Calibri" panose="020F0502020204030204" pitchFamily="34" charset="0"/>
                <a:ea typeface="Calibri" panose="020F0502020204030204" pitchFamily="34" charset="0"/>
                <a:cs typeface="Calibri" panose="020F0502020204030204" pitchFamily="34" charset="0"/>
              </a:rPr>
              <a:t>١</a:t>
            </a:r>
            <a:r>
              <a:rPr lang="ar-SA" sz="1800" dirty="0">
                <a:latin typeface="Arial" panose="020B0604020202020204" pitchFamily="34" charset="0"/>
                <a:cs typeface="Arial" panose="020B0604020202020204" pitchFamily="34" charset="0"/>
              </a:rPr>
              <a:t>-</a:t>
            </a:r>
            <a:r>
              <a:rPr lang="ar-EG" sz="1800" dirty="0">
                <a:latin typeface="Arial" panose="020B0604020202020204" pitchFamily="34" charset="0"/>
                <a:cs typeface="Arial" panose="020B0604020202020204" pitchFamily="34" charset="0"/>
              </a:rPr>
              <a:t>	   </a:t>
            </a:r>
            <a:r>
              <a:rPr lang="ar-SA" sz="1800" dirty="0">
                <a:latin typeface="Arial" panose="020B0604020202020204" pitchFamily="34" charset="0"/>
                <a:cs typeface="Arial" panose="020B0604020202020204" pitchFamily="34" charset="0"/>
              </a:rPr>
              <a:t>شغِّل خدمة الإدارة الوطنية &gt; خطة التوجيه &gt; الدولية &gt; المسارات الجوية ومسارات  البريد السطحي المنقول جواً.</a:t>
            </a:r>
          </a:p>
          <a:p>
            <a:pPr marL="358775" algn="justLow">
              <a:spcBef>
                <a:spcPts val="600"/>
              </a:spcBef>
              <a:buNone/>
              <a:tabLst>
                <a:tab pos="358775" algn="l"/>
              </a:tabLst>
            </a:pPr>
            <a:r>
              <a:rPr lang="ar-SA" sz="1800" dirty="0">
                <a:latin typeface="Arial" panose="020B0604020202020204" pitchFamily="34" charset="0"/>
                <a:cs typeface="Arial" panose="020B0604020202020204" pitchFamily="34" charset="0"/>
              </a:rPr>
              <a:t>٢-</a:t>
            </a:r>
            <a:r>
              <a:rPr lang="ar-EG" sz="1800" dirty="0">
                <a:latin typeface="Arial" panose="020B0604020202020204" pitchFamily="34" charset="0"/>
                <a:cs typeface="Arial" panose="020B0604020202020204" pitchFamily="34" charset="0"/>
              </a:rPr>
              <a:t>	  </a:t>
            </a:r>
            <a:r>
              <a:rPr lang="ar-SA" sz="1800" dirty="0">
                <a:latin typeface="Arial" panose="020B0604020202020204" pitchFamily="34" charset="0"/>
                <a:cs typeface="Arial" panose="020B0604020202020204" pitchFamily="34" charset="0"/>
              </a:rPr>
              <a:t>أَنْشئْ مسارات أو حدِّث المسارات القائمة. حدِّد الفئات الفرعية للإرساليات/الأوعية البريدية المقبولة ضمن المسار المحدد:</a:t>
            </a:r>
            <a:endParaRPr lang="ar-EG" sz="1800" dirty="0">
              <a:latin typeface="Arial" panose="020B0604020202020204" pitchFamily="34" charset="0"/>
              <a:cs typeface="Arial" panose="020B0604020202020204" pitchFamily="34" charset="0"/>
            </a:endParaRPr>
          </a:p>
          <a:p>
            <a:pPr marL="548640" indent="-548640" algn="justLow">
              <a:spcBef>
                <a:spcPts val="600"/>
              </a:spcBef>
              <a:buNone/>
              <a:tabLst>
                <a:tab pos="358775" algn="l"/>
              </a:tabLst>
            </a:pPr>
            <a:r>
              <a:rPr lang="ar-EG" sz="1800" dirty="0">
                <a:latin typeface="Arial" panose="020B0604020202020204" pitchFamily="34" charset="0"/>
                <a:cs typeface="Arial" panose="020B0604020202020204" pitchFamily="34" charset="0"/>
              </a:rPr>
              <a:t>	-	</a:t>
            </a:r>
            <a:r>
              <a:rPr lang="en-GB" sz="1600" dirty="0">
                <a:latin typeface="Times New Roman" panose="02020603050405020304" pitchFamily="18" charset="0"/>
                <a:cs typeface="Times New Roman" panose="02020603050405020304" pitchFamily="18" charset="0"/>
              </a:rPr>
              <a:t>UX</a:t>
            </a:r>
            <a:r>
              <a:rPr lang="ar-SA" sz="1800" dirty="0">
                <a:latin typeface="Arial" panose="020B0604020202020204" pitchFamily="34" charset="0"/>
                <a:cs typeface="Arial" panose="020B0604020202020204" pitchFamily="34" charset="0"/>
              </a:rPr>
              <a:t>: الرسائل - توزيع خاضع للتتبع</a:t>
            </a:r>
            <a:endParaRPr lang="ar-EG" sz="1800" dirty="0">
              <a:latin typeface="Arial" panose="020B0604020202020204" pitchFamily="34" charset="0"/>
              <a:cs typeface="Arial" panose="020B0604020202020204" pitchFamily="34" charset="0"/>
            </a:endParaRPr>
          </a:p>
          <a:p>
            <a:pPr marL="548640" indent="-548640" algn="justLow">
              <a:spcBef>
                <a:spcPts val="600"/>
              </a:spcBef>
              <a:buNone/>
              <a:tabLst>
                <a:tab pos="358775" algn="l"/>
              </a:tabLst>
            </a:pPr>
            <a:r>
              <a:rPr lang="ar-EG" sz="1800" dirty="0">
                <a:latin typeface="Arial" panose="020B0604020202020204" pitchFamily="34" charset="0"/>
                <a:cs typeface="Arial" panose="020B0604020202020204" pitchFamily="34" charset="0"/>
              </a:rPr>
              <a:t>	-	</a:t>
            </a:r>
            <a:r>
              <a:rPr lang="en-GB" sz="1600" dirty="0">
                <a:latin typeface="Times New Roman" panose="02020603050405020304" pitchFamily="18" charset="0"/>
                <a:cs typeface="Times New Roman" panose="02020603050405020304" pitchFamily="18" charset="0"/>
              </a:rPr>
              <a:t>UR</a:t>
            </a:r>
            <a:r>
              <a:rPr lang="ar-SA" sz="1800" dirty="0">
                <a:latin typeface="Arial" panose="020B0604020202020204" pitchFamily="34" charset="0"/>
                <a:cs typeface="Arial" panose="020B0604020202020204" pitchFamily="34" charset="0"/>
              </a:rPr>
              <a:t>: الرسائل- مسجلة</a:t>
            </a:r>
          </a:p>
          <a:p>
            <a:pPr marL="4400" indent="0">
              <a:buNone/>
            </a:pPr>
            <a:endParaRPr lang="en-GB" dirty="0"/>
          </a:p>
        </p:txBody>
      </p:sp>
      <p:sp>
        <p:nvSpPr>
          <p:cNvPr id="6" name="ZoneTexte 5">
            <a:extLst>
              <a:ext uri="{FF2B5EF4-FFF2-40B4-BE49-F238E27FC236}">
                <a16:creationId xmlns:a16="http://schemas.microsoft.com/office/drawing/2014/main" id="{103FE221-C5DB-47C2-881E-E30E07300405}"/>
              </a:ext>
            </a:extLst>
          </p:cNvPr>
          <p:cNvSpPr txBox="1"/>
          <p:nvPr/>
        </p:nvSpPr>
        <p:spPr>
          <a:xfrm>
            <a:off x="8667750" y="1368866"/>
            <a:ext cx="3187700" cy="1412864"/>
          </a:xfrm>
          <a:prstGeom prst="rect">
            <a:avLst/>
          </a:prstGeom>
          <a:solidFill>
            <a:schemeClr val="accent1">
              <a:lumMod val="20000"/>
              <a:lumOff val="80000"/>
            </a:schemeClr>
          </a:solidFill>
        </p:spPr>
        <p:txBody>
          <a:bodyPr wrap="square" tIns="90000" bIns="90000">
            <a:spAutoFit/>
          </a:bodyPr>
          <a:lstStyle/>
          <a:p>
            <a:pPr algn="justLow"/>
            <a:r>
              <a:rPr lang="ar-SA" sz="1600" i="1" dirty="0">
                <a:effectLst/>
                <a:latin typeface="Arial" panose="020B0604020202020204" pitchFamily="34" charset="0"/>
                <a:ea typeface="Arial"/>
                <a:cs typeface="Arial" panose="020B0604020202020204" pitchFamily="34" charset="0"/>
              </a:rPr>
              <a:t>يتيح النظام البريدي الدولي إمكانية ضبط </a:t>
            </a:r>
            <a:r>
              <a:rPr lang="ar-SA" sz="1600" i="1" dirty="0" err="1">
                <a:effectLst/>
                <a:latin typeface="Arial" panose="020B0604020202020204" pitchFamily="34" charset="0"/>
                <a:ea typeface="Arial"/>
                <a:cs typeface="Arial" panose="020B0604020202020204" pitchFamily="34" charset="0"/>
              </a:rPr>
              <a:t>إعددات</a:t>
            </a:r>
            <a:r>
              <a:rPr lang="ar-SA" sz="1600" i="1" dirty="0">
                <a:effectLst/>
                <a:latin typeface="Arial" panose="020B0604020202020204" pitchFamily="34" charset="0"/>
                <a:ea typeface="Arial"/>
                <a:cs typeface="Arial" panose="020B0604020202020204" pitchFamily="34" charset="0"/>
              </a:rPr>
              <a:t> المسارات من أجل إرسال الإرساليات والأوعية ضمن فئة البريد الفرعية </a:t>
            </a:r>
            <a:r>
              <a:rPr lang="en-GB" sz="1400" i="1" dirty="0">
                <a:effectLst/>
                <a:latin typeface="Times New Roman" panose="02020603050405020304" pitchFamily="18" charset="0"/>
                <a:ea typeface="Arial"/>
                <a:cs typeface="Times New Roman" panose="02020603050405020304" pitchFamily="18" charset="0"/>
              </a:rPr>
              <a:t>UX</a:t>
            </a:r>
            <a:r>
              <a:rPr lang="ar-SA" sz="1600" i="1" dirty="0">
                <a:effectLst/>
                <a:latin typeface="Arial" panose="020B0604020202020204" pitchFamily="34" charset="0"/>
                <a:ea typeface="Arial"/>
                <a:cs typeface="Arial" panose="020B0604020202020204" pitchFamily="34" charset="0"/>
              </a:rPr>
              <a:t> بالنسبة إلى </a:t>
            </a:r>
            <a:r>
              <a:rPr lang="ar-SA" sz="1600" i="1" dirty="0" err="1">
                <a:effectLst/>
                <a:latin typeface="Arial" panose="020B0604020202020204" pitchFamily="34" charset="0"/>
                <a:ea typeface="Arial"/>
                <a:cs typeface="Arial" panose="020B0604020202020204" pitchFamily="34" charset="0"/>
              </a:rPr>
              <a:t>البعائث</a:t>
            </a:r>
            <a:r>
              <a:rPr lang="ar-SA" sz="1600" i="1" dirty="0">
                <a:effectLst/>
                <a:latin typeface="Arial" panose="020B0604020202020204" pitchFamily="34" charset="0"/>
                <a:ea typeface="Arial"/>
                <a:cs typeface="Arial" panose="020B0604020202020204" pitchFamily="34" charset="0"/>
              </a:rPr>
              <a:t> الخاضعة للتتبع وفئة البريد الفرعية </a:t>
            </a:r>
            <a:r>
              <a:rPr lang="en-GB" sz="1400" i="1" dirty="0">
                <a:effectLst/>
                <a:latin typeface="Times New Roman" panose="02020603050405020304" pitchFamily="18" charset="0"/>
                <a:ea typeface="Arial"/>
                <a:cs typeface="Times New Roman" panose="02020603050405020304" pitchFamily="18" charset="0"/>
              </a:rPr>
              <a:t>UR</a:t>
            </a:r>
            <a:r>
              <a:rPr lang="ar-SA" sz="1600" i="1" dirty="0">
                <a:effectLst/>
                <a:latin typeface="Arial" panose="020B0604020202020204" pitchFamily="34" charset="0"/>
                <a:ea typeface="Arial"/>
                <a:cs typeface="Arial" panose="020B0604020202020204" pitchFamily="34" charset="0"/>
              </a:rPr>
              <a:t> بالنسبة إلى </a:t>
            </a:r>
            <a:r>
              <a:rPr lang="ar-SA" sz="1600" i="1" dirty="0" err="1">
                <a:effectLst/>
                <a:latin typeface="Arial" panose="020B0604020202020204" pitchFamily="34" charset="0"/>
                <a:ea typeface="Arial"/>
                <a:cs typeface="Arial" panose="020B0604020202020204" pitchFamily="34" charset="0"/>
              </a:rPr>
              <a:t>البعائث</a:t>
            </a:r>
            <a:r>
              <a:rPr lang="ar-SA" sz="1600" i="1" dirty="0">
                <a:effectLst/>
                <a:latin typeface="Arial" panose="020B0604020202020204" pitchFamily="34" charset="0"/>
                <a:ea typeface="Arial"/>
                <a:cs typeface="Arial" panose="020B0604020202020204" pitchFamily="34" charset="0"/>
              </a:rPr>
              <a:t> المسجلة</a:t>
            </a:r>
          </a:p>
        </p:txBody>
      </p:sp>
      <p:sp>
        <p:nvSpPr>
          <p:cNvPr id="7" name="Rectangle 6">
            <a:extLst>
              <a:ext uri="{FF2B5EF4-FFF2-40B4-BE49-F238E27FC236}">
                <a16:creationId xmlns:a16="http://schemas.microsoft.com/office/drawing/2014/main" id="{0421FAE6-C38E-496E-9671-F768820F93AF}"/>
              </a:ext>
            </a:extLst>
          </p:cNvPr>
          <p:cNvSpPr/>
          <p:nvPr/>
        </p:nvSpPr>
        <p:spPr>
          <a:xfrm>
            <a:off x="6762750" y="4339804"/>
            <a:ext cx="5092700" cy="1474042"/>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tIns="90000" bIns="90000" rtlCol="0" anchor="t"/>
          <a:lstStyle/>
          <a:p>
            <a:pPr algn="justLow"/>
            <a:r>
              <a:rPr lang="ar-SA" sz="1400" b="1" dirty="0">
                <a:latin typeface="Arial" panose="020B0604020202020204" pitchFamily="34" charset="0"/>
                <a:ea typeface="Arial"/>
                <a:cs typeface="Arial" panose="020B0604020202020204" pitchFamily="34" charset="0"/>
              </a:rPr>
              <a:t>بالنسبة إلى </a:t>
            </a:r>
            <a:r>
              <a:rPr lang="ar-SA" sz="1400" b="1" dirty="0" err="1">
                <a:latin typeface="Arial" panose="020B0604020202020204" pitchFamily="34" charset="0"/>
                <a:ea typeface="Arial"/>
                <a:cs typeface="Arial" panose="020B0604020202020204" pitchFamily="34" charset="0"/>
              </a:rPr>
              <a:t>بعائث</a:t>
            </a:r>
            <a:r>
              <a:rPr lang="ar-SA" sz="1400" b="1" dirty="0">
                <a:latin typeface="Arial" panose="020B0604020202020204" pitchFamily="34" charset="0"/>
                <a:ea typeface="Arial"/>
                <a:cs typeface="Arial" panose="020B0604020202020204" pitchFamily="34" charset="0"/>
              </a:rPr>
              <a:t> بريد الرسائل المرسلة إلى الولايات المتحدة</a:t>
            </a:r>
          </a:p>
          <a:p>
            <a:pPr algn="justLow"/>
            <a:endParaRPr lang="en-GB" sz="1400" b="1" dirty="0">
              <a:latin typeface="Arial" panose="020B0604020202020204" pitchFamily="34" charset="0"/>
              <a:ea typeface="Verdana" panose="020B0604030504040204" pitchFamily="34" charset="0"/>
              <a:cs typeface="Arial" panose="020B0604020202020204" pitchFamily="34" charset="0"/>
            </a:endParaRPr>
          </a:p>
          <a:p>
            <a:pPr algn="justLow"/>
            <a:r>
              <a:rPr lang="ar-SA" sz="1400" dirty="0">
                <a:latin typeface="Arial" panose="020B0604020202020204" pitchFamily="34" charset="0"/>
                <a:ea typeface="Arial"/>
                <a:cs typeface="Arial" panose="020B0604020202020204" pitchFamily="34" charset="0"/>
              </a:rPr>
              <a:t>تقبل خدمة بريد الولايات المتحدة فقط:</a:t>
            </a:r>
          </a:p>
          <a:p>
            <a:pPr marL="356616" indent="-356616" algn="justLow">
              <a:spcBef>
                <a:spcPts val="600"/>
              </a:spcBef>
            </a:pPr>
            <a:r>
              <a:rPr lang="ar-EG" sz="1400" dirty="0">
                <a:latin typeface="Arial" panose="020B0604020202020204" pitchFamily="34" charset="0"/>
                <a:ea typeface="Arial"/>
                <a:cs typeface="Arial" panose="020B0604020202020204" pitchFamily="34" charset="0"/>
              </a:rPr>
              <a:t>-	ا</a:t>
            </a:r>
            <a:r>
              <a:rPr lang="ar-SA" sz="1400" b="1" dirty="0">
                <a:latin typeface="Arial" panose="020B0604020202020204" pitchFamily="34" charset="0"/>
                <a:ea typeface="Arial"/>
                <a:cs typeface="Arial" panose="020B0604020202020204" pitchFamily="34" charset="0"/>
              </a:rPr>
              <a:t>لأوعية من الفئة </a:t>
            </a:r>
            <a:r>
              <a:rPr lang="en-GB" sz="1200" b="1" dirty="0">
                <a:latin typeface="Times New Roman" panose="02020603050405020304" pitchFamily="18" charset="0"/>
                <a:ea typeface="Arial"/>
                <a:cs typeface="Times New Roman" panose="02020603050405020304" pitchFamily="18" charset="0"/>
              </a:rPr>
              <a:t>UA</a:t>
            </a:r>
            <a:r>
              <a:rPr lang="ar-SA" sz="1400" dirty="0">
                <a:latin typeface="Arial" panose="020B0604020202020204" pitchFamily="34" charset="0"/>
                <a:ea typeface="Arial"/>
                <a:cs typeface="Arial" panose="020B0604020202020204" pitchFamily="34" charset="0"/>
              </a:rPr>
              <a:t> بالنسبة إلى الرسائل التي تحتوي على بضائع</a:t>
            </a:r>
          </a:p>
          <a:p>
            <a:pPr marL="356616" indent="-356616" algn="justLow">
              <a:spcBef>
                <a:spcPts val="600"/>
              </a:spcBef>
            </a:pPr>
            <a:r>
              <a:rPr lang="ar-EG" sz="1400" dirty="0">
                <a:latin typeface="Arial" panose="020B0604020202020204" pitchFamily="34" charset="0"/>
                <a:ea typeface="Arial"/>
                <a:cs typeface="Arial" panose="020B0604020202020204" pitchFamily="34" charset="0"/>
              </a:rPr>
              <a:t>-	</a:t>
            </a:r>
            <a:r>
              <a:rPr lang="ar-SA" sz="1400" b="1" dirty="0">
                <a:latin typeface="Arial" panose="020B0604020202020204" pitchFamily="34" charset="0"/>
                <a:ea typeface="Arial"/>
                <a:cs typeface="Arial" panose="020B0604020202020204" pitchFamily="34" charset="0"/>
              </a:rPr>
              <a:t>الأوعية من الفئة </a:t>
            </a:r>
            <a:r>
              <a:rPr lang="en-GB" sz="1200" b="1" dirty="0">
                <a:latin typeface="Times New Roman" panose="02020603050405020304" pitchFamily="18" charset="0"/>
                <a:ea typeface="Arial"/>
                <a:cs typeface="Times New Roman" panose="02020603050405020304" pitchFamily="18" charset="0"/>
              </a:rPr>
              <a:t>UL</a:t>
            </a:r>
            <a:r>
              <a:rPr lang="ar-SA" sz="1400" b="1" dirty="0">
                <a:latin typeface="Arial" panose="020B0604020202020204" pitchFamily="34" charset="0"/>
                <a:ea typeface="Arial"/>
                <a:cs typeface="Arial" panose="020B0604020202020204" pitchFamily="34" charset="0"/>
              </a:rPr>
              <a:t> </a:t>
            </a:r>
            <a:r>
              <a:rPr lang="ar-SA" sz="1400" dirty="0">
                <a:latin typeface="Arial" panose="020B0604020202020204" pitchFamily="34" charset="0"/>
                <a:ea typeface="Arial"/>
                <a:cs typeface="Arial" panose="020B0604020202020204" pitchFamily="34" charset="0"/>
              </a:rPr>
              <a:t>بالنسبة إلى الرسائل التي تحتوي على مستندات</a:t>
            </a:r>
          </a:p>
        </p:txBody>
      </p:sp>
      <p:pic>
        <p:nvPicPr>
          <p:cNvPr id="8" name="Picture 3">
            <a:extLst>
              <a:ext uri="{FF2B5EF4-FFF2-40B4-BE49-F238E27FC236}">
                <a16:creationId xmlns:a16="http://schemas.microsoft.com/office/drawing/2014/main" id="{C4CABF3F-DE5C-48C6-BC52-B4B4B77F24D0}"/>
              </a:ext>
            </a:extLst>
          </p:cNvPr>
          <p:cNvPicPr>
            <a:picLocks noChangeAspect="1"/>
          </p:cNvPicPr>
          <p:nvPr/>
        </p:nvPicPr>
        <p:blipFill>
          <a:blip r:embed="rId2"/>
          <a:stretch>
            <a:fillRect/>
          </a:stretch>
        </p:blipFill>
        <p:spPr>
          <a:xfrm>
            <a:off x="1699381" y="3259682"/>
            <a:ext cx="3996553" cy="2950563"/>
          </a:xfrm>
          <a:prstGeom prst="rect">
            <a:avLst/>
          </a:prstGeom>
        </p:spPr>
      </p:pic>
    </p:spTree>
    <p:extLst>
      <p:ext uri="{BB962C8B-B14F-4D97-AF65-F5344CB8AC3E}">
        <p14:creationId xmlns:p14="http://schemas.microsoft.com/office/powerpoint/2010/main" val="2260850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2735334" y="503393"/>
            <a:ext cx="7967384" cy="574284"/>
          </a:xfrm>
        </p:spPr>
        <p:txBody>
          <a:bodyPr/>
          <a:lstStyle/>
          <a:p>
            <a:pPr algn="justLow"/>
            <a:r>
              <a:rPr lang="ar-SA" dirty="0"/>
              <a:t>إعداد الإرسالية</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8196632" y="1398696"/>
            <a:ext cx="3686185" cy="5041496"/>
          </a:xfrm>
          <a:ln>
            <a:noFill/>
          </a:ln>
        </p:spPr>
        <p:txBody>
          <a:bodyPr/>
          <a:lstStyle/>
          <a:p>
            <a:pPr marL="0" indent="0" algn="justLow">
              <a:buNone/>
            </a:pPr>
            <a:r>
              <a:rPr lang="ar-SA" sz="1200" b="1" dirty="0">
                <a:latin typeface="Arial" panose="020B0604020202020204" pitchFamily="34" charset="0"/>
                <a:cs typeface="Arial" panose="020B0604020202020204" pitchFamily="34" charset="0"/>
              </a:rPr>
              <a:t>إدارة البريد - عمليات معالجة البريد الصادر</a:t>
            </a:r>
          </a:p>
          <a:p>
            <a:pPr marL="0" indent="0" algn="justLow">
              <a:buNone/>
            </a:pPr>
            <a:r>
              <a:rPr lang="ar-SA" sz="1200" dirty="0">
                <a:latin typeface="Arial" panose="020B0604020202020204" pitchFamily="34" charset="0"/>
                <a:cs typeface="Arial" panose="020B0604020202020204" pitchFamily="34" charset="0"/>
              </a:rPr>
              <a:t>  </a:t>
            </a:r>
          </a:p>
          <a:p>
            <a:pPr marL="0" indent="0" algn="justLow">
              <a:buNone/>
            </a:pPr>
            <a:r>
              <a:rPr lang="ar-SA" sz="1200" i="1" dirty="0">
                <a:latin typeface="Arial" panose="020B0604020202020204" pitchFamily="34" charset="0"/>
                <a:cs typeface="Arial" panose="020B0604020202020204" pitchFamily="34" charset="0"/>
              </a:rPr>
              <a:t>تُسجل </a:t>
            </a:r>
            <a:r>
              <a:rPr lang="ar-SA" sz="1200" i="1" dirty="0" err="1">
                <a:latin typeface="Arial" panose="020B0604020202020204" pitchFamily="34" charset="0"/>
                <a:cs typeface="Arial" panose="020B0604020202020204" pitchFamily="34" charset="0"/>
              </a:rPr>
              <a:t>بعائث</a:t>
            </a:r>
            <a:r>
              <a:rPr lang="ar-SA" sz="1200" i="1" dirty="0">
                <a:latin typeface="Arial" panose="020B0604020202020204" pitchFamily="34" charset="0"/>
                <a:cs typeface="Arial" panose="020B0604020202020204" pitchFamily="34" charset="0"/>
              </a:rPr>
              <a:t> البريد ضمن نطاق مؤشر الخدمة </a:t>
            </a:r>
            <a:r>
              <a:rPr lang="en-GB" sz="1000" i="1" dirty="0">
                <a:latin typeface="Times New Roman" panose="02020603050405020304" pitchFamily="18" charset="0"/>
                <a:cs typeface="Times New Roman" panose="02020603050405020304" pitchFamily="18" charset="0"/>
              </a:rPr>
              <a:t>LA-LZ</a:t>
            </a:r>
            <a:r>
              <a:rPr lang="ar-SA" sz="1200" i="1" dirty="0">
                <a:latin typeface="Arial" panose="020B0604020202020204" pitchFamily="34" charset="0"/>
                <a:cs typeface="Arial" panose="020B0604020202020204" pitchFamily="34" charset="0"/>
              </a:rPr>
              <a:t> أو </a:t>
            </a:r>
            <a:r>
              <a:rPr lang="en-GB" sz="1000" i="1" dirty="0">
                <a:latin typeface="Times New Roman" panose="02020603050405020304" pitchFamily="18" charset="0"/>
                <a:cs typeface="Times New Roman" panose="02020603050405020304" pitchFamily="18" charset="0"/>
              </a:rPr>
              <a:t>RA-RZ</a:t>
            </a:r>
            <a:r>
              <a:rPr lang="ar-SA" sz="1200" i="1" dirty="0">
                <a:latin typeface="Arial" panose="020B0604020202020204" pitchFamily="34" charset="0"/>
                <a:cs typeface="Arial" panose="020B0604020202020204" pitchFamily="34" charset="0"/>
              </a:rPr>
              <a:t> أو </a:t>
            </a:r>
            <a:r>
              <a:rPr lang="en-GB" sz="1000" i="1" dirty="0">
                <a:latin typeface="Times New Roman" panose="02020603050405020304" pitchFamily="18" charset="0"/>
                <a:cs typeface="Times New Roman" panose="02020603050405020304" pitchFamily="18" charset="0"/>
              </a:rPr>
              <a:t>VA-VZ</a:t>
            </a:r>
            <a:r>
              <a:rPr lang="ar-SA" sz="1200" i="1" dirty="0">
                <a:latin typeface="Arial" panose="020B0604020202020204" pitchFamily="34" charset="0"/>
                <a:cs typeface="Arial" panose="020B0604020202020204" pitchFamily="34" charset="0"/>
              </a:rPr>
              <a:t> تلقائياً باعتبارها </a:t>
            </a:r>
            <a:r>
              <a:rPr lang="ar-SA" sz="1200" i="1" dirty="0" err="1">
                <a:latin typeface="Arial" panose="020B0604020202020204" pitchFamily="34" charset="0"/>
                <a:cs typeface="Arial" panose="020B0604020202020204" pitchFamily="34" charset="0"/>
              </a:rPr>
              <a:t>بعائث</a:t>
            </a:r>
            <a:r>
              <a:rPr lang="ar-SA" sz="1200" i="1" dirty="0">
                <a:latin typeface="Arial" panose="020B0604020202020204" pitchFamily="34" charset="0"/>
                <a:cs typeface="Arial" panose="020B0604020202020204" pitchFamily="34" charset="0"/>
              </a:rPr>
              <a:t> خاضعة للتتبع أو مسجلة أو ذات قيمة مصرح بها، على التوالي.</a:t>
            </a:r>
          </a:p>
          <a:p>
            <a:pPr marL="0" indent="0" algn="justLow">
              <a:buNone/>
            </a:pPr>
            <a:endParaRPr lang="en-GB" sz="1200" i="1" dirty="0">
              <a:latin typeface="Arial" panose="020B0604020202020204" pitchFamily="34" charset="0"/>
              <a:cs typeface="Arial" panose="020B0604020202020204" pitchFamily="34" charset="0"/>
            </a:endParaRPr>
          </a:p>
          <a:p>
            <a:pPr marL="0" indent="0" algn="justLow">
              <a:buNone/>
            </a:pPr>
            <a:endParaRPr lang="en-GB" sz="1200" i="1" dirty="0">
              <a:latin typeface="Arial" panose="020B0604020202020204" pitchFamily="34" charset="0"/>
              <a:cs typeface="Arial" panose="020B0604020202020204" pitchFamily="34" charset="0"/>
            </a:endParaRPr>
          </a:p>
          <a:p>
            <a:pPr marL="0" indent="0" algn="justLow">
              <a:spcBef>
                <a:spcPts val="600"/>
              </a:spcBef>
              <a:spcAft>
                <a:spcPts val="0"/>
              </a:spcAft>
              <a:buNone/>
            </a:pPr>
            <a:r>
              <a:rPr lang="ar-SA" sz="1200" i="1" dirty="0">
                <a:latin typeface="Arial" panose="020B0604020202020204" pitchFamily="34" charset="0"/>
                <a:cs typeface="Arial" panose="020B0604020202020204" pitchFamily="34" charset="0"/>
              </a:rPr>
              <a:t> خدمة النظام البريدي الدولي:</a:t>
            </a:r>
          </a:p>
          <a:p>
            <a:pPr marL="0" indent="0" algn="justLow">
              <a:spcBef>
                <a:spcPts val="600"/>
              </a:spcBef>
              <a:spcAft>
                <a:spcPts val="600"/>
              </a:spcAft>
              <a:buNone/>
            </a:pPr>
            <a:r>
              <a:rPr lang="ar-SA" sz="1200" i="1" dirty="0">
                <a:latin typeface="Arial" panose="020B0604020202020204" pitchFamily="34" charset="0"/>
                <a:cs typeface="Arial" panose="020B0604020202020204" pitchFamily="34" charset="0"/>
              </a:rPr>
              <a:t>الرسائل &gt; البريد الصادر &gt; الرسائل &gt; تلقي الرسائل في مكتب تبادل البريد الصادر </a:t>
            </a:r>
            <a:r>
              <a:rPr lang="en-GB" sz="1000" i="1" dirty="0">
                <a:latin typeface="Times New Roman" panose="02020603050405020304" pitchFamily="18" charset="0"/>
                <a:cs typeface="Times New Roman" panose="02020603050405020304" pitchFamily="18" charset="0"/>
              </a:rPr>
              <a:t>EMB)</a:t>
            </a:r>
            <a:r>
              <a:rPr lang="ar-EG" sz="1000" i="1" dirty="0">
                <a:latin typeface="Times New Roman" panose="02020603050405020304" pitchFamily="18" charset="0"/>
                <a:cs typeface="Times New Roman" panose="02020603050405020304" pitchFamily="18" charset="0"/>
              </a:rPr>
              <a:t>)</a:t>
            </a:r>
            <a:endParaRPr lang="en-GB" sz="1000" i="1" dirty="0">
              <a:latin typeface="Times New Roman" panose="02020603050405020304" pitchFamily="18" charset="0"/>
              <a:cs typeface="Times New Roman" panose="02020603050405020304" pitchFamily="18" charset="0"/>
            </a:endParaRPr>
          </a:p>
          <a:p>
            <a:pPr marL="4400" indent="0">
              <a:buNone/>
            </a:pPr>
            <a:endParaRPr lang="en-GB" sz="1400" dirty="0"/>
          </a:p>
        </p:txBody>
      </p:sp>
      <p:grpSp>
        <p:nvGrpSpPr>
          <p:cNvPr id="6" name="Group 5">
            <a:extLst>
              <a:ext uri="{FF2B5EF4-FFF2-40B4-BE49-F238E27FC236}">
                <a16:creationId xmlns:a16="http://schemas.microsoft.com/office/drawing/2014/main" id="{A68A6E17-6D33-4BEC-8653-C8B0F9A68B28}"/>
              </a:ext>
            </a:extLst>
          </p:cNvPr>
          <p:cNvGrpSpPr>
            <a:grpSpLocks noChangeAspect="1"/>
          </p:cNvGrpSpPr>
          <p:nvPr/>
        </p:nvGrpSpPr>
        <p:grpSpPr>
          <a:xfrm>
            <a:off x="506163" y="1323589"/>
            <a:ext cx="7505479" cy="3629416"/>
            <a:chOff x="2604039" y="1759536"/>
            <a:chExt cx="9428935" cy="4559538"/>
          </a:xfrm>
        </p:grpSpPr>
        <p:pic>
          <p:nvPicPr>
            <p:cNvPr id="7" name="Image 12">
              <a:extLst>
                <a:ext uri="{FF2B5EF4-FFF2-40B4-BE49-F238E27FC236}">
                  <a16:creationId xmlns:a16="http://schemas.microsoft.com/office/drawing/2014/main" id="{B2E57DDE-FCDA-486B-8118-203CE1E982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4039" y="1759536"/>
              <a:ext cx="5181678" cy="4037170"/>
            </a:xfrm>
            <a:prstGeom prst="rect">
              <a:avLst/>
            </a:prstGeom>
            <a:noFill/>
          </p:spPr>
        </p:pic>
        <p:pic>
          <p:nvPicPr>
            <p:cNvPr id="8" name="Picture 7">
              <a:extLst>
                <a:ext uri="{FF2B5EF4-FFF2-40B4-BE49-F238E27FC236}">
                  <a16:creationId xmlns:a16="http://schemas.microsoft.com/office/drawing/2014/main" id="{CDECF2D2-5EE8-455E-ADBF-B85D87C5B34D}"/>
                </a:ext>
              </a:extLst>
            </p:cNvPr>
            <p:cNvPicPr>
              <a:picLocks noChangeAspect="1"/>
            </p:cNvPicPr>
            <p:nvPr/>
          </p:nvPicPr>
          <p:blipFill>
            <a:blip r:embed="rId3"/>
            <a:stretch>
              <a:fillRect/>
            </a:stretch>
          </p:blipFill>
          <p:spPr>
            <a:xfrm>
              <a:off x="2964000" y="2468887"/>
              <a:ext cx="4979278" cy="3764996"/>
            </a:xfrm>
            <a:prstGeom prst="rect">
              <a:avLst/>
            </a:prstGeom>
          </p:spPr>
        </p:pic>
        <p:sp>
          <p:nvSpPr>
            <p:cNvPr id="9" name="Rectangle 8">
              <a:extLst>
                <a:ext uri="{FF2B5EF4-FFF2-40B4-BE49-F238E27FC236}">
                  <a16:creationId xmlns:a16="http://schemas.microsoft.com/office/drawing/2014/main" id="{074F22F3-BE8C-476E-A8E5-E1F5E7BBA8C6}"/>
                </a:ext>
              </a:extLst>
            </p:cNvPr>
            <p:cNvSpPr/>
            <p:nvPr/>
          </p:nvSpPr>
          <p:spPr>
            <a:xfrm>
              <a:off x="3050045" y="2787892"/>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D95524E-D969-42C7-80F4-6AF228CE4726}"/>
                </a:ext>
              </a:extLst>
            </p:cNvPr>
            <p:cNvPicPr>
              <a:picLocks noChangeAspect="1"/>
            </p:cNvPicPr>
            <p:nvPr/>
          </p:nvPicPr>
          <p:blipFill>
            <a:blip r:embed="rId4"/>
            <a:stretch>
              <a:fillRect/>
            </a:stretch>
          </p:blipFill>
          <p:spPr>
            <a:xfrm>
              <a:off x="3350758" y="3622134"/>
              <a:ext cx="4684160" cy="2696940"/>
            </a:xfrm>
            <a:prstGeom prst="rect">
              <a:avLst/>
            </a:prstGeom>
          </p:spPr>
        </p:pic>
        <p:sp>
          <p:nvSpPr>
            <p:cNvPr id="11" name="Rectangle 10">
              <a:extLst>
                <a:ext uri="{FF2B5EF4-FFF2-40B4-BE49-F238E27FC236}">
                  <a16:creationId xmlns:a16="http://schemas.microsoft.com/office/drawing/2014/main" id="{9755C6BA-48A8-4F1D-A03E-48AF87FB6466}"/>
                </a:ext>
              </a:extLst>
            </p:cNvPr>
            <p:cNvSpPr/>
            <p:nvPr/>
          </p:nvSpPr>
          <p:spPr>
            <a:xfrm>
              <a:off x="3423377" y="3912403"/>
              <a:ext cx="1713222"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C28AA2-3681-492B-98EF-FD8DFC784F2B}"/>
                </a:ext>
              </a:extLst>
            </p:cNvPr>
            <p:cNvSpPr/>
            <p:nvPr/>
          </p:nvSpPr>
          <p:spPr>
            <a:xfrm>
              <a:off x="3423376" y="4348558"/>
              <a:ext cx="4444147"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8E8B57A-2B35-4BF2-81E0-43B19CB03560}"/>
                </a:ext>
              </a:extLst>
            </p:cNvPr>
            <p:cNvPicPr>
              <a:picLocks noChangeAspect="1"/>
            </p:cNvPicPr>
            <p:nvPr/>
          </p:nvPicPr>
          <p:blipFill>
            <a:blip r:embed="rId5"/>
            <a:stretch>
              <a:fillRect/>
            </a:stretch>
          </p:blipFill>
          <p:spPr>
            <a:xfrm>
              <a:off x="8196813" y="1764438"/>
              <a:ext cx="3836161" cy="4205332"/>
            </a:xfrm>
            <a:prstGeom prst="rect">
              <a:avLst/>
            </a:prstGeom>
          </p:spPr>
        </p:pic>
        <p:sp>
          <p:nvSpPr>
            <p:cNvPr id="14" name="Rectangle 13">
              <a:extLst>
                <a:ext uri="{FF2B5EF4-FFF2-40B4-BE49-F238E27FC236}">
                  <a16:creationId xmlns:a16="http://schemas.microsoft.com/office/drawing/2014/main" id="{5FF2C38D-890E-4093-8B37-1A23EBEE2D90}"/>
                </a:ext>
              </a:extLst>
            </p:cNvPr>
            <p:cNvSpPr/>
            <p:nvPr/>
          </p:nvSpPr>
          <p:spPr>
            <a:xfrm>
              <a:off x="8196813" y="5115509"/>
              <a:ext cx="3836161" cy="8542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23632D-AED9-4454-A847-692275C7DFE5}"/>
                </a:ext>
              </a:extLst>
            </p:cNvPr>
            <p:cNvSpPr/>
            <p:nvPr/>
          </p:nvSpPr>
          <p:spPr>
            <a:xfrm>
              <a:off x="3050044" y="3225503"/>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3331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2764416" y="503974"/>
            <a:ext cx="7967384" cy="574284"/>
          </a:xfrm>
        </p:spPr>
        <p:txBody>
          <a:bodyPr/>
          <a:lstStyle/>
          <a:p>
            <a:pPr algn="justLow"/>
            <a:r>
              <a:rPr lang="ar-SA" dirty="0"/>
              <a:t>البريد الوارد</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4820868" y="1312530"/>
            <a:ext cx="7083425" cy="5041496"/>
          </a:xfrm>
          <a:ln>
            <a:noFill/>
          </a:ln>
        </p:spPr>
        <p:txBody>
          <a:bodyPr/>
          <a:lstStyle/>
          <a:p>
            <a:pPr marL="4400" indent="0" algn="justLow">
              <a:buNone/>
            </a:pPr>
            <a:r>
              <a:rPr lang="ar-SA" sz="2000" b="1" dirty="0">
                <a:latin typeface="Arial" panose="020B0604020202020204" pitchFamily="34" charset="0"/>
                <a:cs typeface="Arial" panose="020B0604020202020204" pitchFamily="34" charset="0"/>
              </a:rPr>
              <a:t>إدارة البريد - عمليات معالجة البريد الوارد</a:t>
            </a:r>
          </a:p>
          <a:p>
            <a:pPr marL="4400" indent="0" algn="justLow">
              <a:buNone/>
            </a:pPr>
            <a:r>
              <a:rPr lang="ar-SA" sz="2000" dirty="0">
                <a:latin typeface="Arial" panose="020B0604020202020204" pitchFamily="34" charset="0"/>
                <a:cs typeface="Arial" panose="020B0604020202020204" pitchFamily="34" charset="0"/>
              </a:rPr>
              <a:t> </a:t>
            </a:r>
          </a:p>
          <a:p>
            <a:pPr marL="4400" indent="0" algn="justLow">
              <a:buNone/>
            </a:pPr>
            <a:r>
              <a:rPr lang="ar-SA" sz="2000" i="1" dirty="0">
                <a:latin typeface="Arial" panose="020B0604020202020204" pitchFamily="34" charset="0"/>
                <a:cs typeface="Arial" panose="020B0604020202020204" pitchFamily="34" charset="0"/>
              </a:rPr>
              <a:t>تُسجل </a:t>
            </a:r>
            <a:r>
              <a:rPr lang="ar-SA" sz="2000" i="1" dirty="0" err="1">
                <a:latin typeface="Arial" panose="020B0604020202020204" pitchFamily="34" charset="0"/>
                <a:cs typeface="Arial" panose="020B0604020202020204" pitchFamily="34" charset="0"/>
              </a:rPr>
              <a:t>بعائث</a:t>
            </a:r>
            <a:r>
              <a:rPr lang="ar-SA" sz="2000" i="1" dirty="0">
                <a:latin typeface="Arial" panose="020B0604020202020204" pitchFamily="34" charset="0"/>
                <a:cs typeface="Arial" panose="020B0604020202020204" pitchFamily="34" charset="0"/>
              </a:rPr>
              <a:t> البريد ضمن نطاق مؤشر الخدمة </a:t>
            </a:r>
            <a:r>
              <a:rPr lang="en-GB" sz="1800" i="1" dirty="0">
                <a:latin typeface="Times New Roman" panose="02020603050405020304" pitchFamily="18" charset="0"/>
                <a:cs typeface="Times New Roman" panose="02020603050405020304" pitchFamily="18" charset="0"/>
              </a:rPr>
              <a:t>LA-LZ</a:t>
            </a:r>
            <a:r>
              <a:rPr lang="ar-SA" sz="2000" i="1" dirty="0">
                <a:latin typeface="Arial" panose="020B0604020202020204" pitchFamily="34" charset="0"/>
                <a:cs typeface="Arial" panose="020B0604020202020204" pitchFamily="34" charset="0"/>
              </a:rPr>
              <a:t> أو </a:t>
            </a:r>
            <a:r>
              <a:rPr lang="en-GB" sz="1800" i="1" dirty="0">
                <a:latin typeface="Times New Roman" panose="02020603050405020304" pitchFamily="18" charset="0"/>
                <a:cs typeface="Times New Roman" panose="02020603050405020304" pitchFamily="18" charset="0"/>
              </a:rPr>
              <a:t>RA-RZ</a:t>
            </a:r>
            <a:r>
              <a:rPr lang="ar-SA" sz="2000" i="1" dirty="0">
                <a:latin typeface="Arial" panose="020B0604020202020204" pitchFamily="34" charset="0"/>
                <a:cs typeface="Arial" panose="020B0604020202020204" pitchFamily="34" charset="0"/>
              </a:rPr>
              <a:t> أو </a:t>
            </a:r>
            <a:r>
              <a:rPr lang="en-GB" sz="1800" i="1" dirty="0">
                <a:latin typeface="Times New Roman" panose="02020603050405020304" pitchFamily="18" charset="0"/>
                <a:cs typeface="Times New Roman" panose="02020603050405020304" pitchFamily="18" charset="0"/>
              </a:rPr>
              <a:t>VA-VZ</a:t>
            </a:r>
            <a:r>
              <a:rPr lang="ar-SA" sz="2000" i="1" dirty="0">
                <a:latin typeface="Arial" panose="020B0604020202020204" pitchFamily="34" charset="0"/>
                <a:cs typeface="Arial" panose="020B0604020202020204" pitchFamily="34" charset="0"/>
              </a:rPr>
              <a:t> تلقائياً باعتبارها </a:t>
            </a:r>
            <a:r>
              <a:rPr lang="ar-SA" sz="2000" i="1" dirty="0" err="1">
                <a:latin typeface="Arial" panose="020B0604020202020204" pitchFamily="34" charset="0"/>
                <a:cs typeface="Arial" panose="020B0604020202020204" pitchFamily="34" charset="0"/>
              </a:rPr>
              <a:t>بعائث</a:t>
            </a:r>
            <a:r>
              <a:rPr lang="ar-SA" sz="2000" i="1" dirty="0">
                <a:latin typeface="Arial" panose="020B0604020202020204" pitchFamily="34" charset="0"/>
                <a:cs typeface="Arial" panose="020B0604020202020204" pitchFamily="34" charset="0"/>
              </a:rPr>
              <a:t> خاضعة للتتبع أو مسجلة أو ذات قيمة مصرح بها، على التوالي.</a:t>
            </a:r>
          </a:p>
          <a:p>
            <a:pPr marL="4400" indent="0" algn="justLow">
              <a:buNone/>
            </a:pPr>
            <a:r>
              <a:rPr lang="ar-SA" sz="2000" i="1" dirty="0">
                <a:latin typeface="Arial" panose="020B0604020202020204" pitchFamily="34" charset="0"/>
                <a:cs typeface="Arial" panose="020B0604020202020204" pitchFamily="34" charset="0"/>
              </a:rPr>
              <a:t> </a:t>
            </a:r>
          </a:p>
          <a:p>
            <a:pPr marL="4400" indent="0" algn="justLow">
              <a:buNone/>
            </a:pPr>
            <a:r>
              <a:rPr lang="ar-SA" sz="2000" i="1" dirty="0">
                <a:latin typeface="Arial" panose="020B0604020202020204" pitchFamily="34" charset="0"/>
                <a:cs typeface="Arial" panose="020B0604020202020204" pitchFamily="34" charset="0"/>
              </a:rPr>
              <a:t>خدمة النظام البريدي الدولي:</a:t>
            </a:r>
          </a:p>
          <a:p>
            <a:pPr marL="4400" indent="0" algn="justLow">
              <a:spcBef>
                <a:spcPts val="600"/>
              </a:spcBef>
              <a:buNone/>
            </a:pPr>
            <a:r>
              <a:rPr lang="ar-SA" sz="2000" i="1" dirty="0">
                <a:latin typeface="Arial" panose="020B0604020202020204" pitchFamily="34" charset="0"/>
                <a:cs typeface="Arial" panose="020B0604020202020204" pitchFamily="34" charset="0"/>
              </a:rPr>
              <a:t> الرسائل &gt; البريد الوارد &gt; تلقي الرسائل في مكتب التبادل</a:t>
            </a:r>
          </a:p>
          <a:p>
            <a:pPr marL="4400" indent="0">
              <a:buNone/>
            </a:pPr>
            <a:endParaRPr lang="en-GB" sz="2000" dirty="0"/>
          </a:p>
        </p:txBody>
      </p:sp>
      <p:pic>
        <p:nvPicPr>
          <p:cNvPr id="6" name="Image 3">
            <a:extLst>
              <a:ext uri="{FF2B5EF4-FFF2-40B4-BE49-F238E27FC236}">
                <a16:creationId xmlns:a16="http://schemas.microsoft.com/office/drawing/2014/main" id="{3526107E-5886-4260-9852-6FA551DD1C93}"/>
              </a:ext>
            </a:extLst>
          </p:cNvPr>
          <p:cNvPicPr>
            <a:picLocks noChangeAspect="1"/>
          </p:cNvPicPr>
          <p:nvPr/>
        </p:nvPicPr>
        <p:blipFill>
          <a:blip r:embed="rId2"/>
          <a:stretch>
            <a:fillRect/>
          </a:stretch>
        </p:blipFill>
        <p:spPr>
          <a:xfrm>
            <a:off x="750333" y="1248511"/>
            <a:ext cx="3915177" cy="3999894"/>
          </a:xfrm>
          <a:prstGeom prst="rect">
            <a:avLst/>
          </a:prstGeom>
        </p:spPr>
      </p:pic>
    </p:spTree>
    <p:extLst>
      <p:ext uri="{BB962C8B-B14F-4D97-AF65-F5344CB8AC3E}">
        <p14:creationId xmlns:p14="http://schemas.microsoft.com/office/powerpoint/2010/main" val="273368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2814519" y="497201"/>
            <a:ext cx="7967384" cy="574284"/>
          </a:xfrm>
        </p:spPr>
        <p:txBody>
          <a:bodyPr/>
          <a:lstStyle/>
          <a:p>
            <a:pPr algn="justLow"/>
            <a:r>
              <a:rPr lang="ar-SA" dirty="0"/>
              <a:t>ضبط إعدادات التبادل الإلكتروني للبيانات</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5592871" y="1455064"/>
            <a:ext cx="6312987" cy="5041496"/>
          </a:xfrm>
          <a:ln>
            <a:noFill/>
          </a:ln>
        </p:spPr>
        <p:txBody>
          <a:bodyPr/>
          <a:lstStyle/>
          <a:p>
            <a:pPr marL="0" indent="0" algn="justLow">
              <a:buNone/>
            </a:pPr>
            <a:r>
              <a:rPr lang="ar-SA" sz="1800" b="1" dirty="0">
                <a:latin typeface="Arial" panose="020B0604020202020204" pitchFamily="34" charset="0"/>
                <a:cs typeface="Arial" panose="020B0604020202020204" pitchFamily="34" charset="0"/>
              </a:rPr>
              <a:t>ضبط إعدادات التبادل الإلكتروني للبيانات</a:t>
            </a:r>
          </a:p>
          <a:p>
            <a:pPr marL="0" indent="0" algn="justLow">
              <a:buNone/>
            </a:pPr>
            <a:r>
              <a:rPr lang="ar-SA" sz="1800" dirty="0">
                <a:latin typeface="Arial" panose="020B0604020202020204" pitchFamily="34" charset="0"/>
                <a:cs typeface="Arial" panose="020B0604020202020204" pitchFamily="34" charset="0"/>
              </a:rPr>
              <a:t> </a:t>
            </a:r>
          </a:p>
          <a:p>
            <a:pPr marL="0" indent="0" algn="justLow">
              <a:buNone/>
            </a:pPr>
            <a:r>
              <a:rPr lang="ar-SA" sz="1800" i="1" dirty="0">
                <a:latin typeface="Arial" panose="020B0604020202020204" pitchFamily="34" charset="0"/>
                <a:cs typeface="Arial" panose="020B0604020202020204" pitchFamily="34" charset="0"/>
              </a:rPr>
              <a:t>ضبط إعدادات التبادل الإلكتروني للبيانات فيما يتعلق بجميع منتجات/خدمات بريد الرسائل هو نفسه.</a:t>
            </a:r>
          </a:p>
          <a:p>
            <a:pPr marL="0" indent="0" algn="justLow">
              <a:buNone/>
            </a:pPr>
            <a:r>
              <a:rPr lang="ar-SA" sz="1800" i="1" dirty="0">
                <a:latin typeface="Arial" panose="020B0604020202020204" pitchFamily="34" charset="0"/>
                <a:cs typeface="Arial" panose="020B0604020202020204" pitchFamily="34" charset="0"/>
              </a:rPr>
              <a:t> </a:t>
            </a:r>
          </a:p>
          <a:p>
            <a:pPr marL="0" indent="0" algn="justLow">
              <a:buNone/>
            </a:pPr>
            <a:r>
              <a:rPr lang="ar-SA" sz="1800" i="1" dirty="0">
                <a:latin typeface="Arial" panose="020B0604020202020204" pitchFamily="34" charset="0"/>
                <a:cs typeface="Arial" panose="020B0604020202020204" pitchFamily="34" charset="0"/>
              </a:rPr>
              <a:t>على مستوى الإدارة الوطنية  &gt; التبادل الإلكتروني للبيانات  &gt; شركاء التبادل الإلكتروني للبيانات والتبادلات، يرجى تحديد خانة "الفئة الفرعية: </a:t>
            </a:r>
            <a:r>
              <a:rPr lang="en-GB" sz="1400" i="1" dirty="0">
                <a:latin typeface="Times New Roman" panose="02020603050405020304" pitchFamily="18" charset="0"/>
                <a:cs typeface="Times New Roman" panose="02020603050405020304" pitchFamily="18" charset="0"/>
              </a:rPr>
              <a:t>U - EMSEVT 3.0</a:t>
            </a:r>
            <a:r>
              <a:rPr lang="ar-SA" sz="1800" i="1" dirty="0">
                <a:latin typeface="Arial" panose="020B0604020202020204" pitchFamily="34" charset="0"/>
                <a:cs typeface="Arial" panose="020B0604020202020204" pitchFamily="34" charset="0"/>
              </a:rPr>
              <a:t>" بالنسبة إلى جميع شركاء مؤسستكم</a:t>
            </a:r>
            <a:r>
              <a:rPr lang="ar-SA" sz="2000" i="1" dirty="0"/>
              <a:t>.</a:t>
            </a:r>
          </a:p>
          <a:p>
            <a:pPr marL="4400" indent="0">
              <a:buNone/>
            </a:pPr>
            <a:endParaRPr lang="en-GB" sz="2000" dirty="0"/>
          </a:p>
        </p:txBody>
      </p:sp>
      <p:pic>
        <p:nvPicPr>
          <p:cNvPr id="7" name="Image 7">
            <a:extLst>
              <a:ext uri="{FF2B5EF4-FFF2-40B4-BE49-F238E27FC236}">
                <a16:creationId xmlns:a16="http://schemas.microsoft.com/office/drawing/2014/main" id="{6C152CF6-744C-4512-86EA-713A4D7178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043" y="1511431"/>
            <a:ext cx="4666282" cy="4069432"/>
          </a:xfrm>
          <a:prstGeom prst="rect">
            <a:avLst/>
          </a:prstGeom>
          <a:noFill/>
        </p:spPr>
      </p:pic>
    </p:spTree>
    <p:extLst>
      <p:ext uri="{BB962C8B-B14F-4D97-AF65-F5344CB8AC3E}">
        <p14:creationId xmlns:p14="http://schemas.microsoft.com/office/powerpoint/2010/main" val="1072273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2784594" y="480897"/>
            <a:ext cx="7967384" cy="574284"/>
          </a:xfrm>
        </p:spPr>
        <p:txBody>
          <a:bodyPr/>
          <a:lstStyle/>
          <a:p>
            <a:pPr algn="justLow"/>
            <a:r>
              <a:rPr lang="ar-SA" dirty="0"/>
              <a:t>النظام البريدي الدولي لعام </a:t>
            </a:r>
            <a:r>
              <a:rPr lang="ar-SA" dirty="0">
                <a:latin typeface="Arial" panose="020B0604020202020204" pitchFamily="34" charset="0"/>
                <a:cs typeface="Arial" panose="020B0604020202020204" pitchFamily="34" charset="0"/>
              </a:rPr>
              <a:t>٢٠٢٥</a:t>
            </a:r>
            <a:endParaRPr lang="ar-SA" dirty="0"/>
          </a:p>
        </p:txBody>
      </p:sp>
      <p:graphicFrame>
        <p:nvGraphicFramePr>
          <p:cNvPr id="7" name="Diagramme 2">
            <a:extLst>
              <a:ext uri="{FF2B5EF4-FFF2-40B4-BE49-F238E27FC236}">
                <a16:creationId xmlns:a16="http://schemas.microsoft.com/office/drawing/2014/main" id="{63806F9C-92A4-4FBC-B59C-A072D35F4068}"/>
              </a:ext>
            </a:extLst>
          </p:cNvPr>
          <p:cNvGraphicFramePr/>
          <p:nvPr>
            <p:extLst>
              <p:ext uri="{D42A27DB-BD31-4B8C-83A1-F6EECF244321}">
                <p14:modId xmlns:p14="http://schemas.microsoft.com/office/powerpoint/2010/main" val="2516582269"/>
              </p:ext>
            </p:extLst>
          </p:nvPr>
        </p:nvGraphicFramePr>
        <p:xfrm>
          <a:off x="350360" y="1530220"/>
          <a:ext cx="11505090" cy="249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5">
            <a:extLst>
              <a:ext uri="{FF2B5EF4-FFF2-40B4-BE49-F238E27FC236}">
                <a16:creationId xmlns:a16="http://schemas.microsoft.com/office/drawing/2014/main" id="{8A24D800-9ED1-4FDE-B3D7-ACACC72C10FB}"/>
              </a:ext>
            </a:extLst>
          </p:cNvPr>
          <p:cNvSpPr txBox="1"/>
          <p:nvPr/>
        </p:nvSpPr>
        <p:spPr>
          <a:xfrm>
            <a:off x="4480032" y="4197243"/>
            <a:ext cx="6404599" cy="615553"/>
          </a:xfrm>
          <a:prstGeom prst="rect">
            <a:avLst/>
          </a:prstGeom>
          <a:noFill/>
        </p:spPr>
        <p:txBody>
          <a:bodyPr wrap="square" lIns="0" tIns="0" rIns="0" bIns="0">
            <a:spAutoFit/>
          </a:bodyPr>
          <a:lstStyle/>
          <a:p>
            <a:pPr algn="just"/>
            <a:r>
              <a:rPr lang="ar-SA" sz="2000" dirty="0">
                <a:latin typeface="Verdana" panose="020B0604030504040204" pitchFamily="34" charset="0"/>
                <a:ea typeface="Arial"/>
                <a:cs typeface="Arial"/>
              </a:rPr>
              <a:t>يرجى عرض أي أفكار أو اقتراحات لديكم على مركز التكنولوجيا البريدية</a:t>
            </a:r>
          </a:p>
        </p:txBody>
      </p:sp>
      <p:pic>
        <p:nvPicPr>
          <p:cNvPr id="9" name="Image 9">
            <a:extLst>
              <a:ext uri="{FF2B5EF4-FFF2-40B4-BE49-F238E27FC236}">
                <a16:creationId xmlns:a16="http://schemas.microsoft.com/office/drawing/2014/main" id="{F1EB7DAD-8C23-483E-BF6B-75846E36CA69}"/>
              </a:ext>
            </a:extLst>
          </p:cNvPr>
          <p:cNvPicPr>
            <a:picLocks noChangeAspect="1"/>
          </p:cNvPicPr>
          <p:nvPr/>
        </p:nvPicPr>
        <p:blipFill>
          <a:blip r:embed="rId7"/>
          <a:stretch>
            <a:fillRect/>
          </a:stretch>
        </p:blipFill>
        <p:spPr>
          <a:xfrm>
            <a:off x="9500992" y="4665671"/>
            <a:ext cx="2160150" cy="1803521"/>
          </a:xfrm>
          <a:prstGeom prst="rect">
            <a:avLst/>
          </a:prstGeom>
        </p:spPr>
      </p:pic>
      <p:pic>
        <p:nvPicPr>
          <p:cNvPr id="10" name="Image 11">
            <a:extLst>
              <a:ext uri="{FF2B5EF4-FFF2-40B4-BE49-F238E27FC236}">
                <a16:creationId xmlns:a16="http://schemas.microsoft.com/office/drawing/2014/main" id="{B17F05BD-80B4-440B-AC12-3E77AABE385A}"/>
              </a:ext>
            </a:extLst>
          </p:cNvPr>
          <p:cNvPicPr>
            <a:picLocks noChangeAspect="1"/>
          </p:cNvPicPr>
          <p:nvPr/>
        </p:nvPicPr>
        <p:blipFill>
          <a:blip r:embed="rId8"/>
          <a:stretch>
            <a:fillRect/>
          </a:stretch>
        </p:blipFill>
        <p:spPr>
          <a:xfrm>
            <a:off x="577651" y="4284316"/>
            <a:ext cx="2206943" cy="2086927"/>
          </a:xfrm>
          <a:prstGeom prst="rect">
            <a:avLst/>
          </a:prstGeom>
        </p:spPr>
      </p:pic>
    </p:spTree>
    <p:extLst>
      <p:ext uri="{BB962C8B-B14F-4D97-AF65-F5344CB8AC3E}">
        <p14:creationId xmlns:p14="http://schemas.microsoft.com/office/powerpoint/2010/main" val="1854193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175342" y="2002266"/>
            <a:ext cx="9741108" cy="1650589"/>
          </a:xfrm>
        </p:spPr>
        <p:txBody>
          <a:bodyPr/>
          <a:lstStyle/>
          <a:p>
            <a:pPr marL="457200" indent="-457200" defTabSz="450000">
              <a:lnSpc>
                <a:spcPct val="100000"/>
              </a:lnSpc>
              <a:tabLst>
                <a:tab pos="720000" algn="l"/>
              </a:tabLst>
            </a:pPr>
            <a:r>
              <a:rPr lang="ar-SA" sz="3600" dirty="0"/>
              <a:t> </a:t>
            </a:r>
            <a:br>
              <a:rPr lang="ar-SA" sz="3600" dirty="0"/>
            </a:br>
            <a:r>
              <a:rPr lang="ar-SA" sz="3600" dirty="0"/>
              <a:t>٥-</a:t>
            </a:r>
            <a:r>
              <a:rPr lang="en-US" sz="3600" dirty="0"/>
              <a:t>	</a:t>
            </a:r>
            <a:r>
              <a:rPr lang="ar-SA" sz="3600" dirty="0"/>
              <a:t>الأجور</a:t>
            </a:r>
          </a:p>
        </p:txBody>
      </p:sp>
    </p:spTree>
    <p:extLst>
      <p:ext uri="{BB962C8B-B14F-4D97-AF65-F5344CB8AC3E}">
        <p14:creationId xmlns:p14="http://schemas.microsoft.com/office/powerpoint/2010/main" val="56501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702906" y="1369702"/>
            <a:ext cx="10263648" cy="2387600"/>
          </a:xfrm>
        </p:spPr>
        <p:txBody>
          <a:bodyPr/>
          <a:lstStyle/>
          <a:p>
            <a:pPr>
              <a:tabLst>
                <a:tab pos="720000" algn="l"/>
              </a:tabLst>
            </a:pPr>
            <a:br>
              <a:rPr lang="ar-SA" sz="3600" dirty="0"/>
            </a:br>
            <a:r>
              <a:rPr lang="ar-SA" sz="3600" dirty="0">
                <a:latin typeface="Arial" panose="020B0604020202020204" pitchFamily="34" charset="0"/>
                <a:ea typeface="Calibri" panose="020F0502020204030204" pitchFamily="34" charset="0"/>
                <a:cs typeface="Arial" panose="020B0604020202020204" pitchFamily="34" charset="0"/>
              </a:rPr>
              <a:t>١</a:t>
            </a:r>
            <a:r>
              <a:rPr lang="ar-SA" sz="3600" dirty="0"/>
              <a:t>-</a:t>
            </a:r>
            <a:r>
              <a:rPr lang="en-US" sz="3600" dirty="0"/>
              <a:t>	</a:t>
            </a:r>
            <a:r>
              <a:rPr lang="ar-SA" sz="3600" dirty="0"/>
              <a:t>	العوامل الدافعة للتغيير: المعلومات الأساسية والأحكام التنظيمية</a:t>
            </a:r>
          </a:p>
        </p:txBody>
      </p:sp>
    </p:spTree>
    <p:extLst>
      <p:ext uri="{BB962C8B-B14F-4D97-AF65-F5344CB8AC3E}">
        <p14:creationId xmlns:p14="http://schemas.microsoft.com/office/powerpoint/2010/main" val="1546347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1E7B4E7-0B51-4B95-8295-CD7715061A73}"/>
              </a:ext>
            </a:extLst>
          </p:cNvPr>
          <p:cNvSpPr>
            <a:spLocks noGrp="1"/>
          </p:cNvSpPr>
          <p:nvPr>
            <p:ph type="title"/>
          </p:nvPr>
        </p:nvSpPr>
        <p:spPr>
          <a:xfrm>
            <a:off x="751561" y="485185"/>
            <a:ext cx="10033348" cy="574284"/>
          </a:xfrm>
        </p:spPr>
        <p:txBody>
          <a:bodyPr/>
          <a:lstStyle/>
          <a:p>
            <a:pPr algn="justLow"/>
            <a:r>
              <a:rPr lang="ar-SA" sz="2000" dirty="0">
                <a:latin typeface="Arial" panose="020B0604020202020204" pitchFamily="34" charset="0"/>
                <a:cs typeface="Arial" panose="020B0604020202020204" pitchFamily="34" charset="0"/>
              </a:rPr>
              <a:t> الأجور المطبقة على </a:t>
            </a:r>
            <a:r>
              <a:rPr lang="ar-SA" sz="2000" dirty="0" err="1">
                <a:latin typeface="Arial" panose="020B0604020202020204" pitchFamily="34" charset="0"/>
                <a:cs typeface="Arial" panose="020B0604020202020204" pitchFamily="34" charset="0"/>
              </a:rPr>
              <a:t>البعائث</a:t>
            </a:r>
            <a:r>
              <a:rPr lang="ar-SA" sz="2000" dirty="0">
                <a:latin typeface="Arial" panose="020B0604020202020204" pitchFamily="34" charset="0"/>
                <a:cs typeface="Arial" panose="020B0604020202020204" pitchFamily="34" charset="0"/>
              </a:rPr>
              <a:t> المسجلة وذات قيمة مصرح بها اعتباراً من </a:t>
            </a:r>
            <a:r>
              <a:rPr lang="ar-SA" sz="2000" dirty="0">
                <a:latin typeface="Arial" panose="020B0604020202020204" pitchFamily="34" charset="0"/>
                <a:ea typeface="Calibri" panose="020F0502020204030204" pitchFamily="34" charset="0"/>
                <a:cs typeface="Arial" panose="020B0604020202020204" pitchFamily="34" charset="0"/>
              </a:rPr>
              <a:t>١</a:t>
            </a:r>
            <a:r>
              <a:rPr lang="ar-SA" sz="2000" dirty="0">
                <a:latin typeface="Arial" panose="020B0604020202020204" pitchFamily="34" charset="0"/>
                <a:cs typeface="Arial" panose="020B0604020202020204" pitchFamily="34" charset="0"/>
              </a:rPr>
              <a:t> يناير/كانون الثاني ٢٠٢٦ </a:t>
            </a:r>
          </a:p>
        </p:txBody>
      </p:sp>
      <p:sp>
        <p:nvSpPr>
          <p:cNvPr id="3" name="Content Placeholder 2">
            <a:extLst>
              <a:ext uri="{FF2B5EF4-FFF2-40B4-BE49-F238E27FC236}">
                <a16:creationId xmlns:a16="http://schemas.microsoft.com/office/drawing/2014/main" id="{8DE582B9-894A-4DBE-B3AD-B1EF86C100E3}"/>
              </a:ext>
            </a:extLst>
          </p:cNvPr>
          <p:cNvSpPr>
            <a:spLocks noGrp="1"/>
          </p:cNvSpPr>
          <p:nvPr>
            <p:ph sz="quarter" idx="13"/>
          </p:nvPr>
        </p:nvSpPr>
        <p:spPr/>
        <p:txBody>
          <a:bodyPr/>
          <a:lstStyle/>
          <a:p>
            <a:pPr marL="0" indent="0" algn="justLow">
              <a:lnSpc>
                <a:spcPct val="100000"/>
              </a:lnSpc>
              <a:spcBef>
                <a:spcPts val="600"/>
              </a:spcBef>
              <a:spcAft>
                <a:spcPts val="600"/>
              </a:spcAft>
              <a:buNone/>
              <a:defRPr/>
            </a:pPr>
            <a:r>
              <a:rPr lang="ar-SA" sz="2000" b="1" dirty="0" err="1">
                <a:solidFill>
                  <a:schemeClr val="accent2">
                    <a:lumMod val="75000"/>
                  </a:schemeClr>
                </a:solidFill>
                <a:latin typeface="Arial" panose="020B0604020202020204" pitchFamily="34" charset="0"/>
                <a:cs typeface="Arial" panose="020B0604020202020204" pitchFamily="34" charset="0"/>
              </a:rPr>
              <a:t>البعائث</a:t>
            </a:r>
            <a:r>
              <a:rPr lang="ar-SA" sz="2000" b="1" dirty="0">
                <a:solidFill>
                  <a:schemeClr val="accent2">
                    <a:lumMod val="75000"/>
                  </a:schemeClr>
                </a:solidFill>
                <a:latin typeface="Arial" panose="020B0604020202020204" pitchFamily="34" charset="0"/>
                <a:cs typeface="Arial" panose="020B0604020202020204" pitchFamily="34" charset="0"/>
              </a:rPr>
              <a:t> المسجلة </a:t>
            </a:r>
            <a:r>
              <a:rPr lang="ar-SA" sz="2000" b="1" dirty="0" err="1">
                <a:solidFill>
                  <a:schemeClr val="accent2">
                    <a:lumMod val="75000"/>
                  </a:schemeClr>
                </a:solidFill>
                <a:latin typeface="Arial" panose="020B0604020202020204" pitchFamily="34" charset="0"/>
                <a:cs typeface="Arial" panose="020B0604020202020204" pitchFamily="34" charset="0"/>
              </a:rPr>
              <a:t>والبعائث</a:t>
            </a:r>
            <a:r>
              <a:rPr lang="ar-SA" sz="2000" b="1" dirty="0">
                <a:solidFill>
                  <a:schemeClr val="accent2">
                    <a:lumMod val="75000"/>
                  </a:schemeClr>
                </a:solidFill>
                <a:latin typeface="Arial" panose="020B0604020202020204" pitchFamily="34" charset="0"/>
                <a:cs typeface="Arial" panose="020B0604020202020204" pitchFamily="34" charset="0"/>
              </a:rPr>
              <a:t> ذات القيمة المصرح بها (المستندات)</a:t>
            </a:r>
          </a:p>
          <a:p>
            <a:pPr marL="457200" lvl="1" indent="-457200" algn="justLow">
              <a:lnSpc>
                <a:spcPct val="100000"/>
              </a:lnSpc>
              <a:spcBef>
                <a:spcPts val="600"/>
              </a:spcBef>
              <a:spcAft>
                <a:spcPts val="0"/>
              </a:spcAft>
              <a:buNone/>
              <a:tabLst>
                <a:tab pos="287338" algn="l"/>
              </a:tabLst>
              <a:defRPr/>
            </a:pPr>
            <a:r>
              <a:rPr lang="ar-EG"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المدفوعات الإضافية المطبقة على </a:t>
            </a:r>
            <a:r>
              <a:rPr lang="ar-SA" sz="2000" dirty="0" err="1">
                <a:latin typeface="Arial" panose="020B0604020202020204" pitchFamily="34" charset="0"/>
                <a:cs typeface="Arial" panose="020B0604020202020204" pitchFamily="34" charset="0"/>
              </a:rPr>
              <a:t>البعائث</a:t>
            </a:r>
            <a:r>
              <a:rPr lang="ar-SA" sz="2000" dirty="0">
                <a:latin typeface="Arial" panose="020B0604020202020204" pitchFamily="34" charset="0"/>
                <a:cs typeface="Arial" panose="020B0604020202020204" pitchFamily="34" charset="0"/>
              </a:rPr>
              <a:t> المسجلة في عام ٢٠٢٦: </a:t>
            </a:r>
            <a:r>
              <a:rPr lang="ar-SA" sz="2000" dirty="0">
                <a:latin typeface="Arial" panose="020B0604020202020204" pitchFamily="34" charset="0"/>
                <a:ea typeface="Calibri" panose="020F0502020204030204" pitchFamily="34" charset="0"/>
                <a:cs typeface="Arial" panose="020B0604020202020204" pitchFamily="34" charset="0"/>
              </a:rPr>
              <a:t>١٫٧٤٥</a:t>
            </a:r>
            <a:r>
              <a:rPr lang="ar-SA" sz="2000" dirty="0">
                <a:latin typeface="Arial" panose="020B0604020202020204" pitchFamily="34" charset="0"/>
                <a:cs typeface="Arial" panose="020B0604020202020204" pitchFamily="34" charset="0"/>
              </a:rPr>
              <a:t> وحدة من وحدات حقوق السحب الخاصة/</a:t>
            </a:r>
            <a:r>
              <a:rPr lang="ar-SA" sz="2000" dirty="0" err="1">
                <a:latin typeface="Arial" panose="020B0604020202020204" pitchFamily="34" charset="0"/>
                <a:cs typeface="Arial" panose="020B0604020202020204" pitchFamily="34" charset="0"/>
              </a:rPr>
              <a:t>للبعيثة</a:t>
            </a:r>
            <a:r>
              <a:rPr lang="ar-SA" sz="2000" dirty="0">
                <a:latin typeface="Arial" panose="020B0604020202020204" pitchFamily="34" charset="0"/>
                <a:cs typeface="Arial" panose="020B0604020202020204" pitchFamily="34" charset="0"/>
              </a:rPr>
              <a:t> (+٤٫٥٪ مقارنة بعام ٢٠٢٥)</a:t>
            </a:r>
          </a:p>
          <a:p>
            <a:pPr marL="457200" lvl="1" indent="-457200" algn="justLow">
              <a:lnSpc>
                <a:spcPct val="100000"/>
              </a:lnSpc>
              <a:spcBef>
                <a:spcPts val="600"/>
              </a:spcBef>
              <a:spcAft>
                <a:spcPts val="0"/>
              </a:spcAft>
              <a:buNone/>
              <a:tabLst>
                <a:tab pos="287338" algn="l"/>
              </a:tabLst>
              <a:defRPr/>
            </a:pPr>
            <a:r>
              <a:rPr lang="ar-EG"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المدفوعات الإضافية المطبقة على </a:t>
            </a:r>
            <a:r>
              <a:rPr lang="ar-SA" sz="2000" dirty="0" err="1">
                <a:latin typeface="Arial" panose="020B0604020202020204" pitchFamily="34" charset="0"/>
                <a:cs typeface="Arial" panose="020B0604020202020204" pitchFamily="34" charset="0"/>
              </a:rPr>
              <a:t>البعائث</a:t>
            </a:r>
            <a:r>
              <a:rPr lang="ar-SA" sz="2000" dirty="0">
                <a:latin typeface="Arial" panose="020B0604020202020204" pitchFamily="34" charset="0"/>
                <a:cs typeface="Arial" panose="020B0604020202020204" pitchFamily="34" charset="0"/>
              </a:rPr>
              <a:t> ذات القيمة المصرح بها (المستندات) في عام ٢٠٢٦ : ٢٫٠٤٥ وحدة من وحدات حقوق السحب الخاصة/</a:t>
            </a:r>
            <a:r>
              <a:rPr lang="ar-SA" sz="2000" dirty="0" err="1">
                <a:latin typeface="Arial" panose="020B0604020202020204" pitchFamily="34" charset="0"/>
                <a:cs typeface="Arial" panose="020B0604020202020204" pitchFamily="34" charset="0"/>
              </a:rPr>
              <a:t>للبعيثة</a:t>
            </a:r>
            <a:endParaRPr lang="ar-SA" sz="2000" dirty="0">
              <a:latin typeface="Arial" panose="020B0604020202020204" pitchFamily="34" charset="0"/>
              <a:cs typeface="Arial" panose="020B0604020202020204" pitchFamily="34" charset="0"/>
            </a:endParaRPr>
          </a:p>
          <a:p>
            <a:pPr marL="457200" lvl="1" indent="-457200" algn="justLow">
              <a:lnSpc>
                <a:spcPct val="100000"/>
              </a:lnSpc>
              <a:spcBef>
                <a:spcPts val="600"/>
              </a:spcBef>
              <a:spcAft>
                <a:spcPts val="0"/>
              </a:spcAft>
              <a:buNone/>
              <a:tabLst>
                <a:tab pos="287338" algn="l"/>
              </a:tabLst>
              <a:defRPr/>
            </a:pPr>
            <a:r>
              <a:rPr lang="ar-SA" sz="2000" dirty="0">
                <a:latin typeface="Arial" panose="020B0604020202020204" pitchFamily="34" charset="0"/>
                <a:cs typeface="Arial" panose="020B0604020202020204" pitchFamily="34" charset="0"/>
              </a:rPr>
              <a:t> </a:t>
            </a:r>
            <a:r>
              <a:rPr lang="ar-EG"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الأجور الإضافية المطبقة على </a:t>
            </a:r>
            <a:r>
              <a:rPr lang="ar-SA" sz="2000" dirty="0" err="1">
                <a:latin typeface="Arial" panose="020B0604020202020204" pitchFamily="34" charset="0"/>
                <a:cs typeface="Arial" panose="020B0604020202020204" pitchFamily="34" charset="0"/>
              </a:rPr>
              <a:t>البعائث</a:t>
            </a:r>
            <a:r>
              <a:rPr lang="ar-SA" sz="2000" dirty="0">
                <a:latin typeface="Arial" panose="020B0604020202020204" pitchFamily="34" charset="0"/>
                <a:cs typeface="Arial" panose="020B0604020202020204" pitchFamily="34" charset="0"/>
              </a:rPr>
              <a:t> التي تكون خاصية التتبع إلزامية بشأنها:</a:t>
            </a:r>
          </a:p>
          <a:p>
            <a:pPr marL="720000" lvl="2" indent="-360000" algn="justLow">
              <a:lnSpc>
                <a:spcPct val="100000"/>
              </a:lnSpc>
              <a:spcBef>
                <a:spcPts val="600"/>
              </a:spcBef>
              <a:spcAft>
                <a:spcPts val="0"/>
              </a:spcAft>
              <a:tabLst>
                <a:tab pos="287338" algn="l"/>
              </a:tabLst>
              <a:defRPr/>
            </a:pPr>
            <a:r>
              <a:rPr lang="ar-SA" dirty="0">
                <a:latin typeface="Arial" panose="020B0604020202020204" pitchFamily="34" charset="0"/>
                <a:cs typeface="Arial" panose="020B0604020202020204" pitchFamily="34" charset="0"/>
              </a:rPr>
              <a:t>٠٫٢٥٠ وحدة من وحدات حقوق السحب الخاصة لكل </a:t>
            </a:r>
            <a:r>
              <a:rPr lang="ar-SA" dirty="0" err="1">
                <a:latin typeface="Arial" panose="020B0604020202020204" pitchFamily="34" charset="0"/>
                <a:cs typeface="Arial" panose="020B0604020202020204" pitchFamily="34" charset="0"/>
              </a:rPr>
              <a:t>بعيثة</a:t>
            </a:r>
            <a:r>
              <a:rPr lang="ar-SA" dirty="0">
                <a:latin typeface="Arial" panose="020B0604020202020204" pitchFamily="34" charset="0"/>
                <a:cs typeface="Arial" panose="020B0604020202020204" pitchFamily="34" charset="0"/>
              </a:rPr>
              <a:t> عندما يرسل المستثمر المعيَّن في المقصد الأحداث </a:t>
            </a:r>
            <a:r>
              <a:rPr lang="en-GB" sz="1800" dirty="0">
                <a:latin typeface="Times New Roman" panose="02020603050405020304" pitchFamily="18" charset="0"/>
                <a:cs typeface="Times New Roman" panose="02020603050405020304" pitchFamily="18" charset="0"/>
              </a:rPr>
              <a:t>EMD</a:t>
            </a:r>
            <a:r>
              <a:rPr lang="ar-SA" dirty="0">
                <a:latin typeface="Arial" panose="020B0604020202020204" pitchFamily="34" charset="0"/>
                <a:cs typeface="Arial" panose="020B0604020202020204" pitchFamily="34" charset="0"/>
              </a:rPr>
              <a:t> و</a:t>
            </a:r>
            <a:r>
              <a:rPr lang="en-GB" sz="1800" dirty="0">
                <a:latin typeface="Times New Roman" panose="02020603050405020304" pitchFamily="18" charset="0"/>
                <a:cs typeface="Times New Roman" panose="02020603050405020304" pitchFamily="18" charset="0"/>
              </a:rPr>
              <a:t>EDH</a:t>
            </a:r>
            <a:r>
              <a:rPr lang="ar-SA" dirty="0">
                <a:latin typeface="Arial" panose="020B0604020202020204" pitchFamily="34" charset="0"/>
                <a:cs typeface="Arial" panose="020B0604020202020204" pitchFamily="34" charset="0"/>
              </a:rPr>
              <a:t> أو </a:t>
            </a:r>
            <a:r>
              <a:rPr lang="en-GB" dirty="0">
                <a:latin typeface="Arial" panose="020B0604020202020204" pitchFamily="34" charset="0"/>
                <a:cs typeface="Arial" panose="020B0604020202020204" pitchFamily="34" charset="0"/>
              </a:rPr>
              <a:t>EMH</a:t>
            </a:r>
            <a:r>
              <a:rPr lang="ar-SA" dirty="0">
                <a:latin typeface="Arial" panose="020B0604020202020204" pitchFamily="34" charset="0"/>
                <a:cs typeface="Arial" panose="020B0604020202020204" pitchFamily="34" charset="0"/>
              </a:rPr>
              <a:t> أو </a:t>
            </a:r>
            <a:r>
              <a:rPr lang="en-GB" sz="1800" dirty="0">
                <a:latin typeface="Times New Roman" panose="02020603050405020304" pitchFamily="18" charset="0"/>
                <a:cs typeface="Times New Roman" panose="02020603050405020304" pitchFamily="18" charset="0"/>
              </a:rPr>
              <a:t>EMI</a:t>
            </a:r>
            <a:r>
              <a:rPr lang="ar-SA" dirty="0">
                <a:latin typeface="Arial" panose="020B0604020202020204" pitchFamily="34" charset="0"/>
                <a:cs typeface="Arial" panose="020B0604020202020204" pitchFamily="34" charset="0"/>
              </a:rPr>
              <a:t> في الوقت المناسب</a:t>
            </a:r>
          </a:p>
          <a:p>
            <a:pPr marL="720000" lvl="2" indent="-360000" algn="justLow">
              <a:lnSpc>
                <a:spcPct val="100000"/>
              </a:lnSpc>
              <a:spcBef>
                <a:spcPts val="600"/>
              </a:spcBef>
              <a:spcAft>
                <a:spcPts val="0"/>
              </a:spcAft>
              <a:tabLst>
                <a:tab pos="287338" algn="l"/>
              </a:tabLst>
              <a:defRPr/>
            </a:pPr>
            <a:r>
              <a:rPr lang="ar-SA" dirty="0">
                <a:latin typeface="Arial" panose="020B0604020202020204" pitchFamily="34" charset="0"/>
                <a:cs typeface="Arial" panose="020B0604020202020204" pitchFamily="34" charset="0"/>
              </a:rPr>
              <a:t>زيادة بقيمة ٠٫٥٠٠ وحدة من وحدات حقوق السحب الخاصة عندما يحقق المستثمر المعيَّن هدف الأداء للأحداث </a:t>
            </a:r>
            <a:r>
              <a:rPr lang="en-GB" sz="1800" dirty="0">
                <a:latin typeface="Times New Roman" panose="02020603050405020304" pitchFamily="18" charset="0"/>
                <a:cs typeface="Times New Roman" panose="02020603050405020304" pitchFamily="18" charset="0"/>
              </a:rPr>
              <a:t>EDH/EMH/EMI</a:t>
            </a:r>
            <a:r>
              <a:rPr lang="ar-SA" dirty="0">
                <a:latin typeface="Arial" panose="020B0604020202020204" pitchFamily="34" charset="0"/>
                <a:cs typeface="Arial" panose="020B0604020202020204" pitchFamily="34" charset="0"/>
              </a:rPr>
              <a:t> مقابل الأحداث </a:t>
            </a:r>
            <a:r>
              <a:rPr lang="en-GB" sz="1800" dirty="0">
                <a:latin typeface="Times New Roman" panose="02020603050405020304" pitchFamily="18" charset="0"/>
                <a:cs typeface="Times New Roman" panose="02020603050405020304" pitchFamily="18" charset="0"/>
              </a:rPr>
              <a:t>EMD</a:t>
            </a:r>
            <a:r>
              <a:rPr lang="ar-SA" dirty="0">
                <a:latin typeface="Arial" panose="020B0604020202020204" pitchFamily="34" charset="0"/>
                <a:cs typeface="Arial" panose="020B0604020202020204" pitchFamily="34" charset="0"/>
              </a:rPr>
              <a:t>  بنسبة ٨٠٪ في عام </a:t>
            </a:r>
            <a:r>
              <a:rPr lang="ar-SA" sz="2000" dirty="0">
                <a:latin typeface="Arial" panose="020B0604020202020204" pitchFamily="34" charset="0"/>
                <a:cs typeface="Arial" panose="020B0604020202020204" pitchFamily="34" charset="0"/>
              </a:rPr>
              <a:t>٢٠٢٦</a:t>
            </a:r>
            <a:r>
              <a:rPr lang="ar-SA" dirty="0">
                <a:latin typeface="Arial" panose="020B0604020202020204" pitchFamily="34" charset="0"/>
                <a:cs typeface="Arial" panose="020B0604020202020204" pitchFamily="34" charset="0"/>
              </a:rPr>
              <a:t> و٨٥٪ في عام ٢٠٢٧ و</a:t>
            </a:r>
            <a:r>
              <a:rPr lang="ar-SA" dirty="0">
                <a:latin typeface="Arial" panose="020B0604020202020204" pitchFamily="34" charset="0"/>
                <a:ea typeface="Calibri" panose="020F0502020204030204" pitchFamily="34" charset="0"/>
                <a:cs typeface="Arial" panose="020B0604020202020204" pitchFamily="34" charset="0"/>
              </a:rPr>
              <a:t>٩٠٪</a:t>
            </a:r>
            <a:r>
              <a:rPr lang="ar-EG" dirty="0">
                <a:latin typeface="Arial" panose="020B0604020202020204" pitchFamily="34" charset="0"/>
                <a:ea typeface="Calibri" panose="020F050202020403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في عام ٢٠٢٨ و</a:t>
            </a:r>
            <a:r>
              <a:rPr lang="ar-SA" dirty="0">
                <a:latin typeface="Arial" panose="020B0604020202020204" pitchFamily="34" charset="0"/>
                <a:ea typeface="Calibri" panose="020F0502020204030204" pitchFamily="34" charset="0"/>
                <a:cs typeface="Arial" panose="020B0604020202020204" pitchFamily="34" charset="0"/>
              </a:rPr>
              <a:t>٩٥٪</a:t>
            </a:r>
            <a:r>
              <a:rPr lang="ar-EG" dirty="0">
                <a:latin typeface="Arial" panose="020B0604020202020204" pitchFamily="34" charset="0"/>
                <a:ea typeface="Calibri" panose="020F050202020403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في عام ٢٠٢</a:t>
            </a:r>
            <a:r>
              <a:rPr lang="ar-SA" dirty="0">
                <a:latin typeface="Arial" panose="020B0604020202020204" pitchFamily="34" charset="0"/>
                <a:ea typeface="Calibri" panose="020F0502020204030204" pitchFamily="34" charset="0"/>
                <a:cs typeface="Arial" panose="020B0604020202020204" pitchFamily="34" charset="0"/>
              </a:rPr>
              <a:t>٩</a:t>
            </a:r>
            <a:r>
              <a:rPr lang="ar-SA" dirty="0">
                <a:latin typeface="Arial" panose="020B0604020202020204" pitchFamily="34" charset="0"/>
                <a:cs typeface="Arial" panose="020B0604020202020204" pitchFamily="34" charset="0"/>
              </a:rPr>
              <a:t> و٢٠</a:t>
            </a:r>
            <a:r>
              <a:rPr lang="ar-SA" dirty="0">
                <a:latin typeface="Arial" panose="020B0604020202020204" pitchFamily="34" charset="0"/>
                <a:ea typeface="Calibri" panose="020F0502020204030204" pitchFamily="34" charset="0"/>
                <a:cs typeface="Arial" panose="020B0604020202020204" pitchFamily="34" charset="0"/>
              </a:rPr>
              <a:t>٣٠</a:t>
            </a: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E00811E-851B-4165-8AAB-25A4BA872B04}"/>
              </a:ext>
            </a:extLst>
          </p:cNvPr>
          <p:cNvSpPr txBox="1"/>
          <p:nvPr/>
        </p:nvSpPr>
        <p:spPr>
          <a:xfrm>
            <a:off x="336550" y="5215046"/>
            <a:ext cx="11518900" cy="400110"/>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ar-SA" sz="2000" dirty="0">
                <a:latin typeface="Verdana" panose="020B0604030504040204" pitchFamily="34" charset="0"/>
                <a:ea typeface="Arial"/>
                <a:cs typeface="Arial"/>
              </a:rPr>
              <a:t>إجمالي الأجور = الأجور الأساسية (</a:t>
            </a:r>
            <a:r>
              <a:rPr lang="ar-SA" sz="2000" b="1" dirty="0">
                <a:latin typeface="Verdana" panose="020B0604030504040204" pitchFamily="34" charset="0"/>
                <a:ea typeface="Arial"/>
                <a:cs typeface="Arial"/>
              </a:rPr>
              <a:t>المقاس </a:t>
            </a:r>
            <a:r>
              <a:rPr lang="en-GB" b="1" dirty="0">
                <a:latin typeface="Times New Roman" panose="02020603050405020304" pitchFamily="18" charset="0"/>
                <a:ea typeface="Verdana" panose="020B0604030504040204" pitchFamily="34" charset="0"/>
                <a:cs typeface="Times New Roman" panose="02020603050405020304" pitchFamily="18" charset="0"/>
              </a:rPr>
              <a:t>E</a:t>
            </a:r>
            <a:r>
              <a:rPr lang="ar-SA" sz="2000" dirty="0">
                <a:latin typeface="Verdana" panose="020B0604030504040204" pitchFamily="34" charset="0"/>
                <a:ea typeface="Arial"/>
                <a:cs typeface="Arial"/>
              </a:rPr>
              <a:t>) + مدفوعات إضافية (الرسوم الإضافية) + الأجور الإضافية  (خاصية التتبع إلزامية)</a:t>
            </a:r>
          </a:p>
        </p:txBody>
      </p:sp>
    </p:spTree>
    <p:extLst>
      <p:ext uri="{BB962C8B-B14F-4D97-AF65-F5344CB8AC3E}">
        <p14:creationId xmlns:p14="http://schemas.microsoft.com/office/powerpoint/2010/main" val="294424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7"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69FB37-F9A1-4676-96E9-C8C917D9EB2B}"/>
              </a:ext>
            </a:extLst>
          </p:cNvPr>
          <p:cNvSpPr>
            <a:spLocks noGrp="1"/>
          </p:cNvSpPr>
          <p:nvPr>
            <p:ph type="title"/>
          </p:nvPr>
        </p:nvSpPr>
        <p:spPr>
          <a:xfrm>
            <a:off x="336550" y="491448"/>
            <a:ext cx="10394201" cy="574284"/>
          </a:xfrm>
        </p:spPr>
        <p:txBody>
          <a:bodyPr/>
          <a:lstStyle/>
          <a:p>
            <a:pPr algn="justLow"/>
            <a:r>
              <a:rPr lang="ar-SA" sz="2000" dirty="0">
                <a:latin typeface="Arial" panose="020B0604020202020204" pitchFamily="34" charset="0"/>
                <a:cs typeface="Arial" panose="020B0604020202020204" pitchFamily="34" charset="0"/>
              </a:rPr>
              <a:t>يبدأ نفاذ الأجور المطبقة على المستندات المسجلة وذات القيمة المصرح بها في </a:t>
            </a:r>
            <a:r>
              <a:rPr lang="ar-SA" sz="2000" dirty="0">
                <a:latin typeface="Arial" panose="020B0604020202020204" pitchFamily="34" charset="0"/>
                <a:ea typeface="Calibri" panose="020F0502020204030204" pitchFamily="34" charset="0"/>
                <a:cs typeface="Arial" panose="020B0604020202020204" pitchFamily="34" charset="0"/>
              </a:rPr>
              <a:t>١</a:t>
            </a:r>
            <a:r>
              <a:rPr lang="ar-SA" sz="2000" dirty="0">
                <a:latin typeface="Arial" panose="020B0604020202020204" pitchFamily="34" charset="0"/>
                <a:cs typeface="Arial" panose="020B0604020202020204" pitchFamily="34" charset="0"/>
              </a:rPr>
              <a:t> يناير/كانون الثاني ٢٠٢٧ </a:t>
            </a:r>
          </a:p>
        </p:txBody>
      </p:sp>
      <p:sp>
        <p:nvSpPr>
          <p:cNvPr id="3" name="Content Placeholder 2">
            <a:extLst>
              <a:ext uri="{FF2B5EF4-FFF2-40B4-BE49-F238E27FC236}">
                <a16:creationId xmlns:a16="http://schemas.microsoft.com/office/drawing/2014/main" id="{568AC1A2-0FCF-44A2-93DA-FD1970337514}"/>
              </a:ext>
            </a:extLst>
          </p:cNvPr>
          <p:cNvSpPr>
            <a:spLocks noGrp="1"/>
          </p:cNvSpPr>
          <p:nvPr>
            <p:ph sz="quarter" idx="13"/>
          </p:nvPr>
        </p:nvSpPr>
        <p:spPr/>
        <p:txBody>
          <a:bodyPr/>
          <a:lstStyle/>
          <a:p>
            <a:pPr indent="-360000" algn="justLow">
              <a:lnSpc>
                <a:spcPct val="100000"/>
              </a:lnSpc>
              <a:spcBef>
                <a:spcPts val="600"/>
              </a:spcBef>
              <a:spcAft>
                <a:spcPts val="0"/>
              </a:spcAft>
              <a:buNone/>
              <a:defRPr/>
            </a:pPr>
            <a:r>
              <a:rPr lang="ar-SA" sz="2000" b="1" dirty="0" err="1">
                <a:solidFill>
                  <a:schemeClr val="accent1"/>
                </a:solidFill>
                <a:latin typeface="Arial" panose="020B0604020202020204" pitchFamily="34" charset="0"/>
                <a:cs typeface="Arial" panose="020B0604020202020204" pitchFamily="34" charset="0"/>
              </a:rPr>
              <a:t>البعائث</a:t>
            </a:r>
            <a:r>
              <a:rPr lang="ar-SA" sz="2000" b="1" dirty="0">
                <a:solidFill>
                  <a:schemeClr val="accent1"/>
                </a:solidFill>
                <a:latin typeface="Arial" panose="020B0604020202020204" pitchFamily="34" charset="0"/>
                <a:cs typeface="Arial" panose="020B0604020202020204" pitchFamily="34" charset="0"/>
              </a:rPr>
              <a:t> المسجلة </a:t>
            </a:r>
            <a:r>
              <a:rPr lang="ar-SA" sz="2000" b="1" dirty="0" err="1">
                <a:solidFill>
                  <a:schemeClr val="accent1"/>
                </a:solidFill>
                <a:latin typeface="Arial" panose="020B0604020202020204" pitchFamily="34" charset="0"/>
                <a:cs typeface="Arial" panose="020B0604020202020204" pitchFamily="34" charset="0"/>
              </a:rPr>
              <a:t>والبعائث</a:t>
            </a:r>
            <a:r>
              <a:rPr lang="ar-SA" sz="2000" b="1" dirty="0">
                <a:solidFill>
                  <a:schemeClr val="accent1"/>
                </a:solidFill>
                <a:latin typeface="Arial" panose="020B0604020202020204" pitchFamily="34" charset="0"/>
                <a:cs typeface="Arial" panose="020B0604020202020204" pitchFamily="34" charset="0"/>
              </a:rPr>
              <a:t> ذات القيمة المصرح بها (المستندات)</a:t>
            </a:r>
          </a:p>
          <a:p>
            <a:pPr marL="457200" lvl="1" indent="-457200" algn="justLow">
              <a:lnSpc>
                <a:spcPct val="100000"/>
              </a:lnSpc>
              <a:spcBef>
                <a:spcPts val="600"/>
              </a:spcBef>
              <a:spcAft>
                <a:spcPts val="0"/>
              </a:spcAft>
              <a:buNone/>
              <a:tabLst>
                <a:tab pos="287338" algn="l"/>
              </a:tabLst>
              <a:defRPr/>
            </a:pPr>
            <a:r>
              <a:rPr lang="ar-EG"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الأجور الأساسية: </a:t>
            </a:r>
            <a:r>
              <a:rPr lang="ar-SA" sz="2000" dirty="0" err="1">
                <a:latin typeface="Arial" panose="020B0604020202020204" pitchFamily="34" charset="0"/>
                <a:cs typeface="Arial" panose="020B0604020202020204" pitchFamily="34" charset="0"/>
              </a:rPr>
              <a:t>البعائث</a:t>
            </a:r>
            <a:r>
              <a:rPr lang="ar-SA" sz="2000" dirty="0">
                <a:latin typeface="Arial" panose="020B0604020202020204" pitchFamily="34" charset="0"/>
                <a:cs typeface="Arial" panose="020B0604020202020204" pitchFamily="34" charset="0"/>
              </a:rPr>
              <a:t> من المقاسين </a:t>
            </a:r>
            <a:r>
              <a:rPr lang="en-GB" sz="1800" dirty="0">
                <a:latin typeface="Times New Roman" panose="02020603050405020304" pitchFamily="18" charset="0"/>
                <a:cs typeface="Times New Roman" panose="02020603050405020304" pitchFamily="18" charset="0"/>
              </a:rPr>
              <a:t>P</a:t>
            </a:r>
            <a:r>
              <a:rPr lang="ar-SA" sz="2000" dirty="0">
                <a:latin typeface="Arial" panose="020B0604020202020204" pitchFamily="34" charset="0"/>
                <a:cs typeface="Arial" panose="020B0604020202020204" pitchFamily="34" charset="0"/>
              </a:rPr>
              <a:t> و</a:t>
            </a:r>
            <a:r>
              <a:rPr lang="en-GB" sz="1800" dirty="0">
                <a:latin typeface="Times New Roman" panose="02020603050405020304" pitchFamily="18" charset="0"/>
                <a:cs typeface="Times New Roman" panose="02020603050405020304" pitchFamily="18" charset="0"/>
              </a:rPr>
              <a:t>G</a:t>
            </a:r>
            <a:r>
              <a:rPr lang="ar-SA" sz="2000" dirty="0">
                <a:latin typeface="Arial" panose="020B0604020202020204" pitchFamily="34" charset="0"/>
                <a:cs typeface="Arial" panose="020B0604020202020204" pitchFamily="34" charset="0"/>
              </a:rPr>
              <a:t> (تعديل)</a:t>
            </a:r>
          </a:p>
          <a:p>
            <a:pPr marL="457200" lvl="1" indent="-457200" algn="justLow">
              <a:lnSpc>
                <a:spcPct val="100000"/>
              </a:lnSpc>
              <a:spcBef>
                <a:spcPts val="600"/>
              </a:spcBef>
              <a:spcAft>
                <a:spcPts val="0"/>
              </a:spcAft>
              <a:buNone/>
              <a:tabLst>
                <a:tab pos="287338" algn="l"/>
              </a:tabLst>
              <a:defRPr/>
            </a:pPr>
            <a:r>
              <a:rPr lang="ar-EG"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المدفوعات الإضافية المطبقة على </a:t>
            </a:r>
            <a:r>
              <a:rPr lang="ar-SA" sz="2000" dirty="0" err="1">
                <a:latin typeface="Arial" panose="020B0604020202020204" pitchFamily="34" charset="0"/>
                <a:cs typeface="Arial" panose="020B0604020202020204" pitchFamily="34" charset="0"/>
              </a:rPr>
              <a:t>البعائث</a:t>
            </a:r>
            <a:r>
              <a:rPr lang="ar-SA" sz="2000" dirty="0">
                <a:latin typeface="Arial" panose="020B0604020202020204" pitchFamily="34" charset="0"/>
                <a:cs typeface="Arial" panose="020B0604020202020204" pitchFamily="34" charset="0"/>
              </a:rPr>
              <a:t> المسجلة (الرسوم الإضافية): ٢٫٥٠٠ وحدة من وحدات حقوق السحب الخاصة/</a:t>
            </a:r>
            <a:r>
              <a:rPr lang="ar-SA" sz="2000" dirty="0" err="1">
                <a:latin typeface="Arial" panose="020B0604020202020204" pitchFamily="34" charset="0"/>
                <a:cs typeface="Arial" panose="020B0604020202020204" pitchFamily="34" charset="0"/>
              </a:rPr>
              <a:t>للبعيثة</a:t>
            </a:r>
            <a:r>
              <a:rPr lang="ar-SA" sz="2000" dirty="0">
                <a:latin typeface="Arial" panose="020B0604020202020204" pitchFamily="34" charset="0"/>
                <a:cs typeface="Arial" panose="020B0604020202020204" pitchFamily="34" charset="0"/>
              </a:rPr>
              <a:t> (للتعويض عن تطبيق الأجرة الأساسية المنطبقة فيما يتعلق بعملية التحول بين المقاسات  </a:t>
            </a:r>
            <a:r>
              <a:rPr lang="en-GB" sz="1800" dirty="0">
                <a:latin typeface="Times New Roman" panose="02020603050405020304" pitchFamily="18" charset="0"/>
                <a:cs typeface="Times New Roman" panose="02020603050405020304" pitchFamily="18" charset="0"/>
              </a:rPr>
              <a:t>E &gt; P/G</a:t>
            </a:r>
            <a:r>
              <a:rPr lang="ar-SA" sz="2000" dirty="0">
                <a:latin typeface="Arial" panose="020B0604020202020204" pitchFamily="34" charset="0"/>
                <a:cs typeface="Arial" panose="020B0604020202020204" pitchFamily="34" charset="0"/>
              </a:rPr>
              <a:t>) (+٤٫٥٪</a:t>
            </a:r>
            <a:r>
              <a:rPr lang="ar-EG"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سنوياً للسنوات اللاحقة)</a:t>
            </a:r>
          </a:p>
          <a:p>
            <a:pPr marL="457200" lvl="1" indent="-457200" algn="justLow">
              <a:lnSpc>
                <a:spcPct val="100000"/>
              </a:lnSpc>
              <a:spcBef>
                <a:spcPts val="600"/>
              </a:spcBef>
              <a:spcAft>
                <a:spcPts val="0"/>
              </a:spcAft>
              <a:buNone/>
              <a:tabLst>
                <a:tab pos="287338" algn="l"/>
              </a:tabLst>
              <a:defRPr/>
            </a:pPr>
            <a:r>
              <a:rPr lang="ar-EG"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المدفوعات الإضافية المطبقة على </a:t>
            </a:r>
            <a:r>
              <a:rPr lang="ar-SA" sz="2000" dirty="0" err="1">
                <a:latin typeface="Arial" panose="020B0604020202020204" pitchFamily="34" charset="0"/>
                <a:cs typeface="Arial" panose="020B0604020202020204" pitchFamily="34" charset="0"/>
              </a:rPr>
              <a:t>البعائث</a:t>
            </a:r>
            <a:r>
              <a:rPr lang="ar-SA" sz="2000" dirty="0">
                <a:latin typeface="Arial" panose="020B0604020202020204" pitchFamily="34" charset="0"/>
                <a:cs typeface="Arial" panose="020B0604020202020204" pitchFamily="34" charset="0"/>
              </a:rPr>
              <a:t> ذات القيمة المصرح بها (الرسوم الإضافية): ٠٫</a:t>
            </a:r>
            <a:r>
              <a:rPr lang="ar-SA" sz="2000" dirty="0">
                <a:latin typeface="Arial" panose="020B0604020202020204" pitchFamily="34" charset="0"/>
                <a:ea typeface="Calibri" panose="020F0502020204030204" pitchFamily="34" charset="0"/>
                <a:cs typeface="Arial" panose="020B0604020202020204" pitchFamily="34" charset="0"/>
              </a:rPr>
              <a:t>٣٠٠</a:t>
            </a:r>
            <a:r>
              <a:rPr lang="ar-SA" sz="2000" dirty="0">
                <a:latin typeface="Arial" panose="020B0604020202020204" pitchFamily="34" charset="0"/>
                <a:cs typeface="Arial" panose="020B0604020202020204" pitchFamily="34" charset="0"/>
              </a:rPr>
              <a:t> وحدة من وحدات حقوق السحب الخاصة/</a:t>
            </a:r>
            <a:r>
              <a:rPr lang="ar-SA" sz="2000" dirty="0" err="1">
                <a:latin typeface="Arial" panose="020B0604020202020204" pitchFamily="34" charset="0"/>
                <a:cs typeface="Arial" panose="020B0604020202020204" pitchFamily="34" charset="0"/>
              </a:rPr>
              <a:t>للبعيثة</a:t>
            </a:r>
            <a:r>
              <a:rPr lang="ar-SA" sz="2000" dirty="0">
                <a:latin typeface="Arial" panose="020B0604020202020204" pitchFamily="34" charset="0"/>
                <a:cs typeface="Arial" panose="020B0604020202020204" pitchFamily="34" charset="0"/>
              </a:rPr>
              <a:t> </a:t>
            </a:r>
            <a:r>
              <a:rPr lang="ar-EG"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بالإضافة إلى الرسوم الإضافية المسجلة (٢٫٨٠٠ وحدة من وحدات حقوق السحب الخاصة في عام ٢٠٢٧)</a:t>
            </a:r>
          </a:p>
          <a:p>
            <a:pPr marL="457200" lvl="1" indent="-457200" algn="justLow">
              <a:lnSpc>
                <a:spcPct val="100000"/>
              </a:lnSpc>
              <a:spcBef>
                <a:spcPts val="600"/>
              </a:spcBef>
              <a:spcAft>
                <a:spcPts val="0"/>
              </a:spcAft>
              <a:buNone/>
              <a:tabLst>
                <a:tab pos="287338" algn="l"/>
              </a:tabLst>
              <a:defRPr/>
            </a:pPr>
            <a:r>
              <a:rPr lang="ar-EG"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الأجور الإضافية المطبقة على </a:t>
            </a:r>
            <a:r>
              <a:rPr lang="ar-SA" sz="2000" dirty="0" err="1">
                <a:latin typeface="Arial" panose="020B0604020202020204" pitchFamily="34" charset="0"/>
                <a:cs typeface="Arial" panose="020B0604020202020204" pitchFamily="34" charset="0"/>
              </a:rPr>
              <a:t>البعائث</a:t>
            </a:r>
            <a:r>
              <a:rPr lang="ar-SA" sz="2000" dirty="0">
                <a:latin typeface="Arial" panose="020B0604020202020204" pitchFamily="34" charset="0"/>
                <a:cs typeface="Arial" panose="020B0604020202020204" pitchFamily="34" charset="0"/>
              </a:rPr>
              <a:t> التي تكون خاصية التتبع إلزامية بشأنها (كما في عام ٢٠٢٦ - انظر الشريحة السابقة)</a:t>
            </a:r>
          </a:p>
          <a:p>
            <a:pPr marL="4400" indent="0" algn="justLow">
              <a:buNone/>
            </a:pPr>
            <a:endParaRPr lang="en-GB" sz="1800"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6E575256-1535-4DD7-8366-08A2C9E1B3C4}"/>
              </a:ext>
            </a:extLst>
          </p:cNvPr>
          <p:cNvSpPr txBox="1">
            <a:spLocks/>
          </p:cNvSpPr>
          <p:nvPr/>
        </p:nvSpPr>
        <p:spPr>
          <a:xfrm>
            <a:off x="1522225" y="283597"/>
            <a:ext cx="10112426" cy="57027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sz="2400" dirty="0">
              <a:solidFill>
                <a:schemeClr val="accent2">
                  <a:lumMod val="75000"/>
                </a:schemeClr>
              </a:solidFill>
            </a:endParaRPr>
          </a:p>
        </p:txBody>
      </p:sp>
      <p:sp>
        <p:nvSpPr>
          <p:cNvPr id="8" name="TextBox 7">
            <a:extLst>
              <a:ext uri="{FF2B5EF4-FFF2-40B4-BE49-F238E27FC236}">
                <a16:creationId xmlns:a16="http://schemas.microsoft.com/office/drawing/2014/main" id="{45311C28-E1FE-413D-9F20-5C589C6A5AB7}"/>
              </a:ext>
            </a:extLst>
          </p:cNvPr>
          <p:cNvSpPr txBox="1"/>
          <p:nvPr/>
        </p:nvSpPr>
        <p:spPr>
          <a:xfrm>
            <a:off x="417969" y="4183853"/>
            <a:ext cx="11518900" cy="400110"/>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ar-SA" sz="2000" dirty="0">
                <a:latin typeface="Verdana" panose="020B0604030504040204" pitchFamily="34" charset="0"/>
                <a:ea typeface="Arial"/>
                <a:cs typeface="Arial"/>
              </a:rPr>
              <a:t>إجمالي الأجور = الأجور الأساسية (</a:t>
            </a:r>
            <a:r>
              <a:rPr lang="ar-SA" sz="2000" b="1" dirty="0">
                <a:latin typeface="Verdana" panose="020B0604030504040204" pitchFamily="34" charset="0"/>
                <a:ea typeface="Arial"/>
                <a:cs typeface="Arial"/>
              </a:rPr>
              <a:t>المقاسات </a:t>
            </a:r>
            <a:r>
              <a:rPr lang="en-GB" b="1" dirty="0">
                <a:latin typeface="Times New Roman" panose="02020603050405020304" pitchFamily="18" charset="0"/>
                <a:ea typeface="Verdana" panose="020B0604030504040204" pitchFamily="34" charset="0"/>
                <a:cs typeface="Times New Roman" panose="02020603050405020304" pitchFamily="18" charset="0"/>
              </a:rPr>
              <a:t>P/G</a:t>
            </a:r>
            <a:r>
              <a:rPr lang="ar-SA" sz="2000" dirty="0">
                <a:latin typeface="Verdana" panose="020B0604030504040204" pitchFamily="34" charset="0"/>
                <a:ea typeface="Arial"/>
                <a:cs typeface="Arial"/>
              </a:rPr>
              <a:t>) + المدفوعات الإضافية (الرسوم الإضافية) + الأجور الإضافية  (خاصية التتبع إلزامية)</a:t>
            </a:r>
          </a:p>
        </p:txBody>
      </p:sp>
    </p:spTree>
    <p:extLst>
      <p:ext uri="{BB962C8B-B14F-4D97-AF65-F5344CB8AC3E}">
        <p14:creationId xmlns:p14="http://schemas.microsoft.com/office/powerpoint/2010/main" val="410990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2"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2A408FD-A706-4271-B074-0EE2811ACD3B}"/>
              </a:ext>
            </a:extLst>
          </p:cNvPr>
          <p:cNvSpPr>
            <a:spLocks noGrp="1"/>
          </p:cNvSpPr>
          <p:nvPr>
            <p:ph type="title"/>
          </p:nvPr>
        </p:nvSpPr>
        <p:spPr>
          <a:xfrm>
            <a:off x="480598" y="485185"/>
            <a:ext cx="10316837" cy="574284"/>
          </a:xfrm>
        </p:spPr>
        <p:txBody>
          <a:bodyPr/>
          <a:lstStyle/>
          <a:p>
            <a:pPr algn="justLow"/>
            <a:r>
              <a:rPr lang="ar-SA" sz="2400" dirty="0"/>
              <a:t>يبدأ نفاذ الأجور المنطبقة على الطرود ذات القيمة المصرح بها اعتباراً من </a:t>
            </a:r>
            <a:r>
              <a:rPr lang="ar-SA" sz="2400" dirty="0">
                <a:latin typeface="Calibri" panose="020F0502020204030204" pitchFamily="34" charset="0"/>
                <a:ea typeface="Calibri" panose="020F0502020204030204" pitchFamily="34" charset="0"/>
                <a:cs typeface="Calibri" panose="020F0502020204030204" pitchFamily="34" charset="0"/>
              </a:rPr>
              <a:t>١</a:t>
            </a:r>
            <a:r>
              <a:rPr lang="ar-SA" sz="2400" dirty="0"/>
              <a:t> يناير/كانوني الثاني </a:t>
            </a:r>
            <a:r>
              <a:rPr lang="ar-SA" sz="2400" dirty="0">
                <a:latin typeface="Arial" panose="020B0604020202020204" pitchFamily="34" charset="0"/>
                <a:cs typeface="Arial" panose="020B0604020202020204" pitchFamily="34" charset="0"/>
              </a:rPr>
              <a:t>٢٠٢٧</a:t>
            </a:r>
            <a:endParaRPr lang="ar-SA" sz="2400" dirty="0"/>
          </a:p>
        </p:txBody>
      </p:sp>
      <p:sp>
        <p:nvSpPr>
          <p:cNvPr id="5" name="Content Placeholder 4">
            <a:extLst>
              <a:ext uri="{FF2B5EF4-FFF2-40B4-BE49-F238E27FC236}">
                <a16:creationId xmlns:a16="http://schemas.microsoft.com/office/drawing/2014/main" id="{F24ACF4E-2BE7-4FEB-8005-91FDCFEA247E}"/>
              </a:ext>
            </a:extLst>
          </p:cNvPr>
          <p:cNvSpPr>
            <a:spLocks noGrp="1"/>
          </p:cNvSpPr>
          <p:nvPr>
            <p:ph sz="quarter" idx="13"/>
          </p:nvPr>
        </p:nvSpPr>
        <p:spPr/>
        <p:txBody>
          <a:bodyPr/>
          <a:lstStyle/>
          <a:p>
            <a:pPr marL="0" lvl="1" indent="0" algn="justLow">
              <a:lnSpc>
                <a:spcPct val="100000"/>
              </a:lnSpc>
              <a:spcAft>
                <a:spcPts val="0"/>
              </a:spcAft>
              <a:buNone/>
              <a:tabLst>
                <a:tab pos="287338" algn="l"/>
              </a:tabLst>
              <a:defRPr/>
            </a:pPr>
            <a:r>
              <a:rPr lang="ar-SA" sz="1800" b="1" dirty="0">
                <a:solidFill>
                  <a:schemeClr val="accent1"/>
                </a:solidFill>
                <a:latin typeface="Arial" panose="020B0604020202020204" pitchFamily="34" charset="0"/>
                <a:cs typeface="Arial" panose="020B0604020202020204" pitchFamily="34" charset="0"/>
              </a:rPr>
              <a:t>الطرود بقيمة مصرح بها</a:t>
            </a:r>
          </a:p>
          <a:p>
            <a:pPr marL="0" lvl="1" indent="0" algn="justLow">
              <a:lnSpc>
                <a:spcPct val="100000"/>
              </a:lnSpc>
              <a:spcAft>
                <a:spcPts val="0"/>
              </a:spcAft>
              <a:buNone/>
              <a:tabLst>
                <a:tab pos="287338" algn="l"/>
              </a:tabLst>
              <a:defRPr/>
            </a:pPr>
            <a:endParaRPr lang="en-US" sz="1800" b="1" dirty="0">
              <a:solidFill>
                <a:schemeClr val="accent1"/>
              </a:solidFill>
              <a:latin typeface="Arial" panose="020B0604020202020204" pitchFamily="34" charset="0"/>
              <a:cs typeface="Arial" panose="020B0604020202020204" pitchFamily="34" charset="0"/>
            </a:endParaRPr>
          </a:p>
          <a:p>
            <a:pPr marL="0" lvl="1" algn="justLow">
              <a:lnSpc>
                <a:spcPct val="100000"/>
              </a:lnSpc>
              <a:spcAft>
                <a:spcPts val="0"/>
              </a:spcAft>
              <a:buNone/>
              <a:tabLst>
                <a:tab pos="287338" algn="l"/>
              </a:tabLst>
              <a:defRPr/>
            </a:pPr>
            <a:r>
              <a:rPr lang="ar-SA" sz="1800" dirty="0">
                <a:latin typeface="Arial" panose="020B0604020202020204" pitchFamily="34" charset="0"/>
                <a:cs typeface="Arial" panose="020B0604020202020204" pitchFamily="34" charset="0"/>
              </a:rPr>
              <a:t>الرسوم الإضافية المطبقة على </a:t>
            </a:r>
            <a:r>
              <a:rPr lang="ar-SA" sz="1800" dirty="0" err="1">
                <a:latin typeface="Arial" panose="020B0604020202020204" pitchFamily="34" charset="0"/>
                <a:cs typeface="Arial" panose="020B0604020202020204" pitchFamily="34" charset="0"/>
              </a:rPr>
              <a:t>البعائث</a:t>
            </a:r>
            <a:r>
              <a:rPr lang="ar-SA" sz="1800" dirty="0">
                <a:latin typeface="Arial" panose="020B0604020202020204" pitchFamily="34" charset="0"/>
                <a:cs typeface="Arial" panose="020B0604020202020204" pitchFamily="34" charset="0"/>
              </a:rPr>
              <a:t> المصرح بقيمتها المماثلة لتلك المطبقة على الرسائل: ٠٫</a:t>
            </a:r>
            <a:r>
              <a:rPr lang="ar-SA" sz="1800" dirty="0">
                <a:latin typeface="Arial" panose="020B0604020202020204" pitchFamily="34" charset="0"/>
                <a:ea typeface="Calibri" panose="020F0502020204030204" pitchFamily="34" charset="0"/>
                <a:cs typeface="Arial" panose="020B0604020202020204" pitchFamily="34" charset="0"/>
              </a:rPr>
              <a:t>٣٠٠</a:t>
            </a:r>
            <a:r>
              <a:rPr lang="ar-SA" sz="1800" dirty="0">
                <a:latin typeface="Arial" panose="020B0604020202020204" pitchFamily="34" charset="0"/>
                <a:cs typeface="Arial" panose="020B0604020202020204" pitchFamily="34" charset="0"/>
              </a:rPr>
              <a:t> وحدة من وحدات حقوق السحب الخاصة بالإضافة إلى الرسوم المطبقة على </a:t>
            </a:r>
            <a:r>
              <a:rPr lang="ar-SA" sz="1800" dirty="0" err="1">
                <a:latin typeface="Arial" panose="020B0604020202020204" pitchFamily="34" charset="0"/>
                <a:cs typeface="Arial" panose="020B0604020202020204" pitchFamily="34" charset="0"/>
              </a:rPr>
              <a:t>البعائث</a:t>
            </a:r>
            <a:r>
              <a:rPr lang="ar-SA" sz="1800" dirty="0">
                <a:latin typeface="Arial" panose="020B0604020202020204" pitchFamily="34" charset="0"/>
                <a:cs typeface="Arial" panose="020B0604020202020204" pitchFamily="34" charset="0"/>
              </a:rPr>
              <a:t> بخدمة إثبات التوزيع (</a:t>
            </a:r>
            <a:r>
              <a:rPr lang="ar-SA" sz="1800" dirty="0">
                <a:latin typeface="Arial" panose="020B0604020202020204" pitchFamily="34" charset="0"/>
                <a:ea typeface="Calibri" panose="020F0502020204030204" pitchFamily="34" charset="0"/>
                <a:cs typeface="Arial" panose="020B0604020202020204" pitchFamily="34" charset="0"/>
              </a:rPr>
              <a:t>١٫٢٠٠</a:t>
            </a:r>
            <a:r>
              <a:rPr lang="ar-SA" sz="1800" dirty="0">
                <a:latin typeface="Arial" panose="020B0604020202020204" pitchFamily="34" charset="0"/>
                <a:cs typeface="Arial" panose="020B0604020202020204" pitchFamily="34" charset="0"/>
              </a:rPr>
              <a:t> وحدة من وحدات حقوق السحب الخاصة أو ما يعادلها من الرسوم الإضافية الداخلية المطبقة على خدمة إثبات التوزيع)</a:t>
            </a:r>
          </a:p>
          <a:p>
            <a:pPr marL="285750" lvl="1" indent="-285750" algn="justLow">
              <a:lnSpc>
                <a:spcPct val="100000"/>
              </a:lnSpc>
              <a:spcBef>
                <a:spcPts val="600"/>
              </a:spcBef>
              <a:spcAft>
                <a:spcPts val="600"/>
              </a:spcAft>
              <a:tabLst>
                <a:tab pos="287338" algn="l"/>
              </a:tabLst>
              <a:defRPr/>
            </a:pPr>
            <a:endParaRPr lang="en-US" sz="1800" dirty="0">
              <a:latin typeface="Arial" panose="020B0604020202020204" pitchFamily="34" charset="0"/>
              <a:cs typeface="Arial" panose="020B0604020202020204" pitchFamily="34" charset="0"/>
            </a:endParaRPr>
          </a:p>
          <a:p>
            <a:pPr marL="285750" lvl="1" indent="-285750" algn="justLow">
              <a:lnSpc>
                <a:spcPct val="100000"/>
              </a:lnSpc>
              <a:spcBef>
                <a:spcPts val="600"/>
              </a:spcBef>
              <a:spcAft>
                <a:spcPts val="600"/>
              </a:spcAft>
              <a:tabLst>
                <a:tab pos="287338" algn="l"/>
              </a:tabLst>
              <a:defRPr/>
            </a:pPr>
            <a:endParaRPr lang="en-US" sz="1800" dirty="0">
              <a:latin typeface="Arial" panose="020B0604020202020204" pitchFamily="34" charset="0"/>
              <a:cs typeface="Arial" panose="020B0604020202020204" pitchFamily="34" charset="0"/>
            </a:endParaRPr>
          </a:p>
          <a:p>
            <a:pPr marL="0" lvl="1" indent="0" algn="justLow">
              <a:lnSpc>
                <a:spcPct val="100000"/>
              </a:lnSpc>
              <a:spcBef>
                <a:spcPts val="600"/>
              </a:spcBef>
              <a:spcAft>
                <a:spcPts val="600"/>
              </a:spcAft>
              <a:buNone/>
              <a:tabLst>
                <a:tab pos="287338" algn="l"/>
              </a:tabLst>
              <a:defRPr/>
            </a:pPr>
            <a:endParaRPr lang="ar-EG" sz="1800" dirty="0">
              <a:solidFill>
                <a:srgbClr val="FF0000"/>
              </a:solidFill>
              <a:latin typeface="Arial" panose="020B0604020202020204" pitchFamily="34" charset="0"/>
              <a:cs typeface="Arial" panose="020B0604020202020204" pitchFamily="34" charset="0"/>
            </a:endParaRPr>
          </a:p>
          <a:p>
            <a:pPr marL="0" lvl="1" indent="0" algn="justLow">
              <a:lnSpc>
                <a:spcPct val="100000"/>
              </a:lnSpc>
              <a:spcBef>
                <a:spcPts val="600"/>
              </a:spcBef>
              <a:spcAft>
                <a:spcPts val="600"/>
              </a:spcAft>
              <a:buNone/>
              <a:tabLst>
                <a:tab pos="287338" algn="l"/>
              </a:tabLst>
              <a:defRPr/>
            </a:pPr>
            <a:r>
              <a:rPr lang="ar-SA" sz="1800" dirty="0">
                <a:solidFill>
                  <a:srgbClr val="FF0000"/>
                </a:solidFill>
                <a:latin typeface="Arial" panose="020B0604020202020204" pitchFamily="34" charset="0"/>
                <a:cs typeface="Arial" panose="020B0604020202020204" pitchFamily="34" charset="0"/>
              </a:rPr>
              <a:t>* تعديل مقترح من ألمانيا واعتمده المؤتمر</a:t>
            </a:r>
          </a:p>
          <a:p>
            <a:pPr marL="0" lvl="1" indent="0">
              <a:lnSpc>
                <a:spcPct val="100000"/>
              </a:lnSpc>
              <a:spcBef>
                <a:spcPts val="600"/>
              </a:spcBef>
              <a:spcAft>
                <a:spcPts val="600"/>
              </a:spcAft>
              <a:buNone/>
              <a:tabLst>
                <a:tab pos="287338" algn="l"/>
              </a:tabLst>
              <a:defRPr/>
            </a:pPr>
            <a:endParaRPr lang="en-US" sz="2800" dirty="0"/>
          </a:p>
          <a:p>
            <a:pPr marL="4400" indent="0">
              <a:buNone/>
            </a:pPr>
            <a:endParaRPr lang="en-GB" dirty="0"/>
          </a:p>
        </p:txBody>
      </p:sp>
      <p:sp>
        <p:nvSpPr>
          <p:cNvPr id="9" name="TextBox 8">
            <a:extLst>
              <a:ext uri="{FF2B5EF4-FFF2-40B4-BE49-F238E27FC236}">
                <a16:creationId xmlns:a16="http://schemas.microsoft.com/office/drawing/2014/main" id="{A26E2B2F-6DF4-4681-8046-A64BDBFFAB73}"/>
              </a:ext>
            </a:extLst>
          </p:cNvPr>
          <p:cNvSpPr txBox="1"/>
          <p:nvPr/>
        </p:nvSpPr>
        <p:spPr>
          <a:xfrm>
            <a:off x="336549" y="3231043"/>
            <a:ext cx="11518899" cy="646331"/>
          </a:xfrm>
          <a:prstGeom prst="rect">
            <a:avLst/>
          </a:prstGeom>
          <a:solidFill>
            <a:schemeClr val="accent1">
              <a:lumMod val="40000"/>
              <a:lumOff val="60000"/>
            </a:schemeClr>
          </a:solidFill>
        </p:spPr>
        <p:txBody>
          <a:bodyPr wrap="square" rtlCol="0">
            <a:spAutoFit/>
          </a:bodyPr>
          <a:lstStyle/>
          <a:p>
            <a:pPr marL="0" lvl="1" indent="0" algn="justLow">
              <a:lnSpc>
                <a:spcPct val="100000"/>
              </a:lnSpc>
              <a:spcBef>
                <a:spcPts val="0"/>
              </a:spcBef>
              <a:buNone/>
              <a:tabLst>
                <a:tab pos="287338" algn="l"/>
              </a:tabLst>
              <a:defRPr/>
            </a:pPr>
            <a:r>
              <a:rPr lang="ar-SA" dirty="0">
                <a:latin typeface="Arial" panose="020B0604020202020204" pitchFamily="34" charset="0"/>
                <a:ea typeface="Arial"/>
                <a:cs typeface="Arial" panose="020B0604020202020204" pitchFamily="34" charset="0"/>
              </a:rPr>
              <a:t>إجمالي الأجور = الأجور الأساسية المطبقة على الطرود + المدفوعات الإضافية (الرسوم الإضافية المطبقة على خدمة إثبات التوزيع + ٠٫</a:t>
            </a:r>
            <a:r>
              <a:rPr lang="ar-SA" dirty="0">
                <a:latin typeface="Arial" panose="020B0604020202020204" pitchFamily="34" charset="0"/>
                <a:ea typeface="Calibri" panose="020F0502020204030204" pitchFamily="34" charset="0"/>
                <a:cs typeface="Arial" panose="020B0604020202020204" pitchFamily="34" charset="0"/>
              </a:rPr>
              <a:t>٣٠٠</a:t>
            </a:r>
            <a:r>
              <a:rPr lang="ar-SA" dirty="0">
                <a:latin typeface="Arial" panose="020B0604020202020204" pitchFamily="34" charset="0"/>
                <a:ea typeface="Arial"/>
                <a:cs typeface="Arial" panose="020B0604020202020204" pitchFamily="34" charset="0"/>
              </a:rPr>
              <a:t> وحدة من وحدات حقوق السحب الخاصة) + أجور إضافية بحد أقصى قدره ٠٫٥٠٠ وحدة من وحدات حقوق السحب الخاصة/</a:t>
            </a:r>
            <a:r>
              <a:rPr lang="ar-SA" dirty="0" err="1">
                <a:latin typeface="Arial" panose="020B0604020202020204" pitchFamily="34" charset="0"/>
                <a:ea typeface="Arial"/>
                <a:cs typeface="Arial" panose="020B0604020202020204" pitchFamily="34" charset="0"/>
              </a:rPr>
              <a:t>للبعيثة</a:t>
            </a:r>
            <a:r>
              <a:rPr lang="ar-SA" dirty="0">
                <a:latin typeface="Arial" panose="020B0604020202020204" pitchFamily="34" charset="0"/>
                <a:ea typeface="Arial"/>
                <a:cs typeface="Arial" panose="020B0604020202020204" pitchFamily="34" charset="0"/>
              </a:rPr>
              <a:t> (خاصية التتبع إلزامية)</a:t>
            </a:r>
          </a:p>
        </p:txBody>
      </p:sp>
    </p:spTree>
    <p:extLst>
      <p:ext uri="{BB962C8B-B14F-4D97-AF65-F5344CB8AC3E}">
        <p14:creationId xmlns:p14="http://schemas.microsoft.com/office/powerpoint/2010/main" val="3020887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5"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572D776B-3B45-4550-B504-A238C1DE143B}"/>
              </a:ext>
            </a:extLst>
          </p:cNvPr>
          <p:cNvSpPr>
            <a:spLocks noGrp="1"/>
          </p:cNvSpPr>
          <p:nvPr>
            <p:ph type="title"/>
          </p:nvPr>
        </p:nvSpPr>
        <p:spPr>
          <a:xfrm>
            <a:off x="676406" y="440834"/>
            <a:ext cx="10089714" cy="574284"/>
          </a:xfrm>
        </p:spPr>
        <p:txBody>
          <a:bodyPr/>
          <a:lstStyle/>
          <a:p>
            <a:pPr algn="justLow"/>
            <a:r>
              <a:rPr lang="ar-SA" sz="2800" dirty="0"/>
              <a:t>الأجور المطبقة على </a:t>
            </a:r>
            <a:r>
              <a:rPr lang="ar-SA" sz="2800" dirty="0" err="1"/>
              <a:t>البعائث</a:t>
            </a:r>
            <a:r>
              <a:rPr lang="ar-SA" sz="2800" dirty="0"/>
              <a:t> المسجلة وذات القيمة المصرح بها 		</a:t>
            </a:r>
          </a:p>
        </p:txBody>
      </p:sp>
      <p:sp>
        <p:nvSpPr>
          <p:cNvPr id="9" name="Content Placeholder 8">
            <a:extLst>
              <a:ext uri="{FF2B5EF4-FFF2-40B4-BE49-F238E27FC236}">
                <a16:creationId xmlns:a16="http://schemas.microsoft.com/office/drawing/2014/main" id="{8E5FD74E-775C-4D80-A096-D0E9175CF068}"/>
              </a:ext>
            </a:extLst>
          </p:cNvPr>
          <p:cNvSpPr>
            <a:spLocks noGrp="1"/>
          </p:cNvSpPr>
          <p:nvPr>
            <p:ph sz="quarter" idx="13"/>
          </p:nvPr>
        </p:nvSpPr>
        <p:spPr/>
        <p:txBody>
          <a:bodyPr/>
          <a:lstStyle/>
          <a:p>
            <a:pPr marL="4400" indent="0">
              <a:buNone/>
            </a:pPr>
            <a:r>
              <a:rPr lang="ar-SA" sz="2800" b="1" dirty="0">
                <a:solidFill>
                  <a:schemeClr val="accent1"/>
                </a:solidFill>
              </a:rPr>
              <a:t>جدول موجز</a:t>
            </a:r>
          </a:p>
          <a:p>
            <a:pPr marL="4400" indent="0">
              <a:buNone/>
            </a:pPr>
            <a:endParaRPr lang="en-GB" dirty="0"/>
          </a:p>
        </p:txBody>
      </p:sp>
      <p:sp>
        <p:nvSpPr>
          <p:cNvPr id="2" name="TextBox 1">
            <a:extLst>
              <a:ext uri="{FF2B5EF4-FFF2-40B4-BE49-F238E27FC236}">
                <a16:creationId xmlns:a16="http://schemas.microsoft.com/office/drawing/2014/main" id="{AE76302F-94F0-4601-99EC-B2B110291A85}"/>
              </a:ext>
            </a:extLst>
          </p:cNvPr>
          <p:cNvSpPr txBox="1"/>
          <p:nvPr/>
        </p:nvSpPr>
        <p:spPr>
          <a:xfrm>
            <a:off x="9499034" y="4855823"/>
            <a:ext cx="748257" cy="379964"/>
          </a:xfrm>
          <a:prstGeom prst="rect">
            <a:avLst/>
          </a:prstGeom>
          <a:solidFill>
            <a:schemeClr val="bg1"/>
          </a:solidFill>
        </p:spPr>
        <p:txBody>
          <a:bodyPr wrap="square" rtlCol="0">
            <a:spAutoFit/>
          </a:bodyPr>
          <a:lstStyle/>
          <a:p>
            <a:endParaRPr lang="en-US" dirty="0">
              <a:highlight>
                <a:srgbClr val="000000"/>
              </a:highlight>
            </a:endParaRPr>
          </a:p>
        </p:txBody>
      </p:sp>
      <p:graphicFrame>
        <p:nvGraphicFramePr>
          <p:cNvPr id="3" name="Table 2">
            <a:extLst>
              <a:ext uri="{FF2B5EF4-FFF2-40B4-BE49-F238E27FC236}">
                <a16:creationId xmlns:a16="http://schemas.microsoft.com/office/drawing/2014/main" id="{BAF21576-EFAD-4C7A-9691-5760BE8EE22E}"/>
              </a:ext>
            </a:extLst>
          </p:cNvPr>
          <p:cNvGraphicFramePr>
            <a:graphicFrameLocks noGrp="1"/>
          </p:cNvGraphicFramePr>
          <p:nvPr>
            <p:extLst>
              <p:ext uri="{D42A27DB-BD31-4B8C-83A1-F6EECF244321}">
                <p14:modId xmlns:p14="http://schemas.microsoft.com/office/powerpoint/2010/main" val="238438551"/>
              </p:ext>
            </p:extLst>
          </p:nvPr>
        </p:nvGraphicFramePr>
        <p:xfrm>
          <a:off x="336550" y="2192564"/>
          <a:ext cx="11518900" cy="3716808"/>
        </p:xfrm>
        <a:graphic>
          <a:graphicData uri="http://schemas.openxmlformats.org/drawingml/2006/table">
            <a:tbl>
              <a:tblPr rtl="1" firstRow="1" firstCol="1" bandRow="1">
                <a:tableStyleId>{5940675A-B579-460E-94D1-54222C63F5DA}</a:tableStyleId>
              </a:tblPr>
              <a:tblGrid>
                <a:gridCol w="1704797">
                  <a:extLst>
                    <a:ext uri="{9D8B030D-6E8A-4147-A177-3AD203B41FA5}">
                      <a16:colId xmlns:a16="http://schemas.microsoft.com/office/drawing/2014/main" val="2514854567"/>
                    </a:ext>
                  </a:extLst>
                </a:gridCol>
                <a:gridCol w="1707101">
                  <a:extLst>
                    <a:ext uri="{9D8B030D-6E8A-4147-A177-3AD203B41FA5}">
                      <a16:colId xmlns:a16="http://schemas.microsoft.com/office/drawing/2014/main" val="4290093342"/>
                    </a:ext>
                  </a:extLst>
                </a:gridCol>
                <a:gridCol w="1707101">
                  <a:extLst>
                    <a:ext uri="{9D8B030D-6E8A-4147-A177-3AD203B41FA5}">
                      <a16:colId xmlns:a16="http://schemas.microsoft.com/office/drawing/2014/main" val="3010269603"/>
                    </a:ext>
                  </a:extLst>
                </a:gridCol>
                <a:gridCol w="1707101">
                  <a:extLst>
                    <a:ext uri="{9D8B030D-6E8A-4147-A177-3AD203B41FA5}">
                      <a16:colId xmlns:a16="http://schemas.microsoft.com/office/drawing/2014/main" val="1930094300"/>
                    </a:ext>
                  </a:extLst>
                </a:gridCol>
                <a:gridCol w="1707101">
                  <a:extLst>
                    <a:ext uri="{9D8B030D-6E8A-4147-A177-3AD203B41FA5}">
                      <a16:colId xmlns:a16="http://schemas.microsoft.com/office/drawing/2014/main" val="586006448"/>
                    </a:ext>
                  </a:extLst>
                </a:gridCol>
                <a:gridCol w="1704797">
                  <a:extLst>
                    <a:ext uri="{9D8B030D-6E8A-4147-A177-3AD203B41FA5}">
                      <a16:colId xmlns:a16="http://schemas.microsoft.com/office/drawing/2014/main" val="102676146"/>
                    </a:ext>
                  </a:extLst>
                </a:gridCol>
                <a:gridCol w="1280902">
                  <a:extLst>
                    <a:ext uri="{9D8B030D-6E8A-4147-A177-3AD203B41FA5}">
                      <a16:colId xmlns:a16="http://schemas.microsoft.com/office/drawing/2014/main" val="2790784151"/>
                    </a:ext>
                  </a:extLst>
                </a:gridCol>
              </a:tblGrid>
              <a:tr h="578561">
                <a:tc rowSpan="2">
                  <a:txBody>
                    <a:bodyPr/>
                    <a:lstStyle/>
                    <a:p>
                      <a:pPr marL="0" marR="0" algn="justLow">
                        <a:lnSpc>
                          <a:spcPct val="100000"/>
                        </a:lnSpc>
                        <a:spcBef>
                          <a:spcPts val="300"/>
                        </a:spcBef>
                        <a:spcAft>
                          <a:spcPts val="300"/>
                        </a:spcAft>
                      </a:pPr>
                      <a:r>
                        <a:rPr lang="ar-SA" sz="1200" b="0" i="1" dirty="0">
                          <a:effectLst/>
                          <a:latin typeface="Arial" panose="020B0604020202020204" pitchFamily="34" charset="0"/>
                          <a:ea typeface="Arial"/>
                          <a:cs typeface="Arial" panose="020B0604020202020204" pitchFamily="34" charset="0"/>
                        </a:rPr>
                        <a:t>السنة</a:t>
                      </a:r>
                    </a:p>
                  </a:txBody>
                  <a:tcPr marL="67901" marR="67901" marT="0" marB="0" anchor="ctr"/>
                </a:tc>
                <a:tc gridSpan="2">
                  <a:txBody>
                    <a:bodyPr/>
                    <a:lstStyle/>
                    <a:p>
                      <a:pPr marL="0" marR="0" algn="justLow">
                        <a:lnSpc>
                          <a:spcPct val="100000"/>
                        </a:lnSpc>
                        <a:spcBef>
                          <a:spcPts val="300"/>
                        </a:spcBef>
                        <a:spcAft>
                          <a:spcPts val="300"/>
                        </a:spcAft>
                      </a:pPr>
                      <a:r>
                        <a:rPr lang="ar-SA" sz="1200" b="0" i="1" dirty="0" err="1">
                          <a:effectLst/>
                          <a:latin typeface="Arial" panose="020B0604020202020204" pitchFamily="34" charset="0"/>
                          <a:ea typeface="Arial"/>
                          <a:cs typeface="Arial" panose="020B0604020202020204" pitchFamily="34" charset="0"/>
                        </a:rPr>
                        <a:t>البعائث</a:t>
                      </a:r>
                      <a:r>
                        <a:rPr lang="ar-SA" sz="1200" b="0" i="1" dirty="0">
                          <a:effectLst/>
                          <a:latin typeface="Arial" panose="020B0604020202020204" pitchFamily="34" charset="0"/>
                          <a:ea typeface="Arial"/>
                          <a:cs typeface="Arial" panose="020B0604020202020204" pitchFamily="34" charset="0"/>
                        </a:rPr>
                        <a:t> المسجَّلة</a:t>
                      </a:r>
                    </a:p>
                  </a:txBody>
                  <a:tcPr marL="67901" marR="67901" marT="0" marB="0" anchor="ctr"/>
                </a:tc>
                <a:tc hMerge="1">
                  <a:txBody>
                    <a:bodyPr/>
                    <a:lstStyle/>
                    <a:p>
                      <a:endParaRPr lang="en-US"/>
                    </a:p>
                  </a:txBody>
                  <a:tcPr/>
                </a:tc>
                <a:tc gridSpan="2">
                  <a:txBody>
                    <a:bodyPr/>
                    <a:lstStyle/>
                    <a:p>
                      <a:pPr marL="0" marR="0" algn="justLow">
                        <a:lnSpc>
                          <a:spcPct val="100000"/>
                        </a:lnSpc>
                        <a:spcBef>
                          <a:spcPts val="300"/>
                        </a:spcBef>
                        <a:spcAft>
                          <a:spcPts val="300"/>
                        </a:spcAft>
                      </a:pPr>
                      <a:r>
                        <a:rPr lang="ar-SA" sz="1200" b="0" i="1">
                          <a:effectLst/>
                          <a:latin typeface="Arial" panose="020B0604020202020204" pitchFamily="34" charset="0"/>
                          <a:ea typeface="Arial"/>
                          <a:cs typeface="Arial" panose="020B0604020202020204" pitchFamily="34" charset="0"/>
                        </a:rPr>
                        <a:t>بعائث بريد الرسائل ذات القيمة المصرح بها (المستندات فقط)</a:t>
                      </a:r>
                    </a:p>
                  </a:txBody>
                  <a:tcPr marL="67901" marR="67901" marT="0" marB="0" anchor="ctr"/>
                </a:tc>
                <a:tc hMerge="1">
                  <a:txBody>
                    <a:bodyPr/>
                    <a:lstStyle/>
                    <a:p>
                      <a:endParaRPr lang="en-US"/>
                    </a:p>
                  </a:txBody>
                  <a:tcPr/>
                </a:tc>
                <a:tc gridSpan="2">
                  <a:txBody>
                    <a:bodyPr/>
                    <a:lstStyle/>
                    <a:p>
                      <a:pPr marL="0" marR="0" algn="justLow">
                        <a:lnSpc>
                          <a:spcPct val="100000"/>
                        </a:lnSpc>
                        <a:spcBef>
                          <a:spcPts val="300"/>
                        </a:spcBef>
                        <a:spcAft>
                          <a:spcPts val="300"/>
                        </a:spcAft>
                      </a:pPr>
                      <a:r>
                        <a:rPr lang="ar-SA" sz="1200" b="0" i="1">
                          <a:effectLst/>
                          <a:latin typeface="Arial" panose="020B0604020202020204" pitchFamily="34" charset="0"/>
                          <a:ea typeface="Arial"/>
                          <a:cs typeface="Arial" panose="020B0604020202020204" pitchFamily="34" charset="0"/>
                        </a:rPr>
                        <a:t>الطرود ذات القيمة المصرح بها</a:t>
                      </a:r>
                    </a:p>
                  </a:txBody>
                  <a:tcPr marL="67901" marR="67901" marT="0" marB="0" anchor="ctr"/>
                </a:tc>
                <a:tc hMerge="1">
                  <a:txBody>
                    <a:bodyPr/>
                    <a:lstStyle/>
                    <a:p>
                      <a:endParaRPr lang="en-US"/>
                    </a:p>
                  </a:txBody>
                  <a:tcPr/>
                </a:tc>
                <a:extLst>
                  <a:ext uri="{0D108BD9-81ED-4DB2-BD59-A6C34878D82A}">
                    <a16:rowId xmlns:a16="http://schemas.microsoft.com/office/drawing/2014/main" val="3846957162"/>
                  </a:ext>
                </a:extLst>
              </a:tr>
              <a:tr h="1046082">
                <a:tc vMerge="1">
                  <a:txBody>
                    <a:bodyPr/>
                    <a:lstStyle/>
                    <a:p>
                      <a:endParaRPr lang="en-US"/>
                    </a:p>
                  </a:txBody>
                  <a:tcPr/>
                </a:tc>
                <a:tc>
                  <a:txBody>
                    <a:bodyPr/>
                    <a:lstStyle/>
                    <a:p>
                      <a:pPr marL="0" marR="0" algn="justLow">
                        <a:lnSpc>
                          <a:spcPct val="100000"/>
                        </a:lnSpc>
                        <a:spcBef>
                          <a:spcPts val="300"/>
                        </a:spcBef>
                        <a:spcAft>
                          <a:spcPts val="300"/>
                        </a:spcAft>
                      </a:pPr>
                      <a:r>
                        <a:rPr lang="ar-SA" sz="1200" i="1" dirty="0">
                          <a:effectLst/>
                          <a:latin typeface="Arial" panose="020B0604020202020204" pitchFamily="34" charset="0"/>
                          <a:ea typeface="Arial"/>
                          <a:cs typeface="Arial" panose="020B0604020202020204" pitchFamily="34" charset="0"/>
                        </a:rPr>
                        <a:t> (أ) الرسم الإضافي</a:t>
                      </a:r>
                    </a:p>
                  </a:txBody>
                  <a:tcPr marL="67901" marR="67901" marT="0" marB="0" anchor="ctr"/>
                </a:tc>
                <a:tc>
                  <a:txBody>
                    <a:bodyPr/>
                    <a:lstStyle/>
                    <a:p>
                      <a:pPr marL="0" marR="0" algn="justLow">
                        <a:lnSpc>
                          <a:spcPct val="100000"/>
                        </a:lnSpc>
                        <a:spcBef>
                          <a:spcPts val="300"/>
                        </a:spcBef>
                        <a:spcAft>
                          <a:spcPts val="300"/>
                        </a:spcAft>
                      </a:pPr>
                      <a:r>
                        <a:rPr lang="ar-SA" sz="1200" i="1" dirty="0">
                          <a:effectLst/>
                          <a:latin typeface="Arial" panose="020B0604020202020204" pitchFamily="34" charset="0"/>
                          <a:ea typeface="Arial"/>
                          <a:cs typeface="Arial" panose="020B0604020202020204" pitchFamily="34" charset="0"/>
                        </a:rPr>
                        <a:t>(ب) التتبع (حد أقصى)</a:t>
                      </a:r>
                    </a:p>
                  </a:txBody>
                  <a:tcPr marL="67901" marR="67901" marT="0" marB="0" anchor="ctr"/>
                </a:tc>
                <a:tc>
                  <a:txBody>
                    <a:bodyPr/>
                    <a:lstStyle/>
                    <a:p>
                      <a:pPr marL="0" marR="0" algn="justLow">
                        <a:lnSpc>
                          <a:spcPct val="100000"/>
                        </a:lnSpc>
                        <a:spcBef>
                          <a:spcPts val="300"/>
                        </a:spcBef>
                        <a:spcAft>
                          <a:spcPts val="300"/>
                        </a:spcAft>
                      </a:pPr>
                      <a:endParaRPr lang="ar-EG" sz="1200" i="1" kern="1200" dirty="0">
                        <a:solidFill>
                          <a:schemeClr val="tx1"/>
                        </a:solidFill>
                        <a:effectLst/>
                        <a:latin typeface="Arial" panose="020B0604020202020204" pitchFamily="34" charset="0"/>
                        <a:ea typeface="Arial"/>
                        <a:cs typeface="Arial" panose="020B0604020202020204" pitchFamily="34" charset="0"/>
                      </a:endParaRPr>
                    </a:p>
                    <a:p>
                      <a:pPr marL="0" marR="0" algn="justLow">
                        <a:lnSpc>
                          <a:spcPct val="100000"/>
                        </a:lnSpc>
                        <a:spcBef>
                          <a:spcPts val="300"/>
                        </a:spcBef>
                        <a:spcAft>
                          <a:spcPts val="300"/>
                        </a:spcAft>
                      </a:pPr>
                      <a:r>
                        <a:rPr lang="ar-SA" sz="1200" i="1" kern="1200" dirty="0">
                          <a:solidFill>
                            <a:schemeClr val="tx1"/>
                          </a:solidFill>
                          <a:effectLst/>
                          <a:latin typeface="Arial" panose="020B0604020202020204" pitchFamily="34" charset="0"/>
                          <a:ea typeface="Arial"/>
                          <a:cs typeface="Arial" panose="020B0604020202020204" pitchFamily="34" charset="0"/>
                        </a:rPr>
                        <a:t>(أ) الرسم الإضافي</a:t>
                      </a:r>
                    </a:p>
                    <a:p>
                      <a:pPr marL="0" marR="0" algn="justLow">
                        <a:lnSpc>
                          <a:spcPct val="100000"/>
                        </a:lnSpc>
                        <a:spcBef>
                          <a:spcPts val="300"/>
                        </a:spcBef>
                        <a:spcAft>
                          <a:spcPts val="300"/>
                        </a:spcAft>
                      </a:pPr>
                      <a:r>
                        <a:rPr lang="ar-SA" sz="1200" i="1" kern="1200" dirty="0">
                          <a:solidFill>
                            <a:schemeClr val="tx1"/>
                          </a:solidFill>
                          <a:effectLst/>
                          <a:latin typeface="Arial" panose="020B0604020202020204" pitchFamily="34" charset="0"/>
                          <a:ea typeface="Arial"/>
                          <a:cs typeface="Arial" panose="020B0604020202020204" pitchFamily="34" charset="0"/>
                        </a:rPr>
                        <a:t> </a:t>
                      </a:r>
                    </a:p>
                  </a:txBody>
                  <a:tcPr marL="67901" marR="67901" marT="0" marB="0" anchor="ctr"/>
                </a:tc>
                <a:tc>
                  <a:txBody>
                    <a:bodyPr/>
                    <a:lstStyle/>
                    <a:p>
                      <a:pPr marL="0" marR="0" algn="justLow">
                        <a:lnSpc>
                          <a:spcPct val="100000"/>
                        </a:lnSpc>
                        <a:spcBef>
                          <a:spcPts val="300"/>
                        </a:spcBef>
                        <a:spcAft>
                          <a:spcPts val="300"/>
                        </a:spcAft>
                      </a:pPr>
                      <a:r>
                        <a:rPr lang="ar-SA" sz="1200" i="1" kern="1200" dirty="0">
                          <a:solidFill>
                            <a:schemeClr val="tx1"/>
                          </a:solidFill>
                          <a:effectLst/>
                          <a:latin typeface="Arial" panose="020B0604020202020204" pitchFamily="34" charset="0"/>
                          <a:ea typeface="Arial"/>
                          <a:cs typeface="Arial" panose="020B0604020202020204" pitchFamily="34" charset="0"/>
                        </a:rPr>
                        <a:t>(ب) التتبع (حد أقصى)</a:t>
                      </a:r>
                    </a:p>
                  </a:txBody>
                  <a:tcPr marL="67901" marR="67901" marT="0" marB="0" anchor="ctr"/>
                </a:tc>
                <a:tc>
                  <a:txBody>
                    <a:bodyPr/>
                    <a:lstStyle/>
                    <a:p>
                      <a:pPr marL="0" marR="0" algn="justLow">
                        <a:lnSpc>
                          <a:spcPct val="100000"/>
                        </a:lnSpc>
                        <a:spcBef>
                          <a:spcPts val="300"/>
                        </a:spcBef>
                        <a:spcAft>
                          <a:spcPts val="300"/>
                        </a:spcAft>
                      </a:pPr>
                      <a:r>
                        <a:rPr lang="ar-SA" sz="1200" i="1" kern="1200" dirty="0">
                          <a:solidFill>
                            <a:schemeClr val="tx1"/>
                          </a:solidFill>
                          <a:effectLst/>
                          <a:latin typeface="Arial" panose="020B0604020202020204" pitchFamily="34" charset="0"/>
                          <a:ea typeface="Arial"/>
                          <a:cs typeface="Arial" panose="020B0604020202020204" pitchFamily="34" charset="0"/>
                        </a:rPr>
                        <a:t>(أ) الرسم الإضافي</a:t>
                      </a:r>
                    </a:p>
                  </a:txBody>
                  <a:tcPr marL="67901" marR="67901" marT="0" marB="0" anchor="ctr"/>
                </a:tc>
                <a:tc>
                  <a:txBody>
                    <a:bodyPr/>
                    <a:lstStyle/>
                    <a:p>
                      <a:pPr marL="0" marR="0" algn="justLow">
                        <a:lnSpc>
                          <a:spcPct val="100000"/>
                        </a:lnSpc>
                        <a:spcBef>
                          <a:spcPts val="300"/>
                        </a:spcBef>
                        <a:spcAft>
                          <a:spcPts val="300"/>
                        </a:spcAft>
                      </a:pPr>
                      <a:r>
                        <a:rPr lang="ar-SA" sz="1200" i="1" kern="1200" dirty="0">
                          <a:solidFill>
                            <a:schemeClr val="tx1"/>
                          </a:solidFill>
                          <a:effectLst/>
                          <a:latin typeface="Arial" panose="020B0604020202020204" pitchFamily="34" charset="0"/>
                          <a:ea typeface="Arial"/>
                          <a:cs typeface="Arial" panose="020B0604020202020204" pitchFamily="34" charset="0"/>
                        </a:rPr>
                        <a:t>(ب) التتبع (حد أقصى)</a:t>
                      </a:r>
                    </a:p>
                  </a:txBody>
                  <a:tcPr marL="67901" marR="67901" marT="0" marB="0" anchor="ctr"/>
                </a:tc>
                <a:extLst>
                  <a:ext uri="{0D108BD9-81ED-4DB2-BD59-A6C34878D82A}">
                    <a16:rowId xmlns:a16="http://schemas.microsoft.com/office/drawing/2014/main" val="248223662"/>
                  </a:ext>
                </a:extLst>
              </a:tr>
              <a:tr h="418433">
                <a:tc>
                  <a:txBody>
                    <a:bodyPr/>
                    <a:lstStyle/>
                    <a:p>
                      <a:pPr marL="0" marR="0" algn="justLow">
                        <a:lnSpc>
                          <a:spcPct val="100000"/>
                        </a:lnSpc>
                        <a:spcBef>
                          <a:spcPts val="300"/>
                        </a:spcBef>
                        <a:spcAft>
                          <a:spcPts val="300"/>
                        </a:spcAft>
                      </a:pPr>
                      <a:r>
                        <a:rPr lang="ar-SA" sz="1200" dirty="0">
                          <a:effectLst/>
                          <a:latin typeface="Arial" panose="020B0604020202020204" pitchFamily="34" charset="0"/>
                          <a:ea typeface="Arial"/>
                          <a:cs typeface="Arial" panose="020B0604020202020204" pitchFamily="34" charset="0"/>
                        </a:rPr>
                        <a:t> ٢٠٢٦</a:t>
                      </a:r>
                    </a:p>
                  </a:txBody>
                  <a:tcPr marL="67901" marR="67901" marT="0" marB="0" anchor="ctr"/>
                </a:tc>
                <a:tc>
                  <a:txBody>
                    <a:bodyPr/>
                    <a:lstStyle/>
                    <a:p>
                      <a:pPr marL="0" marR="0" algn="justLow">
                        <a:lnSpc>
                          <a:spcPct val="100000"/>
                        </a:lnSpc>
                        <a:spcBef>
                          <a:spcPts val="300"/>
                        </a:spcBef>
                        <a:spcAft>
                          <a:spcPts val="300"/>
                        </a:spcAft>
                      </a:pPr>
                      <a:r>
                        <a:rPr lang="ar-SA" sz="1200" dirty="0">
                          <a:effectLst/>
                          <a:latin typeface="Arial" panose="020B0604020202020204" pitchFamily="34" charset="0"/>
                          <a:ea typeface="Calibri" panose="020F0502020204030204" pitchFamily="34" charset="0"/>
                          <a:cs typeface="Arial" panose="020B0604020202020204" pitchFamily="34" charset="0"/>
                        </a:rPr>
                        <a:t>١٫٧٤٥</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lang="ar-SA" sz="1200" dirty="0">
                          <a:effectLst/>
                          <a:latin typeface="Arial" panose="020B0604020202020204" pitchFamily="34" charset="0"/>
                          <a:ea typeface="Arial"/>
                          <a:cs typeface="Arial" panose="020B0604020202020204" pitchFamily="34" charset="0"/>
                        </a:rPr>
                        <a:t>٠٫٥٠٠</a:t>
                      </a:r>
                    </a:p>
                  </a:txBody>
                  <a:tcPr marL="67901" marR="67901" marT="0" marB="0" anchor="ctr"/>
                </a:tc>
                <a:tc>
                  <a:txBody>
                    <a:bodyPr/>
                    <a:lstStyle/>
                    <a:p>
                      <a:pPr marL="0" marR="0" algn="justLow">
                        <a:lnSpc>
                          <a:spcPct val="100000"/>
                        </a:lnSpc>
                        <a:spcBef>
                          <a:spcPts val="300"/>
                        </a:spcBef>
                        <a:spcAft>
                          <a:spcPts val="300"/>
                        </a:spcAft>
                      </a:pPr>
                      <a:r>
                        <a:rPr lang="ar-SA" sz="1200" dirty="0">
                          <a:effectLst/>
                          <a:latin typeface="Arial" panose="020B0604020202020204" pitchFamily="34" charset="0"/>
                          <a:ea typeface="Arial"/>
                          <a:cs typeface="Arial" panose="020B0604020202020204" pitchFamily="34" charset="0"/>
                        </a:rPr>
                        <a:t>٢٫٠٤٥</a:t>
                      </a: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rPr>
                        <a:t>٠٫٥٠٠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lang="ar-EG" sz="1200" dirty="0">
                          <a:effectLst/>
                          <a:latin typeface="Arial" panose="020B0604020202020204" pitchFamily="34" charset="0"/>
                          <a:ea typeface="Arial"/>
                          <a:cs typeface="Arial" panose="020B0604020202020204" pitchFamily="34" charset="0"/>
                        </a:rPr>
                        <a:t>-</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lang="ar-EG" sz="1200" dirty="0">
                          <a:effectLst/>
                          <a:latin typeface="Arial" panose="020B0604020202020204" pitchFamily="34" charset="0"/>
                          <a:ea typeface="Arial"/>
                          <a:cs typeface="Arial" panose="020B0604020202020204" pitchFamily="34" charset="0"/>
                        </a:rPr>
                        <a:t>-</a:t>
                      </a:r>
                      <a:r>
                        <a:rPr lang="ar-SA" sz="1200" dirty="0">
                          <a:effectLst/>
                          <a:latin typeface="Arial" panose="020B0604020202020204" pitchFamily="34" charset="0"/>
                          <a:ea typeface="Arial"/>
                          <a:cs typeface="Arial" panose="020B0604020202020204" pitchFamily="34" charset="0"/>
                        </a:rPr>
                        <a:t> </a:t>
                      </a:r>
                    </a:p>
                  </a:txBody>
                  <a:tcPr marL="67901" marR="67901" marT="0" marB="0" anchor="ctr"/>
                </a:tc>
                <a:extLst>
                  <a:ext uri="{0D108BD9-81ED-4DB2-BD59-A6C34878D82A}">
                    <a16:rowId xmlns:a16="http://schemas.microsoft.com/office/drawing/2014/main" val="1655003240"/>
                  </a:ext>
                </a:extLst>
              </a:tr>
              <a:tr h="418433">
                <a:tc>
                  <a:txBody>
                    <a:bodyPr/>
                    <a:lstStyle/>
                    <a:p>
                      <a:pPr marL="0" marR="0" algn="justLow">
                        <a:lnSpc>
                          <a:spcPct val="100000"/>
                        </a:lnSpc>
                        <a:spcBef>
                          <a:spcPts val="300"/>
                        </a:spcBef>
                        <a:spcAft>
                          <a:spcPts val="300"/>
                        </a:spcAft>
                      </a:pP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٢٠٢٧</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lang="ar-SA" sz="1200" dirty="0">
                          <a:effectLst/>
                          <a:latin typeface="Arial" panose="020B0604020202020204" pitchFamily="34" charset="0"/>
                          <a:ea typeface="Arial"/>
                          <a:cs typeface="Arial" panose="020B0604020202020204" pitchFamily="34" charset="0"/>
                        </a:rPr>
                        <a:t>٢٫٥٠٠</a:t>
                      </a: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٠٫٥٠٠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lang="ar-SA" sz="1200" dirty="0">
                          <a:effectLst/>
                          <a:latin typeface="Arial" panose="020B0604020202020204" pitchFamily="34" charset="0"/>
                          <a:ea typeface="Arial"/>
                          <a:cs typeface="Arial" panose="020B0604020202020204" pitchFamily="34" charset="0"/>
                        </a:rPr>
                        <a:t>٢٫٨٠٠</a:t>
                      </a: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rPr>
                        <a:t>٠٫٥٠٠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lang="ar-SA" sz="1200" dirty="0">
                          <a:effectLst/>
                          <a:latin typeface="Arial" panose="020B0604020202020204" pitchFamily="34" charset="0"/>
                          <a:ea typeface="Calibri" panose="020F0502020204030204" pitchFamily="34" charset="0"/>
                          <a:cs typeface="Arial" panose="020B0604020202020204" pitchFamily="34" charset="0"/>
                        </a:rPr>
                        <a:t>١</a:t>
                      </a:r>
                      <a:r>
                        <a:rPr lang="ar-SA" sz="1200" dirty="0">
                          <a:effectLst/>
                          <a:latin typeface="Arial" panose="020B0604020202020204" pitchFamily="34" charset="0"/>
                          <a:ea typeface="Arial"/>
                          <a:cs typeface="Arial" panose="020B0604020202020204" pitchFamily="34" charset="0"/>
                        </a:rPr>
                        <a:t>٫٥٠٠</a:t>
                      </a: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rPr>
                        <a:t>٠٫٥٠٠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extLst>
                  <a:ext uri="{0D108BD9-81ED-4DB2-BD59-A6C34878D82A}">
                    <a16:rowId xmlns:a16="http://schemas.microsoft.com/office/drawing/2014/main" val="1368998002"/>
                  </a:ext>
                </a:extLst>
              </a:tr>
              <a:tr h="418433">
                <a:tc>
                  <a:txBody>
                    <a:bodyPr/>
                    <a:lstStyle/>
                    <a:p>
                      <a:pPr marL="0" marR="0" algn="justLow">
                        <a:lnSpc>
                          <a:spcPct val="100000"/>
                        </a:lnSpc>
                        <a:spcBef>
                          <a:spcPts val="300"/>
                        </a:spcBef>
                        <a:spcAft>
                          <a:spcPts val="300"/>
                        </a:spcAft>
                      </a:pP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٢٠٢٨</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lang="ar-SA" sz="1200" dirty="0">
                          <a:effectLst/>
                          <a:latin typeface="Arial" panose="020B0604020202020204" pitchFamily="34" charset="0"/>
                          <a:ea typeface="Arial"/>
                          <a:cs typeface="Arial" panose="020B0604020202020204" pitchFamily="34" charset="0"/>
                        </a:rPr>
                        <a:t>٢٫٦</a:t>
                      </a:r>
                      <a:r>
                        <a:rPr lang="ar-SA" sz="1200" dirty="0">
                          <a:effectLst/>
                          <a:latin typeface="Arial" panose="020B0604020202020204" pitchFamily="34" charset="0"/>
                          <a:ea typeface="Calibri" panose="020F0502020204030204" pitchFamily="34" charset="0"/>
                          <a:cs typeface="Arial" panose="020B0604020202020204" pitchFamily="34" charset="0"/>
                        </a:rPr>
                        <a:t>١٣</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٠٫٥٠٠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lang="ar-SA" sz="1200" dirty="0">
                          <a:effectLst/>
                          <a:latin typeface="Arial" panose="020B0604020202020204" pitchFamily="34" charset="0"/>
                          <a:ea typeface="Arial"/>
                          <a:cs typeface="Arial" panose="020B0604020202020204" pitchFamily="34" charset="0"/>
                        </a:rPr>
                        <a:t>٢٫</a:t>
                      </a:r>
                      <a:r>
                        <a:rPr lang="ar-SA" sz="1200" dirty="0">
                          <a:effectLst/>
                          <a:latin typeface="Arial" panose="020B0604020202020204" pitchFamily="34" charset="0"/>
                          <a:ea typeface="Calibri" panose="020F0502020204030204" pitchFamily="34" charset="0"/>
                          <a:cs typeface="Arial" panose="020B0604020202020204" pitchFamily="34" charset="0"/>
                        </a:rPr>
                        <a:t>٩١٣</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rPr>
                        <a:t>٠٫٥٠٠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١</a:t>
                      </a:r>
                      <a:r>
                        <a:rPr kumimoji="0" lang="ar-SA" sz="12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rPr>
                        <a:t>٫٥٠٠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rPr>
                        <a:t>٠٫٥٠٠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extLst>
                  <a:ext uri="{0D108BD9-81ED-4DB2-BD59-A6C34878D82A}">
                    <a16:rowId xmlns:a16="http://schemas.microsoft.com/office/drawing/2014/main" val="440660302"/>
                  </a:ext>
                </a:extLst>
              </a:tr>
              <a:tr h="418433">
                <a:tc>
                  <a:txBody>
                    <a:bodyPr/>
                    <a:lstStyle/>
                    <a:p>
                      <a:pPr marL="0" marR="0" algn="justLow">
                        <a:lnSpc>
                          <a:spcPct val="100000"/>
                        </a:lnSpc>
                        <a:spcBef>
                          <a:spcPts val="300"/>
                        </a:spcBef>
                        <a:spcAft>
                          <a:spcPts val="300"/>
                        </a:spcAft>
                      </a:pP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٢٠٢</a:t>
                      </a: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٩</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lang="ar-SA" sz="1200" dirty="0">
                          <a:effectLst/>
                          <a:latin typeface="Arial" panose="020B0604020202020204" pitchFamily="34" charset="0"/>
                          <a:ea typeface="Arial"/>
                          <a:cs typeface="Arial" panose="020B0604020202020204" pitchFamily="34" charset="0"/>
                        </a:rPr>
                        <a:t>٢٫٧</a:t>
                      </a:r>
                      <a:r>
                        <a:rPr lang="ar-SA" sz="1200" dirty="0">
                          <a:effectLst/>
                          <a:latin typeface="Arial" panose="020B0604020202020204" pitchFamily="34" charset="0"/>
                          <a:ea typeface="Calibri" panose="020F0502020204030204" pitchFamily="34" charset="0"/>
                          <a:cs typeface="Arial" panose="020B0604020202020204" pitchFamily="34" charset="0"/>
                        </a:rPr>
                        <a:t>٣١</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٠٫٥٠٠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lang="ar-SA" sz="1200" dirty="0">
                          <a:effectLst/>
                          <a:latin typeface="Arial" panose="020B0604020202020204" pitchFamily="34" charset="0"/>
                          <a:ea typeface="Calibri" panose="020F0502020204030204" pitchFamily="34" charset="0"/>
                          <a:cs typeface="Arial" panose="020B0604020202020204" pitchFamily="34" charset="0"/>
                        </a:rPr>
                        <a:t>٣٫٠٣١</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٠٫٥٠٠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١</a:t>
                      </a: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rPr>
                        <a:t>٠٫٥٠٠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extLst>
                  <a:ext uri="{0D108BD9-81ED-4DB2-BD59-A6C34878D82A}">
                    <a16:rowId xmlns:a16="http://schemas.microsoft.com/office/drawing/2014/main" val="1253724138"/>
                  </a:ext>
                </a:extLst>
              </a:tr>
              <a:tr h="418433">
                <a:tc>
                  <a:txBody>
                    <a:bodyPr/>
                    <a:lstStyle/>
                    <a:p>
                      <a:pPr marL="0" marR="0" algn="justLow">
                        <a:lnSpc>
                          <a:spcPct val="100000"/>
                        </a:lnSpc>
                        <a:spcBef>
                          <a:spcPts val="300"/>
                        </a:spcBef>
                        <a:spcAft>
                          <a:spcPts val="300"/>
                        </a:spcAft>
                      </a:pP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٢٠</a:t>
                      </a: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٣٠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lang="ar-SA" sz="1200" dirty="0">
                          <a:effectLst/>
                          <a:latin typeface="Arial" panose="020B0604020202020204" pitchFamily="34" charset="0"/>
                          <a:ea typeface="Arial"/>
                          <a:cs typeface="Arial" panose="020B0604020202020204" pitchFamily="34" charset="0"/>
                        </a:rPr>
                        <a:t>٢٫٨٥٤</a:t>
                      </a: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٠٫٥٠٠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lang="ar-SA" sz="1200" dirty="0">
                          <a:effectLst/>
                          <a:latin typeface="Arial" panose="020B0604020202020204" pitchFamily="34" charset="0"/>
                          <a:ea typeface="Calibri" panose="020F0502020204030204" pitchFamily="34" charset="0"/>
                          <a:cs typeface="Arial" panose="020B0604020202020204" pitchFamily="34" charset="0"/>
                        </a:rPr>
                        <a:t>٣٫١٥٤</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٠٫٥٠٠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١</a:t>
                      </a: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tc>
                  <a:txBody>
                    <a:bodyPr/>
                    <a:lstStyle/>
                    <a:p>
                      <a:pPr marL="0" marR="0" algn="justLow">
                        <a:lnSpc>
                          <a:spcPct val="100000"/>
                        </a:lnSpc>
                        <a:spcBef>
                          <a:spcPts val="300"/>
                        </a:spcBef>
                        <a:spcAft>
                          <a:spcPts val="300"/>
                        </a:spcAft>
                      </a:pPr>
                      <a:r>
                        <a:rPr kumimoji="0" lang="ar-SA" sz="12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٠٫٥٠٠</a:t>
                      </a:r>
                      <a:endParaRPr lang="ar-SA" sz="1200" dirty="0">
                        <a:effectLst/>
                        <a:latin typeface="Arial" panose="020B0604020202020204" pitchFamily="34" charset="0"/>
                        <a:ea typeface="Arial"/>
                        <a:cs typeface="Arial" panose="020B0604020202020204" pitchFamily="34" charset="0"/>
                      </a:endParaRPr>
                    </a:p>
                  </a:txBody>
                  <a:tcPr marL="67901" marR="67901" marT="0" marB="0" anchor="ctr"/>
                </a:tc>
                <a:extLst>
                  <a:ext uri="{0D108BD9-81ED-4DB2-BD59-A6C34878D82A}">
                    <a16:rowId xmlns:a16="http://schemas.microsoft.com/office/drawing/2014/main" val="488349724"/>
                  </a:ext>
                </a:extLst>
              </a:tr>
            </a:tbl>
          </a:graphicData>
        </a:graphic>
      </p:graphicFrame>
    </p:spTree>
    <p:extLst>
      <p:ext uri="{BB962C8B-B14F-4D97-AF65-F5344CB8AC3E}">
        <p14:creationId xmlns:p14="http://schemas.microsoft.com/office/powerpoint/2010/main" val="3750448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tabLst>
                <a:tab pos="720000" algn="l"/>
              </a:tabLst>
            </a:pPr>
            <a:br>
              <a:rPr lang="ar-SA" sz="3600" dirty="0"/>
            </a:br>
            <a:r>
              <a:rPr lang="ar-SA" sz="3600" dirty="0">
                <a:latin typeface="Arial" panose="020B0604020202020204" pitchFamily="34" charset="0"/>
                <a:cs typeface="Arial" panose="020B0604020202020204" pitchFamily="34" charset="0"/>
              </a:rPr>
              <a:t>٦</a:t>
            </a:r>
            <a:r>
              <a:rPr lang="ar-SA" sz="3600" dirty="0"/>
              <a:t>-</a:t>
            </a:r>
            <a:r>
              <a:rPr lang="ar-EG" sz="3600" dirty="0"/>
              <a:t>	</a:t>
            </a:r>
            <a:r>
              <a:rPr lang="ar-SA" sz="3600" dirty="0"/>
              <a:t>	قياس النوعية وإعداد التقارير بشأنها</a:t>
            </a:r>
          </a:p>
        </p:txBody>
      </p:sp>
    </p:spTree>
    <p:extLst>
      <p:ext uri="{BB962C8B-B14F-4D97-AF65-F5344CB8AC3E}">
        <p14:creationId xmlns:p14="http://schemas.microsoft.com/office/powerpoint/2010/main" val="1408716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569924-00F8-4DA0-ADB9-485FDCCA2C45}"/>
              </a:ext>
            </a:extLst>
          </p:cNvPr>
          <p:cNvGrpSpPr>
            <a:grpSpLocks noChangeAspect="1"/>
          </p:cNvGrpSpPr>
          <p:nvPr/>
        </p:nvGrpSpPr>
        <p:grpSpPr>
          <a:xfrm>
            <a:off x="546138" y="1572492"/>
            <a:ext cx="3320703" cy="837965"/>
            <a:chOff x="6709340" y="383177"/>
            <a:chExt cx="3906709" cy="985837"/>
          </a:xfrm>
        </p:grpSpPr>
        <p:sp>
          <p:nvSpPr>
            <p:cNvPr id="9" name="Rectangle 8">
              <a:extLst>
                <a:ext uri="{FF2B5EF4-FFF2-40B4-BE49-F238E27FC236}">
                  <a16:creationId xmlns:a16="http://schemas.microsoft.com/office/drawing/2014/main" id="{50231653-124A-4442-B8FF-FDE50B6D844A}"/>
                </a:ext>
              </a:extLst>
            </p:cNvPr>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pic>
          <p:nvPicPr>
            <p:cNvPr id="10" name="Picture 10" descr="https://encrypted-tbn2.google.com/images?q=tbn:ANd9GcT1XilkB4nt0nowAAu88P9Lo4HnCPUL3M4BletkZ-SyWpOm6eJU">
              <a:extLst>
                <a:ext uri="{FF2B5EF4-FFF2-40B4-BE49-F238E27FC236}">
                  <a16:creationId xmlns:a16="http://schemas.microsoft.com/office/drawing/2014/main" id="{15BFCCBD-3F6C-4EDB-B26E-138AE204E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s://upload.wikimedia.org/wikipedia/commons/thumb/f/fd/USB_Icon.svg/2000px-USB_Icon.svg.png">
              <a:extLst>
                <a:ext uri="{FF2B5EF4-FFF2-40B4-BE49-F238E27FC236}">
                  <a16:creationId xmlns:a16="http://schemas.microsoft.com/office/drawing/2014/main" id="{7115E4BD-A126-4221-B40C-2F5104C37A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F7F2D3FC-7ED8-448A-A703-23B76D7B09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6">
              <a:extLst>
                <a:ext uri="{FF2B5EF4-FFF2-40B4-BE49-F238E27FC236}">
                  <a16:creationId xmlns:a16="http://schemas.microsoft.com/office/drawing/2014/main" id="{69D9C58B-9247-412C-B40A-4FF7F9AF979E}"/>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14" name="Straight Connector 13">
              <a:extLst>
                <a:ext uri="{FF2B5EF4-FFF2-40B4-BE49-F238E27FC236}">
                  <a16:creationId xmlns:a16="http://schemas.microsoft.com/office/drawing/2014/main" id="{0AAD5111-6966-41B2-AB12-F814094DF181}"/>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6FE88C-0DD7-43FA-8054-79E4933F40FA}"/>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26623-2E34-4A1C-A372-F77B86A87E71}"/>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4E1D437-EF56-4E8C-90D5-C9FB9CF54F50}"/>
              </a:ext>
            </a:extLst>
          </p:cNvPr>
          <p:cNvSpPr>
            <a:spLocks noGrp="1"/>
          </p:cNvSpPr>
          <p:nvPr>
            <p:ph type="title"/>
          </p:nvPr>
        </p:nvSpPr>
        <p:spPr>
          <a:xfrm>
            <a:off x="2690142" y="527277"/>
            <a:ext cx="7967384" cy="574284"/>
          </a:xfrm>
          <a:solidFill>
            <a:srgbClr val="3A4D98"/>
          </a:solidFill>
        </p:spPr>
        <p:txBody>
          <a:bodyPr/>
          <a:lstStyle/>
          <a:p>
            <a:pPr algn="justLow" defTabSz="360000"/>
            <a:r>
              <a:rPr lang="ar-SA" sz="2800" b="1" dirty="0">
                <a:solidFill>
                  <a:schemeClr val="bg1"/>
                </a:solidFill>
              </a:rPr>
              <a:t>أولاً-	تسجيل البيانات وتبادلها</a:t>
            </a:r>
          </a:p>
        </p:txBody>
      </p:sp>
      <p:sp>
        <p:nvSpPr>
          <p:cNvPr id="3" name="Content Placeholder 2">
            <a:extLst>
              <a:ext uri="{FF2B5EF4-FFF2-40B4-BE49-F238E27FC236}">
                <a16:creationId xmlns:a16="http://schemas.microsoft.com/office/drawing/2014/main" id="{525F86D4-EE54-48FB-BE5C-26C8E2B58C91}"/>
              </a:ext>
            </a:extLst>
          </p:cNvPr>
          <p:cNvSpPr>
            <a:spLocks noGrp="1"/>
          </p:cNvSpPr>
          <p:nvPr>
            <p:ph sz="quarter" idx="13"/>
          </p:nvPr>
        </p:nvSpPr>
        <p:spPr>
          <a:xfrm>
            <a:off x="382517" y="1410411"/>
            <a:ext cx="11518900" cy="5041496"/>
          </a:xfrm>
          <a:ln>
            <a:noFill/>
          </a:ln>
        </p:spPr>
        <p:txBody>
          <a:bodyPr/>
          <a:lstStyle/>
          <a:p>
            <a:pPr marL="357188" lvl="1" indent="-357188" algn="justLow">
              <a:buFont typeface="Wingdings" pitchFamily="2" charset="2"/>
              <a:buChar char="q"/>
              <a:defRPr/>
            </a:pPr>
            <a:r>
              <a:rPr lang="ar-SA" sz="1600" dirty="0">
                <a:latin typeface="Arial" panose="020B0604020202020204" pitchFamily="34" charset="0"/>
                <a:ea typeface="Arial"/>
                <a:cs typeface="Arial" panose="020B0604020202020204" pitchFamily="34" charset="0"/>
              </a:rPr>
              <a:t>تسجيل بيانات رسائل التبادل الإلكتروني للبيانات </a:t>
            </a:r>
            <a:r>
              <a:rPr lang="ar-SA" sz="1600" b="1" dirty="0">
                <a:latin typeface="Arial" panose="020B0604020202020204" pitchFamily="34" charset="0"/>
                <a:ea typeface="Arial"/>
                <a:cs typeface="Arial" panose="020B0604020202020204" pitchFamily="34" charset="0"/>
              </a:rPr>
              <a:t>ذات الصلة</a:t>
            </a:r>
            <a:r>
              <a:rPr lang="ar-SA" sz="1600" dirty="0">
                <a:latin typeface="Arial" panose="020B0604020202020204" pitchFamily="34" charset="0"/>
                <a:ea typeface="Arial"/>
                <a:cs typeface="Arial" panose="020B0604020202020204" pitchFamily="34" charset="0"/>
              </a:rPr>
              <a:t>:</a:t>
            </a:r>
          </a:p>
          <a:p>
            <a:pPr marL="720000" lvl="1" indent="-360000" algn="justLow">
              <a:spcBef>
                <a:spcPts val="600"/>
              </a:spcBef>
              <a:buFont typeface="Courier New" pitchFamily="49" charset="0"/>
              <a:buChar char="o"/>
              <a:defRPr/>
            </a:pPr>
            <a:r>
              <a:rPr lang="ar-SA" sz="1600" dirty="0">
                <a:latin typeface="Arial" panose="020B0604020202020204" pitchFamily="34" charset="0"/>
                <a:ea typeface="Arial"/>
                <a:cs typeface="Arial" panose="020B0604020202020204" pitchFamily="34" charset="0"/>
              </a:rPr>
              <a:t>آخر حدث للبريد الصادر/المغادرة من مكتب التبادل/وحدة البريد الجوي للبريد الصادر </a:t>
            </a:r>
            <a:r>
              <a:rPr lang="en-GB" sz="1400" dirty="0">
                <a:latin typeface="Times New Roman" panose="02020603050405020304" pitchFamily="18" charset="0"/>
                <a:ea typeface="Arial"/>
                <a:cs typeface="Times New Roman" panose="02020603050405020304" pitchFamily="18" charset="0"/>
              </a:rPr>
              <a:t>EMC)</a:t>
            </a:r>
            <a:r>
              <a:rPr lang="ar-EG" sz="1400" dirty="0">
                <a:latin typeface="Times New Roman" panose="02020603050405020304" pitchFamily="18" charset="0"/>
                <a:ea typeface="Arial"/>
                <a:cs typeface="Times New Roman" panose="02020603050405020304" pitchFamily="18" charset="0"/>
              </a:rPr>
              <a:t>)</a:t>
            </a:r>
            <a:endParaRPr lang="en-GB" sz="1600" dirty="0">
              <a:latin typeface="Times New Roman" panose="02020603050405020304" pitchFamily="18" charset="0"/>
              <a:ea typeface="Arial"/>
              <a:cs typeface="Times New Roman" panose="02020603050405020304" pitchFamily="18" charset="0"/>
            </a:endParaRPr>
          </a:p>
          <a:p>
            <a:pPr marL="720000" lvl="1" indent="-360000" algn="justLow">
              <a:spcBef>
                <a:spcPts val="600"/>
              </a:spcBef>
              <a:buFont typeface="Courier New" pitchFamily="49" charset="0"/>
              <a:buChar char="o"/>
              <a:defRPr/>
            </a:pPr>
            <a:r>
              <a:rPr lang="ar-SA" sz="1600" dirty="0">
                <a:latin typeface="Arial" panose="020B0604020202020204" pitchFamily="34" charset="0"/>
                <a:ea typeface="Arial"/>
                <a:cs typeface="Arial" panose="020B0604020202020204" pitchFamily="34" charset="0"/>
              </a:rPr>
              <a:t>أول حدث للبريد الوارد/ الوصول إلى مكتب التبادل/وحدة البريد الجوي للبريد الوارد </a:t>
            </a:r>
            <a:r>
              <a:rPr lang="en-GB" sz="1400" dirty="0">
                <a:latin typeface="Times New Roman" panose="02020603050405020304" pitchFamily="18" charset="0"/>
                <a:cs typeface="Times New Roman" panose="02020603050405020304" pitchFamily="18" charset="0"/>
              </a:rPr>
              <a:t>EMD)</a:t>
            </a:r>
            <a:r>
              <a:rPr lang="ar-EG" sz="1400" dirty="0">
                <a:latin typeface="Times New Roman" panose="02020603050405020304" pitchFamily="18" charset="0"/>
                <a:cs typeface="Times New Roman" panose="02020603050405020304" pitchFamily="18" charset="0"/>
              </a:rPr>
              <a:t>)</a:t>
            </a:r>
            <a:endParaRPr lang="en-GB" sz="1400" dirty="0">
              <a:latin typeface="Times New Roman" panose="02020603050405020304" pitchFamily="18" charset="0"/>
              <a:cs typeface="Times New Roman" panose="02020603050405020304" pitchFamily="18" charset="0"/>
            </a:endParaRPr>
          </a:p>
          <a:p>
            <a:pPr marL="720000" lvl="1" indent="-360000" algn="justLow">
              <a:spcBef>
                <a:spcPts val="600"/>
              </a:spcBef>
              <a:buFont typeface="Courier New" pitchFamily="49" charset="0"/>
              <a:buChar char="o"/>
              <a:defRPr/>
            </a:pPr>
            <a:r>
              <a:rPr lang="ar-SA" sz="1600" dirty="0">
                <a:latin typeface="Arial" panose="020B0604020202020204" pitchFamily="34" charset="0"/>
                <a:ea typeface="Arial"/>
                <a:cs typeface="Arial" panose="020B0604020202020204" pitchFamily="34" charset="0"/>
              </a:rPr>
              <a:t>أحداث التوزيع</a:t>
            </a:r>
          </a:p>
          <a:p>
            <a:pPr marL="1080000" lvl="2" indent="-360000" algn="justLow">
              <a:spcBef>
                <a:spcPts val="600"/>
              </a:spcBef>
              <a:buFont typeface="Wingdings" pitchFamily="2" charset="2"/>
              <a:buChar char="Ø"/>
              <a:defRPr/>
            </a:pPr>
            <a:r>
              <a:rPr lang="ar-SA" sz="1600" dirty="0">
                <a:latin typeface="Arial" panose="020B0604020202020204" pitchFamily="34" charset="0"/>
                <a:ea typeface="Arial"/>
                <a:cs typeface="Arial" panose="020B0604020202020204" pitchFamily="34" charset="0"/>
              </a:rPr>
              <a:t>محاولة التوزيع </a:t>
            </a:r>
            <a:r>
              <a:rPr lang="ar-SA" sz="1400" dirty="0">
                <a:latin typeface="Times New Roman" panose="02020603050405020304" pitchFamily="18" charset="0"/>
                <a:cs typeface="Times New Roman" panose="02020603050405020304" pitchFamily="18" charset="0"/>
              </a:rPr>
              <a:t>(</a:t>
            </a:r>
            <a:r>
              <a:rPr lang="en-GB" sz="1400" dirty="0">
                <a:latin typeface="Times New Roman" panose="02020603050405020304" pitchFamily="18" charset="0"/>
                <a:cs typeface="Times New Roman" panose="02020603050405020304" pitchFamily="18" charset="0"/>
              </a:rPr>
              <a:t>EMH</a:t>
            </a:r>
            <a:r>
              <a:rPr lang="ar-SA" sz="1400" dirty="0">
                <a:latin typeface="Times New Roman" panose="02020603050405020304" pitchFamily="18" charset="0"/>
                <a:cs typeface="Times New Roman" panose="02020603050405020304" pitchFamily="18" charset="0"/>
              </a:rPr>
              <a:t>) </a:t>
            </a:r>
            <a:r>
              <a:rPr lang="ar-SA" sz="1600" dirty="0">
                <a:latin typeface="Arial" panose="020B0604020202020204" pitchFamily="34" charset="0"/>
                <a:ea typeface="Arial"/>
                <a:cs typeface="Arial" panose="020B0604020202020204" pitchFamily="34" charset="0"/>
              </a:rPr>
              <a:t>أو</a:t>
            </a:r>
          </a:p>
          <a:p>
            <a:pPr marL="1080000" lvl="2" indent="-360000" algn="justLow">
              <a:spcBef>
                <a:spcPts val="600"/>
              </a:spcBef>
              <a:buFont typeface="Wingdings" pitchFamily="2" charset="2"/>
              <a:buChar char="Ø"/>
              <a:defRPr/>
            </a:pPr>
            <a:r>
              <a:rPr lang="ar-SA" sz="1600" dirty="0">
                <a:latin typeface="Arial" panose="020B0604020202020204" pitchFamily="34" charset="0"/>
                <a:ea typeface="Arial"/>
                <a:cs typeface="Arial" panose="020B0604020202020204" pitchFamily="34" charset="0"/>
              </a:rPr>
              <a:t>وصول </a:t>
            </a:r>
            <a:r>
              <a:rPr lang="ar-SA" sz="1600" dirty="0" err="1">
                <a:latin typeface="Arial" panose="020B0604020202020204" pitchFamily="34" charset="0"/>
                <a:ea typeface="Arial"/>
                <a:cs typeface="Arial" panose="020B0604020202020204" pitchFamily="34" charset="0"/>
              </a:rPr>
              <a:t>البعيثة</a:t>
            </a:r>
            <a:r>
              <a:rPr lang="ar-SA" sz="1600" dirty="0">
                <a:latin typeface="Arial" panose="020B0604020202020204" pitchFamily="34" charset="0"/>
                <a:ea typeface="Arial"/>
                <a:cs typeface="Arial" panose="020B0604020202020204" pitchFamily="34" charset="0"/>
              </a:rPr>
              <a:t> إلى نقطة التجميع لتسليمها </a:t>
            </a:r>
            <a:r>
              <a:rPr lang="ar-SA" sz="1400" dirty="0">
                <a:latin typeface="Times New Roman" panose="02020603050405020304" pitchFamily="18" charset="0"/>
                <a:cs typeface="Times New Roman" panose="02020603050405020304" pitchFamily="18" charset="0"/>
              </a:rPr>
              <a:t>(</a:t>
            </a:r>
            <a:r>
              <a:rPr lang="en-GB" sz="1400" dirty="0">
                <a:latin typeface="Times New Roman" panose="02020603050405020304" pitchFamily="18" charset="0"/>
                <a:cs typeface="Times New Roman" panose="02020603050405020304" pitchFamily="18" charset="0"/>
              </a:rPr>
              <a:t>EDH</a:t>
            </a:r>
            <a:r>
              <a:rPr lang="ar-SA" sz="1400" dirty="0">
                <a:latin typeface="Times New Roman" panose="02020603050405020304" pitchFamily="18" charset="0"/>
                <a:cs typeface="Times New Roman" panose="02020603050405020304" pitchFamily="18" charset="0"/>
              </a:rPr>
              <a:t>) </a:t>
            </a:r>
            <a:r>
              <a:rPr lang="ar-SA" sz="1600" dirty="0">
                <a:latin typeface="Arial" panose="020B0604020202020204" pitchFamily="34" charset="0"/>
                <a:ea typeface="Arial"/>
                <a:cs typeface="Arial" panose="020B0604020202020204" pitchFamily="34" charset="0"/>
              </a:rPr>
              <a:t>أو</a:t>
            </a:r>
          </a:p>
          <a:p>
            <a:pPr marL="1080000" lvl="2" indent="-360000" algn="justLow">
              <a:spcBef>
                <a:spcPts val="600"/>
              </a:spcBef>
              <a:buFont typeface="Wingdings" pitchFamily="2" charset="2"/>
              <a:buChar char="Ø"/>
              <a:defRPr/>
            </a:pPr>
            <a:r>
              <a:rPr lang="ar-SA" sz="1600" dirty="0">
                <a:latin typeface="Arial" panose="020B0604020202020204" pitchFamily="34" charset="0"/>
                <a:ea typeface="Arial"/>
                <a:cs typeface="Arial" panose="020B0604020202020204" pitchFamily="34" charset="0"/>
              </a:rPr>
              <a:t>التوزيع النهائي </a:t>
            </a:r>
            <a:r>
              <a:rPr lang="en-GB" sz="1400" dirty="0">
                <a:latin typeface="Times New Roman" panose="02020603050405020304" pitchFamily="18" charset="0"/>
                <a:cs typeface="Times New Roman" panose="02020603050405020304" pitchFamily="18" charset="0"/>
              </a:rPr>
              <a:t>EMI)</a:t>
            </a:r>
            <a:r>
              <a:rPr lang="ar-EG" sz="1400" dirty="0">
                <a:latin typeface="Times New Roman" panose="02020603050405020304" pitchFamily="18" charset="0"/>
                <a:cs typeface="Times New Roman" panose="02020603050405020304" pitchFamily="18" charset="0"/>
              </a:rPr>
              <a:t>)</a:t>
            </a:r>
            <a:endParaRPr lang="en-GB" sz="1400" dirty="0">
              <a:latin typeface="Times New Roman" panose="02020603050405020304" pitchFamily="18" charset="0"/>
              <a:cs typeface="Times New Roman" panose="02020603050405020304" pitchFamily="18" charset="0"/>
            </a:endParaRPr>
          </a:p>
          <a:p>
            <a:endParaRPr lang="en-GB" dirty="0"/>
          </a:p>
        </p:txBody>
      </p:sp>
      <p:sp>
        <p:nvSpPr>
          <p:cNvPr id="17" name="TextBox 16">
            <a:extLst>
              <a:ext uri="{FF2B5EF4-FFF2-40B4-BE49-F238E27FC236}">
                <a16:creationId xmlns:a16="http://schemas.microsoft.com/office/drawing/2014/main" id="{3467593A-D1AB-4210-B033-A09FC1CB720E}"/>
              </a:ext>
            </a:extLst>
          </p:cNvPr>
          <p:cNvSpPr txBox="1"/>
          <p:nvPr/>
        </p:nvSpPr>
        <p:spPr>
          <a:xfrm>
            <a:off x="546138" y="2547138"/>
            <a:ext cx="2964477" cy="828089"/>
          </a:xfrm>
          <a:prstGeom prst="rect">
            <a:avLst/>
          </a:prstGeom>
          <a:noFill/>
          <a:ln>
            <a:solidFill>
              <a:schemeClr val="accent1"/>
            </a:solidFill>
          </a:ln>
        </p:spPr>
        <p:txBody>
          <a:bodyPr wrap="square" lIns="90000" tIns="90000" rIns="90000" bIns="90000">
            <a:spAutoFit/>
          </a:bodyPr>
          <a:lstStyle/>
          <a:p>
            <a:r>
              <a:rPr lang="ar-SA" sz="1400" b="1" dirty="0" err="1">
                <a:latin typeface="Arial" panose="020B0604020202020204" pitchFamily="34" charset="0"/>
                <a:ea typeface="Arial"/>
                <a:cs typeface="Arial" panose="020B0604020202020204" pitchFamily="34" charset="0"/>
              </a:rPr>
              <a:t>البعائث</a:t>
            </a:r>
            <a:r>
              <a:rPr lang="ar-SA" sz="1400" b="1" dirty="0">
                <a:latin typeface="Arial" panose="020B0604020202020204" pitchFamily="34" charset="0"/>
                <a:ea typeface="Arial"/>
                <a:cs typeface="Arial" panose="020B0604020202020204" pitchFamily="34" charset="0"/>
              </a:rPr>
              <a:t> المسجلة:</a:t>
            </a:r>
            <a:r>
              <a:rPr lang="ar-SA" sz="1400" dirty="0">
                <a:latin typeface="Arial" panose="020B0604020202020204" pitchFamily="34" charset="0"/>
                <a:ea typeface="Arial"/>
                <a:cs typeface="Arial" panose="020B0604020202020204" pitchFamily="34" charset="0"/>
              </a:rPr>
              <a:t> </a:t>
            </a:r>
            <a:r>
              <a:rPr lang="en-GB" sz="1200" b="1" dirty="0">
                <a:latin typeface="Times New Roman" panose="02020603050405020304" pitchFamily="18" charset="0"/>
                <a:ea typeface="Arial"/>
                <a:cs typeface="Times New Roman" panose="02020603050405020304" pitchFamily="18" charset="0"/>
              </a:rPr>
              <a:t>RA-RZ</a:t>
            </a:r>
            <a:endParaRPr lang="en-GB" sz="1400" b="1" dirty="0">
              <a:latin typeface="Times New Roman" panose="02020603050405020304" pitchFamily="18" charset="0"/>
              <a:ea typeface="Arial"/>
              <a:cs typeface="Times New Roman" panose="02020603050405020304" pitchFamily="18" charset="0"/>
            </a:endParaRPr>
          </a:p>
          <a:p>
            <a:endParaRPr lang="en-GB" sz="1400" b="1" dirty="0">
              <a:effectLst/>
              <a:latin typeface="Arial" panose="020B0604020202020204" pitchFamily="34" charset="0"/>
              <a:ea typeface="Verdana" panose="020B0604030504040204" pitchFamily="34" charset="0"/>
              <a:cs typeface="Arial" panose="020B0604020202020204" pitchFamily="34" charset="0"/>
            </a:endParaRPr>
          </a:p>
          <a:p>
            <a:r>
              <a:rPr lang="en-GB" sz="1400" b="1" dirty="0">
                <a:effectLst/>
                <a:latin typeface="Arial" panose="020B0604020202020204" pitchFamily="34" charset="0"/>
                <a:ea typeface="Arial"/>
                <a:cs typeface="Arial" panose="020B0604020202020204" pitchFamily="34" charset="0"/>
              </a:rPr>
              <a:t> </a:t>
            </a:r>
            <a:r>
              <a:rPr lang="ar-SA" sz="1400" b="1" dirty="0" err="1">
                <a:effectLst/>
                <a:latin typeface="Arial" panose="020B0604020202020204" pitchFamily="34" charset="0"/>
                <a:ea typeface="Arial"/>
                <a:cs typeface="Arial" panose="020B0604020202020204" pitchFamily="34" charset="0"/>
              </a:rPr>
              <a:t>البعائث</a:t>
            </a:r>
            <a:r>
              <a:rPr lang="ar-SA" sz="1400" b="1" dirty="0">
                <a:effectLst/>
                <a:latin typeface="Arial" panose="020B0604020202020204" pitchFamily="34" charset="0"/>
                <a:ea typeface="Arial"/>
                <a:cs typeface="Arial" panose="020B0604020202020204" pitchFamily="34" charset="0"/>
              </a:rPr>
              <a:t> ذات القيمة المصرح بها:</a:t>
            </a:r>
            <a:r>
              <a:rPr lang="ar-SA" sz="1400" dirty="0">
                <a:latin typeface="Arial" panose="020B0604020202020204" pitchFamily="34" charset="0"/>
                <a:ea typeface="Arial"/>
                <a:cs typeface="Arial" panose="020B0604020202020204" pitchFamily="34" charset="0"/>
              </a:rPr>
              <a:t> </a:t>
            </a:r>
            <a:r>
              <a:rPr lang="en-GB" sz="1200" b="1" dirty="0">
                <a:latin typeface="Times New Roman" panose="02020603050405020304" pitchFamily="18" charset="0"/>
                <a:ea typeface="Arial"/>
                <a:cs typeface="Times New Roman" panose="02020603050405020304" pitchFamily="18" charset="0"/>
              </a:rPr>
              <a:t>VA-VZ</a:t>
            </a:r>
            <a:endParaRPr lang="en-GB" sz="1400" b="1" dirty="0">
              <a:latin typeface="Times New Roman" panose="02020603050405020304" pitchFamily="18" charset="0"/>
              <a:ea typeface="Arial"/>
              <a:cs typeface="Times New Roman" panose="02020603050405020304" pitchFamily="18" charset="0"/>
            </a:endParaRPr>
          </a:p>
        </p:txBody>
      </p:sp>
      <p:grpSp>
        <p:nvGrpSpPr>
          <p:cNvPr id="147" name="Group 146">
            <a:extLst>
              <a:ext uri="{FF2B5EF4-FFF2-40B4-BE49-F238E27FC236}">
                <a16:creationId xmlns:a16="http://schemas.microsoft.com/office/drawing/2014/main" id="{CD25CDE2-F0BB-4AFB-9560-744A1A483A85}"/>
              </a:ext>
            </a:extLst>
          </p:cNvPr>
          <p:cNvGrpSpPr/>
          <p:nvPr/>
        </p:nvGrpSpPr>
        <p:grpSpPr>
          <a:xfrm>
            <a:off x="395425" y="3854450"/>
            <a:ext cx="9553714" cy="2630406"/>
            <a:chOff x="395425" y="3854450"/>
            <a:chExt cx="9553714" cy="2630406"/>
          </a:xfrm>
        </p:grpSpPr>
        <p:grpSp>
          <p:nvGrpSpPr>
            <p:cNvPr id="18" name="Group 17">
              <a:extLst>
                <a:ext uri="{FF2B5EF4-FFF2-40B4-BE49-F238E27FC236}">
                  <a16:creationId xmlns:a16="http://schemas.microsoft.com/office/drawing/2014/main" id="{20DA1905-8D3F-43C7-9BA3-97B6C78A6AC3}"/>
                </a:ext>
              </a:extLst>
            </p:cNvPr>
            <p:cNvGrpSpPr>
              <a:grpSpLocks noChangeAspect="1"/>
            </p:cNvGrpSpPr>
            <p:nvPr/>
          </p:nvGrpSpPr>
          <p:grpSpPr bwMode="auto">
            <a:xfrm>
              <a:off x="395425" y="3854450"/>
              <a:ext cx="9553714" cy="2630406"/>
              <a:chOff x="528" y="2332"/>
              <a:chExt cx="6850" cy="1886"/>
            </a:xfrm>
          </p:grpSpPr>
          <p:sp>
            <p:nvSpPr>
              <p:cNvPr id="19" name="AutoShape 3">
                <a:extLst>
                  <a:ext uri="{FF2B5EF4-FFF2-40B4-BE49-F238E27FC236}">
                    <a16:creationId xmlns:a16="http://schemas.microsoft.com/office/drawing/2014/main" id="{86A89A06-1B61-4014-BE26-4826F650E03A}"/>
                  </a:ext>
                </a:extLst>
              </p:cNvPr>
              <p:cNvSpPr>
                <a:spLocks noChangeAspect="1" noChangeArrowheads="1" noTextEdit="1"/>
              </p:cNvSpPr>
              <p:nvPr/>
            </p:nvSpPr>
            <p:spPr bwMode="auto">
              <a:xfrm>
                <a:off x="546" y="2442"/>
                <a:ext cx="683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5">
                <a:extLst>
                  <a:ext uri="{FF2B5EF4-FFF2-40B4-BE49-F238E27FC236}">
                    <a16:creationId xmlns:a16="http://schemas.microsoft.com/office/drawing/2014/main" id="{18F07305-FCCB-44A0-8F91-C20A0420445C}"/>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CD10DF12-4FC3-4217-855C-BE8643515409}"/>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7">
                <a:extLst>
                  <a:ext uri="{FF2B5EF4-FFF2-40B4-BE49-F238E27FC236}">
                    <a16:creationId xmlns:a16="http://schemas.microsoft.com/office/drawing/2014/main" id="{289BE407-13C2-41CA-A6BC-30D56892757B}"/>
                  </a:ext>
                </a:extLst>
              </p:cNvPr>
              <p:cNvSpPr>
                <a:spLocks noChangeArrowheads="1"/>
              </p:cNvSpPr>
              <p:nvPr/>
            </p:nvSpPr>
            <p:spPr bwMode="auto">
              <a:xfrm>
                <a:off x="1048" y="3184"/>
                <a:ext cx="185"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8">
                <a:extLst>
                  <a:ext uri="{FF2B5EF4-FFF2-40B4-BE49-F238E27FC236}">
                    <a16:creationId xmlns:a16="http://schemas.microsoft.com/office/drawing/2014/main" id="{9B516281-E460-4BDD-A9A3-B9E28487B843}"/>
                  </a:ext>
                </a:extLst>
              </p:cNvPr>
              <p:cNvSpPr>
                <a:spLocks noChangeArrowheads="1"/>
              </p:cNvSpPr>
              <p:nvPr/>
            </p:nvSpPr>
            <p:spPr bwMode="auto">
              <a:xfrm>
                <a:off x="1048" y="3184"/>
                <a:ext cx="185"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9">
                <a:extLst>
                  <a:ext uri="{FF2B5EF4-FFF2-40B4-BE49-F238E27FC236}">
                    <a16:creationId xmlns:a16="http://schemas.microsoft.com/office/drawing/2014/main" id="{6A680613-62D8-4703-8CCD-1064B65BE47D}"/>
                  </a:ext>
                </a:extLst>
              </p:cNvPr>
              <p:cNvSpPr>
                <a:spLocks noChangeArrowheads="1"/>
              </p:cNvSpPr>
              <p:nvPr/>
            </p:nvSpPr>
            <p:spPr bwMode="auto">
              <a:xfrm>
                <a:off x="1939"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0">
                <a:extLst>
                  <a:ext uri="{FF2B5EF4-FFF2-40B4-BE49-F238E27FC236}">
                    <a16:creationId xmlns:a16="http://schemas.microsoft.com/office/drawing/2014/main" id="{FA38EA4C-FB2C-4906-BBD1-45D89690B468}"/>
                  </a:ext>
                </a:extLst>
              </p:cNvPr>
              <p:cNvSpPr>
                <a:spLocks noChangeArrowheads="1"/>
              </p:cNvSpPr>
              <p:nvPr/>
            </p:nvSpPr>
            <p:spPr bwMode="auto">
              <a:xfrm>
                <a:off x="1939"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1">
                <a:extLst>
                  <a:ext uri="{FF2B5EF4-FFF2-40B4-BE49-F238E27FC236}">
                    <a16:creationId xmlns:a16="http://schemas.microsoft.com/office/drawing/2014/main" id="{29559B72-D049-4634-81A1-96E14FB42C2D}"/>
                  </a:ext>
                </a:extLst>
              </p:cNvPr>
              <p:cNvSpPr>
                <a:spLocks noChangeArrowheads="1"/>
              </p:cNvSpPr>
              <p:nvPr/>
            </p:nvSpPr>
            <p:spPr bwMode="auto">
              <a:xfrm>
                <a:off x="2737"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2">
                <a:extLst>
                  <a:ext uri="{FF2B5EF4-FFF2-40B4-BE49-F238E27FC236}">
                    <a16:creationId xmlns:a16="http://schemas.microsoft.com/office/drawing/2014/main" id="{15AFDAF3-B2F0-4403-9C57-273849F87459}"/>
                  </a:ext>
                </a:extLst>
              </p:cNvPr>
              <p:cNvSpPr>
                <a:spLocks noChangeArrowheads="1"/>
              </p:cNvSpPr>
              <p:nvPr/>
            </p:nvSpPr>
            <p:spPr bwMode="auto">
              <a:xfrm>
                <a:off x="2737"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3">
                <a:extLst>
                  <a:ext uri="{FF2B5EF4-FFF2-40B4-BE49-F238E27FC236}">
                    <a16:creationId xmlns:a16="http://schemas.microsoft.com/office/drawing/2014/main" id="{B2364C14-520E-48FA-9080-76D8B07B02EF}"/>
                  </a:ext>
                </a:extLst>
              </p:cNvPr>
              <p:cNvSpPr>
                <a:spLocks noChangeArrowheads="1"/>
              </p:cNvSpPr>
              <p:nvPr/>
            </p:nvSpPr>
            <p:spPr bwMode="auto">
              <a:xfrm>
                <a:off x="6134"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4">
                <a:extLst>
                  <a:ext uri="{FF2B5EF4-FFF2-40B4-BE49-F238E27FC236}">
                    <a16:creationId xmlns:a16="http://schemas.microsoft.com/office/drawing/2014/main" id="{746133D0-3961-4599-BF21-65CA0A180CFB}"/>
                  </a:ext>
                </a:extLst>
              </p:cNvPr>
              <p:cNvSpPr>
                <a:spLocks noChangeArrowheads="1"/>
              </p:cNvSpPr>
              <p:nvPr/>
            </p:nvSpPr>
            <p:spPr bwMode="auto">
              <a:xfrm>
                <a:off x="6134"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5">
                <a:extLst>
                  <a:ext uri="{FF2B5EF4-FFF2-40B4-BE49-F238E27FC236}">
                    <a16:creationId xmlns:a16="http://schemas.microsoft.com/office/drawing/2014/main" id="{670D0891-9579-4384-8E7F-DFC5315D1AB2}"/>
                  </a:ext>
                </a:extLst>
              </p:cNvPr>
              <p:cNvSpPr>
                <a:spLocks noChangeArrowheads="1"/>
              </p:cNvSpPr>
              <p:nvPr/>
            </p:nvSpPr>
            <p:spPr bwMode="auto">
              <a:xfrm>
                <a:off x="7116" y="2996"/>
                <a:ext cx="36" cy="7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6">
                <a:extLst>
                  <a:ext uri="{FF2B5EF4-FFF2-40B4-BE49-F238E27FC236}">
                    <a16:creationId xmlns:a16="http://schemas.microsoft.com/office/drawing/2014/main" id="{8BC60F0E-6D27-45DA-8C60-5A7E1390DB12}"/>
                  </a:ext>
                </a:extLst>
              </p:cNvPr>
              <p:cNvSpPr>
                <a:spLocks noChangeArrowheads="1"/>
              </p:cNvSpPr>
              <p:nvPr/>
            </p:nvSpPr>
            <p:spPr bwMode="auto">
              <a:xfrm>
                <a:off x="7116" y="2996"/>
                <a:ext cx="36" cy="711"/>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7">
                <a:extLst>
                  <a:ext uri="{FF2B5EF4-FFF2-40B4-BE49-F238E27FC236}">
                    <a16:creationId xmlns:a16="http://schemas.microsoft.com/office/drawing/2014/main" id="{A626BDD8-7B93-4BD0-A65E-2BBED9CFE204}"/>
                  </a:ext>
                </a:extLst>
              </p:cNvPr>
              <p:cNvSpPr>
                <a:spLocks noChangeArrowheads="1"/>
              </p:cNvSpPr>
              <p:nvPr/>
            </p:nvSpPr>
            <p:spPr bwMode="auto">
              <a:xfrm>
                <a:off x="7045" y="3047"/>
                <a:ext cx="185"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8">
                <a:extLst>
                  <a:ext uri="{FF2B5EF4-FFF2-40B4-BE49-F238E27FC236}">
                    <a16:creationId xmlns:a16="http://schemas.microsoft.com/office/drawing/2014/main" id="{C7273EAB-85D3-496C-AE1B-D5555841506D}"/>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72 h 72"/>
                  <a:gd name="T6" fmla="*/ 0 w 185"/>
                  <a:gd name="T7" fmla="*/ 0 h 72"/>
                  <a:gd name="T8" fmla="*/ 185 w 185"/>
                  <a:gd name="T9" fmla="*/ 0 h 72"/>
                  <a:gd name="T10" fmla="*/ 0 w 185"/>
                  <a:gd name="T11" fmla="*/ 0 h 72"/>
                </a:gdLst>
                <a:ahLst/>
                <a:cxnLst>
                  <a:cxn ang="0">
                    <a:pos x="T0" y="T1"/>
                  </a:cxn>
                  <a:cxn ang="0">
                    <a:pos x="T2" y="T3"/>
                  </a:cxn>
                  <a:cxn ang="0">
                    <a:pos x="T4" y="T5"/>
                  </a:cxn>
                  <a:cxn ang="0">
                    <a:pos x="T6" y="T7"/>
                  </a:cxn>
                  <a:cxn ang="0">
                    <a:pos x="T8" y="T9"/>
                  </a:cxn>
                  <a:cxn ang="0">
                    <a:pos x="T10" y="T11"/>
                  </a:cxn>
                </a:cxnLst>
                <a:rect l="0" t="0" r="r" b="b"/>
                <a:pathLst>
                  <a:path w="185" h="72">
                    <a:moveTo>
                      <a:pt x="0" y="72"/>
                    </a:moveTo>
                    <a:lnTo>
                      <a:pt x="185" y="72"/>
                    </a:lnTo>
                    <a:lnTo>
                      <a:pt x="0" y="72"/>
                    </a:lnTo>
                    <a:close/>
                    <a:moveTo>
                      <a:pt x="0" y="0"/>
                    </a:moveTo>
                    <a:lnTo>
                      <a:pt x="185"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9">
                <a:extLst>
                  <a:ext uri="{FF2B5EF4-FFF2-40B4-BE49-F238E27FC236}">
                    <a16:creationId xmlns:a16="http://schemas.microsoft.com/office/drawing/2014/main" id="{8D4FF4C9-E8AA-42DC-91FB-861A1750D084}"/>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0 h 72"/>
                  <a:gd name="T6" fmla="*/ 185 w 185"/>
                  <a:gd name="T7" fmla="*/ 0 h 72"/>
                  <a:gd name="T8" fmla="*/ 0 w 185"/>
                  <a:gd name="T9" fmla="*/ 72 h 72"/>
                  <a:gd name="T10" fmla="*/ 0 w 185"/>
                  <a:gd name="T11" fmla="*/ 0 h 72"/>
                  <a:gd name="T12" fmla="*/ 185 w 185"/>
                  <a:gd name="T13" fmla="*/ 72 h 72"/>
                  <a:gd name="T14" fmla="*/ 185 w 185"/>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72">
                    <a:moveTo>
                      <a:pt x="0" y="72"/>
                    </a:moveTo>
                    <a:lnTo>
                      <a:pt x="185" y="72"/>
                    </a:lnTo>
                    <a:moveTo>
                      <a:pt x="0" y="0"/>
                    </a:moveTo>
                    <a:lnTo>
                      <a:pt x="185" y="0"/>
                    </a:lnTo>
                    <a:moveTo>
                      <a:pt x="0" y="72"/>
                    </a:moveTo>
                    <a:lnTo>
                      <a:pt x="0" y="0"/>
                    </a:lnTo>
                    <a:moveTo>
                      <a:pt x="185" y="72"/>
                    </a:moveTo>
                    <a:lnTo>
                      <a:pt x="185"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20">
                <a:extLst>
                  <a:ext uri="{FF2B5EF4-FFF2-40B4-BE49-F238E27FC236}">
                    <a16:creationId xmlns:a16="http://schemas.microsoft.com/office/drawing/2014/main" id="{81608A25-B3A5-4DCB-9A7C-A5B01BF0A85A}"/>
                  </a:ext>
                </a:extLst>
              </p:cNvPr>
              <p:cNvSpPr>
                <a:spLocks noChangeArrowheads="1"/>
              </p:cNvSpPr>
              <p:nvPr/>
            </p:nvSpPr>
            <p:spPr bwMode="auto">
              <a:xfrm>
                <a:off x="7042" y="3304"/>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1">
                <a:extLst>
                  <a:ext uri="{FF2B5EF4-FFF2-40B4-BE49-F238E27FC236}">
                    <a16:creationId xmlns:a16="http://schemas.microsoft.com/office/drawing/2014/main" id="{1D4D255D-37B2-4FE9-8732-1C3FDFB840E4}"/>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2">
                <a:extLst>
                  <a:ext uri="{FF2B5EF4-FFF2-40B4-BE49-F238E27FC236}">
                    <a16:creationId xmlns:a16="http://schemas.microsoft.com/office/drawing/2014/main" id="{912AE37A-97ED-4EEC-B149-7743B109138C}"/>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23">
                <a:extLst>
                  <a:ext uri="{FF2B5EF4-FFF2-40B4-BE49-F238E27FC236}">
                    <a16:creationId xmlns:a16="http://schemas.microsoft.com/office/drawing/2014/main" id="{B3E0F56D-AA8A-4BA1-8F8B-70A5F2516EFD}"/>
                  </a:ext>
                </a:extLst>
              </p:cNvPr>
              <p:cNvSpPr>
                <a:spLocks noChangeArrowheads="1"/>
              </p:cNvSpPr>
              <p:nvPr/>
            </p:nvSpPr>
            <p:spPr bwMode="auto">
              <a:xfrm>
                <a:off x="7042" y="3535"/>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4">
                <a:extLst>
                  <a:ext uri="{FF2B5EF4-FFF2-40B4-BE49-F238E27FC236}">
                    <a16:creationId xmlns:a16="http://schemas.microsoft.com/office/drawing/2014/main" id="{1087EE4B-8572-478C-858F-D64B14EEBCB2}"/>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5">
                <a:extLst>
                  <a:ext uri="{FF2B5EF4-FFF2-40B4-BE49-F238E27FC236}">
                    <a16:creationId xmlns:a16="http://schemas.microsoft.com/office/drawing/2014/main" id="{D76B4E38-A311-48F1-9C12-66EC4649DA27}"/>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6">
                <a:extLst>
                  <a:ext uri="{FF2B5EF4-FFF2-40B4-BE49-F238E27FC236}">
                    <a16:creationId xmlns:a16="http://schemas.microsoft.com/office/drawing/2014/main" id="{E9D9DBCB-4D2D-4FCD-BC7D-459D2EB402C6}"/>
                  </a:ext>
                </a:extLst>
              </p:cNvPr>
              <p:cNvSpPr>
                <a:spLocks/>
              </p:cNvSpPr>
              <p:nvPr/>
            </p:nvSpPr>
            <p:spPr bwMode="auto">
              <a:xfrm>
                <a:off x="6318" y="3089"/>
                <a:ext cx="727" cy="334"/>
              </a:xfrm>
              <a:custGeom>
                <a:avLst/>
                <a:gdLst>
                  <a:gd name="T0" fmla="*/ 0 w 727"/>
                  <a:gd name="T1" fmla="*/ 334 h 334"/>
                  <a:gd name="T2" fmla="*/ 377 w 727"/>
                  <a:gd name="T3" fmla="*/ 87 h 334"/>
                  <a:gd name="T4" fmla="*/ 727 w 727"/>
                  <a:gd name="T5" fmla="*/ 0 h 334"/>
                </a:gdLst>
                <a:ahLst/>
                <a:cxnLst>
                  <a:cxn ang="0">
                    <a:pos x="T0" y="T1"/>
                  </a:cxn>
                  <a:cxn ang="0">
                    <a:pos x="T2" y="T3"/>
                  </a:cxn>
                  <a:cxn ang="0">
                    <a:pos x="T4" y="T5"/>
                  </a:cxn>
                </a:cxnLst>
                <a:rect l="0" t="0" r="r" b="b"/>
                <a:pathLst>
                  <a:path w="727" h="334">
                    <a:moveTo>
                      <a:pt x="0" y="334"/>
                    </a:moveTo>
                    <a:cubicBezTo>
                      <a:pt x="134" y="215"/>
                      <a:pt x="256" y="141"/>
                      <a:pt x="377" y="87"/>
                    </a:cubicBezTo>
                    <a:cubicBezTo>
                      <a:pt x="489" y="38"/>
                      <a:pt x="601" y="6"/>
                      <a:pt x="727"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7">
                <a:extLst>
                  <a:ext uri="{FF2B5EF4-FFF2-40B4-BE49-F238E27FC236}">
                    <a16:creationId xmlns:a16="http://schemas.microsoft.com/office/drawing/2014/main" id="{FE689863-3382-43AB-A7AE-81715130E9BA}"/>
                  </a:ext>
                </a:extLst>
              </p:cNvPr>
              <p:cNvSpPr>
                <a:spLocks/>
              </p:cNvSpPr>
              <p:nvPr/>
            </p:nvSpPr>
            <p:spPr bwMode="auto">
              <a:xfrm>
                <a:off x="7016" y="3062"/>
                <a:ext cx="29" cy="56"/>
              </a:xfrm>
              <a:custGeom>
                <a:avLst/>
                <a:gdLst>
                  <a:gd name="T0" fmla="*/ 2 w 29"/>
                  <a:gd name="T1" fmla="*/ 56 h 56"/>
                  <a:gd name="T2" fmla="*/ 29 w 29"/>
                  <a:gd name="T3" fmla="*/ 27 h 56"/>
                  <a:gd name="T4" fmla="*/ 0 w 29"/>
                  <a:gd name="T5" fmla="*/ 0 h 56"/>
                </a:gdLst>
                <a:ahLst/>
                <a:cxnLst>
                  <a:cxn ang="0">
                    <a:pos x="T0" y="T1"/>
                  </a:cxn>
                  <a:cxn ang="0">
                    <a:pos x="T2" y="T3"/>
                  </a:cxn>
                  <a:cxn ang="0">
                    <a:pos x="T4" y="T5"/>
                  </a:cxn>
                </a:cxnLst>
                <a:rect l="0" t="0" r="r" b="b"/>
                <a:pathLst>
                  <a:path w="29" h="56">
                    <a:moveTo>
                      <a:pt x="2" y="56"/>
                    </a:moveTo>
                    <a:lnTo>
                      <a:pt x="29"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8">
                <a:extLst>
                  <a:ext uri="{FF2B5EF4-FFF2-40B4-BE49-F238E27FC236}">
                    <a16:creationId xmlns:a16="http://schemas.microsoft.com/office/drawing/2014/main" id="{9A26E8AA-2368-4413-B260-9C6143BD49E6}"/>
                  </a:ext>
                </a:extLst>
              </p:cNvPr>
              <p:cNvSpPr>
                <a:spLocks/>
              </p:cNvSpPr>
              <p:nvPr/>
            </p:nvSpPr>
            <p:spPr bwMode="auto">
              <a:xfrm>
                <a:off x="6318" y="3340"/>
                <a:ext cx="724" cy="83"/>
              </a:xfrm>
              <a:custGeom>
                <a:avLst/>
                <a:gdLst>
                  <a:gd name="T0" fmla="*/ 0 w 724"/>
                  <a:gd name="T1" fmla="*/ 83 h 83"/>
                  <a:gd name="T2" fmla="*/ 397 w 724"/>
                  <a:gd name="T3" fmla="*/ 23 h 83"/>
                  <a:gd name="T4" fmla="*/ 724 w 724"/>
                  <a:gd name="T5" fmla="*/ 0 h 83"/>
                </a:gdLst>
                <a:ahLst/>
                <a:cxnLst>
                  <a:cxn ang="0">
                    <a:pos x="T0" y="T1"/>
                  </a:cxn>
                  <a:cxn ang="0">
                    <a:pos x="T2" y="T3"/>
                  </a:cxn>
                  <a:cxn ang="0">
                    <a:pos x="T4" y="T5"/>
                  </a:cxn>
                </a:cxnLst>
                <a:rect l="0" t="0" r="r" b="b"/>
                <a:pathLst>
                  <a:path w="724" h="83">
                    <a:moveTo>
                      <a:pt x="0" y="83"/>
                    </a:moveTo>
                    <a:cubicBezTo>
                      <a:pt x="134" y="62"/>
                      <a:pt x="311" y="36"/>
                      <a:pt x="397" y="23"/>
                    </a:cubicBezTo>
                    <a:cubicBezTo>
                      <a:pt x="504" y="7"/>
                      <a:pt x="466" y="13"/>
                      <a:pt x="724"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9">
                <a:extLst>
                  <a:ext uri="{FF2B5EF4-FFF2-40B4-BE49-F238E27FC236}">
                    <a16:creationId xmlns:a16="http://schemas.microsoft.com/office/drawing/2014/main" id="{91C424A2-FD24-4C72-968B-6386A5241EE2}"/>
                  </a:ext>
                </a:extLst>
              </p:cNvPr>
              <p:cNvSpPr>
                <a:spLocks/>
              </p:cNvSpPr>
              <p:nvPr/>
            </p:nvSpPr>
            <p:spPr bwMode="auto">
              <a:xfrm>
                <a:off x="7012" y="3313"/>
                <a:ext cx="30" cy="57"/>
              </a:xfrm>
              <a:custGeom>
                <a:avLst/>
                <a:gdLst>
                  <a:gd name="T0" fmla="*/ 3 w 30"/>
                  <a:gd name="T1" fmla="*/ 57 h 57"/>
                  <a:gd name="T2" fmla="*/ 30 w 30"/>
                  <a:gd name="T3" fmla="*/ 27 h 57"/>
                  <a:gd name="T4" fmla="*/ 0 w 30"/>
                  <a:gd name="T5" fmla="*/ 0 h 57"/>
                </a:gdLst>
                <a:ahLst/>
                <a:cxnLst>
                  <a:cxn ang="0">
                    <a:pos x="T0" y="T1"/>
                  </a:cxn>
                  <a:cxn ang="0">
                    <a:pos x="T2" y="T3"/>
                  </a:cxn>
                  <a:cxn ang="0">
                    <a:pos x="T4" y="T5"/>
                  </a:cxn>
                </a:cxnLst>
                <a:rect l="0" t="0" r="r" b="b"/>
                <a:pathLst>
                  <a:path w="30" h="57">
                    <a:moveTo>
                      <a:pt x="3" y="57"/>
                    </a:moveTo>
                    <a:lnTo>
                      <a:pt x="30"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0">
                <a:extLst>
                  <a:ext uri="{FF2B5EF4-FFF2-40B4-BE49-F238E27FC236}">
                    <a16:creationId xmlns:a16="http://schemas.microsoft.com/office/drawing/2014/main" id="{D8998AA3-EE01-4DD6-9795-DFD63B3A25C4}"/>
                  </a:ext>
                </a:extLst>
              </p:cNvPr>
              <p:cNvSpPr>
                <a:spLocks/>
              </p:cNvSpPr>
              <p:nvPr/>
            </p:nvSpPr>
            <p:spPr bwMode="auto">
              <a:xfrm>
                <a:off x="649" y="3205"/>
                <a:ext cx="377" cy="98"/>
              </a:xfrm>
              <a:custGeom>
                <a:avLst/>
                <a:gdLst>
                  <a:gd name="T0" fmla="*/ 31 w 377"/>
                  <a:gd name="T1" fmla="*/ 0 h 98"/>
                  <a:gd name="T2" fmla="*/ 198 w 377"/>
                  <a:gd name="T3" fmla="*/ 40 h 98"/>
                  <a:gd name="T4" fmla="*/ 377 w 377"/>
                  <a:gd name="T5" fmla="*/ 98 h 98"/>
                </a:gdLst>
                <a:ahLst/>
                <a:cxnLst>
                  <a:cxn ang="0">
                    <a:pos x="T0" y="T1"/>
                  </a:cxn>
                  <a:cxn ang="0">
                    <a:pos x="T2" y="T3"/>
                  </a:cxn>
                  <a:cxn ang="0">
                    <a:pos x="T4" y="T5"/>
                  </a:cxn>
                </a:cxnLst>
                <a:rect l="0" t="0" r="r" b="b"/>
                <a:pathLst>
                  <a:path w="377" h="98">
                    <a:moveTo>
                      <a:pt x="31" y="0"/>
                    </a:moveTo>
                    <a:cubicBezTo>
                      <a:pt x="0" y="24"/>
                      <a:pt x="131" y="30"/>
                      <a:pt x="198" y="40"/>
                    </a:cubicBezTo>
                    <a:cubicBezTo>
                      <a:pt x="310" y="59"/>
                      <a:pt x="251" y="92"/>
                      <a:pt x="377" y="9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1">
                <a:extLst>
                  <a:ext uri="{FF2B5EF4-FFF2-40B4-BE49-F238E27FC236}">
                    <a16:creationId xmlns:a16="http://schemas.microsoft.com/office/drawing/2014/main" id="{7A36BBD7-4D9E-46B7-AB85-201B060472BD}"/>
                  </a:ext>
                </a:extLst>
              </p:cNvPr>
              <p:cNvSpPr>
                <a:spLocks/>
              </p:cNvSpPr>
              <p:nvPr/>
            </p:nvSpPr>
            <p:spPr bwMode="auto">
              <a:xfrm>
                <a:off x="1019" y="3274"/>
                <a:ext cx="29" cy="57"/>
              </a:xfrm>
              <a:custGeom>
                <a:avLst/>
                <a:gdLst>
                  <a:gd name="T0" fmla="*/ 2 w 29"/>
                  <a:gd name="T1" fmla="*/ 0 h 57"/>
                  <a:gd name="T2" fmla="*/ 29 w 29"/>
                  <a:gd name="T3" fmla="*/ 30 h 57"/>
                  <a:gd name="T4" fmla="*/ 0 w 29"/>
                  <a:gd name="T5" fmla="*/ 57 h 57"/>
                  <a:gd name="T6" fmla="*/ 2 w 29"/>
                  <a:gd name="T7" fmla="*/ 0 h 57"/>
                </a:gdLst>
                <a:ahLst/>
                <a:cxnLst>
                  <a:cxn ang="0">
                    <a:pos x="T0" y="T1"/>
                  </a:cxn>
                  <a:cxn ang="0">
                    <a:pos x="T2" y="T3"/>
                  </a:cxn>
                  <a:cxn ang="0">
                    <a:pos x="T4" y="T5"/>
                  </a:cxn>
                  <a:cxn ang="0">
                    <a:pos x="T6" y="T7"/>
                  </a:cxn>
                </a:cxnLst>
                <a:rect l="0" t="0" r="r" b="b"/>
                <a:pathLst>
                  <a:path w="29" h="57">
                    <a:moveTo>
                      <a:pt x="2" y="0"/>
                    </a:moveTo>
                    <a:lnTo>
                      <a:pt x="29" y="30"/>
                    </a:lnTo>
                    <a:lnTo>
                      <a:pt x="0" y="5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2">
                <a:extLst>
                  <a:ext uri="{FF2B5EF4-FFF2-40B4-BE49-F238E27FC236}">
                    <a16:creationId xmlns:a16="http://schemas.microsoft.com/office/drawing/2014/main" id="{131C4E37-9B18-445D-A390-22E278F8CA2A}"/>
                  </a:ext>
                </a:extLst>
              </p:cNvPr>
              <p:cNvSpPr>
                <a:spLocks/>
              </p:cNvSpPr>
              <p:nvPr/>
            </p:nvSpPr>
            <p:spPr bwMode="auto">
              <a:xfrm>
                <a:off x="741" y="3423"/>
                <a:ext cx="307" cy="0"/>
              </a:xfrm>
              <a:custGeom>
                <a:avLst/>
                <a:gdLst>
                  <a:gd name="T0" fmla="*/ 307 w 307"/>
                  <a:gd name="T1" fmla="*/ 0 w 307"/>
                </a:gdLst>
                <a:ahLst/>
                <a:cxnLst>
                  <a:cxn ang="0">
                    <a:pos x="T0" y="0"/>
                  </a:cxn>
                  <a:cxn ang="0">
                    <a:pos x="T1" y="0"/>
                  </a:cxn>
                </a:cxnLst>
                <a:rect l="0" t="0" r="r" b="b"/>
                <a:pathLst>
                  <a:path w="307">
                    <a:moveTo>
                      <a:pt x="307" y="0"/>
                    </a:moveTo>
                    <a:cubicBezTo>
                      <a:pt x="230" y="0"/>
                      <a:pt x="77" y="0"/>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3">
                <a:extLst>
                  <a:ext uri="{FF2B5EF4-FFF2-40B4-BE49-F238E27FC236}">
                    <a16:creationId xmlns:a16="http://schemas.microsoft.com/office/drawing/2014/main" id="{22DD60D9-08AB-4126-B9B2-322CBEF734D4}"/>
                  </a:ext>
                </a:extLst>
              </p:cNvPr>
              <p:cNvSpPr>
                <a:spLocks/>
              </p:cNvSpPr>
              <p:nvPr/>
            </p:nvSpPr>
            <p:spPr bwMode="auto">
              <a:xfrm>
                <a:off x="1020" y="3395"/>
                <a:ext cx="28" cy="57"/>
              </a:xfrm>
              <a:custGeom>
                <a:avLst/>
                <a:gdLst>
                  <a:gd name="T0" fmla="*/ 0 w 28"/>
                  <a:gd name="T1" fmla="*/ 57 h 57"/>
                  <a:gd name="T2" fmla="*/ 28 w 28"/>
                  <a:gd name="T3" fmla="*/ 28 h 57"/>
                  <a:gd name="T4" fmla="*/ 0 w 28"/>
                  <a:gd name="T5" fmla="*/ 0 h 57"/>
                </a:gdLst>
                <a:ahLst/>
                <a:cxnLst>
                  <a:cxn ang="0">
                    <a:pos x="T0" y="T1"/>
                  </a:cxn>
                  <a:cxn ang="0">
                    <a:pos x="T2" y="T3"/>
                  </a:cxn>
                  <a:cxn ang="0">
                    <a:pos x="T4" y="T5"/>
                  </a:cxn>
                </a:cxnLst>
                <a:rect l="0" t="0" r="r" b="b"/>
                <a:pathLst>
                  <a:path w="28" h="57">
                    <a:moveTo>
                      <a:pt x="0" y="57"/>
                    </a:moveTo>
                    <a:lnTo>
                      <a:pt x="28" y="28"/>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4">
                <a:extLst>
                  <a:ext uri="{FF2B5EF4-FFF2-40B4-BE49-F238E27FC236}">
                    <a16:creationId xmlns:a16="http://schemas.microsoft.com/office/drawing/2014/main" id="{82CDB979-FBE0-48F4-BF40-535B5B55AF84}"/>
                  </a:ext>
                </a:extLst>
              </p:cNvPr>
              <p:cNvSpPr>
                <a:spLocks/>
              </p:cNvSpPr>
              <p:nvPr/>
            </p:nvSpPr>
            <p:spPr bwMode="auto">
              <a:xfrm>
                <a:off x="741" y="3550"/>
                <a:ext cx="307" cy="162"/>
              </a:xfrm>
              <a:custGeom>
                <a:avLst/>
                <a:gdLst>
                  <a:gd name="T0" fmla="*/ 307 w 307"/>
                  <a:gd name="T1" fmla="*/ 37 h 162"/>
                  <a:gd name="T2" fmla="*/ 49 w 307"/>
                  <a:gd name="T3" fmla="*/ 143 h 162"/>
                  <a:gd name="T4" fmla="*/ 0 w 307"/>
                  <a:gd name="T5" fmla="*/ 122 h 162"/>
                </a:gdLst>
                <a:ahLst/>
                <a:cxnLst>
                  <a:cxn ang="0">
                    <a:pos x="T0" y="T1"/>
                  </a:cxn>
                  <a:cxn ang="0">
                    <a:pos x="T2" y="T3"/>
                  </a:cxn>
                  <a:cxn ang="0">
                    <a:pos x="T4" y="T5"/>
                  </a:cxn>
                </a:cxnLst>
                <a:rect l="0" t="0" r="r" b="b"/>
                <a:pathLst>
                  <a:path w="307" h="162">
                    <a:moveTo>
                      <a:pt x="307" y="37"/>
                    </a:moveTo>
                    <a:cubicBezTo>
                      <a:pt x="111" y="0"/>
                      <a:pt x="73" y="108"/>
                      <a:pt x="49" y="143"/>
                    </a:cubicBezTo>
                    <a:cubicBezTo>
                      <a:pt x="36" y="162"/>
                      <a:pt x="28" y="160"/>
                      <a:pt x="0" y="122"/>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5">
                <a:extLst>
                  <a:ext uri="{FF2B5EF4-FFF2-40B4-BE49-F238E27FC236}">
                    <a16:creationId xmlns:a16="http://schemas.microsoft.com/office/drawing/2014/main" id="{8F458EB7-7ED2-4FF8-8E34-9310F83954B3}"/>
                  </a:ext>
                </a:extLst>
              </p:cNvPr>
              <p:cNvSpPr>
                <a:spLocks/>
              </p:cNvSpPr>
              <p:nvPr/>
            </p:nvSpPr>
            <p:spPr bwMode="auto">
              <a:xfrm>
                <a:off x="1015" y="3554"/>
                <a:ext cx="33" cy="55"/>
              </a:xfrm>
              <a:custGeom>
                <a:avLst/>
                <a:gdLst>
                  <a:gd name="T0" fmla="*/ 0 w 33"/>
                  <a:gd name="T1" fmla="*/ 55 h 55"/>
                  <a:gd name="T2" fmla="*/ 33 w 33"/>
                  <a:gd name="T3" fmla="*/ 33 h 55"/>
                  <a:gd name="T4" fmla="*/ 11 w 33"/>
                  <a:gd name="T5" fmla="*/ 0 h 55"/>
                </a:gdLst>
                <a:ahLst/>
                <a:cxnLst>
                  <a:cxn ang="0">
                    <a:pos x="T0" y="T1"/>
                  </a:cxn>
                  <a:cxn ang="0">
                    <a:pos x="T2" y="T3"/>
                  </a:cxn>
                  <a:cxn ang="0">
                    <a:pos x="T4" y="T5"/>
                  </a:cxn>
                </a:cxnLst>
                <a:rect l="0" t="0" r="r" b="b"/>
                <a:pathLst>
                  <a:path w="33" h="55">
                    <a:moveTo>
                      <a:pt x="0" y="55"/>
                    </a:moveTo>
                    <a:lnTo>
                      <a:pt x="33" y="33"/>
                    </a:lnTo>
                    <a:lnTo>
                      <a:pt x="11"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6">
                <a:extLst>
                  <a:ext uri="{FF2B5EF4-FFF2-40B4-BE49-F238E27FC236}">
                    <a16:creationId xmlns:a16="http://schemas.microsoft.com/office/drawing/2014/main" id="{D8C5D691-87B0-4485-9E85-DE6C69C19185}"/>
                  </a:ext>
                </a:extLst>
              </p:cNvPr>
              <p:cNvSpPr>
                <a:spLocks noChangeArrowheads="1"/>
              </p:cNvSpPr>
              <p:nvPr/>
            </p:nvSpPr>
            <p:spPr bwMode="auto">
              <a:xfrm>
                <a:off x="4777" y="3327"/>
                <a:ext cx="369"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7">
                <a:extLst>
                  <a:ext uri="{FF2B5EF4-FFF2-40B4-BE49-F238E27FC236}">
                    <a16:creationId xmlns:a16="http://schemas.microsoft.com/office/drawing/2014/main" id="{CEA8FF24-E82E-45D3-B065-A7846E41CB88}"/>
                  </a:ext>
                </a:extLst>
              </p:cNvPr>
              <p:cNvSpPr>
                <a:spLocks noChangeArrowheads="1"/>
              </p:cNvSpPr>
              <p:nvPr/>
            </p:nvSpPr>
            <p:spPr bwMode="auto">
              <a:xfrm>
                <a:off x="4777" y="3327"/>
                <a:ext cx="369"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3" name="Picture 38">
                <a:extLst>
                  <a:ext uri="{FF2B5EF4-FFF2-40B4-BE49-F238E27FC236}">
                    <a16:creationId xmlns:a16="http://schemas.microsoft.com/office/drawing/2014/main" id="{73001885-45D7-457E-A618-0BC6902612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39">
                <a:extLst>
                  <a:ext uri="{FF2B5EF4-FFF2-40B4-BE49-F238E27FC236}">
                    <a16:creationId xmlns:a16="http://schemas.microsoft.com/office/drawing/2014/main" id="{D39640A8-79C4-46A1-955E-EA42F7A8BD34}"/>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0">
                <a:extLst>
                  <a:ext uri="{FF2B5EF4-FFF2-40B4-BE49-F238E27FC236}">
                    <a16:creationId xmlns:a16="http://schemas.microsoft.com/office/drawing/2014/main" id="{3D32BA8E-C187-4694-87F0-DC83078D0588}"/>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1">
                <a:extLst>
                  <a:ext uri="{FF2B5EF4-FFF2-40B4-BE49-F238E27FC236}">
                    <a16:creationId xmlns:a16="http://schemas.microsoft.com/office/drawing/2014/main" id="{17A94295-FFE1-4D85-AB72-5FA0F7517E0A}"/>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42">
                <a:extLst>
                  <a:ext uri="{FF2B5EF4-FFF2-40B4-BE49-F238E27FC236}">
                    <a16:creationId xmlns:a16="http://schemas.microsoft.com/office/drawing/2014/main" id="{9DDA1F01-6EDF-43C4-B62E-457FAD822C70}"/>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3">
                <a:extLst>
                  <a:ext uri="{FF2B5EF4-FFF2-40B4-BE49-F238E27FC236}">
                    <a16:creationId xmlns:a16="http://schemas.microsoft.com/office/drawing/2014/main" id="{9A8A0454-C93A-4217-BF21-C8A18D2F1CBF}"/>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4">
                <a:extLst>
                  <a:ext uri="{FF2B5EF4-FFF2-40B4-BE49-F238E27FC236}">
                    <a16:creationId xmlns:a16="http://schemas.microsoft.com/office/drawing/2014/main" id="{65614257-33B1-474B-AEE4-307F6257C83B}"/>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0" name="Picture 45">
                <a:extLst>
                  <a:ext uri="{FF2B5EF4-FFF2-40B4-BE49-F238E27FC236}">
                    <a16:creationId xmlns:a16="http://schemas.microsoft.com/office/drawing/2014/main" id="{47B3FD60-43C1-4610-8D9A-C13858C8DA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 y="2332"/>
                <a:ext cx="736"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6">
                <a:extLst>
                  <a:ext uri="{FF2B5EF4-FFF2-40B4-BE49-F238E27FC236}">
                    <a16:creationId xmlns:a16="http://schemas.microsoft.com/office/drawing/2014/main" id="{2618F9C7-36DD-4457-833A-1B02D4ED43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1"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8">
                <a:extLst>
                  <a:ext uri="{FF2B5EF4-FFF2-40B4-BE49-F238E27FC236}">
                    <a16:creationId xmlns:a16="http://schemas.microsoft.com/office/drawing/2014/main" id="{89722716-138C-4AEF-8843-2F964F06E7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a:extLst>
                  <a:ext uri="{FF2B5EF4-FFF2-40B4-BE49-F238E27FC236}">
                    <a16:creationId xmlns:a16="http://schemas.microsoft.com/office/drawing/2014/main" id="{0249306F-4876-408A-A898-95CBD73FF5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0">
                <a:extLst>
                  <a:ext uri="{FF2B5EF4-FFF2-40B4-BE49-F238E27FC236}">
                    <a16:creationId xmlns:a16="http://schemas.microsoft.com/office/drawing/2014/main" id="{6DD07B9E-7235-40B7-A078-912F9C1E92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8" y="3244"/>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a:extLst>
                  <a:ext uri="{FF2B5EF4-FFF2-40B4-BE49-F238E27FC236}">
                    <a16:creationId xmlns:a16="http://schemas.microsoft.com/office/drawing/2014/main" id="{FBD39A11-661E-4240-8B7E-6DC0E53604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4" y="3216"/>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52">
                <a:extLst>
                  <a:ext uri="{FF2B5EF4-FFF2-40B4-BE49-F238E27FC236}">
                    <a16:creationId xmlns:a16="http://schemas.microsoft.com/office/drawing/2014/main" id="{DEF42F92-8284-418E-9292-31A24C7F4E01}"/>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53">
                <a:extLst>
                  <a:ext uri="{FF2B5EF4-FFF2-40B4-BE49-F238E27FC236}">
                    <a16:creationId xmlns:a16="http://schemas.microsoft.com/office/drawing/2014/main" id="{6CD10535-7E4A-4861-81A0-ADBB14CDBCF8}"/>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8" name="Picture 54">
                <a:extLst>
                  <a:ext uri="{FF2B5EF4-FFF2-40B4-BE49-F238E27FC236}">
                    <a16:creationId xmlns:a16="http://schemas.microsoft.com/office/drawing/2014/main" id="{6D6E5346-78D5-4373-957F-53AC51175C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55">
                <a:extLst>
                  <a:ext uri="{FF2B5EF4-FFF2-40B4-BE49-F238E27FC236}">
                    <a16:creationId xmlns:a16="http://schemas.microsoft.com/office/drawing/2014/main" id="{512D5D69-14C0-47E3-807B-856993E0FB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6">
                <a:extLst>
                  <a:ext uri="{FF2B5EF4-FFF2-40B4-BE49-F238E27FC236}">
                    <a16:creationId xmlns:a16="http://schemas.microsoft.com/office/drawing/2014/main" id="{38C1F875-4093-414B-BBB3-672E381B68F8}"/>
                  </a:ext>
                </a:extLst>
              </p:cNvPr>
              <p:cNvSpPr>
                <a:spLocks noChangeArrowheads="1"/>
              </p:cNvSpPr>
              <p:nvPr/>
            </p:nvSpPr>
            <p:spPr bwMode="auto">
              <a:xfrm>
                <a:off x="588" y="3133"/>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7">
                <a:extLst>
                  <a:ext uri="{FF2B5EF4-FFF2-40B4-BE49-F238E27FC236}">
                    <a16:creationId xmlns:a16="http://schemas.microsoft.com/office/drawing/2014/main" id="{44C79AC9-DBEF-4F81-A4D0-2FF8742B4822}"/>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8">
                <a:extLst>
                  <a:ext uri="{FF2B5EF4-FFF2-40B4-BE49-F238E27FC236}">
                    <a16:creationId xmlns:a16="http://schemas.microsoft.com/office/drawing/2014/main" id="{15FCCCFD-C5DB-41CD-A31E-669A42D10C65}"/>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9">
                <a:extLst>
                  <a:ext uri="{FF2B5EF4-FFF2-40B4-BE49-F238E27FC236}">
                    <a16:creationId xmlns:a16="http://schemas.microsoft.com/office/drawing/2014/main" id="{01924D8C-0E94-4B80-AFC4-3266BA70660E}"/>
                  </a:ext>
                </a:extLst>
              </p:cNvPr>
              <p:cNvSpPr>
                <a:spLocks noChangeArrowheads="1"/>
              </p:cNvSpPr>
              <p:nvPr/>
            </p:nvSpPr>
            <p:spPr bwMode="auto">
              <a:xfrm>
                <a:off x="557" y="3387"/>
                <a:ext cx="184" cy="73"/>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0">
                <a:extLst>
                  <a:ext uri="{FF2B5EF4-FFF2-40B4-BE49-F238E27FC236}">
                    <a16:creationId xmlns:a16="http://schemas.microsoft.com/office/drawing/2014/main" id="{A77C4DA7-1CF9-4B2E-A27C-2923F7F8C115}"/>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73 h 73"/>
                  <a:gd name="T6" fmla="*/ 0 w 184"/>
                  <a:gd name="T7" fmla="*/ 0 h 73"/>
                  <a:gd name="T8" fmla="*/ 184 w 184"/>
                  <a:gd name="T9" fmla="*/ 0 h 73"/>
                  <a:gd name="T10" fmla="*/ 0 w 184"/>
                  <a:gd name="T11" fmla="*/ 0 h 73"/>
                </a:gdLst>
                <a:ahLst/>
                <a:cxnLst>
                  <a:cxn ang="0">
                    <a:pos x="T0" y="T1"/>
                  </a:cxn>
                  <a:cxn ang="0">
                    <a:pos x="T2" y="T3"/>
                  </a:cxn>
                  <a:cxn ang="0">
                    <a:pos x="T4" y="T5"/>
                  </a:cxn>
                  <a:cxn ang="0">
                    <a:pos x="T6" y="T7"/>
                  </a:cxn>
                  <a:cxn ang="0">
                    <a:pos x="T8" y="T9"/>
                  </a:cxn>
                  <a:cxn ang="0">
                    <a:pos x="T10" y="T11"/>
                  </a:cxn>
                </a:cxnLst>
                <a:rect l="0" t="0" r="r" b="b"/>
                <a:pathLst>
                  <a:path w="184" h="73">
                    <a:moveTo>
                      <a:pt x="0" y="73"/>
                    </a:moveTo>
                    <a:lnTo>
                      <a:pt x="184" y="73"/>
                    </a:lnTo>
                    <a:lnTo>
                      <a:pt x="0" y="73"/>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1">
                <a:extLst>
                  <a:ext uri="{FF2B5EF4-FFF2-40B4-BE49-F238E27FC236}">
                    <a16:creationId xmlns:a16="http://schemas.microsoft.com/office/drawing/2014/main" id="{FE23A8FE-0913-4591-AA1A-41A11B809219}"/>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0 h 73"/>
                  <a:gd name="T6" fmla="*/ 184 w 184"/>
                  <a:gd name="T7" fmla="*/ 0 h 73"/>
                  <a:gd name="T8" fmla="*/ 0 w 184"/>
                  <a:gd name="T9" fmla="*/ 73 h 73"/>
                  <a:gd name="T10" fmla="*/ 0 w 184"/>
                  <a:gd name="T11" fmla="*/ 0 h 73"/>
                  <a:gd name="T12" fmla="*/ 184 w 184"/>
                  <a:gd name="T13" fmla="*/ 73 h 73"/>
                  <a:gd name="T14" fmla="*/ 184 w 184"/>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3">
                    <a:moveTo>
                      <a:pt x="0" y="73"/>
                    </a:moveTo>
                    <a:lnTo>
                      <a:pt x="184" y="73"/>
                    </a:lnTo>
                    <a:moveTo>
                      <a:pt x="0" y="0"/>
                    </a:moveTo>
                    <a:lnTo>
                      <a:pt x="184" y="0"/>
                    </a:lnTo>
                    <a:moveTo>
                      <a:pt x="0" y="73"/>
                    </a:moveTo>
                    <a:lnTo>
                      <a:pt x="0" y="0"/>
                    </a:lnTo>
                    <a:moveTo>
                      <a:pt x="184" y="73"/>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2">
                <a:extLst>
                  <a:ext uri="{FF2B5EF4-FFF2-40B4-BE49-F238E27FC236}">
                    <a16:creationId xmlns:a16="http://schemas.microsoft.com/office/drawing/2014/main" id="{9FA61C23-7CB5-4CEF-8592-162674D5E5E4}"/>
                  </a:ext>
                </a:extLst>
              </p:cNvPr>
              <p:cNvSpPr>
                <a:spLocks noChangeArrowheads="1"/>
              </p:cNvSpPr>
              <p:nvPr/>
            </p:nvSpPr>
            <p:spPr bwMode="auto">
              <a:xfrm>
                <a:off x="557" y="3642"/>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3">
                <a:extLst>
                  <a:ext uri="{FF2B5EF4-FFF2-40B4-BE49-F238E27FC236}">
                    <a16:creationId xmlns:a16="http://schemas.microsoft.com/office/drawing/2014/main" id="{225EE0EE-A8C3-4A17-A8A5-1FEB74BC8E73}"/>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4">
                <a:extLst>
                  <a:ext uri="{FF2B5EF4-FFF2-40B4-BE49-F238E27FC236}">
                    <a16:creationId xmlns:a16="http://schemas.microsoft.com/office/drawing/2014/main" id="{E32E28AA-5322-47C3-AE34-58D499A071CF}"/>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65">
                <a:extLst>
                  <a:ext uri="{FF2B5EF4-FFF2-40B4-BE49-F238E27FC236}">
                    <a16:creationId xmlns:a16="http://schemas.microsoft.com/office/drawing/2014/main" id="{0F0E0071-9C8E-4904-A291-4AFD5F7858E4}"/>
                  </a:ext>
                </a:extLst>
              </p:cNvPr>
              <p:cNvSpPr>
                <a:spLocks noChangeArrowheads="1"/>
              </p:cNvSpPr>
              <p:nvPr/>
            </p:nvSpPr>
            <p:spPr bwMode="auto">
              <a:xfrm>
                <a:off x="843" y="2708"/>
                <a:ext cx="58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0" i="0" u="none" strike="noStrike" cap="none" normalizeH="0" baseline="0" dirty="0">
                    <a:ln>
                      <a:noFill/>
                    </a:ln>
                    <a:solidFill>
                      <a:srgbClr val="000000"/>
                    </a:solidFill>
                    <a:effectLst/>
                    <a:latin typeface="Verdana" panose="020B0604030504040204" pitchFamily="34" charset="0"/>
                    <a:ea typeface="Arial"/>
                    <a:cs typeface="Arial"/>
                  </a:rPr>
                  <a:t>مؤسسة البريد (المصدر)</a:t>
                </a:r>
              </a:p>
            </p:txBody>
          </p:sp>
          <p:sp>
            <p:nvSpPr>
              <p:cNvPr id="81" name="Rectangle 67">
                <a:extLst>
                  <a:ext uri="{FF2B5EF4-FFF2-40B4-BE49-F238E27FC236}">
                    <a16:creationId xmlns:a16="http://schemas.microsoft.com/office/drawing/2014/main" id="{18B8BE12-CCB3-4424-8072-B526DA108846}"/>
                  </a:ext>
                </a:extLst>
              </p:cNvPr>
              <p:cNvSpPr>
                <a:spLocks noChangeArrowheads="1"/>
              </p:cNvSpPr>
              <p:nvPr/>
            </p:nvSpPr>
            <p:spPr bwMode="auto">
              <a:xfrm>
                <a:off x="1856" y="2595"/>
                <a:ext cx="37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0" i="0" u="none" strike="noStrike" cap="none" normalizeH="0" baseline="0" dirty="0">
                    <a:ln>
                      <a:noFill/>
                    </a:ln>
                    <a:solidFill>
                      <a:srgbClr val="000000"/>
                    </a:solidFill>
                    <a:effectLst/>
                    <a:latin typeface="Verdana" panose="020B0604030504040204" pitchFamily="34" charset="0"/>
                    <a:ea typeface="Arial"/>
                    <a:cs typeface="Arial"/>
                  </a:rPr>
                  <a:t> مركز الفرز</a:t>
                </a:r>
                <a:br>
                  <a:rPr kumimoji="0" lang="ar-SA" sz="1000" b="0" i="0" u="none" strike="noStrike" cap="none" normalizeH="0" baseline="0" dirty="0">
                    <a:ln>
                      <a:noFill/>
                    </a:ln>
                    <a:solidFill>
                      <a:srgbClr val="000000"/>
                    </a:solidFill>
                    <a:effectLst/>
                    <a:latin typeface="Verdana" panose="020B0604030504040204" pitchFamily="34" charset="0"/>
                    <a:ea typeface="Arial"/>
                    <a:cs typeface="Arial"/>
                  </a:rPr>
                </a:br>
                <a:r>
                  <a:rPr kumimoji="0" lang="ar-SA" sz="1000" b="0" i="0" u="none" strike="noStrike" cap="none" normalizeH="0" baseline="0" dirty="0">
                    <a:ln>
                      <a:noFill/>
                    </a:ln>
                    <a:solidFill>
                      <a:srgbClr val="000000"/>
                    </a:solidFill>
                    <a:effectLst/>
                    <a:latin typeface="Verdana" panose="020B0604030504040204" pitchFamily="34" charset="0"/>
                    <a:ea typeface="Arial"/>
                    <a:cs typeface="Arial"/>
                  </a:rPr>
                  <a:t>(المصدر)</a:t>
                </a:r>
              </a:p>
            </p:txBody>
          </p:sp>
          <p:sp>
            <p:nvSpPr>
              <p:cNvPr id="84" name="Rectangle 70">
                <a:extLst>
                  <a:ext uri="{FF2B5EF4-FFF2-40B4-BE49-F238E27FC236}">
                    <a16:creationId xmlns:a16="http://schemas.microsoft.com/office/drawing/2014/main" id="{3DFDCA98-BD78-4492-9E52-80F7963E60C1}"/>
                  </a:ext>
                </a:extLst>
              </p:cNvPr>
              <p:cNvSpPr>
                <a:spLocks noChangeArrowheads="1"/>
              </p:cNvSpPr>
              <p:nvPr/>
            </p:nvSpPr>
            <p:spPr bwMode="auto">
              <a:xfrm>
                <a:off x="4739" y="2944"/>
                <a:ext cx="40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1000" b="0" i="0" u="none" strike="noStrike" cap="none" normalizeH="0" baseline="0">
                    <a:ln>
                      <a:noFill/>
                    </a:ln>
                    <a:solidFill>
                      <a:srgbClr val="000000"/>
                    </a:solidFill>
                    <a:effectLst/>
                    <a:latin typeface="Verdana" panose="020B0604030504040204" pitchFamily="34" charset="0"/>
                    <a:ea typeface="Arial"/>
                    <a:cs typeface="Arial"/>
                  </a:rPr>
                  <a:t> الجمارك</a:t>
                </a:r>
              </a:p>
            </p:txBody>
          </p:sp>
          <p:sp>
            <p:nvSpPr>
              <p:cNvPr id="88" name="Rectangle 74">
                <a:extLst>
                  <a:ext uri="{FF2B5EF4-FFF2-40B4-BE49-F238E27FC236}">
                    <a16:creationId xmlns:a16="http://schemas.microsoft.com/office/drawing/2014/main" id="{330C556F-D236-4C85-9653-14E17AEC1CB8}"/>
                  </a:ext>
                </a:extLst>
              </p:cNvPr>
              <p:cNvSpPr>
                <a:spLocks noChangeArrowheads="1"/>
              </p:cNvSpPr>
              <p:nvPr/>
            </p:nvSpPr>
            <p:spPr bwMode="auto">
              <a:xfrm>
                <a:off x="6907" y="2566"/>
                <a:ext cx="46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1000" b="0" i="0" u="none" strike="noStrike" cap="none" normalizeH="0" baseline="0">
                    <a:ln>
                      <a:noFill/>
                    </a:ln>
                    <a:solidFill>
                      <a:srgbClr val="000000"/>
                    </a:solidFill>
                    <a:effectLst/>
                    <a:latin typeface="Verdana" panose="020B0604030504040204" pitchFamily="34" charset="0"/>
                    <a:ea typeface="Arial"/>
                    <a:cs typeface="Arial"/>
                  </a:rPr>
                  <a:t>الميل الأخير/المستلِم/التوزيع</a:t>
                </a:r>
              </a:p>
            </p:txBody>
          </p:sp>
          <p:sp>
            <p:nvSpPr>
              <p:cNvPr id="95" name="Rectangle 81">
                <a:extLst>
                  <a:ext uri="{FF2B5EF4-FFF2-40B4-BE49-F238E27FC236}">
                    <a16:creationId xmlns:a16="http://schemas.microsoft.com/office/drawing/2014/main" id="{24BAC43A-0EBD-4A75-A7CB-562C71E5C419}"/>
                  </a:ext>
                </a:extLst>
              </p:cNvPr>
              <p:cNvSpPr>
                <a:spLocks noChangeArrowheads="1"/>
              </p:cNvSpPr>
              <p:nvPr/>
            </p:nvSpPr>
            <p:spPr bwMode="auto">
              <a:xfrm>
                <a:off x="5281"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82">
                <a:extLst>
                  <a:ext uri="{FF2B5EF4-FFF2-40B4-BE49-F238E27FC236}">
                    <a16:creationId xmlns:a16="http://schemas.microsoft.com/office/drawing/2014/main" id="{D9EB54EA-00F2-4D5B-807F-C75BAE916747}"/>
                  </a:ext>
                </a:extLst>
              </p:cNvPr>
              <p:cNvSpPr>
                <a:spLocks noChangeArrowheads="1"/>
              </p:cNvSpPr>
              <p:nvPr/>
            </p:nvSpPr>
            <p:spPr bwMode="auto">
              <a:xfrm>
                <a:off x="5281"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3">
                <a:extLst>
                  <a:ext uri="{FF2B5EF4-FFF2-40B4-BE49-F238E27FC236}">
                    <a16:creationId xmlns:a16="http://schemas.microsoft.com/office/drawing/2014/main" id="{AD8635A5-E26F-4623-A8F0-C6F315B82633}"/>
                  </a:ext>
                </a:extLst>
              </p:cNvPr>
              <p:cNvSpPr>
                <a:spLocks noEditPoints="1"/>
              </p:cNvSpPr>
              <p:nvPr/>
            </p:nvSpPr>
            <p:spPr bwMode="auto">
              <a:xfrm>
                <a:off x="4936" y="3066"/>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0 h 761"/>
                  <a:gd name="T18" fmla="*/ 20 w 40"/>
                  <a:gd name="T19" fmla="*/ 600 h 761"/>
                  <a:gd name="T20" fmla="*/ 40 w 40"/>
                  <a:gd name="T21" fmla="*/ 620 h 761"/>
                  <a:gd name="T22" fmla="*/ 40 w 40"/>
                  <a:gd name="T23" fmla="*/ 621 h 761"/>
                  <a:gd name="T24" fmla="*/ 20 w 40"/>
                  <a:gd name="T25" fmla="*/ 641 h 761"/>
                  <a:gd name="T26" fmla="*/ 0 w 40"/>
                  <a:gd name="T27" fmla="*/ 621 h 761"/>
                  <a:gd name="T28" fmla="*/ 0 w 40"/>
                  <a:gd name="T29" fmla="*/ 500 h 761"/>
                  <a:gd name="T30" fmla="*/ 0 w 40"/>
                  <a:gd name="T31" fmla="*/ 500 h 761"/>
                  <a:gd name="T32" fmla="*/ 20 w 40"/>
                  <a:gd name="T33" fmla="*/ 480 h 761"/>
                  <a:gd name="T34" fmla="*/ 40 w 40"/>
                  <a:gd name="T35" fmla="*/ 500 h 761"/>
                  <a:gd name="T36" fmla="*/ 40 w 40"/>
                  <a:gd name="T37" fmla="*/ 500 h 761"/>
                  <a:gd name="T38" fmla="*/ 20 w 40"/>
                  <a:gd name="T39" fmla="*/ 520 h 761"/>
                  <a:gd name="T40" fmla="*/ 0 w 40"/>
                  <a:gd name="T41" fmla="*/ 500 h 761"/>
                  <a:gd name="T42" fmla="*/ 0 w 40"/>
                  <a:gd name="T43" fmla="*/ 380 h 761"/>
                  <a:gd name="T44" fmla="*/ 0 w 40"/>
                  <a:gd name="T45" fmla="*/ 380 h 761"/>
                  <a:gd name="T46" fmla="*/ 20 w 40"/>
                  <a:gd name="T47" fmla="*/ 360 h 761"/>
                  <a:gd name="T48" fmla="*/ 40 w 40"/>
                  <a:gd name="T49" fmla="*/ 380 h 761"/>
                  <a:gd name="T50" fmla="*/ 40 w 40"/>
                  <a:gd name="T51" fmla="*/ 380 h 761"/>
                  <a:gd name="T52" fmla="*/ 20 w 40"/>
                  <a:gd name="T53" fmla="*/ 400 h 761"/>
                  <a:gd name="T54" fmla="*/ 0 w 40"/>
                  <a:gd name="T55" fmla="*/ 380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29"/>
                      <a:pt x="9" y="721"/>
                      <a:pt x="20" y="721"/>
                    </a:cubicBezTo>
                    <a:cubicBezTo>
                      <a:pt x="31" y="721"/>
                      <a:pt x="40" y="729"/>
                      <a:pt x="40" y="741"/>
                    </a:cubicBezTo>
                    <a:lnTo>
                      <a:pt x="40" y="741"/>
                    </a:lnTo>
                    <a:cubicBezTo>
                      <a:pt x="40" y="752"/>
                      <a:pt x="31" y="761"/>
                      <a:pt x="20" y="761"/>
                    </a:cubicBezTo>
                    <a:cubicBezTo>
                      <a:pt x="9" y="761"/>
                      <a:pt x="0" y="752"/>
                      <a:pt x="0" y="741"/>
                    </a:cubicBezTo>
                    <a:close/>
                    <a:moveTo>
                      <a:pt x="0" y="621"/>
                    </a:moveTo>
                    <a:lnTo>
                      <a:pt x="0" y="620"/>
                    </a:lnTo>
                    <a:cubicBezTo>
                      <a:pt x="0" y="609"/>
                      <a:pt x="9" y="600"/>
                      <a:pt x="20" y="600"/>
                    </a:cubicBezTo>
                    <a:cubicBezTo>
                      <a:pt x="31" y="600"/>
                      <a:pt x="40" y="609"/>
                      <a:pt x="40" y="620"/>
                    </a:cubicBezTo>
                    <a:lnTo>
                      <a:pt x="40" y="621"/>
                    </a:lnTo>
                    <a:cubicBezTo>
                      <a:pt x="40" y="632"/>
                      <a:pt x="31" y="641"/>
                      <a:pt x="20" y="641"/>
                    </a:cubicBezTo>
                    <a:cubicBezTo>
                      <a:pt x="9" y="641"/>
                      <a:pt x="0" y="632"/>
                      <a:pt x="0" y="621"/>
                    </a:cubicBezTo>
                    <a:close/>
                    <a:moveTo>
                      <a:pt x="0" y="500"/>
                    </a:moveTo>
                    <a:lnTo>
                      <a:pt x="0" y="500"/>
                    </a:lnTo>
                    <a:cubicBezTo>
                      <a:pt x="0" y="489"/>
                      <a:pt x="9" y="480"/>
                      <a:pt x="20" y="480"/>
                    </a:cubicBezTo>
                    <a:cubicBezTo>
                      <a:pt x="31" y="480"/>
                      <a:pt x="40" y="489"/>
                      <a:pt x="40" y="500"/>
                    </a:cubicBezTo>
                    <a:lnTo>
                      <a:pt x="40" y="500"/>
                    </a:lnTo>
                    <a:cubicBezTo>
                      <a:pt x="40" y="512"/>
                      <a:pt x="31" y="520"/>
                      <a:pt x="20" y="520"/>
                    </a:cubicBezTo>
                    <a:cubicBezTo>
                      <a:pt x="9" y="520"/>
                      <a:pt x="0" y="512"/>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84">
                <a:extLst>
                  <a:ext uri="{FF2B5EF4-FFF2-40B4-BE49-F238E27FC236}">
                    <a16:creationId xmlns:a16="http://schemas.microsoft.com/office/drawing/2014/main" id="{A47E43A7-923C-441D-90AA-82F287F65FF0}"/>
                  </a:ext>
                </a:extLst>
              </p:cNvPr>
              <p:cNvSpPr>
                <a:spLocks noEditPoints="1"/>
              </p:cNvSpPr>
              <p:nvPr/>
            </p:nvSpPr>
            <p:spPr bwMode="auto">
              <a:xfrm>
                <a:off x="5226" y="2924"/>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2"/>
                      <a:pt x="31" y="760"/>
                      <a:pt x="20" y="760"/>
                    </a:cubicBezTo>
                    <a:cubicBezTo>
                      <a:pt x="9" y="760"/>
                      <a:pt x="0" y="752"/>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85">
                <a:extLst>
                  <a:ext uri="{FF2B5EF4-FFF2-40B4-BE49-F238E27FC236}">
                    <a16:creationId xmlns:a16="http://schemas.microsoft.com/office/drawing/2014/main" id="{E8E08BB2-3163-4930-B357-DD345B49EE3E}"/>
                  </a:ext>
                </a:extLst>
              </p:cNvPr>
              <p:cNvSpPr>
                <a:spLocks noEditPoints="1"/>
              </p:cNvSpPr>
              <p:nvPr/>
            </p:nvSpPr>
            <p:spPr bwMode="auto">
              <a:xfrm>
                <a:off x="6221" y="2983"/>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86">
                <a:extLst>
                  <a:ext uri="{FF2B5EF4-FFF2-40B4-BE49-F238E27FC236}">
                    <a16:creationId xmlns:a16="http://schemas.microsoft.com/office/drawing/2014/main" id="{AD9521CD-E263-41F7-ADAB-81034AE1280A}"/>
                  </a:ext>
                </a:extLst>
              </p:cNvPr>
              <p:cNvSpPr>
                <a:spLocks noEditPoints="1"/>
              </p:cNvSpPr>
              <p:nvPr/>
            </p:nvSpPr>
            <p:spPr bwMode="auto">
              <a:xfrm>
                <a:off x="7129" y="2926"/>
                <a:ext cx="10" cy="76"/>
              </a:xfrm>
              <a:custGeom>
                <a:avLst/>
                <a:gdLst>
                  <a:gd name="T0" fmla="*/ 0 w 40"/>
                  <a:gd name="T1" fmla="*/ 260 h 280"/>
                  <a:gd name="T2" fmla="*/ 0 w 40"/>
                  <a:gd name="T3" fmla="*/ 260 h 280"/>
                  <a:gd name="T4" fmla="*/ 20 w 40"/>
                  <a:gd name="T5" fmla="*/ 240 h 280"/>
                  <a:gd name="T6" fmla="*/ 40 w 40"/>
                  <a:gd name="T7" fmla="*/ 260 h 280"/>
                  <a:gd name="T8" fmla="*/ 40 w 40"/>
                  <a:gd name="T9" fmla="*/ 260 h 280"/>
                  <a:gd name="T10" fmla="*/ 20 w 40"/>
                  <a:gd name="T11" fmla="*/ 280 h 280"/>
                  <a:gd name="T12" fmla="*/ 0 w 40"/>
                  <a:gd name="T13" fmla="*/ 260 h 280"/>
                  <a:gd name="T14" fmla="*/ 0 w 40"/>
                  <a:gd name="T15" fmla="*/ 140 h 280"/>
                  <a:gd name="T16" fmla="*/ 0 w 40"/>
                  <a:gd name="T17" fmla="*/ 140 h 280"/>
                  <a:gd name="T18" fmla="*/ 20 w 40"/>
                  <a:gd name="T19" fmla="*/ 120 h 280"/>
                  <a:gd name="T20" fmla="*/ 40 w 40"/>
                  <a:gd name="T21" fmla="*/ 140 h 280"/>
                  <a:gd name="T22" fmla="*/ 40 w 40"/>
                  <a:gd name="T23" fmla="*/ 140 h 280"/>
                  <a:gd name="T24" fmla="*/ 20 w 40"/>
                  <a:gd name="T25" fmla="*/ 160 h 280"/>
                  <a:gd name="T26" fmla="*/ 0 w 40"/>
                  <a:gd name="T27" fmla="*/ 140 h 280"/>
                  <a:gd name="T28" fmla="*/ 0 w 40"/>
                  <a:gd name="T29" fmla="*/ 20 h 280"/>
                  <a:gd name="T30" fmla="*/ 0 w 40"/>
                  <a:gd name="T31" fmla="*/ 20 h 280"/>
                  <a:gd name="T32" fmla="*/ 20 w 40"/>
                  <a:gd name="T33" fmla="*/ 0 h 280"/>
                  <a:gd name="T34" fmla="*/ 40 w 40"/>
                  <a:gd name="T35" fmla="*/ 20 h 280"/>
                  <a:gd name="T36" fmla="*/ 40 w 40"/>
                  <a:gd name="T37" fmla="*/ 20 h 280"/>
                  <a:gd name="T38" fmla="*/ 20 w 40"/>
                  <a:gd name="T39" fmla="*/ 40 h 280"/>
                  <a:gd name="T40" fmla="*/ 0 w 40"/>
                  <a:gd name="T41"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80">
                    <a:moveTo>
                      <a:pt x="0" y="260"/>
                    </a:moveTo>
                    <a:lnTo>
                      <a:pt x="0" y="260"/>
                    </a:lnTo>
                    <a:cubicBezTo>
                      <a:pt x="0" y="249"/>
                      <a:pt x="8" y="240"/>
                      <a:pt x="20" y="240"/>
                    </a:cubicBezTo>
                    <a:cubicBezTo>
                      <a:pt x="31" y="240"/>
                      <a:pt x="40" y="249"/>
                      <a:pt x="40" y="260"/>
                    </a:cubicBezTo>
                    <a:lnTo>
                      <a:pt x="40" y="260"/>
                    </a:lnTo>
                    <a:cubicBezTo>
                      <a:pt x="40" y="271"/>
                      <a:pt x="31" y="280"/>
                      <a:pt x="20" y="280"/>
                    </a:cubicBezTo>
                    <a:cubicBezTo>
                      <a:pt x="8" y="280"/>
                      <a:pt x="0" y="271"/>
                      <a:pt x="0" y="260"/>
                    </a:cubicBezTo>
                    <a:close/>
                    <a:moveTo>
                      <a:pt x="0" y="140"/>
                    </a:moveTo>
                    <a:lnTo>
                      <a:pt x="0" y="140"/>
                    </a:lnTo>
                    <a:cubicBezTo>
                      <a:pt x="0" y="129"/>
                      <a:pt x="8" y="120"/>
                      <a:pt x="20" y="120"/>
                    </a:cubicBezTo>
                    <a:cubicBezTo>
                      <a:pt x="31" y="120"/>
                      <a:pt x="40" y="129"/>
                      <a:pt x="40" y="140"/>
                    </a:cubicBezTo>
                    <a:lnTo>
                      <a:pt x="40" y="140"/>
                    </a:lnTo>
                    <a:cubicBezTo>
                      <a:pt x="40" y="151"/>
                      <a:pt x="31" y="160"/>
                      <a:pt x="20" y="160"/>
                    </a:cubicBezTo>
                    <a:cubicBezTo>
                      <a:pt x="8" y="160"/>
                      <a:pt x="0" y="151"/>
                      <a:pt x="0" y="140"/>
                    </a:cubicBezTo>
                    <a:close/>
                    <a:moveTo>
                      <a:pt x="0" y="20"/>
                    </a:moveTo>
                    <a:lnTo>
                      <a:pt x="0" y="20"/>
                    </a:lnTo>
                    <a:cubicBezTo>
                      <a:pt x="0" y="9"/>
                      <a:pt x="8" y="0"/>
                      <a:pt x="20" y="0"/>
                    </a:cubicBezTo>
                    <a:cubicBezTo>
                      <a:pt x="31" y="0"/>
                      <a:pt x="40" y="9"/>
                      <a:pt x="40" y="20"/>
                    </a:cubicBezTo>
                    <a:lnTo>
                      <a:pt x="40" y="20"/>
                    </a:lnTo>
                    <a:cubicBezTo>
                      <a:pt x="40" y="31"/>
                      <a:pt x="31" y="40"/>
                      <a:pt x="20" y="40"/>
                    </a:cubicBezTo>
                    <a:cubicBezTo>
                      <a:pt x="8"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87">
                <a:extLst>
                  <a:ext uri="{FF2B5EF4-FFF2-40B4-BE49-F238E27FC236}">
                    <a16:creationId xmlns:a16="http://schemas.microsoft.com/office/drawing/2014/main" id="{4D0EA413-D772-4A7B-93D7-46122D3CC1E7}"/>
                  </a:ext>
                </a:extLst>
              </p:cNvPr>
              <p:cNvSpPr>
                <a:spLocks noEditPoints="1"/>
              </p:cNvSpPr>
              <p:nvPr/>
            </p:nvSpPr>
            <p:spPr bwMode="auto">
              <a:xfrm>
                <a:off x="2025" y="2955"/>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88">
                <a:extLst>
                  <a:ext uri="{FF2B5EF4-FFF2-40B4-BE49-F238E27FC236}">
                    <a16:creationId xmlns:a16="http://schemas.microsoft.com/office/drawing/2014/main" id="{C2E83669-0175-4B2D-916D-82C01AD733E6}"/>
                  </a:ext>
                </a:extLst>
              </p:cNvPr>
              <p:cNvSpPr>
                <a:spLocks noEditPoints="1"/>
              </p:cNvSpPr>
              <p:nvPr/>
            </p:nvSpPr>
            <p:spPr bwMode="auto">
              <a:xfrm>
                <a:off x="1135" y="2983"/>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Rectangle 89">
                <a:extLst>
                  <a:ext uri="{FF2B5EF4-FFF2-40B4-BE49-F238E27FC236}">
                    <a16:creationId xmlns:a16="http://schemas.microsoft.com/office/drawing/2014/main" id="{7AC74BE9-ACDC-4B90-BC30-54D6881E41AF}"/>
                  </a:ext>
                </a:extLst>
              </p:cNvPr>
              <p:cNvSpPr>
                <a:spLocks noChangeArrowheads="1"/>
              </p:cNvSpPr>
              <p:nvPr/>
            </p:nvSpPr>
            <p:spPr bwMode="auto">
              <a:xfrm>
                <a:off x="528" y="2716"/>
                <a:ext cx="268"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0" i="0" u="none" strike="noStrike" cap="none" normalizeH="0" baseline="0" dirty="0">
                    <a:ln>
                      <a:noFill/>
                    </a:ln>
                    <a:solidFill>
                      <a:srgbClr val="000000"/>
                    </a:solidFill>
                    <a:effectLst/>
                    <a:latin typeface="Verdana" panose="020B0604030504040204" pitchFamily="34" charset="0"/>
                    <a:ea typeface="Arial"/>
                    <a:cs typeface="Arial"/>
                  </a:rPr>
                  <a:t>الميل الأول</a:t>
                </a:r>
              </a:p>
            </p:txBody>
          </p:sp>
          <p:sp>
            <p:nvSpPr>
              <p:cNvPr id="105" name="Rectangle 91">
                <a:extLst>
                  <a:ext uri="{FF2B5EF4-FFF2-40B4-BE49-F238E27FC236}">
                    <a16:creationId xmlns:a16="http://schemas.microsoft.com/office/drawing/2014/main" id="{2903420B-8395-4BCF-986D-1EBC00FBC828}"/>
                  </a:ext>
                </a:extLst>
              </p:cNvPr>
              <p:cNvSpPr>
                <a:spLocks noChangeArrowheads="1"/>
              </p:cNvSpPr>
              <p:nvPr/>
            </p:nvSpPr>
            <p:spPr bwMode="auto">
              <a:xfrm>
                <a:off x="3121" y="4046"/>
                <a:ext cx="22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1000" b="0" i="0" u="none" strike="noStrike" cap="none" normalizeH="0" baseline="0" dirty="0">
                    <a:ln>
                      <a:noFill/>
                    </a:ln>
                    <a:solidFill>
                      <a:srgbClr val="0070C0"/>
                    </a:solidFill>
                    <a:effectLst/>
                    <a:latin typeface="Verdana" panose="020B0604030504040204" pitchFamily="34" charset="0"/>
                    <a:ea typeface="Arial"/>
                    <a:cs typeface="Arial"/>
                  </a:rPr>
                  <a:t> </a:t>
                </a:r>
                <a:r>
                  <a:rPr kumimoji="0" lang="en-GB" sz="1000" b="0" i="0" u="none" strike="noStrike" cap="none" normalizeH="0" baseline="0" dirty="0">
                    <a:ln>
                      <a:noFill/>
                    </a:ln>
                    <a:solidFill>
                      <a:srgbClr val="0070C0"/>
                    </a:solidFill>
                    <a:effectLst/>
                    <a:latin typeface="Times New Roman" panose="02020603050405020304" pitchFamily="18" charset="0"/>
                    <a:ea typeface="Arial"/>
                    <a:cs typeface="Times New Roman" panose="02020603050405020304" pitchFamily="18" charset="0"/>
                  </a:rPr>
                  <a:t>EMC</a:t>
                </a:r>
              </a:p>
            </p:txBody>
          </p:sp>
          <p:sp>
            <p:nvSpPr>
              <p:cNvPr id="107" name="Line 93">
                <a:extLst>
                  <a:ext uri="{FF2B5EF4-FFF2-40B4-BE49-F238E27FC236}">
                    <a16:creationId xmlns:a16="http://schemas.microsoft.com/office/drawing/2014/main" id="{76E33398-046E-4DF8-9DAB-9354D8BA843B}"/>
                  </a:ext>
                </a:extLst>
              </p:cNvPr>
              <p:cNvSpPr>
                <a:spLocks noChangeShapeType="1"/>
              </p:cNvSpPr>
              <p:nvPr/>
            </p:nvSpPr>
            <p:spPr bwMode="auto">
              <a:xfrm flipV="1">
                <a:off x="3269" y="3694"/>
                <a:ext cx="0" cy="295"/>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Line 94">
                <a:extLst>
                  <a:ext uri="{FF2B5EF4-FFF2-40B4-BE49-F238E27FC236}">
                    <a16:creationId xmlns:a16="http://schemas.microsoft.com/office/drawing/2014/main" id="{D61045CF-3FC7-4401-9572-36E86D616E4B}"/>
                  </a:ext>
                </a:extLst>
              </p:cNvPr>
              <p:cNvSpPr>
                <a:spLocks noChangeShapeType="1"/>
              </p:cNvSpPr>
              <p:nvPr/>
            </p:nvSpPr>
            <p:spPr bwMode="auto">
              <a:xfrm flipV="1">
                <a:off x="4813" y="3694"/>
                <a:ext cx="0" cy="299"/>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95">
                <a:extLst>
                  <a:ext uri="{FF2B5EF4-FFF2-40B4-BE49-F238E27FC236}">
                    <a16:creationId xmlns:a16="http://schemas.microsoft.com/office/drawing/2014/main" id="{FE2FC48D-837B-4192-8545-E5D79A9F2224}"/>
                  </a:ext>
                </a:extLst>
              </p:cNvPr>
              <p:cNvSpPr>
                <a:spLocks noChangeArrowheads="1"/>
              </p:cNvSpPr>
              <p:nvPr/>
            </p:nvSpPr>
            <p:spPr bwMode="auto">
              <a:xfrm>
                <a:off x="4078" y="3141"/>
                <a:ext cx="31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lang="ar-SA" sz="1000">
                    <a:solidFill>
                      <a:srgbClr val="000000"/>
                    </a:solidFill>
                    <a:latin typeface="Verdana" panose="020B0604030504040204" pitchFamily="34" charset="0"/>
                    <a:ea typeface="Arial"/>
                    <a:cs typeface="Arial"/>
                  </a:rPr>
                  <a:t>الحدود</a:t>
                </a:r>
              </a:p>
            </p:txBody>
          </p:sp>
          <p:sp>
            <p:nvSpPr>
              <p:cNvPr id="110" name="Rectangle 96">
                <a:extLst>
                  <a:ext uri="{FF2B5EF4-FFF2-40B4-BE49-F238E27FC236}">
                    <a16:creationId xmlns:a16="http://schemas.microsoft.com/office/drawing/2014/main" id="{C3187516-EB54-49B3-A95A-443F69E33D89}"/>
                  </a:ext>
                </a:extLst>
              </p:cNvPr>
              <p:cNvSpPr>
                <a:spLocks noChangeArrowheads="1"/>
              </p:cNvSpPr>
              <p:nvPr/>
            </p:nvSpPr>
            <p:spPr bwMode="auto">
              <a:xfrm>
                <a:off x="4703" y="4047"/>
                <a:ext cx="20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0070C0"/>
                    </a:solidFill>
                    <a:effectLst/>
                    <a:latin typeface="Times New Roman" panose="02020603050405020304" pitchFamily="18" charset="0"/>
                    <a:ea typeface="Arial"/>
                    <a:cs typeface="Times New Roman" panose="02020603050405020304" pitchFamily="18" charset="0"/>
                  </a:rPr>
                  <a:t>EMD</a:t>
                </a:r>
              </a:p>
            </p:txBody>
          </p:sp>
          <p:sp>
            <p:nvSpPr>
              <p:cNvPr id="111" name="Rectangle 97">
                <a:extLst>
                  <a:ext uri="{FF2B5EF4-FFF2-40B4-BE49-F238E27FC236}">
                    <a16:creationId xmlns:a16="http://schemas.microsoft.com/office/drawing/2014/main" id="{02B8A310-D78D-4F09-8074-1BCEC6189393}"/>
                  </a:ext>
                </a:extLst>
              </p:cNvPr>
              <p:cNvSpPr>
                <a:spLocks noChangeArrowheads="1"/>
              </p:cNvSpPr>
              <p:nvPr/>
            </p:nvSpPr>
            <p:spPr bwMode="auto">
              <a:xfrm>
                <a:off x="4008" y="2891"/>
                <a:ext cx="11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a:t>
                </a:r>
              </a:p>
            </p:txBody>
          </p:sp>
          <p:sp>
            <p:nvSpPr>
              <p:cNvPr id="112" name="Rectangle 98">
                <a:extLst>
                  <a:ext uri="{FF2B5EF4-FFF2-40B4-BE49-F238E27FC236}">
                    <a16:creationId xmlns:a16="http://schemas.microsoft.com/office/drawing/2014/main" id="{37A5BAAE-76E6-4E0A-9570-814D3CF1BCCA}"/>
                  </a:ext>
                </a:extLst>
              </p:cNvPr>
              <p:cNvSpPr>
                <a:spLocks noChangeArrowheads="1"/>
              </p:cNvSpPr>
              <p:nvPr/>
            </p:nvSpPr>
            <p:spPr bwMode="auto">
              <a:xfrm>
                <a:off x="4008" y="2933"/>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 *</a:t>
                </a:r>
              </a:p>
            </p:txBody>
          </p:sp>
          <p:sp>
            <p:nvSpPr>
              <p:cNvPr id="113" name="Rectangle 99">
                <a:extLst>
                  <a:ext uri="{FF2B5EF4-FFF2-40B4-BE49-F238E27FC236}">
                    <a16:creationId xmlns:a16="http://schemas.microsoft.com/office/drawing/2014/main" id="{453DB851-74D1-49D2-8D37-D44BDBE720B7}"/>
                  </a:ext>
                </a:extLst>
              </p:cNvPr>
              <p:cNvSpPr>
                <a:spLocks noChangeArrowheads="1"/>
              </p:cNvSpPr>
              <p:nvPr/>
            </p:nvSpPr>
            <p:spPr bwMode="auto">
              <a:xfrm>
                <a:off x="4008" y="2974"/>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a:t>
                </a:r>
              </a:p>
            </p:txBody>
          </p:sp>
          <p:sp>
            <p:nvSpPr>
              <p:cNvPr id="114" name="Rectangle 100">
                <a:extLst>
                  <a:ext uri="{FF2B5EF4-FFF2-40B4-BE49-F238E27FC236}">
                    <a16:creationId xmlns:a16="http://schemas.microsoft.com/office/drawing/2014/main" id="{B1829590-E758-4742-BDF4-907CB2FC2F6C}"/>
                  </a:ext>
                </a:extLst>
              </p:cNvPr>
              <p:cNvSpPr>
                <a:spLocks noChangeArrowheads="1"/>
              </p:cNvSpPr>
              <p:nvPr/>
            </p:nvSpPr>
            <p:spPr bwMode="auto">
              <a:xfrm>
                <a:off x="4008" y="3016"/>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a:t>
                </a:r>
              </a:p>
            </p:txBody>
          </p:sp>
          <p:sp>
            <p:nvSpPr>
              <p:cNvPr id="115" name="Rectangle 101">
                <a:extLst>
                  <a:ext uri="{FF2B5EF4-FFF2-40B4-BE49-F238E27FC236}">
                    <a16:creationId xmlns:a16="http://schemas.microsoft.com/office/drawing/2014/main" id="{1B4E06A8-D39B-4B5F-BB5B-7F8B65F8CB8B}"/>
                  </a:ext>
                </a:extLst>
              </p:cNvPr>
              <p:cNvSpPr>
                <a:spLocks noChangeArrowheads="1"/>
              </p:cNvSpPr>
              <p:nvPr/>
            </p:nvSpPr>
            <p:spPr bwMode="auto">
              <a:xfrm>
                <a:off x="4008" y="3058"/>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a:t>
                </a:r>
              </a:p>
            </p:txBody>
          </p:sp>
          <p:sp>
            <p:nvSpPr>
              <p:cNvPr id="116" name="Rectangle 102">
                <a:extLst>
                  <a:ext uri="{FF2B5EF4-FFF2-40B4-BE49-F238E27FC236}">
                    <a16:creationId xmlns:a16="http://schemas.microsoft.com/office/drawing/2014/main" id="{D77A50C9-01D8-43BA-A9B1-D0D4C637531B}"/>
                  </a:ext>
                </a:extLst>
              </p:cNvPr>
              <p:cNvSpPr>
                <a:spLocks noChangeArrowheads="1"/>
              </p:cNvSpPr>
              <p:nvPr/>
            </p:nvSpPr>
            <p:spPr bwMode="auto">
              <a:xfrm>
                <a:off x="4008" y="3098"/>
                <a:ext cx="9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a:t>
                </a:r>
              </a:p>
            </p:txBody>
          </p:sp>
          <p:sp>
            <p:nvSpPr>
              <p:cNvPr id="117" name="Rectangle 103">
                <a:extLst>
                  <a:ext uri="{FF2B5EF4-FFF2-40B4-BE49-F238E27FC236}">
                    <a16:creationId xmlns:a16="http://schemas.microsoft.com/office/drawing/2014/main" id="{AE8BB9EA-6DCD-46B1-A9B6-0EC5D79642CE}"/>
                  </a:ext>
                </a:extLst>
              </p:cNvPr>
              <p:cNvSpPr>
                <a:spLocks noChangeArrowheads="1"/>
              </p:cNvSpPr>
              <p:nvPr/>
            </p:nvSpPr>
            <p:spPr bwMode="auto">
              <a:xfrm>
                <a:off x="4008" y="3141"/>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a:t>
                </a:r>
              </a:p>
            </p:txBody>
          </p:sp>
          <p:sp>
            <p:nvSpPr>
              <p:cNvPr id="118" name="Rectangle 104">
                <a:extLst>
                  <a:ext uri="{FF2B5EF4-FFF2-40B4-BE49-F238E27FC236}">
                    <a16:creationId xmlns:a16="http://schemas.microsoft.com/office/drawing/2014/main" id="{5E7D5C96-CC62-430A-B3AF-DCD12C7DB399}"/>
                  </a:ext>
                </a:extLst>
              </p:cNvPr>
              <p:cNvSpPr>
                <a:spLocks noChangeArrowheads="1"/>
              </p:cNvSpPr>
              <p:nvPr/>
            </p:nvSpPr>
            <p:spPr bwMode="auto">
              <a:xfrm>
                <a:off x="4008" y="3189"/>
                <a:ext cx="12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a:t>
                </a:r>
              </a:p>
            </p:txBody>
          </p:sp>
          <p:sp>
            <p:nvSpPr>
              <p:cNvPr id="119" name="Rectangle 105">
                <a:extLst>
                  <a:ext uri="{FF2B5EF4-FFF2-40B4-BE49-F238E27FC236}">
                    <a16:creationId xmlns:a16="http://schemas.microsoft.com/office/drawing/2014/main" id="{C6D9B349-4AF5-4E47-9D21-DB74E6BA0DDB}"/>
                  </a:ext>
                </a:extLst>
              </p:cNvPr>
              <p:cNvSpPr>
                <a:spLocks noChangeArrowheads="1"/>
              </p:cNvSpPr>
              <p:nvPr/>
            </p:nvSpPr>
            <p:spPr bwMode="auto">
              <a:xfrm>
                <a:off x="4008" y="3232"/>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 *</a:t>
                </a:r>
              </a:p>
            </p:txBody>
          </p:sp>
          <p:sp>
            <p:nvSpPr>
              <p:cNvPr id="120" name="Rectangle 106">
                <a:extLst>
                  <a:ext uri="{FF2B5EF4-FFF2-40B4-BE49-F238E27FC236}">
                    <a16:creationId xmlns:a16="http://schemas.microsoft.com/office/drawing/2014/main" id="{DB1F64F1-2464-4C58-A5CB-4F67BD361C63}"/>
                  </a:ext>
                </a:extLst>
              </p:cNvPr>
              <p:cNvSpPr>
                <a:spLocks noChangeArrowheads="1"/>
              </p:cNvSpPr>
              <p:nvPr/>
            </p:nvSpPr>
            <p:spPr bwMode="auto">
              <a:xfrm>
                <a:off x="4008" y="3274"/>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a:t>
                </a:r>
              </a:p>
            </p:txBody>
          </p:sp>
          <p:sp>
            <p:nvSpPr>
              <p:cNvPr id="121" name="Rectangle 107">
                <a:extLst>
                  <a:ext uri="{FF2B5EF4-FFF2-40B4-BE49-F238E27FC236}">
                    <a16:creationId xmlns:a16="http://schemas.microsoft.com/office/drawing/2014/main" id="{EE126209-4B78-4F42-86A4-2F9F31C73F50}"/>
                  </a:ext>
                </a:extLst>
              </p:cNvPr>
              <p:cNvSpPr>
                <a:spLocks noChangeArrowheads="1"/>
              </p:cNvSpPr>
              <p:nvPr/>
            </p:nvSpPr>
            <p:spPr bwMode="auto">
              <a:xfrm>
                <a:off x="4008" y="3314"/>
                <a:ext cx="9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a:t>
                </a:r>
              </a:p>
            </p:txBody>
          </p:sp>
          <p:sp>
            <p:nvSpPr>
              <p:cNvPr id="122" name="Rectangle 108">
                <a:extLst>
                  <a:ext uri="{FF2B5EF4-FFF2-40B4-BE49-F238E27FC236}">
                    <a16:creationId xmlns:a16="http://schemas.microsoft.com/office/drawing/2014/main" id="{6FDCE6DA-1766-4E58-AC75-AEDD528C1C0D}"/>
                  </a:ext>
                </a:extLst>
              </p:cNvPr>
              <p:cNvSpPr>
                <a:spLocks noChangeArrowheads="1"/>
              </p:cNvSpPr>
              <p:nvPr/>
            </p:nvSpPr>
            <p:spPr bwMode="auto">
              <a:xfrm>
                <a:off x="4008" y="3357"/>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a:t>
                </a:r>
              </a:p>
            </p:txBody>
          </p:sp>
          <p:sp>
            <p:nvSpPr>
              <p:cNvPr id="123" name="Rectangle 109">
                <a:extLst>
                  <a:ext uri="{FF2B5EF4-FFF2-40B4-BE49-F238E27FC236}">
                    <a16:creationId xmlns:a16="http://schemas.microsoft.com/office/drawing/2014/main" id="{C6C6C3D3-6BD2-447A-BD05-D34769EF2DA0}"/>
                  </a:ext>
                </a:extLst>
              </p:cNvPr>
              <p:cNvSpPr>
                <a:spLocks noChangeArrowheads="1"/>
              </p:cNvSpPr>
              <p:nvPr/>
            </p:nvSpPr>
            <p:spPr bwMode="auto">
              <a:xfrm>
                <a:off x="4008" y="3399"/>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a:t>
                </a:r>
              </a:p>
            </p:txBody>
          </p:sp>
          <p:sp>
            <p:nvSpPr>
              <p:cNvPr id="124" name="Rectangle 110">
                <a:extLst>
                  <a:ext uri="{FF2B5EF4-FFF2-40B4-BE49-F238E27FC236}">
                    <a16:creationId xmlns:a16="http://schemas.microsoft.com/office/drawing/2014/main" id="{1C2110D2-E2F5-419E-9849-25892E35CD06}"/>
                  </a:ext>
                </a:extLst>
              </p:cNvPr>
              <p:cNvSpPr>
                <a:spLocks noChangeArrowheads="1"/>
              </p:cNvSpPr>
              <p:nvPr/>
            </p:nvSpPr>
            <p:spPr bwMode="auto">
              <a:xfrm>
                <a:off x="4008" y="3441"/>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Arial" panose="020B0604020202020204" pitchFamily="34" charset="0"/>
                  </a:rPr>
                  <a:t>*</a:t>
                </a:r>
              </a:p>
            </p:txBody>
          </p:sp>
          <p:sp>
            <p:nvSpPr>
              <p:cNvPr id="125" name="Freeform 111">
                <a:extLst>
                  <a:ext uri="{FF2B5EF4-FFF2-40B4-BE49-F238E27FC236}">
                    <a16:creationId xmlns:a16="http://schemas.microsoft.com/office/drawing/2014/main" id="{404BF46B-D314-48CB-B579-F2DAB81E322E}"/>
                  </a:ext>
                </a:extLst>
              </p:cNvPr>
              <p:cNvSpPr>
                <a:spLocks/>
              </p:cNvSpPr>
              <p:nvPr/>
            </p:nvSpPr>
            <p:spPr bwMode="auto">
              <a:xfrm>
                <a:off x="6318" y="3423"/>
                <a:ext cx="724" cy="157"/>
              </a:xfrm>
              <a:custGeom>
                <a:avLst/>
                <a:gdLst>
                  <a:gd name="T0" fmla="*/ 0 w 724"/>
                  <a:gd name="T1" fmla="*/ 0 h 157"/>
                  <a:gd name="T2" fmla="*/ 410 w 724"/>
                  <a:gd name="T3" fmla="*/ 125 h 157"/>
                  <a:gd name="T4" fmla="*/ 724 w 724"/>
                  <a:gd name="T5" fmla="*/ 157 h 157"/>
                </a:gdLst>
                <a:ahLst/>
                <a:cxnLst>
                  <a:cxn ang="0">
                    <a:pos x="T0" y="T1"/>
                  </a:cxn>
                  <a:cxn ang="0">
                    <a:pos x="T2" y="T3"/>
                  </a:cxn>
                  <a:cxn ang="0">
                    <a:pos x="T4" y="T5"/>
                  </a:cxn>
                </a:cxnLst>
                <a:rect l="0" t="0" r="r" b="b"/>
                <a:pathLst>
                  <a:path w="724" h="157">
                    <a:moveTo>
                      <a:pt x="0" y="0"/>
                    </a:moveTo>
                    <a:cubicBezTo>
                      <a:pt x="294" y="102"/>
                      <a:pt x="332" y="113"/>
                      <a:pt x="410" y="125"/>
                    </a:cubicBezTo>
                    <a:cubicBezTo>
                      <a:pt x="470" y="134"/>
                      <a:pt x="552" y="144"/>
                      <a:pt x="724" y="157"/>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2">
                <a:extLst>
                  <a:ext uri="{FF2B5EF4-FFF2-40B4-BE49-F238E27FC236}">
                    <a16:creationId xmlns:a16="http://schemas.microsoft.com/office/drawing/2014/main" id="{C0DACB28-F8FD-49CF-A7C3-779F3C7134EB}"/>
                  </a:ext>
                </a:extLst>
              </p:cNvPr>
              <p:cNvSpPr>
                <a:spLocks/>
              </p:cNvSpPr>
              <p:nvPr/>
            </p:nvSpPr>
            <p:spPr bwMode="auto">
              <a:xfrm>
                <a:off x="7011" y="3549"/>
                <a:ext cx="31" cy="57"/>
              </a:xfrm>
              <a:custGeom>
                <a:avLst/>
                <a:gdLst>
                  <a:gd name="T0" fmla="*/ 0 w 31"/>
                  <a:gd name="T1" fmla="*/ 57 h 57"/>
                  <a:gd name="T2" fmla="*/ 31 w 31"/>
                  <a:gd name="T3" fmla="*/ 31 h 57"/>
                  <a:gd name="T4" fmla="*/ 5 w 31"/>
                  <a:gd name="T5" fmla="*/ 0 h 57"/>
                </a:gdLst>
                <a:ahLst/>
                <a:cxnLst>
                  <a:cxn ang="0">
                    <a:pos x="T0" y="T1"/>
                  </a:cxn>
                  <a:cxn ang="0">
                    <a:pos x="T2" y="T3"/>
                  </a:cxn>
                  <a:cxn ang="0">
                    <a:pos x="T4" y="T5"/>
                  </a:cxn>
                </a:cxnLst>
                <a:rect l="0" t="0" r="r" b="b"/>
                <a:pathLst>
                  <a:path w="31" h="57">
                    <a:moveTo>
                      <a:pt x="0" y="57"/>
                    </a:moveTo>
                    <a:lnTo>
                      <a:pt x="31" y="31"/>
                    </a:lnTo>
                    <a:lnTo>
                      <a:pt x="5"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113">
                <a:extLst>
                  <a:ext uri="{FF2B5EF4-FFF2-40B4-BE49-F238E27FC236}">
                    <a16:creationId xmlns:a16="http://schemas.microsoft.com/office/drawing/2014/main" id="{8C60B8DC-74FE-4477-8921-508EC37C7734}"/>
                  </a:ext>
                </a:extLst>
              </p:cNvPr>
              <p:cNvSpPr>
                <a:spLocks noChangeShapeType="1"/>
              </p:cNvSpPr>
              <p:nvPr/>
            </p:nvSpPr>
            <p:spPr bwMode="auto">
              <a:xfrm flipV="1">
                <a:off x="7137" y="3713"/>
                <a:ext cx="0" cy="267"/>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Rectangle 114">
                <a:extLst>
                  <a:ext uri="{FF2B5EF4-FFF2-40B4-BE49-F238E27FC236}">
                    <a16:creationId xmlns:a16="http://schemas.microsoft.com/office/drawing/2014/main" id="{51501070-49F8-4194-8407-92C047618943}"/>
                  </a:ext>
                </a:extLst>
              </p:cNvPr>
              <p:cNvSpPr>
                <a:spLocks noChangeArrowheads="1"/>
              </p:cNvSpPr>
              <p:nvPr/>
            </p:nvSpPr>
            <p:spPr bwMode="auto">
              <a:xfrm>
                <a:off x="6615" y="4024"/>
                <a:ext cx="61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0070C0"/>
                    </a:solidFill>
                    <a:effectLst/>
                    <a:latin typeface="Times New Roman" panose="02020603050405020304" pitchFamily="18" charset="0"/>
                    <a:ea typeface="Arial"/>
                    <a:cs typeface="Times New Roman" panose="02020603050405020304" pitchFamily="18" charset="0"/>
                  </a:rPr>
                  <a:t>EDH/EMH/EMI</a:t>
                </a:r>
              </a:p>
            </p:txBody>
          </p:sp>
          <p:sp>
            <p:nvSpPr>
              <p:cNvPr id="129" name="Rectangle 115">
                <a:extLst>
                  <a:ext uri="{FF2B5EF4-FFF2-40B4-BE49-F238E27FC236}">
                    <a16:creationId xmlns:a16="http://schemas.microsoft.com/office/drawing/2014/main" id="{5522FAAF-50DD-4E39-BCEA-AD130A215374}"/>
                  </a:ext>
                </a:extLst>
              </p:cNvPr>
              <p:cNvSpPr>
                <a:spLocks noChangeArrowheads="1"/>
              </p:cNvSpPr>
              <p:nvPr/>
            </p:nvSpPr>
            <p:spPr bwMode="auto">
              <a:xfrm>
                <a:off x="4777" y="3133"/>
                <a:ext cx="688"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116">
                <a:extLst>
                  <a:ext uri="{FF2B5EF4-FFF2-40B4-BE49-F238E27FC236}">
                    <a16:creationId xmlns:a16="http://schemas.microsoft.com/office/drawing/2014/main" id="{BF142CAF-69BB-468B-A619-115FF8DD72F4}"/>
                  </a:ext>
                </a:extLst>
              </p:cNvPr>
              <p:cNvSpPr>
                <a:spLocks noChangeArrowheads="1"/>
              </p:cNvSpPr>
              <p:nvPr/>
            </p:nvSpPr>
            <p:spPr bwMode="auto">
              <a:xfrm>
                <a:off x="2749" y="3119"/>
                <a:ext cx="535"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21">
                <a:extLst>
                  <a:ext uri="{FF2B5EF4-FFF2-40B4-BE49-F238E27FC236}">
                    <a16:creationId xmlns:a16="http://schemas.microsoft.com/office/drawing/2014/main" id="{90A70416-87BA-4C38-B825-7F8FFABCF2A2}"/>
                  </a:ext>
                </a:extLst>
              </p:cNvPr>
              <p:cNvSpPr>
                <a:spLocks noEditPoints="1"/>
              </p:cNvSpPr>
              <p:nvPr/>
            </p:nvSpPr>
            <p:spPr bwMode="auto">
              <a:xfrm>
                <a:off x="3006" y="2918"/>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22">
                <a:extLst>
                  <a:ext uri="{FF2B5EF4-FFF2-40B4-BE49-F238E27FC236}">
                    <a16:creationId xmlns:a16="http://schemas.microsoft.com/office/drawing/2014/main" id="{C1078618-83E9-454F-9F03-E8D28606DFD2}"/>
                  </a:ext>
                </a:extLst>
              </p:cNvPr>
              <p:cNvSpPr>
                <a:spLocks/>
              </p:cNvSpPr>
              <p:nvPr/>
            </p:nvSpPr>
            <p:spPr bwMode="auto">
              <a:xfrm>
                <a:off x="3284" y="2717"/>
                <a:ext cx="1458" cy="672"/>
              </a:xfrm>
              <a:custGeom>
                <a:avLst/>
                <a:gdLst>
                  <a:gd name="T0" fmla="*/ 0 w 1458"/>
                  <a:gd name="T1" fmla="*/ 672 h 672"/>
                  <a:gd name="T2" fmla="*/ 731 w 1458"/>
                  <a:gd name="T3" fmla="*/ 25 h 672"/>
                  <a:gd name="T4" fmla="*/ 1209 w 1458"/>
                  <a:gd name="T5" fmla="*/ 414 h 672"/>
                  <a:gd name="T6" fmla="*/ 1458 w 1458"/>
                  <a:gd name="T7" fmla="*/ 661 h 672"/>
                </a:gdLst>
                <a:ahLst/>
                <a:cxnLst>
                  <a:cxn ang="0">
                    <a:pos x="T0" y="T1"/>
                  </a:cxn>
                  <a:cxn ang="0">
                    <a:pos x="T2" y="T3"/>
                  </a:cxn>
                  <a:cxn ang="0">
                    <a:pos x="T4" y="T5"/>
                  </a:cxn>
                  <a:cxn ang="0">
                    <a:pos x="T6" y="T7"/>
                  </a:cxn>
                </a:cxnLst>
                <a:rect l="0" t="0" r="r" b="b"/>
                <a:pathLst>
                  <a:path w="1458" h="672">
                    <a:moveTo>
                      <a:pt x="0" y="672"/>
                    </a:moveTo>
                    <a:cubicBezTo>
                      <a:pt x="270" y="525"/>
                      <a:pt x="502" y="55"/>
                      <a:pt x="731" y="25"/>
                    </a:cubicBezTo>
                    <a:cubicBezTo>
                      <a:pt x="918" y="0"/>
                      <a:pt x="1103" y="269"/>
                      <a:pt x="1209" y="414"/>
                    </a:cubicBezTo>
                    <a:cubicBezTo>
                      <a:pt x="1325" y="572"/>
                      <a:pt x="1347" y="585"/>
                      <a:pt x="1458" y="661"/>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23">
                <a:extLst>
                  <a:ext uri="{FF2B5EF4-FFF2-40B4-BE49-F238E27FC236}">
                    <a16:creationId xmlns:a16="http://schemas.microsoft.com/office/drawing/2014/main" id="{6962D802-0E59-43EF-AD3C-E5F56A49218E}"/>
                  </a:ext>
                </a:extLst>
              </p:cNvPr>
              <p:cNvSpPr>
                <a:spLocks/>
              </p:cNvSpPr>
              <p:nvPr/>
            </p:nvSpPr>
            <p:spPr bwMode="auto">
              <a:xfrm>
                <a:off x="4714" y="3347"/>
                <a:ext cx="63" cy="56"/>
              </a:xfrm>
              <a:custGeom>
                <a:avLst/>
                <a:gdLst>
                  <a:gd name="T0" fmla="*/ 231 w 231"/>
                  <a:gd name="T1" fmla="*/ 205 h 205"/>
                  <a:gd name="T2" fmla="*/ 0 w 231"/>
                  <a:gd name="T3" fmla="*/ 173 h 205"/>
                  <a:gd name="T4" fmla="*/ 118 w 231"/>
                  <a:gd name="T5" fmla="*/ 0 h 205"/>
                  <a:gd name="T6" fmla="*/ 231 w 231"/>
                  <a:gd name="T7" fmla="*/ 205 h 205"/>
                </a:gdLst>
                <a:ahLst/>
                <a:cxnLst>
                  <a:cxn ang="0">
                    <a:pos x="T0" y="T1"/>
                  </a:cxn>
                  <a:cxn ang="0">
                    <a:pos x="T2" y="T3"/>
                  </a:cxn>
                  <a:cxn ang="0">
                    <a:pos x="T4" y="T5"/>
                  </a:cxn>
                  <a:cxn ang="0">
                    <a:pos x="T6" y="T7"/>
                  </a:cxn>
                </a:cxnLst>
                <a:rect l="0" t="0" r="r" b="b"/>
                <a:pathLst>
                  <a:path w="231" h="205">
                    <a:moveTo>
                      <a:pt x="231" y="205"/>
                    </a:moveTo>
                    <a:lnTo>
                      <a:pt x="0" y="173"/>
                    </a:lnTo>
                    <a:cubicBezTo>
                      <a:pt x="64" y="137"/>
                      <a:pt x="108" y="73"/>
                      <a:pt x="118" y="0"/>
                    </a:cubicBezTo>
                    <a:lnTo>
                      <a:pt x="231" y="20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Rectangle 124">
                <a:extLst>
                  <a:ext uri="{FF2B5EF4-FFF2-40B4-BE49-F238E27FC236}">
                    <a16:creationId xmlns:a16="http://schemas.microsoft.com/office/drawing/2014/main" id="{3A48828F-BD5E-42A7-BF72-0BB36CB0FFC3}"/>
                  </a:ext>
                </a:extLst>
              </p:cNvPr>
              <p:cNvSpPr>
                <a:spLocks noChangeArrowheads="1"/>
              </p:cNvSpPr>
              <p:nvPr/>
            </p:nvSpPr>
            <p:spPr bwMode="auto">
              <a:xfrm>
                <a:off x="2940" y="3327"/>
                <a:ext cx="304"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Rectangle 125">
                <a:extLst>
                  <a:ext uri="{FF2B5EF4-FFF2-40B4-BE49-F238E27FC236}">
                    <a16:creationId xmlns:a16="http://schemas.microsoft.com/office/drawing/2014/main" id="{3B5B0651-646F-4FC1-9D01-BA929DA51173}"/>
                  </a:ext>
                </a:extLst>
              </p:cNvPr>
              <p:cNvSpPr>
                <a:spLocks noChangeArrowheads="1"/>
              </p:cNvSpPr>
              <p:nvPr/>
            </p:nvSpPr>
            <p:spPr bwMode="auto">
              <a:xfrm>
                <a:off x="2940" y="3327"/>
                <a:ext cx="304"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0" name="Picture 126">
                <a:extLst>
                  <a:ext uri="{FF2B5EF4-FFF2-40B4-BE49-F238E27FC236}">
                    <a16:creationId xmlns:a16="http://schemas.microsoft.com/office/drawing/2014/main" id="{7E179215-4026-46C5-B52A-3E4CE895765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3"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27">
                <a:extLst>
                  <a:ext uri="{FF2B5EF4-FFF2-40B4-BE49-F238E27FC236}">
                    <a16:creationId xmlns:a16="http://schemas.microsoft.com/office/drawing/2014/main" id="{C1B1F43A-55A4-424C-A573-0B12F3CC3ED4}"/>
                  </a:ext>
                </a:extLst>
              </p:cNvPr>
              <p:cNvSpPr>
                <a:spLocks noEditPoints="1"/>
              </p:cNvSpPr>
              <p:nvPr/>
            </p:nvSpPr>
            <p:spPr bwMode="auto">
              <a:xfrm>
                <a:off x="3106" y="3021"/>
                <a:ext cx="11" cy="239"/>
              </a:xfrm>
              <a:custGeom>
                <a:avLst/>
                <a:gdLst>
                  <a:gd name="T0" fmla="*/ 0 w 40"/>
                  <a:gd name="T1" fmla="*/ 860 h 880"/>
                  <a:gd name="T2" fmla="*/ 0 w 40"/>
                  <a:gd name="T3" fmla="*/ 860 h 880"/>
                  <a:gd name="T4" fmla="*/ 20 w 40"/>
                  <a:gd name="T5" fmla="*/ 840 h 880"/>
                  <a:gd name="T6" fmla="*/ 40 w 40"/>
                  <a:gd name="T7" fmla="*/ 860 h 880"/>
                  <a:gd name="T8" fmla="*/ 40 w 40"/>
                  <a:gd name="T9" fmla="*/ 860 h 880"/>
                  <a:gd name="T10" fmla="*/ 20 w 40"/>
                  <a:gd name="T11" fmla="*/ 880 h 880"/>
                  <a:gd name="T12" fmla="*/ 0 w 40"/>
                  <a:gd name="T13" fmla="*/ 860 h 880"/>
                  <a:gd name="T14" fmla="*/ 0 w 40"/>
                  <a:gd name="T15" fmla="*/ 740 h 880"/>
                  <a:gd name="T16" fmla="*/ 0 w 40"/>
                  <a:gd name="T17" fmla="*/ 740 h 880"/>
                  <a:gd name="T18" fmla="*/ 20 w 40"/>
                  <a:gd name="T19" fmla="*/ 720 h 880"/>
                  <a:gd name="T20" fmla="*/ 40 w 40"/>
                  <a:gd name="T21" fmla="*/ 740 h 880"/>
                  <a:gd name="T22" fmla="*/ 40 w 40"/>
                  <a:gd name="T23" fmla="*/ 740 h 880"/>
                  <a:gd name="T24" fmla="*/ 20 w 40"/>
                  <a:gd name="T25" fmla="*/ 760 h 880"/>
                  <a:gd name="T26" fmla="*/ 0 w 40"/>
                  <a:gd name="T27" fmla="*/ 740 h 880"/>
                  <a:gd name="T28" fmla="*/ 0 w 40"/>
                  <a:gd name="T29" fmla="*/ 620 h 880"/>
                  <a:gd name="T30" fmla="*/ 0 w 40"/>
                  <a:gd name="T31" fmla="*/ 620 h 880"/>
                  <a:gd name="T32" fmla="*/ 20 w 40"/>
                  <a:gd name="T33" fmla="*/ 600 h 880"/>
                  <a:gd name="T34" fmla="*/ 40 w 40"/>
                  <a:gd name="T35" fmla="*/ 620 h 880"/>
                  <a:gd name="T36" fmla="*/ 40 w 40"/>
                  <a:gd name="T37" fmla="*/ 620 h 880"/>
                  <a:gd name="T38" fmla="*/ 20 w 40"/>
                  <a:gd name="T39" fmla="*/ 640 h 880"/>
                  <a:gd name="T40" fmla="*/ 0 w 40"/>
                  <a:gd name="T41" fmla="*/ 620 h 880"/>
                  <a:gd name="T42" fmla="*/ 0 w 40"/>
                  <a:gd name="T43" fmla="*/ 500 h 880"/>
                  <a:gd name="T44" fmla="*/ 0 w 40"/>
                  <a:gd name="T45" fmla="*/ 500 h 880"/>
                  <a:gd name="T46" fmla="*/ 20 w 40"/>
                  <a:gd name="T47" fmla="*/ 480 h 880"/>
                  <a:gd name="T48" fmla="*/ 40 w 40"/>
                  <a:gd name="T49" fmla="*/ 500 h 880"/>
                  <a:gd name="T50" fmla="*/ 40 w 40"/>
                  <a:gd name="T51" fmla="*/ 500 h 880"/>
                  <a:gd name="T52" fmla="*/ 20 w 40"/>
                  <a:gd name="T53" fmla="*/ 520 h 880"/>
                  <a:gd name="T54" fmla="*/ 0 w 40"/>
                  <a:gd name="T55" fmla="*/ 500 h 880"/>
                  <a:gd name="T56" fmla="*/ 0 w 40"/>
                  <a:gd name="T57" fmla="*/ 380 h 880"/>
                  <a:gd name="T58" fmla="*/ 0 w 40"/>
                  <a:gd name="T59" fmla="*/ 380 h 880"/>
                  <a:gd name="T60" fmla="*/ 20 w 40"/>
                  <a:gd name="T61" fmla="*/ 360 h 880"/>
                  <a:gd name="T62" fmla="*/ 40 w 40"/>
                  <a:gd name="T63" fmla="*/ 380 h 880"/>
                  <a:gd name="T64" fmla="*/ 40 w 40"/>
                  <a:gd name="T65" fmla="*/ 380 h 880"/>
                  <a:gd name="T66" fmla="*/ 20 w 40"/>
                  <a:gd name="T67" fmla="*/ 400 h 880"/>
                  <a:gd name="T68" fmla="*/ 0 w 40"/>
                  <a:gd name="T69" fmla="*/ 380 h 880"/>
                  <a:gd name="T70" fmla="*/ 0 w 40"/>
                  <a:gd name="T71" fmla="*/ 260 h 880"/>
                  <a:gd name="T72" fmla="*/ 0 w 40"/>
                  <a:gd name="T73" fmla="*/ 260 h 880"/>
                  <a:gd name="T74" fmla="*/ 20 w 40"/>
                  <a:gd name="T75" fmla="*/ 240 h 880"/>
                  <a:gd name="T76" fmla="*/ 40 w 40"/>
                  <a:gd name="T77" fmla="*/ 260 h 880"/>
                  <a:gd name="T78" fmla="*/ 40 w 40"/>
                  <a:gd name="T79" fmla="*/ 260 h 880"/>
                  <a:gd name="T80" fmla="*/ 20 w 40"/>
                  <a:gd name="T81" fmla="*/ 280 h 880"/>
                  <a:gd name="T82" fmla="*/ 0 w 40"/>
                  <a:gd name="T83" fmla="*/ 260 h 880"/>
                  <a:gd name="T84" fmla="*/ 0 w 40"/>
                  <a:gd name="T85" fmla="*/ 140 h 880"/>
                  <a:gd name="T86" fmla="*/ 0 w 40"/>
                  <a:gd name="T87" fmla="*/ 140 h 880"/>
                  <a:gd name="T88" fmla="*/ 20 w 40"/>
                  <a:gd name="T89" fmla="*/ 120 h 880"/>
                  <a:gd name="T90" fmla="*/ 40 w 40"/>
                  <a:gd name="T91" fmla="*/ 140 h 880"/>
                  <a:gd name="T92" fmla="*/ 40 w 40"/>
                  <a:gd name="T93" fmla="*/ 140 h 880"/>
                  <a:gd name="T94" fmla="*/ 20 w 40"/>
                  <a:gd name="T95" fmla="*/ 160 h 880"/>
                  <a:gd name="T96" fmla="*/ 0 w 40"/>
                  <a:gd name="T97" fmla="*/ 140 h 880"/>
                  <a:gd name="T98" fmla="*/ 0 w 40"/>
                  <a:gd name="T99" fmla="*/ 20 h 880"/>
                  <a:gd name="T100" fmla="*/ 0 w 40"/>
                  <a:gd name="T101" fmla="*/ 20 h 880"/>
                  <a:gd name="T102" fmla="*/ 20 w 40"/>
                  <a:gd name="T103" fmla="*/ 0 h 880"/>
                  <a:gd name="T104" fmla="*/ 40 w 40"/>
                  <a:gd name="T105" fmla="*/ 20 h 880"/>
                  <a:gd name="T106" fmla="*/ 40 w 40"/>
                  <a:gd name="T107" fmla="*/ 20 h 880"/>
                  <a:gd name="T108" fmla="*/ 20 w 40"/>
                  <a:gd name="T109" fmla="*/ 40 h 880"/>
                  <a:gd name="T110" fmla="*/ 0 w 40"/>
                  <a:gd name="T111" fmla="*/ 2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880">
                    <a:moveTo>
                      <a:pt x="0" y="860"/>
                    </a:moveTo>
                    <a:lnTo>
                      <a:pt x="0" y="860"/>
                    </a:lnTo>
                    <a:cubicBezTo>
                      <a:pt x="0" y="849"/>
                      <a:pt x="9" y="840"/>
                      <a:pt x="20" y="840"/>
                    </a:cubicBezTo>
                    <a:cubicBezTo>
                      <a:pt x="31" y="840"/>
                      <a:pt x="40" y="849"/>
                      <a:pt x="40" y="860"/>
                    </a:cubicBezTo>
                    <a:lnTo>
                      <a:pt x="40" y="860"/>
                    </a:lnTo>
                    <a:cubicBezTo>
                      <a:pt x="40" y="871"/>
                      <a:pt x="31" y="880"/>
                      <a:pt x="20" y="880"/>
                    </a:cubicBezTo>
                    <a:cubicBezTo>
                      <a:pt x="9" y="880"/>
                      <a:pt x="0" y="871"/>
                      <a:pt x="0" y="860"/>
                    </a:cubicBezTo>
                    <a:close/>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Rectangle 128">
                <a:extLst>
                  <a:ext uri="{FF2B5EF4-FFF2-40B4-BE49-F238E27FC236}">
                    <a16:creationId xmlns:a16="http://schemas.microsoft.com/office/drawing/2014/main" id="{2C4D0758-DB67-4CA5-A40F-851B939A828F}"/>
                  </a:ext>
                </a:extLst>
              </p:cNvPr>
              <p:cNvSpPr>
                <a:spLocks noChangeArrowheads="1"/>
              </p:cNvSpPr>
              <p:nvPr/>
            </p:nvSpPr>
            <p:spPr bwMode="auto">
              <a:xfrm>
                <a:off x="3091" y="2919"/>
                <a:ext cx="40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1000" b="0" i="0" u="none" strike="noStrike" cap="none" normalizeH="0" baseline="0">
                    <a:ln>
                      <a:noFill/>
                    </a:ln>
                    <a:solidFill>
                      <a:srgbClr val="000000"/>
                    </a:solidFill>
                    <a:effectLst/>
                    <a:latin typeface="Verdana" panose="020B0604030504040204" pitchFamily="34" charset="0"/>
                    <a:ea typeface="Arial"/>
                    <a:cs typeface="Arial"/>
                  </a:rPr>
                  <a:t>الجمارك</a:t>
                </a:r>
              </a:p>
            </p:txBody>
          </p:sp>
          <p:pic>
            <p:nvPicPr>
              <p:cNvPr id="143" name="Picture 47">
                <a:extLst>
                  <a:ext uri="{FF2B5EF4-FFF2-40B4-BE49-F238E27FC236}">
                    <a16:creationId xmlns:a16="http://schemas.microsoft.com/office/drawing/2014/main" id="{42A089E8-9FA2-4C0F-BA66-B4FCAD1174A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84" y="3211"/>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4" name="Rectangle 67">
              <a:extLst>
                <a:ext uri="{FF2B5EF4-FFF2-40B4-BE49-F238E27FC236}">
                  <a16:creationId xmlns:a16="http://schemas.microsoft.com/office/drawing/2014/main" id="{1BCC77F0-063B-4F5F-9ED7-5A05EDF6ED7B}"/>
                </a:ext>
              </a:extLst>
            </p:cNvPr>
            <p:cNvSpPr>
              <a:spLocks noChangeArrowheads="1"/>
            </p:cNvSpPr>
            <p:nvPr/>
          </p:nvSpPr>
          <p:spPr bwMode="auto">
            <a:xfrm>
              <a:off x="3281496" y="4114915"/>
              <a:ext cx="1178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0" i="0" u="none" strike="noStrike" cap="none" normalizeH="0" baseline="0" dirty="0">
                  <a:ln>
                    <a:noFill/>
                  </a:ln>
                  <a:solidFill>
                    <a:srgbClr val="000000"/>
                  </a:solidFill>
                  <a:effectLst/>
                  <a:latin typeface="Verdana" panose="020B0604030504040204" pitchFamily="34" charset="0"/>
                  <a:ea typeface="Arial"/>
                  <a:cs typeface="Arial"/>
                </a:rPr>
                <a:t>وحدة البريد الجوي/مكتب التبادل</a:t>
              </a:r>
              <a:br>
                <a:rPr kumimoji="0" lang="ar-SA" sz="1000" b="0" i="0" u="none" strike="noStrike" cap="none" normalizeH="0" baseline="0" dirty="0">
                  <a:ln>
                    <a:noFill/>
                  </a:ln>
                  <a:solidFill>
                    <a:srgbClr val="000000"/>
                  </a:solidFill>
                  <a:effectLst/>
                  <a:latin typeface="Verdana" panose="020B0604030504040204" pitchFamily="34" charset="0"/>
                  <a:ea typeface="Arial"/>
                  <a:cs typeface="Arial"/>
                </a:rPr>
              </a:br>
              <a:r>
                <a:rPr kumimoji="0" lang="ar-SA" sz="1000" b="0" i="0" u="none" strike="noStrike" cap="none" normalizeH="0" baseline="0" dirty="0">
                  <a:ln>
                    <a:noFill/>
                  </a:ln>
                  <a:solidFill>
                    <a:srgbClr val="000000"/>
                  </a:solidFill>
                  <a:effectLst/>
                  <a:latin typeface="Verdana" panose="020B0604030504040204" pitchFamily="34" charset="0"/>
                  <a:ea typeface="Arial"/>
                  <a:cs typeface="Arial"/>
                </a:rPr>
                <a:t>(المصدر)</a:t>
              </a:r>
            </a:p>
          </p:txBody>
        </p:sp>
        <p:sp>
          <p:nvSpPr>
            <p:cNvPr id="145" name="Rectangle 67">
              <a:extLst>
                <a:ext uri="{FF2B5EF4-FFF2-40B4-BE49-F238E27FC236}">
                  <a16:creationId xmlns:a16="http://schemas.microsoft.com/office/drawing/2014/main" id="{2CD586D5-3A7A-4912-8ECB-9C17B339DA3A}"/>
                </a:ext>
              </a:extLst>
            </p:cNvPr>
            <p:cNvSpPr>
              <a:spLocks noChangeArrowheads="1"/>
            </p:cNvSpPr>
            <p:nvPr/>
          </p:nvSpPr>
          <p:spPr bwMode="auto">
            <a:xfrm>
              <a:off x="6328491" y="4103394"/>
              <a:ext cx="1178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0" i="0" u="none" strike="noStrike" cap="none" normalizeH="0" baseline="0">
                  <a:ln>
                    <a:noFill/>
                  </a:ln>
                  <a:solidFill>
                    <a:srgbClr val="000000"/>
                  </a:solidFill>
                  <a:effectLst/>
                  <a:latin typeface="Verdana" panose="020B0604030504040204" pitchFamily="34" charset="0"/>
                  <a:ea typeface="Arial"/>
                  <a:cs typeface="Arial"/>
                </a:rPr>
                <a:t>وحدة البريد الجوي/مكتب التبادل</a:t>
              </a:r>
              <a:br>
                <a:rPr kumimoji="0" lang="ar-SA" sz="1000" b="0" i="0" u="none" strike="noStrike" cap="none" normalizeH="0" baseline="0">
                  <a:ln>
                    <a:noFill/>
                  </a:ln>
                  <a:solidFill>
                    <a:srgbClr val="000000"/>
                  </a:solidFill>
                  <a:effectLst/>
                  <a:latin typeface="Verdana" panose="020B0604030504040204" pitchFamily="34" charset="0"/>
                  <a:ea typeface="Arial"/>
                  <a:cs typeface="Arial"/>
                </a:rPr>
              </a:br>
              <a:r>
                <a:rPr kumimoji="0" lang="ar-SA" sz="1000" b="0" i="0" u="none" strike="noStrike" cap="none" normalizeH="0" baseline="0">
                  <a:ln>
                    <a:noFill/>
                  </a:ln>
                  <a:solidFill>
                    <a:srgbClr val="000000"/>
                  </a:solidFill>
                  <a:effectLst/>
                  <a:latin typeface="Verdana" panose="020B0604030504040204" pitchFamily="34" charset="0"/>
                  <a:ea typeface="Arial"/>
                  <a:cs typeface="Arial"/>
                </a:rPr>
                <a:t>(المقصد)</a:t>
              </a:r>
            </a:p>
          </p:txBody>
        </p:sp>
        <p:sp>
          <p:nvSpPr>
            <p:cNvPr id="146" name="Rectangle 67">
              <a:extLst>
                <a:ext uri="{FF2B5EF4-FFF2-40B4-BE49-F238E27FC236}">
                  <a16:creationId xmlns:a16="http://schemas.microsoft.com/office/drawing/2014/main" id="{43FE1540-DBF8-4D2E-90F2-5A7BEC4FD2BF}"/>
                </a:ext>
              </a:extLst>
            </p:cNvPr>
            <p:cNvSpPr>
              <a:spLocks noChangeArrowheads="1"/>
            </p:cNvSpPr>
            <p:nvPr/>
          </p:nvSpPr>
          <p:spPr bwMode="auto">
            <a:xfrm>
              <a:off x="7882039" y="4116596"/>
              <a:ext cx="8768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0" i="0" u="none" strike="noStrike" cap="none" normalizeH="0" baseline="0">
                  <a:ln>
                    <a:noFill/>
                  </a:ln>
                  <a:solidFill>
                    <a:srgbClr val="000000"/>
                  </a:solidFill>
                  <a:effectLst/>
                  <a:latin typeface="Verdana" panose="020B0604030504040204" pitchFamily="34" charset="0"/>
                  <a:ea typeface="Arial"/>
                  <a:cs typeface="Arial"/>
                </a:rPr>
                <a:t>مركز الفرز</a:t>
              </a:r>
              <a:br>
                <a:rPr kumimoji="0" lang="ar-SA" sz="1000" b="0" i="0" u="none" strike="noStrike" cap="none" normalizeH="0" baseline="0">
                  <a:ln>
                    <a:noFill/>
                  </a:ln>
                  <a:solidFill>
                    <a:srgbClr val="000000"/>
                  </a:solidFill>
                  <a:effectLst/>
                  <a:latin typeface="Verdana" panose="020B0604030504040204" pitchFamily="34" charset="0"/>
                  <a:ea typeface="Arial"/>
                  <a:cs typeface="Arial"/>
                </a:rPr>
              </a:br>
              <a:r>
                <a:rPr kumimoji="0" lang="ar-SA" sz="1000" b="0" i="0" u="none" strike="noStrike" cap="none" normalizeH="0" baseline="0">
                  <a:ln>
                    <a:noFill/>
                  </a:ln>
                  <a:solidFill>
                    <a:srgbClr val="000000"/>
                  </a:solidFill>
                  <a:effectLst/>
                  <a:latin typeface="Verdana" panose="020B0604030504040204" pitchFamily="34" charset="0"/>
                  <a:ea typeface="Arial"/>
                  <a:cs typeface="Arial"/>
                </a:rPr>
                <a:t>(المقصد)</a:t>
              </a:r>
            </a:p>
          </p:txBody>
        </p:sp>
      </p:grpSp>
    </p:spTree>
    <p:extLst>
      <p:ext uri="{BB962C8B-B14F-4D97-AF65-F5344CB8AC3E}">
        <p14:creationId xmlns:p14="http://schemas.microsoft.com/office/powerpoint/2010/main" val="1850443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569924-00F8-4DA0-ADB9-485FDCCA2C45}"/>
              </a:ext>
            </a:extLst>
          </p:cNvPr>
          <p:cNvGrpSpPr>
            <a:grpSpLocks noChangeAspect="1"/>
          </p:cNvGrpSpPr>
          <p:nvPr/>
        </p:nvGrpSpPr>
        <p:grpSpPr>
          <a:xfrm>
            <a:off x="365079" y="1627021"/>
            <a:ext cx="3320703" cy="837965"/>
            <a:chOff x="6709340" y="383177"/>
            <a:chExt cx="3906709" cy="985837"/>
          </a:xfrm>
        </p:grpSpPr>
        <p:sp>
          <p:nvSpPr>
            <p:cNvPr id="9" name="Rectangle 8">
              <a:extLst>
                <a:ext uri="{FF2B5EF4-FFF2-40B4-BE49-F238E27FC236}">
                  <a16:creationId xmlns:a16="http://schemas.microsoft.com/office/drawing/2014/main" id="{50231653-124A-4442-B8FF-FDE50B6D844A}"/>
                </a:ext>
              </a:extLst>
            </p:cNvPr>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 name="Picture 10" descr="https://encrypted-tbn2.google.com/images?q=tbn:ANd9GcT1XilkB4nt0nowAAu88P9Lo4HnCPUL3M4BletkZ-SyWpOm6eJU">
              <a:extLst>
                <a:ext uri="{FF2B5EF4-FFF2-40B4-BE49-F238E27FC236}">
                  <a16:creationId xmlns:a16="http://schemas.microsoft.com/office/drawing/2014/main" id="{15BFCCBD-3F6C-4EDB-B26E-138AE204E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s://upload.wikimedia.org/wikipedia/commons/thumb/f/fd/USB_Icon.svg/2000px-USB_Icon.svg.png">
              <a:extLst>
                <a:ext uri="{FF2B5EF4-FFF2-40B4-BE49-F238E27FC236}">
                  <a16:creationId xmlns:a16="http://schemas.microsoft.com/office/drawing/2014/main" id="{7115E4BD-A126-4221-B40C-2F5104C37A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F7F2D3FC-7ED8-448A-A703-23B76D7B09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6">
              <a:extLst>
                <a:ext uri="{FF2B5EF4-FFF2-40B4-BE49-F238E27FC236}">
                  <a16:creationId xmlns:a16="http://schemas.microsoft.com/office/drawing/2014/main" id="{69D9C58B-9247-412C-B40A-4FF7F9AF979E}"/>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14" name="Straight Connector 13">
              <a:extLst>
                <a:ext uri="{FF2B5EF4-FFF2-40B4-BE49-F238E27FC236}">
                  <a16:creationId xmlns:a16="http://schemas.microsoft.com/office/drawing/2014/main" id="{0AAD5111-6966-41B2-AB12-F814094DF181}"/>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6FE88C-0DD7-43FA-8054-79E4933F40FA}"/>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26623-2E34-4A1C-A372-F77B86A87E71}"/>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4E1D437-EF56-4E8C-90D5-C9FB9CF54F50}"/>
              </a:ext>
            </a:extLst>
          </p:cNvPr>
          <p:cNvSpPr>
            <a:spLocks noGrp="1"/>
          </p:cNvSpPr>
          <p:nvPr>
            <p:ph type="title"/>
          </p:nvPr>
        </p:nvSpPr>
        <p:spPr>
          <a:xfrm>
            <a:off x="2728011" y="528886"/>
            <a:ext cx="7967384" cy="574284"/>
          </a:xfrm>
          <a:solidFill>
            <a:srgbClr val="3A4D98"/>
          </a:solidFill>
        </p:spPr>
        <p:txBody>
          <a:bodyPr/>
          <a:lstStyle/>
          <a:p>
            <a:pPr algn="justLow" defTabSz="360000"/>
            <a:r>
              <a:rPr lang="ar-SA" sz="2000" b="1" dirty="0">
                <a:solidFill>
                  <a:schemeClr val="bg1"/>
                </a:solidFill>
              </a:rPr>
              <a:t>أولاً-	تسجيل البيانات وتبادلها (تابع</a:t>
            </a:r>
            <a:r>
              <a:rPr lang="ar-EG" sz="2000" b="1" dirty="0">
                <a:solidFill>
                  <a:schemeClr val="bg1"/>
                </a:solidFill>
              </a:rPr>
              <a:t>.</a:t>
            </a:r>
            <a:r>
              <a:rPr lang="ar-SA" sz="2000" b="1" dirty="0">
                <a:solidFill>
                  <a:schemeClr val="bg1"/>
                </a:solidFill>
              </a:rPr>
              <a:t>)</a:t>
            </a:r>
          </a:p>
        </p:txBody>
      </p:sp>
      <p:sp>
        <p:nvSpPr>
          <p:cNvPr id="3" name="Content Placeholder 2">
            <a:extLst>
              <a:ext uri="{FF2B5EF4-FFF2-40B4-BE49-F238E27FC236}">
                <a16:creationId xmlns:a16="http://schemas.microsoft.com/office/drawing/2014/main" id="{525F86D4-EE54-48FB-BE5C-26C8E2B58C91}"/>
              </a:ext>
            </a:extLst>
          </p:cNvPr>
          <p:cNvSpPr>
            <a:spLocks noGrp="1"/>
          </p:cNvSpPr>
          <p:nvPr>
            <p:ph sz="quarter" idx="13"/>
          </p:nvPr>
        </p:nvSpPr>
        <p:spPr>
          <a:xfrm>
            <a:off x="353880" y="1487047"/>
            <a:ext cx="11518900" cy="5041496"/>
          </a:xfrm>
          <a:ln>
            <a:noFill/>
          </a:ln>
        </p:spPr>
        <p:txBody>
          <a:bodyPr/>
          <a:lstStyle/>
          <a:p>
            <a:pPr marL="361950" indent="-361950" algn="justLow" defTabSz="360000">
              <a:buFont typeface="Wingdings" pitchFamily="2" charset="2"/>
              <a:buChar char="q"/>
              <a:defRPr/>
            </a:pPr>
            <a:r>
              <a:rPr lang="ar-SA" sz="1800" b="1" dirty="0">
                <a:latin typeface="Arial" panose="020B0604020202020204" pitchFamily="34" charset="0"/>
                <a:cs typeface="Arial" panose="020B0604020202020204" pitchFamily="34" charset="0"/>
              </a:rPr>
              <a:t>إرسال</a:t>
            </a:r>
            <a:r>
              <a:rPr lang="ar-SA" sz="1800" dirty="0">
                <a:latin typeface="Arial" panose="020B0604020202020204" pitchFamily="34" charset="0"/>
                <a:cs typeface="Arial" panose="020B0604020202020204" pitchFamily="34" charset="0"/>
              </a:rPr>
              <a:t> بيانات رسائل التبادل الإلكتروني للبيانات:</a:t>
            </a:r>
          </a:p>
          <a:p>
            <a:pPr marL="720000" lvl="1" indent="-360000" algn="justLow" defTabSz="360000">
              <a:spcBef>
                <a:spcPts val="600"/>
              </a:spcBef>
              <a:buFont typeface="Wingdings" panose="05000000000000000000" pitchFamily="2" charset="2"/>
              <a:buChar char="v"/>
              <a:defRPr/>
            </a:pPr>
            <a:r>
              <a:rPr lang="ar-SA" sz="1800" dirty="0">
                <a:latin typeface="Arial" panose="020B0604020202020204" pitchFamily="34" charset="0"/>
                <a:cs typeface="Arial" panose="020B0604020202020204" pitchFamily="34" charset="0"/>
              </a:rPr>
              <a:t>تُرسل من خلال الشبكات القائمة لرسائل التبادل الإلكتروني للبيانات:</a:t>
            </a:r>
          </a:p>
          <a:p>
            <a:pPr marL="1076325" lvl="1" indent="-358775" algn="justLow" defTabSz="360000">
              <a:spcBef>
                <a:spcPts val="600"/>
              </a:spcBef>
              <a:buFont typeface="Wingdings" panose="05000000000000000000" pitchFamily="2" charset="2"/>
              <a:buChar char="§"/>
              <a:defRPr/>
            </a:pPr>
            <a:r>
              <a:rPr lang="ar-SA" sz="1800" dirty="0">
                <a:latin typeface="Arial" panose="020B0604020202020204" pitchFamily="34" charset="0"/>
                <a:cs typeface="Arial" panose="020B0604020202020204" pitchFamily="34" charset="0"/>
              </a:rPr>
              <a:t> نظام الاتحاد البريدي العالمي (الشبكة </a:t>
            </a:r>
            <a:r>
              <a:rPr lang="en-GB" sz="1600" dirty="0">
                <a:latin typeface="Times New Roman" panose="02020603050405020304" pitchFamily="18" charset="0"/>
                <a:cs typeface="Times New Roman" panose="02020603050405020304" pitchFamily="18" charset="0"/>
              </a:rPr>
              <a:t>POST*Net</a:t>
            </a:r>
            <a:r>
              <a:rPr lang="ar-SA" sz="1600" dirty="0">
                <a:latin typeface="Times New Roman" panose="02020603050405020304" pitchFamily="18" charset="0"/>
                <a:cs typeface="Times New Roman" panose="02020603050405020304" pitchFamily="18" charset="0"/>
              </a:rPr>
              <a:t> </a:t>
            </a:r>
            <a:r>
              <a:rPr lang="ar-SA" sz="1800" dirty="0">
                <a:latin typeface="Arial" panose="020B0604020202020204" pitchFamily="34" charset="0"/>
                <a:cs typeface="Arial" panose="020B0604020202020204" pitchFamily="34" charset="0"/>
              </a:rPr>
              <a:t>من خلال النظام البريدي العالمي)</a:t>
            </a:r>
          </a:p>
          <a:p>
            <a:pPr marL="1076325" lvl="1" indent="-358775" algn="justLow" defTabSz="360000">
              <a:spcBef>
                <a:spcPts val="600"/>
              </a:spcBef>
              <a:buFont typeface="Wingdings" panose="05000000000000000000" pitchFamily="2" charset="2"/>
              <a:buChar char="§"/>
              <a:defRPr/>
            </a:pPr>
            <a:r>
              <a:rPr lang="ar-SA" sz="1800" dirty="0">
                <a:latin typeface="Arial" panose="020B0604020202020204" pitchFamily="34" charset="0"/>
                <a:cs typeface="Arial" panose="020B0604020202020204" pitchFamily="34" charset="0"/>
              </a:rPr>
              <a:t>نظام مركز التكنولوجيا البريدية</a:t>
            </a:r>
          </a:p>
          <a:p>
            <a:pPr marL="720000" lvl="1" indent="-360000" algn="justLow" defTabSz="360000">
              <a:buFont typeface="Courier New" pitchFamily="49" charset="0"/>
              <a:buChar char="o"/>
              <a:defRPr/>
            </a:pPr>
            <a:endParaRPr lang="en-GB" sz="1800" dirty="0">
              <a:latin typeface="Arial" panose="020B0604020202020204" pitchFamily="34" charset="0"/>
              <a:cs typeface="Arial" panose="020B0604020202020204" pitchFamily="34" charset="0"/>
            </a:endParaRPr>
          </a:p>
          <a:p>
            <a:pPr marL="360000" lvl="1" indent="-358775" algn="justLow" defTabSz="360000">
              <a:buFont typeface="Wingdings" panose="05000000000000000000" pitchFamily="2" charset="2"/>
              <a:buChar char="q"/>
              <a:defRPr/>
            </a:pPr>
            <a:r>
              <a:rPr lang="ar-SA" sz="1800" dirty="0">
                <a:latin typeface="Arial" panose="020B0604020202020204" pitchFamily="34" charset="0"/>
                <a:cs typeface="Arial" panose="020B0604020202020204" pitchFamily="34" charset="0"/>
              </a:rPr>
              <a:t>تُخزَّن بيانات رسائل التبادل الإلكتروني للبيانات لدى الاتحاد البريدي العالمي</a:t>
            </a:r>
          </a:p>
          <a:p>
            <a:pPr marL="4400" indent="0" algn="justLow" defTabSz="360000">
              <a:buNone/>
            </a:pPr>
            <a:endParaRPr lang="en-GB" sz="1800" dirty="0">
              <a:latin typeface="Arial" panose="020B0604020202020204" pitchFamily="34" charset="0"/>
              <a:cs typeface="Arial" panose="020B0604020202020204" pitchFamily="34" charset="0"/>
            </a:endParaRPr>
          </a:p>
          <a:p>
            <a:pPr marL="4400" indent="0" algn="justLow" defTabSz="360000">
              <a:buNone/>
            </a:pPr>
            <a:endParaRPr lang="en-GB" sz="1800" dirty="0">
              <a:latin typeface="Arial" panose="020B0604020202020204" pitchFamily="34" charset="0"/>
              <a:cs typeface="Arial" panose="020B0604020202020204" pitchFamily="34" charset="0"/>
            </a:endParaRPr>
          </a:p>
          <a:p>
            <a:pPr marL="4400" indent="0" algn="justLow" defTabSz="360000">
              <a:buNone/>
            </a:pPr>
            <a:endParaRPr lang="en-GB" sz="1800" dirty="0">
              <a:latin typeface="Arial" panose="020B0604020202020204" pitchFamily="34" charset="0"/>
              <a:cs typeface="Arial" panose="020B0604020202020204" pitchFamily="34" charset="0"/>
            </a:endParaRPr>
          </a:p>
          <a:p>
            <a:pPr marL="4400" indent="0" algn="justLow" defTabSz="360000">
              <a:buNone/>
            </a:pPr>
            <a:endParaRPr lang="en-GB" sz="1800" dirty="0">
              <a:latin typeface="Arial" panose="020B0604020202020204" pitchFamily="34" charset="0"/>
              <a:cs typeface="Arial" panose="020B0604020202020204" pitchFamily="34" charset="0"/>
            </a:endParaRPr>
          </a:p>
          <a:p>
            <a:pPr indent="-360000" algn="justLow" defTabSz="360000">
              <a:buFont typeface="Wingdings" pitchFamily="2" charset="2"/>
              <a:buChar char="q"/>
              <a:defRPr/>
            </a:pPr>
            <a:r>
              <a:rPr lang="ar-SA" sz="1800" dirty="0">
                <a:latin typeface="Arial" panose="020B0604020202020204" pitchFamily="34" charset="0"/>
                <a:ea typeface="Arial"/>
                <a:cs typeface="Arial" panose="020B0604020202020204" pitchFamily="34" charset="0"/>
              </a:rPr>
              <a:t>الأهداف الحالية للإرسال:</a:t>
            </a:r>
          </a:p>
          <a:p>
            <a:pPr marL="720000" lvl="1" indent="-360000" algn="justLow" defTabSz="360000">
              <a:spcBef>
                <a:spcPts val="600"/>
              </a:spcBef>
              <a:buFont typeface="Wingdings" pitchFamily="2" charset="2"/>
              <a:buChar char="v"/>
              <a:defRPr/>
            </a:pPr>
            <a:r>
              <a:rPr lang="en-GB" sz="1600" dirty="0">
                <a:latin typeface="Times New Roman" panose="02020603050405020304" pitchFamily="18" charset="0"/>
                <a:ea typeface="Arial"/>
                <a:cs typeface="Times New Roman" panose="02020603050405020304" pitchFamily="18" charset="0"/>
              </a:rPr>
              <a:t>EMD</a:t>
            </a:r>
            <a:r>
              <a:rPr lang="ar-SA" sz="1800" dirty="0">
                <a:latin typeface="Arial" panose="020B0604020202020204" pitchFamily="34" charset="0"/>
                <a:ea typeface="Arial"/>
                <a:cs typeface="Arial" panose="020B0604020202020204" pitchFamily="34" charset="0"/>
              </a:rPr>
              <a:t> &lt; أربع وعشرون ساعة بالنسبة إلى </a:t>
            </a:r>
            <a:r>
              <a:rPr lang="ar-SA" sz="1800" dirty="0" err="1">
                <a:latin typeface="Arial" panose="020B0604020202020204" pitchFamily="34" charset="0"/>
                <a:ea typeface="Arial"/>
                <a:cs typeface="Arial" panose="020B0604020202020204" pitchFamily="34" charset="0"/>
              </a:rPr>
              <a:t>البعائث</a:t>
            </a:r>
            <a:r>
              <a:rPr lang="ar-SA" sz="1800" dirty="0">
                <a:latin typeface="Arial" panose="020B0604020202020204" pitchFamily="34" charset="0"/>
                <a:ea typeface="Arial"/>
                <a:cs typeface="Arial" panose="020B0604020202020204" pitchFamily="34" charset="0"/>
              </a:rPr>
              <a:t> التي تُرسل بشأنها الأحداث </a:t>
            </a:r>
            <a:r>
              <a:rPr lang="en-GB" sz="1600" dirty="0">
                <a:latin typeface="Times New Roman" panose="02020603050405020304" pitchFamily="18" charset="0"/>
                <a:cs typeface="Times New Roman" panose="02020603050405020304" pitchFamily="18" charset="0"/>
              </a:rPr>
              <a:t>EMC</a:t>
            </a:r>
          </a:p>
          <a:p>
            <a:pPr marL="720000" lvl="1" indent="-360000" algn="justLow" defTabSz="360000">
              <a:spcBef>
                <a:spcPts val="600"/>
              </a:spcBef>
              <a:buFont typeface="Wingdings" pitchFamily="2" charset="2"/>
              <a:buChar char="v"/>
              <a:defRPr/>
            </a:pPr>
            <a:r>
              <a:rPr lang="en-GB" sz="1600" dirty="0">
                <a:latin typeface="Times New Roman" panose="02020603050405020304" pitchFamily="18" charset="0"/>
                <a:cs typeface="Times New Roman" panose="02020603050405020304" pitchFamily="18" charset="0"/>
              </a:rPr>
              <a:t>EMH</a:t>
            </a:r>
            <a:r>
              <a:rPr lang="ar-SA" sz="1800" dirty="0">
                <a:latin typeface="Arial" panose="020B0604020202020204" pitchFamily="34" charset="0"/>
                <a:ea typeface="Arial"/>
                <a:cs typeface="Arial" panose="020B0604020202020204" pitchFamily="34" charset="0"/>
              </a:rPr>
              <a:t> أو </a:t>
            </a:r>
            <a:r>
              <a:rPr lang="en-GB" sz="1600" dirty="0">
                <a:latin typeface="Times New Roman" panose="02020603050405020304" pitchFamily="18" charset="0"/>
                <a:cs typeface="Times New Roman" panose="02020603050405020304" pitchFamily="18" charset="0"/>
              </a:rPr>
              <a:t>EDH</a:t>
            </a:r>
            <a:r>
              <a:rPr lang="ar-SA" sz="1800" dirty="0">
                <a:latin typeface="Arial" panose="020B0604020202020204" pitchFamily="34" charset="0"/>
                <a:ea typeface="Arial"/>
                <a:cs typeface="Arial" panose="020B0604020202020204" pitchFamily="34" charset="0"/>
              </a:rPr>
              <a:t> أو </a:t>
            </a:r>
            <a:r>
              <a:rPr lang="en-GB" sz="1600" dirty="0">
                <a:latin typeface="Times New Roman" panose="02020603050405020304" pitchFamily="18" charset="0"/>
                <a:cs typeface="Times New Roman" panose="02020603050405020304" pitchFamily="18" charset="0"/>
              </a:rPr>
              <a:t>EMI</a:t>
            </a:r>
            <a:r>
              <a:rPr lang="ar-SA" sz="1800" dirty="0">
                <a:latin typeface="Arial" panose="020B0604020202020204" pitchFamily="34" charset="0"/>
                <a:ea typeface="Arial"/>
                <a:cs typeface="Arial" panose="020B0604020202020204" pitchFamily="34" charset="0"/>
              </a:rPr>
              <a:t> &lt; أربع وعشرون ساعة بالنسبة إلى </a:t>
            </a:r>
            <a:r>
              <a:rPr lang="ar-SA" sz="1800" dirty="0" err="1">
                <a:latin typeface="Arial" panose="020B0604020202020204" pitchFamily="34" charset="0"/>
                <a:ea typeface="Arial"/>
                <a:cs typeface="Arial" panose="020B0604020202020204" pitchFamily="34" charset="0"/>
              </a:rPr>
              <a:t>البعائث</a:t>
            </a:r>
            <a:r>
              <a:rPr lang="ar-SA" sz="1800" dirty="0">
                <a:latin typeface="Arial" panose="020B0604020202020204" pitchFamily="34" charset="0"/>
                <a:ea typeface="Arial"/>
                <a:cs typeface="Arial" panose="020B0604020202020204" pitchFamily="34" charset="0"/>
              </a:rPr>
              <a:t> التي تُرسل بشأنها الأحداث </a:t>
            </a:r>
            <a:r>
              <a:rPr lang="en-GB" sz="1600" dirty="0">
                <a:latin typeface="Times New Roman" panose="02020603050405020304" pitchFamily="18" charset="0"/>
                <a:cs typeface="Times New Roman" panose="02020603050405020304" pitchFamily="18" charset="0"/>
              </a:rPr>
              <a:t>EMD</a:t>
            </a:r>
          </a:p>
          <a:p>
            <a:pPr marL="285750" indent="-285750" algn="justLow" defTabSz="360000">
              <a:buFont typeface="Wingdings" pitchFamily="2" charset="2"/>
              <a:buChar char="q"/>
              <a:defRPr/>
            </a:pPr>
            <a:endParaRPr lang="en-GB" sz="1800" dirty="0">
              <a:latin typeface="Arial" panose="020B0604020202020204" pitchFamily="34" charset="0"/>
              <a:cs typeface="Arial" panose="020B0604020202020204" pitchFamily="34" charset="0"/>
            </a:endParaRPr>
          </a:p>
          <a:p>
            <a:pPr indent="-360000" algn="justLow" defTabSz="360000">
              <a:buFont typeface="Wingdings" pitchFamily="2" charset="2"/>
              <a:buChar char="q"/>
              <a:defRPr/>
            </a:pPr>
            <a:r>
              <a:rPr lang="ar-SA" sz="1800" dirty="0">
                <a:latin typeface="Arial" panose="020B0604020202020204" pitchFamily="34" charset="0"/>
                <a:ea typeface="Arial"/>
                <a:cs typeface="Arial" panose="020B0604020202020204" pitchFamily="34" charset="0"/>
              </a:rPr>
              <a:t>بالنسبة إلى كل مستثمر معيَّن، يُحسب عدد </a:t>
            </a:r>
            <a:r>
              <a:rPr lang="ar-SA" sz="1800" dirty="0" err="1">
                <a:latin typeface="Arial" panose="020B0604020202020204" pitchFamily="34" charset="0"/>
                <a:ea typeface="Arial"/>
                <a:cs typeface="Arial" panose="020B0604020202020204" pitchFamily="34" charset="0"/>
              </a:rPr>
              <a:t>البعائث</a:t>
            </a:r>
            <a:r>
              <a:rPr lang="ar-SA" sz="1800" dirty="0">
                <a:latin typeface="Arial" panose="020B0604020202020204" pitchFamily="34" charset="0"/>
                <a:ea typeface="Arial"/>
                <a:cs typeface="Arial" panose="020B0604020202020204" pitchFamily="34" charset="0"/>
              </a:rPr>
              <a:t> التي ترسل بشأنها أحداث تلبي الأهداف المحددة أعلاه</a:t>
            </a:r>
          </a:p>
          <a:p>
            <a:pPr marL="4400" indent="0" algn="justLow" defTabSz="360000">
              <a:buNone/>
            </a:pPr>
            <a:endParaRPr lang="en-GB" sz="1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467593A-D1AB-4210-B033-A09FC1CB720E}"/>
              </a:ext>
            </a:extLst>
          </p:cNvPr>
          <p:cNvSpPr txBox="1"/>
          <p:nvPr/>
        </p:nvSpPr>
        <p:spPr>
          <a:xfrm>
            <a:off x="365079" y="2844048"/>
            <a:ext cx="3179787" cy="828089"/>
          </a:xfrm>
          <a:prstGeom prst="rect">
            <a:avLst/>
          </a:prstGeom>
          <a:noFill/>
          <a:ln>
            <a:solidFill>
              <a:schemeClr val="accent1"/>
            </a:solidFill>
          </a:ln>
        </p:spPr>
        <p:txBody>
          <a:bodyPr wrap="square" lIns="90000" tIns="90000" rIns="90000" bIns="90000">
            <a:spAutoFit/>
          </a:bodyPr>
          <a:lstStyle/>
          <a:p>
            <a:r>
              <a:rPr lang="ar-SA" sz="1400" b="1" dirty="0" err="1">
                <a:latin typeface="Arial" panose="020B0604020202020204" pitchFamily="34" charset="0"/>
                <a:ea typeface="Arial"/>
                <a:cs typeface="Arial" panose="020B0604020202020204" pitchFamily="34" charset="0"/>
              </a:rPr>
              <a:t>البعائث</a:t>
            </a:r>
            <a:r>
              <a:rPr lang="ar-SA" sz="1400" b="1" dirty="0">
                <a:latin typeface="Arial" panose="020B0604020202020204" pitchFamily="34" charset="0"/>
                <a:ea typeface="Arial"/>
                <a:cs typeface="Arial" panose="020B0604020202020204" pitchFamily="34" charset="0"/>
              </a:rPr>
              <a:t> المسجلة: </a:t>
            </a:r>
            <a:r>
              <a:rPr lang="en-GB" sz="1200" b="1" dirty="0">
                <a:latin typeface="Times New Roman" panose="02020603050405020304" pitchFamily="18" charset="0"/>
                <a:ea typeface="Arial"/>
                <a:cs typeface="Times New Roman" panose="02020603050405020304" pitchFamily="18" charset="0"/>
              </a:rPr>
              <a:t>RA-RZ</a:t>
            </a:r>
            <a:endParaRPr lang="en-GB" sz="1400" b="1" dirty="0">
              <a:latin typeface="Times New Roman" panose="02020603050405020304" pitchFamily="18" charset="0"/>
              <a:ea typeface="Arial"/>
              <a:cs typeface="Times New Roman" panose="02020603050405020304" pitchFamily="18" charset="0"/>
            </a:endParaRPr>
          </a:p>
          <a:p>
            <a:endParaRPr lang="en-GB" sz="1400" b="1" dirty="0">
              <a:effectLst/>
              <a:latin typeface="Arial" panose="020B0604020202020204" pitchFamily="34" charset="0"/>
              <a:ea typeface="Verdana" panose="020B0604030504040204" pitchFamily="34" charset="0"/>
              <a:cs typeface="Arial" panose="020B0604020202020204" pitchFamily="34" charset="0"/>
            </a:endParaRPr>
          </a:p>
          <a:p>
            <a:r>
              <a:rPr lang="en-GB" sz="1400" b="1" dirty="0">
                <a:effectLst/>
                <a:latin typeface="Arial" panose="020B0604020202020204" pitchFamily="34" charset="0"/>
                <a:ea typeface="Arial"/>
                <a:cs typeface="Arial" panose="020B0604020202020204" pitchFamily="34" charset="0"/>
              </a:rPr>
              <a:t> </a:t>
            </a:r>
            <a:r>
              <a:rPr lang="ar-SA" sz="1400" b="1" dirty="0" err="1">
                <a:effectLst/>
                <a:latin typeface="Arial" panose="020B0604020202020204" pitchFamily="34" charset="0"/>
                <a:ea typeface="Arial"/>
                <a:cs typeface="Arial" panose="020B0604020202020204" pitchFamily="34" charset="0"/>
              </a:rPr>
              <a:t>البعائث</a:t>
            </a:r>
            <a:r>
              <a:rPr lang="ar-SA" sz="1400" b="1" dirty="0">
                <a:effectLst/>
                <a:latin typeface="Arial" panose="020B0604020202020204" pitchFamily="34" charset="0"/>
                <a:ea typeface="Arial"/>
                <a:cs typeface="Arial" panose="020B0604020202020204" pitchFamily="34" charset="0"/>
              </a:rPr>
              <a:t> ذات القيمة المصرح بها:</a:t>
            </a:r>
            <a:r>
              <a:rPr lang="ar-SA" sz="1400" b="1" dirty="0">
                <a:latin typeface="Arial" panose="020B0604020202020204" pitchFamily="34" charset="0"/>
                <a:ea typeface="Arial"/>
                <a:cs typeface="Arial" panose="020B0604020202020204" pitchFamily="34" charset="0"/>
              </a:rPr>
              <a:t> </a:t>
            </a:r>
            <a:r>
              <a:rPr lang="en-GB" sz="1200" b="1" dirty="0">
                <a:latin typeface="Times New Roman" panose="02020603050405020304" pitchFamily="18" charset="0"/>
                <a:ea typeface="Arial"/>
                <a:cs typeface="Times New Roman" panose="02020603050405020304" pitchFamily="18" charset="0"/>
              </a:rPr>
              <a:t>VA-VZ</a:t>
            </a:r>
            <a:endParaRPr lang="en-GB" sz="1400" b="1" dirty="0">
              <a:latin typeface="Times New Roman" panose="02020603050405020304" pitchFamily="18" charset="0"/>
              <a:ea typeface="Arial"/>
              <a:cs typeface="Times New Roman" panose="02020603050405020304" pitchFamily="18" charset="0"/>
            </a:endParaRPr>
          </a:p>
        </p:txBody>
      </p:sp>
      <p:sp>
        <p:nvSpPr>
          <p:cNvPr id="18" name="Title 1">
            <a:extLst>
              <a:ext uri="{FF2B5EF4-FFF2-40B4-BE49-F238E27FC236}">
                <a16:creationId xmlns:a16="http://schemas.microsoft.com/office/drawing/2014/main" id="{47249494-21E9-49FA-93A4-A19DDD9B8002}"/>
              </a:ext>
            </a:extLst>
          </p:cNvPr>
          <p:cNvSpPr txBox="1">
            <a:spLocks/>
          </p:cNvSpPr>
          <p:nvPr/>
        </p:nvSpPr>
        <p:spPr bwMode="auto">
          <a:xfrm>
            <a:off x="3905396" y="3635403"/>
            <a:ext cx="7967384" cy="574284"/>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1" eaLnBrk="1" fontAlgn="base" hangingPunct="1">
              <a:lnSpc>
                <a:spcPct val="90000"/>
              </a:lnSpc>
              <a:spcBef>
                <a:spcPct val="0"/>
              </a:spcBef>
              <a:spcAft>
                <a:spcPct val="0"/>
              </a:spcAft>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defTabSz="360000"/>
            <a:r>
              <a:rPr lang="ar-SA" sz="2000">
                <a:solidFill>
                  <a:schemeClr val="bg1"/>
                </a:solidFill>
              </a:rPr>
              <a:t>ثانياً-	القياس: الآجال المحددة لإرسال البيانات</a:t>
            </a:r>
          </a:p>
        </p:txBody>
      </p:sp>
      <p:pic>
        <p:nvPicPr>
          <p:cNvPr id="19" name="Picture 2" descr="PMO performance metrics">
            <a:extLst>
              <a:ext uri="{FF2B5EF4-FFF2-40B4-BE49-F238E27FC236}">
                <a16:creationId xmlns:a16="http://schemas.microsoft.com/office/drawing/2014/main" id="{5ABA9EB4-63E6-4054-8061-BBFBE2A919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646" t="10182" r="7263" b="8849"/>
          <a:stretch/>
        </p:blipFill>
        <p:spPr bwMode="auto">
          <a:xfrm>
            <a:off x="1092689" y="4007795"/>
            <a:ext cx="1724566" cy="123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570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32EC-D3A8-480B-9140-3602A10C0A8A}"/>
              </a:ext>
            </a:extLst>
          </p:cNvPr>
          <p:cNvSpPr>
            <a:spLocks noGrp="1"/>
          </p:cNvSpPr>
          <p:nvPr>
            <p:ph type="title"/>
          </p:nvPr>
        </p:nvSpPr>
        <p:spPr>
          <a:xfrm>
            <a:off x="2758152" y="497201"/>
            <a:ext cx="7967384" cy="574284"/>
          </a:xfrm>
          <a:solidFill>
            <a:srgbClr val="3A4D98"/>
          </a:solidFill>
        </p:spPr>
        <p:txBody>
          <a:bodyPr/>
          <a:lstStyle/>
          <a:p>
            <a:pPr defTabSz="360000"/>
            <a:r>
              <a:rPr lang="ar-SA" sz="2400" dirty="0">
                <a:solidFill>
                  <a:schemeClr val="bg1"/>
                </a:solidFill>
              </a:rPr>
              <a:t>ثالثا</a:t>
            </a:r>
            <a:r>
              <a:rPr lang="ar-EG" sz="2400" dirty="0">
                <a:solidFill>
                  <a:schemeClr val="bg1"/>
                </a:solidFill>
              </a:rPr>
              <a:t>ً</a:t>
            </a:r>
            <a:r>
              <a:rPr lang="ar-SA" sz="2400" dirty="0">
                <a:solidFill>
                  <a:schemeClr val="bg1"/>
                </a:solidFill>
              </a:rPr>
              <a:t>-	القياس: حساب الأداء</a:t>
            </a:r>
          </a:p>
        </p:txBody>
      </p:sp>
      <p:sp>
        <p:nvSpPr>
          <p:cNvPr id="3" name="Content Placeholder 2">
            <a:extLst>
              <a:ext uri="{FF2B5EF4-FFF2-40B4-BE49-F238E27FC236}">
                <a16:creationId xmlns:a16="http://schemas.microsoft.com/office/drawing/2014/main" id="{86D58928-7045-4053-B38C-C6D3D29A0530}"/>
              </a:ext>
            </a:extLst>
          </p:cNvPr>
          <p:cNvSpPr>
            <a:spLocks noGrp="1"/>
          </p:cNvSpPr>
          <p:nvPr>
            <p:ph sz="quarter" idx="13"/>
          </p:nvPr>
        </p:nvSpPr>
        <p:spPr/>
        <p:txBody>
          <a:bodyPr/>
          <a:lstStyle/>
          <a:p>
            <a:pPr marL="0" indent="0" algn="justLow" defTabSz="360000">
              <a:spcAft>
                <a:spcPts val="1200"/>
              </a:spcAft>
              <a:buNone/>
            </a:pPr>
            <a:r>
              <a:rPr lang="ar-SA" sz="2000" dirty="0">
                <a:latin typeface="Arial" panose="020B0604020202020204" pitchFamily="34" charset="0"/>
                <a:cs typeface="Arial" panose="020B0604020202020204" pitchFamily="34" charset="0"/>
              </a:rPr>
              <a:t>الأهداف الدنيا لكل تدفق:</a:t>
            </a:r>
          </a:p>
          <a:p>
            <a:pPr marL="360000" lvl="1" indent="-360000" algn="justLow" defTabSz="360000">
              <a:spcAft>
                <a:spcPts val="0"/>
              </a:spcAft>
              <a:buFont typeface="Wingdings" panose="05000000000000000000" pitchFamily="2" charset="2"/>
              <a:buChar char="v"/>
            </a:pPr>
            <a:r>
              <a:rPr lang="ar-SA" sz="2000" dirty="0">
                <a:latin typeface="Arial" panose="020B0604020202020204" pitchFamily="34" charset="0"/>
                <a:cs typeface="Arial" panose="020B0604020202020204" pitchFamily="34" charset="0"/>
              </a:rPr>
              <a:t>يجب أن تكون ٥٦٪</a:t>
            </a:r>
            <a:r>
              <a:rPr lang="ar-EG"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من </a:t>
            </a:r>
            <a:r>
              <a:rPr lang="ar-SA" sz="2000" dirty="0" err="1">
                <a:latin typeface="Arial" panose="020B0604020202020204" pitchFamily="34" charset="0"/>
                <a:cs typeface="Arial" panose="020B0604020202020204" pitchFamily="34" charset="0"/>
              </a:rPr>
              <a:t>البعائث</a:t>
            </a:r>
            <a:r>
              <a:rPr lang="ar-SA" sz="2000" dirty="0">
                <a:latin typeface="Arial" panose="020B0604020202020204" pitchFamily="34" charset="0"/>
                <a:cs typeface="Arial" panose="020B0604020202020204" pitchFamily="34" charset="0"/>
              </a:rPr>
              <a:t> التي تُرسل بشأنها الأحداث </a:t>
            </a:r>
            <a:r>
              <a:rPr lang="en-GB" sz="1800" dirty="0">
                <a:latin typeface="Times New Roman" panose="02020603050405020304" pitchFamily="18" charset="0"/>
                <a:cs typeface="Times New Roman" panose="02020603050405020304" pitchFamily="18" charset="0"/>
              </a:rPr>
              <a:t>EMC</a:t>
            </a:r>
            <a:r>
              <a:rPr lang="ar-SA" sz="2000" dirty="0">
                <a:latin typeface="Arial" panose="020B0604020202020204" pitchFamily="34" charset="0"/>
                <a:cs typeface="Arial" panose="020B0604020202020204" pitchFamily="34" charset="0"/>
              </a:rPr>
              <a:t> </a:t>
            </a:r>
            <a:r>
              <a:rPr lang="ar-SA" sz="2000" dirty="0" err="1">
                <a:latin typeface="Arial" panose="020B0604020202020204" pitchFamily="34" charset="0"/>
                <a:cs typeface="Arial" panose="020B0604020202020204" pitchFamily="34" charset="0"/>
              </a:rPr>
              <a:t>مرفوقة</a:t>
            </a:r>
            <a:r>
              <a:rPr lang="ar-SA" sz="2000" dirty="0">
                <a:latin typeface="Arial" panose="020B0604020202020204" pitchFamily="34" charset="0"/>
                <a:cs typeface="Arial" panose="020B0604020202020204" pitchFamily="34" charset="0"/>
              </a:rPr>
              <a:t> أيضاً بالأحداث </a:t>
            </a:r>
            <a:r>
              <a:rPr lang="en-GB" sz="1800" dirty="0">
                <a:latin typeface="Times New Roman" panose="02020603050405020304" pitchFamily="18" charset="0"/>
                <a:cs typeface="Times New Roman" panose="02020603050405020304" pitchFamily="18" charset="0"/>
              </a:rPr>
              <a:t>EMD</a:t>
            </a:r>
          </a:p>
          <a:p>
            <a:pPr marL="360000" lvl="1" algn="justLow" defTabSz="360000">
              <a:spcBef>
                <a:spcPts val="600"/>
              </a:spcBef>
              <a:spcAft>
                <a:spcPts val="0"/>
              </a:spcAft>
              <a:buNone/>
            </a:pPr>
            <a:r>
              <a:rPr lang="ar-SA" sz="2000" b="1" dirty="0">
                <a:latin typeface="Arial" panose="020B0604020202020204" pitchFamily="34" charset="0"/>
                <a:cs typeface="Arial" panose="020B0604020202020204" pitchFamily="34" charset="0"/>
              </a:rPr>
              <a:t>و</a:t>
            </a:r>
          </a:p>
          <a:p>
            <a:pPr marL="360000" lvl="1" indent="-360000" algn="justLow" defTabSz="360000">
              <a:spcBef>
                <a:spcPts val="600"/>
              </a:spcBef>
              <a:spcAft>
                <a:spcPts val="0"/>
              </a:spcAft>
              <a:buFont typeface="Wingdings" panose="05000000000000000000" pitchFamily="2" charset="2"/>
              <a:buChar char="v"/>
            </a:pPr>
            <a:r>
              <a:rPr lang="ar-SA" sz="2000" dirty="0">
                <a:latin typeface="Arial" panose="020B0604020202020204" pitchFamily="34" charset="0"/>
                <a:cs typeface="Arial" panose="020B0604020202020204" pitchFamily="34" charset="0"/>
              </a:rPr>
              <a:t>يجب أن تكون ٥٦٪</a:t>
            </a:r>
            <a:r>
              <a:rPr lang="ar-EG"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من </a:t>
            </a:r>
            <a:r>
              <a:rPr lang="ar-SA" sz="2000" dirty="0" err="1">
                <a:latin typeface="Arial" panose="020B0604020202020204" pitchFamily="34" charset="0"/>
                <a:cs typeface="Arial" panose="020B0604020202020204" pitchFamily="34" charset="0"/>
              </a:rPr>
              <a:t>البعائث</a:t>
            </a:r>
            <a:r>
              <a:rPr lang="ar-SA" sz="2000" dirty="0">
                <a:latin typeface="Arial" panose="020B0604020202020204" pitchFamily="34" charset="0"/>
                <a:cs typeface="Arial" panose="020B0604020202020204" pitchFamily="34" charset="0"/>
              </a:rPr>
              <a:t> التي ترسل بشأنها الأحداث </a:t>
            </a:r>
            <a:r>
              <a:rPr lang="en-GB" sz="1800" dirty="0">
                <a:latin typeface="Times New Roman" panose="02020603050405020304" pitchFamily="18" charset="0"/>
                <a:cs typeface="Times New Roman" panose="02020603050405020304" pitchFamily="18" charset="0"/>
              </a:rPr>
              <a:t>EMD</a:t>
            </a:r>
            <a:r>
              <a:rPr lang="ar-SA" sz="2000" dirty="0">
                <a:latin typeface="Arial" panose="020B0604020202020204" pitchFamily="34" charset="0"/>
                <a:cs typeface="Arial" panose="020B0604020202020204" pitchFamily="34" charset="0"/>
              </a:rPr>
              <a:t> </a:t>
            </a:r>
            <a:r>
              <a:rPr lang="ar-SA" sz="2000" dirty="0" err="1">
                <a:latin typeface="Arial" panose="020B0604020202020204" pitchFamily="34" charset="0"/>
                <a:cs typeface="Arial" panose="020B0604020202020204" pitchFamily="34" charset="0"/>
              </a:rPr>
              <a:t>مرفوقة</a:t>
            </a:r>
            <a:r>
              <a:rPr lang="ar-SA" sz="2000" dirty="0">
                <a:latin typeface="Arial" panose="020B0604020202020204" pitchFamily="34" charset="0"/>
                <a:cs typeface="Arial" panose="020B0604020202020204" pitchFamily="34" charset="0"/>
              </a:rPr>
              <a:t> بحدث التوزيع (</a:t>
            </a:r>
            <a:r>
              <a:rPr lang="en-GB" sz="1800" dirty="0">
                <a:latin typeface="Times New Roman" panose="02020603050405020304" pitchFamily="18" charset="0"/>
                <a:cs typeface="Times New Roman" panose="02020603050405020304" pitchFamily="18" charset="0"/>
              </a:rPr>
              <a:t>EMH</a:t>
            </a:r>
            <a:r>
              <a:rPr lang="ar-SA" sz="2000" dirty="0">
                <a:latin typeface="Arial" panose="020B0604020202020204" pitchFamily="34" charset="0"/>
                <a:cs typeface="Arial" panose="020B0604020202020204" pitchFamily="34" charset="0"/>
              </a:rPr>
              <a:t> أو </a:t>
            </a:r>
            <a:r>
              <a:rPr lang="en-GB" sz="1800" dirty="0">
                <a:latin typeface="Times New Roman" panose="02020603050405020304" pitchFamily="18" charset="0"/>
                <a:cs typeface="Times New Roman" panose="02020603050405020304" pitchFamily="18" charset="0"/>
              </a:rPr>
              <a:t>EDH</a:t>
            </a:r>
            <a:r>
              <a:rPr lang="ar-SA" sz="2000" dirty="0">
                <a:latin typeface="Arial" panose="020B0604020202020204" pitchFamily="34" charset="0"/>
                <a:cs typeface="Arial" panose="020B0604020202020204" pitchFamily="34" charset="0"/>
              </a:rPr>
              <a:t> أو </a:t>
            </a:r>
            <a:r>
              <a:rPr lang="en-GB" sz="1800" dirty="0">
                <a:latin typeface="Times New Roman" panose="02020603050405020304" pitchFamily="18" charset="0"/>
                <a:cs typeface="Times New Roman" panose="02020603050405020304" pitchFamily="18" charset="0"/>
              </a:rPr>
              <a:t>EMI</a:t>
            </a:r>
            <a:r>
              <a:rPr lang="ar-EG"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360000" lvl="1" indent="-360000" algn="justLow" defTabSz="360000">
              <a:spcAft>
                <a:spcPts val="0"/>
              </a:spcAft>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4400" indent="0" algn="justLow" defTabSz="360000">
              <a:spcAft>
                <a:spcPts val="0"/>
              </a:spcAft>
              <a:buNone/>
            </a:pPr>
            <a:r>
              <a:rPr lang="ar-SA" sz="2000" i="1" dirty="0">
                <a:latin typeface="Arial" panose="020B0604020202020204" pitchFamily="34" charset="0"/>
                <a:cs typeface="Arial" panose="020B0604020202020204" pitchFamily="34" charset="0"/>
              </a:rPr>
              <a:t>... آلية الحساب المتتالي: مختلفة عن عملية الحساب الخاصة بقياس عمليات التتبع</a:t>
            </a:r>
          </a:p>
          <a:p>
            <a:pPr marL="4400" indent="0" algn="justLow" defTabSz="360000">
              <a:spcAft>
                <a:spcPts val="0"/>
              </a:spcAft>
              <a:buNone/>
            </a:pPr>
            <a:endParaRPr lang="en-GB" sz="2000" dirty="0">
              <a:latin typeface="Arial" panose="020B0604020202020204" pitchFamily="34" charset="0"/>
              <a:cs typeface="Arial" panose="020B0604020202020204" pitchFamily="34" charset="0"/>
            </a:endParaRPr>
          </a:p>
          <a:p>
            <a:pPr marL="4400" indent="0" algn="justLow" defTabSz="360000">
              <a:spcAft>
                <a:spcPts val="0"/>
              </a:spcAft>
              <a:buNone/>
            </a:pPr>
            <a:r>
              <a:rPr lang="ar-SA" sz="2000" dirty="0">
                <a:latin typeface="Arial" panose="020B0604020202020204" pitchFamily="34" charset="0"/>
                <a:cs typeface="Arial" panose="020B0604020202020204" pitchFamily="34" charset="0"/>
              </a:rPr>
              <a:t>عندما تتحقق الأهداف الدنيا ويُشارك المستثمر المعيَّن في خطة الدفع وفقاً للأداء (قبل عام ٢٠٢٦)، تكون جميع </a:t>
            </a:r>
            <a:r>
              <a:rPr lang="ar-SA" sz="2000" dirty="0" err="1">
                <a:latin typeface="Arial" panose="020B0604020202020204" pitchFamily="34" charset="0"/>
                <a:cs typeface="Arial" panose="020B0604020202020204" pitchFamily="34" charset="0"/>
              </a:rPr>
              <a:t>البعائث</a:t>
            </a:r>
            <a:r>
              <a:rPr lang="ar-SA" sz="2000" dirty="0">
                <a:latin typeface="Arial" panose="020B0604020202020204" pitchFamily="34" charset="0"/>
                <a:cs typeface="Arial" panose="020B0604020202020204" pitchFamily="34" charset="0"/>
              </a:rPr>
              <a:t> المرسلة في غضون ٢٤ ساعة مؤهلة للحصول على أجر.</a:t>
            </a:r>
          </a:p>
          <a:p>
            <a:pPr marL="4400" indent="0" algn="justLow" defTabSz="360000">
              <a:spcAft>
                <a:spcPts val="0"/>
              </a:spcAft>
              <a:buNone/>
            </a:pPr>
            <a:endParaRPr lang="en-GB" sz="2000" dirty="0">
              <a:latin typeface="Arial" panose="020B0604020202020204" pitchFamily="34" charset="0"/>
              <a:cs typeface="Arial" panose="020B0604020202020204" pitchFamily="34" charset="0"/>
            </a:endParaRPr>
          </a:p>
          <a:p>
            <a:pPr marL="4400" indent="0" algn="justLow" defTabSz="360000">
              <a:spcAft>
                <a:spcPts val="0"/>
              </a:spcAft>
              <a:buNone/>
            </a:pPr>
            <a:r>
              <a:rPr lang="ar-SA" sz="2000" b="1" dirty="0">
                <a:latin typeface="Arial" panose="020B0604020202020204" pitchFamily="34" charset="0"/>
                <a:cs typeface="Arial" panose="020B0604020202020204" pitchFamily="34" charset="0"/>
              </a:rPr>
              <a:t>الأجور = عدد </a:t>
            </a:r>
            <a:r>
              <a:rPr lang="ar-SA" sz="2000" b="1" dirty="0" err="1">
                <a:latin typeface="Arial" panose="020B0604020202020204" pitchFamily="34" charset="0"/>
                <a:cs typeface="Arial" panose="020B0604020202020204" pitchFamily="34" charset="0"/>
              </a:rPr>
              <a:t>البعائث</a:t>
            </a:r>
            <a:r>
              <a:rPr lang="ar-SA" sz="2000" b="1" dirty="0">
                <a:latin typeface="Arial" panose="020B0604020202020204" pitchFamily="34" charset="0"/>
                <a:cs typeface="Arial" panose="020B0604020202020204" pitchFamily="34" charset="0"/>
              </a:rPr>
              <a:t> المؤهلة للحصول على أجر</a:t>
            </a:r>
            <a:r>
              <a:rPr lang="ar-EG" sz="2000" b="1" dirty="0">
                <a:latin typeface="Arial" panose="020B0604020202020204" pitchFamily="34" charset="0"/>
                <a:cs typeface="Arial" panose="020B0604020202020204" pitchFamily="34" charset="0"/>
              </a:rPr>
              <a:t> </a:t>
            </a:r>
            <a:r>
              <a:rPr lang="en-GB" sz="2000" b="1" dirty="0"/>
              <a:t>x</a:t>
            </a:r>
            <a:r>
              <a:rPr lang="ar-EG" sz="2000" b="1" dirty="0">
                <a:latin typeface="Arial" panose="020B0604020202020204" pitchFamily="34" charset="0"/>
                <a:cs typeface="Arial" panose="020B0604020202020204" pitchFamily="34" charset="0"/>
              </a:rPr>
              <a:t> </a:t>
            </a:r>
            <a:r>
              <a:rPr lang="ar-SA" sz="2000" b="1" dirty="0">
                <a:latin typeface="Arial" panose="020B0604020202020204" pitchFamily="34" charset="0"/>
                <a:cs typeface="Arial" panose="020B0604020202020204" pitchFamily="34" charset="0"/>
              </a:rPr>
              <a:t>٠٫٥</a:t>
            </a:r>
            <a:r>
              <a:rPr lang="ar-EG" sz="2000" b="1" dirty="0">
                <a:latin typeface="Arial" panose="020B0604020202020204" pitchFamily="34" charset="0"/>
                <a:cs typeface="Arial" panose="020B0604020202020204" pitchFamily="34" charset="0"/>
              </a:rPr>
              <a:t> </a:t>
            </a:r>
            <a:r>
              <a:rPr lang="ar-SA" sz="2000" b="1" dirty="0">
                <a:latin typeface="Arial" panose="020B0604020202020204" pitchFamily="34" charset="0"/>
                <a:cs typeface="Arial" panose="020B0604020202020204" pitchFamily="34" charset="0"/>
              </a:rPr>
              <a:t>وحدة من وحدات حقوق السحب الخاصة</a:t>
            </a:r>
          </a:p>
          <a:p>
            <a:pPr marL="4400" indent="0" defTabSz="360000">
              <a:buNone/>
            </a:pPr>
            <a:endParaRPr lang="en-GB" sz="2000" dirty="0"/>
          </a:p>
        </p:txBody>
      </p:sp>
      <p:pic>
        <p:nvPicPr>
          <p:cNvPr id="4" name="Picture 2" descr="PMO performance metrics">
            <a:extLst>
              <a:ext uri="{FF2B5EF4-FFF2-40B4-BE49-F238E27FC236}">
                <a16:creationId xmlns:a16="http://schemas.microsoft.com/office/drawing/2014/main" id="{751DFDC3-5327-49DC-BB1F-8B58735D3C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6" t="10182" r="7263" b="8849"/>
          <a:stretch/>
        </p:blipFill>
        <p:spPr bwMode="auto">
          <a:xfrm>
            <a:off x="380905" y="1273436"/>
            <a:ext cx="1629088" cy="116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02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1BE0-3BFF-4F00-BE33-4A4870786D89}"/>
              </a:ext>
            </a:extLst>
          </p:cNvPr>
          <p:cNvSpPr>
            <a:spLocks noGrp="1"/>
          </p:cNvSpPr>
          <p:nvPr>
            <p:ph type="title"/>
          </p:nvPr>
        </p:nvSpPr>
        <p:spPr>
          <a:xfrm>
            <a:off x="436759" y="497201"/>
            <a:ext cx="10298046" cy="574284"/>
          </a:xfrm>
        </p:spPr>
        <p:txBody>
          <a:bodyPr/>
          <a:lstStyle/>
          <a:p>
            <a:pPr algn="justLow"/>
            <a:r>
              <a:rPr lang="ar-SA" sz="2400" dirty="0">
                <a:latin typeface="Arial" panose="020B0604020202020204" pitchFamily="34" charset="0"/>
                <a:cs typeface="Arial" panose="020B0604020202020204" pitchFamily="34" charset="0"/>
              </a:rPr>
              <a:t>الجدول الزمني لإعداد التقارير (يرجى الرجوع إلى منشور المكتب الدولي رقم ٥</a:t>
            </a:r>
            <a:r>
              <a:rPr lang="ar-SA" sz="2400" dirty="0">
                <a:latin typeface="Arial" panose="020B0604020202020204" pitchFamily="34" charset="0"/>
                <a:ea typeface="Calibri" panose="020F0502020204030204" pitchFamily="34" charset="0"/>
                <a:cs typeface="Arial" panose="020B0604020202020204" pitchFamily="34" charset="0"/>
              </a:rPr>
              <a:t>١</a:t>
            </a:r>
            <a:r>
              <a:rPr lang="ar-SA" sz="2400" dirty="0">
                <a:latin typeface="Arial" panose="020B0604020202020204" pitchFamily="34" charset="0"/>
                <a:cs typeface="Arial" panose="020B0604020202020204" pitchFamily="34" charset="0"/>
              </a:rPr>
              <a:t> لعام ٢٠٢٥)</a:t>
            </a:r>
          </a:p>
        </p:txBody>
      </p:sp>
      <p:sp>
        <p:nvSpPr>
          <p:cNvPr id="3" name="Content Placeholder 2">
            <a:extLst>
              <a:ext uri="{FF2B5EF4-FFF2-40B4-BE49-F238E27FC236}">
                <a16:creationId xmlns:a16="http://schemas.microsoft.com/office/drawing/2014/main" id="{D71D4D80-B814-43DD-BD84-EE3115C5AE34}"/>
              </a:ext>
            </a:extLst>
          </p:cNvPr>
          <p:cNvSpPr>
            <a:spLocks noGrp="1"/>
          </p:cNvSpPr>
          <p:nvPr>
            <p:ph sz="quarter" idx="13"/>
          </p:nvPr>
        </p:nvSpPr>
        <p:spPr>
          <a:ln>
            <a:noFill/>
          </a:ln>
        </p:spPr>
        <p:txBody>
          <a:bodyPr/>
          <a:lstStyle/>
          <a:p>
            <a:pPr marL="4400" indent="0" algn="justLow" defTabSz="360000">
              <a:buNone/>
            </a:pPr>
            <a:r>
              <a:rPr lang="ar-SA" sz="2000" dirty="0">
                <a:latin typeface="Arial" panose="020B0604020202020204" pitchFamily="34" charset="0"/>
                <a:cs typeface="Arial" panose="020B0604020202020204" pitchFamily="34" charset="0"/>
              </a:rPr>
              <a:t>تتقيَّد عملية تقديم التقارير بالمبادئ التوجيهية المحددة في المادة </a:t>
            </a:r>
            <a:r>
              <a:rPr lang="ar-SA" sz="2000" dirty="0">
                <a:latin typeface="Arial" panose="020B0604020202020204" pitchFamily="34" charset="0"/>
                <a:ea typeface="Calibri" panose="020F0502020204030204" pitchFamily="34" charset="0"/>
                <a:cs typeface="Arial" panose="020B0604020202020204" pitchFamily="34" charset="0"/>
              </a:rPr>
              <a:t>٣١-١٠٥</a:t>
            </a:r>
            <a:endParaRPr lang="en-GB" sz="2000" dirty="0">
              <a:latin typeface="Arial" panose="020B0604020202020204" pitchFamily="34" charset="0"/>
              <a:cs typeface="Arial" panose="020B0604020202020204" pitchFamily="34" charset="0"/>
            </a:endParaRPr>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indent="-360000" defTabSz="360000">
              <a:spcBef>
                <a:spcPts val="600"/>
              </a:spcBef>
            </a:pPr>
            <a:endParaRPr lang="en-GB" sz="2000" dirty="0"/>
          </a:p>
          <a:p>
            <a:pPr indent="-360000" algn="justLow" defTabSz="360000">
              <a:spcBef>
                <a:spcPts val="600"/>
              </a:spcBef>
            </a:pPr>
            <a:r>
              <a:rPr lang="ar-SA" sz="1800" dirty="0">
                <a:latin typeface="Arial" panose="020B0604020202020204" pitchFamily="34" charset="0"/>
                <a:cs typeface="Arial" panose="020B0604020202020204" pitchFamily="34" charset="0"/>
              </a:rPr>
              <a:t>محاكاة العملية المحاسبية</a:t>
            </a:r>
          </a:p>
          <a:p>
            <a:pPr indent="-360000" algn="justLow" defTabSz="360000">
              <a:spcBef>
                <a:spcPts val="600"/>
              </a:spcBef>
            </a:pPr>
            <a:r>
              <a:rPr lang="ar-SA" sz="1800" dirty="0">
                <a:latin typeface="Arial" panose="020B0604020202020204" pitchFamily="34" charset="0"/>
                <a:cs typeface="Arial" panose="020B0604020202020204" pitchFamily="34" charset="0"/>
              </a:rPr>
              <a:t>الفصل</a:t>
            </a:r>
          </a:p>
          <a:p>
            <a:pPr indent="-360000" algn="justLow" defTabSz="360000">
              <a:spcBef>
                <a:spcPts val="600"/>
              </a:spcBef>
            </a:pPr>
            <a:r>
              <a:rPr lang="ar-SA" sz="1800" dirty="0">
                <a:latin typeface="Arial" panose="020B0604020202020204" pitchFamily="34" charset="0"/>
                <a:cs typeface="Arial" panose="020B0604020202020204" pitchFamily="34" charset="0"/>
              </a:rPr>
              <a:t>السنة المشمولة بالتقرير</a:t>
            </a:r>
          </a:p>
          <a:p>
            <a:pPr indent="-360000" algn="justLow" defTabSz="360000">
              <a:spcBef>
                <a:spcPts val="600"/>
              </a:spcBef>
            </a:pPr>
            <a:r>
              <a:rPr lang="ar-SA" sz="1800" dirty="0">
                <a:latin typeface="Arial" panose="020B0604020202020204" pitchFamily="34" charset="0"/>
                <a:cs typeface="Arial" panose="020B0604020202020204" pitchFamily="34" charset="0"/>
              </a:rPr>
              <a:t>ستُنشر التقارير في التطبيق </a:t>
            </a:r>
            <a:r>
              <a:rPr lang="en-GB" sz="1600" dirty="0">
                <a:latin typeface="Times New Roman" panose="02020603050405020304" pitchFamily="18" charset="0"/>
                <a:cs typeface="Times New Roman" panose="02020603050405020304" pitchFamily="18" charset="0"/>
              </a:rPr>
              <a:t>QCS Mail (</a:t>
            </a:r>
            <a:r>
              <a:rPr lang="en-GB" sz="1600" dirty="0" err="1">
                <a:latin typeface="Times New Roman" panose="02020603050405020304" pitchFamily="18" charset="0"/>
                <a:cs typeface="Times New Roman" panose="02020603050405020304" pitchFamily="18" charset="0"/>
              </a:rPr>
              <a:t>qcsmail.ptc.post</a:t>
            </a:r>
            <a:r>
              <a:rPr lang="en-GB" sz="1600" dirty="0">
                <a:latin typeface="Times New Roman" panose="02020603050405020304" pitchFamily="18" charset="0"/>
                <a:cs typeface="Times New Roman" panose="02020603050405020304" pitchFamily="18" charset="0"/>
              </a:rPr>
              <a:t>)</a:t>
            </a:r>
            <a:r>
              <a:rPr lang="ar-SA" sz="1600" dirty="0">
                <a:latin typeface="Times New Roman" panose="02020603050405020304" pitchFamily="18" charset="0"/>
                <a:cs typeface="Times New Roman" panose="02020603050405020304" pitchFamily="18" charset="0"/>
              </a:rPr>
              <a:t> </a:t>
            </a:r>
            <a:r>
              <a:rPr lang="ar-SA" sz="1800" dirty="0">
                <a:latin typeface="Arial" panose="020B0604020202020204" pitchFamily="34" charset="0"/>
                <a:cs typeface="Arial" panose="020B0604020202020204" pitchFamily="34" charset="0"/>
              </a:rPr>
              <a:t>ما بين اليوم الخامس عشر واليوم الخامس والعشرين من كل شهر</a:t>
            </a:r>
          </a:p>
          <a:p>
            <a:pPr indent="-360000" algn="justLow" defTabSz="360000">
              <a:spcBef>
                <a:spcPts val="600"/>
              </a:spcBef>
            </a:pPr>
            <a:r>
              <a:rPr lang="ar-SA" sz="1800" dirty="0">
                <a:latin typeface="Arial" panose="020B0604020202020204" pitchFamily="34" charset="0"/>
                <a:cs typeface="Arial" panose="020B0604020202020204" pitchFamily="34" charset="0"/>
              </a:rPr>
              <a:t>التقارير النهائية بشأن الأجور: فبراير/شباط (الفصل الرابع)، مايو/أيار (الفصل الأول)، أغسطس/آب (الفصل الثاني)، نوفمبر/تشرين الثاني (الفصل الثالث)</a:t>
            </a:r>
          </a:p>
          <a:p>
            <a:pPr marL="4400" indent="0" defTabSz="360000">
              <a:buNone/>
            </a:pPr>
            <a:endParaRPr lang="en-GB" sz="2000" dirty="0"/>
          </a:p>
        </p:txBody>
      </p:sp>
      <p:pic>
        <p:nvPicPr>
          <p:cNvPr id="4" name="Picture 3">
            <a:extLst>
              <a:ext uri="{FF2B5EF4-FFF2-40B4-BE49-F238E27FC236}">
                <a16:creationId xmlns:a16="http://schemas.microsoft.com/office/drawing/2014/main" id="{BE956CB2-7EC7-49C6-88DE-68166B66E7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2185" y="1837201"/>
            <a:ext cx="10927495" cy="1915249"/>
          </a:xfrm>
          <a:prstGeom prst="rect">
            <a:avLst/>
          </a:prstGeom>
          <a:noFill/>
          <a:ln>
            <a:noFill/>
          </a:ln>
        </p:spPr>
      </p:pic>
    </p:spTree>
    <p:extLst>
      <p:ext uri="{BB962C8B-B14F-4D97-AF65-F5344CB8AC3E}">
        <p14:creationId xmlns:p14="http://schemas.microsoft.com/office/powerpoint/2010/main" val="3771655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2801993" y="466396"/>
            <a:ext cx="7967384" cy="574284"/>
          </a:xfrm>
        </p:spPr>
        <p:txBody>
          <a:bodyPr/>
          <a:lstStyle/>
          <a:p>
            <a:pPr algn="justLow"/>
            <a:r>
              <a:rPr lang="ar-SA" dirty="0"/>
              <a:t>تقرير نموذجي</a:t>
            </a:r>
          </a:p>
        </p:txBody>
      </p:sp>
      <p:pic>
        <p:nvPicPr>
          <p:cNvPr id="4" name="Picture 3">
            <a:extLst>
              <a:ext uri="{FF2B5EF4-FFF2-40B4-BE49-F238E27FC236}">
                <a16:creationId xmlns:a16="http://schemas.microsoft.com/office/drawing/2014/main" id="{AB5D11AC-061E-4684-B253-8E1C43219D6C}"/>
              </a:ext>
            </a:extLst>
          </p:cNvPr>
          <p:cNvPicPr>
            <a:picLocks noChangeAspect="1"/>
          </p:cNvPicPr>
          <p:nvPr/>
        </p:nvPicPr>
        <p:blipFill>
          <a:blip r:embed="rId2"/>
          <a:stretch>
            <a:fillRect/>
          </a:stretch>
        </p:blipFill>
        <p:spPr>
          <a:xfrm>
            <a:off x="3962836" y="1155444"/>
            <a:ext cx="7475667" cy="3031675"/>
          </a:xfrm>
          <a:prstGeom prst="rect">
            <a:avLst/>
          </a:prstGeom>
          <a:ln>
            <a:solidFill>
              <a:schemeClr val="tx1"/>
            </a:solidFill>
          </a:ln>
        </p:spPr>
      </p:pic>
      <p:pic>
        <p:nvPicPr>
          <p:cNvPr id="5" name="Picture 4">
            <a:extLst>
              <a:ext uri="{FF2B5EF4-FFF2-40B4-BE49-F238E27FC236}">
                <a16:creationId xmlns:a16="http://schemas.microsoft.com/office/drawing/2014/main" id="{FD491E8C-CC6D-4181-9F9A-99092673CEF7}"/>
              </a:ext>
            </a:extLst>
          </p:cNvPr>
          <p:cNvPicPr>
            <a:picLocks noChangeAspect="1"/>
          </p:cNvPicPr>
          <p:nvPr/>
        </p:nvPicPr>
        <p:blipFill>
          <a:blip r:embed="rId3"/>
          <a:stretch>
            <a:fillRect/>
          </a:stretch>
        </p:blipFill>
        <p:spPr>
          <a:xfrm>
            <a:off x="1801020" y="3917810"/>
            <a:ext cx="7837322" cy="2384597"/>
          </a:xfrm>
          <a:prstGeom prst="rect">
            <a:avLst/>
          </a:prstGeom>
          <a:ln>
            <a:solidFill>
              <a:schemeClr val="tx1"/>
            </a:solidFill>
          </a:ln>
        </p:spPr>
      </p:pic>
    </p:spTree>
    <p:extLst>
      <p:ext uri="{BB962C8B-B14F-4D97-AF65-F5344CB8AC3E}">
        <p14:creationId xmlns:p14="http://schemas.microsoft.com/office/powerpoint/2010/main" val="235726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BD4C8-3DF6-4C8D-9667-690DD20D5492}"/>
              </a:ext>
            </a:extLst>
          </p:cNvPr>
          <p:cNvSpPr>
            <a:spLocks noGrp="1"/>
          </p:cNvSpPr>
          <p:nvPr>
            <p:ph type="title"/>
          </p:nvPr>
        </p:nvSpPr>
        <p:spPr>
          <a:xfrm>
            <a:off x="2733618" y="502937"/>
            <a:ext cx="7967384" cy="574284"/>
          </a:xfrm>
        </p:spPr>
        <p:txBody>
          <a:bodyPr/>
          <a:lstStyle/>
          <a:p>
            <a:r>
              <a:rPr lang="ar-SA" b="1" dirty="0">
                <a:cs typeface="+mn-cs"/>
              </a:rPr>
              <a:t>الاستجابة لمتطلبات السوق </a:t>
            </a:r>
            <a:r>
              <a:rPr lang="ar-SA" b="1" dirty="0" err="1">
                <a:cs typeface="+mn-cs"/>
              </a:rPr>
              <a:t>ودينامياته</a:t>
            </a:r>
            <a:endParaRPr lang="ar-SA" b="1" dirty="0">
              <a:cs typeface="+mn-cs"/>
            </a:endParaRPr>
          </a:p>
        </p:txBody>
      </p:sp>
      <p:sp>
        <p:nvSpPr>
          <p:cNvPr id="4" name="Rectangle 1">
            <a:extLst>
              <a:ext uri="{FF2B5EF4-FFF2-40B4-BE49-F238E27FC236}">
                <a16:creationId xmlns:a16="http://schemas.microsoft.com/office/drawing/2014/main" id="{30F19375-8870-4900-86B8-64A4197FDADE}"/>
              </a:ext>
            </a:extLst>
          </p:cNvPr>
          <p:cNvSpPr>
            <a:spLocks noGrp="1" noChangeArrowheads="1"/>
          </p:cNvSpPr>
          <p:nvPr>
            <p:ph sz="quarter" idx="13"/>
          </p:nvPr>
        </p:nvSpPr>
        <p:spPr bwMode="auto">
          <a:xfrm>
            <a:off x="512797" y="1283820"/>
            <a:ext cx="10631055"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eaLnBrk="0" fontAlgn="base" latinLnBrk="0" hangingPunct="0">
              <a:lnSpc>
                <a:spcPct val="100000"/>
              </a:lnSpc>
              <a:spcBef>
                <a:spcPct val="0"/>
              </a:spcBef>
              <a:spcAft>
                <a:spcPct val="0"/>
              </a:spcAft>
              <a:buClrTx/>
              <a:buSzTx/>
              <a:buNone/>
              <a:tabLst/>
            </a:pPr>
            <a:r>
              <a:rPr kumimoji="0" lang="ar-SA" sz="11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الرقمنة</a:t>
            </a:r>
            <a:r>
              <a:rPr kumimoji="0" lang="ar-SA"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algn="justLow" eaLnBrk="0" fontAlgn="base" hangingPunct="0">
              <a:lnSpc>
                <a:spcPct val="100000"/>
              </a:lnSpc>
              <a:spcBef>
                <a:spcPct val="0"/>
              </a:spcBef>
              <a:spcAft>
                <a:spcPct val="0"/>
              </a:spcAft>
            </a:pPr>
            <a:r>
              <a:rPr kumimoji="0" lang="ar-SA"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التحول من الاتصالات المادية إلى الاتصالات الرقمية (رسائل البريد الإلكتروني، الفوترة الإلكترونية، إلخ</a:t>
            </a:r>
            <a:r>
              <a:rPr kumimoji="0" lang="ar-EG"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ar-SA"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وانخفاض كميات البريد التقليدي</a:t>
            </a:r>
          </a:p>
          <a:p>
            <a:pPr algn="justLow" eaLnBrk="0" fontAlgn="base" hangingPunct="0">
              <a:lnSpc>
                <a:spcPct val="100000"/>
              </a:lnSpc>
              <a:spcBef>
                <a:spcPct val="0"/>
              </a:spcBef>
              <a:spcAft>
                <a:spcPct val="0"/>
              </a:spcAft>
            </a:pPr>
            <a:r>
              <a:rPr lang="ar-SA" sz="1100" dirty="0">
                <a:latin typeface="Arial" panose="020B0604020202020204" pitchFamily="34" charset="0"/>
                <a:cs typeface="Arial" panose="020B0604020202020204" pitchFamily="34" charset="0"/>
              </a:rPr>
              <a:t>اعتماد الأتمتة والذكاء الاصطناعي والروبوتات في التحكم في العرض والطلب والفرز والتوزيع</a:t>
            </a:r>
          </a:p>
          <a:p>
            <a:pPr marL="0" marR="0" lvl="0" indent="0" algn="justLow" defTabSz="914400" eaLnBrk="0" fontAlgn="base" latinLnBrk="0" hangingPunct="0">
              <a:lnSpc>
                <a:spcPct val="100000"/>
              </a:lnSpc>
              <a:spcBef>
                <a:spcPct val="0"/>
              </a:spcBef>
              <a:spcAft>
                <a:spcPct val="0"/>
              </a:spcAft>
              <a:buClrTx/>
              <a:buSzTx/>
              <a:buNone/>
              <a:tabLst/>
            </a:pPr>
            <a:endParaRPr kumimoji="0" lang="en-GB"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Low" defTabSz="914400" eaLnBrk="0" fontAlgn="base" latinLnBrk="0" hangingPunct="0">
              <a:lnSpc>
                <a:spcPct val="100000"/>
              </a:lnSpc>
              <a:spcBef>
                <a:spcPct val="0"/>
              </a:spcBef>
              <a:spcAft>
                <a:spcPct val="0"/>
              </a:spcAft>
              <a:buClrTx/>
              <a:buSzTx/>
              <a:buNone/>
              <a:tabLst/>
            </a:pPr>
            <a:r>
              <a:rPr kumimoji="0" lang="ar-SA"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ازدهار التجارة الإلكترونية:</a:t>
            </a:r>
          </a:p>
          <a:p>
            <a:pPr marL="356616" indent="-356616" algn="justLow" eaLnBrk="0" fontAlgn="base" hangingPunct="0">
              <a:lnSpc>
                <a:spcPct val="100000"/>
              </a:lnSpc>
              <a:spcBef>
                <a:spcPct val="0"/>
              </a:spcBef>
              <a:spcAft>
                <a:spcPct val="0"/>
              </a:spcAft>
            </a:pPr>
            <a:r>
              <a:rPr kumimoji="0" lang="ar-SA"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التحول إلى منصات التجارة الإلكترونية والشبكات المتكاملة عمودياً</a:t>
            </a:r>
          </a:p>
          <a:p>
            <a:pPr marL="356616" indent="-356616" algn="justLow" eaLnBrk="0" fontAlgn="base" hangingPunct="0">
              <a:lnSpc>
                <a:spcPct val="100000"/>
              </a:lnSpc>
              <a:spcBef>
                <a:spcPct val="0"/>
              </a:spcBef>
              <a:spcAft>
                <a:spcPct val="0"/>
              </a:spcAft>
            </a:pPr>
            <a:r>
              <a:rPr kumimoji="0" lang="ar-SA"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أدى نمو التسوق عبر الإنترنت إلى زيادة الطلب على خدمات توزيع الطرود</a:t>
            </a:r>
          </a:p>
          <a:p>
            <a:pPr marL="356616" indent="-356616" algn="justLow" eaLnBrk="0" fontAlgn="base" hangingPunct="0">
              <a:lnSpc>
                <a:spcPct val="100000"/>
              </a:lnSpc>
              <a:spcBef>
                <a:spcPct val="0"/>
              </a:spcBef>
              <a:spcAft>
                <a:spcPct val="0"/>
              </a:spcAft>
            </a:pPr>
            <a:r>
              <a:rPr kumimoji="0" lang="ar-SA"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لقد أحدثت التجارة الإلكترونية تحولاً جذرياً في مجال الخدمات اللوجستية وخدمة التوزيع، مما جعل تقديم خدمات أسرع وأكثر كفاءة أمراً ضرورياً</a:t>
            </a:r>
          </a:p>
          <a:p>
            <a:pPr marL="356616" marR="0" lvl="0" indent="-356616" algn="justLow" defTabSz="914400" eaLnBrk="0" fontAlgn="base" latinLnBrk="0" hangingPunct="0">
              <a:lnSpc>
                <a:spcPct val="100000"/>
              </a:lnSpc>
              <a:spcBef>
                <a:spcPct val="0"/>
              </a:spcBef>
              <a:spcAft>
                <a:spcPct val="0"/>
              </a:spcAft>
              <a:buClrTx/>
              <a:buSzTx/>
              <a:buNone/>
              <a:tabLst/>
            </a:pPr>
            <a:endParaRPr kumimoji="0" lang="en-GB"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Low" defTabSz="914400" eaLnBrk="0" fontAlgn="base" latinLnBrk="0" hangingPunct="0">
              <a:lnSpc>
                <a:spcPct val="100000"/>
              </a:lnSpc>
              <a:spcBef>
                <a:spcPct val="0"/>
              </a:spcBef>
              <a:spcAft>
                <a:spcPct val="0"/>
              </a:spcAft>
              <a:buClrTx/>
              <a:buSzTx/>
              <a:buNone/>
              <a:tabLst/>
            </a:pPr>
            <a:r>
              <a:rPr kumimoji="0" lang="ar-SA"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الشواغل البيئية:</a:t>
            </a:r>
          </a:p>
          <a:p>
            <a:pPr marR="0" lvl="0" algn="justLow" eaLnBrk="0" fontAlgn="base" hangingPunct="0">
              <a:lnSpc>
                <a:spcPct val="100000"/>
              </a:lnSpc>
              <a:spcBef>
                <a:spcPct val="0"/>
              </a:spcBef>
              <a:spcAft>
                <a:spcPct val="0"/>
              </a:spcAft>
              <a:buClrTx/>
              <a:buSzTx/>
              <a:tabLst/>
            </a:pPr>
            <a:r>
              <a:rPr lang="ar-SA" sz="1100" dirty="0">
                <a:latin typeface="Arial" panose="020B0604020202020204" pitchFamily="34" charset="0"/>
                <a:cs typeface="Arial" panose="020B0604020202020204" pitchFamily="34" charset="0"/>
              </a:rPr>
              <a:t>تزايد الضغط من أجل تنفيذ عمليات مستدامة، بما في ذلك طرق التوزيع ذات الأثر الكربوني المتعادل وتقليل النفايات الورقية</a:t>
            </a:r>
          </a:p>
          <a:p>
            <a:pPr marR="0" lvl="0" algn="justLow" eaLnBrk="0" fontAlgn="base" hangingPunct="0">
              <a:lnSpc>
                <a:spcPct val="100000"/>
              </a:lnSpc>
              <a:spcBef>
                <a:spcPct val="0"/>
              </a:spcBef>
              <a:spcAft>
                <a:spcPct val="0"/>
              </a:spcAft>
              <a:buClrTx/>
              <a:buSzTx/>
              <a:tabLst/>
            </a:pPr>
            <a:r>
              <a:rPr lang="ar-SA" sz="1100" dirty="0">
                <a:latin typeface="Arial" panose="020B0604020202020204" pitchFamily="34" charset="0"/>
                <a:cs typeface="Arial" panose="020B0604020202020204" pitchFamily="34" charset="0"/>
              </a:rPr>
              <a:t>تكتسب خيارات النقل المراعية للبيئة، مثل المركبات والدراجات الكهربائية، زخماً متزايداً</a:t>
            </a:r>
          </a:p>
          <a:p>
            <a:pPr marL="0" marR="0" lvl="0" indent="0" algn="justLow" defTabSz="914400" eaLnBrk="0" fontAlgn="base" latinLnBrk="0" hangingPunct="0">
              <a:lnSpc>
                <a:spcPct val="100000"/>
              </a:lnSpc>
              <a:spcBef>
                <a:spcPct val="0"/>
              </a:spcBef>
              <a:spcAft>
                <a:spcPct val="0"/>
              </a:spcAft>
              <a:buClrTx/>
              <a:buSzTx/>
              <a:buNone/>
              <a:tabLst/>
            </a:pPr>
            <a:endParaRPr kumimoji="0" lang="en-GB"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Low" defTabSz="914400" eaLnBrk="0" fontAlgn="base" latinLnBrk="0" hangingPunct="0">
              <a:lnSpc>
                <a:spcPct val="100000"/>
              </a:lnSpc>
              <a:spcBef>
                <a:spcPct val="0"/>
              </a:spcBef>
              <a:spcAft>
                <a:spcPct val="0"/>
              </a:spcAft>
              <a:buClrTx/>
              <a:buSzTx/>
              <a:buNone/>
              <a:tabLst/>
            </a:pPr>
            <a:r>
              <a:rPr kumimoji="0" lang="ar-SA"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توقعات الزبائن:</a:t>
            </a:r>
          </a:p>
          <a:p>
            <a:pPr algn="justLow" eaLnBrk="0" fontAlgn="base" hangingPunct="0">
              <a:lnSpc>
                <a:spcPct val="100000"/>
              </a:lnSpc>
              <a:spcBef>
                <a:spcPct val="0"/>
              </a:spcBef>
              <a:spcAft>
                <a:spcPct val="0"/>
              </a:spcAft>
            </a:pPr>
            <a:r>
              <a:rPr kumimoji="0" lang="ar-EG"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ar-SA"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الرضا هو الأساس</a:t>
            </a:r>
            <a:r>
              <a:rPr kumimoji="0" lang="ar-EG"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SA"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gn="justLow" eaLnBrk="0" fontAlgn="base" hangingPunct="0">
              <a:lnSpc>
                <a:spcPct val="100000"/>
              </a:lnSpc>
              <a:spcBef>
                <a:spcPct val="0"/>
              </a:spcBef>
              <a:spcAft>
                <a:spcPct val="0"/>
              </a:spcAft>
            </a:pPr>
            <a:r>
              <a:rPr kumimoji="0" lang="ar-SA"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طلب الزبائن على خيارات توزيع أسرع وأكثر مرونة (مثل خدمات التوزيع في اليوم نفسه أو في اليوم التالي)</a:t>
            </a:r>
          </a:p>
          <a:p>
            <a:pPr algn="justLow" eaLnBrk="0" fontAlgn="base" hangingPunct="0">
              <a:lnSpc>
                <a:spcPct val="100000"/>
              </a:lnSpc>
              <a:spcBef>
                <a:spcPct val="0"/>
              </a:spcBef>
              <a:spcAft>
                <a:spcPct val="0"/>
              </a:spcAft>
            </a:pPr>
            <a:r>
              <a:rPr kumimoji="0" lang="ar-SA"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زيادة التركيز على </a:t>
            </a:r>
            <a:r>
              <a:rPr kumimoji="0" lang="ar-SA" sz="11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خاصيت</a:t>
            </a:r>
            <a:r>
              <a:rPr kumimoji="0" lang="ar-EG"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ar-SA"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 التتبع والشفافية طوال عملية التوزيع</a:t>
            </a:r>
          </a:p>
          <a:p>
            <a:pPr algn="justLow" eaLnBrk="0" fontAlgn="base" hangingPunct="0">
              <a:lnSpc>
                <a:spcPct val="100000"/>
              </a:lnSpc>
              <a:spcBef>
                <a:spcPct val="0"/>
              </a:spcBef>
              <a:spcAft>
                <a:spcPct val="0"/>
              </a:spcAft>
            </a:pPr>
            <a:r>
              <a:rPr kumimoji="0" lang="ar-SA"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خصائص الخدمة الموجهة للزبائن؛ التوزيع المجاني ويُسر خدمة الإعادة ووضوح الرؤية والتوزيع/الجمع خارج محل الإقامة</a:t>
            </a:r>
          </a:p>
          <a:p>
            <a:pPr marL="0" indent="0" algn="justLow" eaLnBrk="0" fontAlgn="base" hangingPunct="0">
              <a:lnSpc>
                <a:spcPct val="100000"/>
              </a:lnSpc>
              <a:spcBef>
                <a:spcPct val="0"/>
              </a:spcBef>
              <a:spcAft>
                <a:spcPct val="0"/>
              </a:spcAft>
              <a:buNone/>
            </a:pPr>
            <a:endParaRPr lang="en-GB" altLang="en-US" sz="1100" dirty="0">
              <a:latin typeface="Arial" panose="020B0604020202020204" pitchFamily="34" charset="0"/>
              <a:cs typeface="Arial" panose="020B0604020202020204" pitchFamily="34" charset="0"/>
            </a:endParaRPr>
          </a:p>
          <a:p>
            <a:pPr marL="0" indent="0" algn="justLow" eaLnBrk="0" fontAlgn="base" hangingPunct="0">
              <a:lnSpc>
                <a:spcPct val="100000"/>
              </a:lnSpc>
              <a:spcBef>
                <a:spcPct val="0"/>
              </a:spcBef>
              <a:spcAft>
                <a:spcPct val="0"/>
              </a:spcAft>
              <a:buNone/>
            </a:pPr>
            <a:r>
              <a:rPr lang="ar-SA" sz="1100" b="1" dirty="0">
                <a:latin typeface="Arial" panose="020B0604020202020204" pitchFamily="34" charset="0"/>
                <a:cs typeface="Arial" panose="020B0604020202020204" pitchFamily="34" charset="0"/>
              </a:rPr>
              <a:t> السياسات والتشريعات التجارية</a:t>
            </a:r>
          </a:p>
          <a:p>
            <a:pPr algn="justLow" eaLnBrk="0" fontAlgn="base" hangingPunct="0">
              <a:lnSpc>
                <a:spcPct val="100000"/>
              </a:lnSpc>
              <a:spcBef>
                <a:spcPct val="0"/>
              </a:spcBef>
              <a:spcAft>
                <a:spcPct val="0"/>
              </a:spcAft>
            </a:pPr>
            <a:r>
              <a:rPr lang="ar-SA" sz="1100" dirty="0">
                <a:latin typeface="Arial" panose="020B0604020202020204" pitchFamily="34" charset="0"/>
                <a:cs typeface="Arial" panose="020B0604020202020204" pitchFamily="34" charset="0"/>
              </a:rPr>
              <a:t>متطلبات تشريعية جديدة بشأن البيانات وتعزيز الأمن وفرض قيود على بعض السلع</a:t>
            </a:r>
          </a:p>
          <a:p>
            <a:pPr algn="justLow" eaLnBrk="0" fontAlgn="base" hangingPunct="0">
              <a:lnSpc>
                <a:spcPct val="100000"/>
              </a:lnSpc>
              <a:spcBef>
                <a:spcPct val="0"/>
              </a:spcBef>
              <a:spcAft>
                <a:spcPct val="0"/>
              </a:spcAft>
            </a:pPr>
            <a:r>
              <a:rPr lang="ar-SA" sz="1100" dirty="0">
                <a:latin typeface="Arial" panose="020B0604020202020204" pitchFamily="34" charset="0"/>
                <a:cs typeface="Arial" panose="020B0604020202020204" pitchFamily="34" charset="0"/>
              </a:rPr>
              <a:t>تعديلات على السياسات التجارية</a:t>
            </a:r>
          </a:p>
          <a:p>
            <a:pPr marL="0" indent="0" algn="justLow" eaLnBrk="0" fontAlgn="base" hangingPunct="0">
              <a:lnSpc>
                <a:spcPct val="100000"/>
              </a:lnSpc>
              <a:spcBef>
                <a:spcPct val="0"/>
              </a:spcBef>
              <a:spcAft>
                <a:spcPct val="0"/>
              </a:spcAft>
              <a:buNone/>
            </a:pPr>
            <a:endParaRPr lang="en-GB" altLang="en-US" sz="1100" dirty="0">
              <a:latin typeface="Arial" panose="020B0604020202020204" pitchFamily="34" charset="0"/>
              <a:cs typeface="Arial" panose="020B0604020202020204" pitchFamily="34" charset="0"/>
            </a:endParaRPr>
          </a:p>
          <a:p>
            <a:pPr marL="0" indent="0" algn="justLow" eaLnBrk="0" fontAlgn="base" hangingPunct="0">
              <a:lnSpc>
                <a:spcPct val="100000"/>
              </a:lnSpc>
              <a:spcBef>
                <a:spcPct val="0"/>
              </a:spcBef>
              <a:spcAft>
                <a:spcPct val="0"/>
              </a:spcAft>
              <a:buNone/>
            </a:pPr>
            <a:r>
              <a:rPr lang="ar-SA" sz="1100" b="1" dirty="0">
                <a:latin typeface="Arial" panose="020B0604020202020204" pitchFamily="34" charset="0"/>
                <a:cs typeface="Arial" panose="020B0604020202020204" pitchFamily="34" charset="0"/>
              </a:rPr>
              <a:t>الآثار الهيكلية على المستثمرين المعيَّنين</a:t>
            </a:r>
          </a:p>
          <a:p>
            <a:pPr algn="justLow" eaLnBrk="0" fontAlgn="base" hangingPunct="0">
              <a:lnSpc>
                <a:spcPct val="100000"/>
              </a:lnSpc>
              <a:spcBef>
                <a:spcPct val="0"/>
              </a:spcBef>
              <a:spcAft>
                <a:spcPct val="0"/>
              </a:spcAft>
            </a:pPr>
            <a:r>
              <a:rPr lang="ar-SA" sz="1100" dirty="0">
                <a:latin typeface="Arial" panose="020B0604020202020204" pitchFamily="34" charset="0"/>
                <a:cs typeface="Arial" panose="020B0604020202020204" pitchFamily="34" charset="0"/>
              </a:rPr>
              <a:t> المنافسة المتزايدة</a:t>
            </a:r>
          </a:p>
          <a:p>
            <a:pPr algn="justLow" eaLnBrk="0" fontAlgn="base" hangingPunct="0">
              <a:lnSpc>
                <a:spcPct val="100000"/>
              </a:lnSpc>
              <a:spcBef>
                <a:spcPct val="0"/>
              </a:spcBef>
              <a:spcAft>
                <a:spcPct val="0"/>
              </a:spcAft>
            </a:pPr>
            <a:r>
              <a:rPr lang="ar-SA" sz="1100" dirty="0">
                <a:latin typeface="Arial" panose="020B0604020202020204" pitchFamily="34" charset="0"/>
                <a:cs typeface="Arial" panose="020B0604020202020204" pitchFamily="34" charset="0"/>
              </a:rPr>
              <a:t>تقليص الإيرادات المتأتية من الأسواق التقليدية وإدارة عملية الموازنة بين متطلبات القطاعات التقليدية والجديدة</a:t>
            </a:r>
          </a:p>
          <a:p>
            <a:pPr algn="justLow" eaLnBrk="0" fontAlgn="base" hangingPunct="0">
              <a:lnSpc>
                <a:spcPct val="100000"/>
              </a:lnSpc>
              <a:spcBef>
                <a:spcPct val="0"/>
              </a:spcBef>
              <a:spcAft>
                <a:spcPct val="0"/>
              </a:spcAft>
            </a:pPr>
            <a:r>
              <a:rPr lang="ar-SA" sz="1100" dirty="0">
                <a:latin typeface="Arial" panose="020B0604020202020204" pitchFamily="34" charset="0"/>
                <a:cs typeface="Arial" panose="020B0604020202020204" pitchFamily="34" charset="0"/>
              </a:rPr>
              <a:t>القيود المالية مقابل متطلبات رأس المال  </a:t>
            </a:r>
          </a:p>
        </p:txBody>
      </p:sp>
      <p:grpSp>
        <p:nvGrpSpPr>
          <p:cNvPr id="3" name="Group 2">
            <a:extLst>
              <a:ext uri="{FF2B5EF4-FFF2-40B4-BE49-F238E27FC236}">
                <a16:creationId xmlns:a16="http://schemas.microsoft.com/office/drawing/2014/main" id="{7EA353F0-3FFC-457A-B153-3C602CC27787}"/>
              </a:ext>
            </a:extLst>
          </p:cNvPr>
          <p:cNvGrpSpPr/>
          <p:nvPr/>
        </p:nvGrpSpPr>
        <p:grpSpPr>
          <a:xfrm>
            <a:off x="11264833" y="1343644"/>
            <a:ext cx="559460" cy="4434871"/>
            <a:chOff x="451663" y="1184339"/>
            <a:chExt cx="559460" cy="4434871"/>
          </a:xfrm>
        </p:grpSpPr>
        <p:pic>
          <p:nvPicPr>
            <p:cNvPr id="6" name="Picture 5">
              <a:extLst>
                <a:ext uri="{FF2B5EF4-FFF2-40B4-BE49-F238E27FC236}">
                  <a16:creationId xmlns:a16="http://schemas.microsoft.com/office/drawing/2014/main" id="{0611DB6F-D873-4D7D-B4A3-2C2CFCEE9210}"/>
                </a:ext>
              </a:extLst>
            </p:cNvPr>
            <p:cNvPicPr>
              <a:picLocks noChangeAspect="1"/>
            </p:cNvPicPr>
            <p:nvPr/>
          </p:nvPicPr>
          <p:blipFill>
            <a:blip r:embed="rId3"/>
            <a:stretch>
              <a:fillRect/>
            </a:stretch>
          </p:blipFill>
          <p:spPr>
            <a:xfrm>
              <a:off x="497466" y="3421525"/>
              <a:ext cx="392938" cy="511901"/>
            </a:xfrm>
            <a:prstGeom prst="rect">
              <a:avLst/>
            </a:prstGeom>
          </p:spPr>
        </p:pic>
        <p:pic>
          <p:nvPicPr>
            <p:cNvPr id="8" name="Picture 7">
              <a:extLst>
                <a:ext uri="{FF2B5EF4-FFF2-40B4-BE49-F238E27FC236}">
                  <a16:creationId xmlns:a16="http://schemas.microsoft.com/office/drawing/2014/main" id="{EAAB1E1C-A278-43F5-8A91-CEDCC96FAA0E}"/>
                </a:ext>
              </a:extLst>
            </p:cNvPr>
            <p:cNvPicPr>
              <a:picLocks noChangeAspect="1"/>
            </p:cNvPicPr>
            <p:nvPr/>
          </p:nvPicPr>
          <p:blipFill>
            <a:blip r:embed="rId4"/>
            <a:stretch>
              <a:fillRect/>
            </a:stretch>
          </p:blipFill>
          <p:spPr>
            <a:xfrm>
              <a:off x="463577" y="1907969"/>
              <a:ext cx="468769" cy="490572"/>
            </a:xfrm>
            <a:prstGeom prst="rect">
              <a:avLst/>
            </a:prstGeom>
          </p:spPr>
        </p:pic>
        <p:pic>
          <p:nvPicPr>
            <p:cNvPr id="10" name="Picture 9">
              <a:extLst>
                <a:ext uri="{FF2B5EF4-FFF2-40B4-BE49-F238E27FC236}">
                  <a16:creationId xmlns:a16="http://schemas.microsoft.com/office/drawing/2014/main" id="{49F90DA0-55A1-43E6-87C5-8AF8CBED0D64}"/>
                </a:ext>
              </a:extLst>
            </p:cNvPr>
            <p:cNvPicPr>
              <a:picLocks noChangeAspect="1"/>
            </p:cNvPicPr>
            <p:nvPr/>
          </p:nvPicPr>
          <p:blipFill>
            <a:blip r:embed="rId5"/>
            <a:stretch>
              <a:fillRect/>
            </a:stretch>
          </p:blipFill>
          <p:spPr>
            <a:xfrm>
              <a:off x="481931" y="5122543"/>
              <a:ext cx="355280" cy="496667"/>
            </a:xfrm>
            <a:prstGeom prst="rect">
              <a:avLst/>
            </a:prstGeom>
          </p:spPr>
        </p:pic>
        <p:pic>
          <p:nvPicPr>
            <p:cNvPr id="12" name="Picture 11">
              <a:extLst>
                <a:ext uri="{FF2B5EF4-FFF2-40B4-BE49-F238E27FC236}">
                  <a16:creationId xmlns:a16="http://schemas.microsoft.com/office/drawing/2014/main" id="{3A98BDBE-1396-4DD7-92DC-C27045F04761}"/>
                </a:ext>
              </a:extLst>
            </p:cNvPr>
            <p:cNvPicPr>
              <a:picLocks noChangeAspect="1"/>
            </p:cNvPicPr>
            <p:nvPr/>
          </p:nvPicPr>
          <p:blipFill>
            <a:blip r:embed="rId6"/>
            <a:stretch>
              <a:fillRect/>
            </a:stretch>
          </p:blipFill>
          <p:spPr>
            <a:xfrm>
              <a:off x="451663" y="4399924"/>
              <a:ext cx="414369" cy="405229"/>
            </a:xfrm>
            <a:prstGeom prst="rect">
              <a:avLst/>
            </a:prstGeom>
          </p:spPr>
        </p:pic>
        <p:pic>
          <p:nvPicPr>
            <p:cNvPr id="14" name="Picture 13">
              <a:extLst>
                <a:ext uri="{FF2B5EF4-FFF2-40B4-BE49-F238E27FC236}">
                  <a16:creationId xmlns:a16="http://schemas.microsoft.com/office/drawing/2014/main" id="{46DE6A3E-F6EF-4D1F-9802-3FE9B29DCF06}"/>
                </a:ext>
              </a:extLst>
            </p:cNvPr>
            <p:cNvPicPr>
              <a:picLocks noChangeAspect="1"/>
            </p:cNvPicPr>
            <p:nvPr/>
          </p:nvPicPr>
          <p:blipFill>
            <a:blip r:embed="rId7"/>
            <a:stretch>
              <a:fillRect/>
            </a:stretch>
          </p:blipFill>
          <p:spPr>
            <a:xfrm>
              <a:off x="511454" y="2701325"/>
              <a:ext cx="347339" cy="417416"/>
            </a:xfrm>
            <a:prstGeom prst="rect">
              <a:avLst/>
            </a:prstGeom>
          </p:spPr>
        </p:pic>
        <p:pic>
          <p:nvPicPr>
            <p:cNvPr id="16" name="Picture 15">
              <a:extLst>
                <a:ext uri="{FF2B5EF4-FFF2-40B4-BE49-F238E27FC236}">
                  <a16:creationId xmlns:a16="http://schemas.microsoft.com/office/drawing/2014/main" id="{DED32AB6-044C-459A-B5C0-E9807EEDA48B}"/>
                </a:ext>
              </a:extLst>
            </p:cNvPr>
            <p:cNvPicPr>
              <a:picLocks noChangeAspect="1"/>
            </p:cNvPicPr>
            <p:nvPr/>
          </p:nvPicPr>
          <p:blipFill>
            <a:blip r:embed="rId8"/>
            <a:stretch>
              <a:fillRect/>
            </a:stretch>
          </p:blipFill>
          <p:spPr>
            <a:xfrm>
              <a:off x="497466" y="1184339"/>
              <a:ext cx="399398" cy="568840"/>
            </a:xfrm>
            <a:prstGeom prst="rect">
              <a:avLst/>
            </a:prstGeom>
          </p:spPr>
        </p:pic>
        <p:sp>
          <p:nvSpPr>
            <p:cNvPr id="17" name="TextBox 16">
              <a:extLst>
                <a:ext uri="{FF2B5EF4-FFF2-40B4-BE49-F238E27FC236}">
                  <a16:creationId xmlns:a16="http://schemas.microsoft.com/office/drawing/2014/main" id="{39E1CAB5-4EA1-444F-837F-1BA20F26BC7E}"/>
                </a:ext>
              </a:extLst>
            </p:cNvPr>
            <p:cNvSpPr txBox="1"/>
            <p:nvPr/>
          </p:nvSpPr>
          <p:spPr>
            <a:xfrm>
              <a:off x="451663" y="1544722"/>
              <a:ext cx="559460" cy="261610"/>
            </a:xfrm>
            <a:prstGeom prst="rect">
              <a:avLst/>
            </a:prstGeom>
            <a:solidFill>
              <a:schemeClr val="bg1"/>
            </a:solidFill>
          </p:spPr>
          <p:txBody>
            <a:bodyPr wrap="square" rtlCol="0">
              <a:spAutoFit/>
            </a:bodyPr>
            <a:lstStyle/>
            <a:p>
              <a:r>
                <a:rPr lang="ar-SA" sz="800" b="1">
                  <a:solidFill>
                    <a:schemeClr val="accent1">
                      <a:lumMod val="50000"/>
                    </a:schemeClr>
                  </a:solidFill>
                </a:rPr>
                <a:t>التغييرات</a:t>
              </a:r>
            </a:p>
          </p:txBody>
        </p:sp>
      </p:grpSp>
      <p:sp>
        <p:nvSpPr>
          <p:cNvPr id="13" name="TextBox 12">
            <a:extLst>
              <a:ext uri="{FF2B5EF4-FFF2-40B4-BE49-F238E27FC236}">
                <a16:creationId xmlns:a16="http://schemas.microsoft.com/office/drawing/2014/main" id="{597F473E-D392-4D44-A11A-298E78A34F4B}"/>
              </a:ext>
            </a:extLst>
          </p:cNvPr>
          <p:cNvSpPr txBox="1"/>
          <p:nvPr/>
        </p:nvSpPr>
        <p:spPr>
          <a:xfrm>
            <a:off x="433065" y="6119818"/>
            <a:ext cx="9737766" cy="338554"/>
          </a:xfrm>
          <a:prstGeom prst="rect">
            <a:avLst/>
          </a:prstGeom>
          <a:noFill/>
        </p:spPr>
        <p:txBody>
          <a:bodyPr wrap="square">
            <a:spAutoFit/>
          </a:bodyPr>
          <a:lstStyle/>
          <a:p>
            <a:pPr algn="just">
              <a:spcAft>
                <a:spcPts val="0"/>
              </a:spcAft>
            </a:pPr>
            <a:r>
              <a:rPr lang="ar-SA" sz="1600" b="1" dirty="0">
                <a:solidFill>
                  <a:schemeClr val="accent1"/>
                </a:solidFill>
                <a:latin typeface="Verdana" panose="020B0604030504040204" pitchFamily="34" charset="0"/>
                <a:ea typeface="Arial"/>
                <a:cs typeface="Arial"/>
              </a:rPr>
              <a:t> التحول إلى نهج يستند إلى قائمة الخيارات لتلبية احتياجات القطاع وتبسيط تقديم الخدمات ومواءمة المنتجات والنوعية والأجور</a:t>
            </a:r>
          </a:p>
        </p:txBody>
      </p:sp>
      <p:pic>
        <p:nvPicPr>
          <p:cNvPr id="15" name="Image 3">
            <a:extLst>
              <a:ext uri="{FF2B5EF4-FFF2-40B4-BE49-F238E27FC236}">
                <a16:creationId xmlns:a16="http://schemas.microsoft.com/office/drawing/2014/main" id="{2D7E4661-DD38-4CC8-AF13-68B19F45ADAA}"/>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0170831" y="5998090"/>
            <a:ext cx="1479550" cy="617855"/>
          </a:xfrm>
          <a:prstGeom prst="rect">
            <a:avLst/>
          </a:prstGeom>
          <a:noFill/>
          <a:ln>
            <a:noFill/>
          </a:ln>
        </p:spPr>
      </p:pic>
    </p:spTree>
    <p:extLst>
      <p:ext uri="{BB962C8B-B14F-4D97-AF65-F5344CB8AC3E}">
        <p14:creationId xmlns:p14="http://schemas.microsoft.com/office/powerpoint/2010/main" val="2417891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2795730" y="512407"/>
            <a:ext cx="7967384" cy="574284"/>
          </a:xfrm>
        </p:spPr>
        <p:txBody>
          <a:bodyPr/>
          <a:lstStyle/>
          <a:p>
            <a:pPr algn="justLow"/>
            <a:r>
              <a:rPr lang="ar-SA" sz="3200" dirty="0"/>
              <a:t>تقارير بشأن الخبرات والعمليات</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11518900" cy="3420000"/>
          </a:xfrm>
          <a:ln>
            <a:noFill/>
          </a:ln>
        </p:spPr>
        <p:txBody>
          <a:bodyPr/>
          <a:lstStyle/>
          <a:p>
            <a:pPr marL="4400" indent="0" defTabSz="360000">
              <a:buNone/>
            </a:pPr>
            <a:endParaRPr lang="en-US" sz="2400" dirty="0"/>
          </a:p>
          <a:p>
            <a:pPr marL="4400" indent="0" defTabSz="360000">
              <a:buNone/>
            </a:pPr>
            <a:endParaRPr lang="en-US" sz="2400" dirty="0"/>
          </a:p>
          <a:p>
            <a:pPr marL="4400" indent="0" defTabSz="360000">
              <a:buNone/>
            </a:pPr>
            <a:endParaRPr lang="en-US" sz="2400" dirty="0"/>
          </a:p>
          <a:p>
            <a:pPr marL="4400" indent="0" defTabSz="360000">
              <a:buNone/>
            </a:pPr>
            <a:endParaRPr lang="en-GB" sz="2400" dirty="0"/>
          </a:p>
        </p:txBody>
      </p:sp>
      <p:sp>
        <p:nvSpPr>
          <p:cNvPr id="14" name="Content Placeholder 2">
            <a:extLst>
              <a:ext uri="{FF2B5EF4-FFF2-40B4-BE49-F238E27FC236}">
                <a16:creationId xmlns:a16="http://schemas.microsoft.com/office/drawing/2014/main" id="{4FA728CF-8366-47D3-8628-3B82872013BB}"/>
              </a:ext>
            </a:extLst>
          </p:cNvPr>
          <p:cNvSpPr txBox="1">
            <a:spLocks/>
          </p:cNvSpPr>
          <p:nvPr/>
        </p:nvSpPr>
        <p:spPr bwMode="auto">
          <a:xfrm>
            <a:off x="414463" y="4727749"/>
            <a:ext cx="11518900" cy="133200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360000" indent="-355600" algn="just" rtl="1" eaLnBrk="1" fontAlgn="base" hangingPunct="1">
              <a:lnSpc>
                <a:spcPct val="100000"/>
              </a:lnSpc>
              <a:spcBef>
                <a:spcPts val="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0" algn="just" rtl="1" eaLnBrk="1" fontAlgn="base" hangingPunct="1">
              <a:lnSpc>
                <a:spcPct val="100000"/>
              </a:lnSpc>
              <a:spcBef>
                <a:spcPts val="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0" algn="just" rtl="1" eaLnBrk="1" fontAlgn="base" hangingPunct="1">
              <a:lnSpc>
                <a:spcPct val="100000"/>
              </a:lnSpc>
              <a:spcBef>
                <a:spcPts val="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0" algn="just" rtl="1" eaLnBrk="1" fontAlgn="base" hangingPunct="1">
              <a:lnSpc>
                <a:spcPct val="100000"/>
              </a:lnSpc>
              <a:spcBef>
                <a:spcPts val="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0" algn="just" rtl="1" eaLnBrk="1" fontAlgn="base" hangingPunct="1">
              <a:lnSpc>
                <a:spcPct val="100000"/>
              </a:lnSpc>
              <a:spcBef>
                <a:spcPts val="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0" indent="0" algn="justLow" defTabSz="360000">
              <a:buFont typeface="Arial" panose="020B0604020202020204" pitchFamily="34" charset="0"/>
              <a:buNone/>
            </a:pPr>
            <a:r>
              <a:rPr lang="ar-SA" sz="2400" dirty="0">
                <a:latin typeface="Arial" panose="020B0604020202020204" pitchFamily="34" charset="0"/>
                <a:cs typeface="Arial" panose="020B0604020202020204" pitchFamily="34" charset="0"/>
              </a:rPr>
              <a:t>تقارير بشأن العمليات</a:t>
            </a:r>
          </a:p>
          <a:p>
            <a:pPr indent="-360000" algn="justLow" defTabSz="360000">
              <a:spcBef>
                <a:spcPts val="600"/>
              </a:spcBef>
              <a:buFont typeface="Wingdings" panose="05000000000000000000" pitchFamily="2" charset="2"/>
              <a:buChar char="q"/>
            </a:pPr>
            <a:r>
              <a:rPr lang="ar-SA" sz="2400" dirty="0">
                <a:latin typeface="Arial" panose="020B0604020202020204" pitchFamily="34" charset="0"/>
                <a:cs typeface="Arial" panose="020B0604020202020204" pitchFamily="34" charset="0"/>
              </a:rPr>
              <a:t>لا يمكن إنشاء ملفات أخرى غير الملفات المنفصلة وإتاحتها عند الطلب</a:t>
            </a:r>
          </a:p>
          <a:p>
            <a:pPr indent="-360000" algn="justLow" defTabSz="360000">
              <a:spcBef>
                <a:spcPts val="600"/>
              </a:spcBef>
              <a:buFont typeface="Wingdings" panose="05000000000000000000" pitchFamily="2" charset="2"/>
              <a:buChar char="q"/>
            </a:pPr>
            <a:r>
              <a:rPr lang="ar-SA" sz="2400" dirty="0">
                <a:latin typeface="Arial" panose="020B0604020202020204" pitchFamily="34" charset="0"/>
                <a:cs typeface="Arial" panose="020B0604020202020204" pitchFamily="34" charset="0"/>
              </a:rPr>
              <a:t> سيتضمن نظام الإبلاغ العالمي للاتحاد البريدي العالمي المزيد من التقارير التشغيلية</a:t>
            </a:r>
          </a:p>
          <a:p>
            <a:pPr marL="4400" indent="0" algn="justLow" defTabSz="360000">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4400" indent="0" algn="justLow" defTabSz="360000">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2BB84895-DDA0-436C-8AD4-8F2B369ACD5D}"/>
              </a:ext>
            </a:extLst>
          </p:cNvPr>
          <p:cNvGrpSpPr/>
          <p:nvPr/>
        </p:nvGrpSpPr>
        <p:grpSpPr>
          <a:xfrm>
            <a:off x="1054487" y="1334204"/>
            <a:ext cx="10878876" cy="3479359"/>
            <a:chOff x="1742142" y="1364999"/>
            <a:chExt cx="10664993" cy="3479359"/>
          </a:xfrm>
        </p:grpSpPr>
        <p:sp>
          <p:nvSpPr>
            <p:cNvPr id="16" name="TextBox 15">
              <a:extLst>
                <a:ext uri="{FF2B5EF4-FFF2-40B4-BE49-F238E27FC236}">
                  <a16:creationId xmlns:a16="http://schemas.microsoft.com/office/drawing/2014/main" id="{E61261EC-C5C1-48FB-911D-50F8B12C2E05}"/>
                </a:ext>
              </a:extLst>
            </p:cNvPr>
            <p:cNvSpPr txBox="1"/>
            <p:nvPr/>
          </p:nvSpPr>
          <p:spPr>
            <a:xfrm>
              <a:off x="5882025" y="1993142"/>
              <a:ext cx="6525110" cy="369332"/>
            </a:xfrm>
            <a:prstGeom prst="rect">
              <a:avLst/>
            </a:prstGeom>
            <a:noFill/>
          </p:spPr>
          <p:txBody>
            <a:bodyPr wrap="square" lIns="0" tIns="0" rIns="0" bIns="0" rtlCol="0">
              <a:spAutoFit/>
            </a:bodyPr>
            <a:lstStyle/>
            <a:p>
              <a:pPr marL="358775" lvl="1" indent="-358775" defTabSz="360000">
                <a:buFont typeface="Wingdings" panose="05000000000000000000" pitchFamily="2" charset="2"/>
                <a:buChar char="q"/>
              </a:pPr>
              <a:r>
                <a:rPr lang="ar-SA" sz="2400" dirty="0">
                  <a:latin typeface="Verdana" panose="020B0604030504040204" pitchFamily="34" charset="0"/>
                  <a:ea typeface="Arial"/>
                  <a:cs typeface="Arial"/>
                </a:rPr>
                <a:t>نسخ بيانات رسائل التبادل الإلكتروني للبيانات</a:t>
              </a:r>
            </a:p>
          </p:txBody>
        </p:sp>
        <p:sp>
          <p:nvSpPr>
            <p:cNvPr id="17" name="Title 1">
              <a:extLst>
                <a:ext uri="{FF2B5EF4-FFF2-40B4-BE49-F238E27FC236}">
                  <a16:creationId xmlns:a16="http://schemas.microsoft.com/office/drawing/2014/main" id="{F7772A27-73DD-44B8-AD9A-7B00727854AF}"/>
                </a:ext>
              </a:extLst>
            </p:cNvPr>
            <p:cNvSpPr txBox="1">
              <a:spLocks/>
            </p:cNvSpPr>
            <p:nvPr/>
          </p:nvSpPr>
          <p:spPr>
            <a:xfrm>
              <a:off x="9422075" y="1364999"/>
              <a:ext cx="2985060" cy="574284"/>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ar-SA" sz="2400" b="0" dirty="0"/>
                <a:t>الخبرات</a:t>
              </a:r>
            </a:p>
          </p:txBody>
        </p:sp>
        <p:pic>
          <p:nvPicPr>
            <p:cNvPr id="18" name="Picture 17">
              <a:extLst>
                <a:ext uri="{FF2B5EF4-FFF2-40B4-BE49-F238E27FC236}">
                  <a16:creationId xmlns:a16="http://schemas.microsoft.com/office/drawing/2014/main" id="{1150C487-3D76-439C-9CC2-199ABD09A6FF}"/>
                </a:ext>
              </a:extLst>
            </p:cNvPr>
            <p:cNvPicPr>
              <a:picLocks noChangeAspect="1"/>
            </p:cNvPicPr>
            <p:nvPr/>
          </p:nvPicPr>
          <p:blipFill>
            <a:blip r:embed="rId2"/>
            <a:stretch>
              <a:fillRect/>
            </a:stretch>
          </p:blipFill>
          <p:spPr>
            <a:xfrm>
              <a:off x="1742142" y="1680368"/>
              <a:ext cx="4623436" cy="3163990"/>
            </a:xfrm>
            <a:prstGeom prst="rect">
              <a:avLst/>
            </a:prstGeom>
            <a:ln>
              <a:solidFill>
                <a:schemeClr val="accent1"/>
              </a:solidFill>
            </a:ln>
          </p:spPr>
        </p:pic>
        <p:sp>
          <p:nvSpPr>
            <p:cNvPr id="19" name="TextBox 18">
              <a:extLst>
                <a:ext uri="{FF2B5EF4-FFF2-40B4-BE49-F238E27FC236}">
                  <a16:creationId xmlns:a16="http://schemas.microsoft.com/office/drawing/2014/main" id="{0A8D708D-987E-4EC1-A8C6-B3E69469A4BC}"/>
                </a:ext>
              </a:extLst>
            </p:cNvPr>
            <p:cNvSpPr txBox="1"/>
            <p:nvPr/>
          </p:nvSpPr>
          <p:spPr>
            <a:xfrm>
              <a:off x="6136436" y="2634746"/>
              <a:ext cx="6270699" cy="369332"/>
            </a:xfrm>
            <a:prstGeom prst="rect">
              <a:avLst/>
            </a:prstGeom>
            <a:noFill/>
          </p:spPr>
          <p:txBody>
            <a:bodyPr wrap="square" lIns="0" tIns="0" rIns="0" bIns="0" rtlCol="0">
              <a:spAutoFit/>
            </a:bodyPr>
            <a:lstStyle/>
            <a:p>
              <a:pPr marL="360000" lvl="1" indent="-360000" defTabSz="360000">
                <a:buFont typeface="Wingdings" panose="05000000000000000000" pitchFamily="2" charset="2"/>
                <a:buChar char="q"/>
              </a:pPr>
              <a:r>
                <a:rPr lang="ar-SA" sz="2400" dirty="0">
                  <a:latin typeface="Verdana" panose="020B0604030504040204" pitchFamily="34" charset="0"/>
                  <a:ea typeface="Arial"/>
                  <a:cs typeface="Arial"/>
                </a:rPr>
                <a:t>النفاذ إلى نظام إعداد التقارير الخاص بنظام مراقبة النوعية</a:t>
              </a:r>
            </a:p>
          </p:txBody>
        </p:sp>
      </p:grpSp>
    </p:spTree>
    <p:extLst>
      <p:ext uri="{BB962C8B-B14F-4D97-AF65-F5344CB8AC3E}">
        <p14:creationId xmlns:p14="http://schemas.microsoft.com/office/powerpoint/2010/main" val="151586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342900" y="491448"/>
            <a:ext cx="10398254" cy="574284"/>
          </a:xfrm>
        </p:spPr>
        <p:txBody>
          <a:bodyPr/>
          <a:lstStyle/>
          <a:p>
            <a:pPr algn="justLow"/>
            <a:r>
              <a:rPr lang="ar-SA" sz="2400" dirty="0">
                <a:latin typeface="Arial" panose="020B0604020202020204" pitchFamily="34" charset="0"/>
                <a:cs typeface="Arial" panose="020B0604020202020204" pitchFamily="34" charset="0"/>
              </a:rPr>
              <a:t>يبدأ نفاذ المعالجة الإلكترونية للاستعلامات الدولية اعتباراً من </a:t>
            </a:r>
            <a:r>
              <a:rPr lang="ar-SA" sz="2400" dirty="0">
                <a:latin typeface="Arial" panose="020B0604020202020204" pitchFamily="34" charset="0"/>
                <a:ea typeface="Calibri" panose="020F0502020204030204" pitchFamily="34" charset="0"/>
                <a:cs typeface="Arial" panose="020B0604020202020204" pitchFamily="34" charset="0"/>
              </a:rPr>
              <a:t>١</a:t>
            </a:r>
            <a:r>
              <a:rPr lang="ar-SA" sz="2400" dirty="0">
                <a:latin typeface="Arial" panose="020B0604020202020204" pitchFamily="34" charset="0"/>
                <a:cs typeface="Arial" panose="020B0604020202020204" pitchFamily="34" charset="0"/>
              </a:rPr>
              <a:t> يناير/كانون الثاني ٢٠٢٦</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ln>
            <a:noFill/>
          </a:ln>
        </p:spPr>
        <p:txBody>
          <a:bodyPr/>
          <a:lstStyle/>
          <a:p>
            <a:pPr marL="4400" indent="0" defTabSz="360000">
              <a:buNone/>
            </a:pPr>
            <a:endParaRPr lang="en-US" sz="2400" dirty="0"/>
          </a:p>
          <a:p>
            <a:pPr marL="4400" indent="0" defTabSz="360000">
              <a:buNone/>
            </a:pPr>
            <a:endParaRPr lang="en-US" sz="2400" dirty="0"/>
          </a:p>
          <a:p>
            <a:pPr marL="4400" indent="0" defTabSz="360000">
              <a:buNone/>
            </a:pPr>
            <a:endParaRPr lang="en-US" sz="2400" dirty="0"/>
          </a:p>
          <a:p>
            <a:pPr marL="4400" indent="0" defTabSz="360000">
              <a:buNone/>
            </a:pPr>
            <a:endParaRPr lang="en-GB" sz="2400" dirty="0"/>
          </a:p>
        </p:txBody>
      </p:sp>
      <p:graphicFrame>
        <p:nvGraphicFramePr>
          <p:cNvPr id="4" name="Diagramme 3">
            <a:extLst>
              <a:ext uri="{FF2B5EF4-FFF2-40B4-BE49-F238E27FC236}">
                <a16:creationId xmlns:a16="http://schemas.microsoft.com/office/drawing/2014/main" id="{1EB9B946-B8D1-4140-8382-D845942D8561}"/>
              </a:ext>
            </a:extLst>
          </p:cNvPr>
          <p:cNvGraphicFramePr/>
          <p:nvPr>
            <p:extLst>
              <p:ext uri="{D42A27DB-BD31-4B8C-83A1-F6EECF244321}">
                <p14:modId xmlns:p14="http://schemas.microsoft.com/office/powerpoint/2010/main" val="1333079414"/>
              </p:ext>
            </p:extLst>
          </p:nvPr>
        </p:nvGraphicFramePr>
        <p:xfrm>
          <a:off x="7620522" y="1285153"/>
          <a:ext cx="4325353" cy="522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a:extLst>
              <a:ext uri="{FF2B5EF4-FFF2-40B4-BE49-F238E27FC236}">
                <a16:creationId xmlns:a16="http://schemas.microsoft.com/office/drawing/2014/main" id="{4F4979E3-A7A8-4337-B669-6562F97D30DF}"/>
              </a:ext>
            </a:extLst>
          </p:cNvPr>
          <p:cNvGraphicFramePr/>
          <p:nvPr>
            <p:extLst>
              <p:ext uri="{D42A27DB-BD31-4B8C-83A1-F6EECF244321}">
                <p14:modId xmlns:p14="http://schemas.microsoft.com/office/powerpoint/2010/main" val="541375518"/>
              </p:ext>
            </p:extLst>
          </p:nvPr>
        </p:nvGraphicFramePr>
        <p:xfrm>
          <a:off x="644693" y="1285154"/>
          <a:ext cx="6864016" cy="5221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5378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225446" y="1369702"/>
            <a:ext cx="9741108" cy="1548990"/>
          </a:xfrm>
        </p:spPr>
        <p:txBody>
          <a:bodyPr/>
          <a:lstStyle/>
          <a:p>
            <a:pPr defTabSz="450000">
              <a:tabLst>
                <a:tab pos="720000" algn="l"/>
              </a:tabLst>
            </a:pPr>
            <a:br>
              <a:rPr lang="ar-SA" dirty="0"/>
            </a:br>
            <a:r>
              <a:rPr lang="ar-SA" sz="3600" dirty="0"/>
              <a:t> </a:t>
            </a:r>
            <a:r>
              <a:rPr lang="ar-SA" sz="3600" dirty="0">
                <a:latin typeface="Arial" panose="020B0604020202020204" pitchFamily="34" charset="0"/>
                <a:cs typeface="Arial" panose="020B0604020202020204" pitchFamily="34" charset="0"/>
              </a:rPr>
              <a:t>٧</a:t>
            </a:r>
            <a:r>
              <a:rPr lang="ar-SA" sz="3600" dirty="0"/>
              <a:t>-</a:t>
            </a:r>
            <a:r>
              <a:rPr lang="ar-EG" sz="3600" dirty="0"/>
              <a:t>	</a:t>
            </a:r>
            <a:r>
              <a:rPr lang="ar-SA" sz="3600" dirty="0"/>
              <a:t>	المحاسبة</a:t>
            </a:r>
          </a:p>
        </p:txBody>
      </p:sp>
    </p:spTree>
    <p:extLst>
      <p:ext uri="{BB962C8B-B14F-4D97-AF65-F5344CB8AC3E}">
        <p14:creationId xmlns:p14="http://schemas.microsoft.com/office/powerpoint/2010/main" val="2498762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7471774" y="497201"/>
            <a:ext cx="3203657" cy="574284"/>
          </a:xfrm>
        </p:spPr>
        <p:txBody>
          <a:bodyPr/>
          <a:lstStyle/>
          <a:p>
            <a:pPr algn="justLow"/>
            <a:r>
              <a:rPr lang="ar-SA" sz="3200" dirty="0"/>
              <a:t>المحاسبة اليوم</a:t>
            </a:r>
          </a:p>
        </p:txBody>
      </p:sp>
      <p:sp>
        <p:nvSpPr>
          <p:cNvPr id="4" name="TextBox 3">
            <a:extLst>
              <a:ext uri="{FF2B5EF4-FFF2-40B4-BE49-F238E27FC236}">
                <a16:creationId xmlns:a16="http://schemas.microsoft.com/office/drawing/2014/main" id="{9D9832BA-91E4-42FE-BD9A-DA3F433ADB89}"/>
              </a:ext>
            </a:extLst>
          </p:cNvPr>
          <p:cNvSpPr txBox="1"/>
          <p:nvPr/>
        </p:nvSpPr>
        <p:spPr>
          <a:xfrm>
            <a:off x="336549" y="1489617"/>
            <a:ext cx="4799121" cy="615553"/>
          </a:xfrm>
          <a:prstGeom prst="rect">
            <a:avLst/>
          </a:prstGeom>
          <a:solidFill>
            <a:schemeClr val="accent2">
              <a:lumMod val="20000"/>
              <a:lumOff val="80000"/>
            </a:schemeClr>
          </a:solidFill>
        </p:spPr>
        <p:txBody>
          <a:bodyPr wrap="square" rtlCol="0">
            <a:spAutoFit/>
          </a:bodyPr>
          <a:lstStyle/>
          <a:p>
            <a:pPr algn="justLow"/>
            <a:r>
              <a:rPr lang="ar-SA" sz="1200" dirty="0">
                <a:latin typeface="Verdana" panose="020B0604030504040204" pitchFamily="34" charset="0"/>
                <a:ea typeface="Arial"/>
                <a:cs typeface="Arial"/>
              </a:rPr>
              <a:t>المشاركة الاختيارية في برنامج الأجور الإضافية للاتحاد البريدي العالمي</a:t>
            </a:r>
            <a:br>
              <a:rPr lang="ar-SA" sz="1200" dirty="0">
                <a:latin typeface="Verdana" panose="020B0604030504040204" pitchFamily="34" charset="0"/>
                <a:ea typeface="Arial"/>
                <a:cs typeface="Arial"/>
              </a:rPr>
            </a:br>
            <a:endParaRPr lang="ar-EG" sz="1000" dirty="0">
              <a:latin typeface="Verdana" panose="020B0604030504040204" pitchFamily="34" charset="0"/>
              <a:ea typeface="Arial"/>
              <a:cs typeface="Arial"/>
            </a:endParaRPr>
          </a:p>
          <a:p>
            <a:pPr algn="justLow"/>
            <a:r>
              <a:rPr lang="ar-SA" sz="1200" dirty="0">
                <a:latin typeface="Verdana" panose="020B0604030504040204" pitchFamily="34" charset="0"/>
                <a:ea typeface="Arial"/>
                <a:cs typeface="Arial"/>
              </a:rPr>
              <a:t>-&gt; فريق فرعي "مغلق" يتألف من المستثمرين الذين يطبقون الأجور الإضافية على أساس الأداء</a:t>
            </a:r>
          </a:p>
        </p:txBody>
      </p:sp>
      <p:graphicFrame>
        <p:nvGraphicFramePr>
          <p:cNvPr id="5" name="Table 4">
            <a:extLst>
              <a:ext uri="{FF2B5EF4-FFF2-40B4-BE49-F238E27FC236}">
                <a16:creationId xmlns:a16="http://schemas.microsoft.com/office/drawing/2014/main" id="{3E8EAFE6-D731-41C0-871F-3458568B4F01}"/>
              </a:ext>
            </a:extLst>
          </p:cNvPr>
          <p:cNvGraphicFramePr>
            <a:graphicFrameLocks noGrp="1"/>
          </p:cNvGraphicFramePr>
          <p:nvPr>
            <p:extLst>
              <p:ext uri="{D42A27DB-BD31-4B8C-83A1-F6EECF244321}">
                <p14:modId xmlns:p14="http://schemas.microsoft.com/office/powerpoint/2010/main" val="1493687710"/>
              </p:ext>
            </p:extLst>
          </p:nvPr>
        </p:nvGraphicFramePr>
        <p:xfrm>
          <a:off x="430495" y="2768959"/>
          <a:ext cx="11518900" cy="3574840"/>
        </p:xfrm>
        <a:graphic>
          <a:graphicData uri="http://schemas.openxmlformats.org/drawingml/2006/table">
            <a:tbl>
              <a:tblPr rtl="1" firstRow="1" bandRow="1">
                <a:tableStyleId>{5C22544A-7EE6-4342-B048-85BDC9FD1C3A}</a:tableStyleId>
              </a:tblPr>
              <a:tblGrid>
                <a:gridCol w="2485435">
                  <a:extLst>
                    <a:ext uri="{9D8B030D-6E8A-4147-A177-3AD203B41FA5}">
                      <a16:colId xmlns:a16="http://schemas.microsoft.com/office/drawing/2014/main" val="3379270745"/>
                    </a:ext>
                  </a:extLst>
                </a:gridCol>
                <a:gridCol w="4028084">
                  <a:extLst>
                    <a:ext uri="{9D8B030D-6E8A-4147-A177-3AD203B41FA5}">
                      <a16:colId xmlns:a16="http://schemas.microsoft.com/office/drawing/2014/main" val="1251185141"/>
                    </a:ext>
                  </a:extLst>
                </a:gridCol>
                <a:gridCol w="5005381">
                  <a:extLst>
                    <a:ext uri="{9D8B030D-6E8A-4147-A177-3AD203B41FA5}">
                      <a16:colId xmlns:a16="http://schemas.microsoft.com/office/drawing/2014/main" val="3395413122"/>
                    </a:ext>
                  </a:extLst>
                </a:gridCol>
              </a:tblGrid>
              <a:tr h="370840">
                <a:tc>
                  <a:txBody>
                    <a:bodyPr/>
                    <a:lstStyle/>
                    <a:p>
                      <a:pPr algn="justLow"/>
                      <a:r>
                        <a:rPr lang="ar-SA" sz="1400" b="0" i="1">
                          <a:latin typeface="Arial" panose="020B0604020202020204" pitchFamily="34" charset="0"/>
                          <a:ea typeface="Arial"/>
                          <a:cs typeface="Arial" panose="020B0604020202020204" pitchFamily="34" charset="0"/>
                        </a:rPr>
                        <a:t>المنتج</a:t>
                      </a:r>
                    </a:p>
                  </a:txBody>
                  <a:tcPr marL="72000" marR="72000" marT="72000" marB="72000"/>
                </a:tc>
                <a:tc>
                  <a:txBody>
                    <a:bodyPr/>
                    <a:lstStyle/>
                    <a:p>
                      <a:pPr algn="justLow"/>
                      <a:r>
                        <a:rPr lang="ar-SA" sz="1400" b="0" i="1">
                          <a:latin typeface="Arial" panose="020B0604020202020204" pitchFamily="34" charset="0"/>
                          <a:ea typeface="Arial"/>
                          <a:cs typeface="Arial" panose="020B0604020202020204" pitchFamily="34" charset="0"/>
                        </a:rPr>
                        <a:t>الأجور الإضافية</a:t>
                      </a:r>
                    </a:p>
                  </a:txBody>
                  <a:tcPr marL="72000" marR="72000" marT="72000" marB="72000"/>
                </a:tc>
                <a:tc>
                  <a:txBody>
                    <a:bodyPr/>
                    <a:lstStyle/>
                    <a:p>
                      <a:pPr algn="justLow"/>
                      <a:r>
                        <a:rPr lang="ar-SA" sz="1400" b="0" i="1" dirty="0">
                          <a:latin typeface="Arial" panose="020B0604020202020204" pitchFamily="34" charset="0"/>
                          <a:ea typeface="Arial"/>
                          <a:cs typeface="Arial" panose="020B0604020202020204" pitchFamily="34" charset="0"/>
                        </a:rPr>
                        <a:t>الأجور التكميلية</a:t>
                      </a:r>
                    </a:p>
                  </a:txBody>
                  <a:tcPr marL="72000" marR="72000" marT="72000" marB="72000"/>
                </a:tc>
                <a:extLst>
                  <a:ext uri="{0D108BD9-81ED-4DB2-BD59-A6C34878D82A}">
                    <a16:rowId xmlns:a16="http://schemas.microsoft.com/office/drawing/2014/main" val="2887446690"/>
                  </a:ext>
                </a:extLst>
              </a:tr>
              <a:tr h="1152000">
                <a:tc>
                  <a:txBody>
                    <a:bodyPr/>
                    <a:lstStyle/>
                    <a:p>
                      <a:pPr algn="justLow"/>
                      <a:r>
                        <a:rPr lang="ar-SA" sz="1400" b="0">
                          <a:latin typeface="Arial" panose="020B0604020202020204" pitchFamily="34" charset="0"/>
                          <a:ea typeface="Arial"/>
                          <a:cs typeface="Arial" panose="020B0604020202020204" pitchFamily="34" charset="0"/>
                        </a:rPr>
                        <a:t>البعائث المسجلة</a:t>
                      </a:r>
                    </a:p>
                  </a:txBody>
                  <a:tcPr marL="72000" marR="72000" marT="72000" marB="72000"/>
                </a:tc>
                <a:tc>
                  <a:txBody>
                    <a:bodyPr/>
                    <a:lstStyle/>
                    <a:p>
                      <a:pPr algn="justLow"/>
                      <a:r>
                        <a:rPr lang="ar-SA" sz="1400" b="0" dirty="0">
                          <a:latin typeface="Arial" panose="020B0604020202020204" pitchFamily="34" charset="0"/>
                          <a:ea typeface="Arial"/>
                          <a:cs typeface="Arial" panose="020B0604020202020204" pitchFamily="34" charset="0"/>
                        </a:rPr>
                        <a:t>تنطبق على جميع </a:t>
                      </a:r>
                      <a:r>
                        <a:rPr lang="ar-SA" sz="1400" b="0" dirty="0" err="1">
                          <a:latin typeface="Arial" panose="020B0604020202020204" pitchFamily="34" charset="0"/>
                          <a:ea typeface="Arial"/>
                          <a:cs typeface="Arial" panose="020B0604020202020204" pitchFamily="34" charset="0"/>
                        </a:rPr>
                        <a:t>البعائث</a:t>
                      </a:r>
                      <a:r>
                        <a:rPr lang="ar-SA" sz="1400" b="0" dirty="0">
                          <a:latin typeface="Arial" panose="020B0604020202020204" pitchFamily="34" charset="0"/>
                          <a:ea typeface="Arial"/>
                          <a:cs typeface="Arial" panose="020B0604020202020204" pitchFamily="34" charset="0"/>
                        </a:rPr>
                        <a:t> المسجلة المستلمة</a:t>
                      </a:r>
                    </a:p>
                    <a:p>
                      <a:pPr algn="justLow"/>
                      <a:endParaRPr lang="fr-CH" sz="1400" b="0" dirty="0">
                        <a:latin typeface="Arial" panose="020B0604020202020204" pitchFamily="34" charset="0"/>
                        <a:ea typeface="Verdana" panose="020B0604030504040204" pitchFamily="34" charset="0"/>
                        <a:cs typeface="Arial" panose="020B0604020202020204" pitchFamily="34" charset="0"/>
                      </a:endParaRPr>
                    </a:p>
                    <a:p>
                      <a:pPr algn="justLow"/>
                      <a:r>
                        <a:rPr lang="ar-SA" sz="1400" b="0" dirty="0">
                          <a:latin typeface="Arial" panose="020B0604020202020204" pitchFamily="34" charset="0"/>
                          <a:ea typeface="Arial"/>
                          <a:cs typeface="Arial" panose="020B0604020202020204" pitchFamily="34" charset="0"/>
                        </a:rPr>
                        <a:t>الحساب: النماذج </a:t>
                      </a:r>
                      <a:r>
                        <a:rPr lang="en-GB" sz="1200" b="0" dirty="0">
                          <a:latin typeface="Times New Roman" panose="02020603050405020304" pitchFamily="18" charset="0"/>
                          <a:ea typeface="Arial"/>
                          <a:cs typeface="Times New Roman" panose="02020603050405020304" pitchFamily="18" charset="0"/>
                        </a:rPr>
                        <a:t>CN 55</a:t>
                      </a:r>
                      <a:r>
                        <a:rPr lang="ar-SA" sz="1200" b="0" dirty="0">
                          <a:latin typeface="Times New Roman" panose="02020603050405020304" pitchFamily="18" charset="0"/>
                          <a:ea typeface="Arial"/>
                          <a:cs typeface="Times New Roman" panose="02020603050405020304" pitchFamily="18" charset="0"/>
                        </a:rPr>
                        <a:t> </a:t>
                      </a:r>
                      <a:r>
                        <a:rPr lang="ar-SA" sz="1400" b="0" dirty="0">
                          <a:latin typeface="Arial" panose="020B0604020202020204" pitchFamily="34" charset="0"/>
                          <a:ea typeface="Arial"/>
                          <a:cs typeface="Arial" panose="020B0604020202020204" pitchFamily="34" charset="0"/>
                        </a:rPr>
                        <a:t>و</a:t>
                      </a:r>
                      <a:r>
                        <a:rPr lang="en-GB" sz="1200" b="0" kern="1200" dirty="0">
                          <a:solidFill>
                            <a:schemeClr val="dk1"/>
                          </a:solidFill>
                          <a:latin typeface="Times New Roman" panose="02020603050405020304" pitchFamily="18" charset="0"/>
                          <a:ea typeface="Arial"/>
                          <a:cs typeface="Times New Roman" panose="02020603050405020304" pitchFamily="18" charset="0"/>
                        </a:rPr>
                        <a:t>CN 56</a:t>
                      </a:r>
                      <a:r>
                        <a:rPr lang="ar-SA" sz="1200" b="0" kern="1200" dirty="0">
                          <a:solidFill>
                            <a:schemeClr val="dk1"/>
                          </a:solidFill>
                          <a:latin typeface="Times New Roman" panose="02020603050405020304" pitchFamily="18" charset="0"/>
                          <a:ea typeface="Arial"/>
                          <a:cs typeface="Times New Roman" panose="02020603050405020304" pitchFamily="18" charset="0"/>
                        </a:rPr>
                        <a:t> </a:t>
                      </a:r>
                      <a:r>
                        <a:rPr lang="ar-SA" sz="1400" b="0" dirty="0">
                          <a:latin typeface="Arial" panose="020B0604020202020204" pitchFamily="34" charset="0"/>
                          <a:ea typeface="Arial"/>
                          <a:cs typeface="Arial" panose="020B0604020202020204" pitchFamily="34" charset="0"/>
                        </a:rPr>
                        <a:t>و</a:t>
                      </a:r>
                      <a:r>
                        <a:rPr lang="en-GB" sz="1200" b="0" kern="1200" dirty="0">
                          <a:solidFill>
                            <a:schemeClr val="dk1"/>
                          </a:solidFill>
                          <a:latin typeface="Times New Roman" panose="02020603050405020304" pitchFamily="18" charset="0"/>
                          <a:ea typeface="Arial"/>
                          <a:cs typeface="Times New Roman" panose="02020603050405020304" pitchFamily="18" charset="0"/>
                        </a:rPr>
                        <a:t>CN 61</a:t>
                      </a:r>
                    </a:p>
                  </a:txBody>
                  <a:tcPr marL="72000" marR="72000" marT="72000" marB="72000"/>
                </a:tc>
                <a:tc>
                  <a:txBody>
                    <a:bodyPr/>
                    <a:lstStyle/>
                    <a:p>
                      <a:pPr algn="justLow"/>
                      <a:r>
                        <a:rPr lang="ar-SA" sz="1400" b="0" dirty="0">
                          <a:latin typeface="Arial" panose="020B0604020202020204" pitchFamily="34" charset="0"/>
                          <a:ea typeface="Arial"/>
                          <a:cs typeface="Arial" panose="020B0604020202020204" pitchFamily="34" charset="0"/>
                        </a:rPr>
                        <a:t>تقتصر على المشاركين في برنامج الأجور الإضافية للاتحاد البريدي العالمي</a:t>
                      </a:r>
                    </a:p>
                    <a:p>
                      <a:pPr algn="r"/>
                      <a:r>
                        <a:rPr lang="ar-SA" sz="1400" b="0" dirty="0">
                          <a:latin typeface="Arial" panose="020B0604020202020204" pitchFamily="34" charset="0"/>
                          <a:ea typeface="Arial"/>
                          <a:cs typeface="Arial" panose="020B0604020202020204" pitchFamily="34" charset="0"/>
                        </a:rPr>
                        <a:t>بالاستناد إلى تقارير الاتحاد البريدي العالمي</a:t>
                      </a:r>
                      <a:br>
                        <a:rPr lang="ar-SA" sz="1400" b="0" dirty="0">
                          <a:latin typeface="Arial" panose="020B0604020202020204" pitchFamily="34" charset="0"/>
                          <a:ea typeface="Arial"/>
                          <a:cs typeface="Arial" panose="020B0604020202020204" pitchFamily="34" charset="0"/>
                        </a:rPr>
                      </a:br>
                      <a:endParaRPr lang="ar-SA" sz="1400" b="0" dirty="0">
                        <a:latin typeface="Arial" panose="020B0604020202020204" pitchFamily="34" charset="0"/>
                        <a:ea typeface="Arial"/>
                        <a:cs typeface="Arial" panose="020B0604020202020204" pitchFamily="34" charset="0"/>
                      </a:endParaRPr>
                    </a:p>
                    <a:p>
                      <a:pPr algn="justLow"/>
                      <a:r>
                        <a:rPr lang="ar-SA" sz="1400" b="0" dirty="0">
                          <a:latin typeface="Arial" panose="020B0604020202020204" pitchFamily="34" charset="0"/>
                          <a:ea typeface="Arial"/>
                          <a:cs typeface="Arial" panose="020B0604020202020204" pitchFamily="34" charset="0"/>
                        </a:rPr>
                        <a:t>الحساب: النموذج </a:t>
                      </a:r>
                      <a:r>
                        <a:rPr lang="en-GB" sz="1200" b="0" kern="1200" dirty="0">
                          <a:solidFill>
                            <a:schemeClr val="dk1"/>
                          </a:solidFill>
                          <a:latin typeface="Times New Roman" panose="02020603050405020304" pitchFamily="18" charset="0"/>
                          <a:ea typeface="Arial"/>
                          <a:cs typeface="Times New Roman" panose="02020603050405020304" pitchFamily="18" charset="0"/>
                        </a:rPr>
                        <a:t>CN 60</a:t>
                      </a:r>
                    </a:p>
                  </a:txBody>
                  <a:tcPr marL="72000" marR="72000" marT="72000" marB="72000"/>
                </a:tc>
                <a:extLst>
                  <a:ext uri="{0D108BD9-81ED-4DB2-BD59-A6C34878D82A}">
                    <a16:rowId xmlns:a16="http://schemas.microsoft.com/office/drawing/2014/main" val="4132186888"/>
                  </a:ext>
                </a:extLst>
              </a:tr>
              <a:tr h="1152000">
                <a:tc>
                  <a:txBody>
                    <a:bodyPr/>
                    <a:lstStyle/>
                    <a:p>
                      <a:pPr algn="justLow"/>
                      <a:r>
                        <a:rPr lang="ar-SA" sz="1400" b="0">
                          <a:latin typeface="Arial" panose="020B0604020202020204" pitchFamily="34" charset="0"/>
                          <a:ea typeface="Arial"/>
                          <a:cs typeface="Arial" panose="020B0604020202020204" pitchFamily="34" charset="0"/>
                        </a:rPr>
                        <a:t>البعائث ذات القيمة المصرح بها</a:t>
                      </a:r>
                    </a:p>
                  </a:txBody>
                  <a:tcPr marL="72000" marR="72000" marT="72000" marB="72000"/>
                </a:tc>
                <a:tc>
                  <a:txBody>
                    <a:bodyPr/>
                    <a:lstStyle/>
                    <a:p>
                      <a:pPr algn="justLow"/>
                      <a:r>
                        <a:rPr lang="ar-SA" sz="1400" b="0" dirty="0">
                          <a:latin typeface="Arial" panose="020B0604020202020204" pitchFamily="34" charset="0"/>
                          <a:ea typeface="Arial"/>
                          <a:cs typeface="Arial" panose="020B0604020202020204" pitchFamily="34" charset="0"/>
                        </a:rPr>
                        <a:t>تنطبق على جميع </a:t>
                      </a:r>
                      <a:r>
                        <a:rPr lang="ar-SA" sz="1400" b="0" dirty="0" err="1">
                          <a:latin typeface="Arial" panose="020B0604020202020204" pitchFamily="34" charset="0"/>
                          <a:ea typeface="Arial"/>
                          <a:cs typeface="Arial" panose="020B0604020202020204" pitchFamily="34" charset="0"/>
                        </a:rPr>
                        <a:t>البعائث</a:t>
                      </a:r>
                      <a:r>
                        <a:rPr lang="ar-SA" sz="1400" b="0" dirty="0">
                          <a:latin typeface="Arial" panose="020B0604020202020204" pitchFamily="34" charset="0"/>
                          <a:ea typeface="Arial"/>
                          <a:cs typeface="Arial" panose="020B0604020202020204" pitchFamily="34" charset="0"/>
                        </a:rPr>
                        <a:t> ذات القيمة المصرح بها المستلمة</a:t>
                      </a:r>
                    </a:p>
                    <a:p>
                      <a:pPr algn="justLow"/>
                      <a:endParaRPr lang="fr-CH" sz="1400" b="0" dirty="0">
                        <a:latin typeface="Arial" panose="020B0604020202020204" pitchFamily="34" charset="0"/>
                        <a:ea typeface="Verdana" panose="020B0604030504040204" pitchFamily="34" charset="0"/>
                        <a:cs typeface="Arial" panose="020B0604020202020204" pitchFamily="34" charset="0"/>
                      </a:endParaRPr>
                    </a:p>
                    <a:p>
                      <a:pPr algn="justLow"/>
                      <a:r>
                        <a:rPr lang="ar-SA" sz="1400" b="0" dirty="0">
                          <a:latin typeface="Arial" panose="020B0604020202020204" pitchFamily="34" charset="0"/>
                          <a:ea typeface="Arial"/>
                          <a:cs typeface="Arial" panose="020B0604020202020204" pitchFamily="34" charset="0"/>
                        </a:rPr>
                        <a:t>الحساب: النماذج </a:t>
                      </a:r>
                      <a:r>
                        <a:rPr lang="en-GB" sz="1200" b="0" kern="1200" dirty="0">
                          <a:solidFill>
                            <a:schemeClr val="dk1"/>
                          </a:solidFill>
                          <a:latin typeface="Times New Roman" panose="02020603050405020304" pitchFamily="18" charset="0"/>
                          <a:ea typeface="Arial"/>
                          <a:cs typeface="Times New Roman" panose="02020603050405020304" pitchFamily="18" charset="0"/>
                        </a:rPr>
                        <a:t>CN 55</a:t>
                      </a:r>
                      <a:r>
                        <a:rPr lang="ar-SA" sz="1200" b="0" kern="1200" dirty="0">
                          <a:solidFill>
                            <a:schemeClr val="dk1"/>
                          </a:solidFill>
                          <a:latin typeface="Times New Roman" panose="02020603050405020304" pitchFamily="18" charset="0"/>
                          <a:ea typeface="Arial"/>
                          <a:cs typeface="Times New Roman" panose="02020603050405020304" pitchFamily="18" charset="0"/>
                        </a:rPr>
                        <a:t> </a:t>
                      </a:r>
                      <a:r>
                        <a:rPr lang="ar-SA" sz="1400" b="0" dirty="0">
                          <a:latin typeface="Arial" panose="020B0604020202020204" pitchFamily="34" charset="0"/>
                          <a:ea typeface="Arial"/>
                          <a:cs typeface="Arial" panose="020B0604020202020204" pitchFamily="34" charset="0"/>
                        </a:rPr>
                        <a:t>و</a:t>
                      </a:r>
                      <a:r>
                        <a:rPr lang="en-GB" sz="1200" b="0" kern="1200" dirty="0">
                          <a:solidFill>
                            <a:schemeClr val="dk1"/>
                          </a:solidFill>
                          <a:latin typeface="Times New Roman" panose="02020603050405020304" pitchFamily="18" charset="0"/>
                          <a:ea typeface="Arial"/>
                          <a:cs typeface="Times New Roman" panose="02020603050405020304" pitchFamily="18" charset="0"/>
                        </a:rPr>
                        <a:t>CN 56</a:t>
                      </a:r>
                      <a:r>
                        <a:rPr lang="ar-SA" sz="1200" b="0" kern="1200" dirty="0">
                          <a:solidFill>
                            <a:schemeClr val="dk1"/>
                          </a:solidFill>
                          <a:latin typeface="Times New Roman" panose="02020603050405020304" pitchFamily="18" charset="0"/>
                          <a:ea typeface="Arial"/>
                          <a:cs typeface="Times New Roman" panose="02020603050405020304" pitchFamily="18" charset="0"/>
                        </a:rPr>
                        <a:t> </a:t>
                      </a:r>
                      <a:r>
                        <a:rPr lang="ar-SA" sz="1400" b="0" dirty="0">
                          <a:latin typeface="Arial" panose="020B0604020202020204" pitchFamily="34" charset="0"/>
                          <a:ea typeface="Arial"/>
                          <a:cs typeface="Arial" panose="020B0604020202020204" pitchFamily="34" charset="0"/>
                        </a:rPr>
                        <a:t>و</a:t>
                      </a:r>
                      <a:r>
                        <a:rPr lang="en-GB" sz="1200" b="0" kern="1200" dirty="0">
                          <a:solidFill>
                            <a:schemeClr val="dk1"/>
                          </a:solidFill>
                          <a:latin typeface="Times New Roman" panose="02020603050405020304" pitchFamily="18" charset="0"/>
                          <a:ea typeface="Arial"/>
                          <a:cs typeface="Times New Roman" panose="02020603050405020304" pitchFamily="18" charset="0"/>
                        </a:rPr>
                        <a:t>CN 61</a:t>
                      </a:r>
                    </a:p>
                  </a:txBody>
                  <a:tcPr marL="72000" marR="72000" marT="72000" marB="72000"/>
                </a:tc>
                <a:tc>
                  <a:txBody>
                    <a:bodyPr/>
                    <a:lstStyle/>
                    <a:p>
                      <a:pPr algn="justLow"/>
                      <a:r>
                        <a:rPr lang="ar-SA" sz="1400" b="0" dirty="0">
                          <a:latin typeface="Arial" panose="020B0604020202020204" pitchFamily="34" charset="0"/>
                          <a:ea typeface="Arial"/>
                          <a:cs typeface="Arial" panose="020B0604020202020204" pitchFamily="34" charset="0"/>
                        </a:rPr>
                        <a:t>تقتصر على المشاركين في برنامج الأجور الإضافية للاتحاد البريدي العالمي</a:t>
                      </a:r>
                    </a:p>
                    <a:p>
                      <a:pPr algn="r"/>
                      <a:r>
                        <a:rPr lang="ar-SA" sz="1400" b="0" dirty="0">
                          <a:latin typeface="Arial" panose="020B0604020202020204" pitchFamily="34" charset="0"/>
                          <a:ea typeface="Arial"/>
                          <a:cs typeface="Arial" panose="020B0604020202020204" pitchFamily="34" charset="0"/>
                        </a:rPr>
                        <a:t>بالاستناد إلى تقارير الاتحاد البريدي العالمي</a:t>
                      </a:r>
                      <a:br>
                        <a:rPr lang="ar-SA" sz="1400" b="0" dirty="0">
                          <a:latin typeface="Arial" panose="020B0604020202020204" pitchFamily="34" charset="0"/>
                          <a:ea typeface="Arial"/>
                          <a:cs typeface="Arial" panose="020B0604020202020204" pitchFamily="34" charset="0"/>
                        </a:rPr>
                      </a:br>
                      <a:endParaRPr lang="ar-SA" sz="1400" b="0" dirty="0">
                        <a:latin typeface="Arial" panose="020B0604020202020204" pitchFamily="34" charset="0"/>
                        <a:ea typeface="Arial"/>
                        <a:cs typeface="Arial" panose="020B0604020202020204" pitchFamily="34" charset="0"/>
                      </a:endParaRPr>
                    </a:p>
                    <a:p>
                      <a:pPr algn="justLow"/>
                      <a:r>
                        <a:rPr lang="ar-SA" sz="1400" b="0" dirty="0">
                          <a:latin typeface="Arial" panose="020B0604020202020204" pitchFamily="34" charset="0"/>
                          <a:ea typeface="Arial"/>
                          <a:cs typeface="Arial" panose="020B0604020202020204" pitchFamily="34" charset="0"/>
                        </a:rPr>
                        <a:t>الحساب: النموذج </a:t>
                      </a:r>
                      <a:r>
                        <a:rPr lang="en-GB" sz="1200" b="0" kern="1200" dirty="0">
                          <a:solidFill>
                            <a:schemeClr val="dk1"/>
                          </a:solidFill>
                          <a:latin typeface="Times New Roman" panose="02020603050405020304" pitchFamily="18" charset="0"/>
                          <a:ea typeface="Arial"/>
                          <a:cs typeface="Times New Roman" panose="02020603050405020304" pitchFamily="18" charset="0"/>
                        </a:rPr>
                        <a:t>CN 60</a:t>
                      </a:r>
                    </a:p>
                  </a:txBody>
                  <a:tcPr marL="72000" marR="72000" marT="72000" marB="72000"/>
                </a:tc>
                <a:extLst>
                  <a:ext uri="{0D108BD9-81ED-4DB2-BD59-A6C34878D82A}">
                    <a16:rowId xmlns:a16="http://schemas.microsoft.com/office/drawing/2014/main" val="1909514772"/>
                  </a:ext>
                </a:extLst>
              </a:tr>
              <a:tr h="900000">
                <a:tc>
                  <a:txBody>
                    <a:bodyPr/>
                    <a:lstStyle/>
                    <a:p>
                      <a:pPr algn="justLow"/>
                      <a:r>
                        <a:rPr lang="ar-SA" sz="1400" b="0">
                          <a:latin typeface="Arial" panose="020B0604020202020204" pitchFamily="34" charset="0"/>
                          <a:ea typeface="Arial"/>
                          <a:cs typeface="Arial" panose="020B0604020202020204" pitchFamily="34" charset="0"/>
                        </a:rPr>
                        <a:t>العائث الخاضعة للتتبع</a:t>
                      </a:r>
                    </a:p>
                  </a:txBody>
                  <a:tcPr marL="72000" marR="72000" marT="72000" marB="72000"/>
                </a:tc>
                <a:tc>
                  <a:txBody>
                    <a:bodyPr/>
                    <a:lstStyle/>
                    <a:p>
                      <a:pPr algn="justLow"/>
                      <a:r>
                        <a:rPr lang="ar-SA" sz="1400" b="0" dirty="0">
                          <a:latin typeface="Arial" panose="020B0604020202020204" pitchFamily="34" charset="0"/>
                          <a:ea typeface="Arial"/>
                          <a:cs typeface="Arial" panose="020B0604020202020204" pitchFamily="34" charset="0"/>
                        </a:rPr>
                        <a:t>بالاستناد إلى تقارير الاتحاد البريدي العالمي</a:t>
                      </a:r>
                    </a:p>
                    <a:p>
                      <a:pPr algn="justLow"/>
                      <a:endParaRPr lang="fr-CH" sz="1400" b="0" dirty="0">
                        <a:latin typeface="Arial" panose="020B0604020202020204" pitchFamily="34" charset="0"/>
                        <a:ea typeface="Verdana" panose="020B0604030504040204" pitchFamily="34" charset="0"/>
                        <a:cs typeface="Arial" panose="020B0604020202020204" pitchFamily="34" charset="0"/>
                      </a:endParaRPr>
                    </a:p>
                    <a:p>
                      <a:pPr algn="justLow"/>
                      <a:r>
                        <a:rPr lang="ar-SA" sz="1400" b="0" dirty="0">
                          <a:latin typeface="Arial" panose="020B0604020202020204" pitchFamily="34" charset="0"/>
                          <a:ea typeface="Arial"/>
                          <a:cs typeface="Arial" panose="020B0604020202020204" pitchFamily="34" charset="0"/>
                        </a:rPr>
                        <a:t>الحساب: النموذج </a:t>
                      </a:r>
                      <a:r>
                        <a:rPr lang="en-GB" sz="1200" b="0" kern="1200" dirty="0">
                          <a:solidFill>
                            <a:schemeClr val="dk1"/>
                          </a:solidFill>
                          <a:latin typeface="Times New Roman" panose="02020603050405020304" pitchFamily="18" charset="0"/>
                          <a:ea typeface="Arial"/>
                          <a:cs typeface="Times New Roman" panose="02020603050405020304" pitchFamily="18" charset="0"/>
                        </a:rPr>
                        <a:t>CN 60</a:t>
                      </a:r>
                    </a:p>
                  </a:txBody>
                  <a:tcPr marL="72000" marR="72000" marT="72000" marB="72000"/>
                </a:tc>
                <a:tc>
                  <a:txBody>
                    <a:bodyPr/>
                    <a:lstStyle/>
                    <a:p>
                      <a:pPr algn="justLow"/>
                      <a:r>
                        <a:rPr lang="ar-SA" sz="1400" b="0" dirty="0">
                          <a:latin typeface="Arial" panose="020B0604020202020204" pitchFamily="34" charset="0"/>
                          <a:ea typeface="Arial"/>
                          <a:cs typeface="Arial" panose="020B0604020202020204" pitchFamily="34" charset="0"/>
                        </a:rPr>
                        <a:t>بالاستناد إلى تقارير الاتحاد البريدي العالمي</a:t>
                      </a:r>
                    </a:p>
                    <a:p>
                      <a:pPr algn="justLow"/>
                      <a:endParaRPr lang="fr-CH" sz="1400" b="0" dirty="0">
                        <a:latin typeface="Arial" panose="020B0604020202020204" pitchFamily="34" charset="0"/>
                        <a:ea typeface="Verdana" panose="020B0604030504040204" pitchFamily="34" charset="0"/>
                        <a:cs typeface="Arial" panose="020B0604020202020204" pitchFamily="34" charset="0"/>
                      </a:endParaRPr>
                    </a:p>
                    <a:p>
                      <a:pPr algn="justLow"/>
                      <a:r>
                        <a:rPr lang="ar-SA" sz="1400" b="0" dirty="0">
                          <a:latin typeface="Arial" panose="020B0604020202020204" pitchFamily="34" charset="0"/>
                          <a:ea typeface="Arial"/>
                          <a:cs typeface="Arial" panose="020B0604020202020204" pitchFamily="34" charset="0"/>
                        </a:rPr>
                        <a:t>الحساب: النموذج </a:t>
                      </a:r>
                      <a:r>
                        <a:rPr lang="en-GB" sz="1200" b="0" kern="1200" dirty="0">
                          <a:solidFill>
                            <a:schemeClr val="dk1"/>
                          </a:solidFill>
                          <a:latin typeface="Times New Roman" panose="02020603050405020304" pitchFamily="18" charset="0"/>
                          <a:ea typeface="Arial"/>
                          <a:cs typeface="Times New Roman" panose="02020603050405020304" pitchFamily="18" charset="0"/>
                        </a:rPr>
                        <a:t>CN 60</a:t>
                      </a:r>
                    </a:p>
                  </a:txBody>
                  <a:tcPr marL="72000" marR="72000" marT="72000" marB="72000"/>
                </a:tc>
                <a:extLst>
                  <a:ext uri="{0D108BD9-81ED-4DB2-BD59-A6C34878D82A}">
                    <a16:rowId xmlns:a16="http://schemas.microsoft.com/office/drawing/2014/main" val="1725961296"/>
                  </a:ext>
                </a:extLst>
              </a:tr>
            </a:tbl>
          </a:graphicData>
        </a:graphic>
      </p:graphicFrame>
    </p:spTree>
    <p:extLst>
      <p:ext uri="{BB962C8B-B14F-4D97-AF65-F5344CB8AC3E}">
        <p14:creationId xmlns:p14="http://schemas.microsoft.com/office/powerpoint/2010/main" val="4259857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2758153" y="485185"/>
            <a:ext cx="7967384" cy="574284"/>
          </a:xfrm>
        </p:spPr>
        <p:txBody>
          <a:bodyPr/>
          <a:lstStyle/>
          <a:p>
            <a:pPr algn="justLow"/>
            <a:r>
              <a:rPr lang="ar-SA" sz="3200" dirty="0"/>
              <a:t>المحاسبة اعتباراً من عام </a:t>
            </a:r>
            <a:r>
              <a:rPr lang="ar-SA" sz="3200" dirty="0">
                <a:latin typeface="Arial" panose="020B0604020202020204" pitchFamily="34" charset="0"/>
                <a:cs typeface="Arial" panose="020B0604020202020204" pitchFamily="34" charset="0"/>
              </a:rPr>
              <a:t>٢٠٢٦</a:t>
            </a:r>
            <a:endParaRPr lang="ar-SA" sz="3200" dirty="0"/>
          </a:p>
        </p:txBody>
      </p:sp>
      <p:graphicFrame>
        <p:nvGraphicFramePr>
          <p:cNvPr id="4" name="Table 4">
            <a:extLst>
              <a:ext uri="{FF2B5EF4-FFF2-40B4-BE49-F238E27FC236}">
                <a16:creationId xmlns:a16="http://schemas.microsoft.com/office/drawing/2014/main" id="{4C0C3708-C4E9-4817-873D-1B53D8007D26}"/>
              </a:ext>
            </a:extLst>
          </p:cNvPr>
          <p:cNvGraphicFramePr>
            <a:graphicFrameLocks noGrp="1"/>
          </p:cNvGraphicFramePr>
          <p:nvPr>
            <p:extLst>
              <p:ext uri="{D42A27DB-BD31-4B8C-83A1-F6EECF244321}">
                <p14:modId xmlns:p14="http://schemas.microsoft.com/office/powerpoint/2010/main" val="2226189320"/>
              </p:ext>
            </p:extLst>
          </p:nvPr>
        </p:nvGraphicFramePr>
        <p:xfrm>
          <a:off x="336549" y="1528344"/>
          <a:ext cx="11518900" cy="4409133"/>
        </p:xfrm>
        <a:graphic>
          <a:graphicData uri="http://schemas.openxmlformats.org/drawingml/2006/table">
            <a:tbl>
              <a:tblPr rtl="1" firstRow="1" bandRow="1">
                <a:tableStyleId>{5C22544A-7EE6-4342-B048-85BDC9FD1C3A}</a:tableStyleId>
              </a:tblPr>
              <a:tblGrid>
                <a:gridCol w="2485435">
                  <a:extLst>
                    <a:ext uri="{9D8B030D-6E8A-4147-A177-3AD203B41FA5}">
                      <a16:colId xmlns:a16="http://schemas.microsoft.com/office/drawing/2014/main" val="3379270745"/>
                    </a:ext>
                  </a:extLst>
                </a:gridCol>
                <a:gridCol w="4441022">
                  <a:extLst>
                    <a:ext uri="{9D8B030D-6E8A-4147-A177-3AD203B41FA5}">
                      <a16:colId xmlns:a16="http://schemas.microsoft.com/office/drawing/2014/main" val="1251185141"/>
                    </a:ext>
                  </a:extLst>
                </a:gridCol>
                <a:gridCol w="4592443">
                  <a:extLst>
                    <a:ext uri="{9D8B030D-6E8A-4147-A177-3AD203B41FA5}">
                      <a16:colId xmlns:a16="http://schemas.microsoft.com/office/drawing/2014/main" val="3395413122"/>
                    </a:ext>
                  </a:extLst>
                </a:gridCol>
              </a:tblGrid>
              <a:tr h="475053">
                <a:tc>
                  <a:txBody>
                    <a:bodyPr/>
                    <a:lstStyle/>
                    <a:p>
                      <a:r>
                        <a:rPr lang="ar-SA" sz="1800" b="0" i="1">
                          <a:latin typeface="Verdana" panose="020B0604030504040204" pitchFamily="34" charset="0"/>
                          <a:ea typeface="Arial"/>
                          <a:cs typeface="Arial"/>
                        </a:rPr>
                        <a:t>المنتج</a:t>
                      </a:r>
                    </a:p>
                  </a:txBody>
                  <a:tcPr/>
                </a:tc>
                <a:tc>
                  <a:txBody>
                    <a:bodyPr/>
                    <a:lstStyle/>
                    <a:p>
                      <a:r>
                        <a:rPr lang="ar-SA" sz="1800" b="0" i="1">
                          <a:latin typeface="Verdana" panose="020B0604030504040204" pitchFamily="34" charset="0"/>
                          <a:ea typeface="Arial"/>
                          <a:cs typeface="Arial"/>
                        </a:rPr>
                        <a:t>الأجور الإضافية</a:t>
                      </a:r>
                    </a:p>
                  </a:txBody>
                  <a:tcPr/>
                </a:tc>
                <a:tc>
                  <a:txBody>
                    <a:bodyPr/>
                    <a:lstStyle/>
                    <a:p>
                      <a:r>
                        <a:rPr lang="ar-SA" sz="1800" b="0" i="1">
                          <a:latin typeface="Verdana" panose="020B0604030504040204" pitchFamily="34" charset="0"/>
                          <a:ea typeface="Arial"/>
                          <a:cs typeface="Arial"/>
                        </a:rPr>
                        <a:t>الأجور الإضافية</a:t>
                      </a:r>
                    </a:p>
                  </a:txBody>
                  <a:tcPr/>
                </a:tc>
                <a:extLst>
                  <a:ext uri="{0D108BD9-81ED-4DB2-BD59-A6C34878D82A}">
                    <a16:rowId xmlns:a16="http://schemas.microsoft.com/office/drawing/2014/main" val="2887446690"/>
                  </a:ext>
                </a:extLst>
              </a:tr>
              <a:tr h="1296000">
                <a:tc>
                  <a:txBody>
                    <a:bodyPr/>
                    <a:lstStyle/>
                    <a:p>
                      <a:pPr algn="justLow"/>
                      <a:r>
                        <a:rPr lang="ar-SA" sz="1800" b="0" dirty="0" err="1">
                          <a:latin typeface="Verdana" panose="020B0604030504040204" pitchFamily="34" charset="0"/>
                          <a:ea typeface="Arial"/>
                          <a:cs typeface="Arial"/>
                        </a:rPr>
                        <a:t>البعائث</a:t>
                      </a:r>
                      <a:r>
                        <a:rPr lang="ar-SA" sz="1800" b="0" dirty="0">
                          <a:latin typeface="Verdana" panose="020B0604030504040204" pitchFamily="34" charset="0"/>
                          <a:ea typeface="Arial"/>
                          <a:cs typeface="Arial"/>
                        </a:rPr>
                        <a:t> المسجلة</a:t>
                      </a:r>
                    </a:p>
                  </a:txBody>
                  <a:tcPr/>
                </a:tc>
                <a:tc>
                  <a:txBody>
                    <a:bodyPr/>
                    <a:lstStyle/>
                    <a:p>
                      <a:r>
                        <a:rPr lang="ar-SA" sz="1800" b="0" dirty="0">
                          <a:latin typeface="Verdana" panose="020B0604030504040204" pitchFamily="34" charset="0"/>
                          <a:ea typeface="Arial"/>
                          <a:cs typeface="Arial"/>
                        </a:rPr>
                        <a:t>تنطبق على جميع </a:t>
                      </a:r>
                      <a:r>
                        <a:rPr lang="ar-SA" sz="1800" b="0" dirty="0" err="1">
                          <a:latin typeface="Verdana" panose="020B0604030504040204" pitchFamily="34" charset="0"/>
                          <a:ea typeface="Arial"/>
                          <a:cs typeface="Arial"/>
                        </a:rPr>
                        <a:t>البعائث</a:t>
                      </a:r>
                      <a:r>
                        <a:rPr lang="ar-SA" sz="1800" b="0" dirty="0">
                          <a:latin typeface="Verdana" panose="020B0604030504040204" pitchFamily="34" charset="0"/>
                          <a:ea typeface="Arial"/>
                          <a:cs typeface="Arial"/>
                        </a:rPr>
                        <a:t> المسجلة المستلمة</a:t>
                      </a:r>
                    </a:p>
                    <a:p>
                      <a:endParaRPr lang="fr-CH" sz="1800" b="0" dirty="0">
                        <a:latin typeface="Verdana" panose="020B0604030504040204" pitchFamily="34" charset="0"/>
                        <a:ea typeface="Verdana" panose="020B0604030504040204" pitchFamily="34" charset="0"/>
                      </a:endParaRPr>
                    </a:p>
                    <a:p>
                      <a:r>
                        <a:rPr lang="ar-SA" sz="1800" b="0" dirty="0">
                          <a:latin typeface="Verdana" panose="020B0604030504040204" pitchFamily="34" charset="0"/>
                          <a:ea typeface="Arial"/>
                          <a:cs typeface="Arial"/>
                        </a:rPr>
                        <a:t>الحساب: النماذج </a:t>
                      </a:r>
                      <a:r>
                        <a:rPr lang="en-GB" sz="1600" b="0" dirty="0">
                          <a:latin typeface="Times New Roman" panose="02020603050405020304" pitchFamily="18" charset="0"/>
                          <a:ea typeface="Arial"/>
                          <a:cs typeface="Times New Roman" panose="02020603050405020304" pitchFamily="18" charset="0"/>
                        </a:rPr>
                        <a:t>CN 55</a:t>
                      </a:r>
                      <a:r>
                        <a:rPr lang="ar-SA" sz="1600" b="0" dirty="0">
                          <a:latin typeface="Times New Roman" panose="02020603050405020304" pitchFamily="18" charset="0"/>
                          <a:ea typeface="Arial"/>
                          <a:cs typeface="Times New Roman" panose="02020603050405020304" pitchFamily="18" charset="0"/>
                        </a:rPr>
                        <a:t> </a:t>
                      </a:r>
                      <a:r>
                        <a:rPr lang="ar-SA" sz="1800" b="0" dirty="0">
                          <a:latin typeface="Verdana" panose="020B0604030504040204" pitchFamily="34" charset="0"/>
                          <a:ea typeface="Arial"/>
                          <a:cs typeface="Arial"/>
                        </a:rPr>
                        <a:t>و</a:t>
                      </a:r>
                      <a:r>
                        <a:rPr lang="en-GB" sz="1600" b="0" kern="1200" dirty="0">
                          <a:solidFill>
                            <a:schemeClr val="dk1"/>
                          </a:solidFill>
                          <a:latin typeface="Times New Roman" panose="02020603050405020304" pitchFamily="18" charset="0"/>
                          <a:ea typeface="Arial"/>
                          <a:cs typeface="Times New Roman" panose="02020603050405020304" pitchFamily="18" charset="0"/>
                        </a:rPr>
                        <a:t>CN 56</a:t>
                      </a:r>
                      <a:r>
                        <a:rPr lang="ar-SA" sz="1600" b="0" kern="1200" dirty="0">
                          <a:solidFill>
                            <a:schemeClr val="dk1"/>
                          </a:solidFill>
                          <a:latin typeface="Times New Roman" panose="02020603050405020304" pitchFamily="18" charset="0"/>
                          <a:ea typeface="Arial"/>
                          <a:cs typeface="Times New Roman" panose="02020603050405020304" pitchFamily="18" charset="0"/>
                        </a:rPr>
                        <a:t> </a:t>
                      </a:r>
                      <a:r>
                        <a:rPr lang="ar-SA" sz="1800" b="0" dirty="0">
                          <a:latin typeface="Verdana" panose="020B0604030504040204" pitchFamily="34" charset="0"/>
                          <a:ea typeface="Arial"/>
                          <a:cs typeface="Arial"/>
                        </a:rPr>
                        <a:t>و</a:t>
                      </a:r>
                      <a:r>
                        <a:rPr lang="en-GB" sz="1600" b="0" kern="1200" dirty="0">
                          <a:solidFill>
                            <a:schemeClr val="dk1"/>
                          </a:solidFill>
                          <a:latin typeface="Times New Roman" panose="02020603050405020304" pitchFamily="18" charset="0"/>
                          <a:ea typeface="Arial"/>
                          <a:cs typeface="Times New Roman" panose="02020603050405020304" pitchFamily="18" charset="0"/>
                        </a:rPr>
                        <a:t>CN 61</a:t>
                      </a:r>
                    </a:p>
                  </a:txBody>
                  <a:tcPr/>
                </a:tc>
                <a:tc>
                  <a:txBody>
                    <a:bodyPr/>
                    <a:lstStyle/>
                    <a:p>
                      <a:r>
                        <a:rPr lang="ar-SA" sz="1800" b="0" strike="sngStrike" dirty="0">
                          <a:solidFill>
                            <a:srgbClr val="FF0000"/>
                          </a:solidFill>
                          <a:latin typeface="Verdana" panose="020B0604030504040204" pitchFamily="34" charset="0"/>
                          <a:ea typeface="Arial"/>
                          <a:cs typeface="Arial"/>
                        </a:rPr>
                        <a:t>تقتصر على المشاركين في برنامج الأجور الإضافية للاتحاد البريدي العالمي</a:t>
                      </a:r>
                    </a:p>
                    <a:p>
                      <a:r>
                        <a:rPr lang="ar-SA" sz="1800" b="0" dirty="0">
                          <a:latin typeface="Verdana" panose="020B0604030504040204" pitchFamily="34" charset="0"/>
                          <a:ea typeface="Arial"/>
                          <a:cs typeface="Arial"/>
                        </a:rPr>
                        <a:t>بالاستناد إلى تقارير الاتحاد البريدي العالمي</a:t>
                      </a:r>
                    </a:p>
                    <a:p>
                      <a:endParaRPr lang="fr-CH" sz="1800" b="0" dirty="0">
                        <a:latin typeface="Verdana" panose="020B0604030504040204" pitchFamily="34" charset="0"/>
                        <a:ea typeface="Verdana" panose="020B0604030504040204" pitchFamily="34" charset="0"/>
                      </a:endParaRPr>
                    </a:p>
                    <a:p>
                      <a:r>
                        <a:rPr lang="ar-SA" sz="1800" b="0" dirty="0">
                          <a:latin typeface="Verdana" panose="020B0604030504040204" pitchFamily="34" charset="0"/>
                          <a:ea typeface="Arial"/>
                          <a:cs typeface="Arial"/>
                        </a:rPr>
                        <a:t>الحساب: النموذج </a:t>
                      </a:r>
                      <a:r>
                        <a:rPr lang="en-GB" sz="1600" b="0" kern="1200" dirty="0">
                          <a:solidFill>
                            <a:schemeClr val="dk1"/>
                          </a:solidFill>
                          <a:latin typeface="Times New Roman" panose="02020603050405020304" pitchFamily="18" charset="0"/>
                          <a:ea typeface="Arial"/>
                          <a:cs typeface="Times New Roman" panose="02020603050405020304" pitchFamily="18" charset="0"/>
                        </a:rPr>
                        <a:t>CN 60</a:t>
                      </a:r>
                    </a:p>
                  </a:txBody>
                  <a:tcPr/>
                </a:tc>
                <a:extLst>
                  <a:ext uri="{0D108BD9-81ED-4DB2-BD59-A6C34878D82A}">
                    <a16:rowId xmlns:a16="http://schemas.microsoft.com/office/drawing/2014/main" val="4132186888"/>
                  </a:ext>
                </a:extLst>
              </a:tr>
              <a:tr h="1260000">
                <a:tc>
                  <a:txBody>
                    <a:bodyPr/>
                    <a:lstStyle/>
                    <a:p>
                      <a:r>
                        <a:rPr lang="ar-SA" sz="1800" b="0">
                          <a:latin typeface="Verdana" panose="020B0604030504040204" pitchFamily="34" charset="0"/>
                          <a:ea typeface="Arial"/>
                          <a:cs typeface="Arial"/>
                        </a:rPr>
                        <a:t>البعائث ذات القيمة المصرح بها</a:t>
                      </a:r>
                    </a:p>
                  </a:txBody>
                  <a:tcPr/>
                </a:tc>
                <a:tc>
                  <a:txBody>
                    <a:bodyPr/>
                    <a:lstStyle/>
                    <a:p>
                      <a:r>
                        <a:rPr lang="ar-SA" sz="1800" b="0" dirty="0">
                          <a:latin typeface="Verdana" panose="020B0604030504040204" pitchFamily="34" charset="0"/>
                          <a:ea typeface="Arial"/>
                          <a:cs typeface="Arial"/>
                        </a:rPr>
                        <a:t>تنطبق على جميع </a:t>
                      </a:r>
                      <a:r>
                        <a:rPr lang="ar-SA" sz="1800" b="0" dirty="0" err="1">
                          <a:latin typeface="Verdana" panose="020B0604030504040204" pitchFamily="34" charset="0"/>
                          <a:ea typeface="Arial"/>
                          <a:cs typeface="Arial"/>
                        </a:rPr>
                        <a:t>البعائث</a:t>
                      </a:r>
                      <a:r>
                        <a:rPr lang="ar-SA" sz="1800" b="0" dirty="0">
                          <a:latin typeface="Verdana" panose="020B0604030504040204" pitchFamily="34" charset="0"/>
                          <a:ea typeface="Arial"/>
                          <a:cs typeface="Arial"/>
                        </a:rPr>
                        <a:t> ذات القيمة المصرح بها المستلمة</a:t>
                      </a:r>
                    </a:p>
                    <a:p>
                      <a:endParaRPr lang="fr-CH" sz="1800" b="0" dirty="0">
                        <a:latin typeface="Verdana" panose="020B0604030504040204" pitchFamily="34" charset="0"/>
                        <a:ea typeface="Verdana" panose="020B0604030504040204" pitchFamily="34" charset="0"/>
                      </a:endParaRPr>
                    </a:p>
                    <a:p>
                      <a:r>
                        <a:rPr lang="ar-SA" sz="1800" b="0" dirty="0">
                          <a:latin typeface="Verdana" panose="020B0604030504040204" pitchFamily="34" charset="0"/>
                          <a:ea typeface="Arial"/>
                          <a:cs typeface="Arial"/>
                        </a:rPr>
                        <a:t>الحساب: النماذج </a:t>
                      </a:r>
                      <a:r>
                        <a:rPr lang="en-GB" sz="1600" b="0" kern="1200" dirty="0">
                          <a:solidFill>
                            <a:schemeClr val="dk1"/>
                          </a:solidFill>
                          <a:latin typeface="Times New Roman" panose="02020603050405020304" pitchFamily="18" charset="0"/>
                          <a:ea typeface="Arial"/>
                          <a:cs typeface="Times New Roman" panose="02020603050405020304" pitchFamily="18" charset="0"/>
                        </a:rPr>
                        <a:t>CN 55</a:t>
                      </a:r>
                      <a:r>
                        <a:rPr lang="ar-SA" sz="1600" b="0" kern="1200" dirty="0">
                          <a:solidFill>
                            <a:schemeClr val="dk1"/>
                          </a:solidFill>
                          <a:latin typeface="Times New Roman" panose="02020603050405020304" pitchFamily="18" charset="0"/>
                          <a:ea typeface="Arial"/>
                          <a:cs typeface="Times New Roman" panose="02020603050405020304" pitchFamily="18" charset="0"/>
                        </a:rPr>
                        <a:t> </a:t>
                      </a:r>
                      <a:r>
                        <a:rPr lang="ar-SA" sz="1800" b="0" dirty="0">
                          <a:latin typeface="Verdana" panose="020B0604030504040204" pitchFamily="34" charset="0"/>
                          <a:ea typeface="Arial"/>
                          <a:cs typeface="Arial"/>
                        </a:rPr>
                        <a:t>و</a:t>
                      </a:r>
                      <a:r>
                        <a:rPr lang="en-GB" sz="1600" b="0" kern="1200" dirty="0">
                          <a:solidFill>
                            <a:schemeClr val="dk1"/>
                          </a:solidFill>
                          <a:latin typeface="Times New Roman" panose="02020603050405020304" pitchFamily="18" charset="0"/>
                          <a:ea typeface="Arial"/>
                          <a:cs typeface="Times New Roman" panose="02020603050405020304" pitchFamily="18" charset="0"/>
                        </a:rPr>
                        <a:t>CN 56</a:t>
                      </a:r>
                      <a:r>
                        <a:rPr lang="ar-SA" sz="1600" b="0" kern="1200" dirty="0">
                          <a:solidFill>
                            <a:schemeClr val="dk1"/>
                          </a:solidFill>
                          <a:latin typeface="Times New Roman" panose="02020603050405020304" pitchFamily="18" charset="0"/>
                          <a:ea typeface="Arial"/>
                          <a:cs typeface="Times New Roman" panose="02020603050405020304" pitchFamily="18" charset="0"/>
                        </a:rPr>
                        <a:t> </a:t>
                      </a:r>
                      <a:r>
                        <a:rPr lang="ar-SA" sz="1800" b="0" dirty="0">
                          <a:latin typeface="Verdana" panose="020B0604030504040204" pitchFamily="34" charset="0"/>
                          <a:ea typeface="Arial"/>
                          <a:cs typeface="Arial"/>
                        </a:rPr>
                        <a:t>و</a:t>
                      </a:r>
                      <a:r>
                        <a:rPr lang="en-GB" sz="1600" b="0" kern="1200" dirty="0">
                          <a:solidFill>
                            <a:schemeClr val="dk1"/>
                          </a:solidFill>
                          <a:latin typeface="Times New Roman" panose="02020603050405020304" pitchFamily="18" charset="0"/>
                          <a:ea typeface="Arial"/>
                          <a:cs typeface="Times New Roman" panose="02020603050405020304" pitchFamily="18" charset="0"/>
                        </a:rPr>
                        <a:t>CN 61</a:t>
                      </a:r>
                    </a:p>
                  </a:txBody>
                  <a:tcPr/>
                </a:tc>
                <a:tc>
                  <a:txBody>
                    <a:bodyPr/>
                    <a:lstStyle/>
                    <a:p>
                      <a:r>
                        <a:rPr lang="ar-SA" sz="1800" b="0" strike="sngStrike" dirty="0">
                          <a:solidFill>
                            <a:srgbClr val="FF0000"/>
                          </a:solidFill>
                          <a:latin typeface="Verdana" panose="020B0604030504040204" pitchFamily="34" charset="0"/>
                          <a:ea typeface="Arial"/>
                          <a:cs typeface="Arial"/>
                        </a:rPr>
                        <a:t>تقتصر على المشاركين في برنامج الأجور الإضافية للاتحاد البريدي العالمي</a:t>
                      </a:r>
                    </a:p>
                    <a:p>
                      <a:r>
                        <a:rPr lang="ar-SA" sz="1800" b="0" dirty="0">
                          <a:latin typeface="Verdana" panose="020B0604030504040204" pitchFamily="34" charset="0"/>
                          <a:ea typeface="Arial"/>
                          <a:cs typeface="Arial"/>
                        </a:rPr>
                        <a:t>بالاستناد إلى تقارير الاتحاد البريدي العالمي</a:t>
                      </a:r>
                    </a:p>
                    <a:p>
                      <a:endParaRPr lang="fr-CH" sz="1800" b="0" dirty="0">
                        <a:latin typeface="Verdana" panose="020B0604030504040204" pitchFamily="34" charset="0"/>
                        <a:ea typeface="Verdana" panose="020B0604030504040204" pitchFamily="34" charset="0"/>
                      </a:endParaRPr>
                    </a:p>
                    <a:p>
                      <a:r>
                        <a:rPr lang="ar-SA" sz="1800" b="0" dirty="0">
                          <a:latin typeface="Verdana" panose="020B0604030504040204" pitchFamily="34" charset="0"/>
                          <a:ea typeface="Arial"/>
                          <a:cs typeface="Arial"/>
                        </a:rPr>
                        <a:t>الحساب: النموذج </a:t>
                      </a:r>
                      <a:r>
                        <a:rPr lang="en-GB" sz="1600" b="0" kern="1200" dirty="0">
                          <a:solidFill>
                            <a:schemeClr val="dk1"/>
                          </a:solidFill>
                          <a:latin typeface="Times New Roman" panose="02020603050405020304" pitchFamily="18" charset="0"/>
                          <a:ea typeface="Arial"/>
                          <a:cs typeface="Times New Roman" panose="02020603050405020304" pitchFamily="18" charset="0"/>
                        </a:rPr>
                        <a:t>CN 60</a:t>
                      </a:r>
                    </a:p>
                  </a:txBody>
                  <a:tcPr/>
                </a:tc>
                <a:extLst>
                  <a:ext uri="{0D108BD9-81ED-4DB2-BD59-A6C34878D82A}">
                    <a16:rowId xmlns:a16="http://schemas.microsoft.com/office/drawing/2014/main" val="1909514772"/>
                  </a:ext>
                </a:extLst>
              </a:tr>
              <a:tr h="1008000">
                <a:tc>
                  <a:txBody>
                    <a:bodyPr/>
                    <a:lstStyle/>
                    <a:p>
                      <a:r>
                        <a:rPr lang="ar-SA" sz="1800" b="0">
                          <a:latin typeface="Verdana" panose="020B0604030504040204" pitchFamily="34" charset="0"/>
                          <a:ea typeface="Arial"/>
                          <a:cs typeface="Arial"/>
                        </a:rPr>
                        <a:t>البعائث الخاضعة للتتبع</a:t>
                      </a:r>
                    </a:p>
                  </a:txBody>
                  <a:tcPr/>
                </a:tc>
                <a:tc>
                  <a:txBody>
                    <a:bodyPr/>
                    <a:lstStyle/>
                    <a:p>
                      <a:r>
                        <a:rPr lang="ar-SA" sz="1800" b="0" dirty="0">
                          <a:latin typeface="Verdana" panose="020B0604030504040204" pitchFamily="34" charset="0"/>
                          <a:ea typeface="Arial"/>
                          <a:cs typeface="Arial"/>
                        </a:rPr>
                        <a:t>بالاستناد إلى تقارير الاتحاد البريدي العالمي</a:t>
                      </a:r>
                    </a:p>
                    <a:p>
                      <a:endParaRPr lang="fr-CH" sz="1800" b="0" dirty="0">
                        <a:latin typeface="Verdana" panose="020B0604030504040204" pitchFamily="34" charset="0"/>
                        <a:ea typeface="Verdana" panose="020B0604030504040204" pitchFamily="34" charset="0"/>
                      </a:endParaRPr>
                    </a:p>
                    <a:p>
                      <a:r>
                        <a:rPr lang="ar-SA" sz="1800" b="0" dirty="0">
                          <a:latin typeface="Verdana" panose="020B0604030504040204" pitchFamily="34" charset="0"/>
                          <a:ea typeface="Arial"/>
                          <a:cs typeface="Arial"/>
                        </a:rPr>
                        <a:t>الحساب: النموذج </a:t>
                      </a:r>
                      <a:r>
                        <a:rPr lang="en-GB" sz="1600" b="0" kern="1200" dirty="0">
                          <a:solidFill>
                            <a:schemeClr val="dk1"/>
                          </a:solidFill>
                          <a:latin typeface="Times New Roman" panose="02020603050405020304" pitchFamily="18" charset="0"/>
                          <a:ea typeface="Arial"/>
                          <a:cs typeface="Times New Roman" panose="02020603050405020304" pitchFamily="18" charset="0"/>
                        </a:rPr>
                        <a:t>CN 60</a:t>
                      </a:r>
                    </a:p>
                  </a:txBody>
                  <a:tcPr/>
                </a:tc>
                <a:tc>
                  <a:txBody>
                    <a:bodyPr/>
                    <a:lstStyle/>
                    <a:p>
                      <a:r>
                        <a:rPr lang="ar-SA" sz="1800" b="0" dirty="0">
                          <a:latin typeface="Verdana" panose="020B0604030504040204" pitchFamily="34" charset="0"/>
                          <a:ea typeface="Arial"/>
                          <a:cs typeface="Arial"/>
                        </a:rPr>
                        <a:t>بالاستناد إلى تقارير الاتحاد البريدي العالمي</a:t>
                      </a:r>
                    </a:p>
                    <a:p>
                      <a:endParaRPr lang="fr-CH" sz="1800" b="0" dirty="0">
                        <a:latin typeface="Verdana" panose="020B0604030504040204" pitchFamily="34" charset="0"/>
                        <a:ea typeface="Verdana" panose="020B0604030504040204" pitchFamily="34" charset="0"/>
                      </a:endParaRPr>
                    </a:p>
                    <a:p>
                      <a:r>
                        <a:rPr lang="ar-SA" sz="1800" b="0" dirty="0">
                          <a:latin typeface="Verdana" panose="020B0604030504040204" pitchFamily="34" charset="0"/>
                          <a:ea typeface="Arial"/>
                          <a:cs typeface="Arial"/>
                        </a:rPr>
                        <a:t>الحساب: النموذج </a:t>
                      </a:r>
                      <a:r>
                        <a:rPr lang="en-GB" sz="1600" b="0" kern="1200" dirty="0">
                          <a:solidFill>
                            <a:schemeClr val="dk1"/>
                          </a:solidFill>
                          <a:latin typeface="Times New Roman" panose="02020603050405020304" pitchFamily="18" charset="0"/>
                          <a:ea typeface="Arial"/>
                          <a:cs typeface="Times New Roman" panose="02020603050405020304" pitchFamily="18" charset="0"/>
                        </a:rPr>
                        <a:t>CN 60</a:t>
                      </a:r>
                    </a:p>
                  </a:txBody>
                  <a:tcPr/>
                </a:tc>
                <a:extLst>
                  <a:ext uri="{0D108BD9-81ED-4DB2-BD59-A6C34878D82A}">
                    <a16:rowId xmlns:a16="http://schemas.microsoft.com/office/drawing/2014/main" val="1725961296"/>
                  </a:ext>
                </a:extLst>
              </a:tr>
            </a:tbl>
          </a:graphicData>
        </a:graphic>
      </p:graphicFrame>
    </p:spTree>
    <p:extLst>
      <p:ext uri="{BB962C8B-B14F-4D97-AF65-F5344CB8AC3E}">
        <p14:creationId xmlns:p14="http://schemas.microsoft.com/office/powerpoint/2010/main" val="2555155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2758152" y="491448"/>
            <a:ext cx="7967384" cy="574284"/>
          </a:xfrm>
        </p:spPr>
        <p:txBody>
          <a:bodyPr/>
          <a:lstStyle/>
          <a:p>
            <a:pPr algn="justLow"/>
            <a:r>
              <a:rPr lang="ar-SA" sz="3200" dirty="0">
                <a:latin typeface="Arial" panose="020B0604020202020204" pitchFamily="34" charset="0"/>
                <a:cs typeface="Arial" panose="020B0604020202020204" pitchFamily="34" charset="0"/>
              </a:rPr>
              <a:t>النموذج </a:t>
            </a:r>
            <a:r>
              <a:rPr lang="en-GB" sz="3000" dirty="0">
                <a:latin typeface="Times New Roman" panose="02020603050405020304" pitchFamily="18" charset="0"/>
                <a:cs typeface="Times New Roman" panose="02020603050405020304" pitchFamily="18" charset="0"/>
              </a:rPr>
              <a:t>CN 60</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724857" y="1177577"/>
            <a:ext cx="7112000" cy="5041496"/>
          </a:xfrm>
        </p:spPr>
        <p:txBody>
          <a:bodyPr/>
          <a:lstStyle/>
          <a:p>
            <a:pPr indent="-360000" algn="justLow" defTabSz="360000"/>
            <a:r>
              <a:rPr lang="ar-SA" sz="2400" dirty="0">
                <a:latin typeface="Arial" panose="020B0604020202020204" pitchFamily="34" charset="0"/>
                <a:cs typeface="Arial" panose="020B0604020202020204" pitchFamily="34" charset="0"/>
              </a:rPr>
              <a:t>الحساب الفصلي</a:t>
            </a:r>
          </a:p>
          <a:p>
            <a:pPr indent="-360000" algn="justLow" defTabSz="360000">
              <a:spcBef>
                <a:spcPts val="600"/>
              </a:spcBef>
            </a:pPr>
            <a:r>
              <a:rPr lang="ar-SA" sz="2400" dirty="0">
                <a:latin typeface="Arial" panose="020B0604020202020204" pitchFamily="34" charset="0"/>
                <a:cs typeface="Arial" panose="020B0604020202020204" pitchFamily="34" charset="0"/>
              </a:rPr>
              <a:t>المحتوى: يؤخذ حصرياً من تقرير الاتحاد البريدي العالمي (بالاستناد إلى تبادلات الرسائل </a:t>
            </a:r>
            <a:r>
              <a:rPr lang="en-GB" sz="2200" dirty="0">
                <a:latin typeface="Times New Roman" panose="02020603050405020304" pitchFamily="18" charset="0"/>
                <a:cs typeface="Times New Roman" panose="02020603050405020304" pitchFamily="18" charset="0"/>
              </a:rPr>
              <a:t>EMSEVT)</a:t>
            </a:r>
            <a:r>
              <a:rPr lang="ar-EG" sz="2200" dirty="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pPr defTabSz="360000"/>
            <a:endParaRPr lang="en-GB" dirty="0"/>
          </a:p>
        </p:txBody>
      </p:sp>
      <p:grpSp>
        <p:nvGrpSpPr>
          <p:cNvPr id="4" name="Group 3">
            <a:extLst>
              <a:ext uri="{FF2B5EF4-FFF2-40B4-BE49-F238E27FC236}">
                <a16:creationId xmlns:a16="http://schemas.microsoft.com/office/drawing/2014/main" id="{33B9BDCB-B81E-4CB6-882B-BEBEC090B3EF}"/>
              </a:ext>
            </a:extLst>
          </p:cNvPr>
          <p:cNvGrpSpPr>
            <a:grpSpLocks noChangeAspect="1"/>
          </p:cNvGrpSpPr>
          <p:nvPr/>
        </p:nvGrpSpPr>
        <p:grpSpPr>
          <a:xfrm>
            <a:off x="3184104" y="1606436"/>
            <a:ext cx="8586199" cy="4869119"/>
            <a:chOff x="323851" y="160474"/>
            <a:chExt cx="11544298" cy="6546616"/>
          </a:xfrm>
        </p:grpSpPr>
        <p:pic>
          <p:nvPicPr>
            <p:cNvPr id="5" name="Picture 4">
              <a:extLst>
                <a:ext uri="{FF2B5EF4-FFF2-40B4-BE49-F238E27FC236}">
                  <a16:creationId xmlns:a16="http://schemas.microsoft.com/office/drawing/2014/main" id="{B4BE3132-84FE-4B59-A0EF-7E1134584C53}"/>
                </a:ext>
              </a:extLst>
            </p:cNvPr>
            <p:cNvPicPr>
              <a:picLocks noChangeAspect="1"/>
            </p:cNvPicPr>
            <p:nvPr/>
          </p:nvPicPr>
          <p:blipFill>
            <a:blip r:embed="rId2"/>
            <a:stretch>
              <a:fillRect/>
            </a:stretch>
          </p:blipFill>
          <p:spPr>
            <a:xfrm>
              <a:off x="7094889" y="160474"/>
              <a:ext cx="4773260" cy="6537052"/>
            </a:xfrm>
            <a:prstGeom prst="rect">
              <a:avLst/>
            </a:prstGeom>
            <a:ln>
              <a:solidFill>
                <a:schemeClr val="tx1"/>
              </a:solidFill>
            </a:ln>
          </p:spPr>
        </p:pic>
        <p:pic>
          <p:nvPicPr>
            <p:cNvPr id="6" name="Picture 5">
              <a:extLst>
                <a:ext uri="{FF2B5EF4-FFF2-40B4-BE49-F238E27FC236}">
                  <a16:creationId xmlns:a16="http://schemas.microsoft.com/office/drawing/2014/main" id="{3ACC4DF1-C3E4-4699-8005-BB97A6684C22}"/>
                </a:ext>
              </a:extLst>
            </p:cNvPr>
            <p:cNvPicPr>
              <a:picLocks noChangeAspect="1"/>
            </p:cNvPicPr>
            <p:nvPr/>
          </p:nvPicPr>
          <p:blipFill>
            <a:blip r:embed="rId3"/>
            <a:stretch>
              <a:fillRect/>
            </a:stretch>
          </p:blipFill>
          <p:spPr>
            <a:xfrm>
              <a:off x="323851" y="2973056"/>
              <a:ext cx="5397323" cy="2345265"/>
            </a:xfrm>
            <a:prstGeom prst="rect">
              <a:avLst/>
            </a:prstGeom>
          </p:spPr>
        </p:pic>
        <p:cxnSp>
          <p:nvCxnSpPr>
            <p:cNvPr id="7" name="Straight Arrow Connector 6">
              <a:extLst>
                <a:ext uri="{FF2B5EF4-FFF2-40B4-BE49-F238E27FC236}">
                  <a16:creationId xmlns:a16="http://schemas.microsoft.com/office/drawing/2014/main" id="{738A5048-FBD8-4AD1-908B-6AD9D9CE409D}"/>
                </a:ext>
              </a:extLst>
            </p:cNvPr>
            <p:cNvCxnSpPr>
              <a:cxnSpLocks/>
            </p:cNvCxnSpPr>
            <p:nvPr/>
          </p:nvCxnSpPr>
          <p:spPr>
            <a:xfrm flipV="1">
              <a:off x="5826947" y="2178809"/>
              <a:ext cx="1232259"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1A510CA-1DDE-4FC3-95AE-33B0698633B3}"/>
                </a:ext>
              </a:extLst>
            </p:cNvPr>
            <p:cNvCxnSpPr>
              <a:cxnSpLocks/>
            </p:cNvCxnSpPr>
            <p:nvPr/>
          </p:nvCxnSpPr>
          <p:spPr>
            <a:xfrm flipV="1">
              <a:off x="6311348" y="2692400"/>
              <a:ext cx="712175"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219799F-D1A9-4A0B-95C8-874EE0E2304B}"/>
                </a:ext>
              </a:extLst>
            </p:cNvPr>
            <p:cNvPicPr>
              <a:picLocks noChangeAspect="1"/>
            </p:cNvPicPr>
            <p:nvPr/>
          </p:nvPicPr>
          <p:blipFill>
            <a:blip r:embed="rId4"/>
            <a:stretch>
              <a:fillRect/>
            </a:stretch>
          </p:blipFill>
          <p:spPr>
            <a:xfrm>
              <a:off x="2246315" y="4049768"/>
              <a:ext cx="4777208" cy="2657322"/>
            </a:xfrm>
            <a:prstGeom prst="rect">
              <a:avLst/>
            </a:prstGeom>
          </p:spPr>
        </p:pic>
      </p:grpSp>
    </p:spTree>
    <p:extLst>
      <p:ext uri="{BB962C8B-B14F-4D97-AF65-F5344CB8AC3E}">
        <p14:creationId xmlns:p14="http://schemas.microsoft.com/office/powerpoint/2010/main" val="2750841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2789467" y="528439"/>
            <a:ext cx="7967384" cy="574284"/>
          </a:xfrm>
        </p:spPr>
        <p:txBody>
          <a:bodyPr/>
          <a:lstStyle/>
          <a:p>
            <a:pPr algn="justLow"/>
            <a:r>
              <a:rPr lang="ar-SA" dirty="0">
                <a:latin typeface="Arial" panose="020B0604020202020204" pitchFamily="34" charset="0"/>
                <a:cs typeface="Arial" panose="020B0604020202020204" pitchFamily="34" charset="0"/>
              </a:rPr>
              <a:t>النموذج </a:t>
            </a:r>
            <a:r>
              <a:rPr lang="en-GB" sz="3400" dirty="0">
                <a:latin typeface="Times New Roman" panose="02020603050405020304" pitchFamily="18" charset="0"/>
                <a:cs typeface="Times New Roman" panose="02020603050405020304" pitchFamily="18" charset="0"/>
              </a:rPr>
              <a:t>CN 60</a:t>
            </a:r>
            <a:r>
              <a:rPr lang="ar-SA" sz="3400" dirty="0">
                <a:latin typeface="Times New Roman" panose="02020603050405020304" pitchFamily="18" charset="0"/>
                <a:cs typeface="Times New Roman" panose="02020603050405020304" pitchFamily="18" charset="0"/>
              </a:rPr>
              <a:t> </a:t>
            </a:r>
            <a:r>
              <a:rPr lang="ar-SA" dirty="0">
                <a:latin typeface="Arial" panose="020B0604020202020204" pitchFamily="34" charset="0"/>
                <a:cs typeface="Arial" panose="020B0604020202020204" pitchFamily="34" charset="0"/>
              </a:rPr>
              <a:t>المركزي</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ln>
            <a:noFill/>
          </a:ln>
        </p:spPr>
        <p:txBody>
          <a:bodyPr/>
          <a:lstStyle/>
          <a:p>
            <a:pPr algn="justLow" defTabSz="360000"/>
            <a:r>
              <a:rPr lang="ar-SA" sz="2000" dirty="0">
                <a:latin typeface="Arial" panose="020B0604020202020204" pitchFamily="34" charset="0"/>
                <a:cs typeface="Arial" panose="020B0604020202020204" pitchFamily="34" charset="0"/>
              </a:rPr>
              <a:t>محتوى النموذج </a:t>
            </a:r>
            <a:r>
              <a:rPr lang="en-GB" sz="1800" dirty="0">
                <a:latin typeface="Times New Roman" panose="02020603050405020304" pitchFamily="18" charset="0"/>
                <a:cs typeface="Times New Roman" panose="02020603050405020304" pitchFamily="18" charset="0"/>
              </a:rPr>
              <a:t>CN 60</a:t>
            </a:r>
            <a:r>
              <a:rPr lang="ar-SA" sz="2000" dirty="0">
                <a:latin typeface="Arial" panose="020B0604020202020204" pitchFamily="34" charset="0"/>
                <a:cs typeface="Arial" panose="020B0604020202020204" pitchFamily="34" charset="0"/>
              </a:rPr>
              <a:t>: "النسخ واللصق" من التقرير المركزي للمكتب الدولي</a:t>
            </a:r>
          </a:p>
          <a:p>
            <a:pPr algn="justLow" defTabSz="360000">
              <a:spcBef>
                <a:spcPts val="600"/>
              </a:spcBef>
            </a:pPr>
            <a:r>
              <a:rPr lang="ar-SA" sz="2000" dirty="0">
                <a:latin typeface="Arial" panose="020B0604020202020204" pitchFamily="34" charset="0"/>
                <a:cs typeface="Arial" panose="020B0604020202020204" pitchFamily="34" charset="0"/>
              </a:rPr>
              <a:t>خدمة اختيارية جديدة للمكتب الدولي اعتباراً من عام ٢٠٢٥: يمكن للمكتب الدولي أن يُنشئ ويُوزع النماذج المحاسبية </a:t>
            </a:r>
            <a:r>
              <a:rPr lang="en-GB" sz="1800" dirty="0">
                <a:latin typeface="Times New Roman" panose="02020603050405020304" pitchFamily="18" charset="0"/>
                <a:cs typeface="Times New Roman" panose="02020603050405020304" pitchFamily="18" charset="0"/>
              </a:rPr>
              <a:t>CN 60</a:t>
            </a:r>
            <a:r>
              <a:rPr lang="ar-SA" sz="1800" dirty="0">
                <a:latin typeface="Times New Roman" panose="02020603050405020304" pitchFamily="18" charset="0"/>
                <a:cs typeface="Times New Roman" panose="02020603050405020304" pitchFamily="18" charset="0"/>
              </a:rPr>
              <a:t> </a:t>
            </a:r>
            <a:r>
              <a:rPr lang="ar-SA" sz="2000" dirty="0">
                <a:latin typeface="Arial" panose="020B0604020202020204" pitchFamily="34" charset="0"/>
                <a:cs typeface="Arial" panose="020B0604020202020204" pitchFamily="34" charset="0"/>
              </a:rPr>
              <a:t>بالنيابة عن المستثمرين المعيَّنين المهتمين</a:t>
            </a:r>
          </a:p>
          <a:p>
            <a:pPr defTabSz="360000"/>
            <a:endParaRPr lang="en-GB" dirty="0"/>
          </a:p>
        </p:txBody>
      </p:sp>
      <p:pic>
        <p:nvPicPr>
          <p:cNvPr id="4" name="Picture 3">
            <a:extLst>
              <a:ext uri="{FF2B5EF4-FFF2-40B4-BE49-F238E27FC236}">
                <a16:creationId xmlns:a16="http://schemas.microsoft.com/office/drawing/2014/main" id="{C5D50E87-5E8B-4A49-A1E7-E43A97EE04A9}"/>
              </a:ext>
            </a:extLst>
          </p:cNvPr>
          <p:cNvPicPr>
            <a:picLocks noChangeAspect="1"/>
          </p:cNvPicPr>
          <p:nvPr/>
        </p:nvPicPr>
        <p:blipFill>
          <a:blip r:embed="rId2"/>
          <a:stretch>
            <a:fillRect/>
          </a:stretch>
        </p:blipFill>
        <p:spPr>
          <a:xfrm>
            <a:off x="557408" y="2959499"/>
            <a:ext cx="4784943" cy="2793304"/>
          </a:xfrm>
          <a:prstGeom prst="rect">
            <a:avLst/>
          </a:prstGeom>
        </p:spPr>
      </p:pic>
      <p:sp>
        <p:nvSpPr>
          <p:cNvPr id="5" name="Title 1">
            <a:extLst>
              <a:ext uri="{FF2B5EF4-FFF2-40B4-BE49-F238E27FC236}">
                <a16:creationId xmlns:a16="http://schemas.microsoft.com/office/drawing/2014/main" id="{AB1F3A16-16A3-47B4-9194-F58F0E080B33}"/>
              </a:ext>
            </a:extLst>
          </p:cNvPr>
          <p:cNvSpPr txBox="1">
            <a:spLocks/>
          </p:cNvSpPr>
          <p:nvPr/>
        </p:nvSpPr>
        <p:spPr>
          <a:xfrm>
            <a:off x="6015755" y="2533781"/>
            <a:ext cx="5902325" cy="2793999"/>
          </a:xfrm>
          <a:prstGeom prst="rect">
            <a:avLst/>
          </a:prstGeom>
        </p:spPr>
        <p:txBody>
          <a:bodyPr vert="horz" lIns="0" tIns="0" rIns="0" bIns="0" rtlCol="0" anchor="t" anchorCtr="0">
            <a:noAutofit/>
          </a:bodyPr>
          <a:lstStyle>
            <a:lvl1pPr algn="r" defTabSz="914400" rtl="1"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719138" lvl="0" indent="-358775" algn="justLow" defTabSz="360000">
              <a:lnSpc>
                <a:spcPct val="100000"/>
              </a:lnSpc>
              <a:spcBef>
                <a:spcPts val="600"/>
              </a:spcBef>
              <a:spcAft>
                <a:spcPts val="0"/>
              </a:spcAft>
              <a:buFont typeface="Courier New" panose="02070309020205020404" pitchFamily="49" charset="0"/>
              <a:buChar char="o"/>
            </a:pPr>
            <a:r>
              <a:rPr lang="ar-SA" sz="2000" b="0" dirty="0">
                <a:latin typeface="Arial" panose="020B0604020202020204" pitchFamily="34" charset="0"/>
                <a:cs typeface="Arial" panose="020B0604020202020204" pitchFamily="34" charset="0"/>
              </a:rPr>
              <a:t>تجنب العمليات اليدوية للنسخ واللصق</a:t>
            </a:r>
          </a:p>
          <a:p>
            <a:pPr marL="720000" lvl="0" indent="-360000" algn="justLow" defTabSz="360000">
              <a:lnSpc>
                <a:spcPct val="100000"/>
              </a:lnSpc>
              <a:spcBef>
                <a:spcPts val="600"/>
              </a:spcBef>
              <a:spcAft>
                <a:spcPts val="0"/>
              </a:spcAft>
              <a:buFont typeface="Courier New" panose="02070309020205020404" pitchFamily="49" charset="0"/>
              <a:buChar char="o"/>
            </a:pPr>
            <a:r>
              <a:rPr lang="ar-SA" sz="2000" b="0" dirty="0">
                <a:latin typeface="Arial" panose="020B0604020202020204" pitchFamily="34" charset="0"/>
                <a:cs typeface="Arial" panose="020B0604020202020204" pitchFamily="34" charset="0"/>
              </a:rPr>
              <a:t>ما من اعتراض على مستوى أوراق التحقيق</a:t>
            </a:r>
          </a:p>
          <a:p>
            <a:pPr marL="720000" lvl="0" indent="-360000" algn="justLow" defTabSz="360000">
              <a:lnSpc>
                <a:spcPct val="100000"/>
              </a:lnSpc>
              <a:spcBef>
                <a:spcPts val="600"/>
              </a:spcBef>
              <a:spcAft>
                <a:spcPts val="0"/>
              </a:spcAft>
              <a:buFont typeface="Courier New" panose="02070309020205020404" pitchFamily="49" charset="0"/>
              <a:buChar char="o"/>
            </a:pPr>
            <a:r>
              <a:rPr lang="ar-SA" sz="2000" b="0" dirty="0">
                <a:latin typeface="Arial" panose="020B0604020202020204" pitchFamily="34" charset="0"/>
                <a:cs typeface="Arial" panose="020B0604020202020204" pitchFamily="34" charset="0"/>
              </a:rPr>
              <a:t>يتولى المكتب الدولي معالجة عتبات الدفع (عمليات الدفع المحالة إلى الفترة المقبلة، إلخ.)</a:t>
            </a:r>
          </a:p>
          <a:p>
            <a:pPr marL="720000" lvl="0" indent="-360000" algn="justLow" defTabSz="360000">
              <a:lnSpc>
                <a:spcPct val="100000"/>
              </a:lnSpc>
              <a:spcBef>
                <a:spcPts val="600"/>
              </a:spcBef>
              <a:spcAft>
                <a:spcPts val="0"/>
              </a:spcAft>
              <a:buFont typeface="Courier New" panose="02070309020205020404" pitchFamily="49" charset="0"/>
              <a:buChar char="o"/>
            </a:pPr>
            <a:r>
              <a:rPr lang="ar-SA" sz="2000" b="0" dirty="0">
                <a:latin typeface="Arial" panose="020B0604020202020204" pitchFamily="34" charset="0"/>
                <a:cs typeface="Arial" panose="020B0604020202020204" pitchFamily="34" charset="0"/>
              </a:rPr>
              <a:t>من الأكثر ملاءمة وسهولة بالنسبة إلى المدينين تلقي البيانات الحسابية المولدة مركزياً</a:t>
            </a:r>
          </a:p>
        </p:txBody>
      </p:sp>
    </p:spTree>
    <p:extLst>
      <p:ext uri="{BB962C8B-B14F-4D97-AF65-F5344CB8AC3E}">
        <p14:creationId xmlns:p14="http://schemas.microsoft.com/office/powerpoint/2010/main" val="3469574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2814519" y="491448"/>
            <a:ext cx="7967384" cy="574284"/>
          </a:xfrm>
        </p:spPr>
        <p:txBody>
          <a:bodyPr/>
          <a:lstStyle/>
          <a:p>
            <a:pPr algn="justLow"/>
            <a:r>
              <a:rPr lang="ar-SA" sz="3200" dirty="0">
                <a:latin typeface="Arial" panose="020B0604020202020204" pitchFamily="34" charset="0"/>
                <a:cs typeface="Arial" panose="020B0604020202020204" pitchFamily="34" charset="0"/>
              </a:rPr>
              <a:t> النموذج </a:t>
            </a:r>
            <a:r>
              <a:rPr lang="en-GB" sz="3000" dirty="0">
                <a:latin typeface="Times New Roman" panose="02020603050405020304" pitchFamily="18" charset="0"/>
                <a:cs typeface="Times New Roman" panose="02020603050405020304" pitchFamily="18" charset="0"/>
              </a:rPr>
              <a:t>CN 60</a:t>
            </a:r>
            <a:r>
              <a:rPr lang="ar-SA" sz="3000" dirty="0">
                <a:latin typeface="Times New Roman" panose="02020603050405020304" pitchFamily="18" charset="0"/>
                <a:cs typeface="Times New Roman" panose="02020603050405020304" pitchFamily="18" charset="0"/>
              </a:rPr>
              <a:t> </a:t>
            </a:r>
            <a:r>
              <a:rPr lang="ar-SA" sz="3200" dirty="0">
                <a:latin typeface="Arial" panose="020B0604020202020204" pitchFamily="34" charset="0"/>
                <a:cs typeface="Arial" panose="020B0604020202020204" pitchFamily="34" charset="0"/>
              </a:rPr>
              <a:t>المركزي</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p:txBody>
          <a:bodyPr/>
          <a:lstStyle/>
          <a:p>
            <a:pPr indent="-360000" algn="justLow" defTabSz="360000"/>
            <a:r>
              <a:rPr lang="ar-SA" sz="2400" dirty="0">
                <a:latin typeface="Arial" panose="020B0604020202020204" pitchFamily="34" charset="0"/>
                <a:cs typeface="Arial" panose="020B0604020202020204" pitchFamily="34" charset="0"/>
              </a:rPr>
              <a:t>النموذج </a:t>
            </a:r>
            <a:r>
              <a:rPr lang="en-GB" sz="2200" dirty="0">
                <a:latin typeface="Times New Roman" panose="02020603050405020304" pitchFamily="18" charset="0"/>
                <a:cs typeface="Times New Roman" panose="02020603050405020304" pitchFamily="18" charset="0"/>
              </a:rPr>
              <a:t>CN 60</a:t>
            </a:r>
            <a:r>
              <a:rPr lang="ar-SA" sz="2200" dirty="0">
                <a:latin typeface="Times New Roman" panose="02020603050405020304" pitchFamily="18" charset="0"/>
                <a:cs typeface="Times New Roman" panose="02020603050405020304" pitchFamily="18" charset="0"/>
              </a:rPr>
              <a:t> </a:t>
            </a:r>
            <a:r>
              <a:rPr lang="ar-SA" sz="2400" dirty="0">
                <a:latin typeface="Arial" panose="020B0604020202020204" pitchFamily="34" charset="0"/>
                <a:cs typeface="Arial" panose="020B0604020202020204" pitchFamily="34" charset="0"/>
              </a:rPr>
              <a:t>المركزي: الحل المبيَّن في المادة </a:t>
            </a:r>
            <a:r>
              <a:rPr lang="ar-SA" sz="2400" dirty="0">
                <a:latin typeface="Arial" panose="020B0604020202020204" pitchFamily="34" charset="0"/>
                <a:ea typeface="Calibri" panose="020F0502020204030204" pitchFamily="34" charset="0"/>
                <a:cs typeface="Arial" panose="020B0604020202020204" pitchFamily="34" charset="0"/>
              </a:rPr>
              <a:t>٣١-١٠٦</a:t>
            </a:r>
            <a:r>
              <a:rPr lang="ar-SA" sz="2400" dirty="0">
                <a:latin typeface="Arial" panose="020B0604020202020204" pitchFamily="34" charset="0"/>
                <a:cs typeface="Arial" panose="020B0604020202020204" pitchFamily="34" charset="0"/>
              </a:rPr>
              <a:t> من نظام الاتفاقية (إعداد وإرسال الحسابات المتعلقة بالأجرة الإضافية والمدفوعات الإضافية المستندة إلى التقارير المركزية)</a:t>
            </a:r>
          </a:p>
          <a:p>
            <a:pPr indent="-360000" algn="justLow" defTabSz="360000"/>
            <a:endParaRPr lang="en-GB" sz="2400" dirty="0">
              <a:latin typeface="Arial" panose="020B0604020202020204" pitchFamily="34" charset="0"/>
              <a:cs typeface="Arial" panose="020B0604020202020204" pitchFamily="34" charset="0"/>
            </a:endParaRPr>
          </a:p>
          <a:p>
            <a:pPr indent="-360000" algn="justLow" defTabSz="360000"/>
            <a:r>
              <a:rPr lang="ar-SA" sz="2400" dirty="0">
                <a:latin typeface="Arial" panose="020B0604020202020204" pitchFamily="34" charset="0"/>
                <a:cs typeface="Arial" panose="020B0604020202020204" pitchFamily="34" charset="0"/>
              </a:rPr>
              <a:t>اعتباراً من عام ٢٠٢٦، سيُستخدم النموذج </a:t>
            </a:r>
            <a:r>
              <a:rPr lang="en-GB" sz="2200" dirty="0">
                <a:latin typeface="Times New Roman" panose="02020603050405020304" pitchFamily="18" charset="0"/>
                <a:cs typeface="Times New Roman" panose="02020603050405020304" pitchFamily="18" charset="0"/>
              </a:rPr>
              <a:t>CN 60</a:t>
            </a:r>
            <a:r>
              <a:rPr lang="ar-SA" sz="2200" dirty="0">
                <a:latin typeface="Times New Roman" panose="02020603050405020304" pitchFamily="18" charset="0"/>
                <a:cs typeface="Times New Roman" panose="02020603050405020304" pitchFamily="18" charset="0"/>
              </a:rPr>
              <a:t> </a:t>
            </a:r>
            <a:r>
              <a:rPr lang="ar-SA" sz="2400" dirty="0">
                <a:latin typeface="Arial" panose="020B0604020202020204" pitchFamily="34" charset="0"/>
                <a:cs typeface="Arial" panose="020B0604020202020204" pitchFamily="34" charset="0"/>
              </a:rPr>
              <a:t>بشكل أكبر -&gt; زيادة مزايا النموذج </a:t>
            </a:r>
            <a:r>
              <a:rPr lang="en-GB" sz="2200" dirty="0">
                <a:latin typeface="Times New Roman" panose="02020603050405020304" pitchFamily="18" charset="0"/>
                <a:cs typeface="Times New Roman" panose="02020603050405020304" pitchFamily="18" charset="0"/>
              </a:rPr>
              <a:t>CN 60</a:t>
            </a:r>
            <a:r>
              <a:rPr lang="ar-SA" sz="2200" dirty="0">
                <a:latin typeface="Times New Roman" panose="02020603050405020304" pitchFamily="18" charset="0"/>
                <a:cs typeface="Times New Roman" panose="02020603050405020304" pitchFamily="18" charset="0"/>
              </a:rPr>
              <a:t> </a:t>
            </a:r>
            <a:r>
              <a:rPr lang="ar-SA" sz="2400" dirty="0">
                <a:latin typeface="Arial" panose="020B0604020202020204" pitchFamily="34" charset="0"/>
                <a:cs typeface="Arial" panose="020B0604020202020204" pitchFamily="34" charset="0"/>
              </a:rPr>
              <a:t>المركزي</a:t>
            </a:r>
          </a:p>
          <a:p>
            <a:pPr indent="-360000" algn="justLow" defTabSz="360000"/>
            <a:endParaRPr lang="en-GB" sz="2400" dirty="0">
              <a:latin typeface="Arial" panose="020B0604020202020204" pitchFamily="34" charset="0"/>
              <a:cs typeface="Arial" panose="020B0604020202020204" pitchFamily="34" charset="0"/>
            </a:endParaRPr>
          </a:p>
          <a:p>
            <a:pPr marL="0" indent="0" algn="justLow" defTabSz="360000">
              <a:buNone/>
            </a:pPr>
            <a:r>
              <a:rPr lang="ar-SA" sz="2400" b="1" dirty="0">
                <a:latin typeface="Arial" panose="020B0604020202020204" pitchFamily="34" charset="0"/>
                <a:cs typeface="Arial" panose="020B0604020202020204" pitchFamily="34" charset="0"/>
              </a:rPr>
              <a:t>ملاحظة</a:t>
            </a:r>
            <a:r>
              <a:rPr lang="ar-EG" sz="2400" b="1" dirty="0">
                <a:latin typeface="Arial" panose="020B0604020202020204" pitchFamily="34" charset="0"/>
                <a:cs typeface="Arial" panose="020B0604020202020204" pitchFamily="34" charset="0"/>
              </a:rPr>
              <a:t>.</a:t>
            </a:r>
            <a:r>
              <a:rPr lang="ar-EG" sz="2400" dirty="0">
                <a:latin typeface="Arial" panose="020B0604020202020204" pitchFamily="34" charset="0"/>
                <a:cs typeface="Arial" panose="020B0604020202020204" pitchFamily="34" charset="0"/>
              </a:rPr>
              <a:t>-</a:t>
            </a:r>
            <a:r>
              <a:rPr lang="ar-SA" sz="2400" dirty="0">
                <a:latin typeface="Arial" panose="020B0604020202020204" pitchFamily="34" charset="0"/>
                <a:cs typeface="Arial" panose="020B0604020202020204" pitchFamily="34" charset="0"/>
              </a:rPr>
              <a:t>	يشمل النهج المركزي الاتفاقات الثنائية/المتعددة الأطراف للحسابات المعقودة خارج نطاق الاتحاد البريدي العالمي</a:t>
            </a:r>
          </a:p>
          <a:p>
            <a:pPr marL="4400" indent="0" defTabSz="360000">
              <a:buNone/>
            </a:pPr>
            <a:endParaRPr lang="en-GB" dirty="0"/>
          </a:p>
        </p:txBody>
      </p:sp>
    </p:spTree>
    <p:extLst>
      <p:ext uri="{BB962C8B-B14F-4D97-AF65-F5344CB8AC3E}">
        <p14:creationId xmlns:p14="http://schemas.microsoft.com/office/powerpoint/2010/main" val="111081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225446" y="1369702"/>
            <a:ext cx="9741108" cy="1558225"/>
          </a:xfrm>
        </p:spPr>
        <p:txBody>
          <a:bodyPr/>
          <a:lstStyle/>
          <a:p>
            <a:pPr defTabSz="450000">
              <a:tabLst>
                <a:tab pos="712800" algn="l"/>
                <a:tab pos="720000" algn="l"/>
              </a:tabLst>
            </a:pPr>
            <a:br>
              <a:rPr lang="ar-SA" dirty="0"/>
            </a:br>
            <a:r>
              <a:rPr lang="ar-SA" sz="3600" dirty="0"/>
              <a:t>٨-</a:t>
            </a:r>
            <a:r>
              <a:rPr lang="ar-EG" sz="3600" dirty="0"/>
              <a:t>	</a:t>
            </a:r>
            <a:r>
              <a:rPr lang="ar-SA" sz="3600" dirty="0"/>
              <a:t>	الامتثال</a:t>
            </a:r>
          </a:p>
        </p:txBody>
      </p:sp>
    </p:spTree>
    <p:extLst>
      <p:ext uri="{BB962C8B-B14F-4D97-AF65-F5344CB8AC3E}">
        <p14:creationId xmlns:p14="http://schemas.microsoft.com/office/powerpoint/2010/main" val="332882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2764415" y="497201"/>
            <a:ext cx="7967384" cy="574284"/>
          </a:xfrm>
        </p:spPr>
        <p:txBody>
          <a:bodyPr/>
          <a:lstStyle/>
          <a:p>
            <a:pPr algn="justLow"/>
            <a:r>
              <a:rPr lang="ar-SA" sz="3400" dirty="0"/>
              <a:t>قياسات الامتثال للتبادل الإلكتروني للبيانات</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p:txBody>
          <a:bodyPr/>
          <a:lstStyle/>
          <a:p>
            <a:pPr lvl="0" indent="-360000" algn="justLow" defTabSz="360000">
              <a:lnSpc>
                <a:spcPct val="100000"/>
              </a:lnSpc>
              <a:spcBef>
                <a:spcPts val="600"/>
              </a:spcBef>
              <a:spcAft>
                <a:spcPts val="600"/>
              </a:spcAft>
              <a:buFont typeface="Arial" panose="020B0604020202020204" pitchFamily="34" charset="0"/>
              <a:buChar char="•"/>
            </a:pPr>
            <a:r>
              <a:rPr lang="ar-SA" sz="2000" b="0" dirty="0">
                <a:latin typeface="Arial" panose="020B0604020202020204" pitchFamily="34" charset="0"/>
                <a:cs typeface="Arial" panose="020B0604020202020204" pitchFamily="34" charset="0"/>
              </a:rPr>
              <a:t>تتاح قياسات الامتثال للتبادل الإلكتروني للبيانات على منصة الامتثال المنشورة في التطبيق </a:t>
            </a:r>
            <a:r>
              <a:rPr lang="en-GB" sz="1800" b="0" dirty="0">
                <a:latin typeface="Times New Roman" panose="02020603050405020304" pitchFamily="18" charset="0"/>
                <a:cs typeface="Times New Roman" panose="02020603050405020304" pitchFamily="18" charset="0"/>
              </a:rPr>
              <a:t>QCS (</a:t>
            </a:r>
            <a:r>
              <a:rPr lang="en-GB" sz="1800" b="0" dirty="0" err="1">
                <a:latin typeface="Times New Roman" panose="02020603050405020304" pitchFamily="18" charset="0"/>
                <a:cs typeface="Times New Roman" panose="02020603050405020304" pitchFamily="18" charset="0"/>
              </a:rPr>
              <a:t>qcsmailbd.ptc.post</a:t>
            </a:r>
            <a:r>
              <a:rPr lang="en-GB" sz="1800" b="0" dirty="0">
                <a:latin typeface="Times New Roman" panose="02020603050405020304" pitchFamily="18" charset="0"/>
                <a:cs typeface="Times New Roman" panose="02020603050405020304" pitchFamily="18" charset="0"/>
              </a:rPr>
              <a:t>)</a:t>
            </a:r>
          </a:p>
          <a:p>
            <a:pPr lvl="0" indent="-360000" algn="justLow" defTabSz="360000">
              <a:lnSpc>
                <a:spcPct val="100000"/>
              </a:lnSpc>
              <a:spcBef>
                <a:spcPts val="600"/>
              </a:spcBef>
              <a:spcAft>
                <a:spcPts val="600"/>
              </a:spcAft>
              <a:buFont typeface="Arial" panose="020B0604020202020204" pitchFamily="34" charset="0"/>
              <a:buChar char="•"/>
            </a:pPr>
            <a:r>
              <a:rPr lang="ar-SA" sz="2000" b="0" dirty="0">
                <a:latin typeface="Arial" panose="020B0604020202020204" pitchFamily="34" charset="0"/>
                <a:cs typeface="Arial" panose="020B0604020202020204" pitchFamily="34" charset="0"/>
              </a:rPr>
              <a:t>جزء من قياسات نوعية البيانات</a:t>
            </a:r>
          </a:p>
          <a:p>
            <a:pPr lvl="0" indent="-360000" algn="justLow" defTabSz="360000">
              <a:lnSpc>
                <a:spcPct val="100000"/>
              </a:lnSpc>
              <a:spcBef>
                <a:spcPts val="600"/>
              </a:spcBef>
              <a:spcAft>
                <a:spcPts val="600"/>
              </a:spcAft>
              <a:buFont typeface="Arial" panose="020B0604020202020204" pitchFamily="34" charset="0"/>
              <a:buChar char="•"/>
            </a:pPr>
            <a:r>
              <a:rPr lang="ar-SA" sz="2000" b="0" dirty="0">
                <a:latin typeface="Arial" panose="020B0604020202020204" pitchFamily="34" charset="0"/>
                <a:cs typeface="Arial" panose="020B0604020202020204" pitchFamily="34" charset="0"/>
              </a:rPr>
              <a:t>منصة مصممة لعرض المسائل والمساعدة على حلها</a:t>
            </a:r>
          </a:p>
          <a:p>
            <a:pPr lvl="0" indent="-360000" algn="justLow" defTabSz="360000">
              <a:lnSpc>
                <a:spcPct val="100000"/>
              </a:lnSpc>
              <a:spcBef>
                <a:spcPts val="600"/>
              </a:spcBef>
              <a:spcAft>
                <a:spcPts val="600"/>
              </a:spcAft>
              <a:buFont typeface="Arial" panose="020B0604020202020204" pitchFamily="34" charset="0"/>
              <a:buChar char="•"/>
            </a:pPr>
            <a:r>
              <a:rPr lang="ar-SA" sz="2000" b="0" dirty="0">
                <a:latin typeface="Arial" panose="020B0604020202020204" pitchFamily="34" charset="0"/>
                <a:cs typeface="Arial" panose="020B0604020202020204" pitchFamily="34" charset="0"/>
              </a:rPr>
              <a:t>تحديث قياسات الامتثال بانتظام لتتوافق مع القواعد/الاحتياجات الجديدة</a:t>
            </a:r>
          </a:p>
          <a:p>
            <a:pPr lvl="0" indent="-360000" algn="justLow" defTabSz="360000">
              <a:lnSpc>
                <a:spcPct val="100000"/>
              </a:lnSpc>
              <a:spcBef>
                <a:spcPts val="600"/>
              </a:spcBef>
              <a:spcAft>
                <a:spcPts val="600"/>
              </a:spcAft>
              <a:buFont typeface="Arial" panose="020B0604020202020204" pitchFamily="34" charset="0"/>
              <a:buChar char="•"/>
            </a:pPr>
            <a:r>
              <a:rPr lang="ar-SA" sz="2000" b="0" dirty="0">
                <a:latin typeface="Arial" panose="020B0604020202020204" pitchFamily="34" charset="0"/>
                <a:ea typeface="Arial"/>
                <a:cs typeface="Arial" panose="020B0604020202020204" pitchFamily="34" charset="0"/>
              </a:rPr>
              <a:t>نية إجراء التعديل في بداية عام ٢٠٢٦ من أجل:</a:t>
            </a:r>
          </a:p>
          <a:p>
            <a:pPr marL="720000" lvl="1" indent="-360000" algn="justLow" defTabSz="360000">
              <a:spcBef>
                <a:spcPts val="600"/>
              </a:spcBef>
              <a:spcAft>
                <a:spcPts val="0"/>
              </a:spcAft>
              <a:buFont typeface="Courier New" panose="02070309020205020404" pitchFamily="49" charset="0"/>
              <a:buChar char="o"/>
            </a:pPr>
            <a:r>
              <a:rPr lang="ar-SA" sz="2000" dirty="0">
                <a:latin typeface="Arial" panose="020B0604020202020204" pitchFamily="34" charset="0"/>
                <a:ea typeface="Arial"/>
                <a:cs typeface="Arial" panose="020B0604020202020204" pitchFamily="34" charset="0"/>
              </a:rPr>
              <a:t>مراعاة التبادلات الإلزامية للرسائل </a:t>
            </a:r>
            <a:r>
              <a:rPr lang="en-GB" sz="1800" dirty="0">
                <a:latin typeface="Times New Roman" panose="02020603050405020304" pitchFamily="18" charset="0"/>
                <a:cs typeface="Times New Roman" panose="02020603050405020304" pitchFamily="18" charset="0"/>
              </a:rPr>
              <a:t>EMSEVT</a:t>
            </a:r>
            <a:r>
              <a:rPr lang="ar-SA" sz="2000" dirty="0">
                <a:latin typeface="Arial" panose="020B0604020202020204" pitchFamily="34" charset="0"/>
                <a:ea typeface="Arial"/>
                <a:cs typeface="Arial" panose="020B0604020202020204" pitchFamily="34" charset="0"/>
              </a:rPr>
              <a:t> بالنسبة إلى جميع </a:t>
            </a:r>
            <a:r>
              <a:rPr lang="ar-SA" sz="2000" dirty="0" err="1">
                <a:latin typeface="Arial" panose="020B0604020202020204" pitchFamily="34" charset="0"/>
                <a:ea typeface="Arial"/>
                <a:cs typeface="Arial" panose="020B0604020202020204" pitchFamily="34" charset="0"/>
              </a:rPr>
              <a:t>بعائث</a:t>
            </a:r>
            <a:r>
              <a:rPr lang="ar-SA" sz="2000" dirty="0">
                <a:latin typeface="Arial" panose="020B0604020202020204" pitchFamily="34" charset="0"/>
                <a:ea typeface="Arial"/>
                <a:cs typeface="Arial" panose="020B0604020202020204" pitchFamily="34" charset="0"/>
              </a:rPr>
              <a:t> بريد الرسائل -&gt; ينبغي فتح جميع روابط التبادلات الإلكترونية للبيانات بالنسبة إلى عناوين التبادل الإلكتروني للبيانات </a:t>
            </a:r>
            <a:r>
              <a:rPr lang="en-GB" sz="1800" dirty="0">
                <a:latin typeface="Times New Roman" panose="02020603050405020304" pitchFamily="18" charset="0"/>
                <a:ea typeface="Arial"/>
                <a:cs typeface="Times New Roman" panose="02020603050405020304" pitchFamily="18" charset="0"/>
              </a:rPr>
              <a:t>xx350</a:t>
            </a:r>
            <a:r>
              <a:rPr lang="ar-SA" sz="2000" dirty="0">
                <a:latin typeface="Arial" panose="020B0604020202020204" pitchFamily="34" charset="0"/>
                <a:ea typeface="Arial"/>
                <a:cs typeface="Arial" panose="020B0604020202020204" pitchFamily="34" charset="0"/>
              </a:rPr>
              <a:t> -&gt; ينبغي إرسال الرسائل </a:t>
            </a:r>
            <a:r>
              <a:rPr lang="en-GB" sz="1800" dirty="0">
                <a:latin typeface="Times New Roman" panose="02020603050405020304" pitchFamily="18" charset="0"/>
                <a:cs typeface="Times New Roman" panose="02020603050405020304" pitchFamily="18" charset="0"/>
              </a:rPr>
              <a:t>EMSEVT</a:t>
            </a:r>
            <a:r>
              <a:rPr lang="ar-SA" sz="2000" dirty="0">
                <a:latin typeface="Arial" panose="020B0604020202020204" pitchFamily="34" charset="0"/>
                <a:ea typeface="Arial"/>
                <a:cs typeface="Arial" panose="020B0604020202020204" pitchFamily="34" charset="0"/>
              </a:rPr>
              <a:t> إلى جميع الشركاء</a:t>
            </a:r>
          </a:p>
          <a:p>
            <a:pPr marL="720000" lvl="1" indent="-360000" algn="justLow" defTabSz="360000">
              <a:spcBef>
                <a:spcPts val="600"/>
              </a:spcBef>
              <a:spcAft>
                <a:spcPts val="0"/>
              </a:spcAft>
              <a:buFont typeface="Courier New" panose="02070309020205020404" pitchFamily="49" charset="0"/>
              <a:buChar char="o"/>
            </a:pPr>
            <a:r>
              <a:rPr lang="ar-SA" sz="2000" dirty="0">
                <a:latin typeface="Arial" panose="020B0604020202020204" pitchFamily="34" charset="0"/>
                <a:ea typeface="Arial"/>
                <a:cs typeface="Arial" panose="020B0604020202020204" pitchFamily="34" charset="0"/>
              </a:rPr>
              <a:t>إظهار الحالات الشاذة مثل البريد المسجل الموجود في الإرساليات التي تحتوي على بضائع فقط إرساليات من الفئة </a:t>
            </a:r>
            <a:r>
              <a:rPr lang="en-GB" sz="1800" dirty="0">
                <a:latin typeface="Times New Roman" panose="02020603050405020304" pitchFamily="18" charset="0"/>
                <a:cs typeface="Times New Roman" panose="02020603050405020304" pitchFamily="18" charset="0"/>
              </a:rPr>
              <a:t>UA)</a:t>
            </a:r>
            <a:r>
              <a:rPr lang="ar-EG" sz="1800" dirty="0">
                <a:latin typeface="Times New Roman" panose="02020603050405020304" pitchFamily="18" charset="0"/>
                <a:cs typeface="Times New Roman" panose="02020603050405020304" pitchFamily="18" charset="0"/>
              </a:rPr>
              <a:t>)</a:t>
            </a:r>
            <a:endParaRPr lang="en-GB" sz="1800" dirty="0">
              <a:latin typeface="Times New Roman" panose="02020603050405020304" pitchFamily="18" charset="0"/>
              <a:cs typeface="Times New Roman" panose="02020603050405020304" pitchFamily="18" charset="0"/>
            </a:endParaRPr>
          </a:p>
          <a:p>
            <a:pPr algn="justLow" defTabSz="360000"/>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54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702906" y="477372"/>
            <a:ext cx="10071712" cy="574284"/>
          </a:xfrm>
        </p:spPr>
        <p:txBody>
          <a:bodyPr/>
          <a:lstStyle/>
          <a:p>
            <a:pPr>
              <a:defRPr/>
            </a:pPr>
            <a:r>
              <a:rPr lang="ar-SA" sz="2400" dirty="0">
                <a:cs typeface="Arial" panose="020B0604020202020204" pitchFamily="34" charset="0"/>
              </a:rPr>
              <a:t> إطار عمل الاتحاد البريدي العالمي للاستجابة والدعم</a:t>
            </a:r>
            <a:br>
              <a:rPr lang="ar-SA" sz="2400" dirty="0">
                <a:cs typeface="Arial" panose="020B0604020202020204" pitchFamily="34" charset="0"/>
              </a:rPr>
            </a:br>
            <a:r>
              <a:rPr lang="ar-SA" sz="2400" dirty="0">
                <a:solidFill>
                  <a:schemeClr val="bg1">
                    <a:lumMod val="50000"/>
                  </a:schemeClr>
                </a:solidFill>
                <a:cs typeface="Arial" panose="020B0604020202020204" pitchFamily="34" charset="0"/>
              </a:rPr>
              <a:t>مواءمة الخدمات البريدية مع ديناميات السوق</a:t>
            </a:r>
          </a:p>
        </p:txBody>
      </p:sp>
      <p:grpSp>
        <p:nvGrpSpPr>
          <p:cNvPr id="2" name="Group 1">
            <a:extLst>
              <a:ext uri="{FF2B5EF4-FFF2-40B4-BE49-F238E27FC236}">
                <a16:creationId xmlns:a16="http://schemas.microsoft.com/office/drawing/2014/main" id="{09F5E905-D412-41DA-89D0-28649C43DF88}"/>
              </a:ext>
            </a:extLst>
          </p:cNvPr>
          <p:cNvGrpSpPr/>
          <p:nvPr/>
        </p:nvGrpSpPr>
        <p:grpSpPr>
          <a:xfrm>
            <a:off x="906801" y="1307182"/>
            <a:ext cx="9640869" cy="4939184"/>
            <a:chOff x="1087201" y="1579377"/>
            <a:chExt cx="9640869" cy="4939184"/>
          </a:xfrm>
        </p:grpSpPr>
        <p:sp>
          <p:nvSpPr>
            <p:cNvPr id="29" name="Oval 28">
              <a:extLst>
                <a:ext uri="{FF2B5EF4-FFF2-40B4-BE49-F238E27FC236}">
                  <a16:creationId xmlns:a16="http://schemas.microsoft.com/office/drawing/2014/main" id="{074C7C8F-8ADE-4AE9-91C2-F416AD4274CB}"/>
                </a:ext>
              </a:extLst>
            </p:cNvPr>
            <p:cNvSpPr>
              <a:spLocks noChangeAspect="1"/>
            </p:cNvSpPr>
            <p:nvPr/>
          </p:nvSpPr>
          <p:spPr>
            <a:xfrm>
              <a:off x="3457597" y="1579377"/>
              <a:ext cx="4975790" cy="4939184"/>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CE15F7C5-E99E-465F-9A16-1E905F1B8A4B}"/>
                </a:ext>
              </a:extLst>
            </p:cNvPr>
            <p:cNvSpPr/>
            <p:nvPr/>
          </p:nvSpPr>
          <p:spPr>
            <a:xfrm>
              <a:off x="4135855" y="2343712"/>
              <a:ext cx="3527774" cy="3422697"/>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pic>
          <p:nvPicPr>
            <p:cNvPr id="32" name="Picture 31">
              <a:extLst>
                <a:ext uri="{FF2B5EF4-FFF2-40B4-BE49-F238E27FC236}">
                  <a16:creationId xmlns:a16="http://schemas.microsoft.com/office/drawing/2014/main" id="{9D1B370A-76A5-4693-B203-EE32F76D1235}"/>
                </a:ext>
              </a:extLst>
            </p:cNvPr>
            <p:cNvPicPr>
              <a:picLocks noChangeAspect="1"/>
            </p:cNvPicPr>
            <p:nvPr/>
          </p:nvPicPr>
          <p:blipFill>
            <a:blip r:embed="rId2">
              <a:duotone>
                <a:schemeClr val="accent6">
                  <a:shade val="45000"/>
                  <a:satMod val="135000"/>
                </a:schemeClr>
                <a:prstClr val="white"/>
              </a:duotone>
            </a:blip>
            <a:stretch>
              <a:fillRect/>
            </a:stretch>
          </p:blipFill>
          <p:spPr>
            <a:xfrm>
              <a:off x="7055945" y="3775879"/>
              <a:ext cx="944782" cy="890485"/>
            </a:xfrm>
            <a:prstGeom prst="rect">
              <a:avLst/>
            </a:prstGeom>
          </p:spPr>
        </p:pic>
        <p:pic>
          <p:nvPicPr>
            <p:cNvPr id="33" name="Picture 32">
              <a:extLst>
                <a:ext uri="{FF2B5EF4-FFF2-40B4-BE49-F238E27FC236}">
                  <a16:creationId xmlns:a16="http://schemas.microsoft.com/office/drawing/2014/main" id="{4B5D3D3D-2AD9-4662-973D-F4CBE38DBD98}"/>
                </a:ext>
              </a:extLst>
            </p:cNvPr>
            <p:cNvPicPr>
              <a:picLocks noChangeAspect="1"/>
            </p:cNvPicPr>
            <p:nvPr/>
          </p:nvPicPr>
          <p:blipFill>
            <a:blip r:embed="rId3">
              <a:grayscl/>
            </a:blip>
            <a:stretch>
              <a:fillRect/>
            </a:stretch>
          </p:blipFill>
          <p:spPr>
            <a:xfrm>
              <a:off x="3604983" y="4316648"/>
              <a:ext cx="1321552" cy="894910"/>
            </a:xfrm>
            <a:prstGeom prst="rect">
              <a:avLst/>
            </a:prstGeom>
          </p:spPr>
        </p:pic>
        <p:pic>
          <p:nvPicPr>
            <p:cNvPr id="34" name="Picture 33">
              <a:extLst>
                <a:ext uri="{FF2B5EF4-FFF2-40B4-BE49-F238E27FC236}">
                  <a16:creationId xmlns:a16="http://schemas.microsoft.com/office/drawing/2014/main" id="{A04A5434-EB96-4159-960B-501030337DF3}"/>
                </a:ext>
              </a:extLst>
            </p:cNvPr>
            <p:cNvPicPr>
              <a:picLocks noChangeAspect="1"/>
            </p:cNvPicPr>
            <p:nvPr/>
          </p:nvPicPr>
          <p:blipFill>
            <a:blip r:embed="rId4">
              <a:duotone>
                <a:schemeClr val="accent5">
                  <a:shade val="45000"/>
                  <a:satMod val="135000"/>
                </a:schemeClr>
                <a:prstClr val="white"/>
              </a:duotone>
            </a:blip>
            <a:stretch>
              <a:fillRect/>
            </a:stretch>
          </p:blipFill>
          <p:spPr>
            <a:xfrm>
              <a:off x="6434374" y="2158447"/>
              <a:ext cx="936117" cy="684753"/>
            </a:xfrm>
            <a:prstGeom prst="rect">
              <a:avLst/>
            </a:prstGeom>
          </p:spPr>
        </p:pic>
        <p:pic>
          <p:nvPicPr>
            <p:cNvPr id="35" name="Picture 34">
              <a:extLst>
                <a:ext uri="{FF2B5EF4-FFF2-40B4-BE49-F238E27FC236}">
                  <a16:creationId xmlns:a16="http://schemas.microsoft.com/office/drawing/2014/main" id="{A1ADCE88-F864-4705-91C1-56232A27F60F}"/>
                </a:ext>
              </a:extLst>
            </p:cNvPr>
            <p:cNvPicPr>
              <a:picLocks noChangeAspect="1"/>
            </p:cNvPicPr>
            <p:nvPr/>
          </p:nvPicPr>
          <p:blipFill>
            <a:blip r:embed="rId5"/>
            <a:stretch>
              <a:fillRect/>
            </a:stretch>
          </p:blipFill>
          <p:spPr>
            <a:xfrm>
              <a:off x="5583124" y="5257757"/>
              <a:ext cx="781654" cy="841020"/>
            </a:xfrm>
            <a:prstGeom prst="rect">
              <a:avLst/>
            </a:prstGeom>
          </p:spPr>
        </p:pic>
        <p:pic>
          <p:nvPicPr>
            <p:cNvPr id="36" name="Picture 35">
              <a:extLst>
                <a:ext uri="{FF2B5EF4-FFF2-40B4-BE49-F238E27FC236}">
                  <a16:creationId xmlns:a16="http://schemas.microsoft.com/office/drawing/2014/main" id="{D37F2106-87D5-49AE-8B1B-E32AA57B5175}"/>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5373813" y="3419614"/>
              <a:ext cx="1126807" cy="788766"/>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TextBox 36">
              <a:extLst>
                <a:ext uri="{FF2B5EF4-FFF2-40B4-BE49-F238E27FC236}">
                  <a16:creationId xmlns:a16="http://schemas.microsoft.com/office/drawing/2014/main" id="{CED30DD6-78CC-41A9-AA53-CFE816BE9DCF}"/>
                </a:ext>
              </a:extLst>
            </p:cNvPr>
            <p:cNvSpPr txBox="1"/>
            <p:nvPr/>
          </p:nvSpPr>
          <p:spPr>
            <a:xfrm>
              <a:off x="4994981" y="4271403"/>
              <a:ext cx="1690851" cy="307777"/>
            </a:xfrm>
            <a:prstGeom prst="rect">
              <a:avLst/>
            </a:prstGeom>
            <a:noFill/>
          </p:spPr>
          <p:txBody>
            <a:bodyPr wrap="square" rtlCol="0">
              <a:spAutoFit/>
            </a:bodyPr>
            <a:lstStyle/>
            <a:p>
              <a:r>
                <a:rPr lang="ar-SA" sz="1400" dirty="0">
                  <a:latin typeface="Verdana" panose="020B0604030504040204" pitchFamily="34" charset="0"/>
                  <a:ea typeface="Arial"/>
                  <a:cs typeface="Arial"/>
                </a:rPr>
                <a:t>الزبون في صلب الاهتمام</a:t>
              </a:r>
            </a:p>
          </p:txBody>
        </p:sp>
        <p:sp>
          <p:nvSpPr>
            <p:cNvPr id="38" name="TextBox 37">
              <a:extLst>
                <a:ext uri="{FF2B5EF4-FFF2-40B4-BE49-F238E27FC236}">
                  <a16:creationId xmlns:a16="http://schemas.microsoft.com/office/drawing/2014/main" id="{E9E33905-6C6C-42B4-99C4-4193C862840B}"/>
                </a:ext>
              </a:extLst>
            </p:cNvPr>
            <p:cNvSpPr txBox="1"/>
            <p:nvPr/>
          </p:nvSpPr>
          <p:spPr>
            <a:xfrm>
              <a:off x="4265759" y="3023690"/>
              <a:ext cx="801694" cy="307777"/>
            </a:xfrm>
            <a:prstGeom prst="rect">
              <a:avLst/>
            </a:prstGeom>
            <a:noFill/>
          </p:spPr>
          <p:txBody>
            <a:bodyPr wrap="none" rtlCol="0">
              <a:spAutoFit/>
            </a:bodyPr>
            <a:lstStyle/>
            <a:p>
              <a:r>
                <a:rPr lang="ar-SA" sz="1400" dirty="0">
                  <a:latin typeface="Verdana" panose="020B0604030504040204" pitchFamily="34" charset="0"/>
                  <a:ea typeface="Arial"/>
                  <a:cs typeface="Arial"/>
                </a:rPr>
                <a:t> السوق</a:t>
              </a:r>
            </a:p>
          </p:txBody>
        </p:sp>
        <p:sp>
          <p:nvSpPr>
            <p:cNvPr id="39" name="TextBox 38">
              <a:extLst>
                <a:ext uri="{FF2B5EF4-FFF2-40B4-BE49-F238E27FC236}">
                  <a16:creationId xmlns:a16="http://schemas.microsoft.com/office/drawing/2014/main" id="{A1E64D72-5C94-4436-9B3F-D4969580621C}"/>
                </a:ext>
              </a:extLst>
            </p:cNvPr>
            <p:cNvSpPr txBox="1"/>
            <p:nvPr/>
          </p:nvSpPr>
          <p:spPr>
            <a:xfrm>
              <a:off x="6235357" y="2971952"/>
              <a:ext cx="1126807" cy="523220"/>
            </a:xfrm>
            <a:prstGeom prst="rect">
              <a:avLst/>
            </a:prstGeom>
            <a:noFill/>
          </p:spPr>
          <p:txBody>
            <a:bodyPr wrap="square" rtlCol="0">
              <a:spAutoFit/>
            </a:bodyPr>
            <a:lstStyle/>
            <a:p>
              <a:r>
                <a:rPr lang="ar-SA" sz="1400" dirty="0">
                  <a:latin typeface="Verdana" panose="020B0604030504040204" pitchFamily="34" charset="0"/>
                  <a:ea typeface="Arial"/>
                  <a:cs typeface="Arial"/>
                </a:rPr>
                <a:t>ميزات الخدمة</a:t>
              </a:r>
            </a:p>
          </p:txBody>
        </p:sp>
        <p:sp>
          <p:nvSpPr>
            <p:cNvPr id="40" name="TextBox 39">
              <a:extLst>
                <a:ext uri="{FF2B5EF4-FFF2-40B4-BE49-F238E27FC236}">
                  <a16:creationId xmlns:a16="http://schemas.microsoft.com/office/drawing/2014/main" id="{2C244B8C-B7EB-4E32-A801-C639F51F2965}"/>
                </a:ext>
              </a:extLst>
            </p:cNvPr>
            <p:cNvSpPr txBox="1"/>
            <p:nvPr/>
          </p:nvSpPr>
          <p:spPr>
            <a:xfrm>
              <a:off x="3679364" y="4980478"/>
              <a:ext cx="1321552" cy="492443"/>
            </a:xfrm>
            <a:prstGeom prst="rect">
              <a:avLst/>
            </a:prstGeom>
            <a:noFill/>
          </p:spPr>
          <p:txBody>
            <a:bodyPr wrap="square" rtlCol="0">
              <a:spAutoFit/>
            </a:bodyPr>
            <a:lstStyle/>
            <a:p>
              <a:r>
                <a:rPr lang="ar-SA" sz="1300" dirty="0">
                  <a:latin typeface="Verdana" panose="020B0604030504040204" pitchFamily="34" charset="0"/>
                  <a:ea typeface="Arial"/>
                  <a:cs typeface="Arial"/>
                </a:rPr>
                <a:t>الإطار التنظيمي</a:t>
              </a:r>
            </a:p>
          </p:txBody>
        </p:sp>
        <p:sp>
          <p:nvSpPr>
            <p:cNvPr id="41" name="Arrow: Pentagon 40">
              <a:extLst>
                <a:ext uri="{FF2B5EF4-FFF2-40B4-BE49-F238E27FC236}">
                  <a16:creationId xmlns:a16="http://schemas.microsoft.com/office/drawing/2014/main" id="{D3976829-BF04-4B6B-B235-8569293EADA9}"/>
                </a:ext>
              </a:extLst>
            </p:cNvPr>
            <p:cNvSpPr/>
            <p:nvPr/>
          </p:nvSpPr>
          <p:spPr>
            <a:xfrm>
              <a:off x="1305142" y="2216318"/>
              <a:ext cx="2991120" cy="771430"/>
            </a:xfrm>
            <a:prstGeom prst="homePlat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lang="ar-SA" sz="1200" b="1">
                  <a:solidFill>
                    <a:prstClr val="white"/>
                  </a:solidFill>
                  <a:latin typeface="Verdana" panose="020B0604030504040204" pitchFamily="34" charset="0"/>
                  <a:ea typeface="Arial"/>
                  <a:cs typeface="Arial" charset="0"/>
                </a:rPr>
                <a:t>إجراء استعراضات تركز على الزبائن وقائمة على السوق ووضع خدمات وميزات خاصة بالمنتج</a:t>
              </a:r>
            </a:p>
          </p:txBody>
        </p:sp>
        <p:sp>
          <p:nvSpPr>
            <p:cNvPr id="42" name="Arrow: Pentagon 41">
              <a:extLst>
                <a:ext uri="{FF2B5EF4-FFF2-40B4-BE49-F238E27FC236}">
                  <a16:creationId xmlns:a16="http://schemas.microsoft.com/office/drawing/2014/main" id="{C81C4FF1-F0CC-49A0-B3F3-8776674860F7}"/>
                </a:ext>
              </a:extLst>
            </p:cNvPr>
            <p:cNvSpPr/>
            <p:nvPr/>
          </p:nvSpPr>
          <p:spPr>
            <a:xfrm>
              <a:off x="1087201" y="4487361"/>
              <a:ext cx="2933925" cy="665684"/>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kumimoji="0" lang="ar-SA" sz="1200" b="1" i="0" u="none" strike="noStrike" cap="none" normalizeH="0" baseline="0">
                  <a:ln>
                    <a:noFill/>
                  </a:ln>
                  <a:solidFill>
                    <a:prstClr val="white"/>
                  </a:solidFill>
                  <a:effectLst/>
                  <a:uLnTx/>
                  <a:uFillTx/>
                  <a:latin typeface="Verdana" panose="020B0604030504040204" pitchFamily="34" charset="0"/>
                  <a:ea typeface="Arial"/>
                  <a:cs typeface="Arial" charset="0"/>
                </a:rPr>
                <a:t>مواءمة النظام لدعم الخدمات وتيسيرها</a:t>
              </a:r>
            </a:p>
          </p:txBody>
        </p:sp>
        <p:pic>
          <p:nvPicPr>
            <p:cNvPr id="43" name="Picture 42">
              <a:extLst>
                <a:ext uri="{FF2B5EF4-FFF2-40B4-BE49-F238E27FC236}">
                  <a16:creationId xmlns:a16="http://schemas.microsoft.com/office/drawing/2014/main" id="{C954185F-BA4C-4DA8-87E3-888A7E0FD253}"/>
                </a:ext>
              </a:extLst>
            </p:cNvPr>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Layer>
                  </a14:imgProps>
                </a:ext>
              </a:extLst>
            </a:blip>
            <a:stretch>
              <a:fillRect/>
            </a:stretch>
          </p:blipFill>
          <p:spPr>
            <a:xfrm>
              <a:off x="4311899" y="2333238"/>
              <a:ext cx="667417" cy="771430"/>
            </a:xfrm>
            <a:prstGeom prst="rect">
              <a:avLst/>
            </a:prstGeom>
          </p:spPr>
        </p:pic>
        <p:sp>
          <p:nvSpPr>
            <p:cNvPr id="44" name="Arrow: Pentagon 43">
              <a:extLst>
                <a:ext uri="{FF2B5EF4-FFF2-40B4-BE49-F238E27FC236}">
                  <a16:creationId xmlns:a16="http://schemas.microsoft.com/office/drawing/2014/main" id="{790BF40D-3117-4699-9A8E-412F83C32477}"/>
                </a:ext>
              </a:extLst>
            </p:cNvPr>
            <p:cNvSpPr/>
            <p:nvPr/>
          </p:nvSpPr>
          <p:spPr>
            <a:xfrm rot="10800000">
              <a:off x="7847442" y="3722219"/>
              <a:ext cx="2880628" cy="665684"/>
            </a:xfrm>
            <a:prstGeom prst="homePlat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5" name="TextBox 44">
              <a:extLst>
                <a:ext uri="{FF2B5EF4-FFF2-40B4-BE49-F238E27FC236}">
                  <a16:creationId xmlns:a16="http://schemas.microsoft.com/office/drawing/2014/main" id="{F1782E35-A5E1-428C-9946-CA88C1101C45}"/>
                </a:ext>
              </a:extLst>
            </p:cNvPr>
            <p:cNvSpPr txBox="1"/>
            <p:nvPr/>
          </p:nvSpPr>
          <p:spPr>
            <a:xfrm>
              <a:off x="8013031" y="3776774"/>
              <a:ext cx="2695987" cy="590931"/>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ar-SA" sz="1200" b="1">
                  <a:latin typeface="Verdana" panose="020B0604030504040204" pitchFamily="34" charset="0"/>
                  <a:ea typeface="Arial"/>
                  <a:cs typeface="Arial" charset="0"/>
                </a:rPr>
                <a:t> بناء القدرات والتمكين المعرفي والتعاون الإنمائي</a:t>
              </a:r>
            </a:p>
          </p:txBody>
        </p:sp>
        <p:sp>
          <p:nvSpPr>
            <p:cNvPr id="46" name="Arrow: Pentagon 45">
              <a:extLst>
                <a:ext uri="{FF2B5EF4-FFF2-40B4-BE49-F238E27FC236}">
                  <a16:creationId xmlns:a16="http://schemas.microsoft.com/office/drawing/2014/main" id="{E903B065-427D-4677-B89B-65F44C271B6D}"/>
                </a:ext>
              </a:extLst>
            </p:cNvPr>
            <p:cNvSpPr/>
            <p:nvPr/>
          </p:nvSpPr>
          <p:spPr>
            <a:xfrm rot="10800000">
              <a:off x="7370490" y="1971364"/>
              <a:ext cx="2828206" cy="684752"/>
            </a:xfrm>
            <a:prstGeom prst="homePlat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7" name="TextBox 46">
              <a:extLst>
                <a:ext uri="{FF2B5EF4-FFF2-40B4-BE49-F238E27FC236}">
                  <a16:creationId xmlns:a16="http://schemas.microsoft.com/office/drawing/2014/main" id="{82F1F193-7EF9-453A-85E6-E100DD852A0E}"/>
                </a:ext>
              </a:extLst>
            </p:cNvPr>
            <p:cNvSpPr txBox="1"/>
            <p:nvPr/>
          </p:nvSpPr>
          <p:spPr>
            <a:xfrm>
              <a:off x="7551221" y="2056706"/>
              <a:ext cx="2582291" cy="590931"/>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ar-SA" sz="1200" b="1">
                  <a:latin typeface="Verdana" panose="020B0604030504040204" pitchFamily="34" charset="0"/>
                  <a:ea typeface="Arial"/>
                  <a:cs typeface="Arial" charset="0"/>
                </a:rPr>
                <a:t>تبسيط حافظة الخدمات وتعزيز الميزات</a:t>
              </a:r>
            </a:p>
          </p:txBody>
        </p:sp>
        <p:sp>
          <p:nvSpPr>
            <p:cNvPr id="48" name="Arrow: Pentagon 47">
              <a:extLst>
                <a:ext uri="{FF2B5EF4-FFF2-40B4-BE49-F238E27FC236}">
                  <a16:creationId xmlns:a16="http://schemas.microsoft.com/office/drawing/2014/main" id="{1F7CFC3E-1A62-4758-A496-6A89A18370E0}"/>
                </a:ext>
              </a:extLst>
            </p:cNvPr>
            <p:cNvSpPr/>
            <p:nvPr/>
          </p:nvSpPr>
          <p:spPr>
            <a:xfrm rot="10800000">
              <a:off x="6635509" y="5612099"/>
              <a:ext cx="2738855" cy="665684"/>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9" name="TextBox 48">
              <a:extLst>
                <a:ext uri="{FF2B5EF4-FFF2-40B4-BE49-F238E27FC236}">
                  <a16:creationId xmlns:a16="http://schemas.microsoft.com/office/drawing/2014/main" id="{EFA331ED-4575-4343-93B7-3EA589FF41F5}"/>
                </a:ext>
              </a:extLst>
            </p:cNvPr>
            <p:cNvSpPr txBox="1"/>
            <p:nvPr/>
          </p:nvSpPr>
          <p:spPr>
            <a:xfrm>
              <a:off x="7022496" y="5726528"/>
              <a:ext cx="2200513" cy="424732"/>
            </a:xfrm>
            <a:prstGeom prst="rect">
              <a:avLst/>
            </a:prstGeom>
            <a:noFill/>
          </p:spPr>
          <p:txBody>
            <a:bodyPr wrap="square">
              <a:spAutoFit/>
            </a:bodyPr>
            <a:lstStyle/>
            <a:p>
              <a:pPr algn="ctr" defTabSz="1200150">
                <a:lnSpc>
                  <a:spcPct val="90000"/>
                </a:lnSpc>
                <a:spcBef>
                  <a:spcPct val="0"/>
                </a:spcBef>
                <a:spcAft>
                  <a:spcPct val="35000"/>
                </a:spcAft>
              </a:pPr>
              <a:r>
                <a:rPr lang="ar-SA" sz="1200" b="1">
                  <a:solidFill>
                    <a:prstClr val="white"/>
                  </a:solidFill>
                  <a:latin typeface="Verdana" panose="020B0604030504040204" pitchFamily="34" charset="0"/>
                  <a:ea typeface="Arial"/>
                  <a:cs typeface="Arial" charset="0"/>
                </a:rPr>
                <a:t>وضع نماذج وحلول جديدة</a:t>
              </a:r>
            </a:p>
          </p:txBody>
        </p:sp>
        <p:sp>
          <p:nvSpPr>
            <p:cNvPr id="50" name="TextBox 49">
              <a:extLst>
                <a:ext uri="{FF2B5EF4-FFF2-40B4-BE49-F238E27FC236}">
                  <a16:creationId xmlns:a16="http://schemas.microsoft.com/office/drawing/2014/main" id="{A7E97F42-CD6D-4C97-9239-181FAB95E80E}"/>
                </a:ext>
              </a:extLst>
            </p:cNvPr>
            <p:cNvSpPr txBox="1"/>
            <p:nvPr/>
          </p:nvSpPr>
          <p:spPr>
            <a:xfrm>
              <a:off x="6635509" y="4469342"/>
              <a:ext cx="1664040" cy="307777"/>
            </a:xfrm>
            <a:prstGeom prst="rect">
              <a:avLst/>
            </a:prstGeom>
            <a:noFill/>
          </p:spPr>
          <p:txBody>
            <a:bodyPr wrap="square" rtlCol="0">
              <a:spAutoFit/>
            </a:bodyPr>
            <a:lstStyle/>
            <a:p>
              <a:pPr algn="ctr"/>
              <a:r>
                <a:rPr lang="ar-SA" sz="1400" dirty="0">
                  <a:latin typeface="Verdana" panose="020B0604030504040204" pitchFamily="34" charset="0"/>
                  <a:ea typeface="Arial"/>
                  <a:cs typeface="Arial"/>
                </a:rPr>
                <a:t>تنمية القدرات</a:t>
              </a:r>
            </a:p>
          </p:txBody>
        </p:sp>
        <p:sp>
          <p:nvSpPr>
            <p:cNvPr id="51" name="TextBox 50">
              <a:extLst>
                <a:ext uri="{FF2B5EF4-FFF2-40B4-BE49-F238E27FC236}">
                  <a16:creationId xmlns:a16="http://schemas.microsoft.com/office/drawing/2014/main" id="{87B9EF12-76A8-4623-A355-947805E35528}"/>
                </a:ext>
              </a:extLst>
            </p:cNvPr>
            <p:cNvSpPr txBox="1"/>
            <p:nvPr/>
          </p:nvSpPr>
          <p:spPr>
            <a:xfrm>
              <a:off x="5245272" y="5952369"/>
              <a:ext cx="1344039" cy="307777"/>
            </a:xfrm>
            <a:prstGeom prst="rect">
              <a:avLst/>
            </a:prstGeom>
            <a:noFill/>
          </p:spPr>
          <p:txBody>
            <a:bodyPr wrap="square" rtlCol="0">
              <a:spAutoFit/>
            </a:bodyPr>
            <a:lstStyle/>
            <a:p>
              <a:r>
                <a:rPr lang="ar-SA" sz="1400" dirty="0">
                  <a:latin typeface="Verdana" panose="020B0604030504040204" pitchFamily="34" charset="0"/>
                  <a:ea typeface="Arial"/>
                  <a:cs typeface="Arial"/>
                </a:rPr>
                <a:t> نماذج جديدة</a:t>
              </a:r>
            </a:p>
          </p:txBody>
        </p:sp>
      </p:grpSp>
    </p:spTree>
    <p:extLst>
      <p:ext uri="{BB962C8B-B14F-4D97-AF65-F5344CB8AC3E}">
        <p14:creationId xmlns:p14="http://schemas.microsoft.com/office/powerpoint/2010/main" val="4215123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228E6F3-7D1D-425D-A482-58F3A9F35E17}"/>
              </a:ext>
            </a:extLst>
          </p:cNvPr>
          <p:cNvSpPr>
            <a:spLocks noGrp="1" noChangeArrowheads="1"/>
          </p:cNvSpPr>
          <p:nvPr>
            <p:ph type="ctrTitle"/>
          </p:nvPr>
        </p:nvSpPr>
        <p:spPr>
          <a:xfrm>
            <a:off x="1225446" y="1369702"/>
            <a:ext cx="9741108" cy="2387600"/>
          </a:xfrm>
        </p:spPr>
        <p:txBody>
          <a:bodyPr/>
          <a:lstStyle/>
          <a:p>
            <a:r>
              <a:rPr lang="ar-SA" sz="5400" dirty="0"/>
              <a:t>نظام الاستعلام القائم على الإنترنت: المعالجة الإلكترونية للاستعلامات المتعلقة </a:t>
            </a:r>
            <a:r>
              <a:rPr lang="ar-SA" sz="5400" dirty="0" err="1"/>
              <a:t>ببعائث</a:t>
            </a:r>
            <a:r>
              <a:rPr lang="ar-SA" sz="5400" dirty="0"/>
              <a:t> بريد الرسائل</a:t>
            </a:r>
          </a:p>
        </p:txBody>
      </p:sp>
      <p:sp>
        <p:nvSpPr>
          <p:cNvPr id="8" name="Subtitle 2">
            <a:extLst>
              <a:ext uri="{FF2B5EF4-FFF2-40B4-BE49-F238E27FC236}">
                <a16:creationId xmlns:a16="http://schemas.microsoft.com/office/drawing/2014/main" id="{B783E05E-C552-4A68-9EA1-A4E97B5D31B0}"/>
              </a:ext>
            </a:extLst>
          </p:cNvPr>
          <p:cNvSpPr>
            <a:spLocks noGrp="1"/>
          </p:cNvSpPr>
          <p:nvPr>
            <p:ph type="subTitle" idx="1"/>
          </p:nvPr>
        </p:nvSpPr>
        <p:spPr>
          <a:xfrm>
            <a:off x="1225550" y="4534678"/>
            <a:ext cx="9741108" cy="1262463"/>
          </a:xfrm>
        </p:spPr>
        <p:txBody>
          <a:bodyPr>
            <a:noAutofit/>
          </a:bodyPr>
          <a:lstStyle/>
          <a:p>
            <a:pPr>
              <a:lnSpc>
                <a:spcPct val="120000"/>
              </a:lnSpc>
            </a:pPr>
            <a:r>
              <a:rPr lang="ar-SA" sz="2000" dirty="0">
                <a:latin typeface="Arial" panose="020B0604020202020204" pitchFamily="34" charset="0"/>
                <a:cs typeface="Arial" panose="020B0604020202020204" pitchFamily="34" charset="0"/>
              </a:rPr>
              <a:t>رسم معالم مستقبل الخدمات البريدية: التحديثات التنظيمية للاتحاد البريدي العالمي والابتكارات في مجال تكنولوجيا المعلومات، إلى جانب حلول خدمة التوزيع المدفوع الرسوم</a:t>
            </a:r>
            <a:endParaRPr lang="en-US" sz="2000" dirty="0">
              <a:latin typeface="Arial" panose="020B0604020202020204" pitchFamily="34" charset="0"/>
              <a:cs typeface="Arial" panose="020B0604020202020204" pitchFamily="34" charset="0"/>
            </a:endParaRPr>
          </a:p>
          <a:p>
            <a:pPr>
              <a:lnSpc>
                <a:spcPct val="120000"/>
              </a:lnSpc>
            </a:pPr>
            <a:r>
              <a:rPr lang="ar-SA" sz="2000" dirty="0">
                <a:latin typeface="Arial" panose="020B0604020202020204" pitchFamily="34" charset="0"/>
                <a:cs typeface="Arial" panose="020B0604020202020204" pitchFamily="34" charset="0"/>
              </a:rPr>
              <a:t>الاتحاد البريدي العالمي - مديرية العمليات البريدية للاتحاد البريدي العالمي </a:t>
            </a:r>
            <a:r>
              <a:rPr lang="en-GB" sz="1800" dirty="0">
                <a:latin typeface="Times New Roman" panose="02020603050405020304" pitchFamily="18" charset="0"/>
                <a:cs typeface="Times New Roman" panose="02020603050405020304" pitchFamily="18" charset="0"/>
              </a:rPr>
              <a:t>DOP.EPSI)</a:t>
            </a:r>
            <a:r>
              <a:rPr lang="ar-EG" sz="18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a:p>
            <a:pPr>
              <a:lnSpc>
                <a:spcPct val="120000"/>
              </a:lnSpc>
            </a:pPr>
            <a:endParaRPr lang="en-GB" sz="20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A11D8FFE-11E0-4B32-A266-50EF96ED2AAE}"/>
              </a:ext>
            </a:extLst>
          </p:cNvPr>
          <p:cNvSpPr txBox="1">
            <a:spLocks/>
          </p:cNvSpPr>
          <p:nvPr/>
        </p:nvSpPr>
        <p:spPr>
          <a:xfrm>
            <a:off x="878065" y="4870456"/>
            <a:ext cx="10506517" cy="706582"/>
          </a:xfrm>
          <a:prstGeom prst="rect">
            <a:avLst/>
          </a:prstGeom>
        </p:spPr>
        <p:txBody>
          <a:bodyPr vert="horz" lIns="91440" tIns="45720" rIns="91440" bIns="45720" rtlCol="0" anchor="b">
            <a:noAutofit/>
          </a:bodyPr>
          <a:lstStyle>
            <a:lvl1pPr algn="ctr" defTabSz="914400" rtl="1"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sz="1800" b="0" dirty="0"/>
          </a:p>
        </p:txBody>
      </p:sp>
    </p:spTree>
    <p:extLst>
      <p:ext uri="{BB962C8B-B14F-4D97-AF65-F5344CB8AC3E}">
        <p14:creationId xmlns:p14="http://schemas.microsoft.com/office/powerpoint/2010/main" val="189305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2720574" y="497201"/>
            <a:ext cx="7967384" cy="574284"/>
          </a:xfrm>
        </p:spPr>
        <p:txBody>
          <a:bodyPr/>
          <a:lstStyle/>
          <a:p>
            <a:pPr algn="justLow"/>
            <a:r>
              <a:rPr lang="ar-SA" sz="3200" dirty="0"/>
              <a:t>الأهداف</a:t>
            </a:r>
          </a:p>
        </p:txBody>
      </p:sp>
      <p:graphicFrame>
        <p:nvGraphicFramePr>
          <p:cNvPr id="5" name="Espace réservé du contenu 4">
            <a:extLst>
              <a:ext uri="{FF2B5EF4-FFF2-40B4-BE49-F238E27FC236}">
                <a16:creationId xmlns:a16="http://schemas.microsoft.com/office/drawing/2014/main" id="{F87DB8DE-9D6A-4D3D-A126-5B41231D0E78}"/>
              </a:ext>
            </a:extLst>
          </p:cNvPr>
          <p:cNvGraphicFramePr>
            <a:graphicFrameLocks noGrp="1"/>
          </p:cNvGraphicFramePr>
          <p:nvPr>
            <p:ph sz="quarter" idx="13"/>
            <p:extLst>
              <p:ext uri="{D42A27DB-BD31-4B8C-83A1-F6EECF244321}">
                <p14:modId xmlns:p14="http://schemas.microsoft.com/office/powerpoint/2010/main" val="1377915679"/>
              </p:ext>
            </p:extLst>
          </p:nvPr>
        </p:nvGraphicFramePr>
        <p:xfrm>
          <a:off x="336550" y="1530350"/>
          <a:ext cx="11518900" cy="504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786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926746" y="489757"/>
            <a:ext cx="9906373" cy="574284"/>
          </a:xfrm>
        </p:spPr>
        <p:txBody>
          <a:bodyPr/>
          <a:lstStyle/>
          <a:p>
            <a:pPr algn="justLow"/>
            <a:r>
              <a:rPr lang="ar-SA" sz="3200" dirty="0"/>
              <a:t>تكامل معيار التراسل </a:t>
            </a:r>
            <a:r>
              <a:rPr lang="en-GB" sz="3000" dirty="0">
                <a:latin typeface="Times New Roman" panose="02020603050405020304" pitchFamily="18" charset="0"/>
                <a:cs typeface="Times New Roman" panose="02020603050405020304" pitchFamily="18" charset="0"/>
              </a:rPr>
              <a:t>EMSEVT</a:t>
            </a:r>
            <a:r>
              <a:rPr lang="ar-SA" sz="3200" dirty="0"/>
              <a:t> ونظام الاستعلام القائم على الإنترنت</a:t>
            </a:r>
          </a:p>
        </p:txBody>
      </p:sp>
      <p:graphicFrame>
        <p:nvGraphicFramePr>
          <p:cNvPr id="5" name="Espace réservé du contenu 4">
            <a:extLst>
              <a:ext uri="{FF2B5EF4-FFF2-40B4-BE49-F238E27FC236}">
                <a16:creationId xmlns:a16="http://schemas.microsoft.com/office/drawing/2014/main" id="{F87DB8DE-9D6A-4D3D-A126-5B41231D0E78}"/>
              </a:ext>
            </a:extLst>
          </p:cNvPr>
          <p:cNvGraphicFramePr>
            <a:graphicFrameLocks noGrp="1"/>
          </p:cNvGraphicFramePr>
          <p:nvPr>
            <p:ph sz="quarter" idx="13"/>
            <p:extLst>
              <p:ext uri="{D42A27DB-BD31-4B8C-83A1-F6EECF244321}">
                <p14:modId xmlns:p14="http://schemas.microsoft.com/office/powerpoint/2010/main" val="525825574"/>
              </p:ext>
            </p:extLst>
          </p:nvPr>
        </p:nvGraphicFramePr>
        <p:xfrm>
          <a:off x="7292064" y="1362358"/>
          <a:ext cx="4607983" cy="504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extLst>
              <a:ext uri="{FF2B5EF4-FFF2-40B4-BE49-F238E27FC236}">
                <a16:creationId xmlns:a16="http://schemas.microsoft.com/office/drawing/2014/main" id="{DCAE969A-661B-4BA1-A283-CA2AEB18250B}"/>
              </a:ext>
            </a:extLst>
          </p:cNvPr>
          <p:cNvPicPr>
            <a:picLocks noChangeAspect="1"/>
          </p:cNvPicPr>
          <p:nvPr/>
        </p:nvPicPr>
        <p:blipFill>
          <a:blip r:embed="rId8"/>
          <a:stretch>
            <a:fillRect/>
          </a:stretch>
        </p:blipFill>
        <p:spPr>
          <a:xfrm>
            <a:off x="429740" y="1358891"/>
            <a:ext cx="6752668" cy="4895685"/>
          </a:xfrm>
          <a:prstGeom prst="rect">
            <a:avLst/>
          </a:prstGeom>
        </p:spPr>
      </p:pic>
      <p:sp>
        <p:nvSpPr>
          <p:cNvPr id="7" name="Ellipse 6">
            <a:extLst>
              <a:ext uri="{FF2B5EF4-FFF2-40B4-BE49-F238E27FC236}">
                <a16:creationId xmlns:a16="http://schemas.microsoft.com/office/drawing/2014/main" id="{AFA56DF3-6AEA-4888-8AF8-7F2CC44F5610}"/>
              </a:ext>
            </a:extLst>
          </p:cNvPr>
          <p:cNvSpPr/>
          <p:nvPr/>
        </p:nvSpPr>
        <p:spPr>
          <a:xfrm>
            <a:off x="1989004" y="2182348"/>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a:extLst>
              <a:ext uri="{FF2B5EF4-FFF2-40B4-BE49-F238E27FC236}">
                <a16:creationId xmlns:a16="http://schemas.microsoft.com/office/drawing/2014/main" id="{116E4B00-C136-49A8-AD88-BA146D8A56CC}"/>
              </a:ext>
            </a:extLst>
          </p:cNvPr>
          <p:cNvSpPr/>
          <p:nvPr/>
        </p:nvSpPr>
        <p:spPr>
          <a:xfrm>
            <a:off x="3258717" y="2162243"/>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6EAF0B2A-7FAC-4AB4-BB79-42C2035B3AF8}"/>
              </a:ext>
            </a:extLst>
          </p:cNvPr>
          <p:cNvSpPr/>
          <p:nvPr/>
        </p:nvSpPr>
        <p:spPr>
          <a:xfrm>
            <a:off x="6169953" y="2185979"/>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a:extLst>
              <a:ext uri="{FF2B5EF4-FFF2-40B4-BE49-F238E27FC236}">
                <a16:creationId xmlns:a16="http://schemas.microsoft.com/office/drawing/2014/main" id="{A74ED48C-4B13-442E-B6E1-F61419979517}"/>
              </a:ext>
            </a:extLst>
          </p:cNvPr>
          <p:cNvSpPr/>
          <p:nvPr/>
        </p:nvSpPr>
        <p:spPr>
          <a:xfrm>
            <a:off x="5719458" y="2959909"/>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a:extLst>
              <a:ext uri="{FF2B5EF4-FFF2-40B4-BE49-F238E27FC236}">
                <a16:creationId xmlns:a16="http://schemas.microsoft.com/office/drawing/2014/main" id="{45D396B4-18A1-42E8-A82C-3640F86E379E}"/>
              </a:ext>
            </a:extLst>
          </p:cNvPr>
          <p:cNvSpPr/>
          <p:nvPr/>
        </p:nvSpPr>
        <p:spPr>
          <a:xfrm>
            <a:off x="6543308" y="2937988"/>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865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2758153" y="497201"/>
            <a:ext cx="7967384" cy="574284"/>
          </a:xfrm>
        </p:spPr>
        <p:txBody>
          <a:bodyPr/>
          <a:lstStyle/>
          <a:p>
            <a:pPr algn="justLow"/>
            <a:r>
              <a:rPr lang="ar-SA" sz="3200" dirty="0"/>
              <a:t>نظام الاستعلام القائم على الإنترنت</a:t>
            </a:r>
          </a:p>
        </p:txBody>
      </p:sp>
      <p:graphicFrame>
        <p:nvGraphicFramePr>
          <p:cNvPr id="6" name="Espace réservé du contenu 5">
            <a:extLst>
              <a:ext uri="{FF2B5EF4-FFF2-40B4-BE49-F238E27FC236}">
                <a16:creationId xmlns:a16="http://schemas.microsoft.com/office/drawing/2014/main" id="{C3648E47-69FE-48AC-A1A5-458DBBE31DF8}"/>
              </a:ext>
            </a:extLst>
          </p:cNvPr>
          <p:cNvGraphicFramePr>
            <a:graphicFrameLocks noGrp="1"/>
          </p:cNvGraphicFramePr>
          <p:nvPr>
            <p:ph sz="quarter" idx="13"/>
            <p:extLst>
              <p:ext uri="{D42A27DB-BD31-4B8C-83A1-F6EECF244321}">
                <p14:modId xmlns:p14="http://schemas.microsoft.com/office/powerpoint/2010/main" val="4051643285"/>
              </p:ext>
            </p:extLst>
          </p:nvPr>
        </p:nvGraphicFramePr>
        <p:xfrm>
          <a:off x="430495" y="1318899"/>
          <a:ext cx="11518900" cy="504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7256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2789467" y="503974"/>
            <a:ext cx="7967384" cy="574284"/>
          </a:xfrm>
        </p:spPr>
        <p:txBody>
          <a:bodyPr/>
          <a:lstStyle/>
          <a:p>
            <a:pPr algn="justLow"/>
            <a:r>
              <a:rPr lang="en-GB" sz="3200" dirty="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نظام الاستعلام القائم على الإنترنت</a:t>
            </a:r>
          </a:p>
        </p:txBody>
      </p:sp>
      <p:graphicFrame>
        <p:nvGraphicFramePr>
          <p:cNvPr id="12" name="Diagramme 11">
            <a:extLst>
              <a:ext uri="{FF2B5EF4-FFF2-40B4-BE49-F238E27FC236}">
                <a16:creationId xmlns:a16="http://schemas.microsoft.com/office/drawing/2014/main" id="{CC3554ED-E775-4F33-B83E-0DD4DD24D480}"/>
              </a:ext>
            </a:extLst>
          </p:cNvPr>
          <p:cNvGraphicFramePr/>
          <p:nvPr>
            <p:extLst>
              <p:ext uri="{D42A27DB-BD31-4B8C-83A1-F6EECF244321}">
                <p14:modId xmlns:p14="http://schemas.microsoft.com/office/powerpoint/2010/main" val="827521198"/>
              </p:ext>
            </p:extLst>
          </p:nvPr>
        </p:nvGraphicFramePr>
        <p:xfrm>
          <a:off x="336550" y="1500989"/>
          <a:ext cx="11472935" cy="5041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830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2751889" y="462364"/>
            <a:ext cx="7967384" cy="574284"/>
          </a:xfrm>
        </p:spPr>
        <p:txBody>
          <a:bodyPr/>
          <a:lstStyle/>
          <a:p>
            <a:pPr algn="justLow"/>
            <a:r>
              <a:rPr lang="ar-SA" sz="3200" dirty="0"/>
              <a:t>نظام الاستعلام القائم على الإنترنت</a:t>
            </a:r>
          </a:p>
        </p:txBody>
      </p:sp>
      <p:grpSp>
        <p:nvGrpSpPr>
          <p:cNvPr id="4" name="Group 3">
            <a:extLst>
              <a:ext uri="{FF2B5EF4-FFF2-40B4-BE49-F238E27FC236}">
                <a16:creationId xmlns:a16="http://schemas.microsoft.com/office/drawing/2014/main" id="{9FB18178-F774-4E32-9B66-D98A988C2FA8}"/>
              </a:ext>
            </a:extLst>
          </p:cNvPr>
          <p:cNvGrpSpPr/>
          <p:nvPr/>
        </p:nvGrpSpPr>
        <p:grpSpPr>
          <a:xfrm>
            <a:off x="276593" y="1337916"/>
            <a:ext cx="11432146" cy="5016758"/>
            <a:chOff x="276593" y="1332340"/>
            <a:chExt cx="11432146" cy="5016758"/>
          </a:xfrm>
        </p:grpSpPr>
        <p:sp>
          <p:nvSpPr>
            <p:cNvPr id="8" name="Rectangle : coins arrondis 7">
              <a:extLst>
                <a:ext uri="{FF2B5EF4-FFF2-40B4-BE49-F238E27FC236}">
                  <a16:creationId xmlns:a16="http://schemas.microsoft.com/office/drawing/2014/main" id="{E8E17FA6-42B2-453E-B47C-8BA82210AD6D}"/>
                </a:ext>
              </a:extLst>
            </p:cNvPr>
            <p:cNvSpPr/>
            <p:nvPr/>
          </p:nvSpPr>
          <p:spPr>
            <a:xfrm>
              <a:off x="777142" y="2522773"/>
              <a:ext cx="429950" cy="3209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9" name="Ellipse 8">
              <a:extLst>
                <a:ext uri="{FF2B5EF4-FFF2-40B4-BE49-F238E27FC236}">
                  <a16:creationId xmlns:a16="http://schemas.microsoft.com/office/drawing/2014/main" id="{E112468A-F394-46A5-964A-A8E2585AAC55}"/>
                </a:ext>
              </a:extLst>
            </p:cNvPr>
            <p:cNvSpPr/>
            <p:nvPr/>
          </p:nvSpPr>
          <p:spPr>
            <a:xfrm>
              <a:off x="864718" y="2268436"/>
              <a:ext cx="218003" cy="2119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10" name="Rounded Rectangle 3">
              <a:extLst>
                <a:ext uri="{FF2B5EF4-FFF2-40B4-BE49-F238E27FC236}">
                  <a16:creationId xmlns:a16="http://schemas.microsoft.com/office/drawing/2014/main" id="{E9252D2D-A8C3-4CBB-A34D-C363096A827E}"/>
                </a:ext>
              </a:extLst>
            </p:cNvPr>
            <p:cNvSpPr/>
            <p:nvPr/>
          </p:nvSpPr>
          <p:spPr>
            <a:xfrm>
              <a:off x="1884492" y="1562352"/>
              <a:ext cx="1930111" cy="4105718"/>
            </a:xfrm>
            <a:prstGeom prst="roundRect">
              <a:avLst/>
            </a:prstGeom>
            <a:solidFill>
              <a:srgbClr val="F0F4FB"/>
            </a:solidFill>
            <a:ln w="9525" cap="flat" cmpd="sng" algn="ctr">
              <a:solidFill>
                <a:srgbClr val="0A5BD3"/>
              </a:solidFill>
              <a:prstDash val="solid"/>
            </a:ln>
            <a:effectLst>
              <a:outerShdw blurRad="40000" dist="23000" dir="5400000" rotWithShape="0">
                <a:srgbClr val="000000">
                  <a:alpha val="35000"/>
                </a:srgbClr>
              </a:outerShdw>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en-GB" b="1" kern="0" dirty="0">
                <a:solidFill>
                  <a:schemeClr val="tx2"/>
                </a:solidFill>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ar-SA" sz="1400" b="1" i="0" u="none" strike="noStrike" cap="none" normalizeH="0" baseline="0" noProof="0" dirty="0">
                  <a:ln>
                    <a:noFill/>
                  </a:ln>
                  <a:solidFill>
                    <a:schemeClr val="tx2"/>
                  </a:solidFill>
                  <a:effectLst/>
                  <a:uLnTx/>
                  <a:uFillTx/>
                  <a:latin typeface="Verdana" panose="020B0604030504040204" pitchFamily="34" charset="0"/>
                  <a:ea typeface="Arial"/>
                  <a:cs typeface="Arial"/>
                </a:rPr>
                <a:t>المصدر</a:t>
              </a:r>
            </a:p>
            <a:p>
              <a:pPr marL="0" marR="0" lvl="0" indent="0" algn="ctr" defTabSz="457200" eaLnBrk="1" fontAlgn="auto" latinLnBrk="0" hangingPunct="1">
                <a:lnSpc>
                  <a:spcPct val="100000"/>
                </a:lnSpc>
                <a:spcBef>
                  <a:spcPts val="0"/>
                </a:spcBef>
                <a:spcAft>
                  <a:spcPts val="0"/>
                </a:spcAft>
                <a:buClrTx/>
                <a:buSzTx/>
                <a:buFontTx/>
                <a:buNone/>
                <a:tabLst/>
                <a:defRPr/>
              </a:pPr>
              <a:r>
                <a:rPr lang="ar-SA" sz="1400" b="1" dirty="0">
                  <a:solidFill>
                    <a:schemeClr val="tx2"/>
                  </a:solidFill>
                  <a:latin typeface="Verdana" panose="020B0604030504040204" pitchFamily="34" charset="0"/>
                  <a:ea typeface="Arial"/>
                  <a:cs typeface="Arial"/>
                </a:rPr>
                <a:t> المستثمر (الشريك الطالب)</a:t>
              </a:r>
            </a:p>
          </p:txBody>
        </p:sp>
        <p:sp>
          <p:nvSpPr>
            <p:cNvPr id="11" name="ZoneTexte 10">
              <a:extLst>
                <a:ext uri="{FF2B5EF4-FFF2-40B4-BE49-F238E27FC236}">
                  <a16:creationId xmlns:a16="http://schemas.microsoft.com/office/drawing/2014/main" id="{7E6D7D04-29B0-491E-A52A-F108E1CFFADB}"/>
                </a:ext>
              </a:extLst>
            </p:cNvPr>
            <p:cNvSpPr txBox="1"/>
            <p:nvPr/>
          </p:nvSpPr>
          <p:spPr>
            <a:xfrm>
              <a:off x="667290" y="2886111"/>
              <a:ext cx="561372" cy="307777"/>
            </a:xfrm>
            <a:prstGeom prst="rect">
              <a:avLst/>
            </a:prstGeom>
            <a:noFill/>
          </p:spPr>
          <p:txBody>
            <a:bodyPr wrap="none" rtlCol="0">
              <a:spAutoFit/>
            </a:bodyPr>
            <a:lstStyle/>
            <a:p>
              <a:r>
                <a:rPr lang="ar-SA" sz="1400" dirty="0">
                  <a:solidFill>
                    <a:schemeClr val="tx2"/>
                  </a:solidFill>
                  <a:latin typeface="Verdana" panose="020B0604030504040204" pitchFamily="34" charset="0"/>
                  <a:ea typeface="Arial"/>
                  <a:cs typeface="Arial"/>
                </a:rPr>
                <a:t>الزبون</a:t>
              </a:r>
              <a:endParaRPr lang="ar-SA" dirty="0">
                <a:solidFill>
                  <a:schemeClr val="tx2"/>
                </a:solidFill>
                <a:latin typeface="Verdana" panose="020B0604030504040204" pitchFamily="34" charset="0"/>
                <a:ea typeface="Arial"/>
                <a:cs typeface="Arial"/>
              </a:endParaRPr>
            </a:p>
          </p:txBody>
        </p:sp>
        <p:sp>
          <p:nvSpPr>
            <p:cNvPr id="13" name="Rounded Rectangle 3">
              <a:extLst>
                <a:ext uri="{FF2B5EF4-FFF2-40B4-BE49-F238E27FC236}">
                  <a16:creationId xmlns:a16="http://schemas.microsoft.com/office/drawing/2014/main" id="{7C0D89E9-0C30-46C0-992F-EFB4AB78A520}"/>
                </a:ext>
              </a:extLst>
            </p:cNvPr>
            <p:cNvSpPr/>
            <p:nvPr/>
          </p:nvSpPr>
          <p:spPr>
            <a:xfrm>
              <a:off x="7058626" y="1562352"/>
              <a:ext cx="1930111" cy="4105717"/>
            </a:xfrm>
            <a:prstGeom prst="roundRect">
              <a:avLst/>
            </a:prstGeom>
            <a:solidFill>
              <a:srgbClr val="F0F4FB"/>
            </a:solidFill>
            <a:ln w="9525" cap="flat" cmpd="sng" algn="ctr">
              <a:solidFill>
                <a:srgbClr val="0A5BD3"/>
              </a:solidFill>
              <a:prstDash val="solid"/>
            </a:ln>
            <a:effectLst>
              <a:outerShdw blurRad="40000" dist="23000" dir="5400000" rotWithShape="0">
                <a:srgbClr val="000000">
                  <a:alpha val="35000"/>
                </a:srgbClr>
              </a:outerShdw>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en-GB" b="1" kern="0" dirty="0">
                <a:solidFill>
                  <a:schemeClr val="tx2"/>
                </a:solidFill>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ar-SA" sz="1400" b="1" i="0" u="none" strike="noStrike" cap="none" normalizeH="0" baseline="0" dirty="0">
                  <a:ln>
                    <a:noFill/>
                  </a:ln>
                  <a:solidFill>
                    <a:schemeClr val="tx2"/>
                  </a:solidFill>
                  <a:effectLst/>
                  <a:uLnTx/>
                  <a:uFillTx/>
                  <a:latin typeface="Verdana" panose="020B0604030504040204" pitchFamily="34" charset="0"/>
                  <a:ea typeface="Arial"/>
                  <a:cs typeface="Arial"/>
                </a:rPr>
                <a:t>المستثمر في المقصد (الشريك المجيب)</a:t>
              </a:r>
            </a:p>
          </p:txBody>
        </p:sp>
        <p:sp>
          <p:nvSpPr>
            <p:cNvPr id="17" name="Flèche : droite 16">
              <a:extLst>
                <a:ext uri="{FF2B5EF4-FFF2-40B4-BE49-F238E27FC236}">
                  <a16:creationId xmlns:a16="http://schemas.microsoft.com/office/drawing/2014/main" id="{174B6554-67B6-4D23-BE8C-141729F0D47E}"/>
                </a:ext>
              </a:extLst>
            </p:cNvPr>
            <p:cNvSpPr/>
            <p:nvPr/>
          </p:nvSpPr>
          <p:spPr>
            <a:xfrm>
              <a:off x="3372985" y="3119252"/>
              <a:ext cx="4014883" cy="211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12" name="Rectangle 11">
              <a:extLst>
                <a:ext uri="{FF2B5EF4-FFF2-40B4-BE49-F238E27FC236}">
                  <a16:creationId xmlns:a16="http://schemas.microsoft.com/office/drawing/2014/main" id="{5F331262-7C67-449F-9927-B17F920E6B04}"/>
                </a:ext>
              </a:extLst>
            </p:cNvPr>
            <p:cNvSpPr/>
            <p:nvPr/>
          </p:nvSpPr>
          <p:spPr>
            <a:xfrm>
              <a:off x="4996299" y="2936038"/>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Times New Roman" panose="02020603050405020304" pitchFamily="18" charset="0"/>
                  <a:ea typeface="Arial"/>
                  <a:cs typeface="Times New Roman" panose="02020603050405020304" pitchFamily="18" charset="0"/>
                </a:rPr>
                <a:t>L1Q</a:t>
              </a:r>
            </a:p>
          </p:txBody>
        </p:sp>
        <p:sp>
          <p:nvSpPr>
            <p:cNvPr id="18" name="Flèche : gauche 17">
              <a:extLst>
                <a:ext uri="{FF2B5EF4-FFF2-40B4-BE49-F238E27FC236}">
                  <a16:creationId xmlns:a16="http://schemas.microsoft.com/office/drawing/2014/main" id="{A51F06F2-A4DE-4068-95C2-F212C2994961}"/>
                </a:ext>
              </a:extLst>
            </p:cNvPr>
            <p:cNvSpPr/>
            <p:nvPr/>
          </p:nvSpPr>
          <p:spPr>
            <a:xfrm>
              <a:off x="3372985" y="3933735"/>
              <a:ext cx="4014883" cy="211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14" name="Rectangle 13">
              <a:extLst>
                <a:ext uri="{FF2B5EF4-FFF2-40B4-BE49-F238E27FC236}">
                  <a16:creationId xmlns:a16="http://schemas.microsoft.com/office/drawing/2014/main" id="{B60E8CC3-5DC8-46DC-8B9D-9D02CCC09F55}"/>
                </a:ext>
              </a:extLst>
            </p:cNvPr>
            <p:cNvSpPr/>
            <p:nvPr/>
          </p:nvSpPr>
          <p:spPr>
            <a:xfrm>
              <a:off x="5003362" y="3845399"/>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Times New Roman" panose="02020603050405020304" pitchFamily="18" charset="0"/>
                  <a:cs typeface="Times New Roman" panose="02020603050405020304" pitchFamily="18" charset="0"/>
                </a:rPr>
                <a:t>L1R</a:t>
              </a:r>
            </a:p>
          </p:txBody>
        </p:sp>
        <p:sp>
          <p:nvSpPr>
            <p:cNvPr id="19" name="ZoneTexte 18">
              <a:extLst>
                <a:ext uri="{FF2B5EF4-FFF2-40B4-BE49-F238E27FC236}">
                  <a16:creationId xmlns:a16="http://schemas.microsoft.com/office/drawing/2014/main" id="{D20B02C3-AFA8-4100-806F-B87AD8E31B21}"/>
                </a:ext>
              </a:extLst>
            </p:cNvPr>
            <p:cNvSpPr txBox="1"/>
            <p:nvPr/>
          </p:nvSpPr>
          <p:spPr>
            <a:xfrm>
              <a:off x="276593" y="3845399"/>
              <a:ext cx="1279984" cy="307777"/>
            </a:xfrm>
            <a:prstGeom prst="rect">
              <a:avLst/>
            </a:prstGeom>
            <a:noFill/>
            <a:ln>
              <a:solidFill>
                <a:schemeClr val="tx2"/>
              </a:solidFill>
            </a:ln>
          </p:spPr>
          <p:txBody>
            <a:bodyPr wrap="square" rtlCol="0">
              <a:spAutoFit/>
            </a:bodyPr>
            <a:lstStyle/>
            <a:p>
              <a:pPr algn="ctr"/>
              <a:r>
                <a:rPr lang="ar-SA" sz="1400" dirty="0">
                  <a:solidFill>
                    <a:schemeClr val="tx2"/>
                  </a:solidFill>
                  <a:latin typeface="Verdana" panose="020B0604030504040204" pitchFamily="34" charset="0"/>
                  <a:ea typeface="Arial"/>
                  <a:cs typeface="Arial"/>
                </a:rPr>
                <a:t>إغلاق تدفق العمل</a:t>
              </a:r>
            </a:p>
          </p:txBody>
        </p:sp>
        <p:sp>
          <p:nvSpPr>
            <p:cNvPr id="23" name="Flèche : droite 22">
              <a:extLst>
                <a:ext uri="{FF2B5EF4-FFF2-40B4-BE49-F238E27FC236}">
                  <a16:creationId xmlns:a16="http://schemas.microsoft.com/office/drawing/2014/main" id="{A56352EB-4076-4D7D-994E-6686DEE0785D}"/>
                </a:ext>
              </a:extLst>
            </p:cNvPr>
            <p:cNvSpPr/>
            <p:nvPr/>
          </p:nvSpPr>
          <p:spPr>
            <a:xfrm>
              <a:off x="3372985" y="4649316"/>
              <a:ext cx="4014883" cy="211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24" name="Rectangle 23">
              <a:extLst>
                <a:ext uri="{FF2B5EF4-FFF2-40B4-BE49-F238E27FC236}">
                  <a16:creationId xmlns:a16="http://schemas.microsoft.com/office/drawing/2014/main" id="{DD103F46-69D8-44FD-A02B-3726B94A4DED}"/>
                </a:ext>
              </a:extLst>
            </p:cNvPr>
            <p:cNvSpPr/>
            <p:nvPr/>
          </p:nvSpPr>
          <p:spPr>
            <a:xfrm>
              <a:off x="4991251" y="4499407"/>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Times New Roman" panose="02020603050405020304" pitchFamily="18" charset="0"/>
                  <a:cs typeface="Times New Roman" panose="02020603050405020304" pitchFamily="18" charset="0"/>
                </a:rPr>
                <a:t>L2Q</a:t>
              </a:r>
            </a:p>
          </p:txBody>
        </p:sp>
        <p:sp>
          <p:nvSpPr>
            <p:cNvPr id="25" name="Flèche : gauche 24">
              <a:extLst>
                <a:ext uri="{FF2B5EF4-FFF2-40B4-BE49-F238E27FC236}">
                  <a16:creationId xmlns:a16="http://schemas.microsoft.com/office/drawing/2014/main" id="{65E14068-134A-42B3-BA6A-01A4D3800F3A}"/>
                </a:ext>
              </a:extLst>
            </p:cNvPr>
            <p:cNvSpPr/>
            <p:nvPr/>
          </p:nvSpPr>
          <p:spPr>
            <a:xfrm>
              <a:off x="3372985" y="5224596"/>
              <a:ext cx="4014883" cy="211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26" name="Rectangle 25">
              <a:extLst>
                <a:ext uri="{FF2B5EF4-FFF2-40B4-BE49-F238E27FC236}">
                  <a16:creationId xmlns:a16="http://schemas.microsoft.com/office/drawing/2014/main" id="{3B24C4F7-09C8-4DC2-97F4-EFBEC1B05B5D}"/>
                </a:ext>
              </a:extLst>
            </p:cNvPr>
            <p:cNvSpPr/>
            <p:nvPr/>
          </p:nvSpPr>
          <p:spPr>
            <a:xfrm>
              <a:off x="4998314" y="5136260"/>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Times New Roman" panose="02020603050405020304" pitchFamily="18" charset="0"/>
                  <a:cs typeface="Times New Roman" panose="02020603050405020304" pitchFamily="18" charset="0"/>
                </a:rPr>
                <a:t>L2R</a:t>
              </a:r>
            </a:p>
          </p:txBody>
        </p:sp>
        <p:sp>
          <p:nvSpPr>
            <p:cNvPr id="28" name="Flèche : gauche 27">
              <a:extLst>
                <a:ext uri="{FF2B5EF4-FFF2-40B4-BE49-F238E27FC236}">
                  <a16:creationId xmlns:a16="http://schemas.microsoft.com/office/drawing/2014/main" id="{75698557-B9D9-44AE-A24E-4426AEB211C0}"/>
                </a:ext>
              </a:extLst>
            </p:cNvPr>
            <p:cNvSpPr/>
            <p:nvPr/>
          </p:nvSpPr>
          <p:spPr>
            <a:xfrm>
              <a:off x="1606375" y="3832538"/>
              <a:ext cx="736027" cy="389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sp>
          <p:nvSpPr>
            <p:cNvPr id="29" name="ZoneTexte 28">
              <a:extLst>
                <a:ext uri="{FF2B5EF4-FFF2-40B4-BE49-F238E27FC236}">
                  <a16:creationId xmlns:a16="http://schemas.microsoft.com/office/drawing/2014/main" id="{F0D1881C-E1EA-4C55-AB7D-6B06DDDB752B}"/>
                </a:ext>
              </a:extLst>
            </p:cNvPr>
            <p:cNvSpPr txBox="1"/>
            <p:nvPr/>
          </p:nvSpPr>
          <p:spPr>
            <a:xfrm>
              <a:off x="2008703" y="5943066"/>
              <a:ext cx="5965095" cy="400110"/>
            </a:xfrm>
            <a:prstGeom prst="rect">
              <a:avLst/>
            </a:prstGeom>
            <a:noFill/>
          </p:spPr>
          <p:txBody>
            <a:bodyPr wrap="none" rtlCol="0">
              <a:spAutoFit/>
            </a:bodyPr>
            <a:lstStyle/>
            <a:p>
              <a:r>
                <a:rPr lang="ar-SA" sz="2000" b="1" dirty="0">
                  <a:solidFill>
                    <a:schemeClr val="tx2"/>
                  </a:solidFill>
                  <a:latin typeface="Verdana" panose="020B0604030504040204" pitchFamily="34" charset="0"/>
                  <a:ea typeface="Arial"/>
                  <a:cs typeface="Arial"/>
                </a:rPr>
                <a:t>نظام الاستعلام القائم على الإنترنت - سير عمل الاستعلام ذو المستويين</a:t>
              </a:r>
            </a:p>
          </p:txBody>
        </p:sp>
        <p:graphicFrame>
          <p:nvGraphicFramePr>
            <p:cNvPr id="32" name="Diagramme 31">
              <a:extLst>
                <a:ext uri="{FF2B5EF4-FFF2-40B4-BE49-F238E27FC236}">
                  <a16:creationId xmlns:a16="http://schemas.microsoft.com/office/drawing/2014/main" id="{326A2825-57BE-4A94-8A56-A7FEAC989FB9}"/>
                </a:ext>
              </a:extLst>
            </p:cNvPr>
            <p:cNvGraphicFramePr/>
            <p:nvPr>
              <p:extLst>
                <p:ext uri="{D42A27DB-BD31-4B8C-83A1-F6EECF244321}">
                  <p14:modId xmlns:p14="http://schemas.microsoft.com/office/powerpoint/2010/main" val="1718354545"/>
                </p:ext>
              </p:extLst>
            </p:nvPr>
          </p:nvGraphicFramePr>
          <p:xfrm>
            <a:off x="9384892" y="1332340"/>
            <a:ext cx="2323847"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Organigramme : Décision 32">
              <a:extLst>
                <a:ext uri="{FF2B5EF4-FFF2-40B4-BE49-F238E27FC236}">
                  <a16:creationId xmlns:a16="http://schemas.microsoft.com/office/drawing/2014/main" id="{42B83A78-584F-4F93-95D9-B60686F49206}"/>
                </a:ext>
              </a:extLst>
            </p:cNvPr>
            <p:cNvSpPr/>
            <p:nvPr/>
          </p:nvSpPr>
          <p:spPr>
            <a:xfrm>
              <a:off x="2346068" y="4445691"/>
              <a:ext cx="900000" cy="576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1000" b="1">
                  <a:latin typeface="Verdana" panose="020B0604030504040204" pitchFamily="34" charset="0"/>
                  <a:ea typeface="Arial"/>
                  <a:cs typeface="Arial"/>
                </a:rPr>
                <a:t>لا</a:t>
              </a:r>
            </a:p>
          </p:txBody>
        </p:sp>
        <p:sp>
          <p:nvSpPr>
            <p:cNvPr id="34" name="Organigramme : Décision 33">
              <a:extLst>
                <a:ext uri="{FF2B5EF4-FFF2-40B4-BE49-F238E27FC236}">
                  <a16:creationId xmlns:a16="http://schemas.microsoft.com/office/drawing/2014/main" id="{44B9FACB-264D-4B5B-B856-DD9EC2E21BFB}"/>
                </a:ext>
              </a:extLst>
            </p:cNvPr>
            <p:cNvSpPr/>
            <p:nvPr/>
          </p:nvSpPr>
          <p:spPr>
            <a:xfrm>
              <a:off x="2346068" y="5067017"/>
              <a:ext cx="900000" cy="576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1000" b="1">
                  <a:latin typeface="Verdana" panose="020B0604030504040204" pitchFamily="34" charset="0"/>
                  <a:ea typeface="Arial"/>
                  <a:cs typeface="Arial"/>
                </a:rPr>
                <a:t>نعم</a:t>
              </a:r>
            </a:p>
          </p:txBody>
        </p:sp>
        <p:sp>
          <p:nvSpPr>
            <p:cNvPr id="35" name="Organigramme : Décision 34">
              <a:extLst>
                <a:ext uri="{FF2B5EF4-FFF2-40B4-BE49-F238E27FC236}">
                  <a16:creationId xmlns:a16="http://schemas.microsoft.com/office/drawing/2014/main" id="{BC8F3A63-E28D-4D8A-B633-E108E4BA72AA}"/>
                </a:ext>
              </a:extLst>
            </p:cNvPr>
            <p:cNvSpPr/>
            <p:nvPr/>
          </p:nvSpPr>
          <p:spPr>
            <a:xfrm>
              <a:off x="2346068" y="3783741"/>
              <a:ext cx="900000" cy="576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1000" b="1">
                  <a:latin typeface="Verdana" panose="020B0604030504040204" pitchFamily="34" charset="0"/>
                  <a:ea typeface="Arial"/>
                  <a:cs typeface="Arial"/>
                </a:rPr>
                <a:t>نعم</a:t>
              </a:r>
            </a:p>
          </p:txBody>
        </p:sp>
        <p:sp>
          <p:nvSpPr>
            <p:cNvPr id="37" name="Flèche : virage 36">
              <a:extLst>
                <a:ext uri="{FF2B5EF4-FFF2-40B4-BE49-F238E27FC236}">
                  <a16:creationId xmlns:a16="http://schemas.microsoft.com/office/drawing/2014/main" id="{DAA65F4B-2F8F-4CA3-929E-D898D9DFA9FE}"/>
                </a:ext>
              </a:extLst>
            </p:cNvPr>
            <p:cNvSpPr/>
            <p:nvPr/>
          </p:nvSpPr>
          <p:spPr>
            <a:xfrm rot="16200000">
              <a:off x="992298" y="4250269"/>
              <a:ext cx="920804" cy="13793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2461567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2776941" y="491896"/>
            <a:ext cx="7967384" cy="574284"/>
          </a:xfrm>
        </p:spPr>
        <p:txBody>
          <a:bodyPr/>
          <a:lstStyle/>
          <a:p>
            <a:pPr algn="justLow"/>
            <a:r>
              <a:rPr lang="ar-SA" sz="3200" dirty="0"/>
              <a:t>نظام الاستعلام القائم على الإنترنت</a:t>
            </a:r>
          </a:p>
        </p:txBody>
      </p:sp>
      <p:sp>
        <p:nvSpPr>
          <p:cNvPr id="3" name="Espace réservé du contenu 2">
            <a:extLst>
              <a:ext uri="{FF2B5EF4-FFF2-40B4-BE49-F238E27FC236}">
                <a16:creationId xmlns:a16="http://schemas.microsoft.com/office/drawing/2014/main" id="{A2644CBE-A406-4798-9044-326CD2EF5370}"/>
              </a:ext>
            </a:extLst>
          </p:cNvPr>
          <p:cNvSpPr>
            <a:spLocks noGrp="1"/>
          </p:cNvSpPr>
          <p:nvPr>
            <p:ph sz="quarter" idx="13"/>
          </p:nvPr>
        </p:nvSpPr>
        <p:spPr>
          <a:xfrm>
            <a:off x="6263014" y="1479420"/>
            <a:ext cx="5542767" cy="5041496"/>
          </a:xfrm>
        </p:spPr>
        <p:txBody>
          <a:bodyPr/>
          <a:lstStyle/>
          <a:p>
            <a:pPr marL="285750" indent="-285750" algn="justLow">
              <a:buFont typeface="Arial" panose="020B0604020202020204" pitchFamily="34" charset="0"/>
              <a:buChar char="•"/>
            </a:pPr>
            <a:r>
              <a:rPr lang="en-GB" sz="2200" b="1" dirty="0">
                <a:latin typeface="Times New Roman" panose="02020603050405020304" pitchFamily="18" charset="0"/>
                <a:cs typeface="Times New Roman" panose="02020603050405020304" pitchFamily="18" charset="0"/>
              </a:rPr>
              <a:t>QUM</a:t>
            </a:r>
            <a:r>
              <a:rPr lang="ar-SA" sz="2400" dirty="0">
                <a:latin typeface="Arial" panose="020B0604020202020204" pitchFamily="34" charset="0"/>
                <a:cs typeface="Arial" panose="020B0604020202020204" pitchFamily="34" charset="0"/>
              </a:rPr>
              <a:t>: طلب توضيحات أو معلومات ناقصة</a:t>
            </a:r>
          </a:p>
          <a:p>
            <a:pPr marL="285750" indent="-285750" algn="justLow">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r>
              <a:rPr lang="en-GB" sz="2200" b="1" dirty="0">
                <a:latin typeface="Times New Roman" panose="02020603050405020304" pitchFamily="18" charset="0"/>
                <a:cs typeface="Times New Roman" panose="02020603050405020304" pitchFamily="18" charset="0"/>
              </a:rPr>
              <a:t>SUM</a:t>
            </a:r>
            <a:r>
              <a:rPr lang="ar-SA" sz="2400" dirty="0">
                <a:latin typeface="Arial" panose="020B0604020202020204" pitchFamily="34" charset="0"/>
                <a:cs typeface="Arial" panose="020B0604020202020204" pitchFamily="34" charset="0"/>
              </a:rPr>
              <a:t>: وضع مؤقت قبل الرد النهائي</a:t>
            </a:r>
          </a:p>
          <a:p>
            <a:pPr marL="285750" indent="-285750" algn="justLow">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r>
              <a:rPr lang="ar-SA" sz="2400" b="1" dirty="0">
                <a:latin typeface="Arial" panose="020B0604020202020204" pitchFamily="34" charset="0"/>
                <a:cs typeface="Arial" panose="020B0604020202020204" pitchFamily="34" charset="0"/>
              </a:rPr>
              <a:t>إشعار</a:t>
            </a:r>
            <a:r>
              <a:rPr lang="ar-SA" sz="2400" dirty="0">
                <a:latin typeface="Arial" panose="020B0604020202020204" pitchFamily="34" charset="0"/>
                <a:cs typeface="Arial" panose="020B0604020202020204" pitchFamily="34" charset="0"/>
              </a:rPr>
              <a:t>: معلومات استباقية على مستوى </a:t>
            </a:r>
            <a:r>
              <a:rPr lang="ar-SA" sz="2400" dirty="0" err="1">
                <a:latin typeface="Arial" panose="020B0604020202020204" pitchFamily="34" charset="0"/>
                <a:cs typeface="Arial" panose="020B0604020202020204" pitchFamily="34" charset="0"/>
              </a:rPr>
              <a:t>البعيثة</a:t>
            </a:r>
            <a:r>
              <a:rPr lang="ar-SA" sz="2400" dirty="0">
                <a:latin typeface="Arial" panose="020B0604020202020204" pitchFamily="34" charset="0"/>
                <a:cs typeface="Arial" panose="020B0604020202020204" pitchFamily="34" charset="0"/>
              </a:rPr>
              <a:t> دون فتح تحقيق رسمي</a:t>
            </a:r>
          </a:p>
          <a:p>
            <a:pPr algn="l"/>
            <a:endParaRPr lang="en-US" dirty="0"/>
          </a:p>
        </p:txBody>
      </p:sp>
      <p:pic>
        <p:nvPicPr>
          <p:cNvPr id="5" name="Image 4">
            <a:extLst>
              <a:ext uri="{FF2B5EF4-FFF2-40B4-BE49-F238E27FC236}">
                <a16:creationId xmlns:a16="http://schemas.microsoft.com/office/drawing/2014/main" id="{4DA1E411-300A-4A69-82D0-5A93AD4A918D}"/>
              </a:ext>
            </a:extLst>
          </p:cNvPr>
          <p:cNvPicPr>
            <a:picLocks noChangeAspect="1"/>
          </p:cNvPicPr>
          <p:nvPr/>
        </p:nvPicPr>
        <p:blipFill>
          <a:blip r:embed="rId3"/>
          <a:stretch>
            <a:fillRect/>
          </a:stretch>
        </p:blipFill>
        <p:spPr>
          <a:xfrm>
            <a:off x="788064" y="956895"/>
            <a:ext cx="5307936" cy="3538625"/>
          </a:xfrm>
          <a:prstGeom prst="rect">
            <a:avLst/>
          </a:prstGeom>
        </p:spPr>
      </p:pic>
    </p:spTree>
    <p:extLst>
      <p:ext uri="{BB962C8B-B14F-4D97-AF65-F5344CB8AC3E}">
        <p14:creationId xmlns:p14="http://schemas.microsoft.com/office/powerpoint/2010/main" val="1256570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2701785" y="516500"/>
            <a:ext cx="7967384" cy="574284"/>
          </a:xfrm>
        </p:spPr>
        <p:txBody>
          <a:bodyPr/>
          <a:lstStyle/>
          <a:p>
            <a:pPr algn="justLow"/>
            <a:r>
              <a:rPr lang="ar-SA" sz="3200" dirty="0"/>
              <a:t>نظام الاستعلام القائم على الإنترنت</a:t>
            </a:r>
          </a:p>
        </p:txBody>
      </p:sp>
      <p:graphicFrame>
        <p:nvGraphicFramePr>
          <p:cNvPr id="6" name="Table 2">
            <a:extLst>
              <a:ext uri="{FF2B5EF4-FFF2-40B4-BE49-F238E27FC236}">
                <a16:creationId xmlns:a16="http://schemas.microsoft.com/office/drawing/2014/main" id="{1F2E1C60-24FE-4B41-B376-B0B4D9874608}"/>
              </a:ext>
            </a:extLst>
          </p:cNvPr>
          <p:cNvGraphicFramePr>
            <a:graphicFrameLocks noGrp="1"/>
          </p:cNvGraphicFramePr>
          <p:nvPr>
            <p:extLst>
              <p:ext uri="{D42A27DB-BD31-4B8C-83A1-F6EECF244321}">
                <p14:modId xmlns:p14="http://schemas.microsoft.com/office/powerpoint/2010/main" val="152806748"/>
              </p:ext>
            </p:extLst>
          </p:nvPr>
        </p:nvGraphicFramePr>
        <p:xfrm>
          <a:off x="1023912" y="1534856"/>
          <a:ext cx="9581575" cy="3788288"/>
        </p:xfrm>
        <a:graphic>
          <a:graphicData uri="http://schemas.openxmlformats.org/drawingml/2006/table">
            <a:tbl>
              <a:tblPr rtl="1" firstRow="1" bandRow="1"/>
              <a:tblGrid>
                <a:gridCol w="4378634">
                  <a:extLst>
                    <a:ext uri="{9D8B030D-6E8A-4147-A177-3AD203B41FA5}">
                      <a16:colId xmlns:a16="http://schemas.microsoft.com/office/drawing/2014/main" val="20000"/>
                    </a:ext>
                  </a:extLst>
                </a:gridCol>
                <a:gridCol w="2467628">
                  <a:extLst>
                    <a:ext uri="{9D8B030D-6E8A-4147-A177-3AD203B41FA5}">
                      <a16:colId xmlns:a16="http://schemas.microsoft.com/office/drawing/2014/main" val="20001"/>
                    </a:ext>
                  </a:extLst>
                </a:gridCol>
                <a:gridCol w="2735313">
                  <a:extLst>
                    <a:ext uri="{9D8B030D-6E8A-4147-A177-3AD203B41FA5}">
                      <a16:colId xmlns:a16="http://schemas.microsoft.com/office/drawing/2014/main" val="20002"/>
                    </a:ext>
                  </a:extLst>
                </a:gridCol>
              </a:tblGrid>
              <a:tr h="54000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justLow">
                        <a:defRPr sz="1600" b="1">
                          <a:solidFill>
                            <a:srgbClr val="0A5BD3"/>
                          </a:solidFill>
                        </a:defRPr>
                      </a:pPr>
                      <a:r>
                        <a:rPr lang="ar-SA" sz="2000" b="0" i="1" noProof="0">
                          <a:solidFill>
                            <a:schemeClr val="bg1"/>
                          </a:solidFill>
                          <a:latin typeface="Arial" panose="020B0604020202020204" pitchFamily="34" charset="0"/>
                          <a:ea typeface="Arial"/>
                          <a:cs typeface="Arial" panose="020B0604020202020204" pitchFamily="34" charset="0"/>
                        </a:rPr>
                        <a:t>نوع الطلب:</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justLow">
                        <a:defRPr sz="1600" b="1">
                          <a:solidFill>
                            <a:srgbClr val="0A5BD3"/>
                          </a:solidFill>
                        </a:defRPr>
                      </a:pPr>
                      <a:r>
                        <a:rPr lang="ar-SA" sz="2000" b="0" i="1" noProof="0" dirty="0">
                          <a:solidFill>
                            <a:schemeClr val="bg1"/>
                          </a:solidFill>
                          <a:latin typeface="Arial" panose="020B0604020202020204" pitchFamily="34" charset="0"/>
                          <a:ea typeface="Arial"/>
                          <a:cs typeface="Arial" panose="020B0604020202020204" pitchFamily="34" charset="0"/>
                        </a:rPr>
                        <a:t>مهلة الرد من المستوى </a:t>
                      </a:r>
                      <a:r>
                        <a:rPr lang="ar-SA" sz="2000" b="0" i="1" noProof="0" dirty="0">
                          <a:solidFill>
                            <a:schemeClr val="bg1"/>
                          </a:solidFill>
                          <a:latin typeface="Arial" panose="020B0604020202020204" pitchFamily="34" charset="0"/>
                          <a:ea typeface="Calibri" panose="020F0502020204030204" pitchFamily="34" charset="0"/>
                          <a:cs typeface="Arial" panose="020B0604020202020204" pitchFamily="34" charset="0"/>
                        </a:rPr>
                        <a:t>١</a:t>
                      </a:r>
                      <a:endParaRPr lang="ar-SA" sz="2000" b="0" i="1" noProof="0" dirty="0">
                        <a:solidFill>
                          <a:schemeClr val="bg1"/>
                        </a:solidFill>
                        <a:latin typeface="Arial" panose="020B0604020202020204" pitchFamily="34" charset="0"/>
                        <a:ea typeface="Arial"/>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justLow">
                        <a:defRPr sz="1600" b="1">
                          <a:solidFill>
                            <a:srgbClr val="0A5BD3"/>
                          </a:solidFill>
                        </a:defRPr>
                      </a:pPr>
                      <a:r>
                        <a:rPr lang="ar-SA" sz="2000" b="0" i="1" noProof="0" dirty="0">
                          <a:solidFill>
                            <a:schemeClr val="bg1"/>
                          </a:solidFill>
                          <a:latin typeface="Arial" panose="020B0604020202020204" pitchFamily="34" charset="0"/>
                          <a:ea typeface="Arial"/>
                          <a:cs typeface="Arial" panose="020B0604020202020204" pitchFamily="34" charset="0"/>
                        </a:rPr>
                        <a:t>مهلة الرد من المستوى ٢</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40000">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Arial"/>
                          <a:cs typeface="Arial" panose="020B0604020202020204" pitchFamily="34" charset="0"/>
                        </a:rPr>
                        <a:t>تحديث/تأكيد وضع </a:t>
                      </a:r>
                      <a:r>
                        <a:rPr lang="ar-SA" sz="2000" noProof="0" dirty="0" err="1">
                          <a:latin typeface="Arial" panose="020B0604020202020204" pitchFamily="34" charset="0"/>
                          <a:ea typeface="Arial"/>
                          <a:cs typeface="Arial" panose="020B0604020202020204" pitchFamily="34" charset="0"/>
                        </a:rPr>
                        <a:t>البعيثة</a:t>
                      </a:r>
                      <a:endParaRPr lang="ar-SA" sz="2000" noProof="0" dirty="0">
                        <a:latin typeface="Arial" panose="020B0604020202020204" pitchFamily="34" charset="0"/>
                        <a:ea typeface="Arial"/>
                        <a:cs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Calibri" panose="020F0502020204030204" pitchFamily="34" charset="0"/>
                          <a:cs typeface="Arial" panose="020B0604020202020204" pitchFamily="34" charset="0"/>
                        </a:rPr>
                        <a:t>٣</a:t>
                      </a:r>
                      <a:r>
                        <a:rPr lang="ar-SA" sz="2000" noProof="0" dirty="0">
                          <a:latin typeface="Arial" panose="020B0604020202020204" pitchFamily="34" charset="0"/>
                          <a:ea typeface="Arial"/>
                          <a:cs typeface="Arial" panose="020B0604020202020204" pitchFamily="34" charset="0"/>
                        </a:rPr>
                        <a:t> أيام</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Calibri" panose="020F0502020204030204" pitchFamily="34" charset="0"/>
                          <a:cs typeface="Arial" panose="020B0604020202020204" pitchFamily="34" charset="0"/>
                        </a:rPr>
                        <a:t>١٥</a:t>
                      </a:r>
                      <a:r>
                        <a:rPr lang="ar-SA" sz="2000" noProof="0" dirty="0">
                          <a:latin typeface="Arial" panose="020B0604020202020204" pitchFamily="34" charset="0"/>
                          <a:ea typeface="Arial"/>
                          <a:cs typeface="Arial" panose="020B0604020202020204" pitchFamily="34" charset="0"/>
                        </a:rPr>
                        <a:t> يوماً</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540000">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a:latin typeface="Arial" panose="020B0604020202020204" pitchFamily="34" charset="0"/>
                          <a:ea typeface="Arial"/>
                          <a:cs typeface="Arial" panose="020B0604020202020204" pitchFamily="34" charset="0"/>
                        </a:rPr>
                        <a:t>إثبات تسليم مكتوب</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Calibri" panose="020F0502020204030204" pitchFamily="34" charset="0"/>
                          <a:cs typeface="Arial" panose="020B0604020202020204" pitchFamily="34" charset="0"/>
                        </a:rPr>
                        <a:t>١٠</a:t>
                      </a:r>
                      <a:r>
                        <a:rPr lang="ar-SA" sz="2000" noProof="0" dirty="0">
                          <a:latin typeface="Arial" panose="020B0604020202020204" pitchFamily="34" charset="0"/>
                          <a:ea typeface="Arial"/>
                          <a:cs typeface="Arial" panose="020B0604020202020204" pitchFamily="34" charset="0"/>
                        </a:rPr>
                        <a:t> أيام</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EG" sz="2000" noProof="0" dirty="0">
                          <a:latin typeface="Arial" panose="020B0604020202020204" pitchFamily="34" charset="0"/>
                          <a:ea typeface="Arial"/>
                          <a:cs typeface="Arial" panose="020B0604020202020204" pitchFamily="34" charset="0"/>
                        </a:rPr>
                        <a:t>-</a:t>
                      </a:r>
                      <a:endParaRPr lang="ar-SA" sz="2000" noProof="0" dirty="0">
                        <a:latin typeface="Arial" panose="020B0604020202020204" pitchFamily="34" charset="0"/>
                        <a:ea typeface="Arial"/>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540000">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a:latin typeface="Arial" panose="020B0604020202020204" pitchFamily="34" charset="0"/>
                          <a:ea typeface="Arial"/>
                          <a:cs typeface="Arial" panose="020B0604020202020204" pitchFamily="34" charset="0"/>
                        </a:rPr>
                        <a:t>محتويات تالفة/ناقصة</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Arial"/>
                          <a:cs typeface="Arial" panose="020B0604020202020204" pitchFamily="34" charset="0"/>
                        </a:rPr>
                        <a:t>٧ أيام</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Calibri" panose="020F0502020204030204" pitchFamily="34" charset="0"/>
                          <a:cs typeface="Arial" panose="020B0604020202020204" pitchFamily="34" charset="0"/>
                        </a:rPr>
                        <a:t>١٥</a:t>
                      </a:r>
                      <a:r>
                        <a:rPr lang="ar-SA" sz="2000" noProof="0" dirty="0">
                          <a:latin typeface="Arial" panose="020B0604020202020204" pitchFamily="34" charset="0"/>
                          <a:ea typeface="Arial"/>
                          <a:cs typeface="Arial" panose="020B0604020202020204" pitchFamily="34" charset="0"/>
                        </a:rPr>
                        <a:t> يوماً</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540000">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Arial"/>
                          <a:cs typeface="Arial" panose="020B0604020202020204" pitchFamily="34" charset="0"/>
                        </a:rPr>
                        <a:t>موجهة خطأ/مستأنف إرسالها/عابرة</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Arial"/>
                          <a:cs typeface="Arial" panose="020B0604020202020204" pitchFamily="34" charset="0"/>
                        </a:rPr>
                        <a:t>٧ أيام</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Calibri" panose="020F0502020204030204" pitchFamily="34" charset="0"/>
                          <a:cs typeface="Arial" panose="020B0604020202020204" pitchFamily="34" charset="0"/>
                        </a:rPr>
                        <a:t>١٥</a:t>
                      </a:r>
                      <a:r>
                        <a:rPr lang="ar-SA" sz="2000" noProof="0" dirty="0">
                          <a:latin typeface="Arial" panose="020B0604020202020204" pitchFamily="34" charset="0"/>
                          <a:ea typeface="Arial"/>
                          <a:cs typeface="Arial" panose="020B0604020202020204" pitchFamily="34" charset="0"/>
                        </a:rPr>
                        <a:t> أيام</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540000">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a:latin typeface="Arial" panose="020B0604020202020204" pitchFamily="34" charset="0"/>
                          <a:ea typeface="Arial"/>
                          <a:cs typeface="Arial" panose="020B0604020202020204" pitchFamily="34" charset="0"/>
                        </a:rPr>
                        <a:t>تحقيق جمركي</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Arial"/>
                          <a:cs typeface="Arial" panose="020B0604020202020204" pitchFamily="34" charset="0"/>
                        </a:rPr>
                        <a:t>٧ أيام</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Calibri" panose="020F0502020204030204" pitchFamily="34" charset="0"/>
                          <a:cs typeface="Arial" panose="020B0604020202020204" pitchFamily="34" charset="0"/>
                        </a:rPr>
                        <a:t>١٥</a:t>
                      </a:r>
                      <a:r>
                        <a:rPr lang="ar-SA" sz="2000" noProof="0" dirty="0">
                          <a:latin typeface="Arial" panose="020B0604020202020204" pitchFamily="34" charset="0"/>
                          <a:ea typeface="Arial"/>
                          <a:cs typeface="Arial" panose="020B0604020202020204" pitchFamily="34" charset="0"/>
                        </a:rPr>
                        <a:t> أيام</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548288">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Arial"/>
                          <a:cs typeface="Arial" panose="020B0604020202020204" pitchFamily="34" charset="0"/>
                        </a:rPr>
                        <a:t>الإشعار بالتسلم</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Arial"/>
                          <a:cs typeface="Arial" panose="020B0604020202020204" pitchFamily="34" charset="0"/>
                        </a:rPr>
                        <a:t>٧ أيام</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r" defTabSz="914400" rtl="1" eaLnBrk="1" latinLnBrk="0" hangingPunct="1">
                        <a:defRPr sz="1800" kern="1200">
                          <a:solidFill>
                            <a:schemeClr val="dk1"/>
                          </a:solidFill>
                          <a:latin typeface="Calibri"/>
                        </a:defRPr>
                      </a:lvl1pPr>
                      <a:lvl2pPr marL="457200" algn="r" defTabSz="914400" rtl="1" eaLnBrk="1" latinLnBrk="0" hangingPunct="1">
                        <a:defRPr sz="1800" kern="1200">
                          <a:solidFill>
                            <a:schemeClr val="dk1"/>
                          </a:solidFill>
                          <a:latin typeface="Calibri"/>
                        </a:defRPr>
                      </a:lvl2pPr>
                      <a:lvl3pPr marL="914400" algn="r" defTabSz="914400" rtl="1" eaLnBrk="1" latinLnBrk="0" hangingPunct="1">
                        <a:defRPr sz="1800" kern="1200">
                          <a:solidFill>
                            <a:schemeClr val="dk1"/>
                          </a:solidFill>
                          <a:latin typeface="Calibri"/>
                        </a:defRPr>
                      </a:lvl3pPr>
                      <a:lvl4pPr marL="1371600" algn="r" defTabSz="914400" rtl="1" eaLnBrk="1" latinLnBrk="0" hangingPunct="1">
                        <a:defRPr sz="1800" kern="1200">
                          <a:solidFill>
                            <a:schemeClr val="dk1"/>
                          </a:solidFill>
                          <a:latin typeface="Calibri"/>
                        </a:defRPr>
                      </a:lvl4pPr>
                      <a:lvl5pPr marL="1828800" algn="r" defTabSz="914400" rtl="1" eaLnBrk="1" latinLnBrk="0" hangingPunct="1">
                        <a:defRPr sz="1800" kern="1200">
                          <a:solidFill>
                            <a:schemeClr val="dk1"/>
                          </a:solidFill>
                          <a:latin typeface="Calibri"/>
                        </a:defRPr>
                      </a:lvl5pPr>
                      <a:lvl6pPr marL="2286000" algn="r" defTabSz="914400" rtl="1" eaLnBrk="1" latinLnBrk="0" hangingPunct="1">
                        <a:defRPr sz="1800" kern="1200">
                          <a:solidFill>
                            <a:schemeClr val="dk1"/>
                          </a:solidFill>
                          <a:latin typeface="Calibri"/>
                        </a:defRPr>
                      </a:lvl6pPr>
                      <a:lvl7pPr marL="2743200" algn="r" defTabSz="914400" rtl="1" eaLnBrk="1" latinLnBrk="0" hangingPunct="1">
                        <a:defRPr sz="1800" kern="1200">
                          <a:solidFill>
                            <a:schemeClr val="dk1"/>
                          </a:solidFill>
                          <a:latin typeface="Calibri"/>
                        </a:defRPr>
                      </a:lvl7pPr>
                      <a:lvl8pPr marL="3200400" algn="r" defTabSz="914400" rtl="1" eaLnBrk="1" latinLnBrk="0" hangingPunct="1">
                        <a:defRPr sz="1800" kern="1200">
                          <a:solidFill>
                            <a:schemeClr val="dk1"/>
                          </a:solidFill>
                          <a:latin typeface="Calibri"/>
                        </a:defRPr>
                      </a:lvl8pPr>
                      <a:lvl9pPr marL="3657600" algn="r" defTabSz="914400" rtl="1" eaLnBrk="1" latinLnBrk="0" hangingPunct="1">
                        <a:defRPr sz="1800" kern="1200">
                          <a:solidFill>
                            <a:schemeClr val="dk1"/>
                          </a:solidFill>
                          <a:latin typeface="Calibri"/>
                        </a:defRPr>
                      </a:lvl9pPr>
                    </a:lstStyle>
                    <a:p>
                      <a:pPr algn="justLow">
                        <a:defRPr sz="1600"/>
                      </a:pPr>
                      <a:r>
                        <a:rPr lang="ar-SA" sz="2000" noProof="0" dirty="0">
                          <a:latin typeface="Arial" panose="020B0604020202020204" pitchFamily="34" charset="0"/>
                          <a:ea typeface="Calibri" panose="020F0502020204030204" pitchFamily="34" charset="0"/>
                          <a:cs typeface="Arial" panose="020B0604020202020204" pitchFamily="34" charset="0"/>
                        </a:rPr>
                        <a:t>١٥</a:t>
                      </a:r>
                      <a:r>
                        <a:rPr lang="ar-SA" sz="2000" noProof="0" dirty="0">
                          <a:latin typeface="Arial" panose="020B0604020202020204" pitchFamily="34" charset="0"/>
                          <a:ea typeface="Arial"/>
                          <a:cs typeface="Arial" panose="020B0604020202020204" pitchFamily="34" charset="0"/>
                        </a:rPr>
                        <a:t> يوماً</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bl>
          </a:graphicData>
        </a:graphic>
      </p:graphicFrame>
      <p:sp>
        <p:nvSpPr>
          <p:cNvPr id="5" name="Titre 1">
            <a:extLst>
              <a:ext uri="{FF2B5EF4-FFF2-40B4-BE49-F238E27FC236}">
                <a16:creationId xmlns:a16="http://schemas.microsoft.com/office/drawing/2014/main" id="{99250490-B1BC-47D2-84EE-6F065AD5663D}"/>
              </a:ext>
            </a:extLst>
          </p:cNvPr>
          <p:cNvSpPr txBox="1">
            <a:spLocks/>
          </p:cNvSpPr>
          <p:nvPr/>
        </p:nvSpPr>
        <p:spPr bwMode="auto">
          <a:xfrm>
            <a:off x="10669169" y="1461327"/>
            <a:ext cx="1162498" cy="178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1" eaLnBrk="1" fontAlgn="base" hangingPunct="1">
              <a:lnSpc>
                <a:spcPct val="90000"/>
              </a:lnSpc>
              <a:spcBef>
                <a:spcPct val="0"/>
              </a:spcBef>
              <a:spcAft>
                <a:spcPct val="0"/>
              </a:spcAft>
              <a:defRPr sz="3600" b="1" kern="1200">
                <a:solidFill>
                  <a:schemeClr val="tx1"/>
                </a:solidFill>
                <a:latin typeface="Verdana" panose="020B0604030504040204" pitchFamily="34" charset="0"/>
                <a:ea typeface="Verdana" panose="020B0604030504040204" pitchFamily="34" charset="0"/>
                <a:cs typeface="Arial" panose="020B0604030504040204" pitchFamily="34" charset="0"/>
              </a:defRPr>
            </a:lvl1pPr>
            <a:lvl2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2pPr>
            <a:lvl3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3pPr>
            <a:lvl4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4pPr>
            <a:lvl5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5pPr>
            <a:lvl6pPr marL="4572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6pPr>
            <a:lvl7pPr marL="9144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7pPr>
            <a:lvl8pPr marL="13716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8pPr>
            <a:lvl9pPr marL="18288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Arial" panose="020B0604030504040204" pitchFamily="34" charset="0"/>
              </a:defRPr>
            </a:lvl9pPr>
          </a:lstStyle>
          <a:p>
            <a:pPr algn="justLow"/>
            <a:r>
              <a:rPr lang="ar-SA" sz="3200" dirty="0"/>
              <a:t>الرد</a:t>
            </a:r>
          </a:p>
          <a:p>
            <a:pPr algn="justLow"/>
            <a:r>
              <a:rPr lang="ar-SA" sz="3200" dirty="0"/>
              <a:t> مُهل</a:t>
            </a:r>
          </a:p>
          <a:p>
            <a:pPr algn="justLow"/>
            <a:r>
              <a:rPr lang="ar-SA" sz="3200" dirty="0"/>
              <a:t> (العمل </a:t>
            </a:r>
          </a:p>
          <a:p>
            <a:pPr algn="justLow"/>
            <a:r>
              <a:rPr lang="ar-SA" sz="3200" dirty="0"/>
              <a:t>أيام)</a:t>
            </a:r>
          </a:p>
        </p:txBody>
      </p:sp>
    </p:spTree>
    <p:extLst>
      <p:ext uri="{BB962C8B-B14F-4D97-AF65-F5344CB8AC3E}">
        <p14:creationId xmlns:p14="http://schemas.microsoft.com/office/powerpoint/2010/main" val="3324248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2820782" y="497201"/>
            <a:ext cx="7967384" cy="574284"/>
          </a:xfrm>
        </p:spPr>
        <p:txBody>
          <a:bodyPr/>
          <a:lstStyle/>
          <a:p>
            <a:pPr algn="justLow"/>
            <a:r>
              <a:rPr lang="ar-SA" sz="3200" dirty="0"/>
              <a:t>نظام الاستعلام القائم على الإنترنت</a:t>
            </a:r>
          </a:p>
        </p:txBody>
      </p:sp>
      <p:sp>
        <p:nvSpPr>
          <p:cNvPr id="3" name="Espace réservé du contenu 2">
            <a:extLst>
              <a:ext uri="{FF2B5EF4-FFF2-40B4-BE49-F238E27FC236}">
                <a16:creationId xmlns:a16="http://schemas.microsoft.com/office/drawing/2014/main" id="{A2644CBE-A406-4798-9044-326CD2EF5370}"/>
              </a:ext>
            </a:extLst>
          </p:cNvPr>
          <p:cNvSpPr>
            <a:spLocks noGrp="1"/>
          </p:cNvSpPr>
          <p:nvPr>
            <p:ph sz="quarter" idx="13"/>
          </p:nvPr>
        </p:nvSpPr>
        <p:spPr>
          <a:xfrm>
            <a:off x="7540668" y="1398697"/>
            <a:ext cx="4352100" cy="5041496"/>
          </a:xfrm>
          <a:solidFill>
            <a:schemeClr val="accent5">
              <a:lumMod val="20000"/>
              <a:lumOff val="80000"/>
            </a:schemeClr>
          </a:solidFill>
        </p:spPr>
        <p:txBody>
          <a:bodyPr/>
          <a:lstStyle/>
          <a:p>
            <a:pPr marL="90488" indent="0" algn="justLow">
              <a:buNone/>
              <a:defRPr sz="2000"/>
            </a:pPr>
            <a:r>
              <a:rPr lang="ar-SA" sz="2000" b="1" dirty="0">
                <a:latin typeface="Arial" panose="020B0604020202020204" pitchFamily="34" charset="0"/>
                <a:cs typeface="Arial" panose="020B0604020202020204" pitchFamily="34" charset="0"/>
              </a:rPr>
              <a:t>أهداف الأداء:</a:t>
            </a:r>
          </a:p>
          <a:p>
            <a:pPr marL="0" indent="0" algn="justLow">
              <a:buNone/>
              <a:defRPr sz="2000"/>
            </a:pPr>
            <a:endParaRPr lang="en-US" sz="2000" dirty="0">
              <a:latin typeface="Arial" panose="020B0604020202020204" pitchFamily="34" charset="0"/>
              <a:cs typeface="Arial" panose="020B0604020202020204" pitchFamily="34" charset="0"/>
            </a:endParaRPr>
          </a:p>
          <a:p>
            <a:pPr marL="342900" indent="-252413" algn="justLow">
              <a:buFont typeface="Arial" panose="020B0604020202020204" pitchFamily="34" charset="0"/>
              <a:buChar char="•"/>
              <a:defRPr sz="2000"/>
            </a:pPr>
            <a:r>
              <a:rPr lang="ar-SA" sz="2000" dirty="0">
                <a:latin typeface="Arial" panose="020B0604020202020204" pitchFamily="34" charset="0"/>
                <a:cs typeface="Arial" panose="020B0604020202020204" pitchFamily="34" charset="0"/>
              </a:rPr>
              <a:t>بريد الرسائل: ≥٨٠٪</a:t>
            </a:r>
            <a:r>
              <a:rPr lang="ar-EG"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من الردود في الوقت المحدد</a:t>
            </a:r>
          </a:p>
          <a:p>
            <a:pPr marL="342900" indent="-342900" algn="justLow">
              <a:buFont typeface="Arial" panose="020B0604020202020204" pitchFamily="34" charset="0"/>
              <a:buChar char="•"/>
              <a:defRPr sz="2000"/>
            </a:pPr>
            <a:endParaRPr lang="en-US" sz="2000" dirty="0">
              <a:latin typeface="Arial" panose="020B0604020202020204" pitchFamily="34" charset="0"/>
              <a:cs typeface="Arial" panose="020B0604020202020204" pitchFamily="34" charset="0"/>
            </a:endParaRPr>
          </a:p>
          <a:p>
            <a:pPr marL="342900" indent="-252413" algn="justLow">
              <a:defRPr sz="2000"/>
            </a:pPr>
            <a:r>
              <a:rPr lang="ar-SA" sz="2000" dirty="0">
                <a:latin typeface="Arial" panose="020B0604020202020204" pitchFamily="34" charset="0"/>
                <a:cs typeface="Arial" panose="020B0604020202020204" pitchFamily="34" charset="0"/>
              </a:rPr>
              <a:t>بريد الطرود: ≥</a:t>
            </a:r>
            <a:r>
              <a:rPr lang="ar-SA" sz="2000" dirty="0">
                <a:latin typeface="Calibri" panose="020F0502020204030204" pitchFamily="34" charset="0"/>
                <a:ea typeface="Calibri" panose="020F0502020204030204" pitchFamily="34" charset="0"/>
                <a:cs typeface="Calibri" panose="020F0502020204030204" pitchFamily="34" charset="0"/>
              </a:rPr>
              <a:t>٩</a:t>
            </a:r>
            <a:r>
              <a:rPr lang="ar-SA" sz="2000" dirty="0">
                <a:latin typeface="Arial" panose="020B0604020202020204" pitchFamily="34" charset="0"/>
                <a:ea typeface="Calibri" panose="020F0502020204030204" pitchFamily="34" charset="0"/>
                <a:cs typeface="Arial" panose="020B0604020202020204" pitchFamily="34" charset="0"/>
              </a:rPr>
              <a:t>٠٪</a:t>
            </a:r>
            <a:r>
              <a:rPr lang="ar-EG" sz="2000" dirty="0">
                <a:latin typeface="Arial" panose="020B0604020202020204" pitchFamily="34" charset="0"/>
                <a:ea typeface="Calibri" panose="020F050202020403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من الردود في الوقت المحددة و≤٨ ساعات عمل لفتح الطلبات والردود</a:t>
            </a:r>
          </a:p>
        </p:txBody>
      </p:sp>
      <p:pic>
        <p:nvPicPr>
          <p:cNvPr id="4" name="Image 3">
            <a:extLst>
              <a:ext uri="{FF2B5EF4-FFF2-40B4-BE49-F238E27FC236}">
                <a16:creationId xmlns:a16="http://schemas.microsoft.com/office/drawing/2014/main" id="{0D2F7C9B-5895-46E4-9999-FEAB823FCB83}"/>
              </a:ext>
            </a:extLst>
          </p:cNvPr>
          <p:cNvPicPr>
            <a:picLocks noChangeAspect="1"/>
          </p:cNvPicPr>
          <p:nvPr/>
        </p:nvPicPr>
        <p:blipFill>
          <a:blip r:embed="rId3"/>
          <a:stretch>
            <a:fillRect/>
          </a:stretch>
        </p:blipFill>
        <p:spPr>
          <a:xfrm>
            <a:off x="815029" y="1398697"/>
            <a:ext cx="6423307" cy="4282204"/>
          </a:xfrm>
          <a:prstGeom prst="rect">
            <a:avLst/>
          </a:prstGeom>
        </p:spPr>
      </p:pic>
    </p:spTree>
    <p:extLst>
      <p:ext uri="{BB962C8B-B14F-4D97-AF65-F5344CB8AC3E}">
        <p14:creationId xmlns:p14="http://schemas.microsoft.com/office/powerpoint/2010/main" val="37961239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839244" y="541042"/>
            <a:ext cx="9964454" cy="574284"/>
          </a:xfrm>
        </p:spPr>
        <p:txBody>
          <a:bodyPr/>
          <a:lstStyle/>
          <a:p>
            <a:pPr algn="justLow"/>
            <a:r>
              <a:rPr lang="ar-SA" sz="2800" dirty="0"/>
              <a:t>النقاط الرئيسية بشأن نظام الاستعلام القائم على الإنترنت ومعالجة الاستعلامات</a:t>
            </a:r>
          </a:p>
        </p:txBody>
      </p:sp>
      <p:graphicFrame>
        <p:nvGraphicFramePr>
          <p:cNvPr id="6" name="Espace réservé du contenu 5">
            <a:extLst>
              <a:ext uri="{FF2B5EF4-FFF2-40B4-BE49-F238E27FC236}">
                <a16:creationId xmlns:a16="http://schemas.microsoft.com/office/drawing/2014/main" id="{BB08A955-2E28-4639-8CCB-8D5BEFD0F435}"/>
              </a:ext>
            </a:extLst>
          </p:cNvPr>
          <p:cNvGraphicFramePr>
            <a:graphicFrameLocks noGrp="1"/>
          </p:cNvGraphicFramePr>
          <p:nvPr>
            <p:ph sz="quarter" idx="13"/>
            <p:extLst>
              <p:ext uri="{D42A27DB-BD31-4B8C-83A1-F6EECF244321}">
                <p14:modId xmlns:p14="http://schemas.microsoft.com/office/powerpoint/2010/main" val="3545618265"/>
              </p:ext>
            </p:extLst>
          </p:nvPr>
        </p:nvGraphicFramePr>
        <p:xfrm>
          <a:off x="336550" y="1530350"/>
          <a:ext cx="11518900" cy="504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713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3B81C6-BF53-4BEB-A7DA-51B0C3D23EF6}"/>
              </a:ext>
            </a:extLst>
          </p:cNvPr>
          <p:cNvSpPr txBox="1">
            <a:spLocks/>
          </p:cNvSpPr>
          <p:nvPr/>
        </p:nvSpPr>
        <p:spPr>
          <a:xfrm>
            <a:off x="221385" y="6378350"/>
            <a:ext cx="11682363" cy="236923"/>
          </a:xfrm>
          <a:prstGeom prst="rect">
            <a:avLst/>
          </a:prstGeom>
        </p:spPr>
        <p:txBody>
          <a:bodyPr vert="horz" lIns="0" tIns="0" rIns="0" bIns="0"/>
          <a:lst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2pPr>
            <a:lvl3pPr algn="ctr" rtl="1"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3pPr>
            <a:lvl4pPr algn="ctr" rtl="1"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4pPr>
            <a:lvl5pPr algn="ctr" rtl="1"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5pPr>
            <a:lvl6pPr marL="457200" algn="ctr" rtl="1"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6pPr>
            <a:lvl7pPr marL="914400" algn="ctr" rtl="1"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7pPr>
            <a:lvl8pPr marL="1371600" algn="ctr" rtl="1"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8pPr>
            <a:lvl9pPr marL="1828800" algn="ctr" rtl="1"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9pPr>
          </a:lstStyle>
          <a:p>
            <a:pPr marL="0" marR="0" lvl="0" indent="0" algn="just" defTabSz="914400" rtl="1" eaLnBrk="1" fontAlgn="base" latinLnBrk="0" hangingPunct="1">
              <a:lnSpc>
                <a:spcPct val="100000"/>
              </a:lnSpc>
              <a:spcBef>
                <a:spcPct val="0"/>
              </a:spcBef>
              <a:spcAft>
                <a:spcPct val="0"/>
              </a:spcAft>
              <a:buClrTx/>
              <a:buSzTx/>
              <a:buFontTx/>
              <a:buNone/>
              <a:tabLst/>
              <a:defRPr/>
            </a:pPr>
            <a:r>
              <a:rPr lang="ar-SA" sz="1100" b="1" dirty="0">
                <a:solidFill>
                  <a:prstClr val="black"/>
                </a:solidFill>
                <a:latin typeface="Verdana" panose="020B0604030504040204" pitchFamily="34" charset="0"/>
                <a:ea typeface="Arial"/>
                <a:cs typeface="Arial"/>
              </a:rPr>
              <a:t>ملاحظة</a:t>
            </a:r>
            <a:r>
              <a:rPr lang="ar-EG" sz="1100" b="1" dirty="0">
                <a:solidFill>
                  <a:prstClr val="black"/>
                </a:solidFill>
                <a:latin typeface="Verdana" panose="020B0604030504040204" pitchFamily="34" charset="0"/>
                <a:ea typeface="Arial"/>
                <a:cs typeface="Arial"/>
              </a:rPr>
              <a:t>.</a:t>
            </a:r>
            <a:r>
              <a:rPr lang="ar-SA" sz="1100" b="1" dirty="0">
                <a:solidFill>
                  <a:prstClr val="black"/>
                </a:solidFill>
                <a:latin typeface="Verdana" panose="020B0604030504040204" pitchFamily="34" charset="0"/>
                <a:ea typeface="Arial"/>
                <a:cs typeface="Arial"/>
              </a:rPr>
              <a:t> -</a:t>
            </a:r>
            <a:r>
              <a:rPr lang="ar-EG" sz="1100" b="1" dirty="0">
                <a:solidFill>
                  <a:prstClr val="black"/>
                </a:solidFill>
                <a:latin typeface="Verdana" panose="020B0604030504040204" pitchFamily="34" charset="0"/>
                <a:ea typeface="Arial"/>
                <a:cs typeface="Arial"/>
              </a:rPr>
              <a:t> </a:t>
            </a:r>
            <a:r>
              <a:rPr lang="ar-SA" sz="1100" dirty="0">
                <a:solidFill>
                  <a:prstClr val="black"/>
                </a:solidFill>
                <a:latin typeface="Verdana" panose="020B0604030504040204" pitchFamily="34" charset="0"/>
                <a:ea typeface="Arial"/>
                <a:cs typeface="Arial"/>
              </a:rPr>
              <a:t>للحصول على معلومات بشأن ما إذا كانت الخدمة اختيارية أو إلزامية أو كليهما، يرجى الرجوع إلى الاتفاقية.</a:t>
            </a:r>
            <a:r>
              <a:rPr kumimoji="0" lang="ar-SA" sz="1100" b="0" i="0" u="none" strike="noStrike" cap="none" normalizeH="0" baseline="0" noProof="0" dirty="0">
                <a:ln>
                  <a:noFill/>
                </a:ln>
                <a:solidFill>
                  <a:prstClr val="black"/>
                </a:solidFill>
                <a:effectLst/>
                <a:uLnTx/>
                <a:uFillTx/>
                <a:latin typeface="Verdana" panose="020B0604030504040204" pitchFamily="34" charset="0"/>
                <a:ea typeface="Arial"/>
                <a:cs typeface="Arial"/>
              </a:rPr>
              <a:t> *لا تزال المناقشات جارية بشأن خدمة </a:t>
            </a:r>
            <a:r>
              <a:rPr kumimoji="0" lang="ar-SA" sz="1100" b="0" i="0" u="none" strike="noStrike" cap="none" normalizeH="0" baseline="0" noProof="0" dirty="0" err="1">
                <a:ln>
                  <a:noFill/>
                </a:ln>
                <a:solidFill>
                  <a:prstClr val="black"/>
                </a:solidFill>
                <a:effectLst/>
                <a:uLnTx/>
                <a:uFillTx/>
                <a:latin typeface="Verdana" panose="020B0604030504040204" pitchFamily="34" charset="0"/>
                <a:ea typeface="Arial"/>
                <a:cs typeface="Arial"/>
              </a:rPr>
              <a:t>البعائث</a:t>
            </a:r>
            <a:r>
              <a:rPr kumimoji="0" lang="ar-SA" sz="1100" b="0" i="0" u="none" strike="noStrike" cap="none" normalizeH="0" baseline="0" noProof="0" dirty="0">
                <a:ln>
                  <a:noFill/>
                </a:ln>
                <a:solidFill>
                  <a:prstClr val="black"/>
                </a:solidFill>
                <a:effectLst/>
                <a:uLnTx/>
                <a:uFillTx/>
                <a:latin typeface="Verdana" panose="020B0604030504040204" pitchFamily="34" charset="0"/>
                <a:ea typeface="Arial"/>
                <a:cs typeface="Arial"/>
              </a:rPr>
              <a:t> بقيمة بها.</a:t>
            </a:r>
          </a:p>
        </p:txBody>
      </p:sp>
      <p:grpSp>
        <p:nvGrpSpPr>
          <p:cNvPr id="5" name="Group 4">
            <a:extLst>
              <a:ext uri="{FF2B5EF4-FFF2-40B4-BE49-F238E27FC236}">
                <a16:creationId xmlns:a16="http://schemas.microsoft.com/office/drawing/2014/main" id="{AB867358-0892-4125-B74E-B117FF1E2BD6}"/>
              </a:ext>
            </a:extLst>
          </p:cNvPr>
          <p:cNvGrpSpPr/>
          <p:nvPr/>
        </p:nvGrpSpPr>
        <p:grpSpPr>
          <a:xfrm>
            <a:off x="713736" y="1199371"/>
            <a:ext cx="11182663" cy="4955983"/>
            <a:chOff x="7091917" y="441892"/>
            <a:chExt cx="11342021" cy="6188349"/>
          </a:xfrm>
        </p:grpSpPr>
        <p:sp>
          <p:nvSpPr>
            <p:cNvPr id="9" name="Rectangle: Rounded Corners 8">
              <a:extLst>
                <a:ext uri="{FF2B5EF4-FFF2-40B4-BE49-F238E27FC236}">
                  <a16:creationId xmlns:a16="http://schemas.microsoft.com/office/drawing/2014/main" id="{C6AAAB3A-D29F-4722-807B-857B6475877B}"/>
                </a:ext>
              </a:extLst>
            </p:cNvPr>
            <p:cNvSpPr/>
            <p:nvPr/>
          </p:nvSpPr>
          <p:spPr>
            <a:xfrm>
              <a:off x="13545204" y="441892"/>
              <a:ext cx="4877129" cy="494217"/>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cap="none" normalizeH="0" baseline="0" noProof="0">
                  <a:ln>
                    <a:noFill/>
                  </a:ln>
                  <a:solidFill>
                    <a:prstClr val="white"/>
                  </a:solidFill>
                  <a:effectLst/>
                  <a:uLnTx/>
                  <a:uFillTx/>
                  <a:latin typeface="Verdana" panose="020B0604030504040204" pitchFamily="34" charset="0"/>
                  <a:ea typeface="Arial"/>
                  <a:cs typeface="Arial"/>
                </a:rPr>
                <a:t>المستندات البريدية</a:t>
              </a:r>
            </a:p>
          </p:txBody>
        </p:sp>
        <p:sp>
          <p:nvSpPr>
            <p:cNvPr id="10" name="Rectangle: Rounded Corners 9">
              <a:extLst>
                <a:ext uri="{FF2B5EF4-FFF2-40B4-BE49-F238E27FC236}">
                  <a16:creationId xmlns:a16="http://schemas.microsoft.com/office/drawing/2014/main" id="{9358A959-2861-422D-98A3-FDF768E0F496}"/>
                </a:ext>
              </a:extLst>
            </p:cNvPr>
            <p:cNvSpPr/>
            <p:nvPr/>
          </p:nvSpPr>
          <p:spPr>
            <a:xfrm>
              <a:off x="8727333" y="441892"/>
              <a:ext cx="4695760" cy="494217"/>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cap="none" normalizeH="0" baseline="0" noProof="0">
                  <a:ln>
                    <a:noFill/>
                  </a:ln>
                  <a:solidFill>
                    <a:prstClr val="white"/>
                  </a:solidFill>
                  <a:effectLst/>
                  <a:uLnTx/>
                  <a:uFillTx/>
                  <a:latin typeface="Verdana" panose="020B0604030504040204" pitchFamily="34" charset="0"/>
                  <a:ea typeface="Arial"/>
                  <a:cs typeface="Arial"/>
                </a:rPr>
                <a:t>البضائع البريدية</a:t>
              </a:r>
            </a:p>
          </p:txBody>
        </p:sp>
        <p:sp>
          <p:nvSpPr>
            <p:cNvPr id="11" name="Rectangle: Rounded Corners 10">
              <a:extLst>
                <a:ext uri="{FF2B5EF4-FFF2-40B4-BE49-F238E27FC236}">
                  <a16:creationId xmlns:a16="http://schemas.microsoft.com/office/drawing/2014/main" id="{6AC60F97-BCD1-4392-9636-C15386643315}"/>
                </a:ext>
              </a:extLst>
            </p:cNvPr>
            <p:cNvSpPr/>
            <p:nvPr/>
          </p:nvSpPr>
          <p:spPr>
            <a:xfrm>
              <a:off x="16858223" y="983206"/>
              <a:ext cx="1575715" cy="5472847"/>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cap="none" normalizeH="0" baseline="0" noProof="0">
                  <a:ln>
                    <a:noFill/>
                  </a:ln>
                  <a:solidFill>
                    <a:prstClr val="white"/>
                  </a:solidFill>
                  <a:effectLst/>
                  <a:uLnTx/>
                  <a:uFillTx/>
                  <a:latin typeface="Verdana" panose="020B0604030504040204" pitchFamily="34" charset="0"/>
                  <a:ea typeface="Arial"/>
                  <a:cs typeface="Arial"/>
                </a:rPr>
                <a:t>غير ذات أولوية</a:t>
              </a:r>
            </a:p>
          </p:txBody>
        </p:sp>
        <p:sp>
          <p:nvSpPr>
            <p:cNvPr id="13" name="Rectangle: Rounded Corners 12">
              <a:extLst>
                <a:ext uri="{FF2B5EF4-FFF2-40B4-BE49-F238E27FC236}">
                  <a16:creationId xmlns:a16="http://schemas.microsoft.com/office/drawing/2014/main" id="{533F4EB0-992E-49BC-9802-CD822F72B3A6}"/>
                </a:ext>
              </a:extLst>
            </p:cNvPr>
            <p:cNvSpPr/>
            <p:nvPr/>
          </p:nvSpPr>
          <p:spPr>
            <a:xfrm>
              <a:off x="13460336" y="983206"/>
              <a:ext cx="1575715" cy="5459402"/>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cap="none" normalizeH="0" baseline="0" noProof="0">
                  <a:ln>
                    <a:noFill/>
                  </a:ln>
                  <a:solidFill>
                    <a:prstClr val="white"/>
                  </a:solidFill>
                  <a:effectLst/>
                  <a:uLnTx/>
                  <a:uFillTx/>
                  <a:latin typeface="Verdana" panose="020B0604030504040204" pitchFamily="34" charset="0"/>
                  <a:ea typeface="Arial"/>
                  <a:cs typeface="Arial"/>
                </a:rPr>
                <a:t>ممتازة</a:t>
              </a:r>
            </a:p>
          </p:txBody>
        </p:sp>
        <p:sp>
          <p:nvSpPr>
            <p:cNvPr id="14" name="Rectangle: Rounded Corners 13">
              <a:extLst>
                <a:ext uri="{FF2B5EF4-FFF2-40B4-BE49-F238E27FC236}">
                  <a16:creationId xmlns:a16="http://schemas.microsoft.com/office/drawing/2014/main" id="{1CCB3C1C-4C7F-49F6-9B5C-937DC61A613B}"/>
                </a:ext>
              </a:extLst>
            </p:cNvPr>
            <p:cNvSpPr/>
            <p:nvPr/>
          </p:nvSpPr>
          <p:spPr>
            <a:xfrm>
              <a:off x="11908522" y="1013231"/>
              <a:ext cx="1519652" cy="5459404"/>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cap="none" normalizeH="0" baseline="0" noProof="0" dirty="0">
                  <a:ln>
                    <a:noFill/>
                  </a:ln>
                  <a:solidFill>
                    <a:prstClr val="white"/>
                  </a:solidFill>
                  <a:effectLst/>
                  <a:uLnTx/>
                  <a:uFillTx/>
                  <a:latin typeface="Verdana" panose="020B0604030504040204" pitchFamily="34" charset="0"/>
                  <a:ea typeface="Arial"/>
                  <a:cs typeface="Arial"/>
                </a:rPr>
                <a:t>غير ذات أولوية</a:t>
              </a:r>
            </a:p>
          </p:txBody>
        </p:sp>
        <p:sp>
          <p:nvSpPr>
            <p:cNvPr id="15" name="Rectangle: Rounded Corners 14">
              <a:extLst>
                <a:ext uri="{FF2B5EF4-FFF2-40B4-BE49-F238E27FC236}">
                  <a16:creationId xmlns:a16="http://schemas.microsoft.com/office/drawing/2014/main" id="{C36BC757-60FE-4523-B32C-854F5B8AD68D}"/>
                </a:ext>
              </a:extLst>
            </p:cNvPr>
            <p:cNvSpPr/>
            <p:nvPr/>
          </p:nvSpPr>
          <p:spPr>
            <a:xfrm>
              <a:off x="10272090" y="1022037"/>
              <a:ext cx="1575714" cy="5454744"/>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cap="none" normalizeH="0" baseline="0" noProof="0">
                  <a:ln>
                    <a:noFill/>
                  </a:ln>
                  <a:solidFill>
                    <a:prstClr val="white"/>
                  </a:solidFill>
                  <a:effectLst/>
                  <a:uLnTx/>
                  <a:uFillTx/>
                  <a:latin typeface="Verdana" panose="020B0604030504040204" pitchFamily="34" charset="0"/>
                  <a:ea typeface="Arial"/>
                  <a:cs typeface="Arial"/>
                </a:rPr>
                <a:t>ذات الأولوية</a:t>
              </a:r>
            </a:p>
          </p:txBody>
        </p:sp>
        <p:sp>
          <p:nvSpPr>
            <p:cNvPr id="16" name="Rectangle: Rounded Corners 15">
              <a:extLst>
                <a:ext uri="{FF2B5EF4-FFF2-40B4-BE49-F238E27FC236}">
                  <a16:creationId xmlns:a16="http://schemas.microsoft.com/office/drawing/2014/main" id="{EC6A70AE-56BE-4F59-B394-65A44C40AB3A}"/>
                </a:ext>
              </a:extLst>
            </p:cNvPr>
            <p:cNvSpPr/>
            <p:nvPr/>
          </p:nvSpPr>
          <p:spPr>
            <a:xfrm>
              <a:off x="8684738" y="1001309"/>
              <a:ext cx="1519652" cy="5454744"/>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cap="none" normalizeH="0" baseline="0" noProof="0">
                  <a:ln>
                    <a:noFill/>
                  </a:ln>
                  <a:solidFill>
                    <a:prstClr val="white"/>
                  </a:solidFill>
                  <a:effectLst/>
                  <a:uLnTx/>
                  <a:uFillTx/>
                  <a:latin typeface="Verdana" panose="020B0604030504040204" pitchFamily="34" charset="0"/>
                  <a:ea typeface="Arial"/>
                  <a:cs typeface="Arial"/>
                </a:rPr>
                <a:t>ممتازة</a:t>
              </a:r>
            </a:p>
          </p:txBody>
        </p:sp>
        <p:sp>
          <p:nvSpPr>
            <p:cNvPr id="18" name="Rectangle: Rounded Corners 17">
              <a:extLst>
                <a:ext uri="{FF2B5EF4-FFF2-40B4-BE49-F238E27FC236}">
                  <a16:creationId xmlns:a16="http://schemas.microsoft.com/office/drawing/2014/main" id="{CC63A6A4-A136-40B4-AB66-41BDB4638963}"/>
                </a:ext>
              </a:extLst>
            </p:cNvPr>
            <p:cNvSpPr/>
            <p:nvPr/>
          </p:nvSpPr>
          <p:spPr>
            <a:xfrm>
              <a:off x="13480263" y="1524386"/>
              <a:ext cx="1479694" cy="1032658"/>
            </a:xfrm>
            <a:prstGeom prst="roundRect">
              <a:avLst>
                <a:gd name="adj" fmla="val 10000"/>
              </a:avLst>
            </a:prstGeom>
            <a:solidFill>
              <a:srgbClr val="92D050"/>
            </a:solidFill>
            <a:ln>
              <a:solidFill>
                <a:srgbClr val="00B0F0"/>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cap="none" normalizeH="0" baseline="0" noProof="0">
                  <a:ln>
                    <a:noFill/>
                  </a:ln>
                  <a:solidFill>
                    <a:prstClr val="black"/>
                  </a:solidFill>
                  <a:effectLst/>
                  <a:uLnTx/>
                  <a:uFillTx/>
                  <a:latin typeface="Verdana" panose="020B0604030504040204" pitchFamily="34" charset="0"/>
                  <a:ea typeface="Arial"/>
                  <a:cs typeface="Arial"/>
                </a:rPr>
                <a:t>البريد العاجل الدولي</a:t>
              </a:r>
            </a:p>
          </p:txBody>
        </p:sp>
        <p:sp>
          <p:nvSpPr>
            <p:cNvPr id="19" name="Rectangle: Rounded Corners 18">
              <a:extLst>
                <a:ext uri="{FF2B5EF4-FFF2-40B4-BE49-F238E27FC236}">
                  <a16:creationId xmlns:a16="http://schemas.microsoft.com/office/drawing/2014/main" id="{B016414F-264C-4E2C-9038-ED3D3B38D722}"/>
                </a:ext>
              </a:extLst>
            </p:cNvPr>
            <p:cNvSpPr/>
            <p:nvPr/>
          </p:nvSpPr>
          <p:spPr>
            <a:xfrm>
              <a:off x="10311323" y="2777687"/>
              <a:ext cx="3082039" cy="1073708"/>
            </a:xfrm>
            <a:prstGeom prst="roundRect">
              <a:avLst>
                <a:gd name="adj" fmla="val 10000"/>
              </a:avLst>
            </a:prstGeom>
            <a:solidFill>
              <a:srgbClr val="00B050"/>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cap="none" normalizeH="0" baseline="0" noProof="0" dirty="0" err="1">
                  <a:ln>
                    <a:noFill/>
                  </a:ln>
                  <a:solidFill>
                    <a:prstClr val="black"/>
                  </a:solidFill>
                  <a:effectLst/>
                  <a:uLnTx/>
                  <a:uFillTx/>
                  <a:latin typeface="Verdana" panose="020B0604030504040204" pitchFamily="34" charset="0"/>
                  <a:ea typeface="Arial"/>
                  <a:cs typeface="Arial"/>
                </a:rPr>
                <a:t>بعائث</a:t>
              </a:r>
              <a:r>
                <a:rPr kumimoji="0" lang="ar-SA" sz="1400" b="1" i="0" u="none" strike="noStrike" cap="none" normalizeH="0" baseline="0" noProof="0" dirty="0">
                  <a:ln>
                    <a:noFill/>
                  </a:ln>
                  <a:solidFill>
                    <a:prstClr val="black"/>
                  </a:solidFill>
                  <a:effectLst/>
                  <a:uLnTx/>
                  <a:uFillTx/>
                  <a:latin typeface="Verdana" panose="020B0604030504040204" pitchFamily="34" charset="0"/>
                  <a:ea typeface="Arial"/>
                  <a:cs typeface="Arial"/>
                </a:rPr>
                <a:t> بريد الطرود المرفقة بإثبات التوزيع</a:t>
              </a:r>
            </a:p>
          </p:txBody>
        </p:sp>
        <p:sp>
          <p:nvSpPr>
            <p:cNvPr id="20" name="Rectangle: Rounded Corners 19">
              <a:extLst>
                <a:ext uri="{FF2B5EF4-FFF2-40B4-BE49-F238E27FC236}">
                  <a16:creationId xmlns:a16="http://schemas.microsoft.com/office/drawing/2014/main" id="{C85836D1-83CC-4BAE-B378-EDCED784163C}"/>
                </a:ext>
              </a:extLst>
            </p:cNvPr>
            <p:cNvSpPr/>
            <p:nvPr/>
          </p:nvSpPr>
          <p:spPr>
            <a:xfrm>
              <a:off x="8740033" y="1638292"/>
              <a:ext cx="1400634" cy="1032660"/>
            </a:xfrm>
            <a:prstGeom prst="roundRect">
              <a:avLst>
                <a:gd name="adj" fmla="val 10000"/>
              </a:avLst>
            </a:prstGeom>
            <a:solidFill>
              <a:srgbClr val="92D05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cap="none" normalizeH="0" baseline="0" noProof="0">
                  <a:ln>
                    <a:noFill/>
                  </a:ln>
                  <a:solidFill>
                    <a:prstClr val="black"/>
                  </a:solidFill>
                  <a:effectLst/>
                  <a:uLnTx/>
                  <a:uFillTx/>
                  <a:latin typeface="Verdana" panose="020B0604030504040204" pitchFamily="34" charset="0"/>
                  <a:ea typeface="Arial"/>
                  <a:cs typeface="Arial"/>
                </a:rPr>
                <a:t>البريد العاجل الدولي</a:t>
              </a:r>
            </a:p>
          </p:txBody>
        </p:sp>
        <p:sp>
          <p:nvSpPr>
            <p:cNvPr id="21" name="Rectangle: Rounded Corners 20">
              <a:extLst>
                <a:ext uri="{FF2B5EF4-FFF2-40B4-BE49-F238E27FC236}">
                  <a16:creationId xmlns:a16="http://schemas.microsoft.com/office/drawing/2014/main" id="{EBC8678C-41EC-4764-B64F-8A9988C9E27D}"/>
                </a:ext>
              </a:extLst>
            </p:cNvPr>
            <p:cNvSpPr/>
            <p:nvPr/>
          </p:nvSpPr>
          <p:spPr>
            <a:xfrm>
              <a:off x="10372317" y="5729799"/>
              <a:ext cx="2997531" cy="664454"/>
            </a:xfrm>
            <a:prstGeom prst="roundRect">
              <a:avLst>
                <a:gd name="adj" fmla="val 10000"/>
              </a:avLst>
            </a:prstGeom>
            <a:solidFill>
              <a:srgbClr val="FDF7A5"/>
            </a:solidFill>
            <a:ln>
              <a:solidFill>
                <a:srgbClr val="005BAA"/>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cap="none" normalizeH="0" baseline="0" noProof="0" dirty="0">
                  <a:ln>
                    <a:noFill/>
                  </a:ln>
                  <a:solidFill>
                    <a:prstClr val="black"/>
                  </a:solidFill>
                  <a:effectLst/>
                  <a:uLnTx/>
                  <a:uFillTx/>
                  <a:latin typeface="Verdana" panose="020B0604030504040204" pitchFamily="34" charset="0"/>
                  <a:ea typeface="Arial"/>
                  <a:cs typeface="Arial"/>
                </a:rPr>
                <a:t>الرزم الصغيرة</a:t>
              </a:r>
              <a:r>
                <a:rPr kumimoji="0" lang="ar-SA" sz="1400" i="0" u="none" strike="noStrike" cap="none" normalizeH="0" baseline="0" noProof="0" dirty="0">
                  <a:ln>
                    <a:noFill/>
                  </a:ln>
                  <a:solidFill>
                    <a:prstClr val="black"/>
                  </a:solidFill>
                  <a:effectLst/>
                  <a:uLnTx/>
                  <a:uFillTx/>
                  <a:latin typeface="Verdana" panose="020B0604030504040204" pitchFamily="34" charset="0"/>
                  <a:ea typeface="Arial"/>
                  <a:cs typeface="Arial"/>
                </a:rPr>
                <a:t> </a:t>
              </a:r>
              <a:r>
                <a:rPr lang="ar-SA" sz="1400" b="1" dirty="0">
                  <a:solidFill>
                    <a:prstClr val="black"/>
                  </a:solidFill>
                  <a:latin typeface="Times New Roman" panose="02020603050405020304" pitchFamily="18" charset="0"/>
                  <a:ea typeface="Arial"/>
                  <a:cs typeface="Times New Roman" panose="02020603050405020304" pitchFamily="18" charset="0"/>
                </a:rPr>
                <a:t>(</a:t>
              </a:r>
              <a:r>
                <a:rPr lang="en-GB" sz="1400" b="1" dirty="0">
                  <a:solidFill>
                    <a:prstClr val="black"/>
                  </a:solidFill>
                  <a:latin typeface="Times New Roman" panose="02020603050405020304" pitchFamily="18" charset="0"/>
                  <a:ea typeface="Arial"/>
                  <a:cs typeface="Times New Roman" panose="02020603050405020304" pitchFamily="18" charset="0"/>
                </a:rPr>
                <a:t>E</a:t>
              </a:r>
              <a:r>
                <a:rPr lang="ar-SA" sz="1400" b="1" dirty="0">
                  <a:solidFill>
                    <a:prstClr val="black"/>
                  </a:solidFill>
                  <a:latin typeface="Times New Roman" panose="02020603050405020304" pitchFamily="18" charset="0"/>
                  <a:ea typeface="Arial"/>
                  <a:cs typeface="Times New Roman" panose="02020603050405020304" pitchFamily="18" charset="0"/>
                </a:rPr>
                <a:t>)</a:t>
              </a:r>
              <a:r>
                <a:rPr lang="ar-SA" sz="2000" b="1" dirty="0">
                  <a:solidFill>
                    <a:prstClr val="black"/>
                  </a:solidFill>
                  <a:latin typeface="Arial" panose="020B0604020202020204" pitchFamily="34" charset="0"/>
                  <a:ea typeface="Arial"/>
                  <a:cs typeface="Arial" panose="020B0604020202020204" pitchFamily="34" charset="0"/>
                </a:rPr>
                <a:t> </a:t>
              </a:r>
              <a:endParaRPr lang="en-US" sz="2000" b="1" dirty="0">
                <a:solidFill>
                  <a:prstClr val="black"/>
                </a:solidFill>
                <a:latin typeface="Arial" panose="020B0604020202020204" pitchFamily="34" charset="0"/>
                <a:ea typeface="Arial"/>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cap="none" normalizeH="0" baseline="0" noProof="0" dirty="0" err="1">
                  <a:ln>
                    <a:noFill/>
                  </a:ln>
                  <a:solidFill>
                    <a:prstClr val="black"/>
                  </a:solidFill>
                  <a:effectLst/>
                  <a:uLnTx/>
                  <a:uFillTx/>
                  <a:latin typeface="Verdana" panose="020B0604030504040204" pitchFamily="34" charset="0"/>
                  <a:ea typeface="Arial"/>
                  <a:cs typeface="Arial"/>
                </a:rPr>
                <a:t>بعائث</a:t>
              </a:r>
              <a:r>
                <a:rPr kumimoji="0" lang="ar-SA" sz="1400" b="1" i="0" u="none" strike="noStrike" cap="none" normalizeH="0" baseline="0" noProof="0" dirty="0">
                  <a:ln>
                    <a:noFill/>
                  </a:ln>
                  <a:solidFill>
                    <a:prstClr val="black"/>
                  </a:solidFill>
                  <a:effectLst/>
                  <a:uLnTx/>
                  <a:uFillTx/>
                  <a:latin typeface="Verdana" panose="020B0604030504040204" pitchFamily="34" charset="0"/>
                  <a:ea typeface="Arial"/>
                  <a:cs typeface="Arial"/>
                </a:rPr>
                <a:t> المكفوفين</a:t>
              </a:r>
            </a:p>
          </p:txBody>
        </p:sp>
        <p:sp>
          <p:nvSpPr>
            <p:cNvPr id="22" name="Rectangle: Rounded Corners 21">
              <a:extLst>
                <a:ext uri="{FF2B5EF4-FFF2-40B4-BE49-F238E27FC236}">
                  <a16:creationId xmlns:a16="http://schemas.microsoft.com/office/drawing/2014/main" id="{1F3FC6EC-F7DE-4B88-9DA5-F16217BABA3A}"/>
                </a:ext>
              </a:extLst>
            </p:cNvPr>
            <p:cNvSpPr/>
            <p:nvPr/>
          </p:nvSpPr>
          <p:spPr>
            <a:xfrm>
              <a:off x="10298747" y="3932430"/>
              <a:ext cx="3092997" cy="846549"/>
            </a:xfrm>
            <a:prstGeom prst="roundRect">
              <a:avLst>
                <a:gd name="adj" fmla="val 10000"/>
              </a:avLst>
            </a:prstGeom>
            <a:solidFill>
              <a:srgbClr val="FFC00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cap="none" normalizeH="0" baseline="0" noProof="0" dirty="0" err="1">
                  <a:ln>
                    <a:noFill/>
                  </a:ln>
                  <a:solidFill>
                    <a:prstClr val="black"/>
                  </a:solidFill>
                  <a:effectLst/>
                  <a:uLnTx/>
                  <a:uFillTx/>
                  <a:latin typeface="Verdana" panose="020B0604030504040204" pitchFamily="34" charset="0"/>
                  <a:ea typeface="Arial"/>
                  <a:cs typeface="Arial"/>
                </a:rPr>
                <a:t>بعائث</a:t>
              </a:r>
              <a:r>
                <a:rPr kumimoji="0" lang="ar-SA" sz="1400" b="1" i="0" u="none" strike="noStrike" cap="none" normalizeH="0" baseline="0" noProof="0" dirty="0">
                  <a:ln>
                    <a:noFill/>
                  </a:ln>
                  <a:solidFill>
                    <a:prstClr val="black"/>
                  </a:solidFill>
                  <a:effectLst/>
                  <a:uLnTx/>
                  <a:uFillTx/>
                  <a:latin typeface="Verdana" panose="020B0604030504040204" pitchFamily="34" charset="0"/>
                  <a:ea typeface="Arial"/>
                  <a:cs typeface="Arial"/>
                </a:rPr>
                <a:t> بريد الطرود</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23" name="Rectangle: Rounded Corners 22">
              <a:extLst>
                <a:ext uri="{FF2B5EF4-FFF2-40B4-BE49-F238E27FC236}">
                  <a16:creationId xmlns:a16="http://schemas.microsoft.com/office/drawing/2014/main" id="{EAF876FF-9F1D-4579-9C9F-975E8D62AA02}"/>
                </a:ext>
              </a:extLst>
            </p:cNvPr>
            <p:cNvSpPr/>
            <p:nvPr/>
          </p:nvSpPr>
          <p:spPr>
            <a:xfrm>
              <a:off x="7138662" y="450860"/>
              <a:ext cx="1482761" cy="509768"/>
            </a:xfrm>
            <a:prstGeom prst="roundRect">
              <a:avLst>
                <a:gd name="adj" fmla="val 10000"/>
              </a:avLst>
            </a:prstGeom>
            <a:solidFill>
              <a:schemeClr val="bg1"/>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900" b="1" i="0" u="none" strike="noStrike" cap="none" normalizeH="0" baseline="0" noProof="0" dirty="0">
                  <a:ln>
                    <a:noFill/>
                  </a:ln>
                  <a:solidFill>
                    <a:prstClr val="black"/>
                  </a:solidFill>
                  <a:effectLst/>
                  <a:uLnTx/>
                  <a:uFillTx/>
                  <a:latin typeface="Verdana" panose="020B0604030504040204" pitchFamily="34" charset="0"/>
                  <a:ea typeface="Arial"/>
                  <a:cs typeface="Arial"/>
                </a:rPr>
                <a:t> قائمة الخدمات ذات القيمة المضافة (الخدمات الإضافية)</a:t>
              </a:r>
            </a:p>
          </p:txBody>
        </p:sp>
        <p:sp>
          <p:nvSpPr>
            <p:cNvPr id="29" name="Rectangle: Rounded Corners 28">
              <a:extLst>
                <a:ext uri="{FF2B5EF4-FFF2-40B4-BE49-F238E27FC236}">
                  <a16:creationId xmlns:a16="http://schemas.microsoft.com/office/drawing/2014/main" id="{29CB7977-197A-4604-B359-86838AABE4C0}"/>
                </a:ext>
              </a:extLst>
            </p:cNvPr>
            <p:cNvSpPr/>
            <p:nvPr/>
          </p:nvSpPr>
          <p:spPr>
            <a:xfrm>
              <a:off x="10295177" y="4912896"/>
              <a:ext cx="1519652" cy="713245"/>
            </a:xfrm>
            <a:prstGeom prst="roundRect">
              <a:avLst>
                <a:gd name="adj" fmla="val 10000"/>
              </a:avLst>
            </a:prstGeom>
            <a:solidFill>
              <a:srgbClr val="FFFF0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100" b="1" i="0" u="none" strike="noStrike" cap="none" normalizeH="0" baseline="0" noProof="0" dirty="0">
                  <a:ln>
                    <a:noFill/>
                  </a:ln>
                  <a:solidFill>
                    <a:prstClr val="black"/>
                  </a:solidFill>
                  <a:effectLst/>
                  <a:uLnTx/>
                  <a:uFillTx/>
                  <a:latin typeface="Verdana" panose="020B0604030504040204" pitchFamily="34" charset="0"/>
                  <a:ea typeface="Arial"/>
                  <a:cs typeface="Arial"/>
                </a:rPr>
                <a:t>الرزم الصغيرة مع خدمة التوزيع الخاضع للتتبع </a:t>
              </a:r>
              <a:r>
                <a:rPr lang="ar-SA" sz="1100" b="1" dirty="0">
                  <a:solidFill>
                    <a:prstClr val="black"/>
                  </a:solidFill>
                  <a:latin typeface="Times New Roman" panose="02020603050405020304" pitchFamily="18" charset="0"/>
                  <a:ea typeface="Arial"/>
                  <a:cs typeface="Times New Roman" panose="02020603050405020304" pitchFamily="18" charset="0"/>
                </a:rPr>
                <a:t>(</a:t>
              </a:r>
              <a:r>
                <a:rPr lang="en-GB" sz="1100" b="1" dirty="0">
                  <a:solidFill>
                    <a:prstClr val="black"/>
                  </a:solidFill>
                  <a:latin typeface="Times New Roman" panose="02020603050405020304" pitchFamily="18" charset="0"/>
                  <a:ea typeface="Arial"/>
                  <a:cs typeface="Times New Roman" panose="02020603050405020304" pitchFamily="18" charset="0"/>
                </a:rPr>
                <a:t>E</a:t>
              </a:r>
              <a:r>
                <a:rPr lang="ar-SA" sz="1100" b="1" dirty="0">
                  <a:solidFill>
                    <a:prstClr val="black"/>
                  </a:solidFill>
                  <a:latin typeface="Times New Roman" panose="02020603050405020304" pitchFamily="18" charset="0"/>
                  <a:ea typeface="Arial"/>
                  <a:cs typeface="Times New Roman" panose="02020603050405020304" pitchFamily="18" charset="0"/>
                </a:rPr>
                <a:t>)</a:t>
              </a:r>
              <a:r>
                <a:rPr lang="ar-SA" sz="1600" b="1" dirty="0">
                  <a:solidFill>
                    <a:prstClr val="black"/>
                  </a:solidFill>
                  <a:latin typeface="Arial" panose="020B0604020202020204" pitchFamily="34" charset="0"/>
                  <a:ea typeface="Arial"/>
                  <a:cs typeface="Arial" panose="020B0604020202020204" pitchFamily="34" charset="0"/>
                </a:rPr>
                <a:t> </a:t>
              </a:r>
              <a:endParaRPr kumimoji="0" lang="en-GB" sz="1100" b="1" i="0" u="none" strike="noStrike" cap="none" normalizeH="0" baseline="0" noProof="0" dirty="0">
                <a:ln>
                  <a:noFill/>
                </a:ln>
                <a:solidFill>
                  <a:prstClr val="black"/>
                </a:solidFill>
                <a:effectLst/>
                <a:uLnTx/>
                <a:uFillTx/>
                <a:latin typeface="Verdana" panose="020B0604030504040204" pitchFamily="34" charset="0"/>
                <a:ea typeface="Arial"/>
                <a:cs typeface="Arial"/>
              </a:endParaRPr>
            </a:p>
          </p:txBody>
        </p:sp>
        <p:sp>
          <p:nvSpPr>
            <p:cNvPr id="30" name="Rectangle: Rounded Corners 29">
              <a:extLst>
                <a:ext uri="{FF2B5EF4-FFF2-40B4-BE49-F238E27FC236}">
                  <a16:creationId xmlns:a16="http://schemas.microsoft.com/office/drawing/2014/main" id="{59F67235-E88B-48F2-896F-CAE0F2B0A731}"/>
                </a:ext>
              </a:extLst>
            </p:cNvPr>
            <p:cNvSpPr/>
            <p:nvPr/>
          </p:nvSpPr>
          <p:spPr>
            <a:xfrm>
              <a:off x="10338467" y="1666107"/>
              <a:ext cx="1463040" cy="1004843"/>
            </a:xfrm>
            <a:prstGeom prst="roundRect">
              <a:avLst>
                <a:gd name="adj" fmla="val 10000"/>
              </a:avLst>
            </a:prstGeom>
            <a:solidFill>
              <a:srgbClr val="92D050"/>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cap="none" normalizeH="0" baseline="0" noProof="0" dirty="0">
                  <a:ln>
                    <a:noFill/>
                  </a:ln>
                  <a:solidFill>
                    <a:prstClr val="black"/>
                  </a:solidFill>
                  <a:effectLst/>
                  <a:uLnTx/>
                  <a:uFillTx/>
                  <a:latin typeface="Verdana" panose="020B0604030504040204" pitchFamily="34" charset="0"/>
                  <a:ea typeface="Arial"/>
                  <a:cs typeface="Arial"/>
                </a:rPr>
                <a:t>الطرود بقيمة مصرح بها</a:t>
              </a:r>
            </a:p>
          </p:txBody>
        </p:sp>
        <p:sp>
          <p:nvSpPr>
            <p:cNvPr id="31" name="Rectangle: Rounded Corners 30">
              <a:extLst>
                <a:ext uri="{FF2B5EF4-FFF2-40B4-BE49-F238E27FC236}">
                  <a16:creationId xmlns:a16="http://schemas.microsoft.com/office/drawing/2014/main" id="{BE91A955-2512-48FD-BAC0-4590BB020959}"/>
                </a:ext>
              </a:extLst>
            </p:cNvPr>
            <p:cNvSpPr/>
            <p:nvPr/>
          </p:nvSpPr>
          <p:spPr>
            <a:xfrm>
              <a:off x="15110674" y="1009086"/>
              <a:ext cx="1663253" cy="5467695"/>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cap="none" normalizeH="0" baseline="0" noProof="0">
                  <a:ln>
                    <a:noFill/>
                  </a:ln>
                  <a:solidFill>
                    <a:prstClr val="white"/>
                  </a:solidFill>
                  <a:effectLst/>
                  <a:uLnTx/>
                  <a:uFillTx/>
                  <a:latin typeface="Verdana" panose="020B0604030504040204" pitchFamily="34" charset="0"/>
                  <a:ea typeface="Arial"/>
                  <a:cs typeface="Arial"/>
                </a:rPr>
                <a:t>ذات الأولوية</a:t>
              </a:r>
            </a:p>
          </p:txBody>
        </p:sp>
        <p:sp>
          <p:nvSpPr>
            <p:cNvPr id="32" name="Rectangle: Rounded Corners 31">
              <a:extLst>
                <a:ext uri="{FF2B5EF4-FFF2-40B4-BE49-F238E27FC236}">
                  <a16:creationId xmlns:a16="http://schemas.microsoft.com/office/drawing/2014/main" id="{E7934033-58BD-46A2-A6BA-FED33D33D7D5}"/>
                </a:ext>
              </a:extLst>
            </p:cNvPr>
            <p:cNvSpPr/>
            <p:nvPr/>
          </p:nvSpPr>
          <p:spPr>
            <a:xfrm>
              <a:off x="15159937" y="1546433"/>
              <a:ext cx="1608047" cy="943837"/>
            </a:xfrm>
            <a:prstGeom prst="roundRect">
              <a:avLst>
                <a:gd name="adj" fmla="val 10000"/>
              </a:avLst>
            </a:prstGeom>
            <a:solidFill>
              <a:srgbClr val="92D050"/>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00" b="1" i="0" u="none" strike="noStrike" cap="none" normalizeH="0" baseline="0" noProof="0" dirty="0">
                  <a:ln>
                    <a:noFill/>
                  </a:ln>
                  <a:solidFill>
                    <a:prstClr val="black"/>
                  </a:solidFill>
                  <a:effectLst/>
                  <a:uLnTx/>
                  <a:uFillTx/>
                  <a:latin typeface="Verdana" panose="020B0604030504040204" pitchFamily="34" charset="0"/>
                  <a:ea typeface="Arial"/>
                  <a:cs typeface="Arial"/>
                </a:rPr>
                <a:t>الرسائل المسجلة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00" b="0" i="0" u="none" strike="noStrike" cap="none" normalizeH="0" baseline="0" noProof="0" dirty="0">
                  <a:ln>
                    <a:noFill/>
                  </a:ln>
                  <a:solidFill>
                    <a:prstClr val="black"/>
                  </a:solidFill>
                  <a:effectLst/>
                  <a:uLnTx/>
                  <a:uFillTx/>
                  <a:latin typeface="Verdana" panose="020B0604030504040204" pitchFamily="34" charset="0"/>
                  <a:ea typeface="Arial"/>
                  <a:cs typeface="Arial"/>
                </a:rPr>
                <a:t> (المقاسان </a:t>
              </a:r>
              <a:r>
                <a:rPr kumimoji="0" lang="ar-EG" sz="1000" b="0" i="0" u="none" strike="noStrike" cap="none"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rPr>
                <a:t>"</a:t>
              </a:r>
              <a:r>
                <a:rPr kumimoji="0" lang="en-GB" sz="1000" b="0" i="0" u="none" strike="noStrike" cap="none"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rPr>
                <a:t>P</a:t>
              </a:r>
              <a:r>
                <a:rPr kumimoji="0" lang="ar-EG" sz="1000" b="0" i="0" u="none" strike="noStrike" cap="none"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rPr>
                <a:t>"</a:t>
              </a:r>
              <a:r>
                <a:rPr kumimoji="0" lang="ar-SA" sz="1000" b="0" i="0" u="none" strike="noStrike" cap="none" normalizeH="0" baseline="0" noProof="0" dirty="0">
                  <a:ln>
                    <a:noFill/>
                  </a:ln>
                  <a:solidFill>
                    <a:prstClr val="black"/>
                  </a:solidFill>
                  <a:effectLst/>
                  <a:uLnTx/>
                  <a:uFillTx/>
                  <a:latin typeface="Verdana" panose="020B0604030504040204" pitchFamily="34" charset="0"/>
                  <a:ea typeface="Arial"/>
                  <a:cs typeface="Arial"/>
                </a:rPr>
                <a:t> و</a:t>
              </a:r>
              <a:r>
                <a:rPr kumimoji="0" lang="ar-EG" sz="1000" b="0" i="0" u="none" strike="noStrike" cap="none"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rPr>
                <a:t>"</a:t>
              </a:r>
              <a:r>
                <a:rPr kumimoji="0" lang="en-GB" sz="1000" b="0" i="0" u="none" strike="noStrike" cap="none"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rPr>
                <a:t>G</a:t>
              </a:r>
              <a:r>
                <a:rPr kumimoji="0" lang="ar-EG" sz="1000" b="0" i="0" u="none" strike="noStrike" cap="none"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rPr>
                <a:t>"</a:t>
              </a:r>
              <a:r>
                <a:rPr kumimoji="0" lang="en-GB" sz="1000" b="0" i="0" u="none" strike="noStrike" cap="none" normalizeH="0" baseline="0" noProof="0" dirty="0">
                  <a:ln>
                    <a:noFill/>
                  </a:ln>
                  <a:solidFill>
                    <a:prstClr val="black"/>
                  </a:solidFill>
                  <a:effectLst/>
                  <a:uLnTx/>
                  <a:uFillTx/>
                  <a:latin typeface="Verdana" panose="020B0604030504040204" pitchFamily="34" charset="0"/>
                  <a:ea typeface="Arial"/>
                  <a:cs typeface="Arial"/>
                </a:rPr>
                <a:t> </a:t>
              </a:r>
              <a:r>
                <a:rPr kumimoji="0" lang="ar-EG" sz="1000" b="0" i="0" u="none" strike="noStrike" cap="none" normalizeH="0" baseline="0" noProof="0" dirty="0">
                  <a:ln>
                    <a:noFill/>
                  </a:ln>
                  <a:solidFill>
                    <a:prstClr val="black"/>
                  </a:solidFill>
                  <a:effectLst/>
                  <a:uLnTx/>
                  <a:uFillTx/>
                  <a:latin typeface="Verdana" panose="020B0604030504040204" pitchFamily="34" charset="0"/>
                  <a:ea typeface="Arial"/>
                  <a:cs typeface="Arial"/>
                </a:rPr>
                <a:t>) </a:t>
              </a:r>
              <a:r>
                <a:rPr lang="ar-SA" sz="1000" b="1" dirty="0" err="1">
                  <a:solidFill>
                    <a:prstClr val="black"/>
                  </a:solidFill>
                  <a:latin typeface="Verdana" panose="020B0604030504040204" pitchFamily="34" charset="0"/>
                  <a:ea typeface="Arial"/>
                  <a:cs typeface="Arial"/>
                </a:rPr>
                <a:t>بعائث</a:t>
              </a:r>
              <a:r>
                <a:rPr lang="ar-SA" sz="1000" b="1" dirty="0">
                  <a:solidFill>
                    <a:prstClr val="black"/>
                  </a:solidFill>
                  <a:latin typeface="Verdana" panose="020B0604030504040204" pitchFamily="34" charset="0"/>
                  <a:ea typeface="Arial"/>
                  <a:cs typeface="Arial"/>
                </a:rPr>
                <a:t> بريد الرسائل بقيمة مصرح بها</a:t>
              </a:r>
            </a:p>
          </p:txBody>
        </p:sp>
        <p:sp>
          <p:nvSpPr>
            <p:cNvPr id="33" name="Rectangle: Rounded Corners 32">
              <a:extLst>
                <a:ext uri="{FF2B5EF4-FFF2-40B4-BE49-F238E27FC236}">
                  <a16:creationId xmlns:a16="http://schemas.microsoft.com/office/drawing/2014/main" id="{7DC07727-37CB-4F67-8DA9-1B30764C6FF3}"/>
                </a:ext>
              </a:extLst>
            </p:cNvPr>
            <p:cNvSpPr/>
            <p:nvPr/>
          </p:nvSpPr>
          <p:spPr>
            <a:xfrm>
              <a:off x="15116220" y="4622261"/>
              <a:ext cx="1637185" cy="854199"/>
            </a:xfrm>
            <a:prstGeom prst="roundRect">
              <a:avLst>
                <a:gd name="adj" fmla="val 10000"/>
              </a:avLst>
            </a:prstGeom>
            <a:solidFill>
              <a:srgbClr val="FFFF0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b="1" dirty="0">
                  <a:solidFill>
                    <a:prstClr val="black"/>
                  </a:solidFill>
                  <a:latin typeface="Verdana" panose="020B0604030504040204" pitchFamily="34" charset="0"/>
                  <a:ea typeface="Arial"/>
                  <a:cs typeface="Arial"/>
                </a:rPr>
                <a:t> </a:t>
              </a:r>
              <a:r>
                <a:rPr lang="ar-SA" sz="1200" b="1" dirty="0">
                  <a:solidFill>
                    <a:prstClr val="black"/>
                  </a:solidFill>
                  <a:latin typeface="Arial" panose="020B0604020202020204" pitchFamily="34" charset="0"/>
                  <a:ea typeface="Arial"/>
                  <a:cs typeface="Arial" panose="020B0604020202020204" pitchFamily="34" charset="0"/>
                </a:rPr>
                <a:t>الرسائل الصغيرة </a:t>
              </a:r>
              <a:r>
                <a:rPr lang="ar-SA" sz="1000" b="1" dirty="0">
                  <a:solidFill>
                    <a:prstClr val="black"/>
                  </a:solidFill>
                  <a:latin typeface="Times New Roman" panose="02020603050405020304" pitchFamily="18" charset="0"/>
                  <a:ea typeface="Arial"/>
                  <a:cs typeface="Times New Roman" panose="02020603050405020304" pitchFamily="18" charset="0"/>
                </a:rPr>
                <a:t>(</a:t>
              </a:r>
              <a:r>
                <a:rPr lang="en-GB" sz="1000" b="1" dirty="0">
                  <a:solidFill>
                    <a:prstClr val="black"/>
                  </a:solidFill>
                  <a:latin typeface="Times New Roman" panose="02020603050405020304" pitchFamily="18" charset="0"/>
                  <a:ea typeface="Arial"/>
                  <a:cs typeface="Times New Roman" panose="02020603050405020304" pitchFamily="18" charset="0"/>
                </a:rPr>
                <a:t>P</a:t>
              </a:r>
              <a:r>
                <a:rPr lang="ar-SA" sz="1000" b="1" dirty="0">
                  <a:solidFill>
                    <a:prstClr val="black"/>
                  </a:solidFill>
                  <a:latin typeface="Times New Roman" panose="02020603050405020304" pitchFamily="18" charset="0"/>
                  <a:ea typeface="Arial"/>
                  <a:cs typeface="Times New Roman" panose="02020603050405020304" pitchFamily="18" charset="0"/>
                </a:rPr>
                <a:t>)</a:t>
              </a:r>
              <a:r>
                <a:rPr lang="ar-SA" sz="1200" b="1" dirty="0">
                  <a:solidFill>
                    <a:prstClr val="black"/>
                  </a:solidFill>
                  <a:latin typeface="Arial" panose="020B0604020202020204" pitchFamily="34" charset="0"/>
                  <a:ea typeface="Arial"/>
                  <a:cs typeface="Arial" panose="020B0604020202020204" pitchFamily="34" charset="0"/>
                </a:rPr>
                <a:t> والكبيرة </a:t>
              </a:r>
              <a:r>
                <a:rPr lang="ar-SA" sz="1000" b="1" dirty="0">
                  <a:solidFill>
                    <a:prstClr val="black"/>
                  </a:solidFill>
                  <a:latin typeface="Times New Roman" panose="02020603050405020304" pitchFamily="18" charset="0"/>
                  <a:ea typeface="Arial"/>
                  <a:cs typeface="Times New Roman" panose="02020603050405020304" pitchFamily="18" charset="0"/>
                </a:rPr>
                <a:t>(</a:t>
              </a:r>
              <a:r>
                <a:rPr lang="en-GB" sz="1000" b="1" dirty="0">
                  <a:solidFill>
                    <a:prstClr val="black"/>
                  </a:solidFill>
                  <a:latin typeface="Times New Roman" panose="02020603050405020304" pitchFamily="18" charset="0"/>
                  <a:ea typeface="Arial"/>
                  <a:cs typeface="Times New Roman" panose="02020603050405020304" pitchFamily="18" charset="0"/>
                </a:rPr>
                <a:t>G</a:t>
              </a:r>
              <a:r>
                <a:rPr lang="ar-SA" sz="1000" b="1" dirty="0">
                  <a:solidFill>
                    <a:prstClr val="black"/>
                  </a:solidFill>
                  <a:latin typeface="Times New Roman" panose="02020603050405020304" pitchFamily="18" charset="0"/>
                  <a:ea typeface="Arial"/>
                  <a:cs typeface="Times New Roman" panose="02020603050405020304" pitchFamily="18" charset="0"/>
                </a:rPr>
                <a:t>)</a:t>
              </a:r>
              <a:r>
                <a:rPr lang="ar-SA" sz="1200" b="1" dirty="0">
                  <a:solidFill>
                    <a:prstClr val="black"/>
                  </a:solidFill>
                  <a:latin typeface="Arial" panose="020B0604020202020204" pitchFamily="34" charset="0"/>
                  <a:ea typeface="Arial"/>
                  <a:cs typeface="Arial" panose="020B0604020202020204" pitchFamily="34" charset="0"/>
                </a:rPr>
                <a:t> مع خدمة التوزيع الخاضع للتتبع</a:t>
              </a:r>
            </a:p>
          </p:txBody>
        </p:sp>
        <p:sp>
          <p:nvSpPr>
            <p:cNvPr id="34" name="Rectangle: Rounded Corners 33">
              <a:extLst>
                <a:ext uri="{FF2B5EF4-FFF2-40B4-BE49-F238E27FC236}">
                  <a16:creationId xmlns:a16="http://schemas.microsoft.com/office/drawing/2014/main" id="{F0BDAE4E-F445-424A-A7A5-21B8959DB185}"/>
                </a:ext>
              </a:extLst>
            </p:cNvPr>
            <p:cNvSpPr/>
            <p:nvPr/>
          </p:nvSpPr>
          <p:spPr>
            <a:xfrm>
              <a:off x="15144667" y="5525975"/>
              <a:ext cx="3216418" cy="806661"/>
            </a:xfrm>
            <a:prstGeom prst="roundRect">
              <a:avLst>
                <a:gd name="adj" fmla="val 10000"/>
              </a:avLst>
            </a:prstGeom>
            <a:solidFill>
              <a:srgbClr val="FDF7A5"/>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100" b="1" i="0" u="none" strike="noStrike" cap="none" normalizeH="0" baseline="0" noProof="0" dirty="0">
                  <a:ln>
                    <a:noFill/>
                  </a:ln>
                  <a:solidFill>
                    <a:prstClr val="black"/>
                  </a:solidFill>
                  <a:effectLst/>
                  <a:uLnTx/>
                  <a:uFillTx/>
                  <a:latin typeface="Verdana" panose="020B0604030504040204" pitchFamily="34" charset="0"/>
                  <a:ea typeface="Arial"/>
                  <a:cs typeface="Arial"/>
                </a:rPr>
                <a:t>الرسائل الصغيرة </a:t>
              </a:r>
              <a:r>
                <a:rPr lang="ar-SA" sz="1100" b="1" dirty="0">
                  <a:solidFill>
                    <a:prstClr val="black"/>
                  </a:solidFill>
                  <a:latin typeface="Times New Roman" panose="02020603050405020304" pitchFamily="18" charset="0"/>
                  <a:ea typeface="Arial"/>
                  <a:cs typeface="Times New Roman" panose="02020603050405020304" pitchFamily="18" charset="0"/>
                </a:rPr>
                <a:t>(</a:t>
              </a:r>
              <a:r>
                <a:rPr lang="en-GB" sz="1100" b="1" dirty="0">
                  <a:solidFill>
                    <a:prstClr val="black"/>
                  </a:solidFill>
                  <a:latin typeface="Times New Roman" panose="02020603050405020304" pitchFamily="18" charset="0"/>
                  <a:ea typeface="Arial"/>
                  <a:cs typeface="Times New Roman" panose="02020603050405020304" pitchFamily="18" charset="0"/>
                </a:rPr>
                <a:t>P</a:t>
              </a:r>
              <a:r>
                <a:rPr lang="ar-SA" sz="1100" b="1" dirty="0">
                  <a:solidFill>
                    <a:prstClr val="black"/>
                  </a:solidFill>
                  <a:latin typeface="Times New Roman" panose="02020603050405020304" pitchFamily="18" charset="0"/>
                  <a:ea typeface="Arial"/>
                  <a:cs typeface="Times New Roman" panose="02020603050405020304" pitchFamily="18" charset="0"/>
                </a:rPr>
                <a:t>)</a:t>
              </a:r>
              <a:r>
                <a:rPr lang="ar-SA" sz="1600" b="1" dirty="0">
                  <a:solidFill>
                    <a:prstClr val="black"/>
                  </a:solidFill>
                  <a:latin typeface="Arial" panose="020B0604020202020204" pitchFamily="34" charset="0"/>
                  <a:ea typeface="Arial"/>
                  <a:cs typeface="Arial" panose="020B0604020202020204" pitchFamily="34" charset="0"/>
                </a:rPr>
                <a:t> </a:t>
              </a:r>
              <a:endParaRPr kumimoji="0" lang="en-GB" sz="1100" i="0" u="none" strike="noStrike" cap="none" normalizeH="0" baseline="0" noProof="0" dirty="0">
                <a:ln>
                  <a:noFill/>
                </a:ln>
                <a:solidFill>
                  <a:prstClr val="black"/>
                </a:solidFill>
                <a:effectLst/>
                <a:uLnTx/>
                <a:uFillTx/>
                <a:latin typeface="Verdana" panose="020B0604030504040204" pitchFamily="34" charset="0"/>
                <a:ea typeface="Arial"/>
                <a:cs typeface="Arial"/>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100" b="1" i="0" u="none" strike="noStrike" cap="none" normalizeH="0" baseline="0" noProof="0" dirty="0">
                  <a:ln>
                    <a:noFill/>
                  </a:ln>
                  <a:solidFill>
                    <a:prstClr val="black"/>
                  </a:solidFill>
                  <a:effectLst/>
                  <a:uLnTx/>
                  <a:uFillTx/>
                  <a:latin typeface="Verdana" panose="020B0604030504040204" pitchFamily="34" charset="0"/>
                  <a:ea typeface="Arial"/>
                  <a:cs typeface="Arial"/>
                </a:rPr>
                <a:t>الرسائل الكبيرة </a:t>
              </a:r>
              <a:r>
                <a:rPr lang="ar-SA" sz="1100" b="1" dirty="0">
                  <a:solidFill>
                    <a:prstClr val="black"/>
                  </a:solidFill>
                  <a:latin typeface="Times New Roman" panose="02020603050405020304" pitchFamily="18" charset="0"/>
                  <a:ea typeface="Arial"/>
                  <a:cs typeface="Times New Roman" panose="02020603050405020304" pitchFamily="18" charset="0"/>
                </a:rPr>
                <a:t>(</a:t>
              </a:r>
              <a:r>
                <a:rPr lang="en-GB" sz="1100" b="1" dirty="0">
                  <a:solidFill>
                    <a:prstClr val="black"/>
                  </a:solidFill>
                  <a:latin typeface="Times New Roman" panose="02020603050405020304" pitchFamily="18" charset="0"/>
                  <a:ea typeface="Arial"/>
                  <a:cs typeface="Times New Roman" panose="02020603050405020304" pitchFamily="18" charset="0"/>
                </a:rPr>
                <a:t>G</a:t>
              </a:r>
              <a:r>
                <a:rPr lang="ar-SA" sz="1100" b="1" dirty="0">
                  <a:solidFill>
                    <a:prstClr val="black"/>
                  </a:solidFill>
                  <a:latin typeface="Times New Roman" panose="02020603050405020304" pitchFamily="18" charset="0"/>
                  <a:ea typeface="Arial"/>
                  <a:cs typeface="Times New Roman" panose="02020603050405020304" pitchFamily="18" charset="0"/>
                </a:rPr>
                <a:t>)</a:t>
              </a:r>
              <a:r>
                <a:rPr lang="ar-SA" sz="1600" b="1" dirty="0">
                  <a:solidFill>
                    <a:prstClr val="black"/>
                  </a:solidFill>
                  <a:latin typeface="Arial" panose="020B0604020202020204" pitchFamily="34" charset="0"/>
                  <a:ea typeface="Arial"/>
                  <a:cs typeface="Arial" panose="020B0604020202020204" pitchFamily="34" charset="0"/>
                </a:rPr>
                <a:t> </a:t>
              </a:r>
              <a:endParaRPr kumimoji="0" lang="en-GB" sz="1100" i="0" u="none" strike="noStrike" cap="none" normalizeH="0" baseline="0" noProof="0" dirty="0">
                <a:ln>
                  <a:noFill/>
                </a:ln>
                <a:solidFill>
                  <a:prstClr val="black"/>
                </a:solidFill>
                <a:effectLst/>
                <a:uLnTx/>
                <a:uFillTx/>
                <a:latin typeface="Verdana" panose="020B0604030504040204" pitchFamily="34" charset="0"/>
                <a:ea typeface="Arial"/>
                <a:cs typeface="Arial"/>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100" b="1" i="0" u="none" strike="noStrike" cap="none" normalizeH="0" baseline="0" noProof="0" dirty="0" err="1">
                  <a:ln>
                    <a:noFill/>
                  </a:ln>
                  <a:solidFill>
                    <a:prstClr val="black"/>
                  </a:solidFill>
                  <a:effectLst/>
                  <a:uLnTx/>
                  <a:uFillTx/>
                  <a:latin typeface="Verdana" panose="020B0604030504040204" pitchFamily="34" charset="0"/>
                  <a:ea typeface="Arial"/>
                  <a:cs typeface="Arial"/>
                </a:rPr>
                <a:t>بعائث</a:t>
              </a:r>
              <a:r>
                <a:rPr kumimoji="0" lang="ar-SA" sz="1100" b="1" i="0" u="none" strike="noStrike" cap="none" normalizeH="0" baseline="0" noProof="0" dirty="0">
                  <a:ln>
                    <a:noFill/>
                  </a:ln>
                  <a:solidFill>
                    <a:prstClr val="black"/>
                  </a:solidFill>
                  <a:effectLst/>
                  <a:uLnTx/>
                  <a:uFillTx/>
                  <a:latin typeface="Verdana" panose="020B0604030504040204" pitchFamily="34" charset="0"/>
                  <a:ea typeface="Arial"/>
                  <a:cs typeface="Arial"/>
                </a:rPr>
                <a:t> المكفوفين</a:t>
              </a:r>
            </a:p>
          </p:txBody>
        </p:sp>
        <p:sp>
          <p:nvSpPr>
            <p:cNvPr id="35" name="Rectangle: Rounded Corners 34">
              <a:extLst>
                <a:ext uri="{FF2B5EF4-FFF2-40B4-BE49-F238E27FC236}">
                  <a16:creationId xmlns:a16="http://schemas.microsoft.com/office/drawing/2014/main" id="{B8FEFB11-C2AD-4B41-AEB9-49A4223009C9}"/>
                </a:ext>
              </a:extLst>
            </p:cNvPr>
            <p:cNvSpPr/>
            <p:nvPr/>
          </p:nvSpPr>
          <p:spPr>
            <a:xfrm>
              <a:off x="7094993" y="1143845"/>
              <a:ext cx="1536742" cy="5486396"/>
            </a:xfrm>
            <a:prstGeom prst="roundRect">
              <a:avLst>
                <a:gd name="adj" fmla="val 10000"/>
              </a:avLst>
            </a:prstGeom>
            <a:solidFill>
              <a:schemeClr val="tx1"/>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cap="none" normalizeH="0" baseline="0" noProof="0" dirty="0">
                  <a:ln>
                    <a:noFill/>
                  </a:ln>
                  <a:solidFill>
                    <a:prstClr val="white"/>
                  </a:solidFill>
                  <a:effectLst/>
                  <a:uLnTx/>
                  <a:uFillTx/>
                  <a:latin typeface="Verdana" panose="020B0604030504040204" pitchFamily="34" charset="0"/>
                  <a:ea typeface="Arial"/>
                  <a:cs typeface="Arial"/>
                </a:rPr>
                <a:t>الخصائص الرئيسية</a:t>
              </a:r>
            </a:p>
          </p:txBody>
        </p:sp>
        <p:sp>
          <p:nvSpPr>
            <p:cNvPr id="36" name="Rectangle: Rounded Corners 35">
              <a:extLst>
                <a:ext uri="{FF2B5EF4-FFF2-40B4-BE49-F238E27FC236}">
                  <a16:creationId xmlns:a16="http://schemas.microsoft.com/office/drawing/2014/main" id="{7B31528E-C160-4F6A-B591-C3F59F50AFAB}"/>
                </a:ext>
              </a:extLst>
            </p:cNvPr>
            <p:cNvSpPr/>
            <p:nvPr/>
          </p:nvSpPr>
          <p:spPr>
            <a:xfrm>
              <a:off x="7104378" y="1610646"/>
              <a:ext cx="1527356" cy="1076999"/>
            </a:xfrm>
            <a:prstGeom prst="roundRect">
              <a:avLst>
                <a:gd name="adj" fmla="val 10000"/>
              </a:avLst>
            </a:prstGeom>
            <a:solidFill>
              <a:srgbClr val="92D05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1" eaLnBrk="1" fontAlgn="auto" latinLnBrk="0" hangingPunct="1">
                <a:lnSpc>
                  <a:spcPts val="2000"/>
                </a:lnSpc>
                <a:spcBef>
                  <a:spcPts val="0"/>
                </a:spcBef>
                <a:spcAft>
                  <a:spcPts val="0"/>
                </a:spcAft>
                <a:buClrTx/>
                <a:buSzTx/>
                <a:buFontTx/>
                <a:buNone/>
                <a:tabLst/>
                <a:defRPr/>
              </a:pPr>
              <a:r>
                <a:rPr kumimoji="0" lang="ar-SA" sz="1300" b="0" i="1" u="none" strike="noStrike" cap="none" normalizeH="0" baseline="0" noProof="0" dirty="0">
                  <a:ln>
                    <a:noFill/>
                  </a:ln>
                  <a:solidFill>
                    <a:prstClr val="black"/>
                  </a:solidFill>
                  <a:effectLst/>
                  <a:uLnTx/>
                  <a:uFillTx/>
                  <a:latin typeface="Verdana" panose="020B0604030504040204" pitchFamily="34" charset="0"/>
                  <a:ea typeface="Arial"/>
                  <a:cs typeface="Arial" panose="020B0604020202020204" pitchFamily="34" charset="0"/>
                </a:rPr>
                <a:t>التتبع</a:t>
              </a:r>
            </a:p>
            <a:p>
              <a:pPr marL="0" marR="0" lvl="0" indent="0" algn="r" defTabSz="914400" rtl="1" eaLnBrk="1" fontAlgn="auto" latinLnBrk="0" hangingPunct="1">
                <a:lnSpc>
                  <a:spcPts val="2000"/>
                </a:lnSpc>
                <a:spcBef>
                  <a:spcPts val="0"/>
                </a:spcBef>
                <a:spcAft>
                  <a:spcPts val="0"/>
                </a:spcAft>
                <a:buClrTx/>
                <a:buSzTx/>
                <a:buFontTx/>
                <a:buNone/>
                <a:tabLst/>
                <a:defRPr/>
              </a:pPr>
              <a:r>
                <a:rPr kumimoji="0" lang="ar-SA" sz="1300" b="0" i="1" u="none" strike="noStrike" cap="none" normalizeH="0" baseline="0" noProof="0" dirty="0">
                  <a:ln>
                    <a:noFill/>
                  </a:ln>
                  <a:solidFill>
                    <a:prstClr val="black"/>
                  </a:solidFill>
                  <a:effectLst/>
                  <a:uLnTx/>
                  <a:uFillTx/>
                  <a:latin typeface="Verdana" panose="020B0604030504040204" pitchFamily="34" charset="0"/>
                  <a:ea typeface="Arial"/>
                  <a:cs typeface="Arial" panose="020B0604020202020204" pitchFamily="34" charset="0"/>
                </a:rPr>
                <a:t>المسؤولية</a:t>
              </a:r>
            </a:p>
            <a:p>
              <a:pPr marL="0" marR="0" lvl="0" indent="0" algn="r" defTabSz="914400" rtl="1" eaLnBrk="1" fontAlgn="auto" latinLnBrk="0" hangingPunct="1">
                <a:lnSpc>
                  <a:spcPts val="2000"/>
                </a:lnSpc>
                <a:spcBef>
                  <a:spcPts val="0"/>
                </a:spcBef>
                <a:spcAft>
                  <a:spcPts val="0"/>
                </a:spcAft>
                <a:buClrTx/>
                <a:buSzTx/>
                <a:buFontTx/>
                <a:buNone/>
                <a:tabLst/>
                <a:defRPr/>
              </a:pPr>
              <a:r>
                <a:rPr kumimoji="0" lang="ar-SA" sz="1300" b="0" i="1" u="none" strike="noStrike" cap="none" normalizeH="0" baseline="0" noProof="0" dirty="0">
                  <a:ln>
                    <a:noFill/>
                  </a:ln>
                  <a:solidFill>
                    <a:prstClr val="black"/>
                  </a:solidFill>
                  <a:effectLst/>
                  <a:uLnTx/>
                  <a:uFillTx/>
                  <a:latin typeface="Verdana" panose="020B0604030504040204" pitchFamily="34" charset="0"/>
                  <a:ea typeface="Arial"/>
                  <a:cs typeface="Arial" panose="020B0604020202020204" pitchFamily="34" charset="0"/>
                </a:rPr>
                <a:t>التوقيع</a:t>
              </a:r>
            </a:p>
          </p:txBody>
        </p:sp>
        <p:sp>
          <p:nvSpPr>
            <p:cNvPr id="37" name="Rectangle: Rounded Corners 36">
              <a:extLst>
                <a:ext uri="{FF2B5EF4-FFF2-40B4-BE49-F238E27FC236}">
                  <a16:creationId xmlns:a16="http://schemas.microsoft.com/office/drawing/2014/main" id="{04F39E9A-7B78-4CDA-B1EB-4BAACB67021C}"/>
                </a:ext>
              </a:extLst>
            </p:cNvPr>
            <p:cNvSpPr/>
            <p:nvPr/>
          </p:nvSpPr>
          <p:spPr>
            <a:xfrm>
              <a:off x="7103288" y="3967079"/>
              <a:ext cx="1527356" cy="787372"/>
            </a:xfrm>
            <a:prstGeom prst="roundRect">
              <a:avLst>
                <a:gd name="adj" fmla="val 10000"/>
              </a:avLst>
            </a:prstGeom>
            <a:solidFill>
              <a:srgbClr val="FFC00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300" b="0" i="1" u="none" strike="noStrike" cap="none" normalizeH="0" baseline="0" noProof="0">
                  <a:ln>
                    <a:noFill/>
                  </a:ln>
                  <a:solidFill>
                    <a:prstClr val="black"/>
                  </a:solidFill>
                  <a:effectLst/>
                  <a:uLnTx/>
                  <a:uFillTx/>
                  <a:latin typeface="Verdana" panose="020B0604030504040204" pitchFamily="34" charset="0"/>
                  <a:ea typeface="Arial"/>
                  <a:cs typeface="Arial"/>
                </a:rPr>
                <a:t>التتبع</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13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300" b="0" i="1" u="none" strike="noStrike" cap="none" normalizeH="0" baseline="0" noProof="0">
                  <a:ln>
                    <a:noFill/>
                  </a:ln>
                  <a:solidFill>
                    <a:prstClr val="black"/>
                  </a:solidFill>
                  <a:effectLst/>
                  <a:uLnTx/>
                  <a:uFillTx/>
                  <a:latin typeface="Verdana" panose="020B0604030504040204" pitchFamily="34" charset="0"/>
                  <a:ea typeface="Arial"/>
                  <a:cs typeface="Arial"/>
                </a:rPr>
                <a:t>المسؤولية</a:t>
              </a:r>
            </a:p>
          </p:txBody>
        </p:sp>
        <p:sp>
          <p:nvSpPr>
            <p:cNvPr id="38" name="Rectangle: Rounded Corners 37">
              <a:extLst>
                <a:ext uri="{FF2B5EF4-FFF2-40B4-BE49-F238E27FC236}">
                  <a16:creationId xmlns:a16="http://schemas.microsoft.com/office/drawing/2014/main" id="{BDC311C9-CE97-42D5-BC8A-ABCAE8D4E8AC}"/>
                </a:ext>
              </a:extLst>
            </p:cNvPr>
            <p:cNvSpPr/>
            <p:nvPr/>
          </p:nvSpPr>
          <p:spPr>
            <a:xfrm>
              <a:off x="7102886" y="4837367"/>
              <a:ext cx="1527356" cy="808175"/>
            </a:xfrm>
            <a:prstGeom prst="roundRect">
              <a:avLst>
                <a:gd name="adj" fmla="val 10000"/>
              </a:avLst>
            </a:prstGeom>
            <a:solidFill>
              <a:srgbClr val="FFFF0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300" b="0" i="1" u="none" strike="noStrike" cap="none" normalizeH="0" baseline="0" noProof="0">
                  <a:ln>
                    <a:noFill/>
                  </a:ln>
                  <a:solidFill>
                    <a:prstClr val="black"/>
                  </a:solidFill>
                  <a:effectLst/>
                  <a:uLnTx/>
                  <a:uFillTx/>
                  <a:latin typeface="Verdana" panose="020B0604030504040204" pitchFamily="34" charset="0"/>
                  <a:ea typeface="Arial"/>
                  <a:cs typeface="Arial"/>
                </a:rPr>
                <a:t>التتبع</a:t>
              </a:r>
            </a:p>
          </p:txBody>
        </p:sp>
        <p:sp>
          <p:nvSpPr>
            <p:cNvPr id="39" name="Rectangle: Rounded Corners 38">
              <a:extLst>
                <a:ext uri="{FF2B5EF4-FFF2-40B4-BE49-F238E27FC236}">
                  <a16:creationId xmlns:a16="http://schemas.microsoft.com/office/drawing/2014/main" id="{8D4D14CD-8E7C-400B-B9DA-8A03B8EFDD00}"/>
                </a:ext>
              </a:extLst>
            </p:cNvPr>
            <p:cNvSpPr/>
            <p:nvPr/>
          </p:nvSpPr>
          <p:spPr>
            <a:xfrm>
              <a:off x="7091917" y="5721304"/>
              <a:ext cx="1527356" cy="798510"/>
            </a:xfrm>
            <a:prstGeom prst="roundRect">
              <a:avLst>
                <a:gd name="adj" fmla="val 10000"/>
              </a:avLst>
            </a:prstGeom>
            <a:solidFill>
              <a:srgbClr val="FDF7A5"/>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300" b="0" i="1" u="none" strike="noStrike" cap="none" normalizeH="0" baseline="0" noProof="0" dirty="0">
                  <a:ln>
                    <a:noFill/>
                  </a:ln>
                  <a:solidFill>
                    <a:prstClr val="black"/>
                  </a:solidFill>
                  <a:effectLst/>
                  <a:uLnTx/>
                  <a:uFillTx/>
                  <a:latin typeface="Verdana" panose="020B0604030504040204" pitchFamily="34" charset="0"/>
                  <a:ea typeface="Arial"/>
                  <a:cs typeface="Arial"/>
                </a:rPr>
                <a:t>دون خصائص </a:t>
              </a:r>
            </a:p>
          </p:txBody>
        </p:sp>
        <p:sp>
          <p:nvSpPr>
            <p:cNvPr id="40" name="Rectangle: Rounded Corners 39">
              <a:extLst>
                <a:ext uri="{FF2B5EF4-FFF2-40B4-BE49-F238E27FC236}">
                  <a16:creationId xmlns:a16="http://schemas.microsoft.com/office/drawing/2014/main" id="{B281366F-3F3F-404E-AAE7-F641143BD9A6}"/>
                </a:ext>
              </a:extLst>
            </p:cNvPr>
            <p:cNvSpPr/>
            <p:nvPr/>
          </p:nvSpPr>
          <p:spPr>
            <a:xfrm>
              <a:off x="7099685" y="2759450"/>
              <a:ext cx="1527356" cy="1136667"/>
            </a:xfrm>
            <a:prstGeom prst="roundRect">
              <a:avLst>
                <a:gd name="adj" fmla="val 10000"/>
              </a:avLst>
            </a:prstGeom>
            <a:solidFill>
              <a:srgbClr val="00B05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1" eaLnBrk="1" fontAlgn="auto" latinLnBrk="0" hangingPunct="1">
                <a:lnSpc>
                  <a:spcPts val="2000"/>
                </a:lnSpc>
                <a:spcBef>
                  <a:spcPts val="0"/>
                </a:spcBef>
                <a:spcAft>
                  <a:spcPts val="0"/>
                </a:spcAft>
                <a:buClrTx/>
                <a:buSzTx/>
                <a:buFontTx/>
                <a:buNone/>
                <a:tabLst/>
                <a:defRPr/>
              </a:pPr>
              <a:r>
                <a:rPr kumimoji="0" lang="ar-SA" sz="1300" b="0" i="1" u="none" strike="noStrike" cap="none" normalizeH="0" baseline="0" noProof="0" dirty="0">
                  <a:ln>
                    <a:noFill/>
                  </a:ln>
                  <a:solidFill>
                    <a:prstClr val="black"/>
                  </a:solidFill>
                  <a:effectLst/>
                  <a:uLnTx/>
                  <a:uFillTx/>
                  <a:latin typeface="Verdana" panose="020B0604030504040204" pitchFamily="34" charset="0"/>
                  <a:ea typeface="Arial"/>
                  <a:cs typeface="Arial" panose="020B0604020202020204" pitchFamily="34" charset="0"/>
                </a:rPr>
                <a:t>التتبع</a:t>
              </a:r>
            </a:p>
            <a:p>
              <a:pPr marL="0" marR="0" lvl="0" indent="0" algn="r" defTabSz="914400" rtl="1" eaLnBrk="1" fontAlgn="auto" latinLnBrk="0" hangingPunct="1">
                <a:lnSpc>
                  <a:spcPts val="2000"/>
                </a:lnSpc>
                <a:spcBef>
                  <a:spcPts val="0"/>
                </a:spcBef>
                <a:spcAft>
                  <a:spcPts val="0"/>
                </a:spcAft>
                <a:buClrTx/>
                <a:buSzTx/>
                <a:buFontTx/>
                <a:buNone/>
                <a:tabLst/>
                <a:defRPr/>
              </a:pPr>
              <a:r>
                <a:rPr kumimoji="0" lang="ar-SA" sz="1300" b="0" i="1" u="none" strike="noStrike" cap="none" normalizeH="0" baseline="0" noProof="0" dirty="0">
                  <a:ln>
                    <a:noFill/>
                  </a:ln>
                  <a:solidFill>
                    <a:prstClr val="black"/>
                  </a:solidFill>
                  <a:effectLst/>
                  <a:uLnTx/>
                  <a:uFillTx/>
                  <a:latin typeface="Verdana" panose="020B0604030504040204" pitchFamily="34" charset="0"/>
                  <a:ea typeface="Arial"/>
                  <a:cs typeface="Arial" panose="020B0604020202020204" pitchFamily="34" charset="0"/>
                </a:rPr>
                <a:t>المسؤولية</a:t>
              </a:r>
            </a:p>
            <a:p>
              <a:pPr marL="0" marR="0" lvl="0" indent="0" algn="r" defTabSz="914400" rtl="1" eaLnBrk="1" fontAlgn="auto" latinLnBrk="0" hangingPunct="1">
                <a:lnSpc>
                  <a:spcPts val="2000"/>
                </a:lnSpc>
                <a:spcBef>
                  <a:spcPts val="0"/>
                </a:spcBef>
                <a:spcAft>
                  <a:spcPts val="0"/>
                </a:spcAft>
                <a:buClrTx/>
                <a:buSzTx/>
                <a:buFontTx/>
                <a:buNone/>
                <a:tabLst/>
                <a:defRPr/>
              </a:pPr>
              <a:r>
                <a:rPr kumimoji="0" lang="ar-SA" sz="1300" b="0" i="1" u="none" strike="noStrike" cap="none" normalizeH="0" baseline="0" noProof="0" dirty="0">
                  <a:ln>
                    <a:noFill/>
                  </a:ln>
                  <a:solidFill>
                    <a:prstClr val="black"/>
                  </a:solidFill>
                  <a:effectLst/>
                  <a:uLnTx/>
                  <a:uFillTx/>
                  <a:latin typeface="Verdana" panose="020B0604030504040204" pitchFamily="34" charset="0"/>
                  <a:ea typeface="Arial"/>
                  <a:cs typeface="Arial" panose="020B0604020202020204" pitchFamily="34" charset="0"/>
                </a:rPr>
                <a:t>خدمة إثبات التوزيع</a:t>
              </a:r>
            </a:p>
          </p:txBody>
        </p:sp>
      </p:grpSp>
      <p:sp>
        <p:nvSpPr>
          <p:cNvPr id="2" name="Title 1">
            <a:extLst>
              <a:ext uri="{FF2B5EF4-FFF2-40B4-BE49-F238E27FC236}">
                <a16:creationId xmlns:a16="http://schemas.microsoft.com/office/drawing/2014/main" id="{AA595F95-4163-414B-88B0-D4093049828B}"/>
              </a:ext>
            </a:extLst>
          </p:cNvPr>
          <p:cNvSpPr>
            <a:spLocks noGrp="1"/>
          </p:cNvSpPr>
          <p:nvPr>
            <p:ph type="title"/>
          </p:nvPr>
        </p:nvSpPr>
        <p:spPr>
          <a:xfrm>
            <a:off x="1113338" y="478130"/>
            <a:ext cx="9610530" cy="574284"/>
          </a:xfrm>
        </p:spPr>
        <p:txBody>
          <a:bodyPr/>
          <a:lstStyle/>
          <a:p>
            <a:pPr algn="justLow"/>
            <a:r>
              <a:rPr lang="ar-SA" sz="2400" dirty="0">
                <a:latin typeface="Arial" panose="020B0604020202020204" pitchFamily="34" charset="0"/>
                <a:cs typeface="Arial" panose="020B0604020202020204" pitchFamily="34" charset="0"/>
              </a:rPr>
              <a:t>الخدمات المقترحة اعتباراً من </a:t>
            </a:r>
            <a:r>
              <a:rPr lang="ar-SA" sz="2400" dirty="0">
                <a:latin typeface="Arial" panose="020B0604020202020204" pitchFamily="34" charset="0"/>
                <a:ea typeface="Calibri" panose="020F0502020204030204" pitchFamily="34" charset="0"/>
                <a:cs typeface="Arial" panose="020B0604020202020204" pitchFamily="34" charset="0"/>
              </a:rPr>
              <a:t>١</a:t>
            </a:r>
            <a:r>
              <a:rPr lang="ar-SA" sz="2400" dirty="0">
                <a:latin typeface="Arial" panose="020B0604020202020204" pitchFamily="34" charset="0"/>
                <a:cs typeface="Arial" panose="020B0604020202020204" pitchFamily="34" charset="0"/>
              </a:rPr>
              <a:t> يناير/كانون الثاني ٢٠٢٧ </a:t>
            </a:r>
            <a:r>
              <a:rPr lang="ar-EG" sz="2400" dirty="0">
                <a:latin typeface="Arial" panose="020B0604020202020204" pitchFamily="34" charset="0"/>
                <a:cs typeface="Arial" panose="020B0604020202020204" pitchFamily="34" charset="0"/>
              </a:rPr>
              <a:t>-</a:t>
            </a:r>
            <a:r>
              <a:rPr lang="ar-SA" sz="2400" dirty="0">
                <a:latin typeface="Arial" panose="020B0604020202020204" pitchFamily="34" charset="0"/>
                <a:cs typeface="Arial" panose="020B0604020202020204" pitchFamily="34" charset="0"/>
              </a:rPr>
              <a:t> بالاستناد إلى المحتوى والسرعة</a:t>
            </a:r>
          </a:p>
        </p:txBody>
      </p:sp>
    </p:spTree>
    <p:extLst>
      <p:ext uri="{BB962C8B-B14F-4D97-AF65-F5344CB8AC3E}">
        <p14:creationId xmlns:p14="http://schemas.microsoft.com/office/powerpoint/2010/main" val="832982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141858" y="1165649"/>
            <a:ext cx="4428084" cy="3572870"/>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1745217" y="3866749"/>
            <a:ext cx="3655623" cy="400110"/>
          </a:xfrm>
          <a:prstGeom prst="rect">
            <a:avLst/>
          </a:prstGeom>
        </p:spPr>
        <p:txBody>
          <a:bodyPr wrap="square">
            <a:spAutoFit/>
          </a:bodyPr>
          <a:lstStyle/>
          <a:p>
            <a:r>
              <a:rPr lang="en-GB" sz="2000" dirty="0">
                <a:latin typeface="Times New Roman" panose="02020603050405020304" pitchFamily="18" charset="0"/>
                <a:ea typeface="Arial"/>
                <a:cs typeface="Times New Roman" panose="02020603050405020304" pitchFamily="18" charset="0"/>
                <a:hlinkClick r:id="rId4">
                  <a:extLst>
                    <a:ext uri="{A12FA001-AC4F-418D-AE19-62706E023703}">
                      <ahyp:hlinkClr xmlns:ahyp="http://schemas.microsoft.com/office/drawing/2018/hyperlinkcolor" val="tx"/>
                    </a:ext>
                  </a:extLst>
                </a:hlinkClick>
              </a:rPr>
              <a:t>ellilic@upu.int</a:t>
            </a:r>
          </a:p>
        </p:txBody>
      </p:sp>
      <p:sp>
        <p:nvSpPr>
          <p:cNvPr id="7" name="Rectangle 6">
            <a:extLst>
              <a:ext uri="{FF2B5EF4-FFF2-40B4-BE49-F238E27FC236}">
                <a16:creationId xmlns:a16="http://schemas.microsoft.com/office/drawing/2014/main" id="{66D0A01F-0255-47BA-AEDA-603C96A7FA86}"/>
              </a:ext>
            </a:extLst>
          </p:cNvPr>
          <p:cNvSpPr/>
          <p:nvPr/>
        </p:nvSpPr>
        <p:spPr>
          <a:xfrm>
            <a:off x="-197864" y="1406027"/>
            <a:ext cx="5598704" cy="646331"/>
          </a:xfrm>
          <a:prstGeom prst="rect">
            <a:avLst/>
          </a:prstGeom>
        </p:spPr>
        <p:txBody>
          <a:bodyPr wrap="square">
            <a:spAutoFit/>
          </a:bodyPr>
          <a:lstStyle/>
          <a:p>
            <a:pPr algn="justLow"/>
            <a:r>
              <a:rPr lang="ar-SA" sz="3600" b="1" dirty="0">
                <a:latin typeface="Verdana" panose="020B0604030504040204" pitchFamily="34" charset="0"/>
                <a:ea typeface="Arial"/>
                <a:cs typeface="Arial"/>
              </a:rPr>
              <a:t>شكراً لكم.</a:t>
            </a:r>
          </a:p>
        </p:txBody>
      </p:sp>
      <p:sp>
        <p:nvSpPr>
          <p:cNvPr id="9" name="ZoneTexte 8">
            <a:extLst>
              <a:ext uri="{FF2B5EF4-FFF2-40B4-BE49-F238E27FC236}">
                <a16:creationId xmlns:a16="http://schemas.microsoft.com/office/drawing/2014/main" id="{CE91EDF9-99E6-41E2-8EAD-D54E4F007E45}"/>
              </a:ext>
            </a:extLst>
          </p:cNvPr>
          <p:cNvSpPr txBox="1"/>
          <p:nvPr/>
        </p:nvSpPr>
        <p:spPr>
          <a:xfrm>
            <a:off x="2243216" y="2313730"/>
            <a:ext cx="3157624" cy="707886"/>
          </a:xfrm>
          <a:prstGeom prst="rect">
            <a:avLst/>
          </a:prstGeom>
          <a:noFill/>
        </p:spPr>
        <p:txBody>
          <a:bodyPr wrap="square">
            <a:spAutoFit/>
          </a:bodyPr>
          <a:lstStyle/>
          <a:p>
            <a:pPr algn="r"/>
            <a:r>
              <a:rPr lang="ar-SA" sz="2000" b="1" dirty="0">
                <a:latin typeface="Verdana" panose="020B0604030504040204" pitchFamily="34" charset="0"/>
                <a:ea typeface="Arial"/>
                <a:cs typeface="Arial"/>
              </a:rPr>
              <a:t>السيد شكري الليلي، مدير برنامج تنفيذ الخدمات المادية وبناء القدرات</a:t>
            </a:r>
          </a:p>
        </p:txBody>
      </p:sp>
    </p:spTree>
    <p:extLst>
      <p:ext uri="{BB962C8B-B14F-4D97-AF65-F5344CB8AC3E}">
        <p14:creationId xmlns:p14="http://schemas.microsoft.com/office/powerpoint/2010/main" val="1713298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86E1-4A50-7EFB-A50D-97D1DE4245A7}"/>
              </a:ext>
            </a:extLst>
          </p:cNvPr>
          <p:cNvSpPr>
            <a:spLocks noGrp="1"/>
          </p:cNvSpPr>
          <p:nvPr>
            <p:ph type="ctrTitle"/>
          </p:nvPr>
        </p:nvSpPr>
        <p:spPr>
          <a:xfrm>
            <a:off x="1225446" y="1369702"/>
            <a:ext cx="9741108" cy="2387600"/>
          </a:xfrm>
        </p:spPr>
        <p:txBody>
          <a:bodyPr/>
          <a:lstStyle/>
          <a:p>
            <a:r>
              <a:rPr lang="ar-SA" sz="4400" dirty="0"/>
              <a:t>أحدث الابتكارات:</a:t>
            </a:r>
            <a:br>
              <a:rPr lang="ar-SA" sz="4400" dirty="0"/>
            </a:br>
            <a:r>
              <a:rPr lang="ar-SA" sz="4400" dirty="0"/>
              <a:t>نُظم تكنولوجيا المعلومات الخاصة بالاتحاد البريدي العالمي وحلول خدمة التوزيع المدفوع الرسوم</a:t>
            </a:r>
          </a:p>
        </p:txBody>
      </p:sp>
      <p:sp>
        <p:nvSpPr>
          <p:cNvPr id="3" name="Subtitle 2">
            <a:extLst>
              <a:ext uri="{FF2B5EF4-FFF2-40B4-BE49-F238E27FC236}">
                <a16:creationId xmlns:a16="http://schemas.microsoft.com/office/drawing/2014/main" id="{F7EDAF61-11D6-0D77-CF34-65212B39AD00}"/>
              </a:ext>
            </a:extLst>
          </p:cNvPr>
          <p:cNvSpPr>
            <a:spLocks noGrp="1"/>
          </p:cNvSpPr>
          <p:nvPr>
            <p:ph type="subTitle" idx="1"/>
          </p:nvPr>
        </p:nvSpPr>
        <p:spPr>
          <a:xfrm>
            <a:off x="1225550" y="4534678"/>
            <a:ext cx="9741108" cy="1262463"/>
          </a:xfrm>
        </p:spPr>
        <p:txBody>
          <a:bodyPr>
            <a:normAutofit fontScale="92500" lnSpcReduction="20000"/>
          </a:bodyPr>
          <a:lstStyle/>
          <a:p>
            <a:r>
              <a:rPr lang="ar-SA" sz="2400" b="0" dirty="0"/>
              <a:t> رسم معالم مستقبل الخدمات البريدية: التحديثات التنظيمية للاتحاد البريدي العالمي والابتكارات في مجال تكنولوجيا المعلومات، إلى جانب حلول خدمة التوزيع المدفوع الرسوم</a:t>
            </a:r>
          </a:p>
          <a:p>
            <a:endParaRPr lang="en-US" dirty="0"/>
          </a:p>
          <a:p>
            <a:r>
              <a:rPr lang="ar-SA" dirty="0"/>
              <a:t>مركز التكنولوجيا البريدية التابع للاتحاد البريدي العالمي</a:t>
            </a:r>
          </a:p>
          <a:p>
            <a:endParaRPr lang="en-GB" dirty="0"/>
          </a:p>
        </p:txBody>
      </p:sp>
    </p:spTree>
    <p:extLst>
      <p:ext uri="{BB962C8B-B14F-4D97-AF65-F5344CB8AC3E}">
        <p14:creationId xmlns:p14="http://schemas.microsoft.com/office/powerpoint/2010/main" val="3169619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C61051-E24D-4714-BFC0-6E5FEF065ABC}"/>
              </a:ext>
            </a:extLst>
          </p:cNvPr>
          <p:cNvSpPr/>
          <p:nvPr/>
        </p:nvSpPr>
        <p:spPr>
          <a:xfrm>
            <a:off x="3161004" y="2696414"/>
            <a:ext cx="1022376"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0DDE96D-18B8-4D93-94AF-5C95F987F46D}"/>
              </a:ext>
            </a:extLst>
          </p:cNvPr>
          <p:cNvSpPr/>
          <p:nvPr/>
        </p:nvSpPr>
        <p:spPr>
          <a:xfrm>
            <a:off x="2429484" y="2696414"/>
            <a:ext cx="1463040" cy="146304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27074AB-1D59-4400-97A2-F3EF4B712645}"/>
              </a:ext>
            </a:extLst>
          </p:cNvPr>
          <p:cNvPicPr>
            <a:picLocks noChangeAspect="1"/>
          </p:cNvPicPr>
          <p:nvPr/>
        </p:nvPicPr>
        <p:blipFill>
          <a:blip r:embed="rId2"/>
          <a:stretch>
            <a:fillRect/>
          </a:stretch>
        </p:blipFill>
        <p:spPr>
          <a:xfrm>
            <a:off x="2620873" y="2887803"/>
            <a:ext cx="1080262" cy="1080262"/>
          </a:xfrm>
          <a:prstGeom prst="rect">
            <a:avLst/>
          </a:prstGeom>
        </p:spPr>
      </p:pic>
      <p:sp>
        <p:nvSpPr>
          <p:cNvPr id="8" name="Rectangle 7">
            <a:extLst>
              <a:ext uri="{FF2B5EF4-FFF2-40B4-BE49-F238E27FC236}">
                <a16:creationId xmlns:a16="http://schemas.microsoft.com/office/drawing/2014/main" id="{AFA55993-CFED-48E9-B1A0-A24AAA4A8FC6}"/>
              </a:ext>
            </a:extLst>
          </p:cNvPr>
          <p:cNvSpPr/>
          <p:nvPr/>
        </p:nvSpPr>
        <p:spPr>
          <a:xfrm>
            <a:off x="4183380" y="2697480"/>
            <a:ext cx="5334000"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sz="2800" dirty="0">
                <a:solidFill>
                  <a:schemeClr val="bg1"/>
                </a:solidFill>
                <a:latin typeface="Verdana" panose="020B0604030504040204" pitchFamily="34" charset="0"/>
                <a:ea typeface="Arial"/>
                <a:cs typeface="Arial"/>
              </a:rPr>
              <a:t>منتجات وحلول الاتحاد البريدي العالمي</a:t>
            </a:r>
          </a:p>
        </p:txBody>
      </p:sp>
    </p:spTree>
    <p:extLst>
      <p:ext uri="{BB962C8B-B14F-4D97-AF65-F5344CB8AC3E}">
        <p14:creationId xmlns:p14="http://schemas.microsoft.com/office/powerpoint/2010/main" val="2459508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88F7DE3-EC21-4922-B26E-4D0F995B4375}"/>
              </a:ext>
            </a:extLst>
          </p:cNvPr>
          <p:cNvGrpSpPr/>
          <p:nvPr/>
        </p:nvGrpSpPr>
        <p:grpSpPr>
          <a:xfrm>
            <a:off x="327933" y="1453714"/>
            <a:ext cx="11528067" cy="5040000"/>
            <a:chOff x="138272" y="1239204"/>
            <a:chExt cx="11886512" cy="5539967"/>
          </a:xfrm>
        </p:grpSpPr>
        <p:sp>
          <p:nvSpPr>
            <p:cNvPr id="4" name="Rectangle 3">
              <a:extLst>
                <a:ext uri="{FF2B5EF4-FFF2-40B4-BE49-F238E27FC236}">
                  <a16:creationId xmlns:a16="http://schemas.microsoft.com/office/drawing/2014/main" id="{A8E30992-9C1C-490B-94E6-A1D321F5A7D9}"/>
                </a:ext>
              </a:extLst>
            </p:cNvPr>
            <p:cNvSpPr/>
            <p:nvPr/>
          </p:nvSpPr>
          <p:spPr>
            <a:xfrm>
              <a:off x="146590"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5" name="Rectangle: Rounded Corners 4">
              <a:extLst>
                <a:ext uri="{FF2B5EF4-FFF2-40B4-BE49-F238E27FC236}">
                  <a16:creationId xmlns:a16="http://schemas.microsoft.com/office/drawing/2014/main" id="{DDFCD3A0-62EA-4F69-98BB-435FC9F126B3}"/>
                </a:ext>
              </a:extLst>
            </p:cNvPr>
            <p:cNvSpPr/>
            <p:nvPr/>
          </p:nvSpPr>
          <p:spPr>
            <a:xfrm>
              <a:off x="146590" y="1239204"/>
              <a:ext cx="5018688" cy="396743"/>
            </a:xfrm>
            <a:prstGeom prst="round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SA" sz="1600" b="1" dirty="0">
                  <a:solidFill>
                    <a:schemeClr val="tx1"/>
                  </a:solidFill>
                  <a:latin typeface="Arial" panose="020B0604020202020204" pitchFamily="34" charset="0"/>
                  <a:ea typeface="Arial"/>
                  <a:cs typeface="Arial" panose="020B0604020202020204" pitchFamily="34" charset="0"/>
                </a:rPr>
                <a:t>المرحلة </a:t>
              </a:r>
              <a:r>
                <a:rPr lang="ar-SA" sz="1600" b="1" dirty="0">
                  <a:solidFill>
                    <a:schemeClr val="tx1"/>
                  </a:solidFill>
                  <a:latin typeface="Arial" panose="020B0604020202020204" pitchFamily="34" charset="0"/>
                  <a:ea typeface="Calibri" panose="020F0502020204030204" pitchFamily="34" charset="0"/>
                  <a:cs typeface="Arial" panose="020B0604020202020204" pitchFamily="34" charset="0"/>
                </a:rPr>
                <a:t>٣</a:t>
              </a:r>
              <a:endParaRPr lang="ar-SA" sz="1600" b="1" dirty="0">
                <a:solidFill>
                  <a:schemeClr val="tx1"/>
                </a:solidFill>
                <a:latin typeface="Arial" panose="020B0604020202020204" pitchFamily="34" charset="0"/>
                <a:ea typeface="Arial"/>
                <a:cs typeface="Arial" panose="020B0604020202020204" pitchFamily="34" charset="0"/>
              </a:endParaRPr>
            </a:p>
          </p:txBody>
        </p:sp>
        <p:pic>
          <p:nvPicPr>
            <p:cNvPr id="6" name="Picture 5">
              <a:extLst>
                <a:ext uri="{FF2B5EF4-FFF2-40B4-BE49-F238E27FC236}">
                  <a16:creationId xmlns:a16="http://schemas.microsoft.com/office/drawing/2014/main" id="{1BCEDCAE-35EA-4F07-AAB0-ADC9159410C6}"/>
                </a:ext>
              </a:extLst>
            </p:cNvPr>
            <p:cNvPicPr>
              <a:picLocks noChangeAspect="1"/>
            </p:cNvPicPr>
            <p:nvPr/>
          </p:nvPicPr>
          <p:blipFill>
            <a:blip r:embed="rId2"/>
            <a:stretch>
              <a:fillRect/>
            </a:stretch>
          </p:blipFill>
          <p:spPr>
            <a:xfrm>
              <a:off x="745124" y="2010544"/>
              <a:ext cx="395250" cy="384800"/>
            </a:xfrm>
            <a:prstGeom prst="rect">
              <a:avLst/>
            </a:prstGeom>
          </p:spPr>
        </p:pic>
        <p:sp>
          <p:nvSpPr>
            <p:cNvPr id="7" name="Rectangle 6">
              <a:extLst>
                <a:ext uri="{FF2B5EF4-FFF2-40B4-BE49-F238E27FC236}">
                  <a16:creationId xmlns:a16="http://schemas.microsoft.com/office/drawing/2014/main" id="{2166F19C-E746-4DDE-BA21-5DF5C76EB699}"/>
                </a:ext>
              </a:extLst>
            </p:cNvPr>
            <p:cNvSpPr/>
            <p:nvPr/>
          </p:nvSpPr>
          <p:spPr>
            <a:xfrm>
              <a:off x="146590" y="3166336"/>
              <a:ext cx="1592318" cy="2694745"/>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FDFD3D04-8E4A-4116-B0C7-400C123B117B}"/>
                </a:ext>
              </a:extLst>
            </p:cNvPr>
            <p:cNvSpPr txBox="1"/>
            <p:nvPr/>
          </p:nvSpPr>
          <p:spPr>
            <a:xfrm>
              <a:off x="146590" y="2579413"/>
              <a:ext cx="1592317" cy="338554"/>
            </a:xfrm>
            <a:prstGeom prst="rect">
              <a:avLst/>
            </a:prstGeom>
            <a:noFill/>
          </p:spPr>
          <p:txBody>
            <a:bodyPr wrap="square" rtlCol="0">
              <a:spAutoFit/>
            </a:bodyPr>
            <a:lstStyle/>
            <a:p>
              <a:pPr algn="ctr"/>
              <a:r>
                <a:rPr lang="ar-SA" sz="1600">
                  <a:latin typeface="Verdana" panose="020B0604030504040204" pitchFamily="34" charset="0"/>
                  <a:ea typeface="Arial"/>
                  <a:cs typeface="Arial"/>
                </a:rPr>
                <a:t>الأفراد</a:t>
              </a:r>
            </a:p>
          </p:txBody>
        </p:sp>
        <p:sp>
          <p:nvSpPr>
            <p:cNvPr id="10" name="Rectangle 9">
              <a:extLst>
                <a:ext uri="{FF2B5EF4-FFF2-40B4-BE49-F238E27FC236}">
                  <a16:creationId xmlns:a16="http://schemas.microsoft.com/office/drawing/2014/main" id="{39035206-DD0D-4A32-9D28-36743AED8D4F}"/>
                </a:ext>
              </a:extLst>
            </p:cNvPr>
            <p:cNvSpPr/>
            <p:nvPr/>
          </p:nvSpPr>
          <p:spPr>
            <a:xfrm>
              <a:off x="1859776"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12" name="Rectangle 11">
              <a:extLst>
                <a:ext uri="{FF2B5EF4-FFF2-40B4-BE49-F238E27FC236}">
                  <a16:creationId xmlns:a16="http://schemas.microsoft.com/office/drawing/2014/main" id="{214CA136-4D5F-4218-B385-F0A0FFCD3993}"/>
                </a:ext>
              </a:extLst>
            </p:cNvPr>
            <p:cNvSpPr/>
            <p:nvPr/>
          </p:nvSpPr>
          <p:spPr>
            <a:xfrm>
              <a:off x="1859776" y="3166336"/>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6540A68A-F84C-436B-83B8-D8D3FA203E46}"/>
                </a:ext>
              </a:extLst>
            </p:cNvPr>
            <p:cNvSpPr txBox="1"/>
            <p:nvPr/>
          </p:nvSpPr>
          <p:spPr>
            <a:xfrm>
              <a:off x="1859776" y="2440914"/>
              <a:ext cx="1592317" cy="584775"/>
            </a:xfrm>
            <a:prstGeom prst="rect">
              <a:avLst/>
            </a:prstGeom>
            <a:noFill/>
          </p:spPr>
          <p:txBody>
            <a:bodyPr wrap="square" rtlCol="0">
              <a:spAutoFit/>
            </a:bodyPr>
            <a:lstStyle/>
            <a:p>
              <a:pPr algn="ctr"/>
              <a:r>
                <a:rPr lang="ar-SA" sz="1600">
                  <a:latin typeface="Verdana" panose="020B0604030504040204" pitchFamily="34" charset="0"/>
                  <a:ea typeface="Arial"/>
                  <a:cs typeface="Arial"/>
                </a:rPr>
                <a:t>المعالجة المحلية</a:t>
              </a:r>
            </a:p>
          </p:txBody>
        </p:sp>
        <p:sp>
          <p:nvSpPr>
            <p:cNvPr id="14" name="TextBox 13">
              <a:extLst>
                <a:ext uri="{FF2B5EF4-FFF2-40B4-BE49-F238E27FC236}">
                  <a16:creationId xmlns:a16="http://schemas.microsoft.com/office/drawing/2014/main" id="{34B176E4-5FDF-4FF5-8124-7F4727691E96}"/>
                </a:ext>
              </a:extLst>
            </p:cNvPr>
            <p:cNvSpPr txBox="1"/>
            <p:nvPr/>
          </p:nvSpPr>
          <p:spPr>
            <a:xfrm>
              <a:off x="8704194" y="5116389"/>
              <a:ext cx="1584000" cy="473631"/>
            </a:xfrm>
            <a:prstGeom prst="rect">
              <a:avLst/>
            </a:prstGeom>
            <a:noFill/>
          </p:spPr>
          <p:txBody>
            <a:bodyPr wrap="square" rtlCol="0">
              <a:spAutoFit/>
            </a:bodyPr>
            <a:lstStyle/>
            <a:p>
              <a:r>
                <a:rPr lang="ar-SA" sz="1100" b="1" dirty="0">
                  <a:latin typeface="Verdana" panose="020B0604030504040204" pitchFamily="34" charset="0"/>
                  <a:ea typeface="Arial"/>
                  <a:cs typeface="Arial"/>
                </a:rPr>
                <a:t>النظام البريدي الداخلي لعام 2025</a:t>
              </a:r>
            </a:p>
          </p:txBody>
        </p:sp>
        <p:pic>
          <p:nvPicPr>
            <p:cNvPr id="15" name="Picture 14">
              <a:extLst>
                <a:ext uri="{FF2B5EF4-FFF2-40B4-BE49-F238E27FC236}">
                  <a16:creationId xmlns:a16="http://schemas.microsoft.com/office/drawing/2014/main" id="{B9CAE3E8-A202-4811-BD34-6CBBC7EF2612}"/>
                </a:ext>
              </a:extLst>
            </p:cNvPr>
            <p:cNvPicPr>
              <a:picLocks noChangeAspect="1"/>
            </p:cNvPicPr>
            <p:nvPr/>
          </p:nvPicPr>
          <p:blipFill>
            <a:blip r:embed="rId3"/>
            <a:srcRect/>
            <a:stretch/>
          </p:blipFill>
          <p:spPr>
            <a:xfrm>
              <a:off x="2433606" y="1986880"/>
              <a:ext cx="444656" cy="432129"/>
            </a:xfrm>
            <a:prstGeom prst="rect">
              <a:avLst/>
            </a:prstGeom>
          </p:spPr>
        </p:pic>
        <p:sp>
          <p:nvSpPr>
            <p:cNvPr id="16" name="Rectangle 15">
              <a:extLst>
                <a:ext uri="{FF2B5EF4-FFF2-40B4-BE49-F238E27FC236}">
                  <a16:creationId xmlns:a16="http://schemas.microsoft.com/office/drawing/2014/main" id="{318663D0-7D59-45A0-9552-077D13F74742}"/>
                </a:ext>
              </a:extLst>
            </p:cNvPr>
            <p:cNvSpPr/>
            <p:nvPr/>
          </p:nvSpPr>
          <p:spPr>
            <a:xfrm>
              <a:off x="3572961"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17" name="Rectangle 16">
              <a:extLst>
                <a:ext uri="{FF2B5EF4-FFF2-40B4-BE49-F238E27FC236}">
                  <a16:creationId xmlns:a16="http://schemas.microsoft.com/office/drawing/2014/main" id="{933B54FE-42ED-4DA7-A1D2-D1318C3357EF}"/>
                </a:ext>
              </a:extLst>
            </p:cNvPr>
            <p:cNvSpPr/>
            <p:nvPr/>
          </p:nvSpPr>
          <p:spPr>
            <a:xfrm>
              <a:off x="3572961" y="3166336"/>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EDC2F19B-9B02-4838-8204-72F716BB0A2C}"/>
                </a:ext>
              </a:extLst>
            </p:cNvPr>
            <p:cNvSpPr txBox="1"/>
            <p:nvPr/>
          </p:nvSpPr>
          <p:spPr>
            <a:xfrm>
              <a:off x="3572961" y="2440914"/>
              <a:ext cx="1592317" cy="584775"/>
            </a:xfrm>
            <a:prstGeom prst="rect">
              <a:avLst/>
            </a:prstGeom>
            <a:noFill/>
          </p:spPr>
          <p:txBody>
            <a:bodyPr wrap="square" rtlCol="0">
              <a:spAutoFit/>
            </a:bodyPr>
            <a:lstStyle/>
            <a:p>
              <a:pPr algn="ctr"/>
              <a:r>
                <a:rPr lang="ar-SA" sz="1600">
                  <a:latin typeface="Verdana" panose="020B0604030504040204" pitchFamily="34" charset="0"/>
                  <a:ea typeface="Arial"/>
                  <a:cs typeface="Arial"/>
                </a:rPr>
                <a:t>المعالجة الدولية</a:t>
              </a:r>
            </a:p>
          </p:txBody>
        </p:sp>
        <p:sp>
          <p:nvSpPr>
            <p:cNvPr id="19" name="TextBox 18">
              <a:extLst>
                <a:ext uri="{FF2B5EF4-FFF2-40B4-BE49-F238E27FC236}">
                  <a16:creationId xmlns:a16="http://schemas.microsoft.com/office/drawing/2014/main" id="{8EE8C6B6-2CBF-4DFA-BD37-25E6382D2719}"/>
                </a:ext>
              </a:extLst>
            </p:cNvPr>
            <p:cNvSpPr txBox="1"/>
            <p:nvPr/>
          </p:nvSpPr>
          <p:spPr>
            <a:xfrm>
              <a:off x="4064257" y="3941634"/>
              <a:ext cx="1584000" cy="287562"/>
            </a:xfrm>
            <a:prstGeom prst="rect">
              <a:avLst/>
            </a:prstGeom>
            <a:noFill/>
          </p:spPr>
          <p:txBody>
            <a:bodyPr wrap="square" rtlCol="0">
              <a:spAutoFit/>
            </a:bodyPr>
            <a:lstStyle/>
            <a:p>
              <a:pPr marL="285750" indent="-285750">
                <a:buFontTx/>
                <a:buChar char="-"/>
              </a:pPr>
              <a:endParaRPr lang="en-US" sz="1100" dirty="0">
                <a:latin typeface="Verdana" panose="020B0604030504040204" pitchFamily="34" charset="0"/>
                <a:ea typeface="Verdana" panose="020B0604030504040204" pitchFamily="34" charset="0"/>
              </a:endParaRPr>
            </a:p>
          </p:txBody>
        </p:sp>
        <p:sp>
          <p:nvSpPr>
            <p:cNvPr id="21" name="Rectangle 20">
              <a:extLst>
                <a:ext uri="{FF2B5EF4-FFF2-40B4-BE49-F238E27FC236}">
                  <a16:creationId xmlns:a16="http://schemas.microsoft.com/office/drawing/2014/main" id="{3537A270-66C9-4AA7-8DAF-3F78B6F6A91C}"/>
                </a:ext>
              </a:extLst>
            </p:cNvPr>
            <p:cNvSpPr/>
            <p:nvPr/>
          </p:nvSpPr>
          <p:spPr>
            <a:xfrm>
              <a:off x="5286145"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22" name="Rectangle 21">
              <a:extLst>
                <a:ext uri="{FF2B5EF4-FFF2-40B4-BE49-F238E27FC236}">
                  <a16:creationId xmlns:a16="http://schemas.microsoft.com/office/drawing/2014/main" id="{582CD194-FD44-4D1A-9F35-15B540BA3E46}"/>
                </a:ext>
              </a:extLst>
            </p:cNvPr>
            <p:cNvSpPr/>
            <p:nvPr/>
          </p:nvSpPr>
          <p:spPr>
            <a:xfrm>
              <a:off x="5286145" y="3166336"/>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23" name="TextBox 22">
              <a:extLst>
                <a:ext uri="{FF2B5EF4-FFF2-40B4-BE49-F238E27FC236}">
                  <a16:creationId xmlns:a16="http://schemas.microsoft.com/office/drawing/2014/main" id="{3F668CDA-4855-4115-AB13-45F4D12AD658}"/>
                </a:ext>
              </a:extLst>
            </p:cNvPr>
            <p:cNvSpPr txBox="1"/>
            <p:nvPr/>
          </p:nvSpPr>
          <p:spPr>
            <a:xfrm>
              <a:off x="5286145" y="2579413"/>
              <a:ext cx="1592317" cy="338554"/>
            </a:xfrm>
            <a:prstGeom prst="rect">
              <a:avLst/>
            </a:prstGeom>
            <a:noFill/>
          </p:spPr>
          <p:txBody>
            <a:bodyPr wrap="square" rtlCol="0">
              <a:spAutoFit/>
            </a:bodyPr>
            <a:lstStyle/>
            <a:p>
              <a:pPr algn="ctr"/>
              <a:r>
                <a:rPr lang="ar-SA" sz="1600">
                  <a:latin typeface="Verdana" panose="020B0604030504040204" pitchFamily="34" charset="0"/>
                  <a:ea typeface="Arial"/>
                  <a:cs typeface="Arial"/>
                </a:rPr>
                <a:t>النقل</a:t>
              </a:r>
            </a:p>
          </p:txBody>
        </p:sp>
        <p:sp>
          <p:nvSpPr>
            <p:cNvPr id="24" name="TextBox 23">
              <a:extLst>
                <a:ext uri="{FF2B5EF4-FFF2-40B4-BE49-F238E27FC236}">
                  <a16:creationId xmlns:a16="http://schemas.microsoft.com/office/drawing/2014/main" id="{246C0D33-D777-480F-B9AD-ACEBD96903D7}"/>
                </a:ext>
              </a:extLst>
            </p:cNvPr>
            <p:cNvSpPr txBox="1"/>
            <p:nvPr/>
          </p:nvSpPr>
          <p:spPr>
            <a:xfrm>
              <a:off x="5286145" y="3229314"/>
              <a:ext cx="1584000" cy="1539301"/>
            </a:xfrm>
            <a:prstGeom prst="rect">
              <a:avLst/>
            </a:prstGeom>
            <a:noFill/>
          </p:spPr>
          <p:txBody>
            <a:bodyPr wrap="square" rtlCol="0">
              <a:spAutoFit/>
            </a:bodyPr>
            <a:lstStyle/>
            <a:p>
              <a:pPr algn="justLow"/>
              <a:r>
                <a:rPr lang="ar-SA" sz="1000" b="1" dirty="0">
                  <a:latin typeface="Verdana" panose="020B0604030504040204" pitchFamily="34" charset="0"/>
                  <a:ea typeface="Arial"/>
                  <a:cs typeface="Arial"/>
                </a:rPr>
                <a:t>نقل البيانات الإلكترونية المسبقة</a:t>
              </a:r>
            </a:p>
            <a:p>
              <a:pPr marL="356616" indent="-356616">
                <a:spcBef>
                  <a:spcPts val="600"/>
                </a:spcBef>
              </a:pPr>
              <a:r>
                <a:rPr lang="ar-EG" sz="1100" dirty="0">
                  <a:latin typeface="Verdana" panose="020B0604030504040204" pitchFamily="34" charset="0"/>
                  <a:ea typeface="Arial"/>
                  <a:cs typeface="Arial"/>
                </a:rPr>
                <a:t>-	</a:t>
              </a:r>
              <a:r>
                <a:rPr lang="ar-SA" sz="1100" dirty="0">
                  <a:latin typeface="Verdana" panose="020B0604030504040204" pitchFamily="34" charset="0"/>
                  <a:ea typeface="Arial"/>
                  <a:cs typeface="Arial"/>
                </a:rPr>
                <a:t>تبادل الرسائل </a:t>
              </a:r>
              <a:r>
                <a:rPr lang="en-GB" sz="1000" dirty="0">
                  <a:latin typeface="Times New Roman" panose="02020603050405020304" pitchFamily="18" charset="0"/>
                  <a:ea typeface="Arial"/>
                  <a:cs typeface="Times New Roman" panose="02020603050405020304" pitchFamily="18" charset="0"/>
                </a:rPr>
                <a:t>CARDIT/RESDIT</a:t>
              </a:r>
            </a:p>
            <a:p>
              <a:pPr marL="356616" indent="-356616">
                <a:spcBef>
                  <a:spcPts val="600"/>
                </a:spcBef>
              </a:pPr>
              <a:r>
                <a:rPr lang="ar-EG" sz="1100" dirty="0">
                  <a:latin typeface="Verdana" panose="020B0604030504040204" pitchFamily="34" charset="0"/>
                  <a:ea typeface="Arial"/>
                  <a:cs typeface="Arial"/>
                </a:rPr>
                <a:t>-	</a:t>
              </a:r>
              <a:r>
                <a:rPr lang="ar-SA" sz="1100" dirty="0">
                  <a:latin typeface="Verdana" panose="020B0604030504040204" pitchFamily="34" charset="0"/>
                  <a:ea typeface="Arial"/>
                  <a:cs typeface="Arial"/>
                </a:rPr>
                <a:t>الامتثال لمعايير تبادل البيانات الإلكترونية المسبقة</a:t>
              </a:r>
            </a:p>
            <a:p>
              <a:pPr marL="285750" indent="-285750">
                <a:buFontTx/>
                <a:buChar char="-"/>
              </a:pPr>
              <a:endParaRPr lang="en-US" sz="1100" dirty="0">
                <a:latin typeface="Verdana" panose="020B0604030504040204" pitchFamily="34" charset="0"/>
                <a:ea typeface="Verdana" panose="020B0604030504040204" pitchFamily="34" charset="0"/>
              </a:endParaRPr>
            </a:p>
          </p:txBody>
        </p:sp>
        <p:sp>
          <p:nvSpPr>
            <p:cNvPr id="28" name="Rectangle 27">
              <a:extLst>
                <a:ext uri="{FF2B5EF4-FFF2-40B4-BE49-F238E27FC236}">
                  <a16:creationId xmlns:a16="http://schemas.microsoft.com/office/drawing/2014/main" id="{BFEFC268-A7E9-4FCC-9F82-926676B97599}"/>
                </a:ext>
              </a:extLst>
            </p:cNvPr>
            <p:cNvSpPr/>
            <p:nvPr/>
          </p:nvSpPr>
          <p:spPr>
            <a:xfrm>
              <a:off x="6999328" y="3168697"/>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30" name="TextBox 29">
              <a:extLst>
                <a:ext uri="{FF2B5EF4-FFF2-40B4-BE49-F238E27FC236}">
                  <a16:creationId xmlns:a16="http://schemas.microsoft.com/office/drawing/2014/main" id="{AA529394-F505-479C-B772-A98A379D606D}"/>
                </a:ext>
              </a:extLst>
            </p:cNvPr>
            <p:cNvSpPr txBox="1"/>
            <p:nvPr/>
          </p:nvSpPr>
          <p:spPr>
            <a:xfrm>
              <a:off x="3472420" y="3173560"/>
              <a:ext cx="1584000" cy="2232832"/>
            </a:xfrm>
            <a:prstGeom prst="rect">
              <a:avLst/>
            </a:prstGeom>
            <a:noFill/>
          </p:spPr>
          <p:txBody>
            <a:bodyPr wrap="square" rtlCol="0">
              <a:spAutoFit/>
            </a:bodyPr>
            <a:lstStyle/>
            <a:p>
              <a:pPr algn="justLow"/>
              <a:r>
                <a:rPr lang="ar-SA" sz="900" b="1" dirty="0">
                  <a:latin typeface="Verdana" panose="020B0604030504040204" pitchFamily="34" charset="0"/>
                  <a:ea typeface="Arial"/>
                  <a:cs typeface="Arial"/>
                </a:rPr>
                <a:t>النظام البريدي الدولي لعام </a:t>
              </a:r>
              <a:r>
                <a:rPr lang="ar-SA" sz="900" b="1" dirty="0">
                  <a:latin typeface="Arial" panose="020B0604020202020204" pitchFamily="34" charset="0"/>
                  <a:ea typeface="Arial"/>
                  <a:cs typeface="Arial" panose="020B0604020202020204" pitchFamily="34" charset="0"/>
                </a:rPr>
                <a:t>٢٠٢٥</a:t>
              </a:r>
              <a:endParaRPr lang="ar-SA" sz="900" b="1" dirty="0">
                <a:latin typeface="Verdana" panose="020B0604030504040204" pitchFamily="34" charset="0"/>
                <a:ea typeface="Arial"/>
                <a:cs typeface="Arial"/>
              </a:endParaRPr>
            </a:p>
            <a:p>
              <a:pPr marL="356616" indent="-356616">
                <a:spcBef>
                  <a:spcPts val="600"/>
                </a:spcBef>
              </a:pPr>
              <a:r>
                <a:rPr lang="ar-EG" sz="1100" dirty="0">
                  <a:latin typeface="Verdana" panose="020B0604030504040204" pitchFamily="34" charset="0"/>
                  <a:cs typeface="Arial"/>
                </a:rPr>
                <a:t>-	</a:t>
              </a:r>
              <a:r>
                <a:rPr lang="ar-SA" sz="1100" dirty="0">
                  <a:latin typeface="Verdana" panose="020B0604030504040204" pitchFamily="34" charset="0"/>
                  <a:cs typeface="Arial"/>
                </a:rPr>
                <a:t>الإرسال الدولي</a:t>
              </a:r>
            </a:p>
            <a:p>
              <a:pPr marL="356616" indent="-356616">
                <a:spcBef>
                  <a:spcPts val="600"/>
                </a:spcBef>
              </a:pPr>
              <a:r>
                <a:rPr lang="ar-EG" sz="1100" dirty="0">
                  <a:latin typeface="Verdana" panose="020B0604030504040204" pitchFamily="34" charset="0"/>
                  <a:cs typeface="Arial"/>
                </a:rPr>
                <a:t>-	</a:t>
              </a:r>
              <a:r>
                <a:rPr lang="ar-SA" sz="1100" dirty="0">
                  <a:latin typeface="Verdana" panose="020B0604030504040204" pitchFamily="34" charset="0"/>
                  <a:cs typeface="Arial"/>
                </a:rPr>
                <a:t>المحاسبة</a:t>
              </a:r>
            </a:p>
            <a:p>
              <a:pPr marL="356616" indent="-356616">
                <a:spcBef>
                  <a:spcPts val="600"/>
                </a:spcBef>
              </a:pPr>
              <a:r>
                <a:rPr lang="ar-EG" sz="1100" dirty="0">
                  <a:latin typeface="Verdana" panose="020B0604030504040204" pitchFamily="34" charset="0"/>
                  <a:cs typeface="Arial"/>
                </a:rPr>
                <a:t>-	</a:t>
              </a:r>
              <a:r>
                <a:rPr lang="ar-SA" sz="1100" dirty="0">
                  <a:latin typeface="Verdana" panose="020B0604030504040204" pitchFamily="34" charset="0"/>
                  <a:cs typeface="Arial"/>
                </a:rPr>
                <a:t>التبادل الإلكتروني للبيانات</a:t>
              </a:r>
            </a:p>
            <a:p>
              <a:pPr marL="285750" indent="-285750">
                <a:buFontTx/>
                <a:buChar char="-"/>
              </a:pPr>
              <a:endParaRPr lang="en-US" sz="1100" dirty="0">
                <a:latin typeface="Verdana" panose="020B0604030504040204" pitchFamily="34" charset="0"/>
                <a:ea typeface="Verdana" panose="020B0604030504040204" pitchFamily="34" charset="0"/>
              </a:endParaRPr>
            </a:p>
            <a:p>
              <a:pPr algn="justLow"/>
              <a:r>
                <a:rPr lang="ar-SA" sz="900" b="1" dirty="0">
                  <a:latin typeface="Verdana" panose="020B0604030504040204" pitchFamily="34" charset="0"/>
                  <a:ea typeface="Arial"/>
                  <a:cs typeface="Arial"/>
                </a:rPr>
                <a:t>نظام الإقرارات الجمركية لعام </a:t>
              </a:r>
              <a:r>
                <a:rPr lang="ar-SA" sz="900" b="1" dirty="0">
                  <a:latin typeface="Arial" panose="020B0604020202020204" pitchFamily="34" charset="0"/>
                  <a:ea typeface="Arial"/>
                  <a:cs typeface="Arial" panose="020B0604020202020204" pitchFamily="34" charset="0"/>
                </a:rPr>
                <a:t>٢٠٢٥</a:t>
              </a:r>
              <a:endParaRPr lang="ar-SA" sz="900" b="1" dirty="0">
                <a:latin typeface="Verdana" panose="020B0604030504040204" pitchFamily="34" charset="0"/>
                <a:ea typeface="Arial"/>
                <a:cs typeface="Arial"/>
              </a:endParaRPr>
            </a:p>
            <a:p>
              <a:pPr>
                <a:spcBef>
                  <a:spcPts val="600"/>
                </a:spcBef>
              </a:pPr>
              <a:r>
                <a:rPr lang="ar-SA" sz="1100" dirty="0">
                  <a:latin typeface="Verdana" panose="020B0604030504040204" pitchFamily="34" charset="0"/>
                  <a:ea typeface="Arial"/>
                  <a:cs typeface="Arial"/>
                </a:rPr>
                <a:t>قرارات الجمارك المتعلقة بالبريد الوارد</a:t>
              </a:r>
            </a:p>
            <a:p>
              <a:pPr marL="285750" indent="-285750">
                <a:buFontTx/>
                <a:buChar char="-"/>
              </a:pPr>
              <a:endParaRPr lang="en-US" sz="1100" dirty="0">
                <a:latin typeface="Verdana" panose="020B0604030504040204" pitchFamily="34" charset="0"/>
                <a:ea typeface="Verdana" panose="020B0604030504040204" pitchFamily="34" charset="0"/>
              </a:endParaRPr>
            </a:p>
          </p:txBody>
        </p:sp>
        <p:sp>
          <p:nvSpPr>
            <p:cNvPr id="32" name="Rectangle 31">
              <a:extLst>
                <a:ext uri="{FF2B5EF4-FFF2-40B4-BE49-F238E27FC236}">
                  <a16:creationId xmlns:a16="http://schemas.microsoft.com/office/drawing/2014/main" id="{9403F2DE-E94B-462A-BD9E-68A338F5E8F3}"/>
                </a:ext>
              </a:extLst>
            </p:cNvPr>
            <p:cNvSpPr/>
            <p:nvPr/>
          </p:nvSpPr>
          <p:spPr>
            <a:xfrm>
              <a:off x="8712514" y="3168697"/>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34" name="TextBox 33">
              <a:extLst>
                <a:ext uri="{FF2B5EF4-FFF2-40B4-BE49-F238E27FC236}">
                  <a16:creationId xmlns:a16="http://schemas.microsoft.com/office/drawing/2014/main" id="{6237559D-8C22-4211-ACCB-F157BD66C831}"/>
                </a:ext>
              </a:extLst>
            </p:cNvPr>
            <p:cNvSpPr txBox="1"/>
            <p:nvPr/>
          </p:nvSpPr>
          <p:spPr>
            <a:xfrm>
              <a:off x="1834819" y="3236926"/>
              <a:ext cx="1584000" cy="1065670"/>
            </a:xfrm>
            <a:prstGeom prst="rect">
              <a:avLst/>
            </a:prstGeom>
            <a:noFill/>
          </p:spPr>
          <p:txBody>
            <a:bodyPr wrap="square" rtlCol="0">
              <a:spAutoFit/>
            </a:bodyPr>
            <a:lstStyle/>
            <a:p>
              <a:pPr algn="justLow"/>
              <a:r>
                <a:rPr lang="ar-SA" sz="900" b="1" dirty="0">
                  <a:latin typeface="Verdana" panose="020B0604030504040204" pitchFamily="34" charset="0"/>
                  <a:ea typeface="Arial"/>
                  <a:cs typeface="Arial"/>
                </a:rPr>
                <a:t>النظام البريدي الداخلي لعام </a:t>
              </a:r>
              <a:r>
                <a:rPr lang="ar-SA" sz="900" b="1" dirty="0">
                  <a:latin typeface="Arial" panose="020B0604020202020204" pitchFamily="34" charset="0"/>
                  <a:ea typeface="Arial"/>
                  <a:cs typeface="Arial" panose="020B0604020202020204" pitchFamily="34" charset="0"/>
                </a:rPr>
                <a:t>٢٠٢٥</a:t>
              </a:r>
              <a:endParaRPr lang="ar-SA" sz="900" b="1" dirty="0">
                <a:latin typeface="Verdana" panose="020B0604030504040204" pitchFamily="34" charset="0"/>
                <a:ea typeface="Arial"/>
                <a:cs typeface="Arial"/>
              </a:endParaRPr>
            </a:p>
            <a:p>
              <a:pPr marL="356616" indent="-356616">
                <a:spcBef>
                  <a:spcPts val="600"/>
                </a:spcBef>
              </a:pPr>
              <a:r>
                <a:rPr lang="ar-EG" sz="1100" dirty="0">
                  <a:latin typeface="Verdana" panose="020B0604030504040204" pitchFamily="34" charset="0"/>
                  <a:ea typeface="Arial"/>
                  <a:cs typeface="Arial"/>
                </a:rPr>
                <a:t>-	</a:t>
              </a:r>
              <a:r>
                <a:rPr lang="ar-SA" sz="1100" dirty="0">
                  <a:latin typeface="Verdana" panose="020B0604030504040204" pitchFamily="34" charset="0"/>
                  <a:ea typeface="Arial"/>
                  <a:cs typeface="Arial"/>
                </a:rPr>
                <a:t>الإرسال المحلي</a:t>
              </a:r>
            </a:p>
            <a:p>
              <a:pPr marL="356616" indent="-356616">
                <a:spcBef>
                  <a:spcPts val="600"/>
                </a:spcBef>
              </a:pPr>
              <a:r>
                <a:rPr lang="ar-EG" sz="1100" dirty="0">
                  <a:latin typeface="Verdana" panose="020B0604030504040204" pitchFamily="34" charset="0"/>
                  <a:ea typeface="Arial"/>
                  <a:cs typeface="Arial"/>
                </a:rPr>
                <a:t>-	</a:t>
              </a:r>
              <a:r>
                <a:rPr lang="ar-SA" sz="1100" dirty="0">
                  <a:latin typeface="Verdana" panose="020B0604030504040204" pitchFamily="34" charset="0"/>
                  <a:ea typeface="Arial"/>
                  <a:cs typeface="Arial"/>
                </a:rPr>
                <a:t>صناديق البريد</a:t>
              </a:r>
            </a:p>
            <a:p>
              <a:pPr marL="356616" indent="-356616">
                <a:spcBef>
                  <a:spcPts val="600"/>
                </a:spcBef>
              </a:pPr>
              <a:r>
                <a:rPr lang="ar-EG" sz="1100" dirty="0">
                  <a:latin typeface="Verdana" panose="020B0604030504040204" pitchFamily="34" charset="0"/>
                  <a:ea typeface="Arial"/>
                  <a:cs typeface="Arial"/>
                </a:rPr>
                <a:t>-	</a:t>
              </a:r>
              <a:r>
                <a:rPr lang="ar-SA" sz="1100" dirty="0">
                  <a:latin typeface="Verdana" panose="020B0604030504040204" pitchFamily="34" charset="0"/>
                  <a:ea typeface="Arial"/>
                  <a:cs typeface="Arial"/>
                </a:rPr>
                <a:t>نقطة البيع</a:t>
              </a:r>
            </a:p>
          </p:txBody>
        </p:sp>
        <p:sp>
          <p:nvSpPr>
            <p:cNvPr id="37" name="Rectangle 36">
              <a:extLst>
                <a:ext uri="{FF2B5EF4-FFF2-40B4-BE49-F238E27FC236}">
                  <a16:creationId xmlns:a16="http://schemas.microsoft.com/office/drawing/2014/main" id="{B2383AE2-8333-44C4-8548-5924EE1517D2}"/>
                </a:ext>
              </a:extLst>
            </p:cNvPr>
            <p:cNvSpPr/>
            <p:nvPr/>
          </p:nvSpPr>
          <p:spPr>
            <a:xfrm>
              <a:off x="10425699" y="3168697"/>
              <a:ext cx="1592318" cy="2694746"/>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a:latin typeface="Verdana" panose="020B0604030504040204" pitchFamily="34" charset="0"/>
                <a:ea typeface="Verdana" panose="020B0604030504040204" pitchFamily="34" charset="0"/>
              </a:endParaRPr>
            </a:p>
          </p:txBody>
        </p:sp>
        <p:sp>
          <p:nvSpPr>
            <p:cNvPr id="39" name="TextBox 38">
              <a:extLst>
                <a:ext uri="{FF2B5EF4-FFF2-40B4-BE49-F238E27FC236}">
                  <a16:creationId xmlns:a16="http://schemas.microsoft.com/office/drawing/2014/main" id="{A748D018-0498-44BA-8776-F549A4C1792B}"/>
                </a:ext>
              </a:extLst>
            </p:cNvPr>
            <p:cNvSpPr txBox="1"/>
            <p:nvPr/>
          </p:nvSpPr>
          <p:spPr>
            <a:xfrm>
              <a:off x="138272" y="3196126"/>
              <a:ext cx="1584000" cy="710447"/>
            </a:xfrm>
            <a:prstGeom prst="rect">
              <a:avLst/>
            </a:prstGeom>
            <a:noFill/>
          </p:spPr>
          <p:txBody>
            <a:bodyPr wrap="square" rtlCol="0">
              <a:spAutoFit/>
            </a:bodyPr>
            <a:lstStyle/>
            <a:p>
              <a:pPr algn="justLow"/>
              <a:r>
                <a:rPr lang="ar-SA" sz="1000" b="1" dirty="0">
                  <a:latin typeface="Verdana" panose="020B0604030504040204" pitchFamily="34" charset="0"/>
                  <a:ea typeface="Arial"/>
                  <a:cs typeface="Arial"/>
                </a:rPr>
                <a:t>النظام البريدي الداخلي على الأجهزة المحمولة</a:t>
              </a:r>
            </a:p>
            <a:p>
              <a:pPr>
                <a:spcBef>
                  <a:spcPts val="600"/>
                </a:spcBef>
              </a:pPr>
              <a:r>
                <a:rPr lang="ar-SA" sz="1100" dirty="0">
                  <a:latin typeface="Verdana" panose="020B0604030504040204" pitchFamily="34" charset="0"/>
                  <a:ea typeface="Arial"/>
                  <a:cs typeface="Arial"/>
                </a:rPr>
                <a:t>توزيع البريد</a:t>
              </a:r>
            </a:p>
          </p:txBody>
        </p:sp>
        <p:pic>
          <p:nvPicPr>
            <p:cNvPr id="41" name="Picture 40">
              <a:extLst>
                <a:ext uri="{FF2B5EF4-FFF2-40B4-BE49-F238E27FC236}">
                  <a16:creationId xmlns:a16="http://schemas.microsoft.com/office/drawing/2014/main" id="{5954E0BD-5F19-43C2-A182-8F7F0F84B532}"/>
                </a:ext>
              </a:extLst>
            </p:cNvPr>
            <p:cNvPicPr>
              <a:picLocks noChangeAspect="1"/>
            </p:cNvPicPr>
            <p:nvPr/>
          </p:nvPicPr>
          <p:blipFill>
            <a:blip r:embed="rId4"/>
            <a:stretch>
              <a:fillRect/>
            </a:stretch>
          </p:blipFill>
          <p:spPr>
            <a:xfrm>
              <a:off x="4127029" y="1961211"/>
              <a:ext cx="484181" cy="483467"/>
            </a:xfrm>
            <a:prstGeom prst="rect">
              <a:avLst/>
            </a:prstGeom>
          </p:spPr>
        </p:pic>
        <p:sp>
          <p:nvSpPr>
            <p:cNvPr id="51" name="Rectangle 50">
              <a:extLst>
                <a:ext uri="{FF2B5EF4-FFF2-40B4-BE49-F238E27FC236}">
                  <a16:creationId xmlns:a16="http://schemas.microsoft.com/office/drawing/2014/main" id="{9A4505B2-EA76-479A-9AB0-11DF9D41E6AF}"/>
                </a:ext>
              </a:extLst>
            </p:cNvPr>
            <p:cNvSpPr/>
            <p:nvPr/>
          </p:nvSpPr>
          <p:spPr>
            <a:xfrm>
              <a:off x="6999328" y="175652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52" name="TextBox 51">
              <a:extLst>
                <a:ext uri="{FF2B5EF4-FFF2-40B4-BE49-F238E27FC236}">
                  <a16:creationId xmlns:a16="http://schemas.microsoft.com/office/drawing/2014/main" id="{AF84130C-24B9-44A4-936B-407A4149F093}"/>
                </a:ext>
              </a:extLst>
            </p:cNvPr>
            <p:cNvSpPr txBox="1"/>
            <p:nvPr/>
          </p:nvSpPr>
          <p:spPr>
            <a:xfrm>
              <a:off x="6999328" y="2440914"/>
              <a:ext cx="1592317" cy="584775"/>
            </a:xfrm>
            <a:prstGeom prst="rect">
              <a:avLst/>
            </a:prstGeom>
            <a:noFill/>
          </p:spPr>
          <p:txBody>
            <a:bodyPr wrap="square" rtlCol="0">
              <a:spAutoFit/>
            </a:bodyPr>
            <a:lstStyle/>
            <a:p>
              <a:pPr algn="ctr"/>
              <a:r>
                <a:rPr lang="ar-SA" sz="1600">
                  <a:latin typeface="Verdana" panose="020B0604030504040204" pitchFamily="34" charset="0"/>
                  <a:ea typeface="Arial"/>
                  <a:cs typeface="Arial"/>
                </a:rPr>
                <a:t>المعالجة الدولية</a:t>
              </a:r>
            </a:p>
          </p:txBody>
        </p:sp>
        <p:pic>
          <p:nvPicPr>
            <p:cNvPr id="53" name="Picture 52">
              <a:extLst>
                <a:ext uri="{FF2B5EF4-FFF2-40B4-BE49-F238E27FC236}">
                  <a16:creationId xmlns:a16="http://schemas.microsoft.com/office/drawing/2014/main" id="{8977AD18-DA31-43B4-8198-A3DAC0300BD4}"/>
                </a:ext>
              </a:extLst>
            </p:cNvPr>
            <p:cNvPicPr>
              <a:picLocks noChangeAspect="1"/>
            </p:cNvPicPr>
            <p:nvPr/>
          </p:nvPicPr>
          <p:blipFill>
            <a:blip r:embed="rId4"/>
            <a:stretch>
              <a:fillRect/>
            </a:stretch>
          </p:blipFill>
          <p:spPr>
            <a:xfrm>
              <a:off x="7553396" y="1961211"/>
              <a:ext cx="484181" cy="483467"/>
            </a:xfrm>
            <a:prstGeom prst="rect">
              <a:avLst/>
            </a:prstGeom>
          </p:spPr>
        </p:pic>
        <p:sp>
          <p:nvSpPr>
            <p:cNvPr id="54" name="Rectangle 53">
              <a:extLst>
                <a:ext uri="{FF2B5EF4-FFF2-40B4-BE49-F238E27FC236}">
                  <a16:creationId xmlns:a16="http://schemas.microsoft.com/office/drawing/2014/main" id="{B2CA360A-CCC4-48FD-AD69-94645ED0BCFE}"/>
                </a:ext>
              </a:extLst>
            </p:cNvPr>
            <p:cNvSpPr/>
            <p:nvPr/>
          </p:nvSpPr>
          <p:spPr>
            <a:xfrm>
              <a:off x="8711956" y="175652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55" name="TextBox 54">
              <a:extLst>
                <a:ext uri="{FF2B5EF4-FFF2-40B4-BE49-F238E27FC236}">
                  <a16:creationId xmlns:a16="http://schemas.microsoft.com/office/drawing/2014/main" id="{BF479C7A-BB36-4C71-BA0C-913C45CDBC91}"/>
                </a:ext>
              </a:extLst>
            </p:cNvPr>
            <p:cNvSpPr txBox="1"/>
            <p:nvPr/>
          </p:nvSpPr>
          <p:spPr>
            <a:xfrm>
              <a:off x="8711956" y="2440914"/>
              <a:ext cx="1592317" cy="584775"/>
            </a:xfrm>
            <a:prstGeom prst="rect">
              <a:avLst/>
            </a:prstGeom>
            <a:noFill/>
          </p:spPr>
          <p:txBody>
            <a:bodyPr wrap="square" rtlCol="0">
              <a:spAutoFit/>
            </a:bodyPr>
            <a:lstStyle/>
            <a:p>
              <a:pPr algn="ctr"/>
              <a:r>
                <a:rPr lang="ar-SA" sz="1600">
                  <a:latin typeface="Verdana" panose="020B0604030504040204" pitchFamily="34" charset="0"/>
                  <a:ea typeface="Arial"/>
                  <a:cs typeface="Arial"/>
                </a:rPr>
                <a:t>المعالجة المحلية</a:t>
              </a:r>
            </a:p>
          </p:txBody>
        </p:sp>
        <p:pic>
          <p:nvPicPr>
            <p:cNvPr id="56" name="Picture 55">
              <a:extLst>
                <a:ext uri="{FF2B5EF4-FFF2-40B4-BE49-F238E27FC236}">
                  <a16:creationId xmlns:a16="http://schemas.microsoft.com/office/drawing/2014/main" id="{73E582B0-79A5-44FE-A00A-9AFEAD2A27F6}"/>
                </a:ext>
              </a:extLst>
            </p:cNvPr>
            <p:cNvPicPr>
              <a:picLocks noChangeAspect="1"/>
            </p:cNvPicPr>
            <p:nvPr/>
          </p:nvPicPr>
          <p:blipFill>
            <a:blip r:embed="rId3"/>
            <a:srcRect/>
            <a:stretch/>
          </p:blipFill>
          <p:spPr>
            <a:xfrm>
              <a:off x="9285786" y="1986880"/>
              <a:ext cx="444656" cy="432129"/>
            </a:xfrm>
            <a:prstGeom prst="rect">
              <a:avLst/>
            </a:prstGeom>
          </p:spPr>
        </p:pic>
        <p:sp>
          <p:nvSpPr>
            <p:cNvPr id="57" name="Rectangle 56">
              <a:extLst>
                <a:ext uri="{FF2B5EF4-FFF2-40B4-BE49-F238E27FC236}">
                  <a16:creationId xmlns:a16="http://schemas.microsoft.com/office/drawing/2014/main" id="{68D9EA5C-9851-49BB-8CD4-081101BC3E21}"/>
                </a:ext>
              </a:extLst>
            </p:cNvPr>
            <p:cNvSpPr/>
            <p:nvPr/>
          </p:nvSpPr>
          <p:spPr>
            <a:xfrm>
              <a:off x="10432466" y="1756526"/>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pic>
          <p:nvPicPr>
            <p:cNvPr id="58" name="Picture 57">
              <a:extLst>
                <a:ext uri="{FF2B5EF4-FFF2-40B4-BE49-F238E27FC236}">
                  <a16:creationId xmlns:a16="http://schemas.microsoft.com/office/drawing/2014/main" id="{16CF4914-69D2-43EC-9C1F-F99CAAD7BEF3}"/>
                </a:ext>
              </a:extLst>
            </p:cNvPr>
            <p:cNvPicPr>
              <a:picLocks noChangeAspect="1"/>
            </p:cNvPicPr>
            <p:nvPr/>
          </p:nvPicPr>
          <p:blipFill>
            <a:blip r:embed="rId2"/>
            <a:stretch>
              <a:fillRect/>
            </a:stretch>
          </p:blipFill>
          <p:spPr>
            <a:xfrm>
              <a:off x="11031000" y="2010544"/>
              <a:ext cx="395250" cy="384800"/>
            </a:xfrm>
            <a:prstGeom prst="rect">
              <a:avLst/>
            </a:prstGeom>
          </p:spPr>
        </p:pic>
        <p:sp>
          <p:nvSpPr>
            <p:cNvPr id="59" name="TextBox 58">
              <a:extLst>
                <a:ext uri="{FF2B5EF4-FFF2-40B4-BE49-F238E27FC236}">
                  <a16:creationId xmlns:a16="http://schemas.microsoft.com/office/drawing/2014/main" id="{63FF6015-E317-4B1D-815C-ED38F603298F}"/>
                </a:ext>
              </a:extLst>
            </p:cNvPr>
            <p:cNvSpPr txBox="1"/>
            <p:nvPr/>
          </p:nvSpPr>
          <p:spPr>
            <a:xfrm>
              <a:off x="10432466" y="2579413"/>
              <a:ext cx="1592317" cy="338554"/>
            </a:xfrm>
            <a:prstGeom prst="rect">
              <a:avLst/>
            </a:prstGeom>
            <a:noFill/>
          </p:spPr>
          <p:txBody>
            <a:bodyPr wrap="square" rtlCol="0">
              <a:spAutoFit/>
            </a:bodyPr>
            <a:lstStyle/>
            <a:p>
              <a:pPr algn="ctr"/>
              <a:r>
                <a:rPr lang="ar-SA" sz="1600" dirty="0">
                  <a:latin typeface="Verdana" panose="020B0604030504040204" pitchFamily="34" charset="0"/>
                  <a:ea typeface="Arial"/>
                  <a:cs typeface="Arial"/>
                </a:rPr>
                <a:t>الأفراد</a:t>
              </a:r>
            </a:p>
          </p:txBody>
        </p:sp>
        <p:sp>
          <p:nvSpPr>
            <p:cNvPr id="60" name="Rectangle: Rounded Corners 59">
              <a:extLst>
                <a:ext uri="{FF2B5EF4-FFF2-40B4-BE49-F238E27FC236}">
                  <a16:creationId xmlns:a16="http://schemas.microsoft.com/office/drawing/2014/main" id="{8A6D4CC7-291E-466A-8255-FC98F66D039F}"/>
                </a:ext>
              </a:extLst>
            </p:cNvPr>
            <p:cNvSpPr/>
            <p:nvPr/>
          </p:nvSpPr>
          <p:spPr>
            <a:xfrm>
              <a:off x="6995194" y="1241565"/>
              <a:ext cx="5018688" cy="396743"/>
            </a:xfrm>
            <a:prstGeom prst="round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SA" sz="1600" b="1" dirty="0">
                  <a:solidFill>
                    <a:schemeClr val="tx1"/>
                  </a:solidFill>
                  <a:latin typeface="Arial" panose="020B0604020202020204" pitchFamily="34" charset="0"/>
                  <a:ea typeface="Arial"/>
                  <a:cs typeface="Arial" panose="020B0604020202020204" pitchFamily="34" charset="0"/>
                </a:rPr>
                <a:t>المرحلة </a:t>
              </a:r>
              <a:r>
                <a:rPr lang="ar-SA" sz="1600" b="1" dirty="0">
                  <a:solidFill>
                    <a:schemeClr val="tx1"/>
                  </a:solidFill>
                  <a:latin typeface="Arial" panose="020B0604020202020204" pitchFamily="34" charset="0"/>
                  <a:ea typeface="Calibri" panose="020F0502020204030204" pitchFamily="34" charset="0"/>
                  <a:cs typeface="Arial" panose="020B0604020202020204" pitchFamily="34" charset="0"/>
                </a:rPr>
                <a:t>١</a:t>
              </a:r>
              <a:endParaRPr lang="ar-SA" sz="1600" b="1" dirty="0">
                <a:solidFill>
                  <a:schemeClr val="tx1"/>
                </a:solidFill>
                <a:latin typeface="Arial" panose="020B0604020202020204" pitchFamily="34" charset="0"/>
                <a:ea typeface="Arial"/>
                <a:cs typeface="Arial" panose="020B0604020202020204" pitchFamily="34" charset="0"/>
              </a:endParaRPr>
            </a:p>
          </p:txBody>
        </p:sp>
        <p:sp>
          <p:nvSpPr>
            <p:cNvPr id="61" name="Rectangle: Rounded Corners 60">
              <a:extLst>
                <a:ext uri="{FF2B5EF4-FFF2-40B4-BE49-F238E27FC236}">
                  <a16:creationId xmlns:a16="http://schemas.microsoft.com/office/drawing/2014/main" id="{EED11C7B-F9C8-4F83-AC00-E70BF0A8443E}"/>
                </a:ext>
              </a:extLst>
            </p:cNvPr>
            <p:cNvSpPr/>
            <p:nvPr/>
          </p:nvSpPr>
          <p:spPr>
            <a:xfrm>
              <a:off x="5285094" y="1245810"/>
              <a:ext cx="1593370" cy="396743"/>
            </a:xfrm>
            <a:prstGeom prst="round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SA" sz="1600" b="1" dirty="0">
                  <a:solidFill>
                    <a:schemeClr val="tx1"/>
                  </a:solidFill>
                  <a:latin typeface="Verdana" panose="020B0604030504040204" pitchFamily="34" charset="0"/>
                  <a:ea typeface="Arial"/>
                  <a:cs typeface="Arial"/>
                </a:rPr>
                <a:t>المرحلة </a:t>
              </a:r>
              <a:r>
                <a:rPr lang="ar-SA" sz="1600" b="1" dirty="0">
                  <a:solidFill>
                    <a:schemeClr val="tx1"/>
                  </a:solidFill>
                  <a:latin typeface="Arial" panose="020B0604020202020204" pitchFamily="34" charset="0"/>
                  <a:ea typeface="Arial"/>
                  <a:cs typeface="Arial" panose="020B0604020202020204" pitchFamily="34" charset="0"/>
                </a:rPr>
                <a:t>٢</a:t>
              </a:r>
              <a:endParaRPr lang="ar-SA" sz="1600" b="1" dirty="0">
                <a:solidFill>
                  <a:schemeClr val="tx1"/>
                </a:solidFill>
                <a:latin typeface="Verdana" panose="020B0604030504040204" pitchFamily="34" charset="0"/>
                <a:ea typeface="Arial"/>
                <a:cs typeface="Arial"/>
              </a:endParaRPr>
            </a:p>
          </p:txBody>
        </p:sp>
        <p:pic>
          <p:nvPicPr>
            <p:cNvPr id="62" name="Picture 61">
              <a:extLst>
                <a:ext uri="{FF2B5EF4-FFF2-40B4-BE49-F238E27FC236}">
                  <a16:creationId xmlns:a16="http://schemas.microsoft.com/office/drawing/2014/main" id="{6567F63F-E138-4F01-936F-8C0C321805B8}"/>
                </a:ext>
              </a:extLst>
            </p:cNvPr>
            <p:cNvPicPr>
              <a:picLocks noChangeAspect="1"/>
            </p:cNvPicPr>
            <p:nvPr/>
          </p:nvPicPr>
          <p:blipFill>
            <a:blip r:embed="rId5"/>
            <a:stretch>
              <a:fillRect/>
            </a:stretch>
          </p:blipFill>
          <p:spPr>
            <a:xfrm>
              <a:off x="5655867" y="1804115"/>
              <a:ext cx="789392" cy="797658"/>
            </a:xfrm>
            <a:prstGeom prst="rect">
              <a:avLst/>
            </a:prstGeom>
          </p:spPr>
        </p:pic>
        <p:sp>
          <p:nvSpPr>
            <p:cNvPr id="63" name="Arrow: Left-Right 62">
              <a:extLst>
                <a:ext uri="{FF2B5EF4-FFF2-40B4-BE49-F238E27FC236}">
                  <a16:creationId xmlns:a16="http://schemas.microsoft.com/office/drawing/2014/main" id="{89C63D60-CD97-4C7F-9332-53D41BB559F3}"/>
                </a:ext>
              </a:extLst>
            </p:cNvPr>
            <p:cNvSpPr/>
            <p:nvPr/>
          </p:nvSpPr>
          <p:spPr>
            <a:xfrm>
              <a:off x="146590" y="5940172"/>
              <a:ext cx="11866791" cy="838999"/>
            </a:xfrm>
            <a:prstGeom prst="leftRightArrow">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SA" b="1" dirty="0">
                  <a:solidFill>
                    <a:schemeClr val="bg1"/>
                  </a:solidFill>
                  <a:latin typeface="Verdana" panose="020B0604030504040204" pitchFamily="34" charset="0"/>
                  <a:ea typeface="Arial"/>
                  <a:cs typeface="Arial"/>
                </a:rPr>
                <a:t>الشبكة </a:t>
              </a:r>
              <a:r>
                <a:rPr lang="en-GB" sz="1600" b="1" dirty="0">
                  <a:solidFill>
                    <a:schemeClr val="bg1"/>
                  </a:solidFill>
                  <a:latin typeface="Times New Roman" panose="02020603050405020304" pitchFamily="18" charset="0"/>
                  <a:ea typeface="Arial"/>
                  <a:cs typeface="Times New Roman" panose="02020603050405020304" pitchFamily="18" charset="0"/>
                </a:rPr>
                <a:t>POST*Net</a:t>
              </a:r>
              <a:endParaRPr lang="en-GB" b="1" dirty="0">
                <a:solidFill>
                  <a:schemeClr val="bg1"/>
                </a:solidFill>
                <a:latin typeface="Times New Roman" panose="02020603050405020304" pitchFamily="18" charset="0"/>
                <a:ea typeface="Arial"/>
                <a:cs typeface="Times New Roman" panose="02020603050405020304" pitchFamily="18" charset="0"/>
              </a:endParaRPr>
            </a:p>
          </p:txBody>
        </p:sp>
        <p:sp>
          <p:nvSpPr>
            <p:cNvPr id="44" name="TextBox 43">
              <a:extLst>
                <a:ext uri="{FF2B5EF4-FFF2-40B4-BE49-F238E27FC236}">
                  <a16:creationId xmlns:a16="http://schemas.microsoft.com/office/drawing/2014/main" id="{5A1ECDDF-CFBE-4E8F-8633-08D114579B77}"/>
                </a:ext>
              </a:extLst>
            </p:cNvPr>
            <p:cNvSpPr txBox="1"/>
            <p:nvPr/>
          </p:nvSpPr>
          <p:spPr>
            <a:xfrm>
              <a:off x="10417380" y="3196126"/>
              <a:ext cx="1584000" cy="1573132"/>
            </a:xfrm>
            <a:prstGeom prst="rect">
              <a:avLst/>
            </a:prstGeom>
            <a:noFill/>
          </p:spPr>
          <p:txBody>
            <a:bodyPr wrap="square" rtlCol="0">
              <a:spAutoFit/>
            </a:bodyPr>
            <a:lstStyle/>
            <a:p>
              <a:pPr algn="justLow"/>
              <a:r>
                <a:rPr lang="ar-SA" sz="1050" b="1" dirty="0">
                  <a:latin typeface="Arial" panose="020B0604020202020204" pitchFamily="34" charset="0"/>
                  <a:ea typeface="Arial"/>
                  <a:cs typeface="Arial" panose="020B0604020202020204" pitchFamily="34" charset="0"/>
                </a:rPr>
                <a:t>الإقرارات الجمركية الخاصة بالبيانات الإلكترونية المسبقة</a:t>
              </a:r>
            </a:p>
            <a:p>
              <a:pPr algn="justLow">
                <a:spcBef>
                  <a:spcPts val="600"/>
                </a:spcBef>
              </a:pPr>
              <a:r>
                <a:rPr lang="ar-SA" sz="1050" dirty="0">
                  <a:latin typeface="Arial" panose="020B0604020202020204" pitchFamily="34" charset="0"/>
                  <a:ea typeface="Arial"/>
                  <a:cs typeface="Arial" panose="020B0604020202020204" pitchFamily="34" charset="0"/>
                </a:rPr>
                <a:t>تسجيل البيانات</a:t>
              </a:r>
            </a:p>
            <a:p>
              <a:pPr marL="285750" indent="-285750" algn="justLow">
                <a:buFontTx/>
                <a:buChar char="-"/>
              </a:pPr>
              <a:endParaRPr lang="en-US" sz="1050" dirty="0">
                <a:latin typeface="Arial" panose="020B0604020202020204" pitchFamily="34" charset="0"/>
                <a:ea typeface="Verdana" panose="020B0604030504040204" pitchFamily="34" charset="0"/>
                <a:cs typeface="Arial" panose="020B0604020202020204" pitchFamily="34" charset="0"/>
              </a:endParaRPr>
            </a:p>
            <a:p>
              <a:pPr algn="justLow"/>
              <a:r>
                <a:rPr lang="ar-SA" sz="1050" b="1" dirty="0">
                  <a:latin typeface="Arial" panose="020B0604020202020204" pitchFamily="34" charset="0"/>
                  <a:ea typeface="Arial"/>
                  <a:cs typeface="Arial" panose="020B0604020202020204" pitchFamily="34" charset="0"/>
                </a:rPr>
                <a:t>النظام البريدي الداخلي على الأجهزة المحمولة</a:t>
              </a:r>
            </a:p>
            <a:p>
              <a:pPr algn="justLow">
                <a:spcBef>
                  <a:spcPts val="600"/>
                </a:spcBef>
              </a:pPr>
              <a:r>
                <a:rPr lang="ar-SA" sz="1050" dirty="0">
                  <a:latin typeface="Arial" panose="020B0604020202020204" pitchFamily="34" charset="0"/>
                  <a:ea typeface="Arial"/>
                  <a:cs typeface="Arial" panose="020B0604020202020204" pitchFamily="34" charset="0"/>
                </a:rPr>
                <a:t>جمع البريد في محل الإقامة</a:t>
              </a:r>
            </a:p>
          </p:txBody>
        </p:sp>
      </p:grpSp>
      <p:sp>
        <p:nvSpPr>
          <p:cNvPr id="2" name="Title 1">
            <a:extLst>
              <a:ext uri="{FF2B5EF4-FFF2-40B4-BE49-F238E27FC236}">
                <a16:creationId xmlns:a16="http://schemas.microsoft.com/office/drawing/2014/main" id="{D9EB6AD7-02F3-4932-849C-12B894D13E8E}"/>
              </a:ext>
            </a:extLst>
          </p:cNvPr>
          <p:cNvSpPr>
            <a:spLocks noGrp="1"/>
          </p:cNvSpPr>
          <p:nvPr>
            <p:ph type="title"/>
          </p:nvPr>
        </p:nvSpPr>
        <p:spPr>
          <a:xfrm>
            <a:off x="2765641" y="458398"/>
            <a:ext cx="7967384" cy="574284"/>
          </a:xfrm>
        </p:spPr>
        <p:txBody>
          <a:bodyPr/>
          <a:lstStyle/>
          <a:p>
            <a:pPr algn="justLow"/>
            <a:r>
              <a:rPr lang="ar-SA" sz="3200" dirty="0"/>
              <a:t>منتجات وحلول الاتحاد البريدي العالمي</a:t>
            </a:r>
          </a:p>
        </p:txBody>
      </p:sp>
      <p:sp>
        <p:nvSpPr>
          <p:cNvPr id="45" name="TextBox 44">
            <a:extLst>
              <a:ext uri="{FF2B5EF4-FFF2-40B4-BE49-F238E27FC236}">
                <a16:creationId xmlns:a16="http://schemas.microsoft.com/office/drawing/2014/main" id="{0BB4680F-4754-4B04-ABB8-230089F31D28}"/>
              </a:ext>
            </a:extLst>
          </p:cNvPr>
          <p:cNvSpPr txBox="1"/>
          <p:nvPr/>
        </p:nvSpPr>
        <p:spPr>
          <a:xfrm>
            <a:off x="8635544" y="3260722"/>
            <a:ext cx="1536234" cy="1815882"/>
          </a:xfrm>
          <a:prstGeom prst="rect">
            <a:avLst/>
          </a:prstGeom>
          <a:noFill/>
        </p:spPr>
        <p:txBody>
          <a:bodyPr wrap="square" rtlCol="0">
            <a:spAutoFit/>
          </a:bodyPr>
          <a:lstStyle/>
          <a:p>
            <a:pPr algn="justLow"/>
            <a:r>
              <a:rPr lang="ar-SA" sz="900" b="1" dirty="0">
                <a:latin typeface="Verdana" panose="020B0604030504040204" pitchFamily="34" charset="0"/>
                <a:ea typeface="Arial"/>
                <a:cs typeface="Arial"/>
              </a:rPr>
              <a:t>النظام البريدي الداخلي لعام </a:t>
            </a:r>
            <a:r>
              <a:rPr lang="ar-SA" sz="900" b="1" dirty="0">
                <a:latin typeface="Arial" panose="020B0604020202020204" pitchFamily="34" charset="0"/>
                <a:ea typeface="Arial"/>
                <a:cs typeface="Arial" panose="020B0604020202020204" pitchFamily="34" charset="0"/>
              </a:rPr>
              <a:t>٢٠٢٥</a:t>
            </a:r>
            <a:endParaRPr lang="ar-SA" sz="900" b="1" dirty="0">
              <a:latin typeface="Verdana" panose="020B0604030504040204" pitchFamily="34" charset="0"/>
              <a:ea typeface="Arial"/>
              <a:cs typeface="Arial"/>
            </a:endParaRPr>
          </a:p>
          <a:p>
            <a:pPr marL="356616" indent="-356616">
              <a:spcBef>
                <a:spcPts val="600"/>
              </a:spcBef>
            </a:pPr>
            <a:r>
              <a:rPr lang="ar-EG" sz="1100" dirty="0">
                <a:latin typeface="Verdana" panose="020B0604030504040204" pitchFamily="34" charset="0"/>
                <a:ea typeface="Arial"/>
                <a:cs typeface="Arial"/>
              </a:rPr>
              <a:t>-	</a:t>
            </a:r>
            <a:r>
              <a:rPr lang="ar-SA" sz="1050" dirty="0">
                <a:latin typeface="Arial" panose="020B0604020202020204" pitchFamily="34" charset="0"/>
                <a:ea typeface="Arial"/>
                <a:cs typeface="Arial" panose="020B0604020202020204" pitchFamily="34" charset="0"/>
              </a:rPr>
              <a:t>الإرسال المحلي</a:t>
            </a:r>
          </a:p>
          <a:p>
            <a:pPr marL="356616" indent="-356616">
              <a:spcBef>
                <a:spcPts val="600"/>
              </a:spcBef>
            </a:pPr>
            <a:r>
              <a:rPr lang="ar-EG" sz="1050" dirty="0">
                <a:latin typeface="Arial" panose="020B0604020202020204" pitchFamily="34" charset="0"/>
                <a:ea typeface="Arial"/>
                <a:cs typeface="Arial" panose="020B0604020202020204" pitchFamily="34" charset="0"/>
              </a:rPr>
              <a:t>-	</a:t>
            </a:r>
            <a:r>
              <a:rPr lang="ar-SA" sz="1050" dirty="0">
                <a:latin typeface="Arial" panose="020B0604020202020204" pitchFamily="34" charset="0"/>
                <a:ea typeface="Arial"/>
                <a:cs typeface="Arial" panose="020B0604020202020204" pitchFamily="34" charset="0"/>
              </a:rPr>
              <a:t>صناديق البريد</a:t>
            </a:r>
          </a:p>
          <a:p>
            <a:pPr marL="356616" indent="-356616">
              <a:spcBef>
                <a:spcPts val="600"/>
              </a:spcBef>
            </a:pPr>
            <a:r>
              <a:rPr lang="ar-EG" sz="1050" dirty="0">
                <a:latin typeface="Arial" panose="020B0604020202020204" pitchFamily="34" charset="0"/>
                <a:ea typeface="Arial"/>
                <a:cs typeface="Arial" panose="020B0604020202020204" pitchFamily="34" charset="0"/>
              </a:rPr>
              <a:t>-	</a:t>
            </a:r>
            <a:r>
              <a:rPr lang="ar-SA" sz="1050" dirty="0">
                <a:latin typeface="Arial" panose="020B0604020202020204" pitchFamily="34" charset="0"/>
                <a:ea typeface="Arial"/>
                <a:cs typeface="Arial" panose="020B0604020202020204" pitchFamily="34" charset="0"/>
              </a:rPr>
              <a:t>نقطة البيع</a:t>
            </a:r>
          </a:p>
          <a:p>
            <a:pPr marL="285750" indent="-285750">
              <a:buFontTx/>
              <a:buChar char="-"/>
            </a:pPr>
            <a:endParaRPr lang="en-US" sz="1050" dirty="0">
              <a:latin typeface="Arial" panose="020B0604020202020204" pitchFamily="34" charset="0"/>
              <a:ea typeface="Verdana" panose="020B0604030504040204" pitchFamily="34" charset="0"/>
              <a:cs typeface="Arial" panose="020B0604020202020204" pitchFamily="34" charset="0"/>
            </a:endParaRPr>
          </a:p>
          <a:p>
            <a:pPr algn="justLow"/>
            <a:r>
              <a:rPr lang="ar-SA" sz="900" b="1" dirty="0">
                <a:latin typeface="Arial" panose="020B0604020202020204" pitchFamily="34" charset="0"/>
                <a:ea typeface="Arial"/>
                <a:cs typeface="Arial" panose="020B0604020202020204" pitchFamily="34" charset="0"/>
              </a:rPr>
              <a:t>نظام الإقرارات الجمركية لعام ٢٠٢٥</a:t>
            </a:r>
          </a:p>
          <a:p>
            <a:pPr>
              <a:spcBef>
                <a:spcPts val="600"/>
              </a:spcBef>
            </a:pPr>
            <a:r>
              <a:rPr lang="ar-SA" sz="1050" dirty="0">
                <a:latin typeface="Arial" panose="020B0604020202020204" pitchFamily="34" charset="0"/>
                <a:ea typeface="Arial"/>
                <a:cs typeface="Arial" panose="020B0604020202020204" pitchFamily="34" charset="0"/>
              </a:rPr>
              <a:t>الإقرارات الجمركية (تسجيل البيانات، عملية التحقق، خدمة التوزيع المدفوع الرسوم)</a:t>
            </a:r>
          </a:p>
        </p:txBody>
      </p:sp>
      <p:sp>
        <p:nvSpPr>
          <p:cNvPr id="46" name="TextBox 45">
            <a:extLst>
              <a:ext uri="{FF2B5EF4-FFF2-40B4-BE49-F238E27FC236}">
                <a16:creationId xmlns:a16="http://schemas.microsoft.com/office/drawing/2014/main" id="{4337F011-0D1C-419C-A2B8-97990F648377}"/>
              </a:ext>
            </a:extLst>
          </p:cNvPr>
          <p:cNvSpPr txBox="1"/>
          <p:nvPr/>
        </p:nvSpPr>
        <p:spPr>
          <a:xfrm>
            <a:off x="6943258" y="3289304"/>
            <a:ext cx="1536234" cy="1862048"/>
          </a:xfrm>
          <a:prstGeom prst="rect">
            <a:avLst/>
          </a:prstGeom>
          <a:noFill/>
        </p:spPr>
        <p:txBody>
          <a:bodyPr wrap="square" rtlCol="0">
            <a:spAutoFit/>
          </a:bodyPr>
          <a:lstStyle/>
          <a:p>
            <a:pPr algn="justLow"/>
            <a:r>
              <a:rPr lang="ar-SA" sz="900" b="1" dirty="0">
                <a:latin typeface="Verdana" panose="020B0604030504040204" pitchFamily="34" charset="0"/>
                <a:ea typeface="Arial"/>
                <a:cs typeface="Arial"/>
              </a:rPr>
              <a:t>النظام البريدي الدولي لعام </a:t>
            </a:r>
            <a:r>
              <a:rPr lang="ar-SA" sz="900" b="1" dirty="0">
                <a:latin typeface="Arial" panose="020B0604020202020204" pitchFamily="34" charset="0"/>
                <a:ea typeface="Arial"/>
                <a:cs typeface="Arial" panose="020B0604020202020204" pitchFamily="34" charset="0"/>
              </a:rPr>
              <a:t>٢٠٢٥</a:t>
            </a:r>
            <a:endParaRPr lang="ar-SA" sz="900" b="1" dirty="0">
              <a:latin typeface="Verdana" panose="020B0604030504040204" pitchFamily="34" charset="0"/>
              <a:ea typeface="Arial"/>
              <a:cs typeface="Arial"/>
            </a:endParaRPr>
          </a:p>
          <a:p>
            <a:pPr marL="356616" indent="-356616">
              <a:spcBef>
                <a:spcPts val="600"/>
              </a:spcBef>
            </a:pPr>
            <a:r>
              <a:rPr lang="ar-EG" sz="1100" dirty="0">
                <a:latin typeface="Verdana" panose="020B0604030504040204" pitchFamily="34" charset="0"/>
                <a:ea typeface="Arial"/>
                <a:cs typeface="Arial"/>
              </a:rPr>
              <a:t>-	</a:t>
            </a:r>
            <a:r>
              <a:rPr lang="ar-SA" sz="1100" dirty="0">
                <a:latin typeface="Verdana" panose="020B0604030504040204" pitchFamily="34" charset="0"/>
                <a:ea typeface="Arial"/>
                <a:cs typeface="Arial"/>
              </a:rPr>
              <a:t>الإرسال الدولي</a:t>
            </a:r>
          </a:p>
          <a:p>
            <a:pPr marL="356616" indent="-356616">
              <a:spcBef>
                <a:spcPts val="600"/>
              </a:spcBef>
            </a:pPr>
            <a:r>
              <a:rPr lang="ar-EG" sz="1100" dirty="0">
                <a:latin typeface="Verdana" panose="020B0604030504040204" pitchFamily="34" charset="0"/>
                <a:ea typeface="Arial"/>
                <a:cs typeface="Arial"/>
              </a:rPr>
              <a:t>-	</a:t>
            </a:r>
            <a:r>
              <a:rPr lang="ar-SA" sz="1100" dirty="0">
                <a:latin typeface="Verdana" panose="020B0604030504040204" pitchFamily="34" charset="0"/>
                <a:ea typeface="Arial"/>
                <a:cs typeface="Arial"/>
              </a:rPr>
              <a:t>المحاسبة</a:t>
            </a:r>
          </a:p>
          <a:p>
            <a:pPr marL="356616" indent="-356616">
              <a:spcBef>
                <a:spcPts val="600"/>
              </a:spcBef>
            </a:pPr>
            <a:r>
              <a:rPr lang="ar-EG" sz="1100" dirty="0">
                <a:latin typeface="Verdana" panose="020B0604030504040204" pitchFamily="34" charset="0"/>
                <a:ea typeface="Arial"/>
                <a:cs typeface="Arial"/>
              </a:rPr>
              <a:t>-	</a:t>
            </a:r>
            <a:r>
              <a:rPr lang="ar-SA" sz="1100" dirty="0">
                <a:latin typeface="Verdana" panose="020B0604030504040204" pitchFamily="34" charset="0"/>
                <a:ea typeface="Arial"/>
                <a:cs typeface="Arial"/>
              </a:rPr>
              <a:t>التبادل الإلكتروني للبيانات</a:t>
            </a:r>
          </a:p>
          <a:p>
            <a:pPr marL="285750" indent="-285750">
              <a:buFontTx/>
              <a:buChar char="-"/>
            </a:pPr>
            <a:endParaRPr lang="en-US" sz="1100" dirty="0">
              <a:latin typeface="Verdana" panose="020B0604030504040204" pitchFamily="34" charset="0"/>
              <a:ea typeface="Verdana" panose="020B0604030504040204" pitchFamily="34" charset="0"/>
            </a:endParaRPr>
          </a:p>
          <a:p>
            <a:r>
              <a:rPr lang="ar-SA" sz="900" b="1" dirty="0">
                <a:latin typeface="Verdana" panose="020B0604030504040204" pitchFamily="34" charset="0"/>
                <a:ea typeface="Arial"/>
                <a:cs typeface="Arial"/>
              </a:rPr>
              <a:t>نظام الإقرارات الجمركية لعام </a:t>
            </a:r>
            <a:r>
              <a:rPr lang="ar-SA" sz="900" b="1" dirty="0">
                <a:latin typeface="Arial" panose="020B0604020202020204" pitchFamily="34" charset="0"/>
                <a:ea typeface="Arial"/>
                <a:cs typeface="Arial" panose="020B0604020202020204" pitchFamily="34" charset="0"/>
              </a:rPr>
              <a:t>٢٠٢٥</a:t>
            </a:r>
            <a:endParaRPr lang="ar-SA" sz="900" b="1" dirty="0">
              <a:latin typeface="Verdana" panose="020B0604030504040204" pitchFamily="34" charset="0"/>
              <a:ea typeface="Arial"/>
              <a:cs typeface="Arial"/>
            </a:endParaRPr>
          </a:p>
          <a:p>
            <a:pPr>
              <a:spcBef>
                <a:spcPts val="600"/>
              </a:spcBef>
            </a:pPr>
            <a:r>
              <a:rPr lang="ar-SA" sz="1100" dirty="0">
                <a:latin typeface="Verdana" panose="020B0604030504040204" pitchFamily="34" charset="0"/>
                <a:ea typeface="Arial"/>
                <a:cs typeface="Arial"/>
              </a:rPr>
              <a:t>قرارات الجمارك المتعلقة بالبريد الصادر</a:t>
            </a:r>
          </a:p>
        </p:txBody>
      </p:sp>
    </p:spTree>
    <p:extLst>
      <p:ext uri="{BB962C8B-B14F-4D97-AF65-F5344CB8AC3E}">
        <p14:creationId xmlns:p14="http://schemas.microsoft.com/office/powerpoint/2010/main" val="348610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80CCDA-0D25-4DC6-8474-6B97E696E385}"/>
              </a:ext>
            </a:extLst>
          </p:cNvPr>
          <p:cNvSpPr txBox="1">
            <a:spLocks noGrp="1"/>
          </p:cNvSpPr>
          <p:nvPr>
            <p:ph type="title"/>
          </p:nvPr>
        </p:nvSpPr>
        <p:spPr>
          <a:xfrm>
            <a:off x="2805706" y="503498"/>
            <a:ext cx="7967384" cy="574284"/>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justLow"/>
            <a:r>
              <a:rPr lang="ar-SA" sz="3200" dirty="0"/>
              <a:t>منتجات وحلول الاتحاد البريدي العالمي</a:t>
            </a:r>
          </a:p>
        </p:txBody>
      </p:sp>
      <p:grpSp>
        <p:nvGrpSpPr>
          <p:cNvPr id="3" name="Group 2">
            <a:extLst>
              <a:ext uri="{FF2B5EF4-FFF2-40B4-BE49-F238E27FC236}">
                <a16:creationId xmlns:a16="http://schemas.microsoft.com/office/drawing/2014/main" id="{ADE51F1D-B38A-4409-B526-0B16949EC049}"/>
              </a:ext>
            </a:extLst>
          </p:cNvPr>
          <p:cNvGrpSpPr/>
          <p:nvPr/>
        </p:nvGrpSpPr>
        <p:grpSpPr>
          <a:xfrm>
            <a:off x="80372" y="1810890"/>
            <a:ext cx="11847608" cy="4312391"/>
            <a:chOff x="80372" y="1810890"/>
            <a:chExt cx="11847608" cy="4312391"/>
          </a:xfrm>
        </p:grpSpPr>
        <p:sp>
          <p:nvSpPr>
            <p:cNvPr id="11" name="Rectangle: Rounded Corners 10">
              <a:extLst>
                <a:ext uri="{FF2B5EF4-FFF2-40B4-BE49-F238E27FC236}">
                  <a16:creationId xmlns:a16="http://schemas.microsoft.com/office/drawing/2014/main" id="{6BBFA6D0-2481-4BBD-A6FE-21823528852C}"/>
                </a:ext>
              </a:extLst>
            </p:cNvPr>
            <p:cNvSpPr/>
            <p:nvPr/>
          </p:nvSpPr>
          <p:spPr>
            <a:xfrm>
              <a:off x="200416" y="1810890"/>
              <a:ext cx="9525614"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latin typeface="Verdana" panose="020B0604030504040204" pitchFamily="34" charset="0"/>
                <a:ea typeface="Verdana" panose="020B0604030504040204" pitchFamily="34" charset="0"/>
              </a:endParaRPr>
            </a:p>
          </p:txBody>
        </p:sp>
        <p:sp>
          <p:nvSpPr>
            <p:cNvPr id="5" name="Rectangle: Rounded Corners 4">
              <a:extLst>
                <a:ext uri="{FF2B5EF4-FFF2-40B4-BE49-F238E27FC236}">
                  <a16:creationId xmlns:a16="http://schemas.microsoft.com/office/drawing/2014/main" id="{D7C62C7E-9860-4457-A192-20879D5BFF2F}"/>
                </a:ext>
              </a:extLst>
            </p:cNvPr>
            <p:cNvSpPr/>
            <p:nvPr/>
          </p:nvSpPr>
          <p:spPr>
            <a:xfrm>
              <a:off x="9773237" y="1816371"/>
              <a:ext cx="2092113"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SA" sz="2000" b="1">
                  <a:solidFill>
                    <a:schemeClr val="bg1"/>
                  </a:solidFill>
                  <a:latin typeface="Verdana" panose="020B0604030504040204" pitchFamily="34" charset="0"/>
                  <a:ea typeface="Arial"/>
                  <a:cs typeface="Arial"/>
                </a:rPr>
                <a:t>التحقق من البيانات الإلكترونية المسبقة</a:t>
              </a:r>
            </a:p>
          </p:txBody>
        </p:sp>
        <p:sp>
          <p:nvSpPr>
            <p:cNvPr id="12" name="TextBox 11">
              <a:extLst>
                <a:ext uri="{FF2B5EF4-FFF2-40B4-BE49-F238E27FC236}">
                  <a16:creationId xmlns:a16="http://schemas.microsoft.com/office/drawing/2014/main" id="{A9DCC977-EA75-4E0B-9949-DD331637B151}"/>
                </a:ext>
              </a:extLst>
            </p:cNvPr>
            <p:cNvSpPr txBox="1"/>
            <p:nvPr/>
          </p:nvSpPr>
          <p:spPr>
            <a:xfrm>
              <a:off x="544882" y="1955923"/>
              <a:ext cx="9074676" cy="646331"/>
            </a:xfrm>
            <a:prstGeom prst="rect">
              <a:avLst/>
            </a:prstGeom>
            <a:solidFill>
              <a:schemeClr val="accent4">
                <a:lumMod val="20000"/>
                <a:lumOff val="80000"/>
              </a:schemeClr>
            </a:solidFill>
          </p:spPr>
          <p:txBody>
            <a:bodyPr wrap="square" rtlCol="0">
              <a:spAutoFit/>
            </a:bodyPr>
            <a:lstStyle/>
            <a:p>
              <a:pPr algn="justLow"/>
              <a:r>
                <a:rPr lang="ar-SA" dirty="0">
                  <a:latin typeface="Verdana" panose="020B0604030504040204" pitchFamily="34" charset="0"/>
                  <a:ea typeface="Arial"/>
                  <a:cs typeface="Arial"/>
                </a:rPr>
                <a:t>تقييم ما إذا كان البريد المعالج في إطار الشحنات الصادرة أو العابرة أو </a:t>
              </a:r>
              <a:r>
                <a:rPr lang="ar-SA" dirty="0">
                  <a:latin typeface="Verdana" panose="020B0604030504040204" pitchFamily="34" charset="0"/>
                  <a:cs typeface="Arial"/>
                </a:rPr>
                <a:t>الواردة</a:t>
              </a:r>
              <a:r>
                <a:rPr lang="ar-SA" dirty="0">
                  <a:latin typeface="Verdana" panose="020B0604030504040204" pitchFamily="34" charset="0"/>
                  <a:ea typeface="Arial"/>
                  <a:cs typeface="Arial"/>
                </a:rPr>
                <a:t> يتوافق</a:t>
              </a:r>
            </a:p>
            <a:p>
              <a:pPr algn="justLow"/>
              <a:r>
                <a:rPr lang="ar-SA" dirty="0">
                  <a:latin typeface="Verdana" panose="020B0604030504040204" pitchFamily="34" charset="0"/>
                  <a:ea typeface="Arial"/>
                  <a:cs typeface="Arial"/>
                </a:rPr>
                <a:t>مع </a:t>
              </a:r>
              <a:r>
                <a:rPr lang="ar-SA" b="1" dirty="0">
                  <a:latin typeface="Verdana" panose="020B0604030504040204" pitchFamily="34" charset="0"/>
                  <a:ea typeface="Arial"/>
                  <a:cs typeface="Arial"/>
                </a:rPr>
                <a:t>متطلبات البيانات الإلكترونية المسبقة</a:t>
              </a:r>
            </a:p>
          </p:txBody>
        </p:sp>
        <p:sp>
          <p:nvSpPr>
            <p:cNvPr id="14" name="Rectangle: Rounded Corners 13">
              <a:extLst>
                <a:ext uri="{FF2B5EF4-FFF2-40B4-BE49-F238E27FC236}">
                  <a16:creationId xmlns:a16="http://schemas.microsoft.com/office/drawing/2014/main" id="{7CE5CE37-1910-4809-875F-FAE1225FE6DA}"/>
                </a:ext>
              </a:extLst>
            </p:cNvPr>
            <p:cNvSpPr/>
            <p:nvPr/>
          </p:nvSpPr>
          <p:spPr>
            <a:xfrm>
              <a:off x="200416" y="2918057"/>
              <a:ext cx="9550666"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3C5D9382-1881-4282-8595-E4BB633958CF}"/>
                </a:ext>
              </a:extLst>
            </p:cNvPr>
            <p:cNvSpPr txBox="1"/>
            <p:nvPr/>
          </p:nvSpPr>
          <p:spPr>
            <a:xfrm>
              <a:off x="707601" y="3040128"/>
              <a:ext cx="9049743" cy="369332"/>
            </a:xfrm>
            <a:prstGeom prst="rect">
              <a:avLst/>
            </a:prstGeom>
            <a:solidFill>
              <a:schemeClr val="accent4">
                <a:lumMod val="20000"/>
                <a:lumOff val="80000"/>
              </a:schemeClr>
            </a:solidFill>
          </p:spPr>
          <p:txBody>
            <a:bodyPr wrap="square" rtlCol="0">
              <a:spAutoFit/>
            </a:bodyPr>
            <a:lstStyle/>
            <a:p>
              <a:pPr algn="justLow"/>
              <a:r>
                <a:rPr lang="ar-SA" b="1" dirty="0">
                  <a:latin typeface="Verdana" panose="020B0604030504040204" pitchFamily="34" charset="0"/>
                  <a:ea typeface="Arial"/>
                  <a:cs typeface="Arial"/>
                </a:rPr>
                <a:t>رموز النظام المنسق والمواد المحظورة والخاضعة لقيود والأطراف غير المصرح لها</a:t>
              </a:r>
              <a:r>
                <a:rPr lang="ar-SA" dirty="0">
                  <a:latin typeface="Verdana" panose="020B0604030504040204" pitchFamily="34" charset="0"/>
                  <a:ea typeface="Arial"/>
                  <a:cs typeface="Arial"/>
                </a:rPr>
                <a:t> من جانب العديد من مقدمي الخدمات</a:t>
              </a:r>
            </a:p>
          </p:txBody>
        </p:sp>
        <p:sp>
          <p:nvSpPr>
            <p:cNvPr id="16" name="Rectangle: Rounded Corners 15">
              <a:extLst>
                <a:ext uri="{FF2B5EF4-FFF2-40B4-BE49-F238E27FC236}">
                  <a16:creationId xmlns:a16="http://schemas.microsoft.com/office/drawing/2014/main" id="{154A1312-42DC-418B-AC71-AFB1940CA52A}"/>
                </a:ext>
              </a:extLst>
            </p:cNvPr>
            <p:cNvSpPr/>
            <p:nvPr/>
          </p:nvSpPr>
          <p:spPr>
            <a:xfrm>
              <a:off x="200416" y="4015212"/>
              <a:ext cx="9607032"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E777A609-8565-4B53-821F-EC8AD5F5DA89}"/>
                </a:ext>
              </a:extLst>
            </p:cNvPr>
            <p:cNvSpPr txBox="1"/>
            <p:nvPr/>
          </p:nvSpPr>
          <p:spPr>
            <a:xfrm>
              <a:off x="869390" y="4179204"/>
              <a:ext cx="8938058" cy="646331"/>
            </a:xfrm>
            <a:prstGeom prst="rect">
              <a:avLst/>
            </a:prstGeom>
            <a:solidFill>
              <a:schemeClr val="accent4">
                <a:lumMod val="20000"/>
                <a:lumOff val="80000"/>
              </a:schemeClr>
            </a:solidFill>
          </p:spPr>
          <p:txBody>
            <a:bodyPr wrap="square" rtlCol="0">
              <a:spAutoFit/>
            </a:bodyPr>
            <a:lstStyle/>
            <a:p>
              <a:pPr algn="justLow"/>
              <a:r>
                <a:rPr lang="ar-SA" dirty="0">
                  <a:latin typeface="Verdana" panose="020B0604030504040204" pitchFamily="34" charset="0"/>
                  <a:ea typeface="Arial"/>
                  <a:cs typeface="Arial"/>
                </a:rPr>
                <a:t>حل عام لخدمة التوزيع المدفوع الرسوم مدمج في </a:t>
              </a:r>
              <a:r>
                <a:rPr lang="ar-SA" b="1" dirty="0">
                  <a:latin typeface="Verdana" panose="020B0604030504040204" pitchFamily="34" charset="0"/>
                  <a:ea typeface="Arial"/>
                  <a:cs typeface="Arial"/>
                </a:rPr>
                <a:t>نظام الإقرارات الجمركية</a:t>
              </a:r>
              <a:r>
                <a:rPr lang="ar-SA" dirty="0">
                  <a:latin typeface="Verdana" panose="020B0604030504040204" pitchFamily="34" charset="0"/>
                  <a:ea typeface="Arial"/>
                  <a:cs typeface="Arial"/>
                </a:rPr>
                <a:t> ومتاح على </a:t>
              </a:r>
              <a:r>
                <a:rPr lang="ar-SA" b="1" dirty="0">
                  <a:latin typeface="Verdana" panose="020B0604030504040204" pitchFamily="34" charset="0"/>
                  <a:ea typeface="Arial"/>
                  <a:cs typeface="Arial"/>
                </a:rPr>
                <a:t>بوابة واجهة برمجة التطبيقات الخاصة بالاتحاد البريدي العالمي</a:t>
              </a:r>
            </a:p>
          </p:txBody>
        </p:sp>
        <p:sp>
          <p:nvSpPr>
            <p:cNvPr id="18" name="Rectangle: Rounded Corners 17">
              <a:extLst>
                <a:ext uri="{FF2B5EF4-FFF2-40B4-BE49-F238E27FC236}">
                  <a16:creationId xmlns:a16="http://schemas.microsoft.com/office/drawing/2014/main" id="{B02A86EC-061A-4EE6-8BBE-838D0D73CEDA}"/>
                </a:ext>
              </a:extLst>
            </p:cNvPr>
            <p:cNvSpPr/>
            <p:nvPr/>
          </p:nvSpPr>
          <p:spPr>
            <a:xfrm>
              <a:off x="80372" y="5156081"/>
              <a:ext cx="9727076"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latin typeface="Verdana" panose="020B0604030504040204" pitchFamily="34" charset="0"/>
                <a:ea typeface="Verdana" panose="020B0604030504040204" pitchFamily="34" charset="0"/>
              </a:endParaRPr>
            </a:p>
          </p:txBody>
        </p:sp>
        <p:sp>
          <p:nvSpPr>
            <p:cNvPr id="19" name="TextBox 18">
              <a:extLst>
                <a:ext uri="{FF2B5EF4-FFF2-40B4-BE49-F238E27FC236}">
                  <a16:creationId xmlns:a16="http://schemas.microsoft.com/office/drawing/2014/main" id="{81812359-C196-4DBF-BC98-1D69E16BE769}"/>
                </a:ext>
              </a:extLst>
            </p:cNvPr>
            <p:cNvSpPr txBox="1"/>
            <p:nvPr/>
          </p:nvSpPr>
          <p:spPr>
            <a:xfrm>
              <a:off x="757705" y="5320073"/>
              <a:ext cx="9049743" cy="369332"/>
            </a:xfrm>
            <a:prstGeom prst="rect">
              <a:avLst/>
            </a:prstGeom>
            <a:solidFill>
              <a:schemeClr val="accent4">
                <a:lumMod val="20000"/>
                <a:lumOff val="80000"/>
              </a:schemeClr>
            </a:solidFill>
          </p:spPr>
          <p:txBody>
            <a:bodyPr wrap="square" rtlCol="0">
              <a:spAutoFit/>
            </a:bodyPr>
            <a:lstStyle/>
            <a:p>
              <a:pPr algn="justLow"/>
              <a:r>
                <a:rPr lang="ar-SA" dirty="0">
                  <a:latin typeface="Verdana" panose="020B0604030504040204" pitchFamily="34" charset="0"/>
                  <a:ea typeface="Arial"/>
                  <a:cs typeface="Arial"/>
                </a:rPr>
                <a:t>الكشف عن </a:t>
              </a:r>
              <a:r>
                <a:rPr lang="ar-SA" b="1" dirty="0" err="1">
                  <a:latin typeface="Verdana" panose="020B0604030504040204" pitchFamily="34" charset="0"/>
                  <a:ea typeface="Arial"/>
                  <a:cs typeface="Arial"/>
                </a:rPr>
                <a:t>بعائث</a:t>
              </a:r>
              <a:r>
                <a:rPr lang="ar-SA" b="1" dirty="0">
                  <a:latin typeface="Verdana" panose="020B0604030504040204" pitchFamily="34" charset="0"/>
                  <a:ea typeface="Arial"/>
                  <a:cs typeface="Arial"/>
                </a:rPr>
                <a:t> البريد الخطرة</a:t>
              </a:r>
              <a:r>
                <a:rPr lang="ar-SA" dirty="0">
                  <a:latin typeface="Verdana" panose="020B0604030504040204" pitchFamily="34" charset="0"/>
                  <a:ea typeface="Arial"/>
                  <a:cs typeface="Arial"/>
                </a:rPr>
                <a:t> في عمليات المعالجة المحلية والدولية</a:t>
              </a:r>
            </a:p>
          </p:txBody>
        </p:sp>
        <p:sp>
          <p:nvSpPr>
            <p:cNvPr id="7" name="Rectangle: Rounded Corners 6">
              <a:extLst>
                <a:ext uri="{FF2B5EF4-FFF2-40B4-BE49-F238E27FC236}">
                  <a16:creationId xmlns:a16="http://schemas.microsoft.com/office/drawing/2014/main" id="{62A999AE-523F-41DD-BAA1-27628B6FF2AB}"/>
                </a:ext>
              </a:extLst>
            </p:cNvPr>
            <p:cNvSpPr/>
            <p:nvPr/>
          </p:nvSpPr>
          <p:spPr>
            <a:xfrm>
              <a:off x="9768628" y="2923538"/>
              <a:ext cx="2092113"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SA" sz="2000" b="1">
                  <a:solidFill>
                    <a:schemeClr val="bg1"/>
                  </a:solidFill>
                  <a:latin typeface="Verdana" panose="020B0604030504040204" pitchFamily="34" charset="0"/>
                  <a:ea typeface="Arial"/>
                  <a:cs typeface="Arial"/>
                </a:rPr>
                <a:t>خدمات البحث</a:t>
              </a:r>
            </a:p>
          </p:txBody>
        </p:sp>
        <p:sp>
          <p:nvSpPr>
            <p:cNvPr id="8" name="Rectangle: Rounded Corners 7">
              <a:extLst>
                <a:ext uri="{FF2B5EF4-FFF2-40B4-BE49-F238E27FC236}">
                  <a16:creationId xmlns:a16="http://schemas.microsoft.com/office/drawing/2014/main" id="{770CF425-35FF-4EE3-AA7B-85B1094C90AD}"/>
                </a:ext>
              </a:extLst>
            </p:cNvPr>
            <p:cNvSpPr/>
            <p:nvPr/>
          </p:nvSpPr>
          <p:spPr>
            <a:xfrm>
              <a:off x="9835867" y="4030705"/>
              <a:ext cx="2092113"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SA" b="1" dirty="0">
                  <a:solidFill>
                    <a:schemeClr val="bg1"/>
                  </a:solidFill>
                  <a:latin typeface="Verdana" panose="020B0604030504040204" pitchFamily="34" charset="0"/>
                  <a:ea typeface="Arial"/>
                  <a:cs typeface="Arial"/>
                </a:rPr>
                <a:t>خدمة التوزيع المدفوع الرسوم الخاصة بالاتحاد البريدي العالمي </a:t>
              </a:r>
            </a:p>
          </p:txBody>
        </p:sp>
        <p:sp>
          <p:nvSpPr>
            <p:cNvPr id="9" name="Rectangle: Rounded Corners 8">
              <a:extLst>
                <a:ext uri="{FF2B5EF4-FFF2-40B4-BE49-F238E27FC236}">
                  <a16:creationId xmlns:a16="http://schemas.microsoft.com/office/drawing/2014/main" id="{B8276842-82B1-49C7-952C-9FC4D30FE3C6}"/>
                </a:ext>
              </a:extLst>
            </p:cNvPr>
            <p:cNvSpPr/>
            <p:nvPr/>
          </p:nvSpPr>
          <p:spPr>
            <a:xfrm>
              <a:off x="9818732" y="5163195"/>
              <a:ext cx="2092113"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SA" sz="2000" b="1">
                  <a:solidFill>
                    <a:schemeClr val="bg1"/>
                  </a:solidFill>
                  <a:latin typeface="Verdana" panose="020B0604030504040204" pitchFamily="34" charset="0"/>
                  <a:ea typeface="Arial"/>
                  <a:cs typeface="Arial"/>
                </a:rPr>
                <a:t>أداة البحث عن البضائع الخطرة</a:t>
              </a:r>
            </a:p>
          </p:txBody>
        </p:sp>
      </p:grpSp>
    </p:spTree>
    <p:extLst>
      <p:ext uri="{BB962C8B-B14F-4D97-AF65-F5344CB8AC3E}">
        <p14:creationId xmlns:p14="http://schemas.microsoft.com/office/powerpoint/2010/main" val="1819814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E9746FB-94E7-4F0F-9057-9F0C2E5F564A}"/>
              </a:ext>
            </a:extLst>
          </p:cNvPr>
          <p:cNvGrpSpPr/>
          <p:nvPr/>
        </p:nvGrpSpPr>
        <p:grpSpPr>
          <a:xfrm>
            <a:off x="336000" y="1513660"/>
            <a:ext cx="11520000" cy="5040000"/>
            <a:chOff x="862701" y="1513661"/>
            <a:chExt cx="10059461" cy="4766029"/>
          </a:xfrm>
        </p:grpSpPr>
        <p:sp>
          <p:nvSpPr>
            <p:cNvPr id="4" name="Rectangle 3">
              <a:extLst>
                <a:ext uri="{FF2B5EF4-FFF2-40B4-BE49-F238E27FC236}">
                  <a16:creationId xmlns:a16="http://schemas.microsoft.com/office/drawing/2014/main" id="{1DF15228-8B7B-4104-B69E-E39C97A50E97}"/>
                </a:ext>
              </a:extLst>
            </p:cNvPr>
            <p:cNvSpPr/>
            <p:nvPr/>
          </p:nvSpPr>
          <p:spPr>
            <a:xfrm>
              <a:off x="862701" y="2184835"/>
              <a:ext cx="2039353" cy="30901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5" name="Rectangle: Rounded Corners 4">
              <a:extLst>
                <a:ext uri="{FF2B5EF4-FFF2-40B4-BE49-F238E27FC236}">
                  <a16:creationId xmlns:a16="http://schemas.microsoft.com/office/drawing/2014/main" id="{FBD4B488-4FF7-4CA1-B150-FA5F1E4790F9}"/>
                </a:ext>
              </a:extLst>
            </p:cNvPr>
            <p:cNvSpPr/>
            <p:nvPr/>
          </p:nvSpPr>
          <p:spPr>
            <a:xfrm>
              <a:off x="1245661" y="2892415"/>
              <a:ext cx="1271383" cy="6620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sz="1600" b="1">
                  <a:solidFill>
                    <a:schemeClr val="tx1"/>
                  </a:solidFill>
                  <a:latin typeface="Verdana" panose="020B0604030504040204" pitchFamily="34" charset="0"/>
                  <a:ea typeface="Arial"/>
                  <a:cs typeface="Arial"/>
                </a:rPr>
                <a:t>النظام البريدي الدولي</a:t>
              </a:r>
            </a:p>
          </p:txBody>
        </p:sp>
        <p:sp>
          <p:nvSpPr>
            <p:cNvPr id="6" name="Rectangle: Rounded Corners 5">
              <a:extLst>
                <a:ext uri="{FF2B5EF4-FFF2-40B4-BE49-F238E27FC236}">
                  <a16:creationId xmlns:a16="http://schemas.microsoft.com/office/drawing/2014/main" id="{EAAD8159-679E-429F-8421-8432123F5348}"/>
                </a:ext>
              </a:extLst>
            </p:cNvPr>
            <p:cNvSpPr/>
            <p:nvPr/>
          </p:nvSpPr>
          <p:spPr>
            <a:xfrm>
              <a:off x="1245660" y="3606442"/>
              <a:ext cx="1271383" cy="6620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sz="1600" b="1">
                  <a:solidFill>
                    <a:schemeClr val="tx1"/>
                  </a:solidFill>
                  <a:latin typeface="Verdana" panose="020B0604030504040204" pitchFamily="34" charset="0"/>
                  <a:ea typeface="Arial"/>
                  <a:cs typeface="Arial"/>
                </a:rPr>
                <a:t>نظام الإقرارات الجمركية</a:t>
              </a:r>
            </a:p>
          </p:txBody>
        </p:sp>
        <p:sp>
          <p:nvSpPr>
            <p:cNvPr id="7" name="Rectangle: Rounded Corners 6">
              <a:extLst>
                <a:ext uri="{FF2B5EF4-FFF2-40B4-BE49-F238E27FC236}">
                  <a16:creationId xmlns:a16="http://schemas.microsoft.com/office/drawing/2014/main" id="{88B6C8B7-D350-4413-B3E8-ACA878EF7ADE}"/>
                </a:ext>
              </a:extLst>
            </p:cNvPr>
            <p:cNvSpPr/>
            <p:nvPr/>
          </p:nvSpPr>
          <p:spPr>
            <a:xfrm>
              <a:off x="1234379" y="4348872"/>
              <a:ext cx="1271383" cy="6620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sz="1600" b="1">
                  <a:solidFill>
                    <a:schemeClr val="tx1"/>
                  </a:solidFill>
                  <a:latin typeface="Verdana" panose="020B0604030504040204" pitchFamily="34" charset="0"/>
                  <a:ea typeface="Arial"/>
                  <a:cs typeface="Arial"/>
                </a:rPr>
                <a:t>النظام البريدي الداخلي</a:t>
              </a:r>
            </a:p>
          </p:txBody>
        </p:sp>
        <p:cxnSp>
          <p:nvCxnSpPr>
            <p:cNvPr id="8" name="Connector: Elbow 7">
              <a:extLst>
                <a:ext uri="{FF2B5EF4-FFF2-40B4-BE49-F238E27FC236}">
                  <a16:creationId xmlns:a16="http://schemas.microsoft.com/office/drawing/2014/main" id="{CA90EE0A-5ED3-46BD-B915-F401BAD30015}"/>
                </a:ext>
              </a:extLst>
            </p:cNvPr>
            <p:cNvCxnSpPr>
              <a:cxnSpLocks/>
              <a:stCxn id="5" idx="1"/>
              <a:endCxn id="7" idx="1"/>
            </p:cNvCxnSpPr>
            <p:nvPr/>
          </p:nvCxnSpPr>
          <p:spPr>
            <a:xfrm rot="10800000" flipV="1">
              <a:off x="1234379" y="3223427"/>
              <a:ext cx="11282" cy="1456457"/>
            </a:xfrm>
            <a:prstGeom prst="bentConnector3">
              <a:avLst>
                <a:gd name="adj1" fmla="val 2126236"/>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A89BD6F1-8834-4F37-A602-E609EEB57DD0}"/>
                </a:ext>
              </a:extLst>
            </p:cNvPr>
            <p:cNvCxnSpPr>
              <a:cxnSpLocks/>
            </p:cNvCxnSpPr>
            <p:nvPr/>
          </p:nvCxnSpPr>
          <p:spPr>
            <a:xfrm>
              <a:off x="1002816" y="3937454"/>
              <a:ext cx="23156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5281ADC-0D4D-42DC-9B5B-DAFCBC0A388E}"/>
                </a:ext>
              </a:extLst>
            </p:cNvPr>
            <p:cNvSpPr txBox="1"/>
            <p:nvPr/>
          </p:nvSpPr>
          <p:spPr>
            <a:xfrm>
              <a:off x="862701" y="2184835"/>
              <a:ext cx="2039353" cy="552987"/>
            </a:xfrm>
            <a:prstGeom prst="rect">
              <a:avLst/>
            </a:prstGeom>
            <a:noFill/>
          </p:spPr>
          <p:txBody>
            <a:bodyPr wrap="square" rtlCol="0">
              <a:spAutoFit/>
            </a:bodyPr>
            <a:lstStyle/>
            <a:p>
              <a:pPr algn="ctr"/>
              <a:r>
                <a:rPr lang="ar-SA" sz="1600">
                  <a:latin typeface="Verdana" panose="020B0604030504040204" pitchFamily="34" charset="0"/>
                  <a:ea typeface="Arial"/>
                  <a:cs typeface="Arial"/>
                </a:rPr>
                <a:t>المعيَّن</a:t>
              </a:r>
            </a:p>
            <a:p>
              <a:pPr algn="ctr"/>
              <a:r>
                <a:rPr lang="ar-SA" sz="1600">
                  <a:latin typeface="Verdana" panose="020B0604030504040204" pitchFamily="34" charset="0"/>
                  <a:ea typeface="Arial"/>
                  <a:cs typeface="Arial"/>
                </a:rPr>
                <a:t>المستثمر</a:t>
              </a:r>
            </a:p>
          </p:txBody>
        </p:sp>
        <p:sp>
          <p:nvSpPr>
            <p:cNvPr id="17" name="Rectangle 16">
              <a:extLst>
                <a:ext uri="{FF2B5EF4-FFF2-40B4-BE49-F238E27FC236}">
                  <a16:creationId xmlns:a16="http://schemas.microsoft.com/office/drawing/2014/main" id="{E7C4108F-922A-4311-B145-8044BF5F234E}"/>
                </a:ext>
              </a:extLst>
            </p:cNvPr>
            <p:cNvSpPr/>
            <p:nvPr/>
          </p:nvSpPr>
          <p:spPr>
            <a:xfrm>
              <a:off x="5325387" y="1513661"/>
              <a:ext cx="2039353"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a:latin typeface="Verdana" panose="020B0604030504040204" pitchFamily="34" charset="0"/>
                  <a:ea typeface="Arial"/>
                  <a:cs typeface="Arial"/>
                </a:rPr>
                <a:t>شركات/أسواق التجارة الإلكترونية</a:t>
              </a:r>
            </a:p>
          </p:txBody>
        </p:sp>
        <p:sp>
          <p:nvSpPr>
            <p:cNvPr id="20" name="Rectangle 19">
              <a:extLst>
                <a:ext uri="{FF2B5EF4-FFF2-40B4-BE49-F238E27FC236}">
                  <a16:creationId xmlns:a16="http://schemas.microsoft.com/office/drawing/2014/main" id="{FDB33BFF-1828-424E-B650-C43F9EB37A98}"/>
                </a:ext>
              </a:extLst>
            </p:cNvPr>
            <p:cNvSpPr/>
            <p:nvPr/>
          </p:nvSpPr>
          <p:spPr>
            <a:xfrm>
              <a:off x="7364739" y="1530220"/>
              <a:ext cx="3554655"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ar-SA" sz="1600" b="1" dirty="0">
                  <a:solidFill>
                    <a:schemeClr val="tx1"/>
                  </a:solidFill>
                  <a:latin typeface="Verdana" panose="020B0604030504040204" pitchFamily="34" charset="0"/>
                  <a:ea typeface="Arial"/>
                  <a:cs typeface="Arial"/>
                </a:rPr>
                <a:t>التتبع وتحديد المكان</a:t>
              </a:r>
            </a:p>
            <a:p>
              <a:pPr>
                <a:lnSpc>
                  <a:spcPct val="150000"/>
                </a:lnSpc>
              </a:pPr>
              <a:r>
                <a:rPr lang="ar-SA" sz="1600" b="1" dirty="0">
                  <a:solidFill>
                    <a:schemeClr val="tx1"/>
                  </a:solidFill>
                  <a:latin typeface="Verdana" panose="020B0604030504040204" pitchFamily="34" charset="0"/>
                  <a:ea typeface="Arial"/>
                  <a:cs typeface="Arial"/>
                </a:rPr>
                <a:t>الإقرارات الجمركية</a:t>
              </a:r>
            </a:p>
          </p:txBody>
        </p:sp>
        <p:sp>
          <p:nvSpPr>
            <p:cNvPr id="21" name="Rectangle 20">
              <a:extLst>
                <a:ext uri="{FF2B5EF4-FFF2-40B4-BE49-F238E27FC236}">
                  <a16:creationId xmlns:a16="http://schemas.microsoft.com/office/drawing/2014/main" id="{4DE5B69F-3715-44CF-96E3-C4E4B487E7DA}"/>
                </a:ext>
              </a:extLst>
            </p:cNvPr>
            <p:cNvSpPr/>
            <p:nvPr/>
          </p:nvSpPr>
          <p:spPr>
            <a:xfrm>
              <a:off x="5325388" y="2749014"/>
              <a:ext cx="2039353"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a:latin typeface="Verdana" panose="020B0604030504040204" pitchFamily="34" charset="0"/>
                  <a:ea typeface="Arial"/>
                  <a:cs typeface="Arial"/>
                </a:rPr>
                <a:t>الجمارك</a:t>
              </a:r>
            </a:p>
            <a:p>
              <a:pPr algn="ctr"/>
              <a:r>
                <a:rPr lang="ar-SA" sz="1600" b="1">
                  <a:latin typeface="Verdana" panose="020B0604030504040204" pitchFamily="34" charset="0"/>
                  <a:ea typeface="Arial"/>
                  <a:cs typeface="Arial"/>
                </a:rPr>
                <a:t>النظام الآلي للبيانات الجمركية</a:t>
              </a:r>
            </a:p>
          </p:txBody>
        </p:sp>
        <p:sp>
          <p:nvSpPr>
            <p:cNvPr id="22" name="Rectangle 21">
              <a:extLst>
                <a:ext uri="{FF2B5EF4-FFF2-40B4-BE49-F238E27FC236}">
                  <a16:creationId xmlns:a16="http://schemas.microsoft.com/office/drawing/2014/main" id="{A0188C7E-DA34-494B-B06B-1EA1D263840F}"/>
                </a:ext>
              </a:extLst>
            </p:cNvPr>
            <p:cNvSpPr/>
            <p:nvPr/>
          </p:nvSpPr>
          <p:spPr>
            <a:xfrm>
              <a:off x="7364740" y="2749014"/>
              <a:ext cx="3554655"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ar-SA" sz="1600" b="1">
                  <a:solidFill>
                    <a:schemeClr val="tx1"/>
                  </a:solidFill>
                  <a:latin typeface="Verdana" panose="020B0604030504040204" pitchFamily="34" charset="0"/>
                  <a:ea typeface="Arial"/>
                  <a:cs typeface="Arial"/>
                </a:rPr>
                <a:t>الإقرارات الجمركية</a:t>
              </a:r>
            </a:p>
            <a:p>
              <a:pPr>
                <a:lnSpc>
                  <a:spcPct val="150000"/>
                </a:lnSpc>
              </a:pPr>
              <a:r>
                <a:rPr lang="ar-SA" sz="1600" b="1">
                  <a:solidFill>
                    <a:schemeClr val="tx1"/>
                  </a:solidFill>
                  <a:latin typeface="Verdana" panose="020B0604030504040204" pitchFamily="34" charset="0"/>
                  <a:ea typeface="Arial"/>
                  <a:cs typeface="Arial"/>
                </a:rPr>
                <a:t>قرارات الجمارك</a:t>
              </a:r>
            </a:p>
          </p:txBody>
        </p:sp>
        <p:sp>
          <p:nvSpPr>
            <p:cNvPr id="23" name="Rectangle 22">
              <a:extLst>
                <a:ext uri="{FF2B5EF4-FFF2-40B4-BE49-F238E27FC236}">
                  <a16:creationId xmlns:a16="http://schemas.microsoft.com/office/drawing/2014/main" id="{336E4F93-309A-48F5-80F2-829DF89BD504}"/>
                </a:ext>
              </a:extLst>
            </p:cNvPr>
            <p:cNvSpPr/>
            <p:nvPr/>
          </p:nvSpPr>
          <p:spPr>
            <a:xfrm>
              <a:off x="5328155" y="4039604"/>
              <a:ext cx="2039353"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a:latin typeface="Verdana" panose="020B0604030504040204" pitchFamily="34" charset="0"/>
                  <a:ea typeface="Arial"/>
                  <a:cs typeface="Arial"/>
                </a:rPr>
                <a:t>مقدمو الحلول</a:t>
              </a:r>
            </a:p>
          </p:txBody>
        </p:sp>
        <p:sp>
          <p:nvSpPr>
            <p:cNvPr id="24" name="Rectangle 23">
              <a:extLst>
                <a:ext uri="{FF2B5EF4-FFF2-40B4-BE49-F238E27FC236}">
                  <a16:creationId xmlns:a16="http://schemas.microsoft.com/office/drawing/2014/main" id="{84BC6FAB-B211-4AD2-A540-645411DFE030}"/>
                </a:ext>
              </a:extLst>
            </p:cNvPr>
            <p:cNvSpPr/>
            <p:nvPr/>
          </p:nvSpPr>
          <p:spPr>
            <a:xfrm>
              <a:off x="7367507" y="4039604"/>
              <a:ext cx="3554655"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ar-SA" sz="1600" b="1">
                  <a:solidFill>
                    <a:schemeClr val="tx1"/>
                  </a:solidFill>
                  <a:latin typeface="Verdana" panose="020B0604030504040204" pitchFamily="34" charset="0"/>
                  <a:ea typeface="Arial"/>
                  <a:cs typeface="Arial"/>
                </a:rPr>
                <a:t>خدمات البحث</a:t>
              </a:r>
            </a:p>
            <a:p>
              <a:pPr>
                <a:lnSpc>
                  <a:spcPct val="150000"/>
                </a:lnSpc>
              </a:pPr>
              <a:r>
                <a:rPr lang="ar-SA" sz="1600" b="1">
                  <a:solidFill>
                    <a:schemeClr val="tx1"/>
                  </a:solidFill>
                  <a:latin typeface="Verdana" panose="020B0604030504040204" pitchFamily="34" charset="0"/>
                  <a:ea typeface="Arial"/>
                  <a:cs typeface="Arial"/>
                </a:rPr>
                <a:t>حساب التكلفة عند التفريغ </a:t>
              </a:r>
            </a:p>
          </p:txBody>
        </p:sp>
        <p:sp>
          <p:nvSpPr>
            <p:cNvPr id="25" name="Rectangle 24">
              <a:extLst>
                <a:ext uri="{FF2B5EF4-FFF2-40B4-BE49-F238E27FC236}">
                  <a16:creationId xmlns:a16="http://schemas.microsoft.com/office/drawing/2014/main" id="{7B5A31C8-98AF-4F04-9CCA-2C7673393397}"/>
                </a:ext>
              </a:extLst>
            </p:cNvPr>
            <p:cNvSpPr/>
            <p:nvPr/>
          </p:nvSpPr>
          <p:spPr>
            <a:xfrm>
              <a:off x="5328154" y="5274957"/>
              <a:ext cx="2039353"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a:latin typeface="Verdana" panose="020B0604030504040204" pitchFamily="34" charset="0"/>
                  <a:ea typeface="Arial"/>
                  <a:cs typeface="Arial"/>
                </a:rPr>
                <a:t>الاتحاد البريدي العالمي</a:t>
              </a:r>
            </a:p>
          </p:txBody>
        </p:sp>
        <p:sp>
          <p:nvSpPr>
            <p:cNvPr id="26" name="Rectangle 25">
              <a:extLst>
                <a:ext uri="{FF2B5EF4-FFF2-40B4-BE49-F238E27FC236}">
                  <a16:creationId xmlns:a16="http://schemas.microsoft.com/office/drawing/2014/main" id="{F146AA95-15C2-45E4-B2F4-F5F1190214B1}"/>
                </a:ext>
              </a:extLst>
            </p:cNvPr>
            <p:cNvSpPr/>
            <p:nvPr/>
          </p:nvSpPr>
          <p:spPr>
            <a:xfrm>
              <a:off x="7367506" y="5274957"/>
              <a:ext cx="3554655"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ar-SA" sz="1600" b="1" dirty="0">
                  <a:solidFill>
                    <a:schemeClr val="tx1"/>
                  </a:solidFill>
                  <a:latin typeface="Verdana" panose="020B0604030504040204" pitchFamily="34" charset="0"/>
                  <a:ea typeface="Arial"/>
                  <a:cs typeface="Arial"/>
                </a:rPr>
                <a:t>منصة الاتحاد البريدي العالمي </a:t>
              </a:r>
              <a:r>
                <a:rPr lang="en-GB" sz="1400" b="1" dirty="0">
                  <a:solidFill>
                    <a:schemeClr val="tx1"/>
                  </a:solidFill>
                  <a:latin typeface="Times New Roman" panose="02020603050405020304" pitchFamily="18" charset="0"/>
                  <a:ea typeface="Arial"/>
                  <a:cs typeface="Times New Roman" panose="02020603050405020304" pitchFamily="18" charset="0"/>
                </a:rPr>
                <a:t>SAVE</a:t>
              </a:r>
              <a:endParaRPr lang="en-GB" sz="1600" b="1" dirty="0">
                <a:solidFill>
                  <a:schemeClr val="tx1"/>
                </a:solidFill>
                <a:latin typeface="Times New Roman" panose="02020603050405020304" pitchFamily="18" charset="0"/>
                <a:ea typeface="Arial"/>
                <a:cs typeface="Times New Roman" panose="02020603050405020304" pitchFamily="18" charset="0"/>
              </a:endParaRPr>
            </a:p>
            <a:p>
              <a:pPr>
                <a:lnSpc>
                  <a:spcPct val="150000"/>
                </a:lnSpc>
              </a:pPr>
              <a:r>
                <a:rPr lang="ar-SA" sz="1600" b="1" dirty="0">
                  <a:solidFill>
                    <a:schemeClr val="tx1"/>
                  </a:solidFill>
                  <a:latin typeface="Verdana" panose="020B0604030504040204" pitchFamily="34" charset="0"/>
                  <a:ea typeface="Arial"/>
                  <a:cs typeface="Arial"/>
                </a:rPr>
                <a:t>التحقق من البيانات الإلكترونية المسبقة</a:t>
              </a:r>
            </a:p>
            <a:p>
              <a:pPr>
                <a:lnSpc>
                  <a:spcPct val="150000"/>
                </a:lnSpc>
              </a:pPr>
              <a:r>
                <a:rPr lang="ar-SA" sz="1600" b="1" dirty="0">
                  <a:solidFill>
                    <a:schemeClr val="tx1"/>
                  </a:solidFill>
                  <a:latin typeface="Verdana" panose="020B0604030504040204" pitchFamily="34" charset="0"/>
                  <a:ea typeface="Arial"/>
                  <a:cs typeface="Arial"/>
                </a:rPr>
                <a:t>أداة البحث عن البضائع الخطرة</a:t>
              </a:r>
            </a:p>
          </p:txBody>
        </p:sp>
        <p:cxnSp>
          <p:nvCxnSpPr>
            <p:cNvPr id="28" name="Connector: Elbow 27">
              <a:extLst>
                <a:ext uri="{FF2B5EF4-FFF2-40B4-BE49-F238E27FC236}">
                  <a16:creationId xmlns:a16="http://schemas.microsoft.com/office/drawing/2014/main" id="{E6AB64D5-5184-4CE5-AD8C-2490D2910B4C}"/>
                </a:ext>
              </a:extLst>
            </p:cNvPr>
            <p:cNvCxnSpPr>
              <a:stCxn id="17" idx="1"/>
              <a:endCxn id="4" idx="3"/>
            </p:cNvCxnSpPr>
            <p:nvPr/>
          </p:nvCxnSpPr>
          <p:spPr>
            <a:xfrm rot="10800000" flipV="1">
              <a:off x="2902055" y="2016028"/>
              <a:ext cx="2423333" cy="1713868"/>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0" name="Connector: Elbow 29">
              <a:extLst>
                <a:ext uri="{FF2B5EF4-FFF2-40B4-BE49-F238E27FC236}">
                  <a16:creationId xmlns:a16="http://schemas.microsoft.com/office/drawing/2014/main" id="{E18170FD-B3FC-4FC5-B76F-4076617769F6}"/>
                </a:ext>
              </a:extLst>
            </p:cNvPr>
            <p:cNvCxnSpPr>
              <a:stCxn id="21" idx="1"/>
              <a:endCxn id="4" idx="3"/>
            </p:cNvCxnSpPr>
            <p:nvPr/>
          </p:nvCxnSpPr>
          <p:spPr>
            <a:xfrm rot="10800000" flipV="1">
              <a:off x="2902054" y="3251380"/>
              <a:ext cx="2423334" cy="478515"/>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2" name="Connector: Elbow 31">
              <a:extLst>
                <a:ext uri="{FF2B5EF4-FFF2-40B4-BE49-F238E27FC236}">
                  <a16:creationId xmlns:a16="http://schemas.microsoft.com/office/drawing/2014/main" id="{872F3389-095F-4A03-99B0-09427977F86A}"/>
                </a:ext>
              </a:extLst>
            </p:cNvPr>
            <p:cNvCxnSpPr>
              <a:stCxn id="23" idx="1"/>
              <a:endCxn id="4" idx="3"/>
            </p:cNvCxnSpPr>
            <p:nvPr/>
          </p:nvCxnSpPr>
          <p:spPr>
            <a:xfrm rot="10800000">
              <a:off x="2902055" y="3729897"/>
              <a:ext cx="2426101" cy="812075"/>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4" name="Connector: Elbow 33">
              <a:extLst>
                <a:ext uri="{FF2B5EF4-FFF2-40B4-BE49-F238E27FC236}">
                  <a16:creationId xmlns:a16="http://schemas.microsoft.com/office/drawing/2014/main" id="{F3F0BC9B-2751-422E-83F6-7E02F423EDE8}"/>
                </a:ext>
              </a:extLst>
            </p:cNvPr>
            <p:cNvCxnSpPr>
              <a:stCxn id="25" idx="1"/>
              <a:endCxn id="4" idx="3"/>
            </p:cNvCxnSpPr>
            <p:nvPr/>
          </p:nvCxnSpPr>
          <p:spPr>
            <a:xfrm rot="10800000">
              <a:off x="2902054" y="3729896"/>
              <a:ext cx="2426100" cy="2047428"/>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5617F88A-315C-4E99-B4EE-08C5F5FE0DE5}"/>
                </a:ext>
              </a:extLst>
            </p:cNvPr>
            <p:cNvSpPr txBox="1"/>
            <p:nvPr/>
          </p:nvSpPr>
          <p:spPr>
            <a:xfrm>
              <a:off x="3005325" y="3420188"/>
              <a:ext cx="1064839" cy="23283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Low"/>
              <a:r>
                <a:rPr lang="ar-SA" sz="1000" dirty="0">
                  <a:latin typeface="Verdana" panose="020B0604030504040204" pitchFamily="34" charset="0"/>
                  <a:ea typeface="Arial"/>
                  <a:cs typeface="Arial"/>
                </a:rPr>
                <a:t>واجهة برمجة التطبيقات</a:t>
              </a:r>
            </a:p>
          </p:txBody>
        </p:sp>
      </p:grpSp>
      <p:sp>
        <p:nvSpPr>
          <p:cNvPr id="2" name="Title 1">
            <a:extLst>
              <a:ext uri="{FF2B5EF4-FFF2-40B4-BE49-F238E27FC236}">
                <a16:creationId xmlns:a16="http://schemas.microsoft.com/office/drawing/2014/main" id="{9FE2AD03-F86A-4284-AB63-322DB4BE2059}"/>
              </a:ext>
            </a:extLst>
          </p:cNvPr>
          <p:cNvSpPr>
            <a:spLocks noGrp="1"/>
          </p:cNvSpPr>
          <p:nvPr>
            <p:ph type="title"/>
          </p:nvPr>
        </p:nvSpPr>
        <p:spPr>
          <a:xfrm>
            <a:off x="2770678" y="468908"/>
            <a:ext cx="7967384" cy="574284"/>
          </a:xfrm>
        </p:spPr>
        <p:txBody>
          <a:bodyPr/>
          <a:lstStyle/>
          <a:p>
            <a:pPr algn="justLow"/>
            <a:r>
              <a:rPr lang="ar-SA" sz="3200" dirty="0"/>
              <a:t>التكامل</a:t>
            </a:r>
          </a:p>
        </p:txBody>
      </p:sp>
    </p:spTree>
    <p:extLst>
      <p:ext uri="{BB962C8B-B14F-4D97-AF65-F5344CB8AC3E}">
        <p14:creationId xmlns:p14="http://schemas.microsoft.com/office/powerpoint/2010/main" val="2778960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0801230-D6D9-431B-8F71-B587804C6EC0}"/>
              </a:ext>
            </a:extLst>
          </p:cNvPr>
          <p:cNvSpPr txBox="1">
            <a:spLocks noGrp="1"/>
          </p:cNvSpPr>
          <p:nvPr>
            <p:ph type="title"/>
          </p:nvPr>
        </p:nvSpPr>
        <p:spPr>
          <a:xfrm>
            <a:off x="2758243" y="497201"/>
            <a:ext cx="7967384" cy="574284"/>
          </a:xfrm>
        </p:spPr>
        <p:txBody>
          <a:bodyPr vert="horz" lIns="91440" tIns="45720" rIns="91440" bIns="45720" rtlCol="0" anchor="ctr">
            <a:noAutofit/>
          </a:bodyPr>
          <a:lstStyle>
            <a:lvl1pPr algn="r" defTabSz="914400" rtl="1"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ar-SA" sz="3200" dirty="0"/>
              <a:t>التكنولوجيا</a:t>
            </a:r>
          </a:p>
        </p:txBody>
      </p:sp>
      <p:grpSp>
        <p:nvGrpSpPr>
          <p:cNvPr id="4" name="Group 3">
            <a:extLst>
              <a:ext uri="{FF2B5EF4-FFF2-40B4-BE49-F238E27FC236}">
                <a16:creationId xmlns:a16="http://schemas.microsoft.com/office/drawing/2014/main" id="{D8D21CC2-AC3F-442E-9555-FEE26BA3D415}"/>
              </a:ext>
            </a:extLst>
          </p:cNvPr>
          <p:cNvGrpSpPr/>
          <p:nvPr/>
        </p:nvGrpSpPr>
        <p:grpSpPr>
          <a:xfrm>
            <a:off x="9009615" y="1346494"/>
            <a:ext cx="2542117" cy="5012823"/>
            <a:chOff x="1563200" y="1766639"/>
            <a:chExt cx="2188550" cy="4449250"/>
          </a:xfrm>
        </p:grpSpPr>
        <p:pic>
          <p:nvPicPr>
            <p:cNvPr id="6" name="Picture 5">
              <a:extLst>
                <a:ext uri="{FF2B5EF4-FFF2-40B4-BE49-F238E27FC236}">
                  <a16:creationId xmlns:a16="http://schemas.microsoft.com/office/drawing/2014/main" id="{84E45168-0D60-4784-A146-641BAC1E0FB9}"/>
                </a:ext>
              </a:extLst>
            </p:cNvPr>
            <p:cNvPicPr>
              <a:picLocks noChangeAspect="1"/>
            </p:cNvPicPr>
            <p:nvPr/>
          </p:nvPicPr>
          <p:blipFill>
            <a:blip r:embed="rId2"/>
            <a:stretch>
              <a:fillRect/>
            </a:stretch>
          </p:blipFill>
          <p:spPr>
            <a:xfrm>
              <a:off x="1563200" y="1766639"/>
              <a:ext cx="2188550" cy="4449250"/>
            </a:xfrm>
            <a:prstGeom prst="rect">
              <a:avLst/>
            </a:prstGeom>
          </p:spPr>
        </p:pic>
        <p:pic>
          <p:nvPicPr>
            <p:cNvPr id="8" name="Picture 7">
              <a:extLst>
                <a:ext uri="{FF2B5EF4-FFF2-40B4-BE49-F238E27FC236}">
                  <a16:creationId xmlns:a16="http://schemas.microsoft.com/office/drawing/2014/main" id="{1C8BC8A9-1359-4983-8298-F6895BB13296}"/>
                </a:ext>
              </a:extLst>
            </p:cNvPr>
            <p:cNvPicPr>
              <a:picLocks noChangeAspect="1"/>
            </p:cNvPicPr>
            <p:nvPr/>
          </p:nvPicPr>
          <p:blipFill>
            <a:blip r:embed="rId3"/>
            <a:stretch>
              <a:fillRect/>
            </a:stretch>
          </p:blipFill>
          <p:spPr>
            <a:xfrm>
              <a:off x="1666875" y="2232807"/>
              <a:ext cx="1981200" cy="3496232"/>
            </a:xfrm>
            <a:prstGeom prst="rect">
              <a:avLst/>
            </a:prstGeom>
          </p:spPr>
        </p:pic>
      </p:grpSp>
      <p:sp>
        <p:nvSpPr>
          <p:cNvPr id="17" name="Rectangle 16">
            <a:extLst>
              <a:ext uri="{FF2B5EF4-FFF2-40B4-BE49-F238E27FC236}">
                <a16:creationId xmlns:a16="http://schemas.microsoft.com/office/drawing/2014/main" id="{9113CEEF-5FDD-47B6-B815-D1C959864BC9}"/>
              </a:ext>
            </a:extLst>
          </p:cNvPr>
          <p:cNvSpPr/>
          <p:nvPr/>
        </p:nvSpPr>
        <p:spPr>
          <a:xfrm>
            <a:off x="2646281" y="1566878"/>
            <a:ext cx="2814874" cy="1314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a:latin typeface="Verdana" panose="020B0604030504040204" pitchFamily="34" charset="0"/>
                <a:ea typeface="Arial"/>
                <a:cs typeface="Arial"/>
              </a:rPr>
              <a:t>شبكة الإنترنت</a:t>
            </a:r>
          </a:p>
        </p:txBody>
      </p:sp>
      <p:sp>
        <p:nvSpPr>
          <p:cNvPr id="18" name="Rectangle 17">
            <a:extLst>
              <a:ext uri="{FF2B5EF4-FFF2-40B4-BE49-F238E27FC236}">
                <a16:creationId xmlns:a16="http://schemas.microsoft.com/office/drawing/2014/main" id="{0B498E05-60F6-4FDB-8E58-9E08067971B8}"/>
              </a:ext>
            </a:extLst>
          </p:cNvPr>
          <p:cNvSpPr/>
          <p:nvPr/>
        </p:nvSpPr>
        <p:spPr>
          <a:xfrm>
            <a:off x="5659369" y="1566877"/>
            <a:ext cx="2814874" cy="1314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a:latin typeface="Verdana" panose="020B0604030504040204" pitchFamily="34" charset="0"/>
                <a:ea typeface="Arial"/>
                <a:cs typeface="Arial"/>
              </a:rPr>
              <a:t>الأجهزة المحمولة</a:t>
            </a:r>
          </a:p>
        </p:txBody>
      </p:sp>
      <p:sp>
        <p:nvSpPr>
          <p:cNvPr id="19" name="Rectangle 18">
            <a:extLst>
              <a:ext uri="{FF2B5EF4-FFF2-40B4-BE49-F238E27FC236}">
                <a16:creationId xmlns:a16="http://schemas.microsoft.com/office/drawing/2014/main" id="{FE87A979-34A3-4084-BB7A-A8919C7A21FC}"/>
              </a:ext>
            </a:extLst>
          </p:cNvPr>
          <p:cNvSpPr/>
          <p:nvPr/>
        </p:nvSpPr>
        <p:spPr>
          <a:xfrm>
            <a:off x="2633755" y="3048319"/>
            <a:ext cx="2814874" cy="159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latin typeface="Verdana" panose="020B0604030504040204" pitchFamily="34" charset="0"/>
                <a:ea typeface="Arial"/>
                <a:cs typeface="Arial"/>
              </a:rPr>
              <a:t>ويندوز</a:t>
            </a:r>
          </a:p>
          <a:p>
            <a:pPr algn="ctr"/>
            <a:r>
              <a:rPr lang="ar-SA" sz="2400" b="1" dirty="0">
                <a:latin typeface="Verdana" panose="020B0604030504040204" pitchFamily="34" charset="0"/>
                <a:ea typeface="Arial"/>
                <a:cs typeface="Arial"/>
              </a:rPr>
              <a:t>عميل</a:t>
            </a:r>
          </a:p>
        </p:txBody>
      </p:sp>
      <p:sp>
        <p:nvSpPr>
          <p:cNvPr id="20" name="Rectangle 19">
            <a:extLst>
              <a:ext uri="{FF2B5EF4-FFF2-40B4-BE49-F238E27FC236}">
                <a16:creationId xmlns:a16="http://schemas.microsoft.com/office/drawing/2014/main" id="{5A7BF63F-7743-438D-AAB9-3550B923C870}"/>
              </a:ext>
            </a:extLst>
          </p:cNvPr>
          <p:cNvSpPr/>
          <p:nvPr/>
        </p:nvSpPr>
        <p:spPr>
          <a:xfrm>
            <a:off x="5633077" y="3055512"/>
            <a:ext cx="2814874" cy="159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a:latin typeface="Verdana" panose="020B0604030504040204" pitchFamily="34" charset="0"/>
                <a:ea typeface="Arial"/>
                <a:cs typeface="Arial"/>
              </a:rPr>
              <a:t>واجهة برمجة التطبيقات</a:t>
            </a:r>
          </a:p>
        </p:txBody>
      </p:sp>
      <p:sp>
        <p:nvSpPr>
          <p:cNvPr id="21" name="Rectangle 20">
            <a:extLst>
              <a:ext uri="{FF2B5EF4-FFF2-40B4-BE49-F238E27FC236}">
                <a16:creationId xmlns:a16="http://schemas.microsoft.com/office/drawing/2014/main" id="{836EBDF5-D419-4AA8-8C0A-1B20F4A1B015}"/>
              </a:ext>
            </a:extLst>
          </p:cNvPr>
          <p:cNvSpPr/>
          <p:nvPr/>
        </p:nvSpPr>
        <p:spPr>
          <a:xfrm>
            <a:off x="2598536" y="4703769"/>
            <a:ext cx="5905782" cy="574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b="1" dirty="0">
                <a:solidFill>
                  <a:schemeClr val="tx1"/>
                </a:solidFill>
                <a:latin typeface="Verdana" panose="020B0604030504040204" pitchFamily="34" charset="0"/>
                <a:ea typeface="Arial"/>
                <a:cs typeface="Arial"/>
              </a:rPr>
              <a:t>بوابة واجهة برمجة التطبيقات الخاصة بالاتحاد البريدي العالمي</a:t>
            </a:r>
          </a:p>
        </p:txBody>
      </p:sp>
      <p:sp>
        <p:nvSpPr>
          <p:cNvPr id="22" name="Rectangle 21">
            <a:extLst>
              <a:ext uri="{FF2B5EF4-FFF2-40B4-BE49-F238E27FC236}">
                <a16:creationId xmlns:a16="http://schemas.microsoft.com/office/drawing/2014/main" id="{E864C24D-CF62-4AA5-AF48-8CA995F1F15F}"/>
              </a:ext>
            </a:extLst>
          </p:cNvPr>
          <p:cNvSpPr/>
          <p:nvPr/>
        </p:nvSpPr>
        <p:spPr>
          <a:xfrm>
            <a:off x="2614965" y="5342410"/>
            <a:ext cx="5905781" cy="574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b="1" dirty="0">
                <a:solidFill>
                  <a:schemeClr val="tx1"/>
                </a:solidFill>
                <a:latin typeface="Verdana" panose="020B0604030504040204" pitchFamily="34" charset="0"/>
                <a:ea typeface="Arial"/>
                <a:cs typeface="Arial"/>
              </a:rPr>
              <a:t>الخدمة السحابية</a:t>
            </a:r>
          </a:p>
        </p:txBody>
      </p:sp>
      <p:sp>
        <p:nvSpPr>
          <p:cNvPr id="23" name="Rectangle 22">
            <a:extLst>
              <a:ext uri="{FF2B5EF4-FFF2-40B4-BE49-F238E27FC236}">
                <a16:creationId xmlns:a16="http://schemas.microsoft.com/office/drawing/2014/main" id="{B1AE9080-1EB3-42EF-8341-2FCEA293A60F}"/>
              </a:ext>
            </a:extLst>
          </p:cNvPr>
          <p:cNvSpPr/>
          <p:nvPr/>
        </p:nvSpPr>
        <p:spPr>
          <a:xfrm>
            <a:off x="2592273" y="5969889"/>
            <a:ext cx="5897158" cy="574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b="1">
                <a:solidFill>
                  <a:schemeClr val="tx1"/>
                </a:solidFill>
                <a:latin typeface="Verdana" panose="020B0604030504040204" pitchFamily="34" charset="0"/>
                <a:ea typeface="Arial"/>
                <a:cs typeface="Arial"/>
              </a:rPr>
              <a:t>التثبيت المحلي</a:t>
            </a:r>
          </a:p>
        </p:txBody>
      </p:sp>
    </p:spTree>
    <p:extLst>
      <p:ext uri="{BB962C8B-B14F-4D97-AF65-F5344CB8AC3E}">
        <p14:creationId xmlns:p14="http://schemas.microsoft.com/office/powerpoint/2010/main" val="3130020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C61051-E24D-4714-BFC0-6E5FEF065ABC}"/>
              </a:ext>
            </a:extLst>
          </p:cNvPr>
          <p:cNvSpPr/>
          <p:nvPr/>
        </p:nvSpPr>
        <p:spPr>
          <a:xfrm>
            <a:off x="3161004" y="2696414"/>
            <a:ext cx="1022376"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0DDE96D-18B8-4D93-94AF-5C95F987F46D}"/>
              </a:ext>
            </a:extLst>
          </p:cNvPr>
          <p:cNvSpPr/>
          <p:nvPr/>
        </p:nvSpPr>
        <p:spPr>
          <a:xfrm>
            <a:off x="2429484" y="2696414"/>
            <a:ext cx="1463040" cy="146304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A55993-CFED-48E9-B1A0-A24AAA4A8FC6}"/>
              </a:ext>
            </a:extLst>
          </p:cNvPr>
          <p:cNvSpPr/>
          <p:nvPr/>
        </p:nvSpPr>
        <p:spPr>
          <a:xfrm>
            <a:off x="4030682" y="2697480"/>
            <a:ext cx="5486698"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a:r>
              <a:rPr lang="ar-SA" sz="2400" dirty="0">
                <a:solidFill>
                  <a:schemeClr val="bg1"/>
                </a:solidFill>
                <a:latin typeface="Verdana" panose="020B0604030504040204" pitchFamily="34" charset="0"/>
                <a:ea typeface="Arial"/>
                <a:cs typeface="Arial"/>
              </a:rPr>
              <a:t>حل الاتحاد البريدي العالمي بشأن خدمة التوزيع المدفوع الرسوم</a:t>
            </a:r>
            <a:endParaRPr lang="ar-SA" sz="3200" dirty="0">
              <a:solidFill>
                <a:schemeClr val="bg1"/>
              </a:solidFill>
              <a:latin typeface="Verdana" panose="020B0604030504040204" pitchFamily="34" charset="0"/>
              <a:ea typeface="Arial"/>
              <a:cs typeface="Arial"/>
            </a:endParaRPr>
          </a:p>
        </p:txBody>
      </p:sp>
      <p:pic>
        <p:nvPicPr>
          <p:cNvPr id="6" name="Picture 5">
            <a:extLst>
              <a:ext uri="{FF2B5EF4-FFF2-40B4-BE49-F238E27FC236}">
                <a16:creationId xmlns:a16="http://schemas.microsoft.com/office/drawing/2014/main" id="{6421F107-F3B0-482E-8712-1AD3635C21DF}"/>
              </a:ext>
            </a:extLst>
          </p:cNvPr>
          <p:cNvPicPr>
            <a:picLocks noChangeAspect="1"/>
          </p:cNvPicPr>
          <p:nvPr/>
        </p:nvPicPr>
        <p:blipFill>
          <a:blip r:embed="rId2"/>
          <a:stretch>
            <a:fillRect/>
          </a:stretch>
        </p:blipFill>
        <p:spPr>
          <a:xfrm>
            <a:off x="2567642" y="2875028"/>
            <a:ext cx="1186724" cy="1105811"/>
          </a:xfrm>
          <a:prstGeom prst="rect">
            <a:avLst/>
          </a:prstGeom>
        </p:spPr>
      </p:pic>
    </p:spTree>
    <p:extLst>
      <p:ext uri="{BB962C8B-B14F-4D97-AF65-F5344CB8AC3E}">
        <p14:creationId xmlns:p14="http://schemas.microsoft.com/office/powerpoint/2010/main" val="4198877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5CFD9253-DA0E-4EE0-82BD-74504CBF4615}"/>
              </a:ext>
            </a:extLst>
          </p:cNvPr>
          <p:cNvSpPr txBox="1">
            <a:spLocks/>
          </p:cNvSpPr>
          <p:nvPr/>
        </p:nvSpPr>
        <p:spPr bwMode="auto">
          <a:xfrm>
            <a:off x="2843750" y="597004"/>
            <a:ext cx="7967384" cy="57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1" eaLnBrk="1" fontAlgn="base" hangingPunct="1">
              <a:lnSpc>
                <a:spcPct val="90000"/>
              </a:lnSpc>
              <a:spcBef>
                <a:spcPct val="0"/>
              </a:spcBef>
              <a:spcAft>
                <a:spcPct val="0"/>
              </a:spcAft>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r" rtl="1"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justLow"/>
            <a:r>
              <a:rPr lang="ar-SA" sz="2800" dirty="0">
                <a:latin typeface="Arial" panose="020B0604020202020204" pitchFamily="34" charset="0"/>
                <a:cs typeface="Arial" panose="020B0604020202020204" pitchFamily="34" charset="0"/>
              </a:rPr>
              <a:t>حل الاتحاد البريدي العالمي بشأن خدمة التوزيع المدفوع الرسوم</a:t>
            </a:r>
          </a:p>
        </p:txBody>
      </p:sp>
      <p:grpSp>
        <p:nvGrpSpPr>
          <p:cNvPr id="32" name="Group 31">
            <a:extLst>
              <a:ext uri="{FF2B5EF4-FFF2-40B4-BE49-F238E27FC236}">
                <a16:creationId xmlns:a16="http://schemas.microsoft.com/office/drawing/2014/main" id="{743C5B10-7D70-4C36-8F04-2B72F0E0FAA0}"/>
              </a:ext>
            </a:extLst>
          </p:cNvPr>
          <p:cNvGrpSpPr/>
          <p:nvPr/>
        </p:nvGrpSpPr>
        <p:grpSpPr>
          <a:xfrm>
            <a:off x="389559" y="1583293"/>
            <a:ext cx="11314104" cy="4777505"/>
            <a:chOff x="336550" y="1524199"/>
            <a:chExt cx="11314104" cy="4777505"/>
          </a:xfrm>
        </p:grpSpPr>
        <p:pic>
          <p:nvPicPr>
            <p:cNvPr id="19" name="Image 13">
              <a:extLst>
                <a:ext uri="{FF2B5EF4-FFF2-40B4-BE49-F238E27FC236}">
                  <a16:creationId xmlns:a16="http://schemas.microsoft.com/office/drawing/2014/main" id="{44A57094-6D41-4DA3-A85D-D395CEA08DD8}"/>
                </a:ext>
              </a:extLst>
            </p:cNvPr>
            <p:cNvPicPr>
              <a:picLocks noChangeAspect="1"/>
            </p:cNvPicPr>
            <p:nvPr/>
          </p:nvPicPr>
          <p:blipFill>
            <a:blip r:embed="rId2"/>
            <a:stretch>
              <a:fillRect/>
            </a:stretch>
          </p:blipFill>
          <p:spPr>
            <a:xfrm>
              <a:off x="354104" y="1524199"/>
              <a:ext cx="4873274" cy="1970621"/>
            </a:xfrm>
            <a:prstGeom prst="rect">
              <a:avLst/>
            </a:prstGeom>
          </p:spPr>
        </p:pic>
        <p:sp>
          <p:nvSpPr>
            <p:cNvPr id="20" name="Triangle rectangle 16">
              <a:extLst>
                <a:ext uri="{FF2B5EF4-FFF2-40B4-BE49-F238E27FC236}">
                  <a16:creationId xmlns:a16="http://schemas.microsoft.com/office/drawing/2014/main" id="{039ADA50-0C9A-4058-B786-EF53FBC5B34C}"/>
                </a:ext>
              </a:extLst>
            </p:cNvPr>
            <p:cNvSpPr/>
            <p:nvPr/>
          </p:nvSpPr>
          <p:spPr>
            <a:xfrm rot="16200000">
              <a:off x="4222557" y="2495888"/>
              <a:ext cx="1012552" cy="98531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bg1"/>
                </a:solidFill>
                <a:latin typeface="Verdana" panose="020B0604030504040204" pitchFamily="34" charset="0"/>
                <a:ea typeface="Verdana" panose="020B0604030504040204" pitchFamily="34" charset="0"/>
              </a:endParaRPr>
            </a:p>
          </p:txBody>
        </p:sp>
        <p:grpSp>
          <p:nvGrpSpPr>
            <p:cNvPr id="21" name="Group 20">
              <a:extLst>
                <a:ext uri="{FF2B5EF4-FFF2-40B4-BE49-F238E27FC236}">
                  <a16:creationId xmlns:a16="http://schemas.microsoft.com/office/drawing/2014/main" id="{B530E2D0-175D-4A98-819C-0DD475CA19E1}"/>
                </a:ext>
              </a:extLst>
            </p:cNvPr>
            <p:cNvGrpSpPr/>
            <p:nvPr/>
          </p:nvGrpSpPr>
          <p:grpSpPr>
            <a:xfrm>
              <a:off x="6662920" y="4282506"/>
              <a:ext cx="4895829" cy="2019198"/>
              <a:chOff x="5796113" y="4331081"/>
              <a:chExt cx="4895829" cy="2019198"/>
            </a:xfrm>
          </p:grpSpPr>
          <p:pic>
            <p:nvPicPr>
              <p:cNvPr id="22" name="Image 14">
                <a:extLst>
                  <a:ext uri="{FF2B5EF4-FFF2-40B4-BE49-F238E27FC236}">
                    <a16:creationId xmlns:a16="http://schemas.microsoft.com/office/drawing/2014/main" id="{704C88F8-87EE-445E-B53B-86E74756113C}"/>
                  </a:ext>
                </a:extLst>
              </p:cNvPr>
              <p:cNvPicPr>
                <a:picLocks noChangeAspect="1"/>
              </p:cNvPicPr>
              <p:nvPr/>
            </p:nvPicPr>
            <p:blipFill>
              <a:blip r:embed="rId2"/>
              <a:stretch>
                <a:fillRect/>
              </a:stretch>
            </p:blipFill>
            <p:spPr>
              <a:xfrm>
                <a:off x="5818668" y="4379658"/>
                <a:ext cx="4873274" cy="1970621"/>
              </a:xfrm>
              <a:prstGeom prst="rect">
                <a:avLst/>
              </a:prstGeom>
            </p:spPr>
          </p:pic>
          <p:sp>
            <p:nvSpPr>
              <p:cNvPr id="23" name="Triangle rectangle 17">
                <a:extLst>
                  <a:ext uri="{FF2B5EF4-FFF2-40B4-BE49-F238E27FC236}">
                    <a16:creationId xmlns:a16="http://schemas.microsoft.com/office/drawing/2014/main" id="{BB8B2295-E34B-43EB-8D0F-22376FF365DD}"/>
                  </a:ext>
                </a:extLst>
              </p:cNvPr>
              <p:cNvSpPr/>
              <p:nvPr/>
            </p:nvSpPr>
            <p:spPr>
              <a:xfrm rot="5400000">
                <a:off x="5782493" y="4344701"/>
                <a:ext cx="1012552" cy="98531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bg1"/>
                  </a:solidFill>
                  <a:latin typeface="Verdana" panose="020B0604030504040204" pitchFamily="34" charset="0"/>
                  <a:ea typeface="Verdana" panose="020B0604030504040204" pitchFamily="34" charset="0"/>
                </a:endParaRPr>
              </a:p>
            </p:txBody>
          </p:sp>
        </p:grpSp>
        <p:sp>
          <p:nvSpPr>
            <p:cNvPr id="25" name="Snip Single Corner of Rectangle 5">
              <a:extLst>
                <a:ext uri="{FF2B5EF4-FFF2-40B4-BE49-F238E27FC236}">
                  <a16:creationId xmlns:a16="http://schemas.microsoft.com/office/drawing/2014/main" id="{0ADCC493-80FC-4CCF-91CB-0A0B103346FF}"/>
                </a:ext>
              </a:extLst>
            </p:cNvPr>
            <p:cNvSpPr/>
            <p:nvPr/>
          </p:nvSpPr>
          <p:spPr>
            <a:xfrm rot="10800000" flipH="1" flipV="1">
              <a:off x="420584" y="4331083"/>
              <a:ext cx="4881283" cy="1970619"/>
            </a:xfrm>
            <a:prstGeom prst="snip1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justLow">
                <a:spcBef>
                  <a:spcPts val="1000"/>
                </a:spcBef>
              </a:pPr>
              <a:r>
                <a:rPr lang="ar-SA" sz="1600" b="1" dirty="0">
                  <a:solidFill>
                    <a:schemeClr val="tx1"/>
                  </a:solidFill>
                  <a:latin typeface="Verdana" panose="020B0604030504040204" pitchFamily="34" charset="0"/>
                  <a:ea typeface="Arial"/>
                  <a:cs typeface="Arial" panose="020B0606030504020204" pitchFamily="34" charset="0"/>
                </a:rPr>
                <a:t>التوصل إلى تسوية مع السلطة الجمركية في المقصد</a:t>
              </a:r>
            </a:p>
            <a:p>
              <a:pPr algn="justLow">
                <a:spcBef>
                  <a:spcPts val="1000"/>
                </a:spcBef>
              </a:pPr>
              <a:r>
                <a:rPr lang="ar-SA" sz="1600" dirty="0">
                  <a:solidFill>
                    <a:schemeClr val="tx1"/>
                  </a:solidFill>
                  <a:latin typeface="Verdana" panose="020B0604030504040204" pitchFamily="34" charset="0"/>
                  <a:ea typeface="Arial"/>
                  <a:cs typeface="Arial" panose="020B0606030504020204" pitchFamily="34" charset="0"/>
                </a:rPr>
                <a:t>قنوات التسوية الثنائية أو المتعددة الأطراف (الجمارك، المؤسسات البريدية، مقدم الخدمات)</a:t>
              </a:r>
            </a:p>
          </p:txBody>
        </p:sp>
        <p:sp>
          <p:nvSpPr>
            <p:cNvPr id="26" name="Snip Single Corner of Rectangle 6">
              <a:extLst>
                <a:ext uri="{FF2B5EF4-FFF2-40B4-BE49-F238E27FC236}">
                  <a16:creationId xmlns:a16="http://schemas.microsoft.com/office/drawing/2014/main" id="{F16460A1-2B5D-4048-A109-324AEE7B5E0E}"/>
                </a:ext>
              </a:extLst>
            </p:cNvPr>
            <p:cNvSpPr/>
            <p:nvPr/>
          </p:nvSpPr>
          <p:spPr>
            <a:xfrm rot="10800000" flipV="1">
              <a:off x="6524150" y="4142684"/>
              <a:ext cx="4881283" cy="1970619"/>
            </a:xfrm>
            <a:prstGeom prst="snip1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r">
                <a:spcBef>
                  <a:spcPts val="1000"/>
                </a:spcBef>
              </a:pPr>
              <a:r>
                <a:rPr lang="ar-SA" sz="2000" b="1" dirty="0">
                  <a:solidFill>
                    <a:schemeClr val="bg1"/>
                  </a:solidFill>
                  <a:latin typeface="Verdana" panose="020B0604030504040204" pitchFamily="34" charset="0"/>
                  <a:ea typeface="Arial"/>
                  <a:cs typeface="Arial" panose="020B0606030504020204" pitchFamily="34" charset="0"/>
                </a:rPr>
                <a:t> </a:t>
              </a:r>
              <a:r>
                <a:rPr lang="ar-SA" sz="1600" b="1" dirty="0">
                  <a:solidFill>
                    <a:schemeClr val="bg1"/>
                  </a:solidFill>
                  <a:latin typeface="Verdana" panose="020B0604030504040204" pitchFamily="34" charset="0"/>
                  <a:ea typeface="Arial"/>
                  <a:cs typeface="Arial" panose="020B0606030504020204" pitchFamily="34" charset="0"/>
                </a:rPr>
                <a:t>النقل والتوزيع إلى المستلِم</a:t>
              </a:r>
            </a:p>
            <a:p>
              <a:pPr algn="r">
                <a:spcBef>
                  <a:spcPts val="1000"/>
                </a:spcBef>
              </a:pPr>
              <a:r>
                <a:rPr lang="ar-SA" sz="1600" dirty="0">
                  <a:solidFill>
                    <a:schemeClr val="bg1"/>
                  </a:solidFill>
                  <a:latin typeface="Verdana" panose="020B0604030504040204" pitchFamily="34" charset="0"/>
                  <a:ea typeface="Arial"/>
                  <a:cs typeface="Arial" panose="020B0606030504020204" pitchFamily="34" charset="0"/>
                </a:rPr>
                <a:t>الامتثال للبيانات الإلكترونية المسبقة وإعطاء الزبائن مكانة بارزة</a:t>
              </a:r>
            </a:p>
          </p:txBody>
        </p:sp>
        <p:sp>
          <p:nvSpPr>
            <p:cNvPr id="27" name="Snip Single Corner of Rectangle 9">
              <a:extLst>
                <a:ext uri="{FF2B5EF4-FFF2-40B4-BE49-F238E27FC236}">
                  <a16:creationId xmlns:a16="http://schemas.microsoft.com/office/drawing/2014/main" id="{EFAC0CA3-2D1C-410F-9613-1B0705638660}"/>
                </a:ext>
              </a:extLst>
            </p:cNvPr>
            <p:cNvSpPr/>
            <p:nvPr/>
          </p:nvSpPr>
          <p:spPr>
            <a:xfrm flipV="1">
              <a:off x="336550" y="1541609"/>
              <a:ext cx="5472580" cy="1970621"/>
            </a:xfrm>
            <a:prstGeom prst="snip1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spcBef>
                  <a:spcPts val="1000"/>
                </a:spcBef>
              </a:pPr>
              <a:endParaRPr lang="en-CH"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Snip Single Corner of Rectangle 10">
              <a:extLst>
                <a:ext uri="{FF2B5EF4-FFF2-40B4-BE49-F238E27FC236}">
                  <a16:creationId xmlns:a16="http://schemas.microsoft.com/office/drawing/2014/main" id="{8CA6AD49-EA02-4090-A870-40B38650C319}"/>
                </a:ext>
              </a:extLst>
            </p:cNvPr>
            <p:cNvSpPr/>
            <p:nvPr/>
          </p:nvSpPr>
          <p:spPr>
            <a:xfrm flipH="1" flipV="1">
              <a:off x="6769371" y="1590184"/>
              <a:ext cx="4881283" cy="1970621"/>
            </a:xfrm>
            <a:prstGeom prst="snip1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spcBef>
                  <a:spcPts val="1000"/>
                </a:spcBef>
              </a:pPr>
              <a:endParaRPr lang="en-CH"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a:extLst>
                <a:ext uri="{FF2B5EF4-FFF2-40B4-BE49-F238E27FC236}">
                  <a16:creationId xmlns:a16="http://schemas.microsoft.com/office/drawing/2014/main" id="{1428C95F-06FF-4248-B851-0ED3D5932858}"/>
                </a:ext>
              </a:extLst>
            </p:cNvPr>
            <p:cNvSpPr/>
            <p:nvPr/>
          </p:nvSpPr>
          <p:spPr>
            <a:xfrm>
              <a:off x="4421149" y="2603640"/>
              <a:ext cx="3048000" cy="1641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spcBef>
                  <a:spcPts val="1000"/>
                </a:spcBef>
              </a:pPr>
              <a:endParaRPr lang="en-GB" sz="2000" b="1" i="1" dirty="0">
                <a:solidFill>
                  <a:schemeClr val="tx1"/>
                </a:solidFill>
                <a:latin typeface="Verdana" panose="020B0604030504040204" pitchFamily="34" charset="0"/>
                <a:ea typeface="Verdana" panose="020B0604030504040204" pitchFamily="34" charset="0"/>
                <a:cs typeface="Open Sans" panose="020B0606030504020204" pitchFamily="34" charset="0"/>
              </a:endParaRPr>
            </a:p>
            <a:p>
              <a:pPr algn="ctr">
                <a:spcBef>
                  <a:spcPts val="1000"/>
                </a:spcBef>
              </a:pPr>
              <a:r>
                <a:rPr lang="ar-SA" sz="1600" b="1" i="1" dirty="0">
                  <a:solidFill>
                    <a:schemeClr val="tx1"/>
                  </a:solidFill>
                  <a:latin typeface="Verdana" panose="020B0604030504040204" pitchFamily="34" charset="0"/>
                  <a:ea typeface="Arial"/>
                  <a:cs typeface="Arial" panose="020B0606030504020204" pitchFamily="34" charset="0"/>
                </a:rPr>
                <a:t>نظام الإقرارات الجمركية للاتحاد البريدي العالمي وواجهات برمجة التطبيقات</a:t>
              </a:r>
            </a:p>
            <a:p>
              <a:pPr algn="ctr">
                <a:spcBef>
                  <a:spcPts val="1000"/>
                </a:spcBef>
              </a:pPr>
              <a:r>
                <a:rPr lang="ar-SA" sz="1600" i="1" dirty="0">
                  <a:solidFill>
                    <a:schemeClr val="tx1"/>
                  </a:solidFill>
                  <a:latin typeface="Verdana" panose="020B0604030504040204" pitchFamily="34" charset="0"/>
                  <a:ea typeface="Arial"/>
                  <a:cs typeface="Arial" panose="020B0606030504020204" pitchFamily="34" charset="0"/>
                </a:rPr>
                <a:t>تسهيل خدمة التوزيع المدفوع الرسوم والبيانات الإلكترونية المسبقة</a:t>
              </a:r>
            </a:p>
          </p:txBody>
        </p:sp>
        <p:sp>
          <p:nvSpPr>
            <p:cNvPr id="30" name="TextBox 29">
              <a:extLst>
                <a:ext uri="{FF2B5EF4-FFF2-40B4-BE49-F238E27FC236}">
                  <a16:creationId xmlns:a16="http://schemas.microsoft.com/office/drawing/2014/main" id="{B83D7A67-8E49-4A76-ADF1-F66411A6AA37}"/>
                </a:ext>
              </a:extLst>
            </p:cNvPr>
            <p:cNvSpPr txBox="1"/>
            <p:nvPr/>
          </p:nvSpPr>
          <p:spPr>
            <a:xfrm>
              <a:off x="336550" y="1744810"/>
              <a:ext cx="4818244" cy="1525134"/>
            </a:xfrm>
            <a:prstGeom prst="rect">
              <a:avLst/>
            </a:prstGeom>
            <a:noFill/>
          </p:spPr>
          <p:txBody>
            <a:bodyPr wrap="square" rtlCol="0">
              <a:noAutofit/>
            </a:bodyPr>
            <a:lstStyle/>
            <a:p>
              <a:pPr algn="justLow">
                <a:spcBef>
                  <a:spcPts val="1000"/>
                </a:spcBef>
              </a:pPr>
              <a:r>
                <a:rPr lang="ar-SA" sz="1600" b="1" dirty="0">
                  <a:solidFill>
                    <a:schemeClr val="bg1"/>
                  </a:solidFill>
                  <a:latin typeface="Verdana" panose="020B0604030504040204" pitchFamily="34" charset="0"/>
                  <a:ea typeface="Arial"/>
                  <a:cs typeface="Arial" panose="020B0606030504020204" pitchFamily="34" charset="0"/>
                </a:rPr>
                <a:t>شحن البضائع عن طريق جميع المؤسسات البريدية</a:t>
              </a:r>
            </a:p>
            <a:p>
              <a:pPr algn="justLow">
                <a:spcBef>
                  <a:spcPts val="1000"/>
                </a:spcBef>
              </a:pPr>
              <a:r>
                <a:rPr lang="ar-SA" sz="1600" dirty="0">
                  <a:solidFill>
                    <a:schemeClr val="bg1"/>
                  </a:solidFill>
                  <a:latin typeface="Verdana" panose="020B0604030504040204" pitchFamily="34" charset="0"/>
                  <a:ea typeface="Arial"/>
                  <a:cs typeface="Arial" panose="020B0606030504020204" pitchFamily="34" charset="0"/>
                </a:rPr>
                <a:t>حل عالمي لجميع البلدان الأعضاء في الاتحاد البريدي العالمي، البالغ عددها </a:t>
              </a:r>
              <a:r>
                <a:rPr lang="ar-SA" sz="1600" dirty="0">
                  <a:solidFill>
                    <a:schemeClr val="bg1"/>
                  </a:solidFill>
                  <a:latin typeface="Arial" panose="020B0604020202020204" pitchFamily="34" charset="0"/>
                  <a:ea typeface="Calibri" panose="020F0502020204030204" pitchFamily="34" charset="0"/>
                  <a:cs typeface="Arial" panose="020B0604020202020204" pitchFamily="34" charset="0"/>
                </a:rPr>
                <a:t>١٩٢</a:t>
              </a:r>
              <a:r>
                <a:rPr lang="ar-SA" sz="1600" dirty="0">
                  <a:solidFill>
                    <a:schemeClr val="bg1"/>
                  </a:solidFill>
                  <a:latin typeface="Verdana" panose="020B0604030504040204" pitchFamily="34" charset="0"/>
                  <a:ea typeface="Arial"/>
                  <a:cs typeface="Arial" panose="020B0606030504020204" pitchFamily="34" charset="0"/>
                </a:rPr>
                <a:t> بلداً، ومستثمريها البريديين المعيَّنين</a:t>
              </a:r>
            </a:p>
          </p:txBody>
        </p:sp>
        <p:sp>
          <p:nvSpPr>
            <p:cNvPr id="31" name="TextBox 30">
              <a:extLst>
                <a:ext uri="{FF2B5EF4-FFF2-40B4-BE49-F238E27FC236}">
                  <a16:creationId xmlns:a16="http://schemas.microsoft.com/office/drawing/2014/main" id="{D47D482A-9132-4A21-BD38-45F685DAE795}"/>
                </a:ext>
              </a:extLst>
            </p:cNvPr>
            <p:cNvSpPr txBox="1"/>
            <p:nvPr/>
          </p:nvSpPr>
          <p:spPr>
            <a:xfrm>
              <a:off x="6524151" y="1744810"/>
              <a:ext cx="4881283" cy="1525134"/>
            </a:xfrm>
            <a:prstGeom prst="rect">
              <a:avLst/>
            </a:prstGeom>
            <a:noFill/>
          </p:spPr>
          <p:txBody>
            <a:bodyPr wrap="square" rtlCol="0">
              <a:noAutofit/>
            </a:bodyPr>
            <a:lstStyle/>
            <a:p>
              <a:pPr algn="justLow">
                <a:spcBef>
                  <a:spcPts val="1000"/>
                </a:spcBef>
              </a:pPr>
              <a:r>
                <a:rPr lang="ar-SA" sz="2000" b="1" dirty="0">
                  <a:latin typeface="Verdana" panose="020B0604030504040204" pitchFamily="34" charset="0"/>
                  <a:ea typeface="Arial"/>
                  <a:cs typeface="Arial" panose="020B0606030504020204" pitchFamily="34" charset="0"/>
                </a:rPr>
                <a:t> </a:t>
              </a:r>
              <a:r>
                <a:rPr lang="ar-SA" sz="1600" b="1" dirty="0">
                  <a:latin typeface="Verdana" panose="020B0604030504040204" pitchFamily="34" charset="0"/>
                  <a:ea typeface="Arial"/>
                  <a:cs typeface="Arial" panose="020B0606030504020204" pitchFamily="34" charset="0"/>
                </a:rPr>
                <a:t>تحصيل الرسوم والضرائب في المصدر</a:t>
              </a:r>
            </a:p>
            <a:p>
              <a:pPr algn="justLow">
                <a:spcBef>
                  <a:spcPts val="1000"/>
                </a:spcBef>
              </a:pPr>
              <a:r>
                <a:rPr lang="ar-SA" sz="1600" dirty="0">
                  <a:latin typeface="Verdana" panose="020B0604030504040204" pitchFamily="34" charset="0"/>
                  <a:ea typeface="Arial"/>
                  <a:cs typeface="Arial" panose="020B0606030504020204" pitchFamily="34" charset="0"/>
                </a:rPr>
                <a:t>قنوات الدفع في التجارة بالتجزئة والشباك وعبر الإنترنت والتطبيقات</a:t>
              </a:r>
            </a:p>
          </p:txBody>
        </p:sp>
      </p:grpSp>
    </p:spTree>
    <p:extLst>
      <p:ext uri="{BB962C8B-B14F-4D97-AF65-F5344CB8AC3E}">
        <p14:creationId xmlns:p14="http://schemas.microsoft.com/office/powerpoint/2010/main" val="2719089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613927-8084-4C5C-8036-8030CDF51BF2}"/>
              </a:ext>
            </a:extLst>
          </p:cNvPr>
          <p:cNvGrpSpPr/>
          <p:nvPr/>
        </p:nvGrpSpPr>
        <p:grpSpPr>
          <a:xfrm>
            <a:off x="336000" y="1523751"/>
            <a:ext cx="11560204" cy="5155730"/>
            <a:chOff x="-883" y="875746"/>
            <a:chExt cx="12235434" cy="5963730"/>
          </a:xfrm>
        </p:grpSpPr>
        <p:pic>
          <p:nvPicPr>
            <p:cNvPr id="279" name="Image 144">
              <a:extLst>
                <a:ext uri="{FF2B5EF4-FFF2-40B4-BE49-F238E27FC236}">
                  <a16:creationId xmlns:a16="http://schemas.microsoft.com/office/drawing/2014/main" id="{185A4596-23EA-43D3-8EFB-2B22CFB8F018}"/>
                </a:ext>
              </a:extLst>
            </p:cNvPr>
            <p:cNvPicPr>
              <a:picLocks noChangeAspect="1"/>
            </p:cNvPicPr>
            <p:nvPr/>
          </p:nvPicPr>
          <p:blipFill>
            <a:blip r:embed="rId3">
              <a:alphaModFix amt="20000"/>
            </a:blip>
            <a:stretch>
              <a:fillRect/>
            </a:stretch>
          </p:blipFill>
          <p:spPr>
            <a:xfrm>
              <a:off x="-883" y="5886478"/>
              <a:ext cx="12192879" cy="819131"/>
            </a:xfrm>
            <a:prstGeom prst="rect">
              <a:avLst/>
            </a:prstGeom>
          </p:spPr>
        </p:pic>
        <p:pic>
          <p:nvPicPr>
            <p:cNvPr id="278" name="Image 144">
              <a:extLst>
                <a:ext uri="{FF2B5EF4-FFF2-40B4-BE49-F238E27FC236}">
                  <a16:creationId xmlns:a16="http://schemas.microsoft.com/office/drawing/2014/main" id="{4F49B293-1D4A-4AF5-BC4C-B92089CAE9FD}"/>
                </a:ext>
              </a:extLst>
            </p:cNvPr>
            <p:cNvPicPr>
              <a:picLocks noChangeAspect="1"/>
            </p:cNvPicPr>
            <p:nvPr/>
          </p:nvPicPr>
          <p:blipFill>
            <a:blip r:embed="rId3">
              <a:alphaModFix amt="40000"/>
            </a:blip>
            <a:stretch>
              <a:fillRect/>
            </a:stretch>
          </p:blipFill>
          <p:spPr>
            <a:xfrm>
              <a:off x="-882" y="4998760"/>
              <a:ext cx="12192879" cy="819090"/>
            </a:xfrm>
            <a:prstGeom prst="rect">
              <a:avLst/>
            </a:prstGeom>
          </p:spPr>
        </p:pic>
        <p:pic>
          <p:nvPicPr>
            <p:cNvPr id="277" name="Image 144">
              <a:extLst>
                <a:ext uri="{FF2B5EF4-FFF2-40B4-BE49-F238E27FC236}">
                  <a16:creationId xmlns:a16="http://schemas.microsoft.com/office/drawing/2014/main" id="{982D382A-8165-4813-8856-5A90EEC50FE9}"/>
                </a:ext>
              </a:extLst>
            </p:cNvPr>
            <p:cNvPicPr>
              <a:picLocks noChangeAspect="1"/>
            </p:cNvPicPr>
            <p:nvPr/>
          </p:nvPicPr>
          <p:blipFill>
            <a:blip r:embed="rId3">
              <a:alphaModFix amt="70000"/>
            </a:blip>
            <a:stretch>
              <a:fillRect/>
            </a:stretch>
          </p:blipFill>
          <p:spPr>
            <a:xfrm>
              <a:off x="-881" y="3957385"/>
              <a:ext cx="12192879" cy="971173"/>
            </a:xfrm>
            <a:prstGeom prst="rect">
              <a:avLst/>
            </a:prstGeom>
          </p:spPr>
        </p:pic>
        <p:sp>
          <p:nvSpPr>
            <p:cNvPr id="28" name="TextBox 27">
              <a:extLst>
                <a:ext uri="{FF2B5EF4-FFF2-40B4-BE49-F238E27FC236}">
                  <a16:creationId xmlns:a16="http://schemas.microsoft.com/office/drawing/2014/main" id="{88E9A9BE-6AFE-48AF-88D3-6B4D85E13582}"/>
                </a:ext>
              </a:extLst>
            </p:cNvPr>
            <p:cNvSpPr txBox="1"/>
            <p:nvPr/>
          </p:nvSpPr>
          <p:spPr>
            <a:xfrm>
              <a:off x="724832" y="1513904"/>
              <a:ext cx="899605" cy="553998"/>
            </a:xfrm>
            <a:prstGeom prst="rect">
              <a:avLst/>
            </a:prstGeom>
            <a:noFill/>
          </p:spPr>
          <p:txBody>
            <a:bodyPr wrap="none" rtlCol="0">
              <a:spAutoFit/>
            </a:bodyPr>
            <a:lstStyle/>
            <a:p>
              <a:r>
                <a:rPr lang="ar-SA" sz="1000" dirty="0">
                  <a:latin typeface="Verdana" panose="020B0604030504040204" pitchFamily="34" charset="0"/>
                  <a:ea typeface="Arial"/>
                  <a:cs typeface="Arial"/>
                </a:rPr>
                <a:t>الجمركية</a:t>
              </a:r>
            </a:p>
            <a:p>
              <a:r>
                <a:rPr lang="ar-SA" sz="1000" dirty="0">
                  <a:latin typeface="Verdana" panose="020B0604030504040204" pitchFamily="34" charset="0"/>
                  <a:ea typeface="Arial"/>
                  <a:cs typeface="Arial"/>
                </a:rPr>
                <a:t>الإقرارات</a:t>
              </a:r>
            </a:p>
            <a:p>
              <a:r>
                <a:rPr lang="ar-SA" sz="1000" dirty="0">
                  <a:latin typeface="Verdana" panose="020B0604030504040204" pitchFamily="34" charset="0"/>
                  <a:ea typeface="Arial"/>
                  <a:cs typeface="Arial"/>
                </a:rPr>
                <a:t>تسجيل</a:t>
              </a:r>
            </a:p>
          </p:txBody>
        </p:sp>
        <p:pic>
          <p:nvPicPr>
            <p:cNvPr id="29" name="Image 144">
              <a:extLst>
                <a:ext uri="{FF2B5EF4-FFF2-40B4-BE49-F238E27FC236}">
                  <a16:creationId xmlns:a16="http://schemas.microsoft.com/office/drawing/2014/main" id="{F87025D8-6DBD-4244-8892-DA8573D69F55}"/>
                </a:ext>
              </a:extLst>
            </p:cNvPr>
            <p:cNvPicPr>
              <a:picLocks noChangeAspect="1"/>
            </p:cNvPicPr>
            <p:nvPr/>
          </p:nvPicPr>
          <p:blipFill>
            <a:blip r:embed="rId3">
              <a:alphaModFix/>
            </a:blip>
            <a:stretch>
              <a:fillRect/>
            </a:stretch>
          </p:blipFill>
          <p:spPr>
            <a:xfrm>
              <a:off x="-880" y="2539973"/>
              <a:ext cx="12192879" cy="1341944"/>
            </a:xfrm>
            <a:prstGeom prst="rect">
              <a:avLst/>
            </a:prstGeom>
          </p:spPr>
        </p:pic>
        <p:sp>
          <p:nvSpPr>
            <p:cNvPr id="36" name="Freeform: Shape 35">
              <a:extLst>
                <a:ext uri="{FF2B5EF4-FFF2-40B4-BE49-F238E27FC236}">
                  <a16:creationId xmlns:a16="http://schemas.microsoft.com/office/drawing/2014/main" id="{474BA968-EF3A-431C-AE8F-BBB553C41428}"/>
                </a:ext>
              </a:extLst>
            </p:cNvPr>
            <p:cNvSpPr/>
            <p:nvPr/>
          </p:nvSpPr>
          <p:spPr>
            <a:xfrm>
              <a:off x="223805" y="1697231"/>
              <a:ext cx="405430" cy="285560"/>
            </a:xfrm>
            <a:custGeom>
              <a:avLst/>
              <a:gdLst>
                <a:gd name="connsiteX0" fmla="*/ 22949 w 405430"/>
                <a:gd name="connsiteY0" fmla="*/ 0 h 285560"/>
                <a:gd name="connsiteX1" fmla="*/ 0 w 405430"/>
                <a:gd name="connsiteY1" fmla="*/ 22949 h 285560"/>
                <a:gd name="connsiteX2" fmla="*/ 0 w 405430"/>
                <a:gd name="connsiteY2" fmla="*/ 259246 h 285560"/>
                <a:gd name="connsiteX3" fmla="*/ 22949 w 405430"/>
                <a:gd name="connsiteY3" fmla="*/ 285560 h 285560"/>
                <a:gd name="connsiteX4" fmla="*/ 385082 w 405430"/>
                <a:gd name="connsiteY4" fmla="*/ 285560 h 285560"/>
                <a:gd name="connsiteX5" fmla="*/ 405430 w 405430"/>
                <a:gd name="connsiteY5" fmla="*/ 260087 h 285560"/>
                <a:gd name="connsiteX6" fmla="*/ 405430 w 405430"/>
                <a:gd name="connsiteY6" fmla="*/ 21189 h 285560"/>
                <a:gd name="connsiteX7" fmla="*/ 382481 w 405430"/>
                <a:gd name="connsiteY7" fmla="*/ 0 h 285560"/>
                <a:gd name="connsiteX8" fmla="*/ 22949 w 405430"/>
                <a:gd name="connsiteY8" fmla="*/ 0 h 28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430" h="285560">
                  <a:moveTo>
                    <a:pt x="22949" y="0"/>
                  </a:moveTo>
                  <a:lnTo>
                    <a:pt x="0" y="22949"/>
                  </a:lnTo>
                  <a:lnTo>
                    <a:pt x="0" y="259246"/>
                  </a:lnTo>
                  <a:lnTo>
                    <a:pt x="22949" y="285560"/>
                  </a:lnTo>
                  <a:lnTo>
                    <a:pt x="385082" y="285560"/>
                  </a:lnTo>
                  <a:lnTo>
                    <a:pt x="405430" y="260087"/>
                  </a:lnTo>
                  <a:lnTo>
                    <a:pt x="405430" y="21189"/>
                  </a:lnTo>
                  <a:lnTo>
                    <a:pt x="382481" y="0"/>
                  </a:lnTo>
                  <a:lnTo>
                    <a:pt x="22949" y="0"/>
                  </a:lnTo>
                  <a:close/>
                </a:path>
              </a:pathLst>
            </a:custGeom>
            <a:solidFill>
              <a:srgbClr val="4472C4"/>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grpSp>
          <p:nvGrpSpPr>
            <p:cNvPr id="38" name="Graphique 121">
              <a:extLst>
                <a:ext uri="{FF2B5EF4-FFF2-40B4-BE49-F238E27FC236}">
                  <a16:creationId xmlns:a16="http://schemas.microsoft.com/office/drawing/2014/main" id="{0403F516-3194-485A-89B2-5C9A432368CF}"/>
                </a:ext>
              </a:extLst>
            </p:cNvPr>
            <p:cNvGrpSpPr/>
            <p:nvPr/>
          </p:nvGrpSpPr>
          <p:grpSpPr>
            <a:xfrm>
              <a:off x="177295" y="1651103"/>
              <a:ext cx="498449" cy="459436"/>
              <a:chOff x="134170" y="1979697"/>
              <a:chExt cx="498449" cy="459436"/>
            </a:xfrm>
            <a:solidFill>
              <a:srgbClr val="4472C4"/>
            </a:solidFill>
          </p:grpSpPr>
          <p:sp>
            <p:nvSpPr>
              <p:cNvPr id="41" name="Freeform: Shape 40">
                <a:extLst>
                  <a:ext uri="{FF2B5EF4-FFF2-40B4-BE49-F238E27FC236}">
                    <a16:creationId xmlns:a16="http://schemas.microsoft.com/office/drawing/2014/main" id="{D0DF56B1-0DB1-40B2-9FE7-8B1B78E7FD5F}"/>
                  </a:ext>
                </a:extLst>
              </p:cNvPr>
              <p:cNvSpPr/>
              <p:nvPr/>
            </p:nvSpPr>
            <p:spPr>
              <a:xfrm>
                <a:off x="134170" y="1979697"/>
                <a:ext cx="498449" cy="404970"/>
              </a:xfrm>
              <a:custGeom>
                <a:avLst/>
                <a:gdLst>
                  <a:gd name="connsiteX0" fmla="*/ 459513 w 498449"/>
                  <a:gd name="connsiteY0" fmla="*/ 404971 h 404970"/>
                  <a:gd name="connsiteX1" fmla="*/ 38937 w 498449"/>
                  <a:gd name="connsiteY1" fmla="*/ 404971 h 404970"/>
                  <a:gd name="connsiteX2" fmla="*/ 0 w 498449"/>
                  <a:gd name="connsiteY2" fmla="*/ 366034 h 404970"/>
                  <a:gd name="connsiteX3" fmla="*/ 0 w 498449"/>
                  <a:gd name="connsiteY3" fmla="*/ 38937 h 404970"/>
                  <a:gd name="connsiteX4" fmla="*/ 38937 w 498449"/>
                  <a:gd name="connsiteY4" fmla="*/ 0 h 404970"/>
                  <a:gd name="connsiteX5" fmla="*/ 459513 w 498449"/>
                  <a:gd name="connsiteY5" fmla="*/ 0 h 404970"/>
                  <a:gd name="connsiteX6" fmla="*/ 498449 w 498449"/>
                  <a:gd name="connsiteY6" fmla="*/ 38937 h 404970"/>
                  <a:gd name="connsiteX7" fmla="*/ 498449 w 498449"/>
                  <a:gd name="connsiteY7" fmla="*/ 366034 h 404970"/>
                  <a:gd name="connsiteX8" fmla="*/ 459513 w 498449"/>
                  <a:gd name="connsiteY8" fmla="*/ 404971 h 404970"/>
                  <a:gd name="connsiteX9" fmla="*/ 38937 w 498449"/>
                  <a:gd name="connsiteY9" fmla="*/ 15529 h 404970"/>
                  <a:gd name="connsiteX10" fmla="*/ 15605 w 498449"/>
                  <a:gd name="connsiteY10" fmla="*/ 38860 h 404970"/>
                  <a:gd name="connsiteX11" fmla="*/ 15605 w 498449"/>
                  <a:gd name="connsiteY11" fmla="*/ 365958 h 404970"/>
                  <a:gd name="connsiteX12" fmla="*/ 38937 w 498449"/>
                  <a:gd name="connsiteY12" fmla="*/ 389289 h 404970"/>
                  <a:gd name="connsiteX13" fmla="*/ 459513 w 498449"/>
                  <a:gd name="connsiteY13" fmla="*/ 389289 h 404970"/>
                  <a:gd name="connsiteX14" fmla="*/ 482844 w 498449"/>
                  <a:gd name="connsiteY14" fmla="*/ 365958 h 404970"/>
                  <a:gd name="connsiteX15" fmla="*/ 482844 w 498449"/>
                  <a:gd name="connsiteY15" fmla="*/ 38860 h 404970"/>
                  <a:gd name="connsiteX16" fmla="*/ 459513 w 498449"/>
                  <a:gd name="connsiteY16" fmla="*/ 15529 h 404970"/>
                  <a:gd name="connsiteX17" fmla="*/ 38937 w 498449"/>
                  <a:gd name="connsiteY17" fmla="*/ 15529 h 40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449" h="404970">
                    <a:moveTo>
                      <a:pt x="459513" y="404971"/>
                    </a:moveTo>
                    <a:lnTo>
                      <a:pt x="38937" y="404971"/>
                    </a:lnTo>
                    <a:cubicBezTo>
                      <a:pt x="17441" y="404971"/>
                      <a:pt x="0" y="387453"/>
                      <a:pt x="0" y="366034"/>
                    </a:cubicBezTo>
                    <a:lnTo>
                      <a:pt x="0" y="38937"/>
                    </a:lnTo>
                    <a:cubicBezTo>
                      <a:pt x="0" y="17441"/>
                      <a:pt x="17441" y="0"/>
                      <a:pt x="38937" y="0"/>
                    </a:cubicBezTo>
                    <a:lnTo>
                      <a:pt x="459513" y="0"/>
                    </a:lnTo>
                    <a:cubicBezTo>
                      <a:pt x="481008" y="0"/>
                      <a:pt x="498449" y="17441"/>
                      <a:pt x="498449" y="38937"/>
                    </a:cubicBezTo>
                    <a:lnTo>
                      <a:pt x="498449" y="366034"/>
                    </a:lnTo>
                    <a:cubicBezTo>
                      <a:pt x="498449" y="387530"/>
                      <a:pt x="481008" y="404971"/>
                      <a:pt x="459513" y="404971"/>
                    </a:cubicBezTo>
                    <a:close/>
                    <a:moveTo>
                      <a:pt x="38937" y="15529"/>
                    </a:moveTo>
                    <a:cubicBezTo>
                      <a:pt x="26009" y="15529"/>
                      <a:pt x="15605" y="26009"/>
                      <a:pt x="15605" y="38860"/>
                    </a:cubicBezTo>
                    <a:lnTo>
                      <a:pt x="15605" y="365958"/>
                    </a:lnTo>
                    <a:cubicBezTo>
                      <a:pt x="15605" y="378809"/>
                      <a:pt x="26085" y="389289"/>
                      <a:pt x="38937" y="389289"/>
                    </a:cubicBezTo>
                    <a:lnTo>
                      <a:pt x="459513" y="389289"/>
                    </a:lnTo>
                    <a:cubicBezTo>
                      <a:pt x="472364" y="389289"/>
                      <a:pt x="482844" y="378809"/>
                      <a:pt x="482844" y="365958"/>
                    </a:cubicBezTo>
                    <a:lnTo>
                      <a:pt x="482844" y="38860"/>
                    </a:lnTo>
                    <a:cubicBezTo>
                      <a:pt x="482844" y="26009"/>
                      <a:pt x="472364" y="15529"/>
                      <a:pt x="459513" y="15529"/>
                    </a:cubicBezTo>
                    <a:lnTo>
                      <a:pt x="38937" y="15529"/>
                    </a:lnTo>
                    <a:close/>
                  </a:path>
                </a:pathLst>
              </a:custGeom>
              <a:solidFill>
                <a:srgbClr val="4472C4"/>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46" name="Freeform: Shape 45">
                <a:extLst>
                  <a:ext uri="{FF2B5EF4-FFF2-40B4-BE49-F238E27FC236}">
                    <a16:creationId xmlns:a16="http://schemas.microsoft.com/office/drawing/2014/main" id="{56DD47E3-101B-4BEC-8F8A-9B2617A095B3}"/>
                  </a:ext>
                </a:extLst>
              </p:cNvPr>
              <p:cNvSpPr/>
              <p:nvPr/>
            </p:nvSpPr>
            <p:spPr>
              <a:xfrm>
                <a:off x="173107" y="2018557"/>
                <a:ext cx="420576" cy="298717"/>
              </a:xfrm>
              <a:custGeom>
                <a:avLst/>
                <a:gdLst>
                  <a:gd name="connsiteX0" fmla="*/ 386688 w 420576"/>
                  <a:gd name="connsiteY0" fmla="*/ 298718 h 298717"/>
                  <a:gd name="connsiteX1" fmla="*/ 33964 w 420576"/>
                  <a:gd name="connsiteY1" fmla="*/ 298718 h 298717"/>
                  <a:gd name="connsiteX2" fmla="*/ 0 w 420576"/>
                  <a:gd name="connsiteY2" fmla="*/ 264753 h 298717"/>
                  <a:gd name="connsiteX3" fmla="*/ 0 w 420576"/>
                  <a:gd name="connsiteY3" fmla="*/ 33888 h 298717"/>
                  <a:gd name="connsiteX4" fmla="*/ 33964 w 420576"/>
                  <a:gd name="connsiteY4" fmla="*/ 0 h 298717"/>
                  <a:gd name="connsiteX5" fmla="*/ 386688 w 420576"/>
                  <a:gd name="connsiteY5" fmla="*/ 0 h 298717"/>
                  <a:gd name="connsiteX6" fmla="*/ 420576 w 420576"/>
                  <a:gd name="connsiteY6" fmla="*/ 33888 h 298717"/>
                  <a:gd name="connsiteX7" fmla="*/ 420576 w 420576"/>
                  <a:gd name="connsiteY7" fmla="*/ 264753 h 298717"/>
                  <a:gd name="connsiteX8" fmla="*/ 386688 w 420576"/>
                  <a:gd name="connsiteY8" fmla="*/ 298718 h 298717"/>
                  <a:gd name="connsiteX9" fmla="*/ 33964 w 420576"/>
                  <a:gd name="connsiteY9" fmla="*/ 15605 h 298717"/>
                  <a:gd name="connsiteX10" fmla="*/ 15605 w 420576"/>
                  <a:gd name="connsiteY10" fmla="*/ 33964 h 298717"/>
                  <a:gd name="connsiteX11" fmla="*/ 15605 w 420576"/>
                  <a:gd name="connsiteY11" fmla="*/ 264830 h 298717"/>
                  <a:gd name="connsiteX12" fmla="*/ 33964 w 420576"/>
                  <a:gd name="connsiteY12" fmla="*/ 283189 h 298717"/>
                  <a:gd name="connsiteX13" fmla="*/ 386688 w 420576"/>
                  <a:gd name="connsiteY13" fmla="*/ 283189 h 298717"/>
                  <a:gd name="connsiteX14" fmla="*/ 405048 w 420576"/>
                  <a:gd name="connsiteY14" fmla="*/ 264830 h 298717"/>
                  <a:gd name="connsiteX15" fmla="*/ 405048 w 420576"/>
                  <a:gd name="connsiteY15" fmla="*/ 33964 h 298717"/>
                  <a:gd name="connsiteX16" fmla="*/ 386688 w 420576"/>
                  <a:gd name="connsiteY16" fmla="*/ 15605 h 298717"/>
                  <a:gd name="connsiteX17" fmla="*/ 33964 w 420576"/>
                  <a:gd name="connsiteY17" fmla="*/ 15605 h 29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576" h="298717">
                    <a:moveTo>
                      <a:pt x="386688" y="298718"/>
                    </a:moveTo>
                    <a:lnTo>
                      <a:pt x="33964" y="298718"/>
                    </a:lnTo>
                    <a:cubicBezTo>
                      <a:pt x="15223" y="298718"/>
                      <a:pt x="0" y="283495"/>
                      <a:pt x="0" y="264753"/>
                    </a:cubicBezTo>
                    <a:lnTo>
                      <a:pt x="0" y="33888"/>
                    </a:lnTo>
                    <a:cubicBezTo>
                      <a:pt x="0" y="15146"/>
                      <a:pt x="15223" y="0"/>
                      <a:pt x="33964" y="0"/>
                    </a:cubicBezTo>
                    <a:lnTo>
                      <a:pt x="386688" y="0"/>
                    </a:lnTo>
                    <a:cubicBezTo>
                      <a:pt x="405354" y="0"/>
                      <a:pt x="420576" y="15223"/>
                      <a:pt x="420576" y="33888"/>
                    </a:cubicBezTo>
                    <a:lnTo>
                      <a:pt x="420576" y="264753"/>
                    </a:lnTo>
                    <a:cubicBezTo>
                      <a:pt x="420576" y="283495"/>
                      <a:pt x="405354" y="298718"/>
                      <a:pt x="386688" y="298718"/>
                    </a:cubicBezTo>
                    <a:close/>
                    <a:moveTo>
                      <a:pt x="33964" y="15605"/>
                    </a:moveTo>
                    <a:cubicBezTo>
                      <a:pt x="23867" y="15605"/>
                      <a:pt x="15605" y="23790"/>
                      <a:pt x="15605" y="33964"/>
                    </a:cubicBezTo>
                    <a:lnTo>
                      <a:pt x="15605" y="264830"/>
                    </a:lnTo>
                    <a:cubicBezTo>
                      <a:pt x="15605" y="274927"/>
                      <a:pt x="23790" y="283189"/>
                      <a:pt x="33964" y="283189"/>
                    </a:cubicBezTo>
                    <a:lnTo>
                      <a:pt x="386688" y="283189"/>
                    </a:lnTo>
                    <a:cubicBezTo>
                      <a:pt x="396786" y="283189"/>
                      <a:pt x="405048" y="275004"/>
                      <a:pt x="405048" y="264830"/>
                    </a:cubicBezTo>
                    <a:lnTo>
                      <a:pt x="405048" y="33964"/>
                    </a:lnTo>
                    <a:cubicBezTo>
                      <a:pt x="405048" y="23867"/>
                      <a:pt x="396786" y="15605"/>
                      <a:pt x="386688" y="15605"/>
                    </a:cubicBezTo>
                    <a:lnTo>
                      <a:pt x="33964" y="15605"/>
                    </a:lnTo>
                    <a:close/>
                  </a:path>
                </a:pathLst>
              </a:custGeom>
              <a:solidFill>
                <a:srgbClr val="4472C4"/>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47" name="Freeform: Shape 46">
                <a:extLst>
                  <a:ext uri="{FF2B5EF4-FFF2-40B4-BE49-F238E27FC236}">
                    <a16:creationId xmlns:a16="http://schemas.microsoft.com/office/drawing/2014/main" id="{02BAEE44-22C3-4641-B444-F5A906EE66AC}"/>
                  </a:ext>
                </a:extLst>
              </p:cNvPr>
              <p:cNvSpPr/>
              <p:nvPr/>
            </p:nvSpPr>
            <p:spPr>
              <a:xfrm>
                <a:off x="289892" y="2368987"/>
                <a:ext cx="187287" cy="70147"/>
              </a:xfrm>
              <a:custGeom>
                <a:avLst/>
                <a:gdLst>
                  <a:gd name="connsiteX0" fmla="*/ 179485 w 187287"/>
                  <a:gd name="connsiteY0" fmla="*/ 70147 h 70147"/>
                  <a:gd name="connsiteX1" fmla="*/ 7827 w 187287"/>
                  <a:gd name="connsiteY1" fmla="*/ 70147 h 70147"/>
                  <a:gd name="connsiteX2" fmla="*/ 101 w 187287"/>
                  <a:gd name="connsiteY2" fmla="*/ 63568 h 70147"/>
                  <a:gd name="connsiteX3" fmla="*/ 5303 w 187287"/>
                  <a:gd name="connsiteY3" fmla="*/ 54924 h 70147"/>
                  <a:gd name="connsiteX4" fmla="*/ 23662 w 187287"/>
                  <a:gd name="connsiteY4" fmla="*/ 45286 h 70147"/>
                  <a:gd name="connsiteX5" fmla="*/ 23356 w 187287"/>
                  <a:gd name="connsiteY5" fmla="*/ 7803 h 70147"/>
                  <a:gd name="connsiteX6" fmla="*/ 31159 w 187287"/>
                  <a:gd name="connsiteY6" fmla="*/ 0 h 70147"/>
                  <a:gd name="connsiteX7" fmla="*/ 155771 w 187287"/>
                  <a:gd name="connsiteY7" fmla="*/ 0 h 70147"/>
                  <a:gd name="connsiteX8" fmla="*/ 163574 w 187287"/>
                  <a:gd name="connsiteY8" fmla="*/ 7803 h 70147"/>
                  <a:gd name="connsiteX9" fmla="*/ 163574 w 187287"/>
                  <a:gd name="connsiteY9" fmla="*/ 46739 h 70147"/>
                  <a:gd name="connsiteX10" fmla="*/ 180785 w 187287"/>
                  <a:gd name="connsiteY10" fmla="*/ 54618 h 70147"/>
                  <a:gd name="connsiteX11" fmla="*/ 187287 w 187287"/>
                  <a:gd name="connsiteY11" fmla="*/ 62344 h 70147"/>
                  <a:gd name="connsiteX12" fmla="*/ 179485 w 187287"/>
                  <a:gd name="connsiteY12" fmla="*/ 70147 h 70147"/>
                  <a:gd name="connsiteX13" fmla="*/ 36284 w 187287"/>
                  <a:gd name="connsiteY13" fmla="*/ 54542 h 70147"/>
                  <a:gd name="connsiteX14" fmla="*/ 150799 w 187287"/>
                  <a:gd name="connsiteY14" fmla="*/ 54542 h 70147"/>
                  <a:gd name="connsiteX15" fmla="*/ 148045 w 187287"/>
                  <a:gd name="connsiteY15" fmla="*/ 46739 h 70147"/>
                  <a:gd name="connsiteX16" fmla="*/ 148045 w 187287"/>
                  <a:gd name="connsiteY16" fmla="*/ 15605 h 70147"/>
                  <a:gd name="connsiteX17" fmla="*/ 39038 w 187287"/>
                  <a:gd name="connsiteY17" fmla="*/ 15605 h 70147"/>
                  <a:gd name="connsiteX18" fmla="*/ 39038 w 187287"/>
                  <a:gd name="connsiteY18" fmla="*/ 46739 h 70147"/>
                  <a:gd name="connsiteX19" fmla="*/ 36284 w 187287"/>
                  <a:gd name="connsiteY19" fmla="*/ 54542 h 7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287" h="70147">
                    <a:moveTo>
                      <a:pt x="179485" y="70147"/>
                    </a:moveTo>
                    <a:lnTo>
                      <a:pt x="7827" y="70147"/>
                    </a:lnTo>
                    <a:cubicBezTo>
                      <a:pt x="4002" y="70147"/>
                      <a:pt x="713" y="67393"/>
                      <a:pt x="101" y="63568"/>
                    </a:cubicBezTo>
                    <a:cubicBezTo>
                      <a:pt x="-511" y="59820"/>
                      <a:pt x="1708" y="56148"/>
                      <a:pt x="5303" y="54924"/>
                    </a:cubicBezTo>
                    <a:cubicBezTo>
                      <a:pt x="13488" y="52170"/>
                      <a:pt x="22209" y="47657"/>
                      <a:pt x="23662" y="45286"/>
                    </a:cubicBezTo>
                    <a:lnTo>
                      <a:pt x="23356" y="7803"/>
                    </a:lnTo>
                    <a:cubicBezTo>
                      <a:pt x="23356" y="3519"/>
                      <a:pt x="26798" y="0"/>
                      <a:pt x="31159" y="0"/>
                    </a:cubicBezTo>
                    <a:lnTo>
                      <a:pt x="155771" y="0"/>
                    </a:lnTo>
                    <a:cubicBezTo>
                      <a:pt x="160055" y="0"/>
                      <a:pt x="163574" y="3519"/>
                      <a:pt x="163574" y="7803"/>
                    </a:cubicBezTo>
                    <a:lnTo>
                      <a:pt x="163574" y="46739"/>
                    </a:lnTo>
                    <a:cubicBezTo>
                      <a:pt x="164645" y="47581"/>
                      <a:pt x="172830" y="51864"/>
                      <a:pt x="180785" y="54618"/>
                    </a:cubicBezTo>
                    <a:cubicBezTo>
                      <a:pt x="184457" y="55230"/>
                      <a:pt x="187287" y="58443"/>
                      <a:pt x="187287" y="62344"/>
                    </a:cubicBezTo>
                    <a:cubicBezTo>
                      <a:pt x="187287" y="66628"/>
                      <a:pt x="183845" y="70147"/>
                      <a:pt x="179485" y="70147"/>
                    </a:cubicBezTo>
                    <a:close/>
                    <a:moveTo>
                      <a:pt x="36284" y="54542"/>
                    </a:moveTo>
                    <a:lnTo>
                      <a:pt x="150799" y="54542"/>
                    </a:lnTo>
                    <a:cubicBezTo>
                      <a:pt x="149039" y="52170"/>
                      <a:pt x="148045" y="49570"/>
                      <a:pt x="148045" y="46739"/>
                    </a:cubicBezTo>
                    <a:lnTo>
                      <a:pt x="148045" y="15605"/>
                    </a:lnTo>
                    <a:lnTo>
                      <a:pt x="39038" y="15605"/>
                    </a:lnTo>
                    <a:lnTo>
                      <a:pt x="39038" y="46739"/>
                    </a:lnTo>
                    <a:cubicBezTo>
                      <a:pt x="39038" y="49570"/>
                      <a:pt x="38043" y="52170"/>
                      <a:pt x="36284" y="54542"/>
                    </a:cubicBezTo>
                    <a:close/>
                  </a:path>
                </a:pathLst>
              </a:custGeom>
              <a:solidFill>
                <a:srgbClr val="4472C4"/>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grpSp>
        <p:grpSp>
          <p:nvGrpSpPr>
            <p:cNvPr id="48" name="Graphique 121">
              <a:extLst>
                <a:ext uri="{FF2B5EF4-FFF2-40B4-BE49-F238E27FC236}">
                  <a16:creationId xmlns:a16="http://schemas.microsoft.com/office/drawing/2014/main" id="{B4DCC0F6-9A4F-48D0-A566-B63B6BA4B0F5}"/>
                </a:ext>
              </a:extLst>
            </p:cNvPr>
            <p:cNvGrpSpPr/>
            <p:nvPr/>
          </p:nvGrpSpPr>
          <p:grpSpPr>
            <a:xfrm>
              <a:off x="319731" y="1787114"/>
              <a:ext cx="213730" cy="110843"/>
              <a:chOff x="276606" y="2115708"/>
              <a:chExt cx="213730" cy="110843"/>
            </a:xfrm>
            <a:solidFill>
              <a:srgbClr val="FFFFFF"/>
            </a:solidFill>
          </p:grpSpPr>
          <p:sp>
            <p:nvSpPr>
              <p:cNvPr id="49" name="Freeform: Shape 48">
                <a:extLst>
                  <a:ext uri="{FF2B5EF4-FFF2-40B4-BE49-F238E27FC236}">
                    <a16:creationId xmlns:a16="http://schemas.microsoft.com/office/drawing/2014/main" id="{CFC85739-69FE-41D6-8E87-788113B1DF5F}"/>
                  </a:ext>
                </a:extLst>
              </p:cNvPr>
              <p:cNvSpPr/>
              <p:nvPr/>
            </p:nvSpPr>
            <p:spPr>
              <a:xfrm>
                <a:off x="361670" y="2210716"/>
                <a:ext cx="128666" cy="15834"/>
              </a:xfrm>
              <a:custGeom>
                <a:avLst/>
                <a:gdLst>
                  <a:gd name="connsiteX0" fmla="*/ 120711 w 128666"/>
                  <a:gd name="connsiteY0" fmla="*/ 0 h 15834"/>
                  <a:gd name="connsiteX1" fmla="*/ 7879 w 128666"/>
                  <a:gd name="connsiteY1" fmla="*/ 0 h 15834"/>
                  <a:gd name="connsiteX2" fmla="*/ 0 w 128666"/>
                  <a:gd name="connsiteY2" fmla="*/ 7879 h 15834"/>
                  <a:gd name="connsiteX3" fmla="*/ 7879 w 128666"/>
                  <a:gd name="connsiteY3" fmla="*/ 15835 h 15834"/>
                  <a:gd name="connsiteX4" fmla="*/ 120711 w 128666"/>
                  <a:gd name="connsiteY4" fmla="*/ 15835 h 15834"/>
                  <a:gd name="connsiteX5" fmla="*/ 128667 w 128666"/>
                  <a:gd name="connsiteY5" fmla="*/ 7879 h 15834"/>
                  <a:gd name="connsiteX6" fmla="*/ 120711 w 128666"/>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834">
                    <a:moveTo>
                      <a:pt x="120711" y="0"/>
                    </a:moveTo>
                    <a:lnTo>
                      <a:pt x="7879" y="0"/>
                    </a:lnTo>
                    <a:cubicBezTo>
                      <a:pt x="3519" y="0"/>
                      <a:pt x="0" y="3595"/>
                      <a:pt x="0" y="7879"/>
                    </a:cubicBezTo>
                    <a:cubicBezTo>
                      <a:pt x="0" y="12163"/>
                      <a:pt x="3519" y="15835"/>
                      <a:pt x="7879" y="15835"/>
                    </a:cubicBezTo>
                    <a:lnTo>
                      <a:pt x="120711" y="15835"/>
                    </a:lnTo>
                    <a:cubicBezTo>
                      <a:pt x="125071" y="15835"/>
                      <a:pt x="128667" y="12239"/>
                      <a:pt x="128667" y="7879"/>
                    </a:cubicBezTo>
                    <a:cubicBezTo>
                      <a:pt x="128667" y="3519"/>
                      <a:pt x="125148" y="0"/>
                      <a:pt x="120711"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0" name="Freeform: Shape 49">
                <a:extLst>
                  <a:ext uri="{FF2B5EF4-FFF2-40B4-BE49-F238E27FC236}">
                    <a16:creationId xmlns:a16="http://schemas.microsoft.com/office/drawing/2014/main" id="{90C4DF84-30D0-43AF-B851-B19EEC70FFF9}"/>
                  </a:ext>
                </a:extLst>
              </p:cNvPr>
              <p:cNvSpPr/>
              <p:nvPr/>
            </p:nvSpPr>
            <p:spPr>
              <a:xfrm>
                <a:off x="276606" y="2210716"/>
                <a:ext cx="57295" cy="15834"/>
              </a:xfrm>
              <a:custGeom>
                <a:avLst/>
                <a:gdLst>
                  <a:gd name="connsiteX0" fmla="*/ 49417 w 57295"/>
                  <a:gd name="connsiteY0" fmla="*/ 0 h 15834"/>
                  <a:gd name="connsiteX1" fmla="*/ 7879 w 57295"/>
                  <a:gd name="connsiteY1" fmla="*/ 0 h 15834"/>
                  <a:gd name="connsiteX2" fmla="*/ 0 w 57295"/>
                  <a:gd name="connsiteY2" fmla="*/ 7879 h 15834"/>
                  <a:gd name="connsiteX3" fmla="*/ 7879 w 57295"/>
                  <a:gd name="connsiteY3" fmla="*/ 15835 h 15834"/>
                  <a:gd name="connsiteX4" fmla="*/ 49417 w 57295"/>
                  <a:gd name="connsiteY4" fmla="*/ 15835 h 15834"/>
                  <a:gd name="connsiteX5" fmla="*/ 57296 w 57295"/>
                  <a:gd name="connsiteY5" fmla="*/ 7879 h 15834"/>
                  <a:gd name="connsiteX6" fmla="*/ 49417 w 57295"/>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834">
                    <a:moveTo>
                      <a:pt x="49417" y="0"/>
                    </a:moveTo>
                    <a:lnTo>
                      <a:pt x="7879" y="0"/>
                    </a:lnTo>
                    <a:cubicBezTo>
                      <a:pt x="3519" y="0"/>
                      <a:pt x="0" y="3595"/>
                      <a:pt x="0" y="7879"/>
                    </a:cubicBezTo>
                    <a:cubicBezTo>
                      <a:pt x="0" y="12163"/>
                      <a:pt x="3519" y="15835"/>
                      <a:pt x="7879" y="15835"/>
                    </a:cubicBezTo>
                    <a:lnTo>
                      <a:pt x="49417" y="15835"/>
                    </a:lnTo>
                    <a:cubicBezTo>
                      <a:pt x="53777" y="15835"/>
                      <a:pt x="57296" y="12239"/>
                      <a:pt x="57296" y="7879"/>
                    </a:cubicBezTo>
                    <a:cubicBezTo>
                      <a:pt x="57296" y="3519"/>
                      <a:pt x="53777" y="0"/>
                      <a:pt x="49417"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1" name="Freeform: Shape 50">
                <a:extLst>
                  <a:ext uri="{FF2B5EF4-FFF2-40B4-BE49-F238E27FC236}">
                    <a16:creationId xmlns:a16="http://schemas.microsoft.com/office/drawing/2014/main" id="{0522985C-361D-4CFA-AB06-369D3C5D5C25}"/>
                  </a:ext>
                </a:extLst>
              </p:cNvPr>
              <p:cNvSpPr/>
              <p:nvPr/>
            </p:nvSpPr>
            <p:spPr>
              <a:xfrm>
                <a:off x="361670" y="2147377"/>
                <a:ext cx="128666" cy="15911"/>
              </a:xfrm>
              <a:custGeom>
                <a:avLst/>
                <a:gdLst>
                  <a:gd name="connsiteX0" fmla="*/ 120711 w 128666"/>
                  <a:gd name="connsiteY0" fmla="*/ 0 h 15911"/>
                  <a:gd name="connsiteX1" fmla="*/ 7879 w 128666"/>
                  <a:gd name="connsiteY1" fmla="*/ 0 h 15911"/>
                  <a:gd name="connsiteX2" fmla="*/ 0 w 128666"/>
                  <a:gd name="connsiteY2" fmla="*/ 7956 h 15911"/>
                  <a:gd name="connsiteX3" fmla="*/ 7879 w 128666"/>
                  <a:gd name="connsiteY3" fmla="*/ 15911 h 15911"/>
                  <a:gd name="connsiteX4" fmla="*/ 120711 w 128666"/>
                  <a:gd name="connsiteY4" fmla="*/ 15911 h 15911"/>
                  <a:gd name="connsiteX5" fmla="*/ 128667 w 128666"/>
                  <a:gd name="connsiteY5" fmla="*/ 7956 h 15911"/>
                  <a:gd name="connsiteX6" fmla="*/ 120711 w 128666"/>
                  <a:gd name="connsiteY6" fmla="*/ 0 h 1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911">
                    <a:moveTo>
                      <a:pt x="120711" y="0"/>
                    </a:moveTo>
                    <a:lnTo>
                      <a:pt x="7879" y="0"/>
                    </a:lnTo>
                    <a:cubicBezTo>
                      <a:pt x="3519" y="0"/>
                      <a:pt x="0" y="3595"/>
                      <a:pt x="0" y="7956"/>
                    </a:cubicBezTo>
                    <a:cubicBezTo>
                      <a:pt x="0" y="12316"/>
                      <a:pt x="3519" y="15911"/>
                      <a:pt x="7879" y="15911"/>
                    </a:cubicBezTo>
                    <a:lnTo>
                      <a:pt x="120711" y="15911"/>
                    </a:lnTo>
                    <a:cubicBezTo>
                      <a:pt x="125071" y="15911"/>
                      <a:pt x="128667" y="12316"/>
                      <a:pt x="128667" y="7956"/>
                    </a:cubicBezTo>
                    <a:cubicBezTo>
                      <a:pt x="128667" y="3595"/>
                      <a:pt x="125148" y="0"/>
                      <a:pt x="120711"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2" name="Freeform: Shape 51">
                <a:extLst>
                  <a:ext uri="{FF2B5EF4-FFF2-40B4-BE49-F238E27FC236}">
                    <a16:creationId xmlns:a16="http://schemas.microsoft.com/office/drawing/2014/main" id="{A1B0E5A4-478B-415C-883C-C1F145EF35D4}"/>
                  </a:ext>
                </a:extLst>
              </p:cNvPr>
              <p:cNvSpPr/>
              <p:nvPr/>
            </p:nvSpPr>
            <p:spPr>
              <a:xfrm>
                <a:off x="276606" y="2147377"/>
                <a:ext cx="57295" cy="15911"/>
              </a:xfrm>
              <a:custGeom>
                <a:avLst/>
                <a:gdLst>
                  <a:gd name="connsiteX0" fmla="*/ 49417 w 57295"/>
                  <a:gd name="connsiteY0" fmla="*/ 0 h 15911"/>
                  <a:gd name="connsiteX1" fmla="*/ 7879 w 57295"/>
                  <a:gd name="connsiteY1" fmla="*/ 0 h 15911"/>
                  <a:gd name="connsiteX2" fmla="*/ 0 w 57295"/>
                  <a:gd name="connsiteY2" fmla="*/ 7956 h 15911"/>
                  <a:gd name="connsiteX3" fmla="*/ 7879 w 57295"/>
                  <a:gd name="connsiteY3" fmla="*/ 15911 h 15911"/>
                  <a:gd name="connsiteX4" fmla="*/ 49417 w 57295"/>
                  <a:gd name="connsiteY4" fmla="*/ 15911 h 15911"/>
                  <a:gd name="connsiteX5" fmla="*/ 57296 w 57295"/>
                  <a:gd name="connsiteY5" fmla="*/ 7956 h 15911"/>
                  <a:gd name="connsiteX6" fmla="*/ 49417 w 57295"/>
                  <a:gd name="connsiteY6" fmla="*/ 0 h 1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911">
                    <a:moveTo>
                      <a:pt x="49417" y="0"/>
                    </a:moveTo>
                    <a:lnTo>
                      <a:pt x="7879" y="0"/>
                    </a:lnTo>
                    <a:cubicBezTo>
                      <a:pt x="3519" y="0"/>
                      <a:pt x="0" y="3595"/>
                      <a:pt x="0" y="7956"/>
                    </a:cubicBezTo>
                    <a:cubicBezTo>
                      <a:pt x="0" y="12316"/>
                      <a:pt x="3519" y="15911"/>
                      <a:pt x="7879" y="15911"/>
                    </a:cubicBezTo>
                    <a:lnTo>
                      <a:pt x="49417" y="15911"/>
                    </a:lnTo>
                    <a:cubicBezTo>
                      <a:pt x="53777" y="15911"/>
                      <a:pt x="57296" y="12316"/>
                      <a:pt x="57296" y="7956"/>
                    </a:cubicBezTo>
                    <a:cubicBezTo>
                      <a:pt x="57296" y="3595"/>
                      <a:pt x="53777" y="0"/>
                      <a:pt x="49417"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3" name="Freeform: Shape 52">
                <a:extLst>
                  <a:ext uri="{FF2B5EF4-FFF2-40B4-BE49-F238E27FC236}">
                    <a16:creationId xmlns:a16="http://schemas.microsoft.com/office/drawing/2014/main" id="{B00EF811-840F-46F8-A235-9C86B3B44D21}"/>
                  </a:ext>
                </a:extLst>
              </p:cNvPr>
              <p:cNvSpPr/>
              <p:nvPr/>
            </p:nvSpPr>
            <p:spPr>
              <a:xfrm>
                <a:off x="361670" y="2179046"/>
                <a:ext cx="128666" cy="15834"/>
              </a:xfrm>
              <a:custGeom>
                <a:avLst/>
                <a:gdLst>
                  <a:gd name="connsiteX0" fmla="*/ 120711 w 128666"/>
                  <a:gd name="connsiteY0" fmla="*/ 0 h 15834"/>
                  <a:gd name="connsiteX1" fmla="*/ 7879 w 128666"/>
                  <a:gd name="connsiteY1" fmla="*/ 0 h 15834"/>
                  <a:gd name="connsiteX2" fmla="*/ 0 w 128666"/>
                  <a:gd name="connsiteY2" fmla="*/ 7956 h 15834"/>
                  <a:gd name="connsiteX3" fmla="*/ 7879 w 128666"/>
                  <a:gd name="connsiteY3" fmla="*/ 15835 h 15834"/>
                  <a:gd name="connsiteX4" fmla="*/ 120711 w 128666"/>
                  <a:gd name="connsiteY4" fmla="*/ 15835 h 15834"/>
                  <a:gd name="connsiteX5" fmla="*/ 128667 w 128666"/>
                  <a:gd name="connsiteY5" fmla="*/ 7956 h 15834"/>
                  <a:gd name="connsiteX6" fmla="*/ 120711 w 128666"/>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834">
                    <a:moveTo>
                      <a:pt x="120711" y="0"/>
                    </a:moveTo>
                    <a:lnTo>
                      <a:pt x="7879" y="0"/>
                    </a:lnTo>
                    <a:cubicBezTo>
                      <a:pt x="3519" y="0"/>
                      <a:pt x="0" y="3595"/>
                      <a:pt x="0" y="7956"/>
                    </a:cubicBezTo>
                    <a:cubicBezTo>
                      <a:pt x="0" y="12316"/>
                      <a:pt x="3519" y="15835"/>
                      <a:pt x="7879" y="15835"/>
                    </a:cubicBezTo>
                    <a:lnTo>
                      <a:pt x="120711" y="15835"/>
                    </a:lnTo>
                    <a:cubicBezTo>
                      <a:pt x="125071" y="15835"/>
                      <a:pt x="128667" y="12239"/>
                      <a:pt x="128667" y="7956"/>
                    </a:cubicBezTo>
                    <a:cubicBezTo>
                      <a:pt x="128667" y="3672"/>
                      <a:pt x="125148" y="0"/>
                      <a:pt x="120711"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4" name="Freeform: Shape 53">
                <a:extLst>
                  <a:ext uri="{FF2B5EF4-FFF2-40B4-BE49-F238E27FC236}">
                    <a16:creationId xmlns:a16="http://schemas.microsoft.com/office/drawing/2014/main" id="{BF79E63B-1FC7-45DD-8ABC-B804FACCBD13}"/>
                  </a:ext>
                </a:extLst>
              </p:cNvPr>
              <p:cNvSpPr/>
              <p:nvPr/>
            </p:nvSpPr>
            <p:spPr>
              <a:xfrm>
                <a:off x="276606" y="2179046"/>
                <a:ext cx="57295" cy="15834"/>
              </a:xfrm>
              <a:custGeom>
                <a:avLst/>
                <a:gdLst>
                  <a:gd name="connsiteX0" fmla="*/ 49417 w 57295"/>
                  <a:gd name="connsiteY0" fmla="*/ 0 h 15834"/>
                  <a:gd name="connsiteX1" fmla="*/ 7879 w 57295"/>
                  <a:gd name="connsiteY1" fmla="*/ 0 h 15834"/>
                  <a:gd name="connsiteX2" fmla="*/ 0 w 57295"/>
                  <a:gd name="connsiteY2" fmla="*/ 7956 h 15834"/>
                  <a:gd name="connsiteX3" fmla="*/ 7879 w 57295"/>
                  <a:gd name="connsiteY3" fmla="*/ 15835 h 15834"/>
                  <a:gd name="connsiteX4" fmla="*/ 49417 w 57295"/>
                  <a:gd name="connsiteY4" fmla="*/ 15835 h 15834"/>
                  <a:gd name="connsiteX5" fmla="*/ 57296 w 57295"/>
                  <a:gd name="connsiteY5" fmla="*/ 7956 h 15834"/>
                  <a:gd name="connsiteX6" fmla="*/ 49417 w 57295"/>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834">
                    <a:moveTo>
                      <a:pt x="49417" y="0"/>
                    </a:moveTo>
                    <a:lnTo>
                      <a:pt x="7879" y="0"/>
                    </a:lnTo>
                    <a:cubicBezTo>
                      <a:pt x="3519" y="0"/>
                      <a:pt x="0" y="3595"/>
                      <a:pt x="0" y="7956"/>
                    </a:cubicBezTo>
                    <a:cubicBezTo>
                      <a:pt x="0" y="12316"/>
                      <a:pt x="3519" y="15835"/>
                      <a:pt x="7879" y="15835"/>
                    </a:cubicBezTo>
                    <a:lnTo>
                      <a:pt x="49417" y="15835"/>
                    </a:lnTo>
                    <a:cubicBezTo>
                      <a:pt x="53777" y="15835"/>
                      <a:pt x="57296" y="12239"/>
                      <a:pt x="57296" y="7956"/>
                    </a:cubicBezTo>
                    <a:cubicBezTo>
                      <a:pt x="57296" y="3672"/>
                      <a:pt x="53777" y="0"/>
                      <a:pt x="49417"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5" name="Freeform: Shape 54">
                <a:extLst>
                  <a:ext uri="{FF2B5EF4-FFF2-40B4-BE49-F238E27FC236}">
                    <a16:creationId xmlns:a16="http://schemas.microsoft.com/office/drawing/2014/main" id="{5012C8B4-42AC-4CF0-B00E-7D4D3A50EC11}"/>
                  </a:ext>
                </a:extLst>
              </p:cNvPr>
              <p:cNvSpPr/>
              <p:nvPr/>
            </p:nvSpPr>
            <p:spPr>
              <a:xfrm>
                <a:off x="361670" y="2115708"/>
                <a:ext cx="128666" cy="15834"/>
              </a:xfrm>
              <a:custGeom>
                <a:avLst/>
                <a:gdLst>
                  <a:gd name="connsiteX0" fmla="*/ 120711 w 128666"/>
                  <a:gd name="connsiteY0" fmla="*/ 0 h 15834"/>
                  <a:gd name="connsiteX1" fmla="*/ 7879 w 128666"/>
                  <a:gd name="connsiteY1" fmla="*/ 0 h 15834"/>
                  <a:gd name="connsiteX2" fmla="*/ 0 w 128666"/>
                  <a:gd name="connsiteY2" fmla="*/ 7879 h 15834"/>
                  <a:gd name="connsiteX3" fmla="*/ 7879 w 128666"/>
                  <a:gd name="connsiteY3" fmla="*/ 15835 h 15834"/>
                  <a:gd name="connsiteX4" fmla="*/ 120711 w 128666"/>
                  <a:gd name="connsiteY4" fmla="*/ 15835 h 15834"/>
                  <a:gd name="connsiteX5" fmla="*/ 128667 w 128666"/>
                  <a:gd name="connsiteY5" fmla="*/ 7879 h 15834"/>
                  <a:gd name="connsiteX6" fmla="*/ 120711 w 128666"/>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834">
                    <a:moveTo>
                      <a:pt x="120711" y="0"/>
                    </a:moveTo>
                    <a:lnTo>
                      <a:pt x="7879" y="0"/>
                    </a:lnTo>
                    <a:cubicBezTo>
                      <a:pt x="3519" y="0"/>
                      <a:pt x="0" y="3595"/>
                      <a:pt x="0" y="7879"/>
                    </a:cubicBezTo>
                    <a:cubicBezTo>
                      <a:pt x="0" y="12163"/>
                      <a:pt x="3519" y="15835"/>
                      <a:pt x="7879" y="15835"/>
                    </a:cubicBezTo>
                    <a:lnTo>
                      <a:pt x="120711" y="15835"/>
                    </a:lnTo>
                    <a:cubicBezTo>
                      <a:pt x="125071" y="15835"/>
                      <a:pt x="128667" y="12239"/>
                      <a:pt x="128667" y="7879"/>
                    </a:cubicBezTo>
                    <a:cubicBezTo>
                      <a:pt x="128667" y="3519"/>
                      <a:pt x="125148" y="0"/>
                      <a:pt x="120711"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sp>
            <p:nvSpPr>
              <p:cNvPr id="57" name="Freeform: Shape 56">
                <a:extLst>
                  <a:ext uri="{FF2B5EF4-FFF2-40B4-BE49-F238E27FC236}">
                    <a16:creationId xmlns:a16="http://schemas.microsoft.com/office/drawing/2014/main" id="{2B5AE92B-831A-40C0-9795-B563C7506C40}"/>
                  </a:ext>
                </a:extLst>
              </p:cNvPr>
              <p:cNvSpPr/>
              <p:nvPr/>
            </p:nvSpPr>
            <p:spPr>
              <a:xfrm>
                <a:off x="276606" y="2115708"/>
                <a:ext cx="57295" cy="15834"/>
              </a:xfrm>
              <a:custGeom>
                <a:avLst/>
                <a:gdLst>
                  <a:gd name="connsiteX0" fmla="*/ 49417 w 57295"/>
                  <a:gd name="connsiteY0" fmla="*/ 0 h 15834"/>
                  <a:gd name="connsiteX1" fmla="*/ 7879 w 57295"/>
                  <a:gd name="connsiteY1" fmla="*/ 0 h 15834"/>
                  <a:gd name="connsiteX2" fmla="*/ 0 w 57295"/>
                  <a:gd name="connsiteY2" fmla="*/ 7879 h 15834"/>
                  <a:gd name="connsiteX3" fmla="*/ 7879 w 57295"/>
                  <a:gd name="connsiteY3" fmla="*/ 15835 h 15834"/>
                  <a:gd name="connsiteX4" fmla="*/ 49417 w 57295"/>
                  <a:gd name="connsiteY4" fmla="*/ 15835 h 15834"/>
                  <a:gd name="connsiteX5" fmla="*/ 57296 w 57295"/>
                  <a:gd name="connsiteY5" fmla="*/ 7879 h 15834"/>
                  <a:gd name="connsiteX6" fmla="*/ 49417 w 57295"/>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834">
                    <a:moveTo>
                      <a:pt x="49417" y="0"/>
                    </a:moveTo>
                    <a:lnTo>
                      <a:pt x="7879" y="0"/>
                    </a:lnTo>
                    <a:cubicBezTo>
                      <a:pt x="3519" y="0"/>
                      <a:pt x="0" y="3595"/>
                      <a:pt x="0" y="7879"/>
                    </a:cubicBezTo>
                    <a:cubicBezTo>
                      <a:pt x="0" y="12163"/>
                      <a:pt x="3519" y="15835"/>
                      <a:pt x="7879" y="15835"/>
                    </a:cubicBezTo>
                    <a:lnTo>
                      <a:pt x="49417" y="15835"/>
                    </a:lnTo>
                    <a:cubicBezTo>
                      <a:pt x="53777" y="15835"/>
                      <a:pt x="57296" y="12239"/>
                      <a:pt x="57296" y="7879"/>
                    </a:cubicBezTo>
                    <a:cubicBezTo>
                      <a:pt x="57296" y="3519"/>
                      <a:pt x="53777" y="0"/>
                      <a:pt x="49417" y="0"/>
                    </a:cubicBezTo>
                    <a:close/>
                  </a:path>
                </a:pathLst>
              </a:custGeom>
              <a:solidFill>
                <a:srgbClr val="FFFFFF"/>
              </a:solidFill>
              <a:ln w="7592" cap="flat">
                <a:noFill/>
                <a:prstDash val="solid"/>
                <a:miter/>
              </a:ln>
            </p:spPr>
            <p:txBody>
              <a:bodyPr rtlCol="0" anchor="ctr"/>
              <a:lstStyle/>
              <a:p>
                <a:endParaRPr lang="en-US" sz="1000">
                  <a:latin typeface="Verdana" panose="020B0604030504040204" pitchFamily="34" charset="0"/>
                  <a:ea typeface="Verdana" panose="020B0604030504040204" pitchFamily="34" charset="0"/>
                </a:endParaRPr>
              </a:p>
            </p:txBody>
          </p:sp>
        </p:grpSp>
        <p:sp>
          <p:nvSpPr>
            <p:cNvPr id="93" name="Rectangle : coins arrondis 89">
              <a:extLst>
                <a:ext uri="{FF2B5EF4-FFF2-40B4-BE49-F238E27FC236}">
                  <a16:creationId xmlns:a16="http://schemas.microsoft.com/office/drawing/2014/main" id="{56CBB988-2D40-4619-B68C-4A34641DF0B8}"/>
                </a:ext>
              </a:extLst>
            </p:cNvPr>
            <p:cNvSpPr/>
            <p:nvPr/>
          </p:nvSpPr>
          <p:spPr>
            <a:xfrm>
              <a:off x="243691" y="4034922"/>
              <a:ext cx="2498925" cy="767932"/>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lgn="justLow">
                <a:buFont typeface="Arial" panose="020B0604020202020204" pitchFamily="34" charset="0"/>
                <a:buChar char="•"/>
              </a:pPr>
              <a:r>
                <a:rPr lang="ar-SA" sz="800" dirty="0">
                  <a:latin typeface="Verdana" panose="020B0604030504040204" pitchFamily="34" charset="0"/>
                  <a:ea typeface="Arial"/>
                  <a:cs typeface="Arial"/>
                </a:rPr>
                <a:t>في محل الإقامة (شباك نظام الإقرارات الجمركية، التطبيق)</a:t>
              </a:r>
            </a:p>
            <a:p>
              <a:pPr marL="171450" indent="-171450" algn="justLow">
                <a:buFont typeface="Arial" panose="020B0604020202020204" pitchFamily="34" charset="0"/>
                <a:buChar char="•"/>
              </a:pPr>
              <a:r>
                <a:rPr lang="ar-SA" sz="800" dirty="0">
                  <a:latin typeface="Verdana" panose="020B0604030504040204" pitchFamily="34" charset="0"/>
                  <a:ea typeface="Arial"/>
                  <a:cs typeface="Arial"/>
                </a:rPr>
                <a:t>في المؤسسة البريدية (واجهة مستخدمي نظام الإقرارات الجمركية)</a:t>
              </a:r>
            </a:p>
            <a:p>
              <a:pPr marL="171450" indent="-171450" algn="justLow">
                <a:buFont typeface="Arial" panose="020B0604020202020204" pitchFamily="34" charset="0"/>
                <a:buChar char="•"/>
              </a:pPr>
              <a:r>
                <a:rPr lang="ar-SA" sz="800" dirty="0">
                  <a:latin typeface="Verdana" panose="020B0604030504040204" pitchFamily="34" charset="0"/>
                  <a:ea typeface="Arial"/>
                  <a:cs typeface="Arial"/>
                </a:rPr>
                <a:t>في مؤسسات الأعمال (واجهة برمجة التطبيقات الخاصة بنظام الإقرارات الجمركية)</a:t>
              </a:r>
            </a:p>
          </p:txBody>
        </p:sp>
        <p:sp>
          <p:nvSpPr>
            <p:cNvPr id="94" name="Rectangle : coins arrondis 89">
              <a:extLst>
                <a:ext uri="{FF2B5EF4-FFF2-40B4-BE49-F238E27FC236}">
                  <a16:creationId xmlns:a16="http://schemas.microsoft.com/office/drawing/2014/main" id="{588ABFA3-2063-4AA5-88E1-4885AB3007FD}"/>
                </a:ext>
              </a:extLst>
            </p:cNvPr>
            <p:cNvSpPr/>
            <p:nvPr/>
          </p:nvSpPr>
          <p:spPr>
            <a:xfrm>
              <a:off x="243691" y="2749168"/>
              <a:ext cx="2496385" cy="97431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pPr marL="171450" indent="-171450" algn="justLow">
                <a:buFont typeface="Arial" panose="020B0604020202020204" pitchFamily="34" charset="0"/>
                <a:buChar char="•"/>
              </a:pPr>
              <a:r>
                <a:rPr lang="ar-SA" sz="1000" dirty="0">
                  <a:latin typeface="Verdana" panose="020B0604030504040204" pitchFamily="34" charset="0"/>
                  <a:ea typeface="Arial"/>
                  <a:cs typeface="Arial"/>
                </a:rPr>
                <a:t>عمليات التحقق من الامتثال لمعايير تبادل البيانات الإلكترونية المسبقة</a:t>
              </a:r>
            </a:p>
            <a:p>
              <a:pPr marL="171450" indent="-171450" algn="justLow">
                <a:buFont typeface="Arial" panose="020B0604020202020204" pitchFamily="34" charset="0"/>
                <a:buChar char="•"/>
              </a:pPr>
              <a:r>
                <a:rPr lang="ar-SA" sz="1000" dirty="0">
                  <a:latin typeface="Verdana" panose="020B0604030504040204" pitchFamily="34" charset="0"/>
                  <a:ea typeface="Arial"/>
                  <a:cs typeface="Arial"/>
                </a:rPr>
                <a:t>عمليات حساب الصنف </a:t>
              </a:r>
              <a:r>
                <a:rPr lang="en-GB" sz="800" dirty="0">
                  <a:latin typeface="Times New Roman" panose="02020603050405020304" pitchFamily="18" charset="0"/>
                  <a:ea typeface="Arial"/>
                  <a:cs typeface="Times New Roman" panose="02020603050405020304" pitchFamily="18" charset="0"/>
                </a:rPr>
                <a:t>LC </a:t>
              </a:r>
              <a:endParaRPr lang="en-GB" sz="1000" dirty="0">
                <a:latin typeface="Times New Roman" panose="02020603050405020304" pitchFamily="18" charset="0"/>
                <a:ea typeface="Arial"/>
                <a:cs typeface="Times New Roman" panose="02020603050405020304" pitchFamily="18" charset="0"/>
              </a:endParaRPr>
            </a:p>
          </p:txBody>
        </p:sp>
        <p:sp>
          <p:nvSpPr>
            <p:cNvPr id="96" name="TextBox 95">
              <a:extLst>
                <a:ext uri="{FF2B5EF4-FFF2-40B4-BE49-F238E27FC236}">
                  <a16:creationId xmlns:a16="http://schemas.microsoft.com/office/drawing/2014/main" id="{2A52278F-5B4C-4103-8F17-2FAE69FF35F4}"/>
                </a:ext>
              </a:extLst>
            </p:cNvPr>
            <p:cNvSpPr txBox="1"/>
            <p:nvPr/>
          </p:nvSpPr>
          <p:spPr>
            <a:xfrm>
              <a:off x="2211527" y="1562512"/>
              <a:ext cx="724962" cy="400110"/>
            </a:xfrm>
            <a:prstGeom prst="rect">
              <a:avLst/>
            </a:prstGeom>
            <a:noFill/>
          </p:spPr>
          <p:txBody>
            <a:bodyPr wrap="square" rtlCol="0">
              <a:spAutoFit/>
            </a:bodyPr>
            <a:lstStyle/>
            <a:p>
              <a:r>
                <a:rPr lang="ar-SA" sz="1000">
                  <a:latin typeface="Verdana" panose="020B0604030504040204" pitchFamily="34" charset="0"/>
                  <a:ea typeface="Arial"/>
                  <a:cs typeface="Arial"/>
                </a:rPr>
                <a:t>قبول</a:t>
              </a:r>
            </a:p>
            <a:p>
              <a:r>
                <a:rPr lang="ar-SA" sz="1000">
                  <a:latin typeface="Verdana" panose="020B0604030504040204" pitchFamily="34" charset="0"/>
                  <a:ea typeface="Arial"/>
                  <a:cs typeface="Arial"/>
                </a:rPr>
                <a:t>التكاليف؟</a:t>
              </a:r>
            </a:p>
          </p:txBody>
        </p:sp>
        <p:pic>
          <p:nvPicPr>
            <p:cNvPr id="99" name="Graphique 125">
              <a:extLst>
                <a:ext uri="{FF2B5EF4-FFF2-40B4-BE49-F238E27FC236}">
                  <a16:creationId xmlns:a16="http://schemas.microsoft.com/office/drawing/2014/main" id="{B2A9CA4A-F6BD-4952-963B-B96090D35E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2422" y="2021883"/>
              <a:ext cx="475102" cy="475102"/>
            </a:xfrm>
            <a:prstGeom prst="rect">
              <a:avLst/>
            </a:prstGeom>
          </p:spPr>
        </p:pic>
        <p:pic>
          <p:nvPicPr>
            <p:cNvPr id="101" name="Graphique 122">
              <a:extLst>
                <a:ext uri="{FF2B5EF4-FFF2-40B4-BE49-F238E27FC236}">
                  <a16:creationId xmlns:a16="http://schemas.microsoft.com/office/drawing/2014/main" id="{EDF8BF47-7A31-4D49-9FFB-140861C29C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79448" y="1020760"/>
              <a:ext cx="485901" cy="419642"/>
            </a:xfrm>
            <a:prstGeom prst="rect">
              <a:avLst/>
            </a:prstGeom>
          </p:spPr>
        </p:pic>
        <p:sp>
          <p:nvSpPr>
            <p:cNvPr id="102" name="TextBox 101">
              <a:extLst>
                <a:ext uri="{FF2B5EF4-FFF2-40B4-BE49-F238E27FC236}">
                  <a16:creationId xmlns:a16="http://schemas.microsoft.com/office/drawing/2014/main" id="{AE9FD20F-08B1-42EC-81C9-C03D54BEFCCE}"/>
                </a:ext>
              </a:extLst>
            </p:cNvPr>
            <p:cNvSpPr txBox="1"/>
            <p:nvPr/>
          </p:nvSpPr>
          <p:spPr>
            <a:xfrm>
              <a:off x="3446851" y="875746"/>
              <a:ext cx="519694" cy="553998"/>
            </a:xfrm>
            <a:prstGeom prst="rect">
              <a:avLst/>
            </a:prstGeom>
            <a:noFill/>
          </p:spPr>
          <p:txBody>
            <a:bodyPr wrap="none" rtlCol="0">
              <a:spAutoFit/>
            </a:bodyPr>
            <a:lstStyle/>
            <a:p>
              <a:r>
                <a:rPr lang="ar-SA" sz="1000">
                  <a:latin typeface="Verdana" panose="020B0604030504040204" pitchFamily="34" charset="0"/>
                  <a:ea typeface="Arial"/>
                  <a:cs typeface="Arial"/>
                </a:rPr>
                <a:t>تسليم</a:t>
              </a:r>
            </a:p>
            <a:p>
              <a:r>
                <a:rPr lang="ar-SA" sz="1000">
                  <a:latin typeface="Verdana" panose="020B0604030504040204" pitchFamily="34" charset="0"/>
                  <a:ea typeface="Arial"/>
                  <a:cs typeface="Arial"/>
                </a:rPr>
                <a:t>البريد</a:t>
              </a:r>
            </a:p>
            <a:p>
              <a:r>
                <a:rPr lang="ar-SA" sz="1000">
                  <a:latin typeface="Verdana" panose="020B0604030504040204" pitchFamily="34" charset="0"/>
                  <a:ea typeface="Arial"/>
                  <a:cs typeface="Arial"/>
                </a:rPr>
                <a:t>البريد</a:t>
              </a:r>
            </a:p>
          </p:txBody>
        </p:sp>
        <p:sp>
          <p:nvSpPr>
            <p:cNvPr id="104" name="Rectangle : coins arrondis 89">
              <a:extLst>
                <a:ext uri="{FF2B5EF4-FFF2-40B4-BE49-F238E27FC236}">
                  <a16:creationId xmlns:a16="http://schemas.microsoft.com/office/drawing/2014/main" id="{8E673735-0A21-40BB-BEC8-8A1B5CAEC55A}"/>
                </a:ext>
              </a:extLst>
            </p:cNvPr>
            <p:cNvSpPr/>
            <p:nvPr/>
          </p:nvSpPr>
          <p:spPr>
            <a:xfrm>
              <a:off x="2742616" y="5134562"/>
              <a:ext cx="1017254"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Arial" panose="020B0604020202020204" pitchFamily="34" charset="0"/>
                <a:buChar char="•"/>
              </a:pPr>
              <a:r>
                <a:rPr lang="ar-SA" sz="1000">
                  <a:latin typeface="Verdana" panose="020B0604030504040204" pitchFamily="34" charset="0"/>
                  <a:ea typeface="Arial"/>
                  <a:cs typeface="Arial"/>
                </a:rPr>
                <a:t>الدفع المسبق</a:t>
              </a:r>
            </a:p>
            <a:p>
              <a:pPr marL="171450" indent="-171450">
                <a:buFont typeface="Arial" panose="020B0604020202020204" pitchFamily="34" charset="0"/>
                <a:buChar char="•"/>
              </a:pPr>
              <a:r>
                <a:rPr lang="ar-SA" sz="1000">
                  <a:latin typeface="Verdana" panose="020B0604030504040204" pitchFamily="34" charset="0"/>
                  <a:ea typeface="Arial"/>
                  <a:cs typeface="Arial"/>
                </a:rPr>
                <a:t>الفاتورة</a:t>
              </a:r>
            </a:p>
          </p:txBody>
        </p:sp>
        <p:sp>
          <p:nvSpPr>
            <p:cNvPr id="112" name="Rectangle : coins arrondis 89">
              <a:extLst>
                <a:ext uri="{FF2B5EF4-FFF2-40B4-BE49-F238E27FC236}">
                  <a16:creationId xmlns:a16="http://schemas.microsoft.com/office/drawing/2014/main" id="{AE0FAFB3-0251-4555-B90A-E14324B1D88D}"/>
                </a:ext>
              </a:extLst>
            </p:cNvPr>
            <p:cNvSpPr/>
            <p:nvPr/>
          </p:nvSpPr>
          <p:spPr>
            <a:xfrm>
              <a:off x="3837687" y="4060304"/>
              <a:ext cx="2258313" cy="767932"/>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Low"/>
              <a:r>
                <a:rPr lang="ar-SA" sz="1000" dirty="0">
                  <a:latin typeface="Verdana" panose="020B0604030504040204" pitchFamily="34" charset="0"/>
                  <a:ea typeface="Arial"/>
                  <a:cs typeface="Arial"/>
                </a:rPr>
                <a:t>في حالة عدم وجود إقرار،</a:t>
              </a:r>
            </a:p>
            <a:p>
              <a:pPr algn="justLow"/>
              <a:r>
                <a:rPr lang="ar-SA" sz="1000" dirty="0">
                  <a:latin typeface="Verdana" panose="020B0604030504040204" pitchFamily="34" charset="0"/>
                  <a:ea typeface="Arial"/>
                  <a:cs typeface="Arial"/>
                </a:rPr>
                <a:t>يُرجى استخدام معرف الإقرار لسحبه من طرف ثالث</a:t>
              </a:r>
            </a:p>
          </p:txBody>
        </p:sp>
        <p:sp>
          <p:nvSpPr>
            <p:cNvPr id="118" name="Rectangle : coins arrondis 89">
              <a:extLst>
                <a:ext uri="{FF2B5EF4-FFF2-40B4-BE49-F238E27FC236}">
                  <a16:creationId xmlns:a16="http://schemas.microsoft.com/office/drawing/2014/main" id="{4D598786-E406-4038-8032-2D14F5726260}"/>
                </a:ext>
              </a:extLst>
            </p:cNvPr>
            <p:cNvSpPr/>
            <p:nvPr/>
          </p:nvSpPr>
          <p:spPr>
            <a:xfrm>
              <a:off x="4423699" y="2749168"/>
              <a:ext cx="1092683" cy="97431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ar-SA" sz="1000">
                  <a:latin typeface="Verdana" panose="020B0604030504040204" pitchFamily="34" charset="0"/>
                  <a:ea typeface="Arial"/>
                  <a:cs typeface="Arial"/>
                </a:rPr>
                <a:t>التحقق من</a:t>
              </a:r>
            </a:p>
            <a:p>
              <a:r>
                <a:rPr lang="ar-SA" sz="1000">
                  <a:latin typeface="Verdana" panose="020B0604030504040204" pitchFamily="34" charset="0"/>
                  <a:ea typeface="Arial"/>
                  <a:cs typeface="Arial"/>
                </a:rPr>
                <a:t>حالة </a:t>
              </a:r>
            </a:p>
            <a:p>
              <a:r>
                <a:rPr lang="ar-SA" sz="1000">
                  <a:latin typeface="Verdana" panose="020B0604030504040204" pitchFamily="34" charset="0"/>
                  <a:ea typeface="Arial"/>
                  <a:cs typeface="Arial"/>
                </a:rPr>
                <a:t>الدفع</a:t>
              </a:r>
            </a:p>
          </p:txBody>
        </p:sp>
        <p:sp>
          <p:nvSpPr>
            <p:cNvPr id="121" name="Rectangle : coins arrondis 89">
              <a:extLst>
                <a:ext uri="{FF2B5EF4-FFF2-40B4-BE49-F238E27FC236}">
                  <a16:creationId xmlns:a16="http://schemas.microsoft.com/office/drawing/2014/main" id="{50564868-3299-4D86-9481-986874F5A837}"/>
                </a:ext>
              </a:extLst>
            </p:cNvPr>
            <p:cNvSpPr/>
            <p:nvPr/>
          </p:nvSpPr>
          <p:spPr>
            <a:xfrm>
              <a:off x="4071257" y="5134562"/>
              <a:ext cx="1789612"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Arial" panose="020B0604020202020204" pitchFamily="34" charset="0"/>
                <a:buChar char="•"/>
              </a:pPr>
              <a:r>
                <a:rPr lang="ar-SA" sz="1000">
                  <a:latin typeface="Verdana" panose="020B0604030504040204" pitchFamily="34" charset="0"/>
                  <a:ea typeface="Arial"/>
                  <a:cs typeface="Arial"/>
                </a:rPr>
                <a:t>مشروع الإقرار</a:t>
              </a:r>
            </a:p>
            <a:p>
              <a:pPr marL="171450" indent="-171450">
                <a:buFont typeface="Arial" panose="020B0604020202020204" pitchFamily="34" charset="0"/>
                <a:buChar char="•"/>
              </a:pPr>
              <a:r>
                <a:rPr lang="ar-SA" sz="1000">
                  <a:latin typeface="Verdana" panose="020B0604030504040204" pitchFamily="34" charset="0"/>
                  <a:ea typeface="Arial"/>
                  <a:cs typeface="Arial"/>
                </a:rPr>
                <a:t>حالة الدفع</a:t>
              </a:r>
            </a:p>
          </p:txBody>
        </p:sp>
        <p:sp>
          <p:nvSpPr>
            <p:cNvPr id="132" name="Rectangle : coins arrondis 89">
              <a:extLst>
                <a:ext uri="{FF2B5EF4-FFF2-40B4-BE49-F238E27FC236}">
                  <a16:creationId xmlns:a16="http://schemas.microsoft.com/office/drawing/2014/main" id="{D73C3418-5D91-4D0A-9824-098154EF529B}"/>
                </a:ext>
              </a:extLst>
            </p:cNvPr>
            <p:cNvSpPr/>
            <p:nvPr/>
          </p:nvSpPr>
          <p:spPr>
            <a:xfrm>
              <a:off x="5840294" y="2749167"/>
              <a:ext cx="1092683" cy="44300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ar-SA" sz="1000">
                  <a:latin typeface="Verdana" panose="020B0604030504040204" pitchFamily="34" charset="0"/>
                  <a:ea typeface="Arial"/>
                  <a:cs typeface="Arial"/>
                </a:rPr>
                <a:t>غير مدفوع</a:t>
              </a:r>
            </a:p>
          </p:txBody>
        </p:sp>
        <p:pic>
          <p:nvPicPr>
            <p:cNvPr id="133" name="Graphique 125">
              <a:extLst>
                <a:ext uri="{FF2B5EF4-FFF2-40B4-BE49-F238E27FC236}">
                  <a16:creationId xmlns:a16="http://schemas.microsoft.com/office/drawing/2014/main" id="{8A6D90AC-B167-43D8-8E8A-7D6CB4111C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49084" y="1622713"/>
              <a:ext cx="475102" cy="475102"/>
            </a:xfrm>
            <a:prstGeom prst="rect">
              <a:avLst/>
            </a:prstGeom>
          </p:spPr>
        </p:pic>
        <p:sp>
          <p:nvSpPr>
            <p:cNvPr id="134" name="Rectangle : coins arrondis 89">
              <a:extLst>
                <a:ext uri="{FF2B5EF4-FFF2-40B4-BE49-F238E27FC236}">
                  <a16:creationId xmlns:a16="http://schemas.microsoft.com/office/drawing/2014/main" id="{118F6427-8B39-4475-9BC9-F16D3692ABD1}"/>
                </a:ext>
              </a:extLst>
            </p:cNvPr>
            <p:cNvSpPr/>
            <p:nvPr/>
          </p:nvSpPr>
          <p:spPr>
            <a:xfrm>
              <a:off x="5840294" y="3263712"/>
              <a:ext cx="1092683" cy="44300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ar-SA" sz="1000">
                  <a:latin typeface="Verdana" panose="020B0604030504040204" pitchFamily="34" charset="0"/>
                  <a:ea typeface="Arial"/>
                  <a:cs typeface="Arial"/>
                </a:rPr>
                <a:t>مدفوع</a:t>
              </a:r>
            </a:p>
          </p:txBody>
        </p:sp>
        <p:cxnSp>
          <p:nvCxnSpPr>
            <p:cNvPr id="138" name="Straight Arrow Connector 137">
              <a:extLst>
                <a:ext uri="{FF2B5EF4-FFF2-40B4-BE49-F238E27FC236}">
                  <a16:creationId xmlns:a16="http://schemas.microsoft.com/office/drawing/2014/main" id="{B316A494-B1B9-4D2C-A32C-9BCB3E6351C2}"/>
                </a:ext>
              </a:extLst>
            </p:cNvPr>
            <p:cNvCxnSpPr>
              <a:cxnSpLocks/>
              <a:stCxn id="28" idx="2"/>
            </p:cNvCxnSpPr>
            <p:nvPr/>
          </p:nvCxnSpPr>
          <p:spPr>
            <a:xfrm>
              <a:off x="1174635" y="2067902"/>
              <a:ext cx="79605" cy="66911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F0CC9A7-2D80-476D-A0C6-C7ABA84ADC5C}"/>
                </a:ext>
              </a:extLst>
            </p:cNvPr>
            <p:cNvCxnSpPr>
              <a:cxnSpLocks/>
              <a:stCxn id="132" idx="0"/>
              <a:endCxn id="133" idx="2"/>
            </p:cNvCxnSpPr>
            <p:nvPr/>
          </p:nvCxnSpPr>
          <p:spPr>
            <a:xfrm flipH="1" flipV="1">
              <a:off x="6386635" y="2097815"/>
              <a:ext cx="1" cy="65135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08F1B31-7E55-4D37-96C4-A91E7446A8E5}"/>
                </a:ext>
              </a:extLst>
            </p:cNvPr>
            <p:cNvCxnSpPr>
              <a:cxnSpLocks/>
              <a:stCxn id="99" idx="2"/>
              <a:endCxn id="104" idx="0"/>
            </p:cNvCxnSpPr>
            <p:nvPr/>
          </p:nvCxnSpPr>
          <p:spPr>
            <a:xfrm>
              <a:off x="3249973" y="2496985"/>
              <a:ext cx="1270" cy="2637577"/>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Connector: Elbow 147">
              <a:extLst>
                <a:ext uri="{FF2B5EF4-FFF2-40B4-BE49-F238E27FC236}">
                  <a16:creationId xmlns:a16="http://schemas.microsoft.com/office/drawing/2014/main" id="{F0A02226-C3B0-4630-BA2E-FA4170FEC474}"/>
                </a:ext>
              </a:extLst>
            </p:cNvPr>
            <p:cNvCxnSpPr>
              <a:cxnSpLocks/>
            </p:cNvCxnSpPr>
            <p:nvPr/>
          </p:nvCxnSpPr>
          <p:spPr>
            <a:xfrm rot="16200000" flipV="1">
              <a:off x="3488871" y="1706331"/>
              <a:ext cx="499657" cy="64004"/>
            </a:xfrm>
            <a:prstGeom prst="bentConnector3">
              <a:avLst>
                <a:gd name="adj1" fmla="val 50000"/>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Connector: Elbow 150">
              <a:extLst>
                <a:ext uri="{FF2B5EF4-FFF2-40B4-BE49-F238E27FC236}">
                  <a16:creationId xmlns:a16="http://schemas.microsoft.com/office/drawing/2014/main" id="{B0E57C7A-C092-4D64-AD39-28F9C891E835}"/>
                </a:ext>
              </a:extLst>
            </p:cNvPr>
            <p:cNvCxnSpPr>
              <a:cxnSpLocks/>
              <a:stCxn id="96" idx="0"/>
              <a:endCxn id="101" idx="1"/>
            </p:cNvCxnSpPr>
            <p:nvPr/>
          </p:nvCxnSpPr>
          <p:spPr>
            <a:xfrm rot="5400000" flipH="1" flipV="1">
              <a:off x="2610763" y="1193827"/>
              <a:ext cx="331931" cy="405440"/>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Connector: Elbow 153">
              <a:extLst>
                <a:ext uri="{FF2B5EF4-FFF2-40B4-BE49-F238E27FC236}">
                  <a16:creationId xmlns:a16="http://schemas.microsoft.com/office/drawing/2014/main" id="{5640285C-CD4F-48FB-B36A-DAD50A8D5EF6}"/>
                </a:ext>
              </a:extLst>
            </p:cNvPr>
            <p:cNvCxnSpPr>
              <a:cxnSpLocks/>
              <a:stCxn id="96" idx="2"/>
              <a:endCxn id="99" idx="1"/>
            </p:cNvCxnSpPr>
            <p:nvPr/>
          </p:nvCxnSpPr>
          <p:spPr>
            <a:xfrm rot="16200000" flipH="1">
              <a:off x="2644809" y="1891821"/>
              <a:ext cx="296812" cy="438414"/>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D800334F-C23A-4244-82F1-45F69EA959E3}"/>
                </a:ext>
              </a:extLst>
            </p:cNvPr>
            <p:cNvCxnSpPr>
              <a:cxnSpLocks/>
              <a:endCxn id="96" idx="1"/>
            </p:cNvCxnSpPr>
            <p:nvPr/>
          </p:nvCxnSpPr>
          <p:spPr>
            <a:xfrm rot="5400000" flipH="1" flipV="1">
              <a:off x="1593120" y="2129058"/>
              <a:ext cx="984897" cy="251917"/>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Connector: Elbow 160">
              <a:extLst>
                <a:ext uri="{FF2B5EF4-FFF2-40B4-BE49-F238E27FC236}">
                  <a16:creationId xmlns:a16="http://schemas.microsoft.com/office/drawing/2014/main" id="{D9ED630E-C211-4056-9F2C-0E55BE7A7074}"/>
                </a:ext>
              </a:extLst>
            </p:cNvPr>
            <p:cNvCxnSpPr>
              <a:cxnSpLocks/>
              <a:stCxn id="102" idx="3"/>
              <a:endCxn id="118" idx="0"/>
            </p:cNvCxnSpPr>
            <p:nvPr/>
          </p:nvCxnSpPr>
          <p:spPr>
            <a:xfrm>
              <a:off x="3966545" y="1152745"/>
              <a:ext cx="1003496" cy="1596423"/>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5F9A04D4-C8BA-4006-973C-038B69057316}"/>
                </a:ext>
              </a:extLst>
            </p:cNvPr>
            <p:cNvSpPr txBox="1"/>
            <p:nvPr/>
          </p:nvSpPr>
          <p:spPr>
            <a:xfrm>
              <a:off x="3434712" y="1929402"/>
              <a:ext cx="671979" cy="400110"/>
            </a:xfrm>
            <a:prstGeom prst="rect">
              <a:avLst/>
            </a:prstGeom>
            <a:noFill/>
          </p:spPr>
          <p:txBody>
            <a:bodyPr wrap="none" rtlCol="0">
              <a:spAutoFit/>
            </a:bodyPr>
            <a:lstStyle/>
            <a:p>
              <a:r>
                <a:rPr lang="ar-SA" sz="1000">
                  <a:solidFill>
                    <a:srgbClr val="FF0000"/>
                  </a:solidFill>
                  <a:latin typeface="Verdana" panose="020B0604030504040204" pitchFamily="34" charset="0"/>
                  <a:ea typeface="Arial"/>
                  <a:cs typeface="Arial"/>
                </a:rPr>
                <a:t>لدى طرف</a:t>
              </a:r>
            </a:p>
            <a:p>
              <a:r>
                <a:rPr lang="ar-SA" sz="1000">
                  <a:solidFill>
                    <a:srgbClr val="FF0000"/>
                  </a:solidFill>
                  <a:latin typeface="Verdana" panose="020B0604030504040204" pitchFamily="34" charset="0"/>
                  <a:ea typeface="Arial"/>
                  <a:cs typeface="Arial"/>
                </a:rPr>
                <a:t>ثالث</a:t>
              </a:r>
            </a:p>
          </p:txBody>
        </p:sp>
        <p:sp>
          <p:nvSpPr>
            <p:cNvPr id="167" name="TextBox 166">
              <a:extLst>
                <a:ext uri="{FF2B5EF4-FFF2-40B4-BE49-F238E27FC236}">
                  <a16:creationId xmlns:a16="http://schemas.microsoft.com/office/drawing/2014/main" id="{F8F64695-B7BA-4D33-925D-01B3EBC90D2C}"/>
                </a:ext>
              </a:extLst>
            </p:cNvPr>
            <p:cNvSpPr txBox="1"/>
            <p:nvPr/>
          </p:nvSpPr>
          <p:spPr>
            <a:xfrm>
              <a:off x="6149084" y="1074877"/>
              <a:ext cx="1141062" cy="427213"/>
            </a:xfrm>
            <a:prstGeom prst="rect">
              <a:avLst/>
            </a:prstGeom>
            <a:noFill/>
          </p:spPr>
          <p:txBody>
            <a:bodyPr wrap="square" rtlCol="0">
              <a:spAutoFit/>
            </a:bodyPr>
            <a:lstStyle/>
            <a:p>
              <a:pPr algn="justLow"/>
              <a:r>
                <a:rPr lang="ar-SA" sz="900" dirty="0">
                  <a:solidFill>
                    <a:srgbClr val="FF0000"/>
                  </a:solidFill>
                  <a:latin typeface="Verdana" panose="020B0604030504040204" pitchFamily="34" charset="0"/>
                  <a:ea typeface="Arial"/>
                  <a:cs typeface="Arial"/>
                </a:rPr>
                <a:t>في</a:t>
              </a:r>
            </a:p>
            <a:p>
              <a:pPr algn="justLow"/>
              <a:r>
                <a:rPr lang="ar-SA" sz="900" dirty="0">
                  <a:solidFill>
                    <a:srgbClr val="FF0000"/>
                  </a:solidFill>
                  <a:latin typeface="Verdana" panose="020B0604030504040204" pitchFamily="34" charset="0"/>
                  <a:ea typeface="Arial"/>
                  <a:cs typeface="Arial"/>
                </a:rPr>
                <a:t>المؤسسة البريدية</a:t>
              </a:r>
            </a:p>
          </p:txBody>
        </p:sp>
        <p:cxnSp>
          <p:nvCxnSpPr>
            <p:cNvPr id="168" name="Straight Arrow Connector 167">
              <a:extLst>
                <a:ext uri="{FF2B5EF4-FFF2-40B4-BE49-F238E27FC236}">
                  <a16:creationId xmlns:a16="http://schemas.microsoft.com/office/drawing/2014/main" id="{E1140DF5-3FF4-4BD8-998F-747B62F22644}"/>
                </a:ext>
              </a:extLst>
            </p:cNvPr>
            <p:cNvCxnSpPr>
              <a:cxnSpLocks/>
              <a:stCxn id="118" idx="2"/>
              <a:endCxn id="112" idx="0"/>
            </p:cNvCxnSpPr>
            <p:nvPr/>
          </p:nvCxnSpPr>
          <p:spPr>
            <a:xfrm flipH="1">
              <a:off x="4966844" y="3723485"/>
              <a:ext cx="3197" cy="336819"/>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74" name="Rectangle : coins arrondis 89">
              <a:extLst>
                <a:ext uri="{FF2B5EF4-FFF2-40B4-BE49-F238E27FC236}">
                  <a16:creationId xmlns:a16="http://schemas.microsoft.com/office/drawing/2014/main" id="{7F29862A-BBDA-4383-9ACC-90C66817A785}"/>
                </a:ext>
              </a:extLst>
            </p:cNvPr>
            <p:cNvSpPr/>
            <p:nvPr/>
          </p:nvSpPr>
          <p:spPr>
            <a:xfrm>
              <a:off x="7221792" y="2749166"/>
              <a:ext cx="991324" cy="957553"/>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ar-SA" sz="1000">
                  <a:latin typeface="Verdana" panose="020B0604030504040204" pitchFamily="34" charset="0"/>
                  <a:ea typeface="Arial"/>
                  <a:cs typeface="Arial"/>
                </a:rPr>
                <a:t>إعداد</a:t>
              </a:r>
            </a:p>
            <a:p>
              <a:r>
                <a:rPr lang="ar-SA" sz="1000">
                  <a:latin typeface="Verdana" panose="020B0604030504040204" pitchFamily="34" charset="0"/>
                  <a:ea typeface="Arial"/>
                  <a:cs typeface="Arial"/>
                </a:rPr>
                <a:t>الشحنة</a:t>
              </a:r>
            </a:p>
          </p:txBody>
        </p:sp>
        <p:cxnSp>
          <p:nvCxnSpPr>
            <p:cNvPr id="177" name="Connector: Elbow 176">
              <a:extLst>
                <a:ext uri="{FF2B5EF4-FFF2-40B4-BE49-F238E27FC236}">
                  <a16:creationId xmlns:a16="http://schemas.microsoft.com/office/drawing/2014/main" id="{6EACA40C-657E-4941-B76D-270B88A2FD3D}"/>
                </a:ext>
              </a:extLst>
            </p:cNvPr>
            <p:cNvCxnSpPr>
              <a:cxnSpLocks/>
              <a:stCxn id="167" idx="3"/>
              <a:endCxn id="174" idx="0"/>
            </p:cNvCxnSpPr>
            <p:nvPr/>
          </p:nvCxnSpPr>
          <p:spPr>
            <a:xfrm>
              <a:off x="7290146" y="1288484"/>
              <a:ext cx="427308" cy="1460681"/>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B6FCD1B4-2213-496E-B8E7-B9D5B8F28ACD}"/>
                </a:ext>
              </a:extLst>
            </p:cNvPr>
            <p:cNvCxnSpPr>
              <a:cxnSpLocks/>
              <a:stCxn id="134" idx="3"/>
            </p:cNvCxnSpPr>
            <p:nvPr/>
          </p:nvCxnSpPr>
          <p:spPr>
            <a:xfrm>
              <a:off x="6932977" y="3485216"/>
              <a:ext cx="288814" cy="30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CD77F9EB-7160-493E-B0D7-16C13669B41E}"/>
                </a:ext>
              </a:extLst>
            </p:cNvPr>
            <p:cNvCxnSpPr>
              <a:cxnSpLocks/>
              <a:stCxn id="112" idx="2"/>
              <a:endCxn id="121" idx="0"/>
            </p:cNvCxnSpPr>
            <p:nvPr/>
          </p:nvCxnSpPr>
          <p:spPr>
            <a:xfrm flipH="1">
              <a:off x="4966063" y="4828236"/>
              <a:ext cx="781" cy="306326"/>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F4DC2624-0E6D-48DE-99F9-B76AFCAD808C}"/>
                </a:ext>
              </a:extLst>
            </p:cNvPr>
            <p:cNvCxnSpPr>
              <a:cxnSpLocks/>
            </p:cNvCxnSpPr>
            <p:nvPr/>
          </p:nvCxnSpPr>
          <p:spPr>
            <a:xfrm>
              <a:off x="1463041" y="3723485"/>
              <a:ext cx="0" cy="354977"/>
            </a:xfrm>
            <a:prstGeom prst="straightConnector1">
              <a:avLst/>
            </a:prstGeom>
            <a:ln w="25400">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B87F99E6-4617-46AA-84E3-563585815529}"/>
                </a:ext>
              </a:extLst>
            </p:cNvPr>
            <p:cNvCxnSpPr>
              <a:cxnSpLocks/>
            </p:cNvCxnSpPr>
            <p:nvPr/>
          </p:nvCxnSpPr>
          <p:spPr>
            <a:xfrm flipH="1" flipV="1">
              <a:off x="5569540" y="2970670"/>
              <a:ext cx="254278" cy="1"/>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DCF56DDA-4773-43C9-8C9B-437338E81C99}"/>
                </a:ext>
              </a:extLst>
            </p:cNvPr>
            <p:cNvCxnSpPr>
              <a:cxnSpLocks/>
            </p:cNvCxnSpPr>
            <p:nvPr/>
          </p:nvCxnSpPr>
          <p:spPr>
            <a:xfrm flipH="1" flipV="1">
              <a:off x="5534268" y="3485215"/>
              <a:ext cx="297788" cy="1"/>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02" name="Rectangle : coins arrondis 89">
              <a:extLst>
                <a:ext uri="{FF2B5EF4-FFF2-40B4-BE49-F238E27FC236}">
                  <a16:creationId xmlns:a16="http://schemas.microsoft.com/office/drawing/2014/main" id="{BD5164BD-99FC-4206-AB02-810C5D27C671}"/>
                </a:ext>
              </a:extLst>
            </p:cNvPr>
            <p:cNvSpPr/>
            <p:nvPr/>
          </p:nvSpPr>
          <p:spPr>
            <a:xfrm>
              <a:off x="6187924" y="4056650"/>
              <a:ext cx="2591283" cy="302337"/>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Low"/>
              <a:r>
                <a:rPr lang="ar-SA" sz="800" dirty="0">
                  <a:latin typeface="Arial" panose="020B0604020202020204" pitchFamily="34" charset="0"/>
                  <a:ea typeface="Arial"/>
                  <a:cs typeface="Arial" panose="020B0604020202020204" pitchFamily="34" charset="0"/>
                </a:rPr>
                <a:t>إعداد الرسائل </a:t>
              </a:r>
              <a:r>
                <a:rPr lang="en-GB" sz="600" dirty="0">
                  <a:latin typeface="Times New Roman" panose="02020603050405020304" pitchFamily="18" charset="0"/>
                  <a:ea typeface="Arial"/>
                  <a:cs typeface="Times New Roman" panose="02020603050405020304" pitchFamily="18" charset="0"/>
                </a:rPr>
                <a:t>ITMATT</a:t>
              </a:r>
              <a:r>
                <a:rPr lang="ar-SA" sz="800" dirty="0">
                  <a:latin typeface="Arial" panose="020B0604020202020204" pitchFamily="34" charset="0"/>
                  <a:ea typeface="Arial"/>
                  <a:cs typeface="Arial" panose="020B0604020202020204" pitchFamily="34" charset="0"/>
                </a:rPr>
                <a:t> المعززة بخدمة التوزيع المدفوع الرسوم</a:t>
              </a:r>
            </a:p>
          </p:txBody>
        </p:sp>
        <p:sp>
          <p:nvSpPr>
            <p:cNvPr id="203" name="Rectangle : coins arrondis 89">
              <a:extLst>
                <a:ext uri="{FF2B5EF4-FFF2-40B4-BE49-F238E27FC236}">
                  <a16:creationId xmlns:a16="http://schemas.microsoft.com/office/drawing/2014/main" id="{2BC29AE0-F9EF-49FE-8841-2723FEDC9378}"/>
                </a:ext>
              </a:extLst>
            </p:cNvPr>
            <p:cNvSpPr/>
            <p:nvPr/>
          </p:nvSpPr>
          <p:spPr>
            <a:xfrm>
              <a:off x="6187924" y="4400006"/>
              <a:ext cx="2591283" cy="430992"/>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Low"/>
              <a:r>
                <a:rPr lang="ar-SA" sz="900" dirty="0">
                  <a:latin typeface="Arial" panose="020B0604020202020204" pitchFamily="34" charset="0"/>
                  <a:ea typeface="Arial"/>
                  <a:cs typeface="Arial" panose="020B0604020202020204" pitchFamily="34" charset="0"/>
                </a:rPr>
                <a:t>ربط</a:t>
              </a:r>
            </a:p>
            <a:p>
              <a:pPr algn="justLow"/>
              <a:r>
                <a:rPr lang="ar-SA" sz="900" dirty="0">
                  <a:latin typeface="Arial" panose="020B0604020202020204" pitchFamily="34" charset="0"/>
                  <a:ea typeface="Arial"/>
                  <a:cs typeface="Arial" panose="020B0604020202020204" pitchFamily="34" charset="0"/>
                </a:rPr>
                <a:t>المعيار التقني </a:t>
              </a:r>
              <a:r>
                <a:rPr lang="en-GB" sz="800" dirty="0">
                  <a:latin typeface="Times New Roman" panose="02020603050405020304" pitchFamily="18" charset="0"/>
                  <a:ea typeface="Arial"/>
                  <a:cs typeface="Times New Roman" panose="02020603050405020304" pitchFamily="18" charset="0"/>
                </a:rPr>
                <a:t>S10</a:t>
              </a:r>
              <a:r>
                <a:rPr lang="ar-SA" sz="900" dirty="0">
                  <a:latin typeface="Arial" panose="020B0604020202020204" pitchFamily="34" charset="0"/>
                  <a:ea typeface="Arial"/>
                  <a:cs typeface="Arial" panose="020B0604020202020204" pitchFamily="34" charset="0"/>
                </a:rPr>
                <a:t> - معرف الإقرار - معرف الناقل</a:t>
              </a:r>
            </a:p>
          </p:txBody>
        </p:sp>
        <p:sp>
          <p:nvSpPr>
            <p:cNvPr id="204" name="Rectangle : coins arrondis 89">
              <a:extLst>
                <a:ext uri="{FF2B5EF4-FFF2-40B4-BE49-F238E27FC236}">
                  <a16:creationId xmlns:a16="http://schemas.microsoft.com/office/drawing/2014/main" id="{09AFB339-B95E-4F2D-8050-47A6EEAC8EF4}"/>
                </a:ext>
              </a:extLst>
            </p:cNvPr>
            <p:cNvSpPr/>
            <p:nvPr/>
          </p:nvSpPr>
          <p:spPr>
            <a:xfrm>
              <a:off x="6710912" y="5134562"/>
              <a:ext cx="1551994"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ar-SA" sz="1000">
                  <a:latin typeface="Verdana" panose="020B0604030504040204" pitchFamily="34" charset="0"/>
                  <a:ea typeface="Arial"/>
                  <a:cs typeface="Arial"/>
                </a:rPr>
                <a:t>الرقم المرجعي للشحنة</a:t>
              </a:r>
            </a:p>
          </p:txBody>
        </p:sp>
        <p:cxnSp>
          <p:nvCxnSpPr>
            <p:cNvPr id="205" name="Straight Arrow Connector 204">
              <a:extLst>
                <a:ext uri="{FF2B5EF4-FFF2-40B4-BE49-F238E27FC236}">
                  <a16:creationId xmlns:a16="http://schemas.microsoft.com/office/drawing/2014/main" id="{48768C96-9E73-4156-BCBC-146569E59990}"/>
                </a:ext>
              </a:extLst>
            </p:cNvPr>
            <p:cNvCxnSpPr>
              <a:cxnSpLocks/>
            </p:cNvCxnSpPr>
            <p:nvPr/>
          </p:nvCxnSpPr>
          <p:spPr>
            <a:xfrm>
              <a:off x="7713331" y="3719831"/>
              <a:ext cx="4123" cy="336819"/>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4F7FE745-2065-4E1E-B4D2-92E31F6115B8}"/>
                </a:ext>
              </a:extLst>
            </p:cNvPr>
            <p:cNvCxnSpPr>
              <a:cxnSpLocks/>
              <a:stCxn id="204" idx="0"/>
              <a:endCxn id="203" idx="2"/>
            </p:cNvCxnSpPr>
            <p:nvPr/>
          </p:nvCxnSpPr>
          <p:spPr>
            <a:xfrm flipH="1" flipV="1">
              <a:off x="7483566" y="4830998"/>
              <a:ext cx="3343" cy="303564"/>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16" name="Rectangle : coins arrondis 89">
              <a:extLst>
                <a:ext uri="{FF2B5EF4-FFF2-40B4-BE49-F238E27FC236}">
                  <a16:creationId xmlns:a16="http://schemas.microsoft.com/office/drawing/2014/main" id="{EB15A8C1-9F4A-4282-A167-D781A9EC5164}"/>
                </a:ext>
              </a:extLst>
            </p:cNvPr>
            <p:cNvSpPr/>
            <p:nvPr/>
          </p:nvSpPr>
          <p:spPr>
            <a:xfrm>
              <a:off x="8874027" y="2747459"/>
              <a:ext cx="1113944" cy="957553"/>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ar-SA" sz="1000">
                  <a:latin typeface="Verdana" panose="020B0604030504040204" pitchFamily="34" charset="0"/>
                  <a:ea typeface="Arial"/>
                  <a:cs typeface="Arial"/>
                </a:rPr>
                <a:t>إعداد</a:t>
              </a:r>
            </a:p>
            <a:p>
              <a:r>
                <a:rPr lang="ar-SA" sz="1000">
                  <a:latin typeface="Verdana" panose="020B0604030504040204" pitchFamily="34" charset="0"/>
                  <a:ea typeface="Arial"/>
                  <a:cs typeface="Arial"/>
                </a:rPr>
                <a:t>الإرسالية</a:t>
              </a:r>
            </a:p>
          </p:txBody>
        </p:sp>
        <p:cxnSp>
          <p:nvCxnSpPr>
            <p:cNvPr id="217" name="Straight Arrow Connector 216">
              <a:extLst>
                <a:ext uri="{FF2B5EF4-FFF2-40B4-BE49-F238E27FC236}">
                  <a16:creationId xmlns:a16="http://schemas.microsoft.com/office/drawing/2014/main" id="{48F2167A-0A8A-46D8-A1DD-4426C832A935}"/>
                </a:ext>
              </a:extLst>
            </p:cNvPr>
            <p:cNvCxnSpPr>
              <a:cxnSpLocks/>
              <a:stCxn id="174" idx="3"/>
              <a:endCxn id="216" idx="1"/>
            </p:cNvCxnSpPr>
            <p:nvPr/>
          </p:nvCxnSpPr>
          <p:spPr>
            <a:xfrm flipV="1">
              <a:off x="8213116" y="3226236"/>
              <a:ext cx="660911" cy="170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0" name="Rectangle : coins arrondis 89">
              <a:extLst>
                <a:ext uri="{FF2B5EF4-FFF2-40B4-BE49-F238E27FC236}">
                  <a16:creationId xmlns:a16="http://schemas.microsoft.com/office/drawing/2014/main" id="{056DD614-CB13-4EF1-A2BB-D9559D102CBD}"/>
                </a:ext>
              </a:extLst>
            </p:cNvPr>
            <p:cNvSpPr/>
            <p:nvPr/>
          </p:nvSpPr>
          <p:spPr>
            <a:xfrm>
              <a:off x="8875590" y="4056650"/>
              <a:ext cx="1132202" cy="771585"/>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Low"/>
              <a:r>
                <a:rPr lang="ar-SA" sz="1000" dirty="0">
                  <a:latin typeface="Verdana" panose="020B0604030504040204" pitchFamily="34" charset="0"/>
                  <a:ea typeface="Arial"/>
                  <a:cs typeface="Arial"/>
                </a:rPr>
                <a:t>الشبكة </a:t>
              </a:r>
              <a:r>
                <a:rPr lang="en-GB" sz="800" dirty="0">
                  <a:latin typeface="Times New Roman" panose="02020603050405020304" pitchFamily="18" charset="0"/>
                  <a:ea typeface="Arial"/>
                  <a:cs typeface="Times New Roman" panose="02020603050405020304" pitchFamily="18" charset="0"/>
                </a:rPr>
                <a:t>POST*Net</a:t>
              </a:r>
            </a:p>
            <a:p>
              <a:pPr algn="justLow"/>
              <a:r>
                <a:rPr lang="ar-SA" sz="1000" dirty="0">
                  <a:latin typeface="Verdana" panose="020B0604030504040204" pitchFamily="34" charset="0"/>
                  <a:ea typeface="Arial"/>
                  <a:cs typeface="Arial"/>
                </a:rPr>
                <a:t>نسخ البيانات</a:t>
              </a:r>
            </a:p>
          </p:txBody>
        </p:sp>
        <p:sp>
          <p:nvSpPr>
            <p:cNvPr id="221" name="Rectangle : coins arrondis 89">
              <a:extLst>
                <a:ext uri="{FF2B5EF4-FFF2-40B4-BE49-F238E27FC236}">
                  <a16:creationId xmlns:a16="http://schemas.microsoft.com/office/drawing/2014/main" id="{103AF499-514F-4B3C-AF2F-BDB286FD0E17}"/>
                </a:ext>
              </a:extLst>
            </p:cNvPr>
            <p:cNvSpPr/>
            <p:nvPr/>
          </p:nvSpPr>
          <p:spPr>
            <a:xfrm>
              <a:off x="8875589" y="5134562"/>
              <a:ext cx="1132203"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ar-SA" sz="1000">
                  <a:latin typeface="Verdana" panose="020B0604030504040204" pitchFamily="34" charset="0"/>
                  <a:ea typeface="Arial"/>
                  <a:cs typeface="Arial"/>
                </a:rPr>
                <a:t>البيان</a:t>
              </a:r>
            </a:p>
          </p:txBody>
        </p:sp>
        <p:cxnSp>
          <p:nvCxnSpPr>
            <p:cNvPr id="224" name="Straight Arrow Connector 223">
              <a:extLst>
                <a:ext uri="{FF2B5EF4-FFF2-40B4-BE49-F238E27FC236}">
                  <a16:creationId xmlns:a16="http://schemas.microsoft.com/office/drawing/2014/main" id="{F110251B-F630-48FB-AAB4-F4625AAF7C02}"/>
                </a:ext>
              </a:extLst>
            </p:cNvPr>
            <p:cNvCxnSpPr>
              <a:cxnSpLocks/>
              <a:stCxn id="220" idx="0"/>
              <a:endCxn id="216" idx="2"/>
            </p:cNvCxnSpPr>
            <p:nvPr/>
          </p:nvCxnSpPr>
          <p:spPr>
            <a:xfrm flipH="1" flipV="1">
              <a:off x="9430999" y="3705012"/>
              <a:ext cx="10692" cy="351638"/>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9436A5A1-36C1-4B0F-84CA-81A7E1C9D82A}"/>
                </a:ext>
              </a:extLst>
            </p:cNvPr>
            <p:cNvCxnSpPr>
              <a:cxnSpLocks/>
              <a:stCxn id="221" idx="0"/>
              <a:endCxn id="220" idx="2"/>
            </p:cNvCxnSpPr>
            <p:nvPr/>
          </p:nvCxnSpPr>
          <p:spPr>
            <a:xfrm flipV="1">
              <a:off x="9441691" y="4828235"/>
              <a:ext cx="0" cy="306327"/>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34" name="Rectangle : coins arrondis 89">
              <a:extLst>
                <a:ext uri="{FF2B5EF4-FFF2-40B4-BE49-F238E27FC236}">
                  <a16:creationId xmlns:a16="http://schemas.microsoft.com/office/drawing/2014/main" id="{8781F7F9-C4DA-4F9C-AB69-98B3188F5D9D}"/>
                </a:ext>
              </a:extLst>
            </p:cNvPr>
            <p:cNvSpPr/>
            <p:nvPr/>
          </p:nvSpPr>
          <p:spPr>
            <a:xfrm>
              <a:off x="8875590" y="6023711"/>
              <a:ext cx="1132203"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ar-SA" sz="1000" dirty="0">
                  <a:latin typeface="Verdana" panose="020B0604030504040204" pitchFamily="34" charset="0"/>
                  <a:ea typeface="Arial"/>
                  <a:cs typeface="Arial"/>
                </a:rPr>
                <a:t>التقييم النهائي</a:t>
              </a:r>
            </a:p>
          </p:txBody>
        </p:sp>
        <p:sp>
          <p:nvSpPr>
            <p:cNvPr id="240" name="Rectangle : coins arrondis 89">
              <a:extLst>
                <a:ext uri="{FF2B5EF4-FFF2-40B4-BE49-F238E27FC236}">
                  <a16:creationId xmlns:a16="http://schemas.microsoft.com/office/drawing/2014/main" id="{31D590CE-CC22-4F51-B674-EB065B4C6BE5}"/>
                </a:ext>
              </a:extLst>
            </p:cNvPr>
            <p:cNvSpPr/>
            <p:nvPr/>
          </p:nvSpPr>
          <p:spPr>
            <a:xfrm>
              <a:off x="10280141" y="6023711"/>
              <a:ext cx="1410551"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Low"/>
              <a:r>
                <a:rPr lang="ar-SA" sz="1000" dirty="0">
                  <a:latin typeface="Verdana" panose="020B0604030504040204" pitchFamily="34" charset="0"/>
                  <a:ea typeface="Arial"/>
                  <a:cs typeface="Arial"/>
                </a:rPr>
                <a:t>الأطراف المؤهلة المسؤولة عن إصدار الفواتير</a:t>
              </a:r>
            </a:p>
          </p:txBody>
        </p:sp>
        <p:sp>
          <p:nvSpPr>
            <p:cNvPr id="241" name="Rectangle : coins arrondis 89">
              <a:extLst>
                <a:ext uri="{FF2B5EF4-FFF2-40B4-BE49-F238E27FC236}">
                  <a16:creationId xmlns:a16="http://schemas.microsoft.com/office/drawing/2014/main" id="{EB2CD3D7-64E5-42FD-815B-EB3F6D070B1B}"/>
                </a:ext>
              </a:extLst>
            </p:cNvPr>
            <p:cNvSpPr/>
            <p:nvPr/>
          </p:nvSpPr>
          <p:spPr>
            <a:xfrm>
              <a:off x="10280142" y="5131588"/>
              <a:ext cx="1402412"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Low"/>
              <a:r>
                <a:rPr lang="ar-SA" sz="1000" dirty="0">
                  <a:latin typeface="Verdana" panose="020B0604030504040204" pitchFamily="34" charset="0"/>
                  <a:ea typeface="Arial"/>
                  <a:cs typeface="Arial"/>
                </a:rPr>
                <a:t>المؤسسة البريدية</a:t>
              </a:r>
            </a:p>
            <a:p>
              <a:pPr algn="justLow"/>
              <a:r>
                <a:rPr lang="ar-SA" sz="1000" dirty="0">
                  <a:latin typeface="Verdana" panose="020B0604030504040204" pitchFamily="34" charset="0"/>
                  <a:ea typeface="Arial"/>
                  <a:cs typeface="Arial"/>
                </a:rPr>
                <a:t>أو الناقل المسؤول عن إصدار الفواتير</a:t>
              </a:r>
            </a:p>
          </p:txBody>
        </p:sp>
        <p:pic>
          <p:nvPicPr>
            <p:cNvPr id="242" name="Graphique 125">
              <a:extLst>
                <a:ext uri="{FF2B5EF4-FFF2-40B4-BE49-F238E27FC236}">
                  <a16:creationId xmlns:a16="http://schemas.microsoft.com/office/drawing/2014/main" id="{D52D28E0-08FD-4020-A1EF-5FC86DE789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0165" y="1595019"/>
              <a:ext cx="475102" cy="475102"/>
            </a:xfrm>
            <a:prstGeom prst="rect">
              <a:avLst/>
            </a:prstGeom>
          </p:spPr>
        </p:pic>
        <p:sp>
          <p:nvSpPr>
            <p:cNvPr id="243" name="TextBox 242">
              <a:extLst>
                <a:ext uri="{FF2B5EF4-FFF2-40B4-BE49-F238E27FC236}">
                  <a16:creationId xmlns:a16="http://schemas.microsoft.com/office/drawing/2014/main" id="{41F3546D-8462-4E3B-844D-C705B3BB5F9E}"/>
                </a:ext>
              </a:extLst>
            </p:cNvPr>
            <p:cNvSpPr txBox="1"/>
            <p:nvPr/>
          </p:nvSpPr>
          <p:spPr>
            <a:xfrm>
              <a:off x="11158421" y="1510155"/>
              <a:ext cx="517812" cy="462815"/>
            </a:xfrm>
            <a:prstGeom prst="rect">
              <a:avLst/>
            </a:prstGeom>
            <a:noFill/>
          </p:spPr>
          <p:txBody>
            <a:bodyPr wrap="none" rtlCol="0">
              <a:spAutoFit/>
            </a:bodyPr>
            <a:lstStyle/>
            <a:p>
              <a:pPr algn="justLow"/>
              <a:r>
                <a:rPr lang="ar-SA" sz="1000" dirty="0">
                  <a:solidFill>
                    <a:srgbClr val="FF0000"/>
                  </a:solidFill>
                  <a:latin typeface="Verdana" panose="020B0604030504040204" pitchFamily="34" charset="0"/>
                  <a:ea typeface="Arial"/>
                  <a:cs typeface="Arial"/>
                </a:rPr>
                <a:t>على</a:t>
              </a:r>
            </a:p>
            <a:p>
              <a:pPr algn="justLow"/>
              <a:r>
                <a:rPr lang="ar-SA" sz="1000" dirty="0">
                  <a:solidFill>
                    <a:srgbClr val="FF0000"/>
                  </a:solidFill>
                  <a:latin typeface="Verdana" panose="020B0604030504040204" pitchFamily="34" charset="0"/>
                  <a:ea typeface="Arial"/>
                  <a:cs typeface="Arial"/>
                </a:rPr>
                <a:t>الفاتورة</a:t>
              </a:r>
            </a:p>
          </p:txBody>
        </p:sp>
        <p:sp>
          <p:nvSpPr>
            <p:cNvPr id="248" name="Rectangle : coins arrondis 89">
              <a:extLst>
                <a:ext uri="{FF2B5EF4-FFF2-40B4-BE49-F238E27FC236}">
                  <a16:creationId xmlns:a16="http://schemas.microsoft.com/office/drawing/2014/main" id="{90C632B3-B6BB-4543-8214-D31A8D53A5C9}"/>
                </a:ext>
              </a:extLst>
            </p:cNvPr>
            <p:cNvSpPr/>
            <p:nvPr/>
          </p:nvSpPr>
          <p:spPr>
            <a:xfrm>
              <a:off x="10116339" y="2735487"/>
              <a:ext cx="864758" cy="987998"/>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pPr algn="justLow"/>
              <a:r>
                <a:rPr lang="ar-SA" sz="1000" dirty="0">
                  <a:latin typeface="Verdana" panose="020B0604030504040204" pitchFamily="34" charset="0"/>
                  <a:ea typeface="Arial"/>
                  <a:cs typeface="Arial"/>
                </a:rPr>
                <a:t>التحويل</a:t>
              </a:r>
            </a:p>
            <a:p>
              <a:pPr algn="justLow"/>
              <a:r>
                <a:rPr lang="ar-SA" sz="1000" dirty="0">
                  <a:latin typeface="Verdana" panose="020B0604030504040204" pitchFamily="34" charset="0"/>
                  <a:ea typeface="Arial"/>
                  <a:cs typeface="Arial"/>
                </a:rPr>
                <a:t>(في حالة الدفع في مؤسسة بريدية)</a:t>
              </a:r>
            </a:p>
          </p:txBody>
        </p:sp>
        <p:sp>
          <p:nvSpPr>
            <p:cNvPr id="249" name="Rectangle : coins arrondis 89">
              <a:extLst>
                <a:ext uri="{FF2B5EF4-FFF2-40B4-BE49-F238E27FC236}">
                  <a16:creationId xmlns:a16="http://schemas.microsoft.com/office/drawing/2014/main" id="{9CA043E6-895D-47CE-B255-8BB301421507}"/>
                </a:ext>
              </a:extLst>
            </p:cNvPr>
            <p:cNvSpPr/>
            <p:nvPr/>
          </p:nvSpPr>
          <p:spPr>
            <a:xfrm>
              <a:off x="10394531" y="4060304"/>
              <a:ext cx="1070302" cy="771585"/>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justLow"/>
              <a:r>
                <a:rPr lang="ar-SA" sz="1000" dirty="0">
                  <a:latin typeface="Verdana" panose="020B0604030504040204" pitchFamily="34" charset="0"/>
                  <a:ea typeface="Arial"/>
                  <a:cs typeface="Arial"/>
                </a:rPr>
                <a:t>التقارير</a:t>
              </a:r>
            </a:p>
            <a:p>
              <a:pPr algn="justLow"/>
              <a:r>
                <a:rPr lang="ar-SA" sz="1000" dirty="0">
                  <a:latin typeface="Verdana" panose="020B0604030504040204" pitchFamily="34" charset="0"/>
                  <a:ea typeface="Arial"/>
                  <a:cs typeface="Arial"/>
                </a:rPr>
                <a:t>لوحات المتابعة</a:t>
              </a:r>
            </a:p>
          </p:txBody>
        </p:sp>
        <p:cxnSp>
          <p:nvCxnSpPr>
            <p:cNvPr id="252" name="Straight Arrow Connector 251">
              <a:extLst>
                <a:ext uri="{FF2B5EF4-FFF2-40B4-BE49-F238E27FC236}">
                  <a16:creationId xmlns:a16="http://schemas.microsoft.com/office/drawing/2014/main" id="{002D969C-8AD4-4C6B-81EC-B4410470FFEC}"/>
                </a:ext>
              </a:extLst>
            </p:cNvPr>
            <p:cNvCxnSpPr>
              <a:cxnSpLocks/>
              <a:endCxn id="221" idx="2"/>
            </p:cNvCxnSpPr>
            <p:nvPr/>
          </p:nvCxnSpPr>
          <p:spPr>
            <a:xfrm flipH="1" flipV="1">
              <a:off x="9441691" y="5700520"/>
              <a:ext cx="4069" cy="306327"/>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B8C253D3-1DC4-4F3C-BE73-B125B9CD2B7D}"/>
                </a:ext>
              </a:extLst>
            </p:cNvPr>
            <p:cNvCxnSpPr>
              <a:cxnSpLocks/>
              <a:stCxn id="240" idx="1"/>
              <a:endCxn id="234" idx="3"/>
            </p:cNvCxnSpPr>
            <p:nvPr/>
          </p:nvCxnSpPr>
          <p:spPr>
            <a:xfrm flipH="1">
              <a:off x="10007793" y="6306690"/>
              <a:ext cx="272348" cy="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D1F8C9FF-43C9-478A-8BF2-DA52EF9D00FE}"/>
                </a:ext>
              </a:extLst>
            </p:cNvPr>
            <p:cNvCxnSpPr>
              <a:cxnSpLocks/>
              <a:stCxn id="241" idx="2"/>
            </p:cNvCxnSpPr>
            <p:nvPr/>
          </p:nvCxnSpPr>
          <p:spPr>
            <a:xfrm>
              <a:off x="10981348" y="5697546"/>
              <a:ext cx="4069" cy="309301"/>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E945E884-1F66-4274-8580-6A8B8779F6D3}"/>
                </a:ext>
              </a:extLst>
            </p:cNvPr>
            <p:cNvCxnSpPr>
              <a:cxnSpLocks/>
            </p:cNvCxnSpPr>
            <p:nvPr/>
          </p:nvCxnSpPr>
          <p:spPr>
            <a:xfrm flipV="1">
              <a:off x="10335492" y="3723485"/>
              <a:ext cx="0" cy="1425519"/>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BB68FBF6-A961-4B87-93EE-8E2B947454FB}"/>
                </a:ext>
              </a:extLst>
            </p:cNvPr>
            <p:cNvCxnSpPr>
              <a:cxnSpLocks/>
            </p:cNvCxnSpPr>
            <p:nvPr/>
          </p:nvCxnSpPr>
          <p:spPr>
            <a:xfrm flipH="1" flipV="1">
              <a:off x="11532971" y="2021884"/>
              <a:ext cx="20237" cy="312712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DDA6D534-AF95-443D-88E1-3B21FF9376CA}"/>
                </a:ext>
              </a:extLst>
            </p:cNvPr>
            <p:cNvSpPr txBox="1"/>
            <p:nvPr/>
          </p:nvSpPr>
          <p:spPr>
            <a:xfrm rot="16200000">
              <a:off x="11184466" y="3087834"/>
              <a:ext cx="1341943" cy="246221"/>
            </a:xfrm>
            <a:prstGeom prst="rect">
              <a:avLst/>
            </a:prstGeom>
            <a:noFill/>
          </p:spPr>
          <p:txBody>
            <a:bodyPr wrap="square" rtlCol="0">
              <a:spAutoFit/>
            </a:bodyPr>
            <a:lstStyle/>
            <a:p>
              <a:pPr algn="ctr"/>
              <a:r>
                <a:rPr lang="ar-SA" sz="1000" b="1" dirty="0">
                  <a:latin typeface="Verdana" panose="020B0604030504040204" pitchFamily="34" charset="0"/>
                  <a:ea typeface="Arial"/>
                  <a:cs typeface="Arial"/>
                </a:rPr>
                <a:t>المؤسسة البريدية المرسِلة</a:t>
              </a:r>
            </a:p>
          </p:txBody>
        </p:sp>
        <p:sp>
          <p:nvSpPr>
            <p:cNvPr id="281" name="TextBox 280">
              <a:extLst>
                <a:ext uri="{FF2B5EF4-FFF2-40B4-BE49-F238E27FC236}">
                  <a16:creationId xmlns:a16="http://schemas.microsoft.com/office/drawing/2014/main" id="{F1872FBB-BA3A-49D5-B5A3-A484244B4333}"/>
                </a:ext>
              </a:extLst>
            </p:cNvPr>
            <p:cNvSpPr txBox="1"/>
            <p:nvPr/>
          </p:nvSpPr>
          <p:spPr>
            <a:xfrm rot="16200000">
              <a:off x="11389224" y="4083230"/>
              <a:ext cx="1006572" cy="684083"/>
            </a:xfrm>
            <a:prstGeom prst="rect">
              <a:avLst/>
            </a:prstGeom>
            <a:noFill/>
          </p:spPr>
          <p:txBody>
            <a:bodyPr wrap="square" rtlCol="0">
              <a:spAutoFit/>
            </a:bodyPr>
            <a:lstStyle/>
            <a:p>
              <a:pPr algn="ctr"/>
              <a:r>
                <a:rPr lang="ar-SA" sz="900" b="1" dirty="0">
                  <a:latin typeface="Verdana" panose="020B0604030504040204" pitchFamily="34" charset="0"/>
                  <a:ea typeface="Arial"/>
                  <a:cs typeface="Arial"/>
                </a:rPr>
                <a:t>تكنولوجيا المعلومات في مركز التكنولوجيا البريدية</a:t>
              </a:r>
            </a:p>
          </p:txBody>
        </p:sp>
        <p:sp>
          <p:nvSpPr>
            <p:cNvPr id="282" name="TextBox 281">
              <a:extLst>
                <a:ext uri="{FF2B5EF4-FFF2-40B4-BE49-F238E27FC236}">
                  <a16:creationId xmlns:a16="http://schemas.microsoft.com/office/drawing/2014/main" id="{1E57A252-B3AB-426F-BE01-E9F066C5A9CB}"/>
                </a:ext>
              </a:extLst>
            </p:cNvPr>
            <p:cNvSpPr txBox="1"/>
            <p:nvPr/>
          </p:nvSpPr>
          <p:spPr>
            <a:xfrm rot="16200000">
              <a:off x="11457778" y="5277841"/>
              <a:ext cx="804385" cy="246221"/>
            </a:xfrm>
            <a:prstGeom prst="rect">
              <a:avLst/>
            </a:prstGeom>
            <a:noFill/>
          </p:spPr>
          <p:txBody>
            <a:bodyPr wrap="square" rtlCol="0">
              <a:spAutoFit/>
            </a:bodyPr>
            <a:lstStyle/>
            <a:p>
              <a:pPr algn="ctr"/>
              <a:r>
                <a:rPr lang="ar-SA" sz="1000" b="1">
                  <a:latin typeface="Verdana" panose="020B0604030504040204" pitchFamily="34" charset="0"/>
                  <a:ea typeface="Arial"/>
                  <a:cs typeface="Arial"/>
                </a:rPr>
                <a:t>الأطراف المؤهلة</a:t>
              </a:r>
            </a:p>
          </p:txBody>
        </p:sp>
        <p:sp>
          <p:nvSpPr>
            <p:cNvPr id="283" name="TextBox 282">
              <a:extLst>
                <a:ext uri="{FF2B5EF4-FFF2-40B4-BE49-F238E27FC236}">
                  <a16:creationId xmlns:a16="http://schemas.microsoft.com/office/drawing/2014/main" id="{EF006345-AF2B-4AA7-90B0-9543D70E5CF0}"/>
                </a:ext>
              </a:extLst>
            </p:cNvPr>
            <p:cNvSpPr txBox="1"/>
            <p:nvPr/>
          </p:nvSpPr>
          <p:spPr>
            <a:xfrm rot="16200000">
              <a:off x="11436756" y="6056184"/>
              <a:ext cx="1029090" cy="537493"/>
            </a:xfrm>
            <a:prstGeom prst="rect">
              <a:avLst/>
            </a:prstGeom>
            <a:noFill/>
          </p:spPr>
          <p:txBody>
            <a:bodyPr wrap="square" rtlCol="0">
              <a:spAutoFit/>
            </a:bodyPr>
            <a:lstStyle/>
            <a:p>
              <a:pPr algn="ctr"/>
              <a:r>
                <a:rPr lang="ar-SA" sz="900" b="1" dirty="0">
                  <a:latin typeface="Verdana" panose="020B0604030504040204" pitchFamily="34" charset="0"/>
                  <a:ea typeface="Arial"/>
                  <a:cs typeface="Arial"/>
                </a:rPr>
                <a:t>مصلحة الجمارك وحماية الحدود في الولايات المتحدة</a:t>
              </a:r>
            </a:p>
          </p:txBody>
        </p:sp>
        <p:cxnSp>
          <p:nvCxnSpPr>
            <p:cNvPr id="103" name="Straight Arrow Connector 102">
              <a:extLst>
                <a:ext uri="{FF2B5EF4-FFF2-40B4-BE49-F238E27FC236}">
                  <a16:creationId xmlns:a16="http://schemas.microsoft.com/office/drawing/2014/main" id="{3B334167-50AF-42B6-A123-76C886D8BB22}"/>
                </a:ext>
              </a:extLst>
            </p:cNvPr>
            <p:cNvCxnSpPr>
              <a:cxnSpLocks/>
              <a:stCxn id="121" idx="1"/>
              <a:endCxn id="104" idx="3"/>
            </p:cNvCxnSpPr>
            <p:nvPr/>
          </p:nvCxnSpPr>
          <p:spPr>
            <a:xfrm flipH="1">
              <a:off x="3759870" y="5417541"/>
              <a:ext cx="311387" cy="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98D394D-8B76-465B-8494-DF7A3DC66DDB}"/>
                </a:ext>
              </a:extLst>
            </p:cNvPr>
            <p:cNvCxnSpPr>
              <a:cxnSpLocks/>
              <a:stCxn id="204" idx="3"/>
              <a:endCxn id="221" idx="1"/>
            </p:cNvCxnSpPr>
            <p:nvPr/>
          </p:nvCxnSpPr>
          <p:spPr>
            <a:xfrm>
              <a:off x="8262906" y="5417541"/>
              <a:ext cx="612683" cy="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3C328AB-E2EB-4552-A13B-D29DFA6A7854}"/>
              </a:ext>
            </a:extLst>
          </p:cNvPr>
          <p:cNvSpPr>
            <a:spLocks noGrp="1"/>
          </p:cNvSpPr>
          <p:nvPr>
            <p:ph type="title"/>
          </p:nvPr>
        </p:nvSpPr>
        <p:spPr>
          <a:xfrm>
            <a:off x="665986" y="460188"/>
            <a:ext cx="10155303" cy="574284"/>
          </a:xfrm>
        </p:spPr>
        <p:txBody>
          <a:bodyPr/>
          <a:lstStyle/>
          <a:p>
            <a:pPr algn="justLow"/>
            <a:r>
              <a:rPr lang="ar-SA" sz="2000" dirty="0"/>
              <a:t>حل الاتحاد البريدي العالمي بشأن خدمة التوزيع المدفوع الرسوم - مسارات تفاعل الزبائن والخدمات المقدمة إليهم</a:t>
            </a:r>
          </a:p>
        </p:txBody>
      </p:sp>
    </p:spTree>
    <p:extLst>
      <p:ext uri="{BB962C8B-B14F-4D97-AF65-F5344CB8AC3E}">
        <p14:creationId xmlns:p14="http://schemas.microsoft.com/office/powerpoint/2010/main" val="300442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BC8559-35C5-664C-E58D-7D7539922C74}"/>
              </a:ext>
            </a:extLst>
          </p:cNvPr>
          <p:cNvSpPr txBox="1">
            <a:spLocks/>
          </p:cNvSpPr>
          <p:nvPr/>
        </p:nvSpPr>
        <p:spPr>
          <a:xfrm>
            <a:off x="531223" y="1575880"/>
            <a:ext cx="11120846" cy="4406631"/>
          </a:xfrm>
          <a:prstGeom prst="rect">
            <a:avLst/>
          </a:prstGeom>
        </p:spPr>
        <p:txBody>
          <a:bodyPr vert="horz" lIns="91440" tIns="45720" rIns="91440" bIns="45720" rtlCol="0" anchor="t" anchorCtr="0">
            <a:noAutofit/>
          </a:bodyPr>
          <a:lstStyle>
            <a:lvl1pPr algn="r" defTabSz="914400" rtl="1"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marR="0" lvl="0" indent="-4572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fr-CH" sz="20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sym typeface="Wingdings" panose="05000000000000000000" pitchFamily="2" charset="2"/>
            </a:endParaRPr>
          </a:p>
        </p:txBody>
      </p:sp>
      <p:sp>
        <p:nvSpPr>
          <p:cNvPr id="17" name="Title 1">
            <a:extLst>
              <a:ext uri="{FF2B5EF4-FFF2-40B4-BE49-F238E27FC236}">
                <a16:creationId xmlns:a16="http://schemas.microsoft.com/office/drawing/2014/main" id="{5B20A40E-703D-46CF-BDEB-6930D9897761}"/>
              </a:ext>
            </a:extLst>
          </p:cNvPr>
          <p:cNvSpPr txBox="1">
            <a:spLocks/>
          </p:cNvSpPr>
          <p:nvPr/>
        </p:nvSpPr>
        <p:spPr>
          <a:xfrm>
            <a:off x="1820929" y="327846"/>
            <a:ext cx="9123976" cy="892153"/>
          </a:xfrm>
          <a:prstGeom prst="rect">
            <a:avLst/>
          </a:prstGeom>
        </p:spPr>
        <p:txBody>
          <a:bodyPr/>
          <a:lstStyle>
            <a:defPPr>
              <a:defRPr lang="en-C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84D"/>
              </a:solidFill>
              <a:effectLst/>
              <a:uLnTx/>
              <a:uFillTx/>
              <a:latin typeface="Verdana" panose="020B0604030504040204" pitchFamily="34" charset="0"/>
              <a:ea typeface="Verdana" panose="020B0604030504040204" pitchFamily="34" charset="0"/>
            </a:endParaRPr>
          </a:p>
        </p:txBody>
      </p:sp>
      <p:sp>
        <p:nvSpPr>
          <p:cNvPr id="8" name="Title 7">
            <a:extLst>
              <a:ext uri="{FF2B5EF4-FFF2-40B4-BE49-F238E27FC236}">
                <a16:creationId xmlns:a16="http://schemas.microsoft.com/office/drawing/2014/main" id="{16281A4D-C419-492F-B89A-15D1779484F3}"/>
              </a:ext>
            </a:extLst>
          </p:cNvPr>
          <p:cNvSpPr>
            <a:spLocks noGrp="1"/>
          </p:cNvSpPr>
          <p:nvPr>
            <p:ph type="title"/>
          </p:nvPr>
        </p:nvSpPr>
        <p:spPr>
          <a:xfrm>
            <a:off x="1196237" y="486584"/>
            <a:ext cx="9532306" cy="574675"/>
          </a:xfrm>
        </p:spPr>
        <p:txBody>
          <a:bodyPr/>
          <a:lstStyle/>
          <a:p>
            <a:pPr algn="justLow"/>
            <a:r>
              <a:rPr lang="ar-SA" sz="1800" dirty="0"/>
              <a:t>تعديلات الاتفاقية التي أقرها المؤتمر الاستثنائي الرابع (الرياض، المملكة العربية السعودية، </a:t>
            </a:r>
            <a:r>
              <a:rPr lang="ar-SA" sz="1800" dirty="0">
                <a:latin typeface="Arial" panose="020B0604020202020204" pitchFamily="34" charset="0"/>
                <a:cs typeface="Arial" panose="020B0604020202020204" pitchFamily="34" charset="0"/>
              </a:rPr>
              <a:t>٢٠٢</a:t>
            </a:r>
            <a:r>
              <a:rPr lang="ar-SA" sz="1800" dirty="0">
                <a:latin typeface="Arial" panose="020B0604020202020204" pitchFamily="34" charset="0"/>
                <a:ea typeface="Calibri" panose="020F0502020204030204" pitchFamily="34" charset="0"/>
                <a:cs typeface="Arial" panose="020B0604020202020204" pitchFamily="34" charset="0"/>
              </a:rPr>
              <a:t>٣</a:t>
            </a:r>
            <a:r>
              <a:rPr lang="ar-SA" sz="1800" dirty="0"/>
              <a:t>) بشأن الخدمات البريدية</a:t>
            </a:r>
          </a:p>
        </p:txBody>
      </p:sp>
      <p:sp>
        <p:nvSpPr>
          <p:cNvPr id="12" name="Title 1">
            <a:extLst>
              <a:ext uri="{FF2B5EF4-FFF2-40B4-BE49-F238E27FC236}">
                <a16:creationId xmlns:a16="http://schemas.microsoft.com/office/drawing/2014/main" id="{C3489BEA-4186-4D45-88B3-B54CB96AB3D1}"/>
              </a:ext>
            </a:extLst>
          </p:cNvPr>
          <p:cNvSpPr txBox="1">
            <a:spLocks/>
          </p:cNvSpPr>
          <p:nvPr/>
        </p:nvSpPr>
        <p:spPr>
          <a:xfrm>
            <a:off x="531223" y="1575880"/>
            <a:ext cx="11120846" cy="4406631"/>
          </a:xfrm>
          <a:prstGeom prst="rect">
            <a:avLst/>
          </a:prstGeom>
        </p:spPr>
        <p:txBody>
          <a:bodyPr vert="horz" lIns="91440" tIns="45720" rIns="91440" bIns="45720" rtlCol="0" anchor="t" anchorCtr="0">
            <a:noAutofit/>
          </a:bodyPr>
          <a:lstStyle>
            <a:lvl1pPr algn="r" defTabSz="914400" rtl="1"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marR="0" lvl="0" indent="-4572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fr-CH" sz="20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sym typeface="Wingdings" panose="05000000000000000000" pitchFamily="2" charset="2"/>
            </a:endParaRPr>
          </a:p>
        </p:txBody>
      </p:sp>
      <p:graphicFrame>
        <p:nvGraphicFramePr>
          <p:cNvPr id="13" name="Diagram 12">
            <a:extLst>
              <a:ext uri="{FF2B5EF4-FFF2-40B4-BE49-F238E27FC236}">
                <a16:creationId xmlns:a16="http://schemas.microsoft.com/office/drawing/2014/main" id="{171FC0BF-9E92-4EFE-A839-18C8D693FF4D}"/>
              </a:ext>
            </a:extLst>
          </p:cNvPr>
          <p:cNvGraphicFramePr/>
          <p:nvPr>
            <p:extLst>
              <p:ext uri="{D42A27DB-BD31-4B8C-83A1-F6EECF244321}">
                <p14:modId xmlns:p14="http://schemas.microsoft.com/office/powerpoint/2010/main" val="3098344211"/>
              </p:ext>
            </p:extLst>
          </p:nvPr>
        </p:nvGraphicFramePr>
        <p:xfrm>
          <a:off x="2256730" y="1575881"/>
          <a:ext cx="9631829" cy="380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C427B6FA-0598-4198-963C-9B9B50CE47E6}"/>
              </a:ext>
            </a:extLst>
          </p:cNvPr>
          <p:cNvSpPr txBox="1">
            <a:spLocks/>
          </p:cNvSpPr>
          <p:nvPr/>
        </p:nvSpPr>
        <p:spPr>
          <a:xfrm>
            <a:off x="1820929" y="327846"/>
            <a:ext cx="9123976" cy="892153"/>
          </a:xfrm>
          <a:prstGeom prst="rect">
            <a:avLst/>
          </a:prstGeom>
        </p:spPr>
        <p:txBody>
          <a:bodyPr/>
          <a:lstStyle>
            <a:defPPr>
              <a:defRPr lang="en-C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484D"/>
              </a:solidFill>
              <a:effectLst/>
              <a:uLnTx/>
              <a:uFillTx/>
              <a:latin typeface="Verdana" panose="020B0604030504040204" pitchFamily="34" charset="0"/>
              <a:ea typeface="Verdana" panose="020B0604030504040204" pitchFamily="34" charset="0"/>
            </a:endParaRPr>
          </a:p>
        </p:txBody>
      </p:sp>
      <p:grpSp>
        <p:nvGrpSpPr>
          <p:cNvPr id="15" name="Group 14">
            <a:extLst>
              <a:ext uri="{FF2B5EF4-FFF2-40B4-BE49-F238E27FC236}">
                <a16:creationId xmlns:a16="http://schemas.microsoft.com/office/drawing/2014/main" id="{5169A6A0-06AD-4D46-ADFC-74036C29243C}"/>
              </a:ext>
            </a:extLst>
          </p:cNvPr>
          <p:cNvGrpSpPr/>
          <p:nvPr/>
        </p:nvGrpSpPr>
        <p:grpSpPr>
          <a:xfrm>
            <a:off x="268099" y="2543721"/>
            <a:ext cx="2639567" cy="1736149"/>
            <a:chOff x="351867" y="2613908"/>
            <a:chExt cx="2639567" cy="1736149"/>
          </a:xfrm>
        </p:grpSpPr>
        <p:sp>
          <p:nvSpPr>
            <p:cNvPr id="16" name="Arrow: Notched Right 15">
              <a:extLst>
                <a:ext uri="{FF2B5EF4-FFF2-40B4-BE49-F238E27FC236}">
                  <a16:creationId xmlns:a16="http://schemas.microsoft.com/office/drawing/2014/main" id="{EF1AFBA6-96C7-462D-977D-8DE5C79D6D7B}"/>
                </a:ext>
              </a:extLst>
            </p:cNvPr>
            <p:cNvSpPr/>
            <p:nvPr/>
          </p:nvSpPr>
          <p:spPr>
            <a:xfrm>
              <a:off x="1997731" y="3089349"/>
              <a:ext cx="993703" cy="954412"/>
            </a:xfrm>
            <a:prstGeom prst="notch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18" name="Picture 17">
              <a:extLst>
                <a:ext uri="{FF2B5EF4-FFF2-40B4-BE49-F238E27FC236}">
                  <a16:creationId xmlns:a16="http://schemas.microsoft.com/office/drawing/2014/main" id="{D2F1FA13-7950-42E1-A21E-6B971A709101}"/>
                </a:ext>
              </a:extLst>
            </p:cNvPr>
            <p:cNvPicPr>
              <a:picLocks noChangeAspect="1"/>
            </p:cNvPicPr>
            <p:nvPr/>
          </p:nvPicPr>
          <p:blipFill>
            <a:blip r:embed="rId8"/>
            <a:stretch>
              <a:fillRect/>
            </a:stretch>
          </p:blipFill>
          <p:spPr>
            <a:xfrm>
              <a:off x="508442" y="2797982"/>
              <a:ext cx="1332714" cy="1368000"/>
            </a:xfrm>
            <a:prstGeom prst="rect">
              <a:avLst/>
            </a:prstGeom>
          </p:spPr>
        </p:pic>
        <p:sp>
          <p:nvSpPr>
            <p:cNvPr id="19" name="Circle: Hollow 18">
              <a:extLst>
                <a:ext uri="{FF2B5EF4-FFF2-40B4-BE49-F238E27FC236}">
                  <a16:creationId xmlns:a16="http://schemas.microsoft.com/office/drawing/2014/main" id="{F09FCF33-776B-447D-A67F-C31E73721885}"/>
                </a:ext>
              </a:extLst>
            </p:cNvPr>
            <p:cNvSpPr/>
            <p:nvPr/>
          </p:nvSpPr>
          <p:spPr>
            <a:xfrm>
              <a:off x="351867" y="2613908"/>
              <a:ext cx="1725508" cy="1736149"/>
            </a:xfrm>
            <a:prstGeom prst="donut">
              <a:avLst>
                <a:gd name="adj" fmla="val 539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grpSp>
      <p:sp>
        <p:nvSpPr>
          <p:cNvPr id="20" name="Oval 19">
            <a:extLst>
              <a:ext uri="{FF2B5EF4-FFF2-40B4-BE49-F238E27FC236}">
                <a16:creationId xmlns:a16="http://schemas.microsoft.com/office/drawing/2014/main" id="{B595E0E0-133C-44F9-9465-22486D7A7B7A}"/>
              </a:ext>
            </a:extLst>
          </p:cNvPr>
          <p:cNvSpPr/>
          <p:nvPr/>
        </p:nvSpPr>
        <p:spPr>
          <a:xfrm>
            <a:off x="2907666" y="2901106"/>
            <a:ext cx="245726" cy="236109"/>
          </a:xfrm>
          <a:prstGeom prst="ellipse">
            <a:avLst/>
          </a:prstGeom>
          <a:solidFill>
            <a:srgbClr val="FFFF00"/>
          </a:solidFill>
          <a:ln>
            <a:solidFill>
              <a:schemeClr val="accent1">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Oval 23">
            <a:extLst>
              <a:ext uri="{FF2B5EF4-FFF2-40B4-BE49-F238E27FC236}">
                <a16:creationId xmlns:a16="http://schemas.microsoft.com/office/drawing/2014/main" id="{9FC4CA54-6899-4217-B4DA-4EF82C7A1D67}"/>
              </a:ext>
            </a:extLst>
          </p:cNvPr>
          <p:cNvSpPr/>
          <p:nvPr/>
        </p:nvSpPr>
        <p:spPr>
          <a:xfrm>
            <a:off x="2907666" y="3807652"/>
            <a:ext cx="245726" cy="236109"/>
          </a:xfrm>
          <a:prstGeom prst="ellipse">
            <a:avLst/>
          </a:prstGeom>
          <a:solidFill>
            <a:srgbClr val="FFFF00"/>
          </a:solidFill>
          <a:ln>
            <a:solidFill>
              <a:schemeClr val="accent1">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773843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3DEEC5-F49E-450D-86F6-6BC02C57A4C4}"/>
              </a:ext>
            </a:extLst>
          </p:cNvPr>
          <p:cNvSpPr txBox="1">
            <a:spLocks/>
          </p:cNvSpPr>
          <p:nvPr/>
        </p:nvSpPr>
        <p:spPr>
          <a:xfrm>
            <a:off x="306027" y="1564412"/>
            <a:ext cx="9344504" cy="1465186"/>
          </a:xfrm>
          <a:prstGeom prst="rect">
            <a:avLst/>
          </a:prstGeom>
          <a:solidFill>
            <a:srgbClr val="005BAA"/>
          </a:solidFill>
          <a:ln>
            <a:noFill/>
          </a:ln>
        </p:spPr>
        <p:txBody>
          <a:bodyPr anchor="ctr"/>
          <a:lstStyle>
            <a:lvl1pPr marL="0" indent="0" algn="ctr" defTabSz="914400" rtl="1" eaLnBrk="1" latinLnBrk="0" hangingPunct="1">
              <a:lnSpc>
                <a:spcPct val="90000"/>
              </a:lnSpc>
              <a:spcBef>
                <a:spcPts val="1000"/>
              </a:spcBef>
              <a:buFont typeface="Arial" panose="020B0604020202020204" pitchFamily="34" charset="0"/>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justLow"/>
            <a:r>
              <a:rPr lang="ar-SA" sz="1400" dirty="0">
                <a:latin typeface="Arial" panose="020B0604020202020204" pitchFamily="34" charset="0"/>
                <a:cs typeface="Arial" panose="020B0604020202020204" pitchFamily="34" charset="0"/>
              </a:rPr>
              <a:t>خيارات مرنة لتطبيق تكنولوجيا المعلومات</a:t>
            </a:r>
          </a:p>
          <a:p>
            <a:pPr marL="342900" indent="-342900" algn="justLow">
              <a:buFont typeface="Arial" panose="020B0604020202020204" pitchFamily="34" charset="0"/>
              <a:buChar char="•"/>
            </a:pPr>
            <a:r>
              <a:rPr lang="ar-SA" sz="1400" b="0" dirty="0">
                <a:latin typeface="Arial" panose="020B0604020202020204" pitchFamily="34" charset="0"/>
                <a:cs typeface="Arial" panose="020B0604020202020204" pitchFamily="34" charset="0"/>
              </a:rPr>
              <a:t>جاهزة للتنفيذ باستخدام نظام الإقرارات الجمركية </a:t>
            </a:r>
            <a:r>
              <a:rPr lang="en-GB" sz="1200" dirty="0" err="1">
                <a:latin typeface="Times New Roman" panose="02020603050405020304" pitchFamily="18" charset="0"/>
                <a:cs typeface="Times New Roman" panose="02020603050405020304" pitchFamily="18" charset="0"/>
              </a:rPr>
              <a:t>CDS.post</a:t>
            </a:r>
            <a:endParaRPr lang="en-GB" sz="1200" dirty="0">
              <a:latin typeface="Times New Roman" panose="02020603050405020304" pitchFamily="18" charset="0"/>
              <a:cs typeface="Times New Roman" panose="02020603050405020304" pitchFamily="18" charset="0"/>
            </a:endParaRPr>
          </a:p>
          <a:p>
            <a:pPr marL="360000" indent="-360000" algn="justLow">
              <a:lnSpc>
                <a:spcPct val="100000"/>
              </a:lnSpc>
              <a:spcBef>
                <a:spcPts val="600"/>
              </a:spcBef>
              <a:buFont typeface="Arial" panose="020B0604020202020204" pitchFamily="34" charset="0"/>
              <a:buChar char="•"/>
            </a:pPr>
            <a:r>
              <a:rPr lang="ar-SA" sz="1400" b="0" dirty="0">
                <a:latin typeface="Arial" panose="020B0604020202020204" pitchFamily="34" charset="0"/>
                <a:cs typeface="Arial" panose="020B0604020202020204" pitchFamily="34" charset="0"/>
              </a:rPr>
              <a:t>عملية مدمجة في نظام الإقرارات الجمركية، أو الاستعانة بجهات خارجية لتنفيذ جزء من العملية (أو تنفيذها بالكامل) (واجهات برمجة التطبيقات الخاصة بنظام الإقرارات الجمركية)</a:t>
            </a:r>
          </a:p>
          <a:p>
            <a:pPr marL="342900" indent="-342900" algn="justLow">
              <a:buFont typeface="Arial" panose="020B0604020202020204" pitchFamily="34" charset="0"/>
              <a:buChar char="•"/>
            </a:pPr>
            <a:r>
              <a:rPr lang="ar-SA" sz="1400" b="0" dirty="0">
                <a:latin typeface="Arial" panose="020B0604020202020204" pitchFamily="34" charset="0"/>
                <a:cs typeface="Arial" panose="020B0604020202020204" pitchFamily="34" charset="0"/>
              </a:rPr>
              <a:t>واجهات برمجة التطبيقات الخاصة بخدمة التوزيع المدفوع الرسوم على بوابة مركز التكنولوجيا البريدية</a:t>
            </a:r>
          </a:p>
        </p:txBody>
      </p:sp>
      <p:sp>
        <p:nvSpPr>
          <p:cNvPr id="6" name="Content Placeholder 2">
            <a:extLst>
              <a:ext uri="{FF2B5EF4-FFF2-40B4-BE49-F238E27FC236}">
                <a16:creationId xmlns:a16="http://schemas.microsoft.com/office/drawing/2014/main" id="{71BD3595-666E-4ABB-A4E6-0C708466A87B}"/>
              </a:ext>
            </a:extLst>
          </p:cNvPr>
          <p:cNvSpPr txBox="1">
            <a:spLocks/>
          </p:cNvSpPr>
          <p:nvPr/>
        </p:nvSpPr>
        <p:spPr>
          <a:xfrm>
            <a:off x="306027" y="3227837"/>
            <a:ext cx="9344504" cy="1201131"/>
          </a:xfrm>
          <a:prstGeom prst="rect">
            <a:avLst/>
          </a:prstGeom>
          <a:solidFill>
            <a:schemeClr val="accent1">
              <a:lumMod val="60000"/>
              <a:lumOff val="40000"/>
            </a:schemeClr>
          </a:solidFill>
          <a:ln>
            <a:noFill/>
          </a:ln>
        </p:spPr>
        <p:txBody>
          <a:bodyPr vert="horz" lIns="91440" tIns="45720" rIns="91440" bIns="45720" rtlCol="0" anchor="ctr"/>
          <a:lstStyle>
            <a:defPPr>
              <a:defRPr lang="en-CH"/>
            </a:defPPr>
            <a:lvl1pPr marL="0" indent="0" algn="ctr" defTabSz="914400" rtl="1"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r" defTabSz="914400" rtl="1" eaLnBrk="1" latinLnBrk="0" hangingPunct="1">
              <a:defRPr sz="2800" kern="1200">
                <a:solidFill>
                  <a:schemeClr val="tx1"/>
                </a:solidFill>
                <a:latin typeface="+mn-lt"/>
                <a:ea typeface="+mn-ea"/>
                <a:cs typeface="+mn-cs"/>
              </a:defRPr>
            </a:lvl2pPr>
            <a:lvl3pPr marL="914400" algn="r" defTabSz="914400" rtl="1" eaLnBrk="1" latinLnBrk="0" hangingPunct="1">
              <a:defRPr sz="2400" kern="1200">
                <a:solidFill>
                  <a:schemeClr val="tx1"/>
                </a:solidFill>
                <a:latin typeface="+mn-lt"/>
                <a:ea typeface="+mn-ea"/>
                <a:cs typeface="+mn-cs"/>
              </a:defRPr>
            </a:lvl3pPr>
            <a:lvl4pPr marL="1371600" algn="r" defTabSz="914400" rtl="1" eaLnBrk="1" latinLnBrk="0" hangingPunct="1">
              <a:defRPr sz="2000" kern="1200">
                <a:solidFill>
                  <a:schemeClr val="tx1"/>
                </a:solidFill>
                <a:latin typeface="+mn-lt"/>
                <a:ea typeface="+mn-ea"/>
                <a:cs typeface="+mn-cs"/>
              </a:defRPr>
            </a:lvl4pPr>
            <a:lvl5pPr marL="1828800" algn="r" defTabSz="914400" rtl="1" eaLnBrk="1" latinLnBrk="0" hangingPunct="1">
              <a:defRPr sz="2000" kern="1200">
                <a:solidFill>
                  <a:schemeClr val="tx1"/>
                </a:solidFill>
                <a:latin typeface="+mn-lt"/>
                <a:ea typeface="+mn-ea"/>
                <a:cs typeface="+mn-cs"/>
              </a:defRPr>
            </a:lvl5pPr>
            <a:lvl6pPr marL="2286000" algn="r" defTabSz="914400" rtl="1" eaLnBrk="1" latinLnBrk="0" hangingPunct="1">
              <a:defRPr sz="2000" kern="1200">
                <a:solidFill>
                  <a:schemeClr val="tx1"/>
                </a:solidFill>
                <a:latin typeface="+mn-lt"/>
                <a:ea typeface="+mn-ea"/>
                <a:cs typeface="+mn-cs"/>
              </a:defRPr>
            </a:lvl6pPr>
            <a:lvl7pPr marL="2743200" algn="r" defTabSz="914400" rtl="1" eaLnBrk="1" latinLnBrk="0" hangingPunct="1">
              <a:defRPr sz="2000" kern="1200">
                <a:solidFill>
                  <a:schemeClr val="tx1"/>
                </a:solidFill>
                <a:latin typeface="+mn-lt"/>
                <a:ea typeface="+mn-ea"/>
                <a:cs typeface="+mn-cs"/>
              </a:defRPr>
            </a:lvl7pPr>
            <a:lvl8pPr marL="3200400" algn="r" defTabSz="914400" rtl="1" eaLnBrk="1" latinLnBrk="0" hangingPunct="1">
              <a:defRPr sz="2000" kern="1200">
                <a:solidFill>
                  <a:schemeClr val="tx1"/>
                </a:solidFill>
                <a:latin typeface="+mn-lt"/>
                <a:ea typeface="+mn-ea"/>
                <a:cs typeface="+mn-cs"/>
              </a:defRPr>
            </a:lvl8pPr>
            <a:lvl9pPr marL="3657600" algn="r" defTabSz="914400" rtl="1" eaLnBrk="1" latinLnBrk="0" hangingPunct="1">
              <a:defRPr sz="2000" kern="1200">
                <a:solidFill>
                  <a:schemeClr val="tx1"/>
                </a:solidFill>
                <a:latin typeface="+mn-lt"/>
                <a:ea typeface="+mn-ea"/>
                <a:cs typeface="+mn-cs"/>
              </a:defRPr>
            </a:lvl9pPr>
          </a:lstStyle>
          <a:p>
            <a:pPr algn="r"/>
            <a:r>
              <a:rPr lang="ar-SA" sz="1400" b="1" dirty="0">
                <a:latin typeface="Arial" panose="020B0604020202020204" pitchFamily="34" charset="0"/>
                <a:cs typeface="Arial" panose="020B0604020202020204" pitchFamily="34" charset="0"/>
              </a:rPr>
              <a:t>خيارات الدفع المتكاملة: يمكن للزبائن البريديين</a:t>
            </a:r>
          </a:p>
          <a:p>
            <a:pPr marL="360000" indent="-360000" algn="r">
              <a:spcBef>
                <a:spcPts val="600"/>
              </a:spcBef>
              <a:buFont typeface="Arial" panose="020B0604020202020204" pitchFamily="34" charset="0"/>
              <a:buChar char="•"/>
            </a:pPr>
            <a:r>
              <a:rPr lang="ar-SA" sz="1400" b="0" dirty="0">
                <a:latin typeface="Arial" panose="020B0604020202020204" pitchFamily="34" charset="0"/>
                <a:cs typeface="Arial" panose="020B0604020202020204" pitchFamily="34" charset="0"/>
              </a:rPr>
              <a:t>أن يدفعوا الرسوم في مؤسسة بريدية</a:t>
            </a:r>
          </a:p>
          <a:p>
            <a:pPr marL="360000" indent="-360000" algn="just">
              <a:spcBef>
                <a:spcPts val="600"/>
              </a:spcBef>
              <a:buFont typeface="Arial" panose="020B0604020202020204" pitchFamily="34" charset="0"/>
              <a:buChar char="•"/>
            </a:pPr>
            <a:r>
              <a:rPr lang="ar-SA" sz="1400" dirty="0">
                <a:latin typeface="Arial" panose="020B0604020202020204" pitchFamily="34" charset="0"/>
                <a:cs typeface="Arial" panose="020B0604020202020204" pitchFamily="34" charset="0"/>
              </a:rPr>
              <a:t>أن يدفعوا الرسوم مباشرة إلى الطرف الثالث (الاستعانة بمصادر خارجية، عندما لا تسمح الأنظمة للمؤسسة البريدية في المصدر بتحصيل الرسوم نيابة عن بلد أجنبي)</a:t>
            </a:r>
          </a:p>
        </p:txBody>
      </p:sp>
      <p:sp>
        <p:nvSpPr>
          <p:cNvPr id="7" name="Content Placeholder 2">
            <a:extLst>
              <a:ext uri="{FF2B5EF4-FFF2-40B4-BE49-F238E27FC236}">
                <a16:creationId xmlns:a16="http://schemas.microsoft.com/office/drawing/2014/main" id="{6FF9BD00-29EF-4217-804E-FE5478561917}"/>
              </a:ext>
            </a:extLst>
          </p:cNvPr>
          <p:cNvSpPr txBox="1">
            <a:spLocks/>
          </p:cNvSpPr>
          <p:nvPr/>
        </p:nvSpPr>
        <p:spPr>
          <a:xfrm>
            <a:off x="306028" y="4520567"/>
            <a:ext cx="9344504" cy="1051562"/>
          </a:xfrm>
          <a:prstGeom prst="rect">
            <a:avLst/>
          </a:prstGeom>
          <a:solidFill>
            <a:schemeClr val="bg1">
              <a:lumMod val="85000"/>
            </a:schemeClr>
          </a:solidFill>
          <a:ln>
            <a:noFill/>
          </a:ln>
        </p:spPr>
        <p:txBody>
          <a:bodyPr vert="horz" lIns="91440" tIns="45720" rIns="91440" bIns="45720" rtlCol="0" anchor="ctr"/>
          <a:lstStyle>
            <a:defPPr>
              <a:defRPr lang="en-CH"/>
            </a:defPPr>
            <a:lvl1pPr marL="0" indent="0" algn="ctr" defTabSz="914400" rtl="1"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r" defTabSz="914400" rtl="1" eaLnBrk="1" latinLnBrk="0" hangingPunct="1">
              <a:defRPr sz="2800" kern="1200">
                <a:solidFill>
                  <a:schemeClr val="tx1"/>
                </a:solidFill>
                <a:latin typeface="+mn-lt"/>
                <a:ea typeface="+mn-ea"/>
                <a:cs typeface="+mn-cs"/>
              </a:defRPr>
            </a:lvl2pPr>
            <a:lvl3pPr marL="914400" algn="r" defTabSz="914400" rtl="1" eaLnBrk="1" latinLnBrk="0" hangingPunct="1">
              <a:defRPr sz="2400" kern="1200">
                <a:solidFill>
                  <a:schemeClr val="tx1"/>
                </a:solidFill>
                <a:latin typeface="+mn-lt"/>
                <a:ea typeface="+mn-ea"/>
                <a:cs typeface="+mn-cs"/>
              </a:defRPr>
            </a:lvl3pPr>
            <a:lvl4pPr marL="1371600" algn="r" defTabSz="914400" rtl="1" eaLnBrk="1" latinLnBrk="0" hangingPunct="1">
              <a:defRPr sz="2000" kern="1200">
                <a:solidFill>
                  <a:schemeClr val="tx1"/>
                </a:solidFill>
                <a:latin typeface="+mn-lt"/>
                <a:ea typeface="+mn-ea"/>
                <a:cs typeface="+mn-cs"/>
              </a:defRPr>
            </a:lvl4pPr>
            <a:lvl5pPr marL="1828800" algn="r" defTabSz="914400" rtl="1" eaLnBrk="1" latinLnBrk="0" hangingPunct="1">
              <a:defRPr sz="2000" kern="1200">
                <a:solidFill>
                  <a:schemeClr val="tx1"/>
                </a:solidFill>
                <a:latin typeface="+mn-lt"/>
                <a:ea typeface="+mn-ea"/>
                <a:cs typeface="+mn-cs"/>
              </a:defRPr>
            </a:lvl5pPr>
            <a:lvl6pPr marL="2286000" algn="r" defTabSz="914400" rtl="1" eaLnBrk="1" latinLnBrk="0" hangingPunct="1">
              <a:defRPr sz="2000" kern="1200">
                <a:solidFill>
                  <a:schemeClr val="tx1"/>
                </a:solidFill>
                <a:latin typeface="+mn-lt"/>
                <a:ea typeface="+mn-ea"/>
                <a:cs typeface="+mn-cs"/>
              </a:defRPr>
            </a:lvl6pPr>
            <a:lvl7pPr marL="2743200" algn="r" defTabSz="914400" rtl="1" eaLnBrk="1" latinLnBrk="0" hangingPunct="1">
              <a:defRPr sz="2000" kern="1200">
                <a:solidFill>
                  <a:schemeClr val="tx1"/>
                </a:solidFill>
                <a:latin typeface="+mn-lt"/>
                <a:ea typeface="+mn-ea"/>
                <a:cs typeface="+mn-cs"/>
              </a:defRPr>
            </a:lvl7pPr>
            <a:lvl8pPr marL="3200400" algn="r" defTabSz="914400" rtl="1" eaLnBrk="1" latinLnBrk="0" hangingPunct="1">
              <a:defRPr sz="2000" kern="1200">
                <a:solidFill>
                  <a:schemeClr val="tx1"/>
                </a:solidFill>
                <a:latin typeface="+mn-lt"/>
                <a:ea typeface="+mn-ea"/>
                <a:cs typeface="+mn-cs"/>
              </a:defRPr>
            </a:lvl8pPr>
            <a:lvl9pPr marL="3657600" algn="r" defTabSz="914400" rtl="1" eaLnBrk="1" latinLnBrk="0" hangingPunct="1">
              <a:defRPr sz="2000" kern="1200">
                <a:solidFill>
                  <a:schemeClr val="tx1"/>
                </a:solidFill>
                <a:latin typeface="+mn-lt"/>
                <a:ea typeface="+mn-ea"/>
                <a:cs typeface="+mn-cs"/>
              </a:defRPr>
            </a:lvl9pPr>
          </a:lstStyle>
          <a:p>
            <a:pPr marL="360000" indent="-360000" algn="r"/>
            <a:r>
              <a:rPr lang="ar-SA" sz="1400" b="1" dirty="0">
                <a:latin typeface="Arial" panose="020B0604020202020204" pitchFamily="34" charset="0"/>
                <a:cs typeface="Arial" panose="020B0604020202020204" pitchFamily="34" charset="0"/>
              </a:rPr>
              <a:t>جزئي</a:t>
            </a:r>
          </a:p>
          <a:p>
            <a:pPr marL="360000" indent="-360000" algn="just">
              <a:spcBef>
                <a:spcPts val="600"/>
              </a:spcBef>
              <a:buFont typeface="Arial" panose="020B0604020202020204" pitchFamily="34" charset="0"/>
              <a:buChar char="•"/>
            </a:pPr>
            <a:r>
              <a:rPr lang="ar-SA" sz="1400" dirty="0">
                <a:latin typeface="Arial" panose="020B0604020202020204" pitchFamily="34" charset="0"/>
                <a:cs typeface="Arial" panose="020B0604020202020204" pitchFamily="34" charset="0"/>
              </a:rPr>
              <a:t>خيار الاشتراك في جزء فقط من الحل (مثل البيانات التلقائية من الشبكة </a:t>
            </a:r>
            <a:r>
              <a:rPr lang="en-GB" sz="1200" dirty="0">
                <a:latin typeface="Times New Roman" panose="02020603050405020304" pitchFamily="18" charset="0"/>
                <a:cs typeface="Times New Roman" panose="02020603050405020304" pitchFamily="18" charset="0"/>
              </a:rPr>
              <a:t>POST*Net</a:t>
            </a:r>
            <a:r>
              <a:rPr lang="ar-EG" sz="1400"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91ACBB51-86E6-4041-9D29-FCF230C6BE49}"/>
              </a:ext>
            </a:extLst>
          </p:cNvPr>
          <p:cNvSpPr txBox="1">
            <a:spLocks/>
          </p:cNvSpPr>
          <p:nvPr/>
        </p:nvSpPr>
        <p:spPr>
          <a:xfrm>
            <a:off x="306028" y="5599491"/>
            <a:ext cx="9344503" cy="1051563"/>
          </a:xfrm>
          <a:prstGeom prst="rect">
            <a:avLst/>
          </a:prstGeom>
          <a:solidFill>
            <a:schemeClr val="bg1">
              <a:lumMod val="95000"/>
            </a:schemeClr>
          </a:solidFill>
          <a:ln>
            <a:noFill/>
          </a:ln>
        </p:spPr>
        <p:txBody>
          <a:bodyPr vert="horz" lIns="91440" tIns="45720" rIns="91440" bIns="45720" rtlCol="0" anchor="ctr"/>
          <a:lstStyle>
            <a:defPPr>
              <a:defRPr lang="en-CH"/>
            </a:defPPr>
            <a:lvl1pPr marL="0" indent="0" algn="ctr" defTabSz="914400" rtl="1"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r" defTabSz="914400" rtl="1" eaLnBrk="1" latinLnBrk="0" hangingPunct="1">
              <a:defRPr sz="2800" kern="1200">
                <a:solidFill>
                  <a:schemeClr val="tx1"/>
                </a:solidFill>
                <a:latin typeface="+mn-lt"/>
                <a:ea typeface="+mn-ea"/>
                <a:cs typeface="+mn-cs"/>
              </a:defRPr>
            </a:lvl2pPr>
            <a:lvl3pPr marL="914400" algn="r" defTabSz="914400" rtl="1" eaLnBrk="1" latinLnBrk="0" hangingPunct="1">
              <a:defRPr sz="2400" kern="1200">
                <a:solidFill>
                  <a:schemeClr val="tx1"/>
                </a:solidFill>
                <a:latin typeface="+mn-lt"/>
                <a:ea typeface="+mn-ea"/>
                <a:cs typeface="+mn-cs"/>
              </a:defRPr>
            </a:lvl3pPr>
            <a:lvl4pPr marL="1371600" algn="r" defTabSz="914400" rtl="1" eaLnBrk="1" latinLnBrk="0" hangingPunct="1">
              <a:defRPr sz="2000" kern="1200">
                <a:solidFill>
                  <a:schemeClr val="tx1"/>
                </a:solidFill>
                <a:latin typeface="+mn-lt"/>
                <a:ea typeface="+mn-ea"/>
                <a:cs typeface="+mn-cs"/>
              </a:defRPr>
            </a:lvl4pPr>
            <a:lvl5pPr marL="1828800" algn="r" defTabSz="914400" rtl="1" eaLnBrk="1" latinLnBrk="0" hangingPunct="1">
              <a:defRPr sz="2000" kern="1200">
                <a:solidFill>
                  <a:schemeClr val="tx1"/>
                </a:solidFill>
                <a:latin typeface="+mn-lt"/>
                <a:ea typeface="+mn-ea"/>
                <a:cs typeface="+mn-cs"/>
              </a:defRPr>
            </a:lvl5pPr>
            <a:lvl6pPr marL="2286000" algn="r" defTabSz="914400" rtl="1" eaLnBrk="1" latinLnBrk="0" hangingPunct="1">
              <a:defRPr sz="2000" kern="1200">
                <a:solidFill>
                  <a:schemeClr val="tx1"/>
                </a:solidFill>
                <a:latin typeface="+mn-lt"/>
                <a:ea typeface="+mn-ea"/>
                <a:cs typeface="+mn-cs"/>
              </a:defRPr>
            </a:lvl6pPr>
            <a:lvl7pPr marL="2743200" algn="r" defTabSz="914400" rtl="1" eaLnBrk="1" latinLnBrk="0" hangingPunct="1">
              <a:defRPr sz="2000" kern="1200">
                <a:solidFill>
                  <a:schemeClr val="tx1"/>
                </a:solidFill>
                <a:latin typeface="+mn-lt"/>
                <a:ea typeface="+mn-ea"/>
                <a:cs typeface="+mn-cs"/>
              </a:defRPr>
            </a:lvl7pPr>
            <a:lvl8pPr marL="3200400" algn="r" defTabSz="914400" rtl="1" eaLnBrk="1" latinLnBrk="0" hangingPunct="1">
              <a:defRPr sz="2000" kern="1200">
                <a:solidFill>
                  <a:schemeClr val="tx1"/>
                </a:solidFill>
                <a:latin typeface="+mn-lt"/>
                <a:ea typeface="+mn-ea"/>
                <a:cs typeface="+mn-cs"/>
              </a:defRPr>
            </a:lvl8pPr>
            <a:lvl9pPr marL="3657600" algn="r" defTabSz="914400" rtl="1" eaLnBrk="1" latinLnBrk="0" hangingPunct="1">
              <a:defRPr sz="2000" kern="1200">
                <a:solidFill>
                  <a:schemeClr val="tx1"/>
                </a:solidFill>
                <a:latin typeface="+mn-lt"/>
                <a:ea typeface="+mn-ea"/>
                <a:cs typeface="+mn-cs"/>
              </a:defRPr>
            </a:lvl9pPr>
          </a:lstStyle>
          <a:p>
            <a:pPr algn="r"/>
            <a:r>
              <a:rPr lang="ar-SA" sz="1400" b="1" dirty="0">
                <a:latin typeface="Arial" panose="020B0604020202020204" pitchFamily="34" charset="0"/>
                <a:cs typeface="Arial" panose="020B0604020202020204" pitchFamily="34" charset="0"/>
              </a:rPr>
              <a:t>اختيار طرف ثالث</a:t>
            </a:r>
          </a:p>
          <a:p>
            <a:pPr marL="360000" indent="-360000" algn="just">
              <a:spcBef>
                <a:spcPts val="600"/>
              </a:spcBef>
              <a:buFont typeface="Arial" panose="020B0604020202020204" pitchFamily="34" charset="0"/>
              <a:buChar char="•"/>
            </a:pPr>
            <a:r>
              <a:rPr lang="ar-SA" sz="1400" b="0" dirty="0">
                <a:latin typeface="Arial" panose="020B0604020202020204" pitchFamily="34" charset="0"/>
                <a:cs typeface="Arial" panose="020B0604020202020204" pitchFamily="34" charset="0"/>
              </a:rPr>
              <a:t>جميع مقدمي الخدمات الخارجيين متكاملون بالطريقة نفسها</a:t>
            </a:r>
          </a:p>
          <a:p>
            <a:pPr marL="360000" indent="-360000" algn="r">
              <a:spcBef>
                <a:spcPts val="600"/>
              </a:spcBef>
              <a:buFont typeface="Arial" panose="020B0604020202020204" pitchFamily="34" charset="0"/>
              <a:buChar char="•"/>
            </a:pPr>
            <a:r>
              <a:rPr lang="ar-SA" sz="1400" b="0" dirty="0">
                <a:latin typeface="Arial" panose="020B0604020202020204" pitchFamily="34" charset="0"/>
                <a:cs typeface="Arial" panose="020B0604020202020204" pitchFamily="34" charset="0"/>
              </a:rPr>
              <a:t>سهولة الانتقال من مقدم خدمات خارجي إلى آخر عند الحاجة</a:t>
            </a:r>
          </a:p>
        </p:txBody>
      </p:sp>
      <p:sp>
        <p:nvSpPr>
          <p:cNvPr id="13" name="TextBox 12">
            <a:extLst>
              <a:ext uri="{FF2B5EF4-FFF2-40B4-BE49-F238E27FC236}">
                <a16:creationId xmlns:a16="http://schemas.microsoft.com/office/drawing/2014/main" id="{528DC0BA-8F4E-472A-9D02-3B49440992E5}"/>
              </a:ext>
            </a:extLst>
          </p:cNvPr>
          <p:cNvSpPr txBox="1"/>
          <p:nvPr/>
        </p:nvSpPr>
        <p:spPr>
          <a:xfrm>
            <a:off x="10164871" y="1386593"/>
            <a:ext cx="1797572" cy="1077218"/>
          </a:xfrm>
          <a:prstGeom prst="rect">
            <a:avLst/>
          </a:prstGeom>
          <a:noFill/>
        </p:spPr>
        <p:txBody>
          <a:bodyPr wrap="square" rtlCol="0">
            <a:spAutoFit/>
          </a:bodyPr>
          <a:lstStyle/>
          <a:p>
            <a:pPr algn="justLow"/>
            <a:r>
              <a:rPr lang="ar-SA" sz="1600" dirty="0">
                <a:solidFill>
                  <a:srgbClr val="FF0000"/>
                </a:solidFill>
                <a:latin typeface="Arial" panose="020B0604020202020204" pitchFamily="34" charset="0"/>
                <a:ea typeface="Arial"/>
                <a:cs typeface="Arial" panose="020B0604020202020204" pitchFamily="34" charset="0"/>
              </a:rPr>
              <a:t>٨٦ مؤسسة بريدية </a:t>
            </a:r>
            <a:r>
              <a:rPr lang="ar-SA" sz="1600" dirty="0">
                <a:latin typeface="Arial" panose="020B0604020202020204" pitchFamily="34" charset="0"/>
                <a:ea typeface="Arial"/>
                <a:cs typeface="Arial" panose="020B0604020202020204" pitchFamily="34" charset="0"/>
              </a:rPr>
              <a:t>تستخدم نظام الإقرارات الجمركية </a:t>
            </a:r>
            <a:r>
              <a:rPr lang="en-GB" sz="1400" dirty="0" err="1">
                <a:latin typeface="Times New Roman" panose="02020603050405020304" pitchFamily="18" charset="0"/>
                <a:ea typeface="Verdana" panose="020B0604030504040204" pitchFamily="34" charset="0"/>
                <a:cs typeface="Times New Roman" panose="02020603050405020304" pitchFamily="18" charset="0"/>
              </a:rPr>
              <a:t>CDS.post</a:t>
            </a:r>
            <a:r>
              <a:rPr lang="ar-SA" sz="1400" dirty="0">
                <a:latin typeface="Times New Roman" panose="02020603050405020304" pitchFamily="18" charset="0"/>
                <a:ea typeface="Verdana" panose="020B0604030504040204" pitchFamily="34" charset="0"/>
                <a:cs typeface="Times New Roman" panose="02020603050405020304" pitchFamily="18" charset="0"/>
              </a:rPr>
              <a:t> </a:t>
            </a:r>
            <a:r>
              <a:rPr lang="ar-SA" sz="1600" dirty="0">
                <a:latin typeface="Arial" panose="020B0604020202020204" pitchFamily="34" charset="0"/>
                <a:ea typeface="Arial"/>
                <a:cs typeface="Arial" panose="020B0604020202020204" pitchFamily="34" charset="0"/>
              </a:rPr>
              <a:t>جاهزة من الناحية التقنية!</a:t>
            </a:r>
          </a:p>
        </p:txBody>
      </p:sp>
      <p:cxnSp>
        <p:nvCxnSpPr>
          <p:cNvPr id="14" name="Connector: Elbow 13">
            <a:extLst>
              <a:ext uri="{FF2B5EF4-FFF2-40B4-BE49-F238E27FC236}">
                <a16:creationId xmlns:a16="http://schemas.microsoft.com/office/drawing/2014/main" id="{1F030E5C-CB77-4F59-851E-251E21A76D9F}"/>
              </a:ext>
            </a:extLst>
          </p:cNvPr>
          <p:cNvCxnSpPr>
            <a:cxnSpLocks/>
          </p:cNvCxnSpPr>
          <p:nvPr/>
        </p:nvCxnSpPr>
        <p:spPr>
          <a:xfrm rot="10800000" flipV="1">
            <a:off x="9650531" y="1537049"/>
            <a:ext cx="514340" cy="491109"/>
          </a:xfrm>
          <a:prstGeom prst="bentConnector3">
            <a:avLst>
              <a:gd name="adj1" fmla="val 50000"/>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C753B35-1C32-4EEE-AC8D-EE44D45CE106}"/>
              </a:ext>
            </a:extLst>
          </p:cNvPr>
          <p:cNvSpPr>
            <a:spLocks noGrp="1"/>
          </p:cNvSpPr>
          <p:nvPr>
            <p:ph type="title"/>
          </p:nvPr>
        </p:nvSpPr>
        <p:spPr>
          <a:xfrm>
            <a:off x="732772" y="473679"/>
            <a:ext cx="10045873" cy="574284"/>
          </a:xfrm>
        </p:spPr>
        <p:txBody>
          <a:bodyPr/>
          <a:lstStyle/>
          <a:p>
            <a:pPr algn="justLow"/>
            <a:r>
              <a:rPr lang="ar-SA" sz="2800" dirty="0"/>
              <a:t>عرض حل الاتحاد البريدي العالمي بشأن خدمة التوزيع المدفوع الرسوم</a:t>
            </a:r>
          </a:p>
        </p:txBody>
      </p:sp>
    </p:spTree>
    <p:extLst>
      <p:ext uri="{BB962C8B-B14F-4D97-AF65-F5344CB8AC3E}">
        <p14:creationId xmlns:p14="http://schemas.microsoft.com/office/powerpoint/2010/main" val="3987195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217E32-7579-425D-AB8B-023658B1EB49}"/>
              </a:ext>
            </a:extLst>
          </p:cNvPr>
          <p:cNvGrpSpPr/>
          <p:nvPr/>
        </p:nvGrpSpPr>
        <p:grpSpPr>
          <a:xfrm>
            <a:off x="634701" y="1253846"/>
            <a:ext cx="11258226" cy="5040000"/>
            <a:chOff x="351544" y="1315895"/>
            <a:chExt cx="11571034" cy="5299092"/>
          </a:xfrm>
        </p:grpSpPr>
        <p:pic>
          <p:nvPicPr>
            <p:cNvPr id="3" name="Image 144">
              <a:extLst>
                <a:ext uri="{FF2B5EF4-FFF2-40B4-BE49-F238E27FC236}">
                  <a16:creationId xmlns:a16="http://schemas.microsoft.com/office/drawing/2014/main" id="{2FADE615-9839-443F-95C7-25ED60170040}"/>
                </a:ext>
              </a:extLst>
            </p:cNvPr>
            <p:cNvPicPr>
              <a:picLocks noChangeAspect="1"/>
            </p:cNvPicPr>
            <p:nvPr/>
          </p:nvPicPr>
          <p:blipFill>
            <a:blip r:embed="rId3"/>
            <a:stretch>
              <a:fillRect/>
            </a:stretch>
          </p:blipFill>
          <p:spPr>
            <a:xfrm>
              <a:off x="351544" y="1315895"/>
              <a:ext cx="4855032" cy="3094377"/>
            </a:xfrm>
            <a:prstGeom prst="rect">
              <a:avLst/>
            </a:prstGeom>
          </p:spPr>
        </p:pic>
        <p:pic>
          <p:nvPicPr>
            <p:cNvPr id="28" name="Image 144">
              <a:extLst>
                <a:ext uri="{FF2B5EF4-FFF2-40B4-BE49-F238E27FC236}">
                  <a16:creationId xmlns:a16="http://schemas.microsoft.com/office/drawing/2014/main" id="{7CD1029C-50A1-42C8-A2A0-52D90F7E92BB}"/>
                </a:ext>
              </a:extLst>
            </p:cNvPr>
            <p:cNvPicPr>
              <a:picLocks noChangeAspect="1"/>
            </p:cNvPicPr>
            <p:nvPr/>
          </p:nvPicPr>
          <p:blipFill>
            <a:blip r:embed="rId3"/>
            <a:stretch>
              <a:fillRect/>
            </a:stretch>
          </p:blipFill>
          <p:spPr>
            <a:xfrm>
              <a:off x="5286494" y="1321794"/>
              <a:ext cx="4849588" cy="3094376"/>
            </a:xfrm>
            <a:prstGeom prst="rect">
              <a:avLst/>
            </a:prstGeom>
          </p:spPr>
        </p:pic>
        <p:sp>
          <p:nvSpPr>
            <p:cNvPr id="42" name="ZoneTexte 81">
              <a:extLst>
                <a:ext uri="{FF2B5EF4-FFF2-40B4-BE49-F238E27FC236}">
                  <a16:creationId xmlns:a16="http://schemas.microsoft.com/office/drawing/2014/main" id="{9A869250-9DBA-45A7-AF51-6ACBD101B299}"/>
                </a:ext>
              </a:extLst>
            </p:cNvPr>
            <p:cNvSpPr txBox="1"/>
            <p:nvPr/>
          </p:nvSpPr>
          <p:spPr>
            <a:xfrm>
              <a:off x="362748" y="1360481"/>
              <a:ext cx="4855032" cy="323599"/>
            </a:xfrm>
            <a:prstGeom prst="rect">
              <a:avLst/>
            </a:prstGeom>
            <a:noFill/>
          </p:spPr>
          <p:txBody>
            <a:bodyPr wrap="square">
              <a:spAutoFit/>
            </a:bodyPr>
            <a:lstStyle/>
            <a:p>
              <a:pPr lvl="0" algn="ctr"/>
              <a:r>
                <a:rPr lang="ar-SA" sz="1200" b="1" dirty="0">
                  <a:solidFill>
                    <a:schemeClr val="bg1"/>
                  </a:solidFill>
                  <a:latin typeface="Verdana" panose="020B0604030504040204" pitchFamily="34" charset="0"/>
                  <a:ea typeface="Arial"/>
                  <a:cs typeface="Arial"/>
                </a:rPr>
                <a:t>نظام</a:t>
              </a:r>
              <a:r>
                <a:rPr lang="ar-SA" sz="1400" b="1" dirty="0">
                  <a:solidFill>
                    <a:schemeClr val="bg1"/>
                  </a:solidFill>
                  <a:latin typeface="Verdana" panose="020B0604030504040204" pitchFamily="34" charset="0"/>
                  <a:ea typeface="Arial"/>
                  <a:cs typeface="Arial"/>
                </a:rPr>
                <a:t> </a:t>
              </a:r>
              <a:r>
                <a:rPr lang="ar-SA" sz="1200" b="1" dirty="0">
                  <a:solidFill>
                    <a:schemeClr val="bg1"/>
                  </a:solidFill>
                  <a:latin typeface="Verdana" panose="020B0604030504040204" pitchFamily="34" charset="0"/>
                  <a:ea typeface="Arial"/>
                  <a:cs typeface="Arial"/>
                </a:rPr>
                <a:t>الإقرارات الجمركية لعام ٢٠٢٥ (المزمع تنفيذه في ٥ ديسمبر/كانون الأول </a:t>
              </a:r>
              <a:r>
                <a:rPr lang="ar-SA" sz="1200" b="1" dirty="0">
                  <a:solidFill>
                    <a:schemeClr val="bg1"/>
                  </a:solidFill>
                  <a:latin typeface="Arial" panose="020B0604020202020204" pitchFamily="34" charset="0"/>
                  <a:ea typeface="Arial"/>
                  <a:cs typeface="Arial" panose="020B0604020202020204" pitchFamily="34" charset="0"/>
                </a:rPr>
                <a:t>٢٠٢٥</a:t>
              </a:r>
              <a:r>
                <a:rPr lang="ar-SA" sz="1400" b="1" dirty="0">
                  <a:solidFill>
                    <a:schemeClr val="bg1"/>
                  </a:solidFill>
                  <a:latin typeface="Verdana" panose="020B0604030504040204" pitchFamily="34" charset="0"/>
                  <a:ea typeface="Arial"/>
                  <a:cs typeface="Arial"/>
                </a:rPr>
                <a:t>)</a:t>
              </a:r>
            </a:p>
          </p:txBody>
        </p:sp>
        <p:pic>
          <p:nvPicPr>
            <p:cNvPr id="45" name="Image 144">
              <a:extLst>
                <a:ext uri="{FF2B5EF4-FFF2-40B4-BE49-F238E27FC236}">
                  <a16:creationId xmlns:a16="http://schemas.microsoft.com/office/drawing/2014/main" id="{62D8F323-8B70-46AC-AB1C-A39E7EE9D4DF}"/>
                </a:ext>
              </a:extLst>
            </p:cNvPr>
            <p:cNvPicPr>
              <a:picLocks noChangeAspect="1"/>
            </p:cNvPicPr>
            <p:nvPr/>
          </p:nvPicPr>
          <p:blipFill>
            <a:blip r:embed="rId3"/>
            <a:stretch>
              <a:fillRect/>
            </a:stretch>
          </p:blipFill>
          <p:spPr>
            <a:xfrm>
              <a:off x="351544" y="4530659"/>
              <a:ext cx="9853253" cy="2084328"/>
            </a:xfrm>
            <a:prstGeom prst="rect">
              <a:avLst/>
            </a:prstGeom>
          </p:spPr>
        </p:pic>
        <p:sp>
          <p:nvSpPr>
            <p:cNvPr id="46" name="ZoneTexte 81">
              <a:extLst>
                <a:ext uri="{FF2B5EF4-FFF2-40B4-BE49-F238E27FC236}">
                  <a16:creationId xmlns:a16="http://schemas.microsoft.com/office/drawing/2014/main" id="{638EEDCB-DC4E-4152-9803-63FD7CA49E9E}"/>
                </a:ext>
              </a:extLst>
            </p:cNvPr>
            <p:cNvSpPr txBox="1"/>
            <p:nvPr/>
          </p:nvSpPr>
          <p:spPr>
            <a:xfrm>
              <a:off x="2074770" y="4530658"/>
              <a:ext cx="9847808" cy="388318"/>
            </a:xfrm>
            <a:prstGeom prst="rect">
              <a:avLst/>
            </a:prstGeom>
            <a:noFill/>
          </p:spPr>
          <p:txBody>
            <a:bodyPr wrap="square">
              <a:spAutoFit/>
            </a:bodyPr>
            <a:lstStyle/>
            <a:p>
              <a:pPr lvl="0" algn="ctr"/>
              <a:r>
                <a:rPr lang="ar-SA" b="1" dirty="0">
                  <a:solidFill>
                    <a:schemeClr val="bg1"/>
                  </a:solidFill>
                  <a:latin typeface="Verdana" panose="020B0604030504040204" pitchFamily="34" charset="0"/>
                  <a:ea typeface="Arial"/>
                  <a:cs typeface="Arial"/>
                </a:rPr>
                <a:t>نُسخ البيانات المستمدة من الشبكة </a:t>
              </a:r>
              <a:r>
                <a:rPr lang="en-GB" sz="1600" b="1" dirty="0">
                  <a:solidFill>
                    <a:schemeClr val="bg1"/>
                  </a:solidFill>
                  <a:latin typeface="Times New Roman" panose="02020603050405020304" pitchFamily="18" charset="0"/>
                  <a:ea typeface="Arial"/>
                  <a:cs typeface="Times New Roman" panose="02020603050405020304" pitchFamily="18" charset="0"/>
                </a:rPr>
                <a:t>POST*Net</a:t>
              </a:r>
              <a:r>
                <a:rPr lang="ar-SA" sz="1600" b="1" dirty="0">
                  <a:solidFill>
                    <a:schemeClr val="bg1"/>
                  </a:solidFill>
                  <a:latin typeface="Times New Roman" panose="02020603050405020304" pitchFamily="18" charset="0"/>
                  <a:ea typeface="Arial"/>
                  <a:cs typeface="Times New Roman" panose="02020603050405020304" pitchFamily="18" charset="0"/>
                </a:rPr>
                <a:t> </a:t>
              </a:r>
              <a:r>
                <a:rPr lang="ar-SA" b="1" dirty="0">
                  <a:solidFill>
                    <a:schemeClr val="bg1"/>
                  </a:solidFill>
                  <a:latin typeface="Verdana" panose="020B0604030504040204" pitchFamily="34" charset="0"/>
                  <a:ea typeface="Arial"/>
                  <a:cs typeface="Arial"/>
                </a:rPr>
                <a:t>والموجهة إلى الطرف المعتمد</a:t>
              </a:r>
            </a:p>
          </p:txBody>
        </p:sp>
        <p:sp>
          <p:nvSpPr>
            <p:cNvPr id="50" name="Rectangle : coins arrondis 89">
              <a:extLst>
                <a:ext uri="{FF2B5EF4-FFF2-40B4-BE49-F238E27FC236}">
                  <a16:creationId xmlns:a16="http://schemas.microsoft.com/office/drawing/2014/main" id="{B28BC0D2-5F72-4469-BA53-ED2B7FAB283E}"/>
                </a:ext>
              </a:extLst>
            </p:cNvPr>
            <p:cNvSpPr/>
            <p:nvPr/>
          </p:nvSpPr>
          <p:spPr>
            <a:xfrm>
              <a:off x="451698" y="1795516"/>
              <a:ext cx="11458517" cy="1519971"/>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endParaRPr lang="ar-SA" sz="1400" dirty="0">
                <a:latin typeface="Verdana" panose="020B0604030504040204" pitchFamily="34" charset="0"/>
                <a:ea typeface="Arial"/>
                <a:cs typeface="Arial"/>
              </a:endParaRPr>
            </a:p>
          </p:txBody>
        </p:sp>
        <p:sp>
          <p:nvSpPr>
            <p:cNvPr id="51" name="Rectangle : coins arrondis 89">
              <a:extLst>
                <a:ext uri="{FF2B5EF4-FFF2-40B4-BE49-F238E27FC236}">
                  <a16:creationId xmlns:a16="http://schemas.microsoft.com/office/drawing/2014/main" id="{01D87331-C344-483E-9D6B-31D7E285D259}"/>
                </a:ext>
              </a:extLst>
            </p:cNvPr>
            <p:cNvSpPr/>
            <p:nvPr/>
          </p:nvSpPr>
          <p:spPr>
            <a:xfrm>
              <a:off x="451698" y="4972008"/>
              <a:ext cx="11458516" cy="1519971"/>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3" anchor="ctr"/>
            <a:lstStyle/>
            <a:p>
              <a:endParaRPr lang="ar-SA" sz="1400" dirty="0">
                <a:latin typeface="Verdana" panose="020B0604030504040204" pitchFamily="34" charset="0"/>
                <a:ea typeface="Arial"/>
                <a:cs typeface="Arial"/>
              </a:endParaRPr>
            </a:p>
          </p:txBody>
        </p:sp>
        <p:sp>
          <p:nvSpPr>
            <p:cNvPr id="2" name="TextBox 1">
              <a:extLst>
                <a:ext uri="{FF2B5EF4-FFF2-40B4-BE49-F238E27FC236}">
                  <a16:creationId xmlns:a16="http://schemas.microsoft.com/office/drawing/2014/main" id="{16CFDEAD-583C-46C1-9800-8E51D9CBEEA8}"/>
                </a:ext>
              </a:extLst>
            </p:cNvPr>
            <p:cNvSpPr txBox="1"/>
            <p:nvPr/>
          </p:nvSpPr>
          <p:spPr>
            <a:xfrm>
              <a:off x="5502902" y="2010158"/>
              <a:ext cx="4563836" cy="776637"/>
            </a:xfrm>
            <a:prstGeom prst="rect">
              <a:avLst/>
            </a:prstGeom>
            <a:noFill/>
          </p:spPr>
          <p:txBody>
            <a:bodyPr wrap="square" rtlCol="0">
              <a:spAutoFit/>
            </a:bodyPr>
            <a:lstStyle/>
            <a:p>
              <a:r>
                <a:rPr lang="ar-SA" sz="1400" b="1" i="1" dirty="0">
                  <a:latin typeface="Verdana" panose="020B0604030504040204" pitchFamily="34" charset="0"/>
                  <a:ea typeface="Arial"/>
                  <a:cs typeface="Arial"/>
                </a:rPr>
                <a:t>المؤسسة </a:t>
              </a:r>
              <a:r>
                <a:rPr lang="en-GB" sz="1200" b="1" i="1" dirty="0" err="1">
                  <a:latin typeface="Times New Roman" panose="02020603050405020304" pitchFamily="18" charset="0"/>
                  <a:ea typeface="Arial"/>
                  <a:cs typeface="Times New Roman" panose="02020603050405020304" pitchFamily="18" charset="0"/>
                </a:rPr>
                <a:t>Zonos</a:t>
              </a:r>
              <a:endParaRPr lang="en-GB" sz="1400" b="1" i="1" dirty="0">
                <a:latin typeface="Times New Roman" panose="02020603050405020304" pitchFamily="18" charset="0"/>
                <a:ea typeface="Arial"/>
                <a:cs typeface="Times New Roman" panose="02020603050405020304" pitchFamily="18" charset="0"/>
              </a:endParaRPr>
            </a:p>
            <a:p>
              <a:endParaRPr lang="en-GB" sz="1400" dirty="0">
                <a:latin typeface="Verdana" panose="020B0604030504040204" pitchFamily="34" charset="0"/>
                <a:ea typeface="Verdana" panose="020B0604030504040204" pitchFamily="34" charset="0"/>
              </a:endParaRPr>
            </a:p>
            <a:p>
              <a:r>
                <a:rPr lang="ar-SA" sz="1400" dirty="0">
                  <a:latin typeface="Verdana" panose="020B0604030504040204" pitchFamily="34" charset="0"/>
                  <a:ea typeface="Arial"/>
                  <a:cs typeface="Arial"/>
                </a:rPr>
                <a:t>(الشروط والأحكام مدرجة في ترخيص نظام الإقرارات الجمركية - خيار)</a:t>
              </a:r>
            </a:p>
          </p:txBody>
        </p:sp>
        <p:sp>
          <p:nvSpPr>
            <p:cNvPr id="52" name="TextBox 51">
              <a:extLst>
                <a:ext uri="{FF2B5EF4-FFF2-40B4-BE49-F238E27FC236}">
                  <a16:creationId xmlns:a16="http://schemas.microsoft.com/office/drawing/2014/main" id="{73484B2C-21F2-4E94-A775-51A8F0EC9F71}"/>
                </a:ext>
              </a:extLst>
            </p:cNvPr>
            <p:cNvSpPr txBox="1"/>
            <p:nvPr/>
          </p:nvSpPr>
          <p:spPr>
            <a:xfrm>
              <a:off x="351544" y="1790926"/>
              <a:ext cx="4528120" cy="1456194"/>
            </a:xfrm>
            <a:prstGeom prst="rect">
              <a:avLst/>
            </a:prstGeom>
            <a:noFill/>
          </p:spPr>
          <p:txBody>
            <a:bodyPr wrap="square" rtlCol="0">
              <a:spAutoFit/>
            </a:bodyPr>
            <a:lstStyle/>
            <a:p>
              <a:pPr marL="171450" indent="-171450" algn="justLow">
                <a:buFont typeface="Arial" panose="020B0604020202020204" pitchFamily="34" charset="0"/>
                <a:buChar char="•"/>
              </a:pPr>
              <a:r>
                <a:rPr lang="ar-SA" sz="1400" b="1" i="1" dirty="0">
                  <a:latin typeface="Verdana" panose="020B0604030504040204" pitchFamily="34" charset="0"/>
                  <a:ea typeface="Arial"/>
                  <a:cs typeface="Arial"/>
                </a:rPr>
                <a:t>المؤسسة </a:t>
              </a:r>
              <a:r>
                <a:rPr lang="en-GB" sz="1200" b="1" i="1" dirty="0" err="1">
                  <a:latin typeface="Times New Roman" panose="02020603050405020304" pitchFamily="18" charset="0"/>
                  <a:ea typeface="Arial"/>
                  <a:cs typeface="Times New Roman" panose="02020603050405020304" pitchFamily="18" charset="0"/>
                </a:rPr>
                <a:t>BoxC</a:t>
              </a:r>
              <a:endParaRPr lang="en-GB" sz="1200" b="1" i="1" dirty="0">
                <a:latin typeface="Times New Roman" panose="02020603050405020304" pitchFamily="18" charset="0"/>
                <a:ea typeface="Arial"/>
                <a:cs typeface="Times New Roman" panose="02020603050405020304" pitchFamily="18" charset="0"/>
              </a:endParaRPr>
            </a:p>
            <a:p>
              <a:pPr marL="171450" indent="-171450" algn="justLow">
                <a:buFont typeface="Arial" panose="020B0604020202020204" pitchFamily="34" charset="0"/>
                <a:buChar char="•"/>
              </a:pPr>
              <a:r>
                <a:rPr lang="ar-SA" sz="1400" b="1" i="1" dirty="0">
                  <a:latin typeface="Arial" panose="020B0604020202020204" pitchFamily="34" charset="0"/>
                  <a:ea typeface="Arial"/>
                  <a:cs typeface="Arial" panose="020B0604020202020204" pitchFamily="34" charset="0"/>
                </a:rPr>
                <a:t>المؤسسة </a:t>
              </a:r>
              <a:r>
                <a:rPr lang="en-GB" sz="1200" b="1" i="1" dirty="0" err="1">
                  <a:latin typeface="Times New Roman" panose="02020603050405020304" pitchFamily="18" charset="0"/>
                  <a:cs typeface="Times New Roman" panose="02020603050405020304" pitchFamily="18" charset="0"/>
                </a:rPr>
                <a:t>SafePackage</a:t>
              </a:r>
              <a:endParaRPr lang="en-GB" sz="1200" b="1" i="1" dirty="0">
                <a:latin typeface="Times New Roman" panose="02020603050405020304" pitchFamily="18" charset="0"/>
                <a:cs typeface="Times New Roman" panose="02020603050405020304" pitchFamily="18" charset="0"/>
              </a:endParaRPr>
            </a:p>
            <a:p>
              <a:pPr marL="171450" indent="-171450" algn="justLow">
                <a:buFont typeface="Arial" panose="020B0604020202020204" pitchFamily="34" charset="0"/>
                <a:buChar char="•"/>
              </a:pPr>
              <a:r>
                <a:rPr lang="ar-SA" sz="1400" dirty="0">
                  <a:latin typeface="Arial" panose="020B0604020202020204" pitchFamily="34" charset="0"/>
                  <a:ea typeface="Arial"/>
                  <a:cs typeface="Arial" panose="020B0604020202020204" pitchFamily="34" charset="0"/>
                </a:rPr>
                <a:t>مؤسسات أخرى في مراحل مختلفة من الاندماج</a:t>
              </a:r>
            </a:p>
            <a:p>
              <a:pPr algn="justLow"/>
              <a:endParaRPr lang="en-GB" sz="1400" dirty="0">
                <a:latin typeface="Arial" panose="020B0604020202020204" pitchFamily="34" charset="0"/>
                <a:ea typeface="Verdana" panose="020B0604030504040204" pitchFamily="34" charset="0"/>
                <a:cs typeface="Arial" panose="020B0604020202020204" pitchFamily="34" charset="0"/>
              </a:endParaRPr>
            </a:p>
            <a:p>
              <a:pPr algn="justLow"/>
              <a:r>
                <a:rPr lang="ar-SA" sz="1400" dirty="0">
                  <a:latin typeface="Arial" panose="020B0604020202020204" pitchFamily="34" charset="0"/>
                  <a:ea typeface="Arial"/>
                  <a:cs typeface="Arial" panose="020B0604020202020204" pitchFamily="34" charset="0"/>
                </a:rPr>
                <a:t>طرف معتمد لا يربطه عقد مباشر مع الاتحاد البريدي العالمي</a:t>
              </a:r>
            </a:p>
            <a:p>
              <a:pPr algn="justLow"/>
              <a:r>
                <a:rPr lang="ar-SA" sz="1400" dirty="0">
                  <a:latin typeface="Arial" panose="020B0604020202020204" pitchFamily="34" charset="0"/>
                  <a:ea typeface="Arial"/>
                  <a:cs typeface="Arial" panose="020B0604020202020204" pitchFamily="34" charset="0"/>
                </a:rPr>
                <a:t>(شهادة الاعتماد </a:t>
              </a:r>
              <a:r>
                <a:rPr lang="en-GB" sz="1200" dirty="0">
                  <a:latin typeface="Times New Roman" panose="02020603050405020304" pitchFamily="18" charset="0"/>
                  <a:cs typeface="Times New Roman" panose="02020603050405020304" pitchFamily="18" charset="0"/>
                </a:rPr>
                <a:t>UPU-</a:t>
              </a:r>
              <a:r>
                <a:rPr lang="en-GB" sz="1200" dirty="0" err="1">
                  <a:latin typeface="Times New Roman" panose="02020603050405020304" pitchFamily="18" charset="0"/>
                  <a:cs typeface="Times New Roman" panose="02020603050405020304" pitchFamily="18" charset="0"/>
                </a:rPr>
                <a:t>TechCert</a:t>
              </a:r>
              <a:r>
                <a:rPr lang="ar-EG" sz="1400" dirty="0">
                  <a:latin typeface="Arial" panose="020B0604020202020204" pitchFamily="34" charset="0"/>
                  <a:cs typeface="Arial" panose="020B0604020202020204" pitchFamily="34" charset="0"/>
                </a:rPr>
                <a:t>)</a:t>
              </a:r>
              <a:endParaRPr lang="en-GB" sz="1400" dirty="0">
                <a:latin typeface="Arial" panose="020B0604020202020204" pitchFamily="34" charset="0"/>
                <a:ea typeface="Arial"/>
                <a:cs typeface="Arial" panose="020B0604020202020204" pitchFamily="34" charset="0"/>
              </a:endParaRPr>
            </a:p>
          </p:txBody>
        </p:sp>
        <p:sp>
          <p:nvSpPr>
            <p:cNvPr id="53" name="Rectangle : coins arrondis 89">
              <a:extLst>
                <a:ext uri="{FF2B5EF4-FFF2-40B4-BE49-F238E27FC236}">
                  <a16:creationId xmlns:a16="http://schemas.microsoft.com/office/drawing/2014/main" id="{36657093-0AD0-4ED2-BB7B-4A6513D84092}"/>
                </a:ext>
              </a:extLst>
            </p:cNvPr>
            <p:cNvSpPr/>
            <p:nvPr/>
          </p:nvSpPr>
          <p:spPr>
            <a:xfrm>
              <a:off x="474950" y="3352126"/>
              <a:ext cx="11435265" cy="930646"/>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ar-SA" sz="1200" dirty="0">
                  <a:latin typeface="Verdana" panose="020B0604030504040204" pitchFamily="34" charset="0"/>
                  <a:ea typeface="Arial"/>
                  <a:cs typeface="Arial"/>
                </a:rPr>
                <a:t>خيارات دفع الرسوم</a:t>
              </a:r>
            </a:p>
          </p:txBody>
        </p:sp>
        <p:sp>
          <p:nvSpPr>
            <p:cNvPr id="54" name="TextBox 53">
              <a:extLst>
                <a:ext uri="{FF2B5EF4-FFF2-40B4-BE49-F238E27FC236}">
                  <a16:creationId xmlns:a16="http://schemas.microsoft.com/office/drawing/2014/main" id="{777C23A3-EB6F-4FAC-B9ED-D6465A4C7B29}"/>
                </a:ext>
              </a:extLst>
            </p:cNvPr>
            <p:cNvSpPr txBox="1"/>
            <p:nvPr/>
          </p:nvSpPr>
          <p:spPr>
            <a:xfrm>
              <a:off x="5572246" y="3627409"/>
              <a:ext cx="4563836" cy="323599"/>
            </a:xfrm>
            <a:prstGeom prst="rect">
              <a:avLst/>
            </a:prstGeom>
            <a:noFill/>
          </p:spPr>
          <p:txBody>
            <a:bodyPr wrap="square" rtlCol="0">
              <a:spAutoFit/>
            </a:bodyPr>
            <a:lstStyle/>
            <a:p>
              <a:r>
                <a:rPr lang="ar-SA" sz="1400" dirty="0">
                  <a:latin typeface="Verdana" panose="020B0604030504040204" pitchFamily="34" charset="0"/>
                  <a:ea typeface="Arial"/>
                  <a:cs typeface="Arial"/>
                </a:rPr>
                <a:t>تحصيل الرسوم عن طريق المؤسسة البريدية</a:t>
              </a:r>
            </a:p>
          </p:txBody>
        </p:sp>
        <p:sp>
          <p:nvSpPr>
            <p:cNvPr id="55" name="TextBox 54">
              <a:extLst>
                <a:ext uri="{FF2B5EF4-FFF2-40B4-BE49-F238E27FC236}">
                  <a16:creationId xmlns:a16="http://schemas.microsoft.com/office/drawing/2014/main" id="{3B0BC928-9DC4-4968-9042-DDF0D787BCE3}"/>
                </a:ext>
              </a:extLst>
            </p:cNvPr>
            <p:cNvSpPr txBox="1"/>
            <p:nvPr/>
          </p:nvSpPr>
          <p:spPr>
            <a:xfrm>
              <a:off x="531364" y="3429480"/>
              <a:ext cx="4348507" cy="776637"/>
            </a:xfrm>
            <a:prstGeom prst="rect">
              <a:avLst/>
            </a:prstGeom>
            <a:noFill/>
          </p:spPr>
          <p:txBody>
            <a:bodyPr wrap="square" rtlCol="0">
              <a:spAutoFit/>
            </a:bodyPr>
            <a:lstStyle/>
            <a:p>
              <a:pPr marL="171450" indent="-171450" algn="justLow">
                <a:buFont typeface="Arial" panose="020B0604020202020204" pitchFamily="34" charset="0"/>
                <a:buChar char="•"/>
              </a:pPr>
              <a:r>
                <a:rPr lang="ar-SA" sz="1400" dirty="0">
                  <a:latin typeface="Verdana" panose="020B0604030504040204" pitchFamily="34" charset="0"/>
                  <a:ea typeface="Arial"/>
                  <a:cs typeface="Arial"/>
                </a:rPr>
                <a:t>تحصيل الرسوم عن طريق المؤسسة البريدية</a:t>
              </a:r>
            </a:p>
            <a:p>
              <a:pPr marL="171450" indent="-171450" algn="justLow">
                <a:buFont typeface="Arial" panose="020B0604020202020204" pitchFamily="34" charset="0"/>
                <a:buChar char="•"/>
              </a:pPr>
              <a:r>
                <a:rPr lang="ar-SA" sz="1400" dirty="0">
                  <a:latin typeface="Verdana" panose="020B0604030504040204" pitchFamily="34" charset="0"/>
                  <a:ea typeface="Arial"/>
                  <a:cs typeface="Arial"/>
                </a:rPr>
                <a:t>الناقل يدفع مسبقاً للطرف المعتمد</a:t>
              </a:r>
            </a:p>
            <a:p>
              <a:pPr marL="171450" indent="-171450" algn="justLow">
                <a:buFont typeface="Arial" panose="020B0604020202020204" pitchFamily="34" charset="0"/>
                <a:buChar char="•"/>
              </a:pPr>
              <a:r>
                <a:rPr lang="ar-SA" sz="1400" dirty="0">
                  <a:latin typeface="Verdana" panose="020B0604030504040204" pitchFamily="34" charset="0"/>
                  <a:ea typeface="Arial"/>
                  <a:cs typeface="Arial"/>
                </a:rPr>
                <a:t>فواتير الطرف المعتمد إلى الناقل</a:t>
              </a:r>
            </a:p>
          </p:txBody>
        </p:sp>
        <p:sp>
          <p:nvSpPr>
            <p:cNvPr id="57" name="TextBox 56">
              <a:extLst>
                <a:ext uri="{FF2B5EF4-FFF2-40B4-BE49-F238E27FC236}">
                  <a16:creationId xmlns:a16="http://schemas.microsoft.com/office/drawing/2014/main" id="{4AFA98E8-E341-4A4E-AFA8-FA12BEE24B8B}"/>
                </a:ext>
              </a:extLst>
            </p:cNvPr>
            <p:cNvSpPr txBox="1"/>
            <p:nvPr/>
          </p:nvSpPr>
          <p:spPr>
            <a:xfrm>
              <a:off x="5361482" y="5492085"/>
              <a:ext cx="4563836" cy="323599"/>
            </a:xfrm>
            <a:prstGeom prst="rect">
              <a:avLst/>
            </a:prstGeom>
            <a:noFill/>
          </p:spPr>
          <p:txBody>
            <a:bodyPr wrap="square" rtlCol="0">
              <a:spAutoFit/>
            </a:bodyPr>
            <a:lstStyle/>
            <a:p>
              <a:r>
                <a:rPr lang="ar-SA" sz="1400" dirty="0">
                  <a:latin typeface="Verdana" panose="020B0604030504040204" pitchFamily="34" charset="0"/>
                  <a:ea typeface="Arial"/>
                  <a:cs typeface="Arial"/>
                </a:rPr>
                <a:t>فرادى الأطراف المعتمدة</a:t>
              </a:r>
            </a:p>
          </p:txBody>
        </p:sp>
        <p:sp>
          <p:nvSpPr>
            <p:cNvPr id="58" name="TextBox 57">
              <a:extLst>
                <a:ext uri="{FF2B5EF4-FFF2-40B4-BE49-F238E27FC236}">
                  <a16:creationId xmlns:a16="http://schemas.microsoft.com/office/drawing/2014/main" id="{7F42A9EB-657F-4301-A21A-4D92ABBFD27B}"/>
                </a:ext>
              </a:extLst>
            </p:cNvPr>
            <p:cNvSpPr txBox="1"/>
            <p:nvPr/>
          </p:nvSpPr>
          <p:spPr>
            <a:xfrm>
              <a:off x="898572" y="5117157"/>
              <a:ext cx="4348507" cy="1229674"/>
            </a:xfrm>
            <a:prstGeom prst="rect">
              <a:avLst/>
            </a:prstGeom>
            <a:noFill/>
          </p:spPr>
          <p:txBody>
            <a:bodyPr wrap="square" rtlCol="0">
              <a:spAutoFit/>
            </a:bodyPr>
            <a:lstStyle/>
            <a:p>
              <a:pPr algn="justLow"/>
              <a:r>
                <a:rPr lang="ar-SA" sz="1400" dirty="0">
                  <a:latin typeface="Arial" panose="020B0604020202020204" pitchFamily="34" charset="0"/>
                  <a:ea typeface="Arial"/>
                  <a:cs typeface="Arial" panose="020B0604020202020204" pitchFamily="34" charset="0"/>
                </a:rPr>
                <a:t>الطرف المعتمد المختار</a:t>
              </a:r>
            </a:p>
            <a:p>
              <a:pPr marL="171450" indent="-171450" algn="justLow">
                <a:buFont typeface="Arial" panose="020B0604020202020204" pitchFamily="34" charset="0"/>
                <a:buChar char="•"/>
              </a:pPr>
              <a:r>
                <a:rPr lang="ar-SA" sz="1400" dirty="0">
                  <a:latin typeface="Arial" panose="020B0604020202020204" pitchFamily="34" charset="0"/>
                  <a:ea typeface="Arial"/>
                  <a:cs typeface="Arial" panose="020B0604020202020204" pitchFamily="34" charset="0"/>
                </a:rPr>
                <a:t>يُهيأ تلقائياً على مستوى المؤسسة البريدية في المصدر</a:t>
              </a:r>
            </a:p>
            <a:p>
              <a:pPr marL="171450" indent="-171450" algn="justLow">
                <a:buFont typeface="Arial" panose="020B0604020202020204" pitchFamily="34" charset="0"/>
                <a:buChar char="•"/>
              </a:pPr>
              <a:r>
                <a:rPr lang="ar-SA" sz="1400" dirty="0">
                  <a:latin typeface="Arial" panose="020B0604020202020204" pitchFamily="34" charset="0"/>
                  <a:ea typeface="Arial"/>
                  <a:cs typeface="Arial" panose="020B0604020202020204" pitchFamily="34" charset="0"/>
                </a:rPr>
                <a:t>يمكن، اختيارياً، تهيئته  لتقديمه وفقاً للطرف المعتمد المشار إليه في الرسالة </a:t>
              </a:r>
              <a:r>
                <a:rPr lang="en-GB" sz="1200" dirty="0">
                  <a:latin typeface="Times New Roman" panose="02020603050405020304" pitchFamily="18" charset="0"/>
                  <a:cs typeface="Times New Roman" panose="02020603050405020304" pitchFamily="18" charset="0"/>
                </a:rPr>
                <a:t>ITMATT</a:t>
              </a:r>
              <a:r>
                <a:rPr lang="ar-SA" sz="1400" dirty="0">
                  <a:latin typeface="Arial" panose="020B0604020202020204" pitchFamily="34" charset="0"/>
                  <a:ea typeface="Arial"/>
                  <a:cs typeface="Arial" panose="020B0604020202020204" pitchFamily="34" charset="0"/>
                </a:rPr>
                <a:t> (بالنسبة إلى المؤسسات البريدية التي تستخدم أطرافاً معتمدة مختلفة بالتوازي)</a:t>
              </a:r>
            </a:p>
          </p:txBody>
        </p:sp>
      </p:grpSp>
      <p:sp>
        <p:nvSpPr>
          <p:cNvPr id="4" name="Title 3">
            <a:extLst>
              <a:ext uri="{FF2B5EF4-FFF2-40B4-BE49-F238E27FC236}">
                <a16:creationId xmlns:a16="http://schemas.microsoft.com/office/drawing/2014/main" id="{38401310-50D1-4F62-BFE7-4B4BCAC59B33}"/>
              </a:ext>
            </a:extLst>
          </p:cNvPr>
          <p:cNvSpPr>
            <a:spLocks noGrp="1"/>
          </p:cNvSpPr>
          <p:nvPr>
            <p:ph type="title"/>
          </p:nvPr>
        </p:nvSpPr>
        <p:spPr>
          <a:xfrm>
            <a:off x="1484793" y="390237"/>
            <a:ext cx="9222413" cy="574284"/>
          </a:xfrm>
        </p:spPr>
        <p:txBody>
          <a:bodyPr/>
          <a:lstStyle/>
          <a:p>
            <a:pPr algn="justLow"/>
            <a:r>
              <a:rPr lang="ar-SA" sz="2400" dirty="0"/>
              <a:t>حل الاتحاد البريدي العالمي بشأن خدمة التوزيع المدفوع الرسوم - الجاهزية</a:t>
            </a:r>
          </a:p>
        </p:txBody>
      </p:sp>
      <p:sp>
        <p:nvSpPr>
          <p:cNvPr id="20" name="TextBox 19">
            <a:extLst>
              <a:ext uri="{FF2B5EF4-FFF2-40B4-BE49-F238E27FC236}">
                <a16:creationId xmlns:a16="http://schemas.microsoft.com/office/drawing/2014/main" id="{5F6112A8-0843-4FA3-913F-2872D8BE8BFC}"/>
              </a:ext>
            </a:extLst>
          </p:cNvPr>
          <p:cNvSpPr txBox="1"/>
          <p:nvPr/>
        </p:nvSpPr>
        <p:spPr>
          <a:xfrm>
            <a:off x="10154726" y="2395540"/>
            <a:ext cx="1491866" cy="276999"/>
          </a:xfrm>
          <a:prstGeom prst="rect">
            <a:avLst/>
          </a:prstGeom>
          <a:noFill/>
        </p:spPr>
        <p:txBody>
          <a:bodyPr wrap="square">
            <a:spAutoFit/>
          </a:bodyPr>
          <a:lstStyle/>
          <a:p>
            <a:r>
              <a:rPr lang="ar-SA" sz="1200" dirty="0">
                <a:latin typeface="Verdana" panose="020B0604030504040204" pitchFamily="34" charset="0"/>
                <a:ea typeface="Arial"/>
                <a:cs typeface="Arial"/>
              </a:rPr>
              <a:t>خدمات الأطراف المعتمدة</a:t>
            </a:r>
          </a:p>
        </p:txBody>
      </p:sp>
      <p:sp>
        <p:nvSpPr>
          <p:cNvPr id="22" name="TextBox 21">
            <a:extLst>
              <a:ext uri="{FF2B5EF4-FFF2-40B4-BE49-F238E27FC236}">
                <a16:creationId xmlns:a16="http://schemas.microsoft.com/office/drawing/2014/main" id="{DC179E0A-3B4C-41F1-8251-B428F1B0002C}"/>
              </a:ext>
            </a:extLst>
          </p:cNvPr>
          <p:cNvSpPr txBox="1"/>
          <p:nvPr/>
        </p:nvSpPr>
        <p:spPr>
          <a:xfrm>
            <a:off x="10339044" y="5243103"/>
            <a:ext cx="1233672" cy="276999"/>
          </a:xfrm>
          <a:prstGeom prst="rect">
            <a:avLst/>
          </a:prstGeom>
          <a:noFill/>
        </p:spPr>
        <p:txBody>
          <a:bodyPr wrap="square">
            <a:spAutoFit/>
          </a:bodyPr>
          <a:lstStyle/>
          <a:p>
            <a:r>
              <a:rPr lang="ar-SA" sz="1200" dirty="0">
                <a:latin typeface="Verdana" panose="020B0604030504040204" pitchFamily="34" charset="0"/>
                <a:ea typeface="Arial"/>
                <a:cs typeface="Arial"/>
              </a:rPr>
              <a:t>إعداد البيان</a:t>
            </a:r>
          </a:p>
        </p:txBody>
      </p:sp>
      <p:sp>
        <p:nvSpPr>
          <p:cNvPr id="23" name="ZoneTexte 81">
            <a:extLst>
              <a:ext uri="{FF2B5EF4-FFF2-40B4-BE49-F238E27FC236}">
                <a16:creationId xmlns:a16="http://schemas.microsoft.com/office/drawing/2014/main" id="{CC93BD0A-B843-4D94-8CC3-FD55F37BA6B6}"/>
              </a:ext>
            </a:extLst>
          </p:cNvPr>
          <p:cNvSpPr txBox="1"/>
          <p:nvPr/>
        </p:nvSpPr>
        <p:spPr>
          <a:xfrm>
            <a:off x="5497801" y="1290339"/>
            <a:ext cx="4723783" cy="461665"/>
          </a:xfrm>
          <a:prstGeom prst="rect">
            <a:avLst/>
          </a:prstGeom>
          <a:noFill/>
        </p:spPr>
        <p:txBody>
          <a:bodyPr wrap="square">
            <a:spAutoFit/>
          </a:bodyPr>
          <a:lstStyle/>
          <a:p>
            <a:pPr lvl="0" algn="ctr"/>
            <a:r>
              <a:rPr lang="ar-SA" sz="1200" b="1" dirty="0">
                <a:solidFill>
                  <a:schemeClr val="bg1"/>
                </a:solidFill>
                <a:latin typeface="Arial" panose="020B0604020202020204" pitchFamily="34" charset="0"/>
                <a:ea typeface="Arial"/>
                <a:cs typeface="Arial" panose="020B0604020202020204" pitchFamily="34" charset="0"/>
              </a:rPr>
              <a:t>حزمة الخدمات ٢ من نظام الإقرارات الجمركية لعام ٢٠٢٤ (النسخة الحالية، تعتمد على نظام الإقرارات الجمركية </a:t>
            </a:r>
            <a:r>
              <a:rPr lang="en-GB" sz="1000" b="1" dirty="0" err="1">
                <a:solidFill>
                  <a:schemeClr val="bg1"/>
                </a:solidFill>
                <a:latin typeface="Times New Roman" panose="02020603050405020304" pitchFamily="18" charset="0"/>
                <a:ea typeface="Arial"/>
                <a:cs typeface="Times New Roman" panose="02020603050405020304" pitchFamily="18" charset="0"/>
              </a:rPr>
              <a:t>CDS.post</a:t>
            </a:r>
            <a:r>
              <a:rPr lang="en-GB" sz="1000" b="1" dirty="0">
                <a:solidFill>
                  <a:schemeClr val="bg1"/>
                </a:solidFill>
                <a:latin typeface="Times New Roman" panose="02020603050405020304" pitchFamily="18" charset="0"/>
                <a:ea typeface="Arial"/>
                <a:cs typeface="Times New Roman" panose="02020603050405020304" pitchFamily="18" charset="0"/>
              </a:rPr>
              <a:t>)</a:t>
            </a:r>
            <a:r>
              <a:rPr lang="ar-EG" sz="1000" b="1" dirty="0">
                <a:solidFill>
                  <a:schemeClr val="bg1"/>
                </a:solidFill>
                <a:latin typeface="Times New Roman" panose="02020603050405020304" pitchFamily="18" charset="0"/>
                <a:ea typeface="Arial"/>
                <a:cs typeface="Times New Roman" panose="02020603050405020304" pitchFamily="18" charset="0"/>
              </a:rPr>
              <a:t>)</a:t>
            </a:r>
            <a:endParaRPr lang="en-GB" sz="1200" b="1" dirty="0">
              <a:solidFill>
                <a:schemeClr val="bg1"/>
              </a:solidFill>
              <a:latin typeface="Times New Roman" panose="02020603050405020304" pitchFamily="18" charset="0"/>
              <a:ea typeface="Arial"/>
              <a:cs typeface="Times New Roman" panose="02020603050405020304" pitchFamily="18" charset="0"/>
            </a:endParaRPr>
          </a:p>
        </p:txBody>
      </p:sp>
    </p:spTree>
    <p:extLst>
      <p:ext uri="{BB962C8B-B14F-4D97-AF65-F5344CB8AC3E}">
        <p14:creationId xmlns:p14="http://schemas.microsoft.com/office/powerpoint/2010/main" val="37239783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5B5275-BCE8-4C08-A469-70F675462957}"/>
              </a:ext>
            </a:extLst>
          </p:cNvPr>
          <p:cNvGrpSpPr/>
          <p:nvPr/>
        </p:nvGrpSpPr>
        <p:grpSpPr>
          <a:xfrm>
            <a:off x="336000" y="1519379"/>
            <a:ext cx="11520000" cy="5040000"/>
            <a:chOff x="323101" y="1163779"/>
            <a:chExt cx="11532871" cy="5461847"/>
          </a:xfrm>
        </p:grpSpPr>
        <p:pic>
          <p:nvPicPr>
            <p:cNvPr id="5" name="Picture Placeholder 6">
              <a:extLst>
                <a:ext uri="{FF2B5EF4-FFF2-40B4-BE49-F238E27FC236}">
                  <a16:creationId xmlns:a16="http://schemas.microsoft.com/office/drawing/2014/main" id="{11CCD841-37BB-4D5E-A89A-D452CA2ADB16}"/>
                </a:ext>
              </a:extLst>
            </p:cNvPr>
            <p:cNvPicPr>
              <a:picLocks noChangeAspect="1"/>
            </p:cNvPicPr>
            <p:nvPr/>
          </p:nvPicPr>
          <p:blipFill>
            <a:blip r:embed="rId3"/>
            <a:srcRect l="10017" r="10017"/>
            <a:stretch>
              <a:fillRect/>
            </a:stretch>
          </p:blipFill>
          <p:spPr>
            <a:xfrm>
              <a:off x="323101" y="1163779"/>
              <a:ext cx="3791699" cy="5461846"/>
            </a:xfrm>
            <a:prstGeom prst="rect">
              <a:avLst/>
            </a:prstGeom>
          </p:spPr>
        </p:pic>
        <p:sp>
          <p:nvSpPr>
            <p:cNvPr id="6" name="Content Placeholder 2">
              <a:extLst>
                <a:ext uri="{FF2B5EF4-FFF2-40B4-BE49-F238E27FC236}">
                  <a16:creationId xmlns:a16="http://schemas.microsoft.com/office/drawing/2014/main" id="{036D033F-174B-48BD-BD53-0F68BE2C2ABD}"/>
                </a:ext>
              </a:extLst>
            </p:cNvPr>
            <p:cNvSpPr txBox="1">
              <a:spLocks/>
            </p:cNvSpPr>
            <p:nvPr/>
          </p:nvSpPr>
          <p:spPr>
            <a:xfrm>
              <a:off x="4264429" y="1163779"/>
              <a:ext cx="7591542" cy="1271847"/>
            </a:xfrm>
            <a:prstGeom prst="rect">
              <a:avLst/>
            </a:prstGeom>
            <a:solidFill>
              <a:srgbClr val="005BAA"/>
            </a:solidFill>
            <a:ln>
              <a:noFill/>
            </a:ln>
          </p:spPr>
          <p:txBody>
            <a:bodyPr anchor="ctr"/>
            <a:lstStyle>
              <a:lvl1pPr marL="0" indent="0" algn="ctr" defTabSz="914400" rtl="1" eaLnBrk="1" latinLnBrk="0" hangingPunct="1">
                <a:lnSpc>
                  <a:spcPct val="90000"/>
                </a:lnSpc>
                <a:spcBef>
                  <a:spcPts val="1000"/>
                </a:spcBef>
                <a:buFont typeface="Arial" panose="020B0604020202020204" pitchFamily="34" charset="0"/>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360000" indent="-360000" algn="just">
                <a:spcBef>
                  <a:spcPts val="600"/>
                </a:spcBef>
              </a:pPr>
              <a:r>
                <a:rPr lang="ar-SA" sz="1600" dirty="0"/>
                <a:t>التدفقات إلى الولايات المتحدة</a:t>
              </a:r>
            </a:p>
            <a:p>
              <a:pPr marL="360000" indent="-360000" algn="just">
                <a:spcBef>
                  <a:spcPts val="600"/>
                </a:spcBef>
                <a:buFont typeface="Arial" panose="020B0604020202020204" pitchFamily="34" charset="0"/>
                <a:buChar char="•"/>
              </a:pPr>
              <a:r>
                <a:rPr lang="ar-SA" sz="1600" b="0" dirty="0"/>
                <a:t> دمج طرف معتمد إضافي (حسب الطلب)</a:t>
              </a:r>
            </a:p>
            <a:p>
              <a:pPr marL="360000" indent="-360000" algn="just">
                <a:spcBef>
                  <a:spcPts val="600"/>
                </a:spcBef>
                <a:buFont typeface="Arial" panose="020B0604020202020204" pitchFamily="34" charset="0"/>
                <a:buChar char="•"/>
              </a:pPr>
              <a:r>
                <a:rPr lang="ar-SA" sz="1600" b="0" dirty="0"/>
                <a:t>توقع التغييرات المستقبلية (مارس/آذار </a:t>
              </a:r>
              <a:r>
                <a:rPr lang="ar-SA" sz="1600" b="0" dirty="0">
                  <a:latin typeface="Arial" panose="020B0604020202020204" pitchFamily="34" charset="0"/>
                  <a:cs typeface="Arial" panose="020B0604020202020204" pitchFamily="34" charset="0"/>
                </a:rPr>
                <a:t>٢٠٢٦</a:t>
              </a:r>
              <a:r>
                <a:rPr lang="ar-SA" sz="1600" b="0" dirty="0"/>
                <a:t>، أو لاحقاً؟)</a:t>
              </a:r>
            </a:p>
          </p:txBody>
        </p:sp>
        <p:sp>
          <p:nvSpPr>
            <p:cNvPr id="8" name="Content Placeholder 2">
              <a:extLst>
                <a:ext uri="{FF2B5EF4-FFF2-40B4-BE49-F238E27FC236}">
                  <a16:creationId xmlns:a16="http://schemas.microsoft.com/office/drawing/2014/main" id="{DD5D4213-BCE9-4D80-8EDE-CEF9B694BD42}"/>
                </a:ext>
              </a:extLst>
            </p:cNvPr>
            <p:cNvSpPr txBox="1">
              <a:spLocks/>
            </p:cNvSpPr>
            <p:nvPr/>
          </p:nvSpPr>
          <p:spPr>
            <a:xfrm>
              <a:off x="4264429" y="2496931"/>
              <a:ext cx="7591542" cy="1160670"/>
            </a:xfrm>
            <a:prstGeom prst="rect">
              <a:avLst/>
            </a:prstGeom>
            <a:solidFill>
              <a:schemeClr val="accent1">
                <a:lumMod val="60000"/>
                <a:lumOff val="40000"/>
              </a:schemeClr>
            </a:solidFill>
            <a:ln>
              <a:noFill/>
            </a:ln>
          </p:spPr>
          <p:txBody>
            <a:bodyPr vert="horz" lIns="91440" tIns="45720" rIns="91440" bIns="45720" rtlCol="0" anchor="ctr"/>
            <a:lstStyle>
              <a:defPPr>
                <a:defRPr lang="en-CH"/>
              </a:defPPr>
              <a:lvl1pPr marL="0" indent="0" algn="ctr" defTabSz="914400" rtl="1"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r" defTabSz="914400" rtl="1" eaLnBrk="1" latinLnBrk="0" hangingPunct="1">
                <a:defRPr sz="2800" kern="1200">
                  <a:solidFill>
                    <a:schemeClr val="tx1"/>
                  </a:solidFill>
                  <a:latin typeface="+mn-lt"/>
                  <a:ea typeface="+mn-ea"/>
                  <a:cs typeface="+mn-cs"/>
                </a:defRPr>
              </a:lvl2pPr>
              <a:lvl3pPr marL="914400" algn="r" defTabSz="914400" rtl="1" eaLnBrk="1" latinLnBrk="0" hangingPunct="1">
                <a:defRPr sz="2400" kern="1200">
                  <a:solidFill>
                    <a:schemeClr val="tx1"/>
                  </a:solidFill>
                  <a:latin typeface="+mn-lt"/>
                  <a:ea typeface="+mn-ea"/>
                  <a:cs typeface="+mn-cs"/>
                </a:defRPr>
              </a:lvl3pPr>
              <a:lvl4pPr marL="1371600" algn="r" defTabSz="914400" rtl="1" eaLnBrk="1" latinLnBrk="0" hangingPunct="1">
                <a:defRPr sz="2000" kern="1200">
                  <a:solidFill>
                    <a:schemeClr val="tx1"/>
                  </a:solidFill>
                  <a:latin typeface="+mn-lt"/>
                  <a:ea typeface="+mn-ea"/>
                  <a:cs typeface="+mn-cs"/>
                </a:defRPr>
              </a:lvl4pPr>
              <a:lvl5pPr marL="1828800" algn="r" defTabSz="914400" rtl="1" eaLnBrk="1" latinLnBrk="0" hangingPunct="1">
                <a:defRPr sz="2000" kern="1200">
                  <a:solidFill>
                    <a:schemeClr val="tx1"/>
                  </a:solidFill>
                  <a:latin typeface="+mn-lt"/>
                  <a:ea typeface="+mn-ea"/>
                  <a:cs typeface="+mn-cs"/>
                </a:defRPr>
              </a:lvl5pPr>
              <a:lvl6pPr marL="2286000" algn="r" defTabSz="914400" rtl="1" eaLnBrk="1" latinLnBrk="0" hangingPunct="1">
                <a:defRPr sz="2000" kern="1200">
                  <a:solidFill>
                    <a:schemeClr val="tx1"/>
                  </a:solidFill>
                  <a:latin typeface="+mn-lt"/>
                  <a:ea typeface="+mn-ea"/>
                  <a:cs typeface="+mn-cs"/>
                </a:defRPr>
              </a:lvl6pPr>
              <a:lvl7pPr marL="2743200" algn="r" defTabSz="914400" rtl="1" eaLnBrk="1" latinLnBrk="0" hangingPunct="1">
                <a:defRPr sz="2000" kern="1200">
                  <a:solidFill>
                    <a:schemeClr val="tx1"/>
                  </a:solidFill>
                  <a:latin typeface="+mn-lt"/>
                  <a:ea typeface="+mn-ea"/>
                  <a:cs typeface="+mn-cs"/>
                </a:defRPr>
              </a:lvl7pPr>
              <a:lvl8pPr marL="3200400" algn="r" defTabSz="914400" rtl="1" eaLnBrk="1" latinLnBrk="0" hangingPunct="1">
                <a:defRPr sz="2000" kern="1200">
                  <a:solidFill>
                    <a:schemeClr val="tx1"/>
                  </a:solidFill>
                  <a:latin typeface="+mn-lt"/>
                  <a:ea typeface="+mn-ea"/>
                  <a:cs typeface="+mn-cs"/>
                </a:defRPr>
              </a:lvl8pPr>
              <a:lvl9pPr marL="3657600" algn="r" defTabSz="914400" rtl="1" eaLnBrk="1" latinLnBrk="0" hangingPunct="1">
                <a:defRPr sz="2000" kern="1200">
                  <a:solidFill>
                    <a:schemeClr val="tx1"/>
                  </a:solidFill>
                  <a:latin typeface="+mn-lt"/>
                  <a:ea typeface="+mn-ea"/>
                  <a:cs typeface="+mn-cs"/>
                </a:defRPr>
              </a:lvl9pPr>
            </a:lstStyle>
            <a:p>
              <a:pPr marL="360000" indent="-360000" algn="just">
                <a:spcBef>
                  <a:spcPts val="600"/>
                </a:spcBef>
              </a:pPr>
              <a:r>
                <a:rPr lang="ar-SA" sz="1600" b="1" dirty="0"/>
                <a:t>على الصعيد العالمي</a:t>
              </a:r>
            </a:p>
            <a:p>
              <a:pPr algn="just">
                <a:spcBef>
                  <a:spcPts val="600"/>
                </a:spcBef>
              </a:pPr>
              <a:r>
                <a:rPr lang="ar-SA" sz="1600" b="0" dirty="0"/>
                <a:t>تكييف الحل </a:t>
              </a:r>
              <a:r>
                <a:rPr lang="ar-EG" sz="1600" b="0" dirty="0"/>
                <a:t>-</a:t>
              </a:r>
              <a:r>
                <a:rPr lang="ar-SA" sz="1600" b="0" dirty="0"/>
                <a:t> عند الحاجة </a:t>
              </a:r>
              <a:r>
                <a:rPr lang="ar-EG" sz="1600" b="0" dirty="0"/>
                <a:t>-</a:t>
              </a:r>
              <a:r>
                <a:rPr lang="ar-SA" sz="1600" b="0" dirty="0"/>
                <a:t> مع احتياجات السوق الأخرى (مثل عمليات التكامل المباشر مع الجمارك)</a:t>
              </a:r>
            </a:p>
          </p:txBody>
        </p:sp>
        <p:sp>
          <p:nvSpPr>
            <p:cNvPr id="9" name="Content Placeholder 2">
              <a:extLst>
                <a:ext uri="{FF2B5EF4-FFF2-40B4-BE49-F238E27FC236}">
                  <a16:creationId xmlns:a16="http://schemas.microsoft.com/office/drawing/2014/main" id="{85450206-F946-4B7C-A89F-D7E015632C60}"/>
                </a:ext>
              </a:extLst>
            </p:cNvPr>
            <p:cNvSpPr txBox="1">
              <a:spLocks/>
            </p:cNvSpPr>
            <p:nvPr/>
          </p:nvSpPr>
          <p:spPr>
            <a:xfrm>
              <a:off x="4264430" y="3715214"/>
              <a:ext cx="7591542" cy="1518927"/>
            </a:xfrm>
            <a:prstGeom prst="rect">
              <a:avLst/>
            </a:prstGeom>
            <a:solidFill>
              <a:schemeClr val="bg1">
                <a:lumMod val="85000"/>
              </a:schemeClr>
            </a:solidFill>
            <a:ln>
              <a:noFill/>
            </a:ln>
          </p:spPr>
          <p:txBody>
            <a:bodyPr vert="horz" lIns="91440" tIns="45720" rIns="91440" bIns="45720" rtlCol="0" anchor="ctr"/>
            <a:lstStyle>
              <a:defPPr>
                <a:defRPr lang="en-CH"/>
              </a:defPPr>
              <a:lvl1pPr marL="0" indent="0" algn="ctr" defTabSz="914400" rtl="1"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r" defTabSz="914400" rtl="1" eaLnBrk="1" latinLnBrk="0" hangingPunct="1">
                <a:defRPr sz="2800" kern="1200">
                  <a:solidFill>
                    <a:schemeClr val="tx1"/>
                  </a:solidFill>
                  <a:latin typeface="+mn-lt"/>
                  <a:ea typeface="+mn-ea"/>
                  <a:cs typeface="+mn-cs"/>
                </a:defRPr>
              </a:lvl2pPr>
              <a:lvl3pPr marL="914400" algn="r" defTabSz="914400" rtl="1" eaLnBrk="1" latinLnBrk="0" hangingPunct="1">
                <a:defRPr sz="2400" kern="1200">
                  <a:solidFill>
                    <a:schemeClr val="tx1"/>
                  </a:solidFill>
                  <a:latin typeface="+mn-lt"/>
                  <a:ea typeface="+mn-ea"/>
                  <a:cs typeface="+mn-cs"/>
                </a:defRPr>
              </a:lvl3pPr>
              <a:lvl4pPr marL="1371600" algn="r" defTabSz="914400" rtl="1" eaLnBrk="1" latinLnBrk="0" hangingPunct="1">
                <a:defRPr sz="2000" kern="1200">
                  <a:solidFill>
                    <a:schemeClr val="tx1"/>
                  </a:solidFill>
                  <a:latin typeface="+mn-lt"/>
                  <a:ea typeface="+mn-ea"/>
                  <a:cs typeface="+mn-cs"/>
                </a:defRPr>
              </a:lvl4pPr>
              <a:lvl5pPr marL="1828800" algn="r" defTabSz="914400" rtl="1" eaLnBrk="1" latinLnBrk="0" hangingPunct="1">
                <a:defRPr sz="2000" kern="1200">
                  <a:solidFill>
                    <a:schemeClr val="tx1"/>
                  </a:solidFill>
                  <a:latin typeface="+mn-lt"/>
                  <a:ea typeface="+mn-ea"/>
                  <a:cs typeface="+mn-cs"/>
                </a:defRPr>
              </a:lvl5pPr>
              <a:lvl6pPr marL="2286000" algn="r" defTabSz="914400" rtl="1" eaLnBrk="1" latinLnBrk="0" hangingPunct="1">
                <a:defRPr sz="2000" kern="1200">
                  <a:solidFill>
                    <a:schemeClr val="tx1"/>
                  </a:solidFill>
                  <a:latin typeface="+mn-lt"/>
                  <a:ea typeface="+mn-ea"/>
                  <a:cs typeface="+mn-cs"/>
                </a:defRPr>
              </a:lvl6pPr>
              <a:lvl7pPr marL="2743200" algn="r" defTabSz="914400" rtl="1" eaLnBrk="1" latinLnBrk="0" hangingPunct="1">
                <a:defRPr sz="2000" kern="1200">
                  <a:solidFill>
                    <a:schemeClr val="tx1"/>
                  </a:solidFill>
                  <a:latin typeface="+mn-lt"/>
                  <a:ea typeface="+mn-ea"/>
                  <a:cs typeface="+mn-cs"/>
                </a:defRPr>
              </a:lvl7pPr>
              <a:lvl8pPr marL="3200400" algn="r" defTabSz="914400" rtl="1" eaLnBrk="1" latinLnBrk="0" hangingPunct="1">
                <a:defRPr sz="2000" kern="1200">
                  <a:solidFill>
                    <a:schemeClr val="tx1"/>
                  </a:solidFill>
                  <a:latin typeface="+mn-lt"/>
                  <a:ea typeface="+mn-ea"/>
                  <a:cs typeface="+mn-cs"/>
                </a:defRPr>
              </a:lvl8pPr>
              <a:lvl9pPr marL="3657600" algn="r" defTabSz="914400" rtl="1" eaLnBrk="1" latinLnBrk="0" hangingPunct="1">
                <a:defRPr sz="2000" kern="1200">
                  <a:solidFill>
                    <a:schemeClr val="tx1"/>
                  </a:solidFill>
                  <a:latin typeface="+mn-lt"/>
                  <a:ea typeface="+mn-ea"/>
                  <a:cs typeface="+mn-cs"/>
                </a:defRPr>
              </a:lvl9pPr>
            </a:lstStyle>
            <a:p>
              <a:pPr marL="360000" indent="-360000" algn="justLow">
                <a:spcBef>
                  <a:spcPts val="600"/>
                </a:spcBef>
              </a:pPr>
              <a:r>
                <a:rPr lang="ar-SA" sz="1600" b="1" dirty="0"/>
                <a:t>التسويات والتقارير المالية</a:t>
              </a:r>
            </a:p>
            <a:p>
              <a:pPr marL="360000" indent="-360000" algn="justLow">
                <a:spcBef>
                  <a:spcPts val="600"/>
                </a:spcBef>
                <a:buFont typeface="Arial" panose="020B0604020202020204" pitchFamily="34" charset="0"/>
                <a:buChar char="•"/>
              </a:pPr>
              <a:r>
                <a:rPr lang="ar-SA" sz="1600" dirty="0"/>
                <a:t>إدماج نظام المقاصة الخاص بالاتحاد البريدي العالمي </a:t>
              </a:r>
              <a:r>
                <a:rPr lang="en-GB" sz="1400" i="1" dirty="0">
                  <a:solidFill>
                    <a:srgbClr val="FF0000"/>
                  </a:solidFill>
                  <a:latin typeface="Times New Roman" panose="02020603050405020304" pitchFamily="18" charset="0"/>
                  <a:cs typeface="Times New Roman" panose="02020603050405020304" pitchFamily="18" charset="0"/>
                </a:rPr>
                <a:t>UPU*Clearing</a:t>
              </a:r>
              <a:r>
                <a:rPr lang="ar-SA" sz="1400" dirty="0">
                  <a:latin typeface="Times New Roman" panose="02020603050405020304" pitchFamily="18" charset="0"/>
                  <a:cs typeface="Times New Roman" panose="02020603050405020304" pitchFamily="18" charset="0"/>
                </a:rPr>
                <a:t> </a:t>
              </a:r>
              <a:r>
                <a:rPr lang="ar-SA" sz="1600" dirty="0"/>
                <a:t>(ستزداد قيمته عندما تصبح خدمة التوزيع المدفوع الرسوم واسعة الانتشار في وجهات مقصد متعددة)</a:t>
              </a:r>
            </a:p>
            <a:p>
              <a:pPr marL="360000" indent="-360000" algn="justLow">
                <a:spcBef>
                  <a:spcPts val="600"/>
                </a:spcBef>
                <a:buFont typeface="Arial" panose="020B0604020202020204" pitchFamily="34" charset="0"/>
                <a:buChar char="•"/>
              </a:pPr>
              <a:r>
                <a:rPr lang="ar-SA" sz="1600" dirty="0"/>
                <a:t>لوحة المتابعة والتقارير (إعادة تقييم الرسوم، </a:t>
              </a:r>
              <a:r>
                <a:rPr lang="ar-SA" sz="1600" dirty="0" err="1"/>
                <a:t>البعائث</a:t>
              </a:r>
              <a:r>
                <a:rPr lang="ar-SA" sz="1600" dirty="0"/>
                <a:t> المعادة، أداء الأطراف الثالثة، إلخ.)</a:t>
              </a:r>
            </a:p>
          </p:txBody>
        </p:sp>
        <p:sp>
          <p:nvSpPr>
            <p:cNvPr id="10" name="Content Placeholder 2">
              <a:extLst>
                <a:ext uri="{FF2B5EF4-FFF2-40B4-BE49-F238E27FC236}">
                  <a16:creationId xmlns:a16="http://schemas.microsoft.com/office/drawing/2014/main" id="{56DA7B42-BD35-4131-8633-7A41B2BE97D9}"/>
                </a:ext>
              </a:extLst>
            </p:cNvPr>
            <p:cNvSpPr txBox="1">
              <a:spLocks/>
            </p:cNvSpPr>
            <p:nvPr/>
          </p:nvSpPr>
          <p:spPr>
            <a:xfrm>
              <a:off x="4264429" y="5300644"/>
              <a:ext cx="7591542" cy="1324982"/>
            </a:xfrm>
            <a:prstGeom prst="rect">
              <a:avLst/>
            </a:prstGeom>
            <a:solidFill>
              <a:schemeClr val="bg1">
                <a:lumMod val="95000"/>
              </a:schemeClr>
            </a:solidFill>
            <a:ln>
              <a:noFill/>
            </a:ln>
          </p:spPr>
          <p:txBody>
            <a:bodyPr vert="horz" lIns="91440" tIns="45720" rIns="91440" bIns="45720" rtlCol="0" anchor="ctr"/>
            <a:lstStyle>
              <a:defPPr>
                <a:defRPr lang="en-CH"/>
              </a:defPPr>
              <a:lvl1pPr marL="0" indent="0" algn="ctr" defTabSz="914400" rtl="1"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r" defTabSz="914400" rtl="1" eaLnBrk="1" latinLnBrk="0" hangingPunct="1">
                <a:defRPr sz="2800" kern="1200">
                  <a:solidFill>
                    <a:schemeClr val="tx1"/>
                  </a:solidFill>
                  <a:latin typeface="+mn-lt"/>
                  <a:ea typeface="+mn-ea"/>
                  <a:cs typeface="+mn-cs"/>
                </a:defRPr>
              </a:lvl2pPr>
              <a:lvl3pPr marL="914400" algn="r" defTabSz="914400" rtl="1" eaLnBrk="1" latinLnBrk="0" hangingPunct="1">
                <a:defRPr sz="2400" kern="1200">
                  <a:solidFill>
                    <a:schemeClr val="tx1"/>
                  </a:solidFill>
                  <a:latin typeface="+mn-lt"/>
                  <a:ea typeface="+mn-ea"/>
                  <a:cs typeface="+mn-cs"/>
                </a:defRPr>
              </a:lvl3pPr>
              <a:lvl4pPr marL="1371600" algn="r" defTabSz="914400" rtl="1" eaLnBrk="1" latinLnBrk="0" hangingPunct="1">
                <a:defRPr sz="2000" kern="1200">
                  <a:solidFill>
                    <a:schemeClr val="tx1"/>
                  </a:solidFill>
                  <a:latin typeface="+mn-lt"/>
                  <a:ea typeface="+mn-ea"/>
                  <a:cs typeface="+mn-cs"/>
                </a:defRPr>
              </a:lvl4pPr>
              <a:lvl5pPr marL="1828800" algn="r" defTabSz="914400" rtl="1" eaLnBrk="1" latinLnBrk="0" hangingPunct="1">
                <a:defRPr sz="2000" kern="1200">
                  <a:solidFill>
                    <a:schemeClr val="tx1"/>
                  </a:solidFill>
                  <a:latin typeface="+mn-lt"/>
                  <a:ea typeface="+mn-ea"/>
                  <a:cs typeface="+mn-cs"/>
                </a:defRPr>
              </a:lvl5pPr>
              <a:lvl6pPr marL="2286000" algn="r" defTabSz="914400" rtl="1" eaLnBrk="1" latinLnBrk="0" hangingPunct="1">
                <a:defRPr sz="2000" kern="1200">
                  <a:solidFill>
                    <a:schemeClr val="tx1"/>
                  </a:solidFill>
                  <a:latin typeface="+mn-lt"/>
                  <a:ea typeface="+mn-ea"/>
                  <a:cs typeface="+mn-cs"/>
                </a:defRPr>
              </a:lvl6pPr>
              <a:lvl7pPr marL="2743200" algn="r" defTabSz="914400" rtl="1" eaLnBrk="1" latinLnBrk="0" hangingPunct="1">
                <a:defRPr sz="2000" kern="1200">
                  <a:solidFill>
                    <a:schemeClr val="tx1"/>
                  </a:solidFill>
                  <a:latin typeface="+mn-lt"/>
                  <a:ea typeface="+mn-ea"/>
                  <a:cs typeface="+mn-cs"/>
                </a:defRPr>
              </a:lvl7pPr>
              <a:lvl8pPr marL="3200400" algn="r" defTabSz="914400" rtl="1" eaLnBrk="1" latinLnBrk="0" hangingPunct="1">
                <a:defRPr sz="2000" kern="1200">
                  <a:solidFill>
                    <a:schemeClr val="tx1"/>
                  </a:solidFill>
                  <a:latin typeface="+mn-lt"/>
                  <a:ea typeface="+mn-ea"/>
                  <a:cs typeface="+mn-cs"/>
                </a:defRPr>
              </a:lvl8pPr>
              <a:lvl9pPr marL="3657600" algn="r" defTabSz="914400" rtl="1" eaLnBrk="1" latinLnBrk="0" hangingPunct="1">
                <a:defRPr sz="2000" kern="1200">
                  <a:solidFill>
                    <a:schemeClr val="tx1"/>
                  </a:solidFill>
                  <a:latin typeface="+mn-lt"/>
                  <a:ea typeface="+mn-ea"/>
                  <a:cs typeface="+mn-cs"/>
                </a:defRPr>
              </a:lvl9pPr>
            </a:lstStyle>
            <a:p>
              <a:pPr marL="360000" indent="-360000" algn="justLow">
                <a:spcBef>
                  <a:spcPts val="600"/>
                </a:spcBef>
              </a:pPr>
              <a:r>
                <a:rPr lang="ar-SA" sz="1600" b="1" dirty="0"/>
                <a:t>توحيد المعايير وقابلية التشغيل التبادلي</a:t>
              </a:r>
            </a:p>
            <a:p>
              <a:pPr marL="360000" indent="-360000" algn="justLow">
                <a:spcBef>
                  <a:spcPts val="600"/>
                </a:spcBef>
                <a:buFont typeface="Arial" panose="020B0604020202020204" pitchFamily="34" charset="0"/>
                <a:buChar char="•"/>
              </a:pPr>
              <a:r>
                <a:rPr lang="ar-SA" sz="1600" dirty="0"/>
                <a:t>نماذج التخليص الجمركي (البريدية والتجارية) وآثارها في معايير وأنظمة الاتحاد البريدي العالمي (فريق الجاهزية للسوق القابلة للتشغيل التبادلي التابع للاتحاد البريدي العالمي)</a:t>
              </a:r>
            </a:p>
            <a:p>
              <a:pPr marL="360000" indent="-360000" algn="justLow">
                <a:spcBef>
                  <a:spcPts val="600"/>
                </a:spcBef>
                <a:buFont typeface="Arial" panose="020B0604020202020204" pitchFamily="34" charset="0"/>
                <a:buChar char="•"/>
              </a:pPr>
              <a:r>
                <a:rPr lang="ar-SA" sz="1600" dirty="0"/>
                <a:t>قابلية التشغيل التبادلي مع حل المؤسسة الدولية للبريد</a:t>
              </a:r>
            </a:p>
          </p:txBody>
        </p:sp>
      </p:grpSp>
      <p:sp>
        <p:nvSpPr>
          <p:cNvPr id="11" name="Title 3">
            <a:extLst>
              <a:ext uri="{FF2B5EF4-FFF2-40B4-BE49-F238E27FC236}">
                <a16:creationId xmlns:a16="http://schemas.microsoft.com/office/drawing/2014/main" id="{2080B483-0E4C-4F9A-91DF-A1B6E110F677}"/>
              </a:ext>
            </a:extLst>
          </p:cNvPr>
          <p:cNvSpPr>
            <a:spLocks noGrp="1"/>
          </p:cNvSpPr>
          <p:nvPr>
            <p:ph type="title"/>
          </p:nvPr>
        </p:nvSpPr>
        <p:spPr>
          <a:xfrm>
            <a:off x="1052186" y="503739"/>
            <a:ext cx="9757775" cy="574675"/>
          </a:xfrm>
        </p:spPr>
        <p:txBody>
          <a:bodyPr/>
          <a:lstStyle/>
          <a:p>
            <a:pPr algn="justLow"/>
            <a:r>
              <a:rPr lang="ar-SA" sz="2800" dirty="0"/>
              <a:t>حل الاتحاد البريدي العالمي بشأن خدمة التوزيع المدفوع الرسوم - خارطة الطريق</a:t>
            </a:r>
          </a:p>
        </p:txBody>
      </p:sp>
    </p:spTree>
    <p:extLst>
      <p:ext uri="{BB962C8B-B14F-4D97-AF65-F5344CB8AC3E}">
        <p14:creationId xmlns:p14="http://schemas.microsoft.com/office/powerpoint/2010/main" val="8027362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ED2926-9352-4FCF-A4E8-EEB2F4A44395}"/>
              </a:ext>
            </a:extLst>
          </p:cNvPr>
          <p:cNvSpPr/>
          <p:nvPr/>
        </p:nvSpPr>
        <p:spPr>
          <a:xfrm>
            <a:off x="334825" y="1544990"/>
            <a:ext cx="3339701" cy="5028521"/>
          </a:xfrm>
          <a:prstGeom prst="rect">
            <a:avLst/>
          </a:prstGeom>
          <a:solidFill>
            <a:srgbClr val="FFC000">
              <a:alpha val="52000"/>
            </a:srgbClr>
          </a:solidFill>
          <a:ln w="12700" cap="flat" cmpd="sng" algn="ctr">
            <a:noFill/>
            <a:prstDash val="solid"/>
            <a:miter lim="800000"/>
          </a:ln>
          <a:effectLst/>
        </p:spPr>
        <p:txBody>
          <a:bodyPr rtlCol="0" anchor="t"/>
          <a:lstStyle/>
          <a:p>
            <a:pPr marL="0" marR="0" lvl="0" indent="0" algn="justLow" defTabSz="914400" eaLnBrk="1" fontAlgn="auto" latinLnBrk="0" hangingPunct="1">
              <a:lnSpc>
                <a:spcPct val="100000"/>
              </a:lnSpc>
              <a:spcBef>
                <a:spcPts val="1000"/>
              </a:spcBef>
              <a:spcAft>
                <a:spcPts val="0"/>
              </a:spcAft>
              <a:buClrTx/>
              <a:buSzTx/>
              <a:buFontTx/>
              <a:buNone/>
              <a:tabLst/>
              <a:defRPr/>
            </a:pPr>
            <a:r>
              <a:rPr kumimoji="0" lang="ar-SA" sz="1600" b="1" i="0" u="none" strike="noStrike" cap="none" normalizeH="0" baseline="0" noProof="0" dirty="0">
                <a:ln>
                  <a:noFill/>
                </a:ln>
                <a:solidFill>
                  <a:prstClr val="black"/>
                </a:solidFill>
                <a:effectLst/>
                <a:uLnTx/>
                <a:uFillTx/>
                <a:latin typeface="Verdana" panose="020B0604030504040204" pitchFamily="34" charset="0"/>
                <a:ea typeface="Arial"/>
                <a:cs typeface="Arial"/>
              </a:rPr>
              <a:t>وعي الزبائن وحملات التسويق</a:t>
            </a:r>
          </a:p>
          <a:p>
            <a:pPr marL="457200" marR="0" lvl="0" indent="-457200" algn="justLow" defTabSz="914400" eaLnBrk="1" fontAlgn="auto" latinLnBrk="0" hangingPunct="1">
              <a:lnSpc>
                <a:spcPct val="100000"/>
              </a:lnSpc>
              <a:spcBef>
                <a:spcPts val="600"/>
              </a:spcBef>
              <a:spcAft>
                <a:spcPts val="0"/>
              </a:spcAft>
              <a:buClrTx/>
              <a:buSzTx/>
              <a:tabLst/>
              <a:defRPr/>
            </a:pPr>
            <a:r>
              <a:rPr lang="ar-EG" sz="1600" dirty="0">
                <a:solidFill>
                  <a:prstClr val="black"/>
                </a:solidFill>
                <a:latin typeface="Verdana" panose="020B0604030504040204" pitchFamily="34" charset="0"/>
                <a:ea typeface="Arial"/>
                <a:cs typeface="Arial"/>
              </a:rPr>
              <a:t>-	</a:t>
            </a:r>
            <a:r>
              <a:rPr lang="ar-SA" sz="1600" dirty="0">
                <a:solidFill>
                  <a:prstClr val="black"/>
                </a:solidFill>
                <a:latin typeface="Verdana" panose="020B0604030504040204" pitchFamily="34" charset="0"/>
                <a:ea typeface="Arial"/>
                <a:cs typeface="Arial"/>
              </a:rPr>
              <a:t>الاحتفاظ بالزبائن الحاليين</a:t>
            </a:r>
          </a:p>
          <a:p>
            <a:pPr marL="457200" marR="0" lvl="0" indent="-457200" algn="justLow" defTabSz="914400" eaLnBrk="1" fontAlgn="auto" latinLnBrk="0" hangingPunct="1">
              <a:lnSpc>
                <a:spcPct val="100000"/>
              </a:lnSpc>
              <a:spcBef>
                <a:spcPts val="600"/>
              </a:spcBef>
              <a:spcAft>
                <a:spcPts val="0"/>
              </a:spcAft>
              <a:buClrTx/>
              <a:buSzTx/>
              <a:tabLst/>
              <a:defRPr/>
            </a:pPr>
            <a:r>
              <a:rPr lang="ar-SA" sz="1600" dirty="0">
                <a:latin typeface="Verdana" panose="020B0604030504040204" pitchFamily="34" charset="0"/>
                <a:ea typeface="Arial"/>
                <a:cs typeface="Arial"/>
              </a:rPr>
              <a:t> </a:t>
            </a:r>
            <a:r>
              <a:rPr lang="ar-EG" sz="1600" dirty="0">
                <a:latin typeface="Verdana" panose="020B0604030504040204" pitchFamily="34" charset="0"/>
                <a:ea typeface="Arial"/>
                <a:cs typeface="Arial"/>
              </a:rPr>
              <a:t>-	</a:t>
            </a:r>
            <a:r>
              <a:rPr lang="ar-SA" sz="1600" dirty="0">
                <a:latin typeface="Verdana" panose="020B0604030504040204" pitchFamily="34" charset="0"/>
                <a:ea typeface="Arial"/>
                <a:cs typeface="Arial"/>
              </a:rPr>
              <a:t>تقديم الخدمات للزبائن الجدد/توجيههم من خلال خيارات دفع الرسوم</a:t>
            </a:r>
          </a:p>
          <a:p>
            <a:pPr marL="285750" marR="0" lvl="0" indent="-285750" defTabSz="914400" eaLnBrk="1" fontAlgn="auto" latinLnBrk="0" hangingPunct="1">
              <a:lnSpc>
                <a:spcPct val="100000"/>
              </a:lnSpc>
              <a:spcBef>
                <a:spcPts val="1000"/>
              </a:spcBef>
              <a:spcAft>
                <a:spcPts val="0"/>
              </a:spcAft>
              <a:buClrTx/>
              <a:buSzTx/>
              <a:buFontTx/>
              <a:buChar char="-"/>
              <a:tabLst/>
              <a:defRPr/>
            </a:pPr>
            <a:endParaRPr kumimoji="0" lang="en-GB"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nvGrpSpPr>
          <p:cNvPr id="11" name="Group 10">
            <a:extLst>
              <a:ext uri="{FF2B5EF4-FFF2-40B4-BE49-F238E27FC236}">
                <a16:creationId xmlns:a16="http://schemas.microsoft.com/office/drawing/2014/main" id="{5D09C88B-FD1E-4C74-97B3-1ACE24ADDB01}"/>
              </a:ext>
            </a:extLst>
          </p:cNvPr>
          <p:cNvGrpSpPr/>
          <p:nvPr/>
        </p:nvGrpSpPr>
        <p:grpSpPr>
          <a:xfrm>
            <a:off x="3719277" y="1533513"/>
            <a:ext cx="7505308" cy="5050210"/>
            <a:chOff x="3907997" y="1368632"/>
            <a:chExt cx="7146345" cy="5099628"/>
          </a:xfrm>
        </p:grpSpPr>
        <p:pic>
          <p:nvPicPr>
            <p:cNvPr id="3" name="Image 12">
              <a:extLst>
                <a:ext uri="{FF2B5EF4-FFF2-40B4-BE49-F238E27FC236}">
                  <a16:creationId xmlns:a16="http://schemas.microsoft.com/office/drawing/2014/main" id="{AA7C6B68-1DBB-418C-A456-1BBCA46440BF}"/>
                </a:ext>
              </a:extLst>
            </p:cNvPr>
            <p:cNvPicPr>
              <a:picLocks noChangeAspect="1"/>
            </p:cNvPicPr>
            <p:nvPr/>
          </p:nvPicPr>
          <p:blipFill>
            <a:blip r:embed="rId3"/>
            <a:stretch>
              <a:fillRect/>
            </a:stretch>
          </p:blipFill>
          <p:spPr>
            <a:xfrm>
              <a:off x="3907998" y="1368632"/>
              <a:ext cx="3923763" cy="2420436"/>
            </a:xfrm>
            <a:prstGeom prst="rect">
              <a:avLst/>
            </a:prstGeom>
          </p:spPr>
        </p:pic>
        <p:sp>
          <p:nvSpPr>
            <p:cNvPr id="4" name="Rectangle 3">
              <a:extLst>
                <a:ext uri="{FF2B5EF4-FFF2-40B4-BE49-F238E27FC236}">
                  <a16:creationId xmlns:a16="http://schemas.microsoft.com/office/drawing/2014/main" id="{17042764-C317-4790-8641-E7C1BC161776}"/>
                </a:ext>
              </a:extLst>
            </p:cNvPr>
            <p:cNvSpPr/>
            <p:nvPr/>
          </p:nvSpPr>
          <p:spPr>
            <a:xfrm>
              <a:off x="7831761" y="1380222"/>
              <a:ext cx="3222581" cy="2420436"/>
            </a:xfrm>
            <a:prstGeom prst="rect">
              <a:avLst/>
            </a:prstGeom>
            <a:solidFill>
              <a:sysClr val="window" lastClr="FFFFFF">
                <a:lumMod val="95000"/>
              </a:sysClr>
            </a:solidFill>
            <a:ln w="12700" cap="flat" cmpd="sng" algn="ctr">
              <a:noFill/>
              <a:prstDash val="solid"/>
              <a:miter lim="800000"/>
            </a:ln>
            <a:effectLst/>
          </p:spPr>
          <p:txBody>
            <a:bodyPr rtlCol="0" anchor="t"/>
            <a:lstStyle/>
            <a:p>
              <a:pPr marL="457200" marR="0" lvl="0" indent="-457200" algn="justLow" defTabSz="914400" eaLnBrk="1" fontAlgn="auto" latinLnBrk="0" hangingPunct="1">
                <a:lnSpc>
                  <a:spcPct val="100000"/>
                </a:lnSpc>
                <a:spcBef>
                  <a:spcPts val="1000"/>
                </a:spcBef>
                <a:spcAft>
                  <a:spcPts val="0"/>
                </a:spcAft>
                <a:buClrTx/>
                <a:buSzTx/>
                <a:buFontTx/>
                <a:buNone/>
                <a:tabLst>
                  <a:tab pos="355600" algn="l"/>
                </a:tabLst>
                <a:defRPr/>
              </a:pPr>
              <a:r>
                <a:rPr lang="ar-SA" b="1" dirty="0">
                  <a:latin typeface="Arial" panose="020B0604020202020204" pitchFamily="34" charset="0"/>
                  <a:ea typeface="Calibri" panose="020F0502020204030204" pitchFamily="34" charset="0"/>
                  <a:cs typeface="Arial" panose="020B0604020202020204" pitchFamily="34" charset="0"/>
                </a:rPr>
                <a:t>١</a:t>
              </a:r>
              <a:r>
                <a:rPr lang="ar-SA" b="1" dirty="0">
                  <a:latin typeface="Arial" panose="020B0604020202020204" pitchFamily="34" charset="0"/>
                  <a:ea typeface="Arial"/>
                  <a:cs typeface="Arial" panose="020B0604020202020204" pitchFamily="34" charset="0"/>
                </a:rPr>
                <a:t>-</a:t>
              </a:r>
              <a:r>
                <a:rPr lang="ar-EG" b="1" dirty="0">
                  <a:latin typeface="Arial" panose="020B0604020202020204" pitchFamily="34" charset="0"/>
                  <a:ea typeface="Arial"/>
                  <a:cs typeface="Arial" panose="020B0604020202020204" pitchFamily="34" charset="0"/>
                </a:rPr>
                <a:t>	</a:t>
              </a:r>
              <a:r>
                <a:rPr lang="ar-SA" b="1" dirty="0">
                  <a:latin typeface="Arial" panose="020B0604020202020204" pitchFamily="34" charset="0"/>
                  <a:ea typeface="Arial"/>
                  <a:cs typeface="Arial" panose="020B0604020202020204" pitchFamily="34" charset="0"/>
                </a:rPr>
                <a:t>	الاتصال بمركز التكنولوجيا البريدية </a:t>
              </a:r>
              <a:r>
                <a:rPr lang="ar-SA" dirty="0">
                  <a:latin typeface="Arial" panose="020B0604020202020204" pitchFamily="34" charset="0"/>
                  <a:ea typeface="Arial"/>
                  <a:cs typeface="Arial" panose="020B0604020202020204" pitchFamily="34" charset="0"/>
                </a:rPr>
                <a:t>لبدء إجراءات تحديث برمجية نظام الإقرارات الجمركية</a:t>
              </a:r>
            </a:p>
            <a:p>
              <a:pPr marL="0" marR="0" lvl="0" indent="0" algn="justLow" defTabSz="914400" eaLnBrk="1" fontAlgn="auto" latinLnBrk="0" hangingPunct="1">
                <a:lnSpc>
                  <a:spcPct val="100000"/>
                </a:lnSpc>
                <a:spcBef>
                  <a:spcPts val="1000"/>
                </a:spcBef>
                <a:spcAft>
                  <a:spcPts val="0"/>
                </a:spcAft>
                <a:buClrTx/>
                <a:buSzTx/>
                <a:buFontTx/>
                <a:buNone/>
                <a:tabLst/>
                <a:defRPr/>
              </a:pPr>
              <a:r>
                <a:rPr kumimoji="0" lang="ar-SA" sz="1600" i="0" u="none" strike="noStrike" cap="none" normalizeH="0" baseline="0" noProof="0" dirty="0">
                  <a:ln>
                    <a:noFill/>
                  </a:ln>
                  <a:solidFill>
                    <a:srgbClr val="00399D"/>
                  </a:solidFill>
                  <a:effectLst/>
                  <a:uLnTx/>
                  <a:uFillTx/>
                  <a:latin typeface="Verdana" panose="020B0604030504040204" pitchFamily="34" charset="0"/>
                  <a:ea typeface="Arial"/>
                  <a:cs typeface="Arial"/>
                  <a:hlinkClick r:id="rId4">
                    <a:extLst>
                      <a:ext uri="{A12FA001-AC4F-418D-AE19-62706E023703}">
                        <ahyp:hlinkClr xmlns:ahyp="http://schemas.microsoft.com/office/drawing/2018/hyperlinkcolor" val="tx"/>
                      </a:ext>
                    </a:extLst>
                  </a:hlinkClick>
                </a:rPr>
                <a:t> </a:t>
              </a:r>
              <a:r>
                <a:rPr kumimoji="0" lang="en-GB" sz="1600" i="0" u="none" strike="noStrike" cap="none" normalizeH="0" baseline="0" noProof="0" dirty="0">
                  <a:ln>
                    <a:noFill/>
                  </a:ln>
                  <a:solidFill>
                    <a:srgbClr val="00399D"/>
                  </a:solidFill>
                  <a:effectLst/>
                  <a:uLnTx/>
                  <a:uFillTx/>
                  <a:latin typeface="Times New Roman" panose="02020603050405020304" pitchFamily="18" charset="0"/>
                  <a:ea typeface="Arial"/>
                  <a:cs typeface="Times New Roman" panose="02020603050405020304" pitchFamily="18" charset="0"/>
                  <a:hlinkClick r:id="rId4">
                    <a:extLst>
                      <a:ext uri="{A12FA001-AC4F-418D-AE19-62706E023703}">
                        <ahyp:hlinkClr xmlns:ahyp="http://schemas.microsoft.com/office/drawing/2018/hyperlinkcolor" val="tx"/>
                      </a:ext>
                    </a:extLst>
                  </a:hlinkClick>
                </a:rPr>
                <a:t>support.upu.int</a:t>
              </a:r>
              <a:br>
                <a:rPr kumimoji="0" lang="ar-SA" sz="1600" i="0" u="none" strike="noStrike" cap="none" normalizeH="0" baseline="0" noProof="0" dirty="0">
                  <a:ln>
                    <a:noFill/>
                  </a:ln>
                  <a:solidFill>
                    <a:srgbClr val="00399D"/>
                  </a:solidFill>
                  <a:effectLst/>
                  <a:uLnTx/>
                  <a:uFillTx/>
                  <a:latin typeface="Verdana" panose="020B0604030504040204" pitchFamily="34" charset="0"/>
                  <a:ea typeface="Arial"/>
                  <a:cs typeface="Arial"/>
                  <a:hlinkClick r:id="rId4">
                    <a:extLst>
                      <a:ext uri="{A12FA001-AC4F-418D-AE19-62706E023703}">
                        <ahyp:hlinkClr xmlns:ahyp="http://schemas.microsoft.com/office/drawing/2018/hyperlinkcolor" val="tx"/>
                      </a:ext>
                    </a:extLst>
                  </a:hlinkClick>
                </a:rPr>
              </a:br>
              <a:br>
                <a:rPr lang="ar-SA" sz="1600" dirty="0">
                  <a:latin typeface="Verdana" panose="020B0604030504040204" pitchFamily="34" charset="0"/>
                  <a:ea typeface="Arial"/>
                  <a:cs typeface="Arial"/>
                </a:rPr>
              </a:br>
              <a:r>
                <a:rPr lang="ar-SA" sz="1600" i="1" dirty="0">
                  <a:latin typeface="Verdana" panose="020B0604030504040204" pitchFamily="34" charset="0"/>
                  <a:ea typeface="Arial"/>
                  <a:cs typeface="Arial"/>
                </a:rPr>
                <a:t>(غير مطلوب إذا كان المستثمر البريدي مستخدماً لسحابة نظام الإقرارات الجمركية أو النظام </a:t>
              </a:r>
              <a:r>
                <a:rPr lang="en-GB" sz="1600" i="1" dirty="0" err="1">
                  <a:latin typeface="Times New Roman" panose="02020603050405020304" pitchFamily="18" charset="0"/>
                  <a:ea typeface="Arial"/>
                  <a:cs typeface="Times New Roman" panose="02020603050405020304" pitchFamily="18" charset="0"/>
                </a:rPr>
                <a:t>CDS.post</a:t>
              </a:r>
              <a:r>
                <a:rPr lang="ar-EG" sz="1600" i="1" dirty="0">
                  <a:latin typeface="Verdana" panose="020B0604030504040204" pitchFamily="34" charset="0"/>
                  <a:ea typeface="Arial"/>
                  <a:cs typeface="Arial"/>
                </a:rPr>
                <a:t>)</a:t>
              </a:r>
              <a:endParaRPr kumimoji="0" lang="en-GB" sz="16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defTabSz="914400" eaLnBrk="1" fontAlgn="auto" latinLnBrk="0" hangingPunct="1">
                <a:lnSpc>
                  <a:spcPct val="100000"/>
                </a:lnSpc>
                <a:spcBef>
                  <a:spcPts val="100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5" name="Rectangle 4">
              <a:extLst>
                <a:ext uri="{FF2B5EF4-FFF2-40B4-BE49-F238E27FC236}">
                  <a16:creationId xmlns:a16="http://schemas.microsoft.com/office/drawing/2014/main" id="{058F955F-11D8-4EB9-8ED4-0D557CDBDC37}"/>
                </a:ext>
              </a:extLst>
            </p:cNvPr>
            <p:cNvSpPr/>
            <p:nvPr/>
          </p:nvSpPr>
          <p:spPr>
            <a:xfrm>
              <a:off x="3907997" y="3789068"/>
              <a:ext cx="3923764" cy="2668881"/>
            </a:xfrm>
            <a:prstGeom prst="rect">
              <a:avLst/>
            </a:prstGeom>
            <a:solidFill>
              <a:sysClr val="window" lastClr="FFFFFF">
                <a:lumMod val="95000"/>
              </a:sysClr>
            </a:solidFill>
            <a:ln w="12700" cap="flat" cmpd="sng" algn="ctr">
              <a:noFill/>
              <a:prstDash val="solid"/>
              <a:miter lim="800000"/>
            </a:ln>
            <a:effectLst/>
          </p:spPr>
          <p:txBody>
            <a:bodyPr rtlCol="0" anchor="t"/>
            <a:lstStyle/>
            <a:p>
              <a:pPr marL="457200" marR="0" lvl="0" indent="-457200" algn="justLow" defTabSz="914400" eaLnBrk="1" fontAlgn="auto" latinLnBrk="0" hangingPunct="1">
                <a:lnSpc>
                  <a:spcPct val="100000"/>
                </a:lnSpc>
                <a:spcBef>
                  <a:spcPts val="1000"/>
                </a:spcBef>
                <a:spcAft>
                  <a:spcPts val="0"/>
                </a:spcAft>
                <a:buClrTx/>
                <a:buSzTx/>
                <a:buFontTx/>
                <a:buNone/>
                <a:tabLst>
                  <a:tab pos="355600" algn="l"/>
                </a:tabLst>
                <a:defRPr/>
              </a:pPr>
              <a:r>
                <a:rPr lang="ar-SA" b="1" dirty="0">
                  <a:solidFill>
                    <a:prstClr val="black"/>
                  </a:solidFill>
                  <a:latin typeface="Arial" panose="020B0604020202020204" pitchFamily="34" charset="0"/>
                  <a:ea typeface="Arial"/>
                  <a:cs typeface="Arial" panose="020B0604020202020204" pitchFamily="34" charset="0"/>
                </a:rPr>
                <a:t>٤</a:t>
              </a:r>
              <a:r>
                <a:rPr lang="ar-SA" b="1" dirty="0">
                  <a:solidFill>
                    <a:prstClr val="black"/>
                  </a:solidFill>
                  <a:latin typeface="Verdana" panose="020B0604030504040204" pitchFamily="34" charset="0"/>
                  <a:ea typeface="Arial"/>
                  <a:cs typeface="Arial"/>
                </a:rPr>
                <a:t>-	</a:t>
              </a:r>
              <a:r>
                <a:rPr lang="ar-EG" b="1" dirty="0">
                  <a:solidFill>
                    <a:prstClr val="black"/>
                  </a:solidFill>
                  <a:latin typeface="Verdana" panose="020B0604030504040204" pitchFamily="34" charset="0"/>
                  <a:ea typeface="Arial"/>
                  <a:cs typeface="Arial"/>
                </a:rPr>
                <a:t>	</a:t>
              </a:r>
              <a:r>
                <a:rPr lang="ar-SA" b="1" dirty="0">
                  <a:solidFill>
                    <a:prstClr val="black"/>
                  </a:solidFill>
                  <a:latin typeface="Verdana" panose="020B0604030504040204" pitchFamily="34" charset="0"/>
                  <a:ea typeface="Arial"/>
                  <a:cs typeface="Arial"/>
                </a:rPr>
                <a:t>الإجراءات الداخلية</a:t>
              </a:r>
            </a:p>
            <a:p>
              <a:pPr marL="457200" marR="0" lvl="0" indent="-457200" algn="justLow" defTabSz="914400" eaLnBrk="1" fontAlgn="auto" latinLnBrk="0" hangingPunct="1">
                <a:lnSpc>
                  <a:spcPct val="100000"/>
                </a:lnSpc>
                <a:spcBef>
                  <a:spcPts val="600"/>
                </a:spcBef>
                <a:spcAft>
                  <a:spcPts val="0"/>
                </a:spcAft>
                <a:buClrTx/>
                <a:buSzTx/>
                <a:tabLst/>
                <a:defRPr/>
              </a:pPr>
              <a:r>
                <a:rPr lang="ar-EG" sz="1600" i="1" dirty="0">
                  <a:solidFill>
                    <a:srgbClr val="FF0000"/>
                  </a:solidFill>
                  <a:latin typeface="Verdana" panose="020B0604030504040204" pitchFamily="34" charset="0"/>
                  <a:ea typeface="Arial"/>
                  <a:cs typeface="Arial"/>
                </a:rPr>
                <a:t>-	</a:t>
              </a:r>
              <a:r>
                <a:rPr lang="ar-SA" sz="1600" i="1" dirty="0">
                  <a:solidFill>
                    <a:srgbClr val="FF0000"/>
                  </a:solidFill>
                  <a:latin typeface="Verdana" panose="020B0604030504040204" pitchFamily="34" charset="0"/>
                  <a:ea typeface="Arial"/>
                  <a:cs typeface="Arial"/>
                </a:rPr>
                <a:t>اتخاذ قرار بشأن خيارات دفع الرسوم (الدفع في مؤسسة بريدية،</a:t>
              </a:r>
              <a:r>
                <a:rPr lang="ar-EG" sz="1600" i="1" dirty="0">
                  <a:solidFill>
                    <a:srgbClr val="FF0000"/>
                  </a:solidFill>
                  <a:latin typeface="Verdana" panose="020B0604030504040204" pitchFamily="34" charset="0"/>
                  <a:ea typeface="Arial"/>
                  <a:cs typeface="Arial"/>
                </a:rPr>
                <a:t> </a:t>
              </a:r>
              <a:r>
                <a:rPr lang="ar-SA" sz="1600" i="1" dirty="0">
                  <a:solidFill>
                    <a:srgbClr val="FF0000"/>
                  </a:solidFill>
                  <a:latin typeface="Verdana" panose="020B0604030504040204" pitchFamily="34" charset="0"/>
                  <a:ea typeface="Arial"/>
                  <a:cs typeface="Arial"/>
                </a:rPr>
                <a:t>الناقل يدفع مسبقاً للطرف المعتمد، فواتير الطرف المعتمد إلى الناقل) وبدء تنفيذ الإجراءات المقابلة.</a:t>
              </a:r>
            </a:p>
            <a:p>
              <a:pPr marL="457200" marR="0" lvl="0" indent="-457200" algn="justLow" defTabSz="914400" eaLnBrk="1" fontAlgn="auto" latinLnBrk="0" hangingPunct="1">
                <a:lnSpc>
                  <a:spcPct val="100000"/>
                </a:lnSpc>
                <a:spcBef>
                  <a:spcPts val="600"/>
                </a:spcBef>
                <a:spcAft>
                  <a:spcPts val="0"/>
                </a:spcAft>
                <a:buClrTx/>
                <a:buSzTx/>
                <a:tabLst/>
                <a:defRPr/>
              </a:pPr>
              <a:r>
                <a:rPr kumimoji="0" lang="ar-SA" sz="1600" b="0" i="0" u="none" strike="noStrike" cap="none" normalizeH="0" baseline="0" noProof="0" dirty="0">
                  <a:ln>
                    <a:noFill/>
                  </a:ln>
                  <a:solidFill>
                    <a:prstClr val="black"/>
                  </a:solidFill>
                  <a:effectLst/>
                  <a:uLnTx/>
                  <a:uFillTx/>
                  <a:latin typeface="Verdana" panose="020B0604030504040204" pitchFamily="34" charset="0"/>
                  <a:ea typeface="Arial"/>
                  <a:cs typeface="Arial"/>
                </a:rPr>
                <a:t> </a:t>
              </a:r>
              <a:r>
                <a:rPr kumimoji="0" lang="ar-EG" sz="1600" b="0" i="0" u="none" strike="noStrike" cap="none" normalizeH="0" baseline="0" noProof="0" dirty="0">
                  <a:ln>
                    <a:noFill/>
                  </a:ln>
                  <a:solidFill>
                    <a:prstClr val="black"/>
                  </a:solidFill>
                  <a:effectLst/>
                  <a:uLnTx/>
                  <a:uFillTx/>
                  <a:latin typeface="Verdana" panose="020B0604030504040204" pitchFamily="34" charset="0"/>
                  <a:ea typeface="Arial"/>
                  <a:cs typeface="Arial"/>
                </a:rPr>
                <a:t>-	</a:t>
              </a:r>
              <a:r>
                <a:rPr kumimoji="0" lang="ar-SA" sz="1600" b="0" i="0" u="none" strike="noStrike" cap="none" normalizeH="0" baseline="0" noProof="0" dirty="0">
                  <a:ln>
                    <a:noFill/>
                  </a:ln>
                  <a:solidFill>
                    <a:prstClr val="black"/>
                  </a:solidFill>
                  <a:effectLst/>
                  <a:uLnTx/>
                  <a:uFillTx/>
                  <a:latin typeface="Verdana" panose="020B0604030504040204" pitchFamily="34" charset="0"/>
                  <a:ea typeface="Arial"/>
                  <a:cs typeface="Arial"/>
                </a:rPr>
                <a:t>مطابقة الحسابات والمدفوعات وإجراءات التسوية (الثنائية أو المتعددة الأطراف)</a:t>
              </a:r>
            </a:p>
          </p:txBody>
        </p:sp>
        <p:sp>
          <p:nvSpPr>
            <p:cNvPr id="6" name="Rectangle 5">
              <a:extLst>
                <a:ext uri="{FF2B5EF4-FFF2-40B4-BE49-F238E27FC236}">
                  <a16:creationId xmlns:a16="http://schemas.microsoft.com/office/drawing/2014/main" id="{3905B480-9736-4FA3-81BD-7CB746A0B6A2}"/>
                </a:ext>
              </a:extLst>
            </p:cNvPr>
            <p:cNvSpPr/>
            <p:nvPr/>
          </p:nvSpPr>
          <p:spPr>
            <a:xfrm>
              <a:off x="3907998" y="1368632"/>
              <a:ext cx="3923763" cy="2420436"/>
            </a:xfrm>
            <a:prstGeom prst="rect">
              <a:avLst/>
            </a:prstGeom>
            <a:noFill/>
            <a:ln w="12700" cap="flat" cmpd="sng" algn="ctr">
              <a:noFill/>
              <a:prstDash val="solid"/>
              <a:miter lim="800000"/>
            </a:ln>
            <a:effectLst/>
          </p:spPr>
          <p:txBody>
            <a:bodyPr rtlCol="0" anchor="t"/>
            <a:lstStyle/>
            <a:p>
              <a:pPr marL="457200" marR="0" lvl="0" indent="-457200" defTabSz="914400" eaLnBrk="1" fontAlgn="auto" latinLnBrk="0" hangingPunct="1">
                <a:lnSpc>
                  <a:spcPct val="100000"/>
                </a:lnSpc>
                <a:spcBef>
                  <a:spcPts val="1000"/>
                </a:spcBef>
                <a:spcAft>
                  <a:spcPts val="0"/>
                </a:spcAft>
                <a:buClrTx/>
                <a:buSzTx/>
                <a:buFontTx/>
                <a:buNone/>
                <a:tabLst>
                  <a:tab pos="355600" algn="l"/>
                </a:tabLst>
                <a:defRPr/>
              </a:pPr>
              <a:r>
                <a:rPr lang="ar-SA" b="1" dirty="0">
                  <a:solidFill>
                    <a:prstClr val="white"/>
                  </a:solidFill>
                  <a:latin typeface="Verdana" panose="020B0604030504040204" pitchFamily="34" charset="0"/>
                  <a:ea typeface="Arial"/>
                  <a:cs typeface="Arial"/>
                </a:rPr>
                <a:t> </a:t>
              </a:r>
              <a:r>
                <a:rPr lang="ar-SA" b="1" dirty="0">
                  <a:solidFill>
                    <a:prstClr val="white"/>
                  </a:solidFill>
                  <a:latin typeface="Arial" panose="020B0604020202020204" pitchFamily="34" charset="0"/>
                  <a:ea typeface="Arial"/>
                  <a:cs typeface="Arial" panose="020B0604020202020204" pitchFamily="34" charset="0"/>
                </a:rPr>
                <a:t>٢</a:t>
              </a:r>
              <a:r>
                <a:rPr lang="ar-SA" b="1" dirty="0">
                  <a:solidFill>
                    <a:prstClr val="white"/>
                  </a:solidFill>
                  <a:latin typeface="Verdana" panose="020B0604030504040204" pitchFamily="34" charset="0"/>
                  <a:ea typeface="Arial"/>
                  <a:cs typeface="Arial"/>
                </a:rPr>
                <a:t>-</a:t>
              </a:r>
              <a:r>
                <a:rPr lang="ar-EG" b="1" dirty="0">
                  <a:solidFill>
                    <a:prstClr val="white"/>
                  </a:solidFill>
                  <a:latin typeface="Verdana" panose="020B0604030504040204" pitchFamily="34" charset="0"/>
                  <a:ea typeface="Arial"/>
                  <a:cs typeface="Arial"/>
                </a:rPr>
                <a:t>	</a:t>
              </a:r>
              <a:r>
                <a:rPr lang="ar-SA" b="1" dirty="0">
                  <a:solidFill>
                    <a:prstClr val="white"/>
                  </a:solidFill>
                  <a:latin typeface="Verdana" panose="020B0604030504040204" pitchFamily="34" charset="0"/>
                  <a:ea typeface="Arial"/>
                  <a:cs typeface="Arial"/>
                </a:rPr>
                <a:t>	زيارة الموقع </a:t>
              </a:r>
              <a:r>
                <a:rPr lang="en-GB" sz="1600" b="1" dirty="0">
                  <a:solidFill>
                    <a:prstClr val="white"/>
                  </a:solidFill>
                  <a:latin typeface="Times New Roman" panose="02020603050405020304" pitchFamily="18" charset="0"/>
                  <a:ea typeface="Arial"/>
                  <a:cs typeface="Times New Roman" panose="02020603050405020304" pitchFamily="18" charset="0"/>
                </a:rPr>
                <a:t>www.upu.int/DDP</a:t>
              </a:r>
            </a:p>
            <a:p>
              <a:pPr marL="457200" marR="0" lvl="0" indent="-457200" defTabSz="914400" eaLnBrk="1" fontAlgn="auto" latinLnBrk="0" hangingPunct="1">
                <a:lnSpc>
                  <a:spcPct val="100000"/>
                </a:lnSpc>
                <a:spcBef>
                  <a:spcPts val="600"/>
                </a:spcBef>
                <a:spcAft>
                  <a:spcPts val="0"/>
                </a:spcAft>
                <a:buClrTx/>
                <a:buSzTx/>
                <a:tabLst/>
                <a:defRPr/>
              </a:pPr>
              <a:r>
                <a:rPr kumimoji="0" lang="ar-EG" sz="1600" b="0" i="0" u="none" strike="noStrike" cap="none" normalizeH="0" baseline="0" noProof="0" dirty="0">
                  <a:ln>
                    <a:noFill/>
                  </a:ln>
                  <a:solidFill>
                    <a:prstClr val="white"/>
                  </a:solidFill>
                  <a:effectLst/>
                  <a:uLnTx/>
                  <a:uFillTx/>
                  <a:latin typeface="Verdana" panose="020B0604030504040204" pitchFamily="34" charset="0"/>
                  <a:ea typeface="Arial"/>
                  <a:cs typeface="Arial"/>
                </a:rPr>
                <a:t>-	</a:t>
              </a:r>
              <a:r>
                <a:rPr kumimoji="0" lang="ar-SA" sz="1600" b="0" i="0" u="none" strike="noStrike" cap="none" normalizeH="0" baseline="0" noProof="0" dirty="0">
                  <a:ln>
                    <a:noFill/>
                  </a:ln>
                  <a:solidFill>
                    <a:prstClr val="white"/>
                  </a:solidFill>
                  <a:effectLst/>
                  <a:uLnTx/>
                  <a:uFillTx/>
                  <a:latin typeface="Verdana" panose="020B0604030504040204" pitchFamily="34" charset="0"/>
                  <a:ea typeface="Arial"/>
                  <a:cs typeface="Arial"/>
                </a:rPr>
                <a:t>معلومات محدثة بشأن خطة الإصدار للمجال التكنولوجي </a:t>
              </a:r>
            </a:p>
            <a:p>
              <a:pPr marL="457200" marR="0" lvl="0" indent="-457200" defTabSz="914400" eaLnBrk="1" fontAlgn="auto" latinLnBrk="0" hangingPunct="1">
                <a:lnSpc>
                  <a:spcPct val="100000"/>
                </a:lnSpc>
                <a:spcBef>
                  <a:spcPts val="600"/>
                </a:spcBef>
                <a:spcAft>
                  <a:spcPts val="0"/>
                </a:spcAft>
                <a:buClrTx/>
                <a:buSzTx/>
                <a:tabLst/>
                <a:defRPr/>
              </a:pPr>
              <a:r>
                <a:rPr lang="ar-SA" sz="1600" dirty="0">
                  <a:solidFill>
                    <a:prstClr val="white"/>
                  </a:solidFill>
                  <a:latin typeface="Verdana" panose="020B0604030504040204" pitchFamily="34" charset="0"/>
                  <a:ea typeface="Arial"/>
                  <a:cs typeface="Arial"/>
                </a:rPr>
                <a:t> </a:t>
              </a:r>
              <a:r>
                <a:rPr lang="ar-EG" sz="1600" dirty="0">
                  <a:solidFill>
                    <a:prstClr val="white"/>
                  </a:solidFill>
                  <a:latin typeface="Verdana" panose="020B0604030504040204" pitchFamily="34" charset="0"/>
                  <a:ea typeface="Arial"/>
                  <a:cs typeface="Arial"/>
                </a:rPr>
                <a:t>-	</a:t>
              </a:r>
              <a:r>
                <a:rPr lang="ar-SA" sz="1600" dirty="0">
                  <a:solidFill>
                    <a:prstClr val="white"/>
                  </a:solidFill>
                  <a:latin typeface="Verdana" panose="020B0604030504040204" pitchFamily="34" charset="0"/>
                  <a:ea typeface="Arial"/>
                  <a:cs typeface="Arial"/>
                </a:rPr>
                <a:t>أدلة المستخدم والوثائق المتعلقة بالخدمة</a:t>
              </a:r>
            </a:p>
          </p:txBody>
        </p:sp>
        <p:pic>
          <p:nvPicPr>
            <p:cNvPr id="9" name="Image 12">
              <a:extLst>
                <a:ext uri="{FF2B5EF4-FFF2-40B4-BE49-F238E27FC236}">
                  <a16:creationId xmlns:a16="http://schemas.microsoft.com/office/drawing/2014/main" id="{606EBF17-F9E7-43E1-A4B3-875E5BE9D5C7}"/>
                </a:ext>
              </a:extLst>
            </p:cNvPr>
            <p:cNvPicPr>
              <a:picLocks noChangeAspect="1"/>
            </p:cNvPicPr>
            <p:nvPr/>
          </p:nvPicPr>
          <p:blipFill>
            <a:blip r:embed="rId3"/>
            <a:stretch>
              <a:fillRect/>
            </a:stretch>
          </p:blipFill>
          <p:spPr>
            <a:xfrm>
              <a:off x="7831761" y="3799378"/>
              <a:ext cx="3222581" cy="2668882"/>
            </a:xfrm>
            <a:prstGeom prst="rect">
              <a:avLst/>
            </a:prstGeom>
          </p:spPr>
        </p:pic>
        <p:sp>
          <p:nvSpPr>
            <p:cNvPr id="16" name="TextBox 15">
              <a:extLst>
                <a:ext uri="{FF2B5EF4-FFF2-40B4-BE49-F238E27FC236}">
                  <a16:creationId xmlns:a16="http://schemas.microsoft.com/office/drawing/2014/main" id="{CBE83004-8830-4736-BC38-42FCA8F8E779}"/>
                </a:ext>
              </a:extLst>
            </p:cNvPr>
            <p:cNvSpPr txBox="1"/>
            <p:nvPr/>
          </p:nvSpPr>
          <p:spPr>
            <a:xfrm>
              <a:off x="7970024" y="3919084"/>
              <a:ext cx="3084317" cy="2268754"/>
            </a:xfrm>
            <a:prstGeom prst="rect">
              <a:avLst/>
            </a:prstGeom>
            <a:noFill/>
          </p:spPr>
          <p:txBody>
            <a:bodyPr wrap="square">
              <a:spAutoFit/>
            </a:bodyPr>
            <a:lstStyle/>
            <a:p>
              <a:pPr marL="457200" indent="-457200">
                <a:spcBef>
                  <a:spcPts val="1000"/>
                </a:spcBef>
                <a:tabLst>
                  <a:tab pos="355600" algn="l"/>
                </a:tabLst>
                <a:defRPr/>
              </a:pPr>
              <a:r>
                <a:rPr lang="ar-SA" sz="1600" b="1" dirty="0">
                  <a:solidFill>
                    <a:schemeClr val="bg1"/>
                  </a:solidFill>
                  <a:latin typeface="Arial" panose="020B0604020202020204" pitchFamily="34" charset="0"/>
                  <a:ea typeface="Calibri" panose="020F0502020204030204" pitchFamily="34" charset="0"/>
                  <a:cs typeface="Arial" panose="020B0604020202020204" pitchFamily="34" charset="0"/>
                </a:rPr>
                <a:t>٣</a:t>
              </a:r>
              <a:r>
                <a:rPr lang="ar-SA" sz="1600" b="1" dirty="0">
                  <a:solidFill>
                    <a:schemeClr val="bg1"/>
                  </a:solidFill>
                  <a:latin typeface="Arial" panose="020B0604020202020204" pitchFamily="34" charset="0"/>
                  <a:ea typeface="Arial"/>
                  <a:cs typeface="Arial" panose="020B0604020202020204" pitchFamily="34" charset="0"/>
                </a:rPr>
                <a:t>-</a:t>
              </a:r>
              <a:r>
                <a:rPr lang="ar-EG" sz="1600" b="1" dirty="0">
                  <a:solidFill>
                    <a:schemeClr val="bg1"/>
                  </a:solidFill>
                  <a:latin typeface="Arial" panose="020B0604020202020204" pitchFamily="34" charset="0"/>
                  <a:ea typeface="Arial"/>
                  <a:cs typeface="Arial" panose="020B0604020202020204" pitchFamily="34" charset="0"/>
                </a:rPr>
                <a:t>	</a:t>
              </a:r>
              <a:r>
                <a:rPr lang="ar-SA" sz="1600" b="1" dirty="0">
                  <a:solidFill>
                    <a:schemeClr val="bg1"/>
                  </a:solidFill>
                  <a:latin typeface="Arial" panose="020B0604020202020204" pitchFamily="34" charset="0"/>
                  <a:ea typeface="Arial"/>
                  <a:cs typeface="Arial" panose="020B0604020202020204" pitchFamily="34" charset="0"/>
                </a:rPr>
                <a:t>	الشؤون القانونية والإدارية</a:t>
              </a:r>
            </a:p>
            <a:p>
              <a:pPr marL="457200" indent="-457200">
                <a:spcBef>
                  <a:spcPts val="600"/>
                </a:spcBef>
                <a:defRPr/>
              </a:pPr>
              <a:r>
                <a:rPr lang="ar-EG" sz="1600" dirty="0">
                  <a:solidFill>
                    <a:schemeClr val="bg1"/>
                  </a:solidFill>
                  <a:latin typeface="Arial" panose="020B0604020202020204" pitchFamily="34" charset="0"/>
                  <a:ea typeface="Arial"/>
                  <a:cs typeface="Arial" panose="020B0604020202020204" pitchFamily="34" charset="0"/>
                </a:rPr>
                <a:t>-	</a:t>
              </a:r>
              <a:r>
                <a:rPr lang="ar-SA" sz="1600" dirty="0">
                  <a:solidFill>
                    <a:schemeClr val="bg1"/>
                  </a:solidFill>
                  <a:latin typeface="Arial" panose="020B0604020202020204" pitchFamily="34" charset="0"/>
                  <a:ea typeface="Arial"/>
                  <a:cs typeface="Arial" panose="020B0604020202020204" pitchFamily="34" charset="0"/>
                </a:rPr>
                <a:t>تحديث اتفاق الترخيص الخاص بالاتحاد البريدي العالمي وتحديد خيار خدمة التوزيع المدفوع الرسوم في نظام الإقرارات الجمركية والطرف المعتمد (إذا كانت المؤسسة </a:t>
              </a:r>
              <a:r>
                <a:rPr lang="en-GB" sz="1400" dirty="0" err="1">
                  <a:solidFill>
                    <a:schemeClr val="bg1"/>
                  </a:solidFill>
                  <a:latin typeface="Times New Roman" panose="02020603050405020304" pitchFamily="18" charset="0"/>
                  <a:ea typeface="Arial"/>
                  <a:cs typeface="Times New Roman" panose="02020603050405020304" pitchFamily="18" charset="0"/>
                </a:rPr>
                <a:t>Zonos</a:t>
              </a:r>
              <a:r>
                <a:rPr lang="ar-SA" sz="1600" dirty="0">
                  <a:solidFill>
                    <a:schemeClr val="bg1"/>
                  </a:solidFill>
                  <a:latin typeface="Arial" panose="020B0604020202020204" pitchFamily="34" charset="0"/>
                  <a:ea typeface="Arial"/>
                  <a:cs typeface="Arial" panose="020B0604020202020204" pitchFamily="34" charset="0"/>
                </a:rPr>
                <a:t>: التوقيع على الشروط والأحكام المدرجة)</a:t>
              </a:r>
            </a:p>
            <a:p>
              <a:pPr marL="457200" indent="-457200">
                <a:spcBef>
                  <a:spcPts val="600"/>
                </a:spcBef>
                <a:defRPr/>
              </a:pPr>
              <a:r>
                <a:rPr lang="ar-EG" sz="1600" dirty="0">
                  <a:solidFill>
                    <a:schemeClr val="bg1"/>
                  </a:solidFill>
                  <a:latin typeface="Arial" panose="020B0604020202020204" pitchFamily="34" charset="0"/>
                  <a:ea typeface="Arial"/>
                  <a:cs typeface="Arial" panose="020B0604020202020204" pitchFamily="34" charset="0"/>
                </a:rPr>
                <a:t>-	</a:t>
              </a:r>
              <a:r>
                <a:rPr lang="ar-SA" sz="1600" dirty="0">
                  <a:solidFill>
                    <a:schemeClr val="bg1"/>
                  </a:solidFill>
                  <a:latin typeface="Arial" panose="020B0604020202020204" pitchFamily="34" charset="0"/>
                  <a:ea typeface="Arial"/>
                  <a:cs typeface="Arial" panose="020B0604020202020204" pitchFamily="34" charset="0"/>
                </a:rPr>
                <a:t>التوقيع على استمارة الإذن بنسخ البيانات</a:t>
              </a:r>
            </a:p>
          </p:txBody>
        </p:sp>
      </p:grpSp>
      <p:sp>
        <p:nvSpPr>
          <p:cNvPr id="2" name="Title 1">
            <a:extLst>
              <a:ext uri="{FF2B5EF4-FFF2-40B4-BE49-F238E27FC236}">
                <a16:creationId xmlns:a16="http://schemas.microsoft.com/office/drawing/2014/main" id="{81D26EF4-A1F6-40C6-9A3E-DF2EB1DB121C}"/>
              </a:ext>
            </a:extLst>
          </p:cNvPr>
          <p:cNvSpPr>
            <a:spLocks noGrp="1"/>
          </p:cNvSpPr>
          <p:nvPr>
            <p:ph type="title"/>
          </p:nvPr>
        </p:nvSpPr>
        <p:spPr>
          <a:xfrm>
            <a:off x="2814519" y="431079"/>
            <a:ext cx="7967384" cy="574284"/>
          </a:xfrm>
        </p:spPr>
        <p:txBody>
          <a:bodyPr/>
          <a:lstStyle/>
          <a:p>
            <a:pPr algn="just"/>
            <a:r>
              <a:rPr lang="ar-SA" sz="3200" dirty="0">
                <a:latin typeface="Arial" panose="020B0604020202020204" pitchFamily="34" charset="0"/>
                <a:cs typeface="Arial" panose="020B0604020202020204" pitchFamily="34" charset="0"/>
              </a:rPr>
              <a:t>إطلاق الخدمة - الخطوات ٤ + </a:t>
            </a:r>
            <a:r>
              <a:rPr lang="ar-SA" sz="3200" dirty="0">
                <a:latin typeface="Arial" panose="020B0604020202020204" pitchFamily="34" charset="0"/>
                <a:ea typeface="Calibri" panose="020F0502020204030204" pitchFamily="34" charset="0"/>
                <a:cs typeface="Arial" panose="020B0604020202020204" pitchFamily="34" charset="0"/>
              </a:rPr>
              <a:t>١</a:t>
            </a:r>
            <a:endParaRPr lang="ar-S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3971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FF5D6A8-C1BD-4979-99F6-ECB59C48A6AC}"/>
              </a:ext>
            </a:extLst>
          </p:cNvPr>
          <p:cNvGrpSpPr/>
          <p:nvPr/>
        </p:nvGrpSpPr>
        <p:grpSpPr>
          <a:xfrm>
            <a:off x="314746" y="1496354"/>
            <a:ext cx="11520000" cy="4874620"/>
            <a:chOff x="314746" y="1319271"/>
            <a:chExt cx="11122534" cy="4968250"/>
          </a:xfrm>
        </p:grpSpPr>
        <p:sp>
          <p:nvSpPr>
            <p:cNvPr id="3" name="Rectangle 2">
              <a:extLst>
                <a:ext uri="{FF2B5EF4-FFF2-40B4-BE49-F238E27FC236}">
                  <a16:creationId xmlns:a16="http://schemas.microsoft.com/office/drawing/2014/main" id="{11897D94-00FD-4D7E-8BF0-47D5719FF963}"/>
                </a:ext>
              </a:extLst>
            </p:cNvPr>
            <p:cNvSpPr/>
            <p:nvPr/>
          </p:nvSpPr>
          <p:spPr>
            <a:xfrm>
              <a:off x="8486364" y="1874717"/>
              <a:ext cx="1288938" cy="1240113"/>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0B18D5F2-95DA-4DEC-85C9-68912AF50502}"/>
                </a:ext>
              </a:extLst>
            </p:cNvPr>
            <p:cNvSpPr/>
            <p:nvPr/>
          </p:nvSpPr>
          <p:spPr>
            <a:xfrm>
              <a:off x="6986451" y="1867782"/>
              <a:ext cx="1445573" cy="1240113"/>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66DAF125-B975-41F1-862D-9566545AC367}"/>
                </a:ext>
              </a:extLst>
            </p:cNvPr>
            <p:cNvSpPr/>
            <p:nvPr/>
          </p:nvSpPr>
          <p:spPr>
            <a:xfrm>
              <a:off x="338319" y="3707900"/>
              <a:ext cx="11098961" cy="2362013"/>
            </a:xfrm>
            <a:prstGeom prst="rect">
              <a:avLst/>
            </a:prstGeom>
            <a:solidFill>
              <a:srgbClr val="32627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a:p>
          </p:txBody>
        </p:sp>
        <p:sp>
          <p:nvSpPr>
            <p:cNvPr id="6" name="Rectangle 5">
              <a:extLst>
                <a:ext uri="{FF2B5EF4-FFF2-40B4-BE49-F238E27FC236}">
                  <a16:creationId xmlns:a16="http://schemas.microsoft.com/office/drawing/2014/main" id="{847FF70F-FC6A-421B-B621-F6836CA07583}"/>
                </a:ext>
              </a:extLst>
            </p:cNvPr>
            <p:cNvSpPr/>
            <p:nvPr/>
          </p:nvSpPr>
          <p:spPr>
            <a:xfrm>
              <a:off x="2247470" y="3899043"/>
              <a:ext cx="8456460" cy="554892"/>
            </a:xfrm>
            <a:prstGeom prst="rect">
              <a:avLst/>
            </a:prstGeom>
            <a:solidFill>
              <a:srgbClr val="50949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C39EA3B5-F772-4941-A41C-1A0A0ECCD840}"/>
                </a:ext>
              </a:extLst>
            </p:cNvPr>
            <p:cNvSpPr/>
            <p:nvPr/>
          </p:nvSpPr>
          <p:spPr>
            <a:xfrm>
              <a:off x="1643858" y="3480269"/>
              <a:ext cx="2938620" cy="497654"/>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9CB0BB68-A0AE-4F5F-9A82-05A72EC702AD}"/>
                </a:ext>
              </a:extLst>
            </p:cNvPr>
            <p:cNvSpPr/>
            <p:nvPr/>
          </p:nvSpPr>
          <p:spPr>
            <a:xfrm>
              <a:off x="1647644" y="435796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3EDA4DC7-CFBD-4F81-A607-2BA61DAE6B8D}"/>
                </a:ext>
              </a:extLst>
            </p:cNvPr>
            <p:cNvSpPr/>
            <p:nvPr/>
          </p:nvSpPr>
          <p:spPr>
            <a:xfrm>
              <a:off x="1643858" y="5901960"/>
              <a:ext cx="9639847" cy="339117"/>
            </a:xfrm>
            <a:prstGeom prst="rect">
              <a:avLst/>
            </a:prstGeom>
            <a:solidFill>
              <a:srgbClr val="DA472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B08B41BC-00C2-467B-8AEB-57C81ACC23D4}"/>
                </a:ext>
              </a:extLst>
            </p:cNvPr>
            <p:cNvSpPr/>
            <p:nvPr/>
          </p:nvSpPr>
          <p:spPr>
            <a:xfrm>
              <a:off x="800906" y="1423500"/>
              <a:ext cx="2078802" cy="1558126"/>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cxnSp>
          <p:nvCxnSpPr>
            <p:cNvPr id="11" name="Connecteur : en angle 65">
              <a:extLst>
                <a:ext uri="{FF2B5EF4-FFF2-40B4-BE49-F238E27FC236}">
                  <a16:creationId xmlns:a16="http://schemas.microsoft.com/office/drawing/2014/main" id="{0F09AA0F-7412-4C30-9685-4C09697F6CCA}"/>
                </a:ext>
              </a:extLst>
            </p:cNvPr>
            <p:cNvCxnSpPr>
              <a:cxnSpLocks/>
              <a:stCxn id="73" idx="3"/>
              <a:endCxn id="9" idx="2"/>
            </p:cNvCxnSpPr>
            <p:nvPr/>
          </p:nvCxnSpPr>
          <p:spPr>
            <a:xfrm flipH="1">
              <a:off x="6463782" y="3280956"/>
              <a:ext cx="4752281" cy="2960121"/>
            </a:xfrm>
            <a:prstGeom prst="bentConnector4">
              <a:avLst>
                <a:gd name="adj1" fmla="val -6234"/>
                <a:gd name="adj2" fmla="val 107723"/>
              </a:avLst>
            </a:prstGeom>
            <a:ln w="28575">
              <a:solidFill>
                <a:srgbClr val="DA472F"/>
              </a:solidFill>
              <a:tailEnd type="arrow"/>
            </a:ln>
            <a:effectLst/>
          </p:spPr>
          <p:style>
            <a:lnRef idx="1">
              <a:schemeClr val="accent1"/>
            </a:lnRef>
            <a:fillRef idx="0">
              <a:schemeClr val="accent1"/>
            </a:fillRef>
            <a:effectRef idx="0">
              <a:schemeClr val="accent1"/>
            </a:effectRef>
            <a:fontRef idx="minor">
              <a:schemeClr val="tx1"/>
            </a:fontRef>
          </p:style>
        </p:cxnSp>
        <p:sp>
          <p:nvSpPr>
            <p:cNvPr id="12" name="ZoneTexte 74">
              <a:extLst>
                <a:ext uri="{FF2B5EF4-FFF2-40B4-BE49-F238E27FC236}">
                  <a16:creationId xmlns:a16="http://schemas.microsoft.com/office/drawing/2014/main" id="{1B680243-60BF-41E6-8215-A0A4D20464CC}"/>
                </a:ext>
              </a:extLst>
            </p:cNvPr>
            <p:cNvSpPr txBox="1"/>
            <p:nvPr/>
          </p:nvSpPr>
          <p:spPr>
            <a:xfrm>
              <a:off x="1689992" y="3583637"/>
              <a:ext cx="2892485" cy="266635"/>
            </a:xfrm>
            <a:prstGeom prst="rect">
              <a:avLst/>
            </a:prstGeom>
            <a:noFill/>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1" i="0" u="none" strike="noStrike" cap="none" normalizeH="0" baseline="0" noProof="0" dirty="0">
                  <a:ln>
                    <a:noFill/>
                  </a:ln>
                  <a:solidFill>
                    <a:srgbClr val="003333"/>
                  </a:solidFill>
                  <a:effectLst/>
                  <a:uLnTx/>
                  <a:uFillTx/>
                  <a:latin typeface="Verdana" panose="020B0604030504040204" pitchFamily="34" charset="0"/>
                  <a:ea typeface="Arial"/>
                  <a:cs typeface="Arial" panose="020B0606030504020204" pitchFamily="34" charset="0"/>
                </a:rPr>
                <a:t> عمليات الاتحاد البريدي العالمي من خلال نظام الشباك</a:t>
              </a:r>
            </a:p>
          </p:txBody>
        </p:sp>
        <p:sp>
          <p:nvSpPr>
            <p:cNvPr id="13" name="ZoneTexte 76">
              <a:extLst>
                <a:ext uri="{FF2B5EF4-FFF2-40B4-BE49-F238E27FC236}">
                  <a16:creationId xmlns:a16="http://schemas.microsoft.com/office/drawing/2014/main" id="{348AFC9F-CF62-41AF-8F85-2980ABB53298}"/>
                </a:ext>
              </a:extLst>
            </p:cNvPr>
            <p:cNvSpPr txBox="1"/>
            <p:nvPr/>
          </p:nvSpPr>
          <p:spPr>
            <a:xfrm>
              <a:off x="3971312" y="3981713"/>
              <a:ext cx="5184166" cy="266635"/>
            </a:xfrm>
            <a:prstGeom prst="rect">
              <a:avLst/>
            </a:prstGeom>
            <a:noFill/>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100" b="1" i="0" u="none" strike="noStrike" cap="none" normalizeH="0" baseline="0" noProof="0">
                  <a:ln>
                    <a:noFill/>
                  </a:ln>
                  <a:solidFill>
                    <a:prstClr val="white"/>
                  </a:solidFill>
                  <a:effectLst/>
                  <a:uLnTx/>
                  <a:uFillTx/>
                  <a:latin typeface="Verdana" panose="020B0604030504040204" pitchFamily="34" charset="0"/>
                  <a:ea typeface="Arial"/>
                  <a:cs typeface="Arial" panose="020B0606030504020204" pitchFamily="34" charset="0"/>
                </a:rPr>
                <a:t>شبكة الاتحاد البريدي العالمي لتكنولوجيا المعلومات البريدية</a:t>
              </a:r>
            </a:p>
          </p:txBody>
        </p:sp>
        <p:sp>
          <p:nvSpPr>
            <p:cNvPr id="14" name="ZoneTexte 77">
              <a:extLst>
                <a:ext uri="{FF2B5EF4-FFF2-40B4-BE49-F238E27FC236}">
                  <a16:creationId xmlns:a16="http://schemas.microsoft.com/office/drawing/2014/main" id="{2FCAA25C-06E4-4923-ADB5-D8AB81D6BECD}"/>
                </a:ext>
              </a:extLst>
            </p:cNvPr>
            <p:cNvSpPr txBox="1"/>
            <p:nvPr/>
          </p:nvSpPr>
          <p:spPr>
            <a:xfrm>
              <a:off x="314746" y="4578578"/>
              <a:ext cx="1290388" cy="784220"/>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100" b="1" i="0" u="sng" strike="noStrike" cap="none" normalizeH="0" baseline="0" noProof="0" dirty="0">
                  <a:ln>
                    <a:noFill/>
                  </a:ln>
                  <a:solidFill>
                    <a:prstClr val="white">
                      <a:lumMod val="95000"/>
                    </a:prstClr>
                  </a:solidFill>
                  <a:effectLst/>
                  <a:uLnTx/>
                  <a:uFillTx/>
                  <a:latin typeface="Verdana" panose="020B0604030504040204" pitchFamily="34" charset="0"/>
                  <a:ea typeface="Arial"/>
                  <a:cs typeface="Arial" panose="020B0606030504020204" pitchFamily="34" charset="0"/>
                </a:rPr>
                <a:t>العالمية</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100" b="1" i="0" u="none" strike="noStrike" cap="none" normalizeH="0" baseline="0" noProof="0" dirty="0">
                  <a:ln>
                    <a:noFill/>
                  </a:ln>
                  <a:solidFill>
                    <a:prstClr val="white">
                      <a:lumMod val="95000"/>
                    </a:prstClr>
                  </a:solidFill>
                  <a:effectLst/>
                  <a:uLnTx/>
                  <a:uFillTx/>
                  <a:latin typeface="Verdana" panose="020B0604030504040204" pitchFamily="34" charset="0"/>
                  <a:ea typeface="Arial"/>
                  <a:cs typeface="Arial" panose="020B0606030504020204" pitchFamily="34" charset="0"/>
                </a:rPr>
                <a:t>الاتحاد البريدي العالمي</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100" b="1" i="0" u="none" strike="noStrike" cap="none" normalizeH="0" baseline="0" noProof="0" dirty="0">
                  <a:ln>
                    <a:noFill/>
                  </a:ln>
                  <a:solidFill>
                    <a:prstClr val="white">
                      <a:lumMod val="95000"/>
                    </a:prstClr>
                  </a:solidFill>
                  <a:effectLst/>
                  <a:uLnTx/>
                  <a:uFillTx/>
                  <a:latin typeface="Verdana" panose="020B0604030504040204" pitchFamily="34" charset="0"/>
                  <a:ea typeface="Arial"/>
                  <a:cs typeface="Arial" panose="020B0606030504020204" pitchFamily="34" charset="0"/>
                </a:rPr>
                <a:t> التكنولوجيا</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100" b="1" i="0" u="none" strike="noStrike" cap="none" normalizeH="0" baseline="0" noProof="0" dirty="0">
                  <a:ln>
                    <a:noFill/>
                  </a:ln>
                  <a:solidFill>
                    <a:prstClr val="white">
                      <a:lumMod val="95000"/>
                    </a:prstClr>
                  </a:solidFill>
                  <a:effectLst/>
                  <a:uLnTx/>
                  <a:uFillTx/>
                  <a:latin typeface="Verdana" panose="020B0604030504040204" pitchFamily="34" charset="0"/>
                  <a:ea typeface="Arial"/>
                  <a:cs typeface="Arial" panose="020B0606030504020204" pitchFamily="34" charset="0"/>
                </a:rPr>
                <a:t>منصة</a:t>
              </a:r>
            </a:p>
          </p:txBody>
        </p:sp>
        <p:sp>
          <p:nvSpPr>
            <p:cNvPr id="15" name="ZoneTexte 78">
              <a:extLst>
                <a:ext uri="{FF2B5EF4-FFF2-40B4-BE49-F238E27FC236}">
                  <a16:creationId xmlns:a16="http://schemas.microsoft.com/office/drawing/2014/main" id="{9CB87E58-6761-433E-AF55-F83251AC452F}"/>
                </a:ext>
              </a:extLst>
            </p:cNvPr>
            <p:cNvSpPr txBox="1"/>
            <p:nvPr/>
          </p:nvSpPr>
          <p:spPr>
            <a:xfrm>
              <a:off x="1647644" y="5911095"/>
              <a:ext cx="9583356" cy="376426"/>
            </a:xfrm>
            <a:prstGeom prst="rect">
              <a:avLst/>
            </a:prstGeom>
            <a:noFill/>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900" i="0" u="none" strike="noStrike" cap="none" normalizeH="0" baseline="0" noProof="0" dirty="0">
                  <a:ln>
                    <a:noFill/>
                  </a:ln>
                  <a:solidFill>
                    <a:prstClr val="white"/>
                  </a:solidFill>
                  <a:effectLst/>
                  <a:uLnTx/>
                  <a:uFillTx/>
                  <a:latin typeface="Verdana" panose="020B0604030504040204" pitchFamily="34" charset="0"/>
                  <a:ea typeface="Arial"/>
                  <a:cs typeface="Arial" panose="020B0606030504020204" pitchFamily="34" charset="0"/>
                </a:rPr>
                <a:t>التشغيل التبادلي المعتمد </a:t>
              </a:r>
              <a:br>
                <a:rPr kumimoji="0" lang="ar-SA" sz="900" i="0" u="none" strike="noStrike" cap="none" normalizeH="0" baseline="0" noProof="0" dirty="0">
                  <a:ln>
                    <a:noFill/>
                  </a:ln>
                  <a:solidFill>
                    <a:prstClr val="white"/>
                  </a:solidFill>
                  <a:effectLst/>
                  <a:uLnTx/>
                  <a:uFillTx/>
                  <a:latin typeface="Verdana" panose="020B0604030504040204" pitchFamily="34" charset="0"/>
                  <a:ea typeface="Arial"/>
                  <a:cs typeface="Arial" panose="020B0606030504020204" pitchFamily="34" charset="0"/>
                </a:rPr>
              </a:br>
              <a:r>
                <a:rPr kumimoji="0" lang="ar-SA" sz="900" i="0" u="none" strike="noStrike" cap="none" normalizeH="0" baseline="0" noProof="0" dirty="0">
                  <a:ln>
                    <a:noFill/>
                  </a:ln>
                  <a:solidFill>
                    <a:prstClr val="white"/>
                  </a:solidFill>
                  <a:effectLst/>
                  <a:uLnTx/>
                  <a:uFillTx/>
                  <a:latin typeface="Verdana" panose="020B0604030504040204" pitchFamily="34" charset="0"/>
                  <a:ea typeface="Arial"/>
                  <a:cs typeface="Arial" panose="020B0606030504020204" pitchFamily="34" charset="0"/>
                </a:rPr>
                <a:t>برنامج الاعتماد </a:t>
              </a:r>
              <a:r>
                <a:rPr kumimoji="0" lang="en-GB" sz="700" i="0" u="none" strike="noStrike" cap="none" normalizeH="0" baseline="0" noProof="0" dirty="0">
                  <a:ln>
                    <a:noFill/>
                  </a:ln>
                  <a:solidFill>
                    <a:prstClr val="white"/>
                  </a:solidFill>
                  <a:effectLst/>
                  <a:uLnTx/>
                  <a:uFillTx/>
                  <a:latin typeface="Times New Roman" panose="02020603050405020304" pitchFamily="18" charset="0"/>
                  <a:ea typeface="Arial"/>
                  <a:cs typeface="Times New Roman" panose="02020603050405020304" pitchFamily="18" charset="0"/>
                </a:rPr>
                <a:t>UPU-</a:t>
              </a:r>
              <a:r>
                <a:rPr kumimoji="0" lang="en-GB" sz="700" i="0" u="none" strike="noStrike" cap="none" normalizeH="0" baseline="0" noProof="0" dirty="0" err="1">
                  <a:ln>
                    <a:noFill/>
                  </a:ln>
                  <a:solidFill>
                    <a:prstClr val="white"/>
                  </a:solidFill>
                  <a:effectLst/>
                  <a:uLnTx/>
                  <a:uFillTx/>
                  <a:latin typeface="Times New Roman" panose="02020603050405020304" pitchFamily="18" charset="0"/>
                  <a:ea typeface="Arial"/>
                  <a:cs typeface="Times New Roman" panose="02020603050405020304" pitchFamily="18" charset="0"/>
                </a:rPr>
                <a:t>TechCert</a:t>
              </a:r>
              <a:endParaRPr kumimoji="0" lang="en-GB" sz="900" i="0" u="none" strike="noStrike" cap="none" normalizeH="0" baseline="0" noProof="0" dirty="0">
                <a:ln>
                  <a:noFill/>
                </a:ln>
                <a:solidFill>
                  <a:prstClr val="white"/>
                </a:solidFill>
                <a:effectLst/>
                <a:uLnTx/>
                <a:uFillTx/>
                <a:latin typeface="Times New Roman" panose="02020603050405020304" pitchFamily="18" charset="0"/>
                <a:ea typeface="Arial"/>
                <a:cs typeface="Times New Roman" panose="02020603050405020304" pitchFamily="18" charset="0"/>
              </a:endParaRPr>
            </a:p>
          </p:txBody>
        </p:sp>
        <p:sp>
          <p:nvSpPr>
            <p:cNvPr id="16" name="ZoneTexte 79">
              <a:extLst>
                <a:ext uri="{FF2B5EF4-FFF2-40B4-BE49-F238E27FC236}">
                  <a16:creationId xmlns:a16="http://schemas.microsoft.com/office/drawing/2014/main" id="{81AEFFFC-984C-4A15-8AAE-AB39707FA96E}"/>
                </a:ext>
              </a:extLst>
            </p:cNvPr>
            <p:cNvSpPr txBox="1"/>
            <p:nvPr/>
          </p:nvSpPr>
          <p:spPr>
            <a:xfrm>
              <a:off x="800905" y="1486788"/>
              <a:ext cx="2058413" cy="470533"/>
            </a:xfrm>
            <a:prstGeom prst="rect">
              <a:avLst/>
            </a:prstGeom>
            <a:noFill/>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cap="none" normalizeH="0" baseline="0" noProof="0" dirty="0">
                  <a:ln>
                    <a:noFill/>
                  </a:ln>
                  <a:solidFill>
                    <a:prstClr val="white"/>
                  </a:solidFill>
                  <a:effectLst/>
                  <a:uLnTx/>
                  <a:uFillTx/>
                  <a:latin typeface="Verdana" panose="020B0604030504040204" pitchFamily="34" charset="0"/>
                  <a:ea typeface="Arial"/>
                  <a:cs typeface="Arial" panose="020B0606030504020204" pitchFamily="34" charset="0"/>
                </a:rPr>
                <a:t>المعيَّنون</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cap="none" normalizeH="0" baseline="0" noProof="0" dirty="0">
                  <a:ln>
                    <a:noFill/>
                  </a:ln>
                  <a:solidFill>
                    <a:prstClr val="white"/>
                  </a:solidFill>
                  <a:effectLst/>
                  <a:uLnTx/>
                  <a:uFillTx/>
                  <a:latin typeface="Verdana" panose="020B0604030504040204" pitchFamily="34" charset="0"/>
                  <a:ea typeface="Arial"/>
                  <a:cs typeface="Arial" panose="020B0606030504020204" pitchFamily="34" charset="0"/>
                </a:rPr>
                <a:t>المستثمرون</a:t>
              </a:r>
            </a:p>
          </p:txBody>
        </p:sp>
        <p:sp>
          <p:nvSpPr>
            <p:cNvPr id="17" name="ZoneTexte 80">
              <a:extLst>
                <a:ext uri="{FF2B5EF4-FFF2-40B4-BE49-F238E27FC236}">
                  <a16:creationId xmlns:a16="http://schemas.microsoft.com/office/drawing/2014/main" id="{83FCFB3F-CF17-4FC8-BA83-56C553698A53}"/>
                </a:ext>
              </a:extLst>
            </p:cNvPr>
            <p:cNvSpPr txBox="1"/>
            <p:nvPr/>
          </p:nvSpPr>
          <p:spPr>
            <a:xfrm>
              <a:off x="8076889" y="1319271"/>
              <a:ext cx="2209486" cy="501902"/>
            </a:xfrm>
            <a:prstGeom prst="rect">
              <a:avLst/>
            </a:prstGeom>
            <a:noFill/>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dirty="0">
                  <a:solidFill>
                    <a:srgbClr val="263147"/>
                  </a:solidFill>
                  <a:latin typeface="Verdana" panose="020B0604030504040204" pitchFamily="34" charset="0"/>
                  <a:ea typeface="Arial"/>
                  <a:cs typeface="Arial" panose="020B0606030504020204" pitchFamily="34" charset="0"/>
                </a:rPr>
                <a:t>الشركاء</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000" dirty="0">
                  <a:solidFill>
                    <a:srgbClr val="263147"/>
                  </a:solidFill>
                  <a:latin typeface="Verdana" panose="020B0604030504040204" pitchFamily="34" charset="0"/>
                  <a:ea typeface="Arial"/>
                  <a:cs typeface="Arial" panose="020B0606030504020204" pitchFamily="34" charset="0"/>
                </a:rPr>
                <a:t>الأطراف الفاعلة في القطاع البريدي بنطاقه الواسع</a:t>
              </a:r>
            </a:p>
          </p:txBody>
        </p:sp>
        <p:pic>
          <p:nvPicPr>
            <p:cNvPr id="18" name="Graphique 89">
              <a:extLst>
                <a:ext uri="{FF2B5EF4-FFF2-40B4-BE49-F238E27FC236}">
                  <a16:creationId xmlns:a16="http://schemas.microsoft.com/office/drawing/2014/main" id="{319E1DB9-76CD-4F51-BD24-B89F0265B9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0330" y="4343980"/>
              <a:ext cx="1051429" cy="1051429"/>
            </a:xfrm>
            <a:prstGeom prst="rect">
              <a:avLst/>
            </a:prstGeom>
            <a:effectLst/>
          </p:spPr>
        </p:pic>
        <p:sp>
          <p:nvSpPr>
            <p:cNvPr id="19" name="ZoneTexte 70">
              <a:extLst>
                <a:ext uri="{FF2B5EF4-FFF2-40B4-BE49-F238E27FC236}">
                  <a16:creationId xmlns:a16="http://schemas.microsoft.com/office/drawing/2014/main" id="{840CFEF2-0622-4026-A541-F4474C8C9778}"/>
                </a:ext>
              </a:extLst>
            </p:cNvPr>
            <p:cNvSpPr txBox="1"/>
            <p:nvPr/>
          </p:nvSpPr>
          <p:spPr>
            <a:xfrm>
              <a:off x="1666409" y="4697587"/>
              <a:ext cx="1224372" cy="439163"/>
            </a:xfrm>
            <a:prstGeom prst="rect">
              <a:avLst/>
            </a:prstGeom>
            <a:noFill/>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1"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المحلية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1"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المعالجة</a:t>
              </a:r>
            </a:p>
          </p:txBody>
        </p:sp>
        <p:pic>
          <p:nvPicPr>
            <p:cNvPr id="20" name="Graphique 102">
              <a:extLst>
                <a:ext uri="{FF2B5EF4-FFF2-40B4-BE49-F238E27FC236}">
                  <a16:creationId xmlns:a16="http://schemas.microsoft.com/office/drawing/2014/main" id="{D6DF6979-7387-4C90-A147-E207550AA3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08152" y="4379547"/>
              <a:ext cx="235788" cy="235788"/>
            </a:xfrm>
            <a:prstGeom prst="rect">
              <a:avLst/>
            </a:prstGeom>
            <a:effectLst/>
          </p:spPr>
        </p:pic>
        <p:grpSp>
          <p:nvGrpSpPr>
            <p:cNvPr id="21" name="Groupe 96">
              <a:extLst>
                <a:ext uri="{FF2B5EF4-FFF2-40B4-BE49-F238E27FC236}">
                  <a16:creationId xmlns:a16="http://schemas.microsoft.com/office/drawing/2014/main" id="{43647C42-90E6-4760-8B28-E3D6FA3CD41B}"/>
                </a:ext>
              </a:extLst>
            </p:cNvPr>
            <p:cNvGrpSpPr/>
            <p:nvPr/>
          </p:nvGrpSpPr>
          <p:grpSpPr>
            <a:xfrm>
              <a:off x="7245021" y="4357968"/>
              <a:ext cx="1297485" cy="1134626"/>
              <a:chOff x="7563830" y="4371688"/>
              <a:chExt cx="1297485" cy="1134626"/>
            </a:xfrm>
          </p:grpSpPr>
          <p:sp>
            <p:nvSpPr>
              <p:cNvPr id="22" name="Rectangle 21">
                <a:extLst>
                  <a:ext uri="{FF2B5EF4-FFF2-40B4-BE49-F238E27FC236}">
                    <a16:creationId xmlns:a16="http://schemas.microsoft.com/office/drawing/2014/main" id="{7071D59D-CED0-4054-AA16-E329D080DC43}"/>
                  </a:ext>
                </a:extLst>
              </p:cNvPr>
              <p:cNvSpPr/>
              <p:nvPr/>
            </p:nvSpPr>
            <p:spPr>
              <a:xfrm>
                <a:off x="7563830"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23" name="Graphique 95">
                <a:extLst>
                  <a:ext uri="{FF2B5EF4-FFF2-40B4-BE49-F238E27FC236}">
                    <a16:creationId xmlns:a16="http://schemas.microsoft.com/office/drawing/2014/main" id="{E303B1D7-F122-4A13-AE88-8BB8465504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70747" y="4393267"/>
                <a:ext cx="991422" cy="991422"/>
              </a:xfrm>
              <a:prstGeom prst="rect">
                <a:avLst/>
              </a:prstGeom>
              <a:effectLst/>
            </p:spPr>
          </p:pic>
          <p:sp>
            <p:nvSpPr>
              <p:cNvPr id="24" name="ZoneTexte 73">
                <a:extLst>
                  <a:ext uri="{FF2B5EF4-FFF2-40B4-BE49-F238E27FC236}">
                    <a16:creationId xmlns:a16="http://schemas.microsoft.com/office/drawing/2014/main" id="{D2E569E1-9716-450F-AC8B-DD36B2296039}"/>
                  </a:ext>
                </a:extLst>
              </p:cNvPr>
              <p:cNvSpPr txBox="1"/>
              <p:nvPr/>
            </p:nvSpPr>
            <p:spPr>
              <a:xfrm>
                <a:off x="7563830" y="4700781"/>
                <a:ext cx="1208340" cy="439164"/>
              </a:xfrm>
              <a:prstGeom prst="rect">
                <a:avLst/>
              </a:prstGeom>
              <a:noFill/>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1"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النوعية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1"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مراقبة</a:t>
                </a:r>
              </a:p>
            </p:txBody>
          </p:sp>
          <p:pic>
            <p:nvPicPr>
              <p:cNvPr id="25" name="Graphique 106">
                <a:extLst>
                  <a:ext uri="{FF2B5EF4-FFF2-40B4-BE49-F238E27FC236}">
                    <a16:creationId xmlns:a16="http://schemas.microsoft.com/office/drawing/2014/main" id="{C11FB810-78DF-42F7-AD5F-BF6EDF7020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05436" y="4388135"/>
                <a:ext cx="171254" cy="171254"/>
              </a:xfrm>
              <a:prstGeom prst="rect">
                <a:avLst/>
              </a:prstGeom>
              <a:effectLst/>
            </p:spPr>
          </p:pic>
          <p:grpSp>
            <p:nvGrpSpPr>
              <p:cNvPr id="26" name="Groupe 30">
                <a:extLst>
                  <a:ext uri="{FF2B5EF4-FFF2-40B4-BE49-F238E27FC236}">
                    <a16:creationId xmlns:a16="http://schemas.microsoft.com/office/drawing/2014/main" id="{279835DF-DE75-451D-85F6-ACAFBB5D2991}"/>
                  </a:ext>
                </a:extLst>
              </p:cNvPr>
              <p:cNvGrpSpPr/>
              <p:nvPr/>
            </p:nvGrpSpPr>
            <p:grpSpPr>
              <a:xfrm>
                <a:off x="8064780" y="5302416"/>
                <a:ext cx="796535" cy="203898"/>
                <a:chOff x="8064780" y="5175095"/>
                <a:chExt cx="796535" cy="203898"/>
              </a:xfrm>
            </p:grpSpPr>
            <p:sp>
              <p:nvSpPr>
                <p:cNvPr id="27" name="Rectangle 26">
                  <a:extLst>
                    <a:ext uri="{FF2B5EF4-FFF2-40B4-BE49-F238E27FC236}">
                      <a16:creationId xmlns:a16="http://schemas.microsoft.com/office/drawing/2014/main" id="{88A6216C-CE2C-4D3B-B809-CCDBFC6B0F00}"/>
                    </a:ext>
                  </a:extLst>
                </p:cNvPr>
                <p:cNvSpPr/>
                <p:nvPr/>
              </p:nvSpPr>
              <p:spPr>
                <a:xfrm>
                  <a:off x="8169227" y="518626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28" name="ZoneTexte 120">
                  <a:extLst>
                    <a:ext uri="{FF2B5EF4-FFF2-40B4-BE49-F238E27FC236}">
                      <a16:creationId xmlns:a16="http://schemas.microsoft.com/office/drawing/2014/main" id="{A2556B1A-0FCE-4CDB-9340-618878013C62}"/>
                    </a:ext>
                  </a:extLst>
                </p:cNvPr>
                <p:cNvSpPr txBox="1"/>
                <p:nvPr/>
              </p:nvSpPr>
              <p:spPr>
                <a:xfrm>
                  <a:off x="8064780" y="5175095"/>
                  <a:ext cx="796535" cy="203898"/>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700" b="0"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نظام مراقبة النوعية</a:t>
                  </a:r>
                </a:p>
              </p:txBody>
            </p:sp>
          </p:grpSp>
        </p:grpSp>
        <p:pic>
          <p:nvPicPr>
            <p:cNvPr id="29" name="Graphique 137">
              <a:extLst>
                <a:ext uri="{FF2B5EF4-FFF2-40B4-BE49-F238E27FC236}">
                  <a16:creationId xmlns:a16="http://schemas.microsoft.com/office/drawing/2014/main" id="{79146CC0-301B-4E4D-AE0B-1EB17D3753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86810" y="3919981"/>
              <a:ext cx="228600" cy="228600"/>
            </a:xfrm>
            <a:prstGeom prst="rect">
              <a:avLst/>
            </a:prstGeom>
            <a:effectLst/>
          </p:spPr>
        </p:pic>
        <p:pic>
          <p:nvPicPr>
            <p:cNvPr id="30" name="Graphique 139">
              <a:extLst>
                <a:ext uri="{FF2B5EF4-FFF2-40B4-BE49-F238E27FC236}">
                  <a16:creationId xmlns:a16="http://schemas.microsoft.com/office/drawing/2014/main" id="{C3BC3BD1-BA65-4D80-8FBD-11FE01A0B71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13942" y="3510155"/>
              <a:ext cx="228600" cy="228600"/>
            </a:xfrm>
            <a:prstGeom prst="rect">
              <a:avLst/>
            </a:prstGeom>
            <a:effectLst/>
          </p:spPr>
        </p:pic>
        <p:sp>
          <p:nvSpPr>
            <p:cNvPr id="31" name="ZoneTexte 162">
              <a:extLst>
                <a:ext uri="{FF2B5EF4-FFF2-40B4-BE49-F238E27FC236}">
                  <a16:creationId xmlns:a16="http://schemas.microsoft.com/office/drawing/2014/main" id="{8A804BDC-2214-47CC-8B21-787A3807760D}"/>
                </a:ext>
              </a:extLst>
            </p:cNvPr>
            <p:cNvSpPr txBox="1"/>
            <p:nvPr/>
          </p:nvSpPr>
          <p:spPr>
            <a:xfrm>
              <a:off x="800906" y="1978964"/>
              <a:ext cx="2043034" cy="752852"/>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0" i="0" u="none" strike="noStrike" cap="none" normalizeH="0" baseline="0" noProof="0" dirty="0">
                  <a:ln>
                    <a:noFill/>
                  </a:ln>
                  <a:solidFill>
                    <a:prstClr val="white"/>
                  </a:solidFill>
                  <a:effectLst/>
                  <a:uLnTx/>
                  <a:uFillTx/>
                  <a:latin typeface="Verdana" panose="020B0604030504040204" pitchFamily="34" charset="0"/>
                  <a:ea typeface="Arial"/>
                  <a:cs typeface="Arial" panose="020B0606030504020204" pitchFamily="34" charset="0"/>
                </a:rPr>
                <a:t>وصول المستثمرين البريديين في الاتحاد البريدي العالمي إلى منصة التكنولوجيا العالمية للاتحاد البريدي العالمي لتنفيذ العمليات البريدية وغير البريدية</a:t>
              </a:r>
            </a:p>
          </p:txBody>
        </p:sp>
        <p:grpSp>
          <p:nvGrpSpPr>
            <p:cNvPr id="32" name="Groupe 100">
              <a:extLst>
                <a:ext uri="{FF2B5EF4-FFF2-40B4-BE49-F238E27FC236}">
                  <a16:creationId xmlns:a16="http://schemas.microsoft.com/office/drawing/2014/main" id="{A01C5D83-5B6A-48BD-8272-A5713DC7D252}"/>
                </a:ext>
              </a:extLst>
            </p:cNvPr>
            <p:cNvGrpSpPr/>
            <p:nvPr/>
          </p:nvGrpSpPr>
          <p:grpSpPr>
            <a:xfrm>
              <a:off x="5825245" y="4273841"/>
              <a:ext cx="1270932" cy="1230611"/>
              <a:chOff x="6144054" y="4287561"/>
              <a:chExt cx="1270932" cy="1230611"/>
            </a:xfrm>
          </p:grpSpPr>
          <p:sp>
            <p:nvSpPr>
              <p:cNvPr id="33" name="Rectangle 32">
                <a:extLst>
                  <a:ext uri="{FF2B5EF4-FFF2-40B4-BE49-F238E27FC236}">
                    <a16:creationId xmlns:a16="http://schemas.microsoft.com/office/drawing/2014/main" id="{6B3D1D69-D0E2-42D3-A00E-A37E14B2E687}"/>
                  </a:ext>
                </a:extLst>
              </p:cNvPr>
              <p:cNvSpPr/>
              <p:nvPr/>
            </p:nvSpPr>
            <p:spPr>
              <a:xfrm>
                <a:off x="6144054"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34" name="Graphique 93">
                <a:extLst>
                  <a:ext uri="{FF2B5EF4-FFF2-40B4-BE49-F238E27FC236}">
                    <a16:creationId xmlns:a16="http://schemas.microsoft.com/office/drawing/2014/main" id="{A062DCFE-4AA3-4CE4-BCFF-A253D4A4A4D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60697" y="4287561"/>
                <a:ext cx="1187772" cy="1230611"/>
              </a:xfrm>
              <a:prstGeom prst="rect">
                <a:avLst/>
              </a:prstGeom>
              <a:effectLst/>
            </p:spPr>
          </p:pic>
          <p:sp>
            <p:nvSpPr>
              <p:cNvPr id="35" name="ZoneTexte 72">
                <a:extLst>
                  <a:ext uri="{FF2B5EF4-FFF2-40B4-BE49-F238E27FC236}">
                    <a16:creationId xmlns:a16="http://schemas.microsoft.com/office/drawing/2014/main" id="{DF7DC8CA-7C76-4180-9962-14A7C441AD15}"/>
                  </a:ext>
                </a:extLst>
              </p:cNvPr>
              <p:cNvSpPr txBox="1"/>
              <p:nvPr/>
            </p:nvSpPr>
            <p:spPr>
              <a:xfrm>
                <a:off x="6158428" y="4700781"/>
                <a:ext cx="1197044" cy="407795"/>
              </a:xfrm>
              <a:prstGeom prst="rect">
                <a:avLst/>
              </a:prstGeom>
              <a:noFill/>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00" b="1"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البريدية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00" b="1"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المدفوعات</a:t>
                </a:r>
              </a:p>
            </p:txBody>
          </p:sp>
          <p:pic>
            <p:nvPicPr>
              <p:cNvPr id="36" name="Graphique 105">
                <a:extLst>
                  <a:ext uri="{FF2B5EF4-FFF2-40B4-BE49-F238E27FC236}">
                    <a16:creationId xmlns:a16="http://schemas.microsoft.com/office/drawing/2014/main" id="{B5534418-AA4D-4766-8E7B-82F16636A71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092557" y="4375809"/>
                <a:ext cx="243590" cy="243590"/>
              </a:xfrm>
              <a:prstGeom prst="rect">
                <a:avLst/>
              </a:prstGeom>
              <a:effectLst/>
            </p:spPr>
          </p:pic>
          <p:grpSp>
            <p:nvGrpSpPr>
              <p:cNvPr id="37" name="Groupe 29">
                <a:extLst>
                  <a:ext uri="{FF2B5EF4-FFF2-40B4-BE49-F238E27FC236}">
                    <a16:creationId xmlns:a16="http://schemas.microsoft.com/office/drawing/2014/main" id="{5C06A569-0F1A-4D6B-BC1C-A61C3DD5A03C}"/>
                  </a:ext>
                </a:extLst>
              </p:cNvPr>
              <p:cNvGrpSpPr/>
              <p:nvPr/>
            </p:nvGrpSpPr>
            <p:grpSpPr>
              <a:xfrm>
                <a:off x="6368271" y="5157705"/>
                <a:ext cx="1046715" cy="345057"/>
                <a:chOff x="6439391" y="5030384"/>
                <a:chExt cx="1046715" cy="345057"/>
              </a:xfrm>
            </p:grpSpPr>
            <p:sp>
              <p:nvSpPr>
                <p:cNvPr id="38" name="Rectangle 37">
                  <a:extLst>
                    <a:ext uri="{FF2B5EF4-FFF2-40B4-BE49-F238E27FC236}">
                      <a16:creationId xmlns:a16="http://schemas.microsoft.com/office/drawing/2014/main" id="{C9623665-F10E-4DF0-93BF-B866A922C20E}"/>
                    </a:ext>
                  </a:extLst>
                </p:cNvPr>
                <p:cNvSpPr/>
                <p:nvPr/>
              </p:nvSpPr>
              <p:spPr>
                <a:xfrm>
                  <a:off x="6819727" y="518626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39" name="ZoneTexte 176">
                  <a:extLst>
                    <a:ext uri="{FF2B5EF4-FFF2-40B4-BE49-F238E27FC236}">
                      <a16:creationId xmlns:a16="http://schemas.microsoft.com/office/drawing/2014/main" id="{BF82751A-7271-47B9-A382-D800ED6EEDB4}"/>
                    </a:ext>
                  </a:extLst>
                </p:cNvPr>
                <p:cNvSpPr txBox="1"/>
                <p:nvPr/>
              </p:nvSpPr>
              <p:spPr>
                <a:xfrm>
                  <a:off x="6439391" y="5030384"/>
                  <a:ext cx="1046715" cy="345057"/>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800" b="0"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منصة التوصيل الخاصة بالاتحاد البريدي العالمي</a:t>
                  </a:r>
                </a:p>
              </p:txBody>
            </p:sp>
          </p:grpSp>
        </p:grpSp>
        <p:grpSp>
          <p:nvGrpSpPr>
            <p:cNvPr id="40" name="Groupe 128">
              <a:extLst>
                <a:ext uri="{FF2B5EF4-FFF2-40B4-BE49-F238E27FC236}">
                  <a16:creationId xmlns:a16="http://schemas.microsoft.com/office/drawing/2014/main" id="{B93345CB-A602-4080-BEDA-8B0D1C354E7A}"/>
                </a:ext>
              </a:extLst>
            </p:cNvPr>
            <p:cNvGrpSpPr/>
            <p:nvPr/>
          </p:nvGrpSpPr>
          <p:grpSpPr>
            <a:xfrm>
              <a:off x="4358300" y="4357968"/>
              <a:ext cx="1387977" cy="1121784"/>
              <a:chOff x="4677109" y="4371688"/>
              <a:chExt cx="1387977" cy="1121784"/>
            </a:xfrm>
          </p:grpSpPr>
          <p:sp>
            <p:nvSpPr>
              <p:cNvPr id="41" name="Rectangle 40">
                <a:extLst>
                  <a:ext uri="{FF2B5EF4-FFF2-40B4-BE49-F238E27FC236}">
                    <a16:creationId xmlns:a16="http://schemas.microsoft.com/office/drawing/2014/main" id="{EAC18FFA-3B72-44AA-9734-7CA49D0E2E6A}"/>
                  </a:ext>
                </a:extLst>
              </p:cNvPr>
              <p:cNvSpPr/>
              <p:nvPr/>
            </p:nvSpPr>
            <p:spPr>
              <a:xfrm>
                <a:off x="4732179"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42" name="Graphique 91">
                <a:extLst>
                  <a:ext uri="{FF2B5EF4-FFF2-40B4-BE49-F238E27FC236}">
                    <a16:creationId xmlns:a16="http://schemas.microsoft.com/office/drawing/2014/main" id="{1C2C5A14-78D7-481F-8C41-17E6DC095F6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48666" y="4403398"/>
                <a:ext cx="1015033" cy="1015033"/>
              </a:xfrm>
              <a:prstGeom prst="rect">
                <a:avLst/>
              </a:prstGeom>
              <a:effectLst/>
            </p:spPr>
          </p:pic>
          <p:sp>
            <p:nvSpPr>
              <p:cNvPr id="43" name="ZoneTexte 71">
                <a:extLst>
                  <a:ext uri="{FF2B5EF4-FFF2-40B4-BE49-F238E27FC236}">
                    <a16:creationId xmlns:a16="http://schemas.microsoft.com/office/drawing/2014/main" id="{8134A5D3-F716-4F10-AB1E-174BDB6B51EB}"/>
                  </a:ext>
                </a:extLst>
              </p:cNvPr>
              <p:cNvSpPr txBox="1"/>
              <p:nvPr/>
            </p:nvSpPr>
            <p:spPr>
              <a:xfrm>
                <a:off x="4677109" y="4700781"/>
                <a:ext cx="1290819" cy="258793"/>
              </a:xfrm>
              <a:prstGeom prst="rect">
                <a:avLst/>
              </a:prstGeom>
              <a:noFill/>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1"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المعالجة الجمركية</a:t>
                </a:r>
              </a:p>
            </p:txBody>
          </p:sp>
          <p:pic>
            <p:nvPicPr>
              <p:cNvPr id="44" name="Graphique 104">
                <a:extLst>
                  <a:ext uri="{FF2B5EF4-FFF2-40B4-BE49-F238E27FC236}">
                    <a16:creationId xmlns:a16="http://schemas.microsoft.com/office/drawing/2014/main" id="{645B1D1D-7318-4378-9B2E-4F56E21A82E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728698" y="4377367"/>
                <a:ext cx="229370" cy="229370"/>
              </a:xfrm>
              <a:prstGeom prst="rect">
                <a:avLst/>
              </a:prstGeom>
              <a:effectLst/>
            </p:spPr>
          </p:pic>
          <p:grpSp>
            <p:nvGrpSpPr>
              <p:cNvPr id="45" name="Groupe 28">
                <a:extLst>
                  <a:ext uri="{FF2B5EF4-FFF2-40B4-BE49-F238E27FC236}">
                    <a16:creationId xmlns:a16="http://schemas.microsoft.com/office/drawing/2014/main" id="{799AB5DC-8EBE-4D67-9CCB-792391880111}"/>
                  </a:ext>
                </a:extLst>
              </p:cNvPr>
              <p:cNvGrpSpPr/>
              <p:nvPr/>
            </p:nvGrpSpPr>
            <p:grpSpPr>
              <a:xfrm>
                <a:off x="5201441" y="5295286"/>
                <a:ext cx="863645" cy="198186"/>
                <a:chOff x="5262398" y="5167965"/>
                <a:chExt cx="863645" cy="198186"/>
              </a:xfrm>
            </p:grpSpPr>
            <p:sp>
              <p:nvSpPr>
                <p:cNvPr id="46" name="Rectangle 45">
                  <a:extLst>
                    <a:ext uri="{FF2B5EF4-FFF2-40B4-BE49-F238E27FC236}">
                      <a16:creationId xmlns:a16="http://schemas.microsoft.com/office/drawing/2014/main" id="{04A06B12-F054-4F9D-8028-F2339C084569}"/>
                    </a:ext>
                  </a:extLst>
                </p:cNvPr>
                <p:cNvSpPr/>
                <p:nvPr/>
              </p:nvSpPr>
              <p:spPr>
                <a:xfrm>
                  <a:off x="5397672" y="517913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47" name="ZoneTexte 178">
                  <a:extLst>
                    <a:ext uri="{FF2B5EF4-FFF2-40B4-BE49-F238E27FC236}">
                      <a16:creationId xmlns:a16="http://schemas.microsoft.com/office/drawing/2014/main" id="{DCC829F1-30C2-4C41-9850-6A5C9C5966E0}"/>
                    </a:ext>
                  </a:extLst>
                </p:cNvPr>
                <p:cNvSpPr txBox="1"/>
                <p:nvPr/>
              </p:nvSpPr>
              <p:spPr>
                <a:xfrm>
                  <a:off x="5262398" y="5167965"/>
                  <a:ext cx="863645" cy="188213"/>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600" b="0"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نظام الإقرارات الجمركية</a:t>
                  </a:r>
                </a:p>
              </p:txBody>
            </p:sp>
          </p:grpSp>
        </p:grpSp>
        <p:grpSp>
          <p:nvGrpSpPr>
            <p:cNvPr id="48" name="Groupe 129">
              <a:extLst>
                <a:ext uri="{FF2B5EF4-FFF2-40B4-BE49-F238E27FC236}">
                  <a16:creationId xmlns:a16="http://schemas.microsoft.com/office/drawing/2014/main" id="{94209527-145A-4E1A-A54A-6B7E24B0C49B}"/>
                </a:ext>
              </a:extLst>
            </p:cNvPr>
            <p:cNvGrpSpPr/>
            <p:nvPr/>
          </p:nvGrpSpPr>
          <p:grpSpPr>
            <a:xfrm>
              <a:off x="2986530" y="4335637"/>
              <a:ext cx="1383935" cy="1175244"/>
              <a:chOff x="3305339" y="4349357"/>
              <a:chExt cx="1383935" cy="1175244"/>
            </a:xfrm>
          </p:grpSpPr>
          <p:sp>
            <p:nvSpPr>
              <p:cNvPr id="49" name="Rectangle 48">
                <a:extLst>
                  <a:ext uri="{FF2B5EF4-FFF2-40B4-BE49-F238E27FC236}">
                    <a16:creationId xmlns:a16="http://schemas.microsoft.com/office/drawing/2014/main" id="{B3CC534B-BC7F-4010-A45D-37B0D61740AA}"/>
                  </a:ext>
                </a:extLst>
              </p:cNvPr>
              <p:cNvSpPr/>
              <p:nvPr/>
            </p:nvSpPr>
            <p:spPr>
              <a:xfrm>
                <a:off x="3351580"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50" name="Graphique 87">
                <a:extLst>
                  <a:ext uri="{FF2B5EF4-FFF2-40B4-BE49-F238E27FC236}">
                    <a16:creationId xmlns:a16="http://schemas.microsoft.com/office/drawing/2014/main" id="{D3D34DB8-05FD-4481-BF12-3B2B2C6BD5B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372358" y="4349357"/>
                <a:ext cx="1175244" cy="1175244"/>
              </a:xfrm>
              <a:prstGeom prst="rect">
                <a:avLst/>
              </a:prstGeom>
              <a:effectLst/>
            </p:spPr>
          </p:pic>
          <p:sp>
            <p:nvSpPr>
              <p:cNvPr id="51" name="ZoneTexte 69">
                <a:extLst>
                  <a:ext uri="{FF2B5EF4-FFF2-40B4-BE49-F238E27FC236}">
                    <a16:creationId xmlns:a16="http://schemas.microsoft.com/office/drawing/2014/main" id="{5E94CA62-ECD8-43EA-B512-664468B48DE0}"/>
                  </a:ext>
                </a:extLst>
              </p:cNvPr>
              <p:cNvSpPr txBox="1"/>
              <p:nvPr/>
            </p:nvSpPr>
            <p:spPr>
              <a:xfrm>
                <a:off x="3305339" y="4700781"/>
                <a:ext cx="1309282" cy="250950"/>
              </a:xfrm>
              <a:prstGeom prst="rect">
                <a:avLst/>
              </a:prstGeom>
              <a:noFill/>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00" b="1"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المعالجة الدولية</a:t>
                </a:r>
              </a:p>
            </p:txBody>
          </p:sp>
          <p:pic>
            <p:nvPicPr>
              <p:cNvPr id="52" name="Graphique 103">
                <a:extLst>
                  <a:ext uri="{FF2B5EF4-FFF2-40B4-BE49-F238E27FC236}">
                    <a16:creationId xmlns:a16="http://schemas.microsoft.com/office/drawing/2014/main" id="{DA2EE0A4-0814-4B48-9F81-7BEE5653D73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331409" y="4376776"/>
                <a:ext cx="221679" cy="221679"/>
              </a:xfrm>
              <a:prstGeom prst="rect">
                <a:avLst/>
              </a:prstGeom>
              <a:effectLst/>
            </p:spPr>
          </p:pic>
          <p:grpSp>
            <p:nvGrpSpPr>
              <p:cNvPr id="53" name="Groupe 27">
                <a:extLst>
                  <a:ext uri="{FF2B5EF4-FFF2-40B4-BE49-F238E27FC236}">
                    <a16:creationId xmlns:a16="http://schemas.microsoft.com/office/drawing/2014/main" id="{251EEEDC-6EA2-4A1A-9599-E340B38BFBD2}"/>
                  </a:ext>
                </a:extLst>
              </p:cNvPr>
              <p:cNvGrpSpPr/>
              <p:nvPr/>
            </p:nvGrpSpPr>
            <p:grpSpPr>
              <a:xfrm>
                <a:off x="3812395" y="5305474"/>
                <a:ext cx="876879" cy="203898"/>
                <a:chOff x="3866579" y="5178153"/>
                <a:chExt cx="876879" cy="203898"/>
              </a:xfrm>
            </p:grpSpPr>
            <p:sp>
              <p:nvSpPr>
                <p:cNvPr id="54" name="Rectangle 53">
                  <a:extLst>
                    <a:ext uri="{FF2B5EF4-FFF2-40B4-BE49-F238E27FC236}">
                      <a16:creationId xmlns:a16="http://schemas.microsoft.com/office/drawing/2014/main" id="{B506663C-3EB7-44A7-BE05-3A64B022C18E}"/>
                    </a:ext>
                  </a:extLst>
                </p:cNvPr>
                <p:cNvSpPr/>
                <p:nvPr/>
              </p:nvSpPr>
              <p:spPr>
                <a:xfrm>
                  <a:off x="4010437" y="5183165"/>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5" name="ZoneTexte 180">
                  <a:extLst>
                    <a:ext uri="{FF2B5EF4-FFF2-40B4-BE49-F238E27FC236}">
                      <a16:creationId xmlns:a16="http://schemas.microsoft.com/office/drawing/2014/main" id="{FAFD2C57-D62D-4475-A3C1-A9BA329CED5B}"/>
                    </a:ext>
                  </a:extLst>
                </p:cNvPr>
                <p:cNvSpPr txBox="1"/>
                <p:nvPr/>
              </p:nvSpPr>
              <p:spPr>
                <a:xfrm>
                  <a:off x="3866579" y="5178153"/>
                  <a:ext cx="876879" cy="203898"/>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700" b="0"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النظام البريدي الدولي</a:t>
                  </a:r>
                </a:p>
              </p:txBody>
            </p:sp>
          </p:grpSp>
        </p:grpSp>
        <p:grpSp>
          <p:nvGrpSpPr>
            <p:cNvPr id="56" name="Groupe 26">
              <a:extLst>
                <a:ext uri="{FF2B5EF4-FFF2-40B4-BE49-F238E27FC236}">
                  <a16:creationId xmlns:a16="http://schemas.microsoft.com/office/drawing/2014/main" id="{278106C2-18F4-430D-909A-EDC94A91D5C2}"/>
                </a:ext>
              </a:extLst>
            </p:cNvPr>
            <p:cNvGrpSpPr/>
            <p:nvPr/>
          </p:nvGrpSpPr>
          <p:grpSpPr>
            <a:xfrm>
              <a:off x="2101523" y="5262417"/>
              <a:ext cx="904147" cy="217335"/>
              <a:chOff x="2472611" y="5148816"/>
              <a:chExt cx="904147" cy="217335"/>
            </a:xfrm>
          </p:grpSpPr>
          <p:sp>
            <p:nvSpPr>
              <p:cNvPr id="57" name="Rectangle 56">
                <a:extLst>
                  <a:ext uri="{FF2B5EF4-FFF2-40B4-BE49-F238E27FC236}">
                    <a16:creationId xmlns:a16="http://schemas.microsoft.com/office/drawing/2014/main" id="{AE58515C-4E3C-49B5-A36C-5D3A71B59229}"/>
                  </a:ext>
                </a:extLst>
              </p:cNvPr>
              <p:cNvSpPr/>
              <p:nvPr/>
            </p:nvSpPr>
            <p:spPr>
              <a:xfrm>
                <a:off x="2624200" y="517913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8" name="ZoneTexte 182">
                <a:extLst>
                  <a:ext uri="{FF2B5EF4-FFF2-40B4-BE49-F238E27FC236}">
                    <a16:creationId xmlns:a16="http://schemas.microsoft.com/office/drawing/2014/main" id="{7DDDBA25-67C9-4DBD-996E-4798D996DA3F}"/>
                  </a:ext>
                </a:extLst>
              </p:cNvPr>
              <p:cNvSpPr txBox="1"/>
              <p:nvPr/>
            </p:nvSpPr>
            <p:spPr>
              <a:xfrm>
                <a:off x="2472611" y="5148816"/>
                <a:ext cx="904147" cy="203897"/>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700" b="0"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النظام البريدي الداخلي</a:t>
                </a:r>
              </a:p>
            </p:txBody>
          </p:sp>
        </p:grpSp>
        <p:grpSp>
          <p:nvGrpSpPr>
            <p:cNvPr id="59" name="Groupe 25">
              <a:extLst>
                <a:ext uri="{FF2B5EF4-FFF2-40B4-BE49-F238E27FC236}">
                  <a16:creationId xmlns:a16="http://schemas.microsoft.com/office/drawing/2014/main" id="{69DCEDEA-98CA-410F-888F-36647CFC56A2}"/>
                </a:ext>
              </a:extLst>
            </p:cNvPr>
            <p:cNvGrpSpPr/>
            <p:nvPr/>
          </p:nvGrpSpPr>
          <p:grpSpPr>
            <a:xfrm>
              <a:off x="2155946" y="5701475"/>
              <a:ext cx="789257" cy="210952"/>
              <a:chOff x="2663000" y="5803595"/>
              <a:chExt cx="789257" cy="210952"/>
            </a:xfrm>
          </p:grpSpPr>
          <p:sp>
            <p:nvSpPr>
              <p:cNvPr id="60" name="Rectangle 59">
                <a:extLst>
                  <a:ext uri="{FF2B5EF4-FFF2-40B4-BE49-F238E27FC236}">
                    <a16:creationId xmlns:a16="http://schemas.microsoft.com/office/drawing/2014/main" id="{7B3FDC86-3DFF-487A-BA61-B6C278B71E0E}"/>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1" name="ZoneTexte 195">
                <a:extLst>
                  <a:ext uri="{FF2B5EF4-FFF2-40B4-BE49-F238E27FC236}">
                    <a16:creationId xmlns:a16="http://schemas.microsoft.com/office/drawing/2014/main" id="{51D2C1AF-7512-4398-BF95-EFDCDA39FA01}"/>
                  </a:ext>
                </a:extLst>
              </p:cNvPr>
              <p:cNvSpPr txBox="1"/>
              <p:nvPr/>
            </p:nvSpPr>
            <p:spPr>
              <a:xfrm>
                <a:off x="2663000" y="5803595"/>
                <a:ext cx="789257" cy="188213"/>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600" b="0"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واجهة برمجة التطبيقات</a:t>
                </a:r>
              </a:p>
            </p:txBody>
          </p:sp>
        </p:grpSp>
        <p:sp>
          <p:nvSpPr>
            <p:cNvPr id="62" name="Rectangle 61">
              <a:extLst>
                <a:ext uri="{FF2B5EF4-FFF2-40B4-BE49-F238E27FC236}">
                  <a16:creationId xmlns:a16="http://schemas.microsoft.com/office/drawing/2014/main" id="{A4BAEE4D-E1AD-4F9C-9CDE-3ABE8AC7EDC7}"/>
                </a:ext>
              </a:extLst>
            </p:cNvPr>
            <p:cNvSpPr/>
            <p:nvPr/>
          </p:nvSpPr>
          <p:spPr>
            <a:xfrm>
              <a:off x="3969194" y="386092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3" name="ZoneTexte 197">
              <a:extLst>
                <a:ext uri="{FF2B5EF4-FFF2-40B4-BE49-F238E27FC236}">
                  <a16:creationId xmlns:a16="http://schemas.microsoft.com/office/drawing/2014/main" id="{1141E4DC-887B-48D4-B11B-3C7D9F8794B4}"/>
                </a:ext>
              </a:extLst>
            </p:cNvPr>
            <p:cNvSpPr txBox="1"/>
            <p:nvPr/>
          </p:nvSpPr>
          <p:spPr>
            <a:xfrm>
              <a:off x="3835667" y="3836989"/>
              <a:ext cx="879010" cy="203898"/>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700" b="0"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النظام البريدي الداخلي</a:t>
              </a:r>
            </a:p>
          </p:txBody>
        </p:sp>
        <p:sp>
          <p:nvSpPr>
            <p:cNvPr id="64" name="Rectangle 63">
              <a:extLst>
                <a:ext uri="{FF2B5EF4-FFF2-40B4-BE49-F238E27FC236}">
                  <a16:creationId xmlns:a16="http://schemas.microsoft.com/office/drawing/2014/main" id="{112FE7AB-2EBA-49BF-A9D3-3FAAD240E81F}"/>
                </a:ext>
              </a:extLst>
            </p:cNvPr>
            <p:cNvSpPr/>
            <p:nvPr/>
          </p:nvSpPr>
          <p:spPr>
            <a:xfrm>
              <a:off x="9626458" y="3854196"/>
              <a:ext cx="1657247"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5" name="ZoneTexte 201">
              <a:extLst>
                <a:ext uri="{FF2B5EF4-FFF2-40B4-BE49-F238E27FC236}">
                  <a16:creationId xmlns:a16="http://schemas.microsoft.com/office/drawing/2014/main" id="{D1857A20-52D8-4D91-98C4-CBAB44359B4D}"/>
                </a:ext>
              </a:extLst>
            </p:cNvPr>
            <p:cNvSpPr txBox="1"/>
            <p:nvPr/>
          </p:nvSpPr>
          <p:spPr>
            <a:xfrm>
              <a:off x="9652736" y="3821712"/>
              <a:ext cx="1616505" cy="203898"/>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700" b="0" i="0" u="none" strike="noStrike" cap="none" normalizeH="0" baseline="0" noProof="0" dirty="0">
                  <a:ln>
                    <a:noFill/>
                  </a:ln>
                  <a:solidFill>
                    <a:srgbClr val="263147"/>
                  </a:solidFill>
                  <a:effectLst/>
                  <a:uLnTx/>
                  <a:uFillTx/>
                  <a:latin typeface="Arial" panose="020B0604020202020204" pitchFamily="34" charset="0"/>
                  <a:ea typeface="Arial"/>
                  <a:cs typeface="Arial" panose="020B0604020202020204" pitchFamily="34" charset="0"/>
                </a:rPr>
                <a:t>الشبكة </a:t>
              </a:r>
              <a:r>
                <a:rPr kumimoji="0" lang="en-GB" sz="600" b="0" i="0" u="none" strike="noStrike" cap="none" normalizeH="0" baseline="0" noProof="0" dirty="0">
                  <a:ln>
                    <a:noFill/>
                  </a:ln>
                  <a:solidFill>
                    <a:srgbClr val="263147"/>
                  </a:solidFill>
                  <a:effectLst/>
                  <a:uLnTx/>
                  <a:uFillTx/>
                  <a:latin typeface="Times New Roman" panose="02020603050405020304" pitchFamily="18" charset="0"/>
                  <a:ea typeface="Arial"/>
                  <a:cs typeface="Times New Roman" panose="02020603050405020304" pitchFamily="18" charset="0"/>
                </a:rPr>
                <a:t>POST*Net</a:t>
              </a:r>
              <a:r>
                <a:rPr kumimoji="0" lang="ar-SA" sz="600" b="0" i="0" u="none" strike="noStrike" cap="none" normalizeH="0" baseline="0" noProof="0" dirty="0">
                  <a:ln>
                    <a:noFill/>
                  </a:ln>
                  <a:solidFill>
                    <a:srgbClr val="263147"/>
                  </a:solidFill>
                  <a:effectLst/>
                  <a:uLnTx/>
                  <a:uFillTx/>
                  <a:latin typeface="Times New Roman" panose="02020603050405020304" pitchFamily="18" charset="0"/>
                  <a:ea typeface="Arial"/>
                  <a:cs typeface="Times New Roman" panose="02020603050405020304" pitchFamily="18" charset="0"/>
                </a:rPr>
                <a:t> </a:t>
              </a:r>
              <a:r>
                <a:rPr kumimoji="0" lang="ar-SA" sz="700" b="0" i="0" u="none" strike="noStrike" cap="none" normalizeH="0" baseline="0" noProof="0" dirty="0">
                  <a:ln>
                    <a:noFill/>
                  </a:ln>
                  <a:solidFill>
                    <a:srgbClr val="263147"/>
                  </a:solidFill>
                  <a:effectLst/>
                  <a:uLnTx/>
                  <a:uFillTx/>
                  <a:latin typeface="Arial" panose="020B0604020202020204" pitchFamily="34" charset="0"/>
                  <a:ea typeface="Arial"/>
                  <a:cs typeface="Arial" panose="020B0604020202020204" pitchFamily="34" charset="0"/>
                </a:rPr>
                <a:t>والشبكة </a:t>
              </a:r>
              <a:r>
                <a:rPr lang="en-GB" sz="600" dirty="0" err="1">
                  <a:solidFill>
                    <a:srgbClr val="263147"/>
                  </a:solidFill>
                  <a:latin typeface="Times New Roman" panose="02020603050405020304" pitchFamily="18" charset="0"/>
                  <a:cs typeface="Times New Roman" panose="02020603050405020304" pitchFamily="18" charset="0"/>
                </a:rPr>
                <a:t>PosTransfer</a:t>
              </a:r>
              <a:endParaRPr lang="en-GB" sz="600" dirty="0">
                <a:solidFill>
                  <a:srgbClr val="263147"/>
                </a:solidFill>
                <a:latin typeface="Times New Roman" panose="02020603050405020304" pitchFamily="18" charset="0"/>
                <a:cs typeface="Times New Roman" panose="02020603050405020304" pitchFamily="18" charset="0"/>
              </a:endParaRPr>
            </a:p>
          </p:txBody>
        </p:sp>
        <p:sp>
          <p:nvSpPr>
            <p:cNvPr id="66" name="ZoneTexte 81">
              <a:extLst>
                <a:ext uri="{FF2B5EF4-FFF2-40B4-BE49-F238E27FC236}">
                  <a16:creationId xmlns:a16="http://schemas.microsoft.com/office/drawing/2014/main" id="{09152612-532D-4328-BF60-FB3DA94A0337}"/>
                </a:ext>
              </a:extLst>
            </p:cNvPr>
            <p:cNvSpPr txBox="1"/>
            <p:nvPr/>
          </p:nvSpPr>
          <p:spPr>
            <a:xfrm>
              <a:off x="6986451" y="2434568"/>
              <a:ext cx="1434880" cy="470533"/>
            </a:xfrm>
            <a:prstGeom prst="rect">
              <a:avLst/>
            </a:prstGeom>
            <a:noFill/>
            <a:ln>
              <a:noFill/>
            </a:ln>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cap="none" normalizeH="0" baseline="0" noProof="0">
                  <a:ln>
                    <a:noFill/>
                  </a:ln>
                  <a:solidFill>
                    <a:prstClr val="white"/>
                  </a:solidFill>
                  <a:effectLst/>
                  <a:uLnTx/>
                  <a:uFillTx/>
                  <a:latin typeface="Verdana" panose="020B0604030504040204" pitchFamily="34" charset="0"/>
                  <a:ea typeface="Arial"/>
                  <a:cs typeface="Arial" panose="020B0606030504020204" pitchFamily="34" charset="0"/>
                </a:rPr>
                <a:t>الجمركية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cap="none" normalizeH="0" baseline="0" noProof="0">
                  <a:ln>
                    <a:noFill/>
                  </a:ln>
                  <a:solidFill>
                    <a:prstClr val="white"/>
                  </a:solidFill>
                  <a:effectLst/>
                  <a:uLnTx/>
                  <a:uFillTx/>
                  <a:latin typeface="Verdana" panose="020B0604030504040204" pitchFamily="34" charset="0"/>
                  <a:ea typeface="Arial"/>
                  <a:cs typeface="Arial" panose="020B0606030504020204" pitchFamily="34" charset="0"/>
                </a:rPr>
                <a:t>السلطات</a:t>
              </a:r>
            </a:p>
          </p:txBody>
        </p:sp>
        <p:sp>
          <p:nvSpPr>
            <p:cNvPr id="67" name="ZoneTexte 82">
              <a:extLst>
                <a:ext uri="{FF2B5EF4-FFF2-40B4-BE49-F238E27FC236}">
                  <a16:creationId xmlns:a16="http://schemas.microsoft.com/office/drawing/2014/main" id="{25806E62-C5BC-454B-80AF-7AD916573F08}"/>
                </a:ext>
              </a:extLst>
            </p:cNvPr>
            <p:cNvSpPr txBox="1"/>
            <p:nvPr/>
          </p:nvSpPr>
          <p:spPr>
            <a:xfrm>
              <a:off x="8492937" y="2434568"/>
              <a:ext cx="1282365" cy="282320"/>
            </a:xfrm>
            <a:prstGeom prst="rect">
              <a:avLst/>
            </a:prstGeom>
            <a:noFill/>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cap="none" normalizeH="0" baseline="0" noProof="0">
                  <a:ln>
                    <a:noFill/>
                  </a:ln>
                  <a:solidFill>
                    <a:prstClr val="white"/>
                  </a:solidFill>
                  <a:effectLst/>
                  <a:uLnTx/>
                  <a:uFillTx/>
                  <a:latin typeface="Verdana" panose="020B0604030504040204" pitchFamily="34" charset="0"/>
                  <a:ea typeface="Arial"/>
                  <a:cs typeface="Arial" panose="020B0606030504020204" pitchFamily="34" charset="0"/>
                </a:rPr>
                <a:t>شركات النقل</a:t>
              </a:r>
            </a:p>
          </p:txBody>
        </p:sp>
        <p:pic>
          <p:nvPicPr>
            <p:cNvPr id="68" name="Graphique 146">
              <a:extLst>
                <a:ext uri="{FF2B5EF4-FFF2-40B4-BE49-F238E27FC236}">
                  <a16:creationId xmlns:a16="http://schemas.microsoft.com/office/drawing/2014/main" id="{D1009B57-A517-4B43-A207-3B377157E45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905702" y="1966329"/>
              <a:ext cx="437005" cy="437005"/>
            </a:xfrm>
            <a:prstGeom prst="rect">
              <a:avLst/>
            </a:prstGeom>
            <a:effectLst/>
          </p:spPr>
        </p:pic>
        <p:pic>
          <p:nvPicPr>
            <p:cNvPr id="69" name="Graphique 150">
              <a:extLst>
                <a:ext uri="{FF2B5EF4-FFF2-40B4-BE49-F238E27FC236}">
                  <a16:creationId xmlns:a16="http://schemas.microsoft.com/office/drawing/2014/main" id="{37DEF5A7-53A9-4D11-A462-96C5212C33A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450976" y="1932350"/>
              <a:ext cx="504962" cy="504962"/>
            </a:xfrm>
            <a:prstGeom prst="rect">
              <a:avLst/>
            </a:prstGeom>
            <a:effectLst/>
          </p:spPr>
        </p:pic>
        <p:pic>
          <p:nvPicPr>
            <p:cNvPr id="70" name="Graphique 2">
              <a:extLst>
                <a:ext uri="{FF2B5EF4-FFF2-40B4-BE49-F238E27FC236}">
                  <a16:creationId xmlns:a16="http://schemas.microsoft.com/office/drawing/2014/main" id="{B6ECE90D-6E6B-4E09-9739-139C89FE280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361292" y="1963992"/>
              <a:ext cx="441679" cy="441679"/>
            </a:xfrm>
            <a:prstGeom prst="rect">
              <a:avLst/>
            </a:prstGeom>
            <a:effectLst/>
          </p:spPr>
        </p:pic>
        <p:pic>
          <p:nvPicPr>
            <p:cNvPr id="71" name="Graphique 4">
              <a:extLst>
                <a:ext uri="{FF2B5EF4-FFF2-40B4-BE49-F238E27FC236}">
                  <a16:creationId xmlns:a16="http://schemas.microsoft.com/office/drawing/2014/main" id="{0C12F471-3F70-4370-AB1A-DF363467120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472488" y="1997046"/>
              <a:ext cx="375570" cy="375570"/>
            </a:xfrm>
            <a:prstGeom prst="rect">
              <a:avLst/>
            </a:prstGeom>
            <a:effectLst/>
          </p:spPr>
        </p:pic>
        <p:sp>
          <p:nvSpPr>
            <p:cNvPr id="72" name="ZoneTexte 99">
              <a:extLst>
                <a:ext uri="{FF2B5EF4-FFF2-40B4-BE49-F238E27FC236}">
                  <a16:creationId xmlns:a16="http://schemas.microsoft.com/office/drawing/2014/main" id="{26C1C31B-5D79-49C5-97C2-D753E2A47293}"/>
                </a:ext>
              </a:extLst>
            </p:cNvPr>
            <p:cNvSpPr txBox="1"/>
            <p:nvPr/>
          </p:nvSpPr>
          <p:spPr>
            <a:xfrm>
              <a:off x="9765093" y="3078060"/>
              <a:ext cx="744460" cy="51758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900" dirty="0">
                  <a:solidFill>
                    <a:srgbClr val="263147"/>
                  </a:solidFill>
                  <a:latin typeface="Verdana" panose="020B0604030504040204" pitchFamily="34" charset="0"/>
                  <a:ea typeface="Arial"/>
                  <a:cs typeface="Arial" panose="020B0606030504020204" pitchFamily="34" charset="0"/>
                </a:rPr>
                <a:t>مقدمو</a:t>
              </a:r>
              <a:r>
                <a:rPr lang="ar-EG" sz="900" dirty="0">
                  <a:solidFill>
                    <a:srgbClr val="263147"/>
                  </a:solidFill>
                  <a:latin typeface="Verdana" panose="020B0604030504040204" pitchFamily="34" charset="0"/>
                  <a:ea typeface="Arial"/>
                  <a:cs typeface="Arial" panose="020B0606030504020204" pitchFamily="34" charset="0"/>
                </a:rPr>
                <a:t> ا</a:t>
              </a:r>
              <a:r>
                <a:rPr lang="ar-SA" sz="900" dirty="0">
                  <a:solidFill>
                    <a:srgbClr val="263147"/>
                  </a:solidFill>
                  <a:latin typeface="Verdana" panose="020B0604030504040204" pitchFamily="34" charset="0"/>
                  <a:ea typeface="Arial"/>
                  <a:cs typeface="Arial" panose="020B0606030504020204" pitchFamily="34" charset="0"/>
                </a:rPr>
                <a:t>لخدمات البريدية</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ar-SA" sz="900" dirty="0">
                <a:solidFill>
                  <a:srgbClr val="263147"/>
                </a:solidFill>
                <a:latin typeface="Verdana" panose="020B0604030504040204" pitchFamily="34" charset="0"/>
                <a:ea typeface="Arial"/>
                <a:cs typeface="Arial" panose="020B0606030504020204" pitchFamily="34" charset="0"/>
              </a:endParaRPr>
            </a:p>
          </p:txBody>
        </p:sp>
        <p:sp>
          <p:nvSpPr>
            <p:cNvPr id="73" name="Rectangle 72">
              <a:extLst>
                <a:ext uri="{FF2B5EF4-FFF2-40B4-BE49-F238E27FC236}">
                  <a16:creationId xmlns:a16="http://schemas.microsoft.com/office/drawing/2014/main" id="{71581ACF-041E-475A-A461-DFE7A8B4A683}"/>
                </a:ext>
              </a:extLst>
            </p:cNvPr>
            <p:cNvSpPr/>
            <p:nvPr/>
          </p:nvSpPr>
          <p:spPr>
            <a:xfrm>
              <a:off x="10340731" y="3081639"/>
              <a:ext cx="875332" cy="398633"/>
            </a:xfrm>
            <a:prstGeom prst="rect">
              <a:avLst/>
            </a:prstGeom>
            <a:solidFill>
              <a:schemeClr val="bg1">
                <a:alpha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74" name="ZoneTexte 141">
              <a:extLst>
                <a:ext uri="{FF2B5EF4-FFF2-40B4-BE49-F238E27FC236}">
                  <a16:creationId xmlns:a16="http://schemas.microsoft.com/office/drawing/2014/main" id="{4EB702A2-EB39-41BF-8EF3-00444DE70DC4}"/>
                </a:ext>
              </a:extLst>
            </p:cNvPr>
            <p:cNvSpPr txBox="1"/>
            <p:nvPr/>
          </p:nvSpPr>
          <p:spPr>
            <a:xfrm>
              <a:off x="10606604" y="3064158"/>
              <a:ext cx="578557" cy="376426"/>
            </a:xfrm>
            <a:prstGeom prst="rect">
              <a:avLst/>
            </a:prstGeom>
            <a:noFill/>
          </p:spPr>
          <p:txBody>
            <a:bodyPr wrap="square">
              <a:spAutoFit/>
            </a:bodyPr>
            <a:lstStyle/>
            <a:p>
              <a:pPr algn="ctr">
                <a:defRPr/>
              </a:pPr>
              <a:r>
                <a:rPr lang="ar-SA" sz="900">
                  <a:solidFill>
                    <a:srgbClr val="263147"/>
                  </a:solidFill>
                  <a:latin typeface="Verdana" panose="020B0604030504040204" pitchFamily="34" charset="0"/>
                  <a:ea typeface="Arial"/>
                  <a:cs typeface="Arial" panose="020B0606030504020204" pitchFamily="34" charset="0"/>
                </a:rPr>
                <a:t>مقدمو الحلول</a:t>
              </a:r>
            </a:p>
          </p:txBody>
        </p:sp>
        <p:sp>
          <p:nvSpPr>
            <p:cNvPr id="75" name="Rectangle 74">
              <a:extLst>
                <a:ext uri="{FF2B5EF4-FFF2-40B4-BE49-F238E27FC236}">
                  <a16:creationId xmlns:a16="http://schemas.microsoft.com/office/drawing/2014/main" id="{70BEEF43-1CCB-46C0-94B0-075DE34CE1DD}"/>
                </a:ext>
              </a:extLst>
            </p:cNvPr>
            <p:cNvSpPr/>
            <p:nvPr/>
          </p:nvSpPr>
          <p:spPr>
            <a:xfrm>
              <a:off x="9807973" y="1834101"/>
              <a:ext cx="1346528" cy="1664689"/>
            </a:xfrm>
            <a:prstGeom prst="rect">
              <a:avLst/>
            </a:prstGeom>
            <a:noFill/>
            <a:ln w="19050">
              <a:solidFill>
                <a:srgbClr val="263147"/>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grpSp>
          <p:nvGrpSpPr>
            <p:cNvPr id="76" name="Groupe 151">
              <a:extLst>
                <a:ext uri="{FF2B5EF4-FFF2-40B4-BE49-F238E27FC236}">
                  <a16:creationId xmlns:a16="http://schemas.microsoft.com/office/drawing/2014/main" id="{F61100CD-7501-481A-9EB2-353014AEBAFC}"/>
                </a:ext>
              </a:extLst>
            </p:cNvPr>
            <p:cNvGrpSpPr/>
            <p:nvPr/>
          </p:nvGrpSpPr>
          <p:grpSpPr>
            <a:xfrm>
              <a:off x="3496854" y="5707454"/>
              <a:ext cx="903846" cy="204569"/>
              <a:chOff x="2613655" y="5809978"/>
              <a:chExt cx="903846" cy="204569"/>
            </a:xfrm>
          </p:grpSpPr>
          <p:sp>
            <p:nvSpPr>
              <p:cNvPr id="77" name="Rectangle 76">
                <a:extLst>
                  <a:ext uri="{FF2B5EF4-FFF2-40B4-BE49-F238E27FC236}">
                    <a16:creationId xmlns:a16="http://schemas.microsoft.com/office/drawing/2014/main" id="{64BA8C42-8054-458E-A0B4-E13015167846}"/>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78" name="ZoneTexte 153">
                <a:extLst>
                  <a:ext uri="{FF2B5EF4-FFF2-40B4-BE49-F238E27FC236}">
                    <a16:creationId xmlns:a16="http://schemas.microsoft.com/office/drawing/2014/main" id="{A6647BF4-2845-4DC8-AD66-FBF08060DA95}"/>
                  </a:ext>
                </a:extLst>
              </p:cNvPr>
              <p:cNvSpPr txBox="1"/>
              <p:nvPr/>
            </p:nvSpPr>
            <p:spPr>
              <a:xfrm>
                <a:off x="2613655" y="5809978"/>
                <a:ext cx="903846" cy="188213"/>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600" b="0"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واجهة برمجة التطبيقات</a:t>
                </a:r>
              </a:p>
            </p:txBody>
          </p:sp>
        </p:grpSp>
        <p:grpSp>
          <p:nvGrpSpPr>
            <p:cNvPr id="79" name="Groupe 155">
              <a:extLst>
                <a:ext uri="{FF2B5EF4-FFF2-40B4-BE49-F238E27FC236}">
                  <a16:creationId xmlns:a16="http://schemas.microsoft.com/office/drawing/2014/main" id="{28184C88-7BD0-4B6A-A0B1-7D4C4070C2C9}"/>
                </a:ext>
              </a:extLst>
            </p:cNvPr>
            <p:cNvGrpSpPr/>
            <p:nvPr/>
          </p:nvGrpSpPr>
          <p:grpSpPr>
            <a:xfrm>
              <a:off x="4856870" y="5713837"/>
              <a:ext cx="938181" cy="198186"/>
              <a:chOff x="2595674" y="5816361"/>
              <a:chExt cx="938181" cy="198186"/>
            </a:xfrm>
          </p:grpSpPr>
          <p:sp>
            <p:nvSpPr>
              <p:cNvPr id="80" name="Rectangle 79">
                <a:extLst>
                  <a:ext uri="{FF2B5EF4-FFF2-40B4-BE49-F238E27FC236}">
                    <a16:creationId xmlns:a16="http://schemas.microsoft.com/office/drawing/2014/main" id="{16281F1F-6331-4101-AC63-4DB5318F5349}"/>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1" name="ZoneTexte 157">
                <a:extLst>
                  <a:ext uri="{FF2B5EF4-FFF2-40B4-BE49-F238E27FC236}">
                    <a16:creationId xmlns:a16="http://schemas.microsoft.com/office/drawing/2014/main" id="{B4D9F630-1EFC-4BAF-8411-1066ED4D943D}"/>
                  </a:ext>
                </a:extLst>
              </p:cNvPr>
              <p:cNvSpPr txBox="1"/>
              <p:nvPr/>
            </p:nvSpPr>
            <p:spPr>
              <a:xfrm>
                <a:off x="2595674" y="5816361"/>
                <a:ext cx="938181" cy="188213"/>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600" b="0"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واجهة برمجة التطبيقات</a:t>
                </a:r>
              </a:p>
            </p:txBody>
          </p:sp>
        </p:grpSp>
        <p:grpSp>
          <p:nvGrpSpPr>
            <p:cNvPr id="82" name="Groupe 160">
              <a:extLst>
                <a:ext uri="{FF2B5EF4-FFF2-40B4-BE49-F238E27FC236}">
                  <a16:creationId xmlns:a16="http://schemas.microsoft.com/office/drawing/2014/main" id="{7EA1AD66-B68B-48B3-90C8-2FF34291DB04}"/>
                </a:ext>
              </a:extLst>
            </p:cNvPr>
            <p:cNvGrpSpPr/>
            <p:nvPr/>
          </p:nvGrpSpPr>
          <p:grpSpPr>
            <a:xfrm>
              <a:off x="6269679" y="5707454"/>
              <a:ext cx="946559" cy="204569"/>
              <a:chOff x="2596806" y="5809978"/>
              <a:chExt cx="946559" cy="204569"/>
            </a:xfrm>
          </p:grpSpPr>
          <p:sp>
            <p:nvSpPr>
              <p:cNvPr id="83" name="Rectangle 82">
                <a:extLst>
                  <a:ext uri="{FF2B5EF4-FFF2-40B4-BE49-F238E27FC236}">
                    <a16:creationId xmlns:a16="http://schemas.microsoft.com/office/drawing/2014/main" id="{B43532C6-C2AE-41B0-BCFB-4B6FE70A57F8}"/>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4" name="ZoneTexte 163">
                <a:extLst>
                  <a:ext uri="{FF2B5EF4-FFF2-40B4-BE49-F238E27FC236}">
                    <a16:creationId xmlns:a16="http://schemas.microsoft.com/office/drawing/2014/main" id="{BB95033D-BEA4-4D67-A855-BD59F9BD5D52}"/>
                  </a:ext>
                </a:extLst>
              </p:cNvPr>
              <p:cNvSpPr txBox="1"/>
              <p:nvPr/>
            </p:nvSpPr>
            <p:spPr>
              <a:xfrm>
                <a:off x="2596806" y="5809978"/>
                <a:ext cx="946559" cy="188213"/>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600" b="0"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واجهة برمجة التطبيقات</a:t>
                </a:r>
              </a:p>
            </p:txBody>
          </p:sp>
        </p:grpSp>
        <p:grpSp>
          <p:nvGrpSpPr>
            <p:cNvPr id="85" name="Groupe 165">
              <a:extLst>
                <a:ext uri="{FF2B5EF4-FFF2-40B4-BE49-F238E27FC236}">
                  <a16:creationId xmlns:a16="http://schemas.microsoft.com/office/drawing/2014/main" id="{023B6BD1-FE61-4721-8B3A-24A1176C8903}"/>
                </a:ext>
              </a:extLst>
            </p:cNvPr>
            <p:cNvGrpSpPr/>
            <p:nvPr/>
          </p:nvGrpSpPr>
          <p:grpSpPr>
            <a:xfrm>
              <a:off x="7705268" y="5707454"/>
              <a:ext cx="897756" cy="204569"/>
              <a:chOff x="2613796" y="5809978"/>
              <a:chExt cx="897756" cy="204569"/>
            </a:xfrm>
          </p:grpSpPr>
          <p:sp>
            <p:nvSpPr>
              <p:cNvPr id="86" name="Rectangle 85">
                <a:extLst>
                  <a:ext uri="{FF2B5EF4-FFF2-40B4-BE49-F238E27FC236}">
                    <a16:creationId xmlns:a16="http://schemas.microsoft.com/office/drawing/2014/main" id="{33F583AC-77A4-4B25-8869-BE0DA5572943}"/>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7" name="ZoneTexte 167">
                <a:extLst>
                  <a:ext uri="{FF2B5EF4-FFF2-40B4-BE49-F238E27FC236}">
                    <a16:creationId xmlns:a16="http://schemas.microsoft.com/office/drawing/2014/main" id="{A5A1D744-671C-4A8F-9FCA-A018DBA3967A}"/>
                  </a:ext>
                </a:extLst>
              </p:cNvPr>
              <p:cNvSpPr txBox="1"/>
              <p:nvPr/>
            </p:nvSpPr>
            <p:spPr>
              <a:xfrm>
                <a:off x="2613796" y="5809978"/>
                <a:ext cx="897756" cy="188213"/>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600" b="0"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واجهة برمجة التطبيقات</a:t>
                </a:r>
              </a:p>
            </p:txBody>
          </p:sp>
        </p:grpSp>
        <p:sp>
          <p:nvSpPr>
            <p:cNvPr id="88" name="Rectangle 87">
              <a:extLst>
                <a:ext uri="{FF2B5EF4-FFF2-40B4-BE49-F238E27FC236}">
                  <a16:creationId xmlns:a16="http://schemas.microsoft.com/office/drawing/2014/main" id="{042CCFB8-0306-423F-B4A1-906BFA88DBFD}"/>
                </a:ext>
              </a:extLst>
            </p:cNvPr>
            <p:cNvSpPr/>
            <p:nvPr/>
          </p:nvSpPr>
          <p:spPr>
            <a:xfrm>
              <a:off x="10066905" y="4356384"/>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89" name="Graphique 64">
              <a:extLst>
                <a:ext uri="{FF2B5EF4-FFF2-40B4-BE49-F238E27FC236}">
                  <a16:creationId xmlns:a16="http://schemas.microsoft.com/office/drawing/2014/main" id="{522E15BA-9A11-4657-A19D-93740459156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083878" y="4414511"/>
              <a:ext cx="1122910" cy="711715"/>
            </a:xfrm>
            <a:prstGeom prst="rect">
              <a:avLst/>
            </a:prstGeom>
          </p:spPr>
        </p:pic>
        <p:sp>
          <p:nvSpPr>
            <p:cNvPr id="91" name="ZoneTexte 112">
              <a:extLst>
                <a:ext uri="{FF2B5EF4-FFF2-40B4-BE49-F238E27FC236}">
                  <a16:creationId xmlns:a16="http://schemas.microsoft.com/office/drawing/2014/main" id="{06975435-65C8-4B12-98C9-E412A623875F}"/>
                </a:ext>
              </a:extLst>
            </p:cNvPr>
            <p:cNvSpPr txBox="1"/>
            <p:nvPr/>
          </p:nvSpPr>
          <p:spPr>
            <a:xfrm>
              <a:off x="10043127" y="4600587"/>
              <a:ext cx="1275075" cy="407795"/>
            </a:xfrm>
            <a:prstGeom prst="rect">
              <a:avLst/>
            </a:prstGeom>
            <a:noFill/>
            <a:effectLst/>
          </p:spPr>
          <p:txBody>
            <a:bodyPr wrap="square" rtlCol="0">
              <a:spAutoFit/>
            </a:bodyPr>
            <a:lstStyle/>
            <a:p>
              <a:pPr lvl="0" algn="ctr" eaLnBrk="1" fontAlgn="auto" hangingPunct="1">
                <a:spcBef>
                  <a:spcPts val="0"/>
                </a:spcBef>
                <a:spcAft>
                  <a:spcPts val="0"/>
                </a:spcAft>
                <a:defRPr/>
              </a:pPr>
              <a:r>
                <a:rPr kumimoji="0" lang="ar-SA" sz="1000" b="1" i="0" u="none" strike="noStrike" cap="none" normalizeH="0" baseline="0" noProof="0" dirty="0">
                  <a:ln>
                    <a:noFill/>
                  </a:ln>
                  <a:solidFill>
                    <a:srgbClr val="263147"/>
                  </a:solidFill>
                  <a:effectLst/>
                  <a:uLnTx/>
                  <a:uFillTx/>
                  <a:latin typeface="Arial" panose="020B0604020202020204" pitchFamily="34" charset="0"/>
                  <a:ea typeface="Arial"/>
                  <a:cs typeface="Arial" panose="020B0604020202020204" pitchFamily="34" charset="0"/>
                </a:rPr>
                <a:t>اسم النطاق </a:t>
              </a:r>
              <a:r>
                <a:rPr kumimoji="0" lang="ar-EG" sz="800" b="1" i="0" u="none" strike="noStrike" cap="none" normalizeH="0" baseline="0" noProof="0" dirty="0">
                  <a:ln>
                    <a:noFill/>
                  </a:ln>
                  <a:solidFill>
                    <a:srgbClr val="263147"/>
                  </a:solidFill>
                  <a:effectLst/>
                  <a:uLnTx/>
                  <a:uFillTx/>
                  <a:latin typeface="Times New Roman" panose="02020603050405020304" pitchFamily="18" charset="0"/>
                  <a:ea typeface="Arial"/>
                  <a:cs typeface="Times New Roman" panose="02020603050405020304" pitchFamily="18" charset="0"/>
                </a:rPr>
                <a:t>"</a:t>
              </a:r>
              <a:r>
                <a:rPr lang="en-GB" sz="800" b="1" dirty="0">
                  <a:solidFill>
                    <a:srgbClr val="263147"/>
                  </a:solidFill>
                  <a:latin typeface="Times New Roman" panose="02020603050405020304" pitchFamily="18" charset="0"/>
                  <a:ea typeface="Arial"/>
                  <a:cs typeface="Times New Roman" panose="02020603050405020304" pitchFamily="18" charset="0"/>
                </a:rPr>
                <a:t>POST</a:t>
              </a:r>
              <a:r>
                <a:rPr kumimoji="0" lang="ar-SA" sz="800" b="1" i="0" u="none" strike="noStrike" cap="none" normalizeH="0" baseline="0" noProof="0" dirty="0">
                  <a:ln>
                    <a:noFill/>
                  </a:ln>
                  <a:solidFill>
                    <a:srgbClr val="263147"/>
                  </a:solidFill>
                  <a:effectLst/>
                  <a:uLnTx/>
                  <a:uFillTx/>
                  <a:latin typeface="Times New Roman" panose="02020603050405020304" pitchFamily="18" charset="0"/>
                  <a:ea typeface="Arial"/>
                  <a:cs typeface="Times New Roman" panose="02020603050405020304" pitchFamily="18" charset="0"/>
                </a:rPr>
                <a:t>.</a:t>
              </a:r>
              <a:r>
                <a:rPr kumimoji="0" lang="ar-EG" sz="800" b="1" i="0" u="none" strike="noStrike" cap="none" normalizeH="0" baseline="0" noProof="0" dirty="0">
                  <a:ln>
                    <a:noFill/>
                  </a:ln>
                  <a:solidFill>
                    <a:srgbClr val="263147"/>
                  </a:solidFill>
                  <a:effectLst/>
                  <a:uLnTx/>
                  <a:uFillTx/>
                  <a:latin typeface="Times New Roman" panose="02020603050405020304" pitchFamily="18" charset="0"/>
                  <a:ea typeface="Arial"/>
                  <a:cs typeface="Times New Roman" panose="02020603050405020304" pitchFamily="18" charset="0"/>
                </a:rPr>
                <a:t>"</a:t>
              </a:r>
              <a:endParaRPr kumimoji="0" lang="ar-SA" sz="800" b="1" i="0" u="none" strike="noStrike" cap="none" normalizeH="0" baseline="0" noProof="0" dirty="0">
                <a:ln>
                  <a:noFill/>
                </a:ln>
                <a:solidFill>
                  <a:srgbClr val="263147"/>
                </a:solidFill>
                <a:effectLst/>
                <a:uLnTx/>
                <a:uFillTx/>
                <a:latin typeface="Times New Roman" panose="02020603050405020304" pitchFamily="18" charset="0"/>
                <a:ea typeface="Arial"/>
                <a:cs typeface="Times New Roman" panose="02020603050405020304" pitchFamily="18"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00" b="1" i="0" u="none" strike="noStrike" cap="none" normalizeH="0" baseline="0" noProof="0" dirty="0">
                  <a:ln>
                    <a:noFill/>
                  </a:ln>
                  <a:solidFill>
                    <a:srgbClr val="263147"/>
                  </a:solidFill>
                  <a:effectLst/>
                  <a:uLnTx/>
                  <a:uFillTx/>
                  <a:latin typeface="Arial" panose="020B0604020202020204" pitchFamily="34" charset="0"/>
                  <a:ea typeface="Arial"/>
                  <a:cs typeface="Arial" panose="020B0604020202020204" pitchFamily="34" charset="0"/>
                </a:rPr>
                <a:t> الثقة والأمان على الإنترنت</a:t>
              </a:r>
            </a:p>
          </p:txBody>
        </p:sp>
        <p:grpSp>
          <p:nvGrpSpPr>
            <p:cNvPr id="93" name="Groupe 31">
              <a:extLst>
                <a:ext uri="{FF2B5EF4-FFF2-40B4-BE49-F238E27FC236}">
                  <a16:creationId xmlns:a16="http://schemas.microsoft.com/office/drawing/2014/main" id="{89E66B0D-3F30-473B-A355-3D6AFA7674CD}"/>
                </a:ext>
              </a:extLst>
            </p:cNvPr>
            <p:cNvGrpSpPr/>
            <p:nvPr/>
          </p:nvGrpSpPr>
          <p:grpSpPr>
            <a:xfrm>
              <a:off x="10100946" y="5291753"/>
              <a:ext cx="1200606" cy="219582"/>
              <a:chOff x="9094878" y="5178152"/>
              <a:chExt cx="1200606" cy="219582"/>
            </a:xfrm>
          </p:grpSpPr>
          <p:sp>
            <p:nvSpPr>
              <p:cNvPr id="94" name="Rectangle 93">
                <a:extLst>
                  <a:ext uri="{FF2B5EF4-FFF2-40B4-BE49-F238E27FC236}">
                    <a16:creationId xmlns:a16="http://schemas.microsoft.com/office/drawing/2014/main" id="{CDC6DE1A-3EA1-4D27-BAB4-1B67110973B4}"/>
                  </a:ext>
                </a:extLst>
              </p:cNvPr>
              <p:cNvSpPr/>
              <p:nvPr/>
            </p:nvSpPr>
            <p:spPr>
              <a:xfrm>
                <a:off x="9159342" y="5200539"/>
                <a:ext cx="1117525" cy="17477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95" name="ZoneTexte 116">
                <a:extLst>
                  <a:ext uri="{FF2B5EF4-FFF2-40B4-BE49-F238E27FC236}">
                    <a16:creationId xmlns:a16="http://schemas.microsoft.com/office/drawing/2014/main" id="{67223F28-82E1-43E1-902B-14614DE74A25}"/>
                  </a:ext>
                </a:extLst>
              </p:cNvPr>
              <p:cNvSpPr txBox="1"/>
              <p:nvPr/>
            </p:nvSpPr>
            <p:spPr>
              <a:xfrm>
                <a:off x="9094878" y="5178152"/>
                <a:ext cx="1200606" cy="219582"/>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800" b="0"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الموقع الشبكي </a:t>
                </a:r>
                <a:r>
                  <a:rPr kumimoji="0" lang="en-GB" sz="700" b="0" i="0" u="none" strike="noStrike" cap="none" normalizeH="0" baseline="0" noProof="0" dirty="0" err="1">
                    <a:ln>
                      <a:noFill/>
                    </a:ln>
                    <a:solidFill>
                      <a:srgbClr val="263147"/>
                    </a:solidFill>
                    <a:effectLst/>
                    <a:uLnTx/>
                    <a:uFillTx/>
                    <a:latin typeface="Times New Roman" panose="02020603050405020304" pitchFamily="18" charset="0"/>
                    <a:ea typeface="Arial"/>
                    <a:cs typeface="Times New Roman" panose="02020603050405020304" pitchFamily="18" charset="0"/>
                  </a:rPr>
                  <a:t>trust.post</a:t>
                </a:r>
                <a:endParaRPr kumimoji="0" lang="en-GB" sz="800" b="0" i="0" u="none" strike="noStrike" cap="none" normalizeH="0" baseline="0" noProof="0" dirty="0">
                  <a:ln>
                    <a:noFill/>
                  </a:ln>
                  <a:solidFill>
                    <a:srgbClr val="263147"/>
                  </a:solidFill>
                  <a:effectLst/>
                  <a:uLnTx/>
                  <a:uFillTx/>
                  <a:latin typeface="Times New Roman" panose="02020603050405020304" pitchFamily="18" charset="0"/>
                  <a:ea typeface="Arial"/>
                  <a:cs typeface="Times New Roman" panose="02020603050405020304" pitchFamily="18" charset="0"/>
                </a:endParaRPr>
              </a:p>
            </p:txBody>
          </p:sp>
        </p:grpSp>
        <p:pic>
          <p:nvPicPr>
            <p:cNvPr id="96" name="Graphique 202">
              <a:extLst>
                <a:ext uri="{FF2B5EF4-FFF2-40B4-BE49-F238E27FC236}">
                  <a16:creationId xmlns:a16="http://schemas.microsoft.com/office/drawing/2014/main" id="{B579723E-55C9-4357-A37E-0D552EFB83E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1074037" y="4388534"/>
              <a:ext cx="149975" cy="206632"/>
            </a:xfrm>
            <a:prstGeom prst="rect">
              <a:avLst/>
            </a:prstGeom>
          </p:spPr>
        </p:pic>
        <p:grpSp>
          <p:nvGrpSpPr>
            <p:cNvPr id="97" name="Groupe 173">
              <a:extLst>
                <a:ext uri="{FF2B5EF4-FFF2-40B4-BE49-F238E27FC236}">
                  <a16:creationId xmlns:a16="http://schemas.microsoft.com/office/drawing/2014/main" id="{44174A95-2C40-461E-9316-7C3413F44525}"/>
                </a:ext>
              </a:extLst>
            </p:cNvPr>
            <p:cNvGrpSpPr/>
            <p:nvPr/>
          </p:nvGrpSpPr>
          <p:grpSpPr>
            <a:xfrm>
              <a:off x="8947694" y="5695128"/>
              <a:ext cx="873373" cy="217334"/>
              <a:chOff x="2615568" y="5797213"/>
              <a:chExt cx="873373" cy="217334"/>
            </a:xfrm>
          </p:grpSpPr>
          <p:sp>
            <p:nvSpPr>
              <p:cNvPr id="98" name="Rectangle 97">
                <a:extLst>
                  <a:ext uri="{FF2B5EF4-FFF2-40B4-BE49-F238E27FC236}">
                    <a16:creationId xmlns:a16="http://schemas.microsoft.com/office/drawing/2014/main" id="{F305AA58-3F53-4005-95DC-CBEE69718757}"/>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99" name="ZoneTexte 198">
                <a:extLst>
                  <a:ext uri="{FF2B5EF4-FFF2-40B4-BE49-F238E27FC236}">
                    <a16:creationId xmlns:a16="http://schemas.microsoft.com/office/drawing/2014/main" id="{93EE799A-7CBC-46EB-BC12-A5A35F1A90D8}"/>
                  </a:ext>
                </a:extLst>
              </p:cNvPr>
              <p:cNvSpPr txBox="1"/>
              <p:nvPr/>
            </p:nvSpPr>
            <p:spPr>
              <a:xfrm>
                <a:off x="2615568" y="5797213"/>
                <a:ext cx="873373" cy="188213"/>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600" b="0"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واجهة برمجة التطبيقات</a:t>
                </a:r>
              </a:p>
            </p:txBody>
          </p:sp>
        </p:grpSp>
        <p:grpSp>
          <p:nvGrpSpPr>
            <p:cNvPr id="100" name="Groupe 18">
              <a:extLst>
                <a:ext uri="{FF2B5EF4-FFF2-40B4-BE49-F238E27FC236}">
                  <a16:creationId xmlns:a16="http://schemas.microsoft.com/office/drawing/2014/main" id="{7C484909-F044-4285-912A-0C0D0AFB28BD}"/>
                </a:ext>
              </a:extLst>
            </p:cNvPr>
            <p:cNvGrpSpPr/>
            <p:nvPr/>
          </p:nvGrpSpPr>
          <p:grpSpPr>
            <a:xfrm>
              <a:off x="2569026" y="5494490"/>
              <a:ext cx="6840933" cy="229222"/>
              <a:chOff x="2887835" y="5508210"/>
              <a:chExt cx="6840933" cy="341736"/>
            </a:xfrm>
          </p:grpSpPr>
          <p:cxnSp>
            <p:nvCxnSpPr>
              <p:cNvPr id="101" name="Connecteur droit avec flèche 134">
                <a:extLst>
                  <a:ext uri="{FF2B5EF4-FFF2-40B4-BE49-F238E27FC236}">
                    <a16:creationId xmlns:a16="http://schemas.microsoft.com/office/drawing/2014/main" id="{FCE91C2D-3DE2-446C-9DD7-B18893797DAA}"/>
                  </a:ext>
                </a:extLst>
              </p:cNvPr>
              <p:cNvCxnSpPr>
                <a:cxnSpLocks/>
              </p:cNvCxnSpPr>
              <p:nvPr/>
            </p:nvCxnSpPr>
            <p:spPr>
              <a:xfrm flipV="1">
                <a:off x="2887835" y="5508614"/>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2" name="Connecteur droit avec flèche 154">
                <a:extLst>
                  <a:ext uri="{FF2B5EF4-FFF2-40B4-BE49-F238E27FC236}">
                    <a16:creationId xmlns:a16="http://schemas.microsoft.com/office/drawing/2014/main" id="{23A48D6B-7776-4AE8-869F-B76EBD29A3C5}"/>
                  </a:ext>
                </a:extLst>
              </p:cNvPr>
              <p:cNvCxnSpPr>
                <a:cxnSpLocks/>
              </p:cNvCxnSpPr>
              <p:nvPr/>
            </p:nvCxnSpPr>
            <p:spPr>
              <a:xfrm flipV="1">
                <a:off x="4279841"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3" name="Connecteur droit avec flèche 158">
                <a:extLst>
                  <a:ext uri="{FF2B5EF4-FFF2-40B4-BE49-F238E27FC236}">
                    <a16:creationId xmlns:a16="http://schemas.microsoft.com/office/drawing/2014/main" id="{FBCEA2DB-1233-4698-9D29-87B84745482F}"/>
                  </a:ext>
                </a:extLst>
              </p:cNvPr>
              <p:cNvCxnSpPr>
                <a:cxnSpLocks/>
              </p:cNvCxnSpPr>
              <p:nvPr/>
            </p:nvCxnSpPr>
            <p:spPr>
              <a:xfrm flipV="1">
                <a:off x="5657838"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4" name="Connecteur droit avec flèche 164">
                <a:extLst>
                  <a:ext uri="{FF2B5EF4-FFF2-40B4-BE49-F238E27FC236}">
                    <a16:creationId xmlns:a16="http://schemas.microsoft.com/office/drawing/2014/main" id="{7D8E901A-56A1-481E-AE5A-093B41AC4A19}"/>
                  </a:ext>
                </a:extLst>
              </p:cNvPr>
              <p:cNvCxnSpPr>
                <a:cxnSpLocks/>
              </p:cNvCxnSpPr>
              <p:nvPr/>
            </p:nvCxnSpPr>
            <p:spPr>
              <a:xfrm flipV="1">
                <a:off x="7069515"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5" name="Connecteur droit avec flèche 168">
                <a:extLst>
                  <a:ext uri="{FF2B5EF4-FFF2-40B4-BE49-F238E27FC236}">
                    <a16:creationId xmlns:a16="http://schemas.microsoft.com/office/drawing/2014/main" id="{3865A070-FD50-43BA-9F86-712FC09FB52B}"/>
                  </a:ext>
                </a:extLst>
              </p:cNvPr>
              <p:cNvCxnSpPr>
                <a:cxnSpLocks/>
              </p:cNvCxnSpPr>
              <p:nvPr/>
            </p:nvCxnSpPr>
            <p:spPr>
              <a:xfrm flipV="1">
                <a:off x="8488114"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6" name="Connecteur droit avec flèche 199">
                <a:extLst>
                  <a:ext uri="{FF2B5EF4-FFF2-40B4-BE49-F238E27FC236}">
                    <a16:creationId xmlns:a16="http://schemas.microsoft.com/office/drawing/2014/main" id="{F29CA200-A49F-4374-ADCD-8216213BE7F3}"/>
                  </a:ext>
                </a:extLst>
              </p:cNvPr>
              <p:cNvCxnSpPr>
                <a:cxnSpLocks/>
              </p:cNvCxnSpPr>
              <p:nvPr/>
            </p:nvCxnSpPr>
            <p:spPr>
              <a:xfrm flipV="1">
                <a:off x="9728768" y="5508649"/>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107" name="Groupe 86">
              <a:extLst>
                <a:ext uri="{FF2B5EF4-FFF2-40B4-BE49-F238E27FC236}">
                  <a16:creationId xmlns:a16="http://schemas.microsoft.com/office/drawing/2014/main" id="{531019E1-6BC7-4AF3-8586-B0CD7BE91C8F}"/>
                </a:ext>
              </a:extLst>
            </p:cNvPr>
            <p:cNvGrpSpPr/>
            <p:nvPr/>
          </p:nvGrpSpPr>
          <p:grpSpPr>
            <a:xfrm>
              <a:off x="8626031" y="4337734"/>
              <a:ext cx="1331198" cy="1208645"/>
              <a:chOff x="10365593" y="4351454"/>
              <a:chExt cx="1331198" cy="1208645"/>
            </a:xfrm>
          </p:grpSpPr>
          <p:grpSp>
            <p:nvGrpSpPr>
              <p:cNvPr id="108" name="Groupe 84">
                <a:extLst>
                  <a:ext uri="{FF2B5EF4-FFF2-40B4-BE49-F238E27FC236}">
                    <a16:creationId xmlns:a16="http://schemas.microsoft.com/office/drawing/2014/main" id="{BC042572-B42E-49A0-BEBD-6EDD238507F3}"/>
                  </a:ext>
                </a:extLst>
              </p:cNvPr>
              <p:cNvGrpSpPr/>
              <p:nvPr/>
            </p:nvGrpSpPr>
            <p:grpSpPr>
              <a:xfrm>
                <a:off x="10365593" y="4358701"/>
                <a:ext cx="1331198" cy="1201398"/>
                <a:chOff x="10365593" y="4364798"/>
                <a:chExt cx="1331198" cy="1201398"/>
              </a:xfrm>
            </p:grpSpPr>
            <p:sp>
              <p:nvSpPr>
                <p:cNvPr id="110" name="Rectangle 109">
                  <a:extLst>
                    <a:ext uri="{FF2B5EF4-FFF2-40B4-BE49-F238E27FC236}">
                      <a16:creationId xmlns:a16="http://schemas.microsoft.com/office/drawing/2014/main" id="{BB0EE203-25EA-4645-A7C2-FCC1A08440F0}"/>
                    </a:ext>
                  </a:extLst>
                </p:cNvPr>
                <p:cNvSpPr/>
                <p:nvPr/>
              </p:nvSpPr>
              <p:spPr>
                <a:xfrm>
                  <a:off x="10385389" y="436479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111" name="Graphique 67">
                  <a:extLst>
                    <a:ext uri="{FF2B5EF4-FFF2-40B4-BE49-F238E27FC236}">
                      <a16:creationId xmlns:a16="http://schemas.microsoft.com/office/drawing/2014/main" id="{AFBFFFF2-F6AD-462C-A267-81EA52DE1A8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0411726" y="4400594"/>
                  <a:ext cx="1165602" cy="1165602"/>
                </a:xfrm>
                <a:prstGeom prst="rect">
                  <a:avLst/>
                </a:prstGeom>
              </p:spPr>
            </p:pic>
            <p:grpSp>
              <p:nvGrpSpPr>
                <p:cNvPr id="112" name="Groupe 32">
                  <a:extLst>
                    <a:ext uri="{FF2B5EF4-FFF2-40B4-BE49-F238E27FC236}">
                      <a16:creationId xmlns:a16="http://schemas.microsoft.com/office/drawing/2014/main" id="{7806E74B-072E-4DB0-90E9-B71638DC3907}"/>
                    </a:ext>
                  </a:extLst>
                </p:cNvPr>
                <p:cNvGrpSpPr/>
                <p:nvPr/>
              </p:nvGrpSpPr>
              <p:grpSpPr>
                <a:xfrm>
                  <a:off x="10456103" y="5050433"/>
                  <a:ext cx="1240688" cy="452205"/>
                  <a:chOff x="10521508" y="4923112"/>
                  <a:chExt cx="1240688" cy="452205"/>
                </a:xfrm>
              </p:grpSpPr>
              <p:sp>
                <p:nvSpPr>
                  <p:cNvPr id="114" name="Rectangle 113">
                    <a:extLst>
                      <a:ext uri="{FF2B5EF4-FFF2-40B4-BE49-F238E27FC236}">
                        <a16:creationId xmlns:a16="http://schemas.microsoft.com/office/drawing/2014/main" id="{F59FFE6F-1BE8-447F-9ABF-DDB2E34B06A1}"/>
                      </a:ext>
                    </a:extLst>
                  </p:cNvPr>
                  <p:cNvSpPr/>
                  <p:nvPr/>
                </p:nvSpPr>
                <p:spPr>
                  <a:xfrm>
                    <a:off x="10648046" y="5042089"/>
                    <a:ext cx="1020305" cy="333228"/>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15" name="ZoneTexte 127">
                    <a:extLst>
                      <a:ext uri="{FF2B5EF4-FFF2-40B4-BE49-F238E27FC236}">
                        <a16:creationId xmlns:a16="http://schemas.microsoft.com/office/drawing/2014/main" id="{F8450BA8-B5ED-4C06-A54E-1A73F8DDBF03}"/>
                      </a:ext>
                    </a:extLst>
                  </p:cNvPr>
                  <p:cNvSpPr txBox="1"/>
                  <p:nvPr/>
                </p:nvSpPr>
                <p:spPr>
                  <a:xfrm>
                    <a:off x="10521508" y="4923112"/>
                    <a:ext cx="1240688" cy="439162"/>
                  </a:xfrm>
                  <a:prstGeom prst="rect">
                    <a:avLst/>
                  </a:prstGeom>
                  <a:noFill/>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800" b="0" i="0" u="none" strike="noStrike" cap="none" normalizeH="0" baseline="0" noProof="0" dirty="0">
                        <a:ln>
                          <a:noFill/>
                        </a:ln>
                        <a:solidFill>
                          <a:srgbClr val="263147"/>
                        </a:solidFill>
                        <a:effectLst/>
                        <a:uLnTx/>
                        <a:uFillTx/>
                        <a:latin typeface="Arial" panose="020B0604020202020204" pitchFamily="34" charset="0"/>
                        <a:ea typeface="Arial"/>
                        <a:cs typeface="Arial" panose="020B0604020202020204" pitchFamily="34" charset="0"/>
                      </a:rPr>
                      <a:t>نقل البيانات الإلكترونية المسبقة ومنصة الاتحاد البريدي العالمي </a:t>
                    </a:r>
                    <a:r>
                      <a:rPr kumimoji="0" lang="en-GB" sz="600" b="0" i="0" u="none" strike="noStrike" cap="none" normalizeH="0" baseline="0" noProof="0" dirty="0">
                        <a:ln>
                          <a:noFill/>
                        </a:ln>
                        <a:solidFill>
                          <a:srgbClr val="263147"/>
                        </a:solidFill>
                        <a:effectLst/>
                        <a:uLnTx/>
                        <a:uFillTx/>
                        <a:latin typeface="Times New Roman" panose="02020603050405020304" pitchFamily="18" charset="0"/>
                        <a:ea typeface="Arial"/>
                        <a:cs typeface="Times New Roman" panose="02020603050405020304" pitchFamily="18" charset="0"/>
                      </a:rPr>
                      <a:t>SAVE</a:t>
                    </a:r>
                    <a:endParaRPr kumimoji="0" lang="en-GB" sz="800" b="0" i="0" u="none" strike="noStrike" cap="none" normalizeH="0" baseline="0" noProof="0" dirty="0">
                      <a:ln>
                        <a:noFill/>
                      </a:ln>
                      <a:solidFill>
                        <a:srgbClr val="263147"/>
                      </a:solidFill>
                      <a:effectLst/>
                      <a:uLnTx/>
                      <a:uFillTx/>
                      <a:latin typeface="Times New Roman" panose="02020603050405020304" pitchFamily="18" charset="0"/>
                      <a:ea typeface="Arial"/>
                      <a:cs typeface="Times New Roman" panose="02020603050405020304" pitchFamily="18" charset="0"/>
                    </a:endParaRPr>
                  </a:p>
                </p:txBody>
              </p:sp>
            </p:grpSp>
            <p:sp>
              <p:nvSpPr>
                <p:cNvPr id="113" name="ZoneTexte 122">
                  <a:extLst>
                    <a:ext uri="{FF2B5EF4-FFF2-40B4-BE49-F238E27FC236}">
                      <a16:creationId xmlns:a16="http://schemas.microsoft.com/office/drawing/2014/main" id="{4BD9A265-8E6F-4FB7-BF6F-C5FA835CAD89}"/>
                    </a:ext>
                  </a:extLst>
                </p:cNvPr>
                <p:cNvSpPr txBox="1"/>
                <p:nvPr/>
              </p:nvSpPr>
              <p:spPr>
                <a:xfrm>
                  <a:off x="10365593" y="4620404"/>
                  <a:ext cx="1275075" cy="564639"/>
                </a:xfrm>
                <a:prstGeom prst="rect">
                  <a:avLst/>
                </a:prstGeom>
                <a:noFill/>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00" b="1" i="0" u="none" strike="noStrike" cap="none" normalizeH="0" baseline="0" noProof="0" dirty="0">
                      <a:ln>
                        <a:noFill/>
                      </a:ln>
                      <a:solidFill>
                        <a:srgbClr val="263147"/>
                      </a:solidFill>
                      <a:effectLst/>
                      <a:uLnTx/>
                      <a:uFillTx/>
                      <a:latin typeface="Verdana" panose="020B0604030504040204" pitchFamily="34" charset="0"/>
                      <a:ea typeface="Arial"/>
                      <a:cs typeface="Arial" panose="020B0606030504020204" pitchFamily="34" charset="0"/>
                    </a:rPr>
                    <a:t>نُظم تكامل سلسة الإمدادات</a:t>
                  </a:r>
                </a:p>
              </p:txBody>
            </p:sp>
          </p:grpSp>
          <p:pic>
            <p:nvPicPr>
              <p:cNvPr id="109" name="Graphique 203">
                <a:extLst>
                  <a:ext uri="{FF2B5EF4-FFF2-40B4-BE49-F238E27FC236}">
                    <a16:creationId xmlns:a16="http://schemas.microsoft.com/office/drawing/2014/main" id="{FABF38A3-A4B3-4BEF-8D8C-5E590B78EA1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1379851" y="4351454"/>
                <a:ext cx="202225" cy="202225"/>
              </a:xfrm>
              <a:prstGeom prst="rect">
                <a:avLst/>
              </a:prstGeom>
            </p:spPr>
          </p:pic>
        </p:grpSp>
        <p:sp>
          <p:nvSpPr>
            <p:cNvPr id="116" name="Rectangle 115">
              <a:extLst>
                <a:ext uri="{FF2B5EF4-FFF2-40B4-BE49-F238E27FC236}">
                  <a16:creationId xmlns:a16="http://schemas.microsoft.com/office/drawing/2014/main" id="{F85F5544-2AA8-4788-8BE8-B532D032C6BC}"/>
                </a:ext>
              </a:extLst>
            </p:cNvPr>
            <p:cNvSpPr/>
            <p:nvPr/>
          </p:nvSpPr>
          <p:spPr>
            <a:xfrm>
              <a:off x="9834309" y="1867781"/>
              <a:ext cx="1288938" cy="1240113"/>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17" name="ZoneTexte 85">
              <a:extLst>
                <a:ext uri="{FF2B5EF4-FFF2-40B4-BE49-F238E27FC236}">
                  <a16:creationId xmlns:a16="http://schemas.microsoft.com/office/drawing/2014/main" id="{8871816F-5E3F-4DBC-A9DF-15E866D8B1F9}"/>
                </a:ext>
              </a:extLst>
            </p:cNvPr>
            <p:cNvSpPr txBox="1"/>
            <p:nvPr/>
          </p:nvSpPr>
          <p:spPr>
            <a:xfrm>
              <a:off x="9829642" y="2434568"/>
              <a:ext cx="1282366" cy="658746"/>
            </a:xfrm>
            <a:prstGeom prst="rect">
              <a:avLst/>
            </a:prstGeom>
            <a:noFill/>
            <a:ln>
              <a:noFill/>
            </a:ln>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cap="none" normalizeH="0" baseline="0" noProof="0">
                  <a:ln>
                    <a:noFill/>
                  </a:ln>
                  <a:solidFill>
                    <a:prstClr val="white"/>
                  </a:solidFill>
                  <a:effectLst/>
                  <a:uLnTx/>
                  <a:uFillTx/>
                  <a:latin typeface="Verdana" panose="020B0604030504040204" pitchFamily="34" charset="0"/>
                  <a:ea typeface="Arial"/>
                  <a:cs typeface="Arial" panose="020B0606030504020204" pitchFamily="34" charset="0"/>
                </a:rPr>
                <a:t>الأعمال البريدية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1" i="0" u="none" strike="noStrike" cap="none" normalizeH="0" baseline="0" noProof="0">
                  <a:ln>
                    <a:noFill/>
                  </a:ln>
                  <a:solidFill>
                    <a:prstClr val="white"/>
                  </a:solidFill>
                  <a:effectLst/>
                  <a:uLnTx/>
                  <a:uFillTx/>
                  <a:latin typeface="Verdana" panose="020B0604030504040204" pitchFamily="34" charset="0"/>
                  <a:ea typeface="Arial"/>
                  <a:cs typeface="Arial" panose="020B0606030504020204" pitchFamily="34" charset="0"/>
                </a:rPr>
                <a:t>الشركاء</a:t>
              </a:r>
            </a:p>
          </p:txBody>
        </p:sp>
        <p:pic>
          <p:nvPicPr>
            <p:cNvPr id="118" name="Graphique 148">
              <a:extLst>
                <a:ext uri="{FF2B5EF4-FFF2-40B4-BE49-F238E27FC236}">
                  <a16:creationId xmlns:a16="http://schemas.microsoft.com/office/drawing/2014/main" id="{C9021FF4-1EF0-41E5-8070-908EE068220D}"/>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0198968" y="1936216"/>
              <a:ext cx="504962" cy="504962"/>
            </a:xfrm>
            <a:prstGeom prst="rect">
              <a:avLst/>
            </a:prstGeom>
            <a:effectLst/>
          </p:spPr>
        </p:pic>
        <p:cxnSp>
          <p:nvCxnSpPr>
            <p:cNvPr id="119" name="Connecteur droit avec flèche 7">
              <a:extLst>
                <a:ext uri="{FF2B5EF4-FFF2-40B4-BE49-F238E27FC236}">
                  <a16:creationId xmlns:a16="http://schemas.microsoft.com/office/drawing/2014/main" id="{83E16B80-4A76-441D-9D03-63CBF7AEC130}"/>
                </a:ext>
              </a:extLst>
            </p:cNvPr>
            <p:cNvCxnSpPr>
              <a:cxnSpLocks/>
            </p:cNvCxnSpPr>
            <p:nvPr/>
          </p:nvCxnSpPr>
          <p:spPr>
            <a:xfrm flipV="1">
              <a:off x="2377344" y="3081172"/>
              <a:ext cx="0" cy="471217"/>
            </a:xfrm>
            <a:prstGeom prst="straightConnector1">
              <a:avLst/>
            </a:prstGeom>
            <a:ln w="107950" cap="rnd">
              <a:solidFill>
                <a:srgbClr val="00B3DB"/>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0" name="Connecteur droit avec flèche 132">
              <a:extLst>
                <a:ext uri="{FF2B5EF4-FFF2-40B4-BE49-F238E27FC236}">
                  <a16:creationId xmlns:a16="http://schemas.microsoft.com/office/drawing/2014/main" id="{62B17638-11BF-452D-8137-64E423F16A46}"/>
                </a:ext>
              </a:extLst>
            </p:cNvPr>
            <p:cNvCxnSpPr>
              <a:cxnSpLocks/>
            </p:cNvCxnSpPr>
            <p:nvPr/>
          </p:nvCxnSpPr>
          <p:spPr>
            <a:xfrm flipV="1">
              <a:off x="1237284" y="3081172"/>
              <a:ext cx="0" cy="1254742"/>
            </a:xfrm>
            <a:prstGeom prst="straightConnector1">
              <a:avLst/>
            </a:prstGeom>
            <a:ln w="107950" cap="rnd">
              <a:solidFill>
                <a:srgbClr val="00B3DB"/>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1" name="Connecteur droit avec flèche 135">
              <a:extLst>
                <a:ext uri="{FF2B5EF4-FFF2-40B4-BE49-F238E27FC236}">
                  <a16:creationId xmlns:a16="http://schemas.microsoft.com/office/drawing/2014/main" id="{E56207AF-0DB5-498D-BF3E-6A5BC91D7AAD}"/>
                </a:ext>
              </a:extLst>
            </p:cNvPr>
            <p:cNvCxnSpPr>
              <a:cxnSpLocks/>
            </p:cNvCxnSpPr>
            <p:nvPr/>
          </p:nvCxnSpPr>
          <p:spPr>
            <a:xfrm flipV="1">
              <a:off x="9230655" y="3198340"/>
              <a:ext cx="0" cy="893674"/>
            </a:xfrm>
            <a:prstGeom prst="straightConnector1">
              <a:avLst/>
            </a:prstGeom>
            <a:ln w="107950" cap="rnd">
              <a:solidFill>
                <a:srgbClr val="00B3DB"/>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22" name="Flowchart: Connector 121">
              <a:extLst>
                <a:ext uri="{FF2B5EF4-FFF2-40B4-BE49-F238E27FC236}">
                  <a16:creationId xmlns:a16="http://schemas.microsoft.com/office/drawing/2014/main" id="{E16B0BFD-F09C-4DD3-A913-BCBF082B56F2}"/>
                </a:ext>
              </a:extLst>
            </p:cNvPr>
            <p:cNvSpPr/>
            <p:nvPr/>
          </p:nvSpPr>
          <p:spPr>
            <a:xfrm>
              <a:off x="4915052" y="4505873"/>
              <a:ext cx="201336" cy="1917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123" name="Flowchart: Connector 122">
              <a:extLst>
                <a:ext uri="{FF2B5EF4-FFF2-40B4-BE49-F238E27FC236}">
                  <a16:creationId xmlns:a16="http://schemas.microsoft.com/office/drawing/2014/main" id="{BDDF8711-0A2F-449C-9A4D-F1927F341080}"/>
                </a:ext>
              </a:extLst>
            </p:cNvPr>
            <p:cNvSpPr/>
            <p:nvPr/>
          </p:nvSpPr>
          <p:spPr>
            <a:xfrm>
              <a:off x="10794984" y="2120753"/>
              <a:ext cx="201336" cy="1917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124" name="Flowchart: Connector 123">
              <a:extLst>
                <a:ext uri="{FF2B5EF4-FFF2-40B4-BE49-F238E27FC236}">
                  <a16:creationId xmlns:a16="http://schemas.microsoft.com/office/drawing/2014/main" id="{DB3A215F-3F33-495D-805D-987186D6EAB8}"/>
                </a:ext>
              </a:extLst>
            </p:cNvPr>
            <p:cNvSpPr/>
            <p:nvPr/>
          </p:nvSpPr>
          <p:spPr>
            <a:xfrm>
              <a:off x="4333830" y="3520571"/>
              <a:ext cx="201336" cy="1917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grpSp>
      <p:sp>
        <p:nvSpPr>
          <p:cNvPr id="126" name="Title 125">
            <a:extLst>
              <a:ext uri="{FF2B5EF4-FFF2-40B4-BE49-F238E27FC236}">
                <a16:creationId xmlns:a16="http://schemas.microsoft.com/office/drawing/2014/main" id="{87C445A1-FE87-44A0-B604-2DAAA34E07B2}"/>
              </a:ext>
            </a:extLst>
          </p:cNvPr>
          <p:cNvSpPr>
            <a:spLocks noGrp="1"/>
          </p:cNvSpPr>
          <p:nvPr>
            <p:ph type="title"/>
          </p:nvPr>
        </p:nvSpPr>
        <p:spPr>
          <a:xfrm>
            <a:off x="1743543" y="497201"/>
            <a:ext cx="9036883" cy="574284"/>
          </a:xfrm>
        </p:spPr>
        <p:txBody>
          <a:bodyPr/>
          <a:lstStyle/>
          <a:p>
            <a:pPr algn="justLow"/>
            <a:r>
              <a:rPr lang="ar-SA" sz="3200" dirty="0">
                <a:latin typeface="Arial" panose="020B0604020202020204" pitchFamily="34" charset="0"/>
                <a:cs typeface="Arial" panose="020B0604020202020204" pitchFamily="34" charset="0"/>
              </a:rPr>
              <a:t>استراتيجية الفترة ٢٠٢٦-٢٠٢</a:t>
            </a:r>
            <a:r>
              <a:rPr lang="ar-SA" sz="3200" dirty="0">
                <a:latin typeface="Arial" panose="020B0604020202020204" pitchFamily="34" charset="0"/>
                <a:ea typeface="Calibri" panose="020F0502020204030204" pitchFamily="34" charset="0"/>
                <a:cs typeface="Arial" panose="020B0604020202020204" pitchFamily="34" charset="0"/>
              </a:rPr>
              <a:t>٩</a:t>
            </a:r>
            <a:r>
              <a:rPr lang="ar-SA" sz="3200" dirty="0">
                <a:latin typeface="Arial" panose="020B0604020202020204" pitchFamily="34" charset="0"/>
                <a:cs typeface="Arial" panose="020B0604020202020204" pitchFamily="34" charset="0"/>
              </a:rPr>
              <a:t> في مجال التكنولوجيا</a:t>
            </a:r>
          </a:p>
        </p:txBody>
      </p:sp>
    </p:spTree>
    <p:extLst>
      <p:ext uri="{BB962C8B-B14F-4D97-AF65-F5344CB8AC3E}">
        <p14:creationId xmlns:p14="http://schemas.microsoft.com/office/powerpoint/2010/main" val="3901324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19414" y="1228518"/>
            <a:ext cx="6074885"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775842" y="4932651"/>
            <a:ext cx="4310885" cy="400110"/>
          </a:xfrm>
          <a:prstGeom prst="rect">
            <a:avLst/>
          </a:prstGeom>
        </p:spPr>
        <p:txBody>
          <a:bodyPr wrap="square">
            <a:spAutoFit/>
          </a:bodyPr>
          <a:lstStyle/>
          <a:p>
            <a:r>
              <a:rPr lang="en-GB" sz="2000" dirty="0">
                <a:latin typeface="Times New Roman" panose="02020603050405020304" pitchFamily="18" charset="0"/>
                <a:ea typeface="Arial"/>
                <a:cs typeface="Times New Roman" panose="02020603050405020304" pitchFamily="18" charset="0"/>
                <a:hlinkClick r:id="rId4">
                  <a:extLst>
                    <a:ext uri="{A12FA001-AC4F-418D-AE19-62706E023703}">
                      <ahyp:hlinkClr xmlns:ahyp="http://schemas.microsoft.com/office/drawing/2018/hyperlinkcolor" val="tx"/>
                    </a:ext>
                  </a:extLst>
                </a:hlinkClick>
              </a:rPr>
              <a:t>herrmanns@upu.int</a:t>
            </a:r>
          </a:p>
        </p:txBody>
      </p:sp>
      <p:sp>
        <p:nvSpPr>
          <p:cNvPr id="7" name="Rectangle 6">
            <a:extLst>
              <a:ext uri="{FF2B5EF4-FFF2-40B4-BE49-F238E27FC236}">
                <a16:creationId xmlns:a16="http://schemas.microsoft.com/office/drawing/2014/main" id="{66D0A01F-0255-47BA-AEDA-603C96A7FA86}"/>
              </a:ext>
            </a:extLst>
          </p:cNvPr>
          <p:cNvSpPr/>
          <p:nvPr/>
        </p:nvSpPr>
        <p:spPr>
          <a:xfrm>
            <a:off x="2750845" y="1669607"/>
            <a:ext cx="2397115" cy="646331"/>
          </a:xfrm>
          <a:prstGeom prst="rect">
            <a:avLst/>
          </a:prstGeom>
        </p:spPr>
        <p:txBody>
          <a:bodyPr wrap="square">
            <a:spAutoFit/>
          </a:bodyPr>
          <a:lstStyle/>
          <a:p>
            <a:r>
              <a:rPr lang="ar-SA" sz="3600" b="1" dirty="0">
                <a:latin typeface="Verdana" panose="020B0604030504040204" pitchFamily="34" charset="0"/>
                <a:ea typeface="Arial"/>
                <a:cs typeface="Arial"/>
              </a:rPr>
              <a:t>شكراً لكم.</a:t>
            </a:r>
          </a:p>
        </p:txBody>
      </p:sp>
      <p:sp>
        <p:nvSpPr>
          <p:cNvPr id="9" name="ZoneTexte 8">
            <a:extLst>
              <a:ext uri="{FF2B5EF4-FFF2-40B4-BE49-F238E27FC236}">
                <a16:creationId xmlns:a16="http://schemas.microsoft.com/office/drawing/2014/main" id="{CE91EDF9-99E6-41E2-8EAD-D54E4F007E45}"/>
              </a:ext>
            </a:extLst>
          </p:cNvPr>
          <p:cNvSpPr txBox="1"/>
          <p:nvPr/>
        </p:nvSpPr>
        <p:spPr>
          <a:xfrm>
            <a:off x="1559490" y="2916602"/>
            <a:ext cx="3588470" cy="1200329"/>
          </a:xfrm>
          <a:prstGeom prst="rect">
            <a:avLst/>
          </a:prstGeom>
          <a:noFill/>
        </p:spPr>
        <p:txBody>
          <a:bodyPr wrap="square">
            <a:spAutoFit/>
          </a:bodyPr>
          <a:lstStyle/>
          <a:p>
            <a:pPr algn="justLow"/>
            <a:r>
              <a:rPr lang="ar-SA" sz="2400" b="1" dirty="0">
                <a:latin typeface="Verdana" panose="020B0604030504040204" pitchFamily="34" charset="0"/>
                <a:ea typeface="Arial"/>
                <a:cs typeface="Arial"/>
              </a:rPr>
              <a:t>السيد ستيفان هيرمان، المسؤول الرئيسي المكلف بالدعم التقني للمنتجات والخدمات البريدية</a:t>
            </a:r>
          </a:p>
        </p:txBody>
      </p:sp>
    </p:spTree>
    <p:extLst>
      <p:ext uri="{BB962C8B-B14F-4D97-AF65-F5344CB8AC3E}">
        <p14:creationId xmlns:p14="http://schemas.microsoft.com/office/powerpoint/2010/main" val="22632410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228E6F3-7D1D-425D-A482-58F3A9F35E17}"/>
              </a:ext>
            </a:extLst>
          </p:cNvPr>
          <p:cNvSpPr>
            <a:spLocks noGrp="1" noChangeArrowheads="1"/>
          </p:cNvSpPr>
          <p:nvPr>
            <p:ph type="ctrTitle"/>
          </p:nvPr>
        </p:nvSpPr>
        <p:spPr>
          <a:xfrm>
            <a:off x="1225446" y="1369702"/>
            <a:ext cx="9741108" cy="2387600"/>
          </a:xfrm>
        </p:spPr>
        <p:txBody>
          <a:bodyPr/>
          <a:lstStyle/>
          <a:p>
            <a:r>
              <a:rPr lang="ar-SA" sz="4800" dirty="0"/>
              <a:t>الإحصاءات العالمية فيما يتعلق بالكمية</a:t>
            </a:r>
          </a:p>
        </p:txBody>
      </p:sp>
      <p:sp>
        <p:nvSpPr>
          <p:cNvPr id="6" name="Subtitle 2">
            <a:extLst>
              <a:ext uri="{FF2B5EF4-FFF2-40B4-BE49-F238E27FC236}">
                <a16:creationId xmlns:a16="http://schemas.microsoft.com/office/drawing/2014/main" id="{09ADE89E-7250-4098-AA4B-61B85CB41E9B}"/>
              </a:ext>
            </a:extLst>
          </p:cNvPr>
          <p:cNvSpPr>
            <a:spLocks noGrp="1"/>
          </p:cNvSpPr>
          <p:nvPr>
            <p:ph type="subTitle" idx="1"/>
          </p:nvPr>
        </p:nvSpPr>
        <p:spPr>
          <a:xfrm>
            <a:off x="1225550" y="4534678"/>
            <a:ext cx="9741108" cy="1262463"/>
          </a:xfrm>
        </p:spPr>
        <p:txBody>
          <a:bodyPr>
            <a:normAutofit fontScale="92500" lnSpcReduction="20000"/>
          </a:bodyPr>
          <a:lstStyle/>
          <a:p>
            <a:r>
              <a:rPr lang="ar-SA" sz="2400" b="0" dirty="0"/>
              <a:t>رسم معالم مستقبل الخدمات البريدية: التحديثات التنظيمية للاتحاد البريدي العالمي والابتكارات في مجال تكنولوجيا المعلومات التي تنطوي على حلول خدمة التوزيع المدفوع الرسوم</a:t>
            </a:r>
          </a:p>
          <a:p>
            <a:endParaRPr lang="en-US" dirty="0"/>
          </a:p>
          <a:p>
            <a:r>
              <a:rPr lang="ar-SA" dirty="0"/>
              <a:t>الاتحاد البريدي العالمي - مديرية العمليات البريدية</a:t>
            </a:r>
            <a:r>
              <a:rPr lang="ar-EG" dirty="0"/>
              <a:t> </a:t>
            </a:r>
            <a:r>
              <a:rPr lang="en-GB" dirty="0">
                <a:latin typeface="Times New Roman" panose="02020603050405020304" pitchFamily="18" charset="0"/>
                <a:cs typeface="Times New Roman" panose="02020603050405020304" pitchFamily="18" charset="0"/>
              </a:rPr>
              <a:t>DOP.EPSI)</a:t>
            </a:r>
            <a:r>
              <a:rPr lang="ar-EG"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endParaRPr lang="en-GB" dirty="0"/>
          </a:p>
        </p:txBody>
      </p:sp>
      <p:sp>
        <p:nvSpPr>
          <p:cNvPr id="4" name="Text Placeholder 7">
            <a:extLst>
              <a:ext uri="{FF2B5EF4-FFF2-40B4-BE49-F238E27FC236}">
                <a16:creationId xmlns:a16="http://schemas.microsoft.com/office/drawing/2014/main" id="{FF741AA3-6AF2-49B9-ABB6-D2409801CC30}"/>
              </a:ext>
            </a:extLst>
          </p:cNvPr>
          <p:cNvSpPr txBox="1">
            <a:spLocks/>
          </p:cNvSpPr>
          <p:nvPr/>
        </p:nvSpPr>
        <p:spPr>
          <a:xfrm>
            <a:off x="1225550" y="3927475"/>
            <a:ext cx="9740900" cy="387350"/>
          </a:xfrm>
          <a:prstGeom prst="rect">
            <a:avLst/>
          </a:prstGeom>
        </p:spPr>
        <p:txBody>
          <a:bodyPr/>
          <a:lstStyle>
            <a:lvl1pPr marL="0" indent="0" algn="ctr" rtl="1" eaLnBrk="1" fontAlgn="base" hangingPunct="1">
              <a:lnSpc>
                <a:spcPct val="90000"/>
              </a:lnSpc>
              <a:spcBef>
                <a:spcPts val="10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rtl="1"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lgn="ctr" rtl="1"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rtl="1"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rtl="1"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dirty="0">
                <a:latin typeface="Arial" panose="020B0604020202020204" pitchFamily="34" charset="0"/>
                <a:cs typeface="Arial" panose="020B0604020202020204" pitchFamily="34" charset="0"/>
              </a:rPr>
              <a:t>من يناير/كانون الثاني إلى نوفمبر/تشرين الثاني ٢٠٢٥ - ٢٠٢٤ - ٢٠٢</a:t>
            </a:r>
            <a:r>
              <a:rPr lang="ar-SA" dirty="0">
                <a:latin typeface="Arial" panose="020B0604020202020204" pitchFamily="34" charset="0"/>
                <a:ea typeface="Calibri" panose="020F0502020204030204" pitchFamily="34" charset="0"/>
                <a:cs typeface="Arial" panose="020B0604020202020204" pitchFamily="34" charset="0"/>
              </a:rPr>
              <a:t>٣</a:t>
            </a:r>
            <a:endParaRPr lang="ar-SA"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B8B22B13-1742-42BA-97C0-4729C3B239D1}"/>
              </a:ext>
            </a:extLst>
          </p:cNvPr>
          <p:cNvSpPr txBox="1">
            <a:spLocks/>
          </p:cNvSpPr>
          <p:nvPr/>
        </p:nvSpPr>
        <p:spPr>
          <a:xfrm>
            <a:off x="878065" y="4870456"/>
            <a:ext cx="10506517" cy="706582"/>
          </a:xfrm>
          <a:prstGeom prst="rect">
            <a:avLst/>
          </a:prstGeom>
        </p:spPr>
        <p:txBody>
          <a:bodyPr vert="horz" lIns="91440" tIns="45720" rIns="91440" bIns="45720" rtlCol="0" anchor="b">
            <a:noAutofit/>
          </a:bodyPr>
          <a:lstStyle>
            <a:lvl1pPr algn="ctr" defTabSz="914400" rtl="1"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sz="1800" b="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F8B58-FA5F-40F0-A71C-79EC85D54CF5}"/>
              </a:ext>
            </a:extLst>
          </p:cNvPr>
          <p:cNvSpPr>
            <a:spLocks noGrp="1"/>
          </p:cNvSpPr>
          <p:nvPr>
            <p:ph type="title"/>
          </p:nvPr>
        </p:nvSpPr>
        <p:spPr>
          <a:xfrm>
            <a:off x="2789467" y="491448"/>
            <a:ext cx="7967384" cy="574284"/>
          </a:xfrm>
        </p:spPr>
        <p:txBody>
          <a:bodyPr/>
          <a:lstStyle/>
          <a:p>
            <a:pPr algn="justLow"/>
            <a:r>
              <a:rPr lang="ar-SA" sz="3200" dirty="0"/>
              <a:t>الإحصاءات العالمية فيما يتعلق بالكمية</a:t>
            </a:r>
          </a:p>
        </p:txBody>
      </p:sp>
      <p:grpSp>
        <p:nvGrpSpPr>
          <p:cNvPr id="6" name="Group 5">
            <a:extLst>
              <a:ext uri="{FF2B5EF4-FFF2-40B4-BE49-F238E27FC236}">
                <a16:creationId xmlns:a16="http://schemas.microsoft.com/office/drawing/2014/main" id="{04F573C6-56C0-4B28-9E7C-BF734D8DD5E6}"/>
              </a:ext>
            </a:extLst>
          </p:cNvPr>
          <p:cNvGrpSpPr/>
          <p:nvPr/>
        </p:nvGrpSpPr>
        <p:grpSpPr>
          <a:xfrm>
            <a:off x="967258" y="1348069"/>
            <a:ext cx="10901154" cy="4395115"/>
            <a:chOff x="336550" y="1652637"/>
            <a:chExt cx="11466741" cy="4905684"/>
          </a:xfrm>
        </p:grpSpPr>
        <p:pic>
          <p:nvPicPr>
            <p:cNvPr id="5" name="Image 4">
              <a:extLst>
                <a:ext uri="{FF2B5EF4-FFF2-40B4-BE49-F238E27FC236}">
                  <a16:creationId xmlns:a16="http://schemas.microsoft.com/office/drawing/2014/main" id="{12BBE727-4301-43AD-A740-A78F7299AB22}"/>
                </a:ext>
              </a:extLst>
            </p:cNvPr>
            <p:cNvPicPr>
              <a:picLocks noChangeAspect="1"/>
            </p:cNvPicPr>
            <p:nvPr/>
          </p:nvPicPr>
          <p:blipFill>
            <a:blip r:embed="rId3"/>
            <a:stretch>
              <a:fillRect/>
            </a:stretch>
          </p:blipFill>
          <p:spPr>
            <a:xfrm>
              <a:off x="336550" y="1652637"/>
              <a:ext cx="11466741" cy="2452842"/>
            </a:xfrm>
            <a:prstGeom prst="rect">
              <a:avLst/>
            </a:prstGeom>
          </p:spPr>
        </p:pic>
        <p:pic>
          <p:nvPicPr>
            <p:cNvPr id="3" name="Image 2">
              <a:extLst>
                <a:ext uri="{FF2B5EF4-FFF2-40B4-BE49-F238E27FC236}">
                  <a16:creationId xmlns:a16="http://schemas.microsoft.com/office/drawing/2014/main" id="{987B23A7-73E7-4DF6-8E45-D3A616B98E03}"/>
                </a:ext>
              </a:extLst>
            </p:cNvPr>
            <p:cNvPicPr>
              <a:picLocks noChangeAspect="1"/>
            </p:cNvPicPr>
            <p:nvPr/>
          </p:nvPicPr>
          <p:blipFill>
            <a:blip r:embed="rId4"/>
            <a:stretch>
              <a:fillRect/>
            </a:stretch>
          </p:blipFill>
          <p:spPr>
            <a:xfrm>
              <a:off x="336550" y="4105479"/>
              <a:ext cx="11466741" cy="2452842"/>
            </a:xfrm>
            <a:prstGeom prst="rect">
              <a:avLst/>
            </a:prstGeom>
          </p:spPr>
        </p:pic>
      </p:grpSp>
    </p:spTree>
    <p:extLst>
      <p:ext uri="{BB962C8B-B14F-4D97-AF65-F5344CB8AC3E}">
        <p14:creationId xmlns:p14="http://schemas.microsoft.com/office/powerpoint/2010/main" val="4012594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612E6-3012-4E25-A529-D95580E9CB8E}"/>
              </a:ext>
            </a:extLst>
          </p:cNvPr>
          <p:cNvSpPr>
            <a:spLocks noGrp="1"/>
          </p:cNvSpPr>
          <p:nvPr>
            <p:ph type="title"/>
          </p:nvPr>
        </p:nvSpPr>
        <p:spPr>
          <a:xfrm>
            <a:off x="2764415" y="497201"/>
            <a:ext cx="7967384" cy="574284"/>
          </a:xfrm>
        </p:spPr>
        <p:txBody>
          <a:bodyPr/>
          <a:lstStyle/>
          <a:p>
            <a:pPr algn="justLow"/>
            <a:r>
              <a:rPr lang="ar-SA" sz="3200" dirty="0"/>
              <a:t>الإحصاءات العالمية فيما يتعلق بالكمية</a:t>
            </a:r>
          </a:p>
        </p:txBody>
      </p:sp>
      <p:grpSp>
        <p:nvGrpSpPr>
          <p:cNvPr id="3" name="Group 2">
            <a:extLst>
              <a:ext uri="{FF2B5EF4-FFF2-40B4-BE49-F238E27FC236}">
                <a16:creationId xmlns:a16="http://schemas.microsoft.com/office/drawing/2014/main" id="{B66C3453-D1C7-4578-84B4-9A02977799F4}"/>
              </a:ext>
            </a:extLst>
          </p:cNvPr>
          <p:cNvGrpSpPr/>
          <p:nvPr/>
        </p:nvGrpSpPr>
        <p:grpSpPr>
          <a:xfrm>
            <a:off x="1252602" y="1348593"/>
            <a:ext cx="10676697" cy="4764108"/>
            <a:chOff x="285750" y="1285338"/>
            <a:chExt cx="11838975" cy="5375161"/>
          </a:xfrm>
        </p:grpSpPr>
        <p:pic>
          <p:nvPicPr>
            <p:cNvPr id="5" name="Image 4">
              <a:extLst>
                <a:ext uri="{FF2B5EF4-FFF2-40B4-BE49-F238E27FC236}">
                  <a16:creationId xmlns:a16="http://schemas.microsoft.com/office/drawing/2014/main" id="{FADF6E89-1239-4DBE-A132-F894A2146C1D}"/>
                </a:ext>
              </a:extLst>
            </p:cNvPr>
            <p:cNvPicPr>
              <a:picLocks noChangeAspect="1"/>
            </p:cNvPicPr>
            <p:nvPr/>
          </p:nvPicPr>
          <p:blipFill>
            <a:blip r:embed="rId3"/>
            <a:stretch>
              <a:fillRect/>
            </a:stretch>
          </p:blipFill>
          <p:spPr>
            <a:xfrm>
              <a:off x="285750" y="1285338"/>
              <a:ext cx="11620500" cy="2676525"/>
            </a:xfrm>
            <a:prstGeom prst="rect">
              <a:avLst/>
            </a:prstGeom>
          </p:spPr>
        </p:pic>
        <p:pic>
          <p:nvPicPr>
            <p:cNvPr id="7" name="Image 6">
              <a:extLst>
                <a:ext uri="{FF2B5EF4-FFF2-40B4-BE49-F238E27FC236}">
                  <a16:creationId xmlns:a16="http://schemas.microsoft.com/office/drawing/2014/main" id="{AFF7DBBB-DC3F-4216-9278-2289F74053D6}"/>
                </a:ext>
              </a:extLst>
            </p:cNvPr>
            <p:cNvPicPr>
              <a:picLocks noChangeAspect="1"/>
            </p:cNvPicPr>
            <p:nvPr/>
          </p:nvPicPr>
          <p:blipFill>
            <a:blip r:embed="rId4"/>
            <a:stretch>
              <a:fillRect/>
            </a:stretch>
          </p:blipFill>
          <p:spPr>
            <a:xfrm>
              <a:off x="418500" y="4012549"/>
              <a:ext cx="11706225" cy="2647950"/>
            </a:xfrm>
            <a:prstGeom prst="rect">
              <a:avLst/>
            </a:prstGeom>
          </p:spPr>
        </p:pic>
      </p:grpSp>
    </p:spTree>
    <p:extLst>
      <p:ext uri="{BB962C8B-B14F-4D97-AF65-F5344CB8AC3E}">
        <p14:creationId xmlns:p14="http://schemas.microsoft.com/office/powerpoint/2010/main" val="10727045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88720-239D-4B4F-8C75-A3EF03F4EAD1}"/>
              </a:ext>
            </a:extLst>
          </p:cNvPr>
          <p:cNvSpPr>
            <a:spLocks noGrp="1"/>
          </p:cNvSpPr>
          <p:nvPr>
            <p:ph type="title"/>
          </p:nvPr>
        </p:nvSpPr>
        <p:spPr>
          <a:xfrm>
            <a:off x="2783204" y="497201"/>
            <a:ext cx="7967384" cy="574284"/>
          </a:xfrm>
        </p:spPr>
        <p:txBody>
          <a:bodyPr/>
          <a:lstStyle/>
          <a:p>
            <a:pPr algn="justLow"/>
            <a:r>
              <a:rPr lang="ar-SA" sz="3200" dirty="0"/>
              <a:t>الإحصاءات العالمية فيما يتعلق بالكمية</a:t>
            </a:r>
          </a:p>
        </p:txBody>
      </p:sp>
      <p:pic>
        <p:nvPicPr>
          <p:cNvPr id="7" name="Image 6">
            <a:extLst>
              <a:ext uri="{FF2B5EF4-FFF2-40B4-BE49-F238E27FC236}">
                <a16:creationId xmlns:a16="http://schemas.microsoft.com/office/drawing/2014/main" id="{7E46A64C-3CEB-43B5-ADD3-D23003BE3360}"/>
              </a:ext>
            </a:extLst>
          </p:cNvPr>
          <p:cNvPicPr>
            <a:picLocks noChangeAspect="1"/>
          </p:cNvPicPr>
          <p:nvPr/>
        </p:nvPicPr>
        <p:blipFill>
          <a:blip r:embed="rId3"/>
          <a:stretch>
            <a:fillRect/>
          </a:stretch>
        </p:blipFill>
        <p:spPr>
          <a:xfrm>
            <a:off x="309562" y="2191097"/>
            <a:ext cx="11696171" cy="2657475"/>
          </a:xfrm>
          <a:prstGeom prst="rect">
            <a:avLst/>
          </a:prstGeom>
        </p:spPr>
      </p:pic>
    </p:spTree>
    <p:extLst>
      <p:ext uri="{BB962C8B-B14F-4D97-AF65-F5344CB8AC3E}">
        <p14:creationId xmlns:p14="http://schemas.microsoft.com/office/powerpoint/2010/main" val="108975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726510" y="1369702"/>
            <a:ext cx="10240044" cy="2387600"/>
          </a:xfrm>
        </p:spPr>
        <p:txBody>
          <a:bodyPr/>
          <a:lstStyle/>
          <a:p>
            <a:pPr>
              <a:tabLst>
                <a:tab pos="720000" algn="l"/>
              </a:tabLst>
            </a:pPr>
            <a:r>
              <a:rPr lang="ar-SA" sz="3200" dirty="0">
                <a:latin typeface="Arial" panose="020B0604020202020204" pitchFamily="34" charset="0"/>
                <a:cs typeface="Arial" panose="020B0604020202020204" pitchFamily="34" charset="0"/>
              </a:rPr>
              <a:t>٢-</a:t>
            </a:r>
            <a:r>
              <a:rPr lang="ar-EG" sz="3200" dirty="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	تنفيذ خدمة التوزيع بالتتبع اعتباراً من </a:t>
            </a:r>
            <a:r>
              <a:rPr lang="ar-SA" sz="3200" dirty="0">
                <a:latin typeface="Arial" panose="020B0604020202020204" pitchFamily="34" charset="0"/>
                <a:ea typeface="Calibri" panose="020F0502020204030204" pitchFamily="34" charset="0"/>
                <a:cs typeface="Arial" panose="020B0604020202020204" pitchFamily="34" charset="0"/>
              </a:rPr>
              <a:t>١</a:t>
            </a:r>
            <a:r>
              <a:rPr lang="ar-SA" sz="3200" dirty="0">
                <a:latin typeface="Arial" panose="020B0604020202020204" pitchFamily="34" charset="0"/>
                <a:cs typeface="Arial" panose="020B0604020202020204" pitchFamily="34" charset="0"/>
              </a:rPr>
              <a:t> يناير/كانون الثاني ٢٠٢٥</a:t>
            </a:r>
          </a:p>
        </p:txBody>
      </p:sp>
    </p:spTree>
    <p:extLst>
      <p:ext uri="{BB962C8B-B14F-4D97-AF65-F5344CB8AC3E}">
        <p14:creationId xmlns:p14="http://schemas.microsoft.com/office/powerpoint/2010/main" val="30005202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13152" y="1228518"/>
            <a:ext cx="6081148"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1943081" y="4820338"/>
            <a:ext cx="3655623" cy="400110"/>
          </a:xfrm>
          <a:prstGeom prst="rect">
            <a:avLst/>
          </a:prstGeom>
        </p:spPr>
        <p:txBody>
          <a:bodyPr wrap="square">
            <a:spAutoFit/>
          </a:bodyPr>
          <a:lstStyle/>
          <a:p>
            <a:r>
              <a:rPr lang="en-GB" sz="2000" dirty="0">
                <a:latin typeface="Times New Roman" panose="02020603050405020304" pitchFamily="18" charset="0"/>
                <a:ea typeface="Arial"/>
                <a:cs typeface="Times New Roman" panose="02020603050405020304" pitchFamily="18" charset="0"/>
                <a:hlinkClick r:id="rId4">
                  <a:extLst>
                    <a:ext uri="{A12FA001-AC4F-418D-AE19-62706E023703}">
                      <ahyp:hlinkClr xmlns:ahyp="http://schemas.microsoft.com/office/drawing/2018/hyperlinkcolor" val="tx"/>
                    </a:ext>
                  </a:extLst>
                </a:hlinkClick>
              </a:rPr>
              <a:t>ellilic@upu.int</a:t>
            </a:r>
          </a:p>
        </p:txBody>
      </p:sp>
      <p:sp>
        <p:nvSpPr>
          <p:cNvPr id="7" name="Rectangle 6">
            <a:extLst>
              <a:ext uri="{FF2B5EF4-FFF2-40B4-BE49-F238E27FC236}">
                <a16:creationId xmlns:a16="http://schemas.microsoft.com/office/drawing/2014/main" id="{66D0A01F-0255-47BA-AEDA-603C96A7FA86}"/>
              </a:ext>
            </a:extLst>
          </p:cNvPr>
          <p:cNvSpPr/>
          <p:nvPr/>
        </p:nvSpPr>
        <p:spPr>
          <a:xfrm>
            <a:off x="3375764" y="1556340"/>
            <a:ext cx="2072627" cy="769441"/>
          </a:xfrm>
          <a:prstGeom prst="rect">
            <a:avLst/>
          </a:prstGeom>
        </p:spPr>
        <p:txBody>
          <a:bodyPr wrap="square">
            <a:spAutoFit/>
          </a:bodyPr>
          <a:lstStyle/>
          <a:p>
            <a:r>
              <a:rPr lang="ar-SA" sz="4400" b="1" dirty="0">
                <a:latin typeface="Verdana" panose="020B0604030504040204" pitchFamily="34" charset="0"/>
                <a:ea typeface="Arial"/>
                <a:cs typeface="Arial"/>
              </a:rPr>
              <a:t>شكراً لكم</a:t>
            </a:r>
          </a:p>
        </p:txBody>
      </p:sp>
      <p:sp>
        <p:nvSpPr>
          <p:cNvPr id="9" name="ZoneTexte 8">
            <a:extLst>
              <a:ext uri="{FF2B5EF4-FFF2-40B4-BE49-F238E27FC236}">
                <a16:creationId xmlns:a16="http://schemas.microsoft.com/office/drawing/2014/main" id="{CE91EDF9-99E6-41E2-8EAD-D54E4F007E45}"/>
              </a:ext>
            </a:extLst>
          </p:cNvPr>
          <p:cNvSpPr txBox="1"/>
          <p:nvPr/>
        </p:nvSpPr>
        <p:spPr>
          <a:xfrm>
            <a:off x="1109609" y="3025704"/>
            <a:ext cx="4488233" cy="830997"/>
          </a:xfrm>
          <a:prstGeom prst="rect">
            <a:avLst/>
          </a:prstGeom>
          <a:noFill/>
        </p:spPr>
        <p:txBody>
          <a:bodyPr wrap="square">
            <a:spAutoFit/>
          </a:bodyPr>
          <a:lstStyle/>
          <a:p>
            <a:pPr algn="r"/>
            <a:r>
              <a:rPr lang="ar-SA" sz="2400" b="1" dirty="0">
                <a:latin typeface="Verdana" panose="020B0604030504040204" pitchFamily="34" charset="0"/>
                <a:ea typeface="Arial"/>
                <a:cs typeface="Arial"/>
              </a:rPr>
              <a:t>السيد شكري الليلي، مدير برنامج تنفيذ الخدمات المادية وبناء القدرات</a:t>
            </a:r>
          </a:p>
        </p:txBody>
      </p:sp>
    </p:spTree>
    <p:extLst>
      <p:ext uri="{BB962C8B-B14F-4D97-AF65-F5344CB8AC3E}">
        <p14:creationId xmlns:p14="http://schemas.microsoft.com/office/powerpoint/2010/main" val="42065914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228E6F3-7D1D-425D-A482-58F3A9F35E17}"/>
              </a:ext>
            </a:extLst>
          </p:cNvPr>
          <p:cNvSpPr>
            <a:spLocks noGrp="1" noChangeArrowheads="1"/>
          </p:cNvSpPr>
          <p:nvPr>
            <p:ph type="ctrTitle"/>
          </p:nvPr>
        </p:nvSpPr>
        <p:spPr>
          <a:xfrm>
            <a:off x="1225446" y="1369702"/>
            <a:ext cx="9741108" cy="2387600"/>
          </a:xfrm>
        </p:spPr>
        <p:txBody>
          <a:bodyPr/>
          <a:lstStyle/>
          <a:p>
            <a:r>
              <a:rPr lang="ar-SA" sz="5400" dirty="0"/>
              <a:t>حصة الأسئلة والأجوبة</a:t>
            </a:r>
          </a:p>
        </p:txBody>
      </p:sp>
      <p:sp>
        <p:nvSpPr>
          <p:cNvPr id="8" name="Subtitle 2">
            <a:extLst>
              <a:ext uri="{FF2B5EF4-FFF2-40B4-BE49-F238E27FC236}">
                <a16:creationId xmlns:a16="http://schemas.microsoft.com/office/drawing/2014/main" id="{B783E05E-C552-4A68-9EA1-A4E97B5D31B0}"/>
              </a:ext>
            </a:extLst>
          </p:cNvPr>
          <p:cNvSpPr>
            <a:spLocks noGrp="1"/>
          </p:cNvSpPr>
          <p:nvPr>
            <p:ph type="subTitle" idx="1"/>
          </p:nvPr>
        </p:nvSpPr>
        <p:spPr>
          <a:xfrm>
            <a:off x="1225550" y="4534678"/>
            <a:ext cx="9741108" cy="1262463"/>
          </a:xfrm>
        </p:spPr>
        <p:txBody>
          <a:bodyPr>
            <a:normAutofit fontScale="92500" lnSpcReduction="20000"/>
          </a:bodyPr>
          <a:lstStyle/>
          <a:p>
            <a:r>
              <a:rPr lang="ar-SA" sz="2400" b="0" dirty="0"/>
              <a:t>رسم معالم مستقبل الخدمات البريدية: التحديثات التنظيمية للاتحاد البريدي العالمي والابتكارات في مجال تكنولوجيا المعلومات التي تنطوي على حلول خدمة التوزيع المدفوع الرسوم</a:t>
            </a:r>
          </a:p>
          <a:p>
            <a:endParaRPr lang="en-US" dirty="0"/>
          </a:p>
          <a:p>
            <a:r>
              <a:rPr lang="ar-SA" dirty="0"/>
              <a:t>الاتحاد البريدي العالمي - مديرية العمليات البريدية </a:t>
            </a:r>
            <a:r>
              <a:rPr lang="en-GB" dirty="0">
                <a:latin typeface="Times New Roman" panose="02020603050405020304" pitchFamily="18" charset="0"/>
                <a:cs typeface="Times New Roman" panose="02020603050405020304" pitchFamily="18" charset="0"/>
              </a:rPr>
              <a:t>DOP.EPSI)</a:t>
            </a:r>
            <a:r>
              <a:rPr lang="ar-EG"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376531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ar-SA" sz="4800" dirty="0"/>
            </a:br>
            <a:r>
              <a:rPr lang="ar-SA" sz="4800" dirty="0"/>
              <a:t>الدعم والتوجيه</a:t>
            </a:r>
          </a:p>
        </p:txBody>
      </p:sp>
    </p:spTree>
    <p:extLst>
      <p:ext uri="{BB962C8B-B14F-4D97-AF65-F5344CB8AC3E}">
        <p14:creationId xmlns:p14="http://schemas.microsoft.com/office/powerpoint/2010/main" val="41507307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2783204" y="510237"/>
            <a:ext cx="7967384" cy="574284"/>
          </a:xfrm>
        </p:spPr>
        <p:txBody>
          <a:bodyPr/>
          <a:lstStyle/>
          <a:p>
            <a:pPr algn="justLow"/>
            <a:r>
              <a:rPr lang="ar-SA" sz="2400" dirty="0"/>
              <a:t>صياغة منشور المكتب الدولي وتحديث مجموعة بريد الرسائل على الإنترنت</a:t>
            </a:r>
          </a:p>
        </p:txBody>
      </p:sp>
      <p:pic>
        <p:nvPicPr>
          <p:cNvPr id="5" name="Image 10">
            <a:extLst>
              <a:ext uri="{FF2B5EF4-FFF2-40B4-BE49-F238E27FC236}">
                <a16:creationId xmlns:a16="http://schemas.microsoft.com/office/drawing/2014/main" id="{1C472C11-651A-4F0D-9E34-4E4E8E86C99D}"/>
              </a:ext>
            </a:extLst>
          </p:cNvPr>
          <p:cNvPicPr>
            <a:picLocks noChangeAspect="1"/>
          </p:cNvPicPr>
          <p:nvPr/>
        </p:nvPicPr>
        <p:blipFill>
          <a:blip r:embed="rId2"/>
          <a:stretch>
            <a:fillRect/>
          </a:stretch>
        </p:blipFill>
        <p:spPr>
          <a:xfrm>
            <a:off x="1996967" y="1339239"/>
            <a:ext cx="6972001" cy="2182173"/>
          </a:xfrm>
          <a:prstGeom prst="rect">
            <a:avLst/>
          </a:prstGeom>
        </p:spPr>
      </p:pic>
      <p:pic>
        <p:nvPicPr>
          <p:cNvPr id="6" name="Image 12">
            <a:extLst>
              <a:ext uri="{FF2B5EF4-FFF2-40B4-BE49-F238E27FC236}">
                <a16:creationId xmlns:a16="http://schemas.microsoft.com/office/drawing/2014/main" id="{4A5E839B-5DE4-4F73-A587-142269305292}"/>
              </a:ext>
            </a:extLst>
          </p:cNvPr>
          <p:cNvPicPr>
            <a:picLocks noChangeAspect="1"/>
          </p:cNvPicPr>
          <p:nvPr/>
        </p:nvPicPr>
        <p:blipFill>
          <a:blip r:embed="rId3"/>
          <a:stretch>
            <a:fillRect/>
          </a:stretch>
        </p:blipFill>
        <p:spPr>
          <a:xfrm>
            <a:off x="1907790" y="3494256"/>
            <a:ext cx="7150356" cy="2895634"/>
          </a:xfrm>
          <a:prstGeom prst="rect">
            <a:avLst/>
          </a:prstGeom>
        </p:spPr>
      </p:pic>
      <p:grpSp>
        <p:nvGrpSpPr>
          <p:cNvPr id="7" name="Groupe 13">
            <a:extLst>
              <a:ext uri="{FF2B5EF4-FFF2-40B4-BE49-F238E27FC236}">
                <a16:creationId xmlns:a16="http://schemas.microsoft.com/office/drawing/2014/main" id="{172A730E-6C08-49EC-A10E-BB87D437F243}"/>
              </a:ext>
            </a:extLst>
          </p:cNvPr>
          <p:cNvGrpSpPr/>
          <p:nvPr/>
        </p:nvGrpSpPr>
        <p:grpSpPr>
          <a:xfrm rot="703359">
            <a:off x="9016274" y="1577749"/>
            <a:ext cx="2594909" cy="3509851"/>
            <a:chOff x="9021169" y="1303716"/>
            <a:chExt cx="3572857" cy="4263559"/>
          </a:xfrm>
        </p:grpSpPr>
        <p:pic>
          <p:nvPicPr>
            <p:cNvPr id="8" name="Image 2">
              <a:extLst>
                <a:ext uri="{FF2B5EF4-FFF2-40B4-BE49-F238E27FC236}">
                  <a16:creationId xmlns:a16="http://schemas.microsoft.com/office/drawing/2014/main" id="{77E6C44B-290B-42ED-97CF-496D3D9EB311}"/>
                </a:ext>
              </a:extLst>
            </p:cNvPr>
            <p:cNvPicPr>
              <a:picLocks noChangeAspect="1"/>
            </p:cNvPicPr>
            <p:nvPr/>
          </p:nvPicPr>
          <p:blipFill>
            <a:blip r:embed="rId4"/>
            <a:stretch>
              <a:fillRect/>
            </a:stretch>
          </p:blipFill>
          <p:spPr>
            <a:xfrm rot="662324">
              <a:off x="9021169" y="1303716"/>
              <a:ext cx="3239033" cy="4263559"/>
            </a:xfrm>
            <a:prstGeom prst="rect">
              <a:avLst/>
            </a:prstGeom>
          </p:spPr>
        </p:pic>
        <p:sp>
          <p:nvSpPr>
            <p:cNvPr id="9" name="ZoneTexte 6">
              <a:extLst>
                <a:ext uri="{FF2B5EF4-FFF2-40B4-BE49-F238E27FC236}">
                  <a16:creationId xmlns:a16="http://schemas.microsoft.com/office/drawing/2014/main" id="{805C997D-6ABD-4AE4-90EE-781BDF8A3D2E}"/>
                </a:ext>
              </a:extLst>
            </p:cNvPr>
            <p:cNvSpPr txBox="1"/>
            <p:nvPr/>
          </p:nvSpPr>
          <p:spPr>
            <a:xfrm rot="20102448">
              <a:off x="9175615" y="3139669"/>
              <a:ext cx="3418411" cy="838217"/>
            </a:xfrm>
            <a:prstGeom prst="rect">
              <a:avLst/>
            </a:prstGeom>
            <a:noFill/>
          </p:spPr>
          <p:txBody>
            <a:bodyPr wrap="square" rtlCol="0">
              <a:spAutoFit/>
            </a:bodyPr>
            <a:lstStyle/>
            <a:p>
              <a:pPr algn="ctr"/>
              <a:r>
                <a:rPr lang="ar-SA" sz="4400" dirty="0">
                  <a:solidFill>
                    <a:srgbClr val="FF0000"/>
                  </a:solidFill>
                  <a:effectLst>
                    <a:outerShdw blurRad="38100" dist="38100" dir="2700000" algn="tl">
                      <a:srgbClr val="000000">
                        <a:alpha val="43137"/>
                      </a:srgbClr>
                    </a:outerShdw>
                  </a:effectLst>
                </a:rPr>
                <a:t>مشروع </a:t>
              </a:r>
            </a:p>
          </p:txBody>
        </p:sp>
      </p:grpSp>
    </p:spTree>
    <p:extLst>
      <p:ext uri="{BB962C8B-B14F-4D97-AF65-F5344CB8AC3E}">
        <p14:creationId xmlns:p14="http://schemas.microsoft.com/office/powerpoint/2010/main" val="32291825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782877" y="497201"/>
            <a:ext cx="10002032" cy="574284"/>
          </a:xfrm>
        </p:spPr>
        <p:txBody>
          <a:bodyPr/>
          <a:lstStyle/>
          <a:p>
            <a:pPr algn="justLow"/>
            <a:r>
              <a:rPr lang="ar-SA" sz="2600" dirty="0"/>
              <a:t>لطرح أي أسئلة إضافية أو الحصول على معلومات أخرى، يرجى ألا تترددوا في الاتصال بنا:</a:t>
            </a:r>
          </a:p>
        </p:txBody>
      </p:sp>
      <p:grpSp>
        <p:nvGrpSpPr>
          <p:cNvPr id="5" name="Group 4">
            <a:extLst>
              <a:ext uri="{FF2B5EF4-FFF2-40B4-BE49-F238E27FC236}">
                <a16:creationId xmlns:a16="http://schemas.microsoft.com/office/drawing/2014/main" id="{3D13720A-230F-49F2-B334-80AC7D0C4E5C}"/>
              </a:ext>
            </a:extLst>
          </p:cNvPr>
          <p:cNvGrpSpPr/>
          <p:nvPr/>
        </p:nvGrpSpPr>
        <p:grpSpPr>
          <a:xfrm>
            <a:off x="295627" y="1552264"/>
            <a:ext cx="11560922" cy="5112412"/>
            <a:chOff x="295573" y="1621943"/>
            <a:chExt cx="11575881" cy="5112412"/>
          </a:xfrm>
        </p:grpSpPr>
        <p:sp>
          <p:nvSpPr>
            <p:cNvPr id="6" name="Straight Connector 5">
              <a:extLst>
                <a:ext uri="{FF2B5EF4-FFF2-40B4-BE49-F238E27FC236}">
                  <a16:creationId xmlns:a16="http://schemas.microsoft.com/office/drawing/2014/main" id="{54CEA85D-36AB-48E3-B643-354629E4D071}"/>
                </a:ext>
              </a:extLst>
            </p:cNvPr>
            <p:cNvSpPr/>
            <p:nvPr/>
          </p:nvSpPr>
          <p:spPr>
            <a:xfrm>
              <a:off x="336549" y="162194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43B97533-A7CB-4D19-9C16-C8955B34EB50}"/>
                </a:ext>
              </a:extLst>
            </p:cNvPr>
            <p:cNvSpPr/>
            <p:nvPr/>
          </p:nvSpPr>
          <p:spPr>
            <a:xfrm>
              <a:off x="9392728" y="1729882"/>
              <a:ext cx="2476563" cy="720000"/>
            </a:xfrm>
            <a:custGeom>
              <a:avLst/>
              <a:gdLst>
                <a:gd name="connsiteX0" fmla="*/ 0 w 2389141"/>
                <a:gd name="connsiteY0" fmla="*/ 0 h 689069"/>
                <a:gd name="connsiteX1" fmla="*/ 2389141 w 2389141"/>
                <a:gd name="connsiteY1" fmla="*/ 0 h 689069"/>
                <a:gd name="connsiteX2" fmla="*/ 2389141 w 2389141"/>
                <a:gd name="connsiteY2" fmla="*/ 689069 h 689069"/>
                <a:gd name="connsiteX3" fmla="*/ 0 w 2389141"/>
                <a:gd name="connsiteY3" fmla="*/ 689069 h 689069"/>
                <a:gd name="connsiteX4" fmla="*/ 0 w 2389141"/>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41" h="689069">
                  <a:moveTo>
                    <a:pt x="0" y="0"/>
                  </a:moveTo>
                  <a:lnTo>
                    <a:pt x="2389141" y="0"/>
                  </a:lnTo>
                  <a:lnTo>
                    <a:pt x="2389141"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r" defTabSz="800100">
                <a:lnSpc>
                  <a:spcPct val="90000"/>
                </a:lnSpc>
                <a:spcBef>
                  <a:spcPct val="0"/>
                </a:spcBef>
                <a:spcAft>
                  <a:spcPct val="35000"/>
                </a:spcAft>
                <a:buNone/>
              </a:pPr>
              <a:r>
                <a:rPr lang="ar-SA" sz="1600" b="1" dirty="0">
                  <a:latin typeface="Verdana" panose="020B0604030504040204" pitchFamily="34" charset="0"/>
                  <a:ea typeface="Arial"/>
                  <a:cs typeface="Arial"/>
                </a:rPr>
                <a:t>بناء القدرات:</a:t>
              </a:r>
            </a:p>
          </p:txBody>
        </p:sp>
        <p:sp>
          <p:nvSpPr>
            <p:cNvPr id="8" name="Freeform: Shape 7">
              <a:extLst>
                <a:ext uri="{FF2B5EF4-FFF2-40B4-BE49-F238E27FC236}">
                  <a16:creationId xmlns:a16="http://schemas.microsoft.com/office/drawing/2014/main" id="{87665799-D644-40F7-B8F2-1A93B600DF2A}"/>
                </a:ext>
              </a:extLst>
            </p:cNvPr>
            <p:cNvSpPr/>
            <p:nvPr/>
          </p:nvSpPr>
          <p:spPr>
            <a:xfrm>
              <a:off x="301122" y="1753782"/>
              <a:ext cx="8954032" cy="653905"/>
            </a:xfrm>
            <a:custGeom>
              <a:avLst/>
              <a:gdLst>
                <a:gd name="connsiteX0" fmla="*/ 0 w 8954032"/>
                <a:gd name="connsiteY0" fmla="*/ 0 h 625814"/>
                <a:gd name="connsiteX1" fmla="*/ 8954032 w 8954032"/>
                <a:gd name="connsiteY1" fmla="*/ 0 h 625814"/>
                <a:gd name="connsiteX2" fmla="*/ 8954032 w 8954032"/>
                <a:gd name="connsiteY2" fmla="*/ 625814 h 625814"/>
                <a:gd name="connsiteX3" fmla="*/ 0 w 8954032"/>
                <a:gd name="connsiteY3" fmla="*/ 625814 h 625814"/>
                <a:gd name="connsiteX4" fmla="*/ 0 w 8954032"/>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4032" h="625814">
                  <a:moveTo>
                    <a:pt x="0" y="0"/>
                  </a:moveTo>
                  <a:lnTo>
                    <a:pt x="8954032" y="0"/>
                  </a:lnTo>
                  <a:lnTo>
                    <a:pt x="8954032" y="625814"/>
                  </a:lnTo>
                  <a:lnTo>
                    <a:pt x="0" y="625814"/>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600" b="1" dirty="0">
                  <a:latin typeface="Times New Roman" panose="02020603050405020304" pitchFamily="18" charset="0"/>
                  <a:ea typeface="Arial"/>
                  <a:cs typeface="Times New Roman" panose="02020603050405020304" pitchFamily="18" charset="0"/>
                  <a:hlinkClick r:id="rId2"/>
                </a:rPr>
                <a:t>letters@upu.int</a:t>
              </a:r>
            </a:p>
          </p:txBody>
        </p:sp>
        <p:sp>
          <p:nvSpPr>
            <p:cNvPr id="9" name="Straight Connector 8">
              <a:extLst>
                <a:ext uri="{FF2B5EF4-FFF2-40B4-BE49-F238E27FC236}">
                  <a16:creationId xmlns:a16="http://schemas.microsoft.com/office/drawing/2014/main" id="{AE81DD4C-B4DB-4E79-8BAB-EA1AD69C9B38}"/>
                </a:ext>
              </a:extLst>
            </p:cNvPr>
            <p:cNvSpPr/>
            <p:nvPr/>
          </p:nvSpPr>
          <p:spPr>
            <a:xfrm>
              <a:off x="341095" y="2308545"/>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0" name="Straight Connector 9">
              <a:extLst>
                <a:ext uri="{FF2B5EF4-FFF2-40B4-BE49-F238E27FC236}">
                  <a16:creationId xmlns:a16="http://schemas.microsoft.com/office/drawing/2014/main" id="{8BB2D3EC-5363-46F8-A5AE-D8CA95093F93}"/>
                </a:ext>
              </a:extLst>
            </p:cNvPr>
            <p:cNvSpPr/>
            <p:nvPr/>
          </p:nvSpPr>
          <p:spPr>
            <a:xfrm>
              <a:off x="336549" y="2341944"/>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FFA252AA-B431-4304-A673-20CCDFD36D3E}"/>
                </a:ext>
              </a:extLst>
            </p:cNvPr>
            <p:cNvSpPr/>
            <p:nvPr/>
          </p:nvSpPr>
          <p:spPr>
            <a:xfrm>
              <a:off x="9392728" y="2450248"/>
              <a:ext cx="2476562" cy="720000"/>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Aft>
                  <a:spcPct val="35000"/>
                </a:spcAft>
              </a:pPr>
              <a:r>
                <a:rPr lang="ar-SA" sz="1600" b="1" dirty="0">
                  <a:latin typeface="Verdana" panose="020B0604030504040204" pitchFamily="34" charset="0"/>
                  <a:cs typeface="Arial"/>
                </a:rPr>
                <a:t>الخدمات المادية:</a:t>
              </a:r>
            </a:p>
          </p:txBody>
        </p:sp>
        <p:sp>
          <p:nvSpPr>
            <p:cNvPr id="12" name="Freeform: Shape 11">
              <a:extLst>
                <a:ext uri="{FF2B5EF4-FFF2-40B4-BE49-F238E27FC236}">
                  <a16:creationId xmlns:a16="http://schemas.microsoft.com/office/drawing/2014/main" id="{98B83DA3-332A-49EE-AD45-17DE6FA1DD85}"/>
                </a:ext>
              </a:extLst>
            </p:cNvPr>
            <p:cNvSpPr/>
            <p:nvPr/>
          </p:nvSpPr>
          <p:spPr>
            <a:xfrm>
              <a:off x="301122" y="2511983"/>
              <a:ext cx="8953284" cy="653905"/>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600" b="1" dirty="0">
                  <a:latin typeface="Times New Roman" panose="02020603050405020304" pitchFamily="18" charset="0"/>
                  <a:ea typeface="Arial"/>
                  <a:cs typeface="Times New Roman" panose="02020603050405020304" pitchFamily="18" charset="0"/>
                  <a:hlinkClick r:id="rId3"/>
                </a:rPr>
                <a:t>poc.psdeig.secretariat@upu.int</a:t>
              </a:r>
            </a:p>
          </p:txBody>
        </p:sp>
        <p:sp>
          <p:nvSpPr>
            <p:cNvPr id="13" name="Straight Connector 12">
              <a:extLst>
                <a:ext uri="{FF2B5EF4-FFF2-40B4-BE49-F238E27FC236}">
                  <a16:creationId xmlns:a16="http://schemas.microsoft.com/office/drawing/2014/main" id="{269D1AB9-1818-43EB-B7C2-B49EFB88A2FA}"/>
                </a:ext>
              </a:extLst>
            </p:cNvPr>
            <p:cNvSpPr/>
            <p:nvPr/>
          </p:nvSpPr>
          <p:spPr>
            <a:xfrm>
              <a:off x="358834" y="3028545"/>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Straight Connector 13">
              <a:extLst>
                <a:ext uri="{FF2B5EF4-FFF2-40B4-BE49-F238E27FC236}">
                  <a16:creationId xmlns:a16="http://schemas.microsoft.com/office/drawing/2014/main" id="{07C058B1-8DFA-4D8B-AC9A-B33A3AEC1EF2}"/>
                </a:ext>
              </a:extLst>
            </p:cNvPr>
            <p:cNvSpPr/>
            <p:nvPr/>
          </p:nvSpPr>
          <p:spPr>
            <a:xfrm>
              <a:off x="336549" y="306194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24BF109B-E897-4269-B425-41F460B86EB3}"/>
                </a:ext>
              </a:extLst>
            </p:cNvPr>
            <p:cNvSpPr/>
            <p:nvPr/>
          </p:nvSpPr>
          <p:spPr>
            <a:xfrm>
              <a:off x="9299021" y="3182719"/>
              <a:ext cx="2535218" cy="720000"/>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Aft>
                  <a:spcPct val="35000"/>
                </a:spcAft>
              </a:pPr>
              <a:r>
                <a:rPr lang="ar-SA" sz="1600" b="1" dirty="0">
                  <a:latin typeface="Verdana" panose="020B0604030504040204" pitchFamily="34" charset="0"/>
                  <a:cs typeface="Arial"/>
                </a:rPr>
                <a:t>نوعية الخدمة:</a:t>
              </a:r>
            </a:p>
          </p:txBody>
        </p:sp>
        <p:sp>
          <p:nvSpPr>
            <p:cNvPr id="16" name="Freeform: Shape 15">
              <a:extLst>
                <a:ext uri="{FF2B5EF4-FFF2-40B4-BE49-F238E27FC236}">
                  <a16:creationId xmlns:a16="http://schemas.microsoft.com/office/drawing/2014/main" id="{5C1EC8F1-A8D1-479B-872C-0F84807546F6}"/>
                </a:ext>
              </a:extLst>
            </p:cNvPr>
            <p:cNvSpPr/>
            <p:nvPr/>
          </p:nvSpPr>
          <p:spPr>
            <a:xfrm>
              <a:off x="295573" y="3132217"/>
              <a:ext cx="8953284" cy="653905"/>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600" b="1" dirty="0">
                  <a:latin typeface="Times New Roman" panose="02020603050405020304" pitchFamily="18" charset="0"/>
                  <a:ea typeface="Arial"/>
                  <a:cs typeface="Times New Roman" panose="02020603050405020304" pitchFamily="18" charset="0"/>
                  <a:hlinkClick r:id="rId4"/>
                </a:rPr>
                <a:t>information.qs@upu.int</a:t>
              </a:r>
            </a:p>
          </p:txBody>
        </p:sp>
        <p:sp>
          <p:nvSpPr>
            <p:cNvPr id="17" name="Straight Connector 16">
              <a:extLst>
                <a:ext uri="{FF2B5EF4-FFF2-40B4-BE49-F238E27FC236}">
                  <a16:creationId xmlns:a16="http://schemas.microsoft.com/office/drawing/2014/main" id="{061979EC-0892-49E6-B59C-6A59BA8ABE73}"/>
                </a:ext>
              </a:extLst>
            </p:cNvPr>
            <p:cNvSpPr/>
            <p:nvPr/>
          </p:nvSpPr>
          <p:spPr>
            <a:xfrm>
              <a:off x="346292" y="3748545"/>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7">
              <a:extLst>
                <a:ext uri="{FF2B5EF4-FFF2-40B4-BE49-F238E27FC236}">
                  <a16:creationId xmlns:a16="http://schemas.microsoft.com/office/drawing/2014/main" id="{74A71444-F190-4DD4-B5B8-927BE4E6E531}"/>
                </a:ext>
              </a:extLst>
            </p:cNvPr>
            <p:cNvSpPr/>
            <p:nvPr/>
          </p:nvSpPr>
          <p:spPr>
            <a:xfrm>
              <a:off x="336549" y="378194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DAE0422C-FCA9-46E1-951D-E16EE7C8E2A0}"/>
                </a:ext>
              </a:extLst>
            </p:cNvPr>
            <p:cNvSpPr/>
            <p:nvPr/>
          </p:nvSpPr>
          <p:spPr>
            <a:xfrm>
              <a:off x="9537783" y="3859330"/>
              <a:ext cx="2303780" cy="720000"/>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Aft>
                  <a:spcPct val="35000"/>
                </a:spcAft>
              </a:pPr>
              <a:r>
                <a:rPr lang="ar-SA" sz="1600" b="1" dirty="0">
                  <a:latin typeface="Verdana" panose="020B0604030504040204" pitchFamily="34" charset="0"/>
                  <a:cs typeface="Arial"/>
                </a:rPr>
                <a:t>الأجور:</a:t>
              </a:r>
            </a:p>
          </p:txBody>
        </p:sp>
        <p:sp>
          <p:nvSpPr>
            <p:cNvPr id="20" name="Freeform: Shape 19">
              <a:extLst>
                <a:ext uri="{FF2B5EF4-FFF2-40B4-BE49-F238E27FC236}">
                  <a16:creationId xmlns:a16="http://schemas.microsoft.com/office/drawing/2014/main" id="{04A276D2-72C4-41A1-B2C7-264F8E1F7455}"/>
                </a:ext>
              </a:extLst>
            </p:cNvPr>
            <p:cNvSpPr/>
            <p:nvPr/>
          </p:nvSpPr>
          <p:spPr>
            <a:xfrm>
              <a:off x="335449" y="3925425"/>
              <a:ext cx="8953284" cy="653905"/>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600" b="1" dirty="0">
                  <a:latin typeface="Times New Roman" panose="02020603050405020304" pitchFamily="18" charset="0"/>
                  <a:ea typeface="Arial"/>
                  <a:cs typeface="Times New Roman" panose="02020603050405020304" pitchFamily="18" charset="0"/>
                  <a:hlinkClick r:id="rId5"/>
                </a:rPr>
                <a:t>dprm-ppre-rem@upu.int</a:t>
              </a:r>
            </a:p>
          </p:txBody>
        </p:sp>
        <p:sp>
          <p:nvSpPr>
            <p:cNvPr id="21" name="Straight Connector 20">
              <a:extLst>
                <a:ext uri="{FF2B5EF4-FFF2-40B4-BE49-F238E27FC236}">
                  <a16:creationId xmlns:a16="http://schemas.microsoft.com/office/drawing/2014/main" id="{405B5818-E040-44F7-9FD0-3903185A58FE}"/>
                </a:ext>
              </a:extLst>
            </p:cNvPr>
            <p:cNvSpPr/>
            <p:nvPr/>
          </p:nvSpPr>
          <p:spPr>
            <a:xfrm>
              <a:off x="365105" y="4468545"/>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r"/>
              <a:endParaRPr lang="en-GB" dirty="0"/>
            </a:p>
          </p:txBody>
        </p:sp>
        <p:sp>
          <p:nvSpPr>
            <p:cNvPr id="22" name="Straight Connector 21">
              <a:extLst>
                <a:ext uri="{FF2B5EF4-FFF2-40B4-BE49-F238E27FC236}">
                  <a16:creationId xmlns:a16="http://schemas.microsoft.com/office/drawing/2014/main" id="{D29D4ABE-CAB1-4B2B-84C9-13BE7210E06A}"/>
                </a:ext>
              </a:extLst>
            </p:cNvPr>
            <p:cNvSpPr/>
            <p:nvPr/>
          </p:nvSpPr>
          <p:spPr>
            <a:xfrm>
              <a:off x="336549" y="4501944"/>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52514265-CEDF-4878-9457-CB7EE81452ED}"/>
                </a:ext>
              </a:extLst>
            </p:cNvPr>
            <p:cNvSpPr/>
            <p:nvPr/>
          </p:nvSpPr>
          <p:spPr>
            <a:xfrm>
              <a:off x="9524285" y="4635229"/>
              <a:ext cx="2303780" cy="720000"/>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r" defTabSz="800100">
                <a:lnSpc>
                  <a:spcPct val="90000"/>
                </a:lnSpc>
                <a:spcBef>
                  <a:spcPct val="0"/>
                </a:spcBef>
                <a:spcAft>
                  <a:spcPct val="35000"/>
                </a:spcAft>
                <a:buNone/>
              </a:pPr>
              <a:r>
                <a:rPr lang="ar-SA" sz="1600" b="1" dirty="0">
                  <a:latin typeface="Verdana" panose="020B0604030504040204" pitchFamily="34" charset="0"/>
                  <a:ea typeface="Arial"/>
                  <a:cs typeface="Arial"/>
                </a:rPr>
                <a:t>المحاسبة:</a:t>
              </a:r>
            </a:p>
          </p:txBody>
        </p:sp>
        <p:sp>
          <p:nvSpPr>
            <p:cNvPr id="24" name="Freeform: Shape 23">
              <a:extLst>
                <a:ext uri="{FF2B5EF4-FFF2-40B4-BE49-F238E27FC236}">
                  <a16:creationId xmlns:a16="http://schemas.microsoft.com/office/drawing/2014/main" id="{291D7A68-3259-4C2E-A7D7-08DB4E648E3F}"/>
                </a:ext>
              </a:extLst>
            </p:cNvPr>
            <p:cNvSpPr/>
            <p:nvPr/>
          </p:nvSpPr>
          <p:spPr>
            <a:xfrm>
              <a:off x="295573" y="4721510"/>
              <a:ext cx="8953284" cy="653905"/>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600" b="1" dirty="0">
                  <a:latin typeface="Times New Roman" panose="02020603050405020304" pitchFamily="18" charset="0"/>
                  <a:ea typeface="Arial"/>
                  <a:cs typeface="Times New Roman" panose="02020603050405020304" pitchFamily="18" charset="0"/>
                  <a:hlinkClick r:id="rId6"/>
                </a:rPr>
                <a:t>central.accounting@upu.int</a:t>
              </a:r>
            </a:p>
          </p:txBody>
        </p:sp>
        <p:sp>
          <p:nvSpPr>
            <p:cNvPr id="25" name="Straight Connector 24">
              <a:extLst>
                <a:ext uri="{FF2B5EF4-FFF2-40B4-BE49-F238E27FC236}">
                  <a16:creationId xmlns:a16="http://schemas.microsoft.com/office/drawing/2014/main" id="{4080B173-0BC9-4849-BAC0-62F1679428B5}"/>
                </a:ext>
              </a:extLst>
            </p:cNvPr>
            <p:cNvSpPr/>
            <p:nvPr/>
          </p:nvSpPr>
          <p:spPr>
            <a:xfrm>
              <a:off x="341994" y="5178003"/>
              <a:ext cx="892765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5">
              <a:extLst>
                <a:ext uri="{FF2B5EF4-FFF2-40B4-BE49-F238E27FC236}">
                  <a16:creationId xmlns:a16="http://schemas.microsoft.com/office/drawing/2014/main" id="{258524AB-4060-4CDB-9DBD-E01A8677EA3E}"/>
                </a:ext>
              </a:extLst>
            </p:cNvPr>
            <p:cNvSpPr/>
            <p:nvPr/>
          </p:nvSpPr>
          <p:spPr>
            <a:xfrm>
              <a:off x="336549" y="5221944"/>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56E15CB3-9CC3-4D1F-A4AC-B9816F565CBF}"/>
                </a:ext>
              </a:extLst>
            </p:cNvPr>
            <p:cNvSpPr/>
            <p:nvPr/>
          </p:nvSpPr>
          <p:spPr>
            <a:xfrm>
              <a:off x="9537783" y="5254639"/>
              <a:ext cx="2303780" cy="720000"/>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r" defTabSz="800100">
                <a:lnSpc>
                  <a:spcPct val="90000"/>
                </a:lnSpc>
                <a:spcBef>
                  <a:spcPct val="0"/>
                </a:spcBef>
                <a:spcAft>
                  <a:spcPct val="35000"/>
                </a:spcAft>
                <a:buNone/>
              </a:pPr>
              <a:r>
                <a:rPr lang="ar-SA" sz="1600" b="1" dirty="0">
                  <a:latin typeface="Verdana" panose="020B0604030504040204" pitchFamily="34" charset="0"/>
                  <a:ea typeface="Arial"/>
                  <a:cs typeface="Arial"/>
                </a:rPr>
                <a:t>الامتثال لمعايير التبادل الإلكتروني للبيانات:</a:t>
              </a:r>
            </a:p>
          </p:txBody>
        </p:sp>
        <p:sp>
          <p:nvSpPr>
            <p:cNvPr id="28" name="Freeform: Shape 27">
              <a:extLst>
                <a:ext uri="{FF2B5EF4-FFF2-40B4-BE49-F238E27FC236}">
                  <a16:creationId xmlns:a16="http://schemas.microsoft.com/office/drawing/2014/main" id="{C872384F-EEBA-42AF-8A8E-449377931382}"/>
                </a:ext>
              </a:extLst>
            </p:cNvPr>
            <p:cNvSpPr/>
            <p:nvPr/>
          </p:nvSpPr>
          <p:spPr>
            <a:xfrm>
              <a:off x="335449" y="5329457"/>
              <a:ext cx="8953284" cy="653905"/>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600" b="1" dirty="0">
                  <a:latin typeface="Times New Roman" panose="02020603050405020304" pitchFamily="18" charset="0"/>
                  <a:ea typeface="Arial"/>
                  <a:cs typeface="Times New Roman" panose="02020603050405020304" pitchFamily="18" charset="0"/>
                  <a:hlinkClick r:id="rId7"/>
                </a:rPr>
                <a:t>compliance.standards@upu.int</a:t>
              </a:r>
            </a:p>
          </p:txBody>
        </p:sp>
        <p:sp>
          <p:nvSpPr>
            <p:cNvPr id="29" name="Straight Connector 28">
              <a:extLst>
                <a:ext uri="{FF2B5EF4-FFF2-40B4-BE49-F238E27FC236}">
                  <a16:creationId xmlns:a16="http://schemas.microsoft.com/office/drawing/2014/main" id="{81FEF969-E0A2-469C-8802-200D06D58BD2}"/>
                </a:ext>
              </a:extLst>
            </p:cNvPr>
            <p:cNvSpPr/>
            <p:nvPr/>
          </p:nvSpPr>
          <p:spPr>
            <a:xfrm>
              <a:off x="344181" y="5908546"/>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9">
              <a:extLst>
                <a:ext uri="{FF2B5EF4-FFF2-40B4-BE49-F238E27FC236}">
                  <a16:creationId xmlns:a16="http://schemas.microsoft.com/office/drawing/2014/main" id="{FA262664-AE39-4272-85AF-7AD4A8100BB1}"/>
                </a:ext>
              </a:extLst>
            </p:cNvPr>
            <p:cNvSpPr/>
            <p:nvPr/>
          </p:nvSpPr>
          <p:spPr>
            <a:xfrm>
              <a:off x="336549" y="594194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Shape 30">
              <a:extLst>
                <a:ext uri="{FF2B5EF4-FFF2-40B4-BE49-F238E27FC236}">
                  <a16:creationId xmlns:a16="http://schemas.microsoft.com/office/drawing/2014/main" id="{ACB55C79-686E-41B2-83FE-12B51389874C}"/>
                </a:ext>
              </a:extLst>
            </p:cNvPr>
            <p:cNvSpPr/>
            <p:nvPr/>
          </p:nvSpPr>
          <p:spPr>
            <a:xfrm>
              <a:off x="9255154" y="6014355"/>
              <a:ext cx="2560237" cy="720000"/>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r" defTabSz="800100">
                <a:lnSpc>
                  <a:spcPct val="90000"/>
                </a:lnSpc>
                <a:spcBef>
                  <a:spcPct val="0"/>
                </a:spcBef>
                <a:spcAft>
                  <a:spcPct val="35000"/>
                </a:spcAft>
                <a:buNone/>
              </a:pPr>
              <a:r>
                <a:rPr lang="ar-SA" sz="1600" b="1" dirty="0">
                  <a:latin typeface="Verdana" panose="020B0604030504040204" pitchFamily="34" charset="0"/>
                  <a:ea typeface="Arial"/>
                  <a:cs typeface="Arial"/>
                </a:rPr>
                <a:t>الدعم التقني:</a:t>
              </a:r>
            </a:p>
          </p:txBody>
        </p:sp>
        <p:sp>
          <p:nvSpPr>
            <p:cNvPr id="32" name="Freeform: Shape 31">
              <a:extLst>
                <a:ext uri="{FF2B5EF4-FFF2-40B4-BE49-F238E27FC236}">
                  <a16:creationId xmlns:a16="http://schemas.microsoft.com/office/drawing/2014/main" id="{FEF78187-D73F-42BA-8FE6-ED760CC146BA}"/>
                </a:ext>
              </a:extLst>
            </p:cNvPr>
            <p:cNvSpPr/>
            <p:nvPr/>
          </p:nvSpPr>
          <p:spPr>
            <a:xfrm>
              <a:off x="295573" y="5972937"/>
              <a:ext cx="8953284" cy="653905"/>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600" b="1" dirty="0">
                  <a:latin typeface="Traditional Arabic" panose="02020603050405020304" pitchFamily="18" charset="-78"/>
                  <a:ea typeface="Arial"/>
                  <a:cs typeface="Traditional Arabic" panose="02020603050405020304" pitchFamily="18" charset="-78"/>
                  <a:hlinkClick r:id="rId8"/>
                </a:rPr>
                <a:t>support.upu.int</a:t>
              </a:r>
            </a:p>
          </p:txBody>
        </p:sp>
        <p:sp>
          <p:nvSpPr>
            <p:cNvPr id="33" name="Straight Connector 32">
              <a:extLst>
                <a:ext uri="{FF2B5EF4-FFF2-40B4-BE49-F238E27FC236}">
                  <a16:creationId xmlns:a16="http://schemas.microsoft.com/office/drawing/2014/main" id="{FD44EDD1-3EE2-4651-B868-B6F7FA291B68}"/>
                </a:ext>
              </a:extLst>
            </p:cNvPr>
            <p:cNvSpPr/>
            <p:nvPr/>
          </p:nvSpPr>
          <p:spPr>
            <a:xfrm>
              <a:off x="314386" y="6366660"/>
              <a:ext cx="892765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35" name="TextBox 34">
            <a:extLst>
              <a:ext uri="{FF2B5EF4-FFF2-40B4-BE49-F238E27FC236}">
                <a16:creationId xmlns:a16="http://schemas.microsoft.com/office/drawing/2014/main" id="{87671FFE-9F77-4AED-A48B-40930C509017}"/>
              </a:ext>
            </a:extLst>
          </p:cNvPr>
          <p:cNvSpPr txBox="1"/>
          <p:nvPr/>
        </p:nvSpPr>
        <p:spPr>
          <a:xfrm>
            <a:off x="1894638" y="3316936"/>
            <a:ext cx="6096000" cy="369332"/>
          </a:xfrm>
          <a:prstGeom prst="rect">
            <a:avLst/>
          </a:prstGeom>
          <a:noFill/>
        </p:spPr>
        <p:txBody>
          <a:bodyPr wrap="square">
            <a:spAutoFit/>
          </a:bodyPr>
          <a:lstStyle/>
          <a:p>
            <a:endParaRPr/>
          </a:p>
        </p:txBody>
      </p:sp>
    </p:spTree>
    <p:extLst>
      <p:ext uri="{BB962C8B-B14F-4D97-AF65-F5344CB8AC3E}">
        <p14:creationId xmlns:p14="http://schemas.microsoft.com/office/powerpoint/2010/main" val="10854649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3F543-E7C9-475A-AF76-AA5FF86FE4C1}"/>
              </a:ext>
            </a:extLst>
          </p:cNvPr>
          <p:cNvSpPr>
            <a:spLocks noGrp="1"/>
          </p:cNvSpPr>
          <p:nvPr>
            <p:ph type="title"/>
          </p:nvPr>
        </p:nvSpPr>
        <p:spPr>
          <a:xfrm>
            <a:off x="2745627" y="458630"/>
            <a:ext cx="7967384" cy="574284"/>
          </a:xfrm>
        </p:spPr>
        <p:txBody>
          <a:bodyPr/>
          <a:lstStyle/>
          <a:p>
            <a:pPr algn="justLow"/>
            <a:r>
              <a:rPr lang="ar-SA" dirty="0"/>
              <a:t>أدوات الحلقات الدراسية الشبكية...</a:t>
            </a:r>
          </a:p>
        </p:txBody>
      </p:sp>
      <p:sp>
        <p:nvSpPr>
          <p:cNvPr id="3" name="Content Placeholder 2">
            <a:extLst>
              <a:ext uri="{FF2B5EF4-FFF2-40B4-BE49-F238E27FC236}">
                <a16:creationId xmlns:a16="http://schemas.microsoft.com/office/drawing/2014/main" id="{B946F63E-E8A9-4D3D-9097-E0308FE439F5}"/>
              </a:ext>
            </a:extLst>
          </p:cNvPr>
          <p:cNvSpPr>
            <a:spLocks noGrp="1"/>
          </p:cNvSpPr>
          <p:nvPr>
            <p:ph sz="quarter" idx="13"/>
          </p:nvPr>
        </p:nvSpPr>
        <p:spPr/>
        <p:txBody>
          <a:bodyPr/>
          <a:lstStyle/>
          <a:p>
            <a:pPr marL="4400" indent="0">
              <a:buNone/>
            </a:pPr>
            <a:r>
              <a:rPr lang="en-GB" sz="1600" b="1">
                <a:hlinkClick r:id="rId2" tooltip="www.upu.int/en/Postal-Solutions/Programmes-Services/Remuneration/Terminal-Dues">
                  <a:extLst>
                    <a:ext uri="{A12FA001-AC4F-418D-AE19-62706E023703}">
                      <ahyp:hlinkClr xmlns:ahyp="http://schemas.microsoft.com/office/drawing/2018/hyperlinkcolor" val="tx"/>
                    </a:ext>
                  </a:extLst>
                </a:hlinkClick>
              </a:rPr>
              <a:t>www.upu.int/en/Postal-Solutions/Programmes-Services/Remuneration/Terminal-Dues</a:t>
            </a:r>
          </a:p>
          <a:p>
            <a:pPr marL="4400" indent="0">
              <a:buNone/>
            </a:pPr>
            <a:endParaRPr lang="en-GB" dirty="0"/>
          </a:p>
        </p:txBody>
      </p:sp>
      <p:pic>
        <p:nvPicPr>
          <p:cNvPr id="10" name="Picture 9">
            <a:extLst>
              <a:ext uri="{FF2B5EF4-FFF2-40B4-BE49-F238E27FC236}">
                <a16:creationId xmlns:a16="http://schemas.microsoft.com/office/drawing/2014/main" id="{615A22A6-33BB-460A-B2DF-DBCB578DE4AA}"/>
              </a:ext>
            </a:extLst>
          </p:cNvPr>
          <p:cNvPicPr>
            <a:picLocks noChangeAspect="1"/>
          </p:cNvPicPr>
          <p:nvPr/>
        </p:nvPicPr>
        <p:blipFill>
          <a:blip r:embed="rId3"/>
          <a:stretch>
            <a:fillRect/>
          </a:stretch>
        </p:blipFill>
        <p:spPr>
          <a:xfrm>
            <a:off x="336550" y="1900303"/>
            <a:ext cx="5951806" cy="4460496"/>
          </a:xfrm>
          <a:prstGeom prst="rect">
            <a:avLst/>
          </a:prstGeom>
        </p:spPr>
      </p:pic>
      <p:grpSp>
        <p:nvGrpSpPr>
          <p:cNvPr id="4" name="Group 3">
            <a:extLst>
              <a:ext uri="{FF2B5EF4-FFF2-40B4-BE49-F238E27FC236}">
                <a16:creationId xmlns:a16="http://schemas.microsoft.com/office/drawing/2014/main" id="{AAAFB59A-3713-47F1-91EF-AFA713F67018}"/>
              </a:ext>
            </a:extLst>
          </p:cNvPr>
          <p:cNvGrpSpPr/>
          <p:nvPr/>
        </p:nvGrpSpPr>
        <p:grpSpPr>
          <a:xfrm>
            <a:off x="6571857" y="2133600"/>
            <a:ext cx="4823782" cy="4227199"/>
            <a:chOff x="6571857" y="2133600"/>
            <a:chExt cx="4823782" cy="4227199"/>
          </a:xfrm>
        </p:grpSpPr>
        <p:pic>
          <p:nvPicPr>
            <p:cNvPr id="5" name="Picture 4">
              <a:extLst>
                <a:ext uri="{FF2B5EF4-FFF2-40B4-BE49-F238E27FC236}">
                  <a16:creationId xmlns:a16="http://schemas.microsoft.com/office/drawing/2014/main" id="{EF240D82-4A61-4C12-A11E-B29EE363F414}"/>
                </a:ext>
              </a:extLst>
            </p:cNvPr>
            <p:cNvPicPr>
              <a:picLocks noChangeAspect="1"/>
            </p:cNvPicPr>
            <p:nvPr/>
          </p:nvPicPr>
          <p:blipFill>
            <a:blip r:embed="rId4"/>
            <a:stretch>
              <a:fillRect/>
            </a:stretch>
          </p:blipFill>
          <p:spPr>
            <a:xfrm>
              <a:off x="6571857" y="2133600"/>
              <a:ext cx="4823782" cy="4227199"/>
            </a:xfrm>
            <a:prstGeom prst="rect">
              <a:avLst/>
            </a:prstGeom>
          </p:spPr>
        </p:pic>
        <p:sp>
          <p:nvSpPr>
            <p:cNvPr id="14" name="Rectangle: Rounded Corners 13">
              <a:extLst>
                <a:ext uri="{FF2B5EF4-FFF2-40B4-BE49-F238E27FC236}">
                  <a16:creationId xmlns:a16="http://schemas.microsoft.com/office/drawing/2014/main" id="{E5CE713E-1A49-4B7A-9A9F-7A9F305438B0}"/>
                </a:ext>
              </a:extLst>
            </p:cNvPr>
            <p:cNvSpPr/>
            <p:nvPr/>
          </p:nvSpPr>
          <p:spPr>
            <a:xfrm>
              <a:off x="6618914" y="3378201"/>
              <a:ext cx="4446165" cy="453005"/>
            </a:xfrm>
            <a:prstGeom prst="round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1C513D75-8724-4532-AF9C-6F8328F2362A}"/>
                </a:ext>
              </a:extLst>
            </p:cNvPr>
            <p:cNvSpPr/>
            <p:nvPr/>
          </p:nvSpPr>
          <p:spPr>
            <a:xfrm>
              <a:off x="6618915" y="4825819"/>
              <a:ext cx="4446165" cy="312490"/>
            </a:xfrm>
            <a:prstGeom prst="round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19818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19830" y="1228518"/>
            <a:ext cx="5874469"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2110628" y="5013477"/>
            <a:ext cx="3655623" cy="461665"/>
          </a:xfrm>
          <a:prstGeom prst="rect">
            <a:avLst/>
          </a:prstGeom>
        </p:spPr>
        <p:txBody>
          <a:bodyPr wrap="square">
            <a:spAutoFit/>
          </a:bodyPr>
          <a:lstStyle/>
          <a:p>
            <a:r>
              <a:rPr lang="en-GB" sz="2400" dirty="0">
                <a:latin typeface="Times New Roman" panose="02020603050405020304" pitchFamily="18" charset="0"/>
                <a:ea typeface="Arial"/>
                <a:cs typeface="Times New Roman" panose="02020603050405020304" pitchFamily="18" charset="0"/>
                <a:hlinkClick r:id="rId4">
                  <a:extLst>
                    <a:ext uri="{A12FA001-AC4F-418D-AE19-62706E023703}">
                      <ahyp:hlinkClr xmlns:ahyp="http://schemas.microsoft.com/office/drawing/2018/hyperlinkcolor" val="tx"/>
                    </a:ext>
                  </a:extLst>
                </a:hlinkClick>
              </a:rPr>
              <a:t>pilkingtond@upu.int</a:t>
            </a:r>
          </a:p>
        </p:txBody>
      </p:sp>
      <p:sp>
        <p:nvSpPr>
          <p:cNvPr id="7" name="Rectangle 6">
            <a:extLst>
              <a:ext uri="{FF2B5EF4-FFF2-40B4-BE49-F238E27FC236}">
                <a16:creationId xmlns:a16="http://schemas.microsoft.com/office/drawing/2014/main" id="{66D0A01F-0255-47BA-AEDA-603C96A7FA86}"/>
              </a:ext>
            </a:extLst>
          </p:cNvPr>
          <p:cNvSpPr/>
          <p:nvPr/>
        </p:nvSpPr>
        <p:spPr>
          <a:xfrm>
            <a:off x="3557392" y="1612707"/>
            <a:ext cx="2139966" cy="769441"/>
          </a:xfrm>
          <a:prstGeom prst="rect">
            <a:avLst/>
          </a:prstGeom>
        </p:spPr>
        <p:txBody>
          <a:bodyPr wrap="square">
            <a:spAutoFit/>
          </a:bodyPr>
          <a:lstStyle/>
          <a:p>
            <a:r>
              <a:rPr lang="ar-SA" sz="4400" b="1" dirty="0">
                <a:latin typeface="Verdana" panose="020B0604030504040204" pitchFamily="34" charset="0"/>
                <a:ea typeface="Arial"/>
                <a:cs typeface="Arial"/>
              </a:rPr>
              <a:t>شكراً لكم.</a:t>
            </a:r>
          </a:p>
        </p:txBody>
      </p:sp>
      <p:sp>
        <p:nvSpPr>
          <p:cNvPr id="9" name="ZoneTexte 8">
            <a:extLst>
              <a:ext uri="{FF2B5EF4-FFF2-40B4-BE49-F238E27FC236}">
                <a16:creationId xmlns:a16="http://schemas.microsoft.com/office/drawing/2014/main" id="{CE91EDF9-99E6-41E2-8EAD-D54E4F007E45}"/>
              </a:ext>
            </a:extLst>
          </p:cNvPr>
          <p:cNvSpPr txBox="1"/>
          <p:nvPr/>
        </p:nvSpPr>
        <p:spPr>
          <a:xfrm>
            <a:off x="1749728" y="3139809"/>
            <a:ext cx="4012245" cy="1200329"/>
          </a:xfrm>
          <a:prstGeom prst="rect">
            <a:avLst/>
          </a:prstGeom>
          <a:noFill/>
        </p:spPr>
        <p:txBody>
          <a:bodyPr wrap="square">
            <a:spAutoFit/>
          </a:bodyPr>
          <a:lstStyle/>
          <a:p>
            <a:pPr algn="justLow"/>
            <a:r>
              <a:rPr lang="ar-SA" sz="2400" b="1" dirty="0">
                <a:latin typeface="Verdana" panose="020B0604030504040204" pitchFamily="34" charset="0"/>
                <a:ea typeface="Arial"/>
                <a:cs typeface="Arial"/>
              </a:rPr>
              <a:t>السيد ديفيد </a:t>
            </a:r>
            <a:r>
              <a:rPr lang="ar-SA" sz="2400" b="1" dirty="0" err="1">
                <a:latin typeface="Verdana" panose="020B0604030504040204" pitchFamily="34" charset="0"/>
                <a:ea typeface="Arial"/>
                <a:cs typeface="Arial"/>
              </a:rPr>
              <a:t>بيلكنجتون</a:t>
            </a:r>
            <a:r>
              <a:rPr lang="ar-SA" sz="2400" b="1" dirty="0">
                <a:latin typeface="Verdana" panose="020B0604030504040204" pitchFamily="34" charset="0"/>
                <a:ea typeface="Arial"/>
                <a:cs typeface="Arial"/>
              </a:rPr>
              <a:t>، منسق معني بتنمية الخدمات المادية والمسائل المتعلقة بمجلس الاستثمار البريدي</a:t>
            </a:r>
          </a:p>
        </p:txBody>
      </p:sp>
    </p:spTree>
    <p:extLst>
      <p:ext uri="{BB962C8B-B14F-4D97-AF65-F5344CB8AC3E}">
        <p14:creationId xmlns:p14="http://schemas.microsoft.com/office/powerpoint/2010/main" val="17986959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472402" y="3105059"/>
            <a:ext cx="9741108" cy="2387600"/>
          </a:xfrm>
        </p:spPr>
        <p:txBody>
          <a:bodyPr/>
          <a:lstStyle/>
          <a:p>
            <a:pPr defTabSz="450000"/>
            <a:r>
              <a:rPr lang="en-GB" sz="3200" dirty="0"/>
              <a:t> </a:t>
            </a:r>
            <a:br>
              <a:rPr lang="ar-SA" sz="3200" dirty="0"/>
            </a:br>
            <a:r>
              <a:rPr lang="ar-SA" sz="4400" dirty="0"/>
              <a:t>شكرا لكم!</a:t>
            </a:r>
            <a:br>
              <a:rPr lang="ar-SA" sz="3200" dirty="0"/>
            </a:br>
            <a:br>
              <a:rPr lang="ar-SA" sz="3200" dirty="0"/>
            </a:br>
            <a:r>
              <a:rPr lang="ar-SA" sz="4400" dirty="0"/>
              <a:t>نقدر اهتمامكم!</a:t>
            </a:r>
            <a:br>
              <a:rPr lang="ar-SA" sz="3200" dirty="0"/>
            </a:br>
            <a:br>
              <a:rPr lang="ar-SA" sz="3200" dirty="0"/>
            </a:br>
            <a:r>
              <a:rPr lang="ar-SA" sz="3200" dirty="0"/>
              <a:t>لطرح أي أسئلة إضافية أو الحصول على معلومات أخرى، يرجى ألا تترددوا في الاتصال بنا على الموقع الشبكي:</a:t>
            </a:r>
            <a:br>
              <a:rPr lang="ar-SA" sz="3200" dirty="0"/>
            </a:br>
            <a:br>
              <a:rPr lang="ar-SA" sz="3200" dirty="0"/>
            </a:br>
            <a:r>
              <a:rPr lang="en-GB" sz="32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POC.PSDEIG.secretariat@upu.int</a:t>
            </a:r>
          </a:p>
        </p:txBody>
      </p:sp>
    </p:spTree>
    <p:extLst>
      <p:ext uri="{BB962C8B-B14F-4D97-AF65-F5344CB8AC3E}">
        <p14:creationId xmlns:p14="http://schemas.microsoft.com/office/powerpoint/2010/main" val="70356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36B5-CF74-4A81-93E7-6E6DEF84E919}"/>
              </a:ext>
            </a:extLst>
          </p:cNvPr>
          <p:cNvSpPr>
            <a:spLocks noGrp="1"/>
          </p:cNvSpPr>
          <p:nvPr>
            <p:ph type="title"/>
          </p:nvPr>
        </p:nvSpPr>
        <p:spPr>
          <a:xfrm>
            <a:off x="2733100" y="516500"/>
            <a:ext cx="7967384" cy="574284"/>
          </a:xfrm>
        </p:spPr>
        <p:txBody>
          <a:bodyPr/>
          <a:lstStyle/>
          <a:p>
            <a:pPr algn="justLow"/>
            <a:r>
              <a:rPr lang="ar-SA" sz="2800" dirty="0">
                <a:latin typeface="Arial" panose="020B0604020202020204" pitchFamily="34" charset="0"/>
                <a:cs typeface="Arial" panose="020B0604020202020204" pitchFamily="34" charset="0"/>
              </a:rPr>
              <a:t>المادة </a:t>
            </a:r>
            <a:r>
              <a:rPr lang="ar-SA" sz="2800" dirty="0">
                <a:latin typeface="Arial" panose="020B0604020202020204" pitchFamily="34" charset="0"/>
                <a:ea typeface="Calibri" panose="020F0502020204030204" pitchFamily="34" charset="0"/>
                <a:cs typeface="Arial" panose="020B0604020202020204" pitchFamily="34" charset="0"/>
              </a:rPr>
              <a:t>١٨</a:t>
            </a:r>
            <a:r>
              <a:rPr lang="ar-SA" sz="2800" dirty="0">
                <a:latin typeface="Arial" panose="020B0604020202020204" pitchFamily="34" charset="0"/>
                <a:cs typeface="Arial" panose="020B0604020202020204" pitchFamily="34" charset="0"/>
              </a:rPr>
              <a:t> من الاتفاقية</a:t>
            </a:r>
          </a:p>
        </p:txBody>
      </p:sp>
      <p:sp>
        <p:nvSpPr>
          <p:cNvPr id="5" name="Content Placeholder 4">
            <a:extLst>
              <a:ext uri="{FF2B5EF4-FFF2-40B4-BE49-F238E27FC236}">
                <a16:creationId xmlns:a16="http://schemas.microsoft.com/office/drawing/2014/main" id="{2009E6AC-4C6E-4AE4-BEBD-FC6ED031D195}"/>
              </a:ext>
            </a:extLst>
          </p:cNvPr>
          <p:cNvSpPr>
            <a:spLocks noGrp="1"/>
          </p:cNvSpPr>
          <p:nvPr>
            <p:ph sz="quarter" idx="13"/>
          </p:nvPr>
        </p:nvSpPr>
        <p:spPr/>
        <p:txBody>
          <a:bodyPr/>
          <a:lstStyle/>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ar-SA" sz="140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المادة </a:t>
            </a:r>
            <a:r>
              <a:rPr kumimoji="0" lang="ar-SA" sz="1400" i="0" u="none" strike="noStrike" cap="none"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١٨</a:t>
            </a:r>
            <a:endParaRPr kumimoji="0" lang="ar-SA" sz="140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ar-SA" sz="140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الخدمات الإضافية</a:t>
            </a:r>
          </a:p>
          <a:p>
            <a:pPr marL="0" marR="0" lvl="0" indent="0" algn="justLow"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56616" marR="0" lvl="0" indent="-356616" algn="justLow" defTabSz="914400" rtl="1" eaLnBrk="0" fontAlgn="base" latinLnBrk="0" hangingPunct="0">
              <a:lnSpc>
                <a:spcPct val="100000"/>
              </a:lnSpc>
              <a:spcBef>
                <a:spcPct val="0"/>
              </a:spcBef>
              <a:spcAft>
                <a:spcPct val="0"/>
              </a:spcAft>
              <a:buClrTx/>
              <a:buSzTx/>
              <a:buFontTx/>
              <a:buNone/>
              <a:tabLst>
                <a:tab pos="357188" algn="l"/>
              </a:tabLst>
              <a:defRPr/>
            </a:pPr>
            <a:r>
              <a:rPr kumimoji="0" lang="ar-SA" sz="1400" b="0" i="0" strike="noStrike" cap="none"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١</a:t>
            </a:r>
            <a:r>
              <a:rPr kumimoji="0" lang="ar-SA" sz="1400" b="0" i="0"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a:t>
            </a:r>
            <a:r>
              <a:rPr kumimoji="0" lang="ar-EG" sz="1400" b="0" i="0"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a:t>
            </a:r>
            <a:r>
              <a:rPr kumimoji="0" lang="ar-SA" sz="1400" b="0" i="0"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تضمن البلدان الأعضاء أداء الخدمات الإضافية الإلزامية التالية:</a:t>
            </a:r>
          </a:p>
          <a:p>
            <a:pPr marL="356616" marR="0" lvl="0" indent="-356616" algn="justLow" defTabSz="914400" rtl="1" eaLnBrk="0" fontAlgn="base" latinLnBrk="0" hangingPunct="0">
              <a:lnSpc>
                <a:spcPct val="100000"/>
              </a:lnSpc>
              <a:spcBef>
                <a:spcPts val="600"/>
              </a:spcBef>
              <a:spcAft>
                <a:spcPct val="0"/>
              </a:spcAft>
              <a:buClrTx/>
              <a:buSzTx/>
              <a:buFontTx/>
              <a:buNone/>
              <a:tabLst>
                <a:tab pos="357188" algn="l"/>
              </a:tabLst>
              <a:defRPr/>
            </a:pPr>
            <a:r>
              <a:rPr kumimoji="0" lang="ar-SA" sz="1400" i="0" u="none" strike="noStrike" cap="none"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١-١</a:t>
            </a:r>
            <a:r>
              <a:rPr kumimoji="0" lang="ar-EG" sz="140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a:t>
            </a:r>
            <a:r>
              <a:rPr kumimoji="0" lang="ar-SA" sz="140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خدمة التسجيل </a:t>
            </a:r>
            <a:r>
              <a:rPr kumimoji="0" lang="ar-SA" sz="1400" i="0" u="none" strike="noStrike" cap="none" normalizeH="0" baseline="0" noProof="0" dirty="0" err="1">
                <a:ln>
                  <a:noFill/>
                </a:ln>
                <a:solidFill>
                  <a:srgbClr val="000000"/>
                </a:solidFill>
                <a:effectLst/>
                <a:uLnTx/>
                <a:uFillTx/>
                <a:latin typeface="Arial" panose="020B0604020202020204" pitchFamily="34" charset="0"/>
                <a:ea typeface="Arial"/>
                <a:cs typeface="Arial" panose="020B0604020202020204" pitchFamily="34" charset="0"/>
              </a:rPr>
              <a:t>لبعائث</a:t>
            </a:r>
            <a:r>
              <a:rPr kumimoji="0" lang="ar-SA" sz="140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البريد الجوي </a:t>
            </a:r>
            <a:r>
              <a:rPr kumimoji="0" lang="ar-SA" sz="1400" i="0" u="none" strike="noStrike" cap="none" normalizeH="0" baseline="0" noProof="0" dirty="0" err="1">
                <a:ln>
                  <a:noFill/>
                </a:ln>
                <a:solidFill>
                  <a:srgbClr val="000000"/>
                </a:solidFill>
                <a:effectLst/>
                <a:uLnTx/>
                <a:uFillTx/>
                <a:latin typeface="Arial" panose="020B0604020202020204" pitchFamily="34" charset="0"/>
                <a:ea typeface="Arial"/>
                <a:cs typeface="Arial" panose="020B0604020202020204" pitchFamily="34" charset="0"/>
              </a:rPr>
              <a:t>وبعائث</a:t>
            </a:r>
            <a:r>
              <a:rPr kumimoji="0" lang="ar-SA" sz="140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بريد الرسائل الصادرة </a:t>
            </a:r>
            <a:r>
              <a:rPr kumimoji="0" lang="ar-SA" sz="1400" b="1"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والواردة</a:t>
            </a:r>
            <a:r>
              <a:rPr kumimoji="0" lang="ar-SA" sz="140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ذات الأولوية </a:t>
            </a:r>
            <a:r>
              <a:rPr kumimoji="0" lang="ar-SA" sz="1400" b="1"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التي تحتوي على مستندات فقط</a:t>
            </a:r>
            <a:r>
              <a:rPr kumimoji="0" lang="ar-SA" sz="140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a:t>
            </a:r>
          </a:p>
          <a:p>
            <a:pPr marL="356616" marR="0" lvl="0" indent="-356616" algn="justLow" defTabSz="914400" rtl="1" eaLnBrk="0" fontAlgn="base" latinLnBrk="0" hangingPunct="0">
              <a:lnSpc>
                <a:spcPct val="100000"/>
              </a:lnSpc>
              <a:spcBef>
                <a:spcPts val="600"/>
              </a:spcBef>
              <a:spcAft>
                <a:spcPct val="0"/>
              </a:spcAft>
              <a:buClrTx/>
              <a:buSzTx/>
              <a:buFontTx/>
              <a:buNone/>
              <a:tabLst>
                <a:tab pos="357188" algn="l"/>
              </a:tabLst>
              <a:defRPr/>
            </a:pPr>
            <a:r>
              <a:rPr kumimoji="0" lang="ar-SA" sz="1400" b="1" i="0" u="none" strike="noStrike" cap="none"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١-٢</a:t>
            </a:r>
            <a:r>
              <a:rPr kumimoji="0" lang="ar-SA" sz="1400" i="0" u="none" strike="noStrike" cap="none"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ar-EG" sz="1400" i="0" u="none" strike="noStrike" cap="none"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ar-SA" sz="1400" b="1" i="0" u="none" strike="noStrike" cap="none" normalizeH="0" baseline="0" noProof="0" dirty="0">
                <a:ln>
                  <a:noFill/>
                </a:ln>
                <a:solidFill>
                  <a:srgbClr val="000000"/>
                </a:solidFill>
                <a:effectLst/>
                <a:highlight>
                  <a:srgbClr val="FFFF00"/>
                </a:highlight>
                <a:uLnTx/>
                <a:uFillTx/>
                <a:latin typeface="Arial" panose="020B0604020202020204" pitchFamily="34" charset="0"/>
                <a:ea typeface="Arial"/>
                <a:cs typeface="Arial" panose="020B0604020202020204" pitchFamily="34" charset="0"/>
              </a:rPr>
              <a:t>خدمة التوزيع بالتتبع بالنسبة إلى </a:t>
            </a:r>
            <a:r>
              <a:rPr kumimoji="0" lang="ar-SA" sz="1400" b="1" i="0" u="none" strike="noStrike" cap="none" normalizeH="0" baseline="0" noProof="0" dirty="0" err="1">
                <a:ln>
                  <a:noFill/>
                </a:ln>
                <a:solidFill>
                  <a:srgbClr val="000000"/>
                </a:solidFill>
                <a:effectLst/>
                <a:highlight>
                  <a:srgbClr val="FFFF00"/>
                </a:highlight>
                <a:uLnTx/>
                <a:uFillTx/>
                <a:latin typeface="Arial" panose="020B0604020202020204" pitchFamily="34" charset="0"/>
                <a:ea typeface="Arial"/>
                <a:cs typeface="Arial" panose="020B0604020202020204" pitchFamily="34" charset="0"/>
              </a:rPr>
              <a:t>بعائث</a:t>
            </a:r>
            <a:r>
              <a:rPr kumimoji="0" lang="ar-SA" sz="1400" b="1" i="0" u="none" strike="noStrike" cap="none" normalizeH="0" baseline="0" noProof="0" dirty="0">
                <a:ln>
                  <a:noFill/>
                </a:ln>
                <a:solidFill>
                  <a:srgbClr val="000000"/>
                </a:solidFill>
                <a:effectLst/>
                <a:highlight>
                  <a:srgbClr val="FFFF00"/>
                </a:highlight>
                <a:uLnTx/>
                <a:uFillTx/>
                <a:latin typeface="Arial" panose="020B0604020202020204" pitchFamily="34" charset="0"/>
                <a:ea typeface="Arial"/>
                <a:cs typeface="Arial" panose="020B0604020202020204" pitchFamily="34" charset="0"/>
              </a:rPr>
              <a:t> بريد الرسائل الواردة ذات الأولوية وتلك المنقولة جواً التي تحتوي على بضائع.</a:t>
            </a:r>
          </a:p>
          <a:p>
            <a:pPr marL="0" marR="0" lvl="0" indent="0" algn="justLow" defTabSz="914400" rtl="0" eaLnBrk="0" fontAlgn="base" latinLnBrk="0" hangingPunct="0">
              <a:lnSpc>
                <a:spcPct val="100000"/>
              </a:lnSpc>
              <a:spcBef>
                <a:spcPct val="0"/>
              </a:spcBef>
              <a:spcAft>
                <a:spcPct val="0"/>
              </a:spcAft>
              <a:buClrTx/>
              <a:buSzTx/>
              <a:buFontTx/>
              <a:buNone/>
              <a:tabLst>
                <a:tab pos="357188" algn="l"/>
              </a:tabLst>
              <a:defRPr/>
            </a:pPr>
            <a:endParaRPr kumimoji="0" lang="en-US" sz="14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cs typeface="Arial" panose="020B0604020202020204" pitchFamily="34" charset="0"/>
            </a:endParaRPr>
          </a:p>
          <a:p>
            <a:pPr marL="356616" marR="0" lvl="0" indent="-356616" algn="justLow" defTabSz="914400" rtl="1" eaLnBrk="0" fontAlgn="base" latinLnBrk="0" hangingPunct="0">
              <a:lnSpc>
                <a:spcPct val="100000"/>
              </a:lnSpc>
              <a:spcBef>
                <a:spcPct val="0"/>
              </a:spcBef>
              <a:spcAft>
                <a:spcPct val="0"/>
              </a:spcAft>
              <a:buClrTx/>
              <a:buSzTx/>
              <a:buFontTx/>
              <a:buNone/>
              <a:tabLst>
                <a:tab pos="357188" algn="l"/>
              </a:tabLst>
              <a:defRPr/>
            </a:pPr>
            <a:r>
              <a:rPr kumimoji="0" lang="ar-SA" sz="1400" i="0" u="none" strike="noStrike" cap="none"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٢</a:t>
            </a:r>
            <a:r>
              <a:rPr kumimoji="0" lang="ar-SA" sz="1400" b="0" i="0"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a:t>
            </a:r>
            <a:r>
              <a:rPr kumimoji="0" lang="ar-EG" sz="1400" b="0" i="0"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a:t>
            </a:r>
            <a:r>
              <a:rPr kumimoji="0" lang="ar-SA" sz="1400" b="0" i="0"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يجوز للبلدان الأعضاء ضمان توفير الخدمات الإضافية الاختيارية التالية في إطار العلاقات بين المستثمرين المعيَّنين الذين اتفقوا على توفير هذه الخدمات:</a:t>
            </a:r>
          </a:p>
          <a:p>
            <a:pPr marL="356616" marR="0" lvl="0" indent="-356616" algn="justLow" defTabSz="914400" rtl="1" eaLnBrk="0" fontAlgn="base" latinLnBrk="0" hangingPunct="0">
              <a:lnSpc>
                <a:spcPct val="100000"/>
              </a:lnSpc>
              <a:spcBef>
                <a:spcPts val="600"/>
              </a:spcBef>
              <a:spcAft>
                <a:spcPct val="0"/>
              </a:spcAft>
              <a:buClrTx/>
              <a:buSzTx/>
              <a:buFontTx/>
              <a:buNone/>
              <a:tabLst>
                <a:tab pos="357188" algn="l"/>
              </a:tabLst>
              <a:defRPr/>
            </a:pPr>
            <a:r>
              <a:rPr lang="ar-SA" sz="1400" dirty="0">
                <a:solidFill>
                  <a:srgbClr val="000000"/>
                </a:solidFill>
                <a:latin typeface="Arial" panose="020B0604020202020204" pitchFamily="34" charset="0"/>
                <a:ea typeface="Arial"/>
                <a:cs typeface="Arial" panose="020B0604020202020204" pitchFamily="34" charset="0"/>
              </a:rPr>
              <a:t>٢-</a:t>
            </a:r>
            <a:r>
              <a:rPr lang="ar-SA" sz="1400" dirty="0">
                <a:solidFill>
                  <a:srgbClr val="000000"/>
                </a:solidFill>
                <a:latin typeface="Arial" panose="020B0604020202020204" pitchFamily="34" charset="0"/>
                <a:ea typeface="Calibri" panose="020F0502020204030204" pitchFamily="34" charset="0"/>
                <a:cs typeface="Arial" panose="020B0604020202020204" pitchFamily="34" charset="0"/>
              </a:rPr>
              <a:t>١</a:t>
            </a:r>
            <a:r>
              <a:rPr lang="ar-EG" sz="1400" dirty="0">
                <a:solidFill>
                  <a:srgbClr val="000000"/>
                </a:solidFill>
                <a:latin typeface="Arial" panose="020B0604020202020204" pitchFamily="34" charset="0"/>
                <a:ea typeface="Arial"/>
                <a:cs typeface="Arial" panose="020B0604020202020204" pitchFamily="34" charset="0"/>
              </a:rPr>
              <a:t>	</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خدمة </a:t>
            </a:r>
            <a:r>
              <a:rPr kumimoji="0" lang="ar-SA" sz="1400" b="0" i="0" u="none" strike="noStrike" cap="none" normalizeH="0" baseline="0" noProof="0" dirty="0" err="1">
                <a:ln>
                  <a:noFill/>
                </a:ln>
                <a:solidFill>
                  <a:srgbClr val="000000"/>
                </a:solidFill>
                <a:effectLst/>
                <a:uLnTx/>
                <a:uFillTx/>
                <a:latin typeface="Arial" panose="020B0604020202020204" pitchFamily="34" charset="0"/>
                <a:ea typeface="Arial"/>
                <a:cs typeface="Arial" panose="020B0604020202020204" pitchFamily="34" charset="0"/>
              </a:rPr>
              <a:t>البعائث</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بقيمة مصرح بها بالنسبة </a:t>
            </a:r>
            <a:r>
              <a:rPr kumimoji="0" lang="ar-SA" sz="1400" b="0" i="0" u="none" strike="noStrike" cap="none" normalizeH="0" baseline="0" noProof="0" dirty="0" err="1">
                <a:ln>
                  <a:noFill/>
                </a:ln>
                <a:solidFill>
                  <a:srgbClr val="000000"/>
                </a:solidFill>
                <a:effectLst/>
                <a:uLnTx/>
                <a:uFillTx/>
                <a:latin typeface="Arial" panose="020B0604020202020204" pitchFamily="34" charset="0"/>
                <a:ea typeface="Arial"/>
                <a:cs typeface="Arial" panose="020B0604020202020204" pitchFamily="34" charset="0"/>
              </a:rPr>
              <a:t>لبعائث</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بريد الرسائل والطرود؛</a:t>
            </a:r>
          </a:p>
          <a:p>
            <a:pPr marL="356616" marR="0" lvl="0" indent="-356616" algn="justLow" defTabSz="914400" rtl="1" eaLnBrk="0" fontAlgn="base" latinLnBrk="0" hangingPunct="0">
              <a:lnSpc>
                <a:spcPct val="100000"/>
              </a:lnSpc>
              <a:spcBef>
                <a:spcPts val="600"/>
              </a:spcBef>
              <a:spcAft>
                <a:spcPct val="0"/>
              </a:spcAft>
              <a:buClrTx/>
              <a:buSzTx/>
              <a:buFontTx/>
              <a:buNone/>
              <a:tabLst>
                <a:tab pos="357188" algn="l"/>
              </a:tabLst>
              <a:defRPr/>
            </a:pPr>
            <a:r>
              <a:rPr lang="ar-SA" sz="1400" dirty="0">
                <a:solidFill>
                  <a:srgbClr val="000000"/>
                </a:solidFill>
                <a:latin typeface="Arial" panose="020B0604020202020204" pitchFamily="34" charset="0"/>
                <a:ea typeface="Arial"/>
                <a:cs typeface="Arial" panose="020B0604020202020204" pitchFamily="34" charset="0"/>
              </a:rPr>
              <a:t>٢-</a:t>
            </a:r>
            <a:r>
              <a:rPr lang="ar-SA" sz="1400" dirty="0">
                <a:solidFill>
                  <a:srgbClr val="000000"/>
                </a:solidFill>
                <a:latin typeface="Arial" panose="020B0604020202020204" pitchFamily="34" charset="0"/>
                <a:ea typeface="Calibri" panose="020F0502020204030204" pitchFamily="34" charset="0"/>
                <a:cs typeface="Arial" panose="020B0604020202020204" pitchFamily="34" charset="0"/>
              </a:rPr>
              <a:t>٢ </a:t>
            </a:r>
            <a:r>
              <a:rPr lang="ar-EG"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خدمة </a:t>
            </a:r>
            <a:r>
              <a:rPr kumimoji="0" lang="ar-SA" sz="1400" b="0" i="0" u="none" strike="noStrike" cap="none" normalizeH="0" baseline="0" noProof="0" dirty="0" err="1">
                <a:ln>
                  <a:noFill/>
                </a:ln>
                <a:solidFill>
                  <a:srgbClr val="000000"/>
                </a:solidFill>
                <a:effectLst/>
                <a:uLnTx/>
                <a:uFillTx/>
                <a:latin typeface="Arial" panose="020B0604020202020204" pitchFamily="34" charset="0"/>
                <a:ea typeface="Arial"/>
                <a:cs typeface="Arial" panose="020B0604020202020204" pitchFamily="34" charset="0"/>
              </a:rPr>
              <a:t>البعائث</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مقابل تأدية القيمة بالنسبة </a:t>
            </a:r>
            <a:r>
              <a:rPr kumimoji="0" lang="ar-SA" sz="1400" b="0" i="0" u="none" strike="noStrike" cap="none" normalizeH="0" baseline="0" noProof="0" dirty="0" err="1">
                <a:ln>
                  <a:noFill/>
                </a:ln>
                <a:solidFill>
                  <a:srgbClr val="000000"/>
                </a:solidFill>
                <a:effectLst/>
                <a:uLnTx/>
                <a:uFillTx/>
                <a:latin typeface="Arial" panose="020B0604020202020204" pitchFamily="34" charset="0"/>
                <a:ea typeface="Arial"/>
                <a:cs typeface="Arial" panose="020B0604020202020204" pitchFamily="34" charset="0"/>
              </a:rPr>
              <a:t>لبعائث</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بريد الرسائل والطرود؛</a:t>
            </a:r>
          </a:p>
          <a:p>
            <a:pPr marL="356616" marR="0" lvl="0" indent="-356616" algn="justLow" defTabSz="914400" rtl="1" eaLnBrk="0" fontAlgn="base" latinLnBrk="0" hangingPunct="0">
              <a:lnSpc>
                <a:spcPct val="100000"/>
              </a:lnSpc>
              <a:spcBef>
                <a:spcPts val="600"/>
              </a:spcBef>
              <a:spcAft>
                <a:spcPct val="0"/>
              </a:spcAft>
              <a:buClrTx/>
              <a:buSzTx/>
              <a:buFontTx/>
              <a:buNone/>
              <a:tabLst>
                <a:tab pos="357188" algn="l"/>
              </a:tabLst>
              <a:defRPr/>
            </a:pPr>
            <a:r>
              <a:rPr lang="ar-SA" sz="1400" dirty="0">
                <a:solidFill>
                  <a:srgbClr val="000000"/>
                </a:solidFill>
                <a:latin typeface="Arial" panose="020B0604020202020204" pitchFamily="34" charset="0"/>
                <a:ea typeface="Arial"/>
                <a:cs typeface="Arial" panose="020B0604020202020204" pitchFamily="34" charset="0"/>
              </a:rPr>
              <a:t>٢-</a:t>
            </a:r>
            <a:r>
              <a:rPr lang="ar-SA" sz="1400" dirty="0">
                <a:solidFill>
                  <a:srgbClr val="000000"/>
                </a:solidFill>
                <a:latin typeface="Arial" panose="020B0604020202020204" pitchFamily="34" charset="0"/>
                <a:ea typeface="Calibri" panose="020F0502020204030204" pitchFamily="34" charset="0"/>
                <a:cs typeface="Arial" panose="020B0604020202020204" pitchFamily="34" charset="0"/>
              </a:rPr>
              <a:t>٣ </a:t>
            </a:r>
            <a:r>
              <a:rPr lang="ar-EG"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kumimoji="0" lang="ar-SA" sz="1400" i="0" u="none" strike="noStrike" cap="none" normalizeH="0" baseline="0" noProof="0" dirty="0">
                <a:ln>
                  <a:noFill/>
                </a:ln>
                <a:solidFill>
                  <a:srgbClr val="000000"/>
                </a:solidFill>
                <a:effectLst/>
                <a:highlight>
                  <a:srgbClr val="FFFF00"/>
                </a:highlight>
                <a:uLnTx/>
                <a:uFillTx/>
                <a:latin typeface="Arial" panose="020B0604020202020204" pitchFamily="34" charset="0"/>
                <a:ea typeface="Arial"/>
                <a:cs typeface="Arial" panose="020B0604020202020204" pitchFamily="34" charset="0"/>
              </a:rPr>
              <a:t>خدمة </a:t>
            </a:r>
            <a:r>
              <a:rPr kumimoji="0" lang="ar-SA" sz="1400" i="0" u="none" strike="noStrike" cap="none" normalizeH="0" baseline="0" noProof="0" dirty="0" err="1">
                <a:ln>
                  <a:noFill/>
                </a:ln>
                <a:solidFill>
                  <a:srgbClr val="000000"/>
                </a:solidFill>
                <a:effectLst/>
                <a:highlight>
                  <a:srgbClr val="FFFF00"/>
                </a:highlight>
                <a:uLnTx/>
                <a:uFillTx/>
                <a:latin typeface="Arial" panose="020B0604020202020204" pitchFamily="34" charset="0"/>
                <a:ea typeface="Arial"/>
                <a:cs typeface="Arial" panose="020B0604020202020204" pitchFamily="34" charset="0"/>
              </a:rPr>
              <a:t>البعائث</a:t>
            </a:r>
            <a:r>
              <a:rPr kumimoji="0" lang="ar-SA" sz="1400" i="0" u="none" strike="noStrike" cap="none" normalizeH="0" baseline="0" noProof="0" dirty="0">
                <a:ln>
                  <a:noFill/>
                </a:ln>
                <a:solidFill>
                  <a:srgbClr val="000000"/>
                </a:solidFill>
                <a:effectLst/>
                <a:highlight>
                  <a:srgbClr val="FFFF00"/>
                </a:highlight>
                <a:uLnTx/>
                <a:uFillTx/>
                <a:latin typeface="Arial" panose="020B0604020202020204" pitchFamily="34" charset="0"/>
                <a:ea typeface="Arial"/>
                <a:cs typeface="Arial" panose="020B0604020202020204" pitchFamily="34" charset="0"/>
              </a:rPr>
              <a:t> بالتوزيع بالتتبع بالنسبة </a:t>
            </a:r>
            <a:r>
              <a:rPr kumimoji="0" lang="ar-SA" sz="1400" i="0" u="none" strike="noStrike" cap="none" normalizeH="0" baseline="0" noProof="0" dirty="0" err="1">
                <a:ln>
                  <a:noFill/>
                </a:ln>
                <a:solidFill>
                  <a:srgbClr val="000000"/>
                </a:solidFill>
                <a:effectLst/>
                <a:highlight>
                  <a:srgbClr val="FFFF00"/>
                </a:highlight>
                <a:uLnTx/>
                <a:uFillTx/>
                <a:latin typeface="Arial" panose="020B0604020202020204" pitchFamily="34" charset="0"/>
                <a:ea typeface="Arial"/>
                <a:cs typeface="Arial" panose="020B0604020202020204" pitchFamily="34" charset="0"/>
              </a:rPr>
              <a:t>لبعائث</a:t>
            </a:r>
            <a:r>
              <a:rPr kumimoji="0" lang="ar-SA" sz="1400" i="0" u="none" strike="noStrike" cap="none" normalizeH="0" baseline="0" noProof="0" dirty="0">
                <a:ln>
                  <a:noFill/>
                </a:ln>
                <a:solidFill>
                  <a:srgbClr val="000000"/>
                </a:solidFill>
                <a:effectLst/>
                <a:highlight>
                  <a:srgbClr val="FFFF00"/>
                </a:highlight>
                <a:uLnTx/>
                <a:uFillTx/>
                <a:latin typeface="Arial" panose="020B0604020202020204" pitchFamily="34" charset="0"/>
                <a:ea typeface="Arial"/>
                <a:cs typeface="Arial" panose="020B0604020202020204" pitchFamily="34" charset="0"/>
              </a:rPr>
              <a:t> بريد الرسائل الواردة ذات الأولوية وتلك المنقولة جواً التي تحتوي على مستندات </a:t>
            </a:r>
            <a:r>
              <a:rPr kumimoji="0" lang="ar-SA" sz="1400" i="0" u="none" strike="noStrike" cap="none" normalizeH="0" baseline="0" noProof="0" dirty="0" err="1">
                <a:ln>
                  <a:noFill/>
                </a:ln>
                <a:solidFill>
                  <a:srgbClr val="000000"/>
                </a:solidFill>
                <a:effectLst/>
                <a:highlight>
                  <a:srgbClr val="FFFF00"/>
                </a:highlight>
                <a:uLnTx/>
                <a:uFillTx/>
                <a:latin typeface="Arial" panose="020B0604020202020204" pitchFamily="34" charset="0"/>
                <a:ea typeface="Arial"/>
                <a:cs typeface="Arial" panose="020B0604020202020204" pitchFamily="34" charset="0"/>
              </a:rPr>
              <a:t>وبعائث</a:t>
            </a:r>
            <a:r>
              <a:rPr kumimoji="0" lang="ar-SA" sz="1400" i="0" u="none" strike="noStrike" cap="none" normalizeH="0" baseline="0" noProof="0" dirty="0">
                <a:ln>
                  <a:noFill/>
                </a:ln>
                <a:solidFill>
                  <a:srgbClr val="000000"/>
                </a:solidFill>
                <a:effectLst/>
                <a:highlight>
                  <a:srgbClr val="FFFF00"/>
                </a:highlight>
                <a:uLnTx/>
                <a:uFillTx/>
                <a:latin typeface="Arial" panose="020B0604020202020204" pitchFamily="34" charset="0"/>
                <a:ea typeface="Arial"/>
                <a:cs typeface="Arial" panose="020B0604020202020204" pitchFamily="34" charset="0"/>
              </a:rPr>
              <a:t> بريد الرسائل الصادرة ذات الأولوية وتلك المنقولة جواً التي تحتوي على بضائع أو مستندات؛</a:t>
            </a:r>
          </a:p>
          <a:p>
            <a:pPr marL="356616" marR="0" lvl="0" indent="-356616" algn="justLow" defTabSz="914400" rtl="1" eaLnBrk="0" fontAlgn="base" latinLnBrk="0" hangingPunct="0">
              <a:lnSpc>
                <a:spcPct val="100000"/>
              </a:lnSpc>
              <a:spcBef>
                <a:spcPts val="600"/>
              </a:spcBef>
              <a:spcAft>
                <a:spcPct val="0"/>
              </a:spcAft>
              <a:buClrTx/>
              <a:buSzTx/>
              <a:buFontTx/>
              <a:buNone/>
              <a:tabLst>
                <a:tab pos="357188" algn="l"/>
              </a:tabLst>
              <a:defRPr/>
            </a:pPr>
            <a:r>
              <a:rPr lang="ar-SA" sz="1400" dirty="0">
                <a:solidFill>
                  <a:srgbClr val="000000"/>
                </a:solidFill>
                <a:latin typeface="Arial" panose="020B0604020202020204" pitchFamily="34" charset="0"/>
                <a:ea typeface="Arial"/>
                <a:cs typeface="Arial" panose="020B0604020202020204" pitchFamily="34" charset="0"/>
              </a:rPr>
              <a:t>٢-</a:t>
            </a:r>
            <a:r>
              <a:rPr lang="ar-SA" sz="1400" dirty="0">
                <a:solidFill>
                  <a:srgbClr val="000000"/>
                </a:solidFill>
                <a:latin typeface="Arial" panose="020B0604020202020204" pitchFamily="34" charset="0"/>
                <a:ea typeface="Calibri" panose="020F0502020204030204" pitchFamily="34" charset="0"/>
                <a:cs typeface="Arial" panose="020B0604020202020204" pitchFamily="34" charset="0"/>
              </a:rPr>
              <a:t>٤ </a:t>
            </a:r>
            <a:r>
              <a:rPr kumimoji="0" lang="ar-EG"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خدمة تسليم </a:t>
            </a:r>
            <a:r>
              <a:rPr kumimoji="0" lang="ar-SA" sz="1400" b="0" i="0" u="none" strike="noStrike" cap="none" normalizeH="0" baseline="0" noProof="0" dirty="0" err="1">
                <a:ln>
                  <a:noFill/>
                </a:ln>
                <a:solidFill>
                  <a:srgbClr val="000000"/>
                </a:solidFill>
                <a:effectLst/>
                <a:uLnTx/>
                <a:uFillTx/>
                <a:latin typeface="Arial" panose="020B0604020202020204" pitchFamily="34" charset="0"/>
                <a:ea typeface="Arial"/>
                <a:cs typeface="Arial" panose="020B0604020202020204" pitchFamily="34" charset="0"/>
              </a:rPr>
              <a:t>بعائث</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بريد الرسائل المسجَّلة </a:t>
            </a:r>
            <a:r>
              <a:rPr kumimoji="0" lang="ar-SA" sz="1400" b="0" i="0" u="none" strike="noStrike" cap="none" normalizeH="0" baseline="0" noProof="0" dirty="0" err="1">
                <a:ln>
                  <a:noFill/>
                </a:ln>
                <a:solidFill>
                  <a:srgbClr val="000000"/>
                </a:solidFill>
                <a:effectLst/>
                <a:uLnTx/>
                <a:uFillTx/>
                <a:latin typeface="Arial" panose="020B0604020202020204" pitchFamily="34" charset="0"/>
                <a:ea typeface="Arial"/>
                <a:cs typeface="Arial" panose="020B0604020202020204" pitchFamily="34" charset="0"/>
              </a:rPr>
              <a:t>والبعائث</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بالتسليم المثبت أو </a:t>
            </a:r>
            <a:r>
              <a:rPr kumimoji="0" lang="ar-SA" sz="1400" b="0" i="0" u="none" strike="noStrike" cap="none" normalizeH="0" baseline="0" noProof="0" dirty="0" err="1">
                <a:ln>
                  <a:noFill/>
                </a:ln>
                <a:solidFill>
                  <a:srgbClr val="000000"/>
                </a:solidFill>
                <a:effectLst/>
                <a:uLnTx/>
                <a:uFillTx/>
                <a:latin typeface="Arial" panose="020B0604020202020204" pitchFamily="34" charset="0"/>
                <a:ea typeface="Arial"/>
                <a:cs typeface="Arial" panose="020B0604020202020204" pitchFamily="34" charset="0"/>
              </a:rPr>
              <a:t>البعائث</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بقيمة مصرح بها إلى الطرف الموجهة إليه يداً بيد؛</a:t>
            </a:r>
          </a:p>
          <a:p>
            <a:pPr marL="356616" marR="0" lvl="0" indent="-356616" algn="justLow" defTabSz="914400" rtl="1" eaLnBrk="0" fontAlgn="base" latinLnBrk="0" hangingPunct="0">
              <a:lnSpc>
                <a:spcPct val="100000"/>
              </a:lnSpc>
              <a:spcBef>
                <a:spcPts val="600"/>
              </a:spcBef>
              <a:spcAft>
                <a:spcPct val="0"/>
              </a:spcAft>
              <a:buClrTx/>
              <a:buSzTx/>
              <a:buFontTx/>
              <a:buNone/>
              <a:tabLst>
                <a:tab pos="357188" algn="l"/>
              </a:tabLst>
              <a:defRPr/>
            </a:pPr>
            <a:r>
              <a:rPr lang="ar-SA" sz="1400" dirty="0">
                <a:solidFill>
                  <a:srgbClr val="000000"/>
                </a:solidFill>
                <a:latin typeface="Arial" panose="020B0604020202020204" pitchFamily="34" charset="0"/>
                <a:ea typeface="Arial"/>
                <a:cs typeface="Arial" panose="020B0604020202020204" pitchFamily="34" charset="0"/>
              </a:rPr>
              <a:t>٢-</a:t>
            </a:r>
            <a:r>
              <a:rPr lang="ar-SA" sz="1400" dirty="0">
                <a:solidFill>
                  <a:srgbClr val="000000"/>
                </a:solidFill>
                <a:latin typeface="Arial" panose="020B0604020202020204" pitchFamily="34" charset="0"/>
                <a:ea typeface="Calibri" panose="020F0502020204030204" pitchFamily="34" charset="0"/>
                <a:cs typeface="Arial" panose="020B0604020202020204" pitchFamily="34" charset="0"/>
              </a:rPr>
              <a:t>٥ </a:t>
            </a:r>
            <a:r>
              <a:rPr lang="ar-EG"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خدمة توزيع </a:t>
            </a:r>
            <a:r>
              <a:rPr kumimoji="0" lang="ar-SA" sz="1400" b="0" i="0" u="none" strike="noStrike" cap="none" normalizeH="0" baseline="0" noProof="0" dirty="0" err="1">
                <a:ln>
                  <a:noFill/>
                </a:ln>
                <a:solidFill>
                  <a:srgbClr val="000000"/>
                </a:solidFill>
                <a:effectLst/>
                <a:uLnTx/>
                <a:uFillTx/>
                <a:latin typeface="Arial" panose="020B0604020202020204" pitchFamily="34" charset="0"/>
                <a:ea typeface="Arial"/>
                <a:cs typeface="Arial" panose="020B0604020202020204" pitchFamily="34" charset="0"/>
              </a:rPr>
              <a:t>البعائث</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المعفاة من الأجور والرسوم بالنسبة </a:t>
            </a:r>
            <a:r>
              <a:rPr kumimoji="0" lang="ar-SA" sz="1400" b="0" i="0" u="none" strike="noStrike" cap="none" normalizeH="0" baseline="0" noProof="0" dirty="0" err="1">
                <a:ln>
                  <a:noFill/>
                </a:ln>
                <a:solidFill>
                  <a:srgbClr val="000000"/>
                </a:solidFill>
                <a:effectLst/>
                <a:uLnTx/>
                <a:uFillTx/>
                <a:latin typeface="Arial" panose="020B0604020202020204" pitchFamily="34" charset="0"/>
                <a:ea typeface="Arial"/>
                <a:cs typeface="Arial" panose="020B0604020202020204" pitchFamily="34" charset="0"/>
              </a:rPr>
              <a:t>لبعائث</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بريد الرسائل والطرود؛</a:t>
            </a:r>
          </a:p>
          <a:p>
            <a:pPr marL="356616" marR="0" lvl="0" indent="-356616" algn="justLow" defTabSz="914400" rtl="1" eaLnBrk="0" fontAlgn="base" latinLnBrk="0" hangingPunct="0">
              <a:lnSpc>
                <a:spcPct val="100000"/>
              </a:lnSpc>
              <a:spcBef>
                <a:spcPts val="600"/>
              </a:spcBef>
              <a:spcAft>
                <a:spcPct val="0"/>
              </a:spcAft>
              <a:buClrTx/>
              <a:buSzTx/>
              <a:buFontTx/>
              <a:buNone/>
              <a:tabLst>
                <a:tab pos="357188" algn="l"/>
              </a:tabLst>
              <a:defRPr/>
            </a:pPr>
            <a:r>
              <a:rPr lang="ar-SA" sz="1400" dirty="0">
                <a:solidFill>
                  <a:srgbClr val="000000"/>
                </a:solidFill>
                <a:latin typeface="Arial" panose="020B0604020202020204" pitchFamily="34" charset="0"/>
                <a:ea typeface="Arial"/>
                <a:cs typeface="Arial" panose="020B0604020202020204" pitchFamily="34" charset="0"/>
              </a:rPr>
              <a:t>٢-</a:t>
            </a:r>
            <a:r>
              <a:rPr lang="ar-SA" sz="1400" dirty="0">
                <a:solidFill>
                  <a:srgbClr val="000000"/>
                </a:solidFill>
                <a:latin typeface="Arial" panose="020B0604020202020204" pitchFamily="34" charset="0"/>
                <a:ea typeface="Calibri" panose="020F0502020204030204" pitchFamily="34" charset="0"/>
                <a:cs typeface="Arial" panose="020B0604020202020204" pitchFamily="34" charset="0"/>
              </a:rPr>
              <a:t>٦ </a:t>
            </a:r>
            <a:r>
              <a:rPr lang="ar-EG"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خدمة الطرود </a:t>
            </a:r>
            <a:r>
              <a:rPr kumimoji="0" lang="ar-SA" sz="1400" b="0" i="0" u="none" strike="noStrike" cap="none" normalizeH="0" baseline="0" noProof="0" dirty="0" err="1">
                <a:ln>
                  <a:noFill/>
                </a:ln>
                <a:solidFill>
                  <a:srgbClr val="000000"/>
                </a:solidFill>
                <a:effectLst/>
                <a:uLnTx/>
                <a:uFillTx/>
                <a:latin typeface="Arial" panose="020B0604020202020204" pitchFamily="34" charset="0"/>
                <a:ea typeface="Arial"/>
                <a:cs typeface="Arial" panose="020B0604020202020204" pitchFamily="34" charset="0"/>
              </a:rPr>
              <a:t>المزحمة</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a:t>
            </a:r>
          </a:p>
          <a:p>
            <a:pPr marL="356616" marR="0" lvl="0" indent="-356616" algn="justLow" defTabSz="914400" rtl="1" eaLnBrk="0" fontAlgn="base" latinLnBrk="0" hangingPunct="0">
              <a:lnSpc>
                <a:spcPct val="100000"/>
              </a:lnSpc>
              <a:spcBef>
                <a:spcPts val="600"/>
              </a:spcBef>
              <a:spcAft>
                <a:spcPct val="0"/>
              </a:spcAft>
              <a:buClrTx/>
              <a:buSzTx/>
              <a:buFontTx/>
              <a:buNone/>
              <a:tabLst>
                <a:tab pos="357188" algn="l"/>
              </a:tabLst>
              <a:defRPr/>
            </a:pPr>
            <a:r>
              <a:rPr lang="ar-SA" sz="1400" dirty="0">
                <a:solidFill>
                  <a:srgbClr val="000000"/>
                </a:solidFill>
                <a:latin typeface="Arial" panose="020B0604020202020204" pitchFamily="34" charset="0"/>
                <a:ea typeface="Arial"/>
                <a:cs typeface="Arial" panose="020B0604020202020204" pitchFamily="34" charset="0"/>
              </a:rPr>
              <a:t>٢-</a:t>
            </a:r>
            <a:r>
              <a:rPr lang="ar-SA" sz="1400" dirty="0">
                <a:solidFill>
                  <a:srgbClr val="000000"/>
                </a:solidFill>
                <a:latin typeface="Arial" panose="020B0604020202020204" pitchFamily="34" charset="0"/>
                <a:ea typeface="Calibri" panose="020F0502020204030204" pitchFamily="34" charset="0"/>
                <a:cs typeface="Arial" panose="020B0604020202020204" pitchFamily="34" charset="0"/>
              </a:rPr>
              <a:t>٧ </a:t>
            </a:r>
            <a:r>
              <a:rPr lang="ar-EG"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خدمة التجميع </a:t>
            </a:r>
            <a:r>
              <a:rPr kumimoji="0" lang="ar-SA" sz="1200" b="0" i="0" u="none" strike="noStrike" cap="none"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rPr>
              <a:t>"</a:t>
            </a:r>
            <a:r>
              <a:rPr kumimoji="0" lang="en-GB" sz="1200" b="0" i="0" u="none" strike="noStrike" cap="none"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rPr>
              <a:t>Consignment</a:t>
            </a:r>
            <a:r>
              <a:rPr kumimoji="0" lang="ar-SA" sz="1200" b="0" i="0" u="none" strike="noStrike" cap="none" normalizeH="0" baseline="0" noProof="0" dirty="0">
                <a:ln>
                  <a:noFill/>
                </a:ln>
                <a:solidFill>
                  <a:srgbClr val="000000"/>
                </a:solidFill>
                <a:effectLst/>
                <a:uLnTx/>
                <a:uFillTx/>
                <a:latin typeface="Times New Roman" panose="02020603050405020304" pitchFamily="18" charset="0"/>
                <a:ea typeface="Arial"/>
                <a:cs typeface="Times New Roman" panose="02020603050405020304" pitchFamily="18" charset="0"/>
              </a:rPr>
              <a:t>" </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بالنسبة </a:t>
            </a:r>
            <a:r>
              <a:rPr kumimoji="0" lang="ar-SA" sz="1400" b="0" i="0" u="none" strike="noStrike" cap="none" normalizeH="0" baseline="0" noProof="0" dirty="0" err="1">
                <a:ln>
                  <a:noFill/>
                </a:ln>
                <a:solidFill>
                  <a:srgbClr val="000000"/>
                </a:solidFill>
                <a:effectLst/>
                <a:uLnTx/>
                <a:uFillTx/>
                <a:latin typeface="Arial" panose="020B0604020202020204" pitchFamily="34" charset="0"/>
                <a:ea typeface="Arial"/>
                <a:cs typeface="Arial" panose="020B0604020202020204" pitchFamily="34" charset="0"/>
              </a:rPr>
              <a:t>للبعائث</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المجمعة من مرسل واحد والموجهة للخارج؛</a:t>
            </a:r>
          </a:p>
          <a:p>
            <a:pPr marL="356616" marR="0" lvl="0" indent="-356616" algn="justLow" defTabSz="914400" rtl="1" eaLnBrk="0" fontAlgn="base" latinLnBrk="0" hangingPunct="0">
              <a:lnSpc>
                <a:spcPct val="100000"/>
              </a:lnSpc>
              <a:spcBef>
                <a:spcPts val="600"/>
              </a:spcBef>
              <a:spcAft>
                <a:spcPct val="0"/>
              </a:spcAft>
              <a:buClrTx/>
              <a:buSzTx/>
              <a:buFontTx/>
              <a:buNone/>
              <a:tabLst>
                <a:tab pos="357188" algn="l"/>
              </a:tabLst>
              <a:defRPr/>
            </a:pPr>
            <a:r>
              <a:rPr lang="ar-SA" sz="1400" dirty="0">
                <a:solidFill>
                  <a:srgbClr val="000000"/>
                </a:solidFill>
                <a:latin typeface="Arial" panose="020B0604020202020204" pitchFamily="34" charset="0"/>
                <a:ea typeface="Arial"/>
                <a:cs typeface="Arial" panose="020B0604020202020204" pitchFamily="34" charset="0"/>
              </a:rPr>
              <a:t>٢-</a:t>
            </a:r>
            <a:r>
              <a:rPr lang="ar-SA" sz="1400" dirty="0">
                <a:solidFill>
                  <a:srgbClr val="000000"/>
                </a:solidFill>
                <a:latin typeface="Arial" panose="020B0604020202020204" pitchFamily="34" charset="0"/>
                <a:ea typeface="Calibri" panose="020F0502020204030204" pitchFamily="34" charset="0"/>
                <a:cs typeface="Arial" panose="020B0604020202020204" pitchFamily="34" charset="0"/>
              </a:rPr>
              <a:t>٨ </a:t>
            </a:r>
            <a:r>
              <a:rPr lang="ar-EG"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kumimoji="0" lang="ar-SA" sz="1400" b="0"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خدمة إعادة البضائع، وهي عبارة عن إعادة البضائع من جانب المرسل إليه إلى البائع المُرسل الأصلي بناء على تصريح من هذا الأخير.</a:t>
            </a:r>
          </a:p>
          <a:p>
            <a:pPr marL="356616" marR="0" lvl="0" indent="-356616" algn="justLow" defTabSz="914400" rtl="1" eaLnBrk="0" fontAlgn="base" latinLnBrk="0" hangingPunct="0">
              <a:lnSpc>
                <a:spcPct val="100000"/>
              </a:lnSpc>
              <a:spcBef>
                <a:spcPts val="600"/>
              </a:spcBef>
              <a:spcAft>
                <a:spcPct val="0"/>
              </a:spcAft>
              <a:buClrTx/>
              <a:buSzTx/>
              <a:buFontTx/>
              <a:buNone/>
              <a:tabLst>
                <a:tab pos="357188" algn="l"/>
              </a:tabLst>
              <a:defRPr/>
            </a:pPr>
            <a:r>
              <a:rPr lang="ar-SA" sz="1400" b="1" dirty="0">
                <a:solidFill>
                  <a:srgbClr val="000000"/>
                </a:solidFill>
                <a:latin typeface="Arial" panose="020B0604020202020204" pitchFamily="34" charset="0"/>
                <a:ea typeface="Arial"/>
                <a:cs typeface="Arial" panose="020B0604020202020204" pitchFamily="34" charset="0"/>
              </a:rPr>
              <a:t>٢-</a:t>
            </a:r>
            <a:r>
              <a:rPr lang="ar-SA" sz="1400" b="1" dirty="0">
                <a:solidFill>
                  <a:srgbClr val="000000"/>
                </a:solidFill>
                <a:latin typeface="Arial" panose="020B0604020202020204" pitchFamily="34" charset="0"/>
                <a:ea typeface="Calibri" panose="020F0502020204030204" pitchFamily="34" charset="0"/>
                <a:cs typeface="Arial" panose="020B0604020202020204" pitchFamily="34" charset="0"/>
              </a:rPr>
              <a:t>٩</a:t>
            </a:r>
            <a:r>
              <a:rPr lang="ar-SA"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kumimoji="0" lang="ar-EG" sz="1400" b="1"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	</a:t>
            </a:r>
            <a:r>
              <a:rPr kumimoji="0" lang="ar-SA" sz="1400" b="1" i="0" u="none" strike="noStrike" cap="none"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الأكياس الخاصة التي تحتوي على جرائد ودوريات وكتب ومستندات مطبوعة مماثلة [...]</a:t>
            </a:r>
          </a:p>
        </p:txBody>
      </p:sp>
    </p:spTree>
    <p:extLst>
      <p:ext uri="{BB962C8B-B14F-4D97-AF65-F5344CB8AC3E}">
        <p14:creationId xmlns:p14="http://schemas.microsoft.com/office/powerpoint/2010/main" val="3134055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Arial"/>
      </a:majorFont>
      <a:minorFont>
        <a:latin typeface="Calibri" panose="020F0502020204030204"/>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U PPT" id="{5D047197-9FE3-4362-861D-CDE8DA4F70C8}" vid="{6A0EDF63-D1D4-4FE3-951D-8FBE4885363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Arial"/>
      </a:majorFont>
      <a:minorFont>
        <a:latin typeface="Calibri" panose="020F0502020204030204"/>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GSProductionDocument" ma:contentTypeID="0x010100058EFBD0D35E49E793D404E779D0CFC200A99B90ACDC5B244BA2146F32FB8F9E12" ma:contentTypeVersion="0" ma:contentTypeDescription="Production document" ma:contentTypeScope="" ma:versionID="f4204278b47c5e978e806f0851f4af1a">
  <xsd:schema xmlns:xsd="http://www.w3.org/2001/XMLSchema" xmlns:xs="http://www.w3.org/2001/XMLSchema" xmlns:p="http://schemas.microsoft.com/office/2006/metadata/properties" xmlns:ns2="45bc4347-1e49-4f11-a2de-cdc8b1236453" targetNamespace="http://schemas.microsoft.com/office/2006/metadata/properties" ma:root="true" ma:fieldsID="a4456b6a203e5e68af3c88c9d5b118af" ns2:_="">
    <xsd:import namespace="45bc4347-1e49-4f11-a2de-cdc8b1236453"/>
    <xsd:element name="properties">
      <xsd:complexType>
        <xsd:sequence>
          <xsd:element name="documentManagement">
            <xsd:complexType>
              <xsd:all>
                <xsd:element ref="ns2:PGSOriginalLanguage" minOccurs="0"/>
                <xsd:element ref="ns2:PGSRequester" minOccurs="0"/>
                <xsd:element ref="ns2:PGSRequestAuthor" minOccurs="0"/>
                <xsd:element ref="ns2:PGSDocumentType" minOccurs="0"/>
                <xsd:element ref="ns2:PGSBat" minOccurs="0"/>
                <xsd:element ref="ns2:PGSTitle" minOccurs="0"/>
                <xsd:element ref="ns2:PGSAssociatedRequest" minOccurs="0"/>
                <xsd:element ref="ns2:PGSWordCount" minOccurs="0"/>
                <xsd:element ref="ns2:PGSDirectPublication" minOccurs="0"/>
                <xsd:element ref="ns2:PGS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c4347-1e49-4f11-a2de-cdc8b1236453" elementFormDefault="qualified">
    <xsd:import namespace="http://schemas.microsoft.com/office/2006/documentManagement/types"/>
    <xsd:import namespace="http://schemas.microsoft.com/office/infopath/2007/PartnerControls"/>
    <xsd:element name="PGSOriginalLanguage" ma:index="8" nillable="true" ma:displayName="Original language" ma:format="Dropdown" ma:internalName="PGSOriginalLanguage">
      <xsd:simpleType>
        <xsd:restriction base="dms:Choice">
          <xsd:enumeration value="French"/>
          <xsd:enumeration value="English"/>
          <xsd:enumeration value="Arabic"/>
          <xsd:enumeration value="Portuguese"/>
          <xsd:enumeration value="Spanish"/>
          <xsd:enumeration value="Russian"/>
          <xsd:enumeration value="Français"/>
          <xsd:enumeration value="Anglais"/>
          <xsd:enumeration value="Arabe"/>
          <xsd:enumeration value="Portugais"/>
          <xsd:enumeration value="Russe"/>
          <xsd:enumeration value="Espagnol"/>
        </xsd:restriction>
      </xsd:simpleType>
    </xsd:element>
    <xsd:element name="PGSRequester" ma:index="9" nillable="true" ma:displayName="Requester" ma:internalName="PGSRequester">
      <xsd:simpleType>
        <xsd:restriction base="dms:Text"/>
      </xsd:simpleType>
    </xsd:element>
    <xsd:element name="PGSRequestAuthor" ma:index="10" nillable="true" ma:displayName="Author" ma:internalName="PGSRequestAuthor">
      <xsd:simpleType>
        <xsd:restriction base="dms:Text"/>
      </xsd:simpleType>
    </xsd:element>
    <xsd:element name="PGSDocumentType" ma:index="11" nillable="true" ma:displayName="To be published" ma:default="0" ma:internalName="PGSDocumentType">
      <xsd:simpleType>
        <xsd:restriction base="dms:Boolean"/>
      </xsd:simpleType>
    </xsd:element>
    <xsd:element name="PGSBat" ma:index="12" nillable="true" ma:displayName="BAT" ma:default="0" ma:internalName="PGSBat">
      <xsd:simpleType>
        <xsd:restriction base="dms:Boolean"/>
      </xsd:simpleType>
    </xsd:element>
    <xsd:element name="PGSTitle" ma:index="13" nillable="true" ma:displayName="Document title" ma:internalName="PGSTitle">
      <xsd:simpleType>
        <xsd:restriction base="dms:Text"/>
      </xsd:simpleType>
    </xsd:element>
    <xsd:element name="PGSAssociatedRequest" ma:index="14" nillable="true" ma:displayName="Associated request" ma:internalName="PGSAssociatedRequest">
      <xsd:simpleType>
        <xsd:restriction base="dms:Text"/>
      </xsd:simpleType>
    </xsd:element>
    <xsd:element name="PGSWordCount" ma:index="15" nillable="true" ma:displayName="Number of words" ma:internalName="PGSWordCount">
      <xsd:simpleType>
        <xsd:restriction base="dms:Number"/>
      </xsd:simpleType>
    </xsd:element>
    <xsd:element name="PGSDirectPublication" ma:index="16" nillable="true" ma:displayName="Direct publication" ma:default="0" ma:internalName="PGSDirectPublication">
      <xsd:simpleType>
        <xsd:restriction base="dms:Boolean"/>
      </xsd:simpleType>
    </xsd:element>
    <xsd:element name="PGSFolio" ma:index="17" nillable="true" ma:displayName="Folio" ma:internalName="PGSFolio">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GSDocumentType xmlns="45bc4347-1e49-4f11-a2de-cdc8b1236453">false</PGSDocumentType>
    <PGSAssociatedRequest xmlns="45bc4347-1e49-4f11-a2de-cdc8b1236453" xsi:nil="true"/>
    <PGSFolio xmlns="45bc4347-1e49-4f11-a2de-cdc8b1236453" xsi:nil="true"/>
    <PGSBat xmlns="45bc4347-1e49-4f11-a2de-cdc8b1236453">false</PGSBat>
    <PGSTitle xmlns="45bc4347-1e49-4f11-a2de-cdc8b1236453" xsi:nil="true"/>
    <PGSRequestAuthor xmlns="45bc4347-1e49-4f11-a2de-cdc8b1236453" xsi:nil="true"/>
    <PGSDirectPublication xmlns="45bc4347-1e49-4f11-a2de-cdc8b1236453">false</PGSDirectPublication>
    <PGSRequester xmlns="45bc4347-1e49-4f11-a2de-cdc8b1236453" xsi:nil="true"/>
    <PGSWordCount xmlns="45bc4347-1e49-4f11-a2de-cdc8b1236453" xsi:nil="true"/>
    <PGSOriginalLanguage xmlns="45bc4347-1e49-4f11-a2de-cdc8b1236453" xsi:nil="true"/>
  </documentManagement>
</p:properties>
</file>

<file path=customXml/itemProps1.xml><?xml version="1.0" encoding="utf-8"?>
<ds:datastoreItem xmlns:ds="http://schemas.openxmlformats.org/officeDocument/2006/customXml" ds:itemID="{6F43030B-BF7F-48AB-B1FB-CE45B8C5907F}"/>
</file>

<file path=customXml/itemProps2.xml><?xml version="1.0" encoding="utf-8"?>
<ds:datastoreItem xmlns:ds="http://schemas.openxmlformats.org/officeDocument/2006/customXml" ds:itemID="{44494EBD-3361-4E6F-AAEB-0411368F7A49}">
  <ds:schemaRefs>
    <ds:schemaRef ds:uri="http://schemas.microsoft.com/sharepoint/v3/contenttype/forms"/>
  </ds:schemaRefs>
</ds:datastoreItem>
</file>

<file path=customXml/itemProps3.xml><?xml version="1.0" encoding="utf-8"?>
<ds:datastoreItem xmlns:ds="http://schemas.openxmlformats.org/officeDocument/2006/customXml" ds:itemID="{C399C3C4-087C-4A9E-8F13-29AD9DC5653D}">
  <ds:schemaRefs>
    <ds:schemaRef ds:uri="http://purl.org/dc/dcmitype/"/>
    <ds:schemaRef ds:uri="7f4fe5ba-0e9c-43fa-b7dd-de1717dc009a"/>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UPU PPT</Template>
  <TotalTime>2537</TotalTime>
  <Words>7460</Words>
  <Application>Microsoft Office PowerPoint</Application>
  <PresentationFormat>Widescreen</PresentationFormat>
  <Paragraphs>1032</Paragraphs>
  <Slides>87</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7" baseType="lpstr">
      <vt:lpstr>Arial</vt:lpstr>
      <vt:lpstr>Calibri</vt:lpstr>
      <vt:lpstr>Courier New</vt:lpstr>
      <vt:lpstr>Symbol</vt:lpstr>
      <vt:lpstr>Times New Roman</vt:lpstr>
      <vt:lpstr>Traditional Arabic</vt:lpstr>
      <vt:lpstr>Verdana</vt:lpstr>
      <vt:lpstr>Wingdings</vt:lpstr>
      <vt:lpstr>Thème Office</vt:lpstr>
      <vt:lpstr>think-cell Folie</vt:lpstr>
      <vt:lpstr>رسم معالم مستقبل الخدمات البريدية: التحديثات التنظيمية للاتحاد البريدي العالمي والابتكارات في مجال تكنولوجيا المعلومات التي تنطوي على حلول خدمة التوزيع المدفوع الرسوم</vt:lpstr>
      <vt:lpstr>جدول الأعمال</vt:lpstr>
      <vt:lpstr> ١-  العوامل الدافعة للتغيير: المعلومات الأساسية والأحكام التنظيمية</vt:lpstr>
      <vt:lpstr>الاستجابة لمتطلبات السوق ودينامياته</vt:lpstr>
      <vt:lpstr> إطار عمل الاتحاد البريدي العالمي للاستجابة والدعم مواءمة الخدمات البريدية مع ديناميات السوق</vt:lpstr>
      <vt:lpstr>الخدمات المقترحة اعتباراً من ١ يناير/كانون الثاني ٢٠٢٧ - بالاستناد إلى المحتوى والسرعة</vt:lpstr>
      <vt:lpstr>تعديلات الاتفاقية التي أقرها المؤتمر الاستثنائي الرابع (الرياض، المملكة العربية السعودية، ٢٠٢٣) بشأن الخدمات البريدية</vt:lpstr>
      <vt:lpstr>٢-  تنفيذ خدمة التوزيع بالتتبع اعتباراً من ١ يناير/كانون الثاني ٢٠٢٥</vt:lpstr>
      <vt:lpstr>المادة ١٨ من الاتفاقية</vt:lpstr>
      <vt:lpstr>وصف عام وميزات رئيسية</vt:lpstr>
      <vt:lpstr>أدوات الحلقات الدراسية الشبكية</vt:lpstr>
      <vt:lpstr>دليل المستخدم الخاص بخدمة التوزيع بالتتبع - المواضيع المدرجة في هذا القسم</vt:lpstr>
      <vt:lpstr> التعريف والوزن والتشغيل</vt:lpstr>
      <vt:lpstr>تحديد البعائث الخاضعة للتتبع</vt:lpstr>
      <vt:lpstr>تمييز البعائث بخاصية التتبع</vt:lpstr>
      <vt:lpstr>دليل خدمة التوزيع بالتتبع</vt:lpstr>
      <vt:lpstr> ٣-  الخدمات المسجلة وبقيمة مصرح بها     اعتباراً من ١ يناير/كانون الثاني ٢٠٢٦  </vt:lpstr>
      <vt:lpstr>التركيز على الزبائن واحتياجاتهم يبدأ نفاذ التعديلات المتعلقة بالمنتجات اعتباراً من ١ يناير/كانون الثاني ٢٠٢٦</vt:lpstr>
      <vt:lpstr> خدمة التسجيل (RA-RZ) - يبدأ نفاذ هذه التعديلات اعتباراً من ١ يناير كانون الثاني ٢٠٢٦</vt:lpstr>
      <vt:lpstr>خدمة التسجيل (RA-RZ) - يبدأ نفاذ هذه التعديلات اعتباراً من ١ يناير/كانون الثاني ٢٠٢٦</vt:lpstr>
      <vt:lpstr>معلومات التتبع وتحديد المكان الواجب تقديمها من خلال الرسائل EMSEVT 3 بالنسبة إلى البعائث المسجلة وذات قيمة مصرح بها والخاضعة للتتبع</vt:lpstr>
      <vt:lpstr> ٤-  المتطلبات التقنية فيما يتعلق بالخدمات المسجلة وذات قيمة مصرح بها</vt:lpstr>
      <vt:lpstr>نظرة عامة على الخصائص: خدمات توزيع البعائث المسجلة وذات قيمة مصرح بها والخاضعة للتتبع</vt:lpstr>
      <vt:lpstr>إدارة المسار</vt:lpstr>
      <vt:lpstr>إعداد الإرسالية</vt:lpstr>
      <vt:lpstr>البريد الوارد</vt:lpstr>
      <vt:lpstr>ضبط إعدادات التبادل الإلكتروني للبيانات</vt:lpstr>
      <vt:lpstr>النظام البريدي الدولي لعام ٢٠٢٥</vt:lpstr>
      <vt:lpstr>  ٥- الأجور</vt:lpstr>
      <vt:lpstr> الأجور المطبقة على البعائث المسجلة وذات قيمة مصرح بها اعتباراً من ١ يناير/كانون الثاني ٢٠٢٦ </vt:lpstr>
      <vt:lpstr>يبدأ نفاذ الأجور المطبقة على المستندات المسجلة وذات القيمة المصرح بها في ١ يناير/كانون الثاني ٢٠٢٧ </vt:lpstr>
      <vt:lpstr>يبدأ نفاذ الأجور المنطبقة على الطرود ذات القيمة المصرح بها اعتباراً من ١ يناير/كانوني الثاني ٢٠٢٧</vt:lpstr>
      <vt:lpstr>الأجور المطبقة على البعائث المسجلة وذات القيمة المصرح بها   </vt:lpstr>
      <vt:lpstr> ٦-  قياس النوعية وإعداد التقارير بشأنها</vt:lpstr>
      <vt:lpstr>أولاً- تسجيل البيانات وتبادلها</vt:lpstr>
      <vt:lpstr>أولاً- تسجيل البيانات وتبادلها (تابع.)</vt:lpstr>
      <vt:lpstr>ثالثاً- القياس: حساب الأداء</vt:lpstr>
      <vt:lpstr>الجدول الزمني لإعداد التقارير (يرجى الرجوع إلى منشور المكتب الدولي رقم ٥١ لعام ٢٠٢٥)</vt:lpstr>
      <vt:lpstr>تقرير نموذجي</vt:lpstr>
      <vt:lpstr>تقارير بشأن الخبرات والعمليات</vt:lpstr>
      <vt:lpstr>يبدأ نفاذ المعالجة الإلكترونية للاستعلامات الدولية اعتباراً من ١ يناير/كانون الثاني ٢٠٢٦</vt:lpstr>
      <vt:lpstr>  ٧-  المحاسبة</vt:lpstr>
      <vt:lpstr>المحاسبة اليوم</vt:lpstr>
      <vt:lpstr>المحاسبة اعتباراً من عام ٢٠٢٦</vt:lpstr>
      <vt:lpstr>النموذج CN 60</vt:lpstr>
      <vt:lpstr>النموذج CN 60 المركزي</vt:lpstr>
      <vt:lpstr> النموذج CN 60 المركزي</vt:lpstr>
      <vt:lpstr> ٨-  الامتثال</vt:lpstr>
      <vt:lpstr>قياسات الامتثال للتبادل الإلكتروني للبيانات</vt:lpstr>
      <vt:lpstr>نظام الاستعلام القائم على الإنترنت: المعالجة الإلكترونية للاستعلامات المتعلقة ببعائث بريد الرسائل</vt:lpstr>
      <vt:lpstr>الأهداف</vt:lpstr>
      <vt:lpstr>تكامل معيار التراسل EMSEVT ونظام الاستعلام القائم على الإنترنت</vt:lpstr>
      <vt:lpstr>نظام الاستعلام القائم على الإنترنت</vt:lpstr>
      <vt:lpstr> نظام الاستعلام القائم على الإنترنت</vt:lpstr>
      <vt:lpstr>نظام الاستعلام القائم على الإنترنت</vt:lpstr>
      <vt:lpstr>نظام الاستعلام القائم على الإنترنت</vt:lpstr>
      <vt:lpstr>نظام الاستعلام القائم على الإنترنت</vt:lpstr>
      <vt:lpstr>نظام الاستعلام القائم على الإنترنت</vt:lpstr>
      <vt:lpstr>النقاط الرئيسية بشأن نظام الاستعلام القائم على الإنترنت ومعالجة الاستعلامات</vt:lpstr>
      <vt:lpstr>PowerPoint Presentation</vt:lpstr>
      <vt:lpstr>أحدث الابتكارات: نُظم تكنولوجيا المعلومات الخاصة بالاتحاد البريدي العالمي وحلول خدمة التوزيع المدفوع الرسوم</vt:lpstr>
      <vt:lpstr>PowerPoint Presentation</vt:lpstr>
      <vt:lpstr>منتجات وحلول الاتحاد البريدي العالمي</vt:lpstr>
      <vt:lpstr>منتجات وحلول الاتحاد البريدي العالمي</vt:lpstr>
      <vt:lpstr>التكامل</vt:lpstr>
      <vt:lpstr>التكنولوجيا</vt:lpstr>
      <vt:lpstr>PowerPoint Presentation</vt:lpstr>
      <vt:lpstr>PowerPoint Presentation</vt:lpstr>
      <vt:lpstr>حل الاتحاد البريدي العالمي بشأن خدمة التوزيع المدفوع الرسوم - مسارات تفاعل الزبائن والخدمات المقدمة إليهم</vt:lpstr>
      <vt:lpstr>عرض حل الاتحاد البريدي العالمي بشأن خدمة التوزيع المدفوع الرسوم</vt:lpstr>
      <vt:lpstr>حل الاتحاد البريدي العالمي بشأن خدمة التوزيع المدفوع الرسوم - الجاهزية</vt:lpstr>
      <vt:lpstr>حل الاتحاد البريدي العالمي بشأن خدمة التوزيع المدفوع الرسوم - خارطة الطريق</vt:lpstr>
      <vt:lpstr>إطلاق الخدمة - الخطوات ٤ + ١</vt:lpstr>
      <vt:lpstr>استراتيجية الفترة ٢٠٢٦-٢٠٢٩ في مجال التكنولوجيا</vt:lpstr>
      <vt:lpstr>PowerPoint Presentation</vt:lpstr>
      <vt:lpstr>الإحصاءات العالمية فيما يتعلق بالكمية</vt:lpstr>
      <vt:lpstr>الإحصاءات العالمية فيما يتعلق بالكمية</vt:lpstr>
      <vt:lpstr>الإحصاءات العالمية فيما يتعلق بالكمية</vt:lpstr>
      <vt:lpstr>الإحصاءات العالمية فيما يتعلق بالكمية</vt:lpstr>
      <vt:lpstr>PowerPoint Presentation</vt:lpstr>
      <vt:lpstr>حصة الأسئلة والأجوبة</vt:lpstr>
      <vt:lpstr> الدعم والتوجيه</vt:lpstr>
      <vt:lpstr>صياغة منشور المكتب الدولي وتحديث مجموعة بريد الرسائل على الإنترنت</vt:lpstr>
      <vt:lpstr>لطرح أي أسئلة إضافية أو الحصول على معلومات أخرى، يرجى ألا تترددوا في الاتصال بنا:</vt:lpstr>
      <vt:lpstr>أدوات الحلقات الدراسية الشبكية...</vt:lpstr>
      <vt:lpstr>PowerPoint Presentation</vt:lpstr>
      <vt:lpstr>  شكرا لكم!  نقدر اهتمامكم!  لطرح أي أسئلة إضافية أو الحصول على معلومات أخرى، يرجى ألا تترددوا في الاتصال بنا على الموقع الشبكي:  POC.PSDEIG.secretariat@upu.int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the future of postal services: UPU regulatory updates and IT innovations with delivered duty paid solution</dc:title>
  <dc:creator>ELLILI chokri</dc:creator>
  <cp:lastModifiedBy>SAYED sherouk</cp:lastModifiedBy>
  <cp:revision>131</cp:revision>
  <cp:lastPrinted>2025-12-16T11:08:09Z</cp:lastPrinted>
  <dcterms:created xsi:type="dcterms:W3CDTF">2025-12-15T11:50:23Z</dcterms:created>
  <dcterms:modified xsi:type="dcterms:W3CDTF">2026-01-08T18:10:00Z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0x010100058EFBD0D35E49E793D404E779D0CFC200A99B90ACDC5B244BA2146F32FB8F9E12</vt:lpwstr>
  </property>
</Properties>
</file>