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2"/>
  </p:notesMasterIdLst>
  <p:sldIdLst>
    <p:sldId id="6082" r:id="rId5"/>
    <p:sldId id="6099" r:id="rId6"/>
    <p:sldId id="6053" r:id="rId7"/>
    <p:sldId id="327" r:id="rId8"/>
    <p:sldId id="2147475666" r:id="rId9"/>
    <p:sldId id="6084" r:id="rId10"/>
    <p:sldId id="612" r:id="rId11"/>
    <p:sldId id="6083" r:id="rId12"/>
    <p:sldId id="6054" r:id="rId13"/>
    <p:sldId id="6076" r:id="rId14"/>
    <p:sldId id="6100" r:id="rId15"/>
    <p:sldId id="6078" r:id="rId16"/>
    <p:sldId id="2147475667" r:id="rId17"/>
    <p:sldId id="2147475668" r:id="rId18"/>
    <p:sldId id="2147475669" r:id="rId19"/>
    <p:sldId id="6038" r:id="rId20"/>
    <p:sldId id="6085" r:id="rId21"/>
    <p:sldId id="6086" r:id="rId22"/>
    <p:sldId id="6087" r:id="rId23"/>
    <p:sldId id="6088" r:id="rId24"/>
    <p:sldId id="6089" r:id="rId25"/>
    <p:sldId id="264" r:id="rId26"/>
    <p:sldId id="6090" r:id="rId27"/>
    <p:sldId id="270" r:id="rId28"/>
    <p:sldId id="2147475670" r:id="rId29"/>
    <p:sldId id="273" r:id="rId30"/>
    <p:sldId id="276" r:id="rId31"/>
    <p:sldId id="278" r:id="rId32"/>
    <p:sldId id="280" r:id="rId33"/>
    <p:sldId id="7673" r:id="rId34"/>
    <p:sldId id="7675" r:id="rId35"/>
    <p:sldId id="7676" r:id="rId36"/>
    <p:sldId id="6349" r:id="rId37"/>
    <p:sldId id="285" r:id="rId38"/>
    <p:sldId id="284" r:id="rId39"/>
    <p:sldId id="288" r:id="rId40"/>
    <p:sldId id="287" r:id="rId41"/>
    <p:sldId id="289" r:id="rId42"/>
    <p:sldId id="290" r:id="rId43"/>
    <p:sldId id="291" r:id="rId44"/>
    <p:sldId id="309" r:id="rId45"/>
    <p:sldId id="6092" r:id="rId46"/>
    <p:sldId id="6093" r:id="rId47"/>
    <p:sldId id="6094" r:id="rId48"/>
    <p:sldId id="6095" r:id="rId49"/>
    <p:sldId id="6096" r:id="rId50"/>
    <p:sldId id="6097" r:id="rId51"/>
    <p:sldId id="300" r:id="rId52"/>
    <p:sldId id="298" r:id="rId53"/>
    <p:sldId id="2147475688" r:id="rId54"/>
    <p:sldId id="2147475689" r:id="rId55"/>
    <p:sldId id="2147475690" r:id="rId56"/>
    <p:sldId id="2147475691" r:id="rId57"/>
    <p:sldId id="2147475692" r:id="rId58"/>
    <p:sldId id="2147475693" r:id="rId59"/>
    <p:sldId id="2147475694" r:id="rId60"/>
    <p:sldId id="2147475695" r:id="rId61"/>
    <p:sldId id="2147475696" r:id="rId62"/>
    <p:sldId id="2147475697" r:id="rId63"/>
    <p:sldId id="2147475698" r:id="rId64"/>
    <p:sldId id="271" r:id="rId65"/>
    <p:sldId id="2147475663" r:id="rId66"/>
    <p:sldId id="329" r:id="rId67"/>
    <p:sldId id="330" r:id="rId68"/>
    <p:sldId id="328" r:id="rId69"/>
    <p:sldId id="331" r:id="rId70"/>
    <p:sldId id="2147475664" r:id="rId71"/>
    <p:sldId id="431" r:id="rId72"/>
    <p:sldId id="2147475659" r:id="rId73"/>
    <p:sldId id="2147475661" r:id="rId74"/>
    <p:sldId id="2147475657" r:id="rId75"/>
    <p:sldId id="2147475660" r:id="rId76"/>
    <p:sldId id="435" r:id="rId77"/>
    <p:sldId id="437" r:id="rId78"/>
    <p:sldId id="2147475700" r:id="rId79"/>
    <p:sldId id="2147475673" r:id="rId80"/>
    <p:sldId id="2147475674" r:id="rId81"/>
    <p:sldId id="2147475675" r:id="rId82"/>
    <p:sldId id="2147475676" r:id="rId83"/>
    <p:sldId id="2147475701" r:id="rId84"/>
    <p:sldId id="2147475672" r:id="rId85"/>
    <p:sldId id="304" r:id="rId86"/>
    <p:sldId id="303" r:id="rId87"/>
    <p:sldId id="307" r:id="rId88"/>
    <p:sldId id="6080" r:id="rId89"/>
    <p:sldId id="2147475702" r:id="rId90"/>
    <p:sldId id="6101" r:id="rId91"/>
  </p:sldIdLst>
  <p:sldSz cx="12192000" cy="6858000"/>
  <p:notesSz cx="6808788" cy="9940925"/>
  <p:defaultTextStyle>
    <a:defPPr>
      <a:defRPr lang="LID4096"/>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RKENTIN tatiana" initials="Wt" lastIdx="1" clrIdx="0">
    <p:extLst>
      <p:ext uri="{19B8F6BF-5375-455C-9EA6-DF929625EA0E}">
        <p15:presenceInfo xmlns:p15="http://schemas.microsoft.com/office/powerpoint/2012/main" userId="S::WarkentinT@upu.int::b8e71697-9256-46ff-ab69-796f9171b5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B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4" autoAdjust="0"/>
    <p:restoredTop sz="95760" autoAdjust="0"/>
  </p:normalViewPr>
  <p:slideViewPr>
    <p:cSldViewPr snapToGrid="0" snapToObjects="1">
      <p:cViewPr varScale="1">
        <p:scale>
          <a:sx n="94" d="100"/>
          <a:sy n="94" d="100"/>
        </p:scale>
        <p:origin x="102" y="8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28972E-C265-43F7-ADA9-C0D366E72D3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CDF1E53-A65E-4B5B-B9D0-317B87C821A9}">
      <dgm:prSet/>
      <dgm:spPr/>
      <dgm:t>
        <a:bodyPr/>
        <a:lstStyle/>
        <a:p>
          <a:pPr rtl="0">
            <a:lnSpc>
              <a:spcPct val="100000"/>
            </a:lnSpc>
            <a:spcBef>
              <a:spcPts val="0"/>
            </a:spcBef>
            <a:spcAft>
              <a:spcPts val="0"/>
            </a:spcAft>
          </a:pPr>
          <a:r>
            <a:rPr lang="en-GB" dirty="0">
              <a:latin typeface="Verdana" panose="020B0604030504040204" pitchFamily="34" charset="0"/>
              <a:ea typeface="Verdana" panose="020B0604030504040204" pitchFamily="34" charset="0"/>
            </a:rPr>
            <a:t>M bags an optional service from </a:t>
          </a:r>
          <a:r>
            <a:rPr lang="en-GB"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1 Jan 2025</a:t>
          </a:r>
          <a:endParaRPr lang="en-US"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dgm:t>
    </dgm:pt>
    <dgm:pt modelId="{3583A695-A9C5-4A51-9FEA-CEA6E55CE3D7}" type="parTrans" cxnId="{A67BE178-A59D-42D9-BA44-B54355ECC28F}">
      <dgm:prSet/>
      <dgm:spPr/>
      <dgm:t>
        <a:bodyPr/>
        <a:lstStyle/>
        <a:p>
          <a:pPr>
            <a:lnSpc>
              <a:spcPct val="100000"/>
            </a:lnSpc>
            <a:spcBef>
              <a:spcPts val="0"/>
            </a:spcBef>
            <a:spcAft>
              <a:spcPts val="0"/>
            </a:spcAft>
          </a:pPr>
          <a:endParaRPr lang="en-US">
            <a:latin typeface="Verdana" panose="020B0604030504040204" pitchFamily="34" charset="0"/>
            <a:ea typeface="Verdana" panose="020B0604030504040204" pitchFamily="34" charset="0"/>
          </a:endParaRPr>
        </a:p>
      </dgm:t>
    </dgm:pt>
    <dgm:pt modelId="{9802D92B-B0D1-458F-AF4A-EFD6E14B8CB1}" type="sibTrans" cxnId="{A67BE178-A59D-42D9-BA44-B54355ECC28F}">
      <dgm:prSet/>
      <dgm:spPr/>
      <dgm:t>
        <a:bodyPr/>
        <a:lstStyle/>
        <a:p>
          <a:pPr>
            <a:lnSpc>
              <a:spcPct val="100000"/>
            </a:lnSpc>
            <a:spcBef>
              <a:spcPts val="0"/>
            </a:spcBef>
            <a:spcAft>
              <a:spcPts val="0"/>
            </a:spcAft>
          </a:pPr>
          <a:endParaRPr lang="en-US">
            <a:latin typeface="Verdana" panose="020B0604030504040204" pitchFamily="34" charset="0"/>
            <a:ea typeface="Verdana" panose="020B0604030504040204" pitchFamily="34" charset="0"/>
          </a:endParaRPr>
        </a:p>
      </dgm:t>
    </dgm:pt>
    <dgm:pt modelId="{4A9C4318-598D-4CE3-8E04-DB8486741AD6}">
      <dgm:prSet/>
      <dgm:spPr/>
      <dgm:t>
        <a:bodyPr/>
        <a:lstStyle/>
        <a:p>
          <a:pPr rtl="0">
            <a:lnSpc>
              <a:spcPct val="100000"/>
            </a:lnSpc>
            <a:spcBef>
              <a:spcPts val="0"/>
            </a:spcBef>
            <a:spcAft>
              <a:spcPts val="0"/>
            </a:spcAft>
          </a:pPr>
          <a:r>
            <a:rPr lang="en-GB"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Registered service limited to documents from 1 Jan 2026 and mandatory tracking for registration and insured services</a:t>
          </a:r>
          <a:endParaRPr lang="en-US"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dgm:t>
    </dgm:pt>
    <dgm:pt modelId="{D1F6016F-8034-494C-BAE9-6AB674EFFE40}" type="parTrans" cxnId="{5FAAD08D-98B7-4359-ABCB-EE9436B68F1A}">
      <dgm:prSet/>
      <dgm:spPr/>
      <dgm:t>
        <a:bodyPr/>
        <a:lstStyle/>
        <a:p>
          <a:pPr>
            <a:lnSpc>
              <a:spcPct val="100000"/>
            </a:lnSpc>
            <a:spcBef>
              <a:spcPts val="0"/>
            </a:spcBef>
            <a:spcAft>
              <a:spcPts val="0"/>
            </a:spcAft>
          </a:pPr>
          <a:endParaRPr lang="en-US">
            <a:latin typeface="Verdana" panose="020B0604030504040204" pitchFamily="34" charset="0"/>
            <a:ea typeface="Verdana" panose="020B0604030504040204" pitchFamily="34" charset="0"/>
          </a:endParaRPr>
        </a:p>
      </dgm:t>
    </dgm:pt>
    <dgm:pt modelId="{CD5C439D-F05F-45A5-B2BF-E560C0AEA876}" type="sibTrans" cxnId="{5FAAD08D-98B7-4359-ABCB-EE9436B68F1A}">
      <dgm:prSet/>
      <dgm:spPr/>
      <dgm:t>
        <a:bodyPr/>
        <a:lstStyle/>
        <a:p>
          <a:pPr>
            <a:lnSpc>
              <a:spcPct val="100000"/>
            </a:lnSpc>
            <a:spcBef>
              <a:spcPts val="0"/>
            </a:spcBef>
            <a:spcAft>
              <a:spcPts val="0"/>
            </a:spcAft>
          </a:pPr>
          <a:endParaRPr lang="en-US">
            <a:latin typeface="Verdana" panose="020B0604030504040204" pitchFamily="34" charset="0"/>
            <a:ea typeface="Verdana" panose="020B0604030504040204" pitchFamily="34" charset="0"/>
          </a:endParaRPr>
        </a:p>
      </dgm:t>
    </dgm:pt>
    <dgm:pt modelId="{D010A91B-C8F8-4AD8-BA0A-ABFECEC3A219}">
      <dgm:prSet custT="1"/>
      <dgm:spPr/>
      <dgm:t>
        <a:bodyPr/>
        <a:lstStyle/>
        <a:p>
          <a:pPr marL="0" lvl="0" algn="l" defTabSz="800100" rtl="0">
            <a:lnSpc>
              <a:spcPct val="100000"/>
            </a:lnSpc>
            <a:spcBef>
              <a:spcPts val="0"/>
            </a:spcBef>
            <a:spcAft>
              <a:spcPts val="0"/>
            </a:spcAft>
            <a:buNone/>
          </a:pPr>
          <a:r>
            <a:rPr lang="en-US" sz="1600" kern="1200"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mn-cs"/>
            </a:rPr>
            <a:t>Tracked delivery service mandatory for small packets from 1 Jan 2025</a:t>
          </a:r>
        </a:p>
      </dgm:t>
    </dgm:pt>
    <dgm:pt modelId="{B8F105D8-0E76-494B-9B63-90CC6BD37A02}" type="parTrans" cxnId="{22CF758F-7EB4-436C-A19B-607F69ABAC2D}">
      <dgm:prSet/>
      <dgm:spPr/>
      <dgm:t>
        <a:bodyPr/>
        <a:lstStyle/>
        <a:p>
          <a:pPr>
            <a:lnSpc>
              <a:spcPct val="100000"/>
            </a:lnSpc>
            <a:spcBef>
              <a:spcPts val="0"/>
            </a:spcBef>
            <a:spcAft>
              <a:spcPts val="0"/>
            </a:spcAft>
          </a:pPr>
          <a:endParaRPr lang="en-US">
            <a:latin typeface="Verdana" panose="020B0604030504040204" pitchFamily="34" charset="0"/>
            <a:ea typeface="Verdana" panose="020B0604030504040204" pitchFamily="34" charset="0"/>
          </a:endParaRPr>
        </a:p>
      </dgm:t>
    </dgm:pt>
    <dgm:pt modelId="{01546154-7158-407B-A7C8-B1DFCD6BADB8}" type="sibTrans" cxnId="{22CF758F-7EB4-436C-A19B-607F69ABAC2D}">
      <dgm:prSet/>
      <dgm:spPr/>
      <dgm:t>
        <a:bodyPr/>
        <a:lstStyle/>
        <a:p>
          <a:pPr>
            <a:lnSpc>
              <a:spcPct val="100000"/>
            </a:lnSpc>
            <a:spcBef>
              <a:spcPts val="0"/>
            </a:spcBef>
            <a:spcAft>
              <a:spcPts val="0"/>
            </a:spcAft>
          </a:pPr>
          <a:endParaRPr lang="en-US">
            <a:latin typeface="Verdana" panose="020B0604030504040204" pitchFamily="34" charset="0"/>
            <a:ea typeface="Verdana" panose="020B0604030504040204" pitchFamily="34" charset="0"/>
          </a:endParaRPr>
        </a:p>
      </dgm:t>
    </dgm:pt>
    <dgm:pt modelId="{E468CCB3-16E6-4C65-9A9F-9671B55F741A}">
      <dgm:prSet/>
      <dgm:spPr/>
      <dgm:t>
        <a:bodyPr/>
        <a:lstStyle/>
        <a:p>
          <a:pPr>
            <a:lnSpc>
              <a:spcPct val="100000"/>
            </a:lnSpc>
            <a:spcBef>
              <a:spcPts val="0"/>
            </a:spcBef>
            <a:spcAft>
              <a:spcPts val="0"/>
            </a:spcAft>
          </a:pPr>
          <a:r>
            <a:rPr lang="en-GB" dirty="0">
              <a:latin typeface="Verdana" panose="020B0604030504040204" pitchFamily="34" charset="0"/>
              <a:ea typeface="Verdana" panose="020B0604030504040204" pitchFamily="34" charset="0"/>
            </a:rPr>
            <a:t>Advice of delivery service not applicable to parcels from </a:t>
          </a:r>
          <a:r>
            <a:rPr lang="en-GB"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1 Jan 2025</a:t>
          </a:r>
          <a:endParaRPr lang="LID4096"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dgm:t>
    </dgm:pt>
    <dgm:pt modelId="{0A8585BB-C419-477F-9424-97316275B5A5}" type="parTrans" cxnId="{190CB07A-D909-4C3F-9378-C1B16113645D}">
      <dgm:prSet/>
      <dgm:spPr/>
      <dgm:t>
        <a:bodyPr/>
        <a:lstStyle/>
        <a:p>
          <a:pPr>
            <a:lnSpc>
              <a:spcPct val="100000"/>
            </a:lnSpc>
            <a:spcBef>
              <a:spcPts val="0"/>
            </a:spcBef>
            <a:spcAft>
              <a:spcPts val="0"/>
            </a:spcAft>
          </a:pPr>
          <a:endParaRPr lang="LID4096">
            <a:latin typeface="Verdana" panose="020B0604030504040204" pitchFamily="34" charset="0"/>
            <a:ea typeface="Verdana" panose="020B0604030504040204" pitchFamily="34" charset="0"/>
          </a:endParaRPr>
        </a:p>
      </dgm:t>
    </dgm:pt>
    <dgm:pt modelId="{7DECA7EF-0BB2-4929-B20E-877C72FE4749}" type="sibTrans" cxnId="{190CB07A-D909-4C3F-9378-C1B16113645D}">
      <dgm:prSet/>
      <dgm:spPr/>
      <dgm:t>
        <a:bodyPr/>
        <a:lstStyle/>
        <a:p>
          <a:pPr>
            <a:lnSpc>
              <a:spcPct val="100000"/>
            </a:lnSpc>
            <a:spcBef>
              <a:spcPts val="0"/>
            </a:spcBef>
            <a:spcAft>
              <a:spcPts val="0"/>
            </a:spcAft>
          </a:pPr>
          <a:endParaRPr lang="LID4096">
            <a:latin typeface="Verdana" panose="020B0604030504040204" pitchFamily="34" charset="0"/>
            <a:ea typeface="Verdana" panose="020B0604030504040204" pitchFamily="34" charset="0"/>
          </a:endParaRPr>
        </a:p>
      </dgm:t>
    </dgm:pt>
    <dgm:pt modelId="{106C0882-E9D9-4F7B-A796-58781C1DFFB2}" type="pres">
      <dgm:prSet presAssocID="{E528972E-C265-43F7-ADA9-C0D366E72D33}" presName="Name0" presStyleCnt="0">
        <dgm:presLayoutVars>
          <dgm:chMax val="7"/>
          <dgm:chPref val="7"/>
          <dgm:dir/>
        </dgm:presLayoutVars>
      </dgm:prSet>
      <dgm:spPr/>
    </dgm:pt>
    <dgm:pt modelId="{15331FE7-8AA5-4364-AB7D-DC7029133E66}" type="pres">
      <dgm:prSet presAssocID="{E528972E-C265-43F7-ADA9-C0D366E72D33}" presName="Name1" presStyleCnt="0"/>
      <dgm:spPr/>
    </dgm:pt>
    <dgm:pt modelId="{2F21D9D1-D88A-4D26-A852-3D27A15DC283}" type="pres">
      <dgm:prSet presAssocID="{E528972E-C265-43F7-ADA9-C0D366E72D33}" presName="cycle" presStyleCnt="0"/>
      <dgm:spPr/>
    </dgm:pt>
    <dgm:pt modelId="{660C5441-4E20-4D03-8508-7BB671BA6AE6}" type="pres">
      <dgm:prSet presAssocID="{E528972E-C265-43F7-ADA9-C0D366E72D33}" presName="srcNode" presStyleLbl="node1" presStyleIdx="0" presStyleCnt="4"/>
      <dgm:spPr/>
    </dgm:pt>
    <dgm:pt modelId="{5E3DC349-CEA0-4CCA-8DEB-7F5F1B151E88}" type="pres">
      <dgm:prSet presAssocID="{E528972E-C265-43F7-ADA9-C0D366E72D33}" presName="conn" presStyleLbl="parChTrans1D2" presStyleIdx="0" presStyleCnt="1"/>
      <dgm:spPr/>
    </dgm:pt>
    <dgm:pt modelId="{E12A214F-91A9-455F-A2F7-2E561A4BED84}" type="pres">
      <dgm:prSet presAssocID="{E528972E-C265-43F7-ADA9-C0D366E72D33}" presName="extraNode" presStyleLbl="node1" presStyleIdx="0" presStyleCnt="4"/>
      <dgm:spPr/>
    </dgm:pt>
    <dgm:pt modelId="{CE5D7DE5-7E9E-4388-9B53-41F350D416FD}" type="pres">
      <dgm:prSet presAssocID="{E528972E-C265-43F7-ADA9-C0D366E72D33}" presName="dstNode" presStyleLbl="node1" presStyleIdx="0" presStyleCnt="4"/>
      <dgm:spPr/>
    </dgm:pt>
    <dgm:pt modelId="{D6820EA1-203E-4F49-9D5D-0389CC6F13EA}" type="pres">
      <dgm:prSet presAssocID="{ECDF1E53-A65E-4B5B-B9D0-317B87C821A9}" presName="text_1" presStyleLbl="node1" presStyleIdx="0" presStyleCnt="4">
        <dgm:presLayoutVars>
          <dgm:bulletEnabled val="1"/>
        </dgm:presLayoutVars>
      </dgm:prSet>
      <dgm:spPr/>
    </dgm:pt>
    <dgm:pt modelId="{3514EE31-E779-49B0-BBA9-A4E57E5A9CD6}" type="pres">
      <dgm:prSet presAssocID="{ECDF1E53-A65E-4B5B-B9D0-317B87C821A9}" presName="accent_1" presStyleCnt="0"/>
      <dgm:spPr/>
    </dgm:pt>
    <dgm:pt modelId="{05D39FBB-E830-41E9-90A1-FD578FFF8F7A}" type="pres">
      <dgm:prSet presAssocID="{ECDF1E53-A65E-4B5B-B9D0-317B87C821A9}" presName="accentRepeatNode" presStyleLbl="solidFgAcc1" presStyleIdx="0" presStyleCnt="4"/>
      <dgm:spPr/>
    </dgm:pt>
    <dgm:pt modelId="{CF965183-5E1B-47AD-A5F2-418FEEC762AA}" type="pres">
      <dgm:prSet presAssocID="{4A9C4318-598D-4CE3-8E04-DB8486741AD6}" presName="text_2" presStyleLbl="node1" presStyleIdx="1" presStyleCnt="4">
        <dgm:presLayoutVars>
          <dgm:bulletEnabled val="1"/>
        </dgm:presLayoutVars>
      </dgm:prSet>
      <dgm:spPr/>
    </dgm:pt>
    <dgm:pt modelId="{4C621290-1CCB-475B-A042-58043A706E65}" type="pres">
      <dgm:prSet presAssocID="{4A9C4318-598D-4CE3-8E04-DB8486741AD6}" presName="accent_2" presStyleCnt="0"/>
      <dgm:spPr/>
    </dgm:pt>
    <dgm:pt modelId="{CFAEC986-EA58-4AD6-B0FB-DE4AD083C47C}" type="pres">
      <dgm:prSet presAssocID="{4A9C4318-598D-4CE3-8E04-DB8486741AD6}" presName="accentRepeatNode" presStyleLbl="solidFgAcc1" presStyleIdx="1" presStyleCnt="4"/>
      <dgm:spPr/>
    </dgm:pt>
    <dgm:pt modelId="{C464DF29-1BF8-4268-86D0-9FFDC7CD2943}" type="pres">
      <dgm:prSet presAssocID="{D010A91B-C8F8-4AD8-BA0A-ABFECEC3A219}" presName="text_3" presStyleLbl="node1" presStyleIdx="2" presStyleCnt="4">
        <dgm:presLayoutVars>
          <dgm:bulletEnabled val="1"/>
        </dgm:presLayoutVars>
      </dgm:prSet>
      <dgm:spPr/>
    </dgm:pt>
    <dgm:pt modelId="{10E02E8A-5802-41AE-AD79-0D1325959768}" type="pres">
      <dgm:prSet presAssocID="{D010A91B-C8F8-4AD8-BA0A-ABFECEC3A219}" presName="accent_3" presStyleCnt="0"/>
      <dgm:spPr/>
    </dgm:pt>
    <dgm:pt modelId="{0BD90D2E-1FD4-44F4-A5DC-B052C23B45F4}" type="pres">
      <dgm:prSet presAssocID="{D010A91B-C8F8-4AD8-BA0A-ABFECEC3A219}" presName="accentRepeatNode" presStyleLbl="solidFgAcc1" presStyleIdx="2" presStyleCnt="4"/>
      <dgm:spPr/>
    </dgm:pt>
    <dgm:pt modelId="{2E3D30D4-69D4-4F28-8EEE-9C1A9119F85C}" type="pres">
      <dgm:prSet presAssocID="{E468CCB3-16E6-4C65-9A9F-9671B55F741A}" presName="text_4" presStyleLbl="node1" presStyleIdx="3" presStyleCnt="4">
        <dgm:presLayoutVars>
          <dgm:bulletEnabled val="1"/>
        </dgm:presLayoutVars>
      </dgm:prSet>
      <dgm:spPr/>
    </dgm:pt>
    <dgm:pt modelId="{F93A2928-D58D-4EF4-9E16-4A63E42DDA40}" type="pres">
      <dgm:prSet presAssocID="{E468CCB3-16E6-4C65-9A9F-9671B55F741A}" presName="accent_4" presStyleCnt="0"/>
      <dgm:spPr/>
    </dgm:pt>
    <dgm:pt modelId="{F25F0CE3-03B4-4D83-A341-2E1FDFBBCD9C}" type="pres">
      <dgm:prSet presAssocID="{E468CCB3-16E6-4C65-9A9F-9671B55F741A}" presName="accentRepeatNode" presStyleLbl="solidFgAcc1" presStyleIdx="3" presStyleCnt="4"/>
      <dgm:spPr/>
    </dgm:pt>
  </dgm:ptLst>
  <dgm:cxnLst>
    <dgm:cxn modelId="{EA70604D-CD4B-406E-B009-CE45E7BBEAE3}" type="presOf" srcId="{E468CCB3-16E6-4C65-9A9F-9671B55F741A}" destId="{2E3D30D4-69D4-4F28-8EEE-9C1A9119F85C}" srcOrd="0" destOrd="0" presId="urn:microsoft.com/office/officeart/2008/layout/VerticalCurvedList"/>
    <dgm:cxn modelId="{4748D852-BD62-458A-A83A-8AE9BD9621C0}" type="presOf" srcId="{4A9C4318-598D-4CE3-8E04-DB8486741AD6}" destId="{CF965183-5E1B-47AD-A5F2-418FEEC762AA}" srcOrd="0" destOrd="0" presId="urn:microsoft.com/office/officeart/2008/layout/VerticalCurvedList"/>
    <dgm:cxn modelId="{1113D655-DF4B-40DD-A53D-7E8F79B43788}" type="presOf" srcId="{ECDF1E53-A65E-4B5B-B9D0-317B87C821A9}" destId="{D6820EA1-203E-4F49-9D5D-0389CC6F13EA}" srcOrd="0" destOrd="0" presId="urn:microsoft.com/office/officeart/2008/layout/VerticalCurvedList"/>
    <dgm:cxn modelId="{A67BE178-A59D-42D9-BA44-B54355ECC28F}" srcId="{E528972E-C265-43F7-ADA9-C0D366E72D33}" destId="{ECDF1E53-A65E-4B5B-B9D0-317B87C821A9}" srcOrd="0" destOrd="0" parTransId="{3583A695-A9C5-4A51-9FEA-CEA6E55CE3D7}" sibTransId="{9802D92B-B0D1-458F-AF4A-EFD6E14B8CB1}"/>
    <dgm:cxn modelId="{190CB07A-D909-4C3F-9378-C1B16113645D}" srcId="{E528972E-C265-43F7-ADA9-C0D366E72D33}" destId="{E468CCB3-16E6-4C65-9A9F-9671B55F741A}" srcOrd="3" destOrd="0" parTransId="{0A8585BB-C419-477F-9424-97316275B5A5}" sibTransId="{7DECA7EF-0BB2-4929-B20E-877C72FE4749}"/>
    <dgm:cxn modelId="{DFF12581-4783-44EE-B36D-9687167EE338}" type="presOf" srcId="{E528972E-C265-43F7-ADA9-C0D366E72D33}" destId="{106C0882-E9D9-4F7B-A796-58781C1DFFB2}" srcOrd="0" destOrd="0" presId="urn:microsoft.com/office/officeart/2008/layout/VerticalCurvedList"/>
    <dgm:cxn modelId="{4D70B08C-14EA-4586-A5C0-59CB02397DFE}" type="presOf" srcId="{9802D92B-B0D1-458F-AF4A-EFD6E14B8CB1}" destId="{5E3DC349-CEA0-4CCA-8DEB-7F5F1B151E88}" srcOrd="0" destOrd="0" presId="urn:microsoft.com/office/officeart/2008/layout/VerticalCurvedList"/>
    <dgm:cxn modelId="{5FAAD08D-98B7-4359-ABCB-EE9436B68F1A}" srcId="{E528972E-C265-43F7-ADA9-C0D366E72D33}" destId="{4A9C4318-598D-4CE3-8E04-DB8486741AD6}" srcOrd="1" destOrd="0" parTransId="{D1F6016F-8034-494C-BAE9-6AB674EFFE40}" sibTransId="{CD5C439D-F05F-45A5-B2BF-E560C0AEA876}"/>
    <dgm:cxn modelId="{22CF758F-7EB4-436C-A19B-607F69ABAC2D}" srcId="{E528972E-C265-43F7-ADA9-C0D366E72D33}" destId="{D010A91B-C8F8-4AD8-BA0A-ABFECEC3A219}" srcOrd="2" destOrd="0" parTransId="{B8F105D8-0E76-494B-9B63-90CC6BD37A02}" sibTransId="{01546154-7158-407B-A7C8-B1DFCD6BADB8}"/>
    <dgm:cxn modelId="{FD5A48A0-C85C-4477-BAD5-1581F1024DBB}" type="presOf" srcId="{D010A91B-C8F8-4AD8-BA0A-ABFECEC3A219}" destId="{C464DF29-1BF8-4268-86D0-9FFDC7CD2943}" srcOrd="0" destOrd="0" presId="urn:microsoft.com/office/officeart/2008/layout/VerticalCurvedList"/>
    <dgm:cxn modelId="{A1D477ED-4A76-4E50-BB75-2D827814F2D8}" type="presParOf" srcId="{106C0882-E9D9-4F7B-A796-58781C1DFFB2}" destId="{15331FE7-8AA5-4364-AB7D-DC7029133E66}" srcOrd="0" destOrd="0" presId="urn:microsoft.com/office/officeart/2008/layout/VerticalCurvedList"/>
    <dgm:cxn modelId="{FB2CC867-1BA6-42EE-922B-CA52DFFCA596}" type="presParOf" srcId="{15331FE7-8AA5-4364-AB7D-DC7029133E66}" destId="{2F21D9D1-D88A-4D26-A852-3D27A15DC283}" srcOrd="0" destOrd="0" presId="urn:microsoft.com/office/officeart/2008/layout/VerticalCurvedList"/>
    <dgm:cxn modelId="{C40A6777-670D-4734-AC7A-A19CC31A623E}" type="presParOf" srcId="{2F21D9D1-D88A-4D26-A852-3D27A15DC283}" destId="{660C5441-4E20-4D03-8508-7BB671BA6AE6}" srcOrd="0" destOrd="0" presId="urn:microsoft.com/office/officeart/2008/layout/VerticalCurvedList"/>
    <dgm:cxn modelId="{1B637257-CFF4-4B99-B6EF-895FFE49C38F}" type="presParOf" srcId="{2F21D9D1-D88A-4D26-A852-3D27A15DC283}" destId="{5E3DC349-CEA0-4CCA-8DEB-7F5F1B151E88}" srcOrd="1" destOrd="0" presId="urn:microsoft.com/office/officeart/2008/layout/VerticalCurvedList"/>
    <dgm:cxn modelId="{09FAA2C3-76CD-4623-9E85-FE0F2251C0B0}" type="presParOf" srcId="{2F21D9D1-D88A-4D26-A852-3D27A15DC283}" destId="{E12A214F-91A9-455F-A2F7-2E561A4BED84}" srcOrd="2" destOrd="0" presId="urn:microsoft.com/office/officeart/2008/layout/VerticalCurvedList"/>
    <dgm:cxn modelId="{EFB1FE92-4B61-46D4-BD3B-3948CE527954}" type="presParOf" srcId="{2F21D9D1-D88A-4D26-A852-3D27A15DC283}" destId="{CE5D7DE5-7E9E-4388-9B53-41F350D416FD}" srcOrd="3" destOrd="0" presId="urn:microsoft.com/office/officeart/2008/layout/VerticalCurvedList"/>
    <dgm:cxn modelId="{56920AEB-3827-46E4-AF01-B7A8EDBBB5F8}" type="presParOf" srcId="{15331FE7-8AA5-4364-AB7D-DC7029133E66}" destId="{D6820EA1-203E-4F49-9D5D-0389CC6F13EA}" srcOrd="1" destOrd="0" presId="urn:microsoft.com/office/officeart/2008/layout/VerticalCurvedList"/>
    <dgm:cxn modelId="{7EAA2338-AFC9-433A-A591-337490434703}" type="presParOf" srcId="{15331FE7-8AA5-4364-AB7D-DC7029133E66}" destId="{3514EE31-E779-49B0-BBA9-A4E57E5A9CD6}" srcOrd="2" destOrd="0" presId="urn:microsoft.com/office/officeart/2008/layout/VerticalCurvedList"/>
    <dgm:cxn modelId="{3F24FBC9-2203-483F-967D-72BE8424BE96}" type="presParOf" srcId="{3514EE31-E779-49B0-BBA9-A4E57E5A9CD6}" destId="{05D39FBB-E830-41E9-90A1-FD578FFF8F7A}" srcOrd="0" destOrd="0" presId="urn:microsoft.com/office/officeart/2008/layout/VerticalCurvedList"/>
    <dgm:cxn modelId="{6CDE792A-452E-4158-9BFA-1BFCB2D840EB}" type="presParOf" srcId="{15331FE7-8AA5-4364-AB7D-DC7029133E66}" destId="{CF965183-5E1B-47AD-A5F2-418FEEC762AA}" srcOrd="3" destOrd="0" presId="urn:microsoft.com/office/officeart/2008/layout/VerticalCurvedList"/>
    <dgm:cxn modelId="{B5F29C8B-FF1D-440B-94F9-D8A0E60F2701}" type="presParOf" srcId="{15331FE7-8AA5-4364-AB7D-DC7029133E66}" destId="{4C621290-1CCB-475B-A042-58043A706E65}" srcOrd="4" destOrd="0" presId="urn:microsoft.com/office/officeart/2008/layout/VerticalCurvedList"/>
    <dgm:cxn modelId="{D6D608EE-1DF3-4250-80BD-410346C814BC}" type="presParOf" srcId="{4C621290-1CCB-475B-A042-58043A706E65}" destId="{CFAEC986-EA58-4AD6-B0FB-DE4AD083C47C}" srcOrd="0" destOrd="0" presId="urn:microsoft.com/office/officeart/2008/layout/VerticalCurvedList"/>
    <dgm:cxn modelId="{F15AA2E3-9B04-4449-A242-FFD7DB427031}" type="presParOf" srcId="{15331FE7-8AA5-4364-AB7D-DC7029133E66}" destId="{C464DF29-1BF8-4268-86D0-9FFDC7CD2943}" srcOrd="5" destOrd="0" presId="urn:microsoft.com/office/officeart/2008/layout/VerticalCurvedList"/>
    <dgm:cxn modelId="{B8463FEF-830B-4452-936D-B851E22B3DAD}" type="presParOf" srcId="{15331FE7-8AA5-4364-AB7D-DC7029133E66}" destId="{10E02E8A-5802-41AE-AD79-0D1325959768}" srcOrd="6" destOrd="0" presId="urn:microsoft.com/office/officeart/2008/layout/VerticalCurvedList"/>
    <dgm:cxn modelId="{9BF8F08A-1665-46BD-B073-23EAE423675F}" type="presParOf" srcId="{10E02E8A-5802-41AE-AD79-0D1325959768}" destId="{0BD90D2E-1FD4-44F4-A5DC-B052C23B45F4}" srcOrd="0" destOrd="0" presId="urn:microsoft.com/office/officeart/2008/layout/VerticalCurvedList"/>
    <dgm:cxn modelId="{02FF4CFC-E87D-413D-B983-931B219E807E}" type="presParOf" srcId="{15331FE7-8AA5-4364-AB7D-DC7029133E66}" destId="{2E3D30D4-69D4-4F28-8EEE-9C1A9119F85C}" srcOrd="7" destOrd="0" presId="urn:microsoft.com/office/officeart/2008/layout/VerticalCurvedList"/>
    <dgm:cxn modelId="{E5336F33-7194-4B61-81B1-8DFB47F7D942}" type="presParOf" srcId="{15331FE7-8AA5-4364-AB7D-DC7029133E66}" destId="{F93A2928-D58D-4EF4-9E16-4A63E42DDA40}" srcOrd="8" destOrd="0" presId="urn:microsoft.com/office/officeart/2008/layout/VerticalCurvedList"/>
    <dgm:cxn modelId="{72102C5C-7C88-4F3A-8BC3-1B6FE801E986}" type="presParOf" srcId="{F93A2928-D58D-4EF4-9E16-4A63E42DDA40}" destId="{F25F0CE3-03B4-4D83-A341-2E1FDFBBCD9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B244B67-D8DE-4157-99EB-47BB265A98B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056B6A6-E754-4942-9FE1-68C83DC86C73}">
      <dgm:prSet/>
      <dgm:spPr/>
      <dgm:t>
        <a:bodyPr/>
        <a:lstStyle/>
        <a:p>
          <a:pPr algn="just"/>
          <a:r>
            <a:rPr lang="en-US" dirty="0">
              <a:latin typeface="Verdana" panose="020B0604030504040204" pitchFamily="34" charset="0"/>
              <a:ea typeface="Verdana" panose="020B0604030504040204" pitchFamily="34" charset="0"/>
            </a:rPr>
            <a:t>Tracked, registered and insured items: EMSEVT exchange mandatory with all partners</a:t>
          </a:r>
        </a:p>
      </dgm:t>
    </dgm:pt>
    <dgm:pt modelId="{8E5BFA8C-5B6B-426B-9D17-568F54990A99}" type="parTrans" cxnId="{A3940F4C-1CFE-46BE-A68F-2C69931EE69F}">
      <dgm:prSet/>
      <dgm:spPr/>
      <dgm:t>
        <a:bodyPr/>
        <a:lstStyle/>
        <a:p>
          <a:pPr algn="just"/>
          <a:endParaRPr lang="en-US">
            <a:latin typeface="Verdana" panose="020B0604030504040204" pitchFamily="34" charset="0"/>
            <a:ea typeface="Verdana" panose="020B0604030504040204" pitchFamily="34" charset="0"/>
          </a:endParaRPr>
        </a:p>
      </dgm:t>
    </dgm:pt>
    <dgm:pt modelId="{04055733-7E3D-43F8-BF97-112BC30805A0}" type="sibTrans" cxnId="{A3940F4C-1CFE-46BE-A68F-2C69931EE69F}">
      <dgm:prSet/>
      <dgm:spPr/>
      <dgm:t>
        <a:bodyPr/>
        <a:lstStyle/>
        <a:p>
          <a:pPr algn="just"/>
          <a:endParaRPr lang="en-US">
            <a:latin typeface="Verdana" panose="020B0604030504040204" pitchFamily="34" charset="0"/>
            <a:ea typeface="Verdana" panose="020B0604030504040204" pitchFamily="34" charset="0"/>
          </a:endParaRPr>
        </a:p>
      </dgm:t>
    </dgm:pt>
    <dgm:pt modelId="{2E3CB612-0FAE-4E7D-9624-2FEFC28E6168}">
      <dgm:prSet/>
      <dgm:spPr/>
      <dgm:t>
        <a:bodyPr/>
        <a:lstStyle/>
        <a:p>
          <a:pPr algn="just"/>
          <a:r>
            <a:rPr lang="en-US" dirty="0">
              <a:latin typeface="Verdana" panose="020B0604030504040204" pitchFamily="34" charset="0"/>
              <a:ea typeface="Verdana" panose="020B0604030504040204" pitchFamily="34" charset="0"/>
            </a:rPr>
            <a:t>Provides outward and inward tracking on national territory</a:t>
          </a:r>
        </a:p>
      </dgm:t>
    </dgm:pt>
    <dgm:pt modelId="{21299202-03B3-4A20-BF1B-547E0DC771A8}" type="parTrans" cxnId="{27BB225E-0C64-4579-8B59-5ABDAB3846A5}">
      <dgm:prSet/>
      <dgm:spPr/>
      <dgm:t>
        <a:bodyPr/>
        <a:lstStyle/>
        <a:p>
          <a:pPr algn="just"/>
          <a:endParaRPr lang="en-US">
            <a:latin typeface="Verdana" panose="020B0604030504040204" pitchFamily="34" charset="0"/>
            <a:ea typeface="Verdana" panose="020B0604030504040204" pitchFamily="34" charset="0"/>
          </a:endParaRPr>
        </a:p>
      </dgm:t>
    </dgm:pt>
    <dgm:pt modelId="{9F22B65B-A606-4A2C-8FB1-5749FBB7B205}" type="sibTrans" cxnId="{27BB225E-0C64-4579-8B59-5ABDAB3846A5}">
      <dgm:prSet/>
      <dgm:spPr/>
      <dgm:t>
        <a:bodyPr/>
        <a:lstStyle/>
        <a:p>
          <a:pPr algn="just"/>
          <a:endParaRPr lang="en-US">
            <a:latin typeface="Verdana" panose="020B0604030504040204" pitchFamily="34" charset="0"/>
            <a:ea typeface="Verdana" panose="020B0604030504040204" pitchFamily="34" charset="0"/>
          </a:endParaRPr>
        </a:p>
      </dgm:t>
    </dgm:pt>
    <dgm:pt modelId="{7C5AF699-6A01-44DA-8480-0AF6EC92639D}">
      <dgm:prSet/>
      <dgm:spPr/>
      <dgm:t>
        <a:bodyPr/>
        <a:lstStyle/>
        <a:p>
          <a:pPr algn="just"/>
          <a:r>
            <a:rPr lang="en-US" dirty="0">
              <a:latin typeface="Verdana" panose="020B0604030504040204" pitchFamily="34" charset="0"/>
              <a:ea typeface="Verdana" panose="020B0604030504040204" pitchFamily="34" charset="0"/>
            </a:rPr>
            <a:t>PREDES: item-level data where identified items exist; format of contents where relevant</a:t>
          </a:r>
        </a:p>
      </dgm:t>
    </dgm:pt>
    <dgm:pt modelId="{120182C1-4D4E-43F5-957B-4C091AABDE00}" type="parTrans" cxnId="{6C9F28EA-619F-4B01-90CC-27767FF45375}">
      <dgm:prSet/>
      <dgm:spPr/>
      <dgm:t>
        <a:bodyPr/>
        <a:lstStyle/>
        <a:p>
          <a:pPr algn="just"/>
          <a:endParaRPr lang="en-US">
            <a:latin typeface="Verdana" panose="020B0604030504040204" pitchFamily="34" charset="0"/>
            <a:ea typeface="Verdana" panose="020B0604030504040204" pitchFamily="34" charset="0"/>
          </a:endParaRPr>
        </a:p>
      </dgm:t>
    </dgm:pt>
    <dgm:pt modelId="{480705C7-A98D-4522-87ED-7E25663784CA}" type="sibTrans" cxnId="{6C9F28EA-619F-4B01-90CC-27767FF45375}">
      <dgm:prSet/>
      <dgm:spPr/>
      <dgm:t>
        <a:bodyPr/>
        <a:lstStyle/>
        <a:p>
          <a:pPr algn="just"/>
          <a:endParaRPr lang="en-US">
            <a:latin typeface="Verdana" panose="020B0604030504040204" pitchFamily="34" charset="0"/>
            <a:ea typeface="Verdana" panose="020B0604030504040204" pitchFamily="34" charset="0"/>
          </a:endParaRPr>
        </a:p>
      </dgm:t>
    </dgm:pt>
    <dgm:pt modelId="{10D60916-774F-4021-BDD3-89170BF9C28F}">
      <dgm:prSet/>
      <dgm:spPr/>
      <dgm:t>
        <a:bodyPr/>
        <a:lstStyle/>
        <a:p>
          <a:pPr algn="just"/>
          <a:r>
            <a:rPr lang="en-US" dirty="0">
              <a:latin typeface="Verdana" panose="020B0604030504040204" pitchFamily="34" charset="0"/>
              <a:ea typeface="Verdana" panose="020B0604030504040204" pitchFamily="34" charset="0"/>
            </a:rPr>
            <a:t>RESDES: receptacle type and format of contents where relevant</a:t>
          </a:r>
        </a:p>
      </dgm:t>
    </dgm:pt>
    <dgm:pt modelId="{1E5D2019-74E5-4684-8E55-8CD6F48C410C}" type="parTrans" cxnId="{A5B82852-EC19-400B-B19E-63F6660A515E}">
      <dgm:prSet/>
      <dgm:spPr/>
      <dgm:t>
        <a:bodyPr/>
        <a:lstStyle/>
        <a:p>
          <a:pPr algn="just"/>
          <a:endParaRPr lang="en-US">
            <a:latin typeface="Verdana" panose="020B0604030504040204" pitchFamily="34" charset="0"/>
            <a:ea typeface="Verdana" panose="020B0604030504040204" pitchFamily="34" charset="0"/>
          </a:endParaRPr>
        </a:p>
      </dgm:t>
    </dgm:pt>
    <dgm:pt modelId="{69740F58-F3D2-428F-BE2C-3AC93023821B}" type="sibTrans" cxnId="{A5B82852-EC19-400B-B19E-63F6660A515E}">
      <dgm:prSet/>
      <dgm:spPr/>
      <dgm:t>
        <a:bodyPr/>
        <a:lstStyle/>
        <a:p>
          <a:pPr algn="just"/>
          <a:endParaRPr lang="en-US">
            <a:latin typeface="Verdana" panose="020B0604030504040204" pitchFamily="34" charset="0"/>
            <a:ea typeface="Verdana" panose="020B0604030504040204" pitchFamily="34" charset="0"/>
          </a:endParaRPr>
        </a:p>
      </dgm:t>
    </dgm:pt>
    <dgm:pt modelId="{4D9ECD1E-23AA-4459-92F4-59ED860A9175}">
      <dgm:prSet/>
      <dgm:spPr/>
      <dgm:t>
        <a:bodyPr/>
        <a:lstStyle/>
        <a:p>
          <a:pPr algn="just"/>
          <a:r>
            <a:rPr lang="en-US" dirty="0">
              <a:latin typeface="Verdana" panose="020B0604030504040204" pitchFamily="34" charset="0"/>
              <a:ea typeface="Verdana" panose="020B0604030504040204" pitchFamily="34" charset="0"/>
            </a:rPr>
            <a:t>S10 identifiers included for all items containing goods (UPU EDI M41)</a:t>
          </a:r>
        </a:p>
      </dgm:t>
    </dgm:pt>
    <dgm:pt modelId="{696FCB22-97A1-4B49-8067-A44F9199A3E1}" type="parTrans" cxnId="{90513AC7-A5C4-481D-88CE-543DF3EFBDA0}">
      <dgm:prSet/>
      <dgm:spPr/>
      <dgm:t>
        <a:bodyPr/>
        <a:lstStyle/>
        <a:p>
          <a:pPr algn="just"/>
          <a:endParaRPr lang="en-US">
            <a:latin typeface="Verdana" panose="020B0604030504040204" pitchFamily="34" charset="0"/>
            <a:ea typeface="Verdana" panose="020B0604030504040204" pitchFamily="34" charset="0"/>
          </a:endParaRPr>
        </a:p>
      </dgm:t>
    </dgm:pt>
    <dgm:pt modelId="{022115D9-729F-49FC-BB81-39BF35DA63F3}" type="sibTrans" cxnId="{90513AC7-A5C4-481D-88CE-543DF3EFBDA0}">
      <dgm:prSet/>
      <dgm:spPr/>
      <dgm:t>
        <a:bodyPr/>
        <a:lstStyle/>
        <a:p>
          <a:pPr algn="just"/>
          <a:endParaRPr lang="en-US">
            <a:latin typeface="Verdana" panose="020B0604030504040204" pitchFamily="34" charset="0"/>
            <a:ea typeface="Verdana" panose="020B0604030504040204" pitchFamily="34" charset="0"/>
          </a:endParaRPr>
        </a:p>
      </dgm:t>
    </dgm:pt>
    <dgm:pt modelId="{3F114E4B-84BE-47FE-A870-2CEDB971DF8A}" type="pres">
      <dgm:prSet presAssocID="{FB244B67-D8DE-4157-99EB-47BB265A98B9}" presName="vert0" presStyleCnt="0">
        <dgm:presLayoutVars>
          <dgm:dir/>
          <dgm:animOne val="branch"/>
          <dgm:animLvl val="lvl"/>
        </dgm:presLayoutVars>
      </dgm:prSet>
      <dgm:spPr/>
    </dgm:pt>
    <dgm:pt modelId="{3EAD539F-A53F-44CB-A9FF-F9D1E790F7DE}" type="pres">
      <dgm:prSet presAssocID="{7C5AF699-6A01-44DA-8480-0AF6EC92639D}" presName="thickLine" presStyleLbl="alignNode1" presStyleIdx="0" presStyleCnt="5"/>
      <dgm:spPr/>
    </dgm:pt>
    <dgm:pt modelId="{B020D925-2254-4271-BCF2-D94B421D61C5}" type="pres">
      <dgm:prSet presAssocID="{7C5AF699-6A01-44DA-8480-0AF6EC92639D}" presName="horz1" presStyleCnt="0"/>
      <dgm:spPr/>
    </dgm:pt>
    <dgm:pt modelId="{563DB5B0-D969-47AD-81B3-CE5773F1DBB3}" type="pres">
      <dgm:prSet presAssocID="{7C5AF699-6A01-44DA-8480-0AF6EC92639D}" presName="tx1" presStyleLbl="revTx" presStyleIdx="0" presStyleCnt="5"/>
      <dgm:spPr/>
    </dgm:pt>
    <dgm:pt modelId="{B05B4C16-DA02-459F-A8D4-BBF1B00F42FE}" type="pres">
      <dgm:prSet presAssocID="{7C5AF699-6A01-44DA-8480-0AF6EC92639D}" presName="vert1" presStyleCnt="0"/>
      <dgm:spPr/>
    </dgm:pt>
    <dgm:pt modelId="{DBB08FE6-3194-4E38-87A5-7B225A39F5FC}" type="pres">
      <dgm:prSet presAssocID="{10D60916-774F-4021-BDD3-89170BF9C28F}" presName="thickLine" presStyleLbl="alignNode1" presStyleIdx="1" presStyleCnt="5"/>
      <dgm:spPr/>
    </dgm:pt>
    <dgm:pt modelId="{D64A260C-C66F-431B-BC81-744061354476}" type="pres">
      <dgm:prSet presAssocID="{10D60916-774F-4021-BDD3-89170BF9C28F}" presName="horz1" presStyleCnt="0"/>
      <dgm:spPr/>
    </dgm:pt>
    <dgm:pt modelId="{8D43D46A-A716-470C-A8B6-3AAFF48BE291}" type="pres">
      <dgm:prSet presAssocID="{10D60916-774F-4021-BDD3-89170BF9C28F}" presName="tx1" presStyleLbl="revTx" presStyleIdx="1" presStyleCnt="5" custScaleY="78246"/>
      <dgm:spPr/>
    </dgm:pt>
    <dgm:pt modelId="{63167B03-8A42-4166-B795-9F965E677FF9}" type="pres">
      <dgm:prSet presAssocID="{10D60916-774F-4021-BDD3-89170BF9C28F}" presName="vert1" presStyleCnt="0"/>
      <dgm:spPr/>
    </dgm:pt>
    <dgm:pt modelId="{7438DE16-7C1D-478C-9917-B2362405CE42}" type="pres">
      <dgm:prSet presAssocID="{4D9ECD1E-23AA-4459-92F4-59ED860A9175}" presName="thickLine" presStyleLbl="alignNode1" presStyleIdx="2" presStyleCnt="5"/>
      <dgm:spPr/>
    </dgm:pt>
    <dgm:pt modelId="{8D9691CF-E791-4E8F-9EAB-ECBA26CA3735}" type="pres">
      <dgm:prSet presAssocID="{4D9ECD1E-23AA-4459-92F4-59ED860A9175}" presName="horz1" presStyleCnt="0"/>
      <dgm:spPr/>
    </dgm:pt>
    <dgm:pt modelId="{6D643347-8745-45C4-9731-287B7CCFE1DF}" type="pres">
      <dgm:prSet presAssocID="{4D9ECD1E-23AA-4459-92F4-59ED860A9175}" presName="tx1" presStyleLbl="revTx" presStyleIdx="2" presStyleCnt="5"/>
      <dgm:spPr/>
    </dgm:pt>
    <dgm:pt modelId="{AEA81A77-D541-4139-B10C-5D108704820D}" type="pres">
      <dgm:prSet presAssocID="{4D9ECD1E-23AA-4459-92F4-59ED860A9175}" presName="vert1" presStyleCnt="0"/>
      <dgm:spPr/>
    </dgm:pt>
    <dgm:pt modelId="{5B881085-1843-4115-A238-1D5662A48B39}" type="pres">
      <dgm:prSet presAssocID="{D056B6A6-E754-4942-9FE1-68C83DC86C73}" presName="thickLine" presStyleLbl="alignNode1" presStyleIdx="3" presStyleCnt="5"/>
      <dgm:spPr/>
    </dgm:pt>
    <dgm:pt modelId="{4E356962-CC26-4B36-B4C3-77487162412C}" type="pres">
      <dgm:prSet presAssocID="{D056B6A6-E754-4942-9FE1-68C83DC86C73}" presName="horz1" presStyleCnt="0"/>
      <dgm:spPr/>
    </dgm:pt>
    <dgm:pt modelId="{9F6C9CE3-7337-4A06-A396-415239FE63A8}" type="pres">
      <dgm:prSet presAssocID="{D056B6A6-E754-4942-9FE1-68C83DC86C73}" presName="tx1" presStyleLbl="revTx" presStyleIdx="3" presStyleCnt="5"/>
      <dgm:spPr/>
    </dgm:pt>
    <dgm:pt modelId="{E983BA26-2ACA-4547-AAC1-D3A3DF5F3779}" type="pres">
      <dgm:prSet presAssocID="{D056B6A6-E754-4942-9FE1-68C83DC86C73}" presName="vert1" presStyleCnt="0"/>
      <dgm:spPr/>
    </dgm:pt>
    <dgm:pt modelId="{2B430E05-A853-49DA-B84F-6E1BA1F10888}" type="pres">
      <dgm:prSet presAssocID="{2E3CB612-0FAE-4E7D-9624-2FEFC28E6168}" presName="thickLine" presStyleLbl="alignNode1" presStyleIdx="4" presStyleCnt="5"/>
      <dgm:spPr/>
    </dgm:pt>
    <dgm:pt modelId="{2D5536D2-C214-48F7-9B4B-413DBC10E6FC}" type="pres">
      <dgm:prSet presAssocID="{2E3CB612-0FAE-4E7D-9624-2FEFC28E6168}" presName="horz1" presStyleCnt="0"/>
      <dgm:spPr/>
    </dgm:pt>
    <dgm:pt modelId="{39E2FDBF-9795-4A29-BA36-33286AA065E2}" type="pres">
      <dgm:prSet presAssocID="{2E3CB612-0FAE-4E7D-9624-2FEFC28E6168}" presName="tx1" presStyleLbl="revTx" presStyleIdx="4" presStyleCnt="5"/>
      <dgm:spPr/>
    </dgm:pt>
    <dgm:pt modelId="{159A49FE-2061-4CBB-AAD6-93A61EEFB2AE}" type="pres">
      <dgm:prSet presAssocID="{2E3CB612-0FAE-4E7D-9624-2FEFC28E6168}" presName="vert1" presStyleCnt="0"/>
      <dgm:spPr/>
    </dgm:pt>
  </dgm:ptLst>
  <dgm:cxnLst>
    <dgm:cxn modelId="{6AD36D0F-AFC8-4BE6-8DCE-FBF507B00AF8}" type="presOf" srcId="{D056B6A6-E754-4942-9FE1-68C83DC86C73}" destId="{9F6C9CE3-7337-4A06-A396-415239FE63A8}" srcOrd="0" destOrd="0" presId="urn:microsoft.com/office/officeart/2008/layout/LinedList"/>
    <dgm:cxn modelId="{BFAD7F30-2421-4B7E-97EC-3E04FE9B1AFA}" type="presOf" srcId="{7C5AF699-6A01-44DA-8480-0AF6EC92639D}" destId="{563DB5B0-D969-47AD-81B3-CE5773F1DBB3}" srcOrd="0" destOrd="0" presId="urn:microsoft.com/office/officeart/2008/layout/LinedList"/>
    <dgm:cxn modelId="{27BB225E-0C64-4579-8B59-5ABDAB3846A5}" srcId="{FB244B67-D8DE-4157-99EB-47BB265A98B9}" destId="{2E3CB612-0FAE-4E7D-9624-2FEFC28E6168}" srcOrd="4" destOrd="0" parTransId="{21299202-03B3-4A20-BF1B-547E0DC771A8}" sibTransId="{9F22B65B-A606-4A2C-8FB1-5749FBB7B205}"/>
    <dgm:cxn modelId="{A3940F4C-1CFE-46BE-A68F-2C69931EE69F}" srcId="{FB244B67-D8DE-4157-99EB-47BB265A98B9}" destId="{D056B6A6-E754-4942-9FE1-68C83DC86C73}" srcOrd="3" destOrd="0" parTransId="{8E5BFA8C-5B6B-426B-9D17-568F54990A99}" sibTransId="{04055733-7E3D-43F8-BF97-112BC30805A0}"/>
    <dgm:cxn modelId="{A5B82852-EC19-400B-B19E-63F6660A515E}" srcId="{FB244B67-D8DE-4157-99EB-47BB265A98B9}" destId="{10D60916-774F-4021-BDD3-89170BF9C28F}" srcOrd="1" destOrd="0" parTransId="{1E5D2019-74E5-4684-8E55-8CD6F48C410C}" sibTransId="{69740F58-F3D2-428F-BE2C-3AC93023821B}"/>
    <dgm:cxn modelId="{E10FD054-5399-45A9-BC4C-1AA38D4A7C5E}" type="presOf" srcId="{FB244B67-D8DE-4157-99EB-47BB265A98B9}" destId="{3F114E4B-84BE-47FE-A870-2CEDB971DF8A}" srcOrd="0" destOrd="0" presId="urn:microsoft.com/office/officeart/2008/layout/LinedList"/>
    <dgm:cxn modelId="{86F2A096-C6C3-434A-8C9C-7D34FCEFA392}" type="presOf" srcId="{2E3CB612-0FAE-4E7D-9624-2FEFC28E6168}" destId="{39E2FDBF-9795-4A29-BA36-33286AA065E2}" srcOrd="0" destOrd="0" presId="urn:microsoft.com/office/officeart/2008/layout/LinedList"/>
    <dgm:cxn modelId="{90513AC7-A5C4-481D-88CE-543DF3EFBDA0}" srcId="{FB244B67-D8DE-4157-99EB-47BB265A98B9}" destId="{4D9ECD1E-23AA-4459-92F4-59ED860A9175}" srcOrd="2" destOrd="0" parTransId="{696FCB22-97A1-4B49-8067-A44F9199A3E1}" sibTransId="{022115D9-729F-49FC-BB81-39BF35DA63F3}"/>
    <dgm:cxn modelId="{B546C9D5-B98A-47D1-8016-876701B6D0AF}" type="presOf" srcId="{10D60916-774F-4021-BDD3-89170BF9C28F}" destId="{8D43D46A-A716-470C-A8B6-3AAFF48BE291}" srcOrd="0" destOrd="0" presId="urn:microsoft.com/office/officeart/2008/layout/LinedList"/>
    <dgm:cxn modelId="{B9E4B1E9-5067-41AD-A28F-CD5635155BC2}" type="presOf" srcId="{4D9ECD1E-23AA-4459-92F4-59ED860A9175}" destId="{6D643347-8745-45C4-9731-287B7CCFE1DF}" srcOrd="0" destOrd="0" presId="urn:microsoft.com/office/officeart/2008/layout/LinedList"/>
    <dgm:cxn modelId="{6C9F28EA-619F-4B01-90CC-27767FF45375}" srcId="{FB244B67-D8DE-4157-99EB-47BB265A98B9}" destId="{7C5AF699-6A01-44DA-8480-0AF6EC92639D}" srcOrd="0" destOrd="0" parTransId="{120182C1-4D4E-43F5-957B-4C091AABDE00}" sibTransId="{480705C7-A98D-4522-87ED-7E25663784CA}"/>
    <dgm:cxn modelId="{A21747FB-6288-4378-8037-8EAB1DF59F6A}" type="presParOf" srcId="{3F114E4B-84BE-47FE-A870-2CEDB971DF8A}" destId="{3EAD539F-A53F-44CB-A9FF-F9D1E790F7DE}" srcOrd="0" destOrd="0" presId="urn:microsoft.com/office/officeart/2008/layout/LinedList"/>
    <dgm:cxn modelId="{18F01122-E16B-4AB3-A95F-A6DE12D9BE50}" type="presParOf" srcId="{3F114E4B-84BE-47FE-A870-2CEDB971DF8A}" destId="{B020D925-2254-4271-BCF2-D94B421D61C5}" srcOrd="1" destOrd="0" presId="urn:microsoft.com/office/officeart/2008/layout/LinedList"/>
    <dgm:cxn modelId="{723A1BC6-77E8-4A64-B31F-711FF3D3B449}" type="presParOf" srcId="{B020D925-2254-4271-BCF2-D94B421D61C5}" destId="{563DB5B0-D969-47AD-81B3-CE5773F1DBB3}" srcOrd="0" destOrd="0" presId="urn:microsoft.com/office/officeart/2008/layout/LinedList"/>
    <dgm:cxn modelId="{7BBD585B-26C6-4635-9297-F268F6EDB772}" type="presParOf" srcId="{B020D925-2254-4271-BCF2-D94B421D61C5}" destId="{B05B4C16-DA02-459F-A8D4-BBF1B00F42FE}" srcOrd="1" destOrd="0" presId="urn:microsoft.com/office/officeart/2008/layout/LinedList"/>
    <dgm:cxn modelId="{AA7925CA-776B-461E-AEC8-CE7E9D42A0BD}" type="presParOf" srcId="{3F114E4B-84BE-47FE-A870-2CEDB971DF8A}" destId="{DBB08FE6-3194-4E38-87A5-7B225A39F5FC}" srcOrd="2" destOrd="0" presId="urn:microsoft.com/office/officeart/2008/layout/LinedList"/>
    <dgm:cxn modelId="{A59F6B0C-EC65-4E24-BAD1-40E44D206511}" type="presParOf" srcId="{3F114E4B-84BE-47FE-A870-2CEDB971DF8A}" destId="{D64A260C-C66F-431B-BC81-744061354476}" srcOrd="3" destOrd="0" presId="urn:microsoft.com/office/officeart/2008/layout/LinedList"/>
    <dgm:cxn modelId="{50A20F96-D9D4-4364-9736-C97CD2D8744C}" type="presParOf" srcId="{D64A260C-C66F-431B-BC81-744061354476}" destId="{8D43D46A-A716-470C-A8B6-3AAFF48BE291}" srcOrd="0" destOrd="0" presId="urn:microsoft.com/office/officeart/2008/layout/LinedList"/>
    <dgm:cxn modelId="{4C313456-533B-4398-B0FD-878576C6AF60}" type="presParOf" srcId="{D64A260C-C66F-431B-BC81-744061354476}" destId="{63167B03-8A42-4166-B795-9F965E677FF9}" srcOrd="1" destOrd="0" presId="urn:microsoft.com/office/officeart/2008/layout/LinedList"/>
    <dgm:cxn modelId="{678DE80E-6637-4827-B999-92004D3EAED1}" type="presParOf" srcId="{3F114E4B-84BE-47FE-A870-2CEDB971DF8A}" destId="{7438DE16-7C1D-478C-9917-B2362405CE42}" srcOrd="4" destOrd="0" presId="urn:microsoft.com/office/officeart/2008/layout/LinedList"/>
    <dgm:cxn modelId="{A7FEE0EC-3380-4097-A3C0-1073EBFADCCA}" type="presParOf" srcId="{3F114E4B-84BE-47FE-A870-2CEDB971DF8A}" destId="{8D9691CF-E791-4E8F-9EAB-ECBA26CA3735}" srcOrd="5" destOrd="0" presId="urn:microsoft.com/office/officeart/2008/layout/LinedList"/>
    <dgm:cxn modelId="{2489E01E-8679-4F41-A982-C741C9EDD6FD}" type="presParOf" srcId="{8D9691CF-E791-4E8F-9EAB-ECBA26CA3735}" destId="{6D643347-8745-45C4-9731-287B7CCFE1DF}" srcOrd="0" destOrd="0" presId="urn:microsoft.com/office/officeart/2008/layout/LinedList"/>
    <dgm:cxn modelId="{8F416AE3-0301-448C-BAED-9CE28044665F}" type="presParOf" srcId="{8D9691CF-E791-4E8F-9EAB-ECBA26CA3735}" destId="{AEA81A77-D541-4139-B10C-5D108704820D}" srcOrd="1" destOrd="0" presId="urn:microsoft.com/office/officeart/2008/layout/LinedList"/>
    <dgm:cxn modelId="{5A5C57F2-CDA2-4BAF-8254-EADE32217784}" type="presParOf" srcId="{3F114E4B-84BE-47FE-A870-2CEDB971DF8A}" destId="{5B881085-1843-4115-A238-1D5662A48B39}" srcOrd="6" destOrd="0" presId="urn:microsoft.com/office/officeart/2008/layout/LinedList"/>
    <dgm:cxn modelId="{5A3B31CD-9A9D-4CD8-866F-B3ED9953A525}" type="presParOf" srcId="{3F114E4B-84BE-47FE-A870-2CEDB971DF8A}" destId="{4E356962-CC26-4B36-B4C3-77487162412C}" srcOrd="7" destOrd="0" presId="urn:microsoft.com/office/officeart/2008/layout/LinedList"/>
    <dgm:cxn modelId="{F31C3B9B-25B0-4A5F-BB76-BD259CD77693}" type="presParOf" srcId="{4E356962-CC26-4B36-B4C3-77487162412C}" destId="{9F6C9CE3-7337-4A06-A396-415239FE63A8}" srcOrd="0" destOrd="0" presId="urn:microsoft.com/office/officeart/2008/layout/LinedList"/>
    <dgm:cxn modelId="{8808CE23-5CE4-4728-B471-6F1EAD34D3E9}" type="presParOf" srcId="{4E356962-CC26-4B36-B4C3-77487162412C}" destId="{E983BA26-2ACA-4547-AAC1-D3A3DF5F3779}" srcOrd="1" destOrd="0" presId="urn:microsoft.com/office/officeart/2008/layout/LinedList"/>
    <dgm:cxn modelId="{6D98436F-33FE-40BC-BB4C-8F36002A4870}" type="presParOf" srcId="{3F114E4B-84BE-47FE-A870-2CEDB971DF8A}" destId="{2B430E05-A853-49DA-B84F-6E1BA1F10888}" srcOrd="8" destOrd="0" presId="urn:microsoft.com/office/officeart/2008/layout/LinedList"/>
    <dgm:cxn modelId="{DD0DBA06-5A43-485A-B3F5-F1EEE63A9719}" type="presParOf" srcId="{3F114E4B-84BE-47FE-A870-2CEDB971DF8A}" destId="{2D5536D2-C214-48F7-9B4B-413DBC10E6FC}" srcOrd="9" destOrd="0" presId="urn:microsoft.com/office/officeart/2008/layout/LinedList"/>
    <dgm:cxn modelId="{4086D896-D886-44DF-8657-580208B93D05}" type="presParOf" srcId="{2D5536D2-C214-48F7-9B4B-413DBC10E6FC}" destId="{39E2FDBF-9795-4A29-BA36-33286AA065E2}" srcOrd="0" destOrd="0" presId="urn:microsoft.com/office/officeart/2008/layout/LinedList"/>
    <dgm:cxn modelId="{7D310F01-1280-4477-AD1B-826CA9CFD5B1}" type="presParOf" srcId="{2D5536D2-C214-48F7-9B4B-413DBC10E6FC}" destId="{159A49FE-2061-4CBB-AAD6-93A61EEFB2A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918F57F-0D89-4101-87EC-E40168A75C70}" type="doc">
      <dgm:prSet loTypeId="urn:microsoft.com/office/officeart/2005/8/layout/target2" loCatId="relationship" qsTypeId="urn:microsoft.com/office/officeart/2005/8/quickstyle/simple1" qsCatId="simple" csTypeId="urn:microsoft.com/office/officeart/2005/8/colors/accent1_4" csCatId="accent1" phldr="1"/>
      <dgm:spPr/>
      <dgm:t>
        <a:bodyPr/>
        <a:lstStyle/>
        <a:p>
          <a:endParaRPr lang="en-US"/>
        </a:p>
      </dgm:t>
    </dgm:pt>
    <dgm:pt modelId="{4D0A93EE-09B2-46C8-AEFF-A38A8F3C0F4D}">
      <dgm:prSet/>
      <dgm:spPr/>
      <dgm:t>
        <a:bodyPr/>
        <a:lstStyle/>
        <a:p>
          <a:pPr algn="just"/>
          <a:r>
            <a:rPr lang="en-US" b="1" dirty="0">
              <a:latin typeface="Verdana" panose="020B0604030504040204" pitchFamily="34" charset="0"/>
              <a:ea typeface="Verdana" panose="020B0604030504040204" pitchFamily="34" charset="0"/>
            </a:rPr>
            <a:t>UPU-certified IBIS</a:t>
          </a:r>
        </a:p>
      </dgm:t>
    </dgm:pt>
    <dgm:pt modelId="{79290205-FE69-4ABB-98F3-BFFAEE378F4C}" type="parTrans" cxnId="{4BFAB984-BBA2-42D1-8C90-0F8C62DEC005}">
      <dgm:prSet/>
      <dgm:spPr/>
      <dgm:t>
        <a:bodyPr/>
        <a:lstStyle/>
        <a:p>
          <a:endParaRPr lang="en-US"/>
        </a:p>
      </dgm:t>
    </dgm:pt>
    <dgm:pt modelId="{3D4EE3A8-303E-4EE6-8076-13D3743DA2CB}" type="sibTrans" cxnId="{4BFAB984-BBA2-42D1-8C90-0F8C62DEC005}">
      <dgm:prSet/>
      <dgm:spPr/>
      <dgm:t>
        <a:bodyPr/>
        <a:lstStyle/>
        <a:p>
          <a:endParaRPr lang="en-US"/>
        </a:p>
      </dgm:t>
    </dgm:pt>
    <dgm:pt modelId="{3F4F2DA2-ADAF-41F0-BAB4-711A9C0CFE4C}">
      <dgm:prSet/>
      <dgm:spPr/>
      <dgm:t>
        <a:bodyPr/>
        <a:lstStyle/>
        <a:p>
          <a:pPr algn="just"/>
          <a:r>
            <a:rPr lang="en-US" b="1" dirty="0">
              <a:latin typeface="Verdana" panose="020B0604030504040204" pitchFamily="34" charset="0"/>
              <a:ea typeface="Verdana" panose="020B0604030504040204" pitchFamily="34" charset="0"/>
            </a:rPr>
            <a:t>Mandatory for parcels; optional for letter-post but recommended</a:t>
          </a:r>
        </a:p>
      </dgm:t>
    </dgm:pt>
    <dgm:pt modelId="{4867A749-42F7-4915-B13A-2BB83D3B835A}" type="parTrans" cxnId="{6AB0311C-D05A-47F7-9592-16CCD7248994}">
      <dgm:prSet/>
      <dgm:spPr/>
      <dgm:t>
        <a:bodyPr/>
        <a:lstStyle/>
        <a:p>
          <a:endParaRPr lang="en-US"/>
        </a:p>
      </dgm:t>
    </dgm:pt>
    <dgm:pt modelId="{FB803ECA-2B49-4ED1-B2CC-B9892C1EFA05}" type="sibTrans" cxnId="{6AB0311C-D05A-47F7-9592-16CCD7248994}">
      <dgm:prSet/>
      <dgm:spPr/>
      <dgm:t>
        <a:bodyPr/>
        <a:lstStyle/>
        <a:p>
          <a:endParaRPr lang="en-US"/>
        </a:p>
      </dgm:t>
    </dgm:pt>
    <dgm:pt modelId="{D4D895BF-609E-4B63-8996-BE0D790E4826}">
      <dgm:prSet/>
      <dgm:spPr>
        <a:solidFill>
          <a:schemeClr val="accent5">
            <a:lumMod val="60000"/>
            <a:lumOff val="40000"/>
          </a:schemeClr>
        </a:solidFill>
      </dgm:spPr>
      <dgm:t>
        <a:bodyPr/>
        <a:lstStyle/>
        <a:p>
          <a:pPr algn="just"/>
          <a:r>
            <a:rPr lang="en-US" b="1" dirty="0">
              <a:latin typeface="Verdana" panose="020B0604030504040204" pitchFamily="34" charset="0"/>
              <a:ea typeface="Verdana" panose="020B0604030504040204" pitchFamily="34" charset="0"/>
            </a:rPr>
            <a:t>Used for preparation, submission, transmission, receipt and processing of inquiries</a:t>
          </a:r>
        </a:p>
      </dgm:t>
    </dgm:pt>
    <dgm:pt modelId="{584DFF8B-F855-4C91-975E-9E31C62F89FD}" type="parTrans" cxnId="{E59C37DB-C495-46B2-B4CA-70DF09380231}">
      <dgm:prSet/>
      <dgm:spPr/>
      <dgm:t>
        <a:bodyPr/>
        <a:lstStyle/>
        <a:p>
          <a:endParaRPr lang="en-US"/>
        </a:p>
      </dgm:t>
    </dgm:pt>
    <dgm:pt modelId="{5AF2FF29-2C8D-4C43-AE8F-DBB6E055CB2D}" type="sibTrans" cxnId="{E59C37DB-C495-46B2-B4CA-70DF09380231}">
      <dgm:prSet/>
      <dgm:spPr/>
      <dgm:t>
        <a:bodyPr/>
        <a:lstStyle/>
        <a:p>
          <a:endParaRPr lang="en-US"/>
        </a:p>
      </dgm:t>
    </dgm:pt>
    <dgm:pt modelId="{7EFCD69F-B920-4441-AEA7-B34377EE6B4E}" type="pres">
      <dgm:prSet presAssocID="{B918F57F-0D89-4101-87EC-E40168A75C70}" presName="Name0" presStyleCnt="0">
        <dgm:presLayoutVars>
          <dgm:chMax val="3"/>
          <dgm:chPref val="1"/>
          <dgm:dir/>
          <dgm:animLvl val="lvl"/>
          <dgm:resizeHandles/>
        </dgm:presLayoutVars>
      </dgm:prSet>
      <dgm:spPr/>
    </dgm:pt>
    <dgm:pt modelId="{A14D651C-25E2-465D-92D9-E19FF4BB7FBF}" type="pres">
      <dgm:prSet presAssocID="{B918F57F-0D89-4101-87EC-E40168A75C70}" presName="outerBox" presStyleCnt="0"/>
      <dgm:spPr/>
    </dgm:pt>
    <dgm:pt modelId="{7B0E1BA1-F09F-471C-B71F-8F28F8D37845}" type="pres">
      <dgm:prSet presAssocID="{B918F57F-0D89-4101-87EC-E40168A75C70}" presName="outerBoxParent" presStyleLbl="node1" presStyleIdx="0" presStyleCnt="3"/>
      <dgm:spPr/>
    </dgm:pt>
    <dgm:pt modelId="{7A7DEF7A-3CEC-401B-875F-D743F036BC60}" type="pres">
      <dgm:prSet presAssocID="{B918F57F-0D89-4101-87EC-E40168A75C70}" presName="outerBoxChildren" presStyleCnt="0"/>
      <dgm:spPr/>
    </dgm:pt>
    <dgm:pt modelId="{838CC55D-1C71-4280-9E1B-A2ED12E908D4}" type="pres">
      <dgm:prSet presAssocID="{B918F57F-0D89-4101-87EC-E40168A75C70}" presName="middleBox" presStyleCnt="0"/>
      <dgm:spPr/>
    </dgm:pt>
    <dgm:pt modelId="{8AA5D0DE-CD8E-423C-9943-3198ABCF282C}" type="pres">
      <dgm:prSet presAssocID="{B918F57F-0D89-4101-87EC-E40168A75C70}" presName="middleBoxParent" presStyleLbl="node1" presStyleIdx="1" presStyleCnt="3"/>
      <dgm:spPr/>
    </dgm:pt>
    <dgm:pt modelId="{8B69B445-D5DF-48D3-BCDC-6675EFBA1776}" type="pres">
      <dgm:prSet presAssocID="{B918F57F-0D89-4101-87EC-E40168A75C70}" presName="middleBoxChildren" presStyleCnt="0"/>
      <dgm:spPr/>
    </dgm:pt>
    <dgm:pt modelId="{BDEDEB3C-BC64-4A5A-8D24-F3E5EDBAE90C}" type="pres">
      <dgm:prSet presAssocID="{B918F57F-0D89-4101-87EC-E40168A75C70}" presName="centerBox" presStyleCnt="0"/>
      <dgm:spPr/>
    </dgm:pt>
    <dgm:pt modelId="{FE28BD08-37AA-487A-927B-43D4723A5414}" type="pres">
      <dgm:prSet presAssocID="{B918F57F-0D89-4101-87EC-E40168A75C70}" presName="centerBoxParent" presStyleLbl="node1" presStyleIdx="2" presStyleCnt="3"/>
      <dgm:spPr/>
    </dgm:pt>
  </dgm:ptLst>
  <dgm:cxnLst>
    <dgm:cxn modelId="{6AB0311C-D05A-47F7-9592-16CCD7248994}" srcId="{B918F57F-0D89-4101-87EC-E40168A75C70}" destId="{3F4F2DA2-ADAF-41F0-BAB4-711A9C0CFE4C}" srcOrd="1" destOrd="0" parTransId="{4867A749-42F7-4915-B13A-2BB83D3B835A}" sibTransId="{FB803ECA-2B49-4ED1-B2CC-B9892C1EFA05}"/>
    <dgm:cxn modelId="{F453C23E-B433-4E25-948E-2C94D710A04D}" type="presOf" srcId="{D4D895BF-609E-4B63-8996-BE0D790E4826}" destId="{FE28BD08-37AA-487A-927B-43D4723A5414}" srcOrd="0" destOrd="0" presId="urn:microsoft.com/office/officeart/2005/8/layout/target2"/>
    <dgm:cxn modelId="{37F58B63-557D-4132-8A21-D6149AADB239}" type="presOf" srcId="{3F4F2DA2-ADAF-41F0-BAB4-711A9C0CFE4C}" destId="{8AA5D0DE-CD8E-423C-9943-3198ABCF282C}" srcOrd="0" destOrd="0" presId="urn:microsoft.com/office/officeart/2005/8/layout/target2"/>
    <dgm:cxn modelId="{4BFAB984-BBA2-42D1-8C90-0F8C62DEC005}" srcId="{B918F57F-0D89-4101-87EC-E40168A75C70}" destId="{4D0A93EE-09B2-46C8-AEFF-A38A8F3C0F4D}" srcOrd="0" destOrd="0" parTransId="{79290205-FE69-4ABB-98F3-BFFAEE378F4C}" sibTransId="{3D4EE3A8-303E-4EE6-8076-13D3743DA2CB}"/>
    <dgm:cxn modelId="{4985AAB3-D6A8-429B-A723-65EF8242205B}" type="presOf" srcId="{4D0A93EE-09B2-46C8-AEFF-A38A8F3C0F4D}" destId="{7B0E1BA1-F09F-471C-B71F-8F28F8D37845}" srcOrd="0" destOrd="0" presId="urn:microsoft.com/office/officeart/2005/8/layout/target2"/>
    <dgm:cxn modelId="{5BEEBBC8-A91F-495A-A51B-85F083CE803C}" type="presOf" srcId="{B918F57F-0D89-4101-87EC-E40168A75C70}" destId="{7EFCD69F-B920-4441-AEA7-B34377EE6B4E}" srcOrd="0" destOrd="0" presId="urn:microsoft.com/office/officeart/2005/8/layout/target2"/>
    <dgm:cxn modelId="{E59C37DB-C495-46B2-B4CA-70DF09380231}" srcId="{B918F57F-0D89-4101-87EC-E40168A75C70}" destId="{D4D895BF-609E-4B63-8996-BE0D790E4826}" srcOrd="2" destOrd="0" parTransId="{584DFF8B-F855-4C91-975E-9E31C62F89FD}" sibTransId="{5AF2FF29-2C8D-4C43-AE8F-DBB6E055CB2D}"/>
    <dgm:cxn modelId="{61C880A4-4403-4949-BB6F-ECCDD6B0ED01}" type="presParOf" srcId="{7EFCD69F-B920-4441-AEA7-B34377EE6B4E}" destId="{A14D651C-25E2-465D-92D9-E19FF4BB7FBF}" srcOrd="0" destOrd="0" presId="urn:microsoft.com/office/officeart/2005/8/layout/target2"/>
    <dgm:cxn modelId="{163B8066-4F49-4D0E-9549-FA7433E70AA1}" type="presParOf" srcId="{A14D651C-25E2-465D-92D9-E19FF4BB7FBF}" destId="{7B0E1BA1-F09F-471C-B71F-8F28F8D37845}" srcOrd="0" destOrd="0" presId="urn:microsoft.com/office/officeart/2005/8/layout/target2"/>
    <dgm:cxn modelId="{E6D0B1A7-A59E-4347-B163-F5100C36A774}" type="presParOf" srcId="{A14D651C-25E2-465D-92D9-E19FF4BB7FBF}" destId="{7A7DEF7A-3CEC-401B-875F-D743F036BC60}" srcOrd="1" destOrd="0" presId="urn:microsoft.com/office/officeart/2005/8/layout/target2"/>
    <dgm:cxn modelId="{E99AE759-2447-4E13-A928-C35329C8A30F}" type="presParOf" srcId="{7EFCD69F-B920-4441-AEA7-B34377EE6B4E}" destId="{838CC55D-1C71-4280-9E1B-A2ED12E908D4}" srcOrd="1" destOrd="0" presId="urn:microsoft.com/office/officeart/2005/8/layout/target2"/>
    <dgm:cxn modelId="{EFCB434A-2122-4E9E-86F2-C34549B98127}" type="presParOf" srcId="{838CC55D-1C71-4280-9E1B-A2ED12E908D4}" destId="{8AA5D0DE-CD8E-423C-9943-3198ABCF282C}" srcOrd="0" destOrd="0" presId="urn:microsoft.com/office/officeart/2005/8/layout/target2"/>
    <dgm:cxn modelId="{5254E091-1E46-4B60-A8BA-ABE9AF848341}" type="presParOf" srcId="{838CC55D-1C71-4280-9E1B-A2ED12E908D4}" destId="{8B69B445-D5DF-48D3-BCDC-6675EFBA1776}" srcOrd="1" destOrd="0" presId="urn:microsoft.com/office/officeart/2005/8/layout/target2"/>
    <dgm:cxn modelId="{8A9057B1-E847-4405-8B16-AD0F1C2AD379}" type="presParOf" srcId="{7EFCD69F-B920-4441-AEA7-B34377EE6B4E}" destId="{BDEDEB3C-BC64-4A5A-8D24-F3E5EDBAE90C}" srcOrd="2" destOrd="0" presId="urn:microsoft.com/office/officeart/2005/8/layout/target2"/>
    <dgm:cxn modelId="{F19BE170-A3B0-4927-8E42-FC9CED7D8F9B}" type="presParOf" srcId="{BDEDEB3C-BC64-4A5A-8D24-F3E5EDBAE90C}" destId="{FE28BD08-37AA-487A-927B-43D4723A5414}"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EE2FAB4-975F-42C2-815D-84E3E3CBAC1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1356020-B68A-4D5E-BF30-14FA7088478D}">
      <dgm:prSet custT="1"/>
      <dgm:spPr>
        <a:solidFill>
          <a:schemeClr val="accent5">
            <a:lumMod val="60000"/>
            <a:lumOff val="40000"/>
          </a:schemeClr>
        </a:solidFill>
      </dgm:spPr>
      <dgm:t>
        <a:bodyPr/>
        <a:lstStyle/>
        <a:p>
          <a:pPr algn="l"/>
          <a:r>
            <a:rPr lang="en-US" sz="2400" b="1" dirty="0">
              <a:latin typeface="Verdana" panose="020B0604030504040204" pitchFamily="34" charset="0"/>
              <a:ea typeface="Verdana" panose="020B0604030504040204" pitchFamily="34" charset="0"/>
            </a:rPr>
            <a:t>General principles: article 21-001 of Convention Regulations</a:t>
          </a:r>
        </a:p>
      </dgm:t>
    </dgm:pt>
    <dgm:pt modelId="{E07FA387-8B8B-424F-A6C3-A9C5918C5C9F}" type="parTrans" cxnId="{296FF84E-9EC9-4617-AE9C-0CA0DDADB8B0}">
      <dgm:prSet/>
      <dgm:spPr/>
      <dgm:t>
        <a:bodyPr/>
        <a:lstStyle/>
        <a:p>
          <a:pPr algn="just"/>
          <a:endParaRPr lang="en-US" sz="4800">
            <a:latin typeface="Verdana" panose="020B0604030504040204" pitchFamily="34" charset="0"/>
            <a:ea typeface="Verdana" panose="020B0604030504040204" pitchFamily="34" charset="0"/>
          </a:endParaRPr>
        </a:p>
      </dgm:t>
    </dgm:pt>
    <dgm:pt modelId="{19D2B504-FAC1-4FC3-AB89-107D2DA79A1A}" type="sibTrans" cxnId="{296FF84E-9EC9-4617-AE9C-0CA0DDADB8B0}">
      <dgm:prSet custT="1"/>
      <dgm:spPr/>
      <dgm:t>
        <a:bodyPr/>
        <a:lstStyle/>
        <a:p>
          <a:pPr algn="just"/>
          <a:endParaRPr lang="en-US" sz="2000">
            <a:latin typeface="Verdana" panose="020B0604030504040204" pitchFamily="34" charset="0"/>
            <a:ea typeface="Verdana" panose="020B0604030504040204" pitchFamily="34" charset="0"/>
          </a:endParaRPr>
        </a:p>
      </dgm:t>
    </dgm:pt>
    <dgm:pt modelId="{DBE225F3-EAFC-47B8-A083-520D59E0F444}">
      <dgm:prSet custT="1"/>
      <dgm:spPr/>
      <dgm:t>
        <a:bodyPr/>
        <a:lstStyle/>
        <a:p>
          <a:pPr algn="just"/>
          <a:r>
            <a:rPr lang="en-US" sz="2400" dirty="0">
              <a:latin typeface="Verdana" panose="020B0604030504040204" pitchFamily="34" charset="0"/>
              <a:ea typeface="Verdana" panose="020B0604030504040204" pitchFamily="34" charset="0"/>
            </a:rPr>
            <a:t>CN 08: inform anticipated transmission time</a:t>
          </a:r>
        </a:p>
      </dgm:t>
    </dgm:pt>
    <dgm:pt modelId="{28876E0A-C21D-4B66-8E04-557205029ADF}" type="parTrans" cxnId="{984AB17B-A178-4098-9960-274CD23ADC63}">
      <dgm:prSet/>
      <dgm:spPr/>
      <dgm:t>
        <a:bodyPr/>
        <a:lstStyle/>
        <a:p>
          <a:pPr algn="just"/>
          <a:endParaRPr lang="en-US" sz="4800">
            <a:latin typeface="Verdana" panose="020B0604030504040204" pitchFamily="34" charset="0"/>
            <a:ea typeface="Verdana" panose="020B0604030504040204" pitchFamily="34" charset="0"/>
          </a:endParaRPr>
        </a:p>
      </dgm:t>
    </dgm:pt>
    <dgm:pt modelId="{AEBF1E51-8977-4AED-9C08-40DE1571FFD1}" type="sibTrans" cxnId="{984AB17B-A178-4098-9960-274CD23ADC63}">
      <dgm:prSet custT="1"/>
      <dgm:spPr/>
      <dgm:t>
        <a:bodyPr/>
        <a:lstStyle/>
        <a:p>
          <a:pPr algn="just"/>
          <a:endParaRPr lang="en-US" sz="2000">
            <a:latin typeface="Verdana" panose="020B0604030504040204" pitchFamily="34" charset="0"/>
            <a:ea typeface="Verdana" panose="020B0604030504040204" pitchFamily="34" charset="0"/>
          </a:endParaRPr>
        </a:p>
      </dgm:t>
    </dgm:pt>
    <dgm:pt modelId="{A357B579-E0FC-4824-A0E8-0C61B2F4E6B1}">
      <dgm:prSet custT="1"/>
      <dgm:spPr/>
      <dgm:t>
        <a:bodyPr/>
        <a:lstStyle/>
        <a:p>
          <a:pPr algn="just"/>
          <a:r>
            <a:rPr lang="en-US" sz="2400" dirty="0">
              <a:latin typeface="Verdana" panose="020B0604030504040204" pitchFamily="34" charset="0"/>
              <a:ea typeface="Verdana" panose="020B0604030504040204" pitchFamily="34" charset="0"/>
            </a:rPr>
            <a:t>IBIS inquiry submitted after transmission time expires unless RESDES/EMSEVT inbound</a:t>
          </a:r>
        </a:p>
      </dgm:t>
    </dgm:pt>
    <dgm:pt modelId="{BDC9890E-48CE-4572-B983-3AABAE09AAAC}" type="parTrans" cxnId="{33882772-7131-49D8-AC84-A6891E42853F}">
      <dgm:prSet/>
      <dgm:spPr/>
      <dgm:t>
        <a:bodyPr/>
        <a:lstStyle/>
        <a:p>
          <a:pPr algn="just"/>
          <a:endParaRPr lang="en-US" sz="4800">
            <a:latin typeface="Verdana" panose="020B0604030504040204" pitchFamily="34" charset="0"/>
            <a:ea typeface="Verdana" panose="020B0604030504040204" pitchFamily="34" charset="0"/>
          </a:endParaRPr>
        </a:p>
      </dgm:t>
    </dgm:pt>
    <dgm:pt modelId="{F271A6B7-FF92-404D-9251-945904BF6165}" type="sibTrans" cxnId="{33882772-7131-49D8-AC84-A6891E42853F}">
      <dgm:prSet custT="1"/>
      <dgm:spPr/>
      <dgm:t>
        <a:bodyPr/>
        <a:lstStyle/>
        <a:p>
          <a:pPr algn="just"/>
          <a:endParaRPr lang="en-US" sz="2000">
            <a:latin typeface="Verdana" panose="020B0604030504040204" pitchFamily="34" charset="0"/>
            <a:ea typeface="Verdana" panose="020B0604030504040204" pitchFamily="34" charset="0"/>
          </a:endParaRPr>
        </a:p>
      </dgm:t>
    </dgm:pt>
    <dgm:pt modelId="{AE893038-39FB-4538-8FE5-1FA2F6C8407D}">
      <dgm:prSet custT="1"/>
      <dgm:spPr/>
      <dgm:t>
        <a:bodyPr/>
        <a:lstStyle/>
        <a:p>
          <a:pPr algn="just"/>
          <a:r>
            <a:rPr lang="en-US" sz="2400" dirty="0">
              <a:latin typeface="Verdana" panose="020B0604030504040204" pitchFamily="34" charset="0"/>
              <a:ea typeface="Verdana" panose="020B0604030504040204" pitchFamily="34" charset="0"/>
            </a:rPr>
            <a:t>Reservations on handling periods only via bilateral agreements</a:t>
          </a:r>
        </a:p>
      </dgm:t>
    </dgm:pt>
    <dgm:pt modelId="{2BC035F0-CFCD-42E7-AF97-4E2EC7DC2899}" type="parTrans" cxnId="{C3171E75-D3AB-4397-86A4-03162080723E}">
      <dgm:prSet/>
      <dgm:spPr/>
      <dgm:t>
        <a:bodyPr/>
        <a:lstStyle/>
        <a:p>
          <a:pPr algn="just"/>
          <a:endParaRPr lang="en-US" sz="4800">
            <a:latin typeface="Verdana" panose="020B0604030504040204" pitchFamily="34" charset="0"/>
            <a:ea typeface="Verdana" panose="020B0604030504040204" pitchFamily="34" charset="0"/>
          </a:endParaRPr>
        </a:p>
      </dgm:t>
    </dgm:pt>
    <dgm:pt modelId="{54ABE38A-F14A-4482-A87B-3A1AF8F60956}" type="sibTrans" cxnId="{C3171E75-D3AB-4397-86A4-03162080723E}">
      <dgm:prSet custT="1"/>
      <dgm:spPr/>
      <dgm:t>
        <a:bodyPr/>
        <a:lstStyle/>
        <a:p>
          <a:pPr algn="just"/>
          <a:endParaRPr lang="en-US" sz="2000">
            <a:latin typeface="Verdana" panose="020B0604030504040204" pitchFamily="34" charset="0"/>
            <a:ea typeface="Verdana" panose="020B0604030504040204" pitchFamily="34" charset="0"/>
          </a:endParaRPr>
        </a:p>
      </dgm:t>
    </dgm:pt>
    <dgm:pt modelId="{7D8AD780-A1EF-410D-80D1-F52856110FAA}">
      <dgm:prSet custT="1"/>
      <dgm:spPr/>
      <dgm:t>
        <a:bodyPr/>
        <a:lstStyle/>
        <a:p>
          <a:pPr algn="just"/>
          <a:r>
            <a:rPr lang="en-US" sz="2400" dirty="0">
              <a:latin typeface="Verdana" panose="020B0604030504040204" pitchFamily="34" charset="0"/>
              <a:ea typeface="Verdana" panose="020B0604030504040204" pitchFamily="34" charset="0"/>
            </a:rPr>
            <a:t>Inquiries accepted once problem is reported by sender or addressee</a:t>
          </a:r>
        </a:p>
      </dgm:t>
    </dgm:pt>
    <dgm:pt modelId="{0DD9F197-0C95-4810-993F-22A0A05942F1}" type="parTrans" cxnId="{A389F9F0-A778-4BDA-AF9C-30B9A35C100F}">
      <dgm:prSet/>
      <dgm:spPr/>
      <dgm:t>
        <a:bodyPr/>
        <a:lstStyle/>
        <a:p>
          <a:pPr algn="just"/>
          <a:endParaRPr lang="en-US" sz="4000">
            <a:latin typeface="Verdana" panose="020B0604030504040204" pitchFamily="34" charset="0"/>
            <a:ea typeface="Verdana" panose="020B0604030504040204" pitchFamily="34" charset="0"/>
          </a:endParaRPr>
        </a:p>
      </dgm:t>
    </dgm:pt>
    <dgm:pt modelId="{D07A9893-794D-41D7-870A-A1FD9D95EFD2}" type="sibTrans" cxnId="{A389F9F0-A778-4BDA-AF9C-30B9A35C100F}">
      <dgm:prSet/>
      <dgm:spPr/>
      <dgm:t>
        <a:bodyPr/>
        <a:lstStyle/>
        <a:p>
          <a:pPr algn="just"/>
          <a:endParaRPr lang="en-US" sz="4000">
            <a:latin typeface="Verdana" panose="020B0604030504040204" pitchFamily="34" charset="0"/>
            <a:ea typeface="Verdana" panose="020B0604030504040204" pitchFamily="34" charset="0"/>
          </a:endParaRPr>
        </a:p>
      </dgm:t>
    </dgm:pt>
    <dgm:pt modelId="{6E1498D4-F2AD-4201-842A-2A126F8E7766}" type="pres">
      <dgm:prSet presAssocID="{1EE2FAB4-975F-42C2-815D-84E3E3CBAC1C}" presName="vert0" presStyleCnt="0">
        <dgm:presLayoutVars>
          <dgm:dir/>
          <dgm:animOne val="branch"/>
          <dgm:animLvl val="lvl"/>
        </dgm:presLayoutVars>
      </dgm:prSet>
      <dgm:spPr/>
    </dgm:pt>
    <dgm:pt modelId="{26100B1D-1101-4BFB-A152-C23755BED150}" type="pres">
      <dgm:prSet presAssocID="{A1356020-B68A-4D5E-BF30-14FA7088478D}" presName="thickLine" presStyleLbl="alignNode1" presStyleIdx="0" presStyleCnt="1"/>
      <dgm:spPr/>
    </dgm:pt>
    <dgm:pt modelId="{C778AF1B-CDF6-4C3F-85DA-99AB93A16616}" type="pres">
      <dgm:prSet presAssocID="{A1356020-B68A-4D5E-BF30-14FA7088478D}" presName="horz1" presStyleCnt="0"/>
      <dgm:spPr/>
    </dgm:pt>
    <dgm:pt modelId="{8B81F619-864C-433F-9008-C5CA4B7421A2}" type="pres">
      <dgm:prSet presAssocID="{A1356020-B68A-4D5E-BF30-14FA7088478D}" presName="tx1" presStyleLbl="revTx" presStyleIdx="0" presStyleCnt="5" custScaleX="121847" custLinFactNeighborX="-188"/>
      <dgm:spPr/>
    </dgm:pt>
    <dgm:pt modelId="{88A50A2C-A07C-4345-BE2D-E46310CBB06D}" type="pres">
      <dgm:prSet presAssocID="{A1356020-B68A-4D5E-BF30-14FA7088478D}" presName="vert1" presStyleCnt="0"/>
      <dgm:spPr/>
    </dgm:pt>
    <dgm:pt modelId="{BD3FDB19-59F0-4CE0-9605-7E1E23D2F86E}" type="pres">
      <dgm:prSet presAssocID="{7D8AD780-A1EF-410D-80D1-F52856110FAA}" presName="vertSpace2a" presStyleCnt="0"/>
      <dgm:spPr/>
    </dgm:pt>
    <dgm:pt modelId="{A9D961FB-6E5D-4981-95C5-D69A067FE235}" type="pres">
      <dgm:prSet presAssocID="{7D8AD780-A1EF-410D-80D1-F52856110FAA}" presName="horz2" presStyleCnt="0"/>
      <dgm:spPr/>
    </dgm:pt>
    <dgm:pt modelId="{7872A379-D3FC-486C-A08B-1F3CAEC87643}" type="pres">
      <dgm:prSet presAssocID="{7D8AD780-A1EF-410D-80D1-F52856110FAA}" presName="horzSpace2" presStyleCnt="0"/>
      <dgm:spPr/>
    </dgm:pt>
    <dgm:pt modelId="{C65B4734-4189-4C45-8FB4-52A7873EE11F}" type="pres">
      <dgm:prSet presAssocID="{7D8AD780-A1EF-410D-80D1-F52856110FAA}" presName="tx2" presStyleLbl="revTx" presStyleIdx="1" presStyleCnt="5"/>
      <dgm:spPr/>
    </dgm:pt>
    <dgm:pt modelId="{023E3087-EEC7-434D-9B80-042A417CB499}" type="pres">
      <dgm:prSet presAssocID="{7D8AD780-A1EF-410D-80D1-F52856110FAA}" presName="vert2" presStyleCnt="0"/>
      <dgm:spPr/>
    </dgm:pt>
    <dgm:pt modelId="{AF9C1CFD-C9A1-4C42-8836-7299CA171789}" type="pres">
      <dgm:prSet presAssocID="{7D8AD780-A1EF-410D-80D1-F52856110FAA}" presName="thinLine2b" presStyleLbl="callout" presStyleIdx="0" presStyleCnt="4"/>
      <dgm:spPr/>
    </dgm:pt>
    <dgm:pt modelId="{F44C215E-50B2-47B5-8CD6-6351EA0A6441}" type="pres">
      <dgm:prSet presAssocID="{7D8AD780-A1EF-410D-80D1-F52856110FAA}" presName="vertSpace2b" presStyleCnt="0"/>
      <dgm:spPr/>
    </dgm:pt>
    <dgm:pt modelId="{BC1F5CD6-123B-4BC6-B634-E2BE7649BAF1}" type="pres">
      <dgm:prSet presAssocID="{DBE225F3-EAFC-47B8-A083-520D59E0F444}" presName="horz2" presStyleCnt="0"/>
      <dgm:spPr/>
    </dgm:pt>
    <dgm:pt modelId="{9327422D-5472-4F6C-B3C7-B1D24C8A8DCE}" type="pres">
      <dgm:prSet presAssocID="{DBE225F3-EAFC-47B8-A083-520D59E0F444}" presName="horzSpace2" presStyleCnt="0"/>
      <dgm:spPr/>
    </dgm:pt>
    <dgm:pt modelId="{70E306B9-DB55-4C88-98A4-B75461CFA947}" type="pres">
      <dgm:prSet presAssocID="{DBE225F3-EAFC-47B8-A083-520D59E0F444}" presName="tx2" presStyleLbl="revTx" presStyleIdx="2" presStyleCnt="5"/>
      <dgm:spPr/>
    </dgm:pt>
    <dgm:pt modelId="{50FDE627-8AD2-4DA7-A1B1-B362F792F106}" type="pres">
      <dgm:prSet presAssocID="{DBE225F3-EAFC-47B8-A083-520D59E0F444}" presName="vert2" presStyleCnt="0"/>
      <dgm:spPr/>
    </dgm:pt>
    <dgm:pt modelId="{E31B90DD-7358-4383-868D-C02223AA93D1}" type="pres">
      <dgm:prSet presAssocID="{DBE225F3-EAFC-47B8-A083-520D59E0F444}" presName="thinLine2b" presStyleLbl="callout" presStyleIdx="1" presStyleCnt="4"/>
      <dgm:spPr/>
    </dgm:pt>
    <dgm:pt modelId="{C1B1CAEB-0327-492A-9A6C-73AB0B9A9970}" type="pres">
      <dgm:prSet presAssocID="{DBE225F3-EAFC-47B8-A083-520D59E0F444}" presName="vertSpace2b" presStyleCnt="0"/>
      <dgm:spPr/>
    </dgm:pt>
    <dgm:pt modelId="{C08751CB-4B3D-4A39-8326-A869E1C23322}" type="pres">
      <dgm:prSet presAssocID="{A357B579-E0FC-4824-A0E8-0C61B2F4E6B1}" presName="horz2" presStyleCnt="0"/>
      <dgm:spPr/>
    </dgm:pt>
    <dgm:pt modelId="{5AF18A01-0A92-4E4F-8848-C1E1DF9C2B78}" type="pres">
      <dgm:prSet presAssocID="{A357B579-E0FC-4824-A0E8-0C61B2F4E6B1}" presName="horzSpace2" presStyleCnt="0"/>
      <dgm:spPr/>
    </dgm:pt>
    <dgm:pt modelId="{0A24C864-4156-4314-AD83-F3492028D5CF}" type="pres">
      <dgm:prSet presAssocID="{A357B579-E0FC-4824-A0E8-0C61B2F4E6B1}" presName="tx2" presStyleLbl="revTx" presStyleIdx="3" presStyleCnt="5"/>
      <dgm:spPr/>
    </dgm:pt>
    <dgm:pt modelId="{708357B8-F8EB-437F-A245-724BD3183F48}" type="pres">
      <dgm:prSet presAssocID="{A357B579-E0FC-4824-A0E8-0C61B2F4E6B1}" presName="vert2" presStyleCnt="0"/>
      <dgm:spPr/>
    </dgm:pt>
    <dgm:pt modelId="{68B1DA1E-7C22-4AE8-B1C5-200B9077C30D}" type="pres">
      <dgm:prSet presAssocID="{A357B579-E0FC-4824-A0E8-0C61B2F4E6B1}" presName="thinLine2b" presStyleLbl="callout" presStyleIdx="2" presStyleCnt="4"/>
      <dgm:spPr/>
    </dgm:pt>
    <dgm:pt modelId="{57D97450-9204-4D51-BFE2-C31C3B94F6C2}" type="pres">
      <dgm:prSet presAssocID="{A357B579-E0FC-4824-A0E8-0C61B2F4E6B1}" presName="vertSpace2b" presStyleCnt="0"/>
      <dgm:spPr/>
    </dgm:pt>
    <dgm:pt modelId="{ABFADDD3-AD07-4D62-8FED-6CCBE9914F34}" type="pres">
      <dgm:prSet presAssocID="{AE893038-39FB-4538-8FE5-1FA2F6C8407D}" presName="horz2" presStyleCnt="0"/>
      <dgm:spPr/>
    </dgm:pt>
    <dgm:pt modelId="{4EB1B215-3ED8-4D78-94B8-D4EBE3A80D0E}" type="pres">
      <dgm:prSet presAssocID="{AE893038-39FB-4538-8FE5-1FA2F6C8407D}" presName="horzSpace2" presStyleCnt="0"/>
      <dgm:spPr/>
    </dgm:pt>
    <dgm:pt modelId="{33C87F16-8D73-46C6-A351-641BF3C229A6}" type="pres">
      <dgm:prSet presAssocID="{AE893038-39FB-4538-8FE5-1FA2F6C8407D}" presName="tx2" presStyleLbl="revTx" presStyleIdx="4" presStyleCnt="5"/>
      <dgm:spPr/>
    </dgm:pt>
    <dgm:pt modelId="{868B4EE9-9AD3-4321-BA76-CAFA4D1334EA}" type="pres">
      <dgm:prSet presAssocID="{AE893038-39FB-4538-8FE5-1FA2F6C8407D}" presName="vert2" presStyleCnt="0"/>
      <dgm:spPr/>
    </dgm:pt>
    <dgm:pt modelId="{FFDAA9C0-8354-4BFC-999A-38CAB657D3B9}" type="pres">
      <dgm:prSet presAssocID="{AE893038-39FB-4538-8FE5-1FA2F6C8407D}" presName="thinLine2b" presStyleLbl="callout" presStyleIdx="3" presStyleCnt="4"/>
      <dgm:spPr/>
    </dgm:pt>
    <dgm:pt modelId="{C553BCC7-44A3-48A5-B166-43691A51F1E6}" type="pres">
      <dgm:prSet presAssocID="{AE893038-39FB-4538-8FE5-1FA2F6C8407D}" presName="vertSpace2b" presStyleCnt="0"/>
      <dgm:spPr/>
    </dgm:pt>
  </dgm:ptLst>
  <dgm:cxnLst>
    <dgm:cxn modelId="{878FA840-C8BB-42F6-97E3-11535A6C8DE4}" type="presOf" srcId="{1EE2FAB4-975F-42C2-815D-84E3E3CBAC1C}" destId="{6E1498D4-F2AD-4201-842A-2A126F8E7766}" srcOrd="0" destOrd="0" presId="urn:microsoft.com/office/officeart/2008/layout/LinedList"/>
    <dgm:cxn modelId="{296FF84E-9EC9-4617-AE9C-0CA0DDADB8B0}" srcId="{1EE2FAB4-975F-42C2-815D-84E3E3CBAC1C}" destId="{A1356020-B68A-4D5E-BF30-14FA7088478D}" srcOrd="0" destOrd="0" parTransId="{E07FA387-8B8B-424F-A6C3-A9C5918C5C9F}" sibTransId="{19D2B504-FAC1-4FC3-AB89-107D2DA79A1A}"/>
    <dgm:cxn modelId="{33882772-7131-49D8-AC84-A6891E42853F}" srcId="{A1356020-B68A-4D5E-BF30-14FA7088478D}" destId="{A357B579-E0FC-4824-A0E8-0C61B2F4E6B1}" srcOrd="2" destOrd="0" parTransId="{BDC9890E-48CE-4572-B983-3AABAE09AAAC}" sibTransId="{F271A6B7-FF92-404D-9251-945904BF6165}"/>
    <dgm:cxn modelId="{C3171E75-D3AB-4397-86A4-03162080723E}" srcId="{A1356020-B68A-4D5E-BF30-14FA7088478D}" destId="{AE893038-39FB-4538-8FE5-1FA2F6C8407D}" srcOrd="3" destOrd="0" parTransId="{2BC035F0-CFCD-42E7-AF97-4E2EC7DC2899}" sibTransId="{54ABE38A-F14A-4482-A87B-3A1AF8F60956}"/>
    <dgm:cxn modelId="{B0226279-47C2-498F-A3CB-60AFD739C155}" type="presOf" srcId="{DBE225F3-EAFC-47B8-A083-520D59E0F444}" destId="{70E306B9-DB55-4C88-98A4-B75461CFA947}" srcOrd="0" destOrd="0" presId="urn:microsoft.com/office/officeart/2008/layout/LinedList"/>
    <dgm:cxn modelId="{B1C7617A-C81D-4AD2-BD25-5F4EDA60080B}" type="presOf" srcId="{7D8AD780-A1EF-410D-80D1-F52856110FAA}" destId="{C65B4734-4189-4C45-8FB4-52A7873EE11F}" srcOrd="0" destOrd="0" presId="urn:microsoft.com/office/officeart/2008/layout/LinedList"/>
    <dgm:cxn modelId="{984AB17B-A178-4098-9960-274CD23ADC63}" srcId="{A1356020-B68A-4D5E-BF30-14FA7088478D}" destId="{DBE225F3-EAFC-47B8-A083-520D59E0F444}" srcOrd="1" destOrd="0" parTransId="{28876E0A-C21D-4B66-8E04-557205029ADF}" sibTransId="{AEBF1E51-8977-4AED-9C08-40DE1571FFD1}"/>
    <dgm:cxn modelId="{444CDB9E-5E20-4AD6-940C-80FF8F0AD348}" type="presOf" srcId="{A1356020-B68A-4D5E-BF30-14FA7088478D}" destId="{8B81F619-864C-433F-9008-C5CA4B7421A2}" srcOrd="0" destOrd="0" presId="urn:microsoft.com/office/officeart/2008/layout/LinedList"/>
    <dgm:cxn modelId="{5A8472A6-26CE-4E43-AE80-BC2277A2BC92}" type="presOf" srcId="{A357B579-E0FC-4824-A0E8-0C61B2F4E6B1}" destId="{0A24C864-4156-4314-AD83-F3492028D5CF}" srcOrd="0" destOrd="0" presId="urn:microsoft.com/office/officeart/2008/layout/LinedList"/>
    <dgm:cxn modelId="{A389F9F0-A778-4BDA-AF9C-30B9A35C100F}" srcId="{A1356020-B68A-4D5E-BF30-14FA7088478D}" destId="{7D8AD780-A1EF-410D-80D1-F52856110FAA}" srcOrd="0" destOrd="0" parTransId="{0DD9F197-0C95-4810-993F-22A0A05942F1}" sibTransId="{D07A9893-794D-41D7-870A-A1FD9D95EFD2}"/>
    <dgm:cxn modelId="{2214A7F9-F824-4EF9-B8B0-94A64132F31B}" type="presOf" srcId="{AE893038-39FB-4538-8FE5-1FA2F6C8407D}" destId="{33C87F16-8D73-46C6-A351-641BF3C229A6}" srcOrd="0" destOrd="0" presId="urn:microsoft.com/office/officeart/2008/layout/LinedList"/>
    <dgm:cxn modelId="{938788D7-530C-432A-AE57-91551FE92CD9}" type="presParOf" srcId="{6E1498D4-F2AD-4201-842A-2A126F8E7766}" destId="{26100B1D-1101-4BFB-A152-C23755BED150}" srcOrd="0" destOrd="0" presId="urn:microsoft.com/office/officeart/2008/layout/LinedList"/>
    <dgm:cxn modelId="{1753F8AF-BE7D-4036-AC56-74370A69FF7E}" type="presParOf" srcId="{6E1498D4-F2AD-4201-842A-2A126F8E7766}" destId="{C778AF1B-CDF6-4C3F-85DA-99AB93A16616}" srcOrd="1" destOrd="0" presId="urn:microsoft.com/office/officeart/2008/layout/LinedList"/>
    <dgm:cxn modelId="{F0567AC3-01B4-4C48-A3B1-E9E84E4A89D9}" type="presParOf" srcId="{C778AF1B-CDF6-4C3F-85DA-99AB93A16616}" destId="{8B81F619-864C-433F-9008-C5CA4B7421A2}" srcOrd="0" destOrd="0" presId="urn:microsoft.com/office/officeart/2008/layout/LinedList"/>
    <dgm:cxn modelId="{ACF654F7-6230-4434-B312-A01EB2358A67}" type="presParOf" srcId="{C778AF1B-CDF6-4C3F-85DA-99AB93A16616}" destId="{88A50A2C-A07C-4345-BE2D-E46310CBB06D}" srcOrd="1" destOrd="0" presId="urn:microsoft.com/office/officeart/2008/layout/LinedList"/>
    <dgm:cxn modelId="{E82C1518-1FBA-4F5D-A7B1-69BA8BC36E40}" type="presParOf" srcId="{88A50A2C-A07C-4345-BE2D-E46310CBB06D}" destId="{BD3FDB19-59F0-4CE0-9605-7E1E23D2F86E}" srcOrd="0" destOrd="0" presId="urn:microsoft.com/office/officeart/2008/layout/LinedList"/>
    <dgm:cxn modelId="{1863F64E-2D0E-4316-AE20-CDA61E5C070D}" type="presParOf" srcId="{88A50A2C-A07C-4345-BE2D-E46310CBB06D}" destId="{A9D961FB-6E5D-4981-95C5-D69A067FE235}" srcOrd="1" destOrd="0" presId="urn:microsoft.com/office/officeart/2008/layout/LinedList"/>
    <dgm:cxn modelId="{26172B33-9875-46FA-8195-255D335C76BA}" type="presParOf" srcId="{A9D961FB-6E5D-4981-95C5-D69A067FE235}" destId="{7872A379-D3FC-486C-A08B-1F3CAEC87643}" srcOrd="0" destOrd="0" presId="urn:microsoft.com/office/officeart/2008/layout/LinedList"/>
    <dgm:cxn modelId="{F65B734D-4DB8-4D6D-8231-CECF4E1FFBAD}" type="presParOf" srcId="{A9D961FB-6E5D-4981-95C5-D69A067FE235}" destId="{C65B4734-4189-4C45-8FB4-52A7873EE11F}" srcOrd="1" destOrd="0" presId="urn:microsoft.com/office/officeart/2008/layout/LinedList"/>
    <dgm:cxn modelId="{6E0C61DD-5CD2-4C65-BEA7-FC44940B0212}" type="presParOf" srcId="{A9D961FB-6E5D-4981-95C5-D69A067FE235}" destId="{023E3087-EEC7-434D-9B80-042A417CB499}" srcOrd="2" destOrd="0" presId="urn:microsoft.com/office/officeart/2008/layout/LinedList"/>
    <dgm:cxn modelId="{A833F6DF-05E2-4D8A-A867-343973989872}" type="presParOf" srcId="{88A50A2C-A07C-4345-BE2D-E46310CBB06D}" destId="{AF9C1CFD-C9A1-4C42-8836-7299CA171789}" srcOrd="2" destOrd="0" presId="urn:microsoft.com/office/officeart/2008/layout/LinedList"/>
    <dgm:cxn modelId="{7F3DC195-9A26-4B7A-B401-53AD99BAC1D3}" type="presParOf" srcId="{88A50A2C-A07C-4345-BE2D-E46310CBB06D}" destId="{F44C215E-50B2-47B5-8CD6-6351EA0A6441}" srcOrd="3" destOrd="0" presId="urn:microsoft.com/office/officeart/2008/layout/LinedList"/>
    <dgm:cxn modelId="{FA4DDBA0-B78D-47F1-9740-433847F9E0EE}" type="presParOf" srcId="{88A50A2C-A07C-4345-BE2D-E46310CBB06D}" destId="{BC1F5CD6-123B-4BC6-B634-E2BE7649BAF1}" srcOrd="4" destOrd="0" presId="urn:microsoft.com/office/officeart/2008/layout/LinedList"/>
    <dgm:cxn modelId="{2945894D-E64F-44CE-B8F4-C91D1AFD35B8}" type="presParOf" srcId="{BC1F5CD6-123B-4BC6-B634-E2BE7649BAF1}" destId="{9327422D-5472-4F6C-B3C7-B1D24C8A8DCE}" srcOrd="0" destOrd="0" presId="urn:microsoft.com/office/officeart/2008/layout/LinedList"/>
    <dgm:cxn modelId="{0E1C7FE5-0C91-4822-8734-3908BC370740}" type="presParOf" srcId="{BC1F5CD6-123B-4BC6-B634-E2BE7649BAF1}" destId="{70E306B9-DB55-4C88-98A4-B75461CFA947}" srcOrd="1" destOrd="0" presId="urn:microsoft.com/office/officeart/2008/layout/LinedList"/>
    <dgm:cxn modelId="{95442F9C-C001-4246-9957-5A9F61F58ECB}" type="presParOf" srcId="{BC1F5CD6-123B-4BC6-B634-E2BE7649BAF1}" destId="{50FDE627-8AD2-4DA7-A1B1-B362F792F106}" srcOrd="2" destOrd="0" presId="urn:microsoft.com/office/officeart/2008/layout/LinedList"/>
    <dgm:cxn modelId="{A50F4158-215F-4B81-9F69-2BA302682FA0}" type="presParOf" srcId="{88A50A2C-A07C-4345-BE2D-E46310CBB06D}" destId="{E31B90DD-7358-4383-868D-C02223AA93D1}" srcOrd="5" destOrd="0" presId="urn:microsoft.com/office/officeart/2008/layout/LinedList"/>
    <dgm:cxn modelId="{07ECBC7A-92B4-4371-9FC8-2F81992A6C04}" type="presParOf" srcId="{88A50A2C-A07C-4345-BE2D-E46310CBB06D}" destId="{C1B1CAEB-0327-492A-9A6C-73AB0B9A9970}" srcOrd="6" destOrd="0" presId="urn:microsoft.com/office/officeart/2008/layout/LinedList"/>
    <dgm:cxn modelId="{A022C863-4A88-4423-96FB-6DEA208C89A5}" type="presParOf" srcId="{88A50A2C-A07C-4345-BE2D-E46310CBB06D}" destId="{C08751CB-4B3D-4A39-8326-A869E1C23322}" srcOrd="7" destOrd="0" presId="urn:microsoft.com/office/officeart/2008/layout/LinedList"/>
    <dgm:cxn modelId="{898B0FC3-5B1D-4746-8DBE-33FFED5C65FA}" type="presParOf" srcId="{C08751CB-4B3D-4A39-8326-A869E1C23322}" destId="{5AF18A01-0A92-4E4F-8848-C1E1DF9C2B78}" srcOrd="0" destOrd="0" presId="urn:microsoft.com/office/officeart/2008/layout/LinedList"/>
    <dgm:cxn modelId="{C388DA2C-BFBA-4CA6-BCC2-A261CDED79E2}" type="presParOf" srcId="{C08751CB-4B3D-4A39-8326-A869E1C23322}" destId="{0A24C864-4156-4314-AD83-F3492028D5CF}" srcOrd="1" destOrd="0" presId="urn:microsoft.com/office/officeart/2008/layout/LinedList"/>
    <dgm:cxn modelId="{FC53EC31-815A-42BC-9D30-8720017D351C}" type="presParOf" srcId="{C08751CB-4B3D-4A39-8326-A869E1C23322}" destId="{708357B8-F8EB-437F-A245-724BD3183F48}" srcOrd="2" destOrd="0" presId="urn:microsoft.com/office/officeart/2008/layout/LinedList"/>
    <dgm:cxn modelId="{2F56EC07-46F3-4A02-9201-B2C28677BD53}" type="presParOf" srcId="{88A50A2C-A07C-4345-BE2D-E46310CBB06D}" destId="{68B1DA1E-7C22-4AE8-B1C5-200B9077C30D}" srcOrd="8" destOrd="0" presId="urn:microsoft.com/office/officeart/2008/layout/LinedList"/>
    <dgm:cxn modelId="{FDC71729-AE98-4A06-8E8C-FCE9E1F9B604}" type="presParOf" srcId="{88A50A2C-A07C-4345-BE2D-E46310CBB06D}" destId="{57D97450-9204-4D51-BFE2-C31C3B94F6C2}" srcOrd="9" destOrd="0" presId="urn:microsoft.com/office/officeart/2008/layout/LinedList"/>
    <dgm:cxn modelId="{040AB016-2ECC-4D44-8AFB-B8B6CE0E2299}" type="presParOf" srcId="{88A50A2C-A07C-4345-BE2D-E46310CBB06D}" destId="{ABFADDD3-AD07-4D62-8FED-6CCBE9914F34}" srcOrd="10" destOrd="0" presId="urn:microsoft.com/office/officeart/2008/layout/LinedList"/>
    <dgm:cxn modelId="{3AF6B1BE-75D8-4B77-BE04-B5F5B382A4DA}" type="presParOf" srcId="{ABFADDD3-AD07-4D62-8FED-6CCBE9914F34}" destId="{4EB1B215-3ED8-4D78-94B8-D4EBE3A80D0E}" srcOrd="0" destOrd="0" presId="urn:microsoft.com/office/officeart/2008/layout/LinedList"/>
    <dgm:cxn modelId="{F5F59E47-8BF2-4ED2-AD97-5CE9FED8386F}" type="presParOf" srcId="{ABFADDD3-AD07-4D62-8FED-6CCBE9914F34}" destId="{33C87F16-8D73-46C6-A351-641BF3C229A6}" srcOrd="1" destOrd="0" presId="urn:microsoft.com/office/officeart/2008/layout/LinedList"/>
    <dgm:cxn modelId="{43AE77A8-5354-4E67-8D6C-3D28670A05CE}" type="presParOf" srcId="{ABFADDD3-AD07-4D62-8FED-6CCBE9914F34}" destId="{868B4EE9-9AD3-4321-BA76-CAFA4D1334EA}" srcOrd="2" destOrd="0" presId="urn:microsoft.com/office/officeart/2008/layout/LinedList"/>
    <dgm:cxn modelId="{90C27971-FD73-4A9A-A293-98B7D238D691}" type="presParOf" srcId="{88A50A2C-A07C-4345-BE2D-E46310CBB06D}" destId="{FFDAA9C0-8354-4BFC-999A-38CAB657D3B9}" srcOrd="11" destOrd="0" presId="urn:microsoft.com/office/officeart/2008/layout/LinedList"/>
    <dgm:cxn modelId="{FE76CB2A-9973-4FE1-899B-86F35BAA4639}" type="presParOf" srcId="{88A50A2C-A07C-4345-BE2D-E46310CBB06D}" destId="{C553BCC7-44A3-48A5-B166-43691A51F1E6}" srcOrd="12" destOrd="0" presId="urn:microsoft.com/office/officeart/2008/layout/LinedLis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E8C00F9-E9A3-45B2-885C-BF384E1178A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B4CBC72-F24A-4C51-9134-0AECE3875BF1}">
      <dgm:prSet custT="1"/>
      <dgm:spPr/>
      <dgm:t>
        <a:bodyPr/>
        <a:lstStyle/>
        <a:p>
          <a:r>
            <a:rPr lang="en-US" sz="2000" b="0" i="0" baseline="0" dirty="0">
              <a:latin typeface="Verdana" panose="020B0604030504040204" pitchFamily="34" charset="0"/>
              <a:ea typeface="Verdana" panose="020B0604030504040204" pitchFamily="34" charset="0"/>
            </a:rPr>
            <a:t>Evidence of delivery:</a:t>
          </a:r>
          <a:endParaRPr lang="en-US" sz="2000" dirty="0">
            <a:latin typeface="Verdana" panose="020B0604030504040204" pitchFamily="34" charset="0"/>
            <a:ea typeface="Verdana" panose="020B0604030504040204" pitchFamily="34" charset="0"/>
          </a:endParaRPr>
        </a:p>
      </dgm:t>
    </dgm:pt>
    <dgm:pt modelId="{C5FAA3DA-865B-4856-8F55-C00DB3763534}" type="parTrans" cxnId="{AA6375A6-E77C-401F-9823-94CA96E9DC0F}">
      <dgm:prSet/>
      <dgm:spPr/>
      <dgm:t>
        <a:bodyPr/>
        <a:lstStyle/>
        <a:p>
          <a:endParaRPr lang="en-US"/>
        </a:p>
      </dgm:t>
    </dgm:pt>
    <dgm:pt modelId="{C1408BFC-EAF6-49A2-9CB6-445A4E66D318}" type="sibTrans" cxnId="{AA6375A6-E77C-401F-9823-94CA96E9DC0F}">
      <dgm:prSet/>
      <dgm:spPr/>
      <dgm:t>
        <a:bodyPr/>
        <a:lstStyle/>
        <a:p>
          <a:endParaRPr lang="en-US"/>
        </a:p>
      </dgm:t>
    </dgm:pt>
    <dgm:pt modelId="{BE44A61F-7720-4BC0-A590-949322C69A8E}">
      <dgm:prSet custT="1"/>
      <dgm:spPr>
        <a:solidFill>
          <a:schemeClr val="accent5">
            <a:lumMod val="20000"/>
            <a:lumOff val="80000"/>
          </a:schemeClr>
        </a:solidFill>
      </dgm:spPr>
      <dgm:t>
        <a:bodyPr/>
        <a:lstStyle/>
        <a:p>
          <a:r>
            <a:rPr lang="en-US" sz="2000" b="0" i="0" baseline="0" dirty="0">
              <a:latin typeface="Verdana" panose="020B0604030504040204" pitchFamily="34" charset="0"/>
              <a:ea typeface="Verdana" panose="020B0604030504040204" pitchFamily="34" charset="0"/>
            </a:rPr>
            <a:t>Provide written proof when delivery disputed: </a:t>
          </a:r>
          <a:br>
            <a:rPr lang="en-US" sz="2000" b="0" i="0" baseline="0" dirty="0">
              <a:latin typeface="Verdana" panose="020B0604030504040204" pitchFamily="34" charset="0"/>
              <a:ea typeface="Verdana" panose="020B0604030504040204" pitchFamily="34" charset="0"/>
            </a:rPr>
          </a:br>
          <a:r>
            <a:rPr lang="en-US" sz="2000" b="0" i="0" baseline="0" dirty="0">
              <a:latin typeface="Verdana" panose="020B0604030504040204" pitchFamily="34" charset="0"/>
              <a:ea typeface="Verdana" panose="020B0604030504040204" pitchFamily="34" charset="0"/>
            </a:rPr>
            <a:t>CN 07 advice of delivery, signature copy or other evidence</a:t>
          </a:r>
          <a:endParaRPr lang="en-US" sz="2000" dirty="0">
            <a:latin typeface="Verdana" panose="020B0604030504040204" pitchFamily="34" charset="0"/>
            <a:ea typeface="Verdana" panose="020B0604030504040204" pitchFamily="34" charset="0"/>
          </a:endParaRPr>
        </a:p>
      </dgm:t>
    </dgm:pt>
    <dgm:pt modelId="{1070C04E-5EDE-450F-9200-AE0D97DD6401}" type="parTrans" cxnId="{CB83FC11-95BE-41CE-97A6-19620BAC2027}">
      <dgm:prSet/>
      <dgm:spPr/>
      <dgm:t>
        <a:bodyPr/>
        <a:lstStyle/>
        <a:p>
          <a:endParaRPr lang="en-US"/>
        </a:p>
      </dgm:t>
    </dgm:pt>
    <dgm:pt modelId="{3091FB37-8F7E-4523-9DCE-1D42AC6E2DF0}" type="sibTrans" cxnId="{CB83FC11-95BE-41CE-97A6-19620BAC2027}">
      <dgm:prSet/>
      <dgm:spPr/>
      <dgm:t>
        <a:bodyPr/>
        <a:lstStyle/>
        <a:p>
          <a:endParaRPr lang="en-US"/>
        </a:p>
      </dgm:t>
    </dgm:pt>
    <dgm:pt modelId="{08F808E9-8413-477C-AA4B-8F79F10CC66A}">
      <dgm:prSet custT="1"/>
      <dgm:spPr>
        <a:solidFill>
          <a:schemeClr val="accent5">
            <a:lumMod val="20000"/>
            <a:lumOff val="80000"/>
          </a:schemeClr>
        </a:solidFill>
      </dgm:spPr>
      <dgm:t>
        <a:bodyPr/>
        <a:lstStyle/>
        <a:p>
          <a:r>
            <a:rPr lang="en-US" sz="2000" b="0" i="0" baseline="0" dirty="0">
              <a:latin typeface="Verdana" panose="020B0604030504040204" pitchFamily="34" charset="0"/>
              <a:ea typeface="Verdana" panose="020B0604030504040204" pitchFamily="34" charset="0"/>
            </a:rPr>
            <a:t>Comply with related UPU articles</a:t>
          </a:r>
          <a:endParaRPr lang="en-US" sz="2000" dirty="0">
            <a:latin typeface="Verdana" panose="020B0604030504040204" pitchFamily="34" charset="0"/>
            <a:ea typeface="Verdana" panose="020B0604030504040204" pitchFamily="34" charset="0"/>
          </a:endParaRPr>
        </a:p>
      </dgm:t>
    </dgm:pt>
    <dgm:pt modelId="{4424AF47-2438-431A-BD92-AE80440E278E}" type="parTrans" cxnId="{486379FA-8E0E-40EF-9350-C51012DF082F}">
      <dgm:prSet/>
      <dgm:spPr/>
      <dgm:t>
        <a:bodyPr/>
        <a:lstStyle/>
        <a:p>
          <a:endParaRPr lang="en-US"/>
        </a:p>
      </dgm:t>
    </dgm:pt>
    <dgm:pt modelId="{62D67FF6-1B33-4C96-ABD1-1B387A15C150}" type="sibTrans" cxnId="{486379FA-8E0E-40EF-9350-C51012DF082F}">
      <dgm:prSet/>
      <dgm:spPr/>
      <dgm:t>
        <a:bodyPr/>
        <a:lstStyle/>
        <a:p>
          <a:endParaRPr lang="en-US"/>
        </a:p>
      </dgm:t>
    </dgm:pt>
    <dgm:pt modelId="{BDD3E6DD-CDAF-4D92-959A-E024368D2DA6}" type="pres">
      <dgm:prSet presAssocID="{6E8C00F9-E9A3-45B2-885C-BF384E1178AC}" presName="linear" presStyleCnt="0">
        <dgm:presLayoutVars>
          <dgm:animLvl val="lvl"/>
          <dgm:resizeHandles val="exact"/>
        </dgm:presLayoutVars>
      </dgm:prSet>
      <dgm:spPr/>
    </dgm:pt>
    <dgm:pt modelId="{57DF95DA-5C5D-49B0-A317-BB2F6F066FEA}" type="pres">
      <dgm:prSet presAssocID="{AB4CBC72-F24A-4C51-9134-0AECE3875BF1}" presName="parentText" presStyleLbl="node1" presStyleIdx="0" presStyleCnt="1" custLinFactNeighborY="-4795">
        <dgm:presLayoutVars>
          <dgm:chMax val="0"/>
          <dgm:bulletEnabled val="1"/>
        </dgm:presLayoutVars>
      </dgm:prSet>
      <dgm:spPr/>
    </dgm:pt>
    <dgm:pt modelId="{0F971234-EA5D-4C08-A573-96BE00F3A6E4}" type="pres">
      <dgm:prSet presAssocID="{AB4CBC72-F24A-4C51-9134-0AECE3875BF1}" presName="childText" presStyleLbl="revTx" presStyleIdx="0" presStyleCnt="1">
        <dgm:presLayoutVars>
          <dgm:bulletEnabled val="1"/>
        </dgm:presLayoutVars>
      </dgm:prSet>
      <dgm:spPr/>
    </dgm:pt>
  </dgm:ptLst>
  <dgm:cxnLst>
    <dgm:cxn modelId="{235A500F-442B-40B3-AD49-83B7857D3836}" type="presOf" srcId="{08F808E9-8413-477C-AA4B-8F79F10CC66A}" destId="{0F971234-EA5D-4C08-A573-96BE00F3A6E4}" srcOrd="0" destOrd="1" presId="urn:microsoft.com/office/officeart/2005/8/layout/vList2"/>
    <dgm:cxn modelId="{CB83FC11-95BE-41CE-97A6-19620BAC2027}" srcId="{AB4CBC72-F24A-4C51-9134-0AECE3875BF1}" destId="{BE44A61F-7720-4BC0-A590-949322C69A8E}" srcOrd="0" destOrd="0" parTransId="{1070C04E-5EDE-450F-9200-AE0D97DD6401}" sibTransId="{3091FB37-8F7E-4523-9DCE-1D42AC6E2DF0}"/>
    <dgm:cxn modelId="{AA6375A6-E77C-401F-9823-94CA96E9DC0F}" srcId="{6E8C00F9-E9A3-45B2-885C-BF384E1178AC}" destId="{AB4CBC72-F24A-4C51-9134-0AECE3875BF1}" srcOrd="0" destOrd="0" parTransId="{C5FAA3DA-865B-4856-8F55-C00DB3763534}" sibTransId="{C1408BFC-EAF6-49A2-9CB6-445A4E66D318}"/>
    <dgm:cxn modelId="{711632B8-3BA6-45BE-A713-2A8EA92DB00A}" type="presOf" srcId="{AB4CBC72-F24A-4C51-9134-0AECE3875BF1}" destId="{57DF95DA-5C5D-49B0-A317-BB2F6F066FEA}" srcOrd="0" destOrd="0" presId="urn:microsoft.com/office/officeart/2005/8/layout/vList2"/>
    <dgm:cxn modelId="{CD6B0EE3-E4A4-4950-A014-0DD3D41359BE}" type="presOf" srcId="{6E8C00F9-E9A3-45B2-885C-BF384E1178AC}" destId="{BDD3E6DD-CDAF-4D92-959A-E024368D2DA6}" srcOrd="0" destOrd="0" presId="urn:microsoft.com/office/officeart/2005/8/layout/vList2"/>
    <dgm:cxn modelId="{E77F77F5-4451-47BB-8A57-80A51CECC620}" type="presOf" srcId="{BE44A61F-7720-4BC0-A590-949322C69A8E}" destId="{0F971234-EA5D-4C08-A573-96BE00F3A6E4}" srcOrd="0" destOrd="0" presId="urn:microsoft.com/office/officeart/2005/8/layout/vList2"/>
    <dgm:cxn modelId="{486379FA-8E0E-40EF-9350-C51012DF082F}" srcId="{AB4CBC72-F24A-4C51-9134-0AECE3875BF1}" destId="{08F808E9-8413-477C-AA4B-8F79F10CC66A}" srcOrd="1" destOrd="0" parTransId="{4424AF47-2438-431A-BD92-AE80440E278E}" sibTransId="{62D67FF6-1B33-4C96-ABD1-1B387A15C150}"/>
    <dgm:cxn modelId="{9D020D96-EBCC-40DF-ABC5-4455E4BC62F3}" type="presParOf" srcId="{BDD3E6DD-CDAF-4D92-959A-E024368D2DA6}" destId="{57DF95DA-5C5D-49B0-A317-BB2F6F066FEA}" srcOrd="0" destOrd="0" presId="urn:microsoft.com/office/officeart/2005/8/layout/vList2"/>
    <dgm:cxn modelId="{BA2A5550-5A09-4463-B5DA-BEE30A2A82B5}" type="presParOf" srcId="{BDD3E6DD-CDAF-4D92-959A-E024368D2DA6}" destId="{0F971234-EA5D-4C08-A573-96BE00F3A6E4}" srcOrd="1" destOrd="0" presId="urn:microsoft.com/office/officeart/2005/8/layout/vList2"/>
  </dgm:cxnLst>
  <dgm:bg>
    <a:solidFill>
      <a:schemeClr val="accent5">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AA67EBC-E30C-4725-91E5-060B90EDF8C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9C0204FA-56E1-40B9-9D39-5942F7DF4F57}">
      <dgm:prSet custT="1"/>
      <dgm:spPr/>
      <dgm:t>
        <a:bodyPr/>
        <a:lstStyle/>
        <a:p>
          <a:r>
            <a:rPr lang="en-US" sz="1600" dirty="0">
              <a:latin typeface="Verdana" panose="020B0604030504040204" pitchFamily="34" charset="0"/>
              <a:ea typeface="Verdana" panose="020B0604030504040204" pitchFamily="34" charset="0"/>
            </a:rPr>
            <a:t>IBIS and EMSEVT ensure standardized inquiry handling and transparent tracking</a:t>
          </a:r>
        </a:p>
      </dgm:t>
    </dgm:pt>
    <dgm:pt modelId="{03F71F96-446A-426B-AC36-973FB6B57087}" type="parTrans" cxnId="{29928FF4-39E5-43FD-8669-A22228EF9E14}">
      <dgm:prSet/>
      <dgm:spPr/>
      <dgm:t>
        <a:bodyPr/>
        <a:lstStyle/>
        <a:p>
          <a:endParaRPr lang="en-US" sz="1600">
            <a:latin typeface="Verdana" panose="020B0604030504040204" pitchFamily="34" charset="0"/>
            <a:ea typeface="Verdana" panose="020B0604030504040204" pitchFamily="34" charset="0"/>
          </a:endParaRPr>
        </a:p>
      </dgm:t>
    </dgm:pt>
    <dgm:pt modelId="{79DB2188-7DF2-49F2-AC39-19FB92F8D101}" type="sibTrans" cxnId="{29928FF4-39E5-43FD-8669-A22228EF9E14}">
      <dgm:prSet/>
      <dgm:spPr/>
      <dgm:t>
        <a:bodyPr/>
        <a:lstStyle/>
        <a:p>
          <a:endParaRPr lang="en-US" sz="1600">
            <a:latin typeface="Verdana" panose="020B0604030504040204" pitchFamily="34" charset="0"/>
            <a:ea typeface="Verdana" panose="020B0604030504040204" pitchFamily="34" charset="0"/>
          </a:endParaRPr>
        </a:p>
      </dgm:t>
    </dgm:pt>
    <dgm:pt modelId="{34AB961F-0B84-4DE4-9320-1702B18D44BE}">
      <dgm:prSet custT="1"/>
      <dgm:spPr/>
      <dgm:t>
        <a:bodyPr/>
        <a:lstStyle/>
        <a:p>
          <a:r>
            <a:rPr lang="en-US" sz="1600" dirty="0">
              <a:latin typeface="Verdana" panose="020B0604030504040204" pitchFamily="34" charset="0"/>
              <a:ea typeface="Verdana" panose="020B0604030504040204" pitchFamily="34" charset="0"/>
            </a:rPr>
            <a:t>Align local processes with timelines and mandatory data</a:t>
          </a:r>
        </a:p>
      </dgm:t>
    </dgm:pt>
    <dgm:pt modelId="{AE8B0C33-3B60-4DA7-A09E-1F2ED48E322F}" type="parTrans" cxnId="{46705FCA-869A-40AA-96CA-B5370AA711AF}">
      <dgm:prSet/>
      <dgm:spPr/>
      <dgm:t>
        <a:bodyPr/>
        <a:lstStyle/>
        <a:p>
          <a:endParaRPr lang="en-US" sz="1600">
            <a:latin typeface="Verdana" panose="020B0604030504040204" pitchFamily="34" charset="0"/>
            <a:ea typeface="Verdana" panose="020B0604030504040204" pitchFamily="34" charset="0"/>
          </a:endParaRPr>
        </a:p>
      </dgm:t>
    </dgm:pt>
    <dgm:pt modelId="{3FB2A6C9-3CD3-4BCC-B90D-423A67FA7B8D}" type="sibTrans" cxnId="{46705FCA-869A-40AA-96CA-B5370AA711AF}">
      <dgm:prSet/>
      <dgm:spPr/>
      <dgm:t>
        <a:bodyPr/>
        <a:lstStyle/>
        <a:p>
          <a:endParaRPr lang="en-US" sz="1600">
            <a:latin typeface="Verdana" panose="020B0604030504040204" pitchFamily="34" charset="0"/>
            <a:ea typeface="Verdana" panose="020B0604030504040204" pitchFamily="34" charset="0"/>
          </a:endParaRPr>
        </a:p>
      </dgm:t>
    </dgm:pt>
    <dgm:pt modelId="{2A13B84B-D3C6-420F-BA30-A1098BC19604}">
      <dgm:prSet custT="1"/>
      <dgm:spPr/>
      <dgm:t>
        <a:bodyPr/>
        <a:lstStyle/>
        <a:p>
          <a:r>
            <a:rPr lang="en-US" sz="1600" dirty="0">
              <a:latin typeface="Verdana" panose="020B0604030504040204" pitchFamily="34" charset="0"/>
              <a:ea typeface="Verdana" panose="020B0604030504040204" pitchFamily="34" charset="0"/>
            </a:rPr>
            <a:t>Consequential proposal on the mandatory use of IBIS for letter-post items to be discussed at the Product Development and Integration Group meeting on 9 February 2026</a:t>
          </a:r>
        </a:p>
      </dgm:t>
    </dgm:pt>
    <dgm:pt modelId="{50E6FE40-9777-4C58-BF10-B47469071B90}" type="parTrans" cxnId="{5A7FA10B-ACC9-4791-83C5-020CB1734CE3}">
      <dgm:prSet/>
      <dgm:spPr/>
      <dgm:t>
        <a:bodyPr/>
        <a:lstStyle/>
        <a:p>
          <a:endParaRPr lang="en-US" sz="1600">
            <a:latin typeface="Verdana" panose="020B0604030504040204" pitchFamily="34" charset="0"/>
            <a:ea typeface="Verdana" panose="020B0604030504040204" pitchFamily="34" charset="0"/>
          </a:endParaRPr>
        </a:p>
      </dgm:t>
    </dgm:pt>
    <dgm:pt modelId="{67A0DE22-D83D-4F27-BE16-D09A59C251D1}" type="sibTrans" cxnId="{5A7FA10B-ACC9-4791-83C5-020CB1734CE3}">
      <dgm:prSet/>
      <dgm:spPr/>
      <dgm:t>
        <a:bodyPr/>
        <a:lstStyle/>
        <a:p>
          <a:endParaRPr lang="en-US" sz="1600">
            <a:latin typeface="Verdana" panose="020B0604030504040204" pitchFamily="34" charset="0"/>
            <a:ea typeface="Verdana" panose="020B0604030504040204" pitchFamily="34" charset="0"/>
          </a:endParaRPr>
        </a:p>
      </dgm:t>
    </dgm:pt>
    <dgm:pt modelId="{B6F40A52-B976-4CFF-A4A3-8A47B2E586FE}">
      <dgm:prSet custT="1"/>
      <dgm:spPr/>
      <dgm:t>
        <a:bodyPr/>
        <a:lstStyle/>
        <a:p>
          <a:r>
            <a:rPr lang="en-US" sz="1600" dirty="0">
              <a:latin typeface="Verdana" panose="020B0604030504040204" pitchFamily="34" charset="0"/>
              <a:ea typeface="Verdana" panose="020B0604030504040204" pitchFamily="34" charset="0"/>
            </a:rPr>
            <a:t>UPU-certified Internet-based inquiry system to support electronic handling of inquiries for letter-post items</a:t>
          </a:r>
        </a:p>
      </dgm:t>
    </dgm:pt>
    <dgm:pt modelId="{067DBBDF-4AD4-4C12-9565-380D3A687F1F}" type="parTrans" cxnId="{244522F3-EBCB-4950-8E6D-ED7C67FA3A5A}">
      <dgm:prSet/>
      <dgm:spPr/>
      <dgm:t>
        <a:bodyPr/>
        <a:lstStyle/>
        <a:p>
          <a:endParaRPr lang="en-US" sz="1600">
            <a:latin typeface="Verdana" panose="020B0604030504040204" pitchFamily="34" charset="0"/>
            <a:ea typeface="Verdana" panose="020B0604030504040204" pitchFamily="34" charset="0"/>
          </a:endParaRPr>
        </a:p>
      </dgm:t>
    </dgm:pt>
    <dgm:pt modelId="{3605FD3D-8C7B-4BD2-91E3-A848B64170F6}" type="sibTrans" cxnId="{244522F3-EBCB-4950-8E6D-ED7C67FA3A5A}">
      <dgm:prSet/>
      <dgm:spPr/>
      <dgm:t>
        <a:bodyPr/>
        <a:lstStyle/>
        <a:p>
          <a:endParaRPr lang="en-US" sz="1600">
            <a:latin typeface="Verdana" panose="020B0604030504040204" pitchFamily="34" charset="0"/>
            <a:ea typeface="Verdana" panose="020B0604030504040204" pitchFamily="34" charset="0"/>
          </a:endParaRPr>
        </a:p>
      </dgm:t>
    </dgm:pt>
    <dgm:pt modelId="{05F02C46-715E-4C58-B22B-6B9890942660}" type="pres">
      <dgm:prSet presAssocID="{AAA67EBC-E30C-4725-91E5-060B90EDF8CD}" presName="Name0" presStyleCnt="0">
        <dgm:presLayoutVars>
          <dgm:dir/>
          <dgm:resizeHandles val="exact"/>
        </dgm:presLayoutVars>
      </dgm:prSet>
      <dgm:spPr/>
    </dgm:pt>
    <dgm:pt modelId="{6B19132C-9697-40C2-AE76-6B4A6F6E9BA6}" type="pres">
      <dgm:prSet presAssocID="{9C0204FA-56E1-40B9-9D39-5942F7DF4F57}" presName="node" presStyleLbl="node1" presStyleIdx="0" presStyleCnt="4" custLinFactNeighborX="-74567" custLinFactNeighborY="3023">
        <dgm:presLayoutVars>
          <dgm:bulletEnabled val="1"/>
        </dgm:presLayoutVars>
      </dgm:prSet>
      <dgm:spPr/>
    </dgm:pt>
    <dgm:pt modelId="{70421380-36A6-4928-9BC6-FE775ED60231}" type="pres">
      <dgm:prSet presAssocID="{79DB2188-7DF2-49F2-AC39-19FB92F8D101}" presName="sibTrans" presStyleCnt="0"/>
      <dgm:spPr/>
    </dgm:pt>
    <dgm:pt modelId="{340E977A-5595-4AC7-966D-4DF669058FAD}" type="pres">
      <dgm:prSet presAssocID="{34AB961F-0B84-4DE4-9320-1702B18D44BE}" presName="node" presStyleLbl="node1" presStyleIdx="1" presStyleCnt="4">
        <dgm:presLayoutVars>
          <dgm:bulletEnabled val="1"/>
        </dgm:presLayoutVars>
      </dgm:prSet>
      <dgm:spPr/>
    </dgm:pt>
    <dgm:pt modelId="{0A1AFCB7-3821-412C-820E-FCB3C39FB220}" type="pres">
      <dgm:prSet presAssocID="{3FB2A6C9-3CD3-4BCC-B90D-423A67FA7B8D}" presName="sibTrans" presStyleCnt="0"/>
      <dgm:spPr/>
    </dgm:pt>
    <dgm:pt modelId="{7393F0BC-0FD2-412C-B5CD-C4906395C4BE}" type="pres">
      <dgm:prSet presAssocID="{2A13B84B-D3C6-420F-BA30-A1098BC19604}" presName="node" presStyleLbl="node1" presStyleIdx="2" presStyleCnt="4">
        <dgm:presLayoutVars>
          <dgm:bulletEnabled val="1"/>
        </dgm:presLayoutVars>
      </dgm:prSet>
      <dgm:spPr/>
    </dgm:pt>
    <dgm:pt modelId="{691BED80-2F80-4B2C-9975-430C610636B6}" type="pres">
      <dgm:prSet presAssocID="{67A0DE22-D83D-4F27-BE16-D09A59C251D1}" presName="sibTrans" presStyleCnt="0"/>
      <dgm:spPr/>
    </dgm:pt>
    <dgm:pt modelId="{73D93220-46D7-4418-8EAF-0CC3864384EC}" type="pres">
      <dgm:prSet presAssocID="{B6F40A52-B976-4CFF-A4A3-8A47B2E586FE}" presName="node" presStyleLbl="node1" presStyleIdx="3" presStyleCnt="4">
        <dgm:presLayoutVars>
          <dgm:bulletEnabled val="1"/>
        </dgm:presLayoutVars>
      </dgm:prSet>
      <dgm:spPr/>
    </dgm:pt>
  </dgm:ptLst>
  <dgm:cxnLst>
    <dgm:cxn modelId="{5A7FA10B-ACC9-4791-83C5-020CB1734CE3}" srcId="{AAA67EBC-E30C-4725-91E5-060B90EDF8CD}" destId="{2A13B84B-D3C6-420F-BA30-A1098BC19604}" srcOrd="2" destOrd="0" parTransId="{50E6FE40-9777-4C58-BF10-B47469071B90}" sibTransId="{67A0DE22-D83D-4F27-BE16-D09A59C251D1}"/>
    <dgm:cxn modelId="{9B1AB026-AC28-4048-9E72-5610F9CA1C89}" type="presOf" srcId="{34AB961F-0B84-4DE4-9320-1702B18D44BE}" destId="{340E977A-5595-4AC7-966D-4DF669058FAD}" srcOrd="0" destOrd="0" presId="urn:microsoft.com/office/officeart/2005/8/layout/hList6"/>
    <dgm:cxn modelId="{D0FBB03B-4B1D-495A-BF64-3B0F75F8788E}" type="presOf" srcId="{AAA67EBC-E30C-4725-91E5-060B90EDF8CD}" destId="{05F02C46-715E-4C58-B22B-6B9890942660}" srcOrd="0" destOrd="0" presId="urn:microsoft.com/office/officeart/2005/8/layout/hList6"/>
    <dgm:cxn modelId="{39C9CF80-1362-42E3-A564-2F9E9EEE1435}" type="presOf" srcId="{9C0204FA-56E1-40B9-9D39-5942F7DF4F57}" destId="{6B19132C-9697-40C2-AE76-6B4A6F6E9BA6}" srcOrd="0" destOrd="0" presId="urn:microsoft.com/office/officeart/2005/8/layout/hList6"/>
    <dgm:cxn modelId="{46705FCA-869A-40AA-96CA-B5370AA711AF}" srcId="{AAA67EBC-E30C-4725-91E5-060B90EDF8CD}" destId="{34AB961F-0B84-4DE4-9320-1702B18D44BE}" srcOrd="1" destOrd="0" parTransId="{AE8B0C33-3B60-4DA7-A09E-1F2ED48E322F}" sibTransId="{3FB2A6C9-3CD3-4BCC-B90D-423A67FA7B8D}"/>
    <dgm:cxn modelId="{D30173D9-7E8B-4F46-8AB4-A1A26496D0E8}" type="presOf" srcId="{2A13B84B-D3C6-420F-BA30-A1098BC19604}" destId="{7393F0BC-0FD2-412C-B5CD-C4906395C4BE}" srcOrd="0" destOrd="0" presId="urn:microsoft.com/office/officeart/2005/8/layout/hList6"/>
    <dgm:cxn modelId="{244522F3-EBCB-4950-8E6D-ED7C67FA3A5A}" srcId="{AAA67EBC-E30C-4725-91E5-060B90EDF8CD}" destId="{B6F40A52-B976-4CFF-A4A3-8A47B2E586FE}" srcOrd="3" destOrd="0" parTransId="{067DBBDF-4AD4-4C12-9565-380D3A687F1F}" sibTransId="{3605FD3D-8C7B-4BD2-91E3-A848B64170F6}"/>
    <dgm:cxn modelId="{29928FF4-39E5-43FD-8669-A22228EF9E14}" srcId="{AAA67EBC-E30C-4725-91E5-060B90EDF8CD}" destId="{9C0204FA-56E1-40B9-9D39-5942F7DF4F57}" srcOrd="0" destOrd="0" parTransId="{03F71F96-446A-426B-AC36-973FB6B57087}" sibTransId="{79DB2188-7DF2-49F2-AC39-19FB92F8D101}"/>
    <dgm:cxn modelId="{234EA3FD-4F1D-4C73-A564-C211F45C6397}" type="presOf" srcId="{B6F40A52-B976-4CFF-A4A3-8A47B2E586FE}" destId="{73D93220-46D7-4418-8EAF-0CC3864384EC}" srcOrd="0" destOrd="0" presId="urn:microsoft.com/office/officeart/2005/8/layout/hList6"/>
    <dgm:cxn modelId="{8A6CFFCA-1318-4A65-BCB4-8B688F1E7331}" type="presParOf" srcId="{05F02C46-715E-4C58-B22B-6B9890942660}" destId="{6B19132C-9697-40C2-AE76-6B4A6F6E9BA6}" srcOrd="0" destOrd="0" presId="urn:microsoft.com/office/officeart/2005/8/layout/hList6"/>
    <dgm:cxn modelId="{5640104B-783B-48B1-8F5C-5A03BF1315F8}" type="presParOf" srcId="{05F02C46-715E-4C58-B22B-6B9890942660}" destId="{70421380-36A6-4928-9BC6-FE775ED60231}" srcOrd="1" destOrd="0" presId="urn:microsoft.com/office/officeart/2005/8/layout/hList6"/>
    <dgm:cxn modelId="{1F5D5F8D-F135-4A10-B8D9-8C7072EF7F5A}" type="presParOf" srcId="{05F02C46-715E-4C58-B22B-6B9890942660}" destId="{340E977A-5595-4AC7-966D-4DF669058FAD}" srcOrd="2" destOrd="0" presId="urn:microsoft.com/office/officeart/2005/8/layout/hList6"/>
    <dgm:cxn modelId="{B36F724C-EA64-46B1-9DBD-A5AF52BDEF64}" type="presParOf" srcId="{05F02C46-715E-4C58-B22B-6B9890942660}" destId="{0A1AFCB7-3821-412C-820E-FCB3C39FB220}" srcOrd="3" destOrd="0" presId="urn:microsoft.com/office/officeart/2005/8/layout/hList6"/>
    <dgm:cxn modelId="{2FBF7EBE-CE6E-4399-9B98-143E9D7FAF1C}" type="presParOf" srcId="{05F02C46-715E-4C58-B22B-6B9890942660}" destId="{7393F0BC-0FD2-412C-B5CD-C4906395C4BE}" srcOrd="4" destOrd="0" presId="urn:microsoft.com/office/officeart/2005/8/layout/hList6"/>
    <dgm:cxn modelId="{B349CBD7-5097-4158-A43E-1F9F50023365}" type="presParOf" srcId="{05F02C46-715E-4C58-B22B-6B9890942660}" destId="{691BED80-2F80-4B2C-9975-430C610636B6}" srcOrd="5" destOrd="0" presId="urn:microsoft.com/office/officeart/2005/8/layout/hList6"/>
    <dgm:cxn modelId="{C5D5F4DC-2459-49E9-8B88-6DF5C6ACF6CD}" type="presParOf" srcId="{05F02C46-715E-4C58-B22B-6B9890942660}" destId="{73D93220-46D7-4418-8EAF-0CC3864384EC}"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C14606-167D-4355-B6A7-F00043BBFA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CA0CC16-D9D3-4363-8408-04AF5E59E271}">
      <dgm:prSet custT="1"/>
      <dgm:spPr/>
      <dgm:t>
        <a:bodyPr/>
        <a:lstStyle/>
        <a:p>
          <a:pPr algn="l"/>
          <a:r>
            <a:rPr lang="en-US" sz="2000" dirty="0">
              <a:latin typeface="Verdana" panose="020B0604030504040204" pitchFamily="34" charset="0"/>
              <a:ea typeface="Verdana" panose="020B0604030504040204" pitchFamily="34" charset="0"/>
            </a:rPr>
            <a:t>POC S6 approved the user guide for the tracked delivery service for letter-post items (</a:t>
          </a:r>
          <a:r>
            <a:rPr lang="pl-PL" sz="2000" dirty="0">
              <a:latin typeface="Verdana" panose="020B0604030504040204" pitchFamily="34" charset="0"/>
              <a:ea typeface="Verdana" panose="020B0604030504040204" pitchFamily="34" charset="0"/>
            </a:rPr>
            <a:t>POC C 2 2024.2–Doc 2c.Annex 1</a:t>
          </a:r>
          <a:r>
            <a:rPr lang="en-US" sz="2000" dirty="0">
              <a:latin typeface="Verdana" panose="020B0604030504040204" pitchFamily="34" charset="0"/>
              <a:ea typeface="Verdana" panose="020B0604030504040204" pitchFamily="34" charset="0"/>
            </a:rPr>
            <a:t>)</a:t>
          </a:r>
        </a:p>
      </dgm:t>
    </dgm:pt>
    <dgm:pt modelId="{898AE66A-855E-42A3-826C-3B58D7F6FB22}" type="sibTrans" cxnId="{17228459-857C-425E-9D27-BFBEEB696AAD}">
      <dgm:prSet/>
      <dgm:spPr/>
      <dgm:t>
        <a:bodyPr/>
        <a:lstStyle/>
        <a:p>
          <a:endParaRPr lang="en-US"/>
        </a:p>
      </dgm:t>
    </dgm:pt>
    <dgm:pt modelId="{31387D79-2608-4343-A5F1-32CA6C0EF9A6}" type="parTrans" cxnId="{17228459-857C-425E-9D27-BFBEEB696AAD}">
      <dgm:prSet/>
      <dgm:spPr/>
      <dgm:t>
        <a:bodyPr/>
        <a:lstStyle/>
        <a:p>
          <a:endParaRPr lang="en-US"/>
        </a:p>
      </dgm:t>
    </dgm:pt>
    <dgm:pt modelId="{7F10A10F-4580-447A-933B-70385B80D444}" type="pres">
      <dgm:prSet presAssocID="{EEC14606-167D-4355-B6A7-F00043BBFAEF}" presName="linear" presStyleCnt="0">
        <dgm:presLayoutVars>
          <dgm:animLvl val="lvl"/>
          <dgm:resizeHandles val="exact"/>
        </dgm:presLayoutVars>
      </dgm:prSet>
      <dgm:spPr/>
    </dgm:pt>
    <dgm:pt modelId="{7FAF29E8-8CFB-4D63-815F-7A5C01065A28}" type="pres">
      <dgm:prSet presAssocID="{4CA0CC16-D9D3-4363-8408-04AF5E59E271}" presName="parentText" presStyleLbl="node1" presStyleIdx="0" presStyleCnt="1" custScaleX="88301" custScaleY="107065" custLinFactNeighborX="-1551" custLinFactNeighborY="7974">
        <dgm:presLayoutVars>
          <dgm:chMax val="0"/>
          <dgm:bulletEnabled val="1"/>
        </dgm:presLayoutVars>
      </dgm:prSet>
      <dgm:spPr/>
    </dgm:pt>
  </dgm:ptLst>
  <dgm:cxnLst>
    <dgm:cxn modelId="{7D98F524-62F3-4BA8-8DAF-58ECF14EC393}" type="presOf" srcId="{EEC14606-167D-4355-B6A7-F00043BBFAEF}" destId="{7F10A10F-4580-447A-933B-70385B80D444}" srcOrd="0" destOrd="0" presId="urn:microsoft.com/office/officeart/2005/8/layout/vList2"/>
    <dgm:cxn modelId="{17228459-857C-425E-9D27-BFBEEB696AAD}" srcId="{EEC14606-167D-4355-B6A7-F00043BBFAEF}" destId="{4CA0CC16-D9D3-4363-8408-04AF5E59E271}" srcOrd="0" destOrd="0" parTransId="{31387D79-2608-4343-A5F1-32CA6C0EF9A6}" sibTransId="{898AE66A-855E-42A3-826C-3B58D7F6FB22}"/>
    <dgm:cxn modelId="{247DFCFF-3CB4-49FA-B2F7-4CB54BDD0BED}" type="presOf" srcId="{4CA0CC16-D9D3-4363-8408-04AF5E59E271}" destId="{7FAF29E8-8CFB-4D63-815F-7A5C01065A28}" srcOrd="0" destOrd="0" presId="urn:microsoft.com/office/officeart/2005/8/layout/vList2"/>
    <dgm:cxn modelId="{F70060A6-3D2E-41CB-9601-EFD62083C6BA}" type="presParOf" srcId="{7F10A10F-4580-447A-933B-70385B80D444}" destId="{7FAF29E8-8CFB-4D63-815F-7A5C01065A2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4EE45C-BC37-4649-958E-09FD23281E4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A00419E-C50A-41C9-9AAC-B7F38C8B81D5}">
      <dgm:prSet custT="1"/>
      <dgm:spPr/>
      <dgm:t>
        <a:bodyPr/>
        <a:lstStyle/>
        <a:p>
          <a:pPr algn="just"/>
          <a:r>
            <a:rPr lang="en-US" sz="1600" dirty="0">
              <a:latin typeface="Verdana" panose="020B0604030504040204" pitchFamily="34" charset="0"/>
              <a:ea typeface="Verdana" panose="020B0604030504040204" pitchFamily="34" charset="0"/>
            </a:rPr>
            <a:t>Tracked delivery items shall use the specific service indicator values </a:t>
          </a:r>
          <a:br>
            <a:rPr lang="en-US" sz="1600" dirty="0">
              <a:latin typeface="Verdana" panose="020B0604030504040204" pitchFamily="34" charset="0"/>
              <a:ea typeface="Verdana" panose="020B0604030504040204" pitchFamily="34" charset="0"/>
            </a:rPr>
          </a:br>
          <a:r>
            <a:rPr lang="en-US" sz="1600" dirty="0">
              <a:latin typeface="Verdana" panose="020B0604030504040204" pitchFamily="34" charset="0"/>
              <a:ea typeface="Verdana" panose="020B0604030504040204" pitchFamily="34" charset="0"/>
            </a:rPr>
            <a:t>LA–LZ; the use of LZ requires bilateral agreement. This service indicator makes up the first two characters of the barcode identifier as defined in UPU EDI Messaging Standard S10 (Identification of postal items – </a:t>
          </a:r>
          <a:br>
            <a:rPr lang="en-US" sz="1600" dirty="0">
              <a:latin typeface="Verdana" panose="020B0604030504040204" pitchFamily="34" charset="0"/>
              <a:ea typeface="Verdana" panose="020B0604030504040204" pitchFamily="34" charset="0"/>
            </a:rPr>
          </a:br>
          <a:r>
            <a:rPr lang="en-US" sz="1600" dirty="0">
              <a:latin typeface="Verdana" panose="020B0604030504040204" pitchFamily="34" charset="0"/>
              <a:ea typeface="Verdana" panose="020B0604030504040204" pitchFamily="34" charset="0"/>
            </a:rPr>
            <a:t>13-character identifier). </a:t>
          </a:r>
        </a:p>
      </dgm:t>
    </dgm:pt>
    <dgm:pt modelId="{602EAD39-22E4-4C1E-B09A-C5D6C60AE1B7}" type="parTrans" cxnId="{319C251D-EFD4-40C2-93DE-4ED990466700}">
      <dgm:prSet/>
      <dgm:spPr/>
      <dgm:t>
        <a:bodyPr/>
        <a:lstStyle/>
        <a:p>
          <a:endParaRPr lang="en-US" sz="1600">
            <a:latin typeface="Verdana" panose="020B0604030504040204" pitchFamily="34" charset="0"/>
            <a:ea typeface="Verdana" panose="020B0604030504040204" pitchFamily="34" charset="0"/>
          </a:endParaRPr>
        </a:p>
      </dgm:t>
    </dgm:pt>
    <dgm:pt modelId="{176C11D9-B5C5-4506-93BC-5F6576D1567C}" type="sibTrans" cxnId="{319C251D-EFD4-40C2-93DE-4ED990466700}">
      <dgm:prSet/>
      <dgm:spPr/>
      <dgm:t>
        <a:bodyPr/>
        <a:lstStyle/>
        <a:p>
          <a:endParaRPr lang="en-US" sz="1600">
            <a:latin typeface="Verdana" panose="020B0604030504040204" pitchFamily="34" charset="0"/>
            <a:ea typeface="Verdana" panose="020B0604030504040204" pitchFamily="34" charset="0"/>
          </a:endParaRPr>
        </a:p>
      </dgm:t>
    </dgm:pt>
    <dgm:pt modelId="{E3DF9F63-0390-40B9-B7B7-462158E22A28}">
      <dgm:prSet custT="1"/>
      <dgm:spPr/>
      <dgm:t>
        <a:bodyPr/>
        <a:lstStyle/>
        <a:p>
          <a:pPr algn="just"/>
          <a:r>
            <a:rPr lang="en-US" sz="1600" dirty="0">
              <a:latin typeface="Verdana" panose="020B0604030504040204" pitchFamily="34" charset="0"/>
              <a:ea typeface="Verdana" panose="020B0604030504040204" pitchFamily="34" charset="0"/>
            </a:rPr>
            <a:t>Designated operators shall apply a single barcode identifier conforming to UPU Technical Standard S10 to small packets containing goods to enable the provision of cross-border customs electronic advance data in compliance with UPU EDI Messaging Standard M33 (ITMATT V1). </a:t>
          </a:r>
        </a:p>
      </dgm:t>
    </dgm:pt>
    <dgm:pt modelId="{159E4636-67D9-4F6C-98BA-10691BDA22EA}" type="parTrans" cxnId="{34C505A9-FE3B-424B-B810-E882EE3C9C5F}">
      <dgm:prSet/>
      <dgm:spPr/>
      <dgm:t>
        <a:bodyPr/>
        <a:lstStyle/>
        <a:p>
          <a:endParaRPr lang="en-US" sz="1600">
            <a:latin typeface="Verdana" panose="020B0604030504040204" pitchFamily="34" charset="0"/>
            <a:ea typeface="Verdana" panose="020B0604030504040204" pitchFamily="34" charset="0"/>
          </a:endParaRPr>
        </a:p>
      </dgm:t>
    </dgm:pt>
    <dgm:pt modelId="{246ACEF6-3914-4777-BB3A-D0220C102284}" type="sibTrans" cxnId="{34C505A9-FE3B-424B-B810-E882EE3C9C5F}">
      <dgm:prSet/>
      <dgm:spPr/>
      <dgm:t>
        <a:bodyPr/>
        <a:lstStyle/>
        <a:p>
          <a:endParaRPr lang="en-US" sz="1600">
            <a:latin typeface="Verdana" panose="020B0604030504040204" pitchFamily="34" charset="0"/>
            <a:ea typeface="Verdana" panose="020B0604030504040204" pitchFamily="34" charset="0"/>
          </a:endParaRPr>
        </a:p>
      </dgm:t>
    </dgm:pt>
    <dgm:pt modelId="{68BC714B-F5CC-4DA8-BD72-FB3E8806358D}">
      <dgm:prSet custT="1"/>
      <dgm:spPr/>
      <dgm:t>
        <a:bodyPr/>
        <a:lstStyle/>
        <a:p>
          <a:pPr algn="just"/>
          <a:r>
            <a:rPr lang="en-US" sz="1600" dirty="0">
              <a:latin typeface="Verdana" panose="020B0604030504040204" pitchFamily="34" charset="0"/>
              <a:ea typeface="Verdana" panose="020B0604030504040204" pitchFamily="34" charset="0"/>
            </a:rPr>
            <a:t>The presence of such an identifier shall not imply the provision of a delivery confirmation service.</a:t>
          </a:r>
        </a:p>
      </dgm:t>
    </dgm:pt>
    <dgm:pt modelId="{45653264-EA60-4550-B0AA-F14032C0579A}" type="parTrans" cxnId="{A6C5D026-C0C1-47D7-9586-B9D5B73F0418}">
      <dgm:prSet/>
      <dgm:spPr/>
      <dgm:t>
        <a:bodyPr/>
        <a:lstStyle/>
        <a:p>
          <a:endParaRPr lang="en-US" sz="1600">
            <a:latin typeface="Verdana" panose="020B0604030504040204" pitchFamily="34" charset="0"/>
            <a:ea typeface="Verdana" panose="020B0604030504040204" pitchFamily="34" charset="0"/>
          </a:endParaRPr>
        </a:p>
      </dgm:t>
    </dgm:pt>
    <dgm:pt modelId="{DACF4FE5-7AA0-4909-A946-8225E54BE78E}" type="sibTrans" cxnId="{A6C5D026-C0C1-47D7-9586-B9D5B73F0418}">
      <dgm:prSet/>
      <dgm:spPr/>
      <dgm:t>
        <a:bodyPr/>
        <a:lstStyle/>
        <a:p>
          <a:endParaRPr lang="en-US" sz="1600">
            <a:latin typeface="Verdana" panose="020B0604030504040204" pitchFamily="34" charset="0"/>
            <a:ea typeface="Verdana" panose="020B0604030504040204" pitchFamily="34" charset="0"/>
          </a:endParaRPr>
        </a:p>
      </dgm:t>
    </dgm:pt>
    <dgm:pt modelId="{A16AD6BE-773D-44E7-9A83-6D0F4C817994}">
      <dgm:prSet custT="1"/>
      <dgm:spPr/>
      <dgm:t>
        <a:bodyPr/>
        <a:lstStyle/>
        <a:p>
          <a:pPr algn="just"/>
          <a:r>
            <a:rPr lang="en-US" sz="1600" dirty="0">
              <a:latin typeface="Verdana" panose="020B0604030504040204" pitchFamily="34" charset="0"/>
              <a:ea typeface="Verdana" panose="020B0604030504040204" pitchFamily="34" charset="0"/>
            </a:rPr>
            <a:t>The identifier should appear on the front of the item and should not obscure the other service markings, indicia or address information</a:t>
          </a:r>
        </a:p>
      </dgm:t>
    </dgm:pt>
    <dgm:pt modelId="{46F57DA3-863B-4732-827D-F17D27E3BA09}" type="parTrans" cxnId="{00B08D7F-F07D-4B92-92E1-34FFB564BBF7}">
      <dgm:prSet/>
      <dgm:spPr/>
      <dgm:t>
        <a:bodyPr/>
        <a:lstStyle/>
        <a:p>
          <a:endParaRPr lang="en-US" sz="1600">
            <a:latin typeface="Verdana" panose="020B0604030504040204" pitchFamily="34" charset="0"/>
            <a:ea typeface="Verdana" panose="020B0604030504040204" pitchFamily="34" charset="0"/>
          </a:endParaRPr>
        </a:p>
      </dgm:t>
    </dgm:pt>
    <dgm:pt modelId="{28CE59DF-F1BF-4F23-89F4-C953E81FB264}" type="sibTrans" cxnId="{00B08D7F-F07D-4B92-92E1-34FFB564BBF7}">
      <dgm:prSet/>
      <dgm:spPr/>
      <dgm:t>
        <a:bodyPr/>
        <a:lstStyle/>
        <a:p>
          <a:endParaRPr lang="en-US" sz="1600">
            <a:latin typeface="Verdana" panose="020B0604030504040204" pitchFamily="34" charset="0"/>
            <a:ea typeface="Verdana" panose="020B0604030504040204" pitchFamily="34" charset="0"/>
          </a:endParaRPr>
        </a:p>
      </dgm:t>
    </dgm:pt>
    <dgm:pt modelId="{919076E7-627E-4FE9-ABB3-4DFEF8F52E5B}">
      <dgm:prSet custT="1"/>
      <dgm:spPr/>
      <dgm:t>
        <a:bodyPr/>
        <a:lstStyle/>
        <a:p>
          <a:pPr algn="just"/>
          <a:r>
            <a:rPr lang="en-US" sz="1600" dirty="0">
              <a:latin typeface="Verdana" panose="020B0604030504040204" pitchFamily="34" charset="0"/>
              <a:ea typeface="Verdana" panose="020B0604030504040204" pitchFamily="34" charset="0"/>
            </a:rPr>
            <a:t>(Regulations article 17-107.6.4)</a:t>
          </a:r>
        </a:p>
      </dgm:t>
    </dgm:pt>
    <dgm:pt modelId="{7ED244C7-1ABD-4283-9DF0-3B3A80700537}" type="parTrans" cxnId="{5C3664CD-27B6-4C31-AD5B-531F2C87E404}">
      <dgm:prSet/>
      <dgm:spPr/>
      <dgm:t>
        <a:bodyPr/>
        <a:lstStyle/>
        <a:p>
          <a:endParaRPr lang="en-US" sz="1600">
            <a:latin typeface="Verdana" panose="020B0604030504040204" pitchFamily="34" charset="0"/>
            <a:ea typeface="Verdana" panose="020B0604030504040204" pitchFamily="34" charset="0"/>
          </a:endParaRPr>
        </a:p>
      </dgm:t>
    </dgm:pt>
    <dgm:pt modelId="{4E12ABAA-4BE1-4245-A641-5BAFD8CFCE36}" type="sibTrans" cxnId="{5C3664CD-27B6-4C31-AD5B-531F2C87E404}">
      <dgm:prSet/>
      <dgm:spPr/>
      <dgm:t>
        <a:bodyPr/>
        <a:lstStyle/>
        <a:p>
          <a:endParaRPr lang="en-US" sz="1600">
            <a:latin typeface="Verdana" panose="020B0604030504040204" pitchFamily="34" charset="0"/>
            <a:ea typeface="Verdana" panose="020B0604030504040204" pitchFamily="34" charset="0"/>
          </a:endParaRPr>
        </a:p>
      </dgm:t>
    </dgm:pt>
    <dgm:pt modelId="{A2678954-C7A2-4B06-BB48-7BF2E3B2DB0A}" type="pres">
      <dgm:prSet presAssocID="{234EE45C-BC37-4649-958E-09FD23281E48}" presName="vert0" presStyleCnt="0">
        <dgm:presLayoutVars>
          <dgm:dir/>
          <dgm:animOne val="branch"/>
          <dgm:animLvl val="lvl"/>
        </dgm:presLayoutVars>
      </dgm:prSet>
      <dgm:spPr/>
    </dgm:pt>
    <dgm:pt modelId="{8B4AF934-9B78-4FBF-86CE-74422CB8665D}" type="pres">
      <dgm:prSet presAssocID="{FA00419E-C50A-41C9-9AAC-B7F38C8B81D5}" presName="thickLine" presStyleLbl="alignNode1" presStyleIdx="0" presStyleCnt="5"/>
      <dgm:spPr/>
    </dgm:pt>
    <dgm:pt modelId="{CF3E5212-2D97-4589-AD82-889D7057521A}" type="pres">
      <dgm:prSet presAssocID="{FA00419E-C50A-41C9-9AAC-B7F38C8B81D5}" presName="horz1" presStyleCnt="0"/>
      <dgm:spPr/>
    </dgm:pt>
    <dgm:pt modelId="{38C9481C-AC45-4D17-AB4B-B5FC352B0F40}" type="pres">
      <dgm:prSet presAssocID="{FA00419E-C50A-41C9-9AAC-B7F38C8B81D5}" presName="tx1" presStyleLbl="revTx" presStyleIdx="0" presStyleCnt="5" custScaleY="109434"/>
      <dgm:spPr/>
    </dgm:pt>
    <dgm:pt modelId="{6FDDCFD0-0B21-40CB-9780-59CD6CB44EDC}" type="pres">
      <dgm:prSet presAssocID="{FA00419E-C50A-41C9-9AAC-B7F38C8B81D5}" presName="vert1" presStyleCnt="0"/>
      <dgm:spPr/>
    </dgm:pt>
    <dgm:pt modelId="{3E3FFE67-19D1-4278-97A8-D0C25DBC11C2}" type="pres">
      <dgm:prSet presAssocID="{E3DF9F63-0390-40B9-B7B7-462158E22A28}" presName="thickLine" presStyleLbl="alignNode1" presStyleIdx="1" presStyleCnt="5"/>
      <dgm:spPr/>
    </dgm:pt>
    <dgm:pt modelId="{9F009C65-108D-4271-8035-76FAD5561071}" type="pres">
      <dgm:prSet presAssocID="{E3DF9F63-0390-40B9-B7B7-462158E22A28}" presName="horz1" presStyleCnt="0"/>
      <dgm:spPr/>
    </dgm:pt>
    <dgm:pt modelId="{B337F648-0D0F-4A01-8945-0263978E3F07}" type="pres">
      <dgm:prSet presAssocID="{E3DF9F63-0390-40B9-B7B7-462158E22A28}" presName="tx1" presStyleLbl="revTx" presStyleIdx="1" presStyleCnt="5"/>
      <dgm:spPr/>
    </dgm:pt>
    <dgm:pt modelId="{3787A1D2-ADB2-4574-A231-392FAA3A170A}" type="pres">
      <dgm:prSet presAssocID="{E3DF9F63-0390-40B9-B7B7-462158E22A28}" presName="vert1" presStyleCnt="0"/>
      <dgm:spPr/>
    </dgm:pt>
    <dgm:pt modelId="{4AE6C682-53BE-4E47-B4CD-1D6CBC47A489}" type="pres">
      <dgm:prSet presAssocID="{68BC714B-F5CC-4DA8-BD72-FB3E8806358D}" presName="thickLine" presStyleLbl="alignNode1" presStyleIdx="2" presStyleCnt="5"/>
      <dgm:spPr/>
    </dgm:pt>
    <dgm:pt modelId="{D388F615-7BEE-4E4A-9A8A-05F62567F314}" type="pres">
      <dgm:prSet presAssocID="{68BC714B-F5CC-4DA8-BD72-FB3E8806358D}" presName="horz1" presStyleCnt="0"/>
      <dgm:spPr/>
    </dgm:pt>
    <dgm:pt modelId="{BD88873E-0D42-45A0-9F5B-D287B7323C8A}" type="pres">
      <dgm:prSet presAssocID="{68BC714B-F5CC-4DA8-BD72-FB3E8806358D}" presName="tx1" presStyleLbl="revTx" presStyleIdx="2" presStyleCnt="5" custScaleY="56196"/>
      <dgm:spPr/>
    </dgm:pt>
    <dgm:pt modelId="{874521E9-4069-4FD3-873F-6C2AA904E53B}" type="pres">
      <dgm:prSet presAssocID="{68BC714B-F5CC-4DA8-BD72-FB3E8806358D}" presName="vert1" presStyleCnt="0"/>
      <dgm:spPr/>
    </dgm:pt>
    <dgm:pt modelId="{159E792A-ACCA-48D3-9937-EFE4D6F780DE}" type="pres">
      <dgm:prSet presAssocID="{A16AD6BE-773D-44E7-9A83-6D0F4C817994}" presName="thickLine" presStyleLbl="alignNode1" presStyleIdx="3" presStyleCnt="5"/>
      <dgm:spPr/>
    </dgm:pt>
    <dgm:pt modelId="{57A47334-EF59-49D7-A875-670D80EC32CE}" type="pres">
      <dgm:prSet presAssocID="{A16AD6BE-773D-44E7-9A83-6D0F4C817994}" presName="horz1" presStyleCnt="0"/>
      <dgm:spPr/>
    </dgm:pt>
    <dgm:pt modelId="{67D07EA1-8A48-402C-BF94-8DDAB41B0E4C}" type="pres">
      <dgm:prSet presAssocID="{A16AD6BE-773D-44E7-9A83-6D0F4C817994}" presName="tx1" presStyleLbl="revTx" presStyleIdx="3" presStyleCnt="5" custScaleY="64404"/>
      <dgm:spPr/>
    </dgm:pt>
    <dgm:pt modelId="{38B3E254-BED7-4BF4-AE10-F9F3B9BE8B13}" type="pres">
      <dgm:prSet presAssocID="{A16AD6BE-773D-44E7-9A83-6D0F4C817994}" presName="vert1" presStyleCnt="0"/>
      <dgm:spPr/>
    </dgm:pt>
    <dgm:pt modelId="{2F411B25-8011-465E-9917-41E002B9D856}" type="pres">
      <dgm:prSet presAssocID="{919076E7-627E-4FE9-ABB3-4DFEF8F52E5B}" presName="thickLine" presStyleLbl="alignNode1" presStyleIdx="4" presStyleCnt="5"/>
      <dgm:spPr/>
    </dgm:pt>
    <dgm:pt modelId="{BE9A44A3-2481-454A-A9F1-02BFD05EF686}" type="pres">
      <dgm:prSet presAssocID="{919076E7-627E-4FE9-ABB3-4DFEF8F52E5B}" presName="horz1" presStyleCnt="0"/>
      <dgm:spPr/>
    </dgm:pt>
    <dgm:pt modelId="{153EE0C4-2AE0-45E4-BBFD-171A67BE2A3E}" type="pres">
      <dgm:prSet presAssocID="{919076E7-627E-4FE9-ABB3-4DFEF8F52E5B}" presName="tx1" presStyleLbl="revTx" presStyleIdx="4" presStyleCnt="5"/>
      <dgm:spPr/>
    </dgm:pt>
    <dgm:pt modelId="{A764253A-53FD-4441-86BD-01346FFB1994}" type="pres">
      <dgm:prSet presAssocID="{919076E7-627E-4FE9-ABB3-4DFEF8F52E5B}" presName="vert1" presStyleCnt="0"/>
      <dgm:spPr/>
    </dgm:pt>
  </dgm:ptLst>
  <dgm:cxnLst>
    <dgm:cxn modelId="{319C251D-EFD4-40C2-93DE-4ED990466700}" srcId="{234EE45C-BC37-4649-958E-09FD23281E48}" destId="{FA00419E-C50A-41C9-9AAC-B7F38C8B81D5}" srcOrd="0" destOrd="0" parTransId="{602EAD39-22E4-4C1E-B09A-C5D6C60AE1B7}" sibTransId="{176C11D9-B5C5-4506-93BC-5F6576D1567C}"/>
    <dgm:cxn modelId="{A6C5D026-C0C1-47D7-9586-B9D5B73F0418}" srcId="{234EE45C-BC37-4649-958E-09FD23281E48}" destId="{68BC714B-F5CC-4DA8-BD72-FB3E8806358D}" srcOrd="2" destOrd="0" parTransId="{45653264-EA60-4550-B0AA-F14032C0579A}" sibTransId="{DACF4FE5-7AA0-4909-A946-8225E54BE78E}"/>
    <dgm:cxn modelId="{46F0746C-0011-44BB-8DF2-0E074D030816}" type="presOf" srcId="{919076E7-627E-4FE9-ABB3-4DFEF8F52E5B}" destId="{153EE0C4-2AE0-45E4-BBFD-171A67BE2A3E}" srcOrd="0" destOrd="0" presId="urn:microsoft.com/office/officeart/2008/layout/LinedList"/>
    <dgm:cxn modelId="{CABC2D57-E3E9-43A6-9E7A-7F1C83BA4419}" type="presOf" srcId="{234EE45C-BC37-4649-958E-09FD23281E48}" destId="{A2678954-C7A2-4B06-BB48-7BF2E3B2DB0A}" srcOrd="0" destOrd="0" presId="urn:microsoft.com/office/officeart/2008/layout/LinedList"/>
    <dgm:cxn modelId="{96D4F87E-0767-4DF8-A7AC-718EAE25A0D4}" type="presOf" srcId="{68BC714B-F5CC-4DA8-BD72-FB3E8806358D}" destId="{BD88873E-0D42-45A0-9F5B-D287B7323C8A}" srcOrd="0" destOrd="0" presId="urn:microsoft.com/office/officeart/2008/layout/LinedList"/>
    <dgm:cxn modelId="{00B08D7F-F07D-4B92-92E1-34FFB564BBF7}" srcId="{234EE45C-BC37-4649-958E-09FD23281E48}" destId="{A16AD6BE-773D-44E7-9A83-6D0F4C817994}" srcOrd="3" destOrd="0" parTransId="{46F57DA3-863B-4732-827D-F17D27E3BA09}" sibTransId="{28CE59DF-F1BF-4F23-89F4-C953E81FB264}"/>
    <dgm:cxn modelId="{34C505A9-FE3B-424B-B810-E882EE3C9C5F}" srcId="{234EE45C-BC37-4649-958E-09FD23281E48}" destId="{E3DF9F63-0390-40B9-B7B7-462158E22A28}" srcOrd="1" destOrd="0" parTransId="{159E4636-67D9-4F6C-98BA-10691BDA22EA}" sibTransId="{246ACEF6-3914-4777-BB3A-D0220C102284}"/>
    <dgm:cxn modelId="{5C3664CD-27B6-4C31-AD5B-531F2C87E404}" srcId="{234EE45C-BC37-4649-958E-09FD23281E48}" destId="{919076E7-627E-4FE9-ABB3-4DFEF8F52E5B}" srcOrd="4" destOrd="0" parTransId="{7ED244C7-1ABD-4283-9DF0-3B3A80700537}" sibTransId="{4E12ABAA-4BE1-4245-A641-5BAFD8CFCE36}"/>
    <dgm:cxn modelId="{A95F6DE4-1BBB-413F-823E-4E931779F77F}" type="presOf" srcId="{A16AD6BE-773D-44E7-9A83-6D0F4C817994}" destId="{67D07EA1-8A48-402C-BF94-8DDAB41B0E4C}" srcOrd="0" destOrd="0" presId="urn:microsoft.com/office/officeart/2008/layout/LinedList"/>
    <dgm:cxn modelId="{CC3177FF-8344-4775-8449-D62ED53938DA}" type="presOf" srcId="{E3DF9F63-0390-40B9-B7B7-462158E22A28}" destId="{B337F648-0D0F-4A01-8945-0263978E3F07}" srcOrd="0" destOrd="0" presId="urn:microsoft.com/office/officeart/2008/layout/LinedList"/>
    <dgm:cxn modelId="{B666F2FF-A6C8-495A-9D0C-C7A995840E5A}" type="presOf" srcId="{FA00419E-C50A-41C9-9AAC-B7F38C8B81D5}" destId="{38C9481C-AC45-4D17-AB4B-B5FC352B0F40}" srcOrd="0" destOrd="0" presId="urn:microsoft.com/office/officeart/2008/layout/LinedList"/>
    <dgm:cxn modelId="{30B30B3F-3523-4AA7-B0AB-F7BFAAA8E3A2}" type="presParOf" srcId="{A2678954-C7A2-4B06-BB48-7BF2E3B2DB0A}" destId="{8B4AF934-9B78-4FBF-86CE-74422CB8665D}" srcOrd="0" destOrd="0" presId="urn:microsoft.com/office/officeart/2008/layout/LinedList"/>
    <dgm:cxn modelId="{6CE0B789-42BD-4C67-BDAA-19B9BEC95D32}" type="presParOf" srcId="{A2678954-C7A2-4B06-BB48-7BF2E3B2DB0A}" destId="{CF3E5212-2D97-4589-AD82-889D7057521A}" srcOrd="1" destOrd="0" presId="urn:microsoft.com/office/officeart/2008/layout/LinedList"/>
    <dgm:cxn modelId="{EA6CA28A-CF22-46AE-BEBC-35D73E4705A9}" type="presParOf" srcId="{CF3E5212-2D97-4589-AD82-889D7057521A}" destId="{38C9481C-AC45-4D17-AB4B-B5FC352B0F40}" srcOrd="0" destOrd="0" presId="urn:microsoft.com/office/officeart/2008/layout/LinedList"/>
    <dgm:cxn modelId="{6500982F-DAA4-4329-887D-C6826A7795D0}" type="presParOf" srcId="{CF3E5212-2D97-4589-AD82-889D7057521A}" destId="{6FDDCFD0-0B21-40CB-9780-59CD6CB44EDC}" srcOrd="1" destOrd="0" presId="urn:microsoft.com/office/officeart/2008/layout/LinedList"/>
    <dgm:cxn modelId="{CF0FFCE5-2C8E-49A9-B90A-88EDB73C3F5C}" type="presParOf" srcId="{A2678954-C7A2-4B06-BB48-7BF2E3B2DB0A}" destId="{3E3FFE67-19D1-4278-97A8-D0C25DBC11C2}" srcOrd="2" destOrd="0" presId="urn:microsoft.com/office/officeart/2008/layout/LinedList"/>
    <dgm:cxn modelId="{50866E05-2E19-4179-A5F2-0C289730443E}" type="presParOf" srcId="{A2678954-C7A2-4B06-BB48-7BF2E3B2DB0A}" destId="{9F009C65-108D-4271-8035-76FAD5561071}" srcOrd="3" destOrd="0" presId="urn:microsoft.com/office/officeart/2008/layout/LinedList"/>
    <dgm:cxn modelId="{DB8A58C5-05BD-4868-9513-CC9E8832B1DC}" type="presParOf" srcId="{9F009C65-108D-4271-8035-76FAD5561071}" destId="{B337F648-0D0F-4A01-8945-0263978E3F07}" srcOrd="0" destOrd="0" presId="urn:microsoft.com/office/officeart/2008/layout/LinedList"/>
    <dgm:cxn modelId="{33C54CA9-4695-4F54-8D27-74F815F821D0}" type="presParOf" srcId="{9F009C65-108D-4271-8035-76FAD5561071}" destId="{3787A1D2-ADB2-4574-A231-392FAA3A170A}" srcOrd="1" destOrd="0" presId="urn:microsoft.com/office/officeart/2008/layout/LinedList"/>
    <dgm:cxn modelId="{F362906B-E844-4016-ABFA-C97CC355D1FB}" type="presParOf" srcId="{A2678954-C7A2-4B06-BB48-7BF2E3B2DB0A}" destId="{4AE6C682-53BE-4E47-B4CD-1D6CBC47A489}" srcOrd="4" destOrd="0" presId="urn:microsoft.com/office/officeart/2008/layout/LinedList"/>
    <dgm:cxn modelId="{16063906-951C-4DAB-8109-91341981471B}" type="presParOf" srcId="{A2678954-C7A2-4B06-BB48-7BF2E3B2DB0A}" destId="{D388F615-7BEE-4E4A-9A8A-05F62567F314}" srcOrd="5" destOrd="0" presId="urn:microsoft.com/office/officeart/2008/layout/LinedList"/>
    <dgm:cxn modelId="{94838817-F834-4DCE-B32A-C17713576609}" type="presParOf" srcId="{D388F615-7BEE-4E4A-9A8A-05F62567F314}" destId="{BD88873E-0D42-45A0-9F5B-D287B7323C8A}" srcOrd="0" destOrd="0" presId="urn:microsoft.com/office/officeart/2008/layout/LinedList"/>
    <dgm:cxn modelId="{D042213A-16FF-4707-94FE-C520C446F89E}" type="presParOf" srcId="{D388F615-7BEE-4E4A-9A8A-05F62567F314}" destId="{874521E9-4069-4FD3-873F-6C2AA904E53B}" srcOrd="1" destOrd="0" presId="urn:microsoft.com/office/officeart/2008/layout/LinedList"/>
    <dgm:cxn modelId="{5CB8BAF7-452B-4998-A711-231BE45E03CD}" type="presParOf" srcId="{A2678954-C7A2-4B06-BB48-7BF2E3B2DB0A}" destId="{159E792A-ACCA-48D3-9937-EFE4D6F780DE}" srcOrd="6" destOrd="0" presId="urn:microsoft.com/office/officeart/2008/layout/LinedList"/>
    <dgm:cxn modelId="{21407513-3096-480E-9E4C-9A5F209DA21E}" type="presParOf" srcId="{A2678954-C7A2-4B06-BB48-7BF2E3B2DB0A}" destId="{57A47334-EF59-49D7-A875-670D80EC32CE}" srcOrd="7" destOrd="0" presId="urn:microsoft.com/office/officeart/2008/layout/LinedList"/>
    <dgm:cxn modelId="{3CDCF77F-53E2-49FA-A2B2-3B0A3BE9CAE4}" type="presParOf" srcId="{57A47334-EF59-49D7-A875-670D80EC32CE}" destId="{67D07EA1-8A48-402C-BF94-8DDAB41B0E4C}" srcOrd="0" destOrd="0" presId="urn:microsoft.com/office/officeart/2008/layout/LinedList"/>
    <dgm:cxn modelId="{33884F94-A95C-43E7-8363-5197190BDFCA}" type="presParOf" srcId="{57A47334-EF59-49D7-A875-670D80EC32CE}" destId="{38B3E254-BED7-4BF4-AE10-F9F3B9BE8B13}" srcOrd="1" destOrd="0" presId="urn:microsoft.com/office/officeart/2008/layout/LinedList"/>
    <dgm:cxn modelId="{09B2BCB0-6FC1-4D1B-9550-493538B42A91}" type="presParOf" srcId="{A2678954-C7A2-4B06-BB48-7BF2E3B2DB0A}" destId="{2F411B25-8011-465E-9917-41E002B9D856}" srcOrd="8" destOrd="0" presId="urn:microsoft.com/office/officeart/2008/layout/LinedList"/>
    <dgm:cxn modelId="{CC70F1C0-0010-49CE-A786-F7FB454F6174}" type="presParOf" srcId="{A2678954-C7A2-4B06-BB48-7BF2E3B2DB0A}" destId="{BE9A44A3-2481-454A-A9F1-02BFD05EF686}" srcOrd="9" destOrd="0" presId="urn:microsoft.com/office/officeart/2008/layout/LinedList"/>
    <dgm:cxn modelId="{DAAF7866-1B47-4C29-944B-E3DE73473317}" type="presParOf" srcId="{BE9A44A3-2481-454A-A9F1-02BFD05EF686}" destId="{153EE0C4-2AE0-45E4-BBFD-171A67BE2A3E}" srcOrd="0" destOrd="0" presId="urn:microsoft.com/office/officeart/2008/layout/LinedList"/>
    <dgm:cxn modelId="{DB59A0A3-5CA9-4241-AC84-A7C08E4BB03E}" type="presParOf" srcId="{BE9A44A3-2481-454A-A9F1-02BFD05EF686}" destId="{A764253A-53FD-4441-86BD-01346FFB1994}" srcOrd="1" destOrd="0" presId="urn:microsoft.com/office/officeart/2008/layout/LinedList"/>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810F12-497B-4BE7-897E-86C7092F143E}"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C604DF1F-CB45-4E17-916A-9AC3098947CA}">
      <dgm:prSet/>
      <dgm:spPr/>
      <dgm:t>
        <a:bodyPr/>
        <a:lstStyle/>
        <a:p>
          <a:pPr algn="just"/>
          <a:r>
            <a:rPr lang="en-US" dirty="0">
              <a:latin typeface="Verdana" panose="020B0604030504040204" pitchFamily="34" charset="0"/>
              <a:ea typeface="Verdana" panose="020B0604030504040204" pitchFamily="34" charset="0"/>
            </a:rPr>
            <a:t>Tracked delivery items </a:t>
          </a:r>
          <a:r>
            <a:rPr lang="en-US" dirty="0">
              <a:solidFill>
                <a:srgbClr val="FF0000"/>
              </a:solidFill>
              <a:latin typeface="Verdana" panose="020B0604030504040204" pitchFamily="34" charset="0"/>
              <a:ea typeface="Verdana" panose="020B0604030504040204" pitchFamily="34" charset="0"/>
            </a:rPr>
            <a:t>may</a:t>
          </a:r>
          <a:r>
            <a:rPr lang="en-US" dirty="0">
              <a:latin typeface="Verdana" panose="020B0604030504040204" pitchFamily="34" charset="0"/>
              <a:ea typeface="Verdana" panose="020B0604030504040204" pitchFamily="34" charset="0"/>
            </a:rPr>
            <a:t> be provided with a logo which shall if possible be bright red and of the shape reproduced below. A black and white version may, however, be used for system-generated labels. The “Tracked” logo shall be placed on the address side, in so far as possible in the top left-hand corner, beneath the sender’s name and address where these are given. (Regulations article 18-102.2.1.1)</a:t>
          </a:r>
        </a:p>
        <a:p>
          <a:pPr algn="just"/>
          <a:r>
            <a:rPr lang="en-US" b="0" i="0" dirty="0">
              <a:latin typeface="Verdana" panose="020B0604030504040204" pitchFamily="34" charset="0"/>
              <a:ea typeface="Verdana" panose="020B0604030504040204" pitchFamily="34" charset="0"/>
            </a:rPr>
            <a:t>The “Tracked” logo</a:t>
          </a:r>
          <a:r>
            <a:rPr lang="en-US" b="0" i="0" dirty="0">
              <a:solidFill>
                <a:srgbClr val="FF0000"/>
              </a:solidFill>
              <a:latin typeface="Verdana" panose="020B0604030504040204" pitchFamily="34" charset="0"/>
              <a:ea typeface="Verdana" panose="020B0604030504040204" pitchFamily="34" charset="0"/>
            </a:rPr>
            <a:t> may</a:t>
          </a:r>
          <a:r>
            <a:rPr lang="en-US" b="0" i="0" dirty="0">
              <a:latin typeface="Verdana" panose="020B0604030504040204" pitchFamily="34" charset="0"/>
              <a:ea typeface="Verdana" panose="020B0604030504040204" pitchFamily="34" charset="0"/>
            </a:rPr>
            <a:t> be included in the CN 05bis label. </a:t>
          </a:r>
          <a:endParaRPr lang="en-US" dirty="0">
            <a:solidFill>
              <a:schemeClr val="tx1"/>
            </a:solidFill>
            <a:latin typeface="Verdana" panose="020B0604030504040204" pitchFamily="34" charset="0"/>
            <a:ea typeface="Verdana" panose="020B0604030504040204" pitchFamily="34" charset="0"/>
          </a:endParaRPr>
        </a:p>
      </dgm:t>
    </dgm:pt>
    <dgm:pt modelId="{6880CDD4-7254-4966-9687-721C630DF31D}" type="parTrans" cxnId="{94F7EEAA-F9B0-45A5-B558-6F81A9C79DEA}">
      <dgm:prSet/>
      <dgm:spPr/>
      <dgm:t>
        <a:bodyPr/>
        <a:lstStyle/>
        <a:p>
          <a:pPr algn="just"/>
          <a:endParaRPr lang="en-US">
            <a:latin typeface="Verdana" panose="020B0604030504040204" pitchFamily="34" charset="0"/>
            <a:ea typeface="Verdana" panose="020B0604030504040204" pitchFamily="34" charset="0"/>
          </a:endParaRPr>
        </a:p>
      </dgm:t>
    </dgm:pt>
    <dgm:pt modelId="{AAF28910-651B-4A21-9852-E2CB7A969EF2}" type="sibTrans" cxnId="{94F7EEAA-F9B0-45A5-B558-6F81A9C79DEA}">
      <dgm:prSet/>
      <dgm:spPr/>
      <dgm:t>
        <a:bodyPr/>
        <a:lstStyle/>
        <a:p>
          <a:pPr algn="just"/>
          <a:endParaRPr lang="en-US">
            <a:latin typeface="Verdana" panose="020B0604030504040204" pitchFamily="34" charset="0"/>
            <a:ea typeface="Verdana" panose="020B0604030504040204" pitchFamily="34" charset="0"/>
          </a:endParaRPr>
        </a:p>
      </dgm:t>
    </dgm:pt>
    <dgm:pt modelId="{73855F5C-4FAC-48E8-AA9C-82AC143C62F9}">
      <dgm:prSet/>
      <dgm:spPr/>
      <dgm:t>
        <a:bodyPr/>
        <a:lstStyle/>
        <a:p>
          <a:pPr algn="just"/>
          <a:r>
            <a:rPr lang="en-US" dirty="0">
              <a:latin typeface="Verdana" panose="020B0604030504040204" pitchFamily="34" charset="0"/>
              <a:ea typeface="Verdana" panose="020B0604030504040204" pitchFamily="34" charset="0"/>
            </a:rPr>
            <a:t>Items for tracked delivery shall bear a CN 05bis label, barcoded with a barcode conforming to UPU Technical Standard S10. The CN 05bis label shall have a single, unique item identifier that conforms to the provisions of article 17-130. (Regulations article 18-102.2.1.2). </a:t>
          </a:r>
          <a:r>
            <a:rPr lang="en-US" dirty="0">
              <a:solidFill>
                <a:srgbClr val="FF0000"/>
              </a:solidFill>
              <a:latin typeface="Verdana" panose="020B0604030504040204" pitchFamily="34" charset="0"/>
              <a:ea typeface="Verdana" panose="020B0604030504040204" pitchFamily="34" charset="0"/>
            </a:rPr>
            <a:t>Alternatively, e.g. in case of a system-generated label, an equivalent of the CN 05bis label (including the barcode) may be integrated into the label, provided that the information is clearly recognizable.</a:t>
          </a:r>
        </a:p>
      </dgm:t>
    </dgm:pt>
    <dgm:pt modelId="{1FA5DA11-1EBB-444B-87BF-2388A8469657}" type="parTrans" cxnId="{3D9C5FAD-E30F-4749-84FA-9E1D7D800E53}">
      <dgm:prSet/>
      <dgm:spPr/>
      <dgm:t>
        <a:bodyPr/>
        <a:lstStyle/>
        <a:p>
          <a:pPr algn="just"/>
          <a:endParaRPr lang="en-US">
            <a:latin typeface="Verdana" panose="020B0604030504040204" pitchFamily="34" charset="0"/>
            <a:ea typeface="Verdana" panose="020B0604030504040204" pitchFamily="34" charset="0"/>
          </a:endParaRPr>
        </a:p>
      </dgm:t>
    </dgm:pt>
    <dgm:pt modelId="{DCD603E9-0738-4189-9E5E-5F39DBE531A8}" type="sibTrans" cxnId="{3D9C5FAD-E30F-4749-84FA-9E1D7D800E53}">
      <dgm:prSet/>
      <dgm:spPr/>
      <dgm:t>
        <a:bodyPr/>
        <a:lstStyle/>
        <a:p>
          <a:pPr algn="just"/>
          <a:endParaRPr lang="en-US">
            <a:latin typeface="Verdana" panose="020B0604030504040204" pitchFamily="34" charset="0"/>
            <a:ea typeface="Verdana" panose="020B0604030504040204" pitchFamily="34" charset="0"/>
          </a:endParaRPr>
        </a:p>
      </dgm:t>
    </dgm:pt>
    <dgm:pt modelId="{6D0CF9BF-2CE9-4C4F-8EFF-BC7972582F55}" type="pres">
      <dgm:prSet presAssocID="{DF810F12-497B-4BE7-897E-86C7092F143E}" presName="linear" presStyleCnt="0">
        <dgm:presLayoutVars>
          <dgm:animLvl val="lvl"/>
          <dgm:resizeHandles val="exact"/>
        </dgm:presLayoutVars>
      </dgm:prSet>
      <dgm:spPr/>
    </dgm:pt>
    <dgm:pt modelId="{13EC7DAE-F70E-49EB-BE34-589E8B42E242}" type="pres">
      <dgm:prSet presAssocID="{C604DF1F-CB45-4E17-916A-9AC3098947CA}" presName="parentText" presStyleLbl="node1" presStyleIdx="0" presStyleCnt="2">
        <dgm:presLayoutVars>
          <dgm:chMax val="0"/>
          <dgm:bulletEnabled val="1"/>
        </dgm:presLayoutVars>
      </dgm:prSet>
      <dgm:spPr/>
    </dgm:pt>
    <dgm:pt modelId="{9A51EB6B-20BD-4CAF-B862-762694E10D1E}" type="pres">
      <dgm:prSet presAssocID="{AAF28910-651B-4A21-9852-E2CB7A969EF2}" presName="spacer" presStyleCnt="0"/>
      <dgm:spPr/>
    </dgm:pt>
    <dgm:pt modelId="{3C3E5B5C-2364-40C2-BEFC-880247559AAE}" type="pres">
      <dgm:prSet presAssocID="{73855F5C-4FAC-48E8-AA9C-82AC143C62F9}" presName="parentText" presStyleLbl="node1" presStyleIdx="1" presStyleCnt="2">
        <dgm:presLayoutVars>
          <dgm:chMax val="0"/>
          <dgm:bulletEnabled val="1"/>
        </dgm:presLayoutVars>
      </dgm:prSet>
      <dgm:spPr/>
    </dgm:pt>
  </dgm:ptLst>
  <dgm:cxnLst>
    <dgm:cxn modelId="{50AE7C25-B0C0-4582-8094-C0E57F61932C}" type="presOf" srcId="{DF810F12-497B-4BE7-897E-86C7092F143E}" destId="{6D0CF9BF-2CE9-4C4F-8EFF-BC7972582F55}" srcOrd="0" destOrd="0" presId="urn:microsoft.com/office/officeart/2005/8/layout/vList2"/>
    <dgm:cxn modelId="{E09FE093-3052-477A-82C9-5F03062BC90C}" type="presOf" srcId="{C604DF1F-CB45-4E17-916A-9AC3098947CA}" destId="{13EC7DAE-F70E-49EB-BE34-589E8B42E242}" srcOrd="0" destOrd="0" presId="urn:microsoft.com/office/officeart/2005/8/layout/vList2"/>
    <dgm:cxn modelId="{94F7EEAA-F9B0-45A5-B558-6F81A9C79DEA}" srcId="{DF810F12-497B-4BE7-897E-86C7092F143E}" destId="{C604DF1F-CB45-4E17-916A-9AC3098947CA}" srcOrd="0" destOrd="0" parTransId="{6880CDD4-7254-4966-9687-721C630DF31D}" sibTransId="{AAF28910-651B-4A21-9852-E2CB7A969EF2}"/>
    <dgm:cxn modelId="{3D9C5FAD-E30F-4749-84FA-9E1D7D800E53}" srcId="{DF810F12-497B-4BE7-897E-86C7092F143E}" destId="{73855F5C-4FAC-48E8-AA9C-82AC143C62F9}" srcOrd="1" destOrd="0" parTransId="{1FA5DA11-1EBB-444B-87BF-2388A8469657}" sibTransId="{DCD603E9-0738-4189-9E5E-5F39DBE531A8}"/>
    <dgm:cxn modelId="{9BE8B8F9-B7CF-4AFA-8B48-AE02352F9D57}" type="presOf" srcId="{73855F5C-4FAC-48E8-AA9C-82AC143C62F9}" destId="{3C3E5B5C-2364-40C2-BEFC-880247559AAE}" srcOrd="0" destOrd="0" presId="urn:microsoft.com/office/officeart/2005/8/layout/vList2"/>
    <dgm:cxn modelId="{A67BFC55-7329-48A5-9F32-372F24FA441B}" type="presParOf" srcId="{6D0CF9BF-2CE9-4C4F-8EFF-BC7972582F55}" destId="{13EC7DAE-F70E-49EB-BE34-589E8B42E242}" srcOrd="0" destOrd="0" presId="urn:microsoft.com/office/officeart/2005/8/layout/vList2"/>
    <dgm:cxn modelId="{F0C1CBC8-70E7-4528-B0B8-1D04CCE7ACF2}" type="presParOf" srcId="{6D0CF9BF-2CE9-4C4F-8EFF-BC7972582F55}" destId="{9A51EB6B-20BD-4CAF-B862-762694E10D1E}" srcOrd="1" destOrd="0" presId="urn:microsoft.com/office/officeart/2005/8/layout/vList2"/>
    <dgm:cxn modelId="{047E09C4-316B-4307-8C0F-573D621CCD77}" type="presParOf" srcId="{6D0CF9BF-2CE9-4C4F-8EFF-BC7972582F55}" destId="{3C3E5B5C-2364-40C2-BEFC-880247559AA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28972E-C265-43F7-ADA9-C0D366E72D3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CDF1E53-A65E-4B5B-B9D0-317B87C821A9}">
      <dgm:prSet custT="1"/>
      <dgm:spPr/>
      <dgm:t>
        <a:bodyPr/>
        <a:lstStyle/>
        <a:p>
          <a:pPr algn="just" rtl="0">
            <a:spcAft>
              <a:spcPts val="0"/>
            </a:spcAft>
          </a:pPr>
          <a:r>
            <a:rPr lang="en-GB" sz="2000" dirty="0">
              <a:latin typeface="Verdana" panose="020B0604030504040204" pitchFamily="34" charset="0"/>
              <a:ea typeface="Verdana" panose="020B0604030504040204" pitchFamily="34" charset="0"/>
            </a:rPr>
            <a:t>Registration service limited to documents only </a:t>
          </a:r>
          <a:r>
            <a:rPr lang="en-GB" sz="2000" b="0" dirty="0">
              <a:solidFill>
                <a:schemeClr val="bg1"/>
              </a:solidFill>
              <a:latin typeface="Verdana" panose="020B0604030504040204" pitchFamily="34" charset="0"/>
              <a:ea typeface="Verdana" panose="020B0604030504040204" pitchFamily="34" charset="0"/>
            </a:rPr>
            <a:t>–</a:t>
          </a:r>
          <a:r>
            <a:rPr lang="en-GB" sz="2000" b="1" dirty="0">
              <a:solidFill>
                <a:srgbClr val="FFC000"/>
              </a:solidFill>
              <a:latin typeface="Verdana" panose="020B0604030504040204" pitchFamily="34" charset="0"/>
              <a:ea typeface="Verdana" panose="020B0604030504040204" pitchFamily="34" charset="0"/>
            </a:rPr>
            <a:t> Convention article 18.1.1</a:t>
          </a:r>
          <a:endParaRPr lang="en-US" sz="2000" b="1" dirty="0">
            <a:solidFill>
              <a:srgbClr val="FFC000"/>
            </a:solidFill>
            <a:latin typeface="Verdana" panose="020B0604030504040204" pitchFamily="34" charset="0"/>
            <a:ea typeface="Verdana" panose="020B0604030504040204" pitchFamily="34" charset="0"/>
          </a:endParaRPr>
        </a:p>
      </dgm:t>
    </dgm:pt>
    <dgm:pt modelId="{3583A695-A9C5-4A51-9FEA-CEA6E55CE3D7}" type="parTrans" cxnId="{A67BE178-A59D-42D9-BA44-B54355ECC28F}">
      <dgm:prSet/>
      <dgm:spPr/>
      <dgm:t>
        <a:bodyPr/>
        <a:lstStyle/>
        <a:p>
          <a:endParaRPr lang="en-US">
            <a:latin typeface="Verdana" panose="020B0604030504040204" pitchFamily="34" charset="0"/>
            <a:ea typeface="Verdana" panose="020B0604030504040204" pitchFamily="34" charset="0"/>
          </a:endParaRPr>
        </a:p>
      </dgm:t>
    </dgm:pt>
    <dgm:pt modelId="{9802D92B-B0D1-458F-AF4A-EFD6E14B8CB1}" type="sibTrans" cxnId="{A67BE178-A59D-42D9-BA44-B54355ECC28F}">
      <dgm:prSet/>
      <dgm:spPr/>
      <dgm:t>
        <a:bodyPr/>
        <a:lstStyle/>
        <a:p>
          <a:endParaRPr lang="en-US">
            <a:latin typeface="Verdana" panose="020B0604030504040204" pitchFamily="34" charset="0"/>
            <a:ea typeface="Verdana" panose="020B0604030504040204" pitchFamily="34" charset="0"/>
          </a:endParaRPr>
        </a:p>
      </dgm:t>
    </dgm:pt>
    <dgm:pt modelId="{D010A91B-C8F8-4AD8-BA0A-ABFECEC3A219}">
      <dgm:prSet custT="1"/>
      <dgm:spPr/>
      <dgm:t>
        <a:bodyPr/>
        <a:lstStyle/>
        <a:p>
          <a:pPr algn="just" rtl="0"/>
          <a:r>
            <a:rPr lang="en-US" sz="2000" kern="1200" dirty="0">
              <a:solidFill>
                <a:prstClr val="white"/>
              </a:solidFill>
              <a:latin typeface="Verdana" panose="020B0604030504040204" pitchFamily="34" charset="0"/>
              <a:ea typeface="Verdana" panose="020B0604030504040204" pitchFamily="34" charset="0"/>
              <a:cs typeface="+mn-cs"/>
            </a:rPr>
            <a:t>Exchange of EMSEVT V3 mandatory for registered, insured and tracked items – </a:t>
          </a:r>
          <a:r>
            <a:rPr lang="en-US" sz="2000" b="1" kern="1200" dirty="0">
              <a:solidFill>
                <a:srgbClr val="FFC000"/>
              </a:solidFill>
              <a:latin typeface="Verdana" panose="020B0604030504040204" pitchFamily="34" charset="0"/>
              <a:ea typeface="Verdana" panose="020B0604030504040204" pitchFamily="34" charset="0"/>
              <a:cs typeface="+mn-cs"/>
            </a:rPr>
            <a:t>Regulations articles 17-130 and 17-131</a:t>
          </a:r>
        </a:p>
      </dgm:t>
    </dgm:pt>
    <dgm:pt modelId="{B8F105D8-0E76-494B-9B63-90CC6BD37A02}" type="parTrans" cxnId="{22CF758F-7EB4-436C-A19B-607F69ABAC2D}">
      <dgm:prSet/>
      <dgm:spPr/>
      <dgm:t>
        <a:bodyPr/>
        <a:lstStyle/>
        <a:p>
          <a:endParaRPr lang="en-US">
            <a:latin typeface="Verdana" panose="020B0604030504040204" pitchFamily="34" charset="0"/>
            <a:ea typeface="Verdana" panose="020B0604030504040204" pitchFamily="34" charset="0"/>
          </a:endParaRPr>
        </a:p>
      </dgm:t>
    </dgm:pt>
    <dgm:pt modelId="{01546154-7158-407B-A7C8-B1DFCD6BADB8}" type="sibTrans" cxnId="{22CF758F-7EB4-436C-A19B-607F69ABAC2D}">
      <dgm:prSet/>
      <dgm:spPr/>
      <dgm:t>
        <a:bodyPr/>
        <a:lstStyle/>
        <a:p>
          <a:endParaRPr lang="en-US">
            <a:latin typeface="Verdana" panose="020B0604030504040204" pitchFamily="34" charset="0"/>
            <a:ea typeface="Verdana" panose="020B0604030504040204" pitchFamily="34" charset="0"/>
          </a:endParaRPr>
        </a:p>
      </dgm:t>
    </dgm:pt>
    <dgm:pt modelId="{106C0882-E9D9-4F7B-A796-58781C1DFFB2}" type="pres">
      <dgm:prSet presAssocID="{E528972E-C265-43F7-ADA9-C0D366E72D33}" presName="Name0" presStyleCnt="0">
        <dgm:presLayoutVars>
          <dgm:chMax val="7"/>
          <dgm:chPref val="7"/>
          <dgm:dir/>
        </dgm:presLayoutVars>
      </dgm:prSet>
      <dgm:spPr/>
    </dgm:pt>
    <dgm:pt modelId="{15331FE7-8AA5-4364-AB7D-DC7029133E66}" type="pres">
      <dgm:prSet presAssocID="{E528972E-C265-43F7-ADA9-C0D366E72D33}" presName="Name1" presStyleCnt="0"/>
      <dgm:spPr/>
    </dgm:pt>
    <dgm:pt modelId="{2F21D9D1-D88A-4D26-A852-3D27A15DC283}" type="pres">
      <dgm:prSet presAssocID="{E528972E-C265-43F7-ADA9-C0D366E72D33}" presName="cycle" presStyleCnt="0"/>
      <dgm:spPr/>
    </dgm:pt>
    <dgm:pt modelId="{660C5441-4E20-4D03-8508-7BB671BA6AE6}" type="pres">
      <dgm:prSet presAssocID="{E528972E-C265-43F7-ADA9-C0D366E72D33}" presName="srcNode" presStyleLbl="node1" presStyleIdx="0" presStyleCnt="2"/>
      <dgm:spPr/>
    </dgm:pt>
    <dgm:pt modelId="{5E3DC349-CEA0-4CCA-8DEB-7F5F1B151E88}" type="pres">
      <dgm:prSet presAssocID="{E528972E-C265-43F7-ADA9-C0D366E72D33}" presName="conn" presStyleLbl="parChTrans1D2" presStyleIdx="0" presStyleCnt="1"/>
      <dgm:spPr/>
    </dgm:pt>
    <dgm:pt modelId="{E12A214F-91A9-455F-A2F7-2E561A4BED84}" type="pres">
      <dgm:prSet presAssocID="{E528972E-C265-43F7-ADA9-C0D366E72D33}" presName="extraNode" presStyleLbl="node1" presStyleIdx="0" presStyleCnt="2"/>
      <dgm:spPr/>
    </dgm:pt>
    <dgm:pt modelId="{CE5D7DE5-7E9E-4388-9B53-41F350D416FD}" type="pres">
      <dgm:prSet presAssocID="{E528972E-C265-43F7-ADA9-C0D366E72D33}" presName="dstNode" presStyleLbl="node1" presStyleIdx="0" presStyleCnt="2"/>
      <dgm:spPr/>
    </dgm:pt>
    <dgm:pt modelId="{D6820EA1-203E-4F49-9D5D-0389CC6F13EA}" type="pres">
      <dgm:prSet presAssocID="{ECDF1E53-A65E-4B5B-B9D0-317B87C821A9}" presName="text_1" presStyleLbl="node1" presStyleIdx="0" presStyleCnt="2" custScaleX="100944" custLinFactNeighborX="1443">
        <dgm:presLayoutVars>
          <dgm:bulletEnabled val="1"/>
        </dgm:presLayoutVars>
      </dgm:prSet>
      <dgm:spPr/>
    </dgm:pt>
    <dgm:pt modelId="{3514EE31-E779-49B0-BBA9-A4E57E5A9CD6}" type="pres">
      <dgm:prSet presAssocID="{ECDF1E53-A65E-4B5B-B9D0-317B87C821A9}" presName="accent_1" presStyleCnt="0"/>
      <dgm:spPr/>
    </dgm:pt>
    <dgm:pt modelId="{05D39FBB-E830-41E9-90A1-FD578FFF8F7A}" type="pres">
      <dgm:prSet presAssocID="{ECDF1E53-A65E-4B5B-B9D0-317B87C821A9}" presName="accentRepeatNode" presStyleLbl="solidFgAcc1" presStyleIdx="0" presStyleCnt="2"/>
      <dgm:spPr/>
    </dgm:pt>
    <dgm:pt modelId="{6D9CF2C0-2CBF-4622-910D-8F6301B42691}" type="pres">
      <dgm:prSet presAssocID="{D010A91B-C8F8-4AD8-BA0A-ABFECEC3A219}" presName="text_2" presStyleLbl="node1" presStyleIdx="1" presStyleCnt="2" custScaleX="101137">
        <dgm:presLayoutVars>
          <dgm:bulletEnabled val="1"/>
        </dgm:presLayoutVars>
      </dgm:prSet>
      <dgm:spPr/>
    </dgm:pt>
    <dgm:pt modelId="{C8794EB4-68D2-4252-AE22-AA390DC3E453}" type="pres">
      <dgm:prSet presAssocID="{D010A91B-C8F8-4AD8-BA0A-ABFECEC3A219}" presName="accent_2" presStyleCnt="0"/>
      <dgm:spPr/>
    </dgm:pt>
    <dgm:pt modelId="{0BD90D2E-1FD4-44F4-A5DC-B052C23B45F4}" type="pres">
      <dgm:prSet presAssocID="{D010A91B-C8F8-4AD8-BA0A-ABFECEC3A219}" presName="accentRepeatNode" presStyleLbl="solidFgAcc1" presStyleIdx="1" presStyleCnt="2"/>
      <dgm:spPr/>
    </dgm:pt>
  </dgm:ptLst>
  <dgm:cxnLst>
    <dgm:cxn modelId="{15B2812C-0039-4B0C-93D4-C04F9A81648A}" type="presOf" srcId="{D010A91B-C8F8-4AD8-BA0A-ABFECEC3A219}" destId="{6D9CF2C0-2CBF-4622-910D-8F6301B42691}" srcOrd="0" destOrd="0" presId="urn:microsoft.com/office/officeart/2008/layout/VerticalCurvedList"/>
    <dgm:cxn modelId="{1113D655-DF4B-40DD-A53D-7E8F79B43788}" type="presOf" srcId="{ECDF1E53-A65E-4B5B-B9D0-317B87C821A9}" destId="{D6820EA1-203E-4F49-9D5D-0389CC6F13EA}" srcOrd="0" destOrd="0" presId="urn:microsoft.com/office/officeart/2008/layout/VerticalCurvedList"/>
    <dgm:cxn modelId="{A67BE178-A59D-42D9-BA44-B54355ECC28F}" srcId="{E528972E-C265-43F7-ADA9-C0D366E72D33}" destId="{ECDF1E53-A65E-4B5B-B9D0-317B87C821A9}" srcOrd="0" destOrd="0" parTransId="{3583A695-A9C5-4A51-9FEA-CEA6E55CE3D7}" sibTransId="{9802D92B-B0D1-458F-AF4A-EFD6E14B8CB1}"/>
    <dgm:cxn modelId="{DFF12581-4783-44EE-B36D-9687167EE338}" type="presOf" srcId="{E528972E-C265-43F7-ADA9-C0D366E72D33}" destId="{106C0882-E9D9-4F7B-A796-58781C1DFFB2}" srcOrd="0" destOrd="0" presId="urn:microsoft.com/office/officeart/2008/layout/VerticalCurvedList"/>
    <dgm:cxn modelId="{4D70B08C-14EA-4586-A5C0-59CB02397DFE}" type="presOf" srcId="{9802D92B-B0D1-458F-AF4A-EFD6E14B8CB1}" destId="{5E3DC349-CEA0-4CCA-8DEB-7F5F1B151E88}" srcOrd="0" destOrd="0" presId="urn:microsoft.com/office/officeart/2008/layout/VerticalCurvedList"/>
    <dgm:cxn modelId="{22CF758F-7EB4-436C-A19B-607F69ABAC2D}" srcId="{E528972E-C265-43F7-ADA9-C0D366E72D33}" destId="{D010A91B-C8F8-4AD8-BA0A-ABFECEC3A219}" srcOrd="1" destOrd="0" parTransId="{B8F105D8-0E76-494B-9B63-90CC6BD37A02}" sibTransId="{01546154-7158-407B-A7C8-B1DFCD6BADB8}"/>
    <dgm:cxn modelId="{A1D477ED-4A76-4E50-BB75-2D827814F2D8}" type="presParOf" srcId="{106C0882-E9D9-4F7B-A796-58781C1DFFB2}" destId="{15331FE7-8AA5-4364-AB7D-DC7029133E66}" srcOrd="0" destOrd="0" presId="urn:microsoft.com/office/officeart/2008/layout/VerticalCurvedList"/>
    <dgm:cxn modelId="{FB2CC867-1BA6-42EE-922B-CA52DFFCA596}" type="presParOf" srcId="{15331FE7-8AA5-4364-AB7D-DC7029133E66}" destId="{2F21D9D1-D88A-4D26-A852-3D27A15DC283}" srcOrd="0" destOrd="0" presId="urn:microsoft.com/office/officeart/2008/layout/VerticalCurvedList"/>
    <dgm:cxn modelId="{C40A6777-670D-4734-AC7A-A19CC31A623E}" type="presParOf" srcId="{2F21D9D1-D88A-4D26-A852-3D27A15DC283}" destId="{660C5441-4E20-4D03-8508-7BB671BA6AE6}" srcOrd="0" destOrd="0" presId="urn:microsoft.com/office/officeart/2008/layout/VerticalCurvedList"/>
    <dgm:cxn modelId="{1B637257-CFF4-4B99-B6EF-895FFE49C38F}" type="presParOf" srcId="{2F21D9D1-D88A-4D26-A852-3D27A15DC283}" destId="{5E3DC349-CEA0-4CCA-8DEB-7F5F1B151E88}" srcOrd="1" destOrd="0" presId="urn:microsoft.com/office/officeart/2008/layout/VerticalCurvedList"/>
    <dgm:cxn modelId="{09FAA2C3-76CD-4623-9E85-FE0F2251C0B0}" type="presParOf" srcId="{2F21D9D1-D88A-4D26-A852-3D27A15DC283}" destId="{E12A214F-91A9-455F-A2F7-2E561A4BED84}" srcOrd="2" destOrd="0" presId="urn:microsoft.com/office/officeart/2008/layout/VerticalCurvedList"/>
    <dgm:cxn modelId="{EFB1FE92-4B61-46D4-BD3B-3948CE527954}" type="presParOf" srcId="{2F21D9D1-D88A-4D26-A852-3D27A15DC283}" destId="{CE5D7DE5-7E9E-4388-9B53-41F350D416FD}" srcOrd="3" destOrd="0" presId="urn:microsoft.com/office/officeart/2008/layout/VerticalCurvedList"/>
    <dgm:cxn modelId="{56920AEB-3827-46E4-AF01-B7A8EDBBB5F8}" type="presParOf" srcId="{15331FE7-8AA5-4364-AB7D-DC7029133E66}" destId="{D6820EA1-203E-4F49-9D5D-0389CC6F13EA}" srcOrd="1" destOrd="0" presId="urn:microsoft.com/office/officeart/2008/layout/VerticalCurvedList"/>
    <dgm:cxn modelId="{7EAA2338-AFC9-433A-A591-337490434703}" type="presParOf" srcId="{15331FE7-8AA5-4364-AB7D-DC7029133E66}" destId="{3514EE31-E779-49B0-BBA9-A4E57E5A9CD6}" srcOrd="2" destOrd="0" presId="urn:microsoft.com/office/officeart/2008/layout/VerticalCurvedList"/>
    <dgm:cxn modelId="{3F24FBC9-2203-483F-967D-72BE8424BE96}" type="presParOf" srcId="{3514EE31-E779-49B0-BBA9-A4E57E5A9CD6}" destId="{05D39FBB-E830-41E9-90A1-FD578FFF8F7A}" srcOrd="0" destOrd="0" presId="urn:microsoft.com/office/officeart/2008/layout/VerticalCurvedList"/>
    <dgm:cxn modelId="{9CE5849D-1044-446D-B53C-86181F4E748C}" type="presParOf" srcId="{15331FE7-8AA5-4364-AB7D-DC7029133E66}" destId="{6D9CF2C0-2CBF-4622-910D-8F6301B42691}" srcOrd="3" destOrd="0" presId="urn:microsoft.com/office/officeart/2008/layout/VerticalCurvedList"/>
    <dgm:cxn modelId="{B49E10DC-22C8-49C5-A518-0CEE97BBB8E3}" type="presParOf" srcId="{15331FE7-8AA5-4364-AB7D-DC7029133E66}" destId="{C8794EB4-68D2-4252-AE22-AA390DC3E453}" srcOrd="4" destOrd="0" presId="urn:microsoft.com/office/officeart/2008/layout/VerticalCurvedList"/>
    <dgm:cxn modelId="{520298F8-0720-439F-BAC1-2F878124836D}" type="presParOf" srcId="{C8794EB4-68D2-4252-AE22-AA390DC3E453}" destId="{0BD90D2E-1FD4-44F4-A5DC-B052C23B45F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5A9E09-41F4-4FEC-AE0A-EC88BF16FB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21E79BD-5D5D-46D1-A23B-452064AB9015}">
      <dgm:prSet custT="1"/>
      <dgm:spPr/>
      <dgm:t>
        <a:bodyPr lIns="180000" tIns="180000" rIns="180000" bIns="180000"/>
        <a:lstStyle/>
        <a:p>
          <a:pPr algn="just"/>
          <a:r>
            <a:rPr lang="en-US" sz="2000" dirty="0">
              <a:latin typeface="Verdana" panose="020B0604030504040204" pitchFamily="34" charset="0"/>
              <a:ea typeface="Verdana" panose="020B0604030504040204" pitchFamily="34" charset="0"/>
            </a:rPr>
            <a:t>Changes can be made to IPS 2025 to facilitate the processing of tracked, registered and insured letters</a:t>
          </a:r>
        </a:p>
      </dgm:t>
    </dgm:pt>
    <dgm:pt modelId="{2D8F08E9-C960-454F-A113-03A5458AF6CB}" type="parTrans" cxnId="{4CEE1AF3-2B0B-49FF-80FE-4BB49212B63C}">
      <dgm:prSet/>
      <dgm:spPr/>
      <dgm:t>
        <a:bodyPr/>
        <a:lstStyle/>
        <a:p>
          <a:endParaRPr lang="en-US" sz="1800"/>
        </a:p>
      </dgm:t>
    </dgm:pt>
    <dgm:pt modelId="{27B5D7DF-180F-4DB1-A022-D5375C5CF19E}" type="sibTrans" cxnId="{4CEE1AF3-2B0B-49FF-80FE-4BB49212B63C}">
      <dgm:prSet/>
      <dgm:spPr/>
      <dgm:t>
        <a:bodyPr/>
        <a:lstStyle/>
        <a:p>
          <a:endParaRPr lang="en-US" sz="1800"/>
        </a:p>
      </dgm:t>
    </dgm:pt>
    <dgm:pt modelId="{8452F99E-1BB6-4AD3-BEAC-27B48F5DB5DE}">
      <dgm:prSet custT="1"/>
      <dgm:spPr/>
      <dgm:t>
        <a:bodyPr lIns="180000" tIns="180000" rIns="180000" bIns="180000"/>
        <a:lstStyle/>
        <a:p>
          <a:r>
            <a:rPr lang="en-US" sz="2000" dirty="0">
              <a:latin typeface="Verdana" panose="020B0604030504040204" pitchFamily="34" charset="0"/>
              <a:ea typeface="Verdana" panose="020B0604030504040204" pitchFamily="34" charset="0"/>
            </a:rPr>
            <a:t>One requirement has already been identified:</a:t>
          </a:r>
        </a:p>
      </dgm:t>
    </dgm:pt>
    <dgm:pt modelId="{E8E5CCFA-B430-4636-8F98-4C9D000DB6BA}" type="parTrans" cxnId="{7117030B-3747-40CE-9DC6-A29B380A393F}">
      <dgm:prSet/>
      <dgm:spPr/>
      <dgm:t>
        <a:bodyPr/>
        <a:lstStyle/>
        <a:p>
          <a:endParaRPr lang="en-US" sz="1800"/>
        </a:p>
      </dgm:t>
    </dgm:pt>
    <dgm:pt modelId="{7851E988-8356-4350-B702-AC356ADBA42E}" type="sibTrans" cxnId="{7117030B-3747-40CE-9DC6-A29B380A393F}">
      <dgm:prSet/>
      <dgm:spPr/>
      <dgm:t>
        <a:bodyPr/>
        <a:lstStyle/>
        <a:p>
          <a:endParaRPr lang="en-US" sz="1800"/>
        </a:p>
      </dgm:t>
    </dgm:pt>
    <dgm:pt modelId="{D189A277-320C-4B20-92A7-8B2004D643B7}">
      <dgm:prSet custT="1"/>
      <dgm:spPr/>
      <dgm:t>
        <a:bodyPr/>
        <a:lstStyle/>
        <a:p>
          <a:pPr marL="360000" indent="-360000">
            <a:spcAft>
              <a:spcPts val="0"/>
            </a:spcAft>
          </a:pPr>
          <a:r>
            <a:rPr lang="en-US" sz="2000" dirty="0">
              <a:latin typeface="Verdana" panose="020B0604030504040204" pitchFamily="34" charset="0"/>
              <a:ea typeface="Verdana" panose="020B0604030504040204" pitchFamily="34" charset="0"/>
            </a:rPr>
            <a:t>Registered items not allowed in UA receptacles</a:t>
          </a:r>
        </a:p>
      </dgm:t>
    </dgm:pt>
    <dgm:pt modelId="{3693E875-EB0A-4953-8996-B12385D6510D}" type="parTrans" cxnId="{DAD393CF-55C0-4BC3-8030-AD5E6BEDC00F}">
      <dgm:prSet/>
      <dgm:spPr/>
      <dgm:t>
        <a:bodyPr/>
        <a:lstStyle/>
        <a:p>
          <a:endParaRPr lang="en-US" sz="1800"/>
        </a:p>
      </dgm:t>
    </dgm:pt>
    <dgm:pt modelId="{76C01183-EB89-47B5-95D7-6A42A3684440}" type="sibTrans" cxnId="{DAD393CF-55C0-4BC3-8030-AD5E6BEDC00F}">
      <dgm:prSet/>
      <dgm:spPr/>
      <dgm:t>
        <a:bodyPr/>
        <a:lstStyle/>
        <a:p>
          <a:endParaRPr lang="en-US" sz="1800"/>
        </a:p>
      </dgm:t>
    </dgm:pt>
    <dgm:pt modelId="{F487301C-FD9D-475A-BFF6-304B48AEF679}" type="pres">
      <dgm:prSet presAssocID="{EF5A9E09-41F4-4FEC-AE0A-EC88BF16FB7D}" presName="linear" presStyleCnt="0">
        <dgm:presLayoutVars>
          <dgm:dir/>
          <dgm:animLvl val="lvl"/>
          <dgm:resizeHandles val="exact"/>
        </dgm:presLayoutVars>
      </dgm:prSet>
      <dgm:spPr/>
    </dgm:pt>
    <dgm:pt modelId="{973C4C6C-15A7-4F58-B543-079985E6AF45}" type="pres">
      <dgm:prSet presAssocID="{921E79BD-5D5D-46D1-A23B-452064AB9015}" presName="parentLin" presStyleCnt="0"/>
      <dgm:spPr/>
    </dgm:pt>
    <dgm:pt modelId="{6261EEBB-369A-4BBE-B633-449D2DA52A0D}" type="pres">
      <dgm:prSet presAssocID="{921E79BD-5D5D-46D1-A23B-452064AB9015}" presName="parentLeftMargin" presStyleLbl="node1" presStyleIdx="0" presStyleCnt="2"/>
      <dgm:spPr/>
    </dgm:pt>
    <dgm:pt modelId="{7B743C76-36F9-4D03-AD7D-62CB6D78BE2A}" type="pres">
      <dgm:prSet presAssocID="{921E79BD-5D5D-46D1-A23B-452064AB9015}" presName="parentText" presStyleLbl="node1" presStyleIdx="0" presStyleCnt="2" custScaleX="142857">
        <dgm:presLayoutVars>
          <dgm:chMax val="0"/>
          <dgm:bulletEnabled val="1"/>
        </dgm:presLayoutVars>
      </dgm:prSet>
      <dgm:spPr/>
    </dgm:pt>
    <dgm:pt modelId="{DF26B5E7-B86B-4D0D-8A9F-76A9C9CAE76A}" type="pres">
      <dgm:prSet presAssocID="{921E79BD-5D5D-46D1-A23B-452064AB9015}" presName="negativeSpace" presStyleCnt="0"/>
      <dgm:spPr/>
    </dgm:pt>
    <dgm:pt modelId="{4AE08E47-F1A9-4F7E-B125-B2607EBEF045}" type="pres">
      <dgm:prSet presAssocID="{921E79BD-5D5D-46D1-A23B-452064AB9015}" presName="childText" presStyleLbl="conFgAcc1" presStyleIdx="0" presStyleCnt="2">
        <dgm:presLayoutVars>
          <dgm:bulletEnabled val="1"/>
        </dgm:presLayoutVars>
      </dgm:prSet>
      <dgm:spPr/>
    </dgm:pt>
    <dgm:pt modelId="{71CF1008-00EC-4102-B4F2-E31ECDB48B26}" type="pres">
      <dgm:prSet presAssocID="{27B5D7DF-180F-4DB1-A022-D5375C5CF19E}" presName="spaceBetweenRectangles" presStyleCnt="0"/>
      <dgm:spPr/>
    </dgm:pt>
    <dgm:pt modelId="{CC31F7F5-5F4C-4822-93B9-CE27B1518849}" type="pres">
      <dgm:prSet presAssocID="{8452F99E-1BB6-4AD3-BEAC-27B48F5DB5DE}" presName="parentLin" presStyleCnt="0"/>
      <dgm:spPr/>
    </dgm:pt>
    <dgm:pt modelId="{D1874D7C-0B53-41B8-BE0C-B6B425476879}" type="pres">
      <dgm:prSet presAssocID="{8452F99E-1BB6-4AD3-BEAC-27B48F5DB5DE}" presName="parentLeftMargin" presStyleLbl="node1" presStyleIdx="0" presStyleCnt="2"/>
      <dgm:spPr/>
    </dgm:pt>
    <dgm:pt modelId="{A2A665DD-CC6D-4E4D-9608-BB1993D2C856}" type="pres">
      <dgm:prSet presAssocID="{8452F99E-1BB6-4AD3-BEAC-27B48F5DB5DE}" presName="parentText" presStyleLbl="node1" presStyleIdx="1" presStyleCnt="2" custScaleX="142857">
        <dgm:presLayoutVars>
          <dgm:chMax val="0"/>
          <dgm:bulletEnabled val="1"/>
        </dgm:presLayoutVars>
      </dgm:prSet>
      <dgm:spPr/>
    </dgm:pt>
    <dgm:pt modelId="{4982A54E-F2AE-4E0E-BA4B-2BF0A2946493}" type="pres">
      <dgm:prSet presAssocID="{8452F99E-1BB6-4AD3-BEAC-27B48F5DB5DE}" presName="negativeSpace" presStyleCnt="0"/>
      <dgm:spPr/>
    </dgm:pt>
    <dgm:pt modelId="{AC539260-3A5F-473B-8057-FDCF850B4FAE}" type="pres">
      <dgm:prSet presAssocID="{8452F99E-1BB6-4AD3-BEAC-27B48F5DB5DE}" presName="childText" presStyleLbl="conFgAcc1" presStyleIdx="1" presStyleCnt="2" custLinFactNeighborY="10442">
        <dgm:presLayoutVars>
          <dgm:bulletEnabled val="1"/>
        </dgm:presLayoutVars>
      </dgm:prSet>
      <dgm:spPr/>
    </dgm:pt>
  </dgm:ptLst>
  <dgm:cxnLst>
    <dgm:cxn modelId="{3CC94708-9116-41A7-8EA1-E461B650125D}" type="presOf" srcId="{D189A277-320C-4B20-92A7-8B2004D643B7}" destId="{AC539260-3A5F-473B-8057-FDCF850B4FAE}" srcOrd="0" destOrd="0" presId="urn:microsoft.com/office/officeart/2005/8/layout/list1"/>
    <dgm:cxn modelId="{7117030B-3747-40CE-9DC6-A29B380A393F}" srcId="{EF5A9E09-41F4-4FEC-AE0A-EC88BF16FB7D}" destId="{8452F99E-1BB6-4AD3-BEAC-27B48F5DB5DE}" srcOrd="1" destOrd="0" parTransId="{E8E5CCFA-B430-4636-8F98-4C9D000DB6BA}" sibTransId="{7851E988-8356-4350-B702-AC356ADBA42E}"/>
    <dgm:cxn modelId="{D82F5F1E-3441-4A5F-8951-B1642665F321}" type="presOf" srcId="{8452F99E-1BB6-4AD3-BEAC-27B48F5DB5DE}" destId="{D1874D7C-0B53-41B8-BE0C-B6B425476879}" srcOrd="0" destOrd="0" presId="urn:microsoft.com/office/officeart/2005/8/layout/list1"/>
    <dgm:cxn modelId="{4ADE5C7F-8829-41ED-8D14-52870A6E3C55}" type="presOf" srcId="{921E79BD-5D5D-46D1-A23B-452064AB9015}" destId="{6261EEBB-369A-4BBE-B633-449D2DA52A0D}" srcOrd="0" destOrd="0" presId="urn:microsoft.com/office/officeart/2005/8/layout/list1"/>
    <dgm:cxn modelId="{EE50138A-7D4A-48B7-B7AB-1BFDFE2F18A6}" type="presOf" srcId="{921E79BD-5D5D-46D1-A23B-452064AB9015}" destId="{7B743C76-36F9-4D03-AD7D-62CB6D78BE2A}" srcOrd="1" destOrd="0" presId="urn:microsoft.com/office/officeart/2005/8/layout/list1"/>
    <dgm:cxn modelId="{DAD393CF-55C0-4BC3-8030-AD5E6BEDC00F}" srcId="{8452F99E-1BB6-4AD3-BEAC-27B48F5DB5DE}" destId="{D189A277-320C-4B20-92A7-8B2004D643B7}" srcOrd="0" destOrd="0" parTransId="{3693E875-EB0A-4953-8996-B12385D6510D}" sibTransId="{76C01183-EB89-47B5-95D7-6A42A3684440}"/>
    <dgm:cxn modelId="{97BCE3E0-A306-43D5-94F3-3D73C88F999E}" type="presOf" srcId="{8452F99E-1BB6-4AD3-BEAC-27B48F5DB5DE}" destId="{A2A665DD-CC6D-4E4D-9608-BB1993D2C856}" srcOrd="1" destOrd="0" presId="urn:microsoft.com/office/officeart/2005/8/layout/list1"/>
    <dgm:cxn modelId="{2EE259EE-4F2E-49E7-8A74-8DABFC80E0D9}" type="presOf" srcId="{EF5A9E09-41F4-4FEC-AE0A-EC88BF16FB7D}" destId="{F487301C-FD9D-475A-BFF6-304B48AEF679}" srcOrd="0" destOrd="0" presId="urn:microsoft.com/office/officeart/2005/8/layout/list1"/>
    <dgm:cxn modelId="{4CEE1AF3-2B0B-49FF-80FE-4BB49212B63C}" srcId="{EF5A9E09-41F4-4FEC-AE0A-EC88BF16FB7D}" destId="{921E79BD-5D5D-46D1-A23B-452064AB9015}" srcOrd="0" destOrd="0" parTransId="{2D8F08E9-C960-454F-A113-03A5458AF6CB}" sibTransId="{27B5D7DF-180F-4DB1-A022-D5375C5CF19E}"/>
    <dgm:cxn modelId="{CD05322E-DD66-417E-ABB2-5FD7778AD6E0}" type="presParOf" srcId="{F487301C-FD9D-475A-BFF6-304B48AEF679}" destId="{973C4C6C-15A7-4F58-B543-079985E6AF45}" srcOrd="0" destOrd="0" presId="urn:microsoft.com/office/officeart/2005/8/layout/list1"/>
    <dgm:cxn modelId="{E33DC613-F089-4990-8068-0D8498E053F5}" type="presParOf" srcId="{973C4C6C-15A7-4F58-B543-079985E6AF45}" destId="{6261EEBB-369A-4BBE-B633-449D2DA52A0D}" srcOrd="0" destOrd="0" presId="urn:microsoft.com/office/officeart/2005/8/layout/list1"/>
    <dgm:cxn modelId="{95199DCF-FBC8-4969-B42E-C3A5F701CA28}" type="presParOf" srcId="{973C4C6C-15A7-4F58-B543-079985E6AF45}" destId="{7B743C76-36F9-4D03-AD7D-62CB6D78BE2A}" srcOrd="1" destOrd="0" presId="urn:microsoft.com/office/officeart/2005/8/layout/list1"/>
    <dgm:cxn modelId="{A4F435AD-5AF8-444E-A8DB-70D1AF6F17F9}" type="presParOf" srcId="{F487301C-FD9D-475A-BFF6-304B48AEF679}" destId="{DF26B5E7-B86B-4D0D-8A9F-76A9C9CAE76A}" srcOrd="1" destOrd="0" presId="urn:microsoft.com/office/officeart/2005/8/layout/list1"/>
    <dgm:cxn modelId="{9834A780-B23E-4887-8FF3-F2321A4A0E20}" type="presParOf" srcId="{F487301C-FD9D-475A-BFF6-304B48AEF679}" destId="{4AE08E47-F1A9-4F7E-B125-B2607EBEF045}" srcOrd="2" destOrd="0" presId="urn:microsoft.com/office/officeart/2005/8/layout/list1"/>
    <dgm:cxn modelId="{DE4D95B8-89BD-4372-B3F7-93DED5EFE97D}" type="presParOf" srcId="{F487301C-FD9D-475A-BFF6-304B48AEF679}" destId="{71CF1008-00EC-4102-B4F2-E31ECDB48B26}" srcOrd="3" destOrd="0" presId="urn:microsoft.com/office/officeart/2005/8/layout/list1"/>
    <dgm:cxn modelId="{DFDAC505-C233-4CDF-A3C0-D0444E202435}" type="presParOf" srcId="{F487301C-FD9D-475A-BFF6-304B48AEF679}" destId="{CC31F7F5-5F4C-4822-93B9-CE27B1518849}" srcOrd="4" destOrd="0" presId="urn:microsoft.com/office/officeart/2005/8/layout/list1"/>
    <dgm:cxn modelId="{27C55634-3406-47AF-8016-031E013F42DB}" type="presParOf" srcId="{CC31F7F5-5F4C-4822-93B9-CE27B1518849}" destId="{D1874D7C-0B53-41B8-BE0C-B6B425476879}" srcOrd="0" destOrd="0" presId="urn:microsoft.com/office/officeart/2005/8/layout/list1"/>
    <dgm:cxn modelId="{5623DC35-60DA-4F80-A802-EC1BF7013889}" type="presParOf" srcId="{CC31F7F5-5F4C-4822-93B9-CE27B1518849}" destId="{A2A665DD-CC6D-4E4D-9608-BB1993D2C856}" srcOrd="1" destOrd="0" presId="urn:microsoft.com/office/officeart/2005/8/layout/list1"/>
    <dgm:cxn modelId="{13956F42-2178-46CD-88DD-F207BEC9EC84}" type="presParOf" srcId="{F487301C-FD9D-475A-BFF6-304B48AEF679}" destId="{4982A54E-F2AE-4E0E-BA4B-2BF0A2946493}" srcOrd="5" destOrd="0" presId="urn:microsoft.com/office/officeart/2005/8/layout/list1"/>
    <dgm:cxn modelId="{58BC88EB-7E32-4D80-80CE-83DF7BFE51BC}" type="presParOf" srcId="{F487301C-FD9D-475A-BFF6-304B48AEF679}" destId="{AC539260-3A5F-473B-8057-FDCF850B4FA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0AD3F8-C03F-487E-A540-7F805CE09A8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8E57436-87AB-4AC6-9486-DE82DCCB7B5F}">
      <dgm:prSet/>
      <dgm:spPr/>
      <dgm:t>
        <a:bodyPr/>
        <a:lstStyle/>
        <a:p>
          <a:pPr algn="l"/>
          <a:r>
            <a:rPr lang="en-US" b="1" dirty="0">
              <a:latin typeface="Verdana" panose="020B0604030504040204" pitchFamily="34" charset="0"/>
              <a:ea typeface="Verdana" panose="020B0604030504040204" pitchFamily="34" charset="0"/>
            </a:rPr>
            <a:t>Convention Regulations article 21-003 (Inquiries when using IBIS) </a:t>
          </a:r>
          <a:endParaRPr lang="en-US" dirty="0">
            <a:latin typeface="Verdana" panose="020B0604030504040204" pitchFamily="34" charset="0"/>
            <a:ea typeface="Verdana" panose="020B0604030504040204" pitchFamily="34" charset="0"/>
          </a:endParaRPr>
        </a:p>
      </dgm:t>
    </dgm:pt>
    <dgm:pt modelId="{28B8596C-85E5-4A1F-AFF8-86A87BBB232C}" type="parTrans" cxnId="{8932CDAA-3602-43EF-9CDE-8560F0D7793B}">
      <dgm:prSet/>
      <dgm:spPr/>
      <dgm:t>
        <a:bodyPr/>
        <a:lstStyle/>
        <a:p>
          <a:pPr algn="l"/>
          <a:endParaRPr lang="en-US"/>
        </a:p>
      </dgm:t>
    </dgm:pt>
    <dgm:pt modelId="{30FF0E53-BC43-492D-9325-11395E3A29C2}" type="sibTrans" cxnId="{8932CDAA-3602-43EF-9CDE-8560F0D7793B}">
      <dgm:prSet/>
      <dgm:spPr/>
      <dgm:t>
        <a:bodyPr/>
        <a:lstStyle/>
        <a:p>
          <a:pPr algn="l"/>
          <a:endParaRPr lang="en-US"/>
        </a:p>
      </dgm:t>
    </dgm:pt>
    <dgm:pt modelId="{66BB000F-9920-4091-83E5-75EE8F76CC78}">
      <dgm:prSet/>
      <dgm:spPr/>
      <dgm:t>
        <a:bodyPr/>
        <a:lstStyle/>
        <a:p>
          <a:pPr algn="l"/>
          <a:r>
            <a:rPr lang="en-US" dirty="0">
              <a:latin typeface="Verdana" panose="020B0604030504040204" pitchFamily="34" charset="0"/>
              <a:ea typeface="Verdana" panose="020B0604030504040204" pitchFamily="34" charset="0"/>
            </a:rPr>
            <a:t>The preparation of requests for designated operators using IBIS is mandatory for parcels and </a:t>
          </a:r>
          <a:r>
            <a:rPr lang="en-US" u="sng" dirty="0">
              <a:latin typeface="Verdana" panose="020B0604030504040204" pitchFamily="34" charset="0"/>
              <a:ea typeface="Verdana" panose="020B0604030504040204" pitchFamily="34" charset="0"/>
            </a:rPr>
            <a:t>optional for letter-post items</a:t>
          </a:r>
          <a:endParaRPr lang="en-US" dirty="0">
            <a:latin typeface="Verdana" panose="020B0604030504040204" pitchFamily="34" charset="0"/>
            <a:ea typeface="Verdana" panose="020B0604030504040204" pitchFamily="34" charset="0"/>
          </a:endParaRPr>
        </a:p>
      </dgm:t>
    </dgm:pt>
    <dgm:pt modelId="{307F9A9F-DA56-4388-8797-BE186A9782F0}" type="parTrans" cxnId="{4A2B20B4-A6F0-4302-9C34-A4BF6B9669FF}">
      <dgm:prSet/>
      <dgm:spPr/>
      <dgm:t>
        <a:bodyPr/>
        <a:lstStyle/>
        <a:p>
          <a:pPr algn="l"/>
          <a:endParaRPr lang="en-US"/>
        </a:p>
      </dgm:t>
    </dgm:pt>
    <dgm:pt modelId="{8601B3EE-A2DB-4144-8823-CE55F3F2251D}" type="sibTrans" cxnId="{4A2B20B4-A6F0-4302-9C34-A4BF6B9669FF}">
      <dgm:prSet/>
      <dgm:spPr/>
      <dgm:t>
        <a:bodyPr/>
        <a:lstStyle/>
        <a:p>
          <a:pPr algn="l"/>
          <a:endParaRPr lang="en-US"/>
        </a:p>
      </dgm:t>
    </dgm:pt>
    <dgm:pt modelId="{A0AB8FF1-101B-4F3A-91DC-3F90E467BE9C}">
      <dgm:prSet/>
      <dgm:spPr/>
      <dgm:t>
        <a:bodyPr/>
        <a:lstStyle/>
        <a:p>
          <a:pPr algn="l"/>
          <a:r>
            <a:rPr lang="en-US" dirty="0">
              <a:latin typeface="Verdana" panose="020B0604030504040204" pitchFamily="34" charset="0"/>
              <a:ea typeface="Verdana" panose="020B0604030504040204" pitchFamily="34" charset="0"/>
            </a:rPr>
            <a:t>When IBIS is used for letter-post items, all operational and technical procedures applicable to IBIS for parcels also apply to letter-post items</a:t>
          </a:r>
        </a:p>
      </dgm:t>
    </dgm:pt>
    <dgm:pt modelId="{25C209B5-6D80-4F37-9379-33CF56D55291}" type="parTrans" cxnId="{A206002C-0EB9-4EC7-82B3-24A20BB160E8}">
      <dgm:prSet/>
      <dgm:spPr/>
      <dgm:t>
        <a:bodyPr/>
        <a:lstStyle/>
        <a:p>
          <a:pPr algn="l"/>
          <a:endParaRPr lang="en-US"/>
        </a:p>
      </dgm:t>
    </dgm:pt>
    <dgm:pt modelId="{54A95FBC-5DEB-4BA2-AFF2-0496910CE183}" type="sibTrans" cxnId="{A206002C-0EB9-4EC7-82B3-24A20BB160E8}">
      <dgm:prSet/>
      <dgm:spPr/>
      <dgm:t>
        <a:bodyPr/>
        <a:lstStyle/>
        <a:p>
          <a:pPr algn="l"/>
          <a:endParaRPr lang="en-US"/>
        </a:p>
      </dgm:t>
    </dgm:pt>
    <dgm:pt modelId="{C96CA27F-475B-4C7E-9CCF-CBC7BB8F5FBB}">
      <dgm:prSet/>
      <dgm:spPr/>
      <dgm:t>
        <a:bodyPr/>
        <a:lstStyle/>
        <a:p>
          <a:pPr algn="l"/>
          <a:endParaRPr lang="en-US" dirty="0"/>
        </a:p>
      </dgm:t>
    </dgm:pt>
    <dgm:pt modelId="{6D2B79B1-DC7B-4620-9263-4A8F0AC77A67}" type="parTrans" cxnId="{9D0D9F7F-A75A-452C-A998-A634C9BB1E6A}">
      <dgm:prSet/>
      <dgm:spPr/>
      <dgm:t>
        <a:bodyPr/>
        <a:lstStyle/>
        <a:p>
          <a:pPr algn="l"/>
          <a:endParaRPr lang="en-US"/>
        </a:p>
      </dgm:t>
    </dgm:pt>
    <dgm:pt modelId="{454B1300-71C6-49D8-8778-881F8B726F53}" type="sibTrans" cxnId="{9D0D9F7F-A75A-452C-A998-A634C9BB1E6A}">
      <dgm:prSet/>
      <dgm:spPr/>
      <dgm:t>
        <a:bodyPr/>
        <a:lstStyle/>
        <a:p>
          <a:pPr algn="l"/>
          <a:endParaRPr lang="en-US"/>
        </a:p>
      </dgm:t>
    </dgm:pt>
    <dgm:pt modelId="{129FDF5A-359A-4D9B-94AC-C5C024846D04}">
      <dgm:prSet/>
      <dgm:spPr/>
      <dgm:t>
        <a:bodyPr/>
        <a:lstStyle/>
        <a:p>
          <a:pPr algn="l"/>
          <a:endParaRPr lang="en-US" dirty="0">
            <a:latin typeface="Verdana" panose="020B0604030504040204" pitchFamily="34" charset="0"/>
            <a:ea typeface="Verdana" panose="020B0604030504040204" pitchFamily="34" charset="0"/>
          </a:endParaRPr>
        </a:p>
      </dgm:t>
    </dgm:pt>
    <dgm:pt modelId="{B1DD1F60-CC11-4984-A00D-454038B32F88}" type="parTrans" cxnId="{748B09D2-A28F-4CC3-B8E0-26386B64D917}">
      <dgm:prSet/>
      <dgm:spPr/>
      <dgm:t>
        <a:bodyPr/>
        <a:lstStyle/>
        <a:p>
          <a:pPr algn="l"/>
          <a:endParaRPr lang="en-US"/>
        </a:p>
      </dgm:t>
    </dgm:pt>
    <dgm:pt modelId="{F41783EA-DF21-4C27-9DDF-0151F7F0B21C}" type="sibTrans" cxnId="{748B09D2-A28F-4CC3-B8E0-26386B64D917}">
      <dgm:prSet/>
      <dgm:spPr/>
      <dgm:t>
        <a:bodyPr/>
        <a:lstStyle/>
        <a:p>
          <a:pPr algn="l"/>
          <a:endParaRPr lang="en-US"/>
        </a:p>
      </dgm:t>
    </dgm:pt>
    <dgm:pt modelId="{94FC2DE0-B782-4AD5-B20F-B2392058B209}" type="pres">
      <dgm:prSet presAssocID="{A90AD3F8-C03F-487E-A540-7F805CE09A88}" presName="Name0" presStyleCnt="0">
        <dgm:presLayoutVars>
          <dgm:dir/>
          <dgm:animLvl val="lvl"/>
          <dgm:resizeHandles val="exact"/>
        </dgm:presLayoutVars>
      </dgm:prSet>
      <dgm:spPr/>
    </dgm:pt>
    <dgm:pt modelId="{09EF9930-BFBF-48FE-9B7E-8049DCFC69A6}" type="pres">
      <dgm:prSet presAssocID="{78E57436-87AB-4AC6-9486-DE82DCCB7B5F}" presName="composite" presStyleCnt="0"/>
      <dgm:spPr/>
    </dgm:pt>
    <dgm:pt modelId="{17D726C1-5B57-4FBD-80D1-09FADBEAD509}" type="pres">
      <dgm:prSet presAssocID="{78E57436-87AB-4AC6-9486-DE82DCCB7B5F}" presName="parTx" presStyleLbl="alignNode1" presStyleIdx="0" presStyleCnt="1">
        <dgm:presLayoutVars>
          <dgm:chMax val="0"/>
          <dgm:chPref val="0"/>
          <dgm:bulletEnabled val="1"/>
        </dgm:presLayoutVars>
      </dgm:prSet>
      <dgm:spPr/>
    </dgm:pt>
    <dgm:pt modelId="{5A7D8CCA-3320-48DB-B9C1-F5A13299FEAC}" type="pres">
      <dgm:prSet presAssocID="{78E57436-87AB-4AC6-9486-DE82DCCB7B5F}" presName="desTx" presStyleLbl="alignAccFollowNode1" presStyleIdx="0" presStyleCnt="1">
        <dgm:presLayoutVars>
          <dgm:bulletEnabled val="1"/>
        </dgm:presLayoutVars>
      </dgm:prSet>
      <dgm:spPr/>
    </dgm:pt>
  </dgm:ptLst>
  <dgm:cxnLst>
    <dgm:cxn modelId="{393B1500-F31C-4EC9-B492-81C4D4F03130}" type="presOf" srcId="{C96CA27F-475B-4C7E-9CCF-CBC7BB8F5FBB}" destId="{5A7D8CCA-3320-48DB-B9C1-F5A13299FEAC}" srcOrd="0" destOrd="0" presId="urn:microsoft.com/office/officeart/2005/8/layout/hList1"/>
    <dgm:cxn modelId="{D5C7B80C-3160-437A-996F-ED9582CD72CE}" type="presOf" srcId="{A0AB8FF1-101B-4F3A-91DC-3F90E467BE9C}" destId="{5A7D8CCA-3320-48DB-B9C1-F5A13299FEAC}" srcOrd="0" destOrd="3" presId="urn:microsoft.com/office/officeart/2005/8/layout/hList1"/>
    <dgm:cxn modelId="{A206002C-0EB9-4EC7-82B3-24A20BB160E8}" srcId="{78E57436-87AB-4AC6-9486-DE82DCCB7B5F}" destId="{A0AB8FF1-101B-4F3A-91DC-3F90E467BE9C}" srcOrd="3" destOrd="0" parTransId="{25C209B5-6D80-4F37-9379-33CF56D55291}" sibTransId="{54A95FBC-5DEB-4BA2-AFF2-0496910CE183}"/>
    <dgm:cxn modelId="{F96FB947-8450-4E5A-9E2B-BD53A8E2EB9E}" type="presOf" srcId="{129FDF5A-359A-4D9B-94AC-C5C024846D04}" destId="{5A7D8CCA-3320-48DB-B9C1-F5A13299FEAC}" srcOrd="0" destOrd="2" presId="urn:microsoft.com/office/officeart/2005/8/layout/hList1"/>
    <dgm:cxn modelId="{9D0D9F7F-A75A-452C-A998-A634C9BB1E6A}" srcId="{78E57436-87AB-4AC6-9486-DE82DCCB7B5F}" destId="{C96CA27F-475B-4C7E-9CCF-CBC7BB8F5FBB}" srcOrd="0" destOrd="0" parTransId="{6D2B79B1-DC7B-4620-9263-4A8F0AC77A67}" sibTransId="{454B1300-71C6-49D8-8778-881F8B726F53}"/>
    <dgm:cxn modelId="{DEAC598E-6100-475A-A8A6-08E660074E06}" type="presOf" srcId="{66BB000F-9920-4091-83E5-75EE8F76CC78}" destId="{5A7D8CCA-3320-48DB-B9C1-F5A13299FEAC}" srcOrd="0" destOrd="1" presId="urn:microsoft.com/office/officeart/2005/8/layout/hList1"/>
    <dgm:cxn modelId="{136C119F-921D-4A27-8AFF-DD87C64E987F}" type="presOf" srcId="{A90AD3F8-C03F-487E-A540-7F805CE09A88}" destId="{94FC2DE0-B782-4AD5-B20F-B2392058B209}" srcOrd="0" destOrd="0" presId="urn:microsoft.com/office/officeart/2005/8/layout/hList1"/>
    <dgm:cxn modelId="{8932CDAA-3602-43EF-9CDE-8560F0D7793B}" srcId="{A90AD3F8-C03F-487E-A540-7F805CE09A88}" destId="{78E57436-87AB-4AC6-9486-DE82DCCB7B5F}" srcOrd="0" destOrd="0" parTransId="{28B8596C-85E5-4A1F-AFF8-86A87BBB232C}" sibTransId="{30FF0E53-BC43-492D-9325-11395E3A29C2}"/>
    <dgm:cxn modelId="{4A2B20B4-A6F0-4302-9C34-A4BF6B9669FF}" srcId="{78E57436-87AB-4AC6-9486-DE82DCCB7B5F}" destId="{66BB000F-9920-4091-83E5-75EE8F76CC78}" srcOrd="1" destOrd="0" parTransId="{307F9A9F-DA56-4388-8797-BE186A9782F0}" sibTransId="{8601B3EE-A2DB-4144-8823-CE55F3F2251D}"/>
    <dgm:cxn modelId="{748B09D2-A28F-4CC3-B8E0-26386B64D917}" srcId="{78E57436-87AB-4AC6-9486-DE82DCCB7B5F}" destId="{129FDF5A-359A-4D9B-94AC-C5C024846D04}" srcOrd="2" destOrd="0" parTransId="{B1DD1F60-CC11-4984-A00D-454038B32F88}" sibTransId="{F41783EA-DF21-4C27-9DDF-0151F7F0B21C}"/>
    <dgm:cxn modelId="{3D8D0BD8-9122-4076-9F09-2EF332DC1612}" type="presOf" srcId="{78E57436-87AB-4AC6-9486-DE82DCCB7B5F}" destId="{17D726C1-5B57-4FBD-80D1-09FADBEAD509}" srcOrd="0" destOrd="0" presId="urn:microsoft.com/office/officeart/2005/8/layout/hList1"/>
    <dgm:cxn modelId="{BDF06F7B-3F42-40EB-B91C-474DDC172D5F}" type="presParOf" srcId="{94FC2DE0-B782-4AD5-B20F-B2392058B209}" destId="{09EF9930-BFBF-48FE-9B7E-8049DCFC69A6}" srcOrd="0" destOrd="0" presId="urn:microsoft.com/office/officeart/2005/8/layout/hList1"/>
    <dgm:cxn modelId="{5DE951F9-E2FA-471E-AD80-67EE13A0470C}" type="presParOf" srcId="{09EF9930-BFBF-48FE-9B7E-8049DCFC69A6}" destId="{17D726C1-5B57-4FBD-80D1-09FADBEAD509}" srcOrd="0" destOrd="0" presId="urn:microsoft.com/office/officeart/2005/8/layout/hList1"/>
    <dgm:cxn modelId="{0CBCFF38-3B66-4285-A6FD-C512495AD7D4}" type="presParOf" srcId="{09EF9930-BFBF-48FE-9B7E-8049DCFC69A6}" destId="{5A7D8CCA-3320-48DB-B9C1-F5A13299FEA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DD4925-EFA4-4C2B-B691-4AF615E79D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C6DF37B-D0E3-484F-9423-A2915FC06251}">
      <dgm:prSet custT="1"/>
      <dgm:spPr/>
      <dgm:t>
        <a:bodyPr/>
        <a:lstStyle/>
        <a:p>
          <a:pPr algn="just"/>
          <a:r>
            <a:rPr lang="en-US" sz="1800" b="1" dirty="0">
              <a:latin typeface="Verdana" panose="020B0604030504040204" pitchFamily="34" charset="0"/>
              <a:ea typeface="Verdana" panose="020B0604030504040204" pitchFamily="34" charset="0"/>
            </a:rPr>
            <a:t>Scope: </a:t>
          </a:r>
          <a:endParaRPr lang="en-US" sz="1800" dirty="0">
            <a:latin typeface="Verdana" panose="020B0604030504040204" pitchFamily="34" charset="0"/>
            <a:ea typeface="Verdana" panose="020B0604030504040204" pitchFamily="34" charset="0"/>
          </a:endParaRPr>
        </a:p>
      </dgm:t>
    </dgm:pt>
    <dgm:pt modelId="{669B5BA8-9ED2-4052-A7A6-4901F9D3BFB9}" type="parTrans" cxnId="{873C28AA-BBED-400C-9158-8E40E2549CC3}">
      <dgm:prSet/>
      <dgm:spPr/>
      <dgm:t>
        <a:bodyPr/>
        <a:lstStyle/>
        <a:p>
          <a:pPr algn="just"/>
          <a:endParaRPr lang="en-US" sz="1800">
            <a:latin typeface="Verdana" panose="020B0604030504040204" pitchFamily="34" charset="0"/>
            <a:ea typeface="Verdana" panose="020B0604030504040204" pitchFamily="34" charset="0"/>
          </a:endParaRPr>
        </a:p>
      </dgm:t>
    </dgm:pt>
    <dgm:pt modelId="{ADF98CA6-7D6F-4635-AE0A-33F656B98C15}" type="sibTrans" cxnId="{873C28AA-BBED-400C-9158-8E40E2549CC3}">
      <dgm:prSet/>
      <dgm:spPr/>
      <dgm:t>
        <a:bodyPr/>
        <a:lstStyle/>
        <a:p>
          <a:pPr algn="just"/>
          <a:endParaRPr lang="en-US" sz="1800">
            <a:latin typeface="Verdana" panose="020B0604030504040204" pitchFamily="34" charset="0"/>
            <a:ea typeface="Verdana" panose="020B0604030504040204" pitchFamily="34" charset="0"/>
          </a:endParaRPr>
        </a:p>
      </dgm:t>
    </dgm:pt>
    <dgm:pt modelId="{F73BD51E-5FB5-4E49-9D39-F72964ACC0EF}">
      <dgm:prSet custT="1"/>
      <dgm:spPr/>
      <dgm:t>
        <a:bodyPr/>
        <a:lstStyle/>
        <a:p>
          <a:pPr algn="just"/>
          <a:r>
            <a:rPr lang="en-US" sz="1800" dirty="0">
              <a:latin typeface="Verdana" panose="020B0604030504040204" pitchFamily="34" charset="0"/>
              <a:ea typeface="Verdana" panose="020B0604030504040204" pitchFamily="34" charset="0"/>
            </a:rPr>
            <a:t>International inquiries for registered, tracked and insured items will be handled using the Internet-based inquiry system – already in use for parcels</a:t>
          </a:r>
        </a:p>
      </dgm:t>
    </dgm:pt>
    <dgm:pt modelId="{34233FB7-A1FD-4448-8AFA-B345A7628BFA}" type="parTrans" cxnId="{485C7825-3F6F-4158-A89A-0E452DEB9964}">
      <dgm:prSet/>
      <dgm:spPr/>
      <dgm:t>
        <a:bodyPr/>
        <a:lstStyle/>
        <a:p>
          <a:pPr algn="just"/>
          <a:endParaRPr lang="en-US" sz="1800">
            <a:latin typeface="Verdana" panose="020B0604030504040204" pitchFamily="34" charset="0"/>
            <a:ea typeface="Verdana" panose="020B0604030504040204" pitchFamily="34" charset="0"/>
          </a:endParaRPr>
        </a:p>
      </dgm:t>
    </dgm:pt>
    <dgm:pt modelId="{4A9A75F3-99C0-45BA-9524-1C227046C8E5}" type="sibTrans" cxnId="{485C7825-3F6F-4158-A89A-0E452DEB9964}">
      <dgm:prSet/>
      <dgm:spPr/>
      <dgm:t>
        <a:bodyPr/>
        <a:lstStyle/>
        <a:p>
          <a:pPr algn="just"/>
          <a:endParaRPr lang="en-US" sz="1800">
            <a:latin typeface="Verdana" panose="020B0604030504040204" pitchFamily="34" charset="0"/>
            <a:ea typeface="Verdana" panose="020B0604030504040204" pitchFamily="34" charset="0"/>
          </a:endParaRPr>
        </a:p>
      </dgm:t>
    </dgm:pt>
    <dgm:pt modelId="{8C666970-13B8-4896-B855-892AE589947D}">
      <dgm:prSet custT="1"/>
      <dgm:spPr/>
      <dgm:t>
        <a:bodyPr/>
        <a:lstStyle/>
        <a:p>
          <a:pPr algn="just"/>
          <a:r>
            <a:rPr lang="en-US" sz="1800" b="1" dirty="0">
              <a:latin typeface="Verdana" panose="020B0604030504040204" pitchFamily="34" charset="0"/>
              <a:ea typeface="Verdana" panose="020B0604030504040204" pitchFamily="34" charset="0"/>
            </a:rPr>
            <a:t>Key changes:</a:t>
          </a:r>
          <a:endParaRPr lang="en-US" sz="1800" dirty="0">
            <a:latin typeface="Verdana" panose="020B0604030504040204" pitchFamily="34" charset="0"/>
            <a:ea typeface="Verdana" panose="020B0604030504040204" pitchFamily="34" charset="0"/>
          </a:endParaRPr>
        </a:p>
      </dgm:t>
    </dgm:pt>
    <dgm:pt modelId="{8993DDDB-586C-427D-A744-73AAD651225B}" type="parTrans" cxnId="{E76B5F2B-8008-4BD5-B2DE-79D77A124290}">
      <dgm:prSet/>
      <dgm:spPr/>
      <dgm:t>
        <a:bodyPr/>
        <a:lstStyle/>
        <a:p>
          <a:pPr algn="just"/>
          <a:endParaRPr lang="en-US" sz="1800">
            <a:latin typeface="Verdana" panose="020B0604030504040204" pitchFamily="34" charset="0"/>
            <a:ea typeface="Verdana" panose="020B0604030504040204" pitchFamily="34" charset="0"/>
          </a:endParaRPr>
        </a:p>
      </dgm:t>
    </dgm:pt>
    <dgm:pt modelId="{28381BB2-D628-4C08-A3AC-462201E7DE93}" type="sibTrans" cxnId="{E76B5F2B-8008-4BD5-B2DE-79D77A124290}">
      <dgm:prSet/>
      <dgm:spPr/>
      <dgm:t>
        <a:bodyPr/>
        <a:lstStyle/>
        <a:p>
          <a:pPr algn="just"/>
          <a:endParaRPr lang="en-US" sz="1800">
            <a:latin typeface="Verdana" panose="020B0604030504040204" pitchFamily="34" charset="0"/>
            <a:ea typeface="Verdana" panose="020B0604030504040204" pitchFamily="34" charset="0"/>
          </a:endParaRPr>
        </a:p>
      </dgm:t>
    </dgm:pt>
    <dgm:pt modelId="{44425CE7-3E00-4BC0-938F-6E0D0207E146}">
      <dgm:prSet custT="1"/>
      <dgm:spPr/>
      <dgm:t>
        <a:bodyPr/>
        <a:lstStyle/>
        <a:p>
          <a:pPr algn="just"/>
          <a:r>
            <a:rPr lang="en-US" sz="1800" dirty="0">
              <a:latin typeface="Verdana" panose="020B0604030504040204" pitchFamily="34" charset="0"/>
              <a:ea typeface="Verdana" panose="020B0604030504040204" pitchFamily="34" charset="0"/>
            </a:rPr>
            <a:t>Unified system using IBIS–GCSS to ensure consistency across inquiries</a:t>
          </a:r>
        </a:p>
      </dgm:t>
    </dgm:pt>
    <dgm:pt modelId="{251D2002-CDBB-4209-89B6-B7B74E2856D1}" type="parTrans" cxnId="{0FFA845B-4BA0-4BFD-80BC-9711C0976B17}">
      <dgm:prSet/>
      <dgm:spPr/>
      <dgm:t>
        <a:bodyPr/>
        <a:lstStyle/>
        <a:p>
          <a:pPr algn="just"/>
          <a:endParaRPr lang="en-US" sz="1800">
            <a:latin typeface="Verdana" panose="020B0604030504040204" pitchFamily="34" charset="0"/>
            <a:ea typeface="Verdana" panose="020B0604030504040204" pitchFamily="34" charset="0"/>
          </a:endParaRPr>
        </a:p>
      </dgm:t>
    </dgm:pt>
    <dgm:pt modelId="{5515CE35-CFAB-4CD5-9C59-0AF7E43CE1A3}" type="sibTrans" cxnId="{0FFA845B-4BA0-4BFD-80BC-9711C0976B17}">
      <dgm:prSet/>
      <dgm:spPr/>
      <dgm:t>
        <a:bodyPr/>
        <a:lstStyle/>
        <a:p>
          <a:pPr algn="just"/>
          <a:endParaRPr lang="en-US" sz="1800">
            <a:latin typeface="Verdana" panose="020B0604030504040204" pitchFamily="34" charset="0"/>
            <a:ea typeface="Verdana" panose="020B0604030504040204" pitchFamily="34" charset="0"/>
          </a:endParaRPr>
        </a:p>
      </dgm:t>
    </dgm:pt>
    <dgm:pt modelId="{E256BC62-80B4-42D1-B3EE-CF8AB3AEEED3}">
      <dgm:prSet custT="1"/>
      <dgm:spPr/>
      <dgm:t>
        <a:bodyPr/>
        <a:lstStyle/>
        <a:p>
          <a:pPr algn="just"/>
          <a:r>
            <a:rPr lang="en-US" sz="1800" dirty="0">
              <a:latin typeface="Verdana" panose="020B0604030504040204" pitchFamily="34" charset="0"/>
              <a:ea typeface="Verdana" panose="020B0604030504040204" pitchFamily="34" charset="0"/>
            </a:rPr>
            <a:t>The relevant module is being enhanced by the GCSS provider to allow for access by existing and new call centres/users</a:t>
          </a:r>
        </a:p>
      </dgm:t>
    </dgm:pt>
    <dgm:pt modelId="{B3291914-705B-4D32-AA4D-257A5791CDA2}" type="parTrans" cxnId="{1721BCE8-6837-48CF-B9A2-2335F203A464}">
      <dgm:prSet/>
      <dgm:spPr/>
      <dgm:t>
        <a:bodyPr/>
        <a:lstStyle/>
        <a:p>
          <a:pPr algn="just"/>
          <a:endParaRPr lang="en-US" sz="1800">
            <a:latin typeface="Verdana" panose="020B0604030504040204" pitchFamily="34" charset="0"/>
            <a:ea typeface="Verdana" panose="020B0604030504040204" pitchFamily="34" charset="0"/>
          </a:endParaRPr>
        </a:p>
      </dgm:t>
    </dgm:pt>
    <dgm:pt modelId="{13D71215-DDBA-4ED0-8E08-B520A73E97A0}" type="sibTrans" cxnId="{1721BCE8-6837-48CF-B9A2-2335F203A464}">
      <dgm:prSet/>
      <dgm:spPr/>
      <dgm:t>
        <a:bodyPr/>
        <a:lstStyle/>
        <a:p>
          <a:pPr algn="just"/>
          <a:endParaRPr lang="en-US" sz="1800">
            <a:latin typeface="Verdana" panose="020B0604030504040204" pitchFamily="34" charset="0"/>
            <a:ea typeface="Verdana" panose="020B0604030504040204" pitchFamily="34" charset="0"/>
          </a:endParaRPr>
        </a:p>
      </dgm:t>
    </dgm:pt>
    <dgm:pt modelId="{B44815F0-72D7-4377-9E99-2E78F50D13C3}">
      <dgm:prSet custT="1"/>
      <dgm:spPr/>
      <dgm:t>
        <a:bodyPr/>
        <a:lstStyle/>
        <a:p>
          <a:pPr algn="just"/>
          <a:r>
            <a:rPr lang="en-US" sz="1800" dirty="0">
              <a:latin typeface="Verdana" panose="020B0604030504040204" pitchFamily="34" charset="0"/>
              <a:ea typeface="Verdana" panose="020B0604030504040204" pitchFamily="34" charset="0"/>
            </a:rPr>
            <a:t>Call centres and users already experienced with handling Internet-based inquiries will be instrumental in this rollout; training can be organized when needed</a:t>
          </a:r>
        </a:p>
      </dgm:t>
    </dgm:pt>
    <dgm:pt modelId="{2B82DFB3-7857-4E99-AEEE-C27B74815612}" type="parTrans" cxnId="{A112C309-8D62-4A8E-8624-C28C92B638AE}">
      <dgm:prSet/>
      <dgm:spPr/>
      <dgm:t>
        <a:bodyPr/>
        <a:lstStyle/>
        <a:p>
          <a:pPr algn="just"/>
          <a:endParaRPr lang="en-US" sz="1800">
            <a:latin typeface="Verdana" panose="020B0604030504040204" pitchFamily="34" charset="0"/>
            <a:ea typeface="Verdana" panose="020B0604030504040204" pitchFamily="34" charset="0"/>
          </a:endParaRPr>
        </a:p>
      </dgm:t>
    </dgm:pt>
    <dgm:pt modelId="{01C906E2-9933-4F34-B2B6-7521161BF51B}" type="sibTrans" cxnId="{A112C309-8D62-4A8E-8624-C28C92B638AE}">
      <dgm:prSet/>
      <dgm:spPr/>
      <dgm:t>
        <a:bodyPr/>
        <a:lstStyle/>
        <a:p>
          <a:pPr algn="just"/>
          <a:endParaRPr lang="en-US" sz="1800">
            <a:latin typeface="Verdana" panose="020B0604030504040204" pitchFamily="34" charset="0"/>
            <a:ea typeface="Verdana" panose="020B0604030504040204" pitchFamily="34" charset="0"/>
          </a:endParaRPr>
        </a:p>
      </dgm:t>
    </dgm:pt>
    <dgm:pt modelId="{CA49517A-2D44-4D5B-B969-F7A116598681}">
      <dgm:prSet custT="1"/>
      <dgm:spPr/>
      <dgm:t>
        <a:bodyPr/>
        <a:lstStyle/>
        <a:p>
          <a:pPr algn="just"/>
          <a:r>
            <a:rPr lang="en-US" sz="1800" b="1" dirty="0">
              <a:latin typeface="Verdana" panose="020B0604030504040204" pitchFamily="34" charset="0"/>
              <a:ea typeface="Verdana" panose="020B0604030504040204" pitchFamily="34" charset="0"/>
            </a:rPr>
            <a:t>Next steps:</a:t>
          </a:r>
          <a:endParaRPr lang="en-US" sz="1800" dirty="0">
            <a:latin typeface="Verdana" panose="020B0604030504040204" pitchFamily="34" charset="0"/>
            <a:ea typeface="Verdana" panose="020B0604030504040204" pitchFamily="34" charset="0"/>
          </a:endParaRPr>
        </a:p>
      </dgm:t>
    </dgm:pt>
    <dgm:pt modelId="{D3260569-A719-46E4-A544-0140E2ECC037}" type="parTrans" cxnId="{5F516A02-41B4-4001-8487-10CF48B8C2DE}">
      <dgm:prSet/>
      <dgm:spPr/>
      <dgm:t>
        <a:bodyPr/>
        <a:lstStyle/>
        <a:p>
          <a:pPr algn="just"/>
          <a:endParaRPr lang="en-US" sz="1800">
            <a:latin typeface="Verdana" panose="020B0604030504040204" pitchFamily="34" charset="0"/>
            <a:ea typeface="Verdana" panose="020B0604030504040204" pitchFamily="34" charset="0"/>
          </a:endParaRPr>
        </a:p>
      </dgm:t>
    </dgm:pt>
    <dgm:pt modelId="{9D33DF67-0E57-4D4F-8F1D-2A14B07C89BE}" type="sibTrans" cxnId="{5F516A02-41B4-4001-8487-10CF48B8C2DE}">
      <dgm:prSet/>
      <dgm:spPr/>
      <dgm:t>
        <a:bodyPr/>
        <a:lstStyle/>
        <a:p>
          <a:pPr algn="just"/>
          <a:endParaRPr lang="en-US" sz="1800">
            <a:latin typeface="Verdana" panose="020B0604030504040204" pitchFamily="34" charset="0"/>
            <a:ea typeface="Verdana" panose="020B0604030504040204" pitchFamily="34" charset="0"/>
          </a:endParaRPr>
        </a:p>
      </dgm:t>
    </dgm:pt>
    <dgm:pt modelId="{F4028D18-470A-487B-ABEB-AE29A3E6B56F}">
      <dgm:prSet custT="1"/>
      <dgm:spPr/>
      <dgm:t>
        <a:bodyPr/>
        <a:lstStyle/>
        <a:p>
          <a:pPr algn="just"/>
          <a:r>
            <a:rPr lang="en-US" sz="1800" dirty="0">
              <a:latin typeface="Verdana" panose="020B0604030504040204" pitchFamily="34" charset="0"/>
              <a:ea typeface="Verdana" panose="020B0604030504040204" pitchFamily="34" charset="0"/>
            </a:rPr>
            <a:t>Detailed guidance and implementation support will be communicated shortly to all members</a:t>
          </a:r>
        </a:p>
      </dgm:t>
    </dgm:pt>
    <dgm:pt modelId="{DF056BBE-84D4-4240-B948-4C771D14E58D}" type="parTrans" cxnId="{C32DDE92-89CB-4AC5-9A40-033AB83F44A0}">
      <dgm:prSet/>
      <dgm:spPr/>
      <dgm:t>
        <a:bodyPr/>
        <a:lstStyle/>
        <a:p>
          <a:pPr algn="just"/>
          <a:endParaRPr lang="en-US" sz="1800">
            <a:latin typeface="Verdana" panose="020B0604030504040204" pitchFamily="34" charset="0"/>
            <a:ea typeface="Verdana" panose="020B0604030504040204" pitchFamily="34" charset="0"/>
          </a:endParaRPr>
        </a:p>
      </dgm:t>
    </dgm:pt>
    <dgm:pt modelId="{0DBF89E3-05ED-4C15-8149-88DEEDAAAAA5}" type="sibTrans" cxnId="{C32DDE92-89CB-4AC5-9A40-033AB83F44A0}">
      <dgm:prSet/>
      <dgm:spPr/>
      <dgm:t>
        <a:bodyPr/>
        <a:lstStyle/>
        <a:p>
          <a:pPr algn="just"/>
          <a:endParaRPr lang="en-US" sz="1800">
            <a:latin typeface="Verdana" panose="020B0604030504040204" pitchFamily="34" charset="0"/>
            <a:ea typeface="Verdana" panose="020B0604030504040204" pitchFamily="34" charset="0"/>
          </a:endParaRPr>
        </a:p>
      </dgm:t>
    </dgm:pt>
    <dgm:pt modelId="{76CA7203-68C6-4AE7-B731-B9521081425D}" type="pres">
      <dgm:prSet presAssocID="{5DDD4925-EFA4-4C2B-B691-4AF615E79D4D}" presName="linear" presStyleCnt="0">
        <dgm:presLayoutVars>
          <dgm:animLvl val="lvl"/>
          <dgm:resizeHandles val="exact"/>
        </dgm:presLayoutVars>
      </dgm:prSet>
      <dgm:spPr/>
    </dgm:pt>
    <dgm:pt modelId="{917C9426-FE7F-405C-A890-9DA9115CAA39}" type="pres">
      <dgm:prSet presAssocID="{5C6DF37B-D0E3-484F-9423-A2915FC06251}" presName="parentText" presStyleLbl="node1" presStyleIdx="0" presStyleCnt="3">
        <dgm:presLayoutVars>
          <dgm:chMax val="0"/>
          <dgm:bulletEnabled val="1"/>
        </dgm:presLayoutVars>
      </dgm:prSet>
      <dgm:spPr/>
    </dgm:pt>
    <dgm:pt modelId="{80939617-8426-45F9-BB85-FDD3A8889BF3}" type="pres">
      <dgm:prSet presAssocID="{5C6DF37B-D0E3-484F-9423-A2915FC06251}" presName="childText" presStyleLbl="revTx" presStyleIdx="0" presStyleCnt="3">
        <dgm:presLayoutVars>
          <dgm:bulletEnabled val="1"/>
        </dgm:presLayoutVars>
      </dgm:prSet>
      <dgm:spPr/>
    </dgm:pt>
    <dgm:pt modelId="{591C51D5-25D1-446E-8924-8308D962FD3B}" type="pres">
      <dgm:prSet presAssocID="{8C666970-13B8-4896-B855-892AE589947D}" presName="parentText" presStyleLbl="node1" presStyleIdx="1" presStyleCnt="3">
        <dgm:presLayoutVars>
          <dgm:chMax val="0"/>
          <dgm:bulletEnabled val="1"/>
        </dgm:presLayoutVars>
      </dgm:prSet>
      <dgm:spPr/>
    </dgm:pt>
    <dgm:pt modelId="{FA6E7831-BE71-4F40-A878-66CCDAD692CB}" type="pres">
      <dgm:prSet presAssocID="{8C666970-13B8-4896-B855-892AE589947D}" presName="childText" presStyleLbl="revTx" presStyleIdx="1" presStyleCnt="3">
        <dgm:presLayoutVars>
          <dgm:bulletEnabled val="1"/>
        </dgm:presLayoutVars>
      </dgm:prSet>
      <dgm:spPr/>
    </dgm:pt>
    <dgm:pt modelId="{D961103F-6878-41C8-BD7C-813053BDBB2E}" type="pres">
      <dgm:prSet presAssocID="{CA49517A-2D44-4D5B-B969-F7A116598681}" presName="parentText" presStyleLbl="node1" presStyleIdx="2" presStyleCnt="3">
        <dgm:presLayoutVars>
          <dgm:chMax val="0"/>
          <dgm:bulletEnabled val="1"/>
        </dgm:presLayoutVars>
      </dgm:prSet>
      <dgm:spPr/>
    </dgm:pt>
    <dgm:pt modelId="{FE5FA4DE-8DBF-4986-9837-7EC8A21DCD80}" type="pres">
      <dgm:prSet presAssocID="{CA49517A-2D44-4D5B-B969-F7A116598681}" presName="childText" presStyleLbl="revTx" presStyleIdx="2" presStyleCnt="3">
        <dgm:presLayoutVars>
          <dgm:bulletEnabled val="1"/>
        </dgm:presLayoutVars>
      </dgm:prSet>
      <dgm:spPr/>
    </dgm:pt>
  </dgm:ptLst>
  <dgm:cxnLst>
    <dgm:cxn modelId="{5F516A02-41B4-4001-8487-10CF48B8C2DE}" srcId="{5DDD4925-EFA4-4C2B-B691-4AF615E79D4D}" destId="{CA49517A-2D44-4D5B-B969-F7A116598681}" srcOrd="2" destOrd="0" parTransId="{D3260569-A719-46E4-A544-0140E2ECC037}" sibTransId="{9D33DF67-0E57-4D4F-8F1D-2A14B07C89BE}"/>
    <dgm:cxn modelId="{A112C309-8D62-4A8E-8624-C28C92B638AE}" srcId="{8C666970-13B8-4896-B855-892AE589947D}" destId="{B44815F0-72D7-4377-9E99-2E78F50D13C3}" srcOrd="2" destOrd="0" parTransId="{2B82DFB3-7857-4E99-AEEE-C27B74815612}" sibTransId="{01C906E2-9933-4F34-B2B6-7521161BF51B}"/>
    <dgm:cxn modelId="{0A0A580C-A5B8-460B-A55F-58FD83976368}" type="presOf" srcId="{F4028D18-470A-487B-ABEB-AE29A3E6B56F}" destId="{FE5FA4DE-8DBF-4986-9837-7EC8A21DCD80}" srcOrd="0" destOrd="0" presId="urn:microsoft.com/office/officeart/2005/8/layout/vList2"/>
    <dgm:cxn modelId="{F782091A-1F4E-4538-B9CE-A02D8115AC05}" type="presOf" srcId="{44425CE7-3E00-4BC0-938F-6E0D0207E146}" destId="{FA6E7831-BE71-4F40-A878-66CCDAD692CB}" srcOrd="0" destOrd="0" presId="urn:microsoft.com/office/officeart/2005/8/layout/vList2"/>
    <dgm:cxn modelId="{14916020-03B6-4264-A497-A43D2CA8BB54}" type="presOf" srcId="{CA49517A-2D44-4D5B-B969-F7A116598681}" destId="{D961103F-6878-41C8-BD7C-813053BDBB2E}" srcOrd="0" destOrd="0" presId="urn:microsoft.com/office/officeart/2005/8/layout/vList2"/>
    <dgm:cxn modelId="{485C7825-3F6F-4158-A89A-0E452DEB9964}" srcId="{5C6DF37B-D0E3-484F-9423-A2915FC06251}" destId="{F73BD51E-5FB5-4E49-9D39-F72964ACC0EF}" srcOrd="0" destOrd="0" parTransId="{34233FB7-A1FD-4448-8AFA-B345A7628BFA}" sibTransId="{4A9A75F3-99C0-45BA-9524-1C227046C8E5}"/>
    <dgm:cxn modelId="{74904C26-6CB4-44A8-9347-B31BECD60E3A}" type="presOf" srcId="{B44815F0-72D7-4377-9E99-2E78F50D13C3}" destId="{FA6E7831-BE71-4F40-A878-66CCDAD692CB}" srcOrd="0" destOrd="2" presId="urn:microsoft.com/office/officeart/2005/8/layout/vList2"/>
    <dgm:cxn modelId="{E76B5F2B-8008-4BD5-B2DE-79D77A124290}" srcId="{5DDD4925-EFA4-4C2B-B691-4AF615E79D4D}" destId="{8C666970-13B8-4896-B855-892AE589947D}" srcOrd="1" destOrd="0" parTransId="{8993DDDB-586C-427D-A744-73AAD651225B}" sibTransId="{28381BB2-D628-4C08-A3AC-462201E7DE93}"/>
    <dgm:cxn modelId="{283D6A34-FCCB-42FC-8F18-60EB7C8C1FBC}" type="presOf" srcId="{5C6DF37B-D0E3-484F-9423-A2915FC06251}" destId="{917C9426-FE7F-405C-A890-9DA9115CAA39}" srcOrd="0" destOrd="0" presId="urn:microsoft.com/office/officeart/2005/8/layout/vList2"/>
    <dgm:cxn modelId="{0FFA845B-4BA0-4BFD-80BC-9711C0976B17}" srcId="{8C666970-13B8-4896-B855-892AE589947D}" destId="{44425CE7-3E00-4BC0-938F-6E0D0207E146}" srcOrd="0" destOrd="0" parTransId="{251D2002-CDBB-4209-89B6-B7B74E2856D1}" sibTransId="{5515CE35-CFAB-4CD5-9C59-0AF7E43CE1A3}"/>
    <dgm:cxn modelId="{F0D6C047-4A87-450D-A117-F02109EDF82A}" type="presOf" srcId="{5DDD4925-EFA4-4C2B-B691-4AF615E79D4D}" destId="{76CA7203-68C6-4AE7-B731-B9521081425D}" srcOrd="0" destOrd="0" presId="urn:microsoft.com/office/officeart/2005/8/layout/vList2"/>
    <dgm:cxn modelId="{48F2D552-9508-4ED2-84B1-D225E506B8C4}" type="presOf" srcId="{E256BC62-80B4-42D1-B3EE-CF8AB3AEEED3}" destId="{FA6E7831-BE71-4F40-A878-66CCDAD692CB}" srcOrd="0" destOrd="1" presId="urn:microsoft.com/office/officeart/2005/8/layout/vList2"/>
    <dgm:cxn modelId="{C32DDE92-89CB-4AC5-9A40-033AB83F44A0}" srcId="{CA49517A-2D44-4D5B-B969-F7A116598681}" destId="{F4028D18-470A-487B-ABEB-AE29A3E6B56F}" srcOrd="0" destOrd="0" parTransId="{DF056BBE-84D4-4240-B948-4C771D14E58D}" sibTransId="{0DBF89E3-05ED-4C15-8149-88DEEDAAAAA5}"/>
    <dgm:cxn modelId="{20238B9A-D62E-40BE-82EC-4EB6A173ECF6}" type="presOf" srcId="{8C666970-13B8-4896-B855-892AE589947D}" destId="{591C51D5-25D1-446E-8924-8308D962FD3B}" srcOrd="0" destOrd="0" presId="urn:microsoft.com/office/officeart/2005/8/layout/vList2"/>
    <dgm:cxn modelId="{873C28AA-BBED-400C-9158-8E40E2549CC3}" srcId="{5DDD4925-EFA4-4C2B-B691-4AF615E79D4D}" destId="{5C6DF37B-D0E3-484F-9423-A2915FC06251}" srcOrd="0" destOrd="0" parTransId="{669B5BA8-9ED2-4052-A7A6-4901F9D3BFB9}" sibTransId="{ADF98CA6-7D6F-4635-AE0A-33F656B98C15}"/>
    <dgm:cxn modelId="{422823D7-07C2-45F9-8AB5-DE909AEE0E6D}" type="presOf" srcId="{F73BD51E-5FB5-4E49-9D39-F72964ACC0EF}" destId="{80939617-8426-45F9-BB85-FDD3A8889BF3}" srcOrd="0" destOrd="0" presId="urn:microsoft.com/office/officeart/2005/8/layout/vList2"/>
    <dgm:cxn modelId="{1721BCE8-6837-48CF-B9A2-2335F203A464}" srcId="{8C666970-13B8-4896-B855-892AE589947D}" destId="{E256BC62-80B4-42D1-B3EE-CF8AB3AEEED3}" srcOrd="1" destOrd="0" parTransId="{B3291914-705B-4D32-AA4D-257A5791CDA2}" sibTransId="{13D71215-DDBA-4ED0-8E08-B520A73E97A0}"/>
    <dgm:cxn modelId="{4CBA8C60-EFA2-4E88-ABEA-548CDDE3C26B}" type="presParOf" srcId="{76CA7203-68C6-4AE7-B731-B9521081425D}" destId="{917C9426-FE7F-405C-A890-9DA9115CAA39}" srcOrd="0" destOrd="0" presId="urn:microsoft.com/office/officeart/2005/8/layout/vList2"/>
    <dgm:cxn modelId="{93BA2D08-81D9-4EC1-B3C0-1342162FE1BD}" type="presParOf" srcId="{76CA7203-68C6-4AE7-B731-B9521081425D}" destId="{80939617-8426-45F9-BB85-FDD3A8889BF3}" srcOrd="1" destOrd="0" presId="urn:microsoft.com/office/officeart/2005/8/layout/vList2"/>
    <dgm:cxn modelId="{B36F9EA2-5F07-42E0-B7CA-FDC9BB24D748}" type="presParOf" srcId="{76CA7203-68C6-4AE7-B731-B9521081425D}" destId="{591C51D5-25D1-446E-8924-8308D962FD3B}" srcOrd="2" destOrd="0" presId="urn:microsoft.com/office/officeart/2005/8/layout/vList2"/>
    <dgm:cxn modelId="{65E74B52-9F4D-4A06-8604-84D610F637BC}" type="presParOf" srcId="{76CA7203-68C6-4AE7-B731-B9521081425D}" destId="{FA6E7831-BE71-4F40-A878-66CCDAD692CB}" srcOrd="3" destOrd="0" presId="urn:microsoft.com/office/officeart/2005/8/layout/vList2"/>
    <dgm:cxn modelId="{17975617-F202-4288-AD71-8F58B5547758}" type="presParOf" srcId="{76CA7203-68C6-4AE7-B731-B9521081425D}" destId="{D961103F-6878-41C8-BD7C-813053BDBB2E}" srcOrd="4" destOrd="0" presId="urn:microsoft.com/office/officeart/2005/8/layout/vList2"/>
    <dgm:cxn modelId="{EFBAB2D4-4678-418E-B70F-96A85DCFE841}" type="presParOf" srcId="{76CA7203-68C6-4AE7-B731-B9521081425D}" destId="{FE5FA4DE-8DBF-4986-9837-7EC8A21DCD80}" srcOrd="5"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244B67-D8DE-4157-99EB-47BB265A98B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66F1390-8EE0-4FB7-9838-6F9A2EAC38E6}">
      <dgm:prSet/>
      <dgm:spPr/>
      <dgm:t>
        <a:bodyPr/>
        <a:lstStyle/>
        <a:p>
          <a:r>
            <a:rPr lang="en-US" dirty="0"/>
            <a:t>Introduce electronic exchanges (PREDES/RESDES, EMSEVT) for tracked/registered/insured items</a:t>
          </a:r>
        </a:p>
      </dgm:t>
    </dgm:pt>
    <dgm:pt modelId="{D0E3D383-DD65-4850-8AF2-CE70D696C529}" type="parTrans" cxnId="{5D6FA2EB-8036-4ADC-BB1A-9F904A4B8FD3}">
      <dgm:prSet/>
      <dgm:spPr/>
      <dgm:t>
        <a:bodyPr/>
        <a:lstStyle/>
        <a:p>
          <a:endParaRPr lang="en-US"/>
        </a:p>
      </dgm:t>
    </dgm:pt>
    <dgm:pt modelId="{F9E35DC9-16F7-45F5-B0AA-26B619BDDCE1}" type="sibTrans" cxnId="{5D6FA2EB-8036-4ADC-BB1A-9F904A4B8FD3}">
      <dgm:prSet/>
      <dgm:spPr/>
      <dgm:t>
        <a:bodyPr/>
        <a:lstStyle/>
        <a:p>
          <a:endParaRPr lang="en-US"/>
        </a:p>
      </dgm:t>
    </dgm:pt>
    <dgm:pt modelId="{A2E9D16B-2824-4AD3-873A-39F3A02E1F6E}">
      <dgm:prSet/>
      <dgm:spPr/>
      <dgm:t>
        <a:bodyPr/>
        <a:lstStyle/>
        <a:p>
          <a:r>
            <a:rPr lang="en-US" dirty="0"/>
            <a:t>Define IBIS and general inquiry principles</a:t>
          </a:r>
        </a:p>
      </dgm:t>
    </dgm:pt>
    <dgm:pt modelId="{F475D5E7-C63F-4534-A312-09046B125C61}" type="parTrans" cxnId="{C0A53A2B-12DE-45A6-A13E-04B78A9D38AC}">
      <dgm:prSet/>
      <dgm:spPr/>
      <dgm:t>
        <a:bodyPr/>
        <a:lstStyle/>
        <a:p>
          <a:endParaRPr lang="en-US"/>
        </a:p>
      </dgm:t>
    </dgm:pt>
    <dgm:pt modelId="{C809FDB6-532B-465E-A051-C05401214898}" type="sibTrans" cxnId="{C0A53A2B-12DE-45A6-A13E-04B78A9D38AC}">
      <dgm:prSet/>
      <dgm:spPr/>
      <dgm:t>
        <a:bodyPr/>
        <a:lstStyle/>
        <a:p>
          <a:endParaRPr lang="en-US"/>
        </a:p>
      </dgm:t>
    </dgm:pt>
    <dgm:pt modelId="{F2A118D9-6E79-4E55-A0FA-AF38467877A5}">
      <dgm:prSet/>
      <dgm:spPr/>
      <dgm:t>
        <a:bodyPr/>
        <a:lstStyle/>
        <a:p>
          <a:r>
            <a:rPr lang="en-US" dirty="0"/>
            <a:t>Explain the two-level IBIS workflow and messages</a:t>
          </a:r>
        </a:p>
      </dgm:t>
    </dgm:pt>
    <dgm:pt modelId="{23794E59-D8D8-4AA0-A1BE-55257BE4985D}" type="parTrans" cxnId="{985A4CD9-5A1A-44AF-8E93-29628FF941ED}">
      <dgm:prSet/>
      <dgm:spPr/>
      <dgm:t>
        <a:bodyPr/>
        <a:lstStyle/>
        <a:p>
          <a:endParaRPr lang="en-US"/>
        </a:p>
      </dgm:t>
    </dgm:pt>
    <dgm:pt modelId="{5DE87B27-24ED-44E9-A1FB-81CED0E31247}" type="sibTrans" cxnId="{985A4CD9-5A1A-44AF-8E93-29628FF941ED}">
      <dgm:prSet/>
      <dgm:spPr/>
      <dgm:t>
        <a:bodyPr/>
        <a:lstStyle/>
        <a:p>
          <a:endParaRPr lang="en-US"/>
        </a:p>
      </dgm:t>
    </dgm:pt>
    <dgm:pt modelId="{6B62B2A4-BD39-4E1E-A418-273491DC4016}">
      <dgm:prSet/>
      <dgm:spPr/>
      <dgm:t>
        <a:bodyPr/>
        <a:lstStyle/>
        <a:p>
          <a:r>
            <a:rPr lang="en-US" dirty="0"/>
            <a:t>Clarify reply times and performance indicators</a:t>
          </a:r>
        </a:p>
      </dgm:t>
    </dgm:pt>
    <dgm:pt modelId="{94C155D2-99A4-4AAE-8DC9-6057D1C96981}" type="parTrans" cxnId="{BCFAB2BC-1444-47BB-BD7B-854002BCB5A2}">
      <dgm:prSet/>
      <dgm:spPr/>
      <dgm:t>
        <a:bodyPr/>
        <a:lstStyle/>
        <a:p>
          <a:endParaRPr lang="en-US"/>
        </a:p>
      </dgm:t>
    </dgm:pt>
    <dgm:pt modelId="{C59AF1D3-6D9F-40EE-B943-7E9CF00DA809}" type="sibTrans" cxnId="{BCFAB2BC-1444-47BB-BD7B-854002BCB5A2}">
      <dgm:prSet/>
      <dgm:spPr/>
      <dgm:t>
        <a:bodyPr/>
        <a:lstStyle/>
        <a:p>
          <a:endParaRPr lang="en-US"/>
        </a:p>
      </dgm:t>
    </dgm:pt>
    <dgm:pt modelId="{F4DC7372-DDB3-4C16-8739-FE47DD8AE108}">
      <dgm:prSet/>
      <dgm:spPr/>
      <dgm:t>
        <a:bodyPr/>
        <a:lstStyle/>
        <a:p>
          <a:r>
            <a:rPr lang="en-GB" noProof="0" dirty="0"/>
            <a:t>Ensure standardized inquiry handling and transparent tracking through IBIS and EMSEVT </a:t>
          </a:r>
        </a:p>
      </dgm:t>
    </dgm:pt>
    <dgm:pt modelId="{BAA0E2B5-5F68-4E92-B5BB-B393CA6A55A6}" type="parTrans" cxnId="{EBAE9033-E48D-4C60-84CC-46CCC2C5A539}">
      <dgm:prSet/>
      <dgm:spPr/>
      <dgm:t>
        <a:bodyPr/>
        <a:lstStyle/>
        <a:p>
          <a:endParaRPr lang="en-US"/>
        </a:p>
      </dgm:t>
    </dgm:pt>
    <dgm:pt modelId="{60068F32-4786-4E04-9B4C-F3A27FE7991E}" type="sibTrans" cxnId="{EBAE9033-E48D-4C60-84CC-46CCC2C5A539}">
      <dgm:prSet/>
      <dgm:spPr/>
      <dgm:t>
        <a:bodyPr/>
        <a:lstStyle/>
        <a:p>
          <a:endParaRPr lang="en-US"/>
        </a:p>
      </dgm:t>
    </dgm:pt>
    <dgm:pt modelId="{0E36C379-A14B-43B9-8204-531133E9F870}" type="pres">
      <dgm:prSet presAssocID="{FB244B67-D8DE-4157-99EB-47BB265A98B9}" presName="Name0" presStyleCnt="0">
        <dgm:presLayoutVars>
          <dgm:chMax val="7"/>
          <dgm:chPref val="7"/>
          <dgm:dir/>
        </dgm:presLayoutVars>
      </dgm:prSet>
      <dgm:spPr/>
    </dgm:pt>
    <dgm:pt modelId="{ADFA9CF6-55BD-4A3C-9BD6-2108899ACE9F}" type="pres">
      <dgm:prSet presAssocID="{FB244B67-D8DE-4157-99EB-47BB265A98B9}" presName="Name1" presStyleCnt="0"/>
      <dgm:spPr/>
    </dgm:pt>
    <dgm:pt modelId="{E7556396-5DED-4490-AFEA-8E446E78ED7B}" type="pres">
      <dgm:prSet presAssocID="{FB244B67-D8DE-4157-99EB-47BB265A98B9}" presName="cycle" presStyleCnt="0"/>
      <dgm:spPr/>
    </dgm:pt>
    <dgm:pt modelId="{6053C778-4B19-486B-9C7F-3F250150A487}" type="pres">
      <dgm:prSet presAssocID="{FB244B67-D8DE-4157-99EB-47BB265A98B9}" presName="srcNode" presStyleLbl="node1" presStyleIdx="0" presStyleCnt="5"/>
      <dgm:spPr/>
    </dgm:pt>
    <dgm:pt modelId="{4A7D1F9C-D61E-4276-B580-485CB7AAF0DD}" type="pres">
      <dgm:prSet presAssocID="{FB244B67-D8DE-4157-99EB-47BB265A98B9}" presName="conn" presStyleLbl="parChTrans1D2" presStyleIdx="0" presStyleCnt="1"/>
      <dgm:spPr/>
    </dgm:pt>
    <dgm:pt modelId="{7E938B87-0FE4-463C-BDED-9F9099FDBE51}" type="pres">
      <dgm:prSet presAssocID="{FB244B67-D8DE-4157-99EB-47BB265A98B9}" presName="extraNode" presStyleLbl="node1" presStyleIdx="0" presStyleCnt="5"/>
      <dgm:spPr/>
    </dgm:pt>
    <dgm:pt modelId="{4684B336-64DC-4D58-AB08-AB634ECEC8B6}" type="pres">
      <dgm:prSet presAssocID="{FB244B67-D8DE-4157-99EB-47BB265A98B9}" presName="dstNode" presStyleLbl="node1" presStyleIdx="0" presStyleCnt="5"/>
      <dgm:spPr/>
    </dgm:pt>
    <dgm:pt modelId="{8B7F2C77-0B35-454C-97B8-9FFED9ACB3DC}" type="pres">
      <dgm:prSet presAssocID="{266F1390-8EE0-4FB7-9838-6F9A2EAC38E6}" presName="text_1" presStyleLbl="node1" presStyleIdx="0" presStyleCnt="5">
        <dgm:presLayoutVars>
          <dgm:bulletEnabled val="1"/>
        </dgm:presLayoutVars>
      </dgm:prSet>
      <dgm:spPr/>
    </dgm:pt>
    <dgm:pt modelId="{32E0C2E0-1990-4D95-8518-FE6EFFA32D88}" type="pres">
      <dgm:prSet presAssocID="{266F1390-8EE0-4FB7-9838-6F9A2EAC38E6}" presName="accent_1" presStyleCnt="0"/>
      <dgm:spPr/>
    </dgm:pt>
    <dgm:pt modelId="{5CBD1FC9-9DF8-496F-8430-18E892D354B2}" type="pres">
      <dgm:prSet presAssocID="{266F1390-8EE0-4FB7-9838-6F9A2EAC38E6}" presName="accentRepeatNode" presStyleLbl="solidFgAcc1" presStyleIdx="0" presStyleCnt="5"/>
      <dgm:spPr/>
    </dgm:pt>
    <dgm:pt modelId="{A6FC7119-2277-4A65-A884-773334D00C23}" type="pres">
      <dgm:prSet presAssocID="{A2E9D16B-2824-4AD3-873A-39F3A02E1F6E}" presName="text_2" presStyleLbl="node1" presStyleIdx="1" presStyleCnt="5">
        <dgm:presLayoutVars>
          <dgm:bulletEnabled val="1"/>
        </dgm:presLayoutVars>
      </dgm:prSet>
      <dgm:spPr/>
    </dgm:pt>
    <dgm:pt modelId="{A17E5CF7-EE1C-49F0-B7B2-FD3B42E3F9A8}" type="pres">
      <dgm:prSet presAssocID="{A2E9D16B-2824-4AD3-873A-39F3A02E1F6E}" presName="accent_2" presStyleCnt="0"/>
      <dgm:spPr/>
    </dgm:pt>
    <dgm:pt modelId="{A6F6C743-B09B-463B-9B5B-B657E45EAE91}" type="pres">
      <dgm:prSet presAssocID="{A2E9D16B-2824-4AD3-873A-39F3A02E1F6E}" presName="accentRepeatNode" presStyleLbl="solidFgAcc1" presStyleIdx="1" presStyleCnt="5"/>
      <dgm:spPr/>
    </dgm:pt>
    <dgm:pt modelId="{26836B2C-7888-4F0F-802A-EDD22D14280E}" type="pres">
      <dgm:prSet presAssocID="{F2A118D9-6E79-4E55-A0FA-AF38467877A5}" presName="text_3" presStyleLbl="node1" presStyleIdx="2" presStyleCnt="5">
        <dgm:presLayoutVars>
          <dgm:bulletEnabled val="1"/>
        </dgm:presLayoutVars>
      </dgm:prSet>
      <dgm:spPr/>
    </dgm:pt>
    <dgm:pt modelId="{C7FDD6CB-2E11-41B7-B3BC-A25F65BF8B2C}" type="pres">
      <dgm:prSet presAssocID="{F2A118D9-6E79-4E55-A0FA-AF38467877A5}" presName="accent_3" presStyleCnt="0"/>
      <dgm:spPr/>
    </dgm:pt>
    <dgm:pt modelId="{FF9D9E7D-6B1D-4542-A007-0FA742DD3EA3}" type="pres">
      <dgm:prSet presAssocID="{F2A118D9-6E79-4E55-A0FA-AF38467877A5}" presName="accentRepeatNode" presStyleLbl="solidFgAcc1" presStyleIdx="2" presStyleCnt="5"/>
      <dgm:spPr/>
    </dgm:pt>
    <dgm:pt modelId="{BD047153-CDD3-4B56-83A5-4F8EB7F409D0}" type="pres">
      <dgm:prSet presAssocID="{6B62B2A4-BD39-4E1E-A418-273491DC4016}" presName="text_4" presStyleLbl="node1" presStyleIdx="3" presStyleCnt="5">
        <dgm:presLayoutVars>
          <dgm:bulletEnabled val="1"/>
        </dgm:presLayoutVars>
      </dgm:prSet>
      <dgm:spPr/>
    </dgm:pt>
    <dgm:pt modelId="{9C21C3ED-FE5E-4E37-B778-8CEF7283D58A}" type="pres">
      <dgm:prSet presAssocID="{6B62B2A4-BD39-4E1E-A418-273491DC4016}" presName="accent_4" presStyleCnt="0"/>
      <dgm:spPr/>
    </dgm:pt>
    <dgm:pt modelId="{60A60403-4C96-4007-B1F0-64A2BA66F152}" type="pres">
      <dgm:prSet presAssocID="{6B62B2A4-BD39-4E1E-A418-273491DC4016}" presName="accentRepeatNode" presStyleLbl="solidFgAcc1" presStyleIdx="3" presStyleCnt="5"/>
      <dgm:spPr/>
    </dgm:pt>
    <dgm:pt modelId="{84C44A2A-06BA-4C57-84A3-80A00FFBEC1E}" type="pres">
      <dgm:prSet presAssocID="{F4DC7372-DDB3-4C16-8739-FE47DD8AE108}" presName="text_5" presStyleLbl="node1" presStyleIdx="4" presStyleCnt="5">
        <dgm:presLayoutVars>
          <dgm:bulletEnabled val="1"/>
        </dgm:presLayoutVars>
      </dgm:prSet>
      <dgm:spPr/>
    </dgm:pt>
    <dgm:pt modelId="{2A34258C-45E6-4EA8-9FAF-BD99839FC6B5}" type="pres">
      <dgm:prSet presAssocID="{F4DC7372-DDB3-4C16-8739-FE47DD8AE108}" presName="accent_5" presStyleCnt="0"/>
      <dgm:spPr/>
    </dgm:pt>
    <dgm:pt modelId="{4F2FA253-27C9-484F-8A94-0522FA3659DC}" type="pres">
      <dgm:prSet presAssocID="{F4DC7372-DDB3-4C16-8739-FE47DD8AE108}" presName="accentRepeatNode" presStyleLbl="solidFgAcc1" presStyleIdx="4" presStyleCnt="5"/>
      <dgm:spPr/>
    </dgm:pt>
  </dgm:ptLst>
  <dgm:cxnLst>
    <dgm:cxn modelId="{2EEB6624-6254-41F2-A646-592FBA0337BA}" type="presOf" srcId="{A2E9D16B-2824-4AD3-873A-39F3A02E1F6E}" destId="{A6FC7119-2277-4A65-A884-773334D00C23}" srcOrd="0" destOrd="0" presId="urn:microsoft.com/office/officeart/2008/layout/VerticalCurvedList"/>
    <dgm:cxn modelId="{8600E326-DC36-42F7-8E54-55AF43EE1ADD}" type="presOf" srcId="{6B62B2A4-BD39-4E1E-A418-273491DC4016}" destId="{BD047153-CDD3-4B56-83A5-4F8EB7F409D0}" srcOrd="0" destOrd="0" presId="urn:microsoft.com/office/officeart/2008/layout/VerticalCurvedList"/>
    <dgm:cxn modelId="{C0A53A2B-12DE-45A6-A13E-04B78A9D38AC}" srcId="{FB244B67-D8DE-4157-99EB-47BB265A98B9}" destId="{A2E9D16B-2824-4AD3-873A-39F3A02E1F6E}" srcOrd="1" destOrd="0" parTransId="{F475D5E7-C63F-4534-A312-09046B125C61}" sibTransId="{C809FDB6-532B-465E-A051-C05401214898}"/>
    <dgm:cxn modelId="{EC24C02F-41A1-484B-85BC-B71199837085}" type="presOf" srcId="{FB244B67-D8DE-4157-99EB-47BB265A98B9}" destId="{0E36C379-A14B-43B9-8204-531133E9F870}" srcOrd="0" destOrd="0" presId="urn:microsoft.com/office/officeart/2008/layout/VerticalCurvedList"/>
    <dgm:cxn modelId="{EBAE9033-E48D-4C60-84CC-46CCC2C5A539}" srcId="{FB244B67-D8DE-4157-99EB-47BB265A98B9}" destId="{F4DC7372-DDB3-4C16-8739-FE47DD8AE108}" srcOrd="4" destOrd="0" parTransId="{BAA0E2B5-5F68-4E92-B5BB-B393CA6A55A6}" sibTransId="{60068F32-4786-4E04-9B4C-F3A27FE7991E}"/>
    <dgm:cxn modelId="{0EEE517A-541D-4102-8862-91B0D7F301B8}" type="presOf" srcId="{F2A118D9-6E79-4E55-A0FA-AF38467877A5}" destId="{26836B2C-7888-4F0F-802A-EDD22D14280E}" srcOrd="0" destOrd="0" presId="urn:microsoft.com/office/officeart/2008/layout/VerticalCurvedList"/>
    <dgm:cxn modelId="{F3939F93-81CD-4EAE-A86C-699D0699A70A}" type="presOf" srcId="{F9E35DC9-16F7-45F5-B0AA-26B619BDDCE1}" destId="{4A7D1F9C-D61E-4276-B580-485CB7AAF0DD}" srcOrd="0" destOrd="0" presId="urn:microsoft.com/office/officeart/2008/layout/VerticalCurvedList"/>
    <dgm:cxn modelId="{BCFAB2BC-1444-47BB-BD7B-854002BCB5A2}" srcId="{FB244B67-D8DE-4157-99EB-47BB265A98B9}" destId="{6B62B2A4-BD39-4E1E-A418-273491DC4016}" srcOrd="3" destOrd="0" parTransId="{94C155D2-99A4-4AAE-8DC9-6057D1C96981}" sibTransId="{C59AF1D3-6D9F-40EE-B943-7E9CF00DA809}"/>
    <dgm:cxn modelId="{985A4CD9-5A1A-44AF-8E93-29628FF941ED}" srcId="{FB244B67-D8DE-4157-99EB-47BB265A98B9}" destId="{F2A118D9-6E79-4E55-A0FA-AF38467877A5}" srcOrd="2" destOrd="0" parTransId="{23794E59-D8D8-4AA0-A1BE-55257BE4985D}" sibTransId="{5DE87B27-24ED-44E9-A1FB-81CED0E31247}"/>
    <dgm:cxn modelId="{5D6FA2EB-8036-4ADC-BB1A-9F904A4B8FD3}" srcId="{FB244B67-D8DE-4157-99EB-47BB265A98B9}" destId="{266F1390-8EE0-4FB7-9838-6F9A2EAC38E6}" srcOrd="0" destOrd="0" parTransId="{D0E3D383-DD65-4850-8AF2-CE70D696C529}" sibTransId="{F9E35DC9-16F7-45F5-B0AA-26B619BDDCE1}"/>
    <dgm:cxn modelId="{F9FEF1EE-669A-424F-AF28-B591A51A21B7}" type="presOf" srcId="{F4DC7372-DDB3-4C16-8739-FE47DD8AE108}" destId="{84C44A2A-06BA-4C57-84A3-80A00FFBEC1E}" srcOrd="0" destOrd="0" presId="urn:microsoft.com/office/officeart/2008/layout/VerticalCurvedList"/>
    <dgm:cxn modelId="{6A1935F3-A660-4EDF-BB9D-3D5DD46DABB9}" type="presOf" srcId="{266F1390-8EE0-4FB7-9838-6F9A2EAC38E6}" destId="{8B7F2C77-0B35-454C-97B8-9FFED9ACB3DC}" srcOrd="0" destOrd="0" presId="urn:microsoft.com/office/officeart/2008/layout/VerticalCurvedList"/>
    <dgm:cxn modelId="{519B166E-0451-40BB-B912-457C9358CAD1}" type="presParOf" srcId="{0E36C379-A14B-43B9-8204-531133E9F870}" destId="{ADFA9CF6-55BD-4A3C-9BD6-2108899ACE9F}" srcOrd="0" destOrd="0" presId="urn:microsoft.com/office/officeart/2008/layout/VerticalCurvedList"/>
    <dgm:cxn modelId="{A5618DF5-1D79-4380-8481-C7933D8C15AC}" type="presParOf" srcId="{ADFA9CF6-55BD-4A3C-9BD6-2108899ACE9F}" destId="{E7556396-5DED-4490-AFEA-8E446E78ED7B}" srcOrd="0" destOrd="0" presId="urn:microsoft.com/office/officeart/2008/layout/VerticalCurvedList"/>
    <dgm:cxn modelId="{0D79E118-EBE2-4C4D-AFAA-3583BA7BFA41}" type="presParOf" srcId="{E7556396-5DED-4490-AFEA-8E446E78ED7B}" destId="{6053C778-4B19-486B-9C7F-3F250150A487}" srcOrd="0" destOrd="0" presId="urn:microsoft.com/office/officeart/2008/layout/VerticalCurvedList"/>
    <dgm:cxn modelId="{3083787E-A8BC-47CB-82C4-271D7A7BCE16}" type="presParOf" srcId="{E7556396-5DED-4490-AFEA-8E446E78ED7B}" destId="{4A7D1F9C-D61E-4276-B580-485CB7AAF0DD}" srcOrd="1" destOrd="0" presId="urn:microsoft.com/office/officeart/2008/layout/VerticalCurvedList"/>
    <dgm:cxn modelId="{F7F38AE1-E1EF-4CA2-A8C1-CA52556C6888}" type="presParOf" srcId="{E7556396-5DED-4490-AFEA-8E446E78ED7B}" destId="{7E938B87-0FE4-463C-BDED-9F9099FDBE51}" srcOrd="2" destOrd="0" presId="urn:microsoft.com/office/officeart/2008/layout/VerticalCurvedList"/>
    <dgm:cxn modelId="{6B3CECD7-B15F-4312-9E0D-D9A1F9182DCF}" type="presParOf" srcId="{E7556396-5DED-4490-AFEA-8E446E78ED7B}" destId="{4684B336-64DC-4D58-AB08-AB634ECEC8B6}" srcOrd="3" destOrd="0" presId="urn:microsoft.com/office/officeart/2008/layout/VerticalCurvedList"/>
    <dgm:cxn modelId="{57419D61-1F86-4B26-B25D-E87E2745AD89}" type="presParOf" srcId="{ADFA9CF6-55BD-4A3C-9BD6-2108899ACE9F}" destId="{8B7F2C77-0B35-454C-97B8-9FFED9ACB3DC}" srcOrd="1" destOrd="0" presId="urn:microsoft.com/office/officeart/2008/layout/VerticalCurvedList"/>
    <dgm:cxn modelId="{ABAF0AA0-4DBC-4EC6-BB72-F906D387BB21}" type="presParOf" srcId="{ADFA9CF6-55BD-4A3C-9BD6-2108899ACE9F}" destId="{32E0C2E0-1990-4D95-8518-FE6EFFA32D88}" srcOrd="2" destOrd="0" presId="urn:microsoft.com/office/officeart/2008/layout/VerticalCurvedList"/>
    <dgm:cxn modelId="{80EAD41D-B245-435A-87B5-A6AF82F67E2A}" type="presParOf" srcId="{32E0C2E0-1990-4D95-8518-FE6EFFA32D88}" destId="{5CBD1FC9-9DF8-496F-8430-18E892D354B2}" srcOrd="0" destOrd="0" presId="urn:microsoft.com/office/officeart/2008/layout/VerticalCurvedList"/>
    <dgm:cxn modelId="{9D542046-6C83-4911-9CD7-3A2977EAF599}" type="presParOf" srcId="{ADFA9CF6-55BD-4A3C-9BD6-2108899ACE9F}" destId="{A6FC7119-2277-4A65-A884-773334D00C23}" srcOrd="3" destOrd="0" presId="urn:microsoft.com/office/officeart/2008/layout/VerticalCurvedList"/>
    <dgm:cxn modelId="{B1D9F7C8-C9EA-418E-9F89-C42892AE8C64}" type="presParOf" srcId="{ADFA9CF6-55BD-4A3C-9BD6-2108899ACE9F}" destId="{A17E5CF7-EE1C-49F0-B7B2-FD3B42E3F9A8}" srcOrd="4" destOrd="0" presId="urn:microsoft.com/office/officeart/2008/layout/VerticalCurvedList"/>
    <dgm:cxn modelId="{959F5B43-B728-4DE4-957F-1826FDBE00B6}" type="presParOf" srcId="{A17E5CF7-EE1C-49F0-B7B2-FD3B42E3F9A8}" destId="{A6F6C743-B09B-463B-9B5B-B657E45EAE91}" srcOrd="0" destOrd="0" presId="urn:microsoft.com/office/officeart/2008/layout/VerticalCurvedList"/>
    <dgm:cxn modelId="{3AC0B30F-9770-4CDA-AB20-0F3A76832FDB}" type="presParOf" srcId="{ADFA9CF6-55BD-4A3C-9BD6-2108899ACE9F}" destId="{26836B2C-7888-4F0F-802A-EDD22D14280E}" srcOrd="5" destOrd="0" presId="urn:microsoft.com/office/officeart/2008/layout/VerticalCurvedList"/>
    <dgm:cxn modelId="{B4A70148-4F3F-42DA-B388-A26CA59F1A51}" type="presParOf" srcId="{ADFA9CF6-55BD-4A3C-9BD6-2108899ACE9F}" destId="{C7FDD6CB-2E11-41B7-B3BC-A25F65BF8B2C}" srcOrd="6" destOrd="0" presId="urn:microsoft.com/office/officeart/2008/layout/VerticalCurvedList"/>
    <dgm:cxn modelId="{C859AD7D-3C28-46DF-942F-E29567672BF0}" type="presParOf" srcId="{C7FDD6CB-2E11-41B7-B3BC-A25F65BF8B2C}" destId="{FF9D9E7D-6B1D-4542-A007-0FA742DD3EA3}" srcOrd="0" destOrd="0" presId="urn:microsoft.com/office/officeart/2008/layout/VerticalCurvedList"/>
    <dgm:cxn modelId="{52847499-641F-4F04-8B02-CD6CFC360B43}" type="presParOf" srcId="{ADFA9CF6-55BD-4A3C-9BD6-2108899ACE9F}" destId="{BD047153-CDD3-4B56-83A5-4F8EB7F409D0}" srcOrd="7" destOrd="0" presId="urn:microsoft.com/office/officeart/2008/layout/VerticalCurvedList"/>
    <dgm:cxn modelId="{CD8F0834-CC64-4F1B-93CE-077F488FB7B8}" type="presParOf" srcId="{ADFA9CF6-55BD-4A3C-9BD6-2108899ACE9F}" destId="{9C21C3ED-FE5E-4E37-B778-8CEF7283D58A}" srcOrd="8" destOrd="0" presId="urn:microsoft.com/office/officeart/2008/layout/VerticalCurvedList"/>
    <dgm:cxn modelId="{A07B16C1-D2B6-4992-AACF-2E43E4215B47}" type="presParOf" srcId="{9C21C3ED-FE5E-4E37-B778-8CEF7283D58A}" destId="{60A60403-4C96-4007-B1F0-64A2BA66F152}" srcOrd="0" destOrd="0" presId="urn:microsoft.com/office/officeart/2008/layout/VerticalCurvedList"/>
    <dgm:cxn modelId="{1EB96D44-0633-4D95-89E9-B284E940556A}" type="presParOf" srcId="{ADFA9CF6-55BD-4A3C-9BD6-2108899ACE9F}" destId="{84C44A2A-06BA-4C57-84A3-80A00FFBEC1E}" srcOrd="9" destOrd="0" presId="urn:microsoft.com/office/officeart/2008/layout/VerticalCurvedList"/>
    <dgm:cxn modelId="{E7DF0EA2-EFB3-4C9E-9A7E-C11096630F97}" type="presParOf" srcId="{ADFA9CF6-55BD-4A3C-9BD6-2108899ACE9F}" destId="{2A34258C-45E6-4EA8-9FAF-BD99839FC6B5}" srcOrd="10" destOrd="0" presId="urn:microsoft.com/office/officeart/2008/layout/VerticalCurvedList"/>
    <dgm:cxn modelId="{8048E308-00CB-48D3-89E0-E1F27A959496}" type="presParOf" srcId="{2A34258C-45E6-4EA8-9FAF-BD99839FC6B5}" destId="{4F2FA253-27C9-484F-8A94-0522FA3659D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DC349-CEA0-4CCA-8DEB-7F5F1B151E88}">
      <dsp:nvSpPr>
        <dsp:cNvPr id="0" name=""/>
        <dsp:cNvSpPr/>
      </dsp:nvSpPr>
      <dsp:spPr>
        <a:xfrm>
          <a:off x="-4297461" y="-659275"/>
          <a:ext cx="5120150" cy="5120150"/>
        </a:xfrm>
        <a:prstGeom prst="blockArc">
          <a:avLst>
            <a:gd name="adj1" fmla="val 18900000"/>
            <a:gd name="adj2" fmla="val 2700000"/>
            <a:gd name="adj3" fmla="val 42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820EA1-203E-4F49-9D5D-0389CC6F13EA}">
      <dsp:nvSpPr>
        <dsp:cNvPr id="0" name=""/>
        <dsp:cNvSpPr/>
      </dsp:nvSpPr>
      <dsp:spPr>
        <a:xfrm>
          <a:off x="431000" y="292267"/>
          <a:ext cx="9149786" cy="5848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4215" tIns="40640" rIns="40640" bIns="40640" numCol="1" spcCol="1270" anchor="ctr" anchorCtr="0">
          <a:noAutofit/>
        </a:bodyPr>
        <a:lstStyle/>
        <a:p>
          <a:pPr marL="0" lvl="0" indent="0" algn="l" defTabSz="711200" rtl="0">
            <a:lnSpc>
              <a:spcPct val="100000"/>
            </a:lnSpc>
            <a:spcBef>
              <a:spcPct val="0"/>
            </a:spcBef>
            <a:spcAft>
              <a:spcPts val="0"/>
            </a:spcAft>
            <a:buNone/>
          </a:pPr>
          <a:r>
            <a:rPr lang="en-GB" sz="1600" kern="1200" dirty="0">
              <a:latin typeface="Verdana" panose="020B0604030504040204" pitchFamily="34" charset="0"/>
              <a:ea typeface="Verdana" panose="020B0604030504040204" pitchFamily="34" charset="0"/>
            </a:rPr>
            <a:t>M bags an optional service from </a:t>
          </a:r>
          <a:r>
            <a:rPr lang="en-GB" sz="1600" kern="12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1 Jan 2025</a:t>
          </a:r>
          <a:endParaRPr lang="en-US" sz="1600" kern="12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dsp:txBody>
      <dsp:txXfrm>
        <a:off x="431000" y="292267"/>
        <a:ext cx="9149786" cy="584838"/>
      </dsp:txXfrm>
    </dsp:sp>
    <dsp:sp modelId="{05D39FBB-E830-41E9-90A1-FD578FFF8F7A}">
      <dsp:nvSpPr>
        <dsp:cNvPr id="0" name=""/>
        <dsp:cNvSpPr/>
      </dsp:nvSpPr>
      <dsp:spPr>
        <a:xfrm>
          <a:off x="65476" y="219162"/>
          <a:ext cx="731047" cy="73104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965183-5E1B-47AD-A5F2-418FEEC762AA}">
      <dsp:nvSpPr>
        <dsp:cNvPr id="0" name=""/>
        <dsp:cNvSpPr/>
      </dsp:nvSpPr>
      <dsp:spPr>
        <a:xfrm>
          <a:off x="766301" y="1169676"/>
          <a:ext cx="8814484" cy="5848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4215" tIns="40640" rIns="40640" bIns="40640" numCol="1" spcCol="1270" anchor="ctr" anchorCtr="0">
          <a:noAutofit/>
        </a:bodyPr>
        <a:lstStyle/>
        <a:p>
          <a:pPr marL="0" lvl="0" indent="0" algn="l" defTabSz="711200" rtl="0">
            <a:lnSpc>
              <a:spcPct val="100000"/>
            </a:lnSpc>
            <a:spcBef>
              <a:spcPct val="0"/>
            </a:spcBef>
            <a:spcAft>
              <a:spcPts val="0"/>
            </a:spcAft>
            <a:buNone/>
          </a:pPr>
          <a:r>
            <a:rPr lang="en-GB" sz="1600" kern="1200"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Registered service limited to documents from 1 Jan 2026 and mandatory tracking for registration and insured services</a:t>
          </a:r>
          <a:endParaRPr lang="en-US" sz="1600" kern="1200"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dsp:txBody>
      <dsp:txXfrm>
        <a:off x="766301" y="1169676"/>
        <a:ext cx="8814484" cy="584838"/>
      </dsp:txXfrm>
    </dsp:sp>
    <dsp:sp modelId="{CFAEC986-EA58-4AD6-B0FB-DE4AD083C47C}">
      <dsp:nvSpPr>
        <dsp:cNvPr id="0" name=""/>
        <dsp:cNvSpPr/>
      </dsp:nvSpPr>
      <dsp:spPr>
        <a:xfrm>
          <a:off x="400777" y="1096571"/>
          <a:ext cx="731047" cy="73104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64DF29-1BF8-4268-86D0-9FFDC7CD2943}">
      <dsp:nvSpPr>
        <dsp:cNvPr id="0" name=""/>
        <dsp:cNvSpPr/>
      </dsp:nvSpPr>
      <dsp:spPr>
        <a:xfrm>
          <a:off x="766301" y="2047085"/>
          <a:ext cx="8814484" cy="5848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4215" tIns="40640" rIns="40640" bIns="40640" numCol="1" spcCol="1270" anchor="ctr" anchorCtr="0">
          <a:noAutofit/>
        </a:bodyPr>
        <a:lstStyle/>
        <a:p>
          <a:pPr marL="0" lvl="0" indent="0" algn="l" defTabSz="800100" rtl="0">
            <a:lnSpc>
              <a:spcPct val="100000"/>
            </a:lnSpc>
            <a:spcBef>
              <a:spcPct val="0"/>
            </a:spcBef>
            <a:spcAft>
              <a:spcPts val="0"/>
            </a:spcAft>
            <a:buNone/>
          </a:pPr>
          <a:r>
            <a:rPr lang="en-US" sz="1600" kern="1200"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mn-cs"/>
            </a:rPr>
            <a:t>Tracked delivery service mandatory for small packets from 1 Jan 2025</a:t>
          </a:r>
        </a:p>
      </dsp:txBody>
      <dsp:txXfrm>
        <a:off x="766301" y="2047085"/>
        <a:ext cx="8814484" cy="584838"/>
      </dsp:txXfrm>
    </dsp:sp>
    <dsp:sp modelId="{0BD90D2E-1FD4-44F4-A5DC-B052C23B45F4}">
      <dsp:nvSpPr>
        <dsp:cNvPr id="0" name=""/>
        <dsp:cNvSpPr/>
      </dsp:nvSpPr>
      <dsp:spPr>
        <a:xfrm>
          <a:off x="400777" y="1973980"/>
          <a:ext cx="731047" cy="73104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3D30D4-69D4-4F28-8EEE-9C1A9119F85C}">
      <dsp:nvSpPr>
        <dsp:cNvPr id="0" name=""/>
        <dsp:cNvSpPr/>
      </dsp:nvSpPr>
      <dsp:spPr>
        <a:xfrm>
          <a:off x="431000" y="2924494"/>
          <a:ext cx="9149786" cy="5848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4215" tIns="40640" rIns="40640" bIns="40640" numCol="1" spcCol="1270" anchor="ctr" anchorCtr="0">
          <a:noAutofit/>
        </a:bodyPr>
        <a:lstStyle/>
        <a:p>
          <a:pPr marL="0" lvl="0" indent="0" algn="l" defTabSz="711200">
            <a:lnSpc>
              <a:spcPct val="100000"/>
            </a:lnSpc>
            <a:spcBef>
              <a:spcPct val="0"/>
            </a:spcBef>
            <a:spcAft>
              <a:spcPts val="0"/>
            </a:spcAft>
            <a:buNone/>
          </a:pPr>
          <a:r>
            <a:rPr lang="en-GB" sz="1600" kern="1200" dirty="0">
              <a:latin typeface="Verdana" panose="020B0604030504040204" pitchFamily="34" charset="0"/>
              <a:ea typeface="Verdana" panose="020B0604030504040204" pitchFamily="34" charset="0"/>
            </a:rPr>
            <a:t>Advice of delivery service not applicable to parcels from </a:t>
          </a:r>
          <a:r>
            <a:rPr lang="en-GB" sz="1600" kern="12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1 Jan 2025</a:t>
          </a:r>
          <a:endParaRPr lang="LID4096" sz="1600" kern="12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dsp:txBody>
      <dsp:txXfrm>
        <a:off x="431000" y="2924494"/>
        <a:ext cx="9149786" cy="584838"/>
      </dsp:txXfrm>
    </dsp:sp>
    <dsp:sp modelId="{F25F0CE3-03B4-4D83-A341-2E1FDFBBCD9C}">
      <dsp:nvSpPr>
        <dsp:cNvPr id="0" name=""/>
        <dsp:cNvSpPr/>
      </dsp:nvSpPr>
      <dsp:spPr>
        <a:xfrm>
          <a:off x="65476" y="2851390"/>
          <a:ext cx="731047" cy="73104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D539F-A53F-44CB-A9FF-F9D1E790F7DE}">
      <dsp:nvSpPr>
        <dsp:cNvPr id="0" name=""/>
        <dsp:cNvSpPr/>
      </dsp:nvSpPr>
      <dsp:spPr>
        <a:xfrm>
          <a:off x="0" y="1362"/>
          <a:ext cx="460798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3DB5B0-D969-47AD-81B3-CE5773F1DBB3}">
      <dsp:nvSpPr>
        <dsp:cNvPr id="0" name=""/>
        <dsp:cNvSpPr/>
      </dsp:nvSpPr>
      <dsp:spPr>
        <a:xfrm>
          <a:off x="0" y="1362"/>
          <a:ext cx="4607983" cy="1053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US" sz="2000" kern="1200" dirty="0">
              <a:latin typeface="Verdana" panose="020B0604030504040204" pitchFamily="34" charset="0"/>
              <a:ea typeface="Verdana" panose="020B0604030504040204" pitchFamily="34" charset="0"/>
            </a:rPr>
            <a:t>PREDES: item-level data where identified items exist; format of contents where relevant</a:t>
          </a:r>
        </a:p>
      </dsp:txBody>
      <dsp:txXfrm>
        <a:off x="0" y="1362"/>
        <a:ext cx="4607983" cy="1053678"/>
      </dsp:txXfrm>
    </dsp:sp>
    <dsp:sp modelId="{DBB08FE6-3194-4E38-87A5-7B225A39F5FC}">
      <dsp:nvSpPr>
        <dsp:cNvPr id="0" name=""/>
        <dsp:cNvSpPr/>
      </dsp:nvSpPr>
      <dsp:spPr>
        <a:xfrm>
          <a:off x="0" y="1055041"/>
          <a:ext cx="460798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43D46A-A716-470C-A8B6-3AAFF48BE291}">
      <dsp:nvSpPr>
        <dsp:cNvPr id="0" name=""/>
        <dsp:cNvSpPr/>
      </dsp:nvSpPr>
      <dsp:spPr>
        <a:xfrm>
          <a:off x="0" y="1055041"/>
          <a:ext cx="4607983" cy="82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US" sz="2000" kern="1200" dirty="0">
              <a:latin typeface="Verdana" panose="020B0604030504040204" pitchFamily="34" charset="0"/>
              <a:ea typeface="Verdana" panose="020B0604030504040204" pitchFamily="34" charset="0"/>
            </a:rPr>
            <a:t>RESDES: receptacle type and format of contents where relevant</a:t>
          </a:r>
        </a:p>
      </dsp:txBody>
      <dsp:txXfrm>
        <a:off x="0" y="1055041"/>
        <a:ext cx="4607983" cy="824461"/>
      </dsp:txXfrm>
    </dsp:sp>
    <dsp:sp modelId="{7438DE16-7C1D-478C-9917-B2362405CE42}">
      <dsp:nvSpPr>
        <dsp:cNvPr id="0" name=""/>
        <dsp:cNvSpPr/>
      </dsp:nvSpPr>
      <dsp:spPr>
        <a:xfrm>
          <a:off x="0" y="1879502"/>
          <a:ext cx="460798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643347-8745-45C4-9731-287B7CCFE1DF}">
      <dsp:nvSpPr>
        <dsp:cNvPr id="0" name=""/>
        <dsp:cNvSpPr/>
      </dsp:nvSpPr>
      <dsp:spPr>
        <a:xfrm>
          <a:off x="0" y="1879502"/>
          <a:ext cx="4607983" cy="1053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US" sz="2000" kern="1200" dirty="0">
              <a:latin typeface="Verdana" panose="020B0604030504040204" pitchFamily="34" charset="0"/>
              <a:ea typeface="Verdana" panose="020B0604030504040204" pitchFamily="34" charset="0"/>
            </a:rPr>
            <a:t>S10 identifiers included for all items containing goods (UPU EDI M41)</a:t>
          </a:r>
        </a:p>
      </dsp:txBody>
      <dsp:txXfrm>
        <a:off x="0" y="1879502"/>
        <a:ext cx="4607983" cy="1053678"/>
      </dsp:txXfrm>
    </dsp:sp>
    <dsp:sp modelId="{5B881085-1843-4115-A238-1D5662A48B39}">
      <dsp:nvSpPr>
        <dsp:cNvPr id="0" name=""/>
        <dsp:cNvSpPr/>
      </dsp:nvSpPr>
      <dsp:spPr>
        <a:xfrm>
          <a:off x="0" y="2933180"/>
          <a:ext cx="460798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6C9CE3-7337-4A06-A396-415239FE63A8}">
      <dsp:nvSpPr>
        <dsp:cNvPr id="0" name=""/>
        <dsp:cNvSpPr/>
      </dsp:nvSpPr>
      <dsp:spPr>
        <a:xfrm>
          <a:off x="0" y="2933180"/>
          <a:ext cx="4607983" cy="1053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US" sz="2000" kern="1200" dirty="0">
              <a:latin typeface="Verdana" panose="020B0604030504040204" pitchFamily="34" charset="0"/>
              <a:ea typeface="Verdana" panose="020B0604030504040204" pitchFamily="34" charset="0"/>
            </a:rPr>
            <a:t>Tracked, registered and insured items: EMSEVT exchange mandatory with all partners</a:t>
          </a:r>
        </a:p>
      </dsp:txBody>
      <dsp:txXfrm>
        <a:off x="0" y="2933180"/>
        <a:ext cx="4607983" cy="1053678"/>
      </dsp:txXfrm>
    </dsp:sp>
    <dsp:sp modelId="{2B430E05-A853-49DA-B84F-6E1BA1F10888}">
      <dsp:nvSpPr>
        <dsp:cNvPr id="0" name=""/>
        <dsp:cNvSpPr/>
      </dsp:nvSpPr>
      <dsp:spPr>
        <a:xfrm>
          <a:off x="0" y="3986858"/>
          <a:ext cx="460798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E2FDBF-9795-4A29-BA36-33286AA065E2}">
      <dsp:nvSpPr>
        <dsp:cNvPr id="0" name=""/>
        <dsp:cNvSpPr/>
      </dsp:nvSpPr>
      <dsp:spPr>
        <a:xfrm>
          <a:off x="0" y="3986858"/>
          <a:ext cx="4607983" cy="1053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US" sz="2000" kern="1200" dirty="0">
              <a:latin typeface="Verdana" panose="020B0604030504040204" pitchFamily="34" charset="0"/>
              <a:ea typeface="Verdana" panose="020B0604030504040204" pitchFamily="34" charset="0"/>
            </a:rPr>
            <a:t>Provides outward and inward tracking on national territory</a:t>
          </a:r>
        </a:p>
      </dsp:txBody>
      <dsp:txXfrm>
        <a:off x="0" y="3986858"/>
        <a:ext cx="4607983" cy="10536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E1BA1-F09F-471C-B71F-8F28F8D37845}">
      <dsp:nvSpPr>
        <dsp:cNvPr id="0" name=""/>
        <dsp:cNvSpPr/>
      </dsp:nvSpPr>
      <dsp:spPr>
        <a:xfrm>
          <a:off x="0" y="0"/>
          <a:ext cx="11518900" cy="5041900"/>
        </a:xfrm>
        <a:prstGeom prst="roundRect">
          <a:avLst>
            <a:gd name="adj" fmla="val 85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3913075" numCol="1" spcCol="1270" anchor="t" anchorCtr="0">
          <a:noAutofit/>
        </a:bodyPr>
        <a:lstStyle/>
        <a:p>
          <a:pPr marL="0" lvl="0" indent="0" algn="just" defTabSz="1466850">
            <a:lnSpc>
              <a:spcPct val="90000"/>
            </a:lnSpc>
            <a:spcBef>
              <a:spcPct val="0"/>
            </a:spcBef>
            <a:spcAft>
              <a:spcPct val="35000"/>
            </a:spcAft>
            <a:buNone/>
          </a:pPr>
          <a:r>
            <a:rPr lang="en-US" sz="3300" b="1" kern="1200" dirty="0">
              <a:latin typeface="Verdana" panose="020B0604030504040204" pitchFamily="34" charset="0"/>
              <a:ea typeface="Verdana" panose="020B0604030504040204" pitchFamily="34" charset="0"/>
            </a:rPr>
            <a:t>UPU-certified IBIS</a:t>
          </a:r>
        </a:p>
      </dsp:txBody>
      <dsp:txXfrm>
        <a:off x="125521" y="125521"/>
        <a:ext cx="11267858" cy="4790858"/>
      </dsp:txXfrm>
    </dsp:sp>
    <dsp:sp modelId="{8AA5D0DE-CD8E-423C-9943-3198ABCF282C}">
      <dsp:nvSpPr>
        <dsp:cNvPr id="0" name=""/>
        <dsp:cNvSpPr/>
      </dsp:nvSpPr>
      <dsp:spPr>
        <a:xfrm>
          <a:off x="287972" y="1260475"/>
          <a:ext cx="10942955" cy="3529330"/>
        </a:xfrm>
        <a:prstGeom prst="roundRect">
          <a:avLst>
            <a:gd name="adj" fmla="val 10500"/>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2241125" numCol="1" spcCol="1270" anchor="t" anchorCtr="0">
          <a:noAutofit/>
        </a:bodyPr>
        <a:lstStyle/>
        <a:p>
          <a:pPr marL="0" lvl="0" indent="0" algn="just" defTabSz="1466850">
            <a:lnSpc>
              <a:spcPct val="90000"/>
            </a:lnSpc>
            <a:spcBef>
              <a:spcPct val="0"/>
            </a:spcBef>
            <a:spcAft>
              <a:spcPct val="35000"/>
            </a:spcAft>
            <a:buNone/>
          </a:pPr>
          <a:r>
            <a:rPr lang="en-US" sz="3300" b="1" kern="1200" dirty="0">
              <a:latin typeface="Verdana" panose="020B0604030504040204" pitchFamily="34" charset="0"/>
              <a:ea typeface="Verdana" panose="020B0604030504040204" pitchFamily="34" charset="0"/>
            </a:rPr>
            <a:t>Mandatory for parcels; optional for letter-post but recommended</a:t>
          </a:r>
        </a:p>
      </dsp:txBody>
      <dsp:txXfrm>
        <a:off x="396511" y="1369014"/>
        <a:ext cx="10725877" cy="3312252"/>
      </dsp:txXfrm>
    </dsp:sp>
    <dsp:sp modelId="{FE28BD08-37AA-487A-927B-43D4723A5414}">
      <dsp:nvSpPr>
        <dsp:cNvPr id="0" name=""/>
        <dsp:cNvSpPr/>
      </dsp:nvSpPr>
      <dsp:spPr>
        <a:xfrm>
          <a:off x="575945" y="2520950"/>
          <a:ext cx="10367010" cy="2016760"/>
        </a:xfrm>
        <a:prstGeom prst="roundRect">
          <a:avLst>
            <a:gd name="adj" fmla="val 1050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234696" numCol="1" spcCol="1270" anchor="t" anchorCtr="0">
          <a:noAutofit/>
        </a:bodyPr>
        <a:lstStyle/>
        <a:p>
          <a:pPr marL="0" lvl="0" indent="0" algn="just" defTabSz="1466850">
            <a:lnSpc>
              <a:spcPct val="90000"/>
            </a:lnSpc>
            <a:spcBef>
              <a:spcPct val="0"/>
            </a:spcBef>
            <a:spcAft>
              <a:spcPct val="35000"/>
            </a:spcAft>
            <a:buNone/>
          </a:pPr>
          <a:r>
            <a:rPr lang="en-US" sz="3300" b="1" kern="1200" dirty="0">
              <a:latin typeface="Verdana" panose="020B0604030504040204" pitchFamily="34" charset="0"/>
              <a:ea typeface="Verdana" panose="020B0604030504040204" pitchFamily="34" charset="0"/>
            </a:rPr>
            <a:t>Used for preparation, submission, transmission, receipt and processing of inquiries</a:t>
          </a:r>
        </a:p>
      </dsp:txBody>
      <dsp:txXfrm>
        <a:off x="637967" y="2582972"/>
        <a:ext cx="10242966" cy="18927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00B1D-1101-4BFB-A152-C23755BED150}">
      <dsp:nvSpPr>
        <dsp:cNvPr id="0" name=""/>
        <dsp:cNvSpPr/>
      </dsp:nvSpPr>
      <dsp:spPr>
        <a:xfrm>
          <a:off x="0" y="0"/>
          <a:ext cx="1147293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81F619-864C-433F-9008-C5CA4B7421A2}">
      <dsp:nvSpPr>
        <dsp:cNvPr id="0" name=""/>
        <dsp:cNvSpPr/>
      </dsp:nvSpPr>
      <dsp:spPr>
        <a:xfrm>
          <a:off x="0" y="0"/>
          <a:ext cx="2678480" cy="5041497"/>
        </a:xfrm>
        <a:prstGeom prst="rect">
          <a:avLst/>
        </a:prstGeom>
        <a:solidFill>
          <a:schemeClr val="accent5">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Verdana" panose="020B0604030504040204" pitchFamily="34" charset="0"/>
              <a:ea typeface="Verdana" panose="020B0604030504040204" pitchFamily="34" charset="0"/>
            </a:rPr>
            <a:t>General principles: article 21-001 of Convention Regulations</a:t>
          </a:r>
        </a:p>
      </dsp:txBody>
      <dsp:txXfrm>
        <a:off x="0" y="0"/>
        <a:ext cx="2678480" cy="5041497"/>
      </dsp:txXfrm>
    </dsp:sp>
    <dsp:sp modelId="{C65B4734-4189-4C45-8FB4-52A7873EE11F}">
      <dsp:nvSpPr>
        <dsp:cNvPr id="0" name=""/>
        <dsp:cNvSpPr/>
      </dsp:nvSpPr>
      <dsp:spPr>
        <a:xfrm>
          <a:off x="2843347" y="59264"/>
          <a:ext cx="8628061" cy="118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n-US" sz="2400" kern="1200" dirty="0">
              <a:latin typeface="Verdana" panose="020B0604030504040204" pitchFamily="34" charset="0"/>
              <a:ea typeface="Verdana" panose="020B0604030504040204" pitchFamily="34" charset="0"/>
            </a:rPr>
            <a:t>Inquiries accepted once problem is reported by sender or addressee</a:t>
          </a:r>
        </a:p>
      </dsp:txBody>
      <dsp:txXfrm>
        <a:off x="2843347" y="59264"/>
        <a:ext cx="8628061" cy="1185293"/>
      </dsp:txXfrm>
    </dsp:sp>
    <dsp:sp modelId="{AF9C1CFD-C9A1-4C42-8836-7299CA171789}">
      <dsp:nvSpPr>
        <dsp:cNvPr id="0" name=""/>
        <dsp:cNvSpPr/>
      </dsp:nvSpPr>
      <dsp:spPr>
        <a:xfrm>
          <a:off x="2678480" y="1244558"/>
          <a:ext cx="879292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E306B9-DB55-4C88-98A4-B75461CFA947}">
      <dsp:nvSpPr>
        <dsp:cNvPr id="0" name=""/>
        <dsp:cNvSpPr/>
      </dsp:nvSpPr>
      <dsp:spPr>
        <a:xfrm>
          <a:off x="2843347" y="1303822"/>
          <a:ext cx="8628061" cy="118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n-US" sz="2400" kern="1200" dirty="0">
              <a:latin typeface="Verdana" panose="020B0604030504040204" pitchFamily="34" charset="0"/>
              <a:ea typeface="Verdana" panose="020B0604030504040204" pitchFamily="34" charset="0"/>
            </a:rPr>
            <a:t>CN 08: inform anticipated transmission time</a:t>
          </a:r>
        </a:p>
      </dsp:txBody>
      <dsp:txXfrm>
        <a:off x="2843347" y="1303822"/>
        <a:ext cx="8628061" cy="1185293"/>
      </dsp:txXfrm>
    </dsp:sp>
    <dsp:sp modelId="{E31B90DD-7358-4383-868D-C02223AA93D1}">
      <dsp:nvSpPr>
        <dsp:cNvPr id="0" name=""/>
        <dsp:cNvSpPr/>
      </dsp:nvSpPr>
      <dsp:spPr>
        <a:xfrm>
          <a:off x="2678480" y="2489116"/>
          <a:ext cx="879292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24C864-4156-4314-AD83-F3492028D5CF}">
      <dsp:nvSpPr>
        <dsp:cNvPr id="0" name=""/>
        <dsp:cNvSpPr/>
      </dsp:nvSpPr>
      <dsp:spPr>
        <a:xfrm>
          <a:off x="2843347" y="2548380"/>
          <a:ext cx="8628061" cy="118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n-US" sz="2400" kern="1200" dirty="0">
              <a:latin typeface="Verdana" panose="020B0604030504040204" pitchFamily="34" charset="0"/>
              <a:ea typeface="Verdana" panose="020B0604030504040204" pitchFamily="34" charset="0"/>
            </a:rPr>
            <a:t>IBIS inquiry submitted after transmission time expires unless RESDES/EMSEVT inbound</a:t>
          </a:r>
        </a:p>
      </dsp:txBody>
      <dsp:txXfrm>
        <a:off x="2843347" y="2548380"/>
        <a:ext cx="8628061" cy="1185293"/>
      </dsp:txXfrm>
    </dsp:sp>
    <dsp:sp modelId="{68B1DA1E-7C22-4AE8-B1C5-200B9077C30D}">
      <dsp:nvSpPr>
        <dsp:cNvPr id="0" name=""/>
        <dsp:cNvSpPr/>
      </dsp:nvSpPr>
      <dsp:spPr>
        <a:xfrm>
          <a:off x="2678480" y="3733674"/>
          <a:ext cx="879292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C87F16-8D73-46C6-A351-641BF3C229A6}">
      <dsp:nvSpPr>
        <dsp:cNvPr id="0" name=""/>
        <dsp:cNvSpPr/>
      </dsp:nvSpPr>
      <dsp:spPr>
        <a:xfrm>
          <a:off x="2843347" y="3792938"/>
          <a:ext cx="8628061" cy="118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n-US" sz="2400" kern="1200" dirty="0">
              <a:latin typeface="Verdana" panose="020B0604030504040204" pitchFamily="34" charset="0"/>
              <a:ea typeface="Verdana" panose="020B0604030504040204" pitchFamily="34" charset="0"/>
            </a:rPr>
            <a:t>Reservations on handling periods only via bilateral agreements</a:t>
          </a:r>
        </a:p>
      </dsp:txBody>
      <dsp:txXfrm>
        <a:off x="2843347" y="3792938"/>
        <a:ext cx="8628061" cy="1185293"/>
      </dsp:txXfrm>
    </dsp:sp>
    <dsp:sp modelId="{FFDAA9C0-8354-4BFC-999A-38CAB657D3B9}">
      <dsp:nvSpPr>
        <dsp:cNvPr id="0" name=""/>
        <dsp:cNvSpPr/>
      </dsp:nvSpPr>
      <dsp:spPr>
        <a:xfrm>
          <a:off x="2678480" y="4978232"/>
          <a:ext cx="879292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F95DA-5C5D-49B0-A317-BB2F6F066FEA}">
      <dsp:nvSpPr>
        <dsp:cNvPr id="0" name=""/>
        <dsp:cNvSpPr/>
      </dsp:nvSpPr>
      <dsp:spPr>
        <a:xfrm>
          <a:off x="0" y="0"/>
          <a:ext cx="2323847"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dirty="0">
              <a:latin typeface="Verdana" panose="020B0604030504040204" pitchFamily="34" charset="0"/>
              <a:ea typeface="Verdana" panose="020B0604030504040204" pitchFamily="34" charset="0"/>
            </a:rPr>
            <a:t>Evidence of delivery:</a:t>
          </a:r>
          <a:endParaRPr lang="en-US" sz="2000" kern="1200" dirty="0">
            <a:latin typeface="Verdana" panose="020B0604030504040204" pitchFamily="34" charset="0"/>
            <a:ea typeface="Verdana" panose="020B0604030504040204" pitchFamily="34" charset="0"/>
          </a:endParaRPr>
        </a:p>
      </dsp:txBody>
      <dsp:txXfrm>
        <a:off x="59399" y="59399"/>
        <a:ext cx="2205049" cy="1098002"/>
      </dsp:txXfrm>
    </dsp:sp>
    <dsp:sp modelId="{0F971234-EA5D-4C08-A573-96BE00F3A6E4}">
      <dsp:nvSpPr>
        <dsp:cNvPr id="0" name=""/>
        <dsp:cNvSpPr/>
      </dsp:nvSpPr>
      <dsp:spPr>
        <a:xfrm>
          <a:off x="0" y="1367628"/>
          <a:ext cx="2323847" cy="3498300"/>
        </a:xfrm>
        <a:prstGeom prst="rect">
          <a:avLst/>
        </a:prstGeom>
        <a:solidFill>
          <a:schemeClr val="accent5">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378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0" i="0" kern="1200" baseline="0" dirty="0">
              <a:latin typeface="Verdana" panose="020B0604030504040204" pitchFamily="34" charset="0"/>
              <a:ea typeface="Verdana" panose="020B0604030504040204" pitchFamily="34" charset="0"/>
            </a:rPr>
            <a:t>Provide written proof when delivery disputed: </a:t>
          </a:r>
          <a:br>
            <a:rPr lang="en-US" sz="2000" b="0" i="0" kern="1200" baseline="0" dirty="0">
              <a:latin typeface="Verdana" panose="020B0604030504040204" pitchFamily="34" charset="0"/>
              <a:ea typeface="Verdana" panose="020B0604030504040204" pitchFamily="34" charset="0"/>
            </a:rPr>
          </a:br>
          <a:r>
            <a:rPr lang="en-US" sz="2000" b="0" i="0" kern="1200" baseline="0" dirty="0">
              <a:latin typeface="Verdana" panose="020B0604030504040204" pitchFamily="34" charset="0"/>
              <a:ea typeface="Verdana" panose="020B0604030504040204" pitchFamily="34" charset="0"/>
            </a:rPr>
            <a:t>CN 07 advice of delivery, signature copy or other evidence</a:t>
          </a:r>
          <a:endParaRPr lang="en-US" sz="2000" kern="1200" dirty="0">
            <a:latin typeface="Verdana" panose="020B0604030504040204" pitchFamily="34" charset="0"/>
            <a:ea typeface="Verdana" panose="020B0604030504040204" pitchFamily="34" charset="0"/>
          </a:endParaRPr>
        </a:p>
        <a:p>
          <a:pPr marL="228600" lvl="1" indent="-228600" algn="l" defTabSz="889000">
            <a:lnSpc>
              <a:spcPct val="90000"/>
            </a:lnSpc>
            <a:spcBef>
              <a:spcPct val="0"/>
            </a:spcBef>
            <a:spcAft>
              <a:spcPct val="20000"/>
            </a:spcAft>
            <a:buChar char="•"/>
          </a:pPr>
          <a:r>
            <a:rPr lang="en-US" sz="2000" b="0" i="0" kern="1200" baseline="0" dirty="0">
              <a:latin typeface="Verdana" panose="020B0604030504040204" pitchFamily="34" charset="0"/>
              <a:ea typeface="Verdana" panose="020B0604030504040204" pitchFamily="34" charset="0"/>
            </a:rPr>
            <a:t>Comply with related UPU articles</a:t>
          </a:r>
          <a:endParaRPr lang="en-US" sz="2000" kern="1200" dirty="0">
            <a:latin typeface="Verdana" panose="020B0604030504040204" pitchFamily="34" charset="0"/>
            <a:ea typeface="Verdana" panose="020B0604030504040204" pitchFamily="34" charset="0"/>
          </a:endParaRPr>
        </a:p>
      </dsp:txBody>
      <dsp:txXfrm>
        <a:off x="0" y="1367628"/>
        <a:ext cx="2323847" cy="34983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9132C-9697-40C2-AE76-6B4A6F6E9BA6}">
      <dsp:nvSpPr>
        <dsp:cNvPr id="0" name=""/>
        <dsp:cNvSpPr/>
      </dsp:nvSpPr>
      <dsp:spPr>
        <a:xfrm rot="16200000">
          <a:off x="-1158423" y="1158423"/>
          <a:ext cx="5041900" cy="2725052"/>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IBIS and EMSEVT ensure standardized inquiry handling and transparent tracking</a:t>
          </a:r>
        </a:p>
      </dsp:txBody>
      <dsp:txXfrm rot="5400000">
        <a:off x="1" y="1008379"/>
        <a:ext cx="2725052" cy="3025140"/>
      </dsp:txXfrm>
    </dsp:sp>
    <dsp:sp modelId="{340E977A-5595-4AC7-966D-4DF669058FAD}">
      <dsp:nvSpPr>
        <dsp:cNvPr id="0" name=""/>
        <dsp:cNvSpPr/>
      </dsp:nvSpPr>
      <dsp:spPr>
        <a:xfrm rot="16200000">
          <a:off x="1773784" y="1158423"/>
          <a:ext cx="5041900" cy="2725052"/>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Align local processes with timelines and mandatory data</a:t>
          </a:r>
        </a:p>
      </dsp:txBody>
      <dsp:txXfrm rot="5400000">
        <a:off x="2932208" y="1008379"/>
        <a:ext cx="2725052" cy="3025140"/>
      </dsp:txXfrm>
    </dsp:sp>
    <dsp:sp modelId="{7393F0BC-0FD2-412C-B5CD-C4906395C4BE}">
      <dsp:nvSpPr>
        <dsp:cNvPr id="0" name=""/>
        <dsp:cNvSpPr/>
      </dsp:nvSpPr>
      <dsp:spPr>
        <a:xfrm rot="16200000">
          <a:off x="4703215" y="1158423"/>
          <a:ext cx="5041900" cy="2725052"/>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Consequential proposal on the mandatory use of IBIS for letter-post items to be discussed at the Product Development and Integration Group meeting on 9 February 2026</a:t>
          </a:r>
        </a:p>
      </dsp:txBody>
      <dsp:txXfrm rot="5400000">
        <a:off x="5861639" y="1008379"/>
        <a:ext cx="2725052" cy="3025140"/>
      </dsp:txXfrm>
    </dsp:sp>
    <dsp:sp modelId="{73D93220-46D7-4418-8EAF-0CC3864384EC}">
      <dsp:nvSpPr>
        <dsp:cNvPr id="0" name=""/>
        <dsp:cNvSpPr/>
      </dsp:nvSpPr>
      <dsp:spPr>
        <a:xfrm rot="16200000">
          <a:off x="7632646" y="1158423"/>
          <a:ext cx="5041900" cy="2725052"/>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UPU-certified Internet-based inquiry system to support electronic handling of inquiries for letter-post items</a:t>
          </a:r>
        </a:p>
      </dsp:txBody>
      <dsp:txXfrm rot="5400000">
        <a:off x="8791070" y="1008379"/>
        <a:ext cx="2725052" cy="30251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F29E8-8CFB-4D63-815F-7A5C01065A28}">
      <dsp:nvSpPr>
        <dsp:cNvPr id="0" name=""/>
        <dsp:cNvSpPr/>
      </dsp:nvSpPr>
      <dsp:spPr>
        <a:xfrm>
          <a:off x="168014" y="26092"/>
          <a:ext cx="3451402" cy="18439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Verdana" panose="020B0604030504040204" pitchFamily="34" charset="0"/>
              <a:ea typeface="Verdana" panose="020B0604030504040204" pitchFamily="34" charset="0"/>
            </a:rPr>
            <a:t>POC S6 approved the user guide for the tracked delivery service for letter-post items (</a:t>
          </a:r>
          <a:r>
            <a:rPr lang="pl-PL" sz="2000" kern="1200" dirty="0">
              <a:latin typeface="Verdana" panose="020B0604030504040204" pitchFamily="34" charset="0"/>
              <a:ea typeface="Verdana" panose="020B0604030504040204" pitchFamily="34" charset="0"/>
            </a:rPr>
            <a:t>POC C 2 2024.2–Doc 2c.Annex 1</a:t>
          </a:r>
          <a:r>
            <a:rPr lang="en-US" sz="2000" kern="1200" dirty="0">
              <a:latin typeface="Verdana" panose="020B0604030504040204" pitchFamily="34" charset="0"/>
              <a:ea typeface="Verdana" panose="020B0604030504040204" pitchFamily="34" charset="0"/>
            </a:rPr>
            <a:t>)</a:t>
          </a:r>
        </a:p>
      </dsp:txBody>
      <dsp:txXfrm>
        <a:off x="258027" y="116105"/>
        <a:ext cx="3271376" cy="16638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AF934-9B78-4FBF-86CE-74422CB8665D}">
      <dsp:nvSpPr>
        <dsp:cNvPr id="0" name=""/>
        <dsp:cNvSpPr/>
      </dsp:nvSpPr>
      <dsp:spPr>
        <a:xfrm>
          <a:off x="0" y="1241"/>
          <a:ext cx="77628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C9481C-AC45-4D17-AB4B-B5FC352B0F40}">
      <dsp:nvSpPr>
        <dsp:cNvPr id="0" name=""/>
        <dsp:cNvSpPr/>
      </dsp:nvSpPr>
      <dsp:spPr>
        <a:xfrm>
          <a:off x="0" y="1241"/>
          <a:ext cx="7755276" cy="1245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Tracked delivery items shall use the specific service indicator values </a:t>
          </a:r>
          <a:br>
            <a:rPr lang="en-US" sz="1600" kern="1200" dirty="0">
              <a:latin typeface="Verdana" panose="020B0604030504040204" pitchFamily="34" charset="0"/>
              <a:ea typeface="Verdana" panose="020B0604030504040204" pitchFamily="34" charset="0"/>
            </a:rPr>
          </a:br>
          <a:r>
            <a:rPr lang="en-US" sz="1600" kern="1200" dirty="0">
              <a:latin typeface="Verdana" panose="020B0604030504040204" pitchFamily="34" charset="0"/>
              <a:ea typeface="Verdana" panose="020B0604030504040204" pitchFamily="34" charset="0"/>
            </a:rPr>
            <a:t>LA–LZ; the use of LZ requires bilateral agreement. This service indicator makes up the first two characters of the barcode identifier as defined in UPU EDI Messaging Standard S10 (Identification of postal items – </a:t>
          </a:r>
          <a:br>
            <a:rPr lang="en-US" sz="1600" kern="1200" dirty="0">
              <a:latin typeface="Verdana" panose="020B0604030504040204" pitchFamily="34" charset="0"/>
              <a:ea typeface="Verdana" panose="020B0604030504040204" pitchFamily="34" charset="0"/>
            </a:rPr>
          </a:br>
          <a:r>
            <a:rPr lang="en-US" sz="1600" kern="1200" dirty="0">
              <a:latin typeface="Verdana" panose="020B0604030504040204" pitchFamily="34" charset="0"/>
              <a:ea typeface="Verdana" panose="020B0604030504040204" pitchFamily="34" charset="0"/>
            </a:rPr>
            <a:t>13-character identifier). </a:t>
          </a:r>
        </a:p>
      </dsp:txBody>
      <dsp:txXfrm>
        <a:off x="0" y="1241"/>
        <a:ext cx="7755276" cy="1245853"/>
      </dsp:txXfrm>
    </dsp:sp>
    <dsp:sp modelId="{3E3FFE67-19D1-4278-97A8-D0C25DBC11C2}">
      <dsp:nvSpPr>
        <dsp:cNvPr id="0" name=""/>
        <dsp:cNvSpPr/>
      </dsp:nvSpPr>
      <dsp:spPr>
        <a:xfrm>
          <a:off x="0" y="1247095"/>
          <a:ext cx="77628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37F648-0D0F-4A01-8945-0263978E3F07}">
      <dsp:nvSpPr>
        <dsp:cNvPr id="0" name=""/>
        <dsp:cNvSpPr/>
      </dsp:nvSpPr>
      <dsp:spPr>
        <a:xfrm>
          <a:off x="0" y="1247095"/>
          <a:ext cx="7762857" cy="1138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Designated operators shall apply a single barcode identifier conforming to UPU Technical Standard S10 to small packets containing goods to enable the provision of cross-border customs electronic advance data in compliance with UPU EDI Messaging Standard M33 (ITMATT V1). </a:t>
          </a:r>
        </a:p>
      </dsp:txBody>
      <dsp:txXfrm>
        <a:off x="0" y="1247095"/>
        <a:ext cx="7762857" cy="1138452"/>
      </dsp:txXfrm>
    </dsp:sp>
    <dsp:sp modelId="{4AE6C682-53BE-4E47-B4CD-1D6CBC47A489}">
      <dsp:nvSpPr>
        <dsp:cNvPr id="0" name=""/>
        <dsp:cNvSpPr/>
      </dsp:nvSpPr>
      <dsp:spPr>
        <a:xfrm>
          <a:off x="0" y="2385547"/>
          <a:ext cx="77628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88873E-0D42-45A0-9F5B-D287B7323C8A}">
      <dsp:nvSpPr>
        <dsp:cNvPr id="0" name=""/>
        <dsp:cNvSpPr/>
      </dsp:nvSpPr>
      <dsp:spPr>
        <a:xfrm>
          <a:off x="0" y="2385547"/>
          <a:ext cx="7762857" cy="639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The presence of such an identifier shall not imply the provision of a delivery confirmation service.</a:t>
          </a:r>
        </a:p>
      </dsp:txBody>
      <dsp:txXfrm>
        <a:off x="0" y="2385547"/>
        <a:ext cx="7762857" cy="639764"/>
      </dsp:txXfrm>
    </dsp:sp>
    <dsp:sp modelId="{159E792A-ACCA-48D3-9937-EFE4D6F780DE}">
      <dsp:nvSpPr>
        <dsp:cNvPr id="0" name=""/>
        <dsp:cNvSpPr/>
      </dsp:nvSpPr>
      <dsp:spPr>
        <a:xfrm>
          <a:off x="0" y="3025311"/>
          <a:ext cx="77628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D07EA1-8A48-402C-BF94-8DDAB41B0E4C}">
      <dsp:nvSpPr>
        <dsp:cNvPr id="0" name=""/>
        <dsp:cNvSpPr/>
      </dsp:nvSpPr>
      <dsp:spPr>
        <a:xfrm>
          <a:off x="0" y="3025311"/>
          <a:ext cx="7762857" cy="733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The identifier should appear on the front of the item and should not obscure the other service markings, indicia or address information</a:t>
          </a:r>
        </a:p>
      </dsp:txBody>
      <dsp:txXfrm>
        <a:off x="0" y="3025311"/>
        <a:ext cx="7762857" cy="733208"/>
      </dsp:txXfrm>
    </dsp:sp>
    <dsp:sp modelId="{2F411B25-8011-465E-9917-41E002B9D856}">
      <dsp:nvSpPr>
        <dsp:cNvPr id="0" name=""/>
        <dsp:cNvSpPr/>
      </dsp:nvSpPr>
      <dsp:spPr>
        <a:xfrm>
          <a:off x="0" y="3758520"/>
          <a:ext cx="77628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3EE0C4-2AE0-45E4-BBFD-171A67BE2A3E}">
      <dsp:nvSpPr>
        <dsp:cNvPr id="0" name=""/>
        <dsp:cNvSpPr/>
      </dsp:nvSpPr>
      <dsp:spPr>
        <a:xfrm>
          <a:off x="0" y="3758520"/>
          <a:ext cx="7762857" cy="1138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(Regulations article 17-107.6.4)</a:t>
          </a:r>
        </a:p>
      </dsp:txBody>
      <dsp:txXfrm>
        <a:off x="0" y="3758520"/>
        <a:ext cx="7762857" cy="11384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C7DAE-F70E-49EB-BE34-589E8B42E242}">
      <dsp:nvSpPr>
        <dsp:cNvPr id="0" name=""/>
        <dsp:cNvSpPr/>
      </dsp:nvSpPr>
      <dsp:spPr>
        <a:xfrm>
          <a:off x="0" y="102395"/>
          <a:ext cx="7564761" cy="2347020"/>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n-US" sz="1700" kern="1200" dirty="0">
              <a:latin typeface="Verdana" panose="020B0604030504040204" pitchFamily="34" charset="0"/>
              <a:ea typeface="Verdana" panose="020B0604030504040204" pitchFamily="34" charset="0"/>
            </a:rPr>
            <a:t>Tracked delivery items </a:t>
          </a:r>
          <a:r>
            <a:rPr lang="en-US" sz="1700" kern="1200" dirty="0">
              <a:solidFill>
                <a:srgbClr val="FF0000"/>
              </a:solidFill>
              <a:latin typeface="Verdana" panose="020B0604030504040204" pitchFamily="34" charset="0"/>
              <a:ea typeface="Verdana" panose="020B0604030504040204" pitchFamily="34" charset="0"/>
            </a:rPr>
            <a:t>may</a:t>
          </a:r>
          <a:r>
            <a:rPr lang="en-US" sz="1700" kern="1200" dirty="0">
              <a:latin typeface="Verdana" panose="020B0604030504040204" pitchFamily="34" charset="0"/>
              <a:ea typeface="Verdana" panose="020B0604030504040204" pitchFamily="34" charset="0"/>
            </a:rPr>
            <a:t> be provided with a logo which shall if possible be bright red and of the shape reproduced below. A black and white version may, however, be used for system-generated labels. The “Tracked” logo shall be placed on the address side, in so far as possible in the top left-hand corner, beneath the sender’s name and address where these are given. (Regulations article 18-102.2.1.1)</a:t>
          </a:r>
        </a:p>
        <a:p>
          <a:pPr marL="0" lvl="0" indent="0" algn="just" defTabSz="755650">
            <a:lnSpc>
              <a:spcPct val="90000"/>
            </a:lnSpc>
            <a:spcBef>
              <a:spcPct val="0"/>
            </a:spcBef>
            <a:spcAft>
              <a:spcPct val="35000"/>
            </a:spcAft>
            <a:buNone/>
          </a:pPr>
          <a:r>
            <a:rPr lang="en-US" sz="1700" b="0" i="0" kern="1200" dirty="0">
              <a:latin typeface="Verdana" panose="020B0604030504040204" pitchFamily="34" charset="0"/>
              <a:ea typeface="Verdana" panose="020B0604030504040204" pitchFamily="34" charset="0"/>
            </a:rPr>
            <a:t>The “Tracked” logo</a:t>
          </a:r>
          <a:r>
            <a:rPr lang="en-US" sz="1700" b="0" i="0" kern="1200" dirty="0">
              <a:solidFill>
                <a:srgbClr val="FF0000"/>
              </a:solidFill>
              <a:latin typeface="Verdana" panose="020B0604030504040204" pitchFamily="34" charset="0"/>
              <a:ea typeface="Verdana" panose="020B0604030504040204" pitchFamily="34" charset="0"/>
            </a:rPr>
            <a:t> may</a:t>
          </a:r>
          <a:r>
            <a:rPr lang="en-US" sz="1700" b="0" i="0" kern="1200" dirty="0">
              <a:latin typeface="Verdana" panose="020B0604030504040204" pitchFamily="34" charset="0"/>
              <a:ea typeface="Verdana" panose="020B0604030504040204" pitchFamily="34" charset="0"/>
            </a:rPr>
            <a:t> be included in the CN 05bis label. </a:t>
          </a:r>
          <a:endParaRPr lang="en-US" sz="1700" kern="1200" dirty="0">
            <a:solidFill>
              <a:schemeClr val="tx1"/>
            </a:solidFill>
            <a:latin typeface="Verdana" panose="020B0604030504040204" pitchFamily="34" charset="0"/>
            <a:ea typeface="Verdana" panose="020B0604030504040204" pitchFamily="34" charset="0"/>
          </a:endParaRPr>
        </a:p>
      </dsp:txBody>
      <dsp:txXfrm>
        <a:off x="114572" y="216967"/>
        <a:ext cx="7335617" cy="2117876"/>
      </dsp:txXfrm>
    </dsp:sp>
    <dsp:sp modelId="{3C3E5B5C-2364-40C2-BEFC-880247559AAE}">
      <dsp:nvSpPr>
        <dsp:cNvPr id="0" name=""/>
        <dsp:cNvSpPr/>
      </dsp:nvSpPr>
      <dsp:spPr>
        <a:xfrm>
          <a:off x="0" y="2498375"/>
          <a:ext cx="7564761" cy="2347020"/>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n-US" sz="1700" kern="1200" dirty="0">
              <a:latin typeface="Verdana" panose="020B0604030504040204" pitchFamily="34" charset="0"/>
              <a:ea typeface="Verdana" panose="020B0604030504040204" pitchFamily="34" charset="0"/>
            </a:rPr>
            <a:t>Items for tracked delivery shall bear a CN 05bis label, barcoded with a barcode conforming to UPU Technical Standard S10. The CN 05bis label shall have a single, unique item identifier that conforms to the provisions of article 17-130. (Regulations article 18-102.2.1.2). </a:t>
          </a:r>
          <a:r>
            <a:rPr lang="en-US" sz="1700" kern="1200" dirty="0">
              <a:solidFill>
                <a:srgbClr val="FF0000"/>
              </a:solidFill>
              <a:latin typeface="Verdana" panose="020B0604030504040204" pitchFamily="34" charset="0"/>
              <a:ea typeface="Verdana" panose="020B0604030504040204" pitchFamily="34" charset="0"/>
            </a:rPr>
            <a:t>Alternatively, e.g. in case of a system-generated label, an equivalent of the CN 05bis label (including the barcode) may be integrated into the label, provided that the information is clearly recognizable.</a:t>
          </a:r>
        </a:p>
      </dsp:txBody>
      <dsp:txXfrm>
        <a:off x="114572" y="2612947"/>
        <a:ext cx="7335617" cy="21178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DC349-CEA0-4CCA-8DEB-7F5F1B151E88}">
      <dsp:nvSpPr>
        <dsp:cNvPr id="0" name=""/>
        <dsp:cNvSpPr/>
      </dsp:nvSpPr>
      <dsp:spPr>
        <a:xfrm>
          <a:off x="-5585999" y="-858328"/>
          <a:ext cx="6675544" cy="6675544"/>
        </a:xfrm>
        <a:prstGeom prst="blockArc">
          <a:avLst>
            <a:gd name="adj1" fmla="val 18900000"/>
            <a:gd name="adj2" fmla="val 2700000"/>
            <a:gd name="adj3" fmla="val 32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820EA1-203E-4F49-9D5D-0389CC6F13EA}">
      <dsp:nvSpPr>
        <dsp:cNvPr id="0" name=""/>
        <dsp:cNvSpPr/>
      </dsp:nvSpPr>
      <dsp:spPr>
        <a:xfrm>
          <a:off x="863445" y="708426"/>
          <a:ext cx="7942966" cy="14166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4470" tIns="50800" rIns="50800" bIns="50800" numCol="1" spcCol="1270" anchor="ctr" anchorCtr="0">
          <a:noAutofit/>
        </a:bodyPr>
        <a:lstStyle/>
        <a:p>
          <a:pPr marL="0" lvl="0" indent="0" algn="just" defTabSz="889000" rtl="0">
            <a:lnSpc>
              <a:spcPct val="90000"/>
            </a:lnSpc>
            <a:spcBef>
              <a:spcPct val="0"/>
            </a:spcBef>
            <a:spcAft>
              <a:spcPts val="0"/>
            </a:spcAft>
            <a:buNone/>
          </a:pPr>
          <a:r>
            <a:rPr lang="en-GB" sz="2000" kern="1200" dirty="0">
              <a:latin typeface="Verdana" panose="020B0604030504040204" pitchFamily="34" charset="0"/>
              <a:ea typeface="Verdana" panose="020B0604030504040204" pitchFamily="34" charset="0"/>
            </a:rPr>
            <a:t>Registration service limited to documents only </a:t>
          </a:r>
          <a:r>
            <a:rPr lang="en-GB" sz="2000" b="0" kern="1200" dirty="0">
              <a:solidFill>
                <a:schemeClr val="bg1"/>
              </a:solidFill>
              <a:latin typeface="Verdana" panose="020B0604030504040204" pitchFamily="34" charset="0"/>
              <a:ea typeface="Verdana" panose="020B0604030504040204" pitchFamily="34" charset="0"/>
            </a:rPr>
            <a:t>–</a:t>
          </a:r>
          <a:r>
            <a:rPr lang="en-GB" sz="2000" b="1" kern="1200" dirty="0">
              <a:solidFill>
                <a:srgbClr val="FFC000"/>
              </a:solidFill>
              <a:latin typeface="Verdana" panose="020B0604030504040204" pitchFamily="34" charset="0"/>
              <a:ea typeface="Verdana" panose="020B0604030504040204" pitchFamily="34" charset="0"/>
            </a:rPr>
            <a:t> Convention article 18.1.1</a:t>
          </a:r>
          <a:endParaRPr lang="en-US" sz="2000" b="1" kern="1200" dirty="0">
            <a:solidFill>
              <a:srgbClr val="FFC000"/>
            </a:solidFill>
            <a:latin typeface="Verdana" panose="020B0604030504040204" pitchFamily="34" charset="0"/>
            <a:ea typeface="Verdana" panose="020B0604030504040204" pitchFamily="34" charset="0"/>
          </a:endParaRPr>
        </a:p>
      </dsp:txBody>
      <dsp:txXfrm>
        <a:off x="863445" y="708426"/>
        <a:ext cx="7942966" cy="1416654"/>
      </dsp:txXfrm>
    </dsp:sp>
    <dsp:sp modelId="{05D39FBB-E830-41E9-90A1-FD578FFF8F7A}">
      <dsp:nvSpPr>
        <dsp:cNvPr id="0" name=""/>
        <dsp:cNvSpPr/>
      </dsp:nvSpPr>
      <dsp:spPr>
        <a:xfrm>
          <a:off x="3791" y="531344"/>
          <a:ext cx="1770818" cy="177081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9CF2C0-2CBF-4622-910D-8F6301B42691}">
      <dsp:nvSpPr>
        <dsp:cNvPr id="0" name=""/>
        <dsp:cNvSpPr/>
      </dsp:nvSpPr>
      <dsp:spPr>
        <a:xfrm>
          <a:off x="844467" y="2833805"/>
          <a:ext cx="7958153" cy="14166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4470" tIns="50800" rIns="50800" bIns="50800" numCol="1" spcCol="1270" anchor="ctr" anchorCtr="0">
          <a:noAutofit/>
        </a:bodyPr>
        <a:lstStyle/>
        <a:p>
          <a:pPr marL="0" lvl="0" indent="0" algn="just" defTabSz="889000" rtl="0">
            <a:lnSpc>
              <a:spcPct val="90000"/>
            </a:lnSpc>
            <a:spcBef>
              <a:spcPct val="0"/>
            </a:spcBef>
            <a:spcAft>
              <a:spcPct val="35000"/>
            </a:spcAft>
            <a:buNone/>
          </a:pPr>
          <a:r>
            <a:rPr lang="en-US" sz="2000" kern="1200" dirty="0">
              <a:solidFill>
                <a:prstClr val="white"/>
              </a:solidFill>
              <a:latin typeface="Verdana" panose="020B0604030504040204" pitchFamily="34" charset="0"/>
              <a:ea typeface="Verdana" panose="020B0604030504040204" pitchFamily="34" charset="0"/>
              <a:cs typeface="+mn-cs"/>
            </a:rPr>
            <a:t>Exchange of EMSEVT V3 mandatory for registered, insured and tracked items – </a:t>
          </a:r>
          <a:r>
            <a:rPr lang="en-US" sz="2000" b="1" kern="1200" dirty="0">
              <a:solidFill>
                <a:srgbClr val="FFC000"/>
              </a:solidFill>
              <a:latin typeface="Verdana" panose="020B0604030504040204" pitchFamily="34" charset="0"/>
              <a:ea typeface="Verdana" panose="020B0604030504040204" pitchFamily="34" charset="0"/>
              <a:cs typeface="+mn-cs"/>
            </a:rPr>
            <a:t>Regulations articles 17-130 and 17-131</a:t>
          </a:r>
        </a:p>
      </dsp:txBody>
      <dsp:txXfrm>
        <a:off x="844467" y="2833805"/>
        <a:ext cx="7958153" cy="1416654"/>
      </dsp:txXfrm>
    </dsp:sp>
    <dsp:sp modelId="{0BD90D2E-1FD4-44F4-A5DC-B052C23B45F4}">
      <dsp:nvSpPr>
        <dsp:cNvPr id="0" name=""/>
        <dsp:cNvSpPr/>
      </dsp:nvSpPr>
      <dsp:spPr>
        <a:xfrm>
          <a:off x="3791" y="2656723"/>
          <a:ext cx="1770818" cy="177081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08E47-F1A9-4F7E-B125-B2607EBEF045}">
      <dsp:nvSpPr>
        <dsp:cNvPr id="0" name=""/>
        <dsp:cNvSpPr/>
      </dsp:nvSpPr>
      <dsp:spPr>
        <a:xfrm>
          <a:off x="0" y="392131"/>
          <a:ext cx="11505089"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743C76-36F9-4D03-AD7D-62CB6D78BE2A}">
      <dsp:nvSpPr>
        <dsp:cNvPr id="0" name=""/>
        <dsp:cNvSpPr/>
      </dsp:nvSpPr>
      <dsp:spPr>
        <a:xfrm>
          <a:off x="547727" y="23131"/>
          <a:ext cx="10954542"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180000" rIns="180000" bIns="180000" numCol="1" spcCol="1270" anchor="ctr" anchorCtr="0">
          <a:noAutofit/>
        </a:bodyPr>
        <a:lstStyle/>
        <a:p>
          <a:pPr marL="0" lvl="0" indent="0" algn="just" defTabSz="889000">
            <a:lnSpc>
              <a:spcPct val="90000"/>
            </a:lnSpc>
            <a:spcBef>
              <a:spcPct val="0"/>
            </a:spcBef>
            <a:spcAft>
              <a:spcPct val="35000"/>
            </a:spcAft>
            <a:buNone/>
          </a:pPr>
          <a:r>
            <a:rPr lang="en-US" sz="2000" kern="1200" dirty="0">
              <a:latin typeface="Verdana" panose="020B0604030504040204" pitchFamily="34" charset="0"/>
              <a:ea typeface="Verdana" panose="020B0604030504040204" pitchFamily="34" charset="0"/>
            </a:rPr>
            <a:t>Changes can be made to IPS 2025 to facilitate the processing of tracked, registered and insured letters</a:t>
          </a:r>
        </a:p>
      </dsp:txBody>
      <dsp:txXfrm>
        <a:off x="583753" y="59157"/>
        <a:ext cx="10882490" cy="665948"/>
      </dsp:txXfrm>
    </dsp:sp>
    <dsp:sp modelId="{AC539260-3A5F-473B-8057-FDCF850B4FAE}">
      <dsp:nvSpPr>
        <dsp:cNvPr id="0" name=""/>
        <dsp:cNvSpPr/>
      </dsp:nvSpPr>
      <dsp:spPr>
        <a:xfrm>
          <a:off x="0" y="1549263"/>
          <a:ext cx="11505089" cy="945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2923" tIns="520700" rIns="892923" bIns="142240" numCol="1" spcCol="1270" anchor="t" anchorCtr="0">
          <a:noAutofit/>
        </a:bodyPr>
        <a:lstStyle/>
        <a:p>
          <a:pPr marL="360000" lvl="1" indent="-360000" algn="l" defTabSz="889000">
            <a:lnSpc>
              <a:spcPct val="90000"/>
            </a:lnSpc>
            <a:spcBef>
              <a:spcPct val="0"/>
            </a:spcBef>
            <a:spcAft>
              <a:spcPts val="0"/>
            </a:spcAft>
            <a:buChar char="•"/>
          </a:pPr>
          <a:r>
            <a:rPr lang="en-US" sz="2000" kern="1200" dirty="0">
              <a:latin typeface="Verdana" panose="020B0604030504040204" pitchFamily="34" charset="0"/>
              <a:ea typeface="Verdana" panose="020B0604030504040204" pitchFamily="34" charset="0"/>
            </a:rPr>
            <a:t>Registered items not allowed in UA receptacles</a:t>
          </a:r>
        </a:p>
      </dsp:txBody>
      <dsp:txXfrm>
        <a:off x="0" y="1549263"/>
        <a:ext cx="11505089" cy="945000"/>
      </dsp:txXfrm>
    </dsp:sp>
    <dsp:sp modelId="{A2A665DD-CC6D-4E4D-9608-BB1993D2C856}">
      <dsp:nvSpPr>
        <dsp:cNvPr id="0" name=""/>
        <dsp:cNvSpPr/>
      </dsp:nvSpPr>
      <dsp:spPr>
        <a:xfrm>
          <a:off x="547727" y="1157132"/>
          <a:ext cx="10954542"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180000" rIns="180000" bIns="1800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Verdana" panose="020B0604030504040204" pitchFamily="34" charset="0"/>
              <a:ea typeface="Verdana" panose="020B0604030504040204" pitchFamily="34" charset="0"/>
            </a:rPr>
            <a:t>One requirement has already been identified:</a:t>
          </a:r>
        </a:p>
      </dsp:txBody>
      <dsp:txXfrm>
        <a:off x="583753" y="1193158"/>
        <a:ext cx="10882490" cy="6659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726C1-5B57-4FBD-80D1-09FADBEAD509}">
      <dsp:nvSpPr>
        <dsp:cNvPr id="0" name=""/>
        <dsp:cNvSpPr/>
      </dsp:nvSpPr>
      <dsp:spPr>
        <a:xfrm>
          <a:off x="0" y="75151"/>
          <a:ext cx="4325353" cy="10088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Verdana" panose="020B0604030504040204" pitchFamily="34" charset="0"/>
              <a:ea typeface="Verdana" panose="020B0604030504040204" pitchFamily="34" charset="0"/>
            </a:rPr>
            <a:t>Convention Regulations article 21-003 (Inquiries when using IBIS) </a:t>
          </a:r>
          <a:endParaRPr lang="en-US" sz="2000" kern="1200" dirty="0">
            <a:latin typeface="Verdana" panose="020B0604030504040204" pitchFamily="34" charset="0"/>
            <a:ea typeface="Verdana" panose="020B0604030504040204" pitchFamily="34" charset="0"/>
          </a:endParaRPr>
        </a:p>
      </dsp:txBody>
      <dsp:txXfrm>
        <a:off x="0" y="75151"/>
        <a:ext cx="4325353" cy="1008802"/>
      </dsp:txXfrm>
    </dsp:sp>
    <dsp:sp modelId="{5A7D8CCA-3320-48DB-B9C1-F5A13299FEAC}">
      <dsp:nvSpPr>
        <dsp:cNvPr id="0" name=""/>
        <dsp:cNvSpPr/>
      </dsp:nvSpPr>
      <dsp:spPr>
        <a:xfrm>
          <a:off x="0" y="1083954"/>
          <a:ext cx="4325353" cy="40625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latin typeface="Verdana" panose="020B0604030504040204" pitchFamily="34" charset="0"/>
              <a:ea typeface="Verdana" panose="020B0604030504040204" pitchFamily="34" charset="0"/>
            </a:rPr>
            <a:t>The preparation of requests for designated operators using IBIS is mandatory for parcels and </a:t>
          </a:r>
          <a:r>
            <a:rPr lang="en-US" sz="2000" u="sng" kern="1200" dirty="0">
              <a:latin typeface="Verdana" panose="020B0604030504040204" pitchFamily="34" charset="0"/>
              <a:ea typeface="Verdana" panose="020B0604030504040204" pitchFamily="34" charset="0"/>
            </a:rPr>
            <a:t>optional for letter-post items</a:t>
          </a:r>
          <a:endParaRPr lang="en-US" sz="2000" kern="1200" dirty="0">
            <a:latin typeface="Verdana" panose="020B0604030504040204" pitchFamily="34" charset="0"/>
            <a:ea typeface="Verdana" panose="020B0604030504040204" pitchFamily="34" charset="0"/>
          </a:endParaRPr>
        </a:p>
        <a:p>
          <a:pPr marL="228600" lvl="1" indent="-228600" algn="l" defTabSz="889000">
            <a:lnSpc>
              <a:spcPct val="90000"/>
            </a:lnSpc>
            <a:spcBef>
              <a:spcPct val="0"/>
            </a:spcBef>
            <a:spcAft>
              <a:spcPct val="15000"/>
            </a:spcAft>
            <a:buChar char="•"/>
          </a:pPr>
          <a:endParaRPr lang="en-US" sz="2000" kern="1200" dirty="0">
            <a:latin typeface="Verdana" panose="020B0604030504040204" pitchFamily="34" charset="0"/>
            <a:ea typeface="Verdana" panose="020B0604030504040204" pitchFamily="34" charset="0"/>
          </a:endParaRPr>
        </a:p>
        <a:p>
          <a:pPr marL="228600" lvl="1" indent="-228600" algn="l" defTabSz="889000">
            <a:lnSpc>
              <a:spcPct val="90000"/>
            </a:lnSpc>
            <a:spcBef>
              <a:spcPct val="0"/>
            </a:spcBef>
            <a:spcAft>
              <a:spcPct val="15000"/>
            </a:spcAft>
            <a:buChar char="•"/>
          </a:pPr>
          <a:r>
            <a:rPr lang="en-US" sz="2000" kern="1200" dirty="0">
              <a:latin typeface="Verdana" panose="020B0604030504040204" pitchFamily="34" charset="0"/>
              <a:ea typeface="Verdana" panose="020B0604030504040204" pitchFamily="34" charset="0"/>
            </a:rPr>
            <a:t>When IBIS is used for letter-post items, all operational and technical procedures applicable to IBIS for parcels also apply to letter-post items</a:t>
          </a:r>
        </a:p>
      </dsp:txBody>
      <dsp:txXfrm>
        <a:off x="0" y="1083954"/>
        <a:ext cx="4325353" cy="40625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C9426-FE7F-405C-A890-9DA9115CAA39}">
      <dsp:nvSpPr>
        <dsp:cNvPr id="0" name=""/>
        <dsp:cNvSpPr/>
      </dsp:nvSpPr>
      <dsp:spPr>
        <a:xfrm>
          <a:off x="0" y="33151"/>
          <a:ext cx="6864016" cy="542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b="1" kern="1200" dirty="0">
              <a:latin typeface="Verdana" panose="020B0604030504040204" pitchFamily="34" charset="0"/>
              <a:ea typeface="Verdana" panose="020B0604030504040204" pitchFamily="34" charset="0"/>
            </a:rPr>
            <a:t>Scope: </a:t>
          </a:r>
          <a:endParaRPr lang="en-US" sz="1800" kern="1200" dirty="0">
            <a:latin typeface="Verdana" panose="020B0604030504040204" pitchFamily="34" charset="0"/>
            <a:ea typeface="Verdana" panose="020B0604030504040204" pitchFamily="34" charset="0"/>
          </a:endParaRPr>
        </a:p>
      </dsp:txBody>
      <dsp:txXfrm>
        <a:off x="26501" y="59652"/>
        <a:ext cx="6811014" cy="489878"/>
      </dsp:txXfrm>
    </dsp:sp>
    <dsp:sp modelId="{80939617-8426-45F9-BB85-FDD3A8889BF3}">
      <dsp:nvSpPr>
        <dsp:cNvPr id="0" name=""/>
        <dsp:cNvSpPr/>
      </dsp:nvSpPr>
      <dsp:spPr>
        <a:xfrm>
          <a:off x="0" y="576031"/>
          <a:ext cx="6864016" cy="810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933" tIns="22860" rIns="128016" bIns="22860" numCol="1" spcCol="1270" anchor="t" anchorCtr="0">
          <a:noAutofit/>
        </a:bodyPr>
        <a:lstStyle/>
        <a:p>
          <a:pPr marL="171450" lvl="1" indent="-171450" algn="just" defTabSz="800100">
            <a:lnSpc>
              <a:spcPct val="90000"/>
            </a:lnSpc>
            <a:spcBef>
              <a:spcPct val="0"/>
            </a:spcBef>
            <a:spcAft>
              <a:spcPct val="20000"/>
            </a:spcAft>
            <a:buChar char="•"/>
          </a:pPr>
          <a:r>
            <a:rPr lang="en-US" sz="1800" kern="1200" dirty="0">
              <a:latin typeface="Verdana" panose="020B0604030504040204" pitchFamily="34" charset="0"/>
              <a:ea typeface="Verdana" panose="020B0604030504040204" pitchFamily="34" charset="0"/>
            </a:rPr>
            <a:t>International inquiries for registered, tracked and insured items will be handled using the Internet-based inquiry system – already in use for parcels</a:t>
          </a:r>
        </a:p>
      </dsp:txBody>
      <dsp:txXfrm>
        <a:off x="0" y="576031"/>
        <a:ext cx="6864016" cy="810404"/>
      </dsp:txXfrm>
    </dsp:sp>
    <dsp:sp modelId="{591C51D5-25D1-446E-8924-8308D962FD3B}">
      <dsp:nvSpPr>
        <dsp:cNvPr id="0" name=""/>
        <dsp:cNvSpPr/>
      </dsp:nvSpPr>
      <dsp:spPr>
        <a:xfrm>
          <a:off x="0" y="1386436"/>
          <a:ext cx="6864016" cy="542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b="1" kern="1200" dirty="0">
              <a:latin typeface="Verdana" panose="020B0604030504040204" pitchFamily="34" charset="0"/>
              <a:ea typeface="Verdana" panose="020B0604030504040204" pitchFamily="34" charset="0"/>
            </a:rPr>
            <a:t>Key changes:</a:t>
          </a:r>
          <a:endParaRPr lang="en-US" sz="1800" kern="1200" dirty="0">
            <a:latin typeface="Verdana" panose="020B0604030504040204" pitchFamily="34" charset="0"/>
            <a:ea typeface="Verdana" panose="020B0604030504040204" pitchFamily="34" charset="0"/>
          </a:endParaRPr>
        </a:p>
      </dsp:txBody>
      <dsp:txXfrm>
        <a:off x="26501" y="1412937"/>
        <a:ext cx="6811014" cy="489878"/>
      </dsp:txXfrm>
    </dsp:sp>
    <dsp:sp modelId="{FA6E7831-BE71-4F40-A878-66CCDAD692CB}">
      <dsp:nvSpPr>
        <dsp:cNvPr id="0" name=""/>
        <dsp:cNvSpPr/>
      </dsp:nvSpPr>
      <dsp:spPr>
        <a:xfrm>
          <a:off x="0" y="1929316"/>
          <a:ext cx="6864016" cy="2161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933" tIns="22860" rIns="128016" bIns="22860" numCol="1" spcCol="1270" anchor="t" anchorCtr="0">
          <a:noAutofit/>
        </a:bodyPr>
        <a:lstStyle/>
        <a:p>
          <a:pPr marL="171450" lvl="1" indent="-171450" algn="just" defTabSz="800100">
            <a:lnSpc>
              <a:spcPct val="90000"/>
            </a:lnSpc>
            <a:spcBef>
              <a:spcPct val="0"/>
            </a:spcBef>
            <a:spcAft>
              <a:spcPct val="20000"/>
            </a:spcAft>
            <a:buChar char="•"/>
          </a:pPr>
          <a:r>
            <a:rPr lang="en-US" sz="1800" kern="1200" dirty="0">
              <a:latin typeface="Verdana" panose="020B0604030504040204" pitchFamily="34" charset="0"/>
              <a:ea typeface="Verdana" panose="020B0604030504040204" pitchFamily="34" charset="0"/>
            </a:rPr>
            <a:t>Unified system using IBIS–GCSS to ensure consistency across inquiries</a:t>
          </a:r>
        </a:p>
        <a:p>
          <a:pPr marL="171450" lvl="1" indent="-171450" algn="just" defTabSz="800100">
            <a:lnSpc>
              <a:spcPct val="90000"/>
            </a:lnSpc>
            <a:spcBef>
              <a:spcPct val="0"/>
            </a:spcBef>
            <a:spcAft>
              <a:spcPct val="20000"/>
            </a:spcAft>
            <a:buChar char="•"/>
          </a:pPr>
          <a:r>
            <a:rPr lang="en-US" sz="1800" kern="1200" dirty="0">
              <a:latin typeface="Verdana" panose="020B0604030504040204" pitchFamily="34" charset="0"/>
              <a:ea typeface="Verdana" panose="020B0604030504040204" pitchFamily="34" charset="0"/>
            </a:rPr>
            <a:t>The relevant module is being enhanced by the GCSS provider to allow for access by existing and new call centres/users</a:t>
          </a:r>
        </a:p>
        <a:p>
          <a:pPr marL="171450" lvl="1" indent="-171450" algn="just" defTabSz="800100">
            <a:lnSpc>
              <a:spcPct val="90000"/>
            </a:lnSpc>
            <a:spcBef>
              <a:spcPct val="0"/>
            </a:spcBef>
            <a:spcAft>
              <a:spcPct val="20000"/>
            </a:spcAft>
            <a:buChar char="•"/>
          </a:pPr>
          <a:r>
            <a:rPr lang="en-US" sz="1800" kern="1200" dirty="0">
              <a:latin typeface="Verdana" panose="020B0604030504040204" pitchFamily="34" charset="0"/>
              <a:ea typeface="Verdana" panose="020B0604030504040204" pitchFamily="34" charset="0"/>
            </a:rPr>
            <a:t>Call centres and users already experienced with handling Internet-based inquiries will be instrumental in this rollout; training can be organized when needed</a:t>
          </a:r>
        </a:p>
      </dsp:txBody>
      <dsp:txXfrm>
        <a:off x="0" y="1929316"/>
        <a:ext cx="6864016" cy="2161079"/>
      </dsp:txXfrm>
    </dsp:sp>
    <dsp:sp modelId="{D961103F-6878-41C8-BD7C-813053BDBB2E}">
      <dsp:nvSpPr>
        <dsp:cNvPr id="0" name=""/>
        <dsp:cNvSpPr/>
      </dsp:nvSpPr>
      <dsp:spPr>
        <a:xfrm>
          <a:off x="0" y="4090396"/>
          <a:ext cx="6864016" cy="542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b="1" kern="1200" dirty="0">
              <a:latin typeface="Verdana" panose="020B0604030504040204" pitchFamily="34" charset="0"/>
              <a:ea typeface="Verdana" panose="020B0604030504040204" pitchFamily="34" charset="0"/>
            </a:rPr>
            <a:t>Next steps:</a:t>
          </a:r>
          <a:endParaRPr lang="en-US" sz="1800" kern="1200" dirty="0">
            <a:latin typeface="Verdana" panose="020B0604030504040204" pitchFamily="34" charset="0"/>
            <a:ea typeface="Verdana" panose="020B0604030504040204" pitchFamily="34" charset="0"/>
          </a:endParaRPr>
        </a:p>
      </dsp:txBody>
      <dsp:txXfrm>
        <a:off x="26501" y="4116897"/>
        <a:ext cx="6811014" cy="489878"/>
      </dsp:txXfrm>
    </dsp:sp>
    <dsp:sp modelId="{FE5FA4DE-8DBF-4986-9837-7EC8A21DCD80}">
      <dsp:nvSpPr>
        <dsp:cNvPr id="0" name=""/>
        <dsp:cNvSpPr/>
      </dsp:nvSpPr>
      <dsp:spPr>
        <a:xfrm>
          <a:off x="0" y="4633276"/>
          <a:ext cx="6864016" cy="555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933" tIns="22860" rIns="128016" bIns="22860" numCol="1" spcCol="1270" anchor="t" anchorCtr="0">
          <a:noAutofit/>
        </a:bodyPr>
        <a:lstStyle/>
        <a:p>
          <a:pPr marL="171450" lvl="1" indent="-171450" algn="just" defTabSz="800100">
            <a:lnSpc>
              <a:spcPct val="90000"/>
            </a:lnSpc>
            <a:spcBef>
              <a:spcPct val="0"/>
            </a:spcBef>
            <a:spcAft>
              <a:spcPct val="20000"/>
            </a:spcAft>
            <a:buChar char="•"/>
          </a:pPr>
          <a:r>
            <a:rPr lang="en-US" sz="1800" kern="1200" dirty="0">
              <a:latin typeface="Verdana" panose="020B0604030504040204" pitchFamily="34" charset="0"/>
              <a:ea typeface="Verdana" panose="020B0604030504040204" pitchFamily="34" charset="0"/>
            </a:rPr>
            <a:t>Detailed guidance and implementation support will be communicated shortly to all members</a:t>
          </a:r>
        </a:p>
      </dsp:txBody>
      <dsp:txXfrm>
        <a:off x="0" y="4633276"/>
        <a:ext cx="6864016" cy="5552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D1F9C-D61E-4276-B580-485CB7AAF0DD}">
      <dsp:nvSpPr>
        <dsp:cNvPr id="0" name=""/>
        <dsp:cNvSpPr/>
      </dsp:nvSpPr>
      <dsp:spPr>
        <a:xfrm>
          <a:off x="-5700713" y="-872606"/>
          <a:ext cx="6787113" cy="6787113"/>
        </a:xfrm>
        <a:prstGeom prst="blockArc">
          <a:avLst>
            <a:gd name="adj1" fmla="val 18900000"/>
            <a:gd name="adj2" fmla="val 2700000"/>
            <a:gd name="adj3" fmla="val 31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7F2C77-0B35-454C-97B8-9FFED9ACB3DC}">
      <dsp:nvSpPr>
        <dsp:cNvPr id="0" name=""/>
        <dsp:cNvSpPr/>
      </dsp:nvSpPr>
      <dsp:spPr>
        <a:xfrm>
          <a:off x="474902" y="315017"/>
          <a:ext cx="10973366" cy="630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0411"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Introduce electronic exchanges (PREDES/RESDES, EMSEVT) for tracked/registered/insured items</a:t>
          </a:r>
        </a:p>
      </dsp:txBody>
      <dsp:txXfrm>
        <a:off x="474902" y="315017"/>
        <a:ext cx="10973366" cy="630439"/>
      </dsp:txXfrm>
    </dsp:sp>
    <dsp:sp modelId="{5CBD1FC9-9DF8-496F-8430-18E892D354B2}">
      <dsp:nvSpPr>
        <dsp:cNvPr id="0" name=""/>
        <dsp:cNvSpPr/>
      </dsp:nvSpPr>
      <dsp:spPr>
        <a:xfrm>
          <a:off x="80877" y="236213"/>
          <a:ext cx="788048" cy="78804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FC7119-2277-4A65-A884-773334D00C23}">
      <dsp:nvSpPr>
        <dsp:cNvPr id="0" name=""/>
        <dsp:cNvSpPr/>
      </dsp:nvSpPr>
      <dsp:spPr>
        <a:xfrm>
          <a:off x="926656" y="1260374"/>
          <a:ext cx="10521612" cy="630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0411"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Define IBIS and general inquiry principles</a:t>
          </a:r>
        </a:p>
      </dsp:txBody>
      <dsp:txXfrm>
        <a:off x="926656" y="1260374"/>
        <a:ext cx="10521612" cy="630439"/>
      </dsp:txXfrm>
    </dsp:sp>
    <dsp:sp modelId="{A6F6C743-B09B-463B-9B5B-B657E45EAE91}">
      <dsp:nvSpPr>
        <dsp:cNvPr id="0" name=""/>
        <dsp:cNvSpPr/>
      </dsp:nvSpPr>
      <dsp:spPr>
        <a:xfrm>
          <a:off x="532631" y="1181569"/>
          <a:ext cx="788048" cy="78804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836B2C-7888-4F0F-802A-EDD22D14280E}">
      <dsp:nvSpPr>
        <dsp:cNvPr id="0" name=""/>
        <dsp:cNvSpPr/>
      </dsp:nvSpPr>
      <dsp:spPr>
        <a:xfrm>
          <a:off x="1065308" y="2205730"/>
          <a:ext cx="10382959" cy="630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0411"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Explain the two-level IBIS workflow and messages</a:t>
          </a:r>
        </a:p>
      </dsp:txBody>
      <dsp:txXfrm>
        <a:off x="1065308" y="2205730"/>
        <a:ext cx="10382959" cy="630439"/>
      </dsp:txXfrm>
    </dsp:sp>
    <dsp:sp modelId="{FF9D9E7D-6B1D-4542-A007-0FA742DD3EA3}">
      <dsp:nvSpPr>
        <dsp:cNvPr id="0" name=""/>
        <dsp:cNvSpPr/>
      </dsp:nvSpPr>
      <dsp:spPr>
        <a:xfrm>
          <a:off x="671284" y="2126925"/>
          <a:ext cx="788048" cy="78804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047153-CDD3-4B56-83A5-4F8EB7F409D0}">
      <dsp:nvSpPr>
        <dsp:cNvPr id="0" name=""/>
        <dsp:cNvSpPr/>
      </dsp:nvSpPr>
      <dsp:spPr>
        <a:xfrm>
          <a:off x="926656" y="3151086"/>
          <a:ext cx="10521612" cy="630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0411"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Clarify reply times and performance indicators</a:t>
          </a:r>
        </a:p>
      </dsp:txBody>
      <dsp:txXfrm>
        <a:off x="926656" y="3151086"/>
        <a:ext cx="10521612" cy="630439"/>
      </dsp:txXfrm>
    </dsp:sp>
    <dsp:sp modelId="{60A60403-4C96-4007-B1F0-64A2BA66F152}">
      <dsp:nvSpPr>
        <dsp:cNvPr id="0" name=""/>
        <dsp:cNvSpPr/>
      </dsp:nvSpPr>
      <dsp:spPr>
        <a:xfrm>
          <a:off x="532631" y="3072281"/>
          <a:ext cx="788048" cy="78804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C44A2A-06BA-4C57-84A3-80A00FFBEC1E}">
      <dsp:nvSpPr>
        <dsp:cNvPr id="0" name=""/>
        <dsp:cNvSpPr/>
      </dsp:nvSpPr>
      <dsp:spPr>
        <a:xfrm>
          <a:off x="474902" y="4096442"/>
          <a:ext cx="10973366" cy="630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0411" tIns="53340" rIns="53340" bIns="53340" numCol="1" spcCol="1270" anchor="ctr" anchorCtr="0">
          <a:noAutofit/>
        </a:bodyPr>
        <a:lstStyle/>
        <a:p>
          <a:pPr marL="0" lvl="0" indent="0" algn="l" defTabSz="933450">
            <a:lnSpc>
              <a:spcPct val="90000"/>
            </a:lnSpc>
            <a:spcBef>
              <a:spcPct val="0"/>
            </a:spcBef>
            <a:spcAft>
              <a:spcPct val="35000"/>
            </a:spcAft>
            <a:buNone/>
          </a:pPr>
          <a:r>
            <a:rPr lang="en-GB" sz="2100" kern="1200" noProof="0" dirty="0"/>
            <a:t>Ensure standardized inquiry handling and transparent tracking through IBIS and EMSEVT </a:t>
          </a:r>
        </a:p>
      </dsp:txBody>
      <dsp:txXfrm>
        <a:off x="474902" y="4096442"/>
        <a:ext cx="10973366" cy="630439"/>
      </dsp:txXfrm>
    </dsp:sp>
    <dsp:sp modelId="{4F2FA253-27C9-484F-8A94-0522FA3659DC}">
      <dsp:nvSpPr>
        <dsp:cNvPr id="0" name=""/>
        <dsp:cNvSpPr/>
      </dsp:nvSpPr>
      <dsp:spPr>
        <a:xfrm>
          <a:off x="80877" y="4017638"/>
          <a:ext cx="788048" cy="78804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8C432CD1-4640-4F49-A04A-00D20F115277}" type="datetimeFigureOut">
              <a:rPr lang="en-US" smtClean="0"/>
              <a:t>1/8/2026</a:t>
            </a:fld>
            <a:endParaRPr lang="en-US" dirty="0"/>
          </a:p>
        </p:txBody>
      </p:sp>
      <p:sp>
        <p:nvSpPr>
          <p:cNvPr id="4" name="Espace réservé de l'image des diapositives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Espace réservé des notes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dirty="0"/>
          </a:p>
        </p:txBody>
      </p:sp>
      <p:sp>
        <p:nvSpPr>
          <p:cNvPr id="7" name="Espace réservé du numéro de diapositive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3D891F4C-224A-4751-B816-5C2F1B93AC6C}" type="slidenum">
              <a:rPr lang="en-US" smtClean="0"/>
              <a:t>‹#›</a:t>
            </a:fld>
            <a:endParaRPr lang="en-US" dirty="0"/>
          </a:p>
        </p:txBody>
      </p:sp>
    </p:spTree>
    <p:extLst>
      <p:ext uri="{BB962C8B-B14F-4D97-AF65-F5344CB8AC3E}">
        <p14:creationId xmlns:p14="http://schemas.microsoft.com/office/powerpoint/2010/main" val="83763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CCF599B-8DFE-074F-872C-2559B6429822}" type="slidenum">
              <a:rPr lang="en-GB" smtClean="0"/>
              <a:t>1</a:t>
            </a:fld>
            <a:endParaRPr lang="en-GB" dirty="0"/>
          </a:p>
        </p:txBody>
      </p:sp>
    </p:spTree>
    <p:extLst>
      <p:ext uri="{BB962C8B-B14F-4D97-AF65-F5344CB8AC3E}">
        <p14:creationId xmlns:p14="http://schemas.microsoft.com/office/powerpoint/2010/main" val="1309272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51</a:t>
            </a:fld>
            <a:endParaRPr lang="en-US"/>
          </a:p>
        </p:txBody>
      </p:sp>
    </p:spTree>
    <p:extLst>
      <p:ext uri="{BB962C8B-B14F-4D97-AF65-F5344CB8AC3E}">
        <p14:creationId xmlns:p14="http://schemas.microsoft.com/office/powerpoint/2010/main" val="2477388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52</a:t>
            </a:fld>
            <a:endParaRPr lang="en-US"/>
          </a:p>
        </p:txBody>
      </p:sp>
    </p:spTree>
    <p:extLst>
      <p:ext uri="{BB962C8B-B14F-4D97-AF65-F5344CB8AC3E}">
        <p14:creationId xmlns:p14="http://schemas.microsoft.com/office/powerpoint/2010/main" val="4264097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53</a:t>
            </a:fld>
            <a:endParaRPr lang="en-US"/>
          </a:p>
        </p:txBody>
      </p:sp>
    </p:spTree>
    <p:extLst>
      <p:ext uri="{BB962C8B-B14F-4D97-AF65-F5344CB8AC3E}">
        <p14:creationId xmlns:p14="http://schemas.microsoft.com/office/powerpoint/2010/main" val="2164023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54</a:t>
            </a:fld>
            <a:endParaRPr lang="en-US"/>
          </a:p>
        </p:txBody>
      </p:sp>
    </p:spTree>
    <p:extLst>
      <p:ext uri="{BB962C8B-B14F-4D97-AF65-F5344CB8AC3E}">
        <p14:creationId xmlns:p14="http://schemas.microsoft.com/office/powerpoint/2010/main" val="999748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55</a:t>
            </a:fld>
            <a:endParaRPr lang="en-US"/>
          </a:p>
        </p:txBody>
      </p:sp>
    </p:spTree>
    <p:extLst>
      <p:ext uri="{BB962C8B-B14F-4D97-AF65-F5344CB8AC3E}">
        <p14:creationId xmlns:p14="http://schemas.microsoft.com/office/powerpoint/2010/main" val="2882074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56</a:t>
            </a:fld>
            <a:endParaRPr lang="en-US"/>
          </a:p>
        </p:txBody>
      </p:sp>
    </p:spTree>
    <p:extLst>
      <p:ext uri="{BB962C8B-B14F-4D97-AF65-F5344CB8AC3E}">
        <p14:creationId xmlns:p14="http://schemas.microsoft.com/office/powerpoint/2010/main" val="1463963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57</a:t>
            </a:fld>
            <a:endParaRPr lang="en-US"/>
          </a:p>
        </p:txBody>
      </p:sp>
    </p:spTree>
    <p:extLst>
      <p:ext uri="{BB962C8B-B14F-4D97-AF65-F5344CB8AC3E}">
        <p14:creationId xmlns:p14="http://schemas.microsoft.com/office/powerpoint/2010/main" val="4289589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58</a:t>
            </a:fld>
            <a:endParaRPr lang="en-US"/>
          </a:p>
        </p:txBody>
      </p:sp>
    </p:spTree>
    <p:extLst>
      <p:ext uri="{BB962C8B-B14F-4D97-AF65-F5344CB8AC3E}">
        <p14:creationId xmlns:p14="http://schemas.microsoft.com/office/powerpoint/2010/main" val="1422704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59</a:t>
            </a:fld>
            <a:endParaRPr lang="en-US"/>
          </a:p>
        </p:txBody>
      </p:sp>
    </p:spTree>
    <p:extLst>
      <p:ext uri="{BB962C8B-B14F-4D97-AF65-F5344CB8AC3E}">
        <p14:creationId xmlns:p14="http://schemas.microsoft.com/office/powerpoint/2010/main" val="4016204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60</a:t>
            </a:fld>
            <a:endParaRPr lang="en-US"/>
          </a:p>
        </p:txBody>
      </p:sp>
    </p:spTree>
    <p:extLst>
      <p:ext uri="{BB962C8B-B14F-4D97-AF65-F5344CB8AC3E}">
        <p14:creationId xmlns:p14="http://schemas.microsoft.com/office/powerpoint/2010/main" val="102270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A8A5A5-5F62-45A0-824C-5AFD812BCC83}" type="slidenum">
              <a:rPr lang="en-US" smtClean="0"/>
              <a:t>4</a:t>
            </a:fld>
            <a:endParaRPr lang="en-US" dirty="0"/>
          </a:p>
        </p:txBody>
      </p:sp>
    </p:spTree>
    <p:extLst>
      <p:ext uri="{BB962C8B-B14F-4D97-AF65-F5344CB8AC3E}">
        <p14:creationId xmlns:p14="http://schemas.microsoft.com/office/powerpoint/2010/main" val="2314921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CF599B-8DFE-074F-872C-2559B6429822}" type="slidenum">
              <a:rPr lang="en-GB" smtClean="0"/>
              <a:t>69</a:t>
            </a:fld>
            <a:endParaRPr lang="en-GB"/>
          </a:p>
        </p:txBody>
      </p:sp>
    </p:spTree>
    <p:extLst>
      <p:ext uri="{BB962C8B-B14F-4D97-AF65-F5344CB8AC3E}">
        <p14:creationId xmlns:p14="http://schemas.microsoft.com/office/powerpoint/2010/main" val="2471523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CF599B-8DFE-074F-872C-2559B6429822}" type="slidenum">
              <a:rPr lang="en-GB" smtClean="0"/>
              <a:t>71</a:t>
            </a:fld>
            <a:endParaRPr lang="en-GB"/>
          </a:p>
        </p:txBody>
      </p:sp>
    </p:spTree>
    <p:extLst>
      <p:ext uri="{BB962C8B-B14F-4D97-AF65-F5344CB8AC3E}">
        <p14:creationId xmlns:p14="http://schemas.microsoft.com/office/powerpoint/2010/main" val="1953951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CF599B-8DFE-074F-872C-2559B6429822}" type="slidenum">
              <a:rPr lang="en-GB" smtClean="0"/>
              <a:t>72</a:t>
            </a:fld>
            <a:endParaRPr lang="en-GB" dirty="0"/>
          </a:p>
        </p:txBody>
      </p:sp>
    </p:spTree>
    <p:extLst>
      <p:ext uri="{BB962C8B-B14F-4D97-AF65-F5344CB8AC3E}">
        <p14:creationId xmlns:p14="http://schemas.microsoft.com/office/powerpoint/2010/main" val="899127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CF599B-8DFE-074F-872C-2559B6429822}" type="slidenum">
              <a:rPr lang="en-GB" smtClean="0"/>
              <a:t>73</a:t>
            </a:fld>
            <a:endParaRPr lang="en-GB" dirty="0"/>
          </a:p>
        </p:txBody>
      </p:sp>
    </p:spTree>
    <p:extLst>
      <p:ext uri="{BB962C8B-B14F-4D97-AF65-F5344CB8AC3E}">
        <p14:creationId xmlns:p14="http://schemas.microsoft.com/office/powerpoint/2010/main" val="3408469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75</a:t>
            </a:fld>
            <a:endParaRPr lang="en-US"/>
          </a:p>
        </p:txBody>
      </p:sp>
    </p:spTree>
    <p:extLst>
      <p:ext uri="{BB962C8B-B14F-4D97-AF65-F5344CB8AC3E}">
        <p14:creationId xmlns:p14="http://schemas.microsoft.com/office/powerpoint/2010/main" val="2377584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76</a:t>
            </a:fld>
            <a:endParaRPr lang="en-US" dirty="0"/>
          </a:p>
        </p:txBody>
      </p:sp>
    </p:spTree>
    <p:extLst>
      <p:ext uri="{BB962C8B-B14F-4D97-AF65-F5344CB8AC3E}">
        <p14:creationId xmlns:p14="http://schemas.microsoft.com/office/powerpoint/2010/main" val="1796512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77</a:t>
            </a:fld>
            <a:endParaRPr lang="en-US" dirty="0"/>
          </a:p>
        </p:txBody>
      </p:sp>
    </p:spTree>
    <p:extLst>
      <p:ext uri="{BB962C8B-B14F-4D97-AF65-F5344CB8AC3E}">
        <p14:creationId xmlns:p14="http://schemas.microsoft.com/office/powerpoint/2010/main" val="1338756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78</a:t>
            </a:fld>
            <a:endParaRPr lang="en-US"/>
          </a:p>
        </p:txBody>
      </p:sp>
    </p:spTree>
    <p:extLst>
      <p:ext uri="{BB962C8B-B14F-4D97-AF65-F5344CB8AC3E}">
        <p14:creationId xmlns:p14="http://schemas.microsoft.com/office/powerpoint/2010/main" val="2052144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79</a:t>
            </a:fld>
            <a:endParaRPr lang="en-US"/>
          </a:p>
        </p:txBody>
      </p:sp>
    </p:spTree>
    <p:extLst>
      <p:ext uri="{BB962C8B-B14F-4D97-AF65-F5344CB8AC3E}">
        <p14:creationId xmlns:p14="http://schemas.microsoft.com/office/powerpoint/2010/main" val="11165162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80</a:t>
            </a:fld>
            <a:endParaRPr lang="en-US"/>
          </a:p>
        </p:txBody>
      </p:sp>
    </p:spTree>
    <p:extLst>
      <p:ext uri="{BB962C8B-B14F-4D97-AF65-F5344CB8AC3E}">
        <p14:creationId xmlns:p14="http://schemas.microsoft.com/office/powerpoint/2010/main" val="2677963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CCF599B-8DFE-074F-872C-2559B6429822}" type="slidenum">
              <a:rPr lang="en-GB" smtClean="0"/>
              <a:t>7</a:t>
            </a:fld>
            <a:endParaRPr lang="en-GB" dirty="0"/>
          </a:p>
        </p:txBody>
      </p:sp>
    </p:spTree>
    <p:extLst>
      <p:ext uri="{BB962C8B-B14F-4D97-AF65-F5344CB8AC3E}">
        <p14:creationId xmlns:p14="http://schemas.microsoft.com/office/powerpoint/2010/main" val="31961456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86</a:t>
            </a:fld>
            <a:endParaRPr lang="en-US"/>
          </a:p>
        </p:txBody>
      </p:sp>
    </p:spTree>
    <p:extLst>
      <p:ext uri="{BB962C8B-B14F-4D97-AF65-F5344CB8AC3E}">
        <p14:creationId xmlns:p14="http://schemas.microsoft.com/office/powerpoint/2010/main" val="1746504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13C76-5270-408F-9661-4893AFBC9649}" type="slidenum">
              <a:rPr lang="en-US" smtClean="0"/>
              <a:t>15</a:t>
            </a:fld>
            <a:endParaRPr lang="en-US" dirty="0"/>
          </a:p>
        </p:txBody>
      </p:sp>
    </p:spTree>
    <p:extLst>
      <p:ext uri="{BB962C8B-B14F-4D97-AF65-F5344CB8AC3E}">
        <p14:creationId xmlns:p14="http://schemas.microsoft.com/office/powerpoint/2010/main" val="178200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021806">
              <a:defRPr/>
            </a:pPr>
            <a:fld id="{E93007CA-D229-4DB6-B62F-0AAD218A9DC2}" type="slidenum">
              <a:rPr lang="en-US">
                <a:solidFill>
                  <a:prstClr val="black"/>
                </a:solidFill>
                <a:latin typeface="Calibri" panose="020F0502020204030204"/>
              </a:rPr>
              <a:pPr defTabSz="1021806">
                <a:defRPr/>
              </a:pPr>
              <a:t>30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82079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pPr defTabSz="1021806">
              <a:defRPr/>
            </a:pPr>
            <a:fld id="{E93007CA-D229-4DB6-B62F-0AAD218A9DC2}" type="slidenum">
              <a:rPr lang="en-US">
                <a:solidFill>
                  <a:prstClr val="black"/>
                </a:solidFill>
                <a:latin typeface="Calibri" panose="020F0502020204030204"/>
              </a:rPr>
              <a:pPr defTabSz="1021806">
                <a:defRPr/>
              </a:pPr>
              <a:t>31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94667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pPr defTabSz="1021806">
              <a:defRPr/>
            </a:pPr>
            <a:fld id="{E93007CA-D229-4DB6-B62F-0AAD218A9DC2}" type="slidenum">
              <a:rPr lang="en-US">
                <a:solidFill>
                  <a:prstClr val="black"/>
                </a:solidFill>
                <a:latin typeface="Calibri" panose="020F0502020204030204"/>
              </a:rPr>
              <a:pPr defTabSz="1021806">
                <a:defRPr/>
              </a:pPr>
              <a:t>32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619158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defTabSz="1021806">
              <a:defRPr/>
            </a:pPr>
            <a:fld id="{E93007CA-D229-4DB6-B62F-0AAD218A9DC2}" type="slidenum">
              <a:rPr lang="en-US">
                <a:solidFill>
                  <a:prstClr val="black"/>
                </a:solidFill>
                <a:latin typeface="Calibri" panose="020F0502020204030204"/>
              </a:rPr>
              <a:pPr defTabSz="1021806">
                <a:defRPr/>
              </a:pPr>
              <a:t>33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01591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50</a:t>
            </a:fld>
            <a:endParaRPr lang="en-US" dirty="0"/>
          </a:p>
        </p:txBody>
      </p:sp>
    </p:spTree>
    <p:extLst>
      <p:ext uri="{BB962C8B-B14F-4D97-AF65-F5344CB8AC3E}">
        <p14:creationId xmlns:p14="http://schemas.microsoft.com/office/powerpoint/2010/main" val="2806778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225446" y="1369702"/>
            <a:ext cx="9741108" cy="2387600"/>
          </a:xfrm>
        </p:spPr>
        <p:txBody>
          <a:bodyPr anchor="b"/>
          <a:lstStyle>
            <a:lvl1pPr algn="ctr">
              <a:defRPr sz="6000" b="1"/>
            </a:lvl1pPr>
          </a:lstStyle>
          <a:p>
            <a:r>
              <a:rPr lang="fr-FR"/>
              <a:t>Modifiez le style du titre</a:t>
            </a:r>
            <a:endParaRPr lang="en-GB" dirty="0"/>
          </a:p>
        </p:txBody>
      </p:sp>
      <p:sp>
        <p:nvSpPr>
          <p:cNvPr id="3" name="Subtitle 2"/>
          <p:cNvSpPr>
            <a:spLocks noGrp="1"/>
          </p:cNvSpPr>
          <p:nvPr>
            <p:ph type="subTitle" idx="1"/>
          </p:nvPr>
        </p:nvSpPr>
        <p:spPr>
          <a:xfrm>
            <a:off x="1225446" y="4066734"/>
            <a:ext cx="97411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dirty="0"/>
          </a:p>
        </p:txBody>
      </p:sp>
    </p:spTree>
    <p:extLst>
      <p:ext uri="{BB962C8B-B14F-4D97-AF65-F5344CB8AC3E}">
        <p14:creationId xmlns:p14="http://schemas.microsoft.com/office/powerpoint/2010/main" val="2522270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9C025E-F86C-465E-8756-4E525F66D66F}"/>
              </a:ext>
            </a:extLst>
          </p:cNvPr>
          <p:cNvSpPr>
            <a:spLocks noGrp="1"/>
          </p:cNvSpPr>
          <p:nvPr>
            <p:ph type="title"/>
          </p:nvPr>
        </p:nvSpPr>
        <p:spPr>
          <a:xfrm>
            <a:off x="1743544" y="497201"/>
            <a:ext cx="7967384" cy="574284"/>
          </a:xfrm>
        </p:spPr>
        <p:txBody>
          <a:bodyPr/>
          <a:lstStyle/>
          <a:p>
            <a:r>
              <a:rPr lang="en-US"/>
              <a:t>Click to edit Master title style</a:t>
            </a:r>
            <a:endParaRPr lang="en-GB" dirty="0"/>
          </a:p>
        </p:txBody>
      </p:sp>
      <p:sp>
        <p:nvSpPr>
          <p:cNvPr id="5" name="Content Placeholder 6">
            <a:extLst>
              <a:ext uri="{FF2B5EF4-FFF2-40B4-BE49-F238E27FC236}">
                <a16:creationId xmlns:a16="http://schemas.microsoft.com/office/drawing/2014/main" id="{17B17F46-749F-4767-9665-B130F2DE3EED}"/>
              </a:ext>
            </a:extLst>
          </p:cNvPr>
          <p:cNvSpPr>
            <a:spLocks noGrp="1"/>
          </p:cNvSpPr>
          <p:nvPr>
            <p:ph sz="quarter" idx="13"/>
          </p:nvPr>
        </p:nvSpPr>
        <p:spPr>
          <a:xfrm>
            <a:off x="336550" y="1530220"/>
            <a:ext cx="11518900" cy="5041496"/>
          </a:xfrm>
        </p:spPr>
        <p:txBody>
          <a:bodyPr lIns="0" tIns="0" rIns="0" bIns="0"/>
          <a:lstStyle>
            <a:lvl1pPr marL="360000" indent="-355600" algn="just">
              <a:lnSpc>
                <a:spcPct val="100000"/>
              </a:lnSpc>
              <a:spcBef>
                <a:spcPts val="0"/>
              </a:spcBef>
              <a:buFont typeface="Arial" panose="020B0604020202020204" pitchFamily="34" charset="0"/>
              <a:buChar char="•"/>
              <a:defRPr/>
            </a:lvl1pPr>
            <a:lvl2pPr indent="0" algn="just">
              <a:lnSpc>
                <a:spcPct val="100000"/>
              </a:lnSpc>
              <a:spcBef>
                <a:spcPts val="0"/>
              </a:spcBef>
              <a:defRPr/>
            </a:lvl2pPr>
            <a:lvl3pPr indent="0" algn="just">
              <a:lnSpc>
                <a:spcPct val="100000"/>
              </a:lnSpc>
              <a:spcBef>
                <a:spcPts val="0"/>
              </a:spcBef>
              <a:defRPr/>
            </a:lvl3pPr>
            <a:lvl4pPr indent="0" algn="just">
              <a:lnSpc>
                <a:spcPct val="100000"/>
              </a:lnSpc>
              <a:spcBef>
                <a:spcPts val="0"/>
              </a:spcBef>
              <a:defRPr/>
            </a:lvl4pPr>
            <a:lvl5pPr indent="0" algn="just">
              <a:lnSpc>
                <a:spcPct val="100000"/>
              </a:lnSpc>
              <a:spcBef>
                <a:spcPts val="0"/>
              </a:spcBef>
              <a:defRPr/>
            </a:lvl5pPr>
          </a:lstStyle>
          <a:p>
            <a:pPr lvl="0"/>
            <a:r>
              <a:rPr lang="en-US"/>
              <a:t>Click to edit Master text styles</a:t>
            </a:r>
          </a:p>
        </p:txBody>
      </p:sp>
    </p:spTree>
    <p:extLst>
      <p:ext uri="{BB962C8B-B14F-4D97-AF65-F5344CB8AC3E}">
        <p14:creationId xmlns:p14="http://schemas.microsoft.com/office/powerpoint/2010/main" val="1468033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AC846-010A-3E22-350B-295388B806A0}"/>
              </a:ext>
            </a:extLst>
          </p:cNvPr>
          <p:cNvSpPr>
            <a:spLocks noGrp="1"/>
          </p:cNvSpPr>
          <p:nvPr>
            <p:ph type="title" hasCustomPrompt="1"/>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3A0B22A0-A339-FBB1-BBA3-60048AAFDBFC}"/>
              </a:ext>
            </a:extLst>
          </p:cNvPr>
          <p:cNvSpPr>
            <a:spLocks noGrp="1"/>
          </p:cNvSpPr>
          <p:nvPr>
            <p:ph idx="1"/>
          </p:nvPr>
        </p:nvSpPr>
        <p:spPr>
          <a:xfrm>
            <a:off x="336030" y="2098623"/>
            <a:ext cx="5585085" cy="380000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5224E3F9-6D86-0155-DCAD-84F63CA0BABF}"/>
              </a:ext>
            </a:extLst>
          </p:cNvPr>
          <p:cNvSpPr>
            <a:spLocks noGrp="1"/>
          </p:cNvSpPr>
          <p:nvPr>
            <p:ph type="dt" sz="half" idx="10"/>
          </p:nvPr>
        </p:nvSpPr>
        <p:spPr/>
        <p:txBody>
          <a:bodyPr/>
          <a:lstStyle/>
          <a:p>
            <a:fld id="{BC167085-5E2E-8A42-9B50-01B17EA7A663}" type="datetimeFigureOut">
              <a:rPr lang="en-GB" smtClean="0"/>
              <a:t>08/01/2026</a:t>
            </a:fld>
            <a:endParaRPr lang="en-GB" dirty="0"/>
          </a:p>
        </p:txBody>
      </p:sp>
      <p:sp>
        <p:nvSpPr>
          <p:cNvPr id="5" name="Footer Placeholder 4">
            <a:extLst>
              <a:ext uri="{FF2B5EF4-FFF2-40B4-BE49-F238E27FC236}">
                <a16:creationId xmlns:a16="http://schemas.microsoft.com/office/drawing/2014/main" id="{15A99077-ED2C-06DE-ADDB-650F92A6084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209BF3D-B164-D74E-8788-A9987D32C9A6}"/>
              </a:ext>
            </a:extLst>
          </p:cNvPr>
          <p:cNvSpPr>
            <a:spLocks noGrp="1"/>
          </p:cNvSpPr>
          <p:nvPr>
            <p:ph type="sldNum" sz="quarter" idx="12"/>
          </p:nvPr>
        </p:nvSpPr>
        <p:spPr/>
        <p:txBody>
          <a:bodyPr/>
          <a:lstStyle/>
          <a:p>
            <a:fld id="{9E9C87DA-8EAB-8046-B7A0-677572D5F9A2}" type="slidenum">
              <a:rPr lang="en-GB" smtClean="0"/>
              <a:t>‹#›</a:t>
            </a:fld>
            <a:endParaRPr lang="en-GB" dirty="0"/>
          </a:p>
        </p:txBody>
      </p:sp>
    </p:spTree>
    <p:extLst>
      <p:ext uri="{BB962C8B-B14F-4D97-AF65-F5344CB8AC3E}">
        <p14:creationId xmlns:p14="http://schemas.microsoft.com/office/powerpoint/2010/main" val="3838011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743544" y="497201"/>
            <a:ext cx="7967384" cy="574284"/>
          </a:xfrm>
        </p:spPr>
        <p:txBody>
          <a:bodyPr/>
          <a:lstStyle/>
          <a:p>
            <a:r>
              <a:rPr lang="fr-FR"/>
              <a:t>Modifiez le style du titre</a:t>
            </a:r>
            <a:endParaRPr lang="en-GB" dirty="0"/>
          </a:p>
        </p:txBody>
      </p:sp>
      <p:sp>
        <p:nvSpPr>
          <p:cNvPr id="7" name="Content Placeholder 6"/>
          <p:cNvSpPr>
            <a:spLocks noGrp="1"/>
          </p:cNvSpPr>
          <p:nvPr>
            <p:ph sz="quarter" idx="13"/>
          </p:nvPr>
        </p:nvSpPr>
        <p:spPr>
          <a:xfrm>
            <a:off x="336550" y="1530220"/>
            <a:ext cx="11518900" cy="5041496"/>
          </a:xfrm>
        </p:spPr>
        <p:txBody>
          <a:bodyPr lIns="0" tIns="0" rIns="0" bIns="0"/>
          <a:lstStyle>
            <a:lvl1pPr marL="360000" indent="-355600" algn="just">
              <a:lnSpc>
                <a:spcPct val="100000"/>
              </a:lnSpc>
              <a:spcBef>
                <a:spcPts val="0"/>
              </a:spcBef>
              <a:buFont typeface="Arial" panose="020B0604020202020204" pitchFamily="34" charset="0"/>
              <a:buChar char="•"/>
              <a:defRPr/>
            </a:lvl1pPr>
            <a:lvl2pPr indent="0" algn="just">
              <a:lnSpc>
                <a:spcPct val="100000"/>
              </a:lnSpc>
              <a:spcBef>
                <a:spcPts val="0"/>
              </a:spcBef>
              <a:defRPr/>
            </a:lvl2pPr>
            <a:lvl3pPr indent="0" algn="just">
              <a:lnSpc>
                <a:spcPct val="100000"/>
              </a:lnSpc>
              <a:spcBef>
                <a:spcPts val="0"/>
              </a:spcBef>
              <a:defRPr/>
            </a:lvl3pPr>
            <a:lvl4pPr indent="0" algn="just">
              <a:lnSpc>
                <a:spcPct val="100000"/>
              </a:lnSpc>
              <a:spcBef>
                <a:spcPts val="0"/>
              </a:spcBef>
              <a:defRPr/>
            </a:lvl4pPr>
            <a:lvl5pPr indent="0" algn="just">
              <a:lnSpc>
                <a:spcPct val="100000"/>
              </a:lnSpc>
              <a:spcBef>
                <a:spcPts val="0"/>
              </a:spcBef>
              <a:defRPr/>
            </a:lvl5pPr>
          </a:lstStyle>
          <a:p>
            <a:pPr lvl="0"/>
            <a:r>
              <a:rPr lang="fr-FR"/>
              <a:t>Cliquez pour modifier les styles du texte du masque</a:t>
            </a:r>
          </a:p>
        </p:txBody>
      </p:sp>
    </p:spTree>
    <p:extLst>
      <p:ext uri="{BB962C8B-B14F-4D97-AF65-F5344CB8AC3E}">
        <p14:creationId xmlns:p14="http://schemas.microsoft.com/office/powerpoint/2010/main" val="1534764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4101046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743544" y="497201"/>
            <a:ext cx="7936904" cy="574284"/>
          </a:xfrm>
        </p:spPr>
        <p:txBody>
          <a:bodyPr/>
          <a:lstStyle/>
          <a:p>
            <a:r>
              <a:rPr lang="fr-FR"/>
              <a:t>Modifiez le style du titre</a:t>
            </a:r>
            <a:endParaRPr lang="en-GB"/>
          </a:p>
        </p:txBody>
      </p:sp>
    </p:spTree>
    <p:extLst>
      <p:ext uri="{BB962C8B-B14F-4D97-AF65-F5344CB8AC3E}">
        <p14:creationId xmlns:p14="http://schemas.microsoft.com/office/powerpoint/2010/main" val="2229143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572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9139" y="1259174"/>
            <a:ext cx="6736829" cy="1416571"/>
          </a:xfrm>
          <a:solidFill>
            <a:srgbClr val="005BAA"/>
          </a:solidFill>
          <a:ln>
            <a:noFill/>
          </a:ln>
        </p:spPr>
        <p:txBody>
          <a:bodyPr anchor="ctr"/>
          <a:lstStyle>
            <a:lvl1pPr marL="0" indent="0" algn="ctr">
              <a:buNone/>
              <a:defRPr sz="3200" b="1">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p:txBody>
      </p:sp>
      <p:sp>
        <p:nvSpPr>
          <p:cNvPr id="8" name="Title 1"/>
          <p:cNvSpPr>
            <a:spLocks noGrp="1"/>
          </p:cNvSpPr>
          <p:nvPr>
            <p:ph type="title"/>
          </p:nvPr>
        </p:nvSpPr>
        <p:spPr>
          <a:xfrm>
            <a:off x="336030" y="1259174"/>
            <a:ext cx="4595734" cy="1877518"/>
          </a:xfrm>
        </p:spPr>
        <p:txBody>
          <a:bodyPr anchor="b"/>
          <a:lstStyle>
            <a:lvl1pPr>
              <a:defRPr sz="3200"/>
            </a:lvl1pPr>
          </a:lstStyle>
          <a:p>
            <a:r>
              <a:rPr lang="fr-FR"/>
              <a:t>Modifiez le style du titre</a:t>
            </a:r>
            <a:endParaRPr lang="en-GB" dirty="0"/>
          </a:p>
        </p:txBody>
      </p:sp>
      <p:sp>
        <p:nvSpPr>
          <p:cNvPr id="9" name="Text Placeholder 3"/>
          <p:cNvSpPr>
            <a:spLocks noGrp="1"/>
          </p:cNvSpPr>
          <p:nvPr>
            <p:ph type="body" sz="half" idx="2"/>
          </p:nvPr>
        </p:nvSpPr>
        <p:spPr>
          <a:xfrm>
            <a:off x="336030" y="3267855"/>
            <a:ext cx="4595734" cy="328974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0" name="Content Placeholder 2"/>
          <p:cNvSpPr>
            <a:spLocks noGrp="1"/>
          </p:cNvSpPr>
          <p:nvPr>
            <p:ph idx="10"/>
          </p:nvPr>
        </p:nvSpPr>
        <p:spPr>
          <a:xfrm>
            <a:off x="5119139" y="2795666"/>
            <a:ext cx="6736829" cy="1163611"/>
          </a:xfrm>
          <a:solidFill>
            <a:schemeClr val="accent1">
              <a:lumMod val="60000"/>
              <a:lumOff val="40000"/>
            </a:schemeClr>
          </a:solidFill>
          <a:ln>
            <a:noFill/>
          </a:ln>
        </p:spPr>
        <p:txBody>
          <a:bodyPr anchor="ctr"/>
          <a:lstStyle>
            <a:lvl1pPr marL="0" indent="0" algn="ctr">
              <a:buNone/>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p:txBody>
      </p:sp>
      <p:sp>
        <p:nvSpPr>
          <p:cNvPr id="11" name="Content Placeholder 2"/>
          <p:cNvSpPr>
            <a:spLocks noGrp="1"/>
          </p:cNvSpPr>
          <p:nvPr>
            <p:ph idx="11"/>
          </p:nvPr>
        </p:nvSpPr>
        <p:spPr>
          <a:xfrm>
            <a:off x="5119138" y="4096063"/>
            <a:ext cx="6736829" cy="1163611"/>
          </a:xfrm>
          <a:solidFill>
            <a:schemeClr val="bg1">
              <a:lumMod val="85000"/>
            </a:schemeClr>
          </a:solidFill>
          <a:ln>
            <a:noFill/>
          </a:ln>
        </p:spPr>
        <p:txBody>
          <a:bodyPr anchor="ctr"/>
          <a:lstStyle>
            <a:lvl1pPr marL="0" indent="0" algn="ctr">
              <a:buNone/>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p:txBody>
      </p:sp>
      <p:sp>
        <p:nvSpPr>
          <p:cNvPr id="12" name="Content Placeholder 2"/>
          <p:cNvSpPr>
            <a:spLocks noGrp="1"/>
          </p:cNvSpPr>
          <p:nvPr>
            <p:ph idx="12"/>
          </p:nvPr>
        </p:nvSpPr>
        <p:spPr>
          <a:xfrm>
            <a:off x="5119137" y="5396460"/>
            <a:ext cx="6736829" cy="1163611"/>
          </a:xfrm>
          <a:solidFill>
            <a:schemeClr val="bg1">
              <a:lumMod val="95000"/>
            </a:schemeClr>
          </a:solidFill>
          <a:ln>
            <a:noFill/>
          </a:ln>
        </p:spPr>
        <p:txBody>
          <a:bodyPr anchor="ctr"/>
          <a:lstStyle>
            <a:lvl1pPr marL="0" indent="0" algn="ctr">
              <a:buNone/>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p:txBody>
      </p:sp>
    </p:spTree>
    <p:extLst>
      <p:ext uri="{BB962C8B-B14F-4D97-AF65-F5344CB8AC3E}">
        <p14:creationId xmlns:p14="http://schemas.microsoft.com/office/powerpoint/2010/main" val="85762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36030" y="1259174"/>
            <a:ext cx="4595734" cy="1877518"/>
          </a:xfrm>
        </p:spPr>
        <p:txBody>
          <a:bodyPr anchor="b"/>
          <a:lstStyle>
            <a:lvl1pPr>
              <a:defRPr sz="3200"/>
            </a:lvl1pPr>
          </a:lstStyle>
          <a:p>
            <a:r>
              <a:rPr lang="fr-FR"/>
              <a:t>Modifiez le style du titre</a:t>
            </a:r>
            <a:endParaRPr lang="en-GB" dirty="0"/>
          </a:p>
        </p:txBody>
      </p:sp>
      <p:sp>
        <p:nvSpPr>
          <p:cNvPr id="3" name="Picture Placeholder 2"/>
          <p:cNvSpPr>
            <a:spLocks noGrp="1"/>
          </p:cNvSpPr>
          <p:nvPr>
            <p:ph type="pic" idx="1"/>
          </p:nvPr>
        </p:nvSpPr>
        <p:spPr>
          <a:xfrm>
            <a:off x="5183188" y="1259173"/>
            <a:ext cx="6672782" cy="52984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a:t>Cliquez sur l'icône pour ajouter une image</a:t>
            </a:r>
            <a:endParaRPr lang="en-GB" noProof="0" dirty="0"/>
          </a:p>
        </p:txBody>
      </p:sp>
      <p:sp>
        <p:nvSpPr>
          <p:cNvPr id="4" name="Text Placeholder 3"/>
          <p:cNvSpPr>
            <a:spLocks noGrp="1"/>
          </p:cNvSpPr>
          <p:nvPr>
            <p:ph type="body" sz="half" idx="2"/>
          </p:nvPr>
        </p:nvSpPr>
        <p:spPr>
          <a:xfrm>
            <a:off x="336030" y="3267855"/>
            <a:ext cx="4595734" cy="328974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2427590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E53450-586C-472F-AAB1-D7020C8A8B00}"/>
              </a:ext>
            </a:extLst>
          </p:cNvPr>
          <p:cNvSpPr/>
          <p:nvPr/>
        </p:nvSpPr>
        <p:spPr>
          <a:xfrm>
            <a:off x="0" y="0"/>
            <a:ext cx="12192000" cy="6858000"/>
          </a:xfrm>
          <a:prstGeom prst="rect">
            <a:avLst/>
          </a:prstGeom>
          <a:solidFill>
            <a:schemeClr val="bg1">
              <a:lumMod val="95000"/>
            </a:schemeClr>
          </a:solidFill>
          <a:ln w="292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5" name="Picture 12" descr="Background pattern&#10;&#10;Description automatically generated">
            <a:extLst>
              <a:ext uri="{FF2B5EF4-FFF2-40B4-BE49-F238E27FC236}">
                <a16:creationId xmlns:a16="http://schemas.microsoft.com/office/drawing/2014/main" id="{C4612A8E-1E8D-43C3-A8CD-9A906D84B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83" t="7716" r="2693" b="8040"/>
          <a:stretch>
            <a:fillRect/>
          </a:stretch>
        </p:blipFill>
        <p:spPr bwMode="auto">
          <a:xfrm>
            <a:off x="230188" y="219075"/>
            <a:ext cx="11731625" cy="641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A picture containing text&#10;&#10;Description automatically generated">
            <a:extLst>
              <a:ext uri="{FF2B5EF4-FFF2-40B4-BE49-F238E27FC236}">
                <a16:creationId xmlns:a16="http://schemas.microsoft.com/office/drawing/2014/main" id="{4A80E655-E65F-452A-AAA0-0A6409665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0"/>
            <a:ext cx="107156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25446" y="1369702"/>
            <a:ext cx="9741108" cy="2387600"/>
          </a:xfrm>
        </p:spPr>
        <p:txBody>
          <a:bodyPr anchor="b"/>
          <a:lstStyle>
            <a:lvl1pPr algn="ctr">
              <a:defRPr sz="6000" b="1">
                <a:solidFill>
                  <a:schemeClr val="bg1"/>
                </a:solidFill>
              </a:defRPr>
            </a:lvl1pPr>
          </a:lstStyle>
          <a:p>
            <a:r>
              <a:rPr lang="fr-FR"/>
              <a:t>Modifiez le style du titre</a:t>
            </a:r>
            <a:endParaRPr lang="en-GB" dirty="0"/>
          </a:p>
        </p:txBody>
      </p:sp>
      <p:sp>
        <p:nvSpPr>
          <p:cNvPr id="3" name="Subtitle 2"/>
          <p:cNvSpPr>
            <a:spLocks noGrp="1"/>
          </p:cNvSpPr>
          <p:nvPr>
            <p:ph type="subTitle" idx="1"/>
          </p:nvPr>
        </p:nvSpPr>
        <p:spPr>
          <a:xfrm>
            <a:off x="1225550" y="4534678"/>
            <a:ext cx="9741108" cy="1262463"/>
          </a:xfrm>
        </p:spPr>
        <p:txBody>
          <a:bodyPr/>
          <a:lstStyle>
            <a:lvl1pPr marL="0" indent="0" algn="ctr">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dirty="0"/>
          </a:p>
        </p:txBody>
      </p:sp>
    </p:spTree>
    <p:extLst>
      <p:ext uri="{BB962C8B-B14F-4D97-AF65-F5344CB8AC3E}">
        <p14:creationId xmlns:p14="http://schemas.microsoft.com/office/powerpoint/2010/main" val="367162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AC846-010A-3E22-350B-295388B806A0}"/>
              </a:ext>
            </a:extLst>
          </p:cNvPr>
          <p:cNvSpPr>
            <a:spLocks noGrp="1"/>
          </p:cNvSpPr>
          <p:nvPr>
            <p:ph type="title" hasCustomPrompt="1"/>
          </p:nvPr>
        </p:nvSpPr>
        <p:spPr/>
        <p:txBody>
          <a:bodyPr/>
          <a:lstStyle/>
          <a:p>
            <a:r>
              <a:rPr lang="en-GB" dirty="0"/>
              <a:t>CLICK TO EDIT MASTER TITLE STYLE</a:t>
            </a:r>
          </a:p>
        </p:txBody>
      </p:sp>
      <p:sp>
        <p:nvSpPr>
          <p:cNvPr id="4" name="Date Placeholder 3">
            <a:extLst>
              <a:ext uri="{FF2B5EF4-FFF2-40B4-BE49-F238E27FC236}">
                <a16:creationId xmlns:a16="http://schemas.microsoft.com/office/drawing/2014/main" id="{5224E3F9-6D86-0155-DCAD-84F63CA0BABF}"/>
              </a:ext>
            </a:extLst>
          </p:cNvPr>
          <p:cNvSpPr>
            <a:spLocks noGrp="1"/>
          </p:cNvSpPr>
          <p:nvPr>
            <p:ph type="dt" sz="half" idx="10"/>
          </p:nvPr>
        </p:nvSpPr>
        <p:spPr/>
        <p:txBody>
          <a:bodyPr/>
          <a:lstStyle/>
          <a:p>
            <a:fld id="{BC167085-5E2E-8A42-9B50-01B17EA7A663}" type="datetimeFigureOut">
              <a:rPr lang="en-GB" smtClean="0"/>
              <a:t>08/01/2026</a:t>
            </a:fld>
            <a:endParaRPr lang="en-GB" dirty="0"/>
          </a:p>
        </p:txBody>
      </p:sp>
      <p:sp>
        <p:nvSpPr>
          <p:cNvPr id="5" name="Footer Placeholder 4">
            <a:extLst>
              <a:ext uri="{FF2B5EF4-FFF2-40B4-BE49-F238E27FC236}">
                <a16:creationId xmlns:a16="http://schemas.microsoft.com/office/drawing/2014/main" id="{15A99077-ED2C-06DE-ADDB-650F92A6084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209BF3D-B164-D74E-8788-A9987D32C9A6}"/>
              </a:ext>
            </a:extLst>
          </p:cNvPr>
          <p:cNvSpPr>
            <a:spLocks noGrp="1"/>
          </p:cNvSpPr>
          <p:nvPr>
            <p:ph type="sldNum" sz="quarter" idx="12"/>
          </p:nvPr>
        </p:nvSpPr>
        <p:spPr/>
        <p:txBody>
          <a:bodyPr/>
          <a:lstStyle/>
          <a:p>
            <a:fld id="{9E9C87DA-8EAB-8046-B7A0-677572D5F9A2}" type="slidenum">
              <a:rPr lang="en-GB" smtClean="0"/>
              <a:t>‹#›</a:t>
            </a:fld>
            <a:endParaRPr lang="en-GB" dirty="0"/>
          </a:p>
        </p:txBody>
      </p:sp>
    </p:spTree>
    <p:extLst>
      <p:ext uri="{BB962C8B-B14F-4D97-AF65-F5344CB8AC3E}">
        <p14:creationId xmlns:p14="http://schemas.microsoft.com/office/powerpoint/2010/main" val="3548164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8">
            <a:extLst>
              <a:ext uri="{FF2B5EF4-FFF2-40B4-BE49-F238E27FC236}">
                <a16:creationId xmlns:a16="http://schemas.microsoft.com/office/drawing/2014/main" id="{AA03F3DB-2D3E-4EBC-8906-4646AE11347B}"/>
              </a:ext>
            </a:extLst>
          </p:cNvPr>
          <p:cNvGrpSpPr>
            <a:grpSpLocks/>
          </p:cNvGrpSpPr>
          <p:nvPr/>
        </p:nvGrpSpPr>
        <p:grpSpPr bwMode="auto">
          <a:xfrm>
            <a:off x="0" y="0"/>
            <a:ext cx="12192000" cy="6858000"/>
            <a:chOff x="0" y="0"/>
            <a:chExt cx="12192000" cy="6858001"/>
          </a:xfrm>
        </p:grpSpPr>
        <p:sp>
          <p:nvSpPr>
            <p:cNvPr id="7" name="Rectangle 6">
              <a:extLst>
                <a:ext uri="{FF2B5EF4-FFF2-40B4-BE49-F238E27FC236}">
                  <a16:creationId xmlns:a16="http://schemas.microsoft.com/office/drawing/2014/main" id="{30CC8FCD-59CC-4794-BA5A-3B4EDE6461F4}"/>
                </a:ext>
              </a:extLst>
            </p:cNvPr>
            <p:cNvSpPr/>
            <p:nvPr/>
          </p:nvSpPr>
          <p:spPr>
            <a:xfrm>
              <a:off x="0" y="0"/>
              <a:ext cx="12192000" cy="6858001"/>
            </a:xfrm>
            <a:prstGeom prst="rect">
              <a:avLst/>
            </a:prstGeom>
            <a:solidFill>
              <a:schemeClr val="bg1">
                <a:lumMod val="95000"/>
              </a:schemeClr>
            </a:solidFill>
            <a:ln w="292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8" name="Rectangle 7">
              <a:extLst>
                <a:ext uri="{FF2B5EF4-FFF2-40B4-BE49-F238E27FC236}">
                  <a16:creationId xmlns:a16="http://schemas.microsoft.com/office/drawing/2014/main" id="{72CF63A4-2B31-40A2-9158-4D487790CAA9}"/>
                </a:ext>
              </a:extLst>
            </p:cNvPr>
            <p:cNvSpPr/>
            <p:nvPr/>
          </p:nvSpPr>
          <p:spPr>
            <a:xfrm>
              <a:off x="161925" y="96838"/>
              <a:ext cx="11868150" cy="6577013"/>
            </a:xfrm>
            <a:prstGeom prst="rect">
              <a:avLst/>
            </a:prstGeom>
            <a:solidFill>
              <a:schemeClr val="bg1"/>
            </a:solidFill>
            <a:ln w="292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sp>
        <p:nvSpPr>
          <p:cNvPr id="1027" name="Title Placeholder 1">
            <a:extLst>
              <a:ext uri="{FF2B5EF4-FFF2-40B4-BE49-F238E27FC236}">
                <a16:creationId xmlns:a16="http://schemas.microsoft.com/office/drawing/2014/main" id="{29E4717B-C3E6-4E2C-851F-C4A22A73E2D3}"/>
              </a:ext>
            </a:extLst>
          </p:cNvPr>
          <p:cNvSpPr>
            <a:spLocks noGrp="1" noChangeArrowheads="1"/>
          </p:cNvSpPr>
          <p:nvPr>
            <p:ph type="title"/>
          </p:nvPr>
        </p:nvSpPr>
        <p:spPr bwMode="auto">
          <a:xfrm>
            <a:off x="1743075" y="496888"/>
            <a:ext cx="79613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Modifiez le style du titre</a:t>
            </a:r>
            <a:endParaRPr lang="en-GB" altLang="en-US"/>
          </a:p>
        </p:txBody>
      </p:sp>
      <p:sp>
        <p:nvSpPr>
          <p:cNvPr id="1028" name="Text Placeholder 2">
            <a:extLst>
              <a:ext uri="{FF2B5EF4-FFF2-40B4-BE49-F238E27FC236}">
                <a16:creationId xmlns:a16="http://schemas.microsoft.com/office/drawing/2014/main" id="{21C17329-F6AA-4C85-AA0F-80D3BA6CAFC4}"/>
              </a:ext>
            </a:extLst>
          </p:cNvPr>
          <p:cNvSpPr>
            <a:spLocks noGrp="1" noChangeArrowheads="1"/>
          </p:cNvSpPr>
          <p:nvPr>
            <p:ph type="body" idx="1"/>
          </p:nvPr>
        </p:nvSpPr>
        <p:spPr bwMode="auto">
          <a:xfrm>
            <a:off x="336550" y="2098675"/>
            <a:ext cx="115189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endParaRPr lang="en-GB" altLang="en-US"/>
          </a:p>
        </p:txBody>
      </p:sp>
      <p:sp>
        <p:nvSpPr>
          <p:cNvPr id="4" name="Date Placeholder 3">
            <a:extLst>
              <a:ext uri="{FF2B5EF4-FFF2-40B4-BE49-F238E27FC236}">
                <a16:creationId xmlns:a16="http://schemas.microsoft.com/office/drawing/2014/main" id="{99B189F2-553C-4ECD-8D36-BD00EF23ED1A}"/>
              </a:ext>
            </a:extLst>
          </p:cNvPr>
          <p:cNvSpPr>
            <a:spLocks noGrp="1"/>
          </p:cNvSpPr>
          <p:nvPr>
            <p:ph type="dt" sz="half" idx="2"/>
          </p:nvPr>
        </p:nvSpPr>
        <p:spPr>
          <a:xfrm>
            <a:off x="336550" y="6192838"/>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ACAA95DA-0A56-4565-BC55-08B2120037E6}" type="datetimeFigureOut">
              <a:rPr lang="en-GB"/>
              <a:pPr>
                <a:defRPr/>
              </a:pPr>
              <a:t>08/01/2026</a:t>
            </a:fld>
            <a:endParaRPr lang="en-GB" dirty="0"/>
          </a:p>
        </p:txBody>
      </p:sp>
      <p:sp>
        <p:nvSpPr>
          <p:cNvPr id="5" name="Footer Placeholder 4">
            <a:extLst>
              <a:ext uri="{FF2B5EF4-FFF2-40B4-BE49-F238E27FC236}">
                <a16:creationId xmlns:a16="http://schemas.microsoft.com/office/drawing/2014/main" id="{82152B18-AA0E-4739-90BC-779EA42ED171}"/>
              </a:ext>
            </a:extLst>
          </p:cNvPr>
          <p:cNvSpPr>
            <a:spLocks noGrp="1"/>
          </p:cNvSpPr>
          <p:nvPr>
            <p:ph type="ftr" sz="quarter" idx="3"/>
          </p:nvPr>
        </p:nvSpPr>
        <p:spPr>
          <a:xfrm>
            <a:off x="4038600" y="6192838"/>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GB" dirty="0"/>
          </a:p>
        </p:txBody>
      </p:sp>
      <p:sp>
        <p:nvSpPr>
          <p:cNvPr id="6" name="Slide Number Placeholder 5">
            <a:extLst>
              <a:ext uri="{FF2B5EF4-FFF2-40B4-BE49-F238E27FC236}">
                <a16:creationId xmlns:a16="http://schemas.microsoft.com/office/drawing/2014/main" id="{3FB00031-4640-4C64-A71C-7397FAB1AC36}"/>
              </a:ext>
            </a:extLst>
          </p:cNvPr>
          <p:cNvSpPr>
            <a:spLocks noGrp="1"/>
          </p:cNvSpPr>
          <p:nvPr>
            <p:ph type="sldNum" sz="quarter" idx="4"/>
          </p:nvPr>
        </p:nvSpPr>
        <p:spPr>
          <a:xfrm>
            <a:off x="9112250" y="6192838"/>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68280877-439B-43FC-8CEA-41B30A5FE68D}" type="slidenum">
              <a:rPr lang="en-GB"/>
              <a:pPr>
                <a:defRPr/>
              </a:pPr>
              <a:t>‹#›</a:t>
            </a:fld>
            <a:endParaRPr lang="en-GB" dirty="0"/>
          </a:p>
        </p:txBody>
      </p:sp>
      <p:pic>
        <p:nvPicPr>
          <p:cNvPr id="1032" name="Picture 10" descr="A picture containing text&#10;&#10;Description automatically generated">
            <a:extLst>
              <a:ext uri="{FF2B5EF4-FFF2-40B4-BE49-F238E27FC236}">
                <a16:creationId xmlns:a16="http://schemas.microsoft.com/office/drawing/2014/main" id="{ABBCEE24-5669-4278-A7D3-16F805568BB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6550" y="0"/>
            <a:ext cx="107156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5" r:id="rId1"/>
    <p:sldLayoutId id="2147483679" r:id="rId2"/>
    <p:sldLayoutId id="2147483676" r:id="rId3"/>
    <p:sldLayoutId id="2147483677" r:id="rId4"/>
    <p:sldLayoutId id="2147483678"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1" fontAlgn="base" hangingPunct="1">
        <a:lnSpc>
          <a:spcPct val="90000"/>
        </a:lnSpc>
        <a:spcBef>
          <a:spcPct val="0"/>
        </a:spcBef>
        <a:spcAft>
          <a:spcPct val="0"/>
        </a:spcAft>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4572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9144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13716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18288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docs.upu.int/cep/27/Documents/Forms/AllItems.aspx?FolderCTID=0x012000D282E7C5AAFA4083A87E673B30CB841F007C21A6D9162CF54DB187F9FADE6BEC03&amp;id=%2Fcep%2F27%2FDocuments%2FCEP%20C%202%2F2024%2E2%2FDoc%202c%2FEN" TargetMode="Externa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9.png"/><Relationship Id="rId7" Type="http://schemas.openxmlformats.org/officeDocument/2006/relationships/diagramColors" Target="../diagrams/colors3.xml"/><Relationship Id="rId2" Type="http://schemas.openxmlformats.org/officeDocument/2006/relationships/image" Target="../media/image18.png"/><Relationship Id="rId1" Type="http://schemas.openxmlformats.org/officeDocument/2006/relationships/slideLayout" Target="../slideLayouts/slideLayout1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6.jpg"/><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Layout" Target="../diagrams/layout6.xml"/><Relationship Id="rId7" Type="http://schemas.openxmlformats.org/officeDocument/2006/relationships/image" Target="../media/image36.png"/><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8.emf"/><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8.emf"/><Relationship Id="rId5" Type="http://schemas.openxmlformats.org/officeDocument/2006/relationships/oleObject" Target="../embeddings/oleObject1.bin"/><Relationship Id="rId4" Type="http://schemas.openxmlformats.org/officeDocument/2006/relationships/notesSlide" Target="../notesSlides/notesSlide6.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38.emf"/><Relationship Id="rId5" Type="http://schemas.openxmlformats.org/officeDocument/2006/relationships/oleObject" Target="../embeddings/oleObject1.bin"/><Relationship Id="rId4" Type="http://schemas.openxmlformats.org/officeDocument/2006/relationships/notesSlide" Target="../notesSlides/notesSlide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38.emf"/><Relationship Id="rId5" Type="http://schemas.openxmlformats.org/officeDocument/2006/relationships/oleObject" Target="../embeddings/oleObject2.bin"/><Relationship Id="rId4" Type="http://schemas.openxmlformats.org/officeDocument/2006/relationships/notesSlide" Target="../notesSlides/notesSlid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image" Target="../media/image49.emf"/><Relationship Id="rId3" Type="http://schemas.openxmlformats.org/officeDocument/2006/relationships/image" Target="../media/image40.png"/><Relationship Id="rId7" Type="http://schemas.openxmlformats.org/officeDocument/2006/relationships/image" Target="../media/image43.emf"/><Relationship Id="rId12" Type="http://schemas.openxmlformats.org/officeDocument/2006/relationships/image" Target="../media/image48.emf"/><Relationship Id="rId2" Type="http://schemas.openxmlformats.org/officeDocument/2006/relationships/image" Target="../media/image39.jpeg"/><Relationship Id="rId16" Type="http://schemas.openxmlformats.org/officeDocument/2006/relationships/image" Target="../media/image52.emf"/><Relationship Id="rId1" Type="http://schemas.openxmlformats.org/officeDocument/2006/relationships/slideLayout" Target="../slideLayouts/slideLayout10.xml"/><Relationship Id="rId6" Type="http://schemas.openxmlformats.org/officeDocument/2006/relationships/image" Target="../media/image42.emf"/><Relationship Id="rId11" Type="http://schemas.openxmlformats.org/officeDocument/2006/relationships/image" Target="../media/image47.emf"/><Relationship Id="rId5" Type="http://schemas.openxmlformats.org/officeDocument/2006/relationships/image" Target="../media/image22.png"/><Relationship Id="rId15" Type="http://schemas.openxmlformats.org/officeDocument/2006/relationships/image" Target="../media/image51.emf"/><Relationship Id="rId10" Type="http://schemas.openxmlformats.org/officeDocument/2006/relationships/image" Target="../media/image46.emf"/><Relationship Id="rId4" Type="http://schemas.openxmlformats.org/officeDocument/2006/relationships/image" Target="../media/image41.png"/><Relationship Id="rId9" Type="http://schemas.openxmlformats.org/officeDocument/2006/relationships/image" Target="../media/image45.emf"/><Relationship Id="rId14" Type="http://schemas.openxmlformats.org/officeDocument/2006/relationships/image" Target="../media/image50.emf"/></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0.xml"/><Relationship Id="rId6" Type="http://schemas.openxmlformats.org/officeDocument/2006/relationships/image" Target="../media/image53.jpeg"/><Relationship Id="rId5" Type="http://schemas.openxmlformats.org/officeDocument/2006/relationships/image" Target="../media/image22.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hyperlink" Target="https://qcsmail.ptc.post/" TargetMode="Externa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0.xml"/><Relationship Id="rId4" Type="http://schemas.openxmlformats.org/officeDocument/2006/relationships/image" Target="../media/image60.png"/></Relationships>
</file>

<file path=ppt/slides/_rels/slide4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hyperlink" Target="https://qcsmailbd.ptc.post/"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microsoft.com/office/2007/relationships/hdphoto" Target="../media/hdphoto2.wdp"/></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2.x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mailto:ellilic@upu.int"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emf"/><Relationship Id="rId1" Type="http://schemas.openxmlformats.org/officeDocument/2006/relationships/slideLayout" Target="../slideLayouts/slideLayout10.xml"/><Relationship Id="rId5" Type="http://schemas.openxmlformats.org/officeDocument/2006/relationships/image" Target="../media/image70.png"/><Relationship Id="rId4" Type="http://schemas.openxmlformats.org/officeDocument/2006/relationships/image" Target="../media/image69.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sv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77.png"/><Relationship Id="rId5" Type="http://schemas.openxmlformats.org/officeDocument/2006/relationships/image" Target="../media/image76.svg"/><Relationship Id="rId4" Type="http://schemas.openxmlformats.org/officeDocument/2006/relationships/image" Target="../media/image75.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hyperlink" Target="https://support.upu.int/" TargetMode="External"/></Relationships>
</file>

<file path=ppt/slides/_rels/slide74.xml.rels><?xml version="1.0" encoding="UTF-8" standalone="yes"?>
<Relationships xmlns="http://schemas.openxmlformats.org/package/2006/relationships"><Relationship Id="rId13" Type="http://schemas.openxmlformats.org/officeDocument/2006/relationships/image" Target="../media/image91.svg"/><Relationship Id="rId18" Type="http://schemas.openxmlformats.org/officeDocument/2006/relationships/image" Target="../media/image96.png"/><Relationship Id="rId26" Type="http://schemas.openxmlformats.org/officeDocument/2006/relationships/image" Target="../media/image104.png"/><Relationship Id="rId39" Type="http://schemas.openxmlformats.org/officeDocument/2006/relationships/image" Target="../media/image117.svg"/><Relationship Id="rId21" Type="http://schemas.openxmlformats.org/officeDocument/2006/relationships/image" Target="../media/image99.svg"/><Relationship Id="rId34" Type="http://schemas.openxmlformats.org/officeDocument/2006/relationships/image" Target="../media/image112.png"/><Relationship Id="rId42" Type="http://schemas.openxmlformats.org/officeDocument/2006/relationships/image" Target="../media/image120.png"/><Relationship Id="rId7" Type="http://schemas.openxmlformats.org/officeDocument/2006/relationships/image" Target="../media/image85.svg"/><Relationship Id="rId2" Type="http://schemas.openxmlformats.org/officeDocument/2006/relationships/image" Target="../media/image80.png"/><Relationship Id="rId16" Type="http://schemas.openxmlformats.org/officeDocument/2006/relationships/image" Target="../media/image94.png"/><Relationship Id="rId20" Type="http://schemas.openxmlformats.org/officeDocument/2006/relationships/image" Target="../media/image98.png"/><Relationship Id="rId29" Type="http://schemas.openxmlformats.org/officeDocument/2006/relationships/image" Target="../media/image107.svg"/><Relationship Id="rId41" Type="http://schemas.openxmlformats.org/officeDocument/2006/relationships/image" Target="../media/image119.svg"/><Relationship Id="rId1" Type="http://schemas.openxmlformats.org/officeDocument/2006/relationships/slideLayout" Target="../slideLayouts/slideLayout10.xml"/><Relationship Id="rId6" Type="http://schemas.openxmlformats.org/officeDocument/2006/relationships/image" Target="../media/image84.png"/><Relationship Id="rId11" Type="http://schemas.openxmlformats.org/officeDocument/2006/relationships/image" Target="../media/image89.svg"/><Relationship Id="rId24" Type="http://schemas.openxmlformats.org/officeDocument/2006/relationships/image" Target="../media/image102.png"/><Relationship Id="rId32" Type="http://schemas.openxmlformats.org/officeDocument/2006/relationships/image" Target="../media/image110.png"/><Relationship Id="rId37" Type="http://schemas.openxmlformats.org/officeDocument/2006/relationships/image" Target="../media/image115.svg"/><Relationship Id="rId40" Type="http://schemas.openxmlformats.org/officeDocument/2006/relationships/image" Target="../media/image118.png"/><Relationship Id="rId5" Type="http://schemas.openxmlformats.org/officeDocument/2006/relationships/image" Target="../media/image83.svg"/><Relationship Id="rId15" Type="http://schemas.openxmlformats.org/officeDocument/2006/relationships/image" Target="../media/image93.svg"/><Relationship Id="rId23" Type="http://schemas.openxmlformats.org/officeDocument/2006/relationships/image" Target="../media/image101.svg"/><Relationship Id="rId28" Type="http://schemas.openxmlformats.org/officeDocument/2006/relationships/image" Target="../media/image106.png"/><Relationship Id="rId36" Type="http://schemas.openxmlformats.org/officeDocument/2006/relationships/image" Target="../media/image114.png"/><Relationship Id="rId10" Type="http://schemas.openxmlformats.org/officeDocument/2006/relationships/image" Target="../media/image88.png"/><Relationship Id="rId19" Type="http://schemas.openxmlformats.org/officeDocument/2006/relationships/image" Target="../media/image97.svg"/><Relationship Id="rId31" Type="http://schemas.openxmlformats.org/officeDocument/2006/relationships/image" Target="../media/image109.svg"/><Relationship Id="rId4" Type="http://schemas.openxmlformats.org/officeDocument/2006/relationships/image" Target="../media/image82.png"/><Relationship Id="rId9" Type="http://schemas.openxmlformats.org/officeDocument/2006/relationships/image" Target="../media/image87.svg"/><Relationship Id="rId14" Type="http://schemas.openxmlformats.org/officeDocument/2006/relationships/image" Target="../media/image92.png"/><Relationship Id="rId22" Type="http://schemas.openxmlformats.org/officeDocument/2006/relationships/image" Target="../media/image100.png"/><Relationship Id="rId27" Type="http://schemas.openxmlformats.org/officeDocument/2006/relationships/image" Target="../media/image105.svg"/><Relationship Id="rId30" Type="http://schemas.openxmlformats.org/officeDocument/2006/relationships/image" Target="../media/image108.png"/><Relationship Id="rId35" Type="http://schemas.openxmlformats.org/officeDocument/2006/relationships/image" Target="../media/image113.svg"/><Relationship Id="rId43" Type="http://schemas.openxmlformats.org/officeDocument/2006/relationships/image" Target="../media/image121.svg"/><Relationship Id="rId8" Type="http://schemas.openxmlformats.org/officeDocument/2006/relationships/image" Target="../media/image86.png"/><Relationship Id="rId3" Type="http://schemas.openxmlformats.org/officeDocument/2006/relationships/image" Target="../media/image81.svg"/><Relationship Id="rId12" Type="http://schemas.openxmlformats.org/officeDocument/2006/relationships/image" Target="../media/image90.png"/><Relationship Id="rId17" Type="http://schemas.openxmlformats.org/officeDocument/2006/relationships/image" Target="../media/image95.svg"/><Relationship Id="rId25" Type="http://schemas.openxmlformats.org/officeDocument/2006/relationships/image" Target="../media/image103.svg"/><Relationship Id="rId33" Type="http://schemas.openxmlformats.org/officeDocument/2006/relationships/image" Target="../media/image111.svg"/><Relationship Id="rId38" Type="http://schemas.openxmlformats.org/officeDocument/2006/relationships/image" Target="../media/image116.png"/></Relationships>
</file>

<file path=ppt/slides/_rels/slide7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mailto:herrmanns@upu.int"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123.png"/></Relationships>
</file>

<file path=ppt/slides/_rels/slide78.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125.png"/></Relationships>
</file>

<file path=ppt/slides/_rels/slide79.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mailto:ellilic@upu.int"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10.xml"/><Relationship Id="rId4" Type="http://schemas.openxmlformats.org/officeDocument/2006/relationships/image" Target="../media/image129.png"/></Relationships>
</file>

<file path=ppt/slides/_rels/slide84.xml.rels><?xml version="1.0" encoding="UTF-8" standalone="yes"?>
<Relationships xmlns="http://schemas.openxmlformats.org/package/2006/relationships"><Relationship Id="rId8" Type="http://schemas.openxmlformats.org/officeDocument/2006/relationships/hyperlink" Target="https://support.upu.int/" TargetMode="External"/><Relationship Id="rId3" Type="http://schemas.openxmlformats.org/officeDocument/2006/relationships/hyperlink" Target="mailto:poc.psdeig.secretariat@upu.int" TargetMode="External"/><Relationship Id="rId7" Type="http://schemas.openxmlformats.org/officeDocument/2006/relationships/hyperlink" Target="mailto:compliance.standards@upu.int" TargetMode="External"/><Relationship Id="rId2" Type="http://schemas.openxmlformats.org/officeDocument/2006/relationships/hyperlink" Target="mailto:letters@upu.int" TargetMode="External"/><Relationship Id="rId1" Type="http://schemas.openxmlformats.org/officeDocument/2006/relationships/slideLayout" Target="../slideLayouts/slideLayout10.xml"/><Relationship Id="rId6" Type="http://schemas.openxmlformats.org/officeDocument/2006/relationships/hyperlink" Target="mailto:central.accounting@upu.int" TargetMode="External"/><Relationship Id="rId5" Type="http://schemas.openxmlformats.org/officeDocument/2006/relationships/hyperlink" Target="mailto:DPRM-PPRE-REM@upu.int" TargetMode="External"/><Relationship Id="rId4" Type="http://schemas.openxmlformats.org/officeDocument/2006/relationships/hyperlink" Target="mailto:information.QS@upu.int"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hyperlink" Target="http://www.upu.int/en/postal-solutions/programmes-services/physical-services#capacity-building" TargetMode="External"/><Relationship Id="rId1" Type="http://schemas.openxmlformats.org/officeDocument/2006/relationships/slideLayout" Target="../slideLayouts/slideLayout10.xml"/><Relationship Id="rId4" Type="http://schemas.openxmlformats.org/officeDocument/2006/relationships/image" Target="../media/image131.png"/></Relationships>
</file>

<file path=ppt/slides/_rels/slide8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mailto:pilkingtond@upu.int" TargetMode="External"/></Relationships>
</file>

<file path=ppt/slides/_rels/slide87.xml.rels><?xml version="1.0" encoding="UTF-8" standalone="yes"?>
<Relationships xmlns="http://schemas.openxmlformats.org/package/2006/relationships"><Relationship Id="rId2" Type="http://schemas.openxmlformats.org/officeDocument/2006/relationships/hyperlink" Target="mailto:POC.PSDEIG.secretariat@upu.int"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835D29-844D-9B39-E66B-3F0C2F5A2FBA}"/>
              </a:ext>
            </a:extLst>
          </p:cNvPr>
          <p:cNvSpPr>
            <a:spLocks noGrp="1"/>
          </p:cNvSpPr>
          <p:nvPr>
            <p:ph type="ctrTitle"/>
          </p:nvPr>
        </p:nvSpPr>
        <p:spPr>
          <a:xfrm>
            <a:off x="1225446" y="1369702"/>
            <a:ext cx="9741108" cy="2387600"/>
          </a:xfrm>
        </p:spPr>
        <p:txBody>
          <a:bodyPr/>
          <a:lstStyle/>
          <a:p>
            <a:r>
              <a:rPr lang="en-US" sz="4000" dirty="0"/>
              <a:t>Shaping the future of postal services: UPU regulatory updates and IT innovations with delivered duty paid solution</a:t>
            </a:r>
            <a:endParaRPr lang="en-GB" sz="4000" dirty="0"/>
          </a:p>
        </p:txBody>
      </p:sp>
      <p:sp>
        <p:nvSpPr>
          <p:cNvPr id="5" name="Subtitle 4">
            <a:extLst>
              <a:ext uri="{FF2B5EF4-FFF2-40B4-BE49-F238E27FC236}">
                <a16:creationId xmlns:a16="http://schemas.microsoft.com/office/drawing/2014/main" id="{50C6356B-0C5A-4722-3687-062F2B9DD10B}"/>
              </a:ext>
            </a:extLst>
          </p:cNvPr>
          <p:cNvSpPr>
            <a:spLocks noGrp="1"/>
          </p:cNvSpPr>
          <p:nvPr>
            <p:ph type="subTitle" idx="1"/>
          </p:nvPr>
        </p:nvSpPr>
        <p:spPr>
          <a:xfrm>
            <a:off x="1225550" y="4534678"/>
            <a:ext cx="9741108" cy="1262463"/>
          </a:xfrm>
        </p:spPr>
        <p:txBody>
          <a:bodyPr>
            <a:noAutofit/>
          </a:bodyPr>
          <a:lstStyle/>
          <a:p>
            <a:r>
              <a:rPr lang="en-GB" dirty="0"/>
              <a:t>UPU International Bureau</a:t>
            </a:r>
          </a:p>
          <a:p>
            <a:r>
              <a:rPr lang="en-GB" dirty="0"/>
              <a:t>Postal Operations Directorate – E-Commerce, Physical Services Integration and POC Matters</a:t>
            </a:r>
          </a:p>
        </p:txBody>
      </p:sp>
    </p:spTree>
    <p:extLst>
      <p:ext uri="{BB962C8B-B14F-4D97-AF65-F5344CB8AC3E}">
        <p14:creationId xmlns:p14="http://schemas.microsoft.com/office/powerpoint/2010/main" val="534553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42EA3-5B6D-45AC-8FF2-9E43CC966244}"/>
              </a:ext>
            </a:extLst>
          </p:cNvPr>
          <p:cNvSpPr>
            <a:spLocks noGrp="1"/>
          </p:cNvSpPr>
          <p:nvPr>
            <p:ph type="title"/>
          </p:nvPr>
        </p:nvSpPr>
        <p:spPr/>
        <p:txBody>
          <a:bodyPr/>
          <a:lstStyle/>
          <a:p>
            <a:r>
              <a:rPr lang="en-US" sz="3200" dirty="0">
                <a:cs typeface="+mn-cs"/>
              </a:rPr>
              <a:t>Overview description and key features</a:t>
            </a:r>
          </a:p>
        </p:txBody>
      </p:sp>
      <p:sp>
        <p:nvSpPr>
          <p:cNvPr id="6" name="Rectangle 5">
            <a:extLst>
              <a:ext uri="{FF2B5EF4-FFF2-40B4-BE49-F238E27FC236}">
                <a16:creationId xmlns:a16="http://schemas.microsoft.com/office/drawing/2014/main" id="{08072AD7-7AA0-4F88-9115-076C6C1457F9}"/>
              </a:ext>
            </a:extLst>
          </p:cNvPr>
          <p:cNvSpPr/>
          <p:nvPr/>
        </p:nvSpPr>
        <p:spPr>
          <a:xfrm>
            <a:off x="2659215" y="4271490"/>
            <a:ext cx="9195509" cy="898718"/>
          </a:xfrm>
          <a:prstGeom prst="rect">
            <a:avLst/>
          </a:prstGeom>
          <a:solidFill>
            <a:schemeClr val="bg2"/>
          </a:solidFill>
          <a:ln>
            <a:noFill/>
            <a:prstDash val="sysDot"/>
          </a:ln>
          <a:effectLst/>
        </p:spPr>
        <p:style>
          <a:lnRef idx="1">
            <a:schemeClr val="accent1"/>
          </a:lnRef>
          <a:fillRef idx="3">
            <a:schemeClr val="accent1"/>
          </a:fillRef>
          <a:effectRef idx="2">
            <a:schemeClr val="accent1"/>
          </a:effectRef>
          <a:fontRef idx="minor">
            <a:schemeClr val="lt1"/>
          </a:fontRef>
        </p:style>
        <p:txBody>
          <a:bodyPr lIns="91408" tIns="45703" rIns="91408" bIns="45703" rtlCol="0" anchor="ctr"/>
          <a:lstStyle/>
          <a:p>
            <a:pPr lvl="0" algn="just" fontAlgn="base">
              <a:spcBef>
                <a:spcPct val="0"/>
              </a:spcBef>
              <a:spcAft>
                <a:spcPct val="0"/>
              </a:spcAft>
              <a:defRPr/>
            </a:pPr>
            <a:r>
              <a:rPr lang="en-GB"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Customers looking for confirmation that their item was delivered. The service is being used mainly for low-value, low-weight e-commerce goods.</a:t>
            </a:r>
          </a:p>
        </p:txBody>
      </p:sp>
      <p:sp>
        <p:nvSpPr>
          <p:cNvPr id="7" name="Rectangle 6">
            <a:extLst>
              <a:ext uri="{FF2B5EF4-FFF2-40B4-BE49-F238E27FC236}">
                <a16:creationId xmlns:a16="http://schemas.microsoft.com/office/drawing/2014/main" id="{93555E11-F7C2-4D5C-B324-CCFCAFFAD1DE}"/>
              </a:ext>
            </a:extLst>
          </p:cNvPr>
          <p:cNvSpPr/>
          <p:nvPr/>
        </p:nvSpPr>
        <p:spPr>
          <a:xfrm>
            <a:off x="336550" y="4271490"/>
            <a:ext cx="2179955" cy="89871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Customers affected by the change:</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51E1522-5BBA-4CF9-87B5-72EAF26D5930}"/>
              </a:ext>
            </a:extLst>
          </p:cNvPr>
          <p:cNvSpPr/>
          <p:nvPr/>
        </p:nvSpPr>
        <p:spPr>
          <a:xfrm>
            <a:off x="3597846" y="5327780"/>
            <a:ext cx="8256878" cy="922008"/>
          </a:xfrm>
          <a:prstGeom prst="rect">
            <a:avLst/>
          </a:prstGeom>
          <a:solidFill>
            <a:schemeClr val="bg2"/>
          </a:solidFill>
          <a:ln>
            <a:noFill/>
            <a:prstDash val="sysDot"/>
          </a:ln>
          <a:effectLst/>
        </p:spPr>
        <p:style>
          <a:lnRef idx="1">
            <a:schemeClr val="accent1"/>
          </a:lnRef>
          <a:fillRef idx="3">
            <a:schemeClr val="accent1"/>
          </a:fillRef>
          <a:effectRef idx="2">
            <a:schemeClr val="accent1"/>
          </a:effectRef>
          <a:fontRef idx="minor">
            <a:schemeClr val="lt1"/>
          </a:fontRef>
        </p:style>
        <p:txBody>
          <a:bodyPr lIns="91408" tIns="45703" rIns="91408" bIns="45703" rtlCol="0" anchor="ctr"/>
          <a:lstStyle/>
          <a:p>
            <a:pPr lvl="0" algn="just">
              <a:defRPr/>
            </a:pPr>
            <a:r>
              <a:rPr lang="en-GB"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UPU member countries obliged to provide inbound tracked delivery service for letter-post items containing goods.</a:t>
            </a:r>
            <a:endParaRPr kumimoji="0" lang="en-GB" sz="18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a:extLst>
              <a:ext uri="{FF2B5EF4-FFF2-40B4-BE49-F238E27FC236}">
                <a16:creationId xmlns:a16="http://schemas.microsoft.com/office/drawing/2014/main" id="{0ED10F6D-CBAA-42D6-9FD7-F631B46489F7}"/>
              </a:ext>
            </a:extLst>
          </p:cNvPr>
          <p:cNvSpPr/>
          <p:nvPr/>
        </p:nvSpPr>
        <p:spPr>
          <a:xfrm>
            <a:off x="324446" y="5317137"/>
            <a:ext cx="3217812" cy="92200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lang="en-GB" b="1" dirty="0">
                <a:solidFill>
                  <a:prstClr val="white"/>
                </a:solidFill>
                <a:latin typeface="Verdana" panose="020B0604030504040204" pitchFamily="34" charset="0"/>
                <a:ea typeface="Verdana" panose="020B0604030504040204" pitchFamily="34" charset="0"/>
                <a:cs typeface="Verdana" panose="020B0604030504040204" pitchFamily="34" charset="0"/>
              </a:rPr>
              <a:t>Implications of the change for DOs: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212A13-760A-4315-8E39-0922F8CF7E13}"/>
              </a:ext>
            </a:extLst>
          </p:cNvPr>
          <p:cNvSpPr/>
          <p:nvPr/>
        </p:nvSpPr>
        <p:spPr>
          <a:xfrm>
            <a:off x="324446" y="1635975"/>
            <a:ext cx="1777060" cy="92756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Service </a:t>
            </a:r>
            <a:r>
              <a:rPr lang="en-GB" b="1" dirty="0">
                <a:solidFill>
                  <a:prstClr val="white"/>
                </a:solidFill>
                <a:latin typeface="Verdana" panose="020B0604030504040204" pitchFamily="34" charset="0"/>
                <a:ea typeface="Verdana" panose="020B0604030504040204" pitchFamily="34" charset="0"/>
                <a:cs typeface="Verdana" panose="020B0604030504040204" pitchFamily="34" charset="0"/>
              </a:rPr>
              <a:t>d</a:t>
            </a:r>
            <a:r>
              <a:rPr kumimoji="0" lang="en-GB" sz="1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escription:</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A12C976-A1E6-4DFD-9BF7-40EB1F6ABE8C}"/>
              </a:ext>
            </a:extLst>
          </p:cNvPr>
          <p:cNvSpPr/>
          <p:nvPr/>
        </p:nvSpPr>
        <p:spPr>
          <a:xfrm>
            <a:off x="2270672" y="1634230"/>
            <a:ext cx="9596882" cy="929305"/>
          </a:xfrm>
          <a:prstGeom prst="rect">
            <a:avLst/>
          </a:prstGeom>
          <a:solidFill>
            <a:schemeClr val="bg2"/>
          </a:solidFill>
          <a:ln>
            <a:noFill/>
            <a:prstDash val="sysDot"/>
          </a:ln>
          <a:effectLst/>
        </p:spPr>
        <p:style>
          <a:lnRef idx="1">
            <a:schemeClr val="accent1"/>
          </a:lnRef>
          <a:fillRef idx="3">
            <a:schemeClr val="accent1"/>
          </a:fillRef>
          <a:effectRef idx="2">
            <a:schemeClr val="accent1"/>
          </a:effectRef>
          <a:fontRef idx="minor">
            <a:schemeClr val="lt1"/>
          </a:fontRef>
        </p:style>
        <p:txBody>
          <a:bodyPr lIns="91408" tIns="45703" rIns="91408" bIns="45703" rtlCol="0" anchor="ctr"/>
          <a:lstStyle/>
          <a:p>
            <a:pPr lvl="0" algn="just" fontAlgn="base">
              <a:spcBef>
                <a:spcPct val="0"/>
              </a:spcBef>
              <a:spcAft>
                <a:spcPct val="0"/>
              </a:spcAft>
              <a:defRPr/>
            </a:pPr>
            <a:r>
              <a:rPr lang="en-US" sz="16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A supplementary service with optional and mandatory components. Items are tracked electronically so customers can view where the package is, and its delivery progress along the way. No signature on delivery (scan only) and no liability between Posts.</a:t>
            </a:r>
          </a:p>
        </p:txBody>
      </p:sp>
      <p:graphicFrame>
        <p:nvGraphicFramePr>
          <p:cNvPr id="3" name="Table 12">
            <a:extLst>
              <a:ext uri="{FF2B5EF4-FFF2-40B4-BE49-F238E27FC236}">
                <a16:creationId xmlns:a16="http://schemas.microsoft.com/office/drawing/2014/main" id="{6AC24863-3185-4903-9C86-77863C054720}"/>
              </a:ext>
            </a:extLst>
          </p:cNvPr>
          <p:cNvGraphicFramePr>
            <a:graphicFrameLocks noGrp="1"/>
          </p:cNvGraphicFramePr>
          <p:nvPr>
            <p:extLst>
              <p:ext uri="{D42A27DB-BD31-4B8C-83A1-F6EECF244321}">
                <p14:modId xmlns:p14="http://schemas.microsoft.com/office/powerpoint/2010/main" val="853235192"/>
              </p:ext>
            </p:extLst>
          </p:nvPr>
        </p:nvGraphicFramePr>
        <p:xfrm>
          <a:off x="324446" y="2767513"/>
          <a:ext cx="11518900" cy="1322973"/>
        </p:xfrm>
        <a:graphic>
          <a:graphicData uri="http://schemas.openxmlformats.org/drawingml/2006/table">
            <a:tbl>
              <a:tblPr firstRow="1" bandRow="1">
                <a:tableStyleId>{5C22544A-7EE6-4342-B048-85BDC9FD1C3A}</a:tableStyleId>
              </a:tblPr>
              <a:tblGrid>
                <a:gridCol w="938913">
                  <a:extLst>
                    <a:ext uri="{9D8B030D-6E8A-4147-A177-3AD203B41FA5}">
                      <a16:colId xmlns:a16="http://schemas.microsoft.com/office/drawing/2014/main" val="1798018951"/>
                    </a:ext>
                  </a:extLst>
                </a:gridCol>
                <a:gridCol w="1446059">
                  <a:extLst>
                    <a:ext uri="{9D8B030D-6E8A-4147-A177-3AD203B41FA5}">
                      <a16:colId xmlns:a16="http://schemas.microsoft.com/office/drawing/2014/main" val="3221783339"/>
                    </a:ext>
                  </a:extLst>
                </a:gridCol>
                <a:gridCol w="1294838">
                  <a:extLst>
                    <a:ext uri="{9D8B030D-6E8A-4147-A177-3AD203B41FA5}">
                      <a16:colId xmlns:a16="http://schemas.microsoft.com/office/drawing/2014/main" val="4063009611"/>
                    </a:ext>
                  </a:extLst>
                </a:gridCol>
                <a:gridCol w="886900">
                  <a:extLst>
                    <a:ext uri="{9D8B030D-6E8A-4147-A177-3AD203B41FA5}">
                      <a16:colId xmlns:a16="http://schemas.microsoft.com/office/drawing/2014/main" val="1467398504"/>
                    </a:ext>
                  </a:extLst>
                </a:gridCol>
                <a:gridCol w="1217563">
                  <a:extLst>
                    <a:ext uri="{9D8B030D-6E8A-4147-A177-3AD203B41FA5}">
                      <a16:colId xmlns:a16="http://schemas.microsoft.com/office/drawing/2014/main" val="2150522696"/>
                    </a:ext>
                  </a:extLst>
                </a:gridCol>
                <a:gridCol w="1073738">
                  <a:extLst>
                    <a:ext uri="{9D8B030D-6E8A-4147-A177-3AD203B41FA5}">
                      <a16:colId xmlns:a16="http://schemas.microsoft.com/office/drawing/2014/main" val="1335450879"/>
                    </a:ext>
                  </a:extLst>
                </a:gridCol>
                <a:gridCol w="1249855">
                  <a:extLst>
                    <a:ext uri="{9D8B030D-6E8A-4147-A177-3AD203B41FA5}">
                      <a16:colId xmlns:a16="http://schemas.microsoft.com/office/drawing/2014/main" val="1256286692"/>
                    </a:ext>
                  </a:extLst>
                </a:gridCol>
                <a:gridCol w="1190400">
                  <a:extLst>
                    <a:ext uri="{9D8B030D-6E8A-4147-A177-3AD203B41FA5}">
                      <a16:colId xmlns:a16="http://schemas.microsoft.com/office/drawing/2014/main" val="1940789647"/>
                    </a:ext>
                  </a:extLst>
                </a:gridCol>
                <a:gridCol w="1161076">
                  <a:extLst>
                    <a:ext uri="{9D8B030D-6E8A-4147-A177-3AD203B41FA5}">
                      <a16:colId xmlns:a16="http://schemas.microsoft.com/office/drawing/2014/main" val="3077719537"/>
                    </a:ext>
                  </a:extLst>
                </a:gridCol>
                <a:gridCol w="1059558">
                  <a:extLst>
                    <a:ext uri="{9D8B030D-6E8A-4147-A177-3AD203B41FA5}">
                      <a16:colId xmlns:a16="http://schemas.microsoft.com/office/drawing/2014/main" val="1603822556"/>
                    </a:ext>
                  </a:extLst>
                </a:gridCol>
              </a:tblGrid>
              <a:tr h="5498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spc="-20" noProof="0" dirty="0">
                          <a:effectLst/>
                          <a:latin typeface="Verdana" panose="020B0604030504040204" pitchFamily="34" charset="0"/>
                          <a:ea typeface="Verdana" panose="020B0604030504040204" pitchFamily="34" charset="0"/>
                        </a:rPr>
                        <a:t>Weight</a:t>
                      </a:r>
                      <a:endParaRPr lang="en-GB" sz="1400" b="0" i="1" noProof="0" dirty="0">
                        <a:effectLst/>
                        <a:latin typeface="Verdana" panose="020B0604030504040204" pitchFamily="34" charset="0"/>
                        <a:ea typeface="Verdana" panose="020B0604030504040204" pitchFamily="34" charset="0"/>
                        <a:cs typeface="Times New Roman" panose="02020603050405020304" pitchFamily="18" charset="0"/>
                      </a:endParaRPr>
                    </a:p>
                    <a:p>
                      <a:endParaRPr lang="en-GB" sz="1400" b="0" i="1" noProof="0" dirty="0">
                        <a:latin typeface="Verdana" panose="020B0604030504040204" pitchFamily="34" charset="0"/>
                        <a:ea typeface="Verdana" panose="020B0604030504040204" pitchFamily="34" charset="0"/>
                      </a:endParaRPr>
                    </a:p>
                  </a:txBody>
                  <a:tcPr/>
                </a:tc>
                <a:tc>
                  <a:txBody>
                    <a:bodyPr/>
                    <a:lstStyle/>
                    <a:p>
                      <a:r>
                        <a:rPr lang="en-GB" sz="1400" b="0" i="1" spc="-20" noProof="0" dirty="0">
                          <a:effectLst/>
                          <a:latin typeface="Verdana" panose="020B0604030504040204" pitchFamily="34" charset="0"/>
                          <a:ea typeface="Verdana" panose="020B0604030504040204" pitchFamily="34" charset="0"/>
                        </a:rPr>
                        <a:t>Pay-for-performance</a:t>
                      </a:r>
                      <a:endParaRPr lang="en-GB" sz="1400" b="0" i="1" noProof="0" dirty="0">
                        <a:latin typeface="Verdana" panose="020B0604030504040204" pitchFamily="34" charset="0"/>
                        <a:ea typeface="Verdana" panose="020B0604030504040204" pitchFamily="34" charset="0"/>
                      </a:endParaRPr>
                    </a:p>
                  </a:txBody>
                  <a:tcPr/>
                </a:tc>
                <a:tc>
                  <a:txBody>
                    <a:bodyPr/>
                    <a:lstStyle/>
                    <a:p>
                      <a:r>
                        <a:rPr lang="en-GB" sz="1400" b="0" i="1" noProof="0" dirty="0">
                          <a:latin typeface="Verdana" panose="020B0604030504040204" pitchFamily="34" charset="0"/>
                          <a:ea typeface="Verdana" panose="020B0604030504040204" pitchFamily="34" charset="0"/>
                        </a:rPr>
                        <a:t>S10 identifier</a:t>
                      </a:r>
                    </a:p>
                  </a:txBody>
                  <a:tcPr/>
                </a:tc>
                <a:tc>
                  <a:txBody>
                    <a:bodyPr/>
                    <a:lstStyle/>
                    <a:p>
                      <a:r>
                        <a:rPr lang="en-GB" sz="1400" b="0" i="1" noProof="0" dirty="0">
                          <a:latin typeface="Verdana" panose="020B0604030504040204" pitchFamily="34" charset="0"/>
                          <a:ea typeface="Verdana" panose="020B0604030504040204" pitchFamily="34" charset="0"/>
                        </a:rPr>
                        <a:t>EAD</a:t>
                      </a:r>
                    </a:p>
                  </a:txBody>
                  <a:tcPr/>
                </a:tc>
                <a:tc>
                  <a:txBody>
                    <a:bodyPr/>
                    <a:lstStyle/>
                    <a:p>
                      <a:r>
                        <a:rPr lang="en-GB" sz="1400" b="0" i="1" noProof="0" dirty="0">
                          <a:latin typeface="Verdana" panose="020B0604030504040204" pitchFamily="34" charset="0"/>
                          <a:ea typeface="Verdana" panose="020B0604030504040204" pitchFamily="34" charset="0"/>
                        </a:rPr>
                        <a:t>ITMATT</a:t>
                      </a:r>
                    </a:p>
                  </a:txBody>
                  <a:tcPr/>
                </a:tc>
                <a:tc>
                  <a:txBody>
                    <a:bodyPr/>
                    <a:lstStyle/>
                    <a:p>
                      <a:r>
                        <a:rPr lang="en-GB" sz="1400" b="0" i="1" noProof="0" dirty="0">
                          <a:latin typeface="Verdana" panose="020B0604030504040204" pitchFamily="34" charset="0"/>
                          <a:ea typeface="Verdana" panose="020B0604030504040204" pitchFamily="34" charset="0"/>
                        </a:rPr>
                        <a:t>IBIS</a:t>
                      </a:r>
                    </a:p>
                  </a:txBody>
                  <a:tcPr/>
                </a:tc>
                <a:tc>
                  <a:txBody>
                    <a:bodyPr/>
                    <a:lstStyle/>
                    <a:p>
                      <a:r>
                        <a:rPr lang="en-GB" sz="1400" b="0" i="1" noProof="0" dirty="0">
                          <a:latin typeface="Verdana" panose="020B0604030504040204" pitchFamily="34" charset="0"/>
                          <a:ea typeface="Verdana" panose="020B0604030504040204" pitchFamily="34" charset="0"/>
                        </a:rPr>
                        <a:t>EMSEVT3</a:t>
                      </a:r>
                    </a:p>
                  </a:txBody>
                  <a:tcPr/>
                </a:tc>
                <a:tc>
                  <a:txBody>
                    <a:bodyPr/>
                    <a:lstStyle/>
                    <a:p>
                      <a:r>
                        <a:rPr lang="en-GB" sz="1400" b="0" i="1" noProof="0" dirty="0">
                          <a:latin typeface="Verdana" panose="020B0604030504040204" pitchFamily="34" charset="0"/>
                          <a:ea typeface="Verdana" panose="020B0604030504040204" pitchFamily="34" charset="0"/>
                        </a:rPr>
                        <a:t>End-to-end tracking</a:t>
                      </a:r>
                    </a:p>
                  </a:txBody>
                  <a:tcPr/>
                </a:tc>
                <a:tc>
                  <a:txBody>
                    <a:bodyPr/>
                    <a:lstStyle/>
                    <a:p>
                      <a:r>
                        <a:rPr lang="en-GB" sz="1400" b="0" i="1" noProof="0" dirty="0">
                          <a:latin typeface="Verdana" panose="020B0604030504040204" pitchFamily="34" charset="0"/>
                          <a:ea typeface="Verdana" panose="020B0604030504040204" pitchFamily="34" charset="0"/>
                        </a:rPr>
                        <a:t>Signature</a:t>
                      </a:r>
                    </a:p>
                  </a:txBody>
                  <a:tcPr/>
                </a:tc>
                <a:tc>
                  <a:txBody>
                    <a:bodyPr/>
                    <a:lstStyle/>
                    <a:p>
                      <a:r>
                        <a:rPr lang="en-GB" sz="1400" b="0" i="1" noProof="0" dirty="0">
                          <a:latin typeface="Verdana" panose="020B0604030504040204" pitchFamily="34" charset="0"/>
                          <a:ea typeface="Verdana" panose="020B0604030504040204" pitchFamily="34" charset="0"/>
                        </a:rPr>
                        <a:t>Liability</a:t>
                      </a:r>
                    </a:p>
                  </a:txBody>
                  <a:tcPr/>
                </a:tc>
                <a:extLst>
                  <a:ext uri="{0D108BD9-81ED-4DB2-BD59-A6C34878D82A}">
                    <a16:rowId xmlns:a16="http://schemas.microsoft.com/office/drawing/2014/main" val="3612712392"/>
                  </a:ext>
                </a:extLst>
              </a:tr>
              <a:tr h="773104">
                <a:tc>
                  <a:txBody>
                    <a:bodyPr/>
                    <a:lstStyle/>
                    <a:p>
                      <a:r>
                        <a:rPr lang="en-GB" sz="1400" noProof="0" dirty="0">
                          <a:latin typeface="Verdana" panose="020B0604030504040204" pitchFamily="34" charset="0"/>
                          <a:ea typeface="Verdana" panose="020B0604030504040204" pitchFamily="34" charset="0"/>
                        </a:rPr>
                        <a:t>0–2kgs</a:t>
                      </a:r>
                    </a:p>
                  </a:txBody>
                  <a:tcPr/>
                </a:tc>
                <a:tc>
                  <a:txBody>
                    <a:bodyPr/>
                    <a:lstStyle/>
                    <a:p>
                      <a:r>
                        <a:rPr lang="en-GB" sz="1400" noProof="0" dirty="0">
                          <a:latin typeface="Verdana" panose="020B0604030504040204" pitchFamily="34" charset="0"/>
                          <a:ea typeface="Verdana" panose="020B0604030504040204" pitchFamily="34" charset="0"/>
                        </a:rPr>
                        <a:t>Mandatory</a:t>
                      </a:r>
                    </a:p>
                  </a:txBody>
                  <a:tcPr/>
                </a:tc>
                <a:tc>
                  <a:txBody>
                    <a:bodyPr/>
                    <a:lstStyle/>
                    <a:p>
                      <a:r>
                        <a:rPr lang="en-GB" sz="1400" noProof="0" dirty="0">
                          <a:latin typeface="Verdana" panose="020B0604030504040204" pitchFamily="34" charset="0"/>
                          <a:ea typeface="Verdana" panose="020B0604030504040204" pitchFamily="34" charset="0"/>
                        </a:rPr>
                        <a:t>Mandatory</a:t>
                      </a:r>
                    </a:p>
                    <a:p>
                      <a:r>
                        <a:rPr lang="en-GB" sz="1400" noProof="0" dirty="0">
                          <a:latin typeface="Verdana" panose="020B0604030504040204" pitchFamily="34" charset="0"/>
                          <a:ea typeface="Verdana" panose="020B0604030504040204" pitchFamily="34" charset="0"/>
                        </a:rPr>
                        <a:t>(LA–LZ)</a:t>
                      </a:r>
                    </a:p>
                  </a:txBody>
                  <a:tcPr/>
                </a:tc>
                <a:tc gridSpan="2">
                  <a:txBody>
                    <a:bodyPr/>
                    <a:lstStyle/>
                    <a:p>
                      <a:r>
                        <a:rPr lang="en-GB" sz="1400" noProof="0" dirty="0">
                          <a:latin typeface="Verdana" panose="020B0604030504040204" pitchFamily="34" charset="0"/>
                          <a:ea typeface="Verdana" panose="020B0604030504040204" pitchFamily="34" charset="0"/>
                        </a:rPr>
                        <a:t>Mandatory (items subject to customs)</a:t>
                      </a:r>
                    </a:p>
                  </a:txBody>
                  <a:tcPr/>
                </a:tc>
                <a:tc hMerge="1">
                  <a:txBody>
                    <a:bodyPr/>
                    <a:lstStyle/>
                    <a:p>
                      <a:endParaRPr lang="en-US" dirty="0"/>
                    </a:p>
                  </a:txBody>
                  <a:tcPr/>
                </a:tc>
                <a:tc>
                  <a:txBody>
                    <a:bodyPr/>
                    <a:lstStyle/>
                    <a:p>
                      <a:r>
                        <a:rPr lang="en-GB" sz="1400" noProof="0" dirty="0">
                          <a:latin typeface="Verdana" panose="020B0604030504040204" pitchFamily="34" charset="0"/>
                          <a:ea typeface="Verdana" panose="020B0604030504040204" pitchFamily="34" charset="0"/>
                        </a:rPr>
                        <a:t>Optional</a:t>
                      </a:r>
                    </a:p>
                  </a:txBody>
                  <a:tcPr/>
                </a:tc>
                <a:tc>
                  <a:txBody>
                    <a:bodyPr/>
                    <a:lstStyle/>
                    <a:p>
                      <a:r>
                        <a:rPr lang="en-GB" sz="1400" noProof="0" dirty="0">
                          <a:latin typeface="Verdana" panose="020B0604030504040204" pitchFamily="34" charset="0"/>
                          <a:ea typeface="Verdana" panose="020B0604030504040204" pitchFamily="34" charset="0"/>
                        </a:rPr>
                        <a:t>Mandatory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spc="-20" noProof="0" dirty="0">
                          <a:effectLst/>
                          <a:latin typeface="Verdana" panose="020B0604030504040204" pitchFamily="34" charset="0"/>
                          <a:ea typeface="Verdana" panose="020B0604030504040204" pitchFamily="34" charset="0"/>
                        </a:rPr>
                        <a:t>EMC, EMD, EDH, EMH/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spc="-20" noProof="0" dirty="0">
                          <a:effectLst/>
                          <a:latin typeface="Verdana" panose="020B0604030504040204" pitchFamily="34" charset="0"/>
                          <a:ea typeface="Verdana" panose="020B0604030504040204" pitchFamily="34" charset="0"/>
                        </a:rPr>
                        <a:t>EMI</a:t>
                      </a:r>
                      <a:endParaRPr lang="en-GB" sz="1400" noProof="0" dirty="0">
                        <a:effectLst/>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p>
                      <a:r>
                        <a:rPr lang="en-GB" sz="1400" noProof="0" dirty="0">
                          <a:latin typeface="Verdana" panose="020B0604030504040204" pitchFamily="34" charset="0"/>
                          <a:ea typeface="Verdana" panose="020B0604030504040204" pitchFamily="34" charset="0"/>
                        </a:rPr>
                        <a:t>No</a:t>
                      </a:r>
                    </a:p>
                  </a:txBody>
                  <a:tcPr/>
                </a:tc>
                <a:tc>
                  <a:txBody>
                    <a:bodyPr/>
                    <a:lstStyle/>
                    <a:p>
                      <a:r>
                        <a:rPr lang="en-GB" sz="1400" noProof="0" dirty="0">
                          <a:latin typeface="Verdana" panose="020B0604030504040204" pitchFamily="34" charset="0"/>
                          <a:ea typeface="Verdana" panose="020B0604030504040204" pitchFamily="34" charset="0"/>
                        </a:rPr>
                        <a:t>No</a:t>
                      </a:r>
                    </a:p>
                  </a:txBody>
                  <a:tcPr/>
                </a:tc>
                <a:extLst>
                  <a:ext uri="{0D108BD9-81ED-4DB2-BD59-A6C34878D82A}">
                    <a16:rowId xmlns:a16="http://schemas.microsoft.com/office/drawing/2014/main" val="3520893677"/>
                  </a:ext>
                </a:extLst>
              </a:tr>
            </a:tbl>
          </a:graphicData>
        </a:graphic>
      </p:graphicFrame>
    </p:spTree>
    <p:extLst>
      <p:ext uri="{BB962C8B-B14F-4D97-AF65-F5344CB8AC3E}">
        <p14:creationId xmlns:p14="http://schemas.microsoft.com/office/powerpoint/2010/main" val="1896497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23F543-E7C9-475A-AF76-AA5FF86FE4C1}"/>
              </a:ext>
            </a:extLst>
          </p:cNvPr>
          <p:cNvSpPr>
            <a:spLocks noGrp="1"/>
          </p:cNvSpPr>
          <p:nvPr>
            <p:ph type="title"/>
          </p:nvPr>
        </p:nvSpPr>
        <p:spPr/>
        <p:txBody>
          <a:bodyPr/>
          <a:lstStyle/>
          <a:p>
            <a:r>
              <a:rPr lang="fr-CH" dirty="0"/>
              <a:t>Webinar materials</a:t>
            </a:r>
            <a:endParaRPr lang="en-US" dirty="0"/>
          </a:p>
        </p:txBody>
      </p:sp>
      <p:grpSp>
        <p:nvGrpSpPr>
          <p:cNvPr id="8" name="Groupe 7">
            <a:extLst>
              <a:ext uri="{FF2B5EF4-FFF2-40B4-BE49-F238E27FC236}">
                <a16:creationId xmlns:a16="http://schemas.microsoft.com/office/drawing/2014/main" id="{0877780F-87AF-43C4-A61E-24D91C927F93}"/>
              </a:ext>
            </a:extLst>
          </p:cNvPr>
          <p:cNvGrpSpPr/>
          <p:nvPr/>
        </p:nvGrpSpPr>
        <p:grpSpPr>
          <a:xfrm>
            <a:off x="3806832" y="1530220"/>
            <a:ext cx="6105264" cy="5041496"/>
            <a:chOff x="4381830" y="1227684"/>
            <a:chExt cx="6310412" cy="5293765"/>
          </a:xfrm>
        </p:grpSpPr>
        <p:pic>
          <p:nvPicPr>
            <p:cNvPr id="4" name="Image 3">
              <a:extLst>
                <a:ext uri="{FF2B5EF4-FFF2-40B4-BE49-F238E27FC236}">
                  <a16:creationId xmlns:a16="http://schemas.microsoft.com/office/drawing/2014/main" id="{D2B3AFE2-9123-4E19-A621-4BF3F1ECC397}"/>
                </a:ext>
              </a:extLst>
            </p:cNvPr>
            <p:cNvPicPr>
              <a:picLocks noChangeAspect="1"/>
            </p:cNvPicPr>
            <p:nvPr/>
          </p:nvPicPr>
          <p:blipFill>
            <a:blip r:embed="rId2"/>
            <a:stretch>
              <a:fillRect/>
            </a:stretch>
          </p:blipFill>
          <p:spPr>
            <a:xfrm>
              <a:off x="4438650" y="1227684"/>
              <a:ext cx="6253592" cy="5293765"/>
            </a:xfrm>
            <a:prstGeom prst="rect">
              <a:avLst/>
            </a:prstGeom>
          </p:spPr>
        </p:pic>
        <p:sp>
          <p:nvSpPr>
            <p:cNvPr id="7" name="ZoneTexte 6">
              <a:extLst>
                <a:ext uri="{FF2B5EF4-FFF2-40B4-BE49-F238E27FC236}">
                  <a16:creationId xmlns:a16="http://schemas.microsoft.com/office/drawing/2014/main" id="{50727C3C-E2B6-4B5B-9CE7-5B8291C524B0}"/>
                </a:ext>
              </a:extLst>
            </p:cNvPr>
            <p:cNvSpPr txBox="1"/>
            <p:nvPr/>
          </p:nvSpPr>
          <p:spPr>
            <a:xfrm>
              <a:off x="4381830" y="3429000"/>
              <a:ext cx="1050874" cy="830997"/>
            </a:xfrm>
            <a:prstGeom prst="rect">
              <a:avLst/>
            </a:prstGeom>
            <a:noFill/>
          </p:spPr>
          <p:txBody>
            <a:bodyPr wrap="square" rtlCol="0">
              <a:spAutoFit/>
            </a:bodyPr>
            <a:lstStyle/>
            <a:p>
              <a:pPr algn="r"/>
              <a:r>
                <a:rPr lang="fr-CH" sz="800" b="1" u="sng" dirty="0">
                  <a:solidFill>
                    <a:schemeClr val="accent5">
                      <a:lumMod val="75000"/>
                    </a:schemeClr>
                  </a:solidFill>
                  <a:highlight>
                    <a:srgbClr val="FFFF00"/>
                  </a:highlight>
                </a:rPr>
                <a:t>Physical Services Publications</a:t>
              </a:r>
            </a:p>
            <a:p>
              <a:pPr algn="r"/>
              <a:endParaRPr lang="fr-CH" sz="800" b="1" u="sng" dirty="0">
                <a:solidFill>
                  <a:schemeClr val="accent5">
                    <a:lumMod val="75000"/>
                  </a:schemeClr>
                </a:solidFill>
                <a:highlight>
                  <a:srgbClr val="FFFF00"/>
                </a:highlight>
              </a:endParaRPr>
            </a:p>
            <a:p>
              <a:pPr algn="r"/>
              <a:r>
                <a:rPr lang="fr-CH" sz="800" b="1" u="sng" dirty="0">
                  <a:solidFill>
                    <a:schemeClr val="accent5">
                      <a:lumMod val="75000"/>
                    </a:schemeClr>
                  </a:solidFill>
                  <a:highlight>
                    <a:srgbClr val="FFFF00"/>
                  </a:highlight>
                </a:rPr>
                <a:t>Capacity Building</a:t>
              </a:r>
            </a:p>
            <a:p>
              <a:pPr algn="r"/>
              <a:endParaRPr lang="fr-CH" sz="800" b="1" u="sng" dirty="0">
                <a:solidFill>
                  <a:schemeClr val="accent5">
                    <a:lumMod val="75000"/>
                  </a:schemeClr>
                </a:solidFill>
                <a:highlight>
                  <a:srgbClr val="FFFF00"/>
                </a:highlight>
              </a:endParaRPr>
            </a:p>
            <a:p>
              <a:pPr algn="r"/>
              <a:r>
                <a:rPr lang="fr-CH" sz="800" b="1" u="sng" dirty="0">
                  <a:solidFill>
                    <a:schemeClr val="accent5">
                      <a:lumMod val="75000"/>
                    </a:schemeClr>
                  </a:solidFill>
                </a:rPr>
                <a:t>UPU Forms</a:t>
              </a:r>
              <a:endParaRPr lang="en-US" sz="800" b="1" u="sng" dirty="0">
                <a:solidFill>
                  <a:schemeClr val="accent5">
                    <a:lumMod val="75000"/>
                  </a:schemeClr>
                </a:solidFill>
              </a:endParaRPr>
            </a:p>
          </p:txBody>
        </p:sp>
      </p:grpSp>
      <p:sp>
        <p:nvSpPr>
          <p:cNvPr id="9" name="ZoneTexte 8">
            <a:extLst>
              <a:ext uri="{FF2B5EF4-FFF2-40B4-BE49-F238E27FC236}">
                <a16:creationId xmlns:a16="http://schemas.microsoft.com/office/drawing/2014/main" id="{7839E34B-CD4B-44F7-8C00-BAA508DC03F2}"/>
              </a:ext>
            </a:extLst>
          </p:cNvPr>
          <p:cNvSpPr txBox="1"/>
          <p:nvPr/>
        </p:nvSpPr>
        <p:spPr>
          <a:xfrm>
            <a:off x="336550" y="4755834"/>
            <a:ext cx="3295480" cy="1815882"/>
          </a:xfrm>
          <a:prstGeom prst="rect">
            <a:avLst/>
          </a:prstGeom>
          <a:solidFill>
            <a:schemeClr val="accent5">
              <a:lumMod val="20000"/>
              <a:lumOff val="80000"/>
            </a:schemeClr>
          </a:solidFill>
        </p:spPr>
        <p:txBody>
          <a:bodyPr wrap="square">
            <a:spAutoFit/>
          </a:bodyPr>
          <a:lstStyle/>
          <a:p>
            <a:r>
              <a:rPr lang="en-US" sz="1400" dirty="0">
                <a:solidFill>
                  <a:schemeClr val="accent1"/>
                </a:solidFill>
                <a:latin typeface="Verdana" panose="020B0604030504040204" pitchFamily="34" charset="0"/>
                <a:ea typeface="Verdana" panose="020B0604030504040204" pitchFamily="34" charset="0"/>
              </a:rPr>
              <a:t>Webinars</a:t>
            </a:r>
          </a:p>
          <a:p>
            <a:endParaRPr lang="en-US" sz="1400" dirty="0">
              <a:solidFill>
                <a:schemeClr val="accent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400" dirty="0">
                <a:solidFill>
                  <a:schemeClr val="accent1"/>
                </a:solidFill>
                <a:latin typeface="Verdana" panose="020B0604030504040204" pitchFamily="34" charset="0"/>
                <a:ea typeface="Verdana" panose="020B0604030504040204" pitchFamily="34" charset="0"/>
              </a:rPr>
              <a:t>Presentations</a:t>
            </a:r>
          </a:p>
          <a:p>
            <a:pPr marL="285750" indent="-285750">
              <a:buFont typeface="Arial" panose="020B0604020202020204" pitchFamily="34" charset="0"/>
              <a:buChar char="•"/>
            </a:pPr>
            <a:endParaRPr lang="en-US" sz="1400" dirty="0">
              <a:solidFill>
                <a:schemeClr val="accent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400" dirty="0">
                <a:solidFill>
                  <a:schemeClr val="accent1"/>
                </a:solidFill>
                <a:latin typeface="Verdana" panose="020B0604030504040204" pitchFamily="34" charset="0"/>
                <a:ea typeface="Verdana" panose="020B0604030504040204" pitchFamily="34" charset="0"/>
              </a:rPr>
              <a:t>Chat-based questions and answers</a:t>
            </a:r>
          </a:p>
          <a:p>
            <a:pPr marL="285750" indent="-285750">
              <a:buFont typeface="Arial" panose="020B0604020202020204" pitchFamily="34" charset="0"/>
              <a:buChar char="•"/>
            </a:pPr>
            <a:endParaRPr lang="en-US" sz="1400" dirty="0">
              <a:solidFill>
                <a:schemeClr val="accent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400" dirty="0">
                <a:solidFill>
                  <a:schemeClr val="accent1"/>
                </a:solidFill>
                <a:latin typeface="Verdana" panose="020B0604030504040204" pitchFamily="34" charset="0"/>
                <a:ea typeface="Verdana" panose="020B0604030504040204" pitchFamily="34" charset="0"/>
              </a:rPr>
              <a:t>Watch the webinar</a:t>
            </a:r>
          </a:p>
        </p:txBody>
      </p:sp>
      <p:cxnSp>
        <p:nvCxnSpPr>
          <p:cNvPr id="12" name="Connecteur : en angle 11">
            <a:extLst>
              <a:ext uri="{FF2B5EF4-FFF2-40B4-BE49-F238E27FC236}">
                <a16:creationId xmlns:a16="http://schemas.microsoft.com/office/drawing/2014/main" id="{8909D5C2-26ED-447E-9613-0C1AD1FE7A48}"/>
              </a:ext>
            </a:extLst>
          </p:cNvPr>
          <p:cNvCxnSpPr>
            <a:cxnSpLocks/>
            <a:endCxn id="9" idx="0"/>
          </p:cNvCxnSpPr>
          <p:nvPr/>
        </p:nvCxnSpPr>
        <p:spPr>
          <a:xfrm rot="10800000" flipV="1">
            <a:off x="1984290" y="4076626"/>
            <a:ext cx="1877516" cy="679208"/>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4AC74CDE-6613-47A6-B14D-16E709FD901A}"/>
              </a:ext>
            </a:extLst>
          </p:cNvPr>
          <p:cNvSpPr txBox="1"/>
          <p:nvPr/>
        </p:nvSpPr>
        <p:spPr>
          <a:xfrm>
            <a:off x="336550" y="2956370"/>
            <a:ext cx="1526928" cy="738664"/>
          </a:xfrm>
          <a:prstGeom prst="rect">
            <a:avLst/>
          </a:prstGeom>
          <a:solidFill>
            <a:schemeClr val="accent5">
              <a:lumMod val="20000"/>
              <a:lumOff val="80000"/>
            </a:schemeClr>
          </a:solidFill>
        </p:spPr>
        <p:txBody>
          <a:bodyPr wrap="square">
            <a:spAutoFit/>
          </a:bodyPr>
          <a:lstStyle/>
          <a:p>
            <a:r>
              <a:rPr lang="en-US" sz="1400" dirty="0">
                <a:solidFill>
                  <a:schemeClr val="accent1"/>
                </a:solidFill>
                <a:latin typeface="Verdana" panose="020B0604030504040204" pitchFamily="34" charset="0"/>
                <a:ea typeface="Verdana" panose="020B0604030504040204" pitchFamily="34" charset="0"/>
              </a:rPr>
              <a:t>Guides</a:t>
            </a:r>
          </a:p>
          <a:p>
            <a:endParaRPr lang="en-US" sz="1400" dirty="0">
              <a:solidFill>
                <a:schemeClr val="accent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400" dirty="0">
                <a:solidFill>
                  <a:schemeClr val="accent1"/>
                </a:solidFill>
                <a:latin typeface="Verdana" panose="020B0604030504040204" pitchFamily="34" charset="0"/>
                <a:ea typeface="Verdana" panose="020B0604030504040204" pitchFamily="34" charset="0"/>
              </a:rPr>
              <a:t>User guide </a:t>
            </a:r>
          </a:p>
        </p:txBody>
      </p:sp>
      <p:cxnSp>
        <p:nvCxnSpPr>
          <p:cNvPr id="22" name="Connecteur : en angle 21">
            <a:extLst>
              <a:ext uri="{FF2B5EF4-FFF2-40B4-BE49-F238E27FC236}">
                <a16:creationId xmlns:a16="http://schemas.microsoft.com/office/drawing/2014/main" id="{C1CFAE67-D5FE-415A-8EF6-15DAB9599CB0}"/>
              </a:ext>
            </a:extLst>
          </p:cNvPr>
          <p:cNvCxnSpPr>
            <a:cxnSpLocks/>
            <a:endCxn id="13" idx="3"/>
          </p:cNvCxnSpPr>
          <p:nvPr/>
        </p:nvCxnSpPr>
        <p:spPr>
          <a:xfrm rot="10800000">
            <a:off x="1863479" y="3325702"/>
            <a:ext cx="2014637" cy="411322"/>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72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42EA3-5B6D-45AC-8FF2-9E43CC966244}"/>
              </a:ext>
            </a:extLst>
          </p:cNvPr>
          <p:cNvSpPr>
            <a:spLocks noGrp="1"/>
          </p:cNvSpPr>
          <p:nvPr>
            <p:ph type="title"/>
          </p:nvPr>
        </p:nvSpPr>
        <p:spPr/>
        <p:txBody>
          <a:bodyPr/>
          <a:lstStyle/>
          <a:p>
            <a:r>
              <a:rPr lang="en-US" sz="3200" dirty="0">
                <a:cs typeface="+mn-cs"/>
              </a:rPr>
              <a:t>Tracked delivery service user guide - section themes</a:t>
            </a:r>
          </a:p>
        </p:txBody>
      </p:sp>
      <p:sp>
        <p:nvSpPr>
          <p:cNvPr id="10" name="Content Placeholder 9">
            <a:extLst>
              <a:ext uri="{FF2B5EF4-FFF2-40B4-BE49-F238E27FC236}">
                <a16:creationId xmlns:a16="http://schemas.microsoft.com/office/drawing/2014/main" id="{7A3BA392-132E-4D21-9927-A5D7AEE5E989}"/>
              </a:ext>
            </a:extLst>
          </p:cNvPr>
          <p:cNvSpPr>
            <a:spLocks noGrp="1"/>
          </p:cNvSpPr>
          <p:nvPr>
            <p:ph sz="quarter" idx="13"/>
          </p:nvPr>
        </p:nvSpPr>
        <p:spPr>
          <a:xfrm>
            <a:off x="4010048" y="1530220"/>
            <a:ext cx="7836054" cy="5041496"/>
          </a:xfrm>
        </p:spPr>
        <p:txBody>
          <a:bodyPr/>
          <a:lstStyle/>
          <a:p>
            <a:pPr marL="518750" indent="-514350">
              <a:buAutoNum type="arabicPlain"/>
              <a:tabLst>
                <a:tab pos="357188" algn="l"/>
              </a:tabLst>
            </a:pPr>
            <a:r>
              <a:rPr lang="en-GB" sz="2000" dirty="0"/>
              <a:t>Background</a:t>
            </a:r>
          </a:p>
          <a:p>
            <a:pPr marL="4400" indent="0">
              <a:buNone/>
              <a:tabLst>
                <a:tab pos="357188" algn="l"/>
              </a:tabLst>
            </a:pPr>
            <a:endParaRPr lang="en-GB" sz="2000" dirty="0"/>
          </a:p>
          <a:p>
            <a:pPr marL="518750" indent="-514350">
              <a:buAutoNum type="arabicPlain" startAt="2"/>
              <a:tabLst>
                <a:tab pos="357188" algn="l"/>
              </a:tabLst>
            </a:pPr>
            <a:r>
              <a:rPr lang="en-GB" sz="2000" dirty="0"/>
              <a:t>Key operational requirements</a:t>
            </a:r>
          </a:p>
          <a:p>
            <a:pPr marL="4400" indent="0">
              <a:buNone/>
              <a:tabLst>
                <a:tab pos="357188" algn="l"/>
              </a:tabLst>
            </a:pPr>
            <a:endParaRPr lang="en-GB" sz="2000" dirty="0"/>
          </a:p>
          <a:p>
            <a:pPr marL="518750" indent="-514350">
              <a:buAutoNum type="arabicPlain" startAt="3"/>
              <a:tabLst>
                <a:tab pos="357188" algn="l"/>
              </a:tabLst>
            </a:pPr>
            <a:r>
              <a:rPr lang="en-GB" sz="2000" dirty="0"/>
              <a:t>Labelling and identification</a:t>
            </a:r>
          </a:p>
          <a:p>
            <a:pPr marL="4400" indent="0">
              <a:buNone/>
              <a:tabLst>
                <a:tab pos="357188" algn="l"/>
              </a:tabLst>
            </a:pPr>
            <a:endParaRPr lang="en-GB" sz="2000" dirty="0"/>
          </a:p>
          <a:p>
            <a:pPr marL="518750" indent="-514350">
              <a:buAutoNum type="arabicPlain" startAt="4"/>
              <a:tabLst>
                <a:tab pos="357188" algn="l"/>
              </a:tabLst>
            </a:pPr>
            <a:r>
              <a:rPr lang="en-GB" sz="2000" dirty="0"/>
              <a:t>Technical requirements</a:t>
            </a:r>
          </a:p>
          <a:p>
            <a:pPr marL="4400" indent="0">
              <a:buNone/>
              <a:tabLst>
                <a:tab pos="357188" algn="l"/>
              </a:tabLst>
            </a:pPr>
            <a:endParaRPr lang="en-GB" sz="2000" dirty="0"/>
          </a:p>
          <a:p>
            <a:pPr marL="518750" indent="-514350">
              <a:buAutoNum type="arabicPlain" startAt="5"/>
              <a:tabLst>
                <a:tab pos="357188" algn="l"/>
              </a:tabLst>
            </a:pPr>
            <a:r>
              <a:rPr lang="en-GB" sz="2000" dirty="0"/>
              <a:t>Accounting and statistics</a:t>
            </a:r>
          </a:p>
          <a:p>
            <a:pPr marL="4400" indent="0">
              <a:buNone/>
              <a:tabLst>
                <a:tab pos="357188" algn="l"/>
              </a:tabLst>
            </a:pPr>
            <a:endParaRPr lang="en-GB" sz="2000" dirty="0"/>
          </a:p>
          <a:p>
            <a:pPr marL="518750" indent="-514350">
              <a:buAutoNum type="arabicPlain" startAt="6"/>
              <a:tabLst>
                <a:tab pos="357188" algn="l"/>
              </a:tabLst>
            </a:pPr>
            <a:r>
              <a:rPr lang="en-GB" sz="2000" dirty="0"/>
              <a:t>Performance and remuneration</a:t>
            </a:r>
          </a:p>
          <a:p>
            <a:pPr marL="4400" indent="0">
              <a:buNone/>
              <a:tabLst>
                <a:tab pos="357188" algn="l"/>
              </a:tabLst>
            </a:pPr>
            <a:endParaRPr lang="en-GB" sz="2000" dirty="0"/>
          </a:p>
          <a:p>
            <a:pPr marL="4400" indent="0">
              <a:buNone/>
              <a:tabLst>
                <a:tab pos="357188" algn="l"/>
              </a:tabLst>
            </a:pPr>
            <a:r>
              <a:rPr lang="en-US" sz="2000" dirty="0"/>
              <a:t>7	Using the performance report</a:t>
            </a:r>
          </a:p>
          <a:p>
            <a:pPr marL="4400" indent="0">
              <a:buNone/>
            </a:pPr>
            <a:endParaRPr lang="en-GB" dirty="0"/>
          </a:p>
        </p:txBody>
      </p:sp>
      <p:graphicFrame>
        <p:nvGraphicFramePr>
          <p:cNvPr id="14" name="Diagramme 3">
            <a:extLst>
              <a:ext uri="{FF2B5EF4-FFF2-40B4-BE49-F238E27FC236}">
                <a16:creationId xmlns:a16="http://schemas.microsoft.com/office/drawing/2014/main" id="{B744B312-5B4C-4B6F-B84E-61B2ED025321}"/>
              </a:ext>
            </a:extLst>
          </p:cNvPr>
          <p:cNvGraphicFramePr/>
          <p:nvPr>
            <p:extLst>
              <p:ext uri="{D42A27DB-BD31-4B8C-83A1-F6EECF244321}">
                <p14:modId xmlns:p14="http://schemas.microsoft.com/office/powerpoint/2010/main" val="2979569948"/>
              </p:ext>
            </p:extLst>
          </p:nvPr>
        </p:nvGraphicFramePr>
        <p:xfrm>
          <a:off x="138375" y="1498628"/>
          <a:ext cx="3908679" cy="1870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Group 15">
            <a:extLst>
              <a:ext uri="{FF2B5EF4-FFF2-40B4-BE49-F238E27FC236}">
                <a16:creationId xmlns:a16="http://schemas.microsoft.com/office/drawing/2014/main" id="{A774B783-678E-4E4E-AC8A-16E803E6D14E}"/>
              </a:ext>
            </a:extLst>
          </p:cNvPr>
          <p:cNvGrpSpPr/>
          <p:nvPr/>
        </p:nvGrpSpPr>
        <p:grpSpPr>
          <a:xfrm>
            <a:off x="321751" y="3489364"/>
            <a:ext cx="3516898" cy="1818733"/>
            <a:chOff x="0" y="1628158"/>
            <a:chExt cx="2706371" cy="1471860"/>
          </a:xfrm>
        </p:grpSpPr>
        <p:sp>
          <p:nvSpPr>
            <p:cNvPr id="17" name="Rectangle: Rounded Corners 16">
              <a:extLst>
                <a:ext uri="{FF2B5EF4-FFF2-40B4-BE49-F238E27FC236}">
                  <a16:creationId xmlns:a16="http://schemas.microsoft.com/office/drawing/2014/main" id="{C5A4165B-6F4A-4D21-AC59-F5A98141BDA1}"/>
                </a:ext>
              </a:extLst>
            </p:cNvPr>
            <p:cNvSpPr/>
            <p:nvPr/>
          </p:nvSpPr>
          <p:spPr>
            <a:xfrm>
              <a:off x="0" y="1628158"/>
              <a:ext cx="2706371" cy="14718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angle: Rounded Corners 4">
              <a:extLst>
                <a:ext uri="{FF2B5EF4-FFF2-40B4-BE49-F238E27FC236}">
                  <a16:creationId xmlns:a16="http://schemas.microsoft.com/office/drawing/2014/main" id="{92A9B039-BCD6-427B-B9C5-126DA09AE191}"/>
                </a:ext>
              </a:extLst>
            </p:cNvPr>
            <p:cNvSpPr txBox="1"/>
            <p:nvPr/>
          </p:nvSpPr>
          <p:spPr>
            <a:xfrm>
              <a:off x="71850" y="1700007"/>
              <a:ext cx="2562671" cy="13281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2000" kern="1200" dirty="0">
                  <a:latin typeface="Verdana" panose="020B0604030504040204" pitchFamily="34" charset="0"/>
                  <a:ea typeface="Verdana" panose="020B0604030504040204" pitchFamily="34" charset="0"/>
                </a:rPr>
                <a:t>The guide provides an overall description of the operational and technical requirements for the tracked delivery service</a:t>
              </a:r>
            </a:p>
          </p:txBody>
        </p:sp>
      </p:grpSp>
      <p:sp>
        <p:nvSpPr>
          <p:cNvPr id="5" name="ZoneTexte 4">
            <a:extLst>
              <a:ext uri="{FF2B5EF4-FFF2-40B4-BE49-F238E27FC236}">
                <a16:creationId xmlns:a16="http://schemas.microsoft.com/office/drawing/2014/main" id="{BD5CF79F-17A6-4166-BCDA-634F8750D019}"/>
              </a:ext>
            </a:extLst>
          </p:cNvPr>
          <p:cNvSpPr txBox="1"/>
          <p:nvPr/>
        </p:nvSpPr>
        <p:spPr>
          <a:xfrm>
            <a:off x="321751" y="5401657"/>
            <a:ext cx="3697645" cy="400110"/>
          </a:xfrm>
          <a:prstGeom prst="rect">
            <a:avLst/>
          </a:prstGeom>
          <a:noFill/>
        </p:spPr>
        <p:txBody>
          <a:bodyPr wrap="square" rtlCol="0">
            <a:spAutoFit/>
          </a:bodyPr>
          <a:lstStyle/>
          <a:p>
            <a:r>
              <a:rPr lang="fr-CH" sz="2000" dirty="0">
                <a:latin typeface="Verdana" panose="020B0604030504040204" pitchFamily="34" charset="0"/>
                <a:ea typeface="Verdana" panose="020B0604030504040204" pitchFamily="34" charset="0"/>
                <a:hlinkClick r:id="rId7"/>
              </a:rPr>
              <a:t>Link to the guide</a:t>
            </a:r>
            <a:endParaRPr lang="en-US"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17039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cs typeface="+mn-cs"/>
              </a:rPr>
              <a:t>Definition, weight and operation</a:t>
            </a:r>
            <a:endParaRPr lang="en-US" sz="3200" dirty="0">
              <a:cs typeface="+mn-cs"/>
            </a:endParaRPr>
          </a:p>
        </p:txBody>
      </p:sp>
      <p:graphicFrame>
        <p:nvGraphicFramePr>
          <p:cNvPr id="3" name="Tableau 2">
            <a:extLst>
              <a:ext uri="{FF2B5EF4-FFF2-40B4-BE49-F238E27FC236}">
                <a16:creationId xmlns:a16="http://schemas.microsoft.com/office/drawing/2014/main" id="{20C48C9A-2226-4668-B629-197FE086F97A}"/>
              </a:ext>
            </a:extLst>
          </p:cNvPr>
          <p:cNvGraphicFramePr>
            <a:graphicFrameLocks noGrp="1"/>
          </p:cNvGraphicFramePr>
          <p:nvPr>
            <p:extLst>
              <p:ext uri="{D42A27DB-BD31-4B8C-83A1-F6EECF244321}">
                <p14:modId xmlns:p14="http://schemas.microsoft.com/office/powerpoint/2010/main" val="2540647722"/>
              </p:ext>
            </p:extLst>
          </p:nvPr>
        </p:nvGraphicFramePr>
        <p:xfrm>
          <a:off x="336550" y="1530220"/>
          <a:ext cx="11518900" cy="4484030"/>
        </p:xfrm>
        <a:graphic>
          <a:graphicData uri="http://schemas.openxmlformats.org/drawingml/2006/table">
            <a:tbl>
              <a:tblPr firstRow="1" firstCol="1" bandRow="1">
                <a:tableStyleId>{3B4B98B0-60AC-42C2-AFA5-B58CD77FA1E5}</a:tableStyleId>
              </a:tblPr>
              <a:tblGrid>
                <a:gridCol w="1825627">
                  <a:extLst>
                    <a:ext uri="{9D8B030D-6E8A-4147-A177-3AD203B41FA5}">
                      <a16:colId xmlns:a16="http://schemas.microsoft.com/office/drawing/2014/main" val="50171737"/>
                    </a:ext>
                  </a:extLst>
                </a:gridCol>
                <a:gridCol w="9693273">
                  <a:extLst>
                    <a:ext uri="{9D8B030D-6E8A-4147-A177-3AD203B41FA5}">
                      <a16:colId xmlns:a16="http://schemas.microsoft.com/office/drawing/2014/main" val="206138547"/>
                    </a:ext>
                  </a:extLst>
                </a:gridCol>
              </a:tblGrid>
              <a:tr h="2079755">
                <a:tc>
                  <a:txBody>
                    <a:bodyPr/>
                    <a:lstStyle/>
                    <a:p>
                      <a:pPr>
                        <a:lnSpc>
                          <a:spcPct val="100000"/>
                        </a:lnSpc>
                        <a:spcBef>
                          <a:spcPts val="300"/>
                        </a:spcBef>
                        <a:spcAft>
                          <a:spcPts val="300"/>
                        </a:spcAft>
                      </a:pPr>
                      <a:r>
                        <a:rPr lang="en-GB" sz="1800" dirty="0">
                          <a:effectLst/>
                          <a:latin typeface="Verdana" panose="020B0604030504040204" pitchFamily="34" charset="0"/>
                          <a:ea typeface="Verdana" panose="020B0604030504040204" pitchFamily="34" charset="0"/>
                        </a:rPr>
                        <a:t>Definition</a:t>
                      </a: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342900" lvl="0" indent="-342900" algn="just" rtl="0">
                        <a:lnSpc>
                          <a:spcPct val="100000"/>
                        </a:lnSpc>
                        <a:buFont typeface="Verdana" panose="020B0604030504040204" pitchFamily="34" charset="0"/>
                        <a:buChar char="–"/>
                      </a:pPr>
                      <a:r>
                        <a:rPr lang="en-GB" sz="1800" b="0" dirty="0">
                          <a:effectLst/>
                          <a:latin typeface="Verdana" panose="020B0604030504040204" pitchFamily="34" charset="0"/>
                          <a:ea typeface="Verdana" panose="020B0604030504040204" pitchFamily="34" charset="0"/>
                        </a:rPr>
                        <a:t>Member countries shall ensure the provision of the tracked delivery service for letter-post items containing goods and may offer the service as an optional supplementary service in relations between those designated operators for letter-post items containing letters. (Convention articles 17 and 18)</a:t>
                      </a:r>
                      <a:endParaRPr lang="en-US" sz="1800" b="0" dirty="0">
                        <a:effectLst/>
                        <a:latin typeface="Verdana" panose="020B0604030504040204" pitchFamily="34" charset="0"/>
                        <a:ea typeface="Verdana" panose="020B0604030504040204" pitchFamily="34" charset="0"/>
                      </a:endParaRPr>
                    </a:p>
                    <a:p>
                      <a:pPr marL="342900" lvl="0" indent="-342900" algn="just">
                        <a:lnSpc>
                          <a:spcPct val="100000"/>
                        </a:lnSpc>
                        <a:buFont typeface="Verdana" panose="020B0604030504040204" pitchFamily="34" charset="0"/>
                        <a:buChar char="–"/>
                      </a:pPr>
                      <a:endParaRPr lang="en-GB" sz="1800" b="0" dirty="0">
                        <a:effectLst/>
                        <a:latin typeface="Verdana" panose="020B0604030504040204" pitchFamily="34" charset="0"/>
                        <a:ea typeface="Verdana" panose="020B0604030504040204" pitchFamily="34" charset="0"/>
                      </a:endParaRPr>
                    </a:p>
                    <a:p>
                      <a:pPr marL="342900" lvl="0" indent="-342900" algn="just">
                        <a:lnSpc>
                          <a:spcPct val="100000"/>
                        </a:lnSpc>
                        <a:buFont typeface="Verdana" panose="020B0604030504040204" pitchFamily="34" charset="0"/>
                        <a:buChar char="–"/>
                      </a:pPr>
                      <a:r>
                        <a:rPr lang="en-GB" sz="1800" b="0" kern="1200" dirty="0">
                          <a:solidFill>
                            <a:schemeClr val="tx1"/>
                          </a:solidFill>
                          <a:effectLst/>
                          <a:latin typeface="Verdana" panose="020B0604030504040204" pitchFamily="34" charset="0"/>
                          <a:ea typeface="Verdana" panose="020B0604030504040204" pitchFamily="34" charset="0"/>
                          <a:cs typeface="+mn-cs"/>
                        </a:rPr>
                        <a:t>Items</a:t>
                      </a:r>
                      <a:r>
                        <a:rPr lang="en-GB" sz="1800" b="0" dirty="0">
                          <a:effectLst/>
                          <a:latin typeface="Verdana" panose="020B0604030504040204" pitchFamily="34" charset="0"/>
                          <a:ea typeface="Verdana" panose="020B0604030504040204" pitchFamily="34" charset="0"/>
                        </a:rPr>
                        <a:t> shall be delivered in the domestic priority service. (Regulations article 18-102) </a:t>
                      </a:r>
                      <a:endParaRPr lang="en-US" sz="18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9720802"/>
                  </a:ext>
                </a:extLst>
              </a:tr>
              <a:tr h="676275">
                <a:tc>
                  <a:txBody>
                    <a:bodyPr/>
                    <a:lstStyle/>
                    <a:p>
                      <a:pPr>
                        <a:lnSpc>
                          <a:spcPct val="100000"/>
                        </a:lnSpc>
                        <a:spcBef>
                          <a:spcPts val="300"/>
                        </a:spcBef>
                        <a:spcAft>
                          <a:spcPts val="300"/>
                        </a:spcAft>
                      </a:pPr>
                      <a:r>
                        <a:rPr lang="en-GB" sz="1800" dirty="0">
                          <a:effectLst/>
                          <a:latin typeface="Verdana" panose="020B0604030504040204" pitchFamily="34" charset="0"/>
                          <a:ea typeface="Verdana" panose="020B0604030504040204" pitchFamily="34" charset="0"/>
                        </a:rPr>
                        <a:t>Weight</a:t>
                      </a: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lvl="0" indent="0" algn="just" rtl="0">
                        <a:lnSpc>
                          <a:spcPct val="100000"/>
                        </a:lnSpc>
                        <a:buFont typeface="Symbol" panose="05050102010706020507" pitchFamily="18" charset="2"/>
                        <a:buNone/>
                      </a:pPr>
                      <a:r>
                        <a:rPr lang="en-GB" sz="1800" dirty="0">
                          <a:effectLst/>
                          <a:latin typeface="Verdana" panose="020B0604030504040204" pitchFamily="34" charset="0"/>
                          <a:ea typeface="Verdana" panose="020B0604030504040204" pitchFamily="34" charset="0"/>
                        </a:rPr>
                        <a:t>Member countries shall ensure that their designated operators accept, handle, convey and deliver tracked items up to 2 kg. (Convention article 17.2)</a:t>
                      </a: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9572452"/>
                  </a:ext>
                </a:extLst>
              </a:tr>
              <a:tr h="1728000">
                <a:tc>
                  <a:txBody>
                    <a:bodyPr/>
                    <a:lstStyle/>
                    <a:p>
                      <a:pPr>
                        <a:lnSpc>
                          <a:spcPct val="100000"/>
                        </a:lnSpc>
                        <a:spcBef>
                          <a:spcPts val="300"/>
                        </a:spcBef>
                        <a:spcAft>
                          <a:spcPts val="300"/>
                        </a:spcAft>
                      </a:pPr>
                      <a:r>
                        <a:rPr lang="en-GB" sz="1800" dirty="0">
                          <a:effectLst/>
                          <a:latin typeface="Verdana" panose="020B0604030504040204" pitchFamily="34" charset="0"/>
                          <a:ea typeface="Verdana" panose="020B0604030504040204" pitchFamily="34" charset="0"/>
                        </a:rPr>
                        <a:t>Notification</a:t>
                      </a: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lvl="0" indent="0" algn="just" rtl="0">
                        <a:lnSpc>
                          <a:spcPct val="100000"/>
                        </a:lnSpc>
                        <a:buFont typeface="Symbol" panose="05050102010706020507" pitchFamily="18" charset="2"/>
                        <a:buNone/>
                      </a:pPr>
                      <a:r>
                        <a:rPr lang="en-US" sz="1800" b="0" dirty="0">
                          <a:effectLst/>
                          <a:latin typeface="Verdana" panose="020B0604030504040204" pitchFamily="34" charset="0"/>
                          <a:ea typeface="Verdana" panose="020B0604030504040204" pitchFamily="34" charset="0"/>
                        </a:rPr>
                        <a:t>Designated operators shall notify the International Bureau if, in addition to offering the mandatory inbound tracked delivery service for letter-post items containing goods, they offer the outbound tracked delivery service for letter-post items containing goods and/or the inbound/outbound tracked delivery service for letter-post items containing documents. Relevant information will be presented in the Letter Post Compendium.</a:t>
                      </a:r>
                      <a:endParaRPr lang="en-US" sz="18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0136539"/>
                  </a:ext>
                </a:extLst>
              </a:tr>
            </a:tbl>
          </a:graphicData>
        </a:graphic>
      </p:graphicFrame>
    </p:spTree>
    <p:extLst>
      <p:ext uri="{BB962C8B-B14F-4D97-AF65-F5344CB8AC3E}">
        <p14:creationId xmlns:p14="http://schemas.microsoft.com/office/powerpoint/2010/main" val="416627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cs typeface="+mn-cs"/>
              </a:rPr>
              <a:t>Identification of tracked items</a:t>
            </a:r>
            <a:endParaRPr lang="en-US" sz="3200" dirty="0">
              <a:cs typeface="+mn-cs"/>
            </a:endParaRPr>
          </a:p>
        </p:txBody>
      </p:sp>
      <p:pic>
        <p:nvPicPr>
          <p:cNvPr id="7" name="Image 6">
            <a:extLst>
              <a:ext uri="{FF2B5EF4-FFF2-40B4-BE49-F238E27FC236}">
                <a16:creationId xmlns:a16="http://schemas.microsoft.com/office/drawing/2014/main" id="{5C3060CC-7023-4C70-AE96-DBE5F11A243E}"/>
              </a:ext>
            </a:extLst>
          </p:cNvPr>
          <p:cNvPicPr>
            <a:picLocks noChangeAspect="1"/>
          </p:cNvPicPr>
          <p:nvPr/>
        </p:nvPicPr>
        <p:blipFill>
          <a:blip r:embed="rId2"/>
          <a:stretch>
            <a:fillRect/>
          </a:stretch>
        </p:blipFill>
        <p:spPr>
          <a:xfrm>
            <a:off x="351899" y="4429464"/>
            <a:ext cx="3419700" cy="2142252"/>
          </a:xfrm>
          <a:prstGeom prst="rect">
            <a:avLst/>
          </a:prstGeom>
        </p:spPr>
      </p:pic>
      <p:pic>
        <p:nvPicPr>
          <p:cNvPr id="9" name="Image 8">
            <a:extLst>
              <a:ext uri="{FF2B5EF4-FFF2-40B4-BE49-F238E27FC236}">
                <a16:creationId xmlns:a16="http://schemas.microsoft.com/office/drawing/2014/main" id="{119761C3-9080-40B9-8E27-459A7FF80F0B}"/>
              </a:ext>
            </a:extLst>
          </p:cNvPr>
          <p:cNvPicPr>
            <a:picLocks noChangeAspect="1"/>
          </p:cNvPicPr>
          <p:nvPr/>
        </p:nvPicPr>
        <p:blipFill>
          <a:blip r:embed="rId3"/>
          <a:stretch>
            <a:fillRect/>
          </a:stretch>
        </p:blipFill>
        <p:spPr>
          <a:xfrm>
            <a:off x="336550" y="1530220"/>
            <a:ext cx="2961026" cy="2699089"/>
          </a:xfrm>
          <a:prstGeom prst="rect">
            <a:avLst/>
          </a:prstGeom>
        </p:spPr>
      </p:pic>
      <p:graphicFrame>
        <p:nvGraphicFramePr>
          <p:cNvPr id="3" name="Diagramme 2">
            <a:extLst>
              <a:ext uri="{FF2B5EF4-FFF2-40B4-BE49-F238E27FC236}">
                <a16:creationId xmlns:a16="http://schemas.microsoft.com/office/drawing/2014/main" id="{65AD8099-AE6C-4863-BA5C-5D7A04168F8E}"/>
              </a:ext>
            </a:extLst>
          </p:cNvPr>
          <p:cNvGraphicFramePr/>
          <p:nvPr>
            <p:extLst>
              <p:ext uri="{D42A27DB-BD31-4B8C-83A1-F6EECF244321}">
                <p14:modId xmlns:p14="http://schemas.microsoft.com/office/powerpoint/2010/main" val="3310765026"/>
              </p:ext>
            </p:extLst>
          </p:nvPr>
        </p:nvGraphicFramePr>
        <p:xfrm>
          <a:off x="4077244" y="1530221"/>
          <a:ext cx="7762857" cy="48982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 3">
            <a:extLst>
              <a:ext uri="{FF2B5EF4-FFF2-40B4-BE49-F238E27FC236}">
                <a16:creationId xmlns:a16="http://schemas.microsoft.com/office/drawing/2014/main" id="{1B4AFADD-1227-41B8-AF3E-1428B017DD53}"/>
              </a:ext>
            </a:extLst>
          </p:cNvPr>
          <p:cNvPicPr>
            <a:picLocks noChangeAspect="1"/>
          </p:cNvPicPr>
          <p:nvPr/>
        </p:nvPicPr>
        <p:blipFill>
          <a:blip r:embed="rId9"/>
          <a:stretch>
            <a:fillRect/>
          </a:stretch>
        </p:blipFill>
        <p:spPr>
          <a:xfrm>
            <a:off x="4819650" y="5912093"/>
            <a:ext cx="2877687" cy="473542"/>
          </a:xfrm>
          <a:prstGeom prst="rect">
            <a:avLst/>
          </a:prstGeom>
        </p:spPr>
      </p:pic>
      <p:cxnSp>
        <p:nvCxnSpPr>
          <p:cNvPr id="11" name="Connecteur : en angle 10">
            <a:extLst>
              <a:ext uri="{FF2B5EF4-FFF2-40B4-BE49-F238E27FC236}">
                <a16:creationId xmlns:a16="http://schemas.microsoft.com/office/drawing/2014/main" id="{FE13EA6C-B356-4B51-B16A-C032A9CD79A2}"/>
              </a:ext>
            </a:extLst>
          </p:cNvPr>
          <p:cNvCxnSpPr>
            <a:cxnSpLocks/>
          </p:cNvCxnSpPr>
          <p:nvPr/>
        </p:nvCxnSpPr>
        <p:spPr>
          <a:xfrm>
            <a:off x="2876251" y="5147436"/>
            <a:ext cx="1943399" cy="1084054"/>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48433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cs typeface="+mn-cs"/>
              </a:rPr>
              <a:t>Marking of tracked items</a:t>
            </a:r>
            <a:endParaRPr lang="en-US" sz="3200" dirty="0">
              <a:cs typeface="+mn-cs"/>
            </a:endParaRPr>
          </a:p>
        </p:txBody>
      </p:sp>
      <p:graphicFrame>
        <p:nvGraphicFramePr>
          <p:cNvPr id="3" name="Diagramme 2">
            <a:extLst>
              <a:ext uri="{FF2B5EF4-FFF2-40B4-BE49-F238E27FC236}">
                <a16:creationId xmlns:a16="http://schemas.microsoft.com/office/drawing/2014/main" id="{A0BE4058-F134-49C3-8A3A-791C6F687143}"/>
              </a:ext>
            </a:extLst>
          </p:cNvPr>
          <p:cNvGraphicFramePr/>
          <p:nvPr>
            <p:extLst>
              <p:ext uri="{D42A27DB-BD31-4B8C-83A1-F6EECF244321}">
                <p14:modId xmlns:p14="http://schemas.microsoft.com/office/powerpoint/2010/main" val="1581884864"/>
              </p:ext>
            </p:extLst>
          </p:nvPr>
        </p:nvGraphicFramePr>
        <p:xfrm>
          <a:off x="4290688" y="1511602"/>
          <a:ext cx="7564761" cy="4947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3">
            <a:extLst>
              <a:ext uri="{FF2B5EF4-FFF2-40B4-BE49-F238E27FC236}">
                <a16:creationId xmlns:a16="http://schemas.microsoft.com/office/drawing/2014/main" id="{B1C91628-2F58-47F4-ACBE-D11E8F7FA1D0}"/>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336550" y="1511602"/>
            <a:ext cx="2057295" cy="2539366"/>
          </a:xfrm>
          <a:prstGeom prst="rect">
            <a:avLst/>
          </a:prstGeom>
          <a:noFill/>
          <a:ln>
            <a:noFill/>
          </a:ln>
        </p:spPr>
      </p:pic>
      <p:pic>
        <p:nvPicPr>
          <p:cNvPr id="7" name="Image 6">
            <a:extLst>
              <a:ext uri="{FF2B5EF4-FFF2-40B4-BE49-F238E27FC236}">
                <a16:creationId xmlns:a16="http://schemas.microsoft.com/office/drawing/2014/main" id="{4894E2CF-E340-4ACD-991E-CACB0AF67A65}"/>
              </a:ext>
            </a:extLst>
          </p:cNvPr>
          <p:cNvPicPr>
            <a:picLocks noChangeAspect="1"/>
          </p:cNvPicPr>
          <p:nvPr/>
        </p:nvPicPr>
        <p:blipFill>
          <a:blip r:embed="rId9"/>
          <a:stretch>
            <a:fillRect/>
          </a:stretch>
        </p:blipFill>
        <p:spPr>
          <a:xfrm>
            <a:off x="336550" y="4050968"/>
            <a:ext cx="3482753" cy="1529807"/>
          </a:xfrm>
          <a:prstGeom prst="rect">
            <a:avLst/>
          </a:prstGeom>
        </p:spPr>
      </p:pic>
    </p:spTree>
    <p:extLst>
      <p:ext uri="{BB962C8B-B14F-4D97-AF65-F5344CB8AC3E}">
        <p14:creationId xmlns:p14="http://schemas.microsoft.com/office/powerpoint/2010/main" val="3900017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79D50B2-F181-4B2B-908A-F7E124F9DCB6}"/>
              </a:ext>
            </a:extLst>
          </p:cNvPr>
          <p:cNvPicPr>
            <a:picLocks noChangeAspect="1"/>
          </p:cNvPicPr>
          <p:nvPr/>
        </p:nvPicPr>
        <p:blipFill>
          <a:blip r:embed="rId2"/>
          <a:stretch>
            <a:fillRect/>
          </a:stretch>
        </p:blipFill>
        <p:spPr>
          <a:xfrm rot="20772852">
            <a:off x="7076767" y="1838501"/>
            <a:ext cx="3903279" cy="4193236"/>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22DC17BB-3FE0-417A-B1B1-B79565BBCE0B}"/>
              </a:ext>
            </a:extLst>
          </p:cNvPr>
          <p:cNvPicPr>
            <a:picLocks noChangeAspect="1"/>
          </p:cNvPicPr>
          <p:nvPr/>
        </p:nvPicPr>
        <p:blipFill>
          <a:blip r:embed="rId3"/>
          <a:stretch>
            <a:fillRect/>
          </a:stretch>
        </p:blipFill>
        <p:spPr>
          <a:xfrm rot="20753044">
            <a:off x="4294403" y="1827946"/>
            <a:ext cx="3699303" cy="3992475"/>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6DA76F14-01B6-4CBA-A84F-A2672D3A45CD}"/>
              </a:ext>
            </a:extLst>
          </p:cNvPr>
          <p:cNvSpPr>
            <a:spLocks noGrp="1"/>
          </p:cNvSpPr>
          <p:nvPr>
            <p:ph type="title"/>
          </p:nvPr>
        </p:nvSpPr>
        <p:spPr/>
        <p:txBody>
          <a:bodyPr/>
          <a:lstStyle/>
          <a:p>
            <a:r>
              <a:rPr lang="en-US" dirty="0"/>
              <a:t>Tracked delivery service guide </a:t>
            </a:r>
            <a:endParaRPr lang="en-US" sz="2400" dirty="0"/>
          </a:p>
        </p:txBody>
      </p:sp>
      <p:pic>
        <p:nvPicPr>
          <p:cNvPr id="4" name="Picture 3">
            <a:extLst>
              <a:ext uri="{FF2B5EF4-FFF2-40B4-BE49-F238E27FC236}">
                <a16:creationId xmlns:a16="http://schemas.microsoft.com/office/drawing/2014/main" id="{DA8BEC29-F3A7-4D07-A41E-9613D253E66D}"/>
              </a:ext>
            </a:extLst>
          </p:cNvPr>
          <p:cNvPicPr>
            <a:picLocks noChangeAspect="1"/>
          </p:cNvPicPr>
          <p:nvPr/>
        </p:nvPicPr>
        <p:blipFill>
          <a:blip r:embed="rId4"/>
          <a:stretch>
            <a:fillRect/>
          </a:stretch>
        </p:blipFill>
        <p:spPr>
          <a:xfrm rot="20796799">
            <a:off x="694290" y="1999077"/>
            <a:ext cx="4129061" cy="3860140"/>
          </a:xfrm>
          <a:prstGeom prst="rect">
            <a:avLst/>
          </a:prstGeom>
          <a:ln>
            <a:noFill/>
          </a:ln>
          <a:effectLst>
            <a:outerShdw blurRad="292100" dist="139700" dir="2700000" algn="tl" rotWithShape="0">
              <a:srgbClr val="333333">
                <a:alpha val="65000"/>
              </a:srgbClr>
            </a:outerShdw>
          </a:effectLst>
        </p:spPr>
      </p:pic>
      <p:sp>
        <p:nvSpPr>
          <p:cNvPr id="11" name="Rectangle : coins arrondis 10">
            <a:extLst>
              <a:ext uri="{FF2B5EF4-FFF2-40B4-BE49-F238E27FC236}">
                <a16:creationId xmlns:a16="http://schemas.microsoft.com/office/drawing/2014/main" id="{FCD63472-A44C-4B1C-9836-03EE5C99D333}"/>
              </a:ext>
            </a:extLst>
          </p:cNvPr>
          <p:cNvSpPr/>
          <p:nvPr/>
        </p:nvSpPr>
        <p:spPr>
          <a:xfrm rot="20697166">
            <a:off x="2469585" y="2023538"/>
            <a:ext cx="1473567" cy="32826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a:solidFill>
                  <a:srgbClr val="FF0000"/>
                </a:solidFill>
              </a:rPr>
              <a:t>APPROVED</a:t>
            </a:r>
            <a:endParaRPr lang="en-US" b="1" dirty="0">
              <a:solidFill>
                <a:srgbClr val="FF0000"/>
              </a:solidFill>
            </a:endParaRPr>
          </a:p>
        </p:txBody>
      </p:sp>
    </p:spTree>
    <p:extLst>
      <p:ext uri="{BB962C8B-B14F-4D97-AF65-F5344CB8AC3E}">
        <p14:creationId xmlns:p14="http://schemas.microsoft.com/office/powerpoint/2010/main" val="1941558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835D29-844D-9B39-E66B-3F0C2F5A2FBA}"/>
              </a:ext>
            </a:extLst>
          </p:cNvPr>
          <p:cNvSpPr>
            <a:spLocks noGrp="1"/>
          </p:cNvSpPr>
          <p:nvPr>
            <p:ph type="ctrTitle"/>
          </p:nvPr>
        </p:nvSpPr>
        <p:spPr>
          <a:xfrm>
            <a:off x="1225446" y="1369702"/>
            <a:ext cx="9741108" cy="2387600"/>
          </a:xfrm>
        </p:spPr>
        <p:txBody>
          <a:bodyPr/>
          <a:lstStyle/>
          <a:p>
            <a:pPr>
              <a:tabLst>
                <a:tab pos="720725" algn="l"/>
              </a:tabLst>
            </a:pPr>
            <a:r>
              <a:rPr lang="en-US" sz="3600" dirty="0"/>
              <a:t>3	</a:t>
            </a:r>
            <a:r>
              <a:rPr lang="en-GB" sz="3600" dirty="0"/>
              <a:t>R</a:t>
            </a:r>
            <a:r>
              <a:rPr lang="en-GB" altLang="en-US" sz="3600" dirty="0"/>
              <a:t>egistered and insured services</a:t>
            </a:r>
            <a:br>
              <a:rPr lang="en-GB" altLang="en-US" sz="3600" dirty="0"/>
            </a:br>
            <a:r>
              <a:rPr lang="en-GB" altLang="en-US" sz="3600" dirty="0">
                <a:solidFill>
                  <a:schemeClr val="accent4">
                    <a:lumMod val="20000"/>
                    <a:lumOff val="80000"/>
                  </a:schemeClr>
                </a:solidFill>
              </a:rPr>
              <a:t>effective 1 January 2026 </a:t>
            </a:r>
            <a:r>
              <a:rPr lang="en-US" sz="3600" dirty="0"/>
              <a:t>	</a:t>
            </a:r>
          </a:p>
        </p:txBody>
      </p:sp>
    </p:spTree>
    <p:extLst>
      <p:ext uri="{BB962C8B-B14F-4D97-AF65-F5344CB8AC3E}">
        <p14:creationId xmlns:p14="http://schemas.microsoft.com/office/powerpoint/2010/main" val="2185056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p:txBody>
          <a:bodyPr/>
          <a:lstStyle/>
          <a:p>
            <a:pPr>
              <a:defRPr/>
            </a:pPr>
            <a:r>
              <a:rPr lang="en-GB" sz="2000" dirty="0">
                <a:solidFill>
                  <a:prstClr val="black"/>
                </a:solidFill>
                <a:cs typeface="Arial" panose="020B0604020202020204" pitchFamily="34" charset="0"/>
              </a:rPr>
              <a:t>Pivoting towards customers and their needs</a:t>
            </a:r>
            <a:br>
              <a:rPr lang="en-GB" sz="2000" dirty="0">
                <a:solidFill>
                  <a:prstClr val="black"/>
                </a:solidFill>
                <a:cs typeface="Arial" panose="020B0604020202020204" pitchFamily="34" charset="0"/>
              </a:rPr>
            </a:br>
            <a:r>
              <a:rPr lang="en-GB" sz="2000" dirty="0">
                <a:solidFill>
                  <a:schemeClr val="tx1">
                    <a:lumMod val="50000"/>
                    <a:lumOff val="50000"/>
                  </a:schemeClr>
                </a:solidFill>
                <a:cs typeface="Arial" panose="020B0604020202020204" pitchFamily="34" charset="0"/>
              </a:rPr>
              <a:t>Product-related changes effective 1 January 2026</a:t>
            </a:r>
            <a:endParaRPr lang="en-GB" sz="2000" dirty="0"/>
          </a:p>
        </p:txBody>
      </p:sp>
      <p:graphicFrame>
        <p:nvGraphicFramePr>
          <p:cNvPr id="7" name="Diagram 6">
            <a:extLst>
              <a:ext uri="{FF2B5EF4-FFF2-40B4-BE49-F238E27FC236}">
                <a16:creationId xmlns:a16="http://schemas.microsoft.com/office/drawing/2014/main" id="{46BC5D41-FF8D-4EB2-B4FD-6A2A1537821B}"/>
              </a:ext>
            </a:extLst>
          </p:cNvPr>
          <p:cNvGraphicFramePr/>
          <p:nvPr>
            <p:extLst>
              <p:ext uri="{D42A27DB-BD31-4B8C-83A1-F6EECF244321}">
                <p14:modId xmlns:p14="http://schemas.microsoft.com/office/powerpoint/2010/main" val="3594389004"/>
              </p:ext>
            </p:extLst>
          </p:nvPr>
        </p:nvGraphicFramePr>
        <p:xfrm>
          <a:off x="3049038" y="1401912"/>
          <a:ext cx="8806412" cy="4958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Arrow: Notched Right 7">
            <a:extLst>
              <a:ext uri="{FF2B5EF4-FFF2-40B4-BE49-F238E27FC236}">
                <a16:creationId xmlns:a16="http://schemas.microsoft.com/office/drawing/2014/main" id="{659D6074-EC2D-48BC-AB33-E68BE6C5A5B7}"/>
              </a:ext>
            </a:extLst>
          </p:cNvPr>
          <p:cNvSpPr/>
          <p:nvPr/>
        </p:nvSpPr>
        <p:spPr>
          <a:xfrm>
            <a:off x="2328752" y="3317438"/>
            <a:ext cx="1021576" cy="998309"/>
          </a:xfrm>
          <a:prstGeom prst="notched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pic>
        <p:nvPicPr>
          <p:cNvPr id="9" name="Picture 8" descr="image.jpg">
            <a:extLst>
              <a:ext uri="{FF2B5EF4-FFF2-40B4-BE49-F238E27FC236}">
                <a16:creationId xmlns:a16="http://schemas.microsoft.com/office/drawing/2014/main" id="{5CA8A7E1-E51A-4A4B-8F42-3BCC9151E260}"/>
              </a:ext>
            </a:extLst>
          </p:cNvPr>
          <p:cNvPicPr>
            <a:picLocks noChangeAspect="1"/>
          </p:cNvPicPr>
          <p:nvPr/>
        </p:nvPicPr>
        <p:blipFill>
          <a:blip r:embed="rId7"/>
          <a:stretch>
            <a:fillRect/>
          </a:stretch>
        </p:blipFill>
        <p:spPr>
          <a:xfrm>
            <a:off x="390401" y="2860135"/>
            <a:ext cx="1880098" cy="1912914"/>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51806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p:txBody>
          <a:bodyPr/>
          <a:lstStyle/>
          <a:p>
            <a:r>
              <a:rPr lang="en-GB" sz="3200" dirty="0"/>
              <a:t>Registration service (RA–RZ) – Changes effective 1 January 2026</a:t>
            </a:r>
          </a:p>
        </p:txBody>
      </p:sp>
      <p:sp>
        <p:nvSpPr>
          <p:cNvPr id="2" name="Content Placeholder 1">
            <a:extLst>
              <a:ext uri="{FF2B5EF4-FFF2-40B4-BE49-F238E27FC236}">
                <a16:creationId xmlns:a16="http://schemas.microsoft.com/office/drawing/2014/main" id="{F5FC123C-5998-42B0-A3B6-378ECFDA6059}"/>
              </a:ext>
            </a:extLst>
          </p:cNvPr>
          <p:cNvSpPr>
            <a:spLocks noGrp="1"/>
          </p:cNvSpPr>
          <p:nvPr>
            <p:ph sz="quarter" idx="13"/>
          </p:nvPr>
        </p:nvSpPr>
        <p:spPr/>
        <p:txBody>
          <a:bodyPr/>
          <a:lstStyle/>
          <a:p>
            <a:endParaRPr lang="en-GB"/>
          </a:p>
        </p:txBody>
      </p:sp>
      <p:grpSp>
        <p:nvGrpSpPr>
          <p:cNvPr id="7" name="Group 6">
            <a:extLst>
              <a:ext uri="{FF2B5EF4-FFF2-40B4-BE49-F238E27FC236}">
                <a16:creationId xmlns:a16="http://schemas.microsoft.com/office/drawing/2014/main" id="{534E26A7-A1F9-481A-BF26-8BAF041E0C88}"/>
              </a:ext>
            </a:extLst>
          </p:cNvPr>
          <p:cNvGrpSpPr/>
          <p:nvPr/>
        </p:nvGrpSpPr>
        <p:grpSpPr>
          <a:xfrm>
            <a:off x="336550" y="1530220"/>
            <a:ext cx="11498872" cy="1305541"/>
            <a:chOff x="0" y="0"/>
            <a:chExt cx="8498311" cy="1163646"/>
          </a:xfrm>
        </p:grpSpPr>
        <p:sp>
          <p:nvSpPr>
            <p:cNvPr id="16" name="Rectangle: Rounded Corners 15">
              <a:extLst>
                <a:ext uri="{FF2B5EF4-FFF2-40B4-BE49-F238E27FC236}">
                  <a16:creationId xmlns:a16="http://schemas.microsoft.com/office/drawing/2014/main" id="{0FAEB3FB-1552-45EF-B4B7-1AE4F2385226}"/>
                </a:ext>
              </a:extLst>
            </p:cNvPr>
            <p:cNvSpPr/>
            <p:nvPr/>
          </p:nvSpPr>
          <p:spPr>
            <a:xfrm>
              <a:off x="0" y="0"/>
              <a:ext cx="8498311" cy="116364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angle: Rounded Corners 4">
              <a:extLst>
                <a:ext uri="{FF2B5EF4-FFF2-40B4-BE49-F238E27FC236}">
                  <a16:creationId xmlns:a16="http://schemas.microsoft.com/office/drawing/2014/main" id="{7D2E4BC2-E238-46ED-BE0D-69D97108A7D2}"/>
                </a:ext>
              </a:extLst>
            </p:cNvPr>
            <p:cNvSpPr txBox="1"/>
            <p:nvPr/>
          </p:nvSpPr>
          <p:spPr>
            <a:xfrm>
              <a:off x="34082" y="34082"/>
              <a:ext cx="8464229" cy="1095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just" defTabSz="755650">
                <a:lnSpc>
                  <a:spcPct val="90000"/>
                </a:lnSpc>
                <a:spcBef>
                  <a:spcPct val="0"/>
                </a:spcBef>
                <a:spcAft>
                  <a:spcPct val="35000"/>
                </a:spcAft>
              </a:pPr>
              <a:r>
                <a:rPr lang="en-GB" dirty="0">
                  <a:latin typeface="Verdana" panose="020B0604030504040204" pitchFamily="34" charset="0"/>
                  <a:ea typeface="Verdana" panose="020B0604030504040204" pitchFamily="34" charset="0"/>
                </a:rPr>
                <a:t>O</a:t>
              </a:r>
              <a:r>
                <a:rPr lang="en-GB" kern="1200" dirty="0">
                  <a:latin typeface="Verdana" panose="020B0604030504040204" pitchFamily="34" charset="0"/>
                  <a:ea typeface="Verdana" panose="020B0604030504040204" pitchFamily="34" charset="0"/>
                </a:rPr>
                <a:t>riginally, the registration service was a mandatory supplementary service for letter-post items containing documents and goods, with end-to-end liability and </a:t>
              </a:r>
              <a:r>
                <a:rPr lang="en-GB" dirty="0">
                  <a:latin typeface="Verdana" panose="020B0604030504040204" pitchFamily="34" charset="0"/>
                  <a:ea typeface="Verdana" panose="020B0604030504040204" pitchFamily="34" charset="0"/>
                </a:rPr>
                <a:t>visibility only at delivery, without end-to-end tracking. </a:t>
              </a:r>
              <a:r>
                <a:rPr lang="en-GB" kern="1200" dirty="0">
                  <a:latin typeface="Verdana" panose="020B0604030504040204" pitchFamily="34" charset="0"/>
                  <a:ea typeface="Verdana" panose="020B0604030504040204" pitchFamily="34" charset="0"/>
                </a:rPr>
                <a:t>The original purpose of the </a:t>
              </a:r>
              <a:r>
                <a:rPr lang="en-GB" dirty="0">
                  <a:latin typeface="Verdana" panose="020B0604030504040204" pitchFamily="34" charset="0"/>
                  <a:ea typeface="Verdana" panose="020B0604030504040204" pitchFamily="34" charset="0"/>
                </a:rPr>
                <a:t>registration service </a:t>
              </a:r>
              <a:r>
                <a:rPr lang="en-GB" kern="1200" dirty="0">
                  <a:latin typeface="Verdana" panose="020B0604030504040204" pitchFamily="34" charset="0"/>
                  <a:ea typeface="Verdana" panose="020B0604030504040204" pitchFamily="34" charset="0"/>
                </a:rPr>
                <a:t>was to provide proof of posting and a signature on delivery from the recipient, </a:t>
              </a:r>
              <a:r>
                <a:rPr lang="en-GB" dirty="0">
                  <a:latin typeface="Verdana" panose="020B0604030504040204" pitchFamily="34" charset="0"/>
                  <a:ea typeface="Verdana" panose="020B0604030504040204" pitchFamily="34" charset="0"/>
                </a:rPr>
                <a:t>mostly for legal </a:t>
              </a:r>
              <a:r>
                <a:rPr lang="en-GB" kern="1200" dirty="0">
                  <a:latin typeface="Verdana" panose="020B0604030504040204" pitchFamily="34" charset="0"/>
                  <a:ea typeface="Verdana" panose="020B0604030504040204" pitchFamily="34" charset="0"/>
                </a:rPr>
                <a:t>documents (max. 2 kg). </a:t>
              </a:r>
            </a:p>
          </p:txBody>
        </p:sp>
      </p:grpSp>
      <p:grpSp>
        <p:nvGrpSpPr>
          <p:cNvPr id="8" name="Group 7">
            <a:extLst>
              <a:ext uri="{FF2B5EF4-FFF2-40B4-BE49-F238E27FC236}">
                <a16:creationId xmlns:a16="http://schemas.microsoft.com/office/drawing/2014/main" id="{A885B5EE-AAAE-48E0-BA51-4AB8454E3DFE}"/>
              </a:ext>
            </a:extLst>
          </p:cNvPr>
          <p:cNvGrpSpPr/>
          <p:nvPr/>
        </p:nvGrpSpPr>
        <p:grpSpPr>
          <a:xfrm>
            <a:off x="2056564" y="3052394"/>
            <a:ext cx="9798886" cy="1371600"/>
            <a:chOff x="135358" y="0"/>
            <a:chExt cx="8937879" cy="1481561"/>
          </a:xfrm>
          <a:solidFill>
            <a:schemeClr val="accent5">
              <a:lumMod val="50000"/>
            </a:schemeClr>
          </a:solidFill>
        </p:grpSpPr>
        <p:sp>
          <p:nvSpPr>
            <p:cNvPr id="14" name="Rectangle: Rounded Corners 13">
              <a:extLst>
                <a:ext uri="{FF2B5EF4-FFF2-40B4-BE49-F238E27FC236}">
                  <a16:creationId xmlns:a16="http://schemas.microsoft.com/office/drawing/2014/main" id="{1AE5D8F4-44AD-4C54-A7DC-3F7BB43FCE1B}"/>
                </a:ext>
              </a:extLst>
            </p:cNvPr>
            <p:cNvSpPr/>
            <p:nvPr/>
          </p:nvSpPr>
          <p:spPr>
            <a:xfrm>
              <a:off x="135358" y="0"/>
              <a:ext cx="8937878" cy="1481561"/>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Rounded Corners 4">
              <a:extLst>
                <a:ext uri="{FF2B5EF4-FFF2-40B4-BE49-F238E27FC236}">
                  <a16:creationId xmlns:a16="http://schemas.microsoft.com/office/drawing/2014/main" id="{87EA2CAE-F407-4789-B77D-320965910036}"/>
                </a:ext>
              </a:extLst>
            </p:cNvPr>
            <p:cNvSpPr txBox="1"/>
            <p:nvPr/>
          </p:nvSpPr>
          <p:spPr>
            <a:xfrm>
              <a:off x="135359" y="105461"/>
              <a:ext cx="8937878" cy="12211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algn="just" defTabSz="1022350">
                <a:lnSpc>
                  <a:spcPct val="90000"/>
                </a:lnSpc>
                <a:spcBef>
                  <a:spcPct val="0"/>
                </a:spcBef>
                <a:spcAft>
                  <a:spcPct val="35000"/>
                </a:spcAft>
              </a:pPr>
              <a:r>
                <a:rPr lang="en-GB" b="1" kern="1200" dirty="0">
                  <a:solidFill>
                    <a:srgbClr val="FFC000"/>
                  </a:solidFill>
                  <a:latin typeface="Verdana" panose="020B0604030504040204" pitchFamily="34" charset="0"/>
                  <a:ea typeface="Verdana" panose="020B0604030504040204" pitchFamily="34" charset="0"/>
                </a:rPr>
                <a:t>What will change: </a:t>
              </a:r>
              <a:r>
                <a:rPr kumimoji="0" lang="en-GB" b="0" i="0" u="none" strike="noStrike" kern="1200" cap="none" spc="0" normalizeH="0" baseline="0" dirty="0">
                  <a:ln>
                    <a:noFill/>
                  </a:ln>
                  <a:solidFill>
                    <a:prstClr val="white"/>
                  </a:solidFill>
                  <a:effectLst/>
                  <a:uLnTx/>
                  <a:uFillTx/>
                  <a:latin typeface="Verdana" panose="020B0604030504040204" pitchFamily="34" charset="0"/>
                  <a:ea typeface="Verdana" panose="020B0604030504040204" pitchFamily="34" charset="0"/>
                </a:rPr>
                <a:t>The </a:t>
              </a:r>
              <a:r>
                <a:rPr lang="en-GB" dirty="0">
                  <a:latin typeface="Verdana" panose="020B0604030504040204" pitchFamily="34" charset="0"/>
                  <a:ea typeface="Verdana" panose="020B0604030504040204" pitchFamily="34" charset="0"/>
                </a:rPr>
                <a:t>registration service </a:t>
              </a:r>
              <a:r>
                <a:rPr kumimoji="0" lang="en-GB" i="0" u="none" strike="noStrike" kern="1200" cap="none" spc="0" normalizeH="0" baseline="0" dirty="0">
                  <a:ln>
                    <a:noFill/>
                  </a:ln>
                  <a:solidFill>
                    <a:prstClr val="white"/>
                  </a:solidFill>
                  <a:effectLst/>
                  <a:uLnTx/>
                  <a:uFillTx/>
                  <a:latin typeface="Verdana" panose="020B0604030504040204" pitchFamily="34" charset="0"/>
                  <a:ea typeface="Verdana" panose="020B0604030504040204" pitchFamily="34" charset="0"/>
                </a:rPr>
                <a:t>will be </a:t>
              </a:r>
              <a:r>
                <a:rPr lang="en-GB" b="1" kern="1200" dirty="0">
                  <a:solidFill>
                    <a:srgbClr val="FF0000"/>
                  </a:solidFill>
                  <a:latin typeface="Verdana" panose="020B0604030504040204" pitchFamily="34" charset="0"/>
                  <a:ea typeface="Verdana" panose="020B0604030504040204" pitchFamily="34" charset="0"/>
                </a:rPr>
                <a:t>limited to documents only from 1 January 2026</a:t>
              </a:r>
              <a:r>
                <a:rPr lang="en-GB" kern="1200" dirty="0">
                  <a:solidFill>
                    <a:prstClr val="white"/>
                  </a:solidFill>
                  <a:latin typeface="Verdana" panose="020B0604030504040204" pitchFamily="34" charset="0"/>
                  <a:ea typeface="Verdana" panose="020B0604030504040204" pitchFamily="34" charset="0"/>
                </a:rPr>
                <a:t>, with mandatory electronic tracking for registered and insured items</a:t>
              </a:r>
              <a:r>
                <a:rPr lang="en-GB" kern="1200" dirty="0">
                  <a:latin typeface="Verdana" panose="020B0604030504040204" pitchFamily="34" charset="0"/>
                  <a:ea typeface="Verdana" panose="020B0604030504040204" pitchFamily="34" charset="0"/>
                </a:rPr>
                <a:t>. Therefore, the registration service will no longer apply to postal items containing goods, including those containing admissible dangerous goods or infectious substances.</a:t>
              </a:r>
            </a:p>
          </p:txBody>
        </p:sp>
      </p:grpSp>
      <p:pic>
        <p:nvPicPr>
          <p:cNvPr id="9" name="Picture 8">
            <a:extLst>
              <a:ext uri="{FF2B5EF4-FFF2-40B4-BE49-F238E27FC236}">
                <a16:creationId xmlns:a16="http://schemas.microsoft.com/office/drawing/2014/main" id="{47681B6B-7CB6-4E1E-90A6-533E25A9CD77}"/>
              </a:ext>
            </a:extLst>
          </p:cNvPr>
          <p:cNvPicPr>
            <a:picLocks noChangeAspect="1"/>
          </p:cNvPicPr>
          <p:nvPr/>
        </p:nvPicPr>
        <p:blipFill>
          <a:blip r:embed="rId2"/>
          <a:stretch>
            <a:fillRect/>
          </a:stretch>
        </p:blipFill>
        <p:spPr>
          <a:xfrm rot="5400000">
            <a:off x="477266" y="2908825"/>
            <a:ext cx="1397179" cy="1586380"/>
          </a:xfrm>
          <a:prstGeom prst="rect">
            <a:avLst/>
          </a:prstGeom>
        </p:spPr>
      </p:pic>
      <p:pic>
        <p:nvPicPr>
          <p:cNvPr id="10" name="Picture 9">
            <a:extLst>
              <a:ext uri="{FF2B5EF4-FFF2-40B4-BE49-F238E27FC236}">
                <a16:creationId xmlns:a16="http://schemas.microsoft.com/office/drawing/2014/main" id="{664469CD-AD7F-4796-83BD-E181DB16DBB7}"/>
              </a:ext>
            </a:extLst>
          </p:cNvPr>
          <p:cNvPicPr>
            <a:picLocks noChangeAspect="1"/>
          </p:cNvPicPr>
          <p:nvPr/>
        </p:nvPicPr>
        <p:blipFill>
          <a:blip r:embed="rId3"/>
          <a:stretch>
            <a:fillRect/>
          </a:stretch>
        </p:blipFill>
        <p:spPr>
          <a:xfrm>
            <a:off x="663398" y="3618882"/>
            <a:ext cx="813727" cy="263826"/>
          </a:xfrm>
          <a:prstGeom prst="rect">
            <a:avLst/>
          </a:prstGeom>
        </p:spPr>
      </p:pic>
      <p:grpSp>
        <p:nvGrpSpPr>
          <p:cNvPr id="11" name="Group 10">
            <a:extLst>
              <a:ext uri="{FF2B5EF4-FFF2-40B4-BE49-F238E27FC236}">
                <a16:creationId xmlns:a16="http://schemas.microsoft.com/office/drawing/2014/main" id="{708E3AC3-B275-403F-ABD8-E6FF9BCDB298}"/>
              </a:ext>
            </a:extLst>
          </p:cNvPr>
          <p:cNvGrpSpPr/>
          <p:nvPr/>
        </p:nvGrpSpPr>
        <p:grpSpPr>
          <a:xfrm>
            <a:off x="345989" y="4640627"/>
            <a:ext cx="11489433" cy="2016000"/>
            <a:chOff x="0" y="0"/>
            <a:chExt cx="9029455" cy="2310472"/>
          </a:xfrm>
        </p:grpSpPr>
        <p:sp>
          <p:nvSpPr>
            <p:cNvPr id="12" name="Rectangle: Rounded Corners 11">
              <a:extLst>
                <a:ext uri="{FF2B5EF4-FFF2-40B4-BE49-F238E27FC236}">
                  <a16:creationId xmlns:a16="http://schemas.microsoft.com/office/drawing/2014/main" id="{AADEC64D-7929-483F-BED1-5FB37689DD28}"/>
                </a:ext>
              </a:extLst>
            </p:cNvPr>
            <p:cNvSpPr/>
            <p:nvPr/>
          </p:nvSpPr>
          <p:spPr>
            <a:xfrm>
              <a:off x="0" y="0"/>
              <a:ext cx="9029455" cy="220010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FDEF9672-0C70-47AD-BED6-FF8FD195A5A9}"/>
                </a:ext>
              </a:extLst>
            </p:cNvPr>
            <p:cNvSpPr txBox="1"/>
            <p:nvPr/>
          </p:nvSpPr>
          <p:spPr>
            <a:xfrm>
              <a:off x="69712" y="69713"/>
              <a:ext cx="8959742" cy="22407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just" defTabSz="1155700">
                <a:lnSpc>
                  <a:spcPct val="90000"/>
                </a:lnSpc>
                <a:spcBef>
                  <a:spcPct val="0"/>
                </a:spcBef>
                <a:spcAft>
                  <a:spcPct val="35000"/>
                </a:spcAft>
              </a:pPr>
              <a:r>
                <a:rPr lang="en-GB" sz="1700" b="1" kern="1200" dirty="0">
                  <a:solidFill>
                    <a:srgbClr val="FFC000"/>
                  </a:solidFill>
                  <a:latin typeface="Verdana" panose="020B0604030504040204" pitchFamily="34" charset="0"/>
                  <a:ea typeface="Verdana" panose="020B0604030504040204" pitchFamily="34" charset="0"/>
                </a:rPr>
                <a:t>Convention changes:</a:t>
              </a:r>
              <a:endParaRPr lang="en-GB" sz="1700" kern="1200" dirty="0">
                <a:latin typeface="Verdana" panose="020B0604030504040204" pitchFamily="34" charset="0"/>
                <a:ea typeface="Verdana" panose="020B0604030504040204" pitchFamily="34" charset="0"/>
              </a:endParaRPr>
            </a:p>
            <a:p>
              <a:pPr algn="just" defTabSz="1155700">
                <a:lnSpc>
                  <a:spcPct val="90000"/>
                </a:lnSpc>
                <a:spcBef>
                  <a:spcPct val="0"/>
                </a:spcBef>
                <a:spcAft>
                  <a:spcPct val="35000"/>
                </a:spcAft>
              </a:pPr>
              <a:r>
                <a:rPr lang="en-GB" sz="1700" b="1" dirty="0">
                  <a:solidFill>
                    <a:schemeClr val="bg1"/>
                  </a:solidFill>
                  <a:latin typeface="Verdana" panose="020B0604030504040204" pitchFamily="34" charset="0"/>
                  <a:ea typeface="Verdana" panose="020B0604030504040204" pitchFamily="34" charset="0"/>
                </a:rPr>
                <a:t>Article 18 </a:t>
              </a:r>
              <a:r>
                <a:rPr lang="en-GB" sz="1700" b="1" dirty="0">
                  <a:latin typeface="Verdana" panose="020B0604030504040204" pitchFamily="34" charset="0"/>
                  <a:ea typeface="Verdana" panose="020B0604030504040204" pitchFamily="34" charset="0"/>
                </a:rPr>
                <a:t>– Supplementary services</a:t>
              </a:r>
            </a:p>
            <a:p>
              <a:pPr algn="just" defTabSz="450000">
                <a:lnSpc>
                  <a:spcPct val="90000"/>
                </a:lnSpc>
                <a:spcBef>
                  <a:spcPct val="0"/>
                </a:spcBef>
                <a:spcAft>
                  <a:spcPts val="0"/>
                </a:spcAft>
              </a:pPr>
              <a:r>
                <a:rPr lang="en-GB" sz="1700" dirty="0">
                  <a:latin typeface="Verdana" panose="020B0604030504040204" pitchFamily="34" charset="0"/>
                  <a:ea typeface="Verdana" panose="020B0604030504040204" pitchFamily="34" charset="0"/>
                </a:rPr>
                <a:t>1	Member countries shall ensure the provision of the following mandatory supplementary services:</a:t>
              </a:r>
            </a:p>
            <a:p>
              <a:pPr marL="449263" indent="-449263" algn="just" defTabSz="450000">
                <a:lnSpc>
                  <a:spcPct val="90000"/>
                </a:lnSpc>
                <a:spcBef>
                  <a:spcPts val="600"/>
                </a:spcBef>
                <a:spcAft>
                  <a:spcPts val="0"/>
                </a:spcAft>
              </a:pPr>
              <a:r>
                <a:rPr lang="en-GB" sz="1700" dirty="0">
                  <a:latin typeface="Verdana" panose="020B0604030504040204" pitchFamily="34" charset="0"/>
                  <a:ea typeface="Verdana" panose="020B0604030504040204" pitchFamily="34" charset="0"/>
                </a:rPr>
                <a:t>1.2	registration service for outbound and inbound priority and airmail letter-post items </a:t>
              </a:r>
              <a:r>
                <a:rPr lang="en-GB" sz="1700" b="1" u="sng" dirty="0">
                  <a:solidFill>
                    <a:srgbClr val="FFC000"/>
                  </a:solidFill>
                  <a:latin typeface="Verdana" panose="020B0604030504040204" pitchFamily="34" charset="0"/>
                  <a:ea typeface="Verdana" panose="020B0604030504040204" pitchFamily="34" charset="0"/>
                </a:rPr>
                <a:t>containing documents only</a:t>
              </a:r>
              <a:r>
                <a:rPr lang="en-GB" sz="1700" dirty="0">
                  <a:latin typeface="Verdana" panose="020B0604030504040204" pitchFamily="34" charset="0"/>
                  <a:ea typeface="Verdana" panose="020B0604030504040204" pitchFamily="34" charset="0"/>
                </a:rPr>
                <a:t>.</a:t>
              </a:r>
            </a:p>
          </p:txBody>
        </p:sp>
      </p:grpSp>
    </p:spTree>
    <p:extLst>
      <p:ext uri="{BB962C8B-B14F-4D97-AF65-F5344CB8AC3E}">
        <p14:creationId xmlns:p14="http://schemas.microsoft.com/office/powerpoint/2010/main" val="274516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5E8FA-EE2B-4E96-AA82-85D3B5F4A553}"/>
              </a:ext>
            </a:extLst>
          </p:cNvPr>
          <p:cNvSpPr>
            <a:spLocks noGrp="1"/>
          </p:cNvSpPr>
          <p:nvPr>
            <p:ph type="title"/>
          </p:nvPr>
        </p:nvSpPr>
        <p:spPr/>
        <p:txBody>
          <a:bodyPr/>
          <a:lstStyle/>
          <a:p>
            <a:r>
              <a:rPr lang="en-GB" dirty="0"/>
              <a:t>Agenda </a:t>
            </a:r>
            <a:endParaRPr lang="en-US" dirty="0"/>
          </a:p>
        </p:txBody>
      </p:sp>
      <p:sp>
        <p:nvSpPr>
          <p:cNvPr id="3" name="Content Placeholder 2">
            <a:extLst>
              <a:ext uri="{FF2B5EF4-FFF2-40B4-BE49-F238E27FC236}">
                <a16:creationId xmlns:a16="http://schemas.microsoft.com/office/drawing/2014/main" id="{0299DC03-B93F-4F59-A111-A0128C8D75B9}"/>
              </a:ext>
            </a:extLst>
          </p:cNvPr>
          <p:cNvSpPr>
            <a:spLocks noGrp="1"/>
          </p:cNvSpPr>
          <p:nvPr>
            <p:ph sz="quarter" idx="13"/>
          </p:nvPr>
        </p:nvSpPr>
        <p:spPr/>
        <p:txBody>
          <a:bodyPr/>
          <a:lstStyle/>
          <a:p>
            <a:pPr marL="0" lvl="0" indent="0">
              <a:buNone/>
              <a:tabLst>
                <a:tab pos="357188" algn="l"/>
              </a:tabLst>
            </a:pPr>
            <a:r>
              <a:rPr lang="en-US" sz="1400" b="1" dirty="0">
                <a:effectLst/>
              </a:rPr>
              <a:t>1	Opening remarks</a:t>
            </a:r>
            <a:endParaRPr lang="en-US" sz="1400" dirty="0">
              <a:effectLst/>
            </a:endParaRPr>
          </a:p>
          <a:p>
            <a:pPr marL="0" lvl="0" indent="0">
              <a:buNone/>
            </a:pPr>
            <a:endParaRPr lang="en-US" sz="1400" dirty="0"/>
          </a:p>
          <a:p>
            <a:pPr marL="357188" lvl="0" indent="-357188">
              <a:buNone/>
              <a:tabLst>
                <a:tab pos="357188" algn="l"/>
              </a:tabLst>
            </a:pPr>
            <a:r>
              <a:rPr lang="en-US" sz="1400" b="1" dirty="0"/>
              <a:t>2	New regulatory changes following the 28th UPU Congress and the 2025.2 Postal Operations Council (POC) session</a:t>
            </a:r>
          </a:p>
          <a:p>
            <a:pPr marL="357188" lvl="0" indent="0">
              <a:buNone/>
            </a:pPr>
            <a:r>
              <a:rPr lang="en-US" sz="1400" dirty="0">
                <a:effectLst/>
              </a:rPr>
              <a:t>Speaker: David Pilkington</a:t>
            </a:r>
          </a:p>
          <a:p>
            <a:pPr marL="357188" lvl="0" indent="0">
              <a:buNone/>
            </a:pPr>
            <a:r>
              <a:rPr lang="en-US" sz="1400" dirty="0">
                <a:effectLst/>
              </a:rPr>
              <a:t>(E-Commerce, Physical Services Integration and POC Matters Directorate) </a:t>
            </a:r>
          </a:p>
          <a:p>
            <a:pPr marL="4400" lvl="0" indent="0">
              <a:buNone/>
            </a:pPr>
            <a:endParaRPr lang="en-US" sz="1400" b="1" dirty="0"/>
          </a:p>
          <a:p>
            <a:pPr marL="357188" lvl="0" indent="-357188">
              <a:buAutoNum type="arabicPlain" startAt="3"/>
              <a:tabLst>
                <a:tab pos="357188" algn="l"/>
              </a:tabLst>
            </a:pPr>
            <a:r>
              <a:rPr lang="en-US" sz="1400" b="1" dirty="0"/>
              <a:t>Internet-based inquiry system (IBIS): electronic handling of inquiries for letter-post items</a:t>
            </a:r>
          </a:p>
          <a:p>
            <a:pPr marL="357188" lvl="0" indent="0">
              <a:buNone/>
              <a:tabLst>
                <a:tab pos="357188" algn="l"/>
              </a:tabLst>
            </a:pPr>
            <a:r>
              <a:rPr lang="en-US" sz="1400" dirty="0"/>
              <a:t>Speaker: Chokri Ellili </a:t>
            </a:r>
          </a:p>
          <a:p>
            <a:pPr marL="357188" lvl="0" indent="0">
              <a:buNone/>
              <a:tabLst>
                <a:tab pos="357188" algn="l"/>
              </a:tabLst>
            </a:pPr>
            <a:r>
              <a:rPr lang="en-US" sz="1400" dirty="0"/>
              <a:t>(E-Commerce, Physical Services Integration and POC Matters Directorate) </a:t>
            </a:r>
          </a:p>
          <a:p>
            <a:pPr marL="101600" indent="0">
              <a:buNone/>
            </a:pPr>
            <a:r>
              <a:rPr lang="en-US" sz="1400" dirty="0"/>
              <a:t> </a:t>
            </a:r>
          </a:p>
          <a:p>
            <a:pPr marL="347300" indent="-342900">
              <a:buAutoNum type="arabicPlain" startAt="4"/>
              <a:tabLst>
                <a:tab pos="357188" algn="l"/>
              </a:tabLst>
            </a:pPr>
            <a:r>
              <a:rPr lang="en-US" sz="1400" b="1" dirty="0"/>
              <a:t>Latest innovations: UPU IT systems and delivered duty paid (DDP) solution </a:t>
            </a:r>
          </a:p>
          <a:p>
            <a:pPr marL="357188" indent="0">
              <a:buNone/>
              <a:tabLst>
                <a:tab pos="357188" algn="l"/>
              </a:tabLst>
            </a:pPr>
            <a:r>
              <a:rPr lang="en-US" sz="1400" dirty="0">
                <a:effectLst/>
              </a:rPr>
              <a:t>Speakers: David Avsec and Stéphane Herrmann </a:t>
            </a:r>
          </a:p>
          <a:p>
            <a:pPr marL="357188" indent="0">
              <a:buNone/>
            </a:pPr>
            <a:r>
              <a:rPr lang="en-US" sz="1400" dirty="0">
                <a:effectLst/>
              </a:rPr>
              <a:t>(Postal Technology Centre)</a:t>
            </a:r>
          </a:p>
          <a:p>
            <a:pPr marL="101600" indent="0">
              <a:buNone/>
            </a:pPr>
            <a:r>
              <a:rPr lang="en-US" sz="1400" dirty="0"/>
              <a:t> </a:t>
            </a:r>
          </a:p>
          <a:p>
            <a:pPr marL="4400" lvl="0" indent="0">
              <a:buNone/>
              <a:tabLst>
                <a:tab pos="357188" algn="l"/>
              </a:tabLst>
            </a:pPr>
            <a:r>
              <a:rPr lang="en-US" sz="1400" b="1" dirty="0">
                <a:effectLst/>
              </a:rPr>
              <a:t>5	Worldwide volume statistics</a:t>
            </a:r>
          </a:p>
          <a:p>
            <a:pPr marL="357188" lvl="0" indent="0">
              <a:buNone/>
            </a:pPr>
            <a:r>
              <a:rPr lang="en-US" sz="1400" dirty="0"/>
              <a:t>Speaker: Chokri Ellili </a:t>
            </a:r>
          </a:p>
          <a:p>
            <a:pPr marL="357188" indent="0">
              <a:buNone/>
            </a:pPr>
            <a:r>
              <a:rPr lang="en-US" sz="1400" dirty="0"/>
              <a:t>(E-Commerce, Physical Services Integration and POC Matters Directorate) </a:t>
            </a:r>
          </a:p>
          <a:p>
            <a:pPr marL="0" lvl="0" indent="0">
              <a:buNone/>
            </a:pPr>
            <a:endParaRPr lang="en-US" sz="1400" b="1" dirty="0"/>
          </a:p>
          <a:p>
            <a:pPr marL="347300" lvl="0" indent="-342900">
              <a:buAutoNum type="arabicPlain" startAt="6"/>
              <a:tabLst>
                <a:tab pos="357188" algn="l"/>
              </a:tabLst>
            </a:pPr>
            <a:r>
              <a:rPr lang="en-US" sz="1400" b="1" dirty="0">
                <a:effectLst/>
              </a:rPr>
              <a:t>Questions and answers</a:t>
            </a:r>
          </a:p>
          <a:p>
            <a:pPr marL="357188" lvl="0" indent="0">
              <a:buNone/>
              <a:tabLst>
                <a:tab pos="357188" algn="l"/>
              </a:tabLst>
            </a:pPr>
            <a:r>
              <a:rPr lang="en-US" sz="1400" dirty="0"/>
              <a:t>(via the Zoom chat facility) </a:t>
            </a:r>
          </a:p>
          <a:p>
            <a:pPr marL="4400" lvl="0" indent="0">
              <a:buNone/>
            </a:pPr>
            <a:endParaRPr lang="en-US" sz="1400" b="1" dirty="0">
              <a:effectLst/>
            </a:endParaRPr>
          </a:p>
          <a:p>
            <a:pPr marL="4400" lvl="0" indent="0">
              <a:buNone/>
              <a:tabLst>
                <a:tab pos="357188" algn="l"/>
              </a:tabLst>
            </a:pPr>
            <a:r>
              <a:rPr lang="en-US" sz="1400" b="1" dirty="0"/>
              <a:t>7	</a:t>
            </a:r>
            <a:r>
              <a:rPr lang="en-US" sz="1400" b="1" dirty="0">
                <a:effectLst/>
              </a:rPr>
              <a:t>Closing remarks and key takeaways</a:t>
            </a:r>
            <a:endParaRPr lang="en-US" sz="1400" dirty="0">
              <a:effectLst/>
            </a:endParaRPr>
          </a:p>
        </p:txBody>
      </p:sp>
    </p:spTree>
    <p:extLst>
      <p:ext uri="{BB962C8B-B14F-4D97-AF65-F5344CB8AC3E}">
        <p14:creationId xmlns:p14="http://schemas.microsoft.com/office/powerpoint/2010/main" val="948919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p:txBody>
          <a:bodyPr/>
          <a:lstStyle/>
          <a:p>
            <a:r>
              <a:rPr lang="en-GB" sz="2700" dirty="0"/>
              <a:t>Registration service (RA–RZ) – Changes effective 1 January 2026 (cont.)</a:t>
            </a:r>
          </a:p>
        </p:txBody>
      </p:sp>
      <p:grpSp>
        <p:nvGrpSpPr>
          <p:cNvPr id="10" name="Group 9">
            <a:extLst>
              <a:ext uri="{FF2B5EF4-FFF2-40B4-BE49-F238E27FC236}">
                <a16:creationId xmlns:a16="http://schemas.microsoft.com/office/drawing/2014/main" id="{FADA47B2-EDA9-48F8-925C-763B0D9F69F8}"/>
              </a:ext>
            </a:extLst>
          </p:cNvPr>
          <p:cNvGrpSpPr/>
          <p:nvPr/>
        </p:nvGrpSpPr>
        <p:grpSpPr>
          <a:xfrm>
            <a:off x="344323" y="1530220"/>
            <a:ext cx="11511127" cy="5004000"/>
            <a:chOff x="0" y="0"/>
            <a:chExt cx="9029455" cy="2292178"/>
          </a:xfrm>
        </p:grpSpPr>
        <p:sp>
          <p:nvSpPr>
            <p:cNvPr id="11" name="Rectangle: Rounded Corners 10">
              <a:extLst>
                <a:ext uri="{FF2B5EF4-FFF2-40B4-BE49-F238E27FC236}">
                  <a16:creationId xmlns:a16="http://schemas.microsoft.com/office/drawing/2014/main" id="{208AB9C9-56EA-4293-B839-A06AEA3BD937}"/>
                </a:ext>
              </a:extLst>
            </p:cNvPr>
            <p:cNvSpPr/>
            <p:nvPr/>
          </p:nvSpPr>
          <p:spPr>
            <a:xfrm>
              <a:off x="0" y="0"/>
              <a:ext cx="9029455" cy="229217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id="{4775A4D8-2657-4DB5-94F7-0D3DF94C5936}"/>
                </a:ext>
              </a:extLst>
            </p:cNvPr>
            <p:cNvSpPr txBox="1"/>
            <p:nvPr/>
          </p:nvSpPr>
          <p:spPr>
            <a:xfrm>
              <a:off x="83065" y="14038"/>
              <a:ext cx="8890343" cy="22591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just" defTabSz="1155700">
                <a:spcBef>
                  <a:spcPct val="0"/>
                </a:spcBef>
                <a:spcAft>
                  <a:spcPts val="0"/>
                </a:spcAft>
              </a:pPr>
              <a:r>
                <a:rPr lang="en-GB" sz="1600" b="1" kern="1200" dirty="0">
                  <a:solidFill>
                    <a:srgbClr val="FFC000"/>
                  </a:solidFill>
                  <a:latin typeface="Verdana" panose="020B0604030504040204" pitchFamily="34" charset="0"/>
                  <a:ea typeface="Verdana" panose="020B0604030504040204" pitchFamily="34" charset="0"/>
                </a:rPr>
                <a:t>Convention Regulations changes:</a:t>
              </a:r>
              <a:endParaRPr lang="en-GB" sz="1600" kern="1200" dirty="0">
                <a:latin typeface="Verdana" panose="020B0604030504040204" pitchFamily="34" charset="0"/>
                <a:ea typeface="Verdana" panose="020B0604030504040204" pitchFamily="34" charset="0"/>
              </a:endParaRPr>
            </a:p>
            <a:p>
              <a:pPr algn="just" defTabSz="1155700">
                <a:spcBef>
                  <a:spcPct val="0"/>
                </a:spcBef>
                <a:spcAft>
                  <a:spcPts val="0"/>
                </a:spcAft>
              </a:pPr>
              <a:endParaRPr lang="en-GB" sz="1600" b="1" dirty="0">
                <a:latin typeface="Verdana" panose="020B0604030504040204" pitchFamily="34" charset="0"/>
                <a:ea typeface="Verdana" panose="020B0604030504040204" pitchFamily="34" charset="0"/>
              </a:endParaRPr>
            </a:p>
            <a:p>
              <a:pPr algn="just" defTabSz="1155700">
                <a:spcBef>
                  <a:spcPct val="0"/>
                </a:spcBef>
                <a:spcAft>
                  <a:spcPts val="0"/>
                </a:spcAft>
              </a:pPr>
              <a:r>
                <a:rPr lang="en-GB" sz="1600" b="1" dirty="0">
                  <a:latin typeface="Verdana" panose="020B0604030504040204" pitchFamily="34" charset="0"/>
                  <a:ea typeface="Verdana" panose="020B0604030504040204" pitchFamily="34" charset="0"/>
                </a:rPr>
                <a:t>Article 19-003</a:t>
              </a:r>
            </a:p>
            <a:p>
              <a:pPr algn="just" defTabSz="1155700">
                <a:spcBef>
                  <a:spcPct val="0"/>
                </a:spcBef>
                <a:spcAft>
                  <a:spcPct val="35000"/>
                </a:spcAft>
              </a:pPr>
              <a:endParaRPr lang="en-GB" sz="1600" b="1" dirty="0">
                <a:latin typeface="Verdana" panose="020B0604030504040204" pitchFamily="34" charset="0"/>
                <a:ea typeface="Verdana" panose="020B0604030504040204" pitchFamily="34" charset="0"/>
              </a:endParaRPr>
            </a:p>
            <a:p>
              <a:pPr algn="just" defTabSz="1155700">
                <a:spcBef>
                  <a:spcPct val="0"/>
                </a:spcBef>
                <a:spcAft>
                  <a:spcPts val="0"/>
                </a:spcAft>
              </a:pPr>
              <a:r>
                <a:rPr lang="en-GB" sz="1600" b="1" dirty="0">
                  <a:latin typeface="Verdana" panose="020B0604030504040204" pitchFamily="34" charset="0"/>
                  <a:ea typeface="Verdana" panose="020B0604030504040204" pitchFamily="34" charset="0"/>
                </a:rPr>
                <a:t>Admissible radioactive materials, infectious substances, and lithium cells and lithium batteries</a:t>
              </a:r>
            </a:p>
            <a:p>
              <a:pPr algn="just" defTabSz="1155700">
                <a:spcBef>
                  <a:spcPct val="0"/>
                </a:spcBef>
                <a:spcAft>
                  <a:spcPts val="0"/>
                </a:spcAft>
              </a:pPr>
              <a:endParaRPr lang="en-GB" sz="1600" b="1" dirty="0">
                <a:latin typeface="Verdana" panose="020B0604030504040204" pitchFamily="34" charset="0"/>
                <a:ea typeface="Verdana" panose="020B0604030504040204" pitchFamily="34" charset="0"/>
              </a:endParaRPr>
            </a:p>
            <a:p>
              <a:pPr marL="539750" indent="-539750" algn="just" defTabSz="540000">
                <a:spcBef>
                  <a:spcPct val="0"/>
                </a:spcBef>
                <a:spcAft>
                  <a:spcPts val="0"/>
                </a:spcAft>
              </a:pPr>
              <a:r>
                <a:rPr lang="en-GB" sz="1600" b="1" dirty="0">
                  <a:latin typeface="Verdana" panose="020B0604030504040204" pitchFamily="34" charset="0"/>
                  <a:ea typeface="Verdana" panose="020B0604030504040204" pitchFamily="34" charset="0"/>
                </a:rPr>
                <a:t>1.2	</a:t>
              </a:r>
              <a:r>
                <a:rPr lang="en-GB" sz="1600" dirty="0">
                  <a:latin typeface="Verdana" panose="020B0604030504040204" pitchFamily="34" charset="0"/>
                  <a:ea typeface="Verdana" panose="020B0604030504040204" pitchFamily="34" charset="0"/>
                </a:rPr>
                <a:t>When they are sent in letter-post items, they shall be subject to the tariff for priority items or the tariff for </a:t>
              </a:r>
              <a:r>
                <a:rPr lang="en-GB" sz="1600" strike="sngStrike" dirty="0">
                  <a:latin typeface="Verdana" panose="020B0604030504040204" pitchFamily="34" charset="0"/>
                  <a:ea typeface="Verdana" panose="020B0604030504040204" pitchFamily="34" charset="0"/>
                </a:rPr>
                <a:t>letters and registration</a:t>
              </a:r>
              <a:r>
                <a:rPr lang="en-GB" sz="1600" dirty="0">
                  <a:latin typeface="Verdana" panose="020B0604030504040204" pitchFamily="34" charset="0"/>
                  <a:ea typeface="Verdana" panose="020B0604030504040204" pitchFamily="34" charset="0"/>
                </a:rPr>
                <a:t> </a:t>
              </a:r>
              <a:r>
                <a:rPr lang="en-GB" sz="1600" b="1" u="sng" dirty="0">
                  <a:solidFill>
                    <a:srgbClr val="FFC000"/>
                  </a:solidFill>
                  <a:latin typeface="Verdana" panose="020B0604030504040204" pitchFamily="34" charset="0"/>
                  <a:ea typeface="Verdana" panose="020B0604030504040204" pitchFamily="34" charset="0"/>
                </a:rPr>
                <a:t>small packets under the tracked delivery service</a:t>
              </a:r>
              <a:r>
                <a:rPr lang="en-GB" sz="1600" dirty="0">
                  <a:latin typeface="Verdana" panose="020B0604030504040204" pitchFamily="34" charset="0"/>
                  <a:ea typeface="Verdana" panose="020B0604030504040204" pitchFamily="34" charset="0"/>
                </a:rPr>
                <a:t>.</a:t>
              </a:r>
            </a:p>
            <a:p>
              <a:pPr algn="just" defTabSz="540000">
                <a:spcBef>
                  <a:spcPct val="0"/>
                </a:spcBef>
                <a:spcAft>
                  <a:spcPts val="0"/>
                </a:spcAft>
              </a:pPr>
              <a:endParaRPr lang="en-GB" sz="1600" dirty="0">
                <a:latin typeface="Verdana" panose="020B0604030504040204" pitchFamily="34" charset="0"/>
                <a:ea typeface="Verdana" panose="020B0604030504040204" pitchFamily="34" charset="0"/>
              </a:endParaRPr>
            </a:p>
            <a:p>
              <a:pPr marL="539750" indent="-539750" algn="just" defTabSz="540000">
                <a:spcBef>
                  <a:spcPct val="0"/>
                </a:spcBef>
                <a:spcAft>
                  <a:spcPts val="0"/>
                </a:spcAft>
              </a:pPr>
              <a:r>
                <a:rPr lang="en-GB" sz="1600" b="1" dirty="0">
                  <a:latin typeface="Verdana" panose="020B0604030504040204" pitchFamily="34" charset="0"/>
                  <a:ea typeface="Verdana" panose="020B0604030504040204" pitchFamily="34" charset="0"/>
                </a:rPr>
                <a:t>2.2	</a:t>
              </a:r>
              <a:r>
                <a:rPr lang="en-GB" sz="1600" dirty="0">
                  <a:latin typeface="Verdana" panose="020B0604030504040204" pitchFamily="34" charset="0"/>
                  <a:ea typeface="Verdana" panose="020B0604030504040204" pitchFamily="34" charset="0"/>
                </a:rPr>
                <a:t>Category B infectious substances (UN 3373) must be handled, packed and labelled in accordance with the provisions listed in the Regulations. These items shall be subject to the tariff for priority items or the tariff for </a:t>
              </a:r>
              <a:r>
                <a:rPr lang="en-GB" sz="1600" strike="sngStrike" dirty="0">
                  <a:latin typeface="Verdana" panose="020B0604030504040204" pitchFamily="34" charset="0"/>
                  <a:ea typeface="Verdana" panose="020B0604030504040204" pitchFamily="34" charset="0"/>
                </a:rPr>
                <a:t>registered letters</a:t>
              </a:r>
              <a:r>
                <a:rPr lang="en-GB" sz="1600" dirty="0">
                  <a:latin typeface="Verdana" panose="020B0604030504040204" pitchFamily="34" charset="0"/>
                  <a:ea typeface="Verdana" panose="020B0604030504040204" pitchFamily="34" charset="0"/>
                </a:rPr>
                <a:t> </a:t>
              </a:r>
              <a:r>
                <a:rPr lang="en-GB" sz="1600" b="1" u="sng" dirty="0">
                  <a:solidFill>
                    <a:srgbClr val="FFC000"/>
                  </a:solidFill>
                  <a:latin typeface="Verdana" panose="020B0604030504040204" pitchFamily="34" charset="0"/>
                  <a:ea typeface="Verdana" panose="020B0604030504040204" pitchFamily="34" charset="0"/>
                </a:rPr>
                <a:t>small packets under the tracked delivery service</a:t>
              </a:r>
              <a:r>
                <a:rPr lang="en-GB" sz="1600" dirty="0">
                  <a:latin typeface="Verdana" panose="020B0604030504040204" pitchFamily="34" charset="0"/>
                  <a:ea typeface="Verdana" panose="020B0604030504040204" pitchFamily="34" charset="0"/>
                </a:rPr>
                <a:t>. An additional charge for the handling of these items shall be allowed.</a:t>
              </a:r>
            </a:p>
            <a:p>
              <a:pPr algn="just" defTabSz="540000">
                <a:spcBef>
                  <a:spcPct val="0"/>
                </a:spcBef>
                <a:spcAft>
                  <a:spcPts val="0"/>
                </a:spcAft>
              </a:pPr>
              <a:endParaRPr lang="en-GB" sz="1600" dirty="0">
                <a:latin typeface="Verdana" panose="020B0604030504040204" pitchFamily="34" charset="0"/>
                <a:ea typeface="Verdana" panose="020B0604030504040204" pitchFamily="34" charset="0"/>
              </a:endParaRPr>
            </a:p>
            <a:p>
              <a:pPr marL="539750" indent="-539750" algn="just" defTabSz="540000">
                <a:spcBef>
                  <a:spcPct val="0"/>
                </a:spcBef>
                <a:spcAft>
                  <a:spcPts val="0"/>
                </a:spcAft>
              </a:pPr>
              <a:r>
                <a:rPr lang="en-GB" sz="1600" b="1" dirty="0">
                  <a:latin typeface="Verdana" panose="020B0604030504040204" pitchFamily="34" charset="0"/>
                  <a:ea typeface="Verdana" panose="020B0604030504040204" pitchFamily="34" charset="0"/>
                </a:rPr>
                <a:t>2.4	</a:t>
              </a:r>
              <a:r>
                <a:rPr lang="en-GB" sz="1600" dirty="0">
                  <a:latin typeface="Verdana" panose="020B0604030504040204" pitchFamily="34" charset="0"/>
                  <a:ea typeface="Verdana" panose="020B0604030504040204" pitchFamily="34" charset="0"/>
                </a:rPr>
                <a:t>Exempt patient specimens (human or animal) must be handled, packed and labelled in accordance with the provisions listed in the Letter Post Regulations. These items shall be subject to the tariff for priority items or to the tariff for </a:t>
              </a:r>
              <a:r>
                <a:rPr lang="en-GB" sz="1600" strike="sngStrike" dirty="0">
                  <a:latin typeface="Verdana" panose="020B0604030504040204" pitchFamily="34" charset="0"/>
                  <a:ea typeface="Verdana" panose="020B0604030504040204" pitchFamily="34" charset="0"/>
                </a:rPr>
                <a:t>registered letters</a:t>
              </a:r>
              <a:r>
                <a:rPr lang="en-GB" sz="1600" dirty="0">
                  <a:latin typeface="Verdana" panose="020B0604030504040204" pitchFamily="34" charset="0"/>
                  <a:ea typeface="Verdana" panose="020B0604030504040204" pitchFamily="34" charset="0"/>
                </a:rPr>
                <a:t> </a:t>
              </a:r>
              <a:r>
                <a:rPr lang="en-GB" sz="1600" b="1" u="sng" dirty="0">
                  <a:solidFill>
                    <a:srgbClr val="FFC000"/>
                  </a:solidFill>
                  <a:latin typeface="Verdana" panose="020B0604030504040204" pitchFamily="34" charset="0"/>
                  <a:ea typeface="Verdana" panose="020B0604030504040204" pitchFamily="34" charset="0"/>
                </a:rPr>
                <a:t>small packets under the tracked delivery service</a:t>
              </a:r>
              <a:r>
                <a:rPr lang="en-GB" sz="1600" dirty="0">
                  <a:latin typeface="Verdana" panose="020B0604030504040204" pitchFamily="34" charset="0"/>
                  <a:ea typeface="Verdana" panose="020B0604030504040204" pitchFamily="34" charset="0"/>
                </a:rPr>
                <a:t>. An additional charge for the handling of these items is allowed.</a:t>
              </a:r>
            </a:p>
          </p:txBody>
        </p:sp>
      </p:grpSp>
      <p:grpSp>
        <p:nvGrpSpPr>
          <p:cNvPr id="7" name="Group 6">
            <a:extLst>
              <a:ext uri="{FF2B5EF4-FFF2-40B4-BE49-F238E27FC236}">
                <a16:creationId xmlns:a16="http://schemas.microsoft.com/office/drawing/2014/main" id="{CF203CAD-C105-4A1B-ADD6-800D92E1BD80}"/>
              </a:ext>
            </a:extLst>
          </p:cNvPr>
          <p:cNvGrpSpPr/>
          <p:nvPr/>
        </p:nvGrpSpPr>
        <p:grpSpPr>
          <a:xfrm>
            <a:off x="10164417" y="1640428"/>
            <a:ext cx="1477850" cy="1110966"/>
            <a:chOff x="10119711" y="95478"/>
            <a:chExt cx="1586380" cy="1397179"/>
          </a:xfrm>
        </p:grpSpPr>
        <p:pic>
          <p:nvPicPr>
            <p:cNvPr id="8" name="Picture 7">
              <a:extLst>
                <a:ext uri="{FF2B5EF4-FFF2-40B4-BE49-F238E27FC236}">
                  <a16:creationId xmlns:a16="http://schemas.microsoft.com/office/drawing/2014/main" id="{B4C7E163-B43F-4259-8188-FA869845C6D5}"/>
                </a:ext>
              </a:extLst>
            </p:cNvPr>
            <p:cNvPicPr>
              <a:picLocks noChangeAspect="1"/>
            </p:cNvPicPr>
            <p:nvPr/>
          </p:nvPicPr>
          <p:blipFill>
            <a:blip r:embed="rId2"/>
            <a:stretch>
              <a:fillRect/>
            </a:stretch>
          </p:blipFill>
          <p:spPr>
            <a:xfrm rot="5400000">
              <a:off x="10214311" y="878"/>
              <a:ext cx="1397179" cy="1586380"/>
            </a:xfrm>
            <a:prstGeom prst="rect">
              <a:avLst/>
            </a:prstGeom>
          </p:spPr>
        </p:pic>
        <p:pic>
          <p:nvPicPr>
            <p:cNvPr id="9" name="Picture 8">
              <a:extLst>
                <a:ext uri="{FF2B5EF4-FFF2-40B4-BE49-F238E27FC236}">
                  <a16:creationId xmlns:a16="http://schemas.microsoft.com/office/drawing/2014/main" id="{DFEEEC5C-B259-4BA7-B80F-5A3E8A61EB04}"/>
                </a:ext>
              </a:extLst>
            </p:cNvPr>
            <p:cNvPicPr>
              <a:picLocks noChangeAspect="1"/>
            </p:cNvPicPr>
            <p:nvPr/>
          </p:nvPicPr>
          <p:blipFill>
            <a:blip r:embed="rId3"/>
            <a:stretch>
              <a:fillRect/>
            </a:stretch>
          </p:blipFill>
          <p:spPr>
            <a:xfrm>
              <a:off x="10400443" y="710935"/>
              <a:ext cx="813727" cy="263826"/>
            </a:xfrm>
            <a:prstGeom prst="rect">
              <a:avLst/>
            </a:prstGeom>
          </p:spPr>
        </p:pic>
      </p:grpSp>
    </p:spTree>
    <p:extLst>
      <p:ext uri="{BB962C8B-B14F-4D97-AF65-F5344CB8AC3E}">
        <p14:creationId xmlns:p14="http://schemas.microsoft.com/office/powerpoint/2010/main" val="3104604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p:txBody>
          <a:bodyPr/>
          <a:lstStyle/>
          <a:p>
            <a:r>
              <a:rPr lang="en-GB" sz="2000" dirty="0"/>
              <a:t>Mandatory track-and-trace information via EMSEVT 3 for registered, insured and tracked items</a:t>
            </a:r>
          </a:p>
        </p:txBody>
      </p:sp>
      <p:grpSp>
        <p:nvGrpSpPr>
          <p:cNvPr id="6" name="Group 5">
            <a:extLst>
              <a:ext uri="{FF2B5EF4-FFF2-40B4-BE49-F238E27FC236}">
                <a16:creationId xmlns:a16="http://schemas.microsoft.com/office/drawing/2014/main" id="{B0AB43FC-78F0-4E13-98C5-9E9D3DC78294}"/>
              </a:ext>
            </a:extLst>
          </p:cNvPr>
          <p:cNvGrpSpPr/>
          <p:nvPr/>
        </p:nvGrpSpPr>
        <p:grpSpPr>
          <a:xfrm>
            <a:off x="335723" y="1530220"/>
            <a:ext cx="11345757" cy="3827045"/>
            <a:chOff x="0" y="0"/>
            <a:chExt cx="9029455" cy="2380185"/>
          </a:xfrm>
        </p:grpSpPr>
        <p:sp>
          <p:nvSpPr>
            <p:cNvPr id="7" name="Rectangle: Rounded Corners 6">
              <a:extLst>
                <a:ext uri="{FF2B5EF4-FFF2-40B4-BE49-F238E27FC236}">
                  <a16:creationId xmlns:a16="http://schemas.microsoft.com/office/drawing/2014/main" id="{D46C07EF-8779-4E8D-B180-AF781F687605}"/>
                </a:ext>
              </a:extLst>
            </p:cNvPr>
            <p:cNvSpPr/>
            <p:nvPr/>
          </p:nvSpPr>
          <p:spPr>
            <a:xfrm>
              <a:off x="0" y="0"/>
              <a:ext cx="9029455" cy="238018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817C0738-99F6-4FEC-BCDF-00872FF383EF}"/>
                </a:ext>
              </a:extLst>
            </p:cNvPr>
            <p:cNvSpPr txBox="1"/>
            <p:nvPr/>
          </p:nvSpPr>
          <p:spPr>
            <a:xfrm>
              <a:off x="81879" y="53573"/>
              <a:ext cx="8927990" cy="22407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just" defTabSz="540000">
                <a:spcBef>
                  <a:spcPct val="0"/>
                </a:spcBef>
                <a:spcAft>
                  <a:spcPts val="0"/>
                </a:spcAft>
              </a:pPr>
              <a:r>
                <a:rPr lang="en-GB" sz="1600" b="1" kern="1200" dirty="0">
                  <a:solidFill>
                    <a:srgbClr val="FFC000"/>
                  </a:solidFill>
                  <a:latin typeface="Verdana" panose="020B0604030504040204" pitchFamily="34" charset="0"/>
                  <a:ea typeface="Verdana" panose="020B0604030504040204" pitchFamily="34" charset="0"/>
                </a:rPr>
                <a:t>Convention Regulations changes:</a:t>
              </a:r>
              <a:endParaRPr lang="en-GB" sz="1600" kern="1200" dirty="0">
                <a:latin typeface="Verdana" panose="020B0604030504040204" pitchFamily="34" charset="0"/>
                <a:ea typeface="Verdana" panose="020B0604030504040204" pitchFamily="34" charset="0"/>
              </a:endParaRPr>
            </a:p>
            <a:p>
              <a:pPr algn="just" defTabSz="540000">
                <a:spcBef>
                  <a:spcPct val="0"/>
                </a:spcBef>
                <a:spcAft>
                  <a:spcPts val="0"/>
                </a:spcAft>
              </a:pPr>
              <a:endParaRPr lang="en-GB" sz="1600" b="1" dirty="0">
                <a:latin typeface="Verdana" panose="020B0604030504040204" pitchFamily="34" charset="0"/>
                <a:ea typeface="Verdana" panose="020B0604030504040204" pitchFamily="34" charset="0"/>
              </a:endParaRPr>
            </a:p>
            <a:p>
              <a:pPr algn="just" defTabSz="540000">
                <a:spcBef>
                  <a:spcPct val="0"/>
                </a:spcBef>
                <a:spcAft>
                  <a:spcPts val="0"/>
                </a:spcAft>
              </a:pPr>
              <a:r>
                <a:rPr lang="en-GB" sz="1600" b="1" dirty="0">
                  <a:latin typeface="Verdana" panose="020B0604030504040204" pitchFamily="34" charset="0"/>
                  <a:ea typeface="Verdana" panose="020B0604030504040204" pitchFamily="34" charset="0"/>
                </a:rPr>
                <a:t>Article 17-130</a:t>
              </a:r>
            </a:p>
            <a:p>
              <a:pPr algn="just" defTabSz="540000">
                <a:spcBef>
                  <a:spcPct val="0"/>
                </a:spcBef>
                <a:spcAft>
                  <a:spcPts val="0"/>
                </a:spcAft>
              </a:pPr>
              <a:endParaRPr lang="en-GB" sz="1600" b="1" dirty="0">
                <a:latin typeface="Verdana" panose="020B0604030504040204" pitchFamily="34" charset="0"/>
                <a:ea typeface="Verdana" panose="020B0604030504040204" pitchFamily="34" charset="0"/>
              </a:endParaRPr>
            </a:p>
            <a:p>
              <a:pPr algn="just" defTabSz="540000">
                <a:spcBef>
                  <a:spcPct val="0"/>
                </a:spcBef>
                <a:spcAft>
                  <a:spcPts val="0"/>
                </a:spcAft>
              </a:pPr>
              <a:r>
                <a:rPr lang="en-GB" sz="1600" b="1" dirty="0">
                  <a:latin typeface="Verdana" panose="020B0604030504040204" pitchFamily="34" charset="0"/>
                  <a:ea typeface="Verdana" panose="020B0604030504040204" pitchFamily="34" charset="0"/>
                </a:rPr>
                <a:t>Electronic exchanges to support mail processes</a:t>
              </a:r>
            </a:p>
            <a:p>
              <a:pPr algn="just" defTabSz="540000">
                <a:spcBef>
                  <a:spcPct val="0"/>
                </a:spcBef>
                <a:spcAft>
                  <a:spcPts val="0"/>
                </a:spcAft>
              </a:pPr>
              <a:endParaRPr lang="en-GB" sz="1600" b="1" dirty="0">
                <a:latin typeface="Verdana" panose="020B0604030504040204" pitchFamily="34" charset="0"/>
                <a:ea typeface="Verdana" panose="020B0604030504040204" pitchFamily="34" charset="0"/>
              </a:endParaRPr>
            </a:p>
            <a:p>
              <a:pPr marL="539750" indent="-539750" algn="just" defTabSz="540000">
                <a:spcBef>
                  <a:spcPct val="0"/>
                </a:spcBef>
                <a:spcAft>
                  <a:spcPts val="0"/>
                </a:spcAft>
              </a:pPr>
              <a:r>
                <a:rPr lang="en-GB" sz="1600" b="1" dirty="0">
                  <a:latin typeface="Verdana" panose="020B0604030504040204" pitchFamily="34" charset="0"/>
                  <a:ea typeface="Verdana" panose="020B0604030504040204" pitchFamily="34" charset="0"/>
                </a:rPr>
                <a:t>2.1	</a:t>
              </a:r>
              <a:r>
                <a:rPr lang="en-GB" sz="1600" dirty="0">
                  <a:latin typeface="Verdana" panose="020B0604030504040204" pitchFamily="34" charset="0"/>
                  <a:ea typeface="Verdana" panose="020B0604030504040204" pitchFamily="34" charset="0"/>
                </a:rPr>
                <a:t>For tracked, </a:t>
              </a:r>
              <a:r>
                <a:rPr lang="en-GB" sz="1600" b="1" u="sng" dirty="0">
                  <a:solidFill>
                    <a:srgbClr val="FFC000"/>
                  </a:solidFill>
                  <a:latin typeface="Verdana" panose="020B0604030504040204" pitchFamily="34" charset="0"/>
                  <a:ea typeface="Verdana" panose="020B0604030504040204" pitchFamily="34" charset="0"/>
                </a:rPr>
                <a:t>registered and insured items</a:t>
              </a:r>
              <a:r>
                <a:rPr lang="en-GB" sz="1600" dirty="0">
                  <a:latin typeface="Verdana" panose="020B0604030504040204" pitchFamily="34" charset="0"/>
                  <a:ea typeface="Verdana" panose="020B0604030504040204" pitchFamily="34" charset="0"/>
                </a:rPr>
                <a:t>, the exchange of EMSEVT shall be mandatory with all partners. </a:t>
              </a:r>
              <a:r>
                <a:rPr lang="en-GB" sz="1600" b="1" u="sng" dirty="0">
                  <a:solidFill>
                    <a:srgbClr val="FFC000"/>
                  </a:solidFill>
                  <a:latin typeface="Verdana" panose="020B0604030504040204" pitchFamily="34" charset="0"/>
                  <a:ea typeface="Verdana" panose="020B0604030504040204" pitchFamily="34" charset="0"/>
                </a:rPr>
                <a:t>Supplementary remuneration for the provision of track-and-trace information shall be paid in accordance with the provisions set out in articles 31-104 and 31-105</a:t>
              </a:r>
              <a:r>
                <a:rPr lang="en-GB" sz="1600" dirty="0">
                  <a:latin typeface="Verdana" panose="020B0604030504040204" pitchFamily="34" charset="0"/>
                  <a:ea typeface="Verdana" panose="020B0604030504040204" pitchFamily="34" charset="0"/>
                </a:rPr>
                <a:t>.</a:t>
              </a:r>
            </a:p>
            <a:p>
              <a:pPr algn="just" defTabSz="540000">
                <a:spcBef>
                  <a:spcPct val="0"/>
                </a:spcBef>
                <a:spcAft>
                  <a:spcPts val="0"/>
                </a:spcAft>
              </a:pPr>
              <a:endParaRPr lang="en-GB" sz="1600" dirty="0">
                <a:latin typeface="Verdana" panose="020B0604030504040204" pitchFamily="34" charset="0"/>
                <a:ea typeface="Verdana" panose="020B0604030504040204" pitchFamily="34" charset="0"/>
              </a:endParaRPr>
            </a:p>
            <a:p>
              <a:pPr marL="539750" indent="-539750" algn="just" defTabSz="540000">
                <a:spcBef>
                  <a:spcPct val="0"/>
                </a:spcBef>
                <a:spcAft>
                  <a:spcPts val="0"/>
                </a:spcAft>
              </a:pPr>
              <a:r>
                <a:rPr lang="en-GB" sz="1600" b="1" strike="sngStrike" dirty="0">
                  <a:latin typeface="Verdana" panose="020B0604030504040204" pitchFamily="34" charset="0"/>
                  <a:ea typeface="Verdana" panose="020B0604030504040204" pitchFamily="34" charset="0"/>
                </a:rPr>
                <a:t>2.2	</a:t>
              </a:r>
              <a:r>
                <a:rPr lang="en-GB" sz="1600" strike="sngStrike" dirty="0">
                  <a:latin typeface="Verdana" panose="020B0604030504040204" pitchFamily="34" charset="0"/>
                  <a:ea typeface="Verdana" panose="020B0604030504040204" pitchFamily="34" charset="0"/>
                </a:rPr>
                <a:t>For registered and insured items, the exchange of EMSEVT shall be mandatory only within the supplementary remuneration programme, for those designated operators that participate fully in the pro-gramme according to articles 31-104 and 31-105. Data exchange with other participants shall be optional</a:t>
              </a:r>
            </a:p>
          </p:txBody>
        </p:sp>
      </p:grpSp>
      <p:sp>
        <p:nvSpPr>
          <p:cNvPr id="9" name="TextBox 8">
            <a:extLst>
              <a:ext uri="{FF2B5EF4-FFF2-40B4-BE49-F238E27FC236}">
                <a16:creationId xmlns:a16="http://schemas.microsoft.com/office/drawing/2014/main" id="{A526A292-3886-468C-9451-F88569D9E358}"/>
              </a:ext>
            </a:extLst>
          </p:cNvPr>
          <p:cNvSpPr txBox="1"/>
          <p:nvPr/>
        </p:nvSpPr>
        <p:spPr>
          <a:xfrm>
            <a:off x="336550" y="5529802"/>
            <a:ext cx="11518900" cy="830997"/>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1600" b="1" i="0" strike="noStrike" baseline="0" dirty="0">
                <a:solidFill>
                  <a:schemeClr val="accent1"/>
                </a:solidFill>
                <a:latin typeface="Verdana" panose="020B0604030504040204" pitchFamily="34" charset="0"/>
                <a:ea typeface="Verdana" panose="020B0604030504040204" pitchFamily="34" charset="0"/>
              </a:rPr>
              <a:t>Note. ‒ </a:t>
            </a:r>
            <a:r>
              <a:rPr lang="en-GB" sz="1600" i="0" u="none" strike="noStrike" baseline="0" dirty="0">
                <a:solidFill>
                  <a:schemeClr val="accent1"/>
                </a:solidFill>
                <a:latin typeface="Verdana" panose="020B0604030504040204" pitchFamily="34" charset="0"/>
                <a:ea typeface="Verdana" panose="020B0604030504040204" pitchFamily="34" charset="0"/>
              </a:rPr>
              <a:t>Mandatory EMSEVT events: EMC, EMD, EMH and EMI (Regs art. 17-130.3.1)*</a:t>
            </a:r>
          </a:p>
          <a:p>
            <a:pPr algn="just"/>
            <a:endParaRPr lang="en-GB" sz="1600" b="1" dirty="0">
              <a:solidFill>
                <a:schemeClr val="accent1"/>
              </a:solidFill>
              <a:latin typeface="Verdana" panose="020B0604030504040204" pitchFamily="34" charset="0"/>
              <a:ea typeface="Verdana" panose="020B0604030504040204" pitchFamily="34" charset="0"/>
            </a:endParaRPr>
          </a:p>
          <a:p>
            <a:pPr algn="just"/>
            <a:r>
              <a:rPr lang="en-GB" sz="1600" i="0" u="none" strike="noStrike" baseline="0" dirty="0">
                <a:solidFill>
                  <a:schemeClr val="accent1"/>
                </a:solidFill>
                <a:latin typeface="Verdana" panose="020B0604030504040204" pitchFamily="34" charset="0"/>
                <a:ea typeface="Verdana" panose="020B0604030504040204" pitchFamily="34" charset="0"/>
              </a:rPr>
              <a:t>* EDH was added </a:t>
            </a:r>
            <a:r>
              <a:rPr lang="en-GB" sz="1600" dirty="0">
                <a:solidFill>
                  <a:schemeClr val="accent1"/>
                </a:solidFill>
                <a:latin typeface="Verdana" panose="020B0604030504040204" pitchFamily="34" charset="0"/>
                <a:ea typeface="Verdana" panose="020B0604030504040204" pitchFamily="34" charset="0"/>
              </a:rPr>
              <a:t>to Regs art. 17-131.7.8 as </a:t>
            </a:r>
            <a:r>
              <a:rPr lang="en-GB" sz="1600" i="0" u="none" strike="noStrike" baseline="0" dirty="0">
                <a:solidFill>
                  <a:schemeClr val="accent1"/>
                </a:solidFill>
                <a:latin typeface="Verdana" panose="020B0604030504040204" pitchFamily="34" charset="0"/>
                <a:ea typeface="Verdana" panose="020B0604030504040204" pitchFamily="34" charset="0"/>
              </a:rPr>
              <a:t>one of the delivery events. </a:t>
            </a:r>
            <a:endParaRPr lang="en-GB" sz="1600" dirty="0">
              <a:solidFill>
                <a:schemeClr val="accent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67896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AB8-CC50-483F-A07E-BA87F9AB3F47}"/>
              </a:ext>
            </a:extLst>
          </p:cNvPr>
          <p:cNvSpPr>
            <a:spLocks noGrp="1"/>
          </p:cNvSpPr>
          <p:nvPr>
            <p:ph type="ctrTitle"/>
          </p:nvPr>
        </p:nvSpPr>
        <p:spPr>
          <a:xfrm>
            <a:off x="1225446" y="1369702"/>
            <a:ext cx="9741108" cy="2387600"/>
          </a:xfrm>
        </p:spPr>
        <p:txBody>
          <a:bodyPr/>
          <a:lstStyle/>
          <a:p>
            <a:pPr>
              <a:tabLst>
                <a:tab pos="720000" algn="l"/>
              </a:tabLst>
            </a:pPr>
            <a:br>
              <a:rPr lang="en-GB" dirty="0"/>
            </a:br>
            <a:r>
              <a:rPr lang="en-GB" sz="3600" dirty="0"/>
              <a:t>4	Technical requirements for registered and insured </a:t>
            </a:r>
            <a:br>
              <a:rPr lang="en-GB" sz="3600" dirty="0"/>
            </a:br>
            <a:r>
              <a:rPr lang="en-GB" sz="3600" dirty="0"/>
              <a:t>services </a:t>
            </a:r>
            <a:endParaRPr lang="en-GB" sz="3200" dirty="0"/>
          </a:p>
        </p:txBody>
      </p:sp>
    </p:spTree>
    <p:extLst>
      <p:ext uri="{BB962C8B-B14F-4D97-AF65-F5344CB8AC3E}">
        <p14:creationId xmlns:p14="http://schemas.microsoft.com/office/powerpoint/2010/main" val="75088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EB62AE-E0BB-482E-8770-96A95083D2C7}"/>
              </a:ext>
            </a:extLst>
          </p:cNvPr>
          <p:cNvSpPr>
            <a:spLocks noGrp="1"/>
          </p:cNvSpPr>
          <p:nvPr>
            <p:ph sz="quarter" idx="13"/>
          </p:nvPr>
        </p:nvSpPr>
        <p:spPr/>
        <p:txBody>
          <a:bodyPr/>
          <a:lstStyle/>
          <a:p>
            <a:endParaRPr lang="en-GB" dirty="0"/>
          </a:p>
        </p:txBody>
      </p:sp>
      <p:graphicFrame>
        <p:nvGraphicFramePr>
          <p:cNvPr id="6" name="Table 3">
            <a:extLst>
              <a:ext uri="{FF2B5EF4-FFF2-40B4-BE49-F238E27FC236}">
                <a16:creationId xmlns:a16="http://schemas.microsoft.com/office/drawing/2014/main" id="{F0926AA0-993B-48E7-9417-3D60E04C9739}"/>
              </a:ext>
            </a:extLst>
          </p:cNvPr>
          <p:cNvGraphicFramePr>
            <a:graphicFrameLocks noGrp="1"/>
          </p:cNvGraphicFramePr>
          <p:nvPr>
            <p:extLst>
              <p:ext uri="{D42A27DB-BD31-4B8C-83A1-F6EECF244321}">
                <p14:modId xmlns:p14="http://schemas.microsoft.com/office/powerpoint/2010/main" val="3684135317"/>
              </p:ext>
            </p:extLst>
          </p:nvPr>
        </p:nvGraphicFramePr>
        <p:xfrm>
          <a:off x="336550" y="1530220"/>
          <a:ext cx="11518902" cy="3849218"/>
        </p:xfrm>
        <a:graphic>
          <a:graphicData uri="http://schemas.openxmlformats.org/drawingml/2006/table">
            <a:tbl>
              <a:tblPr firstRow="1" bandRow="1">
                <a:tableStyleId>{5C22544A-7EE6-4342-B048-85BDC9FD1C3A}</a:tableStyleId>
              </a:tblPr>
              <a:tblGrid>
                <a:gridCol w="1202062">
                  <a:extLst>
                    <a:ext uri="{9D8B030D-6E8A-4147-A177-3AD203B41FA5}">
                      <a16:colId xmlns:a16="http://schemas.microsoft.com/office/drawing/2014/main" val="4240088380"/>
                    </a:ext>
                  </a:extLst>
                </a:gridCol>
                <a:gridCol w="1160253">
                  <a:extLst>
                    <a:ext uri="{9D8B030D-6E8A-4147-A177-3AD203B41FA5}">
                      <a16:colId xmlns:a16="http://schemas.microsoft.com/office/drawing/2014/main" val="1126149320"/>
                    </a:ext>
                  </a:extLst>
                </a:gridCol>
                <a:gridCol w="804861">
                  <a:extLst>
                    <a:ext uri="{9D8B030D-6E8A-4147-A177-3AD203B41FA5}">
                      <a16:colId xmlns:a16="http://schemas.microsoft.com/office/drawing/2014/main" val="1890771149"/>
                    </a:ext>
                  </a:extLst>
                </a:gridCol>
                <a:gridCol w="961649">
                  <a:extLst>
                    <a:ext uri="{9D8B030D-6E8A-4147-A177-3AD203B41FA5}">
                      <a16:colId xmlns:a16="http://schemas.microsoft.com/office/drawing/2014/main" val="2806209558"/>
                    </a:ext>
                  </a:extLst>
                </a:gridCol>
                <a:gridCol w="1087083">
                  <a:extLst>
                    <a:ext uri="{9D8B030D-6E8A-4147-A177-3AD203B41FA5}">
                      <a16:colId xmlns:a16="http://schemas.microsoft.com/office/drawing/2014/main" val="2288061698"/>
                    </a:ext>
                  </a:extLst>
                </a:gridCol>
                <a:gridCol w="1107988">
                  <a:extLst>
                    <a:ext uri="{9D8B030D-6E8A-4147-A177-3AD203B41FA5}">
                      <a16:colId xmlns:a16="http://schemas.microsoft.com/office/drawing/2014/main" val="4276810786"/>
                    </a:ext>
                  </a:extLst>
                </a:gridCol>
                <a:gridCol w="1170706">
                  <a:extLst>
                    <a:ext uri="{9D8B030D-6E8A-4147-A177-3AD203B41FA5}">
                      <a16:colId xmlns:a16="http://schemas.microsoft.com/office/drawing/2014/main" val="1343876609"/>
                    </a:ext>
                  </a:extLst>
                </a:gridCol>
                <a:gridCol w="1087083">
                  <a:extLst>
                    <a:ext uri="{9D8B030D-6E8A-4147-A177-3AD203B41FA5}">
                      <a16:colId xmlns:a16="http://schemas.microsoft.com/office/drawing/2014/main" val="2359240388"/>
                    </a:ext>
                  </a:extLst>
                </a:gridCol>
                <a:gridCol w="961649">
                  <a:extLst>
                    <a:ext uri="{9D8B030D-6E8A-4147-A177-3AD203B41FA5}">
                      <a16:colId xmlns:a16="http://schemas.microsoft.com/office/drawing/2014/main" val="424856154"/>
                    </a:ext>
                  </a:extLst>
                </a:gridCol>
                <a:gridCol w="1003464">
                  <a:extLst>
                    <a:ext uri="{9D8B030D-6E8A-4147-A177-3AD203B41FA5}">
                      <a16:colId xmlns:a16="http://schemas.microsoft.com/office/drawing/2014/main" val="1579591718"/>
                    </a:ext>
                  </a:extLst>
                </a:gridCol>
                <a:gridCol w="972104">
                  <a:extLst>
                    <a:ext uri="{9D8B030D-6E8A-4147-A177-3AD203B41FA5}">
                      <a16:colId xmlns:a16="http://schemas.microsoft.com/office/drawing/2014/main" val="4237236238"/>
                    </a:ext>
                  </a:extLst>
                </a:gridCol>
              </a:tblGrid>
              <a:tr h="1147778">
                <a:tc>
                  <a:txBody>
                    <a:bodyPr/>
                    <a:lstStyle/>
                    <a:p>
                      <a:pPr algn="l">
                        <a:spcBef>
                          <a:spcPts val="300"/>
                        </a:spcBef>
                        <a:spcAft>
                          <a:spcPts val="300"/>
                        </a:spcAft>
                      </a:pPr>
                      <a:r>
                        <a:rPr lang="fr-CH" sz="1200" b="0" i="1" dirty="0">
                          <a:latin typeface="Verdana" panose="020B0604030504040204" pitchFamily="34" charset="0"/>
                          <a:ea typeface="Verdana" panose="020B0604030504040204" pitchFamily="34" charset="0"/>
                        </a:rPr>
                        <a:t>Postal service</a:t>
                      </a:r>
                    </a:p>
                  </a:txBody>
                  <a:tcPr marL="54000" marR="54000" marT="54000" marB="54000"/>
                </a:tc>
                <a:tc>
                  <a:txBody>
                    <a:bodyPr/>
                    <a:lstStyle/>
                    <a:p>
                      <a:pPr algn="l">
                        <a:spcBef>
                          <a:spcPts val="300"/>
                        </a:spcBef>
                        <a:spcAft>
                          <a:spcPts val="300"/>
                        </a:spcAft>
                      </a:pPr>
                      <a:r>
                        <a:rPr lang="fr-CH" sz="1200" b="0" i="1" dirty="0">
                          <a:latin typeface="Verdana" panose="020B0604030504040204" pitchFamily="34" charset="0"/>
                          <a:ea typeface="Verdana" panose="020B0604030504040204" pitchFamily="34" charset="0"/>
                        </a:rPr>
                        <a:t>Goods or documents</a:t>
                      </a:r>
                      <a:endParaRPr lang="en-US" sz="1200" b="0" i="1"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200" b="0" i="1" dirty="0">
                          <a:latin typeface="Verdana" panose="020B0604030504040204" pitchFamily="34" charset="0"/>
                          <a:ea typeface="Verdana" panose="020B0604030504040204" pitchFamily="34" charset="0"/>
                        </a:rPr>
                        <a:t>Weight range</a:t>
                      </a:r>
                      <a:endParaRPr lang="en-US" sz="1200" b="0" i="1"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200" b="0" i="1" dirty="0">
                          <a:latin typeface="Verdana" panose="020B0604030504040204" pitchFamily="34" charset="0"/>
                          <a:ea typeface="Verdana" panose="020B0604030504040204" pitchFamily="34" charset="0"/>
                        </a:rPr>
                        <a:t>Non-priority, priority or premium</a:t>
                      </a:r>
                      <a:endParaRPr lang="en-US" sz="1200" b="0" i="1"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200" b="0" i="1" dirty="0">
                          <a:latin typeface="Verdana" panose="020B0604030504040204" pitchFamily="34" charset="0"/>
                          <a:ea typeface="Verdana" panose="020B0604030504040204" pitchFamily="34" charset="0"/>
                        </a:rPr>
                        <a:t>S10 barcode identifier</a:t>
                      </a:r>
                      <a:endParaRPr lang="en-US" sz="1200" b="0" i="1"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200" b="0" i="1" dirty="0">
                          <a:latin typeface="Verdana" panose="020B0604030504040204" pitchFamily="34" charset="0"/>
                          <a:ea typeface="Verdana" panose="020B0604030504040204" pitchFamily="34" charset="0"/>
                        </a:rPr>
                        <a:t>EMSEVT</a:t>
                      </a:r>
                      <a:endParaRPr lang="en-US" sz="1200" b="0" i="1"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200" b="0" i="1" dirty="0">
                          <a:latin typeface="Verdana" panose="020B0604030504040204" pitchFamily="34" charset="0"/>
                          <a:ea typeface="Verdana" panose="020B0604030504040204" pitchFamily="34" charset="0"/>
                        </a:rPr>
                        <a:t>Electronic tracking through delivery</a:t>
                      </a:r>
                      <a:endParaRPr lang="en-US" sz="1200" b="0" i="1"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200" b="0" i="1" dirty="0">
                          <a:latin typeface="Verdana" panose="020B0604030504040204" pitchFamily="34" charset="0"/>
                          <a:ea typeface="Verdana" panose="020B0604030504040204" pitchFamily="34" charset="0"/>
                        </a:rPr>
                        <a:t>ITMATT (item content data) and EAD</a:t>
                      </a:r>
                      <a:endParaRPr lang="en-US" sz="1200" b="0" i="1"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200" b="0" i="1" dirty="0">
                          <a:latin typeface="Verdana" panose="020B0604030504040204" pitchFamily="34" charset="0"/>
                          <a:ea typeface="Verdana" panose="020B0604030504040204" pitchFamily="34" charset="0"/>
                        </a:rPr>
                        <a:t>IBIS</a:t>
                      </a:r>
                      <a:endParaRPr lang="en-US" sz="1200" b="0" i="1"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200" b="0" i="1" dirty="0">
                          <a:latin typeface="Verdana" panose="020B0604030504040204" pitchFamily="34" charset="0"/>
                          <a:ea typeface="Verdana" panose="020B0604030504040204" pitchFamily="34" charset="0"/>
                        </a:rPr>
                        <a:t>Signature at delivery</a:t>
                      </a:r>
                      <a:endParaRPr lang="en-US" sz="1200" b="0" i="1"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200" b="0" i="1" dirty="0">
                          <a:latin typeface="Verdana" panose="020B0604030504040204" pitchFamily="34" charset="0"/>
                          <a:ea typeface="Verdana" panose="020B0604030504040204" pitchFamily="34" charset="0"/>
                        </a:rPr>
                        <a:t>Liability between DOs</a:t>
                      </a:r>
                      <a:endParaRPr lang="en-US" sz="1200" b="0" i="1" dirty="0">
                        <a:latin typeface="Verdana" panose="020B0604030504040204" pitchFamily="34" charset="0"/>
                        <a:ea typeface="Verdana" panose="020B0604030504040204" pitchFamily="34" charset="0"/>
                      </a:endParaRPr>
                    </a:p>
                  </a:txBody>
                  <a:tcPr marL="54000" marR="54000" marT="54000" marB="54000"/>
                </a:tc>
                <a:extLst>
                  <a:ext uri="{0D108BD9-81ED-4DB2-BD59-A6C34878D82A}">
                    <a16:rowId xmlns:a16="http://schemas.microsoft.com/office/drawing/2014/main" val="3586450011"/>
                  </a:ext>
                </a:extLst>
              </a:tr>
              <a:tr h="608127">
                <a:tc>
                  <a:txBody>
                    <a:bodyPr/>
                    <a:lstStyle/>
                    <a:p>
                      <a:pPr algn="l">
                        <a:spcBef>
                          <a:spcPts val="300"/>
                        </a:spcBef>
                        <a:spcAft>
                          <a:spcPts val="300"/>
                        </a:spcAft>
                      </a:pPr>
                      <a:r>
                        <a:rPr lang="fr-CH" sz="1200" b="1" dirty="0">
                          <a:latin typeface="Verdana" panose="020B0604030504040204" pitchFamily="34" charset="0"/>
                          <a:ea typeface="Verdana" panose="020B0604030504040204" pitchFamily="34" charset="0"/>
                        </a:rPr>
                        <a:t>Registration</a:t>
                      </a:r>
                      <a:endParaRPr lang="en-US" sz="1200" b="1"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200" b="0" dirty="0">
                          <a:latin typeface="Verdana" panose="020B0604030504040204" pitchFamily="34" charset="0"/>
                          <a:ea typeface="Verdana" panose="020B0604030504040204" pitchFamily="34" charset="0"/>
                        </a:rPr>
                        <a:t>Documents</a:t>
                      </a:r>
                      <a:endParaRPr lang="en-US" sz="12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200" b="0" dirty="0">
                          <a:latin typeface="Verdana" panose="020B0604030504040204" pitchFamily="34" charset="0"/>
                          <a:ea typeface="Verdana" panose="020B0604030504040204" pitchFamily="34" charset="0"/>
                        </a:rPr>
                        <a:t>0–2kg</a:t>
                      </a:r>
                      <a:endParaRPr lang="en-US" sz="12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200" b="0" dirty="0">
                          <a:latin typeface="Verdana" panose="020B0604030504040204" pitchFamily="34" charset="0"/>
                          <a:ea typeface="Verdana" panose="020B0604030504040204" pitchFamily="34" charset="0"/>
                        </a:rPr>
                        <a:t>Priority</a:t>
                      </a:r>
                      <a:endParaRPr lang="en-US" sz="12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200" b="0" dirty="0">
                          <a:latin typeface="Verdana" panose="020B0604030504040204" pitchFamily="34" charset="0"/>
                          <a:ea typeface="Verdana" panose="020B0604030504040204" pitchFamily="34" charset="0"/>
                        </a:rPr>
                        <a:t>Mandatory (RA–RZ)</a:t>
                      </a:r>
                      <a:endParaRPr lang="en-US" sz="12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200" b="0" dirty="0">
                          <a:latin typeface="Verdana" panose="020B0604030504040204" pitchFamily="34" charset="0"/>
                          <a:ea typeface="Verdana" panose="020B0604030504040204" pitchFamily="34" charset="0"/>
                        </a:rPr>
                        <a:t>Mandatory</a:t>
                      </a:r>
                      <a:endParaRPr lang="en-US" sz="12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en-US" sz="1200" b="0" dirty="0">
                          <a:latin typeface="Verdana" panose="020B0604030504040204" pitchFamily="34" charset="0"/>
                          <a:ea typeface="Verdana" panose="020B0604030504040204" pitchFamily="34" charset="0"/>
                        </a:rPr>
                        <a:t>EMC, EMD, EDH, EMH/</a:t>
                      </a:r>
                      <a:br>
                        <a:rPr lang="en-US" sz="1200" b="0" dirty="0">
                          <a:latin typeface="Verdana" panose="020B0604030504040204" pitchFamily="34" charset="0"/>
                          <a:ea typeface="Verdana" panose="020B0604030504040204" pitchFamily="34" charset="0"/>
                        </a:rPr>
                      </a:br>
                      <a:r>
                        <a:rPr lang="en-US" sz="1200" b="0" dirty="0">
                          <a:latin typeface="Verdana" panose="020B0604030504040204" pitchFamily="34" charset="0"/>
                          <a:ea typeface="Verdana" panose="020B0604030504040204" pitchFamily="34" charset="0"/>
                        </a:rPr>
                        <a:t>EMI</a:t>
                      </a:r>
                    </a:p>
                  </a:txBody>
                  <a:tcPr marL="54000" marR="54000" marT="54000" marB="54000"/>
                </a:tc>
                <a:tc>
                  <a:txBody>
                    <a:bodyPr/>
                    <a:lstStyle/>
                    <a:p>
                      <a:pPr algn="l">
                        <a:spcBef>
                          <a:spcPts val="300"/>
                        </a:spcBef>
                        <a:spcAft>
                          <a:spcPts val="300"/>
                        </a:spcAft>
                      </a:pPr>
                      <a:r>
                        <a:rPr lang="fr-CH" sz="1200" b="0" dirty="0">
                          <a:latin typeface="Verdana" panose="020B0604030504040204" pitchFamily="34" charset="0"/>
                          <a:ea typeface="Verdana" panose="020B0604030504040204" pitchFamily="34" charset="0"/>
                        </a:rPr>
                        <a:t>N/A</a:t>
                      </a:r>
                      <a:endParaRPr lang="en-US" sz="12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200" b="0" dirty="0">
                          <a:latin typeface="Verdana" panose="020B0604030504040204" pitchFamily="34" charset="0"/>
                          <a:ea typeface="Verdana" panose="020B0604030504040204" pitchFamily="34" charset="0"/>
                        </a:rPr>
                        <a:t>Optional</a:t>
                      </a:r>
                      <a:endParaRPr lang="en-US" sz="12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200" b="0" dirty="0">
                          <a:latin typeface="Verdana" panose="020B0604030504040204" pitchFamily="34" charset="0"/>
                          <a:ea typeface="Verdana" panose="020B0604030504040204" pitchFamily="34" charset="0"/>
                        </a:rPr>
                        <a:t>Yes</a:t>
                      </a:r>
                      <a:endParaRPr lang="en-US" sz="12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200" b="0" dirty="0">
                          <a:latin typeface="Verdana" panose="020B0604030504040204" pitchFamily="34" charset="0"/>
                          <a:ea typeface="Verdana" panose="020B0604030504040204" pitchFamily="34" charset="0"/>
                        </a:rPr>
                        <a:t>Yes</a:t>
                      </a:r>
                      <a:endParaRPr lang="en-US" sz="1200" b="0" dirty="0">
                        <a:latin typeface="Verdana" panose="020B0604030504040204" pitchFamily="34" charset="0"/>
                        <a:ea typeface="Verdana" panose="020B0604030504040204" pitchFamily="34" charset="0"/>
                      </a:endParaRPr>
                    </a:p>
                  </a:txBody>
                  <a:tcPr marL="54000" marR="54000" marT="54000" marB="54000"/>
                </a:tc>
                <a:extLst>
                  <a:ext uri="{0D108BD9-81ED-4DB2-BD59-A6C34878D82A}">
                    <a16:rowId xmlns:a16="http://schemas.microsoft.com/office/drawing/2014/main" val="2535607510"/>
                  </a:ext>
                </a:extLst>
              </a:tr>
              <a:tr h="962025">
                <a:tc>
                  <a:txBody>
                    <a:bodyPr/>
                    <a:lstStyle/>
                    <a:p>
                      <a:pPr algn="l">
                        <a:spcBef>
                          <a:spcPts val="300"/>
                        </a:spcBef>
                        <a:spcAft>
                          <a:spcPts val="300"/>
                        </a:spcAft>
                      </a:pPr>
                      <a:r>
                        <a:rPr lang="fr-CH" sz="1200" b="1" dirty="0">
                          <a:latin typeface="Verdana" panose="020B0604030504040204" pitchFamily="34" charset="0"/>
                          <a:ea typeface="Verdana" panose="020B0604030504040204" pitchFamily="34" charset="0"/>
                        </a:rPr>
                        <a:t>Insured</a:t>
                      </a:r>
                      <a:endParaRPr lang="en-US" sz="1200" b="1"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200" b="0" dirty="0">
                          <a:latin typeface="Verdana" panose="020B0604030504040204" pitchFamily="34" charset="0"/>
                          <a:ea typeface="Verdana" panose="020B0604030504040204" pitchFamily="34" charset="0"/>
                        </a:rPr>
                        <a:t>Documents (effective </a:t>
                      </a:r>
                      <a:r>
                        <a:rPr lang="fr-CH" sz="1200" b="0" dirty="0" err="1">
                          <a:latin typeface="Verdana" panose="020B0604030504040204" pitchFamily="34" charset="0"/>
                          <a:ea typeface="Verdana" panose="020B0604030504040204" pitchFamily="34" charset="0"/>
                        </a:rPr>
                        <a:t>from</a:t>
                      </a:r>
                      <a:r>
                        <a:rPr lang="fr-CH" sz="1200" b="0" dirty="0">
                          <a:latin typeface="Verdana" panose="020B0604030504040204" pitchFamily="34" charset="0"/>
                          <a:ea typeface="Verdana" panose="020B0604030504040204" pitchFamily="34" charset="0"/>
                        </a:rPr>
                        <a:t> 1 </a:t>
                      </a:r>
                      <a:r>
                        <a:rPr lang="fr-CH" sz="1200" b="0" dirty="0" err="1">
                          <a:latin typeface="Verdana" panose="020B0604030504040204" pitchFamily="34" charset="0"/>
                          <a:ea typeface="Verdana" panose="020B0604030504040204" pitchFamily="34" charset="0"/>
                        </a:rPr>
                        <a:t>January</a:t>
                      </a:r>
                      <a:r>
                        <a:rPr lang="fr-CH" sz="1200" b="0" dirty="0">
                          <a:latin typeface="Verdana" panose="020B0604030504040204" pitchFamily="34" charset="0"/>
                          <a:ea typeface="Verdana" panose="020B0604030504040204" pitchFamily="34" charset="0"/>
                        </a:rPr>
                        <a:t> 2026)</a:t>
                      </a:r>
                      <a:endParaRPr lang="en-US" sz="12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200" b="0" dirty="0">
                          <a:latin typeface="Verdana" panose="020B0604030504040204" pitchFamily="34" charset="0"/>
                          <a:ea typeface="Verdana" panose="020B0604030504040204" pitchFamily="34" charset="0"/>
                        </a:rPr>
                        <a:t>0–2kg</a:t>
                      </a:r>
                      <a:endParaRPr lang="en-US" sz="12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200" b="0" dirty="0">
                          <a:latin typeface="Verdana" panose="020B0604030504040204" pitchFamily="34" charset="0"/>
                          <a:ea typeface="Verdana" panose="020B0604030504040204" pitchFamily="34" charset="0"/>
                        </a:rPr>
                        <a:t>Priority</a:t>
                      </a:r>
                      <a:endParaRPr lang="en-US" sz="12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200" b="0" dirty="0">
                          <a:latin typeface="Verdana" panose="020B0604030504040204" pitchFamily="34" charset="0"/>
                          <a:ea typeface="Verdana" panose="020B0604030504040204" pitchFamily="34" charset="0"/>
                        </a:rPr>
                        <a:t>Mandatory (VA–VZ)</a:t>
                      </a:r>
                      <a:endParaRPr lang="en-US" sz="12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200" b="0" dirty="0">
                          <a:latin typeface="Verdana" panose="020B0604030504040204" pitchFamily="34" charset="0"/>
                          <a:ea typeface="Verdana" panose="020B0604030504040204" pitchFamily="34" charset="0"/>
                        </a:rPr>
                        <a:t>Mandatory</a:t>
                      </a:r>
                      <a:endParaRPr lang="en-US" sz="12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en-US" sz="1200" b="0" dirty="0">
                          <a:latin typeface="Verdana" panose="020B0604030504040204" pitchFamily="34" charset="0"/>
                          <a:ea typeface="Verdana" panose="020B0604030504040204" pitchFamily="34" charset="0"/>
                        </a:rPr>
                        <a:t>EMC, EMD, EDH, EMH/</a:t>
                      </a:r>
                      <a:br>
                        <a:rPr lang="en-US" sz="1200" b="0" dirty="0">
                          <a:latin typeface="Verdana" panose="020B0604030504040204" pitchFamily="34" charset="0"/>
                          <a:ea typeface="Verdana" panose="020B0604030504040204" pitchFamily="34" charset="0"/>
                        </a:rPr>
                      </a:br>
                      <a:r>
                        <a:rPr lang="en-US" sz="1200" b="0" dirty="0">
                          <a:latin typeface="Verdana" panose="020B0604030504040204" pitchFamily="34" charset="0"/>
                          <a:ea typeface="Verdana" panose="020B0604030504040204" pitchFamily="34" charset="0"/>
                        </a:rPr>
                        <a:t>EMI</a:t>
                      </a:r>
                    </a:p>
                  </a:txBody>
                  <a:tcPr marL="54000" marR="54000" marT="54000" marB="54000"/>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fr-CH" sz="1200" b="0">
                          <a:latin typeface="Verdana" panose="020B0604030504040204" pitchFamily="34" charset="0"/>
                          <a:ea typeface="Verdana" panose="020B0604030504040204" pitchFamily="34" charset="0"/>
                        </a:rPr>
                        <a:t>N/A</a:t>
                      </a:r>
                      <a:endParaRPr lang="en-US" sz="12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200" b="0" dirty="0">
                          <a:latin typeface="Verdana" panose="020B0604030504040204" pitchFamily="34" charset="0"/>
                          <a:ea typeface="Verdana" panose="020B0604030504040204" pitchFamily="34" charset="0"/>
                        </a:rPr>
                        <a:t>Optional</a:t>
                      </a:r>
                      <a:endParaRPr lang="en-US" sz="12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200" b="0" dirty="0">
                          <a:latin typeface="Verdana" panose="020B0604030504040204" pitchFamily="34" charset="0"/>
                          <a:ea typeface="Verdana" panose="020B0604030504040204" pitchFamily="34" charset="0"/>
                        </a:rPr>
                        <a:t>Yes</a:t>
                      </a:r>
                      <a:endParaRPr lang="en-US" sz="12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200" b="0" dirty="0">
                          <a:latin typeface="Verdana" panose="020B0604030504040204" pitchFamily="34" charset="0"/>
                          <a:ea typeface="Verdana" panose="020B0604030504040204" pitchFamily="34" charset="0"/>
                        </a:rPr>
                        <a:t>Yes</a:t>
                      </a:r>
                      <a:endParaRPr lang="en-US" sz="1200" b="0" dirty="0">
                        <a:latin typeface="Verdana" panose="020B0604030504040204" pitchFamily="34" charset="0"/>
                        <a:ea typeface="Verdana" panose="020B0604030504040204" pitchFamily="34" charset="0"/>
                      </a:endParaRPr>
                    </a:p>
                  </a:txBody>
                  <a:tcPr marL="54000" marR="54000" marT="54000" marB="54000"/>
                </a:tc>
                <a:extLst>
                  <a:ext uri="{0D108BD9-81ED-4DB2-BD59-A6C34878D82A}">
                    <a16:rowId xmlns:a16="http://schemas.microsoft.com/office/drawing/2014/main" val="2495856426"/>
                  </a:ext>
                </a:extLst>
              </a:tr>
              <a:tr h="972000">
                <a:tc>
                  <a:txBody>
                    <a:bodyPr/>
                    <a:lstStyle/>
                    <a:p>
                      <a:pPr algn="l">
                        <a:spcBef>
                          <a:spcPts val="300"/>
                        </a:spcBef>
                        <a:spcAft>
                          <a:spcPts val="300"/>
                        </a:spcAft>
                      </a:pPr>
                      <a:r>
                        <a:rPr lang="fr-CH" sz="1200" b="1" dirty="0">
                          <a:latin typeface="Verdana" panose="020B0604030504040204" pitchFamily="34" charset="0"/>
                          <a:ea typeface="Verdana" panose="020B0604030504040204" pitchFamily="34" charset="0"/>
                        </a:rPr>
                        <a:t>Tracked delivery service</a:t>
                      </a:r>
                      <a:endParaRPr lang="en-US" sz="1200" b="1"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200" b="0" dirty="0">
                          <a:latin typeface="Verdana" panose="020B0604030504040204" pitchFamily="34" charset="0"/>
                          <a:ea typeface="Verdana" panose="020B0604030504040204" pitchFamily="34" charset="0"/>
                        </a:rPr>
                        <a:t>Documents and goods</a:t>
                      </a:r>
                      <a:endParaRPr lang="en-US" sz="12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200" b="0" dirty="0">
                          <a:latin typeface="Verdana" panose="020B0604030504040204" pitchFamily="34" charset="0"/>
                          <a:ea typeface="Verdana" panose="020B0604030504040204" pitchFamily="34" charset="0"/>
                        </a:rPr>
                        <a:t>0–2kg</a:t>
                      </a:r>
                      <a:endParaRPr lang="en-US" sz="12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200" b="0" dirty="0">
                          <a:latin typeface="Verdana" panose="020B0604030504040204" pitchFamily="34" charset="0"/>
                          <a:ea typeface="Verdana" panose="020B0604030504040204" pitchFamily="34" charset="0"/>
                        </a:rPr>
                        <a:t>Priority</a:t>
                      </a:r>
                      <a:endParaRPr lang="en-US" sz="12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200" b="0" dirty="0">
                          <a:latin typeface="Verdana" panose="020B0604030504040204" pitchFamily="34" charset="0"/>
                          <a:ea typeface="Verdana" panose="020B0604030504040204" pitchFamily="34" charset="0"/>
                        </a:rPr>
                        <a:t>Mandatory (LA–LZ)</a:t>
                      </a:r>
                      <a:endParaRPr lang="en-US" sz="12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200" b="0" dirty="0">
                          <a:latin typeface="Verdana" panose="020B0604030504040204" pitchFamily="34" charset="0"/>
                          <a:ea typeface="Verdana" panose="020B0604030504040204" pitchFamily="34" charset="0"/>
                        </a:rPr>
                        <a:t>Mandatory</a:t>
                      </a:r>
                      <a:endParaRPr lang="en-US" sz="12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en-US" sz="1200" b="0" dirty="0">
                          <a:latin typeface="Verdana" panose="020B0604030504040204" pitchFamily="34" charset="0"/>
                          <a:ea typeface="Verdana" panose="020B0604030504040204" pitchFamily="34" charset="0"/>
                        </a:rPr>
                        <a:t>EMC, EMD, EDH, EMH/</a:t>
                      </a:r>
                      <a:br>
                        <a:rPr lang="en-US" sz="1200" b="0" dirty="0">
                          <a:latin typeface="Verdana" panose="020B0604030504040204" pitchFamily="34" charset="0"/>
                          <a:ea typeface="Verdana" panose="020B0604030504040204" pitchFamily="34" charset="0"/>
                        </a:rPr>
                      </a:br>
                      <a:r>
                        <a:rPr lang="en-US" sz="1200" b="0" dirty="0">
                          <a:latin typeface="Verdana" panose="020B0604030504040204" pitchFamily="34" charset="0"/>
                          <a:ea typeface="Verdana" panose="020B0604030504040204" pitchFamily="34" charset="0"/>
                        </a:rPr>
                        <a:t>EMI</a:t>
                      </a:r>
                    </a:p>
                  </a:txBody>
                  <a:tcPr marL="54000" marR="54000" marT="54000" marB="54000"/>
                </a:tc>
                <a:tc>
                  <a:txBody>
                    <a:bodyPr/>
                    <a:lstStyle/>
                    <a:p>
                      <a:pPr algn="l">
                        <a:spcBef>
                          <a:spcPts val="300"/>
                        </a:spcBef>
                        <a:spcAft>
                          <a:spcPts val="300"/>
                        </a:spcAft>
                      </a:pPr>
                      <a:r>
                        <a:rPr lang="fr-CH" sz="1200" b="0" dirty="0">
                          <a:latin typeface="Verdana" panose="020B0604030504040204" pitchFamily="34" charset="0"/>
                          <a:ea typeface="Verdana" panose="020B0604030504040204" pitchFamily="34" charset="0"/>
                        </a:rPr>
                        <a:t>Mandatory (</a:t>
                      </a:r>
                      <a:r>
                        <a:rPr lang="fr-CH" sz="1200" b="0" i="1" dirty="0">
                          <a:latin typeface="Verdana" panose="020B0604030504040204" pitchFamily="34" charset="0"/>
                          <a:ea typeface="Verdana" panose="020B0604030504040204" pitchFamily="34" charset="0"/>
                        </a:rPr>
                        <a:t>items subject to customs control</a:t>
                      </a:r>
                      <a:r>
                        <a:rPr lang="fr-CH" sz="1200" b="0" dirty="0">
                          <a:latin typeface="Verdana" panose="020B0604030504040204" pitchFamily="34" charset="0"/>
                          <a:ea typeface="Verdana" panose="020B0604030504040204" pitchFamily="34" charset="0"/>
                        </a:rPr>
                        <a:t>)</a:t>
                      </a:r>
                      <a:endParaRPr lang="en-US" sz="12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200" b="0" dirty="0">
                          <a:latin typeface="Verdana" panose="020B0604030504040204" pitchFamily="34" charset="0"/>
                          <a:ea typeface="Verdana" panose="020B0604030504040204" pitchFamily="34" charset="0"/>
                        </a:rPr>
                        <a:t>Optional</a:t>
                      </a:r>
                      <a:endParaRPr lang="en-US" sz="12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200" b="0" dirty="0">
                          <a:latin typeface="Verdana" panose="020B0604030504040204" pitchFamily="34" charset="0"/>
                          <a:ea typeface="Verdana" panose="020B0604030504040204" pitchFamily="34" charset="0"/>
                        </a:rPr>
                        <a:t>No</a:t>
                      </a:r>
                      <a:endParaRPr lang="en-US" sz="12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200" b="0" dirty="0">
                          <a:latin typeface="Verdana" panose="020B0604030504040204" pitchFamily="34" charset="0"/>
                          <a:ea typeface="Verdana" panose="020B0604030504040204" pitchFamily="34" charset="0"/>
                        </a:rPr>
                        <a:t>No</a:t>
                      </a:r>
                      <a:endParaRPr lang="en-US" sz="1200" b="0" dirty="0">
                        <a:latin typeface="Verdana" panose="020B0604030504040204" pitchFamily="34" charset="0"/>
                        <a:ea typeface="Verdana" panose="020B0604030504040204" pitchFamily="34" charset="0"/>
                      </a:endParaRPr>
                    </a:p>
                  </a:txBody>
                  <a:tcPr marL="54000" marR="54000" marT="54000" marB="54000"/>
                </a:tc>
                <a:extLst>
                  <a:ext uri="{0D108BD9-81ED-4DB2-BD59-A6C34878D82A}">
                    <a16:rowId xmlns:a16="http://schemas.microsoft.com/office/drawing/2014/main" val="796308868"/>
                  </a:ext>
                </a:extLst>
              </a:tr>
            </a:tbl>
          </a:graphicData>
        </a:graphic>
      </p:graphicFrame>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p:txBody>
          <a:bodyPr/>
          <a:lstStyle/>
          <a:p>
            <a:r>
              <a:rPr lang="en-GB" sz="2800" dirty="0"/>
              <a:t>Overview of features: registered, insured and tracked delivery services</a:t>
            </a:r>
          </a:p>
        </p:txBody>
      </p:sp>
    </p:spTree>
    <p:extLst>
      <p:ext uri="{BB962C8B-B14F-4D97-AF65-F5344CB8AC3E}">
        <p14:creationId xmlns:p14="http://schemas.microsoft.com/office/powerpoint/2010/main" val="2535857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p:txBody>
          <a:bodyPr/>
          <a:lstStyle/>
          <a:p>
            <a:r>
              <a:rPr lang="en-GB" dirty="0"/>
              <a:t>Route management</a:t>
            </a:r>
          </a:p>
        </p:txBody>
      </p:sp>
      <p:sp>
        <p:nvSpPr>
          <p:cNvPr id="5" name="Content Placeholder 4">
            <a:extLst>
              <a:ext uri="{FF2B5EF4-FFF2-40B4-BE49-F238E27FC236}">
                <a16:creationId xmlns:a16="http://schemas.microsoft.com/office/drawing/2014/main" id="{DF70E719-61A2-4D46-A5A9-FECAF7833B2B}"/>
              </a:ext>
            </a:extLst>
          </p:cNvPr>
          <p:cNvSpPr>
            <a:spLocks noGrp="1"/>
          </p:cNvSpPr>
          <p:nvPr>
            <p:ph sz="quarter" idx="13"/>
          </p:nvPr>
        </p:nvSpPr>
        <p:spPr>
          <a:xfrm>
            <a:off x="3638550" y="1530220"/>
            <a:ext cx="8216900" cy="5041496"/>
          </a:xfrm>
          <a:ln>
            <a:noFill/>
          </a:ln>
        </p:spPr>
        <p:txBody>
          <a:bodyPr/>
          <a:lstStyle/>
          <a:p>
            <a:pPr marL="358775">
              <a:buNone/>
              <a:tabLst>
                <a:tab pos="358775" algn="l"/>
              </a:tabLst>
            </a:pPr>
            <a:r>
              <a:rPr lang="en-GB" sz="1800" dirty="0"/>
              <a:t>1	Run the function National management &gt; Routing plan &gt; International &gt; Air and S.A.L. routes.</a:t>
            </a:r>
          </a:p>
          <a:p>
            <a:pPr marL="358775">
              <a:spcBef>
                <a:spcPts val="600"/>
              </a:spcBef>
              <a:buNone/>
              <a:tabLst>
                <a:tab pos="358775" algn="l"/>
              </a:tabLst>
            </a:pPr>
            <a:r>
              <a:rPr lang="en-GB" sz="1800" dirty="0"/>
              <a:t>2	Create or update existing routes. Select the mail dispatch/</a:t>
            </a:r>
            <a:br>
              <a:rPr lang="en-GB" sz="1800" dirty="0"/>
            </a:br>
            <a:r>
              <a:rPr lang="en-GB" sz="1800" dirty="0"/>
              <a:t>receptacle subclasses allowed for the given route:</a:t>
            </a:r>
          </a:p>
          <a:p>
            <a:pPr marL="715963">
              <a:spcBef>
                <a:spcPts val="600"/>
              </a:spcBef>
              <a:buFont typeface="Verdana" panose="020B0604030504040204" pitchFamily="34" charset="0"/>
              <a:buChar char="–"/>
            </a:pPr>
            <a:r>
              <a:rPr lang="en-GB" sz="1800" dirty="0"/>
              <a:t>UX: LETTERS – TRACKED DELIVERY</a:t>
            </a:r>
          </a:p>
          <a:p>
            <a:pPr marL="715963">
              <a:spcBef>
                <a:spcPts val="600"/>
              </a:spcBef>
              <a:buFont typeface="Verdana" panose="020B0604030504040204" pitchFamily="34" charset="0"/>
              <a:buChar char="–"/>
            </a:pPr>
            <a:r>
              <a:rPr lang="en-GB" sz="1800" dirty="0"/>
              <a:t>UR: LETTERS – REGISTERED</a:t>
            </a:r>
          </a:p>
          <a:p>
            <a:pPr marL="4400" indent="0">
              <a:buNone/>
            </a:pPr>
            <a:endParaRPr lang="en-GB" dirty="0"/>
          </a:p>
        </p:txBody>
      </p:sp>
      <p:sp>
        <p:nvSpPr>
          <p:cNvPr id="6" name="ZoneTexte 5">
            <a:extLst>
              <a:ext uri="{FF2B5EF4-FFF2-40B4-BE49-F238E27FC236}">
                <a16:creationId xmlns:a16="http://schemas.microsoft.com/office/drawing/2014/main" id="{103FE221-C5DB-47C2-881E-E30E07300405}"/>
              </a:ext>
            </a:extLst>
          </p:cNvPr>
          <p:cNvSpPr txBox="1"/>
          <p:nvPr/>
        </p:nvSpPr>
        <p:spPr>
          <a:xfrm>
            <a:off x="336550" y="1519178"/>
            <a:ext cx="3187700" cy="1659085"/>
          </a:xfrm>
          <a:prstGeom prst="rect">
            <a:avLst/>
          </a:prstGeom>
          <a:solidFill>
            <a:schemeClr val="accent1">
              <a:lumMod val="20000"/>
              <a:lumOff val="80000"/>
            </a:schemeClr>
          </a:solidFill>
        </p:spPr>
        <p:txBody>
          <a:bodyPr wrap="square" tIns="90000" bIns="90000">
            <a:spAutoFit/>
          </a:bodyPr>
          <a:lstStyle/>
          <a:p>
            <a:pPr algn="just"/>
            <a:r>
              <a:rPr lang="en-GB" sz="1600" i="1" dirty="0">
                <a:effectLst/>
                <a:latin typeface="Verdana" panose="020B0604030504040204" pitchFamily="34" charset="0"/>
                <a:ea typeface="Verdana" panose="020B0604030504040204" pitchFamily="34" charset="0"/>
                <a:cs typeface="Times New Roman" panose="02020603050405020304" pitchFamily="18" charset="0"/>
              </a:rPr>
              <a:t>IPS allows the configuration of routes for sending of dispatches and receptacles with UX mail subclass for tracked items, and UR mail subclass for registered items</a:t>
            </a:r>
          </a:p>
        </p:txBody>
      </p:sp>
      <p:sp>
        <p:nvSpPr>
          <p:cNvPr id="7" name="Rectangle 6">
            <a:extLst>
              <a:ext uri="{FF2B5EF4-FFF2-40B4-BE49-F238E27FC236}">
                <a16:creationId xmlns:a16="http://schemas.microsoft.com/office/drawing/2014/main" id="{0421FAE6-C38E-496E-9671-F768820F93AF}"/>
              </a:ext>
            </a:extLst>
          </p:cNvPr>
          <p:cNvSpPr/>
          <p:nvPr/>
        </p:nvSpPr>
        <p:spPr>
          <a:xfrm>
            <a:off x="336550" y="5076825"/>
            <a:ext cx="5092700" cy="1474042"/>
          </a:xfrm>
          <a:prstGeom prst="rec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tIns="90000" bIns="90000" rtlCol="0" anchor="t"/>
          <a:lstStyle/>
          <a:p>
            <a:pPr algn="just"/>
            <a:r>
              <a:rPr lang="en-GB" sz="1400" b="1" dirty="0">
                <a:latin typeface="Verdana" panose="020B0604030504040204" pitchFamily="34" charset="0"/>
                <a:ea typeface="Verdana" panose="020B0604030504040204" pitchFamily="34" charset="0"/>
              </a:rPr>
              <a:t>For letter mail sent to the US</a:t>
            </a:r>
          </a:p>
          <a:p>
            <a:pPr algn="just"/>
            <a:endParaRPr lang="en-GB" sz="1400" b="1" dirty="0">
              <a:latin typeface="Verdana" panose="020B0604030504040204" pitchFamily="34" charset="0"/>
              <a:ea typeface="Verdana" panose="020B0604030504040204" pitchFamily="34" charset="0"/>
            </a:endParaRPr>
          </a:p>
          <a:p>
            <a:pPr algn="just"/>
            <a:r>
              <a:rPr lang="en-GB" sz="1400" dirty="0">
                <a:latin typeface="Verdana" panose="020B0604030504040204" pitchFamily="34" charset="0"/>
                <a:ea typeface="Verdana" panose="020B0604030504040204" pitchFamily="34" charset="0"/>
              </a:rPr>
              <a:t>USPS accepts only:</a:t>
            </a:r>
          </a:p>
          <a:p>
            <a:pPr marL="360000" indent="-360000" algn="just">
              <a:spcBef>
                <a:spcPts val="600"/>
              </a:spcBef>
              <a:buFont typeface="Calibri" panose="020F0502020204030204" pitchFamily="34" charset="0"/>
              <a:buChar char="‒"/>
            </a:pPr>
            <a:r>
              <a:rPr lang="en-GB" sz="1400" b="1" dirty="0">
                <a:latin typeface="Verdana" panose="020B0604030504040204" pitchFamily="34" charset="0"/>
                <a:ea typeface="Verdana" panose="020B0604030504040204" pitchFamily="34" charset="0"/>
              </a:rPr>
              <a:t>UA receptacles</a:t>
            </a:r>
            <a:r>
              <a:rPr lang="en-GB" sz="1400" dirty="0">
                <a:latin typeface="Verdana" panose="020B0604030504040204" pitchFamily="34" charset="0"/>
                <a:ea typeface="Verdana" panose="020B0604030504040204" pitchFamily="34" charset="0"/>
              </a:rPr>
              <a:t> for letters containing </a:t>
            </a:r>
            <a:r>
              <a:rPr lang="en-GB" sz="1400" b="1" dirty="0">
                <a:latin typeface="Verdana" panose="020B0604030504040204" pitchFamily="34" charset="0"/>
                <a:ea typeface="Verdana" panose="020B0604030504040204" pitchFamily="34" charset="0"/>
              </a:rPr>
              <a:t>goods</a:t>
            </a:r>
          </a:p>
          <a:p>
            <a:pPr marL="360000" indent="-360000" algn="just">
              <a:spcBef>
                <a:spcPts val="600"/>
              </a:spcBef>
              <a:buFont typeface="Calibri" panose="020F0502020204030204" pitchFamily="34" charset="0"/>
              <a:buChar char="‒"/>
            </a:pPr>
            <a:r>
              <a:rPr lang="en-GB" sz="1400" b="1" dirty="0">
                <a:latin typeface="Verdana" panose="020B0604030504040204" pitchFamily="34" charset="0"/>
                <a:ea typeface="Verdana" panose="020B0604030504040204" pitchFamily="34" charset="0"/>
              </a:rPr>
              <a:t>UL receptacles </a:t>
            </a:r>
            <a:r>
              <a:rPr lang="en-GB" sz="1400" dirty="0">
                <a:latin typeface="Verdana" panose="020B0604030504040204" pitchFamily="34" charset="0"/>
                <a:ea typeface="Verdana" panose="020B0604030504040204" pitchFamily="34" charset="0"/>
              </a:rPr>
              <a:t>for letters containing </a:t>
            </a:r>
            <a:r>
              <a:rPr lang="en-GB" sz="1400" b="1" dirty="0">
                <a:latin typeface="Verdana" panose="020B0604030504040204" pitchFamily="34" charset="0"/>
                <a:ea typeface="Verdana" panose="020B0604030504040204" pitchFamily="34" charset="0"/>
              </a:rPr>
              <a:t>documents</a:t>
            </a:r>
          </a:p>
        </p:txBody>
      </p:sp>
      <p:pic>
        <p:nvPicPr>
          <p:cNvPr id="8" name="Picture 3">
            <a:extLst>
              <a:ext uri="{FF2B5EF4-FFF2-40B4-BE49-F238E27FC236}">
                <a16:creationId xmlns:a16="http://schemas.microsoft.com/office/drawing/2014/main" id="{C4CABF3F-DE5C-48C6-BC52-B4B4B77F24D0}"/>
              </a:ext>
            </a:extLst>
          </p:cNvPr>
          <p:cNvPicPr>
            <a:picLocks noChangeAspect="1"/>
          </p:cNvPicPr>
          <p:nvPr/>
        </p:nvPicPr>
        <p:blipFill>
          <a:blip r:embed="rId2"/>
          <a:stretch>
            <a:fillRect/>
          </a:stretch>
        </p:blipFill>
        <p:spPr>
          <a:xfrm>
            <a:off x="7858897" y="3178263"/>
            <a:ext cx="3996553" cy="2950563"/>
          </a:xfrm>
          <a:prstGeom prst="rect">
            <a:avLst/>
          </a:prstGeom>
        </p:spPr>
      </p:pic>
    </p:spTree>
    <p:extLst>
      <p:ext uri="{BB962C8B-B14F-4D97-AF65-F5344CB8AC3E}">
        <p14:creationId xmlns:p14="http://schemas.microsoft.com/office/powerpoint/2010/main" val="2260850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p:txBody>
          <a:bodyPr/>
          <a:lstStyle/>
          <a:p>
            <a:r>
              <a:rPr lang="en-GB" dirty="0"/>
              <a:t>Dispatch creation</a:t>
            </a:r>
          </a:p>
        </p:txBody>
      </p:sp>
      <p:sp>
        <p:nvSpPr>
          <p:cNvPr id="5" name="Content Placeholder 4">
            <a:extLst>
              <a:ext uri="{FF2B5EF4-FFF2-40B4-BE49-F238E27FC236}">
                <a16:creationId xmlns:a16="http://schemas.microsoft.com/office/drawing/2014/main" id="{DF70E719-61A2-4D46-A5A9-FECAF7833B2B}"/>
              </a:ext>
            </a:extLst>
          </p:cNvPr>
          <p:cNvSpPr>
            <a:spLocks noGrp="1"/>
          </p:cNvSpPr>
          <p:nvPr>
            <p:ph sz="quarter" idx="13"/>
          </p:nvPr>
        </p:nvSpPr>
        <p:spPr>
          <a:xfrm>
            <a:off x="336550" y="1530220"/>
            <a:ext cx="3686185" cy="5041496"/>
          </a:xfrm>
          <a:ln>
            <a:noFill/>
          </a:ln>
        </p:spPr>
        <p:txBody>
          <a:bodyPr/>
          <a:lstStyle/>
          <a:p>
            <a:pPr marL="0" indent="0">
              <a:buNone/>
            </a:pPr>
            <a:r>
              <a:rPr lang="en-GB" sz="1400" b="1" dirty="0"/>
              <a:t>Mail management – outbound operations </a:t>
            </a:r>
          </a:p>
          <a:p>
            <a:pPr marL="0" indent="0">
              <a:buNone/>
            </a:pPr>
            <a:r>
              <a:rPr lang="en-GB" sz="1400" dirty="0"/>
              <a:t> </a:t>
            </a:r>
          </a:p>
          <a:p>
            <a:pPr marL="0" indent="0">
              <a:buNone/>
            </a:pPr>
            <a:r>
              <a:rPr lang="en-GB" sz="1400" i="1" dirty="0"/>
              <a:t>Mail items with a service indicator within the LA–LZ, RA–RZ or VA–VZ range are automatically stored as tracked, registered or insured items, respectively. </a:t>
            </a:r>
          </a:p>
          <a:p>
            <a:pPr marL="0" indent="0">
              <a:buNone/>
            </a:pPr>
            <a:endParaRPr lang="en-GB" sz="1400" i="1" dirty="0"/>
          </a:p>
          <a:p>
            <a:pPr marL="0" indent="0">
              <a:buNone/>
            </a:pPr>
            <a:endParaRPr lang="en-GB" sz="1400" i="1" dirty="0"/>
          </a:p>
          <a:p>
            <a:pPr marL="0" indent="0" algn="l">
              <a:spcBef>
                <a:spcPts val="600"/>
              </a:spcBef>
              <a:spcAft>
                <a:spcPts val="0"/>
              </a:spcAft>
              <a:buNone/>
            </a:pPr>
            <a:r>
              <a:rPr lang="en-GB" sz="1400" i="1" dirty="0"/>
              <a:t>IPS function:</a:t>
            </a:r>
          </a:p>
          <a:p>
            <a:pPr marL="0" indent="0" algn="l">
              <a:spcBef>
                <a:spcPts val="600"/>
              </a:spcBef>
              <a:spcAft>
                <a:spcPts val="600"/>
              </a:spcAft>
              <a:buNone/>
            </a:pPr>
            <a:r>
              <a:rPr lang="en-GB" sz="1400" i="1" dirty="0"/>
              <a:t>Letters &gt; Outbound &gt; Letters &gt; Receive letters at outward exchange office (EMB)</a:t>
            </a:r>
          </a:p>
          <a:p>
            <a:pPr marL="4400" indent="0">
              <a:buNone/>
            </a:pPr>
            <a:endParaRPr lang="en-GB" sz="1400" dirty="0"/>
          </a:p>
        </p:txBody>
      </p:sp>
      <p:grpSp>
        <p:nvGrpSpPr>
          <p:cNvPr id="6" name="Group 5">
            <a:extLst>
              <a:ext uri="{FF2B5EF4-FFF2-40B4-BE49-F238E27FC236}">
                <a16:creationId xmlns:a16="http://schemas.microsoft.com/office/drawing/2014/main" id="{A68A6E17-6D33-4BEC-8653-C8B0F9A68B28}"/>
              </a:ext>
            </a:extLst>
          </p:cNvPr>
          <p:cNvGrpSpPr>
            <a:grpSpLocks noChangeAspect="1"/>
          </p:cNvGrpSpPr>
          <p:nvPr/>
        </p:nvGrpSpPr>
        <p:grpSpPr>
          <a:xfrm>
            <a:off x="4298049" y="1531637"/>
            <a:ext cx="7505479" cy="3629416"/>
            <a:chOff x="2604039" y="1759536"/>
            <a:chExt cx="9428935" cy="4559538"/>
          </a:xfrm>
        </p:grpSpPr>
        <p:pic>
          <p:nvPicPr>
            <p:cNvPr id="7" name="Image 12">
              <a:extLst>
                <a:ext uri="{FF2B5EF4-FFF2-40B4-BE49-F238E27FC236}">
                  <a16:creationId xmlns:a16="http://schemas.microsoft.com/office/drawing/2014/main" id="{B2E57DDE-FCDA-486B-8118-203CE1E9820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04039" y="1759536"/>
              <a:ext cx="5181678" cy="4037170"/>
            </a:xfrm>
            <a:prstGeom prst="rect">
              <a:avLst/>
            </a:prstGeom>
            <a:noFill/>
          </p:spPr>
        </p:pic>
        <p:pic>
          <p:nvPicPr>
            <p:cNvPr id="8" name="Picture 7">
              <a:extLst>
                <a:ext uri="{FF2B5EF4-FFF2-40B4-BE49-F238E27FC236}">
                  <a16:creationId xmlns:a16="http://schemas.microsoft.com/office/drawing/2014/main" id="{CDECF2D2-5EE8-455E-ADBF-B85D87C5B34D}"/>
                </a:ext>
              </a:extLst>
            </p:cNvPr>
            <p:cNvPicPr>
              <a:picLocks noChangeAspect="1"/>
            </p:cNvPicPr>
            <p:nvPr/>
          </p:nvPicPr>
          <p:blipFill>
            <a:blip r:embed="rId3"/>
            <a:stretch>
              <a:fillRect/>
            </a:stretch>
          </p:blipFill>
          <p:spPr>
            <a:xfrm>
              <a:off x="2964000" y="2468887"/>
              <a:ext cx="4979278" cy="3764996"/>
            </a:xfrm>
            <a:prstGeom prst="rect">
              <a:avLst/>
            </a:prstGeom>
          </p:spPr>
        </p:pic>
        <p:sp>
          <p:nvSpPr>
            <p:cNvPr id="9" name="Rectangle 8">
              <a:extLst>
                <a:ext uri="{FF2B5EF4-FFF2-40B4-BE49-F238E27FC236}">
                  <a16:creationId xmlns:a16="http://schemas.microsoft.com/office/drawing/2014/main" id="{074F22F3-BE8C-476E-A8E5-E1F5E7BBA8C6}"/>
                </a:ext>
              </a:extLst>
            </p:cNvPr>
            <p:cNvSpPr/>
            <p:nvPr/>
          </p:nvSpPr>
          <p:spPr>
            <a:xfrm>
              <a:off x="3050045" y="2787892"/>
              <a:ext cx="1822663" cy="2147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D95524E-D969-42C7-80F4-6AF228CE4726}"/>
                </a:ext>
              </a:extLst>
            </p:cNvPr>
            <p:cNvPicPr>
              <a:picLocks noChangeAspect="1"/>
            </p:cNvPicPr>
            <p:nvPr/>
          </p:nvPicPr>
          <p:blipFill>
            <a:blip r:embed="rId4"/>
            <a:stretch>
              <a:fillRect/>
            </a:stretch>
          </p:blipFill>
          <p:spPr>
            <a:xfrm>
              <a:off x="3350758" y="3622134"/>
              <a:ext cx="4684160" cy="2696940"/>
            </a:xfrm>
            <a:prstGeom prst="rect">
              <a:avLst/>
            </a:prstGeom>
          </p:spPr>
        </p:pic>
        <p:sp>
          <p:nvSpPr>
            <p:cNvPr id="11" name="Rectangle 10">
              <a:extLst>
                <a:ext uri="{FF2B5EF4-FFF2-40B4-BE49-F238E27FC236}">
                  <a16:creationId xmlns:a16="http://schemas.microsoft.com/office/drawing/2014/main" id="{9755C6BA-48A8-4F1D-A03E-48AF87FB6466}"/>
                </a:ext>
              </a:extLst>
            </p:cNvPr>
            <p:cNvSpPr/>
            <p:nvPr/>
          </p:nvSpPr>
          <p:spPr>
            <a:xfrm>
              <a:off x="3423377" y="3912403"/>
              <a:ext cx="1713222" cy="2133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9C28AA2-3681-492B-98EF-FD8DFC784F2B}"/>
                </a:ext>
              </a:extLst>
            </p:cNvPr>
            <p:cNvSpPr/>
            <p:nvPr/>
          </p:nvSpPr>
          <p:spPr>
            <a:xfrm>
              <a:off x="3423376" y="4348558"/>
              <a:ext cx="4444147" cy="2133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8E8B57A-2B35-4BF2-81E0-43B19CB03560}"/>
                </a:ext>
              </a:extLst>
            </p:cNvPr>
            <p:cNvPicPr>
              <a:picLocks noChangeAspect="1"/>
            </p:cNvPicPr>
            <p:nvPr/>
          </p:nvPicPr>
          <p:blipFill>
            <a:blip r:embed="rId5"/>
            <a:stretch>
              <a:fillRect/>
            </a:stretch>
          </p:blipFill>
          <p:spPr>
            <a:xfrm>
              <a:off x="8196813" y="1764438"/>
              <a:ext cx="3836161" cy="4205332"/>
            </a:xfrm>
            <a:prstGeom prst="rect">
              <a:avLst/>
            </a:prstGeom>
          </p:spPr>
        </p:pic>
        <p:sp>
          <p:nvSpPr>
            <p:cNvPr id="14" name="Rectangle 13">
              <a:extLst>
                <a:ext uri="{FF2B5EF4-FFF2-40B4-BE49-F238E27FC236}">
                  <a16:creationId xmlns:a16="http://schemas.microsoft.com/office/drawing/2014/main" id="{5FF2C38D-890E-4093-8B37-1A23EBEE2D90}"/>
                </a:ext>
              </a:extLst>
            </p:cNvPr>
            <p:cNvSpPr/>
            <p:nvPr/>
          </p:nvSpPr>
          <p:spPr>
            <a:xfrm>
              <a:off x="8196813" y="5115509"/>
              <a:ext cx="3836161" cy="8542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123632D-AED9-4454-A847-692275C7DFE5}"/>
                </a:ext>
              </a:extLst>
            </p:cNvPr>
            <p:cNvSpPr/>
            <p:nvPr/>
          </p:nvSpPr>
          <p:spPr>
            <a:xfrm>
              <a:off x="3050044" y="3225503"/>
              <a:ext cx="1822663" cy="2147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33314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p:txBody>
          <a:bodyPr/>
          <a:lstStyle/>
          <a:p>
            <a:r>
              <a:rPr lang="en-GB" dirty="0"/>
              <a:t>Inbound mail</a:t>
            </a:r>
          </a:p>
        </p:txBody>
      </p:sp>
      <p:sp>
        <p:nvSpPr>
          <p:cNvPr id="5" name="Content Placeholder 4">
            <a:extLst>
              <a:ext uri="{FF2B5EF4-FFF2-40B4-BE49-F238E27FC236}">
                <a16:creationId xmlns:a16="http://schemas.microsoft.com/office/drawing/2014/main" id="{DF70E719-61A2-4D46-A5A9-FECAF7833B2B}"/>
              </a:ext>
            </a:extLst>
          </p:cNvPr>
          <p:cNvSpPr>
            <a:spLocks noGrp="1"/>
          </p:cNvSpPr>
          <p:nvPr>
            <p:ph sz="quarter" idx="13"/>
          </p:nvPr>
        </p:nvSpPr>
        <p:spPr>
          <a:xfrm>
            <a:off x="336550" y="1530220"/>
            <a:ext cx="7083425" cy="5041496"/>
          </a:xfrm>
          <a:ln>
            <a:noFill/>
          </a:ln>
        </p:spPr>
        <p:txBody>
          <a:bodyPr/>
          <a:lstStyle/>
          <a:p>
            <a:pPr marL="4400" indent="0">
              <a:buNone/>
            </a:pPr>
            <a:r>
              <a:rPr lang="en-GB" sz="2000" b="1" dirty="0"/>
              <a:t>Mail management – inbound operations</a:t>
            </a:r>
          </a:p>
          <a:p>
            <a:pPr marL="4400" indent="0">
              <a:buNone/>
            </a:pPr>
            <a:r>
              <a:rPr lang="en-GB" sz="2000" dirty="0"/>
              <a:t> </a:t>
            </a:r>
          </a:p>
          <a:p>
            <a:pPr marL="4400" indent="0">
              <a:buNone/>
            </a:pPr>
            <a:r>
              <a:rPr lang="en-GB" sz="2000" i="1" dirty="0"/>
              <a:t>Mail items with a service indicator within the LA–LZ, RA–RZ or VA–VZ range are automatically stored as tracked, registered or insured items, respectively.</a:t>
            </a:r>
          </a:p>
          <a:p>
            <a:pPr marL="4400" indent="0">
              <a:buNone/>
            </a:pPr>
            <a:r>
              <a:rPr lang="en-GB" sz="2000" i="1" dirty="0"/>
              <a:t> </a:t>
            </a:r>
          </a:p>
          <a:p>
            <a:pPr marL="4400" indent="0">
              <a:buNone/>
            </a:pPr>
            <a:r>
              <a:rPr lang="en-GB" sz="2000" i="1" dirty="0"/>
              <a:t>IPS function: </a:t>
            </a:r>
          </a:p>
          <a:p>
            <a:pPr marL="4400" indent="0">
              <a:spcBef>
                <a:spcPts val="600"/>
              </a:spcBef>
              <a:buNone/>
            </a:pPr>
            <a:r>
              <a:rPr lang="en-GB" sz="2000" i="1" dirty="0"/>
              <a:t>Letters &gt; Inbound &gt; Receive letters at exchange office</a:t>
            </a:r>
          </a:p>
          <a:p>
            <a:pPr marL="4400" indent="0">
              <a:buNone/>
            </a:pPr>
            <a:endParaRPr lang="en-GB" sz="2000" dirty="0"/>
          </a:p>
        </p:txBody>
      </p:sp>
      <p:pic>
        <p:nvPicPr>
          <p:cNvPr id="6" name="Image 3">
            <a:extLst>
              <a:ext uri="{FF2B5EF4-FFF2-40B4-BE49-F238E27FC236}">
                <a16:creationId xmlns:a16="http://schemas.microsoft.com/office/drawing/2014/main" id="{3526107E-5886-4260-9852-6FA551DD1C93}"/>
              </a:ext>
            </a:extLst>
          </p:cNvPr>
          <p:cNvPicPr>
            <a:picLocks noChangeAspect="1"/>
          </p:cNvPicPr>
          <p:nvPr/>
        </p:nvPicPr>
        <p:blipFill>
          <a:blip r:embed="rId2"/>
          <a:stretch>
            <a:fillRect/>
          </a:stretch>
        </p:blipFill>
        <p:spPr>
          <a:xfrm>
            <a:off x="7607580" y="1530220"/>
            <a:ext cx="4247870" cy="4339786"/>
          </a:xfrm>
          <a:prstGeom prst="rect">
            <a:avLst/>
          </a:prstGeom>
        </p:spPr>
      </p:pic>
    </p:spTree>
    <p:extLst>
      <p:ext uri="{BB962C8B-B14F-4D97-AF65-F5344CB8AC3E}">
        <p14:creationId xmlns:p14="http://schemas.microsoft.com/office/powerpoint/2010/main" val="273368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p:txBody>
          <a:bodyPr/>
          <a:lstStyle/>
          <a:p>
            <a:r>
              <a:rPr lang="en-GB" dirty="0"/>
              <a:t>EDI configuration</a:t>
            </a:r>
          </a:p>
        </p:txBody>
      </p:sp>
      <p:sp>
        <p:nvSpPr>
          <p:cNvPr id="5" name="Content Placeholder 4">
            <a:extLst>
              <a:ext uri="{FF2B5EF4-FFF2-40B4-BE49-F238E27FC236}">
                <a16:creationId xmlns:a16="http://schemas.microsoft.com/office/drawing/2014/main" id="{DF70E719-61A2-4D46-A5A9-FECAF7833B2B}"/>
              </a:ext>
            </a:extLst>
          </p:cNvPr>
          <p:cNvSpPr>
            <a:spLocks noGrp="1"/>
          </p:cNvSpPr>
          <p:nvPr>
            <p:ph sz="quarter" idx="13"/>
          </p:nvPr>
        </p:nvSpPr>
        <p:spPr>
          <a:xfrm>
            <a:off x="336550" y="1530220"/>
            <a:ext cx="6740525" cy="5041496"/>
          </a:xfrm>
          <a:ln>
            <a:noFill/>
          </a:ln>
        </p:spPr>
        <p:txBody>
          <a:bodyPr/>
          <a:lstStyle/>
          <a:p>
            <a:pPr marL="0" indent="0">
              <a:buNone/>
            </a:pPr>
            <a:r>
              <a:rPr lang="en-GB" sz="2000" b="1" dirty="0"/>
              <a:t>Configuration of electronic data interchange (EDI)</a:t>
            </a:r>
          </a:p>
          <a:p>
            <a:pPr marL="0" indent="0">
              <a:buNone/>
            </a:pPr>
            <a:r>
              <a:rPr lang="en-GB" sz="2000" dirty="0"/>
              <a:t> </a:t>
            </a:r>
          </a:p>
          <a:p>
            <a:pPr marL="0" indent="0">
              <a:buNone/>
            </a:pPr>
            <a:r>
              <a:rPr lang="en-GB" sz="2000" i="1" dirty="0"/>
              <a:t>The EDI configuration for all letter products/</a:t>
            </a:r>
            <a:br>
              <a:rPr lang="en-GB" sz="2000" i="1" dirty="0"/>
            </a:br>
            <a:r>
              <a:rPr lang="en-GB" sz="2000" i="1" dirty="0"/>
              <a:t>services is the same.</a:t>
            </a:r>
          </a:p>
          <a:p>
            <a:pPr marL="0" indent="0">
              <a:buNone/>
            </a:pPr>
            <a:r>
              <a:rPr lang="en-GB" sz="2000" i="1" dirty="0"/>
              <a:t> </a:t>
            </a:r>
          </a:p>
          <a:p>
            <a:pPr marL="0" indent="0">
              <a:buNone/>
            </a:pPr>
            <a:r>
              <a:rPr lang="en-GB" sz="2000" i="1" dirty="0"/>
              <a:t>In National management &gt; EDI &gt; EDI partners and exchanges, tick the “Mail class: U – EMSEVT 3.0” checkbox for all your partners.</a:t>
            </a:r>
          </a:p>
          <a:p>
            <a:pPr marL="4400" indent="0">
              <a:buNone/>
            </a:pPr>
            <a:endParaRPr lang="en-GB" sz="2000" dirty="0"/>
          </a:p>
        </p:txBody>
      </p:sp>
      <p:pic>
        <p:nvPicPr>
          <p:cNvPr id="7" name="Image 7">
            <a:extLst>
              <a:ext uri="{FF2B5EF4-FFF2-40B4-BE49-F238E27FC236}">
                <a16:creationId xmlns:a16="http://schemas.microsoft.com/office/drawing/2014/main" id="{6C152CF6-744C-4512-86EA-713A4D7178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89168" y="1530220"/>
            <a:ext cx="4666282" cy="4069432"/>
          </a:xfrm>
          <a:prstGeom prst="rect">
            <a:avLst/>
          </a:prstGeom>
          <a:noFill/>
        </p:spPr>
      </p:pic>
    </p:spTree>
    <p:extLst>
      <p:ext uri="{BB962C8B-B14F-4D97-AF65-F5344CB8AC3E}">
        <p14:creationId xmlns:p14="http://schemas.microsoft.com/office/powerpoint/2010/main" val="1072273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p:txBody>
          <a:bodyPr/>
          <a:lstStyle/>
          <a:p>
            <a:r>
              <a:rPr lang="en-GB" dirty="0"/>
              <a:t>IPS 2025</a:t>
            </a:r>
          </a:p>
        </p:txBody>
      </p:sp>
      <p:graphicFrame>
        <p:nvGraphicFramePr>
          <p:cNvPr id="7" name="Diagramme 2">
            <a:extLst>
              <a:ext uri="{FF2B5EF4-FFF2-40B4-BE49-F238E27FC236}">
                <a16:creationId xmlns:a16="http://schemas.microsoft.com/office/drawing/2014/main" id="{63806F9C-92A4-4FBC-B59C-A072D35F4068}"/>
              </a:ext>
            </a:extLst>
          </p:cNvPr>
          <p:cNvGraphicFramePr/>
          <p:nvPr>
            <p:extLst>
              <p:ext uri="{D42A27DB-BD31-4B8C-83A1-F6EECF244321}">
                <p14:modId xmlns:p14="http://schemas.microsoft.com/office/powerpoint/2010/main" val="2210445548"/>
              </p:ext>
            </p:extLst>
          </p:nvPr>
        </p:nvGraphicFramePr>
        <p:xfrm>
          <a:off x="350360" y="1530220"/>
          <a:ext cx="11505090" cy="2494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ZoneTexte 5">
            <a:extLst>
              <a:ext uri="{FF2B5EF4-FFF2-40B4-BE49-F238E27FC236}">
                <a16:creationId xmlns:a16="http://schemas.microsoft.com/office/drawing/2014/main" id="{8A24D800-9ED1-4FDE-B3D7-ACACC72C10FB}"/>
              </a:ext>
            </a:extLst>
          </p:cNvPr>
          <p:cNvSpPr txBox="1"/>
          <p:nvPr/>
        </p:nvSpPr>
        <p:spPr>
          <a:xfrm>
            <a:off x="3133484" y="4400279"/>
            <a:ext cx="6404599" cy="615553"/>
          </a:xfrm>
          <a:prstGeom prst="rect">
            <a:avLst/>
          </a:prstGeom>
          <a:noFill/>
        </p:spPr>
        <p:txBody>
          <a:bodyPr wrap="square" lIns="0" tIns="0" rIns="0" bIns="0">
            <a:spAutoFit/>
          </a:bodyPr>
          <a:lstStyle/>
          <a:p>
            <a:pPr algn="just"/>
            <a:r>
              <a:rPr lang="en-GB" sz="2000" dirty="0">
                <a:latin typeface="Verdana" panose="020B0604030504040204" pitchFamily="34" charset="0"/>
                <a:ea typeface="Verdana" panose="020B0604030504040204" pitchFamily="34" charset="0"/>
              </a:rPr>
              <a:t>Please share any ideas or suggestions you have with the PTC</a:t>
            </a:r>
          </a:p>
        </p:txBody>
      </p:sp>
      <p:pic>
        <p:nvPicPr>
          <p:cNvPr id="9" name="Image 9">
            <a:extLst>
              <a:ext uri="{FF2B5EF4-FFF2-40B4-BE49-F238E27FC236}">
                <a16:creationId xmlns:a16="http://schemas.microsoft.com/office/drawing/2014/main" id="{F1EB7DAD-8C23-483E-BF6B-75846E36CA69}"/>
              </a:ext>
            </a:extLst>
          </p:cNvPr>
          <p:cNvPicPr>
            <a:picLocks noChangeAspect="1"/>
          </p:cNvPicPr>
          <p:nvPr/>
        </p:nvPicPr>
        <p:blipFill>
          <a:blip r:embed="rId7"/>
          <a:stretch>
            <a:fillRect/>
          </a:stretch>
        </p:blipFill>
        <p:spPr>
          <a:xfrm>
            <a:off x="420953" y="4329222"/>
            <a:ext cx="2584704" cy="2157984"/>
          </a:xfrm>
          <a:prstGeom prst="rect">
            <a:avLst/>
          </a:prstGeom>
        </p:spPr>
      </p:pic>
      <p:pic>
        <p:nvPicPr>
          <p:cNvPr id="10" name="Image 11">
            <a:extLst>
              <a:ext uri="{FF2B5EF4-FFF2-40B4-BE49-F238E27FC236}">
                <a16:creationId xmlns:a16="http://schemas.microsoft.com/office/drawing/2014/main" id="{B17F05BD-80B4-440B-AC12-3E77AABE385A}"/>
              </a:ext>
            </a:extLst>
          </p:cNvPr>
          <p:cNvPicPr>
            <a:picLocks noChangeAspect="1"/>
          </p:cNvPicPr>
          <p:nvPr/>
        </p:nvPicPr>
        <p:blipFill>
          <a:blip r:embed="rId8"/>
          <a:stretch>
            <a:fillRect/>
          </a:stretch>
        </p:blipFill>
        <p:spPr>
          <a:xfrm>
            <a:off x="9648507" y="4400279"/>
            <a:ext cx="2206943" cy="2086927"/>
          </a:xfrm>
          <a:prstGeom prst="rect">
            <a:avLst/>
          </a:prstGeom>
        </p:spPr>
      </p:pic>
    </p:spTree>
    <p:extLst>
      <p:ext uri="{BB962C8B-B14F-4D97-AF65-F5344CB8AC3E}">
        <p14:creationId xmlns:p14="http://schemas.microsoft.com/office/powerpoint/2010/main" val="1854193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AB8-CC50-483F-A07E-BA87F9AB3F47}"/>
              </a:ext>
            </a:extLst>
          </p:cNvPr>
          <p:cNvSpPr>
            <a:spLocks noGrp="1"/>
          </p:cNvSpPr>
          <p:nvPr>
            <p:ph type="ctrTitle"/>
          </p:nvPr>
        </p:nvSpPr>
        <p:spPr>
          <a:xfrm>
            <a:off x="1225446" y="1369702"/>
            <a:ext cx="9741108" cy="1650589"/>
          </a:xfrm>
        </p:spPr>
        <p:txBody>
          <a:bodyPr/>
          <a:lstStyle/>
          <a:p>
            <a:pPr defTabSz="450000">
              <a:lnSpc>
                <a:spcPct val="100000"/>
              </a:lnSpc>
              <a:tabLst>
                <a:tab pos="720000" algn="l"/>
              </a:tabLst>
            </a:pPr>
            <a:br>
              <a:rPr lang="en-GB" sz="3600" dirty="0"/>
            </a:br>
            <a:r>
              <a:rPr lang="en-GB" sz="3600" dirty="0"/>
              <a:t>5	Remuneration</a:t>
            </a:r>
          </a:p>
        </p:txBody>
      </p:sp>
    </p:spTree>
    <p:extLst>
      <p:ext uri="{BB962C8B-B14F-4D97-AF65-F5344CB8AC3E}">
        <p14:creationId xmlns:p14="http://schemas.microsoft.com/office/powerpoint/2010/main" val="565012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835D29-844D-9B39-E66B-3F0C2F5A2FBA}"/>
              </a:ext>
            </a:extLst>
          </p:cNvPr>
          <p:cNvSpPr>
            <a:spLocks noGrp="1"/>
          </p:cNvSpPr>
          <p:nvPr>
            <p:ph type="ctrTitle"/>
          </p:nvPr>
        </p:nvSpPr>
        <p:spPr>
          <a:xfrm>
            <a:off x="1225446" y="1369702"/>
            <a:ext cx="9741108" cy="2387600"/>
          </a:xfrm>
        </p:spPr>
        <p:txBody>
          <a:bodyPr/>
          <a:lstStyle/>
          <a:p>
            <a:pPr>
              <a:tabLst>
                <a:tab pos="720000" algn="l"/>
              </a:tabLst>
            </a:pPr>
            <a:br>
              <a:rPr lang="en-US" sz="3600" dirty="0"/>
            </a:br>
            <a:r>
              <a:rPr lang="en-US" sz="3600" dirty="0"/>
              <a:t>1	The driving factors for change: background and regulatory provisions </a:t>
            </a:r>
          </a:p>
        </p:txBody>
      </p:sp>
    </p:spTree>
    <p:extLst>
      <p:ext uri="{BB962C8B-B14F-4D97-AF65-F5344CB8AC3E}">
        <p14:creationId xmlns:p14="http://schemas.microsoft.com/office/powerpoint/2010/main" val="1546347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62B203B-A488-06D9-C59D-2C056999F95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2" name="think-cell Folie" r:id="rId5" imgW="290" imgH="290" progId="TCLayout.ActiveDocument.1">
                  <p:embed/>
                </p:oleObj>
              </mc:Choice>
              <mc:Fallback>
                <p:oleObj name="think-cell Folie" r:id="rId5" imgW="290" imgH="290" progId="TCLayout.ActiveDocument.1">
                  <p:embed/>
                  <p:pic>
                    <p:nvPicPr>
                      <p:cNvPr id="6" name="Objekt 5" hidden="1">
                        <a:extLst>
                          <a:ext uri="{FF2B5EF4-FFF2-40B4-BE49-F238E27FC236}">
                            <a16:creationId xmlns:a16="http://schemas.microsoft.com/office/drawing/2014/main" id="{562B203B-A488-06D9-C59D-2C056999F95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1E7B4E7-0B51-4B95-8295-CD7715061A73}"/>
              </a:ext>
            </a:extLst>
          </p:cNvPr>
          <p:cNvSpPr>
            <a:spLocks noGrp="1"/>
          </p:cNvSpPr>
          <p:nvPr>
            <p:ph type="title"/>
          </p:nvPr>
        </p:nvSpPr>
        <p:spPr/>
        <p:txBody>
          <a:bodyPr/>
          <a:lstStyle/>
          <a:p>
            <a:r>
              <a:rPr lang="en-US" sz="2400" dirty="0"/>
              <a:t>Remuneration of registered and insured documents effective </a:t>
            </a:r>
            <a:r>
              <a:rPr lang="en-US" sz="2400" dirty="0">
                <a:solidFill>
                  <a:schemeClr val="accent2">
                    <a:lumMod val="75000"/>
                  </a:schemeClr>
                </a:solidFill>
              </a:rPr>
              <a:t>1 January 2026</a:t>
            </a:r>
            <a:endParaRPr lang="en-GB" sz="2400" dirty="0"/>
          </a:p>
        </p:txBody>
      </p:sp>
      <p:sp>
        <p:nvSpPr>
          <p:cNvPr id="3" name="Content Placeholder 2">
            <a:extLst>
              <a:ext uri="{FF2B5EF4-FFF2-40B4-BE49-F238E27FC236}">
                <a16:creationId xmlns:a16="http://schemas.microsoft.com/office/drawing/2014/main" id="{8DE582B9-894A-4DBE-B3AD-B1EF86C100E3}"/>
              </a:ext>
            </a:extLst>
          </p:cNvPr>
          <p:cNvSpPr>
            <a:spLocks noGrp="1"/>
          </p:cNvSpPr>
          <p:nvPr>
            <p:ph sz="quarter" idx="13"/>
          </p:nvPr>
        </p:nvSpPr>
        <p:spPr/>
        <p:txBody>
          <a:bodyPr/>
          <a:lstStyle/>
          <a:p>
            <a:pPr marL="0" indent="0">
              <a:lnSpc>
                <a:spcPct val="100000"/>
              </a:lnSpc>
              <a:spcBef>
                <a:spcPts val="600"/>
              </a:spcBef>
              <a:spcAft>
                <a:spcPts val="600"/>
              </a:spcAft>
              <a:buNone/>
              <a:defRPr/>
            </a:pPr>
            <a:r>
              <a:rPr lang="en-US" sz="2000" b="1" dirty="0">
                <a:solidFill>
                  <a:schemeClr val="accent2">
                    <a:lumMod val="75000"/>
                  </a:schemeClr>
                </a:solidFill>
              </a:rPr>
              <a:t>Registered items and insured items (documents)</a:t>
            </a:r>
          </a:p>
          <a:p>
            <a:pPr marL="360000" lvl="1" indent="-360000">
              <a:lnSpc>
                <a:spcPct val="100000"/>
              </a:lnSpc>
              <a:spcBef>
                <a:spcPts val="600"/>
              </a:spcBef>
              <a:spcAft>
                <a:spcPts val="0"/>
              </a:spcAft>
              <a:buFont typeface="Verdana" panose="020B0604030504040204" pitchFamily="34" charset="0"/>
              <a:buChar char="–"/>
              <a:tabLst>
                <a:tab pos="287338" algn="l"/>
              </a:tabLst>
              <a:defRPr/>
            </a:pPr>
            <a:r>
              <a:rPr lang="en-US" sz="2000" dirty="0"/>
              <a:t>Additional payment for registered items in 2026: 1.745 SDR/item (+4.5% compared to 2025)</a:t>
            </a:r>
          </a:p>
          <a:p>
            <a:pPr marL="360000" lvl="1" indent="-360000">
              <a:lnSpc>
                <a:spcPct val="100000"/>
              </a:lnSpc>
              <a:spcBef>
                <a:spcPts val="600"/>
              </a:spcBef>
              <a:spcAft>
                <a:spcPts val="0"/>
              </a:spcAft>
              <a:buFont typeface="Verdana" panose="020B0604030504040204" pitchFamily="34" charset="0"/>
              <a:buChar char="–"/>
              <a:tabLst>
                <a:tab pos="287338" algn="l"/>
              </a:tabLst>
              <a:defRPr/>
            </a:pPr>
            <a:r>
              <a:rPr lang="en-US" sz="2000" dirty="0"/>
              <a:t>Additional payment for insured items (documents) in 2026: 2.045 SDR/item </a:t>
            </a:r>
          </a:p>
          <a:p>
            <a:pPr marL="360000" lvl="1" indent="-360000">
              <a:lnSpc>
                <a:spcPct val="100000"/>
              </a:lnSpc>
              <a:spcBef>
                <a:spcPts val="600"/>
              </a:spcBef>
              <a:spcAft>
                <a:spcPts val="0"/>
              </a:spcAft>
              <a:buFont typeface="Verdana" panose="020B0604030504040204" pitchFamily="34" charset="0"/>
              <a:buChar char="–"/>
              <a:tabLst>
                <a:tab pos="287338" algn="l"/>
              </a:tabLst>
              <a:defRPr/>
            </a:pPr>
            <a:r>
              <a:rPr lang="en-US" sz="2000" dirty="0"/>
              <a:t>Supplementary remuneration for mandatory tracking:</a:t>
            </a:r>
          </a:p>
          <a:p>
            <a:pPr marL="720000" lvl="2" indent="-360000">
              <a:lnSpc>
                <a:spcPct val="100000"/>
              </a:lnSpc>
              <a:spcBef>
                <a:spcPts val="600"/>
              </a:spcBef>
              <a:spcAft>
                <a:spcPts val="0"/>
              </a:spcAft>
              <a:tabLst>
                <a:tab pos="287338" algn="l"/>
              </a:tabLst>
              <a:defRPr/>
            </a:pPr>
            <a:r>
              <a:rPr lang="en-US" dirty="0"/>
              <a:t>0.250 SDR for each item where the destination DO provides the timely transmission of EMD and EDH or EMH or EMI</a:t>
            </a:r>
          </a:p>
          <a:p>
            <a:pPr marL="720000" lvl="2" indent="-360000">
              <a:lnSpc>
                <a:spcPct val="100000"/>
              </a:lnSpc>
              <a:spcBef>
                <a:spcPts val="600"/>
              </a:spcBef>
              <a:spcAft>
                <a:spcPts val="0"/>
              </a:spcAft>
              <a:tabLst>
                <a:tab pos="287338" algn="l"/>
              </a:tabLst>
              <a:defRPr/>
            </a:pPr>
            <a:r>
              <a:rPr lang="en-US" dirty="0"/>
              <a:t>Increased to 0.500 SDR if the destination DO achieves a performance target of EDH/EMH/EMI over EMD at 80% in 2026, 85% in 2027, 90% in 2028 and 95% in 2029 and 2030</a:t>
            </a:r>
          </a:p>
          <a:p>
            <a:pPr marL="4400" indent="0">
              <a:buNone/>
            </a:pPr>
            <a:endParaRPr lang="en-GB" dirty="0"/>
          </a:p>
        </p:txBody>
      </p:sp>
      <p:sp>
        <p:nvSpPr>
          <p:cNvPr id="7" name="TextBox 6">
            <a:extLst>
              <a:ext uri="{FF2B5EF4-FFF2-40B4-BE49-F238E27FC236}">
                <a16:creationId xmlns:a16="http://schemas.microsoft.com/office/drawing/2014/main" id="{AE00811E-851B-4165-8AAB-25A4BA872B04}"/>
              </a:ext>
            </a:extLst>
          </p:cNvPr>
          <p:cNvSpPr txBox="1"/>
          <p:nvPr/>
        </p:nvSpPr>
        <p:spPr>
          <a:xfrm>
            <a:off x="336550" y="5327780"/>
            <a:ext cx="11518900" cy="707886"/>
          </a:xfrm>
          <a:prstGeom prst="rect">
            <a:avLst/>
          </a:prstGeom>
          <a:solidFill>
            <a:schemeClr val="accent1">
              <a:lumMod val="40000"/>
              <a:lumOff val="60000"/>
            </a:schemeClr>
          </a:solidFill>
        </p:spPr>
        <p:txBody>
          <a:bodyPr wrap="square" rtlCol="0">
            <a:spAutoFit/>
          </a:bodyPr>
          <a:lstStyle/>
          <a:p>
            <a:pPr marL="0" lvl="1" indent="0" algn="just">
              <a:lnSpc>
                <a:spcPct val="100000"/>
              </a:lnSpc>
              <a:spcBef>
                <a:spcPts val="0"/>
              </a:spcBef>
              <a:buNone/>
              <a:tabLst>
                <a:tab pos="287338" algn="l"/>
              </a:tabLst>
              <a:defRPr/>
            </a:pPr>
            <a:r>
              <a:rPr lang="en-US" sz="2000" u="sng" dirty="0">
                <a:latin typeface="Verdana" panose="020B0604030504040204" pitchFamily="34" charset="0"/>
                <a:ea typeface="Verdana" panose="020B0604030504040204" pitchFamily="34" charset="0"/>
              </a:rPr>
              <a:t>Total remuneration</a:t>
            </a:r>
            <a:r>
              <a:rPr lang="en-US" sz="2000" dirty="0">
                <a:latin typeface="Verdana" panose="020B0604030504040204" pitchFamily="34" charset="0"/>
                <a:ea typeface="Verdana" panose="020B0604030504040204" pitchFamily="34" charset="0"/>
              </a:rPr>
              <a:t> = base remuneration (</a:t>
            </a:r>
            <a:r>
              <a:rPr lang="en-US" sz="2000" b="1" dirty="0">
                <a:latin typeface="Verdana" panose="020B0604030504040204" pitchFamily="34" charset="0"/>
                <a:ea typeface="Verdana" panose="020B0604030504040204" pitchFamily="34" charset="0"/>
              </a:rPr>
              <a:t>E format</a:t>
            </a:r>
            <a:r>
              <a:rPr lang="en-US" sz="2000" dirty="0">
                <a:latin typeface="Verdana" panose="020B0604030504040204" pitchFamily="34" charset="0"/>
                <a:ea typeface="Verdana" panose="020B0604030504040204" pitchFamily="34" charset="0"/>
              </a:rPr>
              <a:t>) + additional payment (surcharge) + supplementary remuneration (tracking, mandatory)</a:t>
            </a:r>
          </a:p>
        </p:txBody>
      </p:sp>
    </p:spTree>
    <p:extLst>
      <p:ext uri="{BB962C8B-B14F-4D97-AF65-F5344CB8AC3E}">
        <p14:creationId xmlns:p14="http://schemas.microsoft.com/office/powerpoint/2010/main" val="2944246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62B203B-A488-06D9-C59D-2C056999F95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6" name="think-cell Folie" r:id="rId5" imgW="290" imgH="290" progId="TCLayout.ActiveDocument.1">
                  <p:embed/>
                </p:oleObj>
              </mc:Choice>
              <mc:Fallback>
                <p:oleObj name="think-cell Folie" r:id="rId5" imgW="290" imgH="290" progId="TCLayout.ActiveDocument.1">
                  <p:embed/>
                  <p:pic>
                    <p:nvPicPr>
                      <p:cNvPr id="6" name="Objekt 5" hidden="1">
                        <a:extLst>
                          <a:ext uri="{FF2B5EF4-FFF2-40B4-BE49-F238E27FC236}">
                            <a16:creationId xmlns:a16="http://schemas.microsoft.com/office/drawing/2014/main" id="{562B203B-A488-06D9-C59D-2C056999F95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A69FB37-F9A1-4676-96E9-C8C917D9EB2B}"/>
              </a:ext>
            </a:extLst>
          </p:cNvPr>
          <p:cNvSpPr>
            <a:spLocks noGrp="1"/>
          </p:cNvSpPr>
          <p:nvPr>
            <p:ph type="title"/>
          </p:nvPr>
        </p:nvSpPr>
        <p:spPr/>
        <p:txBody>
          <a:bodyPr/>
          <a:lstStyle/>
          <a:p>
            <a:r>
              <a:rPr lang="en-US" sz="2400" dirty="0"/>
              <a:t>Remuneration of registered and insured documents effective </a:t>
            </a:r>
            <a:r>
              <a:rPr lang="en-US" sz="2400" dirty="0">
                <a:solidFill>
                  <a:schemeClr val="accent1"/>
                </a:solidFill>
              </a:rPr>
              <a:t>1 January 2027</a:t>
            </a:r>
            <a:endParaRPr lang="en-GB" sz="2400" dirty="0"/>
          </a:p>
        </p:txBody>
      </p:sp>
      <p:sp>
        <p:nvSpPr>
          <p:cNvPr id="3" name="Content Placeholder 2">
            <a:extLst>
              <a:ext uri="{FF2B5EF4-FFF2-40B4-BE49-F238E27FC236}">
                <a16:creationId xmlns:a16="http://schemas.microsoft.com/office/drawing/2014/main" id="{568AC1A2-0FCF-44A2-93DA-FD1970337514}"/>
              </a:ext>
            </a:extLst>
          </p:cNvPr>
          <p:cNvSpPr>
            <a:spLocks noGrp="1"/>
          </p:cNvSpPr>
          <p:nvPr>
            <p:ph sz="quarter" idx="13"/>
          </p:nvPr>
        </p:nvSpPr>
        <p:spPr/>
        <p:txBody>
          <a:bodyPr/>
          <a:lstStyle/>
          <a:p>
            <a:pPr indent="-360000">
              <a:lnSpc>
                <a:spcPct val="100000"/>
              </a:lnSpc>
              <a:spcBef>
                <a:spcPts val="600"/>
              </a:spcBef>
              <a:spcAft>
                <a:spcPts val="0"/>
              </a:spcAft>
              <a:buNone/>
              <a:defRPr/>
            </a:pPr>
            <a:r>
              <a:rPr lang="en-US" sz="2000" b="1" dirty="0">
                <a:solidFill>
                  <a:schemeClr val="accent1"/>
                </a:solidFill>
              </a:rPr>
              <a:t>Registered and insured items (documents)</a:t>
            </a:r>
          </a:p>
          <a:p>
            <a:pPr marL="360000" lvl="1" indent="-360000">
              <a:lnSpc>
                <a:spcPct val="100000"/>
              </a:lnSpc>
              <a:spcBef>
                <a:spcPts val="600"/>
              </a:spcBef>
              <a:spcAft>
                <a:spcPts val="0"/>
              </a:spcAft>
              <a:buFont typeface="Verdana" panose="020B0604030504040204" pitchFamily="34" charset="0"/>
              <a:buChar char="–"/>
              <a:tabLst>
                <a:tab pos="287338" algn="l"/>
              </a:tabLst>
              <a:defRPr/>
            </a:pPr>
            <a:r>
              <a:rPr lang="en-US" sz="2000" dirty="0"/>
              <a:t>Base remuneration: P/G format (change)</a:t>
            </a:r>
          </a:p>
          <a:p>
            <a:pPr marL="360000" lvl="1" indent="-360000">
              <a:lnSpc>
                <a:spcPct val="100000"/>
              </a:lnSpc>
              <a:spcBef>
                <a:spcPts val="600"/>
              </a:spcBef>
              <a:spcAft>
                <a:spcPts val="0"/>
              </a:spcAft>
              <a:buFont typeface="Verdana" panose="020B0604030504040204" pitchFamily="34" charset="0"/>
              <a:buChar char="–"/>
              <a:tabLst>
                <a:tab pos="287338" algn="l"/>
              </a:tabLst>
              <a:defRPr/>
            </a:pPr>
            <a:r>
              <a:rPr lang="en-US" sz="2000" dirty="0"/>
              <a:t>Additional payment for registered (surcharge): 2.500 SDR/item (to compensate for shift E &gt; PG format base remuneration) (+4.5% annually for subsequent years)</a:t>
            </a:r>
          </a:p>
          <a:p>
            <a:pPr marL="360000" lvl="1" indent="-360000">
              <a:lnSpc>
                <a:spcPct val="100000"/>
              </a:lnSpc>
              <a:spcBef>
                <a:spcPts val="600"/>
              </a:spcBef>
              <a:spcAft>
                <a:spcPts val="0"/>
              </a:spcAft>
              <a:buFont typeface="Verdana" panose="020B0604030504040204" pitchFamily="34" charset="0"/>
              <a:buChar char="–"/>
              <a:tabLst>
                <a:tab pos="287338" algn="l"/>
              </a:tabLst>
              <a:defRPr/>
            </a:pPr>
            <a:r>
              <a:rPr lang="en-US" sz="2000" dirty="0"/>
              <a:t>Additional payment for insured (surcharge): 0.300 SDR/item on top of the registered surcharge (2.800 SDR in 2027)</a:t>
            </a:r>
          </a:p>
          <a:p>
            <a:pPr marL="360000" lvl="1" indent="-360000">
              <a:lnSpc>
                <a:spcPct val="100000"/>
              </a:lnSpc>
              <a:spcBef>
                <a:spcPts val="600"/>
              </a:spcBef>
              <a:spcAft>
                <a:spcPts val="0"/>
              </a:spcAft>
              <a:buFont typeface="Verdana" panose="020B0604030504040204" pitchFamily="34" charset="0"/>
              <a:buChar char="–"/>
              <a:tabLst>
                <a:tab pos="287338" algn="l"/>
              </a:tabLst>
              <a:defRPr/>
            </a:pPr>
            <a:r>
              <a:rPr lang="en-US" sz="2000" dirty="0"/>
              <a:t>Supplementary remuneration for mandatory tracking (same as in 2026 – see previous slide)</a:t>
            </a:r>
          </a:p>
          <a:p>
            <a:pPr marL="4400" indent="0">
              <a:buNone/>
            </a:pPr>
            <a:endParaRPr lang="en-GB" dirty="0"/>
          </a:p>
        </p:txBody>
      </p:sp>
      <p:sp>
        <p:nvSpPr>
          <p:cNvPr id="7" name="Title 1">
            <a:extLst>
              <a:ext uri="{FF2B5EF4-FFF2-40B4-BE49-F238E27FC236}">
                <a16:creationId xmlns:a16="http://schemas.microsoft.com/office/drawing/2014/main" id="{6E575256-1535-4DD7-8366-08A2C9E1B3C4}"/>
              </a:ext>
            </a:extLst>
          </p:cNvPr>
          <p:cNvSpPr txBox="1">
            <a:spLocks/>
          </p:cNvSpPr>
          <p:nvPr/>
        </p:nvSpPr>
        <p:spPr>
          <a:xfrm>
            <a:off x="1522225" y="283597"/>
            <a:ext cx="10112426" cy="5702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US" sz="2400" dirty="0">
              <a:solidFill>
                <a:schemeClr val="accent2">
                  <a:lumMod val="75000"/>
                </a:schemeClr>
              </a:solidFill>
            </a:endParaRPr>
          </a:p>
        </p:txBody>
      </p:sp>
      <p:sp>
        <p:nvSpPr>
          <p:cNvPr id="8" name="TextBox 7">
            <a:extLst>
              <a:ext uri="{FF2B5EF4-FFF2-40B4-BE49-F238E27FC236}">
                <a16:creationId xmlns:a16="http://schemas.microsoft.com/office/drawing/2014/main" id="{45311C28-E1FE-413D-9F20-5C589C6A5AB7}"/>
              </a:ext>
            </a:extLst>
          </p:cNvPr>
          <p:cNvSpPr txBox="1"/>
          <p:nvPr/>
        </p:nvSpPr>
        <p:spPr>
          <a:xfrm>
            <a:off x="336550" y="4559554"/>
            <a:ext cx="11518900" cy="707886"/>
          </a:xfrm>
          <a:prstGeom prst="rect">
            <a:avLst/>
          </a:prstGeom>
          <a:solidFill>
            <a:schemeClr val="accent1">
              <a:lumMod val="40000"/>
              <a:lumOff val="60000"/>
            </a:schemeClr>
          </a:solidFill>
        </p:spPr>
        <p:txBody>
          <a:bodyPr wrap="square" rtlCol="0">
            <a:spAutoFit/>
          </a:bodyPr>
          <a:lstStyle/>
          <a:p>
            <a:pPr marL="0" lvl="1" indent="0" algn="just">
              <a:lnSpc>
                <a:spcPct val="100000"/>
              </a:lnSpc>
              <a:spcBef>
                <a:spcPts val="0"/>
              </a:spcBef>
              <a:buNone/>
              <a:tabLst>
                <a:tab pos="287338" algn="l"/>
              </a:tabLst>
              <a:defRPr/>
            </a:pPr>
            <a:r>
              <a:rPr lang="en-US" sz="2000" u="sng" dirty="0">
                <a:latin typeface="Verdana" panose="020B0604030504040204" pitchFamily="34" charset="0"/>
                <a:ea typeface="Verdana" panose="020B0604030504040204" pitchFamily="34" charset="0"/>
              </a:rPr>
              <a:t>Total remuneration</a:t>
            </a:r>
            <a:r>
              <a:rPr lang="en-US" sz="2000" dirty="0">
                <a:latin typeface="Verdana" panose="020B0604030504040204" pitchFamily="34" charset="0"/>
                <a:ea typeface="Verdana" panose="020B0604030504040204" pitchFamily="34" charset="0"/>
              </a:rPr>
              <a:t> = base remuneration (</a:t>
            </a:r>
            <a:r>
              <a:rPr lang="en-US" sz="2000" b="1" dirty="0">
                <a:latin typeface="Verdana" panose="020B0604030504040204" pitchFamily="34" charset="0"/>
                <a:ea typeface="Verdana" panose="020B0604030504040204" pitchFamily="34" charset="0"/>
              </a:rPr>
              <a:t>P/G format</a:t>
            </a:r>
            <a:r>
              <a:rPr lang="en-US" sz="2000" dirty="0">
                <a:latin typeface="Verdana" panose="020B0604030504040204" pitchFamily="34" charset="0"/>
                <a:ea typeface="Verdana" panose="020B0604030504040204" pitchFamily="34" charset="0"/>
              </a:rPr>
              <a:t>) + additional payment (surcharge) + supplementary remuneration (tracking, mandatory)</a:t>
            </a:r>
          </a:p>
        </p:txBody>
      </p:sp>
    </p:spTree>
    <p:extLst>
      <p:ext uri="{BB962C8B-B14F-4D97-AF65-F5344CB8AC3E}">
        <p14:creationId xmlns:p14="http://schemas.microsoft.com/office/powerpoint/2010/main" val="410990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62B203B-A488-06D9-C59D-2C056999F95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00" name="think-cell Folie" r:id="rId5" imgW="290" imgH="290" progId="TCLayout.ActiveDocument.1">
                  <p:embed/>
                </p:oleObj>
              </mc:Choice>
              <mc:Fallback>
                <p:oleObj name="think-cell Folie" r:id="rId5" imgW="290" imgH="290" progId="TCLayout.ActiveDocument.1">
                  <p:embed/>
                  <p:pic>
                    <p:nvPicPr>
                      <p:cNvPr id="6" name="Objekt 5" hidden="1">
                        <a:extLst>
                          <a:ext uri="{FF2B5EF4-FFF2-40B4-BE49-F238E27FC236}">
                            <a16:creationId xmlns:a16="http://schemas.microsoft.com/office/drawing/2014/main" id="{562B203B-A488-06D9-C59D-2C056999F95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C2A408FD-A706-4271-B074-0EE2811ACD3B}"/>
              </a:ext>
            </a:extLst>
          </p:cNvPr>
          <p:cNvSpPr>
            <a:spLocks noGrp="1"/>
          </p:cNvSpPr>
          <p:nvPr>
            <p:ph type="title"/>
          </p:nvPr>
        </p:nvSpPr>
        <p:spPr/>
        <p:txBody>
          <a:bodyPr/>
          <a:lstStyle/>
          <a:p>
            <a:r>
              <a:rPr lang="en-US" sz="2800" dirty="0"/>
              <a:t>Remuneration of insured parcels effective </a:t>
            </a:r>
            <a:r>
              <a:rPr lang="en-US" sz="2800" dirty="0">
                <a:solidFill>
                  <a:schemeClr val="accent1"/>
                </a:solidFill>
              </a:rPr>
              <a:t>1 January 2027</a:t>
            </a:r>
            <a:endParaRPr lang="en-GB" sz="2800" dirty="0"/>
          </a:p>
        </p:txBody>
      </p:sp>
      <p:sp>
        <p:nvSpPr>
          <p:cNvPr id="5" name="Content Placeholder 4">
            <a:extLst>
              <a:ext uri="{FF2B5EF4-FFF2-40B4-BE49-F238E27FC236}">
                <a16:creationId xmlns:a16="http://schemas.microsoft.com/office/drawing/2014/main" id="{F24ACF4E-2BE7-4FEB-8005-91FDCFEA247E}"/>
              </a:ext>
            </a:extLst>
          </p:cNvPr>
          <p:cNvSpPr>
            <a:spLocks noGrp="1"/>
          </p:cNvSpPr>
          <p:nvPr>
            <p:ph sz="quarter" idx="13"/>
          </p:nvPr>
        </p:nvSpPr>
        <p:spPr/>
        <p:txBody>
          <a:bodyPr/>
          <a:lstStyle/>
          <a:p>
            <a:pPr marL="0" lvl="1" indent="0">
              <a:lnSpc>
                <a:spcPct val="100000"/>
              </a:lnSpc>
              <a:spcAft>
                <a:spcPts val="0"/>
              </a:spcAft>
              <a:buNone/>
              <a:tabLst>
                <a:tab pos="287338" algn="l"/>
              </a:tabLst>
              <a:defRPr/>
            </a:pPr>
            <a:r>
              <a:rPr lang="en-US" sz="2000" b="1" dirty="0">
                <a:solidFill>
                  <a:schemeClr val="accent1"/>
                </a:solidFill>
              </a:rPr>
              <a:t>Insured parcels</a:t>
            </a:r>
          </a:p>
          <a:p>
            <a:pPr marL="0" lvl="1" indent="0">
              <a:lnSpc>
                <a:spcPct val="100000"/>
              </a:lnSpc>
              <a:spcAft>
                <a:spcPts val="0"/>
              </a:spcAft>
              <a:buNone/>
              <a:tabLst>
                <a:tab pos="287338" algn="l"/>
              </a:tabLst>
              <a:defRPr/>
            </a:pPr>
            <a:endParaRPr lang="en-US" sz="2000" b="1" dirty="0">
              <a:solidFill>
                <a:schemeClr val="accent1"/>
              </a:solidFill>
            </a:endParaRPr>
          </a:p>
          <a:p>
            <a:pPr marL="0" lvl="1">
              <a:lnSpc>
                <a:spcPct val="100000"/>
              </a:lnSpc>
              <a:spcAft>
                <a:spcPts val="0"/>
              </a:spcAft>
              <a:buNone/>
              <a:tabLst>
                <a:tab pos="287338" algn="l"/>
              </a:tabLst>
              <a:defRPr/>
            </a:pPr>
            <a:r>
              <a:rPr lang="en-US" sz="2000" dirty="0"/>
              <a:t>Insured surcharge similar to the one applied for letters: 0.300 SDR on top of the charge for items with POD (1.200 SDR or equivalent internal POD surcharge)</a:t>
            </a:r>
          </a:p>
          <a:p>
            <a:pPr marL="285750" lvl="1" indent="-285750">
              <a:lnSpc>
                <a:spcPct val="100000"/>
              </a:lnSpc>
              <a:spcBef>
                <a:spcPts val="600"/>
              </a:spcBef>
              <a:spcAft>
                <a:spcPts val="600"/>
              </a:spcAft>
              <a:tabLst>
                <a:tab pos="287338" algn="l"/>
              </a:tabLst>
              <a:defRPr/>
            </a:pPr>
            <a:endParaRPr lang="en-US" sz="2000" dirty="0"/>
          </a:p>
          <a:p>
            <a:pPr marL="285750" lvl="1" indent="-285750">
              <a:lnSpc>
                <a:spcPct val="100000"/>
              </a:lnSpc>
              <a:spcBef>
                <a:spcPts val="600"/>
              </a:spcBef>
              <a:spcAft>
                <a:spcPts val="600"/>
              </a:spcAft>
              <a:tabLst>
                <a:tab pos="287338" algn="l"/>
              </a:tabLst>
              <a:defRPr/>
            </a:pPr>
            <a:endParaRPr lang="en-US" sz="2800" dirty="0"/>
          </a:p>
          <a:p>
            <a:pPr marL="0" lvl="1">
              <a:lnSpc>
                <a:spcPct val="100000"/>
              </a:lnSpc>
              <a:spcBef>
                <a:spcPts val="600"/>
              </a:spcBef>
              <a:spcAft>
                <a:spcPts val="600"/>
              </a:spcAft>
              <a:buNone/>
              <a:tabLst>
                <a:tab pos="287338" algn="l"/>
              </a:tabLst>
              <a:defRPr/>
            </a:pPr>
            <a:endParaRPr lang="en-US" sz="2800" dirty="0"/>
          </a:p>
          <a:p>
            <a:pPr marL="0" lvl="1" indent="0">
              <a:lnSpc>
                <a:spcPct val="100000"/>
              </a:lnSpc>
              <a:spcBef>
                <a:spcPts val="600"/>
              </a:spcBef>
              <a:spcAft>
                <a:spcPts val="600"/>
              </a:spcAft>
              <a:buNone/>
              <a:tabLst>
                <a:tab pos="287338" algn="l"/>
              </a:tabLst>
              <a:defRPr/>
            </a:pPr>
            <a:r>
              <a:rPr lang="en-US" sz="2000" dirty="0">
                <a:solidFill>
                  <a:srgbClr val="FF0000"/>
                </a:solidFill>
              </a:rPr>
              <a:t>* Proposed amendment by Germany adopted by Congress</a:t>
            </a:r>
          </a:p>
          <a:p>
            <a:pPr marL="0" lvl="1" indent="0">
              <a:lnSpc>
                <a:spcPct val="100000"/>
              </a:lnSpc>
              <a:spcBef>
                <a:spcPts val="600"/>
              </a:spcBef>
              <a:spcAft>
                <a:spcPts val="600"/>
              </a:spcAft>
              <a:buNone/>
              <a:tabLst>
                <a:tab pos="287338" algn="l"/>
              </a:tabLst>
              <a:defRPr/>
            </a:pPr>
            <a:endParaRPr lang="en-US" sz="2800" dirty="0"/>
          </a:p>
          <a:p>
            <a:pPr marL="4400" indent="0">
              <a:buNone/>
            </a:pPr>
            <a:endParaRPr lang="en-GB" dirty="0"/>
          </a:p>
        </p:txBody>
      </p:sp>
      <p:sp>
        <p:nvSpPr>
          <p:cNvPr id="9" name="TextBox 8">
            <a:extLst>
              <a:ext uri="{FF2B5EF4-FFF2-40B4-BE49-F238E27FC236}">
                <a16:creationId xmlns:a16="http://schemas.microsoft.com/office/drawing/2014/main" id="{A26E2B2F-6DF4-4681-8046-A64BDBFFAB73}"/>
              </a:ext>
            </a:extLst>
          </p:cNvPr>
          <p:cNvSpPr txBox="1"/>
          <p:nvPr/>
        </p:nvSpPr>
        <p:spPr>
          <a:xfrm>
            <a:off x="336549" y="3231043"/>
            <a:ext cx="11518899" cy="1015663"/>
          </a:xfrm>
          <a:prstGeom prst="rect">
            <a:avLst/>
          </a:prstGeom>
          <a:solidFill>
            <a:schemeClr val="accent1">
              <a:lumMod val="40000"/>
              <a:lumOff val="60000"/>
            </a:schemeClr>
          </a:solidFill>
        </p:spPr>
        <p:txBody>
          <a:bodyPr wrap="square" rtlCol="0">
            <a:spAutoFit/>
          </a:bodyPr>
          <a:lstStyle/>
          <a:p>
            <a:pPr marL="0" lvl="1" indent="0" algn="just">
              <a:lnSpc>
                <a:spcPct val="100000"/>
              </a:lnSpc>
              <a:spcBef>
                <a:spcPts val="0"/>
              </a:spcBef>
              <a:buNone/>
              <a:tabLst>
                <a:tab pos="287338" algn="l"/>
              </a:tabLst>
              <a:defRPr/>
            </a:pPr>
            <a:r>
              <a:rPr lang="en-US" sz="2000" u="sng" dirty="0">
                <a:latin typeface="Verdana" panose="020B0604030504040204" pitchFamily="34" charset="0"/>
                <a:ea typeface="Verdana" panose="020B0604030504040204" pitchFamily="34" charset="0"/>
              </a:rPr>
              <a:t>Total remuneration</a:t>
            </a:r>
            <a:r>
              <a:rPr lang="en-US" sz="2000" dirty="0">
                <a:latin typeface="Verdana" panose="020B0604030504040204" pitchFamily="34" charset="0"/>
                <a:ea typeface="Verdana" panose="020B0604030504040204" pitchFamily="34" charset="0"/>
              </a:rPr>
              <a:t> = parcels base remuneration + additional payment (surcharge </a:t>
            </a:r>
            <a:br>
              <a:rPr lang="en-US" sz="2000" dirty="0">
                <a:latin typeface="Verdana" panose="020B0604030504040204" pitchFamily="34" charset="0"/>
                <a:ea typeface="Verdana" panose="020B0604030504040204" pitchFamily="34" charset="0"/>
              </a:rPr>
            </a:br>
            <a:r>
              <a:rPr lang="en-US" sz="2000" dirty="0">
                <a:latin typeface="Verdana" panose="020B0604030504040204" pitchFamily="34" charset="0"/>
                <a:ea typeface="Verdana" panose="020B0604030504040204" pitchFamily="34" charset="0"/>
              </a:rPr>
              <a:t>POD + 0.300 SDR) + supplementary remuneration, max. 0.500 SDR/item (tracking, mandatory)</a:t>
            </a:r>
          </a:p>
        </p:txBody>
      </p:sp>
    </p:spTree>
    <p:extLst>
      <p:ext uri="{BB962C8B-B14F-4D97-AF65-F5344CB8AC3E}">
        <p14:creationId xmlns:p14="http://schemas.microsoft.com/office/powerpoint/2010/main" val="3020887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62B203B-A488-06D9-C59D-2C056999F95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24" name="think-cell Folie" r:id="rId5" imgW="290" imgH="290" progId="TCLayout.ActiveDocument.1">
                  <p:embed/>
                </p:oleObj>
              </mc:Choice>
              <mc:Fallback>
                <p:oleObj name="think-cell Folie" r:id="rId5" imgW="290" imgH="290" progId="TCLayout.ActiveDocument.1">
                  <p:embed/>
                  <p:pic>
                    <p:nvPicPr>
                      <p:cNvPr id="6" name="Objekt 5" hidden="1">
                        <a:extLst>
                          <a:ext uri="{FF2B5EF4-FFF2-40B4-BE49-F238E27FC236}">
                            <a16:creationId xmlns:a16="http://schemas.microsoft.com/office/drawing/2014/main" id="{562B203B-A488-06D9-C59D-2C056999F95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572D776B-3B45-4550-B504-A238C1DE143B}"/>
              </a:ext>
            </a:extLst>
          </p:cNvPr>
          <p:cNvSpPr>
            <a:spLocks noGrp="1"/>
          </p:cNvSpPr>
          <p:nvPr>
            <p:ph type="title"/>
          </p:nvPr>
        </p:nvSpPr>
        <p:spPr/>
        <p:txBody>
          <a:bodyPr/>
          <a:lstStyle/>
          <a:p>
            <a:r>
              <a:rPr lang="en-US" dirty="0"/>
              <a:t>Remuneration of registered and insured items 		</a:t>
            </a:r>
            <a:endParaRPr lang="en-GB" dirty="0"/>
          </a:p>
        </p:txBody>
      </p:sp>
      <p:sp>
        <p:nvSpPr>
          <p:cNvPr id="9" name="Content Placeholder 8">
            <a:extLst>
              <a:ext uri="{FF2B5EF4-FFF2-40B4-BE49-F238E27FC236}">
                <a16:creationId xmlns:a16="http://schemas.microsoft.com/office/drawing/2014/main" id="{8E5FD74E-775C-4D80-A096-D0E9175CF068}"/>
              </a:ext>
            </a:extLst>
          </p:cNvPr>
          <p:cNvSpPr>
            <a:spLocks noGrp="1"/>
          </p:cNvSpPr>
          <p:nvPr>
            <p:ph sz="quarter" idx="13"/>
          </p:nvPr>
        </p:nvSpPr>
        <p:spPr/>
        <p:txBody>
          <a:bodyPr/>
          <a:lstStyle/>
          <a:p>
            <a:pPr marL="4400" indent="0">
              <a:buNone/>
            </a:pPr>
            <a:r>
              <a:rPr lang="en-US" sz="2800" b="1" dirty="0">
                <a:solidFill>
                  <a:schemeClr val="accent1"/>
                </a:solidFill>
              </a:rPr>
              <a:t>Summary table</a:t>
            </a:r>
          </a:p>
          <a:p>
            <a:pPr marL="4400" indent="0">
              <a:buNone/>
            </a:pPr>
            <a:endParaRPr lang="en-GB" dirty="0"/>
          </a:p>
        </p:txBody>
      </p:sp>
      <p:sp>
        <p:nvSpPr>
          <p:cNvPr id="2" name="TextBox 1">
            <a:extLst>
              <a:ext uri="{FF2B5EF4-FFF2-40B4-BE49-F238E27FC236}">
                <a16:creationId xmlns:a16="http://schemas.microsoft.com/office/drawing/2014/main" id="{AE76302F-94F0-4601-99EC-B2B110291A85}"/>
              </a:ext>
            </a:extLst>
          </p:cNvPr>
          <p:cNvSpPr txBox="1"/>
          <p:nvPr/>
        </p:nvSpPr>
        <p:spPr>
          <a:xfrm>
            <a:off x="9499034" y="4855823"/>
            <a:ext cx="748257" cy="379964"/>
          </a:xfrm>
          <a:prstGeom prst="rect">
            <a:avLst/>
          </a:prstGeom>
          <a:solidFill>
            <a:schemeClr val="bg1"/>
          </a:solidFill>
        </p:spPr>
        <p:txBody>
          <a:bodyPr wrap="square" rtlCol="0">
            <a:spAutoFit/>
          </a:bodyPr>
          <a:lstStyle/>
          <a:p>
            <a:endParaRPr lang="en-US" dirty="0">
              <a:highlight>
                <a:srgbClr val="000000"/>
              </a:highlight>
            </a:endParaRPr>
          </a:p>
        </p:txBody>
      </p:sp>
      <p:graphicFrame>
        <p:nvGraphicFramePr>
          <p:cNvPr id="3" name="Table 2">
            <a:extLst>
              <a:ext uri="{FF2B5EF4-FFF2-40B4-BE49-F238E27FC236}">
                <a16:creationId xmlns:a16="http://schemas.microsoft.com/office/drawing/2014/main" id="{BAF21576-EFAD-4C7A-9691-5760BE8EE22E}"/>
              </a:ext>
            </a:extLst>
          </p:cNvPr>
          <p:cNvGraphicFramePr>
            <a:graphicFrameLocks noGrp="1"/>
          </p:cNvGraphicFramePr>
          <p:nvPr>
            <p:extLst>
              <p:ext uri="{D42A27DB-BD31-4B8C-83A1-F6EECF244321}">
                <p14:modId xmlns:p14="http://schemas.microsoft.com/office/powerpoint/2010/main" val="3800482856"/>
              </p:ext>
            </p:extLst>
          </p:nvPr>
        </p:nvGraphicFramePr>
        <p:xfrm>
          <a:off x="336550" y="2192564"/>
          <a:ext cx="11518900" cy="3716808"/>
        </p:xfrm>
        <a:graphic>
          <a:graphicData uri="http://schemas.openxmlformats.org/drawingml/2006/table">
            <a:tbl>
              <a:tblPr firstRow="1" firstCol="1" bandRow="1">
                <a:tableStyleId>{5940675A-B579-460E-94D1-54222C63F5DA}</a:tableStyleId>
              </a:tblPr>
              <a:tblGrid>
                <a:gridCol w="1704797">
                  <a:extLst>
                    <a:ext uri="{9D8B030D-6E8A-4147-A177-3AD203B41FA5}">
                      <a16:colId xmlns:a16="http://schemas.microsoft.com/office/drawing/2014/main" val="2514854567"/>
                    </a:ext>
                  </a:extLst>
                </a:gridCol>
                <a:gridCol w="1707101">
                  <a:extLst>
                    <a:ext uri="{9D8B030D-6E8A-4147-A177-3AD203B41FA5}">
                      <a16:colId xmlns:a16="http://schemas.microsoft.com/office/drawing/2014/main" val="4290093342"/>
                    </a:ext>
                  </a:extLst>
                </a:gridCol>
                <a:gridCol w="1707101">
                  <a:extLst>
                    <a:ext uri="{9D8B030D-6E8A-4147-A177-3AD203B41FA5}">
                      <a16:colId xmlns:a16="http://schemas.microsoft.com/office/drawing/2014/main" val="3010269603"/>
                    </a:ext>
                  </a:extLst>
                </a:gridCol>
                <a:gridCol w="1707101">
                  <a:extLst>
                    <a:ext uri="{9D8B030D-6E8A-4147-A177-3AD203B41FA5}">
                      <a16:colId xmlns:a16="http://schemas.microsoft.com/office/drawing/2014/main" val="1930094300"/>
                    </a:ext>
                  </a:extLst>
                </a:gridCol>
                <a:gridCol w="1707101">
                  <a:extLst>
                    <a:ext uri="{9D8B030D-6E8A-4147-A177-3AD203B41FA5}">
                      <a16:colId xmlns:a16="http://schemas.microsoft.com/office/drawing/2014/main" val="586006448"/>
                    </a:ext>
                  </a:extLst>
                </a:gridCol>
                <a:gridCol w="1704797">
                  <a:extLst>
                    <a:ext uri="{9D8B030D-6E8A-4147-A177-3AD203B41FA5}">
                      <a16:colId xmlns:a16="http://schemas.microsoft.com/office/drawing/2014/main" val="102676146"/>
                    </a:ext>
                  </a:extLst>
                </a:gridCol>
                <a:gridCol w="1280902">
                  <a:extLst>
                    <a:ext uri="{9D8B030D-6E8A-4147-A177-3AD203B41FA5}">
                      <a16:colId xmlns:a16="http://schemas.microsoft.com/office/drawing/2014/main" val="2790784151"/>
                    </a:ext>
                  </a:extLst>
                </a:gridCol>
              </a:tblGrid>
              <a:tr h="578561">
                <a:tc rowSpan="2">
                  <a:txBody>
                    <a:bodyPr/>
                    <a:lstStyle/>
                    <a:p>
                      <a:pPr marL="0" marR="0" algn="l">
                        <a:lnSpc>
                          <a:spcPct val="100000"/>
                        </a:lnSpc>
                        <a:spcBef>
                          <a:spcPts val="300"/>
                        </a:spcBef>
                        <a:spcAft>
                          <a:spcPts val="300"/>
                        </a:spcAft>
                      </a:pPr>
                      <a:r>
                        <a:rPr lang="en-GB" sz="1400" b="0" i="1" dirty="0">
                          <a:effectLst/>
                          <a:latin typeface="Verdana" panose="020B0604030504040204" pitchFamily="34" charset="0"/>
                          <a:ea typeface="Verdana" panose="020B0604030504040204" pitchFamily="34" charset="0"/>
                        </a:rPr>
                        <a:t>Year</a:t>
                      </a:r>
                      <a:endParaRPr lang="en-US" sz="1400" b="0" i="1" dirty="0">
                        <a:effectLst/>
                        <a:latin typeface="Verdana" panose="020B0604030504040204" pitchFamily="34" charset="0"/>
                        <a:ea typeface="Verdana" panose="020B0604030504040204" pitchFamily="34" charset="0"/>
                      </a:endParaRPr>
                    </a:p>
                  </a:txBody>
                  <a:tcPr marL="67901" marR="67901" marT="0" marB="0" anchor="ctr"/>
                </a:tc>
                <a:tc gridSpan="2">
                  <a:txBody>
                    <a:bodyPr/>
                    <a:lstStyle/>
                    <a:p>
                      <a:pPr marL="0" marR="0" algn="ctr">
                        <a:lnSpc>
                          <a:spcPct val="100000"/>
                        </a:lnSpc>
                        <a:spcBef>
                          <a:spcPts val="300"/>
                        </a:spcBef>
                        <a:spcAft>
                          <a:spcPts val="300"/>
                        </a:spcAft>
                      </a:pPr>
                      <a:r>
                        <a:rPr lang="en-GB" sz="1400" b="0" i="1" dirty="0">
                          <a:effectLst/>
                          <a:latin typeface="Verdana" panose="020B0604030504040204" pitchFamily="34" charset="0"/>
                          <a:ea typeface="Verdana" panose="020B0604030504040204" pitchFamily="34" charset="0"/>
                        </a:rPr>
                        <a:t>Registered items</a:t>
                      </a:r>
                      <a:endParaRPr lang="en-US" sz="1400" b="0" i="1" dirty="0">
                        <a:effectLst/>
                        <a:latin typeface="Verdana" panose="020B0604030504040204" pitchFamily="34" charset="0"/>
                        <a:ea typeface="Verdana" panose="020B0604030504040204" pitchFamily="34" charset="0"/>
                      </a:endParaRPr>
                    </a:p>
                  </a:txBody>
                  <a:tcPr marL="67901" marR="67901" marT="0" marB="0" anchor="ctr"/>
                </a:tc>
                <a:tc hMerge="1">
                  <a:txBody>
                    <a:bodyPr/>
                    <a:lstStyle/>
                    <a:p>
                      <a:endParaRPr lang="en-US"/>
                    </a:p>
                  </a:txBody>
                  <a:tcPr/>
                </a:tc>
                <a:tc gridSpan="2">
                  <a:txBody>
                    <a:bodyPr/>
                    <a:lstStyle/>
                    <a:p>
                      <a:pPr marL="0" marR="0" algn="ctr">
                        <a:lnSpc>
                          <a:spcPct val="100000"/>
                        </a:lnSpc>
                        <a:spcBef>
                          <a:spcPts val="300"/>
                        </a:spcBef>
                        <a:spcAft>
                          <a:spcPts val="300"/>
                        </a:spcAft>
                      </a:pPr>
                      <a:r>
                        <a:rPr lang="en-GB" sz="1400" b="0" i="1" dirty="0">
                          <a:effectLst/>
                          <a:latin typeface="Verdana" panose="020B0604030504040204" pitchFamily="34" charset="0"/>
                          <a:ea typeface="Verdana" panose="020B0604030504040204" pitchFamily="34" charset="0"/>
                        </a:rPr>
                        <a:t>Insured letter-post items</a:t>
                      </a:r>
                      <a:br>
                        <a:rPr lang="en-GB" sz="1400" b="0" i="1" dirty="0">
                          <a:effectLst/>
                          <a:latin typeface="Verdana" panose="020B0604030504040204" pitchFamily="34" charset="0"/>
                          <a:ea typeface="Verdana" panose="020B0604030504040204" pitchFamily="34" charset="0"/>
                        </a:rPr>
                      </a:br>
                      <a:r>
                        <a:rPr lang="en-GB" sz="1400" b="0" i="1" dirty="0">
                          <a:effectLst/>
                          <a:latin typeface="Verdana" panose="020B0604030504040204" pitchFamily="34" charset="0"/>
                          <a:ea typeface="Verdana" panose="020B0604030504040204" pitchFamily="34" charset="0"/>
                        </a:rPr>
                        <a:t>(documents only)</a:t>
                      </a:r>
                      <a:endParaRPr lang="en-US" sz="1400" b="0" i="1" dirty="0">
                        <a:effectLst/>
                        <a:latin typeface="Verdana" panose="020B0604030504040204" pitchFamily="34" charset="0"/>
                        <a:ea typeface="Verdana" panose="020B0604030504040204" pitchFamily="34" charset="0"/>
                      </a:endParaRPr>
                    </a:p>
                  </a:txBody>
                  <a:tcPr marL="67901" marR="67901" marT="0" marB="0" anchor="ctr"/>
                </a:tc>
                <a:tc hMerge="1">
                  <a:txBody>
                    <a:bodyPr/>
                    <a:lstStyle/>
                    <a:p>
                      <a:endParaRPr lang="en-US"/>
                    </a:p>
                  </a:txBody>
                  <a:tcPr/>
                </a:tc>
                <a:tc gridSpan="2">
                  <a:txBody>
                    <a:bodyPr/>
                    <a:lstStyle/>
                    <a:p>
                      <a:pPr marL="0" marR="0" algn="ctr">
                        <a:lnSpc>
                          <a:spcPct val="100000"/>
                        </a:lnSpc>
                        <a:spcBef>
                          <a:spcPts val="300"/>
                        </a:spcBef>
                        <a:spcAft>
                          <a:spcPts val="300"/>
                        </a:spcAft>
                      </a:pPr>
                      <a:r>
                        <a:rPr lang="en-GB" sz="1400" b="0" i="1" dirty="0">
                          <a:effectLst/>
                          <a:latin typeface="Verdana" panose="020B0604030504040204" pitchFamily="34" charset="0"/>
                          <a:ea typeface="Verdana" panose="020B0604030504040204" pitchFamily="34" charset="0"/>
                        </a:rPr>
                        <a:t>Insured parcels </a:t>
                      </a:r>
                      <a:endParaRPr lang="en-US" sz="1400" b="0" i="1" dirty="0">
                        <a:effectLst/>
                        <a:latin typeface="Verdana" panose="020B0604030504040204" pitchFamily="34" charset="0"/>
                        <a:ea typeface="Verdana" panose="020B0604030504040204" pitchFamily="34" charset="0"/>
                      </a:endParaRPr>
                    </a:p>
                  </a:txBody>
                  <a:tcPr marL="67901" marR="67901" marT="0" marB="0" anchor="ctr"/>
                </a:tc>
                <a:tc hMerge="1">
                  <a:txBody>
                    <a:bodyPr/>
                    <a:lstStyle/>
                    <a:p>
                      <a:endParaRPr lang="en-US"/>
                    </a:p>
                  </a:txBody>
                  <a:tcPr/>
                </a:tc>
                <a:extLst>
                  <a:ext uri="{0D108BD9-81ED-4DB2-BD59-A6C34878D82A}">
                    <a16:rowId xmlns:a16="http://schemas.microsoft.com/office/drawing/2014/main" val="3846957162"/>
                  </a:ext>
                </a:extLst>
              </a:tr>
              <a:tr h="1046082">
                <a:tc vMerge="1">
                  <a:txBody>
                    <a:bodyPr/>
                    <a:lstStyle/>
                    <a:p>
                      <a:endParaRPr lang="en-US"/>
                    </a:p>
                  </a:txBody>
                  <a:tcPr/>
                </a:tc>
                <a:tc>
                  <a:txBody>
                    <a:bodyPr/>
                    <a:lstStyle/>
                    <a:p>
                      <a:pPr marL="0" marR="0" algn="r">
                        <a:lnSpc>
                          <a:spcPct val="100000"/>
                        </a:lnSpc>
                        <a:spcBef>
                          <a:spcPts val="300"/>
                        </a:spcBef>
                        <a:spcAft>
                          <a:spcPts val="300"/>
                        </a:spcAft>
                      </a:pPr>
                      <a:r>
                        <a:rPr lang="en-GB" sz="1400" i="1" dirty="0">
                          <a:effectLst/>
                          <a:latin typeface="Verdana" panose="020B0604030504040204" pitchFamily="34" charset="0"/>
                          <a:ea typeface="Verdana" panose="020B0604030504040204" pitchFamily="34" charset="0"/>
                        </a:rPr>
                        <a:t>(a) Surcharge</a:t>
                      </a:r>
                      <a:endParaRPr lang="en-US" sz="1400" i="1" dirty="0">
                        <a:effectLst/>
                        <a:latin typeface="Verdana" panose="020B0604030504040204" pitchFamily="34" charset="0"/>
                        <a:ea typeface="Verdana" panose="020B0604030504040204" pitchFamily="34" charset="0"/>
                      </a:endParaRPr>
                    </a:p>
                  </a:txBody>
                  <a:tcPr marL="67901" marR="67901" marT="0" marB="0" anchor="ctr"/>
                </a:tc>
                <a:tc>
                  <a:txBody>
                    <a:bodyPr/>
                    <a:lstStyle/>
                    <a:p>
                      <a:pPr marL="0" marR="0" algn="r">
                        <a:lnSpc>
                          <a:spcPct val="100000"/>
                        </a:lnSpc>
                        <a:spcBef>
                          <a:spcPts val="300"/>
                        </a:spcBef>
                        <a:spcAft>
                          <a:spcPts val="300"/>
                        </a:spcAft>
                      </a:pPr>
                      <a:r>
                        <a:rPr lang="en-GB" sz="1400" i="1" dirty="0">
                          <a:effectLst/>
                          <a:latin typeface="Verdana" panose="020B0604030504040204" pitchFamily="34" charset="0"/>
                          <a:ea typeface="Verdana" panose="020B0604030504040204" pitchFamily="34" charset="0"/>
                        </a:rPr>
                        <a:t>(b) Tracking (maximum)</a:t>
                      </a:r>
                      <a:endParaRPr lang="en-US" sz="1400" i="1" dirty="0">
                        <a:effectLst/>
                        <a:latin typeface="Verdana" panose="020B0604030504040204" pitchFamily="34" charset="0"/>
                        <a:ea typeface="Verdana" panose="020B0604030504040204" pitchFamily="34" charset="0"/>
                      </a:endParaRPr>
                    </a:p>
                  </a:txBody>
                  <a:tcPr marL="67901" marR="67901" marT="0" marB="0" anchor="ctr"/>
                </a:tc>
                <a:tc>
                  <a:txBody>
                    <a:bodyPr/>
                    <a:lstStyle/>
                    <a:p>
                      <a:pPr marL="0" marR="0" algn="r">
                        <a:lnSpc>
                          <a:spcPct val="100000"/>
                        </a:lnSpc>
                        <a:spcBef>
                          <a:spcPts val="300"/>
                        </a:spcBef>
                        <a:spcAft>
                          <a:spcPts val="300"/>
                        </a:spcAft>
                      </a:pPr>
                      <a:r>
                        <a:rPr lang="en-GB" sz="1400" i="1" dirty="0">
                          <a:effectLst/>
                          <a:latin typeface="Verdana" panose="020B0604030504040204" pitchFamily="34" charset="0"/>
                          <a:ea typeface="Verdana" panose="020B0604030504040204" pitchFamily="34" charset="0"/>
                        </a:rPr>
                        <a:t>(a) Surcharge</a:t>
                      </a:r>
                      <a:endParaRPr lang="en-US" sz="1400" i="1" dirty="0">
                        <a:effectLst/>
                        <a:latin typeface="Verdana" panose="020B0604030504040204" pitchFamily="34" charset="0"/>
                        <a:ea typeface="Verdana" panose="020B0604030504040204" pitchFamily="34" charset="0"/>
                      </a:endParaRPr>
                    </a:p>
                    <a:p>
                      <a:pPr marL="0" marR="0" algn="r">
                        <a:lnSpc>
                          <a:spcPct val="100000"/>
                        </a:lnSpc>
                        <a:spcBef>
                          <a:spcPts val="300"/>
                        </a:spcBef>
                        <a:spcAft>
                          <a:spcPts val="300"/>
                        </a:spcAft>
                      </a:pPr>
                      <a:r>
                        <a:rPr lang="en-GB" sz="1400" i="1" dirty="0">
                          <a:effectLst/>
                          <a:latin typeface="Verdana" panose="020B0604030504040204" pitchFamily="34" charset="0"/>
                          <a:ea typeface="Verdana" panose="020B0604030504040204" pitchFamily="34" charset="0"/>
                        </a:rPr>
                        <a:t> </a:t>
                      </a:r>
                      <a:endParaRPr lang="en-US" sz="1400" i="1" dirty="0">
                        <a:effectLst/>
                        <a:latin typeface="Verdana" panose="020B0604030504040204" pitchFamily="34" charset="0"/>
                        <a:ea typeface="Verdana" panose="020B0604030504040204" pitchFamily="34" charset="0"/>
                      </a:endParaRPr>
                    </a:p>
                  </a:txBody>
                  <a:tcPr marL="67901" marR="67901" marT="0" marB="0" anchor="ctr"/>
                </a:tc>
                <a:tc>
                  <a:txBody>
                    <a:bodyPr/>
                    <a:lstStyle/>
                    <a:p>
                      <a:pPr marL="0" marR="0" algn="r">
                        <a:lnSpc>
                          <a:spcPct val="100000"/>
                        </a:lnSpc>
                        <a:spcBef>
                          <a:spcPts val="300"/>
                        </a:spcBef>
                        <a:spcAft>
                          <a:spcPts val="300"/>
                        </a:spcAft>
                      </a:pPr>
                      <a:r>
                        <a:rPr lang="en-GB" sz="1400" i="1" dirty="0">
                          <a:effectLst/>
                          <a:latin typeface="Verdana" panose="020B0604030504040204" pitchFamily="34" charset="0"/>
                          <a:ea typeface="Verdana" panose="020B0604030504040204" pitchFamily="34" charset="0"/>
                        </a:rPr>
                        <a:t>(b) Tracking (maximum)</a:t>
                      </a:r>
                      <a:endParaRPr lang="en-US" sz="1400" i="1" dirty="0">
                        <a:effectLst/>
                        <a:latin typeface="Verdana" panose="020B0604030504040204" pitchFamily="34" charset="0"/>
                        <a:ea typeface="Verdana" panose="020B0604030504040204" pitchFamily="34" charset="0"/>
                      </a:endParaRPr>
                    </a:p>
                  </a:txBody>
                  <a:tcPr marL="67901" marR="67901" marT="0" marB="0" anchor="ctr"/>
                </a:tc>
                <a:tc>
                  <a:txBody>
                    <a:bodyPr/>
                    <a:lstStyle/>
                    <a:p>
                      <a:pPr marL="0" marR="0" algn="r">
                        <a:lnSpc>
                          <a:spcPct val="100000"/>
                        </a:lnSpc>
                        <a:spcBef>
                          <a:spcPts val="300"/>
                        </a:spcBef>
                        <a:spcAft>
                          <a:spcPts val="300"/>
                        </a:spcAft>
                      </a:pPr>
                      <a:r>
                        <a:rPr lang="en-GB" sz="1400" i="1" dirty="0">
                          <a:effectLst/>
                          <a:latin typeface="Verdana" panose="020B0604030504040204" pitchFamily="34" charset="0"/>
                          <a:ea typeface="Verdana" panose="020B0604030504040204" pitchFamily="34" charset="0"/>
                        </a:rPr>
                        <a:t>(a) Surcharge</a:t>
                      </a:r>
                      <a:endParaRPr lang="en-US" sz="1400" i="1" dirty="0">
                        <a:effectLst/>
                        <a:latin typeface="Verdana" panose="020B0604030504040204" pitchFamily="34" charset="0"/>
                        <a:ea typeface="Verdana" panose="020B0604030504040204" pitchFamily="34" charset="0"/>
                      </a:endParaRPr>
                    </a:p>
                  </a:txBody>
                  <a:tcPr marL="67901" marR="67901" marT="0" marB="0" anchor="ctr"/>
                </a:tc>
                <a:tc>
                  <a:txBody>
                    <a:bodyPr/>
                    <a:lstStyle/>
                    <a:p>
                      <a:pPr marL="0" marR="0" algn="r">
                        <a:lnSpc>
                          <a:spcPct val="100000"/>
                        </a:lnSpc>
                        <a:spcBef>
                          <a:spcPts val="300"/>
                        </a:spcBef>
                        <a:spcAft>
                          <a:spcPts val="300"/>
                        </a:spcAft>
                      </a:pPr>
                      <a:r>
                        <a:rPr lang="en-GB" sz="1400" i="1" dirty="0">
                          <a:effectLst/>
                          <a:latin typeface="Verdana" panose="020B0604030504040204" pitchFamily="34" charset="0"/>
                          <a:ea typeface="Verdana" panose="020B0604030504040204" pitchFamily="34" charset="0"/>
                        </a:rPr>
                        <a:t>(b) Tracking (maximum) </a:t>
                      </a:r>
                      <a:endParaRPr lang="en-US" sz="1400" i="1" dirty="0">
                        <a:effectLst/>
                        <a:latin typeface="Verdana" panose="020B0604030504040204" pitchFamily="34" charset="0"/>
                        <a:ea typeface="Verdana" panose="020B0604030504040204" pitchFamily="34" charset="0"/>
                      </a:endParaRPr>
                    </a:p>
                  </a:txBody>
                  <a:tcPr marL="67901" marR="67901" marT="0" marB="0" anchor="ctr"/>
                </a:tc>
                <a:extLst>
                  <a:ext uri="{0D108BD9-81ED-4DB2-BD59-A6C34878D82A}">
                    <a16:rowId xmlns:a16="http://schemas.microsoft.com/office/drawing/2014/main" val="248223662"/>
                  </a:ext>
                </a:extLst>
              </a:tr>
              <a:tr h="418433">
                <a:tc>
                  <a:txBody>
                    <a:bodyPr/>
                    <a:lstStyle/>
                    <a:p>
                      <a:pPr marL="0" marR="0" algn="l">
                        <a:lnSpc>
                          <a:spcPct val="100000"/>
                        </a:lnSpc>
                        <a:spcBef>
                          <a:spcPts val="300"/>
                        </a:spcBef>
                        <a:spcAft>
                          <a:spcPts val="300"/>
                        </a:spcAft>
                      </a:pPr>
                      <a:r>
                        <a:rPr lang="en-GB" sz="1400" dirty="0">
                          <a:effectLst/>
                          <a:latin typeface="Verdana" panose="020B0604030504040204" pitchFamily="34" charset="0"/>
                          <a:ea typeface="Verdana" panose="020B0604030504040204" pitchFamily="34" charset="0"/>
                        </a:rPr>
                        <a:t>2026</a:t>
                      </a:r>
                      <a:endParaRPr lang="en-US" sz="1400" dirty="0">
                        <a:effectLst/>
                        <a:latin typeface="Verdana" panose="020B0604030504040204" pitchFamily="34" charset="0"/>
                        <a:ea typeface="Verdana" panose="020B0604030504040204" pitchFamily="34" charset="0"/>
                      </a:endParaRPr>
                    </a:p>
                  </a:txBody>
                  <a:tcPr marL="67901" marR="67901" marT="0" marB="0" anchor="ctr"/>
                </a:tc>
                <a:tc>
                  <a:txBody>
                    <a:bodyPr/>
                    <a:lstStyle/>
                    <a:p>
                      <a:pPr marL="0" marR="0" algn="r">
                        <a:lnSpc>
                          <a:spcPct val="100000"/>
                        </a:lnSpc>
                        <a:spcBef>
                          <a:spcPts val="300"/>
                        </a:spcBef>
                        <a:spcAft>
                          <a:spcPts val="300"/>
                        </a:spcAft>
                      </a:pPr>
                      <a:r>
                        <a:rPr lang="en-GB" sz="1400" dirty="0">
                          <a:effectLst/>
                          <a:latin typeface="Verdana" panose="020B0604030504040204" pitchFamily="34" charset="0"/>
                          <a:ea typeface="Verdana" panose="020B0604030504040204" pitchFamily="34" charset="0"/>
                        </a:rPr>
                        <a:t>1.745</a:t>
                      </a:r>
                      <a:endParaRPr lang="en-US" sz="1400" dirty="0">
                        <a:effectLst/>
                        <a:latin typeface="Verdana" panose="020B0604030504040204" pitchFamily="34" charset="0"/>
                        <a:ea typeface="Verdana" panose="020B0604030504040204" pitchFamily="34" charset="0"/>
                      </a:endParaRPr>
                    </a:p>
                  </a:txBody>
                  <a:tcPr marL="67901" marR="67901" marT="0" marB="0" anchor="ctr"/>
                </a:tc>
                <a:tc>
                  <a:txBody>
                    <a:bodyPr/>
                    <a:lstStyle/>
                    <a:p>
                      <a:pPr marL="0" marR="0" algn="r">
                        <a:lnSpc>
                          <a:spcPct val="100000"/>
                        </a:lnSpc>
                        <a:spcBef>
                          <a:spcPts val="300"/>
                        </a:spcBef>
                        <a:spcAft>
                          <a:spcPts val="300"/>
                        </a:spcAft>
                      </a:pPr>
                      <a:r>
                        <a:rPr lang="en-GB" sz="1400" dirty="0">
                          <a:effectLst/>
                          <a:latin typeface="Verdana" panose="020B0604030504040204" pitchFamily="34" charset="0"/>
                          <a:ea typeface="Verdana" panose="020B0604030504040204" pitchFamily="34" charset="0"/>
                        </a:rPr>
                        <a:t>0.500</a:t>
                      </a:r>
                      <a:endParaRPr lang="en-US" sz="1400" dirty="0">
                        <a:effectLst/>
                        <a:latin typeface="Verdana" panose="020B0604030504040204" pitchFamily="34" charset="0"/>
                        <a:ea typeface="Verdana" panose="020B0604030504040204" pitchFamily="34" charset="0"/>
                      </a:endParaRPr>
                    </a:p>
                  </a:txBody>
                  <a:tcPr marL="67901" marR="67901" marT="0" marB="0" anchor="ctr"/>
                </a:tc>
                <a:tc>
                  <a:txBody>
                    <a:bodyPr/>
                    <a:lstStyle/>
                    <a:p>
                      <a:pPr marL="0" marR="0" algn="r">
                        <a:lnSpc>
                          <a:spcPct val="100000"/>
                        </a:lnSpc>
                        <a:spcBef>
                          <a:spcPts val="300"/>
                        </a:spcBef>
                        <a:spcAft>
                          <a:spcPts val="300"/>
                        </a:spcAft>
                      </a:pPr>
                      <a:r>
                        <a:rPr lang="en-GB" sz="1400" dirty="0">
                          <a:effectLst/>
                          <a:latin typeface="Verdana" panose="020B0604030504040204" pitchFamily="34" charset="0"/>
                          <a:ea typeface="Verdana" panose="020B0604030504040204" pitchFamily="34" charset="0"/>
                        </a:rPr>
                        <a:t>2.045</a:t>
                      </a:r>
                      <a:endParaRPr lang="en-US" sz="1400" dirty="0">
                        <a:effectLst/>
                        <a:latin typeface="Verdana" panose="020B0604030504040204" pitchFamily="34" charset="0"/>
                        <a:ea typeface="Verdana" panose="020B0604030504040204" pitchFamily="34" charset="0"/>
                      </a:endParaRPr>
                    </a:p>
                  </a:txBody>
                  <a:tcPr marL="67901" marR="67901" marT="0" marB="0" anchor="ctr"/>
                </a:tc>
                <a:tc>
                  <a:txBody>
                    <a:bodyPr/>
                    <a:lstStyle/>
                    <a:p>
                      <a:pPr marL="0" marR="0" algn="r">
                        <a:lnSpc>
                          <a:spcPct val="100000"/>
                        </a:lnSpc>
                        <a:spcBef>
                          <a:spcPts val="300"/>
                        </a:spcBef>
                        <a:spcAft>
                          <a:spcPts val="300"/>
                        </a:spcAft>
                      </a:pPr>
                      <a:r>
                        <a:rPr lang="en-GB" sz="1400" dirty="0">
                          <a:effectLst/>
                          <a:latin typeface="Verdana" panose="020B0604030504040204" pitchFamily="34" charset="0"/>
                          <a:ea typeface="Verdana" panose="020B0604030504040204" pitchFamily="34" charset="0"/>
                        </a:rPr>
                        <a:t>0.500</a:t>
                      </a:r>
                      <a:endParaRPr lang="en-US" sz="1400" dirty="0">
                        <a:effectLst/>
                        <a:latin typeface="Verdana" panose="020B0604030504040204" pitchFamily="34" charset="0"/>
                        <a:ea typeface="Verdana" panose="020B0604030504040204" pitchFamily="34" charset="0"/>
                      </a:endParaRPr>
                    </a:p>
                  </a:txBody>
                  <a:tcPr marL="67901" marR="67901" marT="0" marB="0" anchor="ctr"/>
                </a:tc>
                <a:tc>
                  <a:txBody>
                    <a:bodyPr/>
                    <a:lstStyle/>
                    <a:p>
                      <a:pPr marL="0" marR="0" algn="r">
                        <a:lnSpc>
                          <a:spcPct val="100000"/>
                        </a:lnSpc>
                        <a:spcBef>
                          <a:spcPts val="300"/>
                        </a:spcBef>
                        <a:spcAft>
                          <a:spcPts val="300"/>
                        </a:spcAft>
                      </a:pPr>
                      <a:r>
                        <a:rPr lang="en-GB" sz="1400" dirty="0">
                          <a:effectLst/>
                          <a:latin typeface="Verdana" panose="020B0604030504040204" pitchFamily="34" charset="0"/>
                          <a:ea typeface="Verdana" panose="020B0604030504040204" pitchFamily="34" charset="0"/>
                        </a:rPr>
                        <a:t>–</a:t>
                      </a:r>
                      <a:endParaRPr lang="en-US" sz="1400" dirty="0">
                        <a:effectLst/>
                        <a:latin typeface="Verdana" panose="020B0604030504040204" pitchFamily="34" charset="0"/>
                        <a:ea typeface="Verdana" panose="020B0604030504040204" pitchFamily="34" charset="0"/>
                      </a:endParaRPr>
                    </a:p>
                  </a:txBody>
                  <a:tcPr marL="67901" marR="67901" marT="0" marB="0" anchor="ctr"/>
                </a:tc>
                <a:tc>
                  <a:txBody>
                    <a:bodyPr/>
                    <a:lstStyle/>
                    <a:p>
                      <a:pPr marL="0" marR="0" algn="r">
                        <a:lnSpc>
                          <a:spcPct val="100000"/>
                        </a:lnSpc>
                        <a:spcBef>
                          <a:spcPts val="300"/>
                        </a:spcBef>
                        <a:spcAft>
                          <a:spcPts val="300"/>
                        </a:spcAft>
                      </a:pPr>
                      <a:r>
                        <a:rPr lang="en-GB" sz="1400" dirty="0">
                          <a:effectLst/>
                          <a:latin typeface="Verdana" panose="020B0604030504040204" pitchFamily="34" charset="0"/>
                          <a:ea typeface="Verdana" panose="020B0604030504040204" pitchFamily="34" charset="0"/>
                        </a:rPr>
                        <a:t>– </a:t>
                      </a:r>
                      <a:endParaRPr lang="en-US" sz="1400" dirty="0">
                        <a:effectLst/>
                        <a:latin typeface="Verdana" panose="020B0604030504040204" pitchFamily="34" charset="0"/>
                        <a:ea typeface="Verdana" panose="020B0604030504040204" pitchFamily="34" charset="0"/>
                      </a:endParaRPr>
                    </a:p>
                  </a:txBody>
                  <a:tcPr marL="67901" marR="67901" marT="0" marB="0" anchor="ctr"/>
                </a:tc>
                <a:extLst>
                  <a:ext uri="{0D108BD9-81ED-4DB2-BD59-A6C34878D82A}">
                    <a16:rowId xmlns:a16="http://schemas.microsoft.com/office/drawing/2014/main" val="1655003240"/>
                  </a:ext>
                </a:extLst>
              </a:tr>
              <a:tr h="418433">
                <a:tc>
                  <a:txBody>
                    <a:bodyPr/>
                    <a:lstStyle/>
                    <a:p>
                      <a:pPr marL="0" marR="0" algn="l">
                        <a:lnSpc>
                          <a:spcPct val="100000"/>
                        </a:lnSpc>
                        <a:spcBef>
                          <a:spcPts val="300"/>
                        </a:spcBef>
                        <a:spcAft>
                          <a:spcPts val="300"/>
                        </a:spcAft>
                      </a:pPr>
                      <a:r>
                        <a:rPr lang="en-GB" sz="1400" dirty="0">
                          <a:effectLst/>
                          <a:latin typeface="Verdana" panose="020B0604030504040204" pitchFamily="34" charset="0"/>
                          <a:ea typeface="Verdana" panose="020B0604030504040204" pitchFamily="34" charset="0"/>
                        </a:rPr>
                        <a:t>2027</a:t>
                      </a:r>
                      <a:endParaRPr lang="en-US" sz="1400" dirty="0">
                        <a:effectLst/>
                        <a:latin typeface="Verdana" panose="020B0604030504040204" pitchFamily="34" charset="0"/>
                        <a:ea typeface="Verdana" panose="020B0604030504040204" pitchFamily="34" charset="0"/>
                      </a:endParaRPr>
                    </a:p>
                  </a:txBody>
                  <a:tcPr marL="67901" marR="67901" marT="0" marB="0" anchor="ctr"/>
                </a:tc>
                <a:tc>
                  <a:txBody>
                    <a:bodyPr/>
                    <a:lstStyle/>
                    <a:p>
                      <a:pPr marL="0" marR="0" algn="r">
                        <a:lnSpc>
                          <a:spcPct val="100000"/>
                        </a:lnSpc>
                        <a:spcBef>
                          <a:spcPts val="300"/>
                        </a:spcBef>
                        <a:spcAft>
                          <a:spcPts val="300"/>
                        </a:spcAft>
                      </a:pPr>
                      <a:r>
                        <a:rPr lang="en-GB" sz="1400" dirty="0">
                          <a:effectLst/>
                          <a:latin typeface="Verdana" panose="020B0604030504040204" pitchFamily="34" charset="0"/>
                          <a:ea typeface="Verdana" panose="020B0604030504040204" pitchFamily="34" charset="0"/>
                        </a:rPr>
                        <a:t>2.500</a:t>
                      </a:r>
                      <a:endParaRPr lang="en-US" sz="1400" dirty="0">
                        <a:effectLst/>
                        <a:latin typeface="Verdana" panose="020B0604030504040204" pitchFamily="34" charset="0"/>
                        <a:ea typeface="Verdana" panose="020B0604030504040204" pitchFamily="34" charset="0"/>
                      </a:endParaRPr>
                    </a:p>
                  </a:txBody>
                  <a:tcPr marL="67901" marR="67901" marT="0" marB="0" anchor="ctr"/>
                </a:tc>
                <a:tc>
                  <a:txBody>
                    <a:bodyPr/>
                    <a:lstStyle/>
                    <a:p>
                      <a:pPr marL="0" marR="0" algn="r">
                        <a:lnSpc>
                          <a:spcPct val="100000"/>
                        </a:lnSpc>
                        <a:spcBef>
                          <a:spcPts val="300"/>
                        </a:spcBef>
                        <a:spcAft>
                          <a:spcPts val="300"/>
                        </a:spcAft>
                      </a:pPr>
                      <a:r>
                        <a:rPr lang="en-GB" sz="1400" dirty="0">
                          <a:effectLst/>
                          <a:latin typeface="Verdana" panose="020B0604030504040204" pitchFamily="34" charset="0"/>
                          <a:ea typeface="Verdana" panose="020B0604030504040204" pitchFamily="34" charset="0"/>
                        </a:rPr>
                        <a:t>0.500</a:t>
                      </a:r>
                      <a:endParaRPr lang="en-US" sz="1400" dirty="0">
                        <a:effectLst/>
                        <a:latin typeface="Verdana" panose="020B0604030504040204" pitchFamily="34" charset="0"/>
                        <a:ea typeface="Verdana" panose="020B0604030504040204" pitchFamily="34" charset="0"/>
                      </a:endParaRPr>
                    </a:p>
                  </a:txBody>
                  <a:tcPr marL="67901" marR="67901" marT="0" marB="0" anchor="ctr"/>
                </a:tc>
                <a:tc>
                  <a:txBody>
                    <a:bodyPr/>
                    <a:lstStyle/>
                    <a:p>
                      <a:pPr marL="0" marR="0" algn="r">
                        <a:lnSpc>
                          <a:spcPct val="100000"/>
                        </a:lnSpc>
                        <a:spcBef>
                          <a:spcPts val="300"/>
                        </a:spcBef>
                        <a:spcAft>
                          <a:spcPts val="300"/>
                        </a:spcAft>
                      </a:pPr>
                      <a:r>
                        <a:rPr lang="en-GB" sz="1400" dirty="0">
                          <a:effectLst/>
                          <a:latin typeface="Verdana" panose="020B0604030504040204" pitchFamily="34" charset="0"/>
                          <a:ea typeface="Verdana" panose="020B0604030504040204" pitchFamily="34" charset="0"/>
                        </a:rPr>
                        <a:t>2.800</a:t>
                      </a:r>
                      <a:endParaRPr lang="en-US" sz="1400" dirty="0">
                        <a:effectLst/>
                        <a:latin typeface="Verdana" panose="020B0604030504040204" pitchFamily="34" charset="0"/>
                        <a:ea typeface="Verdana" panose="020B0604030504040204" pitchFamily="34" charset="0"/>
                      </a:endParaRPr>
                    </a:p>
                  </a:txBody>
                  <a:tcPr marL="67901" marR="67901" marT="0" marB="0" anchor="ctr"/>
                </a:tc>
                <a:tc>
                  <a:txBody>
                    <a:bodyPr/>
                    <a:lstStyle/>
                    <a:p>
                      <a:pPr marL="0" marR="0" algn="r">
                        <a:lnSpc>
                          <a:spcPct val="100000"/>
                        </a:lnSpc>
                        <a:spcBef>
                          <a:spcPts val="300"/>
                        </a:spcBef>
                        <a:spcAft>
                          <a:spcPts val="300"/>
                        </a:spcAft>
                      </a:pPr>
                      <a:r>
                        <a:rPr lang="en-GB" sz="1400" dirty="0">
                          <a:effectLst/>
                          <a:latin typeface="Verdana" panose="020B0604030504040204" pitchFamily="34" charset="0"/>
                          <a:ea typeface="Verdana" panose="020B0604030504040204" pitchFamily="34" charset="0"/>
                        </a:rPr>
                        <a:t>0.500</a:t>
                      </a:r>
                      <a:endParaRPr lang="en-US" sz="1400" dirty="0">
                        <a:effectLst/>
                        <a:latin typeface="Verdana" panose="020B0604030504040204" pitchFamily="34" charset="0"/>
                        <a:ea typeface="Verdana" panose="020B0604030504040204" pitchFamily="34" charset="0"/>
                      </a:endParaRPr>
                    </a:p>
                  </a:txBody>
                  <a:tcPr marL="67901" marR="67901" marT="0" marB="0" anchor="ctr"/>
                </a:tc>
                <a:tc>
                  <a:txBody>
                    <a:bodyPr/>
                    <a:lstStyle/>
                    <a:p>
                      <a:pPr marL="0" marR="0" algn="r">
                        <a:lnSpc>
                          <a:spcPct val="100000"/>
                        </a:lnSpc>
                        <a:spcBef>
                          <a:spcPts val="300"/>
                        </a:spcBef>
                        <a:spcAft>
                          <a:spcPts val="300"/>
                        </a:spcAft>
                      </a:pPr>
                      <a:r>
                        <a:rPr lang="en-GB" sz="1400" dirty="0">
                          <a:effectLst/>
                          <a:latin typeface="Verdana" panose="020B0604030504040204" pitchFamily="34" charset="0"/>
                          <a:ea typeface="Verdana" panose="020B0604030504040204" pitchFamily="34" charset="0"/>
                        </a:rPr>
                        <a:t>1.500</a:t>
                      </a:r>
                      <a:endParaRPr lang="en-US" sz="1400" dirty="0">
                        <a:effectLst/>
                        <a:latin typeface="Verdana" panose="020B0604030504040204" pitchFamily="34" charset="0"/>
                        <a:ea typeface="Verdana" panose="020B0604030504040204" pitchFamily="34" charset="0"/>
                      </a:endParaRPr>
                    </a:p>
                  </a:txBody>
                  <a:tcPr marL="67901" marR="67901" marT="0" marB="0" anchor="ctr"/>
                </a:tc>
                <a:tc>
                  <a:txBody>
                    <a:bodyPr/>
                    <a:lstStyle/>
                    <a:p>
                      <a:pPr marL="0" marR="0" algn="r">
                        <a:lnSpc>
                          <a:spcPct val="100000"/>
                        </a:lnSpc>
                        <a:spcBef>
                          <a:spcPts val="300"/>
                        </a:spcBef>
                        <a:spcAft>
                          <a:spcPts val="300"/>
                        </a:spcAft>
                      </a:pPr>
                      <a:r>
                        <a:rPr lang="en-GB" sz="1400" dirty="0">
                          <a:effectLst/>
                          <a:latin typeface="Verdana" panose="020B0604030504040204" pitchFamily="34" charset="0"/>
                          <a:ea typeface="Verdana" panose="020B0604030504040204" pitchFamily="34" charset="0"/>
                        </a:rPr>
                        <a:t>0.500</a:t>
                      </a:r>
                      <a:endParaRPr lang="en-US" sz="1400" dirty="0">
                        <a:effectLst/>
                        <a:latin typeface="Verdana" panose="020B0604030504040204" pitchFamily="34" charset="0"/>
                        <a:ea typeface="Verdana" panose="020B0604030504040204" pitchFamily="34" charset="0"/>
                      </a:endParaRPr>
                    </a:p>
                  </a:txBody>
                  <a:tcPr marL="67901" marR="67901" marT="0" marB="0" anchor="ctr"/>
                </a:tc>
                <a:extLst>
                  <a:ext uri="{0D108BD9-81ED-4DB2-BD59-A6C34878D82A}">
                    <a16:rowId xmlns:a16="http://schemas.microsoft.com/office/drawing/2014/main" val="1368998002"/>
                  </a:ext>
                </a:extLst>
              </a:tr>
              <a:tr h="418433">
                <a:tc>
                  <a:txBody>
                    <a:bodyPr/>
                    <a:lstStyle/>
                    <a:p>
                      <a:pPr marL="0" marR="0" algn="l">
                        <a:lnSpc>
                          <a:spcPct val="100000"/>
                        </a:lnSpc>
                        <a:spcBef>
                          <a:spcPts val="300"/>
                        </a:spcBef>
                        <a:spcAft>
                          <a:spcPts val="300"/>
                        </a:spcAft>
                      </a:pPr>
                      <a:r>
                        <a:rPr lang="en-GB" sz="1400" dirty="0">
                          <a:effectLst/>
                          <a:latin typeface="Verdana" panose="020B0604030504040204" pitchFamily="34" charset="0"/>
                          <a:ea typeface="Verdana" panose="020B0604030504040204" pitchFamily="34" charset="0"/>
                        </a:rPr>
                        <a:t>2028</a:t>
                      </a:r>
                      <a:endParaRPr lang="en-US" sz="1400" dirty="0">
                        <a:effectLst/>
                        <a:latin typeface="Verdana" panose="020B0604030504040204" pitchFamily="34" charset="0"/>
                        <a:ea typeface="Verdana" panose="020B0604030504040204" pitchFamily="34" charset="0"/>
                      </a:endParaRPr>
                    </a:p>
                  </a:txBody>
                  <a:tcPr marL="67901" marR="67901" marT="0" marB="0" anchor="ctr"/>
                </a:tc>
                <a:tc>
                  <a:txBody>
                    <a:bodyPr/>
                    <a:lstStyle/>
                    <a:p>
                      <a:pPr marL="0" marR="0" algn="r">
                        <a:lnSpc>
                          <a:spcPct val="100000"/>
                        </a:lnSpc>
                        <a:spcBef>
                          <a:spcPts val="300"/>
                        </a:spcBef>
                        <a:spcAft>
                          <a:spcPts val="300"/>
                        </a:spcAft>
                      </a:pPr>
                      <a:r>
                        <a:rPr lang="en-GB" sz="1400" dirty="0">
                          <a:effectLst/>
                          <a:latin typeface="Verdana" panose="020B0604030504040204" pitchFamily="34" charset="0"/>
                          <a:ea typeface="Verdana" panose="020B0604030504040204" pitchFamily="34" charset="0"/>
                        </a:rPr>
                        <a:t>2.613</a:t>
                      </a:r>
                      <a:endParaRPr lang="en-US" sz="1400" dirty="0">
                        <a:effectLst/>
                        <a:latin typeface="Verdana" panose="020B0604030504040204" pitchFamily="34" charset="0"/>
                        <a:ea typeface="Verdana" panose="020B0604030504040204" pitchFamily="34" charset="0"/>
                      </a:endParaRPr>
                    </a:p>
                  </a:txBody>
                  <a:tcPr marL="67901" marR="67901" marT="0" marB="0" anchor="ctr"/>
                </a:tc>
                <a:tc>
                  <a:txBody>
                    <a:bodyPr/>
                    <a:lstStyle/>
                    <a:p>
                      <a:pPr marL="0" marR="0" algn="r">
                        <a:lnSpc>
                          <a:spcPct val="100000"/>
                        </a:lnSpc>
                        <a:spcBef>
                          <a:spcPts val="300"/>
                        </a:spcBef>
                        <a:spcAft>
                          <a:spcPts val="300"/>
                        </a:spcAft>
                      </a:pPr>
                      <a:r>
                        <a:rPr lang="en-GB" sz="1400" dirty="0">
                          <a:effectLst/>
                          <a:latin typeface="Verdana" panose="020B0604030504040204" pitchFamily="34" charset="0"/>
                          <a:ea typeface="Verdana" panose="020B0604030504040204" pitchFamily="34" charset="0"/>
                        </a:rPr>
                        <a:t>0.500</a:t>
                      </a:r>
                      <a:endParaRPr lang="en-US" sz="1400" dirty="0">
                        <a:effectLst/>
                        <a:latin typeface="Verdana" panose="020B0604030504040204" pitchFamily="34" charset="0"/>
                        <a:ea typeface="Verdana" panose="020B0604030504040204" pitchFamily="34" charset="0"/>
                      </a:endParaRPr>
                    </a:p>
                  </a:txBody>
                  <a:tcPr marL="67901" marR="67901" marT="0" marB="0" anchor="ctr"/>
                </a:tc>
                <a:tc>
                  <a:txBody>
                    <a:bodyPr/>
                    <a:lstStyle/>
                    <a:p>
                      <a:pPr marL="0" marR="0" algn="r">
                        <a:lnSpc>
                          <a:spcPct val="100000"/>
                        </a:lnSpc>
                        <a:spcBef>
                          <a:spcPts val="300"/>
                        </a:spcBef>
                        <a:spcAft>
                          <a:spcPts val="300"/>
                        </a:spcAft>
                      </a:pPr>
                      <a:r>
                        <a:rPr lang="en-GB" sz="1400" dirty="0">
                          <a:effectLst/>
                          <a:latin typeface="Verdana" panose="020B0604030504040204" pitchFamily="34" charset="0"/>
                          <a:ea typeface="Verdana" panose="020B0604030504040204" pitchFamily="34" charset="0"/>
                        </a:rPr>
                        <a:t>2.913</a:t>
                      </a:r>
                      <a:endParaRPr lang="en-US" sz="1400" dirty="0">
                        <a:effectLst/>
                        <a:latin typeface="Verdana" panose="020B0604030504040204" pitchFamily="34" charset="0"/>
                        <a:ea typeface="Verdana" panose="020B0604030504040204" pitchFamily="34" charset="0"/>
                      </a:endParaRPr>
                    </a:p>
                  </a:txBody>
                  <a:tcPr marL="67901" marR="67901" marT="0" marB="0" anchor="ctr"/>
                </a:tc>
                <a:tc>
                  <a:txBody>
                    <a:bodyPr/>
                    <a:lstStyle/>
                    <a:p>
                      <a:pPr marL="0" marR="0" algn="r">
                        <a:lnSpc>
                          <a:spcPct val="100000"/>
                        </a:lnSpc>
                        <a:spcBef>
                          <a:spcPts val="300"/>
                        </a:spcBef>
                        <a:spcAft>
                          <a:spcPts val="300"/>
                        </a:spcAft>
                      </a:pPr>
                      <a:r>
                        <a:rPr lang="en-GB" sz="1400" dirty="0">
                          <a:effectLst/>
                          <a:latin typeface="Verdana" panose="020B0604030504040204" pitchFamily="34" charset="0"/>
                          <a:ea typeface="Verdana" panose="020B0604030504040204" pitchFamily="34" charset="0"/>
                        </a:rPr>
                        <a:t>0.500</a:t>
                      </a:r>
                      <a:endParaRPr lang="en-US" sz="1400" dirty="0">
                        <a:effectLst/>
                        <a:latin typeface="Verdana" panose="020B0604030504040204" pitchFamily="34" charset="0"/>
                        <a:ea typeface="Verdana" panose="020B0604030504040204" pitchFamily="34" charset="0"/>
                      </a:endParaRPr>
                    </a:p>
                  </a:txBody>
                  <a:tcPr marL="67901" marR="67901" marT="0" marB="0" anchor="ctr"/>
                </a:tc>
                <a:tc>
                  <a:txBody>
                    <a:bodyPr/>
                    <a:lstStyle/>
                    <a:p>
                      <a:pPr marL="0" marR="0" algn="r">
                        <a:lnSpc>
                          <a:spcPct val="100000"/>
                        </a:lnSpc>
                        <a:spcBef>
                          <a:spcPts val="300"/>
                        </a:spcBef>
                        <a:spcAft>
                          <a:spcPts val="300"/>
                        </a:spcAft>
                      </a:pPr>
                      <a:r>
                        <a:rPr lang="en-GB" sz="1400" dirty="0">
                          <a:effectLst/>
                          <a:latin typeface="Verdana" panose="020B0604030504040204" pitchFamily="34" charset="0"/>
                          <a:ea typeface="Verdana" panose="020B0604030504040204" pitchFamily="34" charset="0"/>
                        </a:rPr>
                        <a:t>1.500</a:t>
                      </a:r>
                      <a:endParaRPr lang="en-US" sz="1400" dirty="0">
                        <a:effectLst/>
                        <a:latin typeface="Verdana" panose="020B0604030504040204" pitchFamily="34" charset="0"/>
                        <a:ea typeface="Verdana" panose="020B0604030504040204" pitchFamily="34" charset="0"/>
                      </a:endParaRPr>
                    </a:p>
                  </a:txBody>
                  <a:tcPr marL="67901" marR="67901" marT="0" marB="0" anchor="ctr"/>
                </a:tc>
                <a:tc>
                  <a:txBody>
                    <a:bodyPr/>
                    <a:lstStyle/>
                    <a:p>
                      <a:pPr marL="0" marR="0" algn="r">
                        <a:lnSpc>
                          <a:spcPct val="100000"/>
                        </a:lnSpc>
                        <a:spcBef>
                          <a:spcPts val="300"/>
                        </a:spcBef>
                        <a:spcAft>
                          <a:spcPts val="300"/>
                        </a:spcAft>
                      </a:pPr>
                      <a:r>
                        <a:rPr lang="en-GB" sz="1400" dirty="0">
                          <a:effectLst/>
                          <a:latin typeface="Verdana" panose="020B0604030504040204" pitchFamily="34" charset="0"/>
                          <a:ea typeface="Verdana" panose="020B0604030504040204" pitchFamily="34" charset="0"/>
                        </a:rPr>
                        <a:t>0.500</a:t>
                      </a:r>
                      <a:endParaRPr lang="en-US" sz="1400" dirty="0">
                        <a:effectLst/>
                        <a:latin typeface="Verdana" panose="020B0604030504040204" pitchFamily="34" charset="0"/>
                        <a:ea typeface="Verdana" panose="020B0604030504040204" pitchFamily="34" charset="0"/>
                      </a:endParaRPr>
                    </a:p>
                  </a:txBody>
                  <a:tcPr marL="67901" marR="67901" marT="0" marB="0" anchor="ctr"/>
                </a:tc>
                <a:extLst>
                  <a:ext uri="{0D108BD9-81ED-4DB2-BD59-A6C34878D82A}">
                    <a16:rowId xmlns:a16="http://schemas.microsoft.com/office/drawing/2014/main" val="440660302"/>
                  </a:ext>
                </a:extLst>
              </a:tr>
              <a:tr h="418433">
                <a:tc>
                  <a:txBody>
                    <a:bodyPr/>
                    <a:lstStyle/>
                    <a:p>
                      <a:pPr marL="0" marR="0" algn="l">
                        <a:lnSpc>
                          <a:spcPct val="100000"/>
                        </a:lnSpc>
                        <a:spcBef>
                          <a:spcPts val="300"/>
                        </a:spcBef>
                        <a:spcAft>
                          <a:spcPts val="300"/>
                        </a:spcAft>
                      </a:pPr>
                      <a:r>
                        <a:rPr lang="en-GB" sz="1400" dirty="0">
                          <a:effectLst/>
                          <a:latin typeface="Verdana" panose="020B0604030504040204" pitchFamily="34" charset="0"/>
                          <a:ea typeface="Verdana" panose="020B0604030504040204" pitchFamily="34" charset="0"/>
                        </a:rPr>
                        <a:t>2029</a:t>
                      </a:r>
                      <a:endParaRPr lang="en-US" sz="1400" dirty="0">
                        <a:effectLst/>
                        <a:latin typeface="Verdana" panose="020B0604030504040204" pitchFamily="34" charset="0"/>
                        <a:ea typeface="Verdana" panose="020B0604030504040204" pitchFamily="34" charset="0"/>
                      </a:endParaRPr>
                    </a:p>
                  </a:txBody>
                  <a:tcPr marL="67901" marR="67901" marT="0" marB="0" anchor="ctr"/>
                </a:tc>
                <a:tc>
                  <a:txBody>
                    <a:bodyPr/>
                    <a:lstStyle/>
                    <a:p>
                      <a:pPr marL="0" marR="0" algn="r">
                        <a:lnSpc>
                          <a:spcPct val="100000"/>
                        </a:lnSpc>
                        <a:spcBef>
                          <a:spcPts val="300"/>
                        </a:spcBef>
                        <a:spcAft>
                          <a:spcPts val="300"/>
                        </a:spcAft>
                      </a:pPr>
                      <a:r>
                        <a:rPr lang="en-GB" sz="1400" dirty="0">
                          <a:effectLst/>
                          <a:latin typeface="Verdana" panose="020B0604030504040204" pitchFamily="34" charset="0"/>
                          <a:ea typeface="Verdana" panose="020B0604030504040204" pitchFamily="34" charset="0"/>
                        </a:rPr>
                        <a:t>2.731</a:t>
                      </a:r>
                      <a:endParaRPr lang="en-US" sz="1400" dirty="0">
                        <a:effectLst/>
                        <a:latin typeface="Verdana" panose="020B0604030504040204" pitchFamily="34" charset="0"/>
                        <a:ea typeface="Verdana" panose="020B0604030504040204" pitchFamily="34" charset="0"/>
                      </a:endParaRPr>
                    </a:p>
                  </a:txBody>
                  <a:tcPr marL="67901" marR="67901" marT="0" marB="0" anchor="ctr"/>
                </a:tc>
                <a:tc>
                  <a:txBody>
                    <a:bodyPr/>
                    <a:lstStyle/>
                    <a:p>
                      <a:pPr marL="0" marR="0" algn="r">
                        <a:lnSpc>
                          <a:spcPct val="100000"/>
                        </a:lnSpc>
                        <a:spcBef>
                          <a:spcPts val="300"/>
                        </a:spcBef>
                        <a:spcAft>
                          <a:spcPts val="300"/>
                        </a:spcAft>
                      </a:pPr>
                      <a:r>
                        <a:rPr lang="en-GB" sz="1400" dirty="0">
                          <a:effectLst/>
                          <a:latin typeface="Verdana" panose="020B0604030504040204" pitchFamily="34" charset="0"/>
                          <a:ea typeface="Verdana" panose="020B0604030504040204" pitchFamily="34" charset="0"/>
                        </a:rPr>
                        <a:t>0.500</a:t>
                      </a:r>
                      <a:endParaRPr lang="en-US" sz="1400" dirty="0">
                        <a:effectLst/>
                        <a:latin typeface="Verdana" panose="020B0604030504040204" pitchFamily="34" charset="0"/>
                        <a:ea typeface="Verdana" panose="020B0604030504040204" pitchFamily="34" charset="0"/>
                      </a:endParaRPr>
                    </a:p>
                  </a:txBody>
                  <a:tcPr marL="67901" marR="67901" marT="0" marB="0" anchor="ctr"/>
                </a:tc>
                <a:tc>
                  <a:txBody>
                    <a:bodyPr/>
                    <a:lstStyle/>
                    <a:p>
                      <a:pPr marL="0" marR="0" algn="r">
                        <a:lnSpc>
                          <a:spcPct val="100000"/>
                        </a:lnSpc>
                        <a:spcBef>
                          <a:spcPts val="300"/>
                        </a:spcBef>
                        <a:spcAft>
                          <a:spcPts val="300"/>
                        </a:spcAft>
                      </a:pPr>
                      <a:r>
                        <a:rPr lang="en-GB" sz="1400" dirty="0">
                          <a:effectLst/>
                          <a:latin typeface="Verdana" panose="020B0604030504040204" pitchFamily="34" charset="0"/>
                          <a:ea typeface="Verdana" panose="020B0604030504040204" pitchFamily="34" charset="0"/>
                        </a:rPr>
                        <a:t>3.031</a:t>
                      </a:r>
                      <a:endParaRPr lang="en-US" sz="1400" dirty="0">
                        <a:effectLst/>
                        <a:latin typeface="Verdana" panose="020B0604030504040204" pitchFamily="34" charset="0"/>
                        <a:ea typeface="Verdana" panose="020B0604030504040204" pitchFamily="34" charset="0"/>
                      </a:endParaRPr>
                    </a:p>
                  </a:txBody>
                  <a:tcPr marL="67901" marR="67901" marT="0" marB="0" anchor="ctr"/>
                </a:tc>
                <a:tc>
                  <a:txBody>
                    <a:bodyPr/>
                    <a:lstStyle/>
                    <a:p>
                      <a:pPr marL="0" marR="0" algn="r">
                        <a:lnSpc>
                          <a:spcPct val="100000"/>
                        </a:lnSpc>
                        <a:spcBef>
                          <a:spcPts val="300"/>
                        </a:spcBef>
                        <a:spcAft>
                          <a:spcPts val="300"/>
                        </a:spcAft>
                      </a:pPr>
                      <a:r>
                        <a:rPr lang="en-GB" sz="1400" dirty="0">
                          <a:effectLst/>
                          <a:latin typeface="Verdana" panose="020B0604030504040204" pitchFamily="34" charset="0"/>
                          <a:ea typeface="Verdana" panose="020B0604030504040204" pitchFamily="34" charset="0"/>
                        </a:rPr>
                        <a:t>0.500</a:t>
                      </a:r>
                      <a:endParaRPr lang="en-US" sz="1400" dirty="0">
                        <a:effectLst/>
                        <a:latin typeface="Verdana" panose="020B0604030504040204" pitchFamily="34" charset="0"/>
                        <a:ea typeface="Verdana" panose="020B0604030504040204" pitchFamily="34" charset="0"/>
                      </a:endParaRPr>
                    </a:p>
                  </a:txBody>
                  <a:tcPr marL="67901" marR="67901" marT="0" marB="0" anchor="ctr"/>
                </a:tc>
                <a:tc>
                  <a:txBody>
                    <a:bodyPr/>
                    <a:lstStyle/>
                    <a:p>
                      <a:pPr marL="0" marR="0" algn="r">
                        <a:lnSpc>
                          <a:spcPct val="100000"/>
                        </a:lnSpc>
                        <a:spcBef>
                          <a:spcPts val="300"/>
                        </a:spcBef>
                        <a:spcAft>
                          <a:spcPts val="300"/>
                        </a:spcAft>
                      </a:pPr>
                      <a:r>
                        <a:rPr lang="en-GB" sz="1400" dirty="0">
                          <a:effectLst/>
                          <a:latin typeface="Verdana" panose="020B0604030504040204" pitchFamily="34" charset="0"/>
                          <a:ea typeface="Verdana" panose="020B0604030504040204" pitchFamily="34" charset="0"/>
                        </a:rPr>
                        <a:t>1.500</a:t>
                      </a:r>
                      <a:endParaRPr lang="en-US" sz="1400" dirty="0">
                        <a:effectLst/>
                        <a:latin typeface="Verdana" panose="020B0604030504040204" pitchFamily="34" charset="0"/>
                        <a:ea typeface="Verdana" panose="020B0604030504040204" pitchFamily="34" charset="0"/>
                      </a:endParaRPr>
                    </a:p>
                  </a:txBody>
                  <a:tcPr marL="67901" marR="67901" marT="0" marB="0" anchor="ctr"/>
                </a:tc>
                <a:tc>
                  <a:txBody>
                    <a:bodyPr/>
                    <a:lstStyle/>
                    <a:p>
                      <a:pPr marL="0" marR="0" algn="r">
                        <a:lnSpc>
                          <a:spcPct val="100000"/>
                        </a:lnSpc>
                        <a:spcBef>
                          <a:spcPts val="300"/>
                        </a:spcBef>
                        <a:spcAft>
                          <a:spcPts val="300"/>
                        </a:spcAft>
                      </a:pPr>
                      <a:r>
                        <a:rPr lang="en-GB" sz="1400" dirty="0">
                          <a:effectLst/>
                          <a:latin typeface="Verdana" panose="020B0604030504040204" pitchFamily="34" charset="0"/>
                          <a:ea typeface="Verdana" panose="020B0604030504040204" pitchFamily="34" charset="0"/>
                        </a:rPr>
                        <a:t>0.500</a:t>
                      </a:r>
                      <a:endParaRPr lang="en-US" sz="1400" dirty="0">
                        <a:effectLst/>
                        <a:latin typeface="Verdana" panose="020B0604030504040204" pitchFamily="34" charset="0"/>
                        <a:ea typeface="Verdana" panose="020B0604030504040204" pitchFamily="34" charset="0"/>
                      </a:endParaRPr>
                    </a:p>
                  </a:txBody>
                  <a:tcPr marL="67901" marR="67901" marT="0" marB="0" anchor="ctr"/>
                </a:tc>
                <a:extLst>
                  <a:ext uri="{0D108BD9-81ED-4DB2-BD59-A6C34878D82A}">
                    <a16:rowId xmlns:a16="http://schemas.microsoft.com/office/drawing/2014/main" val="1253724138"/>
                  </a:ext>
                </a:extLst>
              </a:tr>
              <a:tr h="418433">
                <a:tc>
                  <a:txBody>
                    <a:bodyPr/>
                    <a:lstStyle/>
                    <a:p>
                      <a:pPr marL="0" marR="0" algn="l">
                        <a:lnSpc>
                          <a:spcPct val="100000"/>
                        </a:lnSpc>
                        <a:spcBef>
                          <a:spcPts val="300"/>
                        </a:spcBef>
                        <a:spcAft>
                          <a:spcPts val="300"/>
                        </a:spcAft>
                      </a:pPr>
                      <a:r>
                        <a:rPr lang="en-GB" sz="1400" dirty="0">
                          <a:effectLst/>
                          <a:latin typeface="Verdana" panose="020B0604030504040204" pitchFamily="34" charset="0"/>
                          <a:ea typeface="Verdana" panose="020B0604030504040204" pitchFamily="34" charset="0"/>
                        </a:rPr>
                        <a:t>2030</a:t>
                      </a:r>
                      <a:endParaRPr lang="en-US" sz="1400" dirty="0">
                        <a:effectLst/>
                        <a:latin typeface="Verdana" panose="020B0604030504040204" pitchFamily="34" charset="0"/>
                        <a:ea typeface="Verdana" panose="020B0604030504040204" pitchFamily="34" charset="0"/>
                      </a:endParaRPr>
                    </a:p>
                  </a:txBody>
                  <a:tcPr marL="67901" marR="67901" marT="0" marB="0" anchor="ctr"/>
                </a:tc>
                <a:tc>
                  <a:txBody>
                    <a:bodyPr/>
                    <a:lstStyle/>
                    <a:p>
                      <a:pPr marL="0" marR="0" algn="r">
                        <a:lnSpc>
                          <a:spcPct val="100000"/>
                        </a:lnSpc>
                        <a:spcBef>
                          <a:spcPts val="300"/>
                        </a:spcBef>
                        <a:spcAft>
                          <a:spcPts val="300"/>
                        </a:spcAft>
                      </a:pPr>
                      <a:r>
                        <a:rPr lang="en-GB" sz="1400" dirty="0">
                          <a:effectLst/>
                          <a:latin typeface="Verdana" panose="020B0604030504040204" pitchFamily="34" charset="0"/>
                          <a:ea typeface="Verdana" panose="020B0604030504040204" pitchFamily="34" charset="0"/>
                        </a:rPr>
                        <a:t>2.854</a:t>
                      </a:r>
                      <a:endParaRPr lang="en-US" sz="1400" dirty="0">
                        <a:effectLst/>
                        <a:latin typeface="Verdana" panose="020B0604030504040204" pitchFamily="34" charset="0"/>
                        <a:ea typeface="Verdana" panose="020B0604030504040204" pitchFamily="34" charset="0"/>
                      </a:endParaRPr>
                    </a:p>
                  </a:txBody>
                  <a:tcPr marL="67901" marR="67901" marT="0" marB="0" anchor="ctr"/>
                </a:tc>
                <a:tc>
                  <a:txBody>
                    <a:bodyPr/>
                    <a:lstStyle/>
                    <a:p>
                      <a:pPr marL="0" marR="0" algn="r">
                        <a:lnSpc>
                          <a:spcPct val="100000"/>
                        </a:lnSpc>
                        <a:spcBef>
                          <a:spcPts val="300"/>
                        </a:spcBef>
                        <a:spcAft>
                          <a:spcPts val="300"/>
                        </a:spcAft>
                      </a:pPr>
                      <a:r>
                        <a:rPr lang="en-GB" sz="1400" dirty="0">
                          <a:effectLst/>
                          <a:latin typeface="Verdana" panose="020B0604030504040204" pitchFamily="34" charset="0"/>
                          <a:ea typeface="Verdana" panose="020B0604030504040204" pitchFamily="34" charset="0"/>
                        </a:rPr>
                        <a:t>0.500</a:t>
                      </a:r>
                      <a:endParaRPr lang="en-US" sz="1400" dirty="0">
                        <a:effectLst/>
                        <a:latin typeface="Verdana" panose="020B0604030504040204" pitchFamily="34" charset="0"/>
                        <a:ea typeface="Verdana" panose="020B0604030504040204" pitchFamily="34" charset="0"/>
                      </a:endParaRPr>
                    </a:p>
                  </a:txBody>
                  <a:tcPr marL="67901" marR="67901" marT="0" marB="0" anchor="ctr"/>
                </a:tc>
                <a:tc>
                  <a:txBody>
                    <a:bodyPr/>
                    <a:lstStyle/>
                    <a:p>
                      <a:pPr marL="0" marR="0" algn="r">
                        <a:lnSpc>
                          <a:spcPct val="100000"/>
                        </a:lnSpc>
                        <a:spcBef>
                          <a:spcPts val="300"/>
                        </a:spcBef>
                        <a:spcAft>
                          <a:spcPts val="300"/>
                        </a:spcAft>
                      </a:pPr>
                      <a:r>
                        <a:rPr lang="en-GB" sz="1400" dirty="0">
                          <a:effectLst/>
                          <a:latin typeface="Verdana" panose="020B0604030504040204" pitchFamily="34" charset="0"/>
                          <a:ea typeface="Verdana" panose="020B0604030504040204" pitchFamily="34" charset="0"/>
                        </a:rPr>
                        <a:t>3.154</a:t>
                      </a:r>
                      <a:endParaRPr lang="en-US" sz="1400" dirty="0">
                        <a:effectLst/>
                        <a:latin typeface="Verdana" panose="020B0604030504040204" pitchFamily="34" charset="0"/>
                        <a:ea typeface="Verdana" panose="020B0604030504040204" pitchFamily="34" charset="0"/>
                      </a:endParaRPr>
                    </a:p>
                  </a:txBody>
                  <a:tcPr marL="67901" marR="67901" marT="0" marB="0" anchor="ctr"/>
                </a:tc>
                <a:tc>
                  <a:txBody>
                    <a:bodyPr/>
                    <a:lstStyle/>
                    <a:p>
                      <a:pPr marL="0" marR="0" algn="r">
                        <a:lnSpc>
                          <a:spcPct val="100000"/>
                        </a:lnSpc>
                        <a:spcBef>
                          <a:spcPts val="300"/>
                        </a:spcBef>
                        <a:spcAft>
                          <a:spcPts val="300"/>
                        </a:spcAft>
                      </a:pPr>
                      <a:r>
                        <a:rPr lang="en-GB" sz="1400" dirty="0">
                          <a:effectLst/>
                          <a:latin typeface="Verdana" panose="020B0604030504040204" pitchFamily="34" charset="0"/>
                          <a:ea typeface="Verdana" panose="020B0604030504040204" pitchFamily="34" charset="0"/>
                        </a:rPr>
                        <a:t>0.500</a:t>
                      </a:r>
                      <a:endParaRPr lang="en-US" sz="1400" dirty="0">
                        <a:effectLst/>
                        <a:latin typeface="Verdana" panose="020B0604030504040204" pitchFamily="34" charset="0"/>
                        <a:ea typeface="Verdana" panose="020B0604030504040204" pitchFamily="34" charset="0"/>
                      </a:endParaRPr>
                    </a:p>
                  </a:txBody>
                  <a:tcPr marL="67901" marR="67901" marT="0" marB="0" anchor="ctr"/>
                </a:tc>
                <a:tc>
                  <a:txBody>
                    <a:bodyPr/>
                    <a:lstStyle/>
                    <a:p>
                      <a:pPr marL="0" marR="0" algn="r">
                        <a:lnSpc>
                          <a:spcPct val="100000"/>
                        </a:lnSpc>
                        <a:spcBef>
                          <a:spcPts val="300"/>
                        </a:spcBef>
                        <a:spcAft>
                          <a:spcPts val="300"/>
                        </a:spcAft>
                      </a:pPr>
                      <a:r>
                        <a:rPr lang="en-GB" sz="1400" dirty="0">
                          <a:effectLst/>
                          <a:latin typeface="Verdana" panose="020B0604030504040204" pitchFamily="34" charset="0"/>
                          <a:ea typeface="Verdana" panose="020B0604030504040204" pitchFamily="34" charset="0"/>
                        </a:rPr>
                        <a:t>1.500</a:t>
                      </a:r>
                      <a:endParaRPr lang="en-US" sz="1400" dirty="0">
                        <a:effectLst/>
                        <a:latin typeface="Verdana" panose="020B0604030504040204" pitchFamily="34" charset="0"/>
                        <a:ea typeface="Verdana" panose="020B0604030504040204" pitchFamily="34" charset="0"/>
                      </a:endParaRPr>
                    </a:p>
                  </a:txBody>
                  <a:tcPr marL="67901" marR="67901" marT="0" marB="0" anchor="ctr"/>
                </a:tc>
                <a:tc>
                  <a:txBody>
                    <a:bodyPr/>
                    <a:lstStyle/>
                    <a:p>
                      <a:pPr marL="0" marR="0" algn="r">
                        <a:lnSpc>
                          <a:spcPct val="100000"/>
                        </a:lnSpc>
                        <a:spcBef>
                          <a:spcPts val="300"/>
                        </a:spcBef>
                        <a:spcAft>
                          <a:spcPts val="300"/>
                        </a:spcAft>
                      </a:pPr>
                      <a:r>
                        <a:rPr lang="en-GB" sz="1400" dirty="0">
                          <a:effectLst/>
                          <a:latin typeface="Verdana" panose="020B0604030504040204" pitchFamily="34" charset="0"/>
                          <a:ea typeface="Verdana" panose="020B0604030504040204" pitchFamily="34" charset="0"/>
                        </a:rPr>
                        <a:t>0.500</a:t>
                      </a:r>
                      <a:endParaRPr lang="en-US" sz="1400" dirty="0">
                        <a:effectLst/>
                        <a:latin typeface="Verdana" panose="020B0604030504040204" pitchFamily="34" charset="0"/>
                        <a:ea typeface="Verdana" panose="020B0604030504040204" pitchFamily="34" charset="0"/>
                      </a:endParaRPr>
                    </a:p>
                  </a:txBody>
                  <a:tcPr marL="67901" marR="67901" marT="0" marB="0" anchor="ctr"/>
                </a:tc>
                <a:extLst>
                  <a:ext uri="{0D108BD9-81ED-4DB2-BD59-A6C34878D82A}">
                    <a16:rowId xmlns:a16="http://schemas.microsoft.com/office/drawing/2014/main" val="488349724"/>
                  </a:ext>
                </a:extLst>
              </a:tr>
            </a:tbl>
          </a:graphicData>
        </a:graphic>
      </p:graphicFrame>
    </p:spTree>
    <p:extLst>
      <p:ext uri="{BB962C8B-B14F-4D97-AF65-F5344CB8AC3E}">
        <p14:creationId xmlns:p14="http://schemas.microsoft.com/office/powerpoint/2010/main" val="3750448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AB8-CC50-483F-A07E-BA87F9AB3F47}"/>
              </a:ext>
            </a:extLst>
          </p:cNvPr>
          <p:cNvSpPr>
            <a:spLocks noGrp="1"/>
          </p:cNvSpPr>
          <p:nvPr>
            <p:ph type="ctrTitle"/>
          </p:nvPr>
        </p:nvSpPr>
        <p:spPr/>
        <p:txBody>
          <a:bodyPr/>
          <a:lstStyle/>
          <a:p>
            <a:pPr defTabSz="450000">
              <a:tabLst>
                <a:tab pos="720000" algn="l"/>
              </a:tabLst>
            </a:pPr>
            <a:br>
              <a:rPr lang="en-GB" sz="3600" dirty="0"/>
            </a:br>
            <a:r>
              <a:rPr lang="en-GB" sz="3600" dirty="0"/>
              <a:t>6 	Quality measurement</a:t>
            </a:r>
            <a:br>
              <a:rPr lang="en-GB" sz="3600" dirty="0"/>
            </a:br>
            <a:r>
              <a:rPr lang="en-GB" sz="3600" dirty="0"/>
              <a:t>		and reporting</a:t>
            </a:r>
          </a:p>
        </p:txBody>
      </p:sp>
    </p:spTree>
    <p:extLst>
      <p:ext uri="{BB962C8B-B14F-4D97-AF65-F5344CB8AC3E}">
        <p14:creationId xmlns:p14="http://schemas.microsoft.com/office/powerpoint/2010/main" val="1408716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9569924-00F8-4DA0-ADB9-485FDCCA2C45}"/>
              </a:ext>
            </a:extLst>
          </p:cNvPr>
          <p:cNvGrpSpPr>
            <a:grpSpLocks noChangeAspect="1"/>
          </p:cNvGrpSpPr>
          <p:nvPr/>
        </p:nvGrpSpPr>
        <p:grpSpPr>
          <a:xfrm>
            <a:off x="8607379" y="1637125"/>
            <a:ext cx="3320703" cy="837965"/>
            <a:chOff x="6709340" y="383177"/>
            <a:chExt cx="3906709" cy="985837"/>
          </a:xfrm>
        </p:grpSpPr>
        <p:sp>
          <p:nvSpPr>
            <p:cNvPr id="9" name="Rectangle 8">
              <a:extLst>
                <a:ext uri="{FF2B5EF4-FFF2-40B4-BE49-F238E27FC236}">
                  <a16:creationId xmlns:a16="http://schemas.microsoft.com/office/drawing/2014/main" id="{50231653-124A-4442-B8FF-FDE50B6D844A}"/>
                </a:ext>
              </a:extLst>
            </p:cNvPr>
            <p:cNvSpPr/>
            <p:nvPr/>
          </p:nvSpPr>
          <p:spPr>
            <a:xfrm>
              <a:off x="8773828" y="415359"/>
              <a:ext cx="1842221" cy="953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p>
          </p:txBody>
        </p:sp>
        <p:pic>
          <p:nvPicPr>
            <p:cNvPr id="10" name="Picture 10" descr="https://encrypted-tbn2.google.com/images?q=tbn:ANd9GcT1XilkB4nt0nowAAu88P9Lo4HnCPUL3M4BletkZ-SyWpOm6eJU">
              <a:extLst>
                <a:ext uri="{FF2B5EF4-FFF2-40B4-BE49-F238E27FC236}">
                  <a16:creationId xmlns:a16="http://schemas.microsoft.com/office/drawing/2014/main" id="{15BFCCBD-3F6C-4EDB-B26E-138AE204E9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8640" y="383177"/>
              <a:ext cx="982662"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s://upload.wikimedia.org/wikipedia/commons/thumb/f/fd/USB_Icon.svg/2000px-USB_Icon.svg.png">
              <a:extLst>
                <a:ext uri="{FF2B5EF4-FFF2-40B4-BE49-F238E27FC236}">
                  <a16:creationId xmlns:a16="http://schemas.microsoft.com/office/drawing/2014/main" id="{7115E4BD-A126-4221-B40C-2F5104C37A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0477" y="648733"/>
              <a:ext cx="448976" cy="2154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a:extLst>
                <a:ext uri="{FF2B5EF4-FFF2-40B4-BE49-F238E27FC236}">
                  <a16:creationId xmlns:a16="http://schemas.microsoft.com/office/drawing/2014/main" id="{F7F2D3FC-7ED8-448A-A703-23B76D7B095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444" t="15398" r="42111" b="3980"/>
            <a:stretch/>
          </p:blipFill>
          <p:spPr bwMode="auto">
            <a:xfrm>
              <a:off x="6709340" y="473327"/>
              <a:ext cx="586810" cy="739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Image 6">
              <a:extLst>
                <a:ext uri="{FF2B5EF4-FFF2-40B4-BE49-F238E27FC236}">
                  <a16:creationId xmlns:a16="http://schemas.microsoft.com/office/drawing/2014/main" id="{69D9C58B-9247-412C-B40A-4FF7F9AF979E}"/>
                </a:ext>
              </a:extLst>
            </p:cNvPr>
            <p:cNvPicPr>
              <a:picLocks noChangeAspect="1"/>
            </p:cNvPicPr>
            <p:nvPr/>
          </p:nvPicPr>
          <p:blipFill>
            <a:blip r:embed="rId5"/>
            <a:stretch>
              <a:fillRect/>
            </a:stretch>
          </p:blipFill>
          <p:spPr>
            <a:xfrm>
              <a:off x="7540122" y="440327"/>
              <a:ext cx="1762125" cy="774017"/>
            </a:xfrm>
            <a:prstGeom prst="rect">
              <a:avLst/>
            </a:prstGeom>
            <a:scene3d>
              <a:camera prst="isometricLeftDown"/>
              <a:lightRig rig="threePt" dir="t"/>
            </a:scene3d>
          </p:spPr>
        </p:pic>
        <p:cxnSp>
          <p:nvCxnSpPr>
            <p:cNvPr id="14" name="Straight Connector 13">
              <a:extLst>
                <a:ext uri="{FF2B5EF4-FFF2-40B4-BE49-F238E27FC236}">
                  <a16:creationId xmlns:a16="http://schemas.microsoft.com/office/drawing/2014/main" id="{0AAD5111-6966-41B2-AB12-F814094DF181}"/>
                </a:ext>
              </a:extLst>
            </p:cNvPr>
            <p:cNvCxnSpPr/>
            <p:nvPr/>
          </p:nvCxnSpPr>
          <p:spPr>
            <a:xfrm>
              <a:off x="7296150" y="630567"/>
              <a:ext cx="714375" cy="136401"/>
            </a:xfrm>
            <a:prstGeom prst="line">
              <a:avLst/>
            </a:prstGeom>
            <a:ln w="635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46FE88C-0DD7-43FA-8054-79E4933F40FA}"/>
                </a:ext>
              </a:extLst>
            </p:cNvPr>
            <p:cNvCxnSpPr/>
            <p:nvPr/>
          </p:nvCxnSpPr>
          <p:spPr>
            <a:xfrm>
              <a:off x="7296150" y="630655"/>
              <a:ext cx="1447800" cy="581736"/>
            </a:xfrm>
            <a:prstGeom prst="line">
              <a:avLst/>
            </a:prstGeom>
            <a:ln w="635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9226623-2E34-4A1C-A372-F77B86A87E71}"/>
                </a:ext>
              </a:extLst>
            </p:cNvPr>
            <p:cNvCxnSpPr/>
            <p:nvPr/>
          </p:nvCxnSpPr>
          <p:spPr>
            <a:xfrm>
              <a:off x="8010525" y="766968"/>
              <a:ext cx="666750" cy="369689"/>
            </a:xfrm>
            <a:prstGeom prst="line">
              <a:avLst/>
            </a:prstGeom>
            <a:ln w="57150">
              <a:solidFill>
                <a:srgbClr val="FF0000">
                  <a:alpha val="19000"/>
                </a:srgbClr>
              </a:solidFill>
              <a:prstDash val="solid"/>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D4E1D437-EF56-4E8C-90D5-C9FB9CF54F50}"/>
              </a:ext>
            </a:extLst>
          </p:cNvPr>
          <p:cNvSpPr>
            <a:spLocks noGrp="1"/>
          </p:cNvSpPr>
          <p:nvPr>
            <p:ph type="title"/>
          </p:nvPr>
        </p:nvSpPr>
        <p:spPr>
          <a:solidFill>
            <a:srgbClr val="3A4D98"/>
          </a:solidFill>
        </p:spPr>
        <p:txBody>
          <a:bodyPr/>
          <a:lstStyle/>
          <a:p>
            <a:pPr defTabSz="360000"/>
            <a:r>
              <a:rPr lang="en-GB" sz="2800" b="1" dirty="0">
                <a:solidFill>
                  <a:schemeClr val="bg1"/>
                </a:solidFill>
              </a:rPr>
              <a:t>I.		Data capture and exchange</a:t>
            </a:r>
            <a:endParaRPr lang="en-GB" sz="2800" dirty="0">
              <a:solidFill>
                <a:schemeClr val="bg1"/>
              </a:solidFill>
            </a:endParaRPr>
          </a:p>
        </p:txBody>
      </p:sp>
      <p:sp>
        <p:nvSpPr>
          <p:cNvPr id="3" name="Content Placeholder 2">
            <a:extLst>
              <a:ext uri="{FF2B5EF4-FFF2-40B4-BE49-F238E27FC236}">
                <a16:creationId xmlns:a16="http://schemas.microsoft.com/office/drawing/2014/main" id="{525F86D4-EE54-48FB-BE5C-26C8E2B58C91}"/>
              </a:ext>
            </a:extLst>
          </p:cNvPr>
          <p:cNvSpPr>
            <a:spLocks noGrp="1"/>
          </p:cNvSpPr>
          <p:nvPr>
            <p:ph sz="quarter" idx="13"/>
          </p:nvPr>
        </p:nvSpPr>
        <p:spPr>
          <a:ln>
            <a:noFill/>
          </a:ln>
        </p:spPr>
        <p:txBody>
          <a:bodyPr/>
          <a:lstStyle/>
          <a:p>
            <a:pPr marL="357188" lvl="1" indent="-357188">
              <a:buFont typeface="Wingdings" pitchFamily="2" charset="2"/>
              <a:buChar char="q"/>
              <a:defRPr/>
            </a:pPr>
            <a:r>
              <a:rPr lang="en-GB" sz="1800" b="1" dirty="0">
                <a:latin typeface="Verdana" pitchFamily="34" charset="0"/>
                <a:ea typeface="Verdana" pitchFamily="34" charset="0"/>
                <a:cs typeface="Verdana" pitchFamily="34" charset="0"/>
              </a:rPr>
              <a:t>Relevant</a:t>
            </a:r>
            <a:r>
              <a:rPr lang="en-GB" sz="1800" dirty="0">
                <a:latin typeface="Verdana" pitchFamily="34" charset="0"/>
                <a:ea typeface="Verdana" pitchFamily="34" charset="0"/>
                <a:cs typeface="Verdana" pitchFamily="34" charset="0"/>
              </a:rPr>
              <a:t> EDI data captured:</a:t>
            </a:r>
          </a:p>
          <a:p>
            <a:pPr marL="720000" lvl="1" indent="-360000">
              <a:spcBef>
                <a:spcPts val="600"/>
              </a:spcBef>
              <a:buFont typeface="Courier New" pitchFamily="49" charset="0"/>
              <a:buChar char="o"/>
              <a:defRPr/>
            </a:pPr>
            <a:r>
              <a:rPr lang="en-GB" sz="1800" dirty="0">
                <a:latin typeface="Verdana" pitchFamily="34" charset="0"/>
                <a:ea typeface="Verdana" pitchFamily="34" charset="0"/>
                <a:cs typeface="Verdana" pitchFamily="34" charset="0"/>
              </a:rPr>
              <a:t>Last outbound event/departure from outbound OE/AMU (EMC)</a:t>
            </a:r>
          </a:p>
          <a:p>
            <a:pPr marL="720000" lvl="1" indent="-360000">
              <a:spcBef>
                <a:spcPts val="600"/>
              </a:spcBef>
              <a:buFont typeface="Courier New" pitchFamily="49" charset="0"/>
              <a:buChar char="o"/>
              <a:defRPr/>
            </a:pPr>
            <a:r>
              <a:rPr lang="en-GB" sz="1800" dirty="0">
                <a:latin typeface="Verdana" pitchFamily="34" charset="0"/>
                <a:ea typeface="Verdana" pitchFamily="34" charset="0"/>
                <a:cs typeface="Verdana" pitchFamily="34" charset="0"/>
              </a:rPr>
              <a:t>First inbound event/arrival at inbound OE/AMU (EMD)</a:t>
            </a:r>
          </a:p>
          <a:p>
            <a:pPr marL="720000" lvl="1" indent="-360000">
              <a:spcBef>
                <a:spcPts val="600"/>
              </a:spcBef>
              <a:buFont typeface="Courier New" pitchFamily="49" charset="0"/>
              <a:buChar char="o"/>
              <a:defRPr/>
            </a:pPr>
            <a:r>
              <a:rPr lang="en-GB" sz="1800" dirty="0">
                <a:latin typeface="Verdana" pitchFamily="34" charset="0"/>
                <a:ea typeface="Verdana" pitchFamily="34" charset="0"/>
                <a:cs typeface="Verdana" pitchFamily="34" charset="0"/>
              </a:rPr>
              <a:t>Delivery event(s)</a:t>
            </a:r>
          </a:p>
          <a:p>
            <a:pPr marL="1080000" lvl="2" indent="-360000">
              <a:spcBef>
                <a:spcPts val="600"/>
              </a:spcBef>
              <a:buFont typeface="Wingdings" pitchFamily="2" charset="2"/>
              <a:buChar char="Ø"/>
              <a:defRPr/>
            </a:pPr>
            <a:r>
              <a:rPr lang="en-GB" sz="1800" dirty="0">
                <a:latin typeface="Verdana" pitchFamily="34" charset="0"/>
                <a:ea typeface="Verdana" pitchFamily="34" charset="0"/>
                <a:cs typeface="Verdana" pitchFamily="34" charset="0"/>
              </a:rPr>
              <a:t>Attempted delivery (EMH) or</a:t>
            </a:r>
          </a:p>
          <a:p>
            <a:pPr marL="1080000" lvl="2" indent="-360000">
              <a:spcBef>
                <a:spcPts val="600"/>
              </a:spcBef>
              <a:buFont typeface="Wingdings" pitchFamily="2" charset="2"/>
              <a:buChar char="Ø"/>
              <a:defRPr/>
            </a:pPr>
            <a:r>
              <a:rPr lang="en-US" sz="1800" dirty="0">
                <a:latin typeface="Verdana" pitchFamily="34" charset="0"/>
                <a:ea typeface="Verdana" pitchFamily="34" charset="0"/>
                <a:cs typeface="Verdana" pitchFamily="34" charset="0"/>
              </a:rPr>
              <a:t>Arrival at collection point for pick-up (EDH) or</a:t>
            </a:r>
            <a:endParaRPr lang="en-GB" sz="1800" dirty="0">
              <a:latin typeface="Verdana" pitchFamily="34" charset="0"/>
              <a:ea typeface="Verdana" pitchFamily="34" charset="0"/>
              <a:cs typeface="Verdana" pitchFamily="34" charset="0"/>
            </a:endParaRPr>
          </a:p>
          <a:p>
            <a:pPr marL="1080000" lvl="2" indent="-360000">
              <a:spcBef>
                <a:spcPts val="600"/>
              </a:spcBef>
              <a:buFont typeface="Wingdings" pitchFamily="2" charset="2"/>
              <a:buChar char="Ø"/>
              <a:defRPr/>
            </a:pPr>
            <a:r>
              <a:rPr lang="en-GB" sz="1800" dirty="0">
                <a:latin typeface="Verdana" pitchFamily="34" charset="0"/>
                <a:ea typeface="Verdana" pitchFamily="34" charset="0"/>
                <a:cs typeface="Verdana" pitchFamily="34" charset="0"/>
              </a:rPr>
              <a:t>Final delivery (EMI)</a:t>
            </a:r>
          </a:p>
          <a:p>
            <a:endParaRPr lang="en-GB" dirty="0"/>
          </a:p>
        </p:txBody>
      </p:sp>
      <p:sp>
        <p:nvSpPr>
          <p:cNvPr id="17" name="TextBox 16">
            <a:extLst>
              <a:ext uri="{FF2B5EF4-FFF2-40B4-BE49-F238E27FC236}">
                <a16:creationId xmlns:a16="http://schemas.microsoft.com/office/drawing/2014/main" id="{3467593A-D1AB-4210-B033-A09FC1CB720E}"/>
              </a:ext>
            </a:extLst>
          </p:cNvPr>
          <p:cNvSpPr txBox="1"/>
          <p:nvPr/>
        </p:nvSpPr>
        <p:spPr>
          <a:xfrm>
            <a:off x="9457310" y="2716358"/>
            <a:ext cx="2362932" cy="828089"/>
          </a:xfrm>
          <a:prstGeom prst="rect">
            <a:avLst/>
          </a:prstGeom>
          <a:noFill/>
          <a:ln>
            <a:solidFill>
              <a:schemeClr val="accent1"/>
            </a:solidFill>
          </a:ln>
        </p:spPr>
        <p:txBody>
          <a:bodyPr wrap="square" lIns="90000" tIns="90000" rIns="90000" bIns="90000">
            <a:spAutoFit/>
          </a:bodyPr>
          <a:lstStyle/>
          <a:p>
            <a:r>
              <a:rPr lang="en-GB" sz="1400" b="1" dirty="0">
                <a:latin typeface="Verdana" panose="020B0604030504040204" pitchFamily="34" charset="0"/>
                <a:ea typeface="Verdana" panose="020B0604030504040204" pitchFamily="34" charset="0"/>
              </a:rPr>
              <a:t>Registered: </a:t>
            </a:r>
            <a:r>
              <a:rPr lang="en-GB" sz="1400" b="1" dirty="0">
                <a:effectLst/>
                <a:latin typeface="Verdana" panose="020B0604030504040204" pitchFamily="34" charset="0"/>
                <a:ea typeface="Verdana" panose="020B0604030504040204" pitchFamily="34" charset="0"/>
              </a:rPr>
              <a:t>RA</a:t>
            </a:r>
            <a:r>
              <a:rPr lang="fr-CH" sz="1400" dirty="0">
                <a:latin typeface="Verdana" panose="020B0604030504040204" pitchFamily="34" charset="0"/>
                <a:ea typeface="Verdana" panose="020B0604030504040204" pitchFamily="34" charset="0"/>
              </a:rPr>
              <a:t>–</a:t>
            </a:r>
            <a:r>
              <a:rPr lang="en-GB" sz="1400" b="1" dirty="0">
                <a:effectLst/>
                <a:latin typeface="Verdana" panose="020B0604030504040204" pitchFamily="34" charset="0"/>
                <a:ea typeface="Verdana" panose="020B0604030504040204" pitchFamily="34" charset="0"/>
              </a:rPr>
              <a:t>RZ </a:t>
            </a:r>
          </a:p>
          <a:p>
            <a:endParaRPr lang="en-GB" sz="1400" b="1" dirty="0">
              <a:effectLst/>
              <a:latin typeface="Verdana" panose="020B0604030504040204" pitchFamily="34" charset="0"/>
              <a:ea typeface="Verdana" panose="020B0604030504040204" pitchFamily="34" charset="0"/>
            </a:endParaRPr>
          </a:p>
          <a:p>
            <a:r>
              <a:rPr lang="en-GB" sz="1400" b="1" dirty="0">
                <a:effectLst/>
                <a:latin typeface="Verdana" panose="020B0604030504040204" pitchFamily="34" charset="0"/>
                <a:ea typeface="Verdana" panose="020B0604030504040204" pitchFamily="34" charset="0"/>
              </a:rPr>
              <a:t>Insured: VA</a:t>
            </a:r>
            <a:r>
              <a:rPr lang="fr-CH" sz="1400" dirty="0">
                <a:latin typeface="Verdana" panose="020B0604030504040204" pitchFamily="34" charset="0"/>
                <a:ea typeface="Verdana" panose="020B0604030504040204" pitchFamily="34" charset="0"/>
              </a:rPr>
              <a:t>–</a:t>
            </a:r>
            <a:r>
              <a:rPr lang="en-GB" sz="1400" b="1" dirty="0">
                <a:effectLst/>
                <a:latin typeface="Verdana" panose="020B0604030504040204" pitchFamily="34" charset="0"/>
                <a:ea typeface="Verdana" panose="020B0604030504040204" pitchFamily="34" charset="0"/>
              </a:rPr>
              <a:t>VZ</a:t>
            </a:r>
            <a:endParaRPr lang="en-US" sz="1400" b="1" dirty="0">
              <a:latin typeface="Verdana" panose="020B0604030504040204" pitchFamily="34" charset="0"/>
              <a:ea typeface="Verdana" panose="020B0604030504040204" pitchFamily="34" charset="0"/>
            </a:endParaRPr>
          </a:p>
        </p:txBody>
      </p:sp>
      <p:grpSp>
        <p:nvGrpSpPr>
          <p:cNvPr id="147" name="Group 146">
            <a:extLst>
              <a:ext uri="{FF2B5EF4-FFF2-40B4-BE49-F238E27FC236}">
                <a16:creationId xmlns:a16="http://schemas.microsoft.com/office/drawing/2014/main" id="{CD25CDE2-F0BB-4AFB-9560-744A1A483A85}"/>
              </a:ext>
            </a:extLst>
          </p:cNvPr>
          <p:cNvGrpSpPr/>
          <p:nvPr/>
        </p:nvGrpSpPr>
        <p:grpSpPr>
          <a:xfrm>
            <a:off x="420530" y="3854450"/>
            <a:ext cx="9528609" cy="2630406"/>
            <a:chOff x="420530" y="3854450"/>
            <a:chExt cx="9528609" cy="2630406"/>
          </a:xfrm>
        </p:grpSpPr>
        <p:grpSp>
          <p:nvGrpSpPr>
            <p:cNvPr id="18" name="Group 17">
              <a:extLst>
                <a:ext uri="{FF2B5EF4-FFF2-40B4-BE49-F238E27FC236}">
                  <a16:creationId xmlns:a16="http://schemas.microsoft.com/office/drawing/2014/main" id="{20DA1905-8D3F-43C7-9BA3-97B6C78A6AC3}"/>
                </a:ext>
              </a:extLst>
            </p:cNvPr>
            <p:cNvGrpSpPr>
              <a:grpSpLocks noChangeAspect="1"/>
            </p:cNvGrpSpPr>
            <p:nvPr/>
          </p:nvGrpSpPr>
          <p:grpSpPr bwMode="auto">
            <a:xfrm>
              <a:off x="420530" y="3854450"/>
              <a:ext cx="9528609" cy="2630406"/>
              <a:chOff x="546" y="2332"/>
              <a:chExt cx="6832" cy="1886"/>
            </a:xfrm>
          </p:grpSpPr>
          <p:sp>
            <p:nvSpPr>
              <p:cNvPr id="19" name="AutoShape 3">
                <a:extLst>
                  <a:ext uri="{FF2B5EF4-FFF2-40B4-BE49-F238E27FC236}">
                    <a16:creationId xmlns:a16="http://schemas.microsoft.com/office/drawing/2014/main" id="{86A89A06-1B61-4014-BE26-4826F650E03A}"/>
                  </a:ext>
                </a:extLst>
              </p:cNvPr>
              <p:cNvSpPr>
                <a:spLocks noChangeAspect="1" noChangeArrowheads="1" noTextEdit="1"/>
              </p:cNvSpPr>
              <p:nvPr/>
            </p:nvSpPr>
            <p:spPr bwMode="auto">
              <a:xfrm>
                <a:off x="546" y="2442"/>
                <a:ext cx="6832"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5">
                <a:extLst>
                  <a:ext uri="{FF2B5EF4-FFF2-40B4-BE49-F238E27FC236}">
                    <a16:creationId xmlns:a16="http://schemas.microsoft.com/office/drawing/2014/main" id="{18F07305-FCCB-44A0-8F91-C20A0420445C}"/>
                  </a:ext>
                </a:extLst>
              </p:cNvPr>
              <p:cNvSpPr>
                <a:spLocks/>
              </p:cNvSpPr>
              <p:nvPr/>
            </p:nvSpPr>
            <p:spPr bwMode="auto">
              <a:xfrm>
                <a:off x="4777" y="3451"/>
                <a:ext cx="504" cy="197"/>
              </a:xfrm>
              <a:custGeom>
                <a:avLst/>
                <a:gdLst>
                  <a:gd name="T0" fmla="*/ 504 w 504"/>
                  <a:gd name="T1" fmla="*/ 99 h 197"/>
                  <a:gd name="T2" fmla="*/ 405 w 504"/>
                  <a:gd name="T3" fmla="*/ 197 h 197"/>
                  <a:gd name="T4" fmla="*/ 405 w 504"/>
                  <a:gd name="T5" fmla="*/ 148 h 197"/>
                  <a:gd name="T6" fmla="*/ 0 w 504"/>
                  <a:gd name="T7" fmla="*/ 148 h 197"/>
                  <a:gd name="T8" fmla="*/ 0 w 504"/>
                  <a:gd name="T9" fmla="*/ 49 h 197"/>
                  <a:gd name="T10" fmla="*/ 405 w 504"/>
                  <a:gd name="T11" fmla="*/ 49 h 197"/>
                  <a:gd name="T12" fmla="*/ 405 w 504"/>
                  <a:gd name="T13" fmla="*/ 0 h 197"/>
                  <a:gd name="T14" fmla="*/ 504 w 504"/>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4" h="197">
                    <a:moveTo>
                      <a:pt x="504" y="99"/>
                    </a:moveTo>
                    <a:lnTo>
                      <a:pt x="405" y="197"/>
                    </a:lnTo>
                    <a:lnTo>
                      <a:pt x="405" y="148"/>
                    </a:lnTo>
                    <a:lnTo>
                      <a:pt x="0" y="148"/>
                    </a:lnTo>
                    <a:lnTo>
                      <a:pt x="0" y="49"/>
                    </a:lnTo>
                    <a:lnTo>
                      <a:pt x="405" y="49"/>
                    </a:lnTo>
                    <a:lnTo>
                      <a:pt x="405" y="0"/>
                    </a:lnTo>
                    <a:lnTo>
                      <a:pt x="504" y="9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
                <a:extLst>
                  <a:ext uri="{FF2B5EF4-FFF2-40B4-BE49-F238E27FC236}">
                    <a16:creationId xmlns:a16="http://schemas.microsoft.com/office/drawing/2014/main" id="{CD10DF12-4FC3-4217-855C-BE8643515409}"/>
                  </a:ext>
                </a:extLst>
              </p:cNvPr>
              <p:cNvSpPr>
                <a:spLocks/>
              </p:cNvSpPr>
              <p:nvPr/>
            </p:nvSpPr>
            <p:spPr bwMode="auto">
              <a:xfrm>
                <a:off x="4777" y="3451"/>
                <a:ext cx="504" cy="197"/>
              </a:xfrm>
              <a:custGeom>
                <a:avLst/>
                <a:gdLst>
                  <a:gd name="T0" fmla="*/ 504 w 504"/>
                  <a:gd name="T1" fmla="*/ 99 h 197"/>
                  <a:gd name="T2" fmla="*/ 405 w 504"/>
                  <a:gd name="T3" fmla="*/ 197 h 197"/>
                  <a:gd name="T4" fmla="*/ 405 w 504"/>
                  <a:gd name="T5" fmla="*/ 148 h 197"/>
                  <a:gd name="T6" fmla="*/ 0 w 504"/>
                  <a:gd name="T7" fmla="*/ 148 h 197"/>
                  <a:gd name="T8" fmla="*/ 0 w 504"/>
                  <a:gd name="T9" fmla="*/ 49 h 197"/>
                  <a:gd name="T10" fmla="*/ 405 w 504"/>
                  <a:gd name="T11" fmla="*/ 49 h 197"/>
                  <a:gd name="T12" fmla="*/ 405 w 504"/>
                  <a:gd name="T13" fmla="*/ 0 h 197"/>
                  <a:gd name="T14" fmla="*/ 504 w 504"/>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4" h="197">
                    <a:moveTo>
                      <a:pt x="504" y="99"/>
                    </a:moveTo>
                    <a:lnTo>
                      <a:pt x="405" y="197"/>
                    </a:lnTo>
                    <a:lnTo>
                      <a:pt x="405" y="148"/>
                    </a:lnTo>
                    <a:lnTo>
                      <a:pt x="0" y="148"/>
                    </a:lnTo>
                    <a:lnTo>
                      <a:pt x="0" y="49"/>
                    </a:lnTo>
                    <a:lnTo>
                      <a:pt x="405" y="49"/>
                    </a:lnTo>
                    <a:lnTo>
                      <a:pt x="405" y="0"/>
                    </a:lnTo>
                    <a:lnTo>
                      <a:pt x="504" y="99"/>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Rectangle 7">
                <a:extLst>
                  <a:ext uri="{FF2B5EF4-FFF2-40B4-BE49-F238E27FC236}">
                    <a16:creationId xmlns:a16="http://schemas.microsoft.com/office/drawing/2014/main" id="{289BE407-13C2-41CA-A6BC-30D56892757B}"/>
                  </a:ext>
                </a:extLst>
              </p:cNvPr>
              <p:cNvSpPr>
                <a:spLocks noChangeArrowheads="1"/>
              </p:cNvSpPr>
              <p:nvPr/>
            </p:nvSpPr>
            <p:spPr bwMode="auto">
              <a:xfrm>
                <a:off x="1048" y="3184"/>
                <a:ext cx="185" cy="479"/>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8">
                <a:extLst>
                  <a:ext uri="{FF2B5EF4-FFF2-40B4-BE49-F238E27FC236}">
                    <a16:creationId xmlns:a16="http://schemas.microsoft.com/office/drawing/2014/main" id="{9B516281-E460-4BDD-A9A3-B9E28487B843}"/>
                  </a:ext>
                </a:extLst>
              </p:cNvPr>
              <p:cNvSpPr>
                <a:spLocks noChangeArrowheads="1"/>
              </p:cNvSpPr>
              <p:nvPr/>
            </p:nvSpPr>
            <p:spPr bwMode="auto">
              <a:xfrm>
                <a:off x="1048" y="3184"/>
                <a:ext cx="185" cy="479"/>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9">
                <a:extLst>
                  <a:ext uri="{FF2B5EF4-FFF2-40B4-BE49-F238E27FC236}">
                    <a16:creationId xmlns:a16="http://schemas.microsoft.com/office/drawing/2014/main" id="{6A680613-62D8-4703-8CCD-1064B65BE47D}"/>
                  </a:ext>
                </a:extLst>
              </p:cNvPr>
              <p:cNvSpPr>
                <a:spLocks noChangeArrowheads="1"/>
              </p:cNvSpPr>
              <p:nvPr/>
            </p:nvSpPr>
            <p:spPr bwMode="auto">
              <a:xfrm>
                <a:off x="1939" y="3184"/>
                <a:ext cx="184" cy="479"/>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10">
                <a:extLst>
                  <a:ext uri="{FF2B5EF4-FFF2-40B4-BE49-F238E27FC236}">
                    <a16:creationId xmlns:a16="http://schemas.microsoft.com/office/drawing/2014/main" id="{FA38EA4C-FB2C-4906-BBD1-45D89690B468}"/>
                  </a:ext>
                </a:extLst>
              </p:cNvPr>
              <p:cNvSpPr>
                <a:spLocks noChangeArrowheads="1"/>
              </p:cNvSpPr>
              <p:nvPr/>
            </p:nvSpPr>
            <p:spPr bwMode="auto">
              <a:xfrm>
                <a:off x="1939" y="3184"/>
                <a:ext cx="184" cy="479"/>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Rectangle 11">
                <a:extLst>
                  <a:ext uri="{FF2B5EF4-FFF2-40B4-BE49-F238E27FC236}">
                    <a16:creationId xmlns:a16="http://schemas.microsoft.com/office/drawing/2014/main" id="{29559B72-D049-4634-81A1-96E14FB42C2D}"/>
                  </a:ext>
                </a:extLst>
              </p:cNvPr>
              <p:cNvSpPr>
                <a:spLocks noChangeArrowheads="1"/>
              </p:cNvSpPr>
              <p:nvPr/>
            </p:nvSpPr>
            <p:spPr bwMode="auto">
              <a:xfrm>
                <a:off x="2737" y="3184"/>
                <a:ext cx="184" cy="479"/>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12">
                <a:extLst>
                  <a:ext uri="{FF2B5EF4-FFF2-40B4-BE49-F238E27FC236}">
                    <a16:creationId xmlns:a16="http://schemas.microsoft.com/office/drawing/2014/main" id="{15AFDAF3-B2F0-4403-9C57-273849F87459}"/>
                  </a:ext>
                </a:extLst>
              </p:cNvPr>
              <p:cNvSpPr>
                <a:spLocks noChangeArrowheads="1"/>
              </p:cNvSpPr>
              <p:nvPr/>
            </p:nvSpPr>
            <p:spPr bwMode="auto">
              <a:xfrm>
                <a:off x="2737" y="3184"/>
                <a:ext cx="184" cy="479"/>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13">
                <a:extLst>
                  <a:ext uri="{FF2B5EF4-FFF2-40B4-BE49-F238E27FC236}">
                    <a16:creationId xmlns:a16="http://schemas.microsoft.com/office/drawing/2014/main" id="{B2364C14-520E-48FA-9080-76D8B07B02EF}"/>
                  </a:ext>
                </a:extLst>
              </p:cNvPr>
              <p:cNvSpPr>
                <a:spLocks noChangeArrowheads="1"/>
              </p:cNvSpPr>
              <p:nvPr/>
            </p:nvSpPr>
            <p:spPr bwMode="auto">
              <a:xfrm>
                <a:off x="6134" y="3184"/>
                <a:ext cx="184" cy="479"/>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14">
                <a:extLst>
                  <a:ext uri="{FF2B5EF4-FFF2-40B4-BE49-F238E27FC236}">
                    <a16:creationId xmlns:a16="http://schemas.microsoft.com/office/drawing/2014/main" id="{746133D0-3961-4599-BF21-65CA0A180CFB}"/>
                  </a:ext>
                </a:extLst>
              </p:cNvPr>
              <p:cNvSpPr>
                <a:spLocks noChangeArrowheads="1"/>
              </p:cNvSpPr>
              <p:nvPr/>
            </p:nvSpPr>
            <p:spPr bwMode="auto">
              <a:xfrm>
                <a:off x="6134" y="3184"/>
                <a:ext cx="184" cy="479"/>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15">
                <a:extLst>
                  <a:ext uri="{FF2B5EF4-FFF2-40B4-BE49-F238E27FC236}">
                    <a16:creationId xmlns:a16="http://schemas.microsoft.com/office/drawing/2014/main" id="{670D0891-9579-4384-8E7F-DFC5315D1AB2}"/>
                  </a:ext>
                </a:extLst>
              </p:cNvPr>
              <p:cNvSpPr>
                <a:spLocks noChangeArrowheads="1"/>
              </p:cNvSpPr>
              <p:nvPr/>
            </p:nvSpPr>
            <p:spPr bwMode="auto">
              <a:xfrm>
                <a:off x="7116" y="2996"/>
                <a:ext cx="36" cy="7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16">
                <a:extLst>
                  <a:ext uri="{FF2B5EF4-FFF2-40B4-BE49-F238E27FC236}">
                    <a16:creationId xmlns:a16="http://schemas.microsoft.com/office/drawing/2014/main" id="{8BC60F0E-6D27-45DA-8C60-5A7E1390DB12}"/>
                  </a:ext>
                </a:extLst>
              </p:cNvPr>
              <p:cNvSpPr>
                <a:spLocks noChangeArrowheads="1"/>
              </p:cNvSpPr>
              <p:nvPr/>
            </p:nvSpPr>
            <p:spPr bwMode="auto">
              <a:xfrm>
                <a:off x="7116" y="2996"/>
                <a:ext cx="36" cy="711"/>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17">
                <a:extLst>
                  <a:ext uri="{FF2B5EF4-FFF2-40B4-BE49-F238E27FC236}">
                    <a16:creationId xmlns:a16="http://schemas.microsoft.com/office/drawing/2014/main" id="{A626BDD8-7B93-4BD0-A65E-2BBED9CFE204}"/>
                  </a:ext>
                </a:extLst>
              </p:cNvPr>
              <p:cNvSpPr>
                <a:spLocks noChangeArrowheads="1"/>
              </p:cNvSpPr>
              <p:nvPr/>
            </p:nvSpPr>
            <p:spPr bwMode="auto">
              <a:xfrm>
                <a:off x="7045" y="3047"/>
                <a:ext cx="185" cy="72"/>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8">
                <a:extLst>
                  <a:ext uri="{FF2B5EF4-FFF2-40B4-BE49-F238E27FC236}">
                    <a16:creationId xmlns:a16="http://schemas.microsoft.com/office/drawing/2014/main" id="{C7273EAB-85D3-496C-AE1B-D5555841506D}"/>
                  </a:ext>
                </a:extLst>
              </p:cNvPr>
              <p:cNvSpPr>
                <a:spLocks noEditPoints="1"/>
              </p:cNvSpPr>
              <p:nvPr/>
            </p:nvSpPr>
            <p:spPr bwMode="auto">
              <a:xfrm>
                <a:off x="7045" y="3047"/>
                <a:ext cx="185" cy="72"/>
              </a:xfrm>
              <a:custGeom>
                <a:avLst/>
                <a:gdLst>
                  <a:gd name="T0" fmla="*/ 0 w 185"/>
                  <a:gd name="T1" fmla="*/ 72 h 72"/>
                  <a:gd name="T2" fmla="*/ 185 w 185"/>
                  <a:gd name="T3" fmla="*/ 72 h 72"/>
                  <a:gd name="T4" fmla="*/ 0 w 185"/>
                  <a:gd name="T5" fmla="*/ 72 h 72"/>
                  <a:gd name="T6" fmla="*/ 0 w 185"/>
                  <a:gd name="T7" fmla="*/ 0 h 72"/>
                  <a:gd name="T8" fmla="*/ 185 w 185"/>
                  <a:gd name="T9" fmla="*/ 0 h 72"/>
                  <a:gd name="T10" fmla="*/ 0 w 185"/>
                  <a:gd name="T11" fmla="*/ 0 h 72"/>
                </a:gdLst>
                <a:ahLst/>
                <a:cxnLst>
                  <a:cxn ang="0">
                    <a:pos x="T0" y="T1"/>
                  </a:cxn>
                  <a:cxn ang="0">
                    <a:pos x="T2" y="T3"/>
                  </a:cxn>
                  <a:cxn ang="0">
                    <a:pos x="T4" y="T5"/>
                  </a:cxn>
                  <a:cxn ang="0">
                    <a:pos x="T6" y="T7"/>
                  </a:cxn>
                  <a:cxn ang="0">
                    <a:pos x="T8" y="T9"/>
                  </a:cxn>
                  <a:cxn ang="0">
                    <a:pos x="T10" y="T11"/>
                  </a:cxn>
                </a:cxnLst>
                <a:rect l="0" t="0" r="r" b="b"/>
                <a:pathLst>
                  <a:path w="185" h="72">
                    <a:moveTo>
                      <a:pt x="0" y="72"/>
                    </a:moveTo>
                    <a:lnTo>
                      <a:pt x="185" y="72"/>
                    </a:lnTo>
                    <a:lnTo>
                      <a:pt x="0" y="72"/>
                    </a:lnTo>
                    <a:close/>
                    <a:moveTo>
                      <a:pt x="0" y="0"/>
                    </a:moveTo>
                    <a:lnTo>
                      <a:pt x="185"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9">
                <a:extLst>
                  <a:ext uri="{FF2B5EF4-FFF2-40B4-BE49-F238E27FC236}">
                    <a16:creationId xmlns:a16="http://schemas.microsoft.com/office/drawing/2014/main" id="{8D4FF4C9-E8AA-42DC-91FB-861A1750D084}"/>
                  </a:ext>
                </a:extLst>
              </p:cNvPr>
              <p:cNvSpPr>
                <a:spLocks noEditPoints="1"/>
              </p:cNvSpPr>
              <p:nvPr/>
            </p:nvSpPr>
            <p:spPr bwMode="auto">
              <a:xfrm>
                <a:off x="7045" y="3047"/>
                <a:ext cx="185" cy="72"/>
              </a:xfrm>
              <a:custGeom>
                <a:avLst/>
                <a:gdLst>
                  <a:gd name="T0" fmla="*/ 0 w 185"/>
                  <a:gd name="T1" fmla="*/ 72 h 72"/>
                  <a:gd name="T2" fmla="*/ 185 w 185"/>
                  <a:gd name="T3" fmla="*/ 72 h 72"/>
                  <a:gd name="T4" fmla="*/ 0 w 185"/>
                  <a:gd name="T5" fmla="*/ 0 h 72"/>
                  <a:gd name="T6" fmla="*/ 185 w 185"/>
                  <a:gd name="T7" fmla="*/ 0 h 72"/>
                  <a:gd name="T8" fmla="*/ 0 w 185"/>
                  <a:gd name="T9" fmla="*/ 72 h 72"/>
                  <a:gd name="T10" fmla="*/ 0 w 185"/>
                  <a:gd name="T11" fmla="*/ 0 h 72"/>
                  <a:gd name="T12" fmla="*/ 185 w 185"/>
                  <a:gd name="T13" fmla="*/ 72 h 72"/>
                  <a:gd name="T14" fmla="*/ 185 w 185"/>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72">
                    <a:moveTo>
                      <a:pt x="0" y="72"/>
                    </a:moveTo>
                    <a:lnTo>
                      <a:pt x="185" y="72"/>
                    </a:lnTo>
                    <a:moveTo>
                      <a:pt x="0" y="0"/>
                    </a:moveTo>
                    <a:lnTo>
                      <a:pt x="185" y="0"/>
                    </a:lnTo>
                    <a:moveTo>
                      <a:pt x="0" y="72"/>
                    </a:moveTo>
                    <a:lnTo>
                      <a:pt x="0" y="0"/>
                    </a:lnTo>
                    <a:moveTo>
                      <a:pt x="185" y="72"/>
                    </a:moveTo>
                    <a:lnTo>
                      <a:pt x="185"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Rectangle 20">
                <a:extLst>
                  <a:ext uri="{FF2B5EF4-FFF2-40B4-BE49-F238E27FC236}">
                    <a16:creationId xmlns:a16="http://schemas.microsoft.com/office/drawing/2014/main" id="{81608A25-B3A5-4DCB-9A7C-A5B01BF0A85A}"/>
                  </a:ext>
                </a:extLst>
              </p:cNvPr>
              <p:cNvSpPr>
                <a:spLocks noChangeArrowheads="1"/>
              </p:cNvSpPr>
              <p:nvPr/>
            </p:nvSpPr>
            <p:spPr bwMode="auto">
              <a:xfrm>
                <a:off x="7042" y="3304"/>
                <a:ext cx="184" cy="72"/>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1">
                <a:extLst>
                  <a:ext uri="{FF2B5EF4-FFF2-40B4-BE49-F238E27FC236}">
                    <a16:creationId xmlns:a16="http://schemas.microsoft.com/office/drawing/2014/main" id="{1D4D255D-37B2-4FE9-8732-1C3FDFB840E4}"/>
                  </a:ext>
                </a:extLst>
              </p:cNvPr>
              <p:cNvSpPr>
                <a:spLocks noEditPoints="1"/>
              </p:cNvSpPr>
              <p:nvPr/>
            </p:nvSpPr>
            <p:spPr bwMode="auto">
              <a:xfrm>
                <a:off x="7042" y="3304"/>
                <a:ext cx="184" cy="72"/>
              </a:xfrm>
              <a:custGeom>
                <a:avLst/>
                <a:gdLst>
                  <a:gd name="T0" fmla="*/ 0 w 184"/>
                  <a:gd name="T1" fmla="*/ 72 h 72"/>
                  <a:gd name="T2" fmla="*/ 184 w 184"/>
                  <a:gd name="T3" fmla="*/ 72 h 72"/>
                  <a:gd name="T4" fmla="*/ 0 w 184"/>
                  <a:gd name="T5" fmla="*/ 72 h 72"/>
                  <a:gd name="T6" fmla="*/ 0 w 184"/>
                  <a:gd name="T7" fmla="*/ 0 h 72"/>
                  <a:gd name="T8" fmla="*/ 184 w 184"/>
                  <a:gd name="T9" fmla="*/ 0 h 72"/>
                  <a:gd name="T10" fmla="*/ 0 w 184"/>
                  <a:gd name="T11" fmla="*/ 0 h 72"/>
                </a:gdLst>
                <a:ahLst/>
                <a:cxnLst>
                  <a:cxn ang="0">
                    <a:pos x="T0" y="T1"/>
                  </a:cxn>
                  <a:cxn ang="0">
                    <a:pos x="T2" y="T3"/>
                  </a:cxn>
                  <a:cxn ang="0">
                    <a:pos x="T4" y="T5"/>
                  </a:cxn>
                  <a:cxn ang="0">
                    <a:pos x="T6" y="T7"/>
                  </a:cxn>
                  <a:cxn ang="0">
                    <a:pos x="T8" y="T9"/>
                  </a:cxn>
                  <a:cxn ang="0">
                    <a:pos x="T10" y="T11"/>
                  </a:cxn>
                </a:cxnLst>
                <a:rect l="0" t="0" r="r" b="b"/>
                <a:pathLst>
                  <a:path w="184" h="72">
                    <a:moveTo>
                      <a:pt x="0" y="72"/>
                    </a:moveTo>
                    <a:lnTo>
                      <a:pt x="184" y="72"/>
                    </a:lnTo>
                    <a:lnTo>
                      <a:pt x="0" y="72"/>
                    </a:lnTo>
                    <a:close/>
                    <a:moveTo>
                      <a:pt x="0" y="0"/>
                    </a:moveTo>
                    <a:lnTo>
                      <a:pt x="184"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2">
                <a:extLst>
                  <a:ext uri="{FF2B5EF4-FFF2-40B4-BE49-F238E27FC236}">
                    <a16:creationId xmlns:a16="http://schemas.microsoft.com/office/drawing/2014/main" id="{912AE37A-97ED-4EEC-B149-7743B109138C}"/>
                  </a:ext>
                </a:extLst>
              </p:cNvPr>
              <p:cNvSpPr>
                <a:spLocks noEditPoints="1"/>
              </p:cNvSpPr>
              <p:nvPr/>
            </p:nvSpPr>
            <p:spPr bwMode="auto">
              <a:xfrm>
                <a:off x="7042" y="3304"/>
                <a:ext cx="184" cy="72"/>
              </a:xfrm>
              <a:custGeom>
                <a:avLst/>
                <a:gdLst>
                  <a:gd name="T0" fmla="*/ 0 w 184"/>
                  <a:gd name="T1" fmla="*/ 72 h 72"/>
                  <a:gd name="T2" fmla="*/ 184 w 184"/>
                  <a:gd name="T3" fmla="*/ 72 h 72"/>
                  <a:gd name="T4" fmla="*/ 0 w 184"/>
                  <a:gd name="T5" fmla="*/ 0 h 72"/>
                  <a:gd name="T6" fmla="*/ 184 w 184"/>
                  <a:gd name="T7" fmla="*/ 0 h 72"/>
                  <a:gd name="T8" fmla="*/ 0 w 184"/>
                  <a:gd name="T9" fmla="*/ 72 h 72"/>
                  <a:gd name="T10" fmla="*/ 0 w 184"/>
                  <a:gd name="T11" fmla="*/ 0 h 72"/>
                  <a:gd name="T12" fmla="*/ 184 w 184"/>
                  <a:gd name="T13" fmla="*/ 72 h 72"/>
                  <a:gd name="T14" fmla="*/ 184 w 18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72">
                    <a:moveTo>
                      <a:pt x="0" y="72"/>
                    </a:moveTo>
                    <a:lnTo>
                      <a:pt x="184" y="72"/>
                    </a:lnTo>
                    <a:moveTo>
                      <a:pt x="0" y="0"/>
                    </a:moveTo>
                    <a:lnTo>
                      <a:pt x="184" y="0"/>
                    </a:lnTo>
                    <a:moveTo>
                      <a:pt x="0" y="72"/>
                    </a:moveTo>
                    <a:lnTo>
                      <a:pt x="0" y="0"/>
                    </a:lnTo>
                    <a:moveTo>
                      <a:pt x="184" y="72"/>
                    </a:moveTo>
                    <a:lnTo>
                      <a:pt x="184"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 name="Rectangle 23">
                <a:extLst>
                  <a:ext uri="{FF2B5EF4-FFF2-40B4-BE49-F238E27FC236}">
                    <a16:creationId xmlns:a16="http://schemas.microsoft.com/office/drawing/2014/main" id="{B3E0F56D-AA8A-4BA1-8F8B-70A5F2516EFD}"/>
                  </a:ext>
                </a:extLst>
              </p:cNvPr>
              <p:cNvSpPr>
                <a:spLocks noChangeArrowheads="1"/>
              </p:cNvSpPr>
              <p:nvPr/>
            </p:nvSpPr>
            <p:spPr bwMode="auto">
              <a:xfrm>
                <a:off x="7042" y="3535"/>
                <a:ext cx="184" cy="72"/>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24">
                <a:extLst>
                  <a:ext uri="{FF2B5EF4-FFF2-40B4-BE49-F238E27FC236}">
                    <a16:creationId xmlns:a16="http://schemas.microsoft.com/office/drawing/2014/main" id="{1087EE4B-8572-478C-858F-D64B14EEBCB2}"/>
                  </a:ext>
                </a:extLst>
              </p:cNvPr>
              <p:cNvSpPr>
                <a:spLocks noEditPoints="1"/>
              </p:cNvSpPr>
              <p:nvPr/>
            </p:nvSpPr>
            <p:spPr bwMode="auto">
              <a:xfrm>
                <a:off x="7042" y="3535"/>
                <a:ext cx="184" cy="72"/>
              </a:xfrm>
              <a:custGeom>
                <a:avLst/>
                <a:gdLst>
                  <a:gd name="T0" fmla="*/ 0 w 184"/>
                  <a:gd name="T1" fmla="*/ 72 h 72"/>
                  <a:gd name="T2" fmla="*/ 184 w 184"/>
                  <a:gd name="T3" fmla="*/ 72 h 72"/>
                  <a:gd name="T4" fmla="*/ 0 w 184"/>
                  <a:gd name="T5" fmla="*/ 72 h 72"/>
                  <a:gd name="T6" fmla="*/ 0 w 184"/>
                  <a:gd name="T7" fmla="*/ 0 h 72"/>
                  <a:gd name="T8" fmla="*/ 184 w 184"/>
                  <a:gd name="T9" fmla="*/ 0 h 72"/>
                  <a:gd name="T10" fmla="*/ 0 w 184"/>
                  <a:gd name="T11" fmla="*/ 0 h 72"/>
                </a:gdLst>
                <a:ahLst/>
                <a:cxnLst>
                  <a:cxn ang="0">
                    <a:pos x="T0" y="T1"/>
                  </a:cxn>
                  <a:cxn ang="0">
                    <a:pos x="T2" y="T3"/>
                  </a:cxn>
                  <a:cxn ang="0">
                    <a:pos x="T4" y="T5"/>
                  </a:cxn>
                  <a:cxn ang="0">
                    <a:pos x="T6" y="T7"/>
                  </a:cxn>
                  <a:cxn ang="0">
                    <a:pos x="T8" y="T9"/>
                  </a:cxn>
                  <a:cxn ang="0">
                    <a:pos x="T10" y="T11"/>
                  </a:cxn>
                </a:cxnLst>
                <a:rect l="0" t="0" r="r" b="b"/>
                <a:pathLst>
                  <a:path w="184" h="72">
                    <a:moveTo>
                      <a:pt x="0" y="72"/>
                    </a:moveTo>
                    <a:lnTo>
                      <a:pt x="184" y="72"/>
                    </a:lnTo>
                    <a:lnTo>
                      <a:pt x="0" y="72"/>
                    </a:lnTo>
                    <a:close/>
                    <a:moveTo>
                      <a:pt x="0" y="0"/>
                    </a:moveTo>
                    <a:lnTo>
                      <a:pt x="184"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25">
                <a:extLst>
                  <a:ext uri="{FF2B5EF4-FFF2-40B4-BE49-F238E27FC236}">
                    <a16:creationId xmlns:a16="http://schemas.microsoft.com/office/drawing/2014/main" id="{D76B4E38-A311-48F1-9C12-66EC4649DA27}"/>
                  </a:ext>
                </a:extLst>
              </p:cNvPr>
              <p:cNvSpPr>
                <a:spLocks noEditPoints="1"/>
              </p:cNvSpPr>
              <p:nvPr/>
            </p:nvSpPr>
            <p:spPr bwMode="auto">
              <a:xfrm>
                <a:off x="7042" y="3535"/>
                <a:ext cx="184" cy="72"/>
              </a:xfrm>
              <a:custGeom>
                <a:avLst/>
                <a:gdLst>
                  <a:gd name="T0" fmla="*/ 0 w 184"/>
                  <a:gd name="T1" fmla="*/ 72 h 72"/>
                  <a:gd name="T2" fmla="*/ 184 w 184"/>
                  <a:gd name="T3" fmla="*/ 72 h 72"/>
                  <a:gd name="T4" fmla="*/ 0 w 184"/>
                  <a:gd name="T5" fmla="*/ 0 h 72"/>
                  <a:gd name="T6" fmla="*/ 184 w 184"/>
                  <a:gd name="T7" fmla="*/ 0 h 72"/>
                  <a:gd name="T8" fmla="*/ 0 w 184"/>
                  <a:gd name="T9" fmla="*/ 72 h 72"/>
                  <a:gd name="T10" fmla="*/ 0 w 184"/>
                  <a:gd name="T11" fmla="*/ 0 h 72"/>
                  <a:gd name="T12" fmla="*/ 184 w 184"/>
                  <a:gd name="T13" fmla="*/ 72 h 72"/>
                  <a:gd name="T14" fmla="*/ 184 w 18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72">
                    <a:moveTo>
                      <a:pt x="0" y="72"/>
                    </a:moveTo>
                    <a:lnTo>
                      <a:pt x="184" y="72"/>
                    </a:lnTo>
                    <a:moveTo>
                      <a:pt x="0" y="0"/>
                    </a:moveTo>
                    <a:lnTo>
                      <a:pt x="184" y="0"/>
                    </a:lnTo>
                    <a:moveTo>
                      <a:pt x="0" y="72"/>
                    </a:moveTo>
                    <a:lnTo>
                      <a:pt x="0" y="0"/>
                    </a:lnTo>
                    <a:moveTo>
                      <a:pt x="184" y="72"/>
                    </a:moveTo>
                    <a:lnTo>
                      <a:pt x="184"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26">
                <a:extLst>
                  <a:ext uri="{FF2B5EF4-FFF2-40B4-BE49-F238E27FC236}">
                    <a16:creationId xmlns:a16="http://schemas.microsoft.com/office/drawing/2014/main" id="{E9D9DBCB-4D2D-4FCD-BC7D-459D2EB402C6}"/>
                  </a:ext>
                </a:extLst>
              </p:cNvPr>
              <p:cNvSpPr>
                <a:spLocks/>
              </p:cNvSpPr>
              <p:nvPr/>
            </p:nvSpPr>
            <p:spPr bwMode="auto">
              <a:xfrm>
                <a:off x="6318" y="3089"/>
                <a:ext cx="727" cy="334"/>
              </a:xfrm>
              <a:custGeom>
                <a:avLst/>
                <a:gdLst>
                  <a:gd name="T0" fmla="*/ 0 w 727"/>
                  <a:gd name="T1" fmla="*/ 334 h 334"/>
                  <a:gd name="T2" fmla="*/ 377 w 727"/>
                  <a:gd name="T3" fmla="*/ 87 h 334"/>
                  <a:gd name="T4" fmla="*/ 727 w 727"/>
                  <a:gd name="T5" fmla="*/ 0 h 334"/>
                </a:gdLst>
                <a:ahLst/>
                <a:cxnLst>
                  <a:cxn ang="0">
                    <a:pos x="T0" y="T1"/>
                  </a:cxn>
                  <a:cxn ang="0">
                    <a:pos x="T2" y="T3"/>
                  </a:cxn>
                  <a:cxn ang="0">
                    <a:pos x="T4" y="T5"/>
                  </a:cxn>
                </a:cxnLst>
                <a:rect l="0" t="0" r="r" b="b"/>
                <a:pathLst>
                  <a:path w="727" h="334">
                    <a:moveTo>
                      <a:pt x="0" y="334"/>
                    </a:moveTo>
                    <a:cubicBezTo>
                      <a:pt x="134" y="215"/>
                      <a:pt x="256" y="141"/>
                      <a:pt x="377" y="87"/>
                    </a:cubicBezTo>
                    <a:cubicBezTo>
                      <a:pt x="489" y="38"/>
                      <a:pt x="601" y="6"/>
                      <a:pt x="727"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27">
                <a:extLst>
                  <a:ext uri="{FF2B5EF4-FFF2-40B4-BE49-F238E27FC236}">
                    <a16:creationId xmlns:a16="http://schemas.microsoft.com/office/drawing/2014/main" id="{FE689863-3382-43AB-A7AE-81715130E9BA}"/>
                  </a:ext>
                </a:extLst>
              </p:cNvPr>
              <p:cNvSpPr>
                <a:spLocks/>
              </p:cNvSpPr>
              <p:nvPr/>
            </p:nvSpPr>
            <p:spPr bwMode="auto">
              <a:xfrm>
                <a:off x="7016" y="3062"/>
                <a:ext cx="29" cy="56"/>
              </a:xfrm>
              <a:custGeom>
                <a:avLst/>
                <a:gdLst>
                  <a:gd name="T0" fmla="*/ 2 w 29"/>
                  <a:gd name="T1" fmla="*/ 56 h 56"/>
                  <a:gd name="T2" fmla="*/ 29 w 29"/>
                  <a:gd name="T3" fmla="*/ 27 h 56"/>
                  <a:gd name="T4" fmla="*/ 0 w 29"/>
                  <a:gd name="T5" fmla="*/ 0 h 56"/>
                </a:gdLst>
                <a:ahLst/>
                <a:cxnLst>
                  <a:cxn ang="0">
                    <a:pos x="T0" y="T1"/>
                  </a:cxn>
                  <a:cxn ang="0">
                    <a:pos x="T2" y="T3"/>
                  </a:cxn>
                  <a:cxn ang="0">
                    <a:pos x="T4" y="T5"/>
                  </a:cxn>
                </a:cxnLst>
                <a:rect l="0" t="0" r="r" b="b"/>
                <a:pathLst>
                  <a:path w="29" h="56">
                    <a:moveTo>
                      <a:pt x="2" y="56"/>
                    </a:moveTo>
                    <a:lnTo>
                      <a:pt x="29" y="27"/>
                    </a:lnTo>
                    <a:lnTo>
                      <a:pt x="0"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28">
                <a:extLst>
                  <a:ext uri="{FF2B5EF4-FFF2-40B4-BE49-F238E27FC236}">
                    <a16:creationId xmlns:a16="http://schemas.microsoft.com/office/drawing/2014/main" id="{9A26E8AA-2368-4413-B260-9C6143BD49E6}"/>
                  </a:ext>
                </a:extLst>
              </p:cNvPr>
              <p:cNvSpPr>
                <a:spLocks/>
              </p:cNvSpPr>
              <p:nvPr/>
            </p:nvSpPr>
            <p:spPr bwMode="auto">
              <a:xfrm>
                <a:off x="6318" y="3340"/>
                <a:ext cx="724" cy="83"/>
              </a:xfrm>
              <a:custGeom>
                <a:avLst/>
                <a:gdLst>
                  <a:gd name="T0" fmla="*/ 0 w 724"/>
                  <a:gd name="T1" fmla="*/ 83 h 83"/>
                  <a:gd name="T2" fmla="*/ 397 w 724"/>
                  <a:gd name="T3" fmla="*/ 23 h 83"/>
                  <a:gd name="T4" fmla="*/ 724 w 724"/>
                  <a:gd name="T5" fmla="*/ 0 h 83"/>
                </a:gdLst>
                <a:ahLst/>
                <a:cxnLst>
                  <a:cxn ang="0">
                    <a:pos x="T0" y="T1"/>
                  </a:cxn>
                  <a:cxn ang="0">
                    <a:pos x="T2" y="T3"/>
                  </a:cxn>
                  <a:cxn ang="0">
                    <a:pos x="T4" y="T5"/>
                  </a:cxn>
                </a:cxnLst>
                <a:rect l="0" t="0" r="r" b="b"/>
                <a:pathLst>
                  <a:path w="724" h="83">
                    <a:moveTo>
                      <a:pt x="0" y="83"/>
                    </a:moveTo>
                    <a:cubicBezTo>
                      <a:pt x="134" y="62"/>
                      <a:pt x="311" y="36"/>
                      <a:pt x="397" y="23"/>
                    </a:cubicBezTo>
                    <a:cubicBezTo>
                      <a:pt x="504" y="7"/>
                      <a:pt x="466" y="13"/>
                      <a:pt x="724"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29">
                <a:extLst>
                  <a:ext uri="{FF2B5EF4-FFF2-40B4-BE49-F238E27FC236}">
                    <a16:creationId xmlns:a16="http://schemas.microsoft.com/office/drawing/2014/main" id="{91C424A2-FD24-4C72-968B-6386A5241EE2}"/>
                  </a:ext>
                </a:extLst>
              </p:cNvPr>
              <p:cNvSpPr>
                <a:spLocks/>
              </p:cNvSpPr>
              <p:nvPr/>
            </p:nvSpPr>
            <p:spPr bwMode="auto">
              <a:xfrm>
                <a:off x="7012" y="3313"/>
                <a:ext cx="30" cy="57"/>
              </a:xfrm>
              <a:custGeom>
                <a:avLst/>
                <a:gdLst>
                  <a:gd name="T0" fmla="*/ 3 w 30"/>
                  <a:gd name="T1" fmla="*/ 57 h 57"/>
                  <a:gd name="T2" fmla="*/ 30 w 30"/>
                  <a:gd name="T3" fmla="*/ 27 h 57"/>
                  <a:gd name="T4" fmla="*/ 0 w 30"/>
                  <a:gd name="T5" fmla="*/ 0 h 57"/>
                </a:gdLst>
                <a:ahLst/>
                <a:cxnLst>
                  <a:cxn ang="0">
                    <a:pos x="T0" y="T1"/>
                  </a:cxn>
                  <a:cxn ang="0">
                    <a:pos x="T2" y="T3"/>
                  </a:cxn>
                  <a:cxn ang="0">
                    <a:pos x="T4" y="T5"/>
                  </a:cxn>
                </a:cxnLst>
                <a:rect l="0" t="0" r="r" b="b"/>
                <a:pathLst>
                  <a:path w="30" h="57">
                    <a:moveTo>
                      <a:pt x="3" y="57"/>
                    </a:moveTo>
                    <a:lnTo>
                      <a:pt x="30" y="27"/>
                    </a:lnTo>
                    <a:lnTo>
                      <a:pt x="0"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30">
                <a:extLst>
                  <a:ext uri="{FF2B5EF4-FFF2-40B4-BE49-F238E27FC236}">
                    <a16:creationId xmlns:a16="http://schemas.microsoft.com/office/drawing/2014/main" id="{D8998AA3-EE01-4DD6-9795-DFD63B3A25C4}"/>
                  </a:ext>
                </a:extLst>
              </p:cNvPr>
              <p:cNvSpPr>
                <a:spLocks/>
              </p:cNvSpPr>
              <p:nvPr/>
            </p:nvSpPr>
            <p:spPr bwMode="auto">
              <a:xfrm>
                <a:off x="649" y="3205"/>
                <a:ext cx="377" cy="98"/>
              </a:xfrm>
              <a:custGeom>
                <a:avLst/>
                <a:gdLst>
                  <a:gd name="T0" fmla="*/ 31 w 377"/>
                  <a:gd name="T1" fmla="*/ 0 h 98"/>
                  <a:gd name="T2" fmla="*/ 198 w 377"/>
                  <a:gd name="T3" fmla="*/ 40 h 98"/>
                  <a:gd name="T4" fmla="*/ 377 w 377"/>
                  <a:gd name="T5" fmla="*/ 98 h 98"/>
                </a:gdLst>
                <a:ahLst/>
                <a:cxnLst>
                  <a:cxn ang="0">
                    <a:pos x="T0" y="T1"/>
                  </a:cxn>
                  <a:cxn ang="0">
                    <a:pos x="T2" y="T3"/>
                  </a:cxn>
                  <a:cxn ang="0">
                    <a:pos x="T4" y="T5"/>
                  </a:cxn>
                </a:cxnLst>
                <a:rect l="0" t="0" r="r" b="b"/>
                <a:pathLst>
                  <a:path w="377" h="98">
                    <a:moveTo>
                      <a:pt x="31" y="0"/>
                    </a:moveTo>
                    <a:cubicBezTo>
                      <a:pt x="0" y="24"/>
                      <a:pt x="131" y="30"/>
                      <a:pt x="198" y="40"/>
                    </a:cubicBezTo>
                    <a:cubicBezTo>
                      <a:pt x="310" y="59"/>
                      <a:pt x="251" y="92"/>
                      <a:pt x="377" y="98"/>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31">
                <a:extLst>
                  <a:ext uri="{FF2B5EF4-FFF2-40B4-BE49-F238E27FC236}">
                    <a16:creationId xmlns:a16="http://schemas.microsoft.com/office/drawing/2014/main" id="{7A36BBD7-4D9E-46B7-AB85-201B060472BD}"/>
                  </a:ext>
                </a:extLst>
              </p:cNvPr>
              <p:cNvSpPr>
                <a:spLocks/>
              </p:cNvSpPr>
              <p:nvPr/>
            </p:nvSpPr>
            <p:spPr bwMode="auto">
              <a:xfrm>
                <a:off x="1019" y="3274"/>
                <a:ext cx="29" cy="57"/>
              </a:xfrm>
              <a:custGeom>
                <a:avLst/>
                <a:gdLst>
                  <a:gd name="T0" fmla="*/ 2 w 29"/>
                  <a:gd name="T1" fmla="*/ 0 h 57"/>
                  <a:gd name="T2" fmla="*/ 29 w 29"/>
                  <a:gd name="T3" fmla="*/ 30 h 57"/>
                  <a:gd name="T4" fmla="*/ 0 w 29"/>
                  <a:gd name="T5" fmla="*/ 57 h 57"/>
                  <a:gd name="T6" fmla="*/ 2 w 29"/>
                  <a:gd name="T7" fmla="*/ 0 h 57"/>
                </a:gdLst>
                <a:ahLst/>
                <a:cxnLst>
                  <a:cxn ang="0">
                    <a:pos x="T0" y="T1"/>
                  </a:cxn>
                  <a:cxn ang="0">
                    <a:pos x="T2" y="T3"/>
                  </a:cxn>
                  <a:cxn ang="0">
                    <a:pos x="T4" y="T5"/>
                  </a:cxn>
                  <a:cxn ang="0">
                    <a:pos x="T6" y="T7"/>
                  </a:cxn>
                </a:cxnLst>
                <a:rect l="0" t="0" r="r" b="b"/>
                <a:pathLst>
                  <a:path w="29" h="57">
                    <a:moveTo>
                      <a:pt x="2" y="0"/>
                    </a:moveTo>
                    <a:lnTo>
                      <a:pt x="29" y="30"/>
                    </a:lnTo>
                    <a:lnTo>
                      <a:pt x="0" y="57"/>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32">
                <a:extLst>
                  <a:ext uri="{FF2B5EF4-FFF2-40B4-BE49-F238E27FC236}">
                    <a16:creationId xmlns:a16="http://schemas.microsoft.com/office/drawing/2014/main" id="{131C4E37-9B18-445D-A390-22E278F8CA2A}"/>
                  </a:ext>
                </a:extLst>
              </p:cNvPr>
              <p:cNvSpPr>
                <a:spLocks/>
              </p:cNvSpPr>
              <p:nvPr/>
            </p:nvSpPr>
            <p:spPr bwMode="auto">
              <a:xfrm>
                <a:off x="741" y="3423"/>
                <a:ext cx="307" cy="0"/>
              </a:xfrm>
              <a:custGeom>
                <a:avLst/>
                <a:gdLst>
                  <a:gd name="T0" fmla="*/ 307 w 307"/>
                  <a:gd name="T1" fmla="*/ 0 w 307"/>
                </a:gdLst>
                <a:ahLst/>
                <a:cxnLst>
                  <a:cxn ang="0">
                    <a:pos x="T0" y="0"/>
                  </a:cxn>
                  <a:cxn ang="0">
                    <a:pos x="T1" y="0"/>
                  </a:cxn>
                </a:cxnLst>
                <a:rect l="0" t="0" r="r" b="b"/>
                <a:pathLst>
                  <a:path w="307">
                    <a:moveTo>
                      <a:pt x="307" y="0"/>
                    </a:moveTo>
                    <a:cubicBezTo>
                      <a:pt x="230" y="0"/>
                      <a:pt x="77" y="0"/>
                      <a:pt x="0"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33">
                <a:extLst>
                  <a:ext uri="{FF2B5EF4-FFF2-40B4-BE49-F238E27FC236}">
                    <a16:creationId xmlns:a16="http://schemas.microsoft.com/office/drawing/2014/main" id="{22DD60D9-08AB-4126-B9B2-322CBEF734D4}"/>
                  </a:ext>
                </a:extLst>
              </p:cNvPr>
              <p:cNvSpPr>
                <a:spLocks/>
              </p:cNvSpPr>
              <p:nvPr/>
            </p:nvSpPr>
            <p:spPr bwMode="auto">
              <a:xfrm>
                <a:off x="1020" y="3395"/>
                <a:ext cx="28" cy="57"/>
              </a:xfrm>
              <a:custGeom>
                <a:avLst/>
                <a:gdLst>
                  <a:gd name="T0" fmla="*/ 0 w 28"/>
                  <a:gd name="T1" fmla="*/ 57 h 57"/>
                  <a:gd name="T2" fmla="*/ 28 w 28"/>
                  <a:gd name="T3" fmla="*/ 28 h 57"/>
                  <a:gd name="T4" fmla="*/ 0 w 28"/>
                  <a:gd name="T5" fmla="*/ 0 h 57"/>
                </a:gdLst>
                <a:ahLst/>
                <a:cxnLst>
                  <a:cxn ang="0">
                    <a:pos x="T0" y="T1"/>
                  </a:cxn>
                  <a:cxn ang="0">
                    <a:pos x="T2" y="T3"/>
                  </a:cxn>
                  <a:cxn ang="0">
                    <a:pos x="T4" y="T5"/>
                  </a:cxn>
                </a:cxnLst>
                <a:rect l="0" t="0" r="r" b="b"/>
                <a:pathLst>
                  <a:path w="28" h="57">
                    <a:moveTo>
                      <a:pt x="0" y="57"/>
                    </a:moveTo>
                    <a:lnTo>
                      <a:pt x="28" y="28"/>
                    </a:lnTo>
                    <a:lnTo>
                      <a:pt x="0"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34">
                <a:extLst>
                  <a:ext uri="{FF2B5EF4-FFF2-40B4-BE49-F238E27FC236}">
                    <a16:creationId xmlns:a16="http://schemas.microsoft.com/office/drawing/2014/main" id="{82CDB979-FBE0-48F4-BF40-535B5B55AF84}"/>
                  </a:ext>
                </a:extLst>
              </p:cNvPr>
              <p:cNvSpPr>
                <a:spLocks/>
              </p:cNvSpPr>
              <p:nvPr/>
            </p:nvSpPr>
            <p:spPr bwMode="auto">
              <a:xfrm>
                <a:off x="741" y="3550"/>
                <a:ext cx="307" cy="162"/>
              </a:xfrm>
              <a:custGeom>
                <a:avLst/>
                <a:gdLst>
                  <a:gd name="T0" fmla="*/ 307 w 307"/>
                  <a:gd name="T1" fmla="*/ 37 h 162"/>
                  <a:gd name="T2" fmla="*/ 49 w 307"/>
                  <a:gd name="T3" fmla="*/ 143 h 162"/>
                  <a:gd name="T4" fmla="*/ 0 w 307"/>
                  <a:gd name="T5" fmla="*/ 122 h 162"/>
                </a:gdLst>
                <a:ahLst/>
                <a:cxnLst>
                  <a:cxn ang="0">
                    <a:pos x="T0" y="T1"/>
                  </a:cxn>
                  <a:cxn ang="0">
                    <a:pos x="T2" y="T3"/>
                  </a:cxn>
                  <a:cxn ang="0">
                    <a:pos x="T4" y="T5"/>
                  </a:cxn>
                </a:cxnLst>
                <a:rect l="0" t="0" r="r" b="b"/>
                <a:pathLst>
                  <a:path w="307" h="162">
                    <a:moveTo>
                      <a:pt x="307" y="37"/>
                    </a:moveTo>
                    <a:cubicBezTo>
                      <a:pt x="111" y="0"/>
                      <a:pt x="73" y="108"/>
                      <a:pt x="49" y="143"/>
                    </a:cubicBezTo>
                    <a:cubicBezTo>
                      <a:pt x="36" y="162"/>
                      <a:pt x="28" y="160"/>
                      <a:pt x="0" y="122"/>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35">
                <a:extLst>
                  <a:ext uri="{FF2B5EF4-FFF2-40B4-BE49-F238E27FC236}">
                    <a16:creationId xmlns:a16="http://schemas.microsoft.com/office/drawing/2014/main" id="{8F458EB7-7ED2-4FF8-8E34-9310F83954B3}"/>
                  </a:ext>
                </a:extLst>
              </p:cNvPr>
              <p:cNvSpPr>
                <a:spLocks/>
              </p:cNvSpPr>
              <p:nvPr/>
            </p:nvSpPr>
            <p:spPr bwMode="auto">
              <a:xfrm>
                <a:off x="1015" y="3554"/>
                <a:ext cx="33" cy="55"/>
              </a:xfrm>
              <a:custGeom>
                <a:avLst/>
                <a:gdLst>
                  <a:gd name="T0" fmla="*/ 0 w 33"/>
                  <a:gd name="T1" fmla="*/ 55 h 55"/>
                  <a:gd name="T2" fmla="*/ 33 w 33"/>
                  <a:gd name="T3" fmla="*/ 33 h 55"/>
                  <a:gd name="T4" fmla="*/ 11 w 33"/>
                  <a:gd name="T5" fmla="*/ 0 h 55"/>
                </a:gdLst>
                <a:ahLst/>
                <a:cxnLst>
                  <a:cxn ang="0">
                    <a:pos x="T0" y="T1"/>
                  </a:cxn>
                  <a:cxn ang="0">
                    <a:pos x="T2" y="T3"/>
                  </a:cxn>
                  <a:cxn ang="0">
                    <a:pos x="T4" y="T5"/>
                  </a:cxn>
                </a:cxnLst>
                <a:rect l="0" t="0" r="r" b="b"/>
                <a:pathLst>
                  <a:path w="33" h="55">
                    <a:moveTo>
                      <a:pt x="0" y="55"/>
                    </a:moveTo>
                    <a:lnTo>
                      <a:pt x="33" y="33"/>
                    </a:lnTo>
                    <a:lnTo>
                      <a:pt x="11"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Rectangle 36">
                <a:extLst>
                  <a:ext uri="{FF2B5EF4-FFF2-40B4-BE49-F238E27FC236}">
                    <a16:creationId xmlns:a16="http://schemas.microsoft.com/office/drawing/2014/main" id="{D8C5D691-87B0-4485-9E85-DE6C69C19185}"/>
                  </a:ext>
                </a:extLst>
              </p:cNvPr>
              <p:cNvSpPr>
                <a:spLocks noChangeArrowheads="1"/>
              </p:cNvSpPr>
              <p:nvPr/>
            </p:nvSpPr>
            <p:spPr bwMode="auto">
              <a:xfrm>
                <a:off x="4777" y="3327"/>
                <a:ext cx="369" cy="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Rectangle 37">
                <a:extLst>
                  <a:ext uri="{FF2B5EF4-FFF2-40B4-BE49-F238E27FC236}">
                    <a16:creationId xmlns:a16="http://schemas.microsoft.com/office/drawing/2014/main" id="{CEA8FF24-E82E-45D3-B065-A7846E41CB88}"/>
                  </a:ext>
                </a:extLst>
              </p:cNvPr>
              <p:cNvSpPr>
                <a:spLocks noChangeArrowheads="1"/>
              </p:cNvSpPr>
              <p:nvPr/>
            </p:nvSpPr>
            <p:spPr bwMode="auto">
              <a:xfrm>
                <a:off x="4777" y="3327"/>
                <a:ext cx="369" cy="223"/>
              </a:xfrm>
              <a:prstGeom prst="rect">
                <a:avLst/>
              </a:prstGeom>
              <a:noFill/>
              <a:ln w="31750"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3" name="Picture 38">
                <a:extLst>
                  <a:ext uri="{FF2B5EF4-FFF2-40B4-BE49-F238E27FC236}">
                    <a16:creationId xmlns:a16="http://schemas.microsoft.com/office/drawing/2014/main" id="{73001885-45D7-457E-A618-0BC6902612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0" y="3270"/>
                <a:ext cx="22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Freeform 39">
                <a:extLst>
                  <a:ext uri="{FF2B5EF4-FFF2-40B4-BE49-F238E27FC236}">
                    <a16:creationId xmlns:a16="http://schemas.microsoft.com/office/drawing/2014/main" id="{D39640A8-79C4-46A1-955E-EA42F7A8BD34}"/>
                  </a:ext>
                </a:extLst>
              </p:cNvPr>
              <p:cNvSpPr>
                <a:spLocks/>
              </p:cNvSpPr>
              <p:nvPr/>
            </p:nvSpPr>
            <p:spPr bwMode="auto">
              <a:xfrm>
                <a:off x="1233" y="3451"/>
                <a:ext cx="706" cy="197"/>
              </a:xfrm>
              <a:custGeom>
                <a:avLst/>
                <a:gdLst>
                  <a:gd name="T0" fmla="*/ 706 w 706"/>
                  <a:gd name="T1" fmla="*/ 99 h 197"/>
                  <a:gd name="T2" fmla="*/ 607 w 706"/>
                  <a:gd name="T3" fmla="*/ 197 h 197"/>
                  <a:gd name="T4" fmla="*/ 607 w 706"/>
                  <a:gd name="T5" fmla="*/ 148 h 197"/>
                  <a:gd name="T6" fmla="*/ 0 w 706"/>
                  <a:gd name="T7" fmla="*/ 148 h 197"/>
                  <a:gd name="T8" fmla="*/ 0 w 706"/>
                  <a:gd name="T9" fmla="*/ 49 h 197"/>
                  <a:gd name="T10" fmla="*/ 607 w 706"/>
                  <a:gd name="T11" fmla="*/ 49 h 197"/>
                  <a:gd name="T12" fmla="*/ 607 w 706"/>
                  <a:gd name="T13" fmla="*/ 0 h 197"/>
                  <a:gd name="T14" fmla="*/ 706 w 706"/>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6" h="197">
                    <a:moveTo>
                      <a:pt x="706" y="99"/>
                    </a:moveTo>
                    <a:lnTo>
                      <a:pt x="607" y="197"/>
                    </a:lnTo>
                    <a:lnTo>
                      <a:pt x="607" y="148"/>
                    </a:lnTo>
                    <a:lnTo>
                      <a:pt x="0" y="148"/>
                    </a:lnTo>
                    <a:lnTo>
                      <a:pt x="0" y="49"/>
                    </a:lnTo>
                    <a:lnTo>
                      <a:pt x="607" y="49"/>
                    </a:lnTo>
                    <a:lnTo>
                      <a:pt x="607" y="0"/>
                    </a:lnTo>
                    <a:lnTo>
                      <a:pt x="706" y="9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40">
                <a:extLst>
                  <a:ext uri="{FF2B5EF4-FFF2-40B4-BE49-F238E27FC236}">
                    <a16:creationId xmlns:a16="http://schemas.microsoft.com/office/drawing/2014/main" id="{3D32BA8E-C187-4694-87F0-DC83078D0588}"/>
                  </a:ext>
                </a:extLst>
              </p:cNvPr>
              <p:cNvSpPr>
                <a:spLocks/>
              </p:cNvSpPr>
              <p:nvPr/>
            </p:nvSpPr>
            <p:spPr bwMode="auto">
              <a:xfrm>
                <a:off x="1233" y="3451"/>
                <a:ext cx="706" cy="197"/>
              </a:xfrm>
              <a:custGeom>
                <a:avLst/>
                <a:gdLst>
                  <a:gd name="T0" fmla="*/ 706 w 706"/>
                  <a:gd name="T1" fmla="*/ 99 h 197"/>
                  <a:gd name="T2" fmla="*/ 607 w 706"/>
                  <a:gd name="T3" fmla="*/ 197 h 197"/>
                  <a:gd name="T4" fmla="*/ 607 w 706"/>
                  <a:gd name="T5" fmla="*/ 148 h 197"/>
                  <a:gd name="T6" fmla="*/ 0 w 706"/>
                  <a:gd name="T7" fmla="*/ 148 h 197"/>
                  <a:gd name="T8" fmla="*/ 0 w 706"/>
                  <a:gd name="T9" fmla="*/ 49 h 197"/>
                  <a:gd name="T10" fmla="*/ 607 w 706"/>
                  <a:gd name="T11" fmla="*/ 49 h 197"/>
                  <a:gd name="T12" fmla="*/ 607 w 706"/>
                  <a:gd name="T13" fmla="*/ 0 h 197"/>
                  <a:gd name="T14" fmla="*/ 706 w 706"/>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6" h="197">
                    <a:moveTo>
                      <a:pt x="706" y="99"/>
                    </a:moveTo>
                    <a:lnTo>
                      <a:pt x="607" y="197"/>
                    </a:lnTo>
                    <a:lnTo>
                      <a:pt x="607" y="148"/>
                    </a:lnTo>
                    <a:lnTo>
                      <a:pt x="0" y="148"/>
                    </a:lnTo>
                    <a:lnTo>
                      <a:pt x="0" y="49"/>
                    </a:lnTo>
                    <a:lnTo>
                      <a:pt x="607" y="49"/>
                    </a:lnTo>
                    <a:lnTo>
                      <a:pt x="607" y="0"/>
                    </a:lnTo>
                    <a:lnTo>
                      <a:pt x="706" y="99"/>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41">
                <a:extLst>
                  <a:ext uri="{FF2B5EF4-FFF2-40B4-BE49-F238E27FC236}">
                    <a16:creationId xmlns:a16="http://schemas.microsoft.com/office/drawing/2014/main" id="{17A94295-FFE1-4D85-AB72-5FA0F7517E0A}"/>
                  </a:ext>
                </a:extLst>
              </p:cNvPr>
              <p:cNvSpPr>
                <a:spLocks/>
              </p:cNvSpPr>
              <p:nvPr/>
            </p:nvSpPr>
            <p:spPr bwMode="auto">
              <a:xfrm>
                <a:off x="2123" y="3451"/>
                <a:ext cx="614" cy="197"/>
              </a:xfrm>
              <a:custGeom>
                <a:avLst/>
                <a:gdLst>
                  <a:gd name="T0" fmla="*/ 614 w 614"/>
                  <a:gd name="T1" fmla="*/ 99 h 197"/>
                  <a:gd name="T2" fmla="*/ 516 w 614"/>
                  <a:gd name="T3" fmla="*/ 197 h 197"/>
                  <a:gd name="T4" fmla="*/ 516 w 614"/>
                  <a:gd name="T5" fmla="*/ 148 h 197"/>
                  <a:gd name="T6" fmla="*/ 0 w 614"/>
                  <a:gd name="T7" fmla="*/ 148 h 197"/>
                  <a:gd name="T8" fmla="*/ 0 w 614"/>
                  <a:gd name="T9" fmla="*/ 49 h 197"/>
                  <a:gd name="T10" fmla="*/ 516 w 614"/>
                  <a:gd name="T11" fmla="*/ 49 h 197"/>
                  <a:gd name="T12" fmla="*/ 516 w 614"/>
                  <a:gd name="T13" fmla="*/ 0 h 197"/>
                  <a:gd name="T14" fmla="*/ 614 w 614"/>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197">
                    <a:moveTo>
                      <a:pt x="614" y="99"/>
                    </a:moveTo>
                    <a:lnTo>
                      <a:pt x="516" y="197"/>
                    </a:lnTo>
                    <a:lnTo>
                      <a:pt x="516" y="148"/>
                    </a:lnTo>
                    <a:lnTo>
                      <a:pt x="0" y="148"/>
                    </a:lnTo>
                    <a:lnTo>
                      <a:pt x="0" y="49"/>
                    </a:lnTo>
                    <a:lnTo>
                      <a:pt x="516" y="49"/>
                    </a:lnTo>
                    <a:lnTo>
                      <a:pt x="516" y="0"/>
                    </a:lnTo>
                    <a:lnTo>
                      <a:pt x="614" y="9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42">
                <a:extLst>
                  <a:ext uri="{FF2B5EF4-FFF2-40B4-BE49-F238E27FC236}">
                    <a16:creationId xmlns:a16="http://schemas.microsoft.com/office/drawing/2014/main" id="{9DDA1F01-6EDF-43C4-B62E-457FAD822C70}"/>
                  </a:ext>
                </a:extLst>
              </p:cNvPr>
              <p:cNvSpPr>
                <a:spLocks/>
              </p:cNvSpPr>
              <p:nvPr/>
            </p:nvSpPr>
            <p:spPr bwMode="auto">
              <a:xfrm>
                <a:off x="2123" y="3451"/>
                <a:ext cx="614" cy="197"/>
              </a:xfrm>
              <a:custGeom>
                <a:avLst/>
                <a:gdLst>
                  <a:gd name="T0" fmla="*/ 614 w 614"/>
                  <a:gd name="T1" fmla="*/ 99 h 197"/>
                  <a:gd name="T2" fmla="*/ 516 w 614"/>
                  <a:gd name="T3" fmla="*/ 197 h 197"/>
                  <a:gd name="T4" fmla="*/ 516 w 614"/>
                  <a:gd name="T5" fmla="*/ 148 h 197"/>
                  <a:gd name="T6" fmla="*/ 0 w 614"/>
                  <a:gd name="T7" fmla="*/ 148 h 197"/>
                  <a:gd name="T8" fmla="*/ 0 w 614"/>
                  <a:gd name="T9" fmla="*/ 49 h 197"/>
                  <a:gd name="T10" fmla="*/ 516 w 614"/>
                  <a:gd name="T11" fmla="*/ 49 h 197"/>
                  <a:gd name="T12" fmla="*/ 516 w 614"/>
                  <a:gd name="T13" fmla="*/ 0 h 197"/>
                  <a:gd name="T14" fmla="*/ 614 w 614"/>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197">
                    <a:moveTo>
                      <a:pt x="614" y="99"/>
                    </a:moveTo>
                    <a:lnTo>
                      <a:pt x="516" y="197"/>
                    </a:lnTo>
                    <a:lnTo>
                      <a:pt x="516" y="148"/>
                    </a:lnTo>
                    <a:lnTo>
                      <a:pt x="0" y="148"/>
                    </a:lnTo>
                    <a:lnTo>
                      <a:pt x="0" y="49"/>
                    </a:lnTo>
                    <a:lnTo>
                      <a:pt x="516" y="49"/>
                    </a:lnTo>
                    <a:lnTo>
                      <a:pt x="516" y="0"/>
                    </a:lnTo>
                    <a:lnTo>
                      <a:pt x="614" y="99"/>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43">
                <a:extLst>
                  <a:ext uri="{FF2B5EF4-FFF2-40B4-BE49-F238E27FC236}">
                    <a16:creationId xmlns:a16="http://schemas.microsoft.com/office/drawing/2014/main" id="{9A8A0454-C93A-4217-BF21-C8A18D2F1CBF}"/>
                  </a:ext>
                </a:extLst>
              </p:cNvPr>
              <p:cNvSpPr>
                <a:spLocks/>
              </p:cNvSpPr>
              <p:nvPr/>
            </p:nvSpPr>
            <p:spPr bwMode="auto">
              <a:xfrm>
                <a:off x="2921" y="3451"/>
                <a:ext cx="1842" cy="197"/>
              </a:xfrm>
              <a:custGeom>
                <a:avLst/>
                <a:gdLst>
                  <a:gd name="T0" fmla="*/ 1842 w 1842"/>
                  <a:gd name="T1" fmla="*/ 99 h 197"/>
                  <a:gd name="T2" fmla="*/ 1744 w 1842"/>
                  <a:gd name="T3" fmla="*/ 197 h 197"/>
                  <a:gd name="T4" fmla="*/ 1744 w 1842"/>
                  <a:gd name="T5" fmla="*/ 148 h 197"/>
                  <a:gd name="T6" fmla="*/ 0 w 1842"/>
                  <a:gd name="T7" fmla="*/ 148 h 197"/>
                  <a:gd name="T8" fmla="*/ 0 w 1842"/>
                  <a:gd name="T9" fmla="*/ 49 h 197"/>
                  <a:gd name="T10" fmla="*/ 1744 w 1842"/>
                  <a:gd name="T11" fmla="*/ 49 h 197"/>
                  <a:gd name="T12" fmla="*/ 1744 w 1842"/>
                  <a:gd name="T13" fmla="*/ 0 h 197"/>
                  <a:gd name="T14" fmla="*/ 1842 w 1842"/>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2" h="197">
                    <a:moveTo>
                      <a:pt x="1842" y="99"/>
                    </a:moveTo>
                    <a:lnTo>
                      <a:pt x="1744" y="197"/>
                    </a:lnTo>
                    <a:lnTo>
                      <a:pt x="1744" y="148"/>
                    </a:lnTo>
                    <a:lnTo>
                      <a:pt x="0" y="148"/>
                    </a:lnTo>
                    <a:lnTo>
                      <a:pt x="0" y="49"/>
                    </a:lnTo>
                    <a:lnTo>
                      <a:pt x="1744" y="49"/>
                    </a:lnTo>
                    <a:lnTo>
                      <a:pt x="1744" y="0"/>
                    </a:lnTo>
                    <a:lnTo>
                      <a:pt x="1842" y="9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44">
                <a:extLst>
                  <a:ext uri="{FF2B5EF4-FFF2-40B4-BE49-F238E27FC236}">
                    <a16:creationId xmlns:a16="http://schemas.microsoft.com/office/drawing/2014/main" id="{65614257-33B1-474B-AEE4-307F6257C83B}"/>
                  </a:ext>
                </a:extLst>
              </p:cNvPr>
              <p:cNvSpPr>
                <a:spLocks/>
              </p:cNvSpPr>
              <p:nvPr/>
            </p:nvSpPr>
            <p:spPr bwMode="auto">
              <a:xfrm>
                <a:off x="2921" y="3451"/>
                <a:ext cx="1842" cy="197"/>
              </a:xfrm>
              <a:custGeom>
                <a:avLst/>
                <a:gdLst>
                  <a:gd name="T0" fmla="*/ 1842 w 1842"/>
                  <a:gd name="T1" fmla="*/ 99 h 197"/>
                  <a:gd name="T2" fmla="*/ 1744 w 1842"/>
                  <a:gd name="T3" fmla="*/ 197 h 197"/>
                  <a:gd name="T4" fmla="*/ 1744 w 1842"/>
                  <a:gd name="T5" fmla="*/ 148 h 197"/>
                  <a:gd name="T6" fmla="*/ 0 w 1842"/>
                  <a:gd name="T7" fmla="*/ 148 h 197"/>
                  <a:gd name="T8" fmla="*/ 0 w 1842"/>
                  <a:gd name="T9" fmla="*/ 49 h 197"/>
                  <a:gd name="T10" fmla="*/ 1744 w 1842"/>
                  <a:gd name="T11" fmla="*/ 49 h 197"/>
                  <a:gd name="T12" fmla="*/ 1744 w 1842"/>
                  <a:gd name="T13" fmla="*/ 0 h 197"/>
                  <a:gd name="T14" fmla="*/ 1842 w 1842"/>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2" h="197">
                    <a:moveTo>
                      <a:pt x="1842" y="99"/>
                    </a:moveTo>
                    <a:lnTo>
                      <a:pt x="1744" y="197"/>
                    </a:lnTo>
                    <a:lnTo>
                      <a:pt x="1744" y="148"/>
                    </a:lnTo>
                    <a:lnTo>
                      <a:pt x="0" y="148"/>
                    </a:lnTo>
                    <a:lnTo>
                      <a:pt x="0" y="49"/>
                    </a:lnTo>
                    <a:lnTo>
                      <a:pt x="1744" y="49"/>
                    </a:lnTo>
                    <a:lnTo>
                      <a:pt x="1744" y="0"/>
                    </a:lnTo>
                    <a:lnTo>
                      <a:pt x="1842" y="99"/>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0" name="Picture 45">
                <a:extLst>
                  <a:ext uri="{FF2B5EF4-FFF2-40B4-BE49-F238E27FC236}">
                    <a16:creationId xmlns:a16="http://schemas.microsoft.com/office/drawing/2014/main" id="{47B3FD60-43C1-4610-8D9A-C13858C8DA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9" y="2332"/>
                <a:ext cx="736" cy="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46">
                <a:extLst>
                  <a:ext uri="{FF2B5EF4-FFF2-40B4-BE49-F238E27FC236}">
                    <a16:creationId xmlns:a16="http://schemas.microsoft.com/office/drawing/2014/main" id="{2618F9C7-36DD-4457-833A-1B02D4ED43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1" y="3244"/>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48">
                <a:extLst>
                  <a:ext uri="{FF2B5EF4-FFF2-40B4-BE49-F238E27FC236}">
                    <a16:creationId xmlns:a16="http://schemas.microsoft.com/office/drawing/2014/main" id="{89722716-138C-4AEF-8843-2F964F06E7B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69" y="3244"/>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49">
                <a:extLst>
                  <a:ext uri="{FF2B5EF4-FFF2-40B4-BE49-F238E27FC236}">
                    <a16:creationId xmlns:a16="http://schemas.microsoft.com/office/drawing/2014/main" id="{0249306F-4876-408A-A898-95CBD73FF5B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9" y="3244"/>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50">
                <a:extLst>
                  <a:ext uri="{FF2B5EF4-FFF2-40B4-BE49-F238E27FC236}">
                    <a16:creationId xmlns:a16="http://schemas.microsoft.com/office/drawing/2014/main" id="{6DD07B9E-7235-40B7-A078-912F9C1E92A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58" y="3244"/>
                <a:ext cx="369"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51">
                <a:extLst>
                  <a:ext uri="{FF2B5EF4-FFF2-40B4-BE49-F238E27FC236}">
                    <a16:creationId xmlns:a16="http://schemas.microsoft.com/office/drawing/2014/main" id="{FBD39A11-661E-4240-8B7E-6DC0E536049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54" y="3216"/>
                <a:ext cx="369"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Freeform 52">
                <a:extLst>
                  <a:ext uri="{FF2B5EF4-FFF2-40B4-BE49-F238E27FC236}">
                    <a16:creationId xmlns:a16="http://schemas.microsoft.com/office/drawing/2014/main" id="{DEF42F92-8284-418E-9292-31A24C7F4E01}"/>
                  </a:ext>
                </a:extLst>
              </p:cNvPr>
              <p:cNvSpPr>
                <a:spLocks/>
              </p:cNvSpPr>
              <p:nvPr/>
            </p:nvSpPr>
            <p:spPr bwMode="auto">
              <a:xfrm>
                <a:off x="5428" y="3451"/>
                <a:ext cx="706" cy="197"/>
              </a:xfrm>
              <a:custGeom>
                <a:avLst/>
                <a:gdLst>
                  <a:gd name="T0" fmla="*/ 706 w 706"/>
                  <a:gd name="T1" fmla="*/ 99 h 197"/>
                  <a:gd name="T2" fmla="*/ 608 w 706"/>
                  <a:gd name="T3" fmla="*/ 197 h 197"/>
                  <a:gd name="T4" fmla="*/ 608 w 706"/>
                  <a:gd name="T5" fmla="*/ 148 h 197"/>
                  <a:gd name="T6" fmla="*/ 0 w 706"/>
                  <a:gd name="T7" fmla="*/ 148 h 197"/>
                  <a:gd name="T8" fmla="*/ 0 w 706"/>
                  <a:gd name="T9" fmla="*/ 49 h 197"/>
                  <a:gd name="T10" fmla="*/ 608 w 706"/>
                  <a:gd name="T11" fmla="*/ 49 h 197"/>
                  <a:gd name="T12" fmla="*/ 608 w 706"/>
                  <a:gd name="T13" fmla="*/ 0 h 197"/>
                  <a:gd name="T14" fmla="*/ 706 w 706"/>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6" h="197">
                    <a:moveTo>
                      <a:pt x="706" y="99"/>
                    </a:moveTo>
                    <a:lnTo>
                      <a:pt x="608" y="197"/>
                    </a:lnTo>
                    <a:lnTo>
                      <a:pt x="608" y="148"/>
                    </a:lnTo>
                    <a:lnTo>
                      <a:pt x="0" y="148"/>
                    </a:lnTo>
                    <a:lnTo>
                      <a:pt x="0" y="49"/>
                    </a:lnTo>
                    <a:lnTo>
                      <a:pt x="608" y="49"/>
                    </a:lnTo>
                    <a:lnTo>
                      <a:pt x="608" y="0"/>
                    </a:lnTo>
                    <a:lnTo>
                      <a:pt x="706" y="9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53">
                <a:extLst>
                  <a:ext uri="{FF2B5EF4-FFF2-40B4-BE49-F238E27FC236}">
                    <a16:creationId xmlns:a16="http://schemas.microsoft.com/office/drawing/2014/main" id="{6CD10535-7E4A-4861-81A0-ADBB14CDBCF8}"/>
                  </a:ext>
                </a:extLst>
              </p:cNvPr>
              <p:cNvSpPr>
                <a:spLocks/>
              </p:cNvSpPr>
              <p:nvPr/>
            </p:nvSpPr>
            <p:spPr bwMode="auto">
              <a:xfrm>
                <a:off x="5428" y="3451"/>
                <a:ext cx="706" cy="197"/>
              </a:xfrm>
              <a:custGeom>
                <a:avLst/>
                <a:gdLst>
                  <a:gd name="T0" fmla="*/ 706 w 706"/>
                  <a:gd name="T1" fmla="*/ 99 h 197"/>
                  <a:gd name="T2" fmla="*/ 608 w 706"/>
                  <a:gd name="T3" fmla="*/ 197 h 197"/>
                  <a:gd name="T4" fmla="*/ 608 w 706"/>
                  <a:gd name="T5" fmla="*/ 148 h 197"/>
                  <a:gd name="T6" fmla="*/ 0 w 706"/>
                  <a:gd name="T7" fmla="*/ 148 h 197"/>
                  <a:gd name="T8" fmla="*/ 0 w 706"/>
                  <a:gd name="T9" fmla="*/ 49 h 197"/>
                  <a:gd name="T10" fmla="*/ 608 w 706"/>
                  <a:gd name="T11" fmla="*/ 49 h 197"/>
                  <a:gd name="T12" fmla="*/ 608 w 706"/>
                  <a:gd name="T13" fmla="*/ 0 h 197"/>
                  <a:gd name="T14" fmla="*/ 706 w 706"/>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6" h="197">
                    <a:moveTo>
                      <a:pt x="706" y="99"/>
                    </a:moveTo>
                    <a:lnTo>
                      <a:pt x="608" y="197"/>
                    </a:lnTo>
                    <a:lnTo>
                      <a:pt x="608" y="148"/>
                    </a:lnTo>
                    <a:lnTo>
                      <a:pt x="0" y="148"/>
                    </a:lnTo>
                    <a:lnTo>
                      <a:pt x="0" y="49"/>
                    </a:lnTo>
                    <a:lnTo>
                      <a:pt x="608" y="49"/>
                    </a:lnTo>
                    <a:lnTo>
                      <a:pt x="608" y="0"/>
                    </a:lnTo>
                    <a:lnTo>
                      <a:pt x="706" y="99"/>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8" name="Picture 54">
                <a:extLst>
                  <a:ext uri="{FF2B5EF4-FFF2-40B4-BE49-F238E27FC236}">
                    <a16:creationId xmlns:a16="http://schemas.microsoft.com/office/drawing/2014/main" id="{6D6E5346-78D5-4373-957F-53AC51175C8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53" y="3239"/>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55">
                <a:extLst>
                  <a:ext uri="{FF2B5EF4-FFF2-40B4-BE49-F238E27FC236}">
                    <a16:creationId xmlns:a16="http://schemas.microsoft.com/office/drawing/2014/main" id="{512D5D69-14C0-47E3-807B-856993E0FBE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53" y="3239"/>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tangle 56">
                <a:extLst>
                  <a:ext uri="{FF2B5EF4-FFF2-40B4-BE49-F238E27FC236}">
                    <a16:creationId xmlns:a16="http://schemas.microsoft.com/office/drawing/2014/main" id="{38C1F875-4093-414B-BBB3-672E381B68F8}"/>
                  </a:ext>
                </a:extLst>
              </p:cNvPr>
              <p:cNvSpPr>
                <a:spLocks noChangeArrowheads="1"/>
              </p:cNvSpPr>
              <p:nvPr/>
            </p:nvSpPr>
            <p:spPr bwMode="auto">
              <a:xfrm>
                <a:off x="588" y="3133"/>
                <a:ext cx="184" cy="72"/>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57">
                <a:extLst>
                  <a:ext uri="{FF2B5EF4-FFF2-40B4-BE49-F238E27FC236}">
                    <a16:creationId xmlns:a16="http://schemas.microsoft.com/office/drawing/2014/main" id="{44C79AC9-DBEF-4F81-A4D0-2FF8742B4822}"/>
                  </a:ext>
                </a:extLst>
              </p:cNvPr>
              <p:cNvSpPr>
                <a:spLocks noEditPoints="1"/>
              </p:cNvSpPr>
              <p:nvPr/>
            </p:nvSpPr>
            <p:spPr bwMode="auto">
              <a:xfrm>
                <a:off x="588" y="3133"/>
                <a:ext cx="184" cy="72"/>
              </a:xfrm>
              <a:custGeom>
                <a:avLst/>
                <a:gdLst>
                  <a:gd name="T0" fmla="*/ 0 w 184"/>
                  <a:gd name="T1" fmla="*/ 72 h 72"/>
                  <a:gd name="T2" fmla="*/ 184 w 184"/>
                  <a:gd name="T3" fmla="*/ 72 h 72"/>
                  <a:gd name="T4" fmla="*/ 0 w 184"/>
                  <a:gd name="T5" fmla="*/ 72 h 72"/>
                  <a:gd name="T6" fmla="*/ 0 w 184"/>
                  <a:gd name="T7" fmla="*/ 0 h 72"/>
                  <a:gd name="T8" fmla="*/ 184 w 184"/>
                  <a:gd name="T9" fmla="*/ 0 h 72"/>
                  <a:gd name="T10" fmla="*/ 0 w 184"/>
                  <a:gd name="T11" fmla="*/ 0 h 72"/>
                </a:gdLst>
                <a:ahLst/>
                <a:cxnLst>
                  <a:cxn ang="0">
                    <a:pos x="T0" y="T1"/>
                  </a:cxn>
                  <a:cxn ang="0">
                    <a:pos x="T2" y="T3"/>
                  </a:cxn>
                  <a:cxn ang="0">
                    <a:pos x="T4" y="T5"/>
                  </a:cxn>
                  <a:cxn ang="0">
                    <a:pos x="T6" y="T7"/>
                  </a:cxn>
                  <a:cxn ang="0">
                    <a:pos x="T8" y="T9"/>
                  </a:cxn>
                  <a:cxn ang="0">
                    <a:pos x="T10" y="T11"/>
                  </a:cxn>
                </a:cxnLst>
                <a:rect l="0" t="0" r="r" b="b"/>
                <a:pathLst>
                  <a:path w="184" h="72">
                    <a:moveTo>
                      <a:pt x="0" y="72"/>
                    </a:moveTo>
                    <a:lnTo>
                      <a:pt x="184" y="72"/>
                    </a:lnTo>
                    <a:lnTo>
                      <a:pt x="0" y="72"/>
                    </a:lnTo>
                    <a:close/>
                    <a:moveTo>
                      <a:pt x="0" y="0"/>
                    </a:moveTo>
                    <a:lnTo>
                      <a:pt x="184"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58">
                <a:extLst>
                  <a:ext uri="{FF2B5EF4-FFF2-40B4-BE49-F238E27FC236}">
                    <a16:creationId xmlns:a16="http://schemas.microsoft.com/office/drawing/2014/main" id="{15FCCCFD-C5DB-41CD-A31E-669A42D10C65}"/>
                  </a:ext>
                </a:extLst>
              </p:cNvPr>
              <p:cNvSpPr>
                <a:spLocks noEditPoints="1"/>
              </p:cNvSpPr>
              <p:nvPr/>
            </p:nvSpPr>
            <p:spPr bwMode="auto">
              <a:xfrm>
                <a:off x="588" y="3133"/>
                <a:ext cx="184" cy="72"/>
              </a:xfrm>
              <a:custGeom>
                <a:avLst/>
                <a:gdLst>
                  <a:gd name="T0" fmla="*/ 0 w 184"/>
                  <a:gd name="T1" fmla="*/ 72 h 72"/>
                  <a:gd name="T2" fmla="*/ 184 w 184"/>
                  <a:gd name="T3" fmla="*/ 72 h 72"/>
                  <a:gd name="T4" fmla="*/ 0 w 184"/>
                  <a:gd name="T5" fmla="*/ 0 h 72"/>
                  <a:gd name="T6" fmla="*/ 184 w 184"/>
                  <a:gd name="T7" fmla="*/ 0 h 72"/>
                  <a:gd name="T8" fmla="*/ 0 w 184"/>
                  <a:gd name="T9" fmla="*/ 72 h 72"/>
                  <a:gd name="T10" fmla="*/ 0 w 184"/>
                  <a:gd name="T11" fmla="*/ 0 h 72"/>
                  <a:gd name="T12" fmla="*/ 184 w 184"/>
                  <a:gd name="T13" fmla="*/ 72 h 72"/>
                  <a:gd name="T14" fmla="*/ 184 w 18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72">
                    <a:moveTo>
                      <a:pt x="0" y="72"/>
                    </a:moveTo>
                    <a:lnTo>
                      <a:pt x="184" y="72"/>
                    </a:lnTo>
                    <a:moveTo>
                      <a:pt x="0" y="0"/>
                    </a:moveTo>
                    <a:lnTo>
                      <a:pt x="184" y="0"/>
                    </a:lnTo>
                    <a:moveTo>
                      <a:pt x="0" y="72"/>
                    </a:moveTo>
                    <a:lnTo>
                      <a:pt x="0" y="0"/>
                    </a:lnTo>
                    <a:moveTo>
                      <a:pt x="184" y="72"/>
                    </a:moveTo>
                    <a:lnTo>
                      <a:pt x="184"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59">
                <a:extLst>
                  <a:ext uri="{FF2B5EF4-FFF2-40B4-BE49-F238E27FC236}">
                    <a16:creationId xmlns:a16="http://schemas.microsoft.com/office/drawing/2014/main" id="{01924D8C-0E94-4B80-AFC4-3266BA70660E}"/>
                  </a:ext>
                </a:extLst>
              </p:cNvPr>
              <p:cNvSpPr>
                <a:spLocks noChangeArrowheads="1"/>
              </p:cNvSpPr>
              <p:nvPr/>
            </p:nvSpPr>
            <p:spPr bwMode="auto">
              <a:xfrm>
                <a:off x="557" y="3387"/>
                <a:ext cx="184" cy="73"/>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60">
                <a:extLst>
                  <a:ext uri="{FF2B5EF4-FFF2-40B4-BE49-F238E27FC236}">
                    <a16:creationId xmlns:a16="http://schemas.microsoft.com/office/drawing/2014/main" id="{A77C4DA7-1CF9-4B2E-A27C-2923F7F8C115}"/>
                  </a:ext>
                </a:extLst>
              </p:cNvPr>
              <p:cNvSpPr>
                <a:spLocks noEditPoints="1"/>
              </p:cNvSpPr>
              <p:nvPr/>
            </p:nvSpPr>
            <p:spPr bwMode="auto">
              <a:xfrm>
                <a:off x="557" y="3387"/>
                <a:ext cx="184" cy="73"/>
              </a:xfrm>
              <a:custGeom>
                <a:avLst/>
                <a:gdLst>
                  <a:gd name="T0" fmla="*/ 0 w 184"/>
                  <a:gd name="T1" fmla="*/ 73 h 73"/>
                  <a:gd name="T2" fmla="*/ 184 w 184"/>
                  <a:gd name="T3" fmla="*/ 73 h 73"/>
                  <a:gd name="T4" fmla="*/ 0 w 184"/>
                  <a:gd name="T5" fmla="*/ 73 h 73"/>
                  <a:gd name="T6" fmla="*/ 0 w 184"/>
                  <a:gd name="T7" fmla="*/ 0 h 73"/>
                  <a:gd name="T8" fmla="*/ 184 w 184"/>
                  <a:gd name="T9" fmla="*/ 0 h 73"/>
                  <a:gd name="T10" fmla="*/ 0 w 184"/>
                  <a:gd name="T11" fmla="*/ 0 h 73"/>
                </a:gdLst>
                <a:ahLst/>
                <a:cxnLst>
                  <a:cxn ang="0">
                    <a:pos x="T0" y="T1"/>
                  </a:cxn>
                  <a:cxn ang="0">
                    <a:pos x="T2" y="T3"/>
                  </a:cxn>
                  <a:cxn ang="0">
                    <a:pos x="T4" y="T5"/>
                  </a:cxn>
                  <a:cxn ang="0">
                    <a:pos x="T6" y="T7"/>
                  </a:cxn>
                  <a:cxn ang="0">
                    <a:pos x="T8" y="T9"/>
                  </a:cxn>
                  <a:cxn ang="0">
                    <a:pos x="T10" y="T11"/>
                  </a:cxn>
                </a:cxnLst>
                <a:rect l="0" t="0" r="r" b="b"/>
                <a:pathLst>
                  <a:path w="184" h="73">
                    <a:moveTo>
                      <a:pt x="0" y="73"/>
                    </a:moveTo>
                    <a:lnTo>
                      <a:pt x="184" y="73"/>
                    </a:lnTo>
                    <a:lnTo>
                      <a:pt x="0" y="73"/>
                    </a:lnTo>
                    <a:close/>
                    <a:moveTo>
                      <a:pt x="0" y="0"/>
                    </a:moveTo>
                    <a:lnTo>
                      <a:pt x="184"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61">
                <a:extLst>
                  <a:ext uri="{FF2B5EF4-FFF2-40B4-BE49-F238E27FC236}">
                    <a16:creationId xmlns:a16="http://schemas.microsoft.com/office/drawing/2014/main" id="{FE23A8FE-0913-4591-AA1A-41A11B809219}"/>
                  </a:ext>
                </a:extLst>
              </p:cNvPr>
              <p:cNvSpPr>
                <a:spLocks noEditPoints="1"/>
              </p:cNvSpPr>
              <p:nvPr/>
            </p:nvSpPr>
            <p:spPr bwMode="auto">
              <a:xfrm>
                <a:off x="557" y="3387"/>
                <a:ext cx="184" cy="73"/>
              </a:xfrm>
              <a:custGeom>
                <a:avLst/>
                <a:gdLst>
                  <a:gd name="T0" fmla="*/ 0 w 184"/>
                  <a:gd name="T1" fmla="*/ 73 h 73"/>
                  <a:gd name="T2" fmla="*/ 184 w 184"/>
                  <a:gd name="T3" fmla="*/ 73 h 73"/>
                  <a:gd name="T4" fmla="*/ 0 w 184"/>
                  <a:gd name="T5" fmla="*/ 0 h 73"/>
                  <a:gd name="T6" fmla="*/ 184 w 184"/>
                  <a:gd name="T7" fmla="*/ 0 h 73"/>
                  <a:gd name="T8" fmla="*/ 0 w 184"/>
                  <a:gd name="T9" fmla="*/ 73 h 73"/>
                  <a:gd name="T10" fmla="*/ 0 w 184"/>
                  <a:gd name="T11" fmla="*/ 0 h 73"/>
                  <a:gd name="T12" fmla="*/ 184 w 184"/>
                  <a:gd name="T13" fmla="*/ 73 h 73"/>
                  <a:gd name="T14" fmla="*/ 184 w 184"/>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73">
                    <a:moveTo>
                      <a:pt x="0" y="73"/>
                    </a:moveTo>
                    <a:lnTo>
                      <a:pt x="184" y="73"/>
                    </a:lnTo>
                    <a:moveTo>
                      <a:pt x="0" y="0"/>
                    </a:moveTo>
                    <a:lnTo>
                      <a:pt x="184" y="0"/>
                    </a:lnTo>
                    <a:moveTo>
                      <a:pt x="0" y="73"/>
                    </a:moveTo>
                    <a:lnTo>
                      <a:pt x="0" y="0"/>
                    </a:lnTo>
                    <a:moveTo>
                      <a:pt x="184" y="73"/>
                    </a:moveTo>
                    <a:lnTo>
                      <a:pt x="184"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6" name="Rectangle 62">
                <a:extLst>
                  <a:ext uri="{FF2B5EF4-FFF2-40B4-BE49-F238E27FC236}">
                    <a16:creationId xmlns:a16="http://schemas.microsoft.com/office/drawing/2014/main" id="{9FA61C23-7CB5-4CEF-8592-162674D5E5E4}"/>
                  </a:ext>
                </a:extLst>
              </p:cNvPr>
              <p:cNvSpPr>
                <a:spLocks noChangeArrowheads="1"/>
              </p:cNvSpPr>
              <p:nvPr/>
            </p:nvSpPr>
            <p:spPr bwMode="auto">
              <a:xfrm>
                <a:off x="557" y="3642"/>
                <a:ext cx="184" cy="72"/>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63">
                <a:extLst>
                  <a:ext uri="{FF2B5EF4-FFF2-40B4-BE49-F238E27FC236}">
                    <a16:creationId xmlns:a16="http://schemas.microsoft.com/office/drawing/2014/main" id="{225EE0EE-A8C3-4A17-A8A5-1FEB74BC8E73}"/>
                  </a:ext>
                </a:extLst>
              </p:cNvPr>
              <p:cNvSpPr>
                <a:spLocks noEditPoints="1"/>
              </p:cNvSpPr>
              <p:nvPr/>
            </p:nvSpPr>
            <p:spPr bwMode="auto">
              <a:xfrm>
                <a:off x="557" y="3642"/>
                <a:ext cx="184" cy="72"/>
              </a:xfrm>
              <a:custGeom>
                <a:avLst/>
                <a:gdLst>
                  <a:gd name="T0" fmla="*/ 0 w 184"/>
                  <a:gd name="T1" fmla="*/ 72 h 72"/>
                  <a:gd name="T2" fmla="*/ 184 w 184"/>
                  <a:gd name="T3" fmla="*/ 72 h 72"/>
                  <a:gd name="T4" fmla="*/ 0 w 184"/>
                  <a:gd name="T5" fmla="*/ 72 h 72"/>
                  <a:gd name="T6" fmla="*/ 0 w 184"/>
                  <a:gd name="T7" fmla="*/ 0 h 72"/>
                  <a:gd name="T8" fmla="*/ 184 w 184"/>
                  <a:gd name="T9" fmla="*/ 0 h 72"/>
                  <a:gd name="T10" fmla="*/ 0 w 184"/>
                  <a:gd name="T11" fmla="*/ 0 h 72"/>
                </a:gdLst>
                <a:ahLst/>
                <a:cxnLst>
                  <a:cxn ang="0">
                    <a:pos x="T0" y="T1"/>
                  </a:cxn>
                  <a:cxn ang="0">
                    <a:pos x="T2" y="T3"/>
                  </a:cxn>
                  <a:cxn ang="0">
                    <a:pos x="T4" y="T5"/>
                  </a:cxn>
                  <a:cxn ang="0">
                    <a:pos x="T6" y="T7"/>
                  </a:cxn>
                  <a:cxn ang="0">
                    <a:pos x="T8" y="T9"/>
                  </a:cxn>
                  <a:cxn ang="0">
                    <a:pos x="T10" y="T11"/>
                  </a:cxn>
                </a:cxnLst>
                <a:rect l="0" t="0" r="r" b="b"/>
                <a:pathLst>
                  <a:path w="184" h="72">
                    <a:moveTo>
                      <a:pt x="0" y="72"/>
                    </a:moveTo>
                    <a:lnTo>
                      <a:pt x="184" y="72"/>
                    </a:lnTo>
                    <a:lnTo>
                      <a:pt x="0" y="72"/>
                    </a:lnTo>
                    <a:close/>
                    <a:moveTo>
                      <a:pt x="0" y="0"/>
                    </a:moveTo>
                    <a:lnTo>
                      <a:pt x="184"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64">
                <a:extLst>
                  <a:ext uri="{FF2B5EF4-FFF2-40B4-BE49-F238E27FC236}">
                    <a16:creationId xmlns:a16="http://schemas.microsoft.com/office/drawing/2014/main" id="{E32E28AA-5322-47C3-AE34-58D499A071CF}"/>
                  </a:ext>
                </a:extLst>
              </p:cNvPr>
              <p:cNvSpPr>
                <a:spLocks noEditPoints="1"/>
              </p:cNvSpPr>
              <p:nvPr/>
            </p:nvSpPr>
            <p:spPr bwMode="auto">
              <a:xfrm>
                <a:off x="557" y="3642"/>
                <a:ext cx="184" cy="72"/>
              </a:xfrm>
              <a:custGeom>
                <a:avLst/>
                <a:gdLst>
                  <a:gd name="T0" fmla="*/ 0 w 184"/>
                  <a:gd name="T1" fmla="*/ 72 h 72"/>
                  <a:gd name="T2" fmla="*/ 184 w 184"/>
                  <a:gd name="T3" fmla="*/ 72 h 72"/>
                  <a:gd name="T4" fmla="*/ 0 w 184"/>
                  <a:gd name="T5" fmla="*/ 0 h 72"/>
                  <a:gd name="T6" fmla="*/ 184 w 184"/>
                  <a:gd name="T7" fmla="*/ 0 h 72"/>
                  <a:gd name="T8" fmla="*/ 0 w 184"/>
                  <a:gd name="T9" fmla="*/ 72 h 72"/>
                  <a:gd name="T10" fmla="*/ 0 w 184"/>
                  <a:gd name="T11" fmla="*/ 0 h 72"/>
                  <a:gd name="T12" fmla="*/ 184 w 184"/>
                  <a:gd name="T13" fmla="*/ 72 h 72"/>
                  <a:gd name="T14" fmla="*/ 184 w 18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72">
                    <a:moveTo>
                      <a:pt x="0" y="72"/>
                    </a:moveTo>
                    <a:lnTo>
                      <a:pt x="184" y="72"/>
                    </a:lnTo>
                    <a:moveTo>
                      <a:pt x="0" y="0"/>
                    </a:moveTo>
                    <a:lnTo>
                      <a:pt x="184" y="0"/>
                    </a:lnTo>
                    <a:moveTo>
                      <a:pt x="0" y="72"/>
                    </a:moveTo>
                    <a:lnTo>
                      <a:pt x="0" y="0"/>
                    </a:lnTo>
                    <a:moveTo>
                      <a:pt x="184" y="72"/>
                    </a:moveTo>
                    <a:lnTo>
                      <a:pt x="184"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Rectangle 65">
                <a:extLst>
                  <a:ext uri="{FF2B5EF4-FFF2-40B4-BE49-F238E27FC236}">
                    <a16:creationId xmlns:a16="http://schemas.microsoft.com/office/drawing/2014/main" id="{0F0E0071-9C8E-4904-A291-4AFD5F7858E4}"/>
                  </a:ext>
                </a:extLst>
              </p:cNvPr>
              <p:cNvSpPr>
                <a:spLocks noChangeArrowheads="1"/>
              </p:cNvSpPr>
              <p:nvPr/>
            </p:nvSpPr>
            <p:spPr bwMode="auto">
              <a:xfrm>
                <a:off x="1054" y="2718"/>
                <a:ext cx="37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Post</a:t>
                </a:r>
                <a:b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br>
                <a: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(origin) </a:t>
                </a:r>
                <a:endParaRPr kumimoji="0" lang="en-GB" altLang="en-US"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81" name="Rectangle 67">
                <a:extLst>
                  <a:ext uri="{FF2B5EF4-FFF2-40B4-BE49-F238E27FC236}">
                    <a16:creationId xmlns:a16="http://schemas.microsoft.com/office/drawing/2014/main" id="{18B8BE12-CCB3-4424-8072-B526DA108846}"/>
                  </a:ext>
                </a:extLst>
              </p:cNvPr>
              <p:cNvSpPr>
                <a:spLocks noChangeArrowheads="1"/>
              </p:cNvSpPr>
              <p:nvPr/>
            </p:nvSpPr>
            <p:spPr bwMode="auto">
              <a:xfrm>
                <a:off x="1868" y="2595"/>
                <a:ext cx="377"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Sorting</a:t>
                </a:r>
                <a:b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br>
                <a: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centre</a:t>
                </a:r>
                <a:b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br>
                <a: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(origin) </a:t>
                </a:r>
                <a:endParaRPr kumimoji="0" lang="en-GB" altLang="en-US"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84" name="Rectangle 70">
                <a:extLst>
                  <a:ext uri="{FF2B5EF4-FFF2-40B4-BE49-F238E27FC236}">
                    <a16:creationId xmlns:a16="http://schemas.microsoft.com/office/drawing/2014/main" id="{3DFDCA98-BD78-4492-9E52-80F7963E60C1}"/>
                  </a:ext>
                </a:extLst>
              </p:cNvPr>
              <p:cNvSpPr>
                <a:spLocks noChangeArrowheads="1"/>
              </p:cNvSpPr>
              <p:nvPr/>
            </p:nvSpPr>
            <p:spPr bwMode="auto">
              <a:xfrm>
                <a:off x="4739" y="2944"/>
                <a:ext cx="40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Customs</a:t>
                </a:r>
                <a:endParaRPr kumimoji="0" lang="en-US" altLang="en-US"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88" name="Rectangle 74">
                <a:extLst>
                  <a:ext uri="{FF2B5EF4-FFF2-40B4-BE49-F238E27FC236}">
                    <a16:creationId xmlns:a16="http://schemas.microsoft.com/office/drawing/2014/main" id="{330C556F-D236-4C85-9653-14E17AEC1CB8}"/>
                  </a:ext>
                </a:extLst>
              </p:cNvPr>
              <p:cNvSpPr>
                <a:spLocks noChangeArrowheads="1"/>
              </p:cNvSpPr>
              <p:nvPr/>
            </p:nvSpPr>
            <p:spPr bwMode="auto">
              <a:xfrm>
                <a:off x="6907" y="2566"/>
                <a:ext cx="461"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Last mile/</a:t>
                </a:r>
                <a:br>
                  <a:rPr kumimoji="0" lang="en-US"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br>
                <a:r>
                  <a:rPr kumimoji="0" lang="en-US"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recipient/</a:t>
                </a:r>
                <a:br>
                  <a:rPr kumimoji="0" lang="en-US"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br>
                <a:r>
                  <a:rPr kumimoji="0" lang="en-US"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delivery</a:t>
                </a:r>
                <a:endParaRPr kumimoji="0" lang="en-US" altLang="en-US"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95" name="Rectangle 81">
                <a:extLst>
                  <a:ext uri="{FF2B5EF4-FFF2-40B4-BE49-F238E27FC236}">
                    <a16:creationId xmlns:a16="http://schemas.microsoft.com/office/drawing/2014/main" id="{24BAC43A-0EBD-4A75-A7CB-562C71E5C419}"/>
                  </a:ext>
                </a:extLst>
              </p:cNvPr>
              <p:cNvSpPr>
                <a:spLocks noChangeArrowheads="1"/>
              </p:cNvSpPr>
              <p:nvPr/>
            </p:nvSpPr>
            <p:spPr bwMode="auto">
              <a:xfrm>
                <a:off x="5281" y="3184"/>
                <a:ext cx="184" cy="479"/>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Rectangle 82">
                <a:extLst>
                  <a:ext uri="{FF2B5EF4-FFF2-40B4-BE49-F238E27FC236}">
                    <a16:creationId xmlns:a16="http://schemas.microsoft.com/office/drawing/2014/main" id="{D9EB54EA-00F2-4D5B-807F-C75BAE916747}"/>
                  </a:ext>
                </a:extLst>
              </p:cNvPr>
              <p:cNvSpPr>
                <a:spLocks noChangeArrowheads="1"/>
              </p:cNvSpPr>
              <p:nvPr/>
            </p:nvSpPr>
            <p:spPr bwMode="auto">
              <a:xfrm>
                <a:off x="5281" y="3184"/>
                <a:ext cx="184" cy="479"/>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83">
                <a:extLst>
                  <a:ext uri="{FF2B5EF4-FFF2-40B4-BE49-F238E27FC236}">
                    <a16:creationId xmlns:a16="http://schemas.microsoft.com/office/drawing/2014/main" id="{AD8635A5-E26F-4623-A8F0-C6F315B82633}"/>
                  </a:ext>
                </a:extLst>
              </p:cNvPr>
              <p:cNvSpPr>
                <a:spLocks noEditPoints="1"/>
              </p:cNvSpPr>
              <p:nvPr/>
            </p:nvSpPr>
            <p:spPr bwMode="auto">
              <a:xfrm>
                <a:off x="4936" y="3066"/>
                <a:ext cx="11" cy="206"/>
              </a:xfrm>
              <a:custGeom>
                <a:avLst/>
                <a:gdLst>
                  <a:gd name="T0" fmla="*/ 0 w 40"/>
                  <a:gd name="T1" fmla="*/ 741 h 761"/>
                  <a:gd name="T2" fmla="*/ 0 w 40"/>
                  <a:gd name="T3" fmla="*/ 741 h 761"/>
                  <a:gd name="T4" fmla="*/ 20 w 40"/>
                  <a:gd name="T5" fmla="*/ 721 h 761"/>
                  <a:gd name="T6" fmla="*/ 40 w 40"/>
                  <a:gd name="T7" fmla="*/ 741 h 761"/>
                  <a:gd name="T8" fmla="*/ 40 w 40"/>
                  <a:gd name="T9" fmla="*/ 741 h 761"/>
                  <a:gd name="T10" fmla="*/ 20 w 40"/>
                  <a:gd name="T11" fmla="*/ 761 h 761"/>
                  <a:gd name="T12" fmla="*/ 0 w 40"/>
                  <a:gd name="T13" fmla="*/ 741 h 761"/>
                  <a:gd name="T14" fmla="*/ 0 w 40"/>
                  <a:gd name="T15" fmla="*/ 621 h 761"/>
                  <a:gd name="T16" fmla="*/ 0 w 40"/>
                  <a:gd name="T17" fmla="*/ 620 h 761"/>
                  <a:gd name="T18" fmla="*/ 20 w 40"/>
                  <a:gd name="T19" fmla="*/ 600 h 761"/>
                  <a:gd name="T20" fmla="*/ 40 w 40"/>
                  <a:gd name="T21" fmla="*/ 620 h 761"/>
                  <a:gd name="T22" fmla="*/ 40 w 40"/>
                  <a:gd name="T23" fmla="*/ 621 h 761"/>
                  <a:gd name="T24" fmla="*/ 20 w 40"/>
                  <a:gd name="T25" fmla="*/ 641 h 761"/>
                  <a:gd name="T26" fmla="*/ 0 w 40"/>
                  <a:gd name="T27" fmla="*/ 621 h 761"/>
                  <a:gd name="T28" fmla="*/ 0 w 40"/>
                  <a:gd name="T29" fmla="*/ 500 h 761"/>
                  <a:gd name="T30" fmla="*/ 0 w 40"/>
                  <a:gd name="T31" fmla="*/ 500 h 761"/>
                  <a:gd name="T32" fmla="*/ 20 w 40"/>
                  <a:gd name="T33" fmla="*/ 480 h 761"/>
                  <a:gd name="T34" fmla="*/ 40 w 40"/>
                  <a:gd name="T35" fmla="*/ 500 h 761"/>
                  <a:gd name="T36" fmla="*/ 40 w 40"/>
                  <a:gd name="T37" fmla="*/ 500 h 761"/>
                  <a:gd name="T38" fmla="*/ 20 w 40"/>
                  <a:gd name="T39" fmla="*/ 520 h 761"/>
                  <a:gd name="T40" fmla="*/ 0 w 40"/>
                  <a:gd name="T41" fmla="*/ 500 h 761"/>
                  <a:gd name="T42" fmla="*/ 0 w 40"/>
                  <a:gd name="T43" fmla="*/ 380 h 761"/>
                  <a:gd name="T44" fmla="*/ 0 w 40"/>
                  <a:gd name="T45" fmla="*/ 380 h 761"/>
                  <a:gd name="T46" fmla="*/ 20 w 40"/>
                  <a:gd name="T47" fmla="*/ 360 h 761"/>
                  <a:gd name="T48" fmla="*/ 40 w 40"/>
                  <a:gd name="T49" fmla="*/ 380 h 761"/>
                  <a:gd name="T50" fmla="*/ 40 w 40"/>
                  <a:gd name="T51" fmla="*/ 380 h 761"/>
                  <a:gd name="T52" fmla="*/ 20 w 40"/>
                  <a:gd name="T53" fmla="*/ 400 h 761"/>
                  <a:gd name="T54" fmla="*/ 0 w 40"/>
                  <a:gd name="T55" fmla="*/ 380 h 761"/>
                  <a:gd name="T56" fmla="*/ 0 w 40"/>
                  <a:gd name="T57" fmla="*/ 260 h 761"/>
                  <a:gd name="T58" fmla="*/ 0 w 40"/>
                  <a:gd name="T59" fmla="*/ 260 h 761"/>
                  <a:gd name="T60" fmla="*/ 20 w 40"/>
                  <a:gd name="T61" fmla="*/ 240 h 761"/>
                  <a:gd name="T62" fmla="*/ 40 w 40"/>
                  <a:gd name="T63" fmla="*/ 260 h 761"/>
                  <a:gd name="T64" fmla="*/ 40 w 40"/>
                  <a:gd name="T65" fmla="*/ 260 h 761"/>
                  <a:gd name="T66" fmla="*/ 20 w 40"/>
                  <a:gd name="T67" fmla="*/ 280 h 761"/>
                  <a:gd name="T68" fmla="*/ 0 w 40"/>
                  <a:gd name="T69" fmla="*/ 260 h 761"/>
                  <a:gd name="T70" fmla="*/ 0 w 40"/>
                  <a:gd name="T71" fmla="*/ 140 h 761"/>
                  <a:gd name="T72" fmla="*/ 0 w 40"/>
                  <a:gd name="T73" fmla="*/ 140 h 761"/>
                  <a:gd name="T74" fmla="*/ 20 w 40"/>
                  <a:gd name="T75" fmla="*/ 120 h 761"/>
                  <a:gd name="T76" fmla="*/ 40 w 40"/>
                  <a:gd name="T77" fmla="*/ 140 h 761"/>
                  <a:gd name="T78" fmla="*/ 40 w 40"/>
                  <a:gd name="T79" fmla="*/ 140 h 761"/>
                  <a:gd name="T80" fmla="*/ 20 w 40"/>
                  <a:gd name="T81" fmla="*/ 160 h 761"/>
                  <a:gd name="T82" fmla="*/ 0 w 40"/>
                  <a:gd name="T83" fmla="*/ 140 h 761"/>
                  <a:gd name="T84" fmla="*/ 0 w 40"/>
                  <a:gd name="T85" fmla="*/ 20 h 761"/>
                  <a:gd name="T86" fmla="*/ 0 w 40"/>
                  <a:gd name="T87" fmla="*/ 20 h 761"/>
                  <a:gd name="T88" fmla="*/ 20 w 40"/>
                  <a:gd name="T89" fmla="*/ 0 h 761"/>
                  <a:gd name="T90" fmla="*/ 40 w 40"/>
                  <a:gd name="T91" fmla="*/ 20 h 761"/>
                  <a:gd name="T92" fmla="*/ 40 w 40"/>
                  <a:gd name="T93" fmla="*/ 20 h 761"/>
                  <a:gd name="T94" fmla="*/ 20 w 40"/>
                  <a:gd name="T95" fmla="*/ 40 h 761"/>
                  <a:gd name="T96" fmla="*/ 0 w 40"/>
                  <a:gd name="T97" fmla="*/ 2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1">
                    <a:moveTo>
                      <a:pt x="0" y="741"/>
                    </a:moveTo>
                    <a:lnTo>
                      <a:pt x="0" y="741"/>
                    </a:lnTo>
                    <a:cubicBezTo>
                      <a:pt x="0" y="729"/>
                      <a:pt x="9" y="721"/>
                      <a:pt x="20" y="721"/>
                    </a:cubicBezTo>
                    <a:cubicBezTo>
                      <a:pt x="31" y="721"/>
                      <a:pt x="40" y="729"/>
                      <a:pt x="40" y="741"/>
                    </a:cubicBezTo>
                    <a:lnTo>
                      <a:pt x="40" y="741"/>
                    </a:lnTo>
                    <a:cubicBezTo>
                      <a:pt x="40" y="752"/>
                      <a:pt x="31" y="761"/>
                      <a:pt x="20" y="761"/>
                    </a:cubicBezTo>
                    <a:cubicBezTo>
                      <a:pt x="9" y="761"/>
                      <a:pt x="0" y="752"/>
                      <a:pt x="0" y="741"/>
                    </a:cubicBezTo>
                    <a:close/>
                    <a:moveTo>
                      <a:pt x="0" y="621"/>
                    </a:moveTo>
                    <a:lnTo>
                      <a:pt x="0" y="620"/>
                    </a:lnTo>
                    <a:cubicBezTo>
                      <a:pt x="0" y="609"/>
                      <a:pt x="9" y="600"/>
                      <a:pt x="20" y="600"/>
                    </a:cubicBezTo>
                    <a:cubicBezTo>
                      <a:pt x="31" y="600"/>
                      <a:pt x="40" y="609"/>
                      <a:pt x="40" y="620"/>
                    </a:cubicBezTo>
                    <a:lnTo>
                      <a:pt x="40" y="621"/>
                    </a:lnTo>
                    <a:cubicBezTo>
                      <a:pt x="40" y="632"/>
                      <a:pt x="31" y="641"/>
                      <a:pt x="20" y="641"/>
                    </a:cubicBezTo>
                    <a:cubicBezTo>
                      <a:pt x="9" y="641"/>
                      <a:pt x="0" y="632"/>
                      <a:pt x="0" y="621"/>
                    </a:cubicBezTo>
                    <a:close/>
                    <a:moveTo>
                      <a:pt x="0" y="500"/>
                    </a:moveTo>
                    <a:lnTo>
                      <a:pt x="0" y="500"/>
                    </a:lnTo>
                    <a:cubicBezTo>
                      <a:pt x="0" y="489"/>
                      <a:pt x="9" y="480"/>
                      <a:pt x="20" y="480"/>
                    </a:cubicBezTo>
                    <a:cubicBezTo>
                      <a:pt x="31" y="480"/>
                      <a:pt x="40" y="489"/>
                      <a:pt x="40" y="500"/>
                    </a:cubicBezTo>
                    <a:lnTo>
                      <a:pt x="40" y="500"/>
                    </a:lnTo>
                    <a:cubicBezTo>
                      <a:pt x="40" y="512"/>
                      <a:pt x="31" y="520"/>
                      <a:pt x="20" y="520"/>
                    </a:cubicBezTo>
                    <a:cubicBezTo>
                      <a:pt x="9" y="520"/>
                      <a:pt x="0" y="512"/>
                      <a:pt x="0" y="500"/>
                    </a:cubicBezTo>
                    <a:close/>
                    <a:moveTo>
                      <a:pt x="0" y="380"/>
                    </a:moveTo>
                    <a:lnTo>
                      <a:pt x="0" y="380"/>
                    </a:lnTo>
                    <a:cubicBezTo>
                      <a:pt x="0" y="369"/>
                      <a:pt x="9" y="360"/>
                      <a:pt x="20" y="360"/>
                    </a:cubicBezTo>
                    <a:cubicBezTo>
                      <a:pt x="31" y="360"/>
                      <a:pt x="40" y="369"/>
                      <a:pt x="40" y="380"/>
                    </a:cubicBezTo>
                    <a:lnTo>
                      <a:pt x="40" y="380"/>
                    </a:lnTo>
                    <a:cubicBezTo>
                      <a:pt x="40" y="391"/>
                      <a:pt x="31" y="400"/>
                      <a:pt x="20" y="400"/>
                    </a:cubicBezTo>
                    <a:cubicBezTo>
                      <a:pt x="9" y="400"/>
                      <a:pt x="0" y="391"/>
                      <a:pt x="0" y="380"/>
                    </a:cubicBezTo>
                    <a:close/>
                    <a:moveTo>
                      <a:pt x="0" y="260"/>
                    </a:moveTo>
                    <a:lnTo>
                      <a:pt x="0" y="260"/>
                    </a:lnTo>
                    <a:cubicBezTo>
                      <a:pt x="0" y="249"/>
                      <a:pt x="9" y="240"/>
                      <a:pt x="20" y="240"/>
                    </a:cubicBezTo>
                    <a:cubicBezTo>
                      <a:pt x="31" y="240"/>
                      <a:pt x="40" y="249"/>
                      <a:pt x="40" y="260"/>
                    </a:cubicBezTo>
                    <a:lnTo>
                      <a:pt x="40" y="260"/>
                    </a:lnTo>
                    <a:cubicBezTo>
                      <a:pt x="40" y="271"/>
                      <a:pt x="31" y="280"/>
                      <a:pt x="20" y="280"/>
                    </a:cubicBezTo>
                    <a:cubicBezTo>
                      <a:pt x="9" y="280"/>
                      <a:pt x="0" y="271"/>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8" name="Freeform 84">
                <a:extLst>
                  <a:ext uri="{FF2B5EF4-FFF2-40B4-BE49-F238E27FC236}">
                    <a16:creationId xmlns:a16="http://schemas.microsoft.com/office/drawing/2014/main" id="{A47E43A7-923C-441D-90AA-82F287F65FF0}"/>
                  </a:ext>
                </a:extLst>
              </p:cNvPr>
              <p:cNvSpPr>
                <a:spLocks noEditPoints="1"/>
              </p:cNvSpPr>
              <p:nvPr/>
            </p:nvSpPr>
            <p:spPr bwMode="auto">
              <a:xfrm>
                <a:off x="5226" y="2924"/>
                <a:ext cx="11" cy="206"/>
              </a:xfrm>
              <a:custGeom>
                <a:avLst/>
                <a:gdLst>
                  <a:gd name="T0" fmla="*/ 0 w 40"/>
                  <a:gd name="T1" fmla="*/ 740 h 760"/>
                  <a:gd name="T2" fmla="*/ 0 w 40"/>
                  <a:gd name="T3" fmla="*/ 740 h 760"/>
                  <a:gd name="T4" fmla="*/ 20 w 40"/>
                  <a:gd name="T5" fmla="*/ 720 h 760"/>
                  <a:gd name="T6" fmla="*/ 40 w 40"/>
                  <a:gd name="T7" fmla="*/ 740 h 760"/>
                  <a:gd name="T8" fmla="*/ 40 w 40"/>
                  <a:gd name="T9" fmla="*/ 740 h 760"/>
                  <a:gd name="T10" fmla="*/ 20 w 40"/>
                  <a:gd name="T11" fmla="*/ 760 h 760"/>
                  <a:gd name="T12" fmla="*/ 0 w 40"/>
                  <a:gd name="T13" fmla="*/ 740 h 760"/>
                  <a:gd name="T14" fmla="*/ 0 w 40"/>
                  <a:gd name="T15" fmla="*/ 620 h 760"/>
                  <a:gd name="T16" fmla="*/ 0 w 40"/>
                  <a:gd name="T17" fmla="*/ 620 h 760"/>
                  <a:gd name="T18" fmla="*/ 20 w 40"/>
                  <a:gd name="T19" fmla="*/ 600 h 760"/>
                  <a:gd name="T20" fmla="*/ 40 w 40"/>
                  <a:gd name="T21" fmla="*/ 620 h 760"/>
                  <a:gd name="T22" fmla="*/ 40 w 40"/>
                  <a:gd name="T23" fmla="*/ 620 h 760"/>
                  <a:gd name="T24" fmla="*/ 20 w 40"/>
                  <a:gd name="T25" fmla="*/ 640 h 760"/>
                  <a:gd name="T26" fmla="*/ 0 w 40"/>
                  <a:gd name="T27" fmla="*/ 620 h 760"/>
                  <a:gd name="T28" fmla="*/ 0 w 40"/>
                  <a:gd name="T29" fmla="*/ 500 h 760"/>
                  <a:gd name="T30" fmla="*/ 0 w 40"/>
                  <a:gd name="T31" fmla="*/ 500 h 760"/>
                  <a:gd name="T32" fmla="*/ 20 w 40"/>
                  <a:gd name="T33" fmla="*/ 480 h 760"/>
                  <a:gd name="T34" fmla="*/ 40 w 40"/>
                  <a:gd name="T35" fmla="*/ 500 h 760"/>
                  <a:gd name="T36" fmla="*/ 40 w 40"/>
                  <a:gd name="T37" fmla="*/ 500 h 760"/>
                  <a:gd name="T38" fmla="*/ 20 w 40"/>
                  <a:gd name="T39" fmla="*/ 520 h 760"/>
                  <a:gd name="T40" fmla="*/ 0 w 40"/>
                  <a:gd name="T41" fmla="*/ 500 h 760"/>
                  <a:gd name="T42" fmla="*/ 0 w 40"/>
                  <a:gd name="T43" fmla="*/ 380 h 760"/>
                  <a:gd name="T44" fmla="*/ 0 w 40"/>
                  <a:gd name="T45" fmla="*/ 380 h 760"/>
                  <a:gd name="T46" fmla="*/ 20 w 40"/>
                  <a:gd name="T47" fmla="*/ 360 h 760"/>
                  <a:gd name="T48" fmla="*/ 40 w 40"/>
                  <a:gd name="T49" fmla="*/ 380 h 760"/>
                  <a:gd name="T50" fmla="*/ 40 w 40"/>
                  <a:gd name="T51" fmla="*/ 380 h 760"/>
                  <a:gd name="T52" fmla="*/ 20 w 40"/>
                  <a:gd name="T53" fmla="*/ 400 h 760"/>
                  <a:gd name="T54" fmla="*/ 0 w 40"/>
                  <a:gd name="T55" fmla="*/ 380 h 760"/>
                  <a:gd name="T56" fmla="*/ 0 w 40"/>
                  <a:gd name="T57" fmla="*/ 260 h 760"/>
                  <a:gd name="T58" fmla="*/ 0 w 40"/>
                  <a:gd name="T59" fmla="*/ 260 h 760"/>
                  <a:gd name="T60" fmla="*/ 20 w 40"/>
                  <a:gd name="T61" fmla="*/ 240 h 760"/>
                  <a:gd name="T62" fmla="*/ 40 w 40"/>
                  <a:gd name="T63" fmla="*/ 260 h 760"/>
                  <a:gd name="T64" fmla="*/ 40 w 40"/>
                  <a:gd name="T65" fmla="*/ 260 h 760"/>
                  <a:gd name="T66" fmla="*/ 20 w 40"/>
                  <a:gd name="T67" fmla="*/ 280 h 760"/>
                  <a:gd name="T68" fmla="*/ 0 w 40"/>
                  <a:gd name="T69" fmla="*/ 260 h 760"/>
                  <a:gd name="T70" fmla="*/ 0 w 40"/>
                  <a:gd name="T71" fmla="*/ 140 h 760"/>
                  <a:gd name="T72" fmla="*/ 0 w 40"/>
                  <a:gd name="T73" fmla="*/ 140 h 760"/>
                  <a:gd name="T74" fmla="*/ 20 w 40"/>
                  <a:gd name="T75" fmla="*/ 120 h 760"/>
                  <a:gd name="T76" fmla="*/ 40 w 40"/>
                  <a:gd name="T77" fmla="*/ 140 h 760"/>
                  <a:gd name="T78" fmla="*/ 40 w 40"/>
                  <a:gd name="T79" fmla="*/ 140 h 760"/>
                  <a:gd name="T80" fmla="*/ 20 w 40"/>
                  <a:gd name="T81" fmla="*/ 160 h 760"/>
                  <a:gd name="T82" fmla="*/ 0 w 40"/>
                  <a:gd name="T83" fmla="*/ 140 h 760"/>
                  <a:gd name="T84" fmla="*/ 0 w 40"/>
                  <a:gd name="T85" fmla="*/ 20 h 760"/>
                  <a:gd name="T86" fmla="*/ 0 w 40"/>
                  <a:gd name="T87" fmla="*/ 20 h 760"/>
                  <a:gd name="T88" fmla="*/ 20 w 40"/>
                  <a:gd name="T89" fmla="*/ 0 h 760"/>
                  <a:gd name="T90" fmla="*/ 40 w 40"/>
                  <a:gd name="T91" fmla="*/ 20 h 760"/>
                  <a:gd name="T92" fmla="*/ 40 w 40"/>
                  <a:gd name="T93" fmla="*/ 20 h 760"/>
                  <a:gd name="T94" fmla="*/ 20 w 40"/>
                  <a:gd name="T95" fmla="*/ 40 h 760"/>
                  <a:gd name="T96" fmla="*/ 0 w 40"/>
                  <a:gd name="T97" fmla="*/ 2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0">
                    <a:moveTo>
                      <a:pt x="0" y="740"/>
                    </a:moveTo>
                    <a:lnTo>
                      <a:pt x="0" y="740"/>
                    </a:lnTo>
                    <a:cubicBezTo>
                      <a:pt x="0" y="729"/>
                      <a:pt x="9" y="720"/>
                      <a:pt x="20" y="720"/>
                    </a:cubicBezTo>
                    <a:cubicBezTo>
                      <a:pt x="31" y="720"/>
                      <a:pt x="40" y="729"/>
                      <a:pt x="40" y="740"/>
                    </a:cubicBezTo>
                    <a:lnTo>
                      <a:pt x="40" y="740"/>
                    </a:lnTo>
                    <a:cubicBezTo>
                      <a:pt x="40" y="752"/>
                      <a:pt x="31" y="760"/>
                      <a:pt x="20" y="760"/>
                    </a:cubicBezTo>
                    <a:cubicBezTo>
                      <a:pt x="9" y="760"/>
                      <a:pt x="0" y="752"/>
                      <a:pt x="0" y="740"/>
                    </a:cubicBezTo>
                    <a:close/>
                    <a:moveTo>
                      <a:pt x="0" y="620"/>
                    </a:moveTo>
                    <a:lnTo>
                      <a:pt x="0" y="620"/>
                    </a:lnTo>
                    <a:cubicBezTo>
                      <a:pt x="0" y="609"/>
                      <a:pt x="9" y="600"/>
                      <a:pt x="20" y="600"/>
                    </a:cubicBezTo>
                    <a:cubicBezTo>
                      <a:pt x="31" y="600"/>
                      <a:pt x="40" y="609"/>
                      <a:pt x="40" y="620"/>
                    </a:cubicBezTo>
                    <a:lnTo>
                      <a:pt x="40" y="620"/>
                    </a:lnTo>
                    <a:cubicBezTo>
                      <a:pt x="40" y="631"/>
                      <a:pt x="31" y="640"/>
                      <a:pt x="20" y="640"/>
                    </a:cubicBezTo>
                    <a:cubicBezTo>
                      <a:pt x="9" y="640"/>
                      <a:pt x="0" y="631"/>
                      <a:pt x="0" y="620"/>
                    </a:cubicBezTo>
                    <a:close/>
                    <a:moveTo>
                      <a:pt x="0" y="500"/>
                    </a:moveTo>
                    <a:lnTo>
                      <a:pt x="0" y="500"/>
                    </a:lnTo>
                    <a:cubicBezTo>
                      <a:pt x="0" y="489"/>
                      <a:pt x="9" y="480"/>
                      <a:pt x="20" y="480"/>
                    </a:cubicBezTo>
                    <a:cubicBezTo>
                      <a:pt x="31" y="480"/>
                      <a:pt x="40" y="489"/>
                      <a:pt x="40" y="500"/>
                    </a:cubicBezTo>
                    <a:lnTo>
                      <a:pt x="40" y="500"/>
                    </a:lnTo>
                    <a:cubicBezTo>
                      <a:pt x="40" y="511"/>
                      <a:pt x="31" y="520"/>
                      <a:pt x="20" y="520"/>
                    </a:cubicBezTo>
                    <a:cubicBezTo>
                      <a:pt x="9" y="520"/>
                      <a:pt x="0" y="511"/>
                      <a:pt x="0" y="500"/>
                    </a:cubicBezTo>
                    <a:close/>
                    <a:moveTo>
                      <a:pt x="0" y="380"/>
                    </a:moveTo>
                    <a:lnTo>
                      <a:pt x="0" y="380"/>
                    </a:lnTo>
                    <a:cubicBezTo>
                      <a:pt x="0" y="369"/>
                      <a:pt x="9" y="360"/>
                      <a:pt x="20" y="360"/>
                    </a:cubicBezTo>
                    <a:cubicBezTo>
                      <a:pt x="31" y="360"/>
                      <a:pt x="40" y="369"/>
                      <a:pt x="40" y="380"/>
                    </a:cubicBezTo>
                    <a:lnTo>
                      <a:pt x="40" y="380"/>
                    </a:lnTo>
                    <a:cubicBezTo>
                      <a:pt x="40" y="391"/>
                      <a:pt x="31" y="400"/>
                      <a:pt x="20" y="400"/>
                    </a:cubicBezTo>
                    <a:cubicBezTo>
                      <a:pt x="9" y="400"/>
                      <a:pt x="0" y="391"/>
                      <a:pt x="0" y="380"/>
                    </a:cubicBezTo>
                    <a:close/>
                    <a:moveTo>
                      <a:pt x="0" y="260"/>
                    </a:moveTo>
                    <a:lnTo>
                      <a:pt x="0" y="260"/>
                    </a:lnTo>
                    <a:cubicBezTo>
                      <a:pt x="0" y="249"/>
                      <a:pt x="9" y="240"/>
                      <a:pt x="20" y="240"/>
                    </a:cubicBezTo>
                    <a:cubicBezTo>
                      <a:pt x="31" y="240"/>
                      <a:pt x="40" y="249"/>
                      <a:pt x="40" y="260"/>
                    </a:cubicBezTo>
                    <a:lnTo>
                      <a:pt x="40" y="260"/>
                    </a:lnTo>
                    <a:cubicBezTo>
                      <a:pt x="40" y="271"/>
                      <a:pt x="31" y="280"/>
                      <a:pt x="20" y="280"/>
                    </a:cubicBezTo>
                    <a:cubicBezTo>
                      <a:pt x="9" y="280"/>
                      <a:pt x="0" y="271"/>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9" name="Freeform 85">
                <a:extLst>
                  <a:ext uri="{FF2B5EF4-FFF2-40B4-BE49-F238E27FC236}">
                    <a16:creationId xmlns:a16="http://schemas.microsoft.com/office/drawing/2014/main" id="{E8E08BB2-3163-4930-B357-DD345B49EE3E}"/>
                  </a:ext>
                </a:extLst>
              </p:cNvPr>
              <p:cNvSpPr>
                <a:spLocks noEditPoints="1"/>
              </p:cNvSpPr>
              <p:nvPr/>
            </p:nvSpPr>
            <p:spPr bwMode="auto">
              <a:xfrm>
                <a:off x="6221" y="2983"/>
                <a:ext cx="11" cy="206"/>
              </a:xfrm>
              <a:custGeom>
                <a:avLst/>
                <a:gdLst>
                  <a:gd name="T0" fmla="*/ 0 w 40"/>
                  <a:gd name="T1" fmla="*/ 741 h 761"/>
                  <a:gd name="T2" fmla="*/ 0 w 40"/>
                  <a:gd name="T3" fmla="*/ 741 h 761"/>
                  <a:gd name="T4" fmla="*/ 20 w 40"/>
                  <a:gd name="T5" fmla="*/ 721 h 761"/>
                  <a:gd name="T6" fmla="*/ 40 w 40"/>
                  <a:gd name="T7" fmla="*/ 741 h 761"/>
                  <a:gd name="T8" fmla="*/ 40 w 40"/>
                  <a:gd name="T9" fmla="*/ 741 h 761"/>
                  <a:gd name="T10" fmla="*/ 20 w 40"/>
                  <a:gd name="T11" fmla="*/ 761 h 761"/>
                  <a:gd name="T12" fmla="*/ 0 w 40"/>
                  <a:gd name="T13" fmla="*/ 741 h 761"/>
                  <a:gd name="T14" fmla="*/ 0 w 40"/>
                  <a:gd name="T15" fmla="*/ 621 h 761"/>
                  <a:gd name="T16" fmla="*/ 0 w 40"/>
                  <a:gd name="T17" fmla="*/ 621 h 761"/>
                  <a:gd name="T18" fmla="*/ 20 w 40"/>
                  <a:gd name="T19" fmla="*/ 601 h 761"/>
                  <a:gd name="T20" fmla="*/ 40 w 40"/>
                  <a:gd name="T21" fmla="*/ 621 h 761"/>
                  <a:gd name="T22" fmla="*/ 40 w 40"/>
                  <a:gd name="T23" fmla="*/ 621 h 761"/>
                  <a:gd name="T24" fmla="*/ 20 w 40"/>
                  <a:gd name="T25" fmla="*/ 641 h 761"/>
                  <a:gd name="T26" fmla="*/ 0 w 40"/>
                  <a:gd name="T27" fmla="*/ 621 h 761"/>
                  <a:gd name="T28" fmla="*/ 0 w 40"/>
                  <a:gd name="T29" fmla="*/ 501 h 761"/>
                  <a:gd name="T30" fmla="*/ 0 w 40"/>
                  <a:gd name="T31" fmla="*/ 501 h 761"/>
                  <a:gd name="T32" fmla="*/ 20 w 40"/>
                  <a:gd name="T33" fmla="*/ 481 h 761"/>
                  <a:gd name="T34" fmla="*/ 40 w 40"/>
                  <a:gd name="T35" fmla="*/ 501 h 761"/>
                  <a:gd name="T36" fmla="*/ 40 w 40"/>
                  <a:gd name="T37" fmla="*/ 501 h 761"/>
                  <a:gd name="T38" fmla="*/ 20 w 40"/>
                  <a:gd name="T39" fmla="*/ 521 h 761"/>
                  <a:gd name="T40" fmla="*/ 0 w 40"/>
                  <a:gd name="T41" fmla="*/ 501 h 761"/>
                  <a:gd name="T42" fmla="*/ 0 w 40"/>
                  <a:gd name="T43" fmla="*/ 381 h 761"/>
                  <a:gd name="T44" fmla="*/ 0 w 40"/>
                  <a:gd name="T45" fmla="*/ 380 h 761"/>
                  <a:gd name="T46" fmla="*/ 20 w 40"/>
                  <a:gd name="T47" fmla="*/ 360 h 761"/>
                  <a:gd name="T48" fmla="*/ 40 w 40"/>
                  <a:gd name="T49" fmla="*/ 380 h 761"/>
                  <a:gd name="T50" fmla="*/ 40 w 40"/>
                  <a:gd name="T51" fmla="*/ 381 h 761"/>
                  <a:gd name="T52" fmla="*/ 20 w 40"/>
                  <a:gd name="T53" fmla="*/ 401 h 761"/>
                  <a:gd name="T54" fmla="*/ 0 w 40"/>
                  <a:gd name="T55" fmla="*/ 381 h 761"/>
                  <a:gd name="T56" fmla="*/ 0 w 40"/>
                  <a:gd name="T57" fmla="*/ 260 h 761"/>
                  <a:gd name="T58" fmla="*/ 0 w 40"/>
                  <a:gd name="T59" fmla="*/ 260 h 761"/>
                  <a:gd name="T60" fmla="*/ 20 w 40"/>
                  <a:gd name="T61" fmla="*/ 240 h 761"/>
                  <a:gd name="T62" fmla="*/ 40 w 40"/>
                  <a:gd name="T63" fmla="*/ 260 h 761"/>
                  <a:gd name="T64" fmla="*/ 40 w 40"/>
                  <a:gd name="T65" fmla="*/ 260 h 761"/>
                  <a:gd name="T66" fmla="*/ 20 w 40"/>
                  <a:gd name="T67" fmla="*/ 280 h 761"/>
                  <a:gd name="T68" fmla="*/ 0 w 40"/>
                  <a:gd name="T69" fmla="*/ 260 h 761"/>
                  <a:gd name="T70" fmla="*/ 0 w 40"/>
                  <a:gd name="T71" fmla="*/ 140 h 761"/>
                  <a:gd name="T72" fmla="*/ 0 w 40"/>
                  <a:gd name="T73" fmla="*/ 140 h 761"/>
                  <a:gd name="T74" fmla="*/ 20 w 40"/>
                  <a:gd name="T75" fmla="*/ 120 h 761"/>
                  <a:gd name="T76" fmla="*/ 40 w 40"/>
                  <a:gd name="T77" fmla="*/ 140 h 761"/>
                  <a:gd name="T78" fmla="*/ 40 w 40"/>
                  <a:gd name="T79" fmla="*/ 140 h 761"/>
                  <a:gd name="T80" fmla="*/ 20 w 40"/>
                  <a:gd name="T81" fmla="*/ 160 h 761"/>
                  <a:gd name="T82" fmla="*/ 0 w 40"/>
                  <a:gd name="T83" fmla="*/ 140 h 761"/>
                  <a:gd name="T84" fmla="*/ 0 w 40"/>
                  <a:gd name="T85" fmla="*/ 20 h 761"/>
                  <a:gd name="T86" fmla="*/ 0 w 40"/>
                  <a:gd name="T87" fmla="*/ 20 h 761"/>
                  <a:gd name="T88" fmla="*/ 20 w 40"/>
                  <a:gd name="T89" fmla="*/ 0 h 761"/>
                  <a:gd name="T90" fmla="*/ 40 w 40"/>
                  <a:gd name="T91" fmla="*/ 20 h 761"/>
                  <a:gd name="T92" fmla="*/ 40 w 40"/>
                  <a:gd name="T93" fmla="*/ 20 h 761"/>
                  <a:gd name="T94" fmla="*/ 20 w 40"/>
                  <a:gd name="T95" fmla="*/ 40 h 761"/>
                  <a:gd name="T96" fmla="*/ 0 w 40"/>
                  <a:gd name="T97" fmla="*/ 2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1">
                    <a:moveTo>
                      <a:pt x="0" y="741"/>
                    </a:moveTo>
                    <a:lnTo>
                      <a:pt x="0" y="741"/>
                    </a:lnTo>
                    <a:cubicBezTo>
                      <a:pt x="0" y="730"/>
                      <a:pt x="9" y="721"/>
                      <a:pt x="20" y="721"/>
                    </a:cubicBezTo>
                    <a:cubicBezTo>
                      <a:pt x="31" y="721"/>
                      <a:pt x="40" y="730"/>
                      <a:pt x="40" y="741"/>
                    </a:cubicBezTo>
                    <a:lnTo>
                      <a:pt x="40" y="741"/>
                    </a:lnTo>
                    <a:cubicBezTo>
                      <a:pt x="40" y="752"/>
                      <a:pt x="31" y="761"/>
                      <a:pt x="20" y="761"/>
                    </a:cubicBezTo>
                    <a:cubicBezTo>
                      <a:pt x="9" y="761"/>
                      <a:pt x="0" y="752"/>
                      <a:pt x="0" y="741"/>
                    </a:cubicBezTo>
                    <a:close/>
                    <a:moveTo>
                      <a:pt x="0" y="621"/>
                    </a:moveTo>
                    <a:lnTo>
                      <a:pt x="0" y="621"/>
                    </a:lnTo>
                    <a:cubicBezTo>
                      <a:pt x="0" y="609"/>
                      <a:pt x="9" y="601"/>
                      <a:pt x="20" y="601"/>
                    </a:cubicBezTo>
                    <a:cubicBezTo>
                      <a:pt x="31" y="601"/>
                      <a:pt x="40" y="609"/>
                      <a:pt x="40" y="621"/>
                    </a:cubicBezTo>
                    <a:lnTo>
                      <a:pt x="40" y="621"/>
                    </a:lnTo>
                    <a:cubicBezTo>
                      <a:pt x="40" y="632"/>
                      <a:pt x="31" y="641"/>
                      <a:pt x="20" y="641"/>
                    </a:cubicBezTo>
                    <a:cubicBezTo>
                      <a:pt x="9" y="641"/>
                      <a:pt x="0" y="632"/>
                      <a:pt x="0" y="621"/>
                    </a:cubicBezTo>
                    <a:close/>
                    <a:moveTo>
                      <a:pt x="0" y="501"/>
                    </a:moveTo>
                    <a:lnTo>
                      <a:pt x="0" y="501"/>
                    </a:lnTo>
                    <a:cubicBezTo>
                      <a:pt x="0" y="489"/>
                      <a:pt x="9" y="481"/>
                      <a:pt x="20" y="481"/>
                    </a:cubicBezTo>
                    <a:cubicBezTo>
                      <a:pt x="31" y="481"/>
                      <a:pt x="40" y="489"/>
                      <a:pt x="40" y="501"/>
                    </a:cubicBezTo>
                    <a:lnTo>
                      <a:pt x="40" y="501"/>
                    </a:lnTo>
                    <a:cubicBezTo>
                      <a:pt x="40" y="512"/>
                      <a:pt x="31" y="521"/>
                      <a:pt x="20" y="521"/>
                    </a:cubicBezTo>
                    <a:cubicBezTo>
                      <a:pt x="9" y="521"/>
                      <a:pt x="0" y="512"/>
                      <a:pt x="0" y="501"/>
                    </a:cubicBezTo>
                    <a:close/>
                    <a:moveTo>
                      <a:pt x="0" y="381"/>
                    </a:moveTo>
                    <a:lnTo>
                      <a:pt x="0" y="380"/>
                    </a:lnTo>
                    <a:cubicBezTo>
                      <a:pt x="0" y="369"/>
                      <a:pt x="9" y="360"/>
                      <a:pt x="20" y="360"/>
                    </a:cubicBezTo>
                    <a:cubicBezTo>
                      <a:pt x="31" y="360"/>
                      <a:pt x="40" y="369"/>
                      <a:pt x="40" y="380"/>
                    </a:cubicBezTo>
                    <a:lnTo>
                      <a:pt x="40" y="381"/>
                    </a:lnTo>
                    <a:cubicBezTo>
                      <a:pt x="40" y="392"/>
                      <a:pt x="31" y="401"/>
                      <a:pt x="20" y="401"/>
                    </a:cubicBezTo>
                    <a:cubicBezTo>
                      <a:pt x="9" y="401"/>
                      <a:pt x="0" y="392"/>
                      <a:pt x="0" y="381"/>
                    </a:cubicBezTo>
                    <a:close/>
                    <a:moveTo>
                      <a:pt x="0" y="260"/>
                    </a:moveTo>
                    <a:lnTo>
                      <a:pt x="0" y="260"/>
                    </a:lnTo>
                    <a:cubicBezTo>
                      <a:pt x="0" y="249"/>
                      <a:pt x="9" y="240"/>
                      <a:pt x="20" y="240"/>
                    </a:cubicBezTo>
                    <a:cubicBezTo>
                      <a:pt x="31" y="240"/>
                      <a:pt x="40" y="249"/>
                      <a:pt x="40" y="260"/>
                    </a:cubicBezTo>
                    <a:lnTo>
                      <a:pt x="40" y="260"/>
                    </a:lnTo>
                    <a:cubicBezTo>
                      <a:pt x="40" y="272"/>
                      <a:pt x="31" y="280"/>
                      <a:pt x="20" y="280"/>
                    </a:cubicBezTo>
                    <a:cubicBezTo>
                      <a:pt x="9" y="280"/>
                      <a:pt x="0" y="272"/>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 name="Freeform 86">
                <a:extLst>
                  <a:ext uri="{FF2B5EF4-FFF2-40B4-BE49-F238E27FC236}">
                    <a16:creationId xmlns:a16="http://schemas.microsoft.com/office/drawing/2014/main" id="{AD9521CD-E263-41F7-ADAB-81034AE1280A}"/>
                  </a:ext>
                </a:extLst>
              </p:cNvPr>
              <p:cNvSpPr>
                <a:spLocks noEditPoints="1"/>
              </p:cNvSpPr>
              <p:nvPr/>
            </p:nvSpPr>
            <p:spPr bwMode="auto">
              <a:xfrm>
                <a:off x="7129" y="2926"/>
                <a:ext cx="10" cy="76"/>
              </a:xfrm>
              <a:custGeom>
                <a:avLst/>
                <a:gdLst>
                  <a:gd name="T0" fmla="*/ 0 w 40"/>
                  <a:gd name="T1" fmla="*/ 260 h 280"/>
                  <a:gd name="T2" fmla="*/ 0 w 40"/>
                  <a:gd name="T3" fmla="*/ 260 h 280"/>
                  <a:gd name="T4" fmla="*/ 20 w 40"/>
                  <a:gd name="T5" fmla="*/ 240 h 280"/>
                  <a:gd name="T6" fmla="*/ 40 w 40"/>
                  <a:gd name="T7" fmla="*/ 260 h 280"/>
                  <a:gd name="T8" fmla="*/ 40 w 40"/>
                  <a:gd name="T9" fmla="*/ 260 h 280"/>
                  <a:gd name="T10" fmla="*/ 20 w 40"/>
                  <a:gd name="T11" fmla="*/ 280 h 280"/>
                  <a:gd name="T12" fmla="*/ 0 w 40"/>
                  <a:gd name="T13" fmla="*/ 260 h 280"/>
                  <a:gd name="T14" fmla="*/ 0 w 40"/>
                  <a:gd name="T15" fmla="*/ 140 h 280"/>
                  <a:gd name="T16" fmla="*/ 0 w 40"/>
                  <a:gd name="T17" fmla="*/ 140 h 280"/>
                  <a:gd name="T18" fmla="*/ 20 w 40"/>
                  <a:gd name="T19" fmla="*/ 120 h 280"/>
                  <a:gd name="T20" fmla="*/ 40 w 40"/>
                  <a:gd name="T21" fmla="*/ 140 h 280"/>
                  <a:gd name="T22" fmla="*/ 40 w 40"/>
                  <a:gd name="T23" fmla="*/ 140 h 280"/>
                  <a:gd name="T24" fmla="*/ 20 w 40"/>
                  <a:gd name="T25" fmla="*/ 160 h 280"/>
                  <a:gd name="T26" fmla="*/ 0 w 40"/>
                  <a:gd name="T27" fmla="*/ 140 h 280"/>
                  <a:gd name="T28" fmla="*/ 0 w 40"/>
                  <a:gd name="T29" fmla="*/ 20 h 280"/>
                  <a:gd name="T30" fmla="*/ 0 w 40"/>
                  <a:gd name="T31" fmla="*/ 20 h 280"/>
                  <a:gd name="T32" fmla="*/ 20 w 40"/>
                  <a:gd name="T33" fmla="*/ 0 h 280"/>
                  <a:gd name="T34" fmla="*/ 40 w 40"/>
                  <a:gd name="T35" fmla="*/ 20 h 280"/>
                  <a:gd name="T36" fmla="*/ 40 w 40"/>
                  <a:gd name="T37" fmla="*/ 20 h 280"/>
                  <a:gd name="T38" fmla="*/ 20 w 40"/>
                  <a:gd name="T39" fmla="*/ 40 h 280"/>
                  <a:gd name="T40" fmla="*/ 0 w 40"/>
                  <a:gd name="T41" fmla="*/ 2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280">
                    <a:moveTo>
                      <a:pt x="0" y="260"/>
                    </a:moveTo>
                    <a:lnTo>
                      <a:pt x="0" y="260"/>
                    </a:lnTo>
                    <a:cubicBezTo>
                      <a:pt x="0" y="249"/>
                      <a:pt x="8" y="240"/>
                      <a:pt x="20" y="240"/>
                    </a:cubicBezTo>
                    <a:cubicBezTo>
                      <a:pt x="31" y="240"/>
                      <a:pt x="40" y="249"/>
                      <a:pt x="40" y="260"/>
                    </a:cubicBezTo>
                    <a:lnTo>
                      <a:pt x="40" y="260"/>
                    </a:lnTo>
                    <a:cubicBezTo>
                      <a:pt x="40" y="271"/>
                      <a:pt x="31" y="280"/>
                      <a:pt x="20" y="280"/>
                    </a:cubicBezTo>
                    <a:cubicBezTo>
                      <a:pt x="8" y="280"/>
                      <a:pt x="0" y="271"/>
                      <a:pt x="0" y="260"/>
                    </a:cubicBezTo>
                    <a:close/>
                    <a:moveTo>
                      <a:pt x="0" y="140"/>
                    </a:moveTo>
                    <a:lnTo>
                      <a:pt x="0" y="140"/>
                    </a:lnTo>
                    <a:cubicBezTo>
                      <a:pt x="0" y="129"/>
                      <a:pt x="8" y="120"/>
                      <a:pt x="20" y="120"/>
                    </a:cubicBezTo>
                    <a:cubicBezTo>
                      <a:pt x="31" y="120"/>
                      <a:pt x="40" y="129"/>
                      <a:pt x="40" y="140"/>
                    </a:cubicBezTo>
                    <a:lnTo>
                      <a:pt x="40" y="140"/>
                    </a:lnTo>
                    <a:cubicBezTo>
                      <a:pt x="40" y="151"/>
                      <a:pt x="31" y="160"/>
                      <a:pt x="20" y="160"/>
                    </a:cubicBezTo>
                    <a:cubicBezTo>
                      <a:pt x="8" y="160"/>
                      <a:pt x="0" y="151"/>
                      <a:pt x="0" y="140"/>
                    </a:cubicBezTo>
                    <a:close/>
                    <a:moveTo>
                      <a:pt x="0" y="20"/>
                    </a:moveTo>
                    <a:lnTo>
                      <a:pt x="0" y="20"/>
                    </a:lnTo>
                    <a:cubicBezTo>
                      <a:pt x="0" y="9"/>
                      <a:pt x="8" y="0"/>
                      <a:pt x="20" y="0"/>
                    </a:cubicBezTo>
                    <a:cubicBezTo>
                      <a:pt x="31" y="0"/>
                      <a:pt x="40" y="9"/>
                      <a:pt x="40" y="20"/>
                    </a:cubicBezTo>
                    <a:lnTo>
                      <a:pt x="40" y="20"/>
                    </a:lnTo>
                    <a:cubicBezTo>
                      <a:pt x="40" y="31"/>
                      <a:pt x="31" y="40"/>
                      <a:pt x="20" y="40"/>
                    </a:cubicBezTo>
                    <a:cubicBezTo>
                      <a:pt x="8"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 name="Freeform 87">
                <a:extLst>
                  <a:ext uri="{FF2B5EF4-FFF2-40B4-BE49-F238E27FC236}">
                    <a16:creationId xmlns:a16="http://schemas.microsoft.com/office/drawing/2014/main" id="{4D0EA413-D772-4A7B-93D7-46122D3CC1E7}"/>
                  </a:ext>
                </a:extLst>
              </p:cNvPr>
              <p:cNvSpPr>
                <a:spLocks noEditPoints="1"/>
              </p:cNvSpPr>
              <p:nvPr/>
            </p:nvSpPr>
            <p:spPr bwMode="auto">
              <a:xfrm>
                <a:off x="2025" y="2955"/>
                <a:ext cx="11" cy="206"/>
              </a:xfrm>
              <a:custGeom>
                <a:avLst/>
                <a:gdLst>
                  <a:gd name="T0" fmla="*/ 0 w 40"/>
                  <a:gd name="T1" fmla="*/ 740 h 760"/>
                  <a:gd name="T2" fmla="*/ 0 w 40"/>
                  <a:gd name="T3" fmla="*/ 740 h 760"/>
                  <a:gd name="T4" fmla="*/ 20 w 40"/>
                  <a:gd name="T5" fmla="*/ 720 h 760"/>
                  <a:gd name="T6" fmla="*/ 40 w 40"/>
                  <a:gd name="T7" fmla="*/ 740 h 760"/>
                  <a:gd name="T8" fmla="*/ 40 w 40"/>
                  <a:gd name="T9" fmla="*/ 740 h 760"/>
                  <a:gd name="T10" fmla="*/ 20 w 40"/>
                  <a:gd name="T11" fmla="*/ 760 h 760"/>
                  <a:gd name="T12" fmla="*/ 0 w 40"/>
                  <a:gd name="T13" fmla="*/ 740 h 760"/>
                  <a:gd name="T14" fmla="*/ 0 w 40"/>
                  <a:gd name="T15" fmla="*/ 620 h 760"/>
                  <a:gd name="T16" fmla="*/ 0 w 40"/>
                  <a:gd name="T17" fmla="*/ 620 h 760"/>
                  <a:gd name="T18" fmla="*/ 20 w 40"/>
                  <a:gd name="T19" fmla="*/ 600 h 760"/>
                  <a:gd name="T20" fmla="*/ 40 w 40"/>
                  <a:gd name="T21" fmla="*/ 620 h 760"/>
                  <a:gd name="T22" fmla="*/ 40 w 40"/>
                  <a:gd name="T23" fmla="*/ 620 h 760"/>
                  <a:gd name="T24" fmla="*/ 20 w 40"/>
                  <a:gd name="T25" fmla="*/ 640 h 760"/>
                  <a:gd name="T26" fmla="*/ 0 w 40"/>
                  <a:gd name="T27" fmla="*/ 620 h 760"/>
                  <a:gd name="T28" fmla="*/ 0 w 40"/>
                  <a:gd name="T29" fmla="*/ 500 h 760"/>
                  <a:gd name="T30" fmla="*/ 0 w 40"/>
                  <a:gd name="T31" fmla="*/ 500 h 760"/>
                  <a:gd name="T32" fmla="*/ 20 w 40"/>
                  <a:gd name="T33" fmla="*/ 480 h 760"/>
                  <a:gd name="T34" fmla="*/ 40 w 40"/>
                  <a:gd name="T35" fmla="*/ 500 h 760"/>
                  <a:gd name="T36" fmla="*/ 40 w 40"/>
                  <a:gd name="T37" fmla="*/ 500 h 760"/>
                  <a:gd name="T38" fmla="*/ 20 w 40"/>
                  <a:gd name="T39" fmla="*/ 520 h 760"/>
                  <a:gd name="T40" fmla="*/ 0 w 40"/>
                  <a:gd name="T41" fmla="*/ 500 h 760"/>
                  <a:gd name="T42" fmla="*/ 0 w 40"/>
                  <a:gd name="T43" fmla="*/ 380 h 760"/>
                  <a:gd name="T44" fmla="*/ 0 w 40"/>
                  <a:gd name="T45" fmla="*/ 380 h 760"/>
                  <a:gd name="T46" fmla="*/ 20 w 40"/>
                  <a:gd name="T47" fmla="*/ 360 h 760"/>
                  <a:gd name="T48" fmla="*/ 40 w 40"/>
                  <a:gd name="T49" fmla="*/ 380 h 760"/>
                  <a:gd name="T50" fmla="*/ 40 w 40"/>
                  <a:gd name="T51" fmla="*/ 380 h 760"/>
                  <a:gd name="T52" fmla="*/ 20 w 40"/>
                  <a:gd name="T53" fmla="*/ 400 h 760"/>
                  <a:gd name="T54" fmla="*/ 0 w 40"/>
                  <a:gd name="T55" fmla="*/ 380 h 760"/>
                  <a:gd name="T56" fmla="*/ 0 w 40"/>
                  <a:gd name="T57" fmla="*/ 260 h 760"/>
                  <a:gd name="T58" fmla="*/ 0 w 40"/>
                  <a:gd name="T59" fmla="*/ 260 h 760"/>
                  <a:gd name="T60" fmla="*/ 20 w 40"/>
                  <a:gd name="T61" fmla="*/ 240 h 760"/>
                  <a:gd name="T62" fmla="*/ 40 w 40"/>
                  <a:gd name="T63" fmla="*/ 260 h 760"/>
                  <a:gd name="T64" fmla="*/ 40 w 40"/>
                  <a:gd name="T65" fmla="*/ 260 h 760"/>
                  <a:gd name="T66" fmla="*/ 20 w 40"/>
                  <a:gd name="T67" fmla="*/ 280 h 760"/>
                  <a:gd name="T68" fmla="*/ 0 w 40"/>
                  <a:gd name="T69" fmla="*/ 260 h 760"/>
                  <a:gd name="T70" fmla="*/ 0 w 40"/>
                  <a:gd name="T71" fmla="*/ 140 h 760"/>
                  <a:gd name="T72" fmla="*/ 0 w 40"/>
                  <a:gd name="T73" fmla="*/ 140 h 760"/>
                  <a:gd name="T74" fmla="*/ 20 w 40"/>
                  <a:gd name="T75" fmla="*/ 120 h 760"/>
                  <a:gd name="T76" fmla="*/ 40 w 40"/>
                  <a:gd name="T77" fmla="*/ 140 h 760"/>
                  <a:gd name="T78" fmla="*/ 40 w 40"/>
                  <a:gd name="T79" fmla="*/ 140 h 760"/>
                  <a:gd name="T80" fmla="*/ 20 w 40"/>
                  <a:gd name="T81" fmla="*/ 160 h 760"/>
                  <a:gd name="T82" fmla="*/ 0 w 40"/>
                  <a:gd name="T83" fmla="*/ 140 h 760"/>
                  <a:gd name="T84" fmla="*/ 0 w 40"/>
                  <a:gd name="T85" fmla="*/ 20 h 760"/>
                  <a:gd name="T86" fmla="*/ 0 w 40"/>
                  <a:gd name="T87" fmla="*/ 20 h 760"/>
                  <a:gd name="T88" fmla="*/ 20 w 40"/>
                  <a:gd name="T89" fmla="*/ 0 h 760"/>
                  <a:gd name="T90" fmla="*/ 40 w 40"/>
                  <a:gd name="T91" fmla="*/ 20 h 760"/>
                  <a:gd name="T92" fmla="*/ 40 w 40"/>
                  <a:gd name="T93" fmla="*/ 20 h 760"/>
                  <a:gd name="T94" fmla="*/ 20 w 40"/>
                  <a:gd name="T95" fmla="*/ 40 h 760"/>
                  <a:gd name="T96" fmla="*/ 0 w 40"/>
                  <a:gd name="T97" fmla="*/ 2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0">
                    <a:moveTo>
                      <a:pt x="0" y="740"/>
                    </a:moveTo>
                    <a:lnTo>
                      <a:pt x="0" y="740"/>
                    </a:lnTo>
                    <a:cubicBezTo>
                      <a:pt x="0" y="729"/>
                      <a:pt x="9" y="720"/>
                      <a:pt x="20" y="720"/>
                    </a:cubicBezTo>
                    <a:cubicBezTo>
                      <a:pt x="31" y="720"/>
                      <a:pt x="40" y="729"/>
                      <a:pt x="40" y="740"/>
                    </a:cubicBezTo>
                    <a:lnTo>
                      <a:pt x="40" y="740"/>
                    </a:lnTo>
                    <a:cubicBezTo>
                      <a:pt x="40" y="751"/>
                      <a:pt x="31" y="760"/>
                      <a:pt x="20" y="760"/>
                    </a:cubicBezTo>
                    <a:cubicBezTo>
                      <a:pt x="9" y="760"/>
                      <a:pt x="0" y="751"/>
                      <a:pt x="0" y="740"/>
                    </a:cubicBezTo>
                    <a:close/>
                    <a:moveTo>
                      <a:pt x="0" y="620"/>
                    </a:moveTo>
                    <a:lnTo>
                      <a:pt x="0" y="620"/>
                    </a:lnTo>
                    <a:cubicBezTo>
                      <a:pt x="0" y="609"/>
                      <a:pt x="9" y="600"/>
                      <a:pt x="20" y="600"/>
                    </a:cubicBezTo>
                    <a:cubicBezTo>
                      <a:pt x="31" y="600"/>
                      <a:pt x="40" y="609"/>
                      <a:pt x="40" y="620"/>
                    </a:cubicBezTo>
                    <a:lnTo>
                      <a:pt x="40" y="620"/>
                    </a:lnTo>
                    <a:cubicBezTo>
                      <a:pt x="40" y="631"/>
                      <a:pt x="31" y="640"/>
                      <a:pt x="20" y="640"/>
                    </a:cubicBezTo>
                    <a:cubicBezTo>
                      <a:pt x="9" y="640"/>
                      <a:pt x="0" y="631"/>
                      <a:pt x="0" y="620"/>
                    </a:cubicBezTo>
                    <a:close/>
                    <a:moveTo>
                      <a:pt x="0" y="500"/>
                    </a:moveTo>
                    <a:lnTo>
                      <a:pt x="0" y="500"/>
                    </a:lnTo>
                    <a:cubicBezTo>
                      <a:pt x="0" y="489"/>
                      <a:pt x="9" y="480"/>
                      <a:pt x="20" y="480"/>
                    </a:cubicBezTo>
                    <a:cubicBezTo>
                      <a:pt x="31" y="480"/>
                      <a:pt x="40" y="489"/>
                      <a:pt x="40" y="500"/>
                    </a:cubicBezTo>
                    <a:lnTo>
                      <a:pt x="40" y="500"/>
                    </a:lnTo>
                    <a:cubicBezTo>
                      <a:pt x="40" y="511"/>
                      <a:pt x="31" y="520"/>
                      <a:pt x="20" y="520"/>
                    </a:cubicBezTo>
                    <a:cubicBezTo>
                      <a:pt x="9" y="520"/>
                      <a:pt x="0" y="511"/>
                      <a:pt x="0" y="500"/>
                    </a:cubicBezTo>
                    <a:close/>
                    <a:moveTo>
                      <a:pt x="0" y="380"/>
                    </a:moveTo>
                    <a:lnTo>
                      <a:pt x="0" y="380"/>
                    </a:lnTo>
                    <a:cubicBezTo>
                      <a:pt x="0" y="369"/>
                      <a:pt x="9" y="360"/>
                      <a:pt x="20" y="360"/>
                    </a:cubicBezTo>
                    <a:cubicBezTo>
                      <a:pt x="31" y="360"/>
                      <a:pt x="40" y="369"/>
                      <a:pt x="40" y="380"/>
                    </a:cubicBezTo>
                    <a:lnTo>
                      <a:pt x="40" y="380"/>
                    </a:lnTo>
                    <a:cubicBezTo>
                      <a:pt x="40" y="391"/>
                      <a:pt x="31" y="400"/>
                      <a:pt x="20" y="400"/>
                    </a:cubicBezTo>
                    <a:cubicBezTo>
                      <a:pt x="9" y="400"/>
                      <a:pt x="0" y="391"/>
                      <a:pt x="0" y="380"/>
                    </a:cubicBezTo>
                    <a:close/>
                    <a:moveTo>
                      <a:pt x="0" y="260"/>
                    </a:moveTo>
                    <a:lnTo>
                      <a:pt x="0" y="260"/>
                    </a:lnTo>
                    <a:cubicBezTo>
                      <a:pt x="0" y="249"/>
                      <a:pt x="9" y="240"/>
                      <a:pt x="20" y="240"/>
                    </a:cubicBezTo>
                    <a:cubicBezTo>
                      <a:pt x="31" y="240"/>
                      <a:pt x="40" y="249"/>
                      <a:pt x="40" y="260"/>
                    </a:cubicBezTo>
                    <a:lnTo>
                      <a:pt x="40" y="260"/>
                    </a:lnTo>
                    <a:cubicBezTo>
                      <a:pt x="40" y="271"/>
                      <a:pt x="31" y="280"/>
                      <a:pt x="20" y="280"/>
                    </a:cubicBezTo>
                    <a:cubicBezTo>
                      <a:pt x="9" y="280"/>
                      <a:pt x="0" y="271"/>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 name="Freeform 88">
                <a:extLst>
                  <a:ext uri="{FF2B5EF4-FFF2-40B4-BE49-F238E27FC236}">
                    <a16:creationId xmlns:a16="http://schemas.microsoft.com/office/drawing/2014/main" id="{C2E83669-0175-4B2D-916D-82C01AD733E6}"/>
                  </a:ext>
                </a:extLst>
              </p:cNvPr>
              <p:cNvSpPr>
                <a:spLocks noEditPoints="1"/>
              </p:cNvSpPr>
              <p:nvPr/>
            </p:nvSpPr>
            <p:spPr bwMode="auto">
              <a:xfrm>
                <a:off x="1135" y="2983"/>
                <a:ext cx="11" cy="206"/>
              </a:xfrm>
              <a:custGeom>
                <a:avLst/>
                <a:gdLst>
                  <a:gd name="T0" fmla="*/ 0 w 40"/>
                  <a:gd name="T1" fmla="*/ 741 h 761"/>
                  <a:gd name="T2" fmla="*/ 0 w 40"/>
                  <a:gd name="T3" fmla="*/ 741 h 761"/>
                  <a:gd name="T4" fmla="*/ 20 w 40"/>
                  <a:gd name="T5" fmla="*/ 721 h 761"/>
                  <a:gd name="T6" fmla="*/ 40 w 40"/>
                  <a:gd name="T7" fmla="*/ 741 h 761"/>
                  <a:gd name="T8" fmla="*/ 40 w 40"/>
                  <a:gd name="T9" fmla="*/ 741 h 761"/>
                  <a:gd name="T10" fmla="*/ 20 w 40"/>
                  <a:gd name="T11" fmla="*/ 761 h 761"/>
                  <a:gd name="T12" fmla="*/ 0 w 40"/>
                  <a:gd name="T13" fmla="*/ 741 h 761"/>
                  <a:gd name="T14" fmla="*/ 0 w 40"/>
                  <a:gd name="T15" fmla="*/ 621 h 761"/>
                  <a:gd name="T16" fmla="*/ 0 w 40"/>
                  <a:gd name="T17" fmla="*/ 621 h 761"/>
                  <a:gd name="T18" fmla="*/ 20 w 40"/>
                  <a:gd name="T19" fmla="*/ 601 h 761"/>
                  <a:gd name="T20" fmla="*/ 40 w 40"/>
                  <a:gd name="T21" fmla="*/ 621 h 761"/>
                  <a:gd name="T22" fmla="*/ 40 w 40"/>
                  <a:gd name="T23" fmla="*/ 621 h 761"/>
                  <a:gd name="T24" fmla="*/ 20 w 40"/>
                  <a:gd name="T25" fmla="*/ 641 h 761"/>
                  <a:gd name="T26" fmla="*/ 0 w 40"/>
                  <a:gd name="T27" fmla="*/ 621 h 761"/>
                  <a:gd name="T28" fmla="*/ 0 w 40"/>
                  <a:gd name="T29" fmla="*/ 501 h 761"/>
                  <a:gd name="T30" fmla="*/ 0 w 40"/>
                  <a:gd name="T31" fmla="*/ 501 h 761"/>
                  <a:gd name="T32" fmla="*/ 20 w 40"/>
                  <a:gd name="T33" fmla="*/ 481 h 761"/>
                  <a:gd name="T34" fmla="*/ 40 w 40"/>
                  <a:gd name="T35" fmla="*/ 501 h 761"/>
                  <a:gd name="T36" fmla="*/ 40 w 40"/>
                  <a:gd name="T37" fmla="*/ 501 h 761"/>
                  <a:gd name="T38" fmla="*/ 20 w 40"/>
                  <a:gd name="T39" fmla="*/ 521 h 761"/>
                  <a:gd name="T40" fmla="*/ 0 w 40"/>
                  <a:gd name="T41" fmla="*/ 501 h 761"/>
                  <a:gd name="T42" fmla="*/ 0 w 40"/>
                  <a:gd name="T43" fmla="*/ 381 h 761"/>
                  <a:gd name="T44" fmla="*/ 0 w 40"/>
                  <a:gd name="T45" fmla="*/ 380 h 761"/>
                  <a:gd name="T46" fmla="*/ 20 w 40"/>
                  <a:gd name="T47" fmla="*/ 360 h 761"/>
                  <a:gd name="T48" fmla="*/ 40 w 40"/>
                  <a:gd name="T49" fmla="*/ 380 h 761"/>
                  <a:gd name="T50" fmla="*/ 40 w 40"/>
                  <a:gd name="T51" fmla="*/ 381 h 761"/>
                  <a:gd name="T52" fmla="*/ 20 w 40"/>
                  <a:gd name="T53" fmla="*/ 401 h 761"/>
                  <a:gd name="T54" fmla="*/ 0 w 40"/>
                  <a:gd name="T55" fmla="*/ 381 h 761"/>
                  <a:gd name="T56" fmla="*/ 0 w 40"/>
                  <a:gd name="T57" fmla="*/ 260 h 761"/>
                  <a:gd name="T58" fmla="*/ 0 w 40"/>
                  <a:gd name="T59" fmla="*/ 260 h 761"/>
                  <a:gd name="T60" fmla="*/ 20 w 40"/>
                  <a:gd name="T61" fmla="*/ 240 h 761"/>
                  <a:gd name="T62" fmla="*/ 40 w 40"/>
                  <a:gd name="T63" fmla="*/ 260 h 761"/>
                  <a:gd name="T64" fmla="*/ 40 w 40"/>
                  <a:gd name="T65" fmla="*/ 260 h 761"/>
                  <a:gd name="T66" fmla="*/ 20 w 40"/>
                  <a:gd name="T67" fmla="*/ 280 h 761"/>
                  <a:gd name="T68" fmla="*/ 0 w 40"/>
                  <a:gd name="T69" fmla="*/ 260 h 761"/>
                  <a:gd name="T70" fmla="*/ 0 w 40"/>
                  <a:gd name="T71" fmla="*/ 140 h 761"/>
                  <a:gd name="T72" fmla="*/ 0 w 40"/>
                  <a:gd name="T73" fmla="*/ 140 h 761"/>
                  <a:gd name="T74" fmla="*/ 20 w 40"/>
                  <a:gd name="T75" fmla="*/ 120 h 761"/>
                  <a:gd name="T76" fmla="*/ 40 w 40"/>
                  <a:gd name="T77" fmla="*/ 140 h 761"/>
                  <a:gd name="T78" fmla="*/ 40 w 40"/>
                  <a:gd name="T79" fmla="*/ 140 h 761"/>
                  <a:gd name="T80" fmla="*/ 20 w 40"/>
                  <a:gd name="T81" fmla="*/ 160 h 761"/>
                  <a:gd name="T82" fmla="*/ 0 w 40"/>
                  <a:gd name="T83" fmla="*/ 140 h 761"/>
                  <a:gd name="T84" fmla="*/ 0 w 40"/>
                  <a:gd name="T85" fmla="*/ 20 h 761"/>
                  <a:gd name="T86" fmla="*/ 0 w 40"/>
                  <a:gd name="T87" fmla="*/ 20 h 761"/>
                  <a:gd name="T88" fmla="*/ 20 w 40"/>
                  <a:gd name="T89" fmla="*/ 0 h 761"/>
                  <a:gd name="T90" fmla="*/ 40 w 40"/>
                  <a:gd name="T91" fmla="*/ 20 h 761"/>
                  <a:gd name="T92" fmla="*/ 40 w 40"/>
                  <a:gd name="T93" fmla="*/ 20 h 761"/>
                  <a:gd name="T94" fmla="*/ 20 w 40"/>
                  <a:gd name="T95" fmla="*/ 40 h 761"/>
                  <a:gd name="T96" fmla="*/ 0 w 40"/>
                  <a:gd name="T97" fmla="*/ 2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1">
                    <a:moveTo>
                      <a:pt x="0" y="741"/>
                    </a:moveTo>
                    <a:lnTo>
                      <a:pt x="0" y="741"/>
                    </a:lnTo>
                    <a:cubicBezTo>
                      <a:pt x="0" y="730"/>
                      <a:pt x="9" y="721"/>
                      <a:pt x="20" y="721"/>
                    </a:cubicBezTo>
                    <a:cubicBezTo>
                      <a:pt x="31" y="721"/>
                      <a:pt x="40" y="730"/>
                      <a:pt x="40" y="741"/>
                    </a:cubicBezTo>
                    <a:lnTo>
                      <a:pt x="40" y="741"/>
                    </a:lnTo>
                    <a:cubicBezTo>
                      <a:pt x="40" y="752"/>
                      <a:pt x="31" y="761"/>
                      <a:pt x="20" y="761"/>
                    </a:cubicBezTo>
                    <a:cubicBezTo>
                      <a:pt x="9" y="761"/>
                      <a:pt x="0" y="752"/>
                      <a:pt x="0" y="741"/>
                    </a:cubicBezTo>
                    <a:close/>
                    <a:moveTo>
                      <a:pt x="0" y="621"/>
                    </a:moveTo>
                    <a:lnTo>
                      <a:pt x="0" y="621"/>
                    </a:lnTo>
                    <a:cubicBezTo>
                      <a:pt x="0" y="609"/>
                      <a:pt x="9" y="601"/>
                      <a:pt x="20" y="601"/>
                    </a:cubicBezTo>
                    <a:cubicBezTo>
                      <a:pt x="31" y="601"/>
                      <a:pt x="40" y="609"/>
                      <a:pt x="40" y="621"/>
                    </a:cubicBezTo>
                    <a:lnTo>
                      <a:pt x="40" y="621"/>
                    </a:lnTo>
                    <a:cubicBezTo>
                      <a:pt x="40" y="632"/>
                      <a:pt x="31" y="641"/>
                      <a:pt x="20" y="641"/>
                    </a:cubicBezTo>
                    <a:cubicBezTo>
                      <a:pt x="9" y="641"/>
                      <a:pt x="0" y="632"/>
                      <a:pt x="0" y="621"/>
                    </a:cubicBezTo>
                    <a:close/>
                    <a:moveTo>
                      <a:pt x="0" y="501"/>
                    </a:moveTo>
                    <a:lnTo>
                      <a:pt x="0" y="501"/>
                    </a:lnTo>
                    <a:cubicBezTo>
                      <a:pt x="0" y="489"/>
                      <a:pt x="9" y="481"/>
                      <a:pt x="20" y="481"/>
                    </a:cubicBezTo>
                    <a:cubicBezTo>
                      <a:pt x="31" y="481"/>
                      <a:pt x="40" y="489"/>
                      <a:pt x="40" y="501"/>
                    </a:cubicBezTo>
                    <a:lnTo>
                      <a:pt x="40" y="501"/>
                    </a:lnTo>
                    <a:cubicBezTo>
                      <a:pt x="40" y="512"/>
                      <a:pt x="31" y="521"/>
                      <a:pt x="20" y="521"/>
                    </a:cubicBezTo>
                    <a:cubicBezTo>
                      <a:pt x="9" y="521"/>
                      <a:pt x="0" y="512"/>
                      <a:pt x="0" y="501"/>
                    </a:cubicBezTo>
                    <a:close/>
                    <a:moveTo>
                      <a:pt x="0" y="381"/>
                    </a:moveTo>
                    <a:lnTo>
                      <a:pt x="0" y="380"/>
                    </a:lnTo>
                    <a:cubicBezTo>
                      <a:pt x="0" y="369"/>
                      <a:pt x="9" y="360"/>
                      <a:pt x="20" y="360"/>
                    </a:cubicBezTo>
                    <a:cubicBezTo>
                      <a:pt x="31" y="360"/>
                      <a:pt x="40" y="369"/>
                      <a:pt x="40" y="380"/>
                    </a:cubicBezTo>
                    <a:lnTo>
                      <a:pt x="40" y="381"/>
                    </a:lnTo>
                    <a:cubicBezTo>
                      <a:pt x="40" y="392"/>
                      <a:pt x="31" y="401"/>
                      <a:pt x="20" y="401"/>
                    </a:cubicBezTo>
                    <a:cubicBezTo>
                      <a:pt x="9" y="401"/>
                      <a:pt x="0" y="392"/>
                      <a:pt x="0" y="381"/>
                    </a:cubicBezTo>
                    <a:close/>
                    <a:moveTo>
                      <a:pt x="0" y="260"/>
                    </a:moveTo>
                    <a:lnTo>
                      <a:pt x="0" y="260"/>
                    </a:lnTo>
                    <a:cubicBezTo>
                      <a:pt x="0" y="249"/>
                      <a:pt x="9" y="240"/>
                      <a:pt x="20" y="240"/>
                    </a:cubicBezTo>
                    <a:cubicBezTo>
                      <a:pt x="31" y="240"/>
                      <a:pt x="40" y="249"/>
                      <a:pt x="40" y="260"/>
                    </a:cubicBezTo>
                    <a:lnTo>
                      <a:pt x="40" y="260"/>
                    </a:lnTo>
                    <a:cubicBezTo>
                      <a:pt x="40" y="272"/>
                      <a:pt x="31" y="280"/>
                      <a:pt x="20" y="280"/>
                    </a:cubicBezTo>
                    <a:cubicBezTo>
                      <a:pt x="9" y="280"/>
                      <a:pt x="0" y="272"/>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Rectangle 89">
                <a:extLst>
                  <a:ext uri="{FF2B5EF4-FFF2-40B4-BE49-F238E27FC236}">
                    <a16:creationId xmlns:a16="http://schemas.microsoft.com/office/drawing/2014/main" id="{7AC74BE9-ACDC-4B90-BC30-54D6881E41AF}"/>
                  </a:ext>
                </a:extLst>
              </p:cNvPr>
              <p:cNvSpPr>
                <a:spLocks noChangeArrowheads="1"/>
              </p:cNvSpPr>
              <p:nvPr/>
            </p:nvSpPr>
            <p:spPr bwMode="auto">
              <a:xfrm>
                <a:off x="641" y="2716"/>
                <a:ext cx="268"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First mile </a:t>
                </a:r>
                <a:endParaRPr kumimoji="0" lang="en-GB" altLang="en-US"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105" name="Rectangle 91">
                <a:extLst>
                  <a:ext uri="{FF2B5EF4-FFF2-40B4-BE49-F238E27FC236}">
                    <a16:creationId xmlns:a16="http://schemas.microsoft.com/office/drawing/2014/main" id="{2903420B-8395-4BCF-986D-1EBC00FBC828}"/>
                  </a:ext>
                </a:extLst>
              </p:cNvPr>
              <p:cNvSpPr>
                <a:spLocks noChangeArrowheads="1"/>
              </p:cNvSpPr>
              <p:nvPr/>
            </p:nvSpPr>
            <p:spPr bwMode="auto">
              <a:xfrm>
                <a:off x="3145" y="4046"/>
                <a:ext cx="200"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70C0"/>
                    </a:solidFill>
                    <a:effectLst/>
                    <a:latin typeface="Verdana" panose="020B0604030504040204" pitchFamily="34" charset="0"/>
                    <a:ea typeface="Verdana" panose="020B0604030504040204" pitchFamily="34" charset="0"/>
                  </a:rPr>
                  <a:t>EMC</a:t>
                </a:r>
                <a:endParaRPr kumimoji="0" lang="en-US" altLang="en-US"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107" name="Line 93">
                <a:extLst>
                  <a:ext uri="{FF2B5EF4-FFF2-40B4-BE49-F238E27FC236}">
                    <a16:creationId xmlns:a16="http://schemas.microsoft.com/office/drawing/2014/main" id="{76E33398-046E-4DF8-9DAB-9354D8BA843B}"/>
                  </a:ext>
                </a:extLst>
              </p:cNvPr>
              <p:cNvSpPr>
                <a:spLocks noChangeShapeType="1"/>
              </p:cNvSpPr>
              <p:nvPr/>
            </p:nvSpPr>
            <p:spPr bwMode="auto">
              <a:xfrm flipV="1">
                <a:off x="3269" y="3694"/>
                <a:ext cx="0" cy="295"/>
              </a:xfrm>
              <a:prstGeom prst="line">
                <a:avLst/>
              </a:prstGeom>
              <a:noFill/>
              <a:ln w="17463"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 name="Line 94">
                <a:extLst>
                  <a:ext uri="{FF2B5EF4-FFF2-40B4-BE49-F238E27FC236}">
                    <a16:creationId xmlns:a16="http://schemas.microsoft.com/office/drawing/2014/main" id="{D61045CF-3FC7-4401-9572-36E86D616E4B}"/>
                  </a:ext>
                </a:extLst>
              </p:cNvPr>
              <p:cNvSpPr>
                <a:spLocks noChangeShapeType="1"/>
              </p:cNvSpPr>
              <p:nvPr/>
            </p:nvSpPr>
            <p:spPr bwMode="auto">
              <a:xfrm flipV="1">
                <a:off x="4813" y="3694"/>
                <a:ext cx="0" cy="299"/>
              </a:xfrm>
              <a:prstGeom prst="line">
                <a:avLst/>
              </a:prstGeom>
              <a:noFill/>
              <a:ln w="17463"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9" name="Rectangle 95">
                <a:extLst>
                  <a:ext uri="{FF2B5EF4-FFF2-40B4-BE49-F238E27FC236}">
                    <a16:creationId xmlns:a16="http://schemas.microsoft.com/office/drawing/2014/main" id="{FE2FC48D-837B-4192-8545-E5D79A9F2224}"/>
                  </a:ext>
                </a:extLst>
              </p:cNvPr>
              <p:cNvSpPr>
                <a:spLocks noChangeArrowheads="1"/>
              </p:cNvSpPr>
              <p:nvPr/>
            </p:nvSpPr>
            <p:spPr bwMode="auto">
              <a:xfrm>
                <a:off x="4078" y="3141"/>
                <a:ext cx="310"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solidFill>
                      <a:srgbClr val="000000"/>
                    </a:solidFill>
                    <a:latin typeface="Verdana" panose="020B0604030504040204" pitchFamily="34" charset="0"/>
                    <a:ea typeface="Verdana" panose="020B0604030504040204" pitchFamily="34" charset="0"/>
                  </a:rPr>
                  <a:t>B</a:t>
                </a:r>
                <a:r>
                  <a:rPr kumimoji="0" lang="en-US"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order</a:t>
                </a:r>
                <a:endParaRPr kumimoji="0" lang="en-US" altLang="en-US"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110" name="Rectangle 96">
                <a:extLst>
                  <a:ext uri="{FF2B5EF4-FFF2-40B4-BE49-F238E27FC236}">
                    <a16:creationId xmlns:a16="http://schemas.microsoft.com/office/drawing/2014/main" id="{C3187516-EB54-49B3-A95A-443F69E33D89}"/>
                  </a:ext>
                </a:extLst>
              </p:cNvPr>
              <p:cNvSpPr>
                <a:spLocks noChangeArrowheads="1"/>
              </p:cNvSpPr>
              <p:nvPr/>
            </p:nvSpPr>
            <p:spPr bwMode="auto">
              <a:xfrm>
                <a:off x="4703" y="4047"/>
                <a:ext cx="207"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70C0"/>
                    </a:solidFill>
                    <a:effectLst/>
                    <a:latin typeface="Verdana" panose="020B0604030504040204" pitchFamily="34" charset="0"/>
                    <a:ea typeface="Verdana" panose="020B0604030504040204" pitchFamily="34" charset="0"/>
                  </a:rPr>
                  <a:t>EMD</a:t>
                </a:r>
                <a:endParaRPr kumimoji="0" lang="en-US" altLang="en-US"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111" name="Rectangle 97">
                <a:extLst>
                  <a:ext uri="{FF2B5EF4-FFF2-40B4-BE49-F238E27FC236}">
                    <a16:creationId xmlns:a16="http://schemas.microsoft.com/office/drawing/2014/main" id="{02B8A310-D78D-4F09-8074-1BCEC6189393}"/>
                  </a:ext>
                </a:extLst>
              </p:cNvPr>
              <p:cNvSpPr>
                <a:spLocks noChangeArrowheads="1"/>
              </p:cNvSpPr>
              <p:nvPr/>
            </p:nvSpPr>
            <p:spPr bwMode="auto">
              <a:xfrm>
                <a:off x="4008" y="2891"/>
                <a:ext cx="11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2" name="Rectangle 98">
                <a:extLst>
                  <a:ext uri="{FF2B5EF4-FFF2-40B4-BE49-F238E27FC236}">
                    <a16:creationId xmlns:a16="http://schemas.microsoft.com/office/drawing/2014/main" id="{37A5BAAE-76E6-4E0A-9570-814D3CF1BCCA}"/>
                  </a:ext>
                </a:extLst>
              </p:cNvPr>
              <p:cNvSpPr>
                <a:spLocks noChangeArrowheads="1"/>
              </p:cNvSpPr>
              <p:nvPr/>
            </p:nvSpPr>
            <p:spPr bwMode="auto">
              <a:xfrm>
                <a:off x="4008" y="2933"/>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Rectangle 99">
                <a:extLst>
                  <a:ext uri="{FF2B5EF4-FFF2-40B4-BE49-F238E27FC236}">
                    <a16:creationId xmlns:a16="http://schemas.microsoft.com/office/drawing/2014/main" id="{453DB851-74D1-49D2-8D37-D44BDBE720B7}"/>
                  </a:ext>
                </a:extLst>
              </p:cNvPr>
              <p:cNvSpPr>
                <a:spLocks noChangeArrowheads="1"/>
              </p:cNvSpPr>
              <p:nvPr/>
            </p:nvSpPr>
            <p:spPr bwMode="auto">
              <a:xfrm>
                <a:off x="4008" y="2974"/>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4" name="Rectangle 100">
                <a:extLst>
                  <a:ext uri="{FF2B5EF4-FFF2-40B4-BE49-F238E27FC236}">
                    <a16:creationId xmlns:a16="http://schemas.microsoft.com/office/drawing/2014/main" id="{B1829590-E758-4742-BDF4-907CB2FC2F6C}"/>
                  </a:ext>
                </a:extLst>
              </p:cNvPr>
              <p:cNvSpPr>
                <a:spLocks noChangeArrowheads="1"/>
              </p:cNvSpPr>
              <p:nvPr/>
            </p:nvSpPr>
            <p:spPr bwMode="auto">
              <a:xfrm>
                <a:off x="4008" y="3016"/>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5" name="Rectangle 101">
                <a:extLst>
                  <a:ext uri="{FF2B5EF4-FFF2-40B4-BE49-F238E27FC236}">
                    <a16:creationId xmlns:a16="http://schemas.microsoft.com/office/drawing/2014/main" id="{1B4E06A8-D39B-4B5F-BB5B-7F8B65F8CB8B}"/>
                  </a:ext>
                </a:extLst>
              </p:cNvPr>
              <p:cNvSpPr>
                <a:spLocks noChangeArrowheads="1"/>
              </p:cNvSpPr>
              <p:nvPr/>
            </p:nvSpPr>
            <p:spPr bwMode="auto">
              <a:xfrm>
                <a:off x="4008" y="3058"/>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6" name="Rectangle 102">
                <a:extLst>
                  <a:ext uri="{FF2B5EF4-FFF2-40B4-BE49-F238E27FC236}">
                    <a16:creationId xmlns:a16="http://schemas.microsoft.com/office/drawing/2014/main" id="{D77A50C9-01D8-43BA-A9B1-D0D4C637531B}"/>
                  </a:ext>
                </a:extLst>
              </p:cNvPr>
              <p:cNvSpPr>
                <a:spLocks noChangeArrowheads="1"/>
              </p:cNvSpPr>
              <p:nvPr/>
            </p:nvSpPr>
            <p:spPr bwMode="auto">
              <a:xfrm>
                <a:off x="4008" y="3098"/>
                <a:ext cx="9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7" name="Rectangle 103">
                <a:extLst>
                  <a:ext uri="{FF2B5EF4-FFF2-40B4-BE49-F238E27FC236}">
                    <a16:creationId xmlns:a16="http://schemas.microsoft.com/office/drawing/2014/main" id="{AE8BB9EA-6DCD-46B1-A9B6-0EC5D79642CE}"/>
                  </a:ext>
                </a:extLst>
              </p:cNvPr>
              <p:cNvSpPr>
                <a:spLocks noChangeArrowheads="1"/>
              </p:cNvSpPr>
              <p:nvPr/>
            </p:nvSpPr>
            <p:spPr bwMode="auto">
              <a:xfrm>
                <a:off x="4008" y="3141"/>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8" name="Rectangle 104">
                <a:extLst>
                  <a:ext uri="{FF2B5EF4-FFF2-40B4-BE49-F238E27FC236}">
                    <a16:creationId xmlns:a16="http://schemas.microsoft.com/office/drawing/2014/main" id="{5E7D5C96-CC62-430A-B3AF-DCD12C7DB399}"/>
                  </a:ext>
                </a:extLst>
              </p:cNvPr>
              <p:cNvSpPr>
                <a:spLocks noChangeArrowheads="1"/>
              </p:cNvSpPr>
              <p:nvPr/>
            </p:nvSpPr>
            <p:spPr bwMode="auto">
              <a:xfrm>
                <a:off x="4008" y="3189"/>
                <a:ext cx="12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9" name="Rectangle 105">
                <a:extLst>
                  <a:ext uri="{FF2B5EF4-FFF2-40B4-BE49-F238E27FC236}">
                    <a16:creationId xmlns:a16="http://schemas.microsoft.com/office/drawing/2014/main" id="{C6D9B349-4AF5-4E47-9D21-DB74E6BA0DDB}"/>
                  </a:ext>
                </a:extLst>
              </p:cNvPr>
              <p:cNvSpPr>
                <a:spLocks noChangeArrowheads="1"/>
              </p:cNvSpPr>
              <p:nvPr/>
            </p:nvSpPr>
            <p:spPr bwMode="auto">
              <a:xfrm>
                <a:off x="4008" y="3232"/>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0" name="Rectangle 106">
                <a:extLst>
                  <a:ext uri="{FF2B5EF4-FFF2-40B4-BE49-F238E27FC236}">
                    <a16:creationId xmlns:a16="http://schemas.microsoft.com/office/drawing/2014/main" id="{DB1F64F1-2464-4C58-A5CB-4F67BD361C63}"/>
                  </a:ext>
                </a:extLst>
              </p:cNvPr>
              <p:cNvSpPr>
                <a:spLocks noChangeArrowheads="1"/>
              </p:cNvSpPr>
              <p:nvPr/>
            </p:nvSpPr>
            <p:spPr bwMode="auto">
              <a:xfrm>
                <a:off x="4008" y="3274"/>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1" name="Rectangle 107">
                <a:extLst>
                  <a:ext uri="{FF2B5EF4-FFF2-40B4-BE49-F238E27FC236}">
                    <a16:creationId xmlns:a16="http://schemas.microsoft.com/office/drawing/2014/main" id="{EE126209-4B78-4F42-86A4-2F9F31C73F50}"/>
                  </a:ext>
                </a:extLst>
              </p:cNvPr>
              <p:cNvSpPr>
                <a:spLocks noChangeArrowheads="1"/>
              </p:cNvSpPr>
              <p:nvPr/>
            </p:nvSpPr>
            <p:spPr bwMode="auto">
              <a:xfrm>
                <a:off x="4008" y="3314"/>
                <a:ext cx="9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2" name="Rectangle 108">
                <a:extLst>
                  <a:ext uri="{FF2B5EF4-FFF2-40B4-BE49-F238E27FC236}">
                    <a16:creationId xmlns:a16="http://schemas.microsoft.com/office/drawing/2014/main" id="{6FDCE6DA-1766-4E58-AC75-AEDD528C1C0D}"/>
                  </a:ext>
                </a:extLst>
              </p:cNvPr>
              <p:cNvSpPr>
                <a:spLocks noChangeArrowheads="1"/>
              </p:cNvSpPr>
              <p:nvPr/>
            </p:nvSpPr>
            <p:spPr bwMode="auto">
              <a:xfrm>
                <a:off x="4008" y="3357"/>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3" name="Rectangle 109">
                <a:extLst>
                  <a:ext uri="{FF2B5EF4-FFF2-40B4-BE49-F238E27FC236}">
                    <a16:creationId xmlns:a16="http://schemas.microsoft.com/office/drawing/2014/main" id="{C6C6C3D3-6BD2-447A-BD05-D34769EF2DA0}"/>
                  </a:ext>
                </a:extLst>
              </p:cNvPr>
              <p:cNvSpPr>
                <a:spLocks noChangeArrowheads="1"/>
              </p:cNvSpPr>
              <p:nvPr/>
            </p:nvSpPr>
            <p:spPr bwMode="auto">
              <a:xfrm>
                <a:off x="4008" y="3399"/>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4" name="Rectangle 110">
                <a:extLst>
                  <a:ext uri="{FF2B5EF4-FFF2-40B4-BE49-F238E27FC236}">
                    <a16:creationId xmlns:a16="http://schemas.microsoft.com/office/drawing/2014/main" id="{1C2110D2-E2F5-419E-9849-25892E35CD06}"/>
                  </a:ext>
                </a:extLst>
              </p:cNvPr>
              <p:cNvSpPr>
                <a:spLocks noChangeArrowheads="1"/>
              </p:cNvSpPr>
              <p:nvPr/>
            </p:nvSpPr>
            <p:spPr bwMode="auto">
              <a:xfrm>
                <a:off x="4008" y="3441"/>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5" name="Freeform 111">
                <a:extLst>
                  <a:ext uri="{FF2B5EF4-FFF2-40B4-BE49-F238E27FC236}">
                    <a16:creationId xmlns:a16="http://schemas.microsoft.com/office/drawing/2014/main" id="{404BF46B-D314-48CB-B579-F2DAB81E322E}"/>
                  </a:ext>
                </a:extLst>
              </p:cNvPr>
              <p:cNvSpPr>
                <a:spLocks/>
              </p:cNvSpPr>
              <p:nvPr/>
            </p:nvSpPr>
            <p:spPr bwMode="auto">
              <a:xfrm>
                <a:off x="6318" y="3423"/>
                <a:ext cx="724" cy="157"/>
              </a:xfrm>
              <a:custGeom>
                <a:avLst/>
                <a:gdLst>
                  <a:gd name="T0" fmla="*/ 0 w 724"/>
                  <a:gd name="T1" fmla="*/ 0 h 157"/>
                  <a:gd name="T2" fmla="*/ 410 w 724"/>
                  <a:gd name="T3" fmla="*/ 125 h 157"/>
                  <a:gd name="T4" fmla="*/ 724 w 724"/>
                  <a:gd name="T5" fmla="*/ 157 h 157"/>
                </a:gdLst>
                <a:ahLst/>
                <a:cxnLst>
                  <a:cxn ang="0">
                    <a:pos x="T0" y="T1"/>
                  </a:cxn>
                  <a:cxn ang="0">
                    <a:pos x="T2" y="T3"/>
                  </a:cxn>
                  <a:cxn ang="0">
                    <a:pos x="T4" y="T5"/>
                  </a:cxn>
                </a:cxnLst>
                <a:rect l="0" t="0" r="r" b="b"/>
                <a:pathLst>
                  <a:path w="724" h="157">
                    <a:moveTo>
                      <a:pt x="0" y="0"/>
                    </a:moveTo>
                    <a:cubicBezTo>
                      <a:pt x="294" y="102"/>
                      <a:pt x="332" y="113"/>
                      <a:pt x="410" y="125"/>
                    </a:cubicBezTo>
                    <a:cubicBezTo>
                      <a:pt x="470" y="134"/>
                      <a:pt x="552" y="144"/>
                      <a:pt x="724" y="157"/>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112">
                <a:extLst>
                  <a:ext uri="{FF2B5EF4-FFF2-40B4-BE49-F238E27FC236}">
                    <a16:creationId xmlns:a16="http://schemas.microsoft.com/office/drawing/2014/main" id="{C0DACB28-F8FD-49CF-A7C3-779F3C7134EB}"/>
                  </a:ext>
                </a:extLst>
              </p:cNvPr>
              <p:cNvSpPr>
                <a:spLocks/>
              </p:cNvSpPr>
              <p:nvPr/>
            </p:nvSpPr>
            <p:spPr bwMode="auto">
              <a:xfrm>
                <a:off x="7011" y="3549"/>
                <a:ext cx="31" cy="57"/>
              </a:xfrm>
              <a:custGeom>
                <a:avLst/>
                <a:gdLst>
                  <a:gd name="T0" fmla="*/ 0 w 31"/>
                  <a:gd name="T1" fmla="*/ 57 h 57"/>
                  <a:gd name="T2" fmla="*/ 31 w 31"/>
                  <a:gd name="T3" fmla="*/ 31 h 57"/>
                  <a:gd name="T4" fmla="*/ 5 w 31"/>
                  <a:gd name="T5" fmla="*/ 0 h 57"/>
                </a:gdLst>
                <a:ahLst/>
                <a:cxnLst>
                  <a:cxn ang="0">
                    <a:pos x="T0" y="T1"/>
                  </a:cxn>
                  <a:cxn ang="0">
                    <a:pos x="T2" y="T3"/>
                  </a:cxn>
                  <a:cxn ang="0">
                    <a:pos x="T4" y="T5"/>
                  </a:cxn>
                </a:cxnLst>
                <a:rect l="0" t="0" r="r" b="b"/>
                <a:pathLst>
                  <a:path w="31" h="57">
                    <a:moveTo>
                      <a:pt x="0" y="57"/>
                    </a:moveTo>
                    <a:lnTo>
                      <a:pt x="31" y="31"/>
                    </a:lnTo>
                    <a:lnTo>
                      <a:pt x="5"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Line 113">
                <a:extLst>
                  <a:ext uri="{FF2B5EF4-FFF2-40B4-BE49-F238E27FC236}">
                    <a16:creationId xmlns:a16="http://schemas.microsoft.com/office/drawing/2014/main" id="{8C60B8DC-74FE-4477-8921-508EC37C7734}"/>
                  </a:ext>
                </a:extLst>
              </p:cNvPr>
              <p:cNvSpPr>
                <a:spLocks noChangeShapeType="1"/>
              </p:cNvSpPr>
              <p:nvPr/>
            </p:nvSpPr>
            <p:spPr bwMode="auto">
              <a:xfrm flipV="1">
                <a:off x="7137" y="3713"/>
                <a:ext cx="0" cy="267"/>
              </a:xfrm>
              <a:prstGeom prst="line">
                <a:avLst/>
              </a:prstGeom>
              <a:noFill/>
              <a:ln w="17463"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 name="Rectangle 114">
                <a:extLst>
                  <a:ext uri="{FF2B5EF4-FFF2-40B4-BE49-F238E27FC236}">
                    <a16:creationId xmlns:a16="http://schemas.microsoft.com/office/drawing/2014/main" id="{51501070-49F8-4194-8407-92C047618943}"/>
                  </a:ext>
                </a:extLst>
              </p:cNvPr>
              <p:cNvSpPr>
                <a:spLocks noChangeArrowheads="1"/>
              </p:cNvSpPr>
              <p:nvPr/>
            </p:nvSpPr>
            <p:spPr bwMode="auto">
              <a:xfrm>
                <a:off x="6568" y="4024"/>
                <a:ext cx="661"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70C0"/>
                    </a:solidFill>
                    <a:effectLst/>
                    <a:latin typeface="Verdana" panose="020B0604030504040204" pitchFamily="34" charset="0"/>
                    <a:ea typeface="Verdana" panose="020B0604030504040204" pitchFamily="34" charset="0"/>
                  </a:rPr>
                  <a:t>EMH/EDH/EMI</a:t>
                </a:r>
                <a:endParaRPr kumimoji="0" lang="en-US" altLang="en-US"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129" name="Rectangle 115">
                <a:extLst>
                  <a:ext uri="{FF2B5EF4-FFF2-40B4-BE49-F238E27FC236}">
                    <a16:creationId xmlns:a16="http://schemas.microsoft.com/office/drawing/2014/main" id="{5522FAAF-50DD-4E39-BCEA-AD130A215374}"/>
                  </a:ext>
                </a:extLst>
              </p:cNvPr>
              <p:cNvSpPr>
                <a:spLocks noChangeArrowheads="1"/>
              </p:cNvSpPr>
              <p:nvPr/>
            </p:nvSpPr>
            <p:spPr bwMode="auto">
              <a:xfrm>
                <a:off x="4777" y="3133"/>
                <a:ext cx="688" cy="540"/>
              </a:xfrm>
              <a:prstGeom prst="rect">
                <a:avLst/>
              </a:prstGeom>
              <a:noFill/>
              <a:ln w="41275" cap="rnd">
                <a:solidFill>
                  <a:srgbClr val="3F3F3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 name="Rectangle 116">
                <a:extLst>
                  <a:ext uri="{FF2B5EF4-FFF2-40B4-BE49-F238E27FC236}">
                    <a16:creationId xmlns:a16="http://schemas.microsoft.com/office/drawing/2014/main" id="{BF142CAF-69BB-468B-A619-115FF8DD72F4}"/>
                  </a:ext>
                </a:extLst>
              </p:cNvPr>
              <p:cNvSpPr>
                <a:spLocks noChangeArrowheads="1"/>
              </p:cNvSpPr>
              <p:nvPr/>
            </p:nvSpPr>
            <p:spPr bwMode="auto">
              <a:xfrm>
                <a:off x="2749" y="3119"/>
                <a:ext cx="535" cy="540"/>
              </a:xfrm>
              <a:prstGeom prst="rect">
                <a:avLst/>
              </a:prstGeom>
              <a:noFill/>
              <a:ln w="41275" cap="rnd">
                <a:solidFill>
                  <a:srgbClr val="3F3F3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121">
                <a:extLst>
                  <a:ext uri="{FF2B5EF4-FFF2-40B4-BE49-F238E27FC236}">
                    <a16:creationId xmlns:a16="http://schemas.microsoft.com/office/drawing/2014/main" id="{90A70416-87BA-4C38-B825-7F8FFABCF2A2}"/>
                  </a:ext>
                </a:extLst>
              </p:cNvPr>
              <p:cNvSpPr>
                <a:spLocks noEditPoints="1"/>
              </p:cNvSpPr>
              <p:nvPr/>
            </p:nvSpPr>
            <p:spPr bwMode="auto">
              <a:xfrm>
                <a:off x="3006" y="2918"/>
                <a:ext cx="11" cy="206"/>
              </a:xfrm>
              <a:custGeom>
                <a:avLst/>
                <a:gdLst>
                  <a:gd name="T0" fmla="*/ 0 w 40"/>
                  <a:gd name="T1" fmla="*/ 740 h 760"/>
                  <a:gd name="T2" fmla="*/ 0 w 40"/>
                  <a:gd name="T3" fmla="*/ 740 h 760"/>
                  <a:gd name="T4" fmla="*/ 20 w 40"/>
                  <a:gd name="T5" fmla="*/ 720 h 760"/>
                  <a:gd name="T6" fmla="*/ 40 w 40"/>
                  <a:gd name="T7" fmla="*/ 740 h 760"/>
                  <a:gd name="T8" fmla="*/ 40 w 40"/>
                  <a:gd name="T9" fmla="*/ 740 h 760"/>
                  <a:gd name="T10" fmla="*/ 20 w 40"/>
                  <a:gd name="T11" fmla="*/ 760 h 760"/>
                  <a:gd name="T12" fmla="*/ 0 w 40"/>
                  <a:gd name="T13" fmla="*/ 740 h 760"/>
                  <a:gd name="T14" fmla="*/ 0 w 40"/>
                  <a:gd name="T15" fmla="*/ 620 h 760"/>
                  <a:gd name="T16" fmla="*/ 0 w 40"/>
                  <a:gd name="T17" fmla="*/ 620 h 760"/>
                  <a:gd name="T18" fmla="*/ 20 w 40"/>
                  <a:gd name="T19" fmla="*/ 600 h 760"/>
                  <a:gd name="T20" fmla="*/ 40 w 40"/>
                  <a:gd name="T21" fmla="*/ 620 h 760"/>
                  <a:gd name="T22" fmla="*/ 40 w 40"/>
                  <a:gd name="T23" fmla="*/ 620 h 760"/>
                  <a:gd name="T24" fmla="*/ 20 w 40"/>
                  <a:gd name="T25" fmla="*/ 640 h 760"/>
                  <a:gd name="T26" fmla="*/ 0 w 40"/>
                  <a:gd name="T27" fmla="*/ 620 h 760"/>
                  <a:gd name="T28" fmla="*/ 0 w 40"/>
                  <a:gd name="T29" fmla="*/ 500 h 760"/>
                  <a:gd name="T30" fmla="*/ 0 w 40"/>
                  <a:gd name="T31" fmla="*/ 500 h 760"/>
                  <a:gd name="T32" fmla="*/ 20 w 40"/>
                  <a:gd name="T33" fmla="*/ 480 h 760"/>
                  <a:gd name="T34" fmla="*/ 40 w 40"/>
                  <a:gd name="T35" fmla="*/ 500 h 760"/>
                  <a:gd name="T36" fmla="*/ 40 w 40"/>
                  <a:gd name="T37" fmla="*/ 500 h 760"/>
                  <a:gd name="T38" fmla="*/ 20 w 40"/>
                  <a:gd name="T39" fmla="*/ 520 h 760"/>
                  <a:gd name="T40" fmla="*/ 0 w 40"/>
                  <a:gd name="T41" fmla="*/ 500 h 760"/>
                  <a:gd name="T42" fmla="*/ 0 w 40"/>
                  <a:gd name="T43" fmla="*/ 380 h 760"/>
                  <a:gd name="T44" fmla="*/ 0 w 40"/>
                  <a:gd name="T45" fmla="*/ 380 h 760"/>
                  <a:gd name="T46" fmla="*/ 20 w 40"/>
                  <a:gd name="T47" fmla="*/ 360 h 760"/>
                  <a:gd name="T48" fmla="*/ 40 w 40"/>
                  <a:gd name="T49" fmla="*/ 380 h 760"/>
                  <a:gd name="T50" fmla="*/ 40 w 40"/>
                  <a:gd name="T51" fmla="*/ 380 h 760"/>
                  <a:gd name="T52" fmla="*/ 20 w 40"/>
                  <a:gd name="T53" fmla="*/ 400 h 760"/>
                  <a:gd name="T54" fmla="*/ 0 w 40"/>
                  <a:gd name="T55" fmla="*/ 380 h 760"/>
                  <a:gd name="T56" fmla="*/ 0 w 40"/>
                  <a:gd name="T57" fmla="*/ 260 h 760"/>
                  <a:gd name="T58" fmla="*/ 0 w 40"/>
                  <a:gd name="T59" fmla="*/ 260 h 760"/>
                  <a:gd name="T60" fmla="*/ 20 w 40"/>
                  <a:gd name="T61" fmla="*/ 240 h 760"/>
                  <a:gd name="T62" fmla="*/ 40 w 40"/>
                  <a:gd name="T63" fmla="*/ 260 h 760"/>
                  <a:gd name="T64" fmla="*/ 40 w 40"/>
                  <a:gd name="T65" fmla="*/ 260 h 760"/>
                  <a:gd name="T66" fmla="*/ 20 w 40"/>
                  <a:gd name="T67" fmla="*/ 280 h 760"/>
                  <a:gd name="T68" fmla="*/ 0 w 40"/>
                  <a:gd name="T69" fmla="*/ 260 h 760"/>
                  <a:gd name="T70" fmla="*/ 0 w 40"/>
                  <a:gd name="T71" fmla="*/ 140 h 760"/>
                  <a:gd name="T72" fmla="*/ 0 w 40"/>
                  <a:gd name="T73" fmla="*/ 140 h 760"/>
                  <a:gd name="T74" fmla="*/ 20 w 40"/>
                  <a:gd name="T75" fmla="*/ 120 h 760"/>
                  <a:gd name="T76" fmla="*/ 40 w 40"/>
                  <a:gd name="T77" fmla="*/ 140 h 760"/>
                  <a:gd name="T78" fmla="*/ 40 w 40"/>
                  <a:gd name="T79" fmla="*/ 140 h 760"/>
                  <a:gd name="T80" fmla="*/ 20 w 40"/>
                  <a:gd name="T81" fmla="*/ 160 h 760"/>
                  <a:gd name="T82" fmla="*/ 0 w 40"/>
                  <a:gd name="T83" fmla="*/ 140 h 760"/>
                  <a:gd name="T84" fmla="*/ 0 w 40"/>
                  <a:gd name="T85" fmla="*/ 20 h 760"/>
                  <a:gd name="T86" fmla="*/ 0 w 40"/>
                  <a:gd name="T87" fmla="*/ 20 h 760"/>
                  <a:gd name="T88" fmla="*/ 20 w 40"/>
                  <a:gd name="T89" fmla="*/ 0 h 760"/>
                  <a:gd name="T90" fmla="*/ 40 w 40"/>
                  <a:gd name="T91" fmla="*/ 20 h 760"/>
                  <a:gd name="T92" fmla="*/ 40 w 40"/>
                  <a:gd name="T93" fmla="*/ 20 h 760"/>
                  <a:gd name="T94" fmla="*/ 20 w 40"/>
                  <a:gd name="T95" fmla="*/ 40 h 760"/>
                  <a:gd name="T96" fmla="*/ 0 w 40"/>
                  <a:gd name="T97" fmla="*/ 2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0">
                    <a:moveTo>
                      <a:pt x="0" y="740"/>
                    </a:moveTo>
                    <a:lnTo>
                      <a:pt x="0" y="740"/>
                    </a:lnTo>
                    <a:cubicBezTo>
                      <a:pt x="0" y="729"/>
                      <a:pt x="9" y="720"/>
                      <a:pt x="20" y="720"/>
                    </a:cubicBezTo>
                    <a:cubicBezTo>
                      <a:pt x="31" y="720"/>
                      <a:pt x="40" y="729"/>
                      <a:pt x="40" y="740"/>
                    </a:cubicBezTo>
                    <a:lnTo>
                      <a:pt x="40" y="740"/>
                    </a:lnTo>
                    <a:cubicBezTo>
                      <a:pt x="40" y="751"/>
                      <a:pt x="31" y="760"/>
                      <a:pt x="20" y="760"/>
                    </a:cubicBezTo>
                    <a:cubicBezTo>
                      <a:pt x="9" y="760"/>
                      <a:pt x="0" y="751"/>
                      <a:pt x="0" y="740"/>
                    </a:cubicBezTo>
                    <a:close/>
                    <a:moveTo>
                      <a:pt x="0" y="620"/>
                    </a:moveTo>
                    <a:lnTo>
                      <a:pt x="0" y="620"/>
                    </a:lnTo>
                    <a:cubicBezTo>
                      <a:pt x="0" y="609"/>
                      <a:pt x="9" y="600"/>
                      <a:pt x="20" y="600"/>
                    </a:cubicBezTo>
                    <a:cubicBezTo>
                      <a:pt x="31" y="600"/>
                      <a:pt x="40" y="609"/>
                      <a:pt x="40" y="620"/>
                    </a:cubicBezTo>
                    <a:lnTo>
                      <a:pt x="40" y="620"/>
                    </a:lnTo>
                    <a:cubicBezTo>
                      <a:pt x="40" y="631"/>
                      <a:pt x="31" y="640"/>
                      <a:pt x="20" y="640"/>
                    </a:cubicBezTo>
                    <a:cubicBezTo>
                      <a:pt x="9" y="640"/>
                      <a:pt x="0" y="631"/>
                      <a:pt x="0" y="620"/>
                    </a:cubicBezTo>
                    <a:close/>
                    <a:moveTo>
                      <a:pt x="0" y="500"/>
                    </a:moveTo>
                    <a:lnTo>
                      <a:pt x="0" y="500"/>
                    </a:lnTo>
                    <a:cubicBezTo>
                      <a:pt x="0" y="489"/>
                      <a:pt x="9" y="480"/>
                      <a:pt x="20" y="480"/>
                    </a:cubicBezTo>
                    <a:cubicBezTo>
                      <a:pt x="31" y="480"/>
                      <a:pt x="40" y="489"/>
                      <a:pt x="40" y="500"/>
                    </a:cubicBezTo>
                    <a:lnTo>
                      <a:pt x="40" y="500"/>
                    </a:lnTo>
                    <a:cubicBezTo>
                      <a:pt x="40" y="511"/>
                      <a:pt x="31" y="520"/>
                      <a:pt x="20" y="520"/>
                    </a:cubicBezTo>
                    <a:cubicBezTo>
                      <a:pt x="9" y="520"/>
                      <a:pt x="0" y="511"/>
                      <a:pt x="0" y="500"/>
                    </a:cubicBezTo>
                    <a:close/>
                    <a:moveTo>
                      <a:pt x="0" y="380"/>
                    </a:moveTo>
                    <a:lnTo>
                      <a:pt x="0" y="380"/>
                    </a:lnTo>
                    <a:cubicBezTo>
                      <a:pt x="0" y="369"/>
                      <a:pt x="9" y="360"/>
                      <a:pt x="20" y="360"/>
                    </a:cubicBezTo>
                    <a:cubicBezTo>
                      <a:pt x="31" y="360"/>
                      <a:pt x="40" y="369"/>
                      <a:pt x="40" y="380"/>
                    </a:cubicBezTo>
                    <a:lnTo>
                      <a:pt x="40" y="380"/>
                    </a:lnTo>
                    <a:cubicBezTo>
                      <a:pt x="40" y="391"/>
                      <a:pt x="31" y="400"/>
                      <a:pt x="20" y="400"/>
                    </a:cubicBezTo>
                    <a:cubicBezTo>
                      <a:pt x="9" y="400"/>
                      <a:pt x="0" y="391"/>
                      <a:pt x="0" y="380"/>
                    </a:cubicBezTo>
                    <a:close/>
                    <a:moveTo>
                      <a:pt x="0" y="260"/>
                    </a:moveTo>
                    <a:lnTo>
                      <a:pt x="0" y="260"/>
                    </a:lnTo>
                    <a:cubicBezTo>
                      <a:pt x="0" y="249"/>
                      <a:pt x="9" y="240"/>
                      <a:pt x="20" y="240"/>
                    </a:cubicBezTo>
                    <a:cubicBezTo>
                      <a:pt x="31" y="240"/>
                      <a:pt x="40" y="249"/>
                      <a:pt x="40" y="260"/>
                    </a:cubicBezTo>
                    <a:lnTo>
                      <a:pt x="40" y="260"/>
                    </a:lnTo>
                    <a:cubicBezTo>
                      <a:pt x="40" y="271"/>
                      <a:pt x="31" y="280"/>
                      <a:pt x="20" y="280"/>
                    </a:cubicBezTo>
                    <a:cubicBezTo>
                      <a:pt x="9" y="280"/>
                      <a:pt x="0" y="271"/>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 name="Freeform 122">
                <a:extLst>
                  <a:ext uri="{FF2B5EF4-FFF2-40B4-BE49-F238E27FC236}">
                    <a16:creationId xmlns:a16="http://schemas.microsoft.com/office/drawing/2014/main" id="{C1078618-83E9-454F-9F03-E8D28606DFD2}"/>
                  </a:ext>
                </a:extLst>
              </p:cNvPr>
              <p:cNvSpPr>
                <a:spLocks/>
              </p:cNvSpPr>
              <p:nvPr/>
            </p:nvSpPr>
            <p:spPr bwMode="auto">
              <a:xfrm>
                <a:off x="3284" y="2717"/>
                <a:ext cx="1458" cy="672"/>
              </a:xfrm>
              <a:custGeom>
                <a:avLst/>
                <a:gdLst>
                  <a:gd name="T0" fmla="*/ 0 w 1458"/>
                  <a:gd name="T1" fmla="*/ 672 h 672"/>
                  <a:gd name="T2" fmla="*/ 731 w 1458"/>
                  <a:gd name="T3" fmla="*/ 25 h 672"/>
                  <a:gd name="T4" fmla="*/ 1209 w 1458"/>
                  <a:gd name="T5" fmla="*/ 414 h 672"/>
                  <a:gd name="T6" fmla="*/ 1458 w 1458"/>
                  <a:gd name="T7" fmla="*/ 661 h 672"/>
                </a:gdLst>
                <a:ahLst/>
                <a:cxnLst>
                  <a:cxn ang="0">
                    <a:pos x="T0" y="T1"/>
                  </a:cxn>
                  <a:cxn ang="0">
                    <a:pos x="T2" y="T3"/>
                  </a:cxn>
                  <a:cxn ang="0">
                    <a:pos x="T4" y="T5"/>
                  </a:cxn>
                  <a:cxn ang="0">
                    <a:pos x="T6" y="T7"/>
                  </a:cxn>
                </a:cxnLst>
                <a:rect l="0" t="0" r="r" b="b"/>
                <a:pathLst>
                  <a:path w="1458" h="672">
                    <a:moveTo>
                      <a:pt x="0" y="672"/>
                    </a:moveTo>
                    <a:cubicBezTo>
                      <a:pt x="270" y="525"/>
                      <a:pt x="502" y="55"/>
                      <a:pt x="731" y="25"/>
                    </a:cubicBezTo>
                    <a:cubicBezTo>
                      <a:pt x="918" y="0"/>
                      <a:pt x="1103" y="269"/>
                      <a:pt x="1209" y="414"/>
                    </a:cubicBezTo>
                    <a:cubicBezTo>
                      <a:pt x="1325" y="572"/>
                      <a:pt x="1347" y="585"/>
                      <a:pt x="1458" y="661"/>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23">
                <a:extLst>
                  <a:ext uri="{FF2B5EF4-FFF2-40B4-BE49-F238E27FC236}">
                    <a16:creationId xmlns:a16="http://schemas.microsoft.com/office/drawing/2014/main" id="{6962D802-0E59-43EF-AD3C-E5F56A49218E}"/>
                  </a:ext>
                </a:extLst>
              </p:cNvPr>
              <p:cNvSpPr>
                <a:spLocks/>
              </p:cNvSpPr>
              <p:nvPr/>
            </p:nvSpPr>
            <p:spPr bwMode="auto">
              <a:xfrm>
                <a:off x="4714" y="3347"/>
                <a:ext cx="63" cy="56"/>
              </a:xfrm>
              <a:custGeom>
                <a:avLst/>
                <a:gdLst>
                  <a:gd name="T0" fmla="*/ 231 w 231"/>
                  <a:gd name="T1" fmla="*/ 205 h 205"/>
                  <a:gd name="T2" fmla="*/ 0 w 231"/>
                  <a:gd name="T3" fmla="*/ 173 h 205"/>
                  <a:gd name="T4" fmla="*/ 118 w 231"/>
                  <a:gd name="T5" fmla="*/ 0 h 205"/>
                  <a:gd name="T6" fmla="*/ 231 w 231"/>
                  <a:gd name="T7" fmla="*/ 205 h 205"/>
                </a:gdLst>
                <a:ahLst/>
                <a:cxnLst>
                  <a:cxn ang="0">
                    <a:pos x="T0" y="T1"/>
                  </a:cxn>
                  <a:cxn ang="0">
                    <a:pos x="T2" y="T3"/>
                  </a:cxn>
                  <a:cxn ang="0">
                    <a:pos x="T4" y="T5"/>
                  </a:cxn>
                  <a:cxn ang="0">
                    <a:pos x="T6" y="T7"/>
                  </a:cxn>
                </a:cxnLst>
                <a:rect l="0" t="0" r="r" b="b"/>
                <a:pathLst>
                  <a:path w="231" h="205">
                    <a:moveTo>
                      <a:pt x="231" y="205"/>
                    </a:moveTo>
                    <a:lnTo>
                      <a:pt x="0" y="173"/>
                    </a:lnTo>
                    <a:cubicBezTo>
                      <a:pt x="64" y="137"/>
                      <a:pt x="108" y="73"/>
                      <a:pt x="118" y="0"/>
                    </a:cubicBezTo>
                    <a:lnTo>
                      <a:pt x="231" y="20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 name="Rectangle 124">
                <a:extLst>
                  <a:ext uri="{FF2B5EF4-FFF2-40B4-BE49-F238E27FC236}">
                    <a16:creationId xmlns:a16="http://schemas.microsoft.com/office/drawing/2014/main" id="{3A48828F-BD5E-42A7-BF72-0BB36CB0FFC3}"/>
                  </a:ext>
                </a:extLst>
              </p:cNvPr>
              <p:cNvSpPr>
                <a:spLocks noChangeArrowheads="1"/>
              </p:cNvSpPr>
              <p:nvPr/>
            </p:nvSpPr>
            <p:spPr bwMode="auto">
              <a:xfrm>
                <a:off x="2940" y="3327"/>
                <a:ext cx="304" cy="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Rectangle 125">
                <a:extLst>
                  <a:ext uri="{FF2B5EF4-FFF2-40B4-BE49-F238E27FC236}">
                    <a16:creationId xmlns:a16="http://schemas.microsoft.com/office/drawing/2014/main" id="{3B5B0651-646F-4FC1-9D01-BA929DA51173}"/>
                  </a:ext>
                </a:extLst>
              </p:cNvPr>
              <p:cNvSpPr>
                <a:spLocks noChangeArrowheads="1"/>
              </p:cNvSpPr>
              <p:nvPr/>
            </p:nvSpPr>
            <p:spPr bwMode="auto">
              <a:xfrm>
                <a:off x="2940" y="3327"/>
                <a:ext cx="304" cy="223"/>
              </a:xfrm>
              <a:prstGeom prst="rect">
                <a:avLst/>
              </a:prstGeom>
              <a:noFill/>
              <a:ln w="31750"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40" name="Picture 126">
                <a:extLst>
                  <a:ext uri="{FF2B5EF4-FFF2-40B4-BE49-F238E27FC236}">
                    <a16:creationId xmlns:a16="http://schemas.microsoft.com/office/drawing/2014/main" id="{7E179215-4026-46C5-B52A-3E4CE895765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53" y="3270"/>
                <a:ext cx="22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Freeform 127">
                <a:extLst>
                  <a:ext uri="{FF2B5EF4-FFF2-40B4-BE49-F238E27FC236}">
                    <a16:creationId xmlns:a16="http://schemas.microsoft.com/office/drawing/2014/main" id="{C1B1F43A-55A4-424C-A573-0B12F3CC3ED4}"/>
                  </a:ext>
                </a:extLst>
              </p:cNvPr>
              <p:cNvSpPr>
                <a:spLocks noEditPoints="1"/>
              </p:cNvSpPr>
              <p:nvPr/>
            </p:nvSpPr>
            <p:spPr bwMode="auto">
              <a:xfrm>
                <a:off x="3106" y="3021"/>
                <a:ext cx="11" cy="239"/>
              </a:xfrm>
              <a:custGeom>
                <a:avLst/>
                <a:gdLst>
                  <a:gd name="T0" fmla="*/ 0 w 40"/>
                  <a:gd name="T1" fmla="*/ 860 h 880"/>
                  <a:gd name="T2" fmla="*/ 0 w 40"/>
                  <a:gd name="T3" fmla="*/ 860 h 880"/>
                  <a:gd name="T4" fmla="*/ 20 w 40"/>
                  <a:gd name="T5" fmla="*/ 840 h 880"/>
                  <a:gd name="T6" fmla="*/ 40 w 40"/>
                  <a:gd name="T7" fmla="*/ 860 h 880"/>
                  <a:gd name="T8" fmla="*/ 40 w 40"/>
                  <a:gd name="T9" fmla="*/ 860 h 880"/>
                  <a:gd name="T10" fmla="*/ 20 w 40"/>
                  <a:gd name="T11" fmla="*/ 880 h 880"/>
                  <a:gd name="T12" fmla="*/ 0 w 40"/>
                  <a:gd name="T13" fmla="*/ 860 h 880"/>
                  <a:gd name="T14" fmla="*/ 0 w 40"/>
                  <a:gd name="T15" fmla="*/ 740 h 880"/>
                  <a:gd name="T16" fmla="*/ 0 w 40"/>
                  <a:gd name="T17" fmla="*/ 740 h 880"/>
                  <a:gd name="T18" fmla="*/ 20 w 40"/>
                  <a:gd name="T19" fmla="*/ 720 h 880"/>
                  <a:gd name="T20" fmla="*/ 40 w 40"/>
                  <a:gd name="T21" fmla="*/ 740 h 880"/>
                  <a:gd name="T22" fmla="*/ 40 w 40"/>
                  <a:gd name="T23" fmla="*/ 740 h 880"/>
                  <a:gd name="T24" fmla="*/ 20 w 40"/>
                  <a:gd name="T25" fmla="*/ 760 h 880"/>
                  <a:gd name="T26" fmla="*/ 0 w 40"/>
                  <a:gd name="T27" fmla="*/ 740 h 880"/>
                  <a:gd name="T28" fmla="*/ 0 w 40"/>
                  <a:gd name="T29" fmla="*/ 620 h 880"/>
                  <a:gd name="T30" fmla="*/ 0 w 40"/>
                  <a:gd name="T31" fmla="*/ 620 h 880"/>
                  <a:gd name="T32" fmla="*/ 20 w 40"/>
                  <a:gd name="T33" fmla="*/ 600 h 880"/>
                  <a:gd name="T34" fmla="*/ 40 w 40"/>
                  <a:gd name="T35" fmla="*/ 620 h 880"/>
                  <a:gd name="T36" fmla="*/ 40 w 40"/>
                  <a:gd name="T37" fmla="*/ 620 h 880"/>
                  <a:gd name="T38" fmla="*/ 20 w 40"/>
                  <a:gd name="T39" fmla="*/ 640 h 880"/>
                  <a:gd name="T40" fmla="*/ 0 w 40"/>
                  <a:gd name="T41" fmla="*/ 620 h 880"/>
                  <a:gd name="T42" fmla="*/ 0 w 40"/>
                  <a:gd name="T43" fmla="*/ 500 h 880"/>
                  <a:gd name="T44" fmla="*/ 0 w 40"/>
                  <a:gd name="T45" fmla="*/ 500 h 880"/>
                  <a:gd name="T46" fmla="*/ 20 w 40"/>
                  <a:gd name="T47" fmla="*/ 480 h 880"/>
                  <a:gd name="T48" fmla="*/ 40 w 40"/>
                  <a:gd name="T49" fmla="*/ 500 h 880"/>
                  <a:gd name="T50" fmla="*/ 40 w 40"/>
                  <a:gd name="T51" fmla="*/ 500 h 880"/>
                  <a:gd name="T52" fmla="*/ 20 w 40"/>
                  <a:gd name="T53" fmla="*/ 520 h 880"/>
                  <a:gd name="T54" fmla="*/ 0 w 40"/>
                  <a:gd name="T55" fmla="*/ 500 h 880"/>
                  <a:gd name="T56" fmla="*/ 0 w 40"/>
                  <a:gd name="T57" fmla="*/ 380 h 880"/>
                  <a:gd name="T58" fmla="*/ 0 w 40"/>
                  <a:gd name="T59" fmla="*/ 380 h 880"/>
                  <a:gd name="T60" fmla="*/ 20 w 40"/>
                  <a:gd name="T61" fmla="*/ 360 h 880"/>
                  <a:gd name="T62" fmla="*/ 40 w 40"/>
                  <a:gd name="T63" fmla="*/ 380 h 880"/>
                  <a:gd name="T64" fmla="*/ 40 w 40"/>
                  <a:gd name="T65" fmla="*/ 380 h 880"/>
                  <a:gd name="T66" fmla="*/ 20 w 40"/>
                  <a:gd name="T67" fmla="*/ 400 h 880"/>
                  <a:gd name="T68" fmla="*/ 0 w 40"/>
                  <a:gd name="T69" fmla="*/ 380 h 880"/>
                  <a:gd name="T70" fmla="*/ 0 w 40"/>
                  <a:gd name="T71" fmla="*/ 260 h 880"/>
                  <a:gd name="T72" fmla="*/ 0 w 40"/>
                  <a:gd name="T73" fmla="*/ 260 h 880"/>
                  <a:gd name="T74" fmla="*/ 20 w 40"/>
                  <a:gd name="T75" fmla="*/ 240 h 880"/>
                  <a:gd name="T76" fmla="*/ 40 w 40"/>
                  <a:gd name="T77" fmla="*/ 260 h 880"/>
                  <a:gd name="T78" fmla="*/ 40 w 40"/>
                  <a:gd name="T79" fmla="*/ 260 h 880"/>
                  <a:gd name="T80" fmla="*/ 20 w 40"/>
                  <a:gd name="T81" fmla="*/ 280 h 880"/>
                  <a:gd name="T82" fmla="*/ 0 w 40"/>
                  <a:gd name="T83" fmla="*/ 260 h 880"/>
                  <a:gd name="T84" fmla="*/ 0 w 40"/>
                  <a:gd name="T85" fmla="*/ 140 h 880"/>
                  <a:gd name="T86" fmla="*/ 0 w 40"/>
                  <a:gd name="T87" fmla="*/ 140 h 880"/>
                  <a:gd name="T88" fmla="*/ 20 w 40"/>
                  <a:gd name="T89" fmla="*/ 120 h 880"/>
                  <a:gd name="T90" fmla="*/ 40 w 40"/>
                  <a:gd name="T91" fmla="*/ 140 h 880"/>
                  <a:gd name="T92" fmla="*/ 40 w 40"/>
                  <a:gd name="T93" fmla="*/ 140 h 880"/>
                  <a:gd name="T94" fmla="*/ 20 w 40"/>
                  <a:gd name="T95" fmla="*/ 160 h 880"/>
                  <a:gd name="T96" fmla="*/ 0 w 40"/>
                  <a:gd name="T97" fmla="*/ 140 h 880"/>
                  <a:gd name="T98" fmla="*/ 0 w 40"/>
                  <a:gd name="T99" fmla="*/ 20 h 880"/>
                  <a:gd name="T100" fmla="*/ 0 w 40"/>
                  <a:gd name="T101" fmla="*/ 20 h 880"/>
                  <a:gd name="T102" fmla="*/ 20 w 40"/>
                  <a:gd name="T103" fmla="*/ 0 h 880"/>
                  <a:gd name="T104" fmla="*/ 40 w 40"/>
                  <a:gd name="T105" fmla="*/ 20 h 880"/>
                  <a:gd name="T106" fmla="*/ 40 w 40"/>
                  <a:gd name="T107" fmla="*/ 20 h 880"/>
                  <a:gd name="T108" fmla="*/ 20 w 40"/>
                  <a:gd name="T109" fmla="*/ 40 h 880"/>
                  <a:gd name="T110" fmla="*/ 0 w 40"/>
                  <a:gd name="T111" fmla="*/ 2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 h="880">
                    <a:moveTo>
                      <a:pt x="0" y="860"/>
                    </a:moveTo>
                    <a:lnTo>
                      <a:pt x="0" y="860"/>
                    </a:lnTo>
                    <a:cubicBezTo>
                      <a:pt x="0" y="849"/>
                      <a:pt x="9" y="840"/>
                      <a:pt x="20" y="840"/>
                    </a:cubicBezTo>
                    <a:cubicBezTo>
                      <a:pt x="31" y="840"/>
                      <a:pt x="40" y="849"/>
                      <a:pt x="40" y="860"/>
                    </a:cubicBezTo>
                    <a:lnTo>
                      <a:pt x="40" y="860"/>
                    </a:lnTo>
                    <a:cubicBezTo>
                      <a:pt x="40" y="871"/>
                      <a:pt x="31" y="880"/>
                      <a:pt x="20" y="880"/>
                    </a:cubicBezTo>
                    <a:cubicBezTo>
                      <a:pt x="9" y="880"/>
                      <a:pt x="0" y="871"/>
                      <a:pt x="0" y="860"/>
                    </a:cubicBezTo>
                    <a:close/>
                    <a:moveTo>
                      <a:pt x="0" y="740"/>
                    </a:moveTo>
                    <a:lnTo>
                      <a:pt x="0" y="740"/>
                    </a:lnTo>
                    <a:cubicBezTo>
                      <a:pt x="0" y="729"/>
                      <a:pt x="9" y="720"/>
                      <a:pt x="20" y="720"/>
                    </a:cubicBezTo>
                    <a:cubicBezTo>
                      <a:pt x="31" y="720"/>
                      <a:pt x="40" y="729"/>
                      <a:pt x="40" y="740"/>
                    </a:cubicBezTo>
                    <a:lnTo>
                      <a:pt x="40" y="740"/>
                    </a:lnTo>
                    <a:cubicBezTo>
                      <a:pt x="40" y="751"/>
                      <a:pt x="31" y="760"/>
                      <a:pt x="20" y="760"/>
                    </a:cubicBezTo>
                    <a:cubicBezTo>
                      <a:pt x="9" y="760"/>
                      <a:pt x="0" y="751"/>
                      <a:pt x="0" y="740"/>
                    </a:cubicBezTo>
                    <a:close/>
                    <a:moveTo>
                      <a:pt x="0" y="620"/>
                    </a:moveTo>
                    <a:lnTo>
                      <a:pt x="0" y="620"/>
                    </a:lnTo>
                    <a:cubicBezTo>
                      <a:pt x="0" y="609"/>
                      <a:pt x="9" y="600"/>
                      <a:pt x="20" y="600"/>
                    </a:cubicBezTo>
                    <a:cubicBezTo>
                      <a:pt x="31" y="600"/>
                      <a:pt x="40" y="609"/>
                      <a:pt x="40" y="620"/>
                    </a:cubicBezTo>
                    <a:lnTo>
                      <a:pt x="40" y="620"/>
                    </a:lnTo>
                    <a:cubicBezTo>
                      <a:pt x="40" y="631"/>
                      <a:pt x="31" y="640"/>
                      <a:pt x="20" y="640"/>
                    </a:cubicBezTo>
                    <a:cubicBezTo>
                      <a:pt x="9" y="640"/>
                      <a:pt x="0" y="631"/>
                      <a:pt x="0" y="620"/>
                    </a:cubicBezTo>
                    <a:close/>
                    <a:moveTo>
                      <a:pt x="0" y="500"/>
                    </a:moveTo>
                    <a:lnTo>
                      <a:pt x="0" y="500"/>
                    </a:lnTo>
                    <a:cubicBezTo>
                      <a:pt x="0" y="489"/>
                      <a:pt x="9" y="480"/>
                      <a:pt x="20" y="480"/>
                    </a:cubicBezTo>
                    <a:cubicBezTo>
                      <a:pt x="31" y="480"/>
                      <a:pt x="40" y="489"/>
                      <a:pt x="40" y="500"/>
                    </a:cubicBezTo>
                    <a:lnTo>
                      <a:pt x="40" y="500"/>
                    </a:lnTo>
                    <a:cubicBezTo>
                      <a:pt x="40" y="511"/>
                      <a:pt x="31" y="520"/>
                      <a:pt x="20" y="520"/>
                    </a:cubicBezTo>
                    <a:cubicBezTo>
                      <a:pt x="9" y="520"/>
                      <a:pt x="0" y="511"/>
                      <a:pt x="0" y="500"/>
                    </a:cubicBezTo>
                    <a:close/>
                    <a:moveTo>
                      <a:pt x="0" y="380"/>
                    </a:moveTo>
                    <a:lnTo>
                      <a:pt x="0" y="380"/>
                    </a:lnTo>
                    <a:cubicBezTo>
                      <a:pt x="0" y="369"/>
                      <a:pt x="9" y="360"/>
                      <a:pt x="20" y="360"/>
                    </a:cubicBezTo>
                    <a:cubicBezTo>
                      <a:pt x="31" y="360"/>
                      <a:pt x="40" y="369"/>
                      <a:pt x="40" y="380"/>
                    </a:cubicBezTo>
                    <a:lnTo>
                      <a:pt x="40" y="380"/>
                    </a:lnTo>
                    <a:cubicBezTo>
                      <a:pt x="40" y="391"/>
                      <a:pt x="31" y="400"/>
                      <a:pt x="20" y="400"/>
                    </a:cubicBezTo>
                    <a:cubicBezTo>
                      <a:pt x="9" y="400"/>
                      <a:pt x="0" y="391"/>
                      <a:pt x="0" y="380"/>
                    </a:cubicBezTo>
                    <a:close/>
                    <a:moveTo>
                      <a:pt x="0" y="260"/>
                    </a:moveTo>
                    <a:lnTo>
                      <a:pt x="0" y="260"/>
                    </a:lnTo>
                    <a:cubicBezTo>
                      <a:pt x="0" y="249"/>
                      <a:pt x="9" y="240"/>
                      <a:pt x="20" y="240"/>
                    </a:cubicBezTo>
                    <a:cubicBezTo>
                      <a:pt x="31" y="240"/>
                      <a:pt x="40" y="249"/>
                      <a:pt x="40" y="260"/>
                    </a:cubicBezTo>
                    <a:lnTo>
                      <a:pt x="40" y="260"/>
                    </a:lnTo>
                    <a:cubicBezTo>
                      <a:pt x="40" y="271"/>
                      <a:pt x="31" y="280"/>
                      <a:pt x="20" y="280"/>
                    </a:cubicBezTo>
                    <a:cubicBezTo>
                      <a:pt x="9" y="280"/>
                      <a:pt x="0" y="271"/>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 name="Rectangle 128">
                <a:extLst>
                  <a:ext uri="{FF2B5EF4-FFF2-40B4-BE49-F238E27FC236}">
                    <a16:creationId xmlns:a16="http://schemas.microsoft.com/office/drawing/2014/main" id="{2C4D0758-DB67-4CA5-A40F-851B939A828F}"/>
                  </a:ext>
                </a:extLst>
              </p:cNvPr>
              <p:cNvSpPr>
                <a:spLocks noChangeArrowheads="1"/>
              </p:cNvSpPr>
              <p:nvPr/>
            </p:nvSpPr>
            <p:spPr bwMode="auto">
              <a:xfrm>
                <a:off x="3091" y="2919"/>
                <a:ext cx="40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Customs</a:t>
                </a:r>
                <a:endParaRPr kumimoji="0" lang="en-US" altLang="en-US"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pic>
            <p:nvPicPr>
              <p:cNvPr id="143" name="Picture 47">
                <a:extLst>
                  <a:ext uri="{FF2B5EF4-FFF2-40B4-BE49-F238E27FC236}">
                    <a16:creationId xmlns:a16="http://schemas.microsoft.com/office/drawing/2014/main" id="{42A089E8-9FA2-4C0F-BA66-B4FCAD1174A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84" y="3211"/>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4" name="Rectangle 67">
              <a:extLst>
                <a:ext uri="{FF2B5EF4-FFF2-40B4-BE49-F238E27FC236}">
                  <a16:creationId xmlns:a16="http://schemas.microsoft.com/office/drawing/2014/main" id="{1BCC77F0-063B-4F5F-9ED7-5A05EDF6ED7B}"/>
                </a:ext>
              </a:extLst>
            </p:cNvPr>
            <p:cNvSpPr>
              <a:spLocks noChangeArrowheads="1"/>
            </p:cNvSpPr>
            <p:nvPr/>
          </p:nvSpPr>
          <p:spPr bwMode="auto">
            <a:xfrm>
              <a:off x="3281496" y="4114915"/>
              <a:ext cx="1178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Airmail unit/</a:t>
              </a:r>
              <a:b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br>
              <a: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office of exchange</a:t>
              </a:r>
              <a:b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br>
              <a: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(origin)</a:t>
              </a:r>
              <a:endParaRPr kumimoji="0" lang="en-GB" altLang="en-US"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145" name="Rectangle 67">
              <a:extLst>
                <a:ext uri="{FF2B5EF4-FFF2-40B4-BE49-F238E27FC236}">
                  <a16:creationId xmlns:a16="http://schemas.microsoft.com/office/drawing/2014/main" id="{2CD586D5-3A7A-4912-8ECB-9C17B339DA3A}"/>
                </a:ext>
              </a:extLst>
            </p:cNvPr>
            <p:cNvSpPr>
              <a:spLocks noChangeArrowheads="1"/>
            </p:cNvSpPr>
            <p:nvPr/>
          </p:nvSpPr>
          <p:spPr bwMode="auto">
            <a:xfrm>
              <a:off x="6328491" y="4103394"/>
              <a:ext cx="1178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Airmail unit/</a:t>
              </a:r>
              <a:b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br>
              <a: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office of exchange</a:t>
              </a:r>
              <a:b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br>
              <a: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(destination)</a:t>
              </a:r>
              <a:endParaRPr kumimoji="0" lang="en-GB" altLang="en-US"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146" name="Rectangle 67">
              <a:extLst>
                <a:ext uri="{FF2B5EF4-FFF2-40B4-BE49-F238E27FC236}">
                  <a16:creationId xmlns:a16="http://schemas.microsoft.com/office/drawing/2014/main" id="{43FE1540-DBF8-4D2E-90F2-5A7BEC4FD2BF}"/>
                </a:ext>
              </a:extLst>
            </p:cNvPr>
            <p:cNvSpPr>
              <a:spLocks noChangeArrowheads="1"/>
            </p:cNvSpPr>
            <p:nvPr/>
          </p:nvSpPr>
          <p:spPr bwMode="auto">
            <a:xfrm>
              <a:off x="7882039" y="4116596"/>
              <a:ext cx="8768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Sorting</a:t>
              </a:r>
              <a:b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br>
              <a: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centre</a:t>
              </a:r>
              <a:b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br>
              <a: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(destination) </a:t>
              </a:r>
              <a:endParaRPr kumimoji="0" lang="en-GB" altLang="en-US"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1850443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9569924-00F8-4DA0-ADB9-485FDCCA2C45}"/>
              </a:ext>
            </a:extLst>
          </p:cNvPr>
          <p:cNvGrpSpPr>
            <a:grpSpLocks noChangeAspect="1"/>
          </p:cNvGrpSpPr>
          <p:nvPr/>
        </p:nvGrpSpPr>
        <p:grpSpPr>
          <a:xfrm>
            <a:off x="8607379" y="1637125"/>
            <a:ext cx="3320703" cy="837965"/>
            <a:chOff x="6709340" y="383177"/>
            <a:chExt cx="3906709" cy="985837"/>
          </a:xfrm>
        </p:grpSpPr>
        <p:sp>
          <p:nvSpPr>
            <p:cNvPr id="9" name="Rectangle 8">
              <a:extLst>
                <a:ext uri="{FF2B5EF4-FFF2-40B4-BE49-F238E27FC236}">
                  <a16:creationId xmlns:a16="http://schemas.microsoft.com/office/drawing/2014/main" id="{50231653-124A-4442-B8FF-FDE50B6D844A}"/>
                </a:ext>
              </a:extLst>
            </p:cNvPr>
            <p:cNvSpPr/>
            <p:nvPr/>
          </p:nvSpPr>
          <p:spPr>
            <a:xfrm>
              <a:off x="8773828" y="415359"/>
              <a:ext cx="1842221" cy="953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0" name="Picture 10" descr="https://encrypted-tbn2.google.com/images?q=tbn:ANd9GcT1XilkB4nt0nowAAu88P9Lo4HnCPUL3M4BletkZ-SyWpOm6eJU">
              <a:extLst>
                <a:ext uri="{FF2B5EF4-FFF2-40B4-BE49-F238E27FC236}">
                  <a16:creationId xmlns:a16="http://schemas.microsoft.com/office/drawing/2014/main" id="{15BFCCBD-3F6C-4EDB-B26E-138AE204E9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8640" y="383177"/>
              <a:ext cx="982662"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s://upload.wikimedia.org/wikipedia/commons/thumb/f/fd/USB_Icon.svg/2000px-USB_Icon.svg.png">
              <a:extLst>
                <a:ext uri="{FF2B5EF4-FFF2-40B4-BE49-F238E27FC236}">
                  <a16:creationId xmlns:a16="http://schemas.microsoft.com/office/drawing/2014/main" id="{7115E4BD-A126-4221-B40C-2F5104C37A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0477" y="648733"/>
              <a:ext cx="448976" cy="2154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a:extLst>
                <a:ext uri="{FF2B5EF4-FFF2-40B4-BE49-F238E27FC236}">
                  <a16:creationId xmlns:a16="http://schemas.microsoft.com/office/drawing/2014/main" id="{F7F2D3FC-7ED8-448A-A703-23B76D7B095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444" t="15398" r="42111" b="3980"/>
            <a:stretch/>
          </p:blipFill>
          <p:spPr bwMode="auto">
            <a:xfrm>
              <a:off x="6709340" y="473327"/>
              <a:ext cx="586810" cy="739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Image 6">
              <a:extLst>
                <a:ext uri="{FF2B5EF4-FFF2-40B4-BE49-F238E27FC236}">
                  <a16:creationId xmlns:a16="http://schemas.microsoft.com/office/drawing/2014/main" id="{69D9C58B-9247-412C-B40A-4FF7F9AF979E}"/>
                </a:ext>
              </a:extLst>
            </p:cNvPr>
            <p:cNvPicPr>
              <a:picLocks noChangeAspect="1"/>
            </p:cNvPicPr>
            <p:nvPr/>
          </p:nvPicPr>
          <p:blipFill>
            <a:blip r:embed="rId5"/>
            <a:stretch>
              <a:fillRect/>
            </a:stretch>
          </p:blipFill>
          <p:spPr>
            <a:xfrm>
              <a:off x="7540122" y="440327"/>
              <a:ext cx="1762125" cy="774017"/>
            </a:xfrm>
            <a:prstGeom prst="rect">
              <a:avLst/>
            </a:prstGeom>
            <a:scene3d>
              <a:camera prst="isometricLeftDown"/>
              <a:lightRig rig="threePt" dir="t"/>
            </a:scene3d>
          </p:spPr>
        </p:pic>
        <p:cxnSp>
          <p:nvCxnSpPr>
            <p:cNvPr id="14" name="Straight Connector 13">
              <a:extLst>
                <a:ext uri="{FF2B5EF4-FFF2-40B4-BE49-F238E27FC236}">
                  <a16:creationId xmlns:a16="http://schemas.microsoft.com/office/drawing/2014/main" id="{0AAD5111-6966-41B2-AB12-F814094DF181}"/>
                </a:ext>
              </a:extLst>
            </p:cNvPr>
            <p:cNvCxnSpPr/>
            <p:nvPr/>
          </p:nvCxnSpPr>
          <p:spPr>
            <a:xfrm>
              <a:off x="7296150" y="630567"/>
              <a:ext cx="714375" cy="136401"/>
            </a:xfrm>
            <a:prstGeom prst="line">
              <a:avLst/>
            </a:prstGeom>
            <a:ln w="635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46FE88C-0DD7-43FA-8054-79E4933F40FA}"/>
                </a:ext>
              </a:extLst>
            </p:cNvPr>
            <p:cNvCxnSpPr/>
            <p:nvPr/>
          </p:nvCxnSpPr>
          <p:spPr>
            <a:xfrm>
              <a:off x="7296150" y="630655"/>
              <a:ext cx="1447800" cy="581736"/>
            </a:xfrm>
            <a:prstGeom prst="line">
              <a:avLst/>
            </a:prstGeom>
            <a:ln w="635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9226623-2E34-4A1C-A372-F77B86A87E71}"/>
                </a:ext>
              </a:extLst>
            </p:cNvPr>
            <p:cNvCxnSpPr/>
            <p:nvPr/>
          </p:nvCxnSpPr>
          <p:spPr>
            <a:xfrm>
              <a:off x="8010525" y="766968"/>
              <a:ext cx="666750" cy="369689"/>
            </a:xfrm>
            <a:prstGeom prst="line">
              <a:avLst/>
            </a:prstGeom>
            <a:ln w="57150">
              <a:solidFill>
                <a:srgbClr val="FF0000">
                  <a:alpha val="19000"/>
                </a:srgbClr>
              </a:solidFill>
              <a:prstDash val="solid"/>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D4E1D437-EF56-4E8C-90D5-C9FB9CF54F50}"/>
              </a:ext>
            </a:extLst>
          </p:cNvPr>
          <p:cNvSpPr>
            <a:spLocks noGrp="1"/>
          </p:cNvSpPr>
          <p:nvPr>
            <p:ph type="title"/>
          </p:nvPr>
        </p:nvSpPr>
        <p:spPr>
          <a:solidFill>
            <a:srgbClr val="3A4D98"/>
          </a:solidFill>
        </p:spPr>
        <p:txBody>
          <a:bodyPr/>
          <a:lstStyle/>
          <a:p>
            <a:pPr defTabSz="360000"/>
            <a:r>
              <a:rPr lang="en-GB" sz="2000" b="1" dirty="0">
                <a:solidFill>
                  <a:schemeClr val="bg1"/>
                </a:solidFill>
              </a:rPr>
              <a:t>I.		Data capture and exchange (cont.)</a:t>
            </a:r>
            <a:endParaRPr lang="en-GB" sz="2000" dirty="0">
              <a:solidFill>
                <a:schemeClr val="bg1"/>
              </a:solidFill>
            </a:endParaRPr>
          </a:p>
        </p:txBody>
      </p:sp>
      <p:sp>
        <p:nvSpPr>
          <p:cNvPr id="3" name="Content Placeholder 2">
            <a:extLst>
              <a:ext uri="{FF2B5EF4-FFF2-40B4-BE49-F238E27FC236}">
                <a16:creationId xmlns:a16="http://schemas.microsoft.com/office/drawing/2014/main" id="{525F86D4-EE54-48FB-BE5C-26C8E2B58C91}"/>
              </a:ext>
            </a:extLst>
          </p:cNvPr>
          <p:cNvSpPr>
            <a:spLocks noGrp="1"/>
          </p:cNvSpPr>
          <p:nvPr>
            <p:ph sz="quarter" idx="13"/>
          </p:nvPr>
        </p:nvSpPr>
        <p:spPr>
          <a:ln>
            <a:noFill/>
          </a:ln>
        </p:spPr>
        <p:txBody>
          <a:bodyPr/>
          <a:lstStyle/>
          <a:p>
            <a:pPr marL="361950" indent="-361950" defTabSz="360000">
              <a:buFont typeface="Wingdings" pitchFamily="2" charset="2"/>
              <a:buChar char="q"/>
              <a:defRPr/>
            </a:pPr>
            <a:r>
              <a:rPr lang="en-GB" sz="1800" b="1" dirty="0"/>
              <a:t>Transmission</a:t>
            </a:r>
            <a:r>
              <a:rPr lang="en-GB" sz="1800" dirty="0"/>
              <a:t> of EDI data:</a:t>
            </a:r>
          </a:p>
          <a:p>
            <a:pPr marL="720000" lvl="1" indent="-360000" defTabSz="360000">
              <a:spcBef>
                <a:spcPts val="600"/>
              </a:spcBef>
              <a:buFont typeface="Wingdings" panose="05000000000000000000" pitchFamily="2" charset="2"/>
              <a:buChar char="v"/>
              <a:defRPr/>
            </a:pPr>
            <a:r>
              <a:rPr lang="en-GB" sz="1800" dirty="0"/>
              <a:t>Transmitted through established EDI messaging networks: </a:t>
            </a:r>
          </a:p>
          <a:p>
            <a:pPr marL="1076325" lvl="1" indent="-358775" defTabSz="360000">
              <a:spcBef>
                <a:spcPts val="600"/>
              </a:spcBef>
              <a:buFont typeface="Wingdings" panose="05000000000000000000" pitchFamily="2" charset="2"/>
              <a:buChar char="§"/>
              <a:defRPr/>
            </a:pPr>
            <a:r>
              <a:rPr lang="en-GB" sz="1800" dirty="0"/>
              <a:t>UPU system (POST*Net via IPS)</a:t>
            </a:r>
          </a:p>
          <a:p>
            <a:pPr marL="1076325" lvl="1" indent="-358775" defTabSz="360000">
              <a:spcBef>
                <a:spcPts val="600"/>
              </a:spcBef>
              <a:buFont typeface="Wingdings" panose="05000000000000000000" pitchFamily="2" charset="2"/>
              <a:buChar char="§"/>
              <a:defRPr/>
            </a:pPr>
            <a:r>
              <a:rPr lang="en-GB" sz="1800" dirty="0"/>
              <a:t>IPC system</a:t>
            </a:r>
          </a:p>
          <a:p>
            <a:pPr marL="720000" lvl="1" indent="-360000" defTabSz="360000">
              <a:buFont typeface="Courier New" pitchFamily="49" charset="0"/>
              <a:buChar char="o"/>
              <a:defRPr/>
            </a:pPr>
            <a:endParaRPr lang="en-GB" sz="1800" dirty="0"/>
          </a:p>
          <a:p>
            <a:pPr marL="360000" lvl="1" indent="-358775" defTabSz="360000">
              <a:buFont typeface="Wingdings" panose="05000000000000000000" pitchFamily="2" charset="2"/>
              <a:buChar char="q"/>
              <a:defRPr/>
            </a:pPr>
            <a:r>
              <a:rPr lang="en-GB" sz="1800" dirty="0"/>
              <a:t>EDI data is stored at the UPU</a:t>
            </a:r>
          </a:p>
          <a:p>
            <a:pPr marL="4400" indent="0" defTabSz="360000">
              <a:buNone/>
            </a:pPr>
            <a:endParaRPr lang="en-GB" sz="1800" dirty="0"/>
          </a:p>
          <a:p>
            <a:pPr marL="4400" indent="0" defTabSz="360000">
              <a:buNone/>
            </a:pPr>
            <a:endParaRPr lang="en-GB" sz="1800" dirty="0"/>
          </a:p>
          <a:p>
            <a:pPr marL="4400" indent="0" defTabSz="360000">
              <a:buNone/>
            </a:pPr>
            <a:endParaRPr lang="en-GB" sz="1800" dirty="0"/>
          </a:p>
          <a:p>
            <a:pPr marL="4400" indent="0" defTabSz="360000">
              <a:buNone/>
            </a:pPr>
            <a:endParaRPr lang="en-GB" sz="1800" dirty="0"/>
          </a:p>
          <a:p>
            <a:pPr indent="-360000" defTabSz="360000">
              <a:buFont typeface="Wingdings" pitchFamily="2" charset="2"/>
              <a:buChar char="q"/>
              <a:defRPr/>
            </a:pPr>
            <a:r>
              <a:rPr lang="en-GB" sz="1800" dirty="0">
                <a:latin typeface="Verdana" pitchFamily="34" charset="0"/>
                <a:ea typeface="Verdana" pitchFamily="34" charset="0"/>
                <a:cs typeface="Verdana" pitchFamily="34" charset="0"/>
              </a:rPr>
              <a:t>Current transmission targets:</a:t>
            </a:r>
          </a:p>
          <a:p>
            <a:pPr marL="720000" lvl="1" indent="-360000" defTabSz="360000">
              <a:spcBef>
                <a:spcPts val="600"/>
              </a:spcBef>
              <a:buFont typeface="Wingdings" pitchFamily="2" charset="2"/>
              <a:buChar char="v"/>
              <a:defRPr/>
            </a:pPr>
            <a:r>
              <a:rPr lang="en-GB" sz="1800" dirty="0">
                <a:latin typeface="Verdana" pitchFamily="34" charset="0"/>
                <a:ea typeface="Verdana" pitchFamily="34" charset="0"/>
                <a:cs typeface="Verdana" pitchFamily="34" charset="0"/>
              </a:rPr>
              <a:t>EMD &lt; 24 hours, </a:t>
            </a:r>
            <a:r>
              <a:rPr lang="en-GB" sz="1800" i="1" dirty="0">
                <a:latin typeface="Verdana" pitchFamily="34" charset="0"/>
                <a:ea typeface="Verdana" pitchFamily="34" charset="0"/>
                <a:cs typeface="Verdana" pitchFamily="34" charset="0"/>
              </a:rPr>
              <a:t>for items with EMC</a:t>
            </a:r>
            <a:endParaRPr lang="en-GB" sz="1800" dirty="0">
              <a:highlight>
                <a:srgbClr val="FFFF00"/>
              </a:highlight>
              <a:latin typeface="Verdana" pitchFamily="34" charset="0"/>
              <a:ea typeface="Verdana" pitchFamily="34" charset="0"/>
              <a:cs typeface="Verdana" pitchFamily="34" charset="0"/>
            </a:endParaRPr>
          </a:p>
          <a:p>
            <a:pPr marL="720000" lvl="1" indent="-360000" defTabSz="360000">
              <a:spcBef>
                <a:spcPts val="600"/>
              </a:spcBef>
              <a:buFont typeface="Wingdings" pitchFamily="2" charset="2"/>
              <a:buChar char="v"/>
              <a:defRPr/>
            </a:pPr>
            <a:r>
              <a:rPr lang="en-GB" sz="1800" dirty="0">
                <a:latin typeface="Verdana" pitchFamily="34" charset="0"/>
                <a:ea typeface="Verdana" pitchFamily="34" charset="0"/>
                <a:cs typeface="Verdana" pitchFamily="34" charset="0"/>
              </a:rPr>
              <a:t>EMH or EDH or EMI &lt; 24 hours, </a:t>
            </a:r>
            <a:r>
              <a:rPr lang="en-GB" sz="1800" i="1" dirty="0">
                <a:latin typeface="Verdana" pitchFamily="34" charset="0"/>
                <a:ea typeface="Verdana" pitchFamily="34" charset="0"/>
                <a:cs typeface="Verdana" pitchFamily="34" charset="0"/>
              </a:rPr>
              <a:t>for items with EMD</a:t>
            </a:r>
            <a:endParaRPr lang="en-GB" sz="1800" dirty="0">
              <a:latin typeface="Verdana" pitchFamily="34" charset="0"/>
              <a:ea typeface="Verdana" pitchFamily="34" charset="0"/>
              <a:cs typeface="Verdana" pitchFamily="34" charset="0"/>
            </a:endParaRPr>
          </a:p>
          <a:p>
            <a:pPr marL="285750" indent="-285750" defTabSz="360000">
              <a:buFont typeface="Wingdings" pitchFamily="2" charset="2"/>
              <a:buChar char="q"/>
              <a:defRPr/>
            </a:pPr>
            <a:endParaRPr lang="en-GB" sz="1800" dirty="0">
              <a:latin typeface="Verdana" pitchFamily="34" charset="0"/>
              <a:ea typeface="Verdana" pitchFamily="34" charset="0"/>
              <a:cs typeface="Verdana" pitchFamily="34" charset="0"/>
            </a:endParaRPr>
          </a:p>
          <a:p>
            <a:pPr indent="-360000" defTabSz="360000">
              <a:buFont typeface="Wingdings" pitchFamily="2" charset="2"/>
              <a:buChar char="q"/>
              <a:defRPr/>
            </a:pPr>
            <a:r>
              <a:rPr lang="en-US" sz="1800" dirty="0">
                <a:latin typeface="Verdana" pitchFamily="34" charset="0"/>
                <a:ea typeface="Verdana" pitchFamily="34" charset="0"/>
                <a:cs typeface="Verdana" pitchFamily="34" charset="0"/>
              </a:rPr>
              <a:t>For each DO, the number of items with events meeting the above targets are counted</a:t>
            </a:r>
          </a:p>
          <a:p>
            <a:pPr marL="4400" indent="0" defTabSz="360000">
              <a:buNone/>
            </a:pPr>
            <a:endParaRPr lang="en-GB" sz="1800" dirty="0"/>
          </a:p>
        </p:txBody>
      </p:sp>
      <p:sp>
        <p:nvSpPr>
          <p:cNvPr id="17" name="TextBox 16">
            <a:extLst>
              <a:ext uri="{FF2B5EF4-FFF2-40B4-BE49-F238E27FC236}">
                <a16:creationId xmlns:a16="http://schemas.microsoft.com/office/drawing/2014/main" id="{3467593A-D1AB-4210-B033-A09FC1CB720E}"/>
              </a:ext>
            </a:extLst>
          </p:cNvPr>
          <p:cNvSpPr txBox="1"/>
          <p:nvPr/>
        </p:nvSpPr>
        <p:spPr>
          <a:xfrm>
            <a:off x="9457310" y="2716358"/>
            <a:ext cx="2362932" cy="828089"/>
          </a:xfrm>
          <a:prstGeom prst="rect">
            <a:avLst/>
          </a:prstGeom>
          <a:noFill/>
          <a:ln>
            <a:solidFill>
              <a:schemeClr val="accent1"/>
            </a:solidFill>
          </a:ln>
        </p:spPr>
        <p:txBody>
          <a:bodyPr wrap="square" lIns="90000" tIns="90000" rIns="90000" bIns="90000">
            <a:spAutoFit/>
          </a:bodyPr>
          <a:lstStyle/>
          <a:p>
            <a:r>
              <a:rPr lang="en-GB" sz="1400" b="1" dirty="0">
                <a:latin typeface="Verdana" panose="020B0604030504040204" pitchFamily="34" charset="0"/>
                <a:ea typeface="Verdana" panose="020B0604030504040204" pitchFamily="34" charset="0"/>
              </a:rPr>
              <a:t>Registered: </a:t>
            </a:r>
            <a:r>
              <a:rPr lang="en-GB" sz="1400" b="1" dirty="0">
                <a:effectLst/>
                <a:latin typeface="Verdana" panose="020B0604030504040204" pitchFamily="34" charset="0"/>
                <a:ea typeface="Verdana" panose="020B0604030504040204" pitchFamily="34" charset="0"/>
              </a:rPr>
              <a:t>RA</a:t>
            </a:r>
            <a:r>
              <a:rPr lang="en-GB" sz="1400" b="1" dirty="0">
                <a:latin typeface="Verdana" panose="020B0604030504040204" pitchFamily="34" charset="0"/>
                <a:ea typeface="Verdana" panose="020B0604030504040204" pitchFamily="34" charset="0"/>
              </a:rPr>
              <a:t>–</a:t>
            </a:r>
            <a:r>
              <a:rPr lang="en-GB" sz="1400" b="1" dirty="0">
                <a:effectLst/>
                <a:latin typeface="Verdana" panose="020B0604030504040204" pitchFamily="34" charset="0"/>
                <a:ea typeface="Verdana" panose="020B0604030504040204" pitchFamily="34" charset="0"/>
              </a:rPr>
              <a:t>RZ </a:t>
            </a:r>
          </a:p>
          <a:p>
            <a:endParaRPr lang="en-GB" sz="1400" b="1" dirty="0">
              <a:effectLst/>
              <a:latin typeface="Verdana" panose="020B0604030504040204" pitchFamily="34" charset="0"/>
              <a:ea typeface="Verdana" panose="020B0604030504040204" pitchFamily="34" charset="0"/>
            </a:endParaRPr>
          </a:p>
          <a:p>
            <a:r>
              <a:rPr lang="en-GB" sz="1400" b="1" dirty="0">
                <a:effectLst/>
                <a:latin typeface="Verdana" panose="020B0604030504040204" pitchFamily="34" charset="0"/>
                <a:ea typeface="Verdana" panose="020B0604030504040204" pitchFamily="34" charset="0"/>
              </a:rPr>
              <a:t>Insured: VA</a:t>
            </a:r>
            <a:r>
              <a:rPr lang="en-GB" sz="1400" b="1" dirty="0">
                <a:latin typeface="Verdana" panose="020B0604030504040204" pitchFamily="34" charset="0"/>
                <a:ea typeface="Verdana" panose="020B0604030504040204" pitchFamily="34" charset="0"/>
              </a:rPr>
              <a:t>–</a:t>
            </a:r>
            <a:r>
              <a:rPr lang="en-GB" sz="1400" b="1" dirty="0">
                <a:effectLst/>
                <a:latin typeface="Verdana" panose="020B0604030504040204" pitchFamily="34" charset="0"/>
                <a:ea typeface="Verdana" panose="020B0604030504040204" pitchFamily="34" charset="0"/>
              </a:rPr>
              <a:t>VZ</a:t>
            </a:r>
            <a:endParaRPr lang="en-GB" sz="1400" b="1" dirty="0">
              <a:latin typeface="Verdana" panose="020B0604030504040204" pitchFamily="34" charset="0"/>
              <a:ea typeface="Verdana" panose="020B0604030504040204" pitchFamily="34" charset="0"/>
            </a:endParaRPr>
          </a:p>
        </p:txBody>
      </p:sp>
      <p:sp>
        <p:nvSpPr>
          <p:cNvPr id="18" name="Title 1">
            <a:extLst>
              <a:ext uri="{FF2B5EF4-FFF2-40B4-BE49-F238E27FC236}">
                <a16:creationId xmlns:a16="http://schemas.microsoft.com/office/drawing/2014/main" id="{47249494-21E9-49FA-93A4-A19DDD9B8002}"/>
              </a:ext>
            </a:extLst>
          </p:cNvPr>
          <p:cNvSpPr txBox="1">
            <a:spLocks/>
          </p:cNvSpPr>
          <p:nvPr/>
        </p:nvSpPr>
        <p:spPr bwMode="auto">
          <a:xfrm>
            <a:off x="1742400" y="3785715"/>
            <a:ext cx="7967384" cy="574284"/>
          </a:xfrm>
          <a:prstGeom prst="rect">
            <a:avLst/>
          </a:prstGeom>
          <a:solidFill>
            <a:srgbClr val="3A4D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4572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9144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13716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18288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defTabSz="360000"/>
            <a:r>
              <a:rPr lang="en-US" sz="2000" dirty="0">
                <a:solidFill>
                  <a:schemeClr val="bg1"/>
                </a:solidFill>
              </a:rPr>
              <a:t>II.	Measurement: deadlines for data transmission</a:t>
            </a:r>
          </a:p>
        </p:txBody>
      </p:sp>
      <p:pic>
        <p:nvPicPr>
          <p:cNvPr id="19" name="Picture 2" descr="PMO performance metrics">
            <a:extLst>
              <a:ext uri="{FF2B5EF4-FFF2-40B4-BE49-F238E27FC236}">
                <a16:creationId xmlns:a16="http://schemas.microsoft.com/office/drawing/2014/main" id="{5ABA9EB4-63E6-4054-8061-BBFBE2A919C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646" t="10182" r="7263" b="8849"/>
          <a:stretch/>
        </p:blipFill>
        <p:spPr bwMode="auto">
          <a:xfrm>
            <a:off x="9844001" y="3827301"/>
            <a:ext cx="1724566" cy="1230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570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F32EC-D3A8-480B-9140-3602A10C0A8A}"/>
              </a:ext>
            </a:extLst>
          </p:cNvPr>
          <p:cNvSpPr>
            <a:spLocks noGrp="1"/>
          </p:cNvSpPr>
          <p:nvPr>
            <p:ph type="title"/>
          </p:nvPr>
        </p:nvSpPr>
        <p:spPr>
          <a:solidFill>
            <a:srgbClr val="3A4D98"/>
          </a:solidFill>
        </p:spPr>
        <p:txBody>
          <a:bodyPr/>
          <a:lstStyle/>
          <a:p>
            <a:pPr defTabSz="360000"/>
            <a:r>
              <a:rPr lang="en-GB" sz="2400" dirty="0">
                <a:solidFill>
                  <a:schemeClr val="bg1"/>
                </a:solidFill>
              </a:rPr>
              <a:t>III.	Measurement: performance calculation</a:t>
            </a:r>
          </a:p>
        </p:txBody>
      </p:sp>
      <p:sp>
        <p:nvSpPr>
          <p:cNvPr id="3" name="Content Placeholder 2">
            <a:extLst>
              <a:ext uri="{FF2B5EF4-FFF2-40B4-BE49-F238E27FC236}">
                <a16:creationId xmlns:a16="http://schemas.microsoft.com/office/drawing/2014/main" id="{86D58928-7045-4053-B38C-C6D3D29A0530}"/>
              </a:ext>
            </a:extLst>
          </p:cNvPr>
          <p:cNvSpPr>
            <a:spLocks noGrp="1"/>
          </p:cNvSpPr>
          <p:nvPr>
            <p:ph sz="quarter" idx="13"/>
          </p:nvPr>
        </p:nvSpPr>
        <p:spPr/>
        <p:txBody>
          <a:bodyPr/>
          <a:lstStyle/>
          <a:p>
            <a:pPr marL="0" indent="0" algn="just" defTabSz="360000">
              <a:spcAft>
                <a:spcPts val="1200"/>
              </a:spcAft>
              <a:buNone/>
            </a:pPr>
            <a:r>
              <a:rPr lang="en-GB" sz="2000" dirty="0"/>
              <a:t>For each flow, minimum targets:</a:t>
            </a:r>
          </a:p>
          <a:p>
            <a:pPr marL="360000" lvl="1" indent="-360000" algn="just" defTabSz="360000">
              <a:spcAft>
                <a:spcPts val="0"/>
              </a:spcAft>
              <a:buFont typeface="Wingdings" panose="05000000000000000000" pitchFamily="2" charset="2"/>
              <a:buChar char="v"/>
            </a:pPr>
            <a:r>
              <a:rPr lang="en-GB" sz="2000" dirty="0"/>
              <a:t>56% of items with EMC event MUST also have EMD events</a:t>
            </a:r>
          </a:p>
          <a:p>
            <a:pPr marL="360000" lvl="1" algn="just" defTabSz="360000">
              <a:spcBef>
                <a:spcPts val="600"/>
              </a:spcBef>
              <a:spcAft>
                <a:spcPts val="0"/>
              </a:spcAft>
              <a:buNone/>
            </a:pPr>
            <a:r>
              <a:rPr lang="en-GB" sz="2000" b="1" dirty="0"/>
              <a:t>and</a:t>
            </a:r>
          </a:p>
          <a:p>
            <a:pPr marL="360000" lvl="1" indent="-360000" algn="just" defTabSz="360000">
              <a:spcBef>
                <a:spcPts val="600"/>
              </a:spcBef>
              <a:spcAft>
                <a:spcPts val="0"/>
              </a:spcAft>
              <a:buFont typeface="Wingdings" panose="05000000000000000000" pitchFamily="2" charset="2"/>
              <a:buChar char="v"/>
            </a:pPr>
            <a:r>
              <a:rPr lang="en-GB" sz="2000" dirty="0"/>
              <a:t>56% of items with EMD event MUST also have delivery event (EMH or EDH or EMI)</a:t>
            </a:r>
          </a:p>
          <a:p>
            <a:pPr marL="360000" lvl="1" indent="-360000" algn="just" defTabSz="360000">
              <a:spcAft>
                <a:spcPts val="0"/>
              </a:spcAft>
              <a:buFont typeface="Wingdings" panose="05000000000000000000" pitchFamily="2" charset="2"/>
              <a:buChar char="v"/>
            </a:pPr>
            <a:endParaRPr lang="en-GB" sz="2000" dirty="0"/>
          </a:p>
          <a:p>
            <a:pPr marL="4400" indent="0" defTabSz="360000">
              <a:spcAft>
                <a:spcPts val="0"/>
              </a:spcAft>
              <a:buNone/>
            </a:pPr>
            <a:r>
              <a:rPr lang="en-GB" sz="2000" i="1" dirty="0"/>
              <a:t>…cascade calculation mechanism: different from calculation for tracked measurement</a:t>
            </a:r>
          </a:p>
          <a:p>
            <a:pPr marL="4400" indent="0" defTabSz="360000">
              <a:spcAft>
                <a:spcPts val="0"/>
              </a:spcAft>
              <a:buNone/>
            </a:pPr>
            <a:endParaRPr lang="en-GB" sz="2000" dirty="0"/>
          </a:p>
          <a:p>
            <a:pPr marL="4400" indent="0" defTabSz="360000">
              <a:spcAft>
                <a:spcPts val="0"/>
              </a:spcAft>
              <a:buNone/>
            </a:pPr>
            <a:r>
              <a:rPr lang="en-GB" sz="2000" dirty="0"/>
              <a:t>When the minimum targets are fulfilled </a:t>
            </a:r>
            <a:r>
              <a:rPr lang="en-GB" sz="2000" b="1" dirty="0"/>
              <a:t>and</a:t>
            </a:r>
            <a:r>
              <a:rPr lang="en-GB" sz="2000" dirty="0"/>
              <a:t> DO participates in pay for performance (prior to 2026), all items transmitted within 24 hours qualify for remuneration.</a:t>
            </a:r>
          </a:p>
          <a:p>
            <a:pPr marL="4400" indent="0" defTabSz="360000">
              <a:spcAft>
                <a:spcPts val="0"/>
              </a:spcAft>
              <a:buNone/>
            </a:pPr>
            <a:endParaRPr lang="en-GB" sz="2000" dirty="0"/>
          </a:p>
          <a:p>
            <a:pPr marL="4400" indent="0" defTabSz="360000">
              <a:spcAft>
                <a:spcPts val="0"/>
              </a:spcAft>
              <a:buNone/>
            </a:pPr>
            <a:r>
              <a:rPr lang="en-GB" sz="2000" b="1" dirty="0"/>
              <a:t>Remuneration = number of qualifying items x 0.5 SDR</a:t>
            </a:r>
          </a:p>
          <a:p>
            <a:pPr marL="4400" indent="0" defTabSz="360000">
              <a:buNone/>
            </a:pPr>
            <a:endParaRPr lang="en-GB" sz="2000" dirty="0"/>
          </a:p>
        </p:txBody>
      </p:sp>
      <p:pic>
        <p:nvPicPr>
          <p:cNvPr id="4" name="Picture 2" descr="PMO performance metrics">
            <a:extLst>
              <a:ext uri="{FF2B5EF4-FFF2-40B4-BE49-F238E27FC236}">
                <a16:creationId xmlns:a16="http://schemas.microsoft.com/office/drawing/2014/main" id="{751DFDC3-5327-49DC-BB1F-8B58735D3C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46" t="10182" r="7263" b="8849"/>
          <a:stretch/>
        </p:blipFill>
        <p:spPr bwMode="auto">
          <a:xfrm>
            <a:off x="10226362" y="1530220"/>
            <a:ext cx="1629088" cy="1162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802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1BE0-3BFF-4F00-BE33-4A4870786D89}"/>
              </a:ext>
            </a:extLst>
          </p:cNvPr>
          <p:cNvSpPr>
            <a:spLocks noGrp="1"/>
          </p:cNvSpPr>
          <p:nvPr>
            <p:ph type="title"/>
          </p:nvPr>
        </p:nvSpPr>
        <p:spPr/>
        <p:txBody>
          <a:bodyPr/>
          <a:lstStyle/>
          <a:p>
            <a:r>
              <a:rPr lang="en-GB" dirty="0"/>
              <a:t>Reporting schedule </a:t>
            </a:r>
            <a:br>
              <a:rPr lang="en-GB" dirty="0"/>
            </a:br>
            <a:r>
              <a:rPr lang="en-GB" sz="3000" dirty="0"/>
              <a:t>(see IB circular 51/2025)</a:t>
            </a:r>
          </a:p>
        </p:txBody>
      </p:sp>
      <p:sp>
        <p:nvSpPr>
          <p:cNvPr id="3" name="Content Placeholder 2">
            <a:extLst>
              <a:ext uri="{FF2B5EF4-FFF2-40B4-BE49-F238E27FC236}">
                <a16:creationId xmlns:a16="http://schemas.microsoft.com/office/drawing/2014/main" id="{D71D4D80-B814-43DD-BD84-EE3115C5AE34}"/>
              </a:ext>
            </a:extLst>
          </p:cNvPr>
          <p:cNvSpPr>
            <a:spLocks noGrp="1"/>
          </p:cNvSpPr>
          <p:nvPr>
            <p:ph sz="quarter" idx="13"/>
          </p:nvPr>
        </p:nvSpPr>
        <p:spPr>
          <a:ln>
            <a:noFill/>
          </a:ln>
        </p:spPr>
        <p:txBody>
          <a:bodyPr/>
          <a:lstStyle/>
          <a:p>
            <a:pPr marL="4400" indent="0" defTabSz="360000">
              <a:buNone/>
            </a:pPr>
            <a:r>
              <a:rPr lang="en-GB" sz="2000" dirty="0"/>
              <a:t>Reporting follows guidelines as contained in article 31-105</a:t>
            </a:r>
          </a:p>
          <a:p>
            <a:pPr marL="4400" indent="0" defTabSz="360000">
              <a:buNone/>
            </a:pPr>
            <a:endParaRPr lang="en-GB" sz="2000" dirty="0"/>
          </a:p>
          <a:p>
            <a:pPr marL="4400" indent="0" defTabSz="360000">
              <a:buNone/>
            </a:pPr>
            <a:endParaRPr lang="en-GB" sz="2000" dirty="0"/>
          </a:p>
          <a:p>
            <a:pPr marL="4400" indent="0" defTabSz="360000">
              <a:buNone/>
            </a:pPr>
            <a:endParaRPr lang="en-GB" sz="2000" dirty="0"/>
          </a:p>
          <a:p>
            <a:pPr marL="4400" indent="0" defTabSz="360000">
              <a:buNone/>
            </a:pPr>
            <a:endParaRPr lang="en-GB" sz="2000" dirty="0"/>
          </a:p>
          <a:p>
            <a:pPr marL="4400" indent="0" defTabSz="360000">
              <a:buNone/>
            </a:pPr>
            <a:endParaRPr lang="en-GB" sz="2000" dirty="0"/>
          </a:p>
          <a:p>
            <a:pPr marL="4400" indent="0" defTabSz="360000">
              <a:buNone/>
            </a:pPr>
            <a:endParaRPr lang="en-GB" sz="2000" dirty="0"/>
          </a:p>
          <a:p>
            <a:pPr indent="-360000" defTabSz="360000">
              <a:spcBef>
                <a:spcPts val="600"/>
              </a:spcBef>
            </a:pPr>
            <a:endParaRPr lang="en-GB" sz="2000" dirty="0"/>
          </a:p>
          <a:p>
            <a:pPr indent="-360000" defTabSz="360000">
              <a:spcBef>
                <a:spcPts val="600"/>
              </a:spcBef>
            </a:pPr>
            <a:r>
              <a:rPr lang="en-GB" sz="2000" dirty="0"/>
              <a:t>LAS – letter accounting simulation</a:t>
            </a:r>
          </a:p>
          <a:p>
            <a:pPr indent="-360000" defTabSz="360000">
              <a:spcBef>
                <a:spcPts val="600"/>
              </a:spcBef>
            </a:pPr>
            <a:r>
              <a:rPr lang="en-GB" sz="2000" dirty="0"/>
              <a:t>Q – quarter</a:t>
            </a:r>
          </a:p>
          <a:p>
            <a:pPr indent="-360000" defTabSz="360000">
              <a:spcBef>
                <a:spcPts val="600"/>
              </a:spcBef>
            </a:pPr>
            <a:r>
              <a:rPr lang="en-GB" sz="2000" dirty="0"/>
              <a:t>Y – reporting year</a:t>
            </a:r>
          </a:p>
          <a:p>
            <a:pPr indent="-360000" defTabSz="360000">
              <a:spcBef>
                <a:spcPts val="600"/>
              </a:spcBef>
            </a:pPr>
            <a:r>
              <a:rPr lang="en-GB" sz="2000" dirty="0"/>
              <a:t>Reports will be published in QCS Mail application (</a:t>
            </a:r>
            <a:r>
              <a:rPr lang="en-GB" sz="2000" dirty="0">
                <a:hlinkClick r:id="rId2"/>
              </a:rPr>
              <a:t>qcsmail.ptc.post</a:t>
            </a:r>
            <a:r>
              <a:rPr lang="en-GB" sz="2000" dirty="0"/>
              <a:t>) between 15th and 25th of each month</a:t>
            </a:r>
          </a:p>
          <a:p>
            <a:pPr indent="-360000" defTabSz="360000">
              <a:spcBef>
                <a:spcPts val="600"/>
              </a:spcBef>
            </a:pPr>
            <a:r>
              <a:rPr lang="en-GB" sz="2000" dirty="0"/>
              <a:t>Final reports for remuneration: February (Q4), May (Q1), August (Q2), November (Q3)</a:t>
            </a:r>
          </a:p>
          <a:p>
            <a:pPr marL="4400" indent="0" defTabSz="360000">
              <a:buNone/>
            </a:pPr>
            <a:endParaRPr lang="en-GB" sz="2000" dirty="0"/>
          </a:p>
        </p:txBody>
      </p:sp>
      <p:pic>
        <p:nvPicPr>
          <p:cNvPr id="4" name="Picture 3">
            <a:extLst>
              <a:ext uri="{FF2B5EF4-FFF2-40B4-BE49-F238E27FC236}">
                <a16:creationId xmlns:a16="http://schemas.microsoft.com/office/drawing/2014/main" id="{BE956CB2-7EC7-49C6-88DE-68166B66E7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550" y="1912358"/>
            <a:ext cx="11480292" cy="2012137"/>
          </a:xfrm>
          <a:prstGeom prst="rect">
            <a:avLst/>
          </a:prstGeom>
          <a:noFill/>
          <a:ln>
            <a:noFill/>
          </a:ln>
        </p:spPr>
      </p:pic>
    </p:spTree>
    <p:extLst>
      <p:ext uri="{BB962C8B-B14F-4D97-AF65-F5344CB8AC3E}">
        <p14:creationId xmlns:p14="http://schemas.microsoft.com/office/powerpoint/2010/main" val="3771655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p:txBody>
          <a:bodyPr/>
          <a:lstStyle/>
          <a:p>
            <a:r>
              <a:rPr lang="en-GB" dirty="0"/>
              <a:t>Sample report</a:t>
            </a:r>
          </a:p>
        </p:txBody>
      </p:sp>
      <p:pic>
        <p:nvPicPr>
          <p:cNvPr id="4" name="Picture 3">
            <a:extLst>
              <a:ext uri="{FF2B5EF4-FFF2-40B4-BE49-F238E27FC236}">
                <a16:creationId xmlns:a16="http://schemas.microsoft.com/office/drawing/2014/main" id="{AB5D11AC-061E-4684-B253-8E1C43219D6C}"/>
              </a:ext>
            </a:extLst>
          </p:cNvPr>
          <p:cNvPicPr>
            <a:picLocks noChangeAspect="1"/>
          </p:cNvPicPr>
          <p:nvPr/>
        </p:nvPicPr>
        <p:blipFill>
          <a:blip r:embed="rId2"/>
          <a:stretch>
            <a:fillRect/>
          </a:stretch>
        </p:blipFill>
        <p:spPr>
          <a:xfrm>
            <a:off x="336551" y="1530220"/>
            <a:ext cx="7475667" cy="3031675"/>
          </a:xfrm>
          <a:prstGeom prst="rect">
            <a:avLst/>
          </a:prstGeom>
          <a:ln>
            <a:solidFill>
              <a:schemeClr val="tx1"/>
            </a:solidFill>
          </a:ln>
        </p:spPr>
      </p:pic>
      <p:pic>
        <p:nvPicPr>
          <p:cNvPr id="5" name="Picture 4">
            <a:extLst>
              <a:ext uri="{FF2B5EF4-FFF2-40B4-BE49-F238E27FC236}">
                <a16:creationId xmlns:a16="http://schemas.microsoft.com/office/drawing/2014/main" id="{FD491E8C-CC6D-4181-9F9A-99092673CEF7}"/>
              </a:ext>
            </a:extLst>
          </p:cNvPr>
          <p:cNvPicPr>
            <a:picLocks noChangeAspect="1"/>
          </p:cNvPicPr>
          <p:nvPr/>
        </p:nvPicPr>
        <p:blipFill>
          <a:blip r:embed="rId3"/>
          <a:stretch>
            <a:fillRect/>
          </a:stretch>
        </p:blipFill>
        <p:spPr>
          <a:xfrm>
            <a:off x="4018127" y="4187119"/>
            <a:ext cx="7837322" cy="2384597"/>
          </a:xfrm>
          <a:prstGeom prst="rect">
            <a:avLst/>
          </a:prstGeom>
          <a:ln>
            <a:solidFill>
              <a:schemeClr val="tx1"/>
            </a:solidFill>
          </a:ln>
        </p:spPr>
      </p:pic>
    </p:spTree>
    <p:extLst>
      <p:ext uri="{BB962C8B-B14F-4D97-AF65-F5344CB8AC3E}">
        <p14:creationId xmlns:p14="http://schemas.microsoft.com/office/powerpoint/2010/main" val="2357263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FBD4C8-3DF6-4C8D-9667-690DD20D5492}"/>
              </a:ext>
            </a:extLst>
          </p:cNvPr>
          <p:cNvSpPr>
            <a:spLocks noGrp="1"/>
          </p:cNvSpPr>
          <p:nvPr>
            <p:ph type="title"/>
          </p:nvPr>
        </p:nvSpPr>
        <p:spPr/>
        <p:txBody>
          <a:bodyPr/>
          <a:lstStyle/>
          <a:p>
            <a:r>
              <a:rPr lang="en-GB" b="1" dirty="0">
                <a:cs typeface="+mn-cs"/>
              </a:rPr>
              <a:t>Responding to market demands and dynamics</a:t>
            </a:r>
          </a:p>
        </p:txBody>
      </p:sp>
      <p:sp>
        <p:nvSpPr>
          <p:cNvPr id="4" name="Rectangle 1">
            <a:extLst>
              <a:ext uri="{FF2B5EF4-FFF2-40B4-BE49-F238E27FC236}">
                <a16:creationId xmlns:a16="http://schemas.microsoft.com/office/drawing/2014/main" id="{30F19375-8870-4900-86B8-64A4197FDADE}"/>
              </a:ext>
            </a:extLst>
          </p:cNvPr>
          <p:cNvSpPr>
            <a:spLocks noGrp="1" noChangeArrowheads="1"/>
          </p:cNvSpPr>
          <p:nvPr>
            <p:ph sz="quarter" idx="13"/>
          </p:nvPr>
        </p:nvSpPr>
        <p:spPr bwMode="auto">
          <a:xfrm>
            <a:off x="964497" y="1458643"/>
            <a:ext cx="10938762"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None/>
              <a:tabLst/>
            </a:pPr>
            <a:r>
              <a:rPr kumimoji="0" lang="en-GB" altLang="en-US" sz="1100" b="1" i="0" u="none" strike="noStrike" cap="none" normalizeH="0" baseline="0" dirty="0">
                <a:ln>
                  <a:noFill/>
                </a:ln>
                <a:solidFill>
                  <a:schemeClr val="tx1"/>
                </a:solidFill>
                <a:effectLst/>
              </a:rPr>
              <a:t>Digitalization</a:t>
            </a:r>
            <a:r>
              <a:rPr kumimoji="0" lang="en-GB" altLang="en-US" sz="1100" b="0" i="0" u="none" strike="noStrike" cap="none" normalizeH="0" baseline="0" dirty="0">
                <a:ln>
                  <a:noFill/>
                </a:ln>
                <a:solidFill>
                  <a:schemeClr val="tx1"/>
                </a:solidFill>
                <a:effectLst/>
              </a:rPr>
              <a:t>:</a:t>
            </a:r>
          </a:p>
          <a:p>
            <a:pPr eaLnBrk="0" fontAlgn="base" hangingPunct="0">
              <a:lnSpc>
                <a:spcPct val="100000"/>
              </a:lnSpc>
              <a:spcBef>
                <a:spcPct val="0"/>
              </a:spcBef>
              <a:spcAft>
                <a:spcPct val="0"/>
              </a:spcAft>
            </a:pPr>
            <a:r>
              <a:rPr kumimoji="0" lang="en-GB" altLang="en-US" sz="1100" b="0" i="0" u="none" strike="noStrike" cap="none" normalizeH="0" baseline="0" dirty="0">
                <a:ln>
                  <a:noFill/>
                </a:ln>
                <a:solidFill>
                  <a:schemeClr val="tx1"/>
                </a:solidFill>
                <a:effectLst/>
              </a:rPr>
              <a:t>The shift from physical to digital communication (e-mails, e-billing, etc.) and the decline in traditional mail volumes</a:t>
            </a:r>
          </a:p>
          <a:p>
            <a:pPr eaLnBrk="0" fontAlgn="base" hangingPunct="0">
              <a:lnSpc>
                <a:spcPct val="100000"/>
              </a:lnSpc>
              <a:spcBef>
                <a:spcPct val="0"/>
              </a:spcBef>
              <a:spcAft>
                <a:spcPct val="0"/>
              </a:spcAft>
            </a:pPr>
            <a:r>
              <a:rPr kumimoji="0" lang="en-GB" altLang="en-US" sz="1100" b="0" i="0" u="none" strike="noStrike" cap="none" normalizeH="0" baseline="0" dirty="0">
                <a:ln>
                  <a:noFill/>
                </a:ln>
                <a:solidFill>
                  <a:schemeClr val="tx1"/>
                </a:solidFill>
                <a:effectLst/>
              </a:rPr>
              <a:t>Adoption of automation, AI, and robotics in supply/demand </a:t>
            </a:r>
            <a:r>
              <a:rPr lang="en-GB" altLang="en-US" sz="1100" dirty="0"/>
              <a:t>control, </a:t>
            </a:r>
            <a:r>
              <a:rPr kumimoji="0" lang="en-GB" altLang="en-US" sz="1100" b="0" i="0" u="none" strike="noStrike" cap="none" normalizeH="0" baseline="0" dirty="0">
                <a:ln>
                  <a:noFill/>
                </a:ln>
                <a:solidFill>
                  <a:schemeClr val="tx1"/>
                </a:solidFill>
                <a:effectLst/>
              </a:rPr>
              <a:t>sorting and delivery</a:t>
            </a:r>
          </a:p>
          <a:p>
            <a:pPr marL="0" marR="0" lvl="0" indent="0" defTabSz="914400" rtl="0" eaLnBrk="0" fontAlgn="base" latinLnBrk="0" hangingPunct="0">
              <a:lnSpc>
                <a:spcPct val="100000"/>
              </a:lnSpc>
              <a:spcBef>
                <a:spcPct val="0"/>
              </a:spcBef>
              <a:spcAft>
                <a:spcPct val="0"/>
              </a:spcAft>
              <a:buClrTx/>
              <a:buSzTx/>
              <a:buNone/>
              <a:tabLst/>
            </a:pPr>
            <a:endParaRPr kumimoji="0" lang="en-GB" altLang="en-US" sz="800" b="1"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None/>
              <a:tabLst/>
            </a:pPr>
            <a:r>
              <a:rPr kumimoji="0" lang="en-GB" altLang="en-US" sz="1100" b="1" i="0" u="none" strike="noStrike" cap="none" normalizeH="0" baseline="0" dirty="0">
                <a:ln>
                  <a:noFill/>
                </a:ln>
                <a:solidFill>
                  <a:schemeClr val="tx1"/>
                </a:solidFill>
                <a:effectLst/>
              </a:rPr>
              <a:t>E-commerce boom</a:t>
            </a:r>
            <a:r>
              <a:rPr kumimoji="0" lang="en-GB" altLang="en-US" sz="1100" b="0" i="0" u="none" strike="noStrike" cap="none" normalizeH="0" baseline="0" dirty="0">
                <a:ln>
                  <a:noFill/>
                </a:ln>
                <a:solidFill>
                  <a:schemeClr val="tx1"/>
                </a:solidFill>
                <a:effectLst/>
              </a:rPr>
              <a:t>:</a:t>
            </a:r>
          </a:p>
          <a:p>
            <a:pPr eaLnBrk="0" fontAlgn="base" hangingPunct="0">
              <a:lnSpc>
                <a:spcPct val="100000"/>
              </a:lnSpc>
              <a:spcBef>
                <a:spcPct val="0"/>
              </a:spcBef>
              <a:spcAft>
                <a:spcPct val="0"/>
              </a:spcAft>
            </a:pPr>
            <a:r>
              <a:rPr kumimoji="0" lang="en-GB" altLang="en-US" sz="1100" b="0" i="0" u="none" strike="noStrike" cap="none" normalizeH="0" baseline="0" dirty="0">
                <a:ln>
                  <a:noFill/>
                </a:ln>
                <a:solidFill>
                  <a:schemeClr val="tx1"/>
                </a:solidFill>
                <a:effectLst/>
              </a:rPr>
              <a:t>Shift to e-commerce platforms and vertically integrated networks </a:t>
            </a:r>
          </a:p>
          <a:p>
            <a:pPr eaLnBrk="0" fontAlgn="base" hangingPunct="0">
              <a:lnSpc>
                <a:spcPct val="100000"/>
              </a:lnSpc>
              <a:spcBef>
                <a:spcPct val="0"/>
              </a:spcBef>
              <a:spcAft>
                <a:spcPct val="0"/>
              </a:spcAft>
            </a:pPr>
            <a:r>
              <a:rPr kumimoji="0" lang="en-GB" altLang="en-US" sz="1100" b="0" i="0" u="none" strike="noStrike" cap="none" normalizeH="0" baseline="0" dirty="0">
                <a:ln>
                  <a:noFill/>
                </a:ln>
                <a:solidFill>
                  <a:schemeClr val="tx1"/>
                </a:solidFill>
                <a:effectLst/>
              </a:rPr>
              <a:t>Growth in online shopping has increased demand for parcel delivery services</a:t>
            </a:r>
          </a:p>
          <a:p>
            <a:pPr eaLnBrk="0" fontAlgn="base" hangingPunct="0">
              <a:lnSpc>
                <a:spcPct val="100000"/>
              </a:lnSpc>
              <a:spcBef>
                <a:spcPct val="0"/>
              </a:spcBef>
              <a:spcAft>
                <a:spcPct val="0"/>
              </a:spcAft>
            </a:pPr>
            <a:r>
              <a:rPr kumimoji="0" lang="en-GB" altLang="en-US" sz="1100" b="0" i="0" u="none" strike="noStrike" cap="none" normalizeH="0" baseline="0" dirty="0">
                <a:ln>
                  <a:noFill/>
                </a:ln>
                <a:solidFill>
                  <a:schemeClr val="tx1"/>
                </a:solidFill>
                <a:effectLst/>
              </a:rPr>
              <a:t>E-commerce has transformed the logistics and delivery landscape, making faster and more efficient services essential</a:t>
            </a:r>
          </a:p>
          <a:p>
            <a:pPr marL="0" marR="0" lvl="0" indent="0" defTabSz="914400" rtl="0" eaLnBrk="0" fontAlgn="base" latinLnBrk="0" hangingPunct="0">
              <a:lnSpc>
                <a:spcPct val="100000"/>
              </a:lnSpc>
              <a:spcBef>
                <a:spcPct val="0"/>
              </a:spcBef>
              <a:spcAft>
                <a:spcPct val="0"/>
              </a:spcAft>
              <a:buClrTx/>
              <a:buSzTx/>
              <a:buNone/>
              <a:tabLst/>
            </a:pPr>
            <a:endParaRPr kumimoji="0" lang="en-GB" altLang="en-US" sz="800" b="1"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None/>
              <a:tabLst/>
            </a:pPr>
            <a:r>
              <a:rPr kumimoji="0" lang="en-GB" altLang="en-US" sz="1100" b="1" i="0" u="none" strike="noStrike" cap="none" normalizeH="0" baseline="0" dirty="0">
                <a:ln>
                  <a:noFill/>
                </a:ln>
                <a:solidFill>
                  <a:schemeClr val="tx1"/>
                </a:solidFill>
                <a:effectLst/>
              </a:rPr>
              <a:t>Environmental concerns</a:t>
            </a:r>
            <a:r>
              <a:rPr kumimoji="0" lang="en-GB" altLang="en-US" sz="1100" b="0" i="0" u="none" strike="noStrike" cap="none" normalizeH="0" baseline="0" dirty="0">
                <a:ln>
                  <a:noFill/>
                </a:ln>
                <a:solidFill>
                  <a:schemeClr val="tx1"/>
                </a:solidFill>
                <a:effectLst/>
              </a:rPr>
              <a:t>:</a:t>
            </a:r>
          </a:p>
          <a:p>
            <a:pPr marR="0" lvl="0" eaLnBrk="0" fontAlgn="base" hangingPunct="0">
              <a:lnSpc>
                <a:spcPct val="100000"/>
              </a:lnSpc>
              <a:spcBef>
                <a:spcPct val="0"/>
              </a:spcBef>
              <a:spcAft>
                <a:spcPct val="0"/>
              </a:spcAft>
              <a:buClrTx/>
              <a:buSzTx/>
              <a:tabLst/>
            </a:pPr>
            <a:r>
              <a:rPr lang="en-GB" altLang="en-US" sz="1100" dirty="0"/>
              <a:t>Growing pressure for sustainable operations, including carbon-neutral delivery methods and reduction of paper waste</a:t>
            </a:r>
          </a:p>
          <a:p>
            <a:pPr marR="0" lvl="0" eaLnBrk="0" fontAlgn="base" hangingPunct="0">
              <a:lnSpc>
                <a:spcPct val="100000"/>
              </a:lnSpc>
              <a:spcBef>
                <a:spcPct val="0"/>
              </a:spcBef>
              <a:spcAft>
                <a:spcPct val="0"/>
              </a:spcAft>
              <a:buClrTx/>
              <a:buSzTx/>
              <a:tabLst/>
            </a:pPr>
            <a:r>
              <a:rPr lang="en-GB" altLang="en-US" sz="1100" dirty="0"/>
              <a:t>Eco-friendly transportation options, such as electric vehicles and bikes, are gaining traction</a:t>
            </a:r>
          </a:p>
          <a:p>
            <a:pPr marL="0" marR="0" lvl="0" indent="0" defTabSz="914400" rtl="0" eaLnBrk="0" fontAlgn="base" latinLnBrk="0" hangingPunct="0">
              <a:lnSpc>
                <a:spcPct val="100000"/>
              </a:lnSpc>
              <a:spcBef>
                <a:spcPct val="0"/>
              </a:spcBef>
              <a:spcAft>
                <a:spcPct val="0"/>
              </a:spcAft>
              <a:buClrTx/>
              <a:buSzTx/>
              <a:buNone/>
              <a:tabLst/>
            </a:pPr>
            <a:endParaRPr kumimoji="0" lang="en-GB" altLang="en-US" sz="800" b="1"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None/>
              <a:tabLst/>
            </a:pPr>
            <a:r>
              <a:rPr kumimoji="0" lang="en-GB" altLang="en-US" sz="1100" b="1" i="0" u="none" strike="noStrike" cap="none" normalizeH="0" baseline="0" dirty="0">
                <a:ln>
                  <a:noFill/>
                </a:ln>
                <a:solidFill>
                  <a:schemeClr val="tx1"/>
                </a:solidFill>
                <a:effectLst/>
              </a:rPr>
              <a:t>Customer expectations</a:t>
            </a:r>
            <a:r>
              <a:rPr kumimoji="0" lang="en-GB" altLang="en-US" sz="1100" b="0" i="0" u="none" strike="noStrike" cap="none" normalizeH="0" baseline="0" dirty="0">
                <a:ln>
                  <a:noFill/>
                </a:ln>
                <a:solidFill>
                  <a:schemeClr val="tx1"/>
                </a:solidFill>
                <a:effectLst/>
              </a:rPr>
              <a:t>:</a:t>
            </a:r>
          </a:p>
          <a:p>
            <a:pPr eaLnBrk="0" fontAlgn="base" hangingPunct="0">
              <a:lnSpc>
                <a:spcPct val="100000"/>
              </a:lnSpc>
              <a:spcBef>
                <a:spcPct val="0"/>
              </a:spcBef>
              <a:spcAft>
                <a:spcPct val="0"/>
              </a:spcAft>
            </a:pPr>
            <a:r>
              <a:rPr kumimoji="0" lang="en-GB" altLang="en-US" sz="1100" b="0" i="0" u="none" strike="noStrike" cap="none" normalizeH="0" baseline="0" dirty="0">
                <a:ln>
                  <a:noFill/>
                </a:ln>
                <a:solidFill>
                  <a:schemeClr val="tx1"/>
                </a:solidFill>
                <a:effectLst/>
              </a:rPr>
              <a:t>“Convenience is king” </a:t>
            </a:r>
          </a:p>
          <a:p>
            <a:pPr eaLnBrk="0" fontAlgn="base" hangingPunct="0">
              <a:lnSpc>
                <a:spcPct val="100000"/>
              </a:lnSpc>
              <a:spcBef>
                <a:spcPct val="0"/>
              </a:spcBef>
              <a:spcAft>
                <a:spcPct val="0"/>
              </a:spcAft>
            </a:pPr>
            <a:r>
              <a:rPr kumimoji="0" lang="en-GB" altLang="en-US" sz="1100" b="0" i="0" u="none" strike="noStrike" cap="none" normalizeH="0" baseline="0" dirty="0">
                <a:ln>
                  <a:noFill/>
                </a:ln>
                <a:solidFill>
                  <a:schemeClr val="tx1"/>
                </a:solidFill>
                <a:effectLst/>
              </a:rPr>
              <a:t>Consumer demand for faster, more flexible delivery options (e.g., same-day or next-day delivery)</a:t>
            </a:r>
          </a:p>
          <a:p>
            <a:pPr eaLnBrk="0" fontAlgn="base" hangingPunct="0">
              <a:lnSpc>
                <a:spcPct val="100000"/>
              </a:lnSpc>
              <a:spcBef>
                <a:spcPct val="0"/>
              </a:spcBef>
              <a:spcAft>
                <a:spcPct val="0"/>
              </a:spcAft>
            </a:pPr>
            <a:r>
              <a:rPr kumimoji="0" lang="en-GB" altLang="en-US" sz="1100" b="0" i="0" u="none" strike="noStrike" cap="none" normalizeH="0" baseline="0" dirty="0">
                <a:ln>
                  <a:noFill/>
                </a:ln>
                <a:solidFill>
                  <a:schemeClr val="tx1"/>
                </a:solidFill>
                <a:effectLst/>
              </a:rPr>
              <a:t>Increased focus on tracking and transparency throughout the delivery process</a:t>
            </a:r>
          </a:p>
          <a:p>
            <a:pPr eaLnBrk="0" fontAlgn="base" hangingPunct="0">
              <a:lnSpc>
                <a:spcPct val="100000"/>
              </a:lnSpc>
              <a:spcBef>
                <a:spcPct val="0"/>
              </a:spcBef>
              <a:spcAft>
                <a:spcPct val="0"/>
              </a:spcAft>
            </a:pPr>
            <a:r>
              <a:rPr kumimoji="0" lang="en-GB" altLang="en-US" sz="1100" b="0" i="0" u="none" strike="noStrike" cap="none" normalizeH="0" baseline="0" dirty="0">
                <a:ln>
                  <a:noFill/>
                </a:ln>
                <a:solidFill>
                  <a:schemeClr val="tx1"/>
                </a:solidFill>
                <a:effectLst/>
              </a:rPr>
              <a:t>Customer-orientated service features; free delivery, easy return, visibility and out of home delivery/collection </a:t>
            </a:r>
          </a:p>
          <a:p>
            <a:pPr marL="0" indent="0" eaLnBrk="0" fontAlgn="base" hangingPunct="0">
              <a:lnSpc>
                <a:spcPct val="100000"/>
              </a:lnSpc>
              <a:spcBef>
                <a:spcPct val="0"/>
              </a:spcBef>
              <a:spcAft>
                <a:spcPct val="0"/>
              </a:spcAft>
              <a:buNone/>
            </a:pPr>
            <a:endParaRPr lang="en-GB" altLang="en-US" sz="800" dirty="0"/>
          </a:p>
          <a:p>
            <a:pPr marL="0" indent="0" eaLnBrk="0" fontAlgn="base" hangingPunct="0">
              <a:lnSpc>
                <a:spcPct val="100000"/>
              </a:lnSpc>
              <a:spcBef>
                <a:spcPct val="0"/>
              </a:spcBef>
              <a:spcAft>
                <a:spcPct val="0"/>
              </a:spcAft>
              <a:buNone/>
            </a:pPr>
            <a:r>
              <a:rPr lang="en-GB" altLang="en-US" sz="1100" b="1" dirty="0"/>
              <a:t>Trade policies and legislation </a:t>
            </a:r>
          </a:p>
          <a:p>
            <a:pPr eaLnBrk="0" fontAlgn="base" hangingPunct="0">
              <a:lnSpc>
                <a:spcPct val="100000"/>
              </a:lnSpc>
              <a:spcBef>
                <a:spcPct val="0"/>
              </a:spcBef>
              <a:spcAft>
                <a:spcPct val="0"/>
              </a:spcAft>
            </a:pPr>
            <a:r>
              <a:rPr lang="en-GB" altLang="en-US" sz="1100" dirty="0"/>
              <a:t>New legislative demands for data, heightened security and limits on certain commodities</a:t>
            </a:r>
          </a:p>
          <a:p>
            <a:pPr eaLnBrk="0" fontAlgn="base" hangingPunct="0">
              <a:lnSpc>
                <a:spcPct val="100000"/>
              </a:lnSpc>
              <a:spcBef>
                <a:spcPct val="0"/>
              </a:spcBef>
              <a:spcAft>
                <a:spcPct val="0"/>
              </a:spcAft>
            </a:pPr>
            <a:r>
              <a:rPr lang="en-GB" altLang="en-US" sz="1100" dirty="0"/>
              <a:t>Changes to trade policies</a:t>
            </a:r>
          </a:p>
          <a:p>
            <a:pPr marL="0" indent="0" eaLnBrk="0" fontAlgn="base" hangingPunct="0">
              <a:lnSpc>
                <a:spcPct val="100000"/>
              </a:lnSpc>
              <a:spcBef>
                <a:spcPct val="0"/>
              </a:spcBef>
              <a:spcAft>
                <a:spcPct val="0"/>
              </a:spcAft>
              <a:buNone/>
            </a:pPr>
            <a:endParaRPr lang="en-GB" altLang="en-US" sz="800" dirty="0"/>
          </a:p>
          <a:p>
            <a:pPr marL="0" indent="0" eaLnBrk="0" fontAlgn="base" hangingPunct="0">
              <a:lnSpc>
                <a:spcPct val="100000"/>
              </a:lnSpc>
              <a:spcBef>
                <a:spcPct val="0"/>
              </a:spcBef>
              <a:spcAft>
                <a:spcPct val="0"/>
              </a:spcAft>
              <a:buNone/>
            </a:pPr>
            <a:r>
              <a:rPr lang="en-GB" altLang="en-US" sz="1100" b="1" dirty="0"/>
              <a:t>Structural impacts on designated operators </a:t>
            </a:r>
          </a:p>
          <a:p>
            <a:pPr eaLnBrk="0" fontAlgn="base" hangingPunct="0">
              <a:lnSpc>
                <a:spcPct val="100000"/>
              </a:lnSpc>
              <a:spcBef>
                <a:spcPct val="0"/>
              </a:spcBef>
              <a:spcAft>
                <a:spcPct val="0"/>
              </a:spcAft>
            </a:pPr>
            <a:r>
              <a:rPr lang="en-GB" altLang="en-US" sz="1100" dirty="0"/>
              <a:t>Growing competition</a:t>
            </a:r>
          </a:p>
          <a:p>
            <a:pPr eaLnBrk="0" fontAlgn="base" hangingPunct="0">
              <a:lnSpc>
                <a:spcPct val="100000"/>
              </a:lnSpc>
              <a:spcBef>
                <a:spcPct val="0"/>
              </a:spcBef>
              <a:spcAft>
                <a:spcPct val="0"/>
              </a:spcAft>
            </a:pPr>
            <a:r>
              <a:rPr lang="en-GB" altLang="en-US" sz="1100" dirty="0"/>
              <a:t>Reducing revenues from traditional markets, managing the balancing act between traditional and new sector demands </a:t>
            </a:r>
          </a:p>
          <a:p>
            <a:pPr eaLnBrk="0" fontAlgn="base" hangingPunct="0">
              <a:lnSpc>
                <a:spcPct val="100000"/>
              </a:lnSpc>
              <a:spcBef>
                <a:spcPct val="0"/>
              </a:spcBef>
              <a:spcAft>
                <a:spcPct val="0"/>
              </a:spcAft>
            </a:pPr>
            <a:r>
              <a:rPr lang="en-GB" altLang="en-US" sz="1100" dirty="0"/>
              <a:t>Financial constraints vs capital demands  </a:t>
            </a:r>
          </a:p>
        </p:txBody>
      </p:sp>
      <p:grpSp>
        <p:nvGrpSpPr>
          <p:cNvPr id="3" name="Group 2">
            <a:extLst>
              <a:ext uri="{FF2B5EF4-FFF2-40B4-BE49-F238E27FC236}">
                <a16:creationId xmlns:a16="http://schemas.microsoft.com/office/drawing/2014/main" id="{7EA353F0-3FFC-457A-B153-3C602CC27787}"/>
              </a:ext>
            </a:extLst>
          </p:cNvPr>
          <p:cNvGrpSpPr/>
          <p:nvPr/>
        </p:nvGrpSpPr>
        <p:grpSpPr>
          <a:xfrm>
            <a:off x="451663" y="1461787"/>
            <a:ext cx="559460" cy="4434871"/>
            <a:chOff x="451663" y="1184339"/>
            <a:chExt cx="559460" cy="4434871"/>
          </a:xfrm>
        </p:grpSpPr>
        <p:pic>
          <p:nvPicPr>
            <p:cNvPr id="6" name="Picture 5">
              <a:extLst>
                <a:ext uri="{FF2B5EF4-FFF2-40B4-BE49-F238E27FC236}">
                  <a16:creationId xmlns:a16="http://schemas.microsoft.com/office/drawing/2014/main" id="{0611DB6F-D873-4D7D-B4A3-2C2CFCEE9210}"/>
                </a:ext>
              </a:extLst>
            </p:cNvPr>
            <p:cNvPicPr>
              <a:picLocks noChangeAspect="1"/>
            </p:cNvPicPr>
            <p:nvPr/>
          </p:nvPicPr>
          <p:blipFill>
            <a:blip r:embed="rId3"/>
            <a:stretch>
              <a:fillRect/>
            </a:stretch>
          </p:blipFill>
          <p:spPr>
            <a:xfrm>
              <a:off x="497466" y="3421525"/>
              <a:ext cx="392938" cy="511901"/>
            </a:xfrm>
            <a:prstGeom prst="rect">
              <a:avLst/>
            </a:prstGeom>
          </p:spPr>
        </p:pic>
        <p:pic>
          <p:nvPicPr>
            <p:cNvPr id="8" name="Picture 7">
              <a:extLst>
                <a:ext uri="{FF2B5EF4-FFF2-40B4-BE49-F238E27FC236}">
                  <a16:creationId xmlns:a16="http://schemas.microsoft.com/office/drawing/2014/main" id="{EAAB1E1C-A278-43F5-8A91-CEDCC96FAA0E}"/>
                </a:ext>
              </a:extLst>
            </p:cNvPr>
            <p:cNvPicPr>
              <a:picLocks noChangeAspect="1"/>
            </p:cNvPicPr>
            <p:nvPr/>
          </p:nvPicPr>
          <p:blipFill>
            <a:blip r:embed="rId4"/>
            <a:stretch>
              <a:fillRect/>
            </a:stretch>
          </p:blipFill>
          <p:spPr>
            <a:xfrm>
              <a:off x="463577" y="1907969"/>
              <a:ext cx="468769" cy="490572"/>
            </a:xfrm>
            <a:prstGeom prst="rect">
              <a:avLst/>
            </a:prstGeom>
          </p:spPr>
        </p:pic>
        <p:pic>
          <p:nvPicPr>
            <p:cNvPr id="10" name="Picture 9">
              <a:extLst>
                <a:ext uri="{FF2B5EF4-FFF2-40B4-BE49-F238E27FC236}">
                  <a16:creationId xmlns:a16="http://schemas.microsoft.com/office/drawing/2014/main" id="{49F90DA0-55A1-43E6-87C5-8AF8CBED0D64}"/>
                </a:ext>
              </a:extLst>
            </p:cNvPr>
            <p:cNvPicPr>
              <a:picLocks noChangeAspect="1"/>
            </p:cNvPicPr>
            <p:nvPr/>
          </p:nvPicPr>
          <p:blipFill>
            <a:blip r:embed="rId5"/>
            <a:stretch>
              <a:fillRect/>
            </a:stretch>
          </p:blipFill>
          <p:spPr>
            <a:xfrm>
              <a:off x="481931" y="5122543"/>
              <a:ext cx="355280" cy="496667"/>
            </a:xfrm>
            <a:prstGeom prst="rect">
              <a:avLst/>
            </a:prstGeom>
          </p:spPr>
        </p:pic>
        <p:pic>
          <p:nvPicPr>
            <p:cNvPr id="12" name="Picture 11">
              <a:extLst>
                <a:ext uri="{FF2B5EF4-FFF2-40B4-BE49-F238E27FC236}">
                  <a16:creationId xmlns:a16="http://schemas.microsoft.com/office/drawing/2014/main" id="{3A98BDBE-1396-4DD7-92DC-C27045F04761}"/>
                </a:ext>
              </a:extLst>
            </p:cNvPr>
            <p:cNvPicPr>
              <a:picLocks noChangeAspect="1"/>
            </p:cNvPicPr>
            <p:nvPr/>
          </p:nvPicPr>
          <p:blipFill>
            <a:blip r:embed="rId6"/>
            <a:stretch>
              <a:fillRect/>
            </a:stretch>
          </p:blipFill>
          <p:spPr>
            <a:xfrm>
              <a:off x="451663" y="4399924"/>
              <a:ext cx="414369" cy="405229"/>
            </a:xfrm>
            <a:prstGeom prst="rect">
              <a:avLst/>
            </a:prstGeom>
          </p:spPr>
        </p:pic>
        <p:pic>
          <p:nvPicPr>
            <p:cNvPr id="14" name="Picture 13">
              <a:extLst>
                <a:ext uri="{FF2B5EF4-FFF2-40B4-BE49-F238E27FC236}">
                  <a16:creationId xmlns:a16="http://schemas.microsoft.com/office/drawing/2014/main" id="{46DE6A3E-F6EF-4D1F-9802-3FE9B29DCF06}"/>
                </a:ext>
              </a:extLst>
            </p:cNvPr>
            <p:cNvPicPr>
              <a:picLocks noChangeAspect="1"/>
            </p:cNvPicPr>
            <p:nvPr/>
          </p:nvPicPr>
          <p:blipFill>
            <a:blip r:embed="rId7"/>
            <a:stretch>
              <a:fillRect/>
            </a:stretch>
          </p:blipFill>
          <p:spPr>
            <a:xfrm>
              <a:off x="511454" y="2701325"/>
              <a:ext cx="347339" cy="417416"/>
            </a:xfrm>
            <a:prstGeom prst="rect">
              <a:avLst/>
            </a:prstGeom>
          </p:spPr>
        </p:pic>
        <p:pic>
          <p:nvPicPr>
            <p:cNvPr id="16" name="Picture 15">
              <a:extLst>
                <a:ext uri="{FF2B5EF4-FFF2-40B4-BE49-F238E27FC236}">
                  <a16:creationId xmlns:a16="http://schemas.microsoft.com/office/drawing/2014/main" id="{DED32AB6-044C-459A-B5C0-E9807EEDA48B}"/>
                </a:ext>
              </a:extLst>
            </p:cNvPr>
            <p:cNvPicPr>
              <a:picLocks noChangeAspect="1"/>
            </p:cNvPicPr>
            <p:nvPr/>
          </p:nvPicPr>
          <p:blipFill>
            <a:blip r:embed="rId8"/>
            <a:stretch>
              <a:fillRect/>
            </a:stretch>
          </p:blipFill>
          <p:spPr>
            <a:xfrm>
              <a:off x="497466" y="1184339"/>
              <a:ext cx="399398" cy="568840"/>
            </a:xfrm>
            <a:prstGeom prst="rect">
              <a:avLst/>
            </a:prstGeom>
          </p:spPr>
        </p:pic>
        <p:sp>
          <p:nvSpPr>
            <p:cNvPr id="17" name="TextBox 16">
              <a:extLst>
                <a:ext uri="{FF2B5EF4-FFF2-40B4-BE49-F238E27FC236}">
                  <a16:creationId xmlns:a16="http://schemas.microsoft.com/office/drawing/2014/main" id="{39E1CAB5-4EA1-444F-837F-1BA20F26BC7E}"/>
                </a:ext>
              </a:extLst>
            </p:cNvPr>
            <p:cNvSpPr txBox="1"/>
            <p:nvPr/>
          </p:nvSpPr>
          <p:spPr>
            <a:xfrm>
              <a:off x="451663" y="1544722"/>
              <a:ext cx="559460" cy="261610"/>
            </a:xfrm>
            <a:prstGeom prst="rect">
              <a:avLst/>
            </a:prstGeom>
            <a:solidFill>
              <a:schemeClr val="bg1"/>
            </a:solidFill>
          </p:spPr>
          <p:txBody>
            <a:bodyPr wrap="square" rtlCol="0">
              <a:spAutoFit/>
            </a:bodyPr>
            <a:lstStyle/>
            <a:p>
              <a:r>
                <a:rPr lang="en-GB" sz="800" b="1" dirty="0">
                  <a:solidFill>
                    <a:schemeClr val="accent1">
                      <a:lumMod val="50000"/>
                    </a:schemeClr>
                  </a:solidFill>
                </a:rPr>
                <a:t>Change</a:t>
              </a:r>
              <a:r>
                <a:rPr lang="en-GB" sz="1100" dirty="0"/>
                <a:t> </a:t>
              </a:r>
            </a:p>
          </p:txBody>
        </p:sp>
      </p:grpSp>
      <p:sp>
        <p:nvSpPr>
          <p:cNvPr id="13" name="TextBox 12">
            <a:extLst>
              <a:ext uri="{FF2B5EF4-FFF2-40B4-BE49-F238E27FC236}">
                <a16:creationId xmlns:a16="http://schemas.microsoft.com/office/drawing/2014/main" id="{597F473E-D392-4D44-A11A-298E78A34F4B}"/>
              </a:ext>
            </a:extLst>
          </p:cNvPr>
          <p:cNvSpPr txBox="1"/>
          <p:nvPr/>
        </p:nvSpPr>
        <p:spPr>
          <a:xfrm>
            <a:off x="2220686" y="5883921"/>
            <a:ext cx="9737766" cy="646331"/>
          </a:xfrm>
          <a:prstGeom prst="rect">
            <a:avLst/>
          </a:prstGeom>
          <a:noFill/>
        </p:spPr>
        <p:txBody>
          <a:bodyPr wrap="square">
            <a:spAutoFit/>
          </a:bodyPr>
          <a:lstStyle/>
          <a:p>
            <a:pPr algn="just">
              <a:spcAft>
                <a:spcPts val="0"/>
              </a:spcAft>
            </a:pPr>
            <a:r>
              <a:rPr lang="en-GB" b="1" dirty="0">
                <a:solidFill>
                  <a:schemeClr val="accent1"/>
                </a:solidFill>
                <a:latin typeface="Verdana" panose="020B0604030504040204" pitchFamily="34" charset="0"/>
                <a:ea typeface="Verdana" panose="020B0604030504040204" pitchFamily="34" charset="0"/>
              </a:rPr>
              <a:t>Pivoting to a menu-based approach to align to sector needs and simplify service offering, aligning products, quality and remuneration </a:t>
            </a:r>
          </a:p>
        </p:txBody>
      </p:sp>
      <p:pic>
        <p:nvPicPr>
          <p:cNvPr id="7" name="Picture 6">
            <a:extLst>
              <a:ext uri="{FF2B5EF4-FFF2-40B4-BE49-F238E27FC236}">
                <a16:creationId xmlns:a16="http://schemas.microsoft.com/office/drawing/2014/main" id="{3D1B785F-D988-45FF-A2C0-34C71F53F9BA}"/>
              </a:ext>
            </a:extLst>
          </p:cNvPr>
          <p:cNvPicPr>
            <a:picLocks noChangeAspect="1"/>
          </p:cNvPicPr>
          <p:nvPr/>
        </p:nvPicPr>
        <p:blipFill>
          <a:blip r:embed="rId9"/>
          <a:stretch>
            <a:fillRect/>
          </a:stretch>
        </p:blipFill>
        <p:spPr>
          <a:xfrm>
            <a:off x="383466" y="5896658"/>
            <a:ext cx="1786564" cy="640467"/>
          </a:xfrm>
          <a:prstGeom prst="rect">
            <a:avLst/>
          </a:prstGeom>
        </p:spPr>
      </p:pic>
    </p:spTree>
    <p:extLst>
      <p:ext uri="{BB962C8B-B14F-4D97-AF65-F5344CB8AC3E}">
        <p14:creationId xmlns:p14="http://schemas.microsoft.com/office/powerpoint/2010/main" val="2417891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p:txBody>
          <a:bodyPr/>
          <a:lstStyle/>
          <a:p>
            <a:r>
              <a:rPr lang="en-GB" dirty="0"/>
              <a:t>Experiences and operations reports</a:t>
            </a:r>
          </a:p>
        </p:txBody>
      </p:sp>
      <p:sp>
        <p:nvSpPr>
          <p:cNvPr id="3" name="Content Placeholder 2">
            <a:extLst>
              <a:ext uri="{FF2B5EF4-FFF2-40B4-BE49-F238E27FC236}">
                <a16:creationId xmlns:a16="http://schemas.microsoft.com/office/drawing/2014/main" id="{7B698B83-5704-4755-A77F-1CE3343BB474}"/>
              </a:ext>
            </a:extLst>
          </p:cNvPr>
          <p:cNvSpPr>
            <a:spLocks noGrp="1"/>
          </p:cNvSpPr>
          <p:nvPr>
            <p:ph sz="quarter" idx="13"/>
          </p:nvPr>
        </p:nvSpPr>
        <p:spPr>
          <a:xfrm>
            <a:off x="336550" y="1530220"/>
            <a:ext cx="11518900" cy="3420000"/>
          </a:xfrm>
          <a:ln>
            <a:noFill/>
          </a:ln>
        </p:spPr>
        <p:txBody>
          <a:bodyPr/>
          <a:lstStyle/>
          <a:p>
            <a:pPr marL="4400" indent="0" defTabSz="360000">
              <a:buNone/>
            </a:pPr>
            <a:endParaRPr lang="en-US" sz="2400" dirty="0"/>
          </a:p>
          <a:p>
            <a:pPr marL="4400" indent="0" defTabSz="360000">
              <a:buNone/>
            </a:pPr>
            <a:endParaRPr lang="en-US" sz="2400" dirty="0"/>
          </a:p>
          <a:p>
            <a:pPr marL="4400" indent="0" defTabSz="360000">
              <a:buNone/>
            </a:pPr>
            <a:endParaRPr lang="en-US" sz="2400" dirty="0"/>
          </a:p>
          <a:p>
            <a:pPr marL="4400" indent="0" defTabSz="360000">
              <a:buNone/>
            </a:pPr>
            <a:endParaRPr lang="en-GB" sz="2400" dirty="0"/>
          </a:p>
        </p:txBody>
      </p:sp>
      <p:sp>
        <p:nvSpPr>
          <p:cNvPr id="14" name="Content Placeholder 2">
            <a:extLst>
              <a:ext uri="{FF2B5EF4-FFF2-40B4-BE49-F238E27FC236}">
                <a16:creationId xmlns:a16="http://schemas.microsoft.com/office/drawing/2014/main" id="{4FA728CF-8366-47D3-8628-3B82872013BB}"/>
              </a:ext>
            </a:extLst>
          </p:cNvPr>
          <p:cNvSpPr txBox="1">
            <a:spLocks/>
          </p:cNvSpPr>
          <p:nvPr/>
        </p:nvSpPr>
        <p:spPr bwMode="auto">
          <a:xfrm>
            <a:off x="336550" y="5225920"/>
            <a:ext cx="11518900" cy="1332000"/>
          </a:xfrm>
          <a:prstGeom prst="rect">
            <a:avLst/>
          </a:prstGeom>
          <a:noFill/>
          <a:ln>
            <a:noFill/>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marL="360000" indent="-355600" algn="just" rtl="0" eaLnBrk="1" fontAlgn="base" hangingPunct="1">
              <a:lnSpc>
                <a:spcPct val="100000"/>
              </a:lnSpc>
              <a:spcBef>
                <a:spcPts val="0"/>
              </a:spcBef>
              <a:spcAft>
                <a:spcPct val="0"/>
              </a:spcAft>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0" algn="just" rtl="0" eaLnBrk="1" fontAlgn="base" hangingPunct="1">
              <a:lnSpc>
                <a:spcPct val="100000"/>
              </a:lnSpc>
              <a:spcBef>
                <a:spcPts val="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0" algn="just" rtl="0" eaLnBrk="1" fontAlgn="base" hangingPunct="1">
              <a:lnSpc>
                <a:spcPct val="100000"/>
              </a:lnSpc>
              <a:spcBef>
                <a:spcPts val="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0" algn="just" rtl="0" eaLnBrk="1" fontAlgn="base" hangingPunct="1">
              <a:lnSpc>
                <a:spcPct val="100000"/>
              </a:lnSpc>
              <a:spcBef>
                <a:spcPts val="0"/>
              </a:spcBef>
              <a:spcAft>
                <a:spcPct val="0"/>
              </a:spcAft>
              <a:buFont typeface="Arial" panose="020B0604020202020204" pitchFamily="34"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0" algn="just" rtl="0" eaLnBrk="1" fontAlgn="base" hangingPunct="1">
              <a:lnSpc>
                <a:spcPct val="100000"/>
              </a:lnSpc>
              <a:spcBef>
                <a:spcPts val="0"/>
              </a:spcBef>
              <a:spcAft>
                <a:spcPct val="0"/>
              </a:spcAft>
              <a:buFont typeface="Arial" panose="020B0604020202020204" pitchFamily="34"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00" indent="0" defTabSz="360000">
              <a:buFont typeface="Arial" panose="020B0604020202020204" pitchFamily="34" charset="0"/>
              <a:buNone/>
            </a:pPr>
            <a:r>
              <a:rPr lang="en-GB" sz="2400" dirty="0"/>
              <a:t>Operations reports</a:t>
            </a:r>
          </a:p>
          <a:p>
            <a:pPr indent="-360000" defTabSz="360000">
              <a:spcBef>
                <a:spcPts val="600"/>
              </a:spcBef>
              <a:buFont typeface="Wingdings" panose="05000000000000000000" pitchFamily="2" charset="2"/>
              <a:buChar char="q"/>
            </a:pPr>
            <a:r>
              <a:rPr lang="en-US" sz="2400" dirty="0"/>
              <a:t>Only flat file can be generated and made available on demand </a:t>
            </a:r>
          </a:p>
          <a:p>
            <a:pPr indent="-360000" defTabSz="360000">
              <a:spcBef>
                <a:spcPts val="600"/>
              </a:spcBef>
              <a:buFont typeface="Wingdings" panose="05000000000000000000" pitchFamily="2" charset="2"/>
              <a:buChar char="q"/>
            </a:pPr>
            <a:r>
              <a:rPr lang="en-US" sz="2400" dirty="0"/>
              <a:t>UPU Global Reporting System will contain more operational reports</a:t>
            </a:r>
          </a:p>
          <a:p>
            <a:pPr marL="4400" indent="0" defTabSz="360000">
              <a:buFont typeface="Arial" panose="020B0604020202020204" pitchFamily="34" charset="0"/>
              <a:buNone/>
            </a:pPr>
            <a:endParaRPr lang="en-US" sz="2400" dirty="0"/>
          </a:p>
          <a:p>
            <a:pPr marL="4400" indent="0" defTabSz="360000">
              <a:buFont typeface="Arial" panose="020B0604020202020204" pitchFamily="34" charset="0"/>
              <a:buNone/>
            </a:pPr>
            <a:endParaRPr lang="en-GB" sz="2400" dirty="0"/>
          </a:p>
        </p:txBody>
      </p:sp>
      <p:grpSp>
        <p:nvGrpSpPr>
          <p:cNvPr id="15" name="Group 14">
            <a:extLst>
              <a:ext uri="{FF2B5EF4-FFF2-40B4-BE49-F238E27FC236}">
                <a16:creationId xmlns:a16="http://schemas.microsoft.com/office/drawing/2014/main" id="{2BB84895-DDA0-436C-8AD4-8F2B369ACD5D}"/>
              </a:ext>
            </a:extLst>
          </p:cNvPr>
          <p:cNvGrpSpPr/>
          <p:nvPr/>
        </p:nvGrpSpPr>
        <p:grpSpPr>
          <a:xfrm>
            <a:off x="221082" y="1525879"/>
            <a:ext cx="11634369" cy="3168331"/>
            <a:chOff x="145357" y="1377980"/>
            <a:chExt cx="11405634" cy="3168331"/>
          </a:xfrm>
        </p:grpSpPr>
        <p:sp>
          <p:nvSpPr>
            <p:cNvPr id="16" name="TextBox 15">
              <a:extLst>
                <a:ext uri="{FF2B5EF4-FFF2-40B4-BE49-F238E27FC236}">
                  <a16:creationId xmlns:a16="http://schemas.microsoft.com/office/drawing/2014/main" id="{E61261EC-C5C1-48FB-911D-50F8B12C2E05}"/>
                </a:ext>
              </a:extLst>
            </p:cNvPr>
            <p:cNvSpPr txBox="1"/>
            <p:nvPr/>
          </p:nvSpPr>
          <p:spPr>
            <a:xfrm>
              <a:off x="258556" y="1985964"/>
              <a:ext cx="6525110" cy="369332"/>
            </a:xfrm>
            <a:prstGeom prst="rect">
              <a:avLst/>
            </a:prstGeom>
            <a:noFill/>
          </p:spPr>
          <p:txBody>
            <a:bodyPr wrap="square" lIns="0" tIns="0" rIns="0" bIns="0" rtlCol="0">
              <a:spAutoFit/>
            </a:bodyPr>
            <a:lstStyle/>
            <a:p>
              <a:pPr marL="358775" lvl="1" indent="-358775" defTabSz="360000">
                <a:buFont typeface="Wingdings" panose="05000000000000000000" pitchFamily="2" charset="2"/>
                <a:buChar char="q"/>
              </a:pPr>
              <a:r>
                <a:rPr lang="en-US" sz="2400" dirty="0">
                  <a:latin typeface="Verdana" panose="020B0604030504040204" pitchFamily="34" charset="0"/>
                  <a:ea typeface="Verdana" panose="020B0604030504040204" pitchFamily="34" charset="0"/>
                </a:rPr>
                <a:t>EDI data to be copied</a:t>
              </a:r>
            </a:p>
          </p:txBody>
        </p:sp>
        <p:sp>
          <p:nvSpPr>
            <p:cNvPr id="17" name="Title 1">
              <a:extLst>
                <a:ext uri="{FF2B5EF4-FFF2-40B4-BE49-F238E27FC236}">
                  <a16:creationId xmlns:a16="http://schemas.microsoft.com/office/drawing/2014/main" id="{F7772A27-73DD-44B8-AD9A-7B00727854AF}"/>
                </a:ext>
              </a:extLst>
            </p:cNvPr>
            <p:cNvSpPr txBox="1">
              <a:spLocks/>
            </p:cNvSpPr>
            <p:nvPr/>
          </p:nvSpPr>
          <p:spPr>
            <a:xfrm>
              <a:off x="145357" y="1377980"/>
              <a:ext cx="2985060" cy="5742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z="2400" b="0" dirty="0"/>
                <a:t>Experiences</a:t>
              </a:r>
            </a:p>
          </p:txBody>
        </p:sp>
        <p:pic>
          <p:nvPicPr>
            <p:cNvPr id="18" name="Picture 17">
              <a:extLst>
                <a:ext uri="{FF2B5EF4-FFF2-40B4-BE49-F238E27FC236}">
                  <a16:creationId xmlns:a16="http://schemas.microsoft.com/office/drawing/2014/main" id="{1150C487-3D76-439C-9CC2-199ABD09A6FF}"/>
                </a:ext>
              </a:extLst>
            </p:cNvPr>
            <p:cNvPicPr>
              <a:picLocks noChangeAspect="1"/>
            </p:cNvPicPr>
            <p:nvPr/>
          </p:nvPicPr>
          <p:blipFill>
            <a:blip r:embed="rId2"/>
            <a:stretch>
              <a:fillRect/>
            </a:stretch>
          </p:blipFill>
          <p:spPr>
            <a:xfrm>
              <a:off x="6927555" y="1382321"/>
              <a:ext cx="4623436" cy="3163990"/>
            </a:xfrm>
            <a:prstGeom prst="rect">
              <a:avLst/>
            </a:prstGeom>
            <a:ln>
              <a:solidFill>
                <a:schemeClr val="accent1"/>
              </a:solidFill>
            </a:ln>
          </p:spPr>
        </p:pic>
        <p:sp>
          <p:nvSpPr>
            <p:cNvPr id="19" name="TextBox 18">
              <a:extLst>
                <a:ext uri="{FF2B5EF4-FFF2-40B4-BE49-F238E27FC236}">
                  <a16:creationId xmlns:a16="http://schemas.microsoft.com/office/drawing/2014/main" id="{0A8D708D-987E-4EC1-A8C6-B3E69469A4BC}"/>
                </a:ext>
              </a:extLst>
            </p:cNvPr>
            <p:cNvSpPr txBox="1"/>
            <p:nvPr/>
          </p:nvSpPr>
          <p:spPr>
            <a:xfrm>
              <a:off x="258554" y="2444699"/>
              <a:ext cx="6270699" cy="369332"/>
            </a:xfrm>
            <a:prstGeom prst="rect">
              <a:avLst/>
            </a:prstGeom>
            <a:noFill/>
          </p:spPr>
          <p:txBody>
            <a:bodyPr wrap="square" lIns="0" tIns="0" rIns="0" bIns="0" rtlCol="0">
              <a:spAutoFit/>
            </a:bodyPr>
            <a:lstStyle/>
            <a:p>
              <a:pPr marL="360000" lvl="1" indent="-360000" defTabSz="360000">
                <a:buFont typeface="Wingdings" panose="05000000000000000000" pitchFamily="2" charset="2"/>
                <a:buChar char="q"/>
              </a:pPr>
              <a:r>
                <a:rPr lang="en-US" sz="2400" dirty="0">
                  <a:latin typeface="Verdana" panose="020B0604030504040204" pitchFamily="34" charset="0"/>
                  <a:ea typeface="Verdana" panose="020B0604030504040204" pitchFamily="34" charset="0"/>
                </a:rPr>
                <a:t>Accessing QCS reporting system</a:t>
              </a:r>
            </a:p>
          </p:txBody>
        </p:sp>
      </p:grpSp>
    </p:spTree>
    <p:extLst>
      <p:ext uri="{BB962C8B-B14F-4D97-AF65-F5344CB8AC3E}">
        <p14:creationId xmlns:p14="http://schemas.microsoft.com/office/powerpoint/2010/main" val="151586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p:txBody>
          <a:bodyPr/>
          <a:lstStyle/>
          <a:p>
            <a:r>
              <a:rPr lang="en-GB" sz="2800" dirty="0"/>
              <a:t>Electronic handling of international inquiries effective 1 January 2026</a:t>
            </a:r>
          </a:p>
        </p:txBody>
      </p:sp>
      <p:sp>
        <p:nvSpPr>
          <p:cNvPr id="3" name="Content Placeholder 2">
            <a:extLst>
              <a:ext uri="{FF2B5EF4-FFF2-40B4-BE49-F238E27FC236}">
                <a16:creationId xmlns:a16="http://schemas.microsoft.com/office/drawing/2014/main" id="{7B698B83-5704-4755-A77F-1CE3343BB474}"/>
              </a:ext>
            </a:extLst>
          </p:cNvPr>
          <p:cNvSpPr>
            <a:spLocks noGrp="1"/>
          </p:cNvSpPr>
          <p:nvPr>
            <p:ph sz="quarter" idx="13"/>
          </p:nvPr>
        </p:nvSpPr>
        <p:spPr>
          <a:ln>
            <a:noFill/>
          </a:ln>
        </p:spPr>
        <p:txBody>
          <a:bodyPr/>
          <a:lstStyle/>
          <a:p>
            <a:pPr marL="4400" indent="0" defTabSz="360000">
              <a:buNone/>
            </a:pPr>
            <a:endParaRPr lang="en-US" sz="2400" dirty="0"/>
          </a:p>
          <a:p>
            <a:pPr marL="4400" indent="0" defTabSz="360000">
              <a:buNone/>
            </a:pPr>
            <a:endParaRPr lang="en-US" sz="2400" dirty="0"/>
          </a:p>
          <a:p>
            <a:pPr marL="4400" indent="0" defTabSz="360000">
              <a:buNone/>
            </a:pPr>
            <a:endParaRPr lang="en-US" sz="2400" dirty="0"/>
          </a:p>
          <a:p>
            <a:pPr marL="4400" indent="0" defTabSz="360000">
              <a:buNone/>
            </a:pPr>
            <a:endParaRPr lang="en-GB" sz="2400" dirty="0"/>
          </a:p>
        </p:txBody>
      </p:sp>
      <p:graphicFrame>
        <p:nvGraphicFramePr>
          <p:cNvPr id="4" name="Diagramme 3">
            <a:extLst>
              <a:ext uri="{FF2B5EF4-FFF2-40B4-BE49-F238E27FC236}">
                <a16:creationId xmlns:a16="http://schemas.microsoft.com/office/drawing/2014/main" id="{1EB9B946-B8D1-4140-8382-D845942D8561}"/>
              </a:ext>
            </a:extLst>
          </p:cNvPr>
          <p:cNvGraphicFramePr/>
          <p:nvPr>
            <p:extLst>
              <p:ext uri="{D42A27DB-BD31-4B8C-83A1-F6EECF244321}">
                <p14:modId xmlns:p14="http://schemas.microsoft.com/office/powerpoint/2010/main" val="2646894752"/>
              </p:ext>
            </p:extLst>
          </p:nvPr>
        </p:nvGraphicFramePr>
        <p:xfrm>
          <a:off x="342900" y="1341521"/>
          <a:ext cx="4325353" cy="5221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e 5">
            <a:extLst>
              <a:ext uri="{FF2B5EF4-FFF2-40B4-BE49-F238E27FC236}">
                <a16:creationId xmlns:a16="http://schemas.microsoft.com/office/drawing/2014/main" id="{4F4979E3-A7A8-4337-B669-6562F97D30DF}"/>
              </a:ext>
            </a:extLst>
          </p:cNvPr>
          <p:cNvGraphicFramePr/>
          <p:nvPr>
            <p:extLst>
              <p:ext uri="{D42A27DB-BD31-4B8C-83A1-F6EECF244321}">
                <p14:modId xmlns:p14="http://schemas.microsoft.com/office/powerpoint/2010/main" val="292197828"/>
              </p:ext>
            </p:extLst>
          </p:nvPr>
        </p:nvGraphicFramePr>
        <p:xfrm>
          <a:off x="4788568" y="1341521"/>
          <a:ext cx="6864016" cy="52217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25378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AB8-CC50-483F-A07E-BA87F9AB3F47}"/>
              </a:ext>
            </a:extLst>
          </p:cNvPr>
          <p:cNvSpPr>
            <a:spLocks noGrp="1"/>
          </p:cNvSpPr>
          <p:nvPr>
            <p:ph type="ctrTitle"/>
          </p:nvPr>
        </p:nvSpPr>
        <p:spPr>
          <a:xfrm>
            <a:off x="1225446" y="1369702"/>
            <a:ext cx="9741108" cy="1548990"/>
          </a:xfrm>
        </p:spPr>
        <p:txBody>
          <a:bodyPr/>
          <a:lstStyle/>
          <a:p>
            <a:pPr defTabSz="450000">
              <a:tabLst>
                <a:tab pos="720000" algn="l"/>
              </a:tabLst>
            </a:pPr>
            <a:br>
              <a:rPr lang="en-GB" dirty="0"/>
            </a:br>
            <a:r>
              <a:rPr lang="en-GB" sz="3600" dirty="0"/>
              <a:t> 7	Accounting</a:t>
            </a:r>
          </a:p>
        </p:txBody>
      </p:sp>
    </p:spTree>
    <p:extLst>
      <p:ext uri="{BB962C8B-B14F-4D97-AF65-F5344CB8AC3E}">
        <p14:creationId xmlns:p14="http://schemas.microsoft.com/office/powerpoint/2010/main" val="24987629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p:txBody>
          <a:bodyPr/>
          <a:lstStyle/>
          <a:p>
            <a:r>
              <a:rPr lang="en-GB" dirty="0"/>
              <a:t>Accounting today</a:t>
            </a:r>
          </a:p>
        </p:txBody>
      </p:sp>
      <p:sp>
        <p:nvSpPr>
          <p:cNvPr id="4" name="TextBox 3">
            <a:extLst>
              <a:ext uri="{FF2B5EF4-FFF2-40B4-BE49-F238E27FC236}">
                <a16:creationId xmlns:a16="http://schemas.microsoft.com/office/drawing/2014/main" id="{9D9832BA-91E4-42FE-BD9A-DA3F433ADB89}"/>
              </a:ext>
            </a:extLst>
          </p:cNvPr>
          <p:cNvSpPr txBox="1"/>
          <p:nvPr/>
        </p:nvSpPr>
        <p:spPr>
          <a:xfrm>
            <a:off x="7428980" y="1678382"/>
            <a:ext cx="4426470" cy="907941"/>
          </a:xfrm>
          <a:prstGeom prst="rect">
            <a:avLst/>
          </a:prstGeom>
          <a:solidFill>
            <a:schemeClr val="accent2">
              <a:lumMod val="20000"/>
              <a:lumOff val="80000"/>
            </a:schemeClr>
          </a:solidFill>
        </p:spPr>
        <p:txBody>
          <a:bodyPr wrap="square" rtlCol="0">
            <a:spAutoFit/>
          </a:bodyPr>
          <a:lstStyle/>
          <a:p>
            <a:pPr algn="just"/>
            <a:r>
              <a:rPr lang="en-GB" sz="1200" dirty="0">
                <a:latin typeface="Verdana" panose="020B0604030504040204" pitchFamily="34" charset="0"/>
                <a:ea typeface="Verdana" panose="020B0604030504040204" pitchFamily="34" charset="0"/>
              </a:rPr>
              <a:t>UPU supplementary remuneration programme (SRP) optional participation</a:t>
            </a:r>
          </a:p>
          <a:p>
            <a:pPr algn="just">
              <a:spcBef>
                <a:spcPts val="600"/>
              </a:spcBef>
            </a:pPr>
            <a:r>
              <a:rPr lang="en-GB" sz="1200" dirty="0">
                <a:latin typeface="Verdana" panose="020B0604030504040204" pitchFamily="34" charset="0"/>
                <a:ea typeface="Verdana" panose="020B0604030504040204" pitchFamily="34" charset="0"/>
              </a:rPr>
              <a:t>-&gt; “Closed” subgroup of operators that have supplementary remuneration based on performance</a:t>
            </a:r>
          </a:p>
        </p:txBody>
      </p:sp>
      <p:graphicFrame>
        <p:nvGraphicFramePr>
          <p:cNvPr id="5" name="Table 4">
            <a:extLst>
              <a:ext uri="{FF2B5EF4-FFF2-40B4-BE49-F238E27FC236}">
                <a16:creationId xmlns:a16="http://schemas.microsoft.com/office/drawing/2014/main" id="{3E8EAFE6-D731-41C0-871F-3458568B4F01}"/>
              </a:ext>
            </a:extLst>
          </p:cNvPr>
          <p:cNvGraphicFramePr>
            <a:graphicFrameLocks noGrp="1"/>
          </p:cNvGraphicFramePr>
          <p:nvPr/>
        </p:nvGraphicFramePr>
        <p:xfrm>
          <a:off x="336550" y="2815691"/>
          <a:ext cx="11518900" cy="3591840"/>
        </p:xfrm>
        <a:graphic>
          <a:graphicData uri="http://schemas.openxmlformats.org/drawingml/2006/table">
            <a:tbl>
              <a:tblPr firstRow="1" bandRow="1">
                <a:tableStyleId>{5C22544A-7EE6-4342-B048-85BDC9FD1C3A}</a:tableStyleId>
              </a:tblPr>
              <a:tblGrid>
                <a:gridCol w="2485435">
                  <a:extLst>
                    <a:ext uri="{9D8B030D-6E8A-4147-A177-3AD203B41FA5}">
                      <a16:colId xmlns:a16="http://schemas.microsoft.com/office/drawing/2014/main" val="3379270745"/>
                    </a:ext>
                  </a:extLst>
                </a:gridCol>
                <a:gridCol w="4028084">
                  <a:extLst>
                    <a:ext uri="{9D8B030D-6E8A-4147-A177-3AD203B41FA5}">
                      <a16:colId xmlns:a16="http://schemas.microsoft.com/office/drawing/2014/main" val="1251185141"/>
                    </a:ext>
                  </a:extLst>
                </a:gridCol>
                <a:gridCol w="5005381">
                  <a:extLst>
                    <a:ext uri="{9D8B030D-6E8A-4147-A177-3AD203B41FA5}">
                      <a16:colId xmlns:a16="http://schemas.microsoft.com/office/drawing/2014/main" val="3395413122"/>
                    </a:ext>
                  </a:extLst>
                </a:gridCol>
              </a:tblGrid>
              <a:tr h="370840">
                <a:tc>
                  <a:txBody>
                    <a:bodyPr/>
                    <a:lstStyle/>
                    <a:p>
                      <a:r>
                        <a:rPr lang="fr-CH" sz="1600" b="0" i="1" dirty="0">
                          <a:latin typeface="Verdana" panose="020B0604030504040204" pitchFamily="34" charset="0"/>
                          <a:ea typeface="Verdana" panose="020B0604030504040204" pitchFamily="34" charset="0"/>
                        </a:rPr>
                        <a:t>Product</a:t>
                      </a:r>
                      <a:endParaRPr lang="en-US" sz="1600" b="0" i="1" dirty="0">
                        <a:latin typeface="Verdana" panose="020B0604030504040204" pitchFamily="34" charset="0"/>
                        <a:ea typeface="Verdana" panose="020B0604030504040204" pitchFamily="34" charset="0"/>
                      </a:endParaRPr>
                    </a:p>
                  </a:txBody>
                  <a:tcPr marL="72000" marR="72000" marT="72000" marB="72000"/>
                </a:tc>
                <a:tc>
                  <a:txBody>
                    <a:bodyPr/>
                    <a:lstStyle/>
                    <a:p>
                      <a:r>
                        <a:rPr lang="fr-CH" sz="1600" b="0" i="1" dirty="0">
                          <a:latin typeface="Verdana" panose="020B0604030504040204" pitchFamily="34" charset="0"/>
                          <a:ea typeface="Verdana" panose="020B0604030504040204" pitchFamily="34" charset="0"/>
                        </a:rPr>
                        <a:t>Additional remuneration</a:t>
                      </a:r>
                      <a:endParaRPr lang="en-US" sz="1600" b="0" i="1" dirty="0">
                        <a:latin typeface="Verdana" panose="020B0604030504040204" pitchFamily="34" charset="0"/>
                        <a:ea typeface="Verdana" panose="020B0604030504040204" pitchFamily="34" charset="0"/>
                      </a:endParaRPr>
                    </a:p>
                  </a:txBody>
                  <a:tcPr marL="72000" marR="72000" marT="72000" marB="72000"/>
                </a:tc>
                <a:tc>
                  <a:txBody>
                    <a:bodyPr/>
                    <a:lstStyle/>
                    <a:p>
                      <a:r>
                        <a:rPr lang="fr-CH" sz="1600" b="0" i="1" dirty="0">
                          <a:latin typeface="Verdana" panose="020B0604030504040204" pitchFamily="34" charset="0"/>
                          <a:ea typeface="Verdana" panose="020B0604030504040204" pitchFamily="34" charset="0"/>
                        </a:rPr>
                        <a:t>Supplementary remuneration</a:t>
                      </a:r>
                      <a:endParaRPr lang="en-US" sz="1600" b="0" i="1" dirty="0">
                        <a:latin typeface="Verdana" panose="020B0604030504040204" pitchFamily="34" charset="0"/>
                        <a:ea typeface="Verdana" panose="020B0604030504040204" pitchFamily="34" charset="0"/>
                      </a:endParaRPr>
                    </a:p>
                  </a:txBody>
                  <a:tcPr marL="72000" marR="72000" marT="72000" marB="72000"/>
                </a:tc>
                <a:extLst>
                  <a:ext uri="{0D108BD9-81ED-4DB2-BD59-A6C34878D82A}">
                    <a16:rowId xmlns:a16="http://schemas.microsoft.com/office/drawing/2014/main" val="2887446690"/>
                  </a:ext>
                </a:extLst>
              </a:tr>
              <a:tr h="1152000">
                <a:tc>
                  <a:txBody>
                    <a:bodyPr/>
                    <a:lstStyle/>
                    <a:p>
                      <a:r>
                        <a:rPr lang="fr-CH" sz="1600" b="0" dirty="0">
                          <a:latin typeface="Verdana" panose="020B0604030504040204" pitchFamily="34" charset="0"/>
                          <a:ea typeface="Verdana" panose="020B0604030504040204" pitchFamily="34" charset="0"/>
                        </a:rPr>
                        <a:t>Registered</a:t>
                      </a:r>
                      <a:endParaRPr lang="en-US" sz="1600" b="0" dirty="0">
                        <a:latin typeface="Verdana" panose="020B0604030504040204" pitchFamily="34" charset="0"/>
                        <a:ea typeface="Verdana" panose="020B0604030504040204" pitchFamily="34" charset="0"/>
                      </a:endParaRPr>
                    </a:p>
                  </a:txBody>
                  <a:tcPr marL="72000" marR="72000" marT="72000" marB="72000"/>
                </a:tc>
                <a:tc>
                  <a:txBody>
                    <a:bodyPr/>
                    <a:lstStyle/>
                    <a:p>
                      <a:r>
                        <a:rPr lang="fr-CH" sz="1600" b="0" dirty="0">
                          <a:latin typeface="Verdana" panose="020B0604030504040204" pitchFamily="34" charset="0"/>
                          <a:ea typeface="Verdana" panose="020B0604030504040204" pitchFamily="34" charset="0"/>
                        </a:rPr>
                        <a:t>Applies to all registered items received</a:t>
                      </a:r>
                    </a:p>
                    <a:p>
                      <a:endParaRPr lang="fr-CH" sz="1600" b="0" dirty="0">
                        <a:latin typeface="Verdana" panose="020B0604030504040204" pitchFamily="34" charset="0"/>
                        <a:ea typeface="Verdana" panose="020B0604030504040204" pitchFamily="34" charset="0"/>
                      </a:endParaRPr>
                    </a:p>
                    <a:p>
                      <a:r>
                        <a:rPr lang="fr-CH" sz="1600" b="0" dirty="0">
                          <a:latin typeface="Verdana" panose="020B0604030504040204" pitchFamily="34" charset="0"/>
                          <a:ea typeface="Verdana" panose="020B0604030504040204" pitchFamily="34" charset="0"/>
                        </a:rPr>
                        <a:t>Account: CN 55, 56, 61</a:t>
                      </a:r>
                      <a:endParaRPr lang="en-US" sz="1600" b="0" dirty="0">
                        <a:latin typeface="Verdana" panose="020B0604030504040204" pitchFamily="34" charset="0"/>
                        <a:ea typeface="Verdana" panose="020B0604030504040204" pitchFamily="34" charset="0"/>
                      </a:endParaRPr>
                    </a:p>
                  </a:txBody>
                  <a:tcPr marL="72000" marR="72000" marT="72000" marB="72000"/>
                </a:tc>
                <a:tc>
                  <a:txBody>
                    <a:bodyPr/>
                    <a:lstStyle/>
                    <a:p>
                      <a:r>
                        <a:rPr lang="fr-CH" sz="1600" b="0" dirty="0">
                          <a:latin typeface="Verdana" panose="020B0604030504040204" pitchFamily="34" charset="0"/>
                          <a:ea typeface="Verdana" panose="020B0604030504040204" pitchFamily="34" charset="0"/>
                        </a:rPr>
                        <a:t>Only among UPU SRP participants</a:t>
                      </a:r>
                    </a:p>
                    <a:p>
                      <a:r>
                        <a:rPr lang="fr-CH" sz="1600" b="0" dirty="0">
                          <a:latin typeface="Verdana" panose="020B0604030504040204" pitchFamily="34" charset="0"/>
                          <a:ea typeface="Verdana" panose="020B0604030504040204" pitchFamily="34" charset="0"/>
                        </a:rPr>
                        <a:t>Based on UPU reports</a:t>
                      </a:r>
                      <a:br>
                        <a:rPr lang="fr-CH" sz="1600" b="0" dirty="0">
                          <a:latin typeface="Verdana" panose="020B0604030504040204" pitchFamily="34" charset="0"/>
                          <a:ea typeface="Verdana" panose="020B0604030504040204" pitchFamily="34" charset="0"/>
                        </a:rPr>
                      </a:br>
                      <a:endParaRPr lang="fr-CH" sz="1600" b="0" dirty="0">
                        <a:latin typeface="Verdana" panose="020B0604030504040204" pitchFamily="34" charset="0"/>
                        <a:ea typeface="Verdana" panose="020B0604030504040204" pitchFamily="34" charset="0"/>
                      </a:endParaRPr>
                    </a:p>
                    <a:p>
                      <a:r>
                        <a:rPr lang="fr-CH" sz="1600" b="0" dirty="0">
                          <a:latin typeface="Verdana" panose="020B0604030504040204" pitchFamily="34" charset="0"/>
                          <a:ea typeface="Verdana" panose="020B0604030504040204" pitchFamily="34" charset="0"/>
                        </a:rPr>
                        <a:t>Account: CN 60</a:t>
                      </a:r>
                      <a:endParaRPr lang="en-US" sz="1600" b="0" dirty="0">
                        <a:latin typeface="Verdana" panose="020B0604030504040204" pitchFamily="34" charset="0"/>
                        <a:ea typeface="Verdana" panose="020B0604030504040204" pitchFamily="34" charset="0"/>
                      </a:endParaRPr>
                    </a:p>
                  </a:txBody>
                  <a:tcPr marL="72000" marR="72000" marT="72000" marB="72000"/>
                </a:tc>
                <a:extLst>
                  <a:ext uri="{0D108BD9-81ED-4DB2-BD59-A6C34878D82A}">
                    <a16:rowId xmlns:a16="http://schemas.microsoft.com/office/drawing/2014/main" val="4132186888"/>
                  </a:ext>
                </a:extLst>
              </a:tr>
              <a:tr h="1152000">
                <a:tc>
                  <a:txBody>
                    <a:bodyPr/>
                    <a:lstStyle/>
                    <a:p>
                      <a:r>
                        <a:rPr lang="fr-CH" sz="1600" b="0" dirty="0">
                          <a:latin typeface="Verdana" panose="020B0604030504040204" pitchFamily="34" charset="0"/>
                          <a:ea typeface="Verdana" panose="020B0604030504040204" pitchFamily="34" charset="0"/>
                        </a:rPr>
                        <a:t>Insured</a:t>
                      </a:r>
                      <a:endParaRPr lang="en-US" sz="1600" b="0" dirty="0">
                        <a:latin typeface="Verdana" panose="020B0604030504040204" pitchFamily="34" charset="0"/>
                        <a:ea typeface="Verdana" panose="020B0604030504040204" pitchFamily="34" charset="0"/>
                      </a:endParaRPr>
                    </a:p>
                  </a:txBody>
                  <a:tcPr marL="72000" marR="72000" marT="72000" marB="72000"/>
                </a:tc>
                <a:tc>
                  <a:txBody>
                    <a:bodyPr/>
                    <a:lstStyle/>
                    <a:p>
                      <a:r>
                        <a:rPr lang="fr-CH" sz="1600" b="0" dirty="0">
                          <a:latin typeface="Verdana" panose="020B0604030504040204" pitchFamily="34" charset="0"/>
                          <a:ea typeface="Verdana" panose="020B0604030504040204" pitchFamily="34" charset="0"/>
                        </a:rPr>
                        <a:t>Applies to all insured items received</a:t>
                      </a:r>
                    </a:p>
                    <a:p>
                      <a:endParaRPr lang="fr-CH" sz="1600" b="0" dirty="0">
                        <a:latin typeface="Verdana" panose="020B0604030504040204" pitchFamily="34" charset="0"/>
                        <a:ea typeface="Verdana" panose="020B0604030504040204" pitchFamily="34" charset="0"/>
                      </a:endParaRPr>
                    </a:p>
                    <a:p>
                      <a:r>
                        <a:rPr lang="fr-CH" sz="1600" b="0" dirty="0">
                          <a:latin typeface="Verdana" panose="020B0604030504040204" pitchFamily="34" charset="0"/>
                          <a:ea typeface="Verdana" panose="020B0604030504040204" pitchFamily="34" charset="0"/>
                        </a:rPr>
                        <a:t>Account: CN 55, 56, 61</a:t>
                      </a:r>
                      <a:endParaRPr lang="en-US" sz="1600" b="0" dirty="0">
                        <a:latin typeface="Verdana" panose="020B0604030504040204" pitchFamily="34" charset="0"/>
                        <a:ea typeface="Verdana" panose="020B0604030504040204" pitchFamily="34" charset="0"/>
                      </a:endParaRPr>
                    </a:p>
                  </a:txBody>
                  <a:tcPr marL="72000" marR="72000" marT="72000" marB="72000"/>
                </a:tc>
                <a:tc>
                  <a:txBody>
                    <a:bodyPr/>
                    <a:lstStyle/>
                    <a:p>
                      <a:r>
                        <a:rPr lang="fr-CH" sz="1600" b="0" dirty="0">
                          <a:latin typeface="Verdana" panose="020B0604030504040204" pitchFamily="34" charset="0"/>
                          <a:ea typeface="Verdana" panose="020B0604030504040204" pitchFamily="34" charset="0"/>
                        </a:rPr>
                        <a:t>Only among UPU SRP participants</a:t>
                      </a:r>
                    </a:p>
                    <a:p>
                      <a:r>
                        <a:rPr lang="fr-CH" sz="1600" b="0" dirty="0">
                          <a:latin typeface="Verdana" panose="020B0604030504040204" pitchFamily="34" charset="0"/>
                          <a:ea typeface="Verdana" panose="020B0604030504040204" pitchFamily="34" charset="0"/>
                        </a:rPr>
                        <a:t>Based on UPU reports</a:t>
                      </a:r>
                      <a:br>
                        <a:rPr lang="fr-CH" sz="1600" b="0" dirty="0">
                          <a:latin typeface="Verdana" panose="020B0604030504040204" pitchFamily="34" charset="0"/>
                          <a:ea typeface="Verdana" panose="020B0604030504040204" pitchFamily="34" charset="0"/>
                        </a:rPr>
                      </a:br>
                      <a:endParaRPr lang="fr-CH" sz="1600" b="0" dirty="0">
                        <a:latin typeface="Verdana" panose="020B0604030504040204" pitchFamily="34" charset="0"/>
                        <a:ea typeface="Verdana" panose="020B0604030504040204" pitchFamily="34" charset="0"/>
                      </a:endParaRPr>
                    </a:p>
                    <a:p>
                      <a:r>
                        <a:rPr lang="fr-CH" sz="1600" b="0" dirty="0">
                          <a:latin typeface="Verdana" panose="020B0604030504040204" pitchFamily="34" charset="0"/>
                          <a:ea typeface="Verdana" panose="020B0604030504040204" pitchFamily="34" charset="0"/>
                        </a:rPr>
                        <a:t>Account: CN 60</a:t>
                      </a:r>
                      <a:endParaRPr lang="en-US" sz="1600" b="0" dirty="0">
                        <a:latin typeface="Verdana" panose="020B0604030504040204" pitchFamily="34" charset="0"/>
                        <a:ea typeface="Verdana" panose="020B0604030504040204" pitchFamily="34" charset="0"/>
                      </a:endParaRPr>
                    </a:p>
                  </a:txBody>
                  <a:tcPr marL="72000" marR="72000" marT="72000" marB="72000"/>
                </a:tc>
                <a:extLst>
                  <a:ext uri="{0D108BD9-81ED-4DB2-BD59-A6C34878D82A}">
                    <a16:rowId xmlns:a16="http://schemas.microsoft.com/office/drawing/2014/main" val="1909514772"/>
                  </a:ext>
                </a:extLst>
              </a:tr>
              <a:tr h="900000">
                <a:tc>
                  <a:txBody>
                    <a:bodyPr/>
                    <a:lstStyle/>
                    <a:p>
                      <a:r>
                        <a:rPr lang="fr-CH" sz="1600" b="0" dirty="0">
                          <a:latin typeface="Verdana" panose="020B0604030504040204" pitchFamily="34" charset="0"/>
                          <a:ea typeface="Verdana" panose="020B0604030504040204" pitchFamily="34" charset="0"/>
                        </a:rPr>
                        <a:t>Tracked</a:t>
                      </a:r>
                      <a:endParaRPr lang="en-US" sz="1600" b="0" dirty="0">
                        <a:latin typeface="Verdana" panose="020B0604030504040204" pitchFamily="34" charset="0"/>
                        <a:ea typeface="Verdana" panose="020B0604030504040204" pitchFamily="34" charset="0"/>
                      </a:endParaRPr>
                    </a:p>
                  </a:txBody>
                  <a:tcPr marL="72000" marR="72000" marT="72000" marB="72000"/>
                </a:tc>
                <a:tc>
                  <a:txBody>
                    <a:bodyPr/>
                    <a:lstStyle/>
                    <a:p>
                      <a:r>
                        <a:rPr lang="fr-CH" sz="1600" b="0" dirty="0">
                          <a:latin typeface="Verdana" panose="020B0604030504040204" pitchFamily="34" charset="0"/>
                          <a:ea typeface="Verdana" panose="020B0604030504040204" pitchFamily="34" charset="0"/>
                        </a:rPr>
                        <a:t>Based on UPU reports</a:t>
                      </a:r>
                    </a:p>
                    <a:p>
                      <a:endParaRPr lang="fr-CH" sz="1600" b="0" dirty="0">
                        <a:latin typeface="Verdana" panose="020B0604030504040204" pitchFamily="34" charset="0"/>
                        <a:ea typeface="Verdana" panose="020B0604030504040204" pitchFamily="34" charset="0"/>
                      </a:endParaRPr>
                    </a:p>
                    <a:p>
                      <a:r>
                        <a:rPr lang="fr-CH" sz="1600" b="0" dirty="0">
                          <a:latin typeface="Verdana" panose="020B0604030504040204" pitchFamily="34" charset="0"/>
                          <a:ea typeface="Verdana" panose="020B0604030504040204" pitchFamily="34" charset="0"/>
                        </a:rPr>
                        <a:t>Account: CN 60</a:t>
                      </a:r>
                      <a:endParaRPr lang="en-US" sz="1600" b="0" dirty="0">
                        <a:latin typeface="Verdana" panose="020B0604030504040204" pitchFamily="34" charset="0"/>
                        <a:ea typeface="Verdana" panose="020B0604030504040204" pitchFamily="34" charset="0"/>
                      </a:endParaRPr>
                    </a:p>
                  </a:txBody>
                  <a:tcPr marL="72000" marR="72000" marT="72000" marB="72000"/>
                </a:tc>
                <a:tc>
                  <a:txBody>
                    <a:bodyPr/>
                    <a:lstStyle/>
                    <a:p>
                      <a:r>
                        <a:rPr lang="fr-CH" sz="1600" b="0" dirty="0">
                          <a:latin typeface="Verdana" panose="020B0604030504040204" pitchFamily="34" charset="0"/>
                          <a:ea typeface="Verdana" panose="020B0604030504040204" pitchFamily="34" charset="0"/>
                        </a:rPr>
                        <a:t>Based on UPU reports</a:t>
                      </a:r>
                    </a:p>
                    <a:p>
                      <a:endParaRPr lang="fr-CH" sz="1600" b="0" dirty="0">
                        <a:latin typeface="Verdana" panose="020B0604030504040204" pitchFamily="34" charset="0"/>
                        <a:ea typeface="Verdana" panose="020B0604030504040204" pitchFamily="34" charset="0"/>
                      </a:endParaRPr>
                    </a:p>
                    <a:p>
                      <a:r>
                        <a:rPr lang="fr-CH" sz="1600" b="0" dirty="0">
                          <a:latin typeface="Verdana" panose="020B0604030504040204" pitchFamily="34" charset="0"/>
                          <a:ea typeface="Verdana" panose="020B0604030504040204" pitchFamily="34" charset="0"/>
                        </a:rPr>
                        <a:t>Account: CN 60</a:t>
                      </a:r>
                      <a:endParaRPr lang="en-US" sz="1600" b="0" dirty="0">
                        <a:latin typeface="Verdana" panose="020B0604030504040204" pitchFamily="34" charset="0"/>
                        <a:ea typeface="Verdana" panose="020B0604030504040204" pitchFamily="34" charset="0"/>
                      </a:endParaRPr>
                    </a:p>
                  </a:txBody>
                  <a:tcPr marL="72000" marR="72000" marT="72000" marB="72000"/>
                </a:tc>
                <a:extLst>
                  <a:ext uri="{0D108BD9-81ED-4DB2-BD59-A6C34878D82A}">
                    <a16:rowId xmlns:a16="http://schemas.microsoft.com/office/drawing/2014/main" val="1725961296"/>
                  </a:ext>
                </a:extLst>
              </a:tr>
            </a:tbl>
          </a:graphicData>
        </a:graphic>
      </p:graphicFrame>
    </p:spTree>
    <p:extLst>
      <p:ext uri="{BB962C8B-B14F-4D97-AF65-F5344CB8AC3E}">
        <p14:creationId xmlns:p14="http://schemas.microsoft.com/office/powerpoint/2010/main" val="4259857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p:txBody>
          <a:bodyPr/>
          <a:lstStyle/>
          <a:p>
            <a:r>
              <a:rPr lang="en-GB" dirty="0"/>
              <a:t>Accounting from 2026</a:t>
            </a:r>
          </a:p>
        </p:txBody>
      </p:sp>
      <p:graphicFrame>
        <p:nvGraphicFramePr>
          <p:cNvPr id="4" name="Table 4">
            <a:extLst>
              <a:ext uri="{FF2B5EF4-FFF2-40B4-BE49-F238E27FC236}">
                <a16:creationId xmlns:a16="http://schemas.microsoft.com/office/drawing/2014/main" id="{4C0C3708-C4E9-4817-873D-1B53D8007D26}"/>
              </a:ext>
            </a:extLst>
          </p:cNvPr>
          <p:cNvGraphicFramePr>
            <a:graphicFrameLocks noGrp="1"/>
          </p:cNvGraphicFramePr>
          <p:nvPr>
            <p:extLst>
              <p:ext uri="{D42A27DB-BD31-4B8C-83A1-F6EECF244321}">
                <p14:modId xmlns:p14="http://schemas.microsoft.com/office/powerpoint/2010/main" val="2330982990"/>
              </p:ext>
            </p:extLst>
          </p:nvPr>
        </p:nvGraphicFramePr>
        <p:xfrm>
          <a:off x="336549" y="1528344"/>
          <a:ext cx="11518900" cy="4039053"/>
        </p:xfrm>
        <a:graphic>
          <a:graphicData uri="http://schemas.openxmlformats.org/drawingml/2006/table">
            <a:tbl>
              <a:tblPr firstRow="1" bandRow="1">
                <a:tableStyleId>{5C22544A-7EE6-4342-B048-85BDC9FD1C3A}</a:tableStyleId>
              </a:tblPr>
              <a:tblGrid>
                <a:gridCol w="2485435">
                  <a:extLst>
                    <a:ext uri="{9D8B030D-6E8A-4147-A177-3AD203B41FA5}">
                      <a16:colId xmlns:a16="http://schemas.microsoft.com/office/drawing/2014/main" val="3379270745"/>
                    </a:ext>
                  </a:extLst>
                </a:gridCol>
                <a:gridCol w="4028084">
                  <a:extLst>
                    <a:ext uri="{9D8B030D-6E8A-4147-A177-3AD203B41FA5}">
                      <a16:colId xmlns:a16="http://schemas.microsoft.com/office/drawing/2014/main" val="1251185141"/>
                    </a:ext>
                  </a:extLst>
                </a:gridCol>
                <a:gridCol w="5005381">
                  <a:extLst>
                    <a:ext uri="{9D8B030D-6E8A-4147-A177-3AD203B41FA5}">
                      <a16:colId xmlns:a16="http://schemas.microsoft.com/office/drawing/2014/main" val="3395413122"/>
                    </a:ext>
                  </a:extLst>
                </a:gridCol>
              </a:tblGrid>
              <a:tr h="475053">
                <a:tc>
                  <a:txBody>
                    <a:bodyPr/>
                    <a:lstStyle/>
                    <a:p>
                      <a:r>
                        <a:rPr lang="fr-CH" sz="1800" b="0" i="1" dirty="0">
                          <a:latin typeface="Verdana" panose="020B0604030504040204" pitchFamily="34" charset="0"/>
                          <a:ea typeface="Verdana" panose="020B0604030504040204" pitchFamily="34" charset="0"/>
                        </a:rPr>
                        <a:t>Product</a:t>
                      </a:r>
                      <a:endParaRPr lang="en-US" sz="1800" b="0" i="1" dirty="0">
                        <a:latin typeface="Verdana" panose="020B0604030504040204" pitchFamily="34" charset="0"/>
                        <a:ea typeface="Verdana" panose="020B0604030504040204" pitchFamily="34" charset="0"/>
                      </a:endParaRPr>
                    </a:p>
                  </a:txBody>
                  <a:tcPr/>
                </a:tc>
                <a:tc>
                  <a:txBody>
                    <a:bodyPr/>
                    <a:lstStyle/>
                    <a:p>
                      <a:r>
                        <a:rPr lang="fr-CH" sz="1800" b="0" i="1" dirty="0">
                          <a:latin typeface="Verdana" panose="020B0604030504040204" pitchFamily="34" charset="0"/>
                          <a:ea typeface="Verdana" panose="020B0604030504040204" pitchFamily="34" charset="0"/>
                        </a:rPr>
                        <a:t>Additional remuneration</a:t>
                      </a:r>
                      <a:endParaRPr lang="en-US" sz="1800" b="0" i="1" dirty="0">
                        <a:latin typeface="Verdana" panose="020B0604030504040204" pitchFamily="34" charset="0"/>
                        <a:ea typeface="Verdana" panose="020B0604030504040204" pitchFamily="34" charset="0"/>
                      </a:endParaRPr>
                    </a:p>
                  </a:txBody>
                  <a:tcPr/>
                </a:tc>
                <a:tc>
                  <a:txBody>
                    <a:bodyPr/>
                    <a:lstStyle/>
                    <a:p>
                      <a:r>
                        <a:rPr lang="fr-CH" sz="1800" b="0" i="1" dirty="0">
                          <a:latin typeface="Verdana" panose="020B0604030504040204" pitchFamily="34" charset="0"/>
                          <a:ea typeface="Verdana" panose="020B0604030504040204" pitchFamily="34" charset="0"/>
                        </a:rPr>
                        <a:t>Supplementary remuneration</a:t>
                      </a:r>
                      <a:endParaRPr lang="en-US" sz="1800" b="0" i="1"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887446690"/>
                  </a:ext>
                </a:extLst>
              </a:tr>
              <a:tr h="1296000">
                <a:tc>
                  <a:txBody>
                    <a:bodyPr/>
                    <a:lstStyle/>
                    <a:p>
                      <a:r>
                        <a:rPr lang="fr-CH" sz="1800" b="0" dirty="0">
                          <a:latin typeface="Verdana" panose="020B0604030504040204" pitchFamily="34" charset="0"/>
                          <a:ea typeface="Verdana" panose="020B0604030504040204" pitchFamily="34" charset="0"/>
                        </a:rPr>
                        <a:t>Registered</a:t>
                      </a:r>
                      <a:endParaRPr lang="en-US" sz="1800" b="0" dirty="0">
                        <a:latin typeface="Verdana" panose="020B0604030504040204" pitchFamily="34" charset="0"/>
                        <a:ea typeface="Verdana" panose="020B0604030504040204" pitchFamily="34" charset="0"/>
                      </a:endParaRPr>
                    </a:p>
                  </a:txBody>
                  <a:tcPr/>
                </a:tc>
                <a:tc>
                  <a:txBody>
                    <a:bodyPr/>
                    <a:lstStyle/>
                    <a:p>
                      <a:r>
                        <a:rPr lang="fr-CH" sz="1800" b="0" dirty="0">
                          <a:latin typeface="Verdana" panose="020B0604030504040204" pitchFamily="34" charset="0"/>
                          <a:ea typeface="Verdana" panose="020B0604030504040204" pitchFamily="34" charset="0"/>
                        </a:rPr>
                        <a:t>Applies to all registered items received</a:t>
                      </a:r>
                    </a:p>
                    <a:p>
                      <a:endParaRPr lang="fr-CH" sz="1800" b="0" dirty="0">
                        <a:latin typeface="Verdana" panose="020B0604030504040204" pitchFamily="34" charset="0"/>
                        <a:ea typeface="Verdana" panose="020B0604030504040204" pitchFamily="34" charset="0"/>
                      </a:endParaRPr>
                    </a:p>
                    <a:p>
                      <a:r>
                        <a:rPr lang="fr-CH" sz="1800" b="0" dirty="0">
                          <a:latin typeface="Verdana" panose="020B0604030504040204" pitchFamily="34" charset="0"/>
                          <a:ea typeface="Verdana" panose="020B0604030504040204" pitchFamily="34" charset="0"/>
                        </a:rPr>
                        <a:t>Account: CN 55, 56, 61</a:t>
                      </a:r>
                      <a:endParaRPr lang="en-US" sz="1800" b="0" dirty="0">
                        <a:latin typeface="Verdana" panose="020B0604030504040204" pitchFamily="34" charset="0"/>
                        <a:ea typeface="Verdana" panose="020B0604030504040204" pitchFamily="34" charset="0"/>
                      </a:endParaRPr>
                    </a:p>
                  </a:txBody>
                  <a:tcPr/>
                </a:tc>
                <a:tc>
                  <a:txBody>
                    <a:bodyPr/>
                    <a:lstStyle/>
                    <a:p>
                      <a:r>
                        <a:rPr lang="fr-CH" sz="1800" b="0" strike="sngStrike" dirty="0">
                          <a:solidFill>
                            <a:srgbClr val="FF0000"/>
                          </a:solidFill>
                          <a:latin typeface="Verdana" panose="020B0604030504040204" pitchFamily="34" charset="0"/>
                          <a:ea typeface="Verdana" panose="020B0604030504040204" pitchFamily="34" charset="0"/>
                        </a:rPr>
                        <a:t>Only among UPU SRP participants</a:t>
                      </a:r>
                    </a:p>
                    <a:p>
                      <a:r>
                        <a:rPr lang="fr-CH" sz="1800" b="0" dirty="0">
                          <a:latin typeface="Verdana" panose="020B0604030504040204" pitchFamily="34" charset="0"/>
                          <a:ea typeface="Verdana" panose="020B0604030504040204" pitchFamily="34" charset="0"/>
                        </a:rPr>
                        <a:t>Based on UPU reports</a:t>
                      </a:r>
                    </a:p>
                    <a:p>
                      <a:endParaRPr lang="fr-CH" sz="1800" b="0" dirty="0">
                        <a:latin typeface="Verdana" panose="020B0604030504040204" pitchFamily="34" charset="0"/>
                        <a:ea typeface="Verdana" panose="020B0604030504040204" pitchFamily="34" charset="0"/>
                      </a:endParaRPr>
                    </a:p>
                    <a:p>
                      <a:r>
                        <a:rPr lang="fr-CH" sz="1800" b="0" dirty="0">
                          <a:latin typeface="Verdana" panose="020B0604030504040204" pitchFamily="34" charset="0"/>
                          <a:ea typeface="Verdana" panose="020B0604030504040204" pitchFamily="34" charset="0"/>
                        </a:rPr>
                        <a:t>Account: CN 60</a:t>
                      </a:r>
                      <a:endParaRPr lang="en-US" sz="1800" b="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4132186888"/>
                  </a:ext>
                </a:extLst>
              </a:tr>
              <a:tr h="1260000">
                <a:tc>
                  <a:txBody>
                    <a:bodyPr/>
                    <a:lstStyle/>
                    <a:p>
                      <a:r>
                        <a:rPr lang="fr-CH" sz="1800" b="0" dirty="0">
                          <a:latin typeface="Verdana" panose="020B0604030504040204" pitchFamily="34" charset="0"/>
                          <a:ea typeface="Verdana" panose="020B0604030504040204" pitchFamily="34" charset="0"/>
                        </a:rPr>
                        <a:t>Insured</a:t>
                      </a:r>
                      <a:endParaRPr lang="en-US" sz="1800" b="0" dirty="0">
                        <a:latin typeface="Verdana" panose="020B0604030504040204" pitchFamily="34" charset="0"/>
                        <a:ea typeface="Verdana" panose="020B0604030504040204" pitchFamily="34" charset="0"/>
                      </a:endParaRPr>
                    </a:p>
                  </a:txBody>
                  <a:tcPr/>
                </a:tc>
                <a:tc>
                  <a:txBody>
                    <a:bodyPr/>
                    <a:lstStyle/>
                    <a:p>
                      <a:r>
                        <a:rPr lang="fr-CH" sz="1800" b="0" dirty="0">
                          <a:latin typeface="Verdana" panose="020B0604030504040204" pitchFamily="34" charset="0"/>
                          <a:ea typeface="Verdana" panose="020B0604030504040204" pitchFamily="34" charset="0"/>
                        </a:rPr>
                        <a:t>Applies to all insured items received</a:t>
                      </a:r>
                    </a:p>
                    <a:p>
                      <a:endParaRPr lang="fr-CH" sz="1800" b="0" dirty="0">
                        <a:latin typeface="Verdana" panose="020B0604030504040204" pitchFamily="34" charset="0"/>
                        <a:ea typeface="Verdana" panose="020B0604030504040204" pitchFamily="34" charset="0"/>
                      </a:endParaRPr>
                    </a:p>
                    <a:p>
                      <a:r>
                        <a:rPr lang="fr-CH" sz="1800" b="0" dirty="0">
                          <a:latin typeface="Verdana" panose="020B0604030504040204" pitchFamily="34" charset="0"/>
                          <a:ea typeface="Verdana" panose="020B0604030504040204" pitchFamily="34" charset="0"/>
                        </a:rPr>
                        <a:t>Account: CN 55, 56, 61</a:t>
                      </a:r>
                      <a:endParaRPr lang="en-US" sz="1800" b="0" dirty="0">
                        <a:latin typeface="Verdana" panose="020B0604030504040204" pitchFamily="34" charset="0"/>
                        <a:ea typeface="Verdana" panose="020B0604030504040204" pitchFamily="34" charset="0"/>
                      </a:endParaRPr>
                    </a:p>
                  </a:txBody>
                  <a:tcPr/>
                </a:tc>
                <a:tc>
                  <a:txBody>
                    <a:bodyPr/>
                    <a:lstStyle/>
                    <a:p>
                      <a:r>
                        <a:rPr lang="fr-CH" sz="1800" b="0" strike="sngStrike" dirty="0">
                          <a:solidFill>
                            <a:srgbClr val="FF0000"/>
                          </a:solidFill>
                          <a:latin typeface="Verdana" panose="020B0604030504040204" pitchFamily="34" charset="0"/>
                          <a:ea typeface="Verdana" panose="020B0604030504040204" pitchFamily="34" charset="0"/>
                        </a:rPr>
                        <a:t>Only among UPU SRP participants</a:t>
                      </a:r>
                    </a:p>
                    <a:p>
                      <a:r>
                        <a:rPr lang="fr-CH" sz="1800" b="0" dirty="0">
                          <a:latin typeface="Verdana" panose="020B0604030504040204" pitchFamily="34" charset="0"/>
                          <a:ea typeface="Verdana" panose="020B0604030504040204" pitchFamily="34" charset="0"/>
                        </a:rPr>
                        <a:t>Based on UPU reports</a:t>
                      </a:r>
                    </a:p>
                    <a:p>
                      <a:endParaRPr lang="fr-CH" sz="1800" b="0" dirty="0">
                        <a:latin typeface="Verdana" panose="020B0604030504040204" pitchFamily="34" charset="0"/>
                        <a:ea typeface="Verdana" panose="020B0604030504040204" pitchFamily="34" charset="0"/>
                      </a:endParaRPr>
                    </a:p>
                    <a:p>
                      <a:r>
                        <a:rPr lang="fr-CH" sz="1800" b="0" dirty="0">
                          <a:latin typeface="Verdana" panose="020B0604030504040204" pitchFamily="34" charset="0"/>
                          <a:ea typeface="Verdana" panose="020B0604030504040204" pitchFamily="34" charset="0"/>
                        </a:rPr>
                        <a:t>Account: CN 60</a:t>
                      </a:r>
                      <a:endParaRPr lang="en-US" sz="1800" b="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909514772"/>
                  </a:ext>
                </a:extLst>
              </a:tr>
              <a:tr h="1008000">
                <a:tc>
                  <a:txBody>
                    <a:bodyPr/>
                    <a:lstStyle/>
                    <a:p>
                      <a:r>
                        <a:rPr lang="fr-CH" sz="1800" b="0" dirty="0">
                          <a:latin typeface="Verdana" panose="020B0604030504040204" pitchFamily="34" charset="0"/>
                          <a:ea typeface="Verdana" panose="020B0604030504040204" pitchFamily="34" charset="0"/>
                        </a:rPr>
                        <a:t>Tracked</a:t>
                      </a:r>
                      <a:endParaRPr lang="en-US" sz="1800" b="0" dirty="0">
                        <a:latin typeface="Verdana" panose="020B0604030504040204" pitchFamily="34" charset="0"/>
                        <a:ea typeface="Verdana" panose="020B0604030504040204" pitchFamily="34" charset="0"/>
                      </a:endParaRPr>
                    </a:p>
                  </a:txBody>
                  <a:tcPr/>
                </a:tc>
                <a:tc>
                  <a:txBody>
                    <a:bodyPr/>
                    <a:lstStyle/>
                    <a:p>
                      <a:r>
                        <a:rPr lang="fr-CH" sz="1800" b="0" dirty="0">
                          <a:latin typeface="Verdana" panose="020B0604030504040204" pitchFamily="34" charset="0"/>
                          <a:ea typeface="Verdana" panose="020B0604030504040204" pitchFamily="34" charset="0"/>
                        </a:rPr>
                        <a:t>Based on UPU reports</a:t>
                      </a:r>
                    </a:p>
                    <a:p>
                      <a:endParaRPr lang="fr-CH" sz="1800" b="0" dirty="0">
                        <a:latin typeface="Verdana" panose="020B0604030504040204" pitchFamily="34" charset="0"/>
                        <a:ea typeface="Verdana" panose="020B0604030504040204" pitchFamily="34" charset="0"/>
                      </a:endParaRPr>
                    </a:p>
                    <a:p>
                      <a:r>
                        <a:rPr lang="fr-CH" sz="1800" b="0" dirty="0">
                          <a:latin typeface="Verdana" panose="020B0604030504040204" pitchFamily="34" charset="0"/>
                          <a:ea typeface="Verdana" panose="020B0604030504040204" pitchFamily="34" charset="0"/>
                        </a:rPr>
                        <a:t>Account: CN 60</a:t>
                      </a:r>
                      <a:endParaRPr lang="en-US" sz="1800" b="0" dirty="0">
                        <a:latin typeface="Verdana" panose="020B0604030504040204" pitchFamily="34" charset="0"/>
                        <a:ea typeface="Verdana" panose="020B0604030504040204" pitchFamily="34" charset="0"/>
                      </a:endParaRPr>
                    </a:p>
                  </a:txBody>
                  <a:tcPr/>
                </a:tc>
                <a:tc>
                  <a:txBody>
                    <a:bodyPr/>
                    <a:lstStyle/>
                    <a:p>
                      <a:r>
                        <a:rPr lang="fr-CH" sz="1800" b="0" dirty="0">
                          <a:latin typeface="Verdana" panose="020B0604030504040204" pitchFamily="34" charset="0"/>
                          <a:ea typeface="Verdana" panose="020B0604030504040204" pitchFamily="34" charset="0"/>
                        </a:rPr>
                        <a:t>Based on UPU reports</a:t>
                      </a:r>
                    </a:p>
                    <a:p>
                      <a:endParaRPr lang="fr-CH" sz="1800" b="0" dirty="0">
                        <a:latin typeface="Verdana" panose="020B0604030504040204" pitchFamily="34" charset="0"/>
                        <a:ea typeface="Verdana" panose="020B0604030504040204" pitchFamily="34" charset="0"/>
                      </a:endParaRPr>
                    </a:p>
                    <a:p>
                      <a:r>
                        <a:rPr lang="fr-CH" sz="1800" b="0" dirty="0">
                          <a:latin typeface="Verdana" panose="020B0604030504040204" pitchFamily="34" charset="0"/>
                          <a:ea typeface="Verdana" panose="020B0604030504040204" pitchFamily="34" charset="0"/>
                        </a:rPr>
                        <a:t>Account: CN 60</a:t>
                      </a:r>
                      <a:endParaRPr lang="en-US" sz="1800" b="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725961296"/>
                  </a:ext>
                </a:extLst>
              </a:tr>
            </a:tbl>
          </a:graphicData>
        </a:graphic>
      </p:graphicFrame>
    </p:spTree>
    <p:extLst>
      <p:ext uri="{BB962C8B-B14F-4D97-AF65-F5344CB8AC3E}">
        <p14:creationId xmlns:p14="http://schemas.microsoft.com/office/powerpoint/2010/main" val="2555155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p:txBody>
          <a:bodyPr/>
          <a:lstStyle/>
          <a:p>
            <a:r>
              <a:rPr lang="en-GB" dirty="0"/>
              <a:t>CN 60</a:t>
            </a:r>
          </a:p>
        </p:txBody>
      </p:sp>
      <p:sp>
        <p:nvSpPr>
          <p:cNvPr id="3" name="Content Placeholder 2">
            <a:extLst>
              <a:ext uri="{FF2B5EF4-FFF2-40B4-BE49-F238E27FC236}">
                <a16:creationId xmlns:a16="http://schemas.microsoft.com/office/drawing/2014/main" id="{7B698B83-5704-4755-A77F-1CE3343BB474}"/>
              </a:ext>
            </a:extLst>
          </p:cNvPr>
          <p:cNvSpPr>
            <a:spLocks noGrp="1"/>
          </p:cNvSpPr>
          <p:nvPr>
            <p:ph sz="quarter" idx="13"/>
          </p:nvPr>
        </p:nvSpPr>
        <p:spPr>
          <a:xfrm>
            <a:off x="336550" y="1530220"/>
            <a:ext cx="7112000" cy="5041496"/>
          </a:xfrm>
        </p:spPr>
        <p:txBody>
          <a:bodyPr/>
          <a:lstStyle/>
          <a:p>
            <a:pPr indent="-360000" defTabSz="360000"/>
            <a:r>
              <a:rPr lang="en-GB" dirty="0"/>
              <a:t>Quarterly account</a:t>
            </a:r>
          </a:p>
          <a:p>
            <a:pPr indent="-360000" defTabSz="360000">
              <a:spcBef>
                <a:spcPts val="600"/>
              </a:spcBef>
            </a:pPr>
            <a:r>
              <a:rPr lang="en-GB" dirty="0"/>
              <a:t>Content: exclusively from UPU report</a:t>
            </a:r>
            <a:br>
              <a:rPr lang="en-GB" dirty="0"/>
            </a:br>
            <a:r>
              <a:rPr lang="en-GB" dirty="0"/>
              <a:t>(based on EMSEVT exchanges)</a:t>
            </a:r>
          </a:p>
          <a:p>
            <a:pPr defTabSz="360000"/>
            <a:endParaRPr lang="en-GB" dirty="0"/>
          </a:p>
        </p:txBody>
      </p:sp>
      <p:grpSp>
        <p:nvGrpSpPr>
          <p:cNvPr id="4" name="Group 3">
            <a:extLst>
              <a:ext uri="{FF2B5EF4-FFF2-40B4-BE49-F238E27FC236}">
                <a16:creationId xmlns:a16="http://schemas.microsoft.com/office/drawing/2014/main" id="{33B9BDCB-B81E-4CB6-882B-BEBEC090B3EF}"/>
              </a:ext>
            </a:extLst>
          </p:cNvPr>
          <p:cNvGrpSpPr>
            <a:grpSpLocks noChangeAspect="1"/>
          </p:cNvGrpSpPr>
          <p:nvPr/>
        </p:nvGrpSpPr>
        <p:grpSpPr>
          <a:xfrm>
            <a:off x="3184104" y="1606436"/>
            <a:ext cx="8586199" cy="4869119"/>
            <a:chOff x="323851" y="160474"/>
            <a:chExt cx="11544298" cy="6546616"/>
          </a:xfrm>
        </p:grpSpPr>
        <p:pic>
          <p:nvPicPr>
            <p:cNvPr id="5" name="Picture 4">
              <a:extLst>
                <a:ext uri="{FF2B5EF4-FFF2-40B4-BE49-F238E27FC236}">
                  <a16:creationId xmlns:a16="http://schemas.microsoft.com/office/drawing/2014/main" id="{B4BE3132-84FE-4B59-A0EF-7E1134584C53}"/>
                </a:ext>
              </a:extLst>
            </p:cNvPr>
            <p:cNvPicPr>
              <a:picLocks noChangeAspect="1"/>
            </p:cNvPicPr>
            <p:nvPr/>
          </p:nvPicPr>
          <p:blipFill>
            <a:blip r:embed="rId2"/>
            <a:stretch>
              <a:fillRect/>
            </a:stretch>
          </p:blipFill>
          <p:spPr>
            <a:xfrm>
              <a:off x="7094889" y="160474"/>
              <a:ext cx="4773260" cy="6537052"/>
            </a:xfrm>
            <a:prstGeom prst="rect">
              <a:avLst/>
            </a:prstGeom>
            <a:ln>
              <a:solidFill>
                <a:schemeClr val="tx1"/>
              </a:solidFill>
            </a:ln>
          </p:spPr>
        </p:pic>
        <p:pic>
          <p:nvPicPr>
            <p:cNvPr id="6" name="Picture 5">
              <a:extLst>
                <a:ext uri="{FF2B5EF4-FFF2-40B4-BE49-F238E27FC236}">
                  <a16:creationId xmlns:a16="http://schemas.microsoft.com/office/drawing/2014/main" id="{3ACC4DF1-C3E4-4699-8005-BB97A6684C22}"/>
                </a:ext>
              </a:extLst>
            </p:cNvPr>
            <p:cNvPicPr>
              <a:picLocks noChangeAspect="1"/>
            </p:cNvPicPr>
            <p:nvPr/>
          </p:nvPicPr>
          <p:blipFill>
            <a:blip r:embed="rId3"/>
            <a:stretch>
              <a:fillRect/>
            </a:stretch>
          </p:blipFill>
          <p:spPr>
            <a:xfrm>
              <a:off x="323851" y="2973056"/>
              <a:ext cx="5397323" cy="2345265"/>
            </a:xfrm>
            <a:prstGeom prst="rect">
              <a:avLst/>
            </a:prstGeom>
          </p:spPr>
        </p:pic>
        <p:cxnSp>
          <p:nvCxnSpPr>
            <p:cNvPr id="7" name="Straight Arrow Connector 6">
              <a:extLst>
                <a:ext uri="{FF2B5EF4-FFF2-40B4-BE49-F238E27FC236}">
                  <a16:creationId xmlns:a16="http://schemas.microsoft.com/office/drawing/2014/main" id="{738A5048-FBD8-4AD1-908B-6AD9D9CE409D}"/>
                </a:ext>
              </a:extLst>
            </p:cNvPr>
            <p:cNvCxnSpPr>
              <a:cxnSpLocks/>
            </p:cNvCxnSpPr>
            <p:nvPr/>
          </p:nvCxnSpPr>
          <p:spPr>
            <a:xfrm flipV="1">
              <a:off x="5826947" y="2178809"/>
              <a:ext cx="1232259" cy="1132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1A510CA-1DDE-4FC3-95AE-33B0698633B3}"/>
                </a:ext>
              </a:extLst>
            </p:cNvPr>
            <p:cNvCxnSpPr>
              <a:cxnSpLocks/>
            </p:cNvCxnSpPr>
            <p:nvPr/>
          </p:nvCxnSpPr>
          <p:spPr>
            <a:xfrm flipV="1">
              <a:off x="6311348" y="2692400"/>
              <a:ext cx="712175" cy="1132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219799F-D1A9-4A0B-95C8-874EE0E2304B}"/>
                </a:ext>
              </a:extLst>
            </p:cNvPr>
            <p:cNvPicPr>
              <a:picLocks noChangeAspect="1"/>
            </p:cNvPicPr>
            <p:nvPr/>
          </p:nvPicPr>
          <p:blipFill>
            <a:blip r:embed="rId4"/>
            <a:stretch>
              <a:fillRect/>
            </a:stretch>
          </p:blipFill>
          <p:spPr>
            <a:xfrm>
              <a:off x="2246315" y="4049768"/>
              <a:ext cx="4777208" cy="2657322"/>
            </a:xfrm>
            <a:prstGeom prst="rect">
              <a:avLst/>
            </a:prstGeom>
          </p:spPr>
        </p:pic>
      </p:grpSp>
    </p:spTree>
    <p:extLst>
      <p:ext uri="{BB962C8B-B14F-4D97-AF65-F5344CB8AC3E}">
        <p14:creationId xmlns:p14="http://schemas.microsoft.com/office/powerpoint/2010/main" val="2750841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p:txBody>
          <a:bodyPr/>
          <a:lstStyle/>
          <a:p>
            <a:r>
              <a:rPr lang="en-GB" dirty="0"/>
              <a:t>Centralized CN 60</a:t>
            </a:r>
          </a:p>
        </p:txBody>
      </p:sp>
      <p:sp>
        <p:nvSpPr>
          <p:cNvPr id="3" name="Content Placeholder 2">
            <a:extLst>
              <a:ext uri="{FF2B5EF4-FFF2-40B4-BE49-F238E27FC236}">
                <a16:creationId xmlns:a16="http://schemas.microsoft.com/office/drawing/2014/main" id="{7B698B83-5704-4755-A77F-1CE3343BB474}"/>
              </a:ext>
            </a:extLst>
          </p:cNvPr>
          <p:cNvSpPr>
            <a:spLocks noGrp="1"/>
          </p:cNvSpPr>
          <p:nvPr>
            <p:ph sz="quarter" idx="13"/>
          </p:nvPr>
        </p:nvSpPr>
        <p:spPr>
          <a:ln>
            <a:noFill/>
          </a:ln>
        </p:spPr>
        <p:txBody>
          <a:bodyPr/>
          <a:lstStyle/>
          <a:p>
            <a:pPr defTabSz="360000"/>
            <a:r>
              <a:rPr lang="en-GB" sz="2200" dirty="0"/>
              <a:t>Content of CN 60: “copy and paste” from central IB report</a:t>
            </a:r>
          </a:p>
          <a:p>
            <a:pPr defTabSz="360000">
              <a:spcBef>
                <a:spcPts val="600"/>
              </a:spcBef>
            </a:pPr>
            <a:r>
              <a:rPr lang="en-GB" sz="2200" dirty="0"/>
              <a:t>New optional IB service as of 2025: the IB can generate and distribute CN 60 accounts on behalf of interested DOs</a:t>
            </a:r>
          </a:p>
          <a:p>
            <a:pPr defTabSz="360000"/>
            <a:endParaRPr lang="en-GB" dirty="0"/>
          </a:p>
        </p:txBody>
      </p:sp>
      <p:pic>
        <p:nvPicPr>
          <p:cNvPr id="4" name="Picture 3">
            <a:extLst>
              <a:ext uri="{FF2B5EF4-FFF2-40B4-BE49-F238E27FC236}">
                <a16:creationId xmlns:a16="http://schemas.microsoft.com/office/drawing/2014/main" id="{C5D50E87-5E8B-4A49-A1E7-E43A97EE04A9}"/>
              </a:ext>
            </a:extLst>
          </p:cNvPr>
          <p:cNvPicPr>
            <a:picLocks noChangeAspect="1"/>
          </p:cNvPicPr>
          <p:nvPr/>
        </p:nvPicPr>
        <p:blipFill>
          <a:blip r:embed="rId2"/>
          <a:stretch>
            <a:fillRect/>
          </a:stretch>
        </p:blipFill>
        <p:spPr>
          <a:xfrm>
            <a:off x="6506781" y="3296791"/>
            <a:ext cx="5348669" cy="3122390"/>
          </a:xfrm>
          <a:prstGeom prst="rect">
            <a:avLst/>
          </a:prstGeom>
        </p:spPr>
      </p:pic>
      <p:sp>
        <p:nvSpPr>
          <p:cNvPr id="5" name="Title 1">
            <a:extLst>
              <a:ext uri="{FF2B5EF4-FFF2-40B4-BE49-F238E27FC236}">
                <a16:creationId xmlns:a16="http://schemas.microsoft.com/office/drawing/2014/main" id="{AB1F3A16-16A3-47B4-9194-F58F0E080B33}"/>
              </a:ext>
            </a:extLst>
          </p:cNvPr>
          <p:cNvSpPr txBox="1">
            <a:spLocks/>
          </p:cNvSpPr>
          <p:nvPr/>
        </p:nvSpPr>
        <p:spPr>
          <a:xfrm>
            <a:off x="336550" y="3281700"/>
            <a:ext cx="5902325" cy="27939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719138" lvl="0" indent="-358775" algn="just" defTabSz="360000">
              <a:lnSpc>
                <a:spcPct val="100000"/>
              </a:lnSpc>
              <a:spcBef>
                <a:spcPts val="600"/>
              </a:spcBef>
              <a:spcAft>
                <a:spcPts val="0"/>
              </a:spcAft>
              <a:buFont typeface="Courier New" panose="02070309020205020404" pitchFamily="49" charset="0"/>
              <a:buChar char="o"/>
            </a:pPr>
            <a:r>
              <a:rPr lang="en-GB" sz="2200" b="0" dirty="0"/>
              <a:t>Avoids manual copy-paste</a:t>
            </a:r>
          </a:p>
          <a:p>
            <a:pPr marL="720000" lvl="0" indent="-360000" algn="just" defTabSz="360000">
              <a:lnSpc>
                <a:spcPct val="100000"/>
              </a:lnSpc>
              <a:spcBef>
                <a:spcPts val="600"/>
              </a:spcBef>
              <a:spcAft>
                <a:spcPts val="0"/>
              </a:spcAft>
              <a:buFont typeface="Courier New" panose="02070309020205020404" pitchFamily="49" charset="0"/>
              <a:buChar char="o"/>
            </a:pPr>
            <a:r>
              <a:rPr lang="en-GB" sz="2200" b="0" dirty="0"/>
              <a:t>No challenge with verification notes</a:t>
            </a:r>
          </a:p>
          <a:p>
            <a:pPr marL="720000" lvl="0" indent="-360000" algn="just" defTabSz="360000">
              <a:lnSpc>
                <a:spcPct val="100000"/>
              </a:lnSpc>
              <a:spcBef>
                <a:spcPts val="600"/>
              </a:spcBef>
              <a:spcAft>
                <a:spcPts val="0"/>
              </a:spcAft>
              <a:buFont typeface="Courier New" panose="02070309020205020404" pitchFamily="49" charset="0"/>
              <a:buChar char="o"/>
            </a:pPr>
            <a:r>
              <a:rPr lang="en-GB" sz="2200" b="0" dirty="0"/>
              <a:t>IB handles payment thresholds (payment carried over to next period, etc.)</a:t>
            </a:r>
          </a:p>
          <a:p>
            <a:pPr marL="720000" lvl="0" indent="-360000" algn="just" defTabSz="360000">
              <a:lnSpc>
                <a:spcPct val="100000"/>
              </a:lnSpc>
              <a:spcBef>
                <a:spcPts val="600"/>
              </a:spcBef>
              <a:spcAft>
                <a:spcPts val="0"/>
              </a:spcAft>
              <a:buFont typeface="Courier New" panose="02070309020205020404" pitchFamily="49" charset="0"/>
              <a:buChar char="o"/>
            </a:pPr>
            <a:r>
              <a:rPr lang="en-GB" sz="2200" b="0" dirty="0"/>
              <a:t>More pleasant and easier for debtors to receive centrally generated accounts</a:t>
            </a:r>
          </a:p>
        </p:txBody>
      </p:sp>
    </p:spTree>
    <p:extLst>
      <p:ext uri="{BB962C8B-B14F-4D97-AF65-F5344CB8AC3E}">
        <p14:creationId xmlns:p14="http://schemas.microsoft.com/office/powerpoint/2010/main" val="34695748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p:txBody>
          <a:bodyPr/>
          <a:lstStyle/>
          <a:p>
            <a:r>
              <a:rPr lang="en-GB" dirty="0"/>
              <a:t>Centralized CN 60 (cont.)</a:t>
            </a:r>
          </a:p>
        </p:txBody>
      </p:sp>
      <p:sp>
        <p:nvSpPr>
          <p:cNvPr id="3" name="Content Placeholder 2">
            <a:extLst>
              <a:ext uri="{FF2B5EF4-FFF2-40B4-BE49-F238E27FC236}">
                <a16:creationId xmlns:a16="http://schemas.microsoft.com/office/drawing/2014/main" id="{7B698B83-5704-4755-A77F-1CE3343BB474}"/>
              </a:ext>
            </a:extLst>
          </p:cNvPr>
          <p:cNvSpPr>
            <a:spLocks noGrp="1"/>
          </p:cNvSpPr>
          <p:nvPr>
            <p:ph sz="quarter" idx="13"/>
          </p:nvPr>
        </p:nvSpPr>
        <p:spPr/>
        <p:txBody>
          <a:bodyPr/>
          <a:lstStyle/>
          <a:p>
            <a:pPr indent="-360000" defTabSz="360000"/>
            <a:r>
              <a:rPr lang="en-GB" dirty="0"/>
              <a:t>Central CN 60: solution described in Convention Regulations article 31-106 (Preparation and transmission of charges for supplementary remuneration accounts and additional payments based on central reports)</a:t>
            </a:r>
          </a:p>
          <a:p>
            <a:pPr indent="-360000" defTabSz="360000"/>
            <a:endParaRPr lang="en-GB" dirty="0"/>
          </a:p>
          <a:p>
            <a:pPr indent="-360000" defTabSz="360000"/>
            <a:r>
              <a:rPr lang="en-GB" dirty="0"/>
              <a:t>Starting in 2026, CN 60 will be used more</a:t>
            </a:r>
            <a:br>
              <a:rPr lang="en-GB" dirty="0"/>
            </a:br>
            <a:r>
              <a:rPr lang="en-GB" dirty="0"/>
              <a:t>-&gt; increased benefits with centralized CN 60</a:t>
            </a:r>
          </a:p>
          <a:p>
            <a:pPr indent="-360000" defTabSz="360000"/>
            <a:endParaRPr lang="en-GB" dirty="0"/>
          </a:p>
          <a:p>
            <a:pPr marL="0" indent="0" defTabSz="360000">
              <a:buNone/>
            </a:pPr>
            <a:r>
              <a:rPr lang="en-GB" sz="2600" b="1" dirty="0"/>
              <a:t>Note. ‒ </a:t>
            </a:r>
            <a:r>
              <a:rPr lang="en-GB" sz="2600" dirty="0"/>
              <a:t>Central approach covers bilateral/multilateral agreements with accounting outside UPU</a:t>
            </a:r>
          </a:p>
          <a:p>
            <a:pPr marL="4400" indent="0" defTabSz="360000">
              <a:buNone/>
            </a:pPr>
            <a:endParaRPr lang="en-GB" dirty="0"/>
          </a:p>
        </p:txBody>
      </p:sp>
    </p:spTree>
    <p:extLst>
      <p:ext uri="{BB962C8B-B14F-4D97-AF65-F5344CB8AC3E}">
        <p14:creationId xmlns:p14="http://schemas.microsoft.com/office/powerpoint/2010/main" val="1110819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AB8-CC50-483F-A07E-BA87F9AB3F47}"/>
              </a:ext>
            </a:extLst>
          </p:cNvPr>
          <p:cNvSpPr>
            <a:spLocks noGrp="1"/>
          </p:cNvSpPr>
          <p:nvPr>
            <p:ph type="ctrTitle"/>
          </p:nvPr>
        </p:nvSpPr>
        <p:spPr>
          <a:xfrm>
            <a:off x="1225446" y="1369702"/>
            <a:ext cx="9741108" cy="1558225"/>
          </a:xfrm>
        </p:spPr>
        <p:txBody>
          <a:bodyPr/>
          <a:lstStyle/>
          <a:p>
            <a:pPr defTabSz="450000">
              <a:tabLst>
                <a:tab pos="712800" algn="l"/>
                <a:tab pos="720000" algn="l"/>
              </a:tabLst>
            </a:pPr>
            <a:br>
              <a:rPr lang="en-GB" dirty="0"/>
            </a:br>
            <a:r>
              <a:rPr lang="en-GB" sz="3600" dirty="0"/>
              <a:t>8	Compliance</a:t>
            </a:r>
          </a:p>
        </p:txBody>
      </p:sp>
    </p:spTree>
    <p:extLst>
      <p:ext uri="{BB962C8B-B14F-4D97-AF65-F5344CB8AC3E}">
        <p14:creationId xmlns:p14="http://schemas.microsoft.com/office/powerpoint/2010/main" val="3328827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p:txBody>
          <a:bodyPr/>
          <a:lstStyle/>
          <a:p>
            <a:r>
              <a:rPr lang="en-GB" sz="3400" dirty="0"/>
              <a:t>EDI compliance measurements</a:t>
            </a:r>
          </a:p>
        </p:txBody>
      </p:sp>
      <p:sp>
        <p:nvSpPr>
          <p:cNvPr id="3" name="Content Placeholder 2">
            <a:extLst>
              <a:ext uri="{FF2B5EF4-FFF2-40B4-BE49-F238E27FC236}">
                <a16:creationId xmlns:a16="http://schemas.microsoft.com/office/drawing/2014/main" id="{7B698B83-5704-4755-A77F-1CE3343BB474}"/>
              </a:ext>
            </a:extLst>
          </p:cNvPr>
          <p:cNvSpPr>
            <a:spLocks noGrp="1"/>
          </p:cNvSpPr>
          <p:nvPr>
            <p:ph sz="quarter" idx="13"/>
          </p:nvPr>
        </p:nvSpPr>
        <p:spPr/>
        <p:txBody>
          <a:bodyPr/>
          <a:lstStyle/>
          <a:p>
            <a:pPr lvl="0" indent="-360000" algn="just" defTabSz="360000">
              <a:lnSpc>
                <a:spcPct val="100000"/>
              </a:lnSpc>
              <a:spcBef>
                <a:spcPts val="600"/>
              </a:spcBef>
              <a:spcAft>
                <a:spcPts val="600"/>
              </a:spcAft>
              <a:buFont typeface="Arial" panose="020B0604020202020204" pitchFamily="34" charset="0"/>
              <a:buChar char="•"/>
            </a:pPr>
            <a:r>
              <a:rPr lang="en-GB" sz="2200" b="0" dirty="0"/>
              <a:t>EDI compliance measurements available in the compliance platform published in QCS (</a:t>
            </a:r>
            <a:r>
              <a:rPr lang="en-GB" sz="2200" b="0" dirty="0">
                <a:hlinkClick r:id="rId2">
                  <a:extLst>
                    <a:ext uri="{A12FA001-AC4F-418D-AE19-62706E023703}">
                      <ahyp:hlinkClr xmlns:ahyp="http://schemas.microsoft.com/office/drawing/2018/hyperlinkcolor" val="tx"/>
                    </a:ext>
                  </a:extLst>
                </a:hlinkClick>
              </a:rPr>
              <a:t>qcsmailbd.ptc.post</a:t>
            </a:r>
            <a:r>
              <a:rPr lang="en-GB" sz="2200" b="0" dirty="0"/>
              <a:t>)</a:t>
            </a:r>
          </a:p>
          <a:p>
            <a:pPr lvl="0" indent="-360000" algn="just" defTabSz="360000">
              <a:lnSpc>
                <a:spcPct val="100000"/>
              </a:lnSpc>
              <a:spcBef>
                <a:spcPts val="600"/>
              </a:spcBef>
              <a:spcAft>
                <a:spcPts val="600"/>
              </a:spcAft>
              <a:buFont typeface="Arial" panose="020B0604020202020204" pitchFamily="34" charset="0"/>
              <a:buChar char="•"/>
            </a:pPr>
            <a:r>
              <a:rPr lang="en-GB" sz="2200" b="0" dirty="0"/>
              <a:t>Part of data quality measurements</a:t>
            </a:r>
          </a:p>
          <a:p>
            <a:pPr lvl="0" indent="-360000" algn="just" defTabSz="360000">
              <a:lnSpc>
                <a:spcPct val="100000"/>
              </a:lnSpc>
              <a:spcBef>
                <a:spcPts val="600"/>
              </a:spcBef>
              <a:spcAft>
                <a:spcPts val="600"/>
              </a:spcAft>
              <a:buFont typeface="Arial" panose="020B0604020202020204" pitchFamily="34" charset="0"/>
              <a:buChar char="•"/>
            </a:pPr>
            <a:r>
              <a:rPr lang="en-GB" sz="2200" b="0" dirty="0"/>
              <a:t>Platform designed to show issues and help resolve them</a:t>
            </a:r>
          </a:p>
          <a:p>
            <a:pPr lvl="0" indent="-360000" algn="just" defTabSz="360000">
              <a:lnSpc>
                <a:spcPct val="100000"/>
              </a:lnSpc>
              <a:spcBef>
                <a:spcPts val="600"/>
              </a:spcBef>
              <a:spcAft>
                <a:spcPts val="600"/>
              </a:spcAft>
              <a:buFont typeface="Arial" panose="020B0604020202020204" pitchFamily="34" charset="0"/>
              <a:buChar char="•"/>
            </a:pPr>
            <a:r>
              <a:rPr lang="en-GB" sz="2200" b="0" dirty="0"/>
              <a:t>Compliance measurements regularly refreshed to match new rules/needs</a:t>
            </a:r>
          </a:p>
          <a:p>
            <a:pPr lvl="0" indent="-360000" algn="just" defTabSz="360000">
              <a:lnSpc>
                <a:spcPct val="100000"/>
              </a:lnSpc>
              <a:spcBef>
                <a:spcPts val="600"/>
              </a:spcBef>
              <a:spcAft>
                <a:spcPts val="600"/>
              </a:spcAft>
              <a:buFont typeface="Arial" panose="020B0604020202020204" pitchFamily="34" charset="0"/>
              <a:buChar char="•"/>
            </a:pPr>
            <a:r>
              <a:rPr lang="en-GB" sz="2200" b="0" dirty="0">
                <a:latin typeface="Verdana" panose="020B0604030504040204" pitchFamily="34" charset="0"/>
                <a:ea typeface="Verdana" panose="020B0604030504040204" pitchFamily="34" charset="0"/>
              </a:rPr>
              <a:t>Intention to adjust at the beginning of 2026 to:</a:t>
            </a:r>
          </a:p>
          <a:p>
            <a:pPr marL="720000" lvl="1" indent="-360000" defTabSz="360000">
              <a:spcBef>
                <a:spcPts val="600"/>
              </a:spcBef>
              <a:spcAft>
                <a:spcPts val="0"/>
              </a:spcAft>
              <a:buFont typeface="Courier New" panose="02070309020205020404" pitchFamily="49" charset="0"/>
              <a:buChar char="o"/>
            </a:pPr>
            <a:r>
              <a:rPr lang="en-GB" sz="2200" dirty="0">
                <a:latin typeface="Verdana" panose="020B0604030504040204" pitchFamily="34" charset="0"/>
                <a:ea typeface="Verdana" panose="020B0604030504040204" pitchFamily="34" charset="0"/>
              </a:rPr>
              <a:t>take account of the mandatory exchange of EMSEVT for all letter mail</a:t>
            </a:r>
            <a:br>
              <a:rPr lang="en-GB" sz="2200" dirty="0">
                <a:latin typeface="Verdana" panose="020B0604030504040204" pitchFamily="34" charset="0"/>
                <a:ea typeface="Verdana" panose="020B0604030504040204" pitchFamily="34" charset="0"/>
              </a:rPr>
            </a:br>
            <a:r>
              <a:rPr lang="en-GB" sz="2200" dirty="0">
                <a:latin typeface="Verdana" panose="020B0604030504040204" pitchFamily="34" charset="0"/>
                <a:ea typeface="Verdana" panose="020B0604030504040204" pitchFamily="34" charset="0"/>
              </a:rPr>
              <a:t>-&gt; All EDI links should be opened for xx350 EDI addresses</a:t>
            </a:r>
            <a:br>
              <a:rPr lang="en-GB" sz="2200" dirty="0">
                <a:latin typeface="Verdana" panose="020B0604030504040204" pitchFamily="34" charset="0"/>
                <a:ea typeface="Verdana" panose="020B0604030504040204" pitchFamily="34" charset="0"/>
              </a:rPr>
            </a:br>
            <a:r>
              <a:rPr lang="en-GB" sz="2200" dirty="0">
                <a:latin typeface="Verdana" panose="020B0604030504040204" pitchFamily="34" charset="0"/>
                <a:ea typeface="Verdana" panose="020B0604030504040204" pitchFamily="34" charset="0"/>
              </a:rPr>
              <a:t>-&gt; EMSEVT messages should be sent with all partners</a:t>
            </a:r>
          </a:p>
          <a:p>
            <a:pPr marL="720000" lvl="1" indent="-360000" algn="just" defTabSz="360000">
              <a:spcBef>
                <a:spcPts val="600"/>
              </a:spcBef>
              <a:spcAft>
                <a:spcPts val="0"/>
              </a:spcAft>
              <a:buFont typeface="Courier New" panose="02070309020205020404" pitchFamily="49" charset="0"/>
              <a:buChar char="o"/>
            </a:pPr>
            <a:r>
              <a:rPr lang="en-GB" sz="2200" dirty="0">
                <a:latin typeface="Verdana" panose="020B0604030504040204" pitchFamily="34" charset="0"/>
                <a:ea typeface="Verdana" panose="020B0604030504040204" pitchFamily="34" charset="0"/>
              </a:rPr>
              <a:t>s</a:t>
            </a:r>
            <a:r>
              <a:rPr lang="en-GB" sz="2200" b="0" dirty="0">
                <a:latin typeface="Verdana" panose="020B0604030504040204" pitchFamily="34" charset="0"/>
                <a:ea typeface="Verdana" panose="020B0604030504040204" pitchFamily="34" charset="0"/>
              </a:rPr>
              <a:t>how anomalies such as registered mail present in dispatches containing goods only (UA dispatches) </a:t>
            </a:r>
          </a:p>
          <a:p>
            <a:pPr defTabSz="360000"/>
            <a:endParaRPr lang="en-GB" dirty="0"/>
          </a:p>
        </p:txBody>
      </p:sp>
    </p:spTree>
    <p:extLst>
      <p:ext uri="{BB962C8B-B14F-4D97-AF65-F5344CB8AC3E}">
        <p14:creationId xmlns:p14="http://schemas.microsoft.com/office/powerpoint/2010/main" val="1439548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p:txBody>
          <a:bodyPr/>
          <a:lstStyle/>
          <a:p>
            <a:pPr>
              <a:defRPr/>
            </a:pPr>
            <a:r>
              <a:rPr lang="en-GB" sz="2400" dirty="0">
                <a:solidFill>
                  <a:prstClr val="black"/>
                </a:solidFill>
                <a:cs typeface="Arial" panose="020B0604020202020204" pitchFamily="34" charset="0"/>
              </a:rPr>
              <a:t>UPU response and support framework</a:t>
            </a:r>
            <a:br>
              <a:rPr lang="en-GB" sz="2400" dirty="0">
                <a:solidFill>
                  <a:prstClr val="black"/>
                </a:solidFill>
                <a:cs typeface="Arial" panose="020B0604020202020204" pitchFamily="34" charset="0"/>
              </a:rPr>
            </a:br>
            <a:r>
              <a:rPr lang="en-GB" sz="2400" dirty="0">
                <a:solidFill>
                  <a:schemeClr val="tx1">
                    <a:lumMod val="50000"/>
                    <a:lumOff val="50000"/>
                  </a:schemeClr>
                </a:solidFill>
                <a:cs typeface="Arial" panose="020B0604020202020204" pitchFamily="34" charset="0"/>
              </a:rPr>
              <a:t>Adapting postal services to market dynamics</a:t>
            </a:r>
            <a:endParaRPr lang="en-GB" sz="2400" dirty="0"/>
          </a:p>
        </p:txBody>
      </p:sp>
      <p:grpSp>
        <p:nvGrpSpPr>
          <p:cNvPr id="2" name="Group 1">
            <a:extLst>
              <a:ext uri="{FF2B5EF4-FFF2-40B4-BE49-F238E27FC236}">
                <a16:creationId xmlns:a16="http://schemas.microsoft.com/office/drawing/2014/main" id="{09F5E905-D412-41DA-89D0-28649C43DF88}"/>
              </a:ext>
            </a:extLst>
          </p:cNvPr>
          <p:cNvGrpSpPr/>
          <p:nvPr/>
        </p:nvGrpSpPr>
        <p:grpSpPr>
          <a:xfrm>
            <a:off x="906801" y="1307182"/>
            <a:ext cx="9640869" cy="4939184"/>
            <a:chOff x="1087201" y="1579377"/>
            <a:chExt cx="9640869" cy="4939184"/>
          </a:xfrm>
        </p:grpSpPr>
        <p:sp>
          <p:nvSpPr>
            <p:cNvPr id="29" name="Oval 28">
              <a:extLst>
                <a:ext uri="{FF2B5EF4-FFF2-40B4-BE49-F238E27FC236}">
                  <a16:creationId xmlns:a16="http://schemas.microsoft.com/office/drawing/2014/main" id="{074C7C8F-8ADE-4AE9-91C2-F416AD4274CB}"/>
                </a:ext>
              </a:extLst>
            </p:cNvPr>
            <p:cNvSpPr>
              <a:spLocks noChangeAspect="1"/>
            </p:cNvSpPr>
            <p:nvPr/>
          </p:nvSpPr>
          <p:spPr>
            <a:xfrm>
              <a:off x="3457597" y="1579377"/>
              <a:ext cx="4975790" cy="4939184"/>
            </a:xfrm>
            <a:prstGeom prst="ellipse">
              <a:avLst/>
            </a:pr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CE15F7C5-E99E-465F-9A16-1E905F1B8A4B}"/>
                </a:ext>
              </a:extLst>
            </p:cNvPr>
            <p:cNvSpPr/>
            <p:nvPr/>
          </p:nvSpPr>
          <p:spPr>
            <a:xfrm>
              <a:off x="4135855" y="2343712"/>
              <a:ext cx="3527774" cy="3422697"/>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erdana" panose="020B0604030504040204" pitchFamily="34" charset="0"/>
                <a:ea typeface="Verdana" panose="020B0604030504040204" pitchFamily="34" charset="0"/>
              </a:endParaRPr>
            </a:p>
          </p:txBody>
        </p:sp>
        <p:pic>
          <p:nvPicPr>
            <p:cNvPr id="32" name="Picture 31">
              <a:extLst>
                <a:ext uri="{FF2B5EF4-FFF2-40B4-BE49-F238E27FC236}">
                  <a16:creationId xmlns:a16="http://schemas.microsoft.com/office/drawing/2014/main" id="{9D1B370A-76A5-4693-B203-EE32F76D1235}"/>
                </a:ext>
              </a:extLst>
            </p:cNvPr>
            <p:cNvPicPr>
              <a:picLocks noChangeAspect="1"/>
            </p:cNvPicPr>
            <p:nvPr/>
          </p:nvPicPr>
          <p:blipFill>
            <a:blip r:embed="rId2">
              <a:duotone>
                <a:schemeClr val="accent6">
                  <a:shade val="45000"/>
                  <a:satMod val="135000"/>
                </a:schemeClr>
                <a:prstClr val="white"/>
              </a:duotone>
            </a:blip>
            <a:stretch>
              <a:fillRect/>
            </a:stretch>
          </p:blipFill>
          <p:spPr>
            <a:xfrm>
              <a:off x="7055945" y="3806979"/>
              <a:ext cx="944782" cy="890485"/>
            </a:xfrm>
            <a:prstGeom prst="rect">
              <a:avLst/>
            </a:prstGeom>
          </p:spPr>
        </p:pic>
        <p:pic>
          <p:nvPicPr>
            <p:cNvPr id="33" name="Picture 32">
              <a:extLst>
                <a:ext uri="{FF2B5EF4-FFF2-40B4-BE49-F238E27FC236}">
                  <a16:creationId xmlns:a16="http://schemas.microsoft.com/office/drawing/2014/main" id="{4B5D3D3D-2AD9-4662-973D-F4CBE38DBD98}"/>
                </a:ext>
              </a:extLst>
            </p:cNvPr>
            <p:cNvPicPr>
              <a:picLocks noChangeAspect="1"/>
            </p:cNvPicPr>
            <p:nvPr/>
          </p:nvPicPr>
          <p:blipFill>
            <a:blip r:embed="rId3">
              <a:grayscl/>
            </a:blip>
            <a:stretch>
              <a:fillRect/>
            </a:stretch>
          </p:blipFill>
          <p:spPr>
            <a:xfrm>
              <a:off x="3604983" y="4316648"/>
              <a:ext cx="1321552" cy="894910"/>
            </a:xfrm>
            <a:prstGeom prst="rect">
              <a:avLst/>
            </a:prstGeom>
          </p:spPr>
        </p:pic>
        <p:pic>
          <p:nvPicPr>
            <p:cNvPr id="34" name="Picture 33">
              <a:extLst>
                <a:ext uri="{FF2B5EF4-FFF2-40B4-BE49-F238E27FC236}">
                  <a16:creationId xmlns:a16="http://schemas.microsoft.com/office/drawing/2014/main" id="{A04A5434-EB96-4159-960B-501030337DF3}"/>
                </a:ext>
              </a:extLst>
            </p:cNvPr>
            <p:cNvPicPr>
              <a:picLocks noChangeAspect="1"/>
            </p:cNvPicPr>
            <p:nvPr/>
          </p:nvPicPr>
          <p:blipFill>
            <a:blip r:embed="rId4">
              <a:duotone>
                <a:schemeClr val="accent5">
                  <a:shade val="45000"/>
                  <a:satMod val="135000"/>
                </a:schemeClr>
                <a:prstClr val="white"/>
              </a:duotone>
            </a:blip>
            <a:stretch>
              <a:fillRect/>
            </a:stretch>
          </p:blipFill>
          <p:spPr>
            <a:xfrm>
              <a:off x="6434374" y="2158447"/>
              <a:ext cx="936117" cy="684753"/>
            </a:xfrm>
            <a:prstGeom prst="rect">
              <a:avLst/>
            </a:prstGeom>
          </p:spPr>
        </p:pic>
        <p:pic>
          <p:nvPicPr>
            <p:cNvPr id="35" name="Picture 34">
              <a:extLst>
                <a:ext uri="{FF2B5EF4-FFF2-40B4-BE49-F238E27FC236}">
                  <a16:creationId xmlns:a16="http://schemas.microsoft.com/office/drawing/2014/main" id="{A1ADCE88-F864-4705-91C1-56232A27F60F}"/>
                </a:ext>
              </a:extLst>
            </p:cNvPr>
            <p:cNvPicPr>
              <a:picLocks noChangeAspect="1"/>
            </p:cNvPicPr>
            <p:nvPr/>
          </p:nvPicPr>
          <p:blipFill>
            <a:blip r:embed="rId5"/>
            <a:stretch>
              <a:fillRect/>
            </a:stretch>
          </p:blipFill>
          <p:spPr>
            <a:xfrm>
              <a:off x="5583124" y="5257757"/>
              <a:ext cx="781654" cy="841020"/>
            </a:xfrm>
            <a:prstGeom prst="rect">
              <a:avLst/>
            </a:prstGeom>
          </p:spPr>
        </p:pic>
        <p:pic>
          <p:nvPicPr>
            <p:cNvPr id="36" name="Picture 35">
              <a:extLst>
                <a:ext uri="{FF2B5EF4-FFF2-40B4-BE49-F238E27FC236}">
                  <a16:creationId xmlns:a16="http://schemas.microsoft.com/office/drawing/2014/main" id="{D37F2106-87D5-49AE-8B1B-E32AA57B5175}"/>
                </a:ext>
              </a:extLst>
            </p:cNvPr>
            <p:cNvPicPr>
              <a:picLocks noChangeAspect="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colorTemperature colorTemp="4700"/>
                      </a14:imgEffect>
                    </a14:imgLayer>
                  </a14:imgProps>
                </a:ext>
              </a:extLst>
            </a:blip>
            <a:stretch>
              <a:fillRect/>
            </a:stretch>
          </p:blipFill>
          <p:spPr>
            <a:xfrm>
              <a:off x="5373813" y="3419614"/>
              <a:ext cx="1126807" cy="788766"/>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7" name="TextBox 36">
              <a:extLst>
                <a:ext uri="{FF2B5EF4-FFF2-40B4-BE49-F238E27FC236}">
                  <a16:creationId xmlns:a16="http://schemas.microsoft.com/office/drawing/2014/main" id="{CED30DD6-78CC-41A9-AA53-CFE816BE9DCF}"/>
                </a:ext>
              </a:extLst>
            </p:cNvPr>
            <p:cNvSpPr txBox="1"/>
            <p:nvPr/>
          </p:nvSpPr>
          <p:spPr>
            <a:xfrm>
              <a:off x="5219259" y="4247324"/>
              <a:ext cx="1690851" cy="646331"/>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rPr>
                <a:t>Customer at the centre </a:t>
              </a:r>
            </a:p>
          </p:txBody>
        </p:sp>
        <p:sp>
          <p:nvSpPr>
            <p:cNvPr id="38" name="TextBox 37">
              <a:extLst>
                <a:ext uri="{FF2B5EF4-FFF2-40B4-BE49-F238E27FC236}">
                  <a16:creationId xmlns:a16="http://schemas.microsoft.com/office/drawing/2014/main" id="{E9E33905-6C6C-42B4-99C4-4193C862840B}"/>
                </a:ext>
              </a:extLst>
            </p:cNvPr>
            <p:cNvSpPr txBox="1"/>
            <p:nvPr/>
          </p:nvSpPr>
          <p:spPr>
            <a:xfrm>
              <a:off x="4530028" y="3044532"/>
              <a:ext cx="801694" cy="307777"/>
            </a:xfrm>
            <a:prstGeom prst="rect">
              <a:avLst/>
            </a:prstGeom>
            <a:noFill/>
          </p:spPr>
          <p:txBody>
            <a:bodyPr wrap="none" rtlCol="0">
              <a:spAutoFit/>
            </a:bodyPr>
            <a:lstStyle/>
            <a:p>
              <a:r>
                <a:rPr lang="en-GB" sz="1400" dirty="0">
                  <a:latin typeface="Verdana" panose="020B0604030504040204" pitchFamily="34" charset="0"/>
                  <a:ea typeface="Verdana" panose="020B0604030504040204" pitchFamily="34" charset="0"/>
                </a:rPr>
                <a:t>Market</a:t>
              </a:r>
            </a:p>
          </p:txBody>
        </p:sp>
        <p:sp>
          <p:nvSpPr>
            <p:cNvPr id="39" name="TextBox 38">
              <a:extLst>
                <a:ext uri="{FF2B5EF4-FFF2-40B4-BE49-F238E27FC236}">
                  <a16:creationId xmlns:a16="http://schemas.microsoft.com/office/drawing/2014/main" id="{A1E64D72-5C94-4436-9B3F-D4969580621C}"/>
                </a:ext>
              </a:extLst>
            </p:cNvPr>
            <p:cNvSpPr txBox="1"/>
            <p:nvPr/>
          </p:nvSpPr>
          <p:spPr>
            <a:xfrm>
              <a:off x="6465647" y="2809489"/>
              <a:ext cx="1126807" cy="523220"/>
            </a:xfrm>
            <a:prstGeom prst="rect">
              <a:avLst/>
            </a:prstGeom>
            <a:noFill/>
          </p:spPr>
          <p:txBody>
            <a:bodyPr wrap="square" rtlCol="0">
              <a:spAutoFit/>
            </a:bodyPr>
            <a:lstStyle/>
            <a:p>
              <a:r>
                <a:rPr lang="en-GB" sz="1400" dirty="0">
                  <a:latin typeface="Verdana" panose="020B0604030504040204" pitchFamily="34" charset="0"/>
                  <a:ea typeface="Verdana" panose="020B0604030504040204" pitchFamily="34" charset="0"/>
                </a:rPr>
                <a:t>Service features</a:t>
              </a:r>
            </a:p>
          </p:txBody>
        </p:sp>
        <p:sp>
          <p:nvSpPr>
            <p:cNvPr id="40" name="TextBox 39">
              <a:extLst>
                <a:ext uri="{FF2B5EF4-FFF2-40B4-BE49-F238E27FC236}">
                  <a16:creationId xmlns:a16="http://schemas.microsoft.com/office/drawing/2014/main" id="{2C244B8C-B7EB-4E32-A801-C639F51F2965}"/>
                </a:ext>
              </a:extLst>
            </p:cNvPr>
            <p:cNvSpPr txBox="1"/>
            <p:nvPr/>
          </p:nvSpPr>
          <p:spPr>
            <a:xfrm>
              <a:off x="3679364" y="5042678"/>
              <a:ext cx="1321552" cy="492443"/>
            </a:xfrm>
            <a:prstGeom prst="rect">
              <a:avLst/>
            </a:prstGeom>
            <a:noFill/>
          </p:spPr>
          <p:txBody>
            <a:bodyPr wrap="square" rtlCol="0">
              <a:spAutoFit/>
            </a:bodyPr>
            <a:lstStyle/>
            <a:p>
              <a:r>
                <a:rPr lang="en-GB" sz="1300" dirty="0">
                  <a:latin typeface="Verdana" panose="020B0604030504040204" pitchFamily="34" charset="0"/>
                  <a:ea typeface="Verdana" panose="020B0604030504040204" pitchFamily="34" charset="0"/>
                </a:rPr>
                <a:t>Regulatory framework</a:t>
              </a:r>
            </a:p>
          </p:txBody>
        </p:sp>
        <p:sp>
          <p:nvSpPr>
            <p:cNvPr id="41" name="Arrow: Pentagon 40">
              <a:extLst>
                <a:ext uri="{FF2B5EF4-FFF2-40B4-BE49-F238E27FC236}">
                  <a16:creationId xmlns:a16="http://schemas.microsoft.com/office/drawing/2014/main" id="{D3976829-BF04-4B6B-B235-8569293EADA9}"/>
                </a:ext>
              </a:extLst>
            </p:cNvPr>
            <p:cNvSpPr/>
            <p:nvPr/>
          </p:nvSpPr>
          <p:spPr>
            <a:xfrm>
              <a:off x="1305142" y="2216318"/>
              <a:ext cx="2991120" cy="771430"/>
            </a:xfrm>
            <a:prstGeom prst="homePlat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200150">
                <a:lnSpc>
                  <a:spcPct val="90000"/>
                </a:lnSpc>
                <a:spcBef>
                  <a:spcPct val="0"/>
                </a:spcBef>
                <a:spcAft>
                  <a:spcPct val="35000"/>
                </a:spcAft>
                <a:buClrTx/>
                <a:buSzTx/>
                <a:buFontTx/>
                <a:buNone/>
              </a:pPr>
              <a:r>
                <a:rPr lang="en-GB" altLang="fr-FR" sz="1200" b="1" dirty="0">
                  <a:solidFill>
                    <a:prstClr val="white"/>
                  </a:solidFill>
                  <a:latin typeface="Verdana" panose="020B0604030504040204" pitchFamily="34" charset="0"/>
                  <a:ea typeface="Verdana" panose="020B0604030504040204" pitchFamily="34" charset="0"/>
                  <a:cs typeface="Arial" charset="0"/>
                </a:rPr>
                <a:t>C</a:t>
              </a:r>
              <a:r>
                <a:rPr kumimoji="0" lang="en-GB" altLang="fr-FR" sz="1200" b="1" i="0" u="none" strike="noStrike" kern="1200" cap="none" spc="0" normalizeH="0" baseline="0" dirty="0">
                  <a:ln>
                    <a:noFill/>
                  </a:ln>
                  <a:solidFill>
                    <a:prstClr val="white"/>
                  </a:solidFill>
                  <a:effectLst/>
                  <a:uLnTx/>
                  <a:uFillTx/>
                  <a:latin typeface="Verdana" panose="020B0604030504040204" pitchFamily="34" charset="0"/>
                  <a:ea typeface="Verdana" panose="020B0604030504040204" pitchFamily="34" charset="0"/>
                  <a:cs typeface="Arial" charset="0"/>
                </a:rPr>
                <a:t>ustomer-focused, market-driven review and development of services and product features</a:t>
              </a:r>
              <a:endParaRPr lang="en-GB" sz="1200" b="1" kern="1200" dirty="0"/>
            </a:p>
          </p:txBody>
        </p:sp>
        <p:sp>
          <p:nvSpPr>
            <p:cNvPr id="42" name="Arrow: Pentagon 41">
              <a:extLst>
                <a:ext uri="{FF2B5EF4-FFF2-40B4-BE49-F238E27FC236}">
                  <a16:creationId xmlns:a16="http://schemas.microsoft.com/office/drawing/2014/main" id="{C81C4FF1-F0CC-49A0-B3F3-8776674860F7}"/>
                </a:ext>
              </a:extLst>
            </p:cNvPr>
            <p:cNvSpPr/>
            <p:nvPr/>
          </p:nvSpPr>
          <p:spPr>
            <a:xfrm>
              <a:off x="1087201" y="4487361"/>
              <a:ext cx="2933925" cy="665684"/>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200150">
                <a:lnSpc>
                  <a:spcPct val="90000"/>
                </a:lnSpc>
                <a:spcBef>
                  <a:spcPct val="0"/>
                </a:spcBef>
                <a:spcAft>
                  <a:spcPct val="35000"/>
                </a:spcAft>
                <a:buClrTx/>
                <a:buSzTx/>
                <a:buFontTx/>
                <a:buNone/>
              </a:pPr>
              <a:r>
                <a:rPr kumimoji="0" lang="en-GB" altLang="fr-FR" sz="1200" b="1" i="0" u="none" strike="noStrike" kern="1200" cap="none" spc="0" normalizeH="0" baseline="0" dirty="0">
                  <a:ln>
                    <a:noFill/>
                  </a:ln>
                  <a:solidFill>
                    <a:prstClr val="white"/>
                  </a:solidFill>
                  <a:effectLst/>
                  <a:uLnTx/>
                  <a:uFillTx/>
                  <a:latin typeface="Verdana" panose="020B0604030504040204" pitchFamily="34" charset="0"/>
                  <a:ea typeface="Verdana" panose="020B0604030504040204" pitchFamily="34" charset="0"/>
                  <a:cs typeface="Arial" charset="0"/>
                </a:rPr>
                <a:t>Aligning regulations to support and facilitate services </a:t>
              </a:r>
              <a:endParaRPr lang="en-GB" sz="1200" kern="1200" dirty="0"/>
            </a:p>
          </p:txBody>
        </p:sp>
        <p:pic>
          <p:nvPicPr>
            <p:cNvPr id="43" name="Picture 42">
              <a:extLst>
                <a:ext uri="{FF2B5EF4-FFF2-40B4-BE49-F238E27FC236}">
                  <a16:creationId xmlns:a16="http://schemas.microsoft.com/office/drawing/2014/main" id="{C954185F-BA4C-4DA8-87E3-888A7E0FD253}"/>
                </a:ext>
              </a:extLst>
            </p:cNvPr>
            <p:cNvPicPr>
              <a:picLocks noChangeAspect="1"/>
            </p:cNvPicPr>
            <p:nvPr/>
          </p:nvPicPr>
          <p:blipFill>
            <a:blip r:embed="rId8">
              <a:extLst>
                <a:ext uri="{BEBA8EAE-BF5A-486C-A8C5-ECC9F3942E4B}">
                  <a14:imgProps xmlns:a14="http://schemas.microsoft.com/office/drawing/2010/main">
                    <a14:imgLayer r:embed="rId9">
                      <a14:imgEffect>
                        <a14:saturation sat="33000"/>
                      </a14:imgEffect>
                    </a14:imgLayer>
                  </a14:imgProps>
                </a:ext>
              </a:extLst>
            </a:blip>
            <a:stretch>
              <a:fillRect/>
            </a:stretch>
          </p:blipFill>
          <p:spPr>
            <a:xfrm>
              <a:off x="4311899" y="2333238"/>
              <a:ext cx="667417" cy="771430"/>
            </a:xfrm>
            <a:prstGeom prst="rect">
              <a:avLst/>
            </a:prstGeom>
          </p:spPr>
        </p:pic>
        <p:sp>
          <p:nvSpPr>
            <p:cNvPr id="44" name="Arrow: Pentagon 43">
              <a:extLst>
                <a:ext uri="{FF2B5EF4-FFF2-40B4-BE49-F238E27FC236}">
                  <a16:creationId xmlns:a16="http://schemas.microsoft.com/office/drawing/2014/main" id="{790BF40D-3117-4699-9A8E-412F83C32477}"/>
                </a:ext>
              </a:extLst>
            </p:cNvPr>
            <p:cNvSpPr/>
            <p:nvPr/>
          </p:nvSpPr>
          <p:spPr>
            <a:xfrm rot="10800000">
              <a:off x="7847442" y="3722219"/>
              <a:ext cx="2880628" cy="665684"/>
            </a:xfrm>
            <a:prstGeom prst="homePlate">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200150">
                <a:lnSpc>
                  <a:spcPct val="90000"/>
                </a:lnSpc>
                <a:spcBef>
                  <a:spcPct val="0"/>
                </a:spcBef>
                <a:spcAft>
                  <a:spcPct val="35000"/>
                </a:spcAft>
                <a:buClrTx/>
                <a:buSzTx/>
                <a:buFontTx/>
                <a:buNone/>
              </a:pPr>
              <a:endParaRPr lang="en-GB" sz="1200" kern="1200" dirty="0"/>
            </a:p>
          </p:txBody>
        </p:sp>
        <p:sp>
          <p:nvSpPr>
            <p:cNvPr id="45" name="TextBox 44">
              <a:extLst>
                <a:ext uri="{FF2B5EF4-FFF2-40B4-BE49-F238E27FC236}">
                  <a16:creationId xmlns:a16="http://schemas.microsoft.com/office/drawing/2014/main" id="{F1782E35-A5E1-428C-9946-CA88C1101C45}"/>
                </a:ext>
              </a:extLst>
            </p:cNvPr>
            <p:cNvSpPr txBox="1"/>
            <p:nvPr/>
          </p:nvSpPr>
          <p:spPr>
            <a:xfrm>
              <a:off x="8013031" y="3776774"/>
              <a:ext cx="2695987" cy="590931"/>
            </a:xfrm>
            <a:prstGeom prst="rect">
              <a:avLst/>
            </a:prstGeom>
            <a:noFill/>
          </p:spPr>
          <p:txBody>
            <a:bodyPr wrap="square">
              <a:spAutoFit/>
            </a:bodyPr>
            <a:lstStyle/>
            <a:p>
              <a:pPr marL="0" lvl="0" indent="0" algn="ctr" defTabSz="1200150">
                <a:lnSpc>
                  <a:spcPct val="90000"/>
                </a:lnSpc>
                <a:spcBef>
                  <a:spcPct val="0"/>
                </a:spcBef>
                <a:spcAft>
                  <a:spcPct val="35000"/>
                </a:spcAft>
                <a:buClrTx/>
                <a:buSzTx/>
                <a:buFontTx/>
                <a:buNone/>
              </a:pPr>
              <a:r>
                <a:rPr lang="en-GB" altLang="fr-FR" sz="1200" b="1" dirty="0">
                  <a:latin typeface="Verdana" panose="020B0604030504040204" pitchFamily="34" charset="0"/>
                  <a:ea typeface="Verdana" panose="020B0604030504040204" pitchFamily="34" charset="0"/>
                  <a:cs typeface="Arial" charset="0"/>
                </a:rPr>
                <a:t>Capacity building, knowledge empowerment and development cooperation</a:t>
              </a:r>
              <a:endParaRPr lang="en-GB" sz="1200" kern="1200" dirty="0"/>
            </a:p>
          </p:txBody>
        </p:sp>
        <p:sp>
          <p:nvSpPr>
            <p:cNvPr id="46" name="Arrow: Pentagon 45">
              <a:extLst>
                <a:ext uri="{FF2B5EF4-FFF2-40B4-BE49-F238E27FC236}">
                  <a16:creationId xmlns:a16="http://schemas.microsoft.com/office/drawing/2014/main" id="{E903B065-427D-4677-B89B-65F44C271B6D}"/>
                </a:ext>
              </a:extLst>
            </p:cNvPr>
            <p:cNvSpPr/>
            <p:nvPr/>
          </p:nvSpPr>
          <p:spPr>
            <a:xfrm rot="10800000">
              <a:off x="7370490" y="1971364"/>
              <a:ext cx="2828206" cy="684752"/>
            </a:xfrm>
            <a:prstGeom prst="homePlat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200150">
                <a:lnSpc>
                  <a:spcPct val="90000"/>
                </a:lnSpc>
                <a:spcBef>
                  <a:spcPct val="0"/>
                </a:spcBef>
                <a:spcAft>
                  <a:spcPct val="35000"/>
                </a:spcAft>
                <a:buClrTx/>
                <a:buSzTx/>
                <a:buFontTx/>
                <a:buNone/>
              </a:pPr>
              <a:endParaRPr lang="en-GB" sz="1200" kern="1200" dirty="0"/>
            </a:p>
          </p:txBody>
        </p:sp>
        <p:sp>
          <p:nvSpPr>
            <p:cNvPr id="47" name="TextBox 46">
              <a:extLst>
                <a:ext uri="{FF2B5EF4-FFF2-40B4-BE49-F238E27FC236}">
                  <a16:creationId xmlns:a16="http://schemas.microsoft.com/office/drawing/2014/main" id="{82F1F193-7EF9-453A-85E6-E100DD852A0E}"/>
                </a:ext>
              </a:extLst>
            </p:cNvPr>
            <p:cNvSpPr txBox="1"/>
            <p:nvPr/>
          </p:nvSpPr>
          <p:spPr>
            <a:xfrm>
              <a:off x="7551221" y="2056706"/>
              <a:ext cx="2582291" cy="590931"/>
            </a:xfrm>
            <a:prstGeom prst="rect">
              <a:avLst/>
            </a:prstGeom>
            <a:noFill/>
          </p:spPr>
          <p:txBody>
            <a:bodyPr wrap="square">
              <a:spAutoFit/>
            </a:bodyPr>
            <a:lstStyle/>
            <a:p>
              <a:pPr marL="0" lvl="0" indent="0" algn="ctr" defTabSz="1200150">
                <a:lnSpc>
                  <a:spcPct val="90000"/>
                </a:lnSpc>
                <a:spcBef>
                  <a:spcPct val="0"/>
                </a:spcBef>
                <a:spcAft>
                  <a:spcPct val="35000"/>
                </a:spcAft>
                <a:buClrTx/>
                <a:buSzTx/>
                <a:buFontTx/>
                <a:buNone/>
              </a:pPr>
              <a:r>
                <a:rPr lang="en-GB" sz="1200" b="1" dirty="0">
                  <a:latin typeface="Verdana" panose="020B0604030504040204" pitchFamily="34" charset="0"/>
                  <a:ea typeface="Verdana" panose="020B0604030504040204" pitchFamily="34" charset="0"/>
                  <a:cs typeface="Arial" charset="0"/>
                </a:rPr>
                <a:t>Simplifying the service portfolio, enhancing features</a:t>
              </a:r>
            </a:p>
          </p:txBody>
        </p:sp>
        <p:sp>
          <p:nvSpPr>
            <p:cNvPr id="48" name="Arrow: Pentagon 47">
              <a:extLst>
                <a:ext uri="{FF2B5EF4-FFF2-40B4-BE49-F238E27FC236}">
                  <a16:creationId xmlns:a16="http://schemas.microsoft.com/office/drawing/2014/main" id="{1F7CFC3E-1A62-4758-A496-6A89A18370E0}"/>
                </a:ext>
              </a:extLst>
            </p:cNvPr>
            <p:cNvSpPr/>
            <p:nvPr/>
          </p:nvSpPr>
          <p:spPr>
            <a:xfrm rot="10800000">
              <a:off x="6635509" y="5612099"/>
              <a:ext cx="2738855" cy="665684"/>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200150">
                <a:lnSpc>
                  <a:spcPct val="90000"/>
                </a:lnSpc>
                <a:spcBef>
                  <a:spcPct val="0"/>
                </a:spcBef>
                <a:spcAft>
                  <a:spcPct val="35000"/>
                </a:spcAft>
                <a:buClrTx/>
                <a:buSzTx/>
                <a:buFontTx/>
                <a:buNone/>
              </a:pPr>
              <a:endParaRPr lang="en-GB" sz="1200" kern="1200" dirty="0"/>
            </a:p>
          </p:txBody>
        </p:sp>
        <p:sp>
          <p:nvSpPr>
            <p:cNvPr id="49" name="TextBox 48">
              <a:extLst>
                <a:ext uri="{FF2B5EF4-FFF2-40B4-BE49-F238E27FC236}">
                  <a16:creationId xmlns:a16="http://schemas.microsoft.com/office/drawing/2014/main" id="{EFA331ED-4575-4343-93B7-3EA589FF41F5}"/>
                </a:ext>
              </a:extLst>
            </p:cNvPr>
            <p:cNvSpPr txBox="1"/>
            <p:nvPr/>
          </p:nvSpPr>
          <p:spPr>
            <a:xfrm>
              <a:off x="7022496" y="5726528"/>
              <a:ext cx="2200513" cy="424732"/>
            </a:xfrm>
            <a:prstGeom prst="rect">
              <a:avLst/>
            </a:prstGeom>
            <a:noFill/>
          </p:spPr>
          <p:txBody>
            <a:bodyPr wrap="square">
              <a:spAutoFit/>
            </a:bodyPr>
            <a:lstStyle/>
            <a:p>
              <a:pPr algn="ctr" defTabSz="1200150">
                <a:lnSpc>
                  <a:spcPct val="90000"/>
                </a:lnSpc>
                <a:spcBef>
                  <a:spcPct val="0"/>
                </a:spcBef>
                <a:spcAft>
                  <a:spcPct val="35000"/>
                </a:spcAft>
              </a:pPr>
              <a:r>
                <a:rPr lang="en-GB" sz="1200" b="1" dirty="0">
                  <a:solidFill>
                    <a:prstClr val="white"/>
                  </a:solidFill>
                  <a:latin typeface="Verdana" panose="020B0604030504040204" pitchFamily="34" charset="0"/>
                  <a:ea typeface="Verdana" panose="020B0604030504040204" pitchFamily="34" charset="0"/>
                  <a:cs typeface="Arial" charset="0"/>
                </a:rPr>
                <a:t>Developing new models and solutions</a:t>
              </a:r>
            </a:p>
          </p:txBody>
        </p:sp>
        <p:sp>
          <p:nvSpPr>
            <p:cNvPr id="50" name="TextBox 49">
              <a:extLst>
                <a:ext uri="{FF2B5EF4-FFF2-40B4-BE49-F238E27FC236}">
                  <a16:creationId xmlns:a16="http://schemas.microsoft.com/office/drawing/2014/main" id="{A7E97F42-CD6D-4C97-9239-181FAB95E80E}"/>
                </a:ext>
              </a:extLst>
            </p:cNvPr>
            <p:cNvSpPr txBox="1"/>
            <p:nvPr/>
          </p:nvSpPr>
          <p:spPr>
            <a:xfrm>
              <a:off x="7562525" y="4465111"/>
              <a:ext cx="1664040" cy="523220"/>
            </a:xfrm>
            <a:prstGeom prst="rect">
              <a:avLst/>
            </a:prstGeom>
            <a:noFill/>
          </p:spPr>
          <p:txBody>
            <a:bodyPr wrap="square" rtlCol="0">
              <a:spAutoFit/>
            </a:bodyPr>
            <a:lstStyle/>
            <a:p>
              <a:r>
                <a:rPr lang="en-GB" sz="1400" dirty="0">
                  <a:latin typeface="Verdana" panose="020B0604030504040204" pitchFamily="34" charset="0"/>
                  <a:ea typeface="Verdana" panose="020B0604030504040204" pitchFamily="34" charset="0"/>
                </a:rPr>
                <a:t>Capacity development </a:t>
              </a:r>
            </a:p>
          </p:txBody>
        </p:sp>
        <p:sp>
          <p:nvSpPr>
            <p:cNvPr id="51" name="TextBox 50">
              <a:extLst>
                <a:ext uri="{FF2B5EF4-FFF2-40B4-BE49-F238E27FC236}">
                  <a16:creationId xmlns:a16="http://schemas.microsoft.com/office/drawing/2014/main" id="{87B9EF12-76A8-4623-A355-947805E35528}"/>
                </a:ext>
              </a:extLst>
            </p:cNvPr>
            <p:cNvSpPr txBox="1"/>
            <p:nvPr/>
          </p:nvSpPr>
          <p:spPr>
            <a:xfrm>
              <a:off x="5373813" y="5952369"/>
              <a:ext cx="1344039" cy="307777"/>
            </a:xfrm>
            <a:prstGeom prst="rect">
              <a:avLst/>
            </a:prstGeom>
            <a:noFill/>
          </p:spPr>
          <p:txBody>
            <a:bodyPr wrap="square" rtlCol="0">
              <a:spAutoFit/>
            </a:bodyPr>
            <a:lstStyle/>
            <a:p>
              <a:r>
                <a:rPr lang="en-GB" sz="1400" dirty="0">
                  <a:latin typeface="Verdana" panose="020B0604030504040204" pitchFamily="34" charset="0"/>
                  <a:ea typeface="Verdana" panose="020B0604030504040204" pitchFamily="34" charset="0"/>
                </a:rPr>
                <a:t>New models</a:t>
              </a:r>
            </a:p>
          </p:txBody>
        </p:sp>
      </p:grpSp>
    </p:spTree>
    <p:extLst>
      <p:ext uri="{BB962C8B-B14F-4D97-AF65-F5344CB8AC3E}">
        <p14:creationId xmlns:p14="http://schemas.microsoft.com/office/powerpoint/2010/main" val="42151236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a:extLst>
              <a:ext uri="{FF2B5EF4-FFF2-40B4-BE49-F238E27FC236}">
                <a16:creationId xmlns:a16="http://schemas.microsoft.com/office/drawing/2014/main" id="{5228E6F3-7D1D-425D-A482-58F3A9F35E17}"/>
              </a:ext>
            </a:extLst>
          </p:cNvPr>
          <p:cNvSpPr>
            <a:spLocks noGrp="1" noChangeArrowheads="1"/>
          </p:cNvSpPr>
          <p:nvPr>
            <p:ph type="ctrTitle"/>
          </p:nvPr>
        </p:nvSpPr>
        <p:spPr>
          <a:xfrm>
            <a:off x="1225446" y="1369702"/>
            <a:ext cx="9741108" cy="2387600"/>
          </a:xfrm>
        </p:spPr>
        <p:txBody>
          <a:bodyPr/>
          <a:lstStyle/>
          <a:p>
            <a:r>
              <a:rPr lang="en-GB" altLang="en-US" dirty="0"/>
              <a:t>IBIS: electronic handling of inquiries for letter-post items</a:t>
            </a:r>
          </a:p>
        </p:txBody>
      </p:sp>
      <p:sp>
        <p:nvSpPr>
          <p:cNvPr id="8" name="Subtitle 2">
            <a:extLst>
              <a:ext uri="{FF2B5EF4-FFF2-40B4-BE49-F238E27FC236}">
                <a16:creationId xmlns:a16="http://schemas.microsoft.com/office/drawing/2014/main" id="{B783E05E-C552-4A68-9EA1-A4E97B5D31B0}"/>
              </a:ext>
            </a:extLst>
          </p:cNvPr>
          <p:cNvSpPr>
            <a:spLocks noGrp="1"/>
          </p:cNvSpPr>
          <p:nvPr>
            <p:ph type="subTitle" idx="1"/>
          </p:nvPr>
        </p:nvSpPr>
        <p:spPr>
          <a:xfrm>
            <a:off x="1225550" y="4534678"/>
            <a:ext cx="9741108" cy="1262463"/>
          </a:xfrm>
        </p:spPr>
        <p:txBody>
          <a:bodyPr>
            <a:normAutofit fontScale="77500" lnSpcReduction="20000"/>
          </a:bodyPr>
          <a:lstStyle/>
          <a:p>
            <a:pPr>
              <a:lnSpc>
                <a:spcPct val="120000"/>
              </a:lnSpc>
            </a:pPr>
            <a:r>
              <a:rPr lang="en-US" dirty="0"/>
              <a:t>Shaping the future of postal services: UPU regulatory updates and IT innovations with delivered duty paid solution</a:t>
            </a:r>
            <a:endParaRPr lang="en-GB" dirty="0"/>
          </a:p>
          <a:p>
            <a:pPr>
              <a:lnSpc>
                <a:spcPct val="120000"/>
              </a:lnSpc>
            </a:pPr>
            <a:endParaRPr lang="en-US" dirty="0"/>
          </a:p>
          <a:p>
            <a:pPr>
              <a:lnSpc>
                <a:spcPct val="120000"/>
              </a:lnSpc>
            </a:pPr>
            <a:r>
              <a:rPr lang="en-US" dirty="0"/>
              <a:t>UPU – Postal Operations Directorate (DOP.EPSI)</a:t>
            </a:r>
          </a:p>
          <a:p>
            <a:pPr>
              <a:lnSpc>
                <a:spcPct val="120000"/>
              </a:lnSpc>
            </a:pPr>
            <a:endParaRPr lang="en-GB" dirty="0"/>
          </a:p>
        </p:txBody>
      </p:sp>
      <p:sp>
        <p:nvSpPr>
          <p:cNvPr id="7" name="Title 1">
            <a:extLst>
              <a:ext uri="{FF2B5EF4-FFF2-40B4-BE49-F238E27FC236}">
                <a16:creationId xmlns:a16="http://schemas.microsoft.com/office/drawing/2014/main" id="{A11D8FFE-11E0-4B32-A266-50EF96ED2AAE}"/>
              </a:ext>
            </a:extLst>
          </p:cNvPr>
          <p:cNvSpPr txBox="1">
            <a:spLocks/>
          </p:cNvSpPr>
          <p:nvPr/>
        </p:nvSpPr>
        <p:spPr>
          <a:xfrm>
            <a:off x="878065" y="4870456"/>
            <a:ext cx="10506517" cy="706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GB" sz="1800" b="0" dirty="0"/>
          </a:p>
        </p:txBody>
      </p:sp>
    </p:spTree>
    <p:extLst>
      <p:ext uri="{BB962C8B-B14F-4D97-AF65-F5344CB8AC3E}">
        <p14:creationId xmlns:p14="http://schemas.microsoft.com/office/powerpoint/2010/main" val="1893052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9375A-9480-4C87-B59A-EADDF6A72BB9}"/>
              </a:ext>
            </a:extLst>
          </p:cNvPr>
          <p:cNvSpPr>
            <a:spLocks noGrp="1"/>
          </p:cNvSpPr>
          <p:nvPr>
            <p:ph type="title"/>
          </p:nvPr>
        </p:nvSpPr>
        <p:spPr/>
        <p:txBody>
          <a:bodyPr/>
          <a:lstStyle/>
          <a:p>
            <a:r>
              <a:rPr lang="en-US" sz="3200" dirty="0"/>
              <a:t>Objectives</a:t>
            </a:r>
          </a:p>
        </p:txBody>
      </p:sp>
      <p:graphicFrame>
        <p:nvGraphicFramePr>
          <p:cNvPr id="5" name="Espace réservé du contenu 4">
            <a:extLst>
              <a:ext uri="{FF2B5EF4-FFF2-40B4-BE49-F238E27FC236}">
                <a16:creationId xmlns:a16="http://schemas.microsoft.com/office/drawing/2014/main" id="{F87DB8DE-9D6A-4D3D-A126-5B41231D0E78}"/>
              </a:ext>
            </a:extLst>
          </p:cNvPr>
          <p:cNvGraphicFramePr>
            <a:graphicFrameLocks noGrp="1"/>
          </p:cNvGraphicFramePr>
          <p:nvPr>
            <p:ph sz="quarter" idx="13"/>
            <p:extLst>
              <p:ext uri="{D42A27DB-BD31-4B8C-83A1-F6EECF244321}">
                <p14:modId xmlns:p14="http://schemas.microsoft.com/office/powerpoint/2010/main" val="3738772236"/>
              </p:ext>
            </p:extLst>
          </p:nvPr>
        </p:nvGraphicFramePr>
        <p:xfrm>
          <a:off x="336550" y="1530350"/>
          <a:ext cx="11518900" cy="504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37867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9375A-9480-4C87-B59A-EADDF6A72BB9}"/>
              </a:ext>
            </a:extLst>
          </p:cNvPr>
          <p:cNvSpPr>
            <a:spLocks noGrp="1"/>
          </p:cNvSpPr>
          <p:nvPr>
            <p:ph type="title"/>
          </p:nvPr>
        </p:nvSpPr>
        <p:spPr>
          <a:xfrm>
            <a:off x="1743544" y="497201"/>
            <a:ext cx="7967384" cy="574284"/>
          </a:xfrm>
        </p:spPr>
        <p:txBody>
          <a:bodyPr/>
          <a:lstStyle/>
          <a:p>
            <a:r>
              <a:rPr lang="en-US" dirty="0"/>
              <a:t>EMSEVT messaging and IBIS integration</a:t>
            </a:r>
          </a:p>
        </p:txBody>
      </p:sp>
      <p:graphicFrame>
        <p:nvGraphicFramePr>
          <p:cNvPr id="5" name="Espace réservé du contenu 4">
            <a:extLst>
              <a:ext uri="{FF2B5EF4-FFF2-40B4-BE49-F238E27FC236}">
                <a16:creationId xmlns:a16="http://schemas.microsoft.com/office/drawing/2014/main" id="{F87DB8DE-9D6A-4D3D-A126-5B41231D0E78}"/>
              </a:ext>
            </a:extLst>
          </p:cNvPr>
          <p:cNvGraphicFramePr>
            <a:graphicFrameLocks noGrp="1"/>
          </p:cNvGraphicFramePr>
          <p:nvPr>
            <p:ph sz="quarter" idx="13"/>
            <p:extLst>
              <p:ext uri="{D42A27DB-BD31-4B8C-83A1-F6EECF244321}">
                <p14:modId xmlns:p14="http://schemas.microsoft.com/office/powerpoint/2010/main" val="2084666034"/>
              </p:ext>
            </p:extLst>
          </p:nvPr>
        </p:nvGraphicFramePr>
        <p:xfrm>
          <a:off x="336549" y="1530350"/>
          <a:ext cx="4607983" cy="504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 5">
            <a:extLst>
              <a:ext uri="{FF2B5EF4-FFF2-40B4-BE49-F238E27FC236}">
                <a16:creationId xmlns:a16="http://schemas.microsoft.com/office/drawing/2014/main" id="{DCAE969A-661B-4BA1-A283-CA2AEB18250B}"/>
              </a:ext>
            </a:extLst>
          </p:cNvPr>
          <p:cNvPicPr>
            <a:picLocks noChangeAspect="1"/>
          </p:cNvPicPr>
          <p:nvPr/>
        </p:nvPicPr>
        <p:blipFill>
          <a:blip r:embed="rId8"/>
          <a:stretch>
            <a:fillRect/>
          </a:stretch>
        </p:blipFill>
        <p:spPr>
          <a:xfrm>
            <a:off x="5102782" y="1530350"/>
            <a:ext cx="6752668" cy="4895685"/>
          </a:xfrm>
          <a:prstGeom prst="rect">
            <a:avLst/>
          </a:prstGeom>
        </p:spPr>
      </p:pic>
      <p:sp>
        <p:nvSpPr>
          <p:cNvPr id="7" name="Ellipse 6">
            <a:extLst>
              <a:ext uri="{FF2B5EF4-FFF2-40B4-BE49-F238E27FC236}">
                <a16:creationId xmlns:a16="http://schemas.microsoft.com/office/drawing/2014/main" id="{AFA56DF3-6AEA-4888-8AF8-7F2CC44F5610}"/>
              </a:ext>
            </a:extLst>
          </p:cNvPr>
          <p:cNvSpPr/>
          <p:nvPr/>
        </p:nvSpPr>
        <p:spPr>
          <a:xfrm>
            <a:off x="6661192" y="2295083"/>
            <a:ext cx="320948" cy="333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llipse 7">
            <a:extLst>
              <a:ext uri="{FF2B5EF4-FFF2-40B4-BE49-F238E27FC236}">
                <a16:creationId xmlns:a16="http://schemas.microsoft.com/office/drawing/2014/main" id="{116E4B00-C136-49A8-AD88-BA146D8A56CC}"/>
              </a:ext>
            </a:extLst>
          </p:cNvPr>
          <p:cNvSpPr/>
          <p:nvPr/>
        </p:nvSpPr>
        <p:spPr>
          <a:xfrm>
            <a:off x="8012344" y="2296090"/>
            <a:ext cx="320948" cy="333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a:extLst>
              <a:ext uri="{FF2B5EF4-FFF2-40B4-BE49-F238E27FC236}">
                <a16:creationId xmlns:a16="http://schemas.microsoft.com/office/drawing/2014/main" id="{6EAF0B2A-7FAC-4AB4-BB79-42C2035B3AF8}"/>
              </a:ext>
            </a:extLst>
          </p:cNvPr>
          <p:cNvSpPr/>
          <p:nvPr/>
        </p:nvSpPr>
        <p:spPr>
          <a:xfrm>
            <a:off x="10817109" y="2296090"/>
            <a:ext cx="320948" cy="333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llipse 9">
            <a:extLst>
              <a:ext uri="{FF2B5EF4-FFF2-40B4-BE49-F238E27FC236}">
                <a16:creationId xmlns:a16="http://schemas.microsoft.com/office/drawing/2014/main" id="{A74ED48C-4B13-442E-B6E1-F61419979517}"/>
              </a:ext>
            </a:extLst>
          </p:cNvPr>
          <p:cNvSpPr/>
          <p:nvPr/>
        </p:nvSpPr>
        <p:spPr>
          <a:xfrm>
            <a:off x="10236778" y="3095940"/>
            <a:ext cx="320948" cy="333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llipse 10">
            <a:extLst>
              <a:ext uri="{FF2B5EF4-FFF2-40B4-BE49-F238E27FC236}">
                <a16:creationId xmlns:a16="http://schemas.microsoft.com/office/drawing/2014/main" id="{45D396B4-18A1-42E8-A82C-3640F86E379E}"/>
              </a:ext>
            </a:extLst>
          </p:cNvPr>
          <p:cNvSpPr/>
          <p:nvPr/>
        </p:nvSpPr>
        <p:spPr>
          <a:xfrm>
            <a:off x="11138057" y="3104518"/>
            <a:ext cx="320948" cy="333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68650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9375A-9480-4C87-B59A-EADDF6A72BB9}"/>
              </a:ext>
            </a:extLst>
          </p:cNvPr>
          <p:cNvSpPr>
            <a:spLocks noGrp="1"/>
          </p:cNvSpPr>
          <p:nvPr>
            <p:ph type="title"/>
          </p:nvPr>
        </p:nvSpPr>
        <p:spPr>
          <a:xfrm>
            <a:off x="1743544" y="497201"/>
            <a:ext cx="7967384" cy="574284"/>
          </a:xfrm>
        </p:spPr>
        <p:txBody>
          <a:bodyPr/>
          <a:lstStyle/>
          <a:p>
            <a:r>
              <a:rPr lang="en-GB" dirty="0"/>
              <a:t>Internet-based inquiry system</a:t>
            </a:r>
          </a:p>
        </p:txBody>
      </p:sp>
      <p:graphicFrame>
        <p:nvGraphicFramePr>
          <p:cNvPr id="6" name="Espace réservé du contenu 5">
            <a:extLst>
              <a:ext uri="{FF2B5EF4-FFF2-40B4-BE49-F238E27FC236}">
                <a16:creationId xmlns:a16="http://schemas.microsoft.com/office/drawing/2014/main" id="{C3648E47-69FE-48AC-A1A5-458DBBE31DF8}"/>
              </a:ext>
            </a:extLst>
          </p:cNvPr>
          <p:cNvGraphicFramePr>
            <a:graphicFrameLocks noGrp="1"/>
          </p:cNvGraphicFramePr>
          <p:nvPr>
            <p:ph sz="quarter" idx="13"/>
            <p:extLst>
              <p:ext uri="{D42A27DB-BD31-4B8C-83A1-F6EECF244321}">
                <p14:modId xmlns:p14="http://schemas.microsoft.com/office/powerpoint/2010/main" val="87966101"/>
              </p:ext>
            </p:extLst>
          </p:nvPr>
        </p:nvGraphicFramePr>
        <p:xfrm>
          <a:off x="336550" y="1530350"/>
          <a:ext cx="11518900" cy="504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72569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9375A-9480-4C87-B59A-EADDF6A72BB9}"/>
              </a:ext>
            </a:extLst>
          </p:cNvPr>
          <p:cNvSpPr>
            <a:spLocks noGrp="1"/>
          </p:cNvSpPr>
          <p:nvPr>
            <p:ph type="title"/>
          </p:nvPr>
        </p:nvSpPr>
        <p:spPr>
          <a:xfrm>
            <a:off x="1743544" y="497201"/>
            <a:ext cx="7967384" cy="574284"/>
          </a:xfrm>
        </p:spPr>
        <p:txBody>
          <a:bodyPr/>
          <a:lstStyle/>
          <a:p>
            <a:r>
              <a:rPr lang="en-GB" dirty="0"/>
              <a:t>Internet-based inquiry system</a:t>
            </a:r>
          </a:p>
        </p:txBody>
      </p:sp>
      <p:graphicFrame>
        <p:nvGraphicFramePr>
          <p:cNvPr id="12" name="Diagramme 11">
            <a:extLst>
              <a:ext uri="{FF2B5EF4-FFF2-40B4-BE49-F238E27FC236}">
                <a16:creationId xmlns:a16="http://schemas.microsoft.com/office/drawing/2014/main" id="{CC3554ED-E775-4F33-B83E-0DD4DD24D480}"/>
              </a:ext>
            </a:extLst>
          </p:cNvPr>
          <p:cNvGraphicFramePr/>
          <p:nvPr>
            <p:extLst>
              <p:ext uri="{D42A27DB-BD31-4B8C-83A1-F6EECF244321}">
                <p14:modId xmlns:p14="http://schemas.microsoft.com/office/powerpoint/2010/main" val="2548123877"/>
              </p:ext>
            </p:extLst>
          </p:nvPr>
        </p:nvGraphicFramePr>
        <p:xfrm>
          <a:off x="336550" y="1500989"/>
          <a:ext cx="11472935" cy="5041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38308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9375A-9480-4C87-B59A-EADDF6A72BB9}"/>
              </a:ext>
            </a:extLst>
          </p:cNvPr>
          <p:cNvSpPr>
            <a:spLocks noGrp="1"/>
          </p:cNvSpPr>
          <p:nvPr>
            <p:ph type="title"/>
          </p:nvPr>
        </p:nvSpPr>
        <p:spPr/>
        <p:txBody>
          <a:bodyPr/>
          <a:lstStyle/>
          <a:p>
            <a:r>
              <a:rPr lang="en-GB" sz="3200" dirty="0"/>
              <a:t>Internet-based inquiry system</a:t>
            </a:r>
          </a:p>
        </p:txBody>
      </p:sp>
      <p:grpSp>
        <p:nvGrpSpPr>
          <p:cNvPr id="4" name="Group 3">
            <a:extLst>
              <a:ext uri="{FF2B5EF4-FFF2-40B4-BE49-F238E27FC236}">
                <a16:creationId xmlns:a16="http://schemas.microsoft.com/office/drawing/2014/main" id="{9FB18178-F774-4E32-9B66-D98A988C2FA8}"/>
              </a:ext>
            </a:extLst>
          </p:cNvPr>
          <p:cNvGrpSpPr/>
          <p:nvPr/>
        </p:nvGrpSpPr>
        <p:grpSpPr>
          <a:xfrm>
            <a:off x="365768" y="1337916"/>
            <a:ext cx="11342971" cy="5042831"/>
            <a:chOff x="365768" y="1332340"/>
            <a:chExt cx="11342971" cy="5042831"/>
          </a:xfrm>
        </p:grpSpPr>
        <p:sp>
          <p:nvSpPr>
            <p:cNvPr id="8" name="Rectangle : coins arrondis 7">
              <a:extLst>
                <a:ext uri="{FF2B5EF4-FFF2-40B4-BE49-F238E27FC236}">
                  <a16:creationId xmlns:a16="http://schemas.microsoft.com/office/drawing/2014/main" id="{E8E17FA6-42B2-453E-B47C-8BA82210AD6D}"/>
                </a:ext>
              </a:extLst>
            </p:cNvPr>
            <p:cNvSpPr/>
            <p:nvPr/>
          </p:nvSpPr>
          <p:spPr>
            <a:xfrm>
              <a:off x="777142" y="2522773"/>
              <a:ext cx="429950" cy="3209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erdana" panose="020B0604030504040204" pitchFamily="34" charset="0"/>
                <a:ea typeface="Verdana" panose="020B0604030504040204" pitchFamily="34" charset="0"/>
              </a:endParaRPr>
            </a:p>
          </p:txBody>
        </p:sp>
        <p:sp>
          <p:nvSpPr>
            <p:cNvPr id="9" name="Ellipse 8">
              <a:extLst>
                <a:ext uri="{FF2B5EF4-FFF2-40B4-BE49-F238E27FC236}">
                  <a16:creationId xmlns:a16="http://schemas.microsoft.com/office/drawing/2014/main" id="{E112468A-F394-46A5-964A-A8E2585AAC55}"/>
                </a:ext>
              </a:extLst>
            </p:cNvPr>
            <p:cNvSpPr/>
            <p:nvPr/>
          </p:nvSpPr>
          <p:spPr>
            <a:xfrm>
              <a:off x="864718" y="2268436"/>
              <a:ext cx="218003" cy="2119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erdana" panose="020B0604030504040204" pitchFamily="34" charset="0"/>
                <a:ea typeface="Verdana" panose="020B0604030504040204" pitchFamily="34" charset="0"/>
              </a:endParaRPr>
            </a:p>
          </p:txBody>
        </p:sp>
        <p:sp>
          <p:nvSpPr>
            <p:cNvPr id="10" name="Rounded Rectangle 3">
              <a:extLst>
                <a:ext uri="{FF2B5EF4-FFF2-40B4-BE49-F238E27FC236}">
                  <a16:creationId xmlns:a16="http://schemas.microsoft.com/office/drawing/2014/main" id="{E9252D2D-A8C3-4CBB-A34D-C363096A827E}"/>
                </a:ext>
              </a:extLst>
            </p:cNvPr>
            <p:cNvSpPr/>
            <p:nvPr/>
          </p:nvSpPr>
          <p:spPr>
            <a:xfrm>
              <a:off x="1884492" y="1562352"/>
              <a:ext cx="1930111" cy="4105718"/>
            </a:xfrm>
            <a:prstGeom prst="roundRect">
              <a:avLst/>
            </a:prstGeom>
            <a:solidFill>
              <a:srgbClr val="F0F4FB"/>
            </a:solidFill>
            <a:ln w="9525" cap="flat" cmpd="sng" algn="ctr">
              <a:solidFill>
                <a:srgbClr val="0A5BD3"/>
              </a:solidFill>
              <a:prstDash val="solid"/>
            </a:ln>
            <a:effectLst>
              <a:outerShdw blurRad="40000" dist="23000" dir="5400000" rotWithShape="0">
                <a:srgbClr val="000000">
                  <a:alpha val="35000"/>
                </a:srgbClr>
              </a:outerShdw>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endParaRPr lang="en-GB" b="1" kern="0" dirty="0">
                <a:solidFill>
                  <a:schemeClr val="tx2"/>
                </a:solidFill>
                <a:latin typeface="Verdana" panose="020B0604030504040204" pitchFamily="34" charset="0"/>
                <a:ea typeface="Verdana" panose="020B060403050404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rPr>
                <a:t>Origin </a:t>
              </a:r>
            </a:p>
            <a:p>
              <a:pPr marL="0" marR="0" lvl="0" indent="0" algn="ctr" defTabSz="457200" eaLnBrk="1" fontAlgn="auto" latinLnBrk="0" hangingPunct="1">
                <a:lnSpc>
                  <a:spcPct val="100000"/>
                </a:lnSpc>
                <a:spcBef>
                  <a:spcPts val="0"/>
                </a:spcBef>
                <a:spcAft>
                  <a:spcPts val="0"/>
                </a:spcAft>
                <a:buClrTx/>
                <a:buSzTx/>
                <a:buFontTx/>
                <a:buNone/>
                <a:tabLst/>
                <a:defRPr/>
              </a:pPr>
              <a:r>
                <a:rPr lang="en-GB" b="1" kern="0" dirty="0">
                  <a:solidFill>
                    <a:schemeClr val="tx2"/>
                  </a:solidFill>
                  <a:latin typeface="Verdana" panose="020B0604030504040204" pitchFamily="34" charset="0"/>
                  <a:ea typeface="Verdana" panose="020B0604030504040204" pitchFamily="34" charset="0"/>
                </a:rPr>
                <a:t>o</a:t>
              </a:r>
              <a:r>
                <a:rPr kumimoji="0" lang="en-GB" sz="1800" b="1" i="0" u="none" strike="noStrike" kern="0" cap="none" spc="0" normalizeH="0" baseline="0" noProof="0" dirty="0" err="1">
                  <a:ln>
                    <a:noFill/>
                  </a:ln>
                  <a:solidFill>
                    <a:schemeClr val="tx2"/>
                  </a:solidFill>
                  <a:effectLst/>
                  <a:uLnTx/>
                  <a:uFillTx/>
                  <a:latin typeface="Verdana" panose="020B0604030504040204" pitchFamily="34" charset="0"/>
                  <a:ea typeface="Verdana" panose="020B0604030504040204" pitchFamily="34" charset="0"/>
                </a:rPr>
                <a:t>perator</a:t>
              </a:r>
              <a:r>
                <a:rPr kumimoji="0" lang="en-GB" sz="1800" b="1" i="0" u="none" strike="noStrike" kern="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rPr>
                <a:t> (</a:t>
              </a:r>
              <a:r>
                <a:rPr kumimoji="0" lang="en-GB" sz="1800" b="1" i="0" u="none" strike="noStrike" kern="0" cap="none" spc="0" normalizeH="0" baseline="0" noProof="0" dirty="0" err="1">
                  <a:ln>
                    <a:noFill/>
                  </a:ln>
                  <a:solidFill>
                    <a:schemeClr val="tx2"/>
                  </a:solidFill>
                  <a:effectLst/>
                  <a:uLnTx/>
                  <a:uFillTx/>
                  <a:latin typeface="Verdana" panose="020B0604030504040204" pitchFamily="34" charset="0"/>
                  <a:ea typeface="Verdana" panose="020B0604030504040204" pitchFamily="34" charset="0"/>
                </a:rPr>
                <a:t>requesting</a:t>
              </a:r>
              <a:r>
                <a:rPr kumimoji="0" lang="en-GB" sz="1800" b="1" i="0" u="none" strike="noStrike" kern="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rPr>
                <a:t> </a:t>
              </a:r>
              <a:r>
                <a:rPr kumimoji="0" lang="en-GB" sz="1800" b="1" i="0" u="none" strike="noStrike" kern="0" cap="none" spc="0" normalizeH="0" baseline="0" dirty="0">
                  <a:ln>
                    <a:noFill/>
                  </a:ln>
                  <a:solidFill>
                    <a:schemeClr val="tx2"/>
                  </a:solidFill>
                  <a:effectLst/>
                  <a:uLnTx/>
                  <a:uFillTx/>
                  <a:latin typeface="Verdana" panose="020B0604030504040204" pitchFamily="34" charset="0"/>
                  <a:ea typeface="Verdana" panose="020B0604030504040204" pitchFamily="34" charset="0"/>
                </a:rPr>
                <a:t>partner</a:t>
              </a:r>
              <a:r>
                <a:rPr kumimoji="0" lang="en-GB" sz="1800" b="1" i="0" u="none" strike="noStrike" kern="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rPr>
                <a:t>)</a:t>
              </a:r>
            </a:p>
          </p:txBody>
        </p:sp>
        <p:sp>
          <p:nvSpPr>
            <p:cNvPr id="11" name="ZoneTexte 10">
              <a:extLst>
                <a:ext uri="{FF2B5EF4-FFF2-40B4-BE49-F238E27FC236}">
                  <a16:creationId xmlns:a16="http://schemas.microsoft.com/office/drawing/2014/main" id="{7E6D7D04-29B0-491E-A52A-F108E1CFFADB}"/>
                </a:ext>
              </a:extLst>
            </p:cNvPr>
            <p:cNvSpPr txBox="1"/>
            <p:nvPr/>
          </p:nvSpPr>
          <p:spPr>
            <a:xfrm>
              <a:off x="486472" y="2855894"/>
              <a:ext cx="1303562" cy="369332"/>
            </a:xfrm>
            <a:prstGeom prst="rect">
              <a:avLst/>
            </a:prstGeom>
            <a:noFill/>
          </p:spPr>
          <p:txBody>
            <a:bodyPr wrap="none" rtlCol="0">
              <a:spAutoFit/>
            </a:bodyPr>
            <a:lstStyle/>
            <a:p>
              <a:r>
                <a:rPr lang="en-GB" dirty="0">
                  <a:solidFill>
                    <a:schemeClr val="tx2"/>
                  </a:solidFill>
                  <a:latin typeface="Verdana" panose="020B0604030504040204" pitchFamily="34" charset="0"/>
                  <a:ea typeface="Verdana" panose="020B0604030504040204" pitchFamily="34" charset="0"/>
                </a:rPr>
                <a:t>Customer</a:t>
              </a:r>
            </a:p>
          </p:txBody>
        </p:sp>
        <p:sp>
          <p:nvSpPr>
            <p:cNvPr id="13" name="Rounded Rectangle 3">
              <a:extLst>
                <a:ext uri="{FF2B5EF4-FFF2-40B4-BE49-F238E27FC236}">
                  <a16:creationId xmlns:a16="http://schemas.microsoft.com/office/drawing/2014/main" id="{7C0D89E9-0C30-46C0-992F-EFB4AB78A520}"/>
                </a:ext>
              </a:extLst>
            </p:cNvPr>
            <p:cNvSpPr/>
            <p:nvPr/>
          </p:nvSpPr>
          <p:spPr>
            <a:xfrm>
              <a:off x="7058626" y="1562352"/>
              <a:ext cx="1930111" cy="4105717"/>
            </a:xfrm>
            <a:prstGeom prst="roundRect">
              <a:avLst/>
            </a:prstGeom>
            <a:solidFill>
              <a:srgbClr val="F0F4FB"/>
            </a:solidFill>
            <a:ln w="9525" cap="flat" cmpd="sng" algn="ctr">
              <a:solidFill>
                <a:srgbClr val="0A5BD3"/>
              </a:solidFill>
              <a:prstDash val="solid"/>
            </a:ln>
            <a:effectLst>
              <a:outerShdw blurRad="40000" dist="23000" dir="5400000" rotWithShape="0">
                <a:srgbClr val="000000">
                  <a:alpha val="35000"/>
                </a:srgbClr>
              </a:outerShdw>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endParaRPr lang="en-GB" b="1" kern="0" dirty="0">
                <a:solidFill>
                  <a:schemeClr val="tx2"/>
                </a:solidFill>
                <a:latin typeface="Verdana" panose="020B0604030504040204" pitchFamily="34" charset="0"/>
                <a:ea typeface="Verdana" panose="020B060403050404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dirty="0">
                  <a:ln>
                    <a:noFill/>
                  </a:ln>
                  <a:solidFill>
                    <a:schemeClr val="tx2"/>
                  </a:solidFill>
                  <a:effectLst/>
                  <a:uLnTx/>
                  <a:uFillTx/>
                  <a:latin typeface="Verdana" panose="020B0604030504040204" pitchFamily="34" charset="0"/>
                  <a:ea typeface="Verdana" panose="020B0604030504040204" pitchFamily="34" charset="0"/>
                </a:rPr>
                <a:t>Destination operator (replying partner)</a:t>
              </a:r>
            </a:p>
          </p:txBody>
        </p:sp>
        <p:sp>
          <p:nvSpPr>
            <p:cNvPr id="17" name="Flèche : droite 16">
              <a:extLst>
                <a:ext uri="{FF2B5EF4-FFF2-40B4-BE49-F238E27FC236}">
                  <a16:creationId xmlns:a16="http://schemas.microsoft.com/office/drawing/2014/main" id="{174B6554-67B6-4D23-BE8C-141729F0D47E}"/>
                </a:ext>
              </a:extLst>
            </p:cNvPr>
            <p:cNvSpPr/>
            <p:nvPr/>
          </p:nvSpPr>
          <p:spPr>
            <a:xfrm>
              <a:off x="3372985" y="3119252"/>
              <a:ext cx="4014883" cy="2119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erdana" panose="020B0604030504040204" pitchFamily="34" charset="0"/>
                <a:ea typeface="Verdana" panose="020B0604030504040204" pitchFamily="34" charset="0"/>
              </a:endParaRPr>
            </a:p>
          </p:txBody>
        </p:sp>
        <p:sp>
          <p:nvSpPr>
            <p:cNvPr id="12" name="Rectangle 11">
              <a:extLst>
                <a:ext uri="{FF2B5EF4-FFF2-40B4-BE49-F238E27FC236}">
                  <a16:creationId xmlns:a16="http://schemas.microsoft.com/office/drawing/2014/main" id="{5F331262-7C67-449F-9927-B17F920E6B04}"/>
                </a:ext>
              </a:extLst>
            </p:cNvPr>
            <p:cNvSpPr/>
            <p:nvPr/>
          </p:nvSpPr>
          <p:spPr>
            <a:xfrm>
              <a:off x="4996299" y="2936038"/>
              <a:ext cx="744842" cy="481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Verdana" panose="020B0604030504040204" pitchFamily="34" charset="0"/>
                  <a:ea typeface="Verdana" panose="020B0604030504040204" pitchFamily="34" charset="0"/>
                </a:rPr>
                <a:t>L1Q</a:t>
              </a:r>
            </a:p>
          </p:txBody>
        </p:sp>
        <p:sp>
          <p:nvSpPr>
            <p:cNvPr id="18" name="Flèche : gauche 17">
              <a:extLst>
                <a:ext uri="{FF2B5EF4-FFF2-40B4-BE49-F238E27FC236}">
                  <a16:creationId xmlns:a16="http://schemas.microsoft.com/office/drawing/2014/main" id="{A51F06F2-A4DE-4068-95C2-F212C2994961}"/>
                </a:ext>
              </a:extLst>
            </p:cNvPr>
            <p:cNvSpPr/>
            <p:nvPr/>
          </p:nvSpPr>
          <p:spPr>
            <a:xfrm>
              <a:off x="3372985" y="3933735"/>
              <a:ext cx="4014883" cy="2119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erdana" panose="020B0604030504040204" pitchFamily="34" charset="0"/>
                <a:ea typeface="Verdana" panose="020B0604030504040204" pitchFamily="34" charset="0"/>
              </a:endParaRPr>
            </a:p>
          </p:txBody>
        </p:sp>
        <p:sp>
          <p:nvSpPr>
            <p:cNvPr id="14" name="Rectangle 13">
              <a:extLst>
                <a:ext uri="{FF2B5EF4-FFF2-40B4-BE49-F238E27FC236}">
                  <a16:creationId xmlns:a16="http://schemas.microsoft.com/office/drawing/2014/main" id="{B60E8CC3-5DC8-46DC-8B9D-9D02CCC09F55}"/>
                </a:ext>
              </a:extLst>
            </p:cNvPr>
            <p:cNvSpPr/>
            <p:nvPr/>
          </p:nvSpPr>
          <p:spPr>
            <a:xfrm>
              <a:off x="5003362" y="3845399"/>
              <a:ext cx="744842" cy="481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Verdana" panose="020B0604030504040204" pitchFamily="34" charset="0"/>
                  <a:ea typeface="Verdana" panose="020B0604030504040204" pitchFamily="34" charset="0"/>
                </a:rPr>
                <a:t>L1R</a:t>
              </a:r>
            </a:p>
          </p:txBody>
        </p:sp>
        <p:sp>
          <p:nvSpPr>
            <p:cNvPr id="19" name="ZoneTexte 18">
              <a:extLst>
                <a:ext uri="{FF2B5EF4-FFF2-40B4-BE49-F238E27FC236}">
                  <a16:creationId xmlns:a16="http://schemas.microsoft.com/office/drawing/2014/main" id="{D20B02C3-AFA8-4100-806F-B87AD8E31B21}"/>
                </a:ext>
              </a:extLst>
            </p:cNvPr>
            <p:cNvSpPr txBox="1"/>
            <p:nvPr/>
          </p:nvSpPr>
          <p:spPr>
            <a:xfrm>
              <a:off x="365768" y="3707502"/>
              <a:ext cx="1279984" cy="646331"/>
            </a:xfrm>
            <a:prstGeom prst="rect">
              <a:avLst/>
            </a:prstGeom>
            <a:noFill/>
            <a:ln>
              <a:solidFill>
                <a:schemeClr val="tx2"/>
              </a:solidFill>
            </a:ln>
          </p:spPr>
          <p:txBody>
            <a:bodyPr wrap="square" rtlCol="0">
              <a:spAutoFit/>
            </a:bodyPr>
            <a:lstStyle/>
            <a:p>
              <a:pPr algn="ctr"/>
              <a:r>
                <a:rPr lang="en-GB" dirty="0">
                  <a:solidFill>
                    <a:schemeClr val="tx2"/>
                  </a:solidFill>
                  <a:latin typeface="Verdana" panose="020B0604030504040204" pitchFamily="34" charset="0"/>
                  <a:ea typeface="Verdana" panose="020B0604030504040204" pitchFamily="34" charset="0"/>
                </a:rPr>
                <a:t>Close workflow</a:t>
              </a:r>
            </a:p>
          </p:txBody>
        </p:sp>
        <p:sp>
          <p:nvSpPr>
            <p:cNvPr id="23" name="Flèche : droite 22">
              <a:extLst>
                <a:ext uri="{FF2B5EF4-FFF2-40B4-BE49-F238E27FC236}">
                  <a16:creationId xmlns:a16="http://schemas.microsoft.com/office/drawing/2014/main" id="{A56352EB-4076-4D7D-994E-6686DEE0785D}"/>
                </a:ext>
              </a:extLst>
            </p:cNvPr>
            <p:cNvSpPr/>
            <p:nvPr/>
          </p:nvSpPr>
          <p:spPr>
            <a:xfrm>
              <a:off x="3372985" y="4649316"/>
              <a:ext cx="4014883" cy="2119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erdana" panose="020B0604030504040204" pitchFamily="34" charset="0"/>
                <a:ea typeface="Verdana" panose="020B0604030504040204" pitchFamily="34" charset="0"/>
              </a:endParaRPr>
            </a:p>
          </p:txBody>
        </p:sp>
        <p:sp>
          <p:nvSpPr>
            <p:cNvPr id="24" name="Rectangle 23">
              <a:extLst>
                <a:ext uri="{FF2B5EF4-FFF2-40B4-BE49-F238E27FC236}">
                  <a16:creationId xmlns:a16="http://schemas.microsoft.com/office/drawing/2014/main" id="{DD103F46-69D8-44FD-A02B-3726B94A4DED}"/>
                </a:ext>
              </a:extLst>
            </p:cNvPr>
            <p:cNvSpPr/>
            <p:nvPr/>
          </p:nvSpPr>
          <p:spPr>
            <a:xfrm>
              <a:off x="4991251" y="4499407"/>
              <a:ext cx="744842" cy="481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Verdana" panose="020B0604030504040204" pitchFamily="34" charset="0"/>
                  <a:ea typeface="Verdana" panose="020B0604030504040204" pitchFamily="34" charset="0"/>
                </a:rPr>
                <a:t>L2Q</a:t>
              </a:r>
            </a:p>
          </p:txBody>
        </p:sp>
        <p:sp>
          <p:nvSpPr>
            <p:cNvPr id="25" name="Flèche : gauche 24">
              <a:extLst>
                <a:ext uri="{FF2B5EF4-FFF2-40B4-BE49-F238E27FC236}">
                  <a16:creationId xmlns:a16="http://schemas.microsoft.com/office/drawing/2014/main" id="{65E14068-134A-42B3-BA6A-01A4D3800F3A}"/>
                </a:ext>
              </a:extLst>
            </p:cNvPr>
            <p:cNvSpPr/>
            <p:nvPr/>
          </p:nvSpPr>
          <p:spPr>
            <a:xfrm>
              <a:off x="3372985" y="5224596"/>
              <a:ext cx="4014883" cy="2119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erdana" panose="020B0604030504040204" pitchFamily="34" charset="0"/>
                <a:ea typeface="Verdana" panose="020B0604030504040204" pitchFamily="34" charset="0"/>
              </a:endParaRPr>
            </a:p>
          </p:txBody>
        </p:sp>
        <p:sp>
          <p:nvSpPr>
            <p:cNvPr id="26" name="Rectangle 25">
              <a:extLst>
                <a:ext uri="{FF2B5EF4-FFF2-40B4-BE49-F238E27FC236}">
                  <a16:creationId xmlns:a16="http://schemas.microsoft.com/office/drawing/2014/main" id="{3B24C4F7-09C8-4DC2-97F4-EFBEC1B05B5D}"/>
                </a:ext>
              </a:extLst>
            </p:cNvPr>
            <p:cNvSpPr/>
            <p:nvPr/>
          </p:nvSpPr>
          <p:spPr>
            <a:xfrm>
              <a:off x="4998314" y="5136260"/>
              <a:ext cx="744842" cy="481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Verdana" panose="020B0604030504040204" pitchFamily="34" charset="0"/>
                  <a:ea typeface="Verdana" panose="020B0604030504040204" pitchFamily="34" charset="0"/>
                </a:rPr>
                <a:t>L2R</a:t>
              </a:r>
            </a:p>
          </p:txBody>
        </p:sp>
        <p:sp>
          <p:nvSpPr>
            <p:cNvPr id="28" name="Flèche : gauche 27">
              <a:extLst>
                <a:ext uri="{FF2B5EF4-FFF2-40B4-BE49-F238E27FC236}">
                  <a16:creationId xmlns:a16="http://schemas.microsoft.com/office/drawing/2014/main" id="{75698557-B9D9-44AE-A24E-4426AEB211C0}"/>
                </a:ext>
              </a:extLst>
            </p:cNvPr>
            <p:cNvSpPr/>
            <p:nvPr/>
          </p:nvSpPr>
          <p:spPr>
            <a:xfrm>
              <a:off x="1606375" y="3832538"/>
              <a:ext cx="736027" cy="3894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erdana" panose="020B0604030504040204" pitchFamily="34" charset="0"/>
                <a:ea typeface="Verdana" panose="020B0604030504040204" pitchFamily="34" charset="0"/>
              </a:endParaRPr>
            </a:p>
          </p:txBody>
        </p:sp>
        <p:sp>
          <p:nvSpPr>
            <p:cNvPr id="29" name="ZoneTexte 28">
              <a:extLst>
                <a:ext uri="{FF2B5EF4-FFF2-40B4-BE49-F238E27FC236}">
                  <a16:creationId xmlns:a16="http://schemas.microsoft.com/office/drawing/2014/main" id="{F0D1881C-E1EA-4C55-AB7D-6B06DDDB752B}"/>
                </a:ext>
              </a:extLst>
            </p:cNvPr>
            <p:cNvSpPr txBox="1"/>
            <p:nvPr/>
          </p:nvSpPr>
          <p:spPr>
            <a:xfrm>
              <a:off x="1974388" y="5851951"/>
              <a:ext cx="7059946" cy="523220"/>
            </a:xfrm>
            <a:prstGeom prst="rect">
              <a:avLst/>
            </a:prstGeom>
            <a:noFill/>
          </p:spPr>
          <p:txBody>
            <a:bodyPr wrap="none" rtlCol="0">
              <a:spAutoFit/>
            </a:bodyPr>
            <a:lstStyle/>
            <a:p>
              <a:r>
                <a:rPr lang="en-GB" sz="2800" b="1" dirty="0">
                  <a:solidFill>
                    <a:schemeClr val="tx2"/>
                  </a:solidFill>
                  <a:latin typeface="Verdana" panose="020B0604030504040204" pitchFamily="34" charset="0"/>
                  <a:ea typeface="Verdana" panose="020B0604030504040204" pitchFamily="34" charset="0"/>
                </a:rPr>
                <a:t>IBIS – two-level inquiry workflow</a:t>
              </a:r>
            </a:p>
          </p:txBody>
        </p:sp>
        <p:graphicFrame>
          <p:nvGraphicFramePr>
            <p:cNvPr id="32" name="Diagramme 31">
              <a:extLst>
                <a:ext uri="{FF2B5EF4-FFF2-40B4-BE49-F238E27FC236}">
                  <a16:creationId xmlns:a16="http://schemas.microsoft.com/office/drawing/2014/main" id="{326A2825-57BE-4A94-8A56-A7FEAC989FB9}"/>
                </a:ext>
              </a:extLst>
            </p:cNvPr>
            <p:cNvGraphicFramePr/>
            <p:nvPr>
              <p:extLst>
                <p:ext uri="{D42A27DB-BD31-4B8C-83A1-F6EECF244321}">
                  <p14:modId xmlns:p14="http://schemas.microsoft.com/office/powerpoint/2010/main" val="2828466853"/>
                </p:ext>
              </p:extLst>
            </p:nvPr>
          </p:nvGraphicFramePr>
          <p:xfrm>
            <a:off x="9384892" y="1332340"/>
            <a:ext cx="2323847" cy="5016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 name="Organigramme : Décision 32">
              <a:extLst>
                <a:ext uri="{FF2B5EF4-FFF2-40B4-BE49-F238E27FC236}">
                  <a16:creationId xmlns:a16="http://schemas.microsoft.com/office/drawing/2014/main" id="{42B83A78-584F-4F93-95D9-B60686F49206}"/>
                </a:ext>
              </a:extLst>
            </p:cNvPr>
            <p:cNvSpPr/>
            <p:nvPr/>
          </p:nvSpPr>
          <p:spPr>
            <a:xfrm>
              <a:off x="2346068" y="4445691"/>
              <a:ext cx="900000" cy="5760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a:latin typeface="Verdana" panose="020B0604030504040204" pitchFamily="34" charset="0"/>
                  <a:ea typeface="Verdana" panose="020B0604030504040204" pitchFamily="34" charset="0"/>
                </a:rPr>
                <a:t>No</a:t>
              </a:r>
            </a:p>
          </p:txBody>
        </p:sp>
        <p:sp>
          <p:nvSpPr>
            <p:cNvPr id="34" name="Organigramme : Décision 33">
              <a:extLst>
                <a:ext uri="{FF2B5EF4-FFF2-40B4-BE49-F238E27FC236}">
                  <a16:creationId xmlns:a16="http://schemas.microsoft.com/office/drawing/2014/main" id="{44B9FACB-264D-4B5B-B856-DD9EC2E21BFB}"/>
                </a:ext>
              </a:extLst>
            </p:cNvPr>
            <p:cNvSpPr/>
            <p:nvPr/>
          </p:nvSpPr>
          <p:spPr>
            <a:xfrm>
              <a:off x="2346068" y="5067017"/>
              <a:ext cx="900000" cy="5760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a:latin typeface="Verdana" panose="020B0604030504040204" pitchFamily="34" charset="0"/>
                  <a:ea typeface="Verdana" panose="020B0604030504040204" pitchFamily="34" charset="0"/>
                </a:rPr>
                <a:t>Yes</a:t>
              </a:r>
            </a:p>
          </p:txBody>
        </p:sp>
        <p:sp>
          <p:nvSpPr>
            <p:cNvPr id="35" name="Organigramme : Décision 34">
              <a:extLst>
                <a:ext uri="{FF2B5EF4-FFF2-40B4-BE49-F238E27FC236}">
                  <a16:creationId xmlns:a16="http://schemas.microsoft.com/office/drawing/2014/main" id="{BC8F3A63-E28D-4D8A-B633-E108E4BA72AA}"/>
                </a:ext>
              </a:extLst>
            </p:cNvPr>
            <p:cNvSpPr/>
            <p:nvPr/>
          </p:nvSpPr>
          <p:spPr>
            <a:xfrm>
              <a:off x="2346068" y="3783741"/>
              <a:ext cx="900000" cy="5760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a:latin typeface="Verdana" panose="020B0604030504040204" pitchFamily="34" charset="0"/>
                  <a:ea typeface="Verdana" panose="020B0604030504040204" pitchFamily="34" charset="0"/>
                </a:rPr>
                <a:t>Yes</a:t>
              </a:r>
            </a:p>
          </p:txBody>
        </p:sp>
        <p:sp>
          <p:nvSpPr>
            <p:cNvPr id="37" name="Flèche : virage 36">
              <a:extLst>
                <a:ext uri="{FF2B5EF4-FFF2-40B4-BE49-F238E27FC236}">
                  <a16:creationId xmlns:a16="http://schemas.microsoft.com/office/drawing/2014/main" id="{DAA65F4B-2F8F-4CA3-929E-D898D9DFA9FE}"/>
                </a:ext>
              </a:extLst>
            </p:cNvPr>
            <p:cNvSpPr/>
            <p:nvPr/>
          </p:nvSpPr>
          <p:spPr>
            <a:xfrm rot="16200000">
              <a:off x="992298" y="4250269"/>
              <a:ext cx="920804" cy="13793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24615674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9375A-9480-4C87-B59A-EADDF6A72BB9}"/>
              </a:ext>
            </a:extLst>
          </p:cNvPr>
          <p:cNvSpPr>
            <a:spLocks noGrp="1"/>
          </p:cNvSpPr>
          <p:nvPr>
            <p:ph type="title"/>
          </p:nvPr>
        </p:nvSpPr>
        <p:spPr/>
        <p:txBody>
          <a:bodyPr/>
          <a:lstStyle/>
          <a:p>
            <a:r>
              <a:rPr lang="en-GB" sz="3200" dirty="0"/>
              <a:t>Internet-based inquiry system</a:t>
            </a:r>
          </a:p>
        </p:txBody>
      </p:sp>
      <p:sp>
        <p:nvSpPr>
          <p:cNvPr id="3" name="Espace réservé du contenu 2">
            <a:extLst>
              <a:ext uri="{FF2B5EF4-FFF2-40B4-BE49-F238E27FC236}">
                <a16:creationId xmlns:a16="http://schemas.microsoft.com/office/drawing/2014/main" id="{A2644CBE-A406-4798-9044-326CD2EF5370}"/>
              </a:ext>
            </a:extLst>
          </p:cNvPr>
          <p:cNvSpPr>
            <a:spLocks noGrp="1"/>
          </p:cNvSpPr>
          <p:nvPr>
            <p:ph sz="quarter" idx="13"/>
          </p:nvPr>
        </p:nvSpPr>
        <p:spPr>
          <a:xfrm>
            <a:off x="336550" y="1530220"/>
            <a:ext cx="5065183" cy="5041496"/>
          </a:xfrm>
        </p:spPr>
        <p:txBody>
          <a:bodyPr/>
          <a:lstStyle/>
          <a:p>
            <a:pPr marL="285750" indent="-285750" algn="l">
              <a:buFont typeface="Arial" panose="020B0604020202020204" pitchFamily="34" charset="0"/>
              <a:buChar char="•"/>
            </a:pPr>
            <a:r>
              <a:rPr lang="en-US" sz="2800" b="1" dirty="0"/>
              <a:t>QUM:</a:t>
            </a:r>
            <a:r>
              <a:rPr lang="en-US" sz="2800" dirty="0"/>
              <a:t> request clarifications or missing information</a:t>
            </a:r>
          </a:p>
          <a:p>
            <a:pPr marL="285750" indent="-285750" algn="l">
              <a:buFont typeface="Arial" panose="020B0604020202020204" pitchFamily="34" charset="0"/>
              <a:buChar char="•"/>
            </a:pPr>
            <a:endParaRPr lang="en-US" sz="2800" dirty="0"/>
          </a:p>
          <a:p>
            <a:pPr marL="285750" indent="-285750" algn="l">
              <a:buFont typeface="Arial" panose="020B0604020202020204" pitchFamily="34" charset="0"/>
              <a:buChar char="•"/>
            </a:pPr>
            <a:r>
              <a:rPr lang="en-US" sz="2800" b="1" dirty="0"/>
              <a:t>SUM:</a:t>
            </a:r>
            <a:r>
              <a:rPr lang="en-US" sz="2800" dirty="0"/>
              <a:t> interim status before final reply</a:t>
            </a:r>
          </a:p>
          <a:p>
            <a:pPr marL="285750" indent="-285750" algn="l">
              <a:buFont typeface="Arial" panose="020B0604020202020204" pitchFamily="34" charset="0"/>
              <a:buChar char="•"/>
            </a:pPr>
            <a:endParaRPr lang="en-US" sz="2800" dirty="0"/>
          </a:p>
          <a:p>
            <a:pPr marL="285750" indent="-285750" algn="l">
              <a:buFont typeface="Arial" panose="020B0604020202020204" pitchFamily="34" charset="0"/>
              <a:buChar char="•"/>
            </a:pPr>
            <a:r>
              <a:rPr lang="en-US" sz="2800" b="1" dirty="0"/>
              <a:t>Notification:</a:t>
            </a:r>
            <a:r>
              <a:rPr lang="en-US" sz="2800" dirty="0"/>
              <a:t> proactive item-level info without opening official inquiry</a:t>
            </a:r>
          </a:p>
          <a:p>
            <a:pPr algn="l"/>
            <a:endParaRPr lang="en-US" dirty="0"/>
          </a:p>
        </p:txBody>
      </p:sp>
      <p:pic>
        <p:nvPicPr>
          <p:cNvPr id="5" name="Image 4">
            <a:extLst>
              <a:ext uri="{FF2B5EF4-FFF2-40B4-BE49-F238E27FC236}">
                <a16:creationId xmlns:a16="http://schemas.microsoft.com/office/drawing/2014/main" id="{4DA1E411-300A-4A69-82D0-5A93AD4A918D}"/>
              </a:ext>
            </a:extLst>
          </p:cNvPr>
          <p:cNvPicPr>
            <a:picLocks noChangeAspect="1"/>
          </p:cNvPicPr>
          <p:nvPr/>
        </p:nvPicPr>
        <p:blipFill>
          <a:blip r:embed="rId3"/>
          <a:stretch>
            <a:fillRect/>
          </a:stretch>
        </p:blipFill>
        <p:spPr>
          <a:xfrm>
            <a:off x="4952032" y="1568407"/>
            <a:ext cx="7007836" cy="4671891"/>
          </a:xfrm>
          <a:prstGeom prst="rect">
            <a:avLst/>
          </a:prstGeom>
        </p:spPr>
      </p:pic>
    </p:spTree>
    <p:extLst>
      <p:ext uri="{BB962C8B-B14F-4D97-AF65-F5344CB8AC3E}">
        <p14:creationId xmlns:p14="http://schemas.microsoft.com/office/powerpoint/2010/main" val="12565708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9375A-9480-4C87-B59A-EADDF6A72BB9}"/>
              </a:ext>
            </a:extLst>
          </p:cNvPr>
          <p:cNvSpPr>
            <a:spLocks noGrp="1"/>
          </p:cNvSpPr>
          <p:nvPr>
            <p:ph type="title"/>
          </p:nvPr>
        </p:nvSpPr>
        <p:spPr/>
        <p:txBody>
          <a:bodyPr/>
          <a:lstStyle/>
          <a:p>
            <a:r>
              <a:rPr lang="en-GB" sz="3600" dirty="0"/>
              <a:t>Internet-based inquiry system</a:t>
            </a:r>
            <a:endParaRPr lang="en-GB" dirty="0"/>
          </a:p>
        </p:txBody>
      </p:sp>
      <p:sp>
        <p:nvSpPr>
          <p:cNvPr id="3" name="Content Placeholder 2">
            <a:extLst>
              <a:ext uri="{FF2B5EF4-FFF2-40B4-BE49-F238E27FC236}">
                <a16:creationId xmlns:a16="http://schemas.microsoft.com/office/drawing/2014/main" id="{13F92E5B-C8FC-45EF-950F-C49CDB50CD83}"/>
              </a:ext>
            </a:extLst>
          </p:cNvPr>
          <p:cNvSpPr>
            <a:spLocks noGrp="1"/>
          </p:cNvSpPr>
          <p:nvPr>
            <p:ph sz="quarter" idx="13"/>
          </p:nvPr>
        </p:nvSpPr>
        <p:spPr/>
        <p:txBody>
          <a:bodyPr/>
          <a:lstStyle/>
          <a:p>
            <a:pPr marL="4400" indent="0">
              <a:buNone/>
            </a:pPr>
            <a:r>
              <a:rPr lang="en-US" sz="2400" b="1" dirty="0"/>
              <a:t>Reply </a:t>
            </a:r>
          </a:p>
          <a:p>
            <a:pPr marL="4400" indent="0">
              <a:buNone/>
            </a:pPr>
            <a:r>
              <a:rPr lang="en-US" sz="2400" b="1" dirty="0"/>
              <a:t>times </a:t>
            </a:r>
          </a:p>
          <a:p>
            <a:pPr marL="4400" indent="0">
              <a:buNone/>
            </a:pPr>
            <a:r>
              <a:rPr lang="en-US" sz="2400" b="1" dirty="0"/>
              <a:t>(working</a:t>
            </a:r>
          </a:p>
          <a:p>
            <a:pPr marL="4400" indent="0">
              <a:buNone/>
            </a:pPr>
            <a:r>
              <a:rPr lang="en-US" sz="2400" b="1" dirty="0"/>
              <a:t>days)</a:t>
            </a:r>
          </a:p>
          <a:p>
            <a:endParaRPr lang="en-GB" dirty="0"/>
          </a:p>
        </p:txBody>
      </p:sp>
      <p:graphicFrame>
        <p:nvGraphicFramePr>
          <p:cNvPr id="6" name="Table 2">
            <a:extLst>
              <a:ext uri="{FF2B5EF4-FFF2-40B4-BE49-F238E27FC236}">
                <a16:creationId xmlns:a16="http://schemas.microsoft.com/office/drawing/2014/main" id="{1F2E1C60-24FE-4B41-B376-B0B4D9874608}"/>
              </a:ext>
            </a:extLst>
          </p:cNvPr>
          <p:cNvGraphicFramePr>
            <a:graphicFrameLocks noGrp="1"/>
          </p:cNvGraphicFramePr>
          <p:nvPr>
            <p:extLst>
              <p:ext uri="{D42A27DB-BD31-4B8C-83A1-F6EECF244321}">
                <p14:modId xmlns:p14="http://schemas.microsoft.com/office/powerpoint/2010/main" val="3587599209"/>
              </p:ext>
            </p:extLst>
          </p:nvPr>
        </p:nvGraphicFramePr>
        <p:xfrm>
          <a:off x="2099733" y="1493231"/>
          <a:ext cx="9581575" cy="3780000"/>
        </p:xfrm>
        <a:graphic>
          <a:graphicData uri="http://schemas.openxmlformats.org/drawingml/2006/table">
            <a:tbl>
              <a:tblPr firstRow="1" bandRow="1"/>
              <a:tblGrid>
                <a:gridCol w="5520267">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080108">
                  <a:extLst>
                    <a:ext uri="{9D8B030D-6E8A-4147-A177-3AD203B41FA5}">
                      <a16:colId xmlns:a16="http://schemas.microsoft.com/office/drawing/2014/main" val="20002"/>
                    </a:ext>
                  </a:extLst>
                </a:gridCol>
              </a:tblGrid>
              <a:tr h="5400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defRPr sz="1600" b="1">
                          <a:solidFill>
                            <a:srgbClr val="0A5BD3"/>
                          </a:solidFill>
                        </a:defRPr>
                      </a:pPr>
                      <a:r>
                        <a:rPr lang="en-GB" sz="2000" b="0" i="1" noProof="0">
                          <a:solidFill>
                            <a:schemeClr val="bg1"/>
                          </a:solidFill>
                          <a:latin typeface="Verdana" panose="020B0604030504040204" pitchFamily="34" charset="0"/>
                          <a:ea typeface="Verdana" panose="020B0604030504040204" pitchFamily="34" charset="0"/>
                        </a:rPr>
                        <a:t>Type of request</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defRPr sz="1600" b="1">
                          <a:solidFill>
                            <a:srgbClr val="0A5BD3"/>
                          </a:solidFill>
                        </a:defRPr>
                      </a:pPr>
                      <a:r>
                        <a:rPr lang="en-GB" sz="2000" b="0" i="1" noProof="0">
                          <a:solidFill>
                            <a:schemeClr val="bg1"/>
                          </a:solidFill>
                          <a:latin typeface="Verdana" panose="020B0604030504040204" pitchFamily="34" charset="0"/>
                          <a:ea typeface="Verdana" panose="020B0604030504040204" pitchFamily="34" charset="0"/>
                        </a:rPr>
                        <a:t>Reply time L1</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defRPr sz="1600" b="1">
                          <a:solidFill>
                            <a:srgbClr val="0A5BD3"/>
                          </a:solidFill>
                        </a:defRPr>
                      </a:pPr>
                      <a:r>
                        <a:rPr lang="en-GB" sz="2000" b="0" i="1" noProof="0">
                          <a:solidFill>
                            <a:schemeClr val="bg1"/>
                          </a:solidFill>
                          <a:latin typeface="Verdana" panose="020B0604030504040204" pitchFamily="34" charset="0"/>
                          <a:ea typeface="Verdana" panose="020B0604030504040204" pitchFamily="34" charset="0"/>
                        </a:rPr>
                        <a:t>Reply time L2</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540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en-GB" sz="2000" noProof="0">
                          <a:latin typeface="Verdana" panose="020B0604030504040204" pitchFamily="34" charset="0"/>
                          <a:ea typeface="Verdana" panose="020B0604030504040204" pitchFamily="34" charset="0"/>
                        </a:rPr>
                        <a:t>Update/confirmation item status</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en-GB" sz="2000" noProof="0">
                          <a:latin typeface="Verdana" panose="020B0604030504040204" pitchFamily="34" charset="0"/>
                          <a:ea typeface="Verdana" panose="020B0604030504040204" pitchFamily="34" charset="0"/>
                        </a:rPr>
                        <a:t>3 days</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en-GB" sz="2000" noProof="0">
                          <a:latin typeface="Verdana" panose="020B0604030504040204" pitchFamily="34" charset="0"/>
                          <a:ea typeface="Verdana" panose="020B0604030504040204" pitchFamily="34" charset="0"/>
                        </a:rPr>
                        <a:t>15 days</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540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en-GB" sz="2000" noProof="0">
                          <a:latin typeface="Verdana" panose="020B0604030504040204" pitchFamily="34" charset="0"/>
                          <a:ea typeface="Verdana" panose="020B0604030504040204" pitchFamily="34" charset="0"/>
                        </a:rPr>
                        <a:t>Written proof of delivery (WPOD)</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en-GB" sz="2000" noProof="0">
                          <a:latin typeface="Verdana" panose="020B0604030504040204" pitchFamily="34" charset="0"/>
                          <a:ea typeface="Verdana" panose="020B0604030504040204" pitchFamily="34" charset="0"/>
                        </a:rPr>
                        <a:t>10 days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en-GB" sz="2000" noProof="0">
                          <a:latin typeface="Verdana" panose="020B0604030504040204" pitchFamily="34" charset="0"/>
                          <a:ea typeface="Verdana" panose="020B0604030504040204" pitchFamily="34" charset="0"/>
                        </a:rPr>
                        <a:t>–</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540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en-GB" sz="2000" noProof="0">
                          <a:latin typeface="Verdana" panose="020B0604030504040204" pitchFamily="34" charset="0"/>
                          <a:ea typeface="Verdana" panose="020B0604030504040204" pitchFamily="34" charset="0"/>
                        </a:rPr>
                        <a:t>Damage/missing contents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en-GB" sz="2000" noProof="0">
                          <a:latin typeface="Verdana" panose="020B0604030504040204" pitchFamily="34" charset="0"/>
                          <a:ea typeface="Verdana" panose="020B0604030504040204" pitchFamily="34" charset="0"/>
                        </a:rPr>
                        <a:t>7 days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en-GB" sz="2000" noProof="0">
                          <a:latin typeface="Verdana" panose="020B0604030504040204" pitchFamily="34" charset="0"/>
                          <a:ea typeface="Verdana" panose="020B0604030504040204" pitchFamily="34" charset="0"/>
                        </a:rPr>
                        <a:t>15 days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540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en-GB" sz="2000" noProof="0">
                          <a:latin typeface="Verdana" panose="020B0604030504040204" pitchFamily="34" charset="0"/>
                          <a:ea typeface="Verdana" panose="020B0604030504040204" pitchFamily="34" charset="0"/>
                        </a:rPr>
                        <a:t>Misdirected/redirected/transit</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en-GB" sz="2000" noProof="0">
                          <a:latin typeface="Verdana" panose="020B0604030504040204" pitchFamily="34" charset="0"/>
                          <a:ea typeface="Verdana" panose="020B0604030504040204" pitchFamily="34" charset="0"/>
                        </a:rPr>
                        <a:t>7 days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en-GB" sz="2000" noProof="0">
                          <a:latin typeface="Verdana" panose="020B0604030504040204" pitchFamily="34" charset="0"/>
                          <a:ea typeface="Verdana" panose="020B0604030504040204" pitchFamily="34" charset="0"/>
                        </a:rPr>
                        <a:t>15 days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540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en-GB" sz="2000" noProof="0">
                          <a:latin typeface="Verdana" panose="020B0604030504040204" pitchFamily="34" charset="0"/>
                          <a:ea typeface="Verdana" panose="020B0604030504040204" pitchFamily="34" charset="0"/>
                        </a:rPr>
                        <a:t>Customs investigation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en-GB" sz="2000" noProof="0">
                          <a:latin typeface="Verdana" panose="020B0604030504040204" pitchFamily="34" charset="0"/>
                          <a:ea typeface="Verdana" panose="020B0604030504040204" pitchFamily="34" charset="0"/>
                        </a:rPr>
                        <a:t>7 days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en-GB" sz="2000" noProof="0">
                          <a:latin typeface="Verdana" panose="020B0604030504040204" pitchFamily="34" charset="0"/>
                          <a:ea typeface="Verdana" panose="020B0604030504040204" pitchFamily="34" charset="0"/>
                        </a:rPr>
                        <a:t>15 days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540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en-GB" sz="2000" noProof="0">
                          <a:latin typeface="Verdana" panose="020B0604030504040204" pitchFamily="34" charset="0"/>
                          <a:ea typeface="Verdana" panose="020B0604030504040204" pitchFamily="34" charset="0"/>
                        </a:rPr>
                        <a:t>Advice of delivery (AR)</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en-GB" sz="2000" noProof="0">
                          <a:latin typeface="Verdana" panose="020B0604030504040204" pitchFamily="34" charset="0"/>
                          <a:ea typeface="Verdana" panose="020B0604030504040204" pitchFamily="34" charset="0"/>
                        </a:rPr>
                        <a:t>7 days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en-GB" sz="2000" noProof="0" dirty="0">
                          <a:latin typeface="Verdana" panose="020B0604030504040204" pitchFamily="34" charset="0"/>
                          <a:ea typeface="Verdana" panose="020B0604030504040204" pitchFamily="34" charset="0"/>
                        </a:rPr>
                        <a:t>15 days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242483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9375A-9480-4C87-B59A-EADDF6A72BB9}"/>
              </a:ext>
            </a:extLst>
          </p:cNvPr>
          <p:cNvSpPr>
            <a:spLocks noGrp="1"/>
          </p:cNvSpPr>
          <p:nvPr>
            <p:ph type="title"/>
          </p:nvPr>
        </p:nvSpPr>
        <p:spPr/>
        <p:txBody>
          <a:bodyPr/>
          <a:lstStyle/>
          <a:p>
            <a:r>
              <a:rPr lang="en-GB" sz="3600" dirty="0"/>
              <a:t>Internet-</a:t>
            </a:r>
            <a:r>
              <a:rPr lang="en-GB" dirty="0"/>
              <a:t>b</a:t>
            </a:r>
            <a:r>
              <a:rPr lang="en-GB" sz="3600" dirty="0"/>
              <a:t>ased</a:t>
            </a:r>
            <a:r>
              <a:rPr lang="en-GB" dirty="0"/>
              <a:t> i</a:t>
            </a:r>
            <a:r>
              <a:rPr lang="en-GB" sz="3600" dirty="0"/>
              <a:t>nquiry system</a:t>
            </a:r>
            <a:endParaRPr lang="en-GB" dirty="0"/>
          </a:p>
        </p:txBody>
      </p:sp>
      <p:sp>
        <p:nvSpPr>
          <p:cNvPr id="3" name="Espace réservé du contenu 2">
            <a:extLst>
              <a:ext uri="{FF2B5EF4-FFF2-40B4-BE49-F238E27FC236}">
                <a16:creationId xmlns:a16="http://schemas.microsoft.com/office/drawing/2014/main" id="{A2644CBE-A406-4798-9044-326CD2EF5370}"/>
              </a:ext>
            </a:extLst>
          </p:cNvPr>
          <p:cNvSpPr>
            <a:spLocks noGrp="1"/>
          </p:cNvSpPr>
          <p:nvPr>
            <p:ph sz="quarter" idx="13"/>
          </p:nvPr>
        </p:nvSpPr>
        <p:spPr>
          <a:xfrm>
            <a:off x="336550" y="1530220"/>
            <a:ext cx="3727450" cy="5041496"/>
          </a:xfrm>
          <a:solidFill>
            <a:schemeClr val="accent5">
              <a:lumMod val="20000"/>
              <a:lumOff val="80000"/>
            </a:schemeClr>
          </a:solidFill>
        </p:spPr>
        <p:txBody>
          <a:bodyPr/>
          <a:lstStyle/>
          <a:p>
            <a:pPr marL="90488" indent="0" algn="l">
              <a:buNone/>
              <a:defRPr sz="2000"/>
            </a:pPr>
            <a:r>
              <a:rPr lang="en-US" sz="2400" b="1" dirty="0"/>
              <a:t>Performance targets:</a:t>
            </a:r>
          </a:p>
          <a:p>
            <a:pPr marL="0" indent="0" algn="l">
              <a:buNone/>
              <a:defRPr sz="2000"/>
            </a:pPr>
            <a:endParaRPr lang="en-US" sz="2400" dirty="0"/>
          </a:p>
          <a:p>
            <a:pPr marL="342900" indent="-252413" algn="l">
              <a:buFont typeface="Arial" panose="020B0604020202020204" pitchFamily="34" charset="0"/>
              <a:buChar char="•"/>
              <a:defRPr sz="2000"/>
            </a:pPr>
            <a:r>
              <a:rPr lang="en-US" sz="2400" dirty="0"/>
              <a:t>Letter post: ≥80% on-time responses</a:t>
            </a:r>
          </a:p>
          <a:p>
            <a:pPr marL="342900" indent="-342900" algn="l">
              <a:buFont typeface="Arial" panose="020B0604020202020204" pitchFamily="34" charset="0"/>
              <a:buChar char="•"/>
              <a:defRPr sz="2000"/>
            </a:pPr>
            <a:endParaRPr lang="en-US" sz="2400" dirty="0"/>
          </a:p>
          <a:p>
            <a:pPr marL="342900" indent="-252413" algn="l">
              <a:defRPr sz="2000"/>
            </a:pPr>
            <a:r>
              <a:rPr lang="en-US" sz="2400" dirty="0"/>
              <a:t>Parcel post: ≥90% on-time responses and ≤8 working hours to open requests and replies</a:t>
            </a:r>
          </a:p>
        </p:txBody>
      </p:sp>
      <p:pic>
        <p:nvPicPr>
          <p:cNvPr id="4" name="Image 3">
            <a:extLst>
              <a:ext uri="{FF2B5EF4-FFF2-40B4-BE49-F238E27FC236}">
                <a16:creationId xmlns:a16="http://schemas.microsoft.com/office/drawing/2014/main" id="{0D2F7C9B-5895-46E4-9999-FEAB823FCB83}"/>
              </a:ext>
            </a:extLst>
          </p:cNvPr>
          <p:cNvPicPr>
            <a:picLocks noChangeAspect="1"/>
          </p:cNvPicPr>
          <p:nvPr/>
        </p:nvPicPr>
        <p:blipFill>
          <a:blip r:embed="rId3"/>
          <a:stretch>
            <a:fillRect/>
          </a:stretch>
        </p:blipFill>
        <p:spPr>
          <a:xfrm>
            <a:off x="4295836" y="1239595"/>
            <a:ext cx="7504963" cy="5003308"/>
          </a:xfrm>
          <a:prstGeom prst="rect">
            <a:avLst/>
          </a:prstGeom>
        </p:spPr>
      </p:pic>
    </p:spTree>
    <p:extLst>
      <p:ext uri="{BB962C8B-B14F-4D97-AF65-F5344CB8AC3E}">
        <p14:creationId xmlns:p14="http://schemas.microsoft.com/office/powerpoint/2010/main" val="37961239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9375A-9480-4C87-B59A-EADDF6A72BB9}"/>
              </a:ext>
            </a:extLst>
          </p:cNvPr>
          <p:cNvSpPr>
            <a:spLocks noGrp="1"/>
          </p:cNvSpPr>
          <p:nvPr>
            <p:ph type="title"/>
          </p:nvPr>
        </p:nvSpPr>
        <p:spPr/>
        <p:txBody>
          <a:bodyPr/>
          <a:lstStyle/>
          <a:p>
            <a:r>
              <a:rPr lang="en-GB" sz="3200" dirty="0"/>
              <a:t>Key points on IBIS and inquiry handling</a:t>
            </a:r>
          </a:p>
        </p:txBody>
      </p:sp>
      <p:graphicFrame>
        <p:nvGraphicFramePr>
          <p:cNvPr id="6" name="Espace réservé du contenu 5">
            <a:extLst>
              <a:ext uri="{FF2B5EF4-FFF2-40B4-BE49-F238E27FC236}">
                <a16:creationId xmlns:a16="http://schemas.microsoft.com/office/drawing/2014/main" id="{BB08A955-2E28-4639-8CCB-8D5BEFD0F435}"/>
              </a:ext>
            </a:extLst>
          </p:cNvPr>
          <p:cNvGraphicFramePr>
            <a:graphicFrameLocks noGrp="1"/>
          </p:cNvGraphicFramePr>
          <p:nvPr>
            <p:ph sz="quarter" idx="13"/>
            <p:extLst>
              <p:ext uri="{D42A27DB-BD31-4B8C-83A1-F6EECF244321}">
                <p14:modId xmlns:p14="http://schemas.microsoft.com/office/powerpoint/2010/main" val="1616042286"/>
              </p:ext>
            </p:extLst>
          </p:nvPr>
        </p:nvGraphicFramePr>
        <p:xfrm>
          <a:off x="336550" y="1530350"/>
          <a:ext cx="11518900" cy="504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7133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3B81C6-BF53-4BEB-A7DA-51B0C3D23EF6}"/>
              </a:ext>
            </a:extLst>
          </p:cNvPr>
          <p:cNvSpPr txBox="1">
            <a:spLocks/>
          </p:cNvSpPr>
          <p:nvPr/>
        </p:nvSpPr>
        <p:spPr>
          <a:xfrm>
            <a:off x="314564" y="6424017"/>
            <a:ext cx="11682363" cy="236923"/>
          </a:xfrm>
          <a:prstGeom prst="rect">
            <a:avLst/>
          </a:prstGeom>
        </p:spPr>
        <p:txBody>
          <a:bodyPr vert="horz" lIns="0" tIns="0" rIns="0" bIns="0"/>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105" charset="0"/>
                <a:ea typeface="Arial" pitchFamily="-105" charset="0"/>
                <a:cs typeface="Arial" pitchFamily="-105" charset="0"/>
              </a:defRPr>
            </a:lvl2pPr>
            <a:lvl3pPr algn="ctr" rtl="0" eaLnBrk="1" fontAlgn="base" hangingPunct="1">
              <a:spcBef>
                <a:spcPct val="0"/>
              </a:spcBef>
              <a:spcAft>
                <a:spcPct val="0"/>
              </a:spcAft>
              <a:defRPr sz="4400">
                <a:solidFill>
                  <a:schemeClr val="tx2"/>
                </a:solidFill>
                <a:latin typeface="Arial" pitchFamily="-105" charset="0"/>
                <a:ea typeface="Arial" pitchFamily="-105" charset="0"/>
                <a:cs typeface="Arial" pitchFamily="-105" charset="0"/>
              </a:defRPr>
            </a:lvl3pPr>
            <a:lvl4pPr algn="ctr" rtl="0" eaLnBrk="1" fontAlgn="base" hangingPunct="1">
              <a:spcBef>
                <a:spcPct val="0"/>
              </a:spcBef>
              <a:spcAft>
                <a:spcPct val="0"/>
              </a:spcAft>
              <a:defRPr sz="4400">
                <a:solidFill>
                  <a:schemeClr val="tx2"/>
                </a:solidFill>
                <a:latin typeface="Arial" pitchFamily="-105" charset="0"/>
                <a:ea typeface="Arial" pitchFamily="-105" charset="0"/>
                <a:cs typeface="Arial" pitchFamily="-105" charset="0"/>
              </a:defRPr>
            </a:lvl4pPr>
            <a:lvl5pPr algn="ctr" rtl="0" eaLnBrk="1" fontAlgn="base" hangingPunct="1">
              <a:spcBef>
                <a:spcPct val="0"/>
              </a:spcBef>
              <a:spcAft>
                <a:spcPct val="0"/>
              </a:spcAft>
              <a:defRPr sz="4400">
                <a:solidFill>
                  <a:schemeClr val="tx2"/>
                </a:solidFill>
                <a:latin typeface="Arial" pitchFamily="-105" charset="0"/>
                <a:ea typeface="Arial" pitchFamily="-105" charset="0"/>
                <a:cs typeface="Arial" pitchFamily="-105" charset="0"/>
              </a:defRPr>
            </a:lvl5pPr>
            <a:lvl6pPr marL="457200" algn="ctr" rtl="0" eaLnBrk="1" fontAlgn="base" hangingPunct="1">
              <a:spcBef>
                <a:spcPct val="0"/>
              </a:spcBef>
              <a:spcAft>
                <a:spcPct val="0"/>
              </a:spcAft>
              <a:defRPr sz="4400">
                <a:solidFill>
                  <a:schemeClr val="tx2"/>
                </a:solidFill>
                <a:latin typeface="Arial" pitchFamily="-105" charset="0"/>
                <a:ea typeface="Arial" pitchFamily="-105" charset="0"/>
                <a:cs typeface="Arial" pitchFamily="-105" charset="0"/>
              </a:defRPr>
            </a:lvl6pPr>
            <a:lvl7pPr marL="914400" algn="ctr" rtl="0" eaLnBrk="1" fontAlgn="base" hangingPunct="1">
              <a:spcBef>
                <a:spcPct val="0"/>
              </a:spcBef>
              <a:spcAft>
                <a:spcPct val="0"/>
              </a:spcAft>
              <a:defRPr sz="4400">
                <a:solidFill>
                  <a:schemeClr val="tx2"/>
                </a:solidFill>
                <a:latin typeface="Arial" pitchFamily="-105" charset="0"/>
                <a:ea typeface="Arial" pitchFamily="-105" charset="0"/>
                <a:cs typeface="Arial" pitchFamily="-105" charset="0"/>
              </a:defRPr>
            </a:lvl7pPr>
            <a:lvl8pPr marL="1371600" algn="ctr" rtl="0" eaLnBrk="1" fontAlgn="base" hangingPunct="1">
              <a:spcBef>
                <a:spcPct val="0"/>
              </a:spcBef>
              <a:spcAft>
                <a:spcPct val="0"/>
              </a:spcAft>
              <a:defRPr sz="4400">
                <a:solidFill>
                  <a:schemeClr val="tx2"/>
                </a:solidFill>
                <a:latin typeface="Arial" pitchFamily="-105" charset="0"/>
                <a:ea typeface="Arial" pitchFamily="-105" charset="0"/>
                <a:cs typeface="Arial" pitchFamily="-105" charset="0"/>
              </a:defRPr>
            </a:lvl8pPr>
            <a:lvl9pPr marL="1828800" algn="ctr" rtl="0" eaLnBrk="1" fontAlgn="base" hangingPunct="1">
              <a:spcBef>
                <a:spcPct val="0"/>
              </a:spcBef>
              <a:spcAft>
                <a:spcPct val="0"/>
              </a:spcAft>
              <a:defRPr sz="4400">
                <a:solidFill>
                  <a:schemeClr val="tx2"/>
                </a:solidFill>
                <a:latin typeface="Arial" pitchFamily="-105" charset="0"/>
                <a:ea typeface="Arial" pitchFamily="-105" charset="0"/>
                <a:cs typeface="Arial" pitchFamily="-105"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Note</a:t>
            </a:r>
            <a:r>
              <a:rPr lang="en-GB" sz="1100" b="1" kern="0" dirty="0">
                <a:solidFill>
                  <a:prstClr val="black"/>
                </a:solidFill>
                <a:latin typeface="Verdana" panose="020B0604030504040204" pitchFamily="34" charset="0"/>
                <a:ea typeface="Verdana" panose="020B0604030504040204" pitchFamily="34" charset="0"/>
              </a:rPr>
              <a:t>. –</a:t>
            </a:r>
            <a:r>
              <a:rPr kumimoji="0" lang="en-GB" sz="11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r>
              <a:rPr kumimoji="0" lang="en-GB" sz="11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For information on whether a service is optional, mandatory or both, refer to the Convention. *Discussions are ongoing regarding the insured items service.</a:t>
            </a:r>
            <a:endParaRPr kumimoji="0" lang="en-GB" sz="1100" b="0" i="0" u="none" strike="noStrike" kern="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endParaRPr>
          </a:p>
        </p:txBody>
      </p:sp>
      <p:grpSp>
        <p:nvGrpSpPr>
          <p:cNvPr id="5" name="Group 4">
            <a:extLst>
              <a:ext uri="{FF2B5EF4-FFF2-40B4-BE49-F238E27FC236}">
                <a16:creationId xmlns:a16="http://schemas.microsoft.com/office/drawing/2014/main" id="{AB867358-0892-4125-B74E-B117FF1E2BD6}"/>
              </a:ext>
            </a:extLst>
          </p:cNvPr>
          <p:cNvGrpSpPr/>
          <p:nvPr/>
        </p:nvGrpSpPr>
        <p:grpSpPr>
          <a:xfrm>
            <a:off x="336550" y="1530221"/>
            <a:ext cx="11093450" cy="4830578"/>
            <a:chOff x="742247" y="581799"/>
            <a:chExt cx="11251532" cy="6031752"/>
          </a:xfrm>
        </p:grpSpPr>
        <p:sp>
          <p:nvSpPr>
            <p:cNvPr id="6" name="Rectangle: Rounded Corners 5">
              <a:extLst>
                <a:ext uri="{FF2B5EF4-FFF2-40B4-BE49-F238E27FC236}">
                  <a16:creationId xmlns:a16="http://schemas.microsoft.com/office/drawing/2014/main" id="{031C04D0-A1AB-420A-BEEB-19FAA528AA33}"/>
                </a:ext>
              </a:extLst>
            </p:cNvPr>
            <p:cNvSpPr/>
            <p:nvPr/>
          </p:nvSpPr>
          <p:spPr>
            <a:xfrm>
              <a:off x="10456795" y="1127151"/>
              <a:ext cx="1536742" cy="5486400"/>
            </a:xfrm>
            <a:prstGeom prst="roundRect">
              <a:avLst>
                <a:gd name="adj" fmla="val 10000"/>
              </a:avLst>
            </a:prstGeom>
            <a:solidFill>
              <a:schemeClr val="tx1"/>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rPr>
                <a:t>Features key</a:t>
              </a:r>
            </a:p>
          </p:txBody>
        </p:sp>
        <p:sp>
          <p:nvSpPr>
            <p:cNvPr id="7" name="Rectangle: Rounded Corners 6">
              <a:extLst>
                <a:ext uri="{FF2B5EF4-FFF2-40B4-BE49-F238E27FC236}">
                  <a16:creationId xmlns:a16="http://schemas.microsoft.com/office/drawing/2014/main" id="{DF341057-3819-445B-A646-94A937308755}"/>
                </a:ext>
              </a:extLst>
            </p:cNvPr>
            <p:cNvSpPr/>
            <p:nvPr/>
          </p:nvSpPr>
          <p:spPr>
            <a:xfrm>
              <a:off x="10466181" y="1593953"/>
              <a:ext cx="1527356" cy="1076998"/>
            </a:xfrm>
            <a:prstGeom prst="roundRect">
              <a:avLst>
                <a:gd name="adj" fmla="val 10000"/>
              </a:avLst>
            </a:prstGeom>
            <a:solidFill>
              <a:srgbClr val="92D050"/>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r" defTabSz="914400" rtl="0" eaLnBrk="1" fontAlgn="auto" latinLnBrk="0" hangingPunct="1">
                <a:lnSpc>
                  <a:spcPts val="2000"/>
                </a:lnSpc>
                <a:spcBef>
                  <a:spcPts val="0"/>
                </a:spcBef>
                <a:spcAft>
                  <a:spcPts val="0"/>
                </a:spcAft>
                <a:buClrTx/>
                <a:buSzTx/>
                <a:buFontTx/>
                <a:buNone/>
                <a:tabLst/>
                <a:defRPr/>
              </a:pPr>
              <a:r>
                <a:rPr kumimoji="0" lang="en-CA" sz="13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Tracking</a:t>
              </a:r>
            </a:p>
            <a:p>
              <a:pPr marL="0" marR="0" lvl="0" indent="0" algn="r" defTabSz="914400" rtl="0" eaLnBrk="1" fontAlgn="auto" latinLnBrk="0" hangingPunct="1">
                <a:lnSpc>
                  <a:spcPts val="2000"/>
                </a:lnSpc>
                <a:spcBef>
                  <a:spcPts val="0"/>
                </a:spcBef>
                <a:spcAft>
                  <a:spcPts val="0"/>
                </a:spcAft>
                <a:buClrTx/>
                <a:buSzTx/>
                <a:buFontTx/>
                <a:buNone/>
                <a:tabLst/>
                <a:defRPr/>
              </a:pPr>
              <a:r>
                <a:rPr kumimoji="0" lang="en-CA" sz="13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Liability</a:t>
              </a:r>
            </a:p>
            <a:p>
              <a:pPr marL="0" marR="0" lvl="0" indent="0" algn="r" defTabSz="914400" rtl="0" eaLnBrk="1" fontAlgn="auto" latinLnBrk="0" hangingPunct="1">
                <a:lnSpc>
                  <a:spcPts val="2000"/>
                </a:lnSpc>
                <a:spcBef>
                  <a:spcPts val="0"/>
                </a:spcBef>
                <a:spcAft>
                  <a:spcPts val="0"/>
                </a:spcAft>
                <a:buClrTx/>
                <a:buSzTx/>
                <a:buFontTx/>
                <a:buNone/>
                <a:tabLst/>
                <a:defRPr/>
              </a:pPr>
              <a:r>
                <a:rPr kumimoji="0" lang="en-CA" sz="13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Signature</a:t>
              </a:r>
            </a:p>
          </p:txBody>
        </p:sp>
        <p:sp>
          <p:nvSpPr>
            <p:cNvPr id="8" name="Rectangle: Rounded Corners 7">
              <a:extLst>
                <a:ext uri="{FF2B5EF4-FFF2-40B4-BE49-F238E27FC236}">
                  <a16:creationId xmlns:a16="http://schemas.microsoft.com/office/drawing/2014/main" id="{77E07C89-9CF5-48AC-845E-DCD74D057F33}"/>
                </a:ext>
              </a:extLst>
            </p:cNvPr>
            <p:cNvSpPr/>
            <p:nvPr/>
          </p:nvSpPr>
          <p:spPr>
            <a:xfrm>
              <a:off x="10465090" y="3950382"/>
              <a:ext cx="1527356" cy="787371"/>
            </a:xfrm>
            <a:prstGeom prst="roundRect">
              <a:avLst>
                <a:gd name="adj" fmla="val 10000"/>
              </a:avLst>
            </a:prstGeom>
            <a:solidFill>
              <a:srgbClr val="FFC000"/>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3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Tracking</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13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3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Liability</a:t>
              </a:r>
            </a:p>
          </p:txBody>
        </p:sp>
        <p:sp>
          <p:nvSpPr>
            <p:cNvPr id="9" name="Rectangle: Rounded Corners 8">
              <a:extLst>
                <a:ext uri="{FF2B5EF4-FFF2-40B4-BE49-F238E27FC236}">
                  <a16:creationId xmlns:a16="http://schemas.microsoft.com/office/drawing/2014/main" id="{C6AAAB3A-D29F-4722-807B-857B6475877B}"/>
                </a:ext>
              </a:extLst>
            </p:cNvPr>
            <p:cNvSpPr/>
            <p:nvPr/>
          </p:nvSpPr>
          <p:spPr>
            <a:xfrm>
              <a:off x="742247" y="582137"/>
              <a:ext cx="4877129" cy="494217"/>
            </a:xfrm>
            <a:prstGeom prst="roundRect">
              <a:avLst>
                <a:gd name="adj" fmla="val 10000"/>
              </a:avLst>
            </a:prstGeom>
            <a:solidFill>
              <a:srgbClr val="00B0F0"/>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rPr>
                <a:t>Postal documents</a:t>
              </a:r>
            </a:p>
          </p:txBody>
        </p:sp>
        <p:sp>
          <p:nvSpPr>
            <p:cNvPr id="10" name="Rectangle: Rounded Corners 9">
              <a:extLst>
                <a:ext uri="{FF2B5EF4-FFF2-40B4-BE49-F238E27FC236}">
                  <a16:creationId xmlns:a16="http://schemas.microsoft.com/office/drawing/2014/main" id="{9358A959-2861-422D-98A3-FDF768E0F496}"/>
                </a:ext>
              </a:extLst>
            </p:cNvPr>
            <p:cNvSpPr/>
            <p:nvPr/>
          </p:nvSpPr>
          <p:spPr>
            <a:xfrm>
              <a:off x="5679077" y="581800"/>
              <a:ext cx="4695760" cy="494217"/>
            </a:xfrm>
            <a:prstGeom prst="roundRect">
              <a:avLst>
                <a:gd name="adj" fmla="val 10000"/>
              </a:avLst>
            </a:prstGeom>
            <a:solidFill>
              <a:srgbClr val="005BAA"/>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rPr>
                <a:t>Postal goods</a:t>
              </a:r>
            </a:p>
          </p:txBody>
        </p:sp>
        <p:sp>
          <p:nvSpPr>
            <p:cNvPr id="11" name="Rectangle: Rounded Corners 10">
              <a:extLst>
                <a:ext uri="{FF2B5EF4-FFF2-40B4-BE49-F238E27FC236}">
                  <a16:creationId xmlns:a16="http://schemas.microsoft.com/office/drawing/2014/main" id="{6AC60F97-BCD1-4392-9636-C15386643315}"/>
                </a:ext>
              </a:extLst>
            </p:cNvPr>
            <p:cNvSpPr/>
            <p:nvPr/>
          </p:nvSpPr>
          <p:spPr>
            <a:xfrm>
              <a:off x="742247" y="1124568"/>
              <a:ext cx="1575714" cy="5472847"/>
            </a:xfrm>
            <a:prstGeom prst="roundRect">
              <a:avLst>
                <a:gd name="adj" fmla="val 10000"/>
              </a:avLst>
            </a:prstGeom>
            <a:solidFill>
              <a:srgbClr val="00B0F0"/>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rPr>
                <a:t>Non-priority</a:t>
              </a:r>
            </a:p>
          </p:txBody>
        </p:sp>
        <p:sp>
          <p:nvSpPr>
            <p:cNvPr id="12" name="Rectangle: Rounded Corners 11">
              <a:extLst>
                <a:ext uri="{FF2B5EF4-FFF2-40B4-BE49-F238E27FC236}">
                  <a16:creationId xmlns:a16="http://schemas.microsoft.com/office/drawing/2014/main" id="{EBC1226B-E160-4F5C-AF28-DCA343FE233E}"/>
                </a:ext>
              </a:extLst>
            </p:cNvPr>
            <p:cNvSpPr/>
            <p:nvPr/>
          </p:nvSpPr>
          <p:spPr>
            <a:xfrm>
              <a:off x="2376100" y="1145242"/>
              <a:ext cx="1663253" cy="5467693"/>
            </a:xfrm>
            <a:prstGeom prst="roundRect">
              <a:avLst>
                <a:gd name="adj" fmla="val 10000"/>
              </a:avLst>
            </a:prstGeom>
            <a:solidFill>
              <a:srgbClr val="00B0F0"/>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rPr>
                <a:t>Priority</a:t>
              </a:r>
            </a:p>
          </p:txBody>
        </p:sp>
        <p:sp>
          <p:nvSpPr>
            <p:cNvPr id="13" name="Rectangle: Rounded Corners 12">
              <a:extLst>
                <a:ext uri="{FF2B5EF4-FFF2-40B4-BE49-F238E27FC236}">
                  <a16:creationId xmlns:a16="http://schemas.microsoft.com/office/drawing/2014/main" id="{533F4EB0-992E-49BC-9802-CD822F72B3A6}"/>
                </a:ext>
              </a:extLst>
            </p:cNvPr>
            <p:cNvSpPr/>
            <p:nvPr/>
          </p:nvSpPr>
          <p:spPr>
            <a:xfrm>
              <a:off x="4074097" y="1150170"/>
              <a:ext cx="1575714" cy="5459402"/>
            </a:xfrm>
            <a:prstGeom prst="roundRect">
              <a:avLst>
                <a:gd name="adj" fmla="val 10000"/>
              </a:avLst>
            </a:prstGeom>
            <a:solidFill>
              <a:srgbClr val="00B0F0"/>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rPr>
                <a:t>Premium</a:t>
              </a:r>
            </a:p>
          </p:txBody>
        </p:sp>
        <p:sp>
          <p:nvSpPr>
            <p:cNvPr id="14" name="Rectangle: Rounded Corners 13">
              <a:extLst>
                <a:ext uri="{FF2B5EF4-FFF2-40B4-BE49-F238E27FC236}">
                  <a16:creationId xmlns:a16="http://schemas.microsoft.com/office/drawing/2014/main" id="{1CCB3C1C-4C7F-49F6-9B5C-937DC61A613B}"/>
                </a:ext>
              </a:extLst>
            </p:cNvPr>
            <p:cNvSpPr/>
            <p:nvPr/>
          </p:nvSpPr>
          <p:spPr>
            <a:xfrm>
              <a:off x="5671924" y="1142798"/>
              <a:ext cx="1519653" cy="5459403"/>
            </a:xfrm>
            <a:prstGeom prst="roundRect">
              <a:avLst>
                <a:gd name="adj" fmla="val 10000"/>
              </a:avLst>
            </a:prstGeom>
            <a:solidFill>
              <a:srgbClr val="005BAA"/>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rPr>
                <a:t>Non-priority</a:t>
              </a:r>
            </a:p>
          </p:txBody>
        </p:sp>
        <p:sp>
          <p:nvSpPr>
            <p:cNvPr id="15" name="Rectangle: Rounded Corners 14">
              <a:extLst>
                <a:ext uri="{FF2B5EF4-FFF2-40B4-BE49-F238E27FC236}">
                  <a16:creationId xmlns:a16="http://schemas.microsoft.com/office/drawing/2014/main" id="{C36BC757-60FE-4523-B32C-854F5B8AD68D}"/>
                </a:ext>
              </a:extLst>
            </p:cNvPr>
            <p:cNvSpPr/>
            <p:nvPr/>
          </p:nvSpPr>
          <p:spPr>
            <a:xfrm>
              <a:off x="7236458" y="1147457"/>
              <a:ext cx="1575714" cy="5454744"/>
            </a:xfrm>
            <a:prstGeom prst="roundRect">
              <a:avLst>
                <a:gd name="adj" fmla="val 10000"/>
              </a:avLst>
            </a:prstGeom>
            <a:solidFill>
              <a:srgbClr val="005BAA"/>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rPr>
                <a:t>Priority</a:t>
              </a:r>
            </a:p>
          </p:txBody>
        </p:sp>
        <p:sp>
          <p:nvSpPr>
            <p:cNvPr id="16" name="Rectangle: Rounded Corners 15">
              <a:extLst>
                <a:ext uri="{FF2B5EF4-FFF2-40B4-BE49-F238E27FC236}">
                  <a16:creationId xmlns:a16="http://schemas.microsoft.com/office/drawing/2014/main" id="{EC6A70AE-56BE-4F59-B394-65A44C40AB3A}"/>
                </a:ext>
              </a:extLst>
            </p:cNvPr>
            <p:cNvSpPr/>
            <p:nvPr/>
          </p:nvSpPr>
          <p:spPr>
            <a:xfrm>
              <a:off x="8858173" y="1142671"/>
              <a:ext cx="1519653" cy="5454744"/>
            </a:xfrm>
            <a:prstGeom prst="roundRect">
              <a:avLst>
                <a:gd name="adj" fmla="val 10000"/>
              </a:avLst>
            </a:prstGeom>
            <a:solidFill>
              <a:srgbClr val="005BAA"/>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rPr>
                <a:t>Premium</a:t>
              </a:r>
            </a:p>
          </p:txBody>
        </p:sp>
        <p:sp>
          <p:nvSpPr>
            <p:cNvPr id="17" name="Rectangle: Rounded Corners 16">
              <a:extLst>
                <a:ext uri="{FF2B5EF4-FFF2-40B4-BE49-F238E27FC236}">
                  <a16:creationId xmlns:a16="http://schemas.microsoft.com/office/drawing/2014/main" id="{F3AD430D-22E6-45E2-8EAD-EDACE047C405}"/>
                </a:ext>
              </a:extLst>
            </p:cNvPr>
            <p:cNvSpPr/>
            <p:nvPr/>
          </p:nvSpPr>
          <p:spPr>
            <a:xfrm>
              <a:off x="2425363" y="1682590"/>
              <a:ext cx="1608047" cy="943837"/>
            </a:xfrm>
            <a:prstGeom prst="roundRect">
              <a:avLst>
                <a:gd name="adj" fmla="val 10000"/>
              </a:avLst>
            </a:prstGeom>
            <a:solidFill>
              <a:srgbClr val="92D050"/>
            </a:solidFill>
            <a:ln w="38100">
              <a:solidFill>
                <a:schemeClr val="tx1"/>
              </a:solidFill>
              <a:prstDash val="dash"/>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Registered letters</a:t>
              </a:r>
              <a:r>
                <a:rPr kumimoji="0" lang="en-CA"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(P and G)</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1" dirty="0">
                  <a:solidFill>
                    <a:prstClr val="black"/>
                  </a:solidFill>
                  <a:latin typeface="Verdana" panose="020B0604030504040204" pitchFamily="34" charset="0"/>
                  <a:ea typeface="Verdana" panose="020B0604030504040204" pitchFamily="34" charset="0"/>
                </a:rPr>
                <a:t>Insured letter post</a:t>
              </a:r>
              <a:endParaRPr kumimoji="0" lang="en-CA"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18" name="Rectangle: Rounded Corners 17">
              <a:extLst>
                <a:ext uri="{FF2B5EF4-FFF2-40B4-BE49-F238E27FC236}">
                  <a16:creationId xmlns:a16="http://schemas.microsoft.com/office/drawing/2014/main" id="{CC63A6A4-A136-40B4-AB66-41BDB4638963}"/>
                </a:ext>
              </a:extLst>
            </p:cNvPr>
            <p:cNvSpPr/>
            <p:nvPr/>
          </p:nvSpPr>
          <p:spPr>
            <a:xfrm>
              <a:off x="4124906" y="1638292"/>
              <a:ext cx="1479694" cy="1032659"/>
            </a:xfrm>
            <a:prstGeom prst="roundRect">
              <a:avLst>
                <a:gd name="adj" fmla="val 10000"/>
              </a:avLst>
            </a:prstGeom>
            <a:solidFill>
              <a:srgbClr val="92D050"/>
            </a:solidFill>
            <a:ln>
              <a:solidFill>
                <a:srgbClr val="00B0F0"/>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EMS</a:t>
              </a:r>
            </a:p>
          </p:txBody>
        </p:sp>
        <p:sp>
          <p:nvSpPr>
            <p:cNvPr id="19" name="Rectangle: Rounded Corners 18">
              <a:extLst>
                <a:ext uri="{FF2B5EF4-FFF2-40B4-BE49-F238E27FC236}">
                  <a16:creationId xmlns:a16="http://schemas.microsoft.com/office/drawing/2014/main" id="{B016414F-264C-4E2C-9038-ED3D3B38D722}"/>
                </a:ext>
              </a:extLst>
            </p:cNvPr>
            <p:cNvSpPr/>
            <p:nvPr/>
          </p:nvSpPr>
          <p:spPr>
            <a:xfrm>
              <a:off x="5705950" y="2777688"/>
              <a:ext cx="3082039" cy="1073709"/>
            </a:xfrm>
            <a:prstGeom prst="roundRect">
              <a:avLst>
                <a:gd name="adj" fmla="val 10000"/>
              </a:avLst>
            </a:prstGeom>
            <a:solidFill>
              <a:srgbClr val="00B050"/>
            </a:solidFill>
            <a:ln w="38100">
              <a:solidFill>
                <a:schemeClr val="tx1"/>
              </a:solidFill>
              <a:prstDash val="dash"/>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Parcel post with proof of delivery (POD)</a:t>
              </a:r>
            </a:p>
          </p:txBody>
        </p:sp>
        <p:sp>
          <p:nvSpPr>
            <p:cNvPr id="20" name="Rectangle: Rounded Corners 19">
              <a:extLst>
                <a:ext uri="{FF2B5EF4-FFF2-40B4-BE49-F238E27FC236}">
                  <a16:creationId xmlns:a16="http://schemas.microsoft.com/office/drawing/2014/main" id="{C85836D1-83CC-4BAE-B378-EDCED784163C}"/>
                </a:ext>
              </a:extLst>
            </p:cNvPr>
            <p:cNvSpPr/>
            <p:nvPr/>
          </p:nvSpPr>
          <p:spPr>
            <a:xfrm>
              <a:off x="8911544" y="1638291"/>
              <a:ext cx="1400634" cy="1032660"/>
            </a:xfrm>
            <a:prstGeom prst="roundRect">
              <a:avLst>
                <a:gd name="adj" fmla="val 10000"/>
              </a:avLst>
            </a:prstGeom>
            <a:solidFill>
              <a:srgbClr val="92D050"/>
            </a:solidFill>
            <a:ln>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EMS</a:t>
              </a:r>
              <a:endParaRPr kumimoji="0" lang="en-CA"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21" name="Rectangle: Rounded Corners 20">
              <a:extLst>
                <a:ext uri="{FF2B5EF4-FFF2-40B4-BE49-F238E27FC236}">
                  <a16:creationId xmlns:a16="http://schemas.microsoft.com/office/drawing/2014/main" id="{EBC8678C-41EC-4764-B64F-8A9988C9E27D}"/>
                </a:ext>
              </a:extLst>
            </p:cNvPr>
            <p:cNvSpPr/>
            <p:nvPr/>
          </p:nvSpPr>
          <p:spPr>
            <a:xfrm>
              <a:off x="5661569" y="5704603"/>
              <a:ext cx="3144985" cy="840452"/>
            </a:xfrm>
            <a:prstGeom prst="roundRect">
              <a:avLst>
                <a:gd name="adj" fmla="val 10000"/>
              </a:avLst>
            </a:prstGeom>
            <a:solidFill>
              <a:srgbClr val="FDF7A5"/>
            </a:solidFill>
            <a:ln>
              <a:solidFill>
                <a:srgbClr val="005BAA"/>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Small packets </a:t>
              </a:r>
              <a:r>
                <a:rPr kumimoji="0" lang="en-CA"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Items for the blind</a:t>
              </a:r>
              <a:endParaRPr kumimoji="0" lang="en-CA"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22" name="Rectangle: Rounded Corners 21">
              <a:extLst>
                <a:ext uri="{FF2B5EF4-FFF2-40B4-BE49-F238E27FC236}">
                  <a16:creationId xmlns:a16="http://schemas.microsoft.com/office/drawing/2014/main" id="{1F3FC6EC-F7DE-4B88-9DA5-F16217BABA3A}"/>
                </a:ext>
              </a:extLst>
            </p:cNvPr>
            <p:cNvSpPr/>
            <p:nvPr/>
          </p:nvSpPr>
          <p:spPr>
            <a:xfrm>
              <a:off x="5687024" y="3932430"/>
              <a:ext cx="3092997" cy="846549"/>
            </a:xfrm>
            <a:prstGeom prst="roundRect">
              <a:avLst>
                <a:gd name="adj" fmla="val 10000"/>
              </a:avLst>
            </a:prstGeom>
            <a:solidFill>
              <a:srgbClr val="FFC000"/>
            </a:solidFill>
            <a:ln>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Parcel post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23" name="Rectangle: Rounded Corners 22">
              <a:extLst>
                <a:ext uri="{FF2B5EF4-FFF2-40B4-BE49-F238E27FC236}">
                  <a16:creationId xmlns:a16="http://schemas.microsoft.com/office/drawing/2014/main" id="{EAF876FF-9F1D-4579-9C9F-975E8D62AA02}"/>
                </a:ext>
              </a:extLst>
            </p:cNvPr>
            <p:cNvSpPr/>
            <p:nvPr/>
          </p:nvSpPr>
          <p:spPr>
            <a:xfrm>
              <a:off x="10506083" y="581799"/>
              <a:ext cx="1482761" cy="509767"/>
            </a:xfrm>
            <a:prstGeom prst="roundRect">
              <a:avLst>
                <a:gd name="adj" fmla="val 10000"/>
              </a:avLst>
            </a:prstGeom>
            <a:solidFill>
              <a:schemeClr val="bg1"/>
            </a:solidFill>
            <a:ln w="38100">
              <a:solidFill>
                <a:schemeClr val="tx1"/>
              </a:solidFill>
              <a:prstDash val="dash"/>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Menu of value-added services (supplementary services)</a:t>
              </a:r>
            </a:p>
          </p:txBody>
        </p:sp>
        <p:sp>
          <p:nvSpPr>
            <p:cNvPr id="24" name="Rectangle: Rounded Corners 23">
              <a:extLst>
                <a:ext uri="{FF2B5EF4-FFF2-40B4-BE49-F238E27FC236}">
                  <a16:creationId xmlns:a16="http://schemas.microsoft.com/office/drawing/2014/main" id="{289B2EAE-8DCA-490C-B2E9-219259D5AB90}"/>
                </a:ext>
              </a:extLst>
            </p:cNvPr>
            <p:cNvSpPr/>
            <p:nvPr/>
          </p:nvSpPr>
          <p:spPr>
            <a:xfrm>
              <a:off x="10464689" y="4820669"/>
              <a:ext cx="1527356" cy="808174"/>
            </a:xfrm>
            <a:prstGeom prst="roundRect">
              <a:avLst>
                <a:gd name="adj" fmla="val 10000"/>
              </a:avLst>
            </a:prstGeom>
            <a:solidFill>
              <a:srgbClr val="FFFF00"/>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3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Tracking</a:t>
              </a:r>
            </a:p>
          </p:txBody>
        </p:sp>
        <p:sp>
          <p:nvSpPr>
            <p:cNvPr id="25" name="Rectangle: Rounded Corners 24">
              <a:extLst>
                <a:ext uri="{FF2B5EF4-FFF2-40B4-BE49-F238E27FC236}">
                  <a16:creationId xmlns:a16="http://schemas.microsoft.com/office/drawing/2014/main" id="{129A56CA-0486-4373-AF67-05384BF029F3}"/>
                </a:ext>
              </a:extLst>
            </p:cNvPr>
            <p:cNvSpPr/>
            <p:nvPr/>
          </p:nvSpPr>
          <p:spPr>
            <a:xfrm>
              <a:off x="2402169" y="4808440"/>
              <a:ext cx="1637185" cy="854199"/>
            </a:xfrm>
            <a:prstGeom prst="roundRect">
              <a:avLst>
                <a:gd name="adj" fmla="val 10000"/>
              </a:avLst>
            </a:prstGeom>
            <a:solidFill>
              <a:srgbClr val="FFFF00"/>
            </a:solidFill>
            <a:ln>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r>
                <a:rPr kumimoji="0" lang="en-CA"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Small (P) </a:t>
              </a:r>
              <a:r>
                <a:rPr kumimoji="0" lang="en-CA" sz="10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and</a:t>
              </a:r>
              <a:r>
                <a:rPr kumimoji="0" lang="en-CA"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r>
                <a:rPr lang="en-CA" sz="1000" b="1" dirty="0">
                  <a:solidFill>
                    <a:prstClr val="black"/>
                  </a:solidFill>
                  <a:latin typeface="Verdana" panose="020B0604030504040204" pitchFamily="34" charset="0"/>
                  <a:ea typeface="Verdana" panose="020B0604030504040204" pitchFamily="34" charset="0"/>
                </a:rPr>
                <a:t>l</a:t>
              </a:r>
              <a:r>
                <a:rPr kumimoji="0" lang="en-CA"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arge (G) letters</a:t>
              </a:r>
              <a:r>
                <a:rPr kumimoji="0" lang="en-CA"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r>
                <a:rPr kumimoji="0" lang="en-CA"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with tracked delivery</a:t>
              </a:r>
            </a:p>
          </p:txBody>
        </p:sp>
        <p:sp>
          <p:nvSpPr>
            <p:cNvPr id="26" name="Rectangle: Rounded Corners 25">
              <a:extLst>
                <a:ext uri="{FF2B5EF4-FFF2-40B4-BE49-F238E27FC236}">
                  <a16:creationId xmlns:a16="http://schemas.microsoft.com/office/drawing/2014/main" id="{0101F923-CF4C-4383-8433-4FAE9A376931}"/>
                </a:ext>
              </a:extLst>
            </p:cNvPr>
            <p:cNvSpPr/>
            <p:nvPr/>
          </p:nvSpPr>
          <p:spPr>
            <a:xfrm>
              <a:off x="10466423" y="5704603"/>
              <a:ext cx="1527356" cy="798508"/>
            </a:xfrm>
            <a:prstGeom prst="roundRect">
              <a:avLst>
                <a:gd name="adj" fmla="val 10000"/>
              </a:avLst>
            </a:prstGeom>
            <a:solidFill>
              <a:srgbClr val="FDF7A5"/>
            </a:solidFill>
            <a:ln>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3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No features</a:t>
              </a:r>
            </a:p>
          </p:txBody>
        </p:sp>
        <p:sp>
          <p:nvSpPr>
            <p:cNvPr id="27" name="Rectangle: Rounded Corners 26">
              <a:extLst>
                <a:ext uri="{FF2B5EF4-FFF2-40B4-BE49-F238E27FC236}">
                  <a16:creationId xmlns:a16="http://schemas.microsoft.com/office/drawing/2014/main" id="{58AAFE38-63CD-4131-9D40-23C9B42FD0F9}"/>
                </a:ext>
              </a:extLst>
            </p:cNvPr>
            <p:cNvSpPr/>
            <p:nvPr/>
          </p:nvSpPr>
          <p:spPr>
            <a:xfrm>
              <a:off x="10461488" y="2742756"/>
              <a:ext cx="1527356" cy="1136665"/>
            </a:xfrm>
            <a:prstGeom prst="roundRect">
              <a:avLst>
                <a:gd name="adj" fmla="val 10000"/>
              </a:avLst>
            </a:prstGeom>
            <a:solidFill>
              <a:srgbClr val="00B050"/>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r" defTabSz="914400" rtl="0" eaLnBrk="1" fontAlgn="auto" latinLnBrk="0" hangingPunct="1">
                <a:lnSpc>
                  <a:spcPts val="2000"/>
                </a:lnSpc>
                <a:spcBef>
                  <a:spcPts val="0"/>
                </a:spcBef>
                <a:spcAft>
                  <a:spcPts val="0"/>
                </a:spcAft>
                <a:buClrTx/>
                <a:buSzTx/>
                <a:buFontTx/>
                <a:buNone/>
                <a:tabLst/>
                <a:defRPr/>
              </a:pPr>
              <a:r>
                <a:rPr kumimoji="0" lang="en-CA" sz="13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Tracking</a:t>
              </a:r>
            </a:p>
            <a:p>
              <a:pPr marL="0" marR="0" lvl="0" indent="0" algn="r" defTabSz="914400" rtl="0" eaLnBrk="1" fontAlgn="auto" latinLnBrk="0" hangingPunct="1">
                <a:lnSpc>
                  <a:spcPts val="2000"/>
                </a:lnSpc>
                <a:spcBef>
                  <a:spcPts val="0"/>
                </a:spcBef>
                <a:spcAft>
                  <a:spcPts val="0"/>
                </a:spcAft>
                <a:buClrTx/>
                <a:buSzTx/>
                <a:buFontTx/>
                <a:buNone/>
                <a:tabLst/>
                <a:defRPr/>
              </a:pPr>
              <a:r>
                <a:rPr kumimoji="0" lang="en-CA" sz="13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Liability</a:t>
              </a:r>
            </a:p>
            <a:p>
              <a:pPr marL="0" marR="0" lvl="0" indent="0" algn="r" defTabSz="914400" rtl="0" eaLnBrk="1" fontAlgn="auto" latinLnBrk="0" hangingPunct="1">
                <a:lnSpc>
                  <a:spcPts val="2000"/>
                </a:lnSpc>
                <a:spcBef>
                  <a:spcPts val="0"/>
                </a:spcBef>
                <a:spcAft>
                  <a:spcPts val="0"/>
                </a:spcAft>
                <a:buClrTx/>
                <a:buSzTx/>
                <a:buFontTx/>
                <a:buNone/>
                <a:tabLst/>
                <a:defRPr/>
              </a:pPr>
              <a:r>
                <a:rPr kumimoji="0" lang="en-CA" sz="13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POD</a:t>
              </a:r>
              <a:endParaRPr kumimoji="0" lang="en-CA" sz="13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28" name="Rectangle: Rounded Corners 27">
              <a:extLst>
                <a:ext uri="{FF2B5EF4-FFF2-40B4-BE49-F238E27FC236}">
                  <a16:creationId xmlns:a16="http://schemas.microsoft.com/office/drawing/2014/main" id="{1ACF0B2E-BC6F-4FE6-8BBC-B41C2B8B897D}"/>
                </a:ext>
              </a:extLst>
            </p:cNvPr>
            <p:cNvSpPr/>
            <p:nvPr/>
          </p:nvSpPr>
          <p:spPr>
            <a:xfrm>
              <a:off x="759755" y="5730318"/>
              <a:ext cx="3289271" cy="814737"/>
            </a:xfrm>
            <a:prstGeom prst="roundRect">
              <a:avLst>
                <a:gd name="adj" fmla="val 10000"/>
              </a:avLst>
            </a:prstGeom>
            <a:solidFill>
              <a:srgbClr val="FDF7A5"/>
            </a:solidFill>
            <a:ln>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Small letters </a:t>
              </a:r>
              <a:r>
                <a:rPr kumimoji="0" lang="en-CA"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Large letters </a:t>
              </a:r>
              <a:r>
                <a:rPr kumimoji="0" lang="en-CA"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Items for the blind</a:t>
              </a:r>
              <a:endParaRPr kumimoji="0" lang="en-CA"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29" name="Rectangle: Rounded Corners 28">
              <a:extLst>
                <a:ext uri="{FF2B5EF4-FFF2-40B4-BE49-F238E27FC236}">
                  <a16:creationId xmlns:a16="http://schemas.microsoft.com/office/drawing/2014/main" id="{29CB7977-197A-4604-B359-86838AABE4C0}"/>
                </a:ext>
              </a:extLst>
            </p:cNvPr>
            <p:cNvSpPr/>
            <p:nvPr/>
          </p:nvSpPr>
          <p:spPr>
            <a:xfrm>
              <a:off x="7263915" y="4843976"/>
              <a:ext cx="1529270" cy="804147"/>
            </a:xfrm>
            <a:prstGeom prst="roundRect">
              <a:avLst>
                <a:gd name="adj" fmla="val 10000"/>
              </a:avLst>
            </a:prstGeom>
            <a:solidFill>
              <a:srgbClr val="FFFF00"/>
            </a:solidFill>
            <a:ln>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Small packets with tracked delivery</a:t>
              </a:r>
              <a:r>
                <a:rPr kumimoji="0" lang="en-CA"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(E)</a:t>
              </a:r>
              <a:endParaRPr kumimoji="0" lang="en-CA"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30" name="Rectangle: Rounded Corners 29">
              <a:extLst>
                <a:ext uri="{FF2B5EF4-FFF2-40B4-BE49-F238E27FC236}">
                  <a16:creationId xmlns:a16="http://schemas.microsoft.com/office/drawing/2014/main" id="{59F67235-E88B-48F2-896F-CAE0F2B0A731}"/>
                </a:ext>
              </a:extLst>
            </p:cNvPr>
            <p:cNvSpPr/>
            <p:nvPr/>
          </p:nvSpPr>
          <p:spPr>
            <a:xfrm>
              <a:off x="7308445" y="1666107"/>
              <a:ext cx="1463040" cy="1004843"/>
            </a:xfrm>
            <a:prstGeom prst="roundRect">
              <a:avLst>
                <a:gd name="adj" fmla="val 10000"/>
              </a:avLst>
            </a:prstGeom>
            <a:solidFill>
              <a:srgbClr val="92D050"/>
            </a:solidFill>
            <a:ln w="38100">
              <a:solidFill>
                <a:schemeClr val="tx1"/>
              </a:solidFill>
              <a:prstDash val="dash"/>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Insured parcels</a:t>
              </a:r>
            </a:p>
          </p:txBody>
        </p:sp>
      </p:grpSp>
      <p:sp>
        <p:nvSpPr>
          <p:cNvPr id="2" name="Title 1">
            <a:extLst>
              <a:ext uri="{FF2B5EF4-FFF2-40B4-BE49-F238E27FC236}">
                <a16:creationId xmlns:a16="http://schemas.microsoft.com/office/drawing/2014/main" id="{AA595F95-4163-414B-88B0-D4093049828B}"/>
              </a:ext>
            </a:extLst>
          </p:cNvPr>
          <p:cNvSpPr>
            <a:spLocks noGrp="1"/>
          </p:cNvSpPr>
          <p:nvPr>
            <p:ph type="title"/>
          </p:nvPr>
        </p:nvSpPr>
        <p:spPr/>
        <p:txBody>
          <a:bodyPr/>
          <a:lstStyle/>
          <a:p>
            <a:r>
              <a:rPr lang="en-US" sz="2400" dirty="0"/>
              <a:t>Proposed services as at 1 January 2027 – based on content and speed</a:t>
            </a:r>
            <a:endParaRPr lang="en-GB" dirty="0"/>
          </a:p>
        </p:txBody>
      </p:sp>
    </p:spTree>
    <p:extLst>
      <p:ext uri="{BB962C8B-B14F-4D97-AF65-F5344CB8AC3E}">
        <p14:creationId xmlns:p14="http://schemas.microsoft.com/office/powerpoint/2010/main" val="8329820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18DC5255-05DB-438A-8BA5-53D1D180C3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94299" y="1228518"/>
            <a:ext cx="4988557" cy="4919964"/>
          </a:xfrm>
          <a:prstGeom prst="rect">
            <a:avLst/>
          </a:prstGeom>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relaxedInset"/>
          </a:sp3d>
        </p:spPr>
      </p:pic>
      <p:sp>
        <p:nvSpPr>
          <p:cNvPr id="6" name="Rectangle 5">
            <a:extLst>
              <a:ext uri="{FF2B5EF4-FFF2-40B4-BE49-F238E27FC236}">
                <a16:creationId xmlns:a16="http://schemas.microsoft.com/office/drawing/2014/main" id="{24AEB209-A1F7-4619-A411-AB49ABE3553B}"/>
              </a:ext>
            </a:extLst>
          </p:cNvPr>
          <p:cNvSpPr/>
          <p:nvPr/>
        </p:nvSpPr>
        <p:spPr>
          <a:xfrm>
            <a:off x="6746582" y="5112726"/>
            <a:ext cx="3655623" cy="584775"/>
          </a:xfrm>
          <a:prstGeom prst="rect">
            <a:avLst/>
          </a:prstGeom>
        </p:spPr>
        <p:txBody>
          <a:bodyPr wrap="square">
            <a:spAutoFit/>
          </a:bodyPr>
          <a:lstStyle/>
          <a:p>
            <a:r>
              <a:rPr lang="en-US" sz="3200" dirty="0">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ellilic@upu.int</a:t>
            </a:r>
            <a:endParaRPr lang="en-US" sz="3200" dirty="0">
              <a:latin typeface="Verdana" panose="020B0604030504040204" pitchFamily="34" charset="0"/>
              <a:ea typeface="Verdana" panose="020B0604030504040204" pitchFamily="34" charset="0"/>
            </a:endParaRPr>
          </a:p>
        </p:txBody>
      </p:sp>
      <p:sp>
        <p:nvSpPr>
          <p:cNvPr id="7" name="Rectangle 6">
            <a:extLst>
              <a:ext uri="{FF2B5EF4-FFF2-40B4-BE49-F238E27FC236}">
                <a16:creationId xmlns:a16="http://schemas.microsoft.com/office/drawing/2014/main" id="{66D0A01F-0255-47BA-AEDA-603C96A7FA86}"/>
              </a:ext>
            </a:extLst>
          </p:cNvPr>
          <p:cNvSpPr/>
          <p:nvPr/>
        </p:nvSpPr>
        <p:spPr>
          <a:xfrm>
            <a:off x="5063067" y="1537551"/>
            <a:ext cx="5598704" cy="830997"/>
          </a:xfrm>
          <a:prstGeom prst="rect">
            <a:avLst/>
          </a:prstGeom>
        </p:spPr>
        <p:txBody>
          <a:bodyPr wrap="square">
            <a:spAutoFit/>
          </a:bodyPr>
          <a:lstStyle/>
          <a:p>
            <a:r>
              <a:rPr lang="en-GB" sz="4800" b="1" dirty="0">
                <a:latin typeface="Verdana" panose="020B0604030504040204" pitchFamily="34" charset="0"/>
                <a:ea typeface="Verdana" panose="020B0604030504040204" pitchFamily="34" charset="0"/>
              </a:rPr>
              <a:t>Thank you</a:t>
            </a:r>
            <a:endParaRPr lang="fr-CH" sz="4000" dirty="0">
              <a:latin typeface="Verdana" panose="020B0604030504040204" pitchFamily="34" charset="0"/>
              <a:ea typeface="Verdana" panose="020B0604030504040204" pitchFamily="34" charset="0"/>
            </a:endParaRPr>
          </a:p>
        </p:txBody>
      </p:sp>
      <p:sp>
        <p:nvSpPr>
          <p:cNvPr id="9" name="ZoneTexte 8">
            <a:extLst>
              <a:ext uri="{FF2B5EF4-FFF2-40B4-BE49-F238E27FC236}">
                <a16:creationId xmlns:a16="http://schemas.microsoft.com/office/drawing/2014/main" id="{CE91EDF9-99E6-41E2-8EAD-D54E4F007E45}"/>
              </a:ext>
            </a:extLst>
          </p:cNvPr>
          <p:cNvSpPr txBox="1"/>
          <p:nvPr/>
        </p:nvSpPr>
        <p:spPr>
          <a:xfrm>
            <a:off x="3829049" y="2801606"/>
            <a:ext cx="6443359" cy="1200329"/>
          </a:xfrm>
          <a:prstGeom prst="rect">
            <a:avLst/>
          </a:prstGeom>
          <a:noFill/>
        </p:spPr>
        <p:txBody>
          <a:bodyPr wrap="square">
            <a:spAutoFit/>
          </a:bodyPr>
          <a:lstStyle/>
          <a:p>
            <a:pPr algn="r"/>
            <a:r>
              <a:rPr lang="en-US" sz="2400" b="1" dirty="0">
                <a:latin typeface="Verdana" panose="020B0604030504040204" pitchFamily="34" charset="0"/>
                <a:ea typeface="Verdana" panose="020B0604030504040204" pitchFamily="34" charset="0"/>
              </a:rPr>
              <a:t>Chokri Ellili, Physical Services Implementation and Capacity Building Programme Manager</a:t>
            </a:r>
          </a:p>
        </p:txBody>
      </p:sp>
    </p:spTree>
    <p:extLst>
      <p:ext uri="{BB962C8B-B14F-4D97-AF65-F5344CB8AC3E}">
        <p14:creationId xmlns:p14="http://schemas.microsoft.com/office/powerpoint/2010/main" val="17132984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486E1-4A50-7EFB-A50D-97D1DE4245A7}"/>
              </a:ext>
            </a:extLst>
          </p:cNvPr>
          <p:cNvSpPr>
            <a:spLocks noGrp="1"/>
          </p:cNvSpPr>
          <p:nvPr>
            <p:ph type="ctrTitle"/>
          </p:nvPr>
        </p:nvSpPr>
        <p:spPr>
          <a:xfrm>
            <a:off x="1225446" y="1369702"/>
            <a:ext cx="9741108" cy="2387600"/>
          </a:xfrm>
        </p:spPr>
        <p:txBody>
          <a:bodyPr/>
          <a:lstStyle/>
          <a:p>
            <a:r>
              <a:rPr lang="en-US" sz="4400" dirty="0"/>
              <a:t>Latest innovations:</a:t>
            </a:r>
            <a:br>
              <a:rPr lang="en-US" sz="4400" dirty="0"/>
            </a:br>
            <a:r>
              <a:rPr lang="en-US" sz="4400" dirty="0"/>
              <a:t>UPU IT systems and delivered duty paid solution </a:t>
            </a:r>
            <a:endParaRPr lang="en-GB" sz="4400" dirty="0"/>
          </a:p>
        </p:txBody>
      </p:sp>
      <p:sp>
        <p:nvSpPr>
          <p:cNvPr id="3" name="Subtitle 2">
            <a:extLst>
              <a:ext uri="{FF2B5EF4-FFF2-40B4-BE49-F238E27FC236}">
                <a16:creationId xmlns:a16="http://schemas.microsoft.com/office/drawing/2014/main" id="{F7EDAF61-11D6-0D77-CF34-65212B39AD00}"/>
              </a:ext>
            </a:extLst>
          </p:cNvPr>
          <p:cNvSpPr>
            <a:spLocks noGrp="1"/>
          </p:cNvSpPr>
          <p:nvPr>
            <p:ph type="subTitle" idx="1"/>
          </p:nvPr>
        </p:nvSpPr>
        <p:spPr>
          <a:xfrm>
            <a:off x="1225550" y="4534678"/>
            <a:ext cx="9741108" cy="1262463"/>
          </a:xfrm>
        </p:spPr>
        <p:txBody>
          <a:bodyPr>
            <a:normAutofit fontScale="92500" lnSpcReduction="20000"/>
          </a:bodyPr>
          <a:lstStyle/>
          <a:p>
            <a:r>
              <a:rPr lang="en-US" sz="2400" b="0" dirty="0"/>
              <a:t>Shaping the future of postal services: UPU regulatory updates and IT innovations with delivered duty paid solution</a:t>
            </a:r>
            <a:endParaRPr lang="en-GB" sz="1800" b="0" dirty="0"/>
          </a:p>
          <a:p>
            <a:endParaRPr lang="en-US" dirty="0"/>
          </a:p>
          <a:p>
            <a:r>
              <a:rPr lang="en-US" dirty="0"/>
              <a:t>UPU Postal Technology Centre</a:t>
            </a:r>
          </a:p>
          <a:p>
            <a:endParaRPr lang="en-GB" dirty="0"/>
          </a:p>
        </p:txBody>
      </p:sp>
    </p:spTree>
    <p:extLst>
      <p:ext uri="{BB962C8B-B14F-4D97-AF65-F5344CB8AC3E}">
        <p14:creationId xmlns:p14="http://schemas.microsoft.com/office/powerpoint/2010/main" val="31696195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C61051-E24D-4714-BFC0-6E5FEF065ABC}"/>
              </a:ext>
            </a:extLst>
          </p:cNvPr>
          <p:cNvSpPr/>
          <p:nvPr/>
        </p:nvSpPr>
        <p:spPr>
          <a:xfrm>
            <a:off x="3161004" y="2696414"/>
            <a:ext cx="1022376" cy="146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0DDE96D-18B8-4D93-94AF-5C95F987F46D}"/>
              </a:ext>
            </a:extLst>
          </p:cNvPr>
          <p:cNvSpPr/>
          <p:nvPr/>
        </p:nvSpPr>
        <p:spPr>
          <a:xfrm>
            <a:off x="2429484" y="2696414"/>
            <a:ext cx="1463040" cy="146304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27074AB-1D59-4400-97A2-F3EF4B712645}"/>
              </a:ext>
            </a:extLst>
          </p:cNvPr>
          <p:cNvPicPr>
            <a:picLocks noChangeAspect="1"/>
          </p:cNvPicPr>
          <p:nvPr/>
        </p:nvPicPr>
        <p:blipFill>
          <a:blip r:embed="rId2"/>
          <a:stretch>
            <a:fillRect/>
          </a:stretch>
        </p:blipFill>
        <p:spPr>
          <a:xfrm>
            <a:off x="2620873" y="2887803"/>
            <a:ext cx="1080262" cy="1080262"/>
          </a:xfrm>
          <a:prstGeom prst="rect">
            <a:avLst/>
          </a:prstGeom>
        </p:spPr>
      </p:pic>
      <p:sp>
        <p:nvSpPr>
          <p:cNvPr id="8" name="Rectangle 7">
            <a:extLst>
              <a:ext uri="{FF2B5EF4-FFF2-40B4-BE49-F238E27FC236}">
                <a16:creationId xmlns:a16="http://schemas.microsoft.com/office/drawing/2014/main" id="{AFA55993-CFED-48E9-B1A0-A24AAA4A8FC6}"/>
              </a:ext>
            </a:extLst>
          </p:cNvPr>
          <p:cNvSpPr/>
          <p:nvPr/>
        </p:nvSpPr>
        <p:spPr>
          <a:xfrm>
            <a:off x="4183380" y="2697480"/>
            <a:ext cx="5334000" cy="146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a:solidFill>
                  <a:schemeClr val="bg1"/>
                </a:solidFill>
                <a:latin typeface="Verdana" panose="020B0604030504040204" pitchFamily="34" charset="0"/>
                <a:ea typeface="Verdana" panose="020B0604030504040204" pitchFamily="34" charset="0"/>
              </a:rPr>
              <a:t>UPU products and solutions</a:t>
            </a:r>
          </a:p>
        </p:txBody>
      </p:sp>
    </p:spTree>
    <p:extLst>
      <p:ext uri="{BB962C8B-B14F-4D97-AF65-F5344CB8AC3E}">
        <p14:creationId xmlns:p14="http://schemas.microsoft.com/office/powerpoint/2010/main" val="24595088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88F7DE3-EC21-4922-B26E-4D0F995B4375}"/>
              </a:ext>
            </a:extLst>
          </p:cNvPr>
          <p:cNvGrpSpPr/>
          <p:nvPr/>
        </p:nvGrpSpPr>
        <p:grpSpPr>
          <a:xfrm>
            <a:off x="336000" y="1453714"/>
            <a:ext cx="11520000" cy="5040000"/>
            <a:chOff x="146590" y="1239204"/>
            <a:chExt cx="11878194" cy="5539967"/>
          </a:xfrm>
        </p:grpSpPr>
        <p:sp>
          <p:nvSpPr>
            <p:cNvPr id="4" name="Rectangle 3">
              <a:extLst>
                <a:ext uri="{FF2B5EF4-FFF2-40B4-BE49-F238E27FC236}">
                  <a16:creationId xmlns:a16="http://schemas.microsoft.com/office/drawing/2014/main" id="{A8E30992-9C1C-490B-94E6-A1D321F5A7D9}"/>
                </a:ext>
              </a:extLst>
            </p:cNvPr>
            <p:cNvSpPr/>
            <p:nvPr/>
          </p:nvSpPr>
          <p:spPr>
            <a:xfrm>
              <a:off x="146590" y="1754165"/>
              <a:ext cx="1592318" cy="1412171"/>
            </a:xfrm>
            <a:prstGeom prst="rect">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latin typeface="Verdana" panose="020B0604030504040204" pitchFamily="34" charset="0"/>
                <a:ea typeface="Verdana" panose="020B0604030504040204" pitchFamily="34" charset="0"/>
              </a:endParaRPr>
            </a:p>
          </p:txBody>
        </p:sp>
        <p:sp>
          <p:nvSpPr>
            <p:cNvPr id="5" name="Rectangle: Rounded Corners 4">
              <a:extLst>
                <a:ext uri="{FF2B5EF4-FFF2-40B4-BE49-F238E27FC236}">
                  <a16:creationId xmlns:a16="http://schemas.microsoft.com/office/drawing/2014/main" id="{DDFCD3A0-62EA-4F69-98BB-435FC9F126B3}"/>
                </a:ext>
              </a:extLst>
            </p:cNvPr>
            <p:cNvSpPr/>
            <p:nvPr/>
          </p:nvSpPr>
          <p:spPr>
            <a:xfrm>
              <a:off x="146590" y="1239204"/>
              <a:ext cx="5018688" cy="396743"/>
            </a:xfrm>
            <a:prstGeom prst="round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dirty="0">
                  <a:solidFill>
                    <a:schemeClr val="tx1"/>
                  </a:solidFill>
                  <a:latin typeface="Verdana" panose="020B0604030504040204" pitchFamily="34" charset="0"/>
                  <a:ea typeface="Verdana" panose="020B0604030504040204" pitchFamily="34" charset="0"/>
                </a:rPr>
                <a:t>LEG 1</a:t>
              </a:r>
            </a:p>
          </p:txBody>
        </p:sp>
        <p:pic>
          <p:nvPicPr>
            <p:cNvPr id="6" name="Picture 5">
              <a:extLst>
                <a:ext uri="{FF2B5EF4-FFF2-40B4-BE49-F238E27FC236}">
                  <a16:creationId xmlns:a16="http://schemas.microsoft.com/office/drawing/2014/main" id="{1BCEDCAE-35EA-4F07-AAB0-ADC9159410C6}"/>
                </a:ext>
              </a:extLst>
            </p:cNvPr>
            <p:cNvPicPr>
              <a:picLocks noChangeAspect="1"/>
            </p:cNvPicPr>
            <p:nvPr/>
          </p:nvPicPr>
          <p:blipFill>
            <a:blip r:embed="rId2"/>
            <a:stretch>
              <a:fillRect/>
            </a:stretch>
          </p:blipFill>
          <p:spPr>
            <a:xfrm>
              <a:off x="745124" y="2010544"/>
              <a:ext cx="395250" cy="384800"/>
            </a:xfrm>
            <a:prstGeom prst="rect">
              <a:avLst/>
            </a:prstGeom>
          </p:spPr>
        </p:pic>
        <p:sp>
          <p:nvSpPr>
            <p:cNvPr id="7" name="Rectangle 6">
              <a:extLst>
                <a:ext uri="{FF2B5EF4-FFF2-40B4-BE49-F238E27FC236}">
                  <a16:creationId xmlns:a16="http://schemas.microsoft.com/office/drawing/2014/main" id="{2166F19C-E746-4DDE-BA21-5DF5C76EB699}"/>
                </a:ext>
              </a:extLst>
            </p:cNvPr>
            <p:cNvSpPr/>
            <p:nvPr/>
          </p:nvSpPr>
          <p:spPr>
            <a:xfrm>
              <a:off x="146590" y="3166336"/>
              <a:ext cx="1592318" cy="2694746"/>
            </a:xfrm>
            <a:prstGeom prst="rect">
              <a:avLst/>
            </a:prstGeom>
            <a:solidFill>
              <a:schemeClr val="accent5">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FDFD3D04-8E4A-4116-B0C7-400C123B117B}"/>
                </a:ext>
              </a:extLst>
            </p:cNvPr>
            <p:cNvSpPr txBox="1"/>
            <p:nvPr/>
          </p:nvSpPr>
          <p:spPr>
            <a:xfrm>
              <a:off x="146590" y="2579413"/>
              <a:ext cx="1592317" cy="338554"/>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rPr>
                <a:t>Individuals</a:t>
              </a:r>
            </a:p>
          </p:txBody>
        </p:sp>
        <p:sp>
          <p:nvSpPr>
            <p:cNvPr id="9" name="TextBox 8">
              <a:extLst>
                <a:ext uri="{FF2B5EF4-FFF2-40B4-BE49-F238E27FC236}">
                  <a16:creationId xmlns:a16="http://schemas.microsoft.com/office/drawing/2014/main" id="{3D41F0AE-0BE1-4206-9322-8725FB469FD8}"/>
                </a:ext>
              </a:extLst>
            </p:cNvPr>
            <p:cNvSpPr txBox="1"/>
            <p:nvPr/>
          </p:nvSpPr>
          <p:spPr>
            <a:xfrm>
              <a:off x="146590" y="3229314"/>
              <a:ext cx="1584000" cy="1573132"/>
            </a:xfrm>
            <a:prstGeom prst="rect">
              <a:avLst/>
            </a:prstGeom>
            <a:noFill/>
          </p:spPr>
          <p:txBody>
            <a:bodyPr wrap="square" rtlCol="0">
              <a:spAutoFit/>
            </a:bodyPr>
            <a:lstStyle/>
            <a:p>
              <a:r>
                <a:rPr lang="en-US" sz="1100" b="1" dirty="0">
                  <a:latin typeface="Verdana" panose="020B0604030504040204" pitchFamily="34" charset="0"/>
                  <a:ea typeface="Verdana" panose="020B0604030504040204" pitchFamily="34" charset="0"/>
                </a:rPr>
                <a:t>EAD Customs Declarations</a:t>
              </a:r>
            </a:p>
            <a:p>
              <a:pPr>
                <a:spcBef>
                  <a:spcPts val="600"/>
                </a:spcBef>
              </a:pPr>
              <a:r>
                <a:rPr lang="en-US" sz="1100" dirty="0">
                  <a:latin typeface="Verdana" panose="020B0604030504040204" pitchFamily="34" charset="0"/>
                  <a:ea typeface="Verdana" panose="020B0604030504040204" pitchFamily="34" charset="0"/>
                </a:rPr>
                <a:t>Data capture</a:t>
              </a:r>
            </a:p>
            <a:p>
              <a:pPr marL="285750" indent="-285750">
                <a:buFontTx/>
                <a:buChar char="-"/>
              </a:pPr>
              <a:endParaRPr lang="en-US" sz="1100" dirty="0">
                <a:latin typeface="Verdana" panose="020B0604030504040204" pitchFamily="34" charset="0"/>
                <a:ea typeface="Verdana" panose="020B0604030504040204" pitchFamily="34" charset="0"/>
              </a:endParaRPr>
            </a:p>
            <a:p>
              <a:r>
                <a:rPr lang="en-US" sz="1100" b="1" dirty="0">
                  <a:latin typeface="Verdana" panose="020B0604030504040204" pitchFamily="34" charset="0"/>
                  <a:ea typeface="Verdana" panose="020B0604030504040204" pitchFamily="34" charset="0"/>
                </a:rPr>
                <a:t>DPS Mobile</a:t>
              </a:r>
            </a:p>
            <a:p>
              <a:pPr>
                <a:spcBef>
                  <a:spcPts val="600"/>
                </a:spcBef>
              </a:pPr>
              <a:r>
                <a:rPr lang="en-US" sz="1100" dirty="0">
                  <a:latin typeface="Verdana" panose="020B0604030504040204" pitchFamily="34" charset="0"/>
                  <a:ea typeface="Verdana" panose="020B0604030504040204" pitchFamily="34" charset="0"/>
                </a:rPr>
                <a:t>Mail collection at home</a:t>
              </a:r>
            </a:p>
          </p:txBody>
        </p:sp>
        <p:sp>
          <p:nvSpPr>
            <p:cNvPr id="10" name="Rectangle 9">
              <a:extLst>
                <a:ext uri="{FF2B5EF4-FFF2-40B4-BE49-F238E27FC236}">
                  <a16:creationId xmlns:a16="http://schemas.microsoft.com/office/drawing/2014/main" id="{39035206-DD0D-4A32-9D28-36743AED8D4F}"/>
                </a:ext>
              </a:extLst>
            </p:cNvPr>
            <p:cNvSpPr/>
            <p:nvPr/>
          </p:nvSpPr>
          <p:spPr>
            <a:xfrm>
              <a:off x="1859776" y="1754165"/>
              <a:ext cx="1592318" cy="1412171"/>
            </a:xfrm>
            <a:prstGeom prst="rect">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latin typeface="Verdana" panose="020B0604030504040204" pitchFamily="34" charset="0"/>
                <a:ea typeface="Verdana" panose="020B0604030504040204" pitchFamily="34" charset="0"/>
              </a:endParaRPr>
            </a:p>
          </p:txBody>
        </p:sp>
        <p:sp>
          <p:nvSpPr>
            <p:cNvPr id="12" name="Rectangle 11">
              <a:extLst>
                <a:ext uri="{FF2B5EF4-FFF2-40B4-BE49-F238E27FC236}">
                  <a16:creationId xmlns:a16="http://schemas.microsoft.com/office/drawing/2014/main" id="{214CA136-4D5F-4218-B385-F0A0FFCD3993}"/>
                </a:ext>
              </a:extLst>
            </p:cNvPr>
            <p:cNvSpPr/>
            <p:nvPr/>
          </p:nvSpPr>
          <p:spPr>
            <a:xfrm>
              <a:off x="1859776" y="3166336"/>
              <a:ext cx="1592318" cy="2694746"/>
            </a:xfrm>
            <a:prstGeom prst="rect">
              <a:avLst/>
            </a:prstGeom>
            <a:solidFill>
              <a:schemeClr val="accent5">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a:latin typeface="Verdana" panose="020B0604030504040204" pitchFamily="34" charset="0"/>
                <a:ea typeface="Verdana" panose="020B0604030504040204" pitchFamily="34" charset="0"/>
              </a:endParaRPr>
            </a:p>
          </p:txBody>
        </p:sp>
        <p:sp>
          <p:nvSpPr>
            <p:cNvPr id="13" name="TextBox 12">
              <a:extLst>
                <a:ext uri="{FF2B5EF4-FFF2-40B4-BE49-F238E27FC236}">
                  <a16:creationId xmlns:a16="http://schemas.microsoft.com/office/drawing/2014/main" id="{6540A68A-F84C-436B-83B8-D8D3FA203E46}"/>
                </a:ext>
              </a:extLst>
            </p:cNvPr>
            <p:cNvSpPr txBox="1"/>
            <p:nvPr/>
          </p:nvSpPr>
          <p:spPr>
            <a:xfrm>
              <a:off x="1859776" y="2440914"/>
              <a:ext cx="1592317" cy="584775"/>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rPr>
                <a:t>Domestic processing</a:t>
              </a:r>
            </a:p>
          </p:txBody>
        </p:sp>
        <p:sp>
          <p:nvSpPr>
            <p:cNvPr id="14" name="TextBox 13">
              <a:extLst>
                <a:ext uri="{FF2B5EF4-FFF2-40B4-BE49-F238E27FC236}">
                  <a16:creationId xmlns:a16="http://schemas.microsoft.com/office/drawing/2014/main" id="{34B176E4-5FDF-4FF5-8124-7F4727691E96}"/>
                </a:ext>
              </a:extLst>
            </p:cNvPr>
            <p:cNvSpPr txBox="1"/>
            <p:nvPr/>
          </p:nvSpPr>
          <p:spPr>
            <a:xfrm>
              <a:off x="1859776" y="3229314"/>
              <a:ext cx="1584000" cy="2486564"/>
            </a:xfrm>
            <a:prstGeom prst="rect">
              <a:avLst/>
            </a:prstGeom>
            <a:noFill/>
          </p:spPr>
          <p:txBody>
            <a:bodyPr wrap="square" rtlCol="0">
              <a:spAutoFit/>
            </a:bodyPr>
            <a:lstStyle/>
            <a:p>
              <a:r>
                <a:rPr lang="en-US" sz="1100" b="1" dirty="0">
                  <a:latin typeface="Verdana" panose="020B0604030504040204" pitchFamily="34" charset="0"/>
                  <a:ea typeface="Verdana" panose="020B0604030504040204" pitchFamily="34" charset="0"/>
                </a:rPr>
                <a:t>DPS 2025</a:t>
              </a:r>
            </a:p>
            <a:p>
              <a:pPr marL="180000" indent="-180000">
                <a:spcBef>
                  <a:spcPts val="600"/>
                </a:spcBef>
                <a:buFont typeface="Verdana" panose="020B0604030504040204" pitchFamily="34" charset="0"/>
                <a:buChar char="–"/>
              </a:pPr>
              <a:r>
                <a:rPr lang="en-US" sz="1100" dirty="0">
                  <a:latin typeface="Verdana" panose="020B0604030504040204" pitchFamily="34" charset="0"/>
                  <a:ea typeface="Verdana" panose="020B0604030504040204" pitchFamily="34" charset="0"/>
                </a:rPr>
                <a:t>Domestic dispatching</a:t>
              </a:r>
            </a:p>
            <a:p>
              <a:pPr marL="180000" indent="-180000">
                <a:spcBef>
                  <a:spcPts val="600"/>
                </a:spcBef>
                <a:buFont typeface="Verdana" panose="020B0604030504040204" pitchFamily="34" charset="0"/>
                <a:buChar char="–"/>
              </a:pPr>
              <a:r>
                <a:rPr lang="en-US" sz="1100" dirty="0">
                  <a:latin typeface="Verdana" panose="020B0604030504040204" pitchFamily="34" charset="0"/>
                  <a:ea typeface="Verdana" panose="020B0604030504040204" pitchFamily="34" charset="0"/>
                </a:rPr>
                <a:t>PO boxes</a:t>
              </a:r>
            </a:p>
            <a:p>
              <a:pPr marL="180000" indent="-180000">
                <a:spcBef>
                  <a:spcPts val="600"/>
                </a:spcBef>
                <a:buFont typeface="Verdana" panose="020B0604030504040204" pitchFamily="34" charset="0"/>
                <a:buChar char="–"/>
              </a:pPr>
              <a:r>
                <a:rPr lang="en-US" sz="1100" dirty="0">
                  <a:latin typeface="Verdana" panose="020B0604030504040204" pitchFamily="34" charset="0"/>
                  <a:ea typeface="Verdana" panose="020B0604030504040204" pitchFamily="34" charset="0"/>
                </a:rPr>
                <a:t>Point of sale</a:t>
              </a:r>
            </a:p>
            <a:p>
              <a:pPr marL="285750" indent="-285750">
                <a:buFontTx/>
                <a:buChar char="-"/>
              </a:pPr>
              <a:endParaRPr lang="en-US" sz="1100" dirty="0">
                <a:latin typeface="Verdana" panose="020B0604030504040204" pitchFamily="34" charset="0"/>
                <a:ea typeface="Verdana" panose="020B0604030504040204" pitchFamily="34" charset="0"/>
              </a:endParaRPr>
            </a:p>
            <a:p>
              <a:r>
                <a:rPr lang="en-US" sz="1100" b="1" dirty="0">
                  <a:latin typeface="Verdana" panose="020B0604030504040204" pitchFamily="34" charset="0"/>
                  <a:ea typeface="Verdana" panose="020B0604030504040204" pitchFamily="34" charset="0"/>
                </a:rPr>
                <a:t>CDS 2025</a:t>
              </a:r>
            </a:p>
            <a:p>
              <a:pPr>
                <a:spcBef>
                  <a:spcPts val="600"/>
                </a:spcBef>
              </a:pPr>
              <a:r>
                <a:rPr lang="en-US" sz="1100" dirty="0">
                  <a:latin typeface="Verdana" panose="020B0604030504040204" pitchFamily="34" charset="0"/>
                  <a:ea typeface="Verdana" panose="020B0604030504040204" pitchFamily="34" charset="0"/>
                </a:rPr>
                <a:t>Customs declarations (data capture, verification, DDP)</a:t>
              </a:r>
            </a:p>
          </p:txBody>
        </p:sp>
        <p:pic>
          <p:nvPicPr>
            <p:cNvPr id="15" name="Picture 14">
              <a:extLst>
                <a:ext uri="{FF2B5EF4-FFF2-40B4-BE49-F238E27FC236}">
                  <a16:creationId xmlns:a16="http://schemas.microsoft.com/office/drawing/2014/main" id="{B9CAE3E8-A202-4811-BD34-6CBBC7EF2612}"/>
                </a:ext>
              </a:extLst>
            </p:cNvPr>
            <p:cNvPicPr>
              <a:picLocks noChangeAspect="1"/>
            </p:cNvPicPr>
            <p:nvPr/>
          </p:nvPicPr>
          <p:blipFill>
            <a:blip r:embed="rId3"/>
            <a:srcRect/>
            <a:stretch/>
          </p:blipFill>
          <p:spPr>
            <a:xfrm>
              <a:off x="2433606" y="1986880"/>
              <a:ext cx="444656" cy="432129"/>
            </a:xfrm>
            <a:prstGeom prst="rect">
              <a:avLst/>
            </a:prstGeom>
          </p:spPr>
        </p:pic>
        <p:sp>
          <p:nvSpPr>
            <p:cNvPr id="16" name="Rectangle 15">
              <a:extLst>
                <a:ext uri="{FF2B5EF4-FFF2-40B4-BE49-F238E27FC236}">
                  <a16:creationId xmlns:a16="http://schemas.microsoft.com/office/drawing/2014/main" id="{318663D0-7D59-45A0-9552-077D13F74742}"/>
                </a:ext>
              </a:extLst>
            </p:cNvPr>
            <p:cNvSpPr/>
            <p:nvPr/>
          </p:nvSpPr>
          <p:spPr>
            <a:xfrm>
              <a:off x="3572961" y="1754165"/>
              <a:ext cx="1592318" cy="1412171"/>
            </a:xfrm>
            <a:prstGeom prst="rect">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latin typeface="Verdana" panose="020B0604030504040204" pitchFamily="34" charset="0"/>
                <a:ea typeface="Verdana" panose="020B0604030504040204" pitchFamily="34" charset="0"/>
              </a:endParaRPr>
            </a:p>
          </p:txBody>
        </p:sp>
        <p:sp>
          <p:nvSpPr>
            <p:cNvPr id="17" name="Rectangle 16">
              <a:extLst>
                <a:ext uri="{FF2B5EF4-FFF2-40B4-BE49-F238E27FC236}">
                  <a16:creationId xmlns:a16="http://schemas.microsoft.com/office/drawing/2014/main" id="{933B54FE-42ED-4DA7-A1D2-D1318C3357EF}"/>
                </a:ext>
              </a:extLst>
            </p:cNvPr>
            <p:cNvSpPr/>
            <p:nvPr/>
          </p:nvSpPr>
          <p:spPr>
            <a:xfrm>
              <a:off x="3572961" y="3166336"/>
              <a:ext cx="1592318" cy="2694746"/>
            </a:xfrm>
            <a:prstGeom prst="rect">
              <a:avLst/>
            </a:prstGeom>
            <a:solidFill>
              <a:schemeClr val="accent5">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a:latin typeface="Verdana" panose="020B0604030504040204" pitchFamily="34" charset="0"/>
                <a:ea typeface="Verdana" panose="020B0604030504040204" pitchFamily="34" charset="0"/>
              </a:endParaRPr>
            </a:p>
          </p:txBody>
        </p:sp>
        <p:sp>
          <p:nvSpPr>
            <p:cNvPr id="18" name="TextBox 17">
              <a:extLst>
                <a:ext uri="{FF2B5EF4-FFF2-40B4-BE49-F238E27FC236}">
                  <a16:creationId xmlns:a16="http://schemas.microsoft.com/office/drawing/2014/main" id="{EDC2F19B-9B02-4838-8204-72F716BB0A2C}"/>
                </a:ext>
              </a:extLst>
            </p:cNvPr>
            <p:cNvSpPr txBox="1"/>
            <p:nvPr/>
          </p:nvSpPr>
          <p:spPr>
            <a:xfrm>
              <a:off x="3572961" y="2440914"/>
              <a:ext cx="1592317" cy="584775"/>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rPr>
                <a:t>International processing</a:t>
              </a:r>
            </a:p>
          </p:txBody>
        </p:sp>
        <p:sp>
          <p:nvSpPr>
            <p:cNvPr id="19" name="TextBox 18">
              <a:extLst>
                <a:ext uri="{FF2B5EF4-FFF2-40B4-BE49-F238E27FC236}">
                  <a16:creationId xmlns:a16="http://schemas.microsoft.com/office/drawing/2014/main" id="{8EE8C6B6-2CBF-4DFA-BD37-25E6382D2719}"/>
                </a:ext>
              </a:extLst>
            </p:cNvPr>
            <p:cNvSpPr txBox="1"/>
            <p:nvPr/>
          </p:nvSpPr>
          <p:spPr>
            <a:xfrm>
              <a:off x="3572961" y="3229314"/>
              <a:ext cx="1584000" cy="2300494"/>
            </a:xfrm>
            <a:prstGeom prst="rect">
              <a:avLst/>
            </a:prstGeom>
            <a:noFill/>
          </p:spPr>
          <p:txBody>
            <a:bodyPr wrap="square" rtlCol="0">
              <a:spAutoFit/>
            </a:bodyPr>
            <a:lstStyle/>
            <a:p>
              <a:r>
                <a:rPr lang="en-US" sz="1100" b="1" dirty="0">
                  <a:latin typeface="Verdana" panose="020B0604030504040204" pitchFamily="34" charset="0"/>
                  <a:ea typeface="Verdana" panose="020B0604030504040204" pitchFamily="34" charset="0"/>
                </a:rPr>
                <a:t>IPS 2025</a:t>
              </a:r>
            </a:p>
            <a:p>
              <a:pPr marL="180000" indent="-180000">
                <a:spcBef>
                  <a:spcPts val="600"/>
                </a:spcBef>
                <a:buFont typeface="Verdana" panose="020B0604030504040204" pitchFamily="34" charset="0"/>
                <a:buChar char="–"/>
              </a:pPr>
              <a:r>
                <a:rPr lang="en-US" sz="1100" dirty="0">
                  <a:latin typeface="Verdana" panose="020B0604030504040204" pitchFamily="34" charset="0"/>
                  <a:ea typeface="Verdana" panose="020B0604030504040204" pitchFamily="34" charset="0"/>
                </a:rPr>
                <a:t>International dispatching</a:t>
              </a:r>
            </a:p>
            <a:p>
              <a:pPr marL="180000" indent="-180000">
                <a:spcBef>
                  <a:spcPts val="600"/>
                </a:spcBef>
                <a:buFont typeface="Verdana" panose="020B0604030504040204" pitchFamily="34" charset="0"/>
                <a:buChar char="–"/>
              </a:pPr>
              <a:r>
                <a:rPr lang="en-US" sz="1100" dirty="0">
                  <a:latin typeface="Verdana" panose="020B0604030504040204" pitchFamily="34" charset="0"/>
                  <a:ea typeface="Verdana" panose="020B0604030504040204" pitchFamily="34" charset="0"/>
                </a:rPr>
                <a:t>Accounting</a:t>
              </a:r>
            </a:p>
            <a:p>
              <a:pPr marL="180000" indent="-180000">
                <a:spcBef>
                  <a:spcPts val="600"/>
                </a:spcBef>
                <a:buFont typeface="Verdana" panose="020B0604030504040204" pitchFamily="34" charset="0"/>
                <a:buChar char="–"/>
              </a:pPr>
              <a:r>
                <a:rPr lang="en-US" sz="1100" dirty="0">
                  <a:latin typeface="Verdana" panose="020B0604030504040204" pitchFamily="34" charset="0"/>
                  <a:ea typeface="Verdana" panose="020B0604030504040204" pitchFamily="34" charset="0"/>
                </a:rPr>
                <a:t>EDI</a:t>
              </a:r>
            </a:p>
            <a:p>
              <a:pPr marL="285750" indent="-285750">
                <a:buFontTx/>
                <a:buChar char="-"/>
              </a:pPr>
              <a:endParaRPr lang="en-US" sz="1100" dirty="0">
                <a:latin typeface="Verdana" panose="020B0604030504040204" pitchFamily="34" charset="0"/>
                <a:ea typeface="Verdana" panose="020B0604030504040204" pitchFamily="34" charset="0"/>
              </a:endParaRPr>
            </a:p>
            <a:p>
              <a:r>
                <a:rPr lang="en-US" sz="1100" b="1" dirty="0">
                  <a:latin typeface="Verdana" panose="020B0604030504040204" pitchFamily="34" charset="0"/>
                  <a:ea typeface="Verdana" panose="020B0604030504040204" pitchFamily="34" charset="0"/>
                </a:rPr>
                <a:t>CDS 2025</a:t>
              </a:r>
              <a:endParaRPr lang="en-US" sz="1100" dirty="0">
                <a:latin typeface="Verdana" panose="020B0604030504040204" pitchFamily="34" charset="0"/>
                <a:ea typeface="Verdana" panose="020B0604030504040204" pitchFamily="34" charset="0"/>
              </a:endParaRPr>
            </a:p>
            <a:p>
              <a:pPr>
                <a:spcBef>
                  <a:spcPts val="600"/>
                </a:spcBef>
              </a:pPr>
              <a:r>
                <a:rPr lang="en-US" sz="1100" dirty="0">
                  <a:latin typeface="Verdana" panose="020B0604030504040204" pitchFamily="34" charset="0"/>
                  <a:ea typeface="Verdana" panose="020B0604030504040204" pitchFamily="34" charset="0"/>
                </a:rPr>
                <a:t>Customs decisions for outbound mail</a:t>
              </a:r>
            </a:p>
            <a:p>
              <a:pPr marL="285750" indent="-285750">
                <a:buFontTx/>
                <a:buChar char="-"/>
              </a:pPr>
              <a:endParaRPr lang="en-US" sz="1100" dirty="0">
                <a:latin typeface="Verdana" panose="020B0604030504040204" pitchFamily="34" charset="0"/>
                <a:ea typeface="Verdana" panose="020B0604030504040204" pitchFamily="34" charset="0"/>
              </a:endParaRPr>
            </a:p>
          </p:txBody>
        </p:sp>
        <p:sp>
          <p:nvSpPr>
            <p:cNvPr id="21" name="Rectangle 20">
              <a:extLst>
                <a:ext uri="{FF2B5EF4-FFF2-40B4-BE49-F238E27FC236}">
                  <a16:creationId xmlns:a16="http://schemas.microsoft.com/office/drawing/2014/main" id="{3537A270-66C9-4AA7-8DAF-3F78B6F6A91C}"/>
                </a:ext>
              </a:extLst>
            </p:cNvPr>
            <p:cNvSpPr/>
            <p:nvPr/>
          </p:nvSpPr>
          <p:spPr>
            <a:xfrm>
              <a:off x="5286145" y="1754165"/>
              <a:ext cx="1592318" cy="1412171"/>
            </a:xfrm>
            <a:prstGeom prst="rect">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latin typeface="Verdana" panose="020B0604030504040204" pitchFamily="34" charset="0"/>
                <a:ea typeface="Verdana" panose="020B0604030504040204" pitchFamily="34" charset="0"/>
              </a:endParaRPr>
            </a:p>
          </p:txBody>
        </p:sp>
        <p:sp>
          <p:nvSpPr>
            <p:cNvPr id="22" name="Rectangle 21">
              <a:extLst>
                <a:ext uri="{FF2B5EF4-FFF2-40B4-BE49-F238E27FC236}">
                  <a16:creationId xmlns:a16="http://schemas.microsoft.com/office/drawing/2014/main" id="{582CD194-FD44-4D1A-9F35-15B540BA3E46}"/>
                </a:ext>
              </a:extLst>
            </p:cNvPr>
            <p:cNvSpPr/>
            <p:nvPr/>
          </p:nvSpPr>
          <p:spPr>
            <a:xfrm>
              <a:off x="5286145" y="3166336"/>
              <a:ext cx="1592318" cy="2694746"/>
            </a:xfrm>
            <a:prstGeom prst="rect">
              <a:avLst/>
            </a:prstGeom>
            <a:solidFill>
              <a:schemeClr val="accent5">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a:latin typeface="Verdana" panose="020B0604030504040204" pitchFamily="34" charset="0"/>
                <a:ea typeface="Verdana" panose="020B0604030504040204" pitchFamily="34" charset="0"/>
              </a:endParaRPr>
            </a:p>
          </p:txBody>
        </p:sp>
        <p:sp>
          <p:nvSpPr>
            <p:cNvPr id="23" name="TextBox 22">
              <a:extLst>
                <a:ext uri="{FF2B5EF4-FFF2-40B4-BE49-F238E27FC236}">
                  <a16:creationId xmlns:a16="http://schemas.microsoft.com/office/drawing/2014/main" id="{3F668CDA-4855-4115-AB13-45F4D12AD658}"/>
                </a:ext>
              </a:extLst>
            </p:cNvPr>
            <p:cNvSpPr txBox="1"/>
            <p:nvPr/>
          </p:nvSpPr>
          <p:spPr>
            <a:xfrm>
              <a:off x="5286145" y="2579413"/>
              <a:ext cx="1592317" cy="338554"/>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rPr>
                <a:t>Transport</a:t>
              </a:r>
            </a:p>
          </p:txBody>
        </p:sp>
        <p:sp>
          <p:nvSpPr>
            <p:cNvPr id="24" name="TextBox 23">
              <a:extLst>
                <a:ext uri="{FF2B5EF4-FFF2-40B4-BE49-F238E27FC236}">
                  <a16:creationId xmlns:a16="http://schemas.microsoft.com/office/drawing/2014/main" id="{246C0D33-D777-480F-B9AD-ACEBD96903D7}"/>
                </a:ext>
              </a:extLst>
            </p:cNvPr>
            <p:cNvSpPr txBox="1"/>
            <p:nvPr/>
          </p:nvSpPr>
          <p:spPr>
            <a:xfrm>
              <a:off x="5286145" y="3229314"/>
              <a:ext cx="1584000" cy="1403978"/>
            </a:xfrm>
            <a:prstGeom prst="rect">
              <a:avLst/>
            </a:prstGeom>
            <a:noFill/>
          </p:spPr>
          <p:txBody>
            <a:bodyPr wrap="square" rtlCol="0">
              <a:spAutoFit/>
            </a:bodyPr>
            <a:lstStyle/>
            <a:p>
              <a:r>
                <a:rPr lang="en-US" sz="1100" b="1" dirty="0">
                  <a:latin typeface="Verdana" panose="020B0604030504040204" pitchFamily="34" charset="0"/>
                  <a:ea typeface="Verdana" panose="020B0604030504040204" pitchFamily="34" charset="0"/>
                </a:rPr>
                <a:t>EAD Transport</a:t>
              </a:r>
            </a:p>
            <a:p>
              <a:pPr marL="180000" indent="-180000">
                <a:spcBef>
                  <a:spcPts val="600"/>
                </a:spcBef>
                <a:buFont typeface="Verdana" panose="020B0604030504040204" pitchFamily="34" charset="0"/>
                <a:buChar char="–"/>
              </a:pPr>
              <a:r>
                <a:rPr lang="en-US" sz="1100" dirty="0">
                  <a:latin typeface="Verdana" panose="020B0604030504040204" pitchFamily="34" charset="0"/>
                  <a:ea typeface="Verdana" panose="020B0604030504040204" pitchFamily="34" charset="0"/>
                </a:rPr>
                <a:t>CARDIT/</a:t>
              </a:r>
              <a:br>
                <a:rPr lang="en-US" sz="1100" dirty="0">
                  <a:latin typeface="Verdana" panose="020B0604030504040204" pitchFamily="34" charset="0"/>
                  <a:ea typeface="Verdana" panose="020B0604030504040204" pitchFamily="34" charset="0"/>
                </a:rPr>
              </a:br>
              <a:r>
                <a:rPr lang="en-US" sz="1100" dirty="0">
                  <a:latin typeface="Verdana" panose="020B0604030504040204" pitchFamily="34" charset="0"/>
                  <a:ea typeface="Verdana" panose="020B0604030504040204" pitchFamily="34" charset="0"/>
                </a:rPr>
                <a:t>RESDIT exchanges</a:t>
              </a:r>
            </a:p>
            <a:p>
              <a:pPr marL="180000" indent="-180000">
                <a:spcBef>
                  <a:spcPts val="600"/>
                </a:spcBef>
                <a:buFont typeface="Verdana" panose="020B0604030504040204" pitchFamily="34" charset="0"/>
                <a:buChar char="–"/>
              </a:pPr>
              <a:r>
                <a:rPr lang="en-US" sz="1100" dirty="0">
                  <a:latin typeface="Verdana" panose="020B0604030504040204" pitchFamily="34" charset="0"/>
                  <a:ea typeface="Verdana" panose="020B0604030504040204" pitchFamily="34" charset="0"/>
                </a:rPr>
                <a:t>EAD compliance</a:t>
              </a:r>
            </a:p>
            <a:p>
              <a:pPr marL="285750" indent="-285750">
                <a:buFontTx/>
                <a:buChar char="-"/>
              </a:pPr>
              <a:endParaRPr lang="en-US" sz="1100" dirty="0">
                <a:latin typeface="Verdana" panose="020B0604030504040204" pitchFamily="34" charset="0"/>
                <a:ea typeface="Verdana" panose="020B0604030504040204" pitchFamily="34" charset="0"/>
              </a:endParaRPr>
            </a:p>
          </p:txBody>
        </p:sp>
        <p:sp>
          <p:nvSpPr>
            <p:cNvPr id="28" name="Rectangle 27">
              <a:extLst>
                <a:ext uri="{FF2B5EF4-FFF2-40B4-BE49-F238E27FC236}">
                  <a16:creationId xmlns:a16="http://schemas.microsoft.com/office/drawing/2014/main" id="{BFEFC268-A7E9-4FCC-9F82-926676B97599}"/>
                </a:ext>
              </a:extLst>
            </p:cNvPr>
            <p:cNvSpPr/>
            <p:nvPr/>
          </p:nvSpPr>
          <p:spPr>
            <a:xfrm>
              <a:off x="6999328" y="3168697"/>
              <a:ext cx="1592318" cy="2694746"/>
            </a:xfrm>
            <a:prstGeom prst="rect">
              <a:avLst/>
            </a:prstGeom>
            <a:solidFill>
              <a:schemeClr val="accent5">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a:latin typeface="Verdana" panose="020B0604030504040204" pitchFamily="34" charset="0"/>
                <a:ea typeface="Verdana" panose="020B0604030504040204" pitchFamily="34" charset="0"/>
              </a:endParaRPr>
            </a:p>
          </p:txBody>
        </p:sp>
        <p:sp>
          <p:nvSpPr>
            <p:cNvPr id="30" name="TextBox 29">
              <a:extLst>
                <a:ext uri="{FF2B5EF4-FFF2-40B4-BE49-F238E27FC236}">
                  <a16:creationId xmlns:a16="http://schemas.microsoft.com/office/drawing/2014/main" id="{AA529394-F505-479C-B772-A98A379D606D}"/>
                </a:ext>
              </a:extLst>
            </p:cNvPr>
            <p:cNvSpPr txBox="1"/>
            <p:nvPr/>
          </p:nvSpPr>
          <p:spPr>
            <a:xfrm>
              <a:off x="6999328" y="3229314"/>
              <a:ext cx="1584000" cy="2300494"/>
            </a:xfrm>
            <a:prstGeom prst="rect">
              <a:avLst/>
            </a:prstGeom>
            <a:noFill/>
          </p:spPr>
          <p:txBody>
            <a:bodyPr wrap="square" rtlCol="0">
              <a:spAutoFit/>
            </a:bodyPr>
            <a:lstStyle/>
            <a:p>
              <a:r>
                <a:rPr lang="en-US" sz="1100" b="1" dirty="0">
                  <a:latin typeface="Verdana" panose="020B0604030504040204" pitchFamily="34" charset="0"/>
                  <a:ea typeface="Verdana" panose="020B0604030504040204" pitchFamily="34" charset="0"/>
                </a:rPr>
                <a:t>IPS 2025</a:t>
              </a:r>
            </a:p>
            <a:p>
              <a:pPr marL="285750" indent="-285750">
                <a:spcBef>
                  <a:spcPts val="600"/>
                </a:spcBef>
                <a:buFont typeface="Verdana" panose="020B0604030504040204" pitchFamily="34" charset="0"/>
                <a:buChar char="–"/>
              </a:pPr>
              <a:r>
                <a:rPr lang="en-US" sz="1100" dirty="0">
                  <a:latin typeface="Verdana" panose="020B0604030504040204" pitchFamily="34" charset="0"/>
                  <a:ea typeface="Verdana" panose="020B0604030504040204" pitchFamily="34" charset="0"/>
                </a:rPr>
                <a:t>International dispatching</a:t>
              </a:r>
            </a:p>
            <a:p>
              <a:pPr marL="285750" indent="-285750">
                <a:spcBef>
                  <a:spcPts val="600"/>
                </a:spcBef>
                <a:buFont typeface="Verdana" panose="020B0604030504040204" pitchFamily="34" charset="0"/>
                <a:buChar char="–"/>
              </a:pPr>
              <a:r>
                <a:rPr lang="en-US" sz="1100" dirty="0">
                  <a:latin typeface="Verdana" panose="020B0604030504040204" pitchFamily="34" charset="0"/>
                  <a:ea typeface="Verdana" panose="020B0604030504040204" pitchFamily="34" charset="0"/>
                </a:rPr>
                <a:t>Accounting</a:t>
              </a:r>
            </a:p>
            <a:p>
              <a:pPr marL="285750" indent="-285750">
                <a:spcBef>
                  <a:spcPts val="600"/>
                </a:spcBef>
                <a:buFont typeface="Verdana" panose="020B0604030504040204" pitchFamily="34" charset="0"/>
                <a:buChar char="–"/>
              </a:pPr>
              <a:r>
                <a:rPr lang="en-US" sz="1100" dirty="0">
                  <a:latin typeface="Verdana" panose="020B0604030504040204" pitchFamily="34" charset="0"/>
                  <a:ea typeface="Verdana" panose="020B0604030504040204" pitchFamily="34" charset="0"/>
                </a:rPr>
                <a:t>EDI</a:t>
              </a:r>
            </a:p>
            <a:p>
              <a:pPr marL="285750" indent="-285750">
                <a:buFontTx/>
                <a:buChar char="-"/>
              </a:pPr>
              <a:endParaRPr lang="en-US" sz="1100" dirty="0">
                <a:latin typeface="Verdana" panose="020B0604030504040204" pitchFamily="34" charset="0"/>
                <a:ea typeface="Verdana" panose="020B0604030504040204" pitchFamily="34" charset="0"/>
              </a:endParaRPr>
            </a:p>
            <a:p>
              <a:r>
                <a:rPr lang="en-US" sz="1100" b="1" dirty="0">
                  <a:latin typeface="Verdana" panose="020B0604030504040204" pitchFamily="34" charset="0"/>
                  <a:ea typeface="Verdana" panose="020B0604030504040204" pitchFamily="34" charset="0"/>
                </a:rPr>
                <a:t>CDS 2025</a:t>
              </a:r>
              <a:endParaRPr lang="en-US" sz="1100" dirty="0">
                <a:latin typeface="Verdana" panose="020B0604030504040204" pitchFamily="34" charset="0"/>
                <a:ea typeface="Verdana" panose="020B0604030504040204" pitchFamily="34" charset="0"/>
              </a:endParaRPr>
            </a:p>
            <a:p>
              <a:pPr>
                <a:spcBef>
                  <a:spcPts val="600"/>
                </a:spcBef>
              </a:pPr>
              <a:r>
                <a:rPr lang="en-US" sz="1100" dirty="0">
                  <a:latin typeface="Verdana" panose="020B0604030504040204" pitchFamily="34" charset="0"/>
                  <a:ea typeface="Verdana" panose="020B0604030504040204" pitchFamily="34" charset="0"/>
                </a:rPr>
                <a:t>Customs decisions for inbound mail</a:t>
              </a:r>
            </a:p>
            <a:p>
              <a:pPr marL="285750" indent="-285750">
                <a:buFontTx/>
                <a:buChar char="-"/>
              </a:pPr>
              <a:endParaRPr lang="en-US" sz="1100" dirty="0">
                <a:latin typeface="Verdana" panose="020B0604030504040204" pitchFamily="34" charset="0"/>
                <a:ea typeface="Verdana" panose="020B0604030504040204" pitchFamily="34" charset="0"/>
              </a:endParaRPr>
            </a:p>
          </p:txBody>
        </p:sp>
        <p:sp>
          <p:nvSpPr>
            <p:cNvPr id="32" name="Rectangle 31">
              <a:extLst>
                <a:ext uri="{FF2B5EF4-FFF2-40B4-BE49-F238E27FC236}">
                  <a16:creationId xmlns:a16="http://schemas.microsoft.com/office/drawing/2014/main" id="{9403F2DE-E94B-462A-BD9E-68A338F5E8F3}"/>
                </a:ext>
              </a:extLst>
            </p:cNvPr>
            <p:cNvSpPr/>
            <p:nvPr/>
          </p:nvSpPr>
          <p:spPr>
            <a:xfrm>
              <a:off x="8712514" y="3168697"/>
              <a:ext cx="1592318" cy="2694746"/>
            </a:xfrm>
            <a:prstGeom prst="rect">
              <a:avLst/>
            </a:prstGeom>
            <a:solidFill>
              <a:schemeClr val="accent5">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a:latin typeface="Verdana" panose="020B0604030504040204" pitchFamily="34" charset="0"/>
                <a:ea typeface="Verdana" panose="020B0604030504040204" pitchFamily="34" charset="0"/>
              </a:endParaRPr>
            </a:p>
          </p:txBody>
        </p:sp>
        <p:sp>
          <p:nvSpPr>
            <p:cNvPr id="34" name="TextBox 33">
              <a:extLst>
                <a:ext uri="{FF2B5EF4-FFF2-40B4-BE49-F238E27FC236}">
                  <a16:creationId xmlns:a16="http://schemas.microsoft.com/office/drawing/2014/main" id="{6237559D-8C22-4211-ACCB-F157BD66C831}"/>
                </a:ext>
              </a:extLst>
            </p:cNvPr>
            <p:cNvSpPr txBox="1"/>
            <p:nvPr/>
          </p:nvSpPr>
          <p:spPr>
            <a:xfrm>
              <a:off x="8712514" y="3229314"/>
              <a:ext cx="1584000" cy="1285570"/>
            </a:xfrm>
            <a:prstGeom prst="rect">
              <a:avLst/>
            </a:prstGeom>
            <a:noFill/>
          </p:spPr>
          <p:txBody>
            <a:bodyPr wrap="square" rtlCol="0">
              <a:spAutoFit/>
            </a:bodyPr>
            <a:lstStyle/>
            <a:p>
              <a:r>
                <a:rPr lang="en-US" sz="1100" b="1" dirty="0">
                  <a:latin typeface="Verdana" panose="020B0604030504040204" pitchFamily="34" charset="0"/>
                  <a:ea typeface="Verdana" panose="020B0604030504040204" pitchFamily="34" charset="0"/>
                </a:rPr>
                <a:t>DPS 2025</a:t>
              </a:r>
            </a:p>
            <a:p>
              <a:pPr marL="180000" indent="-180000">
                <a:spcBef>
                  <a:spcPts val="600"/>
                </a:spcBef>
                <a:buFont typeface="Verdana" panose="020B0604030504040204" pitchFamily="34" charset="0"/>
                <a:buChar char="–"/>
              </a:pPr>
              <a:r>
                <a:rPr lang="en-US" sz="1100" dirty="0">
                  <a:latin typeface="Verdana" panose="020B0604030504040204" pitchFamily="34" charset="0"/>
                  <a:ea typeface="Verdana" panose="020B0604030504040204" pitchFamily="34" charset="0"/>
                </a:rPr>
                <a:t>Domestic dispatching</a:t>
              </a:r>
            </a:p>
            <a:p>
              <a:pPr marL="180000" indent="-180000">
                <a:spcBef>
                  <a:spcPts val="600"/>
                </a:spcBef>
                <a:buFont typeface="Verdana" panose="020B0604030504040204" pitchFamily="34" charset="0"/>
                <a:buChar char="–"/>
              </a:pPr>
              <a:r>
                <a:rPr lang="en-US" sz="1100" dirty="0">
                  <a:latin typeface="Verdana" panose="020B0604030504040204" pitchFamily="34" charset="0"/>
                  <a:ea typeface="Verdana" panose="020B0604030504040204" pitchFamily="34" charset="0"/>
                </a:rPr>
                <a:t>PO boxes</a:t>
              </a:r>
            </a:p>
            <a:p>
              <a:pPr marL="180000" indent="-180000">
                <a:spcBef>
                  <a:spcPts val="600"/>
                </a:spcBef>
                <a:buFont typeface="Verdana" panose="020B0604030504040204" pitchFamily="34" charset="0"/>
                <a:buChar char="–"/>
              </a:pPr>
              <a:r>
                <a:rPr lang="en-US" sz="1100" dirty="0">
                  <a:latin typeface="Verdana" panose="020B0604030504040204" pitchFamily="34" charset="0"/>
                  <a:ea typeface="Verdana" panose="020B0604030504040204" pitchFamily="34" charset="0"/>
                </a:rPr>
                <a:t>Point of sale</a:t>
              </a:r>
            </a:p>
          </p:txBody>
        </p:sp>
        <p:sp>
          <p:nvSpPr>
            <p:cNvPr id="37" name="Rectangle 36">
              <a:extLst>
                <a:ext uri="{FF2B5EF4-FFF2-40B4-BE49-F238E27FC236}">
                  <a16:creationId xmlns:a16="http://schemas.microsoft.com/office/drawing/2014/main" id="{B2383AE2-8333-44C4-8548-5924EE1517D2}"/>
                </a:ext>
              </a:extLst>
            </p:cNvPr>
            <p:cNvSpPr/>
            <p:nvPr/>
          </p:nvSpPr>
          <p:spPr>
            <a:xfrm>
              <a:off x="10425699" y="3168697"/>
              <a:ext cx="1592318" cy="2694746"/>
            </a:xfrm>
            <a:prstGeom prst="rect">
              <a:avLst/>
            </a:prstGeom>
            <a:solidFill>
              <a:schemeClr val="accent5">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a:latin typeface="Verdana" panose="020B0604030504040204" pitchFamily="34" charset="0"/>
                <a:ea typeface="Verdana" panose="020B0604030504040204" pitchFamily="34" charset="0"/>
              </a:endParaRPr>
            </a:p>
          </p:txBody>
        </p:sp>
        <p:sp>
          <p:nvSpPr>
            <p:cNvPr id="39" name="TextBox 38">
              <a:extLst>
                <a:ext uri="{FF2B5EF4-FFF2-40B4-BE49-F238E27FC236}">
                  <a16:creationId xmlns:a16="http://schemas.microsoft.com/office/drawing/2014/main" id="{A748D018-0498-44BA-8776-F549A4C1792B}"/>
                </a:ext>
              </a:extLst>
            </p:cNvPr>
            <p:cNvSpPr txBox="1"/>
            <p:nvPr/>
          </p:nvSpPr>
          <p:spPr>
            <a:xfrm>
              <a:off x="10425699" y="3229314"/>
              <a:ext cx="1584000" cy="558208"/>
            </a:xfrm>
            <a:prstGeom prst="rect">
              <a:avLst/>
            </a:prstGeom>
            <a:noFill/>
          </p:spPr>
          <p:txBody>
            <a:bodyPr wrap="square" rtlCol="0">
              <a:spAutoFit/>
            </a:bodyPr>
            <a:lstStyle/>
            <a:p>
              <a:r>
                <a:rPr lang="en-US" sz="1100" b="1" dirty="0">
                  <a:latin typeface="Verdana" panose="020B0604030504040204" pitchFamily="34" charset="0"/>
                  <a:ea typeface="Verdana" panose="020B0604030504040204" pitchFamily="34" charset="0"/>
                </a:rPr>
                <a:t>DPS Mobile</a:t>
              </a:r>
            </a:p>
            <a:p>
              <a:pPr>
                <a:spcBef>
                  <a:spcPts val="600"/>
                </a:spcBef>
              </a:pPr>
              <a:r>
                <a:rPr lang="en-US" sz="1100" dirty="0">
                  <a:latin typeface="Verdana" panose="020B0604030504040204" pitchFamily="34" charset="0"/>
                  <a:ea typeface="Verdana" panose="020B0604030504040204" pitchFamily="34" charset="0"/>
                </a:rPr>
                <a:t>Mail delivery</a:t>
              </a:r>
            </a:p>
          </p:txBody>
        </p:sp>
        <p:pic>
          <p:nvPicPr>
            <p:cNvPr id="41" name="Picture 40">
              <a:extLst>
                <a:ext uri="{FF2B5EF4-FFF2-40B4-BE49-F238E27FC236}">
                  <a16:creationId xmlns:a16="http://schemas.microsoft.com/office/drawing/2014/main" id="{5954E0BD-5F19-43C2-A182-8F7F0F84B532}"/>
                </a:ext>
              </a:extLst>
            </p:cNvPr>
            <p:cNvPicPr>
              <a:picLocks noChangeAspect="1"/>
            </p:cNvPicPr>
            <p:nvPr/>
          </p:nvPicPr>
          <p:blipFill>
            <a:blip r:embed="rId4"/>
            <a:stretch>
              <a:fillRect/>
            </a:stretch>
          </p:blipFill>
          <p:spPr>
            <a:xfrm>
              <a:off x="4127029" y="1961211"/>
              <a:ext cx="484181" cy="483467"/>
            </a:xfrm>
            <a:prstGeom prst="rect">
              <a:avLst/>
            </a:prstGeom>
          </p:spPr>
        </p:pic>
        <p:sp>
          <p:nvSpPr>
            <p:cNvPr id="51" name="Rectangle 50">
              <a:extLst>
                <a:ext uri="{FF2B5EF4-FFF2-40B4-BE49-F238E27FC236}">
                  <a16:creationId xmlns:a16="http://schemas.microsoft.com/office/drawing/2014/main" id="{9A4505B2-EA76-479A-9AB0-11DF9D41E6AF}"/>
                </a:ext>
              </a:extLst>
            </p:cNvPr>
            <p:cNvSpPr/>
            <p:nvPr/>
          </p:nvSpPr>
          <p:spPr>
            <a:xfrm>
              <a:off x="6999328" y="1756525"/>
              <a:ext cx="1592318" cy="1412171"/>
            </a:xfrm>
            <a:prstGeom prst="rect">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latin typeface="Verdana" panose="020B0604030504040204" pitchFamily="34" charset="0"/>
                <a:ea typeface="Verdana" panose="020B0604030504040204" pitchFamily="34" charset="0"/>
              </a:endParaRPr>
            </a:p>
          </p:txBody>
        </p:sp>
        <p:sp>
          <p:nvSpPr>
            <p:cNvPr id="52" name="TextBox 51">
              <a:extLst>
                <a:ext uri="{FF2B5EF4-FFF2-40B4-BE49-F238E27FC236}">
                  <a16:creationId xmlns:a16="http://schemas.microsoft.com/office/drawing/2014/main" id="{AF84130C-24B9-44A4-936B-407A4149F093}"/>
                </a:ext>
              </a:extLst>
            </p:cNvPr>
            <p:cNvSpPr txBox="1"/>
            <p:nvPr/>
          </p:nvSpPr>
          <p:spPr>
            <a:xfrm>
              <a:off x="6999328" y="2440914"/>
              <a:ext cx="1592317" cy="584775"/>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rPr>
                <a:t>International processing</a:t>
              </a:r>
            </a:p>
          </p:txBody>
        </p:sp>
        <p:pic>
          <p:nvPicPr>
            <p:cNvPr id="53" name="Picture 52">
              <a:extLst>
                <a:ext uri="{FF2B5EF4-FFF2-40B4-BE49-F238E27FC236}">
                  <a16:creationId xmlns:a16="http://schemas.microsoft.com/office/drawing/2014/main" id="{8977AD18-DA31-43B4-8198-A3DAC0300BD4}"/>
                </a:ext>
              </a:extLst>
            </p:cNvPr>
            <p:cNvPicPr>
              <a:picLocks noChangeAspect="1"/>
            </p:cNvPicPr>
            <p:nvPr/>
          </p:nvPicPr>
          <p:blipFill>
            <a:blip r:embed="rId4"/>
            <a:stretch>
              <a:fillRect/>
            </a:stretch>
          </p:blipFill>
          <p:spPr>
            <a:xfrm>
              <a:off x="7553396" y="1961211"/>
              <a:ext cx="484181" cy="483467"/>
            </a:xfrm>
            <a:prstGeom prst="rect">
              <a:avLst/>
            </a:prstGeom>
          </p:spPr>
        </p:pic>
        <p:sp>
          <p:nvSpPr>
            <p:cNvPr id="54" name="Rectangle 53">
              <a:extLst>
                <a:ext uri="{FF2B5EF4-FFF2-40B4-BE49-F238E27FC236}">
                  <a16:creationId xmlns:a16="http://schemas.microsoft.com/office/drawing/2014/main" id="{B2CA360A-CCC4-48FD-AD69-94645ED0BCFE}"/>
                </a:ext>
              </a:extLst>
            </p:cNvPr>
            <p:cNvSpPr/>
            <p:nvPr/>
          </p:nvSpPr>
          <p:spPr>
            <a:xfrm>
              <a:off x="8711956" y="1756525"/>
              <a:ext cx="1592318" cy="1412171"/>
            </a:xfrm>
            <a:prstGeom prst="rect">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latin typeface="Verdana" panose="020B0604030504040204" pitchFamily="34" charset="0"/>
                <a:ea typeface="Verdana" panose="020B0604030504040204" pitchFamily="34" charset="0"/>
              </a:endParaRPr>
            </a:p>
          </p:txBody>
        </p:sp>
        <p:sp>
          <p:nvSpPr>
            <p:cNvPr id="55" name="TextBox 54">
              <a:extLst>
                <a:ext uri="{FF2B5EF4-FFF2-40B4-BE49-F238E27FC236}">
                  <a16:creationId xmlns:a16="http://schemas.microsoft.com/office/drawing/2014/main" id="{BF479C7A-BB36-4C71-BA0C-913C45CDBC91}"/>
                </a:ext>
              </a:extLst>
            </p:cNvPr>
            <p:cNvSpPr txBox="1"/>
            <p:nvPr/>
          </p:nvSpPr>
          <p:spPr>
            <a:xfrm>
              <a:off x="8711956" y="2440914"/>
              <a:ext cx="1592317" cy="584775"/>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rPr>
                <a:t>Domestic processing</a:t>
              </a:r>
            </a:p>
          </p:txBody>
        </p:sp>
        <p:pic>
          <p:nvPicPr>
            <p:cNvPr id="56" name="Picture 55">
              <a:extLst>
                <a:ext uri="{FF2B5EF4-FFF2-40B4-BE49-F238E27FC236}">
                  <a16:creationId xmlns:a16="http://schemas.microsoft.com/office/drawing/2014/main" id="{73E582B0-79A5-44FE-A00A-9AFEAD2A27F6}"/>
                </a:ext>
              </a:extLst>
            </p:cNvPr>
            <p:cNvPicPr>
              <a:picLocks noChangeAspect="1"/>
            </p:cNvPicPr>
            <p:nvPr/>
          </p:nvPicPr>
          <p:blipFill>
            <a:blip r:embed="rId3"/>
            <a:srcRect/>
            <a:stretch/>
          </p:blipFill>
          <p:spPr>
            <a:xfrm>
              <a:off x="9285786" y="1986880"/>
              <a:ext cx="444656" cy="432129"/>
            </a:xfrm>
            <a:prstGeom prst="rect">
              <a:avLst/>
            </a:prstGeom>
          </p:spPr>
        </p:pic>
        <p:sp>
          <p:nvSpPr>
            <p:cNvPr id="57" name="Rectangle 56">
              <a:extLst>
                <a:ext uri="{FF2B5EF4-FFF2-40B4-BE49-F238E27FC236}">
                  <a16:creationId xmlns:a16="http://schemas.microsoft.com/office/drawing/2014/main" id="{68D9EA5C-9851-49BB-8CD4-081101BC3E21}"/>
                </a:ext>
              </a:extLst>
            </p:cNvPr>
            <p:cNvSpPr/>
            <p:nvPr/>
          </p:nvSpPr>
          <p:spPr>
            <a:xfrm>
              <a:off x="10432466" y="1756526"/>
              <a:ext cx="1592318" cy="1412171"/>
            </a:xfrm>
            <a:prstGeom prst="rect">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latin typeface="Verdana" panose="020B0604030504040204" pitchFamily="34" charset="0"/>
                <a:ea typeface="Verdana" panose="020B0604030504040204" pitchFamily="34" charset="0"/>
              </a:endParaRPr>
            </a:p>
          </p:txBody>
        </p:sp>
        <p:pic>
          <p:nvPicPr>
            <p:cNvPr id="58" name="Picture 57">
              <a:extLst>
                <a:ext uri="{FF2B5EF4-FFF2-40B4-BE49-F238E27FC236}">
                  <a16:creationId xmlns:a16="http://schemas.microsoft.com/office/drawing/2014/main" id="{16CF4914-69D2-43EC-9C1F-F99CAAD7BEF3}"/>
                </a:ext>
              </a:extLst>
            </p:cNvPr>
            <p:cNvPicPr>
              <a:picLocks noChangeAspect="1"/>
            </p:cNvPicPr>
            <p:nvPr/>
          </p:nvPicPr>
          <p:blipFill>
            <a:blip r:embed="rId2"/>
            <a:stretch>
              <a:fillRect/>
            </a:stretch>
          </p:blipFill>
          <p:spPr>
            <a:xfrm>
              <a:off x="11031000" y="2010544"/>
              <a:ext cx="395250" cy="384800"/>
            </a:xfrm>
            <a:prstGeom prst="rect">
              <a:avLst/>
            </a:prstGeom>
          </p:spPr>
        </p:pic>
        <p:sp>
          <p:nvSpPr>
            <p:cNvPr id="59" name="TextBox 58">
              <a:extLst>
                <a:ext uri="{FF2B5EF4-FFF2-40B4-BE49-F238E27FC236}">
                  <a16:creationId xmlns:a16="http://schemas.microsoft.com/office/drawing/2014/main" id="{63FF6015-E317-4B1D-815C-ED38F603298F}"/>
                </a:ext>
              </a:extLst>
            </p:cNvPr>
            <p:cNvSpPr txBox="1"/>
            <p:nvPr/>
          </p:nvSpPr>
          <p:spPr>
            <a:xfrm>
              <a:off x="10432466" y="2579413"/>
              <a:ext cx="1592317" cy="338554"/>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rPr>
                <a:t>Individuals</a:t>
              </a:r>
            </a:p>
          </p:txBody>
        </p:sp>
        <p:sp>
          <p:nvSpPr>
            <p:cNvPr id="60" name="Rectangle: Rounded Corners 59">
              <a:extLst>
                <a:ext uri="{FF2B5EF4-FFF2-40B4-BE49-F238E27FC236}">
                  <a16:creationId xmlns:a16="http://schemas.microsoft.com/office/drawing/2014/main" id="{8A6D4CC7-291E-466A-8255-FC98F66D039F}"/>
                </a:ext>
              </a:extLst>
            </p:cNvPr>
            <p:cNvSpPr/>
            <p:nvPr/>
          </p:nvSpPr>
          <p:spPr>
            <a:xfrm>
              <a:off x="6995194" y="1241565"/>
              <a:ext cx="5018688" cy="396743"/>
            </a:xfrm>
            <a:prstGeom prst="round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dirty="0">
                  <a:solidFill>
                    <a:schemeClr val="tx1"/>
                  </a:solidFill>
                  <a:latin typeface="Verdana" panose="020B0604030504040204" pitchFamily="34" charset="0"/>
                  <a:ea typeface="Verdana" panose="020B0604030504040204" pitchFamily="34" charset="0"/>
                </a:rPr>
                <a:t>LEG 3</a:t>
              </a:r>
            </a:p>
          </p:txBody>
        </p:sp>
        <p:sp>
          <p:nvSpPr>
            <p:cNvPr id="61" name="Rectangle: Rounded Corners 60">
              <a:extLst>
                <a:ext uri="{FF2B5EF4-FFF2-40B4-BE49-F238E27FC236}">
                  <a16:creationId xmlns:a16="http://schemas.microsoft.com/office/drawing/2014/main" id="{EED11C7B-F9C8-4F83-AC00-E70BF0A8443E}"/>
                </a:ext>
              </a:extLst>
            </p:cNvPr>
            <p:cNvSpPr/>
            <p:nvPr/>
          </p:nvSpPr>
          <p:spPr>
            <a:xfrm>
              <a:off x="5285094" y="1245810"/>
              <a:ext cx="1593370" cy="396743"/>
            </a:xfrm>
            <a:prstGeom prst="round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dirty="0">
                  <a:solidFill>
                    <a:schemeClr val="tx1"/>
                  </a:solidFill>
                  <a:latin typeface="Verdana" panose="020B0604030504040204" pitchFamily="34" charset="0"/>
                  <a:ea typeface="Verdana" panose="020B0604030504040204" pitchFamily="34" charset="0"/>
                </a:rPr>
                <a:t>LEG 2</a:t>
              </a:r>
            </a:p>
          </p:txBody>
        </p:sp>
        <p:pic>
          <p:nvPicPr>
            <p:cNvPr id="62" name="Picture 61">
              <a:extLst>
                <a:ext uri="{FF2B5EF4-FFF2-40B4-BE49-F238E27FC236}">
                  <a16:creationId xmlns:a16="http://schemas.microsoft.com/office/drawing/2014/main" id="{6567F63F-E138-4F01-936F-8C0C321805B8}"/>
                </a:ext>
              </a:extLst>
            </p:cNvPr>
            <p:cNvPicPr>
              <a:picLocks noChangeAspect="1"/>
            </p:cNvPicPr>
            <p:nvPr/>
          </p:nvPicPr>
          <p:blipFill>
            <a:blip r:embed="rId5"/>
            <a:stretch>
              <a:fillRect/>
            </a:stretch>
          </p:blipFill>
          <p:spPr>
            <a:xfrm>
              <a:off x="5655867" y="1804115"/>
              <a:ext cx="789392" cy="797658"/>
            </a:xfrm>
            <a:prstGeom prst="rect">
              <a:avLst/>
            </a:prstGeom>
          </p:spPr>
        </p:pic>
        <p:sp>
          <p:nvSpPr>
            <p:cNvPr id="63" name="Arrow: Left-Right 62">
              <a:extLst>
                <a:ext uri="{FF2B5EF4-FFF2-40B4-BE49-F238E27FC236}">
                  <a16:creationId xmlns:a16="http://schemas.microsoft.com/office/drawing/2014/main" id="{89C63D60-CD97-4C7F-9332-53D41BB559F3}"/>
                </a:ext>
              </a:extLst>
            </p:cNvPr>
            <p:cNvSpPr/>
            <p:nvPr/>
          </p:nvSpPr>
          <p:spPr>
            <a:xfrm>
              <a:off x="146590" y="5940172"/>
              <a:ext cx="11866791" cy="838999"/>
            </a:xfrm>
            <a:prstGeom prst="leftRightArrow">
              <a:avLst/>
            </a:prstGeom>
            <a:solidFill>
              <a:schemeClr val="accent1">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rPr>
                <a:t>POST*Net</a:t>
              </a:r>
            </a:p>
          </p:txBody>
        </p:sp>
      </p:grpSp>
      <p:sp>
        <p:nvSpPr>
          <p:cNvPr id="2" name="Title 1">
            <a:extLst>
              <a:ext uri="{FF2B5EF4-FFF2-40B4-BE49-F238E27FC236}">
                <a16:creationId xmlns:a16="http://schemas.microsoft.com/office/drawing/2014/main" id="{D9EB6AD7-02F3-4932-849C-12B894D13E8E}"/>
              </a:ext>
            </a:extLst>
          </p:cNvPr>
          <p:cNvSpPr>
            <a:spLocks noGrp="1"/>
          </p:cNvSpPr>
          <p:nvPr>
            <p:ph type="title"/>
          </p:nvPr>
        </p:nvSpPr>
        <p:spPr/>
        <p:txBody>
          <a:bodyPr/>
          <a:lstStyle/>
          <a:p>
            <a:r>
              <a:rPr lang="en-US" sz="3600" dirty="0"/>
              <a:t>UPU products and solutions</a:t>
            </a:r>
            <a:endParaRPr lang="en-GB" dirty="0"/>
          </a:p>
        </p:txBody>
      </p:sp>
    </p:spTree>
    <p:extLst>
      <p:ext uri="{BB962C8B-B14F-4D97-AF65-F5344CB8AC3E}">
        <p14:creationId xmlns:p14="http://schemas.microsoft.com/office/powerpoint/2010/main" val="3486104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80CCDA-0D25-4DC6-8474-6B97E696E385}"/>
              </a:ext>
            </a:extLst>
          </p:cNvPr>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z="3600" dirty="0"/>
              <a:t>UPU products and solutions</a:t>
            </a:r>
            <a:endParaRPr lang="en-GB" dirty="0"/>
          </a:p>
        </p:txBody>
      </p:sp>
      <p:grpSp>
        <p:nvGrpSpPr>
          <p:cNvPr id="3" name="Group 2">
            <a:extLst>
              <a:ext uri="{FF2B5EF4-FFF2-40B4-BE49-F238E27FC236}">
                <a16:creationId xmlns:a16="http://schemas.microsoft.com/office/drawing/2014/main" id="{ADE51F1D-B38A-4409-B526-0B16949EC049}"/>
              </a:ext>
            </a:extLst>
          </p:cNvPr>
          <p:cNvGrpSpPr/>
          <p:nvPr/>
        </p:nvGrpSpPr>
        <p:grpSpPr>
          <a:xfrm>
            <a:off x="322370" y="1810890"/>
            <a:ext cx="11533080" cy="4312391"/>
            <a:chOff x="322370" y="1810890"/>
            <a:chExt cx="11533080" cy="4312391"/>
          </a:xfrm>
        </p:grpSpPr>
        <p:sp>
          <p:nvSpPr>
            <p:cNvPr id="11" name="Rectangle: Rounded Corners 10">
              <a:extLst>
                <a:ext uri="{FF2B5EF4-FFF2-40B4-BE49-F238E27FC236}">
                  <a16:creationId xmlns:a16="http://schemas.microsoft.com/office/drawing/2014/main" id="{6BBFA6D0-2481-4BBD-A6FE-21823528852C}"/>
                </a:ext>
              </a:extLst>
            </p:cNvPr>
            <p:cNvSpPr/>
            <p:nvPr/>
          </p:nvSpPr>
          <p:spPr>
            <a:xfrm>
              <a:off x="1743544" y="1810890"/>
              <a:ext cx="10111906" cy="960086"/>
            </a:xfrm>
            <a:prstGeom prst="roundRect">
              <a:avLst/>
            </a:prstGeom>
            <a:solidFill>
              <a:schemeClr val="accent4">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solidFill>
                  <a:schemeClr val="tx1"/>
                </a:solidFill>
                <a:latin typeface="Verdana" panose="020B0604030504040204" pitchFamily="34" charset="0"/>
                <a:ea typeface="Verdana" panose="020B0604030504040204" pitchFamily="34" charset="0"/>
              </a:endParaRPr>
            </a:p>
          </p:txBody>
        </p:sp>
        <p:sp>
          <p:nvSpPr>
            <p:cNvPr id="5" name="Rectangle: Rounded Corners 4">
              <a:extLst>
                <a:ext uri="{FF2B5EF4-FFF2-40B4-BE49-F238E27FC236}">
                  <a16:creationId xmlns:a16="http://schemas.microsoft.com/office/drawing/2014/main" id="{D7C62C7E-9860-4457-A192-20879D5BFF2F}"/>
                </a:ext>
              </a:extLst>
            </p:cNvPr>
            <p:cNvSpPr/>
            <p:nvPr/>
          </p:nvSpPr>
          <p:spPr>
            <a:xfrm>
              <a:off x="322370" y="1816371"/>
              <a:ext cx="2092113" cy="960086"/>
            </a:xfrm>
            <a:prstGeom prst="roundRect">
              <a:avLst/>
            </a:pr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a:solidFill>
                    <a:schemeClr val="bg1"/>
                  </a:solidFill>
                  <a:latin typeface="Verdana" panose="020B0604030504040204" pitchFamily="34" charset="0"/>
                  <a:ea typeface="Verdana" panose="020B0604030504040204" pitchFamily="34" charset="0"/>
                </a:rPr>
                <a:t>EAD check</a:t>
              </a:r>
            </a:p>
          </p:txBody>
        </p:sp>
        <p:sp>
          <p:nvSpPr>
            <p:cNvPr id="12" name="TextBox 11">
              <a:extLst>
                <a:ext uri="{FF2B5EF4-FFF2-40B4-BE49-F238E27FC236}">
                  <a16:creationId xmlns:a16="http://schemas.microsoft.com/office/drawing/2014/main" id="{A9DCC977-EA75-4E0B-9949-DD331637B151}"/>
                </a:ext>
              </a:extLst>
            </p:cNvPr>
            <p:cNvSpPr txBox="1"/>
            <p:nvPr/>
          </p:nvSpPr>
          <p:spPr>
            <a:xfrm>
              <a:off x="2805706" y="1945428"/>
              <a:ext cx="9049744" cy="646331"/>
            </a:xfrm>
            <a:prstGeom prst="rect">
              <a:avLst/>
            </a:prstGeom>
            <a:solidFill>
              <a:schemeClr val="accent4">
                <a:lumMod val="20000"/>
                <a:lumOff val="80000"/>
              </a:schemeClr>
            </a:solidFill>
          </p:spPr>
          <p:txBody>
            <a:bodyPr wrap="square" rtlCol="0">
              <a:spAutoFit/>
            </a:bodyPr>
            <a:lstStyle/>
            <a:p>
              <a:pPr algn="just"/>
              <a:r>
                <a:rPr lang="en-US" dirty="0">
                  <a:latin typeface="Verdana" panose="020B0604030504040204" pitchFamily="34" charset="0"/>
                  <a:ea typeface="Verdana" panose="020B0604030504040204" pitchFamily="34" charset="0"/>
                </a:rPr>
                <a:t>Assess whether mail processed in outbound, transit or inbound complies</a:t>
              </a:r>
            </a:p>
            <a:p>
              <a:pPr algn="just"/>
              <a:r>
                <a:rPr lang="en-US" dirty="0">
                  <a:latin typeface="Verdana" panose="020B0604030504040204" pitchFamily="34" charset="0"/>
                  <a:ea typeface="Verdana" panose="020B0604030504040204" pitchFamily="34" charset="0"/>
                </a:rPr>
                <a:t>with </a:t>
              </a:r>
              <a:r>
                <a:rPr lang="en-US" b="1" dirty="0">
                  <a:latin typeface="Verdana" panose="020B0604030504040204" pitchFamily="34" charset="0"/>
                  <a:ea typeface="Verdana" panose="020B0604030504040204" pitchFamily="34" charset="0"/>
                </a:rPr>
                <a:t>electronic advance data requirements</a:t>
              </a:r>
            </a:p>
          </p:txBody>
        </p:sp>
        <p:sp>
          <p:nvSpPr>
            <p:cNvPr id="14" name="Rectangle: Rounded Corners 13">
              <a:extLst>
                <a:ext uri="{FF2B5EF4-FFF2-40B4-BE49-F238E27FC236}">
                  <a16:creationId xmlns:a16="http://schemas.microsoft.com/office/drawing/2014/main" id="{7CE5CE37-1910-4809-875F-FAE1225FE6DA}"/>
                </a:ext>
              </a:extLst>
            </p:cNvPr>
            <p:cNvSpPr/>
            <p:nvPr/>
          </p:nvSpPr>
          <p:spPr>
            <a:xfrm>
              <a:off x="2128373" y="2918057"/>
              <a:ext cx="9727077" cy="960086"/>
            </a:xfrm>
            <a:prstGeom prst="roundRect">
              <a:avLst/>
            </a:prstGeom>
            <a:solidFill>
              <a:schemeClr val="accent4">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solidFill>
                  <a:schemeClr val="tx1"/>
                </a:solidFill>
                <a:latin typeface="Verdana" panose="020B0604030504040204" pitchFamily="34" charset="0"/>
                <a:ea typeface="Verdana" panose="020B0604030504040204" pitchFamily="34" charset="0"/>
              </a:endParaRPr>
            </a:p>
          </p:txBody>
        </p:sp>
        <p:sp>
          <p:nvSpPr>
            <p:cNvPr id="15" name="TextBox 14">
              <a:extLst>
                <a:ext uri="{FF2B5EF4-FFF2-40B4-BE49-F238E27FC236}">
                  <a16:creationId xmlns:a16="http://schemas.microsoft.com/office/drawing/2014/main" id="{3C5D9382-1881-4282-8595-E4BB633958CF}"/>
                </a:ext>
              </a:extLst>
            </p:cNvPr>
            <p:cNvSpPr txBox="1"/>
            <p:nvPr/>
          </p:nvSpPr>
          <p:spPr>
            <a:xfrm>
              <a:off x="2805706" y="3040128"/>
              <a:ext cx="9049743" cy="646331"/>
            </a:xfrm>
            <a:prstGeom prst="rect">
              <a:avLst/>
            </a:prstGeom>
            <a:solidFill>
              <a:schemeClr val="accent4">
                <a:lumMod val="20000"/>
                <a:lumOff val="80000"/>
              </a:schemeClr>
            </a:solidFill>
          </p:spPr>
          <p:txBody>
            <a:bodyPr wrap="square" rtlCol="0">
              <a:spAutoFit/>
            </a:bodyPr>
            <a:lstStyle/>
            <a:p>
              <a:pPr algn="just"/>
              <a:r>
                <a:rPr lang="en-US" b="1" dirty="0">
                  <a:latin typeface="Verdana" panose="020B0604030504040204" pitchFamily="34" charset="0"/>
                  <a:ea typeface="Verdana" panose="020B0604030504040204" pitchFamily="34" charset="0"/>
                </a:rPr>
                <a:t>HS codes</a:t>
              </a:r>
              <a:r>
                <a:rPr lang="en-US"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prohibitions and restrictions</a:t>
              </a:r>
              <a:r>
                <a:rPr lang="en-US"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denied parties </a:t>
              </a:r>
              <a:r>
                <a:rPr lang="en-US" dirty="0">
                  <a:latin typeface="Verdana" panose="020B0604030504040204" pitchFamily="34" charset="0"/>
                  <a:ea typeface="Verdana" panose="020B0604030504040204" pitchFamily="34" charset="0"/>
                </a:rPr>
                <a:t>from several providers</a:t>
              </a:r>
              <a:endParaRPr lang="en-US" b="1" dirty="0">
                <a:latin typeface="Verdana" panose="020B0604030504040204" pitchFamily="34" charset="0"/>
                <a:ea typeface="Verdana" panose="020B0604030504040204" pitchFamily="34" charset="0"/>
              </a:endParaRPr>
            </a:p>
          </p:txBody>
        </p:sp>
        <p:sp>
          <p:nvSpPr>
            <p:cNvPr id="16" name="Rectangle: Rounded Corners 15">
              <a:extLst>
                <a:ext uri="{FF2B5EF4-FFF2-40B4-BE49-F238E27FC236}">
                  <a16:creationId xmlns:a16="http://schemas.microsoft.com/office/drawing/2014/main" id="{154A1312-42DC-418B-AC71-AFB1940CA52A}"/>
                </a:ext>
              </a:extLst>
            </p:cNvPr>
            <p:cNvSpPr/>
            <p:nvPr/>
          </p:nvSpPr>
          <p:spPr>
            <a:xfrm>
              <a:off x="2128373" y="4015212"/>
              <a:ext cx="9727076" cy="960086"/>
            </a:xfrm>
            <a:prstGeom prst="roundRect">
              <a:avLst/>
            </a:prstGeom>
            <a:solidFill>
              <a:schemeClr val="accent4">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solidFill>
                  <a:schemeClr val="tx1"/>
                </a:solidFill>
                <a:latin typeface="Verdana" panose="020B0604030504040204" pitchFamily="34" charset="0"/>
                <a:ea typeface="Verdana" panose="020B0604030504040204" pitchFamily="34" charset="0"/>
              </a:endParaRPr>
            </a:p>
          </p:txBody>
        </p:sp>
        <p:sp>
          <p:nvSpPr>
            <p:cNvPr id="17" name="TextBox 16">
              <a:extLst>
                <a:ext uri="{FF2B5EF4-FFF2-40B4-BE49-F238E27FC236}">
                  <a16:creationId xmlns:a16="http://schemas.microsoft.com/office/drawing/2014/main" id="{E777A609-8565-4B53-821F-EC8AD5F5DA89}"/>
                </a:ext>
              </a:extLst>
            </p:cNvPr>
            <p:cNvSpPr txBox="1"/>
            <p:nvPr/>
          </p:nvSpPr>
          <p:spPr>
            <a:xfrm>
              <a:off x="2805706" y="4179204"/>
              <a:ext cx="9049743" cy="646331"/>
            </a:xfrm>
            <a:prstGeom prst="rect">
              <a:avLst/>
            </a:prstGeom>
            <a:solidFill>
              <a:schemeClr val="accent4">
                <a:lumMod val="20000"/>
                <a:lumOff val="80000"/>
              </a:schemeClr>
            </a:solidFill>
          </p:spPr>
          <p:txBody>
            <a:bodyPr wrap="square" rtlCol="0">
              <a:spAutoFit/>
            </a:bodyPr>
            <a:lstStyle/>
            <a:p>
              <a:pPr algn="just"/>
              <a:r>
                <a:rPr lang="en-US" dirty="0">
                  <a:latin typeface="Verdana" panose="020B0604030504040204" pitchFamily="34" charset="0"/>
                  <a:ea typeface="Verdana" panose="020B0604030504040204" pitchFamily="34" charset="0"/>
                </a:rPr>
                <a:t>Generic DDP solution embedded in </a:t>
              </a:r>
              <a:r>
                <a:rPr lang="en-US" b="1" dirty="0">
                  <a:latin typeface="Verdana" panose="020B0604030504040204" pitchFamily="34" charset="0"/>
                  <a:ea typeface="Verdana" panose="020B0604030504040204" pitchFamily="34" charset="0"/>
                </a:rPr>
                <a:t>CDS</a:t>
              </a:r>
              <a:r>
                <a:rPr lang="en-US" dirty="0">
                  <a:latin typeface="Verdana" panose="020B0604030504040204" pitchFamily="34" charset="0"/>
                  <a:ea typeface="Verdana" panose="020B0604030504040204" pitchFamily="34" charset="0"/>
                </a:rPr>
                <a:t> and available on the </a:t>
              </a:r>
              <a:r>
                <a:rPr lang="en-US" b="1" dirty="0">
                  <a:latin typeface="Verdana" panose="020B0604030504040204" pitchFamily="34" charset="0"/>
                  <a:ea typeface="Verdana" panose="020B0604030504040204" pitchFamily="34" charset="0"/>
                </a:rPr>
                <a:t>UPU API Gateway</a:t>
              </a:r>
            </a:p>
          </p:txBody>
        </p:sp>
        <p:sp>
          <p:nvSpPr>
            <p:cNvPr id="18" name="Rectangle: Rounded Corners 17">
              <a:extLst>
                <a:ext uri="{FF2B5EF4-FFF2-40B4-BE49-F238E27FC236}">
                  <a16:creationId xmlns:a16="http://schemas.microsoft.com/office/drawing/2014/main" id="{B02A86EC-061A-4EE6-8BBE-838D0D73CEDA}"/>
                </a:ext>
              </a:extLst>
            </p:cNvPr>
            <p:cNvSpPr/>
            <p:nvPr/>
          </p:nvSpPr>
          <p:spPr>
            <a:xfrm>
              <a:off x="2128373" y="5156081"/>
              <a:ext cx="9727076" cy="960086"/>
            </a:xfrm>
            <a:prstGeom prst="roundRect">
              <a:avLst/>
            </a:prstGeom>
            <a:solidFill>
              <a:schemeClr val="accent4">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solidFill>
                  <a:schemeClr val="tx1"/>
                </a:solidFill>
                <a:latin typeface="Verdana" panose="020B0604030504040204" pitchFamily="34" charset="0"/>
                <a:ea typeface="Verdana" panose="020B0604030504040204" pitchFamily="34" charset="0"/>
              </a:endParaRPr>
            </a:p>
          </p:txBody>
        </p:sp>
        <p:sp>
          <p:nvSpPr>
            <p:cNvPr id="19" name="TextBox 18">
              <a:extLst>
                <a:ext uri="{FF2B5EF4-FFF2-40B4-BE49-F238E27FC236}">
                  <a16:creationId xmlns:a16="http://schemas.microsoft.com/office/drawing/2014/main" id="{81812359-C196-4DBF-BC98-1D69E16BE769}"/>
                </a:ext>
              </a:extLst>
            </p:cNvPr>
            <p:cNvSpPr txBox="1"/>
            <p:nvPr/>
          </p:nvSpPr>
          <p:spPr>
            <a:xfrm>
              <a:off x="2805706" y="5320073"/>
              <a:ext cx="9049743" cy="646331"/>
            </a:xfrm>
            <a:prstGeom prst="rect">
              <a:avLst/>
            </a:prstGeom>
            <a:solidFill>
              <a:schemeClr val="accent4">
                <a:lumMod val="20000"/>
                <a:lumOff val="80000"/>
              </a:schemeClr>
            </a:solidFill>
          </p:spPr>
          <p:txBody>
            <a:bodyPr wrap="square" rtlCol="0">
              <a:spAutoFit/>
            </a:bodyPr>
            <a:lstStyle/>
            <a:p>
              <a:pPr algn="just"/>
              <a:r>
                <a:rPr lang="en-US" dirty="0">
                  <a:latin typeface="Verdana" panose="020B0604030504040204" pitchFamily="34" charset="0"/>
                  <a:ea typeface="Verdana" panose="020B0604030504040204" pitchFamily="34" charset="0"/>
                </a:rPr>
                <a:t>Detection of </a:t>
              </a:r>
              <a:r>
                <a:rPr lang="en-US" b="1" dirty="0">
                  <a:latin typeface="Verdana" panose="020B0604030504040204" pitchFamily="34" charset="0"/>
                  <a:ea typeface="Verdana" panose="020B0604030504040204" pitchFamily="34" charset="0"/>
                </a:rPr>
                <a:t>dangerous mail items </a:t>
              </a:r>
              <a:r>
                <a:rPr lang="en-US" dirty="0">
                  <a:latin typeface="Verdana" panose="020B0604030504040204" pitchFamily="34" charset="0"/>
                  <a:ea typeface="Verdana" panose="020B0604030504040204" pitchFamily="34" charset="0"/>
                </a:rPr>
                <a:t>in domestic and international processing</a:t>
              </a:r>
            </a:p>
          </p:txBody>
        </p:sp>
        <p:sp>
          <p:nvSpPr>
            <p:cNvPr id="7" name="Rectangle: Rounded Corners 6">
              <a:extLst>
                <a:ext uri="{FF2B5EF4-FFF2-40B4-BE49-F238E27FC236}">
                  <a16:creationId xmlns:a16="http://schemas.microsoft.com/office/drawing/2014/main" id="{62A999AE-523F-41DD-BAA1-27628B6FF2AB}"/>
                </a:ext>
              </a:extLst>
            </p:cNvPr>
            <p:cNvSpPr/>
            <p:nvPr/>
          </p:nvSpPr>
          <p:spPr>
            <a:xfrm>
              <a:off x="336550" y="2923538"/>
              <a:ext cx="2092113" cy="960086"/>
            </a:xfrm>
            <a:prstGeom prst="roundRect">
              <a:avLst/>
            </a:pr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a:solidFill>
                    <a:schemeClr val="bg1"/>
                  </a:solidFill>
                  <a:latin typeface="Verdana" panose="020B0604030504040204" pitchFamily="34" charset="0"/>
                  <a:ea typeface="Verdana" panose="020B0604030504040204" pitchFamily="34" charset="0"/>
                </a:rPr>
                <a:t>Lookup services</a:t>
              </a:r>
              <a:endParaRPr lang="en-US" sz="2000" b="1" dirty="0">
                <a:solidFill>
                  <a:schemeClr val="bg1"/>
                </a:solidFill>
                <a:latin typeface="Verdana" panose="020B0604030504040204" pitchFamily="34" charset="0"/>
                <a:ea typeface="Verdana" panose="020B0604030504040204" pitchFamily="34" charset="0"/>
              </a:endParaRPr>
            </a:p>
          </p:txBody>
        </p:sp>
        <p:sp>
          <p:nvSpPr>
            <p:cNvPr id="8" name="Rectangle: Rounded Corners 7">
              <a:extLst>
                <a:ext uri="{FF2B5EF4-FFF2-40B4-BE49-F238E27FC236}">
                  <a16:creationId xmlns:a16="http://schemas.microsoft.com/office/drawing/2014/main" id="{770CF425-35FF-4EE3-AA7B-85B1094C90AD}"/>
                </a:ext>
              </a:extLst>
            </p:cNvPr>
            <p:cNvSpPr/>
            <p:nvPr/>
          </p:nvSpPr>
          <p:spPr>
            <a:xfrm>
              <a:off x="322370" y="4030705"/>
              <a:ext cx="2092113" cy="960086"/>
            </a:xfrm>
            <a:prstGeom prst="roundRect">
              <a:avLst/>
            </a:pr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a:solidFill>
                    <a:schemeClr val="bg1"/>
                  </a:solidFill>
                  <a:latin typeface="Verdana" panose="020B0604030504040204" pitchFamily="34" charset="0"/>
                  <a:ea typeface="Verdana" panose="020B0604030504040204" pitchFamily="34" charset="0"/>
                </a:rPr>
                <a:t>UPU DDP</a:t>
              </a:r>
              <a:endParaRPr lang="en-US" sz="2000" b="1" dirty="0">
                <a:solidFill>
                  <a:schemeClr val="bg1"/>
                </a:solidFill>
                <a:latin typeface="Verdana" panose="020B0604030504040204" pitchFamily="34" charset="0"/>
                <a:ea typeface="Verdana" panose="020B0604030504040204" pitchFamily="34" charset="0"/>
              </a:endParaRPr>
            </a:p>
          </p:txBody>
        </p:sp>
        <p:sp>
          <p:nvSpPr>
            <p:cNvPr id="9" name="Rectangle: Rounded Corners 8">
              <a:extLst>
                <a:ext uri="{FF2B5EF4-FFF2-40B4-BE49-F238E27FC236}">
                  <a16:creationId xmlns:a16="http://schemas.microsoft.com/office/drawing/2014/main" id="{B8276842-82B1-49C7-952C-9FC4D30FE3C6}"/>
                </a:ext>
              </a:extLst>
            </p:cNvPr>
            <p:cNvSpPr/>
            <p:nvPr/>
          </p:nvSpPr>
          <p:spPr>
            <a:xfrm>
              <a:off x="336550" y="5163195"/>
              <a:ext cx="2092113" cy="960086"/>
            </a:xfrm>
            <a:prstGeom prst="roundRect">
              <a:avLst/>
            </a:pr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a:solidFill>
                    <a:schemeClr val="bg1"/>
                  </a:solidFill>
                  <a:latin typeface="Verdana" panose="020B0604030504040204" pitchFamily="34" charset="0"/>
                  <a:ea typeface="Verdana" panose="020B0604030504040204" pitchFamily="34" charset="0"/>
                </a:rPr>
                <a:t>DGST</a:t>
              </a:r>
              <a:endParaRPr lang="en-US" sz="2000" b="1" dirty="0">
                <a:solidFill>
                  <a:schemeClr val="bg1"/>
                </a:solidFill>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18198141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E9746FB-94E7-4F0F-9057-9F0C2E5F564A}"/>
              </a:ext>
            </a:extLst>
          </p:cNvPr>
          <p:cNvGrpSpPr/>
          <p:nvPr/>
        </p:nvGrpSpPr>
        <p:grpSpPr>
          <a:xfrm>
            <a:off x="336000" y="1513660"/>
            <a:ext cx="11520000" cy="5040000"/>
            <a:chOff x="862701" y="1513661"/>
            <a:chExt cx="10059461" cy="4766029"/>
          </a:xfrm>
        </p:grpSpPr>
        <p:sp>
          <p:nvSpPr>
            <p:cNvPr id="4" name="Rectangle 3">
              <a:extLst>
                <a:ext uri="{FF2B5EF4-FFF2-40B4-BE49-F238E27FC236}">
                  <a16:creationId xmlns:a16="http://schemas.microsoft.com/office/drawing/2014/main" id="{1DF15228-8B7B-4104-B69E-E39C97A50E97}"/>
                </a:ext>
              </a:extLst>
            </p:cNvPr>
            <p:cNvSpPr/>
            <p:nvPr/>
          </p:nvSpPr>
          <p:spPr>
            <a:xfrm>
              <a:off x="862701" y="2184835"/>
              <a:ext cx="2039353" cy="30901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latin typeface="Verdana" panose="020B0604030504040204" pitchFamily="34" charset="0"/>
                <a:ea typeface="Verdana" panose="020B0604030504040204" pitchFamily="34" charset="0"/>
              </a:endParaRPr>
            </a:p>
          </p:txBody>
        </p:sp>
        <p:sp>
          <p:nvSpPr>
            <p:cNvPr id="5" name="Rectangle: Rounded Corners 4">
              <a:extLst>
                <a:ext uri="{FF2B5EF4-FFF2-40B4-BE49-F238E27FC236}">
                  <a16:creationId xmlns:a16="http://schemas.microsoft.com/office/drawing/2014/main" id="{FBD4B488-4FF7-4CA1-B150-FA5F1E4790F9}"/>
                </a:ext>
              </a:extLst>
            </p:cNvPr>
            <p:cNvSpPr/>
            <p:nvPr/>
          </p:nvSpPr>
          <p:spPr>
            <a:xfrm>
              <a:off x="1245661" y="2892415"/>
              <a:ext cx="1271383" cy="662025"/>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chemeClr val="tx1"/>
                  </a:solidFill>
                  <a:latin typeface="Verdana" panose="020B0604030504040204" pitchFamily="34" charset="0"/>
                  <a:ea typeface="Verdana" panose="020B0604030504040204" pitchFamily="34" charset="0"/>
                </a:rPr>
                <a:t>IPS</a:t>
              </a:r>
            </a:p>
          </p:txBody>
        </p:sp>
        <p:sp>
          <p:nvSpPr>
            <p:cNvPr id="6" name="Rectangle: Rounded Corners 5">
              <a:extLst>
                <a:ext uri="{FF2B5EF4-FFF2-40B4-BE49-F238E27FC236}">
                  <a16:creationId xmlns:a16="http://schemas.microsoft.com/office/drawing/2014/main" id="{EAAD8159-679E-429F-8421-8432123F5348}"/>
                </a:ext>
              </a:extLst>
            </p:cNvPr>
            <p:cNvSpPr/>
            <p:nvPr/>
          </p:nvSpPr>
          <p:spPr>
            <a:xfrm>
              <a:off x="1245660" y="3606442"/>
              <a:ext cx="1271383" cy="662025"/>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chemeClr val="tx1"/>
                  </a:solidFill>
                  <a:latin typeface="Verdana" panose="020B0604030504040204" pitchFamily="34" charset="0"/>
                  <a:ea typeface="Verdana" panose="020B0604030504040204" pitchFamily="34" charset="0"/>
                </a:rPr>
                <a:t>CDS</a:t>
              </a:r>
            </a:p>
          </p:txBody>
        </p:sp>
        <p:sp>
          <p:nvSpPr>
            <p:cNvPr id="7" name="Rectangle: Rounded Corners 6">
              <a:extLst>
                <a:ext uri="{FF2B5EF4-FFF2-40B4-BE49-F238E27FC236}">
                  <a16:creationId xmlns:a16="http://schemas.microsoft.com/office/drawing/2014/main" id="{88B6C8B7-D350-4413-B3E8-ACA878EF7ADE}"/>
                </a:ext>
              </a:extLst>
            </p:cNvPr>
            <p:cNvSpPr/>
            <p:nvPr/>
          </p:nvSpPr>
          <p:spPr>
            <a:xfrm>
              <a:off x="1234379" y="4348872"/>
              <a:ext cx="1271383" cy="662025"/>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chemeClr val="tx1"/>
                  </a:solidFill>
                  <a:latin typeface="Verdana" panose="020B0604030504040204" pitchFamily="34" charset="0"/>
                  <a:ea typeface="Verdana" panose="020B0604030504040204" pitchFamily="34" charset="0"/>
                </a:rPr>
                <a:t>DPS</a:t>
              </a:r>
            </a:p>
          </p:txBody>
        </p:sp>
        <p:cxnSp>
          <p:nvCxnSpPr>
            <p:cNvPr id="8" name="Connector: Elbow 7">
              <a:extLst>
                <a:ext uri="{FF2B5EF4-FFF2-40B4-BE49-F238E27FC236}">
                  <a16:creationId xmlns:a16="http://schemas.microsoft.com/office/drawing/2014/main" id="{CA90EE0A-5ED3-46BD-B915-F401BAD30015}"/>
                </a:ext>
              </a:extLst>
            </p:cNvPr>
            <p:cNvCxnSpPr>
              <a:cxnSpLocks/>
              <a:stCxn id="5" idx="1"/>
              <a:endCxn id="7" idx="1"/>
            </p:cNvCxnSpPr>
            <p:nvPr/>
          </p:nvCxnSpPr>
          <p:spPr>
            <a:xfrm rot="10800000" flipV="1">
              <a:off x="1234379" y="3223427"/>
              <a:ext cx="11282" cy="1456457"/>
            </a:xfrm>
            <a:prstGeom prst="bentConnector3">
              <a:avLst>
                <a:gd name="adj1" fmla="val 2126236"/>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A89BD6F1-8834-4F37-A602-E609EEB57DD0}"/>
                </a:ext>
              </a:extLst>
            </p:cNvPr>
            <p:cNvCxnSpPr>
              <a:cxnSpLocks/>
            </p:cNvCxnSpPr>
            <p:nvPr/>
          </p:nvCxnSpPr>
          <p:spPr>
            <a:xfrm>
              <a:off x="1002816" y="3937454"/>
              <a:ext cx="23156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25281ADC-0D4D-42DC-9B5B-DAFCBC0A388E}"/>
                </a:ext>
              </a:extLst>
            </p:cNvPr>
            <p:cNvSpPr txBox="1"/>
            <p:nvPr/>
          </p:nvSpPr>
          <p:spPr>
            <a:xfrm>
              <a:off x="862701" y="2184835"/>
              <a:ext cx="2039353" cy="552987"/>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rPr>
                <a:t>Designated</a:t>
              </a:r>
            </a:p>
            <a:p>
              <a:pPr algn="ctr"/>
              <a:r>
                <a:rPr lang="en-US" sz="1600" dirty="0">
                  <a:latin typeface="Verdana" panose="020B0604030504040204" pitchFamily="34" charset="0"/>
                  <a:ea typeface="Verdana" panose="020B0604030504040204" pitchFamily="34" charset="0"/>
                </a:rPr>
                <a:t>operator</a:t>
              </a:r>
            </a:p>
          </p:txBody>
        </p:sp>
        <p:sp>
          <p:nvSpPr>
            <p:cNvPr id="17" name="Rectangle 16">
              <a:extLst>
                <a:ext uri="{FF2B5EF4-FFF2-40B4-BE49-F238E27FC236}">
                  <a16:creationId xmlns:a16="http://schemas.microsoft.com/office/drawing/2014/main" id="{E7C4108F-922A-4311-B145-8044BF5F234E}"/>
                </a:ext>
              </a:extLst>
            </p:cNvPr>
            <p:cNvSpPr/>
            <p:nvPr/>
          </p:nvSpPr>
          <p:spPr>
            <a:xfrm>
              <a:off x="5325387" y="1513661"/>
              <a:ext cx="2039353" cy="10047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Verdana" panose="020B0604030504040204" pitchFamily="34" charset="0"/>
                  <a:ea typeface="Verdana" panose="020B0604030504040204" pitchFamily="34" charset="0"/>
                </a:rPr>
                <a:t>E-commerce companies/ marketplaces</a:t>
              </a:r>
            </a:p>
          </p:txBody>
        </p:sp>
        <p:sp>
          <p:nvSpPr>
            <p:cNvPr id="20" name="Rectangle 19">
              <a:extLst>
                <a:ext uri="{FF2B5EF4-FFF2-40B4-BE49-F238E27FC236}">
                  <a16:creationId xmlns:a16="http://schemas.microsoft.com/office/drawing/2014/main" id="{FDB33BFF-1828-424E-B650-C43F9EB37A98}"/>
                </a:ext>
              </a:extLst>
            </p:cNvPr>
            <p:cNvSpPr/>
            <p:nvPr/>
          </p:nvSpPr>
          <p:spPr>
            <a:xfrm>
              <a:off x="7364739" y="1530220"/>
              <a:ext cx="3554655" cy="1004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600" b="1" dirty="0">
                  <a:solidFill>
                    <a:schemeClr val="tx1"/>
                  </a:solidFill>
                  <a:latin typeface="Verdana" panose="020B0604030504040204" pitchFamily="34" charset="0"/>
                  <a:ea typeface="Verdana" panose="020B0604030504040204" pitchFamily="34" charset="0"/>
                </a:rPr>
                <a:t>Track and trace</a:t>
              </a:r>
            </a:p>
            <a:p>
              <a:pPr>
                <a:lnSpc>
                  <a:spcPct val="150000"/>
                </a:lnSpc>
              </a:pPr>
              <a:r>
                <a:rPr lang="en-US" sz="1600" b="1" dirty="0">
                  <a:solidFill>
                    <a:schemeClr val="tx1"/>
                  </a:solidFill>
                  <a:latin typeface="Verdana" panose="020B0604030504040204" pitchFamily="34" charset="0"/>
                  <a:ea typeface="Verdana" panose="020B0604030504040204" pitchFamily="34" charset="0"/>
                </a:rPr>
                <a:t>Customs declarations</a:t>
              </a:r>
              <a:endParaRPr lang="en-US" sz="1600" b="1" dirty="0">
                <a:latin typeface="Verdana" panose="020B0604030504040204" pitchFamily="34" charset="0"/>
                <a:ea typeface="Verdana" panose="020B0604030504040204" pitchFamily="34" charset="0"/>
              </a:endParaRPr>
            </a:p>
          </p:txBody>
        </p:sp>
        <p:sp>
          <p:nvSpPr>
            <p:cNvPr id="21" name="Rectangle 20">
              <a:extLst>
                <a:ext uri="{FF2B5EF4-FFF2-40B4-BE49-F238E27FC236}">
                  <a16:creationId xmlns:a16="http://schemas.microsoft.com/office/drawing/2014/main" id="{4DE5B69F-3715-44CF-96E3-C4E4B487E7DA}"/>
                </a:ext>
              </a:extLst>
            </p:cNvPr>
            <p:cNvSpPr/>
            <p:nvPr/>
          </p:nvSpPr>
          <p:spPr>
            <a:xfrm>
              <a:off x="5325388" y="2749014"/>
              <a:ext cx="2039353" cy="10047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Verdana" panose="020B0604030504040204" pitchFamily="34" charset="0"/>
                  <a:ea typeface="Verdana" panose="020B0604030504040204" pitchFamily="34" charset="0"/>
                </a:rPr>
                <a:t>Customs</a:t>
              </a:r>
            </a:p>
            <a:p>
              <a:pPr algn="ctr"/>
              <a:r>
                <a:rPr lang="en-US" sz="1600" b="1" dirty="0">
                  <a:latin typeface="Verdana" panose="020B0604030504040204" pitchFamily="34" charset="0"/>
                  <a:ea typeface="Verdana" panose="020B0604030504040204" pitchFamily="34" charset="0"/>
                </a:rPr>
                <a:t>ASYCUDA</a:t>
              </a:r>
            </a:p>
          </p:txBody>
        </p:sp>
        <p:sp>
          <p:nvSpPr>
            <p:cNvPr id="22" name="Rectangle 21">
              <a:extLst>
                <a:ext uri="{FF2B5EF4-FFF2-40B4-BE49-F238E27FC236}">
                  <a16:creationId xmlns:a16="http://schemas.microsoft.com/office/drawing/2014/main" id="{A0188C7E-DA34-494B-B06B-1EA1D263840F}"/>
                </a:ext>
              </a:extLst>
            </p:cNvPr>
            <p:cNvSpPr/>
            <p:nvPr/>
          </p:nvSpPr>
          <p:spPr>
            <a:xfrm>
              <a:off x="7364740" y="2749014"/>
              <a:ext cx="3554655" cy="1004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600" b="1" dirty="0">
                  <a:solidFill>
                    <a:schemeClr val="tx1"/>
                  </a:solidFill>
                  <a:latin typeface="Verdana" panose="020B0604030504040204" pitchFamily="34" charset="0"/>
                  <a:ea typeface="Verdana" panose="020B0604030504040204" pitchFamily="34" charset="0"/>
                </a:rPr>
                <a:t>Customs declarations</a:t>
              </a:r>
            </a:p>
            <a:p>
              <a:pPr>
                <a:lnSpc>
                  <a:spcPct val="150000"/>
                </a:lnSpc>
              </a:pPr>
              <a:r>
                <a:rPr lang="en-US" sz="1600" b="1" dirty="0">
                  <a:solidFill>
                    <a:schemeClr val="tx1"/>
                  </a:solidFill>
                  <a:latin typeface="Verdana" panose="020B0604030504040204" pitchFamily="34" charset="0"/>
                  <a:ea typeface="Verdana" panose="020B0604030504040204" pitchFamily="34" charset="0"/>
                </a:rPr>
                <a:t>Customs decisions</a:t>
              </a:r>
            </a:p>
          </p:txBody>
        </p:sp>
        <p:sp>
          <p:nvSpPr>
            <p:cNvPr id="23" name="Rectangle 22">
              <a:extLst>
                <a:ext uri="{FF2B5EF4-FFF2-40B4-BE49-F238E27FC236}">
                  <a16:creationId xmlns:a16="http://schemas.microsoft.com/office/drawing/2014/main" id="{336E4F93-309A-48F5-80F2-829DF89BD504}"/>
                </a:ext>
              </a:extLst>
            </p:cNvPr>
            <p:cNvSpPr/>
            <p:nvPr/>
          </p:nvSpPr>
          <p:spPr>
            <a:xfrm>
              <a:off x="5328155" y="4039604"/>
              <a:ext cx="2039353" cy="10047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Verdana" panose="020B0604030504040204" pitchFamily="34" charset="0"/>
                  <a:ea typeface="Verdana" panose="020B0604030504040204" pitchFamily="34" charset="0"/>
                </a:rPr>
                <a:t>Solution providers</a:t>
              </a:r>
            </a:p>
          </p:txBody>
        </p:sp>
        <p:sp>
          <p:nvSpPr>
            <p:cNvPr id="24" name="Rectangle 23">
              <a:extLst>
                <a:ext uri="{FF2B5EF4-FFF2-40B4-BE49-F238E27FC236}">
                  <a16:creationId xmlns:a16="http://schemas.microsoft.com/office/drawing/2014/main" id="{84BC6FAB-B211-4AD2-A540-645411DFE030}"/>
                </a:ext>
              </a:extLst>
            </p:cNvPr>
            <p:cNvSpPr/>
            <p:nvPr/>
          </p:nvSpPr>
          <p:spPr>
            <a:xfrm>
              <a:off x="7367507" y="4039604"/>
              <a:ext cx="3554655" cy="1004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600" b="1" dirty="0">
                  <a:solidFill>
                    <a:schemeClr val="tx1"/>
                  </a:solidFill>
                  <a:latin typeface="Verdana" panose="020B0604030504040204" pitchFamily="34" charset="0"/>
                  <a:ea typeface="Verdana" panose="020B0604030504040204" pitchFamily="34" charset="0"/>
                </a:rPr>
                <a:t>Lookup services</a:t>
              </a:r>
            </a:p>
            <a:p>
              <a:pPr>
                <a:lnSpc>
                  <a:spcPct val="150000"/>
                </a:lnSpc>
              </a:pPr>
              <a:r>
                <a:rPr lang="en-US" sz="1600" b="1" dirty="0">
                  <a:solidFill>
                    <a:schemeClr val="tx1"/>
                  </a:solidFill>
                  <a:latin typeface="Verdana" panose="020B0604030504040204" pitchFamily="34" charset="0"/>
                  <a:ea typeface="Verdana" panose="020B0604030504040204" pitchFamily="34" charset="0"/>
                </a:rPr>
                <a:t>Landed cost calculator</a:t>
              </a:r>
              <a:endParaRPr lang="en-US" sz="1600" b="1" dirty="0">
                <a:latin typeface="Verdana" panose="020B0604030504040204" pitchFamily="34" charset="0"/>
                <a:ea typeface="Verdana" panose="020B0604030504040204" pitchFamily="34" charset="0"/>
              </a:endParaRPr>
            </a:p>
          </p:txBody>
        </p:sp>
        <p:sp>
          <p:nvSpPr>
            <p:cNvPr id="25" name="Rectangle 24">
              <a:extLst>
                <a:ext uri="{FF2B5EF4-FFF2-40B4-BE49-F238E27FC236}">
                  <a16:creationId xmlns:a16="http://schemas.microsoft.com/office/drawing/2014/main" id="{7B5A31C8-98AF-4F04-9CCA-2C7673393397}"/>
                </a:ext>
              </a:extLst>
            </p:cNvPr>
            <p:cNvSpPr/>
            <p:nvPr/>
          </p:nvSpPr>
          <p:spPr>
            <a:xfrm>
              <a:off x="5328154" y="5274957"/>
              <a:ext cx="2039353" cy="10047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Verdana" panose="020B0604030504040204" pitchFamily="34" charset="0"/>
                  <a:ea typeface="Verdana" panose="020B0604030504040204" pitchFamily="34" charset="0"/>
                </a:rPr>
                <a:t>UPU</a:t>
              </a:r>
            </a:p>
          </p:txBody>
        </p:sp>
        <p:sp>
          <p:nvSpPr>
            <p:cNvPr id="26" name="Rectangle 25">
              <a:extLst>
                <a:ext uri="{FF2B5EF4-FFF2-40B4-BE49-F238E27FC236}">
                  <a16:creationId xmlns:a16="http://schemas.microsoft.com/office/drawing/2014/main" id="{F146AA95-15C2-45E4-B2F4-F5F1190214B1}"/>
                </a:ext>
              </a:extLst>
            </p:cNvPr>
            <p:cNvSpPr/>
            <p:nvPr/>
          </p:nvSpPr>
          <p:spPr>
            <a:xfrm>
              <a:off x="7367506" y="5274957"/>
              <a:ext cx="3554655" cy="1004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600" b="1" dirty="0">
                  <a:solidFill>
                    <a:schemeClr val="tx1"/>
                  </a:solidFill>
                  <a:latin typeface="Verdana" panose="020B0604030504040204" pitchFamily="34" charset="0"/>
                  <a:ea typeface="Verdana" panose="020B0604030504040204" pitchFamily="34" charset="0"/>
                </a:rPr>
                <a:t>UPU SAVE</a:t>
              </a:r>
            </a:p>
            <a:p>
              <a:pPr>
                <a:lnSpc>
                  <a:spcPct val="150000"/>
                </a:lnSpc>
              </a:pPr>
              <a:r>
                <a:rPr lang="en-US" sz="1600" b="1" dirty="0">
                  <a:solidFill>
                    <a:schemeClr val="tx1"/>
                  </a:solidFill>
                  <a:latin typeface="Verdana" panose="020B0604030504040204" pitchFamily="34" charset="0"/>
                  <a:ea typeface="Verdana" panose="020B0604030504040204" pitchFamily="34" charset="0"/>
                </a:rPr>
                <a:t>EAD check</a:t>
              </a:r>
            </a:p>
            <a:p>
              <a:pPr>
                <a:lnSpc>
                  <a:spcPct val="150000"/>
                </a:lnSpc>
              </a:pPr>
              <a:r>
                <a:rPr lang="en-US" sz="1600" b="1" dirty="0">
                  <a:solidFill>
                    <a:schemeClr val="tx1"/>
                  </a:solidFill>
                  <a:latin typeface="Verdana" panose="020B0604030504040204" pitchFamily="34" charset="0"/>
                  <a:ea typeface="Verdana" panose="020B0604030504040204" pitchFamily="34" charset="0"/>
                </a:rPr>
                <a:t>DGST</a:t>
              </a:r>
            </a:p>
          </p:txBody>
        </p:sp>
        <p:cxnSp>
          <p:nvCxnSpPr>
            <p:cNvPr id="28" name="Connector: Elbow 27">
              <a:extLst>
                <a:ext uri="{FF2B5EF4-FFF2-40B4-BE49-F238E27FC236}">
                  <a16:creationId xmlns:a16="http://schemas.microsoft.com/office/drawing/2014/main" id="{E6AB64D5-5184-4CE5-AD8C-2490D2910B4C}"/>
                </a:ext>
              </a:extLst>
            </p:cNvPr>
            <p:cNvCxnSpPr>
              <a:stCxn id="17" idx="1"/>
              <a:endCxn id="4" idx="3"/>
            </p:cNvCxnSpPr>
            <p:nvPr/>
          </p:nvCxnSpPr>
          <p:spPr>
            <a:xfrm rot="10800000" flipV="1">
              <a:off x="2902055" y="2016028"/>
              <a:ext cx="2423333" cy="1713868"/>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30" name="Connector: Elbow 29">
              <a:extLst>
                <a:ext uri="{FF2B5EF4-FFF2-40B4-BE49-F238E27FC236}">
                  <a16:creationId xmlns:a16="http://schemas.microsoft.com/office/drawing/2014/main" id="{E18170FD-B3FC-4FC5-B76F-4076617769F6}"/>
                </a:ext>
              </a:extLst>
            </p:cNvPr>
            <p:cNvCxnSpPr>
              <a:stCxn id="21" idx="1"/>
              <a:endCxn id="4" idx="3"/>
            </p:cNvCxnSpPr>
            <p:nvPr/>
          </p:nvCxnSpPr>
          <p:spPr>
            <a:xfrm rot="10800000" flipV="1">
              <a:off x="2902054" y="3251380"/>
              <a:ext cx="2423334" cy="478515"/>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32" name="Connector: Elbow 31">
              <a:extLst>
                <a:ext uri="{FF2B5EF4-FFF2-40B4-BE49-F238E27FC236}">
                  <a16:creationId xmlns:a16="http://schemas.microsoft.com/office/drawing/2014/main" id="{872F3389-095F-4A03-99B0-09427977F86A}"/>
                </a:ext>
              </a:extLst>
            </p:cNvPr>
            <p:cNvCxnSpPr>
              <a:stCxn id="23" idx="1"/>
              <a:endCxn id="4" idx="3"/>
            </p:cNvCxnSpPr>
            <p:nvPr/>
          </p:nvCxnSpPr>
          <p:spPr>
            <a:xfrm rot="10800000">
              <a:off x="2902055" y="3729897"/>
              <a:ext cx="2426101" cy="812075"/>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34" name="Connector: Elbow 33">
              <a:extLst>
                <a:ext uri="{FF2B5EF4-FFF2-40B4-BE49-F238E27FC236}">
                  <a16:creationId xmlns:a16="http://schemas.microsoft.com/office/drawing/2014/main" id="{F3F0BC9B-2751-422E-83F6-7E02F423EDE8}"/>
                </a:ext>
              </a:extLst>
            </p:cNvPr>
            <p:cNvCxnSpPr>
              <a:stCxn id="25" idx="1"/>
              <a:endCxn id="4" idx="3"/>
            </p:cNvCxnSpPr>
            <p:nvPr/>
          </p:nvCxnSpPr>
          <p:spPr>
            <a:xfrm rot="10800000">
              <a:off x="2902054" y="3729896"/>
              <a:ext cx="2426100" cy="2047428"/>
            </a:xfrm>
            <a:prstGeom prst="bentConnector3">
              <a:avLst/>
            </a:prstGeom>
            <a:ln>
              <a:tailEnd type="triangle"/>
            </a:ln>
          </p:spPr>
          <p:style>
            <a:lnRef idx="3">
              <a:schemeClr val="dk1"/>
            </a:lnRef>
            <a:fillRef idx="0">
              <a:schemeClr val="dk1"/>
            </a:fillRef>
            <a:effectRef idx="2">
              <a:schemeClr val="dk1"/>
            </a:effectRef>
            <a:fontRef idx="minor">
              <a:schemeClr val="tx1"/>
            </a:fontRef>
          </p:style>
        </p:cxnSp>
        <p:sp>
          <p:nvSpPr>
            <p:cNvPr id="35" name="TextBox 34">
              <a:extLst>
                <a:ext uri="{FF2B5EF4-FFF2-40B4-BE49-F238E27FC236}">
                  <a16:creationId xmlns:a16="http://schemas.microsoft.com/office/drawing/2014/main" id="{5617F88A-315C-4E99-B4EE-08C5F5FE0DE5}"/>
                </a:ext>
              </a:extLst>
            </p:cNvPr>
            <p:cNvSpPr txBox="1"/>
            <p:nvPr/>
          </p:nvSpPr>
          <p:spPr>
            <a:xfrm>
              <a:off x="3273731" y="3554440"/>
              <a:ext cx="467803" cy="32015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1600" dirty="0">
                  <a:latin typeface="Verdana" panose="020B0604030504040204" pitchFamily="34" charset="0"/>
                  <a:ea typeface="Verdana" panose="020B0604030504040204" pitchFamily="34" charset="0"/>
                </a:rPr>
                <a:t>API</a:t>
              </a:r>
            </a:p>
          </p:txBody>
        </p:sp>
      </p:grpSp>
      <p:sp>
        <p:nvSpPr>
          <p:cNvPr id="2" name="Title 1">
            <a:extLst>
              <a:ext uri="{FF2B5EF4-FFF2-40B4-BE49-F238E27FC236}">
                <a16:creationId xmlns:a16="http://schemas.microsoft.com/office/drawing/2014/main" id="{9FE2AD03-F86A-4284-AB63-322DB4BE2059}"/>
              </a:ext>
            </a:extLst>
          </p:cNvPr>
          <p:cNvSpPr>
            <a:spLocks noGrp="1"/>
          </p:cNvSpPr>
          <p:nvPr>
            <p:ph type="title"/>
          </p:nvPr>
        </p:nvSpPr>
        <p:spPr/>
        <p:txBody>
          <a:bodyPr/>
          <a:lstStyle/>
          <a:p>
            <a:r>
              <a:rPr lang="en-US" dirty="0"/>
              <a:t>Integration</a:t>
            </a:r>
            <a:endParaRPr lang="en-GB" dirty="0"/>
          </a:p>
        </p:txBody>
      </p:sp>
    </p:spTree>
    <p:extLst>
      <p:ext uri="{BB962C8B-B14F-4D97-AF65-F5344CB8AC3E}">
        <p14:creationId xmlns:p14="http://schemas.microsoft.com/office/powerpoint/2010/main" val="27789606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0801230-D6D9-431B-8F71-B587804C6EC0}"/>
              </a:ext>
            </a:extLst>
          </p:cNvPr>
          <p:cNvSpPr txBox="1">
            <a:spLocks noGrp="1"/>
          </p:cNvSpPr>
          <p:nvPr>
            <p:ph type="title"/>
          </p:nvPr>
        </p:nvSpPr>
        <p:spPr>
          <a:xfrm>
            <a:off x="1743544" y="497201"/>
            <a:ext cx="7967384" cy="574284"/>
          </a:xfr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Technology</a:t>
            </a:r>
            <a:endParaRPr lang="en-GB" dirty="0"/>
          </a:p>
        </p:txBody>
      </p:sp>
      <p:grpSp>
        <p:nvGrpSpPr>
          <p:cNvPr id="4" name="Group 3">
            <a:extLst>
              <a:ext uri="{FF2B5EF4-FFF2-40B4-BE49-F238E27FC236}">
                <a16:creationId xmlns:a16="http://schemas.microsoft.com/office/drawing/2014/main" id="{D8D21CC2-AC3F-442E-9555-FEE26BA3D415}"/>
              </a:ext>
            </a:extLst>
          </p:cNvPr>
          <p:cNvGrpSpPr/>
          <p:nvPr/>
        </p:nvGrpSpPr>
        <p:grpSpPr>
          <a:xfrm>
            <a:off x="336550" y="1530220"/>
            <a:ext cx="2542117" cy="5012823"/>
            <a:chOff x="1563200" y="1766639"/>
            <a:chExt cx="2188550" cy="4449250"/>
          </a:xfrm>
        </p:grpSpPr>
        <p:pic>
          <p:nvPicPr>
            <p:cNvPr id="6" name="Picture 5">
              <a:extLst>
                <a:ext uri="{FF2B5EF4-FFF2-40B4-BE49-F238E27FC236}">
                  <a16:creationId xmlns:a16="http://schemas.microsoft.com/office/drawing/2014/main" id="{84E45168-0D60-4784-A146-641BAC1E0FB9}"/>
                </a:ext>
              </a:extLst>
            </p:cNvPr>
            <p:cNvPicPr>
              <a:picLocks noChangeAspect="1"/>
            </p:cNvPicPr>
            <p:nvPr/>
          </p:nvPicPr>
          <p:blipFill>
            <a:blip r:embed="rId2"/>
            <a:stretch>
              <a:fillRect/>
            </a:stretch>
          </p:blipFill>
          <p:spPr>
            <a:xfrm>
              <a:off x="1563200" y="1766639"/>
              <a:ext cx="2188550" cy="4449250"/>
            </a:xfrm>
            <a:prstGeom prst="rect">
              <a:avLst/>
            </a:prstGeom>
          </p:spPr>
        </p:pic>
        <p:pic>
          <p:nvPicPr>
            <p:cNvPr id="8" name="Picture 7">
              <a:extLst>
                <a:ext uri="{FF2B5EF4-FFF2-40B4-BE49-F238E27FC236}">
                  <a16:creationId xmlns:a16="http://schemas.microsoft.com/office/drawing/2014/main" id="{1C8BC8A9-1359-4983-8298-F6895BB13296}"/>
                </a:ext>
              </a:extLst>
            </p:cNvPr>
            <p:cNvPicPr>
              <a:picLocks noChangeAspect="1"/>
            </p:cNvPicPr>
            <p:nvPr/>
          </p:nvPicPr>
          <p:blipFill>
            <a:blip r:embed="rId3"/>
            <a:stretch>
              <a:fillRect/>
            </a:stretch>
          </p:blipFill>
          <p:spPr>
            <a:xfrm>
              <a:off x="1666875" y="2232807"/>
              <a:ext cx="1981200" cy="3496232"/>
            </a:xfrm>
            <a:prstGeom prst="rect">
              <a:avLst/>
            </a:prstGeom>
          </p:spPr>
        </p:pic>
      </p:grpSp>
      <p:sp>
        <p:nvSpPr>
          <p:cNvPr id="17" name="Rectangle 16">
            <a:extLst>
              <a:ext uri="{FF2B5EF4-FFF2-40B4-BE49-F238E27FC236}">
                <a16:creationId xmlns:a16="http://schemas.microsoft.com/office/drawing/2014/main" id="{9113CEEF-5FDD-47B6-B815-D1C959864BC9}"/>
              </a:ext>
            </a:extLst>
          </p:cNvPr>
          <p:cNvSpPr/>
          <p:nvPr/>
        </p:nvSpPr>
        <p:spPr>
          <a:xfrm>
            <a:off x="3498049" y="1566878"/>
            <a:ext cx="2814874" cy="13140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Verdana" panose="020B0604030504040204" pitchFamily="34" charset="0"/>
                <a:ea typeface="Verdana" panose="020B0604030504040204" pitchFamily="34" charset="0"/>
              </a:rPr>
              <a:t>Web</a:t>
            </a:r>
          </a:p>
        </p:txBody>
      </p:sp>
      <p:sp>
        <p:nvSpPr>
          <p:cNvPr id="18" name="Rectangle 17">
            <a:extLst>
              <a:ext uri="{FF2B5EF4-FFF2-40B4-BE49-F238E27FC236}">
                <a16:creationId xmlns:a16="http://schemas.microsoft.com/office/drawing/2014/main" id="{0B498E05-60F6-4FDB-8E58-9E08067971B8}"/>
              </a:ext>
            </a:extLst>
          </p:cNvPr>
          <p:cNvSpPr/>
          <p:nvPr/>
        </p:nvSpPr>
        <p:spPr>
          <a:xfrm>
            <a:off x="6598819" y="1566877"/>
            <a:ext cx="2814874" cy="1314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Verdana" panose="020B0604030504040204" pitchFamily="34" charset="0"/>
                <a:ea typeface="Verdana" panose="020B0604030504040204" pitchFamily="34" charset="0"/>
              </a:rPr>
              <a:t>Mobile</a:t>
            </a:r>
          </a:p>
        </p:txBody>
      </p:sp>
      <p:sp>
        <p:nvSpPr>
          <p:cNvPr id="19" name="Rectangle 18">
            <a:extLst>
              <a:ext uri="{FF2B5EF4-FFF2-40B4-BE49-F238E27FC236}">
                <a16:creationId xmlns:a16="http://schemas.microsoft.com/office/drawing/2014/main" id="{FE87A979-34A3-4084-BB7A-A8919C7A21FC}"/>
              </a:ext>
            </a:extLst>
          </p:cNvPr>
          <p:cNvSpPr/>
          <p:nvPr/>
        </p:nvSpPr>
        <p:spPr>
          <a:xfrm>
            <a:off x="3498049" y="3048319"/>
            <a:ext cx="2814874" cy="1594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Verdana" panose="020B0604030504040204" pitchFamily="34" charset="0"/>
                <a:ea typeface="Verdana" panose="020B0604030504040204" pitchFamily="34" charset="0"/>
              </a:rPr>
              <a:t>Windows</a:t>
            </a:r>
          </a:p>
          <a:p>
            <a:pPr algn="ctr"/>
            <a:r>
              <a:rPr lang="en-US" sz="2400" b="1" dirty="0">
                <a:latin typeface="Verdana" panose="020B0604030504040204" pitchFamily="34" charset="0"/>
                <a:ea typeface="Verdana" panose="020B0604030504040204" pitchFamily="34" charset="0"/>
              </a:rPr>
              <a:t>client</a:t>
            </a:r>
          </a:p>
        </p:txBody>
      </p:sp>
      <p:sp>
        <p:nvSpPr>
          <p:cNvPr id="20" name="Rectangle 19">
            <a:extLst>
              <a:ext uri="{FF2B5EF4-FFF2-40B4-BE49-F238E27FC236}">
                <a16:creationId xmlns:a16="http://schemas.microsoft.com/office/drawing/2014/main" id="{5A7BF63F-7743-438D-AAB9-3550B923C870}"/>
              </a:ext>
            </a:extLst>
          </p:cNvPr>
          <p:cNvSpPr/>
          <p:nvPr/>
        </p:nvSpPr>
        <p:spPr>
          <a:xfrm>
            <a:off x="6597579" y="3055512"/>
            <a:ext cx="2814874" cy="1594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Verdana" panose="020B0604030504040204" pitchFamily="34" charset="0"/>
                <a:ea typeface="Verdana" panose="020B0604030504040204" pitchFamily="34" charset="0"/>
              </a:rPr>
              <a:t>API</a:t>
            </a:r>
          </a:p>
        </p:txBody>
      </p:sp>
      <p:sp>
        <p:nvSpPr>
          <p:cNvPr id="21" name="Rectangle 20">
            <a:extLst>
              <a:ext uri="{FF2B5EF4-FFF2-40B4-BE49-F238E27FC236}">
                <a16:creationId xmlns:a16="http://schemas.microsoft.com/office/drawing/2014/main" id="{836EBDF5-D419-4AA8-8C0A-1B20F4A1B015}"/>
              </a:ext>
            </a:extLst>
          </p:cNvPr>
          <p:cNvSpPr/>
          <p:nvPr/>
        </p:nvSpPr>
        <p:spPr>
          <a:xfrm>
            <a:off x="3506671" y="4703769"/>
            <a:ext cx="5905782" cy="574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1" dirty="0">
                <a:solidFill>
                  <a:schemeClr val="tx1"/>
                </a:solidFill>
                <a:latin typeface="Verdana" panose="020B0604030504040204" pitchFamily="34" charset="0"/>
                <a:ea typeface="Verdana" panose="020B0604030504040204" pitchFamily="34" charset="0"/>
              </a:rPr>
              <a:t>UPU API Gateway</a:t>
            </a:r>
            <a:endParaRPr lang="en-US" b="1" dirty="0"/>
          </a:p>
        </p:txBody>
      </p:sp>
      <p:sp>
        <p:nvSpPr>
          <p:cNvPr id="22" name="Rectangle 21">
            <a:extLst>
              <a:ext uri="{FF2B5EF4-FFF2-40B4-BE49-F238E27FC236}">
                <a16:creationId xmlns:a16="http://schemas.microsoft.com/office/drawing/2014/main" id="{E864C24D-CF62-4AA5-AF48-8CA995F1F15F}"/>
              </a:ext>
            </a:extLst>
          </p:cNvPr>
          <p:cNvSpPr/>
          <p:nvPr/>
        </p:nvSpPr>
        <p:spPr>
          <a:xfrm>
            <a:off x="3498048" y="5342410"/>
            <a:ext cx="5905781" cy="574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1" dirty="0">
                <a:solidFill>
                  <a:schemeClr val="tx1"/>
                </a:solidFill>
                <a:latin typeface="Verdana" panose="020B0604030504040204" pitchFamily="34" charset="0"/>
                <a:ea typeface="Verdana" panose="020B0604030504040204" pitchFamily="34" charset="0"/>
              </a:rPr>
              <a:t>Cloud</a:t>
            </a:r>
            <a:endParaRPr lang="en-US" b="1" dirty="0"/>
          </a:p>
        </p:txBody>
      </p:sp>
      <p:sp>
        <p:nvSpPr>
          <p:cNvPr id="23" name="Rectangle 22">
            <a:extLst>
              <a:ext uri="{FF2B5EF4-FFF2-40B4-BE49-F238E27FC236}">
                <a16:creationId xmlns:a16="http://schemas.microsoft.com/office/drawing/2014/main" id="{B1AE9080-1EB3-42EF-8341-2FCEA293A60F}"/>
              </a:ext>
            </a:extLst>
          </p:cNvPr>
          <p:cNvSpPr/>
          <p:nvPr/>
        </p:nvSpPr>
        <p:spPr>
          <a:xfrm>
            <a:off x="3506671" y="5969889"/>
            <a:ext cx="5897158" cy="574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1">
                <a:solidFill>
                  <a:schemeClr val="tx1"/>
                </a:solidFill>
                <a:latin typeface="Verdana" panose="020B0604030504040204" pitchFamily="34" charset="0"/>
                <a:ea typeface="Verdana" panose="020B0604030504040204" pitchFamily="34" charset="0"/>
              </a:rPr>
              <a:t>Local installation</a:t>
            </a:r>
            <a:endParaRPr lang="en-US" b="1" dirty="0"/>
          </a:p>
        </p:txBody>
      </p:sp>
    </p:spTree>
    <p:extLst>
      <p:ext uri="{BB962C8B-B14F-4D97-AF65-F5344CB8AC3E}">
        <p14:creationId xmlns:p14="http://schemas.microsoft.com/office/powerpoint/2010/main" val="31300205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C61051-E24D-4714-BFC0-6E5FEF065ABC}"/>
              </a:ext>
            </a:extLst>
          </p:cNvPr>
          <p:cNvSpPr/>
          <p:nvPr/>
        </p:nvSpPr>
        <p:spPr>
          <a:xfrm>
            <a:off x="3161004" y="2696414"/>
            <a:ext cx="1022376" cy="146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0DDE96D-18B8-4D93-94AF-5C95F987F46D}"/>
              </a:ext>
            </a:extLst>
          </p:cNvPr>
          <p:cNvSpPr/>
          <p:nvPr/>
        </p:nvSpPr>
        <p:spPr>
          <a:xfrm>
            <a:off x="2429484" y="2696414"/>
            <a:ext cx="1463040" cy="146304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FA55993-CFED-48E9-B1A0-A24AAA4A8FC6}"/>
              </a:ext>
            </a:extLst>
          </p:cNvPr>
          <p:cNvSpPr/>
          <p:nvPr/>
        </p:nvSpPr>
        <p:spPr>
          <a:xfrm>
            <a:off x="4183380" y="2697480"/>
            <a:ext cx="5334000" cy="146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a:solidFill>
                  <a:schemeClr val="bg1"/>
                </a:solidFill>
                <a:latin typeface="Verdana" panose="020B0604030504040204" pitchFamily="34" charset="0"/>
                <a:ea typeface="Verdana" panose="020B0604030504040204" pitchFamily="34" charset="0"/>
              </a:rPr>
              <a:t>UPU DDP solution</a:t>
            </a:r>
          </a:p>
        </p:txBody>
      </p:sp>
      <p:pic>
        <p:nvPicPr>
          <p:cNvPr id="6" name="Picture 5">
            <a:extLst>
              <a:ext uri="{FF2B5EF4-FFF2-40B4-BE49-F238E27FC236}">
                <a16:creationId xmlns:a16="http://schemas.microsoft.com/office/drawing/2014/main" id="{6421F107-F3B0-482E-8712-1AD3635C21DF}"/>
              </a:ext>
            </a:extLst>
          </p:cNvPr>
          <p:cNvPicPr>
            <a:picLocks noChangeAspect="1"/>
          </p:cNvPicPr>
          <p:nvPr/>
        </p:nvPicPr>
        <p:blipFill>
          <a:blip r:embed="rId2"/>
          <a:stretch>
            <a:fillRect/>
          </a:stretch>
        </p:blipFill>
        <p:spPr>
          <a:xfrm>
            <a:off x="2567642" y="2875028"/>
            <a:ext cx="1186724" cy="1105811"/>
          </a:xfrm>
          <a:prstGeom prst="rect">
            <a:avLst/>
          </a:prstGeom>
        </p:spPr>
      </p:pic>
    </p:spTree>
    <p:extLst>
      <p:ext uri="{BB962C8B-B14F-4D97-AF65-F5344CB8AC3E}">
        <p14:creationId xmlns:p14="http://schemas.microsoft.com/office/powerpoint/2010/main" val="41988778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0594-16DD-4AE9-9597-8D59B2D5A8AF}"/>
              </a:ext>
            </a:extLst>
          </p:cNvPr>
          <p:cNvSpPr>
            <a:spLocks noGrp="1"/>
          </p:cNvSpPr>
          <p:nvPr>
            <p:ph type="title"/>
          </p:nvPr>
        </p:nvSpPr>
        <p:spPr/>
        <p:txBody>
          <a:bodyPr/>
          <a:lstStyle/>
          <a:p>
            <a:r>
              <a:rPr lang="en-GB" dirty="0"/>
              <a:t>UPU DDP solution</a:t>
            </a:r>
          </a:p>
        </p:txBody>
      </p:sp>
      <p:sp>
        <p:nvSpPr>
          <p:cNvPr id="24" name="Title 1">
            <a:extLst>
              <a:ext uri="{FF2B5EF4-FFF2-40B4-BE49-F238E27FC236}">
                <a16:creationId xmlns:a16="http://schemas.microsoft.com/office/drawing/2014/main" id="{5CFD9253-DA0E-4EE0-82BD-74504CBF4615}"/>
              </a:ext>
            </a:extLst>
          </p:cNvPr>
          <p:cNvSpPr txBox="1">
            <a:spLocks/>
          </p:cNvSpPr>
          <p:nvPr/>
        </p:nvSpPr>
        <p:spPr bwMode="auto">
          <a:xfrm>
            <a:off x="1743544" y="497202"/>
            <a:ext cx="7967384" cy="57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4572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9144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13716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18288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r>
              <a:rPr lang="en-GB" dirty="0"/>
              <a:t>UPU DDP solution</a:t>
            </a:r>
          </a:p>
        </p:txBody>
      </p:sp>
      <p:grpSp>
        <p:nvGrpSpPr>
          <p:cNvPr id="32" name="Group 31">
            <a:extLst>
              <a:ext uri="{FF2B5EF4-FFF2-40B4-BE49-F238E27FC236}">
                <a16:creationId xmlns:a16="http://schemas.microsoft.com/office/drawing/2014/main" id="{743C5B10-7D70-4C36-8F04-2B72F0E0FAA0}"/>
              </a:ext>
            </a:extLst>
          </p:cNvPr>
          <p:cNvGrpSpPr/>
          <p:nvPr/>
        </p:nvGrpSpPr>
        <p:grpSpPr>
          <a:xfrm>
            <a:off x="389559" y="1583293"/>
            <a:ext cx="11314104" cy="4777505"/>
            <a:chOff x="336550" y="1524199"/>
            <a:chExt cx="11314104" cy="4777505"/>
          </a:xfrm>
        </p:grpSpPr>
        <p:pic>
          <p:nvPicPr>
            <p:cNvPr id="19" name="Image 13">
              <a:extLst>
                <a:ext uri="{FF2B5EF4-FFF2-40B4-BE49-F238E27FC236}">
                  <a16:creationId xmlns:a16="http://schemas.microsoft.com/office/drawing/2014/main" id="{44A57094-6D41-4DA3-A85D-D395CEA08DD8}"/>
                </a:ext>
              </a:extLst>
            </p:cNvPr>
            <p:cNvPicPr>
              <a:picLocks noChangeAspect="1"/>
            </p:cNvPicPr>
            <p:nvPr/>
          </p:nvPicPr>
          <p:blipFill>
            <a:blip r:embed="rId2"/>
            <a:stretch>
              <a:fillRect/>
            </a:stretch>
          </p:blipFill>
          <p:spPr>
            <a:xfrm>
              <a:off x="354104" y="1524199"/>
              <a:ext cx="4873274" cy="1970621"/>
            </a:xfrm>
            <a:prstGeom prst="rect">
              <a:avLst/>
            </a:prstGeom>
          </p:spPr>
        </p:pic>
        <p:sp>
          <p:nvSpPr>
            <p:cNvPr id="20" name="Triangle rectangle 16">
              <a:extLst>
                <a:ext uri="{FF2B5EF4-FFF2-40B4-BE49-F238E27FC236}">
                  <a16:creationId xmlns:a16="http://schemas.microsoft.com/office/drawing/2014/main" id="{039ADA50-0C9A-4058-B786-EF53FBC5B34C}"/>
                </a:ext>
              </a:extLst>
            </p:cNvPr>
            <p:cNvSpPr/>
            <p:nvPr/>
          </p:nvSpPr>
          <p:spPr>
            <a:xfrm rot="16200000">
              <a:off x="4222557" y="2495888"/>
              <a:ext cx="1012552" cy="985311"/>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bg1"/>
                </a:solidFill>
                <a:latin typeface="Verdana" panose="020B0604030504040204" pitchFamily="34" charset="0"/>
                <a:ea typeface="Verdana" panose="020B0604030504040204" pitchFamily="34" charset="0"/>
              </a:endParaRPr>
            </a:p>
          </p:txBody>
        </p:sp>
        <p:grpSp>
          <p:nvGrpSpPr>
            <p:cNvPr id="21" name="Group 20">
              <a:extLst>
                <a:ext uri="{FF2B5EF4-FFF2-40B4-BE49-F238E27FC236}">
                  <a16:creationId xmlns:a16="http://schemas.microsoft.com/office/drawing/2014/main" id="{B530E2D0-175D-4A98-819C-0DD475CA19E1}"/>
                </a:ext>
              </a:extLst>
            </p:cNvPr>
            <p:cNvGrpSpPr/>
            <p:nvPr/>
          </p:nvGrpSpPr>
          <p:grpSpPr>
            <a:xfrm>
              <a:off x="6662920" y="4282506"/>
              <a:ext cx="4895829" cy="2019198"/>
              <a:chOff x="5796113" y="4331081"/>
              <a:chExt cx="4895829" cy="2019198"/>
            </a:xfrm>
          </p:grpSpPr>
          <p:pic>
            <p:nvPicPr>
              <p:cNvPr id="22" name="Image 14">
                <a:extLst>
                  <a:ext uri="{FF2B5EF4-FFF2-40B4-BE49-F238E27FC236}">
                    <a16:creationId xmlns:a16="http://schemas.microsoft.com/office/drawing/2014/main" id="{704C88F8-87EE-445E-B53B-86E74756113C}"/>
                  </a:ext>
                </a:extLst>
              </p:cNvPr>
              <p:cNvPicPr>
                <a:picLocks noChangeAspect="1"/>
              </p:cNvPicPr>
              <p:nvPr/>
            </p:nvPicPr>
            <p:blipFill>
              <a:blip r:embed="rId2"/>
              <a:stretch>
                <a:fillRect/>
              </a:stretch>
            </p:blipFill>
            <p:spPr>
              <a:xfrm>
                <a:off x="5818668" y="4379658"/>
                <a:ext cx="4873274" cy="1970621"/>
              </a:xfrm>
              <a:prstGeom prst="rect">
                <a:avLst/>
              </a:prstGeom>
            </p:spPr>
          </p:pic>
          <p:sp>
            <p:nvSpPr>
              <p:cNvPr id="23" name="Triangle rectangle 17">
                <a:extLst>
                  <a:ext uri="{FF2B5EF4-FFF2-40B4-BE49-F238E27FC236}">
                    <a16:creationId xmlns:a16="http://schemas.microsoft.com/office/drawing/2014/main" id="{BB8B2295-E34B-43EB-8D0F-22376FF365DD}"/>
                  </a:ext>
                </a:extLst>
              </p:cNvPr>
              <p:cNvSpPr/>
              <p:nvPr/>
            </p:nvSpPr>
            <p:spPr>
              <a:xfrm rot="5400000">
                <a:off x="5782493" y="4344701"/>
                <a:ext cx="1012552" cy="985311"/>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bg1"/>
                  </a:solidFill>
                  <a:latin typeface="Verdana" panose="020B0604030504040204" pitchFamily="34" charset="0"/>
                  <a:ea typeface="Verdana" panose="020B0604030504040204" pitchFamily="34" charset="0"/>
                </a:endParaRPr>
              </a:p>
            </p:txBody>
          </p:sp>
        </p:grpSp>
        <p:sp>
          <p:nvSpPr>
            <p:cNvPr id="25" name="Snip Single Corner of Rectangle 5">
              <a:extLst>
                <a:ext uri="{FF2B5EF4-FFF2-40B4-BE49-F238E27FC236}">
                  <a16:creationId xmlns:a16="http://schemas.microsoft.com/office/drawing/2014/main" id="{0ADCC493-80FC-4CCF-91CB-0A0B103346FF}"/>
                </a:ext>
              </a:extLst>
            </p:cNvPr>
            <p:cNvSpPr/>
            <p:nvPr/>
          </p:nvSpPr>
          <p:spPr>
            <a:xfrm rot="10800000" flipH="1" flipV="1">
              <a:off x="420584" y="4331083"/>
              <a:ext cx="4881283" cy="1970619"/>
            </a:xfrm>
            <a:prstGeom prst="snip1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a:spcBef>
                  <a:spcPts val="1000"/>
                </a:spcBef>
              </a:pPr>
              <a:r>
                <a:rPr lang="en-US" sz="2000" b="1" dirty="0">
                  <a:solidFill>
                    <a:schemeClr val="tx1"/>
                  </a:solidFill>
                  <a:latin typeface="Verdana" panose="020B0604030504040204" pitchFamily="34" charset="0"/>
                  <a:ea typeface="Verdana" panose="020B0604030504040204" pitchFamily="34" charset="0"/>
                  <a:cs typeface="Open Sans" panose="020B0606030504020204" pitchFamily="34" charset="0"/>
                </a:rPr>
                <a:t>Settlement with customs authority at destination</a:t>
              </a:r>
            </a:p>
            <a:p>
              <a:pPr>
                <a:spcBef>
                  <a:spcPts val="1000"/>
                </a:spcBef>
              </a:pPr>
              <a:r>
                <a:rPr lang="en-US" dirty="0">
                  <a:solidFill>
                    <a:schemeClr val="tx1"/>
                  </a:solidFill>
                  <a:latin typeface="Verdana" panose="020B0604030504040204" pitchFamily="34" charset="0"/>
                  <a:ea typeface="Verdana" panose="020B0604030504040204" pitchFamily="34" charset="0"/>
                  <a:cs typeface="Open Sans" panose="020B0606030504020204" pitchFamily="34" charset="0"/>
                </a:rPr>
                <a:t>Bilateral or multilateral settlement channels (Customs, Posts, supplier) </a:t>
              </a:r>
            </a:p>
          </p:txBody>
        </p:sp>
        <p:sp>
          <p:nvSpPr>
            <p:cNvPr id="26" name="Snip Single Corner of Rectangle 6">
              <a:extLst>
                <a:ext uri="{FF2B5EF4-FFF2-40B4-BE49-F238E27FC236}">
                  <a16:creationId xmlns:a16="http://schemas.microsoft.com/office/drawing/2014/main" id="{F16460A1-2B5D-4048-A109-324AEE7B5E0E}"/>
                </a:ext>
              </a:extLst>
            </p:cNvPr>
            <p:cNvSpPr/>
            <p:nvPr/>
          </p:nvSpPr>
          <p:spPr>
            <a:xfrm rot="10800000" flipV="1">
              <a:off x="6524150" y="4142684"/>
              <a:ext cx="4881283" cy="1970619"/>
            </a:xfrm>
            <a:prstGeom prst="snip1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algn="r">
                <a:spcBef>
                  <a:spcPts val="1000"/>
                </a:spcBef>
              </a:pPr>
              <a:r>
                <a:rPr lang="en-US" sz="2000" b="1" dirty="0">
                  <a:solidFill>
                    <a:schemeClr val="bg1"/>
                  </a:solidFill>
                  <a:latin typeface="Verdana" panose="020B0604030504040204" pitchFamily="34" charset="0"/>
                  <a:ea typeface="Verdana" panose="020B0604030504040204" pitchFamily="34" charset="0"/>
                  <a:cs typeface="Open Sans" panose="020B0606030504020204" pitchFamily="34" charset="0"/>
                </a:rPr>
                <a:t>Transport and delivery</a:t>
              </a:r>
              <a:br>
                <a:rPr lang="en-US" sz="2000" b="1" dirty="0">
                  <a:solidFill>
                    <a:schemeClr val="bg1"/>
                  </a:solidFill>
                  <a:latin typeface="Verdana" panose="020B0604030504040204" pitchFamily="34" charset="0"/>
                  <a:ea typeface="Verdana" panose="020B0604030504040204" pitchFamily="34" charset="0"/>
                  <a:cs typeface="Open Sans" panose="020B0606030504020204" pitchFamily="34" charset="0"/>
                </a:rPr>
              </a:br>
              <a:r>
                <a:rPr lang="en-US" sz="2000" b="1" dirty="0">
                  <a:solidFill>
                    <a:schemeClr val="bg1"/>
                  </a:solidFill>
                  <a:latin typeface="Verdana" panose="020B0604030504040204" pitchFamily="34" charset="0"/>
                  <a:ea typeface="Verdana" panose="020B0604030504040204" pitchFamily="34" charset="0"/>
                  <a:cs typeface="Open Sans" panose="020B0606030504020204" pitchFamily="34" charset="0"/>
                </a:rPr>
                <a:t>to recipient</a:t>
              </a:r>
            </a:p>
            <a:p>
              <a:pPr algn="r">
                <a:spcBef>
                  <a:spcPts val="1000"/>
                </a:spcBef>
              </a:pPr>
              <a:r>
                <a:rPr lang="en-US" dirty="0">
                  <a:solidFill>
                    <a:schemeClr val="bg1"/>
                  </a:solidFill>
                  <a:latin typeface="Verdana" panose="020B0604030504040204" pitchFamily="34" charset="0"/>
                  <a:ea typeface="Verdana" panose="020B0604030504040204" pitchFamily="34" charset="0"/>
                  <a:cs typeface="Open Sans" panose="020B0606030504020204" pitchFamily="34" charset="0"/>
                </a:rPr>
                <a:t>Electronic advance data compliance and customer visibility</a:t>
              </a:r>
              <a:endParaRPr lang="en-CH" dirty="0">
                <a:solidFill>
                  <a:schemeClr val="bg1"/>
                </a:solidFill>
                <a:latin typeface="Verdana" panose="020B0604030504040204" pitchFamily="34" charset="0"/>
                <a:ea typeface="Verdana" panose="020B0604030504040204" pitchFamily="34" charset="0"/>
                <a:cs typeface="Open Sans" panose="020B0606030504020204" pitchFamily="34" charset="0"/>
              </a:endParaRPr>
            </a:p>
          </p:txBody>
        </p:sp>
        <p:sp>
          <p:nvSpPr>
            <p:cNvPr id="27" name="Snip Single Corner of Rectangle 9">
              <a:extLst>
                <a:ext uri="{FF2B5EF4-FFF2-40B4-BE49-F238E27FC236}">
                  <a16:creationId xmlns:a16="http://schemas.microsoft.com/office/drawing/2014/main" id="{EFAC0CA3-2D1C-410F-9613-1B0705638660}"/>
                </a:ext>
              </a:extLst>
            </p:cNvPr>
            <p:cNvSpPr/>
            <p:nvPr/>
          </p:nvSpPr>
          <p:spPr>
            <a:xfrm flipV="1">
              <a:off x="336550" y="1541609"/>
              <a:ext cx="5472580" cy="1970621"/>
            </a:xfrm>
            <a:prstGeom prst="snip1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a:spcBef>
                  <a:spcPts val="1000"/>
                </a:spcBef>
              </a:pPr>
              <a:endParaRPr lang="en-CH"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Snip Single Corner of Rectangle 10">
              <a:extLst>
                <a:ext uri="{FF2B5EF4-FFF2-40B4-BE49-F238E27FC236}">
                  <a16:creationId xmlns:a16="http://schemas.microsoft.com/office/drawing/2014/main" id="{8CA6AD49-EA02-4090-A870-40B38650C319}"/>
                </a:ext>
              </a:extLst>
            </p:cNvPr>
            <p:cNvSpPr/>
            <p:nvPr/>
          </p:nvSpPr>
          <p:spPr>
            <a:xfrm flipH="1" flipV="1">
              <a:off x="6769371" y="1590184"/>
              <a:ext cx="4881283" cy="1970621"/>
            </a:xfrm>
            <a:prstGeom prst="snip1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a:spcBef>
                  <a:spcPts val="1000"/>
                </a:spcBef>
              </a:pPr>
              <a:endParaRPr lang="en-CH"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Rectangle 28">
              <a:extLst>
                <a:ext uri="{FF2B5EF4-FFF2-40B4-BE49-F238E27FC236}">
                  <a16:creationId xmlns:a16="http://schemas.microsoft.com/office/drawing/2014/main" id="{1428C95F-06FF-4248-B851-0ED3D5932858}"/>
                </a:ext>
              </a:extLst>
            </p:cNvPr>
            <p:cNvSpPr/>
            <p:nvPr/>
          </p:nvSpPr>
          <p:spPr>
            <a:xfrm>
              <a:off x="4421149" y="2603640"/>
              <a:ext cx="3048000" cy="2133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ctr">
                <a:spcBef>
                  <a:spcPts val="1000"/>
                </a:spcBef>
              </a:pPr>
              <a:endParaRPr lang="en-GB" sz="2000" b="1" i="1" dirty="0">
                <a:solidFill>
                  <a:schemeClr val="tx1"/>
                </a:solidFill>
                <a:latin typeface="Verdana" panose="020B0604030504040204" pitchFamily="34" charset="0"/>
                <a:ea typeface="Verdana" panose="020B0604030504040204" pitchFamily="34" charset="0"/>
                <a:cs typeface="Open Sans" panose="020B0606030504020204" pitchFamily="34" charset="0"/>
              </a:endParaRPr>
            </a:p>
            <a:p>
              <a:pPr algn="ctr">
                <a:spcBef>
                  <a:spcPts val="1000"/>
                </a:spcBef>
              </a:pPr>
              <a:r>
                <a:rPr lang="en-GB" sz="2000" b="1" i="1" dirty="0">
                  <a:solidFill>
                    <a:schemeClr val="tx1"/>
                  </a:solidFill>
                  <a:latin typeface="Verdana" panose="020B0604030504040204" pitchFamily="34" charset="0"/>
                  <a:ea typeface="Verdana" panose="020B0604030504040204" pitchFamily="34" charset="0"/>
                  <a:cs typeface="Open Sans" panose="020B0606030504020204" pitchFamily="34" charset="0"/>
                </a:rPr>
                <a:t>UPU Customs Declaration System (CDS) and APIs</a:t>
              </a:r>
            </a:p>
            <a:p>
              <a:pPr algn="ctr">
                <a:spcBef>
                  <a:spcPts val="1000"/>
                </a:spcBef>
              </a:pPr>
              <a:r>
                <a:rPr lang="en-GB" i="1" dirty="0">
                  <a:solidFill>
                    <a:schemeClr val="tx1"/>
                  </a:solidFill>
                  <a:latin typeface="Verdana" panose="020B0604030504040204" pitchFamily="34" charset="0"/>
                  <a:ea typeface="Verdana" panose="020B0604030504040204" pitchFamily="34" charset="0"/>
                  <a:cs typeface="Open Sans" panose="020B0606030504020204" pitchFamily="34" charset="0"/>
                </a:rPr>
                <a:t>facilitating DDP</a:t>
              </a:r>
              <a:br>
                <a:rPr lang="en-GB" i="1" dirty="0">
                  <a:solidFill>
                    <a:schemeClr val="tx1"/>
                  </a:solidFill>
                  <a:latin typeface="Verdana" panose="020B0604030504040204" pitchFamily="34" charset="0"/>
                  <a:ea typeface="Verdana" panose="020B0604030504040204" pitchFamily="34" charset="0"/>
                  <a:cs typeface="Open Sans" panose="020B0606030504020204" pitchFamily="34" charset="0"/>
                </a:rPr>
              </a:br>
              <a:r>
                <a:rPr lang="en-GB" i="1" dirty="0">
                  <a:solidFill>
                    <a:schemeClr val="tx1"/>
                  </a:solidFill>
                  <a:latin typeface="Verdana" panose="020B0604030504040204" pitchFamily="34" charset="0"/>
                  <a:ea typeface="Verdana" panose="020B0604030504040204" pitchFamily="34" charset="0"/>
                  <a:cs typeface="Open Sans" panose="020B0606030504020204" pitchFamily="34" charset="0"/>
                </a:rPr>
                <a:t>and EAD</a:t>
              </a:r>
            </a:p>
          </p:txBody>
        </p:sp>
        <p:sp>
          <p:nvSpPr>
            <p:cNvPr id="30" name="TextBox 29">
              <a:extLst>
                <a:ext uri="{FF2B5EF4-FFF2-40B4-BE49-F238E27FC236}">
                  <a16:creationId xmlns:a16="http://schemas.microsoft.com/office/drawing/2014/main" id="{B83D7A67-8E49-4A76-ADF1-F66411A6AA37}"/>
                </a:ext>
              </a:extLst>
            </p:cNvPr>
            <p:cNvSpPr txBox="1"/>
            <p:nvPr/>
          </p:nvSpPr>
          <p:spPr>
            <a:xfrm>
              <a:off x="336550" y="1744810"/>
              <a:ext cx="4818244" cy="1525134"/>
            </a:xfrm>
            <a:prstGeom prst="rect">
              <a:avLst/>
            </a:prstGeom>
            <a:noFill/>
          </p:spPr>
          <p:txBody>
            <a:bodyPr wrap="square" rtlCol="0">
              <a:noAutofit/>
            </a:bodyPr>
            <a:lstStyle/>
            <a:p>
              <a:pPr>
                <a:spcBef>
                  <a:spcPts val="1000"/>
                </a:spcBef>
              </a:pPr>
              <a:r>
                <a:rPr lang="en-US" sz="2000" b="1" dirty="0">
                  <a:solidFill>
                    <a:schemeClr val="bg1"/>
                  </a:solidFill>
                  <a:latin typeface="Verdana" panose="020B0604030504040204" pitchFamily="34" charset="0"/>
                  <a:ea typeface="Verdana" panose="020B0604030504040204" pitchFamily="34" charset="0"/>
                  <a:cs typeface="Open Sans" panose="020B0606030504020204" pitchFamily="34" charset="0"/>
                </a:rPr>
                <a:t>Shipping of goods by all Posts</a:t>
              </a:r>
              <a:endParaRPr lang="en-US" dirty="0">
                <a:solidFill>
                  <a:schemeClr val="bg1"/>
                </a:solidFill>
                <a:latin typeface="Verdana" panose="020B0604030504040204" pitchFamily="34" charset="0"/>
                <a:ea typeface="Verdana" panose="020B0604030504040204" pitchFamily="34" charset="0"/>
                <a:cs typeface="Open Sans" panose="020B0606030504020204" pitchFamily="34" charset="0"/>
              </a:endParaRPr>
            </a:p>
            <a:p>
              <a:pPr>
                <a:spcBef>
                  <a:spcPts val="1000"/>
                </a:spcBef>
              </a:pPr>
              <a:r>
                <a:rPr lang="en-US" dirty="0">
                  <a:solidFill>
                    <a:schemeClr val="bg1"/>
                  </a:solidFill>
                  <a:latin typeface="Verdana" panose="020B0604030504040204" pitchFamily="34" charset="0"/>
                  <a:ea typeface="Verdana" panose="020B0604030504040204" pitchFamily="34" charset="0"/>
                  <a:cs typeface="Open Sans" panose="020B0606030504020204" pitchFamily="34" charset="0"/>
                </a:rPr>
                <a:t>A global solution for all </a:t>
              </a:r>
              <a:br>
                <a:rPr lang="en-US" dirty="0">
                  <a:solidFill>
                    <a:schemeClr val="bg1"/>
                  </a:solidFill>
                  <a:latin typeface="Verdana" panose="020B0604030504040204" pitchFamily="34" charset="0"/>
                  <a:ea typeface="Verdana" panose="020B0604030504040204" pitchFamily="34" charset="0"/>
                  <a:cs typeface="Open Sans" panose="020B0606030504020204" pitchFamily="34" charset="0"/>
                </a:rPr>
              </a:br>
              <a:r>
                <a:rPr lang="en-US" dirty="0">
                  <a:solidFill>
                    <a:schemeClr val="bg1"/>
                  </a:solidFill>
                  <a:latin typeface="Verdana" panose="020B0604030504040204" pitchFamily="34" charset="0"/>
                  <a:ea typeface="Verdana" panose="020B0604030504040204" pitchFamily="34" charset="0"/>
                  <a:cs typeface="Open Sans" panose="020B0606030504020204" pitchFamily="34" charset="0"/>
                </a:rPr>
                <a:t>192 UPU member countries </a:t>
              </a:r>
              <a:br>
                <a:rPr lang="en-US" dirty="0">
                  <a:solidFill>
                    <a:schemeClr val="bg1"/>
                  </a:solidFill>
                  <a:latin typeface="Verdana" panose="020B0604030504040204" pitchFamily="34" charset="0"/>
                  <a:ea typeface="Verdana" panose="020B0604030504040204" pitchFamily="34" charset="0"/>
                  <a:cs typeface="Open Sans" panose="020B0606030504020204" pitchFamily="34" charset="0"/>
                </a:rPr>
              </a:br>
              <a:r>
                <a:rPr lang="en-US" dirty="0">
                  <a:solidFill>
                    <a:schemeClr val="bg1"/>
                  </a:solidFill>
                  <a:latin typeface="Verdana" panose="020B0604030504040204" pitchFamily="34" charset="0"/>
                  <a:ea typeface="Verdana" panose="020B0604030504040204" pitchFamily="34" charset="0"/>
                  <a:cs typeface="Open Sans" panose="020B0606030504020204" pitchFamily="34" charset="0"/>
                </a:rPr>
                <a:t>and their designated postal operators </a:t>
              </a:r>
            </a:p>
          </p:txBody>
        </p:sp>
        <p:sp>
          <p:nvSpPr>
            <p:cNvPr id="31" name="TextBox 30">
              <a:extLst>
                <a:ext uri="{FF2B5EF4-FFF2-40B4-BE49-F238E27FC236}">
                  <a16:creationId xmlns:a16="http://schemas.microsoft.com/office/drawing/2014/main" id="{D47D482A-9132-4A21-BD38-45F685DAE795}"/>
                </a:ext>
              </a:extLst>
            </p:cNvPr>
            <p:cNvSpPr txBox="1"/>
            <p:nvPr/>
          </p:nvSpPr>
          <p:spPr>
            <a:xfrm>
              <a:off x="6524151" y="1744810"/>
              <a:ext cx="4881283" cy="1525134"/>
            </a:xfrm>
            <a:prstGeom prst="rect">
              <a:avLst/>
            </a:prstGeom>
            <a:noFill/>
          </p:spPr>
          <p:txBody>
            <a:bodyPr wrap="square" rtlCol="0">
              <a:noAutofit/>
            </a:bodyPr>
            <a:lstStyle/>
            <a:p>
              <a:pPr algn="r">
                <a:spcBef>
                  <a:spcPts val="1000"/>
                </a:spcBef>
              </a:pPr>
              <a:r>
                <a:rPr lang="en-US" sz="2000" b="1" dirty="0">
                  <a:latin typeface="Verdana" panose="020B0604030504040204" pitchFamily="34" charset="0"/>
                  <a:ea typeface="Verdana" panose="020B0604030504040204" pitchFamily="34" charset="0"/>
                  <a:cs typeface="Open Sans" panose="020B0606030504020204" pitchFamily="34" charset="0"/>
                </a:rPr>
                <a:t>Collecting duties </a:t>
              </a:r>
              <a:br>
                <a:rPr lang="en-US" sz="2000" b="1" dirty="0">
                  <a:latin typeface="Verdana" panose="020B0604030504040204" pitchFamily="34" charset="0"/>
                  <a:ea typeface="Verdana" panose="020B0604030504040204" pitchFamily="34" charset="0"/>
                  <a:cs typeface="Open Sans" panose="020B0606030504020204" pitchFamily="34" charset="0"/>
                </a:rPr>
              </a:br>
              <a:r>
                <a:rPr lang="en-US" sz="2000" b="1" dirty="0">
                  <a:latin typeface="Verdana" panose="020B0604030504040204" pitchFamily="34" charset="0"/>
                  <a:ea typeface="Verdana" panose="020B0604030504040204" pitchFamily="34" charset="0"/>
                  <a:cs typeface="Open Sans" panose="020B0606030504020204" pitchFamily="34" charset="0"/>
                </a:rPr>
                <a:t>and taxes at origin</a:t>
              </a:r>
              <a:endParaRPr lang="en-CH" sz="2000" b="1" dirty="0">
                <a:latin typeface="Verdana" panose="020B0604030504040204" pitchFamily="34" charset="0"/>
                <a:ea typeface="Verdana" panose="020B0604030504040204" pitchFamily="34" charset="0"/>
                <a:cs typeface="Open Sans" panose="020B0606030504020204" pitchFamily="34" charset="0"/>
              </a:endParaRPr>
            </a:p>
            <a:p>
              <a:pPr algn="r">
                <a:spcBef>
                  <a:spcPts val="1000"/>
                </a:spcBef>
              </a:pPr>
              <a:r>
                <a:rPr lang="en-US" dirty="0">
                  <a:latin typeface="Verdana" panose="020B0604030504040204" pitchFamily="34" charset="0"/>
                  <a:ea typeface="Verdana" panose="020B0604030504040204" pitchFamily="34" charset="0"/>
                  <a:cs typeface="Open Sans" panose="020B0606030504020204" pitchFamily="34" charset="0"/>
                </a:rPr>
                <a:t>Retail, counter, online </a:t>
              </a:r>
              <a:br>
                <a:rPr lang="en-US" dirty="0">
                  <a:latin typeface="Verdana" panose="020B0604030504040204" pitchFamily="34" charset="0"/>
                  <a:ea typeface="Verdana" panose="020B0604030504040204" pitchFamily="34" charset="0"/>
                  <a:cs typeface="Open Sans" panose="020B0606030504020204" pitchFamily="34" charset="0"/>
                </a:rPr>
              </a:br>
              <a:r>
                <a:rPr lang="en-US" dirty="0">
                  <a:latin typeface="Verdana" panose="020B0604030504040204" pitchFamily="34" charset="0"/>
                  <a:ea typeface="Verdana" panose="020B0604030504040204" pitchFamily="34" charset="0"/>
                  <a:cs typeface="Open Sans" panose="020B0606030504020204" pitchFamily="34" charset="0"/>
                </a:rPr>
                <a:t>and app payment channels</a:t>
              </a:r>
              <a:endParaRPr lang="en-CH" dirty="0">
                <a:latin typeface="Verdana" panose="020B0604030504040204" pitchFamily="34" charset="0"/>
                <a:ea typeface="Verdana" panose="020B0604030504040204" pitchFamily="34" charset="0"/>
                <a:cs typeface="Open Sans" panose="020B0606030504020204" pitchFamily="34" charset="0"/>
              </a:endParaRPr>
            </a:p>
          </p:txBody>
        </p:sp>
      </p:grpSp>
    </p:spTree>
    <p:extLst>
      <p:ext uri="{BB962C8B-B14F-4D97-AF65-F5344CB8AC3E}">
        <p14:creationId xmlns:p14="http://schemas.microsoft.com/office/powerpoint/2010/main" val="27190894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613927-8084-4C5C-8036-8030CDF51BF2}"/>
              </a:ext>
            </a:extLst>
          </p:cNvPr>
          <p:cNvGrpSpPr/>
          <p:nvPr/>
        </p:nvGrpSpPr>
        <p:grpSpPr>
          <a:xfrm>
            <a:off x="336000" y="1523751"/>
            <a:ext cx="11520000" cy="5040000"/>
            <a:chOff x="-883" y="875746"/>
            <a:chExt cx="12192882" cy="5829863"/>
          </a:xfrm>
        </p:grpSpPr>
        <p:pic>
          <p:nvPicPr>
            <p:cNvPr id="279" name="Image 144">
              <a:extLst>
                <a:ext uri="{FF2B5EF4-FFF2-40B4-BE49-F238E27FC236}">
                  <a16:creationId xmlns:a16="http://schemas.microsoft.com/office/drawing/2014/main" id="{185A4596-23EA-43D3-8EFB-2B22CFB8F018}"/>
                </a:ext>
              </a:extLst>
            </p:cNvPr>
            <p:cNvPicPr>
              <a:picLocks noChangeAspect="1"/>
            </p:cNvPicPr>
            <p:nvPr/>
          </p:nvPicPr>
          <p:blipFill>
            <a:blip r:embed="rId3">
              <a:alphaModFix amt="20000"/>
            </a:blip>
            <a:stretch>
              <a:fillRect/>
            </a:stretch>
          </p:blipFill>
          <p:spPr>
            <a:xfrm>
              <a:off x="-883" y="5886478"/>
              <a:ext cx="12192879" cy="819131"/>
            </a:xfrm>
            <a:prstGeom prst="rect">
              <a:avLst/>
            </a:prstGeom>
          </p:spPr>
        </p:pic>
        <p:pic>
          <p:nvPicPr>
            <p:cNvPr id="278" name="Image 144">
              <a:extLst>
                <a:ext uri="{FF2B5EF4-FFF2-40B4-BE49-F238E27FC236}">
                  <a16:creationId xmlns:a16="http://schemas.microsoft.com/office/drawing/2014/main" id="{4F49B293-1D4A-4AF5-BC4C-B92089CAE9FD}"/>
                </a:ext>
              </a:extLst>
            </p:cNvPr>
            <p:cNvPicPr>
              <a:picLocks noChangeAspect="1"/>
            </p:cNvPicPr>
            <p:nvPr/>
          </p:nvPicPr>
          <p:blipFill>
            <a:blip r:embed="rId3">
              <a:alphaModFix amt="40000"/>
            </a:blip>
            <a:stretch>
              <a:fillRect/>
            </a:stretch>
          </p:blipFill>
          <p:spPr>
            <a:xfrm>
              <a:off x="-882" y="4998760"/>
              <a:ext cx="12192879" cy="819090"/>
            </a:xfrm>
            <a:prstGeom prst="rect">
              <a:avLst/>
            </a:prstGeom>
          </p:spPr>
        </p:pic>
        <p:pic>
          <p:nvPicPr>
            <p:cNvPr id="277" name="Image 144">
              <a:extLst>
                <a:ext uri="{FF2B5EF4-FFF2-40B4-BE49-F238E27FC236}">
                  <a16:creationId xmlns:a16="http://schemas.microsoft.com/office/drawing/2014/main" id="{982D382A-8165-4813-8856-5A90EEC50FE9}"/>
                </a:ext>
              </a:extLst>
            </p:cNvPr>
            <p:cNvPicPr>
              <a:picLocks noChangeAspect="1"/>
            </p:cNvPicPr>
            <p:nvPr/>
          </p:nvPicPr>
          <p:blipFill>
            <a:blip r:embed="rId3">
              <a:alphaModFix amt="70000"/>
            </a:blip>
            <a:stretch>
              <a:fillRect/>
            </a:stretch>
          </p:blipFill>
          <p:spPr>
            <a:xfrm>
              <a:off x="-881" y="3957385"/>
              <a:ext cx="12192879" cy="971173"/>
            </a:xfrm>
            <a:prstGeom prst="rect">
              <a:avLst/>
            </a:prstGeom>
          </p:spPr>
        </p:pic>
        <p:sp>
          <p:nvSpPr>
            <p:cNvPr id="28" name="TextBox 27">
              <a:extLst>
                <a:ext uri="{FF2B5EF4-FFF2-40B4-BE49-F238E27FC236}">
                  <a16:creationId xmlns:a16="http://schemas.microsoft.com/office/drawing/2014/main" id="{88E9A9BE-6AFE-48AF-88D3-6B4D85E13582}"/>
                </a:ext>
              </a:extLst>
            </p:cNvPr>
            <p:cNvSpPr txBox="1"/>
            <p:nvPr/>
          </p:nvSpPr>
          <p:spPr>
            <a:xfrm>
              <a:off x="724832" y="1513904"/>
              <a:ext cx="899605" cy="553998"/>
            </a:xfrm>
            <a:prstGeom prst="rect">
              <a:avLst/>
            </a:prstGeom>
            <a:noFill/>
          </p:spPr>
          <p:txBody>
            <a:bodyPr wrap="none" rtlCol="0">
              <a:spAutoFit/>
            </a:bodyPr>
            <a:lstStyle/>
            <a:p>
              <a:r>
                <a:rPr lang="en-US" sz="1000" dirty="0">
                  <a:latin typeface="Verdana" panose="020B0604030504040204" pitchFamily="34" charset="0"/>
                  <a:ea typeface="Verdana" panose="020B0604030504040204" pitchFamily="34" charset="0"/>
                </a:rPr>
                <a:t>Customs</a:t>
              </a:r>
            </a:p>
            <a:p>
              <a:r>
                <a:rPr lang="en-US" sz="1000" dirty="0">
                  <a:latin typeface="Verdana" panose="020B0604030504040204" pitchFamily="34" charset="0"/>
                  <a:ea typeface="Verdana" panose="020B0604030504040204" pitchFamily="34" charset="0"/>
                </a:rPr>
                <a:t>declaration</a:t>
              </a:r>
            </a:p>
            <a:p>
              <a:r>
                <a:rPr lang="en-US" sz="1000" dirty="0">
                  <a:latin typeface="Verdana" panose="020B0604030504040204" pitchFamily="34" charset="0"/>
                  <a:ea typeface="Verdana" panose="020B0604030504040204" pitchFamily="34" charset="0"/>
                </a:rPr>
                <a:t>capture</a:t>
              </a:r>
            </a:p>
          </p:txBody>
        </p:sp>
        <p:pic>
          <p:nvPicPr>
            <p:cNvPr id="29" name="Image 144">
              <a:extLst>
                <a:ext uri="{FF2B5EF4-FFF2-40B4-BE49-F238E27FC236}">
                  <a16:creationId xmlns:a16="http://schemas.microsoft.com/office/drawing/2014/main" id="{F87025D8-6DBD-4244-8892-DA8573D69F55}"/>
                </a:ext>
              </a:extLst>
            </p:cNvPr>
            <p:cNvPicPr>
              <a:picLocks noChangeAspect="1"/>
            </p:cNvPicPr>
            <p:nvPr/>
          </p:nvPicPr>
          <p:blipFill>
            <a:blip r:embed="rId3">
              <a:alphaModFix/>
            </a:blip>
            <a:stretch>
              <a:fillRect/>
            </a:stretch>
          </p:blipFill>
          <p:spPr>
            <a:xfrm>
              <a:off x="-880" y="2539973"/>
              <a:ext cx="12192879" cy="1341944"/>
            </a:xfrm>
            <a:prstGeom prst="rect">
              <a:avLst/>
            </a:prstGeom>
          </p:spPr>
        </p:pic>
        <p:sp>
          <p:nvSpPr>
            <p:cNvPr id="36" name="Freeform: Shape 35">
              <a:extLst>
                <a:ext uri="{FF2B5EF4-FFF2-40B4-BE49-F238E27FC236}">
                  <a16:creationId xmlns:a16="http://schemas.microsoft.com/office/drawing/2014/main" id="{474BA968-EF3A-431C-AE8F-BBB553C41428}"/>
                </a:ext>
              </a:extLst>
            </p:cNvPr>
            <p:cNvSpPr/>
            <p:nvPr/>
          </p:nvSpPr>
          <p:spPr>
            <a:xfrm>
              <a:off x="223805" y="1697231"/>
              <a:ext cx="405430" cy="285560"/>
            </a:xfrm>
            <a:custGeom>
              <a:avLst/>
              <a:gdLst>
                <a:gd name="connsiteX0" fmla="*/ 22949 w 405430"/>
                <a:gd name="connsiteY0" fmla="*/ 0 h 285560"/>
                <a:gd name="connsiteX1" fmla="*/ 0 w 405430"/>
                <a:gd name="connsiteY1" fmla="*/ 22949 h 285560"/>
                <a:gd name="connsiteX2" fmla="*/ 0 w 405430"/>
                <a:gd name="connsiteY2" fmla="*/ 259246 h 285560"/>
                <a:gd name="connsiteX3" fmla="*/ 22949 w 405430"/>
                <a:gd name="connsiteY3" fmla="*/ 285560 h 285560"/>
                <a:gd name="connsiteX4" fmla="*/ 385082 w 405430"/>
                <a:gd name="connsiteY4" fmla="*/ 285560 h 285560"/>
                <a:gd name="connsiteX5" fmla="*/ 405430 w 405430"/>
                <a:gd name="connsiteY5" fmla="*/ 260087 h 285560"/>
                <a:gd name="connsiteX6" fmla="*/ 405430 w 405430"/>
                <a:gd name="connsiteY6" fmla="*/ 21189 h 285560"/>
                <a:gd name="connsiteX7" fmla="*/ 382481 w 405430"/>
                <a:gd name="connsiteY7" fmla="*/ 0 h 285560"/>
                <a:gd name="connsiteX8" fmla="*/ 22949 w 405430"/>
                <a:gd name="connsiteY8" fmla="*/ 0 h 28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430" h="285560">
                  <a:moveTo>
                    <a:pt x="22949" y="0"/>
                  </a:moveTo>
                  <a:lnTo>
                    <a:pt x="0" y="22949"/>
                  </a:lnTo>
                  <a:lnTo>
                    <a:pt x="0" y="259246"/>
                  </a:lnTo>
                  <a:lnTo>
                    <a:pt x="22949" y="285560"/>
                  </a:lnTo>
                  <a:lnTo>
                    <a:pt x="385082" y="285560"/>
                  </a:lnTo>
                  <a:lnTo>
                    <a:pt x="405430" y="260087"/>
                  </a:lnTo>
                  <a:lnTo>
                    <a:pt x="405430" y="21189"/>
                  </a:lnTo>
                  <a:lnTo>
                    <a:pt x="382481" y="0"/>
                  </a:lnTo>
                  <a:lnTo>
                    <a:pt x="22949" y="0"/>
                  </a:lnTo>
                  <a:close/>
                </a:path>
              </a:pathLst>
            </a:custGeom>
            <a:solidFill>
              <a:srgbClr val="4472C4"/>
            </a:solidFill>
            <a:ln w="7592" cap="flat">
              <a:noFill/>
              <a:prstDash val="solid"/>
              <a:miter/>
            </a:ln>
          </p:spPr>
          <p:txBody>
            <a:bodyPr rtlCol="0" anchor="ctr"/>
            <a:lstStyle/>
            <a:p>
              <a:endParaRPr lang="en-US" sz="1000">
                <a:latin typeface="Verdana" panose="020B0604030504040204" pitchFamily="34" charset="0"/>
                <a:ea typeface="Verdana" panose="020B0604030504040204" pitchFamily="34" charset="0"/>
              </a:endParaRPr>
            </a:p>
          </p:txBody>
        </p:sp>
        <p:grpSp>
          <p:nvGrpSpPr>
            <p:cNvPr id="38" name="Graphique 121">
              <a:extLst>
                <a:ext uri="{FF2B5EF4-FFF2-40B4-BE49-F238E27FC236}">
                  <a16:creationId xmlns:a16="http://schemas.microsoft.com/office/drawing/2014/main" id="{0403F516-3194-485A-89B2-5C9A432368CF}"/>
                </a:ext>
              </a:extLst>
            </p:cNvPr>
            <p:cNvGrpSpPr/>
            <p:nvPr/>
          </p:nvGrpSpPr>
          <p:grpSpPr>
            <a:xfrm>
              <a:off x="177295" y="1651103"/>
              <a:ext cx="498449" cy="459436"/>
              <a:chOff x="134170" y="1979697"/>
              <a:chExt cx="498449" cy="459436"/>
            </a:xfrm>
            <a:solidFill>
              <a:srgbClr val="4472C4"/>
            </a:solidFill>
          </p:grpSpPr>
          <p:sp>
            <p:nvSpPr>
              <p:cNvPr id="41" name="Freeform: Shape 40">
                <a:extLst>
                  <a:ext uri="{FF2B5EF4-FFF2-40B4-BE49-F238E27FC236}">
                    <a16:creationId xmlns:a16="http://schemas.microsoft.com/office/drawing/2014/main" id="{D0DF56B1-0DB1-40B2-9FE7-8B1B78E7FD5F}"/>
                  </a:ext>
                </a:extLst>
              </p:cNvPr>
              <p:cNvSpPr/>
              <p:nvPr/>
            </p:nvSpPr>
            <p:spPr>
              <a:xfrm>
                <a:off x="134170" y="1979697"/>
                <a:ext cx="498449" cy="404970"/>
              </a:xfrm>
              <a:custGeom>
                <a:avLst/>
                <a:gdLst>
                  <a:gd name="connsiteX0" fmla="*/ 459513 w 498449"/>
                  <a:gd name="connsiteY0" fmla="*/ 404971 h 404970"/>
                  <a:gd name="connsiteX1" fmla="*/ 38937 w 498449"/>
                  <a:gd name="connsiteY1" fmla="*/ 404971 h 404970"/>
                  <a:gd name="connsiteX2" fmla="*/ 0 w 498449"/>
                  <a:gd name="connsiteY2" fmla="*/ 366034 h 404970"/>
                  <a:gd name="connsiteX3" fmla="*/ 0 w 498449"/>
                  <a:gd name="connsiteY3" fmla="*/ 38937 h 404970"/>
                  <a:gd name="connsiteX4" fmla="*/ 38937 w 498449"/>
                  <a:gd name="connsiteY4" fmla="*/ 0 h 404970"/>
                  <a:gd name="connsiteX5" fmla="*/ 459513 w 498449"/>
                  <a:gd name="connsiteY5" fmla="*/ 0 h 404970"/>
                  <a:gd name="connsiteX6" fmla="*/ 498449 w 498449"/>
                  <a:gd name="connsiteY6" fmla="*/ 38937 h 404970"/>
                  <a:gd name="connsiteX7" fmla="*/ 498449 w 498449"/>
                  <a:gd name="connsiteY7" fmla="*/ 366034 h 404970"/>
                  <a:gd name="connsiteX8" fmla="*/ 459513 w 498449"/>
                  <a:gd name="connsiteY8" fmla="*/ 404971 h 404970"/>
                  <a:gd name="connsiteX9" fmla="*/ 38937 w 498449"/>
                  <a:gd name="connsiteY9" fmla="*/ 15529 h 404970"/>
                  <a:gd name="connsiteX10" fmla="*/ 15605 w 498449"/>
                  <a:gd name="connsiteY10" fmla="*/ 38860 h 404970"/>
                  <a:gd name="connsiteX11" fmla="*/ 15605 w 498449"/>
                  <a:gd name="connsiteY11" fmla="*/ 365958 h 404970"/>
                  <a:gd name="connsiteX12" fmla="*/ 38937 w 498449"/>
                  <a:gd name="connsiteY12" fmla="*/ 389289 h 404970"/>
                  <a:gd name="connsiteX13" fmla="*/ 459513 w 498449"/>
                  <a:gd name="connsiteY13" fmla="*/ 389289 h 404970"/>
                  <a:gd name="connsiteX14" fmla="*/ 482844 w 498449"/>
                  <a:gd name="connsiteY14" fmla="*/ 365958 h 404970"/>
                  <a:gd name="connsiteX15" fmla="*/ 482844 w 498449"/>
                  <a:gd name="connsiteY15" fmla="*/ 38860 h 404970"/>
                  <a:gd name="connsiteX16" fmla="*/ 459513 w 498449"/>
                  <a:gd name="connsiteY16" fmla="*/ 15529 h 404970"/>
                  <a:gd name="connsiteX17" fmla="*/ 38937 w 498449"/>
                  <a:gd name="connsiteY17" fmla="*/ 15529 h 40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8449" h="404970">
                    <a:moveTo>
                      <a:pt x="459513" y="404971"/>
                    </a:moveTo>
                    <a:lnTo>
                      <a:pt x="38937" y="404971"/>
                    </a:lnTo>
                    <a:cubicBezTo>
                      <a:pt x="17441" y="404971"/>
                      <a:pt x="0" y="387453"/>
                      <a:pt x="0" y="366034"/>
                    </a:cubicBezTo>
                    <a:lnTo>
                      <a:pt x="0" y="38937"/>
                    </a:lnTo>
                    <a:cubicBezTo>
                      <a:pt x="0" y="17441"/>
                      <a:pt x="17441" y="0"/>
                      <a:pt x="38937" y="0"/>
                    </a:cubicBezTo>
                    <a:lnTo>
                      <a:pt x="459513" y="0"/>
                    </a:lnTo>
                    <a:cubicBezTo>
                      <a:pt x="481008" y="0"/>
                      <a:pt x="498449" y="17441"/>
                      <a:pt x="498449" y="38937"/>
                    </a:cubicBezTo>
                    <a:lnTo>
                      <a:pt x="498449" y="366034"/>
                    </a:lnTo>
                    <a:cubicBezTo>
                      <a:pt x="498449" y="387530"/>
                      <a:pt x="481008" y="404971"/>
                      <a:pt x="459513" y="404971"/>
                    </a:cubicBezTo>
                    <a:close/>
                    <a:moveTo>
                      <a:pt x="38937" y="15529"/>
                    </a:moveTo>
                    <a:cubicBezTo>
                      <a:pt x="26009" y="15529"/>
                      <a:pt x="15605" y="26009"/>
                      <a:pt x="15605" y="38860"/>
                    </a:cubicBezTo>
                    <a:lnTo>
                      <a:pt x="15605" y="365958"/>
                    </a:lnTo>
                    <a:cubicBezTo>
                      <a:pt x="15605" y="378809"/>
                      <a:pt x="26085" y="389289"/>
                      <a:pt x="38937" y="389289"/>
                    </a:cubicBezTo>
                    <a:lnTo>
                      <a:pt x="459513" y="389289"/>
                    </a:lnTo>
                    <a:cubicBezTo>
                      <a:pt x="472364" y="389289"/>
                      <a:pt x="482844" y="378809"/>
                      <a:pt x="482844" y="365958"/>
                    </a:cubicBezTo>
                    <a:lnTo>
                      <a:pt x="482844" y="38860"/>
                    </a:lnTo>
                    <a:cubicBezTo>
                      <a:pt x="482844" y="26009"/>
                      <a:pt x="472364" y="15529"/>
                      <a:pt x="459513" y="15529"/>
                    </a:cubicBezTo>
                    <a:lnTo>
                      <a:pt x="38937" y="15529"/>
                    </a:lnTo>
                    <a:close/>
                  </a:path>
                </a:pathLst>
              </a:custGeom>
              <a:solidFill>
                <a:srgbClr val="4472C4"/>
              </a:solidFill>
              <a:ln w="7592" cap="flat">
                <a:noFill/>
                <a:prstDash val="solid"/>
                <a:miter/>
              </a:ln>
            </p:spPr>
            <p:txBody>
              <a:bodyPr rtlCol="0" anchor="ctr"/>
              <a:lstStyle/>
              <a:p>
                <a:endParaRPr lang="en-US" sz="1000">
                  <a:latin typeface="Verdana" panose="020B0604030504040204" pitchFamily="34" charset="0"/>
                  <a:ea typeface="Verdana" panose="020B0604030504040204" pitchFamily="34" charset="0"/>
                </a:endParaRPr>
              </a:p>
            </p:txBody>
          </p:sp>
          <p:sp>
            <p:nvSpPr>
              <p:cNvPr id="46" name="Freeform: Shape 45">
                <a:extLst>
                  <a:ext uri="{FF2B5EF4-FFF2-40B4-BE49-F238E27FC236}">
                    <a16:creationId xmlns:a16="http://schemas.microsoft.com/office/drawing/2014/main" id="{56DD47E3-101B-4BEC-8F8A-9B2617A095B3}"/>
                  </a:ext>
                </a:extLst>
              </p:cNvPr>
              <p:cNvSpPr/>
              <p:nvPr/>
            </p:nvSpPr>
            <p:spPr>
              <a:xfrm>
                <a:off x="173107" y="2018557"/>
                <a:ext cx="420576" cy="298717"/>
              </a:xfrm>
              <a:custGeom>
                <a:avLst/>
                <a:gdLst>
                  <a:gd name="connsiteX0" fmla="*/ 386688 w 420576"/>
                  <a:gd name="connsiteY0" fmla="*/ 298718 h 298717"/>
                  <a:gd name="connsiteX1" fmla="*/ 33964 w 420576"/>
                  <a:gd name="connsiteY1" fmla="*/ 298718 h 298717"/>
                  <a:gd name="connsiteX2" fmla="*/ 0 w 420576"/>
                  <a:gd name="connsiteY2" fmla="*/ 264753 h 298717"/>
                  <a:gd name="connsiteX3" fmla="*/ 0 w 420576"/>
                  <a:gd name="connsiteY3" fmla="*/ 33888 h 298717"/>
                  <a:gd name="connsiteX4" fmla="*/ 33964 w 420576"/>
                  <a:gd name="connsiteY4" fmla="*/ 0 h 298717"/>
                  <a:gd name="connsiteX5" fmla="*/ 386688 w 420576"/>
                  <a:gd name="connsiteY5" fmla="*/ 0 h 298717"/>
                  <a:gd name="connsiteX6" fmla="*/ 420576 w 420576"/>
                  <a:gd name="connsiteY6" fmla="*/ 33888 h 298717"/>
                  <a:gd name="connsiteX7" fmla="*/ 420576 w 420576"/>
                  <a:gd name="connsiteY7" fmla="*/ 264753 h 298717"/>
                  <a:gd name="connsiteX8" fmla="*/ 386688 w 420576"/>
                  <a:gd name="connsiteY8" fmla="*/ 298718 h 298717"/>
                  <a:gd name="connsiteX9" fmla="*/ 33964 w 420576"/>
                  <a:gd name="connsiteY9" fmla="*/ 15605 h 298717"/>
                  <a:gd name="connsiteX10" fmla="*/ 15605 w 420576"/>
                  <a:gd name="connsiteY10" fmla="*/ 33964 h 298717"/>
                  <a:gd name="connsiteX11" fmla="*/ 15605 w 420576"/>
                  <a:gd name="connsiteY11" fmla="*/ 264830 h 298717"/>
                  <a:gd name="connsiteX12" fmla="*/ 33964 w 420576"/>
                  <a:gd name="connsiteY12" fmla="*/ 283189 h 298717"/>
                  <a:gd name="connsiteX13" fmla="*/ 386688 w 420576"/>
                  <a:gd name="connsiteY13" fmla="*/ 283189 h 298717"/>
                  <a:gd name="connsiteX14" fmla="*/ 405048 w 420576"/>
                  <a:gd name="connsiteY14" fmla="*/ 264830 h 298717"/>
                  <a:gd name="connsiteX15" fmla="*/ 405048 w 420576"/>
                  <a:gd name="connsiteY15" fmla="*/ 33964 h 298717"/>
                  <a:gd name="connsiteX16" fmla="*/ 386688 w 420576"/>
                  <a:gd name="connsiteY16" fmla="*/ 15605 h 298717"/>
                  <a:gd name="connsiteX17" fmla="*/ 33964 w 420576"/>
                  <a:gd name="connsiteY17" fmla="*/ 15605 h 29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0576" h="298717">
                    <a:moveTo>
                      <a:pt x="386688" y="298718"/>
                    </a:moveTo>
                    <a:lnTo>
                      <a:pt x="33964" y="298718"/>
                    </a:lnTo>
                    <a:cubicBezTo>
                      <a:pt x="15223" y="298718"/>
                      <a:pt x="0" y="283495"/>
                      <a:pt x="0" y="264753"/>
                    </a:cubicBezTo>
                    <a:lnTo>
                      <a:pt x="0" y="33888"/>
                    </a:lnTo>
                    <a:cubicBezTo>
                      <a:pt x="0" y="15146"/>
                      <a:pt x="15223" y="0"/>
                      <a:pt x="33964" y="0"/>
                    </a:cubicBezTo>
                    <a:lnTo>
                      <a:pt x="386688" y="0"/>
                    </a:lnTo>
                    <a:cubicBezTo>
                      <a:pt x="405354" y="0"/>
                      <a:pt x="420576" y="15223"/>
                      <a:pt x="420576" y="33888"/>
                    </a:cubicBezTo>
                    <a:lnTo>
                      <a:pt x="420576" y="264753"/>
                    </a:lnTo>
                    <a:cubicBezTo>
                      <a:pt x="420576" y="283495"/>
                      <a:pt x="405354" y="298718"/>
                      <a:pt x="386688" y="298718"/>
                    </a:cubicBezTo>
                    <a:close/>
                    <a:moveTo>
                      <a:pt x="33964" y="15605"/>
                    </a:moveTo>
                    <a:cubicBezTo>
                      <a:pt x="23867" y="15605"/>
                      <a:pt x="15605" y="23790"/>
                      <a:pt x="15605" y="33964"/>
                    </a:cubicBezTo>
                    <a:lnTo>
                      <a:pt x="15605" y="264830"/>
                    </a:lnTo>
                    <a:cubicBezTo>
                      <a:pt x="15605" y="274927"/>
                      <a:pt x="23790" y="283189"/>
                      <a:pt x="33964" y="283189"/>
                    </a:cubicBezTo>
                    <a:lnTo>
                      <a:pt x="386688" y="283189"/>
                    </a:lnTo>
                    <a:cubicBezTo>
                      <a:pt x="396786" y="283189"/>
                      <a:pt x="405048" y="275004"/>
                      <a:pt x="405048" y="264830"/>
                    </a:cubicBezTo>
                    <a:lnTo>
                      <a:pt x="405048" y="33964"/>
                    </a:lnTo>
                    <a:cubicBezTo>
                      <a:pt x="405048" y="23867"/>
                      <a:pt x="396786" y="15605"/>
                      <a:pt x="386688" y="15605"/>
                    </a:cubicBezTo>
                    <a:lnTo>
                      <a:pt x="33964" y="15605"/>
                    </a:lnTo>
                    <a:close/>
                  </a:path>
                </a:pathLst>
              </a:custGeom>
              <a:solidFill>
                <a:srgbClr val="4472C4"/>
              </a:solidFill>
              <a:ln w="7592" cap="flat">
                <a:noFill/>
                <a:prstDash val="solid"/>
                <a:miter/>
              </a:ln>
            </p:spPr>
            <p:txBody>
              <a:bodyPr rtlCol="0" anchor="ctr"/>
              <a:lstStyle/>
              <a:p>
                <a:endParaRPr lang="en-US" sz="1000">
                  <a:latin typeface="Verdana" panose="020B0604030504040204" pitchFamily="34" charset="0"/>
                  <a:ea typeface="Verdana" panose="020B0604030504040204" pitchFamily="34" charset="0"/>
                </a:endParaRPr>
              </a:p>
            </p:txBody>
          </p:sp>
          <p:sp>
            <p:nvSpPr>
              <p:cNvPr id="47" name="Freeform: Shape 46">
                <a:extLst>
                  <a:ext uri="{FF2B5EF4-FFF2-40B4-BE49-F238E27FC236}">
                    <a16:creationId xmlns:a16="http://schemas.microsoft.com/office/drawing/2014/main" id="{02BAEE44-22C3-4641-B444-F5A906EE66AC}"/>
                  </a:ext>
                </a:extLst>
              </p:cNvPr>
              <p:cNvSpPr/>
              <p:nvPr/>
            </p:nvSpPr>
            <p:spPr>
              <a:xfrm>
                <a:off x="289892" y="2368987"/>
                <a:ext cx="187287" cy="70147"/>
              </a:xfrm>
              <a:custGeom>
                <a:avLst/>
                <a:gdLst>
                  <a:gd name="connsiteX0" fmla="*/ 179485 w 187287"/>
                  <a:gd name="connsiteY0" fmla="*/ 70147 h 70147"/>
                  <a:gd name="connsiteX1" fmla="*/ 7827 w 187287"/>
                  <a:gd name="connsiteY1" fmla="*/ 70147 h 70147"/>
                  <a:gd name="connsiteX2" fmla="*/ 101 w 187287"/>
                  <a:gd name="connsiteY2" fmla="*/ 63568 h 70147"/>
                  <a:gd name="connsiteX3" fmla="*/ 5303 w 187287"/>
                  <a:gd name="connsiteY3" fmla="*/ 54924 h 70147"/>
                  <a:gd name="connsiteX4" fmla="*/ 23662 w 187287"/>
                  <a:gd name="connsiteY4" fmla="*/ 45286 h 70147"/>
                  <a:gd name="connsiteX5" fmla="*/ 23356 w 187287"/>
                  <a:gd name="connsiteY5" fmla="*/ 7803 h 70147"/>
                  <a:gd name="connsiteX6" fmla="*/ 31159 w 187287"/>
                  <a:gd name="connsiteY6" fmla="*/ 0 h 70147"/>
                  <a:gd name="connsiteX7" fmla="*/ 155771 w 187287"/>
                  <a:gd name="connsiteY7" fmla="*/ 0 h 70147"/>
                  <a:gd name="connsiteX8" fmla="*/ 163574 w 187287"/>
                  <a:gd name="connsiteY8" fmla="*/ 7803 h 70147"/>
                  <a:gd name="connsiteX9" fmla="*/ 163574 w 187287"/>
                  <a:gd name="connsiteY9" fmla="*/ 46739 h 70147"/>
                  <a:gd name="connsiteX10" fmla="*/ 180785 w 187287"/>
                  <a:gd name="connsiteY10" fmla="*/ 54618 h 70147"/>
                  <a:gd name="connsiteX11" fmla="*/ 187287 w 187287"/>
                  <a:gd name="connsiteY11" fmla="*/ 62344 h 70147"/>
                  <a:gd name="connsiteX12" fmla="*/ 179485 w 187287"/>
                  <a:gd name="connsiteY12" fmla="*/ 70147 h 70147"/>
                  <a:gd name="connsiteX13" fmla="*/ 36284 w 187287"/>
                  <a:gd name="connsiteY13" fmla="*/ 54542 h 70147"/>
                  <a:gd name="connsiteX14" fmla="*/ 150799 w 187287"/>
                  <a:gd name="connsiteY14" fmla="*/ 54542 h 70147"/>
                  <a:gd name="connsiteX15" fmla="*/ 148045 w 187287"/>
                  <a:gd name="connsiteY15" fmla="*/ 46739 h 70147"/>
                  <a:gd name="connsiteX16" fmla="*/ 148045 w 187287"/>
                  <a:gd name="connsiteY16" fmla="*/ 15605 h 70147"/>
                  <a:gd name="connsiteX17" fmla="*/ 39038 w 187287"/>
                  <a:gd name="connsiteY17" fmla="*/ 15605 h 70147"/>
                  <a:gd name="connsiteX18" fmla="*/ 39038 w 187287"/>
                  <a:gd name="connsiteY18" fmla="*/ 46739 h 70147"/>
                  <a:gd name="connsiteX19" fmla="*/ 36284 w 187287"/>
                  <a:gd name="connsiteY19" fmla="*/ 54542 h 7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287" h="70147">
                    <a:moveTo>
                      <a:pt x="179485" y="70147"/>
                    </a:moveTo>
                    <a:lnTo>
                      <a:pt x="7827" y="70147"/>
                    </a:lnTo>
                    <a:cubicBezTo>
                      <a:pt x="4002" y="70147"/>
                      <a:pt x="713" y="67393"/>
                      <a:pt x="101" y="63568"/>
                    </a:cubicBezTo>
                    <a:cubicBezTo>
                      <a:pt x="-511" y="59820"/>
                      <a:pt x="1708" y="56148"/>
                      <a:pt x="5303" y="54924"/>
                    </a:cubicBezTo>
                    <a:cubicBezTo>
                      <a:pt x="13488" y="52170"/>
                      <a:pt x="22209" y="47657"/>
                      <a:pt x="23662" y="45286"/>
                    </a:cubicBezTo>
                    <a:lnTo>
                      <a:pt x="23356" y="7803"/>
                    </a:lnTo>
                    <a:cubicBezTo>
                      <a:pt x="23356" y="3519"/>
                      <a:pt x="26798" y="0"/>
                      <a:pt x="31159" y="0"/>
                    </a:cubicBezTo>
                    <a:lnTo>
                      <a:pt x="155771" y="0"/>
                    </a:lnTo>
                    <a:cubicBezTo>
                      <a:pt x="160055" y="0"/>
                      <a:pt x="163574" y="3519"/>
                      <a:pt x="163574" y="7803"/>
                    </a:cubicBezTo>
                    <a:lnTo>
                      <a:pt x="163574" y="46739"/>
                    </a:lnTo>
                    <a:cubicBezTo>
                      <a:pt x="164645" y="47581"/>
                      <a:pt x="172830" y="51864"/>
                      <a:pt x="180785" y="54618"/>
                    </a:cubicBezTo>
                    <a:cubicBezTo>
                      <a:pt x="184457" y="55230"/>
                      <a:pt x="187287" y="58443"/>
                      <a:pt x="187287" y="62344"/>
                    </a:cubicBezTo>
                    <a:cubicBezTo>
                      <a:pt x="187287" y="66628"/>
                      <a:pt x="183845" y="70147"/>
                      <a:pt x="179485" y="70147"/>
                    </a:cubicBezTo>
                    <a:close/>
                    <a:moveTo>
                      <a:pt x="36284" y="54542"/>
                    </a:moveTo>
                    <a:lnTo>
                      <a:pt x="150799" y="54542"/>
                    </a:lnTo>
                    <a:cubicBezTo>
                      <a:pt x="149039" y="52170"/>
                      <a:pt x="148045" y="49570"/>
                      <a:pt x="148045" y="46739"/>
                    </a:cubicBezTo>
                    <a:lnTo>
                      <a:pt x="148045" y="15605"/>
                    </a:lnTo>
                    <a:lnTo>
                      <a:pt x="39038" y="15605"/>
                    </a:lnTo>
                    <a:lnTo>
                      <a:pt x="39038" y="46739"/>
                    </a:lnTo>
                    <a:cubicBezTo>
                      <a:pt x="39038" y="49570"/>
                      <a:pt x="38043" y="52170"/>
                      <a:pt x="36284" y="54542"/>
                    </a:cubicBezTo>
                    <a:close/>
                  </a:path>
                </a:pathLst>
              </a:custGeom>
              <a:solidFill>
                <a:srgbClr val="4472C4"/>
              </a:solidFill>
              <a:ln w="7592" cap="flat">
                <a:noFill/>
                <a:prstDash val="solid"/>
                <a:miter/>
              </a:ln>
            </p:spPr>
            <p:txBody>
              <a:bodyPr rtlCol="0" anchor="ctr"/>
              <a:lstStyle/>
              <a:p>
                <a:endParaRPr lang="en-US" sz="1000">
                  <a:latin typeface="Verdana" panose="020B0604030504040204" pitchFamily="34" charset="0"/>
                  <a:ea typeface="Verdana" panose="020B0604030504040204" pitchFamily="34" charset="0"/>
                </a:endParaRPr>
              </a:p>
            </p:txBody>
          </p:sp>
        </p:grpSp>
        <p:grpSp>
          <p:nvGrpSpPr>
            <p:cNvPr id="48" name="Graphique 121">
              <a:extLst>
                <a:ext uri="{FF2B5EF4-FFF2-40B4-BE49-F238E27FC236}">
                  <a16:creationId xmlns:a16="http://schemas.microsoft.com/office/drawing/2014/main" id="{B4DCC0F6-9A4F-48D0-A566-B63B6BA4B0F5}"/>
                </a:ext>
              </a:extLst>
            </p:cNvPr>
            <p:cNvGrpSpPr/>
            <p:nvPr/>
          </p:nvGrpSpPr>
          <p:grpSpPr>
            <a:xfrm>
              <a:off x="319731" y="1787114"/>
              <a:ext cx="213730" cy="110843"/>
              <a:chOff x="276606" y="2115708"/>
              <a:chExt cx="213730" cy="110843"/>
            </a:xfrm>
            <a:solidFill>
              <a:srgbClr val="FFFFFF"/>
            </a:solidFill>
          </p:grpSpPr>
          <p:sp>
            <p:nvSpPr>
              <p:cNvPr id="49" name="Freeform: Shape 48">
                <a:extLst>
                  <a:ext uri="{FF2B5EF4-FFF2-40B4-BE49-F238E27FC236}">
                    <a16:creationId xmlns:a16="http://schemas.microsoft.com/office/drawing/2014/main" id="{CFC85739-69FE-41D6-8E87-788113B1DF5F}"/>
                  </a:ext>
                </a:extLst>
              </p:cNvPr>
              <p:cNvSpPr/>
              <p:nvPr/>
            </p:nvSpPr>
            <p:spPr>
              <a:xfrm>
                <a:off x="361670" y="2210716"/>
                <a:ext cx="128666" cy="15834"/>
              </a:xfrm>
              <a:custGeom>
                <a:avLst/>
                <a:gdLst>
                  <a:gd name="connsiteX0" fmla="*/ 120711 w 128666"/>
                  <a:gd name="connsiteY0" fmla="*/ 0 h 15834"/>
                  <a:gd name="connsiteX1" fmla="*/ 7879 w 128666"/>
                  <a:gd name="connsiteY1" fmla="*/ 0 h 15834"/>
                  <a:gd name="connsiteX2" fmla="*/ 0 w 128666"/>
                  <a:gd name="connsiteY2" fmla="*/ 7879 h 15834"/>
                  <a:gd name="connsiteX3" fmla="*/ 7879 w 128666"/>
                  <a:gd name="connsiteY3" fmla="*/ 15835 h 15834"/>
                  <a:gd name="connsiteX4" fmla="*/ 120711 w 128666"/>
                  <a:gd name="connsiteY4" fmla="*/ 15835 h 15834"/>
                  <a:gd name="connsiteX5" fmla="*/ 128667 w 128666"/>
                  <a:gd name="connsiteY5" fmla="*/ 7879 h 15834"/>
                  <a:gd name="connsiteX6" fmla="*/ 120711 w 128666"/>
                  <a:gd name="connsiteY6" fmla="*/ 0 h 1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666" h="15834">
                    <a:moveTo>
                      <a:pt x="120711" y="0"/>
                    </a:moveTo>
                    <a:lnTo>
                      <a:pt x="7879" y="0"/>
                    </a:lnTo>
                    <a:cubicBezTo>
                      <a:pt x="3519" y="0"/>
                      <a:pt x="0" y="3595"/>
                      <a:pt x="0" y="7879"/>
                    </a:cubicBezTo>
                    <a:cubicBezTo>
                      <a:pt x="0" y="12163"/>
                      <a:pt x="3519" y="15835"/>
                      <a:pt x="7879" y="15835"/>
                    </a:cubicBezTo>
                    <a:lnTo>
                      <a:pt x="120711" y="15835"/>
                    </a:lnTo>
                    <a:cubicBezTo>
                      <a:pt x="125071" y="15835"/>
                      <a:pt x="128667" y="12239"/>
                      <a:pt x="128667" y="7879"/>
                    </a:cubicBezTo>
                    <a:cubicBezTo>
                      <a:pt x="128667" y="3519"/>
                      <a:pt x="125148" y="0"/>
                      <a:pt x="120711" y="0"/>
                    </a:cubicBezTo>
                    <a:close/>
                  </a:path>
                </a:pathLst>
              </a:custGeom>
              <a:solidFill>
                <a:srgbClr val="FFFFFF"/>
              </a:solidFill>
              <a:ln w="7592" cap="flat">
                <a:noFill/>
                <a:prstDash val="solid"/>
                <a:miter/>
              </a:ln>
            </p:spPr>
            <p:txBody>
              <a:bodyPr rtlCol="0" anchor="ctr"/>
              <a:lstStyle/>
              <a:p>
                <a:endParaRPr lang="en-US" sz="1000">
                  <a:latin typeface="Verdana" panose="020B0604030504040204" pitchFamily="34" charset="0"/>
                  <a:ea typeface="Verdana" panose="020B0604030504040204" pitchFamily="34" charset="0"/>
                </a:endParaRPr>
              </a:p>
            </p:txBody>
          </p:sp>
          <p:sp>
            <p:nvSpPr>
              <p:cNvPr id="50" name="Freeform: Shape 49">
                <a:extLst>
                  <a:ext uri="{FF2B5EF4-FFF2-40B4-BE49-F238E27FC236}">
                    <a16:creationId xmlns:a16="http://schemas.microsoft.com/office/drawing/2014/main" id="{90C4DF84-30D0-43AF-B851-B19EEC70FFF9}"/>
                  </a:ext>
                </a:extLst>
              </p:cNvPr>
              <p:cNvSpPr/>
              <p:nvPr/>
            </p:nvSpPr>
            <p:spPr>
              <a:xfrm>
                <a:off x="276606" y="2210716"/>
                <a:ext cx="57295" cy="15834"/>
              </a:xfrm>
              <a:custGeom>
                <a:avLst/>
                <a:gdLst>
                  <a:gd name="connsiteX0" fmla="*/ 49417 w 57295"/>
                  <a:gd name="connsiteY0" fmla="*/ 0 h 15834"/>
                  <a:gd name="connsiteX1" fmla="*/ 7879 w 57295"/>
                  <a:gd name="connsiteY1" fmla="*/ 0 h 15834"/>
                  <a:gd name="connsiteX2" fmla="*/ 0 w 57295"/>
                  <a:gd name="connsiteY2" fmla="*/ 7879 h 15834"/>
                  <a:gd name="connsiteX3" fmla="*/ 7879 w 57295"/>
                  <a:gd name="connsiteY3" fmla="*/ 15835 h 15834"/>
                  <a:gd name="connsiteX4" fmla="*/ 49417 w 57295"/>
                  <a:gd name="connsiteY4" fmla="*/ 15835 h 15834"/>
                  <a:gd name="connsiteX5" fmla="*/ 57296 w 57295"/>
                  <a:gd name="connsiteY5" fmla="*/ 7879 h 15834"/>
                  <a:gd name="connsiteX6" fmla="*/ 49417 w 57295"/>
                  <a:gd name="connsiteY6" fmla="*/ 0 h 1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95" h="15834">
                    <a:moveTo>
                      <a:pt x="49417" y="0"/>
                    </a:moveTo>
                    <a:lnTo>
                      <a:pt x="7879" y="0"/>
                    </a:lnTo>
                    <a:cubicBezTo>
                      <a:pt x="3519" y="0"/>
                      <a:pt x="0" y="3595"/>
                      <a:pt x="0" y="7879"/>
                    </a:cubicBezTo>
                    <a:cubicBezTo>
                      <a:pt x="0" y="12163"/>
                      <a:pt x="3519" y="15835"/>
                      <a:pt x="7879" y="15835"/>
                    </a:cubicBezTo>
                    <a:lnTo>
                      <a:pt x="49417" y="15835"/>
                    </a:lnTo>
                    <a:cubicBezTo>
                      <a:pt x="53777" y="15835"/>
                      <a:pt x="57296" y="12239"/>
                      <a:pt x="57296" y="7879"/>
                    </a:cubicBezTo>
                    <a:cubicBezTo>
                      <a:pt x="57296" y="3519"/>
                      <a:pt x="53777" y="0"/>
                      <a:pt x="49417" y="0"/>
                    </a:cubicBezTo>
                    <a:close/>
                  </a:path>
                </a:pathLst>
              </a:custGeom>
              <a:solidFill>
                <a:srgbClr val="FFFFFF"/>
              </a:solidFill>
              <a:ln w="7592" cap="flat">
                <a:noFill/>
                <a:prstDash val="solid"/>
                <a:miter/>
              </a:ln>
            </p:spPr>
            <p:txBody>
              <a:bodyPr rtlCol="0" anchor="ctr"/>
              <a:lstStyle/>
              <a:p>
                <a:endParaRPr lang="en-US" sz="1000">
                  <a:latin typeface="Verdana" panose="020B0604030504040204" pitchFamily="34" charset="0"/>
                  <a:ea typeface="Verdana" panose="020B0604030504040204" pitchFamily="34" charset="0"/>
                </a:endParaRPr>
              </a:p>
            </p:txBody>
          </p:sp>
          <p:sp>
            <p:nvSpPr>
              <p:cNvPr id="51" name="Freeform: Shape 50">
                <a:extLst>
                  <a:ext uri="{FF2B5EF4-FFF2-40B4-BE49-F238E27FC236}">
                    <a16:creationId xmlns:a16="http://schemas.microsoft.com/office/drawing/2014/main" id="{0522985C-361D-4CFA-AB06-369D3C5D5C25}"/>
                  </a:ext>
                </a:extLst>
              </p:cNvPr>
              <p:cNvSpPr/>
              <p:nvPr/>
            </p:nvSpPr>
            <p:spPr>
              <a:xfrm>
                <a:off x="361670" y="2147377"/>
                <a:ext cx="128666" cy="15911"/>
              </a:xfrm>
              <a:custGeom>
                <a:avLst/>
                <a:gdLst>
                  <a:gd name="connsiteX0" fmla="*/ 120711 w 128666"/>
                  <a:gd name="connsiteY0" fmla="*/ 0 h 15911"/>
                  <a:gd name="connsiteX1" fmla="*/ 7879 w 128666"/>
                  <a:gd name="connsiteY1" fmla="*/ 0 h 15911"/>
                  <a:gd name="connsiteX2" fmla="*/ 0 w 128666"/>
                  <a:gd name="connsiteY2" fmla="*/ 7956 h 15911"/>
                  <a:gd name="connsiteX3" fmla="*/ 7879 w 128666"/>
                  <a:gd name="connsiteY3" fmla="*/ 15911 h 15911"/>
                  <a:gd name="connsiteX4" fmla="*/ 120711 w 128666"/>
                  <a:gd name="connsiteY4" fmla="*/ 15911 h 15911"/>
                  <a:gd name="connsiteX5" fmla="*/ 128667 w 128666"/>
                  <a:gd name="connsiteY5" fmla="*/ 7956 h 15911"/>
                  <a:gd name="connsiteX6" fmla="*/ 120711 w 128666"/>
                  <a:gd name="connsiteY6" fmla="*/ 0 h 15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666" h="15911">
                    <a:moveTo>
                      <a:pt x="120711" y="0"/>
                    </a:moveTo>
                    <a:lnTo>
                      <a:pt x="7879" y="0"/>
                    </a:lnTo>
                    <a:cubicBezTo>
                      <a:pt x="3519" y="0"/>
                      <a:pt x="0" y="3595"/>
                      <a:pt x="0" y="7956"/>
                    </a:cubicBezTo>
                    <a:cubicBezTo>
                      <a:pt x="0" y="12316"/>
                      <a:pt x="3519" y="15911"/>
                      <a:pt x="7879" y="15911"/>
                    </a:cubicBezTo>
                    <a:lnTo>
                      <a:pt x="120711" y="15911"/>
                    </a:lnTo>
                    <a:cubicBezTo>
                      <a:pt x="125071" y="15911"/>
                      <a:pt x="128667" y="12316"/>
                      <a:pt x="128667" y="7956"/>
                    </a:cubicBezTo>
                    <a:cubicBezTo>
                      <a:pt x="128667" y="3595"/>
                      <a:pt x="125148" y="0"/>
                      <a:pt x="120711" y="0"/>
                    </a:cubicBezTo>
                    <a:close/>
                  </a:path>
                </a:pathLst>
              </a:custGeom>
              <a:solidFill>
                <a:srgbClr val="FFFFFF"/>
              </a:solidFill>
              <a:ln w="7592" cap="flat">
                <a:noFill/>
                <a:prstDash val="solid"/>
                <a:miter/>
              </a:ln>
            </p:spPr>
            <p:txBody>
              <a:bodyPr rtlCol="0" anchor="ctr"/>
              <a:lstStyle/>
              <a:p>
                <a:endParaRPr lang="en-US" sz="1000">
                  <a:latin typeface="Verdana" panose="020B0604030504040204" pitchFamily="34" charset="0"/>
                  <a:ea typeface="Verdana" panose="020B0604030504040204" pitchFamily="34" charset="0"/>
                </a:endParaRPr>
              </a:p>
            </p:txBody>
          </p:sp>
          <p:sp>
            <p:nvSpPr>
              <p:cNvPr id="52" name="Freeform: Shape 51">
                <a:extLst>
                  <a:ext uri="{FF2B5EF4-FFF2-40B4-BE49-F238E27FC236}">
                    <a16:creationId xmlns:a16="http://schemas.microsoft.com/office/drawing/2014/main" id="{A1B0E5A4-478B-415C-883C-C1F145EF35D4}"/>
                  </a:ext>
                </a:extLst>
              </p:cNvPr>
              <p:cNvSpPr/>
              <p:nvPr/>
            </p:nvSpPr>
            <p:spPr>
              <a:xfrm>
                <a:off x="276606" y="2147377"/>
                <a:ext cx="57295" cy="15911"/>
              </a:xfrm>
              <a:custGeom>
                <a:avLst/>
                <a:gdLst>
                  <a:gd name="connsiteX0" fmla="*/ 49417 w 57295"/>
                  <a:gd name="connsiteY0" fmla="*/ 0 h 15911"/>
                  <a:gd name="connsiteX1" fmla="*/ 7879 w 57295"/>
                  <a:gd name="connsiteY1" fmla="*/ 0 h 15911"/>
                  <a:gd name="connsiteX2" fmla="*/ 0 w 57295"/>
                  <a:gd name="connsiteY2" fmla="*/ 7956 h 15911"/>
                  <a:gd name="connsiteX3" fmla="*/ 7879 w 57295"/>
                  <a:gd name="connsiteY3" fmla="*/ 15911 h 15911"/>
                  <a:gd name="connsiteX4" fmla="*/ 49417 w 57295"/>
                  <a:gd name="connsiteY4" fmla="*/ 15911 h 15911"/>
                  <a:gd name="connsiteX5" fmla="*/ 57296 w 57295"/>
                  <a:gd name="connsiteY5" fmla="*/ 7956 h 15911"/>
                  <a:gd name="connsiteX6" fmla="*/ 49417 w 57295"/>
                  <a:gd name="connsiteY6" fmla="*/ 0 h 15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95" h="15911">
                    <a:moveTo>
                      <a:pt x="49417" y="0"/>
                    </a:moveTo>
                    <a:lnTo>
                      <a:pt x="7879" y="0"/>
                    </a:lnTo>
                    <a:cubicBezTo>
                      <a:pt x="3519" y="0"/>
                      <a:pt x="0" y="3595"/>
                      <a:pt x="0" y="7956"/>
                    </a:cubicBezTo>
                    <a:cubicBezTo>
                      <a:pt x="0" y="12316"/>
                      <a:pt x="3519" y="15911"/>
                      <a:pt x="7879" y="15911"/>
                    </a:cubicBezTo>
                    <a:lnTo>
                      <a:pt x="49417" y="15911"/>
                    </a:lnTo>
                    <a:cubicBezTo>
                      <a:pt x="53777" y="15911"/>
                      <a:pt x="57296" y="12316"/>
                      <a:pt x="57296" y="7956"/>
                    </a:cubicBezTo>
                    <a:cubicBezTo>
                      <a:pt x="57296" y="3595"/>
                      <a:pt x="53777" y="0"/>
                      <a:pt x="49417" y="0"/>
                    </a:cubicBezTo>
                    <a:close/>
                  </a:path>
                </a:pathLst>
              </a:custGeom>
              <a:solidFill>
                <a:srgbClr val="FFFFFF"/>
              </a:solidFill>
              <a:ln w="7592" cap="flat">
                <a:noFill/>
                <a:prstDash val="solid"/>
                <a:miter/>
              </a:ln>
            </p:spPr>
            <p:txBody>
              <a:bodyPr rtlCol="0" anchor="ctr"/>
              <a:lstStyle/>
              <a:p>
                <a:endParaRPr lang="en-US" sz="1000">
                  <a:latin typeface="Verdana" panose="020B0604030504040204" pitchFamily="34" charset="0"/>
                  <a:ea typeface="Verdana" panose="020B0604030504040204" pitchFamily="34" charset="0"/>
                </a:endParaRPr>
              </a:p>
            </p:txBody>
          </p:sp>
          <p:sp>
            <p:nvSpPr>
              <p:cNvPr id="53" name="Freeform: Shape 52">
                <a:extLst>
                  <a:ext uri="{FF2B5EF4-FFF2-40B4-BE49-F238E27FC236}">
                    <a16:creationId xmlns:a16="http://schemas.microsoft.com/office/drawing/2014/main" id="{B00EF811-840F-46F8-A235-9C86B3B44D21}"/>
                  </a:ext>
                </a:extLst>
              </p:cNvPr>
              <p:cNvSpPr/>
              <p:nvPr/>
            </p:nvSpPr>
            <p:spPr>
              <a:xfrm>
                <a:off x="361670" y="2179046"/>
                <a:ext cx="128666" cy="15834"/>
              </a:xfrm>
              <a:custGeom>
                <a:avLst/>
                <a:gdLst>
                  <a:gd name="connsiteX0" fmla="*/ 120711 w 128666"/>
                  <a:gd name="connsiteY0" fmla="*/ 0 h 15834"/>
                  <a:gd name="connsiteX1" fmla="*/ 7879 w 128666"/>
                  <a:gd name="connsiteY1" fmla="*/ 0 h 15834"/>
                  <a:gd name="connsiteX2" fmla="*/ 0 w 128666"/>
                  <a:gd name="connsiteY2" fmla="*/ 7956 h 15834"/>
                  <a:gd name="connsiteX3" fmla="*/ 7879 w 128666"/>
                  <a:gd name="connsiteY3" fmla="*/ 15835 h 15834"/>
                  <a:gd name="connsiteX4" fmla="*/ 120711 w 128666"/>
                  <a:gd name="connsiteY4" fmla="*/ 15835 h 15834"/>
                  <a:gd name="connsiteX5" fmla="*/ 128667 w 128666"/>
                  <a:gd name="connsiteY5" fmla="*/ 7956 h 15834"/>
                  <a:gd name="connsiteX6" fmla="*/ 120711 w 128666"/>
                  <a:gd name="connsiteY6" fmla="*/ 0 h 1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666" h="15834">
                    <a:moveTo>
                      <a:pt x="120711" y="0"/>
                    </a:moveTo>
                    <a:lnTo>
                      <a:pt x="7879" y="0"/>
                    </a:lnTo>
                    <a:cubicBezTo>
                      <a:pt x="3519" y="0"/>
                      <a:pt x="0" y="3595"/>
                      <a:pt x="0" y="7956"/>
                    </a:cubicBezTo>
                    <a:cubicBezTo>
                      <a:pt x="0" y="12316"/>
                      <a:pt x="3519" y="15835"/>
                      <a:pt x="7879" y="15835"/>
                    </a:cubicBezTo>
                    <a:lnTo>
                      <a:pt x="120711" y="15835"/>
                    </a:lnTo>
                    <a:cubicBezTo>
                      <a:pt x="125071" y="15835"/>
                      <a:pt x="128667" y="12239"/>
                      <a:pt x="128667" y="7956"/>
                    </a:cubicBezTo>
                    <a:cubicBezTo>
                      <a:pt x="128667" y="3672"/>
                      <a:pt x="125148" y="0"/>
                      <a:pt x="120711" y="0"/>
                    </a:cubicBezTo>
                    <a:close/>
                  </a:path>
                </a:pathLst>
              </a:custGeom>
              <a:solidFill>
                <a:srgbClr val="FFFFFF"/>
              </a:solidFill>
              <a:ln w="7592" cap="flat">
                <a:noFill/>
                <a:prstDash val="solid"/>
                <a:miter/>
              </a:ln>
            </p:spPr>
            <p:txBody>
              <a:bodyPr rtlCol="0" anchor="ctr"/>
              <a:lstStyle/>
              <a:p>
                <a:endParaRPr lang="en-US" sz="1000">
                  <a:latin typeface="Verdana" panose="020B0604030504040204" pitchFamily="34" charset="0"/>
                  <a:ea typeface="Verdana" panose="020B0604030504040204" pitchFamily="34" charset="0"/>
                </a:endParaRPr>
              </a:p>
            </p:txBody>
          </p:sp>
          <p:sp>
            <p:nvSpPr>
              <p:cNvPr id="54" name="Freeform: Shape 53">
                <a:extLst>
                  <a:ext uri="{FF2B5EF4-FFF2-40B4-BE49-F238E27FC236}">
                    <a16:creationId xmlns:a16="http://schemas.microsoft.com/office/drawing/2014/main" id="{BF79E63B-1FC7-45DD-8ABC-B804FACCBD13}"/>
                  </a:ext>
                </a:extLst>
              </p:cNvPr>
              <p:cNvSpPr/>
              <p:nvPr/>
            </p:nvSpPr>
            <p:spPr>
              <a:xfrm>
                <a:off x="276606" y="2179046"/>
                <a:ext cx="57295" cy="15834"/>
              </a:xfrm>
              <a:custGeom>
                <a:avLst/>
                <a:gdLst>
                  <a:gd name="connsiteX0" fmla="*/ 49417 w 57295"/>
                  <a:gd name="connsiteY0" fmla="*/ 0 h 15834"/>
                  <a:gd name="connsiteX1" fmla="*/ 7879 w 57295"/>
                  <a:gd name="connsiteY1" fmla="*/ 0 h 15834"/>
                  <a:gd name="connsiteX2" fmla="*/ 0 w 57295"/>
                  <a:gd name="connsiteY2" fmla="*/ 7956 h 15834"/>
                  <a:gd name="connsiteX3" fmla="*/ 7879 w 57295"/>
                  <a:gd name="connsiteY3" fmla="*/ 15835 h 15834"/>
                  <a:gd name="connsiteX4" fmla="*/ 49417 w 57295"/>
                  <a:gd name="connsiteY4" fmla="*/ 15835 h 15834"/>
                  <a:gd name="connsiteX5" fmla="*/ 57296 w 57295"/>
                  <a:gd name="connsiteY5" fmla="*/ 7956 h 15834"/>
                  <a:gd name="connsiteX6" fmla="*/ 49417 w 57295"/>
                  <a:gd name="connsiteY6" fmla="*/ 0 h 1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95" h="15834">
                    <a:moveTo>
                      <a:pt x="49417" y="0"/>
                    </a:moveTo>
                    <a:lnTo>
                      <a:pt x="7879" y="0"/>
                    </a:lnTo>
                    <a:cubicBezTo>
                      <a:pt x="3519" y="0"/>
                      <a:pt x="0" y="3595"/>
                      <a:pt x="0" y="7956"/>
                    </a:cubicBezTo>
                    <a:cubicBezTo>
                      <a:pt x="0" y="12316"/>
                      <a:pt x="3519" y="15835"/>
                      <a:pt x="7879" y="15835"/>
                    </a:cubicBezTo>
                    <a:lnTo>
                      <a:pt x="49417" y="15835"/>
                    </a:lnTo>
                    <a:cubicBezTo>
                      <a:pt x="53777" y="15835"/>
                      <a:pt x="57296" y="12239"/>
                      <a:pt x="57296" y="7956"/>
                    </a:cubicBezTo>
                    <a:cubicBezTo>
                      <a:pt x="57296" y="3672"/>
                      <a:pt x="53777" y="0"/>
                      <a:pt x="49417" y="0"/>
                    </a:cubicBezTo>
                    <a:close/>
                  </a:path>
                </a:pathLst>
              </a:custGeom>
              <a:solidFill>
                <a:srgbClr val="FFFFFF"/>
              </a:solidFill>
              <a:ln w="7592" cap="flat">
                <a:noFill/>
                <a:prstDash val="solid"/>
                <a:miter/>
              </a:ln>
            </p:spPr>
            <p:txBody>
              <a:bodyPr rtlCol="0" anchor="ctr"/>
              <a:lstStyle/>
              <a:p>
                <a:endParaRPr lang="en-US" sz="1000">
                  <a:latin typeface="Verdana" panose="020B0604030504040204" pitchFamily="34" charset="0"/>
                  <a:ea typeface="Verdana" panose="020B0604030504040204" pitchFamily="34" charset="0"/>
                </a:endParaRPr>
              </a:p>
            </p:txBody>
          </p:sp>
          <p:sp>
            <p:nvSpPr>
              <p:cNvPr id="55" name="Freeform: Shape 54">
                <a:extLst>
                  <a:ext uri="{FF2B5EF4-FFF2-40B4-BE49-F238E27FC236}">
                    <a16:creationId xmlns:a16="http://schemas.microsoft.com/office/drawing/2014/main" id="{5012C8B4-42AC-4CF0-B00E-7D4D3A50EC11}"/>
                  </a:ext>
                </a:extLst>
              </p:cNvPr>
              <p:cNvSpPr/>
              <p:nvPr/>
            </p:nvSpPr>
            <p:spPr>
              <a:xfrm>
                <a:off x="361670" y="2115708"/>
                <a:ext cx="128666" cy="15834"/>
              </a:xfrm>
              <a:custGeom>
                <a:avLst/>
                <a:gdLst>
                  <a:gd name="connsiteX0" fmla="*/ 120711 w 128666"/>
                  <a:gd name="connsiteY0" fmla="*/ 0 h 15834"/>
                  <a:gd name="connsiteX1" fmla="*/ 7879 w 128666"/>
                  <a:gd name="connsiteY1" fmla="*/ 0 h 15834"/>
                  <a:gd name="connsiteX2" fmla="*/ 0 w 128666"/>
                  <a:gd name="connsiteY2" fmla="*/ 7879 h 15834"/>
                  <a:gd name="connsiteX3" fmla="*/ 7879 w 128666"/>
                  <a:gd name="connsiteY3" fmla="*/ 15835 h 15834"/>
                  <a:gd name="connsiteX4" fmla="*/ 120711 w 128666"/>
                  <a:gd name="connsiteY4" fmla="*/ 15835 h 15834"/>
                  <a:gd name="connsiteX5" fmla="*/ 128667 w 128666"/>
                  <a:gd name="connsiteY5" fmla="*/ 7879 h 15834"/>
                  <a:gd name="connsiteX6" fmla="*/ 120711 w 128666"/>
                  <a:gd name="connsiteY6" fmla="*/ 0 h 1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666" h="15834">
                    <a:moveTo>
                      <a:pt x="120711" y="0"/>
                    </a:moveTo>
                    <a:lnTo>
                      <a:pt x="7879" y="0"/>
                    </a:lnTo>
                    <a:cubicBezTo>
                      <a:pt x="3519" y="0"/>
                      <a:pt x="0" y="3595"/>
                      <a:pt x="0" y="7879"/>
                    </a:cubicBezTo>
                    <a:cubicBezTo>
                      <a:pt x="0" y="12163"/>
                      <a:pt x="3519" y="15835"/>
                      <a:pt x="7879" y="15835"/>
                    </a:cubicBezTo>
                    <a:lnTo>
                      <a:pt x="120711" y="15835"/>
                    </a:lnTo>
                    <a:cubicBezTo>
                      <a:pt x="125071" y="15835"/>
                      <a:pt x="128667" y="12239"/>
                      <a:pt x="128667" y="7879"/>
                    </a:cubicBezTo>
                    <a:cubicBezTo>
                      <a:pt x="128667" y="3519"/>
                      <a:pt x="125148" y="0"/>
                      <a:pt x="120711" y="0"/>
                    </a:cubicBezTo>
                    <a:close/>
                  </a:path>
                </a:pathLst>
              </a:custGeom>
              <a:solidFill>
                <a:srgbClr val="FFFFFF"/>
              </a:solidFill>
              <a:ln w="7592" cap="flat">
                <a:noFill/>
                <a:prstDash val="solid"/>
                <a:miter/>
              </a:ln>
            </p:spPr>
            <p:txBody>
              <a:bodyPr rtlCol="0" anchor="ctr"/>
              <a:lstStyle/>
              <a:p>
                <a:endParaRPr lang="en-US" sz="1000">
                  <a:latin typeface="Verdana" panose="020B0604030504040204" pitchFamily="34" charset="0"/>
                  <a:ea typeface="Verdana" panose="020B0604030504040204" pitchFamily="34" charset="0"/>
                </a:endParaRPr>
              </a:p>
            </p:txBody>
          </p:sp>
          <p:sp>
            <p:nvSpPr>
              <p:cNvPr id="57" name="Freeform: Shape 56">
                <a:extLst>
                  <a:ext uri="{FF2B5EF4-FFF2-40B4-BE49-F238E27FC236}">
                    <a16:creationId xmlns:a16="http://schemas.microsoft.com/office/drawing/2014/main" id="{2B5AE92B-831A-40C0-9795-B563C7506C40}"/>
                  </a:ext>
                </a:extLst>
              </p:cNvPr>
              <p:cNvSpPr/>
              <p:nvPr/>
            </p:nvSpPr>
            <p:spPr>
              <a:xfrm>
                <a:off x="276606" y="2115708"/>
                <a:ext cx="57295" cy="15834"/>
              </a:xfrm>
              <a:custGeom>
                <a:avLst/>
                <a:gdLst>
                  <a:gd name="connsiteX0" fmla="*/ 49417 w 57295"/>
                  <a:gd name="connsiteY0" fmla="*/ 0 h 15834"/>
                  <a:gd name="connsiteX1" fmla="*/ 7879 w 57295"/>
                  <a:gd name="connsiteY1" fmla="*/ 0 h 15834"/>
                  <a:gd name="connsiteX2" fmla="*/ 0 w 57295"/>
                  <a:gd name="connsiteY2" fmla="*/ 7879 h 15834"/>
                  <a:gd name="connsiteX3" fmla="*/ 7879 w 57295"/>
                  <a:gd name="connsiteY3" fmla="*/ 15835 h 15834"/>
                  <a:gd name="connsiteX4" fmla="*/ 49417 w 57295"/>
                  <a:gd name="connsiteY4" fmla="*/ 15835 h 15834"/>
                  <a:gd name="connsiteX5" fmla="*/ 57296 w 57295"/>
                  <a:gd name="connsiteY5" fmla="*/ 7879 h 15834"/>
                  <a:gd name="connsiteX6" fmla="*/ 49417 w 57295"/>
                  <a:gd name="connsiteY6" fmla="*/ 0 h 1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95" h="15834">
                    <a:moveTo>
                      <a:pt x="49417" y="0"/>
                    </a:moveTo>
                    <a:lnTo>
                      <a:pt x="7879" y="0"/>
                    </a:lnTo>
                    <a:cubicBezTo>
                      <a:pt x="3519" y="0"/>
                      <a:pt x="0" y="3595"/>
                      <a:pt x="0" y="7879"/>
                    </a:cubicBezTo>
                    <a:cubicBezTo>
                      <a:pt x="0" y="12163"/>
                      <a:pt x="3519" y="15835"/>
                      <a:pt x="7879" y="15835"/>
                    </a:cubicBezTo>
                    <a:lnTo>
                      <a:pt x="49417" y="15835"/>
                    </a:lnTo>
                    <a:cubicBezTo>
                      <a:pt x="53777" y="15835"/>
                      <a:pt x="57296" y="12239"/>
                      <a:pt x="57296" y="7879"/>
                    </a:cubicBezTo>
                    <a:cubicBezTo>
                      <a:pt x="57296" y="3519"/>
                      <a:pt x="53777" y="0"/>
                      <a:pt x="49417" y="0"/>
                    </a:cubicBezTo>
                    <a:close/>
                  </a:path>
                </a:pathLst>
              </a:custGeom>
              <a:solidFill>
                <a:srgbClr val="FFFFFF"/>
              </a:solidFill>
              <a:ln w="7592" cap="flat">
                <a:noFill/>
                <a:prstDash val="solid"/>
                <a:miter/>
              </a:ln>
            </p:spPr>
            <p:txBody>
              <a:bodyPr rtlCol="0" anchor="ctr"/>
              <a:lstStyle/>
              <a:p>
                <a:endParaRPr lang="en-US" sz="1000">
                  <a:latin typeface="Verdana" panose="020B0604030504040204" pitchFamily="34" charset="0"/>
                  <a:ea typeface="Verdana" panose="020B0604030504040204" pitchFamily="34" charset="0"/>
                </a:endParaRPr>
              </a:p>
            </p:txBody>
          </p:sp>
        </p:grpSp>
        <p:sp>
          <p:nvSpPr>
            <p:cNvPr id="93" name="Rectangle : coins arrondis 89">
              <a:extLst>
                <a:ext uri="{FF2B5EF4-FFF2-40B4-BE49-F238E27FC236}">
                  <a16:creationId xmlns:a16="http://schemas.microsoft.com/office/drawing/2014/main" id="{56CBB988-2D40-4619-B68C-4A34641DF0B8}"/>
                </a:ext>
              </a:extLst>
            </p:cNvPr>
            <p:cNvSpPr/>
            <p:nvPr/>
          </p:nvSpPr>
          <p:spPr>
            <a:xfrm>
              <a:off x="243691" y="4034922"/>
              <a:ext cx="2498925" cy="767932"/>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marL="171450" indent="-171450">
                <a:buFont typeface="Arial" panose="020B0604020202020204" pitchFamily="34" charset="0"/>
                <a:buChar char="•"/>
              </a:pPr>
              <a:r>
                <a:rPr lang="en-US" sz="1000" dirty="0">
                  <a:latin typeface="Verdana" panose="020B0604030504040204" pitchFamily="34" charset="0"/>
                  <a:ea typeface="Verdana" panose="020B0604030504040204" pitchFamily="34" charset="0"/>
                </a:rPr>
                <a:t>At home (CDS kiosk, app)</a:t>
              </a:r>
            </a:p>
            <a:p>
              <a:pPr marL="171450" indent="-171450">
                <a:buFont typeface="Arial" panose="020B0604020202020204" pitchFamily="34" charset="0"/>
                <a:buChar char="•"/>
              </a:pPr>
              <a:r>
                <a:rPr lang="en-US" sz="1000" dirty="0">
                  <a:latin typeface="Verdana" panose="020B0604030504040204" pitchFamily="34" charset="0"/>
                  <a:ea typeface="Verdana" panose="020B0604030504040204" pitchFamily="34" charset="0"/>
                </a:rPr>
                <a:t>At Post (CDS UI)</a:t>
              </a:r>
            </a:p>
            <a:p>
              <a:pPr marL="171450" indent="-171450">
                <a:buFont typeface="Arial" panose="020B0604020202020204" pitchFamily="34" charset="0"/>
                <a:buChar char="•"/>
              </a:pPr>
              <a:r>
                <a:rPr lang="en-US" sz="1000" dirty="0">
                  <a:latin typeface="Verdana" panose="020B0604030504040204" pitchFamily="34" charset="0"/>
                  <a:ea typeface="Verdana" panose="020B0604030504040204" pitchFamily="34" charset="0"/>
                </a:rPr>
                <a:t>At business (CDS API)</a:t>
              </a:r>
              <a:endParaRPr lang="en-CH" sz="1000" dirty="0">
                <a:latin typeface="Verdana" panose="020B0604030504040204" pitchFamily="34" charset="0"/>
                <a:ea typeface="Verdana" panose="020B0604030504040204" pitchFamily="34" charset="0"/>
              </a:endParaRPr>
            </a:p>
          </p:txBody>
        </p:sp>
        <p:sp>
          <p:nvSpPr>
            <p:cNvPr id="94" name="Rectangle : coins arrondis 89">
              <a:extLst>
                <a:ext uri="{FF2B5EF4-FFF2-40B4-BE49-F238E27FC236}">
                  <a16:creationId xmlns:a16="http://schemas.microsoft.com/office/drawing/2014/main" id="{588ABFA3-2063-4AA5-88E1-4885AB3007FD}"/>
                </a:ext>
              </a:extLst>
            </p:cNvPr>
            <p:cNvSpPr/>
            <p:nvPr/>
          </p:nvSpPr>
          <p:spPr>
            <a:xfrm>
              <a:off x="243691" y="2749168"/>
              <a:ext cx="2496385" cy="974317"/>
            </a:xfrm>
            <a:prstGeom prst="roundRect">
              <a:avLst>
                <a:gd name="adj" fmla="val 10000"/>
              </a:avLst>
            </a:prstGeom>
            <a:solidFill>
              <a:schemeClr val="bg1">
                <a:alpha val="90000"/>
              </a:schemeClr>
            </a:solidFill>
            <a:ln>
              <a:solidFill>
                <a:schemeClr val="tx2">
                  <a:lumMod val="10000"/>
                  <a:lumOff val="9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1" anchor="ctr"/>
            <a:lstStyle/>
            <a:p>
              <a:pPr marL="171450" indent="-171450">
                <a:buFont typeface="Arial" panose="020B0604020202020204" pitchFamily="34" charset="0"/>
                <a:buChar char="•"/>
              </a:pPr>
              <a:r>
                <a:rPr lang="en-US" sz="1000" dirty="0">
                  <a:latin typeface="Verdana" panose="020B0604030504040204" pitchFamily="34" charset="0"/>
                  <a:ea typeface="Verdana" panose="020B0604030504040204" pitchFamily="34" charset="0"/>
                </a:rPr>
                <a:t>EAD compliance checks</a:t>
              </a:r>
            </a:p>
            <a:p>
              <a:pPr marL="171450" indent="-171450">
                <a:buFont typeface="Arial" panose="020B0604020202020204" pitchFamily="34" charset="0"/>
                <a:buChar char="•"/>
              </a:pPr>
              <a:r>
                <a:rPr lang="en-US" sz="1000" dirty="0">
                  <a:latin typeface="Verdana" panose="020B0604030504040204" pitchFamily="34" charset="0"/>
                  <a:ea typeface="Verdana" panose="020B0604030504040204" pitchFamily="34" charset="0"/>
                </a:rPr>
                <a:t>LC calculations</a:t>
              </a:r>
            </a:p>
          </p:txBody>
        </p:sp>
        <p:sp>
          <p:nvSpPr>
            <p:cNvPr id="96" name="TextBox 95">
              <a:extLst>
                <a:ext uri="{FF2B5EF4-FFF2-40B4-BE49-F238E27FC236}">
                  <a16:creationId xmlns:a16="http://schemas.microsoft.com/office/drawing/2014/main" id="{2A52278F-5B4C-4103-8F17-2FAE69FF35F4}"/>
                </a:ext>
              </a:extLst>
            </p:cNvPr>
            <p:cNvSpPr txBox="1"/>
            <p:nvPr/>
          </p:nvSpPr>
          <p:spPr>
            <a:xfrm>
              <a:off x="2211527" y="1562512"/>
              <a:ext cx="724962" cy="400110"/>
            </a:xfrm>
            <a:prstGeom prst="rect">
              <a:avLst/>
            </a:prstGeom>
            <a:noFill/>
          </p:spPr>
          <p:txBody>
            <a:bodyPr wrap="square" rtlCol="0">
              <a:spAutoFit/>
            </a:bodyPr>
            <a:lstStyle/>
            <a:p>
              <a:r>
                <a:rPr lang="en-US" sz="1000" dirty="0">
                  <a:latin typeface="Verdana" panose="020B0604030504040204" pitchFamily="34" charset="0"/>
                  <a:ea typeface="Verdana" panose="020B0604030504040204" pitchFamily="34" charset="0"/>
                </a:rPr>
                <a:t>Accept</a:t>
              </a:r>
            </a:p>
            <a:p>
              <a:r>
                <a:rPr lang="en-US" sz="1000" dirty="0">
                  <a:latin typeface="Verdana" panose="020B0604030504040204" pitchFamily="34" charset="0"/>
                  <a:ea typeface="Verdana" panose="020B0604030504040204" pitchFamily="34" charset="0"/>
                </a:rPr>
                <a:t>costs?</a:t>
              </a:r>
            </a:p>
          </p:txBody>
        </p:sp>
        <p:pic>
          <p:nvPicPr>
            <p:cNvPr id="99" name="Graphique 125">
              <a:extLst>
                <a:ext uri="{FF2B5EF4-FFF2-40B4-BE49-F238E27FC236}">
                  <a16:creationId xmlns:a16="http://schemas.microsoft.com/office/drawing/2014/main" id="{B2A9CA4A-F6BD-4952-963B-B96090D35E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12422" y="2021883"/>
              <a:ext cx="475102" cy="475102"/>
            </a:xfrm>
            <a:prstGeom prst="rect">
              <a:avLst/>
            </a:prstGeom>
          </p:spPr>
        </p:pic>
        <p:pic>
          <p:nvPicPr>
            <p:cNvPr id="101" name="Graphique 122">
              <a:extLst>
                <a:ext uri="{FF2B5EF4-FFF2-40B4-BE49-F238E27FC236}">
                  <a16:creationId xmlns:a16="http://schemas.microsoft.com/office/drawing/2014/main" id="{EDF8BF47-7A31-4D49-9FFB-140861C29CE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79448" y="1020760"/>
              <a:ext cx="485901" cy="419642"/>
            </a:xfrm>
            <a:prstGeom prst="rect">
              <a:avLst/>
            </a:prstGeom>
          </p:spPr>
        </p:pic>
        <p:sp>
          <p:nvSpPr>
            <p:cNvPr id="102" name="TextBox 101">
              <a:extLst>
                <a:ext uri="{FF2B5EF4-FFF2-40B4-BE49-F238E27FC236}">
                  <a16:creationId xmlns:a16="http://schemas.microsoft.com/office/drawing/2014/main" id="{AE9FD20F-08B1-42EC-81C9-C03D54BEFCCE}"/>
                </a:ext>
              </a:extLst>
            </p:cNvPr>
            <p:cNvSpPr txBox="1"/>
            <p:nvPr/>
          </p:nvSpPr>
          <p:spPr>
            <a:xfrm>
              <a:off x="3446851" y="875746"/>
              <a:ext cx="519694" cy="553998"/>
            </a:xfrm>
            <a:prstGeom prst="rect">
              <a:avLst/>
            </a:prstGeom>
            <a:noFill/>
          </p:spPr>
          <p:txBody>
            <a:bodyPr wrap="none" rtlCol="0">
              <a:spAutoFit/>
            </a:bodyPr>
            <a:lstStyle/>
            <a:p>
              <a:r>
                <a:rPr lang="en-US" sz="1000" dirty="0">
                  <a:latin typeface="Verdana" panose="020B0604030504040204" pitchFamily="34" charset="0"/>
                  <a:ea typeface="Verdana" panose="020B0604030504040204" pitchFamily="34" charset="0"/>
                </a:rPr>
                <a:t>Hand</a:t>
              </a:r>
            </a:p>
            <a:p>
              <a:r>
                <a:rPr lang="en-US" sz="1000" dirty="0">
                  <a:latin typeface="Verdana" panose="020B0604030504040204" pitchFamily="34" charset="0"/>
                  <a:ea typeface="Verdana" panose="020B0604030504040204" pitchFamily="34" charset="0"/>
                </a:rPr>
                <a:t>over</a:t>
              </a:r>
            </a:p>
            <a:p>
              <a:r>
                <a:rPr lang="en-US" sz="1000" dirty="0">
                  <a:latin typeface="Verdana" panose="020B0604030504040204" pitchFamily="34" charset="0"/>
                  <a:ea typeface="Verdana" panose="020B0604030504040204" pitchFamily="34" charset="0"/>
                </a:rPr>
                <a:t>mail</a:t>
              </a:r>
            </a:p>
          </p:txBody>
        </p:sp>
        <p:sp>
          <p:nvSpPr>
            <p:cNvPr id="104" name="Rectangle : coins arrondis 89">
              <a:extLst>
                <a:ext uri="{FF2B5EF4-FFF2-40B4-BE49-F238E27FC236}">
                  <a16:creationId xmlns:a16="http://schemas.microsoft.com/office/drawing/2014/main" id="{8E673735-0A21-40BB-BEC8-8A1B5CAEC55A}"/>
                </a:ext>
              </a:extLst>
            </p:cNvPr>
            <p:cNvSpPr/>
            <p:nvPr/>
          </p:nvSpPr>
          <p:spPr>
            <a:xfrm>
              <a:off x="2742616" y="5134562"/>
              <a:ext cx="1017254" cy="565958"/>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marL="171450" indent="-171450">
                <a:buFont typeface="Arial" panose="020B0604020202020204" pitchFamily="34" charset="0"/>
                <a:buChar char="•"/>
              </a:pPr>
              <a:r>
                <a:rPr lang="en-US" sz="1000" dirty="0">
                  <a:latin typeface="Verdana" panose="020B0604030504040204" pitchFamily="34" charset="0"/>
                  <a:ea typeface="Verdana" panose="020B0604030504040204" pitchFamily="34" charset="0"/>
                </a:rPr>
                <a:t>Prepay</a:t>
              </a:r>
            </a:p>
            <a:p>
              <a:pPr marL="171450" indent="-171450">
                <a:buFont typeface="Arial" panose="020B0604020202020204" pitchFamily="34" charset="0"/>
                <a:buChar char="•"/>
              </a:pPr>
              <a:r>
                <a:rPr lang="en-US" sz="1000" dirty="0">
                  <a:latin typeface="Verdana" panose="020B0604030504040204" pitchFamily="34" charset="0"/>
                  <a:ea typeface="Verdana" panose="020B0604030504040204" pitchFamily="34" charset="0"/>
                </a:rPr>
                <a:t>Invoice</a:t>
              </a:r>
            </a:p>
          </p:txBody>
        </p:sp>
        <p:sp>
          <p:nvSpPr>
            <p:cNvPr id="112" name="Rectangle : coins arrondis 89">
              <a:extLst>
                <a:ext uri="{FF2B5EF4-FFF2-40B4-BE49-F238E27FC236}">
                  <a16:creationId xmlns:a16="http://schemas.microsoft.com/office/drawing/2014/main" id="{AE0FAFB3-0251-4555-B90A-E14324B1D88D}"/>
                </a:ext>
              </a:extLst>
            </p:cNvPr>
            <p:cNvSpPr/>
            <p:nvPr/>
          </p:nvSpPr>
          <p:spPr>
            <a:xfrm>
              <a:off x="3837687" y="4060304"/>
              <a:ext cx="2258313" cy="767932"/>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en-US" sz="1000" dirty="0">
                  <a:latin typeface="Verdana" panose="020B0604030504040204" pitchFamily="34" charset="0"/>
                  <a:ea typeface="Verdana" panose="020B0604030504040204" pitchFamily="34" charset="0"/>
                </a:rPr>
                <a:t>If declaration not present,</a:t>
              </a:r>
            </a:p>
            <a:p>
              <a:r>
                <a:rPr lang="en-GB" sz="1000" dirty="0">
                  <a:latin typeface="Verdana" panose="020B0604030504040204" pitchFamily="34" charset="0"/>
                  <a:ea typeface="Verdana" panose="020B0604030504040204" pitchFamily="34" charset="0"/>
                </a:rPr>
                <a:t>use </a:t>
              </a:r>
              <a:r>
                <a:rPr lang="en-GB" sz="1000" dirty="0" err="1">
                  <a:latin typeface="Verdana" panose="020B0604030504040204" pitchFamily="34" charset="0"/>
                  <a:ea typeface="Verdana" panose="020B0604030504040204" pitchFamily="34" charset="0"/>
                </a:rPr>
                <a:t>DeclarationID</a:t>
              </a:r>
              <a:r>
                <a:rPr lang="en-GB" sz="1000" dirty="0">
                  <a:latin typeface="Verdana" panose="020B0604030504040204" pitchFamily="34" charset="0"/>
                  <a:ea typeface="Verdana" panose="020B0604030504040204" pitchFamily="34" charset="0"/>
                </a:rPr>
                <a:t> to pull it from third party</a:t>
              </a:r>
            </a:p>
          </p:txBody>
        </p:sp>
        <p:sp>
          <p:nvSpPr>
            <p:cNvPr id="118" name="Rectangle : coins arrondis 89">
              <a:extLst>
                <a:ext uri="{FF2B5EF4-FFF2-40B4-BE49-F238E27FC236}">
                  <a16:creationId xmlns:a16="http://schemas.microsoft.com/office/drawing/2014/main" id="{4D598786-E406-4038-8032-2D14F5726260}"/>
                </a:ext>
              </a:extLst>
            </p:cNvPr>
            <p:cNvSpPr/>
            <p:nvPr/>
          </p:nvSpPr>
          <p:spPr>
            <a:xfrm>
              <a:off x="4423699" y="2749168"/>
              <a:ext cx="1092683" cy="974317"/>
            </a:xfrm>
            <a:prstGeom prst="roundRect">
              <a:avLst>
                <a:gd name="adj" fmla="val 10000"/>
              </a:avLst>
            </a:prstGeom>
            <a:solidFill>
              <a:schemeClr val="bg1">
                <a:alpha val="90000"/>
              </a:schemeClr>
            </a:solidFill>
            <a:ln>
              <a:solidFill>
                <a:schemeClr val="tx2">
                  <a:lumMod val="10000"/>
                  <a:lumOff val="9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1" anchor="ctr"/>
            <a:lstStyle/>
            <a:p>
              <a:r>
                <a:rPr lang="en-US" sz="1000" dirty="0">
                  <a:latin typeface="Verdana" panose="020B0604030504040204" pitchFamily="34" charset="0"/>
                  <a:ea typeface="Verdana" panose="020B0604030504040204" pitchFamily="34" charset="0"/>
                </a:rPr>
                <a:t>Check</a:t>
              </a:r>
            </a:p>
            <a:p>
              <a:r>
                <a:rPr lang="en-US" sz="1000" dirty="0">
                  <a:latin typeface="Verdana" panose="020B0604030504040204" pitchFamily="34" charset="0"/>
                  <a:ea typeface="Verdana" panose="020B0604030504040204" pitchFamily="34" charset="0"/>
                </a:rPr>
                <a:t>payment</a:t>
              </a:r>
            </a:p>
            <a:p>
              <a:r>
                <a:rPr lang="en-US" sz="1000" dirty="0">
                  <a:latin typeface="Verdana" panose="020B0604030504040204" pitchFamily="34" charset="0"/>
                  <a:ea typeface="Verdana" panose="020B0604030504040204" pitchFamily="34" charset="0"/>
                </a:rPr>
                <a:t>status</a:t>
              </a:r>
            </a:p>
          </p:txBody>
        </p:sp>
        <p:sp>
          <p:nvSpPr>
            <p:cNvPr id="121" name="Rectangle : coins arrondis 89">
              <a:extLst>
                <a:ext uri="{FF2B5EF4-FFF2-40B4-BE49-F238E27FC236}">
                  <a16:creationId xmlns:a16="http://schemas.microsoft.com/office/drawing/2014/main" id="{50564868-3299-4D86-9481-986874F5A837}"/>
                </a:ext>
              </a:extLst>
            </p:cNvPr>
            <p:cNvSpPr/>
            <p:nvPr/>
          </p:nvSpPr>
          <p:spPr>
            <a:xfrm>
              <a:off x="4071257" y="5134562"/>
              <a:ext cx="1789612" cy="565958"/>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marL="171450" indent="-171450">
                <a:buFont typeface="Arial" panose="020B0604020202020204" pitchFamily="34" charset="0"/>
                <a:buChar char="•"/>
              </a:pPr>
              <a:r>
                <a:rPr lang="en-US" sz="1000" dirty="0">
                  <a:latin typeface="Verdana" panose="020B0604030504040204" pitchFamily="34" charset="0"/>
                  <a:ea typeface="Verdana" panose="020B0604030504040204" pitchFamily="34" charset="0"/>
                </a:rPr>
                <a:t>Draft declaration</a:t>
              </a:r>
            </a:p>
            <a:p>
              <a:pPr marL="171450" indent="-171450">
                <a:buFont typeface="Arial" panose="020B0604020202020204" pitchFamily="34" charset="0"/>
                <a:buChar char="•"/>
              </a:pPr>
              <a:r>
                <a:rPr lang="en-US" sz="1000" dirty="0">
                  <a:latin typeface="Verdana" panose="020B0604030504040204" pitchFamily="34" charset="0"/>
                  <a:ea typeface="Verdana" panose="020B0604030504040204" pitchFamily="34" charset="0"/>
                </a:rPr>
                <a:t>Payment status</a:t>
              </a:r>
            </a:p>
          </p:txBody>
        </p:sp>
        <p:sp>
          <p:nvSpPr>
            <p:cNvPr id="132" name="Rectangle : coins arrondis 89">
              <a:extLst>
                <a:ext uri="{FF2B5EF4-FFF2-40B4-BE49-F238E27FC236}">
                  <a16:creationId xmlns:a16="http://schemas.microsoft.com/office/drawing/2014/main" id="{D73C3418-5D91-4D0A-9824-098154EF529B}"/>
                </a:ext>
              </a:extLst>
            </p:cNvPr>
            <p:cNvSpPr/>
            <p:nvPr/>
          </p:nvSpPr>
          <p:spPr>
            <a:xfrm>
              <a:off x="5840294" y="2749167"/>
              <a:ext cx="1092683" cy="443007"/>
            </a:xfrm>
            <a:prstGeom prst="roundRect">
              <a:avLst>
                <a:gd name="adj" fmla="val 10000"/>
              </a:avLst>
            </a:prstGeom>
            <a:solidFill>
              <a:schemeClr val="bg1">
                <a:alpha val="90000"/>
              </a:schemeClr>
            </a:solidFill>
            <a:ln>
              <a:solidFill>
                <a:schemeClr val="tx2">
                  <a:lumMod val="10000"/>
                  <a:lumOff val="9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1" anchor="ctr"/>
            <a:lstStyle/>
            <a:p>
              <a:r>
                <a:rPr lang="en-US" sz="1000" dirty="0">
                  <a:latin typeface="Verdana" panose="020B0604030504040204" pitchFamily="34" charset="0"/>
                  <a:ea typeface="Verdana" panose="020B0604030504040204" pitchFamily="34" charset="0"/>
                </a:rPr>
                <a:t>Not paid</a:t>
              </a:r>
            </a:p>
          </p:txBody>
        </p:sp>
        <p:pic>
          <p:nvPicPr>
            <p:cNvPr id="133" name="Graphique 125">
              <a:extLst>
                <a:ext uri="{FF2B5EF4-FFF2-40B4-BE49-F238E27FC236}">
                  <a16:creationId xmlns:a16="http://schemas.microsoft.com/office/drawing/2014/main" id="{8A6D90AC-B167-43D8-8E8A-7D6CB4111C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49084" y="1622713"/>
              <a:ext cx="475102" cy="475102"/>
            </a:xfrm>
            <a:prstGeom prst="rect">
              <a:avLst/>
            </a:prstGeom>
          </p:spPr>
        </p:pic>
        <p:sp>
          <p:nvSpPr>
            <p:cNvPr id="134" name="Rectangle : coins arrondis 89">
              <a:extLst>
                <a:ext uri="{FF2B5EF4-FFF2-40B4-BE49-F238E27FC236}">
                  <a16:creationId xmlns:a16="http://schemas.microsoft.com/office/drawing/2014/main" id="{118F6427-8B39-4475-9BC9-F16D3692ABD1}"/>
                </a:ext>
              </a:extLst>
            </p:cNvPr>
            <p:cNvSpPr/>
            <p:nvPr/>
          </p:nvSpPr>
          <p:spPr>
            <a:xfrm>
              <a:off x="5840294" y="3263712"/>
              <a:ext cx="1092683" cy="443007"/>
            </a:xfrm>
            <a:prstGeom prst="roundRect">
              <a:avLst>
                <a:gd name="adj" fmla="val 10000"/>
              </a:avLst>
            </a:prstGeom>
            <a:solidFill>
              <a:schemeClr val="bg1">
                <a:alpha val="90000"/>
              </a:schemeClr>
            </a:solidFill>
            <a:ln>
              <a:solidFill>
                <a:schemeClr val="tx2">
                  <a:lumMod val="10000"/>
                  <a:lumOff val="9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1" anchor="ctr"/>
            <a:lstStyle/>
            <a:p>
              <a:r>
                <a:rPr lang="en-US" sz="1000" dirty="0">
                  <a:latin typeface="Verdana" panose="020B0604030504040204" pitchFamily="34" charset="0"/>
                  <a:ea typeface="Verdana" panose="020B0604030504040204" pitchFamily="34" charset="0"/>
                </a:rPr>
                <a:t>Paid</a:t>
              </a:r>
            </a:p>
          </p:txBody>
        </p:sp>
        <p:cxnSp>
          <p:nvCxnSpPr>
            <p:cNvPr id="138" name="Straight Arrow Connector 137">
              <a:extLst>
                <a:ext uri="{FF2B5EF4-FFF2-40B4-BE49-F238E27FC236}">
                  <a16:creationId xmlns:a16="http://schemas.microsoft.com/office/drawing/2014/main" id="{B316A494-B1B9-4D2C-A32C-9BCB3E6351C2}"/>
                </a:ext>
              </a:extLst>
            </p:cNvPr>
            <p:cNvCxnSpPr>
              <a:cxnSpLocks/>
              <a:stCxn id="28" idx="2"/>
            </p:cNvCxnSpPr>
            <p:nvPr/>
          </p:nvCxnSpPr>
          <p:spPr>
            <a:xfrm>
              <a:off x="1174635" y="2067902"/>
              <a:ext cx="79605" cy="669112"/>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CF0CC9A7-2D80-476D-A0C6-C7ABA84ADC5C}"/>
                </a:ext>
              </a:extLst>
            </p:cNvPr>
            <p:cNvCxnSpPr>
              <a:cxnSpLocks/>
              <a:stCxn id="132" idx="0"/>
              <a:endCxn id="133" idx="2"/>
            </p:cNvCxnSpPr>
            <p:nvPr/>
          </p:nvCxnSpPr>
          <p:spPr>
            <a:xfrm flipH="1" flipV="1">
              <a:off x="6386635" y="2097815"/>
              <a:ext cx="1" cy="651352"/>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A08F1B31-7E55-4D37-96C4-A91E7446A8E5}"/>
                </a:ext>
              </a:extLst>
            </p:cNvPr>
            <p:cNvCxnSpPr>
              <a:cxnSpLocks/>
              <a:stCxn id="99" idx="2"/>
              <a:endCxn id="104" idx="0"/>
            </p:cNvCxnSpPr>
            <p:nvPr/>
          </p:nvCxnSpPr>
          <p:spPr>
            <a:xfrm>
              <a:off x="3249973" y="2496985"/>
              <a:ext cx="1270" cy="2637577"/>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48" name="Connector: Elbow 147">
              <a:extLst>
                <a:ext uri="{FF2B5EF4-FFF2-40B4-BE49-F238E27FC236}">
                  <a16:creationId xmlns:a16="http://schemas.microsoft.com/office/drawing/2014/main" id="{F0A02226-C3B0-4630-BA2E-FA4170FEC474}"/>
                </a:ext>
              </a:extLst>
            </p:cNvPr>
            <p:cNvCxnSpPr>
              <a:cxnSpLocks/>
            </p:cNvCxnSpPr>
            <p:nvPr/>
          </p:nvCxnSpPr>
          <p:spPr>
            <a:xfrm rot="16200000" flipV="1">
              <a:off x="3488871" y="1706331"/>
              <a:ext cx="499657" cy="64004"/>
            </a:xfrm>
            <a:prstGeom prst="bentConnector3">
              <a:avLst>
                <a:gd name="adj1" fmla="val 50000"/>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Connector: Elbow 150">
              <a:extLst>
                <a:ext uri="{FF2B5EF4-FFF2-40B4-BE49-F238E27FC236}">
                  <a16:creationId xmlns:a16="http://schemas.microsoft.com/office/drawing/2014/main" id="{B0E57C7A-C092-4D64-AD39-28F9C891E835}"/>
                </a:ext>
              </a:extLst>
            </p:cNvPr>
            <p:cNvCxnSpPr>
              <a:cxnSpLocks/>
              <a:stCxn id="96" idx="0"/>
              <a:endCxn id="101" idx="1"/>
            </p:cNvCxnSpPr>
            <p:nvPr/>
          </p:nvCxnSpPr>
          <p:spPr>
            <a:xfrm rot="5400000" flipH="1" flipV="1">
              <a:off x="2610763" y="1193827"/>
              <a:ext cx="331931" cy="405440"/>
            </a:xfrm>
            <a:prstGeom prst="bentConnector2">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Connector: Elbow 153">
              <a:extLst>
                <a:ext uri="{FF2B5EF4-FFF2-40B4-BE49-F238E27FC236}">
                  <a16:creationId xmlns:a16="http://schemas.microsoft.com/office/drawing/2014/main" id="{5640285C-CD4F-48FB-B36A-DAD50A8D5EF6}"/>
                </a:ext>
              </a:extLst>
            </p:cNvPr>
            <p:cNvCxnSpPr>
              <a:cxnSpLocks/>
              <a:stCxn id="96" idx="2"/>
              <a:endCxn id="99" idx="1"/>
            </p:cNvCxnSpPr>
            <p:nvPr/>
          </p:nvCxnSpPr>
          <p:spPr>
            <a:xfrm rot="16200000" flipH="1">
              <a:off x="2644809" y="1891821"/>
              <a:ext cx="296812" cy="438414"/>
            </a:xfrm>
            <a:prstGeom prst="bentConnector2">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Connector: Elbow 156">
              <a:extLst>
                <a:ext uri="{FF2B5EF4-FFF2-40B4-BE49-F238E27FC236}">
                  <a16:creationId xmlns:a16="http://schemas.microsoft.com/office/drawing/2014/main" id="{D800334F-C23A-4244-82F1-45F69EA959E3}"/>
                </a:ext>
              </a:extLst>
            </p:cNvPr>
            <p:cNvCxnSpPr>
              <a:cxnSpLocks/>
              <a:endCxn id="96" idx="1"/>
            </p:cNvCxnSpPr>
            <p:nvPr/>
          </p:nvCxnSpPr>
          <p:spPr>
            <a:xfrm rot="5400000" flipH="1" flipV="1">
              <a:off x="1593120" y="2129058"/>
              <a:ext cx="984897" cy="251917"/>
            </a:xfrm>
            <a:prstGeom prst="bentConnector2">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Connector: Elbow 160">
              <a:extLst>
                <a:ext uri="{FF2B5EF4-FFF2-40B4-BE49-F238E27FC236}">
                  <a16:creationId xmlns:a16="http://schemas.microsoft.com/office/drawing/2014/main" id="{D9ED630E-C211-4056-9F2C-0E55BE7A7074}"/>
                </a:ext>
              </a:extLst>
            </p:cNvPr>
            <p:cNvCxnSpPr>
              <a:cxnSpLocks/>
              <a:stCxn id="102" idx="3"/>
              <a:endCxn id="118" idx="0"/>
            </p:cNvCxnSpPr>
            <p:nvPr/>
          </p:nvCxnSpPr>
          <p:spPr>
            <a:xfrm>
              <a:off x="3966545" y="1152745"/>
              <a:ext cx="1003496" cy="1596423"/>
            </a:xfrm>
            <a:prstGeom prst="bentConnector2">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id="{5F9A04D4-C8BA-4006-973C-038B69057316}"/>
                </a:ext>
              </a:extLst>
            </p:cNvPr>
            <p:cNvSpPr txBox="1"/>
            <p:nvPr/>
          </p:nvSpPr>
          <p:spPr>
            <a:xfrm>
              <a:off x="3434712" y="1929402"/>
              <a:ext cx="671979" cy="400110"/>
            </a:xfrm>
            <a:prstGeom prst="rect">
              <a:avLst/>
            </a:prstGeom>
            <a:noFill/>
          </p:spPr>
          <p:txBody>
            <a:bodyPr wrap="none" rtlCol="0">
              <a:spAutoFit/>
            </a:bodyPr>
            <a:lstStyle/>
            <a:p>
              <a:r>
                <a:rPr lang="en-US" sz="1000" dirty="0">
                  <a:solidFill>
                    <a:srgbClr val="FF0000"/>
                  </a:solidFill>
                  <a:latin typeface="Verdana" panose="020B0604030504040204" pitchFamily="34" charset="0"/>
                  <a:ea typeface="Verdana" panose="020B0604030504040204" pitchFamily="34" charset="0"/>
                </a:rPr>
                <a:t>At third</a:t>
              </a:r>
            </a:p>
            <a:p>
              <a:r>
                <a:rPr lang="en-US" sz="1000" dirty="0">
                  <a:solidFill>
                    <a:srgbClr val="FF0000"/>
                  </a:solidFill>
                  <a:latin typeface="Verdana" panose="020B0604030504040204" pitchFamily="34" charset="0"/>
                  <a:ea typeface="Verdana" panose="020B0604030504040204" pitchFamily="34" charset="0"/>
                </a:rPr>
                <a:t>party</a:t>
              </a:r>
            </a:p>
          </p:txBody>
        </p:sp>
        <p:sp>
          <p:nvSpPr>
            <p:cNvPr id="167" name="TextBox 166">
              <a:extLst>
                <a:ext uri="{FF2B5EF4-FFF2-40B4-BE49-F238E27FC236}">
                  <a16:creationId xmlns:a16="http://schemas.microsoft.com/office/drawing/2014/main" id="{F8F64695-B7BA-4D33-925D-01B3EBC90D2C}"/>
                </a:ext>
              </a:extLst>
            </p:cNvPr>
            <p:cNvSpPr txBox="1"/>
            <p:nvPr/>
          </p:nvSpPr>
          <p:spPr>
            <a:xfrm>
              <a:off x="6568692" y="1537849"/>
              <a:ext cx="458780" cy="400110"/>
            </a:xfrm>
            <a:prstGeom prst="rect">
              <a:avLst/>
            </a:prstGeom>
            <a:noFill/>
          </p:spPr>
          <p:txBody>
            <a:bodyPr wrap="none" rtlCol="0">
              <a:spAutoFit/>
            </a:bodyPr>
            <a:lstStyle/>
            <a:p>
              <a:r>
                <a:rPr lang="en-US" sz="1000" dirty="0">
                  <a:solidFill>
                    <a:srgbClr val="FF0000"/>
                  </a:solidFill>
                  <a:latin typeface="Verdana" panose="020B0604030504040204" pitchFamily="34" charset="0"/>
                  <a:ea typeface="Verdana" panose="020B0604030504040204" pitchFamily="34" charset="0"/>
                </a:rPr>
                <a:t>At</a:t>
              </a:r>
            </a:p>
            <a:p>
              <a:r>
                <a:rPr lang="en-US" sz="1000" dirty="0">
                  <a:solidFill>
                    <a:srgbClr val="FF0000"/>
                  </a:solidFill>
                  <a:latin typeface="Verdana" panose="020B0604030504040204" pitchFamily="34" charset="0"/>
                  <a:ea typeface="Verdana" panose="020B0604030504040204" pitchFamily="34" charset="0"/>
                </a:rPr>
                <a:t>Post</a:t>
              </a:r>
            </a:p>
          </p:txBody>
        </p:sp>
        <p:cxnSp>
          <p:nvCxnSpPr>
            <p:cNvPr id="168" name="Straight Arrow Connector 167">
              <a:extLst>
                <a:ext uri="{FF2B5EF4-FFF2-40B4-BE49-F238E27FC236}">
                  <a16:creationId xmlns:a16="http://schemas.microsoft.com/office/drawing/2014/main" id="{E1140DF5-3FF4-4BD8-998F-747B62F22644}"/>
                </a:ext>
              </a:extLst>
            </p:cNvPr>
            <p:cNvCxnSpPr>
              <a:cxnSpLocks/>
              <a:stCxn id="118" idx="2"/>
              <a:endCxn id="112" idx="0"/>
            </p:cNvCxnSpPr>
            <p:nvPr/>
          </p:nvCxnSpPr>
          <p:spPr>
            <a:xfrm flipH="1">
              <a:off x="4966844" y="3723485"/>
              <a:ext cx="3197" cy="336819"/>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174" name="Rectangle : coins arrondis 89">
              <a:extLst>
                <a:ext uri="{FF2B5EF4-FFF2-40B4-BE49-F238E27FC236}">
                  <a16:creationId xmlns:a16="http://schemas.microsoft.com/office/drawing/2014/main" id="{7F29862A-BBDA-4383-9ACC-90C66817A785}"/>
                </a:ext>
              </a:extLst>
            </p:cNvPr>
            <p:cNvSpPr/>
            <p:nvPr/>
          </p:nvSpPr>
          <p:spPr>
            <a:xfrm>
              <a:off x="7221792" y="2749166"/>
              <a:ext cx="991324" cy="957553"/>
            </a:xfrm>
            <a:prstGeom prst="roundRect">
              <a:avLst>
                <a:gd name="adj" fmla="val 10000"/>
              </a:avLst>
            </a:prstGeom>
            <a:solidFill>
              <a:schemeClr val="bg1">
                <a:alpha val="90000"/>
              </a:schemeClr>
            </a:solidFill>
            <a:ln>
              <a:solidFill>
                <a:schemeClr val="tx2">
                  <a:lumMod val="10000"/>
                  <a:lumOff val="9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1" anchor="ctr"/>
            <a:lstStyle/>
            <a:p>
              <a:r>
                <a:rPr lang="en-US" sz="1000" dirty="0">
                  <a:latin typeface="Verdana" panose="020B0604030504040204" pitchFamily="34" charset="0"/>
                  <a:ea typeface="Verdana" panose="020B0604030504040204" pitchFamily="34" charset="0"/>
                </a:rPr>
                <a:t>Prepare</a:t>
              </a:r>
            </a:p>
            <a:p>
              <a:r>
                <a:rPr lang="en-US" sz="1000" dirty="0">
                  <a:latin typeface="Verdana" panose="020B0604030504040204" pitchFamily="34" charset="0"/>
                  <a:ea typeface="Verdana" panose="020B0604030504040204" pitchFamily="34" charset="0"/>
                </a:rPr>
                <a:t>shipment</a:t>
              </a:r>
            </a:p>
          </p:txBody>
        </p:sp>
        <p:cxnSp>
          <p:nvCxnSpPr>
            <p:cNvPr id="177" name="Connector: Elbow 176">
              <a:extLst>
                <a:ext uri="{FF2B5EF4-FFF2-40B4-BE49-F238E27FC236}">
                  <a16:creationId xmlns:a16="http://schemas.microsoft.com/office/drawing/2014/main" id="{6EACA40C-657E-4941-B76D-270B88A2FD3D}"/>
                </a:ext>
              </a:extLst>
            </p:cNvPr>
            <p:cNvCxnSpPr>
              <a:cxnSpLocks/>
              <a:stCxn id="167" idx="3"/>
              <a:endCxn id="174" idx="0"/>
            </p:cNvCxnSpPr>
            <p:nvPr/>
          </p:nvCxnSpPr>
          <p:spPr>
            <a:xfrm>
              <a:off x="7027472" y="1737904"/>
              <a:ext cx="689982" cy="1011262"/>
            </a:xfrm>
            <a:prstGeom prst="bentConnector2">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B6FCD1B4-2213-496E-B8E7-B9D5B8F28ACD}"/>
                </a:ext>
              </a:extLst>
            </p:cNvPr>
            <p:cNvCxnSpPr>
              <a:cxnSpLocks/>
              <a:stCxn id="134" idx="3"/>
            </p:cNvCxnSpPr>
            <p:nvPr/>
          </p:nvCxnSpPr>
          <p:spPr>
            <a:xfrm>
              <a:off x="6932977" y="3485216"/>
              <a:ext cx="288814" cy="3027"/>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Straight Arrow Connector 184">
              <a:extLst>
                <a:ext uri="{FF2B5EF4-FFF2-40B4-BE49-F238E27FC236}">
                  <a16:creationId xmlns:a16="http://schemas.microsoft.com/office/drawing/2014/main" id="{CD77F9EB-7160-493E-B0D7-16C13669B41E}"/>
                </a:ext>
              </a:extLst>
            </p:cNvPr>
            <p:cNvCxnSpPr>
              <a:cxnSpLocks/>
              <a:stCxn id="112" idx="2"/>
              <a:endCxn id="121" idx="0"/>
            </p:cNvCxnSpPr>
            <p:nvPr/>
          </p:nvCxnSpPr>
          <p:spPr>
            <a:xfrm flipH="1">
              <a:off x="4966063" y="4828236"/>
              <a:ext cx="781" cy="306326"/>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F4DC2624-0E6D-48DE-99F9-B76AFCAD808C}"/>
                </a:ext>
              </a:extLst>
            </p:cNvPr>
            <p:cNvCxnSpPr>
              <a:cxnSpLocks/>
            </p:cNvCxnSpPr>
            <p:nvPr/>
          </p:nvCxnSpPr>
          <p:spPr>
            <a:xfrm>
              <a:off x="1463041" y="3723485"/>
              <a:ext cx="0" cy="354977"/>
            </a:xfrm>
            <a:prstGeom prst="straightConnector1">
              <a:avLst/>
            </a:prstGeom>
            <a:ln w="25400">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B87F99E6-4617-46AA-84E3-563585815529}"/>
                </a:ext>
              </a:extLst>
            </p:cNvPr>
            <p:cNvCxnSpPr>
              <a:cxnSpLocks/>
            </p:cNvCxnSpPr>
            <p:nvPr/>
          </p:nvCxnSpPr>
          <p:spPr>
            <a:xfrm flipH="1" flipV="1">
              <a:off x="5569540" y="2970670"/>
              <a:ext cx="254278" cy="1"/>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DCF56DDA-4773-43C9-8C9B-437338E81C99}"/>
                </a:ext>
              </a:extLst>
            </p:cNvPr>
            <p:cNvCxnSpPr>
              <a:cxnSpLocks/>
            </p:cNvCxnSpPr>
            <p:nvPr/>
          </p:nvCxnSpPr>
          <p:spPr>
            <a:xfrm flipH="1" flipV="1">
              <a:off x="5534268" y="3485215"/>
              <a:ext cx="297788" cy="1"/>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202" name="Rectangle : coins arrondis 89">
              <a:extLst>
                <a:ext uri="{FF2B5EF4-FFF2-40B4-BE49-F238E27FC236}">
                  <a16:creationId xmlns:a16="http://schemas.microsoft.com/office/drawing/2014/main" id="{BD5164BD-99FC-4206-AB02-810C5D27C671}"/>
                </a:ext>
              </a:extLst>
            </p:cNvPr>
            <p:cNvSpPr/>
            <p:nvPr/>
          </p:nvSpPr>
          <p:spPr>
            <a:xfrm>
              <a:off x="6187924" y="4056650"/>
              <a:ext cx="2591283" cy="302337"/>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en-US" sz="1000" dirty="0">
                  <a:latin typeface="Verdana" panose="020B0604030504040204" pitchFamily="34" charset="0"/>
                  <a:ea typeface="Verdana" panose="020B0604030504040204" pitchFamily="34" charset="0"/>
                </a:rPr>
                <a:t>Prepare DDP-enriched ITMATT</a:t>
              </a:r>
            </a:p>
          </p:txBody>
        </p:sp>
        <p:sp>
          <p:nvSpPr>
            <p:cNvPr id="203" name="Rectangle : coins arrondis 89">
              <a:extLst>
                <a:ext uri="{FF2B5EF4-FFF2-40B4-BE49-F238E27FC236}">
                  <a16:creationId xmlns:a16="http://schemas.microsoft.com/office/drawing/2014/main" id="{2BC29AE0-F9EF-49FE-8841-2723FEDC9378}"/>
                </a:ext>
              </a:extLst>
            </p:cNvPr>
            <p:cNvSpPr/>
            <p:nvPr/>
          </p:nvSpPr>
          <p:spPr>
            <a:xfrm>
              <a:off x="6187924" y="4400006"/>
              <a:ext cx="2591283" cy="430992"/>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en-US" sz="1000" dirty="0">
                  <a:latin typeface="Verdana" panose="020B0604030504040204" pitchFamily="34" charset="0"/>
                  <a:ea typeface="Verdana" panose="020B0604030504040204" pitchFamily="34" charset="0"/>
                </a:rPr>
                <a:t>Associate</a:t>
              </a:r>
            </a:p>
            <a:p>
              <a:r>
                <a:rPr lang="en-GB" sz="1000" dirty="0">
                  <a:latin typeface="Verdana" panose="020B0604030504040204" pitchFamily="34" charset="0"/>
                  <a:ea typeface="Verdana" panose="020B0604030504040204" pitchFamily="34" charset="0"/>
                </a:rPr>
                <a:t>S10–</a:t>
              </a:r>
              <a:r>
                <a:rPr lang="en-GB" sz="1000" dirty="0" err="1">
                  <a:latin typeface="Verdana" panose="020B0604030504040204" pitchFamily="34" charset="0"/>
                  <a:ea typeface="Verdana" panose="020B0604030504040204" pitchFamily="34" charset="0"/>
                </a:rPr>
                <a:t>DeclarationID</a:t>
              </a:r>
              <a:r>
                <a:rPr lang="en-GB" sz="1000" dirty="0">
                  <a:latin typeface="Verdana" panose="020B0604030504040204" pitchFamily="34" charset="0"/>
                  <a:ea typeface="Verdana" panose="020B0604030504040204" pitchFamily="34" charset="0"/>
                </a:rPr>
                <a:t>–</a:t>
              </a:r>
              <a:r>
                <a:rPr lang="en-GB" sz="1000" dirty="0" err="1">
                  <a:latin typeface="Verdana" panose="020B0604030504040204" pitchFamily="34" charset="0"/>
                  <a:ea typeface="Verdana" panose="020B0604030504040204" pitchFamily="34" charset="0"/>
                </a:rPr>
                <a:t>ShipperID</a:t>
              </a:r>
              <a:endParaRPr lang="en-GB" sz="1000" dirty="0">
                <a:latin typeface="Verdana" panose="020B0604030504040204" pitchFamily="34" charset="0"/>
                <a:ea typeface="Verdana" panose="020B0604030504040204" pitchFamily="34" charset="0"/>
              </a:endParaRPr>
            </a:p>
          </p:txBody>
        </p:sp>
        <p:sp>
          <p:nvSpPr>
            <p:cNvPr id="204" name="Rectangle : coins arrondis 89">
              <a:extLst>
                <a:ext uri="{FF2B5EF4-FFF2-40B4-BE49-F238E27FC236}">
                  <a16:creationId xmlns:a16="http://schemas.microsoft.com/office/drawing/2014/main" id="{09AFB339-B95E-4F2D-8050-47A6EEAC8EF4}"/>
                </a:ext>
              </a:extLst>
            </p:cNvPr>
            <p:cNvSpPr/>
            <p:nvPr/>
          </p:nvSpPr>
          <p:spPr>
            <a:xfrm>
              <a:off x="6710912" y="5134562"/>
              <a:ext cx="1551994" cy="565958"/>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en-US" sz="1000" dirty="0">
                  <a:latin typeface="Verdana" panose="020B0604030504040204" pitchFamily="34" charset="0"/>
                  <a:ea typeface="Verdana" panose="020B0604030504040204" pitchFamily="34" charset="0"/>
                </a:rPr>
                <a:t>Shipment reference</a:t>
              </a:r>
            </a:p>
          </p:txBody>
        </p:sp>
        <p:cxnSp>
          <p:nvCxnSpPr>
            <p:cNvPr id="205" name="Straight Arrow Connector 204">
              <a:extLst>
                <a:ext uri="{FF2B5EF4-FFF2-40B4-BE49-F238E27FC236}">
                  <a16:creationId xmlns:a16="http://schemas.microsoft.com/office/drawing/2014/main" id="{48768C96-9E73-4156-BCBC-146569E59990}"/>
                </a:ext>
              </a:extLst>
            </p:cNvPr>
            <p:cNvCxnSpPr>
              <a:cxnSpLocks/>
            </p:cNvCxnSpPr>
            <p:nvPr/>
          </p:nvCxnSpPr>
          <p:spPr>
            <a:xfrm>
              <a:off x="7713331" y="3719831"/>
              <a:ext cx="4123" cy="336819"/>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08" name="Straight Arrow Connector 207">
              <a:extLst>
                <a:ext uri="{FF2B5EF4-FFF2-40B4-BE49-F238E27FC236}">
                  <a16:creationId xmlns:a16="http://schemas.microsoft.com/office/drawing/2014/main" id="{4F7FE745-2065-4E1E-B4D2-92E31F6115B8}"/>
                </a:ext>
              </a:extLst>
            </p:cNvPr>
            <p:cNvCxnSpPr>
              <a:cxnSpLocks/>
              <a:stCxn id="204" idx="0"/>
              <a:endCxn id="203" idx="2"/>
            </p:cNvCxnSpPr>
            <p:nvPr/>
          </p:nvCxnSpPr>
          <p:spPr>
            <a:xfrm flipH="1" flipV="1">
              <a:off x="7483566" y="4830998"/>
              <a:ext cx="3343" cy="303564"/>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216" name="Rectangle : coins arrondis 89">
              <a:extLst>
                <a:ext uri="{FF2B5EF4-FFF2-40B4-BE49-F238E27FC236}">
                  <a16:creationId xmlns:a16="http://schemas.microsoft.com/office/drawing/2014/main" id="{EB15A8C1-9F4A-4282-A167-D781A9EC5164}"/>
                </a:ext>
              </a:extLst>
            </p:cNvPr>
            <p:cNvSpPr/>
            <p:nvPr/>
          </p:nvSpPr>
          <p:spPr>
            <a:xfrm>
              <a:off x="8874027" y="2747459"/>
              <a:ext cx="1113944" cy="957553"/>
            </a:xfrm>
            <a:prstGeom prst="roundRect">
              <a:avLst>
                <a:gd name="adj" fmla="val 10000"/>
              </a:avLst>
            </a:prstGeom>
            <a:solidFill>
              <a:schemeClr val="bg1">
                <a:alpha val="90000"/>
              </a:schemeClr>
            </a:solidFill>
            <a:ln>
              <a:solidFill>
                <a:schemeClr val="tx2">
                  <a:lumMod val="10000"/>
                  <a:lumOff val="9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1" anchor="ctr"/>
            <a:lstStyle/>
            <a:p>
              <a:r>
                <a:rPr lang="en-US" sz="1000" dirty="0">
                  <a:latin typeface="Verdana" panose="020B0604030504040204" pitchFamily="34" charset="0"/>
                  <a:ea typeface="Verdana" panose="020B0604030504040204" pitchFamily="34" charset="0"/>
                </a:rPr>
                <a:t>Prepare</a:t>
              </a:r>
            </a:p>
            <a:p>
              <a:r>
                <a:rPr lang="en-US" sz="1000" dirty="0">
                  <a:latin typeface="Verdana" panose="020B0604030504040204" pitchFamily="34" charset="0"/>
                  <a:ea typeface="Verdana" panose="020B0604030504040204" pitchFamily="34" charset="0"/>
                </a:rPr>
                <a:t>dispatch</a:t>
              </a:r>
            </a:p>
          </p:txBody>
        </p:sp>
        <p:cxnSp>
          <p:nvCxnSpPr>
            <p:cNvPr id="217" name="Straight Arrow Connector 216">
              <a:extLst>
                <a:ext uri="{FF2B5EF4-FFF2-40B4-BE49-F238E27FC236}">
                  <a16:creationId xmlns:a16="http://schemas.microsoft.com/office/drawing/2014/main" id="{48F2167A-0A8A-46D8-A1DD-4426C832A935}"/>
                </a:ext>
              </a:extLst>
            </p:cNvPr>
            <p:cNvCxnSpPr>
              <a:cxnSpLocks/>
              <a:stCxn id="174" idx="3"/>
              <a:endCxn id="216" idx="1"/>
            </p:cNvCxnSpPr>
            <p:nvPr/>
          </p:nvCxnSpPr>
          <p:spPr>
            <a:xfrm flipV="1">
              <a:off x="8213116" y="3226236"/>
              <a:ext cx="660911" cy="1707"/>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0" name="Rectangle : coins arrondis 89">
              <a:extLst>
                <a:ext uri="{FF2B5EF4-FFF2-40B4-BE49-F238E27FC236}">
                  <a16:creationId xmlns:a16="http://schemas.microsoft.com/office/drawing/2014/main" id="{056DD614-CB13-4EF1-A2BB-D9559D102CBD}"/>
                </a:ext>
              </a:extLst>
            </p:cNvPr>
            <p:cNvSpPr/>
            <p:nvPr/>
          </p:nvSpPr>
          <p:spPr>
            <a:xfrm>
              <a:off x="8875590" y="4056650"/>
              <a:ext cx="1132202" cy="771585"/>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en-US" sz="1000" dirty="0">
                  <a:latin typeface="Verdana" panose="020B0604030504040204" pitchFamily="34" charset="0"/>
                  <a:ea typeface="Verdana" panose="020B0604030504040204" pitchFamily="34" charset="0"/>
                </a:rPr>
                <a:t>POST*Net</a:t>
              </a:r>
            </a:p>
            <a:p>
              <a:r>
                <a:rPr lang="en-US" sz="1000" dirty="0">
                  <a:latin typeface="Verdana" panose="020B0604030504040204" pitchFamily="34" charset="0"/>
                  <a:ea typeface="Verdana" panose="020B0604030504040204" pitchFamily="34" charset="0"/>
                </a:rPr>
                <a:t>data copies</a:t>
              </a:r>
            </a:p>
          </p:txBody>
        </p:sp>
        <p:sp>
          <p:nvSpPr>
            <p:cNvPr id="221" name="Rectangle : coins arrondis 89">
              <a:extLst>
                <a:ext uri="{FF2B5EF4-FFF2-40B4-BE49-F238E27FC236}">
                  <a16:creationId xmlns:a16="http://schemas.microsoft.com/office/drawing/2014/main" id="{103AF499-514F-4B3C-AF2F-BDB286FD0E17}"/>
                </a:ext>
              </a:extLst>
            </p:cNvPr>
            <p:cNvSpPr/>
            <p:nvPr/>
          </p:nvSpPr>
          <p:spPr>
            <a:xfrm>
              <a:off x="8875589" y="5134562"/>
              <a:ext cx="1132203" cy="565958"/>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en-US" sz="1000" dirty="0">
                  <a:latin typeface="Verdana" panose="020B0604030504040204" pitchFamily="34" charset="0"/>
                  <a:ea typeface="Verdana" panose="020B0604030504040204" pitchFamily="34" charset="0"/>
                </a:rPr>
                <a:t>Manifest</a:t>
              </a:r>
            </a:p>
          </p:txBody>
        </p:sp>
        <p:cxnSp>
          <p:nvCxnSpPr>
            <p:cNvPr id="224" name="Straight Arrow Connector 223">
              <a:extLst>
                <a:ext uri="{FF2B5EF4-FFF2-40B4-BE49-F238E27FC236}">
                  <a16:creationId xmlns:a16="http://schemas.microsoft.com/office/drawing/2014/main" id="{F110251B-F630-48FB-AAB4-F4625AAF7C02}"/>
                </a:ext>
              </a:extLst>
            </p:cNvPr>
            <p:cNvCxnSpPr>
              <a:cxnSpLocks/>
              <a:stCxn id="220" idx="0"/>
              <a:endCxn id="216" idx="2"/>
            </p:cNvCxnSpPr>
            <p:nvPr/>
          </p:nvCxnSpPr>
          <p:spPr>
            <a:xfrm flipH="1" flipV="1">
              <a:off x="9430999" y="3705012"/>
              <a:ext cx="10692" cy="351638"/>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27" name="Straight Arrow Connector 226">
              <a:extLst>
                <a:ext uri="{FF2B5EF4-FFF2-40B4-BE49-F238E27FC236}">
                  <a16:creationId xmlns:a16="http://schemas.microsoft.com/office/drawing/2014/main" id="{9436A5A1-36C1-4B0F-84CA-81A7E1C9D82A}"/>
                </a:ext>
              </a:extLst>
            </p:cNvPr>
            <p:cNvCxnSpPr>
              <a:cxnSpLocks/>
              <a:stCxn id="221" idx="0"/>
              <a:endCxn id="220" idx="2"/>
            </p:cNvCxnSpPr>
            <p:nvPr/>
          </p:nvCxnSpPr>
          <p:spPr>
            <a:xfrm flipV="1">
              <a:off x="9441691" y="4828235"/>
              <a:ext cx="0" cy="306327"/>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234" name="Rectangle : coins arrondis 89">
              <a:extLst>
                <a:ext uri="{FF2B5EF4-FFF2-40B4-BE49-F238E27FC236}">
                  <a16:creationId xmlns:a16="http://schemas.microsoft.com/office/drawing/2014/main" id="{8781F7F9-C4DA-4F9C-AB69-98B3188F5D9D}"/>
                </a:ext>
              </a:extLst>
            </p:cNvPr>
            <p:cNvSpPr/>
            <p:nvPr/>
          </p:nvSpPr>
          <p:spPr>
            <a:xfrm>
              <a:off x="8875590" y="6023711"/>
              <a:ext cx="1132203" cy="565958"/>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en-US" sz="1000" dirty="0">
                  <a:latin typeface="Verdana" panose="020B0604030504040204" pitchFamily="34" charset="0"/>
                  <a:ea typeface="Verdana" panose="020B0604030504040204" pitchFamily="34" charset="0"/>
                </a:rPr>
                <a:t>Final</a:t>
              </a:r>
            </a:p>
            <a:p>
              <a:r>
                <a:rPr lang="en-US" sz="1000" dirty="0">
                  <a:latin typeface="Verdana" panose="020B0604030504040204" pitchFamily="34" charset="0"/>
                  <a:ea typeface="Verdana" panose="020B0604030504040204" pitchFamily="34" charset="0"/>
                </a:rPr>
                <a:t>assessment</a:t>
              </a:r>
            </a:p>
          </p:txBody>
        </p:sp>
        <p:sp>
          <p:nvSpPr>
            <p:cNvPr id="240" name="Rectangle : coins arrondis 89">
              <a:extLst>
                <a:ext uri="{FF2B5EF4-FFF2-40B4-BE49-F238E27FC236}">
                  <a16:creationId xmlns:a16="http://schemas.microsoft.com/office/drawing/2014/main" id="{31D590CE-CC22-4F51-B674-EB065B4C6BE5}"/>
                </a:ext>
              </a:extLst>
            </p:cNvPr>
            <p:cNvSpPr/>
            <p:nvPr/>
          </p:nvSpPr>
          <p:spPr>
            <a:xfrm>
              <a:off x="10280141" y="6023711"/>
              <a:ext cx="1410551" cy="565958"/>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en-US" sz="1000" dirty="0">
                  <a:latin typeface="Verdana" panose="020B0604030504040204" pitchFamily="34" charset="0"/>
                  <a:ea typeface="Verdana" panose="020B0604030504040204" pitchFamily="34" charset="0"/>
                </a:rPr>
                <a:t>Invoice QP</a:t>
              </a:r>
            </a:p>
          </p:txBody>
        </p:sp>
        <p:sp>
          <p:nvSpPr>
            <p:cNvPr id="241" name="Rectangle : coins arrondis 89">
              <a:extLst>
                <a:ext uri="{FF2B5EF4-FFF2-40B4-BE49-F238E27FC236}">
                  <a16:creationId xmlns:a16="http://schemas.microsoft.com/office/drawing/2014/main" id="{EB2CD3D7-64E5-42FD-815B-EB3F6D070B1B}"/>
                </a:ext>
              </a:extLst>
            </p:cNvPr>
            <p:cNvSpPr/>
            <p:nvPr/>
          </p:nvSpPr>
          <p:spPr>
            <a:xfrm>
              <a:off x="10280142" y="5131588"/>
              <a:ext cx="1402412" cy="565958"/>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en-US" sz="1000" dirty="0">
                  <a:latin typeface="Verdana" panose="020B0604030504040204" pitchFamily="34" charset="0"/>
                  <a:ea typeface="Verdana" panose="020B0604030504040204" pitchFamily="34" charset="0"/>
                </a:rPr>
                <a:t>Invoice Post</a:t>
              </a:r>
            </a:p>
            <a:p>
              <a:r>
                <a:rPr lang="en-US" sz="1000" dirty="0">
                  <a:latin typeface="Verdana" panose="020B0604030504040204" pitchFamily="34" charset="0"/>
                  <a:ea typeface="Verdana" panose="020B0604030504040204" pitchFamily="34" charset="0"/>
                </a:rPr>
                <a:t>or shipper</a:t>
              </a:r>
            </a:p>
          </p:txBody>
        </p:sp>
        <p:pic>
          <p:nvPicPr>
            <p:cNvPr id="242" name="Graphique 125">
              <a:extLst>
                <a:ext uri="{FF2B5EF4-FFF2-40B4-BE49-F238E27FC236}">
                  <a16:creationId xmlns:a16="http://schemas.microsoft.com/office/drawing/2014/main" id="{D52D28E0-08FD-4020-A1EF-5FC86DE789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0165" y="1595019"/>
              <a:ext cx="475102" cy="475102"/>
            </a:xfrm>
            <a:prstGeom prst="rect">
              <a:avLst/>
            </a:prstGeom>
          </p:spPr>
        </p:pic>
        <p:sp>
          <p:nvSpPr>
            <p:cNvPr id="243" name="TextBox 242">
              <a:extLst>
                <a:ext uri="{FF2B5EF4-FFF2-40B4-BE49-F238E27FC236}">
                  <a16:creationId xmlns:a16="http://schemas.microsoft.com/office/drawing/2014/main" id="{41F3546D-8462-4E3B-844D-C705B3BB5F9E}"/>
                </a:ext>
              </a:extLst>
            </p:cNvPr>
            <p:cNvSpPr txBox="1"/>
            <p:nvPr/>
          </p:nvSpPr>
          <p:spPr>
            <a:xfrm>
              <a:off x="11099773" y="1510155"/>
              <a:ext cx="635110" cy="400110"/>
            </a:xfrm>
            <a:prstGeom prst="rect">
              <a:avLst/>
            </a:prstGeom>
            <a:noFill/>
          </p:spPr>
          <p:txBody>
            <a:bodyPr wrap="none" rtlCol="0">
              <a:spAutoFit/>
            </a:bodyPr>
            <a:lstStyle/>
            <a:p>
              <a:r>
                <a:rPr lang="en-US" sz="1000" dirty="0">
                  <a:solidFill>
                    <a:srgbClr val="FF0000"/>
                  </a:solidFill>
                  <a:latin typeface="Verdana" panose="020B0604030504040204" pitchFamily="34" charset="0"/>
                  <a:ea typeface="Verdana" panose="020B0604030504040204" pitchFamily="34" charset="0"/>
                </a:rPr>
                <a:t>On</a:t>
              </a:r>
            </a:p>
            <a:p>
              <a:r>
                <a:rPr lang="en-US" sz="1000" dirty="0">
                  <a:solidFill>
                    <a:srgbClr val="FF0000"/>
                  </a:solidFill>
                  <a:latin typeface="Verdana" panose="020B0604030504040204" pitchFamily="34" charset="0"/>
                  <a:ea typeface="Verdana" panose="020B0604030504040204" pitchFamily="34" charset="0"/>
                </a:rPr>
                <a:t>invoice</a:t>
              </a:r>
            </a:p>
          </p:txBody>
        </p:sp>
        <p:sp>
          <p:nvSpPr>
            <p:cNvPr id="248" name="Rectangle : coins arrondis 89">
              <a:extLst>
                <a:ext uri="{FF2B5EF4-FFF2-40B4-BE49-F238E27FC236}">
                  <a16:creationId xmlns:a16="http://schemas.microsoft.com/office/drawing/2014/main" id="{90C632B3-B6BB-4543-8214-D31A8D53A5C9}"/>
                </a:ext>
              </a:extLst>
            </p:cNvPr>
            <p:cNvSpPr/>
            <p:nvPr/>
          </p:nvSpPr>
          <p:spPr>
            <a:xfrm>
              <a:off x="10116339" y="2735487"/>
              <a:ext cx="864758" cy="987998"/>
            </a:xfrm>
            <a:prstGeom prst="roundRect">
              <a:avLst>
                <a:gd name="adj" fmla="val 10000"/>
              </a:avLst>
            </a:prstGeom>
            <a:solidFill>
              <a:schemeClr val="bg1">
                <a:alpha val="90000"/>
              </a:schemeClr>
            </a:solidFill>
            <a:ln>
              <a:solidFill>
                <a:schemeClr val="tx2">
                  <a:lumMod val="10000"/>
                  <a:lumOff val="9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1" anchor="ctr"/>
            <a:lstStyle/>
            <a:p>
              <a:r>
                <a:rPr lang="en-US" sz="1000" dirty="0">
                  <a:latin typeface="Verdana" panose="020B0604030504040204" pitchFamily="34" charset="0"/>
                  <a:ea typeface="Verdana" panose="020B0604030504040204" pitchFamily="34" charset="0"/>
                </a:rPr>
                <a:t>Remit</a:t>
              </a:r>
            </a:p>
            <a:p>
              <a:r>
                <a:rPr lang="en-US" sz="1000" dirty="0">
                  <a:latin typeface="Verdana" panose="020B0604030504040204" pitchFamily="34" charset="0"/>
                  <a:ea typeface="Verdana" panose="020B0604030504040204" pitchFamily="34" charset="0"/>
                </a:rPr>
                <a:t>(if pay at Post)</a:t>
              </a:r>
            </a:p>
          </p:txBody>
        </p:sp>
        <p:sp>
          <p:nvSpPr>
            <p:cNvPr id="249" name="Rectangle : coins arrondis 89">
              <a:extLst>
                <a:ext uri="{FF2B5EF4-FFF2-40B4-BE49-F238E27FC236}">
                  <a16:creationId xmlns:a16="http://schemas.microsoft.com/office/drawing/2014/main" id="{9CA043E6-895D-47CE-B255-8BB301421507}"/>
                </a:ext>
              </a:extLst>
            </p:cNvPr>
            <p:cNvSpPr/>
            <p:nvPr/>
          </p:nvSpPr>
          <p:spPr>
            <a:xfrm>
              <a:off x="10394531" y="4060304"/>
              <a:ext cx="1070302" cy="771585"/>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en-US" sz="1000" dirty="0">
                  <a:latin typeface="Verdana" panose="020B0604030504040204" pitchFamily="34" charset="0"/>
                  <a:ea typeface="Verdana" panose="020B0604030504040204" pitchFamily="34" charset="0"/>
                </a:rPr>
                <a:t>Reports</a:t>
              </a:r>
            </a:p>
            <a:p>
              <a:r>
                <a:rPr lang="en-US" sz="1000" dirty="0">
                  <a:latin typeface="Verdana" panose="020B0604030504040204" pitchFamily="34" charset="0"/>
                  <a:ea typeface="Verdana" panose="020B0604030504040204" pitchFamily="34" charset="0"/>
                </a:rPr>
                <a:t>Dashboards</a:t>
              </a:r>
            </a:p>
          </p:txBody>
        </p:sp>
        <p:cxnSp>
          <p:nvCxnSpPr>
            <p:cNvPr id="252" name="Straight Arrow Connector 251">
              <a:extLst>
                <a:ext uri="{FF2B5EF4-FFF2-40B4-BE49-F238E27FC236}">
                  <a16:creationId xmlns:a16="http://schemas.microsoft.com/office/drawing/2014/main" id="{002D969C-8AD4-4C6B-81EC-B4410470FFEC}"/>
                </a:ext>
              </a:extLst>
            </p:cNvPr>
            <p:cNvCxnSpPr>
              <a:cxnSpLocks/>
              <a:endCxn id="221" idx="2"/>
            </p:cNvCxnSpPr>
            <p:nvPr/>
          </p:nvCxnSpPr>
          <p:spPr>
            <a:xfrm flipH="1" flipV="1">
              <a:off x="9441691" y="5700520"/>
              <a:ext cx="4069" cy="306327"/>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55" name="Straight Arrow Connector 254">
              <a:extLst>
                <a:ext uri="{FF2B5EF4-FFF2-40B4-BE49-F238E27FC236}">
                  <a16:creationId xmlns:a16="http://schemas.microsoft.com/office/drawing/2014/main" id="{B8C253D3-1DC4-4F3C-BE73-B125B9CD2B7D}"/>
                </a:ext>
              </a:extLst>
            </p:cNvPr>
            <p:cNvCxnSpPr>
              <a:cxnSpLocks/>
              <a:stCxn id="240" idx="1"/>
              <a:endCxn id="234" idx="3"/>
            </p:cNvCxnSpPr>
            <p:nvPr/>
          </p:nvCxnSpPr>
          <p:spPr>
            <a:xfrm flipH="1">
              <a:off x="10007793" y="6306690"/>
              <a:ext cx="272348" cy="0"/>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58" name="Straight Arrow Connector 257">
              <a:extLst>
                <a:ext uri="{FF2B5EF4-FFF2-40B4-BE49-F238E27FC236}">
                  <a16:creationId xmlns:a16="http://schemas.microsoft.com/office/drawing/2014/main" id="{D1F8C9FF-43C9-478A-8BF2-DA52EF9D00FE}"/>
                </a:ext>
              </a:extLst>
            </p:cNvPr>
            <p:cNvCxnSpPr>
              <a:cxnSpLocks/>
              <a:stCxn id="241" idx="2"/>
            </p:cNvCxnSpPr>
            <p:nvPr/>
          </p:nvCxnSpPr>
          <p:spPr>
            <a:xfrm>
              <a:off x="10981348" y="5697546"/>
              <a:ext cx="4069" cy="309301"/>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E945E884-1F66-4274-8580-6A8B8779F6D3}"/>
                </a:ext>
              </a:extLst>
            </p:cNvPr>
            <p:cNvCxnSpPr>
              <a:cxnSpLocks/>
            </p:cNvCxnSpPr>
            <p:nvPr/>
          </p:nvCxnSpPr>
          <p:spPr>
            <a:xfrm flipV="1">
              <a:off x="10335492" y="3723485"/>
              <a:ext cx="0" cy="1425519"/>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72" name="Straight Arrow Connector 271">
              <a:extLst>
                <a:ext uri="{FF2B5EF4-FFF2-40B4-BE49-F238E27FC236}">
                  <a16:creationId xmlns:a16="http://schemas.microsoft.com/office/drawing/2014/main" id="{BB68FBF6-A961-4B87-93EE-8E2B947454FB}"/>
                </a:ext>
              </a:extLst>
            </p:cNvPr>
            <p:cNvCxnSpPr>
              <a:cxnSpLocks/>
            </p:cNvCxnSpPr>
            <p:nvPr/>
          </p:nvCxnSpPr>
          <p:spPr>
            <a:xfrm flipH="1" flipV="1">
              <a:off x="11532971" y="2021884"/>
              <a:ext cx="20237" cy="3127120"/>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280" name="TextBox 279">
              <a:extLst>
                <a:ext uri="{FF2B5EF4-FFF2-40B4-BE49-F238E27FC236}">
                  <a16:creationId xmlns:a16="http://schemas.microsoft.com/office/drawing/2014/main" id="{DDA6D534-AF95-443D-88E1-3B21FF9376CA}"/>
                </a:ext>
              </a:extLst>
            </p:cNvPr>
            <p:cNvSpPr txBox="1"/>
            <p:nvPr/>
          </p:nvSpPr>
          <p:spPr>
            <a:xfrm rot="16200000">
              <a:off x="11184466" y="3087834"/>
              <a:ext cx="1341943" cy="246221"/>
            </a:xfrm>
            <a:prstGeom prst="rect">
              <a:avLst/>
            </a:prstGeom>
            <a:noFill/>
          </p:spPr>
          <p:txBody>
            <a:bodyPr wrap="square" rtlCol="0">
              <a:spAutoFit/>
            </a:bodyPr>
            <a:lstStyle/>
            <a:p>
              <a:pPr algn="ctr"/>
              <a:r>
                <a:rPr lang="en-US" sz="1000" b="1" dirty="0">
                  <a:latin typeface="Verdana" panose="020B0604030504040204" pitchFamily="34" charset="0"/>
                  <a:ea typeface="Verdana" panose="020B0604030504040204" pitchFamily="34" charset="0"/>
                </a:rPr>
                <a:t>Sending Post</a:t>
              </a:r>
            </a:p>
          </p:txBody>
        </p:sp>
        <p:sp>
          <p:nvSpPr>
            <p:cNvPr id="281" name="TextBox 280">
              <a:extLst>
                <a:ext uri="{FF2B5EF4-FFF2-40B4-BE49-F238E27FC236}">
                  <a16:creationId xmlns:a16="http://schemas.microsoft.com/office/drawing/2014/main" id="{F1872FBB-BA3A-49D5-B5A3-A484244B4333}"/>
                </a:ext>
              </a:extLst>
            </p:cNvPr>
            <p:cNvSpPr txBox="1"/>
            <p:nvPr/>
          </p:nvSpPr>
          <p:spPr>
            <a:xfrm rot="16200000">
              <a:off x="11373597" y="4312507"/>
              <a:ext cx="956468" cy="246221"/>
            </a:xfrm>
            <a:prstGeom prst="rect">
              <a:avLst/>
            </a:prstGeom>
            <a:noFill/>
          </p:spPr>
          <p:txBody>
            <a:bodyPr wrap="square" rtlCol="0">
              <a:spAutoFit/>
            </a:bodyPr>
            <a:lstStyle/>
            <a:p>
              <a:pPr algn="ctr"/>
              <a:r>
                <a:rPr lang="en-US" sz="1000" b="1" dirty="0">
                  <a:latin typeface="Verdana" panose="020B0604030504040204" pitchFamily="34" charset="0"/>
                  <a:ea typeface="Verdana" panose="020B0604030504040204" pitchFamily="34" charset="0"/>
                </a:rPr>
                <a:t>PTC IT</a:t>
              </a:r>
            </a:p>
          </p:txBody>
        </p:sp>
        <p:sp>
          <p:nvSpPr>
            <p:cNvPr id="282" name="TextBox 281">
              <a:extLst>
                <a:ext uri="{FF2B5EF4-FFF2-40B4-BE49-F238E27FC236}">
                  <a16:creationId xmlns:a16="http://schemas.microsoft.com/office/drawing/2014/main" id="{1E57A252-B3AB-426F-BE01-E9F066C5A9CB}"/>
                </a:ext>
              </a:extLst>
            </p:cNvPr>
            <p:cNvSpPr txBox="1"/>
            <p:nvPr/>
          </p:nvSpPr>
          <p:spPr>
            <a:xfrm rot="16200000">
              <a:off x="11457778" y="5277841"/>
              <a:ext cx="804385" cy="246221"/>
            </a:xfrm>
            <a:prstGeom prst="rect">
              <a:avLst/>
            </a:prstGeom>
            <a:noFill/>
          </p:spPr>
          <p:txBody>
            <a:bodyPr wrap="square" rtlCol="0">
              <a:spAutoFit/>
            </a:bodyPr>
            <a:lstStyle/>
            <a:p>
              <a:pPr algn="ctr"/>
              <a:r>
                <a:rPr lang="en-US" sz="1000" b="1" dirty="0">
                  <a:latin typeface="Verdana" panose="020B0604030504040204" pitchFamily="34" charset="0"/>
                  <a:ea typeface="Verdana" panose="020B0604030504040204" pitchFamily="34" charset="0"/>
                </a:rPr>
                <a:t>QP</a:t>
              </a:r>
            </a:p>
          </p:txBody>
        </p:sp>
        <p:sp>
          <p:nvSpPr>
            <p:cNvPr id="283" name="TextBox 282">
              <a:extLst>
                <a:ext uri="{FF2B5EF4-FFF2-40B4-BE49-F238E27FC236}">
                  <a16:creationId xmlns:a16="http://schemas.microsoft.com/office/drawing/2014/main" id="{EF006345-AF2B-4AA7-90B0-9543D70E5CF0}"/>
                </a:ext>
              </a:extLst>
            </p:cNvPr>
            <p:cNvSpPr txBox="1"/>
            <p:nvPr/>
          </p:nvSpPr>
          <p:spPr>
            <a:xfrm rot="16200000">
              <a:off x="11457121" y="6168104"/>
              <a:ext cx="809471" cy="246221"/>
            </a:xfrm>
            <a:prstGeom prst="rect">
              <a:avLst/>
            </a:prstGeom>
            <a:noFill/>
          </p:spPr>
          <p:txBody>
            <a:bodyPr wrap="square" rtlCol="0">
              <a:spAutoFit/>
            </a:bodyPr>
            <a:lstStyle/>
            <a:p>
              <a:pPr algn="ctr"/>
              <a:r>
                <a:rPr lang="en-US" sz="1000" b="1" dirty="0">
                  <a:latin typeface="Verdana" panose="020B0604030504040204" pitchFamily="34" charset="0"/>
                  <a:ea typeface="Verdana" panose="020B0604030504040204" pitchFamily="34" charset="0"/>
                </a:rPr>
                <a:t>US CBP</a:t>
              </a:r>
            </a:p>
          </p:txBody>
        </p:sp>
        <p:cxnSp>
          <p:nvCxnSpPr>
            <p:cNvPr id="103" name="Straight Arrow Connector 102">
              <a:extLst>
                <a:ext uri="{FF2B5EF4-FFF2-40B4-BE49-F238E27FC236}">
                  <a16:creationId xmlns:a16="http://schemas.microsoft.com/office/drawing/2014/main" id="{3B334167-50AF-42B6-A123-76C886D8BB22}"/>
                </a:ext>
              </a:extLst>
            </p:cNvPr>
            <p:cNvCxnSpPr>
              <a:cxnSpLocks/>
              <a:stCxn id="121" idx="1"/>
              <a:endCxn id="104" idx="3"/>
            </p:cNvCxnSpPr>
            <p:nvPr/>
          </p:nvCxnSpPr>
          <p:spPr>
            <a:xfrm flipH="1">
              <a:off x="3759870" y="5417541"/>
              <a:ext cx="311387" cy="0"/>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A98D394D-8B76-465B-8494-DF7A3DC66DDB}"/>
                </a:ext>
              </a:extLst>
            </p:cNvPr>
            <p:cNvCxnSpPr>
              <a:cxnSpLocks/>
              <a:stCxn id="204" idx="3"/>
              <a:endCxn id="221" idx="1"/>
            </p:cNvCxnSpPr>
            <p:nvPr/>
          </p:nvCxnSpPr>
          <p:spPr>
            <a:xfrm>
              <a:off x="8262906" y="5417541"/>
              <a:ext cx="612683" cy="0"/>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3C328AB-E2EB-4552-A13B-D29DFA6A7854}"/>
              </a:ext>
            </a:extLst>
          </p:cNvPr>
          <p:cNvSpPr>
            <a:spLocks noGrp="1"/>
          </p:cNvSpPr>
          <p:nvPr>
            <p:ph type="title"/>
          </p:nvPr>
        </p:nvSpPr>
        <p:spPr/>
        <p:txBody>
          <a:bodyPr/>
          <a:lstStyle/>
          <a:p>
            <a:r>
              <a:rPr lang="en-US" dirty="0"/>
              <a:t>UPU DDP solution – customer journey and process</a:t>
            </a:r>
            <a:endParaRPr lang="en-GB" dirty="0"/>
          </a:p>
        </p:txBody>
      </p:sp>
    </p:spTree>
    <p:extLst>
      <p:ext uri="{BB962C8B-B14F-4D97-AF65-F5344CB8AC3E}">
        <p14:creationId xmlns:p14="http://schemas.microsoft.com/office/powerpoint/2010/main" val="3004429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5BC8559-35C5-664C-E58D-7D7539922C74}"/>
              </a:ext>
            </a:extLst>
          </p:cNvPr>
          <p:cNvSpPr txBox="1">
            <a:spLocks/>
          </p:cNvSpPr>
          <p:nvPr/>
        </p:nvSpPr>
        <p:spPr>
          <a:xfrm>
            <a:off x="531223" y="1575880"/>
            <a:ext cx="11120846" cy="440663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457200" marR="0" lvl="0" indent="-4572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endParaRPr kumimoji="0" lang="fr-CH" sz="20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sym typeface="Wingdings" panose="05000000000000000000" pitchFamily="2" charset="2"/>
            </a:endParaRPr>
          </a:p>
        </p:txBody>
      </p:sp>
      <p:graphicFrame>
        <p:nvGraphicFramePr>
          <p:cNvPr id="5" name="Diagram 4"/>
          <p:cNvGraphicFramePr/>
          <p:nvPr>
            <p:extLst>
              <p:ext uri="{D42A27DB-BD31-4B8C-83A1-F6EECF244321}">
                <p14:modId xmlns:p14="http://schemas.microsoft.com/office/powerpoint/2010/main" val="127404"/>
              </p:ext>
            </p:extLst>
          </p:nvPr>
        </p:nvGraphicFramePr>
        <p:xfrm>
          <a:off x="2256730" y="1575881"/>
          <a:ext cx="9631829" cy="380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itle 1">
            <a:extLst>
              <a:ext uri="{FF2B5EF4-FFF2-40B4-BE49-F238E27FC236}">
                <a16:creationId xmlns:a16="http://schemas.microsoft.com/office/drawing/2014/main" id="{5B20A40E-703D-46CF-BDEB-6930D9897761}"/>
              </a:ext>
            </a:extLst>
          </p:cNvPr>
          <p:cNvSpPr txBox="1">
            <a:spLocks/>
          </p:cNvSpPr>
          <p:nvPr/>
        </p:nvSpPr>
        <p:spPr>
          <a:xfrm>
            <a:off x="1820929" y="327846"/>
            <a:ext cx="9123976" cy="892153"/>
          </a:xfrm>
          <a:prstGeom prst="rect">
            <a:avLst/>
          </a:prstGeom>
        </p:spPr>
        <p:txBody>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484D"/>
              </a:solidFill>
              <a:effectLst/>
              <a:uLnTx/>
              <a:uFillTx/>
              <a:latin typeface="Verdana" panose="020B0604030504040204" pitchFamily="34" charset="0"/>
              <a:ea typeface="Verdana" panose="020B0604030504040204" pitchFamily="34" charset="0"/>
            </a:endParaRPr>
          </a:p>
        </p:txBody>
      </p:sp>
      <p:grpSp>
        <p:nvGrpSpPr>
          <p:cNvPr id="9" name="Group 8">
            <a:extLst>
              <a:ext uri="{FF2B5EF4-FFF2-40B4-BE49-F238E27FC236}">
                <a16:creationId xmlns:a16="http://schemas.microsoft.com/office/drawing/2014/main" id="{8DF4F738-C369-4A6E-AE79-FF5657EAA922}"/>
              </a:ext>
            </a:extLst>
          </p:cNvPr>
          <p:cNvGrpSpPr/>
          <p:nvPr/>
        </p:nvGrpSpPr>
        <p:grpSpPr>
          <a:xfrm>
            <a:off x="268099" y="2543721"/>
            <a:ext cx="2639567" cy="1736149"/>
            <a:chOff x="351867" y="2613908"/>
            <a:chExt cx="2639567" cy="1736149"/>
          </a:xfrm>
        </p:grpSpPr>
        <p:sp>
          <p:nvSpPr>
            <p:cNvPr id="4" name="Arrow: Notched Right 3">
              <a:extLst>
                <a:ext uri="{FF2B5EF4-FFF2-40B4-BE49-F238E27FC236}">
                  <a16:creationId xmlns:a16="http://schemas.microsoft.com/office/drawing/2014/main" id="{7E79FBBE-7BD1-429B-9FAE-9ECAC3F2BD24}"/>
                </a:ext>
              </a:extLst>
            </p:cNvPr>
            <p:cNvSpPr/>
            <p:nvPr/>
          </p:nvSpPr>
          <p:spPr>
            <a:xfrm>
              <a:off x="1997731" y="3089349"/>
              <a:ext cx="993703" cy="954412"/>
            </a:xfrm>
            <a:prstGeom prst="notched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dirty="0"/>
            </a:p>
          </p:txBody>
        </p:sp>
        <p:pic>
          <p:nvPicPr>
            <p:cNvPr id="6" name="Picture 5">
              <a:extLst>
                <a:ext uri="{FF2B5EF4-FFF2-40B4-BE49-F238E27FC236}">
                  <a16:creationId xmlns:a16="http://schemas.microsoft.com/office/drawing/2014/main" id="{1482AA51-182C-41EE-8C5C-A68D178E5F39}"/>
                </a:ext>
              </a:extLst>
            </p:cNvPr>
            <p:cNvPicPr>
              <a:picLocks noChangeAspect="1"/>
            </p:cNvPicPr>
            <p:nvPr/>
          </p:nvPicPr>
          <p:blipFill>
            <a:blip r:embed="rId8"/>
            <a:stretch>
              <a:fillRect/>
            </a:stretch>
          </p:blipFill>
          <p:spPr>
            <a:xfrm>
              <a:off x="508442" y="2797982"/>
              <a:ext cx="1332714" cy="1368000"/>
            </a:xfrm>
            <a:prstGeom prst="rect">
              <a:avLst/>
            </a:prstGeom>
          </p:spPr>
        </p:pic>
        <p:sp>
          <p:nvSpPr>
            <p:cNvPr id="21" name="Circle: Hollow 20">
              <a:extLst>
                <a:ext uri="{FF2B5EF4-FFF2-40B4-BE49-F238E27FC236}">
                  <a16:creationId xmlns:a16="http://schemas.microsoft.com/office/drawing/2014/main" id="{B3EABDD2-98F1-433A-B531-AA56CAA680E2}"/>
                </a:ext>
              </a:extLst>
            </p:cNvPr>
            <p:cNvSpPr/>
            <p:nvPr/>
          </p:nvSpPr>
          <p:spPr>
            <a:xfrm>
              <a:off x="351867" y="2613908"/>
              <a:ext cx="1725508" cy="1736149"/>
            </a:xfrm>
            <a:prstGeom prst="donut">
              <a:avLst>
                <a:gd name="adj" fmla="val 5393"/>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tx1"/>
                </a:solidFill>
              </a:endParaRPr>
            </a:p>
          </p:txBody>
        </p:sp>
      </p:grpSp>
      <p:sp>
        <p:nvSpPr>
          <p:cNvPr id="22" name="Oval 21">
            <a:extLst>
              <a:ext uri="{FF2B5EF4-FFF2-40B4-BE49-F238E27FC236}">
                <a16:creationId xmlns:a16="http://schemas.microsoft.com/office/drawing/2014/main" id="{0FC124C5-A122-442A-9968-8BEA6D7A7B5C}"/>
              </a:ext>
            </a:extLst>
          </p:cNvPr>
          <p:cNvSpPr/>
          <p:nvPr/>
        </p:nvSpPr>
        <p:spPr>
          <a:xfrm>
            <a:off x="2907666" y="2901106"/>
            <a:ext cx="245726" cy="236109"/>
          </a:xfrm>
          <a:prstGeom prst="ellipse">
            <a:avLst/>
          </a:prstGeom>
          <a:solidFill>
            <a:srgbClr val="FFFF00"/>
          </a:solidFill>
          <a:ln>
            <a:solidFill>
              <a:schemeClr val="accent1">
                <a:lumMod val="75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Oval 22">
            <a:extLst>
              <a:ext uri="{FF2B5EF4-FFF2-40B4-BE49-F238E27FC236}">
                <a16:creationId xmlns:a16="http://schemas.microsoft.com/office/drawing/2014/main" id="{97EE0C69-0EC2-4E4D-8324-FBD63A69B7EA}"/>
              </a:ext>
            </a:extLst>
          </p:cNvPr>
          <p:cNvSpPr/>
          <p:nvPr/>
        </p:nvSpPr>
        <p:spPr>
          <a:xfrm>
            <a:off x="2907666" y="3807652"/>
            <a:ext cx="245726" cy="236109"/>
          </a:xfrm>
          <a:prstGeom prst="ellipse">
            <a:avLst/>
          </a:prstGeom>
          <a:solidFill>
            <a:srgbClr val="FFFF00"/>
          </a:solidFill>
          <a:ln>
            <a:solidFill>
              <a:schemeClr val="accent1">
                <a:lumMod val="75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Title 7">
            <a:extLst>
              <a:ext uri="{FF2B5EF4-FFF2-40B4-BE49-F238E27FC236}">
                <a16:creationId xmlns:a16="http://schemas.microsoft.com/office/drawing/2014/main" id="{16281A4D-C419-492F-B89A-15D1779484F3}"/>
              </a:ext>
            </a:extLst>
          </p:cNvPr>
          <p:cNvSpPr>
            <a:spLocks noGrp="1"/>
          </p:cNvSpPr>
          <p:nvPr>
            <p:ph type="title"/>
          </p:nvPr>
        </p:nvSpPr>
        <p:spPr/>
        <p:txBody>
          <a:bodyPr/>
          <a:lstStyle/>
          <a:p>
            <a:r>
              <a:rPr lang="en-US" sz="1800" dirty="0"/>
              <a:t>Convention changes to postal services approved by the Fourth Extraordinary Congress (Riyadh, Saudi Arabia, 2023)</a:t>
            </a:r>
            <a:endParaRPr lang="en-GB" sz="1800" dirty="0"/>
          </a:p>
        </p:txBody>
      </p:sp>
    </p:spTree>
    <p:extLst>
      <p:ext uri="{BB962C8B-B14F-4D97-AF65-F5344CB8AC3E}">
        <p14:creationId xmlns:p14="http://schemas.microsoft.com/office/powerpoint/2010/main" val="37738430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3DEEC5-F49E-450D-86F6-6BC02C57A4C4}"/>
              </a:ext>
            </a:extLst>
          </p:cNvPr>
          <p:cNvSpPr txBox="1">
            <a:spLocks/>
          </p:cNvSpPr>
          <p:nvPr/>
        </p:nvSpPr>
        <p:spPr>
          <a:xfrm>
            <a:off x="2310680" y="1732255"/>
            <a:ext cx="9611534" cy="1465186"/>
          </a:xfrm>
          <a:prstGeom prst="rect">
            <a:avLst/>
          </a:prstGeom>
          <a:solidFill>
            <a:srgbClr val="005BAA"/>
          </a:solidFill>
          <a:ln>
            <a:no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lgn="l"/>
            <a:r>
              <a:rPr lang="en-GB" sz="1600" dirty="0"/>
              <a:t>Flexible IT deployment options</a:t>
            </a:r>
          </a:p>
          <a:p>
            <a:pPr marL="342900" indent="-342900" algn="l">
              <a:buFont typeface="Arial" panose="020B0604020202020204" pitchFamily="34" charset="0"/>
              <a:buChar char="•"/>
            </a:pPr>
            <a:r>
              <a:rPr lang="en-GB" sz="1600" b="0" dirty="0"/>
              <a:t>Turn-key with </a:t>
            </a:r>
            <a:r>
              <a:rPr lang="en-GB" sz="1600" b="0" dirty="0" err="1"/>
              <a:t>CDS.post</a:t>
            </a:r>
            <a:endParaRPr lang="en-GB" sz="1600" b="0" dirty="0"/>
          </a:p>
          <a:p>
            <a:pPr marL="360000" indent="-360000" algn="just">
              <a:lnSpc>
                <a:spcPct val="100000"/>
              </a:lnSpc>
              <a:spcBef>
                <a:spcPts val="600"/>
              </a:spcBef>
              <a:buFont typeface="Arial" panose="020B0604020202020204" pitchFamily="34" charset="0"/>
              <a:buChar char="•"/>
            </a:pPr>
            <a:r>
              <a:rPr lang="en-GB" sz="1600" b="0" dirty="0"/>
              <a:t>Built-in process in CDS, or externalize part (or the full) process (CDS APIs)</a:t>
            </a:r>
          </a:p>
          <a:p>
            <a:pPr marL="342900" indent="-342900" algn="l">
              <a:buFont typeface="Arial" panose="020B0604020202020204" pitchFamily="34" charset="0"/>
              <a:buChar char="•"/>
            </a:pPr>
            <a:r>
              <a:rPr lang="en-GB" sz="1600" b="0" dirty="0"/>
              <a:t>DDP APIs on the PTC Gateway</a:t>
            </a:r>
          </a:p>
        </p:txBody>
      </p:sp>
      <p:sp>
        <p:nvSpPr>
          <p:cNvPr id="6" name="Content Placeholder 2">
            <a:extLst>
              <a:ext uri="{FF2B5EF4-FFF2-40B4-BE49-F238E27FC236}">
                <a16:creationId xmlns:a16="http://schemas.microsoft.com/office/drawing/2014/main" id="{71BD3595-666E-4ABB-A4E6-0C708466A87B}"/>
              </a:ext>
            </a:extLst>
          </p:cNvPr>
          <p:cNvSpPr txBox="1">
            <a:spLocks/>
          </p:cNvSpPr>
          <p:nvPr/>
        </p:nvSpPr>
        <p:spPr>
          <a:xfrm>
            <a:off x="2310680" y="3256047"/>
            <a:ext cx="9611534" cy="1201131"/>
          </a:xfrm>
          <a:prstGeom prst="rect">
            <a:avLst/>
          </a:prstGeom>
          <a:solidFill>
            <a:schemeClr val="accent1">
              <a:lumMod val="60000"/>
              <a:lumOff val="40000"/>
            </a:schemeClr>
          </a:solidFill>
          <a:ln>
            <a:noFill/>
          </a:ln>
        </p:spPr>
        <p:txBody>
          <a:bodyPr vert="horz" lIns="91440" tIns="45720" rIns="91440" bIns="45720" rtlCol="0" anchor="ctr"/>
          <a:lstStyle>
            <a:defPPr>
              <a:defRPr lang="en-CH"/>
            </a:defPPr>
            <a:lvl1pPr marL="0" indent="0" algn="ctr" defTabSz="914400" rtl="0" eaLnBrk="1" latinLnBrk="0" hangingPunct="1">
              <a:buNone/>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4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2000" kern="1200">
                <a:solidFill>
                  <a:schemeClr val="tx1"/>
                </a:solidFill>
                <a:latin typeface="+mn-lt"/>
                <a:ea typeface="+mn-ea"/>
                <a:cs typeface="+mn-cs"/>
              </a:defRPr>
            </a:lvl6pPr>
            <a:lvl7pPr marL="2743200" algn="l" defTabSz="914400" rtl="0" eaLnBrk="1" latinLnBrk="0" hangingPunct="1">
              <a:defRPr sz="2000" kern="1200">
                <a:solidFill>
                  <a:schemeClr val="tx1"/>
                </a:solidFill>
                <a:latin typeface="+mn-lt"/>
                <a:ea typeface="+mn-ea"/>
                <a:cs typeface="+mn-cs"/>
              </a:defRPr>
            </a:lvl7pPr>
            <a:lvl8pPr marL="3200400" algn="l" defTabSz="914400" rtl="0" eaLnBrk="1" latinLnBrk="0" hangingPunct="1">
              <a:defRPr sz="2000" kern="1200">
                <a:solidFill>
                  <a:schemeClr val="tx1"/>
                </a:solidFill>
                <a:latin typeface="+mn-lt"/>
                <a:ea typeface="+mn-ea"/>
                <a:cs typeface="+mn-cs"/>
              </a:defRPr>
            </a:lvl8pPr>
            <a:lvl9pPr marL="3657600" algn="l" defTabSz="914400" rtl="0" eaLnBrk="1" latinLnBrk="0" hangingPunct="1">
              <a:defRPr sz="2000" kern="1200">
                <a:solidFill>
                  <a:schemeClr val="tx1"/>
                </a:solidFill>
                <a:latin typeface="+mn-lt"/>
                <a:ea typeface="+mn-ea"/>
                <a:cs typeface="+mn-cs"/>
              </a:defRPr>
            </a:lvl9pPr>
          </a:lstStyle>
          <a:p>
            <a:pPr algn="l"/>
            <a:r>
              <a:rPr lang="en-GB" sz="1600" b="1" dirty="0"/>
              <a:t>Integrated payment options: postal customers can</a:t>
            </a:r>
          </a:p>
          <a:p>
            <a:pPr marL="360000" indent="-360000" algn="l">
              <a:spcBef>
                <a:spcPts val="600"/>
              </a:spcBef>
              <a:buFont typeface="Arial" panose="020B0604020202020204" pitchFamily="34" charset="0"/>
              <a:buChar char="•"/>
            </a:pPr>
            <a:r>
              <a:rPr lang="en-GB" sz="1600" b="0" dirty="0"/>
              <a:t>Pay at Post</a:t>
            </a:r>
          </a:p>
          <a:p>
            <a:pPr marL="360000" indent="-360000" algn="just">
              <a:spcBef>
                <a:spcPts val="600"/>
              </a:spcBef>
              <a:buFont typeface="Arial" panose="020B0604020202020204" pitchFamily="34" charset="0"/>
              <a:buChar char="•"/>
            </a:pPr>
            <a:r>
              <a:rPr lang="en-GB" sz="1600" dirty="0"/>
              <a:t>Pay directly at the third party (</a:t>
            </a:r>
            <a:r>
              <a:rPr lang="en-GB" sz="1600" dirty="0">
                <a:sym typeface="Wingdings" panose="05000000000000000000" pitchFamily="2" charset="2"/>
              </a:rPr>
              <a:t> outsource, where regulations don’t allow the origin Post to collect duties on behalf of a foreign country)</a:t>
            </a:r>
            <a:endParaRPr lang="en-GB" sz="1600" b="0" dirty="0"/>
          </a:p>
        </p:txBody>
      </p:sp>
      <p:sp>
        <p:nvSpPr>
          <p:cNvPr id="7" name="Content Placeholder 2">
            <a:extLst>
              <a:ext uri="{FF2B5EF4-FFF2-40B4-BE49-F238E27FC236}">
                <a16:creationId xmlns:a16="http://schemas.microsoft.com/office/drawing/2014/main" id="{6FF9BD00-29EF-4217-804E-FE5478561917}"/>
              </a:ext>
            </a:extLst>
          </p:cNvPr>
          <p:cNvSpPr txBox="1">
            <a:spLocks/>
          </p:cNvSpPr>
          <p:nvPr/>
        </p:nvSpPr>
        <p:spPr>
          <a:xfrm>
            <a:off x="2310680" y="4481918"/>
            <a:ext cx="9611533" cy="1051562"/>
          </a:xfrm>
          <a:prstGeom prst="rect">
            <a:avLst/>
          </a:prstGeom>
          <a:solidFill>
            <a:schemeClr val="bg1">
              <a:lumMod val="85000"/>
            </a:schemeClr>
          </a:solidFill>
          <a:ln>
            <a:noFill/>
          </a:ln>
        </p:spPr>
        <p:txBody>
          <a:bodyPr vert="horz" lIns="91440" tIns="45720" rIns="91440" bIns="45720" rtlCol="0" anchor="ctr"/>
          <a:lstStyle>
            <a:defPPr>
              <a:defRPr lang="en-CH"/>
            </a:defPPr>
            <a:lvl1pPr marL="0" indent="0" algn="ctr" defTabSz="914400" rtl="0" eaLnBrk="1" latinLnBrk="0" hangingPunct="1">
              <a:buNone/>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4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2000" kern="1200">
                <a:solidFill>
                  <a:schemeClr val="tx1"/>
                </a:solidFill>
                <a:latin typeface="+mn-lt"/>
                <a:ea typeface="+mn-ea"/>
                <a:cs typeface="+mn-cs"/>
              </a:defRPr>
            </a:lvl6pPr>
            <a:lvl7pPr marL="2743200" algn="l" defTabSz="914400" rtl="0" eaLnBrk="1" latinLnBrk="0" hangingPunct="1">
              <a:defRPr sz="2000" kern="1200">
                <a:solidFill>
                  <a:schemeClr val="tx1"/>
                </a:solidFill>
                <a:latin typeface="+mn-lt"/>
                <a:ea typeface="+mn-ea"/>
                <a:cs typeface="+mn-cs"/>
              </a:defRPr>
            </a:lvl7pPr>
            <a:lvl8pPr marL="3200400" algn="l" defTabSz="914400" rtl="0" eaLnBrk="1" latinLnBrk="0" hangingPunct="1">
              <a:defRPr sz="2000" kern="1200">
                <a:solidFill>
                  <a:schemeClr val="tx1"/>
                </a:solidFill>
                <a:latin typeface="+mn-lt"/>
                <a:ea typeface="+mn-ea"/>
                <a:cs typeface="+mn-cs"/>
              </a:defRPr>
            </a:lvl8pPr>
            <a:lvl9pPr marL="3657600" algn="l" defTabSz="914400" rtl="0" eaLnBrk="1" latinLnBrk="0" hangingPunct="1">
              <a:defRPr sz="2000" kern="1200">
                <a:solidFill>
                  <a:schemeClr val="tx1"/>
                </a:solidFill>
                <a:latin typeface="+mn-lt"/>
                <a:ea typeface="+mn-ea"/>
                <a:cs typeface="+mn-cs"/>
              </a:defRPr>
            </a:lvl9pPr>
          </a:lstStyle>
          <a:p>
            <a:pPr marL="360000" indent="-360000" algn="l"/>
            <a:r>
              <a:rPr lang="en-GB" sz="1600" b="1" dirty="0"/>
              <a:t>Modular</a:t>
            </a:r>
          </a:p>
          <a:p>
            <a:pPr marL="360000" indent="-360000" algn="just">
              <a:spcBef>
                <a:spcPts val="600"/>
              </a:spcBef>
              <a:buFont typeface="Arial" panose="020B0604020202020204" pitchFamily="34" charset="0"/>
              <a:buChar char="•"/>
            </a:pPr>
            <a:r>
              <a:rPr lang="en-GB" sz="1600" b="0" dirty="0"/>
              <a:t>Option to subscribe to only part of the solution (e.g. automatic mani</a:t>
            </a:r>
            <a:r>
              <a:rPr lang="en-GB" sz="1600" dirty="0"/>
              <a:t>fests from POST*Net)</a:t>
            </a:r>
            <a:endParaRPr lang="en-GB" sz="1600" b="0" dirty="0"/>
          </a:p>
        </p:txBody>
      </p:sp>
      <p:sp>
        <p:nvSpPr>
          <p:cNvPr id="8" name="Content Placeholder 2">
            <a:extLst>
              <a:ext uri="{FF2B5EF4-FFF2-40B4-BE49-F238E27FC236}">
                <a16:creationId xmlns:a16="http://schemas.microsoft.com/office/drawing/2014/main" id="{91ACBB51-86E6-4041-9D29-FCF230C6BE49}"/>
              </a:ext>
            </a:extLst>
          </p:cNvPr>
          <p:cNvSpPr txBox="1">
            <a:spLocks/>
          </p:cNvSpPr>
          <p:nvPr/>
        </p:nvSpPr>
        <p:spPr>
          <a:xfrm>
            <a:off x="2310680" y="5575153"/>
            <a:ext cx="9611532" cy="1051563"/>
          </a:xfrm>
          <a:prstGeom prst="rect">
            <a:avLst/>
          </a:prstGeom>
          <a:solidFill>
            <a:schemeClr val="bg1">
              <a:lumMod val="95000"/>
            </a:schemeClr>
          </a:solidFill>
          <a:ln>
            <a:noFill/>
          </a:ln>
        </p:spPr>
        <p:txBody>
          <a:bodyPr vert="horz" lIns="91440" tIns="45720" rIns="91440" bIns="45720" rtlCol="0" anchor="ctr"/>
          <a:lstStyle>
            <a:defPPr>
              <a:defRPr lang="en-CH"/>
            </a:defPPr>
            <a:lvl1pPr marL="0" indent="0" algn="ctr" defTabSz="914400" rtl="0" eaLnBrk="1" latinLnBrk="0" hangingPunct="1">
              <a:buNone/>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4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2000" kern="1200">
                <a:solidFill>
                  <a:schemeClr val="tx1"/>
                </a:solidFill>
                <a:latin typeface="+mn-lt"/>
                <a:ea typeface="+mn-ea"/>
                <a:cs typeface="+mn-cs"/>
              </a:defRPr>
            </a:lvl6pPr>
            <a:lvl7pPr marL="2743200" algn="l" defTabSz="914400" rtl="0" eaLnBrk="1" latinLnBrk="0" hangingPunct="1">
              <a:defRPr sz="2000" kern="1200">
                <a:solidFill>
                  <a:schemeClr val="tx1"/>
                </a:solidFill>
                <a:latin typeface="+mn-lt"/>
                <a:ea typeface="+mn-ea"/>
                <a:cs typeface="+mn-cs"/>
              </a:defRPr>
            </a:lvl7pPr>
            <a:lvl8pPr marL="3200400" algn="l" defTabSz="914400" rtl="0" eaLnBrk="1" latinLnBrk="0" hangingPunct="1">
              <a:defRPr sz="2000" kern="1200">
                <a:solidFill>
                  <a:schemeClr val="tx1"/>
                </a:solidFill>
                <a:latin typeface="+mn-lt"/>
                <a:ea typeface="+mn-ea"/>
                <a:cs typeface="+mn-cs"/>
              </a:defRPr>
            </a:lvl8pPr>
            <a:lvl9pPr marL="3657600" algn="l" defTabSz="914400" rtl="0" eaLnBrk="1" latinLnBrk="0" hangingPunct="1">
              <a:defRPr sz="2000" kern="1200">
                <a:solidFill>
                  <a:schemeClr val="tx1"/>
                </a:solidFill>
                <a:latin typeface="+mn-lt"/>
                <a:ea typeface="+mn-ea"/>
                <a:cs typeface="+mn-cs"/>
              </a:defRPr>
            </a:lvl9pPr>
          </a:lstStyle>
          <a:p>
            <a:pPr algn="l"/>
            <a:r>
              <a:rPr lang="en-GB" sz="1600" b="1" dirty="0"/>
              <a:t>Choice of third party</a:t>
            </a:r>
          </a:p>
          <a:p>
            <a:pPr marL="360000" indent="-360000" algn="just">
              <a:spcBef>
                <a:spcPts val="600"/>
              </a:spcBef>
              <a:buFont typeface="Arial" panose="020B0604020202020204" pitchFamily="34" charset="0"/>
              <a:buChar char="•"/>
            </a:pPr>
            <a:r>
              <a:rPr lang="en-GB" sz="1600" b="0" dirty="0"/>
              <a:t>All third-party providers integrated the same way</a:t>
            </a:r>
          </a:p>
          <a:p>
            <a:pPr marL="360000" indent="-360000" algn="l">
              <a:spcBef>
                <a:spcPts val="600"/>
              </a:spcBef>
              <a:buFont typeface="Arial" panose="020B0604020202020204" pitchFamily="34" charset="0"/>
              <a:buChar char="•"/>
            </a:pPr>
            <a:r>
              <a:rPr lang="en-GB" sz="1600" b="0" dirty="0"/>
              <a:t>Easy transition from one to another if required</a:t>
            </a:r>
          </a:p>
        </p:txBody>
      </p:sp>
      <p:sp>
        <p:nvSpPr>
          <p:cNvPr id="13" name="TextBox 12">
            <a:extLst>
              <a:ext uri="{FF2B5EF4-FFF2-40B4-BE49-F238E27FC236}">
                <a16:creationId xmlns:a16="http://schemas.microsoft.com/office/drawing/2014/main" id="{528DC0BA-8F4E-472A-9D02-3B49440992E5}"/>
              </a:ext>
            </a:extLst>
          </p:cNvPr>
          <p:cNvSpPr txBox="1"/>
          <p:nvPr/>
        </p:nvSpPr>
        <p:spPr>
          <a:xfrm>
            <a:off x="336028" y="2807793"/>
            <a:ext cx="1797572" cy="1477328"/>
          </a:xfrm>
          <a:prstGeom prst="rect">
            <a:avLst/>
          </a:prstGeom>
          <a:noFill/>
        </p:spPr>
        <p:txBody>
          <a:bodyPr wrap="square" rtlCol="0">
            <a:spAutoFit/>
          </a:bodyPr>
          <a:lstStyle/>
          <a:p>
            <a:r>
              <a:rPr lang="en-US" dirty="0">
                <a:solidFill>
                  <a:srgbClr val="FF0000"/>
                </a:solidFill>
                <a:latin typeface="Verdana" panose="020B0604030504040204" pitchFamily="34" charset="0"/>
                <a:ea typeface="Verdana" panose="020B0604030504040204" pitchFamily="34" charset="0"/>
              </a:rPr>
              <a:t>86 Posts </a:t>
            </a:r>
            <a:r>
              <a:rPr lang="en-US" dirty="0">
                <a:latin typeface="Verdana" panose="020B0604030504040204" pitchFamily="34" charset="0"/>
                <a:ea typeface="Verdana" panose="020B0604030504040204" pitchFamily="34" charset="0"/>
              </a:rPr>
              <a:t>using </a:t>
            </a:r>
            <a:r>
              <a:rPr lang="en-US" dirty="0" err="1">
                <a:latin typeface="Verdana" panose="020B0604030504040204" pitchFamily="34" charset="0"/>
                <a:ea typeface="Verdana" panose="020B0604030504040204" pitchFamily="34" charset="0"/>
              </a:rPr>
              <a:t>CDS.post</a:t>
            </a:r>
            <a:r>
              <a:rPr lang="en-US" dirty="0">
                <a:latin typeface="Verdana" panose="020B0604030504040204" pitchFamily="34" charset="0"/>
                <a:ea typeface="Verdana" panose="020B0604030504040204" pitchFamily="34" charset="0"/>
              </a:rPr>
              <a:t> are technically ready!</a:t>
            </a:r>
          </a:p>
        </p:txBody>
      </p:sp>
      <p:cxnSp>
        <p:nvCxnSpPr>
          <p:cNvPr id="14" name="Connector: Elbow 13">
            <a:extLst>
              <a:ext uri="{FF2B5EF4-FFF2-40B4-BE49-F238E27FC236}">
                <a16:creationId xmlns:a16="http://schemas.microsoft.com/office/drawing/2014/main" id="{1F030E5C-CB77-4F59-851E-251E21A76D9F}"/>
              </a:ext>
            </a:extLst>
          </p:cNvPr>
          <p:cNvCxnSpPr>
            <a:cxnSpLocks/>
          </p:cNvCxnSpPr>
          <p:nvPr/>
        </p:nvCxnSpPr>
        <p:spPr>
          <a:xfrm rot="10800000" flipV="1">
            <a:off x="1132292" y="2324401"/>
            <a:ext cx="1245155" cy="462458"/>
          </a:xfrm>
          <a:prstGeom prst="bentConnector2">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0C753B35-1C32-4EEE-AC8D-EE44D45CE106}"/>
              </a:ext>
            </a:extLst>
          </p:cNvPr>
          <p:cNvSpPr>
            <a:spLocks noGrp="1"/>
          </p:cNvSpPr>
          <p:nvPr>
            <p:ph type="title"/>
          </p:nvPr>
        </p:nvSpPr>
        <p:spPr/>
        <p:txBody>
          <a:bodyPr/>
          <a:lstStyle/>
          <a:p>
            <a:r>
              <a:rPr lang="en-GB" dirty="0"/>
              <a:t>UPU DDP solution offering</a:t>
            </a:r>
          </a:p>
        </p:txBody>
      </p:sp>
    </p:spTree>
    <p:extLst>
      <p:ext uri="{BB962C8B-B14F-4D97-AF65-F5344CB8AC3E}">
        <p14:creationId xmlns:p14="http://schemas.microsoft.com/office/powerpoint/2010/main" val="39871959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6217E32-7579-425D-AB8B-023658B1EB49}"/>
              </a:ext>
            </a:extLst>
          </p:cNvPr>
          <p:cNvGrpSpPr/>
          <p:nvPr/>
        </p:nvGrpSpPr>
        <p:grpSpPr>
          <a:xfrm>
            <a:off x="287056" y="1517965"/>
            <a:ext cx="11568944" cy="5040000"/>
            <a:chOff x="275948" y="1315895"/>
            <a:chExt cx="11657520" cy="5299092"/>
          </a:xfrm>
        </p:grpSpPr>
        <p:pic>
          <p:nvPicPr>
            <p:cNvPr id="3" name="Image 144">
              <a:extLst>
                <a:ext uri="{FF2B5EF4-FFF2-40B4-BE49-F238E27FC236}">
                  <a16:creationId xmlns:a16="http://schemas.microsoft.com/office/drawing/2014/main" id="{2FADE615-9839-443F-95C7-25ED60170040}"/>
                </a:ext>
              </a:extLst>
            </p:cNvPr>
            <p:cNvPicPr>
              <a:picLocks noChangeAspect="1"/>
            </p:cNvPicPr>
            <p:nvPr/>
          </p:nvPicPr>
          <p:blipFill>
            <a:blip r:embed="rId3"/>
            <a:stretch>
              <a:fillRect/>
            </a:stretch>
          </p:blipFill>
          <p:spPr>
            <a:xfrm>
              <a:off x="2074771" y="1315895"/>
              <a:ext cx="4855032" cy="3094378"/>
            </a:xfrm>
            <a:prstGeom prst="rect">
              <a:avLst/>
            </a:prstGeom>
          </p:spPr>
        </p:pic>
        <p:sp>
          <p:nvSpPr>
            <p:cNvPr id="7" name="ZoneTexte 81">
              <a:extLst>
                <a:ext uri="{FF2B5EF4-FFF2-40B4-BE49-F238E27FC236}">
                  <a16:creationId xmlns:a16="http://schemas.microsoft.com/office/drawing/2014/main" id="{B9AA0827-19B3-415B-9636-2A611174BA91}"/>
                </a:ext>
              </a:extLst>
            </p:cNvPr>
            <p:cNvSpPr txBox="1"/>
            <p:nvPr/>
          </p:nvSpPr>
          <p:spPr>
            <a:xfrm>
              <a:off x="2080215" y="1340206"/>
              <a:ext cx="4849588" cy="291239"/>
            </a:xfrm>
            <a:prstGeom prst="rect">
              <a:avLst/>
            </a:prstGeom>
            <a:noFill/>
          </p:spPr>
          <p:txBody>
            <a:bodyPr wrap="square">
              <a:spAutoFit/>
            </a:bodyPr>
            <a:lstStyle/>
            <a:p>
              <a:pPr lvl="0" algn="ctr"/>
              <a:r>
                <a:rPr lang="en-GB" sz="1200" b="1">
                  <a:solidFill>
                    <a:schemeClr val="bg1"/>
                  </a:solidFill>
                  <a:latin typeface="Verdana" panose="020B0604030504040204" pitchFamily="34" charset="0"/>
                  <a:ea typeface="Verdana" panose="020B0604030504040204" pitchFamily="34" charset="0"/>
                </a:rPr>
                <a:t>CDS 2024 SP2 (current version, live on CDS.post)</a:t>
              </a:r>
            </a:p>
          </p:txBody>
        </p:sp>
        <p:pic>
          <p:nvPicPr>
            <p:cNvPr id="28" name="Image 144">
              <a:extLst>
                <a:ext uri="{FF2B5EF4-FFF2-40B4-BE49-F238E27FC236}">
                  <a16:creationId xmlns:a16="http://schemas.microsoft.com/office/drawing/2014/main" id="{7CD1029C-50A1-42C8-A2A0-52D90F7E92BB}"/>
                </a:ext>
              </a:extLst>
            </p:cNvPr>
            <p:cNvPicPr>
              <a:picLocks noChangeAspect="1"/>
            </p:cNvPicPr>
            <p:nvPr/>
          </p:nvPicPr>
          <p:blipFill>
            <a:blip r:embed="rId3"/>
            <a:stretch>
              <a:fillRect/>
            </a:stretch>
          </p:blipFill>
          <p:spPr>
            <a:xfrm>
              <a:off x="7078436" y="1315897"/>
              <a:ext cx="4849588" cy="3094376"/>
            </a:xfrm>
            <a:prstGeom prst="rect">
              <a:avLst/>
            </a:prstGeom>
          </p:spPr>
        </p:pic>
        <p:sp>
          <p:nvSpPr>
            <p:cNvPr id="42" name="ZoneTexte 81">
              <a:extLst>
                <a:ext uri="{FF2B5EF4-FFF2-40B4-BE49-F238E27FC236}">
                  <a16:creationId xmlns:a16="http://schemas.microsoft.com/office/drawing/2014/main" id="{9A869250-9DBA-45A7-AF51-6ACBD101B299}"/>
                </a:ext>
              </a:extLst>
            </p:cNvPr>
            <p:cNvSpPr txBox="1"/>
            <p:nvPr/>
          </p:nvSpPr>
          <p:spPr>
            <a:xfrm>
              <a:off x="7078436" y="1340206"/>
              <a:ext cx="4855032" cy="323599"/>
            </a:xfrm>
            <a:prstGeom prst="rect">
              <a:avLst/>
            </a:prstGeom>
            <a:noFill/>
          </p:spPr>
          <p:txBody>
            <a:bodyPr wrap="square">
              <a:spAutoFit/>
            </a:bodyPr>
            <a:lstStyle/>
            <a:p>
              <a:pPr lvl="0" algn="ctr"/>
              <a:r>
                <a:rPr lang="en-GB" sz="1400" b="1">
                  <a:solidFill>
                    <a:schemeClr val="bg1"/>
                  </a:solidFill>
                  <a:latin typeface="Verdana" panose="020B0604030504040204" pitchFamily="34" charset="0"/>
                  <a:ea typeface="Verdana" panose="020B0604030504040204" pitchFamily="34" charset="0"/>
                </a:rPr>
                <a:t>CDS 2025 (planned for 5 December 2025)</a:t>
              </a:r>
            </a:p>
          </p:txBody>
        </p:sp>
        <p:pic>
          <p:nvPicPr>
            <p:cNvPr id="45" name="Image 144">
              <a:extLst>
                <a:ext uri="{FF2B5EF4-FFF2-40B4-BE49-F238E27FC236}">
                  <a16:creationId xmlns:a16="http://schemas.microsoft.com/office/drawing/2014/main" id="{62D8F323-8B70-46AC-AB1C-A39E7EE9D4DF}"/>
                </a:ext>
              </a:extLst>
            </p:cNvPr>
            <p:cNvPicPr>
              <a:picLocks noChangeAspect="1"/>
            </p:cNvPicPr>
            <p:nvPr/>
          </p:nvPicPr>
          <p:blipFill>
            <a:blip r:embed="rId3"/>
            <a:stretch>
              <a:fillRect/>
            </a:stretch>
          </p:blipFill>
          <p:spPr>
            <a:xfrm>
              <a:off x="2069325" y="4530659"/>
              <a:ext cx="9853253" cy="2084328"/>
            </a:xfrm>
            <a:prstGeom prst="rect">
              <a:avLst/>
            </a:prstGeom>
          </p:spPr>
        </p:pic>
        <p:sp>
          <p:nvSpPr>
            <p:cNvPr id="46" name="ZoneTexte 81">
              <a:extLst>
                <a:ext uri="{FF2B5EF4-FFF2-40B4-BE49-F238E27FC236}">
                  <a16:creationId xmlns:a16="http://schemas.microsoft.com/office/drawing/2014/main" id="{638EEDCB-DC4E-4152-9803-63FD7CA49E9E}"/>
                </a:ext>
              </a:extLst>
            </p:cNvPr>
            <p:cNvSpPr txBox="1"/>
            <p:nvPr/>
          </p:nvSpPr>
          <p:spPr>
            <a:xfrm>
              <a:off x="2074770" y="4530658"/>
              <a:ext cx="9847808" cy="388318"/>
            </a:xfrm>
            <a:prstGeom prst="rect">
              <a:avLst/>
            </a:prstGeom>
            <a:noFill/>
          </p:spPr>
          <p:txBody>
            <a:bodyPr wrap="square">
              <a:spAutoFit/>
            </a:bodyPr>
            <a:lstStyle/>
            <a:p>
              <a:pPr lvl="0" algn="ctr"/>
              <a:r>
                <a:rPr lang="en-GB" b="1">
                  <a:solidFill>
                    <a:schemeClr val="bg1"/>
                  </a:solidFill>
                  <a:latin typeface="Verdana" panose="020B0604030504040204" pitchFamily="34" charset="0"/>
                  <a:ea typeface="Verdana" panose="020B0604030504040204" pitchFamily="34" charset="0"/>
                </a:rPr>
                <a:t>Data copies from POST*Net to the QP</a:t>
              </a:r>
            </a:p>
          </p:txBody>
        </p:sp>
        <p:sp>
          <p:nvSpPr>
            <p:cNvPr id="50" name="Rectangle : coins arrondis 89">
              <a:extLst>
                <a:ext uri="{FF2B5EF4-FFF2-40B4-BE49-F238E27FC236}">
                  <a16:creationId xmlns:a16="http://schemas.microsoft.com/office/drawing/2014/main" id="{B28BC0D2-5F72-4469-BA53-ED2B7FAB283E}"/>
                </a:ext>
              </a:extLst>
            </p:cNvPr>
            <p:cNvSpPr/>
            <p:nvPr/>
          </p:nvSpPr>
          <p:spPr>
            <a:xfrm>
              <a:off x="330712" y="1740291"/>
              <a:ext cx="11458517" cy="1519971"/>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1" anchor="ctr"/>
            <a:lstStyle/>
            <a:p>
              <a:r>
                <a:rPr lang="en-GB" sz="1400">
                  <a:latin typeface="Verdana" panose="020B0604030504040204" pitchFamily="34" charset="0"/>
                  <a:ea typeface="Verdana" panose="020B0604030504040204" pitchFamily="34" charset="0"/>
                </a:rPr>
                <a:t>QP services</a:t>
              </a:r>
            </a:p>
          </p:txBody>
        </p:sp>
        <p:sp>
          <p:nvSpPr>
            <p:cNvPr id="51" name="Rectangle : coins arrondis 89">
              <a:extLst>
                <a:ext uri="{FF2B5EF4-FFF2-40B4-BE49-F238E27FC236}">
                  <a16:creationId xmlns:a16="http://schemas.microsoft.com/office/drawing/2014/main" id="{01D87331-C344-483E-9D6B-31D7E285D259}"/>
                </a:ext>
              </a:extLst>
            </p:cNvPr>
            <p:cNvSpPr/>
            <p:nvPr/>
          </p:nvSpPr>
          <p:spPr>
            <a:xfrm>
              <a:off x="275948" y="4938400"/>
              <a:ext cx="11453073" cy="1519971"/>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3" anchor="ctr"/>
            <a:lstStyle/>
            <a:p>
              <a:r>
                <a:rPr lang="en-GB" sz="1400">
                  <a:latin typeface="Verdana" panose="020B0604030504040204" pitchFamily="34" charset="0"/>
                  <a:ea typeface="Verdana" panose="020B0604030504040204" pitchFamily="34" charset="0"/>
                </a:rPr>
                <a:t>Manifest</a:t>
              </a:r>
            </a:p>
            <a:p>
              <a:r>
                <a:rPr lang="en-GB" sz="1400">
                  <a:latin typeface="Verdana" panose="020B0604030504040204" pitchFamily="34" charset="0"/>
                  <a:ea typeface="Verdana" panose="020B0604030504040204" pitchFamily="34" charset="0"/>
                </a:rPr>
                <a:t>preparation</a:t>
              </a:r>
            </a:p>
          </p:txBody>
        </p:sp>
        <p:sp>
          <p:nvSpPr>
            <p:cNvPr id="2" name="TextBox 1">
              <a:extLst>
                <a:ext uri="{FF2B5EF4-FFF2-40B4-BE49-F238E27FC236}">
                  <a16:creationId xmlns:a16="http://schemas.microsoft.com/office/drawing/2014/main" id="{16CFDEAD-583C-46C1-9800-8E51D9CBEEA8}"/>
                </a:ext>
              </a:extLst>
            </p:cNvPr>
            <p:cNvSpPr txBox="1"/>
            <p:nvPr/>
          </p:nvSpPr>
          <p:spPr>
            <a:xfrm>
              <a:off x="2245178" y="1821079"/>
              <a:ext cx="4563836" cy="1003155"/>
            </a:xfrm>
            <a:prstGeom prst="rect">
              <a:avLst/>
            </a:prstGeom>
            <a:noFill/>
          </p:spPr>
          <p:txBody>
            <a:bodyPr wrap="square" rtlCol="0">
              <a:spAutoFit/>
            </a:bodyPr>
            <a:lstStyle/>
            <a:p>
              <a:r>
                <a:rPr lang="en-GB" sz="1400" b="1" i="1">
                  <a:latin typeface="Verdana" panose="020B0604030504040204" pitchFamily="34" charset="0"/>
                  <a:ea typeface="Verdana" panose="020B0604030504040204" pitchFamily="34" charset="0"/>
                </a:rPr>
                <a:t>Zonos</a:t>
              </a:r>
            </a:p>
            <a:p>
              <a:endParaRPr lang="en-GB" sz="1400">
                <a:latin typeface="Verdana" panose="020B0604030504040204" pitchFamily="34" charset="0"/>
                <a:ea typeface="Verdana" panose="020B0604030504040204" pitchFamily="34" charset="0"/>
              </a:endParaRPr>
            </a:p>
            <a:p>
              <a:r>
                <a:rPr lang="en-GB" sz="1400">
                  <a:latin typeface="Verdana" panose="020B0604030504040204" pitchFamily="34" charset="0"/>
                  <a:ea typeface="Verdana" panose="020B0604030504040204" pitchFamily="34" charset="0"/>
                </a:rPr>
                <a:t>(Terms and conditions embedded in the CDS license – option)</a:t>
              </a:r>
            </a:p>
          </p:txBody>
        </p:sp>
        <p:sp>
          <p:nvSpPr>
            <p:cNvPr id="52" name="TextBox 51">
              <a:extLst>
                <a:ext uri="{FF2B5EF4-FFF2-40B4-BE49-F238E27FC236}">
                  <a16:creationId xmlns:a16="http://schemas.microsoft.com/office/drawing/2014/main" id="{73484B2C-21F2-4E94-A775-51A8F0EC9F71}"/>
                </a:ext>
              </a:extLst>
            </p:cNvPr>
            <p:cNvSpPr txBox="1"/>
            <p:nvPr/>
          </p:nvSpPr>
          <p:spPr>
            <a:xfrm>
              <a:off x="7200901" y="1821079"/>
              <a:ext cx="4528120" cy="1456194"/>
            </a:xfrm>
            <a:prstGeom prst="rect">
              <a:avLst/>
            </a:prstGeom>
            <a:noFill/>
          </p:spPr>
          <p:txBody>
            <a:bodyPr wrap="square" rtlCol="0">
              <a:spAutoFit/>
            </a:bodyPr>
            <a:lstStyle/>
            <a:p>
              <a:pPr marL="171450" indent="-171450">
                <a:buFont typeface="Arial" panose="020B0604020202020204" pitchFamily="34" charset="0"/>
                <a:buChar char="•"/>
              </a:pPr>
              <a:r>
                <a:rPr lang="en-GB" sz="1400" b="1" i="1">
                  <a:latin typeface="Verdana" panose="020B0604030504040204" pitchFamily="34" charset="0"/>
                  <a:ea typeface="Verdana" panose="020B0604030504040204" pitchFamily="34" charset="0"/>
                </a:rPr>
                <a:t>BoxC</a:t>
              </a:r>
            </a:p>
            <a:p>
              <a:pPr marL="171450" indent="-171450">
                <a:buFont typeface="Arial" panose="020B0604020202020204" pitchFamily="34" charset="0"/>
                <a:buChar char="•"/>
              </a:pPr>
              <a:r>
                <a:rPr lang="en-GB" sz="1400" b="1" i="1">
                  <a:latin typeface="Verdana" panose="020B0604030504040204" pitchFamily="34" charset="0"/>
                  <a:ea typeface="Verdana" panose="020B0604030504040204" pitchFamily="34" charset="0"/>
                </a:rPr>
                <a:t>SafePackage</a:t>
              </a:r>
            </a:p>
            <a:p>
              <a:pPr marL="171450" indent="-171450">
                <a:buFont typeface="Arial" panose="020B0604020202020204" pitchFamily="34" charset="0"/>
                <a:buChar char="•"/>
              </a:pPr>
              <a:r>
                <a:rPr lang="en-GB" sz="1400">
                  <a:latin typeface="Verdana" panose="020B0604030504040204" pitchFamily="34" charset="0"/>
                  <a:ea typeface="Verdana" panose="020B0604030504040204" pitchFamily="34" charset="0"/>
                </a:rPr>
                <a:t>Others at various stages of integration</a:t>
              </a:r>
            </a:p>
            <a:p>
              <a:endParaRPr lang="en-GB" sz="1400">
                <a:latin typeface="Verdana" panose="020B0604030504040204" pitchFamily="34" charset="0"/>
                <a:ea typeface="Verdana" panose="020B0604030504040204" pitchFamily="34" charset="0"/>
              </a:endParaRPr>
            </a:p>
            <a:p>
              <a:r>
                <a:rPr lang="en-GB" sz="1400">
                  <a:latin typeface="Verdana" panose="020B0604030504040204" pitchFamily="34" charset="0"/>
                  <a:ea typeface="Verdana" panose="020B0604030504040204" pitchFamily="34" charset="0"/>
                </a:rPr>
                <a:t>Qualified party with no direct contract with UPU</a:t>
              </a:r>
            </a:p>
            <a:p>
              <a:r>
                <a:rPr lang="en-GB" sz="1400">
                  <a:latin typeface="Verdana" panose="020B0604030504040204" pitchFamily="34" charset="0"/>
                  <a:ea typeface="Verdana" panose="020B0604030504040204" pitchFamily="34" charset="0"/>
                </a:rPr>
                <a:t>(</a:t>
              </a:r>
              <a:r>
                <a:rPr lang="en-GB" sz="1400" b="1" i="1">
                  <a:latin typeface="Verdana" panose="020B0604030504040204" pitchFamily="34" charset="0"/>
                  <a:ea typeface="Verdana" panose="020B0604030504040204" pitchFamily="34" charset="0"/>
                </a:rPr>
                <a:t>UPU-TechCert</a:t>
              </a:r>
              <a:r>
                <a:rPr lang="en-GB" sz="1400">
                  <a:latin typeface="Verdana" panose="020B0604030504040204" pitchFamily="34" charset="0"/>
                  <a:ea typeface="Verdana" panose="020B0604030504040204" pitchFamily="34" charset="0"/>
                </a:rPr>
                <a:t> certification)</a:t>
              </a:r>
            </a:p>
          </p:txBody>
        </p:sp>
        <p:sp>
          <p:nvSpPr>
            <p:cNvPr id="53" name="Rectangle : coins arrondis 89">
              <a:extLst>
                <a:ext uri="{FF2B5EF4-FFF2-40B4-BE49-F238E27FC236}">
                  <a16:creationId xmlns:a16="http://schemas.microsoft.com/office/drawing/2014/main" id="{36657093-0AD0-4ED2-BB7B-4A6513D84092}"/>
                </a:ext>
              </a:extLst>
            </p:cNvPr>
            <p:cNvSpPr/>
            <p:nvPr/>
          </p:nvSpPr>
          <p:spPr>
            <a:xfrm>
              <a:off x="325268" y="3352126"/>
              <a:ext cx="11458517" cy="930646"/>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1" anchor="ctr"/>
            <a:lstStyle/>
            <a:p>
              <a:r>
                <a:rPr lang="en-GB" sz="1400">
                  <a:latin typeface="Verdana" panose="020B0604030504040204" pitchFamily="34" charset="0"/>
                  <a:ea typeface="Verdana" panose="020B0604030504040204" pitchFamily="34" charset="0"/>
                </a:rPr>
                <a:t>Duties</a:t>
              </a:r>
            </a:p>
            <a:p>
              <a:r>
                <a:rPr lang="en-GB" sz="1400">
                  <a:latin typeface="Verdana" panose="020B0604030504040204" pitchFamily="34" charset="0"/>
                  <a:ea typeface="Verdana" panose="020B0604030504040204" pitchFamily="34" charset="0"/>
                </a:rPr>
                <a:t>payment options</a:t>
              </a:r>
            </a:p>
          </p:txBody>
        </p:sp>
        <p:sp>
          <p:nvSpPr>
            <p:cNvPr id="54" name="TextBox 53">
              <a:extLst>
                <a:ext uri="{FF2B5EF4-FFF2-40B4-BE49-F238E27FC236}">
                  <a16:creationId xmlns:a16="http://schemas.microsoft.com/office/drawing/2014/main" id="{777C23A3-EB6F-4FAC-B9ED-D6465A4C7B29}"/>
                </a:ext>
              </a:extLst>
            </p:cNvPr>
            <p:cNvSpPr txBox="1"/>
            <p:nvPr/>
          </p:nvSpPr>
          <p:spPr>
            <a:xfrm>
              <a:off x="2242627" y="3437465"/>
              <a:ext cx="4563836" cy="323599"/>
            </a:xfrm>
            <a:prstGeom prst="rect">
              <a:avLst/>
            </a:prstGeom>
            <a:noFill/>
          </p:spPr>
          <p:txBody>
            <a:bodyPr wrap="square" rtlCol="0">
              <a:spAutoFit/>
            </a:bodyPr>
            <a:lstStyle/>
            <a:p>
              <a:r>
                <a:rPr lang="en-GB" sz="1400">
                  <a:latin typeface="Verdana" panose="020B0604030504040204" pitchFamily="34" charset="0"/>
                  <a:ea typeface="Verdana" panose="020B0604030504040204" pitchFamily="34" charset="0"/>
                </a:rPr>
                <a:t>Duties collected by Post</a:t>
              </a:r>
            </a:p>
          </p:txBody>
        </p:sp>
        <p:sp>
          <p:nvSpPr>
            <p:cNvPr id="55" name="TextBox 54">
              <a:extLst>
                <a:ext uri="{FF2B5EF4-FFF2-40B4-BE49-F238E27FC236}">
                  <a16:creationId xmlns:a16="http://schemas.microsoft.com/office/drawing/2014/main" id="{3B0BC928-9DC4-4968-9042-DDF0D787BCE3}"/>
                </a:ext>
              </a:extLst>
            </p:cNvPr>
            <p:cNvSpPr txBox="1"/>
            <p:nvPr/>
          </p:nvSpPr>
          <p:spPr>
            <a:xfrm>
              <a:off x="7200901" y="3439235"/>
              <a:ext cx="4348507" cy="776637"/>
            </a:xfrm>
            <a:prstGeom prst="rect">
              <a:avLst/>
            </a:prstGeom>
            <a:noFill/>
          </p:spPr>
          <p:txBody>
            <a:bodyPr wrap="square" rtlCol="0">
              <a:spAutoFit/>
            </a:bodyPr>
            <a:lstStyle/>
            <a:p>
              <a:pPr marL="171450" indent="-171450">
                <a:buFont typeface="Arial" panose="020B0604020202020204" pitchFamily="34" charset="0"/>
                <a:buChar char="•"/>
              </a:pPr>
              <a:r>
                <a:rPr lang="en-GB" sz="1400" dirty="0">
                  <a:latin typeface="Verdana" panose="020B0604030504040204" pitchFamily="34" charset="0"/>
                  <a:ea typeface="Verdana" panose="020B0604030504040204" pitchFamily="34" charset="0"/>
                </a:rPr>
                <a:t>Duties collected by Post</a:t>
              </a:r>
            </a:p>
            <a:p>
              <a:pPr marL="171450" indent="-171450">
                <a:buFont typeface="Arial" panose="020B0604020202020204" pitchFamily="34" charset="0"/>
                <a:buChar char="•"/>
              </a:pPr>
              <a:r>
                <a:rPr lang="en-GB" sz="1400" dirty="0">
                  <a:latin typeface="Verdana" panose="020B0604030504040204" pitchFamily="34" charset="0"/>
                  <a:ea typeface="Verdana" panose="020B0604030504040204" pitchFamily="34" charset="0"/>
                </a:rPr>
                <a:t>Shipper prepays QP</a:t>
              </a:r>
            </a:p>
            <a:p>
              <a:pPr marL="171450" indent="-171450">
                <a:buFont typeface="Arial" panose="020B0604020202020204" pitchFamily="34" charset="0"/>
                <a:buChar char="•"/>
              </a:pPr>
              <a:r>
                <a:rPr lang="en-GB" sz="1400" dirty="0">
                  <a:latin typeface="Verdana" panose="020B0604030504040204" pitchFamily="34" charset="0"/>
                  <a:ea typeface="Verdana" panose="020B0604030504040204" pitchFamily="34" charset="0"/>
                </a:rPr>
                <a:t>QP invoices shipper</a:t>
              </a:r>
            </a:p>
          </p:txBody>
        </p:sp>
        <p:sp>
          <p:nvSpPr>
            <p:cNvPr id="57" name="TextBox 56">
              <a:extLst>
                <a:ext uri="{FF2B5EF4-FFF2-40B4-BE49-F238E27FC236}">
                  <a16:creationId xmlns:a16="http://schemas.microsoft.com/office/drawing/2014/main" id="{4AFA98E8-E341-4A4E-AFA8-FA12BEE24B8B}"/>
                </a:ext>
              </a:extLst>
            </p:cNvPr>
            <p:cNvSpPr txBox="1"/>
            <p:nvPr/>
          </p:nvSpPr>
          <p:spPr>
            <a:xfrm>
              <a:off x="2239733" y="5065521"/>
              <a:ext cx="4563836" cy="323599"/>
            </a:xfrm>
            <a:prstGeom prst="rect">
              <a:avLst/>
            </a:prstGeom>
            <a:noFill/>
          </p:spPr>
          <p:txBody>
            <a:bodyPr wrap="square" rtlCol="0">
              <a:spAutoFit/>
            </a:bodyPr>
            <a:lstStyle/>
            <a:p>
              <a:r>
                <a:rPr lang="en-GB" sz="1400">
                  <a:latin typeface="Verdana" panose="020B0604030504040204" pitchFamily="34" charset="0"/>
                  <a:ea typeface="Verdana" panose="020B0604030504040204" pitchFamily="34" charset="0"/>
                </a:rPr>
                <a:t>Single QP</a:t>
              </a:r>
            </a:p>
          </p:txBody>
        </p:sp>
        <p:sp>
          <p:nvSpPr>
            <p:cNvPr id="58" name="TextBox 57">
              <a:extLst>
                <a:ext uri="{FF2B5EF4-FFF2-40B4-BE49-F238E27FC236}">
                  <a16:creationId xmlns:a16="http://schemas.microsoft.com/office/drawing/2014/main" id="{7F42A9EB-657F-4301-A21A-4D92ABBFD27B}"/>
                </a:ext>
              </a:extLst>
            </p:cNvPr>
            <p:cNvSpPr txBox="1"/>
            <p:nvPr/>
          </p:nvSpPr>
          <p:spPr>
            <a:xfrm>
              <a:off x="7200901" y="5027471"/>
              <a:ext cx="4348507" cy="1456194"/>
            </a:xfrm>
            <a:prstGeom prst="rect">
              <a:avLst/>
            </a:prstGeom>
            <a:noFill/>
          </p:spPr>
          <p:txBody>
            <a:bodyPr wrap="square" rtlCol="0">
              <a:spAutoFit/>
            </a:bodyPr>
            <a:lstStyle/>
            <a:p>
              <a:r>
                <a:rPr lang="en-GB" sz="1400" dirty="0">
                  <a:latin typeface="Verdana" panose="020B0604030504040204" pitchFamily="34" charset="0"/>
                  <a:ea typeface="Verdana" panose="020B0604030504040204" pitchFamily="34" charset="0"/>
                </a:rPr>
                <a:t>Selected QP</a:t>
              </a:r>
            </a:p>
            <a:p>
              <a:pPr marL="171450" indent="-171450">
                <a:buFont typeface="Arial" panose="020B0604020202020204" pitchFamily="34" charset="0"/>
                <a:buChar char="•"/>
              </a:pPr>
              <a:r>
                <a:rPr lang="en-GB" sz="1400" dirty="0">
                  <a:latin typeface="Verdana" panose="020B0604030504040204" pitchFamily="34" charset="0"/>
                  <a:ea typeface="Verdana" panose="020B0604030504040204" pitchFamily="34" charset="0"/>
                </a:rPr>
                <a:t>By default, configured at the level of the Post of origin</a:t>
              </a:r>
            </a:p>
            <a:p>
              <a:pPr marL="171450" indent="-171450">
                <a:buFont typeface="Arial" panose="020B0604020202020204" pitchFamily="34" charset="0"/>
                <a:buChar char="•"/>
              </a:pPr>
              <a:r>
                <a:rPr lang="en-GB" sz="1400" dirty="0">
                  <a:latin typeface="Verdana" panose="020B0604030504040204" pitchFamily="34" charset="0"/>
                  <a:ea typeface="Verdana" panose="020B0604030504040204" pitchFamily="34" charset="0"/>
                </a:rPr>
                <a:t>Optionally, can be configured to file according to the QP indicated in the ITMATT (for Posts using different QP in parallel)</a:t>
              </a:r>
            </a:p>
          </p:txBody>
        </p:sp>
      </p:grpSp>
      <p:sp>
        <p:nvSpPr>
          <p:cNvPr id="4" name="Title 3">
            <a:extLst>
              <a:ext uri="{FF2B5EF4-FFF2-40B4-BE49-F238E27FC236}">
                <a16:creationId xmlns:a16="http://schemas.microsoft.com/office/drawing/2014/main" id="{38401310-50D1-4F62-BFE7-4B4BCAC59B33}"/>
              </a:ext>
            </a:extLst>
          </p:cNvPr>
          <p:cNvSpPr>
            <a:spLocks noGrp="1"/>
          </p:cNvSpPr>
          <p:nvPr>
            <p:ph type="title"/>
          </p:nvPr>
        </p:nvSpPr>
        <p:spPr/>
        <p:txBody>
          <a:bodyPr/>
          <a:lstStyle/>
          <a:p>
            <a:r>
              <a:rPr lang="en-GB" dirty="0"/>
              <a:t>UPU DDP solution – readiness</a:t>
            </a:r>
          </a:p>
        </p:txBody>
      </p:sp>
    </p:spTree>
    <p:extLst>
      <p:ext uri="{BB962C8B-B14F-4D97-AF65-F5344CB8AC3E}">
        <p14:creationId xmlns:p14="http://schemas.microsoft.com/office/powerpoint/2010/main" val="37239783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35B5275-BCE8-4C08-A469-70F675462957}"/>
              </a:ext>
            </a:extLst>
          </p:cNvPr>
          <p:cNvGrpSpPr/>
          <p:nvPr/>
        </p:nvGrpSpPr>
        <p:grpSpPr>
          <a:xfrm>
            <a:off x="336000" y="1519379"/>
            <a:ext cx="11520000" cy="5040000"/>
            <a:chOff x="323101" y="1163779"/>
            <a:chExt cx="11532871" cy="5461847"/>
          </a:xfrm>
        </p:grpSpPr>
        <p:pic>
          <p:nvPicPr>
            <p:cNvPr id="5" name="Picture Placeholder 6">
              <a:extLst>
                <a:ext uri="{FF2B5EF4-FFF2-40B4-BE49-F238E27FC236}">
                  <a16:creationId xmlns:a16="http://schemas.microsoft.com/office/drawing/2014/main" id="{11CCD841-37BB-4D5E-A89A-D452CA2ADB16}"/>
                </a:ext>
              </a:extLst>
            </p:cNvPr>
            <p:cNvPicPr>
              <a:picLocks noChangeAspect="1"/>
            </p:cNvPicPr>
            <p:nvPr/>
          </p:nvPicPr>
          <p:blipFill>
            <a:blip r:embed="rId3"/>
            <a:srcRect l="10017" r="10017"/>
            <a:stretch>
              <a:fillRect/>
            </a:stretch>
          </p:blipFill>
          <p:spPr>
            <a:xfrm>
              <a:off x="323101" y="1163779"/>
              <a:ext cx="3791699" cy="5461846"/>
            </a:xfrm>
            <a:prstGeom prst="rect">
              <a:avLst/>
            </a:prstGeom>
          </p:spPr>
        </p:pic>
        <p:sp>
          <p:nvSpPr>
            <p:cNvPr id="6" name="Content Placeholder 2">
              <a:extLst>
                <a:ext uri="{FF2B5EF4-FFF2-40B4-BE49-F238E27FC236}">
                  <a16:creationId xmlns:a16="http://schemas.microsoft.com/office/drawing/2014/main" id="{036D033F-174B-48BD-BD53-0F68BE2C2ABD}"/>
                </a:ext>
              </a:extLst>
            </p:cNvPr>
            <p:cNvSpPr txBox="1">
              <a:spLocks/>
            </p:cNvSpPr>
            <p:nvPr/>
          </p:nvSpPr>
          <p:spPr>
            <a:xfrm>
              <a:off x="4264429" y="1163779"/>
              <a:ext cx="7591542" cy="1271847"/>
            </a:xfrm>
            <a:prstGeom prst="rect">
              <a:avLst/>
            </a:prstGeom>
            <a:solidFill>
              <a:srgbClr val="005BAA"/>
            </a:solidFill>
            <a:ln>
              <a:no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360000" indent="-360000" algn="just">
                <a:spcBef>
                  <a:spcPts val="600"/>
                </a:spcBef>
              </a:pPr>
              <a:r>
                <a:rPr lang="en-GB" sz="1600" dirty="0"/>
                <a:t>Flows to the United States </a:t>
              </a:r>
            </a:p>
            <a:p>
              <a:pPr marL="360000" indent="-360000" algn="just">
                <a:spcBef>
                  <a:spcPts val="600"/>
                </a:spcBef>
                <a:buFont typeface="Arial" panose="020B0604020202020204" pitchFamily="34" charset="0"/>
                <a:buChar char="•"/>
              </a:pPr>
              <a:r>
                <a:rPr lang="en-GB" sz="1600" b="0" dirty="0"/>
                <a:t>Integrate additional qualified party (on demand)</a:t>
              </a:r>
            </a:p>
            <a:p>
              <a:pPr marL="360000" indent="-360000" algn="just">
                <a:spcBef>
                  <a:spcPts val="600"/>
                </a:spcBef>
                <a:buFont typeface="Arial" panose="020B0604020202020204" pitchFamily="34" charset="0"/>
                <a:buChar char="•"/>
              </a:pPr>
              <a:r>
                <a:rPr lang="en-GB" sz="1600" b="0" dirty="0"/>
                <a:t>Anticipate future changes (March 2026, later?)</a:t>
              </a:r>
            </a:p>
          </p:txBody>
        </p:sp>
        <p:sp>
          <p:nvSpPr>
            <p:cNvPr id="8" name="Content Placeholder 2">
              <a:extLst>
                <a:ext uri="{FF2B5EF4-FFF2-40B4-BE49-F238E27FC236}">
                  <a16:creationId xmlns:a16="http://schemas.microsoft.com/office/drawing/2014/main" id="{DD5D4213-BCE9-4D80-8EDE-CEF9B694BD42}"/>
                </a:ext>
              </a:extLst>
            </p:cNvPr>
            <p:cNvSpPr txBox="1">
              <a:spLocks/>
            </p:cNvSpPr>
            <p:nvPr/>
          </p:nvSpPr>
          <p:spPr>
            <a:xfrm>
              <a:off x="4264429" y="2496931"/>
              <a:ext cx="7591542" cy="1160670"/>
            </a:xfrm>
            <a:prstGeom prst="rect">
              <a:avLst/>
            </a:prstGeom>
            <a:solidFill>
              <a:schemeClr val="accent1">
                <a:lumMod val="60000"/>
                <a:lumOff val="40000"/>
              </a:schemeClr>
            </a:solidFill>
            <a:ln>
              <a:noFill/>
            </a:ln>
          </p:spPr>
          <p:txBody>
            <a:bodyPr vert="horz" lIns="91440" tIns="45720" rIns="91440" bIns="45720" rtlCol="0" anchor="ctr"/>
            <a:lstStyle>
              <a:defPPr>
                <a:defRPr lang="en-CH"/>
              </a:defPPr>
              <a:lvl1pPr marL="0" indent="0" algn="ctr" defTabSz="914400" rtl="0" eaLnBrk="1" latinLnBrk="0" hangingPunct="1">
                <a:buNone/>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4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2000" kern="1200">
                  <a:solidFill>
                    <a:schemeClr val="tx1"/>
                  </a:solidFill>
                  <a:latin typeface="+mn-lt"/>
                  <a:ea typeface="+mn-ea"/>
                  <a:cs typeface="+mn-cs"/>
                </a:defRPr>
              </a:lvl6pPr>
              <a:lvl7pPr marL="2743200" algn="l" defTabSz="914400" rtl="0" eaLnBrk="1" latinLnBrk="0" hangingPunct="1">
                <a:defRPr sz="2000" kern="1200">
                  <a:solidFill>
                    <a:schemeClr val="tx1"/>
                  </a:solidFill>
                  <a:latin typeface="+mn-lt"/>
                  <a:ea typeface="+mn-ea"/>
                  <a:cs typeface="+mn-cs"/>
                </a:defRPr>
              </a:lvl7pPr>
              <a:lvl8pPr marL="3200400" algn="l" defTabSz="914400" rtl="0" eaLnBrk="1" latinLnBrk="0" hangingPunct="1">
                <a:defRPr sz="2000" kern="1200">
                  <a:solidFill>
                    <a:schemeClr val="tx1"/>
                  </a:solidFill>
                  <a:latin typeface="+mn-lt"/>
                  <a:ea typeface="+mn-ea"/>
                  <a:cs typeface="+mn-cs"/>
                </a:defRPr>
              </a:lvl8pPr>
              <a:lvl9pPr marL="3657600" algn="l" defTabSz="914400" rtl="0" eaLnBrk="1" latinLnBrk="0" hangingPunct="1">
                <a:defRPr sz="2000" kern="1200">
                  <a:solidFill>
                    <a:schemeClr val="tx1"/>
                  </a:solidFill>
                  <a:latin typeface="+mn-lt"/>
                  <a:ea typeface="+mn-ea"/>
                  <a:cs typeface="+mn-cs"/>
                </a:defRPr>
              </a:lvl9pPr>
            </a:lstStyle>
            <a:p>
              <a:pPr marL="360000" indent="-360000" algn="just">
                <a:spcBef>
                  <a:spcPts val="600"/>
                </a:spcBef>
              </a:pPr>
              <a:r>
                <a:rPr lang="en-GB" sz="1600" b="1" dirty="0"/>
                <a:t>Global</a:t>
              </a:r>
            </a:p>
            <a:p>
              <a:pPr algn="just">
                <a:spcBef>
                  <a:spcPts val="600"/>
                </a:spcBef>
              </a:pPr>
              <a:r>
                <a:rPr lang="en-GB" sz="1600" b="0" dirty="0"/>
                <a:t>Adapt – when required – the solution to other market needs (e.g. direct integrations with Customs)</a:t>
              </a:r>
            </a:p>
          </p:txBody>
        </p:sp>
        <p:sp>
          <p:nvSpPr>
            <p:cNvPr id="9" name="Content Placeholder 2">
              <a:extLst>
                <a:ext uri="{FF2B5EF4-FFF2-40B4-BE49-F238E27FC236}">
                  <a16:creationId xmlns:a16="http://schemas.microsoft.com/office/drawing/2014/main" id="{85450206-F946-4B7C-A89F-D7E015632C60}"/>
                </a:ext>
              </a:extLst>
            </p:cNvPr>
            <p:cNvSpPr txBox="1">
              <a:spLocks/>
            </p:cNvSpPr>
            <p:nvPr/>
          </p:nvSpPr>
          <p:spPr>
            <a:xfrm>
              <a:off x="4264430" y="3715214"/>
              <a:ext cx="7591542" cy="1518927"/>
            </a:xfrm>
            <a:prstGeom prst="rect">
              <a:avLst/>
            </a:prstGeom>
            <a:solidFill>
              <a:schemeClr val="bg1">
                <a:lumMod val="85000"/>
              </a:schemeClr>
            </a:solidFill>
            <a:ln>
              <a:noFill/>
            </a:ln>
          </p:spPr>
          <p:txBody>
            <a:bodyPr vert="horz" lIns="91440" tIns="45720" rIns="91440" bIns="45720" rtlCol="0" anchor="ctr"/>
            <a:lstStyle>
              <a:defPPr>
                <a:defRPr lang="en-CH"/>
              </a:defPPr>
              <a:lvl1pPr marL="0" indent="0" algn="ctr" defTabSz="914400" rtl="0" eaLnBrk="1" latinLnBrk="0" hangingPunct="1">
                <a:buNone/>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4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2000" kern="1200">
                  <a:solidFill>
                    <a:schemeClr val="tx1"/>
                  </a:solidFill>
                  <a:latin typeface="+mn-lt"/>
                  <a:ea typeface="+mn-ea"/>
                  <a:cs typeface="+mn-cs"/>
                </a:defRPr>
              </a:lvl6pPr>
              <a:lvl7pPr marL="2743200" algn="l" defTabSz="914400" rtl="0" eaLnBrk="1" latinLnBrk="0" hangingPunct="1">
                <a:defRPr sz="2000" kern="1200">
                  <a:solidFill>
                    <a:schemeClr val="tx1"/>
                  </a:solidFill>
                  <a:latin typeface="+mn-lt"/>
                  <a:ea typeface="+mn-ea"/>
                  <a:cs typeface="+mn-cs"/>
                </a:defRPr>
              </a:lvl7pPr>
              <a:lvl8pPr marL="3200400" algn="l" defTabSz="914400" rtl="0" eaLnBrk="1" latinLnBrk="0" hangingPunct="1">
                <a:defRPr sz="2000" kern="1200">
                  <a:solidFill>
                    <a:schemeClr val="tx1"/>
                  </a:solidFill>
                  <a:latin typeface="+mn-lt"/>
                  <a:ea typeface="+mn-ea"/>
                  <a:cs typeface="+mn-cs"/>
                </a:defRPr>
              </a:lvl8pPr>
              <a:lvl9pPr marL="3657600" algn="l" defTabSz="914400" rtl="0" eaLnBrk="1" latinLnBrk="0" hangingPunct="1">
                <a:defRPr sz="2000" kern="1200">
                  <a:solidFill>
                    <a:schemeClr val="tx1"/>
                  </a:solidFill>
                  <a:latin typeface="+mn-lt"/>
                  <a:ea typeface="+mn-ea"/>
                  <a:cs typeface="+mn-cs"/>
                </a:defRPr>
              </a:lvl9pPr>
            </a:lstStyle>
            <a:p>
              <a:pPr marL="360000" indent="-360000" algn="just">
                <a:spcBef>
                  <a:spcPts val="600"/>
                </a:spcBef>
              </a:pPr>
              <a:r>
                <a:rPr lang="en-GB" sz="1600" b="1" dirty="0"/>
                <a:t>Financial settlements and reports</a:t>
              </a:r>
            </a:p>
            <a:p>
              <a:pPr marL="360000" indent="-360000" algn="just">
                <a:spcBef>
                  <a:spcPts val="600"/>
                </a:spcBef>
                <a:buFont typeface="Arial" panose="020B0604020202020204" pitchFamily="34" charset="0"/>
                <a:buChar char="•"/>
              </a:pPr>
              <a:r>
                <a:rPr lang="en-GB" sz="1600" i="1" dirty="0">
                  <a:solidFill>
                    <a:srgbClr val="FF0000"/>
                  </a:solidFill>
                </a:rPr>
                <a:t>UPU*Clearing </a:t>
              </a:r>
              <a:r>
                <a:rPr lang="en-GB" sz="1600" b="0" dirty="0"/>
                <a:t>integration (its value to increase when DDP becomes widespread in multiple destinations)</a:t>
              </a:r>
            </a:p>
            <a:p>
              <a:pPr marL="360000" indent="-360000" algn="just">
                <a:spcBef>
                  <a:spcPts val="600"/>
                </a:spcBef>
                <a:buFont typeface="Arial" panose="020B0604020202020204" pitchFamily="34" charset="0"/>
                <a:buChar char="•"/>
              </a:pPr>
              <a:r>
                <a:rPr lang="en-GB" sz="1600" dirty="0"/>
                <a:t>Dashboard and reports (duties reassessed, returns, third-party performance, etc.)</a:t>
              </a:r>
              <a:endParaRPr lang="en-GB" sz="1600" b="0" dirty="0"/>
            </a:p>
          </p:txBody>
        </p:sp>
        <p:sp>
          <p:nvSpPr>
            <p:cNvPr id="10" name="Content Placeholder 2">
              <a:extLst>
                <a:ext uri="{FF2B5EF4-FFF2-40B4-BE49-F238E27FC236}">
                  <a16:creationId xmlns:a16="http://schemas.microsoft.com/office/drawing/2014/main" id="{56DA7B42-BD35-4131-8633-7A41B2BE97D9}"/>
                </a:ext>
              </a:extLst>
            </p:cNvPr>
            <p:cNvSpPr txBox="1">
              <a:spLocks/>
            </p:cNvSpPr>
            <p:nvPr/>
          </p:nvSpPr>
          <p:spPr>
            <a:xfrm>
              <a:off x="4264429" y="5300644"/>
              <a:ext cx="7591542" cy="1324982"/>
            </a:xfrm>
            <a:prstGeom prst="rect">
              <a:avLst/>
            </a:prstGeom>
            <a:solidFill>
              <a:schemeClr val="bg1">
                <a:lumMod val="95000"/>
              </a:schemeClr>
            </a:solidFill>
            <a:ln>
              <a:noFill/>
            </a:ln>
          </p:spPr>
          <p:txBody>
            <a:bodyPr vert="horz" lIns="91440" tIns="45720" rIns="91440" bIns="45720" rtlCol="0" anchor="ctr"/>
            <a:lstStyle>
              <a:defPPr>
                <a:defRPr lang="en-CH"/>
              </a:defPPr>
              <a:lvl1pPr marL="0" indent="0" algn="ctr" defTabSz="914400" rtl="0" eaLnBrk="1" latinLnBrk="0" hangingPunct="1">
                <a:buNone/>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4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2000" kern="1200">
                  <a:solidFill>
                    <a:schemeClr val="tx1"/>
                  </a:solidFill>
                  <a:latin typeface="+mn-lt"/>
                  <a:ea typeface="+mn-ea"/>
                  <a:cs typeface="+mn-cs"/>
                </a:defRPr>
              </a:lvl6pPr>
              <a:lvl7pPr marL="2743200" algn="l" defTabSz="914400" rtl="0" eaLnBrk="1" latinLnBrk="0" hangingPunct="1">
                <a:defRPr sz="2000" kern="1200">
                  <a:solidFill>
                    <a:schemeClr val="tx1"/>
                  </a:solidFill>
                  <a:latin typeface="+mn-lt"/>
                  <a:ea typeface="+mn-ea"/>
                  <a:cs typeface="+mn-cs"/>
                </a:defRPr>
              </a:lvl7pPr>
              <a:lvl8pPr marL="3200400" algn="l" defTabSz="914400" rtl="0" eaLnBrk="1" latinLnBrk="0" hangingPunct="1">
                <a:defRPr sz="2000" kern="1200">
                  <a:solidFill>
                    <a:schemeClr val="tx1"/>
                  </a:solidFill>
                  <a:latin typeface="+mn-lt"/>
                  <a:ea typeface="+mn-ea"/>
                  <a:cs typeface="+mn-cs"/>
                </a:defRPr>
              </a:lvl8pPr>
              <a:lvl9pPr marL="3657600" algn="l" defTabSz="914400" rtl="0" eaLnBrk="1" latinLnBrk="0" hangingPunct="1">
                <a:defRPr sz="2000" kern="1200">
                  <a:solidFill>
                    <a:schemeClr val="tx1"/>
                  </a:solidFill>
                  <a:latin typeface="+mn-lt"/>
                  <a:ea typeface="+mn-ea"/>
                  <a:cs typeface="+mn-cs"/>
                </a:defRPr>
              </a:lvl9pPr>
            </a:lstStyle>
            <a:p>
              <a:pPr marL="360000" indent="-360000" algn="just">
                <a:spcBef>
                  <a:spcPts val="600"/>
                </a:spcBef>
              </a:pPr>
              <a:r>
                <a:rPr lang="en-GB" sz="1600" b="1" dirty="0"/>
                <a:t>Standardization and interoperability</a:t>
              </a:r>
            </a:p>
            <a:p>
              <a:pPr marL="360000" indent="-360000" algn="just">
                <a:spcBef>
                  <a:spcPts val="600"/>
                </a:spcBef>
                <a:buFont typeface="Arial" panose="020B0604020202020204" pitchFamily="34" charset="0"/>
                <a:buChar char="•"/>
              </a:pPr>
              <a:r>
                <a:rPr lang="en-GB" sz="1600" dirty="0"/>
                <a:t>Customs clearance models (postal, commercial) and impacts on UPU standards and regulations (</a:t>
              </a:r>
              <a:r>
                <a:rPr lang="en-GB" sz="1600" dirty="0">
                  <a:sym typeface="Wingdings" panose="05000000000000000000" pitchFamily="2" charset="2"/>
                </a:rPr>
                <a:t> UPU RMIG)</a:t>
              </a:r>
            </a:p>
            <a:p>
              <a:pPr marL="360000" indent="-360000" algn="just">
                <a:spcBef>
                  <a:spcPts val="600"/>
                </a:spcBef>
                <a:buFont typeface="Arial" panose="020B0604020202020204" pitchFamily="34" charset="0"/>
                <a:buChar char="•"/>
              </a:pPr>
              <a:r>
                <a:rPr lang="en-GB" sz="1600" b="0" dirty="0">
                  <a:sym typeface="Wingdings" panose="05000000000000000000" pitchFamily="2" charset="2"/>
                </a:rPr>
                <a:t>Interoperability with</a:t>
              </a:r>
              <a:r>
                <a:rPr lang="en-GB" sz="1600" dirty="0">
                  <a:sym typeface="Wingdings" panose="05000000000000000000" pitchFamily="2" charset="2"/>
                </a:rPr>
                <a:t> </a:t>
              </a:r>
              <a:r>
                <a:rPr lang="en-GB" sz="1600" b="0" dirty="0"/>
                <a:t>the IPC solution</a:t>
              </a:r>
            </a:p>
          </p:txBody>
        </p:sp>
      </p:grpSp>
      <p:sp>
        <p:nvSpPr>
          <p:cNvPr id="11" name="Title 3">
            <a:extLst>
              <a:ext uri="{FF2B5EF4-FFF2-40B4-BE49-F238E27FC236}">
                <a16:creationId xmlns:a16="http://schemas.microsoft.com/office/drawing/2014/main" id="{2080B483-0E4C-4F9A-91DF-A1B6E110F677}"/>
              </a:ext>
            </a:extLst>
          </p:cNvPr>
          <p:cNvSpPr>
            <a:spLocks noGrp="1"/>
          </p:cNvSpPr>
          <p:nvPr>
            <p:ph type="title"/>
          </p:nvPr>
        </p:nvSpPr>
        <p:spPr/>
        <p:txBody>
          <a:bodyPr/>
          <a:lstStyle/>
          <a:p>
            <a:r>
              <a:rPr lang="en-GB" dirty="0"/>
              <a:t>UPU DDP solution – roadmap</a:t>
            </a:r>
          </a:p>
        </p:txBody>
      </p:sp>
    </p:spTree>
    <p:extLst>
      <p:ext uri="{BB962C8B-B14F-4D97-AF65-F5344CB8AC3E}">
        <p14:creationId xmlns:p14="http://schemas.microsoft.com/office/powerpoint/2010/main" val="8027362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ED2926-9352-4FCF-A4E8-EEB2F4A44395}"/>
              </a:ext>
            </a:extLst>
          </p:cNvPr>
          <p:cNvSpPr/>
          <p:nvPr/>
        </p:nvSpPr>
        <p:spPr>
          <a:xfrm>
            <a:off x="8060231" y="1533513"/>
            <a:ext cx="3796942" cy="5040000"/>
          </a:xfrm>
          <a:prstGeom prst="rect">
            <a:avLst/>
          </a:prstGeom>
          <a:solidFill>
            <a:srgbClr val="FFC000">
              <a:alpha val="52000"/>
            </a:srgbClr>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100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Customer awareness and marketing campaigns</a:t>
            </a:r>
          </a:p>
          <a:p>
            <a:pPr marL="360000" marR="0" lvl="0" indent="-360000" defTabSz="914400" eaLnBrk="1" fontAlgn="auto" latinLnBrk="0" hangingPunct="1">
              <a:lnSpc>
                <a:spcPct val="100000"/>
              </a:lnSpc>
              <a:spcBef>
                <a:spcPts val="600"/>
              </a:spcBef>
              <a:spcAft>
                <a:spcPts val="0"/>
              </a:spcAft>
              <a:buClrTx/>
              <a:buSzTx/>
              <a:buFont typeface="Verdana" panose="020B0604030504040204" pitchFamily="34" charset="0"/>
              <a:buChar char="–"/>
              <a:tabLst/>
              <a:defRPr/>
            </a:pPr>
            <a:r>
              <a:rPr lang="en-GB" sz="1600" kern="0" dirty="0">
                <a:solidFill>
                  <a:prstClr val="black"/>
                </a:solidFill>
                <a:latin typeface="Verdana" panose="020B0604030504040204" pitchFamily="34" charset="0"/>
                <a:ea typeface="Verdana" panose="020B0604030504040204" pitchFamily="34" charset="0"/>
              </a:rPr>
              <a:t>To retain your current customers </a:t>
            </a:r>
          </a:p>
          <a:p>
            <a:pPr marL="360000" marR="0" lvl="0" indent="-360000" defTabSz="914400" eaLnBrk="1" fontAlgn="auto" latinLnBrk="0" hangingPunct="1">
              <a:lnSpc>
                <a:spcPct val="100000"/>
              </a:lnSpc>
              <a:spcBef>
                <a:spcPts val="600"/>
              </a:spcBef>
              <a:spcAft>
                <a:spcPts val="0"/>
              </a:spcAft>
              <a:buClrTx/>
              <a:buSzTx/>
              <a:buFont typeface="Verdana" panose="020B0604030504040204" pitchFamily="34" charset="0"/>
              <a:buChar char="–"/>
              <a:tabLst/>
              <a:defRPr/>
            </a:pPr>
            <a:r>
              <a:rPr lang="en-GB" sz="1600" kern="0" dirty="0">
                <a:solidFill>
                  <a:prstClr val="black"/>
                </a:solidFill>
                <a:latin typeface="Verdana" panose="020B0604030504040204" pitchFamily="34" charset="0"/>
                <a:ea typeface="Verdana" panose="020B0604030504040204" pitchFamily="34" charset="0"/>
              </a:rPr>
              <a:t>To offer the service to new customers/</a:t>
            </a:r>
            <a:r>
              <a:rPr lang="en-GB" sz="1600" i="1" kern="0" dirty="0">
                <a:solidFill>
                  <a:srgbClr val="FF0000"/>
                </a:solidFill>
                <a:latin typeface="Verdana" panose="020B0604030504040204" pitchFamily="34" charset="0"/>
                <a:ea typeface="Verdana" panose="020B0604030504040204" pitchFamily="34" charset="0"/>
              </a:rPr>
              <a:t>guide them through the duties payment options</a:t>
            </a:r>
          </a:p>
          <a:p>
            <a:pPr marL="285750" marR="0" lvl="0" indent="-285750" defTabSz="914400" eaLnBrk="1" fontAlgn="auto" latinLnBrk="0" hangingPunct="1">
              <a:lnSpc>
                <a:spcPct val="100000"/>
              </a:lnSpc>
              <a:spcBef>
                <a:spcPts val="1000"/>
              </a:spcBef>
              <a:spcAft>
                <a:spcPts val="0"/>
              </a:spcAft>
              <a:buClrTx/>
              <a:buSzTx/>
              <a:buFontTx/>
              <a:buChar char="-"/>
              <a:tabLst/>
              <a:defRPr/>
            </a:pPr>
            <a:endParaRPr kumimoji="0" lang="en-GB" sz="16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grpSp>
        <p:nvGrpSpPr>
          <p:cNvPr id="11" name="Group 10">
            <a:extLst>
              <a:ext uri="{FF2B5EF4-FFF2-40B4-BE49-F238E27FC236}">
                <a16:creationId xmlns:a16="http://schemas.microsoft.com/office/drawing/2014/main" id="{5D09C88B-FD1E-4C74-97B3-1ACE24ADDB01}"/>
              </a:ext>
            </a:extLst>
          </p:cNvPr>
          <p:cNvGrpSpPr/>
          <p:nvPr/>
        </p:nvGrpSpPr>
        <p:grpSpPr>
          <a:xfrm>
            <a:off x="334825" y="1533513"/>
            <a:ext cx="7505308" cy="5040000"/>
            <a:chOff x="685416" y="1368632"/>
            <a:chExt cx="7146345" cy="5089318"/>
          </a:xfrm>
        </p:grpSpPr>
        <p:pic>
          <p:nvPicPr>
            <p:cNvPr id="3" name="Image 12">
              <a:extLst>
                <a:ext uri="{FF2B5EF4-FFF2-40B4-BE49-F238E27FC236}">
                  <a16:creationId xmlns:a16="http://schemas.microsoft.com/office/drawing/2014/main" id="{AA7C6B68-1DBB-418C-A456-1BBCA46440BF}"/>
                </a:ext>
              </a:extLst>
            </p:cNvPr>
            <p:cNvPicPr>
              <a:picLocks noChangeAspect="1"/>
            </p:cNvPicPr>
            <p:nvPr/>
          </p:nvPicPr>
          <p:blipFill>
            <a:blip r:embed="rId3"/>
            <a:stretch>
              <a:fillRect/>
            </a:stretch>
          </p:blipFill>
          <p:spPr>
            <a:xfrm>
              <a:off x="3907998" y="1368632"/>
              <a:ext cx="3923763" cy="2420436"/>
            </a:xfrm>
            <a:prstGeom prst="rect">
              <a:avLst/>
            </a:prstGeom>
          </p:spPr>
        </p:pic>
        <p:sp>
          <p:nvSpPr>
            <p:cNvPr id="4" name="Rectangle 3">
              <a:extLst>
                <a:ext uri="{FF2B5EF4-FFF2-40B4-BE49-F238E27FC236}">
                  <a16:creationId xmlns:a16="http://schemas.microsoft.com/office/drawing/2014/main" id="{17042764-C317-4790-8641-E7C1BC161776}"/>
                </a:ext>
              </a:extLst>
            </p:cNvPr>
            <p:cNvSpPr/>
            <p:nvPr/>
          </p:nvSpPr>
          <p:spPr>
            <a:xfrm>
              <a:off x="685417" y="1368632"/>
              <a:ext cx="3222581" cy="2420436"/>
            </a:xfrm>
            <a:prstGeom prst="rect">
              <a:avLst/>
            </a:prstGeom>
            <a:solidFill>
              <a:sysClr val="window" lastClr="FFFFFF">
                <a:lumMod val="95000"/>
              </a:sysClr>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1000"/>
                </a:spcBef>
                <a:spcAft>
                  <a:spcPts val="0"/>
                </a:spcAft>
                <a:buClrTx/>
                <a:buSzTx/>
                <a:buFontTx/>
                <a:buNone/>
                <a:tabLst>
                  <a:tab pos="355600" algn="l"/>
                </a:tabLst>
                <a:defRPr/>
              </a:pPr>
              <a:r>
                <a:rPr kumimoji="0" lang="en-GB" sz="1800" b="1" i="0" u="none" strike="noStrike" kern="0" cap="none" spc="0" normalizeH="0" baseline="0" noProof="0" dirty="0">
                  <a:ln>
                    <a:noFill/>
                  </a:ln>
                  <a:effectLst/>
                  <a:uLnTx/>
                  <a:uFillTx/>
                  <a:latin typeface="Verdana" panose="020B0604030504040204" pitchFamily="34" charset="0"/>
                  <a:ea typeface="Verdana" panose="020B0604030504040204" pitchFamily="34" charset="0"/>
                  <a:cs typeface="+mn-cs"/>
                </a:rPr>
                <a:t>1	Contact the PTC</a:t>
              </a:r>
              <a:br>
                <a:rPr kumimoji="0" lang="en-GB" sz="1800" b="1" i="0" u="none" strike="noStrike" kern="0" cap="none" spc="0" normalizeH="0" baseline="0" noProof="0" dirty="0">
                  <a:ln>
                    <a:noFill/>
                  </a:ln>
                  <a:effectLst/>
                  <a:uLnTx/>
                  <a:uFillTx/>
                  <a:latin typeface="Verdana" panose="020B0604030504040204" pitchFamily="34" charset="0"/>
                  <a:ea typeface="Verdana" panose="020B0604030504040204" pitchFamily="34" charset="0"/>
                  <a:cs typeface="+mn-cs"/>
                </a:rPr>
              </a:br>
              <a:r>
                <a:rPr lang="en-GB" sz="1600" kern="0" dirty="0">
                  <a:solidFill>
                    <a:prstClr val="black"/>
                  </a:solidFill>
                  <a:latin typeface="Verdana" panose="020B0604030504040204" pitchFamily="34" charset="0"/>
                  <a:ea typeface="Verdana" panose="020B0604030504040204" pitchFamily="34" charset="0"/>
                </a:rPr>
                <a:t>to begin upgrade procedures for CDS software </a:t>
              </a:r>
            </a:p>
            <a:p>
              <a:pPr marL="0" marR="0" lvl="0" indent="0" defTabSz="914400" eaLnBrk="1" fontAlgn="auto" latinLnBrk="0" hangingPunct="1">
                <a:lnSpc>
                  <a:spcPct val="100000"/>
                </a:lnSpc>
                <a:spcBef>
                  <a:spcPts val="1000"/>
                </a:spcBef>
                <a:spcAft>
                  <a:spcPts val="0"/>
                </a:spcAft>
                <a:buClrTx/>
                <a:buSzTx/>
                <a:buFontTx/>
                <a:buNone/>
                <a:tabLst/>
                <a:defRPr/>
              </a:pPr>
              <a:r>
                <a:rPr kumimoji="0" lang="en-GB" sz="1600" i="0" u="none" strike="noStrike" kern="0" cap="none" spc="0" normalizeH="0" baseline="0" noProof="0" dirty="0">
                  <a:ln>
                    <a:noFill/>
                  </a:ln>
                  <a:solidFill>
                    <a:srgbClr val="00399D"/>
                  </a:solidFill>
                  <a:effectLst/>
                  <a:uLnTx/>
                  <a:uFillTx/>
                  <a:latin typeface="Verdana" panose="020B0604030504040204" pitchFamily="34" charset="0"/>
                  <a:ea typeface="Verdana" panose="020B0604030504040204" pitchFamily="34" charset="0"/>
                  <a:cs typeface="+mn-cs"/>
                  <a:hlinkClick r:id="rId4">
                    <a:extLst>
                      <a:ext uri="{A12FA001-AC4F-418D-AE19-62706E023703}">
                        <ahyp:hlinkClr xmlns:ahyp="http://schemas.microsoft.com/office/drawing/2018/hyperlinkcolor" val="tx"/>
                      </a:ext>
                    </a:extLst>
                  </a:hlinkClick>
                </a:rPr>
                <a:t>support.upu.int</a:t>
              </a:r>
              <a:r>
                <a:rPr kumimoji="0" lang="en-GB" sz="1600" i="0" u="none" strike="noStrike" kern="0" cap="none" spc="0" normalizeH="0" baseline="0" noProof="0" dirty="0">
                  <a:ln>
                    <a:noFill/>
                  </a:ln>
                  <a:solidFill>
                    <a:srgbClr val="00399D"/>
                  </a:solidFill>
                  <a:effectLst/>
                  <a:uLnTx/>
                  <a:uFillTx/>
                  <a:latin typeface="Verdana" panose="020B0604030504040204" pitchFamily="34" charset="0"/>
                  <a:ea typeface="Verdana" panose="020B0604030504040204" pitchFamily="34" charset="0"/>
                  <a:cs typeface="+mn-cs"/>
                </a:rPr>
                <a:t> </a:t>
              </a:r>
              <a:br>
                <a:rPr kumimoji="0" lang="en-GB" sz="160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br>
                <a:rPr kumimoji="0" lang="en-GB" sz="160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lang="en-GB" sz="1600" i="1" kern="0" dirty="0">
                  <a:solidFill>
                    <a:prstClr val="black"/>
                  </a:solidFill>
                  <a:latin typeface="Verdana" panose="020B0604030504040204" pitchFamily="34" charset="0"/>
                  <a:ea typeface="Verdana" panose="020B0604030504040204" pitchFamily="34" charset="0"/>
                </a:rPr>
                <a:t>(not required if the postal operator is a user of CDS Cloud or CDS.post)</a:t>
              </a:r>
              <a:endParaRPr kumimoji="0" lang="en-GB" sz="1600" b="0" i="1"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defTabSz="914400" eaLnBrk="1" fontAlgn="auto" latinLnBrk="0" hangingPunct="1">
                <a:lnSpc>
                  <a:spcPct val="100000"/>
                </a:lnSpc>
                <a:spcBef>
                  <a:spcPts val="100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defTabSz="914400" eaLnBrk="1" fontAlgn="auto" latinLnBrk="0" hangingPunct="1">
                <a:lnSpc>
                  <a:spcPct val="100000"/>
                </a:lnSpc>
                <a:spcBef>
                  <a:spcPts val="100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5" name="Rectangle 4">
              <a:extLst>
                <a:ext uri="{FF2B5EF4-FFF2-40B4-BE49-F238E27FC236}">
                  <a16:creationId xmlns:a16="http://schemas.microsoft.com/office/drawing/2014/main" id="{058F955F-11D8-4EB9-8ED4-0D557CDBDC37}"/>
                </a:ext>
              </a:extLst>
            </p:cNvPr>
            <p:cNvSpPr/>
            <p:nvPr/>
          </p:nvSpPr>
          <p:spPr>
            <a:xfrm>
              <a:off x="3907997" y="3789068"/>
              <a:ext cx="3923764" cy="2668881"/>
            </a:xfrm>
            <a:prstGeom prst="rect">
              <a:avLst/>
            </a:prstGeom>
            <a:solidFill>
              <a:sysClr val="window" lastClr="FFFFFF">
                <a:lumMod val="95000"/>
              </a:sysClr>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1000"/>
                </a:spcBef>
                <a:spcAft>
                  <a:spcPts val="0"/>
                </a:spcAft>
                <a:buClrTx/>
                <a:buSzTx/>
                <a:buFontTx/>
                <a:buNone/>
                <a:tabLst>
                  <a:tab pos="355600" algn="l"/>
                </a:tabLst>
                <a:defRPr/>
              </a:pPr>
              <a:r>
                <a:rPr lang="en-GB" b="1" kern="0" dirty="0">
                  <a:solidFill>
                    <a:prstClr val="black"/>
                  </a:solidFill>
                  <a:latin typeface="Verdana" panose="020B0604030504040204" pitchFamily="34" charset="0"/>
                  <a:ea typeface="Verdana" panose="020B0604030504040204" pitchFamily="34" charset="0"/>
                </a:rPr>
                <a:t>4	</a:t>
              </a:r>
              <a:r>
                <a:rPr kumimoji="0" lang="en-GB" sz="18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Internal procedures</a:t>
              </a:r>
            </a:p>
            <a:p>
              <a:pPr marL="360000" marR="0" lvl="0" indent="-360000" defTabSz="914400" eaLnBrk="1" fontAlgn="auto" latinLnBrk="0" hangingPunct="1">
                <a:lnSpc>
                  <a:spcPct val="100000"/>
                </a:lnSpc>
                <a:spcBef>
                  <a:spcPts val="600"/>
                </a:spcBef>
                <a:spcAft>
                  <a:spcPts val="0"/>
                </a:spcAft>
                <a:buClrTx/>
                <a:buSzTx/>
                <a:buFont typeface="Verdana" panose="020B0604030504040204" pitchFamily="34" charset="0"/>
                <a:buChar char="–"/>
                <a:tabLst/>
                <a:defRPr/>
              </a:pPr>
              <a:r>
                <a:rPr lang="en-GB" sz="1600" i="1" kern="0" dirty="0">
                  <a:solidFill>
                    <a:srgbClr val="FF0000"/>
                  </a:solidFill>
                  <a:latin typeface="Verdana" panose="020B0604030504040204" pitchFamily="34" charset="0"/>
                  <a:ea typeface="Verdana" panose="020B0604030504040204" pitchFamily="34" charset="0"/>
                </a:rPr>
                <a:t>Decide on the duties payment options (pay at Post, shipper prepays QP, QP invoices shipper) and roll out corresponding procedures </a:t>
              </a:r>
            </a:p>
            <a:p>
              <a:pPr marL="360000" marR="0" lvl="0" indent="-360000" defTabSz="914400" eaLnBrk="1" fontAlgn="auto" latinLnBrk="0" hangingPunct="1">
                <a:lnSpc>
                  <a:spcPct val="100000"/>
                </a:lnSpc>
                <a:spcBef>
                  <a:spcPts val="600"/>
                </a:spcBef>
                <a:spcAft>
                  <a:spcPts val="0"/>
                </a:spcAft>
                <a:buClrTx/>
                <a:buSzTx/>
                <a:buFont typeface="Verdana" panose="020B0604030504040204" pitchFamily="34" charset="0"/>
                <a:buChar char="–"/>
                <a:tabLst/>
                <a:defRPr/>
              </a:pPr>
              <a:r>
                <a:rPr kumimoji="0" lang="en-GB" sz="16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Reconciliation of accounts, payments, settlement procedures (bilateral or multilateral) </a:t>
              </a:r>
            </a:p>
          </p:txBody>
        </p:sp>
        <p:sp>
          <p:nvSpPr>
            <p:cNvPr id="6" name="Rectangle 5">
              <a:extLst>
                <a:ext uri="{FF2B5EF4-FFF2-40B4-BE49-F238E27FC236}">
                  <a16:creationId xmlns:a16="http://schemas.microsoft.com/office/drawing/2014/main" id="{3905B480-9736-4FA3-81BD-7CB746A0B6A2}"/>
                </a:ext>
              </a:extLst>
            </p:cNvPr>
            <p:cNvSpPr/>
            <p:nvPr/>
          </p:nvSpPr>
          <p:spPr>
            <a:xfrm>
              <a:off x="3907998" y="1368632"/>
              <a:ext cx="3923763" cy="2420436"/>
            </a:xfrm>
            <a:prstGeom prst="rect">
              <a:avLst/>
            </a:prstGeom>
            <a:no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1000"/>
                </a:spcBef>
                <a:spcAft>
                  <a:spcPts val="0"/>
                </a:spcAft>
                <a:buClrTx/>
                <a:buSzTx/>
                <a:buFontTx/>
                <a:buNone/>
                <a:tabLst>
                  <a:tab pos="355600" algn="l"/>
                </a:tabLst>
                <a:defRPr/>
              </a:pPr>
              <a:r>
                <a:rPr lang="en-US" b="1" kern="0" dirty="0">
                  <a:solidFill>
                    <a:prstClr val="white"/>
                  </a:solidFill>
                  <a:latin typeface="Verdana" panose="020B0604030504040204" pitchFamily="34" charset="0"/>
                  <a:ea typeface="Verdana" panose="020B0604030504040204" pitchFamily="34" charset="0"/>
                </a:rPr>
                <a:t>2	Visit www.upu.int/DDP</a:t>
              </a:r>
              <a:endParaRPr kumimoji="0" lang="en-US" sz="16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a:p>
              <a:pPr marL="360000" marR="0" lvl="0" indent="-360000" defTabSz="914400" eaLnBrk="1" fontAlgn="auto" latinLnBrk="0" hangingPunct="1">
                <a:lnSpc>
                  <a:spcPct val="100000"/>
                </a:lnSpc>
                <a:spcBef>
                  <a:spcPts val="600"/>
                </a:spcBef>
                <a:spcAft>
                  <a:spcPts val="0"/>
                </a:spcAft>
                <a:buClrTx/>
                <a:buSzTx/>
                <a:buFont typeface="Verdana" panose="020B0604030504040204" pitchFamily="34" charset="0"/>
                <a:buChar char="–"/>
                <a:tabLst/>
                <a:defRPr/>
              </a:pPr>
              <a:r>
                <a:rPr kumimoji="0" lang="en-US" sz="16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Updates on the release plan for the technology </a:t>
              </a:r>
            </a:p>
            <a:p>
              <a:pPr marL="360000" marR="0" lvl="0" indent="-360000" defTabSz="914400" eaLnBrk="1" fontAlgn="auto" latinLnBrk="0" hangingPunct="1">
                <a:lnSpc>
                  <a:spcPct val="100000"/>
                </a:lnSpc>
                <a:spcBef>
                  <a:spcPts val="600"/>
                </a:spcBef>
                <a:spcAft>
                  <a:spcPts val="0"/>
                </a:spcAft>
                <a:buClrTx/>
                <a:buSzTx/>
                <a:buFont typeface="Verdana" panose="020B0604030504040204" pitchFamily="34" charset="0"/>
                <a:buChar char="–"/>
                <a:tabLst/>
                <a:defRPr/>
              </a:pPr>
              <a:r>
                <a:rPr lang="en-US" sz="1600" kern="0" dirty="0">
                  <a:solidFill>
                    <a:prstClr val="white"/>
                  </a:solidFill>
                  <a:latin typeface="Verdana" panose="020B0604030504040204" pitchFamily="34" charset="0"/>
                  <a:ea typeface="Verdana" panose="020B0604030504040204" pitchFamily="34" charset="0"/>
                </a:rPr>
                <a:t>User guides and documentation on the service</a:t>
              </a:r>
              <a:endParaRPr kumimoji="0" lang="en-GB" sz="16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pic>
          <p:nvPicPr>
            <p:cNvPr id="9" name="Image 12">
              <a:extLst>
                <a:ext uri="{FF2B5EF4-FFF2-40B4-BE49-F238E27FC236}">
                  <a16:creationId xmlns:a16="http://schemas.microsoft.com/office/drawing/2014/main" id="{606EBF17-F9E7-43E1-A4B3-875E5BE9D5C7}"/>
                </a:ext>
              </a:extLst>
            </p:cNvPr>
            <p:cNvPicPr>
              <a:picLocks noChangeAspect="1"/>
            </p:cNvPicPr>
            <p:nvPr/>
          </p:nvPicPr>
          <p:blipFill>
            <a:blip r:embed="rId3"/>
            <a:stretch>
              <a:fillRect/>
            </a:stretch>
          </p:blipFill>
          <p:spPr>
            <a:xfrm>
              <a:off x="685416" y="3789068"/>
              <a:ext cx="3222581" cy="2668882"/>
            </a:xfrm>
            <a:prstGeom prst="rect">
              <a:avLst/>
            </a:prstGeom>
          </p:spPr>
        </p:pic>
        <p:sp>
          <p:nvSpPr>
            <p:cNvPr id="16" name="TextBox 15">
              <a:extLst>
                <a:ext uri="{FF2B5EF4-FFF2-40B4-BE49-F238E27FC236}">
                  <a16:creationId xmlns:a16="http://schemas.microsoft.com/office/drawing/2014/main" id="{CBE83004-8830-4736-BC38-42FCA8F8E779}"/>
                </a:ext>
              </a:extLst>
            </p:cNvPr>
            <p:cNvSpPr txBox="1"/>
            <p:nvPr/>
          </p:nvSpPr>
          <p:spPr>
            <a:xfrm>
              <a:off x="685418" y="3799378"/>
              <a:ext cx="3222580" cy="2517385"/>
            </a:xfrm>
            <a:prstGeom prst="rect">
              <a:avLst/>
            </a:prstGeom>
            <a:noFill/>
          </p:spPr>
          <p:txBody>
            <a:bodyPr wrap="square">
              <a:spAutoFit/>
            </a:bodyPr>
            <a:lstStyle/>
            <a:p>
              <a:pPr>
                <a:spcBef>
                  <a:spcPts val="1000"/>
                </a:spcBef>
                <a:tabLst>
                  <a:tab pos="355600" algn="l"/>
                </a:tabLst>
                <a:defRPr/>
              </a:pPr>
              <a:r>
                <a:rPr lang="en-GB" b="1" kern="0" dirty="0">
                  <a:solidFill>
                    <a:schemeClr val="bg1"/>
                  </a:solidFill>
                  <a:latin typeface="Verdana" panose="020B0604030504040204" pitchFamily="34" charset="0"/>
                  <a:ea typeface="Verdana" panose="020B0604030504040204" pitchFamily="34" charset="0"/>
                </a:rPr>
                <a:t>3	</a:t>
              </a:r>
              <a:r>
                <a:rPr kumimoji="0" lang="en-GB" b="1"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mn-cs"/>
                </a:rPr>
                <a:t>Legal and admin</a:t>
              </a:r>
            </a:p>
            <a:p>
              <a:pPr marL="360000" indent="-360000">
                <a:spcBef>
                  <a:spcPts val="600"/>
                </a:spcBef>
                <a:buFont typeface="Verdana" panose="020B0604030504040204" pitchFamily="34" charset="0"/>
                <a:buChar char="–"/>
                <a:defRPr/>
              </a:pPr>
              <a:r>
                <a:rPr kumimoji="0" lang="en-GB" sz="16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mn-cs"/>
                </a:rPr>
                <a:t>Update UPU licence agreement</a:t>
              </a:r>
              <a:r>
                <a:rPr lang="en-GB" sz="1600" b="1" kern="0" dirty="0">
                  <a:solidFill>
                    <a:schemeClr val="bg1"/>
                  </a:solidFill>
                  <a:latin typeface="Verdana" panose="020B0604030504040204" pitchFamily="34" charset="0"/>
                  <a:ea typeface="Verdana" panose="020B0604030504040204" pitchFamily="34" charset="0"/>
                </a:rPr>
                <a:t>. </a:t>
              </a:r>
              <a:r>
                <a:rPr lang="en-GB" sz="1600" kern="0" dirty="0">
                  <a:solidFill>
                    <a:schemeClr val="bg1"/>
                  </a:solidFill>
                  <a:latin typeface="Verdana" panose="020B0604030504040204" pitchFamily="34" charset="0"/>
                  <a:ea typeface="Verdana" panose="020B0604030504040204" pitchFamily="34" charset="0"/>
                </a:rPr>
                <a:t>Select the CDS DDP option and the qualified party (if Zonos: sign the embedded terms and conditions)</a:t>
              </a:r>
            </a:p>
            <a:p>
              <a:pPr marL="360000" indent="-360000">
                <a:spcBef>
                  <a:spcPts val="600"/>
                </a:spcBef>
                <a:buFont typeface="Verdana" panose="020B0604030504040204" pitchFamily="34" charset="0"/>
                <a:buChar char="–"/>
                <a:defRPr/>
              </a:pPr>
              <a:r>
                <a:rPr lang="en-GB" sz="1600" kern="0" dirty="0">
                  <a:solidFill>
                    <a:schemeClr val="bg1"/>
                  </a:solidFill>
                  <a:latin typeface="Verdana" panose="020B0604030504040204" pitchFamily="34" charset="0"/>
                  <a:ea typeface="Verdana" panose="020B0604030504040204" pitchFamily="34" charset="0"/>
                </a:rPr>
                <a:t>Sign the data copy authorization form</a:t>
              </a:r>
            </a:p>
          </p:txBody>
        </p:sp>
      </p:grpSp>
      <p:sp>
        <p:nvSpPr>
          <p:cNvPr id="2" name="Title 1">
            <a:extLst>
              <a:ext uri="{FF2B5EF4-FFF2-40B4-BE49-F238E27FC236}">
                <a16:creationId xmlns:a16="http://schemas.microsoft.com/office/drawing/2014/main" id="{81D26EF4-A1F6-40C6-9A3E-DF2EB1DB121C}"/>
              </a:ext>
            </a:extLst>
          </p:cNvPr>
          <p:cNvSpPr>
            <a:spLocks noGrp="1"/>
          </p:cNvSpPr>
          <p:nvPr>
            <p:ph type="title"/>
          </p:nvPr>
        </p:nvSpPr>
        <p:spPr/>
        <p:txBody>
          <a:bodyPr/>
          <a:lstStyle/>
          <a:p>
            <a:r>
              <a:rPr lang="en-US" dirty="0"/>
              <a:t>Launching the service – 4 + 1 steps</a:t>
            </a:r>
            <a:endParaRPr lang="en-GB" dirty="0"/>
          </a:p>
        </p:txBody>
      </p:sp>
    </p:spTree>
    <p:extLst>
      <p:ext uri="{BB962C8B-B14F-4D97-AF65-F5344CB8AC3E}">
        <p14:creationId xmlns:p14="http://schemas.microsoft.com/office/powerpoint/2010/main" val="9913971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FF5D6A8-C1BD-4979-99F6-ECB59C48A6AC}"/>
              </a:ext>
            </a:extLst>
          </p:cNvPr>
          <p:cNvGrpSpPr/>
          <p:nvPr/>
        </p:nvGrpSpPr>
        <p:grpSpPr>
          <a:xfrm>
            <a:off x="314746" y="1496354"/>
            <a:ext cx="11520000" cy="4829051"/>
            <a:chOff x="314746" y="1319271"/>
            <a:chExt cx="11122534" cy="4921806"/>
          </a:xfrm>
        </p:grpSpPr>
        <p:sp>
          <p:nvSpPr>
            <p:cNvPr id="3" name="Rectangle 2">
              <a:extLst>
                <a:ext uri="{FF2B5EF4-FFF2-40B4-BE49-F238E27FC236}">
                  <a16:creationId xmlns:a16="http://schemas.microsoft.com/office/drawing/2014/main" id="{11897D94-00FD-4D7E-8BF0-47D5719FF963}"/>
                </a:ext>
              </a:extLst>
            </p:cNvPr>
            <p:cNvSpPr/>
            <p:nvPr/>
          </p:nvSpPr>
          <p:spPr>
            <a:xfrm>
              <a:off x="8486364" y="1874717"/>
              <a:ext cx="1288938" cy="1240113"/>
            </a:xfrm>
            <a:prstGeom prst="rect">
              <a:avLst/>
            </a:prstGeom>
            <a:solidFill>
              <a:srgbClr val="00B3D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4" name="Rectangle 3">
              <a:extLst>
                <a:ext uri="{FF2B5EF4-FFF2-40B4-BE49-F238E27FC236}">
                  <a16:creationId xmlns:a16="http://schemas.microsoft.com/office/drawing/2014/main" id="{0B18D5F2-95DA-4DEC-85C9-68912AF50502}"/>
                </a:ext>
              </a:extLst>
            </p:cNvPr>
            <p:cNvSpPr/>
            <p:nvPr/>
          </p:nvSpPr>
          <p:spPr>
            <a:xfrm>
              <a:off x="6986451" y="1867782"/>
              <a:ext cx="1445573" cy="1240113"/>
            </a:xfrm>
            <a:prstGeom prst="rect">
              <a:avLst/>
            </a:prstGeom>
            <a:solidFill>
              <a:srgbClr val="00B3D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66DAF125-B975-41F1-862D-9566545AC367}"/>
                </a:ext>
              </a:extLst>
            </p:cNvPr>
            <p:cNvSpPr/>
            <p:nvPr/>
          </p:nvSpPr>
          <p:spPr>
            <a:xfrm>
              <a:off x="338319" y="3707900"/>
              <a:ext cx="11098961" cy="2362013"/>
            </a:xfrm>
            <a:prstGeom prst="rect">
              <a:avLst/>
            </a:prstGeom>
            <a:solidFill>
              <a:srgbClr val="32627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rPr>
                <a:t> </a:t>
              </a:r>
            </a:p>
          </p:txBody>
        </p:sp>
        <p:sp>
          <p:nvSpPr>
            <p:cNvPr id="6" name="Rectangle 5">
              <a:extLst>
                <a:ext uri="{FF2B5EF4-FFF2-40B4-BE49-F238E27FC236}">
                  <a16:creationId xmlns:a16="http://schemas.microsoft.com/office/drawing/2014/main" id="{847FF70F-FC6A-421B-B621-F6836CA07583}"/>
                </a:ext>
              </a:extLst>
            </p:cNvPr>
            <p:cNvSpPr/>
            <p:nvPr/>
          </p:nvSpPr>
          <p:spPr>
            <a:xfrm>
              <a:off x="2247470" y="3899043"/>
              <a:ext cx="8456460" cy="554892"/>
            </a:xfrm>
            <a:prstGeom prst="rect">
              <a:avLst/>
            </a:prstGeom>
            <a:solidFill>
              <a:srgbClr val="50949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7" name="Rectangle 6">
              <a:extLst>
                <a:ext uri="{FF2B5EF4-FFF2-40B4-BE49-F238E27FC236}">
                  <a16:creationId xmlns:a16="http://schemas.microsoft.com/office/drawing/2014/main" id="{C39EA3B5-F772-4941-A41C-1A0A0ECCD840}"/>
                </a:ext>
              </a:extLst>
            </p:cNvPr>
            <p:cNvSpPr/>
            <p:nvPr/>
          </p:nvSpPr>
          <p:spPr>
            <a:xfrm>
              <a:off x="1643858" y="3480269"/>
              <a:ext cx="2938620" cy="497654"/>
            </a:xfrm>
            <a:prstGeom prst="rect">
              <a:avLst/>
            </a:prstGeom>
            <a:solidFill>
              <a:srgbClr val="FCD06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8" name="Rectangle 7">
              <a:extLst>
                <a:ext uri="{FF2B5EF4-FFF2-40B4-BE49-F238E27FC236}">
                  <a16:creationId xmlns:a16="http://schemas.microsoft.com/office/drawing/2014/main" id="{9CB0BB68-A0AE-4F5F-9A82-05A72EC702AD}"/>
                </a:ext>
              </a:extLst>
            </p:cNvPr>
            <p:cNvSpPr/>
            <p:nvPr/>
          </p:nvSpPr>
          <p:spPr>
            <a:xfrm>
              <a:off x="1647644" y="4357968"/>
              <a:ext cx="1216800" cy="1058497"/>
            </a:xfrm>
            <a:prstGeom prst="rect">
              <a:avLst/>
            </a:prstGeom>
            <a:solidFill>
              <a:srgbClr val="FCD06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9" name="Rectangle 8">
              <a:extLst>
                <a:ext uri="{FF2B5EF4-FFF2-40B4-BE49-F238E27FC236}">
                  <a16:creationId xmlns:a16="http://schemas.microsoft.com/office/drawing/2014/main" id="{3EDA4DC7-CFBD-4F81-A607-2BA61DAE6B8D}"/>
                </a:ext>
              </a:extLst>
            </p:cNvPr>
            <p:cNvSpPr/>
            <p:nvPr/>
          </p:nvSpPr>
          <p:spPr>
            <a:xfrm>
              <a:off x="1643858" y="5901960"/>
              <a:ext cx="9639847" cy="339117"/>
            </a:xfrm>
            <a:prstGeom prst="rect">
              <a:avLst/>
            </a:prstGeom>
            <a:solidFill>
              <a:srgbClr val="DA472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B08B41BC-00C2-467B-8AEB-57C81ACC23D4}"/>
                </a:ext>
              </a:extLst>
            </p:cNvPr>
            <p:cNvSpPr/>
            <p:nvPr/>
          </p:nvSpPr>
          <p:spPr>
            <a:xfrm>
              <a:off x="800906" y="1423500"/>
              <a:ext cx="2078802" cy="1558126"/>
            </a:xfrm>
            <a:prstGeom prst="rect">
              <a:avLst/>
            </a:prstGeom>
            <a:solidFill>
              <a:srgbClr val="00B3D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cxnSp>
          <p:nvCxnSpPr>
            <p:cNvPr id="11" name="Connecteur : en angle 65">
              <a:extLst>
                <a:ext uri="{FF2B5EF4-FFF2-40B4-BE49-F238E27FC236}">
                  <a16:creationId xmlns:a16="http://schemas.microsoft.com/office/drawing/2014/main" id="{0F09AA0F-7412-4C30-9685-4C09697F6CCA}"/>
                </a:ext>
              </a:extLst>
            </p:cNvPr>
            <p:cNvCxnSpPr>
              <a:cxnSpLocks/>
              <a:stCxn id="73" idx="3"/>
              <a:endCxn id="9" idx="2"/>
            </p:cNvCxnSpPr>
            <p:nvPr/>
          </p:nvCxnSpPr>
          <p:spPr>
            <a:xfrm flipH="1">
              <a:off x="6463782" y="3280956"/>
              <a:ext cx="4752281" cy="2960121"/>
            </a:xfrm>
            <a:prstGeom prst="bentConnector4">
              <a:avLst>
                <a:gd name="adj1" fmla="val -6234"/>
                <a:gd name="adj2" fmla="val 107723"/>
              </a:avLst>
            </a:prstGeom>
            <a:ln w="28575">
              <a:solidFill>
                <a:srgbClr val="DA472F"/>
              </a:solidFill>
              <a:tailEnd type="arrow"/>
            </a:ln>
            <a:effectLst/>
          </p:spPr>
          <p:style>
            <a:lnRef idx="1">
              <a:schemeClr val="accent1"/>
            </a:lnRef>
            <a:fillRef idx="0">
              <a:schemeClr val="accent1"/>
            </a:fillRef>
            <a:effectRef idx="0">
              <a:schemeClr val="accent1"/>
            </a:effectRef>
            <a:fontRef idx="minor">
              <a:schemeClr val="tx1"/>
            </a:fontRef>
          </p:style>
        </p:cxnSp>
        <p:sp>
          <p:nvSpPr>
            <p:cNvPr id="12" name="ZoneTexte 74">
              <a:extLst>
                <a:ext uri="{FF2B5EF4-FFF2-40B4-BE49-F238E27FC236}">
                  <a16:creationId xmlns:a16="http://schemas.microsoft.com/office/drawing/2014/main" id="{1B680243-60BF-41E6-8215-A0A4D20464CC}"/>
                </a:ext>
              </a:extLst>
            </p:cNvPr>
            <p:cNvSpPr txBox="1"/>
            <p:nvPr/>
          </p:nvSpPr>
          <p:spPr>
            <a:xfrm>
              <a:off x="1689992" y="3583637"/>
              <a:ext cx="2892485" cy="26663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3333"/>
                  </a:solidFill>
                  <a:effectLst/>
                  <a:uLnTx/>
                  <a:uFillTx/>
                  <a:latin typeface="Verdana" panose="020B0604030504040204" pitchFamily="34" charset="0"/>
                  <a:ea typeface="Verdana" panose="020B0604030504040204" pitchFamily="34" charset="0"/>
                  <a:cs typeface="Open Sans" panose="020B0606030504020204" pitchFamily="34" charset="0"/>
                </a:rPr>
                <a:t>UPU COUNTER OPERATIONS</a:t>
              </a:r>
            </a:p>
          </p:txBody>
        </p:sp>
        <p:sp>
          <p:nvSpPr>
            <p:cNvPr id="13" name="ZoneTexte 76">
              <a:extLst>
                <a:ext uri="{FF2B5EF4-FFF2-40B4-BE49-F238E27FC236}">
                  <a16:creationId xmlns:a16="http://schemas.microsoft.com/office/drawing/2014/main" id="{348AFC9F-CF62-41AF-8F85-2980ABB53298}"/>
                </a:ext>
              </a:extLst>
            </p:cNvPr>
            <p:cNvSpPr txBox="1"/>
            <p:nvPr/>
          </p:nvSpPr>
          <p:spPr>
            <a:xfrm>
              <a:off x="3971312" y="3981713"/>
              <a:ext cx="5184166" cy="26663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Open Sans" panose="020B0606030504020204" pitchFamily="34" charset="0"/>
                </a:rPr>
                <a:t>UPU POSTAL IT NETWORK</a:t>
              </a:r>
              <a:endParaRPr kumimoji="0" lang="en-US"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Open Sans" panose="020B0606030504020204" pitchFamily="34" charset="0"/>
              </a:endParaRPr>
            </a:p>
          </p:txBody>
        </p:sp>
        <p:sp>
          <p:nvSpPr>
            <p:cNvPr id="14" name="ZoneTexte 77">
              <a:extLst>
                <a:ext uri="{FF2B5EF4-FFF2-40B4-BE49-F238E27FC236}">
                  <a16:creationId xmlns:a16="http://schemas.microsoft.com/office/drawing/2014/main" id="{2FCAA25C-06E4-4923-ADB5-D8AB81D6BECD}"/>
                </a:ext>
              </a:extLst>
            </p:cNvPr>
            <p:cNvSpPr txBox="1"/>
            <p:nvPr/>
          </p:nvSpPr>
          <p:spPr>
            <a:xfrm>
              <a:off x="314746" y="4578578"/>
              <a:ext cx="1290388" cy="784220"/>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lumMod val="95000"/>
                    </a:prstClr>
                  </a:solidFill>
                  <a:effectLst/>
                  <a:uLnTx/>
                  <a:uFillTx/>
                  <a:latin typeface="Verdana" panose="020B0604030504040204" pitchFamily="34" charset="0"/>
                  <a:ea typeface="Verdana" panose="020B0604030504040204" pitchFamily="34" charset="0"/>
                  <a:cs typeface="Open Sans" panose="020B0606030504020204" pitchFamily="34" charset="0"/>
                </a:rPr>
                <a:t>GLOBAL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lumMod val="95000"/>
                    </a:prstClr>
                  </a:solidFill>
                  <a:effectLst/>
                  <a:uLnTx/>
                  <a:uFillTx/>
                  <a:latin typeface="Verdana" panose="020B0604030504040204" pitchFamily="34" charset="0"/>
                  <a:ea typeface="Verdana" panose="020B0604030504040204" pitchFamily="34" charset="0"/>
                  <a:cs typeface="Open Sans" panose="020B0606030504020204" pitchFamily="34" charset="0"/>
                </a:rPr>
                <a:t>UPU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lumMod val="95000"/>
                    </a:prstClr>
                  </a:solidFill>
                  <a:effectLst/>
                  <a:uLnTx/>
                  <a:uFillTx/>
                  <a:latin typeface="Verdana" panose="020B0604030504040204" pitchFamily="34" charset="0"/>
                  <a:ea typeface="Verdana" panose="020B0604030504040204" pitchFamily="34" charset="0"/>
                  <a:cs typeface="Open Sans" panose="020B0606030504020204" pitchFamily="34" charset="0"/>
                </a:rPr>
                <a:t>TECHNOLOGY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lumMod val="95000"/>
                    </a:prstClr>
                  </a:solidFill>
                  <a:effectLst/>
                  <a:uLnTx/>
                  <a:uFillTx/>
                  <a:latin typeface="Verdana" panose="020B0604030504040204" pitchFamily="34" charset="0"/>
                  <a:ea typeface="Verdana" panose="020B0604030504040204" pitchFamily="34" charset="0"/>
                  <a:cs typeface="Open Sans" panose="020B0606030504020204" pitchFamily="34" charset="0"/>
                </a:rPr>
                <a:t>PLATFORM</a:t>
              </a:r>
            </a:p>
          </p:txBody>
        </p:sp>
        <p:sp>
          <p:nvSpPr>
            <p:cNvPr id="15" name="ZoneTexte 78">
              <a:extLst>
                <a:ext uri="{FF2B5EF4-FFF2-40B4-BE49-F238E27FC236}">
                  <a16:creationId xmlns:a16="http://schemas.microsoft.com/office/drawing/2014/main" id="{9CB87E58-6761-433E-AF55-F83251AC452F}"/>
                </a:ext>
              </a:extLst>
            </p:cNvPr>
            <p:cNvSpPr txBox="1"/>
            <p:nvPr/>
          </p:nvSpPr>
          <p:spPr>
            <a:xfrm>
              <a:off x="1647644" y="5911095"/>
              <a:ext cx="9583356" cy="26663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Open Sans" panose="020B0606030504020204" pitchFamily="34" charset="0"/>
                </a:rPr>
                <a:t>CERTIFIED INTEROPERABILITY	</a:t>
              </a:r>
              <a:r>
                <a:rPr kumimoji="0" lang="en-US" sz="11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Open Sans" panose="020B0606030504020204" pitchFamily="34" charset="0"/>
                </a:rPr>
                <a:t>UPU-TechCert</a:t>
              </a:r>
            </a:p>
          </p:txBody>
        </p:sp>
        <p:sp>
          <p:nvSpPr>
            <p:cNvPr id="16" name="ZoneTexte 79">
              <a:extLst>
                <a:ext uri="{FF2B5EF4-FFF2-40B4-BE49-F238E27FC236}">
                  <a16:creationId xmlns:a16="http://schemas.microsoft.com/office/drawing/2014/main" id="{81AEFFFC-984C-4A15-8AAE-AB39707FA96E}"/>
                </a:ext>
              </a:extLst>
            </p:cNvPr>
            <p:cNvSpPr txBox="1"/>
            <p:nvPr/>
          </p:nvSpPr>
          <p:spPr>
            <a:xfrm>
              <a:off x="800905" y="1486788"/>
              <a:ext cx="2058413" cy="596007"/>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Open Sans" panose="020B0606030504020204" pitchFamily="34" charset="0"/>
                </a:rPr>
                <a:t>DESIGNATED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Open Sans" panose="020B0606030504020204" pitchFamily="34" charset="0"/>
                </a:rPr>
                <a:t>OPERATORS</a:t>
              </a:r>
              <a:endParaRPr kumimoji="0" lang="en-US" sz="11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Open Sans" panose="020B0606030504020204" pitchFamily="34" charset="0"/>
              </a:endParaRPr>
            </a:p>
          </p:txBody>
        </p:sp>
        <p:sp>
          <p:nvSpPr>
            <p:cNvPr id="17" name="ZoneTexte 80">
              <a:extLst>
                <a:ext uri="{FF2B5EF4-FFF2-40B4-BE49-F238E27FC236}">
                  <a16:creationId xmlns:a16="http://schemas.microsoft.com/office/drawing/2014/main" id="{83FCFB3F-CF17-4FC8-BA83-56C553698A53}"/>
                </a:ext>
              </a:extLst>
            </p:cNvPr>
            <p:cNvSpPr txBox="1"/>
            <p:nvPr/>
          </p:nvSpPr>
          <p:spPr>
            <a:xfrm>
              <a:off x="8076889" y="1319271"/>
              <a:ext cx="2052395" cy="501902"/>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263147"/>
                  </a:solidFill>
                  <a:latin typeface="Verdana" panose="020B0604030504040204" pitchFamily="34" charset="0"/>
                  <a:ea typeface="Verdana" panose="020B0604030504040204" pitchFamily="34" charset="0"/>
                  <a:cs typeface="Open Sans" panose="020B0606030504020204" pitchFamily="34" charset="0"/>
                </a:rPr>
                <a:t>PARTNERS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263147"/>
                  </a:solidFill>
                  <a:latin typeface="Verdana" panose="020B0604030504040204" pitchFamily="34" charset="0"/>
                  <a:ea typeface="Verdana" panose="020B0604030504040204" pitchFamily="34" charset="0"/>
                  <a:cs typeface="Open Sans" panose="020B0606030504020204" pitchFamily="34" charset="0"/>
                </a:rPr>
                <a:t>Wider postal sector players</a:t>
              </a:r>
            </a:p>
          </p:txBody>
        </p:sp>
        <p:pic>
          <p:nvPicPr>
            <p:cNvPr id="18" name="Graphique 89">
              <a:extLst>
                <a:ext uri="{FF2B5EF4-FFF2-40B4-BE49-F238E27FC236}">
                  <a16:creationId xmlns:a16="http://schemas.microsoft.com/office/drawing/2014/main" id="{319E1DB9-76CD-4F51-BD24-B89F0265B9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30330" y="4343980"/>
              <a:ext cx="1051429" cy="1051429"/>
            </a:xfrm>
            <a:prstGeom prst="rect">
              <a:avLst/>
            </a:prstGeom>
            <a:effectLst/>
          </p:spPr>
        </p:pic>
        <p:sp>
          <p:nvSpPr>
            <p:cNvPr id="19" name="ZoneTexte 70">
              <a:extLst>
                <a:ext uri="{FF2B5EF4-FFF2-40B4-BE49-F238E27FC236}">
                  <a16:creationId xmlns:a16="http://schemas.microsoft.com/office/drawing/2014/main" id="{840CFEF2-0622-4026-A541-F4474C8C9778}"/>
                </a:ext>
              </a:extLst>
            </p:cNvPr>
            <p:cNvSpPr txBox="1"/>
            <p:nvPr/>
          </p:nvSpPr>
          <p:spPr>
            <a:xfrm>
              <a:off x="1666409" y="4697587"/>
              <a:ext cx="1224372" cy="439163"/>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DOMESTIC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PROCESSING</a:t>
              </a:r>
            </a:p>
          </p:txBody>
        </p:sp>
        <p:pic>
          <p:nvPicPr>
            <p:cNvPr id="20" name="Graphique 102">
              <a:extLst>
                <a:ext uri="{FF2B5EF4-FFF2-40B4-BE49-F238E27FC236}">
                  <a16:creationId xmlns:a16="http://schemas.microsoft.com/office/drawing/2014/main" id="{D6DF6979-7387-4C90-A147-E207550AA3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08152" y="4379547"/>
              <a:ext cx="235788" cy="235788"/>
            </a:xfrm>
            <a:prstGeom prst="rect">
              <a:avLst/>
            </a:prstGeom>
            <a:effectLst/>
          </p:spPr>
        </p:pic>
        <p:grpSp>
          <p:nvGrpSpPr>
            <p:cNvPr id="21" name="Groupe 96">
              <a:extLst>
                <a:ext uri="{FF2B5EF4-FFF2-40B4-BE49-F238E27FC236}">
                  <a16:creationId xmlns:a16="http://schemas.microsoft.com/office/drawing/2014/main" id="{43647C42-90E6-4760-8B28-E3D6FA3CD41B}"/>
                </a:ext>
              </a:extLst>
            </p:cNvPr>
            <p:cNvGrpSpPr/>
            <p:nvPr/>
          </p:nvGrpSpPr>
          <p:grpSpPr>
            <a:xfrm>
              <a:off x="7245021" y="4357968"/>
              <a:ext cx="1217245" cy="1146845"/>
              <a:chOff x="7563830" y="4371688"/>
              <a:chExt cx="1217245" cy="1146845"/>
            </a:xfrm>
          </p:grpSpPr>
          <p:sp>
            <p:nvSpPr>
              <p:cNvPr id="22" name="Rectangle 21">
                <a:extLst>
                  <a:ext uri="{FF2B5EF4-FFF2-40B4-BE49-F238E27FC236}">
                    <a16:creationId xmlns:a16="http://schemas.microsoft.com/office/drawing/2014/main" id="{7071D59D-CED0-4054-AA16-E329D080DC43}"/>
                  </a:ext>
                </a:extLst>
              </p:cNvPr>
              <p:cNvSpPr/>
              <p:nvPr/>
            </p:nvSpPr>
            <p:spPr>
              <a:xfrm>
                <a:off x="7563830" y="4371688"/>
                <a:ext cx="1216800" cy="1058497"/>
              </a:xfrm>
              <a:prstGeom prst="rect">
                <a:avLst/>
              </a:prstGeom>
              <a:solidFill>
                <a:srgbClr val="FCD06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pic>
            <p:nvPicPr>
              <p:cNvPr id="23" name="Graphique 95">
                <a:extLst>
                  <a:ext uri="{FF2B5EF4-FFF2-40B4-BE49-F238E27FC236}">
                    <a16:creationId xmlns:a16="http://schemas.microsoft.com/office/drawing/2014/main" id="{E303B1D7-F122-4A13-AE88-8BB84655043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70747" y="4393267"/>
                <a:ext cx="991422" cy="991422"/>
              </a:xfrm>
              <a:prstGeom prst="rect">
                <a:avLst/>
              </a:prstGeom>
              <a:effectLst/>
            </p:spPr>
          </p:pic>
          <p:sp>
            <p:nvSpPr>
              <p:cNvPr id="24" name="ZoneTexte 73">
                <a:extLst>
                  <a:ext uri="{FF2B5EF4-FFF2-40B4-BE49-F238E27FC236}">
                    <a16:creationId xmlns:a16="http://schemas.microsoft.com/office/drawing/2014/main" id="{D2E569E1-9716-450F-AC8B-DD36B2296039}"/>
                  </a:ext>
                </a:extLst>
              </p:cNvPr>
              <p:cNvSpPr txBox="1"/>
              <p:nvPr/>
            </p:nvSpPr>
            <p:spPr>
              <a:xfrm>
                <a:off x="7563830" y="4700781"/>
                <a:ext cx="1208340" cy="439164"/>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QUALITY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CONTROL</a:t>
                </a:r>
              </a:p>
            </p:txBody>
          </p:sp>
          <p:pic>
            <p:nvPicPr>
              <p:cNvPr id="25" name="Graphique 106">
                <a:extLst>
                  <a:ext uri="{FF2B5EF4-FFF2-40B4-BE49-F238E27FC236}">
                    <a16:creationId xmlns:a16="http://schemas.microsoft.com/office/drawing/2014/main" id="{C11FB810-78DF-42F7-AD5F-BF6EDF7020D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05436" y="4388135"/>
                <a:ext cx="171254" cy="171254"/>
              </a:xfrm>
              <a:prstGeom prst="rect">
                <a:avLst/>
              </a:prstGeom>
              <a:effectLst/>
            </p:spPr>
          </p:pic>
          <p:grpSp>
            <p:nvGrpSpPr>
              <p:cNvPr id="26" name="Groupe 30">
                <a:extLst>
                  <a:ext uri="{FF2B5EF4-FFF2-40B4-BE49-F238E27FC236}">
                    <a16:creationId xmlns:a16="http://schemas.microsoft.com/office/drawing/2014/main" id="{279835DF-DE75-451D-85F6-ACAFBB5D2991}"/>
                  </a:ext>
                </a:extLst>
              </p:cNvPr>
              <p:cNvGrpSpPr/>
              <p:nvPr/>
            </p:nvGrpSpPr>
            <p:grpSpPr>
              <a:xfrm>
                <a:off x="8169227" y="5283267"/>
                <a:ext cx="611848" cy="235266"/>
                <a:chOff x="8169227" y="5155946"/>
                <a:chExt cx="611848" cy="235266"/>
              </a:xfrm>
            </p:grpSpPr>
            <p:sp>
              <p:nvSpPr>
                <p:cNvPr id="27" name="Rectangle 26">
                  <a:extLst>
                    <a:ext uri="{FF2B5EF4-FFF2-40B4-BE49-F238E27FC236}">
                      <a16:creationId xmlns:a16="http://schemas.microsoft.com/office/drawing/2014/main" id="{88A6216C-CE2C-4D3B-B809-CCDBFC6B0F00}"/>
                    </a:ext>
                  </a:extLst>
                </p:cNvPr>
                <p:cNvSpPr/>
                <p:nvPr/>
              </p:nvSpPr>
              <p:spPr>
                <a:xfrm>
                  <a:off x="8169227" y="5186264"/>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28" name="ZoneTexte 120">
                  <a:extLst>
                    <a:ext uri="{FF2B5EF4-FFF2-40B4-BE49-F238E27FC236}">
                      <a16:creationId xmlns:a16="http://schemas.microsoft.com/office/drawing/2014/main" id="{A2556B1A-0FCE-4CDB-9340-618878013C62}"/>
                    </a:ext>
                  </a:extLst>
                </p:cNvPr>
                <p:cNvSpPr txBox="1"/>
                <p:nvPr/>
              </p:nvSpPr>
              <p:spPr>
                <a:xfrm>
                  <a:off x="8222021" y="5155946"/>
                  <a:ext cx="506260" cy="235266"/>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QCS</a:t>
                  </a:r>
                </a:p>
              </p:txBody>
            </p:sp>
          </p:grpSp>
        </p:grpSp>
        <p:pic>
          <p:nvPicPr>
            <p:cNvPr id="29" name="Graphique 137">
              <a:extLst>
                <a:ext uri="{FF2B5EF4-FFF2-40B4-BE49-F238E27FC236}">
                  <a16:creationId xmlns:a16="http://schemas.microsoft.com/office/drawing/2014/main" id="{79146CC0-301B-4E4D-AE0B-1EB17D37538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586810" y="3919981"/>
              <a:ext cx="228600" cy="228600"/>
            </a:xfrm>
            <a:prstGeom prst="rect">
              <a:avLst/>
            </a:prstGeom>
            <a:effectLst/>
          </p:spPr>
        </p:pic>
        <p:pic>
          <p:nvPicPr>
            <p:cNvPr id="30" name="Graphique 139">
              <a:extLst>
                <a:ext uri="{FF2B5EF4-FFF2-40B4-BE49-F238E27FC236}">
                  <a16:creationId xmlns:a16="http://schemas.microsoft.com/office/drawing/2014/main" id="{C3BC3BD1-BA65-4D80-8FBD-11FE01A0B71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313942" y="3510155"/>
              <a:ext cx="228600" cy="228600"/>
            </a:xfrm>
            <a:prstGeom prst="rect">
              <a:avLst/>
            </a:prstGeom>
            <a:effectLst/>
          </p:spPr>
        </p:pic>
        <p:sp>
          <p:nvSpPr>
            <p:cNvPr id="31" name="ZoneTexte 162">
              <a:extLst>
                <a:ext uri="{FF2B5EF4-FFF2-40B4-BE49-F238E27FC236}">
                  <a16:creationId xmlns:a16="http://schemas.microsoft.com/office/drawing/2014/main" id="{8A804BDC-2214-47CC-8B21-787A3807760D}"/>
                </a:ext>
              </a:extLst>
            </p:cNvPr>
            <p:cNvSpPr txBox="1"/>
            <p:nvPr/>
          </p:nvSpPr>
          <p:spPr>
            <a:xfrm>
              <a:off x="800906" y="1978964"/>
              <a:ext cx="2043034" cy="956750"/>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Open Sans" panose="020B0606030504020204" pitchFamily="34" charset="0"/>
                </a:rPr>
                <a:t>UPU postal operators access the global UPU technology platform for postal and non-postal operations</a:t>
              </a:r>
            </a:p>
          </p:txBody>
        </p:sp>
        <p:grpSp>
          <p:nvGrpSpPr>
            <p:cNvPr id="32" name="Groupe 100">
              <a:extLst>
                <a:ext uri="{FF2B5EF4-FFF2-40B4-BE49-F238E27FC236}">
                  <a16:creationId xmlns:a16="http://schemas.microsoft.com/office/drawing/2014/main" id="{A01C5D83-5B6A-48BD-8272-A5713DC7D252}"/>
                </a:ext>
              </a:extLst>
            </p:cNvPr>
            <p:cNvGrpSpPr/>
            <p:nvPr/>
          </p:nvGrpSpPr>
          <p:grpSpPr>
            <a:xfrm>
              <a:off x="5825245" y="4273841"/>
              <a:ext cx="1216800" cy="1230611"/>
              <a:chOff x="6144054" y="4287561"/>
              <a:chExt cx="1216800" cy="1230611"/>
            </a:xfrm>
          </p:grpSpPr>
          <p:sp>
            <p:nvSpPr>
              <p:cNvPr id="33" name="Rectangle 32">
                <a:extLst>
                  <a:ext uri="{FF2B5EF4-FFF2-40B4-BE49-F238E27FC236}">
                    <a16:creationId xmlns:a16="http://schemas.microsoft.com/office/drawing/2014/main" id="{6B3D1D69-D0E2-42D3-A00E-A37E14B2E687}"/>
                  </a:ext>
                </a:extLst>
              </p:cNvPr>
              <p:cNvSpPr/>
              <p:nvPr/>
            </p:nvSpPr>
            <p:spPr>
              <a:xfrm>
                <a:off x="6144054" y="4371688"/>
                <a:ext cx="1216800" cy="1058497"/>
              </a:xfrm>
              <a:prstGeom prst="rect">
                <a:avLst/>
              </a:prstGeom>
              <a:solidFill>
                <a:srgbClr val="FCD06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pic>
            <p:nvPicPr>
              <p:cNvPr id="34" name="Graphique 93">
                <a:extLst>
                  <a:ext uri="{FF2B5EF4-FFF2-40B4-BE49-F238E27FC236}">
                    <a16:creationId xmlns:a16="http://schemas.microsoft.com/office/drawing/2014/main" id="{A062DCFE-4AA3-4CE4-BCFF-A253D4A4A4D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160697" y="4287561"/>
                <a:ext cx="1187772" cy="1230611"/>
              </a:xfrm>
              <a:prstGeom prst="rect">
                <a:avLst/>
              </a:prstGeom>
              <a:effectLst/>
            </p:spPr>
          </p:pic>
          <p:sp>
            <p:nvSpPr>
              <p:cNvPr id="35" name="ZoneTexte 72">
                <a:extLst>
                  <a:ext uri="{FF2B5EF4-FFF2-40B4-BE49-F238E27FC236}">
                    <a16:creationId xmlns:a16="http://schemas.microsoft.com/office/drawing/2014/main" id="{DF7DC8CA-7C76-4180-9962-14A7C441AD15}"/>
                  </a:ext>
                </a:extLst>
              </p:cNvPr>
              <p:cNvSpPr txBox="1"/>
              <p:nvPr/>
            </p:nvSpPr>
            <p:spPr>
              <a:xfrm>
                <a:off x="6158428" y="4700781"/>
                <a:ext cx="1197044" cy="439163"/>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POSTAL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PAYMENTS</a:t>
                </a:r>
              </a:p>
            </p:txBody>
          </p:sp>
          <p:pic>
            <p:nvPicPr>
              <p:cNvPr id="36" name="Graphique 105">
                <a:extLst>
                  <a:ext uri="{FF2B5EF4-FFF2-40B4-BE49-F238E27FC236}">
                    <a16:creationId xmlns:a16="http://schemas.microsoft.com/office/drawing/2014/main" id="{B5534418-AA4D-4766-8E7B-82F16636A71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092557" y="4375809"/>
                <a:ext cx="243590" cy="243590"/>
              </a:xfrm>
              <a:prstGeom prst="rect">
                <a:avLst/>
              </a:prstGeom>
              <a:effectLst/>
            </p:spPr>
          </p:pic>
          <p:grpSp>
            <p:nvGrpSpPr>
              <p:cNvPr id="37" name="Groupe 29">
                <a:extLst>
                  <a:ext uri="{FF2B5EF4-FFF2-40B4-BE49-F238E27FC236}">
                    <a16:creationId xmlns:a16="http://schemas.microsoft.com/office/drawing/2014/main" id="{5C06A569-0F1A-4D6B-BC1C-A61C3DD5A03C}"/>
                  </a:ext>
                </a:extLst>
              </p:cNvPr>
              <p:cNvGrpSpPr/>
              <p:nvPr/>
            </p:nvGrpSpPr>
            <p:grpSpPr>
              <a:xfrm>
                <a:off x="6743975" y="5278982"/>
                <a:ext cx="616480" cy="235266"/>
                <a:chOff x="6815095" y="5151661"/>
                <a:chExt cx="616480" cy="235266"/>
              </a:xfrm>
            </p:grpSpPr>
            <p:sp>
              <p:nvSpPr>
                <p:cNvPr id="38" name="Rectangle 37">
                  <a:extLst>
                    <a:ext uri="{FF2B5EF4-FFF2-40B4-BE49-F238E27FC236}">
                      <a16:creationId xmlns:a16="http://schemas.microsoft.com/office/drawing/2014/main" id="{C9623665-F10E-4DF0-93BF-B866A922C20E}"/>
                    </a:ext>
                  </a:extLst>
                </p:cNvPr>
                <p:cNvSpPr/>
                <p:nvPr/>
              </p:nvSpPr>
              <p:spPr>
                <a:xfrm>
                  <a:off x="6819727" y="5186264"/>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39" name="ZoneTexte 176">
                  <a:extLst>
                    <a:ext uri="{FF2B5EF4-FFF2-40B4-BE49-F238E27FC236}">
                      <a16:creationId xmlns:a16="http://schemas.microsoft.com/office/drawing/2014/main" id="{BF82751A-7271-47B9-A382-D800ED6EEDB4}"/>
                    </a:ext>
                  </a:extLst>
                </p:cNvPr>
                <p:cNvSpPr txBox="1"/>
                <p:nvPr/>
              </p:nvSpPr>
              <p:spPr>
                <a:xfrm>
                  <a:off x="6815095" y="5151661"/>
                  <a:ext cx="604494" cy="235266"/>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UPU-IP</a:t>
                  </a:r>
                </a:p>
              </p:txBody>
            </p:sp>
          </p:grpSp>
        </p:grpSp>
        <p:grpSp>
          <p:nvGrpSpPr>
            <p:cNvPr id="40" name="Groupe 128">
              <a:extLst>
                <a:ext uri="{FF2B5EF4-FFF2-40B4-BE49-F238E27FC236}">
                  <a16:creationId xmlns:a16="http://schemas.microsoft.com/office/drawing/2014/main" id="{B93345CB-A602-4080-BEDA-8B0D1C354E7A}"/>
                </a:ext>
              </a:extLst>
            </p:cNvPr>
            <p:cNvGrpSpPr/>
            <p:nvPr/>
          </p:nvGrpSpPr>
          <p:grpSpPr>
            <a:xfrm>
              <a:off x="4358300" y="4357968"/>
              <a:ext cx="1290819" cy="1139715"/>
              <a:chOff x="4677109" y="4371688"/>
              <a:chExt cx="1290819" cy="1139715"/>
            </a:xfrm>
          </p:grpSpPr>
          <p:sp>
            <p:nvSpPr>
              <p:cNvPr id="41" name="Rectangle 40">
                <a:extLst>
                  <a:ext uri="{FF2B5EF4-FFF2-40B4-BE49-F238E27FC236}">
                    <a16:creationId xmlns:a16="http://schemas.microsoft.com/office/drawing/2014/main" id="{EAC18FFA-3B72-44AA-9734-7CA49D0E2E6A}"/>
                  </a:ext>
                </a:extLst>
              </p:cNvPr>
              <p:cNvSpPr/>
              <p:nvPr/>
            </p:nvSpPr>
            <p:spPr>
              <a:xfrm>
                <a:off x="4732179" y="4371688"/>
                <a:ext cx="1216800" cy="1058497"/>
              </a:xfrm>
              <a:prstGeom prst="rect">
                <a:avLst/>
              </a:prstGeom>
              <a:solidFill>
                <a:srgbClr val="FCD06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pic>
            <p:nvPicPr>
              <p:cNvPr id="42" name="Graphique 91">
                <a:extLst>
                  <a:ext uri="{FF2B5EF4-FFF2-40B4-BE49-F238E27FC236}">
                    <a16:creationId xmlns:a16="http://schemas.microsoft.com/office/drawing/2014/main" id="{1C2C5A14-78D7-481F-8C41-17E6DC095F6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848666" y="4403398"/>
                <a:ext cx="1015033" cy="1015033"/>
              </a:xfrm>
              <a:prstGeom prst="rect">
                <a:avLst/>
              </a:prstGeom>
              <a:effectLst/>
            </p:spPr>
          </p:pic>
          <p:sp>
            <p:nvSpPr>
              <p:cNvPr id="43" name="ZoneTexte 71">
                <a:extLst>
                  <a:ext uri="{FF2B5EF4-FFF2-40B4-BE49-F238E27FC236}">
                    <a16:creationId xmlns:a16="http://schemas.microsoft.com/office/drawing/2014/main" id="{8134A5D3-F716-4F10-AB1E-174BDB6B51EB}"/>
                  </a:ext>
                </a:extLst>
              </p:cNvPr>
              <p:cNvSpPr txBox="1"/>
              <p:nvPr/>
            </p:nvSpPr>
            <p:spPr>
              <a:xfrm>
                <a:off x="4677109" y="4700781"/>
                <a:ext cx="1290819" cy="439163"/>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CUSTOMS PROCESSING</a:t>
                </a:r>
              </a:p>
            </p:txBody>
          </p:sp>
          <p:pic>
            <p:nvPicPr>
              <p:cNvPr id="44" name="Graphique 104">
                <a:extLst>
                  <a:ext uri="{FF2B5EF4-FFF2-40B4-BE49-F238E27FC236}">
                    <a16:creationId xmlns:a16="http://schemas.microsoft.com/office/drawing/2014/main" id="{645B1D1D-7318-4378-9B2E-4F56E21A82E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728698" y="4377367"/>
                <a:ext cx="229370" cy="229370"/>
              </a:xfrm>
              <a:prstGeom prst="rect">
                <a:avLst/>
              </a:prstGeom>
              <a:effectLst/>
            </p:spPr>
          </p:pic>
          <p:grpSp>
            <p:nvGrpSpPr>
              <p:cNvPr id="45" name="Groupe 28">
                <a:extLst>
                  <a:ext uri="{FF2B5EF4-FFF2-40B4-BE49-F238E27FC236}">
                    <a16:creationId xmlns:a16="http://schemas.microsoft.com/office/drawing/2014/main" id="{799AB5DC-8EBE-4D67-9CCB-792391880111}"/>
                  </a:ext>
                </a:extLst>
              </p:cNvPr>
              <p:cNvGrpSpPr/>
              <p:nvPr/>
            </p:nvGrpSpPr>
            <p:grpSpPr>
              <a:xfrm>
                <a:off x="5336715" y="5276137"/>
                <a:ext cx="611848" cy="235266"/>
                <a:chOff x="5397672" y="5148816"/>
                <a:chExt cx="611848" cy="235266"/>
              </a:xfrm>
            </p:grpSpPr>
            <p:sp>
              <p:nvSpPr>
                <p:cNvPr id="46" name="Rectangle 45">
                  <a:extLst>
                    <a:ext uri="{FF2B5EF4-FFF2-40B4-BE49-F238E27FC236}">
                      <a16:creationId xmlns:a16="http://schemas.microsoft.com/office/drawing/2014/main" id="{04A06B12-F054-4F9D-8028-F2339C084569}"/>
                    </a:ext>
                  </a:extLst>
                </p:cNvPr>
                <p:cNvSpPr/>
                <p:nvPr/>
              </p:nvSpPr>
              <p:spPr>
                <a:xfrm>
                  <a:off x="5397672" y="5179134"/>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47" name="ZoneTexte 178">
                  <a:extLst>
                    <a:ext uri="{FF2B5EF4-FFF2-40B4-BE49-F238E27FC236}">
                      <a16:creationId xmlns:a16="http://schemas.microsoft.com/office/drawing/2014/main" id="{DCC829F1-30C2-4C41-9850-6A5C9C5966E0}"/>
                    </a:ext>
                  </a:extLst>
                </p:cNvPr>
                <p:cNvSpPr txBox="1"/>
                <p:nvPr/>
              </p:nvSpPr>
              <p:spPr>
                <a:xfrm>
                  <a:off x="5450466" y="5148816"/>
                  <a:ext cx="506260" cy="235266"/>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CDS</a:t>
                  </a:r>
                </a:p>
              </p:txBody>
            </p:sp>
          </p:grpSp>
        </p:grpSp>
        <p:grpSp>
          <p:nvGrpSpPr>
            <p:cNvPr id="48" name="Groupe 129">
              <a:extLst>
                <a:ext uri="{FF2B5EF4-FFF2-40B4-BE49-F238E27FC236}">
                  <a16:creationId xmlns:a16="http://schemas.microsoft.com/office/drawing/2014/main" id="{94209527-145A-4E1A-A54A-6B7E24B0C49B}"/>
                </a:ext>
              </a:extLst>
            </p:cNvPr>
            <p:cNvGrpSpPr/>
            <p:nvPr/>
          </p:nvGrpSpPr>
          <p:grpSpPr>
            <a:xfrm>
              <a:off x="2986530" y="4335637"/>
              <a:ext cx="1309282" cy="1175244"/>
              <a:chOff x="3305339" y="4349357"/>
              <a:chExt cx="1309282" cy="1175244"/>
            </a:xfrm>
          </p:grpSpPr>
          <p:sp>
            <p:nvSpPr>
              <p:cNvPr id="49" name="Rectangle 48">
                <a:extLst>
                  <a:ext uri="{FF2B5EF4-FFF2-40B4-BE49-F238E27FC236}">
                    <a16:creationId xmlns:a16="http://schemas.microsoft.com/office/drawing/2014/main" id="{B3CC534B-BC7F-4010-A45D-37B0D61740AA}"/>
                  </a:ext>
                </a:extLst>
              </p:cNvPr>
              <p:cNvSpPr/>
              <p:nvPr/>
            </p:nvSpPr>
            <p:spPr>
              <a:xfrm>
                <a:off x="3351580" y="4371688"/>
                <a:ext cx="1216800" cy="1058497"/>
              </a:xfrm>
              <a:prstGeom prst="rect">
                <a:avLst/>
              </a:prstGeom>
              <a:solidFill>
                <a:srgbClr val="FCD06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pic>
            <p:nvPicPr>
              <p:cNvPr id="50" name="Graphique 87">
                <a:extLst>
                  <a:ext uri="{FF2B5EF4-FFF2-40B4-BE49-F238E27FC236}">
                    <a16:creationId xmlns:a16="http://schemas.microsoft.com/office/drawing/2014/main" id="{D3D34DB8-05FD-4481-BF12-3B2B2C6BD5B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372358" y="4349357"/>
                <a:ext cx="1175244" cy="1175244"/>
              </a:xfrm>
              <a:prstGeom prst="rect">
                <a:avLst/>
              </a:prstGeom>
              <a:effectLst/>
            </p:spPr>
          </p:pic>
          <p:sp>
            <p:nvSpPr>
              <p:cNvPr id="51" name="ZoneTexte 69">
                <a:extLst>
                  <a:ext uri="{FF2B5EF4-FFF2-40B4-BE49-F238E27FC236}">
                    <a16:creationId xmlns:a16="http://schemas.microsoft.com/office/drawing/2014/main" id="{5E94CA62-ECD8-43EA-B512-664468B48DE0}"/>
                  </a:ext>
                </a:extLst>
              </p:cNvPr>
              <p:cNvSpPr txBox="1"/>
              <p:nvPr/>
            </p:nvSpPr>
            <p:spPr>
              <a:xfrm>
                <a:off x="3305339" y="4700781"/>
                <a:ext cx="1309282" cy="376426"/>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INTERNATIONAL PROCESSING</a:t>
                </a:r>
              </a:p>
            </p:txBody>
          </p:sp>
          <p:pic>
            <p:nvPicPr>
              <p:cNvPr id="52" name="Graphique 103">
                <a:extLst>
                  <a:ext uri="{FF2B5EF4-FFF2-40B4-BE49-F238E27FC236}">
                    <a16:creationId xmlns:a16="http://schemas.microsoft.com/office/drawing/2014/main" id="{DA2EE0A4-0814-4B48-9F81-7BEE5653D73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331409" y="4376776"/>
                <a:ext cx="221679" cy="221679"/>
              </a:xfrm>
              <a:prstGeom prst="rect">
                <a:avLst/>
              </a:prstGeom>
              <a:effectLst/>
            </p:spPr>
          </p:pic>
          <p:grpSp>
            <p:nvGrpSpPr>
              <p:cNvPr id="53" name="Groupe 27">
                <a:extLst>
                  <a:ext uri="{FF2B5EF4-FFF2-40B4-BE49-F238E27FC236}">
                    <a16:creationId xmlns:a16="http://schemas.microsoft.com/office/drawing/2014/main" id="{251EEEDC-6EA2-4A1A-9599-E340B38BFBD2}"/>
                  </a:ext>
                </a:extLst>
              </p:cNvPr>
              <p:cNvGrpSpPr/>
              <p:nvPr/>
            </p:nvGrpSpPr>
            <p:grpSpPr>
              <a:xfrm>
                <a:off x="3956253" y="5280167"/>
                <a:ext cx="611848" cy="235266"/>
                <a:chOff x="4010437" y="5152846"/>
                <a:chExt cx="611848" cy="235266"/>
              </a:xfrm>
            </p:grpSpPr>
            <p:sp>
              <p:nvSpPr>
                <p:cNvPr id="54" name="Rectangle 53">
                  <a:extLst>
                    <a:ext uri="{FF2B5EF4-FFF2-40B4-BE49-F238E27FC236}">
                      <a16:creationId xmlns:a16="http://schemas.microsoft.com/office/drawing/2014/main" id="{B506663C-3EB7-44A7-BE05-3A64B022C18E}"/>
                    </a:ext>
                  </a:extLst>
                </p:cNvPr>
                <p:cNvSpPr/>
                <p:nvPr/>
              </p:nvSpPr>
              <p:spPr>
                <a:xfrm>
                  <a:off x="4010437" y="5183164"/>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55" name="ZoneTexte 180">
                  <a:extLst>
                    <a:ext uri="{FF2B5EF4-FFF2-40B4-BE49-F238E27FC236}">
                      <a16:creationId xmlns:a16="http://schemas.microsoft.com/office/drawing/2014/main" id="{FAFD2C57-D62D-4475-A3C1-A9BA329CED5B}"/>
                    </a:ext>
                  </a:extLst>
                </p:cNvPr>
                <p:cNvSpPr txBox="1"/>
                <p:nvPr/>
              </p:nvSpPr>
              <p:spPr>
                <a:xfrm>
                  <a:off x="4061326" y="5152846"/>
                  <a:ext cx="506260" cy="235266"/>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IPS</a:t>
                  </a:r>
                </a:p>
              </p:txBody>
            </p:sp>
          </p:grpSp>
        </p:grpSp>
        <p:grpSp>
          <p:nvGrpSpPr>
            <p:cNvPr id="56" name="Groupe 26">
              <a:extLst>
                <a:ext uri="{FF2B5EF4-FFF2-40B4-BE49-F238E27FC236}">
                  <a16:creationId xmlns:a16="http://schemas.microsoft.com/office/drawing/2014/main" id="{278106C2-18F4-430D-909A-EDC94A91D5C2}"/>
                </a:ext>
              </a:extLst>
            </p:cNvPr>
            <p:cNvGrpSpPr/>
            <p:nvPr/>
          </p:nvGrpSpPr>
          <p:grpSpPr>
            <a:xfrm>
              <a:off x="2253112" y="5262417"/>
              <a:ext cx="611848" cy="235266"/>
              <a:chOff x="2624200" y="5148816"/>
              <a:chExt cx="611848" cy="235266"/>
            </a:xfrm>
          </p:grpSpPr>
          <p:sp>
            <p:nvSpPr>
              <p:cNvPr id="57" name="Rectangle 56">
                <a:extLst>
                  <a:ext uri="{FF2B5EF4-FFF2-40B4-BE49-F238E27FC236}">
                    <a16:creationId xmlns:a16="http://schemas.microsoft.com/office/drawing/2014/main" id="{AE58515C-4E3C-49B5-A36C-5D3A71B59229}"/>
                  </a:ext>
                </a:extLst>
              </p:cNvPr>
              <p:cNvSpPr/>
              <p:nvPr/>
            </p:nvSpPr>
            <p:spPr>
              <a:xfrm>
                <a:off x="2624200" y="5179134"/>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58" name="ZoneTexte 182">
                <a:extLst>
                  <a:ext uri="{FF2B5EF4-FFF2-40B4-BE49-F238E27FC236}">
                    <a16:creationId xmlns:a16="http://schemas.microsoft.com/office/drawing/2014/main" id="{7DDDBA25-67C9-4DBD-996E-4798D996DA3F}"/>
                  </a:ext>
                </a:extLst>
              </p:cNvPr>
              <p:cNvSpPr txBox="1"/>
              <p:nvPr/>
            </p:nvSpPr>
            <p:spPr>
              <a:xfrm>
                <a:off x="2676994" y="5148816"/>
                <a:ext cx="506260" cy="235266"/>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DPS</a:t>
                </a:r>
              </a:p>
            </p:txBody>
          </p:sp>
        </p:grpSp>
        <p:grpSp>
          <p:nvGrpSpPr>
            <p:cNvPr id="59" name="Groupe 25">
              <a:extLst>
                <a:ext uri="{FF2B5EF4-FFF2-40B4-BE49-F238E27FC236}">
                  <a16:creationId xmlns:a16="http://schemas.microsoft.com/office/drawing/2014/main" id="{69DCEDEA-98CA-410F-888F-36647CFC56A2}"/>
                </a:ext>
              </a:extLst>
            </p:cNvPr>
            <p:cNvGrpSpPr/>
            <p:nvPr/>
          </p:nvGrpSpPr>
          <p:grpSpPr>
            <a:xfrm>
              <a:off x="2247470" y="5695092"/>
              <a:ext cx="611848" cy="235266"/>
              <a:chOff x="2754524" y="5797212"/>
              <a:chExt cx="611848" cy="235266"/>
            </a:xfrm>
          </p:grpSpPr>
          <p:sp>
            <p:nvSpPr>
              <p:cNvPr id="60" name="Rectangle 59">
                <a:extLst>
                  <a:ext uri="{FF2B5EF4-FFF2-40B4-BE49-F238E27FC236}">
                    <a16:creationId xmlns:a16="http://schemas.microsoft.com/office/drawing/2014/main" id="{7B3FDC86-3DFF-487A-BA61-B6C278B71E0E}"/>
                  </a:ext>
                </a:extLst>
              </p:cNvPr>
              <p:cNvSpPr/>
              <p:nvPr/>
            </p:nvSpPr>
            <p:spPr>
              <a:xfrm>
                <a:off x="2754524" y="5827530"/>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61" name="ZoneTexte 195">
                <a:extLst>
                  <a:ext uri="{FF2B5EF4-FFF2-40B4-BE49-F238E27FC236}">
                    <a16:creationId xmlns:a16="http://schemas.microsoft.com/office/drawing/2014/main" id="{51D2C1AF-7512-4398-BF95-EFDCDA39FA01}"/>
                  </a:ext>
                </a:extLst>
              </p:cNvPr>
              <p:cNvSpPr txBox="1"/>
              <p:nvPr/>
            </p:nvSpPr>
            <p:spPr>
              <a:xfrm>
                <a:off x="2807318" y="5797212"/>
                <a:ext cx="506260" cy="235266"/>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API</a:t>
                </a:r>
              </a:p>
            </p:txBody>
          </p:sp>
        </p:grpSp>
        <p:sp>
          <p:nvSpPr>
            <p:cNvPr id="62" name="Rectangle 61">
              <a:extLst>
                <a:ext uri="{FF2B5EF4-FFF2-40B4-BE49-F238E27FC236}">
                  <a16:creationId xmlns:a16="http://schemas.microsoft.com/office/drawing/2014/main" id="{A4BAEE4D-E1AD-4F9C-9CDE-3ABE8AC7EDC7}"/>
                </a:ext>
              </a:extLst>
            </p:cNvPr>
            <p:cNvSpPr/>
            <p:nvPr/>
          </p:nvSpPr>
          <p:spPr>
            <a:xfrm>
              <a:off x="3969194" y="3860924"/>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63" name="ZoneTexte 197">
              <a:extLst>
                <a:ext uri="{FF2B5EF4-FFF2-40B4-BE49-F238E27FC236}">
                  <a16:creationId xmlns:a16="http://schemas.microsoft.com/office/drawing/2014/main" id="{1141E4DC-887B-48D4-B11B-3C7D9F8794B4}"/>
                </a:ext>
              </a:extLst>
            </p:cNvPr>
            <p:cNvSpPr txBox="1"/>
            <p:nvPr/>
          </p:nvSpPr>
          <p:spPr>
            <a:xfrm>
              <a:off x="4021988" y="3830606"/>
              <a:ext cx="506260" cy="235266"/>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DPS</a:t>
              </a:r>
            </a:p>
          </p:txBody>
        </p:sp>
        <p:sp>
          <p:nvSpPr>
            <p:cNvPr id="64" name="Rectangle 63">
              <a:extLst>
                <a:ext uri="{FF2B5EF4-FFF2-40B4-BE49-F238E27FC236}">
                  <a16:creationId xmlns:a16="http://schemas.microsoft.com/office/drawing/2014/main" id="{112FE7AB-2EBA-49BF-A9D3-3FAAD240E81F}"/>
                </a:ext>
              </a:extLst>
            </p:cNvPr>
            <p:cNvSpPr/>
            <p:nvPr/>
          </p:nvSpPr>
          <p:spPr>
            <a:xfrm>
              <a:off x="9626458" y="3854196"/>
              <a:ext cx="1657247"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65" name="ZoneTexte 201">
              <a:extLst>
                <a:ext uri="{FF2B5EF4-FFF2-40B4-BE49-F238E27FC236}">
                  <a16:creationId xmlns:a16="http://schemas.microsoft.com/office/drawing/2014/main" id="{D1857A20-52D8-4D91-98C4-CBAB44359B4D}"/>
                </a:ext>
              </a:extLst>
            </p:cNvPr>
            <p:cNvSpPr txBox="1"/>
            <p:nvPr/>
          </p:nvSpPr>
          <p:spPr>
            <a:xfrm>
              <a:off x="9652736" y="3821712"/>
              <a:ext cx="1616505" cy="235266"/>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POST*Net, PosTransfer</a:t>
              </a:r>
            </a:p>
          </p:txBody>
        </p:sp>
        <p:sp>
          <p:nvSpPr>
            <p:cNvPr id="66" name="ZoneTexte 81">
              <a:extLst>
                <a:ext uri="{FF2B5EF4-FFF2-40B4-BE49-F238E27FC236}">
                  <a16:creationId xmlns:a16="http://schemas.microsoft.com/office/drawing/2014/main" id="{09152612-532D-4328-BF60-FB3DA94A0337}"/>
                </a:ext>
              </a:extLst>
            </p:cNvPr>
            <p:cNvSpPr txBox="1"/>
            <p:nvPr/>
          </p:nvSpPr>
          <p:spPr>
            <a:xfrm>
              <a:off x="6986451" y="2434568"/>
              <a:ext cx="1434880" cy="470533"/>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Open Sans" panose="020B0606030504020204" pitchFamily="34" charset="0"/>
                </a:rPr>
                <a:t>CUSTOMS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Open Sans" panose="020B0606030504020204" pitchFamily="34" charset="0"/>
                </a:rPr>
                <a:t>AUTHORITIES</a:t>
              </a:r>
            </a:p>
          </p:txBody>
        </p:sp>
        <p:sp>
          <p:nvSpPr>
            <p:cNvPr id="67" name="ZoneTexte 82">
              <a:extLst>
                <a:ext uri="{FF2B5EF4-FFF2-40B4-BE49-F238E27FC236}">
                  <a16:creationId xmlns:a16="http://schemas.microsoft.com/office/drawing/2014/main" id="{25806E62-C5BC-454B-80AF-7AD916573F08}"/>
                </a:ext>
              </a:extLst>
            </p:cNvPr>
            <p:cNvSpPr txBox="1"/>
            <p:nvPr/>
          </p:nvSpPr>
          <p:spPr>
            <a:xfrm>
              <a:off x="8492937" y="2434568"/>
              <a:ext cx="1282365" cy="282320"/>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Open Sans" panose="020B0606030504020204" pitchFamily="34" charset="0"/>
                </a:rPr>
                <a:t>CARRIERS</a:t>
              </a:r>
            </a:p>
          </p:txBody>
        </p:sp>
        <p:pic>
          <p:nvPicPr>
            <p:cNvPr id="68" name="Graphique 146">
              <a:extLst>
                <a:ext uri="{FF2B5EF4-FFF2-40B4-BE49-F238E27FC236}">
                  <a16:creationId xmlns:a16="http://schemas.microsoft.com/office/drawing/2014/main" id="{D1009B57-A517-4B43-A207-3B377157E457}"/>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8905702" y="1966329"/>
              <a:ext cx="437005" cy="437005"/>
            </a:xfrm>
            <a:prstGeom prst="rect">
              <a:avLst/>
            </a:prstGeom>
            <a:effectLst/>
          </p:spPr>
        </p:pic>
        <p:pic>
          <p:nvPicPr>
            <p:cNvPr id="69" name="Graphique 150">
              <a:extLst>
                <a:ext uri="{FF2B5EF4-FFF2-40B4-BE49-F238E27FC236}">
                  <a16:creationId xmlns:a16="http://schemas.microsoft.com/office/drawing/2014/main" id="{37DEF5A7-53A9-4D11-A462-96C5212C33A3}"/>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450976" y="1932350"/>
              <a:ext cx="504962" cy="504962"/>
            </a:xfrm>
            <a:prstGeom prst="rect">
              <a:avLst/>
            </a:prstGeom>
            <a:effectLst/>
          </p:spPr>
        </p:pic>
        <p:pic>
          <p:nvPicPr>
            <p:cNvPr id="70" name="Graphique 2">
              <a:extLst>
                <a:ext uri="{FF2B5EF4-FFF2-40B4-BE49-F238E27FC236}">
                  <a16:creationId xmlns:a16="http://schemas.microsoft.com/office/drawing/2014/main" id="{B6ECE90D-6E6B-4E09-9739-139C89FE2803}"/>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9361292" y="1963992"/>
              <a:ext cx="441679" cy="441679"/>
            </a:xfrm>
            <a:prstGeom prst="rect">
              <a:avLst/>
            </a:prstGeom>
            <a:effectLst/>
          </p:spPr>
        </p:pic>
        <p:pic>
          <p:nvPicPr>
            <p:cNvPr id="71" name="Graphique 4">
              <a:extLst>
                <a:ext uri="{FF2B5EF4-FFF2-40B4-BE49-F238E27FC236}">
                  <a16:creationId xmlns:a16="http://schemas.microsoft.com/office/drawing/2014/main" id="{0C12F471-3F70-4370-AB1A-DF3634671203}"/>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8472488" y="1997046"/>
              <a:ext cx="375570" cy="375570"/>
            </a:xfrm>
            <a:prstGeom prst="rect">
              <a:avLst/>
            </a:prstGeom>
            <a:effectLst/>
          </p:spPr>
        </p:pic>
        <p:sp>
          <p:nvSpPr>
            <p:cNvPr id="72" name="ZoneTexte 99">
              <a:extLst>
                <a:ext uri="{FF2B5EF4-FFF2-40B4-BE49-F238E27FC236}">
                  <a16:creationId xmlns:a16="http://schemas.microsoft.com/office/drawing/2014/main" id="{26C1C31B-5D79-49C5-97C2-D753E2A47293}"/>
                </a:ext>
              </a:extLst>
            </p:cNvPr>
            <p:cNvSpPr txBox="1"/>
            <p:nvPr/>
          </p:nvSpPr>
          <p:spPr>
            <a:xfrm>
              <a:off x="9783961" y="3064158"/>
              <a:ext cx="760278" cy="3764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263147"/>
                  </a:solidFill>
                  <a:latin typeface="Verdana" panose="020B0604030504040204" pitchFamily="34" charset="0"/>
                  <a:ea typeface="Verdana" panose="020B0604030504040204" pitchFamily="34" charset="0"/>
                  <a:cs typeface="Open Sans" panose="020B0606030504020204" pitchFamily="34" charset="0"/>
                </a:rPr>
                <a:t>Volume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263147"/>
                  </a:solidFill>
                  <a:latin typeface="Verdana" panose="020B0604030504040204" pitchFamily="34" charset="0"/>
                  <a:ea typeface="Verdana" panose="020B0604030504040204" pitchFamily="34" charset="0"/>
                  <a:cs typeface="Open Sans" panose="020B0606030504020204" pitchFamily="34" charset="0"/>
                </a:rPr>
                <a:t>providers</a:t>
              </a:r>
            </a:p>
          </p:txBody>
        </p:sp>
        <p:sp>
          <p:nvSpPr>
            <p:cNvPr id="73" name="Rectangle 72">
              <a:extLst>
                <a:ext uri="{FF2B5EF4-FFF2-40B4-BE49-F238E27FC236}">
                  <a16:creationId xmlns:a16="http://schemas.microsoft.com/office/drawing/2014/main" id="{71581ACF-041E-475A-A461-DFE7A8B4A683}"/>
                </a:ext>
              </a:extLst>
            </p:cNvPr>
            <p:cNvSpPr/>
            <p:nvPr/>
          </p:nvSpPr>
          <p:spPr>
            <a:xfrm>
              <a:off x="10340731" y="3081639"/>
              <a:ext cx="875332" cy="398633"/>
            </a:xfrm>
            <a:prstGeom prst="rect">
              <a:avLst/>
            </a:prstGeom>
            <a:solidFill>
              <a:schemeClr val="bg1">
                <a:alpha val="2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74" name="ZoneTexte 141">
              <a:extLst>
                <a:ext uri="{FF2B5EF4-FFF2-40B4-BE49-F238E27FC236}">
                  <a16:creationId xmlns:a16="http://schemas.microsoft.com/office/drawing/2014/main" id="{4EB702A2-EB39-41BF-8EF3-00444DE70DC4}"/>
                </a:ext>
              </a:extLst>
            </p:cNvPr>
            <p:cNvSpPr txBox="1"/>
            <p:nvPr/>
          </p:nvSpPr>
          <p:spPr>
            <a:xfrm>
              <a:off x="10401493" y="3064158"/>
              <a:ext cx="783668" cy="376426"/>
            </a:xfrm>
            <a:prstGeom prst="rect">
              <a:avLst/>
            </a:prstGeom>
            <a:noFill/>
          </p:spPr>
          <p:txBody>
            <a:bodyPr wrap="square">
              <a:spAutoFit/>
            </a:bodyPr>
            <a:lstStyle/>
            <a:p>
              <a:pPr algn="ctr">
                <a:defRPr/>
              </a:pPr>
              <a:r>
                <a:rPr lang="en-US" sz="900" dirty="0">
                  <a:solidFill>
                    <a:srgbClr val="263147"/>
                  </a:solidFill>
                  <a:latin typeface="Verdana" panose="020B0604030504040204" pitchFamily="34" charset="0"/>
                  <a:ea typeface="Verdana" panose="020B0604030504040204" pitchFamily="34" charset="0"/>
                  <a:cs typeface="Open Sans" panose="020B0606030504020204" pitchFamily="34" charset="0"/>
                </a:rPr>
                <a:t>Solution providers</a:t>
              </a:r>
            </a:p>
          </p:txBody>
        </p:sp>
        <p:sp>
          <p:nvSpPr>
            <p:cNvPr id="75" name="Rectangle 74">
              <a:extLst>
                <a:ext uri="{FF2B5EF4-FFF2-40B4-BE49-F238E27FC236}">
                  <a16:creationId xmlns:a16="http://schemas.microsoft.com/office/drawing/2014/main" id="{70BEEF43-1CCB-46C0-94B0-075DE34CE1DD}"/>
                </a:ext>
              </a:extLst>
            </p:cNvPr>
            <p:cNvSpPr/>
            <p:nvPr/>
          </p:nvSpPr>
          <p:spPr>
            <a:xfrm>
              <a:off x="9807973" y="1834101"/>
              <a:ext cx="1346528" cy="1664689"/>
            </a:xfrm>
            <a:prstGeom prst="rect">
              <a:avLst/>
            </a:prstGeom>
            <a:noFill/>
            <a:ln w="19050">
              <a:solidFill>
                <a:srgbClr val="263147"/>
              </a:solidFill>
              <a:prstDash val="dash"/>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grpSp>
          <p:nvGrpSpPr>
            <p:cNvPr id="76" name="Groupe 151">
              <a:extLst>
                <a:ext uri="{FF2B5EF4-FFF2-40B4-BE49-F238E27FC236}">
                  <a16:creationId xmlns:a16="http://schemas.microsoft.com/office/drawing/2014/main" id="{F61100CD-7501-481A-9EB2-353014AEBAFC}"/>
                </a:ext>
              </a:extLst>
            </p:cNvPr>
            <p:cNvGrpSpPr/>
            <p:nvPr/>
          </p:nvGrpSpPr>
          <p:grpSpPr>
            <a:xfrm>
              <a:off x="3637723" y="5694688"/>
              <a:ext cx="611848" cy="235266"/>
              <a:chOff x="2754524" y="5797212"/>
              <a:chExt cx="611848" cy="235266"/>
            </a:xfrm>
          </p:grpSpPr>
          <p:sp>
            <p:nvSpPr>
              <p:cNvPr id="77" name="Rectangle 76">
                <a:extLst>
                  <a:ext uri="{FF2B5EF4-FFF2-40B4-BE49-F238E27FC236}">
                    <a16:creationId xmlns:a16="http://schemas.microsoft.com/office/drawing/2014/main" id="{64BA8C42-8054-458E-A0B4-E13015167846}"/>
                  </a:ext>
                </a:extLst>
              </p:cNvPr>
              <p:cNvSpPr/>
              <p:nvPr/>
            </p:nvSpPr>
            <p:spPr>
              <a:xfrm>
                <a:off x="2754524" y="5827530"/>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78" name="ZoneTexte 153">
                <a:extLst>
                  <a:ext uri="{FF2B5EF4-FFF2-40B4-BE49-F238E27FC236}">
                    <a16:creationId xmlns:a16="http://schemas.microsoft.com/office/drawing/2014/main" id="{A6647BF4-2845-4DC8-AD66-FBF08060DA95}"/>
                  </a:ext>
                </a:extLst>
              </p:cNvPr>
              <p:cNvSpPr txBox="1"/>
              <p:nvPr/>
            </p:nvSpPr>
            <p:spPr>
              <a:xfrm>
                <a:off x="2807318" y="5797212"/>
                <a:ext cx="506260" cy="235266"/>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API</a:t>
                </a:r>
              </a:p>
            </p:txBody>
          </p:sp>
        </p:grpSp>
        <p:grpSp>
          <p:nvGrpSpPr>
            <p:cNvPr id="79" name="Groupe 155">
              <a:extLst>
                <a:ext uri="{FF2B5EF4-FFF2-40B4-BE49-F238E27FC236}">
                  <a16:creationId xmlns:a16="http://schemas.microsoft.com/office/drawing/2014/main" id="{28184C88-7BD0-4B6A-A0B1-7D4C4070C2C9}"/>
                </a:ext>
              </a:extLst>
            </p:cNvPr>
            <p:cNvGrpSpPr/>
            <p:nvPr/>
          </p:nvGrpSpPr>
          <p:grpSpPr>
            <a:xfrm>
              <a:off x="5015720" y="5694688"/>
              <a:ext cx="611848" cy="235266"/>
              <a:chOff x="2754524" y="5797212"/>
              <a:chExt cx="611848" cy="235266"/>
            </a:xfrm>
          </p:grpSpPr>
          <p:sp>
            <p:nvSpPr>
              <p:cNvPr id="80" name="Rectangle 79">
                <a:extLst>
                  <a:ext uri="{FF2B5EF4-FFF2-40B4-BE49-F238E27FC236}">
                    <a16:creationId xmlns:a16="http://schemas.microsoft.com/office/drawing/2014/main" id="{16281F1F-6331-4101-AC63-4DB5318F5349}"/>
                  </a:ext>
                </a:extLst>
              </p:cNvPr>
              <p:cNvSpPr/>
              <p:nvPr/>
            </p:nvSpPr>
            <p:spPr>
              <a:xfrm>
                <a:off x="2754524" y="5827530"/>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81" name="ZoneTexte 157">
                <a:extLst>
                  <a:ext uri="{FF2B5EF4-FFF2-40B4-BE49-F238E27FC236}">
                    <a16:creationId xmlns:a16="http://schemas.microsoft.com/office/drawing/2014/main" id="{B4D9F630-1EFC-4BAF-8411-1066ED4D943D}"/>
                  </a:ext>
                </a:extLst>
              </p:cNvPr>
              <p:cNvSpPr txBox="1"/>
              <p:nvPr/>
            </p:nvSpPr>
            <p:spPr>
              <a:xfrm>
                <a:off x="2807318" y="5797212"/>
                <a:ext cx="506260" cy="235266"/>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API</a:t>
                </a:r>
              </a:p>
            </p:txBody>
          </p:sp>
        </p:grpSp>
        <p:grpSp>
          <p:nvGrpSpPr>
            <p:cNvPr id="82" name="Groupe 160">
              <a:extLst>
                <a:ext uri="{FF2B5EF4-FFF2-40B4-BE49-F238E27FC236}">
                  <a16:creationId xmlns:a16="http://schemas.microsoft.com/office/drawing/2014/main" id="{7EA1AD66-B68B-48B3-90C8-2FF34291DB04}"/>
                </a:ext>
              </a:extLst>
            </p:cNvPr>
            <p:cNvGrpSpPr/>
            <p:nvPr/>
          </p:nvGrpSpPr>
          <p:grpSpPr>
            <a:xfrm>
              <a:off x="6427397" y="5694688"/>
              <a:ext cx="611848" cy="235266"/>
              <a:chOff x="2754524" y="5797212"/>
              <a:chExt cx="611848" cy="235266"/>
            </a:xfrm>
          </p:grpSpPr>
          <p:sp>
            <p:nvSpPr>
              <p:cNvPr id="83" name="Rectangle 82">
                <a:extLst>
                  <a:ext uri="{FF2B5EF4-FFF2-40B4-BE49-F238E27FC236}">
                    <a16:creationId xmlns:a16="http://schemas.microsoft.com/office/drawing/2014/main" id="{B43532C6-C2AE-41B0-BCFB-4B6FE70A57F8}"/>
                  </a:ext>
                </a:extLst>
              </p:cNvPr>
              <p:cNvSpPr/>
              <p:nvPr/>
            </p:nvSpPr>
            <p:spPr>
              <a:xfrm>
                <a:off x="2754524" y="5827530"/>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84" name="ZoneTexte 163">
                <a:extLst>
                  <a:ext uri="{FF2B5EF4-FFF2-40B4-BE49-F238E27FC236}">
                    <a16:creationId xmlns:a16="http://schemas.microsoft.com/office/drawing/2014/main" id="{BB95033D-BEA4-4D67-A855-BD59F9BD5D52}"/>
                  </a:ext>
                </a:extLst>
              </p:cNvPr>
              <p:cNvSpPr txBox="1"/>
              <p:nvPr/>
            </p:nvSpPr>
            <p:spPr>
              <a:xfrm>
                <a:off x="2807318" y="5797212"/>
                <a:ext cx="506260" cy="235266"/>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API</a:t>
                </a:r>
              </a:p>
            </p:txBody>
          </p:sp>
        </p:grpSp>
        <p:grpSp>
          <p:nvGrpSpPr>
            <p:cNvPr id="85" name="Groupe 165">
              <a:extLst>
                <a:ext uri="{FF2B5EF4-FFF2-40B4-BE49-F238E27FC236}">
                  <a16:creationId xmlns:a16="http://schemas.microsoft.com/office/drawing/2014/main" id="{023B6BD1-FE61-4721-8B3A-24A1176C8903}"/>
                </a:ext>
              </a:extLst>
            </p:cNvPr>
            <p:cNvGrpSpPr/>
            <p:nvPr/>
          </p:nvGrpSpPr>
          <p:grpSpPr>
            <a:xfrm>
              <a:off x="7845996" y="5694688"/>
              <a:ext cx="611848" cy="235266"/>
              <a:chOff x="2754524" y="5797212"/>
              <a:chExt cx="611848" cy="235266"/>
            </a:xfrm>
          </p:grpSpPr>
          <p:sp>
            <p:nvSpPr>
              <p:cNvPr id="86" name="Rectangle 85">
                <a:extLst>
                  <a:ext uri="{FF2B5EF4-FFF2-40B4-BE49-F238E27FC236}">
                    <a16:creationId xmlns:a16="http://schemas.microsoft.com/office/drawing/2014/main" id="{33F583AC-77A4-4B25-8869-BE0DA5572943}"/>
                  </a:ext>
                </a:extLst>
              </p:cNvPr>
              <p:cNvSpPr/>
              <p:nvPr/>
            </p:nvSpPr>
            <p:spPr>
              <a:xfrm>
                <a:off x="2754524" y="5827530"/>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87" name="ZoneTexte 167">
                <a:extLst>
                  <a:ext uri="{FF2B5EF4-FFF2-40B4-BE49-F238E27FC236}">
                    <a16:creationId xmlns:a16="http://schemas.microsoft.com/office/drawing/2014/main" id="{A5A1D744-671C-4A8F-9FCA-A018DBA3967A}"/>
                  </a:ext>
                </a:extLst>
              </p:cNvPr>
              <p:cNvSpPr txBox="1"/>
              <p:nvPr/>
            </p:nvSpPr>
            <p:spPr>
              <a:xfrm>
                <a:off x="2807318" y="5797212"/>
                <a:ext cx="506260" cy="235266"/>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API</a:t>
                </a:r>
              </a:p>
            </p:txBody>
          </p:sp>
        </p:grpSp>
        <p:sp>
          <p:nvSpPr>
            <p:cNvPr id="88" name="Rectangle 87">
              <a:extLst>
                <a:ext uri="{FF2B5EF4-FFF2-40B4-BE49-F238E27FC236}">
                  <a16:creationId xmlns:a16="http://schemas.microsoft.com/office/drawing/2014/main" id="{042CCFB8-0306-423F-B4A1-906BFA88DBFD}"/>
                </a:ext>
              </a:extLst>
            </p:cNvPr>
            <p:cNvSpPr/>
            <p:nvPr/>
          </p:nvSpPr>
          <p:spPr>
            <a:xfrm>
              <a:off x="10066905" y="4356384"/>
              <a:ext cx="1216800" cy="1058497"/>
            </a:xfrm>
            <a:prstGeom prst="rect">
              <a:avLst/>
            </a:prstGeom>
            <a:solidFill>
              <a:srgbClr val="FCD06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pic>
          <p:nvPicPr>
            <p:cNvPr id="89" name="Graphique 64">
              <a:extLst>
                <a:ext uri="{FF2B5EF4-FFF2-40B4-BE49-F238E27FC236}">
                  <a16:creationId xmlns:a16="http://schemas.microsoft.com/office/drawing/2014/main" id="{522E15BA-9A11-4657-A19D-93740459156C}"/>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0286375" y="4414511"/>
              <a:ext cx="709945" cy="978146"/>
            </a:xfrm>
            <a:prstGeom prst="rect">
              <a:avLst/>
            </a:prstGeom>
          </p:spPr>
        </p:pic>
        <p:grpSp>
          <p:nvGrpSpPr>
            <p:cNvPr id="90" name="Groupe 22">
              <a:extLst>
                <a:ext uri="{FF2B5EF4-FFF2-40B4-BE49-F238E27FC236}">
                  <a16:creationId xmlns:a16="http://schemas.microsoft.com/office/drawing/2014/main" id="{B44FD9EC-5248-4135-B52F-6BD8FB7C51F6}"/>
                </a:ext>
              </a:extLst>
            </p:cNvPr>
            <p:cNvGrpSpPr/>
            <p:nvPr/>
          </p:nvGrpSpPr>
          <p:grpSpPr>
            <a:xfrm>
              <a:off x="10043127" y="4600587"/>
              <a:ext cx="1275075" cy="580324"/>
              <a:chOff x="9619079" y="4406040"/>
              <a:chExt cx="1275075" cy="580324"/>
            </a:xfrm>
          </p:grpSpPr>
          <p:sp>
            <p:nvSpPr>
              <p:cNvPr id="91" name="ZoneTexte 112">
                <a:extLst>
                  <a:ext uri="{FF2B5EF4-FFF2-40B4-BE49-F238E27FC236}">
                    <a16:creationId xmlns:a16="http://schemas.microsoft.com/office/drawing/2014/main" id="{06975435-65C8-4B12-98C9-E412A623875F}"/>
                  </a:ext>
                </a:extLst>
              </p:cNvPr>
              <p:cNvSpPr txBox="1"/>
              <p:nvPr/>
            </p:nvSpPr>
            <p:spPr>
              <a:xfrm>
                <a:off x="9619079" y="4406040"/>
                <a:ext cx="1275075" cy="580324"/>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POST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ONLINE TRUST AND SECURITY</a:t>
                </a:r>
              </a:p>
            </p:txBody>
          </p:sp>
          <p:sp>
            <p:nvSpPr>
              <p:cNvPr id="92" name="Ellipse 20">
                <a:extLst>
                  <a:ext uri="{FF2B5EF4-FFF2-40B4-BE49-F238E27FC236}">
                    <a16:creationId xmlns:a16="http://schemas.microsoft.com/office/drawing/2014/main" id="{D11A53B5-A248-4E8B-8E1A-CBB8F439EAF0}"/>
                  </a:ext>
                </a:extLst>
              </p:cNvPr>
              <p:cNvSpPr/>
              <p:nvPr/>
            </p:nvSpPr>
            <p:spPr>
              <a:xfrm flipH="1">
                <a:off x="9995289" y="4549534"/>
                <a:ext cx="46751" cy="46751"/>
              </a:xfrm>
              <a:prstGeom prst="ellipse">
                <a:avLst/>
              </a:prstGeom>
              <a:solidFill>
                <a:srgbClr val="263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grpSp>
        <p:grpSp>
          <p:nvGrpSpPr>
            <p:cNvPr id="93" name="Groupe 31">
              <a:extLst>
                <a:ext uri="{FF2B5EF4-FFF2-40B4-BE49-F238E27FC236}">
                  <a16:creationId xmlns:a16="http://schemas.microsoft.com/office/drawing/2014/main" id="{89E66B0D-3F30-473B-A355-3D6AFA7674CD}"/>
                </a:ext>
              </a:extLst>
            </p:cNvPr>
            <p:cNvGrpSpPr/>
            <p:nvPr/>
          </p:nvGrpSpPr>
          <p:grpSpPr>
            <a:xfrm>
              <a:off x="10100946" y="5291753"/>
              <a:ext cx="1200606" cy="235266"/>
              <a:chOff x="9094878" y="5178152"/>
              <a:chExt cx="1200606" cy="235266"/>
            </a:xfrm>
          </p:grpSpPr>
          <p:sp>
            <p:nvSpPr>
              <p:cNvPr id="94" name="Rectangle 93">
                <a:extLst>
                  <a:ext uri="{FF2B5EF4-FFF2-40B4-BE49-F238E27FC236}">
                    <a16:creationId xmlns:a16="http://schemas.microsoft.com/office/drawing/2014/main" id="{CDC6DE1A-3EA1-4D27-BAB4-1B67110973B4}"/>
                  </a:ext>
                </a:extLst>
              </p:cNvPr>
              <p:cNvSpPr/>
              <p:nvPr/>
            </p:nvSpPr>
            <p:spPr>
              <a:xfrm>
                <a:off x="9159342" y="5200539"/>
                <a:ext cx="1117525" cy="17477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95" name="ZoneTexte 116">
                <a:extLst>
                  <a:ext uri="{FF2B5EF4-FFF2-40B4-BE49-F238E27FC236}">
                    <a16:creationId xmlns:a16="http://schemas.microsoft.com/office/drawing/2014/main" id="{67223F28-82E1-43E1-902B-14614DE74A25}"/>
                  </a:ext>
                </a:extLst>
              </p:cNvPr>
              <p:cNvSpPr txBox="1"/>
              <p:nvPr/>
            </p:nvSpPr>
            <p:spPr>
              <a:xfrm>
                <a:off x="9094878" y="5178152"/>
                <a:ext cx="1200606" cy="235266"/>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trust.post</a:t>
                </a:r>
              </a:p>
            </p:txBody>
          </p:sp>
        </p:grpSp>
        <p:pic>
          <p:nvPicPr>
            <p:cNvPr id="96" name="Graphique 202">
              <a:extLst>
                <a:ext uri="{FF2B5EF4-FFF2-40B4-BE49-F238E27FC236}">
                  <a16:creationId xmlns:a16="http://schemas.microsoft.com/office/drawing/2014/main" id="{B579723E-55C9-4357-A37E-0D552EFB83E8}"/>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1074037" y="4388534"/>
              <a:ext cx="149975" cy="206632"/>
            </a:xfrm>
            <a:prstGeom prst="rect">
              <a:avLst/>
            </a:prstGeom>
          </p:spPr>
        </p:pic>
        <p:grpSp>
          <p:nvGrpSpPr>
            <p:cNvPr id="97" name="Groupe 173">
              <a:extLst>
                <a:ext uri="{FF2B5EF4-FFF2-40B4-BE49-F238E27FC236}">
                  <a16:creationId xmlns:a16="http://schemas.microsoft.com/office/drawing/2014/main" id="{44174A95-2C40-461E-9316-7C3413F44525}"/>
                </a:ext>
              </a:extLst>
            </p:cNvPr>
            <p:cNvGrpSpPr/>
            <p:nvPr/>
          </p:nvGrpSpPr>
          <p:grpSpPr>
            <a:xfrm>
              <a:off x="9086650" y="5695127"/>
              <a:ext cx="611848" cy="235266"/>
              <a:chOff x="2754524" y="5797212"/>
              <a:chExt cx="611848" cy="235266"/>
            </a:xfrm>
          </p:grpSpPr>
          <p:sp>
            <p:nvSpPr>
              <p:cNvPr id="98" name="Rectangle 97">
                <a:extLst>
                  <a:ext uri="{FF2B5EF4-FFF2-40B4-BE49-F238E27FC236}">
                    <a16:creationId xmlns:a16="http://schemas.microsoft.com/office/drawing/2014/main" id="{F305AA58-3F53-4005-95DC-CBEE69718757}"/>
                  </a:ext>
                </a:extLst>
              </p:cNvPr>
              <p:cNvSpPr/>
              <p:nvPr/>
            </p:nvSpPr>
            <p:spPr>
              <a:xfrm>
                <a:off x="2754524" y="5827530"/>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99" name="ZoneTexte 198">
                <a:extLst>
                  <a:ext uri="{FF2B5EF4-FFF2-40B4-BE49-F238E27FC236}">
                    <a16:creationId xmlns:a16="http://schemas.microsoft.com/office/drawing/2014/main" id="{93EE799A-7CBC-46EB-BC12-A5A35F1A90D8}"/>
                  </a:ext>
                </a:extLst>
              </p:cNvPr>
              <p:cNvSpPr txBox="1"/>
              <p:nvPr/>
            </p:nvSpPr>
            <p:spPr>
              <a:xfrm>
                <a:off x="2807318" y="5797212"/>
                <a:ext cx="506260" cy="235266"/>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API</a:t>
                </a:r>
              </a:p>
            </p:txBody>
          </p:sp>
        </p:grpSp>
        <p:grpSp>
          <p:nvGrpSpPr>
            <p:cNvPr id="100" name="Groupe 18">
              <a:extLst>
                <a:ext uri="{FF2B5EF4-FFF2-40B4-BE49-F238E27FC236}">
                  <a16:creationId xmlns:a16="http://schemas.microsoft.com/office/drawing/2014/main" id="{7C484909-F044-4285-912A-0C0D0AFB28BD}"/>
                </a:ext>
              </a:extLst>
            </p:cNvPr>
            <p:cNvGrpSpPr/>
            <p:nvPr/>
          </p:nvGrpSpPr>
          <p:grpSpPr>
            <a:xfrm>
              <a:off x="2569026" y="5494490"/>
              <a:ext cx="6840933" cy="229222"/>
              <a:chOff x="2887835" y="5508210"/>
              <a:chExt cx="6840933" cy="341736"/>
            </a:xfrm>
          </p:grpSpPr>
          <p:cxnSp>
            <p:nvCxnSpPr>
              <p:cNvPr id="101" name="Connecteur droit avec flèche 134">
                <a:extLst>
                  <a:ext uri="{FF2B5EF4-FFF2-40B4-BE49-F238E27FC236}">
                    <a16:creationId xmlns:a16="http://schemas.microsoft.com/office/drawing/2014/main" id="{FCE91C2D-3DE2-446C-9DD7-B18893797DAA}"/>
                  </a:ext>
                </a:extLst>
              </p:cNvPr>
              <p:cNvCxnSpPr>
                <a:cxnSpLocks/>
              </p:cNvCxnSpPr>
              <p:nvPr/>
            </p:nvCxnSpPr>
            <p:spPr>
              <a:xfrm flipV="1">
                <a:off x="2887835" y="5508614"/>
                <a:ext cx="0" cy="341297"/>
              </a:xfrm>
              <a:prstGeom prst="straightConnector1">
                <a:avLst/>
              </a:prstGeom>
              <a:ln w="28575">
                <a:solidFill>
                  <a:schemeClr val="bg1"/>
                </a:solidFill>
                <a:prstDash val="sysDot"/>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2" name="Connecteur droit avec flèche 154">
                <a:extLst>
                  <a:ext uri="{FF2B5EF4-FFF2-40B4-BE49-F238E27FC236}">
                    <a16:creationId xmlns:a16="http://schemas.microsoft.com/office/drawing/2014/main" id="{23A48D6B-7776-4AE8-869F-B76EBD29A3C5}"/>
                  </a:ext>
                </a:extLst>
              </p:cNvPr>
              <p:cNvCxnSpPr>
                <a:cxnSpLocks/>
              </p:cNvCxnSpPr>
              <p:nvPr/>
            </p:nvCxnSpPr>
            <p:spPr>
              <a:xfrm flipV="1">
                <a:off x="4279841" y="5508210"/>
                <a:ext cx="0" cy="341297"/>
              </a:xfrm>
              <a:prstGeom prst="straightConnector1">
                <a:avLst/>
              </a:prstGeom>
              <a:ln w="28575">
                <a:solidFill>
                  <a:schemeClr val="bg1"/>
                </a:solidFill>
                <a:prstDash val="sysDot"/>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3" name="Connecteur droit avec flèche 158">
                <a:extLst>
                  <a:ext uri="{FF2B5EF4-FFF2-40B4-BE49-F238E27FC236}">
                    <a16:creationId xmlns:a16="http://schemas.microsoft.com/office/drawing/2014/main" id="{FBCEA2DB-1233-4698-9D29-87B84745482F}"/>
                  </a:ext>
                </a:extLst>
              </p:cNvPr>
              <p:cNvCxnSpPr>
                <a:cxnSpLocks/>
              </p:cNvCxnSpPr>
              <p:nvPr/>
            </p:nvCxnSpPr>
            <p:spPr>
              <a:xfrm flipV="1">
                <a:off x="5657838" y="5508210"/>
                <a:ext cx="0" cy="341297"/>
              </a:xfrm>
              <a:prstGeom prst="straightConnector1">
                <a:avLst/>
              </a:prstGeom>
              <a:ln w="28575">
                <a:solidFill>
                  <a:schemeClr val="bg1"/>
                </a:solidFill>
                <a:prstDash val="sysDot"/>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4" name="Connecteur droit avec flèche 164">
                <a:extLst>
                  <a:ext uri="{FF2B5EF4-FFF2-40B4-BE49-F238E27FC236}">
                    <a16:creationId xmlns:a16="http://schemas.microsoft.com/office/drawing/2014/main" id="{7D8E901A-56A1-481E-AE5A-093B41AC4A19}"/>
                  </a:ext>
                </a:extLst>
              </p:cNvPr>
              <p:cNvCxnSpPr>
                <a:cxnSpLocks/>
              </p:cNvCxnSpPr>
              <p:nvPr/>
            </p:nvCxnSpPr>
            <p:spPr>
              <a:xfrm flipV="1">
                <a:off x="7069515" y="5508210"/>
                <a:ext cx="0" cy="341297"/>
              </a:xfrm>
              <a:prstGeom prst="straightConnector1">
                <a:avLst/>
              </a:prstGeom>
              <a:ln w="28575">
                <a:solidFill>
                  <a:schemeClr val="bg1"/>
                </a:solidFill>
                <a:prstDash val="sysDot"/>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5" name="Connecteur droit avec flèche 168">
                <a:extLst>
                  <a:ext uri="{FF2B5EF4-FFF2-40B4-BE49-F238E27FC236}">
                    <a16:creationId xmlns:a16="http://schemas.microsoft.com/office/drawing/2014/main" id="{3865A070-FD50-43BA-9F86-712FC09FB52B}"/>
                  </a:ext>
                </a:extLst>
              </p:cNvPr>
              <p:cNvCxnSpPr>
                <a:cxnSpLocks/>
              </p:cNvCxnSpPr>
              <p:nvPr/>
            </p:nvCxnSpPr>
            <p:spPr>
              <a:xfrm flipV="1">
                <a:off x="8488114" y="5508210"/>
                <a:ext cx="0" cy="341297"/>
              </a:xfrm>
              <a:prstGeom prst="straightConnector1">
                <a:avLst/>
              </a:prstGeom>
              <a:ln w="28575">
                <a:solidFill>
                  <a:schemeClr val="bg1"/>
                </a:solidFill>
                <a:prstDash val="sysDot"/>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6" name="Connecteur droit avec flèche 199">
                <a:extLst>
                  <a:ext uri="{FF2B5EF4-FFF2-40B4-BE49-F238E27FC236}">
                    <a16:creationId xmlns:a16="http://schemas.microsoft.com/office/drawing/2014/main" id="{F29CA200-A49F-4374-ADCD-8216213BE7F3}"/>
                  </a:ext>
                </a:extLst>
              </p:cNvPr>
              <p:cNvCxnSpPr>
                <a:cxnSpLocks/>
              </p:cNvCxnSpPr>
              <p:nvPr/>
            </p:nvCxnSpPr>
            <p:spPr>
              <a:xfrm flipV="1">
                <a:off x="9728768" y="5508649"/>
                <a:ext cx="0" cy="341297"/>
              </a:xfrm>
              <a:prstGeom prst="straightConnector1">
                <a:avLst/>
              </a:prstGeom>
              <a:ln w="28575">
                <a:solidFill>
                  <a:schemeClr val="bg1"/>
                </a:solidFill>
                <a:prstDash val="sysDot"/>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107" name="Groupe 86">
              <a:extLst>
                <a:ext uri="{FF2B5EF4-FFF2-40B4-BE49-F238E27FC236}">
                  <a16:creationId xmlns:a16="http://schemas.microsoft.com/office/drawing/2014/main" id="{531019E1-6BC7-4AF3-8586-B0CD7BE91C8F}"/>
                </a:ext>
              </a:extLst>
            </p:cNvPr>
            <p:cNvGrpSpPr/>
            <p:nvPr/>
          </p:nvGrpSpPr>
          <p:grpSpPr>
            <a:xfrm>
              <a:off x="8626031" y="4337734"/>
              <a:ext cx="1280530" cy="1208645"/>
              <a:chOff x="10365593" y="4351454"/>
              <a:chExt cx="1280530" cy="1208645"/>
            </a:xfrm>
          </p:grpSpPr>
          <p:grpSp>
            <p:nvGrpSpPr>
              <p:cNvPr id="108" name="Groupe 84">
                <a:extLst>
                  <a:ext uri="{FF2B5EF4-FFF2-40B4-BE49-F238E27FC236}">
                    <a16:creationId xmlns:a16="http://schemas.microsoft.com/office/drawing/2014/main" id="{BC042572-B42E-49A0-BEBD-6EDD238507F3}"/>
                  </a:ext>
                </a:extLst>
              </p:cNvPr>
              <p:cNvGrpSpPr/>
              <p:nvPr/>
            </p:nvGrpSpPr>
            <p:grpSpPr>
              <a:xfrm>
                <a:off x="10365593" y="4358701"/>
                <a:ext cx="1280530" cy="1201398"/>
                <a:chOff x="10365593" y="4364798"/>
                <a:chExt cx="1280530" cy="1201398"/>
              </a:xfrm>
            </p:grpSpPr>
            <p:sp>
              <p:nvSpPr>
                <p:cNvPr id="110" name="Rectangle 109">
                  <a:extLst>
                    <a:ext uri="{FF2B5EF4-FFF2-40B4-BE49-F238E27FC236}">
                      <a16:creationId xmlns:a16="http://schemas.microsoft.com/office/drawing/2014/main" id="{BB0EE203-25EA-4645-A7C2-FCC1A08440F0}"/>
                    </a:ext>
                  </a:extLst>
                </p:cNvPr>
                <p:cNvSpPr/>
                <p:nvPr/>
              </p:nvSpPr>
              <p:spPr>
                <a:xfrm>
                  <a:off x="10385389" y="4364798"/>
                  <a:ext cx="1216800" cy="1058497"/>
                </a:xfrm>
                <a:prstGeom prst="rect">
                  <a:avLst/>
                </a:prstGeom>
                <a:solidFill>
                  <a:srgbClr val="FCD06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pic>
              <p:nvPicPr>
                <p:cNvPr id="111" name="Graphique 67">
                  <a:extLst>
                    <a:ext uri="{FF2B5EF4-FFF2-40B4-BE49-F238E27FC236}">
                      <a16:creationId xmlns:a16="http://schemas.microsoft.com/office/drawing/2014/main" id="{AFBFFFF2-F6AD-462C-A267-81EA52DE1A84}"/>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0411726" y="4400594"/>
                  <a:ext cx="1165602" cy="1165602"/>
                </a:xfrm>
                <a:prstGeom prst="rect">
                  <a:avLst/>
                </a:prstGeom>
              </p:spPr>
            </p:pic>
            <p:grpSp>
              <p:nvGrpSpPr>
                <p:cNvPr id="112" name="Groupe 32">
                  <a:extLst>
                    <a:ext uri="{FF2B5EF4-FFF2-40B4-BE49-F238E27FC236}">
                      <a16:creationId xmlns:a16="http://schemas.microsoft.com/office/drawing/2014/main" id="{7806E74B-072E-4DB0-90E9-B71638DC3907}"/>
                    </a:ext>
                  </a:extLst>
                </p:cNvPr>
                <p:cNvGrpSpPr/>
                <p:nvPr/>
              </p:nvGrpSpPr>
              <p:grpSpPr>
                <a:xfrm>
                  <a:off x="10544215" y="5132902"/>
                  <a:ext cx="1101908" cy="376426"/>
                  <a:chOff x="10609620" y="5005581"/>
                  <a:chExt cx="1101908" cy="376426"/>
                </a:xfrm>
              </p:grpSpPr>
              <p:sp>
                <p:nvSpPr>
                  <p:cNvPr id="114" name="Rectangle 113">
                    <a:extLst>
                      <a:ext uri="{FF2B5EF4-FFF2-40B4-BE49-F238E27FC236}">
                        <a16:creationId xmlns:a16="http://schemas.microsoft.com/office/drawing/2014/main" id="{F59FFE6F-1BE8-447F-9ABF-DDB2E34B06A1}"/>
                      </a:ext>
                    </a:extLst>
                  </p:cNvPr>
                  <p:cNvSpPr/>
                  <p:nvPr/>
                </p:nvSpPr>
                <p:spPr>
                  <a:xfrm>
                    <a:off x="10648046" y="5042089"/>
                    <a:ext cx="1020305" cy="333228"/>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115" name="ZoneTexte 127">
                    <a:extLst>
                      <a:ext uri="{FF2B5EF4-FFF2-40B4-BE49-F238E27FC236}">
                        <a16:creationId xmlns:a16="http://schemas.microsoft.com/office/drawing/2014/main" id="{F8450BA8-B5ED-4C06-A54E-1A73F8DDBF03}"/>
                      </a:ext>
                    </a:extLst>
                  </p:cNvPr>
                  <p:cNvSpPr txBox="1"/>
                  <p:nvPr/>
                </p:nvSpPr>
                <p:spPr>
                  <a:xfrm>
                    <a:off x="10609620" y="5005581"/>
                    <a:ext cx="1101908" cy="376426"/>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EAD Transport, UPU SAVE</a:t>
                    </a:r>
                  </a:p>
                </p:txBody>
              </p:sp>
            </p:grpSp>
            <p:sp>
              <p:nvSpPr>
                <p:cNvPr id="113" name="ZoneTexte 122">
                  <a:extLst>
                    <a:ext uri="{FF2B5EF4-FFF2-40B4-BE49-F238E27FC236}">
                      <a16:creationId xmlns:a16="http://schemas.microsoft.com/office/drawing/2014/main" id="{4BD9A265-8E6F-4FB7-BF6F-C5FA835CAD89}"/>
                    </a:ext>
                  </a:extLst>
                </p:cNvPr>
                <p:cNvSpPr txBox="1"/>
                <p:nvPr/>
              </p:nvSpPr>
              <p:spPr>
                <a:xfrm>
                  <a:off x="10365593" y="4620404"/>
                  <a:ext cx="1275075" cy="564639"/>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SUPPLY CHAIN INTEGRATION SYSTEMS</a:t>
                  </a:r>
                  <a:endParaRPr kumimoji="0" lang="en-US" sz="1200" b="1" i="0" u="none" strike="noStrike" kern="1200" cap="none" spc="0"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endParaRPr>
                </a:p>
              </p:txBody>
            </p:sp>
          </p:grpSp>
          <p:pic>
            <p:nvPicPr>
              <p:cNvPr id="109" name="Graphique 203">
                <a:extLst>
                  <a:ext uri="{FF2B5EF4-FFF2-40B4-BE49-F238E27FC236}">
                    <a16:creationId xmlns:a16="http://schemas.microsoft.com/office/drawing/2014/main" id="{FABF38A3-A4B3-4BEF-8D8C-5E590B78EA1D}"/>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1379851" y="4351454"/>
                <a:ext cx="202225" cy="202225"/>
              </a:xfrm>
              <a:prstGeom prst="rect">
                <a:avLst/>
              </a:prstGeom>
            </p:spPr>
          </p:pic>
        </p:grpSp>
        <p:sp>
          <p:nvSpPr>
            <p:cNvPr id="116" name="Rectangle 115">
              <a:extLst>
                <a:ext uri="{FF2B5EF4-FFF2-40B4-BE49-F238E27FC236}">
                  <a16:creationId xmlns:a16="http://schemas.microsoft.com/office/drawing/2014/main" id="{F85F5544-2AA8-4788-8BE8-B532D032C6BC}"/>
                </a:ext>
              </a:extLst>
            </p:cNvPr>
            <p:cNvSpPr/>
            <p:nvPr/>
          </p:nvSpPr>
          <p:spPr>
            <a:xfrm>
              <a:off x="9834309" y="1867781"/>
              <a:ext cx="1288938" cy="1240113"/>
            </a:xfrm>
            <a:prstGeom prst="rect">
              <a:avLst/>
            </a:prstGeom>
            <a:solidFill>
              <a:srgbClr val="00B3D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117" name="ZoneTexte 85">
              <a:extLst>
                <a:ext uri="{FF2B5EF4-FFF2-40B4-BE49-F238E27FC236}">
                  <a16:creationId xmlns:a16="http://schemas.microsoft.com/office/drawing/2014/main" id="{8871816F-5E3F-4DBC-A9DF-15E866D8B1F9}"/>
                </a:ext>
              </a:extLst>
            </p:cNvPr>
            <p:cNvSpPr txBox="1"/>
            <p:nvPr/>
          </p:nvSpPr>
          <p:spPr>
            <a:xfrm>
              <a:off x="9829642" y="2434568"/>
              <a:ext cx="1282366" cy="658746"/>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Open Sans" panose="020B0606030504020204" pitchFamily="34" charset="0"/>
                </a:rPr>
                <a:t>POSTAL BUSINESS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Open Sans" panose="020B0606030504020204" pitchFamily="34" charset="0"/>
                </a:rPr>
                <a:t>PARTNERS</a:t>
              </a:r>
            </a:p>
          </p:txBody>
        </p:sp>
        <p:pic>
          <p:nvPicPr>
            <p:cNvPr id="118" name="Graphique 148">
              <a:extLst>
                <a:ext uri="{FF2B5EF4-FFF2-40B4-BE49-F238E27FC236}">
                  <a16:creationId xmlns:a16="http://schemas.microsoft.com/office/drawing/2014/main" id="{C9021FF4-1EF0-41E5-8070-908EE068220D}"/>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0198968" y="1936216"/>
              <a:ext cx="504962" cy="504962"/>
            </a:xfrm>
            <a:prstGeom prst="rect">
              <a:avLst/>
            </a:prstGeom>
            <a:effectLst/>
          </p:spPr>
        </p:pic>
        <p:cxnSp>
          <p:nvCxnSpPr>
            <p:cNvPr id="119" name="Connecteur droit avec flèche 7">
              <a:extLst>
                <a:ext uri="{FF2B5EF4-FFF2-40B4-BE49-F238E27FC236}">
                  <a16:creationId xmlns:a16="http://schemas.microsoft.com/office/drawing/2014/main" id="{83E16B80-4A76-441D-9D03-63CBF7AEC130}"/>
                </a:ext>
              </a:extLst>
            </p:cNvPr>
            <p:cNvCxnSpPr>
              <a:cxnSpLocks/>
            </p:cNvCxnSpPr>
            <p:nvPr/>
          </p:nvCxnSpPr>
          <p:spPr>
            <a:xfrm flipV="1">
              <a:off x="2377344" y="3081172"/>
              <a:ext cx="0" cy="471217"/>
            </a:xfrm>
            <a:prstGeom prst="straightConnector1">
              <a:avLst/>
            </a:prstGeom>
            <a:ln w="107950" cap="rnd">
              <a:solidFill>
                <a:srgbClr val="00B3DB"/>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20" name="Connecteur droit avec flèche 132">
              <a:extLst>
                <a:ext uri="{FF2B5EF4-FFF2-40B4-BE49-F238E27FC236}">
                  <a16:creationId xmlns:a16="http://schemas.microsoft.com/office/drawing/2014/main" id="{62B17638-11BF-452D-8137-64E423F16A46}"/>
                </a:ext>
              </a:extLst>
            </p:cNvPr>
            <p:cNvCxnSpPr>
              <a:cxnSpLocks/>
            </p:cNvCxnSpPr>
            <p:nvPr/>
          </p:nvCxnSpPr>
          <p:spPr>
            <a:xfrm flipV="1">
              <a:off x="1237284" y="3081172"/>
              <a:ext cx="0" cy="1254742"/>
            </a:xfrm>
            <a:prstGeom prst="straightConnector1">
              <a:avLst/>
            </a:prstGeom>
            <a:ln w="107950" cap="rnd">
              <a:solidFill>
                <a:srgbClr val="00B3DB"/>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21" name="Connecteur droit avec flèche 135">
              <a:extLst>
                <a:ext uri="{FF2B5EF4-FFF2-40B4-BE49-F238E27FC236}">
                  <a16:creationId xmlns:a16="http://schemas.microsoft.com/office/drawing/2014/main" id="{E56207AF-0DB5-498D-BF3E-6A5BC91D7AAD}"/>
                </a:ext>
              </a:extLst>
            </p:cNvPr>
            <p:cNvCxnSpPr>
              <a:cxnSpLocks/>
            </p:cNvCxnSpPr>
            <p:nvPr/>
          </p:nvCxnSpPr>
          <p:spPr>
            <a:xfrm flipV="1">
              <a:off x="9230655" y="3198340"/>
              <a:ext cx="0" cy="893674"/>
            </a:xfrm>
            <a:prstGeom prst="straightConnector1">
              <a:avLst/>
            </a:prstGeom>
            <a:ln w="107950" cap="rnd">
              <a:solidFill>
                <a:srgbClr val="00B3DB"/>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22" name="Flowchart: Connector 121">
              <a:extLst>
                <a:ext uri="{FF2B5EF4-FFF2-40B4-BE49-F238E27FC236}">
                  <a16:creationId xmlns:a16="http://schemas.microsoft.com/office/drawing/2014/main" id="{E16B0BFD-F09C-4DD3-A913-BCBF082B56F2}"/>
                </a:ext>
              </a:extLst>
            </p:cNvPr>
            <p:cNvSpPr/>
            <p:nvPr/>
          </p:nvSpPr>
          <p:spPr>
            <a:xfrm>
              <a:off x="4915052" y="4505873"/>
              <a:ext cx="201336" cy="19171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endParaRPr>
            </a:p>
          </p:txBody>
        </p:sp>
        <p:sp>
          <p:nvSpPr>
            <p:cNvPr id="123" name="Flowchart: Connector 122">
              <a:extLst>
                <a:ext uri="{FF2B5EF4-FFF2-40B4-BE49-F238E27FC236}">
                  <a16:creationId xmlns:a16="http://schemas.microsoft.com/office/drawing/2014/main" id="{BDDF8711-0A2F-449C-9A4D-F1927F341080}"/>
                </a:ext>
              </a:extLst>
            </p:cNvPr>
            <p:cNvSpPr/>
            <p:nvPr/>
          </p:nvSpPr>
          <p:spPr>
            <a:xfrm>
              <a:off x="10794984" y="2120753"/>
              <a:ext cx="201336" cy="19171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endParaRPr>
            </a:p>
          </p:txBody>
        </p:sp>
        <p:sp>
          <p:nvSpPr>
            <p:cNvPr id="124" name="Flowchart: Connector 123">
              <a:extLst>
                <a:ext uri="{FF2B5EF4-FFF2-40B4-BE49-F238E27FC236}">
                  <a16:creationId xmlns:a16="http://schemas.microsoft.com/office/drawing/2014/main" id="{DB3A215F-3F33-495D-805D-987186D6EAB8}"/>
                </a:ext>
              </a:extLst>
            </p:cNvPr>
            <p:cNvSpPr/>
            <p:nvPr/>
          </p:nvSpPr>
          <p:spPr>
            <a:xfrm>
              <a:off x="4333830" y="3520571"/>
              <a:ext cx="201336" cy="19171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endParaRPr>
            </a:p>
          </p:txBody>
        </p:sp>
      </p:grpSp>
      <p:sp>
        <p:nvSpPr>
          <p:cNvPr id="126" name="Title 125">
            <a:extLst>
              <a:ext uri="{FF2B5EF4-FFF2-40B4-BE49-F238E27FC236}">
                <a16:creationId xmlns:a16="http://schemas.microsoft.com/office/drawing/2014/main" id="{87C445A1-FE87-44A0-B604-2DAAA34E07B2}"/>
              </a:ext>
            </a:extLst>
          </p:cNvPr>
          <p:cNvSpPr>
            <a:spLocks noGrp="1"/>
          </p:cNvSpPr>
          <p:nvPr>
            <p:ph type="title"/>
          </p:nvPr>
        </p:nvSpPr>
        <p:spPr/>
        <p:txBody>
          <a:bodyPr/>
          <a:lstStyle/>
          <a:p>
            <a:r>
              <a:rPr lang="en-GB" dirty="0"/>
              <a:t>Technology strategy 2026–2029</a:t>
            </a:r>
          </a:p>
        </p:txBody>
      </p:sp>
    </p:spTree>
    <p:extLst>
      <p:ext uri="{BB962C8B-B14F-4D97-AF65-F5344CB8AC3E}">
        <p14:creationId xmlns:p14="http://schemas.microsoft.com/office/powerpoint/2010/main" val="39013240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18DC5255-05DB-438A-8BA5-53D1D180C3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94299" y="1228518"/>
            <a:ext cx="4988557" cy="4919964"/>
          </a:xfrm>
          <a:prstGeom prst="rect">
            <a:avLst/>
          </a:prstGeom>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relaxedInset"/>
          </a:sp3d>
        </p:spPr>
      </p:pic>
      <p:sp>
        <p:nvSpPr>
          <p:cNvPr id="6" name="Rectangle 5">
            <a:extLst>
              <a:ext uri="{FF2B5EF4-FFF2-40B4-BE49-F238E27FC236}">
                <a16:creationId xmlns:a16="http://schemas.microsoft.com/office/drawing/2014/main" id="{24AEB209-A1F7-4619-A411-AB49ABE3553B}"/>
              </a:ext>
            </a:extLst>
          </p:cNvPr>
          <p:cNvSpPr/>
          <p:nvPr/>
        </p:nvSpPr>
        <p:spPr>
          <a:xfrm>
            <a:off x="6746582" y="5112726"/>
            <a:ext cx="4310885" cy="584775"/>
          </a:xfrm>
          <a:prstGeom prst="rect">
            <a:avLst/>
          </a:prstGeom>
        </p:spPr>
        <p:txBody>
          <a:bodyPr wrap="square">
            <a:spAutoFit/>
          </a:bodyPr>
          <a:lstStyle/>
          <a:p>
            <a:r>
              <a:rPr lang="en-US" sz="3200" dirty="0">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herrmanns@upu.int</a:t>
            </a:r>
            <a:endParaRPr lang="en-US" sz="3200" dirty="0">
              <a:latin typeface="Verdana" panose="020B0604030504040204" pitchFamily="34" charset="0"/>
              <a:ea typeface="Verdana" panose="020B0604030504040204" pitchFamily="34" charset="0"/>
            </a:endParaRPr>
          </a:p>
        </p:txBody>
      </p:sp>
      <p:sp>
        <p:nvSpPr>
          <p:cNvPr id="7" name="Rectangle 6">
            <a:extLst>
              <a:ext uri="{FF2B5EF4-FFF2-40B4-BE49-F238E27FC236}">
                <a16:creationId xmlns:a16="http://schemas.microsoft.com/office/drawing/2014/main" id="{66D0A01F-0255-47BA-AEDA-603C96A7FA86}"/>
              </a:ext>
            </a:extLst>
          </p:cNvPr>
          <p:cNvSpPr/>
          <p:nvPr/>
        </p:nvSpPr>
        <p:spPr>
          <a:xfrm>
            <a:off x="5063067" y="1537551"/>
            <a:ext cx="5598704" cy="830997"/>
          </a:xfrm>
          <a:prstGeom prst="rect">
            <a:avLst/>
          </a:prstGeom>
        </p:spPr>
        <p:txBody>
          <a:bodyPr wrap="square">
            <a:spAutoFit/>
          </a:bodyPr>
          <a:lstStyle/>
          <a:p>
            <a:r>
              <a:rPr lang="en-GB" sz="4800" b="1" dirty="0">
                <a:latin typeface="Verdana" panose="020B0604030504040204" pitchFamily="34" charset="0"/>
                <a:ea typeface="Verdana" panose="020B0604030504040204" pitchFamily="34" charset="0"/>
              </a:rPr>
              <a:t>Thank you</a:t>
            </a:r>
            <a:endParaRPr lang="fr-CH" sz="4000" dirty="0">
              <a:latin typeface="Verdana" panose="020B0604030504040204" pitchFamily="34" charset="0"/>
              <a:ea typeface="Verdana" panose="020B0604030504040204" pitchFamily="34" charset="0"/>
            </a:endParaRPr>
          </a:p>
        </p:txBody>
      </p:sp>
      <p:sp>
        <p:nvSpPr>
          <p:cNvPr id="9" name="ZoneTexte 8">
            <a:extLst>
              <a:ext uri="{FF2B5EF4-FFF2-40B4-BE49-F238E27FC236}">
                <a16:creationId xmlns:a16="http://schemas.microsoft.com/office/drawing/2014/main" id="{CE91EDF9-99E6-41E2-8EAD-D54E4F007E45}"/>
              </a:ext>
            </a:extLst>
          </p:cNvPr>
          <p:cNvSpPr txBox="1"/>
          <p:nvPr/>
        </p:nvSpPr>
        <p:spPr>
          <a:xfrm>
            <a:off x="3829049" y="2801606"/>
            <a:ext cx="6443359" cy="1200329"/>
          </a:xfrm>
          <a:prstGeom prst="rect">
            <a:avLst/>
          </a:prstGeom>
          <a:noFill/>
        </p:spPr>
        <p:txBody>
          <a:bodyPr wrap="square">
            <a:spAutoFit/>
          </a:bodyPr>
          <a:lstStyle/>
          <a:p>
            <a:pPr algn="r"/>
            <a:r>
              <a:rPr lang="en-US" sz="2400" b="1" dirty="0">
                <a:latin typeface="Verdana" panose="020B0604030504040204" pitchFamily="34" charset="0"/>
                <a:ea typeface="Verdana" panose="020B0604030504040204" pitchFamily="34" charset="0"/>
              </a:rPr>
              <a:t>Stéphane Herrmann, Mail Products and Services Lead Technical Account Manager</a:t>
            </a:r>
          </a:p>
        </p:txBody>
      </p:sp>
    </p:spTree>
    <p:extLst>
      <p:ext uri="{BB962C8B-B14F-4D97-AF65-F5344CB8AC3E}">
        <p14:creationId xmlns:p14="http://schemas.microsoft.com/office/powerpoint/2010/main" val="22632410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a:extLst>
              <a:ext uri="{FF2B5EF4-FFF2-40B4-BE49-F238E27FC236}">
                <a16:creationId xmlns:a16="http://schemas.microsoft.com/office/drawing/2014/main" id="{5228E6F3-7D1D-425D-A482-58F3A9F35E17}"/>
              </a:ext>
            </a:extLst>
          </p:cNvPr>
          <p:cNvSpPr>
            <a:spLocks noGrp="1" noChangeArrowheads="1"/>
          </p:cNvSpPr>
          <p:nvPr>
            <p:ph type="ctrTitle"/>
          </p:nvPr>
        </p:nvSpPr>
        <p:spPr>
          <a:xfrm>
            <a:off x="1225446" y="1369702"/>
            <a:ext cx="9741108" cy="2387600"/>
          </a:xfrm>
        </p:spPr>
        <p:txBody>
          <a:bodyPr/>
          <a:lstStyle/>
          <a:p>
            <a:r>
              <a:rPr lang="fr-CH" dirty="0"/>
              <a:t>Worldwide volume statistics</a:t>
            </a:r>
            <a:endParaRPr lang="en-GB" altLang="en-US" dirty="0"/>
          </a:p>
        </p:txBody>
      </p:sp>
      <p:sp>
        <p:nvSpPr>
          <p:cNvPr id="6" name="Subtitle 2">
            <a:extLst>
              <a:ext uri="{FF2B5EF4-FFF2-40B4-BE49-F238E27FC236}">
                <a16:creationId xmlns:a16="http://schemas.microsoft.com/office/drawing/2014/main" id="{09ADE89E-7250-4098-AA4B-61B85CB41E9B}"/>
              </a:ext>
            </a:extLst>
          </p:cNvPr>
          <p:cNvSpPr>
            <a:spLocks noGrp="1"/>
          </p:cNvSpPr>
          <p:nvPr>
            <p:ph type="subTitle" idx="1"/>
          </p:nvPr>
        </p:nvSpPr>
        <p:spPr>
          <a:xfrm>
            <a:off x="1225550" y="4534678"/>
            <a:ext cx="9741108" cy="1262463"/>
          </a:xfrm>
        </p:spPr>
        <p:txBody>
          <a:bodyPr>
            <a:normAutofit fontScale="92500" lnSpcReduction="20000"/>
          </a:bodyPr>
          <a:lstStyle/>
          <a:p>
            <a:r>
              <a:rPr lang="en-US" sz="2400" b="0" dirty="0"/>
              <a:t>Shaping the future of postal services: UPU regulatory updates and IT innovations with delivered duty paid solution</a:t>
            </a:r>
            <a:endParaRPr lang="en-GB" sz="1800" b="0" dirty="0"/>
          </a:p>
          <a:p>
            <a:endParaRPr lang="en-US" dirty="0"/>
          </a:p>
          <a:p>
            <a:r>
              <a:rPr lang="en-US" dirty="0"/>
              <a:t>UPU – Postal Operations Directorate (DOP.EPSI)</a:t>
            </a:r>
          </a:p>
          <a:p>
            <a:endParaRPr lang="en-GB" dirty="0"/>
          </a:p>
        </p:txBody>
      </p:sp>
      <p:sp>
        <p:nvSpPr>
          <p:cNvPr id="4" name="Text Placeholder 7">
            <a:extLst>
              <a:ext uri="{FF2B5EF4-FFF2-40B4-BE49-F238E27FC236}">
                <a16:creationId xmlns:a16="http://schemas.microsoft.com/office/drawing/2014/main" id="{FF741AA3-6AF2-49B9-ABB6-D2409801CC30}"/>
              </a:ext>
            </a:extLst>
          </p:cNvPr>
          <p:cNvSpPr txBox="1">
            <a:spLocks/>
          </p:cNvSpPr>
          <p:nvPr/>
        </p:nvSpPr>
        <p:spPr>
          <a:xfrm>
            <a:off x="1225550" y="3927475"/>
            <a:ext cx="9740900" cy="387350"/>
          </a:xfrm>
          <a:prstGeom prst="rect">
            <a:avLst/>
          </a:prstGeom>
        </p:spPr>
        <p:txBody>
          <a:bodyPr/>
          <a:lstStyle>
            <a:lvl1pPr marL="0" indent="0" algn="ctr" rtl="0" eaLnBrk="1" fontAlgn="base" hangingPunct="1">
              <a:lnSpc>
                <a:spcPct val="90000"/>
              </a:lnSpc>
              <a:spcBef>
                <a:spcPts val="1000"/>
              </a:spcBef>
              <a:spcAft>
                <a:spcPct val="0"/>
              </a:spcAft>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rtl="0" eaLnBrk="1" fontAlgn="base" hangingPunct="1">
              <a:lnSpc>
                <a:spcPct val="90000"/>
              </a:lnSpc>
              <a:spcBef>
                <a:spcPts val="500"/>
              </a:spcBef>
              <a:spcAft>
                <a:spcPct val="0"/>
              </a:spcAft>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lgn="ctr" rtl="0" eaLnBrk="1" fontAlgn="base" hangingPunct="1">
              <a:lnSpc>
                <a:spcPct val="90000"/>
              </a:lnSpc>
              <a:spcBef>
                <a:spcPts val="500"/>
              </a:spcBef>
              <a:spcAft>
                <a:spcPct val="0"/>
              </a:spcAft>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lgn="ctr" rtl="0" eaLnBrk="1" fontAlgn="base" hangingPunct="1">
              <a:lnSpc>
                <a:spcPct val="90000"/>
              </a:lnSpc>
              <a:spcBef>
                <a:spcPts val="500"/>
              </a:spcBef>
              <a:spcAft>
                <a:spcPct val="0"/>
              </a:spcAft>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lgn="ctr" rtl="0" eaLnBrk="1" fontAlgn="base" hangingPunct="1">
              <a:lnSpc>
                <a:spcPct val="90000"/>
              </a:lnSpc>
              <a:spcBef>
                <a:spcPts val="500"/>
              </a:spcBef>
              <a:spcAft>
                <a:spcPct val="0"/>
              </a:spcAft>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January to November 2025 – 2024 – 2023</a:t>
            </a:r>
            <a:endParaRPr lang="en-GB" dirty="0"/>
          </a:p>
        </p:txBody>
      </p:sp>
      <p:sp>
        <p:nvSpPr>
          <p:cNvPr id="5" name="Title 1">
            <a:extLst>
              <a:ext uri="{FF2B5EF4-FFF2-40B4-BE49-F238E27FC236}">
                <a16:creationId xmlns:a16="http://schemas.microsoft.com/office/drawing/2014/main" id="{B8B22B13-1742-42BA-97C0-4729C3B239D1}"/>
              </a:ext>
            </a:extLst>
          </p:cNvPr>
          <p:cNvSpPr txBox="1">
            <a:spLocks/>
          </p:cNvSpPr>
          <p:nvPr/>
        </p:nvSpPr>
        <p:spPr>
          <a:xfrm>
            <a:off x="878065" y="4870456"/>
            <a:ext cx="10506517" cy="706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GB" sz="1800" b="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0F8B58-FA5F-40F0-A71C-79EC85D54CF5}"/>
              </a:ext>
            </a:extLst>
          </p:cNvPr>
          <p:cNvSpPr>
            <a:spLocks noGrp="1"/>
          </p:cNvSpPr>
          <p:nvPr>
            <p:ph type="title"/>
          </p:nvPr>
        </p:nvSpPr>
        <p:spPr/>
        <p:txBody>
          <a:bodyPr/>
          <a:lstStyle/>
          <a:p>
            <a:r>
              <a:rPr lang="fr-CH" dirty="0"/>
              <a:t>Worldwide volume statistics</a:t>
            </a:r>
            <a:endParaRPr lang="en-US" dirty="0"/>
          </a:p>
        </p:txBody>
      </p:sp>
      <p:grpSp>
        <p:nvGrpSpPr>
          <p:cNvPr id="6" name="Group 5">
            <a:extLst>
              <a:ext uri="{FF2B5EF4-FFF2-40B4-BE49-F238E27FC236}">
                <a16:creationId xmlns:a16="http://schemas.microsoft.com/office/drawing/2014/main" id="{04F573C6-56C0-4B28-9E7C-BF734D8DD5E6}"/>
              </a:ext>
            </a:extLst>
          </p:cNvPr>
          <p:cNvGrpSpPr/>
          <p:nvPr/>
        </p:nvGrpSpPr>
        <p:grpSpPr>
          <a:xfrm>
            <a:off x="353482" y="1517170"/>
            <a:ext cx="11364385" cy="5040000"/>
            <a:chOff x="336550" y="1652637"/>
            <a:chExt cx="11466741" cy="4905684"/>
          </a:xfrm>
        </p:grpSpPr>
        <p:pic>
          <p:nvPicPr>
            <p:cNvPr id="5" name="Image 4">
              <a:extLst>
                <a:ext uri="{FF2B5EF4-FFF2-40B4-BE49-F238E27FC236}">
                  <a16:creationId xmlns:a16="http://schemas.microsoft.com/office/drawing/2014/main" id="{12BBE727-4301-43AD-A740-A78F7299AB22}"/>
                </a:ext>
              </a:extLst>
            </p:cNvPr>
            <p:cNvPicPr>
              <a:picLocks noChangeAspect="1"/>
            </p:cNvPicPr>
            <p:nvPr/>
          </p:nvPicPr>
          <p:blipFill>
            <a:blip r:embed="rId3"/>
            <a:stretch>
              <a:fillRect/>
            </a:stretch>
          </p:blipFill>
          <p:spPr>
            <a:xfrm>
              <a:off x="336550" y="1652637"/>
              <a:ext cx="11466741" cy="2452842"/>
            </a:xfrm>
            <a:prstGeom prst="rect">
              <a:avLst/>
            </a:prstGeom>
          </p:spPr>
        </p:pic>
        <p:pic>
          <p:nvPicPr>
            <p:cNvPr id="3" name="Image 2">
              <a:extLst>
                <a:ext uri="{FF2B5EF4-FFF2-40B4-BE49-F238E27FC236}">
                  <a16:creationId xmlns:a16="http://schemas.microsoft.com/office/drawing/2014/main" id="{987B23A7-73E7-4DF6-8E45-D3A616B98E03}"/>
                </a:ext>
              </a:extLst>
            </p:cNvPr>
            <p:cNvPicPr>
              <a:picLocks noChangeAspect="1"/>
            </p:cNvPicPr>
            <p:nvPr/>
          </p:nvPicPr>
          <p:blipFill>
            <a:blip r:embed="rId4"/>
            <a:stretch>
              <a:fillRect/>
            </a:stretch>
          </p:blipFill>
          <p:spPr>
            <a:xfrm>
              <a:off x="336550" y="4105479"/>
              <a:ext cx="11466741" cy="2452842"/>
            </a:xfrm>
            <a:prstGeom prst="rect">
              <a:avLst/>
            </a:prstGeom>
          </p:spPr>
        </p:pic>
      </p:grpSp>
    </p:spTree>
    <p:extLst>
      <p:ext uri="{BB962C8B-B14F-4D97-AF65-F5344CB8AC3E}">
        <p14:creationId xmlns:p14="http://schemas.microsoft.com/office/powerpoint/2010/main" val="40125941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2612E6-3012-4E25-A529-D95580E9CB8E}"/>
              </a:ext>
            </a:extLst>
          </p:cNvPr>
          <p:cNvSpPr>
            <a:spLocks noGrp="1"/>
          </p:cNvSpPr>
          <p:nvPr>
            <p:ph type="title"/>
          </p:nvPr>
        </p:nvSpPr>
        <p:spPr/>
        <p:txBody>
          <a:bodyPr/>
          <a:lstStyle/>
          <a:p>
            <a:r>
              <a:rPr lang="fr-CH" dirty="0"/>
              <a:t>Worldwide volume statistics</a:t>
            </a:r>
            <a:endParaRPr lang="en-US" dirty="0"/>
          </a:p>
        </p:txBody>
      </p:sp>
      <p:grpSp>
        <p:nvGrpSpPr>
          <p:cNvPr id="3" name="Group 2">
            <a:extLst>
              <a:ext uri="{FF2B5EF4-FFF2-40B4-BE49-F238E27FC236}">
                <a16:creationId xmlns:a16="http://schemas.microsoft.com/office/drawing/2014/main" id="{B66C3453-D1C7-4578-84B4-9A02977799F4}"/>
              </a:ext>
            </a:extLst>
          </p:cNvPr>
          <p:cNvGrpSpPr/>
          <p:nvPr/>
        </p:nvGrpSpPr>
        <p:grpSpPr>
          <a:xfrm>
            <a:off x="352933" y="1530220"/>
            <a:ext cx="11520000" cy="5040000"/>
            <a:chOff x="285750" y="1285338"/>
            <a:chExt cx="11838975" cy="5375161"/>
          </a:xfrm>
        </p:grpSpPr>
        <p:pic>
          <p:nvPicPr>
            <p:cNvPr id="5" name="Image 4">
              <a:extLst>
                <a:ext uri="{FF2B5EF4-FFF2-40B4-BE49-F238E27FC236}">
                  <a16:creationId xmlns:a16="http://schemas.microsoft.com/office/drawing/2014/main" id="{FADF6E89-1239-4DBE-A132-F894A2146C1D}"/>
                </a:ext>
              </a:extLst>
            </p:cNvPr>
            <p:cNvPicPr>
              <a:picLocks noChangeAspect="1"/>
            </p:cNvPicPr>
            <p:nvPr/>
          </p:nvPicPr>
          <p:blipFill>
            <a:blip r:embed="rId3"/>
            <a:stretch>
              <a:fillRect/>
            </a:stretch>
          </p:blipFill>
          <p:spPr>
            <a:xfrm>
              <a:off x="285750" y="1285338"/>
              <a:ext cx="11620500" cy="2676525"/>
            </a:xfrm>
            <a:prstGeom prst="rect">
              <a:avLst/>
            </a:prstGeom>
          </p:spPr>
        </p:pic>
        <p:pic>
          <p:nvPicPr>
            <p:cNvPr id="7" name="Image 6">
              <a:extLst>
                <a:ext uri="{FF2B5EF4-FFF2-40B4-BE49-F238E27FC236}">
                  <a16:creationId xmlns:a16="http://schemas.microsoft.com/office/drawing/2014/main" id="{AFF7DBBB-DC3F-4216-9278-2289F74053D6}"/>
                </a:ext>
              </a:extLst>
            </p:cNvPr>
            <p:cNvPicPr>
              <a:picLocks noChangeAspect="1"/>
            </p:cNvPicPr>
            <p:nvPr/>
          </p:nvPicPr>
          <p:blipFill>
            <a:blip r:embed="rId4"/>
            <a:stretch>
              <a:fillRect/>
            </a:stretch>
          </p:blipFill>
          <p:spPr>
            <a:xfrm>
              <a:off x="418500" y="4012549"/>
              <a:ext cx="11706225" cy="2647950"/>
            </a:xfrm>
            <a:prstGeom prst="rect">
              <a:avLst/>
            </a:prstGeom>
          </p:spPr>
        </p:pic>
      </p:grpSp>
    </p:spTree>
    <p:extLst>
      <p:ext uri="{BB962C8B-B14F-4D97-AF65-F5344CB8AC3E}">
        <p14:creationId xmlns:p14="http://schemas.microsoft.com/office/powerpoint/2010/main" val="10727045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888720-239D-4B4F-8C75-A3EF03F4EAD1}"/>
              </a:ext>
            </a:extLst>
          </p:cNvPr>
          <p:cNvSpPr>
            <a:spLocks noGrp="1"/>
          </p:cNvSpPr>
          <p:nvPr>
            <p:ph type="title"/>
          </p:nvPr>
        </p:nvSpPr>
        <p:spPr/>
        <p:txBody>
          <a:bodyPr/>
          <a:lstStyle/>
          <a:p>
            <a:r>
              <a:rPr lang="fr-CH" dirty="0"/>
              <a:t>Worldwide volume statistics</a:t>
            </a:r>
            <a:endParaRPr lang="en-US" dirty="0"/>
          </a:p>
        </p:txBody>
      </p:sp>
      <p:pic>
        <p:nvPicPr>
          <p:cNvPr id="7" name="Image 6">
            <a:extLst>
              <a:ext uri="{FF2B5EF4-FFF2-40B4-BE49-F238E27FC236}">
                <a16:creationId xmlns:a16="http://schemas.microsoft.com/office/drawing/2014/main" id="{7E46A64C-3CEB-43B5-ADD3-D23003BE3360}"/>
              </a:ext>
            </a:extLst>
          </p:cNvPr>
          <p:cNvPicPr>
            <a:picLocks noChangeAspect="1"/>
          </p:cNvPicPr>
          <p:nvPr/>
        </p:nvPicPr>
        <p:blipFill>
          <a:blip r:embed="rId3"/>
          <a:stretch>
            <a:fillRect/>
          </a:stretch>
        </p:blipFill>
        <p:spPr>
          <a:xfrm>
            <a:off x="309562" y="2191097"/>
            <a:ext cx="11696171" cy="2657475"/>
          </a:xfrm>
          <a:prstGeom prst="rect">
            <a:avLst/>
          </a:prstGeom>
        </p:spPr>
      </p:pic>
    </p:spTree>
    <p:extLst>
      <p:ext uri="{BB962C8B-B14F-4D97-AF65-F5344CB8AC3E}">
        <p14:creationId xmlns:p14="http://schemas.microsoft.com/office/powerpoint/2010/main" val="1089756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835D29-844D-9B39-E66B-3F0C2F5A2FBA}"/>
              </a:ext>
            </a:extLst>
          </p:cNvPr>
          <p:cNvSpPr>
            <a:spLocks noGrp="1"/>
          </p:cNvSpPr>
          <p:nvPr>
            <p:ph type="ctrTitle"/>
          </p:nvPr>
        </p:nvSpPr>
        <p:spPr>
          <a:xfrm>
            <a:off x="1225446" y="1369702"/>
            <a:ext cx="9741108" cy="2387600"/>
          </a:xfrm>
        </p:spPr>
        <p:txBody>
          <a:bodyPr/>
          <a:lstStyle/>
          <a:p>
            <a:pPr>
              <a:tabLst>
                <a:tab pos="720000" algn="l"/>
              </a:tabLst>
            </a:pPr>
            <a:r>
              <a:rPr lang="en-US" sz="3600" dirty="0"/>
              <a:t>2	Tracked delivery services</a:t>
            </a:r>
            <a:br>
              <a:rPr lang="en-US" sz="3600" dirty="0"/>
            </a:br>
            <a:r>
              <a:rPr lang="en-US" sz="3600" dirty="0"/>
              <a:t>implemented 1 January 2025 </a:t>
            </a:r>
          </a:p>
        </p:txBody>
      </p:sp>
    </p:spTree>
    <p:extLst>
      <p:ext uri="{BB962C8B-B14F-4D97-AF65-F5344CB8AC3E}">
        <p14:creationId xmlns:p14="http://schemas.microsoft.com/office/powerpoint/2010/main" val="30005202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18DC5255-05DB-438A-8BA5-53D1D180C3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94299" y="1228518"/>
            <a:ext cx="4988557" cy="4919964"/>
          </a:xfrm>
          <a:prstGeom prst="rect">
            <a:avLst/>
          </a:prstGeom>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relaxedInset"/>
          </a:sp3d>
        </p:spPr>
      </p:pic>
      <p:sp>
        <p:nvSpPr>
          <p:cNvPr id="6" name="Rectangle 5">
            <a:extLst>
              <a:ext uri="{FF2B5EF4-FFF2-40B4-BE49-F238E27FC236}">
                <a16:creationId xmlns:a16="http://schemas.microsoft.com/office/drawing/2014/main" id="{24AEB209-A1F7-4619-A411-AB49ABE3553B}"/>
              </a:ext>
            </a:extLst>
          </p:cNvPr>
          <p:cNvSpPr/>
          <p:nvPr/>
        </p:nvSpPr>
        <p:spPr>
          <a:xfrm>
            <a:off x="6746582" y="5112726"/>
            <a:ext cx="3655623" cy="584775"/>
          </a:xfrm>
          <a:prstGeom prst="rect">
            <a:avLst/>
          </a:prstGeom>
        </p:spPr>
        <p:txBody>
          <a:bodyPr wrap="square">
            <a:spAutoFit/>
          </a:bodyPr>
          <a:lstStyle/>
          <a:p>
            <a:r>
              <a:rPr lang="en-US" sz="3200" dirty="0">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ellilic@upu.int</a:t>
            </a:r>
            <a:endParaRPr lang="en-US" sz="3200" dirty="0">
              <a:latin typeface="Verdana" panose="020B0604030504040204" pitchFamily="34" charset="0"/>
              <a:ea typeface="Verdana" panose="020B0604030504040204" pitchFamily="34" charset="0"/>
            </a:endParaRPr>
          </a:p>
        </p:txBody>
      </p:sp>
      <p:sp>
        <p:nvSpPr>
          <p:cNvPr id="7" name="Rectangle 6">
            <a:extLst>
              <a:ext uri="{FF2B5EF4-FFF2-40B4-BE49-F238E27FC236}">
                <a16:creationId xmlns:a16="http://schemas.microsoft.com/office/drawing/2014/main" id="{66D0A01F-0255-47BA-AEDA-603C96A7FA86}"/>
              </a:ext>
            </a:extLst>
          </p:cNvPr>
          <p:cNvSpPr/>
          <p:nvPr/>
        </p:nvSpPr>
        <p:spPr>
          <a:xfrm>
            <a:off x="5063067" y="1537551"/>
            <a:ext cx="5598704" cy="830997"/>
          </a:xfrm>
          <a:prstGeom prst="rect">
            <a:avLst/>
          </a:prstGeom>
        </p:spPr>
        <p:txBody>
          <a:bodyPr wrap="square">
            <a:spAutoFit/>
          </a:bodyPr>
          <a:lstStyle/>
          <a:p>
            <a:r>
              <a:rPr lang="en-GB" sz="4800" b="1" dirty="0">
                <a:latin typeface="Verdana" panose="020B0604030504040204" pitchFamily="34" charset="0"/>
                <a:ea typeface="Verdana" panose="020B0604030504040204" pitchFamily="34" charset="0"/>
              </a:rPr>
              <a:t>Thank you</a:t>
            </a:r>
            <a:endParaRPr lang="fr-CH" sz="4000" dirty="0">
              <a:latin typeface="Verdana" panose="020B0604030504040204" pitchFamily="34" charset="0"/>
              <a:ea typeface="Verdana" panose="020B0604030504040204" pitchFamily="34" charset="0"/>
            </a:endParaRPr>
          </a:p>
        </p:txBody>
      </p:sp>
      <p:sp>
        <p:nvSpPr>
          <p:cNvPr id="9" name="ZoneTexte 8">
            <a:extLst>
              <a:ext uri="{FF2B5EF4-FFF2-40B4-BE49-F238E27FC236}">
                <a16:creationId xmlns:a16="http://schemas.microsoft.com/office/drawing/2014/main" id="{CE91EDF9-99E6-41E2-8EAD-D54E4F007E45}"/>
              </a:ext>
            </a:extLst>
          </p:cNvPr>
          <p:cNvSpPr txBox="1"/>
          <p:nvPr/>
        </p:nvSpPr>
        <p:spPr>
          <a:xfrm>
            <a:off x="3829049" y="2801606"/>
            <a:ext cx="6443359" cy="1200329"/>
          </a:xfrm>
          <a:prstGeom prst="rect">
            <a:avLst/>
          </a:prstGeom>
          <a:noFill/>
        </p:spPr>
        <p:txBody>
          <a:bodyPr wrap="square">
            <a:spAutoFit/>
          </a:bodyPr>
          <a:lstStyle/>
          <a:p>
            <a:pPr algn="r"/>
            <a:r>
              <a:rPr lang="en-US" sz="2400" b="1" dirty="0">
                <a:latin typeface="Verdana" panose="020B0604030504040204" pitchFamily="34" charset="0"/>
                <a:ea typeface="Verdana" panose="020B0604030504040204" pitchFamily="34" charset="0"/>
              </a:rPr>
              <a:t>Chokri Ellili, Physical Services Implementation and Capacity Building Programme Manager</a:t>
            </a:r>
          </a:p>
        </p:txBody>
      </p:sp>
    </p:spTree>
    <p:extLst>
      <p:ext uri="{BB962C8B-B14F-4D97-AF65-F5344CB8AC3E}">
        <p14:creationId xmlns:p14="http://schemas.microsoft.com/office/powerpoint/2010/main" val="42065914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a:extLst>
              <a:ext uri="{FF2B5EF4-FFF2-40B4-BE49-F238E27FC236}">
                <a16:creationId xmlns:a16="http://schemas.microsoft.com/office/drawing/2014/main" id="{5228E6F3-7D1D-425D-A482-58F3A9F35E17}"/>
              </a:ext>
            </a:extLst>
          </p:cNvPr>
          <p:cNvSpPr>
            <a:spLocks noGrp="1" noChangeArrowheads="1"/>
          </p:cNvSpPr>
          <p:nvPr>
            <p:ph type="ctrTitle"/>
          </p:nvPr>
        </p:nvSpPr>
        <p:spPr>
          <a:xfrm>
            <a:off x="1225446" y="1369702"/>
            <a:ext cx="9741108" cy="2387600"/>
          </a:xfrm>
        </p:spPr>
        <p:txBody>
          <a:bodyPr/>
          <a:lstStyle/>
          <a:p>
            <a:r>
              <a:rPr lang="en-GB" altLang="en-US" dirty="0"/>
              <a:t>Questions </a:t>
            </a:r>
            <a:r>
              <a:rPr lang="en-US" altLang="en-US" dirty="0"/>
              <a:t>and answers</a:t>
            </a:r>
            <a:endParaRPr lang="en-GB" altLang="en-US" dirty="0"/>
          </a:p>
        </p:txBody>
      </p:sp>
      <p:sp>
        <p:nvSpPr>
          <p:cNvPr id="8" name="Subtitle 2">
            <a:extLst>
              <a:ext uri="{FF2B5EF4-FFF2-40B4-BE49-F238E27FC236}">
                <a16:creationId xmlns:a16="http://schemas.microsoft.com/office/drawing/2014/main" id="{B783E05E-C552-4A68-9EA1-A4E97B5D31B0}"/>
              </a:ext>
            </a:extLst>
          </p:cNvPr>
          <p:cNvSpPr>
            <a:spLocks noGrp="1"/>
          </p:cNvSpPr>
          <p:nvPr>
            <p:ph type="subTitle" idx="1"/>
          </p:nvPr>
        </p:nvSpPr>
        <p:spPr>
          <a:xfrm>
            <a:off x="1225550" y="4534678"/>
            <a:ext cx="9741108" cy="1262463"/>
          </a:xfrm>
        </p:spPr>
        <p:txBody>
          <a:bodyPr>
            <a:normAutofit fontScale="92500" lnSpcReduction="20000"/>
          </a:bodyPr>
          <a:lstStyle/>
          <a:p>
            <a:r>
              <a:rPr lang="en-US" sz="2400" b="0" dirty="0"/>
              <a:t>Shaping the future of postal services: UPU regulatory updates and IT innovations with delivered duty paid solution</a:t>
            </a:r>
            <a:endParaRPr lang="en-GB" sz="1800" b="0" dirty="0"/>
          </a:p>
          <a:p>
            <a:endParaRPr lang="en-US" dirty="0"/>
          </a:p>
          <a:p>
            <a:r>
              <a:rPr lang="en-US" dirty="0"/>
              <a:t>UPU – Postal Operations Directorate (DOP.EPSI)</a:t>
            </a:r>
          </a:p>
          <a:p>
            <a:endParaRPr lang="en-GB" dirty="0"/>
          </a:p>
        </p:txBody>
      </p:sp>
    </p:spTree>
    <p:extLst>
      <p:ext uri="{BB962C8B-B14F-4D97-AF65-F5344CB8AC3E}">
        <p14:creationId xmlns:p14="http://schemas.microsoft.com/office/powerpoint/2010/main" val="13765316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AB8-CC50-483F-A07E-BA87F9AB3F47}"/>
              </a:ext>
            </a:extLst>
          </p:cNvPr>
          <p:cNvSpPr>
            <a:spLocks noGrp="1"/>
          </p:cNvSpPr>
          <p:nvPr>
            <p:ph type="ctrTitle"/>
          </p:nvPr>
        </p:nvSpPr>
        <p:spPr/>
        <p:txBody>
          <a:bodyPr/>
          <a:lstStyle/>
          <a:p>
            <a:pPr defTabSz="450000"/>
            <a:br>
              <a:rPr lang="en-GB" dirty="0"/>
            </a:br>
            <a:r>
              <a:rPr lang="en-GB" sz="4800" dirty="0"/>
              <a:t>Support and guidance </a:t>
            </a:r>
          </a:p>
        </p:txBody>
      </p:sp>
    </p:spTree>
    <p:extLst>
      <p:ext uri="{BB962C8B-B14F-4D97-AF65-F5344CB8AC3E}">
        <p14:creationId xmlns:p14="http://schemas.microsoft.com/office/powerpoint/2010/main" val="41507307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p:txBody>
          <a:bodyPr/>
          <a:lstStyle/>
          <a:p>
            <a:r>
              <a:rPr lang="en-US" sz="3200" dirty="0"/>
              <a:t>Draft IB circular and updating of Letter Post Compendium Online</a:t>
            </a:r>
            <a:endParaRPr lang="en-GB" sz="3200" dirty="0"/>
          </a:p>
        </p:txBody>
      </p:sp>
      <p:pic>
        <p:nvPicPr>
          <p:cNvPr id="5" name="Image 10">
            <a:extLst>
              <a:ext uri="{FF2B5EF4-FFF2-40B4-BE49-F238E27FC236}">
                <a16:creationId xmlns:a16="http://schemas.microsoft.com/office/drawing/2014/main" id="{1C472C11-651A-4F0D-9E34-4E4E8E86C99D}"/>
              </a:ext>
            </a:extLst>
          </p:cNvPr>
          <p:cNvPicPr>
            <a:picLocks noChangeAspect="1"/>
          </p:cNvPicPr>
          <p:nvPr/>
        </p:nvPicPr>
        <p:blipFill>
          <a:blip r:embed="rId2"/>
          <a:stretch>
            <a:fillRect/>
          </a:stretch>
        </p:blipFill>
        <p:spPr>
          <a:xfrm>
            <a:off x="3654315" y="1606422"/>
            <a:ext cx="6972001" cy="2182173"/>
          </a:xfrm>
          <a:prstGeom prst="rect">
            <a:avLst/>
          </a:prstGeom>
        </p:spPr>
      </p:pic>
      <p:pic>
        <p:nvPicPr>
          <p:cNvPr id="6" name="Image 12">
            <a:extLst>
              <a:ext uri="{FF2B5EF4-FFF2-40B4-BE49-F238E27FC236}">
                <a16:creationId xmlns:a16="http://schemas.microsoft.com/office/drawing/2014/main" id="{4A5E839B-5DE4-4F73-A587-142269305292}"/>
              </a:ext>
            </a:extLst>
          </p:cNvPr>
          <p:cNvPicPr>
            <a:picLocks noChangeAspect="1"/>
          </p:cNvPicPr>
          <p:nvPr/>
        </p:nvPicPr>
        <p:blipFill>
          <a:blip r:embed="rId3"/>
          <a:stretch>
            <a:fillRect/>
          </a:stretch>
        </p:blipFill>
        <p:spPr>
          <a:xfrm>
            <a:off x="3961673" y="3606990"/>
            <a:ext cx="7150356" cy="2895634"/>
          </a:xfrm>
          <a:prstGeom prst="rect">
            <a:avLst/>
          </a:prstGeom>
        </p:spPr>
      </p:pic>
      <p:grpSp>
        <p:nvGrpSpPr>
          <p:cNvPr id="7" name="Groupe 13">
            <a:extLst>
              <a:ext uri="{FF2B5EF4-FFF2-40B4-BE49-F238E27FC236}">
                <a16:creationId xmlns:a16="http://schemas.microsoft.com/office/drawing/2014/main" id="{172A730E-6C08-49EC-A10E-BB87D437F243}"/>
              </a:ext>
            </a:extLst>
          </p:cNvPr>
          <p:cNvGrpSpPr/>
          <p:nvPr/>
        </p:nvGrpSpPr>
        <p:grpSpPr>
          <a:xfrm>
            <a:off x="860210" y="2008416"/>
            <a:ext cx="3106476" cy="4089075"/>
            <a:chOff x="659855" y="1763559"/>
            <a:chExt cx="3384147" cy="4454574"/>
          </a:xfrm>
        </p:grpSpPr>
        <p:pic>
          <p:nvPicPr>
            <p:cNvPr id="8" name="Image 2">
              <a:extLst>
                <a:ext uri="{FF2B5EF4-FFF2-40B4-BE49-F238E27FC236}">
                  <a16:creationId xmlns:a16="http://schemas.microsoft.com/office/drawing/2014/main" id="{77E6C44B-290B-42ED-97CF-496D3D9EB311}"/>
                </a:ext>
              </a:extLst>
            </p:cNvPr>
            <p:cNvPicPr>
              <a:picLocks noChangeAspect="1"/>
            </p:cNvPicPr>
            <p:nvPr/>
          </p:nvPicPr>
          <p:blipFill>
            <a:blip r:embed="rId4"/>
            <a:stretch>
              <a:fillRect/>
            </a:stretch>
          </p:blipFill>
          <p:spPr>
            <a:xfrm rot="20657763">
              <a:off x="659855" y="1763559"/>
              <a:ext cx="3384147" cy="4454574"/>
            </a:xfrm>
            <a:prstGeom prst="rect">
              <a:avLst/>
            </a:prstGeom>
          </p:spPr>
        </p:pic>
        <p:sp>
          <p:nvSpPr>
            <p:cNvPr id="9" name="ZoneTexte 6">
              <a:extLst>
                <a:ext uri="{FF2B5EF4-FFF2-40B4-BE49-F238E27FC236}">
                  <a16:creationId xmlns:a16="http://schemas.microsoft.com/office/drawing/2014/main" id="{805C997D-6ABD-4AE4-90EE-781BDF8A3D2E}"/>
                </a:ext>
              </a:extLst>
            </p:cNvPr>
            <p:cNvSpPr txBox="1"/>
            <p:nvPr/>
          </p:nvSpPr>
          <p:spPr>
            <a:xfrm rot="18085889">
              <a:off x="289510" y="3245179"/>
              <a:ext cx="3731235" cy="769441"/>
            </a:xfrm>
            <a:prstGeom prst="rect">
              <a:avLst/>
            </a:prstGeom>
            <a:noFill/>
          </p:spPr>
          <p:txBody>
            <a:bodyPr wrap="square" rtlCol="0">
              <a:spAutoFit/>
            </a:bodyPr>
            <a:lstStyle/>
            <a:p>
              <a:pPr algn="ctr"/>
              <a:r>
                <a:rPr lang="fr-CH" sz="4400" dirty="0">
                  <a:solidFill>
                    <a:srgbClr val="FF0000"/>
                  </a:solidFill>
                  <a:effectLst>
                    <a:outerShdw blurRad="38100" dist="38100" dir="2700000" algn="tl">
                      <a:srgbClr val="000000">
                        <a:alpha val="43137"/>
                      </a:srgbClr>
                    </a:outerShdw>
                  </a:effectLst>
                </a:rPr>
                <a:t>D R A F T</a:t>
              </a:r>
              <a:endParaRPr lang="en-US" sz="4400" dirty="0">
                <a:solidFill>
                  <a:srgbClr val="FF00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2291825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p:txBody>
          <a:bodyPr/>
          <a:lstStyle/>
          <a:p>
            <a:r>
              <a:rPr lang="en-US" sz="2600" dirty="0"/>
              <a:t>For any additional questions or further information, feel free to reach out to us:</a:t>
            </a:r>
            <a:endParaRPr lang="en-GB" sz="2600" dirty="0"/>
          </a:p>
        </p:txBody>
      </p:sp>
      <p:grpSp>
        <p:nvGrpSpPr>
          <p:cNvPr id="5" name="Group 4">
            <a:extLst>
              <a:ext uri="{FF2B5EF4-FFF2-40B4-BE49-F238E27FC236}">
                <a16:creationId xmlns:a16="http://schemas.microsoft.com/office/drawing/2014/main" id="{3D13720A-230F-49F2-B334-80AC7D0C4E5C}"/>
              </a:ext>
            </a:extLst>
          </p:cNvPr>
          <p:cNvGrpSpPr/>
          <p:nvPr/>
        </p:nvGrpSpPr>
        <p:grpSpPr>
          <a:xfrm>
            <a:off x="336549" y="1552264"/>
            <a:ext cx="11520000" cy="5040000"/>
            <a:chOff x="336549" y="1621943"/>
            <a:chExt cx="11534905" cy="5040000"/>
          </a:xfrm>
        </p:grpSpPr>
        <p:sp>
          <p:nvSpPr>
            <p:cNvPr id="6" name="Straight Connector 5">
              <a:extLst>
                <a:ext uri="{FF2B5EF4-FFF2-40B4-BE49-F238E27FC236}">
                  <a16:creationId xmlns:a16="http://schemas.microsoft.com/office/drawing/2014/main" id="{54CEA85D-36AB-48E3-B643-354629E4D071}"/>
                </a:ext>
              </a:extLst>
            </p:cNvPr>
            <p:cNvSpPr/>
            <p:nvPr/>
          </p:nvSpPr>
          <p:spPr>
            <a:xfrm>
              <a:off x="336549" y="1621943"/>
              <a:ext cx="1153490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43B97533-A7CB-4D19-9C16-C8955B34EB50}"/>
                </a:ext>
              </a:extLst>
            </p:cNvPr>
            <p:cNvSpPr/>
            <p:nvPr/>
          </p:nvSpPr>
          <p:spPr>
            <a:xfrm>
              <a:off x="336550" y="1621943"/>
              <a:ext cx="2476563" cy="720000"/>
            </a:xfrm>
            <a:custGeom>
              <a:avLst/>
              <a:gdLst>
                <a:gd name="connsiteX0" fmla="*/ 0 w 2389141"/>
                <a:gd name="connsiteY0" fmla="*/ 0 h 689069"/>
                <a:gd name="connsiteX1" fmla="*/ 2389141 w 2389141"/>
                <a:gd name="connsiteY1" fmla="*/ 0 h 689069"/>
                <a:gd name="connsiteX2" fmla="*/ 2389141 w 2389141"/>
                <a:gd name="connsiteY2" fmla="*/ 689069 h 689069"/>
                <a:gd name="connsiteX3" fmla="*/ 0 w 2389141"/>
                <a:gd name="connsiteY3" fmla="*/ 689069 h 689069"/>
                <a:gd name="connsiteX4" fmla="*/ 0 w 2389141"/>
                <a:gd name="connsiteY4" fmla="*/ 0 h 68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41" h="689069">
                  <a:moveTo>
                    <a:pt x="0" y="0"/>
                  </a:moveTo>
                  <a:lnTo>
                    <a:pt x="2389141" y="0"/>
                  </a:lnTo>
                  <a:lnTo>
                    <a:pt x="2389141" y="689069"/>
                  </a:lnTo>
                  <a:lnTo>
                    <a:pt x="0" y="6890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Verdana" panose="020B0604030504040204" pitchFamily="34" charset="0"/>
                  <a:ea typeface="Verdana" panose="020B0604030504040204" pitchFamily="34" charset="0"/>
                </a:rPr>
                <a:t>Capacity building:</a:t>
              </a:r>
              <a:endParaRPr lang="en-US" sz="1800" kern="1200" dirty="0">
                <a:latin typeface="Verdana" panose="020B0604030504040204" pitchFamily="34" charset="0"/>
                <a:ea typeface="Verdana" panose="020B0604030504040204" pitchFamily="34" charset="0"/>
              </a:endParaRPr>
            </a:p>
          </p:txBody>
        </p:sp>
        <p:sp>
          <p:nvSpPr>
            <p:cNvPr id="8" name="Freeform: Shape 7">
              <a:extLst>
                <a:ext uri="{FF2B5EF4-FFF2-40B4-BE49-F238E27FC236}">
                  <a16:creationId xmlns:a16="http://schemas.microsoft.com/office/drawing/2014/main" id="{87665799-D644-40F7-B8F2-1A93B600DF2A}"/>
                </a:ext>
              </a:extLst>
            </p:cNvPr>
            <p:cNvSpPr/>
            <p:nvPr/>
          </p:nvSpPr>
          <p:spPr>
            <a:xfrm>
              <a:off x="2896787" y="1654639"/>
              <a:ext cx="8954032" cy="653905"/>
            </a:xfrm>
            <a:custGeom>
              <a:avLst/>
              <a:gdLst>
                <a:gd name="connsiteX0" fmla="*/ 0 w 8954032"/>
                <a:gd name="connsiteY0" fmla="*/ 0 h 625814"/>
                <a:gd name="connsiteX1" fmla="*/ 8954032 w 8954032"/>
                <a:gd name="connsiteY1" fmla="*/ 0 h 625814"/>
                <a:gd name="connsiteX2" fmla="*/ 8954032 w 8954032"/>
                <a:gd name="connsiteY2" fmla="*/ 625814 h 625814"/>
                <a:gd name="connsiteX3" fmla="*/ 0 w 8954032"/>
                <a:gd name="connsiteY3" fmla="*/ 625814 h 625814"/>
                <a:gd name="connsiteX4" fmla="*/ 0 w 8954032"/>
                <a:gd name="connsiteY4" fmla="*/ 0 h 62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4032" h="625814">
                  <a:moveTo>
                    <a:pt x="0" y="0"/>
                  </a:moveTo>
                  <a:lnTo>
                    <a:pt x="8954032" y="0"/>
                  </a:lnTo>
                  <a:lnTo>
                    <a:pt x="8954032" y="625814"/>
                  </a:lnTo>
                  <a:lnTo>
                    <a:pt x="0" y="625814"/>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Verdana" panose="020B0604030504040204" pitchFamily="34" charset="0"/>
                  <a:ea typeface="Verdana" panose="020B0604030504040204" pitchFamily="34" charset="0"/>
                  <a:hlinkClick r:id="rId2"/>
                </a:rPr>
                <a:t>letters@upu.int</a:t>
              </a:r>
              <a:endParaRPr lang="en-US" sz="1800" kern="1200" dirty="0">
                <a:latin typeface="Verdana" panose="020B0604030504040204" pitchFamily="34" charset="0"/>
                <a:ea typeface="Verdana" panose="020B0604030504040204" pitchFamily="34" charset="0"/>
              </a:endParaRPr>
            </a:p>
          </p:txBody>
        </p:sp>
        <p:sp>
          <p:nvSpPr>
            <p:cNvPr id="9" name="Straight Connector 8">
              <a:extLst>
                <a:ext uri="{FF2B5EF4-FFF2-40B4-BE49-F238E27FC236}">
                  <a16:creationId xmlns:a16="http://schemas.microsoft.com/office/drawing/2014/main" id="{AE81DD4C-B4DB-4E79-8BAB-EA1AD69C9B38}"/>
                </a:ext>
              </a:extLst>
            </p:cNvPr>
            <p:cNvSpPr/>
            <p:nvPr/>
          </p:nvSpPr>
          <p:spPr>
            <a:xfrm>
              <a:off x="2924790" y="2308545"/>
              <a:ext cx="894229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0" name="Straight Connector 9">
              <a:extLst>
                <a:ext uri="{FF2B5EF4-FFF2-40B4-BE49-F238E27FC236}">
                  <a16:creationId xmlns:a16="http://schemas.microsoft.com/office/drawing/2014/main" id="{8BB2D3EC-5363-46F8-A5AE-D8CA95093F93}"/>
                </a:ext>
              </a:extLst>
            </p:cNvPr>
            <p:cNvSpPr/>
            <p:nvPr/>
          </p:nvSpPr>
          <p:spPr>
            <a:xfrm>
              <a:off x="336549" y="2341944"/>
              <a:ext cx="1153490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id="{FFA252AA-B431-4304-A673-20CCDFD36D3E}"/>
                </a:ext>
              </a:extLst>
            </p:cNvPr>
            <p:cNvSpPr/>
            <p:nvPr/>
          </p:nvSpPr>
          <p:spPr>
            <a:xfrm>
              <a:off x="336550" y="2341944"/>
              <a:ext cx="2476562" cy="720000"/>
            </a:xfrm>
            <a:custGeom>
              <a:avLst/>
              <a:gdLst>
                <a:gd name="connsiteX0" fmla="*/ 0 w 2303780"/>
                <a:gd name="connsiteY0" fmla="*/ 0 h 689069"/>
                <a:gd name="connsiteX1" fmla="*/ 2303780 w 2303780"/>
                <a:gd name="connsiteY1" fmla="*/ 0 h 689069"/>
                <a:gd name="connsiteX2" fmla="*/ 2303780 w 2303780"/>
                <a:gd name="connsiteY2" fmla="*/ 689069 h 689069"/>
                <a:gd name="connsiteX3" fmla="*/ 0 w 2303780"/>
                <a:gd name="connsiteY3" fmla="*/ 689069 h 689069"/>
                <a:gd name="connsiteX4" fmla="*/ 0 w 2303780"/>
                <a:gd name="connsiteY4" fmla="*/ 0 h 68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780" h="689069">
                  <a:moveTo>
                    <a:pt x="0" y="0"/>
                  </a:moveTo>
                  <a:lnTo>
                    <a:pt x="2303780" y="0"/>
                  </a:lnTo>
                  <a:lnTo>
                    <a:pt x="2303780" y="689069"/>
                  </a:lnTo>
                  <a:lnTo>
                    <a:pt x="0" y="6890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Verdana" panose="020B0604030504040204" pitchFamily="34" charset="0"/>
                  <a:ea typeface="Verdana" panose="020B0604030504040204" pitchFamily="34" charset="0"/>
                </a:rPr>
                <a:t>Physical services:</a:t>
              </a:r>
              <a:endParaRPr lang="en-US" sz="1800" kern="1200" dirty="0">
                <a:latin typeface="Verdana" panose="020B0604030504040204" pitchFamily="34" charset="0"/>
                <a:ea typeface="Verdana" panose="020B0604030504040204" pitchFamily="34" charset="0"/>
              </a:endParaRPr>
            </a:p>
          </p:txBody>
        </p:sp>
        <p:sp>
          <p:nvSpPr>
            <p:cNvPr id="12" name="Freeform: Shape 11">
              <a:extLst>
                <a:ext uri="{FF2B5EF4-FFF2-40B4-BE49-F238E27FC236}">
                  <a16:creationId xmlns:a16="http://schemas.microsoft.com/office/drawing/2014/main" id="{98B83DA3-332A-49EE-AD45-17DE6FA1DD85}"/>
                </a:ext>
              </a:extLst>
            </p:cNvPr>
            <p:cNvSpPr/>
            <p:nvPr/>
          </p:nvSpPr>
          <p:spPr>
            <a:xfrm>
              <a:off x="2898082" y="2374638"/>
              <a:ext cx="8953284" cy="653905"/>
            </a:xfrm>
            <a:custGeom>
              <a:avLst/>
              <a:gdLst>
                <a:gd name="connsiteX0" fmla="*/ 0 w 9042336"/>
                <a:gd name="connsiteY0" fmla="*/ 0 h 625814"/>
                <a:gd name="connsiteX1" fmla="*/ 9042336 w 9042336"/>
                <a:gd name="connsiteY1" fmla="*/ 0 h 625814"/>
                <a:gd name="connsiteX2" fmla="*/ 9042336 w 9042336"/>
                <a:gd name="connsiteY2" fmla="*/ 625814 h 625814"/>
                <a:gd name="connsiteX3" fmla="*/ 0 w 9042336"/>
                <a:gd name="connsiteY3" fmla="*/ 625814 h 625814"/>
                <a:gd name="connsiteX4" fmla="*/ 0 w 9042336"/>
                <a:gd name="connsiteY4" fmla="*/ 0 h 62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2336" h="625814">
                  <a:moveTo>
                    <a:pt x="0" y="0"/>
                  </a:moveTo>
                  <a:lnTo>
                    <a:pt x="9042336" y="0"/>
                  </a:lnTo>
                  <a:lnTo>
                    <a:pt x="9042336" y="625814"/>
                  </a:lnTo>
                  <a:lnTo>
                    <a:pt x="0" y="625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Verdana" panose="020B0604030504040204" pitchFamily="34" charset="0"/>
                  <a:ea typeface="Verdana" panose="020B0604030504040204" pitchFamily="34" charset="0"/>
                  <a:hlinkClick r:id="rId3"/>
                </a:rPr>
                <a:t>poc.psdeig.secretariat@upu.int</a:t>
              </a:r>
              <a:endParaRPr lang="en-US" sz="1800" kern="1200" dirty="0">
                <a:latin typeface="Verdana" panose="020B0604030504040204" pitchFamily="34" charset="0"/>
                <a:ea typeface="Verdana" panose="020B0604030504040204" pitchFamily="34" charset="0"/>
              </a:endParaRPr>
            </a:p>
          </p:txBody>
        </p:sp>
        <p:sp>
          <p:nvSpPr>
            <p:cNvPr id="13" name="Straight Connector 12">
              <a:extLst>
                <a:ext uri="{FF2B5EF4-FFF2-40B4-BE49-F238E27FC236}">
                  <a16:creationId xmlns:a16="http://schemas.microsoft.com/office/drawing/2014/main" id="{269D1AB9-1818-43EB-B7C2-B49EFB88A2FA}"/>
                </a:ext>
              </a:extLst>
            </p:cNvPr>
            <p:cNvSpPr/>
            <p:nvPr/>
          </p:nvSpPr>
          <p:spPr>
            <a:xfrm>
              <a:off x="2923715" y="3028545"/>
              <a:ext cx="894229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4" name="Straight Connector 13">
              <a:extLst>
                <a:ext uri="{FF2B5EF4-FFF2-40B4-BE49-F238E27FC236}">
                  <a16:creationId xmlns:a16="http://schemas.microsoft.com/office/drawing/2014/main" id="{07C058B1-8DFA-4D8B-AC9A-B33A3AEC1EF2}"/>
                </a:ext>
              </a:extLst>
            </p:cNvPr>
            <p:cNvSpPr/>
            <p:nvPr/>
          </p:nvSpPr>
          <p:spPr>
            <a:xfrm>
              <a:off x="336549" y="3061943"/>
              <a:ext cx="1153490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Shape 14">
              <a:extLst>
                <a:ext uri="{FF2B5EF4-FFF2-40B4-BE49-F238E27FC236}">
                  <a16:creationId xmlns:a16="http://schemas.microsoft.com/office/drawing/2014/main" id="{24BF109B-E897-4269-B425-41F460B86EB3}"/>
                </a:ext>
              </a:extLst>
            </p:cNvPr>
            <p:cNvSpPr/>
            <p:nvPr/>
          </p:nvSpPr>
          <p:spPr>
            <a:xfrm>
              <a:off x="336549" y="3061943"/>
              <a:ext cx="2535218" cy="720000"/>
            </a:xfrm>
            <a:custGeom>
              <a:avLst/>
              <a:gdLst>
                <a:gd name="connsiteX0" fmla="*/ 0 w 2303780"/>
                <a:gd name="connsiteY0" fmla="*/ 0 h 689069"/>
                <a:gd name="connsiteX1" fmla="*/ 2303780 w 2303780"/>
                <a:gd name="connsiteY1" fmla="*/ 0 h 689069"/>
                <a:gd name="connsiteX2" fmla="*/ 2303780 w 2303780"/>
                <a:gd name="connsiteY2" fmla="*/ 689069 h 689069"/>
                <a:gd name="connsiteX3" fmla="*/ 0 w 2303780"/>
                <a:gd name="connsiteY3" fmla="*/ 689069 h 689069"/>
                <a:gd name="connsiteX4" fmla="*/ 0 w 2303780"/>
                <a:gd name="connsiteY4" fmla="*/ 0 h 68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780" h="689069">
                  <a:moveTo>
                    <a:pt x="0" y="0"/>
                  </a:moveTo>
                  <a:lnTo>
                    <a:pt x="2303780" y="0"/>
                  </a:lnTo>
                  <a:lnTo>
                    <a:pt x="2303780" y="689069"/>
                  </a:lnTo>
                  <a:lnTo>
                    <a:pt x="0" y="6890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Verdana" panose="020B0604030504040204" pitchFamily="34" charset="0"/>
                  <a:ea typeface="Verdana" panose="020B0604030504040204" pitchFamily="34" charset="0"/>
                </a:rPr>
                <a:t>Quality of service:</a:t>
              </a:r>
              <a:endParaRPr lang="en-US" sz="1800" kern="1200" dirty="0">
                <a:latin typeface="Verdana" panose="020B0604030504040204" pitchFamily="34" charset="0"/>
                <a:ea typeface="Verdana" panose="020B0604030504040204" pitchFamily="34" charset="0"/>
              </a:endParaRPr>
            </a:p>
          </p:txBody>
        </p:sp>
        <p:sp>
          <p:nvSpPr>
            <p:cNvPr id="16" name="Freeform: Shape 15">
              <a:extLst>
                <a:ext uri="{FF2B5EF4-FFF2-40B4-BE49-F238E27FC236}">
                  <a16:creationId xmlns:a16="http://schemas.microsoft.com/office/drawing/2014/main" id="{5C1EC8F1-A8D1-479B-872C-0F84807546F6}"/>
                </a:ext>
              </a:extLst>
            </p:cNvPr>
            <p:cNvSpPr/>
            <p:nvPr/>
          </p:nvSpPr>
          <p:spPr>
            <a:xfrm>
              <a:off x="2898082" y="3094639"/>
              <a:ext cx="8953284" cy="653905"/>
            </a:xfrm>
            <a:custGeom>
              <a:avLst/>
              <a:gdLst>
                <a:gd name="connsiteX0" fmla="*/ 0 w 9042336"/>
                <a:gd name="connsiteY0" fmla="*/ 0 h 625814"/>
                <a:gd name="connsiteX1" fmla="*/ 9042336 w 9042336"/>
                <a:gd name="connsiteY1" fmla="*/ 0 h 625814"/>
                <a:gd name="connsiteX2" fmla="*/ 9042336 w 9042336"/>
                <a:gd name="connsiteY2" fmla="*/ 625814 h 625814"/>
                <a:gd name="connsiteX3" fmla="*/ 0 w 9042336"/>
                <a:gd name="connsiteY3" fmla="*/ 625814 h 625814"/>
                <a:gd name="connsiteX4" fmla="*/ 0 w 9042336"/>
                <a:gd name="connsiteY4" fmla="*/ 0 h 62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2336" h="625814">
                  <a:moveTo>
                    <a:pt x="0" y="0"/>
                  </a:moveTo>
                  <a:lnTo>
                    <a:pt x="9042336" y="0"/>
                  </a:lnTo>
                  <a:lnTo>
                    <a:pt x="9042336" y="625814"/>
                  </a:lnTo>
                  <a:lnTo>
                    <a:pt x="0" y="625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Verdana" panose="020B0604030504040204" pitchFamily="34" charset="0"/>
                  <a:ea typeface="Verdana" panose="020B0604030504040204" pitchFamily="34" charset="0"/>
                  <a:hlinkClick r:id="rId4"/>
                </a:rPr>
                <a:t>information.qs@upu.int</a:t>
              </a:r>
              <a:endParaRPr lang="en-US" sz="1800" kern="1200" dirty="0">
                <a:latin typeface="Verdana" panose="020B0604030504040204" pitchFamily="34" charset="0"/>
                <a:ea typeface="Verdana" panose="020B0604030504040204" pitchFamily="34" charset="0"/>
              </a:endParaRPr>
            </a:p>
          </p:txBody>
        </p:sp>
        <p:sp>
          <p:nvSpPr>
            <p:cNvPr id="17" name="Straight Connector 16">
              <a:extLst>
                <a:ext uri="{FF2B5EF4-FFF2-40B4-BE49-F238E27FC236}">
                  <a16:creationId xmlns:a16="http://schemas.microsoft.com/office/drawing/2014/main" id="{061979EC-0892-49E6-B59C-6A59BA8ABE73}"/>
                </a:ext>
              </a:extLst>
            </p:cNvPr>
            <p:cNvSpPr/>
            <p:nvPr/>
          </p:nvSpPr>
          <p:spPr>
            <a:xfrm>
              <a:off x="2923715" y="3748545"/>
              <a:ext cx="894229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8" name="Straight Connector 17">
              <a:extLst>
                <a:ext uri="{FF2B5EF4-FFF2-40B4-BE49-F238E27FC236}">
                  <a16:creationId xmlns:a16="http://schemas.microsoft.com/office/drawing/2014/main" id="{74A71444-F190-4DD4-B5B8-927BE4E6E531}"/>
                </a:ext>
              </a:extLst>
            </p:cNvPr>
            <p:cNvSpPr/>
            <p:nvPr/>
          </p:nvSpPr>
          <p:spPr>
            <a:xfrm>
              <a:off x="336549" y="3781943"/>
              <a:ext cx="1153490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DAE0422C-FCA9-46E1-951D-E16EE7C8E2A0}"/>
                </a:ext>
              </a:extLst>
            </p:cNvPr>
            <p:cNvSpPr/>
            <p:nvPr/>
          </p:nvSpPr>
          <p:spPr>
            <a:xfrm>
              <a:off x="336550" y="3781943"/>
              <a:ext cx="2303780" cy="720000"/>
            </a:xfrm>
            <a:custGeom>
              <a:avLst/>
              <a:gdLst>
                <a:gd name="connsiteX0" fmla="*/ 0 w 2303780"/>
                <a:gd name="connsiteY0" fmla="*/ 0 h 689069"/>
                <a:gd name="connsiteX1" fmla="*/ 2303780 w 2303780"/>
                <a:gd name="connsiteY1" fmla="*/ 0 h 689069"/>
                <a:gd name="connsiteX2" fmla="*/ 2303780 w 2303780"/>
                <a:gd name="connsiteY2" fmla="*/ 689069 h 689069"/>
                <a:gd name="connsiteX3" fmla="*/ 0 w 2303780"/>
                <a:gd name="connsiteY3" fmla="*/ 689069 h 689069"/>
                <a:gd name="connsiteX4" fmla="*/ 0 w 2303780"/>
                <a:gd name="connsiteY4" fmla="*/ 0 h 68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780" h="689069">
                  <a:moveTo>
                    <a:pt x="0" y="0"/>
                  </a:moveTo>
                  <a:lnTo>
                    <a:pt x="2303780" y="0"/>
                  </a:lnTo>
                  <a:lnTo>
                    <a:pt x="2303780" y="689069"/>
                  </a:lnTo>
                  <a:lnTo>
                    <a:pt x="0" y="6890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Verdana" panose="020B0604030504040204" pitchFamily="34" charset="0"/>
                  <a:ea typeface="Verdana" panose="020B0604030504040204" pitchFamily="34" charset="0"/>
                </a:rPr>
                <a:t>Remuneration:</a:t>
              </a:r>
              <a:endParaRPr lang="en-US" sz="1800" kern="1200" dirty="0">
                <a:latin typeface="Verdana" panose="020B0604030504040204" pitchFamily="34" charset="0"/>
                <a:ea typeface="Verdana" panose="020B0604030504040204" pitchFamily="34" charset="0"/>
              </a:endParaRPr>
            </a:p>
          </p:txBody>
        </p:sp>
        <p:sp>
          <p:nvSpPr>
            <p:cNvPr id="20" name="Freeform: Shape 19">
              <a:extLst>
                <a:ext uri="{FF2B5EF4-FFF2-40B4-BE49-F238E27FC236}">
                  <a16:creationId xmlns:a16="http://schemas.microsoft.com/office/drawing/2014/main" id="{04A276D2-72C4-41A1-B2C7-264F8E1F7455}"/>
                </a:ext>
              </a:extLst>
            </p:cNvPr>
            <p:cNvSpPr/>
            <p:nvPr/>
          </p:nvSpPr>
          <p:spPr>
            <a:xfrm>
              <a:off x="2898082" y="3814639"/>
              <a:ext cx="8953284" cy="653905"/>
            </a:xfrm>
            <a:custGeom>
              <a:avLst/>
              <a:gdLst>
                <a:gd name="connsiteX0" fmla="*/ 0 w 9042336"/>
                <a:gd name="connsiteY0" fmla="*/ 0 h 625814"/>
                <a:gd name="connsiteX1" fmla="*/ 9042336 w 9042336"/>
                <a:gd name="connsiteY1" fmla="*/ 0 h 625814"/>
                <a:gd name="connsiteX2" fmla="*/ 9042336 w 9042336"/>
                <a:gd name="connsiteY2" fmla="*/ 625814 h 625814"/>
                <a:gd name="connsiteX3" fmla="*/ 0 w 9042336"/>
                <a:gd name="connsiteY3" fmla="*/ 625814 h 625814"/>
                <a:gd name="connsiteX4" fmla="*/ 0 w 9042336"/>
                <a:gd name="connsiteY4" fmla="*/ 0 h 62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2336" h="625814">
                  <a:moveTo>
                    <a:pt x="0" y="0"/>
                  </a:moveTo>
                  <a:lnTo>
                    <a:pt x="9042336" y="0"/>
                  </a:lnTo>
                  <a:lnTo>
                    <a:pt x="9042336" y="625814"/>
                  </a:lnTo>
                  <a:lnTo>
                    <a:pt x="0" y="625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Verdana" panose="020B0604030504040204" pitchFamily="34" charset="0"/>
                  <a:ea typeface="Verdana" panose="020B0604030504040204" pitchFamily="34" charset="0"/>
                  <a:hlinkClick r:id="rId5"/>
                </a:rPr>
                <a:t>dprm-ppre-rem@upu.int</a:t>
              </a:r>
              <a:endParaRPr lang="en-US" sz="1800" b="1" kern="1200" dirty="0">
                <a:latin typeface="Verdana" panose="020B0604030504040204" pitchFamily="34" charset="0"/>
                <a:ea typeface="Verdana" panose="020B0604030504040204" pitchFamily="34" charset="0"/>
              </a:endParaRPr>
            </a:p>
          </p:txBody>
        </p:sp>
        <p:sp>
          <p:nvSpPr>
            <p:cNvPr id="21" name="Straight Connector 20">
              <a:extLst>
                <a:ext uri="{FF2B5EF4-FFF2-40B4-BE49-F238E27FC236}">
                  <a16:creationId xmlns:a16="http://schemas.microsoft.com/office/drawing/2014/main" id="{405B5818-E040-44F7-9FD0-3903185A58FE}"/>
                </a:ext>
              </a:extLst>
            </p:cNvPr>
            <p:cNvSpPr/>
            <p:nvPr/>
          </p:nvSpPr>
          <p:spPr>
            <a:xfrm>
              <a:off x="2923715" y="4468545"/>
              <a:ext cx="894229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dirty="0"/>
            </a:p>
          </p:txBody>
        </p:sp>
        <p:sp>
          <p:nvSpPr>
            <p:cNvPr id="22" name="Straight Connector 21">
              <a:extLst>
                <a:ext uri="{FF2B5EF4-FFF2-40B4-BE49-F238E27FC236}">
                  <a16:creationId xmlns:a16="http://schemas.microsoft.com/office/drawing/2014/main" id="{D29D4ABE-CAB1-4B2B-84C9-13BE7210E06A}"/>
                </a:ext>
              </a:extLst>
            </p:cNvPr>
            <p:cNvSpPr/>
            <p:nvPr/>
          </p:nvSpPr>
          <p:spPr>
            <a:xfrm>
              <a:off x="336549" y="4501944"/>
              <a:ext cx="1153490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Freeform: Shape 22">
              <a:extLst>
                <a:ext uri="{FF2B5EF4-FFF2-40B4-BE49-F238E27FC236}">
                  <a16:creationId xmlns:a16="http://schemas.microsoft.com/office/drawing/2014/main" id="{52514265-CEDF-4878-9457-CB7EE81452ED}"/>
                </a:ext>
              </a:extLst>
            </p:cNvPr>
            <p:cNvSpPr/>
            <p:nvPr/>
          </p:nvSpPr>
          <p:spPr>
            <a:xfrm>
              <a:off x="336550" y="4501944"/>
              <a:ext cx="2303780" cy="720000"/>
            </a:xfrm>
            <a:custGeom>
              <a:avLst/>
              <a:gdLst>
                <a:gd name="connsiteX0" fmla="*/ 0 w 2303780"/>
                <a:gd name="connsiteY0" fmla="*/ 0 h 689069"/>
                <a:gd name="connsiteX1" fmla="*/ 2303780 w 2303780"/>
                <a:gd name="connsiteY1" fmla="*/ 0 h 689069"/>
                <a:gd name="connsiteX2" fmla="*/ 2303780 w 2303780"/>
                <a:gd name="connsiteY2" fmla="*/ 689069 h 689069"/>
                <a:gd name="connsiteX3" fmla="*/ 0 w 2303780"/>
                <a:gd name="connsiteY3" fmla="*/ 689069 h 689069"/>
                <a:gd name="connsiteX4" fmla="*/ 0 w 2303780"/>
                <a:gd name="connsiteY4" fmla="*/ 0 h 68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780" h="689069">
                  <a:moveTo>
                    <a:pt x="0" y="0"/>
                  </a:moveTo>
                  <a:lnTo>
                    <a:pt x="2303780" y="0"/>
                  </a:lnTo>
                  <a:lnTo>
                    <a:pt x="2303780" y="689069"/>
                  </a:lnTo>
                  <a:lnTo>
                    <a:pt x="0" y="6890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Verdana" panose="020B0604030504040204" pitchFamily="34" charset="0"/>
                  <a:ea typeface="Verdana" panose="020B0604030504040204" pitchFamily="34" charset="0"/>
                </a:rPr>
                <a:t>Accounting:</a:t>
              </a:r>
              <a:endParaRPr lang="en-US" sz="1800" kern="1200" dirty="0">
                <a:latin typeface="Verdana" panose="020B0604030504040204" pitchFamily="34" charset="0"/>
                <a:ea typeface="Verdana" panose="020B0604030504040204" pitchFamily="34" charset="0"/>
              </a:endParaRPr>
            </a:p>
          </p:txBody>
        </p:sp>
        <p:sp>
          <p:nvSpPr>
            <p:cNvPr id="24" name="Freeform: Shape 23">
              <a:extLst>
                <a:ext uri="{FF2B5EF4-FFF2-40B4-BE49-F238E27FC236}">
                  <a16:creationId xmlns:a16="http://schemas.microsoft.com/office/drawing/2014/main" id="{291D7A68-3259-4C2E-A7D7-08DB4E648E3F}"/>
                </a:ext>
              </a:extLst>
            </p:cNvPr>
            <p:cNvSpPr/>
            <p:nvPr/>
          </p:nvSpPr>
          <p:spPr>
            <a:xfrm>
              <a:off x="2898082" y="4516750"/>
              <a:ext cx="8953284" cy="653905"/>
            </a:xfrm>
            <a:custGeom>
              <a:avLst/>
              <a:gdLst>
                <a:gd name="connsiteX0" fmla="*/ 0 w 9042336"/>
                <a:gd name="connsiteY0" fmla="*/ 0 h 625814"/>
                <a:gd name="connsiteX1" fmla="*/ 9042336 w 9042336"/>
                <a:gd name="connsiteY1" fmla="*/ 0 h 625814"/>
                <a:gd name="connsiteX2" fmla="*/ 9042336 w 9042336"/>
                <a:gd name="connsiteY2" fmla="*/ 625814 h 625814"/>
                <a:gd name="connsiteX3" fmla="*/ 0 w 9042336"/>
                <a:gd name="connsiteY3" fmla="*/ 625814 h 625814"/>
                <a:gd name="connsiteX4" fmla="*/ 0 w 9042336"/>
                <a:gd name="connsiteY4" fmla="*/ 0 h 62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2336" h="625814">
                  <a:moveTo>
                    <a:pt x="0" y="0"/>
                  </a:moveTo>
                  <a:lnTo>
                    <a:pt x="9042336" y="0"/>
                  </a:lnTo>
                  <a:lnTo>
                    <a:pt x="9042336" y="625814"/>
                  </a:lnTo>
                  <a:lnTo>
                    <a:pt x="0" y="625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Verdana" panose="020B0604030504040204" pitchFamily="34" charset="0"/>
                  <a:ea typeface="Verdana" panose="020B0604030504040204" pitchFamily="34" charset="0"/>
                  <a:hlinkClick r:id="rId6"/>
                </a:rPr>
                <a:t>central.accounting@upu.int</a:t>
              </a:r>
              <a:endParaRPr lang="en-US" sz="1800" kern="1200" dirty="0">
                <a:latin typeface="Verdana" panose="020B0604030504040204" pitchFamily="34" charset="0"/>
                <a:ea typeface="Verdana" panose="020B0604030504040204" pitchFamily="34" charset="0"/>
              </a:endParaRPr>
            </a:p>
          </p:txBody>
        </p:sp>
        <p:sp>
          <p:nvSpPr>
            <p:cNvPr id="25" name="Straight Connector 24">
              <a:extLst>
                <a:ext uri="{FF2B5EF4-FFF2-40B4-BE49-F238E27FC236}">
                  <a16:creationId xmlns:a16="http://schemas.microsoft.com/office/drawing/2014/main" id="{4080B173-0BC9-4849-BAC0-62F1679428B5}"/>
                </a:ext>
              </a:extLst>
            </p:cNvPr>
            <p:cNvSpPr/>
            <p:nvPr/>
          </p:nvSpPr>
          <p:spPr>
            <a:xfrm>
              <a:off x="2923715" y="5188545"/>
              <a:ext cx="892765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6" name="Straight Connector 25">
              <a:extLst>
                <a:ext uri="{FF2B5EF4-FFF2-40B4-BE49-F238E27FC236}">
                  <a16:creationId xmlns:a16="http://schemas.microsoft.com/office/drawing/2014/main" id="{258524AB-4060-4CDB-9DBD-E01A8677EA3E}"/>
                </a:ext>
              </a:extLst>
            </p:cNvPr>
            <p:cNvSpPr/>
            <p:nvPr/>
          </p:nvSpPr>
          <p:spPr>
            <a:xfrm>
              <a:off x="336549" y="5221944"/>
              <a:ext cx="1153490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Freeform: Shape 26">
              <a:extLst>
                <a:ext uri="{FF2B5EF4-FFF2-40B4-BE49-F238E27FC236}">
                  <a16:creationId xmlns:a16="http://schemas.microsoft.com/office/drawing/2014/main" id="{56E15CB3-9CC3-4D1F-A4AC-B9816F565CBF}"/>
                </a:ext>
              </a:extLst>
            </p:cNvPr>
            <p:cNvSpPr/>
            <p:nvPr/>
          </p:nvSpPr>
          <p:spPr>
            <a:xfrm>
              <a:off x="336550" y="5221944"/>
              <a:ext cx="2303780" cy="720000"/>
            </a:xfrm>
            <a:custGeom>
              <a:avLst/>
              <a:gdLst>
                <a:gd name="connsiteX0" fmla="*/ 0 w 2303780"/>
                <a:gd name="connsiteY0" fmla="*/ 0 h 689069"/>
                <a:gd name="connsiteX1" fmla="*/ 2303780 w 2303780"/>
                <a:gd name="connsiteY1" fmla="*/ 0 h 689069"/>
                <a:gd name="connsiteX2" fmla="*/ 2303780 w 2303780"/>
                <a:gd name="connsiteY2" fmla="*/ 689069 h 689069"/>
                <a:gd name="connsiteX3" fmla="*/ 0 w 2303780"/>
                <a:gd name="connsiteY3" fmla="*/ 689069 h 689069"/>
                <a:gd name="connsiteX4" fmla="*/ 0 w 2303780"/>
                <a:gd name="connsiteY4" fmla="*/ 0 h 68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780" h="689069">
                  <a:moveTo>
                    <a:pt x="0" y="0"/>
                  </a:moveTo>
                  <a:lnTo>
                    <a:pt x="2303780" y="0"/>
                  </a:lnTo>
                  <a:lnTo>
                    <a:pt x="2303780" y="689069"/>
                  </a:lnTo>
                  <a:lnTo>
                    <a:pt x="0" y="6890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Verdana" panose="020B0604030504040204" pitchFamily="34" charset="0"/>
                  <a:ea typeface="Verdana" panose="020B0604030504040204" pitchFamily="34" charset="0"/>
                </a:rPr>
                <a:t>EDI compliance:</a:t>
              </a:r>
              <a:endParaRPr lang="en-US" sz="1800" kern="1200" dirty="0">
                <a:latin typeface="Verdana" panose="020B0604030504040204" pitchFamily="34" charset="0"/>
                <a:ea typeface="Verdana" panose="020B0604030504040204" pitchFamily="34" charset="0"/>
              </a:endParaRPr>
            </a:p>
          </p:txBody>
        </p:sp>
        <p:sp>
          <p:nvSpPr>
            <p:cNvPr id="28" name="Freeform: Shape 27">
              <a:extLst>
                <a:ext uri="{FF2B5EF4-FFF2-40B4-BE49-F238E27FC236}">
                  <a16:creationId xmlns:a16="http://schemas.microsoft.com/office/drawing/2014/main" id="{C872384F-EEBA-42AF-8A8E-449377931382}"/>
                </a:ext>
              </a:extLst>
            </p:cNvPr>
            <p:cNvSpPr/>
            <p:nvPr/>
          </p:nvSpPr>
          <p:spPr>
            <a:xfrm>
              <a:off x="2898082" y="5254639"/>
              <a:ext cx="8953284" cy="653905"/>
            </a:xfrm>
            <a:custGeom>
              <a:avLst/>
              <a:gdLst>
                <a:gd name="connsiteX0" fmla="*/ 0 w 9042336"/>
                <a:gd name="connsiteY0" fmla="*/ 0 h 625814"/>
                <a:gd name="connsiteX1" fmla="*/ 9042336 w 9042336"/>
                <a:gd name="connsiteY1" fmla="*/ 0 h 625814"/>
                <a:gd name="connsiteX2" fmla="*/ 9042336 w 9042336"/>
                <a:gd name="connsiteY2" fmla="*/ 625814 h 625814"/>
                <a:gd name="connsiteX3" fmla="*/ 0 w 9042336"/>
                <a:gd name="connsiteY3" fmla="*/ 625814 h 625814"/>
                <a:gd name="connsiteX4" fmla="*/ 0 w 9042336"/>
                <a:gd name="connsiteY4" fmla="*/ 0 h 62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2336" h="625814">
                  <a:moveTo>
                    <a:pt x="0" y="0"/>
                  </a:moveTo>
                  <a:lnTo>
                    <a:pt x="9042336" y="0"/>
                  </a:lnTo>
                  <a:lnTo>
                    <a:pt x="9042336" y="625814"/>
                  </a:lnTo>
                  <a:lnTo>
                    <a:pt x="0" y="625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Verdana" panose="020B0604030504040204" pitchFamily="34" charset="0"/>
                  <a:ea typeface="Verdana" panose="020B0604030504040204" pitchFamily="34" charset="0"/>
                  <a:hlinkClick r:id="rId7"/>
                </a:rPr>
                <a:t>compliance.standards@upu.int</a:t>
              </a:r>
              <a:endParaRPr lang="en-US" sz="1800" kern="1200" dirty="0">
                <a:latin typeface="Verdana" panose="020B0604030504040204" pitchFamily="34" charset="0"/>
                <a:ea typeface="Verdana" panose="020B0604030504040204" pitchFamily="34" charset="0"/>
              </a:endParaRPr>
            </a:p>
          </p:txBody>
        </p:sp>
        <p:sp>
          <p:nvSpPr>
            <p:cNvPr id="29" name="Straight Connector 28">
              <a:extLst>
                <a:ext uri="{FF2B5EF4-FFF2-40B4-BE49-F238E27FC236}">
                  <a16:creationId xmlns:a16="http://schemas.microsoft.com/office/drawing/2014/main" id="{81FEF969-E0A2-469C-8802-200D06D58BD2}"/>
                </a:ext>
              </a:extLst>
            </p:cNvPr>
            <p:cNvSpPr/>
            <p:nvPr/>
          </p:nvSpPr>
          <p:spPr>
            <a:xfrm>
              <a:off x="2923715" y="5908546"/>
              <a:ext cx="894229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0" name="Straight Connector 29">
              <a:extLst>
                <a:ext uri="{FF2B5EF4-FFF2-40B4-BE49-F238E27FC236}">
                  <a16:creationId xmlns:a16="http://schemas.microsoft.com/office/drawing/2014/main" id="{FA262664-AE39-4272-85AF-7AD4A8100BB1}"/>
                </a:ext>
              </a:extLst>
            </p:cNvPr>
            <p:cNvSpPr/>
            <p:nvPr/>
          </p:nvSpPr>
          <p:spPr>
            <a:xfrm>
              <a:off x="336549" y="5941943"/>
              <a:ext cx="1153490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Freeform: Shape 30">
              <a:extLst>
                <a:ext uri="{FF2B5EF4-FFF2-40B4-BE49-F238E27FC236}">
                  <a16:creationId xmlns:a16="http://schemas.microsoft.com/office/drawing/2014/main" id="{ACB55C79-686E-41B2-83FE-12B51389874C}"/>
                </a:ext>
              </a:extLst>
            </p:cNvPr>
            <p:cNvSpPr/>
            <p:nvPr/>
          </p:nvSpPr>
          <p:spPr>
            <a:xfrm>
              <a:off x="336549" y="5941943"/>
              <a:ext cx="2560237" cy="720000"/>
            </a:xfrm>
            <a:custGeom>
              <a:avLst/>
              <a:gdLst>
                <a:gd name="connsiteX0" fmla="*/ 0 w 2303780"/>
                <a:gd name="connsiteY0" fmla="*/ 0 h 689069"/>
                <a:gd name="connsiteX1" fmla="*/ 2303780 w 2303780"/>
                <a:gd name="connsiteY1" fmla="*/ 0 h 689069"/>
                <a:gd name="connsiteX2" fmla="*/ 2303780 w 2303780"/>
                <a:gd name="connsiteY2" fmla="*/ 689069 h 689069"/>
                <a:gd name="connsiteX3" fmla="*/ 0 w 2303780"/>
                <a:gd name="connsiteY3" fmla="*/ 689069 h 689069"/>
                <a:gd name="connsiteX4" fmla="*/ 0 w 2303780"/>
                <a:gd name="connsiteY4" fmla="*/ 0 h 68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780" h="689069">
                  <a:moveTo>
                    <a:pt x="0" y="0"/>
                  </a:moveTo>
                  <a:lnTo>
                    <a:pt x="2303780" y="0"/>
                  </a:lnTo>
                  <a:lnTo>
                    <a:pt x="2303780" y="689069"/>
                  </a:lnTo>
                  <a:lnTo>
                    <a:pt x="0" y="6890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Verdana" panose="020B0604030504040204" pitchFamily="34" charset="0"/>
                  <a:ea typeface="Verdana" panose="020B0604030504040204" pitchFamily="34" charset="0"/>
                </a:rPr>
                <a:t>Technical support:</a:t>
              </a:r>
              <a:endParaRPr lang="en-US" sz="1800" kern="1200" dirty="0">
                <a:latin typeface="Verdana" panose="020B0604030504040204" pitchFamily="34" charset="0"/>
                <a:ea typeface="Verdana" panose="020B0604030504040204" pitchFamily="34" charset="0"/>
              </a:endParaRPr>
            </a:p>
          </p:txBody>
        </p:sp>
        <p:sp>
          <p:nvSpPr>
            <p:cNvPr id="32" name="Freeform: Shape 31">
              <a:extLst>
                <a:ext uri="{FF2B5EF4-FFF2-40B4-BE49-F238E27FC236}">
                  <a16:creationId xmlns:a16="http://schemas.microsoft.com/office/drawing/2014/main" id="{FEF78187-D73F-42BA-8FE6-ED760CC146BA}"/>
                </a:ext>
              </a:extLst>
            </p:cNvPr>
            <p:cNvSpPr/>
            <p:nvPr/>
          </p:nvSpPr>
          <p:spPr>
            <a:xfrm>
              <a:off x="2898082" y="5974639"/>
              <a:ext cx="8953284" cy="653905"/>
            </a:xfrm>
            <a:custGeom>
              <a:avLst/>
              <a:gdLst>
                <a:gd name="connsiteX0" fmla="*/ 0 w 9042336"/>
                <a:gd name="connsiteY0" fmla="*/ 0 h 625814"/>
                <a:gd name="connsiteX1" fmla="*/ 9042336 w 9042336"/>
                <a:gd name="connsiteY1" fmla="*/ 0 h 625814"/>
                <a:gd name="connsiteX2" fmla="*/ 9042336 w 9042336"/>
                <a:gd name="connsiteY2" fmla="*/ 625814 h 625814"/>
                <a:gd name="connsiteX3" fmla="*/ 0 w 9042336"/>
                <a:gd name="connsiteY3" fmla="*/ 625814 h 625814"/>
                <a:gd name="connsiteX4" fmla="*/ 0 w 9042336"/>
                <a:gd name="connsiteY4" fmla="*/ 0 h 62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2336" h="625814">
                  <a:moveTo>
                    <a:pt x="0" y="0"/>
                  </a:moveTo>
                  <a:lnTo>
                    <a:pt x="9042336" y="0"/>
                  </a:lnTo>
                  <a:lnTo>
                    <a:pt x="9042336" y="625814"/>
                  </a:lnTo>
                  <a:lnTo>
                    <a:pt x="0" y="625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Verdana" panose="020B0604030504040204" pitchFamily="34" charset="0"/>
                  <a:ea typeface="Verdana" panose="020B0604030504040204" pitchFamily="34" charset="0"/>
                  <a:hlinkClick r:id="rId8"/>
                </a:rPr>
                <a:t>support.upu.int</a:t>
              </a:r>
              <a:endParaRPr lang="en-US" sz="1800" kern="1200" dirty="0">
                <a:latin typeface="Verdana" panose="020B0604030504040204" pitchFamily="34" charset="0"/>
                <a:ea typeface="Verdana" panose="020B0604030504040204" pitchFamily="34" charset="0"/>
              </a:endParaRPr>
            </a:p>
          </p:txBody>
        </p:sp>
        <p:sp>
          <p:nvSpPr>
            <p:cNvPr id="33" name="Straight Connector 32">
              <a:extLst>
                <a:ext uri="{FF2B5EF4-FFF2-40B4-BE49-F238E27FC236}">
                  <a16:creationId xmlns:a16="http://schemas.microsoft.com/office/drawing/2014/main" id="{FD44EDD1-3EE2-4651-B868-B6F7FA291B68}"/>
                </a:ext>
              </a:extLst>
            </p:cNvPr>
            <p:cNvSpPr/>
            <p:nvPr/>
          </p:nvSpPr>
          <p:spPr>
            <a:xfrm>
              <a:off x="2923715" y="6343787"/>
              <a:ext cx="892765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sp>
        <p:nvSpPr>
          <p:cNvPr id="35" name="TextBox 34">
            <a:extLst>
              <a:ext uri="{FF2B5EF4-FFF2-40B4-BE49-F238E27FC236}">
                <a16:creationId xmlns:a16="http://schemas.microsoft.com/office/drawing/2014/main" id="{87671FFE-9F77-4AED-A48B-40930C509017}"/>
              </a:ext>
            </a:extLst>
          </p:cNvPr>
          <p:cNvSpPr txBox="1"/>
          <p:nvPr/>
        </p:nvSpPr>
        <p:spPr>
          <a:xfrm>
            <a:off x="3048000" y="3246511"/>
            <a:ext cx="6096000" cy="369332"/>
          </a:xfrm>
          <a:prstGeom prst="rect">
            <a:avLst/>
          </a:prstGeom>
          <a:noFill/>
        </p:spPr>
        <p:txBody>
          <a:bodyPr wrap="square">
            <a:spAutoFit/>
          </a:bodyPr>
          <a:lstStyle/>
          <a:p>
            <a:r>
              <a:rPr lang="en-US" sz="1800" b="1" kern="1200" dirty="0">
                <a:latin typeface="Verdana" panose="020B0604030504040204" pitchFamily="34" charset="0"/>
                <a:ea typeface="Verdana" panose="020B0604030504040204" pitchFamily="34" charset="0"/>
              </a:rPr>
              <a:t> </a:t>
            </a:r>
            <a:endParaRPr lang="en-GB" dirty="0"/>
          </a:p>
        </p:txBody>
      </p:sp>
    </p:spTree>
    <p:extLst>
      <p:ext uri="{BB962C8B-B14F-4D97-AF65-F5344CB8AC3E}">
        <p14:creationId xmlns:p14="http://schemas.microsoft.com/office/powerpoint/2010/main" val="10854649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23F543-E7C9-475A-AF76-AA5FF86FE4C1}"/>
              </a:ext>
            </a:extLst>
          </p:cNvPr>
          <p:cNvSpPr>
            <a:spLocks noGrp="1"/>
          </p:cNvSpPr>
          <p:nvPr>
            <p:ph type="title"/>
          </p:nvPr>
        </p:nvSpPr>
        <p:spPr/>
        <p:txBody>
          <a:bodyPr/>
          <a:lstStyle/>
          <a:p>
            <a:r>
              <a:rPr lang="fr-CH" dirty="0"/>
              <a:t>Webinar materials….</a:t>
            </a:r>
            <a:endParaRPr lang="en-US" dirty="0"/>
          </a:p>
        </p:txBody>
      </p:sp>
      <p:sp>
        <p:nvSpPr>
          <p:cNvPr id="3" name="Content Placeholder 2">
            <a:extLst>
              <a:ext uri="{FF2B5EF4-FFF2-40B4-BE49-F238E27FC236}">
                <a16:creationId xmlns:a16="http://schemas.microsoft.com/office/drawing/2014/main" id="{B946F63E-E8A9-4D3D-9097-E0308FE439F5}"/>
              </a:ext>
            </a:extLst>
          </p:cNvPr>
          <p:cNvSpPr>
            <a:spLocks noGrp="1"/>
          </p:cNvSpPr>
          <p:nvPr>
            <p:ph sz="quarter" idx="13"/>
          </p:nvPr>
        </p:nvSpPr>
        <p:spPr/>
        <p:txBody>
          <a:bodyPr/>
          <a:lstStyle/>
          <a:p>
            <a:pPr marL="4400" indent="0">
              <a:buNone/>
            </a:pPr>
            <a:r>
              <a:rPr lang="en-US" sz="1600" b="1" dirty="0">
                <a:hlinkClick r:id="rId2" tooltip="www.upu.int/en/postal-solutions/programmes-services/physical-services#capacity-building">
                  <a:extLst>
                    <a:ext uri="{A12FA001-AC4F-418D-AE19-62706E023703}">
                      <ahyp:hlinkClr xmlns:ahyp="http://schemas.microsoft.com/office/drawing/2018/hyperlinkcolor" val="tx"/>
                    </a:ext>
                  </a:extLst>
                </a:hlinkClick>
              </a:rPr>
              <a:t>www.upu.int/en/postal-solutions/programmes-services/physical-services#capacity-building</a:t>
            </a:r>
            <a:endParaRPr lang="en-US" sz="1600" b="1" dirty="0"/>
          </a:p>
          <a:p>
            <a:pPr marL="4400" indent="0">
              <a:buNone/>
            </a:pPr>
            <a:endParaRPr lang="en-GB" dirty="0"/>
          </a:p>
        </p:txBody>
      </p:sp>
      <p:pic>
        <p:nvPicPr>
          <p:cNvPr id="10" name="Picture 9">
            <a:extLst>
              <a:ext uri="{FF2B5EF4-FFF2-40B4-BE49-F238E27FC236}">
                <a16:creationId xmlns:a16="http://schemas.microsoft.com/office/drawing/2014/main" id="{615A22A6-33BB-460A-B2DF-DBCB578DE4AA}"/>
              </a:ext>
            </a:extLst>
          </p:cNvPr>
          <p:cNvPicPr>
            <a:picLocks noChangeAspect="1"/>
          </p:cNvPicPr>
          <p:nvPr/>
        </p:nvPicPr>
        <p:blipFill>
          <a:blip r:embed="rId3"/>
          <a:stretch>
            <a:fillRect/>
          </a:stretch>
        </p:blipFill>
        <p:spPr>
          <a:xfrm>
            <a:off x="336550" y="1900303"/>
            <a:ext cx="5951806" cy="4460496"/>
          </a:xfrm>
          <a:prstGeom prst="rect">
            <a:avLst/>
          </a:prstGeom>
        </p:spPr>
      </p:pic>
      <p:grpSp>
        <p:nvGrpSpPr>
          <p:cNvPr id="4" name="Group 3">
            <a:extLst>
              <a:ext uri="{FF2B5EF4-FFF2-40B4-BE49-F238E27FC236}">
                <a16:creationId xmlns:a16="http://schemas.microsoft.com/office/drawing/2014/main" id="{AAAFB59A-3713-47F1-91EF-AFA713F67018}"/>
              </a:ext>
            </a:extLst>
          </p:cNvPr>
          <p:cNvGrpSpPr/>
          <p:nvPr/>
        </p:nvGrpSpPr>
        <p:grpSpPr>
          <a:xfrm>
            <a:off x="6571857" y="2133600"/>
            <a:ext cx="4823782" cy="4227199"/>
            <a:chOff x="6571857" y="2133600"/>
            <a:chExt cx="4823782" cy="4227199"/>
          </a:xfrm>
        </p:grpSpPr>
        <p:pic>
          <p:nvPicPr>
            <p:cNvPr id="5" name="Picture 4">
              <a:extLst>
                <a:ext uri="{FF2B5EF4-FFF2-40B4-BE49-F238E27FC236}">
                  <a16:creationId xmlns:a16="http://schemas.microsoft.com/office/drawing/2014/main" id="{EF240D82-4A61-4C12-A11E-B29EE363F414}"/>
                </a:ext>
              </a:extLst>
            </p:cNvPr>
            <p:cNvPicPr>
              <a:picLocks noChangeAspect="1"/>
            </p:cNvPicPr>
            <p:nvPr/>
          </p:nvPicPr>
          <p:blipFill>
            <a:blip r:embed="rId4"/>
            <a:stretch>
              <a:fillRect/>
            </a:stretch>
          </p:blipFill>
          <p:spPr>
            <a:xfrm>
              <a:off x="6571857" y="2133600"/>
              <a:ext cx="4823782" cy="4227199"/>
            </a:xfrm>
            <a:prstGeom prst="rect">
              <a:avLst/>
            </a:prstGeom>
          </p:spPr>
        </p:pic>
        <p:sp>
          <p:nvSpPr>
            <p:cNvPr id="14" name="Rectangle: Rounded Corners 13">
              <a:extLst>
                <a:ext uri="{FF2B5EF4-FFF2-40B4-BE49-F238E27FC236}">
                  <a16:creationId xmlns:a16="http://schemas.microsoft.com/office/drawing/2014/main" id="{E5CE713E-1A49-4B7A-9A9F-7A9F305438B0}"/>
                </a:ext>
              </a:extLst>
            </p:cNvPr>
            <p:cNvSpPr/>
            <p:nvPr/>
          </p:nvSpPr>
          <p:spPr>
            <a:xfrm>
              <a:off x="6618914" y="3378201"/>
              <a:ext cx="4446165" cy="453005"/>
            </a:xfrm>
            <a:prstGeom prst="roundRect">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1C513D75-8724-4532-AF9C-6F8328F2362A}"/>
                </a:ext>
              </a:extLst>
            </p:cNvPr>
            <p:cNvSpPr/>
            <p:nvPr/>
          </p:nvSpPr>
          <p:spPr>
            <a:xfrm>
              <a:off x="6618915" y="4825819"/>
              <a:ext cx="4446165" cy="312490"/>
            </a:xfrm>
            <a:prstGeom prst="roundRect">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519818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18DC5255-05DB-438A-8BA5-53D1D180C3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94299" y="1228518"/>
            <a:ext cx="4988557" cy="4919964"/>
          </a:xfrm>
          <a:prstGeom prst="rect">
            <a:avLst/>
          </a:prstGeom>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relaxedInset"/>
          </a:sp3d>
        </p:spPr>
      </p:pic>
      <p:sp>
        <p:nvSpPr>
          <p:cNvPr id="6" name="Rectangle 5">
            <a:extLst>
              <a:ext uri="{FF2B5EF4-FFF2-40B4-BE49-F238E27FC236}">
                <a16:creationId xmlns:a16="http://schemas.microsoft.com/office/drawing/2014/main" id="{24AEB209-A1F7-4619-A411-AB49ABE3553B}"/>
              </a:ext>
            </a:extLst>
          </p:cNvPr>
          <p:cNvSpPr/>
          <p:nvPr/>
        </p:nvSpPr>
        <p:spPr>
          <a:xfrm>
            <a:off x="6746582" y="5112726"/>
            <a:ext cx="3655623" cy="461665"/>
          </a:xfrm>
          <a:prstGeom prst="rect">
            <a:avLst/>
          </a:prstGeom>
        </p:spPr>
        <p:txBody>
          <a:bodyPr wrap="square">
            <a:spAutoFit/>
          </a:bodyPr>
          <a:lstStyle/>
          <a:p>
            <a:r>
              <a:rPr lang="en-US" sz="2400" dirty="0">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pilkingtond@upu.int</a:t>
            </a:r>
            <a:endParaRPr lang="en-US" sz="2400" dirty="0">
              <a:latin typeface="Verdana" panose="020B0604030504040204" pitchFamily="34" charset="0"/>
              <a:ea typeface="Verdana" panose="020B0604030504040204" pitchFamily="34" charset="0"/>
            </a:endParaRPr>
          </a:p>
        </p:txBody>
      </p:sp>
      <p:sp>
        <p:nvSpPr>
          <p:cNvPr id="7" name="Rectangle 6">
            <a:extLst>
              <a:ext uri="{FF2B5EF4-FFF2-40B4-BE49-F238E27FC236}">
                <a16:creationId xmlns:a16="http://schemas.microsoft.com/office/drawing/2014/main" id="{66D0A01F-0255-47BA-AEDA-603C96A7FA86}"/>
              </a:ext>
            </a:extLst>
          </p:cNvPr>
          <p:cNvSpPr/>
          <p:nvPr/>
        </p:nvSpPr>
        <p:spPr>
          <a:xfrm>
            <a:off x="5063067" y="1537551"/>
            <a:ext cx="5598704" cy="830997"/>
          </a:xfrm>
          <a:prstGeom prst="rect">
            <a:avLst/>
          </a:prstGeom>
        </p:spPr>
        <p:txBody>
          <a:bodyPr wrap="square">
            <a:spAutoFit/>
          </a:bodyPr>
          <a:lstStyle/>
          <a:p>
            <a:r>
              <a:rPr lang="en-GB" sz="4800" b="1" dirty="0">
                <a:latin typeface="Verdana" panose="020B0604030504040204" pitchFamily="34" charset="0"/>
                <a:ea typeface="Verdana" panose="020B0604030504040204" pitchFamily="34" charset="0"/>
              </a:rPr>
              <a:t>Thank you</a:t>
            </a:r>
            <a:endParaRPr lang="fr-CH" sz="4000" dirty="0">
              <a:latin typeface="Verdana" panose="020B0604030504040204" pitchFamily="34" charset="0"/>
              <a:ea typeface="Verdana" panose="020B0604030504040204" pitchFamily="34" charset="0"/>
            </a:endParaRPr>
          </a:p>
        </p:txBody>
      </p:sp>
      <p:sp>
        <p:nvSpPr>
          <p:cNvPr id="9" name="ZoneTexte 8">
            <a:extLst>
              <a:ext uri="{FF2B5EF4-FFF2-40B4-BE49-F238E27FC236}">
                <a16:creationId xmlns:a16="http://schemas.microsoft.com/office/drawing/2014/main" id="{CE91EDF9-99E6-41E2-8EAD-D54E4F007E45}"/>
              </a:ext>
            </a:extLst>
          </p:cNvPr>
          <p:cNvSpPr txBox="1"/>
          <p:nvPr/>
        </p:nvSpPr>
        <p:spPr>
          <a:xfrm>
            <a:off x="3829049" y="2801606"/>
            <a:ext cx="6443359" cy="1200329"/>
          </a:xfrm>
          <a:prstGeom prst="rect">
            <a:avLst/>
          </a:prstGeom>
          <a:noFill/>
        </p:spPr>
        <p:txBody>
          <a:bodyPr wrap="square">
            <a:spAutoFit/>
          </a:bodyPr>
          <a:lstStyle/>
          <a:p>
            <a:pPr algn="r"/>
            <a:r>
              <a:rPr lang="en-US" sz="2400" b="1" dirty="0">
                <a:latin typeface="Verdana" panose="020B0604030504040204" pitchFamily="34" charset="0"/>
                <a:ea typeface="Verdana" panose="020B0604030504040204" pitchFamily="34" charset="0"/>
              </a:rPr>
              <a:t>David Pilkington, Physical Services Development and POC Matters Coordinator</a:t>
            </a:r>
          </a:p>
        </p:txBody>
      </p:sp>
    </p:spTree>
    <p:extLst>
      <p:ext uri="{BB962C8B-B14F-4D97-AF65-F5344CB8AC3E}">
        <p14:creationId xmlns:p14="http://schemas.microsoft.com/office/powerpoint/2010/main" val="17986959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AB8-CC50-483F-A07E-BA87F9AB3F47}"/>
              </a:ext>
            </a:extLst>
          </p:cNvPr>
          <p:cNvSpPr>
            <a:spLocks noGrp="1"/>
          </p:cNvSpPr>
          <p:nvPr>
            <p:ph type="ctrTitle"/>
          </p:nvPr>
        </p:nvSpPr>
        <p:spPr>
          <a:xfrm>
            <a:off x="1472402" y="3105059"/>
            <a:ext cx="9741108" cy="2387600"/>
          </a:xfrm>
        </p:spPr>
        <p:txBody>
          <a:bodyPr/>
          <a:lstStyle/>
          <a:p>
            <a:pPr defTabSz="450000"/>
            <a:br>
              <a:rPr lang="en-GB" sz="3200" dirty="0"/>
            </a:br>
            <a:r>
              <a:rPr lang="en-US" sz="3200" dirty="0"/>
              <a:t>THANK YOU!</a:t>
            </a:r>
            <a:br>
              <a:rPr lang="en-US" sz="3200" dirty="0"/>
            </a:br>
            <a:br>
              <a:rPr lang="en-US" sz="3200" dirty="0"/>
            </a:br>
            <a:r>
              <a:rPr lang="en-US" sz="3200" dirty="0"/>
              <a:t>We appreciate your attention!</a:t>
            </a:r>
            <a:br>
              <a:rPr lang="en-US" sz="3200" dirty="0"/>
            </a:br>
            <a:br>
              <a:rPr lang="en-US" sz="3200" dirty="0"/>
            </a:br>
            <a:r>
              <a:rPr lang="en-US" sz="3200" dirty="0"/>
              <a:t>If you have any additional questions or need further information, feel free to reach out to us at</a:t>
            </a:r>
            <a:br>
              <a:rPr lang="en-US" sz="3200" dirty="0"/>
            </a:br>
            <a:br>
              <a:rPr lang="en-US" sz="3200" dirty="0"/>
            </a:br>
            <a:r>
              <a:rPr lang="en-US" sz="3200" dirty="0">
                <a:hlinkClick r:id="rId2">
                  <a:extLst>
                    <a:ext uri="{A12FA001-AC4F-418D-AE19-62706E023703}">
                      <ahyp:hlinkClr xmlns:ahyp="http://schemas.microsoft.com/office/drawing/2018/hyperlinkcolor" val="tx"/>
                    </a:ext>
                  </a:extLst>
                </a:hlinkClick>
              </a:rPr>
              <a:t>POC.PSDEIG.secretariat@upu.int</a:t>
            </a:r>
            <a:endParaRPr lang="en-GB" sz="3200" dirty="0"/>
          </a:p>
        </p:txBody>
      </p:sp>
    </p:spTree>
    <p:extLst>
      <p:ext uri="{BB962C8B-B14F-4D97-AF65-F5344CB8AC3E}">
        <p14:creationId xmlns:p14="http://schemas.microsoft.com/office/powerpoint/2010/main" val="703561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336B5-CF74-4A81-93E7-6E6DEF84E919}"/>
              </a:ext>
            </a:extLst>
          </p:cNvPr>
          <p:cNvSpPr>
            <a:spLocks noGrp="1"/>
          </p:cNvSpPr>
          <p:nvPr>
            <p:ph type="title"/>
          </p:nvPr>
        </p:nvSpPr>
        <p:spPr/>
        <p:txBody>
          <a:bodyPr/>
          <a:lstStyle/>
          <a:p>
            <a:r>
              <a:rPr lang="en-US" dirty="0"/>
              <a:t>Convention Article 18</a:t>
            </a:r>
          </a:p>
        </p:txBody>
      </p:sp>
      <p:sp>
        <p:nvSpPr>
          <p:cNvPr id="5" name="Content Placeholder 4">
            <a:extLst>
              <a:ext uri="{FF2B5EF4-FFF2-40B4-BE49-F238E27FC236}">
                <a16:creationId xmlns:a16="http://schemas.microsoft.com/office/drawing/2014/main" id="{2009E6AC-4C6E-4AE4-BEBD-FC6ED031D195}"/>
              </a:ext>
            </a:extLst>
          </p:cNvPr>
          <p:cNvSpPr>
            <a:spLocks noGrp="1"/>
          </p:cNvSpPr>
          <p:nvPr>
            <p:ph sz="quarter" idx="13"/>
          </p:nvPr>
        </p:nvSpPr>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Article 18</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Supplementary services</a:t>
            </a:r>
          </a:p>
          <a:p>
            <a:pPr marL="0" marR="0" lvl="0" indent="0"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defTabSz="914400" rtl="0" eaLnBrk="0" fontAlgn="base" latinLnBrk="0" hangingPunct="0">
              <a:lnSpc>
                <a:spcPct val="100000"/>
              </a:lnSpc>
              <a:spcBef>
                <a:spcPct val="0"/>
              </a:spcBef>
              <a:spcAft>
                <a:spcPct val="0"/>
              </a:spcAft>
              <a:buClrTx/>
              <a:buSzTx/>
              <a:buFontTx/>
              <a:buNone/>
              <a:tabLst>
                <a:tab pos="357188" algn="l"/>
              </a:tabLst>
              <a:defRPr/>
            </a:pP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1	Member countries shall ensure the provision of the following </a:t>
            </a:r>
            <a:r>
              <a:rPr kumimoji="0" lang="en-US" sz="1400" b="0" i="0" u="sng"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mandatory supplementary services</a:t>
            </a: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a:t>
            </a:r>
          </a:p>
          <a:p>
            <a:pPr marL="0" marR="0" lvl="0" indent="0" defTabSz="914400" rtl="0" eaLnBrk="0" fontAlgn="base" latinLnBrk="0" hangingPunct="0">
              <a:lnSpc>
                <a:spcPct val="100000"/>
              </a:lnSpc>
              <a:spcBef>
                <a:spcPts val="600"/>
              </a:spcBef>
              <a:spcAft>
                <a:spcPct val="0"/>
              </a:spcAft>
              <a:buClrTx/>
              <a:buSzTx/>
              <a:buFontTx/>
              <a:buNone/>
              <a:tabLst>
                <a:tab pos="357188" algn="l"/>
              </a:tabLst>
              <a:defRPr/>
            </a:pP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1.1	registration service for outbound </a:t>
            </a:r>
            <a:r>
              <a:rPr kumimoji="0" lang="en-US" sz="14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and inbound </a:t>
            </a: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priority and airmail letter-post items </a:t>
            </a:r>
            <a:r>
              <a:rPr kumimoji="0" lang="en-US" sz="14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containing documents only.</a:t>
            </a:r>
          </a:p>
          <a:p>
            <a:pPr marL="0" marR="0" lvl="0" indent="0" defTabSz="914400" rtl="0" eaLnBrk="0" fontAlgn="base" latinLnBrk="0" hangingPunct="0">
              <a:lnSpc>
                <a:spcPct val="100000"/>
              </a:lnSpc>
              <a:spcBef>
                <a:spcPts val="600"/>
              </a:spcBef>
              <a:spcAft>
                <a:spcPct val="0"/>
              </a:spcAft>
              <a:buClrTx/>
              <a:buSzTx/>
              <a:buFontTx/>
              <a:buNone/>
              <a:tabLst>
                <a:tab pos="357188" algn="l"/>
              </a:tabLst>
              <a:defRPr/>
            </a:pPr>
            <a:r>
              <a:rPr kumimoji="0" lang="en-US" sz="1400" b="1" i="0" u="none" strike="noStrike" kern="1200" cap="none" spc="0" normalizeH="0" baseline="0" noProof="0" dirty="0">
                <a:ln>
                  <a:noFill/>
                </a:ln>
                <a:solidFill>
                  <a:srgbClr val="000000"/>
                </a:solidFill>
                <a:effectLst/>
                <a:highlight>
                  <a:srgbClr val="FFFF00"/>
                </a:highlight>
                <a:uLnTx/>
                <a:uFillTx/>
                <a:latin typeface="Verdana" panose="020B0604030504040204" pitchFamily="34" charset="0"/>
                <a:ea typeface="Verdana" panose="020B0604030504040204" pitchFamily="34" charset="0"/>
                <a:cs typeface="+mn-cs"/>
              </a:rPr>
              <a:t>1.2	tracked delivery service for inbound priority and airmail letter-post items containing goods.</a:t>
            </a:r>
          </a:p>
          <a:p>
            <a:pPr marL="0" marR="0" lvl="0" indent="0" defTabSz="914400" rtl="0" eaLnBrk="0" fontAlgn="base" latinLnBrk="0" hangingPunct="0">
              <a:lnSpc>
                <a:spcPct val="100000"/>
              </a:lnSpc>
              <a:spcBef>
                <a:spcPct val="0"/>
              </a:spcBef>
              <a:spcAft>
                <a:spcPct val="0"/>
              </a:spcAft>
              <a:buClrTx/>
              <a:buSzTx/>
              <a:buFontTx/>
              <a:buNone/>
              <a:tabLst>
                <a:tab pos="357188" algn="l"/>
              </a:tabLst>
              <a:defRPr/>
            </a:pPr>
            <a:endParaRPr kumimoji="0" lang="en-US" sz="1400" b="1" i="0" u="none" strike="noStrike" kern="1200" cap="none" spc="0" normalizeH="0" baseline="0" noProof="0" dirty="0">
              <a:ln>
                <a:noFill/>
              </a:ln>
              <a:solidFill>
                <a:srgbClr val="000000"/>
              </a:solidFill>
              <a:effectLst/>
              <a:highlight>
                <a:srgbClr val="FFFF00"/>
              </a:highlight>
              <a:uLnTx/>
              <a:uFillTx/>
              <a:latin typeface="Verdana" panose="020B0604030504040204" pitchFamily="34" charset="0"/>
              <a:ea typeface="Verdana" panose="020B0604030504040204" pitchFamily="34" charset="0"/>
              <a:cs typeface="+mn-cs"/>
            </a:endParaRPr>
          </a:p>
          <a:p>
            <a:pPr marL="0" marR="0" lvl="0" indent="0" defTabSz="914400" rtl="0" eaLnBrk="0" fontAlgn="base" latinLnBrk="0" hangingPunct="0">
              <a:lnSpc>
                <a:spcPct val="100000"/>
              </a:lnSpc>
              <a:spcBef>
                <a:spcPct val="0"/>
              </a:spcBef>
              <a:spcAft>
                <a:spcPct val="0"/>
              </a:spcAft>
              <a:buClrTx/>
              <a:buSzTx/>
              <a:buFontTx/>
              <a:buNone/>
              <a:tabLst>
                <a:tab pos="357188" algn="l"/>
              </a:tabLst>
              <a:defRPr/>
            </a:pP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2	Member countries may ensure the provision of the following </a:t>
            </a:r>
            <a:r>
              <a:rPr kumimoji="0" lang="en-US" sz="1400" b="0" i="0" u="sng"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optional supplementary services</a:t>
            </a: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in relations between those designated operators which agreed to provide the service:</a:t>
            </a:r>
          </a:p>
          <a:p>
            <a:pPr marL="0" marR="0" lvl="0" indent="0" defTabSz="914400" rtl="0" eaLnBrk="0" fontAlgn="base" latinLnBrk="0" hangingPunct="0">
              <a:lnSpc>
                <a:spcPct val="100000"/>
              </a:lnSpc>
              <a:spcBef>
                <a:spcPts val="600"/>
              </a:spcBef>
              <a:spcAft>
                <a:spcPct val="0"/>
              </a:spcAft>
              <a:buClrTx/>
              <a:buSzTx/>
              <a:buFontTx/>
              <a:buNone/>
              <a:tabLst>
                <a:tab pos="357188" algn="l"/>
              </a:tabLst>
              <a:defRPr/>
            </a:pP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2.1	insurance for letter-post items and parcels;</a:t>
            </a:r>
          </a:p>
          <a:p>
            <a:pPr marL="0" marR="0" lvl="0" indent="0" defTabSz="914400" rtl="0" eaLnBrk="0" fontAlgn="base" latinLnBrk="0" hangingPunct="0">
              <a:lnSpc>
                <a:spcPct val="100000"/>
              </a:lnSpc>
              <a:spcBef>
                <a:spcPts val="600"/>
              </a:spcBef>
              <a:spcAft>
                <a:spcPct val="0"/>
              </a:spcAft>
              <a:buClrTx/>
              <a:buSzTx/>
              <a:buFontTx/>
              <a:buNone/>
              <a:tabLst>
                <a:tab pos="357188" algn="l"/>
              </a:tabLst>
              <a:defRPr/>
            </a:pP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2.2	cash-on-delivery service for letter-post items and parcels;</a:t>
            </a:r>
          </a:p>
          <a:p>
            <a:pPr marL="357188" marR="0" lvl="0" indent="-357188" defTabSz="914400" rtl="0" eaLnBrk="0" fontAlgn="base" latinLnBrk="0" hangingPunct="0">
              <a:lnSpc>
                <a:spcPct val="100000"/>
              </a:lnSpc>
              <a:spcBef>
                <a:spcPts val="600"/>
              </a:spcBef>
              <a:spcAft>
                <a:spcPct val="0"/>
              </a:spcAft>
              <a:buClrTx/>
              <a:buSzTx/>
              <a:buFontTx/>
              <a:buNone/>
              <a:tabLst>
                <a:tab pos="357188" algn="l"/>
              </a:tabLst>
              <a:defRPr/>
            </a:pPr>
            <a:r>
              <a:rPr kumimoji="0" lang="en-US" sz="1400" b="0" i="0" u="none" strike="noStrike" kern="1200" cap="none" spc="0" normalizeH="0" baseline="0" noProof="0" dirty="0">
                <a:ln>
                  <a:noFill/>
                </a:ln>
                <a:solidFill>
                  <a:srgbClr val="000000"/>
                </a:solidFill>
                <a:effectLst/>
                <a:highlight>
                  <a:srgbClr val="FFFF00"/>
                </a:highlight>
                <a:uLnTx/>
                <a:uFillTx/>
                <a:latin typeface="Verdana" panose="020B0604030504040204" pitchFamily="34" charset="0"/>
                <a:ea typeface="Verdana" panose="020B0604030504040204" pitchFamily="34" charset="0"/>
                <a:cs typeface="+mn-cs"/>
              </a:rPr>
              <a:t>2.3	tracked delivery service for inbound priority and airmail letter-post items </a:t>
            </a:r>
            <a:r>
              <a:rPr kumimoji="0" lang="en-US" sz="1400" b="1" i="0" u="none" strike="noStrike" kern="1200" cap="none" spc="0" normalizeH="0" baseline="0" noProof="0" dirty="0">
                <a:ln>
                  <a:noFill/>
                </a:ln>
                <a:solidFill>
                  <a:srgbClr val="000000"/>
                </a:solidFill>
                <a:effectLst/>
                <a:highlight>
                  <a:srgbClr val="FFFF00"/>
                </a:highlight>
                <a:uLnTx/>
                <a:uFillTx/>
                <a:latin typeface="Verdana" panose="020B0604030504040204" pitchFamily="34" charset="0"/>
                <a:ea typeface="Verdana" panose="020B0604030504040204" pitchFamily="34" charset="0"/>
                <a:cs typeface="+mn-cs"/>
              </a:rPr>
              <a:t>containing documents and outbound priority and airmail letter-post items containing documents or goods;</a:t>
            </a:r>
          </a:p>
          <a:p>
            <a:pPr marL="0" marR="0" lvl="0" indent="0" defTabSz="914400" rtl="0" eaLnBrk="0" fontAlgn="base" latinLnBrk="0" hangingPunct="0">
              <a:lnSpc>
                <a:spcPct val="100000"/>
              </a:lnSpc>
              <a:spcBef>
                <a:spcPts val="600"/>
              </a:spcBef>
              <a:spcAft>
                <a:spcPct val="0"/>
              </a:spcAft>
              <a:buClrTx/>
              <a:buSzTx/>
              <a:buFontTx/>
              <a:buNone/>
              <a:tabLst>
                <a:tab pos="357188" algn="l"/>
              </a:tabLst>
              <a:defRPr/>
            </a:pP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2.4	delivery to the addressee in person of registered or insured letter-post items;</a:t>
            </a:r>
          </a:p>
          <a:p>
            <a:pPr marL="0" marR="0" lvl="0" indent="0" defTabSz="914400" rtl="0" eaLnBrk="0" fontAlgn="base" latinLnBrk="0" hangingPunct="0">
              <a:lnSpc>
                <a:spcPct val="100000"/>
              </a:lnSpc>
              <a:spcBef>
                <a:spcPts val="600"/>
              </a:spcBef>
              <a:spcAft>
                <a:spcPct val="0"/>
              </a:spcAft>
              <a:buClrTx/>
              <a:buSzTx/>
              <a:buFontTx/>
              <a:buNone/>
              <a:tabLst>
                <a:tab pos="357188" algn="l"/>
              </a:tabLst>
              <a:defRPr/>
            </a:pP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2.5	free of charges and fees delivery service for letter-post items and parcels;</a:t>
            </a:r>
          </a:p>
          <a:p>
            <a:pPr marL="0" marR="0" lvl="0" indent="0" defTabSz="914400" rtl="0" eaLnBrk="0" fontAlgn="base" latinLnBrk="0" hangingPunct="0">
              <a:lnSpc>
                <a:spcPct val="100000"/>
              </a:lnSpc>
              <a:spcBef>
                <a:spcPts val="600"/>
              </a:spcBef>
              <a:spcAft>
                <a:spcPct val="0"/>
              </a:spcAft>
              <a:buClrTx/>
              <a:buSzTx/>
              <a:buFontTx/>
              <a:buNone/>
              <a:tabLst>
                <a:tab pos="357188" algn="l"/>
              </a:tabLst>
              <a:defRPr/>
            </a:pP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2.6	cumbersome parcels services;</a:t>
            </a:r>
          </a:p>
          <a:p>
            <a:pPr marL="0" marR="0" lvl="0" indent="0" defTabSz="914400" rtl="0" eaLnBrk="0" fontAlgn="base" latinLnBrk="0" hangingPunct="0">
              <a:lnSpc>
                <a:spcPct val="100000"/>
              </a:lnSpc>
              <a:spcBef>
                <a:spcPts val="600"/>
              </a:spcBef>
              <a:spcAft>
                <a:spcPct val="0"/>
              </a:spcAft>
              <a:buClrTx/>
              <a:buSzTx/>
              <a:buFontTx/>
              <a:buNone/>
              <a:tabLst>
                <a:tab pos="357188" algn="l"/>
              </a:tabLst>
              <a:defRPr/>
            </a:pP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2.7	consignment service for collective items from one consignor sent abroad;</a:t>
            </a:r>
          </a:p>
          <a:p>
            <a:pPr marL="357188" marR="0" lvl="0" indent="-357188" defTabSz="914400" rtl="0" eaLnBrk="0" fontAlgn="base" latinLnBrk="0" hangingPunct="0">
              <a:lnSpc>
                <a:spcPct val="100000"/>
              </a:lnSpc>
              <a:spcBef>
                <a:spcPts val="600"/>
              </a:spcBef>
              <a:spcAft>
                <a:spcPct val="0"/>
              </a:spcAft>
              <a:buClrTx/>
              <a:buSzTx/>
              <a:buFontTx/>
              <a:buNone/>
              <a:tabLst>
                <a:tab pos="357188" algn="l"/>
              </a:tabLst>
              <a:defRPr/>
            </a:pP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2.8	merchandise return service, which involves the return of merchandise by the addressee to the original seller, with the latter’s authorization;</a:t>
            </a:r>
          </a:p>
          <a:p>
            <a:pPr marL="0" marR="0" lvl="0" indent="0" defTabSz="914400" rtl="0" eaLnBrk="0" fontAlgn="base" latinLnBrk="0" hangingPunct="0">
              <a:lnSpc>
                <a:spcPct val="100000"/>
              </a:lnSpc>
              <a:spcBef>
                <a:spcPts val="600"/>
              </a:spcBef>
              <a:spcAft>
                <a:spcPct val="0"/>
              </a:spcAft>
              <a:buClrTx/>
              <a:buSzTx/>
              <a:buFontTx/>
              <a:buNone/>
              <a:tabLst>
                <a:tab pos="357188" algn="l"/>
              </a:tabLst>
              <a:defRPr/>
            </a:pPr>
            <a:r>
              <a:rPr kumimoji="0" lang="en-US" sz="14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2.9	special bags containing newspapers, periodicals, books and similar printed documentation […]</a:t>
            </a:r>
            <a:endParaRPr lang="en-GB" dirty="0"/>
          </a:p>
        </p:txBody>
      </p:sp>
    </p:spTree>
    <p:extLst>
      <p:ext uri="{BB962C8B-B14F-4D97-AF65-F5344CB8AC3E}">
        <p14:creationId xmlns:p14="http://schemas.microsoft.com/office/powerpoint/2010/main" val="31340559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U PPT" id="{5D047197-9FE3-4362-861D-CDE8DA4F70C8}" vid="{6A0EDF63-D1D4-4FE3-951D-8FBE4885363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GSDocumentType xmlns="45bc4347-1e49-4f11-a2de-cdc8b1236453">false</PGSDocumentType>
    <PGSAssociatedRequest xmlns="45bc4347-1e49-4f11-a2de-cdc8b1236453" xsi:nil="true"/>
    <PGSFolio xmlns="45bc4347-1e49-4f11-a2de-cdc8b1236453" xsi:nil="true"/>
    <PGSBat xmlns="45bc4347-1e49-4f11-a2de-cdc8b1236453">false</PGSBat>
    <PGSTitle xmlns="45bc4347-1e49-4f11-a2de-cdc8b1236453" xsi:nil="true"/>
    <PGSRequestAuthor xmlns="45bc4347-1e49-4f11-a2de-cdc8b1236453" xsi:nil="true"/>
    <PGSDirectPublication xmlns="45bc4347-1e49-4f11-a2de-cdc8b1236453">false</PGSDirectPublication>
    <PGSRequester xmlns="45bc4347-1e49-4f11-a2de-cdc8b1236453" xsi:nil="true"/>
    <PGSWordCount xmlns="45bc4347-1e49-4f11-a2de-cdc8b1236453" xsi:nil="true"/>
    <PGSOriginalLanguage xmlns="45bc4347-1e49-4f11-a2de-cdc8b123645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PGSProductionDocument" ma:contentTypeID="0x010100058EFBD0D35E49E793D404E779D0CFC200A99B90ACDC5B244BA2146F32FB8F9E12" ma:contentTypeVersion="0" ma:contentTypeDescription="Production document" ma:contentTypeScope="" ma:versionID="f4204278b47c5e978e806f0851f4af1a">
  <xsd:schema xmlns:xsd="http://www.w3.org/2001/XMLSchema" xmlns:xs="http://www.w3.org/2001/XMLSchema" xmlns:p="http://schemas.microsoft.com/office/2006/metadata/properties" xmlns:ns2="45bc4347-1e49-4f11-a2de-cdc8b1236453" targetNamespace="http://schemas.microsoft.com/office/2006/metadata/properties" ma:root="true" ma:fieldsID="a4456b6a203e5e68af3c88c9d5b118af" ns2:_="">
    <xsd:import namespace="45bc4347-1e49-4f11-a2de-cdc8b1236453"/>
    <xsd:element name="properties">
      <xsd:complexType>
        <xsd:sequence>
          <xsd:element name="documentManagement">
            <xsd:complexType>
              <xsd:all>
                <xsd:element ref="ns2:PGSOriginalLanguage" minOccurs="0"/>
                <xsd:element ref="ns2:PGSRequester" minOccurs="0"/>
                <xsd:element ref="ns2:PGSRequestAuthor" minOccurs="0"/>
                <xsd:element ref="ns2:PGSDocumentType" minOccurs="0"/>
                <xsd:element ref="ns2:PGSBat" minOccurs="0"/>
                <xsd:element ref="ns2:PGSTitle" minOccurs="0"/>
                <xsd:element ref="ns2:PGSAssociatedRequest" minOccurs="0"/>
                <xsd:element ref="ns2:PGSWordCount" minOccurs="0"/>
                <xsd:element ref="ns2:PGSDirectPublication" minOccurs="0"/>
                <xsd:element ref="ns2:PGSFol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bc4347-1e49-4f11-a2de-cdc8b1236453" elementFormDefault="qualified">
    <xsd:import namespace="http://schemas.microsoft.com/office/2006/documentManagement/types"/>
    <xsd:import namespace="http://schemas.microsoft.com/office/infopath/2007/PartnerControls"/>
    <xsd:element name="PGSOriginalLanguage" ma:index="8" nillable="true" ma:displayName="Original language" ma:format="Dropdown" ma:internalName="PGSOriginalLanguage">
      <xsd:simpleType>
        <xsd:restriction base="dms:Choice">
          <xsd:enumeration value="French"/>
          <xsd:enumeration value="English"/>
          <xsd:enumeration value="Arabic"/>
          <xsd:enumeration value="Portuguese"/>
          <xsd:enumeration value="Spanish"/>
          <xsd:enumeration value="Russian"/>
          <xsd:enumeration value="Français"/>
          <xsd:enumeration value="Anglais"/>
          <xsd:enumeration value="Arabe"/>
          <xsd:enumeration value="Portugais"/>
          <xsd:enumeration value="Russe"/>
          <xsd:enumeration value="Espagnol"/>
        </xsd:restriction>
      </xsd:simpleType>
    </xsd:element>
    <xsd:element name="PGSRequester" ma:index="9" nillable="true" ma:displayName="Requester" ma:internalName="PGSRequester">
      <xsd:simpleType>
        <xsd:restriction base="dms:Text"/>
      </xsd:simpleType>
    </xsd:element>
    <xsd:element name="PGSRequestAuthor" ma:index="10" nillable="true" ma:displayName="Author" ma:internalName="PGSRequestAuthor">
      <xsd:simpleType>
        <xsd:restriction base="dms:Text"/>
      </xsd:simpleType>
    </xsd:element>
    <xsd:element name="PGSDocumentType" ma:index="11" nillable="true" ma:displayName="To be published" ma:default="0" ma:internalName="PGSDocumentType">
      <xsd:simpleType>
        <xsd:restriction base="dms:Boolean"/>
      </xsd:simpleType>
    </xsd:element>
    <xsd:element name="PGSBat" ma:index="12" nillable="true" ma:displayName="BAT" ma:default="0" ma:internalName="PGSBat">
      <xsd:simpleType>
        <xsd:restriction base="dms:Boolean"/>
      </xsd:simpleType>
    </xsd:element>
    <xsd:element name="PGSTitle" ma:index="13" nillable="true" ma:displayName="Document title" ma:internalName="PGSTitle">
      <xsd:simpleType>
        <xsd:restriction base="dms:Text"/>
      </xsd:simpleType>
    </xsd:element>
    <xsd:element name="PGSAssociatedRequest" ma:index="14" nillable="true" ma:displayName="Associated request" ma:internalName="PGSAssociatedRequest">
      <xsd:simpleType>
        <xsd:restriction base="dms:Text"/>
      </xsd:simpleType>
    </xsd:element>
    <xsd:element name="PGSWordCount" ma:index="15" nillable="true" ma:displayName="Number of words" ma:internalName="PGSWordCount">
      <xsd:simpleType>
        <xsd:restriction base="dms:Number"/>
      </xsd:simpleType>
    </xsd:element>
    <xsd:element name="PGSDirectPublication" ma:index="16" nillable="true" ma:displayName="Direct publication" ma:default="0" ma:internalName="PGSDirectPublication">
      <xsd:simpleType>
        <xsd:restriction base="dms:Boolean"/>
      </xsd:simpleType>
    </xsd:element>
    <xsd:element name="PGSFolio" ma:index="17" nillable="true" ma:displayName="Folio" ma:internalName="PGSFolio">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494EBD-3361-4E6F-AAEB-0411368F7A49}">
  <ds:schemaRefs>
    <ds:schemaRef ds:uri="http://schemas.microsoft.com/sharepoint/v3/contenttype/forms"/>
  </ds:schemaRefs>
</ds:datastoreItem>
</file>

<file path=customXml/itemProps2.xml><?xml version="1.0" encoding="utf-8"?>
<ds:datastoreItem xmlns:ds="http://schemas.openxmlformats.org/officeDocument/2006/customXml" ds:itemID="{C399C3C4-087C-4A9E-8F13-29AD9DC5653D}">
  <ds:schemaRefs>
    <ds:schemaRef ds:uri="http://purl.org/dc/terms/"/>
    <ds:schemaRef ds:uri="http://schemas.microsoft.com/office/infopath/2007/PartnerControls"/>
    <ds:schemaRef ds:uri="http://purl.org/dc/dcmitype/"/>
    <ds:schemaRef ds:uri="http://schemas.microsoft.com/office/2006/documentManagement/types"/>
    <ds:schemaRef ds:uri="http://www.w3.org/XML/1998/namespace"/>
    <ds:schemaRef ds:uri="http://purl.org/dc/elements/1.1/"/>
    <ds:schemaRef ds:uri="7f4fe5ba-0e9c-43fa-b7dd-de1717dc009a"/>
    <ds:schemaRef ds:uri="http://schemas.openxmlformats.org/package/2006/metadata/core-properties"/>
    <ds:schemaRef ds:uri="http://schemas.microsoft.com/office/2006/metadata/properties"/>
    <ds:schemaRef ds:uri="45bc4347-1e49-4f11-a2de-cdc8b1236453"/>
  </ds:schemaRefs>
</ds:datastoreItem>
</file>

<file path=customXml/itemProps3.xml><?xml version="1.0" encoding="utf-8"?>
<ds:datastoreItem xmlns:ds="http://schemas.openxmlformats.org/officeDocument/2006/customXml" ds:itemID="{0B082D21-6CA2-44DB-893F-DB8618919F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bc4347-1e49-4f11-a2de-cdc8b12364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UPU PPT</Template>
  <TotalTime>2108</TotalTime>
  <Words>6140</Words>
  <Application>Microsoft Office PowerPoint</Application>
  <PresentationFormat>Widescreen</PresentationFormat>
  <Paragraphs>1038</Paragraphs>
  <Slides>87</Slides>
  <Notes>30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95" baseType="lpstr">
      <vt:lpstr>Arial</vt:lpstr>
      <vt:lpstr>Calibri</vt:lpstr>
      <vt:lpstr>Courier New</vt:lpstr>
      <vt:lpstr>Symbol</vt:lpstr>
      <vt:lpstr>Verdana</vt:lpstr>
      <vt:lpstr>Wingdings</vt:lpstr>
      <vt:lpstr>Thème Office</vt:lpstr>
      <vt:lpstr>think-cell Folie</vt:lpstr>
      <vt:lpstr>Shaping the future of postal services: UPU regulatory updates and IT innovations with delivered duty paid solution</vt:lpstr>
      <vt:lpstr>Agenda </vt:lpstr>
      <vt:lpstr> 1 The driving factors for change: background and regulatory provisions </vt:lpstr>
      <vt:lpstr>Responding to market demands and dynamics</vt:lpstr>
      <vt:lpstr>UPU response and support framework Adapting postal services to market dynamics</vt:lpstr>
      <vt:lpstr>Proposed services as at 1 January 2027 – based on content and speed</vt:lpstr>
      <vt:lpstr>Convention changes to postal services approved by the Fourth Extraordinary Congress (Riyadh, Saudi Arabia, 2023)</vt:lpstr>
      <vt:lpstr>2 Tracked delivery services implemented 1 January 2025 </vt:lpstr>
      <vt:lpstr>Convention Article 18</vt:lpstr>
      <vt:lpstr>Overview description and key features</vt:lpstr>
      <vt:lpstr>Webinar materials</vt:lpstr>
      <vt:lpstr>Tracked delivery service user guide - section themes</vt:lpstr>
      <vt:lpstr>Definition, weight and operation</vt:lpstr>
      <vt:lpstr>Identification of tracked items</vt:lpstr>
      <vt:lpstr>Marking of tracked items</vt:lpstr>
      <vt:lpstr>Tracked delivery service guide </vt:lpstr>
      <vt:lpstr>3 Registered and insured services effective 1 January 2026  </vt:lpstr>
      <vt:lpstr>Pivoting towards customers and their needs Product-related changes effective 1 January 2026</vt:lpstr>
      <vt:lpstr>Registration service (RA–RZ) – Changes effective 1 January 2026</vt:lpstr>
      <vt:lpstr>Registration service (RA–RZ) – Changes effective 1 January 2026 (cont.)</vt:lpstr>
      <vt:lpstr>Mandatory track-and-trace information via EMSEVT 3 for registered, insured and tracked items</vt:lpstr>
      <vt:lpstr> 4 Technical requirements for registered and insured  services </vt:lpstr>
      <vt:lpstr>Overview of features: registered, insured and tracked delivery services</vt:lpstr>
      <vt:lpstr>Route management</vt:lpstr>
      <vt:lpstr>Dispatch creation</vt:lpstr>
      <vt:lpstr>Inbound mail</vt:lpstr>
      <vt:lpstr>EDI configuration</vt:lpstr>
      <vt:lpstr>IPS 2025</vt:lpstr>
      <vt:lpstr> 5 Remuneration</vt:lpstr>
      <vt:lpstr>Remuneration of registered and insured documents effective 1 January 2026</vt:lpstr>
      <vt:lpstr>Remuneration of registered and insured documents effective 1 January 2027</vt:lpstr>
      <vt:lpstr>Remuneration of insured parcels effective 1 January 2027</vt:lpstr>
      <vt:lpstr>Remuneration of registered and insured items   </vt:lpstr>
      <vt:lpstr> 6  Quality measurement   and reporting</vt:lpstr>
      <vt:lpstr>I.  Data capture and exchange</vt:lpstr>
      <vt:lpstr>I.  Data capture and exchange (cont.)</vt:lpstr>
      <vt:lpstr>III. Measurement: performance calculation</vt:lpstr>
      <vt:lpstr>Reporting schedule  (see IB circular 51/2025)</vt:lpstr>
      <vt:lpstr>Sample report</vt:lpstr>
      <vt:lpstr>Experiences and operations reports</vt:lpstr>
      <vt:lpstr>Electronic handling of international inquiries effective 1 January 2026</vt:lpstr>
      <vt:lpstr>  7 Accounting</vt:lpstr>
      <vt:lpstr>Accounting today</vt:lpstr>
      <vt:lpstr>Accounting from 2026</vt:lpstr>
      <vt:lpstr>CN 60</vt:lpstr>
      <vt:lpstr>Centralized CN 60</vt:lpstr>
      <vt:lpstr>Centralized CN 60 (cont.)</vt:lpstr>
      <vt:lpstr> 8 Compliance</vt:lpstr>
      <vt:lpstr>EDI compliance measurements</vt:lpstr>
      <vt:lpstr>IBIS: electronic handling of inquiries for letter-post items</vt:lpstr>
      <vt:lpstr>Objectives</vt:lpstr>
      <vt:lpstr>EMSEVT messaging and IBIS integration</vt:lpstr>
      <vt:lpstr>Internet-based inquiry system</vt:lpstr>
      <vt:lpstr>Internet-based inquiry system</vt:lpstr>
      <vt:lpstr>Internet-based inquiry system</vt:lpstr>
      <vt:lpstr>Internet-based inquiry system</vt:lpstr>
      <vt:lpstr>Internet-based inquiry system</vt:lpstr>
      <vt:lpstr>Internet-based inquiry system</vt:lpstr>
      <vt:lpstr>Key points on IBIS and inquiry handling</vt:lpstr>
      <vt:lpstr>PowerPoint Presentation</vt:lpstr>
      <vt:lpstr>Latest innovations: UPU IT systems and delivered duty paid solution </vt:lpstr>
      <vt:lpstr>PowerPoint Presentation</vt:lpstr>
      <vt:lpstr>UPU products and solutions</vt:lpstr>
      <vt:lpstr>UPU products and solutions</vt:lpstr>
      <vt:lpstr>Integration</vt:lpstr>
      <vt:lpstr>Technology</vt:lpstr>
      <vt:lpstr>PowerPoint Presentation</vt:lpstr>
      <vt:lpstr>UPU DDP solution</vt:lpstr>
      <vt:lpstr>UPU DDP solution – customer journey and process</vt:lpstr>
      <vt:lpstr>UPU DDP solution offering</vt:lpstr>
      <vt:lpstr>UPU DDP solution – readiness</vt:lpstr>
      <vt:lpstr>UPU DDP solution – roadmap</vt:lpstr>
      <vt:lpstr>Launching the service – 4 + 1 steps</vt:lpstr>
      <vt:lpstr>Technology strategy 2026–2029</vt:lpstr>
      <vt:lpstr>PowerPoint Presentation</vt:lpstr>
      <vt:lpstr>Worldwide volume statistics</vt:lpstr>
      <vt:lpstr>Worldwide volume statistics</vt:lpstr>
      <vt:lpstr>Worldwide volume statistics</vt:lpstr>
      <vt:lpstr>Worldwide volume statistics</vt:lpstr>
      <vt:lpstr>PowerPoint Presentation</vt:lpstr>
      <vt:lpstr>Questions and answers</vt:lpstr>
      <vt:lpstr> Support and guidance </vt:lpstr>
      <vt:lpstr>Draft IB circular and updating of Letter Post Compendium Online</vt:lpstr>
      <vt:lpstr>For any additional questions or further information, feel free to reach out to us:</vt:lpstr>
      <vt:lpstr>Webinar materials….</vt:lpstr>
      <vt:lpstr>PowerPoint Presentation</vt:lpstr>
      <vt:lpstr> THANK YOU!  We appreciate your attention!  If you have any additional questions or need further information, feel free to reach out to us at  POC.PSDEIG.secretariat@upu.int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Shaping the future of postal services: UPU regulatory updates and IT innovations with delivered duty paid solution</dc:title>
  <dc:creator>ELLILI chokri</dc:creator>
  <cp:lastModifiedBy>PONTI mirko</cp:lastModifiedBy>
  <cp:revision>93</cp:revision>
  <cp:lastPrinted>2025-12-16T11:08:09Z</cp:lastPrinted>
  <dcterms:created xsi:type="dcterms:W3CDTF">2025-12-15T11:50:23Z</dcterms:created>
  <dcterms:modified xsi:type="dcterms:W3CDTF">2026-01-08T07:49:48Z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0x010100058EFBD0D35E49E793D404E779D0CFC200A99B90ACDC5B244BA2146F32FB8F9E12</vt:lpwstr>
  </property>
</Properties>
</file>