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1"/>
  </p:notesMasterIdLst>
  <p:sldIdLst>
    <p:sldId id="6082" r:id="rId5"/>
    <p:sldId id="6099" r:id="rId6"/>
    <p:sldId id="6053" r:id="rId7"/>
    <p:sldId id="327" r:id="rId8"/>
    <p:sldId id="2147475666" r:id="rId9"/>
    <p:sldId id="6084" r:id="rId10"/>
    <p:sldId id="612" r:id="rId11"/>
    <p:sldId id="6083" r:id="rId12"/>
    <p:sldId id="6054" r:id="rId13"/>
    <p:sldId id="6076" r:id="rId14"/>
    <p:sldId id="6100" r:id="rId15"/>
    <p:sldId id="6078" r:id="rId16"/>
    <p:sldId id="2147475667" r:id="rId17"/>
    <p:sldId id="2147475668" r:id="rId18"/>
    <p:sldId id="2147475669" r:id="rId19"/>
    <p:sldId id="6038" r:id="rId20"/>
    <p:sldId id="6085" r:id="rId21"/>
    <p:sldId id="6086" r:id="rId22"/>
    <p:sldId id="6087" r:id="rId23"/>
    <p:sldId id="6088" r:id="rId24"/>
    <p:sldId id="6089" r:id="rId25"/>
    <p:sldId id="2147475670" r:id="rId26"/>
    <p:sldId id="2147475671" r:id="rId27"/>
    <p:sldId id="2147475672" r:id="rId28"/>
    <p:sldId id="2147475673" r:id="rId29"/>
    <p:sldId id="2147475674" r:id="rId30"/>
    <p:sldId id="2147475675" r:id="rId31"/>
    <p:sldId id="2147475676" r:id="rId32"/>
    <p:sldId id="2147475677" r:id="rId33"/>
    <p:sldId id="2147475678" r:id="rId34"/>
    <p:sldId id="2147475679" r:id="rId35"/>
    <p:sldId id="2147475680" r:id="rId36"/>
    <p:sldId id="2147475681" r:id="rId37"/>
    <p:sldId id="2147475682" r:id="rId38"/>
    <p:sldId id="2147475683" r:id="rId39"/>
    <p:sldId id="2147475684" r:id="rId40"/>
    <p:sldId id="2147475685" r:id="rId41"/>
    <p:sldId id="2147475686" r:id="rId42"/>
    <p:sldId id="2147475687" r:id="rId43"/>
    <p:sldId id="2147475688" r:id="rId44"/>
    <p:sldId id="2147475689" r:id="rId45"/>
    <p:sldId id="2147475690" r:id="rId46"/>
    <p:sldId id="2147475691" r:id="rId47"/>
    <p:sldId id="2147475692" r:id="rId48"/>
    <p:sldId id="2147475693" r:id="rId49"/>
    <p:sldId id="2147475694" r:id="rId50"/>
    <p:sldId id="2147475695" r:id="rId51"/>
    <p:sldId id="2147475696" r:id="rId52"/>
    <p:sldId id="2147475697" r:id="rId53"/>
    <p:sldId id="2147475698" r:id="rId54"/>
    <p:sldId id="2147475699" r:id="rId55"/>
    <p:sldId id="2147475700" r:id="rId56"/>
    <p:sldId id="2147475701" r:id="rId57"/>
    <p:sldId id="2147475702" r:id="rId58"/>
    <p:sldId id="2147475703" r:id="rId59"/>
    <p:sldId id="2147475704" r:id="rId60"/>
    <p:sldId id="2147475705" r:id="rId61"/>
    <p:sldId id="2147475706" r:id="rId62"/>
    <p:sldId id="2147475707" r:id="rId63"/>
    <p:sldId id="2147475708" r:id="rId64"/>
    <p:sldId id="2147475709" r:id="rId65"/>
    <p:sldId id="2147475710" r:id="rId66"/>
    <p:sldId id="2147475711" r:id="rId67"/>
    <p:sldId id="2147475712" r:id="rId68"/>
    <p:sldId id="2147475713" r:id="rId69"/>
    <p:sldId id="2147475714" r:id="rId70"/>
    <p:sldId id="2147475715" r:id="rId71"/>
    <p:sldId id="2147475716" r:id="rId72"/>
    <p:sldId id="2147475717" r:id="rId73"/>
    <p:sldId id="2147475718" r:id="rId74"/>
    <p:sldId id="2147475719" r:id="rId75"/>
    <p:sldId id="2147475720" r:id="rId76"/>
    <p:sldId id="2147475721" r:id="rId77"/>
    <p:sldId id="2147475722" r:id="rId78"/>
    <p:sldId id="2147475723" r:id="rId79"/>
    <p:sldId id="2147475724" r:id="rId80"/>
    <p:sldId id="2147475725" r:id="rId81"/>
    <p:sldId id="2147475726" r:id="rId82"/>
    <p:sldId id="2147475727" r:id="rId83"/>
    <p:sldId id="2147475728" r:id="rId84"/>
    <p:sldId id="2147475729" r:id="rId85"/>
    <p:sldId id="2147475730" r:id="rId86"/>
    <p:sldId id="2147475731" r:id="rId87"/>
    <p:sldId id="2147475732" r:id="rId88"/>
    <p:sldId id="2147475733" r:id="rId89"/>
    <p:sldId id="2147475734" r:id="rId90"/>
  </p:sldIdLst>
  <p:sldSz cx="12192000" cy="6858000"/>
  <p:notesSz cx="6808788" cy="9940925"/>
  <p:defaultTextStyle>
    <a:defPPr>
      <a:defRPr lang="LID4096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6323" autoAdjust="0"/>
  </p:normalViewPr>
  <p:slideViewPr>
    <p:cSldViewPr snapToGrid="0" snapToObjects="1">
      <p:cViewPr varScale="1">
        <p:scale>
          <a:sx n="94" d="100"/>
          <a:sy n="94" d="100"/>
        </p:scale>
        <p:origin x="10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8972E-C265-43F7-ADA9-C0D366E72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F1E53-A65E-4B5B-B9D0-317B87C821A9}">
      <dgm:prSet/>
      <dgm:spPr/>
      <dgm:t>
        <a:bodyPr/>
        <a:lstStyle/>
        <a:p>
          <a:pPr rtl="0"/>
          <a:r>
            <a:rPr lang="ru-RU" dirty="0"/>
            <a:t>Мешки M становятся дополнительной услугой с 1 января 2025 года.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83A695-A9C5-4A51-9FEA-CEA6E55CE3D7}" type="parTrans" cxnId="{A67BE178-A59D-42D9-BA44-B54355ECC2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02D92B-B0D1-458F-AF4A-EFD6E14B8CB1}" type="sibTrans" cxnId="{A67BE178-A59D-42D9-BA44-B54355ECC2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9C4318-598D-4CE3-8E04-DB8486741AD6}">
      <dgm:prSet/>
      <dgm:spPr/>
      <dgm:t>
        <a:bodyPr/>
        <a:lstStyle/>
        <a:p>
          <a:pPr rtl="0"/>
          <a:r>
            <a: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Услуга заказных отправлений с 1 января 2026 года ограничивается документами и предусматривается обязательное отслеживание для услуг заказных и ценных отправлений</a:t>
          </a:r>
          <a:endParaRPr lang="en-GB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F6016F-8034-494C-BAE9-6AB674EFFE40}" type="parTrans" cxnId="{5FAAD08D-98B7-4359-ABCB-EE9436B68F1A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5C439D-F05F-45A5-B2BF-E560C0AEA876}" type="sibTrans" cxnId="{5FAAD08D-98B7-4359-ABCB-EE9436B68F1A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10A91B-C8F8-4AD8-BA0A-ABFECEC3A219}">
      <dgm:prSet custT="1"/>
      <dgm:spPr/>
      <dgm:t>
        <a:bodyPr/>
        <a:lstStyle/>
        <a:p>
          <a:pPr marL="0"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 1 января 2025 года услуга отслеживаемой доставки становится обязательной для мелких пакетов</a:t>
          </a:r>
          <a:endParaRPr lang="en-US" sz="1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B8F105D8-0E76-494B-9B63-90CC6BD37A02}" type="parTrans" cxnId="{22CF758F-7EB4-436C-A19B-607F69ABAC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546154-7158-407B-A7C8-B1DFCD6BADB8}" type="sibTrans" cxnId="{22CF758F-7EB4-436C-A19B-607F69ABAC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68CCB3-16E6-4C65-9A9F-9671B55F741A}">
      <dgm:prSet/>
      <dgm:spPr/>
      <dgm:t>
        <a:bodyPr/>
        <a:lstStyle/>
        <a:p>
          <a:r>
            <a:rPr lang="ru-RU" dirty="0"/>
            <a:t>Услуга уведомления о вручении с 1 января 2025 года на посылки не распространяется</a:t>
          </a:r>
          <a:endParaRPr lang="LID4096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8585BB-C419-477F-9424-97316275B5A5}" type="parTrans" cxnId="{190CB07A-D909-4C3F-9378-C1B16113645D}">
      <dgm:prSet/>
      <dgm:spPr/>
      <dgm:t>
        <a:bodyPr/>
        <a:lstStyle/>
        <a:p>
          <a:endParaRPr lang="LID4096"/>
        </a:p>
      </dgm:t>
    </dgm:pt>
    <dgm:pt modelId="{7DECA7EF-0BB2-4929-B20E-877C72FE4749}" type="sibTrans" cxnId="{190CB07A-D909-4C3F-9378-C1B16113645D}">
      <dgm:prSet/>
      <dgm:spPr/>
      <dgm:t>
        <a:bodyPr/>
        <a:lstStyle/>
        <a:p>
          <a:endParaRPr lang="LID4096"/>
        </a:p>
      </dgm:t>
    </dgm:pt>
    <dgm:pt modelId="{106C0882-E9D9-4F7B-A796-58781C1DFFB2}" type="pres">
      <dgm:prSet presAssocID="{E528972E-C265-43F7-ADA9-C0D366E72D33}" presName="Name0" presStyleCnt="0">
        <dgm:presLayoutVars>
          <dgm:chMax val="7"/>
          <dgm:chPref val="7"/>
          <dgm:dir/>
        </dgm:presLayoutVars>
      </dgm:prSet>
      <dgm:spPr/>
    </dgm:pt>
    <dgm:pt modelId="{15331FE7-8AA5-4364-AB7D-DC7029133E66}" type="pres">
      <dgm:prSet presAssocID="{E528972E-C265-43F7-ADA9-C0D366E72D33}" presName="Name1" presStyleCnt="0"/>
      <dgm:spPr/>
    </dgm:pt>
    <dgm:pt modelId="{2F21D9D1-D88A-4D26-A852-3D27A15DC283}" type="pres">
      <dgm:prSet presAssocID="{E528972E-C265-43F7-ADA9-C0D366E72D33}" presName="cycle" presStyleCnt="0"/>
      <dgm:spPr/>
    </dgm:pt>
    <dgm:pt modelId="{660C5441-4E20-4D03-8508-7BB671BA6AE6}" type="pres">
      <dgm:prSet presAssocID="{E528972E-C265-43F7-ADA9-C0D366E72D33}" presName="srcNode" presStyleLbl="node1" presStyleIdx="0" presStyleCnt="4"/>
      <dgm:spPr/>
    </dgm:pt>
    <dgm:pt modelId="{5E3DC349-CEA0-4CCA-8DEB-7F5F1B151E88}" type="pres">
      <dgm:prSet presAssocID="{E528972E-C265-43F7-ADA9-C0D366E72D33}" presName="conn" presStyleLbl="parChTrans1D2" presStyleIdx="0" presStyleCnt="1"/>
      <dgm:spPr/>
    </dgm:pt>
    <dgm:pt modelId="{E12A214F-91A9-455F-A2F7-2E561A4BED84}" type="pres">
      <dgm:prSet presAssocID="{E528972E-C265-43F7-ADA9-C0D366E72D33}" presName="extraNode" presStyleLbl="node1" presStyleIdx="0" presStyleCnt="4"/>
      <dgm:spPr/>
    </dgm:pt>
    <dgm:pt modelId="{CE5D7DE5-7E9E-4388-9B53-41F350D416FD}" type="pres">
      <dgm:prSet presAssocID="{E528972E-C265-43F7-ADA9-C0D366E72D33}" presName="dstNode" presStyleLbl="node1" presStyleIdx="0" presStyleCnt="4"/>
      <dgm:spPr/>
    </dgm:pt>
    <dgm:pt modelId="{D6820EA1-203E-4F49-9D5D-0389CC6F13EA}" type="pres">
      <dgm:prSet presAssocID="{ECDF1E53-A65E-4B5B-B9D0-317B87C821A9}" presName="text_1" presStyleLbl="node1" presStyleIdx="0" presStyleCnt="4">
        <dgm:presLayoutVars>
          <dgm:bulletEnabled val="1"/>
        </dgm:presLayoutVars>
      </dgm:prSet>
      <dgm:spPr/>
    </dgm:pt>
    <dgm:pt modelId="{3514EE31-E779-49B0-BBA9-A4E57E5A9CD6}" type="pres">
      <dgm:prSet presAssocID="{ECDF1E53-A65E-4B5B-B9D0-317B87C821A9}" presName="accent_1" presStyleCnt="0"/>
      <dgm:spPr/>
    </dgm:pt>
    <dgm:pt modelId="{05D39FBB-E830-41E9-90A1-FD578FFF8F7A}" type="pres">
      <dgm:prSet presAssocID="{ECDF1E53-A65E-4B5B-B9D0-317B87C821A9}" presName="accentRepeatNode" presStyleLbl="solidFgAcc1" presStyleIdx="0" presStyleCnt="4"/>
      <dgm:spPr/>
    </dgm:pt>
    <dgm:pt modelId="{CF965183-5E1B-47AD-A5F2-418FEEC762AA}" type="pres">
      <dgm:prSet presAssocID="{4A9C4318-598D-4CE3-8E04-DB8486741AD6}" presName="text_2" presStyleLbl="node1" presStyleIdx="1" presStyleCnt="4">
        <dgm:presLayoutVars>
          <dgm:bulletEnabled val="1"/>
        </dgm:presLayoutVars>
      </dgm:prSet>
      <dgm:spPr/>
    </dgm:pt>
    <dgm:pt modelId="{4C621290-1CCB-475B-A042-58043A706E65}" type="pres">
      <dgm:prSet presAssocID="{4A9C4318-598D-4CE3-8E04-DB8486741AD6}" presName="accent_2" presStyleCnt="0"/>
      <dgm:spPr/>
    </dgm:pt>
    <dgm:pt modelId="{CFAEC986-EA58-4AD6-B0FB-DE4AD083C47C}" type="pres">
      <dgm:prSet presAssocID="{4A9C4318-598D-4CE3-8E04-DB8486741AD6}" presName="accentRepeatNode" presStyleLbl="solidFgAcc1" presStyleIdx="1" presStyleCnt="4"/>
      <dgm:spPr/>
    </dgm:pt>
    <dgm:pt modelId="{C464DF29-1BF8-4268-86D0-9FFDC7CD2943}" type="pres">
      <dgm:prSet presAssocID="{D010A91B-C8F8-4AD8-BA0A-ABFECEC3A219}" presName="text_3" presStyleLbl="node1" presStyleIdx="2" presStyleCnt="4">
        <dgm:presLayoutVars>
          <dgm:bulletEnabled val="1"/>
        </dgm:presLayoutVars>
      </dgm:prSet>
      <dgm:spPr/>
    </dgm:pt>
    <dgm:pt modelId="{10E02E8A-5802-41AE-AD79-0D1325959768}" type="pres">
      <dgm:prSet presAssocID="{D010A91B-C8F8-4AD8-BA0A-ABFECEC3A219}" presName="accent_3" presStyleCnt="0"/>
      <dgm:spPr/>
    </dgm:pt>
    <dgm:pt modelId="{0BD90D2E-1FD4-44F4-A5DC-B052C23B45F4}" type="pres">
      <dgm:prSet presAssocID="{D010A91B-C8F8-4AD8-BA0A-ABFECEC3A219}" presName="accentRepeatNode" presStyleLbl="solidFgAcc1" presStyleIdx="2" presStyleCnt="4"/>
      <dgm:spPr/>
    </dgm:pt>
    <dgm:pt modelId="{2E3D30D4-69D4-4F28-8EEE-9C1A9119F85C}" type="pres">
      <dgm:prSet presAssocID="{E468CCB3-16E6-4C65-9A9F-9671B55F741A}" presName="text_4" presStyleLbl="node1" presStyleIdx="3" presStyleCnt="4">
        <dgm:presLayoutVars>
          <dgm:bulletEnabled val="1"/>
        </dgm:presLayoutVars>
      </dgm:prSet>
      <dgm:spPr/>
    </dgm:pt>
    <dgm:pt modelId="{F93A2928-D58D-4EF4-9E16-4A63E42DDA40}" type="pres">
      <dgm:prSet presAssocID="{E468CCB3-16E6-4C65-9A9F-9671B55F741A}" presName="accent_4" presStyleCnt="0"/>
      <dgm:spPr/>
    </dgm:pt>
    <dgm:pt modelId="{F25F0CE3-03B4-4D83-A341-2E1FDFBBCD9C}" type="pres">
      <dgm:prSet presAssocID="{E468CCB3-16E6-4C65-9A9F-9671B55F741A}" presName="accentRepeatNode" presStyleLbl="solidFgAcc1" presStyleIdx="3" presStyleCnt="4"/>
      <dgm:spPr/>
    </dgm:pt>
  </dgm:ptLst>
  <dgm:cxnLst>
    <dgm:cxn modelId="{EA70604D-CD4B-406E-B009-CE45E7BBEAE3}" type="presOf" srcId="{E468CCB3-16E6-4C65-9A9F-9671B55F741A}" destId="{2E3D30D4-69D4-4F28-8EEE-9C1A9119F85C}" srcOrd="0" destOrd="0" presId="urn:microsoft.com/office/officeart/2008/layout/VerticalCurvedList"/>
    <dgm:cxn modelId="{4748D852-BD62-458A-A83A-8AE9BD9621C0}" type="presOf" srcId="{4A9C4318-598D-4CE3-8E04-DB8486741AD6}" destId="{CF965183-5E1B-47AD-A5F2-418FEEC762AA}" srcOrd="0" destOrd="0" presId="urn:microsoft.com/office/officeart/2008/layout/VerticalCurvedList"/>
    <dgm:cxn modelId="{1113D655-DF4B-40DD-A53D-7E8F79B43788}" type="presOf" srcId="{ECDF1E53-A65E-4B5B-B9D0-317B87C821A9}" destId="{D6820EA1-203E-4F49-9D5D-0389CC6F13EA}" srcOrd="0" destOrd="0" presId="urn:microsoft.com/office/officeart/2008/layout/VerticalCurvedList"/>
    <dgm:cxn modelId="{A67BE178-A59D-42D9-BA44-B54355ECC28F}" srcId="{E528972E-C265-43F7-ADA9-C0D366E72D33}" destId="{ECDF1E53-A65E-4B5B-B9D0-317B87C821A9}" srcOrd="0" destOrd="0" parTransId="{3583A695-A9C5-4A51-9FEA-CEA6E55CE3D7}" sibTransId="{9802D92B-B0D1-458F-AF4A-EFD6E14B8CB1}"/>
    <dgm:cxn modelId="{190CB07A-D909-4C3F-9378-C1B16113645D}" srcId="{E528972E-C265-43F7-ADA9-C0D366E72D33}" destId="{E468CCB3-16E6-4C65-9A9F-9671B55F741A}" srcOrd="3" destOrd="0" parTransId="{0A8585BB-C419-477F-9424-97316275B5A5}" sibTransId="{7DECA7EF-0BB2-4929-B20E-877C72FE4749}"/>
    <dgm:cxn modelId="{DFF12581-4783-44EE-B36D-9687167EE338}" type="presOf" srcId="{E528972E-C265-43F7-ADA9-C0D366E72D33}" destId="{106C0882-E9D9-4F7B-A796-58781C1DFFB2}" srcOrd="0" destOrd="0" presId="urn:microsoft.com/office/officeart/2008/layout/VerticalCurvedList"/>
    <dgm:cxn modelId="{4D70B08C-14EA-4586-A5C0-59CB02397DFE}" type="presOf" srcId="{9802D92B-B0D1-458F-AF4A-EFD6E14B8CB1}" destId="{5E3DC349-CEA0-4CCA-8DEB-7F5F1B151E88}" srcOrd="0" destOrd="0" presId="urn:microsoft.com/office/officeart/2008/layout/VerticalCurvedList"/>
    <dgm:cxn modelId="{5FAAD08D-98B7-4359-ABCB-EE9436B68F1A}" srcId="{E528972E-C265-43F7-ADA9-C0D366E72D33}" destId="{4A9C4318-598D-4CE3-8E04-DB8486741AD6}" srcOrd="1" destOrd="0" parTransId="{D1F6016F-8034-494C-BAE9-6AB674EFFE40}" sibTransId="{CD5C439D-F05F-45A5-B2BF-E560C0AEA876}"/>
    <dgm:cxn modelId="{22CF758F-7EB4-436C-A19B-607F69ABAC2D}" srcId="{E528972E-C265-43F7-ADA9-C0D366E72D33}" destId="{D010A91B-C8F8-4AD8-BA0A-ABFECEC3A219}" srcOrd="2" destOrd="0" parTransId="{B8F105D8-0E76-494B-9B63-90CC6BD37A02}" sibTransId="{01546154-7158-407B-A7C8-B1DFCD6BADB8}"/>
    <dgm:cxn modelId="{FD5A48A0-C85C-4477-BAD5-1581F1024DBB}" type="presOf" srcId="{D010A91B-C8F8-4AD8-BA0A-ABFECEC3A219}" destId="{C464DF29-1BF8-4268-86D0-9FFDC7CD2943}" srcOrd="0" destOrd="0" presId="urn:microsoft.com/office/officeart/2008/layout/VerticalCurvedList"/>
    <dgm:cxn modelId="{A1D477ED-4A76-4E50-BB75-2D827814F2D8}" type="presParOf" srcId="{106C0882-E9D9-4F7B-A796-58781C1DFFB2}" destId="{15331FE7-8AA5-4364-AB7D-DC7029133E66}" srcOrd="0" destOrd="0" presId="urn:microsoft.com/office/officeart/2008/layout/VerticalCurvedList"/>
    <dgm:cxn modelId="{FB2CC867-1BA6-42EE-922B-CA52DFFCA596}" type="presParOf" srcId="{15331FE7-8AA5-4364-AB7D-DC7029133E66}" destId="{2F21D9D1-D88A-4D26-A852-3D27A15DC283}" srcOrd="0" destOrd="0" presId="urn:microsoft.com/office/officeart/2008/layout/VerticalCurvedList"/>
    <dgm:cxn modelId="{C40A6777-670D-4734-AC7A-A19CC31A623E}" type="presParOf" srcId="{2F21D9D1-D88A-4D26-A852-3D27A15DC283}" destId="{660C5441-4E20-4D03-8508-7BB671BA6AE6}" srcOrd="0" destOrd="0" presId="urn:microsoft.com/office/officeart/2008/layout/VerticalCurvedList"/>
    <dgm:cxn modelId="{1B637257-CFF4-4B99-B6EF-895FFE49C38F}" type="presParOf" srcId="{2F21D9D1-D88A-4D26-A852-3D27A15DC283}" destId="{5E3DC349-CEA0-4CCA-8DEB-7F5F1B151E88}" srcOrd="1" destOrd="0" presId="urn:microsoft.com/office/officeart/2008/layout/VerticalCurvedList"/>
    <dgm:cxn modelId="{09FAA2C3-76CD-4623-9E85-FE0F2251C0B0}" type="presParOf" srcId="{2F21D9D1-D88A-4D26-A852-3D27A15DC283}" destId="{E12A214F-91A9-455F-A2F7-2E561A4BED84}" srcOrd="2" destOrd="0" presId="urn:microsoft.com/office/officeart/2008/layout/VerticalCurvedList"/>
    <dgm:cxn modelId="{EFB1FE92-4B61-46D4-BD3B-3948CE527954}" type="presParOf" srcId="{2F21D9D1-D88A-4D26-A852-3D27A15DC283}" destId="{CE5D7DE5-7E9E-4388-9B53-41F350D416FD}" srcOrd="3" destOrd="0" presId="urn:microsoft.com/office/officeart/2008/layout/VerticalCurvedList"/>
    <dgm:cxn modelId="{56920AEB-3827-46E4-AF01-B7A8EDBBB5F8}" type="presParOf" srcId="{15331FE7-8AA5-4364-AB7D-DC7029133E66}" destId="{D6820EA1-203E-4F49-9D5D-0389CC6F13EA}" srcOrd="1" destOrd="0" presId="urn:microsoft.com/office/officeart/2008/layout/VerticalCurvedList"/>
    <dgm:cxn modelId="{7EAA2338-AFC9-433A-A591-337490434703}" type="presParOf" srcId="{15331FE7-8AA5-4364-AB7D-DC7029133E66}" destId="{3514EE31-E779-49B0-BBA9-A4E57E5A9CD6}" srcOrd="2" destOrd="0" presId="urn:microsoft.com/office/officeart/2008/layout/VerticalCurvedList"/>
    <dgm:cxn modelId="{3F24FBC9-2203-483F-967D-72BE8424BE96}" type="presParOf" srcId="{3514EE31-E779-49B0-BBA9-A4E57E5A9CD6}" destId="{05D39FBB-E830-41E9-90A1-FD578FFF8F7A}" srcOrd="0" destOrd="0" presId="urn:microsoft.com/office/officeart/2008/layout/VerticalCurvedList"/>
    <dgm:cxn modelId="{6CDE792A-452E-4158-9BFA-1BFCB2D840EB}" type="presParOf" srcId="{15331FE7-8AA5-4364-AB7D-DC7029133E66}" destId="{CF965183-5E1B-47AD-A5F2-418FEEC762AA}" srcOrd="3" destOrd="0" presId="urn:microsoft.com/office/officeart/2008/layout/VerticalCurvedList"/>
    <dgm:cxn modelId="{B5F29C8B-FF1D-440B-94F9-D8A0E60F2701}" type="presParOf" srcId="{15331FE7-8AA5-4364-AB7D-DC7029133E66}" destId="{4C621290-1CCB-475B-A042-58043A706E65}" srcOrd="4" destOrd="0" presId="urn:microsoft.com/office/officeart/2008/layout/VerticalCurvedList"/>
    <dgm:cxn modelId="{D6D608EE-1DF3-4250-80BD-410346C814BC}" type="presParOf" srcId="{4C621290-1CCB-475B-A042-58043A706E65}" destId="{CFAEC986-EA58-4AD6-B0FB-DE4AD083C47C}" srcOrd="0" destOrd="0" presId="urn:microsoft.com/office/officeart/2008/layout/VerticalCurvedList"/>
    <dgm:cxn modelId="{F15AA2E3-9B04-4449-A242-FFD7DB427031}" type="presParOf" srcId="{15331FE7-8AA5-4364-AB7D-DC7029133E66}" destId="{C464DF29-1BF8-4268-86D0-9FFDC7CD2943}" srcOrd="5" destOrd="0" presId="urn:microsoft.com/office/officeart/2008/layout/VerticalCurvedList"/>
    <dgm:cxn modelId="{B8463FEF-830B-4452-936D-B851E22B3DAD}" type="presParOf" srcId="{15331FE7-8AA5-4364-AB7D-DC7029133E66}" destId="{10E02E8A-5802-41AE-AD79-0D1325959768}" srcOrd="6" destOrd="0" presId="urn:microsoft.com/office/officeart/2008/layout/VerticalCurvedList"/>
    <dgm:cxn modelId="{9BF8F08A-1665-46BD-B073-23EAE423675F}" type="presParOf" srcId="{10E02E8A-5802-41AE-AD79-0D1325959768}" destId="{0BD90D2E-1FD4-44F4-A5DC-B052C23B45F4}" srcOrd="0" destOrd="0" presId="urn:microsoft.com/office/officeart/2008/layout/VerticalCurvedList"/>
    <dgm:cxn modelId="{02FF4CFC-E87D-413D-B983-931B219E807E}" type="presParOf" srcId="{15331FE7-8AA5-4364-AB7D-DC7029133E66}" destId="{2E3D30D4-69D4-4F28-8EEE-9C1A9119F85C}" srcOrd="7" destOrd="0" presId="urn:microsoft.com/office/officeart/2008/layout/VerticalCurvedList"/>
    <dgm:cxn modelId="{E5336F33-7194-4B61-81B1-8DFB47F7D942}" type="presParOf" srcId="{15331FE7-8AA5-4364-AB7D-DC7029133E66}" destId="{F93A2928-D58D-4EF4-9E16-4A63E42DDA40}" srcOrd="8" destOrd="0" presId="urn:microsoft.com/office/officeart/2008/layout/VerticalCurvedList"/>
    <dgm:cxn modelId="{72102C5C-7C88-4F3A-8BC3-1B6FE801E986}" type="presParOf" srcId="{F93A2928-D58D-4EF4-9E16-4A63E42DDA40}" destId="{F25F0CE3-03B4-4D83-A341-2E1FDFBBCD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14606-167D-4355-B6A7-F00043BBFA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A0CC16-D9D3-4363-8408-04AF5E59E271}">
      <dgm:prSet custT="1"/>
      <dgm:spPr/>
      <dgm:t>
        <a:bodyPr/>
        <a:lstStyle/>
        <a:p>
          <a:r>
            <a:rPr lang="ru-RU" sz="1800" dirty="0"/>
            <a:t>На сессии S6 СПЭ утвердил руководство пользователя для услуги отслеживаемой доставки отправлений письменной корреспонденции (СПЭ К 2 2024.2-Док 2c.Приложение 1).</a:t>
          </a:r>
          <a:endParaRPr lang="en-US" sz="1800" dirty="0"/>
        </a:p>
      </dgm:t>
    </dgm:pt>
    <dgm:pt modelId="{898AE66A-855E-42A3-826C-3B58D7F6FB22}" type="sibTrans" cxnId="{17228459-857C-425E-9D27-BFBEEB696AAD}">
      <dgm:prSet/>
      <dgm:spPr/>
      <dgm:t>
        <a:bodyPr/>
        <a:lstStyle/>
        <a:p>
          <a:endParaRPr lang="en-US"/>
        </a:p>
      </dgm:t>
    </dgm:pt>
    <dgm:pt modelId="{31387D79-2608-4343-A5F1-32CA6C0EF9A6}" type="parTrans" cxnId="{17228459-857C-425E-9D27-BFBEEB696AAD}">
      <dgm:prSet/>
      <dgm:spPr/>
      <dgm:t>
        <a:bodyPr/>
        <a:lstStyle/>
        <a:p>
          <a:endParaRPr lang="en-US"/>
        </a:p>
      </dgm:t>
    </dgm:pt>
    <dgm:pt modelId="{7F10A10F-4580-447A-933B-70385B80D444}" type="pres">
      <dgm:prSet presAssocID="{EEC14606-167D-4355-B6A7-F00043BBFAEF}" presName="linear" presStyleCnt="0">
        <dgm:presLayoutVars>
          <dgm:animLvl val="lvl"/>
          <dgm:resizeHandles val="exact"/>
        </dgm:presLayoutVars>
      </dgm:prSet>
      <dgm:spPr/>
    </dgm:pt>
    <dgm:pt modelId="{7FAF29E8-8CFB-4D63-815F-7A5C01065A28}" type="pres">
      <dgm:prSet presAssocID="{4CA0CC16-D9D3-4363-8408-04AF5E59E271}" presName="parentText" presStyleLbl="node1" presStyleIdx="0" presStyleCnt="1" custScaleX="98417" custScaleY="562571" custLinFactNeighborX="-1893" custLinFactNeighborY="-1901">
        <dgm:presLayoutVars>
          <dgm:chMax val="0"/>
          <dgm:bulletEnabled val="1"/>
        </dgm:presLayoutVars>
      </dgm:prSet>
      <dgm:spPr/>
    </dgm:pt>
  </dgm:ptLst>
  <dgm:cxnLst>
    <dgm:cxn modelId="{7D98F524-62F3-4BA8-8DAF-58ECF14EC393}" type="presOf" srcId="{EEC14606-167D-4355-B6A7-F00043BBFAEF}" destId="{7F10A10F-4580-447A-933B-70385B80D444}" srcOrd="0" destOrd="0" presId="urn:microsoft.com/office/officeart/2005/8/layout/vList2"/>
    <dgm:cxn modelId="{17228459-857C-425E-9D27-BFBEEB696AAD}" srcId="{EEC14606-167D-4355-B6A7-F00043BBFAEF}" destId="{4CA0CC16-D9D3-4363-8408-04AF5E59E271}" srcOrd="0" destOrd="0" parTransId="{31387D79-2608-4343-A5F1-32CA6C0EF9A6}" sibTransId="{898AE66A-855E-42A3-826C-3B58D7F6FB22}"/>
    <dgm:cxn modelId="{247DFCFF-3CB4-49FA-B2F7-4CB54BDD0BED}" type="presOf" srcId="{4CA0CC16-D9D3-4363-8408-04AF5E59E271}" destId="{7FAF29E8-8CFB-4D63-815F-7A5C01065A28}" srcOrd="0" destOrd="0" presId="urn:microsoft.com/office/officeart/2005/8/layout/vList2"/>
    <dgm:cxn modelId="{F70060A6-3D2E-41CB-9601-EFD62083C6BA}" type="presParOf" srcId="{7F10A10F-4580-447A-933B-70385B80D444}" destId="{7FAF29E8-8CFB-4D63-815F-7A5C01065A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EE45C-BC37-4649-958E-09FD23281E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0419E-C50A-41C9-9AAC-B7F38C8B81D5}">
      <dgm:prSet custT="1"/>
      <dgm:spPr/>
      <dgm:t>
        <a:bodyPr/>
        <a:lstStyle/>
        <a:p>
          <a:r>
            <a:rPr lang="ru-RU" sz="1800" dirty="0"/>
            <a:t>Для отслеживаемых отправлений должны использоваться специальные значения индикатора услуги LA–LZ; использование LZ требует двусторонней договоренности. Этот индикатор услуги составляет первые два символа штрих–кода идентификатора, определенного в стандарте обмена сообщениями ВПС EDI S10 (Идентификация почтовых отправлений – 13-символьный идентификатор).</a:t>
          </a:r>
        </a:p>
        <a:p>
          <a:endParaRPr lang="ru-RU" sz="1800" dirty="0"/>
        </a:p>
        <a:p>
          <a:endParaRPr lang="en-US" sz="1800" dirty="0"/>
        </a:p>
      </dgm:t>
    </dgm:pt>
    <dgm:pt modelId="{602EAD39-22E4-4C1E-B09A-C5D6C60AE1B7}" type="parTrans" cxnId="{319C251D-EFD4-40C2-93DE-4ED990466700}">
      <dgm:prSet/>
      <dgm:spPr/>
      <dgm:t>
        <a:bodyPr/>
        <a:lstStyle/>
        <a:p>
          <a:endParaRPr lang="en-US" sz="1800"/>
        </a:p>
      </dgm:t>
    </dgm:pt>
    <dgm:pt modelId="{176C11D9-B5C5-4506-93BC-5F6576D1567C}" type="sibTrans" cxnId="{319C251D-EFD4-40C2-93DE-4ED990466700}">
      <dgm:prSet/>
      <dgm:spPr/>
      <dgm:t>
        <a:bodyPr/>
        <a:lstStyle/>
        <a:p>
          <a:endParaRPr lang="en-US" sz="1800"/>
        </a:p>
      </dgm:t>
    </dgm:pt>
    <dgm:pt modelId="{E3DF9F63-0390-40B9-B7B7-462158E22A28}">
      <dgm:prSet custT="1"/>
      <dgm:spPr/>
      <dgm:t>
        <a:bodyPr/>
        <a:lstStyle/>
        <a:p>
          <a:r>
            <a:rPr lang="ru-RU" sz="1800" dirty="0"/>
            <a:t>Назначенные операторы должны наносить на мелкие пакеты с товарами один штрихкод-идентификатор, соответствующий техническому стандарту ВПС S10, чтобы обеспечить предоставление электронной предварительной информации для таможенного оформления международных отправлений в соответствии со стандартом обмена сообщениями EDI ВПС M33 (ITMATT V1).</a:t>
          </a:r>
          <a:endParaRPr lang="en-US" sz="1800" dirty="0"/>
        </a:p>
      </dgm:t>
    </dgm:pt>
    <dgm:pt modelId="{159E4636-67D9-4F6C-98BA-10691BDA22EA}" type="parTrans" cxnId="{34C505A9-FE3B-424B-B810-E882EE3C9C5F}">
      <dgm:prSet/>
      <dgm:spPr/>
      <dgm:t>
        <a:bodyPr/>
        <a:lstStyle/>
        <a:p>
          <a:endParaRPr lang="en-US" sz="1800"/>
        </a:p>
      </dgm:t>
    </dgm:pt>
    <dgm:pt modelId="{246ACEF6-3914-4777-BB3A-D0220C102284}" type="sibTrans" cxnId="{34C505A9-FE3B-424B-B810-E882EE3C9C5F}">
      <dgm:prSet/>
      <dgm:spPr/>
      <dgm:t>
        <a:bodyPr/>
        <a:lstStyle/>
        <a:p>
          <a:endParaRPr lang="en-US" sz="1800"/>
        </a:p>
      </dgm:t>
    </dgm:pt>
    <dgm:pt modelId="{68BC714B-F5CC-4DA8-BD72-FB3E8806358D}">
      <dgm:prSet custT="1"/>
      <dgm:spPr/>
      <dgm:t>
        <a:bodyPr/>
        <a:lstStyle/>
        <a:p>
          <a:r>
            <a:rPr lang="ru-RU" sz="1800" dirty="0"/>
            <a:t>Наличие такого идентификатора не подразумевает предоставление услуги подтверждения доставки.</a:t>
          </a:r>
          <a:endParaRPr lang="en-US" sz="1800" dirty="0"/>
        </a:p>
      </dgm:t>
    </dgm:pt>
    <dgm:pt modelId="{45653264-EA60-4550-B0AA-F14032C0579A}" type="parTrans" cxnId="{A6C5D026-C0C1-47D7-9586-B9D5B73F0418}">
      <dgm:prSet/>
      <dgm:spPr/>
      <dgm:t>
        <a:bodyPr/>
        <a:lstStyle/>
        <a:p>
          <a:endParaRPr lang="en-US" sz="1800"/>
        </a:p>
      </dgm:t>
    </dgm:pt>
    <dgm:pt modelId="{DACF4FE5-7AA0-4909-A946-8225E54BE78E}" type="sibTrans" cxnId="{A6C5D026-C0C1-47D7-9586-B9D5B73F0418}">
      <dgm:prSet/>
      <dgm:spPr/>
      <dgm:t>
        <a:bodyPr/>
        <a:lstStyle/>
        <a:p>
          <a:endParaRPr lang="en-US" sz="1800"/>
        </a:p>
      </dgm:t>
    </dgm:pt>
    <dgm:pt modelId="{A16AD6BE-773D-44E7-9A83-6D0F4C817994}">
      <dgm:prSet custT="1"/>
      <dgm:spPr/>
      <dgm:t>
        <a:bodyPr/>
        <a:lstStyle/>
        <a:p>
          <a:r>
            <a:rPr lang="ru-RU" sz="1800" dirty="0"/>
            <a:t>Идентификатор должен быть расположен на лицевой стороне отправления и не должен закрывать другие служебные маркировки, обозначения или адресную информацию</a:t>
          </a:r>
          <a:endParaRPr lang="en-US" sz="1800" dirty="0"/>
        </a:p>
      </dgm:t>
    </dgm:pt>
    <dgm:pt modelId="{46F57DA3-863B-4732-827D-F17D27E3BA09}" type="parTrans" cxnId="{00B08D7F-F07D-4B92-92E1-34FFB564BBF7}">
      <dgm:prSet/>
      <dgm:spPr/>
      <dgm:t>
        <a:bodyPr/>
        <a:lstStyle/>
        <a:p>
          <a:endParaRPr lang="en-US" sz="1800"/>
        </a:p>
      </dgm:t>
    </dgm:pt>
    <dgm:pt modelId="{28CE59DF-F1BF-4F23-89F4-C953E81FB264}" type="sibTrans" cxnId="{00B08D7F-F07D-4B92-92E1-34FFB564BBF7}">
      <dgm:prSet/>
      <dgm:spPr/>
      <dgm:t>
        <a:bodyPr/>
        <a:lstStyle/>
        <a:p>
          <a:endParaRPr lang="en-US" sz="1800"/>
        </a:p>
      </dgm:t>
    </dgm:pt>
    <dgm:pt modelId="{919076E7-627E-4FE9-ABB3-4DFEF8F52E5B}">
      <dgm:prSet custT="1"/>
      <dgm:spPr/>
      <dgm:t>
        <a:bodyPr/>
        <a:lstStyle/>
        <a:p>
          <a:r>
            <a:rPr lang="en-US" sz="1800" dirty="0"/>
            <a:t>(</a:t>
          </a:r>
          <a:r>
            <a:rPr lang="ru-RU" sz="1800" dirty="0"/>
            <a:t>Статья Регламента </a:t>
          </a:r>
          <a:r>
            <a:rPr lang="en-US" sz="1800" dirty="0"/>
            <a:t>17-107.6.4)</a:t>
          </a:r>
        </a:p>
      </dgm:t>
    </dgm:pt>
    <dgm:pt modelId="{7ED244C7-1ABD-4283-9DF0-3B3A80700537}" type="parTrans" cxnId="{5C3664CD-27B6-4C31-AD5B-531F2C87E404}">
      <dgm:prSet/>
      <dgm:spPr/>
      <dgm:t>
        <a:bodyPr/>
        <a:lstStyle/>
        <a:p>
          <a:endParaRPr lang="en-US" sz="1800"/>
        </a:p>
      </dgm:t>
    </dgm:pt>
    <dgm:pt modelId="{4E12ABAA-4BE1-4245-A641-5BAFD8CFCE36}" type="sibTrans" cxnId="{5C3664CD-27B6-4C31-AD5B-531F2C87E404}">
      <dgm:prSet/>
      <dgm:spPr/>
      <dgm:t>
        <a:bodyPr/>
        <a:lstStyle/>
        <a:p>
          <a:endParaRPr lang="en-US" sz="1800"/>
        </a:p>
      </dgm:t>
    </dgm:pt>
    <dgm:pt modelId="{A2678954-C7A2-4B06-BB48-7BF2E3B2DB0A}" type="pres">
      <dgm:prSet presAssocID="{234EE45C-BC37-4649-958E-09FD23281E48}" presName="vert0" presStyleCnt="0">
        <dgm:presLayoutVars>
          <dgm:dir/>
          <dgm:animOne val="branch"/>
          <dgm:animLvl val="lvl"/>
        </dgm:presLayoutVars>
      </dgm:prSet>
      <dgm:spPr/>
    </dgm:pt>
    <dgm:pt modelId="{8B4AF934-9B78-4FBF-86CE-74422CB8665D}" type="pres">
      <dgm:prSet presAssocID="{FA00419E-C50A-41C9-9AAC-B7F38C8B81D5}" presName="thickLine" presStyleLbl="alignNode1" presStyleIdx="0" presStyleCnt="5"/>
      <dgm:spPr/>
    </dgm:pt>
    <dgm:pt modelId="{CF3E5212-2D97-4589-AD82-889D7057521A}" type="pres">
      <dgm:prSet presAssocID="{FA00419E-C50A-41C9-9AAC-B7F38C8B81D5}" presName="horz1" presStyleCnt="0"/>
      <dgm:spPr/>
    </dgm:pt>
    <dgm:pt modelId="{38C9481C-AC45-4D17-AB4B-B5FC352B0F40}" type="pres">
      <dgm:prSet presAssocID="{FA00419E-C50A-41C9-9AAC-B7F38C8B81D5}" presName="tx1" presStyleLbl="revTx" presStyleIdx="0" presStyleCnt="5" custScaleY="130289" custLinFactNeighborY="-237"/>
      <dgm:spPr/>
    </dgm:pt>
    <dgm:pt modelId="{6FDDCFD0-0B21-40CB-9780-59CD6CB44EDC}" type="pres">
      <dgm:prSet presAssocID="{FA00419E-C50A-41C9-9AAC-B7F38C8B81D5}" presName="vert1" presStyleCnt="0"/>
      <dgm:spPr/>
    </dgm:pt>
    <dgm:pt modelId="{3E3FFE67-19D1-4278-97A8-D0C25DBC11C2}" type="pres">
      <dgm:prSet presAssocID="{E3DF9F63-0390-40B9-B7B7-462158E22A28}" presName="thickLine" presStyleLbl="alignNode1" presStyleIdx="1" presStyleCnt="5"/>
      <dgm:spPr/>
    </dgm:pt>
    <dgm:pt modelId="{9F009C65-108D-4271-8035-76FAD5561071}" type="pres">
      <dgm:prSet presAssocID="{E3DF9F63-0390-40B9-B7B7-462158E22A28}" presName="horz1" presStyleCnt="0"/>
      <dgm:spPr/>
    </dgm:pt>
    <dgm:pt modelId="{B337F648-0D0F-4A01-8945-0263978E3F07}" type="pres">
      <dgm:prSet presAssocID="{E3DF9F63-0390-40B9-B7B7-462158E22A28}" presName="tx1" presStyleLbl="revTx" presStyleIdx="1" presStyleCnt="5" custScaleY="101462"/>
      <dgm:spPr/>
    </dgm:pt>
    <dgm:pt modelId="{3787A1D2-ADB2-4574-A231-392FAA3A170A}" type="pres">
      <dgm:prSet presAssocID="{E3DF9F63-0390-40B9-B7B7-462158E22A28}" presName="vert1" presStyleCnt="0"/>
      <dgm:spPr/>
    </dgm:pt>
    <dgm:pt modelId="{4AE6C682-53BE-4E47-B4CD-1D6CBC47A489}" type="pres">
      <dgm:prSet presAssocID="{68BC714B-F5CC-4DA8-BD72-FB3E8806358D}" presName="thickLine" presStyleLbl="alignNode1" presStyleIdx="2" presStyleCnt="5"/>
      <dgm:spPr/>
    </dgm:pt>
    <dgm:pt modelId="{D388F615-7BEE-4E4A-9A8A-05F62567F314}" type="pres">
      <dgm:prSet presAssocID="{68BC714B-F5CC-4DA8-BD72-FB3E8806358D}" presName="horz1" presStyleCnt="0"/>
      <dgm:spPr/>
    </dgm:pt>
    <dgm:pt modelId="{BD88873E-0D42-45A0-9F5B-D287B7323C8A}" type="pres">
      <dgm:prSet presAssocID="{68BC714B-F5CC-4DA8-BD72-FB3E8806358D}" presName="tx1" presStyleLbl="revTx" presStyleIdx="2" presStyleCnt="5" custScaleY="42721"/>
      <dgm:spPr/>
    </dgm:pt>
    <dgm:pt modelId="{874521E9-4069-4FD3-873F-6C2AA904E53B}" type="pres">
      <dgm:prSet presAssocID="{68BC714B-F5CC-4DA8-BD72-FB3E8806358D}" presName="vert1" presStyleCnt="0"/>
      <dgm:spPr/>
    </dgm:pt>
    <dgm:pt modelId="{159E792A-ACCA-48D3-9937-EFE4D6F780DE}" type="pres">
      <dgm:prSet presAssocID="{A16AD6BE-773D-44E7-9A83-6D0F4C817994}" presName="thickLine" presStyleLbl="alignNode1" presStyleIdx="3" presStyleCnt="5"/>
      <dgm:spPr/>
    </dgm:pt>
    <dgm:pt modelId="{57A47334-EF59-49D7-A875-670D80EC32CE}" type="pres">
      <dgm:prSet presAssocID="{A16AD6BE-773D-44E7-9A83-6D0F4C817994}" presName="horz1" presStyleCnt="0"/>
      <dgm:spPr/>
    </dgm:pt>
    <dgm:pt modelId="{67D07EA1-8A48-402C-BF94-8DDAB41B0E4C}" type="pres">
      <dgm:prSet presAssocID="{A16AD6BE-773D-44E7-9A83-6D0F4C817994}" presName="tx1" presStyleLbl="revTx" presStyleIdx="3" presStyleCnt="5"/>
      <dgm:spPr/>
    </dgm:pt>
    <dgm:pt modelId="{38B3E254-BED7-4BF4-AE10-F9F3B9BE8B13}" type="pres">
      <dgm:prSet presAssocID="{A16AD6BE-773D-44E7-9A83-6D0F4C817994}" presName="vert1" presStyleCnt="0"/>
      <dgm:spPr/>
    </dgm:pt>
    <dgm:pt modelId="{2F411B25-8011-465E-9917-41E002B9D856}" type="pres">
      <dgm:prSet presAssocID="{919076E7-627E-4FE9-ABB3-4DFEF8F52E5B}" presName="thickLine" presStyleLbl="alignNode1" presStyleIdx="4" presStyleCnt="5"/>
      <dgm:spPr/>
    </dgm:pt>
    <dgm:pt modelId="{BE9A44A3-2481-454A-A9F1-02BFD05EF686}" type="pres">
      <dgm:prSet presAssocID="{919076E7-627E-4FE9-ABB3-4DFEF8F52E5B}" presName="horz1" presStyleCnt="0"/>
      <dgm:spPr/>
    </dgm:pt>
    <dgm:pt modelId="{153EE0C4-2AE0-45E4-BBFD-171A67BE2A3E}" type="pres">
      <dgm:prSet presAssocID="{919076E7-627E-4FE9-ABB3-4DFEF8F52E5B}" presName="tx1" presStyleLbl="revTx" presStyleIdx="4" presStyleCnt="5"/>
      <dgm:spPr/>
    </dgm:pt>
    <dgm:pt modelId="{A764253A-53FD-4441-86BD-01346FFB1994}" type="pres">
      <dgm:prSet presAssocID="{919076E7-627E-4FE9-ABB3-4DFEF8F52E5B}" presName="vert1" presStyleCnt="0"/>
      <dgm:spPr/>
    </dgm:pt>
  </dgm:ptLst>
  <dgm:cxnLst>
    <dgm:cxn modelId="{319C251D-EFD4-40C2-93DE-4ED990466700}" srcId="{234EE45C-BC37-4649-958E-09FD23281E48}" destId="{FA00419E-C50A-41C9-9AAC-B7F38C8B81D5}" srcOrd="0" destOrd="0" parTransId="{602EAD39-22E4-4C1E-B09A-C5D6C60AE1B7}" sibTransId="{176C11D9-B5C5-4506-93BC-5F6576D1567C}"/>
    <dgm:cxn modelId="{A6C5D026-C0C1-47D7-9586-B9D5B73F0418}" srcId="{234EE45C-BC37-4649-958E-09FD23281E48}" destId="{68BC714B-F5CC-4DA8-BD72-FB3E8806358D}" srcOrd="2" destOrd="0" parTransId="{45653264-EA60-4550-B0AA-F14032C0579A}" sibTransId="{DACF4FE5-7AA0-4909-A946-8225E54BE78E}"/>
    <dgm:cxn modelId="{46F0746C-0011-44BB-8DF2-0E074D030816}" type="presOf" srcId="{919076E7-627E-4FE9-ABB3-4DFEF8F52E5B}" destId="{153EE0C4-2AE0-45E4-BBFD-171A67BE2A3E}" srcOrd="0" destOrd="0" presId="urn:microsoft.com/office/officeart/2008/layout/LinedList"/>
    <dgm:cxn modelId="{CABC2D57-E3E9-43A6-9E7A-7F1C83BA4419}" type="presOf" srcId="{234EE45C-BC37-4649-958E-09FD23281E48}" destId="{A2678954-C7A2-4B06-BB48-7BF2E3B2DB0A}" srcOrd="0" destOrd="0" presId="urn:microsoft.com/office/officeart/2008/layout/LinedList"/>
    <dgm:cxn modelId="{96D4F87E-0767-4DF8-A7AC-718EAE25A0D4}" type="presOf" srcId="{68BC714B-F5CC-4DA8-BD72-FB3E8806358D}" destId="{BD88873E-0D42-45A0-9F5B-D287B7323C8A}" srcOrd="0" destOrd="0" presId="urn:microsoft.com/office/officeart/2008/layout/LinedList"/>
    <dgm:cxn modelId="{00B08D7F-F07D-4B92-92E1-34FFB564BBF7}" srcId="{234EE45C-BC37-4649-958E-09FD23281E48}" destId="{A16AD6BE-773D-44E7-9A83-6D0F4C817994}" srcOrd="3" destOrd="0" parTransId="{46F57DA3-863B-4732-827D-F17D27E3BA09}" sibTransId="{28CE59DF-F1BF-4F23-89F4-C953E81FB264}"/>
    <dgm:cxn modelId="{34C505A9-FE3B-424B-B810-E882EE3C9C5F}" srcId="{234EE45C-BC37-4649-958E-09FD23281E48}" destId="{E3DF9F63-0390-40B9-B7B7-462158E22A28}" srcOrd="1" destOrd="0" parTransId="{159E4636-67D9-4F6C-98BA-10691BDA22EA}" sibTransId="{246ACEF6-3914-4777-BB3A-D0220C102284}"/>
    <dgm:cxn modelId="{5C3664CD-27B6-4C31-AD5B-531F2C87E404}" srcId="{234EE45C-BC37-4649-958E-09FD23281E48}" destId="{919076E7-627E-4FE9-ABB3-4DFEF8F52E5B}" srcOrd="4" destOrd="0" parTransId="{7ED244C7-1ABD-4283-9DF0-3B3A80700537}" sibTransId="{4E12ABAA-4BE1-4245-A641-5BAFD8CFCE36}"/>
    <dgm:cxn modelId="{A95F6DE4-1BBB-413F-823E-4E931779F77F}" type="presOf" srcId="{A16AD6BE-773D-44E7-9A83-6D0F4C817994}" destId="{67D07EA1-8A48-402C-BF94-8DDAB41B0E4C}" srcOrd="0" destOrd="0" presId="urn:microsoft.com/office/officeart/2008/layout/LinedList"/>
    <dgm:cxn modelId="{CC3177FF-8344-4775-8449-D62ED53938DA}" type="presOf" srcId="{E3DF9F63-0390-40B9-B7B7-462158E22A28}" destId="{B337F648-0D0F-4A01-8945-0263978E3F07}" srcOrd="0" destOrd="0" presId="urn:microsoft.com/office/officeart/2008/layout/LinedList"/>
    <dgm:cxn modelId="{B666F2FF-A6C8-495A-9D0C-C7A995840E5A}" type="presOf" srcId="{FA00419E-C50A-41C9-9AAC-B7F38C8B81D5}" destId="{38C9481C-AC45-4D17-AB4B-B5FC352B0F40}" srcOrd="0" destOrd="0" presId="urn:microsoft.com/office/officeart/2008/layout/LinedList"/>
    <dgm:cxn modelId="{30B30B3F-3523-4AA7-B0AB-F7BFAAA8E3A2}" type="presParOf" srcId="{A2678954-C7A2-4B06-BB48-7BF2E3B2DB0A}" destId="{8B4AF934-9B78-4FBF-86CE-74422CB8665D}" srcOrd="0" destOrd="0" presId="urn:microsoft.com/office/officeart/2008/layout/LinedList"/>
    <dgm:cxn modelId="{6CE0B789-42BD-4C67-BDAA-19B9BEC95D32}" type="presParOf" srcId="{A2678954-C7A2-4B06-BB48-7BF2E3B2DB0A}" destId="{CF3E5212-2D97-4589-AD82-889D7057521A}" srcOrd="1" destOrd="0" presId="urn:microsoft.com/office/officeart/2008/layout/LinedList"/>
    <dgm:cxn modelId="{EA6CA28A-CF22-46AE-BEBC-35D73E4705A9}" type="presParOf" srcId="{CF3E5212-2D97-4589-AD82-889D7057521A}" destId="{38C9481C-AC45-4D17-AB4B-B5FC352B0F40}" srcOrd="0" destOrd="0" presId="urn:microsoft.com/office/officeart/2008/layout/LinedList"/>
    <dgm:cxn modelId="{6500982F-DAA4-4329-887D-C6826A7795D0}" type="presParOf" srcId="{CF3E5212-2D97-4589-AD82-889D7057521A}" destId="{6FDDCFD0-0B21-40CB-9780-59CD6CB44EDC}" srcOrd="1" destOrd="0" presId="urn:microsoft.com/office/officeart/2008/layout/LinedList"/>
    <dgm:cxn modelId="{CF0FFCE5-2C8E-49A9-B90A-88EDB73C3F5C}" type="presParOf" srcId="{A2678954-C7A2-4B06-BB48-7BF2E3B2DB0A}" destId="{3E3FFE67-19D1-4278-97A8-D0C25DBC11C2}" srcOrd="2" destOrd="0" presId="urn:microsoft.com/office/officeart/2008/layout/LinedList"/>
    <dgm:cxn modelId="{50866E05-2E19-4179-A5F2-0C289730443E}" type="presParOf" srcId="{A2678954-C7A2-4B06-BB48-7BF2E3B2DB0A}" destId="{9F009C65-108D-4271-8035-76FAD5561071}" srcOrd="3" destOrd="0" presId="urn:microsoft.com/office/officeart/2008/layout/LinedList"/>
    <dgm:cxn modelId="{DB8A58C5-05BD-4868-9513-CC9E8832B1DC}" type="presParOf" srcId="{9F009C65-108D-4271-8035-76FAD5561071}" destId="{B337F648-0D0F-4A01-8945-0263978E3F07}" srcOrd="0" destOrd="0" presId="urn:microsoft.com/office/officeart/2008/layout/LinedList"/>
    <dgm:cxn modelId="{33C54CA9-4695-4F54-8D27-74F815F821D0}" type="presParOf" srcId="{9F009C65-108D-4271-8035-76FAD5561071}" destId="{3787A1D2-ADB2-4574-A231-392FAA3A170A}" srcOrd="1" destOrd="0" presId="urn:microsoft.com/office/officeart/2008/layout/LinedList"/>
    <dgm:cxn modelId="{F362906B-E844-4016-ABFA-C97CC355D1FB}" type="presParOf" srcId="{A2678954-C7A2-4B06-BB48-7BF2E3B2DB0A}" destId="{4AE6C682-53BE-4E47-B4CD-1D6CBC47A489}" srcOrd="4" destOrd="0" presId="urn:microsoft.com/office/officeart/2008/layout/LinedList"/>
    <dgm:cxn modelId="{16063906-951C-4DAB-8109-91341981471B}" type="presParOf" srcId="{A2678954-C7A2-4B06-BB48-7BF2E3B2DB0A}" destId="{D388F615-7BEE-4E4A-9A8A-05F62567F314}" srcOrd="5" destOrd="0" presId="urn:microsoft.com/office/officeart/2008/layout/LinedList"/>
    <dgm:cxn modelId="{94838817-F834-4DCE-B32A-C17713576609}" type="presParOf" srcId="{D388F615-7BEE-4E4A-9A8A-05F62567F314}" destId="{BD88873E-0D42-45A0-9F5B-D287B7323C8A}" srcOrd="0" destOrd="0" presId="urn:microsoft.com/office/officeart/2008/layout/LinedList"/>
    <dgm:cxn modelId="{D042213A-16FF-4707-94FE-C520C446F89E}" type="presParOf" srcId="{D388F615-7BEE-4E4A-9A8A-05F62567F314}" destId="{874521E9-4069-4FD3-873F-6C2AA904E53B}" srcOrd="1" destOrd="0" presId="urn:microsoft.com/office/officeart/2008/layout/LinedList"/>
    <dgm:cxn modelId="{5CB8BAF7-452B-4998-A711-231BE45E03CD}" type="presParOf" srcId="{A2678954-C7A2-4B06-BB48-7BF2E3B2DB0A}" destId="{159E792A-ACCA-48D3-9937-EFE4D6F780DE}" srcOrd="6" destOrd="0" presId="urn:microsoft.com/office/officeart/2008/layout/LinedList"/>
    <dgm:cxn modelId="{21407513-3096-480E-9E4C-9A5F209DA21E}" type="presParOf" srcId="{A2678954-C7A2-4B06-BB48-7BF2E3B2DB0A}" destId="{57A47334-EF59-49D7-A875-670D80EC32CE}" srcOrd="7" destOrd="0" presId="urn:microsoft.com/office/officeart/2008/layout/LinedList"/>
    <dgm:cxn modelId="{3CDCF77F-53E2-49FA-A2B2-3B0A3BE9CAE4}" type="presParOf" srcId="{57A47334-EF59-49D7-A875-670D80EC32CE}" destId="{67D07EA1-8A48-402C-BF94-8DDAB41B0E4C}" srcOrd="0" destOrd="0" presId="urn:microsoft.com/office/officeart/2008/layout/LinedList"/>
    <dgm:cxn modelId="{33884F94-A95C-43E7-8363-5197190BDFCA}" type="presParOf" srcId="{57A47334-EF59-49D7-A875-670D80EC32CE}" destId="{38B3E254-BED7-4BF4-AE10-F9F3B9BE8B13}" srcOrd="1" destOrd="0" presId="urn:microsoft.com/office/officeart/2008/layout/LinedList"/>
    <dgm:cxn modelId="{09B2BCB0-6FC1-4D1B-9550-493538B42A91}" type="presParOf" srcId="{A2678954-C7A2-4B06-BB48-7BF2E3B2DB0A}" destId="{2F411B25-8011-465E-9917-41E002B9D856}" srcOrd="8" destOrd="0" presId="urn:microsoft.com/office/officeart/2008/layout/LinedList"/>
    <dgm:cxn modelId="{CC70F1C0-0010-49CE-A786-F7FB454F6174}" type="presParOf" srcId="{A2678954-C7A2-4B06-BB48-7BF2E3B2DB0A}" destId="{BE9A44A3-2481-454A-A9F1-02BFD05EF686}" srcOrd="9" destOrd="0" presId="urn:microsoft.com/office/officeart/2008/layout/LinedList"/>
    <dgm:cxn modelId="{DAAF7866-1B47-4C29-944B-E3DE73473317}" type="presParOf" srcId="{BE9A44A3-2481-454A-A9F1-02BFD05EF686}" destId="{153EE0C4-2AE0-45E4-BBFD-171A67BE2A3E}" srcOrd="0" destOrd="0" presId="urn:microsoft.com/office/officeart/2008/layout/LinedList"/>
    <dgm:cxn modelId="{DB59A0A3-5CA9-4241-AC84-A7C08E4BB03E}" type="presParOf" srcId="{BE9A44A3-2481-454A-A9F1-02BFD05EF686}" destId="{A764253A-53FD-4441-86BD-01346FFB1994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810F12-497B-4BE7-897E-86C7092F143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604DF1F-CB45-4E17-916A-9AC3098947CA}">
      <dgm:prSet/>
      <dgm:spPr/>
      <dgm:t>
        <a:bodyPr/>
        <a:lstStyle/>
        <a:p>
          <a:r>
            <a:rPr lang="ru-RU" dirty="0"/>
            <a:t>На отправления, относящиеся к услуге отслеживаемой доставки, </a:t>
          </a:r>
          <a:r>
            <a:rPr lang="ru-RU" dirty="0">
              <a:solidFill>
                <a:srgbClr val="FF0000"/>
              </a:solidFill>
            </a:rPr>
            <a:t>может </a:t>
          </a:r>
          <a:r>
            <a:rPr lang="ru-RU" dirty="0">
              <a:solidFill>
                <a:schemeClr val="bg1"/>
              </a:solidFill>
            </a:rPr>
            <a:t>наклеиваться</a:t>
          </a:r>
          <a:r>
            <a:rPr lang="ru-RU" dirty="0">
              <a:solidFill>
                <a:srgbClr val="FF0000"/>
              </a:solidFill>
            </a:rPr>
            <a:t> </a:t>
          </a:r>
          <a:r>
            <a:rPr lang="ru-RU" dirty="0"/>
            <a:t> логотип, который, по возможности, должен быть ярко-красного цвета, и по форме соответствовать нижеприведенному образцу. Черно-белый вариант допускается для ярлыков, формируемых системой. Логотип «</a:t>
          </a:r>
          <a:r>
            <a:rPr lang="ru-RU" dirty="0" err="1"/>
            <a:t>Avec</a:t>
          </a:r>
          <a:r>
            <a:rPr lang="ru-RU" dirty="0"/>
            <a:t> </a:t>
          </a:r>
          <a:r>
            <a:rPr lang="ru-RU" dirty="0" err="1"/>
            <a:t>suivi</a:t>
          </a:r>
          <a:r>
            <a:rPr lang="ru-RU" dirty="0"/>
            <a:t>» («С отслеживанием») должен быть размещен на адресной стороне, по возможности в левом верхнем углу в надлежащем случае под фамилией и адресом отправителя.</a:t>
          </a:r>
          <a:r>
            <a:rPr lang="en-US" dirty="0"/>
            <a:t>(</a:t>
          </a:r>
          <a:r>
            <a:rPr lang="ru-RU" dirty="0"/>
            <a:t>Статья Регламента</a:t>
          </a:r>
          <a:r>
            <a:rPr lang="en-US" dirty="0"/>
            <a:t>18-102.2.1.1)</a:t>
          </a:r>
        </a:p>
        <a:p>
          <a:r>
            <a:rPr lang="ru-RU" b="0" i="0" dirty="0"/>
            <a:t>Логотип «</a:t>
          </a:r>
          <a:r>
            <a:rPr lang="ru-RU" b="0" i="0" dirty="0" err="1"/>
            <a:t>Avec</a:t>
          </a:r>
          <a:r>
            <a:rPr lang="ru-RU" b="0" i="0" dirty="0"/>
            <a:t> </a:t>
          </a:r>
          <a:r>
            <a:rPr lang="ru-RU" b="0" i="0" dirty="0" err="1"/>
            <a:t>suivi</a:t>
          </a:r>
          <a:r>
            <a:rPr lang="ru-RU" b="0" i="0" dirty="0"/>
            <a:t>» («С отслеживанием») </a:t>
          </a:r>
          <a:r>
            <a:rPr lang="ru-RU" b="0" i="0" dirty="0">
              <a:solidFill>
                <a:srgbClr val="FF0000"/>
              </a:solidFill>
            </a:rPr>
            <a:t>может </a:t>
          </a:r>
          <a:r>
            <a:rPr lang="ru-RU" b="0" i="0" dirty="0">
              <a:solidFill>
                <a:schemeClr val="bg1"/>
              </a:solidFill>
            </a:rPr>
            <a:t>включаться</a:t>
          </a:r>
          <a:r>
            <a:rPr lang="ru-RU" b="0" i="0" dirty="0">
              <a:solidFill>
                <a:srgbClr val="FF0000"/>
              </a:solidFill>
            </a:rPr>
            <a:t> </a:t>
          </a:r>
          <a:r>
            <a:rPr lang="ru-RU" b="0" i="0" dirty="0"/>
            <a:t>в ярлык CN 05бис</a:t>
          </a:r>
          <a:r>
            <a:rPr lang="en-US" b="0" i="0" dirty="0"/>
            <a:t>. </a:t>
          </a:r>
          <a:endParaRPr lang="en-US" dirty="0">
            <a:solidFill>
              <a:schemeClr val="tx1"/>
            </a:solidFill>
          </a:endParaRPr>
        </a:p>
      </dgm:t>
    </dgm:pt>
    <dgm:pt modelId="{6880CDD4-7254-4966-9687-721C630DF31D}" type="parTrans" cxnId="{94F7EEAA-F9B0-45A5-B558-6F81A9C79DEA}">
      <dgm:prSet/>
      <dgm:spPr/>
      <dgm:t>
        <a:bodyPr/>
        <a:lstStyle/>
        <a:p>
          <a:endParaRPr lang="en-US"/>
        </a:p>
      </dgm:t>
    </dgm:pt>
    <dgm:pt modelId="{AAF28910-651B-4A21-9852-E2CB7A969EF2}" type="sibTrans" cxnId="{94F7EEAA-F9B0-45A5-B558-6F81A9C79DEA}">
      <dgm:prSet/>
      <dgm:spPr/>
      <dgm:t>
        <a:bodyPr/>
        <a:lstStyle/>
        <a:p>
          <a:endParaRPr lang="en-US"/>
        </a:p>
      </dgm:t>
    </dgm:pt>
    <dgm:pt modelId="{73855F5C-4FAC-48E8-AA9C-82AC143C62F9}">
      <dgm:prSet/>
      <dgm:spPr/>
      <dgm:t>
        <a:bodyPr/>
        <a:lstStyle/>
        <a:p>
          <a:r>
            <a:rPr lang="ru-RU" dirty="0"/>
            <a:t>Отслеживаемые отправления имеют ярлык CN 05бис со штриховым кодом технического стандарта S10 ВПС. Ярлык CN 05бис должен иметь один единый идентификатор отправления, который соответствует положениям статьи 17-130.</a:t>
          </a:r>
          <a:r>
            <a:rPr lang="en-US" dirty="0"/>
            <a:t> (</a:t>
          </a:r>
          <a:r>
            <a:rPr lang="ru-RU" dirty="0"/>
            <a:t>Статья Регламента </a:t>
          </a:r>
          <a:r>
            <a:rPr lang="en-US" dirty="0"/>
            <a:t>18-102.2.1.2). </a:t>
          </a:r>
          <a:r>
            <a:rPr lang="ru-RU" dirty="0">
              <a:solidFill>
                <a:srgbClr val="FF0000"/>
              </a:solidFill>
            </a:rPr>
            <a:t>В качестве альтернативы, например, в случае ярлыка, создаваемого системой, на ярлык может быть нанесен эквивалент ярлыка CN 05bis (включая штрихкод), при условии, что информация четко распознается.</a:t>
          </a:r>
          <a:endParaRPr lang="en-US" dirty="0">
            <a:solidFill>
              <a:srgbClr val="FF0000"/>
            </a:solidFill>
          </a:endParaRPr>
        </a:p>
      </dgm:t>
    </dgm:pt>
    <dgm:pt modelId="{1FA5DA11-1EBB-444B-87BF-2388A8469657}" type="parTrans" cxnId="{3D9C5FAD-E30F-4749-84FA-9E1D7D800E53}">
      <dgm:prSet/>
      <dgm:spPr/>
      <dgm:t>
        <a:bodyPr/>
        <a:lstStyle/>
        <a:p>
          <a:endParaRPr lang="en-US"/>
        </a:p>
      </dgm:t>
    </dgm:pt>
    <dgm:pt modelId="{DCD603E9-0738-4189-9E5E-5F39DBE531A8}" type="sibTrans" cxnId="{3D9C5FAD-E30F-4749-84FA-9E1D7D800E53}">
      <dgm:prSet/>
      <dgm:spPr/>
      <dgm:t>
        <a:bodyPr/>
        <a:lstStyle/>
        <a:p>
          <a:endParaRPr lang="en-US"/>
        </a:p>
      </dgm:t>
    </dgm:pt>
    <dgm:pt modelId="{6D0CF9BF-2CE9-4C4F-8EFF-BC7972582F55}" type="pres">
      <dgm:prSet presAssocID="{DF810F12-497B-4BE7-897E-86C7092F143E}" presName="linear" presStyleCnt="0">
        <dgm:presLayoutVars>
          <dgm:animLvl val="lvl"/>
          <dgm:resizeHandles val="exact"/>
        </dgm:presLayoutVars>
      </dgm:prSet>
      <dgm:spPr/>
    </dgm:pt>
    <dgm:pt modelId="{13EC7DAE-F70E-49EB-BE34-589E8B42E242}" type="pres">
      <dgm:prSet presAssocID="{C604DF1F-CB45-4E17-916A-9AC3098947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A51EB6B-20BD-4CAF-B862-762694E10D1E}" type="pres">
      <dgm:prSet presAssocID="{AAF28910-651B-4A21-9852-E2CB7A969EF2}" presName="spacer" presStyleCnt="0"/>
      <dgm:spPr/>
    </dgm:pt>
    <dgm:pt modelId="{3C3E5B5C-2364-40C2-BEFC-880247559AAE}" type="pres">
      <dgm:prSet presAssocID="{73855F5C-4FAC-48E8-AA9C-82AC143C62F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0AE7C25-B0C0-4582-8094-C0E57F61932C}" type="presOf" srcId="{DF810F12-497B-4BE7-897E-86C7092F143E}" destId="{6D0CF9BF-2CE9-4C4F-8EFF-BC7972582F55}" srcOrd="0" destOrd="0" presId="urn:microsoft.com/office/officeart/2005/8/layout/vList2"/>
    <dgm:cxn modelId="{E09FE093-3052-477A-82C9-5F03062BC90C}" type="presOf" srcId="{C604DF1F-CB45-4E17-916A-9AC3098947CA}" destId="{13EC7DAE-F70E-49EB-BE34-589E8B42E242}" srcOrd="0" destOrd="0" presId="urn:microsoft.com/office/officeart/2005/8/layout/vList2"/>
    <dgm:cxn modelId="{94F7EEAA-F9B0-45A5-B558-6F81A9C79DEA}" srcId="{DF810F12-497B-4BE7-897E-86C7092F143E}" destId="{C604DF1F-CB45-4E17-916A-9AC3098947CA}" srcOrd="0" destOrd="0" parTransId="{6880CDD4-7254-4966-9687-721C630DF31D}" sibTransId="{AAF28910-651B-4A21-9852-E2CB7A969EF2}"/>
    <dgm:cxn modelId="{3D9C5FAD-E30F-4749-84FA-9E1D7D800E53}" srcId="{DF810F12-497B-4BE7-897E-86C7092F143E}" destId="{73855F5C-4FAC-48E8-AA9C-82AC143C62F9}" srcOrd="1" destOrd="0" parTransId="{1FA5DA11-1EBB-444B-87BF-2388A8469657}" sibTransId="{DCD603E9-0738-4189-9E5E-5F39DBE531A8}"/>
    <dgm:cxn modelId="{9BE8B8F9-B7CF-4AFA-8B48-AE02352F9D57}" type="presOf" srcId="{73855F5C-4FAC-48E8-AA9C-82AC143C62F9}" destId="{3C3E5B5C-2364-40C2-BEFC-880247559AAE}" srcOrd="0" destOrd="0" presId="urn:microsoft.com/office/officeart/2005/8/layout/vList2"/>
    <dgm:cxn modelId="{A67BFC55-7329-48A5-9F32-372F24FA441B}" type="presParOf" srcId="{6D0CF9BF-2CE9-4C4F-8EFF-BC7972582F55}" destId="{13EC7DAE-F70E-49EB-BE34-589E8B42E242}" srcOrd="0" destOrd="0" presId="urn:microsoft.com/office/officeart/2005/8/layout/vList2"/>
    <dgm:cxn modelId="{F0C1CBC8-70E7-4528-B0B8-1D04CCE7ACF2}" type="presParOf" srcId="{6D0CF9BF-2CE9-4C4F-8EFF-BC7972582F55}" destId="{9A51EB6B-20BD-4CAF-B862-762694E10D1E}" srcOrd="1" destOrd="0" presId="urn:microsoft.com/office/officeart/2005/8/layout/vList2"/>
    <dgm:cxn modelId="{047E09C4-316B-4307-8C0F-573D621CCD77}" type="presParOf" srcId="{6D0CF9BF-2CE9-4C4F-8EFF-BC7972582F55}" destId="{3C3E5B5C-2364-40C2-BEFC-880247559A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28972E-C265-43F7-ADA9-C0D366E72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F1E53-A65E-4B5B-B9D0-317B87C821A9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ru-RU" sz="2000" dirty="0">
              <a:latin typeface="Verdana" panose="020B0604030504040204" pitchFamily="34" charset="0"/>
              <a:ea typeface="Verdana" panose="020B0604030504040204" pitchFamily="34" charset="0"/>
            </a:rPr>
            <a:t>Ограничение услуги заказных отправлений исключительно документами </a:t>
          </a:r>
          <a:r>
            <a:rPr lang="en-GB" sz="20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–</a:t>
          </a:r>
          <a:r>
            <a:rPr lang="en-GB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rPr>
            <a:t>статья Конвенции </a:t>
          </a:r>
          <a:r>
            <a:rPr lang="en-GB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rPr>
            <a:t>18.1.1</a:t>
          </a:r>
          <a:endParaRPr lang="en-US" sz="2000" b="1" dirty="0">
            <a:solidFill>
              <a:srgbClr val="FFC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83A695-A9C5-4A51-9FEA-CEA6E55CE3D7}" type="parTrans" cxnId="{A67BE178-A59D-42D9-BA44-B54355ECC2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02D92B-B0D1-458F-AF4A-EFD6E14B8CB1}" type="sibTrans" cxnId="{A67BE178-A59D-42D9-BA44-B54355ECC2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10A91B-C8F8-4AD8-BA0A-ABFECEC3A219}">
      <dgm:prSet custT="1"/>
      <dgm:spPr/>
      <dgm:t>
        <a:bodyPr/>
        <a:lstStyle/>
        <a:p>
          <a:pPr rtl="0"/>
          <a:r>
            <a:rPr lang="ru-RU" sz="20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Обязательный обмен EMSEVT V3 применительно к заказным, ценным и отслеживаемым отправлениям – </a:t>
          </a:r>
          <a:r>
            <a:rPr lang="ru-RU" sz="2000" b="1" kern="1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статьи 17-130 и 17-131 Регламента.</a:t>
          </a:r>
          <a:endParaRPr lang="en-US" sz="2000" b="1" kern="1200" dirty="0">
            <a:solidFill>
              <a:srgbClr val="FFC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8F105D8-0E76-494B-9B63-90CC6BD37A02}" type="parTrans" cxnId="{22CF758F-7EB4-436C-A19B-607F69ABAC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546154-7158-407B-A7C8-B1DFCD6BADB8}" type="sibTrans" cxnId="{22CF758F-7EB4-436C-A19B-607F69ABAC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06C0882-E9D9-4F7B-A796-58781C1DFFB2}" type="pres">
      <dgm:prSet presAssocID="{E528972E-C265-43F7-ADA9-C0D366E72D33}" presName="Name0" presStyleCnt="0">
        <dgm:presLayoutVars>
          <dgm:chMax val="7"/>
          <dgm:chPref val="7"/>
          <dgm:dir/>
        </dgm:presLayoutVars>
      </dgm:prSet>
      <dgm:spPr/>
    </dgm:pt>
    <dgm:pt modelId="{15331FE7-8AA5-4364-AB7D-DC7029133E66}" type="pres">
      <dgm:prSet presAssocID="{E528972E-C265-43F7-ADA9-C0D366E72D33}" presName="Name1" presStyleCnt="0"/>
      <dgm:spPr/>
    </dgm:pt>
    <dgm:pt modelId="{2F21D9D1-D88A-4D26-A852-3D27A15DC283}" type="pres">
      <dgm:prSet presAssocID="{E528972E-C265-43F7-ADA9-C0D366E72D33}" presName="cycle" presStyleCnt="0"/>
      <dgm:spPr/>
    </dgm:pt>
    <dgm:pt modelId="{660C5441-4E20-4D03-8508-7BB671BA6AE6}" type="pres">
      <dgm:prSet presAssocID="{E528972E-C265-43F7-ADA9-C0D366E72D33}" presName="srcNode" presStyleLbl="node1" presStyleIdx="0" presStyleCnt="2"/>
      <dgm:spPr/>
    </dgm:pt>
    <dgm:pt modelId="{5E3DC349-CEA0-4CCA-8DEB-7F5F1B151E88}" type="pres">
      <dgm:prSet presAssocID="{E528972E-C265-43F7-ADA9-C0D366E72D33}" presName="conn" presStyleLbl="parChTrans1D2" presStyleIdx="0" presStyleCnt="1"/>
      <dgm:spPr/>
    </dgm:pt>
    <dgm:pt modelId="{E12A214F-91A9-455F-A2F7-2E561A4BED84}" type="pres">
      <dgm:prSet presAssocID="{E528972E-C265-43F7-ADA9-C0D366E72D33}" presName="extraNode" presStyleLbl="node1" presStyleIdx="0" presStyleCnt="2"/>
      <dgm:spPr/>
    </dgm:pt>
    <dgm:pt modelId="{CE5D7DE5-7E9E-4388-9B53-41F350D416FD}" type="pres">
      <dgm:prSet presAssocID="{E528972E-C265-43F7-ADA9-C0D366E72D33}" presName="dstNode" presStyleLbl="node1" presStyleIdx="0" presStyleCnt="2"/>
      <dgm:spPr/>
    </dgm:pt>
    <dgm:pt modelId="{D6820EA1-203E-4F49-9D5D-0389CC6F13EA}" type="pres">
      <dgm:prSet presAssocID="{ECDF1E53-A65E-4B5B-B9D0-317B87C821A9}" presName="text_1" presStyleLbl="node1" presStyleIdx="0" presStyleCnt="2" custScaleX="103295" custLinFactNeighborX="1443">
        <dgm:presLayoutVars>
          <dgm:bulletEnabled val="1"/>
        </dgm:presLayoutVars>
      </dgm:prSet>
      <dgm:spPr/>
    </dgm:pt>
    <dgm:pt modelId="{3514EE31-E779-49B0-BBA9-A4E57E5A9CD6}" type="pres">
      <dgm:prSet presAssocID="{ECDF1E53-A65E-4B5B-B9D0-317B87C821A9}" presName="accent_1" presStyleCnt="0"/>
      <dgm:spPr/>
    </dgm:pt>
    <dgm:pt modelId="{05D39FBB-E830-41E9-90A1-FD578FFF8F7A}" type="pres">
      <dgm:prSet presAssocID="{ECDF1E53-A65E-4B5B-B9D0-317B87C821A9}" presName="accentRepeatNode" presStyleLbl="solidFgAcc1" presStyleIdx="0" presStyleCnt="2"/>
      <dgm:spPr/>
    </dgm:pt>
    <dgm:pt modelId="{6D9CF2C0-2CBF-4622-910D-8F6301B42691}" type="pres">
      <dgm:prSet presAssocID="{D010A91B-C8F8-4AD8-BA0A-ABFECEC3A219}" presName="text_2" presStyleLbl="node1" presStyleIdx="1" presStyleCnt="2" custLinFactNeighborX="4438">
        <dgm:presLayoutVars>
          <dgm:bulletEnabled val="1"/>
        </dgm:presLayoutVars>
      </dgm:prSet>
      <dgm:spPr/>
    </dgm:pt>
    <dgm:pt modelId="{C8794EB4-68D2-4252-AE22-AA390DC3E453}" type="pres">
      <dgm:prSet presAssocID="{D010A91B-C8F8-4AD8-BA0A-ABFECEC3A219}" presName="accent_2" presStyleCnt="0"/>
      <dgm:spPr/>
    </dgm:pt>
    <dgm:pt modelId="{0BD90D2E-1FD4-44F4-A5DC-B052C23B45F4}" type="pres">
      <dgm:prSet presAssocID="{D010A91B-C8F8-4AD8-BA0A-ABFECEC3A219}" presName="accentRepeatNode" presStyleLbl="solidFgAcc1" presStyleIdx="1" presStyleCnt="2"/>
      <dgm:spPr/>
    </dgm:pt>
  </dgm:ptLst>
  <dgm:cxnLst>
    <dgm:cxn modelId="{15B2812C-0039-4B0C-93D4-C04F9A81648A}" type="presOf" srcId="{D010A91B-C8F8-4AD8-BA0A-ABFECEC3A219}" destId="{6D9CF2C0-2CBF-4622-910D-8F6301B42691}" srcOrd="0" destOrd="0" presId="urn:microsoft.com/office/officeart/2008/layout/VerticalCurvedList"/>
    <dgm:cxn modelId="{1113D655-DF4B-40DD-A53D-7E8F79B43788}" type="presOf" srcId="{ECDF1E53-A65E-4B5B-B9D0-317B87C821A9}" destId="{D6820EA1-203E-4F49-9D5D-0389CC6F13EA}" srcOrd="0" destOrd="0" presId="urn:microsoft.com/office/officeart/2008/layout/VerticalCurvedList"/>
    <dgm:cxn modelId="{A67BE178-A59D-42D9-BA44-B54355ECC28F}" srcId="{E528972E-C265-43F7-ADA9-C0D366E72D33}" destId="{ECDF1E53-A65E-4B5B-B9D0-317B87C821A9}" srcOrd="0" destOrd="0" parTransId="{3583A695-A9C5-4A51-9FEA-CEA6E55CE3D7}" sibTransId="{9802D92B-B0D1-458F-AF4A-EFD6E14B8CB1}"/>
    <dgm:cxn modelId="{DFF12581-4783-44EE-B36D-9687167EE338}" type="presOf" srcId="{E528972E-C265-43F7-ADA9-C0D366E72D33}" destId="{106C0882-E9D9-4F7B-A796-58781C1DFFB2}" srcOrd="0" destOrd="0" presId="urn:microsoft.com/office/officeart/2008/layout/VerticalCurvedList"/>
    <dgm:cxn modelId="{4D70B08C-14EA-4586-A5C0-59CB02397DFE}" type="presOf" srcId="{9802D92B-B0D1-458F-AF4A-EFD6E14B8CB1}" destId="{5E3DC349-CEA0-4CCA-8DEB-7F5F1B151E88}" srcOrd="0" destOrd="0" presId="urn:microsoft.com/office/officeart/2008/layout/VerticalCurvedList"/>
    <dgm:cxn modelId="{22CF758F-7EB4-436C-A19B-607F69ABAC2D}" srcId="{E528972E-C265-43F7-ADA9-C0D366E72D33}" destId="{D010A91B-C8F8-4AD8-BA0A-ABFECEC3A219}" srcOrd="1" destOrd="0" parTransId="{B8F105D8-0E76-494B-9B63-90CC6BD37A02}" sibTransId="{01546154-7158-407B-A7C8-B1DFCD6BADB8}"/>
    <dgm:cxn modelId="{A1D477ED-4A76-4E50-BB75-2D827814F2D8}" type="presParOf" srcId="{106C0882-E9D9-4F7B-A796-58781C1DFFB2}" destId="{15331FE7-8AA5-4364-AB7D-DC7029133E66}" srcOrd="0" destOrd="0" presId="urn:microsoft.com/office/officeart/2008/layout/VerticalCurvedList"/>
    <dgm:cxn modelId="{FB2CC867-1BA6-42EE-922B-CA52DFFCA596}" type="presParOf" srcId="{15331FE7-8AA5-4364-AB7D-DC7029133E66}" destId="{2F21D9D1-D88A-4D26-A852-3D27A15DC283}" srcOrd="0" destOrd="0" presId="urn:microsoft.com/office/officeart/2008/layout/VerticalCurvedList"/>
    <dgm:cxn modelId="{C40A6777-670D-4734-AC7A-A19CC31A623E}" type="presParOf" srcId="{2F21D9D1-D88A-4D26-A852-3D27A15DC283}" destId="{660C5441-4E20-4D03-8508-7BB671BA6AE6}" srcOrd="0" destOrd="0" presId="urn:microsoft.com/office/officeart/2008/layout/VerticalCurvedList"/>
    <dgm:cxn modelId="{1B637257-CFF4-4B99-B6EF-895FFE49C38F}" type="presParOf" srcId="{2F21D9D1-D88A-4D26-A852-3D27A15DC283}" destId="{5E3DC349-CEA0-4CCA-8DEB-7F5F1B151E88}" srcOrd="1" destOrd="0" presId="urn:microsoft.com/office/officeart/2008/layout/VerticalCurvedList"/>
    <dgm:cxn modelId="{09FAA2C3-76CD-4623-9E85-FE0F2251C0B0}" type="presParOf" srcId="{2F21D9D1-D88A-4D26-A852-3D27A15DC283}" destId="{E12A214F-91A9-455F-A2F7-2E561A4BED84}" srcOrd="2" destOrd="0" presId="urn:microsoft.com/office/officeart/2008/layout/VerticalCurvedList"/>
    <dgm:cxn modelId="{EFB1FE92-4B61-46D4-BD3B-3948CE527954}" type="presParOf" srcId="{2F21D9D1-D88A-4D26-A852-3D27A15DC283}" destId="{CE5D7DE5-7E9E-4388-9B53-41F350D416FD}" srcOrd="3" destOrd="0" presId="urn:microsoft.com/office/officeart/2008/layout/VerticalCurvedList"/>
    <dgm:cxn modelId="{56920AEB-3827-46E4-AF01-B7A8EDBBB5F8}" type="presParOf" srcId="{15331FE7-8AA5-4364-AB7D-DC7029133E66}" destId="{D6820EA1-203E-4F49-9D5D-0389CC6F13EA}" srcOrd="1" destOrd="0" presId="urn:microsoft.com/office/officeart/2008/layout/VerticalCurvedList"/>
    <dgm:cxn modelId="{7EAA2338-AFC9-433A-A591-337490434703}" type="presParOf" srcId="{15331FE7-8AA5-4364-AB7D-DC7029133E66}" destId="{3514EE31-E779-49B0-BBA9-A4E57E5A9CD6}" srcOrd="2" destOrd="0" presId="urn:microsoft.com/office/officeart/2008/layout/VerticalCurvedList"/>
    <dgm:cxn modelId="{3F24FBC9-2203-483F-967D-72BE8424BE96}" type="presParOf" srcId="{3514EE31-E779-49B0-BBA9-A4E57E5A9CD6}" destId="{05D39FBB-E830-41E9-90A1-FD578FFF8F7A}" srcOrd="0" destOrd="0" presId="urn:microsoft.com/office/officeart/2008/layout/VerticalCurvedList"/>
    <dgm:cxn modelId="{9CE5849D-1044-446D-B53C-86181F4E748C}" type="presParOf" srcId="{15331FE7-8AA5-4364-AB7D-DC7029133E66}" destId="{6D9CF2C0-2CBF-4622-910D-8F6301B42691}" srcOrd="3" destOrd="0" presId="urn:microsoft.com/office/officeart/2008/layout/VerticalCurvedList"/>
    <dgm:cxn modelId="{B49E10DC-22C8-49C5-A518-0CEE97BBB8E3}" type="presParOf" srcId="{15331FE7-8AA5-4364-AB7D-DC7029133E66}" destId="{C8794EB4-68D2-4252-AE22-AA390DC3E453}" srcOrd="4" destOrd="0" presId="urn:microsoft.com/office/officeart/2008/layout/VerticalCurvedList"/>
    <dgm:cxn modelId="{520298F8-0720-439F-BAC1-2F878124836D}" type="presParOf" srcId="{C8794EB4-68D2-4252-AE22-AA390DC3E453}" destId="{0BD90D2E-1FD4-44F4-A5DC-B052C23B45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5A9E09-41F4-4FEC-AE0A-EC88BF16FB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E79BD-5D5D-46D1-A23B-452064AB9015}">
      <dgm:prSet custT="1"/>
      <dgm:spPr/>
      <dgm:t>
        <a:bodyPr lIns="180000" tIns="180000" rIns="180000" bIns="180000"/>
        <a:lstStyle/>
        <a:p>
          <a:pPr algn="just"/>
          <a:r>
            <a:rPr lang="ru-RU" sz="2000" dirty="0">
              <a:latin typeface="Verdana" panose="020B0604030504040204" pitchFamily="34" charset="0"/>
              <a:ea typeface="Verdana" panose="020B0604030504040204" pitchFamily="34" charset="0"/>
            </a:rPr>
            <a:t>В IPS 2025 могут быть внесены изменения, облегчающие обработку отслеживаемых, заказных и с объявленной ценностью писем</a:t>
          </a:r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gm:t>
    </dgm:pt>
    <dgm:pt modelId="{2D8F08E9-C960-454F-A113-03A5458AF6CB}" type="parTrans" cxnId="{4CEE1AF3-2B0B-49FF-80FE-4BB49212B63C}">
      <dgm:prSet/>
      <dgm:spPr/>
      <dgm:t>
        <a:bodyPr/>
        <a:lstStyle/>
        <a:p>
          <a:endParaRPr lang="en-US" sz="1800"/>
        </a:p>
      </dgm:t>
    </dgm:pt>
    <dgm:pt modelId="{27B5D7DF-180F-4DB1-A022-D5375C5CF19E}" type="sibTrans" cxnId="{4CEE1AF3-2B0B-49FF-80FE-4BB49212B63C}">
      <dgm:prSet/>
      <dgm:spPr/>
      <dgm:t>
        <a:bodyPr/>
        <a:lstStyle/>
        <a:p>
          <a:endParaRPr lang="en-US" sz="1800"/>
        </a:p>
      </dgm:t>
    </dgm:pt>
    <dgm:pt modelId="{8452F99E-1BB6-4AD3-BEAC-27B48F5DB5DE}">
      <dgm:prSet custT="1"/>
      <dgm:spPr/>
      <dgm:t>
        <a:bodyPr lIns="180000" tIns="180000" rIns="180000" bIns="180000"/>
        <a:lstStyle/>
        <a:p>
          <a:r>
            <a:rPr lang="ru-RU" sz="2000" dirty="0">
              <a:latin typeface="Verdana" panose="020B0604030504040204" pitchFamily="34" charset="0"/>
              <a:ea typeface="Verdana" panose="020B0604030504040204" pitchFamily="34" charset="0"/>
            </a:rPr>
            <a:t>Одно требование уже было определено</a:t>
          </a:r>
          <a:r>
            <a:rPr lang="en-US" sz="2000" dirty="0"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</dgm:t>
    </dgm:pt>
    <dgm:pt modelId="{E8E5CCFA-B430-4636-8F98-4C9D000DB6BA}" type="parTrans" cxnId="{7117030B-3747-40CE-9DC6-A29B380A393F}">
      <dgm:prSet/>
      <dgm:spPr/>
      <dgm:t>
        <a:bodyPr/>
        <a:lstStyle/>
        <a:p>
          <a:endParaRPr lang="en-US" sz="1800"/>
        </a:p>
      </dgm:t>
    </dgm:pt>
    <dgm:pt modelId="{7851E988-8356-4350-B702-AC356ADBA42E}" type="sibTrans" cxnId="{7117030B-3747-40CE-9DC6-A29B380A393F}">
      <dgm:prSet/>
      <dgm:spPr/>
      <dgm:t>
        <a:bodyPr/>
        <a:lstStyle/>
        <a:p>
          <a:endParaRPr lang="en-US" sz="1800"/>
        </a:p>
      </dgm:t>
    </dgm:pt>
    <dgm:pt modelId="{D189A277-320C-4B20-92A7-8B2004D643B7}">
      <dgm:prSet custT="1"/>
      <dgm:spPr/>
      <dgm:t>
        <a:bodyPr/>
        <a:lstStyle/>
        <a:p>
          <a:pPr marL="360000" indent="-360000">
            <a:spcAft>
              <a:spcPts val="0"/>
            </a:spcAft>
          </a:pPr>
          <a:r>
            <a:rPr lang="ru-RU" sz="2000" dirty="0">
              <a:latin typeface="Verdana" panose="020B0604030504040204" pitchFamily="34" charset="0"/>
              <a:ea typeface="Verdana" panose="020B0604030504040204" pitchFamily="34" charset="0"/>
            </a:rPr>
            <a:t>Заказные отправления, не допускаемые в емкости  UA</a:t>
          </a:r>
          <a:endParaRPr lang="en-US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693E875-EB0A-4953-8996-B12385D6510D}" type="parTrans" cxnId="{DAD393CF-55C0-4BC3-8030-AD5E6BEDC00F}">
      <dgm:prSet/>
      <dgm:spPr/>
      <dgm:t>
        <a:bodyPr/>
        <a:lstStyle/>
        <a:p>
          <a:endParaRPr lang="en-US" sz="1800"/>
        </a:p>
      </dgm:t>
    </dgm:pt>
    <dgm:pt modelId="{76C01183-EB89-47B5-95D7-6A42A3684440}" type="sibTrans" cxnId="{DAD393CF-55C0-4BC3-8030-AD5E6BEDC00F}">
      <dgm:prSet/>
      <dgm:spPr/>
      <dgm:t>
        <a:bodyPr/>
        <a:lstStyle/>
        <a:p>
          <a:endParaRPr lang="en-US" sz="1800"/>
        </a:p>
      </dgm:t>
    </dgm:pt>
    <dgm:pt modelId="{F487301C-FD9D-475A-BFF6-304B48AEF679}" type="pres">
      <dgm:prSet presAssocID="{EF5A9E09-41F4-4FEC-AE0A-EC88BF16FB7D}" presName="linear" presStyleCnt="0">
        <dgm:presLayoutVars>
          <dgm:dir/>
          <dgm:animLvl val="lvl"/>
          <dgm:resizeHandles val="exact"/>
        </dgm:presLayoutVars>
      </dgm:prSet>
      <dgm:spPr/>
    </dgm:pt>
    <dgm:pt modelId="{973C4C6C-15A7-4F58-B543-079985E6AF45}" type="pres">
      <dgm:prSet presAssocID="{921E79BD-5D5D-46D1-A23B-452064AB9015}" presName="parentLin" presStyleCnt="0"/>
      <dgm:spPr/>
    </dgm:pt>
    <dgm:pt modelId="{6261EEBB-369A-4BBE-B633-449D2DA52A0D}" type="pres">
      <dgm:prSet presAssocID="{921E79BD-5D5D-46D1-A23B-452064AB9015}" presName="parentLeftMargin" presStyleLbl="node1" presStyleIdx="0" presStyleCnt="2"/>
      <dgm:spPr/>
    </dgm:pt>
    <dgm:pt modelId="{7B743C76-36F9-4D03-AD7D-62CB6D78BE2A}" type="pres">
      <dgm:prSet presAssocID="{921E79BD-5D5D-46D1-A23B-452064AB9015}" presName="parentText" presStyleLbl="node1" presStyleIdx="0" presStyleCnt="2" custScaleX="142857">
        <dgm:presLayoutVars>
          <dgm:chMax val="0"/>
          <dgm:bulletEnabled val="1"/>
        </dgm:presLayoutVars>
      </dgm:prSet>
      <dgm:spPr/>
    </dgm:pt>
    <dgm:pt modelId="{DF26B5E7-B86B-4D0D-8A9F-76A9C9CAE76A}" type="pres">
      <dgm:prSet presAssocID="{921E79BD-5D5D-46D1-A23B-452064AB9015}" presName="negativeSpace" presStyleCnt="0"/>
      <dgm:spPr/>
    </dgm:pt>
    <dgm:pt modelId="{4AE08E47-F1A9-4F7E-B125-B2607EBEF045}" type="pres">
      <dgm:prSet presAssocID="{921E79BD-5D5D-46D1-A23B-452064AB9015}" presName="childText" presStyleLbl="conFgAcc1" presStyleIdx="0" presStyleCnt="2">
        <dgm:presLayoutVars>
          <dgm:bulletEnabled val="1"/>
        </dgm:presLayoutVars>
      </dgm:prSet>
      <dgm:spPr/>
    </dgm:pt>
    <dgm:pt modelId="{71CF1008-00EC-4102-B4F2-E31ECDB48B26}" type="pres">
      <dgm:prSet presAssocID="{27B5D7DF-180F-4DB1-A022-D5375C5CF19E}" presName="spaceBetweenRectangles" presStyleCnt="0"/>
      <dgm:spPr/>
    </dgm:pt>
    <dgm:pt modelId="{CC31F7F5-5F4C-4822-93B9-CE27B1518849}" type="pres">
      <dgm:prSet presAssocID="{8452F99E-1BB6-4AD3-BEAC-27B48F5DB5DE}" presName="parentLin" presStyleCnt="0"/>
      <dgm:spPr/>
    </dgm:pt>
    <dgm:pt modelId="{D1874D7C-0B53-41B8-BE0C-B6B425476879}" type="pres">
      <dgm:prSet presAssocID="{8452F99E-1BB6-4AD3-BEAC-27B48F5DB5DE}" presName="parentLeftMargin" presStyleLbl="node1" presStyleIdx="0" presStyleCnt="2"/>
      <dgm:spPr/>
    </dgm:pt>
    <dgm:pt modelId="{A2A665DD-CC6D-4E4D-9608-BB1993D2C856}" type="pres">
      <dgm:prSet presAssocID="{8452F99E-1BB6-4AD3-BEAC-27B48F5DB5DE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4982A54E-F2AE-4E0E-BA4B-2BF0A2946493}" type="pres">
      <dgm:prSet presAssocID="{8452F99E-1BB6-4AD3-BEAC-27B48F5DB5DE}" presName="negativeSpace" presStyleCnt="0"/>
      <dgm:spPr/>
    </dgm:pt>
    <dgm:pt modelId="{AC539260-3A5F-473B-8057-FDCF850B4FAE}" type="pres">
      <dgm:prSet presAssocID="{8452F99E-1BB6-4AD3-BEAC-27B48F5DB5DE}" presName="childText" presStyleLbl="conFgAcc1" presStyleIdx="1" presStyleCnt="2" custLinFactNeighborY="10442">
        <dgm:presLayoutVars>
          <dgm:bulletEnabled val="1"/>
        </dgm:presLayoutVars>
      </dgm:prSet>
      <dgm:spPr/>
    </dgm:pt>
  </dgm:ptLst>
  <dgm:cxnLst>
    <dgm:cxn modelId="{3CC94708-9116-41A7-8EA1-E461B650125D}" type="presOf" srcId="{D189A277-320C-4B20-92A7-8B2004D643B7}" destId="{AC539260-3A5F-473B-8057-FDCF850B4FAE}" srcOrd="0" destOrd="0" presId="urn:microsoft.com/office/officeart/2005/8/layout/list1"/>
    <dgm:cxn modelId="{7117030B-3747-40CE-9DC6-A29B380A393F}" srcId="{EF5A9E09-41F4-4FEC-AE0A-EC88BF16FB7D}" destId="{8452F99E-1BB6-4AD3-BEAC-27B48F5DB5DE}" srcOrd="1" destOrd="0" parTransId="{E8E5CCFA-B430-4636-8F98-4C9D000DB6BA}" sibTransId="{7851E988-8356-4350-B702-AC356ADBA42E}"/>
    <dgm:cxn modelId="{D82F5F1E-3441-4A5F-8951-B1642665F321}" type="presOf" srcId="{8452F99E-1BB6-4AD3-BEAC-27B48F5DB5DE}" destId="{D1874D7C-0B53-41B8-BE0C-B6B425476879}" srcOrd="0" destOrd="0" presId="urn:microsoft.com/office/officeart/2005/8/layout/list1"/>
    <dgm:cxn modelId="{4ADE5C7F-8829-41ED-8D14-52870A6E3C55}" type="presOf" srcId="{921E79BD-5D5D-46D1-A23B-452064AB9015}" destId="{6261EEBB-369A-4BBE-B633-449D2DA52A0D}" srcOrd="0" destOrd="0" presId="urn:microsoft.com/office/officeart/2005/8/layout/list1"/>
    <dgm:cxn modelId="{EE50138A-7D4A-48B7-B7AB-1BFDFE2F18A6}" type="presOf" srcId="{921E79BD-5D5D-46D1-A23B-452064AB9015}" destId="{7B743C76-36F9-4D03-AD7D-62CB6D78BE2A}" srcOrd="1" destOrd="0" presId="urn:microsoft.com/office/officeart/2005/8/layout/list1"/>
    <dgm:cxn modelId="{DAD393CF-55C0-4BC3-8030-AD5E6BEDC00F}" srcId="{8452F99E-1BB6-4AD3-BEAC-27B48F5DB5DE}" destId="{D189A277-320C-4B20-92A7-8B2004D643B7}" srcOrd="0" destOrd="0" parTransId="{3693E875-EB0A-4953-8996-B12385D6510D}" sibTransId="{76C01183-EB89-47B5-95D7-6A42A3684440}"/>
    <dgm:cxn modelId="{97BCE3E0-A306-43D5-94F3-3D73C88F999E}" type="presOf" srcId="{8452F99E-1BB6-4AD3-BEAC-27B48F5DB5DE}" destId="{A2A665DD-CC6D-4E4D-9608-BB1993D2C856}" srcOrd="1" destOrd="0" presId="urn:microsoft.com/office/officeart/2005/8/layout/list1"/>
    <dgm:cxn modelId="{2EE259EE-4F2E-49E7-8A74-8DABFC80E0D9}" type="presOf" srcId="{EF5A9E09-41F4-4FEC-AE0A-EC88BF16FB7D}" destId="{F487301C-FD9D-475A-BFF6-304B48AEF679}" srcOrd="0" destOrd="0" presId="urn:microsoft.com/office/officeart/2005/8/layout/list1"/>
    <dgm:cxn modelId="{4CEE1AF3-2B0B-49FF-80FE-4BB49212B63C}" srcId="{EF5A9E09-41F4-4FEC-AE0A-EC88BF16FB7D}" destId="{921E79BD-5D5D-46D1-A23B-452064AB9015}" srcOrd="0" destOrd="0" parTransId="{2D8F08E9-C960-454F-A113-03A5458AF6CB}" sibTransId="{27B5D7DF-180F-4DB1-A022-D5375C5CF19E}"/>
    <dgm:cxn modelId="{CD05322E-DD66-417E-ABB2-5FD7778AD6E0}" type="presParOf" srcId="{F487301C-FD9D-475A-BFF6-304B48AEF679}" destId="{973C4C6C-15A7-4F58-B543-079985E6AF45}" srcOrd="0" destOrd="0" presId="urn:microsoft.com/office/officeart/2005/8/layout/list1"/>
    <dgm:cxn modelId="{E33DC613-F089-4990-8068-0D8498E053F5}" type="presParOf" srcId="{973C4C6C-15A7-4F58-B543-079985E6AF45}" destId="{6261EEBB-369A-4BBE-B633-449D2DA52A0D}" srcOrd="0" destOrd="0" presId="urn:microsoft.com/office/officeart/2005/8/layout/list1"/>
    <dgm:cxn modelId="{95199DCF-FBC8-4969-B42E-C3A5F701CA28}" type="presParOf" srcId="{973C4C6C-15A7-4F58-B543-079985E6AF45}" destId="{7B743C76-36F9-4D03-AD7D-62CB6D78BE2A}" srcOrd="1" destOrd="0" presId="urn:microsoft.com/office/officeart/2005/8/layout/list1"/>
    <dgm:cxn modelId="{A4F435AD-5AF8-444E-A8DB-70D1AF6F17F9}" type="presParOf" srcId="{F487301C-FD9D-475A-BFF6-304B48AEF679}" destId="{DF26B5E7-B86B-4D0D-8A9F-76A9C9CAE76A}" srcOrd="1" destOrd="0" presId="urn:microsoft.com/office/officeart/2005/8/layout/list1"/>
    <dgm:cxn modelId="{9834A780-B23E-4887-8FF3-F2321A4A0E20}" type="presParOf" srcId="{F487301C-FD9D-475A-BFF6-304B48AEF679}" destId="{4AE08E47-F1A9-4F7E-B125-B2607EBEF045}" srcOrd="2" destOrd="0" presId="urn:microsoft.com/office/officeart/2005/8/layout/list1"/>
    <dgm:cxn modelId="{DE4D95B8-89BD-4372-B3F7-93DED5EFE97D}" type="presParOf" srcId="{F487301C-FD9D-475A-BFF6-304B48AEF679}" destId="{71CF1008-00EC-4102-B4F2-E31ECDB48B26}" srcOrd="3" destOrd="0" presId="urn:microsoft.com/office/officeart/2005/8/layout/list1"/>
    <dgm:cxn modelId="{DFDAC505-C233-4CDF-A3C0-D0444E202435}" type="presParOf" srcId="{F487301C-FD9D-475A-BFF6-304B48AEF679}" destId="{CC31F7F5-5F4C-4822-93B9-CE27B1518849}" srcOrd="4" destOrd="0" presId="urn:microsoft.com/office/officeart/2005/8/layout/list1"/>
    <dgm:cxn modelId="{27C55634-3406-47AF-8016-031E013F42DB}" type="presParOf" srcId="{CC31F7F5-5F4C-4822-93B9-CE27B1518849}" destId="{D1874D7C-0B53-41B8-BE0C-B6B425476879}" srcOrd="0" destOrd="0" presId="urn:microsoft.com/office/officeart/2005/8/layout/list1"/>
    <dgm:cxn modelId="{5623DC35-60DA-4F80-A802-EC1BF7013889}" type="presParOf" srcId="{CC31F7F5-5F4C-4822-93B9-CE27B1518849}" destId="{A2A665DD-CC6D-4E4D-9608-BB1993D2C856}" srcOrd="1" destOrd="0" presId="urn:microsoft.com/office/officeart/2005/8/layout/list1"/>
    <dgm:cxn modelId="{13956F42-2178-46CD-88DD-F207BEC9EC84}" type="presParOf" srcId="{F487301C-FD9D-475A-BFF6-304B48AEF679}" destId="{4982A54E-F2AE-4E0E-BA4B-2BF0A2946493}" srcOrd="5" destOrd="0" presId="urn:microsoft.com/office/officeart/2005/8/layout/list1"/>
    <dgm:cxn modelId="{58BC88EB-7E32-4D80-80CE-83DF7BFE51BC}" type="presParOf" srcId="{F487301C-FD9D-475A-BFF6-304B48AEF679}" destId="{AC539260-3A5F-473B-8057-FDCF850B4F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0AD3F8-C03F-487E-A540-7F805CE09A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57436-87AB-4AC6-9486-DE82DCCB7B5F}">
      <dgm:prSet/>
      <dgm:spPr/>
      <dgm:t>
        <a:bodyPr/>
        <a:lstStyle/>
        <a:p>
          <a:r>
            <a:rPr lang="ru-RU" b="1" dirty="0"/>
            <a:t>Регламент Конвенции, статья 21-003 (Запросы при использовании IBIS)</a:t>
          </a:r>
          <a:endParaRPr lang="en-US" dirty="0"/>
        </a:p>
      </dgm:t>
    </dgm:pt>
    <dgm:pt modelId="{28B8596C-85E5-4A1F-AFF8-86A87BBB232C}" type="parTrans" cxnId="{8932CDAA-3602-43EF-9CDE-8560F0D7793B}">
      <dgm:prSet/>
      <dgm:spPr/>
      <dgm:t>
        <a:bodyPr/>
        <a:lstStyle/>
        <a:p>
          <a:endParaRPr lang="en-US"/>
        </a:p>
      </dgm:t>
    </dgm:pt>
    <dgm:pt modelId="{30FF0E53-BC43-492D-9325-11395E3A29C2}" type="sibTrans" cxnId="{8932CDAA-3602-43EF-9CDE-8560F0D7793B}">
      <dgm:prSet/>
      <dgm:spPr/>
      <dgm:t>
        <a:bodyPr/>
        <a:lstStyle/>
        <a:p>
          <a:endParaRPr lang="en-US"/>
        </a:p>
      </dgm:t>
    </dgm:pt>
    <dgm:pt modelId="{66BB000F-9920-4091-83E5-75EE8F76CC78}">
      <dgm:prSet custT="1"/>
      <dgm:spPr/>
      <dgm:t>
        <a:bodyPr/>
        <a:lstStyle/>
        <a:p>
          <a:r>
            <a:rPr lang="ru-RU" sz="1600" dirty="0"/>
            <a:t>Подготовка запросов для назначенных операторов с использованием IBIS обязательна для посылок и </a:t>
          </a:r>
          <a:r>
            <a:rPr lang="ru-RU" sz="1600" u="sng" dirty="0"/>
            <a:t>необязательна для отправлений письменной корреспонденции.</a:t>
          </a:r>
          <a:endParaRPr lang="en-US" sz="2300" u="sng" dirty="0"/>
        </a:p>
      </dgm:t>
    </dgm:pt>
    <dgm:pt modelId="{307F9A9F-DA56-4388-8797-BE186A9782F0}" type="parTrans" cxnId="{4A2B20B4-A6F0-4302-9C34-A4BF6B9669FF}">
      <dgm:prSet/>
      <dgm:spPr/>
      <dgm:t>
        <a:bodyPr/>
        <a:lstStyle/>
        <a:p>
          <a:endParaRPr lang="en-US"/>
        </a:p>
      </dgm:t>
    </dgm:pt>
    <dgm:pt modelId="{8601B3EE-A2DB-4144-8823-CE55F3F2251D}" type="sibTrans" cxnId="{4A2B20B4-A6F0-4302-9C34-A4BF6B9669FF}">
      <dgm:prSet/>
      <dgm:spPr/>
      <dgm:t>
        <a:bodyPr/>
        <a:lstStyle/>
        <a:p>
          <a:endParaRPr lang="en-US"/>
        </a:p>
      </dgm:t>
    </dgm:pt>
    <dgm:pt modelId="{A0AB8FF1-101B-4F3A-91DC-3F90E467BE9C}">
      <dgm:prSet custT="1"/>
      <dgm:spPr/>
      <dgm:t>
        <a:bodyPr/>
        <a:lstStyle/>
        <a:p>
          <a:r>
            <a:rPr lang="ru-RU" sz="1600" dirty="0"/>
            <a:t>Когда IBIS используется для отправлений письменной корреспонденции, все операционные и технические процедуры, применимые к IBIS для посылок, также применяются к отправлениям письменной корреспонденции.</a:t>
          </a:r>
          <a:endParaRPr lang="en-US" sz="1600" dirty="0"/>
        </a:p>
      </dgm:t>
    </dgm:pt>
    <dgm:pt modelId="{25C209B5-6D80-4F37-9379-33CF56D55291}" type="parTrans" cxnId="{A206002C-0EB9-4EC7-82B3-24A20BB160E8}">
      <dgm:prSet/>
      <dgm:spPr/>
      <dgm:t>
        <a:bodyPr/>
        <a:lstStyle/>
        <a:p>
          <a:endParaRPr lang="en-US"/>
        </a:p>
      </dgm:t>
    </dgm:pt>
    <dgm:pt modelId="{54A95FBC-5DEB-4BA2-AFF2-0496910CE183}" type="sibTrans" cxnId="{A206002C-0EB9-4EC7-82B3-24A20BB160E8}">
      <dgm:prSet/>
      <dgm:spPr/>
      <dgm:t>
        <a:bodyPr/>
        <a:lstStyle/>
        <a:p>
          <a:endParaRPr lang="en-US"/>
        </a:p>
      </dgm:t>
    </dgm:pt>
    <dgm:pt modelId="{C96CA27F-475B-4C7E-9CCF-CBC7BB8F5FBB}">
      <dgm:prSet/>
      <dgm:spPr/>
      <dgm:t>
        <a:bodyPr/>
        <a:lstStyle/>
        <a:p>
          <a:endParaRPr lang="en-US" sz="2300" dirty="0"/>
        </a:p>
      </dgm:t>
    </dgm:pt>
    <dgm:pt modelId="{6D2B79B1-DC7B-4620-9263-4A8F0AC77A67}" type="parTrans" cxnId="{9D0D9F7F-A75A-452C-A998-A634C9BB1E6A}">
      <dgm:prSet/>
      <dgm:spPr/>
      <dgm:t>
        <a:bodyPr/>
        <a:lstStyle/>
        <a:p>
          <a:endParaRPr lang="en-US"/>
        </a:p>
      </dgm:t>
    </dgm:pt>
    <dgm:pt modelId="{454B1300-71C6-49D8-8778-881F8B726F53}" type="sibTrans" cxnId="{9D0D9F7F-A75A-452C-A998-A634C9BB1E6A}">
      <dgm:prSet/>
      <dgm:spPr/>
      <dgm:t>
        <a:bodyPr/>
        <a:lstStyle/>
        <a:p>
          <a:endParaRPr lang="en-US"/>
        </a:p>
      </dgm:t>
    </dgm:pt>
    <dgm:pt modelId="{94FC2DE0-B782-4AD5-B20F-B2392058B209}" type="pres">
      <dgm:prSet presAssocID="{A90AD3F8-C03F-487E-A540-7F805CE09A88}" presName="Name0" presStyleCnt="0">
        <dgm:presLayoutVars>
          <dgm:dir/>
          <dgm:animLvl val="lvl"/>
          <dgm:resizeHandles val="exact"/>
        </dgm:presLayoutVars>
      </dgm:prSet>
      <dgm:spPr/>
    </dgm:pt>
    <dgm:pt modelId="{09EF9930-BFBF-48FE-9B7E-8049DCFC69A6}" type="pres">
      <dgm:prSet presAssocID="{78E57436-87AB-4AC6-9486-DE82DCCB7B5F}" presName="composite" presStyleCnt="0"/>
      <dgm:spPr/>
    </dgm:pt>
    <dgm:pt modelId="{17D726C1-5B57-4FBD-80D1-09FADBEAD509}" type="pres">
      <dgm:prSet presAssocID="{78E57436-87AB-4AC6-9486-DE82DCCB7B5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A7D8CCA-3320-48DB-B9C1-F5A13299FEAC}" type="pres">
      <dgm:prSet presAssocID="{78E57436-87AB-4AC6-9486-DE82DCCB7B5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93B1500-F31C-4EC9-B492-81C4D4F03130}" type="presOf" srcId="{C96CA27F-475B-4C7E-9CCF-CBC7BB8F5FBB}" destId="{5A7D8CCA-3320-48DB-B9C1-F5A13299FEAC}" srcOrd="0" destOrd="0" presId="urn:microsoft.com/office/officeart/2005/8/layout/hList1"/>
    <dgm:cxn modelId="{D5C7B80C-3160-437A-996F-ED9582CD72CE}" type="presOf" srcId="{A0AB8FF1-101B-4F3A-91DC-3F90E467BE9C}" destId="{5A7D8CCA-3320-48DB-B9C1-F5A13299FEAC}" srcOrd="0" destOrd="2" presId="urn:microsoft.com/office/officeart/2005/8/layout/hList1"/>
    <dgm:cxn modelId="{A206002C-0EB9-4EC7-82B3-24A20BB160E8}" srcId="{78E57436-87AB-4AC6-9486-DE82DCCB7B5F}" destId="{A0AB8FF1-101B-4F3A-91DC-3F90E467BE9C}" srcOrd="2" destOrd="0" parTransId="{25C209B5-6D80-4F37-9379-33CF56D55291}" sibTransId="{54A95FBC-5DEB-4BA2-AFF2-0496910CE183}"/>
    <dgm:cxn modelId="{9D0D9F7F-A75A-452C-A998-A634C9BB1E6A}" srcId="{78E57436-87AB-4AC6-9486-DE82DCCB7B5F}" destId="{C96CA27F-475B-4C7E-9CCF-CBC7BB8F5FBB}" srcOrd="0" destOrd="0" parTransId="{6D2B79B1-DC7B-4620-9263-4A8F0AC77A67}" sibTransId="{454B1300-71C6-49D8-8778-881F8B726F53}"/>
    <dgm:cxn modelId="{DEAC598E-6100-475A-A8A6-08E660074E06}" type="presOf" srcId="{66BB000F-9920-4091-83E5-75EE8F76CC78}" destId="{5A7D8CCA-3320-48DB-B9C1-F5A13299FEAC}" srcOrd="0" destOrd="1" presId="urn:microsoft.com/office/officeart/2005/8/layout/hList1"/>
    <dgm:cxn modelId="{136C119F-921D-4A27-8AFF-DD87C64E987F}" type="presOf" srcId="{A90AD3F8-C03F-487E-A540-7F805CE09A88}" destId="{94FC2DE0-B782-4AD5-B20F-B2392058B209}" srcOrd="0" destOrd="0" presId="urn:microsoft.com/office/officeart/2005/8/layout/hList1"/>
    <dgm:cxn modelId="{8932CDAA-3602-43EF-9CDE-8560F0D7793B}" srcId="{A90AD3F8-C03F-487E-A540-7F805CE09A88}" destId="{78E57436-87AB-4AC6-9486-DE82DCCB7B5F}" srcOrd="0" destOrd="0" parTransId="{28B8596C-85E5-4A1F-AFF8-86A87BBB232C}" sibTransId="{30FF0E53-BC43-492D-9325-11395E3A29C2}"/>
    <dgm:cxn modelId="{4A2B20B4-A6F0-4302-9C34-A4BF6B9669FF}" srcId="{78E57436-87AB-4AC6-9486-DE82DCCB7B5F}" destId="{66BB000F-9920-4091-83E5-75EE8F76CC78}" srcOrd="1" destOrd="0" parTransId="{307F9A9F-DA56-4388-8797-BE186A9782F0}" sibTransId="{8601B3EE-A2DB-4144-8823-CE55F3F2251D}"/>
    <dgm:cxn modelId="{3D8D0BD8-9122-4076-9F09-2EF332DC1612}" type="presOf" srcId="{78E57436-87AB-4AC6-9486-DE82DCCB7B5F}" destId="{17D726C1-5B57-4FBD-80D1-09FADBEAD509}" srcOrd="0" destOrd="0" presId="urn:microsoft.com/office/officeart/2005/8/layout/hList1"/>
    <dgm:cxn modelId="{BDF06F7B-3F42-40EB-B91C-474DDC172D5F}" type="presParOf" srcId="{94FC2DE0-B782-4AD5-B20F-B2392058B209}" destId="{09EF9930-BFBF-48FE-9B7E-8049DCFC69A6}" srcOrd="0" destOrd="0" presId="urn:microsoft.com/office/officeart/2005/8/layout/hList1"/>
    <dgm:cxn modelId="{5DE951F9-E2FA-471E-AD80-67EE13A0470C}" type="presParOf" srcId="{09EF9930-BFBF-48FE-9B7E-8049DCFC69A6}" destId="{17D726C1-5B57-4FBD-80D1-09FADBEAD509}" srcOrd="0" destOrd="0" presId="urn:microsoft.com/office/officeart/2005/8/layout/hList1"/>
    <dgm:cxn modelId="{0CBCFF38-3B66-4285-A6FD-C512495AD7D4}" type="presParOf" srcId="{09EF9930-BFBF-48FE-9B7E-8049DCFC69A6}" destId="{5A7D8CCA-3320-48DB-B9C1-F5A13299FE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DD4925-EFA4-4C2B-B691-4AF615E79D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6DF37B-D0E3-484F-9423-A2915FC06251}">
      <dgm:prSet/>
      <dgm:spPr/>
      <dgm:t>
        <a:bodyPr/>
        <a:lstStyle/>
        <a:p>
          <a:r>
            <a:rPr lang="ru-RU" b="1" dirty="0"/>
            <a:t>Область применения</a:t>
          </a:r>
          <a:r>
            <a:rPr lang="en-US" b="1" dirty="0"/>
            <a:t>: </a:t>
          </a:r>
          <a:endParaRPr lang="en-US" dirty="0"/>
        </a:p>
      </dgm:t>
    </dgm:pt>
    <dgm:pt modelId="{669B5BA8-9ED2-4052-A7A6-4901F9D3BFB9}" type="parTrans" cxnId="{873C28AA-BBED-400C-9158-8E40E2549CC3}">
      <dgm:prSet/>
      <dgm:spPr/>
      <dgm:t>
        <a:bodyPr/>
        <a:lstStyle/>
        <a:p>
          <a:endParaRPr lang="en-US"/>
        </a:p>
      </dgm:t>
    </dgm:pt>
    <dgm:pt modelId="{ADF98CA6-7D6F-4635-AE0A-33F656B98C15}" type="sibTrans" cxnId="{873C28AA-BBED-400C-9158-8E40E2549CC3}">
      <dgm:prSet/>
      <dgm:spPr/>
      <dgm:t>
        <a:bodyPr/>
        <a:lstStyle/>
        <a:p>
          <a:endParaRPr lang="en-US"/>
        </a:p>
      </dgm:t>
    </dgm:pt>
    <dgm:pt modelId="{F73BD51E-5FB5-4E49-9D39-F72964ACC0EF}">
      <dgm:prSet/>
      <dgm:spPr/>
      <dgm:t>
        <a:bodyPr/>
        <a:lstStyle/>
        <a:p>
          <a:r>
            <a:rPr lang="ru-RU" dirty="0"/>
            <a:t>Международные запросы на заказные, отслеживаемые и с объявленной ценностью отправления будут обрабатываться с помощью справочно-рекламационной интернет-системы, которая уже используется для посылок</a:t>
          </a:r>
          <a:endParaRPr lang="en-US" dirty="0"/>
        </a:p>
      </dgm:t>
    </dgm:pt>
    <dgm:pt modelId="{34233FB7-A1FD-4448-8AFA-B345A7628BFA}" type="parTrans" cxnId="{485C7825-3F6F-4158-A89A-0E452DEB9964}">
      <dgm:prSet/>
      <dgm:spPr/>
      <dgm:t>
        <a:bodyPr/>
        <a:lstStyle/>
        <a:p>
          <a:endParaRPr lang="en-US"/>
        </a:p>
      </dgm:t>
    </dgm:pt>
    <dgm:pt modelId="{4A9A75F3-99C0-45BA-9524-1C227046C8E5}" type="sibTrans" cxnId="{485C7825-3F6F-4158-A89A-0E452DEB9964}">
      <dgm:prSet/>
      <dgm:spPr/>
      <dgm:t>
        <a:bodyPr/>
        <a:lstStyle/>
        <a:p>
          <a:endParaRPr lang="en-US"/>
        </a:p>
      </dgm:t>
    </dgm:pt>
    <dgm:pt modelId="{8C666970-13B8-4896-B855-892AE589947D}">
      <dgm:prSet/>
      <dgm:spPr/>
      <dgm:t>
        <a:bodyPr/>
        <a:lstStyle/>
        <a:p>
          <a:r>
            <a:rPr lang="ru-RU" b="1" dirty="0"/>
            <a:t>Ключевые изменения</a:t>
          </a:r>
          <a:r>
            <a:rPr lang="en-US" b="1" dirty="0"/>
            <a:t>:</a:t>
          </a:r>
          <a:endParaRPr lang="en-US" dirty="0"/>
        </a:p>
      </dgm:t>
    </dgm:pt>
    <dgm:pt modelId="{8993DDDB-586C-427D-A744-73AAD651225B}" type="parTrans" cxnId="{E76B5F2B-8008-4BD5-B2DE-79D77A124290}">
      <dgm:prSet/>
      <dgm:spPr/>
      <dgm:t>
        <a:bodyPr/>
        <a:lstStyle/>
        <a:p>
          <a:endParaRPr lang="en-US"/>
        </a:p>
      </dgm:t>
    </dgm:pt>
    <dgm:pt modelId="{28381BB2-D628-4C08-A3AC-462201E7DE93}" type="sibTrans" cxnId="{E76B5F2B-8008-4BD5-B2DE-79D77A124290}">
      <dgm:prSet/>
      <dgm:spPr/>
      <dgm:t>
        <a:bodyPr/>
        <a:lstStyle/>
        <a:p>
          <a:endParaRPr lang="en-US"/>
        </a:p>
      </dgm:t>
    </dgm:pt>
    <dgm:pt modelId="{44425CE7-3E00-4BC0-938F-6E0D0207E146}">
      <dgm:prSet custT="1"/>
      <dgm:spPr/>
      <dgm:t>
        <a:bodyPr/>
        <a:lstStyle/>
        <a:p>
          <a:r>
            <a:rPr lang="ru-RU" sz="1400"/>
            <a:t>Единая система, использующая IBIS–GCSS для обеспечения согласованности запросов</a:t>
          </a:r>
          <a:endParaRPr lang="en-US" sz="1400" dirty="0"/>
        </a:p>
      </dgm:t>
    </dgm:pt>
    <dgm:pt modelId="{251D2002-CDBB-4209-89B6-B7B74E2856D1}" type="parTrans" cxnId="{0FFA845B-4BA0-4BFD-80BC-9711C0976B17}">
      <dgm:prSet/>
      <dgm:spPr/>
      <dgm:t>
        <a:bodyPr/>
        <a:lstStyle/>
        <a:p>
          <a:endParaRPr lang="en-US"/>
        </a:p>
      </dgm:t>
    </dgm:pt>
    <dgm:pt modelId="{5515CE35-CFAB-4CD5-9C59-0AF7E43CE1A3}" type="sibTrans" cxnId="{0FFA845B-4BA0-4BFD-80BC-9711C0976B17}">
      <dgm:prSet/>
      <dgm:spPr/>
      <dgm:t>
        <a:bodyPr/>
        <a:lstStyle/>
        <a:p>
          <a:endParaRPr lang="en-US"/>
        </a:p>
      </dgm:t>
    </dgm:pt>
    <dgm:pt modelId="{CA49517A-2D44-4D5B-B969-F7A116598681}">
      <dgm:prSet/>
      <dgm:spPr/>
      <dgm:t>
        <a:bodyPr/>
        <a:lstStyle/>
        <a:p>
          <a:r>
            <a:rPr lang="ru-RU" b="1" dirty="0"/>
            <a:t>Дальнейшие действия</a:t>
          </a:r>
          <a:r>
            <a:rPr lang="en-US" b="1" dirty="0"/>
            <a:t>:</a:t>
          </a:r>
          <a:endParaRPr lang="en-US" dirty="0"/>
        </a:p>
      </dgm:t>
    </dgm:pt>
    <dgm:pt modelId="{D3260569-A719-46E4-A544-0140E2ECC037}" type="parTrans" cxnId="{5F516A02-41B4-4001-8487-10CF48B8C2DE}">
      <dgm:prSet/>
      <dgm:spPr/>
      <dgm:t>
        <a:bodyPr/>
        <a:lstStyle/>
        <a:p>
          <a:endParaRPr lang="en-US"/>
        </a:p>
      </dgm:t>
    </dgm:pt>
    <dgm:pt modelId="{9D33DF67-0E57-4D4F-8F1D-2A14B07C89BE}" type="sibTrans" cxnId="{5F516A02-41B4-4001-8487-10CF48B8C2DE}">
      <dgm:prSet/>
      <dgm:spPr/>
      <dgm:t>
        <a:bodyPr/>
        <a:lstStyle/>
        <a:p>
          <a:endParaRPr lang="en-US"/>
        </a:p>
      </dgm:t>
    </dgm:pt>
    <dgm:pt modelId="{F4028D18-470A-487B-ABEB-AE29A3E6B56F}">
      <dgm:prSet custT="1"/>
      <dgm:spPr/>
      <dgm:t>
        <a:bodyPr/>
        <a:lstStyle/>
        <a:p>
          <a:r>
            <a:rPr lang="ru-RU" sz="1400" dirty="0"/>
            <a:t>Подробное руководство и поддержка в реализации будут вскоре доведены до сведения всех членов</a:t>
          </a:r>
          <a:endParaRPr lang="en-US" sz="1400" dirty="0"/>
        </a:p>
      </dgm:t>
    </dgm:pt>
    <dgm:pt modelId="{DF056BBE-84D4-4240-B948-4C771D14E58D}" type="parTrans" cxnId="{C32DDE92-89CB-4AC5-9A40-033AB83F44A0}">
      <dgm:prSet/>
      <dgm:spPr/>
      <dgm:t>
        <a:bodyPr/>
        <a:lstStyle/>
        <a:p>
          <a:endParaRPr lang="en-US"/>
        </a:p>
      </dgm:t>
    </dgm:pt>
    <dgm:pt modelId="{0DBF89E3-05ED-4C15-8149-88DEEDAAAAA5}" type="sibTrans" cxnId="{C32DDE92-89CB-4AC5-9A40-033AB83F44A0}">
      <dgm:prSet/>
      <dgm:spPr/>
      <dgm:t>
        <a:bodyPr/>
        <a:lstStyle/>
        <a:p>
          <a:endParaRPr lang="en-US"/>
        </a:p>
      </dgm:t>
    </dgm:pt>
    <dgm:pt modelId="{211F76F9-67C2-4219-9AC9-1F1615EAE6D6}">
      <dgm:prSet custT="1"/>
      <dgm:spPr/>
      <dgm:t>
        <a:bodyPr/>
        <a:lstStyle/>
        <a:p>
          <a:r>
            <a:rPr lang="ru-RU" sz="1400" dirty="0"/>
            <a:t>Поставщик услуг GCSS расширяет соответствующий модуль, чтобы обеспечить доступ к нему существующим и новым колл-центрам/пользователям</a:t>
          </a:r>
        </a:p>
      </dgm:t>
    </dgm:pt>
    <dgm:pt modelId="{8233713D-8344-4A67-B2F5-E7C3C3C02590}" type="parTrans" cxnId="{A122C19A-8303-45D7-972C-BF59101AA995}">
      <dgm:prSet/>
      <dgm:spPr/>
      <dgm:t>
        <a:bodyPr/>
        <a:lstStyle/>
        <a:p>
          <a:endParaRPr lang="ru-RU"/>
        </a:p>
      </dgm:t>
    </dgm:pt>
    <dgm:pt modelId="{60B95049-B85A-48D5-89E7-BFAF7F01E5CB}" type="sibTrans" cxnId="{A122C19A-8303-45D7-972C-BF59101AA995}">
      <dgm:prSet/>
      <dgm:spPr/>
      <dgm:t>
        <a:bodyPr/>
        <a:lstStyle/>
        <a:p>
          <a:endParaRPr lang="ru-RU"/>
        </a:p>
      </dgm:t>
    </dgm:pt>
    <dgm:pt modelId="{EF2BD753-6121-44BA-8ECE-144EA1B5AE4E}">
      <dgm:prSet custT="1"/>
      <dgm:spPr/>
      <dgm:t>
        <a:bodyPr/>
        <a:lstStyle/>
        <a:p>
          <a:r>
            <a:rPr lang="ru-RU" sz="1400" dirty="0"/>
            <a:t>Важную роль в этом внедрении сыграют колл-центры и пользователи, уже имеющие опыт работы с интернет-запросами; при необходимости может быть организовано обучение</a:t>
          </a:r>
        </a:p>
      </dgm:t>
    </dgm:pt>
    <dgm:pt modelId="{AC7A5DAF-DF7F-4D10-ABD0-FB9CBCE9472F}" type="parTrans" cxnId="{B12BAA92-5175-4BFD-9DA5-AF7F312B8D11}">
      <dgm:prSet/>
      <dgm:spPr/>
      <dgm:t>
        <a:bodyPr/>
        <a:lstStyle/>
        <a:p>
          <a:endParaRPr lang="ru-RU"/>
        </a:p>
      </dgm:t>
    </dgm:pt>
    <dgm:pt modelId="{AAEBDF39-6F43-42EC-90E8-61E8EB90BA0D}" type="sibTrans" cxnId="{B12BAA92-5175-4BFD-9DA5-AF7F312B8D11}">
      <dgm:prSet/>
      <dgm:spPr/>
      <dgm:t>
        <a:bodyPr/>
        <a:lstStyle/>
        <a:p>
          <a:endParaRPr lang="ru-RU"/>
        </a:p>
      </dgm:t>
    </dgm:pt>
    <dgm:pt modelId="{76CA7203-68C6-4AE7-B731-B9521081425D}" type="pres">
      <dgm:prSet presAssocID="{5DDD4925-EFA4-4C2B-B691-4AF615E79D4D}" presName="linear" presStyleCnt="0">
        <dgm:presLayoutVars>
          <dgm:animLvl val="lvl"/>
          <dgm:resizeHandles val="exact"/>
        </dgm:presLayoutVars>
      </dgm:prSet>
      <dgm:spPr/>
    </dgm:pt>
    <dgm:pt modelId="{917C9426-FE7F-405C-A890-9DA9115CAA39}" type="pres">
      <dgm:prSet presAssocID="{5C6DF37B-D0E3-484F-9423-A2915FC062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939617-8426-45F9-BB85-FDD3A8889BF3}" type="pres">
      <dgm:prSet presAssocID="{5C6DF37B-D0E3-484F-9423-A2915FC06251}" presName="childText" presStyleLbl="revTx" presStyleIdx="0" presStyleCnt="3">
        <dgm:presLayoutVars>
          <dgm:bulletEnabled val="1"/>
        </dgm:presLayoutVars>
      </dgm:prSet>
      <dgm:spPr/>
    </dgm:pt>
    <dgm:pt modelId="{591C51D5-25D1-446E-8924-8308D962FD3B}" type="pres">
      <dgm:prSet presAssocID="{8C666970-13B8-4896-B855-892AE589947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6E7831-BE71-4F40-A878-66CCDAD692CB}" type="pres">
      <dgm:prSet presAssocID="{8C666970-13B8-4896-B855-892AE589947D}" presName="childText" presStyleLbl="revTx" presStyleIdx="1" presStyleCnt="3">
        <dgm:presLayoutVars>
          <dgm:bulletEnabled val="1"/>
        </dgm:presLayoutVars>
      </dgm:prSet>
      <dgm:spPr/>
    </dgm:pt>
    <dgm:pt modelId="{D961103F-6878-41C8-BD7C-813053BDBB2E}" type="pres">
      <dgm:prSet presAssocID="{CA49517A-2D44-4D5B-B969-F7A11659868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5FA4DE-8DBF-4986-9837-7EC8A21DCD80}" type="pres">
      <dgm:prSet presAssocID="{CA49517A-2D44-4D5B-B969-F7A11659868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F516A02-41B4-4001-8487-10CF48B8C2DE}" srcId="{5DDD4925-EFA4-4C2B-B691-4AF615E79D4D}" destId="{CA49517A-2D44-4D5B-B969-F7A116598681}" srcOrd="2" destOrd="0" parTransId="{D3260569-A719-46E4-A544-0140E2ECC037}" sibTransId="{9D33DF67-0E57-4D4F-8F1D-2A14B07C89BE}"/>
    <dgm:cxn modelId="{0A0A580C-A5B8-460B-A55F-58FD83976368}" type="presOf" srcId="{F4028D18-470A-487B-ABEB-AE29A3E6B56F}" destId="{FE5FA4DE-8DBF-4986-9837-7EC8A21DCD80}" srcOrd="0" destOrd="0" presId="urn:microsoft.com/office/officeart/2005/8/layout/vList2"/>
    <dgm:cxn modelId="{F782091A-1F4E-4538-B9CE-A02D8115AC05}" type="presOf" srcId="{44425CE7-3E00-4BC0-938F-6E0D0207E146}" destId="{FA6E7831-BE71-4F40-A878-66CCDAD692CB}" srcOrd="0" destOrd="0" presId="urn:microsoft.com/office/officeart/2005/8/layout/vList2"/>
    <dgm:cxn modelId="{14916020-03B6-4264-A497-A43D2CA8BB54}" type="presOf" srcId="{CA49517A-2D44-4D5B-B969-F7A116598681}" destId="{D961103F-6878-41C8-BD7C-813053BDBB2E}" srcOrd="0" destOrd="0" presId="urn:microsoft.com/office/officeart/2005/8/layout/vList2"/>
    <dgm:cxn modelId="{56B53825-E4AC-4A5E-A5CE-C1058EC8D22F}" type="presOf" srcId="{211F76F9-67C2-4219-9AC9-1F1615EAE6D6}" destId="{FA6E7831-BE71-4F40-A878-66CCDAD692CB}" srcOrd="0" destOrd="1" presId="urn:microsoft.com/office/officeart/2005/8/layout/vList2"/>
    <dgm:cxn modelId="{485C7825-3F6F-4158-A89A-0E452DEB9964}" srcId="{5C6DF37B-D0E3-484F-9423-A2915FC06251}" destId="{F73BD51E-5FB5-4E49-9D39-F72964ACC0EF}" srcOrd="0" destOrd="0" parTransId="{34233FB7-A1FD-4448-8AFA-B345A7628BFA}" sibTransId="{4A9A75F3-99C0-45BA-9524-1C227046C8E5}"/>
    <dgm:cxn modelId="{E76B5F2B-8008-4BD5-B2DE-79D77A124290}" srcId="{5DDD4925-EFA4-4C2B-B691-4AF615E79D4D}" destId="{8C666970-13B8-4896-B855-892AE589947D}" srcOrd="1" destOrd="0" parTransId="{8993DDDB-586C-427D-A744-73AAD651225B}" sibTransId="{28381BB2-D628-4C08-A3AC-462201E7DE93}"/>
    <dgm:cxn modelId="{283D6A34-FCCB-42FC-8F18-60EB7C8C1FBC}" type="presOf" srcId="{5C6DF37B-D0E3-484F-9423-A2915FC06251}" destId="{917C9426-FE7F-405C-A890-9DA9115CAA39}" srcOrd="0" destOrd="0" presId="urn:microsoft.com/office/officeart/2005/8/layout/vList2"/>
    <dgm:cxn modelId="{0FFA845B-4BA0-4BFD-80BC-9711C0976B17}" srcId="{8C666970-13B8-4896-B855-892AE589947D}" destId="{44425CE7-3E00-4BC0-938F-6E0D0207E146}" srcOrd="0" destOrd="0" parTransId="{251D2002-CDBB-4209-89B6-B7B74E2856D1}" sibTransId="{5515CE35-CFAB-4CD5-9C59-0AF7E43CE1A3}"/>
    <dgm:cxn modelId="{F0D6C047-4A87-450D-A117-F02109EDF82A}" type="presOf" srcId="{5DDD4925-EFA4-4C2B-B691-4AF615E79D4D}" destId="{76CA7203-68C6-4AE7-B731-B9521081425D}" srcOrd="0" destOrd="0" presId="urn:microsoft.com/office/officeart/2005/8/layout/vList2"/>
    <dgm:cxn modelId="{50BBE185-0A2B-42A9-A172-0F5EE638A41E}" type="presOf" srcId="{EF2BD753-6121-44BA-8ECE-144EA1B5AE4E}" destId="{FA6E7831-BE71-4F40-A878-66CCDAD692CB}" srcOrd="0" destOrd="2" presId="urn:microsoft.com/office/officeart/2005/8/layout/vList2"/>
    <dgm:cxn modelId="{B12BAA92-5175-4BFD-9DA5-AF7F312B8D11}" srcId="{8C666970-13B8-4896-B855-892AE589947D}" destId="{EF2BD753-6121-44BA-8ECE-144EA1B5AE4E}" srcOrd="2" destOrd="0" parTransId="{AC7A5DAF-DF7F-4D10-ABD0-FB9CBCE9472F}" sibTransId="{AAEBDF39-6F43-42EC-90E8-61E8EB90BA0D}"/>
    <dgm:cxn modelId="{C32DDE92-89CB-4AC5-9A40-033AB83F44A0}" srcId="{CA49517A-2D44-4D5B-B969-F7A116598681}" destId="{F4028D18-470A-487B-ABEB-AE29A3E6B56F}" srcOrd="0" destOrd="0" parTransId="{DF056BBE-84D4-4240-B948-4C771D14E58D}" sibTransId="{0DBF89E3-05ED-4C15-8149-88DEEDAAAAA5}"/>
    <dgm:cxn modelId="{20238B9A-D62E-40BE-82EC-4EB6A173ECF6}" type="presOf" srcId="{8C666970-13B8-4896-B855-892AE589947D}" destId="{591C51D5-25D1-446E-8924-8308D962FD3B}" srcOrd="0" destOrd="0" presId="urn:microsoft.com/office/officeart/2005/8/layout/vList2"/>
    <dgm:cxn modelId="{A122C19A-8303-45D7-972C-BF59101AA995}" srcId="{8C666970-13B8-4896-B855-892AE589947D}" destId="{211F76F9-67C2-4219-9AC9-1F1615EAE6D6}" srcOrd="1" destOrd="0" parTransId="{8233713D-8344-4A67-B2F5-E7C3C3C02590}" sibTransId="{60B95049-B85A-48D5-89E7-BFAF7F01E5CB}"/>
    <dgm:cxn modelId="{873C28AA-BBED-400C-9158-8E40E2549CC3}" srcId="{5DDD4925-EFA4-4C2B-B691-4AF615E79D4D}" destId="{5C6DF37B-D0E3-484F-9423-A2915FC06251}" srcOrd="0" destOrd="0" parTransId="{669B5BA8-9ED2-4052-A7A6-4901F9D3BFB9}" sibTransId="{ADF98CA6-7D6F-4635-AE0A-33F656B98C15}"/>
    <dgm:cxn modelId="{422823D7-07C2-45F9-8AB5-DE909AEE0E6D}" type="presOf" srcId="{F73BD51E-5FB5-4E49-9D39-F72964ACC0EF}" destId="{80939617-8426-45F9-BB85-FDD3A8889BF3}" srcOrd="0" destOrd="0" presId="urn:microsoft.com/office/officeart/2005/8/layout/vList2"/>
    <dgm:cxn modelId="{4CBA8C60-EFA2-4E88-ABEA-548CDDE3C26B}" type="presParOf" srcId="{76CA7203-68C6-4AE7-B731-B9521081425D}" destId="{917C9426-FE7F-405C-A890-9DA9115CAA39}" srcOrd="0" destOrd="0" presId="urn:microsoft.com/office/officeart/2005/8/layout/vList2"/>
    <dgm:cxn modelId="{93BA2D08-81D9-4EC1-B3C0-1342162FE1BD}" type="presParOf" srcId="{76CA7203-68C6-4AE7-B731-B9521081425D}" destId="{80939617-8426-45F9-BB85-FDD3A8889BF3}" srcOrd="1" destOrd="0" presId="urn:microsoft.com/office/officeart/2005/8/layout/vList2"/>
    <dgm:cxn modelId="{B36F9EA2-5F07-42E0-B7CA-FDC9BB24D748}" type="presParOf" srcId="{76CA7203-68C6-4AE7-B731-B9521081425D}" destId="{591C51D5-25D1-446E-8924-8308D962FD3B}" srcOrd="2" destOrd="0" presId="urn:microsoft.com/office/officeart/2005/8/layout/vList2"/>
    <dgm:cxn modelId="{65E74B52-9F4D-4A06-8604-84D610F637BC}" type="presParOf" srcId="{76CA7203-68C6-4AE7-B731-B9521081425D}" destId="{FA6E7831-BE71-4F40-A878-66CCDAD692CB}" srcOrd="3" destOrd="0" presId="urn:microsoft.com/office/officeart/2005/8/layout/vList2"/>
    <dgm:cxn modelId="{17975617-F202-4288-AD71-8F58B5547758}" type="presParOf" srcId="{76CA7203-68C6-4AE7-B731-B9521081425D}" destId="{D961103F-6878-41C8-BD7C-813053BDBB2E}" srcOrd="4" destOrd="0" presId="urn:microsoft.com/office/officeart/2005/8/layout/vList2"/>
    <dgm:cxn modelId="{EFBAB2D4-4678-418E-B70F-96A85DCFE841}" type="presParOf" srcId="{76CA7203-68C6-4AE7-B731-B9521081425D}" destId="{FE5FA4DE-8DBF-4986-9837-7EC8A21DCD8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C349-CEA0-4CCA-8DEB-7F5F1B151E88}">
      <dsp:nvSpPr>
        <dsp:cNvPr id="0" name=""/>
        <dsp:cNvSpPr/>
      </dsp:nvSpPr>
      <dsp:spPr>
        <a:xfrm>
          <a:off x="-5360096" y="-820823"/>
          <a:ext cx="6382484" cy="6382484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20EA1-203E-4F49-9D5D-0389CC6F13EA}">
      <dsp:nvSpPr>
        <dsp:cNvPr id="0" name=""/>
        <dsp:cNvSpPr/>
      </dsp:nvSpPr>
      <dsp:spPr>
        <a:xfrm>
          <a:off x="535261" y="364475"/>
          <a:ext cx="7747678" cy="729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906" tIns="38100" rIns="38100" bIns="3810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Мешки M становятся дополнительной услугой с 1 января 2025 года.</a:t>
          </a:r>
          <a:endParaRPr lang="en-U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35261" y="364475"/>
        <a:ext cx="7747678" cy="729330"/>
      </dsp:txXfrm>
    </dsp:sp>
    <dsp:sp modelId="{05D39FBB-E830-41E9-90A1-FD578FFF8F7A}">
      <dsp:nvSpPr>
        <dsp:cNvPr id="0" name=""/>
        <dsp:cNvSpPr/>
      </dsp:nvSpPr>
      <dsp:spPr>
        <a:xfrm>
          <a:off x="79430" y="273309"/>
          <a:ext cx="911662" cy="911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65183-5E1B-47AD-A5F2-418FEEC762AA}">
      <dsp:nvSpPr>
        <dsp:cNvPr id="0" name=""/>
        <dsp:cNvSpPr/>
      </dsp:nvSpPr>
      <dsp:spPr>
        <a:xfrm>
          <a:off x="953403" y="1458660"/>
          <a:ext cx="7329537" cy="729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906" tIns="38100" rIns="38100" bIns="3810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Услуга заказных отправлений с 1 января 2026 года ограничивается документами и предусматривается обязательное отслеживание для услуг заказных и ценных отправлений</a:t>
          </a:r>
          <a:endParaRPr lang="en-GB" sz="15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3403" y="1458660"/>
        <a:ext cx="7329537" cy="729330"/>
      </dsp:txXfrm>
    </dsp:sp>
    <dsp:sp modelId="{CFAEC986-EA58-4AD6-B0FB-DE4AD083C47C}">
      <dsp:nvSpPr>
        <dsp:cNvPr id="0" name=""/>
        <dsp:cNvSpPr/>
      </dsp:nvSpPr>
      <dsp:spPr>
        <a:xfrm>
          <a:off x="497571" y="1367494"/>
          <a:ext cx="911662" cy="911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DF29-1BF8-4268-86D0-9FFDC7CD2943}">
      <dsp:nvSpPr>
        <dsp:cNvPr id="0" name=""/>
        <dsp:cNvSpPr/>
      </dsp:nvSpPr>
      <dsp:spPr>
        <a:xfrm>
          <a:off x="953403" y="2552845"/>
          <a:ext cx="7329537" cy="729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906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С 1 января 2025 года услуга отслеживаемой доставки становится обязательной для мелких пакетов</a:t>
          </a:r>
          <a:endParaRPr lang="en-US" sz="1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953403" y="2552845"/>
        <a:ext cx="7329537" cy="729330"/>
      </dsp:txXfrm>
    </dsp:sp>
    <dsp:sp modelId="{0BD90D2E-1FD4-44F4-A5DC-B052C23B45F4}">
      <dsp:nvSpPr>
        <dsp:cNvPr id="0" name=""/>
        <dsp:cNvSpPr/>
      </dsp:nvSpPr>
      <dsp:spPr>
        <a:xfrm>
          <a:off x="497571" y="2461679"/>
          <a:ext cx="911662" cy="911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D30D4-69D4-4F28-8EEE-9C1A9119F85C}">
      <dsp:nvSpPr>
        <dsp:cNvPr id="0" name=""/>
        <dsp:cNvSpPr/>
      </dsp:nvSpPr>
      <dsp:spPr>
        <a:xfrm>
          <a:off x="535261" y="3647031"/>
          <a:ext cx="7747678" cy="7293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906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Услуга уведомления о вручении с 1 января 2025 года на посылки не распространяется</a:t>
          </a:r>
          <a:endParaRPr lang="LID4096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35261" y="3647031"/>
        <a:ext cx="7747678" cy="729330"/>
      </dsp:txXfrm>
    </dsp:sp>
    <dsp:sp modelId="{F25F0CE3-03B4-4D83-A341-2E1FDFBBCD9C}">
      <dsp:nvSpPr>
        <dsp:cNvPr id="0" name=""/>
        <dsp:cNvSpPr/>
      </dsp:nvSpPr>
      <dsp:spPr>
        <a:xfrm>
          <a:off x="79430" y="3555864"/>
          <a:ext cx="911662" cy="9116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F29E8-8CFB-4D63-815F-7A5C01065A28}">
      <dsp:nvSpPr>
        <dsp:cNvPr id="0" name=""/>
        <dsp:cNvSpPr/>
      </dsp:nvSpPr>
      <dsp:spPr>
        <a:xfrm>
          <a:off x="0" y="0"/>
          <a:ext cx="3846804" cy="1754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 сессии S6 СПЭ утвердил руководство пользователя для услуги отслеживаемой доставки отправлений письменной корреспонденции (СПЭ К 2 2024.2-Док 2c.Приложение 1).</a:t>
          </a:r>
          <a:endParaRPr lang="en-US" sz="1800" kern="1200" dirty="0"/>
        </a:p>
      </dsp:txBody>
      <dsp:txXfrm>
        <a:off x="85627" y="85627"/>
        <a:ext cx="3675550" cy="1582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AF934-9B78-4FBF-86CE-74422CB8665D}">
      <dsp:nvSpPr>
        <dsp:cNvPr id="0" name=""/>
        <dsp:cNvSpPr/>
      </dsp:nvSpPr>
      <dsp:spPr>
        <a:xfrm>
          <a:off x="0" y="958"/>
          <a:ext cx="7994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9481C-AC45-4D17-AB4B-B5FC352B0F40}">
      <dsp:nvSpPr>
        <dsp:cNvPr id="0" name=""/>
        <dsp:cNvSpPr/>
      </dsp:nvSpPr>
      <dsp:spPr>
        <a:xfrm>
          <a:off x="0" y="0"/>
          <a:ext cx="7986374" cy="1649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Для отслеживаемых отправлений должны использоваться специальные значения индикатора услуги LA–LZ; использование LZ требует двусторонней договоренности. Этот индикатор услуги составляет первые два символа штрих–кода идентификатора, определенного в стандарте обмена сообщениями ВПС EDI S10 (Идентификация почтовых отправлений – 13-символьный идентификатор).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0"/>
        <a:ext cx="7986374" cy="1649703"/>
      </dsp:txXfrm>
    </dsp:sp>
    <dsp:sp modelId="{3E3FFE67-19D1-4278-97A8-D0C25DBC11C2}">
      <dsp:nvSpPr>
        <dsp:cNvPr id="0" name=""/>
        <dsp:cNvSpPr/>
      </dsp:nvSpPr>
      <dsp:spPr>
        <a:xfrm>
          <a:off x="0" y="1650661"/>
          <a:ext cx="7994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7F648-0D0F-4A01-8945-0263978E3F07}">
      <dsp:nvSpPr>
        <dsp:cNvPr id="0" name=""/>
        <dsp:cNvSpPr/>
      </dsp:nvSpPr>
      <dsp:spPr>
        <a:xfrm>
          <a:off x="0" y="1650661"/>
          <a:ext cx="7986374" cy="1284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Назначенные операторы должны наносить на мелкие пакеты с товарами один штрихкод-идентификатор, соответствующий техническому стандарту ВПС S10, чтобы обеспечить предоставление электронной предварительной информации для таможенного оформления международных отправлений в соответствии со стандартом обмена сообщениями EDI ВПС M33 (ITMATT V1).</a:t>
          </a:r>
          <a:endParaRPr lang="en-US" sz="1800" kern="1200" dirty="0"/>
        </a:p>
      </dsp:txBody>
      <dsp:txXfrm>
        <a:off x="0" y="1650661"/>
        <a:ext cx="7986374" cy="1284699"/>
      </dsp:txXfrm>
    </dsp:sp>
    <dsp:sp modelId="{4AE6C682-53BE-4E47-B4CD-1D6CBC47A489}">
      <dsp:nvSpPr>
        <dsp:cNvPr id="0" name=""/>
        <dsp:cNvSpPr/>
      </dsp:nvSpPr>
      <dsp:spPr>
        <a:xfrm>
          <a:off x="0" y="2935361"/>
          <a:ext cx="7994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8873E-0D42-45A0-9F5B-D287B7323C8A}">
      <dsp:nvSpPr>
        <dsp:cNvPr id="0" name=""/>
        <dsp:cNvSpPr/>
      </dsp:nvSpPr>
      <dsp:spPr>
        <a:xfrm>
          <a:off x="0" y="2935361"/>
          <a:ext cx="7994181" cy="540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Наличие такого идентификатора не подразумевает предоставление услуги подтверждения доставки.</a:t>
          </a:r>
          <a:endParaRPr lang="en-US" sz="1800" kern="1200" dirty="0"/>
        </a:p>
      </dsp:txBody>
      <dsp:txXfrm>
        <a:off x="0" y="2935361"/>
        <a:ext cx="7994181" cy="540928"/>
      </dsp:txXfrm>
    </dsp:sp>
    <dsp:sp modelId="{159E792A-ACCA-48D3-9937-EFE4D6F780DE}">
      <dsp:nvSpPr>
        <dsp:cNvPr id="0" name=""/>
        <dsp:cNvSpPr/>
      </dsp:nvSpPr>
      <dsp:spPr>
        <a:xfrm>
          <a:off x="0" y="3476289"/>
          <a:ext cx="7994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07EA1-8A48-402C-BF94-8DDAB41B0E4C}">
      <dsp:nvSpPr>
        <dsp:cNvPr id="0" name=""/>
        <dsp:cNvSpPr/>
      </dsp:nvSpPr>
      <dsp:spPr>
        <a:xfrm>
          <a:off x="0" y="3476289"/>
          <a:ext cx="7994181" cy="126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Идентификатор должен быть расположен на лицевой стороне отправления и не должен закрывать другие служебные маркировки, обозначения или адресную информацию</a:t>
          </a:r>
          <a:endParaRPr lang="en-US" sz="1800" kern="1200" dirty="0"/>
        </a:p>
      </dsp:txBody>
      <dsp:txXfrm>
        <a:off x="0" y="3476289"/>
        <a:ext cx="7994181" cy="1266187"/>
      </dsp:txXfrm>
    </dsp:sp>
    <dsp:sp modelId="{2F411B25-8011-465E-9917-41E002B9D856}">
      <dsp:nvSpPr>
        <dsp:cNvPr id="0" name=""/>
        <dsp:cNvSpPr/>
      </dsp:nvSpPr>
      <dsp:spPr>
        <a:xfrm>
          <a:off x="0" y="4742476"/>
          <a:ext cx="7994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EE0C4-2AE0-45E4-BBFD-171A67BE2A3E}">
      <dsp:nvSpPr>
        <dsp:cNvPr id="0" name=""/>
        <dsp:cNvSpPr/>
      </dsp:nvSpPr>
      <dsp:spPr>
        <a:xfrm>
          <a:off x="0" y="4742476"/>
          <a:ext cx="7994181" cy="126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</a:t>
          </a:r>
          <a:r>
            <a:rPr lang="ru-RU" sz="1800" kern="1200" dirty="0"/>
            <a:t>Статья Регламента </a:t>
          </a:r>
          <a:r>
            <a:rPr lang="en-US" sz="1800" kern="1200" dirty="0"/>
            <a:t>17-107.6.4)</a:t>
          </a:r>
        </a:p>
      </dsp:txBody>
      <dsp:txXfrm>
        <a:off x="0" y="4742476"/>
        <a:ext cx="7994181" cy="1266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C7DAE-F70E-49EB-BE34-589E8B42E242}">
      <dsp:nvSpPr>
        <dsp:cNvPr id="0" name=""/>
        <dsp:cNvSpPr/>
      </dsp:nvSpPr>
      <dsp:spPr>
        <a:xfrm>
          <a:off x="0" y="488135"/>
          <a:ext cx="6540294" cy="1965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отправления, относящиеся к услуге отслеживаемой доставки, </a:t>
          </a:r>
          <a:r>
            <a:rPr lang="ru-RU" sz="1400" kern="1200" dirty="0">
              <a:solidFill>
                <a:srgbClr val="FF0000"/>
              </a:solidFill>
            </a:rPr>
            <a:t>может </a:t>
          </a:r>
          <a:r>
            <a:rPr lang="ru-RU" sz="1400" kern="1200" dirty="0">
              <a:solidFill>
                <a:schemeClr val="bg1"/>
              </a:solidFill>
            </a:rPr>
            <a:t>наклеиваться</a:t>
          </a:r>
          <a:r>
            <a:rPr lang="ru-RU" sz="1400" kern="1200" dirty="0">
              <a:solidFill>
                <a:srgbClr val="FF0000"/>
              </a:solidFill>
            </a:rPr>
            <a:t> </a:t>
          </a:r>
          <a:r>
            <a:rPr lang="ru-RU" sz="1400" kern="1200" dirty="0"/>
            <a:t> логотип, который, по возможности, должен быть ярко-красного цвета, и по форме соответствовать нижеприведенному образцу. Черно-белый вариант допускается для ярлыков, формируемых системой. Логотип «</a:t>
          </a:r>
          <a:r>
            <a:rPr lang="ru-RU" sz="1400" kern="1200" dirty="0" err="1"/>
            <a:t>Avec</a:t>
          </a:r>
          <a:r>
            <a:rPr lang="ru-RU" sz="1400" kern="1200" dirty="0"/>
            <a:t> </a:t>
          </a:r>
          <a:r>
            <a:rPr lang="ru-RU" sz="1400" kern="1200" dirty="0" err="1"/>
            <a:t>suivi</a:t>
          </a:r>
          <a:r>
            <a:rPr lang="ru-RU" sz="1400" kern="1200" dirty="0"/>
            <a:t>» («С отслеживанием») должен быть размещен на адресной стороне, по возможности в левом верхнем углу в надлежащем случае под фамилией и адресом отправителя.</a:t>
          </a:r>
          <a:r>
            <a:rPr lang="en-US" sz="1400" kern="1200" dirty="0"/>
            <a:t>(</a:t>
          </a:r>
          <a:r>
            <a:rPr lang="ru-RU" sz="1400" kern="1200" dirty="0"/>
            <a:t>Статья Регламента</a:t>
          </a:r>
          <a:r>
            <a:rPr lang="en-US" sz="1400" kern="1200" dirty="0"/>
            <a:t>18-102.2.1.1)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Логотип «</a:t>
          </a:r>
          <a:r>
            <a:rPr lang="ru-RU" sz="1400" b="0" i="0" kern="1200" dirty="0" err="1"/>
            <a:t>Avec</a:t>
          </a:r>
          <a:r>
            <a:rPr lang="ru-RU" sz="1400" b="0" i="0" kern="1200" dirty="0"/>
            <a:t> </a:t>
          </a:r>
          <a:r>
            <a:rPr lang="ru-RU" sz="1400" b="0" i="0" kern="1200" dirty="0" err="1"/>
            <a:t>suivi</a:t>
          </a:r>
          <a:r>
            <a:rPr lang="ru-RU" sz="1400" b="0" i="0" kern="1200" dirty="0"/>
            <a:t>» («С отслеживанием») </a:t>
          </a:r>
          <a:r>
            <a:rPr lang="ru-RU" sz="1400" b="0" i="0" kern="1200" dirty="0">
              <a:solidFill>
                <a:srgbClr val="FF0000"/>
              </a:solidFill>
            </a:rPr>
            <a:t>может </a:t>
          </a:r>
          <a:r>
            <a:rPr lang="ru-RU" sz="1400" b="0" i="0" kern="1200" dirty="0">
              <a:solidFill>
                <a:schemeClr val="bg1"/>
              </a:solidFill>
            </a:rPr>
            <a:t>включаться</a:t>
          </a:r>
          <a:r>
            <a:rPr lang="ru-RU" sz="1400" b="0" i="0" kern="1200" dirty="0">
              <a:solidFill>
                <a:srgbClr val="FF0000"/>
              </a:solidFill>
            </a:rPr>
            <a:t> </a:t>
          </a:r>
          <a:r>
            <a:rPr lang="ru-RU" sz="1400" b="0" i="0" kern="1200" dirty="0"/>
            <a:t>в ярлык CN 05бис</a:t>
          </a:r>
          <a:r>
            <a:rPr lang="en-US" sz="1400" b="0" i="0" kern="1200" dirty="0"/>
            <a:t>.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95953" y="584088"/>
        <a:ext cx="6348388" cy="1773694"/>
      </dsp:txXfrm>
    </dsp:sp>
    <dsp:sp modelId="{3C3E5B5C-2364-40C2-BEFC-880247559AAE}">
      <dsp:nvSpPr>
        <dsp:cNvPr id="0" name=""/>
        <dsp:cNvSpPr/>
      </dsp:nvSpPr>
      <dsp:spPr>
        <a:xfrm>
          <a:off x="0" y="2494055"/>
          <a:ext cx="6540294" cy="19656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Отслеживаемые отправления имеют ярлык CN 05бис со штриховым кодом технического стандарта S10 ВПС. Ярлык CN 05бис должен иметь один единый идентификатор отправления, который соответствует положениям статьи 17-130.</a:t>
          </a:r>
          <a:r>
            <a:rPr lang="en-US" sz="1400" kern="1200" dirty="0"/>
            <a:t> (</a:t>
          </a:r>
          <a:r>
            <a:rPr lang="ru-RU" sz="1400" kern="1200" dirty="0"/>
            <a:t>Статья Регламента </a:t>
          </a:r>
          <a:r>
            <a:rPr lang="en-US" sz="1400" kern="1200" dirty="0"/>
            <a:t>18-102.2.1.2). </a:t>
          </a:r>
          <a:r>
            <a:rPr lang="ru-RU" sz="1400" kern="1200" dirty="0">
              <a:solidFill>
                <a:srgbClr val="FF0000"/>
              </a:solidFill>
            </a:rPr>
            <a:t>В качестве альтернативы, например, в случае ярлыка, создаваемого системой, на ярлык может быть нанесен эквивалент ярлыка CN 05bis (включая штрихкод), при условии, что информация четко распознается.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95953" y="2590008"/>
        <a:ext cx="6348388" cy="1773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C349-CEA0-4CCA-8DEB-7F5F1B151E88}">
      <dsp:nvSpPr>
        <dsp:cNvPr id="0" name=""/>
        <dsp:cNvSpPr/>
      </dsp:nvSpPr>
      <dsp:spPr>
        <a:xfrm>
          <a:off x="-5628450" y="-858328"/>
          <a:ext cx="6675544" cy="6675544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20EA1-203E-4F49-9D5D-0389CC6F13EA}">
      <dsp:nvSpPr>
        <dsp:cNvPr id="0" name=""/>
        <dsp:cNvSpPr/>
      </dsp:nvSpPr>
      <dsp:spPr>
        <a:xfrm>
          <a:off x="717112" y="708426"/>
          <a:ext cx="8127959" cy="1416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47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Ограничение услуги заказных отправлений исключительно документами </a:t>
          </a:r>
          <a:r>
            <a:rPr lang="en-GB" sz="20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–</a:t>
          </a:r>
          <a:r>
            <a:rPr lang="en-GB" sz="2000" b="1" kern="1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2000" b="1" kern="1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rPr>
            <a:t>статья Конвенции </a:t>
          </a:r>
          <a:r>
            <a:rPr lang="en-GB" sz="2000" b="1" kern="1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rPr>
            <a:t>18.1.1</a:t>
          </a:r>
          <a:endParaRPr lang="en-US" sz="2000" b="1" kern="1200" dirty="0">
            <a:solidFill>
              <a:srgbClr val="FFC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17112" y="708426"/>
        <a:ext cx="8127959" cy="1416654"/>
      </dsp:txXfrm>
    </dsp:sp>
    <dsp:sp modelId="{05D39FBB-E830-41E9-90A1-FD578FFF8F7A}">
      <dsp:nvSpPr>
        <dsp:cNvPr id="0" name=""/>
        <dsp:cNvSpPr/>
      </dsp:nvSpPr>
      <dsp:spPr>
        <a:xfrm>
          <a:off x="-38660" y="531344"/>
          <a:ext cx="1770818" cy="1770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CF2C0-2CBF-4622-910D-8F6301B42691}">
      <dsp:nvSpPr>
        <dsp:cNvPr id="0" name=""/>
        <dsp:cNvSpPr/>
      </dsp:nvSpPr>
      <dsp:spPr>
        <a:xfrm>
          <a:off x="937725" y="2833805"/>
          <a:ext cx="7868686" cy="1416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47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Обязательный обмен EMSEVT V3 применительно к заказным, ценным и отслеживаемым отправлениям – </a:t>
          </a:r>
          <a:r>
            <a:rPr lang="ru-RU" sz="2000" b="1" kern="1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статьи 17-130 и 17-131 Регламента.</a:t>
          </a:r>
          <a:endParaRPr lang="en-US" sz="2000" b="1" kern="1200" dirty="0">
            <a:solidFill>
              <a:srgbClr val="FFC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937725" y="2833805"/>
        <a:ext cx="7868686" cy="1416654"/>
      </dsp:txXfrm>
    </dsp:sp>
    <dsp:sp modelId="{0BD90D2E-1FD4-44F4-A5DC-B052C23B45F4}">
      <dsp:nvSpPr>
        <dsp:cNvPr id="0" name=""/>
        <dsp:cNvSpPr/>
      </dsp:nvSpPr>
      <dsp:spPr>
        <a:xfrm>
          <a:off x="-38660" y="2656723"/>
          <a:ext cx="1770818" cy="1770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08E47-F1A9-4F7E-B125-B2607EBEF045}">
      <dsp:nvSpPr>
        <dsp:cNvPr id="0" name=""/>
        <dsp:cNvSpPr/>
      </dsp:nvSpPr>
      <dsp:spPr>
        <a:xfrm>
          <a:off x="0" y="392131"/>
          <a:ext cx="1150508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43C76-36F9-4D03-AD7D-62CB6D78BE2A}">
      <dsp:nvSpPr>
        <dsp:cNvPr id="0" name=""/>
        <dsp:cNvSpPr/>
      </dsp:nvSpPr>
      <dsp:spPr>
        <a:xfrm>
          <a:off x="547727" y="23131"/>
          <a:ext cx="1095454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В IPS 2025 могут быть внесены изменения, облегчающие обработку отслеживаемых, заказных и с объявленной ценностью писем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</a:p>
      </dsp:txBody>
      <dsp:txXfrm>
        <a:off x="583753" y="59157"/>
        <a:ext cx="10882490" cy="665948"/>
      </dsp:txXfrm>
    </dsp:sp>
    <dsp:sp modelId="{AC539260-3A5F-473B-8057-FDCF850B4FAE}">
      <dsp:nvSpPr>
        <dsp:cNvPr id="0" name=""/>
        <dsp:cNvSpPr/>
      </dsp:nvSpPr>
      <dsp:spPr>
        <a:xfrm>
          <a:off x="0" y="1549263"/>
          <a:ext cx="11505089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923" tIns="520700" rIns="892923" bIns="142240" numCol="1" spcCol="1270" anchor="t" anchorCtr="0">
          <a:noAutofit/>
        </a:bodyPr>
        <a:lstStyle/>
        <a:p>
          <a:pPr marL="360000" lvl="1" indent="-3600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Заказные отправления, не допускаемые в емкости  UA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549263"/>
        <a:ext cx="11505089" cy="945000"/>
      </dsp:txXfrm>
    </dsp:sp>
    <dsp:sp modelId="{A2A665DD-CC6D-4E4D-9608-BB1993D2C856}">
      <dsp:nvSpPr>
        <dsp:cNvPr id="0" name=""/>
        <dsp:cNvSpPr/>
      </dsp:nvSpPr>
      <dsp:spPr>
        <a:xfrm>
          <a:off x="547727" y="1157132"/>
          <a:ext cx="1095454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Verdana" panose="020B0604030504040204" pitchFamily="34" charset="0"/>
              <a:ea typeface="Verdana" panose="020B0604030504040204" pitchFamily="34" charset="0"/>
            </a:rPr>
            <a:t>Одно требование уже было определено</a:t>
          </a: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</dsp:txBody>
      <dsp:txXfrm>
        <a:off x="583753" y="1193158"/>
        <a:ext cx="10882490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726C1-5B57-4FBD-80D1-09FADBEAD509}">
      <dsp:nvSpPr>
        <dsp:cNvPr id="0" name=""/>
        <dsp:cNvSpPr/>
      </dsp:nvSpPr>
      <dsp:spPr>
        <a:xfrm>
          <a:off x="0" y="333319"/>
          <a:ext cx="4325353" cy="1450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/>
            <a:t>Регламент Конвенции, статья 21-003 (Запросы при использовании IBIS)</a:t>
          </a:r>
          <a:endParaRPr lang="en-US" sz="2900" kern="1200" dirty="0"/>
        </a:p>
      </dsp:txBody>
      <dsp:txXfrm>
        <a:off x="0" y="333319"/>
        <a:ext cx="4325353" cy="1450472"/>
      </dsp:txXfrm>
    </dsp:sp>
    <dsp:sp modelId="{5A7D8CCA-3320-48DB-B9C1-F5A13299FEAC}">
      <dsp:nvSpPr>
        <dsp:cNvPr id="0" name=""/>
        <dsp:cNvSpPr/>
      </dsp:nvSpPr>
      <dsp:spPr>
        <a:xfrm>
          <a:off x="0" y="1783791"/>
          <a:ext cx="4325353" cy="31045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Подготовка запросов для назначенных операторов с использованием IBIS обязательна для посылок и </a:t>
          </a:r>
          <a:r>
            <a:rPr lang="ru-RU" sz="1600" u="sng" kern="1200" dirty="0"/>
            <a:t>необязательна для отправлений письменной корреспонденции.</a:t>
          </a:r>
          <a:endParaRPr lang="en-US" sz="23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Когда IBIS используется для отправлений письменной корреспонденции, все операционные и технические процедуры, применимые к IBIS для посылок, также применяются к отправлениям письменной корреспонденции.</a:t>
          </a:r>
          <a:endParaRPr lang="en-US" sz="1600" kern="1200" dirty="0"/>
        </a:p>
      </dsp:txBody>
      <dsp:txXfrm>
        <a:off x="0" y="1783791"/>
        <a:ext cx="4325353" cy="31045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C9426-FE7F-405C-A890-9DA9115CAA39}">
      <dsp:nvSpPr>
        <dsp:cNvPr id="0" name=""/>
        <dsp:cNvSpPr/>
      </dsp:nvSpPr>
      <dsp:spPr>
        <a:xfrm>
          <a:off x="0" y="10133"/>
          <a:ext cx="686401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Область применения</a:t>
          </a:r>
          <a:r>
            <a:rPr lang="en-US" sz="2500" b="1" kern="1200" dirty="0"/>
            <a:t>: </a:t>
          </a:r>
          <a:endParaRPr lang="en-US" sz="2500" kern="1200" dirty="0"/>
        </a:p>
      </dsp:txBody>
      <dsp:txXfrm>
        <a:off x="29271" y="39404"/>
        <a:ext cx="6805474" cy="541083"/>
      </dsp:txXfrm>
    </dsp:sp>
    <dsp:sp modelId="{80939617-8426-45F9-BB85-FDD3A8889BF3}">
      <dsp:nvSpPr>
        <dsp:cNvPr id="0" name=""/>
        <dsp:cNvSpPr/>
      </dsp:nvSpPr>
      <dsp:spPr>
        <a:xfrm>
          <a:off x="0" y="609758"/>
          <a:ext cx="6864016" cy="147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3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kern="1200" dirty="0"/>
            <a:t>Международные запросы на заказные, отслеживаемые и с объявленной ценностью отправления будут обрабатываться с помощью справочно-рекламационной интернет-системы, которая уже используется для посылок</a:t>
          </a:r>
          <a:endParaRPr lang="en-US" sz="2000" kern="1200" dirty="0"/>
        </a:p>
      </dsp:txBody>
      <dsp:txXfrm>
        <a:off x="0" y="609758"/>
        <a:ext cx="6864016" cy="1474875"/>
      </dsp:txXfrm>
    </dsp:sp>
    <dsp:sp modelId="{591C51D5-25D1-446E-8924-8308D962FD3B}">
      <dsp:nvSpPr>
        <dsp:cNvPr id="0" name=""/>
        <dsp:cNvSpPr/>
      </dsp:nvSpPr>
      <dsp:spPr>
        <a:xfrm>
          <a:off x="0" y="2084633"/>
          <a:ext cx="686401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Ключевые изменения</a:t>
          </a:r>
          <a:r>
            <a:rPr lang="en-US" sz="2500" b="1" kern="1200" dirty="0"/>
            <a:t>:</a:t>
          </a:r>
          <a:endParaRPr lang="en-US" sz="2500" kern="1200" dirty="0"/>
        </a:p>
      </dsp:txBody>
      <dsp:txXfrm>
        <a:off x="29271" y="2113904"/>
        <a:ext cx="6805474" cy="541083"/>
      </dsp:txXfrm>
    </dsp:sp>
    <dsp:sp modelId="{FA6E7831-BE71-4F40-A878-66CCDAD692CB}">
      <dsp:nvSpPr>
        <dsp:cNvPr id="0" name=""/>
        <dsp:cNvSpPr/>
      </dsp:nvSpPr>
      <dsp:spPr>
        <a:xfrm>
          <a:off x="0" y="2684258"/>
          <a:ext cx="6864016" cy="150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3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Единая система, использующая IBIS–GCSS для обеспечения согласованности запросов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Поставщик услуг GCSS расширяет соответствующий модуль, чтобы обеспечить доступ к нему существующим и новым колл-центрам/пользователям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Важную роль в этом внедрении сыграют колл-центры и пользователи, уже имеющие опыт работы с интернет-запросами; при необходимости может быть организовано обучение</a:t>
          </a:r>
        </a:p>
      </dsp:txBody>
      <dsp:txXfrm>
        <a:off x="0" y="2684258"/>
        <a:ext cx="6864016" cy="1500750"/>
      </dsp:txXfrm>
    </dsp:sp>
    <dsp:sp modelId="{D961103F-6878-41C8-BD7C-813053BDBB2E}">
      <dsp:nvSpPr>
        <dsp:cNvPr id="0" name=""/>
        <dsp:cNvSpPr/>
      </dsp:nvSpPr>
      <dsp:spPr>
        <a:xfrm>
          <a:off x="0" y="4185008"/>
          <a:ext cx="686401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Дальнейшие действия</a:t>
          </a:r>
          <a:r>
            <a:rPr lang="en-US" sz="2500" b="1" kern="1200" dirty="0"/>
            <a:t>:</a:t>
          </a:r>
          <a:endParaRPr lang="en-US" sz="2500" kern="1200" dirty="0"/>
        </a:p>
      </dsp:txBody>
      <dsp:txXfrm>
        <a:off x="29271" y="4214279"/>
        <a:ext cx="6805474" cy="541083"/>
      </dsp:txXfrm>
    </dsp:sp>
    <dsp:sp modelId="{FE5FA4DE-8DBF-4986-9837-7EC8A21DCD80}">
      <dsp:nvSpPr>
        <dsp:cNvPr id="0" name=""/>
        <dsp:cNvSpPr/>
      </dsp:nvSpPr>
      <dsp:spPr>
        <a:xfrm>
          <a:off x="0" y="4784633"/>
          <a:ext cx="6864016" cy="426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3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Подробное руководство и поддержка в реализации будут вскоре доведены до сведения всех членов</a:t>
          </a:r>
          <a:endParaRPr lang="en-US" sz="1400" kern="1200" dirty="0"/>
        </a:p>
      </dsp:txBody>
      <dsp:txXfrm>
        <a:off x="0" y="4784633"/>
        <a:ext cx="6864016" cy="42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32CD1-4640-4F49-A04A-00D20F115277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91F4C-224A-4751-B816-5C2F1B93AC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3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599B-8DFE-074F-872C-2559B642982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272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31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115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32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570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33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0558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36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43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054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43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868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42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66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65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901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906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533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342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599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212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28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940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433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06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8A5A5-5F62-45A0-824C-5AFD812BCC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21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290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671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65527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599B-8DFE-074F-872C-2559B6429822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09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599B-8DFE-074F-872C-2559B6429822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991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599B-8DFE-074F-872C-2559B6429822}" type="slidenum">
              <a:rPr lang="en-GB" smtClean="0"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2568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599B-8DFE-074F-872C-2559B6429822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352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59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97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4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2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58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6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599B-8DFE-074F-872C-2559B642982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145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91F4C-224A-4751-B816-5C2F1B93AC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03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13C76-5270-408F-9661-4893AFBC96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783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446" y="1369702"/>
            <a:ext cx="9741108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446" y="4066734"/>
            <a:ext cx="97411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27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9C025E-F86C-465E-8756-4E525F66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7B17F46-749F-4767-9665-B130F2DE3E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11518900" cy="5041496"/>
          </a:xfrm>
        </p:spPr>
        <p:txBody>
          <a:bodyPr lIns="0" tIns="0" rIns="0" bIns="0"/>
          <a:lstStyle>
            <a:lvl1pPr marL="360000" indent="-355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indent="0" algn="just">
              <a:lnSpc>
                <a:spcPct val="100000"/>
              </a:lnSpc>
              <a:spcBef>
                <a:spcPts val="0"/>
              </a:spcBef>
              <a:defRPr/>
            </a:lvl2pPr>
            <a:lvl3pPr indent="0" algn="just">
              <a:lnSpc>
                <a:spcPct val="100000"/>
              </a:lnSpc>
              <a:spcBef>
                <a:spcPts val="0"/>
              </a:spcBef>
              <a:defRPr/>
            </a:lvl3pPr>
            <a:lvl4pPr indent="0" algn="just">
              <a:lnSpc>
                <a:spcPct val="100000"/>
              </a:lnSpc>
              <a:spcBef>
                <a:spcPts val="0"/>
              </a:spcBef>
              <a:defRPr/>
            </a:lvl4pPr>
            <a:lvl5pPr indent="0" algn="just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03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22A0-A339-FBB1-BBA3-60048AAF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0" y="2098623"/>
            <a:ext cx="5585085" cy="380000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E3F9-6D86-0155-DCAD-84F63CA0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08/01/2026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9077-ED2C-06DE-ADDB-650F92A6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BF3D-B164-D74E-8788-A9987D32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01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3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336550" y="1530220"/>
            <a:ext cx="11518900" cy="50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1pPr>
            <a:lvl2pPr marL="914400" lvl="1" indent="-381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78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36550" y="1530220"/>
            <a:ext cx="11518900" cy="50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1pPr>
            <a:lvl2pPr marL="914400" lvl="1" indent="-381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14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11518900" cy="5041496"/>
          </a:xfrm>
        </p:spPr>
        <p:txBody>
          <a:bodyPr lIns="0" tIns="0" rIns="0" bIns="0"/>
          <a:lstStyle>
            <a:lvl1pPr marL="360000" indent="-355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indent="0" algn="just">
              <a:lnSpc>
                <a:spcPct val="100000"/>
              </a:lnSpc>
              <a:spcBef>
                <a:spcPts val="0"/>
              </a:spcBef>
              <a:defRPr/>
            </a:lvl2pPr>
            <a:lvl3pPr indent="0" algn="just">
              <a:lnSpc>
                <a:spcPct val="100000"/>
              </a:lnSpc>
              <a:spcBef>
                <a:spcPts val="0"/>
              </a:spcBef>
              <a:defRPr/>
            </a:lvl3pPr>
            <a:lvl4pPr indent="0" algn="just">
              <a:lnSpc>
                <a:spcPct val="100000"/>
              </a:lnSpc>
              <a:spcBef>
                <a:spcPts val="0"/>
              </a:spcBef>
              <a:defRPr/>
            </a:lvl4pPr>
            <a:lvl5pPr indent="0" algn="just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47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104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44" y="497201"/>
            <a:ext cx="7936904" cy="5742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14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57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139" y="1259174"/>
            <a:ext cx="6736829" cy="1416571"/>
          </a:xfrm>
          <a:solidFill>
            <a:srgbClr val="005BA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6030" y="1259174"/>
            <a:ext cx="4595734" cy="18775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30" y="3267855"/>
            <a:ext cx="4595734" cy="3289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5119139" y="2795666"/>
            <a:ext cx="6736829" cy="116361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5119138" y="4096063"/>
            <a:ext cx="6736829" cy="116361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5119137" y="5396460"/>
            <a:ext cx="6736829" cy="116361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5762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30" y="1259174"/>
            <a:ext cx="4595734" cy="18775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59173"/>
            <a:ext cx="6672782" cy="5298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30" y="3267855"/>
            <a:ext cx="4595734" cy="3289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759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E53450-586C-472F-AAB1-D7020C8A8B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92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C4612A8E-1E8D-43C3-A8CD-9A906D84B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7716" r="2693" b="8040"/>
          <a:stretch>
            <a:fillRect/>
          </a:stretch>
        </p:blipFill>
        <p:spPr bwMode="auto">
          <a:xfrm>
            <a:off x="230188" y="219075"/>
            <a:ext cx="117316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A80E655-E65F-452A-AAA0-0A640966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446" y="1369702"/>
            <a:ext cx="9741108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550" y="4534678"/>
            <a:ext cx="9741108" cy="12624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6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E3F9-6D86-0155-DCAD-84F63CA0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08/01/2026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9077-ED2C-06DE-ADDB-650F92A6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BF3D-B164-D74E-8788-A9987D32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16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>
            <a:extLst>
              <a:ext uri="{FF2B5EF4-FFF2-40B4-BE49-F238E27FC236}">
                <a16:creationId xmlns:a16="http://schemas.microsoft.com/office/drawing/2014/main" id="{AA03F3DB-2D3E-4EBC-8906-4646AE1134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CC8FCD-59CC-4794-BA5A-3B4EDE6461F4}"/>
                </a:ext>
              </a:extLst>
            </p:cNvPr>
            <p:cNvSpPr/>
            <p:nvPr/>
          </p:nvSpPr>
          <p:spPr>
            <a:xfrm>
              <a:off x="0" y="0"/>
              <a:ext cx="12192000" cy="68580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92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CF63A4-2B31-40A2-9158-4D487790CAA9}"/>
                </a:ext>
              </a:extLst>
            </p:cNvPr>
            <p:cNvSpPr/>
            <p:nvPr/>
          </p:nvSpPr>
          <p:spPr>
            <a:xfrm>
              <a:off x="161925" y="96838"/>
              <a:ext cx="11868150" cy="6577013"/>
            </a:xfrm>
            <a:prstGeom prst="rect">
              <a:avLst/>
            </a:prstGeom>
            <a:solidFill>
              <a:schemeClr val="bg1"/>
            </a:solidFill>
            <a:ln w="292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9E4717B-C3E6-4E2C-851F-C4A22A73E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43075" y="496888"/>
            <a:ext cx="79613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en-GB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1C17329-F6AA-4C85-AA0F-80D3BA6CA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2098675"/>
            <a:ext cx="11518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89F2-553C-4ECD-8D36-BD00EF23E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550" y="6192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ACAA95DA-0A56-4565-BC55-08B2120037E6}" type="datetimeFigureOut">
              <a:rPr lang="en-GB"/>
              <a:pPr>
                <a:defRPr/>
              </a:pPr>
              <a:t>08/01/2026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52B18-AA0E-4739-90BC-779EA42ED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2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00031-4640-4C64-A71C-7397FAB1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2250" y="6192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68280877-439B-43FC-8CEA-41B30A5FE6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2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BBCEE24-5669-4278-A7D3-16F805568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3" Type="http://schemas.openxmlformats.org/officeDocument/2006/relationships/image" Target="../media/image39.jpeg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17" Type="http://schemas.openxmlformats.org/officeDocument/2006/relationships/image" Target="../media/image52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46.emf"/><Relationship Id="rId5" Type="http://schemas.openxmlformats.org/officeDocument/2006/relationships/image" Target="../media/image41.png"/><Relationship Id="rId15" Type="http://schemas.openxmlformats.org/officeDocument/2006/relationships/image" Target="../media/image50.emf"/><Relationship Id="rId10" Type="http://schemas.openxmlformats.org/officeDocument/2006/relationships/image" Target="../media/image45.emf"/><Relationship Id="rId4" Type="http://schemas.openxmlformats.org/officeDocument/2006/relationships/image" Target="../media/image40.png"/><Relationship Id="rId9" Type="http://schemas.openxmlformats.org/officeDocument/2006/relationships/image" Target="../media/image44.emf"/><Relationship Id="rId1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jpeg"/><Relationship Id="rId5" Type="http://schemas.openxmlformats.org/officeDocument/2006/relationships/image" Target="../media/image2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qcsmailbd.ptc.pos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llilic@upu.int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0.png"/><Relationship Id="rId4" Type="http://schemas.openxmlformats.org/officeDocument/2006/relationships/image" Target="../media/image6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upport.upu.int/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e.herrmann@upu.int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hokri.ellili@upu.int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pilkington@upu.int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mailto:POC.PSDEIG.secretariat@upu.int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74" y="1262125"/>
            <a:ext cx="10720251" cy="2387600"/>
          </a:xfrm>
        </p:spPr>
        <p:txBody>
          <a:bodyPr/>
          <a:lstStyle/>
          <a:p>
            <a:r>
              <a:rPr lang="ru-RU" sz="3600" dirty="0"/>
              <a:t>Формирование будущего почтовых услуг: нормативные изменения ВПС и ИТ-инновации с готовым решением для доставки с оплатой пошлин.</a:t>
            </a:r>
            <a:endParaRPr lang="en-GB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C6356B-0C5A-4722-3687-062F2B9DD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53" y="3726074"/>
            <a:ext cx="10820400" cy="2343031"/>
          </a:xfrm>
        </p:spPr>
        <p:txBody>
          <a:bodyPr>
            <a:no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ru-RU" sz="1800" dirty="0"/>
              <a:t>Международное бюро ВПС</a:t>
            </a:r>
            <a:endParaRPr lang="en-GB" sz="1800" dirty="0"/>
          </a:p>
          <a:p>
            <a:r>
              <a:rPr lang="ru-RU" sz="1800" dirty="0"/>
              <a:t>Дирекция по почтовой эксплуатации</a:t>
            </a:r>
            <a:r>
              <a:rPr lang="en-GB" sz="1800" dirty="0"/>
              <a:t>– </a:t>
            </a:r>
            <a:r>
              <a:rPr lang="ru-RU" sz="1800" dirty="0"/>
              <a:t>Вопросы электронной коммерции, интеграции почтовых услуг и СПЭ </a:t>
            </a:r>
            <a:r>
              <a:rPr lang="en-GB" sz="1800" dirty="0"/>
              <a:t>																						     </a:t>
            </a:r>
            <a:r>
              <a:rPr lang="en-GB" sz="1000" dirty="0"/>
              <a:t>1</a:t>
            </a:r>
            <a:endParaRPr lang="en-US" sz="1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3455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2EA3-5B6D-45AC-8FF2-9E43CC96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73" y="-101599"/>
            <a:ext cx="10374727" cy="869949"/>
          </a:xfrm>
        </p:spPr>
        <p:txBody>
          <a:bodyPr/>
          <a:lstStyle/>
          <a:p>
            <a:r>
              <a:rPr lang="ru-RU" sz="2800" dirty="0">
                <a:cs typeface="+mn-cs"/>
              </a:rPr>
              <a:t>Общее описание и основные характеристики</a:t>
            </a:r>
            <a:endParaRPr lang="en-US" sz="2800" dirty="0"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72AD7-7AA0-4F88-9115-076C6C1457F9}"/>
              </a:ext>
            </a:extLst>
          </p:cNvPr>
          <p:cNvSpPr/>
          <p:nvPr/>
        </p:nvSpPr>
        <p:spPr>
          <a:xfrm>
            <a:off x="2659216" y="4704809"/>
            <a:ext cx="9054248" cy="898718"/>
          </a:xfrm>
          <a:prstGeom prst="rect">
            <a:avLst/>
          </a:prstGeom>
          <a:solidFill>
            <a:schemeClr val="bg2"/>
          </a:solidFill>
          <a:ln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Клиентам нужно получить подтверждение доставки своего отправления. Эта услуга используется в основном для недорогих и легких товаров, продаваемых в интернет-магазинах.</a:t>
            </a:r>
            <a:endParaRPr lang="en-GB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55E11-F7C2-4D5C-B324-CCFCAFFAD1DE}"/>
              </a:ext>
            </a:extLst>
          </p:cNvPr>
          <p:cNvSpPr/>
          <p:nvPr/>
        </p:nvSpPr>
        <p:spPr>
          <a:xfrm>
            <a:off x="380925" y="4704809"/>
            <a:ext cx="2179955" cy="8987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Влияние этого изменения на клиента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1E1522-5BBA-4CF9-87B5-72EAF26D5930}"/>
              </a:ext>
            </a:extLst>
          </p:cNvPr>
          <p:cNvSpPr/>
          <p:nvPr/>
        </p:nvSpPr>
        <p:spPr>
          <a:xfrm>
            <a:off x="3652708" y="5665931"/>
            <a:ext cx="8060756" cy="922008"/>
          </a:xfrm>
          <a:prstGeom prst="rect">
            <a:avLst/>
          </a:prstGeom>
          <a:solidFill>
            <a:schemeClr val="bg2"/>
          </a:solidFill>
          <a:ln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rtlCol="0" anchor="ctr"/>
          <a:lstStyle/>
          <a:p>
            <a:pPr lvl="0">
              <a:defRPr/>
            </a:pPr>
            <a:r>
              <a:rPr lang="ru-RU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Страны-члены ВПС обязаны предоставлять услугу отслеживаемой доставки входящих отправлений письменной корреспонденции, содержащих товары.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D10F6D-CBAA-42D6-9FD7-F631B46489F7}"/>
              </a:ext>
            </a:extLst>
          </p:cNvPr>
          <p:cNvSpPr/>
          <p:nvPr/>
        </p:nvSpPr>
        <p:spPr>
          <a:xfrm>
            <a:off x="380925" y="5673018"/>
            <a:ext cx="3217812" cy="92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Влияние этого изменения на НО</a:t>
            </a:r>
            <a:r>
              <a:rPr lang="en-GB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212A13-760A-4315-8E39-0922F8CF7E13}"/>
              </a:ext>
            </a:extLst>
          </p:cNvPr>
          <p:cNvSpPr/>
          <p:nvPr/>
        </p:nvSpPr>
        <p:spPr>
          <a:xfrm>
            <a:off x="380923" y="996890"/>
            <a:ext cx="1828839" cy="7818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Описание услуги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12C976-A1E6-4DFD-9BF7-40EB1F6ABE8C}"/>
              </a:ext>
            </a:extLst>
          </p:cNvPr>
          <p:cNvSpPr/>
          <p:nvPr/>
        </p:nvSpPr>
        <p:spPr>
          <a:xfrm>
            <a:off x="2337110" y="519392"/>
            <a:ext cx="9698459" cy="1459038"/>
          </a:xfrm>
          <a:prstGeom prst="rect">
            <a:avLst/>
          </a:prstGeom>
          <a:solidFill>
            <a:schemeClr val="bg2"/>
          </a:solidFill>
          <a:ln>
            <a:noFill/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3" rIns="91408" bIns="45703"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Дополнительная услуга с необязательными и обязательными элементами. Отслеживание отправлений осуществляется в электронном виде, поэтому клиенты могут видеть местонахождение посылки и ход ее доставки. Подпись при доставке не требуется (только сканирование), и не предусмотрена ответственность между почтовыми службами.</a:t>
            </a:r>
            <a:endParaRPr lang="en-US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6AC24863-3185-4903-9C86-77863C054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28051"/>
              </p:ext>
            </p:extLst>
          </p:nvPr>
        </p:nvGraphicFramePr>
        <p:xfrm>
          <a:off x="429730" y="1961609"/>
          <a:ext cx="1133253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75">
                  <a:extLst>
                    <a:ext uri="{9D8B030D-6E8A-4147-A177-3AD203B41FA5}">
                      <a16:colId xmlns:a16="http://schemas.microsoft.com/office/drawing/2014/main" val="1798018951"/>
                    </a:ext>
                  </a:extLst>
                </a:gridCol>
                <a:gridCol w="1546212">
                  <a:extLst>
                    <a:ext uri="{9D8B030D-6E8A-4147-A177-3AD203B41FA5}">
                      <a16:colId xmlns:a16="http://schemas.microsoft.com/office/drawing/2014/main" val="3221783339"/>
                    </a:ext>
                  </a:extLst>
                </a:gridCol>
                <a:gridCol w="1273889">
                  <a:extLst>
                    <a:ext uri="{9D8B030D-6E8A-4147-A177-3AD203B41FA5}">
                      <a16:colId xmlns:a16="http://schemas.microsoft.com/office/drawing/2014/main" val="4063009611"/>
                    </a:ext>
                  </a:extLst>
                </a:gridCol>
                <a:gridCol w="872551">
                  <a:extLst>
                    <a:ext uri="{9D8B030D-6E8A-4147-A177-3AD203B41FA5}">
                      <a16:colId xmlns:a16="http://schemas.microsoft.com/office/drawing/2014/main" val="1467398504"/>
                    </a:ext>
                  </a:extLst>
                </a:gridCol>
                <a:gridCol w="1197864">
                  <a:extLst>
                    <a:ext uri="{9D8B030D-6E8A-4147-A177-3AD203B41FA5}">
                      <a16:colId xmlns:a16="http://schemas.microsoft.com/office/drawing/2014/main" val="2150522696"/>
                    </a:ext>
                  </a:extLst>
                </a:gridCol>
                <a:gridCol w="1056366">
                  <a:extLst>
                    <a:ext uri="{9D8B030D-6E8A-4147-A177-3AD203B41FA5}">
                      <a16:colId xmlns:a16="http://schemas.microsoft.com/office/drawing/2014/main" val="1335450879"/>
                    </a:ext>
                  </a:extLst>
                </a:gridCol>
                <a:gridCol w="1229634">
                  <a:extLst>
                    <a:ext uri="{9D8B030D-6E8A-4147-A177-3AD203B41FA5}">
                      <a16:colId xmlns:a16="http://schemas.microsoft.com/office/drawing/2014/main" val="1256286692"/>
                    </a:ext>
                  </a:extLst>
                </a:gridCol>
                <a:gridCol w="1120377">
                  <a:extLst>
                    <a:ext uri="{9D8B030D-6E8A-4147-A177-3AD203B41FA5}">
                      <a16:colId xmlns:a16="http://schemas.microsoft.com/office/drawing/2014/main" val="1940789647"/>
                    </a:ext>
                  </a:extLst>
                </a:gridCol>
                <a:gridCol w="1193055">
                  <a:extLst>
                    <a:ext uri="{9D8B030D-6E8A-4147-A177-3AD203B41FA5}">
                      <a16:colId xmlns:a16="http://schemas.microsoft.com/office/drawing/2014/main" val="3077719537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1603822556"/>
                    </a:ext>
                  </a:extLst>
                </a:gridCol>
              </a:tblGrid>
              <a:tr h="749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0" noProof="0" dirty="0">
                          <a:effectLst/>
                        </a:rPr>
                        <a:t>Вес</a:t>
                      </a:r>
                      <a:endParaRPr lang="en-GB" sz="20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-20" noProof="0" dirty="0">
                          <a:effectLst/>
                        </a:rPr>
                        <a:t>Оплата по показателям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noProof="0" dirty="0"/>
                        <a:t>Идентификатор </a:t>
                      </a:r>
                      <a:r>
                        <a:rPr lang="en-GB" noProof="0" dirty="0"/>
                        <a:t>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ITMATT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IBIS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EMSEVT3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noProof="0" dirty="0"/>
                        <a:t>Отслеживание из конца в конец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noProof="0" dirty="0"/>
                        <a:t>Подпись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noProof="0" dirty="0"/>
                        <a:t>Ответственность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712392"/>
                  </a:ext>
                </a:extLst>
              </a:tr>
              <a:tr h="749028">
                <a:tc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en-GB" sz="1600" noProof="0" dirty="0"/>
                        <a:t>0-2</a:t>
                      </a:r>
                      <a:r>
                        <a:rPr lang="ru-RU" sz="1600" noProof="0" dirty="0"/>
                        <a:t>кг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ru-RU" sz="1600" noProof="0" dirty="0"/>
                        <a:t>Обязательно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ru-RU" sz="1600" noProof="0" dirty="0"/>
                        <a:t>Обязательно</a:t>
                      </a:r>
                      <a:endParaRPr lang="en-GB" sz="1600" noProof="0" dirty="0"/>
                    </a:p>
                    <a:p>
                      <a:r>
                        <a:rPr lang="en-GB" sz="1600" noProof="0" dirty="0"/>
                        <a:t>(LA-LZ)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ru-RU" sz="1600" noProof="0" dirty="0"/>
                        <a:t>Обязательно</a:t>
                      </a:r>
                      <a:r>
                        <a:rPr lang="en-GB" sz="1600" noProof="0" dirty="0"/>
                        <a:t> (</a:t>
                      </a:r>
                      <a:r>
                        <a:rPr lang="ru-RU" sz="1600" noProof="0" dirty="0"/>
                        <a:t>отправления подлежат таможенному контролю</a:t>
                      </a:r>
                      <a:r>
                        <a:rPr lang="en-GB" sz="1600" noProof="0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ru-RU" sz="1600" noProof="0" dirty="0"/>
                        <a:t>Факультативно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ru-RU" sz="1600" noProof="0" dirty="0"/>
                        <a:t>Обязательно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pc="-20" noProof="0" dirty="0">
                          <a:effectLst/>
                        </a:rPr>
                        <a:t>EMC, EMD, EDH, EMH/EMI</a:t>
                      </a:r>
                      <a:endParaRPr lang="en-GB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/>
                    </a:p>
                    <a:p>
                      <a:r>
                        <a:rPr lang="ru-RU" sz="1600" noProof="0" dirty="0"/>
                        <a:t>Нет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  <a:p>
                      <a:r>
                        <a:rPr lang="ru-RU" noProof="0" dirty="0"/>
                        <a:t>Нет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9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49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3F543-E7C9-475A-AF76-AA5FF86F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вебинара</a:t>
            </a:r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877780F-87AF-43C4-A61E-24D91C927F93}"/>
              </a:ext>
            </a:extLst>
          </p:cNvPr>
          <p:cNvGrpSpPr/>
          <p:nvPr/>
        </p:nvGrpSpPr>
        <p:grpSpPr>
          <a:xfrm>
            <a:off x="4466051" y="1179558"/>
            <a:ext cx="6310412" cy="5293765"/>
            <a:chOff x="4381830" y="1227684"/>
            <a:chExt cx="6310412" cy="529376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2B3AFE2-9123-4E19-A621-4BF3F1ECC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8650" y="1227684"/>
              <a:ext cx="6253592" cy="529376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0727C3C-E2B6-4B5B-9CE7-5B8291C524B0}"/>
                </a:ext>
              </a:extLst>
            </p:cNvPr>
            <p:cNvSpPr txBox="1"/>
            <p:nvPr/>
          </p:nvSpPr>
          <p:spPr>
            <a:xfrm>
              <a:off x="4381830" y="3429000"/>
              <a:ext cx="10508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b="1" u="sng" dirty="0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</a:rPr>
                <a:t>Публикации о физических услугах</a:t>
              </a:r>
              <a:endParaRPr lang="fr-CH" sz="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endParaRPr>
            </a:p>
            <a:p>
              <a:pPr algn="r"/>
              <a:r>
                <a:rPr lang="ru-RU" sz="800" b="1" u="sng" dirty="0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</a:rPr>
                <a:t>Наращивание потенциала</a:t>
              </a:r>
              <a:endParaRPr lang="fr-CH" sz="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endParaRPr>
            </a:p>
            <a:p>
              <a:pPr algn="r"/>
              <a:endParaRPr lang="fr-CH" sz="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endParaRPr>
            </a:p>
            <a:p>
              <a:pPr algn="r"/>
              <a:r>
                <a:rPr lang="ru-RU" sz="800" b="1" u="sng" dirty="0">
                  <a:solidFill>
                    <a:schemeClr val="accent5">
                      <a:lumMod val="75000"/>
                    </a:schemeClr>
                  </a:solidFill>
                </a:rPr>
                <a:t>Бланки ВПС</a:t>
              </a:r>
              <a:endParaRPr lang="en-US" sz="800" b="1" u="sng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7839E34B-CD4B-44F7-8C00-BAA508DC03F2}"/>
              </a:ext>
            </a:extLst>
          </p:cNvPr>
          <p:cNvSpPr txBox="1"/>
          <p:nvPr/>
        </p:nvSpPr>
        <p:spPr>
          <a:xfrm>
            <a:off x="1170571" y="4878223"/>
            <a:ext cx="329548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chemeClr val="accent1"/>
                </a:solidFill>
              </a:rPr>
              <a:t>Вебинары</a:t>
            </a:r>
            <a:endParaRPr lang="en-US" sz="1400" u="sng" dirty="0">
              <a:solidFill>
                <a:schemeClr val="accent1"/>
              </a:solidFill>
            </a:endParaRPr>
          </a:p>
          <a:p>
            <a:endParaRPr lang="en-US" sz="1400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u="sng" dirty="0">
                <a:solidFill>
                  <a:schemeClr val="accent1"/>
                </a:solidFill>
              </a:rPr>
              <a:t>Презентации</a:t>
            </a:r>
            <a:endParaRPr lang="en-US" sz="1400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u="sng" dirty="0">
                <a:solidFill>
                  <a:schemeClr val="accent1"/>
                </a:solidFill>
              </a:rPr>
              <a:t>Вопросы и ответы в чате</a:t>
            </a:r>
            <a:endParaRPr lang="en-US" sz="1400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u="sng" dirty="0">
                <a:solidFill>
                  <a:schemeClr val="accent1"/>
                </a:solidFill>
              </a:rPr>
              <a:t>Смотрите вебинар</a:t>
            </a:r>
            <a:endParaRPr lang="en-US" sz="1400" u="sng" dirty="0">
              <a:solidFill>
                <a:schemeClr val="accent1"/>
              </a:solidFill>
            </a:endParaRP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8909D5C2-26ED-447E-9613-0C1AD1FE7A48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2818312" y="3892215"/>
            <a:ext cx="1765723" cy="98600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AC74CDE-6613-47A6-B14D-16E709FD901A}"/>
              </a:ext>
            </a:extLst>
          </p:cNvPr>
          <p:cNvSpPr txBox="1"/>
          <p:nvPr/>
        </p:nvSpPr>
        <p:spPr>
          <a:xfrm>
            <a:off x="1238693" y="2624848"/>
            <a:ext cx="156331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chemeClr val="accent1"/>
                </a:solidFill>
              </a:rPr>
              <a:t>Руководства</a:t>
            </a:r>
            <a:endParaRPr lang="en-US" sz="1400" u="sng" dirty="0">
              <a:solidFill>
                <a:schemeClr val="accent1"/>
              </a:solidFill>
            </a:endParaRPr>
          </a:p>
          <a:p>
            <a:endParaRPr lang="en-US" sz="1400" u="sng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u="sng" dirty="0">
                <a:solidFill>
                  <a:schemeClr val="accent1"/>
                </a:solidFill>
              </a:rPr>
              <a:t>Руководство пользователя</a:t>
            </a:r>
            <a:endParaRPr lang="en-US" sz="1400" u="sng" dirty="0">
              <a:solidFill>
                <a:schemeClr val="accent1"/>
              </a:solidFill>
            </a:endParaRP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C1CFAE67-D5FE-415A-8EF6-15DAB9599CB0}"/>
              </a:ext>
            </a:extLst>
          </p:cNvPr>
          <p:cNvCxnSpPr>
            <a:cxnSpLocks/>
            <a:endCxn id="13" idx="3"/>
          </p:cNvCxnSpPr>
          <p:nvPr/>
        </p:nvCxnSpPr>
        <p:spPr>
          <a:xfrm rot="10800000">
            <a:off x="2802007" y="3101903"/>
            <a:ext cx="1782039" cy="41133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2EA3-5B6D-45AC-8FF2-9E43CC96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469608"/>
            <a:ext cx="9884663" cy="574284"/>
          </a:xfrm>
        </p:spPr>
        <p:txBody>
          <a:bodyPr/>
          <a:lstStyle/>
          <a:p>
            <a:r>
              <a:rPr lang="ru-RU" sz="3200" dirty="0">
                <a:cs typeface="+mn-cs"/>
              </a:rPr>
              <a:t>Руководство пользователя услуги отслеживаемой доставки - темы разделов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14" name="Diagramme 3">
            <a:extLst>
              <a:ext uri="{FF2B5EF4-FFF2-40B4-BE49-F238E27FC236}">
                <a16:creationId xmlns:a16="http://schemas.microsoft.com/office/drawing/2014/main" id="{B744B312-5B4C-4B6F-B84E-61B2ED025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13527"/>
              </p:ext>
            </p:extLst>
          </p:nvPr>
        </p:nvGraphicFramePr>
        <p:xfrm>
          <a:off x="184956" y="1577279"/>
          <a:ext cx="3908679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A774B783-678E-4E4E-AC8A-16E803E6D14E}"/>
              </a:ext>
            </a:extLst>
          </p:cNvPr>
          <p:cNvGrpSpPr/>
          <p:nvPr/>
        </p:nvGrpSpPr>
        <p:grpSpPr>
          <a:xfrm>
            <a:off x="334266" y="3413028"/>
            <a:ext cx="3516898" cy="1347009"/>
            <a:chOff x="0" y="1628158"/>
            <a:chExt cx="2706371" cy="147186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A4165B-6F4A-4D21-AC59-F5A98141BDA1}"/>
                </a:ext>
              </a:extLst>
            </p:cNvPr>
            <p:cNvSpPr/>
            <p:nvPr/>
          </p:nvSpPr>
          <p:spPr>
            <a:xfrm>
              <a:off x="0" y="1628158"/>
              <a:ext cx="2706371" cy="14718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92A9B039-BCD6-427B-B9C5-126DA09AE191}"/>
                </a:ext>
              </a:extLst>
            </p:cNvPr>
            <p:cNvSpPr txBox="1"/>
            <p:nvPr/>
          </p:nvSpPr>
          <p:spPr>
            <a:xfrm>
              <a:off x="71850" y="1700008"/>
              <a:ext cx="2562671" cy="1328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/>
                <a:t>Руководство содержит общее описание эксплуатационных и технических требований к услуге отслеживаемой доставки.</a:t>
              </a:r>
              <a:endParaRPr lang="en-US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28366-6B71-4380-B293-855FD8BB0B9D}"/>
              </a:ext>
            </a:extLst>
          </p:cNvPr>
          <p:cNvGrpSpPr/>
          <p:nvPr/>
        </p:nvGrpSpPr>
        <p:grpSpPr>
          <a:xfrm>
            <a:off x="4341412" y="1474430"/>
            <a:ext cx="6893781" cy="4891231"/>
            <a:chOff x="4605851" y="1465286"/>
            <a:chExt cx="6240489" cy="4891231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EEC0593D-6FBE-4441-922A-19F17A0EED24}"/>
                </a:ext>
              </a:extLst>
            </p:cNvPr>
            <p:cNvSpPr txBox="1"/>
            <p:nvPr/>
          </p:nvSpPr>
          <p:spPr>
            <a:xfrm>
              <a:off x="4605851" y="1465286"/>
              <a:ext cx="3285819" cy="451021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238125" marR="30480" indent="-200660">
                <a:lnSpc>
                  <a:spcPct val="125200"/>
                </a:lnSpc>
                <a:spcBef>
                  <a:spcPts val="185"/>
                </a:spcBef>
              </a:pPr>
              <a:r>
                <a:rPr sz="3600" spc="-794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1</a:t>
              </a:r>
              <a:r>
                <a:rPr sz="3600" spc="509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 </a:t>
              </a:r>
              <a:r>
                <a:rPr lang="ru-RU" sz="2000" spc="-35" dirty="0">
                  <a:solidFill>
                    <a:srgbClr val="666666"/>
                  </a:solidFill>
                  <a:latin typeface="Arial Black"/>
                  <a:cs typeface="Arial Black"/>
                </a:rPr>
                <a:t>Общие сведения</a:t>
              </a:r>
              <a:endParaRPr sz="2000" dirty="0">
                <a:latin typeface="Arial Black"/>
                <a:cs typeface="Arial Black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7E99A38-83F0-41E0-A0F6-BE152FF4CF1F}"/>
                </a:ext>
              </a:extLst>
            </p:cNvPr>
            <p:cNvSpPr txBox="1"/>
            <p:nvPr/>
          </p:nvSpPr>
          <p:spPr>
            <a:xfrm>
              <a:off x="4639378" y="3459055"/>
              <a:ext cx="428516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spcBef>
                  <a:spcPts val="100"/>
                </a:spcBef>
              </a:pPr>
              <a:r>
                <a:rPr lang="fr-CH" sz="3600" spc="367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4</a:t>
              </a:r>
              <a:r>
                <a:rPr sz="2700" spc="367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 </a:t>
              </a:r>
              <a:r>
                <a:rPr lang="ru-RU" sz="2000" spc="-50" dirty="0">
                  <a:solidFill>
                    <a:srgbClr val="666666"/>
                  </a:solidFill>
                  <a:latin typeface="Arial Black"/>
                  <a:cs typeface="Arial Black"/>
                </a:rPr>
                <a:t>Технические требования</a:t>
              </a:r>
              <a:endParaRPr sz="2000" dirty="0">
                <a:latin typeface="Arial Black"/>
                <a:cs typeface="Arial Black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F9D3357D-871E-477E-8F45-0C62774047B1}"/>
                </a:ext>
              </a:extLst>
            </p:cNvPr>
            <p:cNvSpPr txBox="1"/>
            <p:nvPr/>
          </p:nvSpPr>
          <p:spPr>
            <a:xfrm>
              <a:off x="4659895" y="4826772"/>
              <a:ext cx="6028093" cy="451021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306705" marR="30480" indent="-269240">
                <a:lnSpc>
                  <a:spcPct val="125200"/>
                </a:lnSpc>
                <a:spcBef>
                  <a:spcPts val="185"/>
                </a:spcBef>
              </a:pPr>
              <a:r>
                <a:rPr lang="fr-CH" sz="3600" spc="540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6</a:t>
              </a:r>
              <a:r>
                <a:rPr sz="2700" spc="540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 </a:t>
              </a:r>
              <a:r>
                <a:rPr lang="ru-RU" sz="2000" spc="-25" dirty="0">
                  <a:solidFill>
                    <a:srgbClr val="666666"/>
                  </a:solidFill>
                  <a:latin typeface="Arial Black"/>
                  <a:cs typeface="Arial Black"/>
                </a:rPr>
                <a:t>Показатели качества и вознаграждение</a:t>
              </a:r>
              <a:endParaRPr sz="2000" dirty="0">
                <a:latin typeface="Arial Black"/>
                <a:cs typeface="Arial Black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EE8E7142-B58B-4893-89B6-A1EA8520E110}"/>
                </a:ext>
              </a:extLst>
            </p:cNvPr>
            <p:cNvSpPr txBox="1"/>
            <p:nvPr/>
          </p:nvSpPr>
          <p:spPr>
            <a:xfrm>
              <a:off x="4605851" y="2787890"/>
              <a:ext cx="6240489" cy="7643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spcBef>
                  <a:spcPts val="100"/>
                </a:spcBef>
              </a:pPr>
              <a:endParaRPr lang="ru-RU" sz="3600" spc="540" baseline="-12345" dirty="0">
                <a:solidFill>
                  <a:srgbClr val="878787"/>
                </a:solidFill>
                <a:latin typeface="Arial Black"/>
                <a:cs typeface="Arial Black"/>
              </a:endParaRPr>
            </a:p>
            <a:p>
              <a:pPr marL="38100">
                <a:spcBef>
                  <a:spcPts val="100"/>
                </a:spcBef>
              </a:pPr>
              <a:r>
                <a:rPr lang="fr-CH" sz="3600" spc="540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3</a:t>
              </a:r>
              <a:r>
                <a:rPr sz="2700" spc="540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 </a:t>
              </a:r>
              <a:r>
                <a:rPr lang="ru-RU" sz="2000" spc="-40" dirty="0">
                  <a:solidFill>
                    <a:srgbClr val="666666"/>
                  </a:solidFill>
                  <a:latin typeface="Arial Black"/>
                  <a:cs typeface="Arial Black"/>
                </a:rPr>
                <a:t>Оформление ярлыка и идентификация</a:t>
              </a:r>
              <a:endParaRPr sz="2000" dirty="0">
                <a:latin typeface="Arial Black"/>
                <a:cs typeface="Arial Black"/>
              </a:endParaRPr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946CAB33-ADC1-4A49-B4F8-677449BD9275}"/>
                </a:ext>
              </a:extLst>
            </p:cNvPr>
            <p:cNvSpPr txBox="1"/>
            <p:nvPr/>
          </p:nvSpPr>
          <p:spPr>
            <a:xfrm>
              <a:off x="4701266" y="5515005"/>
              <a:ext cx="4662190" cy="841512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274320" marR="30480" indent="-236854">
                <a:lnSpc>
                  <a:spcPct val="125200"/>
                </a:lnSpc>
                <a:spcBef>
                  <a:spcPts val="185"/>
                </a:spcBef>
              </a:pPr>
              <a:r>
                <a:rPr sz="3600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7</a:t>
              </a:r>
              <a:r>
                <a:rPr sz="2700" spc="120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 </a:t>
              </a:r>
              <a:r>
                <a:rPr lang="ru-RU" sz="2000" spc="-40" dirty="0">
                  <a:solidFill>
                    <a:srgbClr val="666666"/>
                  </a:solidFill>
                  <a:latin typeface="Arial Black"/>
                  <a:cs typeface="Arial Black"/>
                </a:rPr>
                <a:t>Использование отчета о показателях качества</a:t>
              </a:r>
              <a:endParaRPr sz="2000" dirty="0">
                <a:latin typeface="Arial Black"/>
                <a:cs typeface="Arial Black"/>
              </a:endParaRPr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F37D302F-38E9-4EA2-A4DC-1FA57358D9C6}"/>
                </a:ext>
              </a:extLst>
            </p:cNvPr>
            <p:cNvSpPr txBox="1"/>
            <p:nvPr/>
          </p:nvSpPr>
          <p:spPr>
            <a:xfrm>
              <a:off x="4621325" y="2106553"/>
              <a:ext cx="5433257" cy="841512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282575" marR="30480" indent="-245110">
                <a:lnSpc>
                  <a:spcPct val="125200"/>
                </a:lnSpc>
                <a:spcBef>
                  <a:spcPts val="185"/>
                </a:spcBef>
              </a:pPr>
              <a:r>
                <a:rPr lang="fr-CH" sz="3600" spc="195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2</a:t>
              </a:r>
              <a:r>
                <a:rPr sz="2700" spc="195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 </a:t>
              </a:r>
              <a:r>
                <a:rPr lang="ru-RU" sz="2000" spc="-65" dirty="0">
                  <a:solidFill>
                    <a:srgbClr val="666666"/>
                  </a:solidFill>
                  <a:latin typeface="Arial Black"/>
                  <a:cs typeface="Arial Black"/>
                </a:rPr>
                <a:t>Основные эксплуатационные требования</a:t>
              </a:r>
              <a:endParaRPr sz="2000" dirty="0">
                <a:latin typeface="Arial Black"/>
                <a:cs typeface="Arial Black"/>
              </a:endParaRPr>
            </a:p>
          </p:txBody>
        </p:sp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B557A63A-4CC6-4408-8B9F-815A240B2F3B}"/>
                </a:ext>
              </a:extLst>
            </p:cNvPr>
            <p:cNvSpPr txBox="1"/>
            <p:nvPr/>
          </p:nvSpPr>
          <p:spPr>
            <a:xfrm>
              <a:off x="4657666" y="4141037"/>
              <a:ext cx="4360860" cy="451021"/>
            </a:xfrm>
            <a:prstGeom prst="rect">
              <a:avLst/>
            </a:prstGeom>
          </p:spPr>
          <p:txBody>
            <a:bodyPr vert="horz" wrap="square" lIns="0" tIns="23495" rIns="0" bIns="0" rtlCol="0">
              <a:spAutoFit/>
            </a:bodyPr>
            <a:lstStyle/>
            <a:p>
              <a:pPr marL="306705" marR="30480" indent="-269240">
                <a:lnSpc>
                  <a:spcPct val="125200"/>
                </a:lnSpc>
                <a:spcBef>
                  <a:spcPts val="185"/>
                </a:spcBef>
              </a:pPr>
              <a:r>
                <a:rPr lang="fr-CH" sz="3600" spc="540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5</a:t>
              </a:r>
              <a:r>
                <a:rPr sz="2700" spc="540" baseline="-12345" dirty="0">
                  <a:solidFill>
                    <a:srgbClr val="878787"/>
                  </a:solidFill>
                  <a:latin typeface="Arial Black"/>
                  <a:cs typeface="Arial Black"/>
                </a:rPr>
                <a:t> </a:t>
              </a:r>
              <a:r>
                <a:rPr lang="ru-RU" sz="2000" spc="-25" dirty="0">
                  <a:solidFill>
                    <a:srgbClr val="666666"/>
                  </a:solidFill>
                  <a:latin typeface="Arial Black"/>
                  <a:cs typeface="Arial Black"/>
                </a:rPr>
                <a:t>Учет и статистика</a:t>
              </a:r>
              <a:endParaRPr sz="2000" dirty="0">
                <a:latin typeface="Arial Black"/>
                <a:cs typeface="Arial Black"/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BD5CF79F-17A6-4166-BCDA-634F8750D019}"/>
              </a:ext>
            </a:extLst>
          </p:cNvPr>
          <p:cNvSpPr txBox="1"/>
          <p:nvPr/>
        </p:nvSpPr>
        <p:spPr>
          <a:xfrm>
            <a:off x="427635" y="5231761"/>
            <a:ext cx="3516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Связь с Руководством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703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44" y="408424"/>
            <a:ext cx="10112426" cy="574284"/>
          </a:xfrm>
        </p:spPr>
        <p:txBody>
          <a:bodyPr/>
          <a:lstStyle/>
          <a:p>
            <a:r>
              <a:rPr lang="ru-RU" sz="3200" dirty="0">
                <a:cs typeface="+mn-cs"/>
              </a:rPr>
              <a:t>Определение</a:t>
            </a:r>
            <a:r>
              <a:rPr lang="en-GB" sz="3200" dirty="0">
                <a:cs typeface="+mn-cs"/>
              </a:rPr>
              <a:t>, </a:t>
            </a:r>
            <a:r>
              <a:rPr lang="ru-RU" sz="3200" dirty="0">
                <a:cs typeface="+mn-cs"/>
              </a:rPr>
              <a:t>вес</a:t>
            </a:r>
            <a:r>
              <a:rPr lang="en-GB" sz="3200" dirty="0">
                <a:cs typeface="+mn-cs"/>
              </a:rPr>
              <a:t> </a:t>
            </a:r>
            <a:r>
              <a:rPr lang="ru-RU" sz="3200" dirty="0">
                <a:cs typeface="+mn-cs"/>
              </a:rPr>
              <a:t>и</a:t>
            </a:r>
            <a:r>
              <a:rPr lang="en-GB" sz="3200" dirty="0">
                <a:cs typeface="+mn-cs"/>
              </a:rPr>
              <a:t> </a:t>
            </a:r>
            <a:r>
              <a:rPr lang="ru-RU" sz="3200" dirty="0">
                <a:cs typeface="+mn-cs"/>
              </a:rPr>
              <a:t>процесс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0C48C9A-2226-4668-B629-197FE086F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88678"/>
              </p:ext>
            </p:extLst>
          </p:nvPr>
        </p:nvGraphicFramePr>
        <p:xfrm>
          <a:off x="525233" y="1073997"/>
          <a:ext cx="11577724" cy="54864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834952">
                  <a:extLst>
                    <a:ext uri="{9D8B030D-6E8A-4147-A177-3AD203B41FA5}">
                      <a16:colId xmlns:a16="http://schemas.microsoft.com/office/drawing/2014/main" val="50171737"/>
                    </a:ext>
                  </a:extLst>
                </a:gridCol>
                <a:gridCol w="9742772">
                  <a:extLst>
                    <a:ext uri="{9D8B030D-6E8A-4147-A177-3AD203B41FA5}">
                      <a16:colId xmlns:a16="http://schemas.microsoft.com/office/drawing/2014/main" val="206138547"/>
                    </a:ext>
                  </a:extLst>
                </a:gridCol>
              </a:tblGrid>
              <a:tr h="2047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Определение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00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2000" b="0" dirty="0">
                          <a:effectLst/>
                        </a:rPr>
                        <a:t>Страны-члены обеспечивают предоставление услуги отслеживаемой доставки отправлений письменной корреспонденции, содержащих товары, и могут предлагать эту услугу в качестве дополнительной факультативной услуги в обмене между назначенными операторами для отправлений письменной корреспонденции, содержащих письма. (ст. 17 и 18 Конвенции)</a:t>
                      </a:r>
                      <a:endParaRPr lang="en-GB" sz="2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2000" b="0" dirty="0">
                          <a:effectLst/>
                        </a:rPr>
                        <a:t>Доставка отправлений осуществляется внутренней службой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ru-RU" sz="2000" b="0" dirty="0">
                          <a:effectLst/>
                        </a:rPr>
                        <a:t>приоритетной корреспонденции</a:t>
                      </a:r>
                      <a:r>
                        <a:rPr lang="en-GB" sz="2000" b="0" dirty="0">
                          <a:effectLst/>
                        </a:rPr>
                        <a:t> (</a:t>
                      </a:r>
                      <a:r>
                        <a:rPr lang="ru-RU" sz="2000" b="0" dirty="0">
                          <a:effectLst/>
                        </a:rPr>
                        <a:t>Статья Регламента </a:t>
                      </a:r>
                      <a:r>
                        <a:rPr lang="en-GB" sz="2000" b="0" dirty="0">
                          <a:effectLst/>
                        </a:rPr>
                        <a:t>18-102) 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720802"/>
                  </a:ext>
                </a:extLst>
              </a:tr>
              <a:tr h="7678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Вес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00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</a:rPr>
                        <a:t>Страны-члены должны следить за тем, чтобы их назначенные операторы обеспечивали прием, обработку, перевозку и доставку отправлений письменной корреспонденции весом до 2 кг (ст.17.2 Конвенции)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9572452"/>
                  </a:ext>
                </a:extLst>
              </a:tr>
              <a:tr h="2047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</a:rPr>
                        <a:t>Уведомление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00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ru-RU" sz="2000" b="0" dirty="0">
                          <a:effectLst/>
                        </a:rPr>
                        <a:t>Назначенные операторы должны уведомить Международное бюро, если, помимо обязательной услуги отслеживаемой доставки входящих отправлений письменной корреспонденции, содержащих товары, они предлагают услугу отслеживаемой доставки исходящих отправлений письменной корреспонденции, содержащих товары, и/или услугу отслеживаемой доставки входящих/исходящих отправлений письменной корреспонденции, содержащих документы. Соответствующая информация должны быть представлена в Руководстве по письменной корреспонденции. 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136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2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43" y="277315"/>
            <a:ext cx="10112426" cy="574284"/>
          </a:xfrm>
        </p:spPr>
        <p:txBody>
          <a:bodyPr/>
          <a:lstStyle/>
          <a:p>
            <a:r>
              <a:rPr lang="ru-RU" sz="3200" dirty="0">
                <a:cs typeface="+mn-cs"/>
              </a:rPr>
              <a:t>Идентификация отслеживаемых отправлений</a:t>
            </a:r>
            <a:endParaRPr lang="en-US" sz="3200" dirty="0"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3060CC-7023-4C70-AE96-DBE5F11A2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0" y="3984584"/>
            <a:ext cx="4413444" cy="27647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9761C3-9080-40B9-8E27-459A7FF80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4" y="1135875"/>
            <a:ext cx="3191922" cy="2699089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5AD8099-AE6C-4863-BA5C-5D7A0416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270344"/>
              </p:ext>
            </p:extLst>
          </p:nvPr>
        </p:nvGraphicFramePr>
        <p:xfrm>
          <a:off x="3750464" y="979772"/>
          <a:ext cx="7994181" cy="600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B4AFADD-1227-41B8-AF3E-1428B017D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878" y="6107143"/>
            <a:ext cx="2877687" cy="473542"/>
          </a:xfrm>
          <a:prstGeom prst="rect">
            <a:avLst/>
          </a:prstGeom>
        </p:spPr>
      </p:pic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FE13EA6C-B356-4B51-B16A-C032A9CD79A2}"/>
              </a:ext>
            </a:extLst>
          </p:cNvPr>
          <p:cNvCxnSpPr>
            <a:cxnSpLocks/>
          </p:cNvCxnSpPr>
          <p:nvPr/>
        </p:nvCxnSpPr>
        <p:spPr>
          <a:xfrm>
            <a:off x="3355759" y="4939807"/>
            <a:ext cx="2059620" cy="1469871"/>
          </a:xfrm>
          <a:prstGeom prst="bentConnector3">
            <a:avLst>
              <a:gd name="adj1" fmla="val 1724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43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5" y="496888"/>
            <a:ext cx="10298237" cy="574675"/>
          </a:xfrm>
        </p:spPr>
        <p:txBody>
          <a:bodyPr/>
          <a:lstStyle/>
          <a:p>
            <a:r>
              <a:rPr lang="ru-RU" sz="3200" dirty="0">
                <a:cs typeface="+mn-cs"/>
              </a:rPr>
              <a:t>Маркировка отслеживаемых отправлений</a:t>
            </a:r>
            <a:endParaRPr lang="en-US" sz="3200" dirty="0">
              <a:cs typeface="+mn-cs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A0BE4058-F134-49C3-8A3A-791C6F687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808004"/>
              </p:ext>
            </p:extLst>
          </p:nvPr>
        </p:nvGraphicFramePr>
        <p:xfrm>
          <a:off x="5033639" y="1413008"/>
          <a:ext cx="6540294" cy="494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B1C91628-2F58-47F4-ACBE-D11E8F7FA1D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544" y="1558501"/>
            <a:ext cx="2057295" cy="2539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94E2CF-E340-4ACD-991E-CACB0AF67A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042" y="4534595"/>
            <a:ext cx="3482753" cy="15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1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9D50B2-F181-4B2B-908A-F7E124F9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2852">
            <a:off x="7004603" y="1241547"/>
            <a:ext cx="4410049" cy="473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DC17BB-3FE0-417A-B1B1-B79565BBC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3044">
            <a:off x="4244628" y="1425919"/>
            <a:ext cx="4038596" cy="435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76F14-01B6-4CBA-A84F-A2672D3A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349780"/>
            <a:ext cx="10112426" cy="574284"/>
          </a:xfrm>
        </p:spPr>
        <p:txBody>
          <a:bodyPr/>
          <a:lstStyle/>
          <a:p>
            <a:r>
              <a:rPr lang="ru-RU" dirty="0"/>
              <a:t>Руководство по услуге отслеживаемой доставки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BEC29-F3A7-4D07-A41E-9613D253E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96799">
            <a:off x="842397" y="1561607"/>
            <a:ext cx="4755667" cy="444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CD63472-A44C-4B1C-9836-03EE5C99D333}"/>
              </a:ext>
            </a:extLst>
          </p:cNvPr>
          <p:cNvSpPr/>
          <p:nvPr/>
        </p:nvSpPr>
        <p:spPr>
          <a:xfrm rot="20697166">
            <a:off x="2469585" y="2023538"/>
            <a:ext cx="1473567" cy="3282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>
                <a:solidFill>
                  <a:srgbClr val="FF0000"/>
                </a:solidFill>
              </a:rPr>
              <a:t>APPROVED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859" y="2051489"/>
            <a:ext cx="10720251" cy="1809549"/>
          </a:xfrm>
        </p:spPr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Lucida Sans" panose="020B0602030504020204" pitchFamily="34" charset="0"/>
              </a:rPr>
            </a:br>
            <a:r>
              <a:rPr lang="en-US" sz="3600" dirty="0"/>
              <a:t> 4. </a:t>
            </a:r>
            <a:r>
              <a:rPr lang="ru-RU" sz="3600" dirty="0"/>
              <a:t>Услуги заказных отправлений и отправлений с объявленной ценностью</a:t>
            </a:r>
            <a:br>
              <a:rPr lang="en-GB" altLang="en-US" sz="3600" dirty="0"/>
            </a:br>
            <a:r>
              <a:rPr lang="ru-RU" altLang="en-US" sz="3600" dirty="0">
                <a:solidFill>
                  <a:srgbClr val="FFFFCC"/>
                </a:solidFill>
              </a:rPr>
              <a:t>Вступление в силу с 1 января 2026 года</a:t>
            </a: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85056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90" y="354078"/>
            <a:ext cx="8664713" cy="918308"/>
          </a:xfrm>
        </p:spPr>
        <p:txBody>
          <a:bodyPr/>
          <a:lstStyle/>
          <a:p>
            <a:pPr>
              <a:defRPr/>
            </a:pPr>
            <a:r>
              <a:rPr lang="ru-RU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Ориентированность на клиентов и их потребности</a:t>
            </a:r>
            <a:br>
              <a:rPr lang="en-GB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Изменения, связанные с продуктами, с вступлением в силу 1 января 2026 года</a:t>
            </a:r>
            <a:endParaRPr lang="en-GB" sz="21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6BC5D41-FF8D-4EB2-B4FD-6A2A15378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938635"/>
              </p:ext>
            </p:extLst>
          </p:nvPr>
        </p:nvGraphicFramePr>
        <p:xfrm>
          <a:off x="3049038" y="1401912"/>
          <a:ext cx="8806412" cy="495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659D6074-EC2D-48BC-AB33-E68BE6C5A5B7}"/>
              </a:ext>
            </a:extLst>
          </p:cNvPr>
          <p:cNvSpPr/>
          <p:nvPr/>
        </p:nvSpPr>
        <p:spPr>
          <a:xfrm>
            <a:off x="2328752" y="3317438"/>
            <a:ext cx="1021576" cy="998309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mage.jpg">
            <a:extLst>
              <a:ext uri="{FF2B5EF4-FFF2-40B4-BE49-F238E27FC236}">
                <a16:creationId xmlns:a16="http://schemas.microsoft.com/office/drawing/2014/main" id="{5CA8A7E1-E51A-4A4B-8F42-3BCC9151E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01" y="2860135"/>
            <a:ext cx="1880098" cy="191291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180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3" y="497201"/>
            <a:ext cx="8871447" cy="86307"/>
          </a:xfrm>
        </p:spPr>
        <p:txBody>
          <a:bodyPr/>
          <a:lstStyle/>
          <a:p>
            <a:r>
              <a:rPr lang="ru-RU" sz="3200" dirty="0"/>
              <a:t>Услуга заказных отправлений(RA–RZ) – Изменения вступают в силу 1 января 2026 года</a:t>
            </a:r>
            <a:endParaRPr lang="en-GB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4E26A7-A1F9-481A-BF26-8BAF041E0C88}"/>
              </a:ext>
            </a:extLst>
          </p:cNvPr>
          <p:cNvGrpSpPr/>
          <p:nvPr/>
        </p:nvGrpSpPr>
        <p:grpSpPr>
          <a:xfrm>
            <a:off x="336550" y="801384"/>
            <a:ext cx="11498872" cy="2034377"/>
            <a:chOff x="0" y="0"/>
            <a:chExt cx="8498311" cy="116364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FAEB3FB-1552-45EF-B4B7-1AE4F2385226}"/>
                </a:ext>
              </a:extLst>
            </p:cNvPr>
            <p:cNvSpPr/>
            <p:nvPr/>
          </p:nvSpPr>
          <p:spPr>
            <a:xfrm>
              <a:off x="0" y="0"/>
              <a:ext cx="8498311" cy="11636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7D2E4BC2-E238-46ED-BE0D-69D97108A7D2}"/>
                </a:ext>
              </a:extLst>
            </p:cNvPr>
            <p:cNvSpPr txBox="1"/>
            <p:nvPr/>
          </p:nvSpPr>
          <p:spPr>
            <a:xfrm>
              <a:off x="34082" y="176302"/>
              <a:ext cx="8464229" cy="953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Первоначально услуга заказных отправлений была обязательной дополнительной услугой для отправлений письменной корреспонденции, содержащих документы и товары, с ответственностью на всем протяжении пути и возможностью визуального контроля только при доставке, без сквозного отслеживания. Первоначальная цель услуги заказных отправлений заключалась в предоставлении подтверждения отправки и подписи получателя при доставке, в основном для юридических документов (макс. 2 кг). </a:t>
              </a:r>
              <a:endParaRPr lang="en-GB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85B5EE-AAAE-48E0-BA51-4AB8454E3DFE}"/>
              </a:ext>
            </a:extLst>
          </p:cNvPr>
          <p:cNvGrpSpPr/>
          <p:nvPr/>
        </p:nvGrpSpPr>
        <p:grpSpPr>
          <a:xfrm>
            <a:off x="2056564" y="3003425"/>
            <a:ext cx="9798886" cy="1420569"/>
            <a:chOff x="135358" y="0"/>
            <a:chExt cx="8937879" cy="1481561"/>
          </a:xfrm>
          <a:solidFill>
            <a:schemeClr val="accent5">
              <a:lumMod val="50000"/>
            </a:schemeClr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AE5D8F4-44AD-4C54-A7DC-3F7BB43FCE1B}"/>
                </a:ext>
              </a:extLst>
            </p:cNvPr>
            <p:cNvSpPr/>
            <p:nvPr/>
          </p:nvSpPr>
          <p:spPr>
            <a:xfrm>
              <a:off x="135358" y="0"/>
              <a:ext cx="8937878" cy="148156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87EA2CAE-F407-4789-B77D-320965910036}"/>
                </a:ext>
              </a:extLst>
            </p:cNvPr>
            <p:cNvSpPr txBox="1"/>
            <p:nvPr/>
          </p:nvSpPr>
          <p:spPr>
            <a:xfrm>
              <a:off x="135359" y="105461"/>
              <a:ext cx="8937878" cy="12211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 b="1" dirty="0">
                  <a:solidFill>
                    <a:srgbClr val="FFC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Что изменится: С 1 января 2026 года </a:t>
              </a: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услуга заказных отправлений </a:t>
              </a:r>
              <a:r>
                <a:rPr lang="ru-RU" sz="1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будет ограничена исключительно документами</a:t>
              </a: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при этом для заказных и ценных отправлений будет обязательно электронное отслеживание. Таким образом, услуга заказных отправлений больше не будет распространяться на почтовые отправления, содержащие товары, в том числе содержащие допускаемые опасные грузы или инфекционные вещества.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7681B6B-7CB6-4E1E-90A6-533E25A9C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7266" y="2908825"/>
            <a:ext cx="1397179" cy="1586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469CD-AD7F-4796-83BD-E181DB16D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98" y="3618882"/>
            <a:ext cx="813727" cy="2638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8E3AC3-B275-403F-ABD8-E6FF9BCDB298}"/>
              </a:ext>
            </a:extLst>
          </p:cNvPr>
          <p:cNvGrpSpPr/>
          <p:nvPr/>
        </p:nvGrpSpPr>
        <p:grpSpPr>
          <a:xfrm>
            <a:off x="345989" y="4640627"/>
            <a:ext cx="11489433" cy="2016000"/>
            <a:chOff x="0" y="0"/>
            <a:chExt cx="9029455" cy="231047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ADEC64D-7929-483F-BED1-5FB37689DD28}"/>
                </a:ext>
              </a:extLst>
            </p:cNvPr>
            <p:cNvSpPr/>
            <p:nvPr/>
          </p:nvSpPr>
          <p:spPr>
            <a:xfrm>
              <a:off x="0" y="0"/>
              <a:ext cx="9029455" cy="22001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FDEF9672-0C70-47AD-BED6-FF8FD195A5A9}"/>
                </a:ext>
              </a:extLst>
            </p:cNvPr>
            <p:cNvSpPr txBox="1"/>
            <p:nvPr/>
          </p:nvSpPr>
          <p:spPr>
            <a:xfrm>
              <a:off x="69712" y="69713"/>
              <a:ext cx="8959742" cy="2240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Изменения в Конвенции</a:t>
              </a:r>
              <a:r>
                <a:rPr lang="en-GB" sz="1700" b="1" kern="12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endParaRPr lang="en-GB" sz="17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Статья</a:t>
              </a:r>
              <a:r>
                <a:rPr lang="en-GB" sz="17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18 </a:t>
              </a:r>
              <a:r>
                <a:rPr lang="en-GB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– </a:t>
              </a:r>
              <a:r>
                <a:rPr lang="ru-RU" sz="1700" b="1" dirty="0">
                  <a:latin typeface="Verdana" panose="020B0604030504040204" pitchFamily="34" charset="0"/>
                  <a:ea typeface="Verdana" panose="020B0604030504040204" pitchFamily="34" charset="0"/>
                </a:rPr>
                <a:t>Дополнительные услуги</a:t>
              </a:r>
              <a:endParaRPr lang="en-GB" sz="17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 defTabSz="450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dirty="0">
                  <a:latin typeface="Verdana" panose="020B0604030504040204" pitchFamily="34" charset="0"/>
                  <a:ea typeface="Verdana" panose="020B0604030504040204" pitchFamily="34" charset="0"/>
                </a:rPr>
                <a:t>1.	Страны-члены обеспечивают предоставление следующих дополнительных обязательных услуг:</a:t>
              </a:r>
            </a:p>
            <a:p>
              <a:pPr algn="just" defTabSz="450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700" dirty="0">
                  <a:latin typeface="Verdana" panose="020B0604030504040204" pitchFamily="34" charset="0"/>
                  <a:ea typeface="Verdana" panose="020B0604030504040204" pitchFamily="34" charset="0"/>
                </a:rPr>
                <a:t>1.1	услуга заказных отправлений для исходящих и входящих приоритетных и </a:t>
              </a:r>
              <a:r>
                <a:rPr lang="ru-RU" sz="17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авиаотправлений</a:t>
              </a:r>
              <a:r>
                <a:rPr lang="ru-RU" sz="1700" dirty="0">
                  <a:latin typeface="Verdana" panose="020B0604030504040204" pitchFamily="34" charset="0"/>
                  <a:ea typeface="Verdana" panose="020B0604030504040204" pitchFamily="34" charset="0"/>
                </a:rPr>
                <a:t> письменной корреспонденции, </a:t>
              </a:r>
              <a:r>
                <a:rPr lang="ru-RU" sz="17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содержащих только документы</a:t>
              </a:r>
              <a:r>
                <a:rPr lang="ru-RU" sz="17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  <a:p>
              <a:pPr marL="449263" indent="-449263" algn="just" defTabSz="45000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GB" sz="1700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16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E8FA-EE2B-4E96-AA82-85D3B5F4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FA659-9FC4-4447-8608-683FD5A80D51}"/>
              </a:ext>
            </a:extLst>
          </p:cNvPr>
          <p:cNvSpPr txBox="1"/>
          <p:nvPr/>
        </p:nvSpPr>
        <p:spPr>
          <a:xfrm>
            <a:off x="1787525" y="1500467"/>
            <a:ext cx="92135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Вступительные замечания </a:t>
            </a:r>
            <a:endParaRPr lang="ru-RU" sz="1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1400" dirty="0"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b="1" dirty="0">
                <a:latin typeface="Calibri" panose="020F0502020204030204" pitchFamily="34" charset="0"/>
              </a:rPr>
              <a:t>Новые нормативные изменения по итогам 28-го конгресса ВПС и сессии Совета почтовый эксплуатации (СПЭ) 2025.2  </a:t>
            </a:r>
          </a:p>
          <a:p>
            <a:pPr lvl="0"/>
            <a:r>
              <a:rPr lang="ru-RU" sz="1400" b="1" dirty="0">
                <a:effectLst/>
                <a:ea typeface="Calibri" panose="020F0502020204030204" pitchFamily="34" charset="0"/>
              </a:rPr>
              <a:t>	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Докладчик: Дэвид 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Пилкингтон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(Дирекция по вопросам электронной коммерции, интеграции физических 	услуг и СПЭ)</a:t>
            </a:r>
          </a:p>
          <a:p>
            <a:pPr marL="457200"/>
            <a:endParaRPr lang="en-US" sz="1400" b="1" dirty="0">
              <a:ea typeface="Times New Roman" panose="02020603050405020304" pitchFamily="18" charset="0"/>
            </a:endParaRPr>
          </a:p>
          <a:p>
            <a:pPr marL="342900" lvl="0" indent="-342900">
              <a:buAutoNum type="arabicPeriod" startAt="3"/>
            </a:pPr>
            <a:r>
              <a:rPr lang="ru-RU" sz="1400" b="1" dirty="0" err="1">
                <a:ea typeface="Times New Roman" panose="02020603050405020304" pitchFamily="18" charset="0"/>
              </a:rPr>
              <a:t>Рекламационно</a:t>
            </a:r>
            <a:r>
              <a:rPr lang="ru-RU" sz="1400" b="1" dirty="0">
                <a:ea typeface="Times New Roman" panose="02020603050405020304" pitchFamily="18" charset="0"/>
              </a:rPr>
              <a:t>-справочная Интернет-система </a:t>
            </a:r>
            <a:r>
              <a:rPr lang="en-US" sz="1400" b="1" dirty="0">
                <a:ea typeface="Times New Roman" panose="02020603050405020304" pitchFamily="18" charset="0"/>
              </a:rPr>
              <a:t>(IBIS): </a:t>
            </a:r>
            <a:r>
              <a:rPr lang="ru-RU" sz="1400" b="1" dirty="0">
                <a:ea typeface="Times New Roman" panose="02020603050405020304" pitchFamily="18" charset="0"/>
              </a:rPr>
              <a:t>электронная обработка запросов по отправлениям письменной корреспонденции</a:t>
            </a:r>
            <a:endParaRPr lang="en-US" sz="1400" b="1" dirty="0">
              <a:ea typeface="Calibri" panose="020F0502020204030204" pitchFamily="34" charset="0"/>
            </a:endParaRPr>
          </a:p>
          <a:p>
            <a:pPr lvl="0"/>
            <a:r>
              <a:rPr lang="en-US" sz="1400" dirty="0">
                <a:ea typeface="Calibri" panose="020F0502020204030204" pitchFamily="34" charset="0"/>
              </a:rPr>
              <a:t>        </a:t>
            </a:r>
            <a:r>
              <a:rPr lang="ru-RU" sz="1400" dirty="0">
                <a:ea typeface="Calibri" panose="020F0502020204030204" pitchFamily="34" charset="0"/>
              </a:rPr>
              <a:t>	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ru-RU" sz="1400" dirty="0">
                <a:ea typeface="Calibri" panose="020F0502020204030204" pitchFamily="34" charset="0"/>
              </a:rPr>
              <a:t>Докладчик: </a:t>
            </a:r>
            <a:r>
              <a:rPr lang="ru-RU" sz="1400" dirty="0" err="1">
                <a:ea typeface="Calibri" panose="020F0502020204030204" pitchFamily="34" charset="0"/>
              </a:rPr>
              <a:t>Чокри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 err="1">
                <a:ea typeface="Calibri" panose="020F0502020204030204" pitchFamily="34" charset="0"/>
              </a:rPr>
              <a:t>Эллили</a:t>
            </a:r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en-US" sz="1400" dirty="0">
                <a:ea typeface="Calibri" panose="020F0502020204030204" pitchFamily="34" charset="0"/>
              </a:rPr>
              <a:t>         </a:t>
            </a:r>
            <a:r>
              <a:rPr lang="ru-RU" sz="1400" dirty="0">
                <a:ea typeface="Calibri" panose="020F0502020204030204" pitchFamily="34" charset="0"/>
              </a:rPr>
              <a:t>	</a:t>
            </a:r>
            <a:r>
              <a:rPr lang="en-US" sz="1400" dirty="0">
                <a:ea typeface="Calibri" panose="020F0502020204030204" pitchFamily="34" charset="0"/>
              </a:rPr>
              <a:t>(</a:t>
            </a:r>
            <a:r>
              <a:rPr lang="ru-RU" sz="1400" dirty="0">
                <a:ea typeface="Calibri" panose="020F0502020204030204" pitchFamily="34" charset="0"/>
              </a:rPr>
              <a:t>Дирекция по вопросам электронной коммерции, интеграции физических услуг и СПЭ</a:t>
            </a:r>
            <a:r>
              <a:rPr lang="en-US" sz="1400" dirty="0">
                <a:ea typeface="Calibri" panose="020F0502020204030204" pitchFamily="34" charset="0"/>
              </a:rPr>
              <a:t>) </a:t>
            </a:r>
          </a:p>
          <a:p>
            <a:pPr marL="457200"/>
            <a:r>
              <a:rPr lang="en-US" sz="1400" dirty="0">
                <a:ea typeface="Calibri" panose="020F0502020204030204" pitchFamily="34" charset="0"/>
              </a:rPr>
              <a:t>  </a:t>
            </a:r>
          </a:p>
          <a:p>
            <a:r>
              <a:rPr lang="en-US" sz="1400" b="1" dirty="0">
                <a:latin typeface="Calibri" panose="020F0502020204030204" pitchFamily="34" charset="0"/>
              </a:rPr>
              <a:t>4. </a:t>
            </a:r>
            <a:r>
              <a:rPr lang="ru-RU" sz="1400" b="1" dirty="0">
                <a:latin typeface="Calibri" panose="020F0502020204030204" pitchFamily="34" charset="0"/>
              </a:rPr>
              <a:t>Последние инновации: ИТ-системы и решение для доставки с оплатой пошлин (DDP) </a:t>
            </a:r>
          </a:p>
          <a:p>
            <a:r>
              <a:rPr lang="ru-RU" sz="1400" dirty="0">
                <a:latin typeface="Calibri" panose="020F0502020204030204" pitchFamily="34" charset="0"/>
              </a:rPr>
              <a:t>	Докладчики: Дэвид </a:t>
            </a:r>
            <a:r>
              <a:rPr lang="ru-RU" sz="1400" dirty="0" err="1">
                <a:latin typeface="Calibri" panose="020F0502020204030204" pitchFamily="34" charset="0"/>
              </a:rPr>
              <a:t>Авсек</a:t>
            </a:r>
            <a:r>
              <a:rPr lang="ru-RU" sz="1400" dirty="0">
                <a:latin typeface="Calibri" panose="020F0502020204030204" pitchFamily="34" charset="0"/>
              </a:rPr>
              <a:t> и Стефан </a:t>
            </a:r>
            <a:r>
              <a:rPr lang="ru-RU" sz="1400" dirty="0" err="1">
                <a:latin typeface="Calibri" panose="020F0502020204030204" pitchFamily="34" charset="0"/>
              </a:rPr>
              <a:t>Херрманн</a:t>
            </a:r>
            <a:endParaRPr lang="ru-RU" sz="1400" dirty="0">
              <a:latin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</a:rPr>
              <a:t>	(Центр почтовых технологий)</a:t>
            </a:r>
          </a:p>
          <a:p>
            <a:pPr marL="457200"/>
            <a:r>
              <a:rPr lang="en-US" sz="1400" dirty="0">
                <a:ea typeface="Calibri" panose="020F0502020204030204" pitchFamily="34" charset="0"/>
              </a:rPr>
              <a:t> </a:t>
            </a:r>
          </a:p>
          <a:p>
            <a:pPr lvl="0"/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</a:t>
            </a:r>
            <a:r>
              <a:rPr lang="ru-RU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Статистика объемов всего мира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US" sz="1400" dirty="0">
                <a:ea typeface="Calibri" panose="020F0502020204030204" pitchFamily="34" charset="0"/>
              </a:rPr>
              <a:t>       </a:t>
            </a:r>
            <a:r>
              <a:rPr lang="ru-RU" sz="1400" dirty="0">
                <a:ea typeface="Calibri" panose="020F0502020204030204" pitchFamily="34" charset="0"/>
              </a:rPr>
              <a:t>	</a:t>
            </a:r>
            <a:r>
              <a:rPr lang="en-US" sz="1400" dirty="0">
                <a:ea typeface="Calibri" panose="020F0502020204030204" pitchFamily="34" charset="0"/>
              </a:rPr>
              <a:t>  </a:t>
            </a:r>
            <a:r>
              <a:rPr lang="ru-RU" sz="1400" dirty="0">
                <a:ea typeface="Calibri" panose="020F0502020204030204" pitchFamily="34" charset="0"/>
              </a:rPr>
              <a:t>Докладчик: </a:t>
            </a:r>
            <a:r>
              <a:rPr lang="ru-RU" sz="1400" dirty="0" err="1">
                <a:ea typeface="Calibri" panose="020F0502020204030204" pitchFamily="34" charset="0"/>
              </a:rPr>
              <a:t>Чокри</a:t>
            </a:r>
            <a:r>
              <a:rPr lang="ru-RU" sz="1400" dirty="0">
                <a:ea typeface="Calibri" panose="020F0502020204030204" pitchFamily="34" charset="0"/>
              </a:rPr>
              <a:t> </a:t>
            </a:r>
            <a:r>
              <a:rPr lang="ru-RU" sz="1400" dirty="0" err="1">
                <a:ea typeface="Calibri" panose="020F0502020204030204" pitchFamily="34" charset="0"/>
              </a:rPr>
              <a:t>Эллили</a:t>
            </a:r>
            <a:endParaRPr lang="en-US" sz="1400" dirty="0">
              <a:ea typeface="Calibri" panose="020F0502020204030204" pitchFamily="34" charset="0"/>
            </a:endParaRPr>
          </a:p>
          <a:p>
            <a:pPr lvl="0"/>
            <a:r>
              <a:rPr lang="en-US" sz="1400" dirty="0">
                <a:ea typeface="Calibri" panose="020F0502020204030204" pitchFamily="34" charset="0"/>
              </a:rPr>
              <a:t>        </a:t>
            </a:r>
            <a:r>
              <a:rPr lang="ru-RU" sz="1400" dirty="0">
                <a:ea typeface="Calibri" panose="020F0502020204030204" pitchFamily="34" charset="0"/>
              </a:rPr>
              <a:t>	</a:t>
            </a:r>
            <a:r>
              <a:rPr lang="en-US" sz="1400" dirty="0">
                <a:ea typeface="Calibri" panose="020F0502020204030204" pitchFamily="34" charset="0"/>
              </a:rPr>
              <a:t> (</a:t>
            </a:r>
            <a:r>
              <a:rPr lang="ru-RU" sz="1400" dirty="0">
                <a:ea typeface="Calibri" panose="020F0502020204030204" pitchFamily="34" charset="0"/>
              </a:rPr>
              <a:t>Дирекция по вопросам электронной коммерции, интеграции физических услуг и СПЭ</a:t>
            </a:r>
            <a:r>
              <a:rPr lang="en-US" sz="1400" dirty="0">
                <a:ea typeface="Calibri" panose="020F0502020204030204" pitchFamily="34" charset="0"/>
              </a:rPr>
              <a:t>) </a:t>
            </a:r>
          </a:p>
          <a:p>
            <a:pPr marL="342900" lvl="0" indent="-342900">
              <a:buAutoNum type="arabicPeriod" startAt="5"/>
            </a:pPr>
            <a:endParaRPr lang="en-US" sz="1400" b="1" dirty="0">
              <a:ea typeface="Times New Roman" panose="02020603050405020304" pitchFamily="18" charset="0"/>
            </a:endParaRPr>
          </a:p>
          <a:p>
            <a:pPr lvl="0"/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  </a:t>
            </a:r>
            <a:r>
              <a:rPr lang="ru-RU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Вопросы и ответы</a:t>
            </a:r>
            <a:endParaRPr lang="en-US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</a:rPr>
              <a:t>через чат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Zoom)  </a:t>
            </a:r>
          </a:p>
          <a:p>
            <a:pPr lvl="0"/>
            <a:endParaRPr lang="en-US" sz="1400" b="1" dirty="0">
              <a:effectLst/>
              <a:ea typeface="Calibri" panose="020F0502020204030204" pitchFamily="34" charset="0"/>
            </a:endParaRPr>
          </a:p>
          <a:p>
            <a:pPr lvl="0"/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</a:rPr>
              <a:t>7.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</a:rPr>
              <a:t>Заключительные замечания и основные выводы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82" y="497201"/>
            <a:ext cx="8272546" cy="574284"/>
          </a:xfrm>
        </p:spPr>
        <p:txBody>
          <a:bodyPr/>
          <a:lstStyle/>
          <a:p>
            <a:r>
              <a:rPr lang="ru-RU" sz="2700" dirty="0"/>
              <a:t>Услуга заказных отправлений(RA–RZ) – Изменения вступают в силу 1 (</a:t>
            </a:r>
            <a:r>
              <a:rPr lang="ru-RU" sz="2700" dirty="0" err="1"/>
              <a:t>прод</a:t>
            </a:r>
            <a:r>
              <a:rPr lang="ru-RU" sz="2700" dirty="0"/>
              <a:t>.)</a:t>
            </a:r>
            <a:endParaRPr lang="en-GB" sz="27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DA47B2-EDA9-48F8-925C-763B0D9F69F8}"/>
              </a:ext>
            </a:extLst>
          </p:cNvPr>
          <p:cNvGrpSpPr/>
          <p:nvPr/>
        </p:nvGrpSpPr>
        <p:grpSpPr>
          <a:xfrm>
            <a:off x="344323" y="1488866"/>
            <a:ext cx="11511127" cy="5045354"/>
            <a:chOff x="0" y="-18943"/>
            <a:chExt cx="9029455" cy="231112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8AB9C9-56EA-4293-B839-A06AEA3BD937}"/>
                </a:ext>
              </a:extLst>
            </p:cNvPr>
            <p:cNvSpPr/>
            <p:nvPr/>
          </p:nvSpPr>
          <p:spPr>
            <a:xfrm>
              <a:off x="0" y="0"/>
              <a:ext cx="9029455" cy="22921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4775A4D8-2657-4DB5-94F7-0D3DF94C5936}"/>
                </a:ext>
              </a:extLst>
            </p:cNvPr>
            <p:cNvSpPr txBox="1"/>
            <p:nvPr/>
          </p:nvSpPr>
          <p:spPr>
            <a:xfrm>
              <a:off x="83065" y="-18943"/>
              <a:ext cx="8890344" cy="2292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just" defTabSz="1155700"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Изменения в Регламент Конвенции</a:t>
              </a:r>
              <a:r>
                <a:rPr lang="en-GB" sz="1600" b="1" kern="12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endParaRPr lang="en-GB" sz="16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 defTabSz="1155700">
                <a:spcBef>
                  <a:spcPct val="0"/>
                </a:spcBef>
                <a:spcAft>
                  <a:spcPts val="0"/>
                </a:spcAft>
              </a:pPr>
              <a:endParaRPr lang="en-GB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 defTabSz="1155700"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Статья</a:t>
              </a:r>
              <a:r>
                <a:rPr lang="en-GB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 19-003</a:t>
              </a:r>
            </a:p>
            <a:p>
              <a:pPr algn="just" defTabSz="1155700"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Допускаемые радиоактивные материалы, инфекционные вещества литиевые батареи и элементы</a:t>
              </a:r>
              <a:endParaRPr lang="en-GB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39750" indent="-539750" algn="just" defTabSz="540000">
                <a:spcBef>
                  <a:spcPct val="0"/>
                </a:spcBef>
                <a:spcAft>
                  <a:spcPts val="0"/>
                </a:spcAft>
              </a:pPr>
              <a:r>
                <a:rPr lang="en-GB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1.2	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за радиоактивные вещества, пересылаемые в отправлениях письменной корреспонденции, взимается тариф приоритетных отправлений или </a:t>
              </a:r>
              <a:r>
                <a:rPr lang="ru-RU" sz="1600" strike="sngStrike" dirty="0">
                  <a:latin typeface="Verdana" panose="020B0604030504040204" pitchFamily="34" charset="0"/>
                  <a:ea typeface="Verdana" panose="020B0604030504040204" pitchFamily="34" charset="0"/>
                </a:rPr>
                <a:t>заказных писем </a:t>
              </a:r>
              <a:r>
                <a:rPr lang="ru-RU" sz="1600" b="1" u="sng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тариф мелких пакетов в рамках услуги отслеживаемой доставки.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39750" indent="-539750" algn="just" defTabSz="540000">
                <a:spcBef>
                  <a:spcPct val="0"/>
                </a:spcBef>
                <a:spcAft>
                  <a:spcPts val="0"/>
                </a:spcAft>
              </a:pPr>
              <a:r>
                <a:rPr lang="en-GB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2.2	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Инфекционные вещества категории В (№ ООН 3373) должны обрабатываться, упаковываться и маркироваться согласно соответствующим положениям Регламента. Эти отправления оплачиваются по тарифу приоритетных отправлений или тарифу </a:t>
              </a:r>
              <a:r>
                <a:rPr lang="ru-RU" sz="1600" strike="sngStrike" dirty="0">
                  <a:latin typeface="Verdana" panose="020B0604030504040204" pitchFamily="34" charset="0"/>
                  <a:ea typeface="Verdana" panose="020B0604030504040204" pitchFamily="34" charset="0"/>
                </a:rPr>
                <a:t>заказных писем </a:t>
              </a:r>
              <a:r>
                <a:rPr lang="ru-RU" sz="1600" b="1" u="sng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мелких пакетов в рамках услуги отслеживаемой доставки</a:t>
              </a:r>
              <a:r>
                <a:rPr lang="ru-RU" sz="1600" u="sng" dirty="0"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 За почтовую обработку этих отправлений разрешено взимать дополнительный сбор. 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39750" indent="-539750" algn="just" defTabSz="540000">
                <a:spcBef>
                  <a:spcPct val="0"/>
                </a:spcBef>
                <a:spcAft>
                  <a:spcPts val="0"/>
                </a:spcAft>
              </a:pPr>
              <a:r>
                <a:rPr lang="en-GB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2.4	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 Освобожденные образцы, взятые у больных (людей или животных), должны обрабатываться, упаковываться и маркироваться согласно соответствующим положениям Регламента письменной корреспонденции. За эти отправления взимается тариф приоритетных отправлений или тариф </a:t>
              </a:r>
              <a:r>
                <a:rPr lang="ru-RU" sz="1600" strike="sngStrike" dirty="0">
                  <a:latin typeface="Verdana" panose="020B0604030504040204" pitchFamily="34" charset="0"/>
                  <a:ea typeface="Verdana" panose="020B0604030504040204" pitchFamily="34" charset="0"/>
                </a:rPr>
                <a:t>заказных писем </a:t>
              </a:r>
              <a:r>
                <a:rPr lang="ru-RU" sz="1600" b="1" u="sng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мелких пакетов в рамках услуги отслеживаемой доставки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. За почтовую обработку этих отправлений разрешается взимать дополнительный сбор.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203CAD-C105-4A1B-ADD6-800D92E1BD80}"/>
              </a:ext>
            </a:extLst>
          </p:cNvPr>
          <p:cNvGrpSpPr/>
          <p:nvPr/>
        </p:nvGrpSpPr>
        <p:grpSpPr>
          <a:xfrm>
            <a:off x="10164417" y="1640428"/>
            <a:ext cx="1477850" cy="1110966"/>
            <a:chOff x="10119711" y="95478"/>
            <a:chExt cx="1586380" cy="13971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C7E163-B43F-4259-8188-FA869845C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0214311" y="878"/>
              <a:ext cx="1397179" cy="15863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EEEC5C-B259-4BA7-B80F-5A3E8A61E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0443" y="710935"/>
              <a:ext cx="813727" cy="263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604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Обязательная информация по отслеживанию посредством </a:t>
            </a:r>
            <a:r>
              <a:rPr lang="en-GB" sz="2000" dirty="0"/>
              <a:t>EMSEVT 3 </a:t>
            </a:r>
            <a:r>
              <a:rPr lang="ru-RU" sz="2000" dirty="0"/>
              <a:t>для заказных, ценных и отслеживаемых отправлений</a:t>
            </a:r>
            <a:endParaRPr lang="en-GB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B43FC-78F0-4E13-98C5-9E9D3DC78294}"/>
              </a:ext>
            </a:extLst>
          </p:cNvPr>
          <p:cNvGrpSpPr/>
          <p:nvPr/>
        </p:nvGrpSpPr>
        <p:grpSpPr>
          <a:xfrm>
            <a:off x="335723" y="1530220"/>
            <a:ext cx="11345757" cy="3827045"/>
            <a:chOff x="0" y="0"/>
            <a:chExt cx="9029455" cy="238018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46C07EF-8779-4E8D-B180-AF781F687605}"/>
                </a:ext>
              </a:extLst>
            </p:cNvPr>
            <p:cNvSpPr/>
            <p:nvPr/>
          </p:nvSpPr>
          <p:spPr>
            <a:xfrm>
              <a:off x="0" y="0"/>
              <a:ext cx="9029455" cy="238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17C0738-99F6-4FEC-BCDF-00872FF383EF}"/>
                </a:ext>
              </a:extLst>
            </p:cNvPr>
            <p:cNvSpPr txBox="1"/>
            <p:nvPr/>
          </p:nvSpPr>
          <p:spPr>
            <a:xfrm>
              <a:off x="81879" y="53573"/>
              <a:ext cx="8927990" cy="2240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just" defTabSz="540000"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Изменения в Регламенте Конвенции</a:t>
              </a:r>
              <a:r>
                <a:rPr lang="en-GB" sz="1600" b="1" kern="12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endParaRPr lang="en-GB" sz="16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 defTabSz="540000">
                <a:spcBef>
                  <a:spcPct val="0"/>
                </a:spcBef>
                <a:spcAft>
                  <a:spcPts val="0"/>
                </a:spcAft>
              </a:pPr>
              <a:endParaRPr lang="en-GB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 defTabSz="540000"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Статья</a:t>
              </a:r>
              <a:r>
                <a:rPr lang="en-GB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 17-130</a:t>
              </a:r>
            </a:p>
            <a:p>
              <a:pPr algn="just" defTabSz="540000">
                <a:spcBef>
                  <a:spcPct val="0"/>
                </a:spcBef>
                <a:spcAft>
                  <a:spcPts val="0"/>
                </a:spcAft>
              </a:pPr>
              <a:endParaRPr lang="en-GB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just" defTabSz="540000"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Электронный обмен в поддержку почтовых производственных процессов </a:t>
              </a:r>
            </a:p>
            <a:p>
              <a:pPr algn="just" defTabSz="540000">
                <a:spcBef>
                  <a:spcPct val="0"/>
                </a:spcBef>
                <a:spcAft>
                  <a:spcPts val="0"/>
                </a:spcAft>
              </a:pPr>
              <a:endParaRPr lang="en-GB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39750" indent="-539750" algn="just" defTabSz="540000">
                <a:spcBef>
                  <a:spcPct val="0"/>
                </a:spcBef>
                <a:spcAft>
                  <a:spcPts val="0"/>
                </a:spcAft>
              </a:pPr>
              <a:r>
                <a:rPr lang="en-GB" sz="1600" b="1" dirty="0">
                  <a:latin typeface="Verdana" panose="020B0604030504040204" pitchFamily="34" charset="0"/>
                  <a:ea typeface="Verdana" panose="020B0604030504040204" pitchFamily="34" charset="0"/>
                </a:rPr>
                <a:t>2.1	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В случае отслеживаемых, </a:t>
              </a:r>
              <a:r>
                <a:rPr lang="ru-RU" sz="1600" b="1" u="sng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заказных отправлений и отправлений с объявленной ценностью</a:t>
              </a:r>
              <a:r>
                <a:rPr lang="ru-RU" sz="1600" u="sng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обмен 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EMSEVT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 является обязательным со всеми партнерами. </a:t>
              </a:r>
              <a:r>
                <a:rPr lang="ru-RU" sz="1600" b="1" u="sng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Дополнительное вознаграждение за предоставление информации об отслеживании выплачивается в соответствии с положениями, изложенными в статьях 31-104 и 31-105.</a:t>
              </a:r>
              <a:endParaRPr lang="en-GB" sz="1600" b="1" u="sng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39750" indent="-539750" algn="just" defTabSz="540000">
                <a:spcBef>
                  <a:spcPct val="0"/>
                </a:spcBef>
                <a:spcAft>
                  <a:spcPts val="0"/>
                </a:spcAft>
              </a:pPr>
              <a:endParaRPr lang="ru-RU" sz="1600" b="1" strike="sngStrike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539750" indent="-539750" algn="just" defTabSz="540000">
                <a:spcBef>
                  <a:spcPct val="0"/>
                </a:spcBef>
                <a:spcAft>
                  <a:spcPts val="0"/>
                </a:spcAft>
              </a:pPr>
              <a:r>
                <a:rPr lang="en-GB" sz="1600" b="1" strike="sngStrike" dirty="0">
                  <a:latin typeface="Verdana" panose="020B0604030504040204" pitchFamily="34" charset="0"/>
                  <a:ea typeface="Verdana" panose="020B0604030504040204" pitchFamily="34" charset="0"/>
                </a:rPr>
                <a:t>2.2	</a:t>
              </a:r>
              <a:r>
                <a:rPr lang="ru-RU" sz="1600" strike="sngStrike" dirty="0">
                  <a:latin typeface="Verdana" panose="020B0604030504040204" pitchFamily="34" charset="0"/>
                  <a:ea typeface="Verdana" panose="020B0604030504040204" pitchFamily="34" charset="0"/>
                </a:rPr>
                <a:t>В случае заказных отправлений и отправлений с объявленной ценностью обмен EMSEVT является обязательным только в рамках программы дополнительного вознаграждения для тех назначенных операторов, которые участвуют в ней в полном объеме в соответствии со статьями 31-104 и 31-105. Обмен данными с другими участниками является факультативным</a:t>
              </a:r>
              <a:endParaRPr lang="en-GB" sz="1600" strike="sngStrike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526A292-3886-468C-9451-F88569D9E358}"/>
              </a:ext>
            </a:extLst>
          </p:cNvPr>
          <p:cNvSpPr txBox="1"/>
          <p:nvPr/>
        </p:nvSpPr>
        <p:spPr>
          <a:xfrm>
            <a:off x="336550" y="5529802"/>
            <a:ext cx="11518900" cy="83099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0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Примечание</a:t>
            </a:r>
            <a:r>
              <a:rPr lang="en-GB" sz="1600" b="1" i="0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‒ </a:t>
            </a:r>
            <a:r>
              <a:rPr lang="ru-RU" sz="1600" b="1" i="0" u="none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Обязательные события</a:t>
            </a:r>
            <a:r>
              <a:rPr lang="en-GB" sz="1600" b="1" i="0" u="none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EMSEVT : EMC, EMD, EMH </a:t>
            </a:r>
            <a:r>
              <a:rPr lang="ru-RU" sz="1600" b="1" i="0" u="none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en-GB" sz="1600" b="1" i="0" u="none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EMI (</a:t>
            </a:r>
            <a:r>
              <a:rPr lang="ru-RU" sz="1600" b="1" i="0" u="none" strike="noStrike" baseline="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</a:t>
            </a:r>
            <a:r>
              <a:rPr lang="ru-RU" sz="1600" b="1" i="0" u="none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i="0" u="none" strike="noStrike" baseline="0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Регл</a:t>
            </a:r>
            <a:r>
              <a:rPr lang="en-GB" sz="1600" b="1" i="0" u="none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17-130.3.1)*</a:t>
            </a:r>
          </a:p>
          <a:p>
            <a:pPr algn="just"/>
            <a:endParaRPr lang="en-GB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GB" sz="1600" b="1" i="0" u="none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EDH </a:t>
            </a:r>
            <a:r>
              <a:rPr lang="ru-RU" sz="1600" b="1" i="0" u="none" strike="noStrike" baseline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было включено в статью</a:t>
            </a:r>
            <a:r>
              <a:rPr lang="en-GB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17-131.7.8 </a:t>
            </a:r>
            <a:r>
              <a:rPr lang="ru-RU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Регламента в качестве одного из событий доставки.</a:t>
            </a:r>
            <a:endParaRPr lang="en-GB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96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3AB8-CC50-483F-A07E-BA87F9AB3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50000"/>
            <a:br>
              <a:rPr lang="en-GB" dirty="0"/>
            </a:br>
            <a:r>
              <a:rPr lang="en-GB" sz="4400" dirty="0"/>
              <a:t>5. </a:t>
            </a:r>
            <a:r>
              <a:rPr lang="ru-RU" sz="4400" dirty="0"/>
              <a:t>Технические требования к заказным и с объявленной ценностью услугам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35057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F0926AA0-993B-48E7-9417-3D60E04C9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52069"/>
              </p:ext>
            </p:extLst>
          </p:nvPr>
        </p:nvGraphicFramePr>
        <p:xfrm>
          <a:off x="182781" y="1712611"/>
          <a:ext cx="11417648" cy="4122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496">
                  <a:extLst>
                    <a:ext uri="{9D8B030D-6E8A-4147-A177-3AD203B41FA5}">
                      <a16:colId xmlns:a16="http://schemas.microsoft.com/office/drawing/2014/main" val="4240088380"/>
                    </a:ext>
                  </a:extLst>
                </a:gridCol>
                <a:gridCol w="1150054">
                  <a:extLst>
                    <a:ext uri="{9D8B030D-6E8A-4147-A177-3AD203B41FA5}">
                      <a16:colId xmlns:a16="http://schemas.microsoft.com/office/drawing/2014/main" val="1126149320"/>
                    </a:ext>
                  </a:extLst>
                </a:gridCol>
                <a:gridCol w="797786">
                  <a:extLst>
                    <a:ext uri="{9D8B030D-6E8A-4147-A177-3AD203B41FA5}">
                      <a16:colId xmlns:a16="http://schemas.microsoft.com/office/drawing/2014/main" val="1890771149"/>
                    </a:ext>
                  </a:extLst>
                </a:gridCol>
                <a:gridCol w="953196">
                  <a:extLst>
                    <a:ext uri="{9D8B030D-6E8A-4147-A177-3AD203B41FA5}">
                      <a16:colId xmlns:a16="http://schemas.microsoft.com/office/drawing/2014/main" val="2806209558"/>
                    </a:ext>
                  </a:extLst>
                </a:gridCol>
                <a:gridCol w="1077527">
                  <a:extLst>
                    <a:ext uri="{9D8B030D-6E8A-4147-A177-3AD203B41FA5}">
                      <a16:colId xmlns:a16="http://schemas.microsoft.com/office/drawing/2014/main" val="2288061698"/>
                    </a:ext>
                  </a:extLst>
                </a:gridCol>
                <a:gridCol w="1098249">
                  <a:extLst>
                    <a:ext uri="{9D8B030D-6E8A-4147-A177-3AD203B41FA5}">
                      <a16:colId xmlns:a16="http://schemas.microsoft.com/office/drawing/2014/main" val="4276810786"/>
                    </a:ext>
                  </a:extLst>
                </a:gridCol>
                <a:gridCol w="1100779">
                  <a:extLst>
                    <a:ext uri="{9D8B030D-6E8A-4147-A177-3AD203B41FA5}">
                      <a16:colId xmlns:a16="http://schemas.microsoft.com/office/drawing/2014/main" val="1343876609"/>
                    </a:ext>
                  </a:extLst>
                </a:gridCol>
                <a:gridCol w="1137163">
                  <a:extLst>
                    <a:ext uri="{9D8B030D-6E8A-4147-A177-3AD203B41FA5}">
                      <a16:colId xmlns:a16="http://schemas.microsoft.com/office/drawing/2014/main" val="2359240388"/>
                    </a:ext>
                  </a:extLst>
                </a:gridCol>
                <a:gridCol w="953196">
                  <a:extLst>
                    <a:ext uri="{9D8B030D-6E8A-4147-A177-3AD203B41FA5}">
                      <a16:colId xmlns:a16="http://schemas.microsoft.com/office/drawing/2014/main" val="424856154"/>
                    </a:ext>
                  </a:extLst>
                </a:gridCol>
                <a:gridCol w="994643">
                  <a:extLst>
                    <a:ext uri="{9D8B030D-6E8A-4147-A177-3AD203B41FA5}">
                      <a16:colId xmlns:a16="http://schemas.microsoft.com/office/drawing/2014/main" val="1579591718"/>
                    </a:ext>
                  </a:extLst>
                </a:gridCol>
                <a:gridCol w="963559">
                  <a:extLst>
                    <a:ext uri="{9D8B030D-6E8A-4147-A177-3AD203B41FA5}">
                      <a16:colId xmlns:a16="http://schemas.microsoft.com/office/drawing/2014/main" val="4237236238"/>
                    </a:ext>
                  </a:extLst>
                </a:gridCol>
              </a:tblGrid>
              <a:tr h="114777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Почтовая услуга</a:t>
                      </a:r>
                      <a:endParaRPr lang="fr-CH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Товары или документы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Весовой диапазон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Неприоритетные, приоритетные или премиум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Идентификатор штрих-кода </a:t>
                      </a:r>
                      <a:r>
                        <a:rPr lang="fr-CH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S10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H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EMSEVT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Электронное отслеживание при доставке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H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ITMATT (</a:t>
                      </a: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данные о вложении отправления</a:t>
                      </a:r>
                      <a:r>
                        <a:rPr lang="fr-CH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</a:t>
                      </a: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</a:t>
                      </a:r>
                      <a:r>
                        <a:rPr lang="fr-CH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EAD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H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IBIS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Подпись при доставке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Ответственность между НО</a:t>
                      </a:r>
                      <a:endParaRPr lang="en-US" sz="1100" b="0" i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extLst>
                  <a:ext uri="{0D108BD9-81ED-4DB2-BD59-A6C34878D82A}">
                    <a16:rowId xmlns:a16="http://schemas.microsoft.com/office/drawing/2014/main" val="3586450011"/>
                  </a:ext>
                </a:extLst>
              </a:tr>
              <a:tr h="81984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Заказная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Документы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H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0–2kg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Приоритетная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Обязательно</a:t>
                      </a:r>
                      <a:r>
                        <a:rPr lang="fr-CH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(RA–RZ)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Обязательно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EMC, EMD, EDH, EMH/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EMI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H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N/A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Факультативно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</a:p>
                  </a:txBody>
                  <a:tcPr marL="54000" marR="54000" marT="54000" marB="54000"/>
                </a:tc>
                <a:extLst>
                  <a:ext uri="{0D108BD9-81ED-4DB2-BD59-A6C34878D82A}">
                    <a16:rowId xmlns:a16="http://schemas.microsoft.com/office/drawing/2014/main" val="2535607510"/>
                  </a:ext>
                </a:extLst>
              </a:tr>
              <a:tr h="10774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объявленной ценностью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Товары (Вступает в силу с 1 января 2026 г.)</a:t>
                      </a:r>
                      <a:endParaRPr lang="ru-RU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H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0–2kg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Приоритетная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Обязательно</a:t>
                      </a:r>
                      <a:r>
                        <a:rPr lang="fr-CH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(VA–VZ)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Обязательно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EMC, EMD, EDH, EMH/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EMI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N/A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Факультативно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</a:p>
                  </a:txBody>
                  <a:tcPr marL="54000" marR="54000" marT="54000" marB="54000"/>
                </a:tc>
                <a:extLst>
                  <a:ext uri="{0D108BD9-81ED-4DB2-BD59-A6C34878D82A}">
                    <a16:rowId xmlns:a16="http://schemas.microsoft.com/office/drawing/2014/main" val="2495856426"/>
                  </a:ext>
                </a:extLst>
              </a:tr>
              <a:tr h="10774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Услуга </a:t>
                      </a:r>
                      <a:r>
                        <a:rPr lang="ru-RU" sz="11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отслежи</a:t>
                      </a:r>
                      <a:r>
                        <a:rPr lang="en-US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ru-RU" sz="11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ваемой</a:t>
                      </a:r>
                      <a:r>
                        <a:rPr lang="ru-RU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доставки</a:t>
                      </a:r>
                      <a:endParaRPr lang="en-US" sz="11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Товары или документы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CH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0–2kg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Приоритетная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Обязательно</a:t>
                      </a:r>
                      <a:r>
                        <a:rPr lang="fr-CH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(LA–LZ)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Обязательно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EMC, EMD, EDH, EMH/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EMI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Обязательно</a:t>
                      </a:r>
                      <a:r>
                        <a:rPr lang="fr-CH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ru-RU" sz="11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отправления, подлежащие таможенному контролю</a:t>
                      </a:r>
                      <a:r>
                        <a:rPr lang="fr-CH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Факультативно</a:t>
                      </a: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endParaRPr lang="en-US" sz="11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4000" marR="54000" marT="54000" marB="54000"/>
                </a:tc>
                <a:extLst>
                  <a:ext uri="{0D108BD9-81ED-4DB2-BD59-A6C34878D82A}">
                    <a16:rowId xmlns:a16="http://schemas.microsoft.com/office/drawing/2014/main" val="79630886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3" y="497201"/>
            <a:ext cx="10010167" cy="574284"/>
          </a:xfrm>
        </p:spPr>
        <p:txBody>
          <a:bodyPr/>
          <a:lstStyle/>
          <a:p>
            <a:r>
              <a:rPr lang="ru-RU" sz="2000" dirty="0"/>
              <a:t>Обзор элементов услуги: заказные, с объявленной ценностью услуги и услуги с отслеживаемой доставкой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33398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маршрутами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0E719-61A2-4D46-A5A9-FECAF7833B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38550" y="1530220"/>
            <a:ext cx="8216900" cy="5041496"/>
          </a:xfrm>
          <a:ln>
            <a:noFill/>
          </a:ln>
        </p:spPr>
        <p:txBody>
          <a:bodyPr/>
          <a:lstStyle/>
          <a:p>
            <a:pPr marL="358775">
              <a:buNone/>
              <a:tabLst>
                <a:tab pos="358775" algn="l"/>
              </a:tabLst>
            </a:pPr>
            <a:r>
              <a:rPr lang="en-GB" sz="1800" dirty="0"/>
              <a:t>1	</a:t>
            </a:r>
            <a:r>
              <a:rPr lang="ru-RU" sz="1800" dirty="0"/>
              <a:t>Выполняйте функцию национального управления</a:t>
            </a:r>
            <a:r>
              <a:rPr lang="en-GB" sz="1800" dirty="0"/>
              <a:t>&gt; </a:t>
            </a:r>
            <a:r>
              <a:rPr lang="ru-RU" sz="1800" dirty="0"/>
              <a:t>план маршрута</a:t>
            </a:r>
            <a:r>
              <a:rPr lang="en-GB" sz="1800" dirty="0"/>
              <a:t> &gt; </a:t>
            </a:r>
            <a:r>
              <a:rPr lang="ru-RU" sz="1800" dirty="0"/>
              <a:t>Международный</a:t>
            </a:r>
            <a:r>
              <a:rPr lang="en-GB" sz="1800" dirty="0"/>
              <a:t> &gt; </a:t>
            </a:r>
            <a:r>
              <a:rPr lang="ru-RU" sz="1800" dirty="0"/>
              <a:t>Авиа и </a:t>
            </a:r>
            <a:r>
              <a:rPr lang="en-GB" sz="1800" dirty="0"/>
              <a:t>S.A.L. </a:t>
            </a:r>
            <a:r>
              <a:rPr lang="ru-RU" sz="1800" dirty="0"/>
              <a:t>маршруты</a:t>
            </a:r>
            <a:r>
              <a:rPr lang="en-GB" sz="1800" dirty="0"/>
              <a:t>.</a:t>
            </a:r>
          </a:p>
          <a:p>
            <a:pPr marL="358775">
              <a:spcBef>
                <a:spcPts val="600"/>
              </a:spcBef>
              <a:buNone/>
              <a:tabLst>
                <a:tab pos="358775" algn="l"/>
              </a:tabLst>
            </a:pPr>
            <a:r>
              <a:rPr lang="en-GB" sz="1800" dirty="0"/>
              <a:t>2	</a:t>
            </a:r>
            <a:r>
              <a:rPr lang="ru-RU" sz="1800" dirty="0"/>
              <a:t>Создайте или обновите существующие маршруты. Выберите подклассы почтовой депеши/емкости , предусмотренные для данного маршрута</a:t>
            </a:r>
            <a:r>
              <a:rPr lang="en-GB" sz="1800" dirty="0"/>
              <a:t>:</a:t>
            </a:r>
          </a:p>
          <a:p>
            <a:pPr marL="715963"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en-GB" sz="1800" dirty="0"/>
              <a:t>UX: </a:t>
            </a:r>
            <a:r>
              <a:rPr lang="ru-RU" sz="1800" dirty="0"/>
              <a:t>Письма</a:t>
            </a:r>
            <a:r>
              <a:rPr lang="en-GB" sz="1800" dirty="0"/>
              <a:t> – </a:t>
            </a:r>
            <a:r>
              <a:rPr lang="ru-RU" sz="1800" dirty="0"/>
              <a:t>отслеживаемая доставка</a:t>
            </a:r>
            <a:endParaRPr lang="en-GB" sz="1800" dirty="0"/>
          </a:p>
          <a:p>
            <a:pPr marL="715963">
              <a:spcBef>
                <a:spcPts val="600"/>
              </a:spcBef>
              <a:buFont typeface="Verdana" panose="020B0604030504040204" pitchFamily="34" charset="0"/>
              <a:buChar char="–"/>
            </a:pPr>
            <a:r>
              <a:rPr lang="en-GB" sz="1800" dirty="0"/>
              <a:t>UR: </a:t>
            </a:r>
            <a:r>
              <a:rPr lang="ru-RU" sz="1800" dirty="0"/>
              <a:t>Письма</a:t>
            </a:r>
            <a:r>
              <a:rPr lang="en-GB" sz="1800" dirty="0"/>
              <a:t> – </a:t>
            </a:r>
            <a:r>
              <a:rPr lang="ru-RU" sz="1800" dirty="0"/>
              <a:t>заказные</a:t>
            </a:r>
            <a:endParaRPr lang="en-GB" sz="1800" dirty="0"/>
          </a:p>
          <a:p>
            <a:pPr marL="4400" indent="0">
              <a:buNone/>
            </a:pPr>
            <a:endParaRPr lang="en-GB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3FE221-C5DB-47C2-881E-E30E07300405}"/>
              </a:ext>
            </a:extLst>
          </p:cNvPr>
          <p:cNvSpPr txBox="1"/>
          <p:nvPr/>
        </p:nvSpPr>
        <p:spPr>
          <a:xfrm>
            <a:off x="336550" y="1519178"/>
            <a:ext cx="3187700" cy="2151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tIns="90000" bIns="90000">
            <a:spAutoFit/>
          </a:bodyPr>
          <a:lstStyle/>
          <a:p>
            <a:pPr algn="just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IPS позволяет настраивать маршруты для отправки депеш и емкостей с подклассом почты UX  для отслеживаемых отправлений и подкласса почты UR  для заказных отправлений</a:t>
            </a:r>
            <a:endParaRPr lang="en-GB" sz="1600" i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1FAE6-C38E-496E-9671-F768820F93AF}"/>
              </a:ext>
            </a:extLst>
          </p:cNvPr>
          <p:cNvSpPr/>
          <p:nvPr/>
        </p:nvSpPr>
        <p:spPr>
          <a:xfrm>
            <a:off x="336550" y="5076825"/>
            <a:ext cx="5092700" cy="14740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tIns="90000" bIns="90000" rtlCol="0" anchor="t"/>
          <a:lstStyle/>
          <a:p>
            <a:pPr algn="just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</a:rPr>
              <a:t>Для отправлений письменной корреспонденции, пересылаемой в США</a:t>
            </a:r>
            <a:endParaRPr lang="en-GB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USPS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принимает только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60000" indent="-360000" algn="just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UA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емкости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для писем, содержащие товары</a:t>
            </a:r>
          </a:p>
          <a:p>
            <a:pPr marL="360000" indent="-360000" algn="just"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UL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емкости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для писем, содержащие документы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4CABF3F-DE5C-48C6-BC52-B4B4B77F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897" y="3621153"/>
            <a:ext cx="3996553" cy="29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4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депеши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0E719-61A2-4D46-A5A9-FECAF7833B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3686185" cy="504149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Управление почтой </a:t>
            </a:r>
            <a:r>
              <a:rPr lang="en-GB" sz="1400" b="1" dirty="0"/>
              <a:t>– </a:t>
            </a:r>
            <a:r>
              <a:rPr lang="ru-RU" sz="1400" b="1" dirty="0"/>
              <a:t>исходящие операции</a:t>
            </a:r>
            <a:endParaRPr lang="en-GB" sz="1400" b="1" dirty="0"/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ru-RU" sz="1400" i="1" dirty="0"/>
              <a:t>Почтовые отправления с индикатором услуги в диапазоне LA–LZ, RA–RZ или VA–VZ автоматически сохраняются как отслеживаемые, заказные или с объявленной ценностью отправления соответственно</a:t>
            </a:r>
            <a:r>
              <a:rPr lang="en-GB" sz="1400" i="1" dirty="0"/>
              <a:t>. </a:t>
            </a:r>
          </a:p>
          <a:p>
            <a:pPr marL="0" indent="0">
              <a:buNone/>
            </a:pPr>
            <a:endParaRPr lang="en-GB" sz="1400" i="1" dirty="0"/>
          </a:p>
          <a:p>
            <a:pPr marL="0" indent="0">
              <a:buNone/>
            </a:pPr>
            <a:endParaRPr lang="en-GB" sz="1400" i="1" dirty="0"/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 i="1" dirty="0"/>
              <a:t>IPS </a:t>
            </a:r>
            <a:r>
              <a:rPr lang="ru-RU" sz="1400" i="1" dirty="0"/>
              <a:t>функция</a:t>
            </a:r>
            <a:r>
              <a:rPr lang="en-GB" sz="1400" i="1" dirty="0"/>
              <a:t>: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i="1" dirty="0"/>
              <a:t>Письма</a:t>
            </a:r>
            <a:r>
              <a:rPr lang="en-GB" sz="1400" i="1" dirty="0"/>
              <a:t> &gt; </a:t>
            </a:r>
            <a:r>
              <a:rPr lang="ru-RU" sz="1400" i="1" dirty="0"/>
              <a:t>Исходящие</a:t>
            </a:r>
            <a:r>
              <a:rPr lang="en-GB" sz="1400" i="1" dirty="0"/>
              <a:t>&gt; </a:t>
            </a:r>
            <a:r>
              <a:rPr lang="ru-RU" sz="1400" i="1" dirty="0"/>
              <a:t>Письма</a:t>
            </a:r>
            <a:r>
              <a:rPr lang="en-GB" sz="1400" i="1" dirty="0"/>
              <a:t> &gt; </a:t>
            </a:r>
            <a:r>
              <a:rPr lang="ru-RU" sz="1400" i="1" dirty="0"/>
              <a:t>письма, полученные в исходящем учреждении обмена</a:t>
            </a:r>
            <a:r>
              <a:rPr lang="en-GB" sz="1400" i="1" dirty="0"/>
              <a:t> (EMB)</a:t>
            </a:r>
          </a:p>
          <a:p>
            <a:pPr marL="4400" indent="0">
              <a:buNone/>
            </a:pPr>
            <a:endParaRPr lang="en-GB" sz="1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8A6E17-6D33-4BEC-8653-C8B0F9A68B28}"/>
              </a:ext>
            </a:extLst>
          </p:cNvPr>
          <p:cNvGrpSpPr>
            <a:grpSpLocks noChangeAspect="1"/>
          </p:cNvGrpSpPr>
          <p:nvPr/>
        </p:nvGrpSpPr>
        <p:grpSpPr>
          <a:xfrm>
            <a:off x="4298049" y="1531637"/>
            <a:ext cx="7505479" cy="3629416"/>
            <a:chOff x="2604039" y="1759536"/>
            <a:chExt cx="9428935" cy="4559538"/>
          </a:xfrm>
        </p:grpSpPr>
        <p:pic>
          <p:nvPicPr>
            <p:cNvPr id="7" name="Image 12">
              <a:extLst>
                <a:ext uri="{FF2B5EF4-FFF2-40B4-BE49-F238E27FC236}">
                  <a16:creationId xmlns:a16="http://schemas.microsoft.com/office/drawing/2014/main" id="{B2E57DDE-FCDA-486B-8118-203CE1E9820F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039" y="1759536"/>
              <a:ext cx="5181678" cy="4037170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ECF2D2-5EE8-455E-ADBF-B85D87C5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4000" y="2468887"/>
              <a:ext cx="4979278" cy="376499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4F22F3-BE8C-476E-A8E5-E1F5E7BBA8C6}"/>
                </a:ext>
              </a:extLst>
            </p:cNvPr>
            <p:cNvSpPr/>
            <p:nvPr/>
          </p:nvSpPr>
          <p:spPr>
            <a:xfrm>
              <a:off x="3050045" y="2787892"/>
              <a:ext cx="1822663" cy="2147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95524E-D969-42C7-80F4-6AF228CE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0758" y="3622134"/>
              <a:ext cx="4684160" cy="26969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55C6BA-48A8-4F1D-A03E-48AF87FB6466}"/>
                </a:ext>
              </a:extLst>
            </p:cNvPr>
            <p:cNvSpPr/>
            <p:nvPr/>
          </p:nvSpPr>
          <p:spPr>
            <a:xfrm>
              <a:off x="3423377" y="3912403"/>
              <a:ext cx="1713222" cy="21333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C28AA2-3681-492B-98EF-FD8DFC784F2B}"/>
                </a:ext>
              </a:extLst>
            </p:cNvPr>
            <p:cNvSpPr/>
            <p:nvPr/>
          </p:nvSpPr>
          <p:spPr>
            <a:xfrm>
              <a:off x="3423376" y="4348558"/>
              <a:ext cx="4444147" cy="21333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E8B57A-2B35-4BF2-81E0-43B19CB03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6813" y="1764438"/>
              <a:ext cx="3836161" cy="42053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2C38D-890E-4093-8B37-1A23EBEE2D90}"/>
                </a:ext>
              </a:extLst>
            </p:cNvPr>
            <p:cNvSpPr/>
            <p:nvPr/>
          </p:nvSpPr>
          <p:spPr>
            <a:xfrm>
              <a:off x="8196813" y="5115509"/>
              <a:ext cx="3836161" cy="8542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23632D-AED9-4454-A847-692275C7DFE5}"/>
                </a:ext>
              </a:extLst>
            </p:cNvPr>
            <p:cNvSpPr/>
            <p:nvPr/>
          </p:nvSpPr>
          <p:spPr>
            <a:xfrm>
              <a:off x="3050044" y="3225503"/>
              <a:ext cx="1822663" cy="21479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4255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Входящая почта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0E719-61A2-4D46-A5A9-FECAF7833B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7083425" cy="5041496"/>
          </a:xfrm>
          <a:ln>
            <a:noFill/>
          </a:ln>
        </p:spPr>
        <p:txBody>
          <a:bodyPr/>
          <a:lstStyle/>
          <a:p>
            <a:pPr marL="4400" indent="0">
              <a:buNone/>
            </a:pPr>
            <a:r>
              <a:rPr lang="ru-RU" sz="2000" b="1" dirty="0"/>
              <a:t>Управление почтой</a:t>
            </a:r>
            <a:r>
              <a:rPr lang="en-GB" sz="2000" b="1" dirty="0"/>
              <a:t>– </a:t>
            </a:r>
            <a:r>
              <a:rPr lang="ru-RU" sz="2000" b="1" dirty="0"/>
              <a:t>входящие операции</a:t>
            </a:r>
            <a:endParaRPr lang="en-GB" sz="2000" b="1" dirty="0"/>
          </a:p>
          <a:p>
            <a:pPr marL="4400" indent="0">
              <a:buNone/>
            </a:pPr>
            <a:r>
              <a:rPr lang="en-GB" sz="2000" dirty="0"/>
              <a:t> </a:t>
            </a:r>
          </a:p>
          <a:p>
            <a:pPr marL="4400" indent="0">
              <a:buNone/>
            </a:pPr>
            <a:r>
              <a:rPr lang="ru-RU" sz="2000" i="1" dirty="0"/>
              <a:t>Почтовые отправления с индикатором услуги в  диапазоне LA–LZ, RA–RZ или VA–VZ автоматически сохраняются как отслеживаемые, заказные или с объявленной ценностью отправления соответственно</a:t>
            </a:r>
            <a:r>
              <a:rPr lang="en-GB" sz="2000" i="1" dirty="0"/>
              <a:t>.</a:t>
            </a:r>
          </a:p>
          <a:p>
            <a:pPr marL="4400" indent="0">
              <a:buNone/>
            </a:pPr>
            <a:r>
              <a:rPr lang="en-GB" sz="2000" i="1" dirty="0"/>
              <a:t> </a:t>
            </a:r>
          </a:p>
          <a:p>
            <a:pPr marL="4400" indent="0">
              <a:buNone/>
            </a:pPr>
            <a:r>
              <a:rPr lang="en-GB" sz="2000" i="1" dirty="0"/>
              <a:t>IPS </a:t>
            </a:r>
            <a:r>
              <a:rPr lang="ru-RU" sz="2000" i="1" dirty="0"/>
              <a:t>функция</a:t>
            </a:r>
            <a:r>
              <a:rPr lang="en-GB" sz="2000" i="1" dirty="0"/>
              <a:t>: </a:t>
            </a:r>
          </a:p>
          <a:p>
            <a:pPr marL="4400" indent="0">
              <a:spcBef>
                <a:spcPts val="600"/>
              </a:spcBef>
              <a:buNone/>
            </a:pPr>
            <a:r>
              <a:rPr lang="ru-RU" sz="2000" i="1" dirty="0"/>
              <a:t>Письма</a:t>
            </a:r>
            <a:r>
              <a:rPr lang="en-GB" sz="2000" i="1" dirty="0"/>
              <a:t> &gt; </a:t>
            </a:r>
            <a:r>
              <a:rPr lang="ru-RU" sz="2000" i="1" dirty="0"/>
              <a:t>Входящие</a:t>
            </a:r>
            <a:r>
              <a:rPr lang="en-GB" sz="2000" i="1" dirty="0"/>
              <a:t> &gt; </a:t>
            </a:r>
            <a:r>
              <a:rPr lang="ru-RU" sz="2000" i="1" dirty="0"/>
              <a:t>Письма, полученные в учреждении обмена</a:t>
            </a:r>
            <a:endParaRPr lang="en-GB" sz="2000" dirty="0"/>
          </a:p>
        </p:txBody>
      </p:sp>
      <p:pic>
        <p:nvPicPr>
          <p:cNvPr id="6" name="Image 3">
            <a:extLst>
              <a:ext uri="{FF2B5EF4-FFF2-40B4-BE49-F238E27FC236}">
                <a16:creationId xmlns:a16="http://schemas.microsoft.com/office/drawing/2014/main" id="{3526107E-5886-4260-9852-6FA551DD1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580" y="1530220"/>
            <a:ext cx="4247870" cy="43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90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Конфигурация </a:t>
            </a:r>
            <a:r>
              <a:rPr lang="en-GB" dirty="0"/>
              <a:t>EDI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0E719-61A2-4D46-A5A9-FECAF7833B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6740525" cy="504149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Конфигурация электронного обмена данными</a:t>
            </a:r>
            <a:r>
              <a:rPr lang="en-US" sz="2000" b="1" dirty="0"/>
              <a:t> </a:t>
            </a:r>
            <a:r>
              <a:rPr lang="en-GB" sz="2000" b="1" dirty="0"/>
              <a:t>(EDI)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 algn="l">
              <a:buNone/>
            </a:pPr>
            <a:r>
              <a:rPr lang="ru-RU" sz="2000" i="1" dirty="0"/>
              <a:t>Конфигурация</a:t>
            </a:r>
            <a:r>
              <a:rPr lang="en-GB" sz="2000" i="1" dirty="0"/>
              <a:t> EDI </a:t>
            </a:r>
            <a:r>
              <a:rPr lang="ru-RU" sz="2000" i="1" dirty="0"/>
              <a:t>для всех продуктов письменной корреспонденции</a:t>
            </a:r>
            <a:r>
              <a:rPr lang="en-GB" sz="2000" i="1" dirty="0"/>
              <a:t>/</a:t>
            </a:r>
            <a:br>
              <a:rPr lang="en-GB" sz="2000" i="1" dirty="0"/>
            </a:br>
            <a:r>
              <a:rPr lang="ru-RU" sz="2000" i="1" dirty="0"/>
              <a:t>услуга одна и та же</a:t>
            </a:r>
            <a:r>
              <a:rPr lang="en-GB" sz="2000" i="1" dirty="0"/>
              <a:t>.</a:t>
            </a:r>
          </a:p>
          <a:p>
            <a:pPr marL="0" indent="0">
              <a:buNone/>
            </a:pPr>
            <a:r>
              <a:rPr lang="en-GB" sz="2000" i="1" dirty="0"/>
              <a:t> </a:t>
            </a:r>
          </a:p>
          <a:p>
            <a:pPr marL="0" indent="0">
              <a:buNone/>
            </a:pPr>
            <a:r>
              <a:rPr lang="ru-RU" sz="2000" i="1" dirty="0"/>
              <a:t>В национальное управление</a:t>
            </a:r>
            <a:r>
              <a:rPr lang="en-GB" sz="2000" i="1" dirty="0"/>
              <a:t>&gt; EDI &gt; EDI </a:t>
            </a:r>
            <a:r>
              <a:rPr lang="ru-RU" sz="2000" i="1" dirty="0"/>
              <a:t>партнеры и обмены</a:t>
            </a:r>
            <a:r>
              <a:rPr lang="en-GB" sz="2000" i="1" dirty="0"/>
              <a:t>, </a:t>
            </a:r>
            <a:r>
              <a:rPr lang="ru-RU" sz="2000" i="1" dirty="0"/>
              <a:t>поставьте галочку в </a:t>
            </a:r>
            <a:r>
              <a:rPr lang="en-GB" sz="2000" i="1" dirty="0"/>
              <a:t>“</a:t>
            </a:r>
            <a:r>
              <a:rPr lang="ru-RU" sz="2000" i="1" dirty="0"/>
              <a:t>Класс почты</a:t>
            </a:r>
            <a:r>
              <a:rPr lang="en-GB" sz="2000" i="1" dirty="0"/>
              <a:t>: U – EMSEVT 3.0” </a:t>
            </a:r>
            <a:r>
              <a:rPr lang="ru-RU" sz="2000" i="1" dirty="0"/>
              <a:t>поставьте галочку для всех ваших партнеров</a:t>
            </a:r>
            <a:r>
              <a:rPr lang="en-GB" sz="2000" i="1" dirty="0"/>
              <a:t>.</a:t>
            </a:r>
          </a:p>
          <a:p>
            <a:pPr marL="4400" indent="0">
              <a:buNone/>
            </a:pPr>
            <a:endParaRPr lang="en-GB" sz="2000" dirty="0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6C152CF6-744C-4512-86EA-713A4D71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68" y="1530220"/>
            <a:ext cx="4666282" cy="4069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591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IPS 2025</a:t>
            </a:r>
          </a:p>
        </p:txBody>
      </p:sp>
      <p:graphicFrame>
        <p:nvGraphicFramePr>
          <p:cNvPr id="7" name="Diagramme 2">
            <a:extLst>
              <a:ext uri="{FF2B5EF4-FFF2-40B4-BE49-F238E27FC236}">
                <a16:creationId xmlns:a16="http://schemas.microsoft.com/office/drawing/2014/main" id="{63806F9C-92A4-4FBC-B59C-A072D35F4068}"/>
              </a:ext>
            </a:extLst>
          </p:cNvPr>
          <p:cNvGraphicFramePr/>
          <p:nvPr/>
        </p:nvGraphicFramePr>
        <p:xfrm>
          <a:off x="350360" y="1530220"/>
          <a:ext cx="11505090" cy="249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5">
            <a:extLst>
              <a:ext uri="{FF2B5EF4-FFF2-40B4-BE49-F238E27FC236}">
                <a16:creationId xmlns:a16="http://schemas.microsoft.com/office/drawing/2014/main" id="{8A24D800-9ED1-4FDE-B3D7-ACACC72C10FB}"/>
              </a:ext>
            </a:extLst>
          </p:cNvPr>
          <p:cNvSpPr txBox="1"/>
          <p:nvPr/>
        </p:nvSpPr>
        <p:spPr>
          <a:xfrm>
            <a:off x="3133484" y="4400279"/>
            <a:ext cx="640459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Пожалуйста, поделитесь любыми идеями или предложениями, которые у вас есть, с ЦПТ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F1EB7DAD-8C23-483E-BF6B-75846E36CA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953" y="4329222"/>
            <a:ext cx="2584704" cy="2157984"/>
          </a:xfrm>
          <a:prstGeom prst="rect">
            <a:avLst/>
          </a:prstGeom>
        </p:spPr>
      </p:pic>
      <p:pic>
        <p:nvPicPr>
          <p:cNvPr id="10" name="Image 11">
            <a:extLst>
              <a:ext uri="{FF2B5EF4-FFF2-40B4-BE49-F238E27FC236}">
                <a16:creationId xmlns:a16="http://schemas.microsoft.com/office/drawing/2014/main" id="{B17F05BD-80B4-440B-AC12-3E77AABE3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8507" y="4400279"/>
            <a:ext cx="2206943" cy="20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40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3AB8-CC50-483F-A07E-BA87F9AB3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50000"/>
            <a:br>
              <a:rPr lang="en-GB" dirty="0"/>
            </a:br>
            <a:r>
              <a:rPr lang="en-GB" sz="4400" dirty="0"/>
              <a:t>6. </a:t>
            </a:r>
            <a:r>
              <a:rPr lang="ru-RU" sz="4800" dirty="0"/>
              <a:t>Вознаграждение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36840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444" y="2042612"/>
            <a:ext cx="9792070" cy="1809549"/>
          </a:xfrm>
        </p:spPr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Lucida Sans" panose="020B0602030504020204" pitchFamily="34" charset="0"/>
              </a:rPr>
            </a:br>
            <a:r>
              <a:rPr lang="en-US" sz="3600" dirty="0"/>
              <a:t> 1. </a:t>
            </a:r>
            <a:r>
              <a:rPr lang="ru-RU" sz="3600" dirty="0"/>
              <a:t>Определяющие факторы изменений: история вопроса и нормативные положения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6347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F-E7A1-4A67-B261-90F8E806A2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2770" y="61929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9C87DA-8EAB-8046-B7A0-677572D5F9A2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1014956" y="1297877"/>
            <a:ext cx="10733880" cy="52765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заказные и с объявленной ценностью отправления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документы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Дополнительная оплата за заказные отправления в </a:t>
            </a:r>
            <a:r>
              <a:rPr lang="en-US" sz="1600" dirty="0"/>
              <a:t>2026</a:t>
            </a:r>
            <a:r>
              <a:rPr lang="ru-RU" sz="1600" dirty="0"/>
              <a:t> г.</a:t>
            </a:r>
            <a:r>
              <a:rPr lang="en-US" sz="1600" dirty="0"/>
              <a:t>: 1.745 </a:t>
            </a:r>
            <a:r>
              <a:rPr lang="ru-RU" sz="1600" dirty="0"/>
              <a:t>СПЗ</a:t>
            </a:r>
            <a:r>
              <a:rPr lang="en-US" sz="1600" dirty="0"/>
              <a:t>/</a:t>
            </a:r>
            <a:r>
              <a:rPr lang="ru-RU" sz="1600" dirty="0"/>
              <a:t>отправление</a:t>
            </a:r>
            <a:r>
              <a:rPr lang="en-US" sz="1600" dirty="0"/>
              <a:t> (+4.5% </a:t>
            </a:r>
            <a:r>
              <a:rPr lang="ru-RU" sz="1600" dirty="0"/>
              <a:t>по сравнению с </a:t>
            </a:r>
            <a:r>
              <a:rPr lang="en-US" sz="1600" dirty="0"/>
              <a:t>2025</a:t>
            </a:r>
            <a:r>
              <a:rPr lang="ru-RU" sz="1600" dirty="0"/>
              <a:t> г.</a:t>
            </a:r>
            <a:r>
              <a:rPr lang="en-US" sz="1600" dirty="0"/>
              <a:t>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Дополнительная оплата за отправления с объявленной ценностью </a:t>
            </a:r>
            <a:r>
              <a:rPr lang="en-US" sz="1600" dirty="0"/>
              <a:t>(</a:t>
            </a:r>
            <a:r>
              <a:rPr lang="ru-RU" sz="1600" dirty="0"/>
              <a:t>документы</a:t>
            </a:r>
            <a:r>
              <a:rPr lang="en-US" sz="1600" dirty="0"/>
              <a:t>) </a:t>
            </a:r>
            <a:r>
              <a:rPr lang="ru-RU" sz="1600" dirty="0"/>
              <a:t>в</a:t>
            </a:r>
            <a:r>
              <a:rPr lang="en-US" sz="1600" dirty="0"/>
              <a:t> 2026</a:t>
            </a:r>
            <a:r>
              <a:rPr lang="ru-RU" sz="1600" dirty="0"/>
              <a:t> г.</a:t>
            </a:r>
            <a:r>
              <a:rPr lang="en-US" sz="1600" dirty="0"/>
              <a:t>: 2.045 </a:t>
            </a:r>
            <a:r>
              <a:rPr lang="ru-RU" sz="1600" dirty="0"/>
              <a:t>СПЗ</a:t>
            </a:r>
            <a:r>
              <a:rPr lang="en-US" sz="1600" dirty="0"/>
              <a:t>/</a:t>
            </a:r>
            <a:r>
              <a:rPr lang="ru-RU" sz="1600" dirty="0"/>
              <a:t>отправление</a:t>
            </a:r>
            <a:r>
              <a:rPr lang="en-US" sz="1600" dirty="0"/>
              <a:t> 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Добавочное вознаграждение за обязательное отслеживание</a:t>
            </a:r>
            <a:r>
              <a:rPr lang="en-US" sz="1600" dirty="0"/>
              <a:t>: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87338" algn="l"/>
              </a:tabLst>
              <a:defRPr/>
            </a:pPr>
            <a:r>
              <a:rPr lang="en-US" sz="1500" dirty="0"/>
              <a:t>0.250 </a:t>
            </a:r>
            <a:r>
              <a:rPr lang="ru-RU" sz="1500" dirty="0"/>
              <a:t>СПЗ за каждое отправление, когда НО назначения обеспечивает своевременную передачу </a:t>
            </a:r>
            <a:r>
              <a:rPr lang="en-US" sz="1500" dirty="0"/>
              <a:t>EMD </a:t>
            </a:r>
            <a:r>
              <a:rPr lang="ru-RU" sz="1500" dirty="0"/>
              <a:t>и</a:t>
            </a:r>
            <a:r>
              <a:rPr lang="en-US" sz="1500" dirty="0"/>
              <a:t> EDH </a:t>
            </a:r>
            <a:r>
              <a:rPr lang="ru-RU" sz="1500" dirty="0"/>
              <a:t>или</a:t>
            </a:r>
            <a:r>
              <a:rPr lang="en-US" sz="1500" dirty="0"/>
              <a:t> EMH </a:t>
            </a:r>
            <a:r>
              <a:rPr lang="ru-RU" sz="1500" dirty="0"/>
              <a:t>или</a:t>
            </a:r>
            <a:r>
              <a:rPr lang="en-US" sz="1500" dirty="0"/>
              <a:t> EMI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87338" algn="l"/>
              </a:tabLst>
              <a:defRPr/>
            </a:pPr>
            <a:r>
              <a:rPr lang="ru-RU" sz="1500" dirty="0"/>
              <a:t>Увеличение до </a:t>
            </a:r>
            <a:r>
              <a:rPr lang="en-US" sz="1500" dirty="0"/>
              <a:t>0.500 </a:t>
            </a:r>
            <a:r>
              <a:rPr lang="ru-RU" sz="1500" dirty="0"/>
              <a:t>СПЗ, если НО назначения</a:t>
            </a:r>
            <a:r>
              <a:rPr lang="en-US" sz="1500" dirty="0"/>
              <a:t> </a:t>
            </a:r>
            <a:r>
              <a:rPr lang="ru-RU" sz="1500" dirty="0"/>
              <a:t>достигает целевого показателя эффективности</a:t>
            </a:r>
            <a:r>
              <a:rPr lang="en-US" sz="1500" dirty="0"/>
              <a:t> EDH/EMH/EMI </a:t>
            </a:r>
            <a:r>
              <a:rPr lang="ru-RU" sz="1500" dirty="0"/>
              <a:t>против</a:t>
            </a:r>
            <a:r>
              <a:rPr lang="en-US" sz="1500" dirty="0"/>
              <a:t> EMD </a:t>
            </a:r>
            <a:r>
              <a:rPr lang="ru-RU" sz="1500" dirty="0"/>
              <a:t>в</a:t>
            </a:r>
            <a:r>
              <a:rPr lang="en-US" sz="1500" dirty="0"/>
              <a:t> 80% </a:t>
            </a:r>
            <a:r>
              <a:rPr lang="ru-RU" sz="1500" dirty="0"/>
              <a:t>в</a:t>
            </a:r>
            <a:r>
              <a:rPr lang="en-US" sz="1500" dirty="0"/>
              <a:t> 2026</a:t>
            </a:r>
            <a:r>
              <a:rPr lang="ru-RU" sz="1500" dirty="0"/>
              <a:t> г.</a:t>
            </a:r>
            <a:r>
              <a:rPr lang="en-US" sz="1500" dirty="0"/>
              <a:t>, 85% </a:t>
            </a:r>
            <a:r>
              <a:rPr lang="ru-RU" sz="1500" dirty="0"/>
              <a:t>в</a:t>
            </a:r>
            <a:r>
              <a:rPr lang="en-US" sz="1500" dirty="0"/>
              <a:t> 2027</a:t>
            </a:r>
            <a:r>
              <a:rPr lang="ru-RU" sz="1500" dirty="0"/>
              <a:t> г.</a:t>
            </a:r>
            <a:r>
              <a:rPr lang="en-US" sz="1500" dirty="0"/>
              <a:t>, 90% </a:t>
            </a:r>
            <a:r>
              <a:rPr lang="ru-RU" sz="1500" dirty="0"/>
              <a:t>в</a:t>
            </a:r>
            <a:r>
              <a:rPr lang="en-US" sz="1500" dirty="0"/>
              <a:t> 2028</a:t>
            </a:r>
            <a:r>
              <a:rPr lang="ru-RU" sz="1500" dirty="0"/>
              <a:t> г.</a:t>
            </a:r>
            <a:r>
              <a:rPr lang="en-US" sz="1500" dirty="0"/>
              <a:t> </a:t>
            </a:r>
            <a:r>
              <a:rPr lang="ru-RU" sz="1500" dirty="0"/>
              <a:t>и</a:t>
            </a:r>
            <a:r>
              <a:rPr lang="en-US" sz="1500" dirty="0"/>
              <a:t> 95% </a:t>
            </a:r>
            <a:r>
              <a:rPr lang="ru-RU" sz="1500" dirty="0"/>
              <a:t>в</a:t>
            </a:r>
            <a:r>
              <a:rPr lang="en-US" sz="1500" dirty="0"/>
              <a:t> 2029</a:t>
            </a:r>
            <a:r>
              <a:rPr lang="ru-RU" sz="1500" dirty="0"/>
              <a:t> г.</a:t>
            </a:r>
            <a:r>
              <a:rPr lang="en-US" sz="1500" dirty="0"/>
              <a:t> </a:t>
            </a:r>
            <a:r>
              <a:rPr lang="ru-RU" sz="1500" dirty="0"/>
              <a:t>и</a:t>
            </a:r>
            <a:r>
              <a:rPr lang="en-US" sz="1500" dirty="0"/>
              <a:t> </a:t>
            </a:r>
            <a:r>
              <a:rPr lang="ru-RU" sz="1500" dirty="0"/>
              <a:t>   </a:t>
            </a:r>
            <a:r>
              <a:rPr lang="en-US" sz="1500" dirty="0"/>
              <a:t>2030</a:t>
            </a:r>
            <a:r>
              <a:rPr lang="ru-RU" sz="1500" dirty="0"/>
              <a:t> г.</a:t>
            </a:r>
            <a:endParaRPr lang="en-US" sz="15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C897D0-7A9B-44FD-923B-3F9B64F6D5D8}"/>
              </a:ext>
            </a:extLst>
          </p:cNvPr>
          <p:cNvSpPr txBox="1">
            <a:spLocks/>
          </p:cNvSpPr>
          <p:nvPr/>
        </p:nvSpPr>
        <p:spPr>
          <a:xfrm>
            <a:off x="1522225" y="283597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/>
              <a:t> </a:t>
            </a:r>
            <a:r>
              <a:rPr lang="ru-RU" sz="2000" dirty="0"/>
              <a:t>Вознаграждение за заказные и с объявленной ценностью  документам вступает в силу с 1 января 2026 года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0811E-851B-4165-8AAB-25A4BA872B04}"/>
              </a:ext>
            </a:extLst>
          </p:cNvPr>
          <p:cNvSpPr txBox="1"/>
          <p:nvPr/>
        </p:nvSpPr>
        <p:spPr>
          <a:xfrm>
            <a:off x="1014956" y="4693938"/>
            <a:ext cx="993370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ru-RU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Общее вознаграждение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базовое вознаграждение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формат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 +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дополнительная оплата (надбавка)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добавочное вознаграждение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отслеживание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обязательно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5850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F-E7A1-4A67-B261-90F8E806A2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2770" y="61929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9C87DA-8EAB-8046-B7A0-677572D5F9A2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1033004" y="1370926"/>
            <a:ext cx="10553520" cy="46210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chemeClr val="accent1"/>
                </a:solidFill>
              </a:rPr>
              <a:t>Заказные и с объявленной ценностью отправления</a:t>
            </a:r>
            <a:r>
              <a:rPr lang="en-US" sz="1800" b="1" dirty="0">
                <a:solidFill>
                  <a:schemeClr val="accent1"/>
                </a:solidFill>
              </a:rPr>
              <a:t> (</a:t>
            </a:r>
            <a:r>
              <a:rPr lang="ru-RU" sz="1800" b="1" dirty="0">
                <a:solidFill>
                  <a:schemeClr val="accent1"/>
                </a:solidFill>
              </a:rPr>
              <a:t>документы</a:t>
            </a:r>
            <a:r>
              <a:rPr lang="en-US" sz="1800" b="1" dirty="0">
                <a:solidFill>
                  <a:schemeClr val="accent1"/>
                </a:solidFill>
              </a:rPr>
              <a:t>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0" lvl="1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Базовое вознаграждение </a:t>
            </a:r>
            <a:r>
              <a:rPr lang="en-US" sz="1600" dirty="0"/>
              <a:t>: P/G </a:t>
            </a:r>
            <a:r>
              <a:rPr lang="ru-RU" sz="1600" dirty="0"/>
              <a:t>формат</a:t>
            </a:r>
            <a:r>
              <a:rPr lang="en-US" sz="1600" dirty="0"/>
              <a:t> (</a:t>
            </a:r>
            <a:r>
              <a:rPr lang="ru-RU" sz="1600" dirty="0"/>
              <a:t>изменение</a:t>
            </a:r>
            <a:r>
              <a:rPr lang="en-US" sz="1600" dirty="0"/>
              <a:t>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Дополнительная оплата за заказные </a:t>
            </a:r>
            <a:r>
              <a:rPr lang="en-US" sz="1600" dirty="0"/>
              <a:t>(</a:t>
            </a:r>
            <a:r>
              <a:rPr lang="ru-RU" sz="1600" dirty="0"/>
              <a:t>надбавка</a:t>
            </a:r>
            <a:r>
              <a:rPr lang="en-US" sz="1600" dirty="0"/>
              <a:t>): 2.500 </a:t>
            </a:r>
            <a:r>
              <a:rPr lang="ru-RU" sz="1600" dirty="0"/>
              <a:t>СПЗ</a:t>
            </a:r>
            <a:r>
              <a:rPr lang="en-US" sz="1600" dirty="0"/>
              <a:t>/</a:t>
            </a:r>
            <a:r>
              <a:rPr lang="ru-RU" sz="1600" dirty="0"/>
              <a:t>отправление</a:t>
            </a:r>
            <a:r>
              <a:rPr lang="en-US" sz="1600" dirty="0"/>
              <a:t> (</a:t>
            </a:r>
            <a:r>
              <a:rPr lang="ru-RU" sz="1600" dirty="0"/>
              <a:t>компенсация сдвига </a:t>
            </a:r>
            <a:r>
              <a:rPr lang="en-US" sz="1600" dirty="0"/>
              <a:t>E &gt; </a:t>
            </a:r>
            <a:r>
              <a:rPr lang="ru-RU" sz="1600" dirty="0"/>
              <a:t>базовое вознаграждение формата </a:t>
            </a:r>
            <a:r>
              <a:rPr lang="en-US" sz="1600" dirty="0"/>
              <a:t>PG) (+4.5% </a:t>
            </a:r>
            <a:r>
              <a:rPr lang="ru-RU" sz="1600" dirty="0"/>
              <a:t>ежегодно в последующие годы</a:t>
            </a:r>
            <a:r>
              <a:rPr lang="en-US" sz="1600" dirty="0"/>
              <a:t>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дополнительная оплата за отправления с объявленной ценностью </a:t>
            </a:r>
            <a:r>
              <a:rPr lang="en-US" sz="1600" dirty="0"/>
              <a:t>(</a:t>
            </a:r>
            <a:r>
              <a:rPr lang="ru-RU" sz="1600" dirty="0"/>
              <a:t>надбавка</a:t>
            </a:r>
            <a:r>
              <a:rPr lang="en-US" sz="1600" dirty="0"/>
              <a:t>): 0.300 </a:t>
            </a:r>
            <a:r>
              <a:rPr lang="ru-RU" sz="1600" dirty="0"/>
              <a:t>СПЗ</a:t>
            </a:r>
            <a:r>
              <a:rPr lang="en-US" sz="1600" dirty="0"/>
              <a:t>/</a:t>
            </a:r>
            <a:r>
              <a:rPr lang="ru-RU" sz="1600" dirty="0"/>
              <a:t> отправление</a:t>
            </a:r>
            <a:r>
              <a:rPr lang="en-US" sz="1600" dirty="0"/>
              <a:t> </a:t>
            </a:r>
            <a:r>
              <a:rPr lang="ru-RU" sz="1600" dirty="0"/>
              <a:t>в дополнение к надбавке за заказные отправления </a:t>
            </a:r>
            <a:r>
              <a:rPr lang="en-US" sz="1600" dirty="0"/>
              <a:t>(2.800 </a:t>
            </a:r>
            <a:r>
              <a:rPr lang="ru-RU" sz="1600" dirty="0"/>
              <a:t>СПЗ</a:t>
            </a:r>
            <a:r>
              <a:rPr lang="en-US" sz="1600" dirty="0"/>
              <a:t> </a:t>
            </a:r>
            <a:r>
              <a:rPr lang="ru-RU" sz="1600" dirty="0"/>
              <a:t>в</a:t>
            </a:r>
            <a:r>
              <a:rPr lang="en-US" sz="1600" dirty="0"/>
              <a:t> 2027</a:t>
            </a:r>
            <a:r>
              <a:rPr lang="ru-RU" sz="1600" dirty="0"/>
              <a:t> г.</a:t>
            </a:r>
            <a:r>
              <a:rPr lang="en-US" sz="1600" dirty="0"/>
              <a:t>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Добавочное вознаграждение за обязательное отслеживание </a:t>
            </a:r>
            <a:r>
              <a:rPr lang="en-US" sz="1600" dirty="0"/>
              <a:t>(</a:t>
            </a:r>
            <a:r>
              <a:rPr lang="ru-RU" sz="1600" dirty="0"/>
              <a:t>такое же, как и в </a:t>
            </a:r>
            <a:r>
              <a:rPr lang="en-US" sz="1600" dirty="0"/>
              <a:t>2026</a:t>
            </a:r>
            <a:r>
              <a:rPr lang="ru-RU" sz="1600" dirty="0"/>
              <a:t> г.</a:t>
            </a:r>
            <a:r>
              <a:rPr lang="en-US" sz="1600" dirty="0"/>
              <a:t> – </a:t>
            </a:r>
            <a:r>
              <a:rPr lang="ru-RU" sz="1600" dirty="0"/>
              <a:t>см. предыдущий слайд)</a:t>
            </a:r>
            <a:endParaRPr lang="en-US" sz="16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575256-1535-4DD7-8366-08A2C9E1B3C4}"/>
              </a:ext>
            </a:extLst>
          </p:cNvPr>
          <p:cNvSpPr txBox="1">
            <a:spLocks/>
          </p:cNvSpPr>
          <p:nvPr/>
        </p:nvSpPr>
        <p:spPr>
          <a:xfrm>
            <a:off x="1522225" y="283597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/>
              <a:t>Вознаграждение за заказные и с объявленной ценностью документы вступает в силу с </a:t>
            </a:r>
            <a:r>
              <a:rPr lang="en-US" sz="2000" dirty="0">
                <a:solidFill>
                  <a:schemeClr val="accent1"/>
                </a:solidFill>
              </a:rPr>
              <a:t>1 </a:t>
            </a:r>
            <a:r>
              <a:rPr lang="ru-RU" sz="2000" dirty="0">
                <a:solidFill>
                  <a:schemeClr val="accent1"/>
                </a:solidFill>
              </a:rPr>
              <a:t>января</a:t>
            </a:r>
            <a:r>
              <a:rPr lang="en-US" sz="2000" dirty="0">
                <a:solidFill>
                  <a:schemeClr val="accent1"/>
                </a:solidFill>
              </a:rPr>
              <a:t> 2027</a:t>
            </a:r>
            <a:r>
              <a:rPr lang="ru-RU" sz="2000" dirty="0">
                <a:solidFill>
                  <a:schemeClr val="accent1"/>
                </a:solidFill>
              </a:rPr>
              <a:t> г.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11C28-E1FE-413D-9F20-5C589C6A5AB7}"/>
              </a:ext>
            </a:extLst>
          </p:cNvPr>
          <p:cNvSpPr txBox="1"/>
          <p:nvPr/>
        </p:nvSpPr>
        <p:spPr>
          <a:xfrm>
            <a:off x="1225287" y="1902079"/>
            <a:ext cx="993370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ru-RU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Общее вознаграждение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базовое вознаграждение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P/G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формат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 +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дополнительная оплата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надбавка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 +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добавочное вознаграждение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отслеживание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обязательно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8016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F-E7A1-4A67-B261-90F8E806A2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2770" y="61929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9C87DA-8EAB-8046-B7A0-677572D5F9A2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1033004" y="1370926"/>
            <a:ext cx="10553520" cy="53487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ru-RU" sz="1800" b="1" dirty="0">
                <a:solidFill>
                  <a:schemeClr val="accent1"/>
                </a:solidFill>
              </a:rPr>
              <a:t>Посылки с объявленной ценностью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800" b="1" dirty="0">
              <a:solidFill>
                <a:schemeClr val="accent1"/>
              </a:solidFill>
            </a:endParaRP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Надбавка за объявленную ценность аналогична надбавке, применяемой для писем</a:t>
            </a:r>
            <a:r>
              <a:rPr lang="en-US" sz="1600" dirty="0"/>
              <a:t>: 0.300 </a:t>
            </a:r>
            <a:r>
              <a:rPr lang="ru-RU" sz="1600" dirty="0"/>
              <a:t>СПЗ</a:t>
            </a:r>
            <a:r>
              <a:rPr lang="en-US" sz="1600" dirty="0"/>
              <a:t> </a:t>
            </a:r>
            <a:r>
              <a:rPr lang="ru-RU" sz="1600" dirty="0"/>
              <a:t>в дополнение к надбавке за отправления с подтверждением доставки (</a:t>
            </a:r>
            <a:r>
              <a:rPr lang="en-US" sz="1600" dirty="0"/>
              <a:t>POD</a:t>
            </a:r>
            <a:r>
              <a:rPr lang="ru-RU" sz="1600" dirty="0"/>
              <a:t>)</a:t>
            </a:r>
            <a:r>
              <a:rPr lang="en-US" sz="1600" dirty="0"/>
              <a:t> (1.200 </a:t>
            </a:r>
            <a:r>
              <a:rPr lang="ru-RU" sz="1600" dirty="0"/>
              <a:t>СПЗ</a:t>
            </a:r>
            <a:r>
              <a:rPr lang="en-US" sz="1600" dirty="0"/>
              <a:t> </a:t>
            </a:r>
            <a:r>
              <a:rPr lang="ru-RU" sz="1600" dirty="0"/>
              <a:t>или эквивалентная внутренняя надбавка</a:t>
            </a:r>
            <a:r>
              <a:rPr lang="en-US" sz="1600" dirty="0"/>
              <a:t> POD)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en-US" sz="1600" dirty="0">
                <a:solidFill>
                  <a:srgbClr val="FF0000"/>
                </a:solidFill>
              </a:rPr>
              <a:t>* </a:t>
            </a:r>
            <a:r>
              <a:rPr lang="ru-RU" sz="1600" dirty="0">
                <a:solidFill>
                  <a:srgbClr val="FF0000"/>
                </a:solidFill>
              </a:rPr>
              <a:t>Поправка, предложенная Германией и одобренная Конгрессом</a:t>
            </a:r>
            <a:endParaRPr lang="en-US" sz="16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575256-1535-4DD7-8366-08A2C9E1B3C4}"/>
              </a:ext>
            </a:extLst>
          </p:cNvPr>
          <p:cNvSpPr txBox="1">
            <a:spLocks/>
          </p:cNvSpPr>
          <p:nvPr/>
        </p:nvSpPr>
        <p:spPr>
          <a:xfrm>
            <a:off x="1522225" y="283597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/>
              <a:t>Вознаграждение за посылки с объявленной ценностью, вступающее в силу с  </a:t>
            </a:r>
            <a:r>
              <a:rPr lang="en-US" sz="2400" dirty="0">
                <a:solidFill>
                  <a:schemeClr val="accent1"/>
                </a:solidFill>
              </a:rPr>
              <a:t>1 </a:t>
            </a:r>
            <a:r>
              <a:rPr lang="ru-RU" sz="2400" dirty="0">
                <a:solidFill>
                  <a:schemeClr val="accent1"/>
                </a:solidFill>
              </a:rPr>
              <a:t>января</a:t>
            </a:r>
            <a:r>
              <a:rPr lang="en-US" sz="2400" dirty="0">
                <a:solidFill>
                  <a:schemeClr val="accent1"/>
                </a:solidFill>
              </a:rPr>
              <a:t> 2027</a:t>
            </a:r>
            <a:r>
              <a:rPr lang="ru-RU" sz="2400" dirty="0">
                <a:solidFill>
                  <a:schemeClr val="accent1"/>
                </a:solidFill>
              </a:rPr>
              <a:t> г.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E2B2F-6DF4-4681-8046-A64BDBFFAB73}"/>
              </a:ext>
            </a:extLst>
          </p:cNvPr>
          <p:cNvSpPr txBox="1"/>
          <p:nvPr/>
        </p:nvSpPr>
        <p:spPr>
          <a:xfrm>
            <a:off x="1324942" y="3231043"/>
            <a:ext cx="915942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ru-RU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Общее вознаграждение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=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базовое вознаграждение за посылки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дополнительная оплата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надбавка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POD + 0.300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СПЗ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 +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добавочное вознаграждение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макс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 0.500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СПЗ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отправление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отслеживание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обязательно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8844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19">
            <a:extLst>
              <a:ext uri="{FF2B5EF4-FFF2-40B4-BE49-F238E27FC236}">
                <a16:creationId xmlns:a16="http://schemas.microsoft.com/office/drawing/2014/main" id="{ACA0E7D4-60A7-40A9-9E5E-0CE7795CA742}"/>
              </a:ext>
            </a:extLst>
          </p:cNvPr>
          <p:cNvSpPr txBox="1">
            <a:spLocks/>
          </p:cNvSpPr>
          <p:nvPr/>
        </p:nvSpPr>
        <p:spPr>
          <a:xfrm>
            <a:off x="645729" y="1225688"/>
            <a:ext cx="10553520" cy="53487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chemeClr val="accent1"/>
                </a:solidFill>
              </a:rPr>
              <a:t>Сводная таблица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F-E7A1-4A67-B261-90F8E806A2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2770" y="61929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9C87DA-8EAB-8046-B7A0-677572D5F9A2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FDFDC5-F852-4800-B4B8-BA1861043A21}"/>
              </a:ext>
            </a:extLst>
          </p:cNvPr>
          <p:cNvSpPr txBox="1">
            <a:spLocks/>
          </p:cNvSpPr>
          <p:nvPr/>
        </p:nvSpPr>
        <p:spPr>
          <a:xfrm>
            <a:off x="1522225" y="283597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/>
              <a:t>Вознаграждение за заказные и с объявленной ценностью отправления </a:t>
            </a:r>
            <a:r>
              <a:rPr lang="en-US" sz="2400" dirty="0"/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76302F-94F0-4601-99EC-B2B110291A85}"/>
              </a:ext>
            </a:extLst>
          </p:cNvPr>
          <p:cNvSpPr txBox="1"/>
          <p:nvPr/>
        </p:nvSpPr>
        <p:spPr>
          <a:xfrm>
            <a:off x="9499034" y="4855823"/>
            <a:ext cx="748257" cy="379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000000"/>
              </a:highligh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F21576-EFAD-4C7A-9691-5760BE8EE22E}"/>
              </a:ext>
            </a:extLst>
          </p:cNvPr>
          <p:cNvGraphicFramePr>
            <a:graphicFrameLocks noGrp="1"/>
          </p:cNvGraphicFramePr>
          <p:nvPr/>
        </p:nvGraphicFramePr>
        <p:xfrm>
          <a:off x="753034" y="1882588"/>
          <a:ext cx="11102415" cy="37478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43157">
                  <a:extLst>
                    <a:ext uri="{9D8B030D-6E8A-4147-A177-3AD203B41FA5}">
                      <a16:colId xmlns:a16="http://schemas.microsoft.com/office/drawing/2014/main" val="2514854567"/>
                    </a:ext>
                  </a:extLst>
                </a:gridCol>
                <a:gridCol w="1645378">
                  <a:extLst>
                    <a:ext uri="{9D8B030D-6E8A-4147-A177-3AD203B41FA5}">
                      <a16:colId xmlns:a16="http://schemas.microsoft.com/office/drawing/2014/main" val="4290093342"/>
                    </a:ext>
                  </a:extLst>
                </a:gridCol>
                <a:gridCol w="1645378">
                  <a:extLst>
                    <a:ext uri="{9D8B030D-6E8A-4147-A177-3AD203B41FA5}">
                      <a16:colId xmlns:a16="http://schemas.microsoft.com/office/drawing/2014/main" val="3010269603"/>
                    </a:ext>
                  </a:extLst>
                </a:gridCol>
                <a:gridCol w="1645378">
                  <a:extLst>
                    <a:ext uri="{9D8B030D-6E8A-4147-A177-3AD203B41FA5}">
                      <a16:colId xmlns:a16="http://schemas.microsoft.com/office/drawing/2014/main" val="1930094300"/>
                    </a:ext>
                  </a:extLst>
                </a:gridCol>
                <a:gridCol w="1645378">
                  <a:extLst>
                    <a:ext uri="{9D8B030D-6E8A-4147-A177-3AD203B41FA5}">
                      <a16:colId xmlns:a16="http://schemas.microsoft.com/office/drawing/2014/main" val="586006448"/>
                    </a:ext>
                  </a:extLst>
                </a:gridCol>
                <a:gridCol w="1643157">
                  <a:extLst>
                    <a:ext uri="{9D8B030D-6E8A-4147-A177-3AD203B41FA5}">
                      <a16:colId xmlns:a16="http://schemas.microsoft.com/office/drawing/2014/main" val="102676146"/>
                    </a:ext>
                  </a:extLst>
                </a:gridCol>
                <a:gridCol w="1234589">
                  <a:extLst>
                    <a:ext uri="{9D8B030D-6E8A-4147-A177-3AD203B41FA5}">
                      <a16:colId xmlns:a16="http://schemas.microsoft.com/office/drawing/2014/main" val="2790784151"/>
                    </a:ext>
                  </a:extLst>
                </a:gridCol>
              </a:tblGrid>
              <a:tr h="472103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Год</a:t>
                      </a:r>
                      <a:endParaRPr lang="en-US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Заказные отправления</a:t>
                      </a:r>
                      <a:endParaRPr lang="en-US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С объявленной ценностью отправления письменной корреспонденции ( только      документы)		</a:t>
                      </a:r>
                      <a:endParaRPr lang="en-US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Посылки с объявленной ценностью</a:t>
                      </a:r>
                      <a:endParaRPr lang="en-US" sz="16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57162"/>
                  </a:ext>
                </a:extLst>
              </a:tr>
              <a:tr h="1046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(a) </a:t>
                      </a:r>
                      <a:r>
                        <a:rPr lang="ru-RU" sz="1400" dirty="0">
                          <a:effectLst/>
                        </a:rPr>
                        <a:t>Надбавка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(b) </a:t>
                      </a:r>
                      <a:r>
                        <a:rPr lang="ru-RU" sz="1400" dirty="0">
                          <a:effectLst/>
                        </a:rPr>
                        <a:t>Отслеживание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 (</a:t>
                      </a:r>
                      <a:r>
                        <a:rPr lang="ru-RU" sz="1400" dirty="0">
                          <a:effectLst/>
                        </a:rPr>
                        <a:t>максимум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(a) </a:t>
                      </a:r>
                      <a:r>
                        <a:rPr lang="ru-RU" sz="1400" dirty="0">
                          <a:effectLst/>
                        </a:rPr>
                        <a:t>Надбавка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(b) </a:t>
                      </a:r>
                      <a:r>
                        <a:rPr lang="ru-RU" sz="1400" dirty="0">
                          <a:effectLst/>
                        </a:rPr>
                        <a:t>Отслеживание  (максимум)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(a) </a:t>
                      </a:r>
                      <a:r>
                        <a:rPr lang="ru-RU" sz="1400" dirty="0">
                          <a:effectLst/>
                        </a:rPr>
                        <a:t>Надбавка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(b) </a:t>
                      </a:r>
                      <a:r>
                        <a:rPr lang="ru-RU" sz="1200" dirty="0">
                          <a:effectLst/>
                        </a:rPr>
                        <a:t>Отслеживание  (максимум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r>
                        <a:rPr lang="en-GB" sz="1400" dirty="0">
                          <a:effectLst/>
                        </a:rPr>
                        <a:t>) 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248223662"/>
                  </a:ext>
                </a:extLst>
              </a:tr>
              <a:tr h="41843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2026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1.745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2.045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- 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655003240"/>
                  </a:ext>
                </a:extLst>
              </a:tr>
              <a:tr h="41843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2027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2.500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2.800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368998002"/>
                  </a:ext>
                </a:extLst>
              </a:tr>
              <a:tr h="41843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2028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2.613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2.913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440660302"/>
                  </a:ext>
                </a:extLst>
              </a:tr>
              <a:tr h="41843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2029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2.731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3.031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1253724138"/>
                  </a:ext>
                </a:extLst>
              </a:tr>
              <a:tr h="41843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2030</a:t>
                      </a:r>
                      <a:endParaRPr lang="en-US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2.854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3.154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1.500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0.500</a:t>
                      </a:r>
                      <a:endParaRPr lang="en-US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48834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538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3AB8-CC50-483F-A07E-BA87F9AB3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39750" indent="-539750" algn="l" defTabSz="450000"/>
            <a:br>
              <a:rPr lang="en-GB" dirty="0"/>
            </a:br>
            <a:r>
              <a:rPr lang="en-GB" sz="4400" dirty="0"/>
              <a:t>7. </a:t>
            </a:r>
            <a:r>
              <a:rPr lang="en-GB" sz="4800" dirty="0"/>
              <a:t>	</a:t>
            </a:r>
            <a:r>
              <a:rPr lang="ru-RU" sz="4800" dirty="0"/>
              <a:t>Оценка качества и отчетность</a:t>
            </a:r>
            <a:br>
              <a:rPr lang="en-GB" sz="4800" dirty="0"/>
            </a:br>
            <a:r>
              <a:rPr lang="en-GB" sz="4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3837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9569924-00F8-4DA0-ADB9-485FDCCA2C45}"/>
              </a:ext>
            </a:extLst>
          </p:cNvPr>
          <p:cNvGrpSpPr>
            <a:grpSpLocks noChangeAspect="1"/>
          </p:cNvGrpSpPr>
          <p:nvPr/>
        </p:nvGrpSpPr>
        <p:grpSpPr>
          <a:xfrm>
            <a:off x="8607379" y="1637125"/>
            <a:ext cx="3320703" cy="837965"/>
            <a:chOff x="6709340" y="383177"/>
            <a:chExt cx="3906709" cy="9858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231653-124A-4442-B8FF-FDE50B6D844A}"/>
                </a:ext>
              </a:extLst>
            </p:cNvPr>
            <p:cNvSpPr/>
            <p:nvPr/>
          </p:nvSpPr>
          <p:spPr>
            <a:xfrm>
              <a:off x="8773828" y="415359"/>
              <a:ext cx="1842221" cy="95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H" dirty="0"/>
            </a:p>
          </p:txBody>
        </p:sp>
        <p:pic>
          <p:nvPicPr>
            <p:cNvPr id="10" name="Picture 10" descr="https://encrypted-tbn2.google.com/images?q=tbn:ANd9GcT1XilkB4nt0nowAAu88P9Lo4HnCPUL3M4BletkZ-SyWpOm6eJU">
              <a:extLst>
                <a:ext uri="{FF2B5EF4-FFF2-40B4-BE49-F238E27FC236}">
                  <a16:creationId xmlns:a16="http://schemas.microsoft.com/office/drawing/2014/main" id="{15BFCCBD-3F6C-4EDB-B26E-138AE204E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640" y="383177"/>
              <a:ext cx="982662" cy="98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https://upload.wikimedia.org/wikipedia/commons/thumb/f/fd/USB_Icon.svg/2000px-USB_Icon.svg.png">
              <a:extLst>
                <a:ext uri="{FF2B5EF4-FFF2-40B4-BE49-F238E27FC236}">
                  <a16:creationId xmlns:a16="http://schemas.microsoft.com/office/drawing/2014/main" id="{7115E4BD-A126-4221-B40C-2F5104C37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77" y="648733"/>
              <a:ext cx="448976" cy="21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F7F2D3FC-7ED8-448A-A703-23B76D7B09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4" t="15398" r="42111" b="3980"/>
            <a:stretch/>
          </p:blipFill>
          <p:spPr bwMode="auto">
            <a:xfrm>
              <a:off x="6709340" y="473327"/>
              <a:ext cx="586810" cy="73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6">
              <a:extLst>
                <a:ext uri="{FF2B5EF4-FFF2-40B4-BE49-F238E27FC236}">
                  <a16:creationId xmlns:a16="http://schemas.microsoft.com/office/drawing/2014/main" id="{69D9C58B-9247-412C-B40A-4FF7F9AF9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0122" y="440327"/>
              <a:ext cx="1762125" cy="774017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AD5111-6966-41B2-AB12-F814094DF181}"/>
                </a:ext>
              </a:extLst>
            </p:cNvPr>
            <p:cNvCxnSpPr/>
            <p:nvPr/>
          </p:nvCxnSpPr>
          <p:spPr>
            <a:xfrm>
              <a:off x="7296150" y="630567"/>
              <a:ext cx="714375" cy="136401"/>
            </a:xfrm>
            <a:prstGeom prst="line">
              <a:avLst/>
            </a:pr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6FE88C-0DD7-43FA-8054-79E4933F40FA}"/>
                </a:ext>
              </a:extLst>
            </p:cNvPr>
            <p:cNvCxnSpPr/>
            <p:nvPr/>
          </p:nvCxnSpPr>
          <p:spPr>
            <a:xfrm>
              <a:off x="7296150" y="630655"/>
              <a:ext cx="1447800" cy="581736"/>
            </a:xfrm>
            <a:prstGeom prst="line">
              <a:avLst/>
            </a:pr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226623-2E34-4A1C-A372-F77B86A87E71}"/>
                </a:ext>
              </a:extLst>
            </p:cNvPr>
            <p:cNvCxnSpPr/>
            <p:nvPr/>
          </p:nvCxnSpPr>
          <p:spPr>
            <a:xfrm>
              <a:off x="8010525" y="766968"/>
              <a:ext cx="666750" cy="369689"/>
            </a:xfrm>
            <a:prstGeom prst="line">
              <a:avLst/>
            </a:prstGeom>
            <a:ln w="57150">
              <a:solidFill>
                <a:srgbClr val="FF0000">
                  <a:alpha val="19000"/>
                </a:srgb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E1D437-EF56-4E8C-90D5-C9FB9CF54F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A4D98"/>
          </a:solidFill>
        </p:spPr>
        <p:txBody>
          <a:bodyPr/>
          <a:lstStyle/>
          <a:p>
            <a:pPr defTabSz="360000"/>
            <a:r>
              <a:rPr lang="en-GB" sz="2800" b="1" dirty="0">
                <a:solidFill>
                  <a:schemeClr val="bg1"/>
                </a:solidFill>
              </a:rPr>
              <a:t>I.		</a:t>
            </a:r>
            <a:r>
              <a:rPr lang="ru-RU" sz="2800" b="1" dirty="0">
                <a:solidFill>
                  <a:schemeClr val="bg1"/>
                </a:solidFill>
              </a:rPr>
              <a:t>Сбор и обмен данными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F86D4-EE54-48FB-BE5C-26C8E2B58C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ln>
            <a:noFill/>
          </a:ln>
        </p:spPr>
        <p:txBody>
          <a:bodyPr/>
          <a:lstStyle/>
          <a:p>
            <a:pPr marL="357188" lvl="1" indent="-357188">
              <a:buFont typeface="Wingdings" pitchFamily="2" charset="2"/>
              <a:buChar char="q"/>
              <a:defRPr/>
            </a:pPr>
            <a:r>
              <a:rPr lang="ru-RU" sz="1800" dirty="0"/>
              <a:t>Собраны</a:t>
            </a:r>
            <a:r>
              <a:rPr lang="ru-RU" sz="1800" b="1" dirty="0"/>
              <a:t> соответствующие</a:t>
            </a:r>
            <a:r>
              <a:rPr lang="ru-RU" sz="1800" dirty="0"/>
              <a:t> данные </a:t>
            </a:r>
            <a:r>
              <a:rPr lang="en-GB" sz="1800" dirty="0"/>
              <a:t>EDI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720000" lvl="1" indent="-3600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Последнее исходящее событие/отправка из исходящего УО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/AMU (EMC)</a:t>
            </a:r>
          </a:p>
          <a:p>
            <a:pPr marL="720000" lvl="1" indent="-3600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Первое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входящее событие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поступление во входящее УО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/AMU (EMD)</a:t>
            </a:r>
          </a:p>
          <a:p>
            <a:pPr marL="720000" lvl="1" indent="-36000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Событие (-</a:t>
            </a:r>
            <a:r>
              <a:rPr lang="ru-RU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ия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) доставки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0000" lvl="2" indent="-3600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Попытка доставки 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(EMH)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0000" lvl="2" indent="-3600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800" dirty="0"/>
              <a:t>Прибытие в пункт сбора для получения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(EDH)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0000" lvl="2" indent="-36000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Окончательная доставка 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(EMI)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67593A-D1AB-4210-B033-A09FC1CB720E}"/>
              </a:ext>
            </a:extLst>
          </p:cNvPr>
          <p:cNvSpPr txBox="1"/>
          <p:nvPr/>
        </p:nvSpPr>
        <p:spPr>
          <a:xfrm>
            <a:off x="9457310" y="2716358"/>
            <a:ext cx="2362932" cy="1043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0000" tIns="90000" rIns="90000" bIns="9000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Заказные 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</a:t>
            </a:r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RZ </a:t>
            </a:r>
          </a:p>
          <a:p>
            <a:endParaRPr lang="en-GB" sz="14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 объявленной ценностью</a:t>
            </a:r>
            <a:r>
              <a: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VA</a:t>
            </a:r>
            <a:r>
              <a:rPr lang="fr-CH" sz="14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VZ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D25CDE2-F0BB-4AFB-9560-744A1A483A85}"/>
              </a:ext>
            </a:extLst>
          </p:cNvPr>
          <p:cNvGrpSpPr/>
          <p:nvPr/>
        </p:nvGrpSpPr>
        <p:grpSpPr>
          <a:xfrm>
            <a:off x="420530" y="3854450"/>
            <a:ext cx="11439350" cy="2630406"/>
            <a:chOff x="420530" y="3854450"/>
            <a:chExt cx="11439350" cy="26304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0DA1905-8D3F-43C7-9BA3-97B6C78A6AC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0530" y="3854450"/>
              <a:ext cx="11439350" cy="2630406"/>
              <a:chOff x="546" y="2332"/>
              <a:chExt cx="8202" cy="1886"/>
            </a:xfrm>
          </p:grpSpPr>
          <p:sp>
            <p:nvSpPr>
              <p:cNvPr id="19" name="AutoShape 3">
                <a:extLst>
                  <a:ext uri="{FF2B5EF4-FFF2-40B4-BE49-F238E27FC236}">
                    <a16:creationId xmlns:a16="http://schemas.microsoft.com/office/drawing/2014/main" id="{86A89A06-1B61-4014-BE26-4826F650E03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46" y="2442"/>
                <a:ext cx="6832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18F07305-FCCB-44A0-8F91-C20A04204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" y="3451"/>
                <a:ext cx="504" cy="197"/>
              </a:xfrm>
              <a:custGeom>
                <a:avLst/>
                <a:gdLst>
                  <a:gd name="T0" fmla="*/ 504 w 504"/>
                  <a:gd name="T1" fmla="*/ 99 h 197"/>
                  <a:gd name="T2" fmla="*/ 405 w 504"/>
                  <a:gd name="T3" fmla="*/ 197 h 197"/>
                  <a:gd name="T4" fmla="*/ 405 w 504"/>
                  <a:gd name="T5" fmla="*/ 148 h 197"/>
                  <a:gd name="T6" fmla="*/ 0 w 504"/>
                  <a:gd name="T7" fmla="*/ 148 h 197"/>
                  <a:gd name="T8" fmla="*/ 0 w 504"/>
                  <a:gd name="T9" fmla="*/ 49 h 197"/>
                  <a:gd name="T10" fmla="*/ 405 w 504"/>
                  <a:gd name="T11" fmla="*/ 49 h 197"/>
                  <a:gd name="T12" fmla="*/ 405 w 504"/>
                  <a:gd name="T13" fmla="*/ 0 h 197"/>
                  <a:gd name="T14" fmla="*/ 504 w 504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" h="197">
                    <a:moveTo>
                      <a:pt x="504" y="99"/>
                    </a:moveTo>
                    <a:lnTo>
                      <a:pt x="405" y="197"/>
                    </a:lnTo>
                    <a:lnTo>
                      <a:pt x="405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405" y="49"/>
                    </a:lnTo>
                    <a:lnTo>
                      <a:pt x="405" y="0"/>
                    </a:lnTo>
                    <a:lnTo>
                      <a:pt x="504" y="9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CD10DF12-4FC3-4217-855C-BE8643515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" y="3451"/>
                <a:ext cx="504" cy="197"/>
              </a:xfrm>
              <a:custGeom>
                <a:avLst/>
                <a:gdLst>
                  <a:gd name="T0" fmla="*/ 504 w 504"/>
                  <a:gd name="T1" fmla="*/ 99 h 197"/>
                  <a:gd name="T2" fmla="*/ 405 w 504"/>
                  <a:gd name="T3" fmla="*/ 197 h 197"/>
                  <a:gd name="T4" fmla="*/ 405 w 504"/>
                  <a:gd name="T5" fmla="*/ 148 h 197"/>
                  <a:gd name="T6" fmla="*/ 0 w 504"/>
                  <a:gd name="T7" fmla="*/ 148 h 197"/>
                  <a:gd name="T8" fmla="*/ 0 w 504"/>
                  <a:gd name="T9" fmla="*/ 49 h 197"/>
                  <a:gd name="T10" fmla="*/ 405 w 504"/>
                  <a:gd name="T11" fmla="*/ 49 h 197"/>
                  <a:gd name="T12" fmla="*/ 405 w 504"/>
                  <a:gd name="T13" fmla="*/ 0 h 197"/>
                  <a:gd name="T14" fmla="*/ 504 w 504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" h="197">
                    <a:moveTo>
                      <a:pt x="504" y="99"/>
                    </a:moveTo>
                    <a:lnTo>
                      <a:pt x="405" y="197"/>
                    </a:lnTo>
                    <a:lnTo>
                      <a:pt x="405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405" y="49"/>
                    </a:lnTo>
                    <a:lnTo>
                      <a:pt x="405" y="0"/>
                    </a:lnTo>
                    <a:lnTo>
                      <a:pt x="504" y="99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Rectangle 7">
                <a:extLst>
                  <a:ext uri="{FF2B5EF4-FFF2-40B4-BE49-F238E27FC236}">
                    <a16:creationId xmlns:a16="http://schemas.microsoft.com/office/drawing/2014/main" id="{289BE407-13C2-41CA-A6BC-30D568927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" y="3184"/>
                <a:ext cx="185" cy="4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9B516281-E460-4BDD-A9A3-B9E28487B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" y="3184"/>
                <a:ext cx="185" cy="47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Rectangle 9">
                <a:extLst>
                  <a:ext uri="{FF2B5EF4-FFF2-40B4-BE49-F238E27FC236}">
                    <a16:creationId xmlns:a16="http://schemas.microsoft.com/office/drawing/2014/main" id="{6A680613-62D8-4703-8CCD-1064B65BE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" y="3184"/>
                <a:ext cx="184" cy="4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FA38EA4C-FB2C-4906-BBD1-45D89690B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" y="3184"/>
                <a:ext cx="184" cy="47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29559B72-D049-4634-81A1-96E14FB42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3184"/>
                <a:ext cx="184" cy="4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12">
                <a:extLst>
                  <a:ext uri="{FF2B5EF4-FFF2-40B4-BE49-F238E27FC236}">
                    <a16:creationId xmlns:a16="http://schemas.microsoft.com/office/drawing/2014/main" id="{15AFDAF3-B2F0-4403-9C57-273849F87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7" y="3184"/>
                <a:ext cx="184" cy="47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13">
                <a:extLst>
                  <a:ext uri="{FF2B5EF4-FFF2-40B4-BE49-F238E27FC236}">
                    <a16:creationId xmlns:a16="http://schemas.microsoft.com/office/drawing/2014/main" id="{B2364C14-520E-48FA-9080-76D8B07B0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4" y="3184"/>
                <a:ext cx="184" cy="4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14">
                <a:extLst>
                  <a:ext uri="{FF2B5EF4-FFF2-40B4-BE49-F238E27FC236}">
                    <a16:creationId xmlns:a16="http://schemas.microsoft.com/office/drawing/2014/main" id="{746133D0-3961-4599-BF21-65CA0A180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4" y="3184"/>
                <a:ext cx="184" cy="47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15">
                <a:extLst>
                  <a:ext uri="{FF2B5EF4-FFF2-40B4-BE49-F238E27FC236}">
                    <a16:creationId xmlns:a16="http://schemas.microsoft.com/office/drawing/2014/main" id="{670D0891-9579-4384-8E7F-DFC5315D1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6" y="2996"/>
                <a:ext cx="36" cy="7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 16">
                <a:extLst>
                  <a:ext uri="{FF2B5EF4-FFF2-40B4-BE49-F238E27FC236}">
                    <a16:creationId xmlns:a16="http://schemas.microsoft.com/office/drawing/2014/main" id="{8BC60F0E-6D27-45DA-8C60-5A7E1390D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6" y="2996"/>
                <a:ext cx="36" cy="711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A626BDD8-7B93-4BD0-A65E-2BBED9CFE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5" y="3047"/>
                <a:ext cx="185" cy="72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C7273EAB-85D3-496C-AE1B-D555584150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5" y="3047"/>
                <a:ext cx="185" cy="72"/>
              </a:xfrm>
              <a:custGeom>
                <a:avLst/>
                <a:gdLst>
                  <a:gd name="T0" fmla="*/ 0 w 185"/>
                  <a:gd name="T1" fmla="*/ 72 h 72"/>
                  <a:gd name="T2" fmla="*/ 185 w 185"/>
                  <a:gd name="T3" fmla="*/ 72 h 72"/>
                  <a:gd name="T4" fmla="*/ 0 w 185"/>
                  <a:gd name="T5" fmla="*/ 72 h 72"/>
                  <a:gd name="T6" fmla="*/ 0 w 185"/>
                  <a:gd name="T7" fmla="*/ 0 h 72"/>
                  <a:gd name="T8" fmla="*/ 185 w 185"/>
                  <a:gd name="T9" fmla="*/ 0 h 72"/>
                  <a:gd name="T10" fmla="*/ 0 w 185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5" h="72">
                    <a:moveTo>
                      <a:pt x="0" y="72"/>
                    </a:moveTo>
                    <a:lnTo>
                      <a:pt x="185" y="72"/>
                    </a:lnTo>
                    <a:lnTo>
                      <a:pt x="0" y="72"/>
                    </a:lnTo>
                    <a:close/>
                    <a:moveTo>
                      <a:pt x="0" y="0"/>
                    </a:moveTo>
                    <a:lnTo>
                      <a:pt x="1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8D4FF4C9-E8AA-42DC-91FB-861A1750D0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5" y="3047"/>
                <a:ext cx="185" cy="72"/>
              </a:xfrm>
              <a:custGeom>
                <a:avLst/>
                <a:gdLst>
                  <a:gd name="T0" fmla="*/ 0 w 185"/>
                  <a:gd name="T1" fmla="*/ 72 h 72"/>
                  <a:gd name="T2" fmla="*/ 185 w 185"/>
                  <a:gd name="T3" fmla="*/ 72 h 72"/>
                  <a:gd name="T4" fmla="*/ 0 w 185"/>
                  <a:gd name="T5" fmla="*/ 0 h 72"/>
                  <a:gd name="T6" fmla="*/ 185 w 185"/>
                  <a:gd name="T7" fmla="*/ 0 h 72"/>
                  <a:gd name="T8" fmla="*/ 0 w 185"/>
                  <a:gd name="T9" fmla="*/ 72 h 72"/>
                  <a:gd name="T10" fmla="*/ 0 w 185"/>
                  <a:gd name="T11" fmla="*/ 0 h 72"/>
                  <a:gd name="T12" fmla="*/ 185 w 185"/>
                  <a:gd name="T13" fmla="*/ 72 h 72"/>
                  <a:gd name="T14" fmla="*/ 185 w 185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72">
                    <a:moveTo>
                      <a:pt x="0" y="72"/>
                    </a:moveTo>
                    <a:lnTo>
                      <a:pt x="185" y="72"/>
                    </a:lnTo>
                    <a:moveTo>
                      <a:pt x="0" y="0"/>
                    </a:moveTo>
                    <a:lnTo>
                      <a:pt x="185" y="0"/>
                    </a:lnTo>
                    <a:moveTo>
                      <a:pt x="0" y="72"/>
                    </a:moveTo>
                    <a:lnTo>
                      <a:pt x="0" y="0"/>
                    </a:lnTo>
                    <a:moveTo>
                      <a:pt x="185" y="72"/>
                    </a:moveTo>
                    <a:lnTo>
                      <a:pt x="185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20">
                <a:extLst>
                  <a:ext uri="{FF2B5EF4-FFF2-40B4-BE49-F238E27FC236}">
                    <a16:creationId xmlns:a16="http://schemas.microsoft.com/office/drawing/2014/main" id="{81608A25-B3A5-4DCB-9A7C-A5B01BF0A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2" y="3304"/>
                <a:ext cx="184" cy="72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1D4D255D-37B2-4FE9-8732-1C3FDFB840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2" y="3304"/>
                <a:ext cx="184" cy="72"/>
              </a:xfrm>
              <a:custGeom>
                <a:avLst/>
                <a:gdLst>
                  <a:gd name="T0" fmla="*/ 0 w 184"/>
                  <a:gd name="T1" fmla="*/ 72 h 72"/>
                  <a:gd name="T2" fmla="*/ 184 w 184"/>
                  <a:gd name="T3" fmla="*/ 72 h 72"/>
                  <a:gd name="T4" fmla="*/ 0 w 184"/>
                  <a:gd name="T5" fmla="*/ 72 h 72"/>
                  <a:gd name="T6" fmla="*/ 0 w 184"/>
                  <a:gd name="T7" fmla="*/ 0 h 72"/>
                  <a:gd name="T8" fmla="*/ 184 w 184"/>
                  <a:gd name="T9" fmla="*/ 0 h 72"/>
                  <a:gd name="T10" fmla="*/ 0 w 184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72">
                    <a:moveTo>
                      <a:pt x="0" y="72"/>
                    </a:moveTo>
                    <a:lnTo>
                      <a:pt x="184" y="72"/>
                    </a:lnTo>
                    <a:lnTo>
                      <a:pt x="0" y="72"/>
                    </a:lnTo>
                    <a:close/>
                    <a:moveTo>
                      <a:pt x="0" y="0"/>
                    </a:moveTo>
                    <a:lnTo>
                      <a:pt x="1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912AE37A-97ED-4EEC-B149-7743B10913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2" y="3304"/>
                <a:ext cx="184" cy="72"/>
              </a:xfrm>
              <a:custGeom>
                <a:avLst/>
                <a:gdLst>
                  <a:gd name="T0" fmla="*/ 0 w 184"/>
                  <a:gd name="T1" fmla="*/ 72 h 72"/>
                  <a:gd name="T2" fmla="*/ 184 w 184"/>
                  <a:gd name="T3" fmla="*/ 72 h 72"/>
                  <a:gd name="T4" fmla="*/ 0 w 184"/>
                  <a:gd name="T5" fmla="*/ 0 h 72"/>
                  <a:gd name="T6" fmla="*/ 184 w 184"/>
                  <a:gd name="T7" fmla="*/ 0 h 72"/>
                  <a:gd name="T8" fmla="*/ 0 w 184"/>
                  <a:gd name="T9" fmla="*/ 72 h 72"/>
                  <a:gd name="T10" fmla="*/ 0 w 184"/>
                  <a:gd name="T11" fmla="*/ 0 h 72"/>
                  <a:gd name="T12" fmla="*/ 184 w 184"/>
                  <a:gd name="T13" fmla="*/ 72 h 72"/>
                  <a:gd name="T14" fmla="*/ 184 w 184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72">
                    <a:moveTo>
                      <a:pt x="0" y="72"/>
                    </a:moveTo>
                    <a:lnTo>
                      <a:pt x="184" y="72"/>
                    </a:lnTo>
                    <a:moveTo>
                      <a:pt x="0" y="0"/>
                    </a:moveTo>
                    <a:lnTo>
                      <a:pt x="184" y="0"/>
                    </a:lnTo>
                    <a:moveTo>
                      <a:pt x="0" y="72"/>
                    </a:moveTo>
                    <a:lnTo>
                      <a:pt x="0" y="0"/>
                    </a:lnTo>
                    <a:moveTo>
                      <a:pt x="184" y="72"/>
                    </a:moveTo>
                    <a:lnTo>
                      <a:pt x="18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23">
                <a:extLst>
                  <a:ext uri="{FF2B5EF4-FFF2-40B4-BE49-F238E27FC236}">
                    <a16:creationId xmlns:a16="http://schemas.microsoft.com/office/drawing/2014/main" id="{B3E0F56D-AA8A-4BA1-8F8B-70A5F2516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2" y="3535"/>
                <a:ext cx="184" cy="72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1087EE4B-8572-478C-858F-D64B14EEB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2" y="3535"/>
                <a:ext cx="184" cy="72"/>
              </a:xfrm>
              <a:custGeom>
                <a:avLst/>
                <a:gdLst>
                  <a:gd name="T0" fmla="*/ 0 w 184"/>
                  <a:gd name="T1" fmla="*/ 72 h 72"/>
                  <a:gd name="T2" fmla="*/ 184 w 184"/>
                  <a:gd name="T3" fmla="*/ 72 h 72"/>
                  <a:gd name="T4" fmla="*/ 0 w 184"/>
                  <a:gd name="T5" fmla="*/ 72 h 72"/>
                  <a:gd name="T6" fmla="*/ 0 w 184"/>
                  <a:gd name="T7" fmla="*/ 0 h 72"/>
                  <a:gd name="T8" fmla="*/ 184 w 184"/>
                  <a:gd name="T9" fmla="*/ 0 h 72"/>
                  <a:gd name="T10" fmla="*/ 0 w 184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72">
                    <a:moveTo>
                      <a:pt x="0" y="72"/>
                    </a:moveTo>
                    <a:lnTo>
                      <a:pt x="184" y="72"/>
                    </a:lnTo>
                    <a:lnTo>
                      <a:pt x="0" y="72"/>
                    </a:lnTo>
                    <a:close/>
                    <a:moveTo>
                      <a:pt x="0" y="0"/>
                    </a:moveTo>
                    <a:lnTo>
                      <a:pt x="1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D76B4E38-A311-48F1-9C12-66EC4649DA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2" y="3535"/>
                <a:ext cx="184" cy="72"/>
              </a:xfrm>
              <a:custGeom>
                <a:avLst/>
                <a:gdLst>
                  <a:gd name="T0" fmla="*/ 0 w 184"/>
                  <a:gd name="T1" fmla="*/ 72 h 72"/>
                  <a:gd name="T2" fmla="*/ 184 w 184"/>
                  <a:gd name="T3" fmla="*/ 72 h 72"/>
                  <a:gd name="T4" fmla="*/ 0 w 184"/>
                  <a:gd name="T5" fmla="*/ 0 h 72"/>
                  <a:gd name="T6" fmla="*/ 184 w 184"/>
                  <a:gd name="T7" fmla="*/ 0 h 72"/>
                  <a:gd name="T8" fmla="*/ 0 w 184"/>
                  <a:gd name="T9" fmla="*/ 72 h 72"/>
                  <a:gd name="T10" fmla="*/ 0 w 184"/>
                  <a:gd name="T11" fmla="*/ 0 h 72"/>
                  <a:gd name="T12" fmla="*/ 184 w 184"/>
                  <a:gd name="T13" fmla="*/ 72 h 72"/>
                  <a:gd name="T14" fmla="*/ 184 w 184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72">
                    <a:moveTo>
                      <a:pt x="0" y="72"/>
                    </a:moveTo>
                    <a:lnTo>
                      <a:pt x="184" y="72"/>
                    </a:lnTo>
                    <a:moveTo>
                      <a:pt x="0" y="0"/>
                    </a:moveTo>
                    <a:lnTo>
                      <a:pt x="184" y="0"/>
                    </a:lnTo>
                    <a:moveTo>
                      <a:pt x="0" y="72"/>
                    </a:moveTo>
                    <a:lnTo>
                      <a:pt x="0" y="0"/>
                    </a:lnTo>
                    <a:moveTo>
                      <a:pt x="184" y="72"/>
                    </a:moveTo>
                    <a:lnTo>
                      <a:pt x="18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E9D9DBCB-4D2D-4FCD-BC7D-459D2EB40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" y="3089"/>
                <a:ext cx="727" cy="334"/>
              </a:xfrm>
              <a:custGeom>
                <a:avLst/>
                <a:gdLst>
                  <a:gd name="T0" fmla="*/ 0 w 727"/>
                  <a:gd name="T1" fmla="*/ 334 h 334"/>
                  <a:gd name="T2" fmla="*/ 377 w 727"/>
                  <a:gd name="T3" fmla="*/ 87 h 334"/>
                  <a:gd name="T4" fmla="*/ 727 w 727"/>
                  <a:gd name="T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7" h="334">
                    <a:moveTo>
                      <a:pt x="0" y="334"/>
                    </a:moveTo>
                    <a:cubicBezTo>
                      <a:pt x="134" y="215"/>
                      <a:pt x="256" y="141"/>
                      <a:pt x="377" y="87"/>
                    </a:cubicBezTo>
                    <a:cubicBezTo>
                      <a:pt x="489" y="38"/>
                      <a:pt x="601" y="6"/>
                      <a:pt x="727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FE689863-3382-43AB-A7AE-81715130E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6" y="3062"/>
                <a:ext cx="29" cy="56"/>
              </a:xfrm>
              <a:custGeom>
                <a:avLst/>
                <a:gdLst>
                  <a:gd name="T0" fmla="*/ 2 w 29"/>
                  <a:gd name="T1" fmla="*/ 56 h 56"/>
                  <a:gd name="T2" fmla="*/ 29 w 29"/>
                  <a:gd name="T3" fmla="*/ 27 h 56"/>
                  <a:gd name="T4" fmla="*/ 0 w 29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56">
                    <a:moveTo>
                      <a:pt x="2" y="56"/>
                    </a:moveTo>
                    <a:lnTo>
                      <a:pt x="29" y="27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9A26E8AA-2368-4413-B260-9C6143BD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" y="3340"/>
                <a:ext cx="724" cy="83"/>
              </a:xfrm>
              <a:custGeom>
                <a:avLst/>
                <a:gdLst>
                  <a:gd name="T0" fmla="*/ 0 w 724"/>
                  <a:gd name="T1" fmla="*/ 83 h 83"/>
                  <a:gd name="T2" fmla="*/ 397 w 724"/>
                  <a:gd name="T3" fmla="*/ 23 h 83"/>
                  <a:gd name="T4" fmla="*/ 724 w 724"/>
                  <a:gd name="T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4" h="83">
                    <a:moveTo>
                      <a:pt x="0" y="83"/>
                    </a:moveTo>
                    <a:cubicBezTo>
                      <a:pt x="134" y="62"/>
                      <a:pt x="311" y="36"/>
                      <a:pt x="397" y="23"/>
                    </a:cubicBezTo>
                    <a:cubicBezTo>
                      <a:pt x="504" y="7"/>
                      <a:pt x="466" y="13"/>
                      <a:pt x="724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91C424A2-FD24-4C72-968B-6386A5241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2" y="3313"/>
                <a:ext cx="30" cy="57"/>
              </a:xfrm>
              <a:custGeom>
                <a:avLst/>
                <a:gdLst>
                  <a:gd name="T0" fmla="*/ 3 w 30"/>
                  <a:gd name="T1" fmla="*/ 57 h 57"/>
                  <a:gd name="T2" fmla="*/ 30 w 30"/>
                  <a:gd name="T3" fmla="*/ 27 h 57"/>
                  <a:gd name="T4" fmla="*/ 0 w 30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57">
                    <a:moveTo>
                      <a:pt x="3" y="57"/>
                    </a:moveTo>
                    <a:lnTo>
                      <a:pt x="30" y="27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D8998AA3-EE01-4DD6-9795-DFD63B3A2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" y="3205"/>
                <a:ext cx="377" cy="98"/>
              </a:xfrm>
              <a:custGeom>
                <a:avLst/>
                <a:gdLst>
                  <a:gd name="T0" fmla="*/ 31 w 377"/>
                  <a:gd name="T1" fmla="*/ 0 h 98"/>
                  <a:gd name="T2" fmla="*/ 198 w 377"/>
                  <a:gd name="T3" fmla="*/ 40 h 98"/>
                  <a:gd name="T4" fmla="*/ 377 w 377"/>
                  <a:gd name="T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" h="98">
                    <a:moveTo>
                      <a:pt x="31" y="0"/>
                    </a:moveTo>
                    <a:cubicBezTo>
                      <a:pt x="0" y="24"/>
                      <a:pt x="131" y="30"/>
                      <a:pt x="198" y="40"/>
                    </a:cubicBezTo>
                    <a:cubicBezTo>
                      <a:pt x="310" y="59"/>
                      <a:pt x="251" y="92"/>
                      <a:pt x="377" y="98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7A36BBD7-4D9E-46B7-AB85-201B06047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" y="3274"/>
                <a:ext cx="29" cy="57"/>
              </a:xfrm>
              <a:custGeom>
                <a:avLst/>
                <a:gdLst>
                  <a:gd name="T0" fmla="*/ 2 w 29"/>
                  <a:gd name="T1" fmla="*/ 0 h 57"/>
                  <a:gd name="T2" fmla="*/ 29 w 29"/>
                  <a:gd name="T3" fmla="*/ 30 h 57"/>
                  <a:gd name="T4" fmla="*/ 0 w 29"/>
                  <a:gd name="T5" fmla="*/ 57 h 57"/>
                  <a:gd name="T6" fmla="*/ 2 w 29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7">
                    <a:moveTo>
                      <a:pt x="2" y="0"/>
                    </a:moveTo>
                    <a:lnTo>
                      <a:pt x="29" y="30"/>
                    </a:lnTo>
                    <a:lnTo>
                      <a:pt x="0" y="5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131C4E37-9B18-445D-A390-22E278F8C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" y="3423"/>
                <a:ext cx="307" cy="0"/>
              </a:xfrm>
              <a:custGeom>
                <a:avLst/>
                <a:gdLst>
                  <a:gd name="T0" fmla="*/ 307 w 307"/>
                  <a:gd name="T1" fmla="*/ 0 w 30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07">
                    <a:moveTo>
                      <a:pt x="307" y="0"/>
                    </a:moveTo>
                    <a:cubicBezTo>
                      <a:pt x="230" y="0"/>
                      <a:pt x="77" y="0"/>
                      <a:pt x="0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22DD60D9-08AB-4126-B9B2-322CBEF7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3395"/>
                <a:ext cx="28" cy="57"/>
              </a:xfrm>
              <a:custGeom>
                <a:avLst/>
                <a:gdLst>
                  <a:gd name="T0" fmla="*/ 0 w 28"/>
                  <a:gd name="T1" fmla="*/ 57 h 57"/>
                  <a:gd name="T2" fmla="*/ 28 w 28"/>
                  <a:gd name="T3" fmla="*/ 28 h 57"/>
                  <a:gd name="T4" fmla="*/ 0 w 28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57">
                    <a:moveTo>
                      <a:pt x="0" y="57"/>
                    </a:moveTo>
                    <a:lnTo>
                      <a:pt x="28" y="28"/>
                    </a:lnTo>
                    <a:lnTo>
                      <a:pt x="0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34">
                <a:extLst>
                  <a:ext uri="{FF2B5EF4-FFF2-40B4-BE49-F238E27FC236}">
                    <a16:creationId xmlns:a16="http://schemas.microsoft.com/office/drawing/2014/main" id="{82CDB979-FBE0-48F4-BF40-535B5B55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" y="3550"/>
                <a:ext cx="307" cy="162"/>
              </a:xfrm>
              <a:custGeom>
                <a:avLst/>
                <a:gdLst>
                  <a:gd name="T0" fmla="*/ 307 w 307"/>
                  <a:gd name="T1" fmla="*/ 37 h 162"/>
                  <a:gd name="T2" fmla="*/ 49 w 307"/>
                  <a:gd name="T3" fmla="*/ 143 h 162"/>
                  <a:gd name="T4" fmla="*/ 0 w 307"/>
                  <a:gd name="T5" fmla="*/ 12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162">
                    <a:moveTo>
                      <a:pt x="307" y="37"/>
                    </a:moveTo>
                    <a:cubicBezTo>
                      <a:pt x="111" y="0"/>
                      <a:pt x="73" y="108"/>
                      <a:pt x="49" y="143"/>
                    </a:cubicBezTo>
                    <a:cubicBezTo>
                      <a:pt x="36" y="162"/>
                      <a:pt x="28" y="160"/>
                      <a:pt x="0" y="122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35">
                <a:extLst>
                  <a:ext uri="{FF2B5EF4-FFF2-40B4-BE49-F238E27FC236}">
                    <a16:creationId xmlns:a16="http://schemas.microsoft.com/office/drawing/2014/main" id="{8F458EB7-7ED2-4FF8-8E34-9310F8395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" y="3554"/>
                <a:ext cx="33" cy="55"/>
              </a:xfrm>
              <a:custGeom>
                <a:avLst/>
                <a:gdLst>
                  <a:gd name="T0" fmla="*/ 0 w 33"/>
                  <a:gd name="T1" fmla="*/ 55 h 55"/>
                  <a:gd name="T2" fmla="*/ 33 w 33"/>
                  <a:gd name="T3" fmla="*/ 33 h 55"/>
                  <a:gd name="T4" fmla="*/ 11 w 33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5">
                    <a:moveTo>
                      <a:pt x="0" y="55"/>
                    </a:moveTo>
                    <a:lnTo>
                      <a:pt x="33" y="33"/>
                    </a:lnTo>
                    <a:lnTo>
                      <a:pt x="11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36">
                <a:extLst>
                  <a:ext uri="{FF2B5EF4-FFF2-40B4-BE49-F238E27FC236}">
                    <a16:creationId xmlns:a16="http://schemas.microsoft.com/office/drawing/2014/main" id="{D8C5D691-87B0-4485-9E85-DE6C69C19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7" y="3327"/>
                <a:ext cx="369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37">
                <a:extLst>
                  <a:ext uri="{FF2B5EF4-FFF2-40B4-BE49-F238E27FC236}">
                    <a16:creationId xmlns:a16="http://schemas.microsoft.com/office/drawing/2014/main" id="{CEA8FF24-E82E-45D3-B065-A7846E41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7" y="3327"/>
                <a:ext cx="369" cy="223"/>
              </a:xfrm>
              <a:prstGeom prst="rect">
                <a:avLst/>
              </a:prstGeom>
              <a:noFill/>
              <a:ln w="31750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53" name="Picture 38">
                <a:extLst>
                  <a:ext uri="{FF2B5EF4-FFF2-40B4-BE49-F238E27FC236}">
                    <a16:creationId xmlns:a16="http://schemas.microsoft.com/office/drawing/2014/main" id="{73001885-45D7-457E-A618-0BC6902612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0" y="3270"/>
                <a:ext cx="221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D39640A8-79C4-46A1-955E-EA42F7A8B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3451"/>
                <a:ext cx="706" cy="197"/>
              </a:xfrm>
              <a:custGeom>
                <a:avLst/>
                <a:gdLst>
                  <a:gd name="T0" fmla="*/ 706 w 706"/>
                  <a:gd name="T1" fmla="*/ 99 h 197"/>
                  <a:gd name="T2" fmla="*/ 607 w 706"/>
                  <a:gd name="T3" fmla="*/ 197 h 197"/>
                  <a:gd name="T4" fmla="*/ 607 w 706"/>
                  <a:gd name="T5" fmla="*/ 148 h 197"/>
                  <a:gd name="T6" fmla="*/ 0 w 706"/>
                  <a:gd name="T7" fmla="*/ 148 h 197"/>
                  <a:gd name="T8" fmla="*/ 0 w 706"/>
                  <a:gd name="T9" fmla="*/ 49 h 197"/>
                  <a:gd name="T10" fmla="*/ 607 w 706"/>
                  <a:gd name="T11" fmla="*/ 49 h 197"/>
                  <a:gd name="T12" fmla="*/ 607 w 706"/>
                  <a:gd name="T13" fmla="*/ 0 h 197"/>
                  <a:gd name="T14" fmla="*/ 706 w 706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6" h="197">
                    <a:moveTo>
                      <a:pt x="706" y="99"/>
                    </a:moveTo>
                    <a:lnTo>
                      <a:pt x="607" y="197"/>
                    </a:lnTo>
                    <a:lnTo>
                      <a:pt x="607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607" y="49"/>
                    </a:lnTo>
                    <a:lnTo>
                      <a:pt x="607" y="0"/>
                    </a:lnTo>
                    <a:lnTo>
                      <a:pt x="706" y="9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3D32BA8E-C187-4694-87F0-DC83078D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3451"/>
                <a:ext cx="706" cy="197"/>
              </a:xfrm>
              <a:custGeom>
                <a:avLst/>
                <a:gdLst>
                  <a:gd name="T0" fmla="*/ 706 w 706"/>
                  <a:gd name="T1" fmla="*/ 99 h 197"/>
                  <a:gd name="T2" fmla="*/ 607 w 706"/>
                  <a:gd name="T3" fmla="*/ 197 h 197"/>
                  <a:gd name="T4" fmla="*/ 607 w 706"/>
                  <a:gd name="T5" fmla="*/ 148 h 197"/>
                  <a:gd name="T6" fmla="*/ 0 w 706"/>
                  <a:gd name="T7" fmla="*/ 148 h 197"/>
                  <a:gd name="T8" fmla="*/ 0 w 706"/>
                  <a:gd name="T9" fmla="*/ 49 h 197"/>
                  <a:gd name="T10" fmla="*/ 607 w 706"/>
                  <a:gd name="T11" fmla="*/ 49 h 197"/>
                  <a:gd name="T12" fmla="*/ 607 w 706"/>
                  <a:gd name="T13" fmla="*/ 0 h 197"/>
                  <a:gd name="T14" fmla="*/ 706 w 706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6" h="197">
                    <a:moveTo>
                      <a:pt x="706" y="99"/>
                    </a:moveTo>
                    <a:lnTo>
                      <a:pt x="607" y="197"/>
                    </a:lnTo>
                    <a:lnTo>
                      <a:pt x="607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607" y="49"/>
                    </a:lnTo>
                    <a:lnTo>
                      <a:pt x="607" y="0"/>
                    </a:lnTo>
                    <a:lnTo>
                      <a:pt x="706" y="99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17A94295-FFE1-4D85-AB72-5FA0F7517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3451"/>
                <a:ext cx="614" cy="197"/>
              </a:xfrm>
              <a:custGeom>
                <a:avLst/>
                <a:gdLst>
                  <a:gd name="T0" fmla="*/ 614 w 614"/>
                  <a:gd name="T1" fmla="*/ 99 h 197"/>
                  <a:gd name="T2" fmla="*/ 516 w 614"/>
                  <a:gd name="T3" fmla="*/ 197 h 197"/>
                  <a:gd name="T4" fmla="*/ 516 w 614"/>
                  <a:gd name="T5" fmla="*/ 148 h 197"/>
                  <a:gd name="T6" fmla="*/ 0 w 614"/>
                  <a:gd name="T7" fmla="*/ 148 h 197"/>
                  <a:gd name="T8" fmla="*/ 0 w 614"/>
                  <a:gd name="T9" fmla="*/ 49 h 197"/>
                  <a:gd name="T10" fmla="*/ 516 w 614"/>
                  <a:gd name="T11" fmla="*/ 49 h 197"/>
                  <a:gd name="T12" fmla="*/ 516 w 614"/>
                  <a:gd name="T13" fmla="*/ 0 h 197"/>
                  <a:gd name="T14" fmla="*/ 614 w 614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4" h="197">
                    <a:moveTo>
                      <a:pt x="614" y="99"/>
                    </a:moveTo>
                    <a:lnTo>
                      <a:pt x="516" y="197"/>
                    </a:lnTo>
                    <a:lnTo>
                      <a:pt x="516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516" y="49"/>
                    </a:lnTo>
                    <a:lnTo>
                      <a:pt x="516" y="0"/>
                    </a:lnTo>
                    <a:lnTo>
                      <a:pt x="614" y="9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9DDA1F01-6EDF-43C4-B62E-457FAD822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" y="3451"/>
                <a:ext cx="614" cy="197"/>
              </a:xfrm>
              <a:custGeom>
                <a:avLst/>
                <a:gdLst>
                  <a:gd name="T0" fmla="*/ 614 w 614"/>
                  <a:gd name="T1" fmla="*/ 99 h 197"/>
                  <a:gd name="T2" fmla="*/ 516 w 614"/>
                  <a:gd name="T3" fmla="*/ 197 h 197"/>
                  <a:gd name="T4" fmla="*/ 516 w 614"/>
                  <a:gd name="T5" fmla="*/ 148 h 197"/>
                  <a:gd name="T6" fmla="*/ 0 w 614"/>
                  <a:gd name="T7" fmla="*/ 148 h 197"/>
                  <a:gd name="T8" fmla="*/ 0 w 614"/>
                  <a:gd name="T9" fmla="*/ 49 h 197"/>
                  <a:gd name="T10" fmla="*/ 516 w 614"/>
                  <a:gd name="T11" fmla="*/ 49 h 197"/>
                  <a:gd name="T12" fmla="*/ 516 w 614"/>
                  <a:gd name="T13" fmla="*/ 0 h 197"/>
                  <a:gd name="T14" fmla="*/ 614 w 614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4" h="197">
                    <a:moveTo>
                      <a:pt x="614" y="99"/>
                    </a:moveTo>
                    <a:lnTo>
                      <a:pt x="516" y="197"/>
                    </a:lnTo>
                    <a:lnTo>
                      <a:pt x="516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516" y="49"/>
                    </a:lnTo>
                    <a:lnTo>
                      <a:pt x="516" y="0"/>
                    </a:lnTo>
                    <a:lnTo>
                      <a:pt x="614" y="99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9A8A0454-C93A-4217-BF21-C8A18D2F1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3451"/>
                <a:ext cx="1842" cy="197"/>
              </a:xfrm>
              <a:custGeom>
                <a:avLst/>
                <a:gdLst>
                  <a:gd name="T0" fmla="*/ 1842 w 1842"/>
                  <a:gd name="T1" fmla="*/ 99 h 197"/>
                  <a:gd name="T2" fmla="*/ 1744 w 1842"/>
                  <a:gd name="T3" fmla="*/ 197 h 197"/>
                  <a:gd name="T4" fmla="*/ 1744 w 1842"/>
                  <a:gd name="T5" fmla="*/ 148 h 197"/>
                  <a:gd name="T6" fmla="*/ 0 w 1842"/>
                  <a:gd name="T7" fmla="*/ 148 h 197"/>
                  <a:gd name="T8" fmla="*/ 0 w 1842"/>
                  <a:gd name="T9" fmla="*/ 49 h 197"/>
                  <a:gd name="T10" fmla="*/ 1744 w 1842"/>
                  <a:gd name="T11" fmla="*/ 49 h 197"/>
                  <a:gd name="T12" fmla="*/ 1744 w 1842"/>
                  <a:gd name="T13" fmla="*/ 0 h 197"/>
                  <a:gd name="T14" fmla="*/ 1842 w 1842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2" h="197">
                    <a:moveTo>
                      <a:pt x="1842" y="99"/>
                    </a:moveTo>
                    <a:lnTo>
                      <a:pt x="1744" y="197"/>
                    </a:lnTo>
                    <a:lnTo>
                      <a:pt x="1744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1744" y="49"/>
                    </a:lnTo>
                    <a:lnTo>
                      <a:pt x="1744" y="0"/>
                    </a:lnTo>
                    <a:lnTo>
                      <a:pt x="1842" y="9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65614257-33B1-474B-AEE4-307F6257C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1" y="3451"/>
                <a:ext cx="1842" cy="197"/>
              </a:xfrm>
              <a:custGeom>
                <a:avLst/>
                <a:gdLst>
                  <a:gd name="T0" fmla="*/ 1842 w 1842"/>
                  <a:gd name="T1" fmla="*/ 99 h 197"/>
                  <a:gd name="T2" fmla="*/ 1744 w 1842"/>
                  <a:gd name="T3" fmla="*/ 197 h 197"/>
                  <a:gd name="T4" fmla="*/ 1744 w 1842"/>
                  <a:gd name="T5" fmla="*/ 148 h 197"/>
                  <a:gd name="T6" fmla="*/ 0 w 1842"/>
                  <a:gd name="T7" fmla="*/ 148 h 197"/>
                  <a:gd name="T8" fmla="*/ 0 w 1842"/>
                  <a:gd name="T9" fmla="*/ 49 h 197"/>
                  <a:gd name="T10" fmla="*/ 1744 w 1842"/>
                  <a:gd name="T11" fmla="*/ 49 h 197"/>
                  <a:gd name="T12" fmla="*/ 1744 w 1842"/>
                  <a:gd name="T13" fmla="*/ 0 h 197"/>
                  <a:gd name="T14" fmla="*/ 1842 w 1842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2" h="197">
                    <a:moveTo>
                      <a:pt x="1842" y="99"/>
                    </a:moveTo>
                    <a:lnTo>
                      <a:pt x="1744" y="197"/>
                    </a:lnTo>
                    <a:lnTo>
                      <a:pt x="1744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1744" y="49"/>
                    </a:lnTo>
                    <a:lnTo>
                      <a:pt x="1744" y="0"/>
                    </a:lnTo>
                    <a:lnTo>
                      <a:pt x="1842" y="99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60" name="Picture 45">
                <a:extLst>
                  <a:ext uri="{FF2B5EF4-FFF2-40B4-BE49-F238E27FC236}">
                    <a16:creationId xmlns:a16="http://schemas.microsoft.com/office/drawing/2014/main" id="{47B3FD60-43C1-4610-8D9A-C13858C8DA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9" y="2332"/>
                <a:ext cx="736" cy="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46">
                <a:extLst>
                  <a:ext uri="{FF2B5EF4-FFF2-40B4-BE49-F238E27FC236}">
                    <a16:creationId xmlns:a16="http://schemas.microsoft.com/office/drawing/2014/main" id="{2618F9C7-36DD-4457-833A-1B02D4ED43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1" y="3244"/>
                <a:ext cx="368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48">
                <a:extLst>
                  <a:ext uri="{FF2B5EF4-FFF2-40B4-BE49-F238E27FC236}">
                    <a16:creationId xmlns:a16="http://schemas.microsoft.com/office/drawing/2014/main" id="{89722716-138C-4AEF-8843-2F964F06E7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3244"/>
                <a:ext cx="368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49">
                <a:extLst>
                  <a:ext uri="{FF2B5EF4-FFF2-40B4-BE49-F238E27FC236}">
                    <a16:creationId xmlns:a16="http://schemas.microsoft.com/office/drawing/2014/main" id="{0249306F-4876-408A-A898-95CBD73FF5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9" y="3244"/>
                <a:ext cx="368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50">
                <a:extLst>
                  <a:ext uri="{FF2B5EF4-FFF2-40B4-BE49-F238E27FC236}">
                    <a16:creationId xmlns:a16="http://schemas.microsoft.com/office/drawing/2014/main" id="{6DD07B9E-7235-40B7-A078-912F9C1E92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8" y="3244"/>
                <a:ext cx="369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51">
                <a:extLst>
                  <a:ext uri="{FF2B5EF4-FFF2-40B4-BE49-F238E27FC236}">
                    <a16:creationId xmlns:a16="http://schemas.microsoft.com/office/drawing/2014/main" id="{FBD39A11-661E-4240-8B7E-6DC0E53604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4" y="3216"/>
                <a:ext cx="369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Freeform 52">
                <a:extLst>
                  <a:ext uri="{FF2B5EF4-FFF2-40B4-BE49-F238E27FC236}">
                    <a16:creationId xmlns:a16="http://schemas.microsoft.com/office/drawing/2014/main" id="{DEF42F92-8284-418E-9292-31A24C7F4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3451"/>
                <a:ext cx="706" cy="197"/>
              </a:xfrm>
              <a:custGeom>
                <a:avLst/>
                <a:gdLst>
                  <a:gd name="T0" fmla="*/ 706 w 706"/>
                  <a:gd name="T1" fmla="*/ 99 h 197"/>
                  <a:gd name="T2" fmla="*/ 608 w 706"/>
                  <a:gd name="T3" fmla="*/ 197 h 197"/>
                  <a:gd name="T4" fmla="*/ 608 w 706"/>
                  <a:gd name="T5" fmla="*/ 148 h 197"/>
                  <a:gd name="T6" fmla="*/ 0 w 706"/>
                  <a:gd name="T7" fmla="*/ 148 h 197"/>
                  <a:gd name="T8" fmla="*/ 0 w 706"/>
                  <a:gd name="T9" fmla="*/ 49 h 197"/>
                  <a:gd name="T10" fmla="*/ 608 w 706"/>
                  <a:gd name="T11" fmla="*/ 49 h 197"/>
                  <a:gd name="T12" fmla="*/ 608 w 706"/>
                  <a:gd name="T13" fmla="*/ 0 h 197"/>
                  <a:gd name="T14" fmla="*/ 706 w 706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6" h="197">
                    <a:moveTo>
                      <a:pt x="706" y="99"/>
                    </a:moveTo>
                    <a:lnTo>
                      <a:pt x="608" y="197"/>
                    </a:lnTo>
                    <a:lnTo>
                      <a:pt x="608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608" y="49"/>
                    </a:lnTo>
                    <a:lnTo>
                      <a:pt x="608" y="0"/>
                    </a:lnTo>
                    <a:lnTo>
                      <a:pt x="706" y="9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53">
                <a:extLst>
                  <a:ext uri="{FF2B5EF4-FFF2-40B4-BE49-F238E27FC236}">
                    <a16:creationId xmlns:a16="http://schemas.microsoft.com/office/drawing/2014/main" id="{6CD10535-7E4A-4861-81A0-ADBB14CDB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3451"/>
                <a:ext cx="706" cy="197"/>
              </a:xfrm>
              <a:custGeom>
                <a:avLst/>
                <a:gdLst>
                  <a:gd name="T0" fmla="*/ 706 w 706"/>
                  <a:gd name="T1" fmla="*/ 99 h 197"/>
                  <a:gd name="T2" fmla="*/ 608 w 706"/>
                  <a:gd name="T3" fmla="*/ 197 h 197"/>
                  <a:gd name="T4" fmla="*/ 608 w 706"/>
                  <a:gd name="T5" fmla="*/ 148 h 197"/>
                  <a:gd name="T6" fmla="*/ 0 w 706"/>
                  <a:gd name="T7" fmla="*/ 148 h 197"/>
                  <a:gd name="T8" fmla="*/ 0 w 706"/>
                  <a:gd name="T9" fmla="*/ 49 h 197"/>
                  <a:gd name="T10" fmla="*/ 608 w 706"/>
                  <a:gd name="T11" fmla="*/ 49 h 197"/>
                  <a:gd name="T12" fmla="*/ 608 w 706"/>
                  <a:gd name="T13" fmla="*/ 0 h 197"/>
                  <a:gd name="T14" fmla="*/ 706 w 706"/>
                  <a:gd name="T15" fmla="*/ 9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6" h="197">
                    <a:moveTo>
                      <a:pt x="706" y="99"/>
                    </a:moveTo>
                    <a:lnTo>
                      <a:pt x="608" y="197"/>
                    </a:lnTo>
                    <a:lnTo>
                      <a:pt x="608" y="148"/>
                    </a:lnTo>
                    <a:lnTo>
                      <a:pt x="0" y="148"/>
                    </a:lnTo>
                    <a:lnTo>
                      <a:pt x="0" y="49"/>
                    </a:lnTo>
                    <a:lnTo>
                      <a:pt x="608" y="49"/>
                    </a:lnTo>
                    <a:lnTo>
                      <a:pt x="608" y="0"/>
                    </a:lnTo>
                    <a:lnTo>
                      <a:pt x="706" y="99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68" name="Picture 54">
                <a:extLst>
                  <a:ext uri="{FF2B5EF4-FFF2-40B4-BE49-F238E27FC236}">
                    <a16:creationId xmlns:a16="http://schemas.microsoft.com/office/drawing/2014/main" id="{6D6E5346-78D5-4373-957F-53AC51175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3" y="3239"/>
                <a:ext cx="368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55">
                <a:extLst>
                  <a:ext uri="{FF2B5EF4-FFF2-40B4-BE49-F238E27FC236}">
                    <a16:creationId xmlns:a16="http://schemas.microsoft.com/office/drawing/2014/main" id="{512D5D69-14C0-47E3-807B-856993E0FB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3" y="3239"/>
                <a:ext cx="368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Rectangle 56">
                <a:extLst>
                  <a:ext uri="{FF2B5EF4-FFF2-40B4-BE49-F238E27FC236}">
                    <a16:creationId xmlns:a16="http://schemas.microsoft.com/office/drawing/2014/main" id="{38C1F875-4093-414B-BBB3-672E381B6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" y="3133"/>
                <a:ext cx="184" cy="72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57">
                <a:extLst>
                  <a:ext uri="{FF2B5EF4-FFF2-40B4-BE49-F238E27FC236}">
                    <a16:creationId xmlns:a16="http://schemas.microsoft.com/office/drawing/2014/main" id="{44C79AC9-DBEF-4F81-A4D0-2FF8742B48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" y="3133"/>
                <a:ext cx="184" cy="72"/>
              </a:xfrm>
              <a:custGeom>
                <a:avLst/>
                <a:gdLst>
                  <a:gd name="T0" fmla="*/ 0 w 184"/>
                  <a:gd name="T1" fmla="*/ 72 h 72"/>
                  <a:gd name="T2" fmla="*/ 184 w 184"/>
                  <a:gd name="T3" fmla="*/ 72 h 72"/>
                  <a:gd name="T4" fmla="*/ 0 w 184"/>
                  <a:gd name="T5" fmla="*/ 72 h 72"/>
                  <a:gd name="T6" fmla="*/ 0 w 184"/>
                  <a:gd name="T7" fmla="*/ 0 h 72"/>
                  <a:gd name="T8" fmla="*/ 184 w 184"/>
                  <a:gd name="T9" fmla="*/ 0 h 72"/>
                  <a:gd name="T10" fmla="*/ 0 w 184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72">
                    <a:moveTo>
                      <a:pt x="0" y="72"/>
                    </a:moveTo>
                    <a:lnTo>
                      <a:pt x="184" y="72"/>
                    </a:lnTo>
                    <a:lnTo>
                      <a:pt x="0" y="72"/>
                    </a:lnTo>
                    <a:close/>
                    <a:moveTo>
                      <a:pt x="0" y="0"/>
                    </a:moveTo>
                    <a:lnTo>
                      <a:pt x="1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8">
                <a:extLst>
                  <a:ext uri="{FF2B5EF4-FFF2-40B4-BE49-F238E27FC236}">
                    <a16:creationId xmlns:a16="http://schemas.microsoft.com/office/drawing/2014/main" id="{15FCCCFD-C5DB-41CD-A31E-669A42D10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" y="3133"/>
                <a:ext cx="184" cy="72"/>
              </a:xfrm>
              <a:custGeom>
                <a:avLst/>
                <a:gdLst>
                  <a:gd name="T0" fmla="*/ 0 w 184"/>
                  <a:gd name="T1" fmla="*/ 72 h 72"/>
                  <a:gd name="T2" fmla="*/ 184 w 184"/>
                  <a:gd name="T3" fmla="*/ 72 h 72"/>
                  <a:gd name="T4" fmla="*/ 0 w 184"/>
                  <a:gd name="T5" fmla="*/ 0 h 72"/>
                  <a:gd name="T6" fmla="*/ 184 w 184"/>
                  <a:gd name="T7" fmla="*/ 0 h 72"/>
                  <a:gd name="T8" fmla="*/ 0 w 184"/>
                  <a:gd name="T9" fmla="*/ 72 h 72"/>
                  <a:gd name="T10" fmla="*/ 0 w 184"/>
                  <a:gd name="T11" fmla="*/ 0 h 72"/>
                  <a:gd name="T12" fmla="*/ 184 w 184"/>
                  <a:gd name="T13" fmla="*/ 72 h 72"/>
                  <a:gd name="T14" fmla="*/ 184 w 184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72">
                    <a:moveTo>
                      <a:pt x="0" y="72"/>
                    </a:moveTo>
                    <a:lnTo>
                      <a:pt x="184" y="72"/>
                    </a:lnTo>
                    <a:moveTo>
                      <a:pt x="0" y="0"/>
                    </a:moveTo>
                    <a:lnTo>
                      <a:pt x="184" y="0"/>
                    </a:lnTo>
                    <a:moveTo>
                      <a:pt x="0" y="72"/>
                    </a:moveTo>
                    <a:lnTo>
                      <a:pt x="0" y="0"/>
                    </a:lnTo>
                    <a:moveTo>
                      <a:pt x="184" y="72"/>
                    </a:moveTo>
                    <a:lnTo>
                      <a:pt x="18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Rectangle 59">
                <a:extLst>
                  <a:ext uri="{FF2B5EF4-FFF2-40B4-BE49-F238E27FC236}">
                    <a16:creationId xmlns:a16="http://schemas.microsoft.com/office/drawing/2014/main" id="{01924D8C-0E94-4B80-AFC4-3266BA706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3387"/>
                <a:ext cx="184" cy="73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A77C4DA7-1CF9-4B2E-A27C-2923F7F8C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" y="3387"/>
                <a:ext cx="184" cy="73"/>
              </a:xfrm>
              <a:custGeom>
                <a:avLst/>
                <a:gdLst>
                  <a:gd name="T0" fmla="*/ 0 w 184"/>
                  <a:gd name="T1" fmla="*/ 73 h 73"/>
                  <a:gd name="T2" fmla="*/ 184 w 184"/>
                  <a:gd name="T3" fmla="*/ 73 h 73"/>
                  <a:gd name="T4" fmla="*/ 0 w 184"/>
                  <a:gd name="T5" fmla="*/ 73 h 73"/>
                  <a:gd name="T6" fmla="*/ 0 w 184"/>
                  <a:gd name="T7" fmla="*/ 0 h 73"/>
                  <a:gd name="T8" fmla="*/ 184 w 184"/>
                  <a:gd name="T9" fmla="*/ 0 h 73"/>
                  <a:gd name="T10" fmla="*/ 0 w 184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73">
                    <a:moveTo>
                      <a:pt x="0" y="73"/>
                    </a:moveTo>
                    <a:lnTo>
                      <a:pt x="184" y="73"/>
                    </a:lnTo>
                    <a:lnTo>
                      <a:pt x="0" y="73"/>
                    </a:lnTo>
                    <a:close/>
                    <a:moveTo>
                      <a:pt x="0" y="0"/>
                    </a:moveTo>
                    <a:lnTo>
                      <a:pt x="1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61">
                <a:extLst>
                  <a:ext uri="{FF2B5EF4-FFF2-40B4-BE49-F238E27FC236}">
                    <a16:creationId xmlns:a16="http://schemas.microsoft.com/office/drawing/2014/main" id="{FE23A8FE-0913-4591-AA1A-41A11B8092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" y="3387"/>
                <a:ext cx="184" cy="73"/>
              </a:xfrm>
              <a:custGeom>
                <a:avLst/>
                <a:gdLst>
                  <a:gd name="T0" fmla="*/ 0 w 184"/>
                  <a:gd name="T1" fmla="*/ 73 h 73"/>
                  <a:gd name="T2" fmla="*/ 184 w 184"/>
                  <a:gd name="T3" fmla="*/ 73 h 73"/>
                  <a:gd name="T4" fmla="*/ 0 w 184"/>
                  <a:gd name="T5" fmla="*/ 0 h 73"/>
                  <a:gd name="T6" fmla="*/ 184 w 184"/>
                  <a:gd name="T7" fmla="*/ 0 h 73"/>
                  <a:gd name="T8" fmla="*/ 0 w 184"/>
                  <a:gd name="T9" fmla="*/ 73 h 73"/>
                  <a:gd name="T10" fmla="*/ 0 w 184"/>
                  <a:gd name="T11" fmla="*/ 0 h 73"/>
                  <a:gd name="T12" fmla="*/ 184 w 184"/>
                  <a:gd name="T13" fmla="*/ 73 h 73"/>
                  <a:gd name="T14" fmla="*/ 184 w 184"/>
                  <a:gd name="T1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73">
                    <a:moveTo>
                      <a:pt x="0" y="73"/>
                    </a:moveTo>
                    <a:lnTo>
                      <a:pt x="184" y="73"/>
                    </a:lnTo>
                    <a:moveTo>
                      <a:pt x="0" y="0"/>
                    </a:moveTo>
                    <a:lnTo>
                      <a:pt x="184" y="0"/>
                    </a:lnTo>
                    <a:moveTo>
                      <a:pt x="0" y="73"/>
                    </a:moveTo>
                    <a:lnTo>
                      <a:pt x="0" y="0"/>
                    </a:lnTo>
                    <a:moveTo>
                      <a:pt x="184" y="73"/>
                    </a:moveTo>
                    <a:lnTo>
                      <a:pt x="18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Rectangle 62">
                <a:extLst>
                  <a:ext uri="{FF2B5EF4-FFF2-40B4-BE49-F238E27FC236}">
                    <a16:creationId xmlns:a16="http://schemas.microsoft.com/office/drawing/2014/main" id="{9FA61C23-7CB5-4CEF-8592-162674D5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3642"/>
                <a:ext cx="184" cy="72"/>
              </a:xfrm>
              <a:prstGeom prst="rect">
                <a:avLst/>
              </a:pr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3">
                <a:extLst>
                  <a:ext uri="{FF2B5EF4-FFF2-40B4-BE49-F238E27FC236}">
                    <a16:creationId xmlns:a16="http://schemas.microsoft.com/office/drawing/2014/main" id="{225EE0EE-A8C3-4A17-A8A5-1FEB74BC8E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" y="3642"/>
                <a:ext cx="184" cy="72"/>
              </a:xfrm>
              <a:custGeom>
                <a:avLst/>
                <a:gdLst>
                  <a:gd name="T0" fmla="*/ 0 w 184"/>
                  <a:gd name="T1" fmla="*/ 72 h 72"/>
                  <a:gd name="T2" fmla="*/ 184 w 184"/>
                  <a:gd name="T3" fmla="*/ 72 h 72"/>
                  <a:gd name="T4" fmla="*/ 0 w 184"/>
                  <a:gd name="T5" fmla="*/ 72 h 72"/>
                  <a:gd name="T6" fmla="*/ 0 w 184"/>
                  <a:gd name="T7" fmla="*/ 0 h 72"/>
                  <a:gd name="T8" fmla="*/ 184 w 184"/>
                  <a:gd name="T9" fmla="*/ 0 h 72"/>
                  <a:gd name="T10" fmla="*/ 0 w 184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72">
                    <a:moveTo>
                      <a:pt x="0" y="72"/>
                    </a:moveTo>
                    <a:lnTo>
                      <a:pt x="184" y="72"/>
                    </a:lnTo>
                    <a:lnTo>
                      <a:pt x="0" y="72"/>
                    </a:lnTo>
                    <a:close/>
                    <a:moveTo>
                      <a:pt x="0" y="0"/>
                    </a:moveTo>
                    <a:lnTo>
                      <a:pt x="18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2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64">
                <a:extLst>
                  <a:ext uri="{FF2B5EF4-FFF2-40B4-BE49-F238E27FC236}">
                    <a16:creationId xmlns:a16="http://schemas.microsoft.com/office/drawing/2014/main" id="{E32E28AA-5322-47C3-AE34-58D499A071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7" y="3642"/>
                <a:ext cx="184" cy="72"/>
              </a:xfrm>
              <a:custGeom>
                <a:avLst/>
                <a:gdLst>
                  <a:gd name="T0" fmla="*/ 0 w 184"/>
                  <a:gd name="T1" fmla="*/ 72 h 72"/>
                  <a:gd name="T2" fmla="*/ 184 w 184"/>
                  <a:gd name="T3" fmla="*/ 72 h 72"/>
                  <a:gd name="T4" fmla="*/ 0 w 184"/>
                  <a:gd name="T5" fmla="*/ 0 h 72"/>
                  <a:gd name="T6" fmla="*/ 184 w 184"/>
                  <a:gd name="T7" fmla="*/ 0 h 72"/>
                  <a:gd name="T8" fmla="*/ 0 w 184"/>
                  <a:gd name="T9" fmla="*/ 72 h 72"/>
                  <a:gd name="T10" fmla="*/ 0 w 184"/>
                  <a:gd name="T11" fmla="*/ 0 h 72"/>
                  <a:gd name="T12" fmla="*/ 184 w 184"/>
                  <a:gd name="T13" fmla="*/ 72 h 72"/>
                  <a:gd name="T14" fmla="*/ 184 w 184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72">
                    <a:moveTo>
                      <a:pt x="0" y="72"/>
                    </a:moveTo>
                    <a:lnTo>
                      <a:pt x="184" y="72"/>
                    </a:lnTo>
                    <a:moveTo>
                      <a:pt x="0" y="0"/>
                    </a:moveTo>
                    <a:lnTo>
                      <a:pt x="184" y="0"/>
                    </a:lnTo>
                    <a:moveTo>
                      <a:pt x="0" y="72"/>
                    </a:moveTo>
                    <a:lnTo>
                      <a:pt x="0" y="0"/>
                    </a:lnTo>
                    <a:moveTo>
                      <a:pt x="184" y="72"/>
                    </a:moveTo>
                    <a:lnTo>
                      <a:pt x="184" y="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Rectangle 65">
                <a:extLst>
                  <a:ext uri="{FF2B5EF4-FFF2-40B4-BE49-F238E27FC236}">
                    <a16:creationId xmlns:a16="http://schemas.microsoft.com/office/drawing/2014/main" id="{0F0E0071-9C8E-4904-A291-4AFD5F785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" y="2718"/>
                <a:ext cx="45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Почта</a:t>
                </a:r>
                <a:br>
                  <a:rPr kumimoji="0" lang="en-GB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kumimoji="0" lang="en-GB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(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подачи</a:t>
                </a:r>
                <a:r>
                  <a:rPr kumimoji="0" lang="en-GB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) </a:t>
                </a: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1" name="Rectangle 67">
                <a:extLst>
                  <a:ext uri="{FF2B5EF4-FFF2-40B4-BE49-F238E27FC236}">
                    <a16:creationId xmlns:a16="http://schemas.microsoft.com/office/drawing/2014/main" id="{18B8BE12-CCB3-4424-8072-B526DA108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595"/>
                <a:ext cx="10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Сортировочный цент</a:t>
                </a:r>
                <a:br>
                  <a:rPr kumimoji="0" lang="en-GB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kumimoji="0" lang="en-GB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(</a:t>
                </a: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подачи</a:t>
                </a:r>
                <a:r>
                  <a:rPr kumimoji="0" lang="en-GB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) </a:t>
                </a: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4" name="Rectangle 70">
                <a:extLst>
                  <a:ext uri="{FF2B5EF4-FFF2-40B4-BE49-F238E27FC236}">
                    <a16:creationId xmlns:a16="http://schemas.microsoft.com/office/drawing/2014/main" id="{3DFDCA98-BD78-4492-9E52-80F7963E6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9" y="2944"/>
                <a:ext cx="50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altLang="en-US" sz="1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Таможня </a:t>
                </a: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s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88" name="Rectangle 74">
                <a:extLst>
                  <a:ext uri="{FF2B5EF4-FFF2-40B4-BE49-F238E27FC236}">
                    <a16:creationId xmlns:a16="http://schemas.microsoft.com/office/drawing/2014/main" id="{330C556F-D236-4C85-9653-14E17AEC1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7" y="2566"/>
                <a:ext cx="1841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Последняя миля/получатель/доставка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95" name="Rectangle 81">
                <a:extLst>
                  <a:ext uri="{FF2B5EF4-FFF2-40B4-BE49-F238E27FC236}">
                    <a16:creationId xmlns:a16="http://schemas.microsoft.com/office/drawing/2014/main" id="{24BAC43A-0EBD-4A75-A7CB-562C71E5C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1" y="3184"/>
                <a:ext cx="184" cy="4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Rectangle 82">
                <a:extLst>
                  <a:ext uri="{FF2B5EF4-FFF2-40B4-BE49-F238E27FC236}">
                    <a16:creationId xmlns:a16="http://schemas.microsoft.com/office/drawing/2014/main" id="{D9EB54EA-00F2-4D5B-807F-C75BAE916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1" y="3184"/>
                <a:ext cx="184" cy="479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AD8635A5-E26F-4623-A8F0-C6F315B82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6" y="3066"/>
                <a:ext cx="11" cy="206"/>
              </a:xfrm>
              <a:custGeom>
                <a:avLst/>
                <a:gdLst>
                  <a:gd name="T0" fmla="*/ 0 w 40"/>
                  <a:gd name="T1" fmla="*/ 741 h 761"/>
                  <a:gd name="T2" fmla="*/ 0 w 40"/>
                  <a:gd name="T3" fmla="*/ 741 h 761"/>
                  <a:gd name="T4" fmla="*/ 20 w 40"/>
                  <a:gd name="T5" fmla="*/ 721 h 761"/>
                  <a:gd name="T6" fmla="*/ 40 w 40"/>
                  <a:gd name="T7" fmla="*/ 741 h 761"/>
                  <a:gd name="T8" fmla="*/ 40 w 40"/>
                  <a:gd name="T9" fmla="*/ 741 h 761"/>
                  <a:gd name="T10" fmla="*/ 20 w 40"/>
                  <a:gd name="T11" fmla="*/ 761 h 761"/>
                  <a:gd name="T12" fmla="*/ 0 w 40"/>
                  <a:gd name="T13" fmla="*/ 741 h 761"/>
                  <a:gd name="T14" fmla="*/ 0 w 40"/>
                  <a:gd name="T15" fmla="*/ 621 h 761"/>
                  <a:gd name="T16" fmla="*/ 0 w 40"/>
                  <a:gd name="T17" fmla="*/ 620 h 761"/>
                  <a:gd name="T18" fmla="*/ 20 w 40"/>
                  <a:gd name="T19" fmla="*/ 600 h 761"/>
                  <a:gd name="T20" fmla="*/ 40 w 40"/>
                  <a:gd name="T21" fmla="*/ 620 h 761"/>
                  <a:gd name="T22" fmla="*/ 40 w 40"/>
                  <a:gd name="T23" fmla="*/ 621 h 761"/>
                  <a:gd name="T24" fmla="*/ 20 w 40"/>
                  <a:gd name="T25" fmla="*/ 641 h 761"/>
                  <a:gd name="T26" fmla="*/ 0 w 40"/>
                  <a:gd name="T27" fmla="*/ 621 h 761"/>
                  <a:gd name="T28" fmla="*/ 0 w 40"/>
                  <a:gd name="T29" fmla="*/ 500 h 761"/>
                  <a:gd name="T30" fmla="*/ 0 w 40"/>
                  <a:gd name="T31" fmla="*/ 500 h 761"/>
                  <a:gd name="T32" fmla="*/ 20 w 40"/>
                  <a:gd name="T33" fmla="*/ 480 h 761"/>
                  <a:gd name="T34" fmla="*/ 40 w 40"/>
                  <a:gd name="T35" fmla="*/ 500 h 761"/>
                  <a:gd name="T36" fmla="*/ 40 w 40"/>
                  <a:gd name="T37" fmla="*/ 500 h 761"/>
                  <a:gd name="T38" fmla="*/ 20 w 40"/>
                  <a:gd name="T39" fmla="*/ 520 h 761"/>
                  <a:gd name="T40" fmla="*/ 0 w 40"/>
                  <a:gd name="T41" fmla="*/ 500 h 761"/>
                  <a:gd name="T42" fmla="*/ 0 w 40"/>
                  <a:gd name="T43" fmla="*/ 380 h 761"/>
                  <a:gd name="T44" fmla="*/ 0 w 40"/>
                  <a:gd name="T45" fmla="*/ 380 h 761"/>
                  <a:gd name="T46" fmla="*/ 20 w 40"/>
                  <a:gd name="T47" fmla="*/ 360 h 761"/>
                  <a:gd name="T48" fmla="*/ 40 w 40"/>
                  <a:gd name="T49" fmla="*/ 380 h 761"/>
                  <a:gd name="T50" fmla="*/ 40 w 40"/>
                  <a:gd name="T51" fmla="*/ 380 h 761"/>
                  <a:gd name="T52" fmla="*/ 20 w 40"/>
                  <a:gd name="T53" fmla="*/ 400 h 761"/>
                  <a:gd name="T54" fmla="*/ 0 w 40"/>
                  <a:gd name="T55" fmla="*/ 380 h 761"/>
                  <a:gd name="T56" fmla="*/ 0 w 40"/>
                  <a:gd name="T57" fmla="*/ 260 h 761"/>
                  <a:gd name="T58" fmla="*/ 0 w 40"/>
                  <a:gd name="T59" fmla="*/ 260 h 761"/>
                  <a:gd name="T60" fmla="*/ 20 w 40"/>
                  <a:gd name="T61" fmla="*/ 240 h 761"/>
                  <a:gd name="T62" fmla="*/ 40 w 40"/>
                  <a:gd name="T63" fmla="*/ 260 h 761"/>
                  <a:gd name="T64" fmla="*/ 40 w 40"/>
                  <a:gd name="T65" fmla="*/ 260 h 761"/>
                  <a:gd name="T66" fmla="*/ 20 w 40"/>
                  <a:gd name="T67" fmla="*/ 280 h 761"/>
                  <a:gd name="T68" fmla="*/ 0 w 40"/>
                  <a:gd name="T69" fmla="*/ 260 h 761"/>
                  <a:gd name="T70" fmla="*/ 0 w 40"/>
                  <a:gd name="T71" fmla="*/ 140 h 761"/>
                  <a:gd name="T72" fmla="*/ 0 w 40"/>
                  <a:gd name="T73" fmla="*/ 140 h 761"/>
                  <a:gd name="T74" fmla="*/ 20 w 40"/>
                  <a:gd name="T75" fmla="*/ 120 h 761"/>
                  <a:gd name="T76" fmla="*/ 40 w 40"/>
                  <a:gd name="T77" fmla="*/ 140 h 761"/>
                  <a:gd name="T78" fmla="*/ 40 w 40"/>
                  <a:gd name="T79" fmla="*/ 140 h 761"/>
                  <a:gd name="T80" fmla="*/ 20 w 40"/>
                  <a:gd name="T81" fmla="*/ 160 h 761"/>
                  <a:gd name="T82" fmla="*/ 0 w 40"/>
                  <a:gd name="T83" fmla="*/ 140 h 761"/>
                  <a:gd name="T84" fmla="*/ 0 w 40"/>
                  <a:gd name="T85" fmla="*/ 20 h 761"/>
                  <a:gd name="T86" fmla="*/ 0 w 40"/>
                  <a:gd name="T87" fmla="*/ 20 h 761"/>
                  <a:gd name="T88" fmla="*/ 20 w 40"/>
                  <a:gd name="T89" fmla="*/ 0 h 761"/>
                  <a:gd name="T90" fmla="*/ 40 w 40"/>
                  <a:gd name="T91" fmla="*/ 20 h 761"/>
                  <a:gd name="T92" fmla="*/ 40 w 40"/>
                  <a:gd name="T93" fmla="*/ 20 h 761"/>
                  <a:gd name="T94" fmla="*/ 20 w 40"/>
                  <a:gd name="T95" fmla="*/ 40 h 761"/>
                  <a:gd name="T96" fmla="*/ 0 w 40"/>
                  <a:gd name="T97" fmla="*/ 20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761">
                    <a:moveTo>
                      <a:pt x="0" y="741"/>
                    </a:moveTo>
                    <a:lnTo>
                      <a:pt x="0" y="741"/>
                    </a:lnTo>
                    <a:cubicBezTo>
                      <a:pt x="0" y="729"/>
                      <a:pt x="9" y="721"/>
                      <a:pt x="20" y="721"/>
                    </a:cubicBezTo>
                    <a:cubicBezTo>
                      <a:pt x="31" y="721"/>
                      <a:pt x="40" y="729"/>
                      <a:pt x="40" y="741"/>
                    </a:cubicBezTo>
                    <a:lnTo>
                      <a:pt x="40" y="741"/>
                    </a:lnTo>
                    <a:cubicBezTo>
                      <a:pt x="40" y="752"/>
                      <a:pt x="31" y="761"/>
                      <a:pt x="20" y="761"/>
                    </a:cubicBezTo>
                    <a:cubicBezTo>
                      <a:pt x="9" y="761"/>
                      <a:pt x="0" y="752"/>
                      <a:pt x="0" y="741"/>
                    </a:cubicBezTo>
                    <a:close/>
                    <a:moveTo>
                      <a:pt x="0" y="621"/>
                    </a:moveTo>
                    <a:lnTo>
                      <a:pt x="0" y="620"/>
                    </a:lnTo>
                    <a:cubicBezTo>
                      <a:pt x="0" y="609"/>
                      <a:pt x="9" y="600"/>
                      <a:pt x="20" y="600"/>
                    </a:cubicBezTo>
                    <a:cubicBezTo>
                      <a:pt x="31" y="600"/>
                      <a:pt x="40" y="609"/>
                      <a:pt x="40" y="620"/>
                    </a:cubicBezTo>
                    <a:lnTo>
                      <a:pt x="40" y="621"/>
                    </a:lnTo>
                    <a:cubicBezTo>
                      <a:pt x="40" y="632"/>
                      <a:pt x="31" y="641"/>
                      <a:pt x="20" y="641"/>
                    </a:cubicBezTo>
                    <a:cubicBezTo>
                      <a:pt x="9" y="641"/>
                      <a:pt x="0" y="632"/>
                      <a:pt x="0" y="621"/>
                    </a:cubicBezTo>
                    <a:close/>
                    <a:moveTo>
                      <a:pt x="0" y="500"/>
                    </a:moveTo>
                    <a:lnTo>
                      <a:pt x="0" y="500"/>
                    </a:lnTo>
                    <a:cubicBezTo>
                      <a:pt x="0" y="489"/>
                      <a:pt x="9" y="480"/>
                      <a:pt x="20" y="480"/>
                    </a:cubicBezTo>
                    <a:cubicBezTo>
                      <a:pt x="31" y="480"/>
                      <a:pt x="40" y="489"/>
                      <a:pt x="40" y="500"/>
                    </a:cubicBezTo>
                    <a:lnTo>
                      <a:pt x="40" y="500"/>
                    </a:lnTo>
                    <a:cubicBezTo>
                      <a:pt x="40" y="512"/>
                      <a:pt x="31" y="520"/>
                      <a:pt x="20" y="520"/>
                    </a:cubicBezTo>
                    <a:cubicBezTo>
                      <a:pt x="9" y="520"/>
                      <a:pt x="0" y="512"/>
                      <a:pt x="0" y="500"/>
                    </a:cubicBezTo>
                    <a:close/>
                    <a:moveTo>
                      <a:pt x="0" y="380"/>
                    </a:moveTo>
                    <a:lnTo>
                      <a:pt x="0" y="380"/>
                    </a:lnTo>
                    <a:cubicBezTo>
                      <a:pt x="0" y="369"/>
                      <a:pt x="9" y="360"/>
                      <a:pt x="20" y="360"/>
                    </a:cubicBezTo>
                    <a:cubicBezTo>
                      <a:pt x="31" y="360"/>
                      <a:pt x="40" y="369"/>
                      <a:pt x="40" y="380"/>
                    </a:cubicBezTo>
                    <a:lnTo>
                      <a:pt x="40" y="380"/>
                    </a:lnTo>
                    <a:cubicBezTo>
                      <a:pt x="40" y="391"/>
                      <a:pt x="31" y="400"/>
                      <a:pt x="20" y="400"/>
                    </a:cubicBezTo>
                    <a:cubicBezTo>
                      <a:pt x="9" y="400"/>
                      <a:pt x="0" y="391"/>
                      <a:pt x="0" y="380"/>
                    </a:cubicBezTo>
                    <a:close/>
                    <a:moveTo>
                      <a:pt x="0" y="260"/>
                    </a:moveTo>
                    <a:lnTo>
                      <a:pt x="0" y="260"/>
                    </a:lnTo>
                    <a:cubicBezTo>
                      <a:pt x="0" y="249"/>
                      <a:pt x="9" y="240"/>
                      <a:pt x="20" y="240"/>
                    </a:cubicBezTo>
                    <a:cubicBezTo>
                      <a:pt x="31" y="240"/>
                      <a:pt x="40" y="249"/>
                      <a:pt x="40" y="260"/>
                    </a:cubicBezTo>
                    <a:lnTo>
                      <a:pt x="40" y="260"/>
                    </a:lnTo>
                    <a:cubicBezTo>
                      <a:pt x="40" y="271"/>
                      <a:pt x="31" y="280"/>
                      <a:pt x="20" y="280"/>
                    </a:cubicBezTo>
                    <a:cubicBezTo>
                      <a:pt x="9" y="280"/>
                      <a:pt x="0" y="271"/>
                      <a:pt x="0" y="260"/>
                    </a:cubicBezTo>
                    <a:close/>
                    <a:moveTo>
                      <a:pt x="0" y="140"/>
                    </a:moveTo>
                    <a:lnTo>
                      <a:pt x="0" y="140"/>
                    </a:lnTo>
                    <a:cubicBezTo>
                      <a:pt x="0" y="129"/>
                      <a:pt x="9" y="120"/>
                      <a:pt x="20" y="120"/>
                    </a:cubicBezTo>
                    <a:cubicBezTo>
                      <a:pt x="31" y="120"/>
                      <a:pt x="40" y="129"/>
                      <a:pt x="40" y="140"/>
                    </a:cubicBezTo>
                    <a:lnTo>
                      <a:pt x="40" y="140"/>
                    </a:lnTo>
                    <a:cubicBezTo>
                      <a:pt x="40" y="151"/>
                      <a:pt x="31" y="160"/>
                      <a:pt x="20" y="160"/>
                    </a:cubicBezTo>
                    <a:cubicBezTo>
                      <a:pt x="9" y="160"/>
                      <a:pt x="0" y="151"/>
                      <a:pt x="0" y="140"/>
                    </a:cubicBezTo>
                    <a:close/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20"/>
                    </a:ln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A47E43A7-923C-441D-90AA-82F287F65F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26" y="2924"/>
                <a:ext cx="11" cy="206"/>
              </a:xfrm>
              <a:custGeom>
                <a:avLst/>
                <a:gdLst>
                  <a:gd name="T0" fmla="*/ 0 w 40"/>
                  <a:gd name="T1" fmla="*/ 740 h 760"/>
                  <a:gd name="T2" fmla="*/ 0 w 40"/>
                  <a:gd name="T3" fmla="*/ 740 h 760"/>
                  <a:gd name="T4" fmla="*/ 20 w 40"/>
                  <a:gd name="T5" fmla="*/ 720 h 760"/>
                  <a:gd name="T6" fmla="*/ 40 w 40"/>
                  <a:gd name="T7" fmla="*/ 740 h 760"/>
                  <a:gd name="T8" fmla="*/ 40 w 40"/>
                  <a:gd name="T9" fmla="*/ 740 h 760"/>
                  <a:gd name="T10" fmla="*/ 20 w 40"/>
                  <a:gd name="T11" fmla="*/ 760 h 760"/>
                  <a:gd name="T12" fmla="*/ 0 w 40"/>
                  <a:gd name="T13" fmla="*/ 740 h 760"/>
                  <a:gd name="T14" fmla="*/ 0 w 40"/>
                  <a:gd name="T15" fmla="*/ 620 h 760"/>
                  <a:gd name="T16" fmla="*/ 0 w 40"/>
                  <a:gd name="T17" fmla="*/ 620 h 760"/>
                  <a:gd name="T18" fmla="*/ 20 w 40"/>
                  <a:gd name="T19" fmla="*/ 600 h 760"/>
                  <a:gd name="T20" fmla="*/ 40 w 40"/>
                  <a:gd name="T21" fmla="*/ 620 h 760"/>
                  <a:gd name="T22" fmla="*/ 40 w 40"/>
                  <a:gd name="T23" fmla="*/ 620 h 760"/>
                  <a:gd name="T24" fmla="*/ 20 w 40"/>
                  <a:gd name="T25" fmla="*/ 640 h 760"/>
                  <a:gd name="T26" fmla="*/ 0 w 40"/>
                  <a:gd name="T27" fmla="*/ 620 h 760"/>
                  <a:gd name="T28" fmla="*/ 0 w 40"/>
                  <a:gd name="T29" fmla="*/ 500 h 760"/>
                  <a:gd name="T30" fmla="*/ 0 w 40"/>
                  <a:gd name="T31" fmla="*/ 500 h 760"/>
                  <a:gd name="T32" fmla="*/ 20 w 40"/>
                  <a:gd name="T33" fmla="*/ 480 h 760"/>
                  <a:gd name="T34" fmla="*/ 40 w 40"/>
                  <a:gd name="T35" fmla="*/ 500 h 760"/>
                  <a:gd name="T36" fmla="*/ 40 w 40"/>
                  <a:gd name="T37" fmla="*/ 500 h 760"/>
                  <a:gd name="T38" fmla="*/ 20 w 40"/>
                  <a:gd name="T39" fmla="*/ 520 h 760"/>
                  <a:gd name="T40" fmla="*/ 0 w 40"/>
                  <a:gd name="T41" fmla="*/ 500 h 760"/>
                  <a:gd name="T42" fmla="*/ 0 w 40"/>
                  <a:gd name="T43" fmla="*/ 380 h 760"/>
                  <a:gd name="T44" fmla="*/ 0 w 40"/>
                  <a:gd name="T45" fmla="*/ 380 h 760"/>
                  <a:gd name="T46" fmla="*/ 20 w 40"/>
                  <a:gd name="T47" fmla="*/ 360 h 760"/>
                  <a:gd name="T48" fmla="*/ 40 w 40"/>
                  <a:gd name="T49" fmla="*/ 380 h 760"/>
                  <a:gd name="T50" fmla="*/ 40 w 40"/>
                  <a:gd name="T51" fmla="*/ 380 h 760"/>
                  <a:gd name="T52" fmla="*/ 20 w 40"/>
                  <a:gd name="T53" fmla="*/ 400 h 760"/>
                  <a:gd name="T54" fmla="*/ 0 w 40"/>
                  <a:gd name="T55" fmla="*/ 380 h 760"/>
                  <a:gd name="T56" fmla="*/ 0 w 40"/>
                  <a:gd name="T57" fmla="*/ 260 h 760"/>
                  <a:gd name="T58" fmla="*/ 0 w 40"/>
                  <a:gd name="T59" fmla="*/ 260 h 760"/>
                  <a:gd name="T60" fmla="*/ 20 w 40"/>
                  <a:gd name="T61" fmla="*/ 240 h 760"/>
                  <a:gd name="T62" fmla="*/ 40 w 40"/>
                  <a:gd name="T63" fmla="*/ 260 h 760"/>
                  <a:gd name="T64" fmla="*/ 40 w 40"/>
                  <a:gd name="T65" fmla="*/ 260 h 760"/>
                  <a:gd name="T66" fmla="*/ 20 w 40"/>
                  <a:gd name="T67" fmla="*/ 280 h 760"/>
                  <a:gd name="T68" fmla="*/ 0 w 40"/>
                  <a:gd name="T69" fmla="*/ 260 h 760"/>
                  <a:gd name="T70" fmla="*/ 0 w 40"/>
                  <a:gd name="T71" fmla="*/ 140 h 760"/>
                  <a:gd name="T72" fmla="*/ 0 w 40"/>
                  <a:gd name="T73" fmla="*/ 140 h 760"/>
                  <a:gd name="T74" fmla="*/ 20 w 40"/>
                  <a:gd name="T75" fmla="*/ 120 h 760"/>
                  <a:gd name="T76" fmla="*/ 40 w 40"/>
                  <a:gd name="T77" fmla="*/ 140 h 760"/>
                  <a:gd name="T78" fmla="*/ 40 w 40"/>
                  <a:gd name="T79" fmla="*/ 140 h 760"/>
                  <a:gd name="T80" fmla="*/ 20 w 40"/>
                  <a:gd name="T81" fmla="*/ 160 h 760"/>
                  <a:gd name="T82" fmla="*/ 0 w 40"/>
                  <a:gd name="T83" fmla="*/ 140 h 760"/>
                  <a:gd name="T84" fmla="*/ 0 w 40"/>
                  <a:gd name="T85" fmla="*/ 20 h 760"/>
                  <a:gd name="T86" fmla="*/ 0 w 40"/>
                  <a:gd name="T87" fmla="*/ 20 h 760"/>
                  <a:gd name="T88" fmla="*/ 20 w 40"/>
                  <a:gd name="T89" fmla="*/ 0 h 760"/>
                  <a:gd name="T90" fmla="*/ 40 w 40"/>
                  <a:gd name="T91" fmla="*/ 20 h 760"/>
                  <a:gd name="T92" fmla="*/ 40 w 40"/>
                  <a:gd name="T93" fmla="*/ 20 h 760"/>
                  <a:gd name="T94" fmla="*/ 20 w 40"/>
                  <a:gd name="T95" fmla="*/ 40 h 760"/>
                  <a:gd name="T96" fmla="*/ 0 w 40"/>
                  <a:gd name="T97" fmla="*/ 2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760">
                    <a:moveTo>
                      <a:pt x="0" y="740"/>
                    </a:moveTo>
                    <a:lnTo>
                      <a:pt x="0" y="740"/>
                    </a:lnTo>
                    <a:cubicBezTo>
                      <a:pt x="0" y="729"/>
                      <a:pt x="9" y="720"/>
                      <a:pt x="20" y="720"/>
                    </a:cubicBezTo>
                    <a:cubicBezTo>
                      <a:pt x="31" y="720"/>
                      <a:pt x="40" y="729"/>
                      <a:pt x="40" y="740"/>
                    </a:cubicBezTo>
                    <a:lnTo>
                      <a:pt x="40" y="740"/>
                    </a:lnTo>
                    <a:cubicBezTo>
                      <a:pt x="40" y="752"/>
                      <a:pt x="31" y="760"/>
                      <a:pt x="20" y="760"/>
                    </a:cubicBezTo>
                    <a:cubicBezTo>
                      <a:pt x="9" y="760"/>
                      <a:pt x="0" y="752"/>
                      <a:pt x="0" y="740"/>
                    </a:cubicBezTo>
                    <a:close/>
                    <a:moveTo>
                      <a:pt x="0" y="620"/>
                    </a:moveTo>
                    <a:lnTo>
                      <a:pt x="0" y="620"/>
                    </a:lnTo>
                    <a:cubicBezTo>
                      <a:pt x="0" y="609"/>
                      <a:pt x="9" y="600"/>
                      <a:pt x="20" y="600"/>
                    </a:cubicBezTo>
                    <a:cubicBezTo>
                      <a:pt x="31" y="600"/>
                      <a:pt x="40" y="609"/>
                      <a:pt x="40" y="620"/>
                    </a:cubicBezTo>
                    <a:lnTo>
                      <a:pt x="40" y="620"/>
                    </a:lnTo>
                    <a:cubicBezTo>
                      <a:pt x="40" y="631"/>
                      <a:pt x="31" y="640"/>
                      <a:pt x="20" y="640"/>
                    </a:cubicBezTo>
                    <a:cubicBezTo>
                      <a:pt x="9" y="640"/>
                      <a:pt x="0" y="631"/>
                      <a:pt x="0" y="620"/>
                    </a:cubicBezTo>
                    <a:close/>
                    <a:moveTo>
                      <a:pt x="0" y="500"/>
                    </a:moveTo>
                    <a:lnTo>
                      <a:pt x="0" y="500"/>
                    </a:lnTo>
                    <a:cubicBezTo>
                      <a:pt x="0" y="489"/>
                      <a:pt x="9" y="480"/>
                      <a:pt x="20" y="480"/>
                    </a:cubicBezTo>
                    <a:cubicBezTo>
                      <a:pt x="31" y="480"/>
                      <a:pt x="40" y="489"/>
                      <a:pt x="40" y="500"/>
                    </a:cubicBezTo>
                    <a:lnTo>
                      <a:pt x="40" y="500"/>
                    </a:lnTo>
                    <a:cubicBezTo>
                      <a:pt x="40" y="511"/>
                      <a:pt x="31" y="520"/>
                      <a:pt x="20" y="520"/>
                    </a:cubicBezTo>
                    <a:cubicBezTo>
                      <a:pt x="9" y="520"/>
                      <a:pt x="0" y="511"/>
                      <a:pt x="0" y="500"/>
                    </a:cubicBezTo>
                    <a:close/>
                    <a:moveTo>
                      <a:pt x="0" y="380"/>
                    </a:moveTo>
                    <a:lnTo>
                      <a:pt x="0" y="380"/>
                    </a:lnTo>
                    <a:cubicBezTo>
                      <a:pt x="0" y="369"/>
                      <a:pt x="9" y="360"/>
                      <a:pt x="20" y="360"/>
                    </a:cubicBezTo>
                    <a:cubicBezTo>
                      <a:pt x="31" y="360"/>
                      <a:pt x="40" y="369"/>
                      <a:pt x="40" y="380"/>
                    </a:cubicBezTo>
                    <a:lnTo>
                      <a:pt x="40" y="380"/>
                    </a:lnTo>
                    <a:cubicBezTo>
                      <a:pt x="40" y="391"/>
                      <a:pt x="31" y="400"/>
                      <a:pt x="20" y="400"/>
                    </a:cubicBezTo>
                    <a:cubicBezTo>
                      <a:pt x="9" y="400"/>
                      <a:pt x="0" y="391"/>
                      <a:pt x="0" y="380"/>
                    </a:cubicBezTo>
                    <a:close/>
                    <a:moveTo>
                      <a:pt x="0" y="260"/>
                    </a:moveTo>
                    <a:lnTo>
                      <a:pt x="0" y="260"/>
                    </a:lnTo>
                    <a:cubicBezTo>
                      <a:pt x="0" y="249"/>
                      <a:pt x="9" y="240"/>
                      <a:pt x="20" y="240"/>
                    </a:cubicBezTo>
                    <a:cubicBezTo>
                      <a:pt x="31" y="240"/>
                      <a:pt x="40" y="249"/>
                      <a:pt x="40" y="260"/>
                    </a:cubicBezTo>
                    <a:lnTo>
                      <a:pt x="40" y="260"/>
                    </a:lnTo>
                    <a:cubicBezTo>
                      <a:pt x="40" y="271"/>
                      <a:pt x="31" y="280"/>
                      <a:pt x="20" y="280"/>
                    </a:cubicBezTo>
                    <a:cubicBezTo>
                      <a:pt x="9" y="280"/>
                      <a:pt x="0" y="271"/>
                      <a:pt x="0" y="260"/>
                    </a:cubicBezTo>
                    <a:close/>
                    <a:moveTo>
                      <a:pt x="0" y="140"/>
                    </a:moveTo>
                    <a:lnTo>
                      <a:pt x="0" y="140"/>
                    </a:lnTo>
                    <a:cubicBezTo>
                      <a:pt x="0" y="129"/>
                      <a:pt x="9" y="120"/>
                      <a:pt x="20" y="120"/>
                    </a:cubicBezTo>
                    <a:cubicBezTo>
                      <a:pt x="31" y="120"/>
                      <a:pt x="40" y="129"/>
                      <a:pt x="40" y="140"/>
                    </a:cubicBezTo>
                    <a:lnTo>
                      <a:pt x="40" y="140"/>
                    </a:lnTo>
                    <a:cubicBezTo>
                      <a:pt x="40" y="151"/>
                      <a:pt x="31" y="160"/>
                      <a:pt x="20" y="160"/>
                    </a:cubicBezTo>
                    <a:cubicBezTo>
                      <a:pt x="9" y="160"/>
                      <a:pt x="0" y="151"/>
                      <a:pt x="0" y="140"/>
                    </a:cubicBezTo>
                    <a:close/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20"/>
                    </a:ln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E8E08BB2-3163-4930-B357-DD345B49E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1" y="2983"/>
                <a:ext cx="11" cy="206"/>
              </a:xfrm>
              <a:custGeom>
                <a:avLst/>
                <a:gdLst>
                  <a:gd name="T0" fmla="*/ 0 w 40"/>
                  <a:gd name="T1" fmla="*/ 741 h 761"/>
                  <a:gd name="T2" fmla="*/ 0 w 40"/>
                  <a:gd name="T3" fmla="*/ 741 h 761"/>
                  <a:gd name="T4" fmla="*/ 20 w 40"/>
                  <a:gd name="T5" fmla="*/ 721 h 761"/>
                  <a:gd name="T6" fmla="*/ 40 w 40"/>
                  <a:gd name="T7" fmla="*/ 741 h 761"/>
                  <a:gd name="T8" fmla="*/ 40 w 40"/>
                  <a:gd name="T9" fmla="*/ 741 h 761"/>
                  <a:gd name="T10" fmla="*/ 20 w 40"/>
                  <a:gd name="T11" fmla="*/ 761 h 761"/>
                  <a:gd name="T12" fmla="*/ 0 w 40"/>
                  <a:gd name="T13" fmla="*/ 741 h 761"/>
                  <a:gd name="T14" fmla="*/ 0 w 40"/>
                  <a:gd name="T15" fmla="*/ 621 h 761"/>
                  <a:gd name="T16" fmla="*/ 0 w 40"/>
                  <a:gd name="T17" fmla="*/ 621 h 761"/>
                  <a:gd name="T18" fmla="*/ 20 w 40"/>
                  <a:gd name="T19" fmla="*/ 601 h 761"/>
                  <a:gd name="T20" fmla="*/ 40 w 40"/>
                  <a:gd name="T21" fmla="*/ 621 h 761"/>
                  <a:gd name="T22" fmla="*/ 40 w 40"/>
                  <a:gd name="T23" fmla="*/ 621 h 761"/>
                  <a:gd name="T24" fmla="*/ 20 w 40"/>
                  <a:gd name="T25" fmla="*/ 641 h 761"/>
                  <a:gd name="T26" fmla="*/ 0 w 40"/>
                  <a:gd name="T27" fmla="*/ 621 h 761"/>
                  <a:gd name="T28" fmla="*/ 0 w 40"/>
                  <a:gd name="T29" fmla="*/ 501 h 761"/>
                  <a:gd name="T30" fmla="*/ 0 w 40"/>
                  <a:gd name="T31" fmla="*/ 501 h 761"/>
                  <a:gd name="T32" fmla="*/ 20 w 40"/>
                  <a:gd name="T33" fmla="*/ 481 h 761"/>
                  <a:gd name="T34" fmla="*/ 40 w 40"/>
                  <a:gd name="T35" fmla="*/ 501 h 761"/>
                  <a:gd name="T36" fmla="*/ 40 w 40"/>
                  <a:gd name="T37" fmla="*/ 501 h 761"/>
                  <a:gd name="T38" fmla="*/ 20 w 40"/>
                  <a:gd name="T39" fmla="*/ 521 h 761"/>
                  <a:gd name="T40" fmla="*/ 0 w 40"/>
                  <a:gd name="T41" fmla="*/ 501 h 761"/>
                  <a:gd name="T42" fmla="*/ 0 w 40"/>
                  <a:gd name="T43" fmla="*/ 381 h 761"/>
                  <a:gd name="T44" fmla="*/ 0 w 40"/>
                  <a:gd name="T45" fmla="*/ 380 h 761"/>
                  <a:gd name="T46" fmla="*/ 20 w 40"/>
                  <a:gd name="T47" fmla="*/ 360 h 761"/>
                  <a:gd name="T48" fmla="*/ 40 w 40"/>
                  <a:gd name="T49" fmla="*/ 380 h 761"/>
                  <a:gd name="T50" fmla="*/ 40 w 40"/>
                  <a:gd name="T51" fmla="*/ 381 h 761"/>
                  <a:gd name="T52" fmla="*/ 20 w 40"/>
                  <a:gd name="T53" fmla="*/ 401 h 761"/>
                  <a:gd name="T54" fmla="*/ 0 w 40"/>
                  <a:gd name="T55" fmla="*/ 381 h 761"/>
                  <a:gd name="T56" fmla="*/ 0 w 40"/>
                  <a:gd name="T57" fmla="*/ 260 h 761"/>
                  <a:gd name="T58" fmla="*/ 0 w 40"/>
                  <a:gd name="T59" fmla="*/ 260 h 761"/>
                  <a:gd name="T60" fmla="*/ 20 w 40"/>
                  <a:gd name="T61" fmla="*/ 240 h 761"/>
                  <a:gd name="T62" fmla="*/ 40 w 40"/>
                  <a:gd name="T63" fmla="*/ 260 h 761"/>
                  <a:gd name="T64" fmla="*/ 40 w 40"/>
                  <a:gd name="T65" fmla="*/ 260 h 761"/>
                  <a:gd name="T66" fmla="*/ 20 w 40"/>
                  <a:gd name="T67" fmla="*/ 280 h 761"/>
                  <a:gd name="T68" fmla="*/ 0 w 40"/>
                  <a:gd name="T69" fmla="*/ 260 h 761"/>
                  <a:gd name="T70" fmla="*/ 0 w 40"/>
                  <a:gd name="T71" fmla="*/ 140 h 761"/>
                  <a:gd name="T72" fmla="*/ 0 w 40"/>
                  <a:gd name="T73" fmla="*/ 140 h 761"/>
                  <a:gd name="T74" fmla="*/ 20 w 40"/>
                  <a:gd name="T75" fmla="*/ 120 h 761"/>
                  <a:gd name="T76" fmla="*/ 40 w 40"/>
                  <a:gd name="T77" fmla="*/ 140 h 761"/>
                  <a:gd name="T78" fmla="*/ 40 w 40"/>
                  <a:gd name="T79" fmla="*/ 140 h 761"/>
                  <a:gd name="T80" fmla="*/ 20 w 40"/>
                  <a:gd name="T81" fmla="*/ 160 h 761"/>
                  <a:gd name="T82" fmla="*/ 0 w 40"/>
                  <a:gd name="T83" fmla="*/ 140 h 761"/>
                  <a:gd name="T84" fmla="*/ 0 w 40"/>
                  <a:gd name="T85" fmla="*/ 20 h 761"/>
                  <a:gd name="T86" fmla="*/ 0 w 40"/>
                  <a:gd name="T87" fmla="*/ 20 h 761"/>
                  <a:gd name="T88" fmla="*/ 20 w 40"/>
                  <a:gd name="T89" fmla="*/ 0 h 761"/>
                  <a:gd name="T90" fmla="*/ 40 w 40"/>
                  <a:gd name="T91" fmla="*/ 20 h 761"/>
                  <a:gd name="T92" fmla="*/ 40 w 40"/>
                  <a:gd name="T93" fmla="*/ 20 h 761"/>
                  <a:gd name="T94" fmla="*/ 20 w 40"/>
                  <a:gd name="T95" fmla="*/ 40 h 761"/>
                  <a:gd name="T96" fmla="*/ 0 w 40"/>
                  <a:gd name="T97" fmla="*/ 20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761">
                    <a:moveTo>
                      <a:pt x="0" y="741"/>
                    </a:moveTo>
                    <a:lnTo>
                      <a:pt x="0" y="741"/>
                    </a:lnTo>
                    <a:cubicBezTo>
                      <a:pt x="0" y="730"/>
                      <a:pt x="9" y="721"/>
                      <a:pt x="20" y="721"/>
                    </a:cubicBezTo>
                    <a:cubicBezTo>
                      <a:pt x="31" y="721"/>
                      <a:pt x="40" y="730"/>
                      <a:pt x="40" y="741"/>
                    </a:cubicBezTo>
                    <a:lnTo>
                      <a:pt x="40" y="741"/>
                    </a:lnTo>
                    <a:cubicBezTo>
                      <a:pt x="40" y="752"/>
                      <a:pt x="31" y="761"/>
                      <a:pt x="20" y="761"/>
                    </a:cubicBezTo>
                    <a:cubicBezTo>
                      <a:pt x="9" y="761"/>
                      <a:pt x="0" y="752"/>
                      <a:pt x="0" y="741"/>
                    </a:cubicBezTo>
                    <a:close/>
                    <a:moveTo>
                      <a:pt x="0" y="621"/>
                    </a:moveTo>
                    <a:lnTo>
                      <a:pt x="0" y="621"/>
                    </a:lnTo>
                    <a:cubicBezTo>
                      <a:pt x="0" y="609"/>
                      <a:pt x="9" y="601"/>
                      <a:pt x="20" y="601"/>
                    </a:cubicBezTo>
                    <a:cubicBezTo>
                      <a:pt x="31" y="601"/>
                      <a:pt x="40" y="609"/>
                      <a:pt x="40" y="621"/>
                    </a:cubicBezTo>
                    <a:lnTo>
                      <a:pt x="40" y="621"/>
                    </a:lnTo>
                    <a:cubicBezTo>
                      <a:pt x="40" y="632"/>
                      <a:pt x="31" y="641"/>
                      <a:pt x="20" y="641"/>
                    </a:cubicBezTo>
                    <a:cubicBezTo>
                      <a:pt x="9" y="641"/>
                      <a:pt x="0" y="632"/>
                      <a:pt x="0" y="621"/>
                    </a:cubicBezTo>
                    <a:close/>
                    <a:moveTo>
                      <a:pt x="0" y="501"/>
                    </a:moveTo>
                    <a:lnTo>
                      <a:pt x="0" y="501"/>
                    </a:lnTo>
                    <a:cubicBezTo>
                      <a:pt x="0" y="489"/>
                      <a:pt x="9" y="481"/>
                      <a:pt x="20" y="481"/>
                    </a:cubicBezTo>
                    <a:cubicBezTo>
                      <a:pt x="31" y="481"/>
                      <a:pt x="40" y="489"/>
                      <a:pt x="40" y="501"/>
                    </a:cubicBezTo>
                    <a:lnTo>
                      <a:pt x="40" y="501"/>
                    </a:lnTo>
                    <a:cubicBezTo>
                      <a:pt x="40" y="512"/>
                      <a:pt x="31" y="521"/>
                      <a:pt x="20" y="521"/>
                    </a:cubicBezTo>
                    <a:cubicBezTo>
                      <a:pt x="9" y="521"/>
                      <a:pt x="0" y="512"/>
                      <a:pt x="0" y="501"/>
                    </a:cubicBezTo>
                    <a:close/>
                    <a:moveTo>
                      <a:pt x="0" y="381"/>
                    </a:moveTo>
                    <a:lnTo>
                      <a:pt x="0" y="380"/>
                    </a:lnTo>
                    <a:cubicBezTo>
                      <a:pt x="0" y="369"/>
                      <a:pt x="9" y="360"/>
                      <a:pt x="20" y="360"/>
                    </a:cubicBezTo>
                    <a:cubicBezTo>
                      <a:pt x="31" y="360"/>
                      <a:pt x="40" y="369"/>
                      <a:pt x="40" y="380"/>
                    </a:cubicBezTo>
                    <a:lnTo>
                      <a:pt x="40" y="381"/>
                    </a:lnTo>
                    <a:cubicBezTo>
                      <a:pt x="40" y="392"/>
                      <a:pt x="31" y="401"/>
                      <a:pt x="20" y="401"/>
                    </a:cubicBezTo>
                    <a:cubicBezTo>
                      <a:pt x="9" y="401"/>
                      <a:pt x="0" y="392"/>
                      <a:pt x="0" y="381"/>
                    </a:cubicBezTo>
                    <a:close/>
                    <a:moveTo>
                      <a:pt x="0" y="260"/>
                    </a:moveTo>
                    <a:lnTo>
                      <a:pt x="0" y="260"/>
                    </a:lnTo>
                    <a:cubicBezTo>
                      <a:pt x="0" y="249"/>
                      <a:pt x="9" y="240"/>
                      <a:pt x="20" y="240"/>
                    </a:cubicBezTo>
                    <a:cubicBezTo>
                      <a:pt x="31" y="240"/>
                      <a:pt x="40" y="249"/>
                      <a:pt x="40" y="260"/>
                    </a:cubicBezTo>
                    <a:lnTo>
                      <a:pt x="40" y="260"/>
                    </a:lnTo>
                    <a:cubicBezTo>
                      <a:pt x="40" y="272"/>
                      <a:pt x="31" y="280"/>
                      <a:pt x="20" y="280"/>
                    </a:cubicBezTo>
                    <a:cubicBezTo>
                      <a:pt x="9" y="280"/>
                      <a:pt x="0" y="272"/>
                      <a:pt x="0" y="260"/>
                    </a:cubicBezTo>
                    <a:close/>
                    <a:moveTo>
                      <a:pt x="0" y="140"/>
                    </a:moveTo>
                    <a:lnTo>
                      <a:pt x="0" y="140"/>
                    </a:lnTo>
                    <a:cubicBezTo>
                      <a:pt x="0" y="129"/>
                      <a:pt x="9" y="120"/>
                      <a:pt x="20" y="120"/>
                    </a:cubicBezTo>
                    <a:cubicBezTo>
                      <a:pt x="31" y="120"/>
                      <a:pt x="40" y="129"/>
                      <a:pt x="40" y="140"/>
                    </a:cubicBezTo>
                    <a:lnTo>
                      <a:pt x="40" y="140"/>
                    </a:lnTo>
                    <a:cubicBezTo>
                      <a:pt x="40" y="151"/>
                      <a:pt x="31" y="160"/>
                      <a:pt x="20" y="160"/>
                    </a:cubicBezTo>
                    <a:cubicBezTo>
                      <a:pt x="9" y="160"/>
                      <a:pt x="0" y="151"/>
                      <a:pt x="0" y="140"/>
                    </a:cubicBezTo>
                    <a:close/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20"/>
                    </a:ln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AD9521CD-E263-41F7-ADAB-81034AE12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9" y="2926"/>
                <a:ext cx="10" cy="76"/>
              </a:xfrm>
              <a:custGeom>
                <a:avLst/>
                <a:gdLst>
                  <a:gd name="T0" fmla="*/ 0 w 40"/>
                  <a:gd name="T1" fmla="*/ 260 h 280"/>
                  <a:gd name="T2" fmla="*/ 0 w 40"/>
                  <a:gd name="T3" fmla="*/ 260 h 280"/>
                  <a:gd name="T4" fmla="*/ 20 w 40"/>
                  <a:gd name="T5" fmla="*/ 240 h 280"/>
                  <a:gd name="T6" fmla="*/ 40 w 40"/>
                  <a:gd name="T7" fmla="*/ 260 h 280"/>
                  <a:gd name="T8" fmla="*/ 40 w 40"/>
                  <a:gd name="T9" fmla="*/ 260 h 280"/>
                  <a:gd name="T10" fmla="*/ 20 w 40"/>
                  <a:gd name="T11" fmla="*/ 280 h 280"/>
                  <a:gd name="T12" fmla="*/ 0 w 40"/>
                  <a:gd name="T13" fmla="*/ 260 h 280"/>
                  <a:gd name="T14" fmla="*/ 0 w 40"/>
                  <a:gd name="T15" fmla="*/ 140 h 280"/>
                  <a:gd name="T16" fmla="*/ 0 w 40"/>
                  <a:gd name="T17" fmla="*/ 140 h 280"/>
                  <a:gd name="T18" fmla="*/ 20 w 40"/>
                  <a:gd name="T19" fmla="*/ 120 h 280"/>
                  <a:gd name="T20" fmla="*/ 40 w 40"/>
                  <a:gd name="T21" fmla="*/ 140 h 280"/>
                  <a:gd name="T22" fmla="*/ 40 w 40"/>
                  <a:gd name="T23" fmla="*/ 140 h 280"/>
                  <a:gd name="T24" fmla="*/ 20 w 40"/>
                  <a:gd name="T25" fmla="*/ 160 h 280"/>
                  <a:gd name="T26" fmla="*/ 0 w 40"/>
                  <a:gd name="T27" fmla="*/ 140 h 280"/>
                  <a:gd name="T28" fmla="*/ 0 w 40"/>
                  <a:gd name="T29" fmla="*/ 20 h 280"/>
                  <a:gd name="T30" fmla="*/ 0 w 40"/>
                  <a:gd name="T31" fmla="*/ 20 h 280"/>
                  <a:gd name="T32" fmla="*/ 20 w 40"/>
                  <a:gd name="T33" fmla="*/ 0 h 280"/>
                  <a:gd name="T34" fmla="*/ 40 w 40"/>
                  <a:gd name="T35" fmla="*/ 20 h 280"/>
                  <a:gd name="T36" fmla="*/ 40 w 40"/>
                  <a:gd name="T37" fmla="*/ 20 h 280"/>
                  <a:gd name="T38" fmla="*/ 20 w 40"/>
                  <a:gd name="T39" fmla="*/ 40 h 280"/>
                  <a:gd name="T40" fmla="*/ 0 w 40"/>
                  <a:gd name="T41" fmla="*/ 2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280">
                    <a:moveTo>
                      <a:pt x="0" y="260"/>
                    </a:moveTo>
                    <a:lnTo>
                      <a:pt x="0" y="260"/>
                    </a:lnTo>
                    <a:cubicBezTo>
                      <a:pt x="0" y="249"/>
                      <a:pt x="8" y="240"/>
                      <a:pt x="20" y="240"/>
                    </a:cubicBezTo>
                    <a:cubicBezTo>
                      <a:pt x="31" y="240"/>
                      <a:pt x="40" y="249"/>
                      <a:pt x="40" y="260"/>
                    </a:cubicBezTo>
                    <a:lnTo>
                      <a:pt x="40" y="260"/>
                    </a:lnTo>
                    <a:cubicBezTo>
                      <a:pt x="40" y="271"/>
                      <a:pt x="31" y="280"/>
                      <a:pt x="20" y="280"/>
                    </a:cubicBezTo>
                    <a:cubicBezTo>
                      <a:pt x="8" y="280"/>
                      <a:pt x="0" y="271"/>
                      <a:pt x="0" y="260"/>
                    </a:cubicBezTo>
                    <a:close/>
                    <a:moveTo>
                      <a:pt x="0" y="140"/>
                    </a:moveTo>
                    <a:lnTo>
                      <a:pt x="0" y="140"/>
                    </a:lnTo>
                    <a:cubicBezTo>
                      <a:pt x="0" y="129"/>
                      <a:pt x="8" y="120"/>
                      <a:pt x="20" y="120"/>
                    </a:cubicBezTo>
                    <a:cubicBezTo>
                      <a:pt x="31" y="120"/>
                      <a:pt x="40" y="129"/>
                      <a:pt x="40" y="140"/>
                    </a:cubicBezTo>
                    <a:lnTo>
                      <a:pt x="40" y="140"/>
                    </a:lnTo>
                    <a:cubicBezTo>
                      <a:pt x="40" y="151"/>
                      <a:pt x="31" y="160"/>
                      <a:pt x="20" y="160"/>
                    </a:cubicBezTo>
                    <a:cubicBezTo>
                      <a:pt x="8" y="160"/>
                      <a:pt x="0" y="151"/>
                      <a:pt x="0" y="140"/>
                    </a:cubicBezTo>
                    <a:close/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9"/>
                      <a:pt x="8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20"/>
                    </a:lnTo>
                    <a:cubicBezTo>
                      <a:pt x="40" y="31"/>
                      <a:pt x="31" y="40"/>
                      <a:pt x="20" y="40"/>
                    </a:cubicBezTo>
                    <a:cubicBezTo>
                      <a:pt x="8" y="40"/>
                      <a:pt x="0" y="31"/>
                      <a:pt x="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4D0EA413-D772-4A7B-93D7-46122D3CC1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5" y="2955"/>
                <a:ext cx="11" cy="206"/>
              </a:xfrm>
              <a:custGeom>
                <a:avLst/>
                <a:gdLst>
                  <a:gd name="T0" fmla="*/ 0 w 40"/>
                  <a:gd name="T1" fmla="*/ 740 h 760"/>
                  <a:gd name="T2" fmla="*/ 0 w 40"/>
                  <a:gd name="T3" fmla="*/ 740 h 760"/>
                  <a:gd name="T4" fmla="*/ 20 w 40"/>
                  <a:gd name="T5" fmla="*/ 720 h 760"/>
                  <a:gd name="T6" fmla="*/ 40 w 40"/>
                  <a:gd name="T7" fmla="*/ 740 h 760"/>
                  <a:gd name="T8" fmla="*/ 40 w 40"/>
                  <a:gd name="T9" fmla="*/ 740 h 760"/>
                  <a:gd name="T10" fmla="*/ 20 w 40"/>
                  <a:gd name="T11" fmla="*/ 760 h 760"/>
                  <a:gd name="T12" fmla="*/ 0 w 40"/>
                  <a:gd name="T13" fmla="*/ 740 h 760"/>
                  <a:gd name="T14" fmla="*/ 0 w 40"/>
                  <a:gd name="T15" fmla="*/ 620 h 760"/>
                  <a:gd name="T16" fmla="*/ 0 w 40"/>
                  <a:gd name="T17" fmla="*/ 620 h 760"/>
                  <a:gd name="T18" fmla="*/ 20 w 40"/>
                  <a:gd name="T19" fmla="*/ 600 h 760"/>
                  <a:gd name="T20" fmla="*/ 40 w 40"/>
                  <a:gd name="T21" fmla="*/ 620 h 760"/>
                  <a:gd name="T22" fmla="*/ 40 w 40"/>
                  <a:gd name="T23" fmla="*/ 620 h 760"/>
                  <a:gd name="T24" fmla="*/ 20 w 40"/>
                  <a:gd name="T25" fmla="*/ 640 h 760"/>
                  <a:gd name="T26" fmla="*/ 0 w 40"/>
                  <a:gd name="T27" fmla="*/ 620 h 760"/>
                  <a:gd name="T28" fmla="*/ 0 w 40"/>
                  <a:gd name="T29" fmla="*/ 500 h 760"/>
                  <a:gd name="T30" fmla="*/ 0 w 40"/>
                  <a:gd name="T31" fmla="*/ 500 h 760"/>
                  <a:gd name="T32" fmla="*/ 20 w 40"/>
                  <a:gd name="T33" fmla="*/ 480 h 760"/>
                  <a:gd name="T34" fmla="*/ 40 w 40"/>
                  <a:gd name="T35" fmla="*/ 500 h 760"/>
                  <a:gd name="T36" fmla="*/ 40 w 40"/>
                  <a:gd name="T37" fmla="*/ 500 h 760"/>
                  <a:gd name="T38" fmla="*/ 20 w 40"/>
                  <a:gd name="T39" fmla="*/ 520 h 760"/>
                  <a:gd name="T40" fmla="*/ 0 w 40"/>
                  <a:gd name="T41" fmla="*/ 500 h 760"/>
                  <a:gd name="T42" fmla="*/ 0 w 40"/>
                  <a:gd name="T43" fmla="*/ 380 h 760"/>
                  <a:gd name="T44" fmla="*/ 0 w 40"/>
                  <a:gd name="T45" fmla="*/ 380 h 760"/>
                  <a:gd name="T46" fmla="*/ 20 w 40"/>
                  <a:gd name="T47" fmla="*/ 360 h 760"/>
                  <a:gd name="T48" fmla="*/ 40 w 40"/>
                  <a:gd name="T49" fmla="*/ 380 h 760"/>
                  <a:gd name="T50" fmla="*/ 40 w 40"/>
                  <a:gd name="T51" fmla="*/ 380 h 760"/>
                  <a:gd name="T52" fmla="*/ 20 w 40"/>
                  <a:gd name="T53" fmla="*/ 400 h 760"/>
                  <a:gd name="T54" fmla="*/ 0 w 40"/>
                  <a:gd name="T55" fmla="*/ 380 h 760"/>
                  <a:gd name="T56" fmla="*/ 0 w 40"/>
                  <a:gd name="T57" fmla="*/ 260 h 760"/>
                  <a:gd name="T58" fmla="*/ 0 w 40"/>
                  <a:gd name="T59" fmla="*/ 260 h 760"/>
                  <a:gd name="T60" fmla="*/ 20 w 40"/>
                  <a:gd name="T61" fmla="*/ 240 h 760"/>
                  <a:gd name="T62" fmla="*/ 40 w 40"/>
                  <a:gd name="T63" fmla="*/ 260 h 760"/>
                  <a:gd name="T64" fmla="*/ 40 w 40"/>
                  <a:gd name="T65" fmla="*/ 260 h 760"/>
                  <a:gd name="T66" fmla="*/ 20 w 40"/>
                  <a:gd name="T67" fmla="*/ 280 h 760"/>
                  <a:gd name="T68" fmla="*/ 0 w 40"/>
                  <a:gd name="T69" fmla="*/ 260 h 760"/>
                  <a:gd name="T70" fmla="*/ 0 w 40"/>
                  <a:gd name="T71" fmla="*/ 140 h 760"/>
                  <a:gd name="T72" fmla="*/ 0 w 40"/>
                  <a:gd name="T73" fmla="*/ 140 h 760"/>
                  <a:gd name="T74" fmla="*/ 20 w 40"/>
                  <a:gd name="T75" fmla="*/ 120 h 760"/>
                  <a:gd name="T76" fmla="*/ 40 w 40"/>
                  <a:gd name="T77" fmla="*/ 140 h 760"/>
                  <a:gd name="T78" fmla="*/ 40 w 40"/>
                  <a:gd name="T79" fmla="*/ 140 h 760"/>
                  <a:gd name="T80" fmla="*/ 20 w 40"/>
                  <a:gd name="T81" fmla="*/ 160 h 760"/>
                  <a:gd name="T82" fmla="*/ 0 w 40"/>
                  <a:gd name="T83" fmla="*/ 140 h 760"/>
                  <a:gd name="T84" fmla="*/ 0 w 40"/>
                  <a:gd name="T85" fmla="*/ 20 h 760"/>
                  <a:gd name="T86" fmla="*/ 0 w 40"/>
                  <a:gd name="T87" fmla="*/ 20 h 760"/>
                  <a:gd name="T88" fmla="*/ 20 w 40"/>
                  <a:gd name="T89" fmla="*/ 0 h 760"/>
                  <a:gd name="T90" fmla="*/ 40 w 40"/>
                  <a:gd name="T91" fmla="*/ 20 h 760"/>
                  <a:gd name="T92" fmla="*/ 40 w 40"/>
                  <a:gd name="T93" fmla="*/ 20 h 760"/>
                  <a:gd name="T94" fmla="*/ 20 w 40"/>
                  <a:gd name="T95" fmla="*/ 40 h 760"/>
                  <a:gd name="T96" fmla="*/ 0 w 40"/>
                  <a:gd name="T97" fmla="*/ 2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760">
                    <a:moveTo>
                      <a:pt x="0" y="740"/>
                    </a:moveTo>
                    <a:lnTo>
                      <a:pt x="0" y="740"/>
                    </a:lnTo>
                    <a:cubicBezTo>
                      <a:pt x="0" y="729"/>
                      <a:pt x="9" y="720"/>
                      <a:pt x="20" y="720"/>
                    </a:cubicBezTo>
                    <a:cubicBezTo>
                      <a:pt x="31" y="720"/>
                      <a:pt x="40" y="729"/>
                      <a:pt x="40" y="740"/>
                    </a:cubicBezTo>
                    <a:lnTo>
                      <a:pt x="40" y="740"/>
                    </a:lnTo>
                    <a:cubicBezTo>
                      <a:pt x="40" y="751"/>
                      <a:pt x="31" y="760"/>
                      <a:pt x="20" y="760"/>
                    </a:cubicBezTo>
                    <a:cubicBezTo>
                      <a:pt x="9" y="760"/>
                      <a:pt x="0" y="751"/>
                      <a:pt x="0" y="740"/>
                    </a:cubicBezTo>
                    <a:close/>
                    <a:moveTo>
                      <a:pt x="0" y="620"/>
                    </a:moveTo>
                    <a:lnTo>
                      <a:pt x="0" y="620"/>
                    </a:lnTo>
                    <a:cubicBezTo>
                      <a:pt x="0" y="609"/>
                      <a:pt x="9" y="600"/>
                      <a:pt x="20" y="600"/>
                    </a:cubicBezTo>
                    <a:cubicBezTo>
                      <a:pt x="31" y="600"/>
                      <a:pt x="40" y="609"/>
                      <a:pt x="40" y="620"/>
                    </a:cubicBezTo>
                    <a:lnTo>
                      <a:pt x="40" y="620"/>
                    </a:lnTo>
                    <a:cubicBezTo>
                      <a:pt x="40" y="631"/>
                      <a:pt x="31" y="640"/>
                      <a:pt x="20" y="640"/>
                    </a:cubicBezTo>
                    <a:cubicBezTo>
                      <a:pt x="9" y="640"/>
                      <a:pt x="0" y="631"/>
                      <a:pt x="0" y="620"/>
                    </a:cubicBezTo>
                    <a:close/>
                    <a:moveTo>
                      <a:pt x="0" y="500"/>
                    </a:moveTo>
                    <a:lnTo>
                      <a:pt x="0" y="500"/>
                    </a:lnTo>
                    <a:cubicBezTo>
                      <a:pt x="0" y="489"/>
                      <a:pt x="9" y="480"/>
                      <a:pt x="20" y="480"/>
                    </a:cubicBezTo>
                    <a:cubicBezTo>
                      <a:pt x="31" y="480"/>
                      <a:pt x="40" y="489"/>
                      <a:pt x="40" y="500"/>
                    </a:cubicBezTo>
                    <a:lnTo>
                      <a:pt x="40" y="500"/>
                    </a:lnTo>
                    <a:cubicBezTo>
                      <a:pt x="40" y="511"/>
                      <a:pt x="31" y="520"/>
                      <a:pt x="20" y="520"/>
                    </a:cubicBezTo>
                    <a:cubicBezTo>
                      <a:pt x="9" y="520"/>
                      <a:pt x="0" y="511"/>
                      <a:pt x="0" y="500"/>
                    </a:cubicBezTo>
                    <a:close/>
                    <a:moveTo>
                      <a:pt x="0" y="380"/>
                    </a:moveTo>
                    <a:lnTo>
                      <a:pt x="0" y="380"/>
                    </a:lnTo>
                    <a:cubicBezTo>
                      <a:pt x="0" y="369"/>
                      <a:pt x="9" y="360"/>
                      <a:pt x="20" y="360"/>
                    </a:cubicBezTo>
                    <a:cubicBezTo>
                      <a:pt x="31" y="360"/>
                      <a:pt x="40" y="369"/>
                      <a:pt x="40" y="380"/>
                    </a:cubicBezTo>
                    <a:lnTo>
                      <a:pt x="40" y="380"/>
                    </a:lnTo>
                    <a:cubicBezTo>
                      <a:pt x="40" y="391"/>
                      <a:pt x="31" y="400"/>
                      <a:pt x="20" y="400"/>
                    </a:cubicBezTo>
                    <a:cubicBezTo>
                      <a:pt x="9" y="400"/>
                      <a:pt x="0" y="391"/>
                      <a:pt x="0" y="380"/>
                    </a:cubicBezTo>
                    <a:close/>
                    <a:moveTo>
                      <a:pt x="0" y="260"/>
                    </a:moveTo>
                    <a:lnTo>
                      <a:pt x="0" y="260"/>
                    </a:lnTo>
                    <a:cubicBezTo>
                      <a:pt x="0" y="249"/>
                      <a:pt x="9" y="240"/>
                      <a:pt x="20" y="240"/>
                    </a:cubicBezTo>
                    <a:cubicBezTo>
                      <a:pt x="31" y="240"/>
                      <a:pt x="40" y="249"/>
                      <a:pt x="40" y="260"/>
                    </a:cubicBezTo>
                    <a:lnTo>
                      <a:pt x="40" y="260"/>
                    </a:lnTo>
                    <a:cubicBezTo>
                      <a:pt x="40" y="271"/>
                      <a:pt x="31" y="280"/>
                      <a:pt x="20" y="280"/>
                    </a:cubicBezTo>
                    <a:cubicBezTo>
                      <a:pt x="9" y="280"/>
                      <a:pt x="0" y="271"/>
                      <a:pt x="0" y="260"/>
                    </a:cubicBezTo>
                    <a:close/>
                    <a:moveTo>
                      <a:pt x="0" y="140"/>
                    </a:moveTo>
                    <a:lnTo>
                      <a:pt x="0" y="140"/>
                    </a:lnTo>
                    <a:cubicBezTo>
                      <a:pt x="0" y="129"/>
                      <a:pt x="9" y="120"/>
                      <a:pt x="20" y="120"/>
                    </a:cubicBezTo>
                    <a:cubicBezTo>
                      <a:pt x="31" y="120"/>
                      <a:pt x="40" y="129"/>
                      <a:pt x="40" y="140"/>
                    </a:cubicBezTo>
                    <a:lnTo>
                      <a:pt x="40" y="140"/>
                    </a:lnTo>
                    <a:cubicBezTo>
                      <a:pt x="40" y="151"/>
                      <a:pt x="31" y="160"/>
                      <a:pt x="20" y="160"/>
                    </a:cubicBezTo>
                    <a:cubicBezTo>
                      <a:pt x="9" y="160"/>
                      <a:pt x="0" y="151"/>
                      <a:pt x="0" y="140"/>
                    </a:cubicBezTo>
                    <a:close/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20"/>
                    </a:ln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C2E83669-0175-4B2D-916D-82C01AD733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5" y="2983"/>
                <a:ext cx="11" cy="206"/>
              </a:xfrm>
              <a:custGeom>
                <a:avLst/>
                <a:gdLst>
                  <a:gd name="T0" fmla="*/ 0 w 40"/>
                  <a:gd name="T1" fmla="*/ 741 h 761"/>
                  <a:gd name="T2" fmla="*/ 0 w 40"/>
                  <a:gd name="T3" fmla="*/ 741 h 761"/>
                  <a:gd name="T4" fmla="*/ 20 w 40"/>
                  <a:gd name="T5" fmla="*/ 721 h 761"/>
                  <a:gd name="T6" fmla="*/ 40 w 40"/>
                  <a:gd name="T7" fmla="*/ 741 h 761"/>
                  <a:gd name="T8" fmla="*/ 40 w 40"/>
                  <a:gd name="T9" fmla="*/ 741 h 761"/>
                  <a:gd name="T10" fmla="*/ 20 w 40"/>
                  <a:gd name="T11" fmla="*/ 761 h 761"/>
                  <a:gd name="T12" fmla="*/ 0 w 40"/>
                  <a:gd name="T13" fmla="*/ 741 h 761"/>
                  <a:gd name="T14" fmla="*/ 0 w 40"/>
                  <a:gd name="T15" fmla="*/ 621 h 761"/>
                  <a:gd name="T16" fmla="*/ 0 w 40"/>
                  <a:gd name="T17" fmla="*/ 621 h 761"/>
                  <a:gd name="T18" fmla="*/ 20 w 40"/>
                  <a:gd name="T19" fmla="*/ 601 h 761"/>
                  <a:gd name="T20" fmla="*/ 40 w 40"/>
                  <a:gd name="T21" fmla="*/ 621 h 761"/>
                  <a:gd name="T22" fmla="*/ 40 w 40"/>
                  <a:gd name="T23" fmla="*/ 621 h 761"/>
                  <a:gd name="T24" fmla="*/ 20 w 40"/>
                  <a:gd name="T25" fmla="*/ 641 h 761"/>
                  <a:gd name="T26" fmla="*/ 0 w 40"/>
                  <a:gd name="T27" fmla="*/ 621 h 761"/>
                  <a:gd name="T28" fmla="*/ 0 w 40"/>
                  <a:gd name="T29" fmla="*/ 501 h 761"/>
                  <a:gd name="T30" fmla="*/ 0 w 40"/>
                  <a:gd name="T31" fmla="*/ 501 h 761"/>
                  <a:gd name="T32" fmla="*/ 20 w 40"/>
                  <a:gd name="T33" fmla="*/ 481 h 761"/>
                  <a:gd name="T34" fmla="*/ 40 w 40"/>
                  <a:gd name="T35" fmla="*/ 501 h 761"/>
                  <a:gd name="T36" fmla="*/ 40 w 40"/>
                  <a:gd name="T37" fmla="*/ 501 h 761"/>
                  <a:gd name="T38" fmla="*/ 20 w 40"/>
                  <a:gd name="T39" fmla="*/ 521 h 761"/>
                  <a:gd name="T40" fmla="*/ 0 w 40"/>
                  <a:gd name="T41" fmla="*/ 501 h 761"/>
                  <a:gd name="T42" fmla="*/ 0 w 40"/>
                  <a:gd name="T43" fmla="*/ 381 h 761"/>
                  <a:gd name="T44" fmla="*/ 0 w 40"/>
                  <a:gd name="T45" fmla="*/ 380 h 761"/>
                  <a:gd name="T46" fmla="*/ 20 w 40"/>
                  <a:gd name="T47" fmla="*/ 360 h 761"/>
                  <a:gd name="T48" fmla="*/ 40 w 40"/>
                  <a:gd name="T49" fmla="*/ 380 h 761"/>
                  <a:gd name="T50" fmla="*/ 40 w 40"/>
                  <a:gd name="T51" fmla="*/ 381 h 761"/>
                  <a:gd name="T52" fmla="*/ 20 w 40"/>
                  <a:gd name="T53" fmla="*/ 401 h 761"/>
                  <a:gd name="T54" fmla="*/ 0 w 40"/>
                  <a:gd name="T55" fmla="*/ 381 h 761"/>
                  <a:gd name="T56" fmla="*/ 0 w 40"/>
                  <a:gd name="T57" fmla="*/ 260 h 761"/>
                  <a:gd name="T58" fmla="*/ 0 w 40"/>
                  <a:gd name="T59" fmla="*/ 260 h 761"/>
                  <a:gd name="T60" fmla="*/ 20 w 40"/>
                  <a:gd name="T61" fmla="*/ 240 h 761"/>
                  <a:gd name="T62" fmla="*/ 40 w 40"/>
                  <a:gd name="T63" fmla="*/ 260 h 761"/>
                  <a:gd name="T64" fmla="*/ 40 w 40"/>
                  <a:gd name="T65" fmla="*/ 260 h 761"/>
                  <a:gd name="T66" fmla="*/ 20 w 40"/>
                  <a:gd name="T67" fmla="*/ 280 h 761"/>
                  <a:gd name="T68" fmla="*/ 0 w 40"/>
                  <a:gd name="T69" fmla="*/ 260 h 761"/>
                  <a:gd name="T70" fmla="*/ 0 w 40"/>
                  <a:gd name="T71" fmla="*/ 140 h 761"/>
                  <a:gd name="T72" fmla="*/ 0 w 40"/>
                  <a:gd name="T73" fmla="*/ 140 h 761"/>
                  <a:gd name="T74" fmla="*/ 20 w 40"/>
                  <a:gd name="T75" fmla="*/ 120 h 761"/>
                  <a:gd name="T76" fmla="*/ 40 w 40"/>
                  <a:gd name="T77" fmla="*/ 140 h 761"/>
                  <a:gd name="T78" fmla="*/ 40 w 40"/>
                  <a:gd name="T79" fmla="*/ 140 h 761"/>
                  <a:gd name="T80" fmla="*/ 20 w 40"/>
                  <a:gd name="T81" fmla="*/ 160 h 761"/>
                  <a:gd name="T82" fmla="*/ 0 w 40"/>
                  <a:gd name="T83" fmla="*/ 140 h 761"/>
                  <a:gd name="T84" fmla="*/ 0 w 40"/>
                  <a:gd name="T85" fmla="*/ 20 h 761"/>
                  <a:gd name="T86" fmla="*/ 0 w 40"/>
                  <a:gd name="T87" fmla="*/ 20 h 761"/>
                  <a:gd name="T88" fmla="*/ 20 w 40"/>
                  <a:gd name="T89" fmla="*/ 0 h 761"/>
                  <a:gd name="T90" fmla="*/ 40 w 40"/>
                  <a:gd name="T91" fmla="*/ 20 h 761"/>
                  <a:gd name="T92" fmla="*/ 40 w 40"/>
                  <a:gd name="T93" fmla="*/ 20 h 761"/>
                  <a:gd name="T94" fmla="*/ 20 w 40"/>
                  <a:gd name="T95" fmla="*/ 40 h 761"/>
                  <a:gd name="T96" fmla="*/ 0 w 40"/>
                  <a:gd name="T97" fmla="*/ 20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761">
                    <a:moveTo>
                      <a:pt x="0" y="741"/>
                    </a:moveTo>
                    <a:lnTo>
                      <a:pt x="0" y="741"/>
                    </a:lnTo>
                    <a:cubicBezTo>
                      <a:pt x="0" y="730"/>
                      <a:pt x="9" y="721"/>
                      <a:pt x="20" y="721"/>
                    </a:cubicBezTo>
                    <a:cubicBezTo>
                      <a:pt x="31" y="721"/>
                      <a:pt x="40" y="730"/>
                      <a:pt x="40" y="741"/>
                    </a:cubicBezTo>
                    <a:lnTo>
                      <a:pt x="40" y="741"/>
                    </a:lnTo>
                    <a:cubicBezTo>
                      <a:pt x="40" y="752"/>
                      <a:pt x="31" y="761"/>
                      <a:pt x="20" y="761"/>
                    </a:cubicBezTo>
                    <a:cubicBezTo>
                      <a:pt x="9" y="761"/>
                      <a:pt x="0" y="752"/>
                      <a:pt x="0" y="741"/>
                    </a:cubicBezTo>
                    <a:close/>
                    <a:moveTo>
                      <a:pt x="0" y="621"/>
                    </a:moveTo>
                    <a:lnTo>
                      <a:pt x="0" y="621"/>
                    </a:lnTo>
                    <a:cubicBezTo>
                      <a:pt x="0" y="609"/>
                      <a:pt x="9" y="601"/>
                      <a:pt x="20" y="601"/>
                    </a:cubicBezTo>
                    <a:cubicBezTo>
                      <a:pt x="31" y="601"/>
                      <a:pt x="40" y="609"/>
                      <a:pt x="40" y="621"/>
                    </a:cubicBezTo>
                    <a:lnTo>
                      <a:pt x="40" y="621"/>
                    </a:lnTo>
                    <a:cubicBezTo>
                      <a:pt x="40" y="632"/>
                      <a:pt x="31" y="641"/>
                      <a:pt x="20" y="641"/>
                    </a:cubicBezTo>
                    <a:cubicBezTo>
                      <a:pt x="9" y="641"/>
                      <a:pt x="0" y="632"/>
                      <a:pt x="0" y="621"/>
                    </a:cubicBezTo>
                    <a:close/>
                    <a:moveTo>
                      <a:pt x="0" y="501"/>
                    </a:moveTo>
                    <a:lnTo>
                      <a:pt x="0" y="501"/>
                    </a:lnTo>
                    <a:cubicBezTo>
                      <a:pt x="0" y="489"/>
                      <a:pt x="9" y="481"/>
                      <a:pt x="20" y="481"/>
                    </a:cubicBezTo>
                    <a:cubicBezTo>
                      <a:pt x="31" y="481"/>
                      <a:pt x="40" y="489"/>
                      <a:pt x="40" y="501"/>
                    </a:cubicBezTo>
                    <a:lnTo>
                      <a:pt x="40" y="501"/>
                    </a:lnTo>
                    <a:cubicBezTo>
                      <a:pt x="40" y="512"/>
                      <a:pt x="31" y="521"/>
                      <a:pt x="20" y="521"/>
                    </a:cubicBezTo>
                    <a:cubicBezTo>
                      <a:pt x="9" y="521"/>
                      <a:pt x="0" y="512"/>
                      <a:pt x="0" y="501"/>
                    </a:cubicBezTo>
                    <a:close/>
                    <a:moveTo>
                      <a:pt x="0" y="381"/>
                    </a:moveTo>
                    <a:lnTo>
                      <a:pt x="0" y="380"/>
                    </a:lnTo>
                    <a:cubicBezTo>
                      <a:pt x="0" y="369"/>
                      <a:pt x="9" y="360"/>
                      <a:pt x="20" y="360"/>
                    </a:cubicBezTo>
                    <a:cubicBezTo>
                      <a:pt x="31" y="360"/>
                      <a:pt x="40" y="369"/>
                      <a:pt x="40" y="380"/>
                    </a:cubicBezTo>
                    <a:lnTo>
                      <a:pt x="40" y="381"/>
                    </a:lnTo>
                    <a:cubicBezTo>
                      <a:pt x="40" y="392"/>
                      <a:pt x="31" y="401"/>
                      <a:pt x="20" y="401"/>
                    </a:cubicBezTo>
                    <a:cubicBezTo>
                      <a:pt x="9" y="401"/>
                      <a:pt x="0" y="392"/>
                      <a:pt x="0" y="381"/>
                    </a:cubicBezTo>
                    <a:close/>
                    <a:moveTo>
                      <a:pt x="0" y="260"/>
                    </a:moveTo>
                    <a:lnTo>
                      <a:pt x="0" y="260"/>
                    </a:lnTo>
                    <a:cubicBezTo>
                      <a:pt x="0" y="249"/>
                      <a:pt x="9" y="240"/>
                      <a:pt x="20" y="240"/>
                    </a:cubicBezTo>
                    <a:cubicBezTo>
                      <a:pt x="31" y="240"/>
                      <a:pt x="40" y="249"/>
                      <a:pt x="40" y="260"/>
                    </a:cubicBezTo>
                    <a:lnTo>
                      <a:pt x="40" y="260"/>
                    </a:lnTo>
                    <a:cubicBezTo>
                      <a:pt x="40" y="272"/>
                      <a:pt x="31" y="280"/>
                      <a:pt x="20" y="280"/>
                    </a:cubicBezTo>
                    <a:cubicBezTo>
                      <a:pt x="9" y="280"/>
                      <a:pt x="0" y="272"/>
                      <a:pt x="0" y="260"/>
                    </a:cubicBezTo>
                    <a:close/>
                    <a:moveTo>
                      <a:pt x="0" y="140"/>
                    </a:moveTo>
                    <a:lnTo>
                      <a:pt x="0" y="140"/>
                    </a:lnTo>
                    <a:cubicBezTo>
                      <a:pt x="0" y="129"/>
                      <a:pt x="9" y="120"/>
                      <a:pt x="20" y="120"/>
                    </a:cubicBezTo>
                    <a:cubicBezTo>
                      <a:pt x="31" y="120"/>
                      <a:pt x="40" y="129"/>
                      <a:pt x="40" y="140"/>
                    </a:cubicBezTo>
                    <a:lnTo>
                      <a:pt x="40" y="140"/>
                    </a:lnTo>
                    <a:cubicBezTo>
                      <a:pt x="40" y="151"/>
                      <a:pt x="31" y="160"/>
                      <a:pt x="20" y="160"/>
                    </a:cubicBezTo>
                    <a:cubicBezTo>
                      <a:pt x="9" y="160"/>
                      <a:pt x="0" y="151"/>
                      <a:pt x="0" y="140"/>
                    </a:cubicBezTo>
                    <a:close/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20"/>
                    </a:ln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Rectangle 89">
                <a:extLst>
                  <a:ext uri="{FF2B5EF4-FFF2-40B4-BE49-F238E27FC236}">
                    <a16:creationId xmlns:a16="http://schemas.microsoft.com/office/drawing/2014/main" id="{7AC74BE9-ACDC-4B90-BC30-54D6881E4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2716"/>
                <a:ext cx="268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1-ая миля </a:t>
                </a:r>
                <a:r>
                  <a:rPr kumimoji="0" lang="en-GB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endPara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5" name="Rectangle 91">
                <a:extLst>
                  <a:ext uri="{FF2B5EF4-FFF2-40B4-BE49-F238E27FC236}">
                    <a16:creationId xmlns:a16="http://schemas.microsoft.com/office/drawing/2014/main" id="{2903420B-8395-4BCF-986D-1EBC00FBC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5" y="4046"/>
                <a:ext cx="20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EMC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07" name="Line 93">
                <a:extLst>
                  <a:ext uri="{FF2B5EF4-FFF2-40B4-BE49-F238E27FC236}">
                    <a16:creationId xmlns:a16="http://schemas.microsoft.com/office/drawing/2014/main" id="{76E33398-046E-4DF8-9DAB-9354D8BA8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9" y="3694"/>
                <a:ext cx="0" cy="295"/>
              </a:xfrm>
              <a:prstGeom prst="line">
                <a:avLst/>
              </a:prstGeom>
              <a:noFill/>
              <a:ln w="17463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Line 94">
                <a:extLst>
                  <a:ext uri="{FF2B5EF4-FFF2-40B4-BE49-F238E27FC236}">
                    <a16:creationId xmlns:a16="http://schemas.microsoft.com/office/drawing/2014/main" id="{D61045CF-3FC7-4401-9572-36E86D616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3" y="3694"/>
                <a:ext cx="0" cy="299"/>
              </a:xfrm>
              <a:prstGeom prst="line">
                <a:avLst/>
              </a:prstGeom>
              <a:noFill/>
              <a:ln w="17463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Rectangle 95">
                <a:extLst>
                  <a:ext uri="{FF2B5EF4-FFF2-40B4-BE49-F238E27FC236}">
                    <a16:creationId xmlns:a16="http://schemas.microsoft.com/office/drawing/2014/main" id="{FE2FC48D-837B-4192-8545-E5D79A9F2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3141"/>
                <a:ext cx="468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altLang="en-US" sz="10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Граница </a:t>
                </a: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0" name="Rectangle 96">
                <a:extLst>
                  <a:ext uri="{FF2B5EF4-FFF2-40B4-BE49-F238E27FC236}">
                    <a16:creationId xmlns:a16="http://schemas.microsoft.com/office/drawing/2014/main" id="{C3187516-EB54-49B3-A95A-443F69E33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3" y="4047"/>
                <a:ext cx="207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EMD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11" name="Rectangle 97">
                <a:extLst>
                  <a:ext uri="{FF2B5EF4-FFF2-40B4-BE49-F238E27FC236}">
                    <a16:creationId xmlns:a16="http://schemas.microsoft.com/office/drawing/2014/main" id="{02B8A310-D78D-4F09-8074-1BCEC6189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2891"/>
                <a:ext cx="11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98">
                <a:extLst>
                  <a:ext uri="{FF2B5EF4-FFF2-40B4-BE49-F238E27FC236}">
                    <a16:creationId xmlns:a16="http://schemas.microsoft.com/office/drawing/2014/main" id="{37A5BAAE-76E6-4E0A-9570-814D3CF1B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2933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99">
                <a:extLst>
                  <a:ext uri="{FF2B5EF4-FFF2-40B4-BE49-F238E27FC236}">
                    <a16:creationId xmlns:a16="http://schemas.microsoft.com/office/drawing/2014/main" id="{453DB851-74D1-49D2-8D37-D44BDBE72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2974"/>
                <a:ext cx="8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100">
                <a:extLst>
                  <a:ext uri="{FF2B5EF4-FFF2-40B4-BE49-F238E27FC236}">
                    <a16:creationId xmlns:a16="http://schemas.microsoft.com/office/drawing/2014/main" id="{B1829590-E758-4742-BDF4-907CB2FC2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016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101">
                <a:extLst>
                  <a:ext uri="{FF2B5EF4-FFF2-40B4-BE49-F238E27FC236}">
                    <a16:creationId xmlns:a16="http://schemas.microsoft.com/office/drawing/2014/main" id="{1B4E06A8-D39B-4B5F-BB5B-7F8B65F8C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058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102">
                <a:extLst>
                  <a:ext uri="{FF2B5EF4-FFF2-40B4-BE49-F238E27FC236}">
                    <a16:creationId xmlns:a16="http://schemas.microsoft.com/office/drawing/2014/main" id="{D77A50C9-01D8-43BA-A9B1-D0D4C6375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098"/>
                <a:ext cx="96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103">
                <a:extLst>
                  <a:ext uri="{FF2B5EF4-FFF2-40B4-BE49-F238E27FC236}">
                    <a16:creationId xmlns:a16="http://schemas.microsoft.com/office/drawing/2014/main" id="{AE8BB9EA-6DCD-46B1-A9B6-0EC5D7964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141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104">
                <a:extLst>
                  <a:ext uri="{FF2B5EF4-FFF2-40B4-BE49-F238E27FC236}">
                    <a16:creationId xmlns:a16="http://schemas.microsoft.com/office/drawing/2014/main" id="{5E7D5C96-CC62-430A-B3AF-DCD12C7DB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189"/>
                <a:ext cx="126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105">
                <a:extLst>
                  <a:ext uri="{FF2B5EF4-FFF2-40B4-BE49-F238E27FC236}">
                    <a16:creationId xmlns:a16="http://schemas.microsoft.com/office/drawing/2014/main" id="{C6D9B349-4AF5-4E47-9D21-DB74E6BA0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232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106">
                <a:extLst>
                  <a:ext uri="{FF2B5EF4-FFF2-40B4-BE49-F238E27FC236}">
                    <a16:creationId xmlns:a16="http://schemas.microsoft.com/office/drawing/2014/main" id="{DB1F64F1-2464-4C58-A5CB-4F67BD361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274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107">
                <a:extLst>
                  <a:ext uri="{FF2B5EF4-FFF2-40B4-BE49-F238E27FC236}">
                    <a16:creationId xmlns:a16="http://schemas.microsoft.com/office/drawing/2014/main" id="{EE126209-4B78-4F42-86A4-2F9F31C73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314"/>
                <a:ext cx="96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108">
                <a:extLst>
                  <a:ext uri="{FF2B5EF4-FFF2-40B4-BE49-F238E27FC236}">
                    <a16:creationId xmlns:a16="http://schemas.microsoft.com/office/drawing/2014/main" id="{6FDCE6DA-1766-4E58-AC75-AEDD528C1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357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109">
                <a:extLst>
                  <a:ext uri="{FF2B5EF4-FFF2-40B4-BE49-F238E27FC236}">
                    <a16:creationId xmlns:a16="http://schemas.microsoft.com/office/drawing/2014/main" id="{C6C6C3D3-6BD2-447A-BD05-D34769EF2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399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110">
                <a:extLst>
                  <a:ext uri="{FF2B5EF4-FFF2-40B4-BE49-F238E27FC236}">
                    <a16:creationId xmlns:a16="http://schemas.microsoft.com/office/drawing/2014/main" id="{1C2110D2-E2F5-419E-9849-25892E35C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8" y="3441"/>
                <a:ext cx="8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*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Freeform 111">
                <a:extLst>
                  <a:ext uri="{FF2B5EF4-FFF2-40B4-BE49-F238E27FC236}">
                    <a16:creationId xmlns:a16="http://schemas.microsoft.com/office/drawing/2014/main" id="{404BF46B-D314-48CB-B579-F2DAB81E3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" y="3423"/>
                <a:ext cx="724" cy="157"/>
              </a:xfrm>
              <a:custGeom>
                <a:avLst/>
                <a:gdLst>
                  <a:gd name="T0" fmla="*/ 0 w 724"/>
                  <a:gd name="T1" fmla="*/ 0 h 157"/>
                  <a:gd name="T2" fmla="*/ 410 w 724"/>
                  <a:gd name="T3" fmla="*/ 125 h 157"/>
                  <a:gd name="T4" fmla="*/ 724 w 724"/>
                  <a:gd name="T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4" h="157">
                    <a:moveTo>
                      <a:pt x="0" y="0"/>
                    </a:moveTo>
                    <a:cubicBezTo>
                      <a:pt x="294" y="102"/>
                      <a:pt x="332" y="113"/>
                      <a:pt x="410" y="125"/>
                    </a:cubicBezTo>
                    <a:cubicBezTo>
                      <a:pt x="470" y="134"/>
                      <a:pt x="552" y="144"/>
                      <a:pt x="724" y="157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112">
                <a:extLst>
                  <a:ext uri="{FF2B5EF4-FFF2-40B4-BE49-F238E27FC236}">
                    <a16:creationId xmlns:a16="http://schemas.microsoft.com/office/drawing/2014/main" id="{C0DACB28-F8FD-49CF-A7C3-779F3C713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1" y="3549"/>
                <a:ext cx="31" cy="57"/>
              </a:xfrm>
              <a:custGeom>
                <a:avLst/>
                <a:gdLst>
                  <a:gd name="T0" fmla="*/ 0 w 31"/>
                  <a:gd name="T1" fmla="*/ 57 h 57"/>
                  <a:gd name="T2" fmla="*/ 31 w 31"/>
                  <a:gd name="T3" fmla="*/ 31 h 57"/>
                  <a:gd name="T4" fmla="*/ 5 w 31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57">
                    <a:moveTo>
                      <a:pt x="0" y="57"/>
                    </a:moveTo>
                    <a:lnTo>
                      <a:pt x="31" y="31"/>
                    </a:lnTo>
                    <a:lnTo>
                      <a:pt x="5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Line 113">
                <a:extLst>
                  <a:ext uri="{FF2B5EF4-FFF2-40B4-BE49-F238E27FC236}">
                    <a16:creationId xmlns:a16="http://schemas.microsoft.com/office/drawing/2014/main" id="{8C60B8DC-74FE-4477-8921-508EC37C7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37" y="3713"/>
                <a:ext cx="0" cy="267"/>
              </a:xfrm>
              <a:prstGeom prst="line">
                <a:avLst/>
              </a:prstGeom>
              <a:noFill/>
              <a:ln w="17463" cap="rnd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Rectangle 114">
                <a:extLst>
                  <a:ext uri="{FF2B5EF4-FFF2-40B4-BE49-F238E27FC236}">
                    <a16:creationId xmlns:a16="http://schemas.microsoft.com/office/drawing/2014/main" id="{51501070-49F8-4194-8407-92C047618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8" y="4024"/>
                <a:ext cx="661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EMH/EDH/EMI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29" name="Rectangle 115">
                <a:extLst>
                  <a:ext uri="{FF2B5EF4-FFF2-40B4-BE49-F238E27FC236}">
                    <a16:creationId xmlns:a16="http://schemas.microsoft.com/office/drawing/2014/main" id="{5522FAAF-50DD-4E39-BCEA-AD130A215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7" y="3133"/>
                <a:ext cx="688" cy="540"/>
              </a:xfrm>
              <a:prstGeom prst="rect">
                <a:avLst/>
              </a:prstGeom>
              <a:noFill/>
              <a:ln w="41275" cap="rnd">
                <a:solidFill>
                  <a:srgbClr val="3F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0" name="Rectangle 116">
                <a:extLst>
                  <a:ext uri="{FF2B5EF4-FFF2-40B4-BE49-F238E27FC236}">
                    <a16:creationId xmlns:a16="http://schemas.microsoft.com/office/drawing/2014/main" id="{BF142CAF-69BB-468B-A619-115FF8DD7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3119"/>
                <a:ext cx="535" cy="540"/>
              </a:xfrm>
              <a:prstGeom prst="rect">
                <a:avLst/>
              </a:prstGeom>
              <a:noFill/>
              <a:ln w="41275" cap="rnd">
                <a:solidFill>
                  <a:srgbClr val="3F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21">
                <a:extLst>
                  <a:ext uri="{FF2B5EF4-FFF2-40B4-BE49-F238E27FC236}">
                    <a16:creationId xmlns:a16="http://schemas.microsoft.com/office/drawing/2014/main" id="{90A70416-87BA-4C38-B825-7F8FFABCF2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6" y="2918"/>
                <a:ext cx="11" cy="206"/>
              </a:xfrm>
              <a:custGeom>
                <a:avLst/>
                <a:gdLst>
                  <a:gd name="T0" fmla="*/ 0 w 40"/>
                  <a:gd name="T1" fmla="*/ 740 h 760"/>
                  <a:gd name="T2" fmla="*/ 0 w 40"/>
                  <a:gd name="T3" fmla="*/ 740 h 760"/>
                  <a:gd name="T4" fmla="*/ 20 w 40"/>
                  <a:gd name="T5" fmla="*/ 720 h 760"/>
                  <a:gd name="T6" fmla="*/ 40 w 40"/>
                  <a:gd name="T7" fmla="*/ 740 h 760"/>
                  <a:gd name="T8" fmla="*/ 40 w 40"/>
                  <a:gd name="T9" fmla="*/ 740 h 760"/>
                  <a:gd name="T10" fmla="*/ 20 w 40"/>
                  <a:gd name="T11" fmla="*/ 760 h 760"/>
                  <a:gd name="T12" fmla="*/ 0 w 40"/>
                  <a:gd name="T13" fmla="*/ 740 h 760"/>
                  <a:gd name="T14" fmla="*/ 0 w 40"/>
                  <a:gd name="T15" fmla="*/ 620 h 760"/>
                  <a:gd name="T16" fmla="*/ 0 w 40"/>
                  <a:gd name="T17" fmla="*/ 620 h 760"/>
                  <a:gd name="T18" fmla="*/ 20 w 40"/>
                  <a:gd name="T19" fmla="*/ 600 h 760"/>
                  <a:gd name="T20" fmla="*/ 40 w 40"/>
                  <a:gd name="T21" fmla="*/ 620 h 760"/>
                  <a:gd name="T22" fmla="*/ 40 w 40"/>
                  <a:gd name="T23" fmla="*/ 620 h 760"/>
                  <a:gd name="T24" fmla="*/ 20 w 40"/>
                  <a:gd name="T25" fmla="*/ 640 h 760"/>
                  <a:gd name="T26" fmla="*/ 0 w 40"/>
                  <a:gd name="T27" fmla="*/ 620 h 760"/>
                  <a:gd name="T28" fmla="*/ 0 w 40"/>
                  <a:gd name="T29" fmla="*/ 500 h 760"/>
                  <a:gd name="T30" fmla="*/ 0 w 40"/>
                  <a:gd name="T31" fmla="*/ 500 h 760"/>
                  <a:gd name="T32" fmla="*/ 20 w 40"/>
                  <a:gd name="T33" fmla="*/ 480 h 760"/>
                  <a:gd name="T34" fmla="*/ 40 w 40"/>
                  <a:gd name="T35" fmla="*/ 500 h 760"/>
                  <a:gd name="T36" fmla="*/ 40 w 40"/>
                  <a:gd name="T37" fmla="*/ 500 h 760"/>
                  <a:gd name="T38" fmla="*/ 20 w 40"/>
                  <a:gd name="T39" fmla="*/ 520 h 760"/>
                  <a:gd name="T40" fmla="*/ 0 w 40"/>
                  <a:gd name="T41" fmla="*/ 500 h 760"/>
                  <a:gd name="T42" fmla="*/ 0 w 40"/>
                  <a:gd name="T43" fmla="*/ 380 h 760"/>
                  <a:gd name="T44" fmla="*/ 0 w 40"/>
                  <a:gd name="T45" fmla="*/ 380 h 760"/>
                  <a:gd name="T46" fmla="*/ 20 w 40"/>
                  <a:gd name="T47" fmla="*/ 360 h 760"/>
                  <a:gd name="T48" fmla="*/ 40 w 40"/>
                  <a:gd name="T49" fmla="*/ 380 h 760"/>
                  <a:gd name="T50" fmla="*/ 40 w 40"/>
                  <a:gd name="T51" fmla="*/ 380 h 760"/>
                  <a:gd name="T52" fmla="*/ 20 w 40"/>
                  <a:gd name="T53" fmla="*/ 400 h 760"/>
                  <a:gd name="T54" fmla="*/ 0 w 40"/>
                  <a:gd name="T55" fmla="*/ 380 h 760"/>
                  <a:gd name="T56" fmla="*/ 0 w 40"/>
                  <a:gd name="T57" fmla="*/ 260 h 760"/>
                  <a:gd name="T58" fmla="*/ 0 w 40"/>
                  <a:gd name="T59" fmla="*/ 260 h 760"/>
                  <a:gd name="T60" fmla="*/ 20 w 40"/>
                  <a:gd name="T61" fmla="*/ 240 h 760"/>
                  <a:gd name="T62" fmla="*/ 40 w 40"/>
                  <a:gd name="T63" fmla="*/ 260 h 760"/>
                  <a:gd name="T64" fmla="*/ 40 w 40"/>
                  <a:gd name="T65" fmla="*/ 260 h 760"/>
                  <a:gd name="T66" fmla="*/ 20 w 40"/>
                  <a:gd name="T67" fmla="*/ 280 h 760"/>
                  <a:gd name="T68" fmla="*/ 0 w 40"/>
                  <a:gd name="T69" fmla="*/ 260 h 760"/>
                  <a:gd name="T70" fmla="*/ 0 w 40"/>
                  <a:gd name="T71" fmla="*/ 140 h 760"/>
                  <a:gd name="T72" fmla="*/ 0 w 40"/>
                  <a:gd name="T73" fmla="*/ 140 h 760"/>
                  <a:gd name="T74" fmla="*/ 20 w 40"/>
                  <a:gd name="T75" fmla="*/ 120 h 760"/>
                  <a:gd name="T76" fmla="*/ 40 w 40"/>
                  <a:gd name="T77" fmla="*/ 140 h 760"/>
                  <a:gd name="T78" fmla="*/ 40 w 40"/>
                  <a:gd name="T79" fmla="*/ 140 h 760"/>
                  <a:gd name="T80" fmla="*/ 20 w 40"/>
                  <a:gd name="T81" fmla="*/ 160 h 760"/>
                  <a:gd name="T82" fmla="*/ 0 w 40"/>
                  <a:gd name="T83" fmla="*/ 140 h 760"/>
                  <a:gd name="T84" fmla="*/ 0 w 40"/>
                  <a:gd name="T85" fmla="*/ 20 h 760"/>
                  <a:gd name="T86" fmla="*/ 0 w 40"/>
                  <a:gd name="T87" fmla="*/ 20 h 760"/>
                  <a:gd name="T88" fmla="*/ 20 w 40"/>
                  <a:gd name="T89" fmla="*/ 0 h 760"/>
                  <a:gd name="T90" fmla="*/ 40 w 40"/>
                  <a:gd name="T91" fmla="*/ 20 h 760"/>
                  <a:gd name="T92" fmla="*/ 40 w 40"/>
                  <a:gd name="T93" fmla="*/ 20 h 760"/>
                  <a:gd name="T94" fmla="*/ 20 w 40"/>
                  <a:gd name="T95" fmla="*/ 40 h 760"/>
                  <a:gd name="T96" fmla="*/ 0 w 40"/>
                  <a:gd name="T97" fmla="*/ 2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" h="760">
                    <a:moveTo>
                      <a:pt x="0" y="740"/>
                    </a:moveTo>
                    <a:lnTo>
                      <a:pt x="0" y="740"/>
                    </a:lnTo>
                    <a:cubicBezTo>
                      <a:pt x="0" y="729"/>
                      <a:pt x="9" y="720"/>
                      <a:pt x="20" y="720"/>
                    </a:cubicBezTo>
                    <a:cubicBezTo>
                      <a:pt x="31" y="720"/>
                      <a:pt x="40" y="729"/>
                      <a:pt x="40" y="740"/>
                    </a:cubicBezTo>
                    <a:lnTo>
                      <a:pt x="40" y="740"/>
                    </a:lnTo>
                    <a:cubicBezTo>
                      <a:pt x="40" y="751"/>
                      <a:pt x="31" y="760"/>
                      <a:pt x="20" y="760"/>
                    </a:cubicBezTo>
                    <a:cubicBezTo>
                      <a:pt x="9" y="760"/>
                      <a:pt x="0" y="751"/>
                      <a:pt x="0" y="740"/>
                    </a:cubicBezTo>
                    <a:close/>
                    <a:moveTo>
                      <a:pt x="0" y="620"/>
                    </a:moveTo>
                    <a:lnTo>
                      <a:pt x="0" y="620"/>
                    </a:lnTo>
                    <a:cubicBezTo>
                      <a:pt x="0" y="609"/>
                      <a:pt x="9" y="600"/>
                      <a:pt x="20" y="600"/>
                    </a:cubicBezTo>
                    <a:cubicBezTo>
                      <a:pt x="31" y="600"/>
                      <a:pt x="40" y="609"/>
                      <a:pt x="40" y="620"/>
                    </a:cubicBezTo>
                    <a:lnTo>
                      <a:pt x="40" y="620"/>
                    </a:lnTo>
                    <a:cubicBezTo>
                      <a:pt x="40" y="631"/>
                      <a:pt x="31" y="640"/>
                      <a:pt x="20" y="640"/>
                    </a:cubicBezTo>
                    <a:cubicBezTo>
                      <a:pt x="9" y="640"/>
                      <a:pt x="0" y="631"/>
                      <a:pt x="0" y="620"/>
                    </a:cubicBezTo>
                    <a:close/>
                    <a:moveTo>
                      <a:pt x="0" y="500"/>
                    </a:moveTo>
                    <a:lnTo>
                      <a:pt x="0" y="500"/>
                    </a:lnTo>
                    <a:cubicBezTo>
                      <a:pt x="0" y="489"/>
                      <a:pt x="9" y="480"/>
                      <a:pt x="20" y="480"/>
                    </a:cubicBezTo>
                    <a:cubicBezTo>
                      <a:pt x="31" y="480"/>
                      <a:pt x="40" y="489"/>
                      <a:pt x="40" y="500"/>
                    </a:cubicBezTo>
                    <a:lnTo>
                      <a:pt x="40" y="500"/>
                    </a:lnTo>
                    <a:cubicBezTo>
                      <a:pt x="40" y="511"/>
                      <a:pt x="31" y="520"/>
                      <a:pt x="20" y="520"/>
                    </a:cubicBezTo>
                    <a:cubicBezTo>
                      <a:pt x="9" y="520"/>
                      <a:pt x="0" y="511"/>
                      <a:pt x="0" y="500"/>
                    </a:cubicBezTo>
                    <a:close/>
                    <a:moveTo>
                      <a:pt x="0" y="380"/>
                    </a:moveTo>
                    <a:lnTo>
                      <a:pt x="0" y="380"/>
                    </a:lnTo>
                    <a:cubicBezTo>
                      <a:pt x="0" y="369"/>
                      <a:pt x="9" y="360"/>
                      <a:pt x="20" y="360"/>
                    </a:cubicBezTo>
                    <a:cubicBezTo>
                      <a:pt x="31" y="360"/>
                      <a:pt x="40" y="369"/>
                      <a:pt x="40" y="380"/>
                    </a:cubicBezTo>
                    <a:lnTo>
                      <a:pt x="40" y="380"/>
                    </a:lnTo>
                    <a:cubicBezTo>
                      <a:pt x="40" y="391"/>
                      <a:pt x="31" y="400"/>
                      <a:pt x="20" y="400"/>
                    </a:cubicBezTo>
                    <a:cubicBezTo>
                      <a:pt x="9" y="400"/>
                      <a:pt x="0" y="391"/>
                      <a:pt x="0" y="380"/>
                    </a:cubicBezTo>
                    <a:close/>
                    <a:moveTo>
                      <a:pt x="0" y="260"/>
                    </a:moveTo>
                    <a:lnTo>
                      <a:pt x="0" y="260"/>
                    </a:lnTo>
                    <a:cubicBezTo>
                      <a:pt x="0" y="249"/>
                      <a:pt x="9" y="240"/>
                      <a:pt x="20" y="240"/>
                    </a:cubicBezTo>
                    <a:cubicBezTo>
                      <a:pt x="31" y="240"/>
                      <a:pt x="40" y="249"/>
                      <a:pt x="40" y="260"/>
                    </a:cubicBezTo>
                    <a:lnTo>
                      <a:pt x="40" y="260"/>
                    </a:lnTo>
                    <a:cubicBezTo>
                      <a:pt x="40" y="271"/>
                      <a:pt x="31" y="280"/>
                      <a:pt x="20" y="280"/>
                    </a:cubicBezTo>
                    <a:cubicBezTo>
                      <a:pt x="9" y="280"/>
                      <a:pt x="0" y="271"/>
                      <a:pt x="0" y="260"/>
                    </a:cubicBezTo>
                    <a:close/>
                    <a:moveTo>
                      <a:pt x="0" y="140"/>
                    </a:moveTo>
                    <a:lnTo>
                      <a:pt x="0" y="140"/>
                    </a:lnTo>
                    <a:cubicBezTo>
                      <a:pt x="0" y="129"/>
                      <a:pt x="9" y="120"/>
                      <a:pt x="20" y="120"/>
                    </a:cubicBezTo>
                    <a:cubicBezTo>
                      <a:pt x="31" y="120"/>
                      <a:pt x="40" y="129"/>
                      <a:pt x="40" y="140"/>
                    </a:cubicBezTo>
                    <a:lnTo>
                      <a:pt x="40" y="140"/>
                    </a:lnTo>
                    <a:cubicBezTo>
                      <a:pt x="40" y="151"/>
                      <a:pt x="31" y="160"/>
                      <a:pt x="20" y="160"/>
                    </a:cubicBezTo>
                    <a:cubicBezTo>
                      <a:pt x="9" y="160"/>
                      <a:pt x="0" y="151"/>
                      <a:pt x="0" y="140"/>
                    </a:cubicBezTo>
                    <a:close/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20"/>
                    </a:ln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22">
                <a:extLst>
                  <a:ext uri="{FF2B5EF4-FFF2-40B4-BE49-F238E27FC236}">
                    <a16:creationId xmlns:a16="http://schemas.microsoft.com/office/drawing/2014/main" id="{C1078618-83E9-454F-9F03-E8D28606D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2717"/>
                <a:ext cx="1458" cy="672"/>
              </a:xfrm>
              <a:custGeom>
                <a:avLst/>
                <a:gdLst>
                  <a:gd name="T0" fmla="*/ 0 w 1458"/>
                  <a:gd name="T1" fmla="*/ 672 h 672"/>
                  <a:gd name="T2" fmla="*/ 731 w 1458"/>
                  <a:gd name="T3" fmla="*/ 25 h 672"/>
                  <a:gd name="T4" fmla="*/ 1209 w 1458"/>
                  <a:gd name="T5" fmla="*/ 414 h 672"/>
                  <a:gd name="T6" fmla="*/ 1458 w 1458"/>
                  <a:gd name="T7" fmla="*/ 661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8" h="672">
                    <a:moveTo>
                      <a:pt x="0" y="672"/>
                    </a:moveTo>
                    <a:cubicBezTo>
                      <a:pt x="270" y="525"/>
                      <a:pt x="502" y="55"/>
                      <a:pt x="731" y="25"/>
                    </a:cubicBezTo>
                    <a:cubicBezTo>
                      <a:pt x="918" y="0"/>
                      <a:pt x="1103" y="269"/>
                      <a:pt x="1209" y="414"/>
                    </a:cubicBezTo>
                    <a:cubicBezTo>
                      <a:pt x="1325" y="572"/>
                      <a:pt x="1347" y="585"/>
                      <a:pt x="1458" y="661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23">
                <a:extLst>
                  <a:ext uri="{FF2B5EF4-FFF2-40B4-BE49-F238E27FC236}">
                    <a16:creationId xmlns:a16="http://schemas.microsoft.com/office/drawing/2014/main" id="{6962D802-0E59-43EF-AD3C-E5F56A492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4" y="3347"/>
                <a:ext cx="63" cy="56"/>
              </a:xfrm>
              <a:custGeom>
                <a:avLst/>
                <a:gdLst>
                  <a:gd name="T0" fmla="*/ 231 w 231"/>
                  <a:gd name="T1" fmla="*/ 205 h 205"/>
                  <a:gd name="T2" fmla="*/ 0 w 231"/>
                  <a:gd name="T3" fmla="*/ 173 h 205"/>
                  <a:gd name="T4" fmla="*/ 118 w 231"/>
                  <a:gd name="T5" fmla="*/ 0 h 205"/>
                  <a:gd name="T6" fmla="*/ 231 w 231"/>
                  <a:gd name="T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1" h="205">
                    <a:moveTo>
                      <a:pt x="231" y="205"/>
                    </a:moveTo>
                    <a:lnTo>
                      <a:pt x="0" y="173"/>
                    </a:lnTo>
                    <a:cubicBezTo>
                      <a:pt x="64" y="137"/>
                      <a:pt x="108" y="73"/>
                      <a:pt x="118" y="0"/>
                    </a:cubicBezTo>
                    <a:lnTo>
                      <a:pt x="231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8" name="Rectangle 124">
                <a:extLst>
                  <a:ext uri="{FF2B5EF4-FFF2-40B4-BE49-F238E27FC236}">
                    <a16:creationId xmlns:a16="http://schemas.microsoft.com/office/drawing/2014/main" id="{3A48828F-BD5E-42A7-BF72-0BB36CB0F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3327"/>
                <a:ext cx="304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9" name="Rectangle 125">
                <a:extLst>
                  <a:ext uri="{FF2B5EF4-FFF2-40B4-BE49-F238E27FC236}">
                    <a16:creationId xmlns:a16="http://schemas.microsoft.com/office/drawing/2014/main" id="{3B5B0651-646F-4FC1-9D01-BA929DA51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3327"/>
                <a:ext cx="304" cy="223"/>
              </a:xfrm>
              <a:prstGeom prst="rect">
                <a:avLst/>
              </a:prstGeom>
              <a:noFill/>
              <a:ln w="31750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40" name="Picture 126">
                <a:extLst>
                  <a:ext uri="{FF2B5EF4-FFF2-40B4-BE49-F238E27FC236}">
                    <a16:creationId xmlns:a16="http://schemas.microsoft.com/office/drawing/2014/main" id="{7E179215-4026-46C5-B52A-3E4CE8957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3270"/>
                <a:ext cx="221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" name="Freeform 127">
                <a:extLst>
                  <a:ext uri="{FF2B5EF4-FFF2-40B4-BE49-F238E27FC236}">
                    <a16:creationId xmlns:a16="http://schemas.microsoft.com/office/drawing/2014/main" id="{C1B1F43A-55A4-424C-A573-0B12F3CC3E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6" y="3021"/>
                <a:ext cx="11" cy="239"/>
              </a:xfrm>
              <a:custGeom>
                <a:avLst/>
                <a:gdLst>
                  <a:gd name="T0" fmla="*/ 0 w 40"/>
                  <a:gd name="T1" fmla="*/ 860 h 880"/>
                  <a:gd name="T2" fmla="*/ 0 w 40"/>
                  <a:gd name="T3" fmla="*/ 860 h 880"/>
                  <a:gd name="T4" fmla="*/ 20 w 40"/>
                  <a:gd name="T5" fmla="*/ 840 h 880"/>
                  <a:gd name="T6" fmla="*/ 40 w 40"/>
                  <a:gd name="T7" fmla="*/ 860 h 880"/>
                  <a:gd name="T8" fmla="*/ 40 w 40"/>
                  <a:gd name="T9" fmla="*/ 860 h 880"/>
                  <a:gd name="T10" fmla="*/ 20 w 40"/>
                  <a:gd name="T11" fmla="*/ 880 h 880"/>
                  <a:gd name="T12" fmla="*/ 0 w 40"/>
                  <a:gd name="T13" fmla="*/ 860 h 880"/>
                  <a:gd name="T14" fmla="*/ 0 w 40"/>
                  <a:gd name="T15" fmla="*/ 740 h 880"/>
                  <a:gd name="T16" fmla="*/ 0 w 40"/>
                  <a:gd name="T17" fmla="*/ 740 h 880"/>
                  <a:gd name="T18" fmla="*/ 20 w 40"/>
                  <a:gd name="T19" fmla="*/ 720 h 880"/>
                  <a:gd name="T20" fmla="*/ 40 w 40"/>
                  <a:gd name="T21" fmla="*/ 740 h 880"/>
                  <a:gd name="T22" fmla="*/ 40 w 40"/>
                  <a:gd name="T23" fmla="*/ 740 h 880"/>
                  <a:gd name="T24" fmla="*/ 20 w 40"/>
                  <a:gd name="T25" fmla="*/ 760 h 880"/>
                  <a:gd name="T26" fmla="*/ 0 w 40"/>
                  <a:gd name="T27" fmla="*/ 740 h 880"/>
                  <a:gd name="T28" fmla="*/ 0 w 40"/>
                  <a:gd name="T29" fmla="*/ 620 h 880"/>
                  <a:gd name="T30" fmla="*/ 0 w 40"/>
                  <a:gd name="T31" fmla="*/ 620 h 880"/>
                  <a:gd name="T32" fmla="*/ 20 w 40"/>
                  <a:gd name="T33" fmla="*/ 600 h 880"/>
                  <a:gd name="T34" fmla="*/ 40 w 40"/>
                  <a:gd name="T35" fmla="*/ 620 h 880"/>
                  <a:gd name="T36" fmla="*/ 40 w 40"/>
                  <a:gd name="T37" fmla="*/ 620 h 880"/>
                  <a:gd name="T38" fmla="*/ 20 w 40"/>
                  <a:gd name="T39" fmla="*/ 640 h 880"/>
                  <a:gd name="T40" fmla="*/ 0 w 40"/>
                  <a:gd name="T41" fmla="*/ 620 h 880"/>
                  <a:gd name="T42" fmla="*/ 0 w 40"/>
                  <a:gd name="T43" fmla="*/ 500 h 880"/>
                  <a:gd name="T44" fmla="*/ 0 w 40"/>
                  <a:gd name="T45" fmla="*/ 500 h 880"/>
                  <a:gd name="T46" fmla="*/ 20 w 40"/>
                  <a:gd name="T47" fmla="*/ 480 h 880"/>
                  <a:gd name="T48" fmla="*/ 40 w 40"/>
                  <a:gd name="T49" fmla="*/ 500 h 880"/>
                  <a:gd name="T50" fmla="*/ 40 w 40"/>
                  <a:gd name="T51" fmla="*/ 500 h 880"/>
                  <a:gd name="T52" fmla="*/ 20 w 40"/>
                  <a:gd name="T53" fmla="*/ 520 h 880"/>
                  <a:gd name="T54" fmla="*/ 0 w 40"/>
                  <a:gd name="T55" fmla="*/ 500 h 880"/>
                  <a:gd name="T56" fmla="*/ 0 w 40"/>
                  <a:gd name="T57" fmla="*/ 380 h 880"/>
                  <a:gd name="T58" fmla="*/ 0 w 40"/>
                  <a:gd name="T59" fmla="*/ 380 h 880"/>
                  <a:gd name="T60" fmla="*/ 20 w 40"/>
                  <a:gd name="T61" fmla="*/ 360 h 880"/>
                  <a:gd name="T62" fmla="*/ 40 w 40"/>
                  <a:gd name="T63" fmla="*/ 380 h 880"/>
                  <a:gd name="T64" fmla="*/ 40 w 40"/>
                  <a:gd name="T65" fmla="*/ 380 h 880"/>
                  <a:gd name="T66" fmla="*/ 20 w 40"/>
                  <a:gd name="T67" fmla="*/ 400 h 880"/>
                  <a:gd name="T68" fmla="*/ 0 w 40"/>
                  <a:gd name="T69" fmla="*/ 380 h 880"/>
                  <a:gd name="T70" fmla="*/ 0 w 40"/>
                  <a:gd name="T71" fmla="*/ 260 h 880"/>
                  <a:gd name="T72" fmla="*/ 0 w 40"/>
                  <a:gd name="T73" fmla="*/ 260 h 880"/>
                  <a:gd name="T74" fmla="*/ 20 w 40"/>
                  <a:gd name="T75" fmla="*/ 240 h 880"/>
                  <a:gd name="T76" fmla="*/ 40 w 40"/>
                  <a:gd name="T77" fmla="*/ 260 h 880"/>
                  <a:gd name="T78" fmla="*/ 40 w 40"/>
                  <a:gd name="T79" fmla="*/ 260 h 880"/>
                  <a:gd name="T80" fmla="*/ 20 w 40"/>
                  <a:gd name="T81" fmla="*/ 280 h 880"/>
                  <a:gd name="T82" fmla="*/ 0 w 40"/>
                  <a:gd name="T83" fmla="*/ 260 h 880"/>
                  <a:gd name="T84" fmla="*/ 0 w 40"/>
                  <a:gd name="T85" fmla="*/ 140 h 880"/>
                  <a:gd name="T86" fmla="*/ 0 w 40"/>
                  <a:gd name="T87" fmla="*/ 140 h 880"/>
                  <a:gd name="T88" fmla="*/ 20 w 40"/>
                  <a:gd name="T89" fmla="*/ 120 h 880"/>
                  <a:gd name="T90" fmla="*/ 40 w 40"/>
                  <a:gd name="T91" fmla="*/ 140 h 880"/>
                  <a:gd name="T92" fmla="*/ 40 w 40"/>
                  <a:gd name="T93" fmla="*/ 140 h 880"/>
                  <a:gd name="T94" fmla="*/ 20 w 40"/>
                  <a:gd name="T95" fmla="*/ 160 h 880"/>
                  <a:gd name="T96" fmla="*/ 0 w 40"/>
                  <a:gd name="T97" fmla="*/ 140 h 880"/>
                  <a:gd name="T98" fmla="*/ 0 w 40"/>
                  <a:gd name="T99" fmla="*/ 20 h 880"/>
                  <a:gd name="T100" fmla="*/ 0 w 40"/>
                  <a:gd name="T101" fmla="*/ 20 h 880"/>
                  <a:gd name="T102" fmla="*/ 20 w 40"/>
                  <a:gd name="T103" fmla="*/ 0 h 880"/>
                  <a:gd name="T104" fmla="*/ 40 w 40"/>
                  <a:gd name="T105" fmla="*/ 20 h 880"/>
                  <a:gd name="T106" fmla="*/ 40 w 40"/>
                  <a:gd name="T107" fmla="*/ 20 h 880"/>
                  <a:gd name="T108" fmla="*/ 20 w 40"/>
                  <a:gd name="T109" fmla="*/ 40 h 880"/>
                  <a:gd name="T110" fmla="*/ 0 w 40"/>
                  <a:gd name="T111" fmla="*/ 2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" h="880">
                    <a:moveTo>
                      <a:pt x="0" y="860"/>
                    </a:moveTo>
                    <a:lnTo>
                      <a:pt x="0" y="860"/>
                    </a:lnTo>
                    <a:cubicBezTo>
                      <a:pt x="0" y="849"/>
                      <a:pt x="9" y="840"/>
                      <a:pt x="20" y="840"/>
                    </a:cubicBezTo>
                    <a:cubicBezTo>
                      <a:pt x="31" y="840"/>
                      <a:pt x="40" y="849"/>
                      <a:pt x="40" y="860"/>
                    </a:cubicBezTo>
                    <a:lnTo>
                      <a:pt x="40" y="860"/>
                    </a:lnTo>
                    <a:cubicBezTo>
                      <a:pt x="40" y="871"/>
                      <a:pt x="31" y="880"/>
                      <a:pt x="20" y="880"/>
                    </a:cubicBezTo>
                    <a:cubicBezTo>
                      <a:pt x="9" y="880"/>
                      <a:pt x="0" y="871"/>
                      <a:pt x="0" y="860"/>
                    </a:cubicBezTo>
                    <a:close/>
                    <a:moveTo>
                      <a:pt x="0" y="740"/>
                    </a:moveTo>
                    <a:lnTo>
                      <a:pt x="0" y="740"/>
                    </a:lnTo>
                    <a:cubicBezTo>
                      <a:pt x="0" y="729"/>
                      <a:pt x="9" y="720"/>
                      <a:pt x="20" y="720"/>
                    </a:cubicBezTo>
                    <a:cubicBezTo>
                      <a:pt x="31" y="720"/>
                      <a:pt x="40" y="729"/>
                      <a:pt x="40" y="740"/>
                    </a:cubicBezTo>
                    <a:lnTo>
                      <a:pt x="40" y="740"/>
                    </a:lnTo>
                    <a:cubicBezTo>
                      <a:pt x="40" y="751"/>
                      <a:pt x="31" y="760"/>
                      <a:pt x="20" y="760"/>
                    </a:cubicBezTo>
                    <a:cubicBezTo>
                      <a:pt x="9" y="760"/>
                      <a:pt x="0" y="751"/>
                      <a:pt x="0" y="740"/>
                    </a:cubicBezTo>
                    <a:close/>
                    <a:moveTo>
                      <a:pt x="0" y="620"/>
                    </a:moveTo>
                    <a:lnTo>
                      <a:pt x="0" y="620"/>
                    </a:lnTo>
                    <a:cubicBezTo>
                      <a:pt x="0" y="609"/>
                      <a:pt x="9" y="600"/>
                      <a:pt x="20" y="600"/>
                    </a:cubicBezTo>
                    <a:cubicBezTo>
                      <a:pt x="31" y="600"/>
                      <a:pt x="40" y="609"/>
                      <a:pt x="40" y="620"/>
                    </a:cubicBezTo>
                    <a:lnTo>
                      <a:pt x="40" y="620"/>
                    </a:lnTo>
                    <a:cubicBezTo>
                      <a:pt x="40" y="631"/>
                      <a:pt x="31" y="640"/>
                      <a:pt x="20" y="640"/>
                    </a:cubicBezTo>
                    <a:cubicBezTo>
                      <a:pt x="9" y="640"/>
                      <a:pt x="0" y="631"/>
                      <a:pt x="0" y="620"/>
                    </a:cubicBezTo>
                    <a:close/>
                    <a:moveTo>
                      <a:pt x="0" y="500"/>
                    </a:moveTo>
                    <a:lnTo>
                      <a:pt x="0" y="500"/>
                    </a:lnTo>
                    <a:cubicBezTo>
                      <a:pt x="0" y="489"/>
                      <a:pt x="9" y="480"/>
                      <a:pt x="20" y="480"/>
                    </a:cubicBezTo>
                    <a:cubicBezTo>
                      <a:pt x="31" y="480"/>
                      <a:pt x="40" y="489"/>
                      <a:pt x="40" y="500"/>
                    </a:cubicBezTo>
                    <a:lnTo>
                      <a:pt x="40" y="500"/>
                    </a:lnTo>
                    <a:cubicBezTo>
                      <a:pt x="40" y="511"/>
                      <a:pt x="31" y="520"/>
                      <a:pt x="20" y="520"/>
                    </a:cubicBezTo>
                    <a:cubicBezTo>
                      <a:pt x="9" y="520"/>
                      <a:pt x="0" y="511"/>
                      <a:pt x="0" y="500"/>
                    </a:cubicBezTo>
                    <a:close/>
                    <a:moveTo>
                      <a:pt x="0" y="380"/>
                    </a:moveTo>
                    <a:lnTo>
                      <a:pt x="0" y="380"/>
                    </a:lnTo>
                    <a:cubicBezTo>
                      <a:pt x="0" y="369"/>
                      <a:pt x="9" y="360"/>
                      <a:pt x="20" y="360"/>
                    </a:cubicBezTo>
                    <a:cubicBezTo>
                      <a:pt x="31" y="360"/>
                      <a:pt x="40" y="369"/>
                      <a:pt x="40" y="380"/>
                    </a:cubicBezTo>
                    <a:lnTo>
                      <a:pt x="40" y="380"/>
                    </a:lnTo>
                    <a:cubicBezTo>
                      <a:pt x="40" y="391"/>
                      <a:pt x="31" y="400"/>
                      <a:pt x="20" y="400"/>
                    </a:cubicBezTo>
                    <a:cubicBezTo>
                      <a:pt x="9" y="400"/>
                      <a:pt x="0" y="391"/>
                      <a:pt x="0" y="380"/>
                    </a:cubicBezTo>
                    <a:close/>
                    <a:moveTo>
                      <a:pt x="0" y="260"/>
                    </a:moveTo>
                    <a:lnTo>
                      <a:pt x="0" y="260"/>
                    </a:lnTo>
                    <a:cubicBezTo>
                      <a:pt x="0" y="249"/>
                      <a:pt x="9" y="240"/>
                      <a:pt x="20" y="240"/>
                    </a:cubicBezTo>
                    <a:cubicBezTo>
                      <a:pt x="31" y="240"/>
                      <a:pt x="40" y="249"/>
                      <a:pt x="40" y="260"/>
                    </a:cubicBezTo>
                    <a:lnTo>
                      <a:pt x="40" y="260"/>
                    </a:lnTo>
                    <a:cubicBezTo>
                      <a:pt x="40" y="271"/>
                      <a:pt x="31" y="280"/>
                      <a:pt x="20" y="280"/>
                    </a:cubicBezTo>
                    <a:cubicBezTo>
                      <a:pt x="9" y="280"/>
                      <a:pt x="0" y="271"/>
                      <a:pt x="0" y="260"/>
                    </a:cubicBezTo>
                    <a:close/>
                    <a:moveTo>
                      <a:pt x="0" y="140"/>
                    </a:moveTo>
                    <a:lnTo>
                      <a:pt x="0" y="140"/>
                    </a:lnTo>
                    <a:cubicBezTo>
                      <a:pt x="0" y="129"/>
                      <a:pt x="9" y="120"/>
                      <a:pt x="20" y="120"/>
                    </a:cubicBezTo>
                    <a:cubicBezTo>
                      <a:pt x="31" y="120"/>
                      <a:pt x="40" y="129"/>
                      <a:pt x="40" y="140"/>
                    </a:cubicBezTo>
                    <a:lnTo>
                      <a:pt x="40" y="140"/>
                    </a:lnTo>
                    <a:cubicBezTo>
                      <a:pt x="40" y="151"/>
                      <a:pt x="31" y="160"/>
                      <a:pt x="20" y="160"/>
                    </a:cubicBezTo>
                    <a:cubicBezTo>
                      <a:pt x="9" y="160"/>
                      <a:pt x="0" y="151"/>
                      <a:pt x="0" y="140"/>
                    </a:cubicBezTo>
                    <a:close/>
                    <a:moveTo>
                      <a:pt x="0" y="20"/>
                    </a:move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20"/>
                    </a:ln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2" name="Rectangle 128">
                <a:extLst>
                  <a:ext uri="{FF2B5EF4-FFF2-40B4-BE49-F238E27FC236}">
                    <a16:creationId xmlns:a16="http://schemas.microsoft.com/office/drawing/2014/main" id="{2C4D0758-DB67-4CA5-A40F-851B939A8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2919"/>
                <a:ext cx="42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en-US" sz="1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Таможня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pic>
            <p:nvPicPr>
              <p:cNvPr id="143" name="Picture 47">
                <a:extLst>
                  <a:ext uri="{FF2B5EF4-FFF2-40B4-BE49-F238E27FC236}">
                    <a16:creationId xmlns:a16="http://schemas.microsoft.com/office/drawing/2014/main" id="{42A089E8-9FA2-4C0F-BA66-B4FCAD1174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4" y="3211"/>
                <a:ext cx="368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4" name="Rectangle 67">
              <a:extLst>
                <a:ext uri="{FF2B5EF4-FFF2-40B4-BE49-F238E27FC236}">
                  <a16:creationId xmlns:a16="http://schemas.microsoft.com/office/drawing/2014/main" id="{1BCC77F0-063B-4F5F-9ED7-5A05EDF6E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574" y="4114915"/>
              <a:ext cx="17360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Авиапочтовое отделение</a:t>
              </a: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/</a:t>
              </a:r>
              <a:b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УО</a:t>
              </a:r>
              <a:b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подачи</a:t>
              </a: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  <a:endPara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5" name="Rectangle 67">
              <a:extLst>
                <a:ext uri="{FF2B5EF4-FFF2-40B4-BE49-F238E27FC236}">
                  <a16:creationId xmlns:a16="http://schemas.microsoft.com/office/drawing/2014/main" id="{2CD586D5-3A7A-4912-8ECB-9C17B339D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9569" y="4103394"/>
              <a:ext cx="173605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ru-RU" altLang="en-US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Авиапочтовое отделение/</a:t>
              </a:r>
              <a:br>
                <a:rPr lang="ru-RU" altLang="en-US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altLang="en-US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УО</a:t>
              </a:r>
              <a:br>
                <a:rPr lang="ru-RU" altLang="en-US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altLang="en-US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(назначения)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  <a:endPara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6" name="Rectangle 67">
              <a:extLst>
                <a:ext uri="{FF2B5EF4-FFF2-40B4-BE49-F238E27FC236}">
                  <a16:creationId xmlns:a16="http://schemas.microsoft.com/office/drawing/2014/main" id="{43FE1540-DBF8-4D2E-90F2-5A7BEC4FD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458" y="4116596"/>
              <a:ext cx="116859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lang="ru-RU" altLang="en-US" sz="9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Сортировочн.центр</a:t>
              </a:r>
              <a:br>
                <a:rPr lang="ru-RU" altLang="en-US" sz="9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altLang="en-US" sz="9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(назначения)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) </a:t>
              </a:r>
              <a:r>
                <a:rPr kumimoji="0" lang="ru-RU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653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9569924-00F8-4DA0-ADB9-485FDCCA2C45}"/>
              </a:ext>
            </a:extLst>
          </p:cNvPr>
          <p:cNvGrpSpPr>
            <a:grpSpLocks noChangeAspect="1"/>
          </p:cNvGrpSpPr>
          <p:nvPr/>
        </p:nvGrpSpPr>
        <p:grpSpPr>
          <a:xfrm>
            <a:off x="8607379" y="1637125"/>
            <a:ext cx="3320703" cy="837965"/>
            <a:chOff x="6709340" y="383177"/>
            <a:chExt cx="3906709" cy="9858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231653-124A-4442-B8FF-FDE50B6D844A}"/>
                </a:ext>
              </a:extLst>
            </p:cNvPr>
            <p:cNvSpPr/>
            <p:nvPr/>
          </p:nvSpPr>
          <p:spPr>
            <a:xfrm>
              <a:off x="8773828" y="415359"/>
              <a:ext cx="1842221" cy="95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10" name="Picture 10" descr="https://encrypted-tbn2.google.com/images?q=tbn:ANd9GcT1XilkB4nt0nowAAu88P9Lo4HnCPUL3M4BletkZ-SyWpOm6eJU">
              <a:extLst>
                <a:ext uri="{FF2B5EF4-FFF2-40B4-BE49-F238E27FC236}">
                  <a16:creationId xmlns:a16="http://schemas.microsoft.com/office/drawing/2014/main" id="{15BFCCBD-3F6C-4EDB-B26E-138AE204E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640" y="383177"/>
              <a:ext cx="982662" cy="98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https://upload.wikimedia.org/wikipedia/commons/thumb/f/fd/USB_Icon.svg/2000px-USB_Icon.svg.png">
              <a:extLst>
                <a:ext uri="{FF2B5EF4-FFF2-40B4-BE49-F238E27FC236}">
                  <a16:creationId xmlns:a16="http://schemas.microsoft.com/office/drawing/2014/main" id="{7115E4BD-A126-4221-B40C-2F5104C37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477" y="648733"/>
              <a:ext cx="448976" cy="21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F7F2D3FC-7ED8-448A-A703-23B76D7B09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44" t="15398" r="42111" b="3980"/>
            <a:stretch/>
          </p:blipFill>
          <p:spPr bwMode="auto">
            <a:xfrm>
              <a:off x="6709340" y="473327"/>
              <a:ext cx="586810" cy="739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6">
              <a:extLst>
                <a:ext uri="{FF2B5EF4-FFF2-40B4-BE49-F238E27FC236}">
                  <a16:creationId xmlns:a16="http://schemas.microsoft.com/office/drawing/2014/main" id="{69D9C58B-9247-412C-B40A-4FF7F9AF9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0122" y="440327"/>
              <a:ext cx="1762125" cy="774017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AAD5111-6966-41B2-AB12-F814094DF181}"/>
                </a:ext>
              </a:extLst>
            </p:cNvPr>
            <p:cNvCxnSpPr/>
            <p:nvPr/>
          </p:nvCxnSpPr>
          <p:spPr>
            <a:xfrm>
              <a:off x="7296150" y="630567"/>
              <a:ext cx="714375" cy="136401"/>
            </a:xfrm>
            <a:prstGeom prst="line">
              <a:avLst/>
            </a:pr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6FE88C-0DD7-43FA-8054-79E4933F40FA}"/>
                </a:ext>
              </a:extLst>
            </p:cNvPr>
            <p:cNvCxnSpPr/>
            <p:nvPr/>
          </p:nvCxnSpPr>
          <p:spPr>
            <a:xfrm>
              <a:off x="7296150" y="630655"/>
              <a:ext cx="1447800" cy="581736"/>
            </a:xfrm>
            <a:prstGeom prst="line">
              <a:avLst/>
            </a:pr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226623-2E34-4A1C-A372-F77B86A87E71}"/>
                </a:ext>
              </a:extLst>
            </p:cNvPr>
            <p:cNvCxnSpPr/>
            <p:nvPr/>
          </p:nvCxnSpPr>
          <p:spPr>
            <a:xfrm>
              <a:off x="8010525" y="766968"/>
              <a:ext cx="666750" cy="369689"/>
            </a:xfrm>
            <a:prstGeom prst="line">
              <a:avLst/>
            </a:prstGeom>
            <a:ln w="57150">
              <a:solidFill>
                <a:srgbClr val="FF0000">
                  <a:alpha val="19000"/>
                </a:srgb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E1D437-EF56-4E8C-90D5-C9FB9CF54F5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A4D98"/>
          </a:solidFill>
        </p:spPr>
        <p:txBody>
          <a:bodyPr/>
          <a:lstStyle/>
          <a:p>
            <a:pPr defTabSz="360000"/>
            <a:r>
              <a:rPr lang="en-GB" sz="2000" b="1" dirty="0">
                <a:solidFill>
                  <a:schemeClr val="bg1"/>
                </a:solidFill>
              </a:rPr>
              <a:t>I.		</a:t>
            </a:r>
            <a:r>
              <a:rPr lang="ru-RU" sz="2000" dirty="0">
                <a:solidFill>
                  <a:schemeClr val="bg1"/>
                </a:solidFill>
              </a:rPr>
              <a:t>Сбор и обмен данными </a:t>
            </a:r>
            <a:r>
              <a:rPr lang="en-GB" sz="2000" b="1" dirty="0">
                <a:solidFill>
                  <a:schemeClr val="bg1"/>
                </a:solidFill>
              </a:rPr>
              <a:t>(</a:t>
            </a:r>
            <a:r>
              <a:rPr lang="ru-RU" sz="2000" b="1" dirty="0">
                <a:solidFill>
                  <a:schemeClr val="bg1"/>
                </a:solidFill>
              </a:rPr>
              <a:t>продолжение</a:t>
            </a:r>
            <a:r>
              <a:rPr lang="en-GB" sz="2000" b="1" dirty="0">
                <a:solidFill>
                  <a:schemeClr val="bg1"/>
                </a:solidFill>
              </a:rPr>
              <a:t>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F86D4-EE54-48FB-BE5C-26C8E2B58C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ln>
            <a:noFill/>
          </a:ln>
        </p:spPr>
        <p:txBody>
          <a:bodyPr/>
          <a:lstStyle/>
          <a:p>
            <a:pPr marL="361950" indent="-361950" defTabSz="360000">
              <a:buFont typeface="Wingdings" pitchFamily="2" charset="2"/>
              <a:buChar char="q"/>
              <a:defRPr/>
            </a:pPr>
            <a:r>
              <a:rPr lang="ru-RU" sz="1800" b="1" dirty="0"/>
              <a:t>Передача </a:t>
            </a:r>
            <a:r>
              <a:rPr lang="ru-RU" sz="1800" dirty="0"/>
              <a:t>данных</a:t>
            </a:r>
            <a:r>
              <a:rPr lang="ru-RU" sz="1800" b="1" dirty="0"/>
              <a:t> </a:t>
            </a:r>
            <a:r>
              <a:rPr lang="en-GB" sz="1800" dirty="0"/>
              <a:t>EDI :</a:t>
            </a:r>
          </a:p>
          <a:p>
            <a:pPr marL="720000" lvl="1" indent="-360000" defTabSz="360000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ru-RU" sz="1800" dirty="0"/>
              <a:t>Передача через установленные сети передачи сообщений </a:t>
            </a:r>
            <a:r>
              <a:rPr lang="en-GB" sz="1800" dirty="0"/>
              <a:t>EDI : </a:t>
            </a:r>
          </a:p>
          <a:p>
            <a:pPr marL="1076325" lvl="1" indent="-358775" defTabSz="3600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/>
              <a:t>UPU </a:t>
            </a:r>
            <a:r>
              <a:rPr lang="ru-RU" sz="1800" dirty="0"/>
              <a:t>система</a:t>
            </a:r>
            <a:r>
              <a:rPr lang="en-GB" sz="1800" dirty="0"/>
              <a:t> (POST*Net </a:t>
            </a:r>
            <a:r>
              <a:rPr lang="ru-RU" sz="1800" dirty="0"/>
              <a:t>через</a:t>
            </a:r>
            <a:r>
              <a:rPr lang="en-GB" sz="1800" dirty="0"/>
              <a:t> IPS)</a:t>
            </a:r>
          </a:p>
          <a:p>
            <a:pPr marL="1076325" lvl="1" indent="-358775" defTabSz="3600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/>
              <a:t>IPC </a:t>
            </a:r>
            <a:r>
              <a:rPr lang="ru-RU" sz="1800" dirty="0"/>
              <a:t>система</a:t>
            </a:r>
            <a:endParaRPr lang="en-GB" sz="1800" dirty="0"/>
          </a:p>
          <a:p>
            <a:pPr marL="720000" lvl="1" indent="-360000" defTabSz="360000">
              <a:buFont typeface="Courier New" pitchFamily="49" charset="0"/>
              <a:buChar char="o"/>
              <a:defRPr/>
            </a:pPr>
            <a:endParaRPr lang="en-GB" sz="1800" dirty="0"/>
          </a:p>
          <a:p>
            <a:pPr marL="360000" lvl="1" indent="-358775" defTabSz="360000">
              <a:buFont typeface="Wingdings" panose="05000000000000000000" pitchFamily="2" charset="2"/>
              <a:buChar char="q"/>
              <a:defRPr/>
            </a:pPr>
            <a:r>
              <a:rPr lang="ru-RU" sz="1800" dirty="0"/>
              <a:t>Данные </a:t>
            </a:r>
            <a:r>
              <a:rPr lang="en-GB" sz="1800" dirty="0"/>
              <a:t>EDI</a:t>
            </a:r>
            <a:r>
              <a:rPr lang="ru-RU" sz="1800" dirty="0"/>
              <a:t>, хранящиеся в ВПС</a:t>
            </a:r>
            <a:endParaRPr lang="en-GB" sz="1800" dirty="0"/>
          </a:p>
          <a:p>
            <a:pPr marL="4400" indent="0" defTabSz="360000">
              <a:buNone/>
            </a:pPr>
            <a:endParaRPr lang="en-GB" sz="1800" dirty="0"/>
          </a:p>
          <a:p>
            <a:pPr marL="4400" indent="0" defTabSz="360000">
              <a:buNone/>
            </a:pPr>
            <a:endParaRPr lang="en-GB" sz="1800" dirty="0"/>
          </a:p>
          <a:p>
            <a:pPr marL="4400" indent="0" defTabSz="360000">
              <a:buNone/>
            </a:pPr>
            <a:endParaRPr lang="en-GB" sz="1800" dirty="0"/>
          </a:p>
          <a:p>
            <a:pPr marL="4400" indent="0" defTabSz="360000">
              <a:buNone/>
            </a:pPr>
            <a:endParaRPr lang="en-GB" sz="1800" dirty="0"/>
          </a:p>
          <a:p>
            <a:pPr indent="-360000" defTabSz="360000">
              <a:buFont typeface="Wingdings" pitchFamily="2" charset="2"/>
              <a:buChar char="q"/>
              <a:defRPr/>
            </a:pPr>
            <a:r>
              <a:rPr lang="ru-RU" sz="1800" dirty="0"/>
              <a:t>Текущие цели передачи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720000" lvl="1" indent="-360000" defTabSz="3600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EMD &lt; 24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часа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отправлений с </a:t>
            </a:r>
            <a:r>
              <a:rPr lang="en-GB" sz="1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EMC</a:t>
            </a:r>
            <a:endParaRPr lang="en-GB" sz="1800" dirty="0"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0000" lvl="1" indent="-360000" defTabSz="3600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EMH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EDH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EMI &lt; 24 </a:t>
            </a: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часа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отправлений с </a:t>
            </a:r>
            <a:r>
              <a:rPr lang="en-GB" sz="1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EMD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defTabSz="360000">
              <a:buFont typeface="Wingdings" pitchFamily="2" charset="2"/>
              <a:buChar char="q"/>
              <a:defRPr/>
            </a:pP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360000" defTabSz="360000">
              <a:buFont typeface="Wingdings" pitchFamily="2" charset="2"/>
              <a:buChar char="q"/>
              <a:defRPr/>
            </a:pPr>
            <a:r>
              <a:rPr lang="ru-R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каждого НО</a:t>
            </a: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800" dirty="0"/>
              <a:t>подсчитывается количество отправлений, события в которых соответствуют вышеуказанным целям</a:t>
            </a:r>
            <a:endParaRPr lang="en-GB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67593A-D1AB-4210-B033-A09FC1CB720E}"/>
              </a:ext>
            </a:extLst>
          </p:cNvPr>
          <p:cNvSpPr txBox="1"/>
          <p:nvPr/>
        </p:nvSpPr>
        <p:spPr>
          <a:xfrm>
            <a:off x="9457310" y="2716358"/>
            <a:ext cx="2362932" cy="1043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0000" tIns="90000" rIns="90000" bIns="9000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Заказные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RA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RZ </a:t>
            </a:r>
          </a:p>
          <a:p>
            <a:endParaRPr lang="en-GB" sz="14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 объявленной ценностью</a:t>
            </a:r>
            <a:r>
              <a: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VA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GB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VZ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7249494-21E9-49FA-93A4-A19DDD9B8002}"/>
              </a:ext>
            </a:extLst>
          </p:cNvPr>
          <p:cNvSpPr txBox="1">
            <a:spLocks/>
          </p:cNvSpPr>
          <p:nvPr/>
        </p:nvSpPr>
        <p:spPr bwMode="auto">
          <a:xfrm>
            <a:off x="1742400" y="3785715"/>
            <a:ext cx="7967384" cy="574284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360000"/>
            <a:r>
              <a:rPr lang="en-US" sz="2000" dirty="0">
                <a:solidFill>
                  <a:schemeClr val="bg1"/>
                </a:solidFill>
              </a:rPr>
              <a:t>II.	</a:t>
            </a:r>
            <a:r>
              <a:rPr lang="ru-RU" sz="2000" dirty="0">
                <a:solidFill>
                  <a:schemeClr val="bg1"/>
                </a:solidFill>
              </a:rPr>
              <a:t>Измерение: сроки передачи данных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2" descr="PMO performance metrics">
            <a:extLst>
              <a:ext uri="{FF2B5EF4-FFF2-40B4-BE49-F238E27FC236}">
                <a16:creationId xmlns:a16="http://schemas.microsoft.com/office/drawing/2014/main" id="{5ABA9EB4-63E6-4054-8061-BBFBE2A91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0182" r="7263" b="8849"/>
          <a:stretch/>
        </p:blipFill>
        <p:spPr bwMode="auto">
          <a:xfrm>
            <a:off x="9844001" y="3827301"/>
            <a:ext cx="1724566" cy="12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63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32EC-D3A8-480B-9140-3602A10C0A8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A4D98"/>
          </a:solidFill>
        </p:spPr>
        <p:txBody>
          <a:bodyPr/>
          <a:lstStyle/>
          <a:p>
            <a:pPr defTabSz="360000"/>
            <a:r>
              <a:rPr lang="en-GB" sz="2400" dirty="0">
                <a:solidFill>
                  <a:schemeClr val="bg1"/>
                </a:solidFill>
              </a:rPr>
              <a:t>III.	</a:t>
            </a:r>
            <a:r>
              <a:rPr lang="ru-RU" sz="2400" dirty="0">
                <a:solidFill>
                  <a:schemeClr val="bg1"/>
                </a:solidFill>
              </a:rPr>
              <a:t>Измерение: расчет показателей работы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8928-7045-4053-B38C-C6D3D29A05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 defTabSz="360000">
              <a:spcAft>
                <a:spcPts val="1200"/>
              </a:spcAft>
              <a:buNone/>
            </a:pPr>
            <a:r>
              <a:rPr lang="ru-RU" sz="2000" dirty="0"/>
              <a:t>Для каждого потока</a:t>
            </a:r>
            <a:r>
              <a:rPr lang="en-GB" sz="2000" dirty="0"/>
              <a:t>, </a:t>
            </a:r>
            <a:r>
              <a:rPr lang="ru-RU" sz="2000" dirty="0"/>
              <a:t>минимум целей</a:t>
            </a:r>
            <a:r>
              <a:rPr lang="en-GB" sz="2000" dirty="0"/>
              <a:t>:</a:t>
            </a:r>
          </a:p>
          <a:p>
            <a:pPr marL="360000" lvl="1" indent="-360000" algn="just" defTabSz="3600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000" dirty="0"/>
              <a:t>56% </a:t>
            </a:r>
            <a:r>
              <a:rPr lang="ru-RU" sz="2000" dirty="0"/>
              <a:t>отправлений с событием </a:t>
            </a:r>
            <a:r>
              <a:rPr lang="en-GB" sz="2000" dirty="0"/>
              <a:t>EMC </a:t>
            </a:r>
            <a:r>
              <a:rPr lang="ru-RU" sz="2000" dirty="0"/>
              <a:t>ДОЛЖНЫ также иметь события </a:t>
            </a:r>
            <a:r>
              <a:rPr lang="en-GB" sz="2000" dirty="0"/>
              <a:t>EMD </a:t>
            </a:r>
            <a:r>
              <a:rPr lang="ru-RU" sz="2000" dirty="0"/>
              <a:t>и</a:t>
            </a:r>
          </a:p>
          <a:p>
            <a:pPr marL="360000" lvl="1" indent="-360000" algn="just" defTabSz="36000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360000" lvl="1" indent="-360000" defTabSz="3600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2000" dirty="0"/>
              <a:t>56% </a:t>
            </a:r>
            <a:r>
              <a:rPr lang="ru-RU" sz="2000" dirty="0"/>
              <a:t>отправлений с событием </a:t>
            </a:r>
            <a:r>
              <a:rPr lang="en-GB" sz="2000" dirty="0"/>
              <a:t>EMD </a:t>
            </a:r>
            <a:r>
              <a:rPr lang="ru-RU" sz="2000" dirty="0"/>
              <a:t>ДОЛЖНЫ также иметь событие доставки </a:t>
            </a:r>
            <a:r>
              <a:rPr lang="en-GB" sz="2000" dirty="0"/>
              <a:t>(EMH </a:t>
            </a:r>
            <a:r>
              <a:rPr lang="ru-RU" sz="2000" dirty="0"/>
              <a:t>или</a:t>
            </a:r>
            <a:r>
              <a:rPr lang="en-GB" sz="2000" dirty="0"/>
              <a:t> EDH </a:t>
            </a:r>
            <a:r>
              <a:rPr lang="ru-RU" sz="2000" dirty="0"/>
              <a:t>или</a:t>
            </a:r>
            <a:r>
              <a:rPr lang="en-GB" sz="2000" dirty="0"/>
              <a:t> EMI)</a:t>
            </a:r>
          </a:p>
          <a:p>
            <a:pPr marL="360000" lvl="1" indent="-360000" algn="just" defTabSz="36000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2000" dirty="0"/>
          </a:p>
          <a:p>
            <a:pPr marL="4400" indent="0" defTabSz="360000">
              <a:spcAft>
                <a:spcPts val="0"/>
              </a:spcAft>
              <a:buNone/>
            </a:pPr>
            <a:r>
              <a:rPr lang="en-GB" sz="2000" i="1" dirty="0"/>
              <a:t>…</a:t>
            </a:r>
            <a:r>
              <a:rPr lang="ru-RU" sz="2000" i="1" dirty="0"/>
              <a:t>механизм каскадного расчета: отличается от расчета для отслеживаемых измерений</a:t>
            </a:r>
          </a:p>
          <a:p>
            <a:pPr marL="4400" indent="0" defTabSz="360000">
              <a:spcAft>
                <a:spcPts val="0"/>
              </a:spcAft>
              <a:buNone/>
            </a:pPr>
            <a:r>
              <a:rPr lang="ru-RU" sz="2000" dirty="0"/>
              <a:t>Когда минимальные целевые показатели будут выполнены </a:t>
            </a:r>
            <a:r>
              <a:rPr lang="ru-RU" sz="2000" b="1" dirty="0"/>
              <a:t>и</a:t>
            </a:r>
            <a:r>
              <a:rPr lang="ru-RU" sz="2000" dirty="0"/>
              <a:t> НО будут включены в программу "оплата по результатам работы" (до 2026 г), все отправления, переданные в течение 24 часов, будут иметь право на получение вознаграждения</a:t>
            </a:r>
            <a:r>
              <a:rPr lang="en-GB" sz="2000" dirty="0"/>
              <a:t>.</a:t>
            </a:r>
          </a:p>
          <a:p>
            <a:pPr marL="4400" indent="0" defTabSz="360000">
              <a:spcAft>
                <a:spcPts val="0"/>
              </a:spcAft>
              <a:buNone/>
            </a:pPr>
            <a:endParaRPr lang="en-GB" sz="2000" dirty="0"/>
          </a:p>
          <a:p>
            <a:pPr marL="4400" indent="0" defTabSz="360000">
              <a:spcAft>
                <a:spcPts val="0"/>
              </a:spcAft>
              <a:buNone/>
            </a:pPr>
            <a:r>
              <a:rPr lang="ru-RU" sz="2000" b="1" dirty="0"/>
              <a:t>Вознаграждение</a:t>
            </a:r>
            <a:r>
              <a:rPr lang="en-GB" sz="2000" b="1" dirty="0"/>
              <a:t> = </a:t>
            </a:r>
            <a:r>
              <a:rPr lang="ru-RU" sz="2000" b="1" dirty="0"/>
              <a:t>количество отправлений, имеющих право на вознаграждение </a:t>
            </a:r>
            <a:r>
              <a:rPr lang="en-GB" sz="2000" b="1" dirty="0"/>
              <a:t>x 0.5 </a:t>
            </a:r>
            <a:r>
              <a:rPr lang="ru-RU" sz="2000" b="1" dirty="0"/>
              <a:t>СПЗ</a:t>
            </a:r>
            <a:endParaRPr lang="en-GB" sz="2000" b="1" dirty="0"/>
          </a:p>
          <a:p>
            <a:pPr marL="4400" indent="0" defTabSz="360000">
              <a:buNone/>
            </a:pPr>
            <a:endParaRPr lang="en-GB" sz="2000" dirty="0"/>
          </a:p>
        </p:txBody>
      </p:sp>
      <p:pic>
        <p:nvPicPr>
          <p:cNvPr id="4" name="Picture 2" descr="PMO performance metrics">
            <a:extLst>
              <a:ext uri="{FF2B5EF4-FFF2-40B4-BE49-F238E27FC236}">
                <a16:creationId xmlns:a16="http://schemas.microsoft.com/office/drawing/2014/main" id="{751DFDC3-5327-49DC-BB1F-8B58735D3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0182" r="7263" b="8849"/>
          <a:stretch/>
        </p:blipFill>
        <p:spPr bwMode="auto">
          <a:xfrm>
            <a:off x="10226362" y="1530220"/>
            <a:ext cx="1629088" cy="116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17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1BE0-3BFF-4F00-BE33-4A487078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График отчетности</a:t>
            </a:r>
            <a:br>
              <a:rPr lang="en-GB" sz="2000" dirty="0"/>
            </a:br>
            <a:r>
              <a:rPr lang="en-GB" sz="2000" dirty="0"/>
              <a:t>(</a:t>
            </a:r>
            <a:r>
              <a:rPr lang="ru-RU" sz="2000" dirty="0"/>
              <a:t>см. циркуляр МБ</a:t>
            </a:r>
            <a:r>
              <a:rPr lang="en-GB" sz="2000" dirty="0"/>
              <a:t> 51/2025)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4D80-B814-43DD-BD84-EE3115C5AE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ln>
            <a:noFill/>
          </a:ln>
        </p:spPr>
        <p:txBody>
          <a:bodyPr/>
          <a:lstStyle/>
          <a:p>
            <a:pPr marL="4400" indent="0" defTabSz="360000">
              <a:buNone/>
            </a:pPr>
            <a:r>
              <a:rPr lang="ru-RU" sz="1600" dirty="0"/>
              <a:t>Отчетность составляется в соответствии с руководящими принципами, содержащимися в статье 31-105</a:t>
            </a:r>
            <a:endParaRPr lang="en-GB" sz="1600" dirty="0"/>
          </a:p>
          <a:p>
            <a:pPr marL="4400" indent="0" defTabSz="360000">
              <a:buNone/>
            </a:pPr>
            <a:endParaRPr lang="en-GB" sz="2000" dirty="0"/>
          </a:p>
          <a:p>
            <a:pPr marL="4400" indent="0" defTabSz="360000">
              <a:buNone/>
            </a:pPr>
            <a:endParaRPr lang="en-GB" sz="2000" dirty="0"/>
          </a:p>
          <a:p>
            <a:pPr marL="4400" indent="0" defTabSz="360000">
              <a:buNone/>
            </a:pPr>
            <a:endParaRPr lang="en-GB" sz="2000" dirty="0"/>
          </a:p>
          <a:p>
            <a:pPr marL="4400" indent="0" defTabSz="360000">
              <a:buNone/>
            </a:pPr>
            <a:endParaRPr lang="en-GB" sz="2000" dirty="0"/>
          </a:p>
          <a:p>
            <a:pPr indent="-360000" defTabSz="360000">
              <a:spcBef>
                <a:spcPts val="600"/>
              </a:spcBef>
            </a:pPr>
            <a:endParaRPr lang="en-GB" sz="2000" dirty="0"/>
          </a:p>
          <a:p>
            <a:pPr indent="-360000" defTabSz="360000">
              <a:spcBef>
                <a:spcPts val="600"/>
              </a:spcBef>
            </a:pPr>
            <a:r>
              <a:rPr lang="en-GB" sz="2000" dirty="0"/>
              <a:t>LAS – letter accounting simulation</a:t>
            </a:r>
          </a:p>
          <a:p>
            <a:pPr indent="-360000" defTabSz="360000">
              <a:spcBef>
                <a:spcPts val="600"/>
              </a:spcBef>
            </a:pPr>
            <a:r>
              <a:rPr lang="en-GB" sz="2000" dirty="0"/>
              <a:t>Q – </a:t>
            </a:r>
            <a:r>
              <a:rPr lang="ru-RU" sz="2000" dirty="0"/>
              <a:t>квартал</a:t>
            </a:r>
            <a:endParaRPr lang="en-GB" sz="2000" dirty="0"/>
          </a:p>
          <a:p>
            <a:pPr indent="-360000" defTabSz="360000">
              <a:spcBef>
                <a:spcPts val="600"/>
              </a:spcBef>
            </a:pPr>
            <a:r>
              <a:rPr lang="en-GB" sz="2000" dirty="0"/>
              <a:t>Y – </a:t>
            </a:r>
            <a:r>
              <a:rPr lang="ru-RU" sz="2000" dirty="0"/>
              <a:t>отчетный год</a:t>
            </a:r>
            <a:endParaRPr lang="en-GB" sz="2000" dirty="0"/>
          </a:p>
          <a:p>
            <a:pPr indent="-360000" defTabSz="360000">
              <a:spcBef>
                <a:spcPts val="600"/>
              </a:spcBef>
            </a:pPr>
            <a:r>
              <a:rPr lang="ru-RU" sz="2000" dirty="0"/>
              <a:t>Отчеты будут публиковаться в приложении QCS </a:t>
            </a:r>
            <a:r>
              <a:rPr lang="ru-RU" sz="2000" dirty="0" err="1"/>
              <a:t>Mail</a:t>
            </a:r>
            <a:r>
              <a:rPr lang="ru-RU" sz="2000" dirty="0"/>
              <a:t> (</a:t>
            </a:r>
            <a:r>
              <a:rPr lang="ru-RU" sz="2000" dirty="0" err="1"/>
              <a:t>qcsmail.ptc.post</a:t>
            </a:r>
            <a:r>
              <a:rPr lang="ru-RU" sz="2000" dirty="0"/>
              <a:t>) с 15 по 25 число каждого месяца</a:t>
            </a:r>
          </a:p>
          <a:p>
            <a:pPr indent="-360000" defTabSz="360000">
              <a:spcBef>
                <a:spcPts val="600"/>
              </a:spcBef>
            </a:pPr>
            <a:r>
              <a:rPr lang="ru-RU" sz="2000" dirty="0"/>
              <a:t>Окончательные отчеты о вознаграждении: февраль (4 квартал), май (1 квартал), август (2 квартал), ноябрь (3 квартал)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56CB2-7EC7-49C6-88DE-68166B66E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912358"/>
            <a:ext cx="11480292" cy="2012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138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ACA0-E73F-449D-BF95-3358FEF7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отчета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D11AC-061E-4684-B253-8E1C4321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1" y="1530220"/>
            <a:ext cx="7475667" cy="3031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91E8C-CC6D-4181-9F9A-99092673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127" y="4187118"/>
            <a:ext cx="7837322" cy="2384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845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BD4C8-3DF6-4C8D-9667-690DD20D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889" y="-49619"/>
            <a:ext cx="10112426" cy="602512"/>
          </a:xfrm>
        </p:spPr>
        <p:txBody>
          <a:bodyPr/>
          <a:lstStyle/>
          <a:p>
            <a:r>
              <a:rPr lang="ru-RU" b="1" dirty="0">
                <a:latin typeface="+mn-lt"/>
                <a:ea typeface="+mn-ea"/>
                <a:cs typeface="+mn-cs"/>
              </a:rPr>
              <a:t>Реагирование на требования и динамику рынка</a:t>
            </a:r>
            <a:endParaRPr lang="en-GB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0F19375-8870-4900-86B8-64A4197FDA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76747" y="1136586"/>
            <a:ext cx="9790645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Цифровизация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Переход от физических коммуникаций к цифровым (электронная почта, электронные счета и т.д.) и снижение объемов традиционной почты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Внедрение автоматизации, искусственного интеллекта и робототехники в области контроля спроса и предложения, сортировки и доставки</a:t>
            </a:r>
            <a:endParaRPr kumimoji="0" lang="en-GB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Бум электронной коммерции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Переход к платформам электронной коммерции и вертикально интегрированным сетям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Рост онлайн-покупок привел к увеличению спроса на услуги по доставке посылок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Электронная коммерция изменила систему логистики и доставки, сделав необходимыми более быстрые и эффективные услуги</a:t>
            </a:r>
            <a:endParaRPr kumimoji="0" lang="en-GB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Экологические соображения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en-US" sz="1100" dirty="0"/>
              <a:t>Растет потребность в устойчивом функционировании, в том числе в углеродно-нейтральных методах доставки и сокращении количества бумажных отходов</a:t>
            </a:r>
          </a:p>
          <a:p>
            <a:pPr marR="0"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en-US" sz="1100" dirty="0"/>
              <a:t>Все большее распространение получают экологически чистые транспортные средства, такие как электромобили и велосипеды</a:t>
            </a:r>
            <a:endParaRPr kumimoji="0" lang="en-GB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Ожидания клиентов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«Удобство превыше всего</a:t>
            </a:r>
            <a:r>
              <a:rPr lang="ru-RU" altLang="en-US" sz="1100" dirty="0"/>
              <a:t>»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Потребительский спрос на более быстрые и гибкие варианты доставки (например, доставка в тот же день или на следующий день после доставки)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Повышенное внимание к отслеживанию и прозрачности на протяжении всего процесса доставки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Ориентированные на клиента элементы обслуживания: бесплатная доставка, простой возврат, наглядность и доставка/получение на дом </a:t>
            </a:r>
            <a:endParaRPr lang="en-GB" altLang="en-US" sz="8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100" b="1" dirty="0"/>
              <a:t>Торговая политика и законодательство</a:t>
            </a:r>
            <a:endParaRPr lang="en-GB" altLang="en-US" sz="1100" b="1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100" dirty="0"/>
              <a:t>Новые законодательные требования к данным, повышенная безопасность и ограничения в отношении определенных товаров</a:t>
            </a:r>
            <a:endParaRPr lang="en-GB" altLang="en-US" sz="11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100" dirty="0"/>
              <a:t>Изменения в торговой политике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/>
              <a:t>Структурные последствия для назначенных операторов </a:t>
            </a:r>
            <a:r>
              <a:rPr lang="en-GB" altLang="en-US" sz="1100" b="1" dirty="0"/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100" dirty="0"/>
              <a:t>Растущая конкуренция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100" dirty="0"/>
              <a:t>Сокращение доходов на традиционных рынках, выбор компромисса между традиционными и новыми потребностями сектора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100" dirty="0"/>
              <a:t>Финансовые ограничения в сравнении с потребностями в капитале</a:t>
            </a:r>
            <a:endParaRPr lang="en-GB" altLang="en-US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11DB6F-D873-4D7D-B4A3-2C2CFCEE9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66" y="3421525"/>
            <a:ext cx="392938" cy="511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B1E1C-A278-43F5-8A91-CEDCC96FA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77" y="1907969"/>
            <a:ext cx="468769" cy="490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F90DA0-55A1-43E6-87C5-8AF8CBED0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31" y="5122543"/>
            <a:ext cx="355280" cy="496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98BDBE-1396-4DD7-92DC-C27045F04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63" y="4399924"/>
            <a:ext cx="414369" cy="4052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DE6A3E-F6EF-4D1F-9802-3FE9B29DC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54" y="2701325"/>
            <a:ext cx="347339" cy="4174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D32AB6-044C-459A-B5C0-E9807EEDA4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466" y="1184339"/>
            <a:ext cx="399398" cy="5688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E1CAB5-4EA1-444F-837F-1BA20F26BC7E}"/>
              </a:ext>
            </a:extLst>
          </p:cNvPr>
          <p:cNvSpPr txBox="1"/>
          <p:nvPr/>
        </p:nvSpPr>
        <p:spPr>
          <a:xfrm>
            <a:off x="451663" y="1544722"/>
            <a:ext cx="5594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b="1" dirty="0">
                <a:solidFill>
                  <a:schemeClr val="accent1">
                    <a:lumMod val="50000"/>
                  </a:schemeClr>
                </a:solidFill>
              </a:rPr>
              <a:t>Изменения</a:t>
            </a:r>
            <a:r>
              <a:rPr lang="en-GB" sz="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F473E-D392-4D44-A11A-298E78A34F4B}"/>
              </a:ext>
            </a:extLst>
          </p:cNvPr>
          <p:cNvSpPr txBox="1"/>
          <p:nvPr/>
        </p:nvSpPr>
        <p:spPr>
          <a:xfrm>
            <a:off x="2220686" y="5883921"/>
            <a:ext cx="9737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Переход к вариантному подходу для соответствия потребностям сектора и упрощения предоставления услуг, приведения в соответствие продуктов, качества и вознаграждения</a:t>
            </a:r>
            <a:endParaRPr lang="en-GB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B785F-D988-45FF-A2C0-34C71F53F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466" y="6025224"/>
            <a:ext cx="1786564" cy="51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1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ACA0-E73F-449D-BF95-3358FEF7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473407"/>
            <a:ext cx="7967384" cy="574284"/>
          </a:xfrm>
        </p:spPr>
        <p:txBody>
          <a:bodyPr/>
          <a:lstStyle/>
          <a:p>
            <a:r>
              <a:rPr lang="ru-RU" sz="2000" dirty="0"/>
              <a:t>Отчеты об опыте и операциях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8B83-5704-4755-A77F-1CE3343BB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11518900" cy="3420000"/>
          </a:xfrm>
          <a:ln>
            <a:noFill/>
          </a:ln>
        </p:spPr>
        <p:txBody>
          <a:bodyPr/>
          <a:lstStyle/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GB" sz="2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FA728CF-8366-47D3-8628-3B82872013BB}"/>
              </a:ext>
            </a:extLst>
          </p:cNvPr>
          <p:cNvSpPr txBox="1">
            <a:spLocks/>
          </p:cNvSpPr>
          <p:nvPr/>
        </p:nvSpPr>
        <p:spPr bwMode="auto">
          <a:xfrm>
            <a:off x="151502" y="5225920"/>
            <a:ext cx="11518900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5560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00" indent="0" defTabSz="360000">
              <a:buNone/>
            </a:pPr>
            <a:r>
              <a:rPr lang="ru-RU" sz="1600" dirty="0"/>
              <a:t>Отчеты об операциях</a:t>
            </a:r>
          </a:p>
          <a:p>
            <a:pPr marL="4400" indent="0" defTabSz="360000">
              <a:buNone/>
            </a:pPr>
            <a:r>
              <a:rPr lang="ru-RU" sz="1600" dirty="0"/>
              <a:t>Только плоский файл может быть создан и доступен по запросу</a:t>
            </a:r>
          </a:p>
          <a:p>
            <a:pPr marL="4400" indent="0" defTabSz="360000">
              <a:buNone/>
            </a:pPr>
            <a:r>
              <a:rPr lang="ru-RU" sz="1600" dirty="0"/>
              <a:t>Глобальная система отчетности ВПС будет содержать больше оперативных отчетов</a:t>
            </a:r>
            <a:endParaRPr lang="en-US" sz="1600" dirty="0"/>
          </a:p>
          <a:p>
            <a:pPr marL="4400" indent="0" defTabSz="360000">
              <a:buFont typeface="Arial" panose="020B0604020202020204" pitchFamily="34" charset="0"/>
              <a:buNone/>
            </a:pPr>
            <a:endParaRPr lang="en-GB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B84895-DDA0-436C-8AD4-8F2B369ACD5D}"/>
              </a:ext>
            </a:extLst>
          </p:cNvPr>
          <p:cNvGrpSpPr/>
          <p:nvPr/>
        </p:nvGrpSpPr>
        <p:grpSpPr>
          <a:xfrm>
            <a:off x="221082" y="1525879"/>
            <a:ext cx="11634369" cy="3168331"/>
            <a:chOff x="145357" y="1377980"/>
            <a:chExt cx="11405634" cy="3168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1261EC-C5C1-48FB-911D-50F8B12C2E05}"/>
                </a:ext>
              </a:extLst>
            </p:cNvPr>
            <p:cNvSpPr txBox="1"/>
            <p:nvPr/>
          </p:nvSpPr>
          <p:spPr>
            <a:xfrm>
              <a:off x="258556" y="1985964"/>
              <a:ext cx="652511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58775" lvl="1" indent="-358775" defTabSz="360000">
                <a:buFont typeface="Wingdings" panose="05000000000000000000" pitchFamily="2" charset="2"/>
                <a:buChar char="q"/>
              </a:pP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Данные </a:t>
              </a:r>
              <a:r>
                <a:rPr lang="en-US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EDI, 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подлежащие копированию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F7772A27-73DD-44B8-AD9A-7B00727854AF}"/>
                </a:ext>
              </a:extLst>
            </p:cNvPr>
            <p:cNvSpPr txBox="1">
              <a:spLocks/>
            </p:cNvSpPr>
            <p:nvPr/>
          </p:nvSpPr>
          <p:spPr>
            <a:xfrm>
              <a:off x="145357" y="1377980"/>
              <a:ext cx="2985060" cy="5742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ru-RU" sz="2400" b="0" dirty="0"/>
                <a:t>Опыт</a:t>
              </a:r>
              <a:endParaRPr lang="en-US" sz="2400" b="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50C487-3D76-439C-9CC2-199ABD09A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7555" y="1382321"/>
              <a:ext cx="4623436" cy="31639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8D708D-987E-4EC1-A8C6-B3E69469A4BC}"/>
                </a:ext>
              </a:extLst>
            </p:cNvPr>
            <p:cNvSpPr txBox="1"/>
            <p:nvPr/>
          </p:nvSpPr>
          <p:spPr>
            <a:xfrm>
              <a:off x="258554" y="2444699"/>
              <a:ext cx="627069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60000" lvl="1" indent="-360000" defTabSz="360000">
                <a:buFont typeface="Wingdings" panose="05000000000000000000" pitchFamily="2" charset="2"/>
                <a:buChar char="q"/>
              </a:pP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Доступ к системе отчетности QCS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3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ACA0-E73F-449D-BF95-3358FEF7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418995"/>
            <a:ext cx="9343556" cy="645799"/>
          </a:xfrm>
        </p:spPr>
        <p:txBody>
          <a:bodyPr/>
          <a:lstStyle/>
          <a:p>
            <a:pPr algn="ctr"/>
            <a:r>
              <a:rPr lang="ru-RU" sz="1600" dirty="0"/>
              <a:t>Электронная обработка международных запросов вступает в силу с </a:t>
            </a:r>
            <a:br>
              <a:rPr lang="ru-RU" sz="1600" dirty="0"/>
            </a:br>
            <a:r>
              <a:rPr lang="ru-RU" sz="1600" dirty="0"/>
              <a:t>1 января 2026 года</a:t>
            </a:r>
            <a:endParaRPr lang="en-GB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8B83-5704-4755-A77F-1CE3343BB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11518900" cy="3420000"/>
          </a:xfrm>
          <a:ln>
            <a:noFill/>
          </a:ln>
        </p:spPr>
        <p:txBody>
          <a:bodyPr/>
          <a:lstStyle/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GB" sz="240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EB9B946-B8D1-4140-8382-D845942D8561}"/>
              </a:ext>
            </a:extLst>
          </p:cNvPr>
          <p:cNvGraphicFramePr/>
          <p:nvPr/>
        </p:nvGraphicFramePr>
        <p:xfrm>
          <a:off x="342900" y="1341521"/>
          <a:ext cx="4325353" cy="522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F4979E3-A7A8-4337-B669-6562F97D30DF}"/>
              </a:ext>
            </a:extLst>
          </p:cNvPr>
          <p:cNvGraphicFramePr/>
          <p:nvPr/>
        </p:nvGraphicFramePr>
        <p:xfrm>
          <a:off x="4788568" y="1341521"/>
          <a:ext cx="6864016" cy="522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0188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1225446" y="1369702"/>
            <a:ext cx="97411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CH"/>
            </a:br>
            <a:r>
              <a:rPr lang="fr-CH" sz="4400"/>
              <a:t> 8. </a:t>
            </a:r>
            <a:r>
              <a:rPr lang="fr-CH" sz="4800"/>
              <a:t>Расчеты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4757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CH"/>
              <a:t>Расчеты сегодня</a:t>
            </a:r>
            <a:endParaRPr/>
          </a:p>
        </p:txBody>
      </p:sp>
      <p:sp>
        <p:nvSpPr>
          <p:cNvPr id="61" name="Google Shape;61;p2"/>
          <p:cNvSpPr txBox="1"/>
          <p:nvPr/>
        </p:nvSpPr>
        <p:spPr>
          <a:xfrm>
            <a:off x="7429500" y="1300852"/>
            <a:ext cx="4426500" cy="10929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 дополнительной оплаты Всемирного почтового союза (ВПС) – добровольное участие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H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-&gt; </a:t>
            </a:r>
            <a:r>
              <a:rPr lang="fr-CH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«Закрытая» подгруппа операторов, получающих дополнительную оплату в зависимости от результатов работы.</a:t>
            </a:r>
            <a:endParaRPr dirty="0"/>
          </a:p>
        </p:txBody>
      </p:sp>
      <p:graphicFrame>
        <p:nvGraphicFramePr>
          <p:cNvPr id="62" name="Google Shape;62;p2"/>
          <p:cNvGraphicFramePr/>
          <p:nvPr>
            <p:extLst>
              <p:ext uri="{D42A27DB-BD31-4B8C-83A1-F6EECF244321}">
                <p14:modId xmlns:p14="http://schemas.microsoft.com/office/powerpoint/2010/main" val="1248805295"/>
              </p:ext>
            </p:extLst>
          </p:nvPr>
        </p:nvGraphicFramePr>
        <p:xfrm>
          <a:off x="337125" y="2518017"/>
          <a:ext cx="11518875" cy="40142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0" i="1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Продукт</a:t>
                      </a:r>
                      <a:endParaRPr sz="1600" b="0" i="1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Добавляемая оплата</a:t>
                      </a:r>
                      <a:endParaRPr sz="1600" b="0" i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Дополнительная оплата</a:t>
                      </a:r>
                      <a:endParaRPr sz="1600" b="0" i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Заказные отправления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Распространяется на все полученные заказные отправления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55, 56, 61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Только среди участников программы дополнительной оплаты (SRP) ВПС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основе отчетов ВПС</a:t>
                      </a:r>
                      <a:br>
                        <a:rPr lang="fr-CH" sz="1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60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Отправления с объявленной ценностью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Распространяется на все полученные отправления с объявленной ценностью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55, 56, 61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Only among UPU SRP participants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основе отчетов ВПС</a:t>
                      </a:r>
                      <a:br>
                        <a:rPr lang="fr-CH" sz="1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60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Отслеживаемые отправления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основе отчетов ВПС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60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CH"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основе отчетов ВПС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600" b="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60</a:t>
                      </a:r>
                      <a:endParaRPr sz="1600" b="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819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Расчеты с 2026 г.</a:t>
            </a:r>
            <a:endParaRPr/>
          </a:p>
        </p:txBody>
      </p:sp>
      <p:graphicFrame>
        <p:nvGraphicFramePr>
          <p:cNvPr id="68" name="Google Shape;68;p3"/>
          <p:cNvGraphicFramePr/>
          <p:nvPr/>
        </p:nvGraphicFramePr>
        <p:xfrm>
          <a:off x="336549" y="1528344"/>
          <a:ext cx="11518875" cy="43481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Продукт</a:t>
                      </a:r>
                      <a:endParaRPr sz="1600" b="0" i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Добавляемая оплата</a:t>
                      </a:r>
                      <a:endParaRPr sz="1600" b="0" i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 b="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Дополнительная оплата</a:t>
                      </a:r>
                      <a:endParaRPr sz="1600" b="0" i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Заказные отправления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Распространяется на все полученные заказные отправления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8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55, 56, 61</a:t>
                      </a: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 strike="sngStrik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Только среди участников программы дополнительной оплаты (</a:t>
                      </a:r>
                      <a:r>
                        <a:rPr lang="fr-CH" sz="1800" b="0" strike="sngStrik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SRP) ВПС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основе отчетов ВПС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8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60</a:t>
                      </a: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Отправления с объявленной ценностью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Распространяется на все полученные отправления с объявленной ценностью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8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55, 56, 61</a:t>
                      </a: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CH" sz="1800" strike="sngStrike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Только среди участников программы дополнительной оплаты (SRP) ВПС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основе отчетов ВПС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8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60</a:t>
                      </a: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Отслеживаемые отправления</a:t>
                      </a:r>
                      <a:endParaRPr sz="16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000" marR="72000" marT="72000" marB="72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основе отчетов ВПС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8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60</a:t>
                      </a: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CH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основе отчетов ВПС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Счет</a:t>
                      </a:r>
                      <a:r>
                        <a:rPr lang="fr-CH" sz="18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 CN 60</a:t>
                      </a:r>
                      <a:endParaRPr sz="18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86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CN 60</a:t>
            </a: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336550" y="1530220"/>
            <a:ext cx="7112000" cy="50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36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CH"/>
              <a:t>Квартальный счет</a:t>
            </a:r>
            <a:endParaRPr/>
          </a:p>
          <a:p>
            <a:pPr marL="360000" lvl="0" indent="-355600" algn="just" rtl="0"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fr-CH"/>
              <a:t>Содержание: исключительно из отчета ВПС (на основе обмена EMSEVT)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36000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3184104" y="1606436"/>
            <a:ext cx="8586199" cy="4869119"/>
            <a:chOff x="323851" y="160474"/>
            <a:chExt cx="11544298" cy="6546616"/>
          </a:xfrm>
        </p:grpSpPr>
        <p:pic>
          <p:nvPicPr>
            <p:cNvPr id="76" name="Google Shape;7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94889" y="160474"/>
              <a:ext cx="4773260" cy="653705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77" name="Google Shape;77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3851" y="2973056"/>
              <a:ext cx="5397323" cy="234526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" name="Google Shape;78;p4"/>
            <p:cNvCxnSpPr/>
            <p:nvPr/>
          </p:nvCxnSpPr>
          <p:spPr>
            <a:xfrm rot="10800000" flipH="1">
              <a:off x="5826947" y="2178809"/>
              <a:ext cx="1232259" cy="113215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 rot="10800000" flipH="1">
              <a:off x="6311348" y="2692400"/>
              <a:ext cx="712175" cy="113215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pic>
          <p:nvPicPr>
            <p:cNvPr id="80" name="Google Shape;80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46315" y="4049768"/>
              <a:ext cx="4777208" cy="2657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5538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400"/>
              <a:t>Централизованный счет CN 60</a:t>
            </a:r>
            <a:endParaRPr sz="3400"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336550" y="1530220"/>
            <a:ext cx="11518900" cy="50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r-CH" sz="2200"/>
              <a:t>Содержание CN 60: «скопировано и вставлено» из центрального отчета ВПС.</a:t>
            </a:r>
            <a:endParaRPr/>
          </a:p>
          <a:p>
            <a:pPr marL="360000" lvl="0" indent="-355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r-CH" sz="2200"/>
              <a:t>С 2025 года действует новая дополнительная услуга МБ: МБ может создавать и распространять счета CN 60 от имени заинтересованных НO.</a:t>
            </a:r>
            <a:endParaRPr/>
          </a:p>
          <a:p>
            <a:pPr marL="36000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7" name="Google Shape;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6781" y="3296791"/>
            <a:ext cx="5348669" cy="31223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 txBox="1"/>
          <p:nvPr/>
        </p:nvSpPr>
        <p:spPr>
          <a:xfrm>
            <a:off x="336550" y="3281700"/>
            <a:ext cx="6064250" cy="33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19138" marR="0" lvl="0" indent="-3460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CH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Позволяет избежать ручного копирования и вставки.</a:t>
            </a:r>
            <a:endParaRPr sz="1200" dirty="0"/>
          </a:p>
          <a:p>
            <a:pPr marL="720000" marR="0" lvl="0" indent="-347299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CH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Нет проблем с поверочными уведомлениями</a:t>
            </a:r>
            <a:endParaRPr sz="1200" dirty="0"/>
          </a:p>
          <a:p>
            <a:pPr marL="720000" marR="0" lvl="0" indent="-347299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CH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МБ обрабатывает платежные пороги (перенос платежей на следующий период и т. д.).</a:t>
            </a:r>
            <a:endParaRPr sz="1200" dirty="0"/>
          </a:p>
          <a:p>
            <a:pPr marL="720000" marR="0" lvl="0" indent="-347299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fr-CH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должников получение централизованно формируемых счетов будет более приятным и удобным.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639259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1743550" y="497200"/>
            <a:ext cx="91233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CH" sz="3100"/>
              <a:t>Централизованный счет CN 60 (прод.)</a:t>
            </a:r>
            <a:endParaRPr sz="3300"/>
          </a:p>
        </p:txBody>
      </p:sp>
      <p:sp>
        <p:nvSpPr>
          <p:cNvPr id="94" name="Google Shape;94;p6"/>
          <p:cNvSpPr txBox="1">
            <a:spLocks noGrp="1"/>
          </p:cNvSpPr>
          <p:nvPr>
            <p:ph type="body" idx="1"/>
          </p:nvPr>
        </p:nvSpPr>
        <p:spPr>
          <a:xfrm>
            <a:off x="336550" y="1530220"/>
            <a:ext cx="11518900" cy="50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347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r-CH" sz="2600"/>
              <a:t>Централизованный счет CN 60: решение, описанное в статье 31-106 Регламента Конвенции (Составление и пересылка счетов по дополнительной оплате и дополнительным платежам на основе централизованных отчетов) </a:t>
            </a:r>
            <a:endParaRPr sz="1600"/>
          </a:p>
          <a:p>
            <a:pPr marL="360000" lvl="0" indent="-182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60000" lvl="0" indent="-340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fr-CH" sz="2500"/>
              <a:t>Начиная с 2026 года, счет CN 60 будет использоваться чаще</a:t>
            </a:r>
            <a:br>
              <a:rPr lang="fr-CH" sz="2500"/>
            </a:br>
            <a:r>
              <a:rPr lang="fr-CH" sz="2500"/>
              <a:t>-&gt; увеличение преимуществ благодаря централизованному счету CN 60</a:t>
            </a:r>
            <a:endParaRPr sz="2500"/>
          </a:p>
          <a:p>
            <a:pPr marL="360000" lvl="0" indent="-182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7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fr-CH" sz="2500" b="1"/>
              <a:t>Прим. ‒ </a:t>
            </a:r>
            <a:r>
              <a:rPr lang="fr-CH" sz="2500"/>
              <a:t>Централизованный подход охватывает двусторонние/многосторонние соглашения, предусматривающие расчеты вне рамок ВПС.</a:t>
            </a:r>
            <a:endParaRPr sz="25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4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112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>
            <a:spLocks noGrp="1"/>
          </p:cNvSpPr>
          <p:nvPr>
            <p:ph type="ctrTitle"/>
          </p:nvPr>
        </p:nvSpPr>
        <p:spPr>
          <a:xfrm>
            <a:off x="1225446" y="1369702"/>
            <a:ext cx="97411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CH"/>
            </a:br>
            <a:r>
              <a:rPr lang="fr-CH" sz="4400"/>
              <a:t> 9. </a:t>
            </a:r>
            <a:r>
              <a:rPr lang="fr-CH" sz="4800"/>
              <a:t>Соответствие установленным требованиям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3361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1743550" y="497200"/>
            <a:ext cx="102684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400"/>
              <a:t>Оценки соответствия требованиям ЭОД </a:t>
            </a:r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336550" y="1530220"/>
            <a:ext cx="11518900" cy="504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353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H" sz="2100"/>
              <a:t>Оценки соответствия требованиям ЭОД доступны на платформе соответствия, опубликованной в системе контроля качества (QCS)</a:t>
            </a:r>
            <a:r>
              <a:rPr lang="fr-CH" sz="2100" b="0"/>
              <a:t> (</a:t>
            </a:r>
            <a:r>
              <a:rPr lang="fr-CH" sz="2100" b="0" u="sng">
                <a:solidFill>
                  <a:schemeClr val="hlink"/>
                </a:solidFill>
                <a:hlinkClick r:id="rId3"/>
              </a:rPr>
              <a:t>qcsmailbd.ptc.post</a:t>
            </a:r>
            <a:r>
              <a:rPr lang="fr-CH" sz="2100" b="0"/>
              <a:t>)</a:t>
            </a:r>
            <a:endParaRPr sz="2700"/>
          </a:p>
          <a:p>
            <a:pPr marL="360000" lvl="0" indent="-3536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H" sz="2100"/>
              <a:t>Часть оценок качества данных</a:t>
            </a:r>
            <a:endParaRPr sz="2700"/>
          </a:p>
          <a:p>
            <a:pPr marL="360000" lvl="0" indent="-3536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H" sz="2100"/>
              <a:t>Платформа, предназначенная для выявления проблем и оказания помощи в их решении</a:t>
            </a:r>
            <a:endParaRPr sz="2700"/>
          </a:p>
          <a:p>
            <a:pPr marL="360000" lvl="0" indent="-3536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fr-CH" sz="2100"/>
              <a:t>Показатели соответствия регулярно обновляются согласно новым правилам/потребностям</a:t>
            </a:r>
            <a:endParaRPr sz="2700"/>
          </a:p>
          <a:p>
            <a:pPr marL="360000" lvl="0" indent="-311150" algn="just" rtl="0">
              <a:spcBef>
                <a:spcPts val="1200"/>
              </a:spcBef>
              <a:spcAft>
                <a:spcPts val="0"/>
              </a:spcAft>
              <a:buSzPts val="2100"/>
              <a:buChar char="•"/>
            </a:pPr>
            <a:r>
              <a:rPr lang="fr-CH" sz="2100"/>
              <a:t>Планируется внести корректировки в начале 2026 года с целью:</a:t>
            </a:r>
            <a:endParaRPr sz="2700"/>
          </a:p>
          <a:p>
            <a:pPr marL="719999" lvl="1" indent="-353649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lang="fr-CH" sz="2100"/>
              <a:t>учесть обязательный обмен</a:t>
            </a:r>
            <a:r>
              <a:rPr lang="fr-CH" sz="2100">
                <a:latin typeface="Verdana"/>
                <a:ea typeface="Verdana"/>
                <a:cs typeface="Verdana"/>
                <a:sym typeface="Verdana"/>
              </a:rPr>
              <a:t> EMSEVT </a:t>
            </a:r>
            <a:r>
              <a:rPr lang="fr-CH" sz="2100"/>
              <a:t>для всей письменной корреспонденции</a:t>
            </a:r>
            <a:br>
              <a:rPr lang="fr-CH" sz="2100">
                <a:latin typeface="Verdana"/>
                <a:ea typeface="Verdana"/>
                <a:cs typeface="Verdana"/>
                <a:sym typeface="Verdana"/>
              </a:rPr>
            </a:br>
            <a:r>
              <a:rPr lang="fr-CH" sz="2100">
                <a:latin typeface="Verdana"/>
                <a:ea typeface="Verdana"/>
                <a:cs typeface="Verdana"/>
                <a:sym typeface="Verdana"/>
              </a:rPr>
              <a:t>-&gt; Все </a:t>
            </a:r>
            <a:r>
              <a:rPr lang="fr-CH" sz="2100"/>
              <a:t>ЭОД</a:t>
            </a:r>
            <a:r>
              <a:rPr lang="fr-CH" sz="2100">
                <a:latin typeface="Verdana"/>
                <a:ea typeface="Verdana"/>
                <a:cs typeface="Verdana"/>
                <a:sym typeface="Verdana"/>
              </a:rPr>
              <a:t>-соединения должны быть открыты для </a:t>
            </a:r>
            <a:r>
              <a:rPr lang="fr-CH" sz="2100"/>
              <a:t>ЭОД</a:t>
            </a:r>
            <a:r>
              <a:rPr lang="fr-CH" sz="2100">
                <a:latin typeface="Verdana"/>
                <a:ea typeface="Verdana"/>
                <a:cs typeface="Verdana"/>
                <a:sym typeface="Verdana"/>
              </a:rPr>
              <a:t>-адресов xx350</a:t>
            </a:r>
            <a:br>
              <a:rPr lang="fr-CH" sz="2100">
                <a:latin typeface="Verdana"/>
                <a:ea typeface="Verdana"/>
                <a:cs typeface="Verdana"/>
                <a:sym typeface="Verdana"/>
              </a:rPr>
            </a:br>
            <a:r>
              <a:rPr lang="fr-CH" sz="2100">
                <a:latin typeface="Verdana"/>
                <a:ea typeface="Verdana"/>
                <a:cs typeface="Verdana"/>
                <a:sym typeface="Verdana"/>
              </a:rPr>
              <a:t>-&gt; </a:t>
            </a:r>
            <a:r>
              <a:rPr lang="fr-CH" sz="2100"/>
              <a:t>Сообщения EMSEVT следует направлять всем партнерам</a:t>
            </a:r>
            <a:endParaRPr sz="2300"/>
          </a:p>
          <a:p>
            <a:pPr marL="719999" lvl="1" indent="-353649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lang="fr-CH" sz="2100"/>
              <a:t>показать отклонения, например, наличие заказных писем только в депешах, содержащих товары (депеши UA).</a:t>
            </a:r>
            <a:endParaRPr sz="210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300"/>
          </a:p>
          <a:p>
            <a:pPr marL="36000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0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92042-F436-4448-86DF-E0D193D0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Механизм реагирования и поддержки ВПС</a:t>
            </a:r>
            <a:b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Адаптация почтовых услуг к динамике рынка</a:t>
            </a:r>
            <a:endParaRPr lang="en-GB" sz="2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4C7C8F-8ADE-4AE9-91C2-F416AD4274CB}"/>
              </a:ext>
            </a:extLst>
          </p:cNvPr>
          <p:cNvSpPr>
            <a:spLocks noChangeAspect="1"/>
          </p:cNvSpPr>
          <p:nvPr/>
        </p:nvSpPr>
        <p:spPr>
          <a:xfrm>
            <a:off x="3457597" y="1579377"/>
            <a:ext cx="4975790" cy="49391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E15F7C5-E99E-465F-9A16-1E905F1B8A4B}"/>
              </a:ext>
            </a:extLst>
          </p:cNvPr>
          <p:cNvSpPr/>
          <p:nvPr/>
        </p:nvSpPr>
        <p:spPr>
          <a:xfrm>
            <a:off x="4160400" y="2343712"/>
            <a:ext cx="3527774" cy="342269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1B370A-76A5-4693-B203-EE32F76D12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5945" y="3806979"/>
            <a:ext cx="944782" cy="8904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5D3D3D-2AD9-4662-973D-F4CBE38DBD9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604983" y="4316648"/>
            <a:ext cx="1321552" cy="8949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04A5434-EB96-4159-960B-501030337D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4374" y="2158447"/>
            <a:ext cx="936117" cy="6847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ADCE88-F864-4705-91C1-56232A27F6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124" y="5257757"/>
            <a:ext cx="781654" cy="8410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37F2106-87D5-49AE-8B1B-E32AA57B517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3813" y="3419614"/>
            <a:ext cx="1126807" cy="788766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ED30DD6-78CC-41A9-AA53-CFE816BE9DCF}"/>
              </a:ext>
            </a:extLst>
          </p:cNvPr>
          <p:cNvSpPr txBox="1"/>
          <p:nvPr/>
        </p:nvSpPr>
        <p:spPr>
          <a:xfrm>
            <a:off x="5331645" y="4171030"/>
            <a:ext cx="155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Клиент в центре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E33905-6C6C-42B4-99C4-4193C862840B}"/>
              </a:ext>
            </a:extLst>
          </p:cNvPr>
          <p:cNvSpPr txBox="1"/>
          <p:nvPr/>
        </p:nvSpPr>
        <p:spPr>
          <a:xfrm>
            <a:off x="4530028" y="3044532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Рынок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E64D72-5C94-4436-9B3F-D4969580621C}"/>
              </a:ext>
            </a:extLst>
          </p:cNvPr>
          <p:cNvSpPr txBox="1"/>
          <p:nvPr/>
        </p:nvSpPr>
        <p:spPr>
          <a:xfrm>
            <a:off x="6465647" y="2809489"/>
            <a:ext cx="112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Элементы услуг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244B8C-B7EB-4E32-A801-C639F51F2965}"/>
              </a:ext>
            </a:extLst>
          </p:cNvPr>
          <p:cNvSpPr txBox="1"/>
          <p:nvPr/>
        </p:nvSpPr>
        <p:spPr>
          <a:xfrm>
            <a:off x="3679364" y="5042678"/>
            <a:ext cx="13215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Нормативная база</a:t>
            </a:r>
            <a:endParaRPr lang="en-GB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D3976829-BF04-4B6B-B235-8569293EADA9}"/>
              </a:ext>
            </a:extLst>
          </p:cNvPr>
          <p:cNvSpPr/>
          <p:nvPr/>
        </p:nvSpPr>
        <p:spPr>
          <a:xfrm>
            <a:off x="1305142" y="2216318"/>
            <a:ext cx="2991120" cy="771430"/>
          </a:xfrm>
          <a:prstGeom prst="homePlat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ru-RU" altLang="fr-FR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Ориентированный на клиента и рынок анализ и разработка услуг и характеристик продуктов</a:t>
            </a:r>
            <a:endParaRPr lang="en-GB" sz="1200" b="1" kern="1200" dirty="0"/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C81C4FF1-F0CC-49A0-B3F3-8776674860F7}"/>
              </a:ext>
            </a:extLst>
          </p:cNvPr>
          <p:cNvSpPr/>
          <p:nvPr/>
        </p:nvSpPr>
        <p:spPr>
          <a:xfrm>
            <a:off x="1087201" y="4487361"/>
            <a:ext cx="2933925" cy="665684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kumimoji="0" lang="ru-RU" altLang="fr-FR" sz="1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Согласование нормативных актов для поддержки и облегчения предоставления услуг</a:t>
            </a:r>
            <a:endParaRPr lang="en-GB" sz="1200" kern="12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954185F-BA4C-4DA8-87E3-888A7E0FD2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1899" y="2333238"/>
            <a:ext cx="667417" cy="771430"/>
          </a:xfrm>
          <a:prstGeom prst="rect">
            <a:avLst/>
          </a:prstGeom>
        </p:spPr>
      </p:pic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790BF40D-3117-4699-9A8E-412F83C32477}"/>
              </a:ext>
            </a:extLst>
          </p:cNvPr>
          <p:cNvSpPr/>
          <p:nvPr/>
        </p:nvSpPr>
        <p:spPr>
          <a:xfrm rot="10800000">
            <a:off x="7847442" y="3722219"/>
            <a:ext cx="3188420" cy="765142"/>
          </a:xfrm>
          <a:prstGeom prst="homePlate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en-GB" sz="1200" kern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782E35-A5E1-428C-9946-CA88C1101C45}"/>
              </a:ext>
            </a:extLst>
          </p:cNvPr>
          <p:cNvSpPr txBox="1"/>
          <p:nvPr/>
        </p:nvSpPr>
        <p:spPr>
          <a:xfrm>
            <a:off x="8013031" y="3776774"/>
            <a:ext cx="287430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ru-RU" altLang="fr-FR" sz="120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Наращивание потенциала, расширение знаний и сотрудничество в области развития</a:t>
            </a:r>
            <a:endParaRPr lang="en-GB" sz="1200" kern="1200" dirty="0"/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E903B065-427D-4677-B89B-65F44C271B6D}"/>
              </a:ext>
            </a:extLst>
          </p:cNvPr>
          <p:cNvSpPr/>
          <p:nvPr/>
        </p:nvSpPr>
        <p:spPr>
          <a:xfrm rot="10800000">
            <a:off x="7370490" y="1971364"/>
            <a:ext cx="2828206" cy="684752"/>
          </a:xfrm>
          <a:prstGeom prst="homePlat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en-GB" sz="1200" kern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F1F193-7EF9-453A-85E6-E100DD852A0E}"/>
              </a:ext>
            </a:extLst>
          </p:cNvPr>
          <p:cNvSpPr txBox="1"/>
          <p:nvPr/>
        </p:nvSpPr>
        <p:spPr>
          <a:xfrm>
            <a:off x="7551221" y="2056706"/>
            <a:ext cx="258229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Упрощение портфеля услуг, расширение функционала</a:t>
            </a:r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1F7CFC3E-1A62-4758-A496-6A89A18370E0}"/>
              </a:ext>
            </a:extLst>
          </p:cNvPr>
          <p:cNvSpPr/>
          <p:nvPr/>
        </p:nvSpPr>
        <p:spPr>
          <a:xfrm rot="10800000">
            <a:off x="6635509" y="5612099"/>
            <a:ext cx="2738855" cy="66568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en-GB" sz="1200" kern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331ED-4575-4343-93B7-3EA589FF41F5}"/>
              </a:ext>
            </a:extLst>
          </p:cNvPr>
          <p:cNvSpPr txBox="1"/>
          <p:nvPr/>
        </p:nvSpPr>
        <p:spPr>
          <a:xfrm>
            <a:off x="7022496" y="5726528"/>
            <a:ext cx="220051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Разработка новых моделей и решений</a:t>
            </a:r>
            <a:endParaRPr lang="en-GB" sz="1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E97F42-CD6D-4C97-9239-181FAB95E80E}"/>
              </a:ext>
            </a:extLst>
          </p:cNvPr>
          <p:cNvSpPr txBox="1"/>
          <p:nvPr/>
        </p:nvSpPr>
        <p:spPr>
          <a:xfrm>
            <a:off x="7562525" y="4465111"/>
            <a:ext cx="166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потенциала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B9EF12-76A8-4623-A355-947805E35528}"/>
              </a:ext>
            </a:extLst>
          </p:cNvPr>
          <p:cNvSpPr txBox="1"/>
          <p:nvPr/>
        </p:nvSpPr>
        <p:spPr>
          <a:xfrm>
            <a:off x="5373813" y="5952369"/>
            <a:ext cx="1344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Новые модели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236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ctrTitle"/>
          </p:nvPr>
        </p:nvSpPr>
        <p:spPr>
          <a:xfrm>
            <a:off x="1225550" y="1370028"/>
            <a:ext cx="9626100" cy="30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4300"/>
              <a:t>IBIS: </a:t>
            </a:r>
            <a:endParaRPr sz="43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900"/>
              <a:t>электронная обработка рекламационно-справочных запросов по отправлениям письменной корреспонденции</a:t>
            </a:r>
            <a:r>
              <a:rPr lang="fr-CH" sz="4800"/>
              <a:t> </a:t>
            </a:r>
            <a:endParaRPr sz="4100"/>
          </a:p>
        </p:txBody>
      </p:sp>
      <p:sp>
        <p:nvSpPr>
          <p:cNvPr id="112" name="Google Shape;112;p9"/>
          <p:cNvSpPr txBox="1"/>
          <p:nvPr/>
        </p:nvSpPr>
        <p:spPr>
          <a:xfrm>
            <a:off x="878065" y="4870456"/>
            <a:ext cx="10506517" cy="70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</a:pPr>
            <a:r>
              <a:rPr lang="ru-RU" sz="19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Формирование будущего почтовых услуг: нормативные изменения ВПС и ИТ-инновации с готовым решением для доставки с оплатой пошлин</a:t>
            </a:r>
            <a:endParaRPr sz="13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9"/>
          <p:cNvSpPr txBox="1">
            <a:spLocks noGrp="1"/>
          </p:cNvSpPr>
          <p:nvPr>
            <p:ph type="subTitle" idx="1"/>
          </p:nvPr>
        </p:nvSpPr>
        <p:spPr>
          <a:xfrm>
            <a:off x="1225446" y="6163440"/>
            <a:ext cx="9741108" cy="353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70"/>
              <a:buNone/>
            </a:pPr>
            <a:r>
              <a:rPr lang="fr-CH" sz="1570"/>
              <a:t>ВПС – Дирекция по почтовой эксплуатации (DOP.EPSI)</a:t>
            </a:r>
            <a:endParaRPr sz="212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</a:pPr>
            <a:endParaRPr sz="1320"/>
          </a:p>
        </p:txBody>
      </p:sp>
    </p:spTree>
    <p:extLst>
      <p:ext uri="{BB962C8B-B14F-4D97-AF65-F5344CB8AC3E}">
        <p14:creationId xmlns:p14="http://schemas.microsoft.com/office/powerpoint/2010/main" val="4202729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1495740" y="497201"/>
            <a:ext cx="10418706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200"/>
              <a:t>Цели</a:t>
            </a:r>
            <a:endParaRPr/>
          </a:p>
        </p:txBody>
      </p:sp>
      <p:grpSp>
        <p:nvGrpSpPr>
          <p:cNvPr id="120" name="Google Shape;120;p10"/>
          <p:cNvGrpSpPr/>
          <p:nvPr/>
        </p:nvGrpSpPr>
        <p:grpSpPr>
          <a:xfrm>
            <a:off x="-3610040" y="706112"/>
            <a:ext cx="14668157" cy="6375314"/>
            <a:chOff x="-5354060" y="-819906"/>
            <a:chExt cx="14668157" cy="6375314"/>
          </a:xfrm>
        </p:grpSpPr>
        <p:sp>
          <p:nvSpPr>
            <p:cNvPr id="121" name="Google Shape;121;p10"/>
            <p:cNvSpPr/>
            <p:nvPr/>
          </p:nvSpPr>
          <p:spPr>
            <a:xfrm>
              <a:off x="-5354060" y="-819906"/>
              <a:ext cx="6375314" cy="6375314"/>
            </a:xfrm>
            <a:prstGeom prst="blockArc">
              <a:avLst>
                <a:gd name="adj1" fmla="val 18900000"/>
                <a:gd name="adj2" fmla="val 2700000"/>
                <a:gd name="adj3" fmla="val 339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446589" y="295874"/>
              <a:ext cx="8813287" cy="59212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 txBox="1"/>
            <p:nvPr/>
          </p:nvSpPr>
          <p:spPr>
            <a:xfrm>
              <a:off x="500810" y="413181"/>
              <a:ext cx="8813287" cy="592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0000" tIns="43175" rIns="43175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Внедрить электронные системы обмена данными (PREDES/RESDES, EMSEVT) для отслеживаемых/заказных/с объявленной ценностью отправлений</a:t>
              </a: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76509" y="221858"/>
              <a:ext cx="740158" cy="74015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870890" y="1183780"/>
              <a:ext cx="8388986" cy="59212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0"/>
            <p:cNvSpPr txBox="1"/>
            <p:nvPr/>
          </p:nvSpPr>
          <p:spPr>
            <a:xfrm>
              <a:off x="870890" y="1183780"/>
              <a:ext cx="8388986" cy="592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0000" tIns="43175" rIns="43175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Определить принципы IBIS и общие принципы рекламационно-информационных запросов</a:t>
              </a: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500810" y="1109764"/>
              <a:ext cx="740158" cy="74015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001116" y="2071687"/>
              <a:ext cx="8258760" cy="59212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0"/>
            <p:cNvSpPr txBox="1"/>
            <p:nvPr/>
          </p:nvSpPr>
          <p:spPr>
            <a:xfrm>
              <a:off x="1001116" y="2071687"/>
              <a:ext cx="8258760" cy="592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0000" tIns="43175" rIns="43175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Объяснить двухуровневый рабочий процесс и сообщения IBIS</a:t>
              </a: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631036" y="1997671"/>
              <a:ext cx="740158" cy="74015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870890" y="2959594"/>
              <a:ext cx="8388986" cy="59212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0"/>
            <p:cNvSpPr txBox="1"/>
            <p:nvPr/>
          </p:nvSpPr>
          <p:spPr>
            <a:xfrm>
              <a:off x="870890" y="2959594"/>
              <a:ext cx="8388986" cy="592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0000" tIns="43175" rIns="43175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Уточнить сроки ответа и показатели эффективности</a:t>
              </a: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500810" y="2885578"/>
              <a:ext cx="740158" cy="74015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446589" y="3847500"/>
              <a:ext cx="8813287" cy="59212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0"/>
            <p:cNvSpPr txBox="1"/>
            <p:nvPr/>
          </p:nvSpPr>
          <p:spPr>
            <a:xfrm>
              <a:off x="446589" y="3847500"/>
              <a:ext cx="8813287" cy="592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0000" tIns="43175" rIns="43175" bIns="431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Обеспечить стандартизированную обработку запросов и прозрачное отслеживание с помощью IBIS и EMSEVT.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0"/>
            <p:cNvSpPr/>
            <p:nvPr/>
          </p:nvSpPr>
          <p:spPr>
            <a:xfrm>
              <a:off x="76509" y="3773484"/>
              <a:ext cx="740158" cy="74015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66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1495740" y="497201"/>
            <a:ext cx="10418706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200"/>
              <a:t>Обмен сообщениями EMSEVT и интеграция IBIS </a:t>
            </a:r>
            <a:endParaRPr/>
          </a:p>
        </p:txBody>
      </p:sp>
      <p:grpSp>
        <p:nvGrpSpPr>
          <p:cNvPr id="143" name="Google Shape;143;p11"/>
          <p:cNvGrpSpPr/>
          <p:nvPr/>
        </p:nvGrpSpPr>
        <p:grpSpPr>
          <a:xfrm>
            <a:off x="409219" y="1381324"/>
            <a:ext cx="3884224" cy="5244252"/>
            <a:chOff x="0" y="640"/>
            <a:chExt cx="3884224" cy="5244252"/>
          </a:xfrm>
        </p:grpSpPr>
        <p:cxnSp>
          <p:nvCxnSpPr>
            <p:cNvPr id="144" name="Google Shape;144;p11"/>
            <p:cNvCxnSpPr/>
            <p:nvPr/>
          </p:nvCxnSpPr>
          <p:spPr>
            <a:xfrm>
              <a:off x="0" y="640"/>
              <a:ext cx="38842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5" name="Google Shape;145;p11"/>
            <p:cNvSpPr/>
            <p:nvPr/>
          </p:nvSpPr>
          <p:spPr>
            <a:xfrm>
              <a:off x="0" y="640"/>
              <a:ext cx="3884224" cy="104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 txBox="1"/>
            <p:nvPr/>
          </p:nvSpPr>
          <p:spPr>
            <a:xfrm>
              <a:off x="0" y="640"/>
              <a:ext cx="3884224" cy="104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PREDES: данные на уровне отдельных отправления, если таковые имеются; формат вложения, если это применимо.</a:t>
              </a:r>
              <a:endParaRPr sz="1000"/>
            </a:p>
          </p:txBody>
        </p:sp>
        <p:cxnSp>
          <p:nvCxnSpPr>
            <p:cNvPr id="147" name="Google Shape;147;p11"/>
            <p:cNvCxnSpPr/>
            <p:nvPr/>
          </p:nvCxnSpPr>
          <p:spPr>
            <a:xfrm>
              <a:off x="0" y="1049490"/>
              <a:ext cx="38842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8" name="Google Shape;148;p11"/>
            <p:cNvSpPr/>
            <p:nvPr/>
          </p:nvSpPr>
          <p:spPr>
            <a:xfrm>
              <a:off x="0" y="1049490"/>
              <a:ext cx="3884224" cy="104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 txBox="1"/>
            <p:nvPr/>
          </p:nvSpPr>
          <p:spPr>
            <a:xfrm>
              <a:off x="0" y="999465"/>
              <a:ext cx="3884100" cy="10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RESDES: тип емкости и формат вложения (при необходимости)</a:t>
              </a:r>
              <a:endParaRPr/>
            </a:p>
          </p:txBody>
        </p:sp>
        <p:cxnSp>
          <p:nvCxnSpPr>
            <p:cNvPr id="150" name="Google Shape;150;p11"/>
            <p:cNvCxnSpPr/>
            <p:nvPr/>
          </p:nvCxnSpPr>
          <p:spPr>
            <a:xfrm>
              <a:off x="0" y="2098341"/>
              <a:ext cx="38842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1" name="Google Shape;151;p11"/>
            <p:cNvSpPr/>
            <p:nvPr/>
          </p:nvSpPr>
          <p:spPr>
            <a:xfrm>
              <a:off x="0" y="2098341"/>
              <a:ext cx="3884224" cy="104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 txBox="1"/>
            <p:nvPr/>
          </p:nvSpPr>
          <p:spPr>
            <a:xfrm>
              <a:off x="0" y="2098341"/>
              <a:ext cx="3884224" cy="104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Идентификаторы S10 включены для всех отправлений, содержащих товары (M41 ЭОД ВПС).</a:t>
              </a:r>
              <a:endParaRPr sz="1100"/>
            </a:p>
          </p:txBody>
        </p:sp>
        <p:cxnSp>
          <p:nvCxnSpPr>
            <p:cNvPr id="153" name="Google Shape;153;p11"/>
            <p:cNvCxnSpPr/>
            <p:nvPr/>
          </p:nvCxnSpPr>
          <p:spPr>
            <a:xfrm>
              <a:off x="0" y="3147191"/>
              <a:ext cx="38842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4" name="Google Shape;154;p11"/>
            <p:cNvSpPr/>
            <p:nvPr/>
          </p:nvSpPr>
          <p:spPr>
            <a:xfrm>
              <a:off x="0" y="3147191"/>
              <a:ext cx="3884224" cy="104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 txBox="1"/>
            <p:nvPr/>
          </p:nvSpPr>
          <p:spPr>
            <a:xfrm>
              <a:off x="0" y="3147191"/>
              <a:ext cx="3884100" cy="10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Отслеживаемые</a:t>
              </a:r>
              <a:r>
                <a:rPr lang="fr-CH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fr-CH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заказные</a:t>
              </a:r>
              <a:r>
                <a:rPr lang="fr-CH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CH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 с объявленной ценностью отправления</a:t>
              </a:r>
              <a:r>
                <a:rPr lang="fr-CH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обязательный обмен EMSEVT </a:t>
              </a:r>
              <a:r>
                <a:rPr lang="fr-CH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 всеми партнерами</a:t>
              </a:r>
              <a:endParaRPr sz="1000"/>
            </a:p>
          </p:txBody>
        </p:sp>
        <p:cxnSp>
          <p:nvCxnSpPr>
            <p:cNvPr id="156" name="Google Shape;156;p11"/>
            <p:cNvCxnSpPr/>
            <p:nvPr/>
          </p:nvCxnSpPr>
          <p:spPr>
            <a:xfrm>
              <a:off x="0" y="4196042"/>
              <a:ext cx="38842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7" name="Google Shape;157;p11"/>
            <p:cNvSpPr/>
            <p:nvPr/>
          </p:nvSpPr>
          <p:spPr>
            <a:xfrm>
              <a:off x="0" y="4196042"/>
              <a:ext cx="3884224" cy="1048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 txBox="1"/>
            <p:nvPr/>
          </p:nvSpPr>
          <p:spPr>
            <a:xfrm>
              <a:off x="0" y="4196042"/>
              <a:ext cx="3884100" cy="10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Обеспечивает отслеживание входящих и исходящих отправлений на территории страны</a:t>
              </a:r>
              <a:endParaRPr sz="1200"/>
            </a:p>
          </p:txBody>
        </p:sp>
      </p:grpSp>
      <p:pic>
        <p:nvPicPr>
          <p:cNvPr id="159" name="Google Shape;1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484" y="1380684"/>
            <a:ext cx="6752668" cy="489568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1"/>
          <p:cNvSpPr/>
          <p:nvPr/>
        </p:nvSpPr>
        <p:spPr>
          <a:xfrm>
            <a:off x="6661192" y="2295083"/>
            <a:ext cx="320948" cy="33306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8012344" y="2296090"/>
            <a:ext cx="320948" cy="33306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10817109" y="2296090"/>
            <a:ext cx="320948" cy="33306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10236778" y="3095940"/>
            <a:ext cx="320948" cy="33306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11138057" y="3104518"/>
            <a:ext cx="320948" cy="33306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279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1580041" y="430589"/>
            <a:ext cx="100044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700"/>
              <a:t>Рекламационно-справочная система на основе интернета</a:t>
            </a:r>
            <a:endParaRPr sz="2700"/>
          </a:p>
        </p:txBody>
      </p:sp>
      <p:grpSp>
        <p:nvGrpSpPr>
          <p:cNvPr id="171" name="Google Shape;171;p12"/>
          <p:cNvGrpSpPr/>
          <p:nvPr/>
        </p:nvGrpSpPr>
        <p:grpSpPr>
          <a:xfrm>
            <a:off x="617675" y="1556296"/>
            <a:ext cx="10821408" cy="4571999"/>
            <a:chOff x="0" y="0"/>
            <a:chExt cx="10821408" cy="4571999"/>
          </a:xfrm>
        </p:grpSpPr>
        <p:sp>
          <p:nvSpPr>
            <p:cNvPr id="172" name="Google Shape;172;p12"/>
            <p:cNvSpPr/>
            <p:nvPr/>
          </p:nvSpPr>
          <p:spPr>
            <a:xfrm>
              <a:off x="0" y="0"/>
              <a:ext cx="10821408" cy="4571999"/>
            </a:xfrm>
            <a:prstGeom prst="roundRect">
              <a:avLst>
                <a:gd name="adj" fmla="val 8500"/>
              </a:avLst>
            </a:prstGeom>
            <a:solidFill>
              <a:srgbClr val="2E538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2"/>
            <p:cNvSpPr txBox="1"/>
            <p:nvPr/>
          </p:nvSpPr>
          <p:spPr>
            <a:xfrm>
              <a:off x="113823" y="113823"/>
              <a:ext cx="10593762" cy="4344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35483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3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Система</a:t>
              </a:r>
              <a:r>
                <a:rPr lang="fr-CH" sz="3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IBIS</a:t>
              </a:r>
              <a:r>
                <a:rPr lang="fr-CH" sz="3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сертифицированая ВПС</a:t>
              </a:r>
              <a:endParaRPr/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270535" y="1142999"/>
              <a:ext cx="10280337" cy="3200399"/>
            </a:xfrm>
            <a:prstGeom prst="roundRect">
              <a:avLst>
                <a:gd name="adj" fmla="val 10500"/>
              </a:avLst>
            </a:prstGeom>
            <a:solidFill>
              <a:srgbClr val="8297C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2"/>
            <p:cNvSpPr txBox="1"/>
            <p:nvPr/>
          </p:nvSpPr>
          <p:spPr>
            <a:xfrm>
              <a:off x="368958" y="1241422"/>
              <a:ext cx="10083491" cy="3003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203225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3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Обязательна для посылок; неoбязательна для письменной корреспонденции, но рекомендуется</a:t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541070" y="2285999"/>
              <a:ext cx="9739267" cy="1828799"/>
            </a:xfrm>
            <a:prstGeom prst="roundRect">
              <a:avLst>
                <a:gd name="adj" fmla="val 10500"/>
              </a:avLst>
            </a:prstGeom>
            <a:solidFill>
              <a:srgbClr val="9CC2E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2"/>
            <p:cNvSpPr txBox="1"/>
            <p:nvPr/>
          </p:nvSpPr>
          <p:spPr>
            <a:xfrm>
              <a:off x="597312" y="2342241"/>
              <a:ext cx="9626783" cy="1716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2133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3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Используется для подготовки, подачи, передачи, получения и обработки рекламационно-справочных запросов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66963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580041" y="430589"/>
            <a:ext cx="10004377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CH" sz="2700"/>
              <a:t>Рекламационно-справочная система на основе интернета</a:t>
            </a:r>
            <a:endParaRPr sz="3200"/>
          </a:p>
        </p:txBody>
      </p:sp>
      <p:grpSp>
        <p:nvGrpSpPr>
          <p:cNvPr id="184" name="Google Shape;184;p13"/>
          <p:cNvGrpSpPr/>
          <p:nvPr/>
        </p:nvGrpSpPr>
        <p:grpSpPr>
          <a:xfrm>
            <a:off x="382515" y="1283793"/>
            <a:ext cx="11269524" cy="5207534"/>
            <a:chOff x="0" y="0"/>
            <a:chExt cx="11269524" cy="5207534"/>
          </a:xfrm>
        </p:grpSpPr>
        <p:cxnSp>
          <p:nvCxnSpPr>
            <p:cNvPr id="185" name="Google Shape;185;p13"/>
            <p:cNvCxnSpPr/>
            <p:nvPr/>
          </p:nvCxnSpPr>
          <p:spPr>
            <a:xfrm>
              <a:off x="0" y="0"/>
              <a:ext cx="11269524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" name="Google Shape;186;p13"/>
            <p:cNvSpPr/>
            <p:nvPr/>
          </p:nvSpPr>
          <p:spPr>
            <a:xfrm>
              <a:off x="0" y="0"/>
              <a:ext cx="2402671" cy="5207534"/>
            </a:xfrm>
            <a:prstGeom prst="rect">
              <a:avLst/>
            </a:prstGeom>
            <a:solidFill>
              <a:srgbClr val="9CC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 txBox="1"/>
            <p:nvPr/>
          </p:nvSpPr>
          <p:spPr>
            <a:xfrm>
              <a:off x="0" y="0"/>
              <a:ext cx="2402671" cy="5207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Общие принципы</a:t>
              </a:r>
              <a:r>
                <a:rPr lang="fr-CH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fr-CH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ст. </a:t>
              </a:r>
              <a:r>
                <a:rPr lang="fr-CH" sz="3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21-001 of </a:t>
              </a:r>
              <a:r>
                <a:rPr lang="fr-CH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Регламента Конвенции</a:t>
              </a: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2568907" y="61216"/>
              <a:ext cx="8699709" cy="1224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 txBox="1"/>
            <p:nvPr/>
          </p:nvSpPr>
          <p:spPr>
            <a:xfrm>
              <a:off x="2568907" y="61216"/>
              <a:ext cx="8699709" cy="1224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Запросы принимаются после того, как отправитель или получатель сообщат о проблеме</a:t>
              </a:r>
              <a:endParaRPr sz="1200"/>
            </a:p>
          </p:txBody>
        </p:sp>
        <p:cxnSp>
          <p:nvCxnSpPr>
            <p:cNvPr id="190" name="Google Shape;190;p13"/>
            <p:cNvCxnSpPr/>
            <p:nvPr/>
          </p:nvCxnSpPr>
          <p:spPr>
            <a:xfrm>
              <a:off x="2402671" y="1285546"/>
              <a:ext cx="8865945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1" name="Google Shape;191;p13"/>
            <p:cNvSpPr/>
            <p:nvPr/>
          </p:nvSpPr>
          <p:spPr>
            <a:xfrm>
              <a:off x="2568907" y="1346762"/>
              <a:ext cx="8699709" cy="1224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2568907" y="1346762"/>
              <a:ext cx="8699709" cy="1224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CN 08: информация о предполагаемом времени пересылки </a:t>
              </a:r>
              <a:endParaRPr/>
            </a:p>
          </p:txBody>
        </p:sp>
        <p:cxnSp>
          <p:nvCxnSpPr>
            <p:cNvPr id="193" name="Google Shape;193;p13"/>
            <p:cNvCxnSpPr/>
            <p:nvPr/>
          </p:nvCxnSpPr>
          <p:spPr>
            <a:xfrm>
              <a:off x="2402671" y="2571092"/>
              <a:ext cx="8865945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4" name="Google Shape;194;p13"/>
            <p:cNvSpPr/>
            <p:nvPr/>
          </p:nvSpPr>
          <p:spPr>
            <a:xfrm>
              <a:off x="2568907" y="2632309"/>
              <a:ext cx="8699709" cy="1224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2568907" y="2632309"/>
              <a:ext cx="8699709" cy="1224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Запрос </a:t>
              </a:r>
              <a:r>
                <a:rPr lang="fr-CH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IBIS </a:t>
              </a:r>
              <a:r>
                <a:rPr lang="fr-CH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отправлен после истечения</a:t>
              </a:r>
              <a:r>
                <a:rPr lang="fr-CH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CH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времени пересылки, если не поступило входящее сообщение</a:t>
              </a:r>
              <a:r>
                <a:rPr lang="fr-CH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RESDES/EMSEVT </a:t>
              </a: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6" name="Google Shape;196;p13"/>
            <p:cNvCxnSpPr/>
            <p:nvPr/>
          </p:nvCxnSpPr>
          <p:spPr>
            <a:xfrm>
              <a:off x="2402671" y="3856639"/>
              <a:ext cx="8865945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7" name="Google Shape;197;p13"/>
            <p:cNvSpPr/>
            <p:nvPr/>
          </p:nvSpPr>
          <p:spPr>
            <a:xfrm>
              <a:off x="2485785" y="2632307"/>
              <a:ext cx="8699700" cy="14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 txBox="1"/>
            <p:nvPr/>
          </p:nvSpPr>
          <p:spPr>
            <a:xfrm>
              <a:off x="2568910" y="4078603"/>
              <a:ext cx="8699700" cy="10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Оговорки</a:t>
              </a:r>
              <a:r>
                <a:rPr lang="fr-CH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CH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относительно</a:t>
              </a:r>
              <a:r>
                <a:rPr lang="fr-CH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CH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периодов обработки</a:t>
              </a:r>
              <a:r>
                <a:rPr lang="fr-CH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CH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только на основе двусторонних соглашений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" name="Google Shape;199;p13"/>
            <p:cNvCxnSpPr/>
            <p:nvPr/>
          </p:nvCxnSpPr>
          <p:spPr>
            <a:xfrm>
              <a:off x="2402671" y="5142185"/>
              <a:ext cx="8865945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BFC8E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47568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1580041" y="430589"/>
            <a:ext cx="10004377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CH" sz="2700"/>
              <a:t>Рекламационно-справочная система на основе интернета</a:t>
            </a:r>
            <a:endParaRPr sz="3200"/>
          </a:p>
        </p:txBody>
      </p:sp>
      <p:sp>
        <p:nvSpPr>
          <p:cNvPr id="206" name="Google Shape;206;p14"/>
          <p:cNvSpPr/>
          <p:nvPr/>
        </p:nvSpPr>
        <p:spPr>
          <a:xfrm>
            <a:off x="777142" y="2522773"/>
            <a:ext cx="429950" cy="32094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864718" y="2268436"/>
            <a:ext cx="218003" cy="211947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>
            <a:off x="1884492" y="1562352"/>
            <a:ext cx="1930111" cy="4105718"/>
          </a:xfrm>
          <a:prstGeom prst="roundRect">
            <a:avLst>
              <a:gd name="adj" fmla="val 16667"/>
            </a:avLst>
          </a:prstGeom>
          <a:solidFill>
            <a:srgbClr val="F0F4FB"/>
          </a:solidFill>
          <a:ln w="9525" cap="flat" cmpd="sng">
            <a:solidFill>
              <a:srgbClr val="0A5B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CH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Оператор подачи </a:t>
            </a:r>
            <a:r>
              <a:rPr lang="fr-CH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CH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запрашивающий партнер</a:t>
            </a:r>
            <a:r>
              <a:rPr lang="fr-CH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486472" y="2855894"/>
            <a:ext cx="10935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Клиент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7058626" y="1562352"/>
            <a:ext cx="1930111" cy="4105717"/>
          </a:xfrm>
          <a:prstGeom prst="roundRect">
            <a:avLst>
              <a:gd name="adj" fmla="val 16667"/>
            </a:avLst>
          </a:prstGeom>
          <a:solidFill>
            <a:srgbClr val="F0F4FB"/>
          </a:solidFill>
          <a:ln w="9525" cap="flat" cmpd="sng">
            <a:solidFill>
              <a:srgbClr val="0A5B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</a:pPr>
            <a:r>
              <a:rPr lang="fr-CH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Оператор назначения </a:t>
            </a:r>
            <a:r>
              <a:rPr lang="fr-CH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CH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отвечающий партнер</a:t>
            </a:r>
            <a:r>
              <a:rPr lang="fr-CH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3372985" y="3085947"/>
            <a:ext cx="4014883" cy="2119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4996299" y="2936038"/>
            <a:ext cx="744842" cy="48148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L1Q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3372985" y="3933735"/>
            <a:ext cx="4014883" cy="21194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5003362" y="3845399"/>
            <a:ext cx="744842" cy="48148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L1R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433500" y="3707502"/>
            <a:ext cx="1131300" cy="923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Закрытиерабочего процесса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3372985" y="4649316"/>
            <a:ext cx="4014883" cy="21194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4991251" y="4499407"/>
            <a:ext cx="744842" cy="48148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L2Q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3372985" y="5224596"/>
            <a:ext cx="4014883" cy="21194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"/>
          <p:cNvSpPr/>
          <p:nvPr/>
        </p:nvSpPr>
        <p:spPr>
          <a:xfrm>
            <a:off x="4998314" y="5136260"/>
            <a:ext cx="744842" cy="48148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L2R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1606375" y="3832538"/>
            <a:ext cx="736027" cy="38943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2788664" y="5835973"/>
            <a:ext cx="5124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IBIS – двухуровневый рабочий процесс запроса</a:t>
            </a:r>
            <a:endParaRPr sz="2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14"/>
          <p:cNvGrpSpPr/>
          <p:nvPr/>
        </p:nvGrpSpPr>
        <p:grpSpPr>
          <a:xfrm>
            <a:off x="9089912" y="1371118"/>
            <a:ext cx="2856422" cy="5219631"/>
            <a:chOff x="0" y="38778"/>
            <a:chExt cx="2409181" cy="5219631"/>
          </a:xfrm>
        </p:grpSpPr>
        <p:sp>
          <p:nvSpPr>
            <p:cNvPr id="223" name="Google Shape;223;p14"/>
            <p:cNvSpPr/>
            <p:nvPr/>
          </p:nvSpPr>
          <p:spPr>
            <a:xfrm>
              <a:off x="0" y="38778"/>
              <a:ext cx="2323847" cy="11138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 txBox="1"/>
            <p:nvPr/>
          </p:nvSpPr>
          <p:spPr>
            <a:xfrm>
              <a:off x="54373" y="93151"/>
              <a:ext cx="2269474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Подтверждение доставки</a:t>
              </a:r>
              <a:r>
                <a:rPr lang="fr-CH" sz="2200" b="0" i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0" y="1152618"/>
              <a:ext cx="2323847" cy="3825360"/>
            </a:xfrm>
            <a:prstGeom prst="rect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 txBox="1"/>
            <p:nvPr/>
          </p:nvSpPr>
          <p:spPr>
            <a:xfrm>
              <a:off x="8" y="1152609"/>
              <a:ext cx="2409173" cy="410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775" tIns="35550" rIns="199125" bIns="35550" anchor="t" anchorCtr="0">
              <a:noAutofit/>
            </a:bodyPr>
            <a:lstStyle/>
            <a:p>
              <a:pPr marL="228600" marR="0" lvl="1" indent="-2095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fr-CH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 оспаривании доставки необходимо предоставить письменное подтверждение: уведомление о доставке (CN 07), копию подписи или другие доказательства.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09550" algn="l" rtl="0">
                <a:lnSpc>
                  <a:spcPct val="90000"/>
                </a:lnSpc>
                <a:spcBef>
                  <a:spcPts val="44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fr-CH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Соблюдение соответствующих положений статей ВПС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4"/>
          <p:cNvSpPr/>
          <p:nvPr/>
        </p:nvSpPr>
        <p:spPr>
          <a:xfrm>
            <a:off x="2481533" y="4479557"/>
            <a:ext cx="736027" cy="511934"/>
          </a:xfrm>
          <a:prstGeom prst="flowChartDecision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2481533" y="5067017"/>
            <a:ext cx="736027" cy="511934"/>
          </a:xfrm>
          <a:prstGeom prst="flowChartDecision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/>
          <p:cNvSpPr/>
          <p:nvPr/>
        </p:nvSpPr>
        <p:spPr>
          <a:xfrm>
            <a:off x="2465950" y="3783741"/>
            <a:ext cx="736027" cy="511934"/>
          </a:xfrm>
          <a:prstGeom prst="flowChartDecision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4"/>
          <p:cNvSpPr/>
          <p:nvPr/>
        </p:nvSpPr>
        <p:spPr>
          <a:xfrm rot="-5400000">
            <a:off x="992298" y="4250269"/>
            <a:ext cx="920804" cy="1379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233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>
            <a:spLocks noGrp="1"/>
          </p:cNvSpPr>
          <p:nvPr>
            <p:ph type="title"/>
          </p:nvPr>
        </p:nvSpPr>
        <p:spPr>
          <a:xfrm>
            <a:off x="1580041" y="430589"/>
            <a:ext cx="10004377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CH" sz="2700"/>
              <a:t>Рекламационно-справочная система на основе интернета</a:t>
            </a:r>
            <a:endParaRPr sz="3200"/>
          </a:p>
        </p:txBody>
      </p:sp>
      <p:sp>
        <p:nvSpPr>
          <p:cNvPr id="237" name="Google Shape;237;p15"/>
          <p:cNvSpPr txBox="1">
            <a:spLocks noGrp="1"/>
          </p:cNvSpPr>
          <p:nvPr>
            <p:ph type="body" idx="1"/>
          </p:nvPr>
        </p:nvSpPr>
        <p:spPr>
          <a:xfrm>
            <a:off x="391052" y="1653186"/>
            <a:ext cx="4356562" cy="500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H" sz="2200" b="1"/>
              <a:t>QUM:</a:t>
            </a:r>
            <a:r>
              <a:rPr lang="fr-CH" sz="2200"/>
              <a:t> запрос на уточнение или недостающую информацию</a:t>
            </a:r>
            <a:endParaRPr sz="2200"/>
          </a:p>
          <a:p>
            <a:pPr marL="28575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/>
          </a:p>
          <a:p>
            <a:pPr marL="28575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H" sz="2200" b="1"/>
              <a:t>SUM:</a:t>
            </a:r>
            <a:r>
              <a:rPr lang="fr-CH" sz="2200"/>
              <a:t> предварительный статус до окончательного ответа</a:t>
            </a:r>
            <a:endParaRPr sz="2200"/>
          </a:p>
          <a:p>
            <a:pPr marL="28575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28575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fr-CH" sz="2300" b="1"/>
              <a:t>Уведомление:</a:t>
            </a:r>
            <a:r>
              <a:rPr lang="fr-CH" sz="2300"/>
              <a:t> превентивная информация на уровне отдельных отправлений без открытия официального запроса</a:t>
            </a:r>
            <a:endParaRPr sz="2300"/>
          </a:p>
          <a:p>
            <a:pPr marL="3600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8" name="Google Shape;2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2032" y="1568407"/>
            <a:ext cx="7007836" cy="4671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889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1598208" y="478673"/>
            <a:ext cx="10179990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CH" sz="2700"/>
              <a:t>Рекламационно-справочная система на основе интернета</a:t>
            </a:r>
            <a:endParaRPr/>
          </a:p>
        </p:txBody>
      </p:sp>
      <p:graphicFrame>
        <p:nvGraphicFramePr>
          <p:cNvPr id="245" name="Google Shape;245;p16"/>
          <p:cNvGraphicFramePr/>
          <p:nvPr/>
        </p:nvGraphicFramePr>
        <p:xfrm>
          <a:off x="2546392" y="1493231"/>
          <a:ext cx="9134900" cy="4834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>
                          <a:solidFill>
                            <a:schemeClr val="lt1"/>
                          </a:solidFill>
                        </a:rPr>
                        <a:t>Тип запроса</a:t>
                      </a:r>
                      <a:endParaRPr sz="20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>
                          <a:solidFill>
                            <a:schemeClr val="lt1"/>
                          </a:solidFill>
                        </a:rPr>
                        <a:t>Срок ответа L1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>
                          <a:solidFill>
                            <a:schemeClr val="lt1"/>
                          </a:solidFill>
                        </a:rPr>
                        <a:t>Срок ответа L2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Обновление/подтверждение статуса отправления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3 дня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15 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Письменное подтверждение доставки (WPOD)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10 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—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Повреждение/отсутствующее вложение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7 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15 </a:t>
                      </a:r>
                      <a:r>
                        <a:rPr lang="fr-CH" sz="2000">
                          <a:solidFill>
                            <a:schemeClr val="dk1"/>
                          </a:solidFill>
                        </a:rPr>
                        <a:t>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Засланные/досылаемые/транзитные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7 </a:t>
                      </a:r>
                      <a:r>
                        <a:rPr lang="fr-CH" sz="2000">
                          <a:solidFill>
                            <a:schemeClr val="dk1"/>
                          </a:solidFill>
                        </a:rPr>
                        <a:t>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15 </a:t>
                      </a:r>
                      <a:r>
                        <a:rPr lang="fr-CH" sz="2000">
                          <a:solidFill>
                            <a:schemeClr val="dk1"/>
                          </a:solidFill>
                        </a:rPr>
                        <a:t>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Таможенное расследование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7 </a:t>
                      </a:r>
                      <a:r>
                        <a:rPr lang="fr-CH" sz="2000">
                          <a:solidFill>
                            <a:schemeClr val="dk1"/>
                          </a:solidFill>
                        </a:rPr>
                        <a:t>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15 </a:t>
                      </a:r>
                      <a:r>
                        <a:rPr lang="fr-CH" sz="2000">
                          <a:solidFill>
                            <a:schemeClr val="dk1"/>
                          </a:solidFill>
                        </a:rPr>
                        <a:t>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Уведомление о получении (AR)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7 </a:t>
                      </a:r>
                      <a:r>
                        <a:rPr lang="fr-CH" sz="2000">
                          <a:solidFill>
                            <a:schemeClr val="dk1"/>
                          </a:solidFill>
                        </a:rPr>
                        <a:t>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H" sz="2000"/>
                        <a:t>15 </a:t>
                      </a:r>
                      <a:r>
                        <a:rPr lang="fr-CH" sz="2000">
                          <a:solidFill>
                            <a:schemeClr val="dk1"/>
                          </a:solidFill>
                        </a:rPr>
                        <a:t>дней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6" name="Google Shape;246;p16"/>
          <p:cNvSpPr txBox="1"/>
          <p:nvPr/>
        </p:nvSpPr>
        <p:spPr>
          <a:xfrm>
            <a:off x="419352" y="1493231"/>
            <a:ext cx="1875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Сроки ответа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(рабочие дни)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758858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1580041" y="497201"/>
            <a:ext cx="10155767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CH" sz="2700"/>
              <a:t>Рекламационно-справочная система на основе интернета</a:t>
            </a: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body" idx="1"/>
          </p:nvPr>
        </p:nvSpPr>
        <p:spPr>
          <a:xfrm>
            <a:off x="391201" y="1435184"/>
            <a:ext cx="3860000" cy="5003308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04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904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CH" sz="2400" b="1"/>
              <a:t>Целевые показатели эффективности: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23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H" sz="2200"/>
              <a:t>Письменная корресспонденция: ≥80% своевременных ответов</a:t>
            </a:r>
            <a:endParaRPr sz="260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  <a:p>
            <a:pPr marL="342900" lvl="0" indent="-2397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r-CH" sz="2200"/>
              <a:t>Почтовые посылки: ≥90% своевременных ответов и ≤8 рабочих часов для открытия запросов и ответов</a:t>
            </a:r>
            <a:endParaRPr sz="2600"/>
          </a:p>
        </p:txBody>
      </p: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836" y="1239595"/>
            <a:ext cx="7504963" cy="5003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256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>
            <a:spLocks noGrp="1"/>
          </p:cNvSpPr>
          <p:nvPr>
            <p:ph type="title"/>
          </p:nvPr>
        </p:nvSpPr>
        <p:spPr>
          <a:xfrm>
            <a:off x="1580041" y="497201"/>
            <a:ext cx="10155767" cy="57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000"/>
              <a:t>Основные моменты, касающиеся IBIS и обработки запросов</a:t>
            </a:r>
            <a:endParaRPr sz="3000"/>
          </a:p>
        </p:txBody>
      </p:sp>
      <p:grpSp>
        <p:nvGrpSpPr>
          <p:cNvPr id="261" name="Google Shape;261;p18"/>
          <p:cNvGrpSpPr/>
          <p:nvPr/>
        </p:nvGrpSpPr>
        <p:grpSpPr>
          <a:xfrm>
            <a:off x="339328" y="1530219"/>
            <a:ext cx="11513344" cy="5041496"/>
            <a:chOff x="2778" y="-1"/>
            <a:chExt cx="11513344" cy="5041496"/>
          </a:xfrm>
        </p:grpSpPr>
        <p:sp>
          <p:nvSpPr>
            <p:cNvPr id="262" name="Google Shape;262;p18"/>
            <p:cNvSpPr/>
            <p:nvPr/>
          </p:nvSpPr>
          <p:spPr>
            <a:xfrm rot="-5400000">
              <a:off x="-1155444" y="1158221"/>
              <a:ext cx="5041496" cy="2725052"/>
            </a:xfrm>
            <a:prstGeom prst="flowChartManualOperation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2778" y="1008298"/>
              <a:ext cx="2725052" cy="3024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0" rIns="1362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IBIS и EMSEVT обеспечивают стандартизированную обработку запросов и прозрачное отслеживание</a:t>
              </a: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 rot="-5400000">
              <a:off x="1773986" y="1158221"/>
              <a:ext cx="5041496" cy="2725052"/>
            </a:xfrm>
            <a:prstGeom prst="flowChartManualOperation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 txBox="1"/>
            <p:nvPr/>
          </p:nvSpPr>
          <p:spPr>
            <a:xfrm>
              <a:off x="2932208" y="1008298"/>
              <a:ext cx="2725052" cy="3024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0" rIns="1362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Согласование локальных процессов с установленными сроками и обязательными данными</a:t>
              </a: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 rot="16200000">
              <a:off x="4699640" y="1038788"/>
              <a:ext cx="5041496" cy="2963918"/>
            </a:xfrm>
            <a:prstGeom prst="flowChartManualOperation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 txBox="1"/>
            <p:nvPr/>
          </p:nvSpPr>
          <p:spPr>
            <a:xfrm>
              <a:off x="5745983" y="1008298"/>
              <a:ext cx="2956364" cy="3024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0" rIns="1362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Предложение об обязательном использовании системы IBIS для отправлений письменной корреспонденции будет обсуждаться на заседании группы </a:t>
              </a:r>
              <a:r>
                <a:rPr lang="ru-RU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«</a:t>
              </a:r>
              <a:r>
                <a:rPr lang="fr-CH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Интеграция разработки продуктов</a:t>
              </a:r>
              <a:r>
                <a:rPr lang="ru-RU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»</a:t>
              </a:r>
              <a:r>
                <a:rPr lang="fr-CH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9 февраля 2026 года</a:t>
              </a:r>
              <a:endParaRPr dirty="0"/>
            </a:p>
          </p:txBody>
        </p:sp>
        <p:sp>
          <p:nvSpPr>
            <p:cNvPr id="268" name="Google Shape;268;p18"/>
            <p:cNvSpPr/>
            <p:nvPr/>
          </p:nvSpPr>
          <p:spPr>
            <a:xfrm rot="-5400000">
              <a:off x="7632848" y="1158221"/>
              <a:ext cx="5041496" cy="2725052"/>
            </a:xfrm>
            <a:prstGeom prst="flowChartManualOperation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 txBox="1"/>
            <p:nvPr/>
          </p:nvSpPr>
          <p:spPr>
            <a:xfrm>
              <a:off x="8791070" y="1008298"/>
              <a:ext cx="2725052" cy="3024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0" rIns="136225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Сертифицированная ВПС интернет-система для обработки запросов в электронном виде по отправлениям письменной корреспонденции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205665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3B81C6-BF53-4BEB-A7DA-51B0C3D23EF6}"/>
              </a:ext>
            </a:extLst>
          </p:cNvPr>
          <p:cNvSpPr txBox="1">
            <a:spLocks/>
          </p:cNvSpPr>
          <p:nvPr/>
        </p:nvSpPr>
        <p:spPr>
          <a:xfrm>
            <a:off x="302973" y="6409681"/>
            <a:ext cx="10599489" cy="236923"/>
          </a:xfrm>
          <a:prstGeom prst="rect">
            <a:avLst/>
          </a:prstGeom>
        </p:spPr>
        <p:txBody>
          <a:bodyPr vert="horz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5" charset="0"/>
                <a:ea typeface="Arial" pitchFamily="-105" charset="0"/>
                <a:cs typeface="Arial" pitchFamily="-105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rPr>
              <a:t> </a:t>
            </a: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rPr>
              <a:t>Информацию о том, является ли услуга необязательной, обязательной или и тем, и другим, см. в Конвенции. *В настоящее время ведутся обсуждения относительно услуги объявленной ценности.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867358-0892-4125-B74E-B117FF1E2BD6}"/>
              </a:ext>
            </a:extLst>
          </p:cNvPr>
          <p:cNvGrpSpPr/>
          <p:nvPr/>
        </p:nvGrpSpPr>
        <p:grpSpPr>
          <a:xfrm>
            <a:off x="314974" y="1132513"/>
            <a:ext cx="11689672" cy="5294040"/>
            <a:chOff x="709505" y="581799"/>
            <a:chExt cx="11284274" cy="61050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31C04D0-A1AB-420A-BEEB-19FAA528AA33}"/>
                </a:ext>
              </a:extLst>
            </p:cNvPr>
            <p:cNvSpPr/>
            <p:nvPr/>
          </p:nvSpPr>
          <p:spPr>
            <a:xfrm>
              <a:off x="10456795" y="943340"/>
              <a:ext cx="1536742" cy="5670210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</a:rPr>
                <a:t>Элемент услуги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341057-3819-445B-A646-94A937308755}"/>
                </a:ext>
              </a:extLst>
            </p:cNvPr>
            <p:cNvSpPr/>
            <p:nvPr/>
          </p:nvSpPr>
          <p:spPr>
            <a:xfrm>
              <a:off x="10377826" y="1593953"/>
              <a:ext cx="1615712" cy="107699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  <a:cs typeface="Arial" panose="020B0604020202020204" pitchFamily="34" charset="0"/>
                </a:rPr>
                <a:t>Отслеживание</a:t>
              </a:r>
              <a:endParaRPr kumimoji="0" lang="en-CA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cs typeface="Arial" panose="020B06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  <a:cs typeface="Arial" panose="020B0604020202020204" pitchFamily="34" charset="0"/>
                </a:rPr>
                <a:t>Ответственность</a:t>
              </a:r>
              <a:endParaRPr kumimoji="0" lang="en-CA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cs typeface="Arial" panose="020B06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300" i="1" dirty="0">
                  <a:solidFill>
                    <a:prstClr val="black"/>
                  </a:solidFill>
                  <a:latin typeface="Aptos" panose="020B0004020202020204"/>
                  <a:cs typeface="Arial" panose="020B0604020202020204" pitchFamily="34" charset="0"/>
                </a:rPr>
                <a:t>П</a:t>
              </a:r>
              <a:r>
                <a:rPr kumimoji="0" lang="ru-RU" sz="13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  <a:cs typeface="Arial" panose="020B0604020202020204" pitchFamily="34" charset="0"/>
                </a:rPr>
                <a:t>одпись</a:t>
              </a:r>
              <a:endParaRPr kumimoji="0" lang="en-CA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7E07C89-9CF5-48AC-845E-DCD74D057F33}"/>
                </a:ext>
              </a:extLst>
            </p:cNvPr>
            <p:cNvSpPr/>
            <p:nvPr/>
          </p:nvSpPr>
          <p:spPr>
            <a:xfrm>
              <a:off x="10377827" y="3950382"/>
              <a:ext cx="1614619" cy="787371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Отслеживание</a:t>
              </a:r>
              <a:endParaRPr kumimoji="0" lang="en-CA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Ответственность</a:t>
              </a:r>
              <a:endParaRPr kumimoji="0" lang="en-CA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6AAAB3A-D29F-4722-807B-857B6475877B}"/>
                </a:ext>
              </a:extLst>
            </p:cNvPr>
            <p:cNvSpPr/>
            <p:nvPr/>
          </p:nvSpPr>
          <p:spPr>
            <a:xfrm>
              <a:off x="742247" y="582137"/>
              <a:ext cx="4877129" cy="49421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</a:rPr>
                <a:t>Почтовые документы</a:t>
              </a:r>
              <a:endPara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358A959-2861-422D-98A3-FDF768E0F496}"/>
                </a:ext>
              </a:extLst>
            </p:cNvPr>
            <p:cNvSpPr/>
            <p:nvPr/>
          </p:nvSpPr>
          <p:spPr>
            <a:xfrm>
              <a:off x="5679077" y="581800"/>
              <a:ext cx="4695760" cy="494217"/>
            </a:xfrm>
            <a:prstGeom prst="roundRect">
              <a:avLst>
                <a:gd name="adj" fmla="val 10000"/>
              </a:avLst>
            </a:prstGeom>
            <a:solidFill>
              <a:srgbClr val="005BAA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</a:rPr>
                <a:t>Почтовые товары</a:t>
              </a:r>
              <a:endPara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AC60F97-BCD1-4392-9636-C15386643315}"/>
                </a:ext>
              </a:extLst>
            </p:cNvPr>
            <p:cNvSpPr/>
            <p:nvPr/>
          </p:nvSpPr>
          <p:spPr>
            <a:xfrm>
              <a:off x="709505" y="1213958"/>
              <a:ext cx="1575714" cy="547284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</a:rPr>
                <a:t>Неприоритетные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C1226B-E160-4F5C-AF28-DCA343FE233E}"/>
                </a:ext>
              </a:extLst>
            </p:cNvPr>
            <p:cNvSpPr/>
            <p:nvPr/>
          </p:nvSpPr>
          <p:spPr>
            <a:xfrm>
              <a:off x="2376100" y="1145242"/>
              <a:ext cx="1663253" cy="5467693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</a:rPr>
                <a:t>Приоритетные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33F4EB0-992E-49BC-9802-CD822F72B3A6}"/>
                </a:ext>
              </a:extLst>
            </p:cNvPr>
            <p:cNvSpPr/>
            <p:nvPr/>
          </p:nvSpPr>
          <p:spPr>
            <a:xfrm>
              <a:off x="4074097" y="1150170"/>
              <a:ext cx="1575714" cy="5459402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ptos" panose="020B0004020202020204"/>
                </a:rPr>
                <a:t>П</a:t>
              </a:r>
              <a:r>
                <a:rPr kumimoji="0" lang="ru-R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</a:rPr>
                <a:t>ремиум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CCB3C1C-4C7F-49F6-9B5C-937DC61A613B}"/>
                </a:ext>
              </a:extLst>
            </p:cNvPr>
            <p:cNvSpPr/>
            <p:nvPr/>
          </p:nvSpPr>
          <p:spPr>
            <a:xfrm>
              <a:off x="5671924" y="1142798"/>
              <a:ext cx="1519653" cy="5459403"/>
            </a:xfrm>
            <a:prstGeom prst="roundRect">
              <a:avLst>
                <a:gd name="adj" fmla="val 10000"/>
              </a:avLst>
            </a:prstGeom>
            <a:solidFill>
              <a:srgbClr val="005BAA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</a:rPr>
                <a:t>Неприоритетные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36BC757-60FE-4523-B32C-854F5B8AD68D}"/>
                </a:ext>
              </a:extLst>
            </p:cNvPr>
            <p:cNvSpPr/>
            <p:nvPr/>
          </p:nvSpPr>
          <p:spPr>
            <a:xfrm>
              <a:off x="7236458" y="1147457"/>
              <a:ext cx="1575714" cy="5454744"/>
            </a:xfrm>
            <a:prstGeom prst="roundRect">
              <a:avLst>
                <a:gd name="adj" fmla="val 10000"/>
              </a:avLst>
            </a:prstGeom>
            <a:solidFill>
              <a:srgbClr val="005BAA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</a:rPr>
                <a:t>Приоритетные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C6A70AE-56BE-4F59-B394-65A44C40AB3A}"/>
                </a:ext>
              </a:extLst>
            </p:cNvPr>
            <p:cNvSpPr/>
            <p:nvPr/>
          </p:nvSpPr>
          <p:spPr>
            <a:xfrm>
              <a:off x="8858173" y="1142671"/>
              <a:ext cx="1519653" cy="5454744"/>
            </a:xfrm>
            <a:prstGeom prst="roundRect">
              <a:avLst>
                <a:gd name="adj" fmla="val 10000"/>
              </a:avLst>
            </a:prstGeom>
            <a:solidFill>
              <a:srgbClr val="005BAA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0B0004020202020204"/>
                </a:rPr>
                <a:t>Премиум</a:t>
              </a:r>
              <a:endPara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3AD430D-22E6-45E2-8EAD-EDACE047C405}"/>
                </a:ext>
              </a:extLst>
            </p:cNvPr>
            <p:cNvSpPr/>
            <p:nvPr/>
          </p:nvSpPr>
          <p:spPr>
            <a:xfrm>
              <a:off x="2343312" y="1682590"/>
              <a:ext cx="1724793" cy="190806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Заказные письма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(P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и</a:t>
              </a: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 G)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Aptos" panose="020B0004020202020204"/>
                </a:rPr>
                <a:t>Письменная корреспонденция с объявленной ценностью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C63A6A4-A136-40B4-AB66-41BDB4638963}"/>
                </a:ext>
              </a:extLst>
            </p:cNvPr>
            <p:cNvSpPr/>
            <p:nvPr/>
          </p:nvSpPr>
          <p:spPr>
            <a:xfrm>
              <a:off x="4124906" y="1638292"/>
              <a:ext cx="1479694" cy="103265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EMS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16414F-264C-4E2C-9038-ED3D3B38D722}"/>
                </a:ext>
              </a:extLst>
            </p:cNvPr>
            <p:cNvSpPr/>
            <p:nvPr/>
          </p:nvSpPr>
          <p:spPr>
            <a:xfrm>
              <a:off x="5705950" y="2777688"/>
              <a:ext cx="3082039" cy="1073709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Посылки с подтверждением доставки </a:t>
              </a: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(POD)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85836D1-83CC-4BAE-B378-EDCED784163C}"/>
                </a:ext>
              </a:extLst>
            </p:cNvPr>
            <p:cNvSpPr/>
            <p:nvPr/>
          </p:nvSpPr>
          <p:spPr>
            <a:xfrm>
              <a:off x="8911544" y="1638291"/>
              <a:ext cx="1400634" cy="103266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EMS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C8678C-41EC-4764-B64F-8A9988C9E27D}"/>
                </a:ext>
              </a:extLst>
            </p:cNvPr>
            <p:cNvSpPr/>
            <p:nvPr/>
          </p:nvSpPr>
          <p:spPr>
            <a:xfrm>
              <a:off x="5661569" y="5704603"/>
              <a:ext cx="3144985" cy="840452"/>
            </a:xfrm>
            <a:prstGeom prst="roundRect">
              <a:avLst>
                <a:gd name="adj" fmla="val 10000"/>
              </a:avLst>
            </a:prstGeom>
            <a:solidFill>
              <a:srgbClr val="FDF7A5"/>
            </a:solidFill>
            <a:ln>
              <a:solidFill>
                <a:srgbClr val="005BAA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Мелкие пакеты </a:t>
              </a: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(E)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Отправления для слепых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F3FC6EC-F7DE-4B88-9DA5-F16217BABA3A}"/>
                </a:ext>
              </a:extLst>
            </p:cNvPr>
            <p:cNvSpPr/>
            <p:nvPr/>
          </p:nvSpPr>
          <p:spPr>
            <a:xfrm>
              <a:off x="5687024" y="3932430"/>
              <a:ext cx="3092997" cy="846549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Почтовые посылки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AF876FF-9F1D-4579-9C9F-975E8D62AA02}"/>
                </a:ext>
              </a:extLst>
            </p:cNvPr>
            <p:cNvSpPr/>
            <p:nvPr/>
          </p:nvSpPr>
          <p:spPr>
            <a:xfrm>
              <a:off x="10506083" y="581799"/>
              <a:ext cx="1482761" cy="429062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Меню дополнительных услуг  </a:t>
              </a:r>
              <a:r>
                <a:rPr kumimoji="0" lang="en-C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(</a:t>
              </a:r>
              <a:r>
                <a:rPr kumimoji="0" lang="ru-RU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добавляемые элементы услуги</a:t>
              </a:r>
              <a:r>
                <a:rPr kumimoji="0" lang="en-CA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)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89B2EAE-8DCA-490C-B2E9-219259D5AB90}"/>
                </a:ext>
              </a:extLst>
            </p:cNvPr>
            <p:cNvSpPr/>
            <p:nvPr/>
          </p:nvSpPr>
          <p:spPr>
            <a:xfrm>
              <a:off x="10464689" y="4820669"/>
              <a:ext cx="1527356" cy="808174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Отслеживание</a:t>
              </a:r>
              <a:endParaRPr kumimoji="0" lang="en-CA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29A56CA-0486-4373-AF67-05384BF029F3}"/>
                </a:ext>
              </a:extLst>
            </p:cNvPr>
            <p:cNvSpPr/>
            <p:nvPr/>
          </p:nvSpPr>
          <p:spPr>
            <a:xfrm>
              <a:off x="2402169" y="4808440"/>
              <a:ext cx="1637185" cy="854199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Маленькие</a:t>
              </a:r>
              <a:r>
                <a:rPr kumimoji="0" lang="en-CA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 (P) </a:t>
              </a:r>
              <a:r>
                <a:rPr kumimoji="0" lang="ru-RU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и</a:t>
              </a:r>
              <a:r>
                <a:rPr kumimoji="0" lang="en-CA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 </a:t>
              </a:r>
              <a:r>
                <a:rPr lang="ru-RU" sz="1200" b="1" dirty="0">
                  <a:solidFill>
                    <a:prstClr val="black"/>
                  </a:solidFill>
                  <a:latin typeface="Aptos" panose="020B0004020202020204"/>
                </a:rPr>
                <a:t>большие</a:t>
              </a:r>
              <a:r>
                <a:rPr kumimoji="0" lang="en-CA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 (G)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письма с отслеживаемой </a:t>
              </a: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доставкой</a:t>
              </a:r>
              <a:endParaRPr kumimoji="0" lang="en-C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101F923-CF4C-4383-8433-4FAE9A376931}"/>
                </a:ext>
              </a:extLst>
            </p:cNvPr>
            <p:cNvSpPr/>
            <p:nvPr/>
          </p:nvSpPr>
          <p:spPr>
            <a:xfrm>
              <a:off x="10466423" y="5704603"/>
              <a:ext cx="1527356" cy="798508"/>
            </a:xfrm>
            <a:prstGeom prst="roundRect">
              <a:avLst>
                <a:gd name="adj" fmla="val 10000"/>
              </a:avLst>
            </a:prstGeom>
            <a:solidFill>
              <a:srgbClr val="FDF7A5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Дополнительные элементы отсутствуют</a:t>
              </a:r>
              <a:endParaRPr kumimoji="0" lang="en-CA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8AAFE38-63CD-4131-9D40-23C9B42FD0F9}"/>
                </a:ext>
              </a:extLst>
            </p:cNvPr>
            <p:cNvSpPr/>
            <p:nvPr/>
          </p:nvSpPr>
          <p:spPr>
            <a:xfrm>
              <a:off x="10373132" y="2742756"/>
              <a:ext cx="1615712" cy="1136665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  <a:cs typeface="Arial" panose="020B0604020202020204" pitchFamily="34" charset="0"/>
                </a:rPr>
                <a:t>Отслеживание</a:t>
              </a:r>
            </a:p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  <a:cs typeface="Arial" panose="020B0604020202020204" pitchFamily="34" charset="0"/>
                </a:rPr>
                <a:t>Ответственность</a:t>
              </a:r>
            </a:p>
            <a:p>
              <a:pPr marL="0" marR="0" lvl="0" indent="0" algn="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3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  <a:cs typeface="Arial" panose="020B0604020202020204" pitchFamily="34" charset="0"/>
                </a:rPr>
                <a:t>POD</a:t>
              </a:r>
              <a:endParaRPr kumimoji="0" lang="en-CA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ACF0B2E-BC6F-4FE6-8BBC-B41C2B8B897D}"/>
                </a:ext>
              </a:extLst>
            </p:cNvPr>
            <p:cNvSpPr/>
            <p:nvPr/>
          </p:nvSpPr>
          <p:spPr>
            <a:xfrm>
              <a:off x="759755" y="5730318"/>
              <a:ext cx="3289271" cy="814737"/>
            </a:xfrm>
            <a:prstGeom prst="roundRect">
              <a:avLst>
                <a:gd name="adj" fmla="val 10000"/>
              </a:avLst>
            </a:prstGeom>
            <a:solidFill>
              <a:srgbClr val="FDF7A5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Маленькие письма</a:t>
              </a: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(P)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Большие письма</a:t>
              </a: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(G)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Отправления для слепых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9CB7977-197A-4604-B359-86838AABE4C0}"/>
                </a:ext>
              </a:extLst>
            </p:cNvPr>
            <p:cNvSpPr/>
            <p:nvPr/>
          </p:nvSpPr>
          <p:spPr>
            <a:xfrm>
              <a:off x="7263915" y="4843976"/>
              <a:ext cx="1529270" cy="804147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Мелкие пакеты с отслеживаемой доставкой</a:t>
              </a:r>
              <a:r>
                <a:rPr kumimoji="0" lang="en-CA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(E)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9F67235-E88B-48F2-896F-CAE0F2B0A731}"/>
                </a:ext>
              </a:extLst>
            </p:cNvPr>
            <p:cNvSpPr/>
            <p:nvPr/>
          </p:nvSpPr>
          <p:spPr>
            <a:xfrm>
              <a:off x="7308445" y="1666107"/>
              <a:ext cx="1463040" cy="100484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0B0004020202020204"/>
                </a:rPr>
                <a:t>Посылки с объявленной ценностью</a:t>
              </a:r>
              <a:endPara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DCB71B9-2964-41C9-8F6A-96ED3B2A1C59}"/>
              </a:ext>
            </a:extLst>
          </p:cNvPr>
          <p:cNvSpPr/>
          <p:nvPr/>
        </p:nvSpPr>
        <p:spPr>
          <a:xfrm>
            <a:off x="1439398" y="317240"/>
            <a:ext cx="10560136" cy="623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cs typeface="Arial" panose="020B0604020202020204" pitchFamily="34" charset="0"/>
              </a:rPr>
              <a:t>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/>
                <a:cs typeface="Arial" panose="020B0604020202020204" pitchFamily="34" charset="0"/>
              </a:rPr>
              <a:t>Предлагаемые услуги по состоянию на 1 января 2027 года – с учетом наполнения и скорости</a:t>
            </a: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820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299" y="1228518"/>
            <a:ext cx="4988557" cy="49199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76" name="Google Shape;276;p19"/>
          <p:cNvSpPr/>
          <p:nvPr/>
        </p:nvSpPr>
        <p:spPr>
          <a:xfrm>
            <a:off x="6746582" y="5112726"/>
            <a:ext cx="36556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ellilic@upu.int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5205721" y="1452886"/>
            <a:ext cx="54560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3829049" y="2801606"/>
            <a:ext cx="6443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Чокри Эллили, руководитель программы внедрения и наращивания потенциала в сфере физических услуг.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33377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86E1-4A50-7EFB-A50D-97D1DE424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446" y="2137798"/>
            <a:ext cx="9741108" cy="1907729"/>
          </a:xfrm>
        </p:spPr>
        <p:txBody>
          <a:bodyPr/>
          <a:lstStyle/>
          <a:p>
            <a:r>
              <a:rPr lang="ru-RU" sz="3200" dirty="0"/>
              <a:t>Современные инновации: ИТ-системы ВПС и поставляемое решение с оплатой пошлин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DAF61-11D6-0D77-CF34-65212B39A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46" y="6163440"/>
            <a:ext cx="9741108" cy="353860"/>
          </a:xfrm>
        </p:spPr>
        <p:txBody>
          <a:bodyPr>
            <a:normAutofit/>
          </a:bodyPr>
          <a:lstStyle/>
          <a:p>
            <a:r>
              <a:rPr lang="ru-RU" sz="1400" dirty="0"/>
              <a:t>Центр почтовых технологий ВПС  </a:t>
            </a:r>
            <a:endParaRPr lang="en-US" sz="1400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9E3A8B-BFD1-F7AB-DA02-15B688338873}"/>
              </a:ext>
            </a:extLst>
          </p:cNvPr>
          <p:cNvSpPr txBox="1">
            <a:spLocks/>
          </p:cNvSpPr>
          <p:nvPr/>
        </p:nvSpPr>
        <p:spPr>
          <a:xfrm>
            <a:off x="878065" y="4361793"/>
            <a:ext cx="10506517" cy="12152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b="0" dirty="0"/>
              <a:t>Формирование будущего почтовых услуг: нормативные изменения ВПС и ИТ-инновации с готовым решением для доставки с оплатой пошлин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4109421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C61051-E24D-4714-BFC0-6E5FEF065ABC}"/>
              </a:ext>
            </a:extLst>
          </p:cNvPr>
          <p:cNvSpPr/>
          <p:nvPr/>
        </p:nvSpPr>
        <p:spPr>
          <a:xfrm>
            <a:off x="3161004" y="2696414"/>
            <a:ext cx="1022376" cy="146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DDE96D-18B8-4D93-94AF-5C95F987F46D}"/>
              </a:ext>
            </a:extLst>
          </p:cNvPr>
          <p:cNvSpPr/>
          <p:nvPr/>
        </p:nvSpPr>
        <p:spPr>
          <a:xfrm>
            <a:off x="2429484" y="2696414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074AB-1D59-4400-97A2-F3EF4B712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73" y="2887803"/>
            <a:ext cx="1080262" cy="1080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A55993-CFED-48E9-B1A0-A24AAA4A8FC6}"/>
              </a:ext>
            </a:extLst>
          </p:cNvPr>
          <p:cNvSpPr/>
          <p:nvPr/>
        </p:nvSpPr>
        <p:spPr>
          <a:xfrm>
            <a:off x="4183380" y="2697480"/>
            <a:ext cx="5334000" cy="146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>
                <a:solidFill>
                  <a:schemeClr val="bg1"/>
                </a:solidFill>
              </a:rPr>
              <a:t>Продукты и решения ВПС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607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E30992-9C1C-490B-94E6-A1D321F5A7D9}"/>
              </a:ext>
            </a:extLst>
          </p:cNvPr>
          <p:cNvSpPr/>
          <p:nvPr/>
        </p:nvSpPr>
        <p:spPr>
          <a:xfrm>
            <a:off x="146590" y="1754165"/>
            <a:ext cx="1592318" cy="1412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FCD3A0-62EA-4F69-98BB-435FC9F126B3}"/>
              </a:ext>
            </a:extLst>
          </p:cNvPr>
          <p:cNvSpPr/>
          <p:nvPr/>
        </p:nvSpPr>
        <p:spPr>
          <a:xfrm>
            <a:off x="146590" y="1239204"/>
            <a:ext cx="5018688" cy="39674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Этап</a:t>
            </a:r>
            <a:r>
              <a:rPr lang="en-US" b="1" dirty="0">
                <a:solidFill>
                  <a:schemeClr val="tx1"/>
                </a:solidFill>
              </a:rPr>
              <a:t>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EDCAE-35EA-4F07-AAB0-ADC915941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24" y="2010544"/>
            <a:ext cx="395250" cy="38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6F19C-E746-4DDE-BA21-5DF5C76EB699}"/>
              </a:ext>
            </a:extLst>
          </p:cNvPr>
          <p:cNvSpPr/>
          <p:nvPr/>
        </p:nvSpPr>
        <p:spPr>
          <a:xfrm>
            <a:off x="146590" y="3166336"/>
            <a:ext cx="1592318" cy="2694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FD3D04-8E4A-4116-B0C7-400C123B117B}"/>
              </a:ext>
            </a:extLst>
          </p:cNvPr>
          <p:cNvSpPr txBox="1"/>
          <p:nvPr/>
        </p:nvSpPr>
        <p:spPr>
          <a:xfrm>
            <a:off x="146590" y="2579413"/>
            <a:ext cx="159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Физические лица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1F0AE-0BE1-4206-9322-8725FB469FD8}"/>
              </a:ext>
            </a:extLst>
          </p:cNvPr>
          <p:cNvSpPr txBox="1"/>
          <p:nvPr/>
        </p:nvSpPr>
        <p:spPr>
          <a:xfrm>
            <a:off x="146590" y="3229314"/>
            <a:ext cx="158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Таможенные декларации с ЭПД (</a:t>
            </a:r>
            <a:r>
              <a:rPr lang="en-US" sz="1400" b="1" dirty="0"/>
              <a:t>EAD</a:t>
            </a:r>
            <a:r>
              <a:rPr lang="ru-RU" sz="1400" b="1" dirty="0"/>
              <a:t>)</a:t>
            </a:r>
            <a:endParaRPr lang="en-US" sz="1400" b="1" dirty="0"/>
          </a:p>
          <a:p>
            <a:pPr marL="285750" indent="-285750">
              <a:buFontTx/>
              <a:buChar char="-"/>
            </a:pPr>
            <a:r>
              <a:rPr lang="ru-RU" sz="1400" dirty="0"/>
              <a:t>Сбор данных</a:t>
            </a:r>
            <a:endParaRPr lang="en-US" sz="1400" dirty="0"/>
          </a:p>
          <a:p>
            <a:r>
              <a:rPr lang="ru-RU" sz="1400" b="1" dirty="0"/>
              <a:t>Мобильное решение с системой защиты   данных (</a:t>
            </a:r>
            <a:r>
              <a:rPr lang="en-US" sz="1400" b="1" dirty="0"/>
              <a:t>DPS</a:t>
            </a:r>
            <a:r>
              <a:rPr lang="ru-RU" sz="1400" b="1" dirty="0"/>
              <a:t>) </a:t>
            </a:r>
            <a:r>
              <a:rPr lang="en-US" sz="1400" dirty="0"/>
              <a:t>- </a:t>
            </a:r>
            <a:r>
              <a:rPr lang="ru-RU" sz="1400" dirty="0"/>
              <a:t>Сбор почты по месту проживания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35206-DD0D-4A32-9D28-36743AED8D4F}"/>
              </a:ext>
            </a:extLst>
          </p:cNvPr>
          <p:cNvSpPr/>
          <p:nvPr/>
        </p:nvSpPr>
        <p:spPr>
          <a:xfrm>
            <a:off x="1859776" y="1754165"/>
            <a:ext cx="1592318" cy="1412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CA136-4D5F-4218-B385-F0A0FFCD3993}"/>
              </a:ext>
            </a:extLst>
          </p:cNvPr>
          <p:cNvSpPr/>
          <p:nvPr/>
        </p:nvSpPr>
        <p:spPr>
          <a:xfrm>
            <a:off x="1859776" y="3166336"/>
            <a:ext cx="1592318" cy="2694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0A68A-F84C-436B-83B8-D8D3FA203E46}"/>
              </a:ext>
            </a:extLst>
          </p:cNvPr>
          <p:cNvSpPr txBox="1"/>
          <p:nvPr/>
        </p:nvSpPr>
        <p:spPr>
          <a:xfrm>
            <a:off x="1859776" y="2440914"/>
            <a:ext cx="159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Внутренняя обработка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B176E4-5FDF-4FF5-8124-7F4727691E96}"/>
              </a:ext>
            </a:extLst>
          </p:cNvPr>
          <p:cNvSpPr txBox="1"/>
          <p:nvPr/>
        </p:nvSpPr>
        <p:spPr>
          <a:xfrm>
            <a:off x="1859776" y="3229314"/>
            <a:ext cx="158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Система </a:t>
            </a:r>
            <a:r>
              <a:rPr lang="en-US" sz="1100" b="1" dirty="0"/>
              <a:t>DPS 2025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Внутренняя экспедиция</a:t>
            </a:r>
            <a:endParaRPr lang="en-US" sz="1100" dirty="0"/>
          </a:p>
          <a:p>
            <a:pPr marL="285750" indent="-285750">
              <a:buFontTx/>
              <a:buChar char="-"/>
            </a:pPr>
            <a:r>
              <a:rPr lang="ru-RU" sz="1100" dirty="0"/>
              <a:t>Почтовые ящики в почтовых отделениях</a:t>
            </a:r>
            <a:endParaRPr lang="en-US" sz="1100" dirty="0"/>
          </a:p>
          <a:p>
            <a:pPr marL="285750" indent="-285750">
              <a:buFontTx/>
              <a:buChar char="-"/>
            </a:pPr>
            <a:r>
              <a:rPr lang="ru-RU" sz="1100" dirty="0"/>
              <a:t>Точки продаж</a:t>
            </a:r>
            <a:endParaRPr lang="en-US" sz="1100" dirty="0"/>
          </a:p>
          <a:p>
            <a:r>
              <a:rPr lang="ru-RU" sz="1100" b="1" dirty="0"/>
              <a:t>Система таможенного декларирования </a:t>
            </a:r>
            <a:r>
              <a:rPr lang="en-US" sz="1100" b="1" dirty="0"/>
              <a:t>CDS 2025</a:t>
            </a:r>
          </a:p>
          <a:p>
            <a:r>
              <a:rPr lang="en-US" sz="1100" dirty="0"/>
              <a:t>- </a:t>
            </a:r>
            <a:r>
              <a:rPr lang="ru-RU" sz="1100" dirty="0"/>
              <a:t>Таможенное декларирование (сбор данных</a:t>
            </a:r>
            <a:r>
              <a:rPr lang="en-US" sz="1100" dirty="0"/>
              <a:t>, </a:t>
            </a:r>
            <a:r>
              <a:rPr lang="ru-RU" sz="1100" dirty="0"/>
              <a:t>верификация</a:t>
            </a:r>
            <a:r>
              <a:rPr lang="en-US" sz="1100" dirty="0"/>
              <a:t>, </a:t>
            </a:r>
            <a:r>
              <a:rPr lang="ru-RU" sz="1100" dirty="0"/>
              <a:t>доставка с оплаченной пошлиной</a:t>
            </a:r>
            <a:r>
              <a:rPr lang="en-US" sz="1400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CAE3E8-A202-4811-BD34-6CBBC7EF26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3606" y="1986880"/>
            <a:ext cx="444656" cy="4321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18663D0-7D59-45A0-9552-077D13F74742}"/>
              </a:ext>
            </a:extLst>
          </p:cNvPr>
          <p:cNvSpPr/>
          <p:nvPr/>
        </p:nvSpPr>
        <p:spPr>
          <a:xfrm>
            <a:off x="3572961" y="1754165"/>
            <a:ext cx="1592318" cy="1412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3B54FE-42ED-4DA7-A1D2-D1318C3357EF}"/>
              </a:ext>
            </a:extLst>
          </p:cNvPr>
          <p:cNvSpPr/>
          <p:nvPr/>
        </p:nvSpPr>
        <p:spPr>
          <a:xfrm>
            <a:off x="3572961" y="3166336"/>
            <a:ext cx="1592318" cy="2694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C2F19B-9B02-4838-8204-72F716BB0A2C}"/>
              </a:ext>
            </a:extLst>
          </p:cNvPr>
          <p:cNvSpPr txBox="1"/>
          <p:nvPr/>
        </p:nvSpPr>
        <p:spPr>
          <a:xfrm>
            <a:off x="3572961" y="2440914"/>
            <a:ext cx="1592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Международная обработка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E8C6B6-2CBF-4DFA-BD37-25E6382D2719}"/>
              </a:ext>
            </a:extLst>
          </p:cNvPr>
          <p:cNvSpPr txBox="1"/>
          <p:nvPr/>
        </p:nvSpPr>
        <p:spPr>
          <a:xfrm>
            <a:off x="3572961" y="3229314"/>
            <a:ext cx="15840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Международная почтовая система </a:t>
            </a:r>
            <a:r>
              <a:rPr lang="en-US" sz="1050" b="1" dirty="0"/>
              <a:t>IPS 2025</a:t>
            </a:r>
          </a:p>
          <a:p>
            <a:pPr marL="285750" indent="-285750">
              <a:buFontTx/>
              <a:buChar char="-"/>
            </a:pPr>
            <a:r>
              <a:rPr lang="ru-RU" sz="1050" dirty="0"/>
              <a:t>Международная экспедиция</a:t>
            </a:r>
            <a:endParaRPr lang="en-US" sz="1050" dirty="0"/>
          </a:p>
          <a:p>
            <a:pPr marL="285750" indent="-285750">
              <a:buFontTx/>
              <a:buChar char="-"/>
            </a:pPr>
            <a:r>
              <a:rPr lang="ru-RU" sz="1050" dirty="0"/>
              <a:t>Выставление счетов</a:t>
            </a:r>
            <a:endParaRPr lang="en-US" sz="1050" dirty="0"/>
          </a:p>
          <a:p>
            <a:pPr marL="285750" indent="-285750">
              <a:buFontTx/>
              <a:buChar char="-"/>
            </a:pPr>
            <a:r>
              <a:rPr lang="ru-RU" sz="1050" dirty="0"/>
              <a:t>ЭПД (</a:t>
            </a:r>
            <a:r>
              <a:rPr lang="en-US" sz="1050" dirty="0"/>
              <a:t>EDI</a:t>
            </a:r>
            <a:r>
              <a:rPr lang="ru-RU" sz="1050" dirty="0"/>
              <a:t>)</a:t>
            </a:r>
            <a:endParaRPr lang="en-US" sz="1050" dirty="0"/>
          </a:p>
          <a:p>
            <a:r>
              <a:rPr lang="ru-RU" sz="1050" b="1" dirty="0"/>
              <a:t>Система таможенного декларирования </a:t>
            </a:r>
            <a:r>
              <a:rPr lang="en-US" sz="1050" b="1" dirty="0"/>
              <a:t>CDS 2025</a:t>
            </a:r>
            <a:endParaRPr lang="en-US" sz="1050" dirty="0"/>
          </a:p>
          <a:p>
            <a:pPr marL="285750" indent="-285750">
              <a:buFontTx/>
              <a:buChar char="-"/>
            </a:pPr>
            <a:r>
              <a:rPr lang="ru-RU" sz="1050" dirty="0"/>
              <a:t>Таможенные решения  для исходящей корреспонденции</a:t>
            </a:r>
            <a:endParaRPr lang="en-US" sz="10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37A270-66C9-4AA7-8DAF-3F78B6F6A91C}"/>
              </a:ext>
            </a:extLst>
          </p:cNvPr>
          <p:cNvSpPr/>
          <p:nvPr/>
        </p:nvSpPr>
        <p:spPr>
          <a:xfrm>
            <a:off x="5286145" y="1754165"/>
            <a:ext cx="1592318" cy="1412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2CD194-FD44-4D1A-9F35-15B540BA3E46}"/>
              </a:ext>
            </a:extLst>
          </p:cNvPr>
          <p:cNvSpPr/>
          <p:nvPr/>
        </p:nvSpPr>
        <p:spPr>
          <a:xfrm>
            <a:off x="5286145" y="3166336"/>
            <a:ext cx="1592318" cy="2694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668CDA-4855-4115-AB13-45F4D12AD658}"/>
              </a:ext>
            </a:extLst>
          </p:cNvPr>
          <p:cNvSpPr txBox="1"/>
          <p:nvPr/>
        </p:nvSpPr>
        <p:spPr>
          <a:xfrm>
            <a:off x="5286145" y="2579413"/>
            <a:ext cx="159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Перевозка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6C0D33-D777-480F-B9AD-ACEBD96903D7}"/>
              </a:ext>
            </a:extLst>
          </p:cNvPr>
          <p:cNvSpPr txBox="1"/>
          <p:nvPr/>
        </p:nvSpPr>
        <p:spPr>
          <a:xfrm>
            <a:off x="5286145" y="3229314"/>
            <a:ext cx="158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Перевозка с данными </a:t>
            </a:r>
            <a:r>
              <a:rPr lang="en-US" sz="1400" b="1" dirty="0"/>
              <a:t>EAD</a:t>
            </a:r>
            <a:endParaRPr lang="ru-RU" sz="1400" b="1" dirty="0"/>
          </a:p>
          <a:p>
            <a:r>
              <a:rPr lang="ru-RU" sz="1400" b="1" dirty="0"/>
              <a:t>- </a:t>
            </a:r>
            <a:r>
              <a:rPr lang="ru-RU" sz="1200" dirty="0"/>
              <a:t>Обмен сообщениями </a:t>
            </a:r>
            <a:r>
              <a:rPr lang="en-US" sz="1200" dirty="0"/>
              <a:t>CARDIT/RESDIT </a:t>
            </a:r>
            <a:r>
              <a:rPr lang="ru-RU" sz="1200" dirty="0"/>
              <a:t> 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ru-RU" sz="1200" dirty="0"/>
              <a:t>Обеспечение совместимости данных </a:t>
            </a:r>
            <a:r>
              <a:rPr lang="en-US" sz="1200" dirty="0"/>
              <a:t>EAD </a:t>
            </a:r>
            <a:r>
              <a:rPr lang="ru-RU" sz="1200" dirty="0"/>
              <a:t> </a:t>
            </a:r>
            <a:endParaRPr lang="en-US" sz="1200" dirty="0"/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EFC268-A7E9-4FCC-9F82-926676B97599}"/>
              </a:ext>
            </a:extLst>
          </p:cNvPr>
          <p:cNvSpPr/>
          <p:nvPr/>
        </p:nvSpPr>
        <p:spPr>
          <a:xfrm>
            <a:off x="6999328" y="3168697"/>
            <a:ext cx="1592318" cy="2694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529394-F505-479C-B772-A98A379D606D}"/>
              </a:ext>
            </a:extLst>
          </p:cNvPr>
          <p:cNvSpPr txBox="1"/>
          <p:nvPr/>
        </p:nvSpPr>
        <p:spPr>
          <a:xfrm>
            <a:off x="6999328" y="3229314"/>
            <a:ext cx="158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Международная почтовая система  </a:t>
            </a:r>
            <a:r>
              <a:rPr lang="en-US" sz="1200" b="1" dirty="0"/>
              <a:t>IPS 2025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Международная экспедиция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Выставление счетов</a:t>
            </a:r>
          </a:p>
          <a:p>
            <a:pPr marL="285750" indent="-285750">
              <a:buFontTx/>
              <a:buChar char="-"/>
            </a:pPr>
            <a:r>
              <a:rPr lang="ru-RU" sz="1100" dirty="0"/>
              <a:t>ЭПД (EDI)</a:t>
            </a:r>
          </a:p>
          <a:p>
            <a:r>
              <a:rPr lang="ru-RU" sz="1100" b="1" dirty="0"/>
              <a:t>Система таможенного декларирования </a:t>
            </a:r>
            <a:r>
              <a:rPr lang="en-US" sz="1100" b="1" dirty="0"/>
              <a:t>CDS 2025</a:t>
            </a:r>
            <a:endParaRPr lang="en-US" sz="1100" dirty="0"/>
          </a:p>
          <a:p>
            <a:pPr marL="285750" indent="-285750">
              <a:buFontTx/>
              <a:buChar char="-"/>
            </a:pPr>
            <a:r>
              <a:rPr lang="ru-RU" sz="1100" dirty="0"/>
              <a:t>Таможенные решения  для входящей корреспонденции</a:t>
            </a:r>
          </a:p>
          <a:p>
            <a:pPr marL="285750" indent="-285750">
              <a:buFontTx/>
              <a:buChar char="-"/>
            </a:pPr>
            <a:endParaRPr lang="en-US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03F2DE-E94B-462A-BD9E-68A338F5E8F3}"/>
              </a:ext>
            </a:extLst>
          </p:cNvPr>
          <p:cNvSpPr/>
          <p:nvPr/>
        </p:nvSpPr>
        <p:spPr>
          <a:xfrm>
            <a:off x="8712514" y="3168697"/>
            <a:ext cx="1592318" cy="2694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37559D-8C22-4211-ACCB-F157BD66C831}"/>
              </a:ext>
            </a:extLst>
          </p:cNvPr>
          <p:cNvSpPr txBox="1"/>
          <p:nvPr/>
        </p:nvSpPr>
        <p:spPr>
          <a:xfrm>
            <a:off x="8712514" y="3229314"/>
            <a:ext cx="158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Система </a:t>
            </a:r>
            <a:r>
              <a:rPr lang="en-US" sz="1200" b="1" dirty="0"/>
              <a:t>DPS 2025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Внутренняя экспедиция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ru-RU" sz="1200" dirty="0"/>
              <a:t>Почтовые ящики в почтовых отделениях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ru-RU" sz="1200" dirty="0"/>
              <a:t>Точки продаж</a:t>
            </a:r>
            <a:endParaRPr lang="en-US" sz="12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383AE2-8333-44C4-8548-5924EE1517D2}"/>
              </a:ext>
            </a:extLst>
          </p:cNvPr>
          <p:cNvSpPr/>
          <p:nvPr/>
        </p:nvSpPr>
        <p:spPr>
          <a:xfrm>
            <a:off x="10425699" y="3168697"/>
            <a:ext cx="1592318" cy="26947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48D018-0498-44BA-8776-F549A4C1792B}"/>
              </a:ext>
            </a:extLst>
          </p:cNvPr>
          <p:cNvSpPr txBox="1"/>
          <p:nvPr/>
        </p:nvSpPr>
        <p:spPr>
          <a:xfrm>
            <a:off x="10425699" y="3229314"/>
            <a:ext cx="158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Мобильные данные по системе </a:t>
            </a:r>
            <a:r>
              <a:rPr lang="en-US" sz="1400" b="1" dirty="0"/>
              <a:t>DPS </a:t>
            </a:r>
            <a:r>
              <a:rPr lang="ru-RU" sz="1400" b="1" dirty="0"/>
              <a:t> </a:t>
            </a:r>
            <a:endParaRPr lang="en-US" sz="1400" b="1" dirty="0"/>
          </a:p>
          <a:p>
            <a:r>
              <a:rPr lang="en-US" sz="1400" dirty="0"/>
              <a:t>- </a:t>
            </a:r>
            <a:r>
              <a:rPr lang="ru-RU" sz="1400" dirty="0"/>
              <a:t>Доставка почты</a:t>
            </a:r>
            <a:endParaRPr lang="en-US" sz="14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954E0BD-5F19-43C2-A182-8F7F0F84B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029" y="1961211"/>
            <a:ext cx="484181" cy="48346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A4505B2-EA76-479A-9AB0-11DF9D41E6AF}"/>
              </a:ext>
            </a:extLst>
          </p:cNvPr>
          <p:cNvSpPr/>
          <p:nvPr/>
        </p:nvSpPr>
        <p:spPr>
          <a:xfrm>
            <a:off x="6999328" y="1756525"/>
            <a:ext cx="1592318" cy="1412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84130C-24B9-44A4-936B-407A4149F093}"/>
              </a:ext>
            </a:extLst>
          </p:cNvPr>
          <p:cNvSpPr txBox="1"/>
          <p:nvPr/>
        </p:nvSpPr>
        <p:spPr>
          <a:xfrm>
            <a:off x="6999328" y="2440914"/>
            <a:ext cx="1592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Международная обработка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977AD18-DA31-43B4-8198-A3DAC0300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96" y="1961211"/>
            <a:ext cx="484181" cy="483467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2CA360A-CCC4-48FD-AD69-94645ED0BCFE}"/>
              </a:ext>
            </a:extLst>
          </p:cNvPr>
          <p:cNvSpPr/>
          <p:nvPr/>
        </p:nvSpPr>
        <p:spPr>
          <a:xfrm>
            <a:off x="8711956" y="1756525"/>
            <a:ext cx="1592318" cy="1412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479C7A-BB36-4C71-BA0C-913C45CDBC91}"/>
              </a:ext>
            </a:extLst>
          </p:cNvPr>
          <p:cNvSpPr txBox="1"/>
          <p:nvPr/>
        </p:nvSpPr>
        <p:spPr>
          <a:xfrm>
            <a:off x="8711956" y="2440914"/>
            <a:ext cx="159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Внутренняя обработка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3E582B0-79A5-44FE-A00A-9AFEAD2A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285786" y="1986880"/>
            <a:ext cx="444656" cy="432129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8D9EA5C-9851-49BB-8CD4-081101BC3E21}"/>
              </a:ext>
            </a:extLst>
          </p:cNvPr>
          <p:cNvSpPr/>
          <p:nvPr/>
        </p:nvSpPr>
        <p:spPr>
          <a:xfrm>
            <a:off x="10432466" y="1756526"/>
            <a:ext cx="1592318" cy="1412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16CF4914-69D2-43EC-9C1F-F99CAAD7B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000" y="2010544"/>
            <a:ext cx="395250" cy="3848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3FF6015-E317-4B1D-815C-ED38F603298F}"/>
              </a:ext>
            </a:extLst>
          </p:cNvPr>
          <p:cNvSpPr txBox="1"/>
          <p:nvPr/>
        </p:nvSpPr>
        <p:spPr>
          <a:xfrm>
            <a:off x="10432466" y="2579413"/>
            <a:ext cx="159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Физические лица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A6D4CC7-291E-466A-8255-FC98F66D039F}"/>
              </a:ext>
            </a:extLst>
          </p:cNvPr>
          <p:cNvSpPr/>
          <p:nvPr/>
        </p:nvSpPr>
        <p:spPr>
          <a:xfrm>
            <a:off x="6995194" y="1241565"/>
            <a:ext cx="5018688" cy="39674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Этап 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ED11C7B-F9C8-4F83-AC00-E70BF0A8443E}"/>
              </a:ext>
            </a:extLst>
          </p:cNvPr>
          <p:cNvSpPr/>
          <p:nvPr/>
        </p:nvSpPr>
        <p:spPr>
          <a:xfrm>
            <a:off x="5285094" y="1245810"/>
            <a:ext cx="1593370" cy="39674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Этап  </a:t>
            </a: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567F63F-E138-4F01-936F-8C0C32180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867" y="1804115"/>
            <a:ext cx="789392" cy="797658"/>
          </a:xfrm>
          <a:prstGeom prst="rect">
            <a:avLst/>
          </a:prstGeom>
        </p:spPr>
      </p:pic>
      <p:sp>
        <p:nvSpPr>
          <p:cNvPr id="63" name="Arrow: Left-Right 62">
            <a:extLst>
              <a:ext uri="{FF2B5EF4-FFF2-40B4-BE49-F238E27FC236}">
                <a16:creationId xmlns:a16="http://schemas.microsoft.com/office/drawing/2014/main" id="{89C63D60-CD97-4C7F-9332-53D41BB559F3}"/>
              </a:ext>
            </a:extLst>
          </p:cNvPr>
          <p:cNvSpPr/>
          <p:nvPr/>
        </p:nvSpPr>
        <p:spPr>
          <a:xfrm>
            <a:off x="146590" y="5940172"/>
            <a:ext cx="11866791" cy="838999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Решение </a:t>
            </a:r>
            <a:r>
              <a:rPr lang="en-US" sz="2000" b="1" dirty="0">
                <a:solidFill>
                  <a:schemeClr val="bg1"/>
                </a:solidFill>
              </a:rPr>
              <a:t>POST*Net</a:t>
            </a:r>
          </a:p>
        </p:txBody>
      </p:sp>
      <p:sp>
        <p:nvSpPr>
          <p:cNvPr id="65" name="Title 3">
            <a:extLst>
              <a:ext uri="{FF2B5EF4-FFF2-40B4-BE49-F238E27FC236}">
                <a16:creationId xmlns:a16="http://schemas.microsoft.com/office/drawing/2014/main" id="{016D553C-0A12-4093-8143-C730255DC1CD}"/>
              </a:ext>
            </a:extLst>
          </p:cNvPr>
          <p:cNvSpPr txBox="1">
            <a:spLocks/>
          </p:cNvSpPr>
          <p:nvPr/>
        </p:nvSpPr>
        <p:spPr>
          <a:xfrm>
            <a:off x="1583853" y="315333"/>
            <a:ext cx="8960386" cy="574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600" dirty="0"/>
              <a:t>Продукты и решения ВПС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5646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80CCDA-0D25-4DC6-8474-6B97E696E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3075" y="496888"/>
            <a:ext cx="7967663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Продукты и решения ВПС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BFA6D0-2481-4BBD-A6FE-21823528852C}"/>
              </a:ext>
            </a:extLst>
          </p:cNvPr>
          <p:cNvSpPr/>
          <p:nvPr/>
        </p:nvSpPr>
        <p:spPr>
          <a:xfrm>
            <a:off x="2805706" y="1739721"/>
            <a:ext cx="8324749" cy="960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C62C7E-9860-4457-A192-20879D5BFF2F}"/>
              </a:ext>
            </a:extLst>
          </p:cNvPr>
          <p:cNvSpPr/>
          <p:nvPr/>
        </p:nvSpPr>
        <p:spPr>
          <a:xfrm>
            <a:off x="1139818" y="1746836"/>
            <a:ext cx="2092113" cy="9600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Проверка данных </a:t>
            </a:r>
            <a:r>
              <a:rPr lang="en-US" sz="2000" b="1" dirty="0">
                <a:solidFill>
                  <a:schemeClr val="bg1"/>
                </a:solidFill>
              </a:rPr>
              <a:t>EAD 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CC977-EA75-4E0B-9949-DD331637B151}"/>
              </a:ext>
            </a:extLst>
          </p:cNvPr>
          <p:cNvSpPr txBox="1"/>
          <p:nvPr/>
        </p:nvSpPr>
        <p:spPr>
          <a:xfrm>
            <a:off x="3657599" y="1903713"/>
            <a:ext cx="703142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Оценка того, соответствует ли почта, обрабатываемая в режиме исходящей, транзитной или входящей корреспонденции требованиям к </a:t>
            </a:r>
            <a:r>
              <a:rPr lang="ru-RU" b="1" dirty="0"/>
              <a:t>электронным предварительным данным</a:t>
            </a:r>
            <a:endParaRPr lang="en-US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E5CE37-1910-4809-875F-FAE1225FE6DA}"/>
              </a:ext>
            </a:extLst>
          </p:cNvPr>
          <p:cNvSpPr/>
          <p:nvPr/>
        </p:nvSpPr>
        <p:spPr>
          <a:xfrm>
            <a:off x="2805706" y="2883251"/>
            <a:ext cx="8324749" cy="960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D9382-1881-4282-8595-E4BB633958CF}"/>
              </a:ext>
            </a:extLst>
          </p:cNvPr>
          <p:cNvSpPr txBox="1"/>
          <p:nvPr/>
        </p:nvSpPr>
        <p:spPr>
          <a:xfrm>
            <a:off x="3657599" y="3040128"/>
            <a:ext cx="70314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Коды системы </a:t>
            </a:r>
            <a:r>
              <a:rPr lang="en-US" b="1" dirty="0"/>
              <a:t>HS</a:t>
            </a:r>
            <a:r>
              <a:rPr lang="ru-RU" dirty="0"/>
              <a:t>;</a:t>
            </a:r>
            <a:r>
              <a:rPr lang="en-US" dirty="0"/>
              <a:t> </a:t>
            </a:r>
            <a:r>
              <a:rPr lang="ru-RU" b="1" dirty="0"/>
              <a:t>запреты и ограничения</a:t>
            </a:r>
            <a:r>
              <a:rPr lang="ru-RU" dirty="0"/>
              <a:t>;</a:t>
            </a:r>
            <a:r>
              <a:rPr lang="en-US" dirty="0"/>
              <a:t> </a:t>
            </a:r>
            <a:r>
              <a:rPr lang="ru-RU" b="1" dirty="0"/>
              <a:t>стороны, с которыми некоторые провайдеры отказались сотрудничать  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4A1312-42DC-418B-AC71-AFB1940CA52A}"/>
              </a:ext>
            </a:extLst>
          </p:cNvPr>
          <p:cNvSpPr/>
          <p:nvPr/>
        </p:nvSpPr>
        <p:spPr>
          <a:xfrm>
            <a:off x="2805706" y="4015212"/>
            <a:ext cx="8324749" cy="960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7A609-8565-4B53-821F-EC8AD5F5DA89}"/>
              </a:ext>
            </a:extLst>
          </p:cNvPr>
          <p:cNvSpPr txBox="1"/>
          <p:nvPr/>
        </p:nvSpPr>
        <p:spPr>
          <a:xfrm>
            <a:off x="3657599" y="4179204"/>
            <a:ext cx="70314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Генерирование решения с оплатой пошлин </a:t>
            </a:r>
            <a:r>
              <a:rPr lang="en-US" dirty="0"/>
              <a:t>DDP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встроенного в систему  </a:t>
            </a:r>
            <a:r>
              <a:rPr lang="en-US" b="1" dirty="0"/>
              <a:t>CDS</a:t>
            </a:r>
            <a:r>
              <a:rPr lang="en-US" dirty="0"/>
              <a:t> </a:t>
            </a:r>
            <a:r>
              <a:rPr lang="ru-RU" dirty="0"/>
              <a:t>и доступного по </a:t>
            </a:r>
            <a:r>
              <a:rPr lang="ru-RU" b="1" dirty="0"/>
              <a:t>шлюзу  приложения ВПС</a:t>
            </a:r>
            <a:endParaRPr lang="en-US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2A86EC-061A-4EE6-8BBE-838D0D73CEDA}"/>
              </a:ext>
            </a:extLst>
          </p:cNvPr>
          <p:cNvSpPr/>
          <p:nvPr/>
        </p:nvSpPr>
        <p:spPr>
          <a:xfrm>
            <a:off x="2805706" y="5156081"/>
            <a:ext cx="8324749" cy="960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812359-C196-4DBF-BC98-1D69E16BE769}"/>
              </a:ext>
            </a:extLst>
          </p:cNvPr>
          <p:cNvSpPr txBox="1"/>
          <p:nvPr/>
        </p:nvSpPr>
        <p:spPr>
          <a:xfrm>
            <a:off x="3657599" y="5320073"/>
            <a:ext cx="70314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Обнаружение </a:t>
            </a:r>
            <a:r>
              <a:rPr lang="ru-RU" b="1" dirty="0"/>
              <a:t>опасных почтовых отправлений </a:t>
            </a:r>
            <a:r>
              <a:rPr lang="ru-RU" dirty="0"/>
              <a:t>при внутренней и международной обработке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A999AE-523F-41DD-BAA1-27628B6FF2AB}"/>
              </a:ext>
            </a:extLst>
          </p:cNvPr>
          <p:cNvSpPr/>
          <p:nvPr/>
        </p:nvSpPr>
        <p:spPr>
          <a:xfrm>
            <a:off x="1139818" y="2883251"/>
            <a:ext cx="2092113" cy="9600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Услуги поиска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0CF425-35FF-4EE3-AA7B-85B1094C90AD}"/>
              </a:ext>
            </a:extLst>
          </p:cNvPr>
          <p:cNvSpPr/>
          <p:nvPr/>
        </p:nvSpPr>
        <p:spPr>
          <a:xfrm>
            <a:off x="1139817" y="4019666"/>
            <a:ext cx="2092113" cy="9600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Решение ВПС  с оплатой пошлин  </a:t>
            </a:r>
            <a:r>
              <a:rPr lang="en-US" b="1" dirty="0">
                <a:solidFill>
                  <a:schemeClr val="bg1"/>
                </a:solidFill>
              </a:rPr>
              <a:t> DDP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276842-82B1-49C7-952C-9FC4D30FE3C6}"/>
              </a:ext>
            </a:extLst>
          </p:cNvPr>
          <p:cNvSpPr/>
          <p:nvPr/>
        </p:nvSpPr>
        <p:spPr>
          <a:xfrm>
            <a:off x="1209485" y="5156081"/>
            <a:ext cx="2092113" cy="9600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Система </a:t>
            </a:r>
            <a:r>
              <a:rPr lang="en-US" sz="2000" b="1" dirty="0">
                <a:solidFill>
                  <a:schemeClr val="bg1"/>
                </a:solidFill>
              </a:rPr>
              <a:t>DGST</a:t>
            </a:r>
          </a:p>
        </p:txBody>
      </p:sp>
    </p:spTree>
    <p:extLst>
      <p:ext uri="{BB962C8B-B14F-4D97-AF65-F5344CB8AC3E}">
        <p14:creationId xmlns:p14="http://schemas.microsoft.com/office/powerpoint/2010/main" val="41642873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15228-8B7B-4104-B69E-E39C97A50E97}"/>
              </a:ext>
            </a:extLst>
          </p:cNvPr>
          <p:cNvSpPr/>
          <p:nvPr/>
        </p:nvSpPr>
        <p:spPr>
          <a:xfrm>
            <a:off x="862701" y="2184835"/>
            <a:ext cx="2039353" cy="30901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D4B488-4FF7-4CA1-B150-FA5F1E4790F9}"/>
              </a:ext>
            </a:extLst>
          </p:cNvPr>
          <p:cNvSpPr/>
          <p:nvPr/>
        </p:nvSpPr>
        <p:spPr>
          <a:xfrm>
            <a:off x="1245661" y="2892415"/>
            <a:ext cx="1271383" cy="6620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</a:t>
            </a: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AD8159-679E-429F-8421-8432123F5348}"/>
              </a:ext>
            </a:extLst>
          </p:cNvPr>
          <p:cNvSpPr/>
          <p:nvPr/>
        </p:nvSpPr>
        <p:spPr>
          <a:xfrm>
            <a:off x="1245660" y="3606442"/>
            <a:ext cx="1271383" cy="6620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</a:t>
            </a: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B6C8B7-D350-4413-B3E8-ACA878EF7ADE}"/>
              </a:ext>
            </a:extLst>
          </p:cNvPr>
          <p:cNvSpPr/>
          <p:nvPr/>
        </p:nvSpPr>
        <p:spPr>
          <a:xfrm>
            <a:off x="1234379" y="4348872"/>
            <a:ext cx="1271383" cy="66202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</a:t>
            </a:r>
            <a:r>
              <a:rPr lang="en-US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DPS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A90EE0A-5ED3-46BD-B915-F401BAD30015}"/>
              </a:ext>
            </a:extLst>
          </p:cNvPr>
          <p:cNvCxnSpPr>
            <a:cxnSpLocks/>
            <a:stCxn id="5" idx="1"/>
            <a:endCxn id="7" idx="1"/>
          </p:cNvCxnSpPr>
          <p:nvPr/>
        </p:nvCxnSpPr>
        <p:spPr>
          <a:xfrm rot="10800000" flipV="1">
            <a:off x="1234379" y="3223427"/>
            <a:ext cx="11282" cy="1456457"/>
          </a:xfrm>
          <a:prstGeom prst="bentConnector3">
            <a:avLst>
              <a:gd name="adj1" fmla="val 2126236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9BD6F1-8834-4F37-A602-E609EEB57DD0}"/>
              </a:ext>
            </a:extLst>
          </p:cNvPr>
          <p:cNvCxnSpPr>
            <a:cxnSpLocks/>
          </p:cNvCxnSpPr>
          <p:nvPr/>
        </p:nvCxnSpPr>
        <p:spPr>
          <a:xfrm>
            <a:off x="1002816" y="3937454"/>
            <a:ext cx="2315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281ADC-0D4D-42DC-9B5B-DAFCBC0A388E}"/>
              </a:ext>
            </a:extLst>
          </p:cNvPr>
          <p:cNvSpPr txBox="1"/>
          <p:nvPr/>
        </p:nvSpPr>
        <p:spPr>
          <a:xfrm>
            <a:off x="862701" y="2184835"/>
            <a:ext cx="203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Назначенный оператор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08F-922A-4311-B145-8044BF5F234E}"/>
              </a:ext>
            </a:extLst>
          </p:cNvPr>
          <p:cNvSpPr/>
          <p:nvPr/>
        </p:nvSpPr>
        <p:spPr>
          <a:xfrm>
            <a:off x="5325387" y="1513661"/>
            <a:ext cx="2039353" cy="1004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Компании/ </a:t>
            </a: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маркетплейсы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 э-коммерции   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B33BFF-1828-424E-B650-C43F9EB37A98}"/>
              </a:ext>
            </a:extLst>
          </p:cNvPr>
          <p:cNvSpPr/>
          <p:nvPr/>
        </p:nvSpPr>
        <p:spPr>
          <a:xfrm>
            <a:off x="7364739" y="1513661"/>
            <a:ext cx="3554655" cy="1004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Отслеживание и сопровождение отправлений</a:t>
            </a:r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E5B69F-3715-44CF-96E3-C4E4B487E7DA}"/>
              </a:ext>
            </a:extLst>
          </p:cNvPr>
          <p:cNvSpPr/>
          <p:nvPr/>
        </p:nvSpPr>
        <p:spPr>
          <a:xfrm>
            <a:off x="5322619" y="2697932"/>
            <a:ext cx="2039353" cy="1004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</a:rPr>
              <a:t>Автоматическая система ввода, контроля и управления таможенными данными в таможенных органах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88C7E-DA34-494B-B06B-1EA1D263840F}"/>
              </a:ext>
            </a:extLst>
          </p:cNvPr>
          <p:cNvSpPr/>
          <p:nvPr/>
        </p:nvSpPr>
        <p:spPr>
          <a:xfrm>
            <a:off x="7364740" y="2749014"/>
            <a:ext cx="3554655" cy="1004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Таможенные декларации</a:t>
            </a:r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Таможенные решения</a:t>
            </a:r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6E4F93-309A-48F5-80F2-829DF89BD504}"/>
              </a:ext>
            </a:extLst>
          </p:cNvPr>
          <p:cNvSpPr/>
          <p:nvPr/>
        </p:nvSpPr>
        <p:spPr>
          <a:xfrm>
            <a:off x="5328155" y="4039604"/>
            <a:ext cx="2039353" cy="1004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Провайдеры решений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BC6FAB-B211-4AD2-A540-645411DFE030}"/>
              </a:ext>
            </a:extLst>
          </p:cNvPr>
          <p:cNvSpPr/>
          <p:nvPr/>
        </p:nvSpPr>
        <p:spPr>
          <a:xfrm>
            <a:off x="7367507" y="4039604"/>
            <a:ext cx="3554655" cy="1004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Услуги поиска данных</a:t>
            </a:r>
            <a:endParaRPr lang="en-US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Калькулятор полной стоимости </a:t>
            </a:r>
            <a:endParaRPr lang="en-US" sz="14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5A31C8-98AF-4F04-9CCA-2C7673393397}"/>
              </a:ext>
            </a:extLst>
          </p:cNvPr>
          <p:cNvSpPr/>
          <p:nvPr/>
        </p:nvSpPr>
        <p:spPr>
          <a:xfrm>
            <a:off x="5328154" y="5274957"/>
            <a:ext cx="2039353" cy="1004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ВПС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46AA95-15C2-45E4-B2F4-F5F1190214B1}"/>
              </a:ext>
            </a:extLst>
          </p:cNvPr>
          <p:cNvSpPr/>
          <p:nvPr/>
        </p:nvSpPr>
        <p:spPr>
          <a:xfrm>
            <a:off x="7367506" y="5274957"/>
            <a:ext cx="3554655" cy="1004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ВПС 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SAVE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Проверка данных 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EAD </a:t>
            </a: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Проверка опасных предметов </a:t>
            </a: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DGST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6AB64D5-5184-4CE5-AD8C-2490D2910B4C}"/>
              </a:ext>
            </a:extLst>
          </p:cNvPr>
          <p:cNvCxnSpPr>
            <a:stCxn id="17" idx="1"/>
            <a:endCxn id="4" idx="3"/>
          </p:cNvCxnSpPr>
          <p:nvPr/>
        </p:nvCxnSpPr>
        <p:spPr>
          <a:xfrm rot="10800000" flipV="1">
            <a:off x="2902055" y="2016028"/>
            <a:ext cx="2423333" cy="171386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E18170FD-B3FC-4FC5-B76F-4076617769F6}"/>
              </a:ext>
            </a:extLst>
          </p:cNvPr>
          <p:cNvCxnSpPr>
            <a:stCxn id="21" idx="1"/>
            <a:endCxn id="4" idx="3"/>
          </p:cNvCxnSpPr>
          <p:nvPr/>
        </p:nvCxnSpPr>
        <p:spPr>
          <a:xfrm rot="10800000" flipV="1">
            <a:off x="2902055" y="3200298"/>
            <a:ext cx="2420565" cy="52959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872F3389-095F-4A03-99B0-09427977F86A}"/>
              </a:ext>
            </a:extLst>
          </p:cNvPr>
          <p:cNvCxnSpPr>
            <a:stCxn id="23" idx="1"/>
            <a:endCxn id="4" idx="3"/>
          </p:cNvCxnSpPr>
          <p:nvPr/>
        </p:nvCxnSpPr>
        <p:spPr>
          <a:xfrm rot="10800000">
            <a:off x="2902055" y="3729897"/>
            <a:ext cx="2426101" cy="81207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F3F0BC9B-2751-422E-83F6-7E02F423EDE8}"/>
              </a:ext>
            </a:extLst>
          </p:cNvPr>
          <p:cNvCxnSpPr>
            <a:stCxn id="25" idx="1"/>
            <a:endCxn id="4" idx="3"/>
          </p:cNvCxnSpPr>
          <p:nvPr/>
        </p:nvCxnSpPr>
        <p:spPr>
          <a:xfrm rot="10800000">
            <a:off x="2902054" y="3729896"/>
            <a:ext cx="2426100" cy="20474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617F88A-315C-4E99-B4EE-08C5F5FE0DE5}"/>
              </a:ext>
            </a:extLst>
          </p:cNvPr>
          <p:cNvSpPr txBox="1"/>
          <p:nvPr/>
        </p:nvSpPr>
        <p:spPr>
          <a:xfrm>
            <a:off x="3273731" y="3554440"/>
            <a:ext cx="1269899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Приложение </a:t>
            </a:r>
            <a:r>
              <a:rPr lang="en-US" sz="1200" dirty="0"/>
              <a:t>API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C2A05A32-A903-4262-96E1-A4FDE76B8101}"/>
              </a:ext>
            </a:extLst>
          </p:cNvPr>
          <p:cNvSpPr txBox="1">
            <a:spLocks/>
          </p:cNvSpPr>
          <p:nvPr/>
        </p:nvSpPr>
        <p:spPr>
          <a:xfrm>
            <a:off x="1583853" y="315333"/>
            <a:ext cx="8960386" cy="574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Интеграция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3830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0801230-D6D9-431B-8F71-B587804C6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3075" y="496888"/>
            <a:ext cx="7967663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Технология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45168-0D60-4784-A146-641BAC1E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1766639"/>
            <a:ext cx="2188550" cy="444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9910F-93A8-4436-B0DE-6B0215C9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2232807"/>
            <a:ext cx="1981200" cy="349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8BC8A9-1359-4983-8298-F6895BB13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5" y="2232807"/>
            <a:ext cx="1981200" cy="34962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113CEEF-5FDD-47B6-B815-D1C959864BC9}"/>
              </a:ext>
            </a:extLst>
          </p:cNvPr>
          <p:cNvSpPr/>
          <p:nvPr/>
        </p:nvSpPr>
        <p:spPr>
          <a:xfrm>
            <a:off x="5191382" y="1268557"/>
            <a:ext cx="2814874" cy="159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Сеть интернет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98E05-60F6-4FDB-8E58-9E08067971B8}"/>
              </a:ext>
            </a:extLst>
          </p:cNvPr>
          <p:cNvSpPr/>
          <p:nvPr/>
        </p:nvSpPr>
        <p:spPr>
          <a:xfrm>
            <a:off x="8094866" y="1268154"/>
            <a:ext cx="2814874" cy="159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Мобильная среда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87A979-34A3-4084-BB7A-A8919C7A21FC}"/>
              </a:ext>
            </a:extLst>
          </p:cNvPr>
          <p:cNvSpPr/>
          <p:nvPr/>
        </p:nvSpPr>
        <p:spPr>
          <a:xfrm>
            <a:off x="5191382" y="2976572"/>
            <a:ext cx="2814874" cy="159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Клиент в системе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Windows</a:t>
            </a:r>
          </a:p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7BF63F-7743-438D-AAB9-3550B923C870}"/>
              </a:ext>
            </a:extLst>
          </p:cNvPr>
          <p:cNvSpPr/>
          <p:nvPr/>
        </p:nvSpPr>
        <p:spPr>
          <a:xfrm>
            <a:off x="8094865" y="2976572"/>
            <a:ext cx="2814874" cy="1594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Приложение</a:t>
            </a:r>
          </a:p>
          <a:p>
            <a:pPr algn="ctr"/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API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6EBDF5-D419-4AA8-8C0A-1B20F4A1B015}"/>
              </a:ext>
            </a:extLst>
          </p:cNvPr>
          <p:cNvSpPr/>
          <p:nvPr/>
        </p:nvSpPr>
        <p:spPr>
          <a:xfrm>
            <a:off x="5191382" y="4684990"/>
            <a:ext cx="5718358" cy="574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Шлюз приложения ВПС</a:t>
            </a:r>
            <a:endParaRPr 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64C24D-CF62-4AA5-AF48-8CA995F1F15F}"/>
              </a:ext>
            </a:extLst>
          </p:cNvPr>
          <p:cNvSpPr/>
          <p:nvPr/>
        </p:nvSpPr>
        <p:spPr>
          <a:xfrm>
            <a:off x="5191382" y="5329046"/>
            <a:ext cx="5718358" cy="574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Облако  </a:t>
            </a: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AE9080-1EB3-42EF-8341-2FCEA293A60F}"/>
              </a:ext>
            </a:extLst>
          </p:cNvPr>
          <p:cNvSpPr/>
          <p:nvPr/>
        </p:nvSpPr>
        <p:spPr>
          <a:xfrm>
            <a:off x="5191382" y="5987488"/>
            <a:ext cx="5718358" cy="574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Местная </a:t>
            </a:r>
            <a:r>
              <a:rPr lang="ru-RU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инталляция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21366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C61051-E24D-4714-BFC0-6E5FEF065ABC}"/>
              </a:ext>
            </a:extLst>
          </p:cNvPr>
          <p:cNvSpPr/>
          <p:nvPr/>
        </p:nvSpPr>
        <p:spPr>
          <a:xfrm>
            <a:off x="3161004" y="2696414"/>
            <a:ext cx="1022376" cy="146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DDE96D-18B8-4D93-94AF-5C95F987F46D}"/>
              </a:ext>
            </a:extLst>
          </p:cNvPr>
          <p:cNvSpPr/>
          <p:nvPr/>
        </p:nvSpPr>
        <p:spPr>
          <a:xfrm>
            <a:off x="2429484" y="2696414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55993-CFED-48E9-B1A0-A24AAA4A8FC6}"/>
              </a:ext>
            </a:extLst>
          </p:cNvPr>
          <p:cNvSpPr/>
          <p:nvPr/>
        </p:nvSpPr>
        <p:spPr>
          <a:xfrm>
            <a:off x="4183380" y="2697480"/>
            <a:ext cx="5334000" cy="1463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dirty="0">
                <a:solidFill>
                  <a:schemeClr val="bg1"/>
                </a:solidFill>
              </a:rPr>
              <a:t>Решение ВПС с оплатой пошлин </a:t>
            </a:r>
            <a:r>
              <a:rPr lang="en-US" sz="3200" dirty="0">
                <a:solidFill>
                  <a:schemeClr val="bg1"/>
                </a:solidFill>
              </a:rPr>
              <a:t>DDP 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1F107-F3B0-482E-8712-1AD3635C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42" y="2875028"/>
            <a:ext cx="1186724" cy="11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41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8">
            <a:extLst>
              <a:ext uri="{FF2B5EF4-FFF2-40B4-BE49-F238E27FC236}">
                <a16:creationId xmlns:a16="http://schemas.microsoft.com/office/drawing/2014/main" id="{F14AB745-05D3-452A-A1E8-5F7CF2FCD9AD}"/>
              </a:ext>
            </a:extLst>
          </p:cNvPr>
          <p:cNvGrpSpPr/>
          <p:nvPr/>
        </p:nvGrpSpPr>
        <p:grpSpPr>
          <a:xfrm>
            <a:off x="1226730" y="1375150"/>
            <a:ext cx="10328300" cy="4777504"/>
            <a:chOff x="935854" y="1375150"/>
            <a:chExt cx="10328300" cy="4777504"/>
          </a:xfrm>
        </p:grpSpPr>
        <p:pic>
          <p:nvPicPr>
            <p:cNvPr id="4" name="Image 13">
              <a:extLst>
                <a:ext uri="{FF2B5EF4-FFF2-40B4-BE49-F238E27FC236}">
                  <a16:creationId xmlns:a16="http://schemas.microsoft.com/office/drawing/2014/main" id="{ED5C9C39-6A2A-4BD1-99FC-51D96525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854" y="1375150"/>
              <a:ext cx="4873274" cy="1970621"/>
            </a:xfrm>
            <a:prstGeom prst="rect">
              <a:avLst/>
            </a:prstGeom>
          </p:spPr>
        </p:pic>
        <p:pic>
          <p:nvPicPr>
            <p:cNvPr id="5" name="Image 14">
              <a:extLst>
                <a:ext uri="{FF2B5EF4-FFF2-40B4-BE49-F238E27FC236}">
                  <a16:creationId xmlns:a16="http://schemas.microsoft.com/office/drawing/2014/main" id="{69493791-361A-4561-B0AC-03705E8C6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0880" y="4182033"/>
              <a:ext cx="4873274" cy="1970621"/>
            </a:xfrm>
            <a:prstGeom prst="rect">
              <a:avLst/>
            </a:prstGeom>
          </p:spPr>
        </p:pic>
        <p:sp>
          <p:nvSpPr>
            <p:cNvPr id="6" name="Triangle rectangle 16">
              <a:extLst>
                <a:ext uri="{FF2B5EF4-FFF2-40B4-BE49-F238E27FC236}">
                  <a16:creationId xmlns:a16="http://schemas.microsoft.com/office/drawing/2014/main" id="{E25E67D2-F8C6-4E94-AAE2-E822AFB7E25D}"/>
                </a:ext>
              </a:extLst>
            </p:cNvPr>
            <p:cNvSpPr/>
            <p:nvPr/>
          </p:nvSpPr>
          <p:spPr>
            <a:xfrm rot="16200000">
              <a:off x="4804307" y="2346839"/>
              <a:ext cx="1012552" cy="98531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bg1"/>
                </a:solidFill>
              </a:endParaRPr>
            </a:p>
          </p:txBody>
        </p:sp>
        <p:sp>
          <p:nvSpPr>
            <p:cNvPr id="7" name="Triangle rectangle 17">
              <a:extLst>
                <a:ext uri="{FF2B5EF4-FFF2-40B4-BE49-F238E27FC236}">
                  <a16:creationId xmlns:a16="http://schemas.microsoft.com/office/drawing/2014/main" id="{88C77CD4-DBA3-40D3-A17D-D530643F7EE4}"/>
                </a:ext>
              </a:extLst>
            </p:cNvPr>
            <p:cNvSpPr/>
            <p:nvPr/>
          </p:nvSpPr>
          <p:spPr>
            <a:xfrm rot="5400000">
              <a:off x="6364243" y="4195653"/>
              <a:ext cx="1012552" cy="98531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2D0AFAB-B79C-407F-8EB2-5F80D9DBAF81}"/>
              </a:ext>
            </a:extLst>
          </p:cNvPr>
          <p:cNvSpPr txBox="1">
            <a:spLocks/>
          </p:cNvSpPr>
          <p:nvPr/>
        </p:nvSpPr>
        <p:spPr>
          <a:xfrm>
            <a:off x="1706335" y="9661"/>
            <a:ext cx="10327821" cy="1078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Решение ВПС  с оплатой пошлин </a:t>
            </a:r>
            <a:r>
              <a:rPr lang="en-US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DDP </a:t>
            </a:r>
            <a:r>
              <a:rPr lang="ru-RU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CH" sz="3200" dirty="0">
              <a:solidFill>
                <a:srgbClr val="00399D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209DF9E-0A66-43B8-93D2-B7CCBFE6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055" y="6231927"/>
            <a:ext cx="564744" cy="365125"/>
          </a:xfrm>
        </p:spPr>
        <p:txBody>
          <a:bodyPr/>
          <a:lstStyle/>
          <a:p>
            <a:fld id="{9E9C87DA-8EAB-8046-B7A0-677572D5F9A2}" type="slidenum">
              <a:rPr lang="en-GB" smtClean="0"/>
              <a:t>68</a:t>
            </a:fld>
            <a:endParaRPr lang="en-GB"/>
          </a:p>
        </p:txBody>
      </p:sp>
      <p:sp>
        <p:nvSpPr>
          <p:cNvPr id="10" name="Snip Single Corner of Rectangle 5">
            <a:extLst>
              <a:ext uri="{FF2B5EF4-FFF2-40B4-BE49-F238E27FC236}">
                <a16:creationId xmlns:a16="http://schemas.microsoft.com/office/drawing/2014/main" id="{90161AE5-08FA-442E-9EB1-ECDFF40A8968}"/>
              </a:ext>
            </a:extLst>
          </p:cNvPr>
          <p:cNvSpPr/>
          <p:nvPr/>
        </p:nvSpPr>
        <p:spPr>
          <a:xfrm rot="10800000" flipH="1" flipV="1">
            <a:off x="788508" y="4182032"/>
            <a:ext cx="4881283" cy="1970619"/>
          </a:xfrm>
          <a:prstGeom prst="snip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Расчеты с таможенным органом в пункте назначения</a:t>
            </a:r>
          </a:p>
          <a:p>
            <a:pPr>
              <a:spcBef>
                <a:spcPts val="1000"/>
              </a:spcBef>
            </a:pP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Двусторонние или многосторонние каналы расчетов (таможня, почтовые службы, поставщик)</a:t>
            </a: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nip Single Corner of Rectangle 6">
            <a:extLst>
              <a:ext uri="{FF2B5EF4-FFF2-40B4-BE49-F238E27FC236}">
                <a16:creationId xmlns:a16="http://schemas.microsoft.com/office/drawing/2014/main" id="{ECDB52FD-12B9-47F9-9889-D514AD5BAD6F}"/>
              </a:ext>
            </a:extLst>
          </p:cNvPr>
          <p:cNvSpPr/>
          <p:nvPr/>
        </p:nvSpPr>
        <p:spPr>
          <a:xfrm rot="10800000" flipV="1">
            <a:off x="6382871" y="4182034"/>
            <a:ext cx="4881283" cy="1970619"/>
          </a:xfrm>
          <a:prstGeom prst="snip1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 algn="r">
              <a:spcBef>
                <a:spcPts val="1000"/>
              </a:spcBef>
            </a:pPr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Перевозка и доставка получателю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spcBef>
                <a:spcPts val="1000"/>
              </a:spcBef>
            </a:pPr>
            <a:r>
              <a:rPr lang="ru-RU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Обеспечение соответствия электронным предварительным данным и доступность для клиентов</a:t>
            </a:r>
            <a:endParaRPr lang="en-CH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Snip Single Corner of Rectangle 9">
            <a:extLst>
              <a:ext uri="{FF2B5EF4-FFF2-40B4-BE49-F238E27FC236}">
                <a16:creationId xmlns:a16="http://schemas.microsoft.com/office/drawing/2014/main" id="{BABCC2E1-85DF-4A20-AAA4-2C45433144E6}"/>
              </a:ext>
            </a:extLst>
          </p:cNvPr>
          <p:cNvSpPr/>
          <p:nvPr/>
        </p:nvSpPr>
        <p:spPr>
          <a:xfrm flipV="1">
            <a:off x="927845" y="1375150"/>
            <a:ext cx="4881283" cy="1970621"/>
          </a:xfrm>
          <a:prstGeom prst="snip1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1000"/>
              </a:spcBef>
            </a:pPr>
            <a:endParaRPr lang="en-CH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nip Single Corner of Rectangle 10">
            <a:extLst>
              <a:ext uri="{FF2B5EF4-FFF2-40B4-BE49-F238E27FC236}">
                <a16:creationId xmlns:a16="http://schemas.microsoft.com/office/drawing/2014/main" id="{0CE6830A-9EC1-4DAE-AB65-22A056FB9047}"/>
              </a:ext>
            </a:extLst>
          </p:cNvPr>
          <p:cNvSpPr/>
          <p:nvPr/>
        </p:nvSpPr>
        <p:spPr>
          <a:xfrm flipH="1" flipV="1">
            <a:off x="6382872" y="1375150"/>
            <a:ext cx="4881283" cy="1970621"/>
          </a:xfrm>
          <a:prstGeom prst="snip1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/>
          <a:p>
            <a:pPr>
              <a:spcBef>
                <a:spcPts val="1000"/>
              </a:spcBef>
            </a:pPr>
            <a:endParaRPr lang="en-CH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0A03E6-ABA9-4C25-A585-1F440420F0D6}"/>
              </a:ext>
            </a:extLst>
          </p:cNvPr>
          <p:cNvSpPr/>
          <p:nvPr/>
        </p:nvSpPr>
        <p:spPr>
          <a:xfrm>
            <a:off x="4572000" y="2570331"/>
            <a:ext cx="3048000" cy="2287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Bef>
                <a:spcPts val="1000"/>
              </a:spcBef>
            </a:pPr>
            <a:endParaRPr lang="en-GB" sz="2000" b="1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1000"/>
              </a:spcBef>
            </a:pPr>
            <a:r>
              <a:rPr lang="ru-RU" sz="16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Система таможенного декларирования ВПС </a:t>
            </a:r>
            <a:r>
              <a:rPr lang="en-GB" sz="16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(CDS) </a:t>
            </a:r>
            <a:r>
              <a:rPr lang="ru-RU" sz="16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приложения,  </a:t>
            </a:r>
            <a:endParaRPr lang="en-GB" sz="1600" b="1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ts val="1000"/>
              </a:spcBef>
            </a:pPr>
            <a:r>
              <a:rPr lang="ru-RU" sz="1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упрощающие оплату пошлин</a:t>
            </a:r>
            <a:r>
              <a:rPr lang="en-GB" sz="1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DDP</a:t>
            </a:r>
            <a:br>
              <a:rPr lang="en-GB" sz="1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обмен данными ЭПД</a:t>
            </a:r>
            <a:endParaRPr lang="en-GB" sz="14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132E1-9FA5-4C92-8749-6BFDF0FE51D0}"/>
              </a:ext>
            </a:extLst>
          </p:cNvPr>
          <p:cNvSpPr txBox="1"/>
          <p:nvPr/>
        </p:nvSpPr>
        <p:spPr>
          <a:xfrm>
            <a:off x="1173773" y="1398341"/>
            <a:ext cx="4818244" cy="15251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Доставка товаров всеми почтовыми службами </a:t>
            </a:r>
          </a:p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Глобальное решение для всех 192 стран - членов ВПС и их назначенных   почтовых операторов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2826D-304B-4C7F-9A85-F554835C10BD}"/>
              </a:ext>
            </a:extLst>
          </p:cNvPr>
          <p:cNvSpPr txBox="1"/>
          <p:nvPr/>
        </p:nvSpPr>
        <p:spPr>
          <a:xfrm>
            <a:off x="6382871" y="1578350"/>
            <a:ext cx="4881283" cy="15251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spcBef>
                <a:spcPts val="1000"/>
              </a:spcBef>
            </a:pP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Взимание пошлин и налогов в месте происхождения товара</a:t>
            </a:r>
          </a:p>
          <a:p>
            <a:pPr algn="r">
              <a:spcBef>
                <a:spcPts val="1000"/>
              </a:spcBef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Розничные, кассовые, онлайн-платежи и платежи через приложения</a:t>
            </a:r>
            <a:endParaRPr lang="en-CH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724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 144">
            <a:extLst>
              <a:ext uri="{FF2B5EF4-FFF2-40B4-BE49-F238E27FC236}">
                <a16:creationId xmlns:a16="http://schemas.microsoft.com/office/drawing/2014/main" id="{185A4596-23EA-43D3-8EFB-2B22CFB8F0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883" y="5886478"/>
            <a:ext cx="12192879" cy="819131"/>
          </a:xfrm>
          <a:prstGeom prst="rect">
            <a:avLst/>
          </a:prstGeom>
        </p:spPr>
      </p:pic>
      <p:pic>
        <p:nvPicPr>
          <p:cNvPr id="278" name="Image 144">
            <a:extLst>
              <a:ext uri="{FF2B5EF4-FFF2-40B4-BE49-F238E27FC236}">
                <a16:creationId xmlns:a16="http://schemas.microsoft.com/office/drawing/2014/main" id="{4F49B293-1D4A-4AF5-BC4C-B92089CAE9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882" y="4998760"/>
            <a:ext cx="12192879" cy="819090"/>
          </a:xfrm>
          <a:prstGeom prst="rect">
            <a:avLst/>
          </a:prstGeom>
        </p:spPr>
      </p:pic>
      <p:pic>
        <p:nvPicPr>
          <p:cNvPr id="277" name="Image 144">
            <a:extLst>
              <a:ext uri="{FF2B5EF4-FFF2-40B4-BE49-F238E27FC236}">
                <a16:creationId xmlns:a16="http://schemas.microsoft.com/office/drawing/2014/main" id="{982D382A-8165-4813-8856-5A90EEC50F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881" y="3957385"/>
            <a:ext cx="12192879" cy="971173"/>
          </a:xfrm>
          <a:prstGeom prst="rect">
            <a:avLst/>
          </a:prstGeom>
        </p:spPr>
      </p:pic>
      <p:sp>
        <p:nvSpPr>
          <p:cNvPr id="66" name="Title 1">
            <a:extLst>
              <a:ext uri="{FF2B5EF4-FFF2-40B4-BE49-F238E27FC236}">
                <a16:creationId xmlns:a16="http://schemas.microsoft.com/office/drawing/2014/main" id="{CAE3147C-8D10-43C0-9FC8-CE0EF8E049FF}"/>
              </a:ext>
            </a:extLst>
          </p:cNvPr>
          <p:cNvSpPr txBox="1">
            <a:spLocks/>
          </p:cNvSpPr>
          <p:nvPr/>
        </p:nvSpPr>
        <p:spPr>
          <a:xfrm>
            <a:off x="1706335" y="9661"/>
            <a:ext cx="10327821" cy="1078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Решение ВПС с оплатой пошлин </a:t>
            </a:r>
            <a:r>
              <a:rPr lang="en-US" sz="24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DDP – </a:t>
            </a:r>
            <a:r>
              <a:rPr lang="ru-RU" sz="24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цикл взаимодействия с клиентом и процесс по нему</a:t>
            </a:r>
            <a:endParaRPr lang="en-CH" sz="2400" dirty="0">
              <a:solidFill>
                <a:srgbClr val="00399D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E9A9BE-6AFE-48AF-88D3-6B4D85E13582}"/>
              </a:ext>
            </a:extLst>
          </p:cNvPr>
          <p:cNvSpPr txBox="1"/>
          <p:nvPr/>
        </p:nvSpPr>
        <p:spPr>
          <a:xfrm>
            <a:off x="724832" y="1513904"/>
            <a:ext cx="1059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Сбор 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таможенных 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деклараций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9" name="Image 144">
            <a:extLst>
              <a:ext uri="{FF2B5EF4-FFF2-40B4-BE49-F238E27FC236}">
                <a16:creationId xmlns:a16="http://schemas.microsoft.com/office/drawing/2014/main" id="{F87025D8-6DBD-4244-8892-DA8573D69F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0" y="2539973"/>
            <a:ext cx="12192879" cy="1341944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74BA968-EF3A-431C-AE8F-BBB553C41428}"/>
              </a:ext>
            </a:extLst>
          </p:cNvPr>
          <p:cNvSpPr/>
          <p:nvPr/>
        </p:nvSpPr>
        <p:spPr>
          <a:xfrm>
            <a:off x="223805" y="1697231"/>
            <a:ext cx="405430" cy="285560"/>
          </a:xfrm>
          <a:custGeom>
            <a:avLst/>
            <a:gdLst>
              <a:gd name="connsiteX0" fmla="*/ 22949 w 405430"/>
              <a:gd name="connsiteY0" fmla="*/ 0 h 285560"/>
              <a:gd name="connsiteX1" fmla="*/ 0 w 405430"/>
              <a:gd name="connsiteY1" fmla="*/ 22949 h 285560"/>
              <a:gd name="connsiteX2" fmla="*/ 0 w 405430"/>
              <a:gd name="connsiteY2" fmla="*/ 259246 h 285560"/>
              <a:gd name="connsiteX3" fmla="*/ 22949 w 405430"/>
              <a:gd name="connsiteY3" fmla="*/ 285560 h 285560"/>
              <a:gd name="connsiteX4" fmla="*/ 385082 w 405430"/>
              <a:gd name="connsiteY4" fmla="*/ 285560 h 285560"/>
              <a:gd name="connsiteX5" fmla="*/ 405430 w 405430"/>
              <a:gd name="connsiteY5" fmla="*/ 260087 h 285560"/>
              <a:gd name="connsiteX6" fmla="*/ 405430 w 405430"/>
              <a:gd name="connsiteY6" fmla="*/ 21189 h 285560"/>
              <a:gd name="connsiteX7" fmla="*/ 382481 w 405430"/>
              <a:gd name="connsiteY7" fmla="*/ 0 h 285560"/>
              <a:gd name="connsiteX8" fmla="*/ 22949 w 405430"/>
              <a:gd name="connsiteY8" fmla="*/ 0 h 28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430" h="285560">
                <a:moveTo>
                  <a:pt x="22949" y="0"/>
                </a:moveTo>
                <a:lnTo>
                  <a:pt x="0" y="22949"/>
                </a:lnTo>
                <a:lnTo>
                  <a:pt x="0" y="259246"/>
                </a:lnTo>
                <a:lnTo>
                  <a:pt x="22949" y="285560"/>
                </a:lnTo>
                <a:lnTo>
                  <a:pt x="385082" y="285560"/>
                </a:lnTo>
                <a:lnTo>
                  <a:pt x="405430" y="260087"/>
                </a:lnTo>
                <a:lnTo>
                  <a:pt x="405430" y="21189"/>
                </a:lnTo>
                <a:lnTo>
                  <a:pt x="382481" y="0"/>
                </a:lnTo>
                <a:lnTo>
                  <a:pt x="22949" y="0"/>
                </a:lnTo>
                <a:close/>
              </a:path>
            </a:pathLst>
          </a:custGeom>
          <a:solidFill>
            <a:srgbClr val="4472C4"/>
          </a:solidFill>
          <a:ln w="75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8" name="Graphique 121">
            <a:extLst>
              <a:ext uri="{FF2B5EF4-FFF2-40B4-BE49-F238E27FC236}">
                <a16:creationId xmlns:a16="http://schemas.microsoft.com/office/drawing/2014/main" id="{0403F516-3194-485A-89B2-5C9A432368CF}"/>
              </a:ext>
            </a:extLst>
          </p:cNvPr>
          <p:cNvGrpSpPr/>
          <p:nvPr/>
        </p:nvGrpSpPr>
        <p:grpSpPr>
          <a:xfrm>
            <a:off x="177295" y="1651103"/>
            <a:ext cx="498449" cy="459436"/>
            <a:chOff x="134170" y="1979697"/>
            <a:chExt cx="498449" cy="459436"/>
          </a:xfrm>
          <a:solidFill>
            <a:srgbClr val="4472C4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0DF56B1-0DB1-40B2-9FE7-8B1B78E7FD5F}"/>
                </a:ext>
              </a:extLst>
            </p:cNvPr>
            <p:cNvSpPr/>
            <p:nvPr/>
          </p:nvSpPr>
          <p:spPr>
            <a:xfrm>
              <a:off x="134170" y="1979697"/>
              <a:ext cx="498449" cy="404970"/>
            </a:xfrm>
            <a:custGeom>
              <a:avLst/>
              <a:gdLst>
                <a:gd name="connsiteX0" fmla="*/ 459513 w 498449"/>
                <a:gd name="connsiteY0" fmla="*/ 404971 h 404970"/>
                <a:gd name="connsiteX1" fmla="*/ 38937 w 498449"/>
                <a:gd name="connsiteY1" fmla="*/ 404971 h 404970"/>
                <a:gd name="connsiteX2" fmla="*/ 0 w 498449"/>
                <a:gd name="connsiteY2" fmla="*/ 366034 h 404970"/>
                <a:gd name="connsiteX3" fmla="*/ 0 w 498449"/>
                <a:gd name="connsiteY3" fmla="*/ 38937 h 404970"/>
                <a:gd name="connsiteX4" fmla="*/ 38937 w 498449"/>
                <a:gd name="connsiteY4" fmla="*/ 0 h 404970"/>
                <a:gd name="connsiteX5" fmla="*/ 459513 w 498449"/>
                <a:gd name="connsiteY5" fmla="*/ 0 h 404970"/>
                <a:gd name="connsiteX6" fmla="*/ 498449 w 498449"/>
                <a:gd name="connsiteY6" fmla="*/ 38937 h 404970"/>
                <a:gd name="connsiteX7" fmla="*/ 498449 w 498449"/>
                <a:gd name="connsiteY7" fmla="*/ 366034 h 404970"/>
                <a:gd name="connsiteX8" fmla="*/ 459513 w 498449"/>
                <a:gd name="connsiteY8" fmla="*/ 404971 h 404970"/>
                <a:gd name="connsiteX9" fmla="*/ 38937 w 498449"/>
                <a:gd name="connsiteY9" fmla="*/ 15529 h 404970"/>
                <a:gd name="connsiteX10" fmla="*/ 15605 w 498449"/>
                <a:gd name="connsiteY10" fmla="*/ 38860 h 404970"/>
                <a:gd name="connsiteX11" fmla="*/ 15605 w 498449"/>
                <a:gd name="connsiteY11" fmla="*/ 365958 h 404970"/>
                <a:gd name="connsiteX12" fmla="*/ 38937 w 498449"/>
                <a:gd name="connsiteY12" fmla="*/ 389289 h 404970"/>
                <a:gd name="connsiteX13" fmla="*/ 459513 w 498449"/>
                <a:gd name="connsiteY13" fmla="*/ 389289 h 404970"/>
                <a:gd name="connsiteX14" fmla="*/ 482844 w 498449"/>
                <a:gd name="connsiteY14" fmla="*/ 365958 h 404970"/>
                <a:gd name="connsiteX15" fmla="*/ 482844 w 498449"/>
                <a:gd name="connsiteY15" fmla="*/ 38860 h 404970"/>
                <a:gd name="connsiteX16" fmla="*/ 459513 w 498449"/>
                <a:gd name="connsiteY16" fmla="*/ 15529 h 404970"/>
                <a:gd name="connsiteX17" fmla="*/ 38937 w 498449"/>
                <a:gd name="connsiteY17" fmla="*/ 15529 h 40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449" h="404970">
                  <a:moveTo>
                    <a:pt x="459513" y="404971"/>
                  </a:moveTo>
                  <a:lnTo>
                    <a:pt x="38937" y="404971"/>
                  </a:lnTo>
                  <a:cubicBezTo>
                    <a:pt x="17441" y="404971"/>
                    <a:pt x="0" y="387453"/>
                    <a:pt x="0" y="366034"/>
                  </a:cubicBezTo>
                  <a:lnTo>
                    <a:pt x="0" y="38937"/>
                  </a:lnTo>
                  <a:cubicBezTo>
                    <a:pt x="0" y="17441"/>
                    <a:pt x="17441" y="0"/>
                    <a:pt x="38937" y="0"/>
                  </a:cubicBezTo>
                  <a:lnTo>
                    <a:pt x="459513" y="0"/>
                  </a:lnTo>
                  <a:cubicBezTo>
                    <a:pt x="481008" y="0"/>
                    <a:pt x="498449" y="17441"/>
                    <a:pt x="498449" y="38937"/>
                  </a:cubicBezTo>
                  <a:lnTo>
                    <a:pt x="498449" y="366034"/>
                  </a:lnTo>
                  <a:cubicBezTo>
                    <a:pt x="498449" y="387530"/>
                    <a:pt x="481008" y="404971"/>
                    <a:pt x="459513" y="404971"/>
                  </a:cubicBezTo>
                  <a:close/>
                  <a:moveTo>
                    <a:pt x="38937" y="15529"/>
                  </a:moveTo>
                  <a:cubicBezTo>
                    <a:pt x="26009" y="15529"/>
                    <a:pt x="15605" y="26009"/>
                    <a:pt x="15605" y="38860"/>
                  </a:cubicBezTo>
                  <a:lnTo>
                    <a:pt x="15605" y="365958"/>
                  </a:lnTo>
                  <a:cubicBezTo>
                    <a:pt x="15605" y="378809"/>
                    <a:pt x="26085" y="389289"/>
                    <a:pt x="38937" y="389289"/>
                  </a:cubicBezTo>
                  <a:lnTo>
                    <a:pt x="459513" y="389289"/>
                  </a:lnTo>
                  <a:cubicBezTo>
                    <a:pt x="472364" y="389289"/>
                    <a:pt x="482844" y="378809"/>
                    <a:pt x="482844" y="365958"/>
                  </a:cubicBezTo>
                  <a:lnTo>
                    <a:pt x="482844" y="38860"/>
                  </a:lnTo>
                  <a:cubicBezTo>
                    <a:pt x="482844" y="26009"/>
                    <a:pt x="472364" y="15529"/>
                    <a:pt x="459513" y="15529"/>
                  </a:cubicBezTo>
                  <a:lnTo>
                    <a:pt x="38937" y="15529"/>
                  </a:lnTo>
                  <a:close/>
                </a:path>
              </a:pathLst>
            </a:custGeom>
            <a:solidFill>
              <a:srgbClr val="4472C4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6DD47E3-101B-4BEC-8F8A-9B2617A095B3}"/>
                </a:ext>
              </a:extLst>
            </p:cNvPr>
            <p:cNvSpPr/>
            <p:nvPr/>
          </p:nvSpPr>
          <p:spPr>
            <a:xfrm>
              <a:off x="173107" y="2018557"/>
              <a:ext cx="420576" cy="298717"/>
            </a:xfrm>
            <a:custGeom>
              <a:avLst/>
              <a:gdLst>
                <a:gd name="connsiteX0" fmla="*/ 386688 w 420576"/>
                <a:gd name="connsiteY0" fmla="*/ 298718 h 298717"/>
                <a:gd name="connsiteX1" fmla="*/ 33964 w 420576"/>
                <a:gd name="connsiteY1" fmla="*/ 298718 h 298717"/>
                <a:gd name="connsiteX2" fmla="*/ 0 w 420576"/>
                <a:gd name="connsiteY2" fmla="*/ 264753 h 298717"/>
                <a:gd name="connsiteX3" fmla="*/ 0 w 420576"/>
                <a:gd name="connsiteY3" fmla="*/ 33888 h 298717"/>
                <a:gd name="connsiteX4" fmla="*/ 33964 w 420576"/>
                <a:gd name="connsiteY4" fmla="*/ 0 h 298717"/>
                <a:gd name="connsiteX5" fmla="*/ 386688 w 420576"/>
                <a:gd name="connsiteY5" fmla="*/ 0 h 298717"/>
                <a:gd name="connsiteX6" fmla="*/ 420576 w 420576"/>
                <a:gd name="connsiteY6" fmla="*/ 33888 h 298717"/>
                <a:gd name="connsiteX7" fmla="*/ 420576 w 420576"/>
                <a:gd name="connsiteY7" fmla="*/ 264753 h 298717"/>
                <a:gd name="connsiteX8" fmla="*/ 386688 w 420576"/>
                <a:gd name="connsiteY8" fmla="*/ 298718 h 298717"/>
                <a:gd name="connsiteX9" fmla="*/ 33964 w 420576"/>
                <a:gd name="connsiteY9" fmla="*/ 15605 h 298717"/>
                <a:gd name="connsiteX10" fmla="*/ 15605 w 420576"/>
                <a:gd name="connsiteY10" fmla="*/ 33964 h 298717"/>
                <a:gd name="connsiteX11" fmla="*/ 15605 w 420576"/>
                <a:gd name="connsiteY11" fmla="*/ 264830 h 298717"/>
                <a:gd name="connsiteX12" fmla="*/ 33964 w 420576"/>
                <a:gd name="connsiteY12" fmla="*/ 283189 h 298717"/>
                <a:gd name="connsiteX13" fmla="*/ 386688 w 420576"/>
                <a:gd name="connsiteY13" fmla="*/ 283189 h 298717"/>
                <a:gd name="connsiteX14" fmla="*/ 405048 w 420576"/>
                <a:gd name="connsiteY14" fmla="*/ 264830 h 298717"/>
                <a:gd name="connsiteX15" fmla="*/ 405048 w 420576"/>
                <a:gd name="connsiteY15" fmla="*/ 33964 h 298717"/>
                <a:gd name="connsiteX16" fmla="*/ 386688 w 420576"/>
                <a:gd name="connsiteY16" fmla="*/ 15605 h 298717"/>
                <a:gd name="connsiteX17" fmla="*/ 33964 w 420576"/>
                <a:gd name="connsiteY17" fmla="*/ 15605 h 29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576" h="298717">
                  <a:moveTo>
                    <a:pt x="386688" y="298718"/>
                  </a:moveTo>
                  <a:lnTo>
                    <a:pt x="33964" y="298718"/>
                  </a:lnTo>
                  <a:cubicBezTo>
                    <a:pt x="15223" y="298718"/>
                    <a:pt x="0" y="283495"/>
                    <a:pt x="0" y="264753"/>
                  </a:cubicBezTo>
                  <a:lnTo>
                    <a:pt x="0" y="33888"/>
                  </a:lnTo>
                  <a:cubicBezTo>
                    <a:pt x="0" y="15146"/>
                    <a:pt x="15223" y="0"/>
                    <a:pt x="33964" y="0"/>
                  </a:cubicBezTo>
                  <a:lnTo>
                    <a:pt x="386688" y="0"/>
                  </a:lnTo>
                  <a:cubicBezTo>
                    <a:pt x="405354" y="0"/>
                    <a:pt x="420576" y="15223"/>
                    <a:pt x="420576" y="33888"/>
                  </a:cubicBezTo>
                  <a:lnTo>
                    <a:pt x="420576" y="264753"/>
                  </a:lnTo>
                  <a:cubicBezTo>
                    <a:pt x="420576" y="283495"/>
                    <a:pt x="405354" y="298718"/>
                    <a:pt x="386688" y="298718"/>
                  </a:cubicBezTo>
                  <a:close/>
                  <a:moveTo>
                    <a:pt x="33964" y="15605"/>
                  </a:moveTo>
                  <a:cubicBezTo>
                    <a:pt x="23867" y="15605"/>
                    <a:pt x="15605" y="23790"/>
                    <a:pt x="15605" y="33964"/>
                  </a:cubicBezTo>
                  <a:lnTo>
                    <a:pt x="15605" y="264830"/>
                  </a:lnTo>
                  <a:cubicBezTo>
                    <a:pt x="15605" y="274927"/>
                    <a:pt x="23790" y="283189"/>
                    <a:pt x="33964" y="283189"/>
                  </a:cubicBezTo>
                  <a:lnTo>
                    <a:pt x="386688" y="283189"/>
                  </a:lnTo>
                  <a:cubicBezTo>
                    <a:pt x="396786" y="283189"/>
                    <a:pt x="405048" y="275004"/>
                    <a:pt x="405048" y="264830"/>
                  </a:cubicBezTo>
                  <a:lnTo>
                    <a:pt x="405048" y="33964"/>
                  </a:lnTo>
                  <a:cubicBezTo>
                    <a:pt x="405048" y="23867"/>
                    <a:pt x="396786" y="15605"/>
                    <a:pt x="386688" y="15605"/>
                  </a:cubicBezTo>
                  <a:lnTo>
                    <a:pt x="33964" y="15605"/>
                  </a:lnTo>
                  <a:close/>
                </a:path>
              </a:pathLst>
            </a:custGeom>
            <a:solidFill>
              <a:srgbClr val="4472C4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BAEE44-22C3-4641-B444-F5A906EE66AC}"/>
                </a:ext>
              </a:extLst>
            </p:cNvPr>
            <p:cNvSpPr/>
            <p:nvPr/>
          </p:nvSpPr>
          <p:spPr>
            <a:xfrm>
              <a:off x="289892" y="2368987"/>
              <a:ext cx="187287" cy="70147"/>
            </a:xfrm>
            <a:custGeom>
              <a:avLst/>
              <a:gdLst>
                <a:gd name="connsiteX0" fmla="*/ 179485 w 187287"/>
                <a:gd name="connsiteY0" fmla="*/ 70147 h 70147"/>
                <a:gd name="connsiteX1" fmla="*/ 7827 w 187287"/>
                <a:gd name="connsiteY1" fmla="*/ 70147 h 70147"/>
                <a:gd name="connsiteX2" fmla="*/ 101 w 187287"/>
                <a:gd name="connsiteY2" fmla="*/ 63568 h 70147"/>
                <a:gd name="connsiteX3" fmla="*/ 5303 w 187287"/>
                <a:gd name="connsiteY3" fmla="*/ 54924 h 70147"/>
                <a:gd name="connsiteX4" fmla="*/ 23662 w 187287"/>
                <a:gd name="connsiteY4" fmla="*/ 45286 h 70147"/>
                <a:gd name="connsiteX5" fmla="*/ 23356 w 187287"/>
                <a:gd name="connsiteY5" fmla="*/ 7803 h 70147"/>
                <a:gd name="connsiteX6" fmla="*/ 31159 w 187287"/>
                <a:gd name="connsiteY6" fmla="*/ 0 h 70147"/>
                <a:gd name="connsiteX7" fmla="*/ 155771 w 187287"/>
                <a:gd name="connsiteY7" fmla="*/ 0 h 70147"/>
                <a:gd name="connsiteX8" fmla="*/ 163574 w 187287"/>
                <a:gd name="connsiteY8" fmla="*/ 7803 h 70147"/>
                <a:gd name="connsiteX9" fmla="*/ 163574 w 187287"/>
                <a:gd name="connsiteY9" fmla="*/ 46739 h 70147"/>
                <a:gd name="connsiteX10" fmla="*/ 180785 w 187287"/>
                <a:gd name="connsiteY10" fmla="*/ 54618 h 70147"/>
                <a:gd name="connsiteX11" fmla="*/ 187287 w 187287"/>
                <a:gd name="connsiteY11" fmla="*/ 62344 h 70147"/>
                <a:gd name="connsiteX12" fmla="*/ 179485 w 187287"/>
                <a:gd name="connsiteY12" fmla="*/ 70147 h 70147"/>
                <a:gd name="connsiteX13" fmla="*/ 36284 w 187287"/>
                <a:gd name="connsiteY13" fmla="*/ 54542 h 70147"/>
                <a:gd name="connsiteX14" fmla="*/ 150799 w 187287"/>
                <a:gd name="connsiteY14" fmla="*/ 54542 h 70147"/>
                <a:gd name="connsiteX15" fmla="*/ 148045 w 187287"/>
                <a:gd name="connsiteY15" fmla="*/ 46739 h 70147"/>
                <a:gd name="connsiteX16" fmla="*/ 148045 w 187287"/>
                <a:gd name="connsiteY16" fmla="*/ 15605 h 70147"/>
                <a:gd name="connsiteX17" fmla="*/ 39038 w 187287"/>
                <a:gd name="connsiteY17" fmla="*/ 15605 h 70147"/>
                <a:gd name="connsiteX18" fmla="*/ 39038 w 187287"/>
                <a:gd name="connsiteY18" fmla="*/ 46739 h 70147"/>
                <a:gd name="connsiteX19" fmla="*/ 36284 w 187287"/>
                <a:gd name="connsiteY19" fmla="*/ 54542 h 7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7287" h="70147">
                  <a:moveTo>
                    <a:pt x="179485" y="70147"/>
                  </a:moveTo>
                  <a:lnTo>
                    <a:pt x="7827" y="70147"/>
                  </a:lnTo>
                  <a:cubicBezTo>
                    <a:pt x="4002" y="70147"/>
                    <a:pt x="713" y="67393"/>
                    <a:pt x="101" y="63568"/>
                  </a:cubicBezTo>
                  <a:cubicBezTo>
                    <a:pt x="-511" y="59820"/>
                    <a:pt x="1708" y="56148"/>
                    <a:pt x="5303" y="54924"/>
                  </a:cubicBezTo>
                  <a:cubicBezTo>
                    <a:pt x="13488" y="52170"/>
                    <a:pt x="22209" y="47657"/>
                    <a:pt x="23662" y="45286"/>
                  </a:cubicBezTo>
                  <a:lnTo>
                    <a:pt x="23356" y="7803"/>
                  </a:lnTo>
                  <a:cubicBezTo>
                    <a:pt x="23356" y="3519"/>
                    <a:pt x="26798" y="0"/>
                    <a:pt x="31159" y="0"/>
                  </a:cubicBezTo>
                  <a:lnTo>
                    <a:pt x="155771" y="0"/>
                  </a:lnTo>
                  <a:cubicBezTo>
                    <a:pt x="160055" y="0"/>
                    <a:pt x="163574" y="3519"/>
                    <a:pt x="163574" y="7803"/>
                  </a:cubicBezTo>
                  <a:lnTo>
                    <a:pt x="163574" y="46739"/>
                  </a:lnTo>
                  <a:cubicBezTo>
                    <a:pt x="164645" y="47581"/>
                    <a:pt x="172830" y="51864"/>
                    <a:pt x="180785" y="54618"/>
                  </a:cubicBezTo>
                  <a:cubicBezTo>
                    <a:pt x="184457" y="55230"/>
                    <a:pt x="187287" y="58443"/>
                    <a:pt x="187287" y="62344"/>
                  </a:cubicBezTo>
                  <a:cubicBezTo>
                    <a:pt x="187287" y="66628"/>
                    <a:pt x="183845" y="70147"/>
                    <a:pt x="179485" y="70147"/>
                  </a:cubicBezTo>
                  <a:close/>
                  <a:moveTo>
                    <a:pt x="36284" y="54542"/>
                  </a:moveTo>
                  <a:lnTo>
                    <a:pt x="150799" y="54542"/>
                  </a:lnTo>
                  <a:cubicBezTo>
                    <a:pt x="149039" y="52170"/>
                    <a:pt x="148045" y="49570"/>
                    <a:pt x="148045" y="46739"/>
                  </a:cubicBezTo>
                  <a:lnTo>
                    <a:pt x="148045" y="15605"/>
                  </a:lnTo>
                  <a:lnTo>
                    <a:pt x="39038" y="15605"/>
                  </a:lnTo>
                  <a:lnTo>
                    <a:pt x="39038" y="46739"/>
                  </a:lnTo>
                  <a:cubicBezTo>
                    <a:pt x="39038" y="49570"/>
                    <a:pt x="38043" y="52170"/>
                    <a:pt x="36284" y="54542"/>
                  </a:cubicBezTo>
                  <a:close/>
                </a:path>
              </a:pathLst>
            </a:custGeom>
            <a:solidFill>
              <a:srgbClr val="4472C4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que 121">
            <a:extLst>
              <a:ext uri="{FF2B5EF4-FFF2-40B4-BE49-F238E27FC236}">
                <a16:creationId xmlns:a16="http://schemas.microsoft.com/office/drawing/2014/main" id="{B4DCC0F6-9A4F-48D0-A566-B63B6BA4B0F5}"/>
              </a:ext>
            </a:extLst>
          </p:cNvPr>
          <p:cNvGrpSpPr/>
          <p:nvPr/>
        </p:nvGrpSpPr>
        <p:grpSpPr>
          <a:xfrm>
            <a:off x="319731" y="1787114"/>
            <a:ext cx="213730" cy="110843"/>
            <a:chOff x="276606" y="2115708"/>
            <a:chExt cx="213730" cy="110843"/>
          </a:xfrm>
          <a:solidFill>
            <a:srgbClr val="FFFFFF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FC85739-69FE-41D6-8E87-788113B1DF5F}"/>
                </a:ext>
              </a:extLst>
            </p:cNvPr>
            <p:cNvSpPr/>
            <p:nvPr/>
          </p:nvSpPr>
          <p:spPr>
            <a:xfrm>
              <a:off x="361670" y="2210716"/>
              <a:ext cx="128666" cy="15834"/>
            </a:xfrm>
            <a:custGeom>
              <a:avLst/>
              <a:gdLst>
                <a:gd name="connsiteX0" fmla="*/ 120711 w 128666"/>
                <a:gd name="connsiteY0" fmla="*/ 0 h 15834"/>
                <a:gd name="connsiteX1" fmla="*/ 7879 w 128666"/>
                <a:gd name="connsiteY1" fmla="*/ 0 h 15834"/>
                <a:gd name="connsiteX2" fmla="*/ 0 w 128666"/>
                <a:gd name="connsiteY2" fmla="*/ 7879 h 15834"/>
                <a:gd name="connsiteX3" fmla="*/ 7879 w 128666"/>
                <a:gd name="connsiteY3" fmla="*/ 15835 h 15834"/>
                <a:gd name="connsiteX4" fmla="*/ 120711 w 128666"/>
                <a:gd name="connsiteY4" fmla="*/ 15835 h 15834"/>
                <a:gd name="connsiteX5" fmla="*/ 128667 w 128666"/>
                <a:gd name="connsiteY5" fmla="*/ 7879 h 15834"/>
                <a:gd name="connsiteX6" fmla="*/ 120711 w 128666"/>
                <a:gd name="connsiteY6" fmla="*/ 0 h 1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66" h="15834">
                  <a:moveTo>
                    <a:pt x="120711" y="0"/>
                  </a:moveTo>
                  <a:lnTo>
                    <a:pt x="7879" y="0"/>
                  </a:lnTo>
                  <a:cubicBezTo>
                    <a:pt x="3519" y="0"/>
                    <a:pt x="0" y="3595"/>
                    <a:pt x="0" y="7879"/>
                  </a:cubicBezTo>
                  <a:cubicBezTo>
                    <a:pt x="0" y="12163"/>
                    <a:pt x="3519" y="15835"/>
                    <a:pt x="7879" y="15835"/>
                  </a:cubicBezTo>
                  <a:lnTo>
                    <a:pt x="120711" y="15835"/>
                  </a:lnTo>
                  <a:cubicBezTo>
                    <a:pt x="125071" y="15835"/>
                    <a:pt x="128667" y="12239"/>
                    <a:pt x="128667" y="7879"/>
                  </a:cubicBezTo>
                  <a:cubicBezTo>
                    <a:pt x="128667" y="3519"/>
                    <a:pt x="125148" y="0"/>
                    <a:pt x="120711" y="0"/>
                  </a:cubicBezTo>
                  <a:close/>
                </a:path>
              </a:pathLst>
            </a:custGeom>
            <a:solidFill>
              <a:srgbClr val="FFFFFF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0C4DF84-30D0-43AF-B851-B19EEC70FFF9}"/>
                </a:ext>
              </a:extLst>
            </p:cNvPr>
            <p:cNvSpPr/>
            <p:nvPr/>
          </p:nvSpPr>
          <p:spPr>
            <a:xfrm>
              <a:off x="276606" y="2210716"/>
              <a:ext cx="57295" cy="15834"/>
            </a:xfrm>
            <a:custGeom>
              <a:avLst/>
              <a:gdLst>
                <a:gd name="connsiteX0" fmla="*/ 49417 w 57295"/>
                <a:gd name="connsiteY0" fmla="*/ 0 h 15834"/>
                <a:gd name="connsiteX1" fmla="*/ 7879 w 57295"/>
                <a:gd name="connsiteY1" fmla="*/ 0 h 15834"/>
                <a:gd name="connsiteX2" fmla="*/ 0 w 57295"/>
                <a:gd name="connsiteY2" fmla="*/ 7879 h 15834"/>
                <a:gd name="connsiteX3" fmla="*/ 7879 w 57295"/>
                <a:gd name="connsiteY3" fmla="*/ 15835 h 15834"/>
                <a:gd name="connsiteX4" fmla="*/ 49417 w 57295"/>
                <a:gd name="connsiteY4" fmla="*/ 15835 h 15834"/>
                <a:gd name="connsiteX5" fmla="*/ 57296 w 57295"/>
                <a:gd name="connsiteY5" fmla="*/ 7879 h 15834"/>
                <a:gd name="connsiteX6" fmla="*/ 49417 w 57295"/>
                <a:gd name="connsiteY6" fmla="*/ 0 h 1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95" h="15834">
                  <a:moveTo>
                    <a:pt x="49417" y="0"/>
                  </a:moveTo>
                  <a:lnTo>
                    <a:pt x="7879" y="0"/>
                  </a:lnTo>
                  <a:cubicBezTo>
                    <a:pt x="3519" y="0"/>
                    <a:pt x="0" y="3595"/>
                    <a:pt x="0" y="7879"/>
                  </a:cubicBezTo>
                  <a:cubicBezTo>
                    <a:pt x="0" y="12163"/>
                    <a:pt x="3519" y="15835"/>
                    <a:pt x="7879" y="15835"/>
                  </a:cubicBezTo>
                  <a:lnTo>
                    <a:pt x="49417" y="15835"/>
                  </a:lnTo>
                  <a:cubicBezTo>
                    <a:pt x="53777" y="15835"/>
                    <a:pt x="57296" y="12239"/>
                    <a:pt x="57296" y="7879"/>
                  </a:cubicBezTo>
                  <a:cubicBezTo>
                    <a:pt x="57296" y="3519"/>
                    <a:pt x="53777" y="0"/>
                    <a:pt x="49417" y="0"/>
                  </a:cubicBezTo>
                  <a:close/>
                </a:path>
              </a:pathLst>
            </a:custGeom>
            <a:solidFill>
              <a:srgbClr val="FFFFFF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522985C-361D-4CFA-AB06-369D3C5D5C25}"/>
                </a:ext>
              </a:extLst>
            </p:cNvPr>
            <p:cNvSpPr/>
            <p:nvPr/>
          </p:nvSpPr>
          <p:spPr>
            <a:xfrm>
              <a:off x="361670" y="2147377"/>
              <a:ext cx="128666" cy="15911"/>
            </a:xfrm>
            <a:custGeom>
              <a:avLst/>
              <a:gdLst>
                <a:gd name="connsiteX0" fmla="*/ 120711 w 128666"/>
                <a:gd name="connsiteY0" fmla="*/ 0 h 15911"/>
                <a:gd name="connsiteX1" fmla="*/ 7879 w 128666"/>
                <a:gd name="connsiteY1" fmla="*/ 0 h 15911"/>
                <a:gd name="connsiteX2" fmla="*/ 0 w 128666"/>
                <a:gd name="connsiteY2" fmla="*/ 7956 h 15911"/>
                <a:gd name="connsiteX3" fmla="*/ 7879 w 128666"/>
                <a:gd name="connsiteY3" fmla="*/ 15911 h 15911"/>
                <a:gd name="connsiteX4" fmla="*/ 120711 w 128666"/>
                <a:gd name="connsiteY4" fmla="*/ 15911 h 15911"/>
                <a:gd name="connsiteX5" fmla="*/ 128667 w 128666"/>
                <a:gd name="connsiteY5" fmla="*/ 7956 h 15911"/>
                <a:gd name="connsiteX6" fmla="*/ 120711 w 128666"/>
                <a:gd name="connsiteY6" fmla="*/ 0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66" h="15911">
                  <a:moveTo>
                    <a:pt x="120711" y="0"/>
                  </a:moveTo>
                  <a:lnTo>
                    <a:pt x="7879" y="0"/>
                  </a:lnTo>
                  <a:cubicBezTo>
                    <a:pt x="3519" y="0"/>
                    <a:pt x="0" y="3595"/>
                    <a:pt x="0" y="7956"/>
                  </a:cubicBezTo>
                  <a:cubicBezTo>
                    <a:pt x="0" y="12316"/>
                    <a:pt x="3519" y="15911"/>
                    <a:pt x="7879" y="15911"/>
                  </a:cubicBezTo>
                  <a:lnTo>
                    <a:pt x="120711" y="15911"/>
                  </a:lnTo>
                  <a:cubicBezTo>
                    <a:pt x="125071" y="15911"/>
                    <a:pt x="128667" y="12316"/>
                    <a:pt x="128667" y="7956"/>
                  </a:cubicBezTo>
                  <a:cubicBezTo>
                    <a:pt x="128667" y="3595"/>
                    <a:pt x="125148" y="0"/>
                    <a:pt x="120711" y="0"/>
                  </a:cubicBezTo>
                  <a:close/>
                </a:path>
              </a:pathLst>
            </a:custGeom>
            <a:solidFill>
              <a:srgbClr val="FFFFFF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B0E5A4-478B-415C-883C-C1F145EF35D4}"/>
                </a:ext>
              </a:extLst>
            </p:cNvPr>
            <p:cNvSpPr/>
            <p:nvPr/>
          </p:nvSpPr>
          <p:spPr>
            <a:xfrm>
              <a:off x="276606" y="2147377"/>
              <a:ext cx="57295" cy="15911"/>
            </a:xfrm>
            <a:custGeom>
              <a:avLst/>
              <a:gdLst>
                <a:gd name="connsiteX0" fmla="*/ 49417 w 57295"/>
                <a:gd name="connsiteY0" fmla="*/ 0 h 15911"/>
                <a:gd name="connsiteX1" fmla="*/ 7879 w 57295"/>
                <a:gd name="connsiteY1" fmla="*/ 0 h 15911"/>
                <a:gd name="connsiteX2" fmla="*/ 0 w 57295"/>
                <a:gd name="connsiteY2" fmla="*/ 7956 h 15911"/>
                <a:gd name="connsiteX3" fmla="*/ 7879 w 57295"/>
                <a:gd name="connsiteY3" fmla="*/ 15911 h 15911"/>
                <a:gd name="connsiteX4" fmla="*/ 49417 w 57295"/>
                <a:gd name="connsiteY4" fmla="*/ 15911 h 15911"/>
                <a:gd name="connsiteX5" fmla="*/ 57296 w 57295"/>
                <a:gd name="connsiteY5" fmla="*/ 7956 h 15911"/>
                <a:gd name="connsiteX6" fmla="*/ 49417 w 57295"/>
                <a:gd name="connsiteY6" fmla="*/ 0 h 1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95" h="15911">
                  <a:moveTo>
                    <a:pt x="49417" y="0"/>
                  </a:moveTo>
                  <a:lnTo>
                    <a:pt x="7879" y="0"/>
                  </a:lnTo>
                  <a:cubicBezTo>
                    <a:pt x="3519" y="0"/>
                    <a:pt x="0" y="3595"/>
                    <a:pt x="0" y="7956"/>
                  </a:cubicBezTo>
                  <a:cubicBezTo>
                    <a:pt x="0" y="12316"/>
                    <a:pt x="3519" y="15911"/>
                    <a:pt x="7879" y="15911"/>
                  </a:cubicBezTo>
                  <a:lnTo>
                    <a:pt x="49417" y="15911"/>
                  </a:lnTo>
                  <a:cubicBezTo>
                    <a:pt x="53777" y="15911"/>
                    <a:pt x="57296" y="12316"/>
                    <a:pt x="57296" y="7956"/>
                  </a:cubicBezTo>
                  <a:cubicBezTo>
                    <a:pt x="57296" y="3595"/>
                    <a:pt x="53777" y="0"/>
                    <a:pt x="49417" y="0"/>
                  </a:cubicBezTo>
                  <a:close/>
                </a:path>
              </a:pathLst>
            </a:custGeom>
            <a:solidFill>
              <a:srgbClr val="FFFFFF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00EF811-840F-46F8-A235-9C86B3B44D21}"/>
                </a:ext>
              </a:extLst>
            </p:cNvPr>
            <p:cNvSpPr/>
            <p:nvPr/>
          </p:nvSpPr>
          <p:spPr>
            <a:xfrm>
              <a:off x="361670" y="2179046"/>
              <a:ext cx="128666" cy="15834"/>
            </a:xfrm>
            <a:custGeom>
              <a:avLst/>
              <a:gdLst>
                <a:gd name="connsiteX0" fmla="*/ 120711 w 128666"/>
                <a:gd name="connsiteY0" fmla="*/ 0 h 15834"/>
                <a:gd name="connsiteX1" fmla="*/ 7879 w 128666"/>
                <a:gd name="connsiteY1" fmla="*/ 0 h 15834"/>
                <a:gd name="connsiteX2" fmla="*/ 0 w 128666"/>
                <a:gd name="connsiteY2" fmla="*/ 7956 h 15834"/>
                <a:gd name="connsiteX3" fmla="*/ 7879 w 128666"/>
                <a:gd name="connsiteY3" fmla="*/ 15835 h 15834"/>
                <a:gd name="connsiteX4" fmla="*/ 120711 w 128666"/>
                <a:gd name="connsiteY4" fmla="*/ 15835 h 15834"/>
                <a:gd name="connsiteX5" fmla="*/ 128667 w 128666"/>
                <a:gd name="connsiteY5" fmla="*/ 7956 h 15834"/>
                <a:gd name="connsiteX6" fmla="*/ 120711 w 128666"/>
                <a:gd name="connsiteY6" fmla="*/ 0 h 1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66" h="15834">
                  <a:moveTo>
                    <a:pt x="120711" y="0"/>
                  </a:moveTo>
                  <a:lnTo>
                    <a:pt x="7879" y="0"/>
                  </a:lnTo>
                  <a:cubicBezTo>
                    <a:pt x="3519" y="0"/>
                    <a:pt x="0" y="3595"/>
                    <a:pt x="0" y="7956"/>
                  </a:cubicBezTo>
                  <a:cubicBezTo>
                    <a:pt x="0" y="12316"/>
                    <a:pt x="3519" y="15835"/>
                    <a:pt x="7879" y="15835"/>
                  </a:cubicBezTo>
                  <a:lnTo>
                    <a:pt x="120711" y="15835"/>
                  </a:lnTo>
                  <a:cubicBezTo>
                    <a:pt x="125071" y="15835"/>
                    <a:pt x="128667" y="12239"/>
                    <a:pt x="128667" y="7956"/>
                  </a:cubicBezTo>
                  <a:cubicBezTo>
                    <a:pt x="128667" y="3672"/>
                    <a:pt x="125148" y="0"/>
                    <a:pt x="120711" y="0"/>
                  </a:cubicBezTo>
                  <a:close/>
                </a:path>
              </a:pathLst>
            </a:custGeom>
            <a:solidFill>
              <a:srgbClr val="FFFFFF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79E63B-1FC7-45DD-8ABC-B804FACCBD13}"/>
                </a:ext>
              </a:extLst>
            </p:cNvPr>
            <p:cNvSpPr/>
            <p:nvPr/>
          </p:nvSpPr>
          <p:spPr>
            <a:xfrm>
              <a:off x="276606" y="2179046"/>
              <a:ext cx="57295" cy="15834"/>
            </a:xfrm>
            <a:custGeom>
              <a:avLst/>
              <a:gdLst>
                <a:gd name="connsiteX0" fmla="*/ 49417 w 57295"/>
                <a:gd name="connsiteY0" fmla="*/ 0 h 15834"/>
                <a:gd name="connsiteX1" fmla="*/ 7879 w 57295"/>
                <a:gd name="connsiteY1" fmla="*/ 0 h 15834"/>
                <a:gd name="connsiteX2" fmla="*/ 0 w 57295"/>
                <a:gd name="connsiteY2" fmla="*/ 7956 h 15834"/>
                <a:gd name="connsiteX3" fmla="*/ 7879 w 57295"/>
                <a:gd name="connsiteY3" fmla="*/ 15835 h 15834"/>
                <a:gd name="connsiteX4" fmla="*/ 49417 w 57295"/>
                <a:gd name="connsiteY4" fmla="*/ 15835 h 15834"/>
                <a:gd name="connsiteX5" fmla="*/ 57296 w 57295"/>
                <a:gd name="connsiteY5" fmla="*/ 7956 h 15834"/>
                <a:gd name="connsiteX6" fmla="*/ 49417 w 57295"/>
                <a:gd name="connsiteY6" fmla="*/ 0 h 1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95" h="15834">
                  <a:moveTo>
                    <a:pt x="49417" y="0"/>
                  </a:moveTo>
                  <a:lnTo>
                    <a:pt x="7879" y="0"/>
                  </a:lnTo>
                  <a:cubicBezTo>
                    <a:pt x="3519" y="0"/>
                    <a:pt x="0" y="3595"/>
                    <a:pt x="0" y="7956"/>
                  </a:cubicBezTo>
                  <a:cubicBezTo>
                    <a:pt x="0" y="12316"/>
                    <a:pt x="3519" y="15835"/>
                    <a:pt x="7879" y="15835"/>
                  </a:cubicBezTo>
                  <a:lnTo>
                    <a:pt x="49417" y="15835"/>
                  </a:lnTo>
                  <a:cubicBezTo>
                    <a:pt x="53777" y="15835"/>
                    <a:pt x="57296" y="12239"/>
                    <a:pt x="57296" y="7956"/>
                  </a:cubicBezTo>
                  <a:cubicBezTo>
                    <a:pt x="57296" y="3672"/>
                    <a:pt x="53777" y="0"/>
                    <a:pt x="49417" y="0"/>
                  </a:cubicBezTo>
                  <a:close/>
                </a:path>
              </a:pathLst>
            </a:custGeom>
            <a:solidFill>
              <a:srgbClr val="FFFFFF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012C8B4-42AC-4CF0-B00E-7D4D3A50EC11}"/>
                </a:ext>
              </a:extLst>
            </p:cNvPr>
            <p:cNvSpPr/>
            <p:nvPr/>
          </p:nvSpPr>
          <p:spPr>
            <a:xfrm>
              <a:off x="361670" y="2115708"/>
              <a:ext cx="128666" cy="15834"/>
            </a:xfrm>
            <a:custGeom>
              <a:avLst/>
              <a:gdLst>
                <a:gd name="connsiteX0" fmla="*/ 120711 w 128666"/>
                <a:gd name="connsiteY0" fmla="*/ 0 h 15834"/>
                <a:gd name="connsiteX1" fmla="*/ 7879 w 128666"/>
                <a:gd name="connsiteY1" fmla="*/ 0 h 15834"/>
                <a:gd name="connsiteX2" fmla="*/ 0 w 128666"/>
                <a:gd name="connsiteY2" fmla="*/ 7879 h 15834"/>
                <a:gd name="connsiteX3" fmla="*/ 7879 w 128666"/>
                <a:gd name="connsiteY3" fmla="*/ 15835 h 15834"/>
                <a:gd name="connsiteX4" fmla="*/ 120711 w 128666"/>
                <a:gd name="connsiteY4" fmla="*/ 15835 h 15834"/>
                <a:gd name="connsiteX5" fmla="*/ 128667 w 128666"/>
                <a:gd name="connsiteY5" fmla="*/ 7879 h 15834"/>
                <a:gd name="connsiteX6" fmla="*/ 120711 w 128666"/>
                <a:gd name="connsiteY6" fmla="*/ 0 h 1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666" h="15834">
                  <a:moveTo>
                    <a:pt x="120711" y="0"/>
                  </a:moveTo>
                  <a:lnTo>
                    <a:pt x="7879" y="0"/>
                  </a:lnTo>
                  <a:cubicBezTo>
                    <a:pt x="3519" y="0"/>
                    <a:pt x="0" y="3595"/>
                    <a:pt x="0" y="7879"/>
                  </a:cubicBezTo>
                  <a:cubicBezTo>
                    <a:pt x="0" y="12163"/>
                    <a:pt x="3519" y="15835"/>
                    <a:pt x="7879" y="15835"/>
                  </a:cubicBezTo>
                  <a:lnTo>
                    <a:pt x="120711" y="15835"/>
                  </a:lnTo>
                  <a:cubicBezTo>
                    <a:pt x="125071" y="15835"/>
                    <a:pt x="128667" y="12239"/>
                    <a:pt x="128667" y="7879"/>
                  </a:cubicBezTo>
                  <a:cubicBezTo>
                    <a:pt x="128667" y="3519"/>
                    <a:pt x="125148" y="0"/>
                    <a:pt x="120711" y="0"/>
                  </a:cubicBezTo>
                  <a:close/>
                </a:path>
              </a:pathLst>
            </a:custGeom>
            <a:solidFill>
              <a:srgbClr val="FFFFFF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B5AE92B-831A-40C0-9795-B563C7506C40}"/>
                </a:ext>
              </a:extLst>
            </p:cNvPr>
            <p:cNvSpPr/>
            <p:nvPr/>
          </p:nvSpPr>
          <p:spPr>
            <a:xfrm>
              <a:off x="276606" y="2115708"/>
              <a:ext cx="57295" cy="15834"/>
            </a:xfrm>
            <a:custGeom>
              <a:avLst/>
              <a:gdLst>
                <a:gd name="connsiteX0" fmla="*/ 49417 w 57295"/>
                <a:gd name="connsiteY0" fmla="*/ 0 h 15834"/>
                <a:gd name="connsiteX1" fmla="*/ 7879 w 57295"/>
                <a:gd name="connsiteY1" fmla="*/ 0 h 15834"/>
                <a:gd name="connsiteX2" fmla="*/ 0 w 57295"/>
                <a:gd name="connsiteY2" fmla="*/ 7879 h 15834"/>
                <a:gd name="connsiteX3" fmla="*/ 7879 w 57295"/>
                <a:gd name="connsiteY3" fmla="*/ 15835 h 15834"/>
                <a:gd name="connsiteX4" fmla="*/ 49417 w 57295"/>
                <a:gd name="connsiteY4" fmla="*/ 15835 h 15834"/>
                <a:gd name="connsiteX5" fmla="*/ 57296 w 57295"/>
                <a:gd name="connsiteY5" fmla="*/ 7879 h 15834"/>
                <a:gd name="connsiteX6" fmla="*/ 49417 w 57295"/>
                <a:gd name="connsiteY6" fmla="*/ 0 h 1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95" h="15834">
                  <a:moveTo>
                    <a:pt x="49417" y="0"/>
                  </a:moveTo>
                  <a:lnTo>
                    <a:pt x="7879" y="0"/>
                  </a:lnTo>
                  <a:cubicBezTo>
                    <a:pt x="3519" y="0"/>
                    <a:pt x="0" y="3595"/>
                    <a:pt x="0" y="7879"/>
                  </a:cubicBezTo>
                  <a:cubicBezTo>
                    <a:pt x="0" y="12163"/>
                    <a:pt x="3519" y="15835"/>
                    <a:pt x="7879" y="15835"/>
                  </a:cubicBezTo>
                  <a:lnTo>
                    <a:pt x="49417" y="15835"/>
                  </a:lnTo>
                  <a:cubicBezTo>
                    <a:pt x="53777" y="15835"/>
                    <a:pt x="57296" y="12239"/>
                    <a:pt x="57296" y="7879"/>
                  </a:cubicBezTo>
                  <a:cubicBezTo>
                    <a:pt x="57296" y="3519"/>
                    <a:pt x="53777" y="0"/>
                    <a:pt x="49417" y="0"/>
                  </a:cubicBezTo>
                  <a:close/>
                </a:path>
              </a:pathLst>
            </a:custGeom>
            <a:solidFill>
              <a:srgbClr val="FFFFFF"/>
            </a:solidFill>
            <a:ln w="75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Rectangle : coins arrondis 89">
            <a:extLst>
              <a:ext uri="{FF2B5EF4-FFF2-40B4-BE49-F238E27FC236}">
                <a16:creationId xmlns:a16="http://schemas.microsoft.com/office/drawing/2014/main" id="{56CBB988-2D40-4619-B68C-4A34641DF0B8}"/>
              </a:ext>
            </a:extLst>
          </p:cNvPr>
          <p:cNvSpPr/>
          <p:nvPr/>
        </p:nvSpPr>
        <p:spPr>
          <a:xfrm>
            <a:off x="243691" y="4034922"/>
            <a:ext cx="2696461" cy="84650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На дому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киоск, приложение системы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CDS)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На почте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(CDS UI)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У делового партнера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приложение системы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CDS API)</a:t>
            </a:r>
            <a:endParaRPr lang="en-CH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4" name="Rectangle : coins arrondis 89">
            <a:extLst>
              <a:ext uri="{FF2B5EF4-FFF2-40B4-BE49-F238E27FC236}">
                <a16:creationId xmlns:a16="http://schemas.microsoft.com/office/drawing/2014/main" id="{588ABFA3-2063-4AA5-88E1-4885AB3007FD}"/>
              </a:ext>
            </a:extLst>
          </p:cNvPr>
          <p:cNvSpPr/>
          <p:nvPr/>
        </p:nvSpPr>
        <p:spPr>
          <a:xfrm>
            <a:off x="243691" y="2749168"/>
            <a:ext cx="2496385" cy="974317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tx2">
                <a:lumMod val="10000"/>
                <a:lumOff val="9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1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Проверки совместимости данных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EAD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Калькуляции полной стоимости 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A52278F-5B4C-4103-8F17-2FAE69FF35F4}"/>
              </a:ext>
            </a:extLst>
          </p:cNvPr>
          <p:cNvSpPr txBox="1"/>
          <p:nvPr/>
        </p:nvSpPr>
        <p:spPr>
          <a:xfrm>
            <a:off x="2211526" y="1562512"/>
            <a:ext cx="800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</a:rPr>
              <a:t>Стоимость доступа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pic>
        <p:nvPicPr>
          <p:cNvPr id="99" name="Graphique 125">
            <a:extLst>
              <a:ext uri="{FF2B5EF4-FFF2-40B4-BE49-F238E27FC236}">
                <a16:creationId xmlns:a16="http://schemas.microsoft.com/office/drawing/2014/main" id="{B2A9CA4A-F6BD-4952-963B-B96090D35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22" y="2021883"/>
            <a:ext cx="475102" cy="475102"/>
          </a:xfrm>
          <a:prstGeom prst="rect">
            <a:avLst/>
          </a:prstGeom>
        </p:spPr>
      </p:pic>
      <p:pic>
        <p:nvPicPr>
          <p:cNvPr id="101" name="Graphique 122">
            <a:extLst>
              <a:ext uri="{FF2B5EF4-FFF2-40B4-BE49-F238E27FC236}">
                <a16:creationId xmlns:a16="http://schemas.microsoft.com/office/drawing/2014/main" id="{EDF8BF47-7A31-4D49-9FFB-140861C29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448" y="1020760"/>
            <a:ext cx="485901" cy="419642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AE9FD20F-08B1-42EC-81C9-C03D54BEFCCE}"/>
              </a:ext>
            </a:extLst>
          </p:cNvPr>
          <p:cNvSpPr txBox="1"/>
          <p:nvPr/>
        </p:nvSpPr>
        <p:spPr>
          <a:xfrm>
            <a:off x="3446851" y="875746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Передача 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почты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4" name="Rectangle : coins arrondis 89">
            <a:extLst>
              <a:ext uri="{FF2B5EF4-FFF2-40B4-BE49-F238E27FC236}">
                <a16:creationId xmlns:a16="http://schemas.microsoft.com/office/drawing/2014/main" id="{8E673735-0A21-40BB-BEC8-8A1B5CAEC55A}"/>
              </a:ext>
            </a:extLst>
          </p:cNvPr>
          <p:cNvSpPr/>
          <p:nvPr/>
        </p:nvSpPr>
        <p:spPr>
          <a:xfrm>
            <a:off x="2535669" y="5134562"/>
            <a:ext cx="1224201" cy="56595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Предоплата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Счет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2" name="Rectangle : coins arrondis 89">
            <a:extLst>
              <a:ext uri="{FF2B5EF4-FFF2-40B4-BE49-F238E27FC236}">
                <a16:creationId xmlns:a16="http://schemas.microsoft.com/office/drawing/2014/main" id="{AE0FAFB3-0251-4555-B90A-E14324B1D88D}"/>
              </a:ext>
            </a:extLst>
          </p:cNvPr>
          <p:cNvSpPr/>
          <p:nvPr/>
        </p:nvSpPr>
        <p:spPr>
          <a:xfrm>
            <a:off x="3578943" y="4060304"/>
            <a:ext cx="2517057" cy="767932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Если декларации,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используйте идентификационный номер декларирования, чтобы получить ее от третьей стороны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8" name="Rectangle : coins arrondis 89">
            <a:extLst>
              <a:ext uri="{FF2B5EF4-FFF2-40B4-BE49-F238E27FC236}">
                <a16:creationId xmlns:a16="http://schemas.microsoft.com/office/drawing/2014/main" id="{4D598786-E406-4038-8032-2D14F5726260}"/>
              </a:ext>
            </a:extLst>
          </p:cNvPr>
          <p:cNvSpPr/>
          <p:nvPr/>
        </p:nvSpPr>
        <p:spPr>
          <a:xfrm>
            <a:off x="4423699" y="2749168"/>
            <a:ext cx="1092683" cy="974317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tx2">
                <a:lumMod val="10000"/>
                <a:lumOff val="9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1" anchor="ctr"/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Статус проверки платежа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1" name="Rectangle : coins arrondis 89">
            <a:extLst>
              <a:ext uri="{FF2B5EF4-FFF2-40B4-BE49-F238E27FC236}">
                <a16:creationId xmlns:a16="http://schemas.microsoft.com/office/drawing/2014/main" id="{50564868-3299-4D86-9481-986874F5A837}"/>
              </a:ext>
            </a:extLst>
          </p:cNvPr>
          <p:cNvSpPr/>
          <p:nvPr/>
        </p:nvSpPr>
        <p:spPr>
          <a:xfrm>
            <a:off x="4071257" y="5134562"/>
            <a:ext cx="1789612" cy="56595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Проект декларации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Статус платежа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2" name="Rectangle : coins arrondis 89">
            <a:extLst>
              <a:ext uri="{FF2B5EF4-FFF2-40B4-BE49-F238E27FC236}">
                <a16:creationId xmlns:a16="http://schemas.microsoft.com/office/drawing/2014/main" id="{D73C3418-5D91-4D0A-9824-098154EF529B}"/>
              </a:ext>
            </a:extLst>
          </p:cNvPr>
          <p:cNvSpPr/>
          <p:nvPr/>
        </p:nvSpPr>
        <p:spPr>
          <a:xfrm>
            <a:off x="5840294" y="2749167"/>
            <a:ext cx="1092683" cy="443007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tx2">
                <a:lumMod val="10000"/>
                <a:lumOff val="9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1" anchor="ctr"/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Не оплачено 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3" name="Graphique 125">
            <a:extLst>
              <a:ext uri="{FF2B5EF4-FFF2-40B4-BE49-F238E27FC236}">
                <a16:creationId xmlns:a16="http://schemas.microsoft.com/office/drawing/2014/main" id="{8A6D90AC-B167-43D8-8E8A-7D6CB4111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84" y="1622713"/>
            <a:ext cx="475102" cy="475102"/>
          </a:xfrm>
          <a:prstGeom prst="rect">
            <a:avLst/>
          </a:prstGeom>
        </p:spPr>
      </p:pic>
      <p:sp>
        <p:nvSpPr>
          <p:cNvPr id="134" name="Rectangle : coins arrondis 89">
            <a:extLst>
              <a:ext uri="{FF2B5EF4-FFF2-40B4-BE49-F238E27FC236}">
                <a16:creationId xmlns:a16="http://schemas.microsoft.com/office/drawing/2014/main" id="{118F6427-8B39-4475-9BC9-F16D3692ABD1}"/>
              </a:ext>
            </a:extLst>
          </p:cNvPr>
          <p:cNvSpPr/>
          <p:nvPr/>
        </p:nvSpPr>
        <p:spPr>
          <a:xfrm>
            <a:off x="5840294" y="3263712"/>
            <a:ext cx="1092683" cy="443007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tx2">
                <a:lumMod val="10000"/>
                <a:lumOff val="9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1" anchor="ctr"/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Оплачено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B316A494-B1B9-4D2C-A32C-9BCB3E6351C2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1254250" y="2067902"/>
            <a:ext cx="535" cy="66911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F0CC9A7-2D80-476D-A0C6-C7ABA84ADC5C}"/>
              </a:ext>
            </a:extLst>
          </p:cNvPr>
          <p:cNvCxnSpPr>
            <a:cxnSpLocks/>
            <a:stCxn id="132" idx="0"/>
            <a:endCxn id="133" idx="2"/>
          </p:cNvCxnSpPr>
          <p:nvPr/>
        </p:nvCxnSpPr>
        <p:spPr>
          <a:xfrm flipH="1" flipV="1">
            <a:off x="6386635" y="2097815"/>
            <a:ext cx="1" cy="65135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A08F1B31-7E55-4D37-96C4-A91E7446A8E5}"/>
              </a:ext>
            </a:extLst>
          </p:cNvPr>
          <p:cNvCxnSpPr>
            <a:cxnSpLocks/>
            <a:stCxn id="99" idx="2"/>
            <a:endCxn id="104" idx="0"/>
          </p:cNvCxnSpPr>
          <p:nvPr/>
        </p:nvCxnSpPr>
        <p:spPr>
          <a:xfrm flipH="1">
            <a:off x="3147770" y="2496985"/>
            <a:ext cx="102203" cy="263757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or: Elbow 147">
            <a:extLst>
              <a:ext uri="{FF2B5EF4-FFF2-40B4-BE49-F238E27FC236}">
                <a16:creationId xmlns:a16="http://schemas.microsoft.com/office/drawing/2014/main" id="{F0A02226-C3B0-4630-BA2E-FA4170FEC474}"/>
              </a:ext>
            </a:extLst>
          </p:cNvPr>
          <p:cNvCxnSpPr>
            <a:cxnSpLocks/>
            <a:stCxn id="164" idx="0"/>
            <a:endCxn id="102" idx="2"/>
          </p:cNvCxnSpPr>
          <p:nvPr/>
        </p:nvCxnSpPr>
        <p:spPr>
          <a:xfrm rot="16200000" flipV="1">
            <a:off x="3711288" y="1446795"/>
            <a:ext cx="653546" cy="31166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B0E57C7A-C092-4D64-AD39-28F9C891E835}"/>
              </a:ext>
            </a:extLst>
          </p:cNvPr>
          <p:cNvCxnSpPr>
            <a:cxnSpLocks/>
            <a:stCxn id="96" idx="0"/>
            <a:endCxn id="101" idx="1"/>
          </p:cNvCxnSpPr>
          <p:nvPr/>
        </p:nvCxnSpPr>
        <p:spPr>
          <a:xfrm rot="5400000" flipH="1" flipV="1">
            <a:off x="2629746" y="1212810"/>
            <a:ext cx="331931" cy="367474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5640285C-CD4F-48FB-B36A-DAD50A8D5EF6}"/>
              </a:ext>
            </a:extLst>
          </p:cNvPr>
          <p:cNvCxnSpPr>
            <a:cxnSpLocks/>
            <a:stCxn id="96" idx="2"/>
            <a:endCxn id="99" idx="1"/>
          </p:cNvCxnSpPr>
          <p:nvPr/>
        </p:nvCxnSpPr>
        <p:spPr>
          <a:xfrm rot="16200000" flipH="1">
            <a:off x="2633014" y="1880026"/>
            <a:ext cx="358368" cy="40044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or: Elbow 156">
            <a:extLst>
              <a:ext uri="{FF2B5EF4-FFF2-40B4-BE49-F238E27FC236}">
                <a16:creationId xmlns:a16="http://schemas.microsoft.com/office/drawing/2014/main" id="{D800334F-C23A-4244-82F1-45F69EA959E3}"/>
              </a:ext>
            </a:extLst>
          </p:cNvPr>
          <p:cNvCxnSpPr>
            <a:cxnSpLocks/>
            <a:endCxn id="96" idx="1"/>
          </p:cNvCxnSpPr>
          <p:nvPr/>
        </p:nvCxnSpPr>
        <p:spPr>
          <a:xfrm rot="5400000" flipH="1" flipV="1">
            <a:off x="1577726" y="2113674"/>
            <a:ext cx="1015685" cy="251916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D9ED630E-C211-4056-9F2C-0E55BE7A7074}"/>
              </a:ext>
            </a:extLst>
          </p:cNvPr>
          <p:cNvCxnSpPr>
            <a:cxnSpLocks/>
            <a:stCxn id="102" idx="3"/>
            <a:endCxn id="118" idx="0"/>
          </p:cNvCxnSpPr>
          <p:nvPr/>
        </p:nvCxnSpPr>
        <p:spPr>
          <a:xfrm>
            <a:off x="4317602" y="1075801"/>
            <a:ext cx="652439" cy="1673367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5F9A04D4-C8BA-4006-973C-038B69057316}"/>
              </a:ext>
            </a:extLst>
          </p:cNvPr>
          <p:cNvSpPr txBox="1"/>
          <p:nvPr/>
        </p:nvSpPr>
        <p:spPr>
          <a:xfrm>
            <a:off x="3434712" y="1929402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Оплата у </a:t>
            </a:r>
          </a:p>
          <a:p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третьей стороны</a:t>
            </a:r>
            <a:endParaRPr lang="en-US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8F64695-B7BA-4D33-925D-01B3EBC90D2C}"/>
              </a:ext>
            </a:extLst>
          </p:cNvPr>
          <p:cNvSpPr txBox="1"/>
          <p:nvPr/>
        </p:nvSpPr>
        <p:spPr>
          <a:xfrm>
            <a:off x="6568692" y="1537849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Оплата </a:t>
            </a:r>
          </a:p>
          <a:p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почте</a:t>
            </a:r>
            <a:endParaRPr lang="en-US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E1140DF5-3FF4-4BD8-998F-747B62F22644}"/>
              </a:ext>
            </a:extLst>
          </p:cNvPr>
          <p:cNvCxnSpPr>
            <a:cxnSpLocks/>
            <a:stCxn id="118" idx="2"/>
            <a:endCxn id="112" idx="0"/>
          </p:cNvCxnSpPr>
          <p:nvPr/>
        </p:nvCxnSpPr>
        <p:spPr>
          <a:xfrm flipH="1">
            <a:off x="4837472" y="3723485"/>
            <a:ext cx="132569" cy="336819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ectangle : coins arrondis 89">
            <a:extLst>
              <a:ext uri="{FF2B5EF4-FFF2-40B4-BE49-F238E27FC236}">
                <a16:creationId xmlns:a16="http://schemas.microsoft.com/office/drawing/2014/main" id="{7F29862A-BBDA-4383-9ACC-90C66817A785}"/>
              </a:ext>
            </a:extLst>
          </p:cNvPr>
          <p:cNvSpPr/>
          <p:nvPr/>
        </p:nvSpPr>
        <p:spPr>
          <a:xfrm>
            <a:off x="7221792" y="2749166"/>
            <a:ext cx="1100048" cy="9575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tx2">
                <a:lumMod val="10000"/>
                <a:lumOff val="9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1" anchor="ctr"/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Подготовка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отправки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7" name="Connector: Elbow 176">
            <a:extLst>
              <a:ext uri="{FF2B5EF4-FFF2-40B4-BE49-F238E27FC236}">
                <a16:creationId xmlns:a16="http://schemas.microsoft.com/office/drawing/2014/main" id="{6EACA40C-657E-4941-B76D-270B88A2FD3D}"/>
              </a:ext>
            </a:extLst>
          </p:cNvPr>
          <p:cNvCxnSpPr>
            <a:cxnSpLocks/>
            <a:stCxn id="167" idx="3"/>
            <a:endCxn id="174" idx="0"/>
          </p:cNvCxnSpPr>
          <p:nvPr/>
        </p:nvCxnSpPr>
        <p:spPr>
          <a:xfrm>
            <a:off x="7450665" y="1768682"/>
            <a:ext cx="321151" cy="980484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B6FCD1B4-2213-496E-B8E7-B9D5B8F28ACD}"/>
              </a:ext>
            </a:extLst>
          </p:cNvPr>
          <p:cNvCxnSpPr>
            <a:cxnSpLocks/>
            <a:stCxn id="134" idx="3"/>
          </p:cNvCxnSpPr>
          <p:nvPr/>
        </p:nvCxnSpPr>
        <p:spPr>
          <a:xfrm>
            <a:off x="6932977" y="3485216"/>
            <a:ext cx="288814" cy="302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CD77F9EB-7160-493E-B0D7-16C13669B41E}"/>
              </a:ext>
            </a:extLst>
          </p:cNvPr>
          <p:cNvCxnSpPr>
            <a:cxnSpLocks/>
            <a:stCxn id="112" idx="2"/>
            <a:endCxn id="121" idx="0"/>
          </p:cNvCxnSpPr>
          <p:nvPr/>
        </p:nvCxnSpPr>
        <p:spPr>
          <a:xfrm>
            <a:off x="4837472" y="4828236"/>
            <a:ext cx="128591" cy="306326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F4DC2624-0E6D-48DE-99F9-B76AFCAD808C}"/>
              </a:ext>
            </a:extLst>
          </p:cNvPr>
          <p:cNvCxnSpPr>
            <a:cxnSpLocks/>
          </p:cNvCxnSpPr>
          <p:nvPr/>
        </p:nvCxnSpPr>
        <p:spPr>
          <a:xfrm>
            <a:off x="1463041" y="3723485"/>
            <a:ext cx="0" cy="35497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B87F99E6-4617-46AA-84E3-563585815529}"/>
              </a:ext>
            </a:extLst>
          </p:cNvPr>
          <p:cNvCxnSpPr>
            <a:cxnSpLocks/>
          </p:cNvCxnSpPr>
          <p:nvPr/>
        </p:nvCxnSpPr>
        <p:spPr>
          <a:xfrm flipH="1" flipV="1">
            <a:off x="5569540" y="2970670"/>
            <a:ext cx="254278" cy="1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DCF56DDA-4773-43C9-8C9B-437338E81C99}"/>
              </a:ext>
            </a:extLst>
          </p:cNvPr>
          <p:cNvCxnSpPr>
            <a:cxnSpLocks/>
          </p:cNvCxnSpPr>
          <p:nvPr/>
        </p:nvCxnSpPr>
        <p:spPr>
          <a:xfrm flipH="1" flipV="1">
            <a:off x="5534268" y="3485215"/>
            <a:ext cx="297788" cy="1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 : coins arrondis 89">
            <a:extLst>
              <a:ext uri="{FF2B5EF4-FFF2-40B4-BE49-F238E27FC236}">
                <a16:creationId xmlns:a16="http://schemas.microsoft.com/office/drawing/2014/main" id="{BD5164BD-99FC-4206-AB02-810C5D27C671}"/>
              </a:ext>
            </a:extLst>
          </p:cNvPr>
          <p:cNvSpPr/>
          <p:nvPr/>
        </p:nvSpPr>
        <p:spPr>
          <a:xfrm>
            <a:off x="6187924" y="4056650"/>
            <a:ext cx="2591283" cy="302337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Подготовьте  сообщение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ITMATT c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расширением под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DDP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3" name="Rectangle : coins arrondis 89">
            <a:extLst>
              <a:ext uri="{FF2B5EF4-FFF2-40B4-BE49-F238E27FC236}">
                <a16:creationId xmlns:a16="http://schemas.microsoft.com/office/drawing/2014/main" id="{2BC29AE0-F9EF-49FE-8841-2723FEDC9378}"/>
              </a:ext>
            </a:extLst>
          </p:cNvPr>
          <p:cNvSpPr/>
          <p:nvPr/>
        </p:nvSpPr>
        <p:spPr>
          <a:xfrm>
            <a:off x="6187924" y="4400006"/>
            <a:ext cx="2591283" cy="481424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</a:rPr>
              <a:t>Свяжите данные на уровнях 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S10–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</a:rPr>
              <a:t>Ид. номер декларирования – Ид. ном. перевозчика  </a:t>
            </a:r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DeclarationID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en-US" sz="900" dirty="0" err="1">
                <a:latin typeface="Verdana" panose="020B0604030504040204" pitchFamily="34" charset="0"/>
                <a:ea typeface="Verdana" panose="020B0604030504040204" pitchFamily="34" charset="0"/>
              </a:rPr>
              <a:t>ShipperID</a:t>
            </a:r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4" name="Rectangle : coins arrondis 89">
            <a:extLst>
              <a:ext uri="{FF2B5EF4-FFF2-40B4-BE49-F238E27FC236}">
                <a16:creationId xmlns:a16="http://schemas.microsoft.com/office/drawing/2014/main" id="{09AFB339-B95E-4F2D-8050-47A6EEAC8EF4}"/>
              </a:ext>
            </a:extLst>
          </p:cNvPr>
          <p:cNvSpPr/>
          <p:nvPr/>
        </p:nvSpPr>
        <p:spPr>
          <a:xfrm>
            <a:off x="6710912" y="5134562"/>
            <a:ext cx="1551994" cy="56595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Данные пересылки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48768C96-9E73-4156-BCBC-146569E59990}"/>
              </a:ext>
            </a:extLst>
          </p:cNvPr>
          <p:cNvCxnSpPr>
            <a:cxnSpLocks/>
          </p:cNvCxnSpPr>
          <p:nvPr/>
        </p:nvCxnSpPr>
        <p:spPr>
          <a:xfrm>
            <a:off x="7713331" y="3719831"/>
            <a:ext cx="4123" cy="336819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4F7FE745-2065-4E1E-B4D2-92E31F6115B8}"/>
              </a:ext>
            </a:extLst>
          </p:cNvPr>
          <p:cNvCxnSpPr>
            <a:cxnSpLocks/>
            <a:stCxn id="204" idx="0"/>
            <a:endCxn id="203" idx="2"/>
          </p:cNvCxnSpPr>
          <p:nvPr/>
        </p:nvCxnSpPr>
        <p:spPr>
          <a:xfrm flipH="1" flipV="1">
            <a:off x="7483566" y="4881430"/>
            <a:ext cx="3343" cy="253132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 : coins arrondis 89">
            <a:extLst>
              <a:ext uri="{FF2B5EF4-FFF2-40B4-BE49-F238E27FC236}">
                <a16:creationId xmlns:a16="http://schemas.microsoft.com/office/drawing/2014/main" id="{EB15A8C1-9F4A-4282-A167-D781A9EC5164}"/>
              </a:ext>
            </a:extLst>
          </p:cNvPr>
          <p:cNvSpPr/>
          <p:nvPr/>
        </p:nvSpPr>
        <p:spPr>
          <a:xfrm>
            <a:off x="8874027" y="2747459"/>
            <a:ext cx="1113944" cy="9575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tx2">
                <a:lumMod val="10000"/>
                <a:lumOff val="9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1" anchor="ctr"/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Подготовка экспедиции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48F2167A-0A8A-46D8-A1DD-4426C832A935}"/>
              </a:ext>
            </a:extLst>
          </p:cNvPr>
          <p:cNvCxnSpPr>
            <a:cxnSpLocks/>
            <a:stCxn id="174" idx="3"/>
            <a:endCxn id="216" idx="1"/>
          </p:cNvCxnSpPr>
          <p:nvPr/>
        </p:nvCxnSpPr>
        <p:spPr>
          <a:xfrm flipV="1">
            <a:off x="8321840" y="3226236"/>
            <a:ext cx="552187" cy="170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Rectangle : coins arrondis 89">
            <a:extLst>
              <a:ext uri="{FF2B5EF4-FFF2-40B4-BE49-F238E27FC236}">
                <a16:creationId xmlns:a16="http://schemas.microsoft.com/office/drawing/2014/main" id="{056DD614-CB13-4EF1-A2BB-D9559D102CBD}"/>
              </a:ext>
            </a:extLst>
          </p:cNvPr>
          <p:cNvSpPr/>
          <p:nvPr/>
        </p:nvSpPr>
        <p:spPr>
          <a:xfrm>
            <a:off x="8875590" y="4056650"/>
            <a:ext cx="1132202" cy="771585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Копии данных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POST*Net</a:t>
            </a: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1" name="Rectangle : coins arrondis 89">
            <a:extLst>
              <a:ext uri="{FF2B5EF4-FFF2-40B4-BE49-F238E27FC236}">
                <a16:creationId xmlns:a16="http://schemas.microsoft.com/office/drawing/2014/main" id="{103AF499-514F-4B3C-AF2F-BDB286FD0E17}"/>
              </a:ext>
            </a:extLst>
          </p:cNvPr>
          <p:cNvSpPr/>
          <p:nvPr/>
        </p:nvSpPr>
        <p:spPr>
          <a:xfrm>
            <a:off x="8875589" y="5134562"/>
            <a:ext cx="1132203" cy="56595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Манифест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F110251B-F630-48FB-AAB4-F4625AAF7C02}"/>
              </a:ext>
            </a:extLst>
          </p:cNvPr>
          <p:cNvCxnSpPr>
            <a:cxnSpLocks/>
            <a:stCxn id="220" idx="0"/>
            <a:endCxn id="216" idx="2"/>
          </p:cNvCxnSpPr>
          <p:nvPr/>
        </p:nvCxnSpPr>
        <p:spPr>
          <a:xfrm flipH="1" flipV="1">
            <a:off x="9430999" y="3705012"/>
            <a:ext cx="10692" cy="35163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9436A5A1-36C1-4B0F-84CA-81A7E1C9D82A}"/>
              </a:ext>
            </a:extLst>
          </p:cNvPr>
          <p:cNvCxnSpPr>
            <a:cxnSpLocks/>
            <a:stCxn id="221" idx="0"/>
            <a:endCxn id="220" idx="2"/>
          </p:cNvCxnSpPr>
          <p:nvPr/>
        </p:nvCxnSpPr>
        <p:spPr>
          <a:xfrm flipV="1">
            <a:off x="9441691" y="4828235"/>
            <a:ext cx="0" cy="30632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tangle : coins arrondis 89">
            <a:extLst>
              <a:ext uri="{FF2B5EF4-FFF2-40B4-BE49-F238E27FC236}">
                <a16:creationId xmlns:a16="http://schemas.microsoft.com/office/drawing/2014/main" id="{8781F7F9-C4DA-4F9C-AB69-98B3188F5D9D}"/>
              </a:ext>
            </a:extLst>
          </p:cNvPr>
          <p:cNvSpPr/>
          <p:nvPr/>
        </p:nvSpPr>
        <p:spPr>
          <a:xfrm>
            <a:off x="8691154" y="6023711"/>
            <a:ext cx="1316639" cy="56595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Окончательная</a:t>
            </a:r>
          </a:p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оценка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0" name="Rectangle : coins arrondis 89">
            <a:extLst>
              <a:ext uri="{FF2B5EF4-FFF2-40B4-BE49-F238E27FC236}">
                <a16:creationId xmlns:a16="http://schemas.microsoft.com/office/drawing/2014/main" id="{31D590CE-CC22-4F51-B674-EB065B4C6BE5}"/>
              </a:ext>
            </a:extLst>
          </p:cNvPr>
          <p:cNvSpPr/>
          <p:nvPr/>
        </p:nvSpPr>
        <p:spPr>
          <a:xfrm>
            <a:off x="10280141" y="6023711"/>
            <a:ext cx="1410551" cy="56595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Счет-фактура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QP</a:t>
            </a:r>
          </a:p>
        </p:txBody>
      </p:sp>
      <p:sp>
        <p:nvSpPr>
          <p:cNvPr id="241" name="Rectangle : coins arrondis 89">
            <a:extLst>
              <a:ext uri="{FF2B5EF4-FFF2-40B4-BE49-F238E27FC236}">
                <a16:creationId xmlns:a16="http://schemas.microsoft.com/office/drawing/2014/main" id="{EB2CD3D7-64E5-42FD-815B-EB3F6D070B1B}"/>
              </a:ext>
            </a:extLst>
          </p:cNvPr>
          <p:cNvSpPr/>
          <p:nvPr/>
        </p:nvSpPr>
        <p:spPr>
          <a:xfrm>
            <a:off x="10280142" y="5131588"/>
            <a:ext cx="1402412" cy="56595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Отправитель счета-фактуры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или грузоотправитель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2" name="Graphique 125">
            <a:extLst>
              <a:ext uri="{FF2B5EF4-FFF2-40B4-BE49-F238E27FC236}">
                <a16:creationId xmlns:a16="http://schemas.microsoft.com/office/drawing/2014/main" id="{D52D28E0-08FD-4020-A1EF-5FC86DE78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0165" y="1595019"/>
            <a:ext cx="475102" cy="475102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41F3546D-8462-4E3B-844D-C705B3BB5F9E}"/>
              </a:ext>
            </a:extLst>
          </p:cNvPr>
          <p:cNvSpPr txBox="1"/>
          <p:nvPr/>
        </p:nvSpPr>
        <p:spPr>
          <a:xfrm>
            <a:off x="11099773" y="1510155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Оплата </a:t>
            </a:r>
          </a:p>
          <a:p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счету</a:t>
            </a:r>
            <a:endParaRPr lang="en-US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8" name="Rectangle : coins arrondis 89">
            <a:extLst>
              <a:ext uri="{FF2B5EF4-FFF2-40B4-BE49-F238E27FC236}">
                <a16:creationId xmlns:a16="http://schemas.microsoft.com/office/drawing/2014/main" id="{90C632B3-B6BB-4543-8214-D31A8D53A5C9}"/>
              </a:ext>
            </a:extLst>
          </p:cNvPr>
          <p:cNvSpPr/>
          <p:nvPr/>
        </p:nvSpPr>
        <p:spPr>
          <a:xfrm>
            <a:off x="10116339" y="2735487"/>
            <a:ext cx="1069110" cy="987998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tx2">
                <a:lumMod val="10000"/>
                <a:lumOff val="9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1" anchor="ctr"/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Пересылка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(при оплате по почте)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9" name="Rectangle : coins arrondis 89">
            <a:extLst>
              <a:ext uri="{FF2B5EF4-FFF2-40B4-BE49-F238E27FC236}">
                <a16:creationId xmlns:a16="http://schemas.microsoft.com/office/drawing/2014/main" id="{9CA043E6-895D-47CE-B255-8BB301421507}"/>
              </a:ext>
            </a:extLst>
          </p:cNvPr>
          <p:cNvSpPr/>
          <p:nvPr/>
        </p:nvSpPr>
        <p:spPr>
          <a:xfrm>
            <a:off x="10394531" y="4060304"/>
            <a:ext cx="1199296" cy="771585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Отчеты</a:t>
            </a:r>
          </a:p>
          <a:p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Информационные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 панели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002D969C-8AD4-4C6B-81EC-B4410470FFEC}"/>
              </a:ext>
            </a:extLst>
          </p:cNvPr>
          <p:cNvCxnSpPr>
            <a:cxnSpLocks/>
            <a:endCxn id="221" idx="2"/>
          </p:cNvCxnSpPr>
          <p:nvPr/>
        </p:nvCxnSpPr>
        <p:spPr>
          <a:xfrm flipH="1" flipV="1">
            <a:off x="9441691" y="5700520"/>
            <a:ext cx="4069" cy="30632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B8C253D3-1DC4-4F3C-BE73-B125B9CD2B7D}"/>
              </a:ext>
            </a:extLst>
          </p:cNvPr>
          <p:cNvCxnSpPr>
            <a:cxnSpLocks/>
            <a:stCxn id="240" idx="1"/>
            <a:endCxn id="234" idx="3"/>
          </p:cNvCxnSpPr>
          <p:nvPr/>
        </p:nvCxnSpPr>
        <p:spPr>
          <a:xfrm flipH="1">
            <a:off x="10007793" y="6306690"/>
            <a:ext cx="272348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D1F8C9FF-43C9-478A-8BF2-DA52EF9D00FE}"/>
              </a:ext>
            </a:extLst>
          </p:cNvPr>
          <p:cNvCxnSpPr>
            <a:cxnSpLocks/>
            <a:stCxn id="241" idx="2"/>
          </p:cNvCxnSpPr>
          <p:nvPr/>
        </p:nvCxnSpPr>
        <p:spPr>
          <a:xfrm>
            <a:off x="10981348" y="5697546"/>
            <a:ext cx="4069" cy="309301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E945E884-1F66-4274-8580-6A8B8779F6D3}"/>
              </a:ext>
            </a:extLst>
          </p:cNvPr>
          <p:cNvCxnSpPr>
            <a:cxnSpLocks/>
          </p:cNvCxnSpPr>
          <p:nvPr/>
        </p:nvCxnSpPr>
        <p:spPr>
          <a:xfrm flipV="1">
            <a:off x="10335492" y="3723485"/>
            <a:ext cx="0" cy="1425519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BB68FBF6-A961-4B87-93EE-8E2B947454FB}"/>
              </a:ext>
            </a:extLst>
          </p:cNvPr>
          <p:cNvCxnSpPr>
            <a:cxnSpLocks/>
          </p:cNvCxnSpPr>
          <p:nvPr/>
        </p:nvCxnSpPr>
        <p:spPr>
          <a:xfrm flipH="1" flipV="1">
            <a:off x="11532971" y="2021884"/>
            <a:ext cx="20237" cy="312712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DDA6D534-AF95-443D-88E1-3B21FF9376CA}"/>
              </a:ext>
            </a:extLst>
          </p:cNvPr>
          <p:cNvSpPr txBox="1"/>
          <p:nvPr/>
        </p:nvSpPr>
        <p:spPr>
          <a:xfrm rot="16200000">
            <a:off x="11184466" y="2949334"/>
            <a:ext cx="134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Отправляющая почтовая служба</a:t>
            </a:r>
            <a:r>
              <a:rPr lang="ru-RU" sz="1600" b="1" dirty="0"/>
              <a:t> </a:t>
            </a:r>
            <a:endParaRPr lang="en-US" sz="1600" b="1" dirty="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F1872FBB-BA3A-49D5-B5A3-A484244B4333}"/>
              </a:ext>
            </a:extLst>
          </p:cNvPr>
          <p:cNvSpPr txBox="1"/>
          <p:nvPr/>
        </p:nvSpPr>
        <p:spPr>
          <a:xfrm rot="16200000">
            <a:off x="11373597" y="4266341"/>
            <a:ext cx="956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ИТ ЦПТ</a:t>
            </a:r>
            <a:endParaRPr lang="en-US" sz="1600" b="1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E57A252-B3AB-426F-BE01-E9F066C5A9CB}"/>
              </a:ext>
            </a:extLst>
          </p:cNvPr>
          <p:cNvSpPr txBox="1"/>
          <p:nvPr/>
        </p:nvSpPr>
        <p:spPr>
          <a:xfrm rot="16200000">
            <a:off x="11457778" y="5231675"/>
            <a:ext cx="804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QP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EF006345-AF2B-4AA7-90B0-9543D70E5CF0}"/>
              </a:ext>
            </a:extLst>
          </p:cNvPr>
          <p:cNvSpPr txBox="1"/>
          <p:nvPr/>
        </p:nvSpPr>
        <p:spPr>
          <a:xfrm rot="16200000">
            <a:off x="11457121" y="6060381"/>
            <a:ext cx="80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/>
              <a:t>Таможенно-пограничная служба США</a:t>
            </a:r>
            <a:endParaRPr lang="en-US" sz="800" b="1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B334167-50AF-42B6-A123-76C886D8BB22}"/>
              </a:ext>
            </a:extLst>
          </p:cNvPr>
          <p:cNvCxnSpPr>
            <a:cxnSpLocks/>
            <a:stCxn id="121" idx="1"/>
            <a:endCxn id="104" idx="3"/>
          </p:cNvCxnSpPr>
          <p:nvPr/>
        </p:nvCxnSpPr>
        <p:spPr>
          <a:xfrm flipH="1">
            <a:off x="3759870" y="5417541"/>
            <a:ext cx="311387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98D394D-8B76-465B-8494-DF7A3DC66DDB}"/>
              </a:ext>
            </a:extLst>
          </p:cNvPr>
          <p:cNvCxnSpPr>
            <a:cxnSpLocks/>
            <a:stCxn id="204" idx="3"/>
            <a:endCxn id="221" idx="1"/>
          </p:cNvCxnSpPr>
          <p:nvPr/>
        </p:nvCxnSpPr>
        <p:spPr>
          <a:xfrm>
            <a:off x="8262906" y="5417541"/>
            <a:ext cx="612683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09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531223" y="1575880"/>
            <a:ext cx="11120846" cy="44066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5321355"/>
              </p:ext>
            </p:extLst>
          </p:nvPr>
        </p:nvGraphicFramePr>
        <p:xfrm>
          <a:off x="2315227" y="1241674"/>
          <a:ext cx="8348817" cy="474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7E79FBBE-7BD1-429B-9FAE-9ECAC3F2BD24}"/>
              </a:ext>
            </a:extLst>
          </p:cNvPr>
          <p:cNvSpPr/>
          <p:nvPr/>
        </p:nvSpPr>
        <p:spPr>
          <a:xfrm>
            <a:off x="1997731" y="3100403"/>
            <a:ext cx="993703" cy="954412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B20A40E-703D-46CF-BDEB-6930D9897761}"/>
              </a:ext>
            </a:extLst>
          </p:cNvPr>
          <p:cNvSpPr txBox="1">
            <a:spLocks/>
          </p:cNvSpPr>
          <p:nvPr/>
        </p:nvSpPr>
        <p:spPr>
          <a:xfrm>
            <a:off x="1820929" y="327846"/>
            <a:ext cx="9123976" cy="892153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8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Изменения в Конвенции, касающиеся почтовых услуг, одобренные Четвертым чрезвычайным конгрессом (Эр-Рияд, Саудовская Аравия, 2023 г.)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48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2AA51-182C-41EE-8C5C-A68D178E5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442" y="2797982"/>
            <a:ext cx="1332714" cy="1368000"/>
          </a:xfrm>
          <a:prstGeom prst="rect">
            <a:avLst/>
          </a:prstGeom>
        </p:spPr>
      </p:pic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B3EABDD2-98F1-433A-B531-AA56CAA680E2}"/>
              </a:ext>
            </a:extLst>
          </p:cNvPr>
          <p:cNvSpPr/>
          <p:nvPr/>
        </p:nvSpPr>
        <p:spPr>
          <a:xfrm>
            <a:off x="351867" y="2613908"/>
            <a:ext cx="1725508" cy="1736149"/>
          </a:xfrm>
          <a:prstGeom prst="donut">
            <a:avLst>
              <a:gd name="adj" fmla="val 539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C124C5-A122-442A-9968-8BEA6D7A7B5C}"/>
              </a:ext>
            </a:extLst>
          </p:cNvPr>
          <p:cNvSpPr/>
          <p:nvPr/>
        </p:nvSpPr>
        <p:spPr>
          <a:xfrm>
            <a:off x="3144156" y="2955714"/>
            <a:ext cx="245726" cy="236109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EE0C69-0EC2-4E4D-8324-FBD63A69B7EA}"/>
              </a:ext>
            </a:extLst>
          </p:cNvPr>
          <p:cNvSpPr/>
          <p:nvPr/>
        </p:nvSpPr>
        <p:spPr>
          <a:xfrm>
            <a:off x="3144156" y="4054815"/>
            <a:ext cx="245726" cy="236109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738430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EEC5-F49E-450D-86F6-6BC02C57A4C4}"/>
              </a:ext>
            </a:extLst>
          </p:cNvPr>
          <p:cNvSpPr txBox="1">
            <a:spLocks/>
          </p:cNvSpPr>
          <p:nvPr/>
        </p:nvSpPr>
        <p:spPr>
          <a:xfrm>
            <a:off x="2244437" y="1252908"/>
            <a:ext cx="9611534" cy="1681486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Гибкие варианты ИТ внедрения</a:t>
            </a:r>
            <a:r>
              <a:rPr lang="en-GB" sz="2000" dirty="0"/>
              <a:t> </a:t>
            </a:r>
            <a:r>
              <a:rPr lang="ru-RU" sz="2000" dirty="0"/>
              <a:t> </a:t>
            </a: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0" dirty="0"/>
              <a:t>В комплексе с помощью решения </a:t>
            </a:r>
            <a:r>
              <a:rPr lang="en-GB" sz="1800" b="0" dirty="0" err="1"/>
              <a:t>CDS.post</a:t>
            </a:r>
            <a:endParaRPr lang="en-GB" sz="1800" b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b="0" dirty="0"/>
              <a:t>Встроенный процесс  в системе </a:t>
            </a:r>
            <a:r>
              <a:rPr lang="en-GB" sz="1800" b="0" dirty="0"/>
              <a:t>CDS, </a:t>
            </a:r>
            <a:r>
              <a:rPr lang="ru-RU" sz="1800" b="0" dirty="0"/>
              <a:t>или как отдельная часть процесса (или весь процесс) (CDS API) решения </a:t>
            </a:r>
            <a:r>
              <a:rPr lang="en-GB" sz="1800" b="0" dirty="0"/>
              <a:t>DDP </a:t>
            </a:r>
            <a:r>
              <a:rPr lang="ru-RU" sz="1800" b="0" dirty="0"/>
              <a:t>с приложениями</a:t>
            </a:r>
            <a:r>
              <a:rPr lang="en-GB" sz="1800" b="0" dirty="0"/>
              <a:t> </a:t>
            </a:r>
            <a:r>
              <a:rPr lang="ru-RU" sz="1800" b="0" dirty="0"/>
              <a:t>на шлюзе ЦПТ  </a:t>
            </a:r>
            <a:endParaRPr lang="en-GB" sz="1800" b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BD3595-666E-4ABB-A4E6-0C708466A87B}"/>
              </a:ext>
            </a:extLst>
          </p:cNvPr>
          <p:cNvSpPr txBox="1">
            <a:spLocks/>
          </p:cNvSpPr>
          <p:nvPr/>
        </p:nvSpPr>
        <p:spPr>
          <a:xfrm>
            <a:off x="2244438" y="3012405"/>
            <a:ext cx="9611534" cy="1329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indent="0" algn="ctr" defTabSz="914400" rtl="0" eaLnBrk="1" latinLnBrk="0" hangingPunct="1">
              <a:buNone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Интегрированные способы оплаты: </a:t>
            </a:r>
          </a:p>
          <a:p>
            <a:pPr algn="l"/>
            <a:r>
              <a:rPr lang="ru-RU" sz="1600" dirty="0"/>
              <a:t>клиенты почтовых отделений могут оплачивать </a:t>
            </a:r>
          </a:p>
          <a:p>
            <a:pPr algn="l"/>
            <a:r>
              <a:rPr lang="ru-RU" sz="1600" dirty="0"/>
              <a:t>-на почте</a:t>
            </a:r>
          </a:p>
          <a:p>
            <a:pPr algn="l"/>
            <a:r>
              <a:rPr lang="ru-RU" sz="1600" dirty="0"/>
              <a:t>- напрямую третьей стороне (по аутсорсингу, когда правила не позволяют почте отправления взимать пошлины от имени иностранного государства).</a:t>
            </a:r>
            <a:endParaRPr lang="en-GB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F9BD00-29EF-4217-804E-FE5478561917}"/>
              </a:ext>
            </a:extLst>
          </p:cNvPr>
          <p:cNvSpPr txBox="1">
            <a:spLocks/>
          </p:cNvSpPr>
          <p:nvPr/>
        </p:nvSpPr>
        <p:spPr>
          <a:xfrm>
            <a:off x="2244437" y="4401590"/>
            <a:ext cx="9611533" cy="1051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indent="0" algn="ctr" defTabSz="914400" rtl="0" eaLnBrk="1" latinLnBrk="0" hangingPunct="1">
              <a:buNone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Выбор модулей</a:t>
            </a:r>
            <a:endParaRPr lang="en-GB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Возможность подписаться только на часть решения (например, на автоматические манифесты из POST*</a:t>
            </a:r>
            <a:r>
              <a:rPr lang="ru-RU" sz="1800" dirty="0" err="1"/>
              <a:t>Net</a:t>
            </a:r>
            <a:r>
              <a:rPr lang="ru-RU" sz="1800" dirty="0"/>
              <a:t>)</a:t>
            </a:r>
            <a:endParaRPr lang="en-GB" sz="1800" b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ACBB51-86E6-4041-9D29-FCF230C6BE49}"/>
              </a:ext>
            </a:extLst>
          </p:cNvPr>
          <p:cNvSpPr txBox="1">
            <a:spLocks/>
          </p:cNvSpPr>
          <p:nvPr/>
        </p:nvSpPr>
        <p:spPr>
          <a:xfrm>
            <a:off x="2244438" y="5518473"/>
            <a:ext cx="9611532" cy="1051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indent="0" algn="ctr" defTabSz="914400" rtl="0" eaLnBrk="1" latinLnBrk="0" hangingPunct="1">
              <a:buNone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По выбору третьей стороны</a:t>
            </a:r>
            <a:endParaRPr lang="en-GB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Все сторонние поставщики интегрированы одинаково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При необходимости простой переход с одного на другой</a:t>
            </a:r>
            <a:endParaRPr lang="en-GB" sz="1800" b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E4D1C0-6AE4-4041-9084-DE0BD5270D34}"/>
              </a:ext>
            </a:extLst>
          </p:cNvPr>
          <p:cNvSpPr txBox="1">
            <a:spLocks/>
          </p:cNvSpPr>
          <p:nvPr/>
        </p:nvSpPr>
        <p:spPr>
          <a:xfrm>
            <a:off x="1706335" y="9661"/>
            <a:ext cx="10327821" cy="1078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Предложение решения ВПС с оплатой пошлин </a:t>
            </a:r>
            <a:r>
              <a:rPr lang="en-US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DDP</a:t>
            </a:r>
            <a:endParaRPr lang="en-CH" sz="3200" dirty="0">
              <a:solidFill>
                <a:srgbClr val="00399D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DC0BA-8F4E-472A-9D02-3B49440992E5}"/>
              </a:ext>
            </a:extLst>
          </p:cNvPr>
          <p:cNvSpPr txBox="1"/>
          <p:nvPr/>
        </p:nvSpPr>
        <p:spPr>
          <a:xfrm>
            <a:off x="269966" y="2366074"/>
            <a:ext cx="1793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86 </a:t>
            </a:r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почтовых служб, использующих </a:t>
            </a:r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решение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CDS.post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уже технически готовы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F030E5C-CB77-4F59-851E-251E21A76D9F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1166950" y="1903616"/>
            <a:ext cx="1210527" cy="46245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3455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4">
            <a:extLst>
              <a:ext uri="{FF2B5EF4-FFF2-40B4-BE49-F238E27FC236}">
                <a16:creationId xmlns:a16="http://schemas.microsoft.com/office/drawing/2014/main" id="{2FADE615-9839-443F-95C7-25ED60170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71" y="1315895"/>
            <a:ext cx="4855032" cy="3094378"/>
          </a:xfrm>
          <a:prstGeom prst="rect">
            <a:avLst/>
          </a:prstGeom>
        </p:spPr>
      </p:pic>
      <p:sp>
        <p:nvSpPr>
          <p:cNvPr id="7" name="ZoneTexte 81">
            <a:extLst>
              <a:ext uri="{FF2B5EF4-FFF2-40B4-BE49-F238E27FC236}">
                <a16:creationId xmlns:a16="http://schemas.microsoft.com/office/drawing/2014/main" id="{B9AA0827-19B3-415B-9636-2A611174BA91}"/>
              </a:ext>
            </a:extLst>
          </p:cNvPr>
          <p:cNvSpPr txBox="1"/>
          <p:nvPr/>
        </p:nvSpPr>
        <p:spPr>
          <a:xfrm>
            <a:off x="2080215" y="1340206"/>
            <a:ext cx="48495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CDS 2024 SP2 (</a:t>
            </a:r>
            <a:r>
              <a:rPr lang="ru-RU" sz="1400" b="1" dirty="0">
                <a:solidFill>
                  <a:schemeClr val="bg1"/>
                </a:solidFill>
              </a:rPr>
              <a:t>нынешняя версия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ru-RU" sz="1400" b="1" dirty="0">
                <a:solidFill>
                  <a:schemeClr val="bg1"/>
                </a:solidFill>
              </a:rPr>
              <a:t>онлайн на базе </a:t>
            </a:r>
            <a:r>
              <a:rPr lang="en-US" sz="1400" b="1" dirty="0" err="1">
                <a:solidFill>
                  <a:schemeClr val="bg1"/>
                </a:solidFill>
              </a:rPr>
              <a:t>CDS.post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8" name="Image 144">
            <a:extLst>
              <a:ext uri="{FF2B5EF4-FFF2-40B4-BE49-F238E27FC236}">
                <a16:creationId xmlns:a16="http://schemas.microsoft.com/office/drawing/2014/main" id="{7CD1029C-50A1-42C8-A2A0-52D90F7E9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36" y="1315897"/>
            <a:ext cx="4849588" cy="3094376"/>
          </a:xfrm>
          <a:prstGeom prst="rect">
            <a:avLst/>
          </a:prstGeom>
        </p:spPr>
      </p:pic>
      <p:sp>
        <p:nvSpPr>
          <p:cNvPr id="42" name="ZoneTexte 81">
            <a:extLst>
              <a:ext uri="{FF2B5EF4-FFF2-40B4-BE49-F238E27FC236}">
                <a16:creationId xmlns:a16="http://schemas.microsoft.com/office/drawing/2014/main" id="{9A869250-9DBA-45A7-AF51-6ACBD101B299}"/>
              </a:ext>
            </a:extLst>
          </p:cNvPr>
          <p:cNvSpPr txBox="1"/>
          <p:nvPr/>
        </p:nvSpPr>
        <p:spPr>
          <a:xfrm>
            <a:off x="7078436" y="1340206"/>
            <a:ext cx="4855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CDS 2025 (</a:t>
            </a:r>
            <a:r>
              <a:rPr lang="ru-RU" b="1" dirty="0">
                <a:solidFill>
                  <a:schemeClr val="bg1"/>
                </a:solidFill>
              </a:rPr>
              <a:t>запланирован запуск 5.12.2025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5" name="Image 144">
            <a:extLst>
              <a:ext uri="{FF2B5EF4-FFF2-40B4-BE49-F238E27FC236}">
                <a16:creationId xmlns:a16="http://schemas.microsoft.com/office/drawing/2014/main" id="{62D8F323-8B70-46AC-AB1C-A39E7EE9D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25" y="4530659"/>
            <a:ext cx="9853253" cy="2084328"/>
          </a:xfrm>
          <a:prstGeom prst="rect">
            <a:avLst/>
          </a:prstGeom>
        </p:spPr>
      </p:pic>
      <p:sp>
        <p:nvSpPr>
          <p:cNvPr id="46" name="ZoneTexte 81">
            <a:extLst>
              <a:ext uri="{FF2B5EF4-FFF2-40B4-BE49-F238E27FC236}">
                <a16:creationId xmlns:a16="http://schemas.microsoft.com/office/drawing/2014/main" id="{638EEDCB-DC4E-4152-9803-63FD7CA49E9E}"/>
              </a:ext>
            </a:extLst>
          </p:cNvPr>
          <p:cNvSpPr txBox="1"/>
          <p:nvPr/>
        </p:nvSpPr>
        <p:spPr>
          <a:xfrm>
            <a:off x="2074770" y="4530657"/>
            <a:ext cx="9847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Копии данных от </a:t>
            </a:r>
            <a:r>
              <a:rPr lang="en-US" b="1" dirty="0">
                <a:solidFill>
                  <a:schemeClr val="bg1"/>
                </a:solidFill>
              </a:rPr>
              <a:t>POST*Net </a:t>
            </a:r>
            <a:r>
              <a:rPr lang="ru-RU" b="1" dirty="0">
                <a:solidFill>
                  <a:schemeClr val="bg1"/>
                </a:solidFill>
              </a:rPr>
              <a:t>для </a:t>
            </a:r>
            <a:r>
              <a:rPr lang="en-US" b="1" dirty="0">
                <a:solidFill>
                  <a:schemeClr val="bg1"/>
                </a:solidFill>
              </a:rPr>
              <a:t>QP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41C410DF-EB7D-4B4F-AC31-08E73F167AD5}"/>
              </a:ext>
            </a:extLst>
          </p:cNvPr>
          <p:cNvSpPr txBox="1">
            <a:spLocks/>
          </p:cNvSpPr>
          <p:nvPr/>
        </p:nvSpPr>
        <p:spPr>
          <a:xfrm>
            <a:off x="1706335" y="9661"/>
            <a:ext cx="10327821" cy="1078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Решение ВПС с оплатой пошлин </a:t>
            </a:r>
            <a:r>
              <a:rPr lang="en-US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DDP – </a:t>
            </a:r>
            <a:r>
              <a:rPr lang="ru-RU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готовность</a:t>
            </a:r>
            <a:endParaRPr lang="en-CH" sz="3200" dirty="0">
              <a:solidFill>
                <a:srgbClr val="00399D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 : coins arrondis 89">
            <a:extLst>
              <a:ext uri="{FF2B5EF4-FFF2-40B4-BE49-F238E27FC236}">
                <a16:creationId xmlns:a16="http://schemas.microsoft.com/office/drawing/2014/main" id="{B28BC0D2-5F72-4469-BA53-ED2B7FAB283E}"/>
              </a:ext>
            </a:extLst>
          </p:cNvPr>
          <p:cNvSpPr/>
          <p:nvPr/>
        </p:nvSpPr>
        <p:spPr>
          <a:xfrm>
            <a:off x="330712" y="1740291"/>
            <a:ext cx="11458517" cy="1519971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1" anchor="ctr"/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Услуги </a:t>
            </a:r>
          </a:p>
          <a:p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квалифици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  <a:p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рованной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стороны (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QP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Rectangle : coins arrondis 89">
            <a:extLst>
              <a:ext uri="{FF2B5EF4-FFF2-40B4-BE49-F238E27FC236}">
                <a16:creationId xmlns:a16="http://schemas.microsoft.com/office/drawing/2014/main" id="{01D87331-C344-483E-9D6B-31D7E285D259}"/>
              </a:ext>
            </a:extLst>
          </p:cNvPr>
          <p:cNvSpPr/>
          <p:nvPr/>
        </p:nvSpPr>
        <p:spPr>
          <a:xfrm>
            <a:off x="325267" y="4938399"/>
            <a:ext cx="11453073" cy="1519971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3" anchor="ctr"/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Подготовка 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манифеста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FDEAD-583C-46C1-9800-8E51D9CBEEA8}"/>
              </a:ext>
            </a:extLst>
          </p:cNvPr>
          <p:cNvSpPr txBox="1"/>
          <p:nvPr/>
        </p:nvSpPr>
        <p:spPr>
          <a:xfrm>
            <a:off x="2245178" y="1821079"/>
            <a:ext cx="4563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Verdana" panose="020B0604030504040204" pitchFamily="34" charset="0"/>
                <a:ea typeface="Verdana" panose="020B0604030504040204" pitchFamily="34" charset="0"/>
              </a:rPr>
              <a:t>Решение </a:t>
            </a:r>
            <a:r>
              <a:rPr lang="en-US" sz="14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Zonos</a:t>
            </a:r>
            <a:endParaRPr lang="en-US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Положения и условия, включенные в опцию лицензирования по системе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CDS)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484B2C-21F2-4E94-A775-51A8F0EC9F71}"/>
              </a:ext>
            </a:extLst>
          </p:cNvPr>
          <p:cNvSpPr txBox="1"/>
          <p:nvPr/>
        </p:nvSpPr>
        <p:spPr>
          <a:xfrm>
            <a:off x="7200901" y="1821079"/>
            <a:ext cx="4528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Verdana" panose="020B0604030504040204" pitchFamily="34" charset="0"/>
                <a:ea typeface="Verdana" panose="020B0604030504040204" pitchFamily="34" charset="0"/>
              </a:rPr>
              <a:t>Решение </a:t>
            </a:r>
            <a:r>
              <a:rPr lang="en-US" sz="14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BoxC</a:t>
            </a:r>
            <a:endParaRPr lang="en-US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Verdana" panose="020B0604030504040204" pitchFamily="34" charset="0"/>
                <a:ea typeface="Verdana" panose="020B0604030504040204" pitchFamily="34" charset="0"/>
              </a:rPr>
              <a:t>Решение </a:t>
            </a:r>
            <a:r>
              <a:rPr lang="en-US" sz="14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SafePackage</a:t>
            </a:r>
            <a:endParaRPr lang="en-US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Другие на разных этапах интеграции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Квал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. сторона без прямых контактов с ВПС 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сертификация в ВПС по </a:t>
            </a:r>
            <a:r>
              <a:rPr lang="en-US" sz="1400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TechCert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53" name="Rectangle : coins arrondis 89">
            <a:extLst>
              <a:ext uri="{FF2B5EF4-FFF2-40B4-BE49-F238E27FC236}">
                <a16:creationId xmlns:a16="http://schemas.microsoft.com/office/drawing/2014/main" id="{36657093-0AD0-4ED2-BB7B-4A6513D84092}"/>
              </a:ext>
            </a:extLst>
          </p:cNvPr>
          <p:cNvSpPr/>
          <p:nvPr/>
        </p:nvSpPr>
        <p:spPr>
          <a:xfrm>
            <a:off x="325268" y="3352126"/>
            <a:ext cx="11458517" cy="930646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numCol="1" anchor="ctr"/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Варианты 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оплаты 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Пошлин 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7C23A3-EB6F-4FAC-B9ED-D6465A4C7B29}"/>
              </a:ext>
            </a:extLst>
          </p:cNvPr>
          <p:cNvSpPr txBox="1"/>
          <p:nvPr/>
        </p:nvSpPr>
        <p:spPr>
          <a:xfrm>
            <a:off x="2242627" y="3437465"/>
            <a:ext cx="4563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Пошлины, взымаемые на почте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0BC928-9DC4-4968-9042-DDF0D787BCE3}"/>
              </a:ext>
            </a:extLst>
          </p:cNvPr>
          <p:cNvSpPr txBox="1"/>
          <p:nvPr/>
        </p:nvSpPr>
        <p:spPr>
          <a:xfrm>
            <a:off x="7380512" y="3439235"/>
            <a:ext cx="4348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Пошлины, взимаемые на  почте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Отправитель оплачивает предоплату QP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Отправитель выставляет счета QP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FA98E8-E341-4A4E-AFA8-FA12BEE24B8B}"/>
              </a:ext>
            </a:extLst>
          </p:cNvPr>
          <p:cNvSpPr txBox="1"/>
          <p:nvPr/>
        </p:nvSpPr>
        <p:spPr>
          <a:xfrm>
            <a:off x="2239733" y="5065521"/>
            <a:ext cx="4563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Одна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квал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. сторона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</a:rPr>
              <a:t>QP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42A9EB-657F-4301-A21A-4D92ABBFD27B}"/>
              </a:ext>
            </a:extLst>
          </p:cNvPr>
          <p:cNvSpPr txBox="1"/>
          <p:nvPr/>
        </p:nvSpPr>
        <p:spPr>
          <a:xfrm>
            <a:off x="7200901" y="4928942"/>
            <a:ext cx="45172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 выбору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QP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 умолчанию опция настраивается на уровне  почты подачи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При желании может быть настроена на почте подачи в соответствии с QP, указанной в ITMATT (для записей, использующих разные QP параллельно).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557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41C410DF-EB7D-4B4F-AC31-08E73F167AD5}"/>
              </a:ext>
            </a:extLst>
          </p:cNvPr>
          <p:cNvSpPr txBox="1">
            <a:spLocks/>
          </p:cNvSpPr>
          <p:nvPr/>
        </p:nvSpPr>
        <p:spPr>
          <a:xfrm>
            <a:off x="1706335" y="9661"/>
            <a:ext cx="10327821" cy="1078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Дорожная карта введения решения ВПС с оплатой пошлин </a:t>
            </a:r>
            <a:r>
              <a:rPr lang="en-US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DDP</a:t>
            </a:r>
            <a:endParaRPr lang="en-CH" sz="3200" dirty="0">
              <a:solidFill>
                <a:srgbClr val="00399D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11CCD841-37BB-4D5E-A89A-D452CA2ADB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17" r="10017"/>
          <a:stretch>
            <a:fillRect/>
          </a:stretch>
        </p:blipFill>
        <p:spPr>
          <a:xfrm>
            <a:off x="323101" y="1163779"/>
            <a:ext cx="3791699" cy="546184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6D033F-174B-48BD-BD53-0F68BE2C2ABD}"/>
              </a:ext>
            </a:extLst>
          </p:cNvPr>
          <p:cNvSpPr txBox="1">
            <a:spLocks/>
          </p:cNvSpPr>
          <p:nvPr/>
        </p:nvSpPr>
        <p:spPr>
          <a:xfrm>
            <a:off x="4264429" y="1163779"/>
            <a:ext cx="7591542" cy="1271847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/>
              <a:t>Потоки в Соединенные Штаты </a:t>
            </a:r>
          </a:p>
          <a:p>
            <a:pPr algn="l"/>
            <a:r>
              <a:rPr lang="ru-RU" sz="1600" b="0" dirty="0"/>
              <a:t>Привлечение дополнительной квалифицированной стороны (по запросу)</a:t>
            </a:r>
          </a:p>
          <a:p>
            <a:pPr algn="l"/>
            <a:r>
              <a:rPr lang="ru-RU" sz="1600" b="0" dirty="0"/>
              <a:t>Ожидание будущих изменений (март 2026 года, </a:t>
            </a:r>
            <a:r>
              <a:rPr lang="ru-RU" sz="2000" b="0" dirty="0"/>
              <a:t>позже?)</a:t>
            </a:r>
            <a:endParaRPr lang="en-GB" sz="1800" b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5D4213-BCE9-4D80-8EDE-CEF9B694BD42}"/>
              </a:ext>
            </a:extLst>
          </p:cNvPr>
          <p:cNvSpPr txBox="1">
            <a:spLocks/>
          </p:cNvSpPr>
          <p:nvPr/>
        </p:nvSpPr>
        <p:spPr>
          <a:xfrm>
            <a:off x="4264429" y="2496931"/>
            <a:ext cx="7591542" cy="1160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indent="0" algn="ctr" defTabSz="914400" rtl="0" eaLnBrk="1" latinLnBrk="0" hangingPunct="1">
              <a:buNone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На всемирном уровне</a:t>
            </a:r>
            <a:endParaRPr lang="en-GB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/>
              <a:t>Адаптация – при необходимости – решения к другим потребностям рынка (например, прямая интеграция с таможней)</a:t>
            </a:r>
            <a:endParaRPr lang="en-GB" sz="1800" b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450206-F946-4B7C-A89F-D7E015632C60}"/>
              </a:ext>
            </a:extLst>
          </p:cNvPr>
          <p:cNvSpPr txBox="1">
            <a:spLocks/>
          </p:cNvSpPr>
          <p:nvPr/>
        </p:nvSpPr>
        <p:spPr>
          <a:xfrm>
            <a:off x="4264430" y="3715214"/>
            <a:ext cx="7591542" cy="1518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indent="0" algn="ctr" defTabSz="914400" rtl="0" eaLnBrk="1" latinLnBrk="0" hangingPunct="1">
              <a:buNone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Финансовые расчеты и отчетность</a:t>
            </a:r>
            <a:endParaRPr lang="en-GB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</a:rPr>
              <a:t>Интеграция решения </a:t>
            </a:r>
            <a:r>
              <a:rPr lang="en-GB" sz="1600" i="1" dirty="0">
                <a:solidFill>
                  <a:srgbClr val="FF0000"/>
                </a:solidFill>
              </a:rPr>
              <a:t>UPU*Clearing </a:t>
            </a:r>
            <a:r>
              <a:rPr lang="ru-RU" sz="1600" b="0" dirty="0"/>
              <a:t> </a:t>
            </a:r>
            <a:r>
              <a:rPr lang="en-GB" sz="1600" b="0" dirty="0"/>
              <a:t> </a:t>
            </a:r>
            <a:r>
              <a:rPr lang="ru-RU" sz="1600" dirty="0"/>
              <a:t>(его ценность возрастет, когда услуга DDP получит широкое распространение в нескольких местах назначения)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Панель мониторинга и отчеты (переоценка пошлин, возвраты, результаты работы сторонних организаций и т.д.)</a:t>
            </a:r>
            <a:endParaRPr lang="en-GB" sz="1600" b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DA7B42-BD35-4131-8633-7A41B2BE97D9}"/>
              </a:ext>
            </a:extLst>
          </p:cNvPr>
          <p:cNvSpPr txBox="1">
            <a:spLocks/>
          </p:cNvSpPr>
          <p:nvPr/>
        </p:nvSpPr>
        <p:spPr>
          <a:xfrm>
            <a:off x="4264429" y="5300644"/>
            <a:ext cx="7591542" cy="1324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indent="0" algn="ctr" defTabSz="914400" rtl="0" eaLnBrk="1" latinLnBrk="0" hangingPunct="1">
              <a:buNone/>
              <a:defRPr sz="3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Стандартизация и совместимость</a:t>
            </a:r>
            <a:endParaRPr lang="en-GB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Модели таможенного оформления (почтового, коммерческого) и их влияние на стандарты и нормативные акты ВПС ( группа RMIG ВПС)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/>
              <a:t>Совместимость с решением МПК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7671224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2">
            <a:extLst>
              <a:ext uri="{FF2B5EF4-FFF2-40B4-BE49-F238E27FC236}">
                <a16:creationId xmlns:a16="http://schemas.microsoft.com/office/drawing/2014/main" id="{AA7C6B68-1DBB-418C-A456-1BBCA464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98" y="1368632"/>
            <a:ext cx="3923763" cy="24204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042764-C317-4790-8641-E7C1BC161776}"/>
              </a:ext>
            </a:extLst>
          </p:cNvPr>
          <p:cNvSpPr/>
          <p:nvPr/>
        </p:nvSpPr>
        <p:spPr>
          <a:xfrm>
            <a:off x="685417" y="1368632"/>
            <a:ext cx="3222581" cy="242043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1)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Контакты с ЦПТ</a:t>
            </a:r>
            <a:br>
              <a:rPr kumimoji="0" lang="en-GB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для начала </a:t>
            </a:r>
            <a:r>
              <a:rPr kumimoji="0" lang="ru-RU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апгрейта</a:t>
            </a: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системы </a:t>
            </a:r>
            <a:r>
              <a:rPr lang="en-GB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CDS </a:t>
            </a:r>
            <a:r>
              <a:rPr lang="ru-RU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rgbClr val="00399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support.upu.int</a:t>
            </a: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rgbClr val="00399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</a:t>
            </a:r>
            <a:b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b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lang="en-GB" sz="1600" i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i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требуется для почтовых операторов, использующих облако  </a:t>
            </a:r>
            <a:r>
              <a:rPr lang="en-GB" sz="1600" i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CDS Cloud </a:t>
            </a:r>
            <a:r>
              <a:rPr lang="ru-RU" sz="1600" i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решение </a:t>
            </a:r>
            <a:r>
              <a:rPr lang="en-GB" sz="1600" i="1" kern="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CDS.post</a:t>
            </a:r>
            <a:r>
              <a:rPr lang="en-GB" sz="1600" i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kumimoji="0" lang="en-GB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8F955F-11D8-4EB9-8ED4-0D557CDBDC37}"/>
              </a:ext>
            </a:extLst>
          </p:cNvPr>
          <p:cNvSpPr/>
          <p:nvPr/>
        </p:nvSpPr>
        <p:spPr>
          <a:xfrm>
            <a:off x="3907996" y="3789068"/>
            <a:ext cx="4142699" cy="278069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Внутренние процедуры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i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Определение  вариантов оплаты пошлин (оплата по почте, предоплата отправителем для QP, оплата счетов отправителя для QP) и внедрение соответствующих процедур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Сверка счетов, платежей, процедуры расчетов (двусторонних или многосторонних)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5B480-9736-4FA3-81BD-7CB746A0B6A2}"/>
              </a:ext>
            </a:extLst>
          </p:cNvPr>
          <p:cNvSpPr/>
          <p:nvPr/>
        </p:nvSpPr>
        <p:spPr>
          <a:xfrm>
            <a:off x="3907998" y="1368632"/>
            <a:ext cx="3923763" cy="242043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  <a:r>
              <a:rPr lang="ru-RU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Изучите сайт</a:t>
            </a:r>
            <a:r>
              <a:rPr lang="en-US" b="1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www.upu.int/DDP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lang="ru-RU" sz="1600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Обновленный план выпуска технологии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lang="ru-RU" sz="1600" kern="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Руководства пользователя и документация по услуге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ED2926-9352-4FCF-A4E8-EEB2F4A44395}"/>
              </a:ext>
            </a:extLst>
          </p:cNvPr>
          <p:cNvSpPr/>
          <p:nvPr/>
        </p:nvSpPr>
        <p:spPr>
          <a:xfrm>
            <a:off x="8158026" y="1368631"/>
            <a:ext cx="3301394" cy="5089318"/>
          </a:xfrm>
          <a:prstGeom prst="rect">
            <a:avLst/>
          </a:prstGeom>
          <a:solidFill>
            <a:srgbClr val="FFC000">
              <a:alpha val="5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осведомленности клиентов и маркетинговые кампании, </a:t>
            </a:r>
            <a:r>
              <a:rPr lang="ru-RU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чтобы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удержать Ваших текущих клиентов 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предложить услугу новым </a:t>
            </a:r>
            <a:r>
              <a:rPr lang="ru-RU" sz="1600" kern="0" dirty="0">
                <a:latin typeface="Verdana" panose="020B0604030504040204" pitchFamily="34" charset="0"/>
                <a:ea typeface="Verdana" panose="020B0604030504040204" pitchFamily="34" charset="0"/>
              </a:rPr>
              <a:t>клиентам</a:t>
            </a:r>
            <a:r>
              <a:rPr lang="ru-RU" sz="1600" i="1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/ознакомить их со способами оплаты пошлин</a:t>
            </a:r>
            <a:endParaRPr kumimoji="0" lang="en-GB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age 12">
            <a:extLst>
              <a:ext uri="{FF2B5EF4-FFF2-40B4-BE49-F238E27FC236}">
                <a16:creationId xmlns:a16="http://schemas.microsoft.com/office/drawing/2014/main" id="{606EBF17-F9E7-43E1-A4B3-875E5BE9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6" y="3789068"/>
            <a:ext cx="3222581" cy="26688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83004-8830-4736-BC38-42FCA8F8E779}"/>
              </a:ext>
            </a:extLst>
          </p:cNvPr>
          <p:cNvSpPr txBox="1"/>
          <p:nvPr/>
        </p:nvSpPr>
        <p:spPr>
          <a:xfrm>
            <a:off x="685418" y="3799378"/>
            <a:ext cx="3222580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GB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Решение нормативных и админ. вопросов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85750" indent="-285750">
              <a:spcBef>
                <a:spcPts val="1000"/>
              </a:spcBef>
              <a:buFontTx/>
              <a:buChar char="-"/>
              <a:defRPr/>
            </a:pPr>
            <a:r>
              <a:rPr lang="ru-RU" sz="13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Обновите лицензионное соглашение ВПС. Выберите опцию CDS DDP и укажите </a:t>
            </a:r>
            <a:r>
              <a:rPr lang="ru-RU" sz="1300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</a:t>
            </a:r>
            <a:r>
              <a:rPr lang="ru-RU" sz="13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сторону и условия</a:t>
            </a:r>
            <a:r>
              <a:rPr lang="en-GB" sz="13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(</a:t>
            </a:r>
            <a:r>
              <a:rPr lang="ru-RU" sz="13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если применяете </a:t>
            </a:r>
            <a:r>
              <a:rPr lang="en-GB" sz="1300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Zonos</a:t>
            </a:r>
            <a:r>
              <a:rPr lang="en-GB" sz="13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3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подпишитесь на прилагаемые положения </a:t>
            </a:r>
            <a:endParaRPr lang="en-GB" sz="13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Bef>
                <a:spcPts val="1000"/>
              </a:spcBef>
              <a:buFontTx/>
              <a:buChar char="-"/>
              <a:defRPr/>
            </a:pPr>
            <a:r>
              <a:rPr lang="ru-RU" sz="13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Подпишите форму авторизации копирования</a:t>
            </a:r>
            <a:r>
              <a:rPr lang="ru-RU" sz="1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данных</a:t>
            </a:r>
            <a:endParaRPr lang="en-GB" sz="14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1857AA-0D4B-4ED0-B0E2-D50E93DF7235}"/>
              </a:ext>
            </a:extLst>
          </p:cNvPr>
          <p:cNvSpPr txBox="1">
            <a:spLocks/>
          </p:cNvSpPr>
          <p:nvPr/>
        </p:nvSpPr>
        <p:spPr>
          <a:xfrm>
            <a:off x="1706335" y="9661"/>
            <a:ext cx="10327821" cy="1078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Начало предоставления услуги </a:t>
            </a:r>
            <a:r>
              <a:rPr lang="en-US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ru-RU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шаги </a:t>
            </a:r>
            <a:r>
              <a:rPr lang="en-US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 + 1 </a:t>
            </a:r>
            <a:r>
              <a:rPr lang="ru-RU" sz="32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CH" sz="3200" dirty="0">
              <a:solidFill>
                <a:srgbClr val="00399D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769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97D94-00FD-4D7E-8BF0-47D5719FF963}"/>
              </a:ext>
            </a:extLst>
          </p:cNvPr>
          <p:cNvSpPr/>
          <p:nvPr/>
        </p:nvSpPr>
        <p:spPr>
          <a:xfrm>
            <a:off x="8486364" y="1874717"/>
            <a:ext cx="1288938" cy="1240113"/>
          </a:xfrm>
          <a:prstGeom prst="rect">
            <a:avLst/>
          </a:prstGeom>
          <a:solidFill>
            <a:srgbClr val="00B3D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8D5F2-95DA-4DEC-85C9-68912AF50502}"/>
              </a:ext>
            </a:extLst>
          </p:cNvPr>
          <p:cNvSpPr/>
          <p:nvPr/>
        </p:nvSpPr>
        <p:spPr>
          <a:xfrm>
            <a:off x="6986451" y="1867782"/>
            <a:ext cx="1445573" cy="1240113"/>
          </a:xfrm>
          <a:prstGeom prst="rect">
            <a:avLst/>
          </a:prstGeom>
          <a:solidFill>
            <a:srgbClr val="00B3D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DAF125-B975-41F1-862D-9566545AC367}"/>
              </a:ext>
            </a:extLst>
          </p:cNvPr>
          <p:cNvSpPr/>
          <p:nvPr/>
        </p:nvSpPr>
        <p:spPr>
          <a:xfrm>
            <a:off x="338319" y="3707900"/>
            <a:ext cx="11098961" cy="2362013"/>
          </a:xfrm>
          <a:prstGeom prst="rect">
            <a:avLst/>
          </a:prstGeom>
          <a:solidFill>
            <a:srgbClr val="32627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FF70F-FC6A-421B-B621-F6836CA07583}"/>
              </a:ext>
            </a:extLst>
          </p:cNvPr>
          <p:cNvSpPr/>
          <p:nvPr/>
        </p:nvSpPr>
        <p:spPr>
          <a:xfrm>
            <a:off x="2247470" y="3899043"/>
            <a:ext cx="8456460" cy="554892"/>
          </a:xfrm>
          <a:prstGeom prst="rect">
            <a:avLst/>
          </a:prstGeom>
          <a:solidFill>
            <a:srgbClr val="50949A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EA3B5-F772-4941-A41C-1A0A0ECCD840}"/>
              </a:ext>
            </a:extLst>
          </p:cNvPr>
          <p:cNvSpPr/>
          <p:nvPr/>
        </p:nvSpPr>
        <p:spPr>
          <a:xfrm>
            <a:off x="1643858" y="3480269"/>
            <a:ext cx="2938620" cy="497654"/>
          </a:xfrm>
          <a:prstGeom prst="rect">
            <a:avLst/>
          </a:prstGeom>
          <a:solidFill>
            <a:srgbClr val="FCD06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B0BB68-A0AE-4F5F-9A82-05A72EC702AD}"/>
              </a:ext>
            </a:extLst>
          </p:cNvPr>
          <p:cNvSpPr/>
          <p:nvPr/>
        </p:nvSpPr>
        <p:spPr>
          <a:xfrm>
            <a:off x="1647644" y="4357968"/>
            <a:ext cx="1216800" cy="1058497"/>
          </a:xfrm>
          <a:prstGeom prst="rect">
            <a:avLst/>
          </a:prstGeom>
          <a:solidFill>
            <a:srgbClr val="FCD06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DA4DC7-CFBD-4F81-A607-2BA61DAE6B8D}"/>
              </a:ext>
            </a:extLst>
          </p:cNvPr>
          <p:cNvSpPr/>
          <p:nvPr/>
        </p:nvSpPr>
        <p:spPr>
          <a:xfrm>
            <a:off x="1643858" y="5901960"/>
            <a:ext cx="9639847" cy="339117"/>
          </a:xfrm>
          <a:prstGeom prst="rect">
            <a:avLst/>
          </a:prstGeom>
          <a:solidFill>
            <a:srgbClr val="DA472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B41BC-00C2-467B-8AEB-57C81ACC23D4}"/>
              </a:ext>
            </a:extLst>
          </p:cNvPr>
          <p:cNvSpPr/>
          <p:nvPr/>
        </p:nvSpPr>
        <p:spPr>
          <a:xfrm>
            <a:off x="800906" y="1423500"/>
            <a:ext cx="2078802" cy="1558126"/>
          </a:xfrm>
          <a:prstGeom prst="rect">
            <a:avLst/>
          </a:prstGeom>
          <a:solidFill>
            <a:srgbClr val="00B3D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Connecteur : en angle 65">
            <a:extLst>
              <a:ext uri="{FF2B5EF4-FFF2-40B4-BE49-F238E27FC236}">
                <a16:creationId xmlns:a16="http://schemas.microsoft.com/office/drawing/2014/main" id="{0F09AA0F-7412-4C30-9685-4C09697F6CCA}"/>
              </a:ext>
            </a:extLst>
          </p:cNvPr>
          <p:cNvCxnSpPr>
            <a:cxnSpLocks/>
            <a:stCxn id="73" idx="3"/>
            <a:endCxn id="9" idx="2"/>
          </p:cNvCxnSpPr>
          <p:nvPr/>
        </p:nvCxnSpPr>
        <p:spPr>
          <a:xfrm flipH="1">
            <a:off x="6463782" y="3280956"/>
            <a:ext cx="4752281" cy="2960121"/>
          </a:xfrm>
          <a:prstGeom prst="bentConnector4">
            <a:avLst>
              <a:gd name="adj1" fmla="val -6234"/>
              <a:gd name="adj2" fmla="val 107723"/>
            </a:avLst>
          </a:prstGeom>
          <a:ln w="28575">
            <a:solidFill>
              <a:srgbClr val="DA472F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74">
            <a:extLst>
              <a:ext uri="{FF2B5EF4-FFF2-40B4-BE49-F238E27FC236}">
                <a16:creationId xmlns:a16="http://schemas.microsoft.com/office/drawing/2014/main" id="{1B680243-60BF-41E6-8215-A0A4D20464CC}"/>
              </a:ext>
            </a:extLst>
          </p:cNvPr>
          <p:cNvSpPr txBox="1"/>
          <p:nvPr/>
        </p:nvSpPr>
        <p:spPr>
          <a:xfrm>
            <a:off x="1689992" y="3583637"/>
            <a:ext cx="2892485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333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ОПЕРАЦИИ НА УРОВНЕ ВПС 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333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ZoneTexte 76">
            <a:extLst>
              <a:ext uri="{FF2B5EF4-FFF2-40B4-BE49-F238E27FC236}">
                <a16:creationId xmlns:a16="http://schemas.microsoft.com/office/drawing/2014/main" id="{348AFC9F-CF62-41AF-8F85-2980ABB53298}"/>
              </a:ext>
            </a:extLst>
          </p:cNvPr>
          <p:cNvSpPr txBox="1"/>
          <p:nvPr/>
        </p:nvSpPr>
        <p:spPr>
          <a:xfrm>
            <a:off x="3971312" y="3981713"/>
            <a:ext cx="518416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ПОЧТОВАЯ ИТ СЕТЬ ВПС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ZoneTexte 77">
            <a:extLst>
              <a:ext uri="{FF2B5EF4-FFF2-40B4-BE49-F238E27FC236}">
                <a16:creationId xmlns:a16="http://schemas.microsoft.com/office/drawing/2014/main" id="{2FCAA25C-06E4-4923-ADB5-D8AB81D6BECD}"/>
              </a:ext>
            </a:extLst>
          </p:cNvPr>
          <p:cNvSpPr txBox="1"/>
          <p:nvPr/>
        </p:nvSpPr>
        <p:spPr>
          <a:xfrm>
            <a:off x="314745" y="4578578"/>
            <a:ext cx="1398607" cy="630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ВСЕМИРНАЯ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ТЕХНОЛОГИЧЕСКАЯ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ПЛАТФОРМА ВПС  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 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ZoneTexte 78">
            <a:extLst>
              <a:ext uri="{FF2B5EF4-FFF2-40B4-BE49-F238E27FC236}">
                <a16:creationId xmlns:a16="http://schemas.microsoft.com/office/drawing/2014/main" id="{9CB87E58-6761-433E-AF55-F83251AC452F}"/>
              </a:ext>
            </a:extLst>
          </p:cNvPr>
          <p:cNvSpPr txBox="1"/>
          <p:nvPr/>
        </p:nvSpPr>
        <p:spPr>
          <a:xfrm>
            <a:off x="1647644" y="5911095"/>
            <a:ext cx="9583356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СЕРТИФИЦИРОВАННАЯ СОВМЕСТИМОСТЬ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	</a:t>
            </a:r>
            <a:r>
              <a:rPr lang="ru-RU" sz="11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Техн</a:t>
            </a:r>
            <a:r>
              <a:rPr lang="ru-RU" sz="11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. сертификация ВПС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ZoneTexte 79">
            <a:extLst>
              <a:ext uri="{FF2B5EF4-FFF2-40B4-BE49-F238E27FC236}">
                <a16:creationId xmlns:a16="http://schemas.microsoft.com/office/drawing/2014/main" id="{81AEFFFC-984C-4A15-8AAE-AB39707FA96E}"/>
              </a:ext>
            </a:extLst>
          </p:cNvPr>
          <p:cNvSpPr txBox="1"/>
          <p:nvPr/>
        </p:nvSpPr>
        <p:spPr>
          <a:xfrm>
            <a:off x="800905" y="1486788"/>
            <a:ext cx="205841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НАЗНАЧЕННЫЕ ОПЕРАТОРЫ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ZoneTexte 80">
            <a:extLst>
              <a:ext uri="{FF2B5EF4-FFF2-40B4-BE49-F238E27FC236}">
                <a16:creationId xmlns:a16="http://schemas.microsoft.com/office/drawing/2014/main" id="{83FCFB3F-CF17-4FC8-BA83-56C553698A53}"/>
              </a:ext>
            </a:extLst>
          </p:cNvPr>
          <p:cNvSpPr txBox="1"/>
          <p:nvPr/>
        </p:nvSpPr>
        <p:spPr>
          <a:xfrm>
            <a:off x="7017339" y="1319271"/>
            <a:ext cx="385966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2631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ПАРТНЕРЫ</a:t>
            </a:r>
            <a:endParaRPr lang="en-US" sz="1600" b="1" dirty="0">
              <a:solidFill>
                <a:srgbClr val="26314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2631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Широкие круги участников почтового сектора </a:t>
            </a:r>
            <a:endParaRPr lang="en-US" sz="1000" dirty="0">
              <a:solidFill>
                <a:srgbClr val="26314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Graphique 89">
            <a:extLst>
              <a:ext uri="{FF2B5EF4-FFF2-40B4-BE49-F238E27FC236}">
                <a16:creationId xmlns:a16="http://schemas.microsoft.com/office/drawing/2014/main" id="{319E1DB9-76CD-4F51-BD24-B89F0265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30" y="4343980"/>
            <a:ext cx="1051429" cy="1051429"/>
          </a:xfrm>
          <a:prstGeom prst="rect">
            <a:avLst/>
          </a:prstGeom>
          <a:effectLst/>
        </p:spPr>
      </p:pic>
      <p:sp>
        <p:nvSpPr>
          <p:cNvPr id="19" name="ZoneTexte 70">
            <a:extLst>
              <a:ext uri="{FF2B5EF4-FFF2-40B4-BE49-F238E27FC236}">
                <a16:creationId xmlns:a16="http://schemas.microsoft.com/office/drawing/2014/main" id="{840CFEF2-0622-4026-A541-F4474C8C9778}"/>
              </a:ext>
            </a:extLst>
          </p:cNvPr>
          <p:cNvSpPr txBox="1"/>
          <p:nvPr/>
        </p:nvSpPr>
        <p:spPr>
          <a:xfrm>
            <a:off x="1666409" y="4697587"/>
            <a:ext cx="122437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ВНУТРЕННИЙ ПРОЦЕССИНГ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314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Graphique 102">
            <a:extLst>
              <a:ext uri="{FF2B5EF4-FFF2-40B4-BE49-F238E27FC236}">
                <a16:creationId xmlns:a16="http://schemas.microsoft.com/office/drawing/2014/main" id="{D6DF6979-7387-4C90-A147-E207550AA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52" y="4379547"/>
            <a:ext cx="235788" cy="235788"/>
          </a:xfrm>
          <a:prstGeom prst="rect">
            <a:avLst/>
          </a:prstGeom>
          <a:effectLst/>
        </p:spPr>
      </p:pic>
      <p:grpSp>
        <p:nvGrpSpPr>
          <p:cNvPr id="21" name="Groupe 96">
            <a:extLst>
              <a:ext uri="{FF2B5EF4-FFF2-40B4-BE49-F238E27FC236}">
                <a16:creationId xmlns:a16="http://schemas.microsoft.com/office/drawing/2014/main" id="{43647C42-90E6-4760-8B28-E3D6FA3CD41B}"/>
              </a:ext>
            </a:extLst>
          </p:cNvPr>
          <p:cNvGrpSpPr/>
          <p:nvPr/>
        </p:nvGrpSpPr>
        <p:grpSpPr>
          <a:xfrm>
            <a:off x="7245021" y="4357968"/>
            <a:ext cx="1217245" cy="1142411"/>
            <a:chOff x="7563830" y="4371688"/>
            <a:chExt cx="1217245" cy="114241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71D59D-CED0-4054-AA16-E329D080DC43}"/>
                </a:ext>
              </a:extLst>
            </p:cNvPr>
            <p:cNvSpPr/>
            <p:nvPr/>
          </p:nvSpPr>
          <p:spPr>
            <a:xfrm>
              <a:off x="7563830" y="4371688"/>
              <a:ext cx="1216800" cy="1058497"/>
            </a:xfrm>
            <a:prstGeom prst="rect">
              <a:avLst/>
            </a:prstGeom>
            <a:solidFill>
              <a:srgbClr val="FCD06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3" name="Graphique 95">
              <a:extLst>
                <a:ext uri="{FF2B5EF4-FFF2-40B4-BE49-F238E27FC236}">
                  <a16:creationId xmlns:a16="http://schemas.microsoft.com/office/drawing/2014/main" id="{E303B1D7-F122-4A13-AE88-8BB846550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0747" y="4393267"/>
              <a:ext cx="991422" cy="991422"/>
            </a:xfrm>
            <a:prstGeom prst="rect">
              <a:avLst/>
            </a:prstGeom>
            <a:effectLst/>
          </p:spPr>
        </p:pic>
        <p:sp>
          <p:nvSpPr>
            <p:cNvPr id="24" name="ZoneTexte 73">
              <a:extLst>
                <a:ext uri="{FF2B5EF4-FFF2-40B4-BE49-F238E27FC236}">
                  <a16:creationId xmlns:a16="http://schemas.microsoft.com/office/drawing/2014/main" id="{D2E569E1-9716-450F-AC8B-DD36B2296039}"/>
                </a:ext>
              </a:extLst>
            </p:cNvPr>
            <p:cNvSpPr txBox="1"/>
            <p:nvPr/>
          </p:nvSpPr>
          <p:spPr>
            <a:xfrm>
              <a:off x="7563830" y="4700781"/>
              <a:ext cx="1208340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КОНТРОЛЬ КАЧЕСТВА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5" name="Graphique 106">
              <a:extLst>
                <a:ext uri="{FF2B5EF4-FFF2-40B4-BE49-F238E27FC236}">
                  <a16:creationId xmlns:a16="http://schemas.microsoft.com/office/drawing/2014/main" id="{C11FB810-78DF-42F7-AD5F-BF6EDF702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05436" y="4388135"/>
              <a:ext cx="171254" cy="171254"/>
            </a:xfrm>
            <a:prstGeom prst="rect">
              <a:avLst/>
            </a:prstGeom>
            <a:effectLst/>
          </p:spPr>
        </p:pic>
        <p:grpSp>
          <p:nvGrpSpPr>
            <p:cNvPr id="26" name="Groupe 30">
              <a:extLst>
                <a:ext uri="{FF2B5EF4-FFF2-40B4-BE49-F238E27FC236}">
                  <a16:creationId xmlns:a16="http://schemas.microsoft.com/office/drawing/2014/main" id="{279835DF-DE75-451D-85F6-ACAFBB5D2991}"/>
                </a:ext>
              </a:extLst>
            </p:cNvPr>
            <p:cNvGrpSpPr/>
            <p:nvPr/>
          </p:nvGrpSpPr>
          <p:grpSpPr>
            <a:xfrm>
              <a:off x="8169227" y="5283267"/>
              <a:ext cx="611848" cy="230832"/>
              <a:chOff x="8169227" y="5155946"/>
              <a:chExt cx="611848" cy="2308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8A6216C-CE2C-4D3B-B809-CCDBFC6B0F00}"/>
                  </a:ext>
                </a:extLst>
              </p:cNvPr>
              <p:cNvSpPr/>
              <p:nvPr/>
            </p:nvSpPr>
            <p:spPr>
              <a:xfrm>
                <a:off x="8169227" y="5186264"/>
                <a:ext cx="611848" cy="187017"/>
              </a:xfrm>
              <a:prstGeom prst="rect">
                <a:avLst/>
              </a:prstGeom>
              <a:solidFill>
                <a:srgbClr val="FFE68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28" name="ZoneTexte 120">
                <a:extLst>
                  <a:ext uri="{FF2B5EF4-FFF2-40B4-BE49-F238E27FC236}">
                    <a16:creationId xmlns:a16="http://schemas.microsoft.com/office/drawing/2014/main" id="{A2556B1A-0FCE-4CDB-9340-618878013C62}"/>
                  </a:ext>
                </a:extLst>
              </p:cNvPr>
              <p:cNvSpPr txBox="1"/>
              <p:nvPr/>
            </p:nvSpPr>
            <p:spPr>
              <a:xfrm>
                <a:off x="8222021" y="5155946"/>
                <a:ext cx="506260" cy="2308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14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QCS</a:t>
                </a:r>
              </a:p>
            </p:txBody>
          </p:sp>
        </p:grpSp>
      </p:grpSp>
      <p:pic>
        <p:nvPicPr>
          <p:cNvPr id="29" name="Graphique 137">
            <a:extLst>
              <a:ext uri="{FF2B5EF4-FFF2-40B4-BE49-F238E27FC236}">
                <a16:creationId xmlns:a16="http://schemas.microsoft.com/office/drawing/2014/main" id="{79146CC0-301B-4E4D-AE0B-1EB17D3753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6810" y="3919981"/>
            <a:ext cx="228600" cy="228600"/>
          </a:xfrm>
          <a:prstGeom prst="rect">
            <a:avLst/>
          </a:prstGeom>
          <a:effectLst/>
        </p:spPr>
      </p:pic>
      <p:pic>
        <p:nvPicPr>
          <p:cNvPr id="30" name="Graphique 139">
            <a:extLst>
              <a:ext uri="{FF2B5EF4-FFF2-40B4-BE49-F238E27FC236}">
                <a16:creationId xmlns:a16="http://schemas.microsoft.com/office/drawing/2014/main" id="{C3BC3BD1-BA65-4D80-8FBD-11FE01A0B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942" y="3510155"/>
            <a:ext cx="228600" cy="228600"/>
          </a:xfrm>
          <a:prstGeom prst="rect">
            <a:avLst/>
          </a:prstGeom>
          <a:effectLst/>
        </p:spPr>
      </p:pic>
      <p:sp>
        <p:nvSpPr>
          <p:cNvPr id="31" name="ZoneTexte 162">
            <a:extLst>
              <a:ext uri="{FF2B5EF4-FFF2-40B4-BE49-F238E27FC236}">
                <a16:creationId xmlns:a16="http://schemas.microsoft.com/office/drawing/2014/main" id="{8A804BDC-2214-47CC-8B21-787A3807760D}"/>
              </a:ext>
            </a:extLst>
          </p:cNvPr>
          <p:cNvSpPr txBox="1"/>
          <p:nvPr/>
        </p:nvSpPr>
        <p:spPr>
          <a:xfrm>
            <a:off x="800906" y="1978964"/>
            <a:ext cx="2043034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Почтовые операторы ВПС получают доступ к глобальной технологической платформе ВПС для осуществления почтовых и </a:t>
            </a:r>
            <a:r>
              <a:rPr lang="ru-RU" sz="900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непочтовых</a:t>
            </a:r>
            <a:r>
              <a:rPr lang="ru-RU" sz="9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 операций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Groupe 100">
            <a:extLst>
              <a:ext uri="{FF2B5EF4-FFF2-40B4-BE49-F238E27FC236}">
                <a16:creationId xmlns:a16="http://schemas.microsoft.com/office/drawing/2014/main" id="{A01C5D83-5B6A-48BD-8272-A5713DC7D252}"/>
              </a:ext>
            </a:extLst>
          </p:cNvPr>
          <p:cNvGrpSpPr/>
          <p:nvPr/>
        </p:nvGrpSpPr>
        <p:grpSpPr>
          <a:xfrm>
            <a:off x="5825245" y="4273841"/>
            <a:ext cx="1216800" cy="1230611"/>
            <a:chOff x="6144054" y="4287561"/>
            <a:chExt cx="1216800" cy="123061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B3D1D69-D0E2-42D3-A00E-A37E14B2E687}"/>
                </a:ext>
              </a:extLst>
            </p:cNvPr>
            <p:cNvSpPr/>
            <p:nvPr/>
          </p:nvSpPr>
          <p:spPr>
            <a:xfrm>
              <a:off x="6144054" y="4371688"/>
              <a:ext cx="1216800" cy="1058497"/>
            </a:xfrm>
            <a:prstGeom prst="rect">
              <a:avLst/>
            </a:prstGeom>
            <a:solidFill>
              <a:srgbClr val="FCD06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4" name="Graphique 93">
              <a:extLst>
                <a:ext uri="{FF2B5EF4-FFF2-40B4-BE49-F238E27FC236}">
                  <a16:creationId xmlns:a16="http://schemas.microsoft.com/office/drawing/2014/main" id="{A062DCFE-4AA3-4CE4-BCFF-A253D4A4A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0697" y="4287561"/>
              <a:ext cx="1187772" cy="1230611"/>
            </a:xfrm>
            <a:prstGeom prst="rect">
              <a:avLst/>
            </a:prstGeom>
            <a:effectLst/>
          </p:spPr>
        </p:pic>
        <p:sp>
          <p:nvSpPr>
            <p:cNvPr id="35" name="ZoneTexte 72">
              <a:extLst>
                <a:ext uri="{FF2B5EF4-FFF2-40B4-BE49-F238E27FC236}">
                  <a16:creationId xmlns:a16="http://schemas.microsoft.com/office/drawing/2014/main" id="{DF7DC8CA-7C76-4180-9962-14A7C441AD15}"/>
                </a:ext>
              </a:extLst>
            </p:cNvPr>
            <p:cNvSpPr txBox="1"/>
            <p:nvPr/>
          </p:nvSpPr>
          <p:spPr>
            <a:xfrm>
              <a:off x="6158428" y="4700781"/>
              <a:ext cx="1197044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ПОЧТОВЫЕ ПЛАТЕЖИ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6" name="Graphique 105">
              <a:extLst>
                <a:ext uri="{FF2B5EF4-FFF2-40B4-BE49-F238E27FC236}">
                  <a16:creationId xmlns:a16="http://schemas.microsoft.com/office/drawing/2014/main" id="{B5534418-AA4D-4766-8E7B-82F16636A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92557" y="4375809"/>
              <a:ext cx="243590" cy="243590"/>
            </a:xfrm>
            <a:prstGeom prst="rect">
              <a:avLst/>
            </a:prstGeom>
            <a:effectLst/>
          </p:spPr>
        </p:pic>
        <p:grpSp>
          <p:nvGrpSpPr>
            <p:cNvPr id="37" name="Groupe 29">
              <a:extLst>
                <a:ext uri="{FF2B5EF4-FFF2-40B4-BE49-F238E27FC236}">
                  <a16:creationId xmlns:a16="http://schemas.microsoft.com/office/drawing/2014/main" id="{5C06A569-0F1A-4D6B-BC1C-A61C3DD5A03C}"/>
                </a:ext>
              </a:extLst>
            </p:cNvPr>
            <p:cNvGrpSpPr/>
            <p:nvPr/>
          </p:nvGrpSpPr>
          <p:grpSpPr>
            <a:xfrm>
              <a:off x="6743975" y="5278982"/>
              <a:ext cx="616480" cy="230832"/>
              <a:chOff x="6815095" y="5151661"/>
              <a:chExt cx="616480" cy="23083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9623665-F10E-4DF0-93BF-B866A922C20E}"/>
                  </a:ext>
                </a:extLst>
              </p:cNvPr>
              <p:cNvSpPr/>
              <p:nvPr/>
            </p:nvSpPr>
            <p:spPr>
              <a:xfrm>
                <a:off x="6819727" y="5186264"/>
                <a:ext cx="611848" cy="187017"/>
              </a:xfrm>
              <a:prstGeom prst="rect">
                <a:avLst/>
              </a:prstGeom>
              <a:solidFill>
                <a:srgbClr val="FFE68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9" name="ZoneTexte 176">
                <a:extLst>
                  <a:ext uri="{FF2B5EF4-FFF2-40B4-BE49-F238E27FC236}">
                    <a16:creationId xmlns:a16="http://schemas.microsoft.com/office/drawing/2014/main" id="{BF82751A-7271-47B9-A382-D800ED6EEDB4}"/>
                  </a:ext>
                </a:extLst>
              </p:cNvPr>
              <p:cNvSpPr txBox="1"/>
              <p:nvPr/>
            </p:nvSpPr>
            <p:spPr>
              <a:xfrm>
                <a:off x="6815095" y="5151661"/>
                <a:ext cx="604494" cy="2308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14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UPU-IP</a:t>
                </a:r>
              </a:p>
            </p:txBody>
          </p:sp>
        </p:grpSp>
      </p:grpSp>
      <p:grpSp>
        <p:nvGrpSpPr>
          <p:cNvPr id="40" name="Groupe 128">
            <a:extLst>
              <a:ext uri="{FF2B5EF4-FFF2-40B4-BE49-F238E27FC236}">
                <a16:creationId xmlns:a16="http://schemas.microsoft.com/office/drawing/2014/main" id="{B93345CB-A602-4080-BEDA-8B0D1C354E7A}"/>
              </a:ext>
            </a:extLst>
          </p:cNvPr>
          <p:cNvGrpSpPr/>
          <p:nvPr/>
        </p:nvGrpSpPr>
        <p:grpSpPr>
          <a:xfrm>
            <a:off x="4358300" y="4357968"/>
            <a:ext cx="1290819" cy="1135281"/>
            <a:chOff x="4677109" y="4371688"/>
            <a:chExt cx="1290819" cy="113528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AC18FFA-3B72-44AA-9734-7CA49D0E2E6A}"/>
                </a:ext>
              </a:extLst>
            </p:cNvPr>
            <p:cNvSpPr/>
            <p:nvPr/>
          </p:nvSpPr>
          <p:spPr>
            <a:xfrm>
              <a:off x="4732179" y="4371688"/>
              <a:ext cx="1216800" cy="1058497"/>
            </a:xfrm>
            <a:prstGeom prst="rect">
              <a:avLst/>
            </a:prstGeom>
            <a:solidFill>
              <a:srgbClr val="FCD06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2" name="Graphique 91">
              <a:extLst>
                <a:ext uri="{FF2B5EF4-FFF2-40B4-BE49-F238E27FC236}">
                  <a16:creationId xmlns:a16="http://schemas.microsoft.com/office/drawing/2014/main" id="{1C2C5A14-78D7-481F-8C41-17E6DC095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48666" y="4403398"/>
              <a:ext cx="1015033" cy="1015033"/>
            </a:xfrm>
            <a:prstGeom prst="rect">
              <a:avLst/>
            </a:prstGeom>
            <a:effectLst/>
          </p:spPr>
        </p:pic>
        <p:sp>
          <p:nvSpPr>
            <p:cNvPr id="43" name="ZoneTexte 71">
              <a:extLst>
                <a:ext uri="{FF2B5EF4-FFF2-40B4-BE49-F238E27FC236}">
                  <a16:creationId xmlns:a16="http://schemas.microsoft.com/office/drawing/2014/main" id="{8134A5D3-F716-4F10-AB1E-174BDB6B51EB}"/>
                </a:ext>
              </a:extLst>
            </p:cNvPr>
            <p:cNvSpPr txBox="1"/>
            <p:nvPr/>
          </p:nvSpPr>
          <p:spPr>
            <a:xfrm>
              <a:off x="4677109" y="4700781"/>
              <a:ext cx="1290819" cy="4154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ТАМОЖЕННЫЙ </a:t>
              </a: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ПРОЦЕССИНГ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4" name="Graphique 104">
              <a:extLst>
                <a:ext uri="{FF2B5EF4-FFF2-40B4-BE49-F238E27FC236}">
                  <a16:creationId xmlns:a16="http://schemas.microsoft.com/office/drawing/2014/main" id="{645B1D1D-7318-4378-9B2E-4F56E21A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698" y="4377367"/>
              <a:ext cx="229370" cy="229370"/>
            </a:xfrm>
            <a:prstGeom prst="rect">
              <a:avLst/>
            </a:prstGeom>
            <a:effectLst/>
          </p:spPr>
        </p:pic>
        <p:grpSp>
          <p:nvGrpSpPr>
            <p:cNvPr id="45" name="Groupe 28">
              <a:extLst>
                <a:ext uri="{FF2B5EF4-FFF2-40B4-BE49-F238E27FC236}">
                  <a16:creationId xmlns:a16="http://schemas.microsoft.com/office/drawing/2014/main" id="{799AB5DC-8EBE-4D67-9CCB-792391880111}"/>
                </a:ext>
              </a:extLst>
            </p:cNvPr>
            <p:cNvGrpSpPr/>
            <p:nvPr/>
          </p:nvGrpSpPr>
          <p:grpSpPr>
            <a:xfrm>
              <a:off x="5336715" y="5276137"/>
              <a:ext cx="611848" cy="230832"/>
              <a:chOff x="5397672" y="5148816"/>
              <a:chExt cx="611848" cy="2308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4A06B12-F054-4F9D-8028-F2339C084569}"/>
                  </a:ext>
                </a:extLst>
              </p:cNvPr>
              <p:cNvSpPr/>
              <p:nvPr/>
            </p:nvSpPr>
            <p:spPr>
              <a:xfrm>
                <a:off x="5397672" y="5179134"/>
                <a:ext cx="611848" cy="187017"/>
              </a:xfrm>
              <a:prstGeom prst="rect">
                <a:avLst/>
              </a:prstGeom>
              <a:solidFill>
                <a:srgbClr val="FFE68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7" name="ZoneTexte 178">
                <a:extLst>
                  <a:ext uri="{FF2B5EF4-FFF2-40B4-BE49-F238E27FC236}">
                    <a16:creationId xmlns:a16="http://schemas.microsoft.com/office/drawing/2014/main" id="{DCC829F1-30C2-4C41-9850-6A5C9C5966E0}"/>
                  </a:ext>
                </a:extLst>
              </p:cNvPr>
              <p:cNvSpPr txBox="1"/>
              <p:nvPr/>
            </p:nvSpPr>
            <p:spPr>
              <a:xfrm>
                <a:off x="5450466" y="5148816"/>
                <a:ext cx="506260" cy="2308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14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CDS</a:t>
                </a:r>
              </a:p>
            </p:txBody>
          </p:sp>
        </p:grpSp>
      </p:grpSp>
      <p:grpSp>
        <p:nvGrpSpPr>
          <p:cNvPr id="48" name="Groupe 129">
            <a:extLst>
              <a:ext uri="{FF2B5EF4-FFF2-40B4-BE49-F238E27FC236}">
                <a16:creationId xmlns:a16="http://schemas.microsoft.com/office/drawing/2014/main" id="{94209527-145A-4E1A-A54A-6B7E24B0C49B}"/>
              </a:ext>
            </a:extLst>
          </p:cNvPr>
          <p:cNvGrpSpPr/>
          <p:nvPr/>
        </p:nvGrpSpPr>
        <p:grpSpPr>
          <a:xfrm>
            <a:off x="2986530" y="4335637"/>
            <a:ext cx="1309282" cy="1175244"/>
            <a:chOff x="3305339" y="4349357"/>
            <a:chExt cx="1309282" cy="117524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CC534B-BC7F-4010-A45D-37B0D61740AA}"/>
                </a:ext>
              </a:extLst>
            </p:cNvPr>
            <p:cNvSpPr/>
            <p:nvPr/>
          </p:nvSpPr>
          <p:spPr>
            <a:xfrm>
              <a:off x="3351580" y="4371688"/>
              <a:ext cx="1216800" cy="1058497"/>
            </a:xfrm>
            <a:prstGeom prst="rect">
              <a:avLst/>
            </a:prstGeom>
            <a:solidFill>
              <a:srgbClr val="FCD06B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50" name="Graphique 87">
              <a:extLst>
                <a:ext uri="{FF2B5EF4-FFF2-40B4-BE49-F238E27FC236}">
                  <a16:creationId xmlns:a16="http://schemas.microsoft.com/office/drawing/2014/main" id="{D3D34DB8-05FD-4481-BF12-3B2B2C6BD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72358" y="4349357"/>
              <a:ext cx="1175244" cy="1175244"/>
            </a:xfrm>
            <a:prstGeom prst="rect">
              <a:avLst/>
            </a:prstGeom>
            <a:effectLst/>
          </p:spPr>
        </p:pic>
        <p:sp>
          <p:nvSpPr>
            <p:cNvPr id="51" name="ZoneTexte 69">
              <a:extLst>
                <a:ext uri="{FF2B5EF4-FFF2-40B4-BE49-F238E27FC236}">
                  <a16:creationId xmlns:a16="http://schemas.microsoft.com/office/drawing/2014/main" id="{5E94CA62-ECD8-43EA-B512-664468B48DE0}"/>
                </a:ext>
              </a:extLst>
            </p:cNvPr>
            <p:cNvSpPr txBox="1"/>
            <p:nvPr/>
          </p:nvSpPr>
          <p:spPr>
            <a:xfrm>
              <a:off x="3305339" y="4700781"/>
              <a:ext cx="1309282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МЕЖДУНАРОДНЫЙ </a:t>
              </a:r>
              <a:r>
                <a:rPr kumimoji="0" 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ПРОЦЕССИНГ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2" name="Graphique 103">
              <a:extLst>
                <a:ext uri="{FF2B5EF4-FFF2-40B4-BE49-F238E27FC236}">
                  <a16:creationId xmlns:a16="http://schemas.microsoft.com/office/drawing/2014/main" id="{DA2EE0A4-0814-4B48-9F81-7BEE5653D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31409" y="4376776"/>
              <a:ext cx="221679" cy="221679"/>
            </a:xfrm>
            <a:prstGeom prst="rect">
              <a:avLst/>
            </a:prstGeom>
            <a:effectLst/>
          </p:spPr>
        </p:pic>
        <p:grpSp>
          <p:nvGrpSpPr>
            <p:cNvPr id="53" name="Groupe 27">
              <a:extLst>
                <a:ext uri="{FF2B5EF4-FFF2-40B4-BE49-F238E27FC236}">
                  <a16:creationId xmlns:a16="http://schemas.microsoft.com/office/drawing/2014/main" id="{251EEEDC-6EA2-4A1A-9599-E340B38BFBD2}"/>
                </a:ext>
              </a:extLst>
            </p:cNvPr>
            <p:cNvGrpSpPr/>
            <p:nvPr/>
          </p:nvGrpSpPr>
          <p:grpSpPr>
            <a:xfrm>
              <a:off x="3956253" y="5280167"/>
              <a:ext cx="611848" cy="230832"/>
              <a:chOff x="4010437" y="5152846"/>
              <a:chExt cx="611848" cy="230832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506663C-3EB7-44A7-BE05-3A64B022C18E}"/>
                  </a:ext>
                </a:extLst>
              </p:cNvPr>
              <p:cNvSpPr/>
              <p:nvPr/>
            </p:nvSpPr>
            <p:spPr>
              <a:xfrm>
                <a:off x="4010437" y="5183164"/>
                <a:ext cx="611848" cy="187017"/>
              </a:xfrm>
              <a:prstGeom prst="rect">
                <a:avLst/>
              </a:prstGeom>
              <a:solidFill>
                <a:srgbClr val="FFE68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5" name="ZoneTexte 180">
                <a:extLst>
                  <a:ext uri="{FF2B5EF4-FFF2-40B4-BE49-F238E27FC236}">
                    <a16:creationId xmlns:a16="http://schemas.microsoft.com/office/drawing/2014/main" id="{FAFD2C57-D62D-4475-A3C1-A9BA329CED5B}"/>
                  </a:ext>
                </a:extLst>
              </p:cNvPr>
              <p:cNvSpPr txBox="1"/>
              <p:nvPr/>
            </p:nvSpPr>
            <p:spPr>
              <a:xfrm>
                <a:off x="4061326" y="5152846"/>
                <a:ext cx="506260" cy="23083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3147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IPS</a:t>
                </a:r>
              </a:p>
            </p:txBody>
          </p:sp>
        </p:grpSp>
      </p:grpSp>
      <p:grpSp>
        <p:nvGrpSpPr>
          <p:cNvPr id="56" name="Groupe 26">
            <a:extLst>
              <a:ext uri="{FF2B5EF4-FFF2-40B4-BE49-F238E27FC236}">
                <a16:creationId xmlns:a16="http://schemas.microsoft.com/office/drawing/2014/main" id="{278106C2-18F4-430D-909A-EDC94A91D5C2}"/>
              </a:ext>
            </a:extLst>
          </p:cNvPr>
          <p:cNvGrpSpPr/>
          <p:nvPr/>
        </p:nvGrpSpPr>
        <p:grpSpPr>
          <a:xfrm>
            <a:off x="2253112" y="5262417"/>
            <a:ext cx="611848" cy="230832"/>
            <a:chOff x="2624200" y="5148816"/>
            <a:chExt cx="611848" cy="23083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E58515C-4E3C-49B5-A36C-5D3A71B59229}"/>
                </a:ext>
              </a:extLst>
            </p:cNvPr>
            <p:cNvSpPr/>
            <p:nvPr/>
          </p:nvSpPr>
          <p:spPr>
            <a:xfrm>
              <a:off x="2624200" y="5179134"/>
              <a:ext cx="611848" cy="187017"/>
            </a:xfrm>
            <a:prstGeom prst="rect">
              <a:avLst/>
            </a:prstGeom>
            <a:solidFill>
              <a:srgbClr val="FFE6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8" name="ZoneTexte 182">
              <a:extLst>
                <a:ext uri="{FF2B5EF4-FFF2-40B4-BE49-F238E27FC236}">
                  <a16:creationId xmlns:a16="http://schemas.microsoft.com/office/drawing/2014/main" id="{7DDDBA25-67C9-4DBD-996E-4798D996DA3F}"/>
                </a:ext>
              </a:extLst>
            </p:cNvPr>
            <p:cNvSpPr txBox="1"/>
            <p:nvPr/>
          </p:nvSpPr>
          <p:spPr>
            <a:xfrm>
              <a:off x="2676994" y="5148816"/>
              <a:ext cx="506260" cy="2308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DPS</a:t>
              </a:r>
            </a:p>
          </p:txBody>
        </p:sp>
      </p:grpSp>
      <p:grpSp>
        <p:nvGrpSpPr>
          <p:cNvPr id="59" name="Groupe 25">
            <a:extLst>
              <a:ext uri="{FF2B5EF4-FFF2-40B4-BE49-F238E27FC236}">
                <a16:creationId xmlns:a16="http://schemas.microsoft.com/office/drawing/2014/main" id="{69DCEDEA-98CA-410F-888F-36647CFC56A2}"/>
              </a:ext>
            </a:extLst>
          </p:cNvPr>
          <p:cNvGrpSpPr/>
          <p:nvPr/>
        </p:nvGrpSpPr>
        <p:grpSpPr>
          <a:xfrm>
            <a:off x="1605134" y="5695092"/>
            <a:ext cx="1254184" cy="338554"/>
            <a:chOff x="2754524" y="5797212"/>
            <a:chExt cx="611848" cy="33855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B3FDC86-3DFF-487A-BA61-B6C278B71E0E}"/>
                </a:ext>
              </a:extLst>
            </p:cNvPr>
            <p:cNvSpPr/>
            <p:nvPr/>
          </p:nvSpPr>
          <p:spPr>
            <a:xfrm>
              <a:off x="2754524" y="5827530"/>
              <a:ext cx="611848" cy="187017"/>
            </a:xfrm>
            <a:prstGeom prst="rect">
              <a:avLst/>
            </a:prstGeom>
            <a:solidFill>
              <a:srgbClr val="FFE6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1" name="ZoneTexte 195">
              <a:extLst>
                <a:ext uri="{FF2B5EF4-FFF2-40B4-BE49-F238E27FC236}">
                  <a16:creationId xmlns:a16="http://schemas.microsoft.com/office/drawing/2014/main" id="{51D2C1AF-7512-4398-BF95-EFDCDA39FA01}"/>
                </a:ext>
              </a:extLst>
            </p:cNvPr>
            <p:cNvSpPr txBox="1"/>
            <p:nvPr/>
          </p:nvSpPr>
          <p:spPr>
            <a:xfrm>
              <a:off x="2807318" y="5797212"/>
              <a:ext cx="506260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ПРИЛОЖЕНИЕ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4BAEE4D-E1AD-4F9C-9CDE-3ABE8AC7EDC7}"/>
              </a:ext>
            </a:extLst>
          </p:cNvPr>
          <p:cNvSpPr/>
          <p:nvPr/>
        </p:nvSpPr>
        <p:spPr>
          <a:xfrm>
            <a:off x="3969194" y="3860924"/>
            <a:ext cx="611848" cy="187017"/>
          </a:xfrm>
          <a:prstGeom prst="rect">
            <a:avLst/>
          </a:prstGeom>
          <a:solidFill>
            <a:srgbClr val="FFE6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ZoneTexte 197">
            <a:extLst>
              <a:ext uri="{FF2B5EF4-FFF2-40B4-BE49-F238E27FC236}">
                <a16:creationId xmlns:a16="http://schemas.microsoft.com/office/drawing/2014/main" id="{1141E4DC-887B-48D4-B11B-3C7D9F8794B4}"/>
              </a:ext>
            </a:extLst>
          </p:cNvPr>
          <p:cNvSpPr txBox="1"/>
          <p:nvPr/>
        </p:nvSpPr>
        <p:spPr>
          <a:xfrm>
            <a:off x="4021988" y="3830606"/>
            <a:ext cx="1162666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Система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DPS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12FE7AB-2EBA-49BF-A9D3-3FAAD240E81F}"/>
              </a:ext>
            </a:extLst>
          </p:cNvPr>
          <p:cNvSpPr/>
          <p:nvPr/>
        </p:nvSpPr>
        <p:spPr>
          <a:xfrm>
            <a:off x="9626458" y="3854196"/>
            <a:ext cx="1657247" cy="187017"/>
          </a:xfrm>
          <a:prstGeom prst="rect">
            <a:avLst/>
          </a:prstGeom>
          <a:solidFill>
            <a:srgbClr val="FFE6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ZoneTexte 201">
            <a:extLst>
              <a:ext uri="{FF2B5EF4-FFF2-40B4-BE49-F238E27FC236}">
                <a16:creationId xmlns:a16="http://schemas.microsoft.com/office/drawing/2014/main" id="{D1857A20-52D8-4D91-98C4-CBAB44359B4D}"/>
              </a:ext>
            </a:extLst>
          </p:cNvPr>
          <p:cNvSpPr txBox="1"/>
          <p:nvPr/>
        </p:nvSpPr>
        <p:spPr>
          <a:xfrm>
            <a:off x="9014189" y="3821712"/>
            <a:ext cx="2940232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Решения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POST*Net,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26314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PosTransfer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314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ZoneTexte 81">
            <a:extLst>
              <a:ext uri="{FF2B5EF4-FFF2-40B4-BE49-F238E27FC236}">
                <a16:creationId xmlns:a16="http://schemas.microsoft.com/office/drawing/2014/main" id="{09152612-532D-4328-BF60-FB3DA94A0337}"/>
              </a:ext>
            </a:extLst>
          </p:cNvPr>
          <p:cNvSpPr txBox="1"/>
          <p:nvPr/>
        </p:nvSpPr>
        <p:spPr>
          <a:xfrm>
            <a:off x="6986451" y="2434568"/>
            <a:ext cx="143488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ТАМОЖЕННЫЕ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 ОРГАНЫ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ZoneTexte 82">
            <a:extLst>
              <a:ext uri="{FF2B5EF4-FFF2-40B4-BE49-F238E27FC236}">
                <a16:creationId xmlns:a16="http://schemas.microsoft.com/office/drawing/2014/main" id="{25806E62-C5BC-454B-80AF-7AD916573F08}"/>
              </a:ext>
            </a:extLst>
          </p:cNvPr>
          <p:cNvSpPr txBox="1"/>
          <p:nvPr/>
        </p:nvSpPr>
        <p:spPr>
          <a:xfrm>
            <a:off x="8492937" y="2434568"/>
            <a:ext cx="1282365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ПЕРЕВОЗЧИКИ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Graphique 146">
            <a:extLst>
              <a:ext uri="{FF2B5EF4-FFF2-40B4-BE49-F238E27FC236}">
                <a16:creationId xmlns:a16="http://schemas.microsoft.com/office/drawing/2014/main" id="{D1009B57-A517-4B43-A207-3B377157E4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05702" y="1966329"/>
            <a:ext cx="437005" cy="437005"/>
          </a:xfrm>
          <a:prstGeom prst="rect">
            <a:avLst/>
          </a:prstGeom>
          <a:effectLst/>
        </p:spPr>
      </p:pic>
      <p:pic>
        <p:nvPicPr>
          <p:cNvPr id="69" name="Graphique 150">
            <a:extLst>
              <a:ext uri="{FF2B5EF4-FFF2-40B4-BE49-F238E27FC236}">
                <a16:creationId xmlns:a16="http://schemas.microsoft.com/office/drawing/2014/main" id="{37DEF5A7-53A9-4D11-A462-96C5212C33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50976" y="1932350"/>
            <a:ext cx="504962" cy="504962"/>
          </a:xfrm>
          <a:prstGeom prst="rect">
            <a:avLst/>
          </a:prstGeom>
          <a:effectLst/>
        </p:spPr>
      </p:pic>
      <p:pic>
        <p:nvPicPr>
          <p:cNvPr id="70" name="Graphique 2">
            <a:extLst>
              <a:ext uri="{FF2B5EF4-FFF2-40B4-BE49-F238E27FC236}">
                <a16:creationId xmlns:a16="http://schemas.microsoft.com/office/drawing/2014/main" id="{B6ECE90D-6E6B-4E09-9739-139C89FE28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61292" y="1963992"/>
            <a:ext cx="441679" cy="441679"/>
          </a:xfrm>
          <a:prstGeom prst="rect">
            <a:avLst/>
          </a:prstGeom>
          <a:effectLst/>
        </p:spPr>
      </p:pic>
      <p:pic>
        <p:nvPicPr>
          <p:cNvPr id="71" name="Graphique 4">
            <a:extLst>
              <a:ext uri="{FF2B5EF4-FFF2-40B4-BE49-F238E27FC236}">
                <a16:creationId xmlns:a16="http://schemas.microsoft.com/office/drawing/2014/main" id="{0C12F471-3F70-4370-AB1A-DF363467120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2488" y="1997046"/>
            <a:ext cx="375570" cy="375570"/>
          </a:xfrm>
          <a:prstGeom prst="rect">
            <a:avLst/>
          </a:prstGeom>
          <a:effectLst/>
        </p:spPr>
      </p:pic>
      <p:sp>
        <p:nvSpPr>
          <p:cNvPr id="72" name="ZoneTexte 99">
            <a:extLst>
              <a:ext uri="{FF2B5EF4-FFF2-40B4-BE49-F238E27FC236}">
                <a16:creationId xmlns:a16="http://schemas.microsoft.com/office/drawing/2014/main" id="{26C1C31B-5D79-49C5-97C2-D753E2A47293}"/>
              </a:ext>
            </a:extLst>
          </p:cNvPr>
          <p:cNvSpPr txBox="1"/>
          <p:nvPr/>
        </p:nvSpPr>
        <p:spPr>
          <a:xfrm>
            <a:off x="9783961" y="3064158"/>
            <a:ext cx="7602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>
                <a:solidFill>
                  <a:srgbClr val="2631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Провайдеры объемных услуг   </a:t>
            </a:r>
            <a:endParaRPr lang="en-US" sz="700" dirty="0">
              <a:solidFill>
                <a:srgbClr val="26314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581ACF-041E-475A-A461-DFE7A8B4A683}"/>
              </a:ext>
            </a:extLst>
          </p:cNvPr>
          <p:cNvSpPr/>
          <p:nvPr/>
        </p:nvSpPr>
        <p:spPr>
          <a:xfrm>
            <a:off x="10340731" y="3081639"/>
            <a:ext cx="875332" cy="398633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4" name="ZoneTexte 141">
            <a:extLst>
              <a:ext uri="{FF2B5EF4-FFF2-40B4-BE49-F238E27FC236}">
                <a16:creationId xmlns:a16="http://schemas.microsoft.com/office/drawing/2014/main" id="{4EB702A2-EB39-41BF-8EF3-00444DE70DC4}"/>
              </a:ext>
            </a:extLst>
          </p:cNvPr>
          <p:cNvSpPr txBox="1"/>
          <p:nvPr/>
        </p:nvSpPr>
        <p:spPr>
          <a:xfrm>
            <a:off x="10401492" y="3064158"/>
            <a:ext cx="916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00" dirty="0">
                <a:solidFill>
                  <a:srgbClr val="2631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Провайдеры решений</a:t>
            </a:r>
            <a:endParaRPr lang="en-US" sz="700" dirty="0">
              <a:solidFill>
                <a:srgbClr val="263147"/>
              </a:solidFill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BEEF43-1CCB-46C0-94B0-075DE34CE1DD}"/>
              </a:ext>
            </a:extLst>
          </p:cNvPr>
          <p:cNvSpPr/>
          <p:nvPr/>
        </p:nvSpPr>
        <p:spPr>
          <a:xfrm>
            <a:off x="9807973" y="1834101"/>
            <a:ext cx="1346528" cy="1664689"/>
          </a:xfrm>
          <a:prstGeom prst="rect">
            <a:avLst/>
          </a:prstGeom>
          <a:noFill/>
          <a:ln w="19050">
            <a:solidFill>
              <a:srgbClr val="263147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6" name="Groupe 151">
            <a:extLst>
              <a:ext uri="{FF2B5EF4-FFF2-40B4-BE49-F238E27FC236}">
                <a16:creationId xmlns:a16="http://schemas.microsoft.com/office/drawing/2014/main" id="{F61100CD-7501-481A-9EB2-353014AEBAFC}"/>
              </a:ext>
            </a:extLst>
          </p:cNvPr>
          <p:cNvGrpSpPr/>
          <p:nvPr/>
        </p:nvGrpSpPr>
        <p:grpSpPr>
          <a:xfrm>
            <a:off x="3262411" y="5694688"/>
            <a:ext cx="987160" cy="217335"/>
            <a:chOff x="2379212" y="5797212"/>
            <a:chExt cx="987160" cy="21733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4BA8C42-8054-458E-A0B4-E13015167846}"/>
                </a:ext>
              </a:extLst>
            </p:cNvPr>
            <p:cNvSpPr/>
            <p:nvPr/>
          </p:nvSpPr>
          <p:spPr>
            <a:xfrm>
              <a:off x="2754524" y="5827530"/>
              <a:ext cx="611848" cy="187017"/>
            </a:xfrm>
            <a:prstGeom prst="rect">
              <a:avLst/>
            </a:prstGeom>
            <a:solidFill>
              <a:srgbClr val="FFE6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8" name="ZoneTexte 153">
              <a:extLst>
                <a:ext uri="{FF2B5EF4-FFF2-40B4-BE49-F238E27FC236}">
                  <a16:creationId xmlns:a16="http://schemas.microsoft.com/office/drawing/2014/main" id="{A6647BF4-2845-4DC8-AD66-FBF08060DA95}"/>
                </a:ext>
              </a:extLst>
            </p:cNvPr>
            <p:cNvSpPr txBox="1"/>
            <p:nvPr/>
          </p:nvSpPr>
          <p:spPr>
            <a:xfrm>
              <a:off x="2379212" y="5797212"/>
              <a:ext cx="934366" cy="21544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solidFill>
                    <a:srgbClr val="26314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ПРИЛОЖЕНИЕ</a:t>
              </a:r>
            </a:p>
          </p:txBody>
        </p:sp>
      </p:grpSp>
      <p:grpSp>
        <p:nvGrpSpPr>
          <p:cNvPr id="79" name="Groupe 155">
            <a:extLst>
              <a:ext uri="{FF2B5EF4-FFF2-40B4-BE49-F238E27FC236}">
                <a16:creationId xmlns:a16="http://schemas.microsoft.com/office/drawing/2014/main" id="{28184C88-7BD0-4B6A-A0B1-7D4C4070C2C9}"/>
              </a:ext>
            </a:extLst>
          </p:cNvPr>
          <p:cNvGrpSpPr/>
          <p:nvPr/>
        </p:nvGrpSpPr>
        <p:grpSpPr>
          <a:xfrm>
            <a:off x="4483701" y="5694688"/>
            <a:ext cx="1462941" cy="507831"/>
            <a:chOff x="2754524" y="5797212"/>
            <a:chExt cx="611848" cy="5078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6281F1F-6331-4101-AC63-4DB5318F5349}"/>
                </a:ext>
              </a:extLst>
            </p:cNvPr>
            <p:cNvSpPr/>
            <p:nvPr/>
          </p:nvSpPr>
          <p:spPr>
            <a:xfrm>
              <a:off x="2754524" y="5827530"/>
              <a:ext cx="611848" cy="187017"/>
            </a:xfrm>
            <a:prstGeom prst="rect">
              <a:avLst/>
            </a:prstGeom>
            <a:solidFill>
              <a:srgbClr val="FFE6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1" name="ZoneTexte 157">
              <a:extLst>
                <a:ext uri="{FF2B5EF4-FFF2-40B4-BE49-F238E27FC236}">
                  <a16:creationId xmlns:a16="http://schemas.microsoft.com/office/drawing/2014/main" id="{B4D9F630-1EFC-4BAF-8411-1066ED4D943D}"/>
                </a:ext>
              </a:extLst>
            </p:cNvPr>
            <p:cNvSpPr txBox="1"/>
            <p:nvPr/>
          </p:nvSpPr>
          <p:spPr>
            <a:xfrm>
              <a:off x="2807318" y="5797212"/>
              <a:ext cx="506260" cy="5078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>
                  <a:solidFill>
                    <a:srgbClr val="26314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ПРИЛОЖЕНИЕ</a:t>
              </a:r>
            </a:p>
          </p:txBody>
        </p:sp>
      </p:grpSp>
      <p:grpSp>
        <p:nvGrpSpPr>
          <p:cNvPr id="82" name="Groupe 160">
            <a:extLst>
              <a:ext uri="{FF2B5EF4-FFF2-40B4-BE49-F238E27FC236}">
                <a16:creationId xmlns:a16="http://schemas.microsoft.com/office/drawing/2014/main" id="{7EA1AD66-B68B-48B3-90C8-2FF34291DB04}"/>
              </a:ext>
            </a:extLst>
          </p:cNvPr>
          <p:cNvGrpSpPr/>
          <p:nvPr/>
        </p:nvGrpSpPr>
        <p:grpSpPr>
          <a:xfrm>
            <a:off x="6262131" y="5694688"/>
            <a:ext cx="1265024" cy="507831"/>
            <a:chOff x="2754524" y="5797212"/>
            <a:chExt cx="611848" cy="50783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43532C6-C2AE-41B0-BCFB-4B6FE70A57F8}"/>
                </a:ext>
              </a:extLst>
            </p:cNvPr>
            <p:cNvSpPr/>
            <p:nvPr/>
          </p:nvSpPr>
          <p:spPr>
            <a:xfrm>
              <a:off x="2754524" y="5827530"/>
              <a:ext cx="611848" cy="187017"/>
            </a:xfrm>
            <a:prstGeom prst="rect">
              <a:avLst/>
            </a:prstGeom>
            <a:solidFill>
              <a:srgbClr val="FFE6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4" name="ZoneTexte 163">
              <a:extLst>
                <a:ext uri="{FF2B5EF4-FFF2-40B4-BE49-F238E27FC236}">
                  <a16:creationId xmlns:a16="http://schemas.microsoft.com/office/drawing/2014/main" id="{BB95033D-BEA4-4D67-A855-BD59F9BD5D52}"/>
                </a:ext>
              </a:extLst>
            </p:cNvPr>
            <p:cNvSpPr txBox="1"/>
            <p:nvPr/>
          </p:nvSpPr>
          <p:spPr>
            <a:xfrm>
              <a:off x="2807318" y="5797212"/>
              <a:ext cx="506260" cy="5078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>
                  <a:solidFill>
                    <a:srgbClr val="26314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ПРИЛОЖЕНИЕ</a:t>
              </a:r>
            </a:p>
          </p:txBody>
        </p:sp>
      </p:grpSp>
      <p:grpSp>
        <p:nvGrpSpPr>
          <p:cNvPr id="85" name="Groupe 165">
            <a:extLst>
              <a:ext uri="{FF2B5EF4-FFF2-40B4-BE49-F238E27FC236}">
                <a16:creationId xmlns:a16="http://schemas.microsoft.com/office/drawing/2014/main" id="{023B6BD1-FE61-4721-8B3A-24A1176C8903}"/>
              </a:ext>
            </a:extLst>
          </p:cNvPr>
          <p:cNvGrpSpPr/>
          <p:nvPr/>
        </p:nvGrpSpPr>
        <p:grpSpPr>
          <a:xfrm>
            <a:off x="7845995" y="5694688"/>
            <a:ext cx="1278511" cy="507831"/>
            <a:chOff x="2754524" y="5797212"/>
            <a:chExt cx="611848" cy="50783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3F583AC-77A4-4B25-8869-BE0DA5572943}"/>
                </a:ext>
              </a:extLst>
            </p:cNvPr>
            <p:cNvSpPr/>
            <p:nvPr/>
          </p:nvSpPr>
          <p:spPr>
            <a:xfrm>
              <a:off x="2754524" y="5827530"/>
              <a:ext cx="611848" cy="187017"/>
            </a:xfrm>
            <a:prstGeom prst="rect">
              <a:avLst/>
            </a:prstGeom>
            <a:solidFill>
              <a:srgbClr val="FFE6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7" name="ZoneTexte 167">
              <a:extLst>
                <a:ext uri="{FF2B5EF4-FFF2-40B4-BE49-F238E27FC236}">
                  <a16:creationId xmlns:a16="http://schemas.microsoft.com/office/drawing/2014/main" id="{A5A1D744-671C-4A8F-9FCA-A018DBA3967A}"/>
                </a:ext>
              </a:extLst>
            </p:cNvPr>
            <p:cNvSpPr txBox="1"/>
            <p:nvPr/>
          </p:nvSpPr>
          <p:spPr>
            <a:xfrm>
              <a:off x="2807318" y="5797212"/>
              <a:ext cx="506260" cy="5078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>
                  <a:solidFill>
                    <a:srgbClr val="26314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ПРИЛОЖЕНИЕ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42CCFB8-0306-423F-B4A1-906BFA88DBFD}"/>
              </a:ext>
            </a:extLst>
          </p:cNvPr>
          <p:cNvSpPr/>
          <p:nvPr/>
        </p:nvSpPr>
        <p:spPr>
          <a:xfrm>
            <a:off x="10066905" y="4356384"/>
            <a:ext cx="1216800" cy="1058497"/>
          </a:xfrm>
          <a:prstGeom prst="rect">
            <a:avLst/>
          </a:prstGeom>
          <a:solidFill>
            <a:srgbClr val="FCD06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9" name="Graphique 64">
            <a:extLst>
              <a:ext uri="{FF2B5EF4-FFF2-40B4-BE49-F238E27FC236}">
                <a16:creationId xmlns:a16="http://schemas.microsoft.com/office/drawing/2014/main" id="{522E15BA-9A11-4657-A19D-9374045915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86375" y="4414511"/>
            <a:ext cx="709945" cy="978146"/>
          </a:xfrm>
          <a:prstGeom prst="rect">
            <a:avLst/>
          </a:prstGeom>
        </p:spPr>
      </p:pic>
      <p:grpSp>
        <p:nvGrpSpPr>
          <p:cNvPr id="90" name="Groupe 22">
            <a:extLst>
              <a:ext uri="{FF2B5EF4-FFF2-40B4-BE49-F238E27FC236}">
                <a16:creationId xmlns:a16="http://schemas.microsoft.com/office/drawing/2014/main" id="{B44FD9EC-5248-4135-B52F-6BD8FB7C51F6}"/>
              </a:ext>
            </a:extLst>
          </p:cNvPr>
          <p:cNvGrpSpPr/>
          <p:nvPr/>
        </p:nvGrpSpPr>
        <p:grpSpPr>
          <a:xfrm>
            <a:off x="10043127" y="4600587"/>
            <a:ext cx="1275075" cy="630942"/>
            <a:chOff x="9619079" y="4406040"/>
            <a:chExt cx="1275075" cy="630942"/>
          </a:xfrm>
        </p:grpSpPr>
        <p:sp>
          <p:nvSpPr>
            <p:cNvPr id="91" name="ZoneTexte 112">
              <a:extLst>
                <a:ext uri="{FF2B5EF4-FFF2-40B4-BE49-F238E27FC236}">
                  <a16:creationId xmlns:a16="http://schemas.microsoft.com/office/drawing/2014/main" id="{06975435-65C8-4B12-98C9-E412A623875F}"/>
                </a:ext>
              </a:extLst>
            </p:cNvPr>
            <p:cNvSpPr txBox="1"/>
            <p:nvPr/>
          </p:nvSpPr>
          <p:spPr>
            <a:xfrm>
              <a:off x="9619079" y="4406040"/>
              <a:ext cx="1275075" cy="6309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POST </a:t>
              </a:r>
            </a:p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b="1" dirty="0">
                  <a:solidFill>
                    <a:srgbClr val="26314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ДОВЕРИЕ И БЕЗОПАСНОСТЬ В ИНТЕРНЕТЕ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26314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Ellipse 20">
              <a:extLst>
                <a:ext uri="{FF2B5EF4-FFF2-40B4-BE49-F238E27FC236}">
                  <a16:creationId xmlns:a16="http://schemas.microsoft.com/office/drawing/2014/main" id="{D11A53B5-A248-4E8B-8E1A-CBB8F439EAF0}"/>
                </a:ext>
              </a:extLst>
            </p:cNvPr>
            <p:cNvSpPr/>
            <p:nvPr/>
          </p:nvSpPr>
          <p:spPr>
            <a:xfrm flipH="1">
              <a:off x="9995289" y="4549534"/>
              <a:ext cx="46751" cy="46751"/>
            </a:xfrm>
            <a:prstGeom prst="ellipse">
              <a:avLst/>
            </a:prstGeom>
            <a:solidFill>
              <a:srgbClr val="263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3" name="Groupe 31">
            <a:extLst>
              <a:ext uri="{FF2B5EF4-FFF2-40B4-BE49-F238E27FC236}">
                <a16:creationId xmlns:a16="http://schemas.microsoft.com/office/drawing/2014/main" id="{89E66B0D-3F30-473B-A355-3D6AFA7674CD}"/>
              </a:ext>
            </a:extLst>
          </p:cNvPr>
          <p:cNvGrpSpPr/>
          <p:nvPr/>
        </p:nvGrpSpPr>
        <p:grpSpPr>
          <a:xfrm>
            <a:off x="10100946" y="5291753"/>
            <a:ext cx="1200606" cy="230832"/>
            <a:chOff x="9094878" y="5178152"/>
            <a:chExt cx="1200606" cy="23083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DC6DE1A-3EA1-4D27-BAB4-1B67110973B4}"/>
                </a:ext>
              </a:extLst>
            </p:cNvPr>
            <p:cNvSpPr/>
            <p:nvPr/>
          </p:nvSpPr>
          <p:spPr>
            <a:xfrm>
              <a:off x="9159342" y="5200539"/>
              <a:ext cx="1117525" cy="174777"/>
            </a:xfrm>
            <a:prstGeom prst="rect">
              <a:avLst/>
            </a:prstGeom>
            <a:solidFill>
              <a:srgbClr val="FFE6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5" name="ZoneTexte 116">
              <a:extLst>
                <a:ext uri="{FF2B5EF4-FFF2-40B4-BE49-F238E27FC236}">
                  <a16:creationId xmlns:a16="http://schemas.microsoft.com/office/drawing/2014/main" id="{67223F28-82E1-43E1-902B-14614DE74A25}"/>
                </a:ext>
              </a:extLst>
            </p:cNvPr>
            <p:cNvSpPr txBox="1"/>
            <p:nvPr/>
          </p:nvSpPr>
          <p:spPr>
            <a:xfrm>
              <a:off x="9094878" y="5178152"/>
              <a:ext cx="1200606" cy="2308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trust.post</a:t>
              </a:r>
            </a:p>
          </p:txBody>
        </p:sp>
      </p:grpSp>
      <p:pic>
        <p:nvPicPr>
          <p:cNvPr id="96" name="Graphique 202">
            <a:extLst>
              <a:ext uri="{FF2B5EF4-FFF2-40B4-BE49-F238E27FC236}">
                <a16:creationId xmlns:a16="http://schemas.microsoft.com/office/drawing/2014/main" id="{B579723E-55C9-4357-A37E-0D552EFB83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74037" y="4388534"/>
            <a:ext cx="149975" cy="206632"/>
          </a:xfrm>
          <a:prstGeom prst="rect">
            <a:avLst/>
          </a:prstGeom>
        </p:spPr>
      </p:pic>
      <p:grpSp>
        <p:nvGrpSpPr>
          <p:cNvPr id="97" name="Groupe 173">
            <a:extLst>
              <a:ext uri="{FF2B5EF4-FFF2-40B4-BE49-F238E27FC236}">
                <a16:creationId xmlns:a16="http://schemas.microsoft.com/office/drawing/2014/main" id="{44174A95-2C40-461E-9316-7C3413F44525}"/>
              </a:ext>
            </a:extLst>
          </p:cNvPr>
          <p:cNvGrpSpPr/>
          <p:nvPr/>
        </p:nvGrpSpPr>
        <p:grpSpPr>
          <a:xfrm>
            <a:off x="9086649" y="5695127"/>
            <a:ext cx="1553685" cy="507831"/>
            <a:chOff x="2754524" y="5797212"/>
            <a:chExt cx="611848" cy="50783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305AA58-3F53-4005-95DC-CBEE69718757}"/>
                </a:ext>
              </a:extLst>
            </p:cNvPr>
            <p:cNvSpPr/>
            <p:nvPr/>
          </p:nvSpPr>
          <p:spPr>
            <a:xfrm>
              <a:off x="2754524" y="5827530"/>
              <a:ext cx="611848" cy="187017"/>
            </a:xfrm>
            <a:prstGeom prst="rect">
              <a:avLst/>
            </a:prstGeom>
            <a:solidFill>
              <a:srgbClr val="FFE6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9" name="ZoneTexte 198">
              <a:extLst>
                <a:ext uri="{FF2B5EF4-FFF2-40B4-BE49-F238E27FC236}">
                  <a16:creationId xmlns:a16="http://schemas.microsoft.com/office/drawing/2014/main" id="{93EE799A-7CBC-46EB-BC12-A5A35F1A90D8}"/>
                </a:ext>
              </a:extLst>
            </p:cNvPr>
            <p:cNvSpPr txBox="1"/>
            <p:nvPr/>
          </p:nvSpPr>
          <p:spPr>
            <a:xfrm>
              <a:off x="2807318" y="5797212"/>
              <a:ext cx="506260" cy="5078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lvl="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>
                  <a:solidFill>
                    <a:srgbClr val="26314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rPr>
                <a:t>ПРИЛОЖЕНИЕ</a:t>
              </a:r>
            </a:p>
          </p:txBody>
        </p:sp>
      </p:grpSp>
      <p:grpSp>
        <p:nvGrpSpPr>
          <p:cNvPr id="100" name="Groupe 18">
            <a:extLst>
              <a:ext uri="{FF2B5EF4-FFF2-40B4-BE49-F238E27FC236}">
                <a16:creationId xmlns:a16="http://schemas.microsoft.com/office/drawing/2014/main" id="{7C484909-F044-4285-912A-0C0D0AFB28BD}"/>
              </a:ext>
            </a:extLst>
          </p:cNvPr>
          <p:cNvGrpSpPr/>
          <p:nvPr/>
        </p:nvGrpSpPr>
        <p:grpSpPr>
          <a:xfrm>
            <a:off x="2569026" y="5494490"/>
            <a:ext cx="6840933" cy="229222"/>
            <a:chOff x="2887835" y="5508210"/>
            <a:chExt cx="6840933" cy="341736"/>
          </a:xfrm>
        </p:grpSpPr>
        <p:cxnSp>
          <p:nvCxnSpPr>
            <p:cNvPr id="101" name="Connecteur droit avec flèche 134">
              <a:extLst>
                <a:ext uri="{FF2B5EF4-FFF2-40B4-BE49-F238E27FC236}">
                  <a16:creationId xmlns:a16="http://schemas.microsoft.com/office/drawing/2014/main" id="{FCE91C2D-3DE2-446C-9DD7-B18893797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7835" y="5508614"/>
              <a:ext cx="0" cy="341297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avec flèche 154">
              <a:extLst>
                <a:ext uri="{FF2B5EF4-FFF2-40B4-BE49-F238E27FC236}">
                  <a16:creationId xmlns:a16="http://schemas.microsoft.com/office/drawing/2014/main" id="{23A48D6B-7776-4AE8-869F-B76EBD29A3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9841" y="5508210"/>
              <a:ext cx="0" cy="341297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158">
              <a:extLst>
                <a:ext uri="{FF2B5EF4-FFF2-40B4-BE49-F238E27FC236}">
                  <a16:creationId xmlns:a16="http://schemas.microsoft.com/office/drawing/2014/main" id="{FBCEA2DB-1233-4698-9D29-87B8474548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7838" y="5508210"/>
              <a:ext cx="0" cy="341297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64">
              <a:extLst>
                <a:ext uri="{FF2B5EF4-FFF2-40B4-BE49-F238E27FC236}">
                  <a16:creationId xmlns:a16="http://schemas.microsoft.com/office/drawing/2014/main" id="{7D8E901A-56A1-481E-AE5A-093B41AC4A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9515" y="5508210"/>
              <a:ext cx="0" cy="341297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68">
              <a:extLst>
                <a:ext uri="{FF2B5EF4-FFF2-40B4-BE49-F238E27FC236}">
                  <a16:creationId xmlns:a16="http://schemas.microsoft.com/office/drawing/2014/main" id="{3865A070-FD50-43BA-9F86-712FC09FB5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8114" y="5508210"/>
              <a:ext cx="0" cy="341297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99">
              <a:extLst>
                <a:ext uri="{FF2B5EF4-FFF2-40B4-BE49-F238E27FC236}">
                  <a16:creationId xmlns:a16="http://schemas.microsoft.com/office/drawing/2014/main" id="{F29CA200-A49F-4374-ADCD-8216213BE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8768" y="5508649"/>
              <a:ext cx="0" cy="341297"/>
            </a:xfrm>
            <a:prstGeom prst="straightConnector1">
              <a:avLst/>
            </a:prstGeom>
            <a:ln w="28575">
              <a:solidFill>
                <a:schemeClr val="bg1"/>
              </a:solidFill>
              <a:prstDash val="sysDot"/>
              <a:headEnd type="arrow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e 86">
            <a:extLst>
              <a:ext uri="{FF2B5EF4-FFF2-40B4-BE49-F238E27FC236}">
                <a16:creationId xmlns:a16="http://schemas.microsoft.com/office/drawing/2014/main" id="{531019E1-6BC7-4AF3-8586-B0CD7BE91C8F}"/>
              </a:ext>
            </a:extLst>
          </p:cNvPr>
          <p:cNvGrpSpPr/>
          <p:nvPr/>
        </p:nvGrpSpPr>
        <p:grpSpPr>
          <a:xfrm>
            <a:off x="8626031" y="4337734"/>
            <a:ext cx="1280530" cy="1221627"/>
            <a:chOff x="10365593" y="4351454"/>
            <a:chExt cx="1280530" cy="1221627"/>
          </a:xfrm>
        </p:grpSpPr>
        <p:grpSp>
          <p:nvGrpSpPr>
            <p:cNvPr id="108" name="Groupe 84">
              <a:extLst>
                <a:ext uri="{FF2B5EF4-FFF2-40B4-BE49-F238E27FC236}">
                  <a16:creationId xmlns:a16="http://schemas.microsoft.com/office/drawing/2014/main" id="{BC042572-B42E-49A0-BEBD-6EDD238507F3}"/>
                </a:ext>
              </a:extLst>
            </p:cNvPr>
            <p:cNvGrpSpPr/>
            <p:nvPr/>
          </p:nvGrpSpPr>
          <p:grpSpPr>
            <a:xfrm>
              <a:off x="10365593" y="4358701"/>
              <a:ext cx="1280530" cy="1214380"/>
              <a:chOff x="10365593" y="4364798"/>
              <a:chExt cx="1280530" cy="121438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BB0EE203-25EA-4645-A7C2-FCC1A08440F0}"/>
                  </a:ext>
                </a:extLst>
              </p:cNvPr>
              <p:cNvSpPr/>
              <p:nvPr/>
            </p:nvSpPr>
            <p:spPr>
              <a:xfrm>
                <a:off x="10385389" y="4364798"/>
                <a:ext cx="1216800" cy="1058497"/>
              </a:xfrm>
              <a:prstGeom prst="rect">
                <a:avLst/>
              </a:prstGeom>
              <a:solidFill>
                <a:srgbClr val="FCD06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pic>
            <p:nvPicPr>
              <p:cNvPr id="111" name="Graphique 67">
                <a:extLst>
                  <a:ext uri="{FF2B5EF4-FFF2-40B4-BE49-F238E27FC236}">
                    <a16:creationId xmlns:a16="http://schemas.microsoft.com/office/drawing/2014/main" id="{AFBFFFF2-F6AD-462C-A267-81EA52DE1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11726" y="4400594"/>
                <a:ext cx="1165602" cy="1165602"/>
              </a:xfrm>
              <a:prstGeom prst="rect">
                <a:avLst/>
              </a:prstGeom>
            </p:spPr>
          </p:pic>
          <p:grpSp>
            <p:nvGrpSpPr>
              <p:cNvPr id="112" name="Groupe 32">
                <a:extLst>
                  <a:ext uri="{FF2B5EF4-FFF2-40B4-BE49-F238E27FC236}">
                    <a16:creationId xmlns:a16="http://schemas.microsoft.com/office/drawing/2014/main" id="{7806E74B-072E-4DB0-90E9-B71638DC3907}"/>
                  </a:ext>
                </a:extLst>
              </p:cNvPr>
              <p:cNvGrpSpPr/>
              <p:nvPr/>
            </p:nvGrpSpPr>
            <p:grpSpPr>
              <a:xfrm>
                <a:off x="10544215" y="5132902"/>
                <a:ext cx="1101908" cy="446276"/>
                <a:chOff x="10609620" y="5005581"/>
                <a:chExt cx="1101908" cy="446276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F59FFE6F-1BE8-447F-9ABF-DDB2E34B06A1}"/>
                    </a:ext>
                  </a:extLst>
                </p:cNvPr>
                <p:cNvSpPr/>
                <p:nvPr/>
              </p:nvSpPr>
              <p:spPr>
                <a:xfrm>
                  <a:off x="10648046" y="5042089"/>
                  <a:ext cx="1020305" cy="333228"/>
                </a:xfrm>
                <a:prstGeom prst="rect">
                  <a:avLst/>
                </a:prstGeom>
                <a:solidFill>
                  <a:srgbClr val="FFE68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  <p:sp>
              <p:nvSpPr>
                <p:cNvPr id="115" name="ZoneTexte 127">
                  <a:extLst>
                    <a:ext uri="{FF2B5EF4-FFF2-40B4-BE49-F238E27FC236}">
                      <a16:creationId xmlns:a16="http://schemas.microsoft.com/office/drawing/2014/main" id="{F8450BA8-B5ED-4C06-A54E-1A73F8DDBF03}"/>
                    </a:ext>
                  </a:extLst>
                </p:cNvPr>
                <p:cNvSpPr txBox="1"/>
                <p:nvPr/>
              </p:nvSpPr>
              <p:spPr>
                <a:xfrm>
                  <a:off x="10609620" y="5005581"/>
                  <a:ext cx="1101908" cy="446276"/>
                </a:xfrm>
                <a:prstGeom prst="rect">
                  <a:avLst/>
                </a:prstGeom>
                <a:noFill/>
                <a:effectLst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3147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Open Sans" panose="020B0606030504020204" pitchFamily="34" charset="0"/>
                    </a:rPr>
                    <a:t>Перевозка с 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3147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Open Sans" panose="020B0606030504020204" pitchFamily="34" charset="0"/>
                    </a:rPr>
                    <a:t>EAD </a:t>
                  </a:r>
                  <a:r>
                    <a:rPr kumimoji="0" lang="ru-RU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3147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Open Sans" panose="020B0606030504020204" pitchFamily="34" charset="0"/>
                    </a:rPr>
                    <a:t> по системе ВПС  </a:t>
                  </a:r>
                  <a:r>
                    <a:rPr kumimoji="0" lang="en-US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3147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Open Sans" panose="020B0606030504020204" pitchFamily="34" charset="0"/>
                    </a:rPr>
                    <a:t> 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63147"/>
                      </a:solidFill>
                      <a:effectLst/>
                      <a:uLnTx/>
                      <a:uFillTx/>
                      <a:latin typeface="Verdana" panose="020B0604030504040204" pitchFamily="34" charset="0"/>
                      <a:ea typeface="Verdana" panose="020B0604030504040204" pitchFamily="34" charset="0"/>
                      <a:cs typeface="Open Sans" panose="020B0606030504020204" pitchFamily="34" charset="0"/>
                    </a:rPr>
                    <a:t>SAVE</a:t>
                  </a:r>
                </a:p>
              </p:txBody>
            </p:sp>
          </p:grpSp>
          <p:sp>
            <p:nvSpPr>
              <p:cNvPr id="113" name="ZoneTexte 122">
                <a:extLst>
                  <a:ext uri="{FF2B5EF4-FFF2-40B4-BE49-F238E27FC236}">
                    <a16:creationId xmlns:a16="http://schemas.microsoft.com/office/drawing/2014/main" id="{4BD9A265-8E6F-4FB7-BF6F-C5FA835CAD89}"/>
                  </a:ext>
                </a:extLst>
              </p:cNvPr>
              <p:cNvSpPr txBox="1"/>
              <p:nvPr/>
            </p:nvSpPr>
            <p:spPr>
              <a:xfrm>
                <a:off x="10365593" y="4620404"/>
                <a:ext cx="1275075" cy="58477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lvl="0"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800" b="1" dirty="0">
                    <a:solidFill>
                      <a:srgbClr val="263147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Open Sans" panose="020B0606030504020204" pitchFamily="34" charset="0"/>
                  </a:rPr>
                  <a:t>СИСТЕМЫ ИНТЕГРАЦИИ ЦЕПОЧЕК ПОСТАВОК</a:t>
                </a:r>
                <a:endPara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263147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Open Sans" panose="020B0606030504020204" pitchFamily="34" charset="0"/>
                </a:endParaRPr>
              </a:p>
            </p:txBody>
          </p:sp>
        </p:grpSp>
        <p:pic>
          <p:nvPicPr>
            <p:cNvPr id="109" name="Graphique 203">
              <a:extLst>
                <a:ext uri="{FF2B5EF4-FFF2-40B4-BE49-F238E27FC236}">
                  <a16:creationId xmlns:a16="http://schemas.microsoft.com/office/drawing/2014/main" id="{FABF38A3-A4B3-4BEF-8D8C-5E590B78E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379851" y="4351454"/>
              <a:ext cx="202225" cy="202225"/>
            </a:xfrm>
            <a:prstGeom prst="rect">
              <a:avLst/>
            </a:prstGeom>
          </p:spPr>
        </p:pic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85F5544-2AA8-4788-8BE8-B532D032C6BC}"/>
              </a:ext>
            </a:extLst>
          </p:cNvPr>
          <p:cNvSpPr/>
          <p:nvPr/>
        </p:nvSpPr>
        <p:spPr>
          <a:xfrm>
            <a:off x="9752993" y="1828680"/>
            <a:ext cx="1794474" cy="1251333"/>
          </a:xfrm>
          <a:prstGeom prst="rect">
            <a:avLst/>
          </a:prstGeom>
          <a:solidFill>
            <a:srgbClr val="00B3D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7" name="ZoneTexte 85">
            <a:extLst>
              <a:ext uri="{FF2B5EF4-FFF2-40B4-BE49-F238E27FC236}">
                <a16:creationId xmlns:a16="http://schemas.microsoft.com/office/drawing/2014/main" id="{8871816F-5E3F-4DBC-A9DF-15E866D8B1F9}"/>
              </a:ext>
            </a:extLst>
          </p:cNvPr>
          <p:cNvSpPr txBox="1"/>
          <p:nvPr/>
        </p:nvSpPr>
        <p:spPr>
          <a:xfrm>
            <a:off x="9829642" y="2434568"/>
            <a:ext cx="1282366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rPr>
              <a:t>ПАРТНЕРЫ ПО ПОЧТОВОМУ БИЗНЕСУ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Open Sans" panose="020B0606030504020204" pitchFamily="34" charset="0"/>
            </a:endParaRPr>
          </a:p>
        </p:txBody>
      </p:sp>
      <p:pic>
        <p:nvPicPr>
          <p:cNvPr id="118" name="Graphique 148">
            <a:extLst>
              <a:ext uri="{FF2B5EF4-FFF2-40B4-BE49-F238E27FC236}">
                <a16:creationId xmlns:a16="http://schemas.microsoft.com/office/drawing/2014/main" id="{C9021FF4-1EF0-41E5-8070-908EE068220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98968" y="1936216"/>
            <a:ext cx="504962" cy="504962"/>
          </a:xfrm>
          <a:prstGeom prst="rect">
            <a:avLst/>
          </a:prstGeom>
          <a:effectLst/>
        </p:spPr>
      </p:pic>
      <p:cxnSp>
        <p:nvCxnSpPr>
          <p:cNvPr id="119" name="Connecteur droit avec flèche 7">
            <a:extLst>
              <a:ext uri="{FF2B5EF4-FFF2-40B4-BE49-F238E27FC236}">
                <a16:creationId xmlns:a16="http://schemas.microsoft.com/office/drawing/2014/main" id="{83E16B80-4A76-441D-9D03-63CBF7AEC130}"/>
              </a:ext>
            </a:extLst>
          </p:cNvPr>
          <p:cNvCxnSpPr>
            <a:cxnSpLocks/>
          </p:cNvCxnSpPr>
          <p:nvPr/>
        </p:nvCxnSpPr>
        <p:spPr>
          <a:xfrm flipV="1">
            <a:off x="2377344" y="3081172"/>
            <a:ext cx="0" cy="471217"/>
          </a:xfrm>
          <a:prstGeom prst="straightConnector1">
            <a:avLst/>
          </a:prstGeom>
          <a:ln w="107950" cap="rnd">
            <a:solidFill>
              <a:srgbClr val="00B3DB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32">
            <a:extLst>
              <a:ext uri="{FF2B5EF4-FFF2-40B4-BE49-F238E27FC236}">
                <a16:creationId xmlns:a16="http://schemas.microsoft.com/office/drawing/2014/main" id="{62B17638-11BF-452D-8137-64E423F16A46}"/>
              </a:ext>
            </a:extLst>
          </p:cNvPr>
          <p:cNvCxnSpPr>
            <a:cxnSpLocks/>
          </p:cNvCxnSpPr>
          <p:nvPr/>
        </p:nvCxnSpPr>
        <p:spPr>
          <a:xfrm flipV="1">
            <a:off x="1237284" y="3081172"/>
            <a:ext cx="0" cy="1254742"/>
          </a:xfrm>
          <a:prstGeom prst="straightConnector1">
            <a:avLst/>
          </a:prstGeom>
          <a:ln w="107950" cap="rnd">
            <a:solidFill>
              <a:srgbClr val="00B3DB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35">
            <a:extLst>
              <a:ext uri="{FF2B5EF4-FFF2-40B4-BE49-F238E27FC236}">
                <a16:creationId xmlns:a16="http://schemas.microsoft.com/office/drawing/2014/main" id="{E56207AF-0DB5-498D-BF3E-6A5BC91D7AAD}"/>
              </a:ext>
            </a:extLst>
          </p:cNvPr>
          <p:cNvCxnSpPr>
            <a:cxnSpLocks/>
          </p:cNvCxnSpPr>
          <p:nvPr/>
        </p:nvCxnSpPr>
        <p:spPr>
          <a:xfrm flipV="1">
            <a:off x="9230655" y="3198340"/>
            <a:ext cx="0" cy="893674"/>
          </a:xfrm>
          <a:prstGeom prst="straightConnector1">
            <a:avLst/>
          </a:prstGeom>
          <a:ln w="107950" cap="rnd">
            <a:solidFill>
              <a:srgbClr val="00B3DB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lowchart: Connector 121">
            <a:extLst>
              <a:ext uri="{FF2B5EF4-FFF2-40B4-BE49-F238E27FC236}">
                <a16:creationId xmlns:a16="http://schemas.microsoft.com/office/drawing/2014/main" id="{E16B0BFD-F09C-4DD3-A913-BCBF082B56F2}"/>
              </a:ext>
            </a:extLst>
          </p:cNvPr>
          <p:cNvSpPr/>
          <p:nvPr/>
        </p:nvSpPr>
        <p:spPr>
          <a:xfrm>
            <a:off x="4915052" y="4505873"/>
            <a:ext cx="201336" cy="1917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lowchart: Connector 122">
            <a:extLst>
              <a:ext uri="{FF2B5EF4-FFF2-40B4-BE49-F238E27FC236}">
                <a16:creationId xmlns:a16="http://schemas.microsoft.com/office/drawing/2014/main" id="{BDDF8711-0A2F-449C-9A4D-F1927F341080}"/>
              </a:ext>
            </a:extLst>
          </p:cNvPr>
          <p:cNvSpPr/>
          <p:nvPr/>
        </p:nvSpPr>
        <p:spPr>
          <a:xfrm>
            <a:off x="10794984" y="2120753"/>
            <a:ext cx="201336" cy="1917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Flowchart: Connector 123">
            <a:extLst>
              <a:ext uri="{FF2B5EF4-FFF2-40B4-BE49-F238E27FC236}">
                <a16:creationId xmlns:a16="http://schemas.microsoft.com/office/drawing/2014/main" id="{DB3A215F-3F33-495D-805D-987186D6EAB8}"/>
              </a:ext>
            </a:extLst>
          </p:cNvPr>
          <p:cNvSpPr/>
          <p:nvPr/>
        </p:nvSpPr>
        <p:spPr>
          <a:xfrm>
            <a:off x="4333830" y="3520571"/>
            <a:ext cx="201336" cy="19171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8EF68C6F-9756-4E2F-8313-3A62DB686766}"/>
              </a:ext>
            </a:extLst>
          </p:cNvPr>
          <p:cNvSpPr txBox="1">
            <a:spLocks/>
          </p:cNvSpPr>
          <p:nvPr/>
        </p:nvSpPr>
        <p:spPr>
          <a:xfrm>
            <a:off x="1706335" y="9661"/>
            <a:ext cx="10327821" cy="1078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8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Технологическая стратегия на </a:t>
            </a:r>
            <a:r>
              <a:rPr lang="en-US" sz="28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2026–2029</a:t>
            </a:r>
            <a:r>
              <a:rPr lang="ru-RU" sz="2800" dirty="0">
                <a:solidFill>
                  <a:srgbClr val="00399D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гг.</a:t>
            </a:r>
            <a:endParaRPr lang="en-CH" sz="2800" dirty="0">
              <a:solidFill>
                <a:srgbClr val="00399D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9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8DC5255-05DB-438A-8BA5-53D1D180C3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299" y="1228518"/>
            <a:ext cx="4988557" cy="49199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relaxedIns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AEB209-A1F7-4619-A411-AB49ABE3553B}"/>
              </a:ext>
            </a:extLst>
          </p:cNvPr>
          <p:cNvSpPr/>
          <p:nvPr/>
        </p:nvSpPr>
        <p:spPr>
          <a:xfrm>
            <a:off x="6467412" y="5112726"/>
            <a:ext cx="485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herrmanns@upu.int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0A01F-0255-47BA-AEDA-603C96A7FA86}"/>
              </a:ext>
            </a:extLst>
          </p:cNvPr>
          <p:cNvSpPr/>
          <p:nvPr/>
        </p:nvSpPr>
        <p:spPr>
          <a:xfrm>
            <a:off x="4988007" y="1321483"/>
            <a:ext cx="545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Благодарим Вас за внимание</a:t>
            </a:r>
            <a:endParaRPr lang="fr-CH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91EDF9-99E6-41E2-8EAD-D54E4F007E45}"/>
              </a:ext>
            </a:extLst>
          </p:cNvPr>
          <p:cNvSpPr txBox="1"/>
          <p:nvPr/>
        </p:nvSpPr>
        <p:spPr>
          <a:xfrm>
            <a:off x="3829049" y="2801606"/>
            <a:ext cx="6443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Стефан </a:t>
            </a:r>
            <a:r>
              <a:rPr lang="ru-RU" sz="2000" b="1" dirty="0" err="1"/>
              <a:t>Херрманн</a:t>
            </a:r>
            <a:r>
              <a:rPr lang="ru-RU" sz="2000" b="1" dirty="0"/>
              <a:t>, Ведущий технический менеджер по работе с почтовыми продуктами и сервисами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14582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5228E6F3-7D1D-425D-A482-58F3A9F35E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5550" y="1370013"/>
            <a:ext cx="9740900" cy="2387600"/>
          </a:xfrm>
        </p:spPr>
        <p:txBody>
          <a:bodyPr/>
          <a:lstStyle/>
          <a:p>
            <a:r>
              <a:rPr lang="ru-RU" sz="2800" dirty="0"/>
              <a:t>Статистика мирового объема операций</a:t>
            </a:r>
            <a:endParaRPr lang="en-GB" altLang="en-US" sz="2800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F741AA3-6AF2-49B9-ABB6-D2409801CC30}"/>
              </a:ext>
            </a:extLst>
          </p:cNvPr>
          <p:cNvSpPr txBox="1">
            <a:spLocks/>
          </p:cNvSpPr>
          <p:nvPr/>
        </p:nvSpPr>
        <p:spPr>
          <a:xfrm>
            <a:off x="1225550" y="3927475"/>
            <a:ext cx="9740900" cy="38735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 января по ноябрь в </a:t>
            </a:r>
            <a:r>
              <a:rPr lang="en-US" dirty="0"/>
              <a:t>2025 – 2024 – 2023</a:t>
            </a:r>
            <a:r>
              <a:rPr lang="ru-RU" dirty="0"/>
              <a:t> гг.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B22B13-1742-42BA-97C0-4729C3B239D1}"/>
              </a:ext>
            </a:extLst>
          </p:cNvPr>
          <p:cNvSpPr txBox="1">
            <a:spLocks/>
          </p:cNvSpPr>
          <p:nvPr/>
        </p:nvSpPr>
        <p:spPr>
          <a:xfrm>
            <a:off x="878065" y="4870456"/>
            <a:ext cx="10506517" cy="706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b="0" dirty="0"/>
              <a:t>Формирование будущего почтовых услуг: нормативные изменения ВПС и ИТ-инновации с готовым решением для доставки с оплатой пошлин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9ADE89E-7250-4098-AA4B-61B85CB41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46" y="6163440"/>
            <a:ext cx="9741108" cy="353860"/>
          </a:xfrm>
        </p:spPr>
        <p:txBody>
          <a:bodyPr>
            <a:normAutofit/>
          </a:bodyPr>
          <a:lstStyle/>
          <a:p>
            <a:r>
              <a:rPr lang="ru-RU" sz="1400" dirty="0"/>
              <a:t>ВПС</a:t>
            </a:r>
            <a:r>
              <a:rPr lang="en-US" sz="1400" dirty="0"/>
              <a:t> – </a:t>
            </a:r>
            <a:r>
              <a:rPr lang="ru-RU" sz="1400" dirty="0"/>
              <a:t>Директорат почтовых операций </a:t>
            </a:r>
            <a:r>
              <a:rPr lang="en-US" sz="1400" dirty="0"/>
              <a:t>(DOP.EPSI)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8751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F8B58-FA5F-40F0-A71C-79EC85D5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Статистика мирового объема операций</a:t>
            </a:r>
            <a:endParaRPr lang="en-US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BBE727-4301-43AD-A740-A78F7299A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69348"/>
            <a:ext cx="11601450" cy="26479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87B23A7-73E7-4DF6-8E45-D3A616B98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09" y="4115161"/>
            <a:ext cx="1169314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303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612E6-3012-4E25-A529-D95580E9C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Статистика мирового объема операций</a:t>
            </a:r>
            <a:endParaRPr lang="en-US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DF6E89-1239-4DBE-A132-F894A214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285338"/>
            <a:ext cx="11620500" cy="26765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F7DBBB-DC3F-4216-9278-2289F7405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00" y="4012549"/>
            <a:ext cx="117062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179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88720-239D-4B4F-8C75-A3EF03F4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Статистика мирового объема операций</a:t>
            </a:r>
            <a:endParaRPr lang="en-US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46A64C-3CEB-43B5-ADD3-D23003BE3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2191097"/>
            <a:ext cx="115728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9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444" y="2042612"/>
            <a:ext cx="9792070" cy="1809549"/>
          </a:xfrm>
        </p:spPr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Lucida Sans" panose="020B0602030504020204" pitchFamily="34" charset="0"/>
              </a:rPr>
            </a:br>
            <a:r>
              <a:rPr lang="en-US" sz="3600" dirty="0"/>
              <a:t> 2. </a:t>
            </a:r>
            <a:r>
              <a:rPr lang="ru-RU" sz="3600" dirty="0"/>
              <a:t>Услуги отслеживаемой </a:t>
            </a:r>
            <a:r>
              <a:rPr lang="ru-RU" sz="3600"/>
              <a:t>доставки вводятся в </a:t>
            </a:r>
            <a:r>
              <a:rPr lang="ru-RU" sz="3600" dirty="0"/>
              <a:t>действие с 1 января 2025 года.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05202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8DC5255-05DB-438A-8BA5-53D1D180C3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299" y="1228518"/>
            <a:ext cx="4988557" cy="49199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relaxedIns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AEB209-A1F7-4619-A411-AB49ABE3553B}"/>
              </a:ext>
            </a:extLst>
          </p:cNvPr>
          <p:cNvSpPr/>
          <p:nvPr/>
        </p:nvSpPr>
        <p:spPr>
          <a:xfrm>
            <a:off x="6746582" y="5112726"/>
            <a:ext cx="365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4"/>
              </a:rPr>
              <a:t>ellilic@upu.int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0A01F-0255-47BA-AEDA-603C96A7FA86}"/>
              </a:ext>
            </a:extLst>
          </p:cNvPr>
          <p:cNvSpPr/>
          <p:nvPr/>
        </p:nvSpPr>
        <p:spPr>
          <a:xfrm>
            <a:off x="5205721" y="1452886"/>
            <a:ext cx="545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Благодарим Вас за внимание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91EDF9-99E6-41E2-8EAD-D54E4F007E45}"/>
              </a:ext>
            </a:extLst>
          </p:cNvPr>
          <p:cNvSpPr txBox="1"/>
          <p:nvPr/>
        </p:nvSpPr>
        <p:spPr>
          <a:xfrm>
            <a:off x="3829049" y="2801606"/>
            <a:ext cx="6443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 err="1"/>
              <a:t>Чокри</a:t>
            </a:r>
            <a:r>
              <a:rPr lang="ru-RU" b="1" dirty="0"/>
              <a:t> </a:t>
            </a:r>
            <a:r>
              <a:rPr lang="ru-RU" b="1" dirty="0" err="1"/>
              <a:t>Эллили</a:t>
            </a:r>
            <a:r>
              <a:rPr lang="ru-RU" b="1" dirty="0"/>
              <a:t>, руководитель программы по внедрению физических услуг и наращиванию потенциала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88966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5228E6F3-7D1D-425D-A482-58F3A9F35E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25446" y="921897"/>
            <a:ext cx="9626137" cy="2387600"/>
          </a:xfrm>
        </p:spPr>
        <p:txBody>
          <a:bodyPr/>
          <a:lstStyle/>
          <a:p>
            <a:r>
              <a:rPr lang="ru-RU" altLang="en-US" sz="4800" dirty="0"/>
              <a:t>Вопросы и ответы</a:t>
            </a:r>
            <a:endParaRPr lang="en-GB" altLang="en-US" sz="4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1D8FFE-11E0-4B32-A266-50EF96ED2AAE}"/>
              </a:ext>
            </a:extLst>
          </p:cNvPr>
          <p:cNvSpPr txBox="1">
            <a:spLocks/>
          </p:cNvSpPr>
          <p:nvPr/>
        </p:nvSpPr>
        <p:spPr>
          <a:xfrm>
            <a:off x="878065" y="4870456"/>
            <a:ext cx="10506517" cy="706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b="0" dirty="0"/>
              <a:t>Формирование будущего почтовых услуг: нормативные изменения ВПС и ИТ-инновации с готовым решением для доставки с оплатой пошлин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783E05E-C552-4A68-9EA1-A4E97B5D3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46" y="6163440"/>
            <a:ext cx="9741108" cy="353860"/>
          </a:xfrm>
        </p:spPr>
        <p:txBody>
          <a:bodyPr>
            <a:normAutofit/>
          </a:bodyPr>
          <a:lstStyle/>
          <a:p>
            <a:r>
              <a:rPr lang="ru-RU" sz="1400" dirty="0"/>
              <a:t>ВПС</a:t>
            </a:r>
            <a:r>
              <a:rPr lang="en-US" sz="1400" dirty="0"/>
              <a:t> – </a:t>
            </a:r>
            <a:r>
              <a:rPr lang="ru-RU" sz="1400" dirty="0"/>
              <a:t>директорат почтовых операций  </a:t>
            </a:r>
            <a:r>
              <a:rPr lang="en-US" sz="1400" dirty="0"/>
              <a:t>(DOP.EPSI)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3820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3AB8-CC50-483F-A07E-BA87F9AB3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450000"/>
            <a:br>
              <a:rPr lang="en-GB" dirty="0"/>
            </a:br>
            <a:r>
              <a:rPr lang="ru-RU" sz="4800" dirty="0"/>
              <a:t>Поддержка и предоставление рекомендаций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170384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ACA0-E73F-449D-BF95-3358FEF7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287383"/>
            <a:ext cx="8436776" cy="784102"/>
          </a:xfrm>
        </p:spPr>
        <p:txBody>
          <a:bodyPr/>
          <a:lstStyle/>
          <a:p>
            <a:pPr algn="ctr"/>
            <a:r>
              <a:rPr lang="ru-RU" sz="2000" dirty="0"/>
              <a:t>Проект циркуляра МБ и обновление сборника по отправлениям письменной корреспонденции в режиме онлайн   </a:t>
            </a:r>
            <a:endParaRPr lang="en-GB" sz="2000" dirty="0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1C472C11-651A-4F0D-9E34-4E4E8E86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315" y="1606422"/>
            <a:ext cx="6972001" cy="2182173"/>
          </a:xfrm>
          <a:prstGeom prst="rect">
            <a:avLst/>
          </a:prstGeom>
        </p:spPr>
      </p:pic>
      <p:pic>
        <p:nvPicPr>
          <p:cNvPr id="6" name="Image 12">
            <a:extLst>
              <a:ext uri="{FF2B5EF4-FFF2-40B4-BE49-F238E27FC236}">
                <a16:creationId xmlns:a16="http://schemas.microsoft.com/office/drawing/2014/main" id="{4A5E839B-5DE4-4F73-A587-14226930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673" y="3606990"/>
            <a:ext cx="7150356" cy="2895634"/>
          </a:xfrm>
          <a:prstGeom prst="rect">
            <a:avLst/>
          </a:prstGeom>
        </p:spPr>
      </p:pic>
      <p:grpSp>
        <p:nvGrpSpPr>
          <p:cNvPr id="7" name="Groupe 13">
            <a:extLst>
              <a:ext uri="{FF2B5EF4-FFF2-40B4-BE49-F238E27FC236}">
                <a16:creationId xmlns:a16="http://schemas.microsoft.com/office/drawing/2014/main" id="{172A730E-6C08-49EC-A10E-BB87D437F243}"/>
              </a:ext>
            </a:extLst>
          </p:cNvPr>
          <p:cNvGrpSpPr/>
          <p:nvPr/>
        </p:nvGrpSpPr>
        <p:grpSpPr>
          <a:xfrm>
            <a:off x="860210" y="2008416"/>
            <a:ext cx="3106476" cy="4089075"/>
            <a:chOff x="659855" y="1763559"/>
            <a:chExt cx="3384147" cy="4454574"/>
          </a:xfrm>
        </p:grpSpPr>
        <p:pic>
          <p:nvPicPr>
            <p:cNvPr id="8" name="Image 2">
              <a:extLst>
                <a:ext uri="{FF2B5EF4-FFF2-40B4-BE49-F238E27FC236}">
                  <a16:creationId xmlns:a16="http://schemas.microsoft.com/office/drawing/2014/main" id="{77E6C44B-290B-42ED-97CF-496D3D9E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657763">
              <a:off x="659855" y="1763559"/>
              <a:ext cx="3384147" cy="4454574"/>
            </a:xfrm>
            <a:prstGeom prst="rect">
              <a:avLst/>
            </a:prstGeom>
          </p:spPr>
        </p:pic>
        <p:sp>
          <p:nvSpPr>
            <p:cNvPr id="9" name="ZoneTexte 6">
              <a:extLst>
                <a:ext uri="{FF2B5EF4-FFF2-40B4-BE49-F238E27FC236}">
                  <a16:creationId xmlns:a16="http://schemas.microsoft.com/office/drawing/2014/main" id="{805C997D-6ABD-4AE4-90EE-781BDF8A3D2E}"/>
                </a:ext>
              </a:extLst>
            </p:cNvPr>
            <p:cNvSpPr txBox="1"/>
            <p:nvPr/>
          </p:nvSpPr>
          <p:spPr>
            <a:xfrm rot="18085889">
              <a:off x="289510" y="3245179"/>
              <a:ext cx="37312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 R A F T</a:t>
              </a:r>
              <a:endPara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8045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3F543-E7C9-475A-AF76-AA5FF86F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224197"/>
            <a:ext cx="10112426" cy="574284"/>
          </a:xfrm>
        </p:spPr>
        <p:txBody>
          <a:bodyPr/>
          <a:lstStyle/>
          <a:p>
            <a:r>
              <a:rPr lang="ru-RU" sz="2400" dirty="0"/>
              <a:t>Материалы </a:t>
            </a:r>
            <a:r>
              <a:rPr lang="ru-RU" sz="2400" dirty="0" err="1"/>
              <a:t>вебинара</a:t>
            </a:r>
            <a:r>
              <a:rPr lang="ru-RU" sz="2400" dirty="0"/>
              <a:t> размещены здесь :  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40D82-4A61-4C12-A11E-B29EE363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513" y="1426128"/>
            <a:ext cx="5200457" cy="4557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5A22A6-33BB-460A-B2DF-DBCB578D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5" y="1426128"/>
            <a:ext cx="5951806" cy="44604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8F4147-5109-443B-A60B-B82C5621CACC}"/>
              </a:ext>
            </a:extLst>
          </p:cNvPr>
          <p:cNvSpPr txBox="1"/>
          <p:nvPr/>
        </p:nvSpPr>
        <p:spPr>
          <a:xfrm>
            <a:off x="1864453" y="940141"/>
            <a:ext cx="9796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www.upu.int/en/postal-solutions/programmes-services/physical-services#capacity-building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CE713E-1A49-4B7A-9A9F-7A9F305438B0}"/>
              </a:ext>
            </a:extLst>
          </p:cNvPr>
          <p:cNvSpPr/>
          <p:nvPr/>
        </p:nvSpPr>
        <p:spPr>
          <a:xfrm>
            <a:off x="6618914" y="2835479"/>
            <a:ext cx="4446165" cy="453005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513D75-8724-4532-AF9C-6F8328F2362A}"/>
              </a:ext>
            </a:extLst>
          </p:cNvPr>
          <p:cNvSpPr/>
          <p:nvPr/>
        </p:nvSpPr>
        <p:spPr>
          <a:xfrm>
            <a:off x="6618914" y="4362275"/>
            <a:ext cx="4446165" cy="312490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356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8DC5255-05DB-438A-8BA5-53D1D180C3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299" y="1228518"/>
            <a:ext cx="4988557" cy="49199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relaxedInset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AEB209-A1F7-4619-A411-AB49ABE3553B}"/>
              </a:ext>
            </a:extLst>
          </p:cNvPr>
          <p:cNvSpPr/>
          <p:nvPr/>
        </p:nvSpPr>
        <p:spPr>
          <a:xfrm>
            <a:off x="6589135" y="5112726"/>
            <a:ext cx="4468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pilkingtond@upu.int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D0A01F-0255-47BA-AEDA-603C96A7FA86}"/>
              </a:ext>
            </a:extLst>
          </p:cNvPr>
          <p:cNvSpPr/>
          <p:nvPr/>
        </p:nvSpPr>
        <p:spPr>
          <a:xfrm>
            <a:off x="5205721" y="1452886"/>
            <a:ext cx="545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Благодарим Вас</a:t>
            </a:r>
            <a:endParaRPr lang="fr-CH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91EDF9-99E6-41E2-8EAD-D54E4F007E45}"/>
              </a:ext>
            </a:extLst>
          </p:cNvPr>
          <p:cNvSpPr txBox="1"/>
          <p:nvPr/>
        </p:nvSpPr>
        <p:spPr>
          <a:xfrm>
            <a:off x="3829049" y="2801606"/>
            <a:ext cx="6443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Дэвид </a:t>
            </a:r>
            <a:r>
              <a:rPr lang="ru-RU" sz="2400" b="1" dirty="0" err="1"/>
              <a:t>Пилкингтон</a:t>
            </a:r>
            <a:r>
              <a:rPr lang="ru-RU" sz="2400" b="1" dirty="0"/>
              <a:t>, координатор по развитию физических услуг и вопросам СПЭ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06009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3AB8-CC50-483F-A07E-BA87F9AB3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402" y="3105059"/>
            <a:ext cx="9741108" cy="2387600"/>
          </a:xfrm>
        </p:spPr>
        <p:txBody>
          <a:bodyPr/>
          <a:lstStyle/>
          <a:p>
            <a:pPr defTabSz="450000"/>
            <a:br>
              <a:rPr lang="en-GB" sz="3200" dirty="0"/>
            </a:br>
            <a:r>
              <a:rPr lang="ru-RU" sz="3200" dirty="0"/>
              <a:t>Благодарим Вас</a:t>
            </a:r>
            <a:r>
              <a:rPr lang="en-US" sz="3200" dirty="0"/>
              <a:t>!</a:t>
            </a:r>
            <a:br>
              <a:rPr lang="en-US" sz="3200" dirty="0"/>
            </a:br>
            <a:br>
              <a:rPr lang="en-US" sz="3200" dirty="0"/>
            </a:br>
            <a:r>
              <a:rPr lang="ru-RU" sz="3200" dirty="0"/>
              <a:t>Мы признательны за Ваше внимание</a:t>
            </a:r>
            <a:r>
              <a:rPr lang="en-US" sz="3200" dirty="0"/>
              <a:t>!</a:t>
            </a:r>
            <a:br>
              <a:rPr lang="en-US" sz="3200" dirty="0"/>
            </a:br>
            <a:br>
              <a:rPr lang="en-US" sz="3200" dirty="0"/>
            </a:br>
            <a:r>
              <a:rPr lang="ru-RU" sz="2800" dirty="0"/>
              <a:t>Если у вас есть какие-либо дополнительные вопросы или вам нужна дополнительная информация, обращайтесь к нам по адресу</a:t>
            </a:r>
            <a:br>
              <a:rPr lang="en-US" sz="2800" dirty="0"/>
            </a:br>
            <a:r>
              <a:rPr lang="en-US" sz="3200" dirty="0">
                <a:hlinkClick r:id="rId2"/>
              </a:rPr>
              <a:t>POC.PSDEIG.secretariat@upu.int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284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36B5-CF74-4A81-93E7-6E6DEF84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337403"/>
            <a:ext cx="10112426" cy="574284"/>
          </a:xfrm>
        </p:spPr>
        <p:txBody>
          <a:bodyPr/>
          <a:lstStyle/>
          <a:p>
            <a:r>
              <a:rPr lang="ru-RU" sz="3200" dirty="0">
                <a:cs typeface="+mn-cs"/>
              </a:rPr>
              <a:t>Статья</a:t>
            </a:r>
            <a:r>
              <a:rPr lang="en-US" sz="3200" dirty="0">
                <a:cs typeface="+mn-cs"/>
              </a:rPr>
              <a:t>18</a:t>
            </a:r>
            <a:r>
              <a:rPr lang="ru-RU" sz="3200" dirty="0">
                <a:cs typeface="+mn-cs"/>
              </a:rPr>
              <a:t> Конвенции</a:t>
            </a:r>
            <a:endParaRPr lang="en-US" sz="3200" dirty="0"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A0DE-7BC0-4F64-B616-2A78A19E2E1C}"/>
              </a:ext>
            </a:extLst>
          </p:cNvPr>
          <p:cNvSpPr txBox="1"/>
          <p:nvPr/>
        </p:nvSpPr>
        <p:spPr>
          <a:xfrm>
            <a:off x="327716" y="1060024"/>
            <a:ext cx="1152825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Статья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 body"/>
              </a:rPr>
              <a:t> 18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Дополнительные услуги</a:t>
            </a:r>
            <a:endParaRPr lang="en-US" sz="1400" b="0" i="0" dirty="0">
              <a:solidFill>
                <a:srgbClr val="000000"/>
              </a:solidFill>
              <a:effectLst/>
              <a:latin typeface="Calibri body"/>
            </a:endParaRP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Calibri body"/>
              </a:rPr>
              <a:t>1.</a:t>
            </a:r>
            <a:r>
              <a:rPr lang="ru-RU" sz="2400" i="0" dirty="0">
                <a:solidFill>
                  <a:srgbClr val="000000"/>
                </a:solidFill>
                <a:effectLst/>
                <a:latin typeface="Calibri body"/>
              </a:rPr>
              <a:t>	</a:t>
            </a:r>
            <a:r>
              <a:rPr lang="ru-RU" sz="1400" i="0" dirty="0">
                <a:solidFill>
                  <a:srgbClr val="000000"/>
                </a:solidFill>
                <a:effectLst/>
                <a:latin typeface="Calibri body"/>
              </a:rPr>
              <a:t>Страны-члены обеспечивают предоставление следующих</a:t>
            </a:r>
            <a:r>
              <a:rPr lang="ru-RU" sz="1400" b="1" i="0" dirty="0">
                <a:solidFill>
                  <a:srgbClr val="000000"/>
                </a:solidFill>
                <a:effectLst/>
                <a:latin typeface="Calibri body"/>
              </a:rPr>
              <a:t> </a:t>
            </a:r>
            <a:r>
              <a:rPr lang="ru-RU" sz="1600" b="1" i="0" u="sng" dirty="0">
                <a:solidFill>
                  <a:srgbClr val="000000"/>
                </a:solidFill>
                <a:effectLst/>
                <a:latin typeface="Calibri body"/>
              </a:rPr>
              <a:t>дополнительных обязательных услуг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 body"/>
              </a:rPr>
              <a:t>:</a:t>
            </a:r>
          </a:p>
          <a:p>
            <a:pPr algn="l"/>
            <a:r>
              <a:rPr lang="ru-RU" sz="1600" i="0" dirty="0">
                <a:solidFill>
                  <a:srgbClr val="000000"/>
                </a:solidFill>
                <a:effectLst/>
                <a:latin typeface="Calibri body"/>
              </a:rPr>
              <a:t>1.1	услуга заказных отправлений для исходящих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 body"/>
              </a:rPr>
              <a:t> и входящих приоритетных и </a:t>
            </a:r>
            <a:r>
              <a:rPr lang="ru-RU" sz="1600" b="1" i="0" dirty="0" err="1">
                <a:solidFill>
                  <a:srgbClr val="000000"/>
                </a:solidFill>
                <a:effectLst/>
                <a:latin typeface="Calibri body"/>
              </a:rPr>
              <a:t>авиаотправлений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 body"/>
              </a:rPr>
              <a:t> письменной корреспонденции, содержащих только документы.</a:t>
            </a:r>
          </a:p>
          <a:p>
            <a:pPr algn="l"/>
            <a:r>
              <a:rPr lang="ru-RU" sz="1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1.2	услуга доставки с отслеживанием для входящих приоритетных и </a:t>
            </a:r>
            <a:r>
              <a:rPr lang="ru-RU" sz="16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авиаотправлений</a:t>
            </a:r>
            <a:r>
              <a:rPr lang="ru-RU" sz="1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 письменной корреспонденции, содержащих товары.</a:t>
            </a:r>
            <a:endParaRPr lang="en-US" sz="1600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 body"/>
            </a:endParaRP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Calibri body"/>
              </a:rPr>
              <a:t>2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	Страны-члены могут обеспечивать предоставление следующих </a:t>
            </a:r>
            <a:r>
              <a:rPr lang="ru-RU" sz="1600" b="0" i="0" u="sng" dirty="0">
                <a:solidFill>
                  <a:srgbClr val="000000"/>
                </a:solidFill>
                <a:effectLst/>
                <a:latin typeface="Calibri body"/>
              </a:rPr>
              <a:t>дополнительных факультативных услуг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 в рамках отношений между назначенными операторами, которые приняли решение о предоставлении этих услуг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 body"/>
              </a:rPr>
              <a:t>: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Calibri body"/>
              </a:rPr>
              <a:t>2.1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услуга отправлений с объявленной ценностью для отправлений письменной корреспонденции и посылок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 body"/>
              </a:rPr>
              <a:t>;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Calibri body"/>
              </a:rPr>
              <a:t>2.2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услуга отправлений с наложенным платежом для отправлений письменной корреспонденции и посылок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 body"/>
              </a:rPr>
              <a:t>;</a:t>
            </a: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2.3 </a:t>
            </a:r>
            <a:r>
              <a:rPr lang="ru-RU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услуга доставки с отслеживанием для входящих приоритетных и </a:t>
            </a:r>
            <a:r>
              <a:rPr lang="ru-RU" sz="1600" b="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авиаотправлений</a:t>
            </a:r>
            <a:r>
              <a:rPr lang="ru-RU" sz="1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 письменной корреспонденции, </a:t>
            </a:r>
            <a:r>
              <a:rPr lang="ru-RU" sz="1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содержащих документы, и для исходящих приоритетных и </a:t>
            </a:r>
            <a:r>
              <a:rPr lang="ru-RU" sz="1600" b="1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авиаотправлений</a:t>
            </a:r>
            <a:r>
              <a:rPr lang="ru-RU" sz="1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 письменной корреспонденции, содержащих документы и товары</a:t>
            </a:r>
            <a:r>
              <a:rPr lang="en-US" sz="1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 body"/>
              </a:rPr>
              <a:t>;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2.4	услуга вручения лично адресату заказных отправлений письменной корреспонденции или отправлений с объявленной ценностью;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2.5	услуга доставки отправлений без взимания тарифов и сборов для отправлений письменной корреспонденции и посылок;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2.6	услуга громоздких посылок;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2.7	услуга сгруппированных отправлений «Консигнация» для отправлений, сгруппированных одним отправителем, назначением за границу;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Calibri body"/>
              </a:rPr>
              <a:t>2.8	услуга возврата товаров, которая означает возврат товаров получателем отправителю страны подачи по разрешению последнего;</a:t>
            </a:r>
          </a:p>
          <a:p>
            <a:pPr algn="l"/>
            <a:r>
              <a:rPr lang="ru-RU" sz="1400" b="1" i="0" dirty="0">
                <a:solidFill>
                  <a:srgbClr val="000000"/>
                </a:solidFill>
                <a:effectLst/>
                <a:latin typeface="Calibri body"/>
              </a:rPr>
              <a:t>2.9	специальные мешки, содержащие газеты, периодические издания, книги и аналогичную печатную документацию […].</a:t>
            </a: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3134055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U PPT" id="{5D047197-9FE3-4362-861D-CDE8DA4F70C8}" vid="{6A0EDF63-D1D4-4FE3-951D-8FBE4885363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GSProductionDocument" ma:contentTypeID="0x010100058EFBD0D35E49E793D404E779D0CFC200A99B90ACDC5B244BA2146F32FB8F9E12" ma:contentTypeVersion="0" ma:contentTypeDescription="Production document" ma:contentTypeScope="" ma:versionID="f4204278b47c5e978e806f0851f4af1a">
  <xsd:schema xmlns:xsd="http://www.w3.org/2001/XMLSchema" xmlns:xs="http://www.w3.org/2001/XMLSchema" xmlns:p="http://schemas.microsoft.com/office/2006/metadata/properties" xmlns:ns2="45bc4347-1e49-4f11-a2de-cdc8b1236453" targetNamespace="http://schemas.microsoft.com/office/2006/metadata/properties" ma:root="true" ma:fieldsID="a4456b6a203e5e68af3c88c9d5b118af" ns2:_="">
    <xsd:import namespace="45bc4347-1e49-4f11-a2de-cdc8b1236453"/>
    <xsd:element name="properties">
      <xsd:complexType>
        <xsd:sequence>
          <xsd:element name="documentManagement">
            <xsd:complexType>
              <xsd:all>
                <xsd:element ref="ns2:PGSOriginalLanguage" minOccurs="0"/>
                <xsd:element ref="ns2:PGSRequester" minOccurs="0"/>
                <xsd:element ref="ns2:PGSRequestAuthor" minOccurs="0"/>
                <xsd:element ref="ns2:PGSDocumentType" minOccurs="0"/>
                <xsd:element ref="ns2:PGSBat" minOccurs="0"/>
                <xsd:element ref="ns2:PGSTitle" minOccurs="0"/>
                <xsd:element ref="ns2:PGSAssociatedRequest" minOccurs="0"/>
                <xsd:element ref="ns2:PGSWordCount" minOccurs="0"/>
                <xsd:element ref="ns2:PGSDirectPublication" minOccurs="0"/>
                <xsd:element ref="ns2:PGS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c4347-1e49-4f11-a2de-cdc8b1236453" elementFormDefault="qualified">
    <xsd:import namespace="http://schemas.microsoft.com/office/2006/documentManagement/types"/>
    <xsd:import namespace="http://schemas.microsoft.com/office/infopath/2007/PartnerControls"/>
    <xsd:element name="PGSOriginalLanguage" ma:index="8" nillable="true" ma:displayName="Original language" ma:format="Dropdown" ma:internalName="PGSOriginalLanguage">
      <xsd:simpleType>
        <xsd:restriction base="dms:Choice">
          <xsd:enumeration value="French"/>
          <xsd:enumeration value="English"/>
          <xsd:enumeration value="Arabic"/>
          <xsd:enumeration value="Portuguese"/>
          <xsd:enumeration value="Spanish"/>
          <xsd:enumeration value="Russian"/>
          <xsd:enumeration value="Français"/>
          <xsd:enumeration value="Anglais"/>
          <xsd:enumeration value="Arabe"/>
          <xsd:enumeration value="Portugais"/>
          <xsd:enumeration value="Russe"/>
          <xsd:enumeration value="Espagnol"/>
        </xsd:restriction>
      </xsd:simpleType>
    </xsd:element>
    <xsd:element name="PGSRequester" ma:index="9" nillable="true" ma:displayName="Requester" ma:internalName="PGSRequester">
      <xsd:simpleType>
        <xsd:restriction base="dms:Text"/>
      </xsd:simpleType>
    </xsd:element>
    <xsd:element name="PGSRequestAuthor" ma:index="10" nillable="true" ma:displayName="Author" ma:internalName="PGSRequestAuthor">
      <xsd:simpleType>
        <xsd:restriction base="dms:Text"/>
      </xsd:simpleType>
    </xsd:element>
    <xsd:element name="PGSDocumentType" ma:index="11" nillable="true" ma:displayName="To be published" ma:default="0" ma:internalName="PGSDocumentType">
      <xsd:simpleType>
        <xsd:restriction base="dms:Boolean"/>
      </xsd:simpleType>
    </xsd:element>
    <xsd:element name="PGSBat" ma:index="12" nillable="true" ma:displayName="BAT" ma:default="0" ma:internalName="PGSBat">
      <xsd:simpleType>
        <xsd:restriction base="dms:Boolean"/>
      </xsd:simpleType>
    </xsd:element>
    <xsd:element name="PGSTitle" ma:index="13" nillable="true" ma:displayName="Document title" ma:internalName="PGSTitle">
      <xsd:simpleType>
        <xsd:restriction base="dms:Text"/>
      </xsd:simpleType>
    </xsd:element>
    <xsd:element name="PGSAssociatedRequest" ma:index="14" nillable="true" ma:displayName="Associated request" ma:internalName="PGSAssociatedRequest">
      <xsd:simpleType>
        <xsd:restriction base="dms:Text"/>
      </xsd:simpleType>
    </xsd:element>
    <xsd:element name="PGSWordCount" ma:index="15" nillable="true" ma:displayName="Number of words" ma:internalName="PGSWordCount">
      <xsd:simpleType>
        <xsd:restriction base="dms:Number"/>
      </xsd:simpleType>
    </xsd:element>
    <xsd:element name="PGSDirectPublication" ma:index="16" nillable="true" ma:displayName="Direct publication" ma:default="0" ma:internalName="PGSDirectPublication">
      <xsd:simpleType>
        <xsd:restriction base="dms:Boolean"/>
      </xsd:simpleType>
    </xsd:element>
    <xsd:element name="PGSFolio" ma:index="17" nillable="true" ma:displayName="Folio" ma:internalName="PGSFoli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GSDocumentType xmlns="45bc4347-1e49-4f11-a2de-cdc8b1236453">false</PGSDocumentType>
    <PGSAssociatedRequest xmlns="45bc4347-1e49-4f11-a2de-cdc8b1236453" xsi:nil="true"/>
    <PGSFolio xmlns="45bc4347-1e49-4f11-a2de-cdc8b1236453" xsi:nil="true"/>
    <PGSBat xmlns="45bc4347-1e49-4f11-a2de-cdc8b1236453">false</PGSBat>
    <PGSTitle xmlns="45bc4347-1e49-4f11-a2de-cdc8b1236453" xsi:nil="true"/>
    <PGSRequestAuthor xmlns="45bc4347-1e49-4f11-a2de-cdc8b1236453" xsi:nil="true"/>
    <PGSDirectPublication xmlns="45bc4347-1e49-4f11-a2de-cdc8b1236453">false</PGSDirectPublication>
    <PGSRequester xmlns="45bc4347-1e49-4f11-a2de-cdc8b1236453" xsi:nil="true"/>
    <PGSWordCount xmlns="45bc4347-1e49-4f11-a2de-cdc8b1236453" xsi:nil="true"/>
    <PGSOriginalLanguage xmlns="45bc4347-1e49-4f11-a2de-cdc8b1236453" xsi:nil="true"/>
  </documentManagement>
</p:properties>
</file>

<file path=customXml/itemProps1.xml><?xml version="1.0" encoding="utf-8"?>
<ds:datastoreItem xmlns:ds="http://schemas.openxmlformats.org/officeDocument/2006/customXml" ds:itemID="{44494EBD-3361-4E6F-AAEB-0411368F7A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033D11-80DC-4FE8-A2CB-204FE59D9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c4347-1e49-4f11-a2de-cdc8b1236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99C3C4-087C-4A9E-8F13-29AD9DC5653D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f4fe5ba-0e9c-43fa-b7dd-de1717dc009a"/>
    <ds:schemaRef ds:uri="http://www.w3.org/XML/1998/namespace"/>
    <ds:schemaRef ds:uri="http://purl.org/dc/dcmitype/"/>
    <ds:schemaRef ds:uri="45bc4347-1e49-4f11-a2de-cdc8b12364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UPU PPT</Template>
  <TotalTime>3264</TotalTime>
  <Words>6547</Words>
  <Application>Microsoft Office PowerPoint</Application>
  <PresentationFormat>Widescreen</PresentationFormat>
  <Paragraphs>1003</Paragraphs>
  <Slides>86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9" baseType="lpstr">
      <vt:lpstr>Aptos</vt:lpstr>
      <vt:lpstr>Arial</vt:lpstr>
      <vt:lpstr>Arial Black</vt:lpstr>
      <vt:lpstr>Calibri</vt:lpstr>
      <vt:lpstr>Calibri body</vt:lpstr>
      <vt:lpstr>Courier New</vt:lpstr>
      <vt:lpstr>Lucida Sans</vt:lpstr>
      <vt:lpstr>Open Sans</vt:lpstr>
      <vt:lpstr>Symbol</vt:lpstr>
      <vt:lpstr>Verdana</vt:lpstr>
      <vt:lpstr>Wingdings</vt:lpstr>
      <vt:lpstr>Thème Office</vt:lpstr>
      <vt:lpstr>think-cell Folie</vt:lpstr>
      <vt:lpstr>Формирование будущего почтовых услуг: нормативные изменения ВПС и ИТ-инновации с готовым решением для доставки с оплатой пошлин.</vt:lpstr>
      <vt:lpstr>Программа</vt:lpstr>
      <vt:lpstr>  1. Определяющие факторы изменений: история вопроса и нормативные положения</vt:lpstr>
      <vt:lpstr>Реагирование на требования и динамику рынка</vt:lpstr>
      <vt:lpstr>Механизм реагирования и поддержки ВПС Адаптация почтовых услуг к динамике рынка</vt:lpstr>
      <vt:lpstr>PowerPoint Presentation</vt:lpstr>
      <vt:lpstr>PowerPoint Presentation</vt:lpstr>
      <vt:lpstr>  2. Услуги отслеживаемой доставки вводятся в действие с 1 января 2025 года.</vt:lpstr>
      <vt:lpstr>Статья18 Конвенции</vt:lpstr>
      <vt:lpstr>Общее описание и основные характеристики</vt:lpstr>
      <vt:lpstr>Материалы вебинара</vt:lpstr>
      <vt:lpstr>Руководство пользователя услуги отслеживаемой доставки - темы разделов</vt:lpstr>
      <vt:lpstr>Определение, вес и процесс</vt:lpstr>
      <vt:lpstr>Идентификация отслеживаемых отправлений</vt:lpstr>
      <vt:lpstr>Маркировка отслеживаемых отправлений</vt:lpstr>
      <vt:lpstr>Руководство по услуге отслеживаемой доставки</vt:lpstr>
      <vt:lpstr>  4. Услуги заказных отправлений и отправлений с объявленной ценностью Вступление в силу с 1 января 2026 года </vt:lpstr>
      <vt:lpstr>Ориентированность на клиентов и их потребности Изменения, связанные с продуктами, с вступлением в силу 1 января 2026 года</vt:lpstr>
      <vt:lpstr>Услуга заказных отправлений(RA–RZ) – Изменения вступают в силу 1 января 2026 года</vt:lpstr>
      <vt:lpstr>Услуга заказных отправлений(RA–RZ) – Изменения вступают в силу 1 (прод.)</vt:lpstr>
      <vt:lpstr>Обязательная информация по отслеживанию посредством EMSEVT 3 для заказных, ценных и отслеживаемых отправлений</vt:lpstr>
      <vt:lpstr> 5. Технические требования к заказным и с объявленной ценностью услугам</vt:lpstr>
      <vt:lpstr>Обзор элементов услуги: заказные, с объявленной ценностью услуги и услуги с отслеживаемой доставкой</vt:lpstr>
      <vt:lpstr>Управление маршрутами</vt:lpstr>
      <vt:lpstr>Формирование депеши</vt:lpstr>
      <vt:lpstr>Входящая почта</vt:lpstr>
      <vt:lpstr>Конфигурация EDI</vt:lpstr>
      <vt:lpstr>IPS 2025</vt:lpstr>
      <vt:lpstr> 6. Вознаграждение</vt:lpstr>
      <vt:lpstr>PowerPoint Presentation</vt:lpstr>
      <vt:lpstr>PowerPoint Presentation</vt:lpstr>
      <vt:lpstr>PowerPoint Presentation</vt:lpstr>
      <vt:lpstr>PowerPoint Presentation</vt:lpstr>
      <vt:lpstr> 7.  Оценка качества и отчетность   </vt:lpstr>
      <vt:lpstr>I.  Сбор и обмен данными</vt:lpstr>
      <vt:lpstr>I.  Сбор и обмен данными (продолжение)</vt:lpstr>
      <vt:lpstr>III. Измерение: расчет показателей работы</vt:lpstr>
      <vt:lpstr>График отчетности (см. циркуляр МБ 51/2025)</vt:lpstr>
      <vt:lpstr>Пример отчета</vt:lpstr>
      <vt:lpstr>Отчеты об опыте и операциях</vt:lpstr>
      <vt:lpstr>Электронная обработка международных запросов вступает в силу с  1 января 2026 года</vt:lpstr>
      <vt:lpstr>  8. Расчеты</vt:lpstr>
      <vt:lpstr>Расчеты сегодня</vt:lpstr>
      <vt:lpstr>Расчеты с 2026 г.</vt:lpstr>
      <vt:lpstr>CN 60</vt:lpstr>
      <vt:lpstr>Централизованный счет CN 60</vt:lpstr>
      <vt:lpstr>Централизованный счет CN 60 (прод.)</vt:lpstr>
      <vt:lpstr>  9. Соответствие установленным требованиям</vt:lpstr>
      <vt:lpstr>Оценки соответствия требованиям ЭОД </vt:lpstr>
      <vt:lpstr>IBIS:  электронная обработка рекламационно-справочных запросов по отправлениям письменной корреспонденции </vt:lpstr>
      <vt:lpstr>Цели</vt:lpstr>
      <vt:lpstr>Обмен сообщениями EMSEVT и интеграция IBIS </vt:lpstr>
      <vt:lpstr>Рекламационно-справочная система на основе интернета</vt:lpstr>
      <vt:lpstr>Рекламационно-справочная система на основе интернета</vt:lpstr>
      <vt:lpstr>Рекламационно-справочная система на основе интернета</vt:lpstr>
      <vt:lpstr>Рекламационно-справочная система на основе интернета</vt:lpstr>
      <vt:lpstr>Рекламационно-справочная система на основе интернета</vt:lpstr>
      <vt:lpstr>Рекламационно-справочная система на основе интернета</vt:lpstr>
      <vt:lpstr>Основные моменты, касающиеся IBIS и обработки запросов</vt:lpstr>
      <vt:lpstr>PowerPoint Presentation</vt:lpstr>
      <vt:lpstr>Современные инновации: ИТ-системы ВПС и поставляемое решение с оплатой пошлин</vt:lpstr>
      <vt:lpstr>PowerPoint Presentation</vt:lpstr>
      <vt:lpstr>PowerPoint Presentation</vt:lpstr>
      <vt:lpstr>Продукты и решения ВПС</vt:lpstr>
      <vt:lpstr>PowerPoint Presentation</vt:lpstr>
      <vt:lpstr>Технология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Статистика мирового объема операций</vt:lpstr>
      <vt:lpstr>Статистика мирового объема операций</vt:lpstr>
      <vt:lpstr>Статистика мирового объема операций</vt:lpstr>
      <vt:lpstr>Статистика мирового объема операций</vt:lpstr>
      <vt:lpstr>PowerPoint Presentation</vt:lpstr>
      <vt:lpstr>Вопросы и ответы</vt:lpstr>
      <vt:lpstr> Поддержка и предоставление рекомендаций</vt:lpstr>
      <vt:lpstr>Проект циркуляра МБ и обновление сборника по отправлениям письменной корреспонденции в режиме онлайн   </vt:lpstr>
      <vt:lpstr>Материалы вебинара размещены здесь :   </vt:lpstr>
      <vt:lpstr>PowerPoint Presentation</vt:lpstr>
      <vt:lpstr> Благодарим Вас!  Мы признательны за Ваше внимание!  Если у вас есть какие-либо дополнительные вопросы или вам нужна дополнительная информация, обращайтесь к нам по адресу POC.PSDEIG.secretariat@upu.int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ELLILI chokri</dc:creator>
  <cp:lastModifiedBy>PONTI mirko</cp:lastModifiedBy>
  <cp:revision>168</cp:revision>
  <cp:lastPrinted>2025-12-16T11:08:09Z</cp:lastPrinted>
  <dcterms:created xsi:type="dcterms:W3CDTF">2025-12-15T11:50:23Z</dcterms:created>
  <dcterms:modified xsi:type="dcterms:W3CDTF">2026-01-08T07:53:59Z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0x010100058EFBD0D35E49E793D404E779D0CFC200A99B90ACDC5B244BA2146F32FB8F9E12</vt:lpwstr>
  </property>
</Properties>
</file>