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1" r:id="rId9"/>
    <p:sldId id="262" r:id="rId10"/>
    <p:sldId id="260" r:id="rId11"/>
    <p:sldId id="263" r:id="rId12"/>
    <p:sldId id="265" r:id="rId13"/>
    <p:sldId id="266" r:id="rId14"/>
    <p:sldId id="267" r:id="rId15"/>
    <p:sldId id="268" r:id="rId16"/>
    <p:sldId id="264" r:id="rId17"/>
    <p:sldId id="269" r:id="rId18"/>
    <p:sldId id="270" r:id="rId19"/>
    <p:sldId id="271" r:id="rId20"/>
    <p:sldId id="273" r:id="rId21"/>
    <p:sldId id="276" r:id="rId22"/>
    <p:sldId id="277" r:id="rId23"/>
    <p:sldId id="272" r:id="rId24"/>
    <p:sldId id="275" r:id="rId25"/>
    <p:sldId id="278" r:id="rId26"/>
    <p:sldId id="280" r:id="rId27"/>
    <p:sldId id="279" r:id="rId28"/>
    <p:sldId id="274" r:id="rId29"/>
    <p:sldId id="281" r:id="rId30"/>
    <p:sldId id="282" r:id="rId31"/>
    <p:sldId id="283" r:id="rId32"/>
    <p:sldId id="285" r:id="rId33"/>
    <p:sldId id="284" r:id="rId34"/>
    <p:sldId id="286" r:id="rId35"/>
    <p:sldId id="288" r:id="rId36"/>
    <p:sldId id="287" r:id="rId37"/>
    <p:sldId id="289" r:id="rId38"/>
    <p:sldId id="290" r:id="rId39"/>
    <p:sldId id="291" r:id="rId40"/>
    <p:sldId id="309" r:id="rId41"/>
    <p:sldId id="294" r:id="rId42"/>
    <p:sldId id="293" r:id="rId43"/>
    <p:sldId id="292" r:id="rId44"/>
    <p:sldId id="295" r:id="rId45"/>
    <p:sldId id="296" r:id="rId46"/>
    <p:sldId id="297" r:id="rId47"/>
    <p:sldId id="300" r:id="rId48"/>
    <p:sldId id="298" r:id="rId49"/>
    <p:sldId id="299" r:id="rId50"/>
    <p:sldId id="302" r:id="rId51"/>
    <p:sldId id="301" r:id="rId52"/>
    <p:sldId id="304" r:id="rId53"/>
    <p:sldId id="303" r:id="rId54"/>
    <p:sldId id="306" r:id="rId55"/>
    <p:sldId id="305" r:id="rId56"/>
    <p:sldId id="307" r:id="rId57"/>
    <p:sldId id="308" r:id="rId58"/>
  </p:sldIdLst>
  <p:sldSz cx="12192000" cy="6858000"/>
  <p:notesSz cx="6858000" cy="9144000"/>
  <p:defaultTextStyle>
    <a:defPPr>
      <a:defRPr lang="LID4096"/>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BAA"/>
    <a:srgbClr val="3A4D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03"/>
  </p:normalViewPr>
  <p:slideViewPr>
    <p:cSldViewPr snapToGrid="0" snapToObjects="1">
      <p:cViewPr varScale="1">
        <p:scale>
          <a:sx n="159" d="100"/>
          <a:sy n="159" d="100"/>
        </p:scale>
        <p:origin x="22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28972E-C265-43F7-ADA9-C0D366E72D3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CDF1E53-A65E-4B5B-B9D0-317B87C821A9}">
      <dgm:prSet custT="1"/>
      <dgm:spPr/>
      <dgm:t>
        <a:bodyPr/>
        <a:lstStyle/>
        <a:p>
          <a:pPr algn="l" rtl="0">
            <a:spcAft>
              <a:spcPts val="0"/>
            </a:spcAft>
          </a:pPr>
          <a:r>
            <a:rPr lang="en-GB" sz="2000" dirty="0">
              <a:latin typeface="Verdana" panose="020B0604030504040204" pitchFamily="34" charset="0"/>
              <a:ea typeface="Verdana" panose="020B0604030504040204" pitchFamily="34" charset="0"/>
            </a:rPr>
            <a:t>Registration service limited to documents only </a:t>
          </a:r>
          <a:r>
            <a:rPr lang="en-GB" sz="2000" b="0" dirty="0">
              <a:solidFill>
                <a:schemeClr val="bg1"/>
              </a:solidFill>
              <a:latin typeface="Verdana" panose="020B0604030504040204" pitchFamily="34" charset="0"/>
              <a:ea typeface="Verdana" panose="020B0604030504040204" pitchFamily="34" charset="0"/>
            </a:rPr>
            <a:t>–</a:t>
          </a:r>
          <a:r>
            <a:rPr lang="en-GB" sz="2000" b="1" dirty="0">
              <a:solidFill>
                <a:srgbClr val="FFC000"/>
              </a:solidFill>
              <a:latin typeface="Verdana" panose="020B0604030504040204" pitchFamily="34" charset="0"/>
              <a:ea typeface="Verdana" panose="020B0604030504040204" pitchFamily="34" charset="0"/>
            </a:rPr>
            <a:t> Convention article 18.1.1</a:t>
          </a:r>
          <a:endParaRPr lang="en-US" sz="2000" b="1" dirty="0">
            <a:solidFill>
              <a:srgbClr val="FFC000"/>
            </a:solidFill>
            <a:latin typeface="Verdana" panose="020B0604030504040204" pitchFamily="34" charset="0"/>
            <a:ea typeface="Verdana" panose="020B0604030504040204" pitchFamily="34" charset="0"/>
          </a:endParaRPr>
        </a:p>
      </dgm:t>
    </dgm:pt>
    <dgm:pt modelId="{3583A695-A9C5-4A51-9FEA-CEA6E55CE3D7}" type="parTrans" cxnId="{A67BE178-A59D-42D9-BA44-B54355ECC28F}">
      <dgm:prSet/>
      <dgm:spPr/>
      <dgm:t>
        <a:bodyPr/>
        <a:lstStyle/>
        <a:p>
          <a:endParaRPr lang="en-US">
            <a:latin typeface="Verdana" panose="020B0604030504040204" pitchFamily="34" charset="0"/>
            <a:ea typeface="Verdana" panose="020B0604030504040204" pitchFamily="34" charset="0"/>
          </a:endParaRPr>
        </a:p>
      </dgm:t>
    </dgm:pt>
    <dgm:pt modelId="{9802D92B-B0D1-458F-AF4A-EFD6E14B8CB1}" type="sibTrans" cxnId="{A67BE178-A59D-42D9-BA44-B54355ECC28F}">
      <dgm:prSet/>
      <dgm:spPr/>
      <dgm:t>
        <a:bodyPr/>
        <a:lstStyle/>
        <a:p>
          <a:endParaRPr lang="en-US">
            <a:latin typeface="Verdana" panose="020B0604030504040204" pitchFamily="34" charset="0"/>
            <a:ea typeface="Verdana" panose="020B0604030504040204" pitchFamily="34" charset="0"/>
          </a:endParaRPr>
        </a:p>
      </dgm:t>
    </dgm:pt>
    <dgm:pt modelId="{D010A91B-C8F8-4AD8-BA0A-ABFECEC3A219}">
      <dgm:prSet custT="1"/>
      <dgm:spPr/>
      <dgm:t>
        <a:bodyPr/>
        <a:lstStyle/>
        <a:p>
          <a:pPr rtl="0"/>
          <a:r>
            <a:rPr lang="en-US" sz="2000" kern="1200" dirty="0">
              <a:solidFill>
                <a:prstClr val="white"/>
              </a:solidFill>
              <a:latin typeface="Verdana" panose="020B0604030504040204" pitchFamily="34" charset="0"/>
              <a:ea typeface="Verdana" panose="020B0604030504040204" pitchFamily="34" charset="0"/>
              <a:cs typeface="+mn-cs"/>
            </a:rPr>
            <a:t>Exchange of EMSEVT V3 is mandatory for registered, insured and tracked items – </a:t>
          </a:r>
          <a:r>
            <a:rPr lang="en-US" sz="2000" b="1" kern="1200" dirty="0">
              <a:solidFill>
                <a:srgbClr val="FFC000"/>
              </a:solidFill>
              <a:latin typeface="Verdana" panose="020B0604030504040204" pitchFamily="34" charset="0"/>
              <a:ea typeface="Verdana" panose="020B0604030504040204" pitchFamily="34" charset="0"/>
              <a:cs typeface="+mn-cs"/>
            </a:rPr>
            <a:t>Regulations articles 17-130 and 17-131</a:t>
          </a:r>
        </a:p>
      </dgm:t>
    </dgm:pt>
    <dgm:pt modelId="{B8F105D8-0E76-494B-9B63-90CC6BD37A02}" type="parTrans" cxnId="{22CF758F-7EB4-436C-A19B-607F69ABAC2D}">
      <dgm:prSet/>
      <dgm:spPr/>
      <dgm:t>
        <a:bodyPr/>
        <a:lstStyle/>
        <a:p>
          <a:endParaRPr lang="en-US">
            <a:latin typeface="Verdana" panose="020B0604030504040204" pitchFamily="34" charset="0"/>
            <a:ea typeface="Verdana" panose="020B0604030504040204" pitchFamily="34" charset="0"/>
          </a:endParaRPr>
        </a:p>
      </dgm:t>
    </dgm:pt>
    <dgm:pt modelId="{01546154-7158-407B-A7C8-B1DFCD6BADB8}" type="sibTrans" cxnId="{22CF758F-7EB4-436C-A19B-607F69ABAC2D}">
      <dgm:prSet/>
      <dgm:spPr/>
      <dgm:t>
        <a:bodyPr/>
        <a:lstStyle/>
        <a:p>
          <a:endParaRPr lang="en-US">
            <a:latin typeface="Verdana" panose="020B0604030504040204" pitchFamily="34" charset="0"/>
            <a:ea typeface="Verdana" panose="020B0604030504040204" pitchFamily="34" charset="0"/>
          </a:endParaRPr>
        </a:p>
      </dgm:t>
    </dgm:pt>
    <dgm:pt modelId="{106C0882-E9D9-4F7B-A796-58781C1DFFB2}" type="pres">
      <dgm:prSet presAssocID="{E528972E-C265-43F7-ADA9-C0D366E72D33}" presName="Name0" presStyleCnt="0">
        <dgm:presLayoutVars>
          <dgm:chMax val="7"/>
          <dgm:chPref val="7"/>
          <dgm:dir/>
        </dgm:presLayoutVars>
      </dgm:prSet>
      <dgm:spPr/>
    </dgm:pt>
    <dgm:pt modelId="{15331FE7-8AA5-4364-AB7D-DC7029133E66}" type="pres">
      <dgm:prSet presAssocID="{E528972E-C265-43F7-ADA9-C0D366E72D33}" presName="Name1" presStyleCnt="0"/>
      <dgm:spPr/>
    </dgm:pt>
    <dgm:pt modelId="{2F21D9D1-D88A-4D26-A852-3D27A15DC283}" type="pres">
      <dgm:prSet presAssocID="{E528972E-C265-43F7-ADA9-C0D366E72D33}" presName="cycle" presStyleCnt="0"/>
      <dgm:spPr/>
    </dgm:pt>
    <dgm:pt modelId="{660C5441-4E20-4D03-8508-7BB671BA6AE6}" type="pres">
      <dgm:prSet presAssocID="{E528972E-C265-43F7-ADA9-C0D366E72D33}" presName="srcNode" presStyleLbl="node1" presStyleIdx="0" presStyleCnt="2"/>
      <dgm:spPr/>
    </dgm:pt>
    <dgm:pt modelId="{5E3DC349-CEA0-4CCA-8DEB-7F5F1B151E88}" type="pres">
      <dgm:prSet presAssocID="{E528972E-C265-43F7-ADA9-C0D366E72D33}" presName="conn" presStyleLbl="parChTrans1D2" presStyleIdx="0" presStyleCnt="1"/>
      <dgm:spPr/>
    </dgm:pt>
    <dgm:pt modelId="{E12A214F-91A9-455F-A2F7-2E561A4BED84}" type="pres">
      <dgm:prSet presAssocID="{E528972E-C265-43F7-ADA9-C0D366E72D33}" presName="extraNode" presStyleLbl="node1" presStyleIdx="0" presStyleCnt="2"/>
      <dgm:spPr/>
    </dgm:pt>
    <dgm:pt modelId="{CE5D7DE5-7E9E-4388-9B53-41F350D416FD}" type="pres">
      <dgm:prSet presAssocID="{E528972E-C265-43F7-ADA9-C0D366E72D33}" presName="dstNode" presStyleLbl="node1" presStyleIdx="0" presStyleCnt="2"/>
      <dgm:spPr/>
    </dgm:pt>
    <dgm:pt modelId="{D6820EA1-203E-4F49-9D5D-0389CC6F13EA}" type="pres">
      <dgm:prSet presAssocID="{ECDF1E53-A65E-4B5B-B9D0-317B87C821A9}" presName="text_1" presStyleLbl="node1" presStyleIdx="0" presStyleCnt="2" custScaleX="103295" custLinFactNeighborX="1443">
        <dgm:presLayoutVars>
          <dgm:bulletEnabled val="1"/>
        </dgm:presLayoutVars>
      </dgm:prSet>
      <dgm:spPr/>
    </dgm:pt>
    <dgm:pt modelId="{3514EE31-E779-49B0-BBA9-A4E57E5A9CD6}" type="pres">
      <dgm:prSet presAssocID="{ECDF1E53-A65E-4B5B-B9D0-317B87C821A9}" presName="accent_1" presStyleCnt="0"/>
      <dgm:spPr/>
    </dgm:pt>
    <dgm:pt modelId="{05D39FBB-E830-41E9-90A1-FD578FFF8F7A}" type="pres">
      <dgm:prSet presAssocID="{ECDF1E53-A65E-4B5B-B9D0-317B87C821A9}" presName="accentRepeatNode" presStyleLbl="solidFgAcc1" presStyleIdx="0" presStyleCnt="2"/>
      <dgm:spPr/>
    </dgm:pt>
    <dgm:pt modelId="{6D9CF2C0-2CBF-4622-910D-8F6301B42691}" type="pres">
      <dgm:prSet presAssocID="{D010A91B-C8F8-4AD8-BA0A-ABFECEC3A219}" presName="text_2" presStyleLbl="node1" presStyleIdx="1" presStyleCnt="2">
        <dgm:presLayoutVars>
          <dgm:bulletEnabled val="1"/>
        </dgm:presLayoutVars>
      </dgm:prSet>
      <dgm:spPr/>
    </dgm:pt>
    <dgm:pt modelId="{C8794EB4-68D2-4252-AE22-AA390DC3E453}" type="pres">
      <dgm:prSet presAssocID="{D010A91B-C8F8-4AD8-BA0A-ABFECEC3A219}" presName="accent_2" presStyleCnt="0"/>
      <dgm:spPr/>
    </dgm:pt>
    <dgm:pt modelId="{0BD90D2E-1FD4-44F4-A5DC-B052C23B45F4}" type="pres">
      <dgm:prSet presAssocID="{D010A91B-C8F8-4AD8-BA0A-ABFECEC3A219}" presName="accentRepeatNode" presStyleLbl="solidFgAcc1" presStyleIdx="1" presStyleCnt="2"/>
      <dgm:spPr/>
    </dgm:pt>
  </dgm:ptLst>
  <dgm:cxnLst>
    <dgm:cxn modelId="{15B2812C-0039-4B0C-93D4-C04F9A81648A}" type="presOf" srcId="{D010A91B-C8F8-4AD8-BA0A-ABFECEC3A219}" destId="{6D9CF2C0-2CBF-4622-910D-8F6301B42691}" srcOrd="0" destOrd="0" presId="urn:microsoft.com/office/officeart/2008/layout/VerticalCurvedList"/>
    <dgm:cxn modelId="{1113D655-DF4B-40DD-A53D-7E8F79B43788}" type="presOf" srcId="{ECDF1E53-A65E-4B5B-B9D0-317B87C821A9}" destId="{D6820EA1-203E-4F49-9D5D-0389CC6F13EA}" srcOrd="0" destOrd="0" presId="urn:microsoft.com/office/officeart/2008/layout/VerticalCurvedList"/>
    <dgm:cxn modelId="{A67BE178-A59D-42D9-BA44-B54355ECC28F}" srcId="{E528972E-C265-43F7-ADA9-C0D366E72D33}" destId="{ECDF1E53-A65E-4B5B-B9D0-317B87C821A9}" srcOrd="0" destOrd="0" parTransId="{3583A695-A9C5-4A51-9FEA-CEA6E55CE3D7}" sibTransId="{9802D92B-B0D1-458F-AF4A-EFD6E14B8CB1}"/>
    <dgm:cxn modelId="{DFF12581-4783-44EE-B36D-9687167EE338}" type="presOf" srcId="{E528972E-C265-43F7-ADA9-C0D366E72D33}" destId="{106C0882-E9D9-4F7B-A796-58781C1DFFB2}" srcOrd="0" destOrd="0" presId="urn:microsoft.com/office/officeart/2008/layout/VerticalCurvedList"/>
    <dgm:cxn modelId="{4D70B08C-14EA-4586-A5C0-59CB02397DFE}" type="presOf" srcId="{9802D92B-B0D1-458F-AF4A-EFD6E14B8CB1}" destId="{5E3DC349-CEA0-4CCA-8DEB-7F5F1B151E88}" srcOrd="0" destOrd="0" presId="urn:microsoft.com/office/officeart/2008/layout/VerticalCurvedList"/>
    <dgm:cxn modelId="{22CF758F-7EB4-436C-A19B-607F69ABAC2D}" srcId="{E528972E-C265-43F7-ADA9-C0D366E72D33}" destId="{D010A91B-C8F8-4AD8-BA0A-ABFECEC3A219}" srcOrd="1" destOrd="0" parTransId="{B8F105D8-0E76-494B-9B63-90CC6BD37A02}" sibTransId="{01546154-7158-407B-A7C8-B1DFCD6BADB8}"/>
    <dgm:cxn modelId="{A1D477ED-4A76-4E50-BB75-2D827814F2D8}" type="presParOf" srcId="{106C0882-E9D9-4F7B-A796-58781C1DFFB2}" destId="{15331FE7-8AA5-4364-AB7D-DC7029133E66}" srcOrd="0" destOrd="0" presId="urn:microsoft.com/office/officeart/2008/layout/VerticalCurvedList"/>
    <dgm:cxn modelId="{FB2CC867-1BA6-42EE-922B-CA52DFFCA596}" type="presParOf" srcId="{15331FE7-8AA5-4364-AB7D-DC7029133E66}" destId="{2F21D9D1-D88A-4D26-A852-3D27A15DC283}" srcOrd="0" destOrd="0" presId="urn:microsoft.com/office/officeart/2008/layout/VerticalCurvedList"/>
    <dgm:cxn modelId="{C40A6777-670D-4734-AC7A-A19CC31A623E}" type="presParOf" srcId="{2F21D9D1-D88A-4D26-A852-3D27A15DC283}" destId="{660C5441-4E20-4D03-8508-7BB671BA6AE6}" srcOrd="0" destOrd="0" presId="urn:microsoft.com/office/officeart/2008/layout/VerticalCurvedList"/>
    <dgm:cxn modelId="{1B637257-CFF4-4B99-B6EF-895FFE49C38F}" type="presParOf" srcId="{2F21D9D1-D88A-4D26-A852-3D27A15DC283}" destId="{5E3DC349-CEA0-4CCA-8DEB-7F5F1B151E88}" srcOrd="1" destOrd="0" presId="urn:microsoft.com/office/officeart/2008/layout/VerticalCurvedList"/>
    <dgm:cxn modelId="{09FAA2C3-76CD-4623-9E85-FE0F2251C0B0}" type="presParOf" srcId="{2F21D9D1-D88A-4D26-A852-3D27A15DC283}" destId="{E12A214F-91A9-455F-A2F7-2E561A4BED84}" srcOrd="2" destOrd="0" presId="urn:microsoft.com/office/officeart/2008/layout/VerticalCurvedList"/>
    <dgm:cxn modelId="{EFB1FE92-4B61-46D4-BD3B-3948CE527954}" type="presParOf" srcId="{2F21D9D1-D88A-4D26-A852-3D27A15DC283}" destId="{CE5D7DE5-7E9E-4388-9B53-41F350D416FD}" srcOrd="3" destOrd="0" presId="urn:microsoft.com/office/officeart/2008/layout/VerticalCurvedList"/>
    <dgm:cxn modelId="{56920AEB-3827-46E4-AF01-B7A8EDBBB5F8}" type="presParOf" srcId="{15331FE7-8AA5-4364-AB7D-DC7029133E66}" destId="{D6820EA1-203E-4F49-9D5D-0389CC6F13EA}" srcOrd="1" destOrd="0" presId="urn:microsoft.com/office/officeart/2008/layout/VerticalCurvedList"/>
    <dgm:cxn modelId="{7EAA2338-AFC9-433A-A591-337490434703}" type="presParOf" srcId="{15331FE7-8AA5-4364-AB7D-DC7029133E66}" destId="{3514EE31-E779-49B0-BBA9-A4E57E5A9CD6}" srcOrd="2" destOrd="0" presId="urn:microsoft.com/office/officeart/2008/layout/VerticalCurvedList"/>
    <dgm:cxn modelId="{3F24FBC9-2203-483F-967D-72BE8424BE96}" type="presParOf" srcId="{3514EE31-E779-49B0-BBA9-A4E57E5A9CD6}" destId="{05D39FBB-E830-41E9-90A1-FD578FFF8F7A}" srcOrd="0" destOrd="0" presId="urn:microsoft.com/office/officeart/2008/layout/VerticalCurvedList"/>
    <dgm:cxn modelId="{9CE5849D-1044-446D-B53C-86181F4E748C}" type="presParOf" srcId="{15331FE7-8AA5-4364-AB7D-DC7029133E66}" destId="{6D9CF2C0-2CBF-4622-910D-8F6301B42691}" srcOrd="3" destOrd="0" presId="urn:microsoft.com/office/officeart/2008/layout/VerticalCurvedList"/>
    <dgm:cxn modelId="{B49E10DC-22C8-49C5-A518-0CEE97BBB8E3}" type="presParOf" srcId="{15331FE7-8AA5-4364-AB7D-DC7029133E66}" destId="{C8794EB4-68D2-4252-AE22-AA390DC3E453}" srcOrd="4" destOrd="0" presId="urn:microsoft.com/office/officeart/2008/layout/VerticalCurvedList"/>
    <dgm:cxn modelId="{520298F8-0720-439F-BAC1-2F878124836D}" type="presParOf" srcId="{C8794EB4-68D2-4252-AE22-AA390DC3E453}" destId="{0BD90D2E-1FD4-44F4-A5DC-B052C23B45F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5A9E09-41F4-4FEC-AE0A-EC88BF16FB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21E79BD-5D5D-46D1-A23B-452064AB9015}">
      <dgm:prSet custT="1"/>
      <dgm:spPr/>
      <dgm:t>
        <a:bodyPr lIns="180000" tIns="180000" rIns="180000" bIns="180000"/>
        <a:lstStyle/>
        <a:p>
          <a:pPr algn="just"/>
          <a:r>
            <a:rPr lang="en-US" sz="2000" dirty="0">
              <a:latin typeface="Verdana" panose="020B0604030504040204" pitchFamily="34" charset="0"/>
              <a:ea typeface="Verdana" panose="020B0604030504040204" pitchFamily="34" charset="0"/>
            </a:rPr>
            <a:t>Changes can be made to IPS 2025 to facilitate the processing of tracked, registered and insured letters.</a:t>
          </a:r>
        </a:p>
      </dgm:t>
    </dgm:pt>
    <dgm:pt modelId="{2D8F08E9-C960-454F-A113-03A5458AF6CB}" type="parTrans" cxnId="{4CEE1AF3-2B0B-49FF-80FE-4BB49212B63C}">
      <dgm:prSet/>
      <dgm:spPr/>
      <dgm:t>
        <a:bodyPr/>
        <a:lstStyle/>
        <a:p>
          <a:endParaRPr lang="en-US" sz="1800"/>
        </a:p>
      </dgm:t>
    </dgm:pt>
    <dgm:pt modelId="{27B5D7DF-180F-4DB1-A022-D5375C5CF19E}" type="sibTrans" cxnId="{4CEE1AF3-2B0B-49FF-80FE-4BB49212B63C}">
      <dgm:prSet/>
      <dgm:spPr/>
      <dgm:t>
        <a:bodyPr/>
        <a:lstStyle/>
        <a:p>
          <a:endParaRPr lang="en-US" sz="1800"/>
        </a:p>
      </dgm:t>
    </dgm:pt>
    <dgm:pt modelId="{8452F99E-1BB6-4AD3-BEAC-27B48F5DB5DE}">
      <dgm:prSet custT="1"/>
      <dgm:spPr/>
      <dgm:t>
        <a:bodyPr lIns="180000" tIns="180000" rIns="180000" bIns="180000"/>
        <a:lstStyle/>
        <a:p>
          <a:r>
            <a:rPr lang="en-US" sz="2000" dirty="0">
              <a:latin typeface="Verdana" panose="020B0604030504040204" pitchFamily="34" charset="0"/>
              <a:ea typeface="Verdana" panose="020B0604030504040204" pitchFamily="34" charset="0"/>
            </a:rPr>
            <a:t>One requirement has already been identified:</a:t>
          </a:r>
        </a:p>
      </dgm:t>
    </dgm:pt>
    <dgm:pt modelId="{E8E5CCFA-B430-4636-8F98-4C9D000DB6BA}" type="parTrans" cxnId="{7117030B-3747-40CE-9DC6-A29B380A393F}">
      <dgm:prSet/>
      <dgm:spPr/>
      <dgm:t>
        <a:bodyPr/>
        <a:lstStyle/>
        <a:p>
          <a:endParaRPr lang="en-US" sz="1800"/>
        </a:p>
      </dgm:t>
    </dgm:pt>
    <dgm:pt modelId="{7851E988-8356-4350-B702-AC356ADBA42E}" type="sibTrans" cxnId="{7117030B-3747-40CE-9DC6-A29B380A393F}">
      <dgm:prSet/>
      <dgm:spPr/>
      <dgm:t>
        <a:bodyPr/>
        <a:lstStyle/>
        <a:p>
          <a:endParaRPr lang="en-US" sz="1800"/>
        </a:p>
      </dgm:t>
    </dgm:pt>
    <dgm:pt modelId="{D189A277-320C-4B20-92A7-8B2004D643B7}">
      <dgm:prSet custT="1"/>
      <dgm:spPr/>
      <dgm:t>
        <a:bodyPr/>
        <a:lstStyle/>
        <a:p>
          <a:pPr marL="360000" indent="-360000">
            <a:spcAft>
              <a:spcPts val="0"/>
            </a:spcAft>
          </a:pPr>
          <a:r>
            <a:rPr lang="en-US" sz="2000" dirty="0">
              <a:latin typeface="Verdana" panose="020B0604030504040204" pitchFamily="34" charset="0"/>
              <a:ea typeface="Verdana" panose="020B0604030504040204" pitchFamily="34" charset="0"/>
            </a:rPr>
            <a:t>Registered items not allowed in UA receptacles</a:t>
          </a:r>
        </a:p>
      </dgm:t>
    </dgm:pt>
    <dgm:pt modelId="{3693E875-EB0A-4953-8996-B12385D6510D}" type="parTrans" cxnId="{DAD393CF-55C0-4BC3-8030-AD5E6BEDC00F}">
      <dgm:prSet/>
      <dgm:spPr/>
      <dgm:t>
        <a:bodyPr/>
        <a:lstStyle/>
        <a:p>
          <a:endParaRPr lang="en-US" sz="1800"/>
        </a:p>
      </dgm:t>
    </dgm:pt>
    <dgm:pt modelId="{76C01183-EB89-47B5-95D7-6A42A3684440}" type="sibTrans" cxnId="{DAD393CF-55C0-4BC3-8030-AD5E6BEDC00F}">
      <dgm:prSet/>
      <dgm:spPr/>
      <dgm:t>
        <a:bodyPr/>
        <a:lstStyle/>
        <a:p>
          <a:endParaRPr lang="en-US" sz="1800"/>
        </a:p>
      </dgm:t>
    </dgm:pt>
    <dgm:pt modelId="{F487301C-FD9D-475A-BFF6-304B48AEF679}" type="pres">
      <dgm:prSet presAssocID="{EF5A9E09-41F4-4FEC-AE0A-EC88BF16FB7D}" presName="linear" presStyleCnt="0">
        <dgm:presLayoutVars>
          <dgm:dir/>
          <dgm:animLvl val="lvl"/>
          <dgm:resizeHandles val="exact"/>
        </dgm:presLayoutVars>
      </dgm:prSet>
      <dgm:spPr/>
    </dgm:pt>
    <dgm:pt modelId="{973C4C6C-15A7-4F58-B543-079985E6AF45}" type="pres">
      <dgm:prSet presAssocID="{921E79BD-5D5D-46D1-A23B-452064AB9015}" presName="parentLin" presStyleCnt="0"/>
      <dgm:spPr/>
    </dgm:pt>
    <dgm:pt modelId="{6261EEBB-369A-4BBE-B633-449D2DA52A0D}" type="pres">
      <dgm:prSet presAssocID="{921E79BD-5D5D-46D1-A23B-452064AB9015}" presName="parentLeftMargin" presStyleLbl="node1" presStyleIdx="0" presStyleCnt="2"/>
      <dgm:spPr/>
    </dgm:pt>
    <dgm:pt modelId="{7B743C76-36F9-4D03-AD7D-62CB6D78BE2A}" type="pres">
      <dgm:prSet presAssocID="{921E79BD-5D5D-46D1-A23B-452064AB9015}" presName="parentText" presStyleLbl="node1" presStyleIdx="0" presStyleCnt="2" custScaleX="142857">
        <dgm:presLayoutVars>
          <dgm:chMax val="0"/>
          <dgm:bulletEnabled val="1"/>
        </dgm:presLayoutVars>
      </dgm:prSet>
      <dgm:spPr/>
    </dgm:pt>
    <dgm:pt modelId="{DF26B5E7-B86B-4D0D-8A9F-76A9C9CAE76A}" type="pres">
      <dgm:prSet presAssocID="{921E79BD-5D5D-46D1-A23B-452064AB9015}" presName="negativeSpace" presStyleCnt="0"/>
      <dgm:spPr/>
    </dgm:pt>
    <dgm:pt modelId="{4AE08E47-F1A9-4F7E-B125-B2607EBEF045}" type="pres">
      <dgm:prSet presAssocID="{921E79BD-5D5D-46D1-A23B-452064AB9015}" presName="childText" presStyleLbl="conFgAcc1" presStyleIdx="0" presStyleCnt="2">
        <dgm:presLayoutVars>
          <dgm:bulletEnabled val="1"/>
        </dgm:presLayoutVars>
      </dgm:prSet>
      <dgm:spPr/>
    </dgm:pt>
    <dgm:pt modelId="{71CF1008-00EC-4102-B4F2-E31ECDB48B26}" type="pres">
      <dgm:prSet presAssocID="{27B5D7DF-180F-4DB1-A022-D5375C5CF19E}" presName="spaceBetweenRectangles" presStyleCnt="0"/>
      <dgm:spPr/>
    </dgm:pt>
    <dgm:pt modelId="{CC31F7F5-5F4C-4822-93B9-CE27B1518849}" type="pres">
      <dgm:prSet presAssocID="{8452F99E-1BB6-4AD3-BEAC-27B48F5DB5DE}" presName="parentLin" presStyleCnt="0"/>
      <dgm:spPr/>
    </dgm:pt>
    <dgm:pt modelId="{D1874D7C-0B53-41B8-BE0C-B6B425476879}" type="pres">
      <dgm:prSet presAssocID="{8452F99E-1BB6-4AD3-BEAC-27B48F5DB5DE}" presName="parentLeftMargin" presStyleLbl="node1" presStyleIdx="0" presStyleCnt="2"/>
      <dgm:spPr/>
    </dgm:pt>
    <dgm:pt modelId="{A2A665DD-CC6D-4E4D-9608-BB1993D2C856}" type="pres">
      <dgm:prSet presAssocID="{8452F99E-1BB6-4AD3-BEAC-27B48F5DB5DE}" presName="parentText" presStyleLbl="node1" presStyleIdx="1" presStyleCnt="2" custScaleX="142857">
        <dgm:presLayoutVars>
          <dgm:chMax val="0"/>
          <dgm:bulletEnabled val="1"/>
        </dgm:presLayoutVars>
      </dgm:prSet>
      <dgm:spPr/>
    </dgm:pt>
    <dgm:pt modelId="{4982A54E-F2AE-4E0E-BA4B-2BF0A2946493}" type="pres">
      <dgm:prSet presAssocID="{8452F99E-1BB6-4AD3-BEAC-27B48F5DB5DE}" presName="negativeSpace" presStyleCnt="0"/>
      <dgm:spPr/>
    </dgm:pt>
    <dgm:pt modelId="{AC539260-3A5F-473B-8057-FDCF850B4FAE}" type="pres">
      <dgm:prSet presAssocID="{8452F99E-1BB6-4AD3-BEAC-27B48F5DB5DE}" presName="childText" presStyleLbl="conFgAcc1" presStyleIdx="1" presStyleCnt="2" custLinFactNeighborY="10442">
        <dgm:presLayoutVars>
          <dgm:bulletEnabled val="1"/>
        </dgm:presLayoutVars>
      </dgm:prSet>
      <dgm:spPr/>
    </dgm:pt>
  </dgm:ptLst>
  <dgm:cxnLst>
    <dgm:cxn modelId="{3CC94708-9116-41A7-8EA1-E461B650125D}" type="presOf" srcId="{D189A277-320C-4B20-92A7-8B2004D643B7}" destId="{AC539260-3A5F-473B-8057-FDCF850B4FAE}" srcOrd="0" destOrd="0" presId="urn:microsoft.com/office/officeart/2005/8/layout/list1"/>
    <dgm:cxn modelId="{7117030B-3747-40CE-9DC6-A29B380A393F}" srcId="{EF5A9E09-41F4-4FEC-AE0A-EC88BF16FB7D}" destId="{8452F99E-1BB6-4AD3-BEAC-27B48F5DB5DE}" srcOrd="1" destOrd="0" parTransId="{E8E5CCFA-B430-4636-8F98-4C9D000DB6BA}" sibTransId="{7851E988-8356-4350-B702-AC356ADBA42E}"/>
    <dgm:cxn modelId="{D82F5F1E-3441-4A5F-8951-B1642665F321}" type="presOf" srcId="{8452F99E-1BB6-4AD3-BEAC-27B48F5DB5DE}" destId="{D1874D7C-0B53-41B8-BE0C-B6B425476879}" srcOrd="0" destOrd="0" presId="urn:microsoft.com/office/officeart/2005/8/layout/list1"/>
    <dgm:cxn modelId="{4ADE5C7F-8829-41ED-8D14-52870A6E3C55}" type="presOf" srcId="{921E79BD-5D5D-46D1-A23B-452064AB9015}" destId="{6261EEBB-369A-4BBE-B633-449D2DA52A0D}" srcOrd="0" destOrd="0" presId="urn:microsoft.com/office/officeart/2005/8/layout/list1"/>
    <dgm:cxn modelId="{EE50138A-7D4A-48B7-B7AB-1BFDFE2F18A6}" type="presOf" srcId="{921E79BD-5D5D-46D1-A23B-452064AB9015}" destId="{7B743C76-36F9-4D03-AD7D-62CB6D78BE2A}" srcOrd="1" destOrd="0" presId="urn:microsoft.com/office/officeart/2005/8/layout/list1"/>
    <dgm:cxn modelId="{DAD393CF-55C0-4BC3-8030-AD5E6BEDC00F}" srcId="{8452F99E-1BB6-4AD3-BEAC-27B48F5DB5DE}" destId="{D189A277-320C-4B20-92A7-8B2004D643B7}" srcOrd="0" destOrd="0" parTransId="{3693E875-EB0A-4953-8996-B12385D6510D}" sibTransId="{76C01183-EB89-47B5-95D7-6A42A3684440}"/>
    <dgm:cxn modelId="{97BCE3E0-A306-43D5-94F3-3D73C88F999E}" type="presOf" srcId="{8452F99E-1BB6-4AD3-BEAC-27B48F5DB5DE}" destId="{A2A665DD-CC6D-4E4D-9608-BB1993D2C856}" srcOrd="1" destOrd="0" presId="urn:microsoft.com/office/officeart/2005/8/layout/list1"/>
    <dgm:cxn modelId="{2EE259EE-4F2E-49E7-8A74-8DABFC80E0D9}" type="presOf" srcId="{EF5A9E09-41F4-4FEC-AE0A-EC88BF16FB7D}" destId="{F487301C-FD9D-475A-BFF6-304B48AEF679}" srcOrd="0" destOrd="0" presId="urn:microsoft.com/office/officeart/2005/8/layout/list1"/>
    <dgm:cxn modelId="{4CEE1AF3-2B0B-49FF-80FE-4BB49212B63C}" srcId="{EF5A9E09-41F4-4FEC-AE0A-EC88BF16FB7D}" destId="{921E79BD-5D5D-46D1-A23B-452064AB9015}" srcOrd="0" destOrd="0" parTransId="{2D8F08E9-C960-454F-A113-03A5458AF6CB}" sibTransId="{27B5D7DF-180F-4DB1-A022-D5375C5CF19E}"/>
    <dgm:cxn modelId="{CD05322E-DD66-417E-ABB2-5FD7778AD6E0}" type="presParOf" srcId="{F487301C-FD9D-475A-BFF6-304B48AEF679}" destId="{973C4C6C-15A7-4F58-B543-079985E6AF45}" srcOrd="0" destOrd="0" presId="urn:microsoft.com/office/officeart/2005/8/layout/list1"/>
    <dgm:cxn modelId="{E33DC613-F089-4990-8068-0D8498E053F5}" type="presParOf" srcId="{973C4C6C-15A7-4F58-B543-079985E6AF45}" destId="{6261EEBB-369A-4BBE-B633-449D2DA52A0D}" srcOrd="0" destOrd="0" presId="urn:microsoft.com/office/officeart/2005/8/layout/list1"/>
    <dgm:cxn modelId="{95199DCF-FBC8-4969-B42E-C3A5F701CA28}" type="presParOf" srcId="{973C4C6C-15A7-4F58-B543-079985E6AF45}" destId="{7B743C76-36F9-4D03-AD7D-62CB6D78BE2A}" srcOrd="1" destOrd="0" presId="urn:microsoft.com/office/officeart/2005/8/layout/list1"/>
    <dgm:cxn modelId="{A4F435AD-5AF8-444E-A8DB-70D1AF6F17F9}" type="presParOf" srcId="{F487301C-FD9D-475A-BFF6-304B48AEF679}" destId="{DF26B5E7-B86B-4D0D-8A9F-76A9C9CAE76A}" srcOrd="1" destOrd="0" presId="urn:microsoft.com/office/officeart/2005/8/layout/list1"/>
    <dgm:cxn modelId="{9834A780-B23E-4887-8FF3-F2321A4A0E20}" type="presParOf" srcId="{F487301C-FD9D-475A-BFF6-304B48AEF679}" destId="{4AE08E47-F1A9-4F7E-B125-B2607EBEF045}" srcOrd="2" destOrd="0" presId="urn:microsoft.com/office/officeart/2005/8/layout/list1"/>
    <dgm:cxn modelId="{DE4D95B8-89BD-4372-B3F7-93DED5EFE97D}" type="presParOf" srcId="{F487301C-FD9D-475A-BFF6-304B48AEF679}" destId="{71CF1008-00EC-4102-B4F2-E31ECDB48B26}" srcOrd="3" destOrd="0" presId="urn:microsoft.com/office/officeart/2005/8/layout/list1"/>
    <dgm:cxn modelId="{DFDAC505-C233-4CDF-A3C0-D0444E202435}" type="presParOf" srcId="{F487301C-FD9D-475A-BFF6-304B48AEF679}" destId="{CC31F7F5-5F4C-4822-93B9-CE27B1518849}" srcOrd="4" destOrd="0" presId="urn:microsoft.com/office/officeart/2005/8/layout/list1"/>
    <dgm:cxn modelId="{27C55634-3406-47AF-8016-031E013F42DB}" type="presParOf" srcId="{CC31F7F5-5F4C-4822-93B9-CE27B1518849}" destId="{D1874D7C-0B53-41B8-BE0C-B6B425476879}" srcOrd="0" destOrd="0" presId="urn:microsoft.com/office/officeart/2005/8/layout/list1"/>
    <dgm:cxn modelId="{5623DC35-60DA-4F80-A802-EC1BF7013889}" type="presParOf" srcId="{CC31F7F5-5F4C-4822-93B9-CE27B1518849}" destId="{A2A665DD-CC6D-4E4D-9608-BB1993D2C856}" srcOrd="1" destOrd="0" presId="urn:microsoft.com/office/officeart/2005/8/layout/list1"/>
    <dgm:cxn modelId="{13956F42-2178-46CD-88DD-F207BEC9EC84}" type="presParOf" srcId="{F487301C-FD9D-475A-BFF6-304B48AEF679}" destId="{4982A54E-F2AE-4E0E-BA4B-2BF0A2946493}" srcOrd="5" destOrd="0" presId="urn:microsoft.com/office/officeart/2005/8/layout/list1"/>
    <dgm:cxn modelId="{58BC88EB-7E32-4D80-80CE-83DF7BFE51BC}" type="presParOf" srcId="{F487301C-FD9D-475A-BFF6-304B48AEF679}" destId="{AC539260-3A5F-473B-8057-FDCF850B4FA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0AD3F8-C03F-487E-A540-7F805CE09A8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8E57436-87AB-4AC6-9486-DE82DCCB7B5F}">
      <dgm:prSet/>
      <dgm:spPr/>
      <dgm:t>
        <a:bodyPr/>
        <a:lstStyle/>
        <a:p>
          <a:r>
            <a:rPr lang="en-US" b="1" dirty="0"/>
            <a:t>Convention Regulations Article 21-003 (Inquiries when using IBIS) </a:t>
          </a:r>
          <a:endParaRPr lang="en-US" dirty="0"/>
        </a:p>
      </dgm:t>
    </dgm:pt>
    <dgm:pt modelId="{28B8596C-85E5-4A1F-AFF8-86A87BBB232C}" type="parTrans" cxnId="{8932CDAA-3602-43EF-9CDE-8560F0D7793B}">
      <dgm:prSet/>
      <dgm:spPr/>
      <dgm:t>
        <a:bodyPr/>
        <a:lstStyle/>
        <a:p>
          <a:endParaRPr lang="en-US"/>
        </a:p>
      </dgm:t>
    </dgm:pt>
    <dgm:pt modelId="{30FF0E53-BC43-492D-9325-11395E3A29C2}" type="sibTrans" cxnId="{8932CDAA-3602-43EF-9CDE-8560F0D7793B}">
      <dgm:prSet/>
      <dgm:spPr/>
      <dgm:t>
        <a:bodyPr/>
        <a:lstStyle/>
        <a:p>
          <a:endParaRPr lang="en-US"/>
        </a:p>
      </dgm:t>
    </dgm:pt>
    <dgm:pt modelId="{66BB000F-9920-4091-83E5-75EE8F76CC78}">
      <dgm:prSet/>
      <dgm:spPr/>
      <dgm:t>
        <a:bodyPr/>
        <a:lstStyle/>
        <a:p>
          <a:r>
            <a:rPr lang="en-US" dirty="0"/>
            <a:t>The preparation of requests for designated operators using IBIS is mandatory for parcels and </a:t>
          </a:r>
          <a:r>
            <a:rPr lang="en-US" u="sng" dirty="0"/>
            <a:t>optional for letter-post items</a:t>
          </a:r>
          <a:r>
            <a:rPr lang="en-US" dirty="0"/>
            <a:t>.</a:t>
          </a:r>
        </a:p>
      </dgm:t>
    </dgm:pt>
    <dgm:pt modelId="{307F9A9F-DA56-4388-8797-BE186A9782F0}" type="parTrans" cxnId="{4A2B20B4-A6F0-4302-9C34-A4BF6B9669FF}">
      <dgm:prSet/>
      <dgm:spPr/>
      <dgm:t>
        <a:bodyPr/>
        <a:lstStyle/>
        <a:p>
          <a:endParaRPr lang="en-US"/>
        </a:p>
      </dgm:t>
    </dgm:pt>
    <dgm:pt modelId="{8601B3EE-A2DB-4144-8823-CE55F3F2251D}" type="sibTrans" cxnId="{4A2B20B4-A6F0-4302-9C34-A4BF6B9669FF}">
      <dgm:prSet/>
      <dgm:spPr/>
      <dgm:t>
        <a:bodyPr/>
        <a:lstStyle/>
        <a:p>
          <a:endParaRPr lang="en-US"/>
        </a:p>
      </dgm:t>
    </dgm:pt>
    <dgm:pt modelId="{A0AB8FF1-101B-4F3A-91DC-3F90E467BE9C}">
      <dgm:prSet/>
      <dgm:spPr/>
      <dgm:t>
        <a:bodyPr/>
        <a:lstStyle/>
        <a:p>
          <a:r>
            <a:rPr lang="en-US" dirty="0"/>
            <a:t>When IBIS is used for letter-post items, all operational and technical procedures applicable to IBIS for parcels shall apply as well for letter-post items.</a:t>
          </a:r>
        </a:p>
      </dgm:t>
    </dgm:pt>
    <dgm:pt modelId="{25C209B5-6D80-4F37-9379-33CF56D55291}" type="parTrans" cxnId="{A206002C-0EB9-4EC7-82B3-24A20BB160E8}">
      <dgm:prSet/>
      <dgm:spPr/>
      <dgm:t>
        <a:bodyPr/>
        <a:lstStyle/>
        <a:p>
          <a:endParaRPr lang="en-US"/>
        </a:p>
      </dgm:t>
    </dgm:pt>
    <dgm:pt modelId="{54A95FBC-5DEB-4BA2-AFF2-0496910CE183}" type="sibTrans" cxnId="{A206002C-0EB9-4EC7-82B3-24A20BB160E8}">
      <dgm:prSet/>
      <dgm:spPr/>
      <dgm:t>
        <a:bodyPr/>
        <a:lstStyle/>
        <a:p>
          <a:endParaRPr lang="en-US"/>
        </a:p>
      </dgm:t>
    </dgm:pt>
    <dgm:pt modelId="{C96CA27F-475B-4C7E-9CCF-CBC7BB8F5FBB}">
      <dgm:prSet/>
      <dgm:spPr/>
      <dgm:t>
        <a:bodyPr/>
        <a:lstStyle/>
        <a:p>
          <a:endParaRPr lang="en-US" dirty="0"/>
        </a:p>
      </dgm:t>
    </dgm:pt>
    <dgm:pt modelId="{6D2B79B1-DC7B-4620-9263-4A8F0AC77A67}" type="parTrans" cxnId="{9D0D9F7F-A75A-452C-A998-A634C9BB1E6A}">
      <dgm:prSet/>
      <dgm:spPr/>
      <dgm:t>
        <a:bodyPr/>
        <a:lstStyle/>
        <a:p>
          <a:endParaRPr lang="en-US"/>
        </a:p>
      </dgm:t>
    </dgm:pt>
    <dgm:pt modelId="{454B1300-71C6-49D8-8778-881F8B726F53}" type="sibTrans" cxnId="{9D0D9F7F-A75A-452C-A998-A634C9BB1E6A}">
      <dgm:prSet/>
      <dgm:spPr/>
      <dgm:t>
        <a:bodyPr/>
        <a:lstStyle/>
        <a:p>
          <a:endParaRPr lang="en-US"/>
        </a:p>
      </dgm:t>
    </dgm:pt>
    <dgm:pt modelId="{129FDF5A-359A-4D9B-94AC-C5C024846D04}">
      <dgm:prSet/>
      <dgm:spPr/>
      <dgm:t>
        <a:bodyPr/>
        <a:lstStyle/>
        <a:p>
          <a:endParaRPr lang="en-US"/>
        </a:p>
      </dgm:t>
    </dgm:pt>
    <dgm:pt modelId="{B1DD1F60-CC11-4984-A00D-454038B32F88}" type="parTrans" cxnId="{748B09D2-A28F-4CC3-B8E0-26386B64D917}">
      <dgm:prSet/>
      <dgm:spPr/>
      <dgm:t>
        <a:bodyPr/>
        <a:lstStyle/>
        <a:p>
          <a:endParaRPr lang="en-US"/>
        </a:p>
      </dgm:t>
    </dgm:pt>
    <dgm:pt modelId="{F41783EA-DF21-4C27-9DDF-0151F7F0B21C}" type="sibTrans" cxnId="{748B09D2-A28F-4CC3-B8E0-26386B64D917}">
      <dgm:prSet/>
      <dgm:spPr/>
      <dgm:t>
        <a:bodyPr/>
        <a:lstStyle/>
        <a:p>
          <a:endParaRPr lang="en-US"/>
        </a:p>
      </dgm:t>
    </dgm:pt>
    <dgm:pt modelId="{94FC2DE0-B782-4AD5-B20F-B2392058B209}" type="pres">
      <dgm:prSet presAssocID="{A90AD3F8-C03F-487E-A540-7F805CE09A88}" presName="Name0" presStyleCnt="0">
        <dgm:presLayoutVars>
          <dgm:dir/>
          <dgm:animLvl val="lvl"/>
          <dgm:resizeHandles val="exact"/>
        </dgm:presLayoutVars>
      </dgm:prSet>
      <dgm:spPr/>
    </dgm:pt>
    <dgm:pt modelId="{09EF9930-BFBF-48FE-9B7E-8049DCFC69A6}" type="pres">
      <dgm:prSet presAssocID="{78E57436-87AB-4AC6-9486-DE82DCCB7B5F}" presName="composite" presStyleCnt="0"/>
      <dgm:spPr/>
    </dgm:pt>
    <dgm:pt modelId="{17D726C1-5B57-4FBD-80D1-09FADBEAD509}" type="pres">
      <dgm:prSet presAssocID="{78E57436-87AB-4AC6-9486-DE82DCCB7B5F}" presName="parTx" presStyleLbl="alignNode1" presStyleIdx="0" presStyleCnt="1">
        <dgm:presLayoutVars>
          <dgm:chMax val="0"/>
          <dgm:chPref val="0"/>
          <dgm:bulletEnabled val="1"/>
        </dgm:presLayoutVars>
      </dgm:prSet>
      <dgm:spPr/>
    </dgm:pt>
    <dgm:pt modelId="{5A7D8CCA-3320-48DB-B9C1-F5A13299FEAC}" type="pres">
      <dgm:prSet presAssocID="{78E57436-87AB-4AC6-9486-DE82DCCB7B5F}" presName="desTx" presStyleLbl="alignAccFollowNode1" presStyleIdx="0" presStyleCnt="1">
        <dgm:presLayoutVars>
          <dgm:bulletEnabled val="1"/>
        </dgm:presLayoutVars>
      </dgm:prSet>
      <dgm:spPr/>
    </dgm:pt>
  </dgm:ptLst>
  <dgm:cxnLst>
    <dgm:cxn modelId="{393B1500-F31C-4EC9-B492-81C4D4F03130}" type="presOf" srcId="{C96CA27F-475B-4C7E-9CCF-CBC7BB8F5FBB}" destId="{5A7D8CCA-3320-48DB-B9C1-F5A13299FEAC}" srcOrd="0" destOrd="0" presId="urn:microsoft.com/office/officeart/2005/8/layout/hList1"/>
    <dgm:cxn modelId="{D5C7B80C-3160-437A-996F-ED9582CD72CE}" type="presOf" srcId="{A0AB8FF1-101B-4F3A-91DC-3F90E467BE9C}" destId="{5A7D8CCA-3320-48DB-B9C1-F5A13299FEAC}" srcOrd="0" destOrd="3" presId="urn:microsoft.com/office/officeart/2005/8/layout/hList1"/>
    <dgm:cxn modelId="{A206002C-0EB9-4EC7-82B3-24A20BB160E8}" srcId="{78E57436-87AB-4AC6-9486-DE82DCCB7B5F}" destId="{A0AB8FF1-101B-4F3A-91DC-3F90E467BE9C}" srcOrd="3" destOrd="0" parTransId="{25C209B5-6D80-4F37-9379-33CF56D55291}" sibTransId="{54A95FBC-5DEB-4BA2-AFF2-0496910CE183}"/>
    <dgm:cxn modelId="{F96FB947-8450-4E5A-9E2B-BD53A8E2EB9E}" type="presOf" srcId="{129FDF5A-359A-4D9B-94AC-C5C024846D04}" destId="{5A7D8CCA-3320-48DB-B9C1-F5A13299FEAC}" srcOrd="0" destOrd="2" presId="urn:microsoft.com/office/officeart/2005/8/layout/hList1"/>
    <dgm:cxn modelId="{9D0D9F7F-A75A-452C-A998-A634C9BB1E6A}" srcId="{78E57436-87AB-4AC6-9486-DE82DCCB7B5F}" destId="{C96CA27F-475B-4C7E-9CCF-CBC7BB8F5FBB}" srcOrd="0" destOrd="0" parTransId="{6D2B79B1-DC7B-4620-9263-4A8F0AC77A67}" sibTransId="{454B1300-71C6-49D8-8778-881F8B726F53}"/>
    <dgm:cxn modelId="{DEAC598E-6100-475A-A8A6-08E660074E06}" type="presOf" srcId="{66BB000F-9920-4091-83E5-75EE8F76CC78}" destId="{5A7D8CCA-3320-48DB-B9C1-F5A13299FEAC}" srcOrd="0" destOrd="1" presId="urn:microsoft.com/office/officeart/2005/8/layout/hList1"/>
    <dgm:cxn modelId="{136C119F-921D-4A27-8AFF-DD87C64E987F}" type="presOf" srcId="{A90AD3F8-C03F-487E-A540-7F805CE09A88}" destId="{94FC2DE0-B782-4AD5-B20F-B2392058B209}" srcOrd="0" destOrd="0" presId="urn:microsoft.com/office/officeart/2005/8/layout/hList1"/>
    <dgm:cxn modelId="{8932CDAA-3602-43EF-9CDE-8560F0D7793B}" srcId="{A90AD3F8-C03F-487E-A540-7F805CE09A88}" destId="{78E57436-87AB-4AC6-9486-DE82DCCB7B5F}" srcOrd="0" destOrd="0" parTransId="{28B8596C-85E5-4A1F-AFF8-86A87BBB232C}" sibTransId="{30FF0E53-BC43-492D-9325-11395E3A29C2}"/>
    <dgm:cxn modelId="{4A2B20B4-A6F0-4302-9C34-A4BF6B9669FF}" srcId="{78E57436-87AB-4AC6-9486-DE82DCCB7B5F}" destId="{66BB000F-9920-4091-83E5-75EE8F76CC78}" srcOrd="1" destOrd="0" parTransId="{307F9A9F-DA56-4388-8797-BE186A9782F0}" sibTransId="{8601B3EE-A2DB-4144-8823-CE55F3F2251D}"/>
    <dgm:cxn modelId="{748B09D2-A28F-4CC3-B8E0-26386B64D917}" srcId="{78E57436-87AB-4AC6-9486-DE82DCCB7B5F}" destId="{129FDF5A-359A-4D9B-94AC-C5C024846D04}" srcOrd="2" destOrd="0" parTransId="{B1DD1F60-CC11-4984-A00D-454038B32F88}" sibTransId="{F41783EA-DF21-4C27-9DDF-0151F7F0B21C}"/>
    <dgm:cxn modelId="{3D8D0BD8-9122-4076-9F09-2EF332DC1612}" type="presOf" srcId="{78E57436-87AB-4AC6-9486-DE82DCCB7B5F}" destId="{17D726C1-5B57-4FBD-80D1-09FADBEAD509}" srcOrd="0" destOrd="0" presId="urn:microsoft.com/office/officeart/2005/8/layout/hList1"/>
    <dgm:cxn modelId="{BDF06F7B-3F42-40EB-B91C-474DDC172D5F}" type="presParOf" srcId="{94FC2DE0-B782-4AD5-B20F-B2392058B209}" destId="{09EF9930-BFBF-48FE-9B7E-8049DCFC69A6}" srcOrd="0" destOrd="0" presId="urn:microsoft.com/office/officeart/2005/8/layout/hList1"/>
    <dgm:cxn modelId="{5DE951F9-E2FA-471E-AD80-67EE13A0470C}" type="presParOf" srcId="{09EF9930-BFBF-48FE-9B7E-8049DCFC69A6}" destId="{17D726C1-5B57-4FBD-80D1-09FADBEAD509}" srcOrd="0" destOrd="0" presId="urn:microsoft.com/office/officeart/2005/8/layout/hList1"/>
    <dgm:cxn modelId="{0CBCFF38-3B66-4285-A6FD-C512495AD7D4}" type="presParOf" srcId="{09EF9930-BFBF-48FE-9B7E-8049DCFC69A6}" destId="{5A7D8CCA-3320-48DB-B9C1-F5A13299FEA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DD4925-EFA4-4C2B-B691-4AF615E79D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C6DF37B-D0E3-484F-9423-A2915FC06251}">
      <dgm:prSet/>
      <dgm:spPr/>
      <dgm:t>
        <a:bodyPr/>
        <a:lstStyle/>
        <a:p>
          <a:r>
            <a:rPr lang="en-US" b="1" dirty="0"/>
            <a:t>Scope: </a:t>
          </a:r>
          <a:endParaRPr lang="en-US" dirty="0"/>
        </a:p>
      </dgm:t>
    </dgm:pt>
    <dgm:pt modelId="{669B5BA8-9ED2-4052-A7A6-4901F9D3BFB9}" type="parTrans" cxnId="{873C28AA-BBED-400C-9158-8E40E2549CC3}">
      <dgm:prSet/>
      <dgm:spPr/>
      <dgm:t>
        <a:bodyPr/>
        <a:lstStyle/>
        <a:p>
          <a:endParaRPr lang="en-US"/>
        </a:p>
      </dgm:t>
    </dgm:pt>
    <dgm:pt modelId="{ADF98CA6-7D6F-4635-AE0A-33F656B98C15}" type="sibTrans" cxnId="{873C28AA-BBED-400C-9158-8E40E2549CC3}">
      <dgm:prSet/>
      <dgm:spPr/>
      <dgm:t>
        <a:bodyPr/>
        <a:lstStyle/>
        <a:p>
          <a:endParaRPr lang="en-US"/>
        </a:p>
      </dgm:t>
    </dgm:pt>
    <dgm:pt modelId="{F73BD51E-5FB5-4E49-9D39-F72964ACC0EF}">
      <dgm:prSet/>
      <dgm:spPr/>
      <dgm:t>
        <a:bodyPr/>
        <a:lstStyle/>
        <a:p>
          <a:r>
            <a:rPr lang="en-US" dirty="0"/>
            <a:t>International inquiries for Registered, Tracked, and Insured items will be handled using the IBIS system—already in use for parcels.</a:t>
          </a:r>
        </a:p>
      </dgm:t>
    </dgm:pt>
    <dgm:pt modelId="{34233FB7-A1FD-4448-8AFA-B345A7628BFA}" type="parTrans" cxnId="{485C7825-3F6F-4158-A89A-0E452DEB9964}">
      <dgm:prSet/>
      <dgm:spPr/>
      <dgm:t>
        <a:bodyPr/>
        <a:lstStyle/>
        <a:p>
          <a:endParaRPr lang="en-US"/>
        </a:p>
      </dgm:t>
    </dgm:pt>
    <dgm:pt modelId="{4A9A75F3-99C0-45BA-9524-1C227046C8E5}" type="sibTrans" cxnId="{485C7825-3F6F-4158-A89A-0E452DEB9964}">
      <dgm:prSet/>
      <dgm:spPr/>
      <dgm:t>
        <a:bodyPr/>
        <a:lstStyle/>
        <a:p>
          <a:endParaRPr lang="en-US"/>
        </a:p>
      </dgm:t>
    </dgm:pt>
    <dgm:pt modelId="{8C666970-13B8-4896-B855-892AE589947D}">
      <dgm:prSet/>
      <dgm:spPr/>
      <dgm:t>
        <a:bodyPr/>
        <a:lstStyle/>
        <a:p>
          <a:r>
            <a:rPr lang="en-US" b="1" dirty="0"/>
            <a:t>Key changes:</a:t>
          </a:r>
          <a:endParaRPr lang="en-US" dirty="0"/>
        </a:p>
      </dgm:t>
    </dgm:pt>
    <dgm:pt modelId="{8993DDDB-586C-427D-A744-73AAD651225B}" type="parTrans" cxnId="{E76B5F2B-8008-4BD5-B2DE-79D77A124290}">
      <dgm:prSet/>
      <dgm:spPr/>
      <dgm:t>
        <a:bodyPr/>
        <a:lstStyle/>
        <a:p>
          <a:endParaRPr lang="en-US"/>
        </a:p>
      </dgm:t>
    </dgm:pt>
    <dgm:pt modelId="{28381BB2-D628-4C08-A3AC-462201E7DE93}" type="sibTrans" cxnId="{E76B5F2B-8008-4BD5-B2DE-79D77A124290}">
      <dgm:prSet/>
      <dgm:spPr/>
      <dgm:t>
        <a:bodyPr/>
        <a:lstStyle/>
        <a:p>
          <a:endParaRPr lang="en-US"/>
        </a:p>
      </dgm:t>
    </dgm:pt>
    <dgm:pt modelId="{44425CE7-3E00-4BC0-938F-6E0D0207E146}">
      <dgm:prSet/>
      <dgm:spPr/>
      <dgm:t>
        <a:bodyPr/>
        <a:lstStyle/>
        <a:p>
          <a:r>
            <a:rPr lang="en-US" dirty="0"/>
            <a:t>Unified system using IBIS-GCSS to ensure consistency across inquiries</a:t>
          </a:r>
        </a:p>
      </dgm:t>
    </dgm:pt>
    <dgm:pt modelId="{251D2002-CDBB-4209-89B6-B7B74E2856D1}" type="parTrans" cxnId="{0FFA845B-4BA0-4BFD-80BC-9711C0976B17}">
      <dgm:prSet/>
      <dgm:spPr/>
      <dgm:t>
        <a:bodyPr/>
        <a:lstStyle/>
        <a:p>
          <a:endParaRPr lang="en-US"/>
        </a:p>
      </dgm:t>
    </dgm:pt>
    <dgm:pt modelId="{5515CE35-CFAB-4CD5-9C59-0AF7E43CE1A3}" type="sibTrans" cxnId="{0FFA845B-4BA0-4BFD-80BC-9711C0976B17}">
      <dgm:prSet/>
      <dgm:spPr/>
      <dgm:t>
        <a:bodyPr/>
        <a:lstStyle/>
        <a:p>
          <a:endParaRPr lang="en-US"/>
        </a:p>
      </dgm:t>
    </dgm:pt>
    <dgm:pt modelId="{E256BC62-80B4-42D1-B3EE-CF8AB3AEEED3}">
      <dgm:prSet/>
      <dgm:spPr/>
      <dgm:t>
        <a:bodyPr/>
        <a:lstStyle/>
        <a:p>
          <a:r>
            <a:rPr lang="en-US" dirty="0"/>
            <a:t>The relevant module is being enhanced by the GCSS provider allowing for access by existing and new call centers/users</a:t>
          </a:r>
        </a:p>
      </dgm:t>
    </dgm:pt>
    <dgm:pt modelId="{B3291914-705B-4D32-AA4D-257A5791CDA2}" type="parTrans" cxnId="{1721BCE8-6837-48CF-B9A2-2335F203A464}">
      <dgm:prSet/>
      <dgm:spPr/>
      <dgm:t>
        <a:bodyPr/>
        <a:lstStyle/>
        <a:p>
          <a:endParaRPr lang="en-US"/>
        </a:p>
      </dgm:t>
    </dgm:pt>
    <dgm:pt modelId="{13D71215-DDBA-4ED0-8E08-B520A73E97A0}" type="sibTrans" cxnId="{1721BCE8-6837-48CF-B9A2-2335F203A464}">
      <dgm:prSet/>
      <dgm:spPr/>
      <dgm:t>
        <a:bodyPr/>
        <a:lstStyle/>
        <a:p>
          <a:endParaRPr lang="en-US"/>
        </a:p>
      </dgm:t>
    </dgm:pt>
    <dgm:pt modelId="{B44815F0-72D7-4377-9E99-2E78F50D13C3}">
      <dgm:prSet/>
      <dgm:spPr/>
      <dgm:t>
        <a:bodyPr/>
        <a:lstStyle/>
        <a:p>
          <a:r>
            <a:rPr lang="en-US" dirty="0"/>
            <a:t>Call centers and users already experienced with handling Internet-based inquiries will be instrumental in this rollout. Training can be organized when needed.</a:t>
          </a:r>
        </a:p>
      </dgm:t>
    </dgm:pt>
    <dgm:pt modelId="{2B82DFB3-7857-4E99-AEEE-C27B74815612}" type="parTrans" cxnId="{A112C309-8D62-4A8E-8624-C28C92B638AE}">
      <dgm:prSet/>
      <dgm:spPr/>
      <dgm:t>
        <a:bodyPr/>
        <a:lstStyle/>
        <a:p>
          <a:endParaRPr lang="en-US"/>
        </a:p>
      </dgm:t>
    </dgm:pt>
    <dgm:pt modelId="{01C906E2-9933-4F34-B2B6-7521161BF51B}" type="sibTrans" cxnId="{A112C309-8D62-4A8E-8624-C28C92B638AE}">
      <dgm:prSet/>
      <dgm:spPr/>
      <dgm:t>
        <a:bodyPr/>
        <a:lstStyle/>
        <a:p>
          <a:endParaRPr lang="en-US"/>
        </a:p>
      </dgm:t>
    </dgm:pt>
    <dgm:pt modelId="{CA49517A-2D44-4D5B-B969-F7A116598681}">
      <dgm:prSet/>
      <dgm:spPr/>
      <dgm:t>
        <a:bodyPr/>
        <a:lstStyle/>
        <a:p>
          <a:r>
            <a:rPr lang="en-US" b="1" dirty="0"/>
            <a:t>Next steps:</a:t>
          </a:r>
          <a:endParaRPr lang="en-US" dirty="0"/>
        </a:p>
      </dgm:t>
    </dgm:pt>
    <dgm:pt modelId="{D3260569-A719-46E4-A544-0140E2ECC037}" type="parTrans" cxnId="{5F516A02-41B4-4001-8487-10CF48B8C2DE}">
      <dgm:prSet/>
      <dgm:spPr/>
      <dgm:t>
        <a:bodyPr/>
        <a:lstStyle/>
        <a:p>
          <a:endParaRPr lang="en-US"/>
        </a:p>
      </dgm:t>
    </dgm:pt>
    <dgm:pt modelId="{9D33DF67-0E57-4D4F-8F1D-2A14B07C89BE}" type="sibTrans" cxnId="{5F516A02-41B4-4001-8487-10CF48B8C2DE}">
      <dgm:prSet/>
      <dgm:spPr/>
      <dgm:t>
        <a:bodyPr/>
        <a:lstStyle/>
        <a:p>
          <a:endParaRPr lang="en-US"/>
        </a:p>
      </dgm:t>
    </dgm:pt>
    <dgm:pt modelId="{F4028D18-470A-487B-ABEB-AE29A3E6B56F}">
      <dgm:prSet/>
      <dgm:spPr/>
      <dgm:t>
        <a:bodyPr/>
        <a:lstStyle/>
        <a:p>
          <a:r>
            <a:rPr lang="en-US" dirty="0"/>
            <a:t>Detailed guidance and implementation support will be communicated shortly to all members</a:t>
          </a:r>
        </a:p>
      </dgm:t>
    </dgm:pt>
    <dgm:pt modelId="{DF056BBE-84D4-4240-B948-4C771D14E58D}" type="parTrans" cxnId="{C32DDE92-89CB-4AC5-9A40-033AB83F44A0}">
      <dgm:prSet/>
      <dgm:spPr/>
      <dgm:t>
        <a:bodyPr/>
        <a:lstStyle/>
        <a:p>
          <a:endParaRPr lang="en-US"/>
        </a:p>
      </dgm:t>
    </dgm:pt>
    <dgm:pt modelId="{0DBF89E3-05ED-4C15-8149-88DEEDAAAAA5}" type="sibTrans" cxnId="{C32DDE92-89CB-4AC5-9A40-033AB83F44A0}">
      <dgm:prSet/>
      <dgm:spPr/>
      <dgm:t>
        <a:bodyPr/>
        <a:lstStyle/>
        <a:p>
          <a:endParaRPr lang="en-US"/>
        </a:p>
      </dgm:t>
    </dgm:pt>
    <dgm:pt modelId="{76CA7203-68C6-4AE7-B731-B9521081425D}" type="pres">
      <dgm:prSet presAssocID="{5DDD4925-EFA4-4C2B-B691-4AF615E79D4D}" presName="linear" presStyleCnt="0">
        <dgm:presLayoutVars>
          <dgm:animLvl val="lvl"/>
          <dgm:resizeHandles val="exact"/>
        </dgm:presLayoutVars>
      </dgm:prSet>
      <dgm:spPr/>
    </dgm:pt>
    <dgm:pt modelId="{917C9426-FE7F-405C-A890-9DA9115CAA39}" type="pres">
      <dgm:prSet presAssocID="{5C6DF37B-D0E3-484F-9423-A2915FC06251}" presName="parentText" presStyleLbl="node1" presStyleIdx="0" presStyleCnt="3">
        <dgm:presLayoutVars>
          <dgm:chMax val="0"/>
          <dgm:bulletEnabled val="1"/>
        </dgm:presLayoutVars>
      </dgm:prSet>
      <dgm:spPr/>
    </dgm:pt>
    <dgm:pt modelId="{80939617-8426-45F9-BB85-FDD3A8889BF3}" type="pres">
      <dgm:prSet presAssocID="{5C6DF37B-D0E3-484F-9423-A2915FC06251}" presName="childText" presStyleLbl="revTx" presStyleIdx="0" presStyleCnt="3">
        <dgm:presLayoutVars>
          <dgm:bulletEnabled val="1"/>
        </dgm:presLayoutVars>
      </dgm:prSet>
      <dgm:spPr/>
    </dgm:pt>
    <dgm:pt modelId="{591C51D5-25D1-446E-8924-8308D962FD3B}" type="pres">
      <dgm:prSet presAssocID="{8C666970-13B8-4896-B855-892AE589947D}" presName="parentText" presStyleLbl="node1" presStyleIdx="1" presStyleCnt="3">
        <dgm:presLayoutVars>
          <dgm:chMax val="0"/>
          <dgm:bulletEnabled val="1"/>
        </dgm:presLayoutVars>
      </dgm:prSet>
      <dgm:spPr/>
    </dgm:pt>
    <dgm:pt modelId="{FA6E7831-BE71-4F40-A878-66CCDAD692CB}" type="pres">
      <dgm:prSet presAssocID="{8C666970-13B8-4896-B855-892AE589947D}" presName="childText" presStyleLbl="revTx" presStyleIdx="1" presStyleCnt="3">
        <dgm:presLayoutVars>
          <dgm:bulletEnabled val="1"/>
        </dgm:presLayoutVars>
      </dgm:prSet>
      <dgm:spPr/>
    </dgm:pt>
    <dgm:pt modelId="{D961103F-6878-41C8-BD7C-813053BDBB2E}" type="pres">
      <dgm:prSet presAssocID="{CA49517A-2D44-4D5B-B969-F7A116598681}" presName="parentText" presStyleLbl="node1" presStyleIdx="2" presStyleCnt="3">
        <dgm:presLayoutVars>
          <dgm:chMax val="0"/>
          <dgm:bulletEnabled val="1"/>
        </dgm:presLayoutVars>
      </dgm:prSet>
      <dgm:spPr/>
    </dgm:pt>
    <dgm:pt modelId="{FE5FA4DE-8DBF-4986-9837-7EC8A21DCD80}" type="pres">
      <dgm:prSet presAssocID="{CA49517A-2D44-4D5B-B969-F7A116598681}" presName="childText" presStyleLbl="revTx" presStyleIdx="2" presStyleCnt="3">
        <dgm:presLayoutVars>
          <dgm:bulletEnabled val="1"/>
        </dgm:presLayoutVars>
      </dgm:prSet>
      <dgm:spPr/>
    </dgm:pt>
  </dgm:ptLst>
  <dgm:cxnLst>
    <dgm:cxn modelId="{5F516A02-41B4-4001-8487-10CF48B8C2DE}" srcId="{5DDD4925-EFA4-4C2B-B691-4AF615E79D4D}" destId="{CA49517A-2D44-4D5B-B969-F7A116598681}" srcOrd="2" destOrd="0" parTransId="{D3260569-A719-46E4-A544-0140E2ECC037}" sibTransId="{9D33DF67-0E57-4D4F-8F1D-2A14B07C89BE}"/>
    <dgm:cxn modelId="{A112C309-8D62-4A8E-8624-C28C92B638AE}" srcId="{8C666970-13B8-4896-B855-892AE589947D}" destId="{B44815F0-72D7-4377-9E99-2E78F50D13C3}" srcOrd="2" destOrd="0" parTransId="{2B82DFB3-7857-4E99-AEEE-C27B74815612}" sibTransId="{01C906E2-9933-4F34-B2B6-7521161BF51B}"/>
    <dgm:cxn modelId="{0A0A580C-A5B8-460B-A55F-58FD83976368}" type="presOf" srcId="{F4028D18-470A-487B-ABEB-AE29A3E6B56F}" destId="{FE5FA4DE-8DBF-4986-9837-7EC8A21DCD80}" srcOrd="0" destOrd="0" presId="urn:microsoft.com/office/officeart/2005/8/layout/vList2"/>
    <dgm:cxn modelId="{F782091A-1F4E-4538-B9CE-A02D8115AC05}" type="presOf" srcId="{44425CE7-3E00-4BC0-938F-6E0D0207E146}" destId="{FA6E7831-BE71-4F40-A878-66CCDAD692CB}" srcOrd="0" destOrd="0" presId="urn:microsoft.com/office/officeart/2005/8/layout/vList2"/>
    <dgm:cxn modelId="{14916020-03B6-4264-A497-A43D2CA8BB54}" type="presOf" srcId="{CA49517A-2D44-4D5B-B969-F7A116598681}" destId="{D961103F-6878-41C8-BD7C-813053BDBB2E}" srcOrd="0" destOrd="0" presId="urn:microsoft.com/office/officeart/2005/8/layout/vList2"/>
    <dgm:cxn modelId="{485C7825-3F6F-4158-A89A-0E452DEB9964}" srcId="{5C6DF37B-D0E3-484F-9423-A2915FC06251}" destId="{F73BD51E-5FB5-4E49-9D39-F72964ACC0EF}" srcOrd="0" destOrd="0" parTransId="{34233FB7-A1FD-4448-8AFA-B345A7628BFA}" sibTransId="{4A9A75F3-99C0-45BA-9524-1C227046C8E5}"/>
    <dgm:cxn modelId="{74904C26-6CB4-44A8-9347-B31BECD60E3A}" type="presOf" srcId="{B44815F0-72D7-4377-9E99-2E78F50D13C3}" destId="{FA6E7831-BE71-4F40-A878-66CCDAD692CB}" srcOrd="0" destOrd="2" presId="urn:microsoft.com/office/officeart/2005/8/layout/vList2"/>
    <dgm:cxn modelId="{E76B5F2B-8008-4BD5-B2DE-79D77A124290}" srcId="{5DDD4925-EFA4-4C2B-B691-4AF615E79D4D}" destId="{8C666970-13B8-4896-B855-892AE589947D}" srcOrd="1" destOrd="0" parTransId="{8993DDDB-586C-427D-A744-73AAD651225B}" sibTransId="{28381BB2-D628-4C08-A3AC-462201E7DE93}"/>
    <dgm:cxn modelId="{283D6A34-FCCB-42FC-8F18-60EB7C8C1FBC}" type="presOf" srcId="{5C6DF37B-D0E3-484F-9423-A2915FC06251}" destId="{917C9426-FE7F-405C-A890-9DA9115CAA39}" srcOrd="0" destOrd="0" presId="urn:microsoft.com/office/officeart/2005/8/layout/vList2"/>
    <dgm:cxn modelId="{0FFA845B-4BA0-4BFD-80BC-9711C0976B17}" srcId="{8C666970-13B8-4896-B855-892AE589947D}" destId="{44425CE7-3E00-4BC0-938F-6E0D0207E146}" srcOrd="0" destOrd="0" parTransId="{251D2002-CDBB-4209-89B6-B7B74E2856D1}" sibTransId="{5515CE35-CFAB-4CD5-9C59-0AF7E43CE1A3}"/>
    <dgm:cxn modelId="{F0D6C047-4A87-450D-A117-F02109EDF82A}" type="presOf" srcId="{5DDD4925-EFA4-4C2B-B691-4AF615E79D4D}" destId="{76CA7203-68C6-4AE7-B731-B9521081425D}" srcOrd="0" destOrd="0" presId="urn:microsoft.com/office/officeart/2005/8/layout/vList2"/>
    <dgm:cxn modelId="{48F2D552-9508-4ED2-84B1-D225E506B8C4}" type="presOf" srcId="{E256BC62-80B4-42D1-B3EE-CF8AB3AEEED3}" destId="{FA6E7831-BE71-4F40-A878-66CCDAD692CB}" srcOrd="0" destOrd="1" presId="urn:microsoft.com/office/officeart/2005/8/layout/vList2"/>
    <dgm:cxn modelId="{C32DDE92-89CB-4AC5-9A40-033AB83F44A0}" srcId="{CA49517A-2D44-4D5B-B969-F7A116598681}" destId="{F4028D18-470A-487B-ABEB-AE29A3E6B56F}" srcOrd="0" destOrd="0" parTransId="{DF056BBE-84D4-4240-B948-4C771D14E58D}" sibTransId="{0DBF89E3-05ED-4C15-8149-88DEEDAAAAA5}"/>
    <dgm:cxn modelId="{20238B9A-D62E-40BE-82EC-4EB6A173ECF6}" type="presOf" srcId="{8C666970-13B8-4896-B855-892AE589947D}" destId="{591C51D5-25D1-446E-8924-8308D962FD3B}" srcOrd="0" destOrd="0" presId="urn:microsoft.com/office/officeart/2005/8/layout/vList2"/>
    <dgm:cxn modelId="{873C28AA-BBED-400C-9158-8E40E2549CC3}" srcId="{5DDD4925-EFA4-4C2B-B691-4AF615E79D4D}" destId="{5C6DF37B-D0E3-484F-9423-A2915FC06251}" srcOrd="0" destOrd="0" parTransId="{669B5BA8-9ED2-4052-A7A6-4901F9D3BFB9}" sibTransId="{ADF98CA6-7D6F-4635-AE0A-33F656B98C15}"/>
    <dgm:cxn modelId="{422823D7-07C2-45F9-8AB5-DE909AEE0E6D}" type="presOf" srcId="{F73BD51E-5FB5-4E49-9D39-F72964ACC0EF}" destId="{80939617-8426-45F9-BB85-FDD3A8889BF3}" srcOrd="0" destOrd="0" presId="urn:microsoft.com/office/officeart/2005/8/layout/vList2"/>
    <dgm:cxn modelId="{1721BCE8-6837-48CF-B9A2-2335F203A464}" srcId="{8C666970-13B8-4896-B855-892AE589947D}" destId="{E256BC62-80B4-42D1-B3EE-CF8AB3AEEED3}" srcOrd="1" destOrd="0" parTransId="{B3291914-705B-4D32-AA4D-257A5791CDA2}" sibTransId="{13D71215-DDBA-4ED0-8E08-B520A73E97A0}"/>
    <dgm:cxn modelId="{4CBA8C60-EFA2-4E88-ABEA-548CDDE3C26B}" type="presParOf" srcId="{76CA7203-68C6-4AE7-B731-B9521081425D}" destId="{917C9426-FE7F-405C-A890-9DA9115CAA39}" srcOrd="0" destOrd="0" presId="urn:microsoft.com/office/officeart/2005/8/layout/vList2"/>
    <dgm:cxn modelId="{93BA2D08-81D9-4EC1-B3C0-1342162FE1BD}" type="presParOf" srcId="{76CA7203-68C6-4AE7-B731-B9521081425D}" destId="{80939617-8426-45F9-BB85-FDD3A8889BF3}" srcOrd="1" destOrd="0" presId="urn:microsoft.com/office/officeart/2005/8/layout/vList2"/>
    <dgm:cxn modelId="{B36F9EA2-5F07-42E0-B7CA-FDC9BB24D748}" type="presParOf" srcId="{76CA7203-68C6-4AE7-B731-B9521081425D}" destId="{591C51D5-25D1-446E-8924-8308D962FD3B}" srcOrd="2" destOrd="0" presId="urn:microsoft.com/office/officeart/2005/8/layout/vList2"/>
    <dgm:cxn modelId="{65E74B52-9F4D-4A06-8604-84D610F637BC}" type="presParOf" srcId="{76CA7203-68C6-4AE7-B731-B9521081425D}" destId="{FA6E7831-BE71-4F40-A878-66CCDAD692CB}" srcOrd="3" destOrd="0" presId="urn:microsoft.com/office/officeart/2005/8/layout/vList2"/>
    <dgm:cxn modelId="{17975617-F202-4288-AD71-8F58B5547758}" type="presParOf" srcId="{76CA7203-68C6-4AE7-B731-B9521081425D}" destId="{D961103F-6878-41C8-BD7C-813053BDBB2E}" srcOrd="4" destOrd="0" presId="urn:microsoft.com/office/officeart/2005/8/layout/vList2"/>
    <dgm:cxn modelId="{EFBAB2D4-4678-418E-B70F-96A85DCFE841}" type="presParOf" srcId="{76CA7203-68C6-4AE7-B731-B9521081425D}" destId="{FE5FA4DE-8DBF-4986-9837-7EC8A21DCD80}"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799BD4-9FF3-425C-A43D-96725D69B0A9}" type="doc">
      <dgm:prSet loTypeId="urn:microsoft.com/office/officeart/2008/layout/VerticalCurvedList" loCatId="list" qsTypeId="urn:microsoft.com/office/officeart/2005/8/quickstyle/simple1" qsCatId="simple" csTypeId="urn:microsoft.com/office/officeart/2005/8/colors/colorful1" csCatId="colorful"/>
      <dgm:spPr/>
      <dgm:t>
        <a:bodyPr/>
        <a:lstStyle/>
        <a:p>
          <a:endParaRPr lang="en-US"/>
        </a:p>
      </dgm:t>
    </dgm:pt>
    <dgm:pt modelId="{CF82BA74-0700-4D05-90E5-87BD29C52E72}">
      <dgm:prSet custT="1"/>
      <dgm:spPr/>
      <dgm:t>
        <a:bodyPr/>
        <a:lstStyle/>
        <a:p>
          <a:pPr algn="just"/>
          <a:r>
            <a:rPr lang="en-US" sz="2400" dirty="0">
              <a:latin typeface="Verdana" panose="020B0604030504040204" pitchFamily="34" charset="0"/>
              <a:ea typeface="Verdana" panose="020B0604030504040204" pitchFamily="34" charset="0"/>
            </a:rPr>
            <a:t>Designated operators offering outbound </a:t>
          </a:r>
          <a:r>
            <a:rPr lang="en-US" sz="2400" i="1" u="none" dirty="0">
              <a:latin typeface="Verdana" panose="020B0604030504040204" pitchFamily="34" charset="0"/>
              <a:ea typeface="Verdana" panose="020B0604030504040204" pitchFamily="34" charset="0"/>
            </a:rPr>
            <a:t>tracked delivery service</a:t>
          </a:r>
          <a:r>
            <a:rPr lang="en-US" sz="2400" dirty="0">
              <a:latin typeface="Verdana" panose="020B0604030504040204" pitchFamily="34" charset="0"/>
              <a:ea typeface="Verdana" panose="020B0604030504040204" pitchFamily="34" charset="0"/>
            </a:rPr>
            <a:t> for letter-post items containing </a:t>
          </a:r>
          <a:r>
            <a:rPr lang="en-US" sz="2400" b="1" dirty="0">
              <a:latin typeface="Verdana" panose="020B0604030504040204" pitchFamily="34" charset="0"/>
              <a:ea typeface="Verdana" panose="020B0604030504040204" pitchFamily="34" charset="0"/>
            </a:rPr>
            <a:t>goods</a:t>
          </a:r>
          <a:endParaRPr lang="en-US" sz="2400" dirty="0">
            <a:latin typeface="Verdana" panose="020B0604030504040204" pitchFamily="34" charset="0"/>
            <a:ea typeface="Verdana" panose="020B0604030504040204" pitchFamily="34" charset="0"/>
          </a:endParaRPr>
        </a:p>
      </dgm:t>
    </dgm:pt>
    <dgm:pt modelId="{1F337A75-2801-4BE1-A676-28C83D52FB13}" type="parTrans" cxnId="{59F2098D-CE5F-414B-9275-4E7EE8C0BD78}">
      <dgm:prSet/>
      <dgm:spPr/>
      <dgm:t>
        <a:bodyPr/>
        <a:lstStyle/>
        <a:p>
          <a:pPr algn="just"/>
          <a:endParaRPr lang="en-US" sz="2400">
            <a:latin typeface="Verdana" panose="020B0604030504040204" pitchFamily="34" charset="0"/>
            <a:ea typeface="Verdana" panose="020B0604030504040204" pitchFamily="34" charset="0"/>
          </a:endParaRPr>
        </a:p>
      </dgm:t>
    </dgm:pt>
    <dgm:pt modelId="{CB6D011D-594C-4E3B-9FD8-C26495FA8C12}" type="sibTrans" cxnId="{59F2098D-CE5F-414B-9275-4E7EE8C0BD78}">
      <dgm:prSet/>
      <dgm:spPr/>
      <dgm:t>
        <a:bodyPr/>
        <a:lstStyle/>
        <a:p>
          <a:pPr algn="just"/>
          <a:endParaRPr lang="en-US" sz="2400">
            <a:latin typeface="Verdana" panose="020B0604030504040204" pitchFamily="34" charset="0"/>
            <a:ea typeface="Verdana" panose="020B0604030504040204" pitchFamily="34" charset="0"/>
          </a:endParaRPr>
        </a:p>
      </dgm:t>
    </dgm:pt>
    <dgm:pt modelId="{09337A28-D547-439B-BB2C-CBDB9E6C76C0}">
      <dgm:prSet custT="1"/>
      <dgm:spPr/>
      <dgm:t>
        <a:bodyPr/>
        <a:lstStyle/>
        <a:p>
          <a:pPr algn="just"/>
          <a:r>
            <a:rPr lang="en-US" sz="2400" dirty="0">
              <a:latin typeface="Verdana" panose="020B0604030504040204" pitchFamily="34" charset="0"/>
              <a:ea typeface="Verdana" panose="020B0604030504040204" pitchFamily="34" charset="0"/>
            </a:rPr>
            <a:t>Designated operators offering </a:t>
          </a:r>
          <a:r>
            <a:rPr lang="en-US" sz="2400" i="1" u="none" dirty="0">
              <a:latin typeface="Verdana" panose="020B0604030504040204" pitchFamily="34" charset="0"/>
              <a:ea typeface="Verdana" panose="020B0604030504040204" pitchFamily="34" charset="0"/>
            </a:rPr>
            <a:t>tracked delivery service</a:t>
          </a:r>
          <a:r>
            <a:rPr lang="en-US" sz="2400" u="none" dirty="0">
              <a:latin typeface="Verdana" panose="020B0604030504040204" pitchFamily="34" charset="0"/>
              <a:ea typeface="Verdana" panose="020B0604030504040204" pitchFamily="34" charset="0"/>
            </a:rPr>
            <a:t> </a:t>
          </a:r>
          <a:r>
            <a:rPr lang="en-US" sz="2400" dirty="0">
              <a:latin typeface="Verdana" panose="020B0604030504040204" pitchFamily="34" charset="0"/>
              <a:ea typeface="Verdana" panose="020B0604030504040204" pitchFamily="34" charset="0"/>
            </a:rPr>
            <a:t>for letter-post items containing </a:t>
          </a:r>
          <a:r>
            <a:rPr lang="en-US" sz="2400" b="1" dirty="0">
              <a:latin typeface="Verdana" panose="020B0604030504040204" pitchFamily="34" charset="0"/>
              <a:ea typeface="Verdana" panose="020B0604030504040204" pitchFamily="34" charset="0"/>
            </a:rPr>
            <a:t>documents</a:t>
          </a:r>
          <a:endParaRPr lang="en-US" sz="2400" dirty="0">
            <a:latin typeface="Verdana" panose="020B0604030504040204" pitchFamily="34" charset="0"/>
            <a:ea typeface="Verdana" panose="020B0604030504040204" pitchFamily="34" charset="0"/>
          </a:endParaRPr>
        </a:p>
      </dgm:t>
    </dgm:pt>
    <dgm:pt modelId="{C90365A4-3CF9-4669-B5B3-CACDE3E82D83}" type="parTrans" cxnId="{06BFDAFF-1216-4664-9049-017AC5700C92}">
      <dgm:prSet/>
      <dgm:spPr/>
      <dgm:t>
        <a:bodyPr/>
        <a:lstStyle/>
        <a:p>
          <a:pPr algn="just"/>
          <a:endParaRPr lang="en-US" sz="2400">
            <a:latin typeface="Verdana" panose="020B0604030504040204" pitchFamily="34" charset="0"/>
            <a:ea typeface="Verdana" panose="020B0604030504040204" pitchFamily="34" charset="0"/>
          </a:endParaRPr>
        </a:p>
      </dgm:t>
    </dgm:pt>
    <dgm:pt modelId="{CDB20912-8259-4AE3-A998-BD202A49BAF4}" type="sibTrans" cxnId="{06BFDAFF-1216-4664-9049-017AC5700C92}">
      <dgm:prSet/>
      <dgm:spPr/>
      <dgm:t>
        <a:bodyPr/>
        <a:lstStyle/>
        <a:p>
          <a:pPr algn="just"/>
          <a:endParaRPr lang="en-US" sz="2400">
            <a:latin typeface="Verdana" panose="020B0604030504040204" pitchFamily="34" charset="0"/>
            <a:ea typeface="Verdana" panose="020B0604030504040204" pitchFamily="34" charset="0"/>
          </a:endParaRPr>
        </a:p>
      </dgm:t>
    </dgm:pt>
    <dgm:pt modelId="{24D58FCB-75AE-4B86-8802-B2B291BE7B66}">
      <dgm:prSet custT="1"/>
      <dgm:spPr/>
      <dgm:t>
        <a:bodyPr/>
        <a:lstStyle/>
        <a:p>
          <a:pPr algn="just"/>
          <a:r>
            <a:rPr lang="en-US" sz="2400" dirty="0">
              <a:latin typeface="Verdana" panose="020B0604030504040204" pitchFamily="34" charset="0"/>
              <a:ea typeface="Verdana" panose="020B0604030504040204" pitchFamily="34" charset="0"/>
            </a:rPr>
            <a:t>Designated operators offering </a:t>
          </a:r>
          <a:r>
            <a:rPr lang="en-US" sz="2400" i="1" u="none" dirty="0">
              <a:latin typeface="Verdana" panose="020B0604030504040204" pitchFamily="34" charset="0"/>
              <a:ea typeface="Verdana" panose="020B0604030504040204" pitchFamily="34" charset="0"/>
            </a:rPr>
            <a:t>M bags</a:t>
          </a:r>
          <a:r>
            <a:rPr lang="en-US" sz="2400" u="none" dirty="0">
              <a:latin typeface="Verdana" panose="020B0604030504040204" pitchFamily="34" charset="0"/>
              <a:ea typeface="Verdana" panose="020B0604030504040204" pitchFamily="34" charset="0"/>
            </a:rPr>
            <a:t> </a:t>
          </a:r>
          <a:r>
            <a:rPr lang="en-US" sz="2400" dirty="0">
              <a:latin typeface="Verdana" panose="020B0604030504040204" pitchFamily="34" charset="0"/>
              <a:ea typeface="Verdana" panose="020B0604030504040204" pitchFamily="34" charset="0"/>
            </a:rPr>
            <a:t>as optional supplementary service</a:t>
          </a:r>
        </a:p>
      </dgm:t>
    </dgm:pt>
    <dgm:pt modelId="{B49D4FF1-DAD0-434F-8385-134A99E88553}" type="parTrans" cxnId="{1D1722A0-64F3-4581-90A7-A15BD43746E8}">
      <dgm:prSet/>
      <dgm:spPr/>
      <dgm:t>
        <a:bodyPr/>
        <a:lstStyle/>
        <a:p>
          <a:pPr algn="just"/>
          <a:endParaRPr lang="en-US" sz="2400">
            <a:latin typeface="Verdana" panose="020B0604030504040204" pitchFamily="34" charset="0"/>
            <a:ea typeface="Verdana" panose="020B0604030504040204" pitchFamily="34" charset="0"/>
          </a:endParaRPr>
        </a:p>
      </dgm:t>
    </dgm:pt>
    <dgm:pt modelId="{6C2C9E53-31A8-4A0E-8CC1-08191A0E3557}" type="sibTrans" cxnId="{1D1722A0-64F3-4581-90A7-A15BD43746E8}">
      <dgm:prSet/>
      <dgm:spPr/>
      <dgm:t>
        <a:bodyPr/>
        <a:lstStyle/>
        <a:p>
          <a:pPr algn="just"/>
          <a:endParaRPr lang="en-US" sz="2400">
            <a:latin typeface="Verdana" panose="020B0604030504040204" pitchFamily="34" charset="0"/>
            <a:ea typeface="Verdana" panose="020B0604030504040204" pitchFamily="34" charset="0"/>
          </a:endParaRPr>
        </a:p>
      </dgm:t>
    </dgm:pt>
    <dgm:pt modelId="{BA5C841A-0C4F-426C-BE48-21C426F5156F}" type="pres">
      <dgm:prSet presAssocID="{AE799BD4-9FF3-425C-A43D-96725D69B0A9}" presName="Name0" presStyleCnt="0">
        <dgm:presLayoutVars>
          <dgm:chMax val="7"/>
          <dgm:chPref val="7"/>
          <dgm:dir/>
        </dgm:presLayoutVars>
      </dgm:prSet>
      <dgm:spPr/>
    </dgm:pt>
    <dgm:pt modelId="{469D2A78-9AD1-4F7E-AF6C-6AA31644FDE1}" type="pres">
      <dgm:prSet presAssocID="{AE799BD4-9FF3-425C-A43D-96725D69B0A9}" presName="Name1" presStyleCnt="0"/>
      <dgm:spPr/>
    </dgm:pt>
    <dgm:pt modelId="{9374FCA7-7BED-4FBD-B0B6-57F8F84781FB}" type="pres">
      <dgm:prSet presAssocID="{AE799BD4-9FF3-425C-A43D-96725D69B0A9}" presName="cycle" presStyleCnt="0"/>
      <dgm:spPr/>
    </dgm:pt>
    <dgm:pt modelId="{1F127811-9947-4115-A53A-230BFD4C9FF5}" type="pres">
      <dgm:prSet presAssocID="{AE799BD4-9FF3-425C-A43D-96725D69B0A9}" presName="srcNode" presStyleLbl="node1" presStyleIdx="0" presStyleCnt="3"/>
      <dgm:spPr/>
    </dgm:pt>
    <dgm:pt modelId="{C14A9E18-4736-463A-B611-5D09435952A4}" type="pres">
      <dgm:prSet presAssocID="{AE799BD4-9FF3-425C-A43D-96725D69B0A9}" presName="conn" presStyleLbl="parChTrans1D2" presStyleIdx="0" presStyleCnt="1"/>
      <dgm:spPr/>
    </dgm:pt>
    <dgm:pt modelId="{8BAB4E19-6635-449C-A5EA-7460B883689C}" type="pres">
      <dgm:prSet presAssocID="{AE799BD4-9FF3-425C-A43D-96725D69B0A9}" presName="extraNode" presStyleLbl="node1" presStyleIdx="0" presStyleCnt="3"/>
      <dgm:spPr/>
    </dgm:pt>
    <dgm:pt modelId="{433EF3C5-D35A-4032-A084-BB791E1350D0}" type="pres">
      <dgm:prSet presAssocID="{AE799BD4-9FF3-425C-A43D-96725D69B0A9}" presName="dstNode" presStyleLbl="node1" presStyleIdx="0" presStyleCnt="3"/>
      <dgm:spPr/>
    </dgm:pt>
    <dgm:pt modelId="{6737FE74-7D65-4B52-BD99-A467114E4530}" type="pres">
      <dgm:prSet presAssocID="{CF82BA74-0700-4D05-90E5-87BD29C52E72}" presName="text_1" presStyleLbl="node1" presStyleIdx="0" presStyleCnt="3">
        <dgm:presLayoutVars>
          <dgm:bulletEnabled val="1"/>
        </dgm:presLayoutVars>
      </dgm:prSet>
      <dgm:spPr/>
    </dgm:pt>
    <dgm:pt modelId="{85A5DA70-C65D-4028-9A12-CC08BEA24B9F}" type="pres">
      <dgm:prSet presAssocID="{CF82BA74-0700-4D05-90E5-87BD29C52E72}" presName="accent_1" presStyleCnt="0"/>
      <dgm:spPr/>
    </dgm:pt>
    <dgm:pt modelId="{48F5ED97-B093-484E-AEBC-3B2E7EADBCF4}" type="pres">
      <dgm:prSet presAssocID="{CF82BA74-0700-4D05-90E5-87BD29C52E72}" presName="accentRepeatNode" presStyleLbl="solidFgAcc1" presStyleIdx="0" presStyleCnt="3"/>
      <dgm:spPr/>
    </dgm:pt>
    <dgm:pt modelId="{2AD86B94-E2D9-4297-9136-0477D7260EFB}" type="pres">
      <dgm:prSet presAssocID="{09337A28-D547-439B-BB2C-CBDB9E6C76C0}" presName="text_2" presStyleLbl="node1" presStyleIdx="1" presStyleCnt="3">
        <dgm:presLayoutVars>
          <dgm:bulletEnabled val="1"/>
        </dgm:presLayoutVars>
      </dgm:prSet>
      <dgm:spPr/>
    </dgm:pt>
    <dgm:pt modelId="{D40A1F19-B5DA-43B7-8A8D-5A45AF48AB1A}" type="pres">
      <dgm:prSet presAssocID="{09337A28-D547-439B-BB2C-CBDB9E6C76C0}" presName="accent_2" presStyleCnt="0"/>
      <dgm:spPr/>
    </dgm:pt>
    <dgm:pt modelId="{C3D7BD27-3F95-4C52-BDDD-0E41AD44B3C5}" type="pres">
      <dgm:prSet presAssocID="{09337A28-D547-439B-BB2C-CBDB9E6C76C0}" presName="accentRepeatNode" presStyleLbl="solidFgAcc1" presStyleIdx="1" presStyleCnt="3"/>
      <dgm:spPr/>
    </dgm:pt>
    <dgm:pt modelId="{ADA4104B-381E-4F8A-ABAC-282D9F8CC460}" type="pres">
      <dgm:prSet presAssocID="{24D58FCB-75AE-4B86-8802-B2B291BE7B66}" presName="text_3" presStyleLbl="node1" presStyleIdx="2" presStyleCnt="3">
        <dgm:presLayoutVars>
          <dgm:bulletEnabled val="1"/>
        </dgm:presLayoutVars>
      </dgm:prSet>
      <dgm:spPr/>
    </dgm:pt>
    <dgm:pt modelId="{68647DEE-8FCF-4A7B-9875-66BC3B1E8446}" type="pres">
      <dgm:prSet presAssocID="{24D58FCB-75AE-4B86-8802-B2B291BE7B66}" presName="accent_3" presStyleCnt="0"/>
      <dgm:spPr/>
    </dgm:pt>
    <dgm:pt modelId="{FFBAC3F8-9245-4839-A2C4-3AE5BBBCAE42}" type="pres">
      <dgm:prSet presAssocID="{24D58FCB-75AE-4B86-8802-B2B291BE7B66}" presName="accentRepeatNode" presStyleLbl="solidFgAcc1" presStyleIdx="2" presStyleCnt="3"/>
      <dgm:spPr/>
    </dgm:pt>
  </dgm:ptLst>
  <dgm:cxnLst>
    <dgm:cxn modelId="{B4AD500E-D0B8-4787-B649-AA51B43E2C6B}" type="presOf" srcId="{CF82BA74-0700-4D05-90E5-87BD29C52E72}" destId="{6737FE74-7D65-4B52-BD99-A467114E4530}" srcOrd="0" destOrd="0" presId="urn:microsoft.com/office/officeart/2008/layout/VerticalCurvedList"/>
    <dgm:cxn modelId="{34116B17-5B86-4440-A219-D2C457E9D50D}" type="presOf" srcId="{24D58FCB-75AE-4B86-8802-B2B291BE7B66}" destId="{ADA4104B-381E-4F8A-ABAC-282D9F8CC460}" srcOrd="0" destOrd="0" presId="urn:microsoft.com/office/officeart/2008/layout/VerticalCurvedList"/>
    <dgm:cxn modelId="{59F2098D-CE5F-414B-9275-4E7EE8C0BD78}" srcId="{AE799BD4-9FF3-425C-A43D-96725D69B0A9}" destId="{CF82BA74-0700-4D05-90E5-87BD29C52E72}" srcOrd="0" destOrd="0" parTransId="{1F337A75-2801-4BE1-A676-28C83D52FB13}" sibTransId="{CB6D011D-594C-4E3B-9FD8-C26495FA8C12}"/>
    <dgm:cxn modelId="{1D1722A0-64F3-4581-90A7-A15BD43746E8}" srcId="{AE799BD4-9FF3-425C-A43D-96725D69B0A9}" destId="{24D58FCB-75AE-4B86-8802-B2B291BE7B66}" srcOrd="2" destOrd="0" parTransId="{B49D4FF1-DAD0-434F-8385-134A99E88553}" sibTransId="{6C2C9E53-31A8-4A0E-8CC1-08191A0E3557}"/>
    <dgm:cxn modelId="{FAEB6FB4-45E5-475D-B9BC-FADC0E24DC93}" type="presOf" srcId="{AE799BD4-9FF3-425C-A43D-96725D69B0A9}" destId="{BA5C841A-0C4F-426C-BE48-21C426F5156F}" srcOrd="0" destOrd="0" presId="urn:microsoft.com/office/officeart/2008/layout/VerticalCurvedList"/>
    <dgm:cxn modelId="{D95A7EEC-FA78-41CC-BB16-290187641692}" type="presOf" srcId="{CB6D011D-594C-4E3B-9FD8-C26495FA8C12}" destId="{C14A9E18-4736-463A-B611-5D09435952A4}" srcOrd="0" destOrd="0" presId="urn:microsoft.com/office/officeart/2008/layout/VerticalCurvedList"/>
    <dgm:cxn modelId="{40127BF5-F416-4842-A082-2982418561FB}" type="presOf" srcId="{09337A28-D547-439B-BB2C-CBDB9E6C76C0}" destId="{2AD86B94-E2D9-4297-9136-0477D7260EFB}" srcOrd="0" destOrd="0" presId="urn:microsoft.com/office/officeart/2008/layout/VerticalCurvedList"/>
    <dgm:cxn modelId="{06BFDAFF-1216-4664-9049-017AC5700C92}" srcId="{AE799BD4-9FF3-425C-A43D-96725D69B0A9}" destId="{09337A28-D547-439B-BB2C-CBDB9E6C76C0}" srcOrd="1" destOrd="0" parTransId="{C90365A4-3CF9-4669-B5B3-CACDE3E82D83}" sibTransId="{CDB20912-8259-4AE3-A998-BD202A49BAF4}"/>
    <dgm:cxn modelId="{B0300AFB-C00E-4D65-A0A9-E900F2B39C0E}" type="presParOf" srcId="{BA5C841A-0C4F-426C-BE48-21C426F5156F}" destId="{469D2A78-9AD1-4F7E-AF6C-6AA31644FDE1}" srcOrd="0" destOrd="0" presId="urn:microsoft.com/office/officeart/2008/layout/VerticalCurvedList"/>
    <dgm:cxn modelId="{00242B55-B67C-43AE-B072-B6D7BC60C9E2}" type="presParOf" srcId="{469D2A78-9AD1-4F7E-AF6C-6AA31644FDE1}" destId="{9374FCA7-7BED-4FBD-B0B6-57F8F84781FB}" srcOrd="0" destOrd="0" presId="urn:microsoft.com/office/officeart/2008/layout/VerticalCurvedList"/>
    <dgm:cxn modelId="{B767BA76-E228-4130-8DDB-B991439832EE}" type="presParOf" srcId="{9374FCA7-7BED-4FBD-B0B6-57F8F84781FB}" destId="{1F127811-9947-4115-A53A-230BFD4C9FF5}" srcOrd="0" destOrd="0" presId="urn:microsoft.com/office/officeart/2008/layout/VerticalCurvedList"/>
    <dgm:cxn modelId="{0FA4FF74-34C6-4F3E-914B-716218EFED85}" type="presParOf" srcId="{9374FCA7-7BED-4FBD-B0B6-57F8F84781FB}" destId="{C14A9E18-4736-463A-B611-5D09435952A4}" srcOrd="1" destOrd="0" presId="urn:microsoft.com/office/officeart/2008/layout/VerticalCurvedList"/>
    <dgm:cxn modelId="{0D167D93-6357-419F-9E72-D739EBE4954C}" type="presParOf" srcId="{9374FCA7-7BED-4FBD-B0B6-57F8F84781FB}" destId="{8BAB4E19-6635-449C-A5EA-7460B883689C}" srcOrd="2" destOrd="0" presId="urn:microsoft.com/office/officeart/2008/layout/VerticalCurvedList"/>
    <dgm:cxn modelId="{D09A58A3-0884-4636-848B-40336C0BA476}" type="presParOf" srcId="{9374FCA7-7BED-4FBD-B0B6-57F8F84781FB}" destId="{433EF3C5-D35A-4032-A084-BB791E1350D0}" srcOrd="3" destOrd="0" presId="urn:microsoft.com/office/officeart/2008/layout/VerticalCurvedList"/>
    <dgm:cxn modelId="{A3A2E79E-44CF-4DA1-9315-52B13D666A32}" type="presParOf" srcId="{469D2A78-9AD1-4F7E-AF6C-6AA31644FDE1}" destId="{6737FE74-7D65-4B52-BD99-A467114E4530}" srcOrd="1" destOrd="0" presId="urn:microsoft.com/office/officeart/2008/layout/VerticalCurvedList"/>
    <dgm:cxn modelId="{3DCD51C4-F100-49FC-A352-98642CAF91C5}" type="presParOf" srcId="{469D2A78-9AD1-4F7E-AF6C-6AA31644FDE1}" destId="{85A5DA70-C65D-4028-9A12-CC08BEA24B9F}" srcOrd="2" destOrd="0" presId="urn:microsoft.com/office/officeart/2008/layout/VerticalCurvedList"/>
    <dgm:cxn modelId="{A876A7B0-8811-438A-A0E1-EC846094B623}" type="presParOf" srcId="{85A5DA70-C65D-4028-9A12-CC08BEA24B9F}" destId="{48F5ED97-B093-484E-AEBC-3B2E7EADBCF4}" srcOrd="0" destOrd="0" presId="urn:microsoft.com/office/officeart/2008/layout/VerticalCurvedList"/>
    <dgm:cxn modelId="{7465C533-F86F-4F39-8AC0-3FDD395531FA}" type="presParOf" srcId="{469D2A78-9AD1-4F7E-AF6C-6AA31644FDE1}" destId="{2AD86B94-E2D9-4297-9136-0477D7260EFB}" srcOrd="3" destOrd="0" presId="urn:microsoft.com/office/officeart/2008/layout/VerticalCurvedList"/>
    <dgm:cxn modelId="{127585D9-8B79-4176-B5D3-8421D3430245}" type="presParOf" srcId="{469D2A78-9AD1-4F7E-AF6C-6AA31644FDE1}" destId="{D40A1F19-B5DA-43B7-8A8D-5A45AF48AB1A}" srcOrd="4" destOrd="0" presId="urn:microsoft.com/office/officeart/2008/layout/VerticalCurvedList"/>
    <dgm:cxn modelId="{75A2D1E8-C4F7-48A9-BFC0-A124180473E0}" type="presParOf" srcId="{D40A1F19-B5DA-43B7-8A8D-5A45AF48AB1A}" destId="{C3D7BD27-3F95-4C52-BDDD-0E41AD44B3C5}" srcOrd="0" destOrd="0" presId="urn:microsoft.com/office/officeart/2008/layout/VerticalCurvedList"/>
    <dgm:cxn modelId="{536F169E-FAD2-4EBA-B592-220D62AF81A5}" type="presParOf" srcId="{469D2A78-9AD1-4F7E-AF6C-6AA31644FDE1}" destId="{ADA4104B-381E-4F8A-ABAC-282D9F8CC460}" srcOrd="5" destOrd="0" presId="urn:microsoft.com/office/officeart/2008/layout/VerticalCurvedList"/>
    <dgm:cxn modelId="{E174A9BB-71E5-4782-87AB-D0F706E617C1}" type="presParOf" srcId="{469D2A78-9AD1-4F7E-AF6C-6AA31644FDE1}" destId="{68647DEE-8FCF-4A7B-9875-66BC3B1E8446}" srcOrd="6" destOrd="0" presId="urn:microsoft.com/office/officeart/2008/layout/VerticalCurvedList"/>
    <dgm:cxn modelId="{E738AF53-C3F6-4089-A3E7-B1C423B15C24}" type="presParOf" srcId="{68647DEE-8FCF-4A7B-9875-66BC3B1E8446}" destId="{FFBAC3F8-9245-4839-A2C4-3AE5BBBCAE4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DC349-CEA0-4CCA-8DEB-7F5F1B151E88}">
      <dsp:nvSpPr>
        <dsp:cNvPr id="0" name=""/>
        <dsp:cNvSpPr/>
      </dsp:nvSpPr>
      <dsp:spPr>
        <a:xfrm>
          <a:off x="-5628450" y="-858328"/>
          <a:ext cx="6675544" cy="6675544"/>
        </a:xfrm>
        <a:prstGeom prst="blockArc">
          <a:avLst>
            <a:gd name="adj1" fmla="val 18900000"/>
            <a:gd name="adj2" fmla="val 2700000"/>
            <a:gd name="adj3" fmla="val 32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820EA1-203E-4F49-9D5D-0389CC6F13EA}">
      <dsp:nvSpPr>
        <dsp:cNvPr id="0" name=""/>
        <dsp:cNvSpPr/>
      </dsp:nvSpPr>
      <dsp:spPr>
        <a:xfrm>
          <a:off x="717112" y="708426"/>
          <a:ext cx="8127959" cy="14166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4470" tIns="50800" rIns="50800" bIns="50800" numCol="1" spcCol="1270" anchor="ctr" anchorCtr="0">
          <a:noAutofit/>
        </a:bodyPr>
        <a:lstStyle/>
        <a:p>
          <a:pPr marL="0" lvl="0" indent="0" algn="l" defTabSz="889000" rtl="0">
            <a:lnSpc>
              <a:spcPct val="90000"/>
            </a:lnSpc>
            <a:spcBef>
              <a:spcPct val="0"/>
            </a:spcBef>
            <a:spcAft>
              <a:spcPts val="0"/>
            </a:spcAft>
            <a:buNone/>
          </a:pPr>
          <a:r>
            <a:rPr lang="en-GB" sz="2000" kern="1200" dirty="0">
              <a:latin typeface="Verdana" panose="020B0604030504040204" pitchFamily="34" charset="0"/>
              <a:ea typeface="Verdana" panose="020B0604030504040204" pitchFamily="34" charset="0"/>
            </a:rPr>
            <a:t>Registration service limited to documents only </a:t>
          </a:r>
          <a:r>
            <a:rPr lang="en-GB" sz="2000" b="0" kern="1200" dirty="0">
              <a:solidFill>
                <a:schemeClr val="bg1"/>
              </a:solidFill>
              <a:latin typeface="Verdana" panose="020B0604030504040204" pitchFamily="34" charset="0"/>
              <a:ea typeface="Verdana" panose="020B0604030504040204" pitchFamily="34" charset="0"/>
            </a:rPr>
            <a:t>–</a:t>
          </a:r>
          <a:r>
            <a:rPr lang="en-GB" sz="2000" b="1" kern="1200" dirty="0">
              <a:solidFill>
                <a:srgbClr val="FFC000"/>
              </a:solidFill>
              <a:latin typeface="Verdana" panose="020B0604030504040204" pitchFamily="34" charset="0"/>
              <a:ea typeface="Verdana" panose="020B0604030504040204" pitchFamily="34" charset="0"/>
            </a:rPr>
            <a:t> Convention article 18.1.1</a:t>
          </a:r>
          <a:endParaRPr lang="en-US" sz="2000" b="1" kern="1200" dirty="0">
            <a:solidFill>
              <a:srgbClr val="FFC000"/>
            </a:solidFill>
            <a:latin typeface="Verdana" panose="020B0604030504040204" pitchFamily="34" charset="0"/>
            <a:ea typeface="Verdana" panose="020B0604030504040204" pitchFamily="34" charset="0"/>
          </a:endParaRPr>
        </a:p>
      </dsp:txBody>
      <dsp:txXfrm>
        <a:off x="717112" y="708426"/>
        <a:ext cx="8127959" cy="1416654"/>
      </dsp:txXfrm>
    </dsp:sp>
    <dsp:sp modelId="{05D39FBB-E830-41E9-90A1-FD578FFF8F7A}">
      <dsp:nvSpPr>
        <dsp:cNvPr id="0" name=""/>
        <dsp:cNvSpPr/>
      </dsp:nvSpPr>
      <dsp:spPr>
        <a:xfrm>
          <a:off x="-38660" y="531344"/>
          <a:ext cx="1770818" cy="17708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9CF2C0-2CBF-4622-910D-8F6301B42691}">
      <dsp:nvSpPr>
        <dsp:cNvPr id="0" name=""/>
        <dsp:cNvSpPr/>
      </dsp:nvSpPr>
      <dsp:spPr>
        <a:xfrm>
          <a:off x="846749" y="2833805"/>
          <a:ext cx="7868686" cy="14166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4470"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prstClr val="white"/>
              </a:solidFill>
              <a:latin typeface="Verdana" panose="020B0604030504040204" pitchFamily="34" charset="0"/>
              <a:ea typeface="Verdana" panose="020B0604030504040204" pitchFamily="34" charset="0"/>
              <a:cs typeface="+mn-cs"/>
            </a:rPr>
            <a:t>Exchange of EMSEVT V3 is mandatory for registered, insured and tracked items – </a:t>
          </a:r>
          <a:r>
            <a:rPr lang="en-US" sz="2000" b="1" kern="1200" dirty="0">
              <a:solidFill>
                <a:srgbClr val="FFC000"/>
              </a:solidFill>
              <a:latin typeface="Verdana" panose="020B0604030504040204" pitchFamily="34" charset="0"/>
              <a:ea typeface="Verdana" panose="020B0604030504040204" pitchFamily="34" charset="0"/>
              <a:cs typeface="+mn-cs"/>
            </a:rPr>
            <a:t>Regulations articles 17-130 and 17-131</a:t>
          </a:r>
        </a:p>
      </dsp:txBody>
      <dsp:txXfrm>
        <a:off x="846749" y="2833805"/>
        <a:ext cx="7868686" cy="1416654"/>
      </dsp:txXfrm>
    </dsp:sp>
    <dsp:sp modelId="{0BD90D2E-1FD4-44F4-A5DC-B052C23B45F4}">
      <dsp:nvSpPr>
        <dsp:cNvPr id="0" name=""/>
        <dsp:cNvSpPr/>
      </dsp:nvSpPr>
      <dsp:spPr>
        <a:xfrm>
          <a:off x="-38660" y="2656723"/>
          <a:ext cx="1770818" cy="17708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08E47-F1A9-4F7E-B125-B2607EBEF045}">
      <dsp:nvSpPr>
        <dsp:cNvPr id="0" name=""/>
        <dsp:cNvSpPr/>
      </dsp:nvSpPr>
      <dsp:spPr>
        <a:xfrm>
          <a:off x="0" y="392131"/>
          <a:ext cx="11505089"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743C76-36F9-4D03-AD7D-62CB6D78BE2A}">
      <dsp:nvSpPr>
        <dsp:cNvPr id="0" name=""/>
        <dsp:cNvSpPr/>
      </dsp:nvSpPr>
      <dsp:spPr>
        <a:xfrm>
          <a:off x="547727" y="23131"/>
          <a:ext cx="10954542"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180000" rIns="180000" bIns="180000" numCol="1" spcCol="1270" anchor="ctr" anchorCtr="0">
          <a:noAutofit/>
        </a:bodyPr>
        <a:lstStyle/>
        <a:p>
          <a:pPr marL="0" lvl="0" indent="0" algn="just" defTabSz="889000">
            <a:lnSpc>
              <a:spcPct val="90000"/>
            </a:lnSpc>
            <a:spcBef>
              <a:spcPct val="0"/>
            </a:spcBef>
            <a:spcAft>
              <a:spcPct val="35000"/>
            </a:spcAft>
            <a:buNone/>
          </a:pPr>
          <a:r>
            <a:rPr lang="en-US" sz="2000" kern="1200" dirty="0">
              <a:latin typeface="Verdana" panose="020B0604030504040204" pitchFamily="34" charset="0"/>
              <a:ea typeface="Verdana" panose="020B0604030504040204" pitchFamily="34" charset="0"/>
            </a:rPr>
            <a:t>Changes can be made to IPS 2025 to facilitate the processing of tracked, registered and insured letters.</a:t>
          </a:r>
        </a:p>
      </dsp:txBody>
      <dsp:txXfrm>
        <a:off x="583753" y="59157"/>
        <a:ext cx="10882490" cy="665948"/>
      </dsp:txXfrm>
    </dsp:sp>
    <dsp:sp modelId="{AC539260-3A5F-473B-8057-FDCF850B4FAE}">
      <dsp:nvSpPr>
        <dsp:cNvPr id="0" name=""/>
        <dsp:cNvSpPr/>
      </dsp:nvSpPr>
      <dsp:spPr>
        <a:xfrm>
          <a:off x="0" y="1549263"/>
          <a:ext cx="11505089" cy="945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2923" tIns="520700" rIns="892923" bIns="142240" numCol="1" spcCol="1270" anchor="t" anchorCtr="0">
          <a:noAutofit/>
        </a:bodyPr>
        <a:lstStyle/>
        <a:p>
          <a:pPr marL="360000" lvl="1" indent="-360000" algn="l" defTabSz="889000">
            <a:lnSpc>
              <a:spcPct val="90000"/>
            </a:lnSpc>
            <a:spcBef>
              <a:spcPct val="0"/>
            </a:spcBef>
            <a:spcAft>
              <a:spcPts val="0"/>
            </a:spcAft>
            <a:buChar char="•"/>
          </a:pPr>
          <a:r>
            <a:rPr lang="en-US" sz="2000" kern="1200" dirty="0">
              <a:latin typeface="Verdana" panose="020B0604030504040204" pitchFamily="34" charset="0"/>
              <a:ea typeface="Verdana" panose="020B0604030504040204" pitchFamily="34" charset="0"/>
            </a:rPr>
            <a:t>Registered items not allowed in UA receptacles</a:t>
          </a:r>
        </a:p>
      </dsp:txBody>
      <dsp:txXfrm>
        <a:off x="0" y="1549263"/>
        <a:ext cx="11505089" cy="945000"/>
      </dsp:txXfrm>
    </dsp:sp>
    <dsp:sp modelId="{A2A665DD-CC6D-4E4D-9608-BB1993D2C856}">
      <dsp:nvSpPr>
        <dsp:cNvPr id="0" name=""/>
        <dsp:cNvSpPr/>
      </dsp:nvSpPr>
      <dsp:spPr>
        <a:xfrm>
          <a:off x="547727" y="1157132"/>
          <a:ext cx="10954542"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180000" rIns="180000" bIns="1800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Verdana" panose="020B0604030504040204" pitchFamily="34" charset="0"/>
              <a:ea typeface="Verdana" panose="020B0604030504040204" pitchFamily="34" charset="0"/>
            </a:rPr>
            <a:t>One requirement has already been identified:</a:t>
          </a:r>
        </a:p>
      </dsp:txBody>
      <dsp:txXfrm>
        <a:off x="583753" y="1193158"/>
        <a:ext cx="10882490"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726C1-5B57-4FBD-80D1-09FADBEAD509}">
      <dsp:nvSpPr>
        <dsp:cNvPr id="0" name=""/>
        <dsp:cNvSpPr/>
      </dsp:nvSpPr>
      <dsp:spPr>
        <a:xfrm>
          <a:off x="0" y="9081"/>
          <a:ext cx="4325353" cy="116290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Convention Regulations Article 21-003 (Inquiries when using IBIS) </a:t>
          </a:r>
          <a:endParaRPr lang="en-US" sz="2300" kern="1200" dirty="0"/>
        </a:p>
      </dsp:txBody>
      <dsp:txXfrm>
        <a:off x="0" y="9081"/>
        <a:ext cx="4325353" cy="1162903"/>
      </dsp:txXfrm>
    </dsp:sp>
    <dsp:sp modelId="{5A7D8CCA-3320-48DB-B9C1-F5A13299FEAC}">
      <dsp:nvSpPr>
        <dsp:cNvPr id="0" name=""/>
        <dsp:cNvSpPr/>
      </dsp:nvSpPr>
      <dsp:spPr>
        <a:xfrm>
          <a:off x="0" y="1171984"/>
          <a:ext cx="4325353" cy="40406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r>
            <a:rPr lang="en-US" sz="2300" kern="1200" dirty="0"/>
            <a:t>The preparation of requests for designated operators using IBIS is mandatory for parcels and </a:t>
          </a:r>
          <a:r>
            <a:rPr lang="en-US" sz="2300" u="sng" kern="1200" dirty="0"/>
            <a:t>optional for letter-post items</a:t>
          </a:r>
          <a:r>
            <a:rPr lang="en-US" sz="2300" kern="1200" dirty="0"/>
            <a:t>.</a:t>
          </a:r>
        </a:p>
        <a:p>
          <a:pPr marL="228600" lvl="1" indent="-228600" algn="l" defTabSz="1022350">
            <a:lnSpc>
              <a:spcPct val="90000"/>
            </a:lnSpc>
            <a:spcBef>
              <a:spcPct val="0"/>
            </a:spcBef>
            <a:spcAft>
              <a:spcPct val="15000"/>
            </a:spcAft>
            <a:buChar char="•"/>
          </a:pPr>
          <a:endParaRPr lang="en-US" sz="2300" kern="1200"/>
        </a:p>
        <a:p>
          <a:pPr marL="228600" lvl="1" indent="-228600" algn="l" defTabSz="1022350">
            <a:lnSpc>
              <a:spcPct val="90000"/>
            </a:lnSpc>
            <a:spcBef>
              <a:spcPct val="0"/>
            </a:spcBef>
            <a:spcAft>
              <a:spcPct val="15000"/>
            </a:spcAft>
            <a:buChar char="•"/>
          </a:pPr>
          <a:r>
            <a:rPr lang="en-US" sz="2300" kern="1200" dirty="0"/>
            <a:t>When IBIS is used for letter-post items, all operational and technical procedures applicable to IBIS for parcels shall apply as well for letter-post items.</a:t>
          </a:r>
        </a:p>
      </dsp:txBody>
      <dsp:txXfrm>
        <a:off x="0" y="1171984"/>
        <a:ext cx="4325353" cy="4040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C9426-FE7F-405C-A890-9DA9115CAA39}">
      <dsp:nvSpPr>
        <dsp:cNvPr id="0" name=""/>
        <dsp:cNvSpPr/>
      </dsp:nvSpPr>
      <dsp:spPr>
        <a:xfrm>
          <a:off x="0" y="236045"/>
          <a:ext cx="6864016"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Scope: </a:t>
          </a:r>
          <a:endParaRPr lang="en-US" sz="2300" kern="1200" dirty="0"/>
        </a:p>
      </dsp:txBody>
      <dsp:txXfrm>
        <a:off x="26930" y="262975"/>
        <a:ext cx="6810156" cy="497795"/>
      </dsp:txXfrm>
    </dsp:sp>
    <dsp:sp modelId="{80939617-8426-45F9-BB85-FDD3A8889BF3}">
      <dsp:nvSpPr>
        <dsp:cNvPr id="0" name=""/>
        <dsp:cNvSpPr/>
      </dsp:nvSpPr>
      <dsp:spPr>
        <a:xfrm>
          <a:off x="0" y="787700"/>
          <a:ext cx="6864016"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93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International inquiries for Registered, Tracked, and Insured items will be handled using the IBIS system—already in use for parcels.</a:t>
          </a:r>
        </a:p>
      </dsp:txBody>
      <dsp:txXfrm>
        <a:off x="0" y="787700"/>
        <a:ext cx="6864016" cy="571320"/>
      </dsp:txXfrm>
    </dsp:sp>
    <dsp:sp modelId="{591C51D5-25D1-446E-8924-8308D962FD3B}">
      <dsp:nvSpPr>
        <dsp:cNvPr id="0" name=""/>
        <dsp:cNvSpPr/>
      </dsp:nvSpPr>
      <dsp:spPr>
        <a:xfrm>
          <a:off x="0" y="1359020"/>
          <a:ext cx="6864016"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Key changes:</a:t>
          </a:r>
          <a:endParaRPr lang="en-US" sz="2300" kern="1200" dirty="0"/>
        </a:p>
      </dsp:txBody>
      <dsp:txXfrm>
        <a:off x="26930" y="1385950"/>
        <a:ext cx="6810156" cy="497795"/>
      </dsp:txXfrm>
    </dsp:sp>
    <dsp:sp modelId="{FA6E7831-BE71-4F40-A878-66CCDAD692CB}">
      <dsp:nvSpPr>
        <dsp:cNvPr id="0" name=""/>
        <dsp:cNvSpPr/>
      </dsp:nvSpPr>
      <dsp:spPr>
        <a:xfrm>
          <a:off x="0" y="1910675"/>
          <a:ext cx="6864016" cy="1952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93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Unified system using IBIS-GCSS to ensure consistency across inquiries</a:t>
          </a:r>
        </a:p>
        <a:p>
          <a:pPr marL="171450" lvl="1" indent="-171450" algn="l" defTabSz="800100">
            <a:lnSpc>
              <a:spcPct val="90000"/>
            </a:lnSpc>
            <a:spcBef>
              <a:spcPct val="0"/>
            </a:spcBef>
            <a:spcAft>
              <a:spcPct val="20000"/>
            </a:spcAft>
            <a:buChar char="•"/>
          </a:pPr>
          <a:r>
            <a:rPr lang="en-US" sz="1800" kern="1200" dirty="0"/>
            <a:t>The relevant module is being enhanced by the GCSS provider allowing for access by existing and new call centers/users</a:t>
          </a:r>
        </a:p>
        <a:p>
          <a:pPr marL="171450" lvl="1" indent="-171450" algn="l" defTabSz="800100">
            <a:lnSpc>
              <a:spcPct val="90000"/>
            </a:lnSpc>
            <a:spcBef>
              <a:spcPct val="0"/>
            </a:spcBef>
            <a:spcAft>
              <a:spcPct val="20000"/>
            </a:spcAft>
            <a:buChar char="•"/>
          </a:pPr>
          <a:r>
            <a:rPr lang="en-US" sz="1800" kern="1200" dirty="0"/>
            <a:t>Call centers and users already experienced with handling Internet-based inquiries will be instrumental in this rollout. Training can be organized when needed.</a:t>
          </a:r>
        </a:p>
      </dsp:txBody>
      <dsp:txXfrm>
        <a:off x="0" y="1910675"/>
        <a:ext cx="6864016" cy="1952010"/>
      </dsp:txXfrm>
    </dsp:sp>
    <dsp:sp modelId="{D961103F-6878-41C8-BD7C-813053BDBB2E}">
      <dsp:nvSpPr>
        <dsp:cNvPr id="0" name=""/>
        <dsp:cNvSpPr/>
      </dsp:nvSpPr>
      <dsp:spPr>
        <a:xfrm>
          <a:off x="0" y="3862685"/>
          <a:ext cx="6864016"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Next steps:</a:t>
          </a:r>
          <a:endParaRPr lang="en-US" sz="2300" kern="1200" dirty="0"/>
        </a:p>
      </dsp:txBody>
      <dsp:txXfrm>
        <a:off x="26930" y="3889615"/>
        <a:ext cx="6810156" cy="497795"/>
      </dsp:txXfrm>
    </dsp:sp>
    <dsp:sp modelId="{FE5FA4DE-8DBF-4986-9837-7EC8A21DCD80}">
      <dsp:nvSpPr>
        <dsp:cNvPr id="0" name=""/>
        <dsp:cNvSpPr/>
      </dsp:nvSpPr>
      <dsp:spPr>
        <a:xfrm>
          <a:off x="0" y="4414340"/>
          <a:ext cx="6864016"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93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Detailed guidance and implementation support will be communicated shortly to all members</a:t>
          </a:r>
        </a:p>
      </dsp:txBody>
      <dsp:txXfrm>
        <a:off x="0" y="4414340"/>
        <a:ext cx="6864016" cy="5713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A9E18-4736-463A-B611-5D09435952A4}">
      <dsp:nvSpPr>
        <dsp:cNvPr id="0" name=""/>
        <dsp:cNvSpPr/>
      </dsp:nvSpPr>
      <dsp:spPr>
        <a:xfrm>
          <a:off x="-5739799" y="-878719"/>
          <a:ext cx="6834879" cy="6834879"/>
        </a:xfrm>
        <a:prstGeom prst="blockArc">
          <a:avLst>
            <a:gd name="adj1" fmla="val 18900000"/>
            <a:gd name="adj2" fmla="val 2700000"/>
            <a:gd name="adj3" fmla="val 31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37FE74-7D65-4B52-BD99-A467114E4530}">
      <dsp:nvSpPr>
        <dsp:cNvPr id="0" name=""/>
        <dsp:cNvSpPr/>
      </dsp:nvSpPr>
      <dsp:spPr>
        <a:xfrm>
          <a:off x="704748" y="507744"/>
          <a:ext cx="10725562" cy="101548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6044" tIns="60960" rIns="60960" bIns="60960" numCol="1" spcCol="1270" anchor="ctr" anchorCtr="0">
          <a:noAutofit/>
        </a:bodyPr>
        <a:lstStyle/>
        <a:p>
          <a:pPr marL="0" lvl="0" indent="0" algn="just" defTabSz="106680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rPr>
            <a:t>Designated operators offering outbound </a:t>
          </a:r>
          <a:r>
            <a:rPr lang="en-US" sz="2400" i="1" u="none" kern="1200" dirty="0">
              <a:latin typeface="Verdana" panose="020B0604030504040204" pitchFamily="34" charset="0"/>
              <a:ea typeface="Verdana" panose="020B0604030504040204" pitchFamily="34" charset="0"/>
            </a:rPr>
            <a:t>tracked delivery service</a:t>
          </a:r>
          <a:r>
            <a:rPr lang="en-US" sz="2400" kern="1200" dirty="0">
              <a:latin typeface="Verdana" panose="020B0604030504040204" pitchFamily="34" charset="0"/>
              <a:ea typeface="Verdana" panose="020B0604030504040204" pitchFamily="34" charset="0"/>
            </a:rPr>
            <a:t> for letter-post items containing </a:t>
          </a:r>
          <a:r>
            <a:rPr lang="en-US" sz="2400" b="1" kern="1200" dirty="0">
              <a:latin typeface="Verdana" panose="020B0604030504040204" pitchFamily="34" charset="0"/>
              <a:ea typeface="Verdana" panose="020B0604030504040204" pitchFamily="34" charset="0"/>
            </a:rPr>
            <a:t>goods</a:t>
          </a:r>
          <a:endParaRPr lang="en-US" sz="2400" kern="1200" dirty="0">
            <a:latin typeface="Verdana" panose="020B0604030504040204" pitchFamily="34" charset="0"/>
            <a:ea typeface="Verdana" panose="020B0604030504040204" pitchFamily="34" charset="0"/>
          </a:endParaRPr>
        </a:p>
      </dsp:txBody>
      <dsp:txXfrm>
        <a:off x="704748" y="507744"/>
        <a:ext cx="10725562" cy="1015488"/>
      </dsp:txXfrm>
    </dsp:sp>
    <dsp:sp modelId="{48F5ED97-B093-484E-AEBC-3B2E7EADBCF4}">
      <dsp:nvSpPr>
        <dsp:cNvPr id="0" name=""/>
        <dsp:cNvSpPr/>
      </dsp:nvSpPr>
      <dsp:spPr>
        <a:xfrm>
          <a:off x="70068" y="380808"/>
          <a:ext cx="1269360" cy="126936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D86B94-E2D9-4297-9136-0477D7260EFB}">
      <dsp:nvSpPr>
        <dsp:cNvPr id="0" name=""/>
        <dsp:cNvSpPr/>
      </dsp:nvSpPr>
      <dsp:spPr>
        <a:xfrm>
          <a:off x="1073878" y="2030976"/>
          <a:ext cx="10356432" cy="101548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6044" tIns="60960" rIns="60960" bIns="60960" numCol="1" spcCol="1270" anchor="ctr" anchorCtr="0">
          <a:noAutofit/>
        </a:bodyPr>
        <a:lstStyle/>
        <a:p>
          <a:pPr marL="0" lvl="0" indent="0" algn="just" defTabSz="106680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rPr>
            <a:t>Designated operators offering </a:t>
          </a:r>
          <a:r>
            <a:rPr lang="en-US" sz="2400" i="1" u="none" kern="1200" dirty="0">
              <a:latin typeface="Verdana" panose="020B0604030504040204" pitchFamily="34" charset="0"/>
              <a:ea typeface="Verdana" panose="020B0604030504040204" pitchFamily="34" charset="0"/>
            </a:rPr>
            <a:t>tracked delivery service</a:t>
          </a:r>
          <a:r>
            <a:rPr lang="en-US" sz="2400" u="none" kern="1200" dirty="0">
              <a:latin typeface="Verdana" panose="020B0604030504040204" pitchFamily="34" charset="0"/>
              <a:ea typeface="Verdana" panose="020B0604030504040204" pitchFamily="34" charset="0"/>
            </a:rPr>
            <a:t> </a:t>
          </a:r>
          <a:r>
            <a:rPr lang="en-US" sz="2400" kern="1200" dirty="0">
              <a:latin typeface="Verdana" panose="020B0604030504040204" pitchFamily="34" charset="0"/>
              <a:ea typeface="Verdana" panose="020B0604030504040204" pitchFamily="34" charset="0"/>
            </a:rPr>
            <a:t>for letter-post items containing </a:t>
          </a:r>
          <a:r>
            <a:rPr lang="en-US" sz="2400" b="1" kern="1200" dirty="0">
              <a:latin typeface="Verdana" panose="020B0604030504040204" pitchFamily="34" charset="0"/>
              <a:ea typeface="Verdana" panose="020B0604030504040204" pitchFamily="34" charset="0"/>
            </a:rPr>
            <a:t>documents</a:t>
          </a:r>
          <a:endParaRPr lang="en-US" sz="2400" kern="1200" dirty="0">
            <a:latin typeface="Verdana" panose="020B0604030504040204" pitchFamily="34" charset="0"/>
            <a:ea typeface="Verdana" panose="020B0604030504040204" pitchFamily="34" charset="0"/>
          </a:endParaRPr>
        </a:p>
      </dsp:txBody>
      <dsp:txXfrm>
        <a:off x="1073878" y="2030976"/>
        <a:ext cx="10356432" cy="1015488"/>
      </dsp:txXfrm>
    </dsp:sp>
    <dsp:sp modelId="{C3D7BD27-3F95-4C52-BDDD-0E41AD44B3C5}">
      <dsp:nvSpPr>
        <dsp:cNvPr id="0" name=""/>
        <dsp:cNvSpPr/>
      </dsp:nvSpPr>
      <dsp:spPr>
        <a:xfrm>
          <a:off x="439198" y="1904040"/>
          <a:ext cx="1269360" cy="126936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A4104B-381E-4F8A-ABAC-282D9F8CC460}">
      <dsp:nvSpPr>
        <dsp:cNvPr id="0" name=""/>
        <dsp:cNvSpPr/>
      </dsp:nvSpPr>
      <dsp:spPr>
        <a:xfrm>
          <a:off x="704748" y="3554208"/>
          <a:ext cx="10725562" cy="101548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6044" tIns="60960" rIns="60960" bIns="60960" numCol="1" spcCol="1270" anchor="ctr" anchorCtr="0">
          <a:noAutofit/>
        </a:bodyPr>
        <a:lstStyle/>
        <a:p>
          <a:pPr marL="0" lvl="0" indent="0" algn="just" defTabSz="106680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rPr>
            <a:t>Designated operators offering </a:t>
          </a:r>
          <a:r>
            <a:rPr lang="en-US" sz="2400" i="1" u="none" kern="1200" dirty="0">
              <a:latin typeface="Verdana" panose="020B0604030504040204" pitchFamily="34" charset="0"/>
              <a:ea typeface="Verdana" panose="020B0604030504040204" pitchFamily="34" charset="0"/>
            </a:rPr>
            <a:t>M bags</a:t>
          </a:r>
          <a:r>
            <a:rPr lang="en-US" sz="2400" u="none" kern="1200" dirty="0">
              <a:latin typeface="Verdana" panose="020B0604030504040204" pitchFamily="34" charset="0"/>
              <a:ea typeface="Verdana" panose="020B0604030504040204" pitchFamily="34" charset="0"/>
            </a:rPr>
            <a:t> </a:t>
          </a:r>
          <a:r>
            <a:rPr lang="en-US" sz="2400" kern="1200" dirty="0">
              <a:latin typeface="Verdana" panose="020B0604030504040204" pitchFamily="34" charset="0"/>
              <a:ea typeface="Verdana" panose="020B0604030504040204" pitchFamily="34" charset="0"/>
            </a:rPr>
            <a:t>as optional supplementary service</a:t>
          </a:r>
        </a:p>
      </dsp:txBody>
      <dsp:txXfrm>
        <a:off x="704748" y="3554208"/>
        <a:ext cx="10725562" cy="1015488"/>
      </dsp:txXfrm>
    </dsp:sp>
    <dsp:sp modelId="{FFBAC3F8-9245-4839-A2C4-3AE5BBBCAE42}">
      <dsp:nvSpPr>
        <dsp:cNvPr id="0" name=""/>
        <dsp:cNvSpPr/>
      </dsp:nvSpPr>
      <dsp:spPr>
        <a:xfrm>
          <a:off x="70068" y="3427272"/>
          <a:ext cx="1269360" cy="126936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5446" y="1369702"/>
            <a:ext cx="9741108" cy="2387600"/>
          </a:xfrm>
        </p:spPr>
        <p:txBody>
          <a:bodyPr anchor="b"/>
          <a:lstStyle>
            <a:lvl1pPr algn="ctr">
              <a:defRPr sz="6000" b="1"/>
            </a:lvl1pPr>
          </a:lstStyle>
          <a:p>
            <a:r>
              <a:rPr lang="en-US"/>
              <a:t>Click to edit Master title style</a:t>
            </a:r>
            <a:endParaRPr lang="en-GB" dirty="0"/>
          </a:p>
        </p:txBody>
      </p:sp>
      <p:sp>
        <p:nvSpPr>
          <p:cNvPr id="3" name="Subtitle 2"/>
          <p:cNvSpPr>
            <a:spLocks noGrp="1"/>
          </p:cNvSpPr>
          <p:nvPr>
            <p:ph type="subTitle" idx="1"/>
          </p:nvPr>
        </p:nvSpPr>
        <p:spPr>
          <a:xfrm>
            <a:off x="1225446" y="4066734"/>
            <a:ext cx="97411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22270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43544" y="497201"/>
            <a:ext cx="7967384" cy="574284"/>
          </a:xfrm>
        </p:spPr>
        <p:txBody>
          <a:bodyPr/>
          <a:lstStyle/>
          <a:p>
            <a:r>
              <a:rPr lang="en-US"/>
              <a:t>Click to edit Master title style</a:t>
            </a:r>
            <a:endParaRPr lang="en-GB" dirty="0"/>
          </a:p>
        </p:txBody>
      </p:sp>
      <p:sp>
        <p:nvSpPr>
          <p:cNvPr id="7" name="Content Placeholder 6"/>
          <p:cNvSpPr>
            <a:spLocks noGrp="1"/>
          </p:cNvSpPr>
          <p:nvPr>
            <p:ph sz="quarter" idx="13"/>
          </p:nvPr>
        </p:nvSpPr>
        <p:spPr>
          <a:xfrm>
            <a:off x="336550" y="1530220"/>
            <a:ext cx="11518900" cy="5041496"/>
          </a:xfrm>
        </p:spPr>
        <p:txBody>
          <a:bodyPr lIns="0" tIns="0" rIns="0" bIns="0"/>
          <a:lstStyle>
            <a:lvl1pPr marL="360000" indent="-355600" algn="just">
              <a:lnSpc>
                <a:spcPct val="100000"/>
              </a:lnSpc>
              <a:spcBef>
                <a:spcPts val="0"/>
              </a:spcBef>
              <a:buFont typeface="Arial" panose="020B0604020202020204" pitchFamily="34" charset="0"/>
              <a:buChar char="•"/>
              <a:defRPr/>
            </a:lvl1pPr>
            <a:lvl2pPr indent="0" algn="just">
              <a:lnSpc>
                <a:spcPct val="100000"/>
              </a:lnSpc>
              <a:spcBef>
                <a:spcPts val="0"/>
              </a:spcBef>
              <a:defRPr/>
            </a:lvl2pPr>
            <a:lvl3pPr indent="0" algn="just">
              <a:lnSpc>
                <a:spcPct val="100000"/>
              </a:lnSpc>
              <a:spcBef>
                <a:spcPts val="0"/>
              </a:spcBef>
              <a:defRPr/>
            </a:lvl3pPr>
            <a:lvl4pPr indent="0" algn="just">
              <a:lnSpc>
                <a:spcPct val="100000"/>
              </a:lnSpc>
              <a:spcBef>
                <a:spcPts val="0"/>
              </a:spcBef>
              <a:defRPr/>
            </a:lvl4pPr>
            <a:lvl5pPr indent="0" algn="just">
              <a:lnSpc>
                <a:spcPct val="100000"/>
              </a:lnSpc>
              <a:spcBef>
                <a:spcPts val="0"/>
              </a:spcBef>
              <a:defRPr/>
            </a:lvl5pPr>
          </a:lstStyle>
          <a:p>
            <a:pPr lvl="0"/>
            <a:r>
              <a:rPr lang="en-US"/>
              <a:t>Click to edit Master text styles</a:t>
            </a:r>
          </a:p>
        </p:txBody>
      </p:sp>
    </p:spTree>
    <p:extLst>
      <p:ext uri="{BB962C8B-B14F-4D97-AF65-F5344CB8AC3E}">
        <p14:creationId xmlns:p14="http://schemas.microsoft.com/office/powerpoint/2010/main" val="1534764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0104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43544" y="497201"/>
            <a:ext cx="7936904" cy="574284"/>
          </a:xfrm>
        </p:spPr>
        <p:txBody>
          <a:bodyPr/>
          <a:lstStyle/>
          <a:p>
            <a:r>
              <a:rPr lang="en-US"/>
              <a:t>Click to edit Master title style</a:t>
            </a:r>
            <a:endParaRPr lang="en-GB"/>
          </a:p>
        </p:txBody>
      </p:sp>
    </p:spTree>
    <p:extLst>
      <p:ext uri="{BB962C8B-B14F-4D97-AF65-F5344CB8AC3E}">
        <p14:creationId xmlns:p14="http://schemas.microsoft.com/office/powerpoint/2010/main" val="2229143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572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139" y="1259174"/>
            <a:ext cx="6736829" cy="1416571"/>
          </a:xfrm>
          <a:solidFill>
            <a:srgbClr val="005BAA"/>
          </a:solidFill>
          <a:ln>
            <a:noFill/>
          </a:ln>
        </p:spPr>
        <p:txBody>
          <a:bodyPr anchor="ctr"/>
          <a:lstStyle>
            <a:lvl1pPr marL="0" indent="0" algn="ctr">
              <a:buNone/>
              <a:defRPr sz="3200" b="1">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8" name="Title 1"/>
          <p:cNvSpPr>
            <a:spLocks noGrp="1"/>
          </p:cNvSpPr>
          <p:nvPr>
            <p:ph type="title"/>
          </p:nvPr>
        </p:nvSpPr>
        <p:spPr>
          <a:xfrm>
            <a:off x="336030" y="1259174"/>
            <a:ext cx="4595734" cy="1877518"/>
          </a:xfrm>
        </p:spPr>
        <p:txBody>
          <a:bodyPr anchor="b"/>
          <a:lstStyle>
            <a:lvl1pPr>
              <a:defRPr sz="3200"/>
            </a:lvl1pPr>
          </a:lstStyle>
          <a:p>
            <a:r>
              <a:rPr lang="en-US"/>
              <a:t>Click to edit Master title style</a:t>
            </a:r>
            <a:endParaRPr lang="en-GB" dirty="0"/>
          </a:p>
        </p:txBody>
      </p:sp>
      <p:sp>
        <p:nvSpPr>
          <p:cNvPr id="9" name="Text Placeholder 3"/>
          <p:cNvSpPr>
            <a:spLocks noGrp="1"/>
          </p:cNvSpPr>
          <p:nvPr>
            <p:ph type="body" sz="half" idx="2"/>
          </p:nvPr>
        </p:nvSpPr>
        <p:spPr>
          <a:xfrm>
            <a:off x="336030" y="3267855"/>
            <a:ext cx="4595734" cy="32897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Content Placeholder 2"/>
          <p:cNvSpPr>
            <a:spLocks noGrp="1"/>
          </p:cNvSpPr>
          <p:nvPr>
            <p:ph idx="10"/>
          </p:nvPr>
        </p:nvSpPr>
        <p:spPr>
          <a:xfrm>
            <a:off x="5119139" y="2795666"/>
            <a:ext cx="6736829" cy="1163611"/>
          </a:xfrm>
          <a:solidFill>
            <a:schemeClr val="accent1">
              <a:lumMod val="60000"/>
              <a:lumOff val="40000"/>
            </a:schemeClr>
          </a:solidFill>
          <a:ln>
            <a:noFill/>
          </a:ln>
        </p:spPr>
        <p:txBody>
          <a:bodyPr anchor="ctr"/>
          <a:lstStyle>
            <a:lvl1pPr marL="0" indent="0" algn="ctr">
              <a:buNone/>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11" name="Content Placeholder 2"/>
          <p:cNvSpPr>
            <a:spLocks noGrp="1"/>
          </p:cNvSpPr>
          <p:nvPr>
            <p:ph idx="11"/>
          </p:nvPr>
        </p:nvSpPr>
        <p:spPr>
          <a:xfrm>
            <a:off x="5119138" y="4096063"/>
            <a:ext cx="6736829" cy="1163611"/>
          </a:xfrm>
          <a:solidFill>
            <a:schemeClr val="bg1">
              <a:lumMod val="85000"/>
            </a:schemeClr>
          </a:solidFill>
          <a:ln>
            <a:noFill/>
          </a:ln>
        </p:spPr>
        <p:txBody>
          <a:bodyPr anchor="ctr"/>
          <a:lstStyle>
            <a:lvl1pPr marL="0" indent="0" algn="ctr">
              <a:buNone/>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12" name="Content Placeholder 2"/>
          <p:cNvSpPr>
            <a:spLocks noGrp="1"/>
          </p:cNvSpPr>
          <p:nvPr>
            <p:ph idx="12"/>
          </p:nvPr>
        </p:nvSpPr>
        <p:spPr>
          <a:xfrm>
            <a:off x="5119137" y="5396460"/>
            <a:ext cx="6736829" cy="1163611"/>
          </a:xfrm>
          <a:solidFill>
            <a:schemeClr val="bg1">
              <a:lumMod val="95000"/>
            </a:schemeClr>
          </a:solidFill>
          <a:ln>
            <a:noFill/>
          </a:ln>
        </p:spPr>
        <p:txBody>
          <a:bodyPr anchor="ctr"/>
          <a:lstStyle>
            <a:lvl1pPr marL="0" indent="0" algn="ctr">
              <a:buNone/>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Tree>
    <p:extLst>
      <p:ext uri="{BB962C8B-B14F-4D97-AF65-F5344CB8AC3E}">
        <p14:creationId xmlns:p14="http://schemas.microsoft.com/office/powerpoint/2010/main" val="85762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6030" y="1259174"/>
            <a:ext cx="4595734" cy="1877518"/>
          </a:xfrm>
        </p:spPr>
        <p:txBody>
          <a:bodyPr anchor="b"/>
          <a:lstStyle>
            <a:lvl1pPr>
              <a:defRPr sz="3200"/>
            </a:lvl1pPr>
          </a:lstStyle>
          <a:p>
            <a:r>
              <a:rPr lang="en-US"/>
              <a:t>Click to edit Master title style</a:t>
            </a:r>
            <a:endParaRPr lang="en-GB" dirty="0"/>
          </a:p>
        </p:txBody>
      </p:sp>
      <p:sp>
        <p:nvSpPr>
          <p:cNvPr id="3" name="Picture Placeholder 2"/>
          <p:cNvSpPr>
            <a:spLocks noGrp="1"/>
          </p:cNvSpPr>
          <p:nvPr>
            <p:ph type="pic" idx="1"/>
          </p:nvPr>
        </p:nvSpPr>
        <p:spPr>
          <a:xfrm>
            <a:off x="5183188" y="1259173"/>
            <a:ext cx="6672782" cy="52984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336030" y="3267855"/>
            <a:ext cx="4595734" cy="32897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2759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E53450-586C-472F-AAB1-D7020C8A8B00}"/>
              </a:ext>
            </a:extLst>
          </p:cNvPr>
          <p:cNvSpPr/>
          <p:nvPr/>
        </p:nvSpPr>
        <p:spPr>
          <a:xfrm>
            <a:off x="0" y="0"/>
            <a:ext cx="12192000" cy="6858000"/>
          </a:xfrm>
          <a:prstGeom prst="rect">
            <a:avLst/>
          </a:prstGeom>
          <a:solidFill>
            <a:schemeClr val="bg1">
              <a:lumMod val="95000"/>
            </a:schemeClr>
          </a:solidFill>
          <a:ln w="292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5" name="Picture 12" descr="Background pattern&#10;&#10;Description automatically generated">
            <a:extLst>
              <a:ext uri="{FF2B5EF4-FFF2-40B4-BE49-F238E27FC236}">
                <a16:creationId xmlns:a16="http://schemas.microsoft.com/office/drawing/2014/main" id="{C4612A8E-1E8D-43C3-A8CD-9A906D84B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83" t="7716" r="2693" b="8040"/>
          <a:stretch>
            <a:fillRect/>
          </a:stretch>
        </p:blipFill>
        <p:spPr bwMode="auto">
          <a:xfrm>
            <a:off x="230188" y="219075"/>
            <a:ext cx="11731625"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A picture containing text&#10;&#10;Description automatically generated">
            <a:extLst>
              <a:ext uri="{FF2B5EF4-FFF2-40B4-BE49-F238E27FC236}">
                <a16:creationId xmlns:a16="http://schemas.microsoft.com/office/drawing/2014/main" id="{4A80E655-E65F-452A-AAA0-0A6409665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0"/>
            <a:ext cx="107156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25446" y="1369702"/>
            <a:ext cx="9741108" cy="2387600"/>
          </a:xfrm>
        </p:spPr>
        <p:txBody>
          <a:bodyPr anchor="b"/>
          <a:lstStyle>
            <a:lvl1pPr algn="ctr">
              <a:defRPr sz="6000" b="1">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1225550" y="4534678"/>
            <a:ext cx="9741108" cy="1262463"/>
          </a:xfrm>
        </p:spPr>
        <p:txBody>
          <a:bodyPr/>
          <a:lstStyle>
            <a:lvl1pPr marL="0" indent="0" algn="ctr">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6716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8">
            <a:extLst>
              <a:ext uri="{FF2B5EF4-FFF2-40B4-BE49-F238E27FC236}">
                <a16:creationId xmlns:a16="http://schemas.microsoft.com/office/drawing/2014/main" id="{AA03F3DB-2D3E-4EBC-8906-4646AE11347B}"/>
              </a:ext>
            </a:extLst>
          </p:cNvPr>
          <p:cNvGrpSpPr>
            <a:grpSpLocks/>
          </p:cNvGrpSpPr>
          <p:nvPr/>
        </p:nvGrpSpPr>
        <p:grpSpPr bwMode="auto">
          <a:xfrm>
            <a:off x="0" y="0"/>
            <a:ext cx="12192000" cy="6858000"/>
            <a:chOff x="0" y="0"/>
            <a:chExt cx="12192000" cy="6858001"/>
          </a:xfrm>
        </p:grpSpPr>
        <p:sp>
          <p:nvSpPr>
            <p:cNvPr id="7" name="Rectangle 6">
              <a:extLst>
                <a:ext uri="{FF2B5EF4-FFF2-40B4-BE49-F238E27FC236}">
                  <a16:creationId xmlns:a16="http://schemas.microsoft.com/office/drawing/2014/main" id="{30CC8FCD-59CC-4794-BA5A-3B4EDE6461F4}"/>
                </a:ext>
              </a:extLst>
            </p:cNvPr>
            <p:cNvSpPr/>
            <p:nvPr/>
          </p:nvSpPr>
          <p:spPr>
            <a:xfrm>
              <a:off x="0" y="0"/>
              <a:ext cx="12192000" cy="6858001"/>
            </a:xfrm>
            <a:prstGeom prst="rect">
              <a:avLst/>
            </a:prstGeom>
            <a:solidFill>
              <a:schemeClr val="bg1">
                <a:lumMod val="95000"/>
              </a:schemeClr>
            </a:solidFill>
            <a:ln w="292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8" name="Rectangle 7">
              <a:extLst>
                <a:ext uri="{FF2B5EF4-FFF2-40B4-BE49-F238E27FC236}">
                  <a16:creationId xmlns:a16="http://schemas.microsoft.com/office/drawing/2014/main" id="{72CF63A4-2B31-40A2-9158-4D487790CAA9}"/>
                </a:ext>
              </a:extLst>
            </p:cNvPr>
            <p:cNvSpPr/>
            <p:nvPr/>
          </p:nvSpPr>
          <p:spPr>
            <a:xfrm>
              <a:off x="161925" y="96838"/>
              <a:ext cx="11868150" cy="6577013"/>
            </a:xfrm>
            <a:prstGeom prst="rect">
              <a:avLst/>
            </a:prstGeom>
            <a:solidFill>
              <a:schemeClr val="bg1"/>
            </a:solidFill>
            <a:ln w="292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sp>
        <p:nvSpPr>
          <p:cNvPr id="1027" name="Title Placeholder 1">
            <a:extLst>
              <a:ext uri="{FF2B5EF4-FFF2-40B4-BE49-F238E27FC236}">
                <a16:creationId xmlns:a16="http://schemas.microsoft.com/office/drawing/2014/main" id="{29E4717B-C3E6-4E2C-851F-C4A22A73E2D3}"/>
              </a:ext>
            </a:extLst>
          </p:cNvPr>
          <p:cNvSpPr>
            <a:spLocks noGrp="1" noChangeArrowheads="1"/>
          </p:cNvSpPr>
          <p:nvPr>
            <p:ph type="title"/>
          </p:nvPr>
        </p:nvSpPr>
        <p:spPr bwMode="auto">
          <a:xfrm>
            <a:off x="1743075" y="496888"/>
            <a:ext cx="79613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a:extLst>
              <a:ext uri="{FF2B5EF4-FFF2-40B4-BE49-F238E27FC236}">
                <a16:creationId xmlns:a16="http://schemas.microsoft.com/office/drawing/2014/main" id="{21C17329-F6AA-4C85-AA0F-80D3BA6CAFC4}"/>
              </a:ext>
            </a:extLst>
          </p:cNvPr>
          <p:cNvSpPr>
            <a:spLocks noGrp="1" noChangeArrowheads="1"/>
          </p:cNvSpPr>
          <p:nvPr>
            <p:ph type="body" idx="1"/>
          </p:nvPr>
        </p:nvSpPr>
        <p:spPr bwMode="auto">
          <a:xfrm>
            <a:off x="336550" y="2098675"/>
            <a:ext cx="115189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99B189F2-553C-4ECD-8D36-BD00EF23ED1A}"/>
              </a:ext>
            </a:extLst>
          </p:cNvPr>
          <p:cNvSpPr>
            <a:spLocks noGrp="1"/>
          </p:cNvSpPr>
          <p:nvPr>
            <p:ph type="dt" sz="half" idx="2"/>
          </p:nvPr>
        </p:nvSpPr>
        <p:spPr>
          <a:xfrm>
            <a:off x="336550" y="6192838"/>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CAA95DA-0A56-4565-BC55-08B2120037E6}" type="datetimeFigureOut">
              <a:rPr lang="en-GB"/>
              <a:pPr>
                <a:defRPr/>
              </a:pPr>
              <a:t>03/07/2025</a:t>
            </a:fld>
            <a:endParaRPr lang="en-GB" dirty="0"/>
          </a:p>
        </p:txBody>
      </p:sp>
      <p:sp>
        <p:nvSpPr>
          <p:cNvPr id="5" name="Footer Placeholder 4">
            <a:extLst>
              <a:ext uri="{FF2B5EF4-FFF2-40B4-BE49-F238E27FC236}">
                <a16:creationId xmlns:a16="http://schemas.microsoft.com/office/drawing/2014/main" id="{82152B18-AA0E-4739-90BC-779EA42ED171}"/>
              </a:ext>
            </a:extLst>
          </p:cNvPr>
          <p:cNvSpPr>
            <a:spLocks noGrp="1"/>
          </p:cNvSpPr>
          <p:nvPr>
            <p:ph type="ftr" sz="quarter" idx="3"/>
          </p:nvPr>
        </p:nvSpPr>
        <p:spPr>
          <a:xfrm>
            <a:off x="4038600" y="6192838"/>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GB" dirty="0"/>
          </a:p>
        </p:txBody>
      </p:sp>
      <p:sp>
        <p:nvSpPr>
          <p:cNvPr id="6" name="Slide Number Placeholder 5">
            <a:extLst>
              <a:ext uri="{FF2B5EF4-FFF2-40B4-BE49-F238E27FC236}">
                <a16:creationId xmlns:a16="http://schemas.microsoft.com/office/drawing/2014/main" id="{3FB00031-4640-4C64-A71C-7397FAB1AC36}"/>
              </a:ext>
            </a:extLst>
          </p:cNvPr>
          <p:cNvSpPr>
            <a:spLocks noGrp="1"/>
          </p:cNvSpPr>
          <p:nvPr>
            <p:ph type="sldNum" sz="quarter" idx="4"/>
          </p:nvPr>
        </p:nvSpPr>
        <p:spPr>
          <a:xfrm>
            <a:off x="9112250" y="6192838"/>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68280877-439B-43FC-8CEA-41B30A5FE68D}" type="slidenum">
              <a:rPr lang="en-GB"/>
              <a:pPr>
                <a:defRPr/>
              </a:pPr>
              <a:t>‹N°›</a:t>
            </a:fld>
            <a:endParaRPr lang="en-GB" dirty="0"/>
          </a:p>
        </p:txBody>
      </p:sp>
      <p:pic>
        <p:nvPicPr>
          <p:cNvPr id="1032" name="Picture 10" descr="A picture containing text&#10;&#10;Description automatically generated">
            <a:extLst>
              <a:ext uri="{FF2B5EF4-FFF2-40B4-BE49-F238E27FC236}">
                <a16:creationId xmlns:a16="http://schemas.microsoft.com/office/drawing/2014/main" id="{ABBCEE24-5669-4278-A7D3-16F805568B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550" y="0"/>
            <a:ext cx="107156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5" r:id="rId1"/>
    <p:sldLayoutId id="2147483679" r:id="rId2"/>
    <p:sldLayoutId id="2147483676" r:id="rId3"/>
    <p:sldLayoutId id="2147483677" r:id="rId4"/>
    <p:sldLayoutId id="2147483678" r:id="rId5"/>
    <p:sldLayoutId id="2147483680" r:id="rId6"/>
    <p:sldLayoutId id="2147483681" r:id="rId7"/>
    <p:sldLayoutId id="2147483682" r:id="rId8"/>
  </p:sldLayoutIdLst>
  <p:txStyles>
    <p:titleStyle>
      <a:lvl1pPr algn="l" rtl="0" eaLnBrk="1" fontAlgn="base" hangingPunct="1">
        <a:lnSpc>
          <a:spcPct val="90000"/>
        </a:lnSpc>
        <a:spcBef>
          <a:spcPct val="0"/>
        </a:spcBef>
        <a:spcAft>
          <a:spcPct val="0"/>
        </a:spcAft>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Layout" Target="../diagrams/layout2.xml"/><Relationship Id="rId7" Type="http://schemas.openxmlformats.org/officeDocument/2006/relationships/image" Target="../media/image3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7.emf"/><Relationship Id="rId3" Type="http://schemas.openxmlformats.org/officeDocument/2006/relationships/image" Target="../media/image37.png"/><Relationship Id="rId7" Type="http://schemas.openxmlformats.org/officeDocument/2006/relationships/image" Target="../media/image41.emf"/><Relationship Id="rId12" Type="http://schemas.openxmlformats.org/officeDocument/2006/relationships/image" Target="../media/image46.emf"/><Relationship Id="rId2" Type="http://schemas.openxmlformats.org/officeDocument/2006/relationships/image" Target="../media/image36.jpeg"/><Relationship Id="rId16" Type="http://schemas.openxmlformats.org/officeDocument/2006/relationships/image" Target="../media/image50.emf"/><Relationship Id="rId1" Type="http://schemas.openxmlformats.org/officeDocument/2006/relationships/slideLayout" Target="../slideLayouts/slideLayout2.xml"/><Relationship Id="rId6" Type="http://schemas.openxmlformats.org/officeDocument/2006/relationships/image" Target="../media/image40.emf"/><Relationship Id="rId11" Type="http://schemas.openxmlformats.org/officeDocument/2006/relationships/image" Target="../media/image45.emf"/><Relationship Id="rId5" Type="http://schemas.openxmlformats.org/officeDocument/2006/relationships/image" Target="../media/image39.png"/><Relationship Id="rId15" Type="http://schemas.openxmlformats.org/officeDocument/2006/relationships/image" Target="../media/image49.emf"/><Relationship Id="rId10" Type="http://schemas.openxmlformats.org/officeDocument/2006/relationships/image" Target="../media/image44.emf"/><Relationship Id="rId4" Type="http://schemas.openxmlformats.org/officeDocument/2006/relationships/image" Target="../media/image38.png"/><Relationship Id="rId9" Type="http://schemas.openxmlformats.org/officeDocument/2006/relationships/image" Target="../media/image43.emf"/><Relationship Id="rId14" Type="http://schemas.openxmlformats.org/officeDocument/2006/relationships/image" Target="../media/image48.emf"/></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52.sv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hyperlink" Target="https://qcsmail.ptc.post/"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sv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hyperlink" Target="https://qcsmailbd.ptc.post/"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microsoft.com/office/2007/relationships/hdphoto" Target="../media/hdphoto2.wdp"/></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5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3.xml.rels><?xml version="1.0" encoding="UTF-8" standalone="yes"?>
<Relationships xmlns="http://schemas.openxmlformats.org/package/2006/relationships"><Relationship Id="rId8" Type="http://schemas.openxmlformats.org/officeDocument/2006/relationships/hyperlink" Target="https://support.upu.int/" TargetMode="External"/><Relationship Id="rId3" Type="http://schemas.openxmlformats.org/officeDocument/2006/relationships/hyperlink" Target="mailto:poc.psdeig.secretariat@upu.int" TargetMode="External"/><Relationship Id="rId7" Type="http://schemas.openxmlformats.org/officeDocument/2006/relationships/hyperlink" Target="mailto:compliance.standards@upu.int" TargetMode="External"/><Relationship Id="rId2" Type="http://schemas.openxmlformats.org/officeDocument/2006/relationships/hyperlink" Target="mailto:letters@upu.int" TargetMode="External"/><Relationship Id="rId1" Type="http://schemas.openxmlformats.org/officeDocument/2006/relationships/slideLayout" Target="../slideLayouts/slideLayout2.xml"/><Relationship Id="rId6" Type="http://schemas.openxmlformats.org/officeDocument/2006/relationships/hyperlink" Target="mailto:central.accounting@upu.int" TargetMode="External"/><Relationship Id="rId5" Type="http://schemas.openxmlformats.org/officeDocument/2006/relationships/hyperlink" Target="mailto:DPRM-PPRE-REM@upu.int" TargetMode="External"/><Relationship Id="rId4" Type="http://schemas.openxmlformats.org/officeDocument/2006/relationships/hyperlink" Target="mailto:information.QS@upu.int"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5228E6F3-7D1D-425D-A482-58F3A9F35E17}"/>
              </a:ext>
            </a:extLst>
          </p:cNvPr>
          <p:cNvSpPr>
            <a:spLocks noGrp="1" noChangeArrowheads="1"/>
          </p:cNvSpPr>
          <p:nvPr>
            <p:ph type="ctrTitle"/>
          </p:nvPr>
        </p:nvSpPr>
        <p:spPr>
          <a:xfrm>
            <a:off x="1225550" y="1370013"/>
            <a:ext cx="9740900" cy="2387600"/>
          </a:xfrm>
        </p:spPr>
        <p:txBody>
          <a:bodyPr/>
          <a:lstStyle/>
          <a:p>
            <a:r>
              <a:rPr lang="en-GB" altLang="en-US" sz="4000" dirty="0"/>
              <a:t>Navigating the new requirements for registered, tracked and insured services effective 1 January 2026</a:t>
            </a:r>
          </a:p>
        </p:txBody>
      </p:sp>
      <p:sp>
        <p:nvSpPr>
          <p:cNvPr id="6147" name="Subtitle 4">
            <a:extLst>
              <a:ext uri="{FF2B5EF4-FFF2-40B4-BE49-F238E27FC236}">
                <a16:creationId xmlns:a16="http://schemas.microsoft.com/office/drawing/2014/main" id="{D62E1C40-94B1-4525-B819-3335C000D77A}"/>
              </a:ext>
            </a:extLst>
          </p:cNvPr>
          <p:cNvSpPr>
            <a:spLocks noGrp="1" noChangeArrowheads="1"/>
          </p:cNvSpPr>
          <p:nvPr>
            <p:ph type="subTitle" idx="1"/>
          </p:nvPr>
        </p:nvSpPr>
        <p:spPr>
          <a:xfrm>
            <a:off x="1225550" y="4525347"/>
            <a:ext cx="9740900" cy="1197591"/>
          </a:xfrm>
        </p:spPr>
        <p:txBody>
          <a:bodyPr/>
          <a:lstStyle/>
          <a:p>
            <a:r>
              <a:rPr lang="en-GB" altLang="en-US" sz="2000" dirty="0"/>
              <a:t>E-Commerce, Physical Services Integration and POC Matters Directorate</a:t>
            </a:r>
          </a:p>
          <a:p>
            <a:r>
              <a:rPr lang="en-GB" altLang="en-US" sz="2000" dirty="0"/>
              <a:t>Postal Operations Directorate, International Bureau</a:t>
            </a:r>
          </a:p>
        </p:txBody>
      </p:sp>
      <p:sp>
        <p:nvSpPr>
          <p:cNvPr id="4" name="Text Placeholder 7">
            <a:extLst>
              <a:ext uri="{FF2B5EF4-FFF2-40B4-BE49-F238E27FC236}">
                <a16:creationId xmlns:a16="http://schemas.microsoft.com/office/drawing/2014/main" id="{FF741AA3-6AF2-49B9-ABB6-D2409801CC30}"/>
              </a:ext>
            </a:extLst>
          </p:cNvPr>
          <p:cNvSpPr txBox="1">
            <a:spLocks/>
          </p:cNvSpPr>
          <p:nvPr/>
        </p:nvSpPr>
        <p:spPr>
          <a:xfrm>
            <a:off x="1225550" y="3927475"/>
            <a:ext cx="9740900" cy="387350"/>
          </a:xfrm>
          <a:prstGeom prst="rect">
            <a:avLst/>
          </a:prstGeom>
        </p:spPr>
        <p:txBody>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rtl="0" eaLnBrk="1" fontAlgn="base" hangingPunct="1">
              <a:lnSpc>
                <a:spcPct val="90000"/>
              </a:lnSpc>
              <a:spcBef>
                <a:spcPts val="500"/>
              </a:spcBef>
              <a:spcAft>
                <a:spcPct val="0"/>
              </a:spcAft>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lgn="ctr" rtl="0" eaLnBrk="1" fontAlgn="base" hangingPunct="1">
              <a:lnSpc>
                <a:spcPct val="90000"/>
              </a:lnSpc>
              <a:spcBef>
                <a:spcPts val="500"/>
              </a:spcBef>
              <a:spcAft>
                <a:spcPct val="0"/>
              </a:spcAft>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lgn="ctr" rtl="0" eaLnBrk="1" fontAlgn="base" hangingPunct="1">
              <a:lnSpc>
                <a:spcPct val="90000"/>
              </a:lnSpc>
              <a:spcBef>
                <a:spcPts val="500"/>
              </a:spcBef>
              <a:spcAft>
                <a:spcPct val="0"/>
              </a:spcAft>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lgn="ctr" rtl="0" eaLnBrk="1" fontAlgn="base" hangingPunct="1">
              <a:lnSpc>
                <a:spcPct val="90000"/>
              </a:lnSpc>
              <a:spcBef>
                <a:spcPts val="500"/>
              </a:spcBef>
              <a:spcAft>
                <a:spcPct val="0"/>
              </a:spcAft>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Webinar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en-GB" sz="2000" dirty="0"/>
              <a:t>Mandatory track-and-trace information via EMSEVT 3 for registered, insured and tracked items</a:t>
            </a:r>
          </a:p>
        </p:txBody>
      </p:sp>
      <p:grpSp>
        <p:nvGrpSpPr>
          <p:cNvPr id="6" name="Group 5">
            <a:extLst>
              <a:ext uri="{FF2B5EF4-FFF2-40B4-BE49-F238E27FC236}">
                <a16:creationId xmlns:a16="http://schemas.microsoft.com/office/drawing/2014/main" id="{B0AB43FC-78F0-4E13-98C5-9E9D3DC78294}"/>
              </a:ext>
            </a:extLst>
          </p:cNvPr>
          <p:cNvGrpSpPr/>
          <p:nvPr/>
        </p:nvGrpSpPr>
        <p:grpSpPr>
          <a:xfrm>
            <a:off x="335723" y="1530220"/>
            <a:ext cx="11345757" cy="3827045"/>
            <a:chOff x="0" y="0"/>
            <a:chExt cx="9029455" cy="2380185"/>
          </a:xfrm>
        </p:grpSpPr>
        <p:sp>
          <p:nvSpPr>
            <p:cNvPr id="7" name="Rectangle: Rounded Corners 6">
              <a:extLst>
                <a:ext uri="{FF2B5EF4-FFF2-40B4-BE49-F238E27FC236}">
                  <a16:creationId xmlns:a16="http://schemas.microsoft.com/office/drawing/2014/main" id="{D46C07EF-8779-4E8D-B180-AF781F687605}"/>
                </a:ext>
              </a:extLst>
            </p:cNvPr>
            <p:cNvSpPr/>
            <p:nvPr/>
          </p:nvSpPr>
          <p:spPr>
            <a:xfrm>
              <a:off x="0" y="0"/>
              <a:ext cx="9029455" cy="23801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817C0738-99F6-4FEC-BCDF-00872FF383EF}"/>
                </a:ext>
              </a:extLst>
            </p:cNvPr>
            <p:cNvSpPr txBox="1"/>
            <p:nvPr/>
          </p:nvSpPr>
          <p:spPr>
            <a:xfrm>
              <a:off x="81879" y="53573"/>
              <a:ext cx="8927990" cy="22407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just" defTabSz="540000">
                <a:spcBef>
                  <a:spcPct val="0"/>
                </a:spcBef>
                <a:spcAft>
                  <a:spcPts val="0"/>
                </a:spcAft>
              </a:pPr>
              <a:r>
                <a:rPr lang="en-GB" sz="1600" b="1" kern="1200" dirty="0">
                  <a:solidFill>
                    <a:srgbClr val="FFC000"/>
                  </a:solidFill>
                  <a:latin typeface="Verdana" panose="020B0604030504040204" pitchFamily="34" charset="0"/>
                  <a:ea typeface="Verdana" panose="020B0604030504040204" pitchFamily="34" charset="0"/>
                </a:rPr>
                <a:t>Convention Regulations changes:</a:t>
              </a:r>
              <a:endParaRPr lang="en-GB" sz="1600" kern="1200" dirty="0">
                <a:latin typeface="Verdana" panose="020B0604030504040204" pitchFamily="34" charset="0"/>
                <a:ea typeface="Verdana" panose="020B0604030504040204" pitchFamily="34" charset="0"/>
              </a:endParaRPr>
            </a:p>
            <a:p>
              <a:pPr algn="just" defTabSz="540000">
                <a:spcBef>
                  <a:spcPct val="0"/>
                </a:spcBef>
                <a:spcAft>
                  <a:spcPts val="0"/>
                </a:spcAft>
              </a:pPr>
              <a:endParaRPr lang="en-GB" sz="1600" b="1" dirty="0">
                <a:latin typeface="Verdana" panose="020B0604030504040204" pitchFamily="34" charset="0"/>
                <a:ea typeface="Verdana" panose="020B0604030504040204" pitchFamily="34" charset="0"/>
              </a:endParaRPr>
            </a:p>
            <a:p>
              <a:pPr algn="just" defTabSz="540000">
                <a:spcBef>
                  <a:spcPct val="0"/>
                </a:spcBef>
                <a:spcAft>
                  <a:spcPts val="0"/>
                </a:spcAft>
              </a:pPr>
              <a:r>
                <a:rPr lang="en-GB" sz="1600" b="1" dirty="0">
                  <a:latin typeface="Verdana" panose="020B0604030504040204" pitchFamily="34" charset="0"/>
                  <a:ea typeface="Verdana" panose="020B0604030504040204" pitchFamily="34" charset="0"/>
                </a:rPr>
                <a:t>Article 17-130</a:t>
              </a:r>
            </a:p>
            <a:p>
              <a:pPr algn="just" defTabSz="540000">
                <a:spcBef>
                  <a:spcPct val="0"/>
                </a:spcBef>
                <a:spcAft>
                  <a:spcPts val="0"/>
                </a:spcAft>
              </a:pPr>
              <a:endParaRPr lang="en-GB" sz="1600" b="1" dirty="0">
                <a:latin typeface="Verdana" panose="020B0604030504040204" pitchFamily="34" charset="0"/>
                <a:ea typeface="Verdana" panose="020B0604030504040204" pitchFamily="34" charset="0"/>
              </a:endParaRPr>
            </a:p>
            <a:p>
              <a:pPr algn="just" defTabSz="540000">
                <a:spcBef>
                  <a:spcPct val="0"/>
                </a:spcBef>
                <a:spcAft>
                  <a:spcPts val="0"/>
                </a:spcAft>
              </a:pPr>
              <a:r>
                <a:rPr lang="en-GB" sz="1600" b="1" dirty="0">
                  <a:latin typeface="Verdana" panose="020B0604030504040204" pitchFamily="34" charset="0"/>
                  <a:ea typeface="Verdana" panose="020B0604030504040204" pitchFamily="34" charset="0"/>
                </a:rPr>
                <a:t>Electronic exchanges to support mail processes</a:t>
              </a:r>
            </a:p>
            <a:p>
              <a:pPr algn="just" defTabSz="540000">
                <a:spcBef>
                  <a:spcPct val="0"/>
                </a:spcBef>
                <a:spcAft>
                  <a:spcPts val="0"/>
                </a:spcAft>
              </a:pPr>
              <a:endParaRPr lang="en-GB" sz="1600" b="1" dirty="0">
                <a:latin typeface="Verdana" panose="020B0604030504040204" pitchFamily="34" charset="0"/>
                <a:ea typeface="Verdana" panose="020B0604030504040204" pitchFamily="34" charset="0"/>
              </a:endParaRPr>
            </a:p>
            <a:p>
              <a:pPr marL="539750" indent="-539750" algn="just" defTabSz="540000">
                <a:spcBef>
                  <a:spcPct val="0"/>
                </a:spcBef>
                <a:spcAft>
                  <a:spcPts val="0"/>
                </a:spcAft>
              </a:pPr>
              <a:r>
                <a:rPr lang="en-GB" sz="1600" b="1" dirty="0">
                  <a:latin typeface="Verdana" panose="020B0604030504040204" pitchFamily="34" charset="0"/>
                  <a:ea typeface="Verdana" panose="020B0604030504040204" pitchFamily="34" charset="0"/>
                </a:rPr>
                <a:t>2.1	</a:t>
              </a:r>
              <a:r>
                <a:rPr lang="en-GB" sz="1600" dirty="0">
                  <a:latin typeface="Verdana" panose="020B0604030504040204" pitchFamily="34" charset="0"/>
                  <a:ea typeface="Verdana" panose="020B0604030504040204" pitchFamily="34" charset="0"/>
                </a:rPr>
                <a:t>For tracked, </a:t>
              </a:r>
              <a:r>
                <a:rPr lang="en-GB" sz="1600" b="1" u="sng" dirty="0">
                  <a:solidFill>
                    <a:srgbClr val="FFC000"/>
                  </a:solidFill>
                  <a:latin typeface="Verdana" panose="020B0604030504040204" pitchFamily="34" charset="0"/>
                  <a:ea typeface="Verdana" panose="020B0604030504040204" pitchFamily="34" charset="0"/>
                </a:rPr>
                <a:t>registered and insured items</a:t>
              </a:r>
              <a:r>
                <a:rPr lang="en-GB" sz="1600" dirty="0">
                  <a:latin typeface="Verdana" panose="020B0604030504040204" pitchFamily="34" charset="0"/>
                  <a:ea typeface="Verdana" panose="020B0604030504040204" pitchFamily="34" charset="0"/>
                </a:rPr>
                <a:t>, the exchange of EMSEVT shall be mandatory with all partners. </a:t>
              </a:r>
              <a:r>
                <a:rPr lang="en-GB" sz="1600" b="1" u="sng" dirty="0">
                  <a:solidFill>
                    <a:srgbClr val="FFC000"/>
                  </a:solidFill>
                  <a:latin typeface="Verdana" panose="020B0604030504040204" pitchFamily="34" charset="0"/>
                  <a:ea typeface="Verdana" panose="020B0604030504040204" pitchFamily="34" charset="0"/>
                </a:rPr>
                <a:t>Supplementary remuneration for the provision of track-and-trace information shall be paid in accordance with the provisions set out in articles 31-104 and 31-105</a:t>
              </a:r>
              <a:r>
                <a:rPr lang="en-GB" sz="1600" dirty="0">
                  <a:latin typeface="Verdana" panose="020B0604030504040204" pitchFamily="34" charset="0"/>
                  <a:ea typeface="Verdana" panose="020B0604030504040204" pitchFamily="34" charset="0"/>
                </a:rPr>
                <a:t>.</a:t>
              </a:r>
            </a:p>
            <a:p>
              <a:pPr algn="just" defTabSz="540000">
                <a:spcBef>
                  <a:spcPct val="0"/>
                </a:spcBef>
                <a:spcAft>
                  <a:spcPts val="0"/>
                </a:spcAft>
              </a:pPr>
              <a:endParaRPr lang="en-GB" sz="1600" dirty="0">
                <a:latin typeface="Verdana" panose="020B0604030504040204" pitchFamily="34" charset="0"/>
                <a:ea typeface="Verdana" panose="020B0604030504040204" pitchFamily="34" charset="0"/>
              </a:endParaRPr>
            </a:p>
            <a:p>
              <a:pPr marL="539750" indent="-539750" algn="just" defTabSz="540000">
                <a:spcBef>
                  <a:spcPct val="0"/>
                </a:spcBef>
                <a:spcAft>
                  <a:spcPts val="0"/>
                </a:spcAft>
              </a:pPr>
              <a:r>
                <a:rPr lang="en-GB" sz="1600" b="1" strike="sngStrike" dirty="0">
                  <a:latin typeface="Verdana" panose="020B0604030504040204" pitchFamily="34" charset="0"/>
                  <a:ea typeface="Verdana" panose="020B0604030504040204" pitchFamily="34" charset="0"/>
                </a:rPr>
                <a:t>2.2	</a:t>
              </a:r>
              <a:r>
                <a:rPr lang="en-GB" sz="1600" strike="sngStrike" dirty="0">
                  <a:latin typeface="Verdana" panose="020B0604030504040204" pitchFamily="34" charset="0"/>
                  <a:ea typeface="Verdana" panose="020B0604030504040204" pitchFamily="34" charset="0"/>
                </a:rPr>
                <a:t>For registered and insured items, the exchange of EMSEVT shall be mandatory only within the supplementary remuneration programme, for those designated operators that participate fully in the pro-gramme according to articles 31-104 and 31-105. Data exchange with other participants shall be optional</a:t>
              </a:r>
            </a:p>
          </p:txBody>
        </p:sp>
      </p:grpSp>
      <p:sp>
        <p:nvSpPr>
          <p:cNvPr id="9" name="TextBox 8">
            <a:extLst>
              <a:ext uri="{FF2B5EF4-FFF2-40B4-BE49-F238E27FC236}">
                <a16:creationId xmlns:a16="http://schemas.microsoft.com/office/drawing/2014/main" id="{A526A292-3886-468C-9451-F88569D9E358}"/>
              </a:ext>
            </a:extLst>
          </p:cNvPr>
          <p:cNvSpPr txBox="1"/>
          <p:nvPr/>
        </p:nvSpPr>
        <p:spPr>
          <a:xfrm>
            <a:off x="336550" y="5529802"/>
            <a:ext cx="11518900" cy="830997"/>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1600" b="1" i="0" strike="noStrike" baseline="0" dirty="0">
                <a:solidFill>
                  <a:srgbClr val="000000"/>
                </a:solidFill>
                <a:latin typeface="Verdana" panose="020B0604030504040204" pitchFamily="34" charset="0"/>
                <a:ea typeface="Verdana" panose="020B0604030504040204" pitchFamily="34" charset="0"/>
              </a:rPr>
              <a:t>Note. ‒ </a:t>
            </a:r>
            <a:r>
              <a:rPr lang="en-GB" sz="1600" b="0" i="0" u="none" strike="noStrike" baseline="0" dirty="0">
                <a:solidFill>
                  <a:srgbClr val="000000"/>
                </a:solidFill>
                <a:latin typeface="Verdana" panose="020B0604030504040204" pitchFamily="34" charset="0"/>
                <a:ea typeface="Verdana" panose="020B0604030504040204" pitchFamily="34" charset="0"/>
              </a:rPr>
              <a:t>Mandatory EMSEVT events: EMC, EMD, EMH and EMI (Regs. art. 17-130 § 3.1)*</a:t>
            </a:r>
          </a:p>
          <a:p>
            <a:pPr algn="just"/>
            <a:endParaRPr lang="en-GB" sz="1600" dirty="0">
              <a:solidFill>
                <a:srgbClr val="000000"/>
              </a:solidFill>
              <a:latin typeface="Verdana" panose="020B0604030504040204" pitchFamily="34" charset="0"/>
              <a:ea typeface="Verdana" panose="020B0604030504040204" pitchFamily="34" charset="0"/>
            </a:endParaRPr>
          </a:p>
          <a:p>
            <a:pPr algn="just"/>
            <a:r>
              <a:rPr lang="en-GB" sz="1600" b="0" i="0" u="none" strike="noStrike" baseline="0" dirty="0">
                <a:solidFill>
                  <a:srgbClr val="000000"/>
                </a:solidFill>
                <a:latin typeface="Verdana" panose="020B0604030504040204" pitchFamily="34" charset="0"/>
                <a:ea typeface="Verdana" panose="020B0604030504040204" pitchFamily="34" charset="0"/>
              </a:rPr>
              <a:t>* EDH was added </a:t>
            </a:r>
            <a:r>
              <a:rPr lang="en-GB" sz="1600" dirty="0">
                <a:solidFill>
                  <a:srgbClr val="000000"/>
                </a:solidFill>
                <a:latin typeface="Verdana" panose="020B0604030504040204" pitchFamily="34" charset="0"/>
                <a:ea typeface="Verdana" panose="020B0604030504040204" pitchFamily="34" charset="0"/>
              </a:rPr>
              <a:t>to Regs. art. 17-131 § 7.8 as </a:t>
            </a:r>
            <a:r>
              <a:rPr lang="en-GB" sz="1600" b="0" i="0" u="none" strike="noStrike" baseline="0" dirty="0">
                <a:solidFill>
                  <a:srgbClr val="000000"/>
                </a:solidFill>
                <a:latin typeface="Verdana" panose="020B0604030504040204" pitchFamily="34" charset="0"/>
                <a:ea typeface="Verdana" panose="020B0604030504040204" pitchFamily="34" charset="0"/>
              </a:rPr>
              <a:t>one of the delivery events. </a:t>
            </a:r>
            <a:endParaRPr lang="en-GB"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67896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3">
            <a:extLst>
              <a:ext uri="{FF2B5EF4-FFF2-40B4-BE49-F238E27FC236}">
                <a16:creationId xmlns:a16="http://schemas.microsoft.com/office/drawing/2014/main" id="{F0926AA0-993B-48E7-9417-3D60E04C9739}"/>
              </a:ext>
            </a:extLst>
          </p:cNvPr>
          <p:cNvGraphicFramePr>
            <a:graphicFrameLocks noGrp="1"/>
          </p:cNvGraphicFramePr>
          <p:nvPr>
            <p:extLst>
              <p:ext uri="{D42A27DB-BD31-4B8C-83A1-F6EECF244321}">
                <p14:modId xmlns:p14="http://schemas.microsoft.com/office/powerpoint/2010/main" val="3330426451"/>
              </p:ext>
            </p:extLst>
          </p:nvPr>
        </p:nvGraphicFramePr>
        <p:xfrm>
          <a:off x="387176" y="1605035"/>
          <a:ext cx="11417648" cy="4122435"/>
        </p:xfrm>
        <a:graphic>
          <a:graphicData uri="http://schemas.openxmlformats.org/drawingml/2006/table">
            <a:tbl>
              <a:tblPr firstRow="1" bandRow="1">
                <a:tableStyleId>{5C22544A-7EE6-4342-B048-85BDC9FD1C3A}</a:tableStyleId>
              </a:tblPr>
              <a:tblGrid>
                <a:gridCol w="1191496">
                  <a:extLst>
                    <a:ext uri="{9D8B030D-6E8A-4147-A177-3AD203B41FA5}">
                      <a16:colId xmlns:a16="http://schemas.microsoft.com/office/drawing/2014/main" val="4240088380"/>
                    </a:ext>
                  </a:extLst>
                </a:gridCol>
                <a:gridCol w="1150054">
                  <a:extLst>
                    <a:ext uri="{9D8B030D-6E8A-4147-A177-3AD203B41FA5}">
                      <a16:colId xmlns:a16="http://schemas.microsoft.com/office/drawing/2014/main" val="1126149320"/>
                    </a:ext>
                  </a:extLst>
                </a:gridCol>
                <a:gridCol w="797786">
                  <a:extLst>
                    <a:ext uri="{9D8B030D-6E8A-4147-A177-3AD203B41FA5}">
                      <a16:colId xmlns:a16="http://schemas.microsoft.com/office/drawing/2014/main" val="1890771149"/>
                    </a:ext>
                  </a:extLst>
                </a:gridCol>
                <a:gridCol w="953196">
                  <a:extLst>
                    <a:ext uri="{9D8B030D-6E8A-4147-A177-3AD203B41FA5}">
                      <a16:colId xmlns:a16="http://schemas.microsoft.com/office/drawing/2014/main" val="2806209558"/>
                    </a:ext>
                  </a:extLst>
                </a:gridCol>
                <a:gridCol w="1077527">
                  <a:extLst>
                    <a:ext uri="{9D8B030D-6E8A-4147-A177-3AD203B41FA5}">
                      <a16:colId xmlns:a16="http://schemas.microsoft.com/office/drawing/2014/main" val="2288061698"/>
                    </a:ext>
                  </a:extLst>
                </a:gridCol>
                <a:gridCol w="1098249">
                  <a:extLst>
                    <a:ext uri="{9D8B030D-6E8A-4147-A177-3AD203B41FA5}">
                      <a16:colId xmlns:a16="http://schemas.microsoft.com/office/drawing/2014/main" val="4276810786"/>
                    </a:ext>
                  </a:extLst>
                </a:gridCol>
                <a:gridCol w="1160415">
                  <a:extLst>
                    <a:ext uri="{9D8B030D-6E8A-4147-A177-3AD203B41FA5}">
                      <a16:colId xmlns:a16="http://schemas.microsoft.com/office/drawing/2014/main" val="1343876609"/>
                    </a:ext>
                  </a:extLst>
                </a:gridCol>
                <a:gridCol w="1077527">
                  <a:extLst>
                    <a:ext uri="{9D8B030D-6E8A-4147-A177-3AD203B41FA5}">
                      <a16:colId xmlns:a16="http://schemas.microsoft.com/office/drawing/2014/main" val="2359240388"/>
                    </a:ext>
                  </a:extLst>
                </a:gridCol>
                <a:gridCol w="953196">
                  <a:extLst>
                    <a:ext uri="{9D8B030D-6E8A-4147-A177-3AD203B41FA5}">
                      <a16:colId xmlns:a16="http://schemas.microsoft.com/office/drawing/2014/main" val="424856154"/>
                    </a:ext>
                  </a:extLst>
                </a:gridCol>
                <a:gridCol w="994643">
                  <a:extLst>
                    <a:ext uri="{9D8B030D-6E8A-4147-A177-3AD203B41FA5}">
                      <a16:colId xmlns:a16="http://schemas.microsoft.com/office/drawing/2014/main" val="1579591718"/>
                    </a:ext>
                  </a:extLst>
                </a:gridCol>
                <a:gridCol w="963559">
                  <a:extLst>
                    <a:ext uri="{9D8B030D-6E8A-4147-A177-3AD203B41FA5}">
                      <a16:colId xmlns:a16="http://schemas.microsoft.com/office/drawing/2014/main" val="4237236238"/>
                    </a:ext>
                  </a:extLst>
                </a:gridCol>
              </a:tblGrid>
              <a:tr h="1147778">
                <a:tc>
                  <a:txBody>
                    <a:bodyPr/>
                    <a:lstStyle/>
                    <a:p>
                      <a:pPr algn="l">
                        <a:spcBef>
                          <a:spcPts val="300"/>
                        </a:spcBef>
                        <a:spcAft>
                          <a:spcPts val="300"/>
                        </a:spcAft>
                      </a:pPr>
                      <a:r>
                        <a:rPr lang="fr-CH" sz="1100" b="0" i="1" dirty="0">
                          <a:latin typeface="Verdana" panose="020B0604030504040204" pitchFamily="34" charset="0"/>
                          <a:ea typeface="Verdana" panose="020B0604030504040204" pitchFamily="34" charset="0"/>
                        </a:rPr>
                        <a:t>Postal service</a:t>
                      </a:r>
                    </a:p>
                  </a:txBody>
                  <a:tcPr marL="54000" marR="54000" marT="54000" marB="54000"/>
                </a:tc>
                <a:tc>
                  <a:txBody>
                    <a:bodyPr/>
                    <a:lstStyle/>
                    <a:p>
                      <a:pPr algn="l">
                        <a:spcBef>
                          <a:spcPts val="300"/>
                        </a:spcBef>
                        <a:spcAft>
                          <a:spcPts val="300"/>
                        </a:spcAft>
                      </a:pPr>
                      <a:r>
                        <a:rPr lang="fr-CH" sz="1100" b="0" i="1" dirty="0">
                          <a:latin typeface="Verdana" panose="020B0604030504040204" pitchFamily="34" charset="0"/>
                          <a:ea typeface="Verdana" panose="020B0604030504040204" pitchFamily="34" charset="0"/>
                        </a:rPr>
                        <a:t>Goods or documents</a:t>
                      </a:r>
                      <a:endParaRPr lang="en-US" sz="1100" b="0" i="1"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i="1" dirty="0">
                          <a:latin typeface="Verdana" panose="020B0604030504040204" pitchFamily="34" charset="0"/>
                          <a:ea typeface="Verdana" panose="020B0604030504040204" pitchFamily="34" charset="0"/>
                        </a:rPr>
                        <a:t>Weight range</a:t>
                      </a:r>
                      <a:endParaRPr lang="en-US" sz="1100" b="0" i="1"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i="1" dirty="0">
                          <a:latin typeface="Verdana" panose="020B0604030504040204" pitchFamily="34" charset="0"/>
                          <a:ea typeface="Verdana" panose="020B0604030504040204" pitchFamily="34" charset="0"/>
                        </a:rPr>
                        <a:t>Non-priority, priority or premium</a:t>
                      </a:r>
                      <a:endParaRPr lang="en-US" sz="1100" b="0" i="1"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i="1" dirty="0">
                          <a:latin typeface="Verdana" panose="020B0604030504040204" pitchFamily="34" charset="0"/>
                          <a:ea typeface="Verdana" panose="020B0604030504040204" pitchFamily="34" charset="0"/>
                        </a:rPr>
                        <a:t>S10 barcode identifier</a:t>
                      </a:r>
                      <a:endParaRPr lang="en-US" sz="1100" b="0" i="1"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i="1" dirty="0">
                          <a:latin typeface="Verdana" panose="020B0604030504040204" pitchFamily="34" charset="0"/>
                          <a:ea typeface="Verdana" panose="020B0604030504040204" pitchFamily="34" charset="0"/>
                        </a:rPr>
                        <a:t>EMSEVT</a:t>
                      </a:r>
                      <a:endParaRPr lang="en-US" sz="1100" b="0" i="1"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i="1" dirty="0">
                          <a:latin typeface="Verdana" panose="020B0604030504040204" pitchFamily="34" charset="0"/>
                          <a:ea typeface="Verdana" panose="020B0604030504040204" pitchFamily="34" charset="0"/>
                        </a:rPr>
                        <a:t>Electronic tracking through delivery</a:t>
                      </a:r>
                      <a:endParaRPr lang="en-US" sz="1100" b="0" i="1"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i="1" dirty="0">
                          <a:latin typeface="Verdana" panose="020B0604030504040204" pitchFamily="34" charset="0"/>
                          <a:ea typeface="Verdana" panose="020B0604030504040204" pitchFamily="34" charset="0"/>
                        </a:rPr>
                        <a:t>ITMATT (item content data) and EAD</a:t>
                      </a:r>
                      <a:endParaRPr lang="en-US" sz="1100" b="0" i="1"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i="1" dirty="0">
                          <a:latin typeface="Verdana" panose="020B0604030504040204" pitchFamily="34" charset="0"/>
                          <a:ea typeface="Verdana" panose="020B0604030504040204" pitchFamily="34" charset="0"/>
                        </a:rPr>
                        <a:t>Internet-Based Inquiry System (IBIS)</a:t>
                      </a:r>
                      <a:endParaRPr lang="en-US" sz="1100" b="0" i="1"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i="1" dirty="0">
                          <a:latin typeface="Verdana" panose="020B0604030504040204" pitchFamily="34" charset="0"/>
                          <a:ea typeface="Verdana" panose="020B0604030504040204" pitchFamily="34" charset="0"/>
                        </a:rPr>
                        <a:t>Signature at delivery</a:t>
                      </a:r>
                      <a:endParaRPr lang="en-US" sz="1100" b="0" i="1"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i="1" dirty="0">
                          <a:latin typeface="Verdana" panose="020B0604030504040204" pitchFamily="34" charset="0"/>
                          <a:ea typeface="Verdana" panose="020B0604030504040204" pitchFamily="34" charset="0"/>
                        </a:rPr>
                        <a:t>Liability between DOs</a:t>
                      </a:r>
                      <a:endParaRPr lang="en-US" sz="1100" b="0" i="1" dirty="0">
                        <a:latin typeface="Verdana" panose="020B0604030504040204" pitchFamily="34" charset="0"/>
                        <a:ea typeface="Verdana" panose="020B0604030504040204" pitchFamily="34" charset="0"/>
                      </a:endParaRPr>
                    </a:p>
                  </a:txBody>
                  <a:tcPr marL="54000" marR="54000" marT="54000" marB="54000"/>
                </a:tc>
                <a:extLst>
                  <a:ext uri="{0D108BD9-81ED-4DB2-BD59-A6C34878D82A}">
                    <a16:rowId xmlns:a16="http://schemas.microsoft.com/office/drawing/2014/main" val="3586450011"/>
                  </a:ext>
                </a:extLst>
              </a:tr>
              <a:tr h="819841">
                <a:tc>
                  <a:txBody>
                    <a:bodyPr/>
                    <a:lstStyle/>
                    <a:p>
                      <a:pPr algn="l">
                        <a:spcBef>
                          <a:spcPts val="300"/>
                        </a:spcBef>
                        <a:spcAft>
                          <a:spcPts val="300"/>
                        </a:spcAft>
                      </a:pPr>
                      <a:r>
                        <a:rPr lang="fr-CH" sz="1100" b="0" dirty="0">
                          <a:latin typeface="Verdana" panose="020B0604030504040204" pitchFamily="34" charset="0"/>
                          <a:ea typeface="Verdana" panose="020B0604030504040204" pitchFamily="34" charset="0"/>
                        </a:rPr>
                        <a:t>Registration</a:t>
                      </a:r>
                      <a:endParaRPr lang="en-US" sz="11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dirty="0">
                          <a:latin typeface="Verdana" panose="020B0604030504040204" pitchFamily="34" charset="0"/>
                          <a:ea typeface="Verdana" panose="020B0604030504040204" pitchFamily="34" charset="0"/>
                        </a:rPr>
                        <a:t>Documents</a:t>
                      </a:r>
                      <a:endParaRPr lang="en-US" sz="11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dirty="0">
                          <a:latin typeface="Verdana" panose="020B0604030504040204" pitchFamily="34" charset="0"/>
                          <a:ea typeface="Verdana" panose="020B0604030504040204" pitchFamily="34" charset="0"/>
                        </a:rPr>
                        <a:t>0–2kg</a:t>
                      </a:r>
                      <a:endParaRPr lang="en-US" sz="11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dirty="0">
                          <a:latin typeface="Verdana" panose="020B0604030504040204" pitchFamily="34" charset="0"/>
                          <a:ea typeface="Verdana" panose="020B0604030504040204" pitchFamily="34" charset="0"/>
                        </a:rPr>
                        <a:t>Priority</a:t>
                      </a:r>
                      <a:endParaRPr lang="en-US" sz="11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dirty="0">
                          <a:latin typeface="Verdana" panose="020B0604030504040204" pitchFamily="34" charset="0"/>
                          <a:ea typeface="Verdana" panose="020B0604030504040204" pitchFamily="34" charset="0"/>
                        </a:rPr>
                        <a:t>Mandatory (RA–RZ)</a:t>
                      </a:r>
                      <a:endParaRPr lang="en-US" sz="11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dirty="0">
                          <a:latin typeface="Verdana" panose="020B0604030504040204" pitchFamily="34" charset="0"/>
                          <a:ea typeface="Verdana" panose="020B0604030504040204" pitchFamily="34" charset="0"/>
                        </a:rPr>
                        <a:t>Mandatory</a:t>
                      </a:r>
                      <a:endParaRPr lang="en-US" sz="11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en-US" sz="1100" b="0" dirty="0">
                          <a:latin typeface="Verdana" panose="020B0604030504040204" pitchFamily="34" charset="0"/>
                          <a:ea typeface="Verdana" panose="020B0604030504040204" pitchFamily="34" charset="0"/>
                        </a:rPr>
                        <a:t>EMC, EMD, EDH, EMH/</a:t>
                      </a:r>
                    </a:p>
                    <a:p>
                      <a:pPr algn="l">
                        <a:spcBef>
                          <a:spcPts val="300"/>
                        </a:spcBef>
                        <a:spcAft>
                          <a:spcPts val="300"/>
                        </a:spcAft>
                      </a:pPr>
                      <a:r>
                        <a:rPr lang="en-US" sz="1100" b="0" dirty="0">
                          <a:latin typeface="Verdana" panose="020B0604030504040204" pitchFamily="34" charset="0"/>
                          <a:ea typeface="Verdana" panose="020B0604030504040204" pitchFamily="34" charset="0"/>
                        </a:rPr>
                        <a:t>EMI</a:t>
                      </a:r>
                    </a:p>
                  </a:txBody>
                  <a:tcPr marL="54000" marR="54000" marT="54000" marB="54000"/>
                </a:tc>
                <a:tc>
                  <a:txBody>
                    <a:bodyPr/>
                    <a:lstStyle/>
                    <a:p>
                      <a:pPr algn="l">
                        <a:spcBef>
                          <a:spcPts val="300"/>
                        </a:spcBef>
                        <a:spcAft>
                          <a:spcPts val="300"/>
                        </a:spcAft>
                      </a:pPr>
                      <a:r>
                        <a:rPr lang="fr-CH" sz="1100" b="0" dirty="0">
                          <a:latin typeface="Verdana" panose="020B0604030504040204" pitchFamily="34" charset="0"/>
                          <a:ea typeface="Verdana" panose="020B0604030504040204" pitchFamily="34" charset="0"/>
                        </a:rPr>
                        <a:t>N/A</a:t>
                      </a:r>
                      <a:endParaRPr lang="en-US" sz="11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dirty="0">
                          <a:latin typeface="Verdana" panose="020B0604030504040204" pitchFamily="34" charset="0"/>
                          <a:ea typeface="Verdana" panose="020B0604030504040204" pitchFamily="34" charset="0"/>
                        </a:rPr>
                        <a:t>Optional</a:t>
                      </a:r>
                      <a:endParaRPr lang="en-US" sz="11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dirty="0">
                          <a:latin typeface="Verdana" panose="020B0604030504040204" pitchFamily="34" charset="0"/>
                          <a:ea typeface="Verdana" panose="020B0604030504040204" pitchFamily="34" charset="0"/>
                        </a:rPr>
                        <a:t>Yes</a:t>
                      </a:r>
                      <a:endParaRPr lang="en-US" sz="11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dirty="0">
                          <a:latin typeface="Verdana" panose="020B0604030504040204" pitchFamily="34" charset="0"/>
                          <a:ea typeface="Verdana" panose="020B0604030504040204" pitchFamily="34" charset="0"/>
                        </a:rPr>
                        <a:t>Yes</a:t>
                      </a:r>
                      <a:endParaRPr lang="en-US" sz="1100" b="0" dirty="0">
                        <a:latin typeface="Verdana" panose="020B0604030504040204" pitchFamily="34" charset="0"/>
                        <a:ea typeface="Verdana" panose="020B0604030504040204" pitchFamily="34" charset="0"/>
                      </a:endParaRPr>
                    </a:p>
                  </a:txBody>
                  <a:tcPr marL="54000" marR="54000" marT="54000" marB="54000"/>
                </a:tc>
                <a:extLst>
                  <a:ext uri="{0D108BD9-81ED-4DB2-BD59-A6C34878D82A}">
                    <a16:rowId xmlns:a16="http://schemas.microsoft.com/office/drawing/2014/main" val="2535607510"/>
                  </a:ext>
                </a:extLst>
              </a:tr>
              <a:tr h="1077408">
                <a:tc>
                  <a:txBody>
                    <a:bodyPr/>
                    <a:lstStyle/>
                    <a:p>
                      <a:pPr algn="l">
                        <a:spcBef>
                          <a:spcPts val="300"/>
                        </a:spcBef>
                        <a:spcAft>
                          <a:spcPts val="300"/>
                        </a:spcAft>
                      </a:pPr>
                      <a:r>
                        <a:rPr lang="fr-CH" sz="1100" b="0" dirty="0">
                          <a:latin typeface="Verdana" panose="020B0604030504040204" pitchFamily="34" charset="0"/>
                          <a:ea typeface="Verdana" panose="020B0604030504040204" pitchFamily="34" charset="0"/>
                        </a:rPr>
                        <a:t>Insured</a:t>
                      </a:r>
                      <a:endParaRPr lang="en-US" sz="11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dirty="0">
                          <a:latin typeface="Verdana" panose="020B0604030504040204" pitchFamily="34" charset="0"/>
                          <a:ea typeface="Verdana" panose="020B0604030504040204" pitchFamily="34" charset="0"/>
                        </a:rPr>
                        <a:t>Documents and goods</a:t>
                      </a:r>
                      <a:endParaRPr lang="en-US" sz="11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dirty="0">
                          <a:latin typeface="Verdana" panose="020B0604030504040204" pitchFamily="34" charset="0"/>
                          <a:ea typeface="Verdana" panose="020B0604030504040204" pitchFamily="34" charset="0"/>
                        </a:rPr>
                        <a:t>0–2kg</a:t>
                      </a:r>
                      <a:endParaRPr lang="en-US" sz="11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dirty="0">
                          <a:latin typeface="Verdana" panose="020B0604030504040204" pitchFamily="34" charset="0"/>
                          <a:ea typeface="Verdana" panose="020B0604030504040204" pitchFamily="34" charset="0"/>
                        </a:rPr>
                        <a:t>Priority</a:t>
                      </a:r>
                      <a:endParaRPr lang="en-US" sz="11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dirty="0">
                          <a:latin typeface="Verdana" panose="020B0604030504040204" pitchFamily="34" charset="0"/>
                          <a:ea typeface="Verdana" panose="020B0604030504040204" pitchFamily="34" charset="0"/>
                        </a:rPr>
                        <a:t>Mandatory (VA–VZ)</a:t>
                      </a:r>
                      <a:endParaRPr lang="en-US" sz="11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dirty="0">
                          <a:latin typeface="Verdana" panose="020B0604030504040204" pitchFamily="34" charset="0"/>
                          <a:ea typeface="Verdana" panose="020B0604030504040204" pitchFamily="34" charset="0"/>
                        </a:rPr>
                        <a:t>Mandatory</a:t>
                      </a:r>
                      <a:endParaRPr lang="en-US" sz="11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en-US" sz="1100" b="0" dirty="0">
                          <a:latin typeface="Verdana" panose="020B0604030504040204" pitchFamily="34" charset="0"/>
                          <a:ea typeface="Verdana" panose="020B0604030504040204" pitchFamily="34" charset="0"/>
                        </a:rPr>
                        <a:t>EMC, EMD, EDH, EMH/</a:t>
                      </a:r>
                    </a:p>
                    <a:p>
                      <a:pPr algn="l">
                        <a:spcBef>
                          <a:spcPts val="300"/>
                        </a:spcBef>
                        <a:spcAft>
                          <a:spcPts val="300"/>
                        </a:spcAft>
                      </a:pPr>
                      <a:r>
                        <a:rPr lang="en-US" sz="1100" b="0" dirty="0">
                          <a:latin typeface="Verdana" panose="020B0604030504040204" pitchFamily="34" charset="0"/>
                          <a:ea typeface="Verdana" panose="020B0604030504040204" pitchFamily="34" charset="0"/>
                        </a:rPr>
                        <a:t>EMI</a:t>
                      </a:r>
                    </a:p>
                  </a:txBody>
                  <a:tcPr marL="54000" marR="54000" marT="54000" marB="54000"/>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fr-CH" sz="1100" b="0" dirty="0">
                          <a:latin typeface="Verdana" panose="020B0604030504040204" pitchFamily="34" charset="0"/>
                          <a:ea typeface="Verdana" panose="020B0604030504040204" pitchFamily="34" charset="0"/>
                        </a:rPr>
                        <a:t>Mandatory (</a:t>
                      </a:r>
                      <a:r>
                        <a:rPr lang="fr-CH" sz="1100" b="0" i="1" dirty="0">
                          <a:latin typeface="Verdana" panose="020B0604030504040204" pitchFamily="34" charset="0"/>
                          <a:ea typeface="Verdana" panose="020B0604030504040204" pitchFamily="34" charset="0"/>
                        </a:rPr>
                        <a:t>items subject to customs control</a:t>
                      </a:r>
                      <a:r>
                        <a:rPr lang="fr-CH" sz="1100" b="0" dirty="0">
                          <a:latin typeface="Verdana" panose="020B0604030504040204" pitchFamily="34" charset="0"/>
                          <a:ea typeface="Verdana" panose="020B0604030504040204" pitchFamily="34" charset="0"/>
                        </a:rPr>
                        <a:t>)</a:t>
                      </a:r>
                      <a:endParaRPr lang="en-US" sz="11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dirty="0">
                          <a:latin typeface="Verdana" panose="020B0604030504040204" pitchFamily="34" charset="0"/>
                          <a:ea typeface="Verdana" panose="020B0604030504040204" pitchFamily="34" charset="0"/>
                        </a:rPr>
                        <a:t>Optional</a:t>
                      </a:r>
                      <a:endParaRPr lang="en-US" sz="11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dirty="0">
                          <a:latin typeface="Verdana" panose="020B0604030504040204" pitchFamily="34" charset="0"/>
                          <a:ea typeface="Verdana" panose="020B0604030504040204" pitchFamily="34" charset="0"/>
                        </a:rPr>
                        <a:t>Yes</a:t>
                      </a:r>
                      <a:endParaRPr lang="en-US" sz="11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dirty="0">
                          <a:latin typeface="Verdana" panose="020B0604030504040204" pitchFamily="34" charset="0"/>
                          <a:ea typeface="Verdana" panose="020B0604030504040204" pitchFamily="34" charset="0"/>
                        </a:rPr>
                        <a:t>Yes</a:t>
                      </a:r>
                      <a:endParaRPr lang="en-US" sz="1100" b="0" dirty="0">
                        <a:latin typeface="Verdana" panose="020B0604030504040204" pitchFamily="34" charset="0"/>
                        <a:ea typeface="Verdana" panose="020B0604030504040204" pitchFamily="34" charset="0"/>
                      </a:endParaRPr>
                    </a:p>
                  </a:txBody>
                  <a:tcPr marL="54000" marR="54000" marT="54000" marB="54000"/>
                </a:tc>
                <a:extLst>
                  <a:ext uri="{0D108BD9-81ED-4DB2-BD59-A6C34878D82A}">
                    <a16:rowId xmlns:a16="http://schemas.microsoft.com/office/drawing/2014/main" val="2495856426"/>
                  </a:ext>
                </a:extLst>
              </a:tr>
              <a:tr h="1077408">
                <a:tc>
                  <a:txBody>
                    <a:bodyPr/>
                    <a:lstStyle/>
                    <a:p>
                      <a:pPr algn="l">
                        <a:spcBef>
                          <a:spcPts val="300"/>
                        </a:spcBef>
                        <a:spcAft>
                          <a:spcPts val="300"/>
                        </a:spcAft>
                      </a:pPr>
                      <a:r>
                        <a:rPr lang="fr-CH" sz="1100" b="0" dirty="0">
                          <a:latin typeface="Verdana" panose="020B0604030504040204" pitchFamily="34" charset="0"/>
                          <a:ea typeface="Verdana" panose="020B0604030504040204" pitchFamily="34" charset="0"/>
                        </a:rPr>
                        <a:t>Tracked delivery service</a:t>
                      </a:r>
                      <a:endParaRPr lang="en-US" sz="11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dirty="0">
                          <a:latin typeface="Verdana" panose="020B0604030504040204" pitchFamily="34" charset="0"/>
                          <a:ea typeface="Verdana" panose="020B0604030504040204" pitchFamily="34" charset="0"/>
                        </a:rPr>
                        <a:t>Documents and goods</a:t>
                      </a:r>
                      <a:endParaRPr lang="en-US" sz="11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dirty="0">
                          <a:latin typeface="Verdana" panose="020B0604030504040204" pitchFamily="34" charset="0"/>
                          <a:ea typeface="Verdana" panose="020B0604030504040204" pitchFamily="34" charset="0"/>
                        </a:rPr>
                        <a:t>0–2kg</a:t>
                      </a:r>
                      <a:endParaRPr lang="en-US" sz="11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dirty="0">
                          <a:latin typeface="Verdana" panose="020B0604030504040204" pitchFamily="34" charset="0"/>
                          <a:ea typeface="Verdana" panose="020B0604030504040204" pitchFamily="34" charset="0"/>
                        </a:rPr>
                        <a:t>Priority</a:t>
                      </a:r>
                      <a:endParaRPr lang="en-US" sz="11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dirty="0">
                          <a:latin typeface="Verdana" panose="020B0604030504040204" pitchFamily="34" charset="0"/>
                          <a:ea typeface="Verdana" panose="020B0604030504040204" pitchFamily="34" charset="0"/>
                        </a:rPr>
                        <a:t>Mandatory (LA–LZ)</a:t>
                      </a:r>
                      <a:endParaRPr lang="en-US" sz="11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dirty="0">
                          <a:latin typeface="Verdana" panose="020B0604030504040204" pitchFamily="34" charset="0"/>
                          <a:ea typeface="Verdana" panose="020B0604030504040204" pitchFamily="34" charset="0"/>
                        </a:rPr>
                        <a:t>Mandatory</a:t>
                      </a:r>
                      <a:endParaRPr lang="en-US" sz="11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en-US" sz="1100" b="0" dirty="0">
                          <a:latin typeface="Verdana" panose="020B0604030504040204" pitchFamily="34" charset="0"/>
                          <a:ea typeface="Verdana" panose="020B0604030504040204" pitchFamily="34" charset="0"/>
                        </a:rPr>
                        <a:t>EMC, EMD, EDH, EMH/</a:t>
                      </a:r>
                    </a:p>
                    <a:p>
                      <a:pPr algn="l">
                        <a:spcBef>
                          <a:spcPts val="300"/>
                        </a:spcBef>
                        <a:spcAft>
                          <a:spcPts val="300"/>
                        </a:spcAft>
                      </a:pPr>
                      <a:r>
                        <a:rPr lang="en-US" sz="1100" b="0" dirty="0">
                          <a:latin typeface="Verdana" panose="020B0604030504040204" pitchFamily="34" charset="0"/>
                          <a:ea typeface="Verdana" panose="020B0604030504040204" pitchFamily="34" charset="0"/>
                        </a:rPr>
                        <a:t>EMI</a:t>
                      </a:r>
                    </a:p>
                  </a:txBody>
                  <a:tcPr marL="54000" marR="54000" marT="54000" marB="54000"/>
                </a:tc>
                <a:tc>
                  <a:txBody>
                    <a:bodyPr/>
                    <a:lstStyle/>
                    <a:p>
                      <a:pPr algn="l">
                        <a:spcBef>
                          <a:spcPts val="300"/>
                        </a:spcBef>
                        <a:spcAft>
                          <a:spcPts val="300"/>
                        </a:spcAft>
                      </a:pPr>
                      <a:r>
                        <a:rPr lang="fr-CH" sz="1100" b="0" dirty="0">
                          <a:latin typeface="Verdana" panose="020B0604030504040204" pitchFamily="34" charset="0"/>
                          <a:ea typeface="Verdana" panose="020B0604030504040204" pitchFamily="34" charset="0"/>
                        </a:rPr>
                        <a:t>Mandatory (</a:t>
                      </a:r>
                      <a:r>
                        <a:rPr lang="fr-CH" sz="1100" b="0" i="1" dirty="0">
                          <a:latin typeface="Verdana" panose="020B0604030504040204" pitchFamily="34" charset="0"/>
                          <a:ea typeface="Verdana" panose="020B0604030504040204" pitchFamily="34" charset="0"/>
                        </a:rPr>
                        <a:t>items subject to customs control</a:t>
                      </a:r>
                      <a:r>
                        <a:rPr lang="fr-CH" sz="1100" b="0" dirty="0">
                          <a:latin typeface="Verdana" panose="020B0604030504040204" pitchFamily="34" charset="0"/>
                          <a:ea typeface="Verdana" panose="020B0604030504040204" pitchFamily="34" charset="0"/>
                        </a:rPr>
                        <a:t>)</a:t>
                      </a:r>
                      <a:endParaRPr lang="en-US" sz="11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dirty="0">
                          <a:latin typeface="Verdana" panose="020B0604030504040204" pitchFamily="34" charset="0"/>
                          <a:ea typeface="Verdana" panose="020B0604030504040204" pitchFamily="34" charset="0"/>
                        </a:rPr>
                        <a:t>Optional</a:t>
                      </a:r>
                      <a:endParaRPr lang="en-US" sz="11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dirty="0">
                          <a:latin typeface="Verdana" panose="020B0604030504040204" pitchFamily="34" charset="0"/>
                          <a:ea typeface="Verdana" panose="020B0604030504040204" pitchFamily="34" charset="0"/>
                        </a:rPr>
                        <a:t>No</a:t>
                      </a:r>
                      <a:endParaRPr lang="en-US" sz="1100" b="0" dirty="0">
                        <a:latin typeface="Verdana" panose="020B0604030504040204" pitchFamily="34" charset="0"/>
                        <a:ea typeface="Verdana" panose="020B0604030504040204" pitchFamily="34" charset="0"/>
                      </a:endParaRPr>
                    </a:p>
                  </a:txBody>
                  <a:tcPr marL="54000" marR="54000" marT="54000" marB="54000"/>
                </a:tc>
                <a:tc>
                  <a:txBody>
                    <a:bodyPr/>
                    <a:lstStyle/>
                    <a:p>
                      <a:pPr algn="l">
                        <a:spcBef>
                          <a:spcPts val="300"/>
                        </a:spcBef>
                        <a:spcAft>
                          <a:spcPts val="300"/>
                        </a:spcAft>
                      </a:pPr>
                      <a:r>
                        <a:rPr lang="fr-CH" sz="1100" b="0" dirty="0">
                          <a:latin typeface="Verdana" panose="020B0604030504040204" pitchFamily="34" charset="0"/>
                          <a:ea typeface="Verdana" panose="020B0604030504040204" pitchFamily="34" charset="0"/>
                        </a:rPr>
                        <a:t>No</a:t>
                      </a:r>
                      <a:endParaRPr lang="en-US" sz="1100" b="0" dirty="0">
                        <a:latin typeface="Verdana" panose="020B0604030504040204" pitchFamily="34" charset="0"/>
                        <a:ea typeface="Verdana" panose="020B0604030504040204" pitchFamily="34" charset="0"/>
                      </a:endParaRPr>
                    </a:p>
                  </a:txBody>
                  <a:tcPr marL="54000" marR="54000" marT="54000" marB="54000"/>
                </a:tc>
                <a:extLst>
                  <a:ext uri="{0D108BD9-81ED-4DB2-BD59-A6C34878D82A}">
                    <a16:rowId xmlns:a16="http://schemas.microsoft.com/office/drawing/2014/main" val="796308868"/>
                  </a:ext>
                </a:extLst>
              </a:tr>
            </a:tbl>
          </a:graphicData>
        </a:graphic>
      </p:graphicFrame>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en-GB" sz="2800" dirty="0"/>
              <a:t>Summary of features: registered, insured and tracked delivery services</a:t>
            </a:r>
          </a:p>
        </p:txBody>
      </p:sp>
    </p:spTree>
    <p:extLst>
      <p:ext uri="{BB962C8B-B14F-4D97-AF65-F5344CB8AC3E}">
        <p14:creationId xmlns:p14="http://schemas.microsoft.com/office/powerpoint/2010/main" val="2535857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en-GB" sz="2600" dirty="0"/>
              <a:t>Portfolio matrix of international physical postal services – as at 1 January 2026</a:t>
            </a:r>
          </a:p>
        </p:txBody>
      </p:sp>
      <p:sp>
        <p:nvSpPr>
          <p:cNvPr id="5" name="Content Placeholder 4">
            <a:extLst>
              <a:ext uri="{FF2B5EF4-FFF2-40B4-BE49-F238E27FC236}">
                <a16:creationId xmlns:a16="http://schemas.microsoft.com/office/drawing/2014/main" id="{DF70E719-61A2-4D46-A5A9-FECAF7833B2B}"/>
              </a:ext>
            </a:extLst>
          </p:cNvPr>
          <p:cNvSpPr>
            <a:spLocks noGrp="1"/>
          </p:cNvSpPr>
          <p:nvPr>
            <p:ph sz="quarter" idx="13"/>
          </p:nvPr>
        </p:nvSpPr>
        <p:spPr>
          <a:xfrm>
            <a:off x="1820649" y="1252811"/>
            <a:ext cx="9799421" cy="5358915"/>
          </a:xfrm>
          <a:ln>
            <a:noFill/>
          </a:ln>
        </p:spPr>
        <p:txBody>
          <a:bodyPr/>
          <a:lstStyle/>
          <a:p>
            <a:pPr marL="4400" indent="0">
              <a:buNone/>
            </a:pPr>
            <a:r>
              <a:rPr lang="en-GB" sz="1200" b="1" dirty="0">
                <a:solidFill>
                  <a:schemeClr val="accent1"/>
                </a:solidFill>
              </a:rPr>
              <a:t>As approved by the fourth Extraordinary Congress in 2023</a:t>
            </a:r>
            <a:endParaRPr lang="en-GB" dirty="0"/>
          </a:p>
        </p:txBody>
      </p:sp>
      <p:pic>
        <p:nvPicPr>
          <p:cNvPr id="7" name="Picture 6">
            <a:extLst>
              <a:ext uri="{FF2B5EF4-FFF2-40B4-BE49-F238E27FC236}">
                <a16:creationId xmlns:a16="http://schemas.microsoft.com/office/drawing/2014/main" id="{0F60A9EB-45B7-4247-B93E-A9CD1E5C750A}"/>
              </a:ext>
            </a:extLst>
          </p:cNvPr>
          <p:cNvPicPr>
            <a:picLocks noChangeAspect="1"/>
          </p:cNvPicPr>
          <p:nvPr/>
        </p:nvPicPr>
        <p:blipFill rotWithShape="1">
          <a:blip r:embed="rId2"/>
          <a:srcRect r="1822" b="3652"/>
          <a:stretch/>
        </p:blipFill>
        <p:spPr>
          <a:xfrm>
            <a:off x="1707633" y="1470538"/>
            <a:ext cx="9300250" cy="5120640"/>
          </a:xfrm>
          <a:prstGeom prst="rect">
            <a:avLst/>
          </a:prstGeom>
        </p:spPr>
      </p:pic>
      <p:sp>
        <p:nvSpPr>
          <p:cNvPr id="6" name="Rectangle 5">
            <a:extLst>
              <a:ext uri="{FF2B5EF4-FFF2-40B4-BE49-F238E27FC236}">
                <a16:creationId xmlns:a16="http://schemas.microsoft.com/office/drawing/2014/main" id="{1B07B30E-3B83-408C-9B6D-5B7C31AE9783}"/>
              </a:ext>
            </a:extLst>
          </p:cNvPr>
          <p:cNvSpPr/>
          <p:nvPr/>
        </p:nvSpPr>
        <p:spPr>
          <a:xfrm>
            <a:off x="1820649" y="4146041"/>
            <a:ext cx="1744799" cy="7615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39ADDE6-44D4-48DE-8D3C-729D70D072EE}"/>
              </a:ext>
            </a:extLst>
          </p:cNvPr>
          <p:cNvSpPr/>
          <p:nvPr/>
        </p:nvSpPr>
        <p:spPr>
          <a:xfrm>
            <a:off x="4592644" y="4176747"/>
            <a:ext cx="1711403" cy="7615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0F25BA-AA7E-468C-9218-657605C6553D}"/>
              </a:ext>
            </a:extLst>
          </p:cNvPr>
          <p:cNvSpPr>
            <a:spLocks noChangeAspect="1"/>
          </p:cNvSpPr>
          <p:nvPr/>
        </p:nvSpPr>
        <p:spPr>
          <a:xfrm>
            <a:off x="9259096" y="4146041"/>
            <a:ext cx="1711403" cy="8229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550542C-D5DF-4238-8F85-71C8C9949DF5}"/>
              </a:ext>
            </a:extLst>
          </p:cNvPr>
          <p:cNvSpPr/>
          <p:nvPr/>
        </p:nvSpPr>
        <p:spPr>
          <a:xfrm>
            <a:off x="2530475" y="5037128"/>
            <a:ext cx="1034973" cy="5390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0573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p:txBody>
          <a:bodyPr/>
          <a:lstStyle/>
          <a:p>
            <a:pPr defTabSz="450000"/>
            <a:br>
              <a:rPr lang="en-GB" dirty="0"/>
            </a:br>
            <a:r>
              <a:rPr lang="en-GB" sz="4400" dirty="0"/>
              <a:t> </a:t>
            </a:r>
            <a:r>
              <a:rPr lang="en-GB" sz="4800" dirty="0"/>
              <a:t>3		Technical requirements</a:t>
            </a:r>
          </a:p>
        </p:txBody>
      </p:sp>
    </p:spTree>
    <p:extLst>
      <p:ext uri="{BB962C8B-B14F-4D97-AF65-F5344CB8AC3E}">
        <p14:creationId xmlns:p14="http://schemas.microsoft.com/office/powerpoint/2010/main" val="75088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en-GB" dirty="0"/>
              <a:t>Service indicators</a:t>
            </a:r>
          </a:p>
        </p:txBody>
      </p:sp>
      <p:sp>
        <p:nvSpPr>
          <p:cNvPr id="5" name="Content Placeholder 4">
            <a:extLst>
              <a:ext uri="{FF2B5EF4-FFF2-40B4-BE49-F238E27FC236}">
                <a16:creationId xmlns:a16="http://schemas.microsoft.com/office/drawing/2014/main" id="{DF70E719-61A2-4D46-A5A9-FECAF7833B2B}"/>
              </a:ext>
            </a:extLst>
          </p:cNvPr>
          <p:cNvSpPr>
            <a:spLocks noGrp="1"/>
          </p:cNvSpPr>
          <p:nvPr>
            <p:ph sz="quarter" idx="13"/>
          </p:nvPr>
        </p:nvSpPr>
        <p:spPr>
          <a:xfrm>
            <a:off x="336550" y="1530220"/>
            <a:ext cx="5303676" cy="5041496"/>
          </a:xfrm>
          <a:ln>
            <a:noFill/>
          </a:ln>
        </p:spPr>
        <p:txBody>
          <a:bodyPr/>
          <a:lstStyle/>
          <a:p>
            <a:pPr marL="0" indent="0">
              <a:buNone/>
            </a:pPr>
            <a:r>
              <a:rPr lang="en-GB" sz="2000" b="1" dirty="0"/>
              <a:t>Service indicator and mail item identification</a:t>
            </a:r>
          </a:p>
          <a:p>
            <a:pPr marL="4400" indent="0">
              <a:buNone/>
            </a:pPr>
            <a:endParaRPr lang="en-GB" sz="2000" dirty="0"/>
          </a:p>
          <a:p>
            <a:pPr marL="0" indent="0">
              <a:buNone/>
            </a:pPr>
            <a:r>
              <a:rPr lang="en-GB" sz="2000" dirty="0"/>
              <a:t>IPS is preconfigured with the ranges of service indicators assigned to mail types:</a:t>
            </a:r>
          </a:p>
          <a:p>
            <a:pPr marL="0" indent="0">
              <a:spcBef>
                <a:spcPts val="600"/>
              </a:spcBef>
              <a:buNone/>
            </a:pPr>
            <a:r>
              <a:rPr lang="en-GB" sz="2000" dirty="0"/>
              <a:t>LA–LZ	</a:t>
            </a:r>
            <a:r>
              <a:rPr lang="en-GB" sz="200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GB" sz="2000" dirty="0"/>
              <a:t> Tracked</a:t>
            </a:r>
          </a:p>
          <a:p>
            <a:pPr marL="0" indent="0">
              <a:spcBef>
                <a:spcPts val="600"/>
              </a:spcBef>
              <a:buNone/>
            </a:pPr>
            <a:r>
              <a:rPr lang="en-GB" sz="2000" dirty="0"/>
              <a:t>RA–RZ	</a:t>
            </a:r>
            <a:r>
              <a:rPr lang="en-GB" sz="200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GB" sz="2000" dirty="0"/>
              <a:t> Registered</a:t>
            </a:r>
          </a:p>
          <a:p>
            <a:pPr marL="0" indent="0">
              <a:spcBef>
                <a:spcPts val="600"/>
              </a:spcBef>
              <a:buNone/>
            </a:pPr>
            <a:r>
              <a:rPr lang="en-GB" sz="2000" dirty="0"/>
              <a:t>VA–VZ	</a:t>
            </a:r>
            <a:r>
              <a:rPr lang="en-GB" sz="200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GB" sz="2000" dirty="0"/>
              <a:t> Insured</a:t>
            </a:r>
          </a:p>
          <a:p>
            <a:pPr marL="4400" indent="0">
              <a:buNone/>
            </a:pPr>
            <a:endParaRPr lang="en-GB" sz="2000" dirty="0"/>
          </a:p>
          <a:p>
            <a:pPr marL="4400" indent="0">
              <a:buNone/>
            </a:pPr>
            <a:endParaRPr lang="en-GB" sz="2000" dirty="0"/>
          </a:p>
          <a:p>
            <a:pPr marL="0" indent="0">
              <a:buNone/>
            </a:pPr>
            <a:r>
              <a:rPr lang="en-GB" sz="2000" i="1" dirty="0"/>
              <a:t>IPS function: National management &gt; Reference data &gt; Service indicators</a:t>
            </a:r>
          </a:p>
          <a:p>
            <a:pPr marL="4400" indent="0">
              <a:buNone/>
            </a:pPr>
            <a:endParaRPr lang="en-GB" sz="2000" dirty="0"/>
          </a:p>
        </p:txBody>
      </p:sp>
      <p:grpSp>
        <p:nvGrpSpPr>
          <p:cNvPr id="6" name="Group 5">
            <a:extLst>
              <a:ext uri="{FF2B5EF4-FFF2-40B4-BE49-F238E27FC236}">
                <a16:creationId xmlns:a16="http://schemas.microsoft.com/office/drawing/2014/main" id="{89859620-F1D8-4A0B-AD7A-5B80EC0EDAE9}"/>
              </a:ext>
            </a:extLst>
          </p:cNvPr>
          <p:cNvGrpSpPr>
            <a:grpSpLocks noChangeAspect="1"/>
          </p:cNvGrpSpPr>
          <p:nvPr/>
        </p:nvGrpSpPr>
        <p:grpSpPr>
          <a:xfrm>
            <a:off x="5901504" y="1571649"/>
            <a:ext cx="5874639" cy="4919625"/>
            <a:chOff x="5092190" y="1171968"/>
            <a:chExt cx="6277798" cy="5257244"/>
          </a:xfrm>
        </p:grpSpPr>
        <p:pic>
          <p:nvPicPr>
            <p:cNvPr id="7" name="Picture 4">
              <a:extLst>
                <a:ext uri="{FF2B5EF4-FFF2-40B4-BE49-F238E27FC236}">
                  <a16:creationId xmlns:a16="http://schemas.microsoft.com/office/drawing/2014/main" id="{44C70F3C-94F9-4A5F-807D-A0A52AC321BA}"/>
                </a:ext>
              </a:extLst>
            </p:cNvPr>
            <p:cNvPicPr/>
            <p:nvPr/>
          </p:nvPicPr>
          <p:blipFill>
            <a:blip r:embed="rId2"/>
            <a:stretch>
              <a:fillRect/>
            </a:stretch>
          </p:blipFill>
          <p:spPr>
            <a:xfrm>
              <a:off x="5267163" y="1171968"/>
              <a:ext cx="5823617" cy="3848735"/>
            </a:xfrm>
            <a:prstGeom prst="rect">
              <a:avLst/>
            </a:prstGeom>
          </p:spPr>
        </p:pic>
        <p:pic>
          <p:nvPicPr>
            <p:cNvPr id="8" name="Picture 7">
              <a:extLst>
                <a:ext uri="{FF2B5EF4-FFF2-40B4-BE49-F238E27FC236}">
                  <a16:creationId xmlns:a16="http://schemas.microsoft.com/office/drawing/2014/main" id="{8BD3FD3C-E95D-4FBA-A9A5-10DE19A7A13C}"/>
                </a:ext>
              </a:extLst>
            </p:cNvPr>
            <p:cNvPicPr>
              <a:picLocks noChangeAspect="1"/>
            </p:cNvPicPr>
            <p:nvPr/>
          </p:nvPicPr>
          <p:blipFill>
            <a:blip r:embed="rId3"/>
            <a:stretch>
              <a:fillRect/>
            </a:stretch>
          </p:blipFill>
          <p:spPr>
            <a:xfrm>
              <a:off x="5092190" y="3711500"/>
              <a:ext cx="2919558" cy="2717712"/>
            </a:xfrm>
            <a:prstGeom prst="rect">
              <a:avLst/>
            </a:prstGeom>
          </p:spPr>
        </p:pic>
        <p:pic>
          <p:nvPicPr>
            <p:cNvPr id="9" name="Picture 8">
              <a:extLst>
                <a:ext uri="{FF2B5EF4-FFF2-40B4-BE49-F238E27FC236}">
                  <a16:creationId xmlns:a16="http://schemas.microsoft.com/office/drawing/2014/main" id="{5AEFA3F1-96EF-48B3-A987-EED09FCDCDC4}"/>
                </a:ext>
              </a:extLst>
            </p:cNvPr>
            <p:cNvPicPr>
              <a:picLocks noChangeAspect="1"/>
            </p:cNvPicPr>
            <p:nvPr/>
          </p:nvPicPr>
          <p:blipFill>
            <a:blip r:embed="rId4"/>
            <a:stretch>
              <a:fillRect/>
            </a:stretch>
          </p:blipFill>
          <p:spPr>
            <a:xfrm>
              <a:off x="8450430" y="3711500"/>
              <a:ext cx="2919558" cy="2717712"/>
            </a:xfrm>
            <a:prstGeom prst="rect">
              <a:avLst/>
            </a:prstGeom>
          </p:spPr>
        </p:pic>
      </p:grpSp>
    </p:spTree>
    <p:extLst>
      <p:ext uri="{BB962C8B-B14F-4D97-AF65-F5344CB8AC3E}">
        <p14:creationId xmlns:p14="http://schemas.microsoft.com/office/powerpoint/2010/main" val="4291696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en-GB" dirty="0"/>
              <a:t>Route management</a:t>
            </a:r>
          </a:p>
        </p:txBody>
      </p:sp>
      <p:sp>
        <p:nvSpPr>
          <p:cNvPr id="5" name="Content Placeholder 4">
            <a:extLst>
              <a:ext uri="{FF2B5EF4-FFF2-40B4-BE49-F238E27FC236}">
                <a16:creationId xmlns:a16="http://schemas.microsoft.com/office/drawing/2014/main" id="{DF70E719-61A2-4D46-A5A9-FECAF7833B2B}"/>
              </a:ext>
            </a:extLst>
          </p:cNvPr>
          <p:cNvSpPr>
            <a:spLocks noGrp="1"/>
          </p:cNvSpPr>
          <p:nvPr>
            <p:ph sz="quarter" idx="13"/>
          </p:nvPr>
        </p:nvSpPr>
        <p:spPr>
          <a:xfrm>
            <a:off x="3638550" y="1530220"/>
            <a:ext cx="8216900" cy="5041496"/>
          </a:xfrm>
          <a:ln>
            <a:noFill/>
          </a:ln>
        </p:spPr>
        <p:txBody>
          <a:bodyPr/>
          <a:lstStyle/>
          <a:p>
            <a:pPr marL="358775">
              <a:buNone/>
              <a:tabLst>
                <a:tab pos="358775" algn="l"/>
              </a:tabLst>
            </a:pPr>
            <a:r>
              <a:rPr lang="en-GB" sz="1800" dirty="0"/>
              <a:t>1	Run the function National management &gt; Routing plan &gt; International &gt; Air and S.A.L. routes.</a:t>
            </a:r>
          </a:p>
          <a:p>
            <a:pPr marL="358775">
              <a:spcBef>
                <a:spcPts val="600"/>
              </a:spcBef>
              <a:buNone/>
              <a:tabLst>
                <a:tab pos="358775" algn="l"/>
              </a:tabLst>
            </a:pPr>
            <a:r>
              <a:rPr lang="en-GB" sz="1800" dirty="0"/>
              <a:t>2	Create or update existing routes. Select the mail dispatch/</a:t>
            </a:r>
            <a:br>
              <a:rPr lang="en-GB" sz="1800" dirty="0"/>
            </a:br>
            <a:r>
              <a:rPr lang="en-GB" sz="1800" dirty="0"/>
              <a:t>receptacle subclasses allowed for the given route:</a:t>
            </a:r>
          </a:p>
          <a:p>
            <a:pPr marL="715963">
              <a:spcBef>
                <a:spcPts val="600"/>
              </a:spcBef>
              <a:buFont typeface="Verdana" panose="020B0604030504040204" pitchFamily="34" charset="0"/>
              <a:buChar char="–"/>
            </a:pPr>
            <a:r>
              <a:rPr lang="en-GB" sz="1800" dirty="0"/>
              <a:t>UX: LETTERS – TRACKED DELIVERY</a:t>
            </a:r>
          </a:p>
          <a:p>
            <a:pPr marL="715963">
              <a:spcBef>
                <a:spcPts val="600"/>
              </a:spcBef>
              <a:buFont typeface="Verdana" panose="020B0604030504040204" pitchFamily="34" charset="0"/>
              <a:buChar char="–"/>
            </a:pPr>
            <a:r>
              <a:rPr lang="en-GB" sz="1800" dirty="0"/>
              <a:t>UR: LETTERS – REGISTERED</a:t>
            </a:r>
          </a:p>
          <a:p>
            <a:pPr marL="4400" indent="0">
              <a:buNone/>
            </a:pPr>
            <a:endParaRPr lang="en-GB" dirty="0"/>
          </a:p>
        </p:txBody>
      </p:sp>
      <p:sp>
        <p:nvSpPr>
          <p:cNvPr id="6" name="ZoneTexte 5">
            <a:extLst>
              <a:ext uri="{FF2B5EF4-FFF2-40B4-BE49-F238E27FC236}">
                <a16:creationId xmlns:a16="http://schemas.microsoft.com/office/drawing/2014/main" id="{103FE221-C5DB-47C2-881E-E30E07300405}"/>
              </a:ext>
            </a:extLst>
          </p:cNvPr>
          <p:cNvSpPr txBox="1"/>
          <p:nvPr/>
        </p:nvSpPr>
        <p:spPr>
          <a:xfrm>
            <a:off x="336550" y="1519178"/>
            <a:ext cx="3187700" cy="1659085"/>
          </a:xfrm>
          <a:prstGeom prst="rect">
            <a:avLst/>
          </a:prstGeom>
          <a:solidFill>
            <a:schemeClr val="accent1">
              <a:lumMod val="20000"/>
              <a:lumOff val="80000"/>
            </a:schemeClr>
          </a:solidFill>
        </p:spPr>
        <p:txBody>
          <a:bodyPr wrap="square" tIns="90000" bIns="90000">
            <a:spAutoFit/>
          </a:bodyPr>
          <a:lstStyle/>
          <a:p>
            <a:pPr algn="just"/>
            <a:r>
              <a:rPr lang="en-GB" sz="1600" i="1" dirty="0">
                <a:effectLst/>
                <a:latin typeface="Verdana" panose="020B0604030504040204" pitchFamily="34" charset="0"/>
                <a:ea typeface="Verdana" panose="020B0604030504040204" pitchFamily="34" charset="0"/>
                <a:cs typeface="Times New Roman" panose="02020603050405020304" pitchFamily="18" charset="0"/>
              </a:rPr>
              <a:t>IPS allows the configuration of routes to send dispatches and receptacles with UX mail subclass for tracked items, and UR mail subclass for registered items</a:t>
            </a:r>
          </a:p>
        </p:txBody>
      </p:sp>
      <p:sp>
        <p:nvSpPr>
          <p:cNvPr id="7" name="Rectangle 6">
            <a:extLst>
              <a:ext uri="{FF2B5EF4-FFF2-40B4-BE49-F238E27FC236}">
                <a16:creationId xmlns:a16="http://schemas.microsoft.com/office/drawing/2014/main" id="{0421FAE6-C38E-496E-9671-F768820F93AF}"/>
              </a:ext>
            </a:extLst>
          </p:cNvPr>
          <p:cNvSpPr/>
          <p:nvPr/>
        </p:nvSpPr>
        <p:spPr>
          <a:xfrm>
            <a:off x="336550" y="5076825"/>
            <a:ext cx="5092700" cy="1474042"/>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tIns="90000" bIns="90000" rtlCol="0" anchor="t"/>
          <a:lstStyle/>
          <a:p>
            <a:pPr algn="just"/>
            <a:r>
              <a:rPr lang="en-GB" sz="1400" b="1" dirty="0">
                <a:latin typeface="Verdana" panose="020B0604030504040204" pitchFamily="34" charset="0"/>
                <a:ea typeface="Verdana" panose="020B0604030504040204" pitchFamily="34" charset="0"/>
              </a:rPr>
              <a:t>For letter mail sent to the US</a:t>
            </a:r>
          </a:p>
          <a:p>
            <a:pPr algn="just"/>
            <a:endParaRPr lang="en-GB" sz="1400" b="1" dirty="0">
              <a:latin typeface="Verdana" panose="020B0604030504040204" pitchFamily="34" charset="0"/>
              <a:ea typeface="Verdana" panose="020B0604030504040204" pitchFamily="34" charset="0"/>
            </a:endParaRPr>
          </a:p>
          <a:p>
            <a:pPr algn="just"/>
            <a:r>
              <a:rPr lang="en-GB" sz="1400" dirty="0">
                <a:latin typeface="Verdana" panose="020B0604030504040204" pitchFamily="34" charset="0"/>
                <a:ea typeface="Verdana" panose="020B0604030504040204" pitchFamily="34" charset="0"/>
              </a:rPr>
              <a:t>USPS accepts only:</a:t>
            </a:r>
          </a:p>
          <a:p>
            <a:pPr marL="360000" indent="-360000" algn="just">
              <a:spcBef>
                <a:spcPts val="600"/>
              </a:spcBef>
              <a:buFont typeface="Calibri" panose="020F0502020204030204" pitchFamily="34" charset="0"/>
              <a:buChar char="‒"/>
            </a:pPr>
            <a:r>
              <a:rPr lang="en-GB" sz="1400" b="1" dirty="0">
                <a:latin typeface="Verdana" panose="020B0604030504040204" pitchFamily="34" charset="0"/>
                <a:ea typeface="Verdana" panose="020B0604030504040204" pitchFamily="34" charset="0"/>
              </a:rPr>
              <a:t>UA receptacles</a:t>
            </a:r>
            <a:r>
              <a:rPr lang="en-GB" sz="1400" dirty="0">
                <a:latin typeface="Verdana" panose="020B0604030504040204" pitchFamily="34" charset="0"/>
                <a:ea typeface="Verdana" panose="020B0604030504040204" pitchFamily="34" charset="0"/>
              </a:rPr>
              <a:t> for letters containing </a:t>
            </a:r>
            <a:r>
              <a:rPr lang="en-GB" sz="1400" b="1" dirty="0">
                <a:latin typeface="Verdana" panose="020B0604030504040204" pitchFamily="34" charset="0"/>
                <a:ea typeface="Verdana" panose="020B0604030504040204" pitchFamily="34" charset="0"/>
              </a:rPr>
              <a:t>goods</a:t>
            </a:r>
          </a:p>
          <a:p>
            <a:pPr marL="360000" indent="-360000" algn="just">
              <a:spcBef>
                <a:spcPts val="600"/>
              </a:spcBef>
              <a:buFont typeface="Calibri" panose="020F0502020204030204" pitchFamily="34" charset="0"/>
              <a:buChar char="‒"/>
            </a:pPr>
            <a:r>
              <a:rPr lang="en-GB" sz="1400" b="1" dirty="0">
                <a:latin typeface="Verdana" panose="020B0604030504040204" pitchFamily="34" charset="0"/>
                <a:ea typeface="Verdana" panose="020B0604030504040204" pitchFamily="34" charset="0"/>
              </a:rPr>
              <a:t>UL receptacles </a:t>
            </a:r>
            <a:r>
              <a:rPr lang="en-GB" sz="1400" dirty="0">
                <a:latin typeface="Verdana" panose="020B0604030504040204" pitchFamily="34" charset="0"/>
                <a:ea typeface="Verdana" panose="020B0604030504040204" pitchFamily="34" charset="0"/>
              </a:rPr>
              <a:t>for letters containing </a:t>
            </a:r>
            <a:r>
              <a:rPr lang="en-GB" sz="1400" b="1" dirty="0">
                <a:latin typeface="Verdana" panose="020B0604030504040204" pitchFamily="34" charset="0"/>
                <a:ea typeface="Verdana" panose="020B0604030504040204" pitchFamily="34" charset="0"/>
              </a:rPr>
              <a:t>documents</a:t>
            </a:r>
          </a:p>
        </p:txBody>
      </p:sp>
      <p:pic>
        <p:nvPicPr>
          <p:cNvPr id="8" name="Picture 3">
            <a:extLst>
              <a:ext uri="{FF2B5EF4-FFF2-40B4-BE49-F238E27FC236}">
                <a16:creationId xmlns:a16="http://schemas.microsoft.com/office/drawing/2014/main" id="{C4CABF3F-DE5C-48C6-BC52-B4B4B77F24D0}"/>
              </a:ext>
            </a:extLst>
          </p:cNvPr>
          <p:cNvPicPr>
            <a:picLocks noChangeAspect="1"/>
          </p:cNvPicPr>
          <p:nvPr/>
        </p:nvPicPr>
        <p:blipFill>
          <a:blip r:embed="rId2"/>
          <a:stretch>
            <a:fillRect/>
          </a:stretch>
        </p:blipFill>
        <p:spPr>
          <a:xfrm>
            <a:off x="7858897" y="3621153"/>
            <a:ext cx="3996553" cy="2950563"/>
          </a:xfrm>
          <a:prstGeom prst="rect">
            <a:avLst/>
          </a:prstGeom>
        </p:spPr>
      </p:pic>
    </p:spTree>
    <p:extLst>
      <p:ext uri="{BB962C8B-B14F-4D97-AF65-F5344CB8AC3E}">
        <p14:creationId xmlns:p14="http://schemas.microsoft.com/office/powerpoint/2010/main" val="2260850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en-GB" dirty="0"/>
              <a:t>Dispatch creation</a:t>
            </a:r>
          </a:p>
        </p:txBody>
      </p:sp>
      <p:sp>
        <p:nvSpPr>
          <p:cNvPr id="5" name="Content Placeholder 4">
            <a:extLst>
              <a:ext uri="{FF2B5EF4-FFF2-40B4-BE49-F238E27FC236}">
                <a16:creationId xmlns:a16="http://schemas.microsoft.com/office/drawing/2014/main" id="{DF70E719-61A2-4D46-A5A9-FECAF7833B2B}"/>
              </a:ext>
            </a:extLst>
          </p:cNvPr>
          <p:cNvSpPr>
            <a:spLocks noGrp="1"/>
          </p:cNvSpPr>
          <p:nvPr>
            <p:ph sz="quarter" idx="13"/>
          </p:nvPr>
        </p:nvSpPr>
        <p:spPr>
          <a:xfrm>
            <a:off x="336550" y="1530220"/>
            <a:ext cx="3686185" cy="5041496"/>
          </a:xfrm>
          <a:ln>
            <a:noFill/>
          </a:ln>
        </p:spPr>
        <p:txBody>
          <a:bodyPr/>
          <a:lstStyle/>
          <a:p>
            <a:pPr marL="0" indent="0">
              <a:buNone/>
            </a:pPr>
            <a:r>
              <a:rPr lang="en-GB" sz="1400" b="1" dirty="0"/>
              <a:t>Mail management – Outbound operations </a:t>
            </a:r>
          </a:p>
          <a:p>
            <a:pPr marL="0" indent="0">
              <a:buNone/>
            </a:pPr>
            <a:r>
              <a:rPr lang="en-GB" sz="1400" dirty="0"/>
              <a:t> </a:t>
            </a:r>
          </a:p>
          <a:p>
            <a:pPr marL="0" indent="0">
              <a:buNone/>
            </a:pPr>
            <a:r>
              <a:rPr lang="en-GB" sz="1400" i="1" dirty="0"/>
              <a:t>Mail items with a service indicator within the LA–LZ, RA–RZ or VA–VZ range are automatically stored as tracked, registered or insured items, respectively. </a:t>
            </a:r>
          </a:p>
          <a:p>
            <a:pPr marL="0" indent="0">
              <a:buNone/>
            </a:pPr>
            <a:endParaRPr lang="en-GB" sz="1400" i="1" dirty="0"/>
          </a:p>
          <a:p>
            <a:pPr marL="0" indent="0">
              <a:buNone/>
            </a:pPr>
            <a:endParaRPr lang="en-GB" sz="1400" i="1" dirty="0"/>
          </a:p>
          <a:p>
            <a:pPr marL="0" indent="0" algn="l">
              <a:spcBef>
                <a:spcPts val="600"/>
              </a:spcBef>
              <a:spcAft>
                <a:spcPts val="0"/>
              </a:spcAft>
              <a:buNone/>
            </a:pPr>
            <a:r>
              <a:rPr lang="en-GB" sz="1400" i="1" dirty="0"/>
              <a:t>IPS function:</a:t>
            </a:r>
          </a:p>
          <a:p>
            <a:pPr marL="0" indent="0" algn="l">
              <a:spcBef>
                <a:spcPts val="600"/>
              </a:spcBef>
              <a:spcAft>
                <a:spcPts val="600"/>
              </a:spcAft>
              <a:buNone/>
            </a:pPr>
            <a:r>
              <a:rPr lang="en-GB" sz="1400" i="1" dirty="0"/>
              <a:t>Letters &gt; Outbound &gt; Letters &gt; Receive letters at outward exchange office (EMB)</a:t>
            </a:r>
          </a:p>
          <a:p>
            <a:pPr marL="4400" indent="0">
              <a:buNone/>
            </a:pPr>
            <a:endParaRPr lang="en-GB" sz="1400" dirty="0"/>
          </a:p>
        </p:txBody>
      </p:sp>
      <p:grpSp>
        <p:nvGrpSpPr>
          <p:cNvPr id="6" name="Group 5">
            <a:extLst>
              <a:ext uri="{FF2B5EF4-FFF2-40B4-BE49-F238E27FC236}">
                <a16:creationId xmlns:a16="http://schemas.microsoft.com/office/drawing/2014/main" id="{A68A6E17-6D33-4BEC-8653-C8B0F9A68B28}"/>
              </a:ext>
            </a:extLst>
          </p:cNvPr>
          <p:cNvGrpSpPr>
            <a:grpSpLocks noChangeAspect="1"/>
          </p:cNvGrpSpPr>
          <p:nvPr/>
        </p:nvGrpSpPr>
        <p:grpSpPr>
          <a:xfrm>
            <a:off x="4298049" y="1531637"/>
            <a:ext cx="7505479" cy="3629416"/>
            <a:chOff x="2604039" y="1759536"/>
            <a:chExt cx="9428935" cy="4559538"/>
          </a:xfrm>
        </p:grpSpPr>
        <p:pic>
          <p:nvPicPr>
            <p:cNvPr id="7" name="Image 12">
              <a:extLst>
                <a:ext uri="{FF2B5EF4-FFF2-40B4-BE49-F238E27FC236}">
                  <a16:creationId xmlns:a16="http://schemas.microsoft.com/office/drawing/2014/main" id="{B2E57DDE-FCDA-486B-8118-203CE1E9820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04039" y="1759536"/>
              <a:ext cx="5181678" cy="4037170"/>
            </a:xfrm>
            <a:prstGeom prst="rect">
              <a:avLst/>
            </a:prstGeom>
            <a:noFill/>
          </p:spPr>
        </p:pic>
        <p:pic>
          <p:nvPicPr>
            <p:cNvPr id="8" name="Picture 7">
              <a:extLst>
                <a:ext uri="{FF2B5EF4-FFF2-40B4-BE49-F238E27FC236}">
                  <a16:creationId xmlns:a16="http://schemas.microsoft.com/office/drawing/2014/main" id="{CDECF2D2-5EE8-455E-ADBF-B85D87C5B34D}"/>
                </a:ext>
              </a:extLst>
            </p:cNvPr>
            <p:cNvPicPr>
              <a:picLocks noChangeAspect="1"/>
            </p:cNvPicPr>
            <p:nvPr/>
          </p:nvPicPr>
          <p:blipFill>
            <a:blip r:embed="rId3"/>
            <a:stretch>
              <a:fillRect/>
            </a:stretch>
          </p:blipFill>
          <p:spPr>
            <a:xfrm>
              <a:off x="2964000" y="2468887"/>
              <a:ext cx="4979278" cy="3764996"/>
            </a:xfrm>
            <a:prstGeom prst="rect">
              <a:avLst/>
            </a:prstGeom>
          </p:spPr>
        </p:pic>
        <p:sp>
          <p:nvSpPr>
            <p:cNvPr id="9" name="Rectangle 8">
              <a:extLst>
                <a:ext uri="{FF2B5EF4-FFF2-40B4-BE49-F238E27FC236}">
                  <a16:creationId xmlns:a16="http://schemas.microsoft.com/office/drawing/2014/main" id="{074F22F3-BE8C-476E-A8E5-E1F5E7BBA8C6}"/>
                </a:ext>
              </a:extLst>
            </p:cNvPr>
            <p:cNvSpPr/>
            <p:nvPr/>
          </p:nvSpPr>
          <p:spPr>
            <a:xfrm>
              <a:off x="3050045" y="2787892"/>
              <a:ext cx="1822663" cy="2147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D95524E-D969-42C7-80F4-6AF228CE4726}"/>
                </a:ext>
              </a:extLst>
            </p:cNvPr>
            <p:cNvPicPr>
              <a:picLocks noChangeAspect="1"/>
            </p:cNvPicPr>
            <p:nvPr/>
          </p:nvPicPr>
          <p:blipFill>
            <a:blip r:embed="rId4"/>
            <a:stretch>
              <a:fillRect/>
            </a:stretch>
          </p:blipFill>
          <p:spPr>
            <a:xfrm>
              <a:off x="3350758" y="3622134"/>
              <a:ext cx="4684160" cy="2696940"/>
            </a:xfrm>
            <a:prstGeom prst="rect">
              <a:avLst/>
            </a:prstGeom>
          </p:spPr>
        </p:pic>
        <p:sp>
          <p:nvSpPr>
            <p:cNvPr id="11" name="Rectangle 10">
              <a:extLst>
                <a:ext uri="{FF2B5EF4-FFF2-40B4-BE49-F238E27FC236}">
                  <a16:creationId xmlns:a16="http://schemas.microsoft.com/office/drawing/2014/main" id="{9755C6BA-48A8-4F1D-A03E-48AF87FB6466}"/>
                </a:ext>
              </a:extLst>
            </p:cNvPr>
            <p:cNvSpPr/>
            <p:nvPr/>
          </p:nvSpPr>
          <p:spPr>
            <a:xfrm>
              <a:off x="3423377" y="3912403"/>
              <a:ext cx="1713222" cy="2133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9C28AA2-3681-492B-98EF-FD8DFC784F2B}"/>
                </a:ext>
              </a:extLst>
            </p:cNvPr>
            <p:cNvSpPr/>
            <p:nvPr/>
          </p:nvSpPr>
          <p:spPr>
            <a:xfrm>
              <a:off x="3423376" y="4348558"/>
              <a:ext cx="4444147" cy="2133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8E8B57A-2B35-4BF2-81E0-43B19CB03560}"/>
                </a:ext>
              </a:extLst>
            </p:cNvPr>
            <p:cNvPicPr>
              <a:picLocks noChangeAspect="1"/>
            </p:cNvPicPr>
            <p:nvPr/>
          </p:nvPicPr>
          <p:blipFill>
            <a:blip r:embed="rId5"/>
            <a:stretch>
              <a:fillRect/>
            </a:stretch>
          </p:blipFill>
          <p:spPr>
            <a:xfrm>
              <a:off x="8196813" y="1764438"/>
              <a:ext cx="3836161" cy="4205332"/>
            </a:xfrm>
            <a:prstGeom prst="rect">
              <a:avLst/>
            </a:prstGeom>
          </p:spPr>
        </p:pic>
        <p:sp>
          <p:nvSpPr>
            <p:cNvPr id="14" name="Rectangle 13">
              <a:extLst>
                <a:ext uri="{FF2B5EF4-FFF2-40B4-BE49-F238E27FC236}">
                  <a16:creationId xmlns:a16="http://schemas.microsoft.com/office/drawing/2014/main" id="{5FF2C38D-890E-4093-8B37-1A23EBEE2D90}"/>
                </a:ext>
              </a:extLst>
            </p:cNvPr>
            <p:cNvSpPr/>
            <p:nvPr/>
          </p:nvSpPr>
          <p:spPr>
            <a:xfrm>
              <a:off x="8196813" y="5115509"/>
              <a:ext cx="3836161" cy="8542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123632D-AED9-4454-A847-692275C7DFE5}"/>
                </a:ext>
              </a:extLst>
            </p:cNvPr>
            <p:cNvSpPr/>
            <p:nvPr/>
          </p:nvSpPr>
          <p:spPr>
            <a:xfrm>
              <a:off x="3050044" y="3225503"/>
              <a:ext cx="1822663" cy="2147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33314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en-GB" dirty="0"/>
              <a:t>Inbound mail</a:t>
            </a:r>
          </a:p>
        </p:txBody>
      </p:sp>
      <p:sp>
        <p:nvSpPr>
          <p:cNvPr id="5" name="Content Placeholder 4">
            <a:extLst>
              <a:ext uri="{FF2B5EF4-FFF2-40B4-BE49-F238E27FC236}">
                <a16:creationId xmlns:a16="http://schemas.microsoft.com/office/drawing/2014/main" id="{DF70E719-61A2-4D46-A5A9-FECAF7833B2B}"/>
              </a:ext>
            </a:extLst>
          </p:cNvPr>
          <p:cNvSpPr>
            <a:spLocks noGrp="1"/>
          </p:cNvSpPr>
          <p:nvPr>
            <p:ph sz="quarter" idx="13"/>
          </p:nvPr>
        </p:nvSpPr>
        <p:spPr>
          <a:xfrm>
            <a:off x="336550" y="1530220"/>
            <a:ext cx="7083425" cy="5041496"/>
          </a:xfrm>
          <a:ln>
            <a:noFill/>
          </a:ln>
        </p:spPr>
        <p:txBody>
          <a:bodyPr/>
          <a:lstStyle/>
          <a:p>
            <a:pPr marL="4400" indent="0">
              <a:buNone/>
            </a:pPr>
            <a:r>
              <a:rPr lang="en-GB" sz="2000" b="1" dirty="0"/>
              <a:t>Mail management – Inbound operations</a:t>
            </a:r>
          </a:p>
          <a:p>
            <a:pPr marL="4400" indent="0">
              <a:buNone/>
            </a:pPr>
            <a:r>
              <a:rPr lang="en-GB" sz="2000" dirty="0"/>
              <a:t> </a:t>
            </a:r>
          </a:p>
          <a:p>
            <a:pPr marL="4400" indent="0">
              <a:buNone/>
            </a:pPr>
            <a:r>
              <a:rPr lang="en-GB" sz="2000" i="1" dirty="0"/>
              <a:t>Mail items with a service indicator within the LA–LZ, RA–RZ or VA–VZ range are automatically stored as tracked, registered or insured items, respectively.</a:t>
            </a:r>
          </a:p>
          <a:p>
            <a:pPr marL="4400" indent="0">
              <a:buNone/>
            </a:pPr>
            <a:r>
              <a:rPr lang="en-GB" sz="2000" i="1" dirty="0"/>
              <a:t> </a:t>
            </a:r>
          </a:p>
          <a:p>
            <a:pPr marL="4400" indent="0">
              <a:buNone/>
            </a:pPr>
            <a:r>
              <a:rPr lang="en-GB" sz="2000" i="1" dirty="0"/>
              <a:t>IPS function: </a:t>
            </a:r>
          </a:p>
          <a:p>
            <a:pPr marL="4400" indent="0">
              <a:spcBef>
                <a:spcPts val="600"/>
              </a:spcBef>
              <a:buNone/>
            </a:pPr>
            <a:r>
              <a:rPr lang="en-GB" sz="2000" i="1" dirty="0"/>
              <a:t>Letters &gt; Inbound &gt; Receive letters at exchange office</a:t>
            </a:r>
          </a:p>
          <a:p>
            <a:pPr marL="4400" indent="0">
              <a:buNone/>
            </a:pPr>
            <a:endParaRPr lang="en-GB" sz="2000" dirty="0"/>
          </a:p>
        </p:txBody>
      </p:sp>
      <p:pic>
        <p:nvPicPr>
          <p:cNvPr id="6" name="Image 3">
            <a:extLst>
              <a:ext uri="{FF2B5EF4-FFF2-40B4-BE49-F238E27FC236}">
                <a16:creationId xmlns:a16="http://schemas.microsoft.com/office/drawing/2014/main" id="{3526107E-5886-4260-9852-6FA551DD1C93}"/>
              </a:ext>
            </a:extLst>
          </p:cNvPr>
          <p:cNvPicPr>
            <a:picLocks noChangeAspect="1"/>
          </p:cNvPicPr>
          <p:nvPr/>
        </p:nvPicPr>
        <p:blipFill>
          <a:blip r:embed="rId2"/>
          <a:stretch>
            <a:fillRect/>
          </a:stretch>
        </p:blipFill>
        <p:spPr>
          <a:xfrm>
            <a:off x="7607580" y="1530220"/>
            <a:ext cx="4247870" cy="4339786"/>
          </a:xfrm>
          <a:prstGeom prst="rect">
            <a:avLst/>
          </a:prstGeom>
        </p:spPr>
      </p:pic>
    </p:spTree>
    <p:extLst>
      <p:ext uri="{BB962C8B-B14F-4D97-AF65-F5344CB8AC3E}">
        <p14:creationId xmlns:p14="http://schemas.microsoft.com/office/powerpoint/2010/main" val="273368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en-GB" dirty="0"/>
              <a:t>EDI configuration</a:t>
            </a:r>
          </a:p>
        </p:txBody>
      </p:sp>
      <p:sp>
        <p:nvSpPr>
          <p:cNvPr id="5" name="Content Placeholder 4">
            <a:extLst>
              <a:ext uri="{FF2B5EF4-FFF2-40B4-BE49-F238E27FC236}">
                <a16:creationId xmlns:a16="http://schemas.microsoft.com/office/drawing/2014/main" id="{DF70E719-61A2-4D46-A5A9-FECAF7833B2B}"/>
              </a:ext>
            </a:extLst>
          </p:cNvPr>
          <p:cNvSpPr>
            <a:spLocks noGrp="1"/>
          </p:cNvSpPr>
          <p:nvPr>
            <p:ph sz="quarter" idx="13"/>
          </p:nvPr>
        </p:nvSpPr>
        <p:spPr>
          <a:xfrm>
            <a:off x="336550" y="1530220"/>
            <a:ext cx="6740525" cy="5041496"/>
          </a:xfrm>
          <a:ln>
            <a:noFill/>
          </a:ln>
        </p:spPr>
        <p:txBody>
          <a:bodyPr/>
          <a:lstStyle/>
          <a:p>
            <a:pPr marL="0" indent="0">
              <a:buNone/>
            </a:pPr>
            <a:r>
              <a:rPr lang="en-GB" sz="2000" b="1" dirty="0"/>
              <a:t>Configuration of the electronic data interchange (EDI)</a:t>
            </a:r>
          </a:p>
          <a:p>
            <a:pPr marL="0" indent="0">
              <a:buNone/>
            </a:pPr>
            <a:r>
              <a:rPr lang="en-GB" sz="2000" dirty="0"/>
              <a:t> </a:t>
            </a:r>
          </a:p>
          <a:p>
            <a:pPr marL="0" indent="0">
              <a:buNone/>
            </a:pPr>
            <a:r>
              <a:rPr lang="en-GB" sz="2000" i="1" dirty="0"/>
              <a:t>The EDI configuration for all letter products/</a:t>
            </a:r>
            <a:br>
              <a:rPr lang="en-GB" sz="2000" i="1" dirty="0"/>
            </a:br>
            <a:r>
              <a:rPr lang="en-GB" sz="2000" i="1" dirty="0"/>
              <a:t>services is the same.</a:t>
            </a:r>
          </a:p>
          <a:p>
            <a:pPr marL="0" indent="0">
              <a:buNone/>
            </a:pPr>
            <a:r>
              <a:rPr lang="en-GB" sz="2000" i="1" dirty="0"/>
              <a:t> </a:t>
            </a:r>
          </a:p>
          <a:p>
            <a:pPr marL="0" indent="0">
              <a:buNone/>
            </a:pPr>
            <a:r>
              <a:rPr lang="en-GB" sz="2000" i="1" dirty="0"/>
              <a:t>In National management &gt; EDI &gt; EDI partners and exchanges, tick the “Mail class: U – EMSEVT 3.0” checkbox for all your partners.</a:t>
            </a:r>
          </a:p>
          <a:p>
            <a:pPr marL="4400" indent="0">
              <a:buNone/>
            </a:pPr>
            <a:endParaRPr lang="en-GB" sz="2000" dirty="0"/>
          </a:p>
        </p:txBody>
      </p:sp>
      <p:pic>
        <p:nvPicPr>
          <p:cNvPr id="7" name="Image 7">
            <a:extLst>
              <a:ext uri="{FF2B5EF4-FFF2-40B4-BE49-F238E27FC236}">
                <a16:creationId xmlns:a16="http://schemas.microsoft.com/office/drawing/2014/main" id="{6C152CF6-744C-4512-86EA-713A4D7178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9168" y="1530220"/>
            <a:ext cx="4666282" cy="4069432"/>
          </a:xfrm>
          <a:prstGeom prst="rect">
            <a:avLst/>
          </a:prstGeom>
          <a:noFill/>
        </p:spPr>
      </p:pic>
    </p:spTree>
    <p:extLst>
      <p:ext uri="{BB962C8B-B14F-4D97-AF65-F5344CB8AC3E}">
        <p14:creationId xmlns:p14="http://schemas.microsoft.com/office/powerpoint/2010/main" val="1072273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en-GB" dirty="0"/>
              <a:t>Accounting</a:t>
            </a:r>
          </a:p>
        </p:txBody>
      </p:sp>
      <p:sp>
        <p:nvSpPr>
          <p:cNvPr id="5" name="Content Placeholder 4">
            <a:extLst>
              <a:ext uri="{FF2B5EF4-FFF2-40B4-BE49-F238E27FC236}">
                <a16:creationId xmlns:a16="http://schemas.microsoft.com/office/drawing/2014/main" id="{DF70E719-61A2-4D46-A5A9-FECAF7833B2B}"/>
              </a:ext>
            </a:extLst>
          </p:cNvPr>
          <p:cNvSpPr>
            <a:spLocks noGrp="1"/>
          </p:cNvSpPr>
          <p:nvPr>
            <p:ph sz="quarter" idx="13"/>
          </p:nvPr>
        </p:nvSpPr>
        <p:spPr>
          <a:xfrm>
            <a:off x="336551" y="1530220"/>
            <a:ext cx="6007100" cy="5041496"/>
          </a:xfrm>
          <a:ln>
            <a:noFill/>
          </a:ln>
        </p:spPr>
        <p:txBody>
          <a:bodyPr/>
          <a:lstStyle/>
          <a:p>
            <a:pPr marL="0" indent="0">
              <a:buNone/>
            </a:pPr>
            <a:r>
              <a:rPr lang="en-GB" sz="2000" b="1" dirty="0"/>
              <a:t>Accounting</a:t>
            </a:r>
          </a:p>
          <a:p>
            <a:pPr marL="0" indent="0">
              <a:buNone/>
            </a:pPr>
            <a:r>
              <a:rPr lang="en-GB" sz="2000" dirty="0"/>
              <a:t> </a:t>
            </a:r>
          </a:p>
          <a:p>
            <a:pPr marL="0" indent="0">
              <a:buNone/>
            </a:pPr>
            <a:r>
              <a:rPr lang="en-GB" sz="2000" i="1" dirty="0"/>
              <a:t>The number and weight of tracked items received can be checked with the functions:</a:t>
            </a:r>
          </a:p>
          <a:p>
            <a:pPr marL="0" indent="0">
              <a:buNone/>
            </a:pPr>
            <a:r>
              <a:rPr lang="en-GB" sz="2000" i="1" dirty="0"/>
              <a:t> </a:t>
            </a:r>
          </a:p>
          <a:p>
            <a:pPr marL="0" indent="0">
              <a:buNone/>
            </a:pPr>
            <a:r>
              <a:rPr lang="en-GB" sz="2000" i="1" dirty="0"/>
              <a:t>Accounting data entry &gt; Dispatch document capture and search &gt; Modify dispatch documents</a:t>
            </a:r>
          </a:p>
          <a:p>
            <a:pPr marL="4400" indent="0">
              <a:buNone/>
            </a:pPr>
            <a:endParaRPr lang="en-GB" sz="2000" dirty="0"/>
          </a:p>
        </p:txBody>
      </p:sp>
      <p:pic>
        <p:nvPicPr>
          <p:cNvPr id="6" name="Picture 5">
            <a:extLst>
              <a:ext uri="{FF2B5EF4-FFF2-40B4-BE49-F238E27FC236}">
                <a16:creationId xmlns:a16="http://schemas.microsoft.com/office/drawing/2014/main" id="{233B90D1-7138-4FF9-AD29-FC2B76A03FD1}"/>
              </a:ext>
            </a:extLst>
          </p:cNvPr>
          <p:cNvPicPr>
            <a:picLocks noChangeAspect="1"/>
          </p:cNvPicPr>
          <p:nvPr/>
        </p:nvPicPr>
        <p:blipFill>
          <a:blip r:embed="rId2"/>
          <a:stretch>
            <a:fillRect/>
          </a:stretch>
        </p:blipFill>
        <p:spPr>
          <a:xfrm>
            <a:off x="6426014" y="1530220"/>
            <a:ext cx="5429436" cy="4193681"/>
          </a:xfrm>
          <a:prstGeom prst="rect">
            <a:avLst/>
          </a:prstGeom>
        </p:spPr>
      </p:pic>
    </p:spTree>
    <p:extLst>
      <p:ext uri="{BB962C8B-B14F-4D97-AF65-F5344CB8AC3E}">
        <p14:creationId xmlns:p14="http://schemas.microsoft.com/office/powerpoint/2010/main" val="141165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3">
            <a:extLst>
              <a:ext uri="{FF2B5EF4-FFF2-40B4-BE49-F238E27FC236}">
                <a16:creationId xmlns:a16="http://schemas.microsoft.com/office/drawing/2014/main" id="{BB96CC48-9276-4B18-85A2-8E67810EF390}"/>
              </a:ext>
            </a:extLst>
          </p:cNvPr>
          <p:cNvGraphicFramePr>
            <a:graphicFrameLocks noGrp="1"/>
          </p:cNvGraphicFramePr>
          <p:nvPr>
            <p:extLst>
              <p:ext uri="{D42A27DB-BD31-4B8C-83A1-F6EECF244321}">
                <p14:modId xmlns:p14="http://schemas.microsoft.com/office/powerpoint/2010/main" val="2023967036"/>
              </p:ext>
            </p:extLst>
          </p:nvPr>
        </p:nvGraphicFramePr>
        <p:xfrm>
          <a:off x="336549" y="1535453"/>
          <a:ext cx="11518899" cy="5089886"/>
        </p:xfrm>
        <a:graphic>
          <a:graphicData uri="http://schemas.openxmlformats.org/drawingml/2006/table">
            <a:tbl>
              <a:tblPr firstRow="1" bandRow="1">
                <a:tableStyleId>{5C22544A-7EE6-4342-B048-85BDC9FD1C3A}</a:tableStyleId>
              </a:tblPr>
              <a:tblGrid>
                <a:gridCol w="1018118">
                  <a:extLst>
                    <a:ext uri="{9D8B030D-6E8A-4147-A177-3AD203B41FA5}">
                      <a16:colId xmlns:a16="http://schemas.microsoft.com/office/drawing/2014/main" val="3178198737"/>
                    </a:ext>
                  </a:extLst>
                </a:gridCol>
                <a:gridCol w="4890346">
                  <a:extLst>
                    <a:ext uri="{9D8B030D-6E8A-4147-A177-3AD203B41FA5}">
                      <a16:colId xmlns:a16="http://schemas.microsoft.com/office/drawing/2014/main" val="3170118955"/>
                    </a:ext>
                  </a:extLst>
                </a:gridCol>
                <a:gridCol w="5610435">
                  <a:extLst>
                    <a:ext uri="{9D8B030D-6E8A-4147-A177-3AD203B41FA5}">
                      <a16:colId xmlns:a16="http://schemas.microsoft.com/office/drawing/2014/main" val="1823107091"/>
                    </a:ext>
                  </a:extLst>
                </a:gridCol>
              </a:tblGrid>
              <a:tr h="625886">
                <a:tc>
                  <a:txBody>
                    <a:bodyPr/>
                    <a:lstStyle/>
                    <a:p>
                      <a:pPr algn="l"/>
                      <a:r>
                        <a:rPr lang="en-GB" sz="1700" b="0" i="1" noProof="0" dirty="0">
                          <a:latin typeface="Verdana" panose="020B0604030504040204" pitchFamily="34" charset="0"/>
                          <a:ea typeface="Verdana" panose="020B0604030504040204" pitchFamily="34" charset="0"/>
                        </a:rPr>
                        <a:t>Agenda item </a:t>
                      </a:r>
                    </a:p>
                  </a:txBody>
                  <a:tcPr/>
                </a:tc>
                <a:tc>
                  <a:txBody>
                    <a:bodyPr/>
                    <a:lstStyle/>
                    <a:p>
                      <a:pPr algn="l"/>
                      <a:r>
                        <a:rPr lang="en-GB" sz="1700" b="0" i="1" noProof="0" dirty="0">
                          <a:latin typeface="Verdana" panose="020B0604030504040204" pitchFamily="34" charset="0"/>
                          <a:ea typeface="Verdana" panose="020B0604030504040204" pitchFamily="34" charset="0"/>
                        </a:rPr>
                        <a:t>Topic </a:t>
                      </a:r>
                    </a:p>
                  </a:txBody>
                  <a:tcPr marL="72000" marR="72000" marT="72000" marB="72000"/>
                </a:tc>
                <a:tc>
                  <a:txBody>
                    <a:bodyPr/>
                    <a:lstStyle/>
                    <a:p>
                      <a:pPr algn="l"/>
                      <a:r>
                        <a:rPr lang="en-GB" sz="1700" b="0" i="1" noProof="0" dirty="0">
                          <a:latin typeface="Verdana" panose="020B0604030504040204" pitchFamily="34" charset="0"/>
                          <a:ea typeface="Verdana" panose="020B0604030504040204" pitchFamily="34" charset="0"/>
                        </a:rPr>
                        <a:t>Speaker </a:t>
                      </a:r>
                    </a:p>
                  </a:txBody>
                  <a:tcPr marL="72000" marR="72000" marT="72000" marB="72000"/>
                </a:tc>
                <a:extLst>
                  <a:ext uri="{0D108BD9-81ED-4DB2-BD59-A6C34878D82A}">
                    <a16:rowId xmlns:a16="http://schemas.microsoft.com/office/drawing/2014/main" val="4210729978"/>
                  </a:ext>
                </a:extLst>
              </a:tr>
              <a:tr h="720000">
                <a:tc>
                  <a:txBody>
                    <a:bodyPr/>
                    <a:lstStyle/>
                    <a:p>
                      <a:pPr algn="l"/>
                      <a:r>
                        <a:rPr lang="en-GB" sz="1700" noProof="0" dirty="0">
                          <a:solidFill>
                            <a:srgbClr val="000000"/>
                          </a:solidFill>
                          <a:effectLst/>
                          <a:latin typeface="Verdana" panose="020B0604030504040204" pitchFamily="34" charset="0"/>
                          <a:ea typeface="Verdana" panose="020B0604030504040204" pitchFamily="34" charset="0"/>
                        </a:rPr>
                        <a:t>1</a:t>
                      </a:r>
                      <a:endParaRPr lang="en-GB" sz="1700" noProof="0" dirty="0">
                        <a:effectLst/>
                        <a:latin typeface="Verdana" panose="020B0604030504040204" pitchFamily="34" charset="0"/>
                        <a:ea typeface="Verdana" panose="020B0604030504040204" pitchFamily="34" charset="0"/>
                      </a:endParaRPr>
                    </a:p>
                  </a:txBody>
                  <a:tcPr/>
                </a:tc>
                <a:tc>
                  <a:txBody>
                    <a:bodyPr/>
                    <a:lstStyle/>
                    <a:p>
                      <a:r>
                        <a:rPr lang="en-GB" sz="1700" noProof="0" dirty="0">
                          <a:solidFill>
                            <a:srgbClr val="000000"/>
                          </a:solidFill>
                          <a:effectLst/>
                          <a:latin typeface="Verdana" panose="020B0604030504040204" pitchFamily="34" charset="0"/>
                          <a:ea typeface="Verdana" panose="020B0604030504040204" pitchFamily="34" charset="0"/>
                        </a:rPr>
                        <a:t>Introduction</a:t>
                      </a:r>
                      <a:endParaRPr lang="en-GB" sz="1700" noProof="0" dirty="0">
                        <a:effectLst/>
                        <a:latin typeface="Verdana" panose="020B0604030504040204" pitchFamily="34" charset="0"/>
                        <a:ea typeface="Verdana" panose="020B0604030504040204" pitchFamily="34" charset="0"/>
                      </a:endParaRPr>
                    </a:p>
                  </a:txBody>
                  <a:tcPr marL="72000" marR="72000" marT="72000" marB="72000"/>
                </a:tc>
                <a:tc>
                  <a:txBody>
                    <a:bodyPr/>
                    <a:lstStyle/>
                    <a:p>
                      <a:r>
                        <a:rPr lang="en-GB" sz="1700" noProof="0" dirty="0">
                          <a:solidFill>
                            <a:srgbClr val="000000"/>
                          </a:solidFill>
                          <a:effectLst/>
                          <a:latin typeface="Verdana" panose="020B0604030504040204" pitchFamily="34" charset="0"/>
                          <a:ea typeface="Verdana" panose="020B0604030504040204" pitchFamily="34" charset="0"/>
                        </a:rPr>
                        <a:t>Wendy Eitan</a:t>
                      </a:r>
                    </a:p>
                    <a:p>
                      <a:r>
                        <a:rPr lang="en-GB" sz="1700" noProof="0" dirty="0">
                          <a:solidFill>
                            <a:srgbClr val="000000"/>
                          </a:solidFill>
                          <a:effectLst/>
                          <a:latin typeface="Verdana" panose="020B0604030504040204" pitchFamily="34" charset="0"/>
                          <a:ea typeface="Verdana" panose="020B0604030504040204" pitchFamily="34" charset="0"/>
                        </a:rPr>
                        <a:t>Regional Coordinators</a:t>
                      </a:r>
                      <a:endParaRPr lang="en-GB" sz="1700" noProof="0" dirty="0">
                        <a:effectLst/>
                        <a:latin typeface="Verdana" panose="020B0604030504040204" pitchFamily="34" charset="0"/>
                        <a:ea typeface="Verdana" panose="020B0604030504040204" pitchFamily="34" charset="0"/>
                      </a:endParaRPr>
                    </a:p>
                  </a:txBody>
                  <a:tcPr marL="72000" marR="72000" marT="72000" marB="72000"/>
                </a:tc>
                <a:extLst>
                  <a:ext uri="{0D108BD9-81ED-4DB2-BD59-A6C34878D82A}">
                    <a16:rowId xmlns:a16="http://schemas.microsoft.com/office/drawing/2014/main" val="2030139394"/>
                  </a:ext>
                </a:extLst>
              </a:tr>
              <a:tr h="468000">
                <a:tc>
                  <a:txBody>
                    <a:bodyPr/>
                    <a:lstStyle/>
                    <a:p>
                      <a:pPr algn="l"/>
                      <a:r>
                        <a:rPr lang="en-GB" sz="1700" noProof="0" dirty="0">
                          <a:solidFill>
                            <a:srgbClr val="000000"/>
                          </a:solidFill>
                          <a:effectLst/>
                          <a:latin typeface="Verdana" panose="020B0604030504040204" pitchFamily="34" charset="0"/>
                          <a:ea typeface="Verdana" panose="020B0604030504040204" pitchFamily="34" charset="0"/>
                        </a:rPr>
                        <a:t>2</a:t>
                      </a:r>
                      <a:endParaRPr lang="en-GB" sz="1700" noProof="0" dirty="0">
                        <a:effectLst/>
                        <a:latin typeface="Verdana" panose="020B0604030504040204" pitchFamily="34" charset="0"/>
                        <a:ea typeface="Verdana" panose="020B0604030504040204" pitchFamily="34" charset="0"/>
                      </a:endParaRPr>
                    </a:p>
                  </a:txBody>
                  <a:tcPr/>
                </a:tc>
                <a:tc>
                  <a:txBody>
                    <a:bodyPr/>
                    <a:lstStyle/>
                    <a:p>
                      <a:r>
                        <a:rPr lang="en-GB" sz="1700" noProof="0" dirty="0">
                          <a:solidFill>
                            <a:srgbClr val="000000"/>
                          </a:solidFill>
                          <a:effectLst/>
                          <a:latin typeface="Verdana" panose="020B0604030504040204" pitchFamily="34" charset="0"/>
                          <a:ea typeface="Verdana" panose="020B0604030504040204" pitchFamily="34" charset="0"/>
                        </a:rPr>
                        <a:t>Physical services and regulatory provisions</a:t>
                      </a:r>
                      <a:endParaRPr lang="en-GB" sz="1700" noProof="0" dirty="0">
                        <a:effectLst/>
                        <a:latin typeface="Verdana" panose="020B0604030504040204" pitchFamily="34" charset="0"/>
                        <a:ea typeface="Verdana" panose="020B0604030504040204" pitchFamily="34" charset="0"/>
                      </a:endParaRPr>
                    </a:p>
                  </a:txBody>
                  <a:tcPr marL="72000" marR="72000" marT="72000" marB="72000"/>
                </a:tc>
                <a:tc>
                  <a:txBody>
                    <a:bodyPr/>
                    <a:lstStyle/>
                    <a:p>
                      <a:r>
                        <a:rPr lang="en-GB" sz="1700" noProof="0" dirty="0">
                          <a:solidFill>
                            <a:srgbClr val="000000"/>
                          </a:solidFill>
                          <a:effectLst/>
                          <a:latin typeface="Verdana" panose="020B0604030504040204" pitchFamily="34" charset="0"/>
                          <a:ea typeface="Verdana" panose="020B0604030504040204" pitchFamily="34" charset="0"/>
                        </a:rPr>
                        <a:t>David Pilkington/Fredrick </a:t>
                      </a:r>
                      <a:r>
                        <a:rPr lang="en-GB" sz="1700" noProof="0" dirty="0" err="1">
                          <a:solidFill>
                            <a:srgbClr val="000000"/>
                          </a:solidFill>
                          <a:effectLst/>
                          <a:latin typeface="Verdana" panose="020B0604030504040204" pitchFamily="34" charset="0"/>
                          <a:ea typeface="Verdana" panose="020B0604030504040204" pitchFamily="34" charset="0"/>
                        </a:rPr>
                        <a:t>Omamo</a:t>
                      </a:r>
                      <a:endParaRPr lang="en-GB" sz="1700" noProof="0" dirty="0">
                        <a:effectLst/>
                        <a:latin typeface="Verdana" panose="020B0604030504040204" pitchFamily="34" charset="0"/>
                        <a:ea typeface="Verdana" panose="020B0604030504040204" pitchFamily="34" charset="0"/>
                      </a:endParaRPr>
                    </a:p>
                  </a:txBody>
                  <a:tcPr marL="72000" marR="72000" marT="72000" marB="72000"/>
                </a:tc>
                <a:extLst>
                  <a:ext uri="{0D108BD9-81ED-4DB2-BD59-A6C34878D82A}">
                    <a16:rowId xmlns:a16="http://schemas.microsoft.com/office/drawing/2014/main" val="3117735077"/>
                  </a:ext>
                </a:extLst>
              </a:tr>
              <a:tr h="468000">
                <a:tc>
                  <a:txBody>
                    <a:bodyPr/>
                    <a:lstStyle/>
                    <a:p>
                      <a:pPr algn="l"/>
                      <a:r>
                        <a:rPr lang="en-GB" sz="1700" noProof="0" dirty="0">
                          <a:solidFill>
                            <a:srgbClr val="000000"/>
                          </a:solidFill>
                          <a:effectLst/>
                          <a:latin typeface="Verdana" panose="020B0604030504040204" pitchFamily="34" charset="0"/>
                          <a:ea typeface="Verdana" panose="020B0604030504040204" pitchFamily="34" charset="0"/>
                        </a:rPr>
                        <a:t>3</a:t>
                      </a:r>
                      <a:endParaRPr lang="en-GB" sz="1700" noProof="0" dirty="0">
                        <a:effectLst/>
                        <a:latin typeface="Verdana" panose="020B0604030504040204" pitchFamily="34" charset="0"/>
                        <a:ea typeface="Verdana" panose="020B0604030504040204" pitchFamily="34" charset="0"/>
                      </a:endParaRPr>
                    </a:p>
                  </a:txBody>
                  <a:tcPr/>
                </a:tc>
                <a:tc>
                  <a:txBody>
                    <a:bodyPr/>
                    <a:lstStyle/>
                    <a:p>
                      <a:r>
                        <a:rPr lang="en-GB" sz="1700" noProof="0" dirty="0">
                          <a:solidFill>
                            <a:srgbClr val="000000"/>
                          </a:solidFill>
                          <a:effectLst/>
                          <a:latin typeface="Verdana" panose="020B0604030504040204" pitchFamily="34" charset="0"/>
                          <a:ea typeface="Verdana" panose="020B0604030504040204" pitchFamily="34" charset="0"/>
                        </a:rPr>
                        <a:t>Technical requirements</a:t>
                      </a:r>
                      <a:endParaRPr lang="en-GB" sz="1700" noProof="0" dirty="0">
                        <a:effectLst/>
                        <a:latin typeface="Verdana" panose="020B0604030504040204" pitchFamily="34" charset="0"/>
                        <a:ea typeface="Verdana" panose="020B0604030504040204" pitchFamily="34" charset="0"/>
                      </a:endParaRPr>
                    </a:p>
                  </a:txBody>
                  <a:tcPr marL="72000" marR="72000" marT="72000" marB="72000"/>
                </a:tc>
                <a:tc>
                  <a:txBody>
                    <a:bodyPr/>
                    <a:lstStyle/>
                    <a:p>
                      <a:r>
                        <a:rPr lang="en-GB" sz="1700" noProof="0" dirty="0">
                          <a:solidFill>
                            <a:srgbClr val="000000"/>
                          </a:solidFill>
                          <a:effectLst/>
                          <a:latin typeface="Verdana" panose="020B0604030504040204" pitchFamily="34" charset="0"/>
                          <a:ea typeface="Verdana" panose="020B0604030504040204" pitchFamily="34" charset="0"/>
                        </a:rPr>
                        <a:t>Stéphane Herrmann/Laurent Muller</a:t>
                      </a:r>
                      <a:endParaRPr lang="en-GB" sz="1700" noProof="0" dirty="0">
                        <a:effectLst/>
                        <a:latin typeface="Verdana" panose="020B0604030504040204" pitchFamily="34" charset="0"/>
                        <a:ea typeface="Verdana" panose="020B0604030504040204" pitchFamily="34" charset="0"/>
                      </a:endParaRPr>
                    </a:p>
                  </a:txBody>
                  <a:tcPr marL="72000" marR="72000" marT="72000" marB="72000"/>
                </a:tc>
                <a:extLst>
                  <a:ext uri="{0D108BD9-81ED-4DB2-BD59-A6C34878D82A}">
                    <a16:rowId xmlns:a16="http://schemas.microsoft.com/office/drawing/2014/main" val="3829105310"/>
                  </a:ext>
                </a:extLst>
              </a:tr>
              <a:tr h="468000">
                <a:tc>
                  <a:txBody>
                    <a:bodyPr/>
                    <a:lstStyle/>
                    <a:p>
                      <a:pPr algn="l"/>
                      <a:r>
                        <a:rPr lang="en-GB" sz="1700" noProof="0" dirty="0">
                          <a:solidFill>
                            <a:srgbClr val="000000"/>
                          </a:solidFill>
                          <a:effectLst/>
                          <a:latin typeface="Verdana" panose="020B0604030504040204" pitchFamily="34" charset="0"/>
                          <a:ea typeface="Verdana" panose="020B0604030504040204" pitchFamily="34" charset="0"/>
                        </a:rPr>
                        <a:t>4</a:t>
                      </a:r>
                      <a:endParaRPr lang="en-GB" sz="1700" noProof="0" dirty="0">
                        <a:effectLst/>
                        <a:latin typeface="Verdana" panose="020B0604030504040204" pitchFamily="34" charset="0"/>
                        <a:ea typeface="Verdana" panose="020B0604030504040204" pitchFamily="34" charset="0"/>
                      </a:endParaRPr>
                    </a:p>
                  </a:txBody>
                  <a:tcPr/>
                </a:tc>
                <a:tc>
                  <a:txBody>
                    <a:bodyPr/>
                    <a:lstStyle/>
                    <a:p>
                      <a:r>
                        <a:rPr lang="en-GB" sz="1700" noProof="0" dirty="0">
                          <a:solidFill>
                            <a:srgbClr val="000000"/>
                          </a:solidFill>
                          <a:effectLst/>
                          <a:latin typeface="Verdana" panose="020B0604030504040204" pitchFamily="34" charset="0"/>
                          <a:ea typeface="Verdana" panose="020B0604030504040204" pitchFamily="34" charset="0"/>
                        </a:rPr>
                        <a:t>Remuneration</a:t>
                      </a:r>
                      <a:endParaRPr lang="en-GB" sz="1700" noProof="0" dirty="0">
                        <a:effectLst/>
                        <a:latin typeface="Verdana" panose="020B0604030504040204" pitchFamily="34" charset="0"/>
                        <a:ea typeface="Verdana" panose="020B0604030504040204" pitchFamily="34" charset="0"/>
                      </a:endParaRPr>
                    </a:p>
                  </a:txBody>
                  <a:tcPr marL="72000" marR="72000" marT="72000" marB="72000"/>
                </a:tc>
                <a:tc>
                  <a:txBody>
                    <a:bodyPr/>
                    <a:lstStyle/>
                    <a:p>
                      <a:r>
                        <a:rPr lang="en-GB" sz="1700" noProof="0" dirty="0">
                          <a:solidFill>
                            <a:srgbClr val="000000"/>
                          </a:solidFill>
                          <a:effectLst/>
                          <a:latin typeface="Verdana" panose="020B0604030504040204" pitchFamily="34" charset="0"/>
                          <a:ea typeface="Verdana" panose="020B0604030504040204" pitchFamily="34" charset="0"/>
                        </a:rPr>
                        <a:t>Paul Schoorl/Siham Houhou/Vytis Staskevicius</a:t>
                      </a:r>
                      <a:endParaRPr lang="en-GB" sz="1700" noProof="0" dirty="0">
                        <a:effectLst/>
                        <a:latin typeface="Verdana" panose="020B0604030504040204" pitchFamily="34" charset="0"/>
                        <a:ea typeface="Verdana" panose="020B0604030504040204" pitchFamily="34" charset="0"/>
                      </a:endParaRPr>
                    </a:p>
                  </a:txBody>
                  <a:tcPr marL="72000" marR="72000" marT="72000" marB="72000"/>
                </a:tc>
                <a:extLst>
                  <a:ext uri="{0D108BD9-81ED-4DB2-BD59-A6C34878D82A}">
                    <a16:rowId xmlns:a16="http://schemas.microsoft.com/office/drawing/2014/main" val="571174270"/>
                  </a:ext>
                </a:extLst>
              </a:tr>
              <a:tr h="468000">
                <a:tc>
                  <a:txBody>
                    <a:bodyPr/>
                    <a:lstStyle/>
                    <a:p>
                      <a:pPr algn="l"/>
                      <a:r>
                        <a:rPr lang="en-GB" sz="1700" noProof="0" dirty="0">
                          <a:solidFill>
                            <a:srgbClr val="000000"/>
                          </a:solidFill>
                          <a:effectLst/>
                          <a:latin typeface="Verdana" panose="020B0604030504040204" pitchFamily="34" charset="0"/>
                          <a:ea typeface="Verdana" panose="020B0604030504040204" pitchFamily="34" charset="0"/>
                        </a:rPr>
                        <a:t>5</a:t>
                      </a:r>
                      <a:endParaRPr lang="en-GB" sz="1700" noProof="0" dirty="0">
                        <a:effectLst/>
                        <a:latin typeface="Verdana" panose="020B0604030504040204" pitchFamily="34" charset="0"/>
                        <a:ea typeface="Verdana" panose="020B0604030504040204" pitchFamily="34" charset="0"/>
                      </a:endParaRPr>
                    </a:p>
                  </a:txBody>
                  <a:tcPr/>
                </a:tc>
                <a:tc>
                  <a:txBody>
                    <a:bodyPr/>
                    <a:lstStyle/>
                    <a:p>
                      <a:r>
                        <a:rPr lang="en-GB" sz="1700" noProof="0" dirty="0">
                          <a:solidFill>
                            <a:srgbClr val="000000"/>
                          </a:solidFill>
                          <a:effectLst/>
                          <a:latin typeface="Verdana" panose="020B0604030504040204" pitchFamily="34" charset="0"/>
                          <a:ea typeface="Verdana" panose="020B0604030504040204" pitchFamily="34" charset="0"/>
                        </a:rPr>
                        <a:t>Quality measurement and reporting</a:t>
                      </a:r>
                      <a:endParaRPr lang="en-GB" sz="1700" noProof="0" dirty="0">
                        <a:effectLst/>
                        <a:latin typeface="Verdana" panose="020B0604030504040204" pitchFamily="34" charset="0"/>
                        <a:ea typeface="Verdana" panose="020B0604030504040204" pitchFamily="34" charset="0"/>
                      </a:endParaRPr>
                    </a:p>
                  </a:txBody>
                  <a:tcPr marL="72000" marR="72000" marT="72000" marB="72000"/>
                </a:tc>
                <a:tc>
                  <a:txBody>
                    <a:bodyPr/>
                    <a:lstStyle/>
                    <a:p>
                      <a:r>
                        <a:rPr lang="en-GB" sz="1700" noProof="0" dirty="0">
                          <a:solidFill>
                            <a:srgbClr val="000000"/>
                          </a:solidFill>
                          <a:effectLst/>
                          <a:latin typeface="Verdana" panose="020B0604030504040204" pitchFamily="34" charset="0"/>
                          <a:ea typeface="Verdana" panose="020B0604030504040204" pitchFamily="34" charset="0"/>
                        </a:rPr>
                        <a:t>Julius Tsuwi</a:t>
                      </a:r>
                      <a:endParaRPr lang="en-GB" sz="1700" noProof="0" dirty="0">
                        <a:effectLst/>
                        <a:latin typeface="Verdana" panose="020B0604030504040204" pitchFamily="34" charset="0"/>
                        <a:ea typeface="Verdana" panose="020B0604030504040204" pitchFamily="34" charset="0"/>
                      </a:endParaRPr>
                    </a:p>
                  </a:txBody>
                  <a:tcPr marL="72000" marR="72000" marT="72000" marB="72000"/>
                </a:tc>
                <a:extLst>
                  <a:ext uri="{0D108BD9-81ED-4DB2-BD59-A6C34878D82A}">
                    <a16:rowId xmlns:a16="http://schemas.microsoft.com/office/drawing/2014/main" val="2328018332"/>
                  </a:ext>
                </a:extLst>
              </a:tr>
              <a:tr h="468000">
                <a:tc>
                  <a:txBody>
                    <a:bodyPr/>
                    <a:lstStyle/>
                    <a:p>
                      <a:pPr algn="l"/>
                      <a:r>
                        <a:rPr lang="en-GB" sz="1700" noProof="0" dirty="0">
                          <a:solidFill>
                            <a:srgbClr val="000000"/>
                          </a:solidFill>
                          <a:effectLst/>
                          <a:latin typeface="Verdana" panose="020B0604030504040204" pitchFamily="34" charset="0"/>
                          <a:ea typeface="Verdana" panose="020B0604030504040204" pitchFamily="34" charset="0"/>
                        </a:rPr>
                        <a:t>6</a:t>
                      </a:r>
                      <a:endParaRPr lang="en-GB" sz="1700" noProof="0" dirty="0">
                        <a:effectLst/>
                        <a:latin typeface="Verdana" panose="020B0604030504040204" pitchFamily="34" charset="0"/>
                        <a:ea typeface="Verdana" panose="020B0604030504040204" pitchFamily="34" charset="0"/>
                      </a:endParaRPr>
                    </a:p>
                  </a:txBody>
                  <a:tcPr/>
                </a:tc>
                <a:tc>
                  <a:txBody>
                    <a:bodyPr/>
                    <a:lstStyle/>
                    <a:p>
                      <a:r>
                        <a:rPr lang="en-GB" sz="1700" noProof="0" dirty="0">
                          <a:solidFill>
                            <a:srgbClr val="000000"/>
                          </a:solidFill>
                          <a:effectLst/>
                          <a:latin typeface="Verdana" panose="020B0604030504040204" pitchFamily="34" charset="0"/>
                          <a:ea typeface="Verdana" panose="020B0604030504040204" pitchFamily="34" charset="0"/>
                        </a:rPr>
                        <a:t>Accounting</a:t>
                      </a:r>
                      <a:endParaRPr lang="en-GB" sz="1700" noProof="0" dirty="0">
                        <a:effectLst/>
                        <a:latin typeface="Verdana" panose="020B0604030504040204" pitchFamily="34" charset="0"/>
                        <a:ea typeface="Verdana" panose="020B0604030504040204" pitchFamily="34" charset="0"/>
                      </a:endParaRPr>
                    </a:p>
                  </a:txBody>
                  <a:tcPr marL="72000" marR="72000" marT="72000" marB="72000"/>
                </a:tc>
                <a:tc>
                  <a:txBody>
                    <a:bodyPr/>
                    <a:lstStyle/>
                    <a:p>
                      <a:r>
                        <a:rPr lang="en-GB" sz="1700" noProof="0" dirty="0">
                          <a:solidFill>
                            <a:srgbClr val="000000"/>
                          </a:solidFill>
                          <a:effectLst/>
                          <a:latin typeface="Verdana" panose="020B0604030504040204" pitchFamily="34" charset="0"/>
                          <a:ea typeface="Verdana" panose="020B0604030504040204" pitchFamily="34" charset="0"/>
                        </a:rPr>
                        <a:t>Jean-Marc Coeffic</a:t>
                      </a:r>
                      <a:endParaRPr lang="en-GB" sz="1700" noProof="0" dirty="0">
                        <a:effectLst/>
                        <a:latin typeface="Verdana" panose="020B0604030504040204" pitchFamily="34" charset="0"/>
                        <a:ea typeface="Verdana" panose="020B0604030504040204" pitchFamily="34" charset="0"/>
                      </a:endParaRPr>
                    </a:p>
                  </a:txBody>
                  <a:tcPr marL="72000" marR="72000" marT="72000" marB="72000"/>
                </a:tc>
                <a:extLst>
                  <a:ext uri="{0D108BD9-81ED-4DB2-BD59-A6C34878D82A}">
                    <a16:rowId xmlns:a16="http://schemas.microsoft.com/office/drawing/2014/main" val="2855204565"/>
                  </a:ext>
                </a:extLst>
              </a:tr>
              <a:tr h="468000">
                <a:tc>
                  <a:txBody>
                    <a:bodyPr/>
                    <a:lstStyle/>
                    <a:p>
                      <a:pPr algn="l"/>
                      <a:r>
                        <a:rPr lang="en-GB" sz="1700" noProof="0" dirty="0">
                          <a:solidFill>
                            <a:srgbClr val="000000"/>
                          </a:solidFill>
                          <a:effectLst/>
                          <a:latin typeface="Verdana" panose="020B0604030504040204" pitchFamily="34" charset="0"/>
                          <a:ea typeface="Verdana" panose="020B0604030504040204" pitchFamily="34" charset="0"/>
                        </a:rPr>
                        <a:t>7</a:t>
                      </a:r>
                      <a:endParaRPr lang="en-GB" sz="1700" noProof="0" dirty="0">
                        <a:effectLst/>
                        <a:latin typeface="Verdana" panose="020B0604030504040204" pitchFamily="34" charset="0"/>
                        <a:ea typeface="Verdana" panose="020B0604030504040204" pitchFamily="34" charset="0"/>
                      </a:endParaRPr>
                    </a:p>
                  </a:txBody>
                  <a:tcPr/>
                </a:tc>
                <a:tc>
                  <a:txBody>
                    <a:bodyPr/>
                    <a:lstStyle/>
                    <a:p>
                      <a:r>
                        <a:rPr lang="en-GB" sz="1700" noProof="0" dirty="0">
                          <a:solidFill>
                            <a:srgbClr val="000000"/>
                          </a:solidFill>
                          <a:effectLst/>
                          <a:latin typeface="Verdana" panose="020B0604030504040204" pitchFamily="34" charset="0"/>
                          <a:ea typeface="Verdana" panose="020B0604030504040204" pitchFamily="34" charset="0"/>
                        </a:rPr>
                        <a:t>Compliance</a:t>
                      </a:r>
                      <a:endParaRPr lang="en-GB" sz="1700" noProof="0" dirty="0">
                        <a:effectLst/>
                        <a:latin typeface="Verdana" panose="020B0604030504040204" pitchFamily="34" charset="0"/>
                        <a:ea typeface="Verdana" panose="020B0604030504040204" pitchFamily="34" charset="0"/>
                      </a:endParaRPr>
                    </a:p>
                  </a:txBody>
                  <a:tcPr marL="72000" marR="72000" marT="72000" marB="72000"/>
                </a:tc>
                <a:tc>
                  <a:txBody>
                    <a:bodyPr/>
                    <a:lstStyle/>
                    <a:p>
                      <a:r>
                        <a:rPr lang="en-GB" sz="1700" noProof="0" dirty="0">
                          <a:solidFill>
                            <a:srgbClr val="000000"/>
                          </a:solidFill>
                          <a:effectLst/>
                          <a:latin typeface="Verdana" panose="020B0604030504040204" pitchFamily="34" charset="0"/>
                          <a:ea typeface="Verdana" panose="020B0604030504040204" pitchFamily="34" charset="0"/>
                        </a:rPr>
                        <a:t>Jean-Marc Coeffic</a:t>
                      </a:r>
                      <a:endParaRPr lang="en-GB" sz="1700" noProof="0" dirty="0">
                        <a:effectLst/>
                        <a:latin typeface="Verdana" panose="020B0604030504040204" pitchFamily="34" charset="0"/>
                        <a:ea typeface="Verdana" panose="020B0604030504040204" pitchFamily="34" charset="0"/>
                      </a:endParaRPr>
                    </a:p>
                  </a:txBody>
                  <a:tcPr marL="72000" marR="72000" marT="72000" marB="72000"/>
                </a:tc>
                <a:extLst>
                  <a:ext uri="{0D108BD9-81ED-4DB2-BD59-A6C34878D82A}">
                    <a16:rowId xmlns:a16="http://schemas.microsoft.com/office/drawing/2014/main" val="1423136554"/>
                  </a:ext>
                </a:extLst>
              </a:tr>
              <a:tr h="468000">
                <a:tc>
                  <a:txBody>
                    <a:bodyPr/>
                    <a:lstStyle/>
                    <a:p>
                      <a:pPr algn="l"/>
                      <a:r>
                        <a:rPr lang="en-GB" sz="1700" noProof="0" dirty="0">
                          <a:solidFill>
                            <a:srgbClr val="000000"/>
                          </a:solidFill>
                          <a:effectLst/>
                          <a:latin typeface="Verdana" panose="020B0604030504040204" pitchFamily="34" charset="0"/>
                          <a:ea typeface="Verdana" panose="020B0604030504040204" pitchFamily="34" charset="0"/>
                        </a:rPr>
                        <a:t>8</a:t>
                      </a:r>
                      <a:endParaRPr lang="en-GB" sz="1700" noProof="0" dirty="0">
                        <a:effectLst/>
                        <a:latin typeface="Verdana" panose="020B0604030504040204" pitchFamily="34" charset="0"/>
                        <a:ea typeface="Verdana" panose="020B0604030504040204" pitchFamily="34" charset="0"/>
                      </a:endParaRPr>
                    </a:p>
                  </a:txBody>
                  <a:tcPr/>
                </a:tc>
                <a:tc>
                  <a:txBody>
                    <a:bodyPr/>
                    <a:lstStyle/>
                    <a:p>
                      <a:r>
                        <a:rPr lang="en-GB" sz="1700" noProof="0" dirty="0">
                          <a:solidFill>
                            <a:srgbClr val="000000"/>
                          </a:solidFill>
                          <a:effectLst/>
                          <a:latin typeface="Verdana" panose="020B0604030504040204" pitchFamily="34" charset="0"/>
                          <a:ea typeface="Verdana" panose="020B0604030504040204" pitchFamily="34" charset="0"/>
                        </a:rPr>
                        <a:t>Chat-based Q&amp;A session</a:t>
                      </a:r>
                      <a:endParaRPr lang="en-GB" sz="1700" noProof="0" dirty="0">
                        <a:effectLst/>
                        <a:latin typeface="Verdana" panose="020B0604030504040204" pitchFamily="34" charset="0"/>
                        <a:ea typeface="Verdana" panose="020B0604030504040204" pitchFamily="34" charset="0"/>
                      </a:endParaRPr>
                    </a:p>
                  </a:txBody>
                  <a:tcPr marL="72000" marR="72000" marT="72000" marB="72000"/>
                </a:tc>
                <a:tc>
                  <a:txBody>
                    <a:bodyPr/>
                    <a:lstStyle/>
                    <a:p>
                      <a:r>
                        <a:rPr lang="en-GB" sz="1700" noProof="0" dirty="0">
                          <a:solidFill>
                            <a:srgbClr val="000000"/>
                          </a:solidFill>
                          <a:effectLst/>
                          <a:latin typeface="Verdana" panose="020B0604030504040204" pitchFamily="34" charset="0"/>
                          <a:ea typeface="Verdana" panose="020B0604030504040204" pitchFamily="34" charset="0"/>
                        </a:rPr>
                        <a:t>All</a:t>
                      </a:r>
                      <a:endParaRPr lang="en-GB" sz="1700" noProof="0" dirty="0">
                        <a:effectLst/>
                        <a:latin typeface="Verdana" panose="020B0604030504040204" pitchFamily="34" charset="0"/>
                        <a:ea typeface="Verdana" panose="020B0604030504040204" pitchFamily="34" charset="0"/>
                      </a:endParaRPr>
                    </a:p>
                  </a:txBody>
                  <a:tcPr marL="72000" marR="72000" marT="72000" marB="72000"/>
                </a:tc>
                <a:extLst>
                  <a:ext uri="{0D108BD9-81ED-4DB2-BD59-A6C34878D82A}">
                    <a16:rowId xmlns:a16="http://schemas.microsoft.com/office/drawing/2014/main" val="1715784805"/>
                  </a:ext>
                </a:extLst>
              </a:tr>
              <a:tr h="468000">
                <a:tc>
                  <a:txBody>
                    <a:bodyPr/>
                    <a:lstStyle/>
                    <a:p>
                      <a:pPr algn="l"/>
                      <a:r>
                        <a:rPr lang="en-GB" sz="1700" noProof="0" dirty="0">
                          <a:solidFill>
                            <a:srgbClr val="000000"/>
                          </a:solidFill>
                          <a:effectLst/>
                          <a:latin typeface="Verdana" panose="020B0604030504040204" pitchFamily="34" charset="0"/>
                          <a:ea typeface="Verdana" panose="020B0604030504040204" pitchFamily="34" charset="0"/>
                        </a:rPr>
                        <a:t>9</a:t>
                      </a:r>
                      <a:endParaRPr lang="en-GB" sz="1700" noProof="0" dirty="0">
                        <a:effectLst/>
                        <a:latin typeface="Verdana" panose="020B0604030504040204" pitchFamily="34" charset="0"/>
                        <a:ea typeface="Verdana" panose="020B0604030504040204" pitchFamily="34" charset="0"/>
                      </a:endParaRPr>
                    </a:p>
                  </a:txBody>
                  <a:tcPr/>
                </a:tc>
                <a:tc>
                  <a:txBody>
                    <a:bodyPr/>
                    <a:lstStyle/>
                    <a:p>
                      <a:r>
                        <a:rPr lang="en-GB" sz="1700" noProof="0" dirty="0">
                          <a:solidFill>
                            <a:srgbClr val="000000"/>
                          </a:solidFill>
                          <a:effectLst/>
                          <a:latin typeface="Verdana" panose="020B0604030504040204" pitchFamily="34" charset="0"/>
                          <a:ea typeface="Verdana" panose="020B0604030504040204" pitchFamily="34" charset="0"/>
                        </a:rPr>
                        <a:t>Support and guidance</a:t>
                      </a:r>
                      <a:endParaRPr lang="en-GB" sz="1700" noProof="0" dirty="0">
                        <a:effectLst/>
                        <a:latin typeface="Verdana" panose="020B0604030504040204" pitchFamily="34" charset="0"/>
                        <a:ea typeface="Verdana" panose="020B0604030504040204" pitchFamily="34" charset="0"/>
                      </a:endParaRPr>
                    </a:p>
                  </a:txBody>
                  <a:tcPr marL="72000" marR="72000" marT="72000" marB="72000"/>
                </a:tc>
                <a:tc>
                  <a:txBody>
                    <a:bodyPr/>
                    <a:lstStyle/>
                    <a:p>
                      <a:r>
                        <a:rPr lang="en-GB" sz="1700" noProof="0" dirty="0">
                          <a:solidFill>
                            <a:srgbClr val="000000"/>
                          </a:solidFill>
                          <a:effectLst/>
                          <a:latin typeface="Verdana" panose="020B0604030504040204" pitchFamily="34" charset="0"/>
                          <a:ea typeface="Verdana" panose="020B0604030504040204" pitchFamily="34" charset="0"/>
                        </a:rPr>
                        <a:t>Chokri </a:t>
                      </a:r>
                      <a:r>
                        <a:rPr lang="en-GB" sz="1700" noProof="0" dirty="0" err="1">
                          <a:solidFill>
                            <a:srgbClr val="000000"/>
                          </a:solidFill>
                          <a:effectLst/>
                          <a:latin typeface="Verdana" panose="020B0604030504040204" pitchFamily="34" charset="0"/>
                          <a:ea typeface="Verdana" panose="020B0604030504040204" pitchFamily="34" charset="0"/>
                        </a:rPr>
                        <a:t>Ellili</a:t>
                      </a:r>
                      <a:endParaRPr lang="en-GB" sz="1700" noProof="0" dirty="0">
                        <a:effectLst/>
                        <a:latin typeface="Verdana" panose="020B0604030504040204" pitchFamily="34" charset="0"/>
                        <a:ea typeface="Verdana" panose="020B0604030504040204" pitchFamily="34" charset="0"/>
                      </a:endParaRPr>
                    </a:p>
                  </a:txBody>
                  <a:tcPr marL="72000" marR="72000" marT="72000" marB="72000"/>
                </a:tc>
                <a:extLst>
                  <a:ext uri="{0D108BD9-81ED-4DB2-BD59-A6C34878D82A}">
                    <a16:rowId xmlns:a16="http://schemas.microsoft.com/office/drawing/2014/main" val="4131391208"/>
                  </a:ext>
                </a:extLst>
              </a:tr>
            </a:tbl>
          </a:graphicData>
        </a:graphic>
      </p:graphicFrame>
    </p:spTree>
    <p:extLst>
      <p:ext uri="{BB962C8B-B14F-4D97-AF65-F5344CB8AC3E}">
        <p14:creationId xmlns:p14="http://schemas.microsoft.com/office/powerpoint/2010/main" val="3454596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en-GB" dirty="0"/>
              <a:t>Accounting (cont.)</a:t>
            </a:r>
          </a:p>
        </p:txBody>
      </p:sp>
      <p:grpSp>
        <p:nvGrpSpPr>
          <p:cNvPr id="6" name="Group 5">
            <a:extLst>
              <a:ext uri="{FF2B5EF4-FFF2-40B4-BE49-F238E27FC236}">
                <a16:creationId xmlns:a16="http://schemas.microsoft.com/office/drawing/2014/main" id="{9592FC62-AA53-43C8-9AF0-05140E3DC03E}"/>
              </a:ext>
            </a:extLst>
          </p:cNvPr>
          <p:cNvGrpSpPr>
            <a:grpSpLocks noChangeAspect="1"/>
          </p:cNvGrpSpPr>
          <p:nvPr/>
        </p:nvGrpSpPr>
        <p:grpSpPr>
          <a:xfrm>
            <a:off x="342357" y="1539746"/>
            <a:ext cx="6268688" cy="4359560"/>
            <a:chOff x="491290" y="2044696"/>
            <a:chExt cx="6503846" cy="4523101"/>
          </a:xfrm>
        </p:grpSpPr>
        <p:pic>
          <p:nvPicPr>
            <p:cNvPr id="7" name="Picture 6">
              <a:extLst>
                <a:ext uri="{FF2B5EF4-FFF2-40B4-BE49-F238E27FC236}">
                  <a16:creationId xmlns:a16="http://schemas.microsoft.com/office/drawing/2014/main" id="{B7D2E37D-3927-4D57-813B-F4B06DFE47C5}"/>
                </a:ext>
              </a:extLst>
            </p:cNvPr>
            <p:cNvPicPr>
              <a:picLocks noChangeAspect="1"/>
            </p:cNvPicPr>
            <p:nvPr/>
          </p:nvPicPr>
          <p:blipFill>
            <a:blip r:embed="rId2"/>
            <a:stretch>
              <a:fillRect/>
            </a:stretch>
          </p:blipFill>
          <p:spPr>
            <a:xfrm>
              <a:off x="491290" y="2044696"/>
              <a:ext cx="6503846" cy="4523101"/>
            </a:xfrm>
            <a:prstGeom prst="rect">
              <a:avLst/>
            </a:prstGeom>
            <a:ln>
              <a:solidFill>
                <a:schemeClr val="tx1"/>
              </a:solidFill>
            </a:ln>
          </p:spPr>
        </p:pic>
        <p:sp>
          <p:nvSpPr>
            <p:cNvPr id="8" name="Rectangle 7">
              <a:extLst>
                <a:ext uri="{FF2B5EF4-FFF2-40B4-BE49-F238E27FC236}">
                  <a16:creationId xmlns:a16="http://schemas.microsoft.com/office/drawing/2014/main" id="{FDC636EE-D981-4ED3-AB5E-EED1D11F4DFC}"/>
                </a:ext>
              </a:extLst>
            </p:cNvPr>
            <p:cNvSpPr/>
            <p:nvPr/>
          </p:nvSpPr>
          <p:spPr>
            <a:xfrm>
              <a:off x="5410436" y="3170321"/>
              <a:ext cx="1537801" cy="28274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ACB153DF-24B1-4AA0-9FE3-B2E429733EC1}"/>
              </a:ext>
            </a:extLst>
          </p:cNvPr>
          <p:cNvGrpSpPr>
            <a:grpSpLocks noChangeAspect="1"/>
          </p:cNvGrpSpPr>
          <p:nvPr/>
        </p:nvGrpSpPr>
        <p:grpSpPr>
          <a:xfrm>
            <a:off x="7101931" y="1539746"/>
            <a:ext cx="3383718" cy="4951042"/>
            <a:chOff x="7471062" y="378993"/>
            <a:chExt cx="4229648" cy="6188804"/>
          </a:xfrm>
        </p:grpSpPr>
        <p:pic>
          <p:nvPicPr>
            <p:cNvPr id="10" name="Picture 9">
              <a:extLst>
                <a:ext uri="{FF2B5EF4-FFF2-40B4-BE49-F238E27FC236}">
                  <a16:creationId xmlns:a16="http://schemas.microsoft.com/office/drawing/2014/main" id="{C335A295-4CBD-417A-BC12-F88BD10A81A9}"/>
                </a:ext>
              </a:extLst>
            </p:cNvPr>
            <p:cNvPicPr>
              <a:picLocks noChangeAspect="1"/>
            </p:cNvPicPr>
            <p:nvPr/>
          </p:nvPicPr>
          <p:blipFill>
            <a:blip r:embed="rId3"/>
            <a:stretch>
              <a:fillRect/>
            </a:stretch>
          </p:blipFill>
          <p:spPr>
            <a:xfrm>
              <a:off x="7471062" y="378993"/>
              <a:ext cx="4229648" cy="6188804"/>
            </a:xfrm>
            <a:prstGeom prst="rect">
              <a:avLst/>
            </a:prstGeom>
            <a:ln>
              <a:solidFill>
                <a:schemeClr val="tx2"/>
              </a:solidFill>
            </a:ln>
          </p:spPr>
        </p:pic>
        <p:sp>
          <p:nvSpPr>
            <p:cNvPr id="11" name="Rectangle 10">
              <a:extLst>
                <a:ext uri="{FF2B5EF4-FFF2-40B4-BE49-F238E27FC236}">
                  <a16:creationId xmlns:a16="http://schemas.microsoft.com/office/drawing/2014/main" id="{3B66C9A8-B198-4508-96C5-54D815E664F9}"/>
                </a:ext>
              </a:extLst>
            </p:cNvPr>
            <p:cNvSpPr/>
            <p:nvPr/>
          </p:nvSpPr>
          <p:spPr>
            <a:xfrm>
              <a:off x="7536015" y="1909010"/>
              <a:ext cx="4164695" cy="6477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76371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en-GB" dirty="0"/>
              <a:t>Accounting (cont.)</a:t>
            </a:r>
          </a:p>
        </p:txBody>
      </p:sp>
      <p:sp>
        <p:nvSpPr>
          <p:cNvPr id="5" name="Content Placeholder 4">
            <a:extLst>
              <a:ext uri="{FF2B5EF4-FFF2-40B4-BE49-F238E27FC236}">
                <a16:creationId xmlns:a16="http://schemas.microsoft.com/office/drawing/2014/main" id="{DF70E719-61A2-4D46-A5A9-FECAF7833B2B}"/>
              </a:ext>
            </a:extLst>
          </p:cNvPr>
          <p:cNvSpPr>
            <a:spLocks noGrp="1"/>
          </p:cNvSpPr>
          <p:nvPr>
            <p:ph sz="quarter" idx="13"/>
          </p:nvPr>
        </p:nvSpPr>
        <p:spPr>
          <a:xfrm>
            <a:off x="336550" y="1530221"/>
            <a:ext cx="6483350" cy="574284"/>
          </a:xfrm>
          <a:ln>
            <a:noFill/>
          </a:ln>
        </p:spPr>
        <p:txBody>
          <a:bodyPr/>
          <a:lstStyle/>
          <a:p>
            <a:pPr marL="4400" indent="0">
              <a:buNone/>
            </a:pPr>
            <a:r>
              <a:rPr lang="en-GB" sz="1600" i="1" dirty="0"/>
              <a:t>Generation of the CN 60 (available from IPS 2024 onwards)</a:t>
            </a:r>
            <a:r>
              <a:rPr lang="en-GB" sz="1600" dirty="0"/>
              <a:t>:</a:t>
            </a:r>
          </a:p>
          <a:p>
            <a:pPr marL="4400" indent="0">
              <a:buNone/>
            </a:pPr>
            <a:endParaRPr lang="en-GB" sz="1600" dirty="0"/>
          </a:p>
        </p:txBody>
      </p:sp>
      <p:pic>
        <p:nvPicPr>
          <p:cNvPr id="8" name="Picture 7">
            <a:extLst>
              <a:ext uri="{FF2B5EF4-FFF2-40B4-BE49-F238E27FC236}">
                <a16:creationId xmlns:a16="http://schemas.microsoft.com/office/drawing/2014/main" id="{A2AA147B-C78B-4213-95DF-4D2B145D45FB}"/>
              </a:ext>
            </a:extLst>
          </p:cNvPr>
          <p:cNvPicPr>
            <a:picLocks noChangeAspect="1"/>
          </p:cNvPicPr>
          <p:nvPr/>
        </p:nvPicPr>
        <p:blipFill>
          <a:blip r:embed="rId2"/>
          <a:stretch>
            <a:fillRect/>
          </a:stretch>
        </p:blipFill>
        <p:spPr>
          <a:xfrm>
            <a:off x="5601520" y="1857875"/>
            <a:ext cx="3048807" cy="1613760"/>
          </a:xfrm>
          <a:prstGeom prst="rect">
            <a:avLst/>
          </a:prstGeom>
        </p:spPr>
      </p:pic>
      <p:pic>
        <p:nvPicPr>
          <p:cNvPr id="9" name="Picture 8">
            <a:extLst>
              <a:ext uri="{FF2B5EF4-FFF2-40B4-BE49-F238E27FC236}">
                <a16:creationId xmlns:a16="http://schemas.microsoft.com/office/drawing/2014/main" id="{3AABF128-FAAC-429D-A36D-87076960DBC5}"/>
              </a:ext>
            </a:extLst>
          </p:cNvPr>
          <p:cNvPicPr>
            <a:picLocks noChangeAspect="1"/>
          </p:cNvPicPr>
          <p:nvPr/>
        </p:nvPicPr>
        <p:blipFill>
          <a:blip r:embed="rId3"/>
          <a:stretch>
            <a:fillRect/>
          </a:stretch>
        </p:blipFill>
        <p:spPr>
          <a:xfrm>
            <a:off x="8711782" y="1888759"/>
            <a:ext cx="3172268" cy="4472040"/>
          </a:xfrm>
          <a:prstGeom prst="rect">
            <a:avLst/>
          </a:prstGeom>
          <a:ln>
            <a:solidFill>
              <a:schemeClr val="tx1"/>
            </a:solidFill>
          </a:ln>
        </p:spPr>
      </p:pic>
      <p:sp>
        <p:nvSpPr>
          <p:cNvPr id="10" name="TextBox 9">
            <a:extLst>
              <a:ext uri="{FF2B5EF4-FFF2-40B4-BE49-F238E27FC236}">
                <a16:creationId xmlns:a16="http://schemas.microsoft.com/office/drawing/2014/main" id="{DC2E2FF0-36F1-4403-A502-692A27824E15}"/>
              </a:ext>
            </a:extLst>
          </p:cNvPr>
          <p:cNvSpPr txBox="1"/>
          <p:nvPr/>
        </p:nvSpPr>
        <p:spPr>
          <a:xfrm>
            <a:off x="334800" y="3500943"/>
            <a:ext cx="8315527" cy="3031599"/>
          </a:xfrm>
          <a:prstGeom prst="rect">
            <a:avLst/>
          </a:prstGeom>
          <a:noFill/>
        </p:spPr>
        <p:txBody>
          <a:bodyPr wrap="square" lIns="0" tIns="0" rIns="0" bIns="0">
            <a:spAutoFit/>
          </a:bodyPr>
          <a:lstStyle/>
          <a:p>
            <a:pPr indent="0" algn="just">
              <a:buNone/>
            </a:pPr>
            <a:r>
              <a:rPr lang="en-GB" sz="1600" dirty="0">
                <a:latin typeface="Verdana" panose="020B0604030504040204" pitchFamily="34" charset="0"/>
                <a:ea typeface="Verdana" panose="020B0604030504040204" pitchFamily="34" charset="0"/>
              </a:rPr>
              <a:t>The above intermediary screen gets pre-filled based on items (tracked, registered, insured) recorded in the accounting dispatch document.</a:t>
            </a:r>
          </a:p>
          <a:p>
            <a:pPr indent="0" algn="just">
              <a:buNone/>
            </a:pPr>
            <a:endParaRPr lang="en-GB" sz="1600" dirty="0">
              <a:latin typeface="Verdana" panose="020B0604030504040204" pitchFamily="34" charset="0"/>
              <a:ea typeface="Verdana" panose="020B0604030504040204" pitchFamily="34" charset="0"/>
            </a:endParaRPr>
          </a:p>
          <a:p>
            <a:pPr indent="0" algn="just">
              <a:buNone/>
            </a:pPr>
            <a:r>
              <a:rPr lang="en-GB" sz="1600" dirty="0">
                <a:latin typeface="Verdana" panose="020B0604030504040204" pitchFamily="34" charset="0"/>
                <a:ea typeface="Verdana" panose="020B0604030504040204" pitchFamily="34" charset="0"/>
              </a:rPr>
              <a:t>Corresponding new accounting streams:</a:t>
            </a:r>
          </a:p>
          <a:p>
            <a:pPr marL="360000" indent="-360000" algn="just">
              <a:spcBef>
                <a:spcPts val="600"/>
              </a:spcBef>
              <a:buFont typeface="Arial" panose="020B0604020202020204" pitchFamily="34" charset="0"/>
              <a:buChar char="•"/>
            </a:pPr>
            <a:r>
              <a:rPr lang="en-GB" sz="1600" dirty="0">
                <a:latin typeface="Verdana" panose="020B0604030504040204" pitchFamily="34" charset="0"/>
                <a:ea typeface="Verdana" panose="020B0604030504040204" pitchFamily="34" charset="0"/>
              </a:rPr>
              <a:t>Letters: registered – supplementary remuneration</a:t>
            </a:r>
          </a:p>
          <a:p>
            <a:pPr marL="360000" indent="-360000" algn="just">
              <a:spcBef>
                <a:spcPts val="600"/>
              </a:spcBef>
              <a:buFont typeface="Arial" panose="020B0604020202020204" pitchFamily="34" charset="0"/>
              <a:buChar char="•"/>
            </a:pPr>
            <a:r>
              <a:rPr lang="en-GB" sz="1600" dirty="0">
                <a:latin typeface="Verdana" panose="020B0604030504040204" pitchFamily="34" charset="0"/>
                <a:ea typeface="Verdana" panose="020B0604030504040204" pitchFamily="34" charset="0"/>
              </a:rPr>
              <a:t>Letters: insured – supplementary remuneration</a:t>
            </a:r>
          </a:p>
          <a:p>
            <a:pPr marL="360000" indent="-360000" algn="just">
              <a:spcBef>
                <a:spcPts val="600"/>
              </a:spcBef>
              <a:buFont typeface="Arial" panose="020B0604020202020204" pitchFamily="34" charset="0"/>
              <a:buChar char="•"/>
            </a:pPr>
            <a:r>
              <a:rPr lang="en-GB" sz="1600" dirty="0">
                <a:latin typeface="Verdana" panose="020B0604030504040204" pitchFamily="34" charset="0"/>
                <a:ea typeface="Verdana" panose="020B0604030504040204" pitchFamily="34" charset="0"/>
              </a:rPr>
              <a:t>Letters: tracked – supplementary remuneration</a:t>
            </a:r>
          </a:p>
          <a:p>
            <a:pPr indent="0" algn="just">
              <a:buNone/>
            </a:pPr>
            <a:endParaRPr lang="en-GB" sz="1600" dirty="0">
              <a:latin typeface="Verdana" panose="020B0604030504040204" pitchFamily="34" charset="0"/>
              <a:ea typeface="Verdana" panose="020B0604030504040204" pitchFamily="34" charset="0"/>
            </a:endParaRPr>
          </a:p>
          <a:p>
            <a:pPr indent="0" algn="just">
              <a:buNone/>
            </a:pPr>
            <a:r>
              <a:rPr lang="en-GB" sz="1600" dirty="0">
                <a:latin typeface="Verdana" panose="020B0604030504040204" pitchFamily="34" charset="0"/>
                <a:ea typeface="Verdana" panose="020B0604030504040204" pitchFamily="34" charset="0"/>
              </a:rPr>
              <a:t>For “tracked” mail, IPS does not have the capability to capture “supplementary remuneration” separately from the “additional payment”. Therefore, a weighted average has to be calculated before data capture.</a:t>
            </a:r>
          </a:p>
        </p:txBody>
      </p:sp>
      <p:sp>
        <p:nvSpPr>
          <p:cNvPr id="11" name="Content Placeholder 4">
            <a:extLst>
              <a:ext uri="{FF2B5EF4-FFF2-40B4-BE49-F238E27FC236}">
                <a16:creationId xmlns:a16="http://schemas.microsoft.com/office/drawing/2014/main" id="{B91CC5C0-492C-4F71-8770-ACFF51F76EB8}"/>
              </a:ext>
            </a:extLst>
          </p:cNvPr>
          <p:cNvSpPr txBox="1">
            <a:spLocks/>
          </p:cNvSpPr>
          <p:nvPr/>
        </p:nvSpPr>
        <p:spPr bwMode="auto">
          <a:xfrm>
            <a:off x="334800" y="1907673"/>
            <a:ext cx="4924853" cy="172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0000" indent="-355600" algn="just" rtl="0" eaLnBrk="1" fontAlgn="base" hangingPunct="1">
              <a:lnSpc>
                <a:spcPct val="100000"/>
              </a:lnSpc>
              <a:spcBef>
                <a:spcPts val="0"/>
              </a:spcBef>
              <a:spcAft>
                <a:spcPct val="0"/>
              </a:spcAft>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0" algn="just" rtl="0" eaLnBrk="1" fontAlgn="base" hangingPunct="1">
              <a:lnSpc>
                <a:spcPct val="100000"/>
              </a:lnSpc>
              <a:spcBef>
                <a:spcPts val="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0" algn="just" rtl="0" eaLnBrk="1" fontAlgn="base" hangingPunct="1">
              <a:lnSpc>
                <a:spcPct val="100000"/>
              </a:lnSpc>
              <a:spcBef>
                <a:spcPts val="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0" algn="just" rtl="0" eaLnBrk="1" fontAlgn="base" hangingPunct="1">
              <a:lnSpc>
                <a:spcPct val="100000"/>
              </a:lnSpc>
              <a:spcBef>
                <a:spcPts val="0"/>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0" algn="just" rtl="0" eaLnBrk="1" fontAlgn="base" hangingPunct="1">
              <a:lnSpc>
                <a:spcPct val="100000"/>
              </a:lnSpc>
              <a:spcBef>
                <a:spcPts val="0"/>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t>There is no import of reports provided by the UPU IB. The “number of items” and “rate per item” must be captured by the operator to feed the calculation of the CN 60.</a:t>
            </a:r>
          </a:p>
          <a:p>
            <a:pPr marL="4400" indent="0">
              <a:buFont typeface="Arial" panose="020B0604020202020204" pitchFamily="34" charset="0"/>
              <a:buNone/>
            </a:pPr>
            <a:endParaRPr lang="en-GB" sz="1600" dirty="0"/>
          </a:p>
        </p:txBody>
      </p:sp>
    </p:spTree>
    <p:extLst>
      <p:ext uri="{BB962C8B-B14F-4D97-AF65-F5344CB8AC3E}">
        <p14:creationId xmlns:p14="http://schemas.microsoft.com/office/powerpoint/2010/main" val="1230567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en-GB" dirty="0"/>
              <a:t>IPS 2025</a:t>
            </a:r>
          </a:p>
        </p:txBody>
      </p:sp>
      <p:graphicFrame>
        <p:nvGraphicFramePr>
          <p:cNvPr id="7" name="Diagramme 2">
            <a:extLst>
              <a:ext uri="{FF2B5EF4-FFF2-40B4-BE49-F238E27FC236}">
                <a16:creationId xmlns:a16="http://schemas.microsoft.com/office/drawing/2014/main" id="{63806F9C-92A4-4FBC-B59C-A072D35F4068}"/>
              </a:ext>
            </a:extLst>
          </p:cNvPr>
          <p:cNvGraphicFramePr/>
          <p:nvPr>
            <p:extLst>
              <p:ext uri="{D42A27DB-BD31-4B8C-83A1-F6EECF244321}">
                <p14:modId xmlns:p14="http://schemas.microsoft.com/office/powerpoint/2010/main" val="712084558"/>
              </p:ext>
            </p:extLst>
          </p:nvPr>
        </p:nvGraphicFramePr>
        <p:xfrm>
          <a:off x="350360" y="1530220"/>
          <a:ext cx="11505090" cy="2494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5">
            <a:extLst>
              <a:ext uri="{FF2B5EF4-FFF2-40B4-BE49-F238E27FC236}">
                <a16:creationId xmlns:a16="http://schemas.microsoft.com/office/drawing/2014/main" id="{8A24D800-9ED1-4FDE-B3D7-ACACC72C10FB}"/>
              </a:ext>
            </a:extLst>
          </p:cNvPr>
          <p:cNvSpPr txBox="1"/>
          <p:nvPr/>
        </p:nvSpPr>
        <p:spPr>
          <a:xfrm>
            <a:off x="3133484" y="4400279"/>
            <a:ext cx="6404599" cy="615553"/>
          </a:xfrm>
          <a:prstGeom prst="rect">
            <a:avLst/>
          </a:prstGeom>
          <a:noFill/>
        </p:spPr>
        <p:txBody>
          <a:bodyPr wrap="square" lIns="0" tIns="0" rIns="0" bIns="0">
            <a:spAutoFit/>
          </a:bodyPr>
          <a:lstStyle/>
          <a:p>
            <a:pPr algn="just"/>
            <a:r>
              <a:rPr lang="en-GB" sz="2000" dirty="0">
                <a:latin typeface="Verdana" panose="020B0604030504040204" pitchFamily="34" charset="0"/>
                <a:ea typeface="Verdana" panose="020B0604030504040204" pitchFamily="34" charset="0"/>
              </a:rPr>
              <a:t>Please share any ideas or suggestions you have with the PTC</a:t>
            </a:r>
          </a:p>
        </p:txBody>
      </p:sp>
      <p:pic>
        <p:nvPicPr>
          <p:cNvPr id="9" name="Image 9">
            <a:extLst>
              <a:ext uri="{FF2B5EF4-FFF2-40B4-BE49-F238E27FC236}">
                <a16:creationId xmlns:a16="http://schemas.microsoft.com/office/drawing/2014/main" id="{F1EB7DAD-8C23-483E-BF6B-75846E36CA69}"/>
              </a:ext>
            </a:extLst>
          </p:cNvPr>
          <p:cNvPicPr>
            <a:picLocks noChangeAspect="1"/>
          </p:cNvPicPr>
          <p:nvPr/>
        </p:nvPicPr>
        <p:blipFill>
          <a:blip r:embed="rId7"/>
          <a:stretch>
            <a:fillRect/>
          </a:stretch>
        </p:blipFill>
        <p:spPr>
          <a:xfrm>
            <a:off x="420953" y="4329222"/>
            <a:ext cx="2584704" cy="2157984"/>
          </a:xfrm>
          <a:prstGeom prst="rect">
            <a:avLst/>
          </a:prstGeom>
        </p:spPr>
      </p:pic>
      <p:pic>
        <p:nvPicPr>
          <p:cNvPr id="10" name="Image 11">
            <a:extLst>
              <a:ext uri="{FF2B5EF4-FFF2-40B4-BE49-F238E27FC236}">
                <a16:creationId xmlns:a16="http://schemas.microsoft.com/office/drawing/2014/main" id="{B17F05BD-80B4-440B-AC12-3E77AABE385A}"/>
              </a:ext>
            </a:extLst>
          </p:cNvPr>
          <p:cNvPicPr>
            <a:picLocks noChangeAspect="1"/>
          </p:cNvPicPr>
          <p:nvPr/>
        </p:nvPicPr>
        <p:blipFill>
          <a:blip r:embed="rId8"/>
          <a:stretch>
            <a:fillRect/>
          </a:stretch>
        </p:blipFill>
        <p:spPr>
          <a:xfrm>
            <a:off x="9648507" y="4400279"/>
            <a:ext cx="2206943" cy="2086927"/>
          </a:xfrm>
          <a:prstGeom prst="rect">
            <a:avLst/>
          </a:prstGeom>
        </p:spPr>
      </p:pic>
    </p:spTree>
    <p:extLst>
      <p:ext uri="{BB962C8B-B14F-4D97-AF65-F5344CB8AC3E}">
        <p14:creationId xmlns:p14="http://schemas.microsoft.com/office/powerpoint/2010/main" val="1854193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p:txBody>
          <a:bodyPr/>
          <a:lstStyle/>
          <a:p>
            <a:pPr defTabSz="450000"/>
            <a:br>
              <a:rPr lang="en-GB" dirty="0"/>
            </a:br>
            <a:r>
              <a:rPr lang="en-GB" sz="4400" dirty="0"/>
              <a:t> 4</a:t>
            </a:r>
            <a:r>
              <a:rPr lang="en-GB" sz="4800" dirty="0"/>
              <a:t>		Remuneration</a:t>
            </a:r>
          </a:p>
        </p:txBody>
      </p:sp>
    </p:spTree>
    <p:extLst>
      <p:ext uri="{BB962C8B-B14F-4D97-AF65-F5344CB8AC3E}">
        <p14:creationId xmlns:p14="http://schemas.microsoft.com/office/powerpoint/2010/main" val="565012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en-GB" sz="2300" dirty="0"/>
              <a:t>Remuneration of registered and insured items</a:t>
            </a:r>
            <a:br>
              <a:rPr lang="en-GB" sz="2300" dirty="0"/>
            </a:br>
            <a:r>
              <a:rPr lang="en-GB" sz="2300" dirty="0">
                <a:solidFill>
                  <a:schemeClr val="accent6">
                    <a:lumMod val="75000"/>
                  </a:schemeClr>
                </a:solidFill>
              </a:rPr>
              <a:t>Current cycle (2025)</a:t>
            </a:r>
            <a:endParaRPr lang="en-GB" sz="2300" dirty="0"/>
          </a:p>
        </p:txBody>
      </p:sp>
      <p:sp>
        <p:nvSpPr>
          <p:cNvPr id="5" name="Content Placeholder 4">
            <a:extLst>
              <a:ext uri="{FF2B5EF4-FFF2-40B4-BE49-F238E27FC236}">
                <a16:creationId xmlns:a16="http://schemas.microsoft.com/office/drawing/2014/main" id="{DF70E719-61A2-4D46-A5A9-FECAF7833B2B}"/>
              </a:ext>
            </a:extLst>
          </p:cNvPr>
          <p:cNvSpPr>
            <a:spLocks noGrp="1"/>
          </p:cNvSpPr>
          <p:nvPr>
            <p:ph sz="quarter" idx="13"/>
          </p:nvPr>
        </p:nvSpPr>
        <p:spPr>
          <a:ln>
            <a:noFill/>
          </a:ln>
        </p:spPr>
        <p:txBody>
          <a:bodyPr/>
          <a:lstStyle/>
          <a:p>
            <a:pPr marL="4400" indent="0">
              <a:buNone/>
            </a:pPr>
            <a:r>
              <a:rPr lang="en-GB" sz="1800" b="1" dirty="0">
                <a:solidFill>
                  <a:schemeClr val="accent6">
                    <a:lumMod val="75000"/>
                  </a:schemeClr>
                </a:solidFill>
              </a:rPr>
              <a:t>Registered items and insured items</a:t>
            </a:r>
          </a:p>
          <a:p>
            <a:pPr marL="4400" indent="0">
              <a:buNone/>
            </a:pPr>
            <a:endParaRPr lang="en-GB" sz="1800" b="1" dirty="0">
              <a:solidFill>
                <a:schemeClr val="accent6">
                  <a:lumMod val="75000"/>
                </a:schemeClr>
              </a:solidFill>
            </a:endParaRPr>
          </a:p>
          <a:p>
            <a:pPr marL="4400" indent="0">
              <a:buNone/>
            </a:pPr>
            <a:endParaRPr lang="en-GB" sz="1800" dirty="0"/>
          </a:p>
          <a:p>
            <a:pPr marL="4400" indent="0">
              <a:buNone/>
            </a:pPr>
            <a:endParaRPr lang="en-GB" sz="1800" dirty="0"/>
          </a:p>
          <a:p>
            <a:pPr marL="360000" lvl="1" indent="-360000" algn="just">
              <a:lnSpc>
                <a:spcPct val="100000"/>
              </a:lnSpc>
              <a:spcBef>
                <a:spcPts val="600"/>
              </a:spcBef>
              <a:spcAft>
                <a:spcPts val="600"/>
              </a:spcAft>
              <a:buFont typeface="Wingdings" panose="05000000000000000000" pitchFamily="2" charset="2"/>
              <a:buChar char="Ø"/>
              <a:defRPr/>
            </a:pPr>
            <a:r>
              <a:rPr lang="en-GB" sz="1800" i="1" dirty="0"/>
              <a:t>Additional payment (article 28.8 of the Convention)</a:t>
            </a:r>
            <a:r>
              <a:rPr lang="en-GB" sz="1800" dirty="0"/>
              <a:t>:</a:t>
            </a:r>
          </a:p>
          <a:p>
            <a:pPr marL="714375" lvl="1" indent="-358775" algn="just">
              <a:lnSpc>
                <a:spcPct val="100000"/>
              </a:lnSpc>
              <a:spcBef>
                <a:spcPts val="600"/>
              </a:spcBef>
              <a:spcAft>
                <a:spcPts val="600"/>
              </a:spcAft>
              <a:defRPr/>
            </a:pPr>
            <a:r>
              <a:rPr lang="en-GB" sz="1800" dirty="0"/>
              <a:t>Additional payment (surcharge) for registered items in 2025: 1.670 SDR/item</a:t>
            </a:r>
          </a:p>
          <a:p>
            <a:pPr marL="714375" lvl="1" indent="-357188" algn="just">
              <a:lnSpc>
                <a:spcPct val="100000"/>
              </a:lnSpc>
              <a:spcBef>
                <a:spcPts val="600"/>
              </a:spcBef>
              <a:spcAft>
                <a:spcPts val="600"/>
              </a:spcAft>
              <a:defRPr/>
            </a:pPr>
            <a:r>
              <a:rPr lang="en-GB" sz="1800" dirty="0"/>
              <a:t>Additional payment (surcharge) for insured items in 2025: 2.028 SDR/item</a:t>
            </a:r>
          </a:p>
          <a:p>
            <a:pPr marL="360000" lvl="1" indent="-360000" algn="just">
              <a:lnSpc>
                <a:spcPct val="100000"/>
              </a:lnSpc>
              <a:spcBef>
                <a:spcPts val="600"/>
              </a:spcBef>
              <a:spcAft>
                <a:spcPts val="600"/>
              </a:spcAft>
              <a:buFont typeface="Wingdings" panose="05000000000000000000" pitchFamily="2" charset="2"/>
              <a:buChar char="Ø"/>
              <a:tabLst>
                <a:tab pos="287338" algn="l"/>
              </a:tabLst>
              <a:defRPr/>
            </a:pPr>
            <a:r>
              <a:rPr lang="en-GB" sz="1800" i="1" dirty="0">
                <a:solidFill>
                  <a:schemeClr val="bg2">
                    <a:lumMod val="50000"/>
                  </a:schemeClr>
                </a:solidFill>
              </a:rPr>
              <a:t>Supplementary remuneration (article 31-104 of the Regulations)</a:t>
            </a:r>
            <a:r>
              <a:rPr lang="en-GB" sz="1800" dirty="0">
                <a:solidFill>
                  <a:schemeClr val="bg2">
                    <a:lumMod val="50000"/>
                  </a:schemeClr>
                </a:solidFill>
              </a:rPr>
              <a:t>:</a:t>
            </a:r>
          </a:p>
          <a:p>
            <a:pPr marL="714375" lvl="1" indent="-357188" algn="just">
              <a:lnSpc>
                <a:spcPct val="100000"/>
              </a:lnSpc>
              <a:spcBef>
                <a:spcPts val="600"/>
              </a:spcBef>
              <a:spcAft>
                <a:spcPts val="600"/>
              </a:spcAft>
              <a:defRPr/>
            </a:pPr>
            <a:r>
              <a:rPr lang="en-GB" sz="1800" dirty="0"/>
              <a:t>Where DOs opt to collect the supplementary remuneration for the feature of tracking in relation to registered and/or insured items:</a:t>
            </a:r>
          </a:p>
          <a:p>
            <a:pPr marL="714375" lvl="2" algn="just">
              <a:lnSpc>
                <a:spcPct val="100000"/>
              </a:lnSpc>
              <a:spcBef>
                <a:spcPts val="600"/>
              </a:spcBef>
              <a:spcAft>
                <a:spcPts val="600"/>
              </a:spcAft>
              <a:buNone/>
              <a:defRPr/>
            </a:pPr>
            <a:r>
              <a:rPr lang="en-GB" sz="1800" dirty="0">
                <a:sym typeface="Wingdings" panose="05000000000000000000" pitchFamily="2" charset="2"/>
              </a:rPr>
              <a:t> </a:t>
            </a:r>
            <a:r>
              <a:rPr lang="en-GB" sz="1800" dirty="0"/>
              <a:t>For an item to qualify, the DO of destination must transmit the scanning event information for tracking and meet the targets set in article 31-104.3. For qualifying items, </a:t>
            </a:r>
            <a:r>
              <a:rPr lang="en-GB" sz="1800" i="1" dirty="0"/>
              <a:t>the payment is 0.5 SDR</a:t>
            </a:r>
            <a:r>
              <a:rPr lang="en-GB" sz="1800" dirty="0"/>
              <a:t> per item to be paid by the origin DO to the destination DO.</a:t>
            </a:r>
          </a:p>
          <a:p>
            <a:pPr marL="4400" indent="0">
              <a:buNone/>
            </a:pPr>
            <a:endParaRPr lang="en-GB" sz="1800" dirty="0"/>
          </a:p>
        </p:txBody>
      </p:sp>
      <p:sp>
        <p:nvSpPr>
          <p:cNvPr id="6" name="TextBox 5">
            <a:extLst>
              <a:ext uri="{FF2B5EF4-FFF2-40B4-BE49-F238E27FC236}">
                <a16:creationId xmlns:a16="http://schemas.microsoft.com/office/drawing/2014/main" id="{F29D894B-5488-42F9-8050-D6961AD5A4E2}"/>
              </a:ext>
            </a:extLst>
          </p:cNvPr>
          <p:cNvSpPr txBox="1"/>
          <p:nvPr/>
        </p:nvSpPr>
        <p:spPr>
          <a:xfrm>
            <a:off x="336550" y="1885759"/>
            <a:ext cx="11518900" cy="646331"/>
          </a:xfrm>
          <a:prstGeom prst="rect">
            <a:avLst/>
          </a:prstGeom>
          <a:solidFill>
            <a:schemeClr val="accent1">
              <a:lumMod val="40000"/>
              <a:lumOff val="60000"/>
            </a:schemeClr>
          </a:solidFill>
        </p:spPr>
        <p:txBody>
          <a:bodyPr wrap="square" rtlCol="0">
            <a:spAutoFit/>
          </a:bodyPr>
          <a:lstStyle/>
          <a:p>
            <a:pPr marL="0" lvl="1" indent="0" algn="just">
              <a:lnSpc>
                <a:spcPct val="100000"/>
              </a:lnSpc>
              <a:spcBef>
                <a:spcPts val="0"/>
              </a:spcBef>
              <a:buNone/>
              <a:tabLst>
                <a:tab pos="287338" algn="l"/>
              </a:tabLst>
              <a:defRPr/>
            </a:pPr>
            <a:r>
              <a:rPr lang="en-GB" i="1" dirty="0">
                <a:latin typeface="Verdana" panose="020B0604030504040204" pitchFamily="34" charset="0"/>
                <a:ea typeface="Verdana" panose="020B0604030504040204" pitchFamily="34" charset="0"/>
              </a:rPr>
              <a:t>Total remuneration </a:t>
            </a:r>
            <a:r>
              <a:rPr lang="en-GB" dirty="0">
                <a:latin typeface="Verdana" panose="020B0604030504040204" pitchFamily="34" charset="0"/>
                <a:ea typeface="Verdana" panose="020B0604030504040204" pitchFamily="34" charset="0"/>
              </a:rPr>
              <a:t>= Base remuneration (</a:t>
            </a:r>
            <a:r>
              <a:rPr lang="en-GB" b="1" dirty="0">
                <a:latin typeface="Verdana" panose="020B0604030504040204" pitchFamily="34" charset="0"/>
                <a:ea typeface="Verdana" panose="020B0604030504040204" pitchFamily="34" charset="0"/>
              </a:rPr>
              <a:t>E format </a:t>
            </a:r>
            <a:r>
              <a:rPr lang="en-GB" dirty="0">
                <a:latin typeface="Verdana" panose="020B0604030504040204" pitchFamily="34" charset="0"/>
                <a:ea typeface="Verdana" panose="020B0604030504040204" pitchFamily="34" charset="0"/>
              </a:rPr>
              <a:t>–</a:t>
            </a:r>
            <a:r>
              <a:rPr lang="en-GB" b="1" dirty="0">
                <a:latin typeface="Verdana" panose="020B0604030504040204" pitchFamily="34" charset="0"/>
                <a:ea typeface="Verdana" panose="020B0604030504040204" pitchFamily="34" charset="0"/>
              </a:rPr>
              <a:t> </a:t>
            </a:r>
            <a:r>
              <a:rPr lang="en-GB" dirty="0">
                <a:latin typeface="Verdana" panose="020B0604030504040204" pitchFamily="34" charset="0"/>
                <a:ea typeface="Verdana" panose="020B0604030504040204" pitchFamily="34" charset="0"/>
              </a:rPr>
              <a:t>regardless of actual content or shape) + additional payment (surcharge) </a:t>
            </a:r>
            <a:r>
              <a:rPr lang="en-GB" dirty="0">
                <a:solidFill>
                  <a:schemeClr val="accent6">
                    <a:lumMod val="50000"/>
                  </a:schemeClr>
                </a:solidFill>
                <a:latin typeface="Verdana" panose="020B0604030504040204" pitchFamily="34" charset="0"/>
                <a:ea typeface="Verdana" panose="020B0604030504040204" pitchFamily="34" charset="0"/>
              </a:rPr>
              <a:t>+ </a:t>
            </a:r>
            <a:r>
              <a:rPr lang="en-GB" dirty="0">
                <a:solidFill>
                  <a:schemeClr val="bg2">
                    <a:lumMod val="50000"/>
                  </a:schemeClr>
                </a:solidFill>
                <a:latin typeface="Verdana" panose="020B0604030504040204" pitchFamily="34" charset="0"/>
                <a:ea typeface="Verdana" panose="020B0604030504040204" pitchFamily="34" charset="0"/>
              </a:rPr>
              <a:t>supplementary remuneration (tracking optional)</a:t>
            </a:r>
          </a:p>
        </p:txBody>
      </p:sp>
    </p:spTree>
    <p:extLst>
      <p:ext uri="{BB962C8B-B14F-4D97-AF65-F5344CB8AC3E}">
        <p14:creationId xmlns:p14="http://schemas.microsoft.com/office/powerpoint/2010/main" val="150512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8266-8BEA-4913-A8CA-5E7CB203334A}"/>
              </a:ext>
            </a:extLst>
          </p:cNvPr>
          <p:cNvSpPr>
            <a:spLocks noGrp="1"/>
          </p:cNvSpPr>
          <p:nvPr>
            <p:ph type="title"/>
          </p:nvPr>
        </p:nvSpPr>
        <p:spPr/>
        <p:txBody>
          <a:bodyPr/>
          <a:lstStyle/>
          <a:p>
            <a:r>
              <a:rPr lang="en-GB" sz="2300" dirty="0"/>
              <a:t>Remuneration of registered and insured items effective </a:t>
            </a:r>
            <a:r>
              <a:rPr lang="en-GB" sz="2300" dirty="0">
                <a:solidFill>
                  <a:schemeClr val="accent2">
                    <a:lumMod val="75000"/>
                  </a:schemeClr>
                </a:solidFill>
              </a:rPr>
              <a:t>1 January 2026 (proposal 20.28.1)</a:t>
            </a:r>
            <a:endParaRPr lang="en-GB" sz="2300" dirty="0"/>
          </a:p>
        </p:txBody>
      </p:sp>
      <p:sp>
        <p:nvSpPr>
          <p:cNvPr id="3" name="Content Placeholder 2">
            <a:extLst>
              <a:ext uri="{FF2B5EF4-FFF2-40B4-BE49-F238E27FC236}">
                <a16:creationId xmlns:a16="http://schemas.microsoft.com/office/drawing/2014/main" id="{7FCB9048-7588-4717-8660-CA760D069C94}"/>
              </a:ext>
            </a:extLst>
          </p:cNvPr>
          <p:cNvSpPr>
            <a:spLocks noGrp="1"/>
          </p:cNvSpPr>
          <p:nvPr>
            <p:ph sz="quarter" idx="13"/>
          </p:nvPr>
        </p:nvSpPr>
        <p:spPr/>
        <p:txBody>
          <a:bodyPr/>
          <a:lstStyle/>
          <a:p>
            <a:pPr marL="0" indent="0">
              <a:lnSpc>
                <a:spcPct val="100000"/>
              </a:lnSpc>
              <a:spcBef>
                <a:spcPts val="600"/>
              </a:spcBef>
              <a:spcAft>
                <a:spcPts val="600"/>
              </a:spcAft>
              <a:buNone/>
              <a:defRPr/>
            </a:pPr>
            <a:r>
              <a:rPr lang="en-GB" sz="1800" b="1" dirty="0">
                <a:solidFill>
                  <a:schemeClr val="accent2">
                    <a:lumMod val="75000"/>
                  </a:schemeClr>
                </a:solidFill>
              </a:rPr>
              <a:t>Registered items and insured items (documents)</a:t>
            </a:r>
          </a:p>
          <a:p>
            <a:pPr marL="0" lvl="1" indent="0">
              <a:lnSpc>
                <a:spcPct val="100000"/>
              </a:lnSpc>
              <a:spcBef>
                <a:spcPts val="600"/>
              </a:spcBef>
              <a:spcAft>
                <a:spcPts val="1200"/>
              </a:spcAft>
              <a:buNone/>
              <a:defRPr/>
            </a:pPr>
            <a:r>
              <a:rPr lang="en-GB" sz="1800" dirty="0"/>
              <a:t>28th Congress to decide on CA/POC proposals for an Integrated Remuneration System (IRS) for the 2026–2030 period</a:t>
            </a:r>
          </a:p>
          <a:p>
            <a:pPr marL="0" lvl="1" indent="0">
              <a:lnSpc>
                <a:spcPct val="100000"/>
              </a:lnSpc>
              <a:spcAft>
                <a:spcPts val="0"/>
              </a:spcAft>
              <a:buNone/>
              <a:tabLst>
                <a:tab pos="287338" algn="l"/>
              </a:tabLst>
              <a:defRPr/>
            </a:pPr>
            <a:endParaRPr lang="en-GB" sz="1800" dirty="0"/>
          </a:p>
          <a:p>
            <a:pPr marL="0" lvl="1" indent="0">
              <a:lnSpc>
                <a:spcPct val="100000"/>
              </a:lnSpc>
              <a:spcBef>
                <a:spcPts val="600"/>
              </a:spcBef>
              <a:spcAft>
                <a:spcPts val="600"/>
              </a:spcAft>
              <a:buNone/>
              <a:tabLst>
                <a:tab pos="287338" algn="l"/>
              </a:tabLst>
              <a:defRPr/>
            </a:pPr>
            <a:endParaRPr lang="en-GB" sz="1800" dirty="0"/>
          </a:p>
          <a:p>
            <a:pPr marL="360000" lvl="1" indent="-360000">
              <a:lnSpc>
                <a:spcPct val="100000"/>
              </a:lnSpc>
              <a:spcBef>
                <a:spcPts val="600"/>
              </a:spcBef>
              <a:spcAft>
                <a:spcPts val="600"/>
              </a:spcAft>
              <a:defRPr/>
            </a:pPr>
            <a:r>
              <a:rPr lang="en-GB" sz="1800" dirty="0"/>
              <a:t>Additional payment for registered items in 2026: 1.745 SDR/item (+4.5% compared to 2025)</a:t>
            </a:r>
          </a:p>
          <a:p>
            <a:pPr marL="360000" lvl="1" indent="-360000">
              <a:lnSpc>
                <a:spcPct val="100000"/>
              </a:lnSpc>
              <a:spcBef>
                <a:spcPts val="600"/>
              </a:spcBef>
              <a:spcAft>
                <a:spcPts val="600"/>
              </a:spcAft>
              <a:defRPr/>
            </a:pPr>
            <a:r>
              <a:rPr lang="en-GB" sz="1800" dirty="0"/>
              <a:t>Additional payment for insured items (documents) in 2026: 2.045 SDR/item (0.300 SDR higher than for registered items)</a:t>
            </a:r>
          </a:p>
          <a:p>
            <a:pPr marL="360000" lvl="1" indent="-360000">
              <a:lnSpc>
                <a:spcPct val="100000"/>
              </a:lnSpc>
              <a:spcBef>
                <a:spcPts val="600"/>
              </a:spcBef>
              <a:spcAft>
                <a:spcPts val="600"/>
              </a:spcAft>
              <a:defRPr/>
            </a:pPr>
            <a:r>
              <a:rPr lang="en-GB" sz="1800" dirty="0"/>
              <a:t>Supplementary remuneration for mandatory tracking:</a:t>
            </a:r>
          </a:p>
          <a:p>
            <a:pPr marL="720000" lvl="2" indent="-360000">
              <a:lnSpc>
                <a:spcPct val="100000"/>
              </a:lnSpc>
              <a:spcBef>
                <a:spcPts val="600"/>
              </a:spcBef>
              <a:spcAft>
                <a:spcPts val="600"/>
              </a:spcAft>
              <a:buFont typeface="Verdana" panose="020B0604030504040204" pitchFamily="34" charset="0"/>
              <a:buChar char="‒"/>
              <a:defRPr/>
            </a:pPr>
            <a:r>
              <a:rPr lang="en-GB" sz="1800" dirty="0"/>
              <a:t>0.250 SDR for each item where the destination DO provides the timely transmission of EMD and EDH or EMH or EMI</a:t>
            </a:r>
          </a:p>
          <a:p>
            <a:pPr marL="720000" lvl="2" indent="-360000">
              <a:lnSpc>
                <a:spcPct val="100000"/>
              </a:lnSpc>
              <a:spcBef>
                <a:spcPts val="600"/>
              </a:spcBef>
              <a:spcAft>
                <a:spcPts val="600"/>
              </a:spcAft>
              <a:buFont typeface="Verdana" panose="020B0604030504040204" pitchFamily="34" charset="0"/>
              <a:buChar char="‒"/>
              <a:defRPr/>
            </a:pPr>
            <a:r>
              <a:rPr lang="en-GB" sz="1800" dirty="0"/>
              <a:t>Increased to 0.500 SDR if the destination DO achieves a performance target of EDH/EMH/EMI over EMD at 80% in 2026, 85% in 2027, 90% in 2028 and 95% in 2029 and 2030</a:t>
            </a:r>
          </a:p>
          <a:p>
            <a:pPr marL="4400" indent="0">
              <a:buNone/>
            </a:pPr>
            <a:endParaRPr lang="en-GB" sz="1800" dirty="0"/>
          </a:p>
        </p:txBody>
      </p:sp>
      <p:sp>
        <p:nvSpPr>
          <p:cNvPr id="6" name="TextBox 5">
            <a:extLst>
              <a:ext uri="{FF2B5EF4-FFF2-40B4-BE49-F238E27FC236}">
                <a16:creationId xmlns:a16="http://schemas.microsoft.com/office/drawing/2014/main" id="{C9E6C3AC-42EB-4F21-A92C-7C0A7DC06368}"/>
              </a:ext>
            </a:extLst>
          </p:cNvPr>
          <p:cNvSpPr txBox="1"/>
          <p:nvPr/>
        </p:nvSpPr>
        <p:spPr>
          <a:xfrm>
            <a:off x="336550" y="2636369"/>
            <a:ext cx="11518900" cy="646331"/>
          </a:xfrm>
          <a:prstGeom prst="rect">
            <a:avLst/>
          </a:prstGeom>
          <a:solidFill>
            <a:schemeClr val="accent1">
              <a:lumMod val="40000"/>
              <a:lumOff val="60000"/>
            </a:schemeClr>
          </a:solidFill>
        </p:spPr>
        <p:txBody>
          <a:bodyPr wrap="square" rtlCol="0">
            <a:spAutoFit/>
          </a:bodyPr>
          <a:lstStyle/>
          <a:p>
            <a:pPr marL="0" lvl="1" indent="0" algn="just">
              <a:lnSpc>
                <a:spcPct val="100000"/>
              </a:lnSpc>
              <a:spcBef>
                <a:spcPts val="0"/>
              </a:spcBef>
              <a:buNone/>
              <a:tabLst>
                <a:tab pos="287338" algn="l"/>
              </a:tabLst>
              <a:defRPr/>
            </a:pPr>
            <a:r>
              <a:rPr lang="en-GB" i="1" dirty="0">
                <a:latin typeface="Verdana" panose="020B0604030504040204" pitchFamily="34" charset="0"/>
                <a:ea typeface="Verdana" panose="020B0604030504040204" pitchFamily="34" charset="0"/>
              </a:rPr>
              <a:t>Total remuneration</a:t>
            </a:r>
            <a:r>
              <a:rPr lang="en-GB" dirty="0">
                <a:latin typeface="Verdana" panose="020B0604030504040204" pitchFamily="34" charset="0"/>
                <a:ea typeface="Verdana" panose="020B0604030504040204" pitchFamily="34" charset="0"/>
              </a:rPr>
              <a:t> = Base remuneration (</a:t>
            </a:r>
            <a:r>
              <a:rPr lang="en-GB" b="1" dirty="0">
                <a:latin typeface="Verdana" panose="020B0604030504040204" pitchFamily="34" charset="0"/>
                <a:ea typeface="Verdana" panose="020B0604030504040204" pitchFamily="34" charset="0"/>
              </a:rPr>
              <a:t>E format </a:t>
            </a:r>
            <a:r>
              <a:rPr lang="en-GB" dirty="0"/>
              <a:t>–</a:t>
            </a:r>
            <a:r>
              <a:rPr lang="en-GB" dirty="0">
                <a:latin typeface="Verdana" panose="020B0604030504040204" pitchFamily="34" charset="0"/>
                <a:ea typeface="Verdana" panose="020B0604030504040204" pitchFamily="34" charset="0"/>
              </a:rPr>
              <a:t> regardless of actual content or shape) + additional payment (surcharge) + supplementary remuneration (tracking mandatory)</a:t>
            </a:r>
          </a:p>
        </p:txBody>
      </p:sp>
    </p:spTree>
    <p:extLst>
      <p:ext uri="{BB962C8B-B14F-4D97-AF65-F5344CB8AC3E}">
        <p14:creationId xmlns:p14="http://schemas.microsoft.com/office/powerpoint/2010/main" val="2598660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7C8C4-49A6-4395-9808-C1827A7A4D17}"/>
              </a:ext>
            </a:extLst>
          </p:cNvPr>
          <p:cNvSpPr>
            <a:spLocks noGrp="1"/>
          </p:cNvSpPr>
          <p:nvPr>
            <p:ph type="title"/>
          </p:nvPr>
        </p:nvSpPr>
        <p:spPr/>
        <p:txBody>
          <a:bodyPr/>
          <a:lstStyle/>
          <a:p>
            <a:r>
              <a:rPr lang="en-GB" sz="2100" dirty="0"/>
              <a:t>Remuneration of registered and insured items effective </a:t>
            </a:r>
            <a:r>
              <a:rPr lang="en-GB" sz="2100" dirty="0">
                <a:solidFill>
                  <a:schemeClr val="accent2">
                    <a:lumMod val="75000"/>
                  </a:schemeClr>
                </a:solidFill>
              </a:rPr>
              <a:t>1 January 2026 (proposal 20.28.1) (cont.)</a:t>
            </a:r>
            <a:endParaRPr lang="en-GB" sz="2100" dirty="0"/>
          </a:p>
        </p:txBody>
      </p:sp>
      <p:sp>
        <p:nvSpPr>
          <p:cNvPr id="3" name="Content Placeholder 2">
            <a:extLst>
              <a:ext uri="{FF2B5EF4-FFF2-40B4-BE49-F238E27FC236}">
                <a16:creationId xmlns:a16="http://schemas.microsoft.com/office/drawing/2014/main" id="{3C067915-6D69-40E3-8EC5-C7C20AE271D6}"/>
              </a:ext>
            </a:extLst>
          </p:cNvPr>
          <p:cNvSpPr>
            <a:spLocks noGrp="1"/>
          </p:cNvSpPr>
          <p:nvPr>
            <p:ph sz="quarter" idx="13"/>
          </p:nvPr>
        </p:nvSpPr>
        <p:spPr/>
        <p:txBody>
          <a:bodyPr/>
          <a:lstStyle/>
          <a:p>
            <a:pPr marL="0" indent="0">
              <a:lnSpc>
                <a:spcPct val="100000"/>
              </a:lnSpc>
              <a:spcBef>
                <a:spcPts val="600"/>
              </a:spcBef>
              <a:spcAft>
                <a:spcPts val="600"/>
              </a:spcAft>
              <a:buNone/>
              <a:defRPr/>
            </a:pPr>
            <a:r>
              <a:rPr lang="en-GB" sz="1800" b="1" dirty="0">
                <a:solidFill>
                  <a:schemeClr val="accent2">
                    <a:lumMod val="75000"/>
                  </a:schemeClr>
                </a:solidFill>
              </a:rPr>
              <a:t>Insured items (parcels)</a:t>
            </a:r>
          </a:p>
          <a:p>
            <a:pPr marL="0" lvl="1" indent="0">
              <a:lnSpc>
                <a:spcPct val="100000"/>
              </a:lnSpc>
              <a:spcBef>
                <a:spcPts val="600"/>
              </a:spcBef>
              <a:spcAft>
                <a:spcPts val="600"/>
              </a:spcAft>
              <a:buNone/>
              <a:tabLst>
                <a:tab pos="287338" algn="l"/>
              </a:tabLst>
              <a:defRPr/>
            </a:pPr>
            <a:r>
              <a:rPr lang="en-GB" sz="1800" dirty="0"/>
              <a:t>28th Congress to decide on CA/POC proposals for an Integrated Remuneration System for the 2026–2030 period</a:t>
            </a:r>
          </a:p>
          <a:p>
            <a:pPr marL="0" lvl="1" indent="0">
              <a:lnSpc>
                <a:spcPct val="100000"/>
              </a:lnSpc>
              <a:spcBef>
                <a:spcPts val="600"/>
              </a:spcBef>
              <a:spcAft>
                <a:spcPts val="600"/>
              </a:spcAft>
              <a:buNone/>
              <a:tabLst>
                <a:tab pos="287338" algn="l"/>
              </a:tabLst>
              <a:defRPr/>
            </a:pPr>
            <a:endParaRPr lang="en-GB" sz="1800" dirty="0"/>
          </a:p>
          <a:p>
            <a:pPr marL="0" lvl="1" indent="0">
              <a:lnSpc>
                <a:spcPct val="100000"/>
              </a:lnSpc>
              <a:spcBef>
                <a:spcPts val="600"/>
              </a:spcBef>
              <a:spcAft>
                <a:spcPts val="600"/>
              </a:spcAft>
              <a:buNone/>
              <a:tabLst>
                <a:tab pos="287338" algn="l"/>
              </a:tabLst>
              <a:defRPr/>
            </a:pPr>
            <a:endParaRPr lang="en-GB" sz="1800" dirty="0"/>
          </a:p>
          <a:p>
            <a:pPr marL="360000" lvl="1" indent="-360000" defTabSz="360000">
              <a:lnSpc>
                <a:spcPct val="100000"/>
              </a:lnSpc>
              <a:spcBef>
                <a:spcPts val="600"/>
              </a:spcBef>
              <a:spcAft>
                <a:spcPts val="600"/>
              </a:spcAft>
              <a:defRPr/>
            </a:pPr>
            <a:r>
              <a:rPr lang="en-GB" sz="1800" dirty="0"/>
              <a:t>Additional payment for insured items: 1.500 SDR per item</a:t>
            </a:r>
          </a:p>
          <a:p>
            <a:pPr marL="4400" indent="0">
              <a:buNone/>
            </a:pPr>
            <a:endParaRPr lang="en-GB" sz="1800" dirty="0"/>
          </a:p>
        </p:txBody>
      </p:sp>
      <p:sp>
        <p:nvSpPr>
          <p:cNvPr id="4" name="TextBox 3">
            <a:extLst>
              <a:ext uri="{FF2B5EF4-FFF2-40B4-BE49-F238E27FC236}">
                <a16:creationId xmlns:a16="http://schemas.microsoft.com/office/drawing/2014/main" id="{533C9CA5-B9E0-4236-BF5A-EA496BCBEF7A}"/>
              </a:ext>
            </a:extLst>
          </p:cNvPr>
          <p:cNvSpPr txBox="1"/>
          <p:nvPr/>
        </p:nvSpPr>
        <p:spPr>
          <a:xfrm>
            <a:off x="336550" y="2664796"/>
            <a:ext cx="11518900" cy="646331"/>
          </a:xfrm>
          <a:prstGeom prst="rect">
            <a:avLst/>
          </a:prstGeom>
          <a:solidFill>
            <a:schemeClr val="accent1">
              <a:lumMod val="40000"/>
              <a:lumOff val="60000"/>
            </a:schemeClr>
          </a:solidFill>
        </p:spPr>
        <p:txBody>
          <a:bodyPr wrap="square" rtlCol="0">
            <a:spAutoFit/>
          </a:bodyPr>
          <a:lstStyle/>
          <a:p>
            <a:pPr marL="0" lvl="1" indent="0" algn="just">
              <a:lnSpc>
                <a:spcPct val="100000"/>
              </a:lnSpc>
              <a:spcBef>
                <a:spcPts val="0"/>
              </a:spcBef>
              <a:buNone/>
              <a:tabLst>
                <a:tab pos="287338" algn="l"/>
              </a:tabLst>
              <a:defRPr/>
            </a:pPr>
            <a:r>
              <a:rPr lang="en-GB" i="1" dirty="0">
                <a:latin typeface="Verdana" panose="020B0604030504040204" pitchFamily="34" charset="0"/>
                <a:ea typeface="Verdana" panose="020B0604030504040204" pitchFamily="34" charset="0"/>
              </a:rPr>
              <a:t>Total remuneration</a:t>
            </a:r>
            <a:r>
              <a:rPr lang="en-GB" dirty="0">
                <a:latin typeface="Verdana" panose="020B0604030504040204" pitchFamily="34" charset="0"/>
                <a:ea typeface="Verdana" panose="020B0604030504040204" pitchFamily="34" charset="0"/>
              </a:rPr>
              <a:t> = 2026 ILRs (including bonus payment) + additional payment (surcharge) of 1.500 SDR</a:t>
            </a:r>
          </a:p>
        </p:txBody>
      </p:sp>
    </p:spTree>
    <p:extLst>
      <p:ext uri="{BB962C8B-B14F-4D97-AF65-F5344CB8AC3E}">
        <p14:creationId xmlns:p14="http://schemas.microsoft.com/office/powerpoint/2010/main" val="983285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0A5EB-81F4-467D-BD61-024CC5FEA225}"/>
              </a:ext>
            </a:extLst>
          </p:cNvPr>
          <p:cNvSpPr>
            <a:spLocks noGrp="1"/>
          </p:cNvSpPr>
          <p:nvPr>
            <p:ph type="title"/>
          </p:nvPr>
        </p:nvSpPr>
        <p:spPr/>
        <p:txBody>
          <a:bodyPr/>
          <a:lstStyle/>
          <a:p>
            <a:r>
              <a:rPr lang="en-GB" sz="2300" dirty="0"/>
              <a:t>Remuneration of registered and insured items effective </a:t>
            </a:r>
            <a:r>
              <a:rPr lang="en-GB" sz="2300" dirty="0">
                <a:solidFill>
                  <a:schemeClr val="accent1"/>
                </a:solidFill>
              </a:rPr>
              <a:t>1 January 2027 (proposal 20.28.1)</a:t>
            </a:r>
            <a:endParaRPr lang="en-GB" sz="2300" dirty="0"/>
          </a:p>
        </p:txBody>
      </p:sp>
      <p:sp>
        <p:nvSpPr>
          <p:cNvPr id="3" name="Content Placeholder 2">
            <a:extLst>
              <a:ext uri="{FF2B5EF4-FFF2-40B4-BE49-F238E27FC236}">
                <a16:creationId xmlns:a16="http://schemas.microsoft.com/office/drawing/2014/main" id="{848A329B-41C1-4C72-BBA0-A6D6563CCCCD}"/>
              </a:ext>
            </a:extLst>
          </p:cNvPr>
          <p:cNvSpPr>
            <a:spLocks noGrp="1"/>
          </p:cNvSpPr>
          <p:nvPr>
            <p:ph sz="quarter" idx="13"/>
          </p:nvPr>
        </p:nvSpPr>
        <p:spPr/>
        <p:txBody>
          <a:bodyPr/>
          <a:lstStyle/>
          <a:p>
            <a:pPr marL="0" indent="0">
              <a:lnSpc>
                <a:spcPct val="100000"/>
              </a:lnSpc>
              <a:spcBef>
                <a:spcPts val="600"/>
              </a:spcBef>
              <a:spcAft>
                <a:spcPts val="600"/>
              </a:spcAft>
              <a:buNone/>
              <a:defRPr/>
            </a:pPr>
            <a:r>
              <a:rPr lang="en-GB" sz="1600" b="1" dirty="0">
                <a:solidFill>
                  <a:schemeClr val="accent1"/>
                </a:solidFill>
              </a:rPr>
              <a:t>Registered and insured items (documents)</a:t>
            </a:r>
          </a:p>
          <a:p>
            <a:pPr marL="0" lvl="1" indent="0">
              <a:lnSpc>
                <a:spcPct val="100000"/>
              </a:lnSpc>
              <a:spcBef>
                <a:spcPts val="600"/>
              </a:spcBef>
              <a:spcAft>
                <a:spcPts val="600"/>
              </a:spcAft>
              <a:buNone/>
              <a:tabLst>
                <a:tab pos="287338" algn="l"/>
              </a:tabLst>
              <a:defRPr/>
            </a:pPr>
            <a:r>
              <a:rPr lang="en-GB" sz="1600" dirty="0"/>
              <a:t>28th Congress to decide on CA/POC proposals for an Integrated Remuneration System for the 2026–2030 period</a:t>
            </a:r>
          </a:p>
          <a:p>
            <a:pPr marL="285750" lvl="1" indent="-285750">
              <a:lnSpc>
                <a:spcPct val="100000"/>
              </a:lnSpc>
              <a:spcBef>
                <a:spcPts val="300"/>
              </a:spcBef>
              <a:spcAft>
                <a:spcPts val="600"/>
              </a:spcAft>
              <a:tabLst>
                <a:tab pos="287338" algn="l"/>
              </a:tabLst>
              <a:defRPr/>
            </a:pPr>
            <a:endParaRPr lang="en-GB" sz="1600" dirty="0"/>
          </a:p>
          <a:p>
            <a:pPr marL="285750" lvl="1" indent="-285750">
              <a:lnSpc>
                <a:spcPct val="100000"/>
              </a:lnSpc>
              <a:spcBef>
                <a:spcPts val="300"/>
              </a:spcBef>
              <a:spcAft>
                <a:spcPts val="600"/>
              </a:spcAft>
              <a:tabLst>
                <a:tab pos="287338" algn="l"/>
              </a:tabLst>
              <a:defRPr/>
            </a:pPr>
            <a:endParaRPr lang="en-GB" sz="1600" dirty="0"/>
          </a:p>
          <a:p>
            <a:pPr marL="360000" lvl="1" indent="-360000" defTabSz="360000">
              <a:lnSpc>
                <a:spcPct val="100000"/>
              </a:lnSpc>
              <a:spcBef>
                <a:spcPts val="600"/>
              </a:spcBef>
              <a:spcAft>
                <a:spcPts val="600"/>
              </a:spcAft>
              <a:defRPr/>
            </a:pPr>
            <a:r>
              <a:rPr lang="en-GB" sz="1600" dirty="0"/>
              <a:t>Base remuneration: P/G format (change)</a:t>
            </a:r>
          </a:p>
          <a:p>
            <a:pPr marL="360000" lvl="1" indent="-360000" defTabSz="360000">
              <a:lnSpc>
                <a:spcPct val="100000"/>
              </a:lnSpc>
              <a:spcBef>
                <a:spcPts val="600"/>
              </a:spcBef>
              <a:spcAft>
                <a:spcPts val="600"/>
              </a:spcAft>
              <a:defRPr/>
            </a:pPr>
            <a:r>
              <a:rPr lang="en-GB" sz="1600" dirty="0"/>
              <a:t>Additional payment for registered (surcharge): 2.500 SDR/item (to compensate for shift E &gt; P/G format base remuneration) (+4.5% annually for subsequent years)</a:t>
            </a:r>
          </a:p>
          <a:p>
            <a:pPr marL="360000" lvl="1" indent="-360000" defTabSz="360000">
              <a:lnSpc>
                <a:spcPct val="100000"/>
              </a:lnSpc>
              <a:spcBef>
                <a:spcPts val="600"/>
              </a:spcBef>
              <a:spcAft>
                <a:spcPts val="600"/>
              </a:spcAft>
              <a:defRPr/>
            </a:pPr>
            <a:r>
              <a:rPr lang="en-GB" sz="1600" dirty="0"/>
              <a:t>Additional payment for insured (surcharge): 0.300 SDR higher than for registered </a:t>
            </a:r>
          </a:p>
          <a:p>
            <a:pPr marL="360000" lvl="1" indent="-360000" defTabSz="360000">
              <a:lnSpc>
                <a:spcPct val="100000"/>
              </a:lnSpc>
              <a:spcBef>
                <a:spcPts val="600"/>
              </a:spcBef>
              <a:spcAft>
                <a:spcPts val="600"/>
              </a:spcAft>
              <a:defRPr/>
            </a:pPr>
            <a:r>
              <a:rPr lang="en-GB" sz="1600" dirty="0"/>
              <a:t>Supplementary remuneration for mandatory tracking (same as in 2026 – see previous slide)</a:t>
            </a:r>
          </a:p>
          <a:p>
            <a:pPr marL="0" lvl="1" indent="0">
              <a:lnSpc>
                <a:spcPct val="100000"/>
              </a:lnSpc>
              <a:spcBef>
                <a:spcPts val="600"/>
              </a:spcBef>
              <a:spcAft>
                <a:spcPts val="600"/>
              </a:spcAft>
              <a:buNone/>
              <a:tabLst>
                <a:tab pos="287338" algn="l"/>
              </a:tabLst>
              <a:defRPr/>
            </a:pPr>
            <a:r>
              <a:rPr lang="en-GB" sz="1600" b="1" dirty="0">
                <a:solidFill>
                  <a:schemeClr val="accent1"/>
                </a:solidFill>
              </a:rPr>
              <a:t>Insured (parcels)</a:t>
            </a:r>
          </a:p>
          <a:p>
            <a:pPr marL="360000" lvl="1" indent="-360000" defTabSz="360000">
              <a:lnSpc>
                <a:spcPct val="100000"/>
              </a:lnSpc>
              <a:spcBef>
                <a:spcPts val="600"/>
              </a:spcBef>
              <a:spcAft>
                <a:spcPts val="600"/>
              </a:spcAft>
              <a:defRPr/>
            </a:pPr>
            <a:r>
              <a:rPr lang="en-GB" sz="1600" dirty="0"/>
              <a:t>No change compared to 2026 regarding the surcharge</a:t>
            </a:r>
          </a:p>
          <a:p>
            <a:pPr marL="4400" indent="0">
              <a:buNone/>
            </a:pPr>
            <a:endParaRPr lang="en-GB" sz="1600" dirty="0"/>
          </a:p>
        </p:txBody>
      </p:sp>
      <p:sp>
        <p:nvSpPr>
          <p:cNvPr id="4" name="TextBox 3">
            <a:extLst>
              <a:ext uri="{FF2B5EF4-FFF2-40B4-BE49-F238E27FC236}">
                <a16:creationId xmlns:a16="http://schemas.microsoft.com/office/drawing/2014/main" id="{42BA4A15-75A7-4011-9B0F-96CBD2DCA3D6}"/>
              </a:ext>
            </a:extLst>
          </p:cNvPr>
          <p:cNvSpPr txBox="1"/>
          <p:nvPr/>
        </p:nvSpPr>
        <p:spPr>
          <a:xfrm>
            <a:off x="336550" y="2520152"/>
            <a:ext cx="11518900" cy="584775"/>
          </a:xfrm>
          <a:prstGeom prst="rect">
            <a:avLst/>
          </a:prstGeom>
          <a:solidFill>
            <a:schemeClr val="accent1">
              <a:lumMod val="40000"/>
              <a:lumOff val="60000"/>
            </a:schemeClr>
          </a:solidFill>
        </p:spPr>
        <p:txBody>
          <a:bodyPr wrap="square" rtlCol="0">
            <a:spAutoFit/>
          </a:bodyPr>
          <a:lstStyle/>
          <a:p>
            <a:pPr marL="0" lvl="1" indent="0" algn="just">
              <a:lnSpc>
                <a:spcPct val="100000"/>
              </a:lnSpc>
              <a:spcBef>
                <a:spcPts val="0"/>
              </a:spcBef>
              <a:buNone/>
              <a:tabLst>
                <a:tab pos="287338" algn="l"/>
              </a:tabLst>
              <a:defRPr/>
            </a:pPr>
            <a:r>
              <a:rPr lang="en-GB" sz="1600" i="1" dirty="0">
                <a:latin typeface="Verdana" panose="020B0604030504040204" pitchFamily="34" charset="0"/>
                <a:ea typeface="Verdana" panose="020B0604030504040204" pitchFamily="34" charset="0"/>
              </a:rPr>
              <a:t>Total remuneration</a:t>
            </a:r>
            <a:r>
              <a:rPr lang="en-GB" sz="1600" dirty="0">
                <a:latin typeface="Verdana" panose="020B0604030504040204" pitchFamily="34" charset="0"/>
                <a:ea typeface="Verdana" panose="020B0604030504040204" pitchFamily="34" charset="0"/>
              </a:rPr>
              <a:t> = Base remuneration (</a:t>
            </a:r>
            <a:r>
              <a:rPr lang="en-GB" sz="1600" b="1" dirty="0">
                <a:latin typeface="Verdana" panose="020B0604030504040204" pitchFamily="34" charset="0"/>
                <a:ea typeface="Verdana" panose="020B0604030504040204" pitchFamily="34" charset="0"/>
              </a:rPr>
              <a:t>P/G format</a:t>
            </a:r>
            <a:r>
              <a:rPr lang="en-GB" sz="1600" dirty="0">
                <a:latin typeface="Verdana" panose="020B0604030504040204" pitchFamily="34" charset="0"/>
                <a:ea typeface="Verdana" panose="020B0604030504040204" pitchFamily="34" charset="0"/>
              </a:rPr>
              <a:t>) + additional payment (surcharge) + supplementary remuneration (tracking mandatory)</a:t>
            </a:r>
          </a:p>
        </p:txBody>
      </p:sp>
      <p:sp>
        <p:nvSpPr>
          <p:cNvPr id="5" name="TextBox 4">
            <a:extLst>
              <a:ext uri="{FF2B5EF4-FFF2-40B4-BE49-F238E27FC236}">
                <a16:creationId xmlns:a16="http://schemas.microsoft.com/office/drawing/2014/main" id="{D7C05445-0AB2-4466-9920-667EB7BC7DEC}"/>
              </a:ext>
            </a:extLst>
          </p:cNvPr>
          <p:cNvSpPr txBox="1"/>
          <p:nvPr/>
        </p:nvSpPr>
        <p:spPr>
          <a:xfrm>
            <a:off x="336551" y="5986941"/>
            <a:ext cx="11518900" cy="584775"/>
          </a:xfrm>
          <a:prstGeom prst="rect">
            <a:avLst/>
          </a:prstGeom>
          <a:solidFill>
            <a:schemeClr val="accent1">
              <a:lumMod val="40000"/>
              <a:lumOff val="60000"/>
            </a:schemeClr>
          </a:solidFill>
        </p:spPr>
        <p:txBody>
          <a:bodyPr wrap="square" rtlCol="0">
            <a:spAutoFit/>
          </a:bodyPr>
          <a:lstStyle/>
          <a:p>
            <a:pPr marL="0" lvl="1" indent="0" algn="just">
              <a:lnSpc>
                <a:spcPct val="100000"/>
              </a:lnSpc>
              <a:spcBef>
                <a:spcPts val="0"/>
              </a:spcBef>
              <a:buNone/>
              <a:tabLst>
                <a:tab pos="287338" algn="l"/>
              </a:tabLst>
              <a:defRPr/>
            </a:pPr>
            <a:r>
              <a:rPr lang="en-GB" sz="1600" i="1" dirty="0">
                <a:latin typeface="Verdana" panose="020B0604030504040204" pitchFamily="34" charset="0"/>
                <a:ea typeface="Verdana" panose="020B0604030504040204" pitchFamily="34" charset="0"/>
              </a:rPr>
              <a:t>Total remuneration</a:t>
            </a:r>
            <a:r>
              <a:rPr lang="en-GB" sz="1600" dirty="0">
                <a:latin typeface="Verdana" panose="020B0604030504040204" pitchFamily="34" charset="0"/>
                <a:ea typeface="Verdana" panose="020B0604030504040204" pitchFamily="34" charset="0"/>
              </a:rPr>
              <a:t> = Parcels base remuneration + additional payment (surcharge) of 1.500 SDR + supplementary remuneration max 0.500 SDR/item (tracking mandatory)</a:t>
            </a:r>
          </a:p>
        </p:txBody>
      </p:sp>
    </p:spTree>
    <p:extLst>
      <p:ext uri="{BB962C8B-B14F-4D97-AF65-F5344CB8AC3E}">
        <p14:creationId xmlns:p14="http://schemas.microsoft.com/office/powerpoint/2010/main" val="3891432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439E7-D3F9-407F-8C17-A61594EE1FE8}"/>
              </a:ext>
            </a:extLst>
          </p:cNvPr>
          <p:cNvSpPr>
            <a:spLocks noGrp="1"/>
          </p:cNvSpPr>
          <p:nvPr>
            <p:ph type="title"/>
          </p:nvPr>
        </p:nvSpPr>
        <p:spPr/>
        <p:txBody>
          <a:bodyPr/>
          <a:lstStyle/>
          <a:p>
            <a:r>
              <a:rPr lang="en-GB" sz="2300" dirty="0"/>
              <a:t>Remuneration of registered and insured items </a:t>
            </a:r>
            <a:r>
              <a:rPr lang="en-GB" sz="2300" dirty="0">
                <a:solidFill>
                  <a:schemeClr val="accent1"/>
                </a:solidFill>
              </a:rPr>
              <a:t>IRS 2026–2030 proposals (proposal 20.28.1)</a:t>
            </a:r>
            <a:endParaRPr lang="en-GB" sz="2300" dirty="0"/>
          </a:p>
        </p:txBody>
      </p:sp>
      <p:sp>
        <p:nvSpPr>
          <p:cNvPr id="3" name="Content Placeholder 2">
            <a:extLst>
              <a:ext uri="{FF2B5EF4-FFF2-40B4-BE49-F238E27FC236}">
                <a16:creationId xmlns:a16="http://schemas.microsoft.com/office/drawing/2014/main" id="{7B1E8381-C8B8-4064-B794-852A1AABA5C8}"/>
              </a:ext>
            </a:extLst>
          </p:cNvPr>
          <p:cNvSpPr>
            <a:spLocks noGrp="1"/>
          </p:cNvSpPr>
          <p:nvPr>
            <p:ph sz="quarter" idx="13"/>
          </p:nvPr>
        </p:nvSpPr>
        <p:spPr/>
        <p:txBody>
          <a:bodyPr/>
          <a:lstStyle/>
          <a:p>
            <a:pPr marL="0" indent="0">
              <a:lnSpc>
                <a:spcPct val="100000"/>
              </a:lnSpc>
              <a:spcBef>
                <a:spcPts val="600"/>
              </a:spcBef>
              <a:spcAft>
                <a:spcPts val="600"/>
              </a:spcAft>
              <a:buNone/>
              <a:defRPr/>
            </a:pPr>
            <a:r>
              <a:rPr lang="en-GB" sz="1800" b="1" dirty="0">
                <a:solidFill>
                  <a:schemeClr val="accent1"/>
                </a:solidFill>
              </a:rPr>
              <a:t>Summary table</a:t>
            </a:r>
          </a:p>
          <a:p>
            <a:pPr marL="0" lvl="1" indent="0">
              <a:lnSpc>
                <a:spcPct val="100000"/>
              </a:lnSpc>
              <a:spcBef>
                <a:spcPts val="600"/>
              </a:spcBef>
              <a:spcAft>
                <a:spcPts val="600"/>
              </a:spcAft>
              <a:buNone/>
              <a:tabLst>
                <a:tab pos="287338" algn="l"/>
              </a:tabLst>
              <a:defRPr/>
            </a:pPr>
            <a:r>
              <a:rPr lang="en-GB" sz="1600" dirty="0"/>
              <a:t>28th Congress (Dubai, September 2025) to decide on CA/POC proposals for an IRS for the 2026–2030 period – the following are </a:t>
            </a:r>
            <a:r>
              <a:rPr lang="en-GB" sz="1600" b="1" dirty="0"/>
              <a:t>proposals</a:t>
            </a:r>
            <a:r>
              <a:rPr lang="en-GB" sz="1600" dirty="0"/>
              <a:t> (20.28.1):</a:t>
            </a:r>
          </a:p>
          <a:p>
            <a:pPr marL="360000" lvl="1" indent="-360000" defTabSz="360000">
              <a:lnSpc>
                <a:spcPct val="100000"/>
              </a:lnSpc>
              <a:spcBef>
                <a:spcPts val="600"/>
              </a:spcBef>
              <a:spcAft>
                <a:spcPts val="600"/>
              </a:spcAft>
              <a:defRPr/>
            </a:pPr>
            <a:r>
              <a:rPr lang="en-GB" sz="1600" dirty="0"/>
              <a:t>(Letter post) base remuneration: E format in 2026 and P/G format from 2027</a:t>
            </a:r>
          </a:p>
          <a:p>
            <a:pPr marL="360000" lvl="1" indent="-360000" defTabSz="360000">
              <a:lnSpc>
                <a:spcPct val="100000"/>
              </a:lnSpc>
              <a:spcBef>
                <a:spcPts val="600"/>
              </a:spcBef>
              <a:spcAft>
                <a:spcPts val="600"/>
              </a:spcAft>
              <a:defRPr/>
            </a:pPr>
            <a:r>
              <a:rPr lang="en-GB" sz="1600" dirty="0"/>
              <a:t>(Letter post) additional payment (surcharge) and supplementary remuneration for tracking as in table below </a:t>
            </a:r>
          </a:p>
          <a:p>
            <a:pPr marL="360000" lvl="1" indent="-360000" defTabSz="360000">
              <a:lnSpc>
                <a:spcPct val="100000"/>
              </a:lnSpc>
              <a:spcBef>
                <a:spcPts val="600"/>
              </a:spcBef>
              <a:spcAft>
                <a:spcPts val="600"/>
              </a:spcAft>
              <a:defRPr/>
            </a:pPr>
            <a:r>
              <a:rPr lang="en-GB" sz="1600" dirty="0"/>
              <a:t>(Parcels) payment of 1.500 SDR/item and remuneration for tracking as in table below</a:t>
            </a:r>
          </a:p>
          <a:p>
            <a:pPr marL="4400" indent="0">
              <a:buNone/>
            </a:pPr>
            <a:endParaRPr lang="en-GB" sz="1800" dirty="0"/>
          </a:p>
        </p:txBody>
      </p:sp>
      <p:pic>
        <p:nvPicPr>
          <p:cNvPr id="7" name="Image 6">
            <a:extLst>
              <a:ext uri="{FF2B5EF4-FFF2-40B4-BE49-F238E27FC236}">
                <a16:creationId xmlns:a16="http://schemas.microsoft.com/office/drawing/2014/main" id="{EB9D6ACD-8AD2-48C0-A069-9EA5BDAFE583}"/>
              </a:ext>
            </a:extLst>
          </p:cNvPr>
          <p:cNvPicPr>
            <a:picLocks noChangeAspect="1"/>
          </p:cNvPicPr>
          <p:nvPr/>
        </p:nvPicPr>
        <p:blipFill>
          <a:blip r:embed="rId2"/>
          <a:stretch>
            <a:fillRect/>
          </a:stretch>
        </p:blipFill>
        <p:spPr>
          <a:xfrm>
            <a:off x="1743544" y="3772017"/>
            <a:ext cx="9108213" cy="2859272"/>
          </a:xfrm>
          <a:prstGeom prst="rect">
            <a:avLst/>
          </a:prstGeom>
        </p:spPr>
      </p:pic>
    </p:spTree>
    <p:extLst>
      <p:ext uri="{BB962C8B-B14F-4D97-AF65-F5344CB8AC3E}">
        <p14:creationId xmlns:p14="http://schemas.microsoft.com/office/powerpoint/2010/main" val="4080499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p:txBody>
          <a:bodyPr/>
          <a:lstStyle/>
          <a:p>
            <a:pPr marL="539750" indent="-539750" algn="l" defTabSz="450000"/>
            <a:br>
              <a:rPr lang="en-GB" dirty="0"/>
            </a:br>
            <a:r>
              <a:rPr lang="en-GB" sz="4400" dirty="0"/>
              <a:t>5</a:t>
            </a:r>
            <a:r>
              <a:rPr lang="en-GB" sz="4800" dirty="0"/>
              <a:t>		Quality measurement</a:t>
            </a:r>
            <a:br>
              <a:rPr lang="en-GB" sz="4800" dirty="0"/>
            </a:br>
            <a:r>
              <a:rPr lang="en-GB" sz="4800" dirty="0"/>
              <a:t>			and reporting</a:t>
            </a:r>
          </a:p>
        </p:txBody>
      </p:sp>
    </p:spTree>
    <p:extLst>
      <p:ext uri="{BB962C8B-B14F-4D97-AF65-F5344CB8AC3E}">
        <p14:creationId xmlns:p14="http://schemas.microsoft.com/office/powerpoint/2010/main" val="1408716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p:txBody>
          <a:bodyPr/>
          <a:lstStyle/>
          <a:p>
            <a:pPr defTabSz="450000"/>
            <a:r>
              <a:rPr lang="en-GB" sz="5000" dirty="0"/>
              <a:t>1		Introduction</a:t>
            </a:r>
          </a:p>
        </p:txBody>
      </p:sp>
    </p:spTree>
    <p:extLst>
      <p:ext uri="{BB962C8B-B14F-4D97-AF65-F5344CB8AC3E}">
        <p14:creationId xmlns:p14="http://schemas.microsoft.com/office/powerpoint/2010/main" val="3999180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9569924-00F8-4DA0-ADB9-485FDCCA2C45}"/>
              </a:ext>
            </a:extLst>
          </p:cNvPr>
          <p:cNvGrpSpPr>
            <a:grpSpLocks noChangeAspect="1"/>
          </p:cNvGrpSpPr>
          <p:nvPr/>
        </p:nvGrpSpPr>
        <p:grpSpPr>
          <a:xfrm>
            <a:off x="8607379" y="1637125"/>
            <a:ext cx="3320703" cy="837965"/>
            <a:chOff x="6709340" y="383177"/>
            <a:chExt cx="3906709" cy="985837"/>
          </a:xfrm>
        </p:grpSpPr>
        <p:sp>
          <p:nvSpPr>
            <p:cNvPr id="9" name="Rectangle 8">
              <a:extLst>
                <a:ext uri="{FF2B5EF4-FFF2-40B4-BE49-F238E27FC236}">
                  <a16:creationId xmlns:a16="http://schemas.microsoft.com/office/drawing/2014/main" id="{50231653-124A-4442-B8FF-FDE50B6D844A}"/>
                </a:ext>
              </a:extLst>
            </p:cNvPr>
            <p:cNvSpPr/>
            <p:nvPr/>
          </p:nvSpPr>
          <p:spPr>
            <a:xfrm>
              <a:off x="8773828" y="415359"/>
              <a:ext cx="1842221" cy="953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p>
          </p:txBody>
        </p:sp>
        <p:pic>
          <p:nvPicPr>
            <p:cNvPr id="10" name="Picture 10" descr="https://encrypted-tbn2.google.com/images?q=tbn:ANd9GcT1XilkB4nt0nowAAu88P9Lo4HnCPUL3M4BletkZ-SyWpOm6eJU">
              <a:extLst>
                <a:ext uri="{FF2B5EF4-FFF2-40B4-BE49-F238E27FC236}">
                  <a16:creationId xmlns:a16="http://schemas.microsoft.com/office/drawing/2014/main" id="{15BFCCBD-3F6C-4EDB-B26E-138AE204E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8640" y="383177"/>
              <a:ext cx="98266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s://upload.wikimedia.org/wikipedia/commons/thumb/f/fd/USB_Icon.svg/2000px-USB_Icon.svg.png">
              <a:extLst>
                <a:ext uri="{FF2B5EF4-FFF2-40B4-BE49-F238E27FC236}">
                  <a16:creationId xmlns:a16="http://schemas.microsoft.com/office/drawing/2014/main" id="{7115E4BD-A126-4221-B40C-2F5104C37A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0477" y="648733"/>
              <a:ext cx="448976" cy="2154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F7F2D3FC-7ED8-448A-A703-23B76D7B095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444" t="15398" r="42111" b="3980"/>
            <a:stretch/>
          </p:blipFill>
          <p:spPr bwMode="auto">
            <a:xfrm>
              <a:off x="6709340" y="473327"/>
              <a:ext cx="586810" cy="73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Image 6">
              <a:extLst>
                <a:ext uri="{FF2B5EF4-FFF2-40B4-BE49-F238E27FC236}">
                  <a16:creationId xmlns:a16="http://schemas.microsoft.com/office/drawing/2014/main" id="{69D9C58B-9247-412C-B40A-4FF7F9AF979E}"/>
                </a:ext>
              </a:extLst>
            </p:cNvPr>
            <p:cNvPicPr>
              <a:picLocks noChangeAspect="1"/>
            </p:cNvPicPr>
            <p:nvPr/>
          </p:nvPicPr>
          <p:blipFill>
            <a:blip r:embed="rId5"/>
            <a:stretch>
              <a:fillRect/>
            </a:stretch>
          </p:blipFill>
          <p:spPr>
            <a:xfrm>
              <a:off x="7540122" y="440327"/>
              <a:ext cx="1762125" cy="774017"/>
            </a:xfrm>
            <a:prstGeom prst="rect">
              <a:avLst/>
            </a:prstGeom>
            <a:scene3d>
              <a:camera prst="isometricLeftDown"/>
              <a:lightRig rig="threePt" dir="t"/>
            </a:scene3d>
          </p:spPr>
        </p:pic>
        <p:cxnSp>
          <p:nvCxnSpPr>
            <p:cNvPr id="14" name="Straight Connector 13">
              <a:extLst>
                <a:ext uri="{FF2B5EF4-FFF2-40B4-BE49-F238E27FC236}">
                  <a16:creationId xmlns:a16="http://schemas.microsoft.com/office/drawing/2014/main" id="{0AAD5111-6966-41B2-AB12-F814094DF181}"/>
                </a:ext>
              </a:extLst>
            </p:cNvPr>
            <p:cNvCxnSpPr/>
            <p:nvPr/>
          </p:nvCxnSpPr>
          <p:spPr>
            <a:xfrm>
              <a:off x="7296150" y="630567"/>
              <a:ext cx="714375" cy="136401"/>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46FE88C-0DD7-43FA-8054-79E4933F40FA}"/>
                </a:ext>
              </a:extLst>
            </p:cNvPr>
            <p:cNvCxnSpPr/>
            <p:nvPr/>
          </p:nvCxnSpPr>
          <p:spPr>
            <a:xfrm>
              <a:off x="7296150" y="630655"/>
              <a:ext cx="1447800" cy="581736"/>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9226623-2E34-4A1C-A372-F77B86A87E71}"/>
                </a:ext>
              </a:extLst>
            </p:cNvPr>
            <p:cNvCxnSpPr/>
            <p:nvPr/>
          </p:nvCxnSpPr>
          <p:spPr>
            <a:xfrm>
              <a:off x="8010525" y="766968"/>
              <a:ext cx="666750" cy="369689"/>
            </a:xfrm>
            <a:prstGeom prst="line">
              <a:avLst/>
            </a:prstGeom>
            <a:ln w="57150">
              <a:solidFill>
                <a:srgbClr val="FF0000">
                  <a:alpha val="19000"/>
                </a:srgbClr>
              </a:solidFill>
              <a:prstDash val="solid"/>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D4E1D437-EF56-4E8C-90D5-C9FB9CF54F50}"/>
              </a:ext>
            </a:extLst>
          </p:cNvPr>
          <p:cNvSpPr>
            <a:spLocks noGrp="1"/>
          </p:cNvSpPr>
          <p:nvPr>
            <p:ph type="title"/>
          </p:nvPr>
        </p:nvSpPr>
        <p:spPr>
          <a:solidFill>
            <a:srgbClr val="3A4D98"/>
          </a:solidFill>
        </p:spPr>
        <p:txBody>
          <a:bodyPr/>
          <a:lstStyle/>
          <a:p>
            <a:pPr defTabSz="360000"/>
            <a:r>
              <a:rPr lang="en-GB" sz="2800" b="1" dirty="0">
                <a:solidFill>
                  <a:schemeClr val="bg1"/>
                </a:solidFill>
              </a:rPr>
              <a:t>I.		Data capture and exchange</a:t>
            </a:r>
            <a:endParaRPr lang="en-GB" sz="2800" dirty="0">
              <a:solidFill>
                <a:schemeClr val="bg1"/>
              </a:solidFill>
            </a:endParaRPr>
          </a:p>
        </p:txBody>
      </p:sp>
      <p:sp>
        <p:nvSpPr>
          <p:cNvPr id="3" name="Content Placeholder 2">
            <a:extLst>
              <a:ext uri="{FF2B5EF4-FFF2-40B4-BE49-F238E27FC236}">
                <a16:creationId xmlns:a16="http://schemas.microsoft.com/office/drawing/2014/main" id="{525F86D4-EE54-48FB-BE5C-26C8E2B58C91}"/>
              </a:ext>
            </a:extLst>
          </p:cNvPr>
          <p:cNvSpPr>
            <a:spLocks noGrp="1"/>
          </p:cNvSpPr>
          <p:nvPr>
            <p:ph sz="quarter" idx="13"/>
          </p:nvPr>
        </p:nvSpPr>
        <p:spPr>
          <a:ln>
            <a:noFill/>
          </a:ln>
        </p:spPr>
        <p:txBody>
          <a:bodyPr/>
          <a:lstStyle/>
          <a:p>
            <a:pPr marL="357188" lvl="1" indent="-357188">
              <a:buFont typeface="Wingdings" pitchFamily="2" charset="2"/>
              <a:buChar char="q"/>
              <a:defRPr/>
            </a:pPr>
            <a:r>
              <a:rPr lang="en-GB" sz="1800" b="1" dirty="0">
                <a:latin typeface="Verdana" pitchFamily="34" charset="0"/>
                <a:ea typeface="Verdana" pitchFamily="34" charset="0"/>
                <a:cs typeface="Verdana" pitchFamily="34" charset="0"/>
              </a:rPr>
              <a:t>Relevant</a:t>
            </a:r>
            <a:r>
              <a:rPr lang="en-GB" sz="1800" dirty="0">
                <a:latin typeface="Verdana" pitchFamily="34" charset="0"/>
                <a:ea typeface="Verdana" pitchFamily="34" charset="0"/>
                <a:cs typeface="Verdana" pitchFamily="34" charset="0"/>
              </a:rPr>
              <a:t> EDI data captured:</a:t>
            </a:r>
          </a:p>
          <a:p>
            <a:pPr marL="720000" lvl="1" indent="-360000">
              <a:spcBef>
                <a:spcPts val="600"/>
              </a:spcBef>
              <a:buFont typeface="Courier New" pitchFamily="49" charset="0"/>
              <a:buChar char="o"/>
              <a:defRPr/>
            </a:pPr>
            <a:r>
              <a:rPr lang="en-GB" sz="1800" dirty="0">
                <a:latin typeface="Verdana" pitchFamily="34" charset="0"/>
                <a:ea typeface="Verdana" pitchFamily="34" charset="0"/>
                <a:cs typeface="Verdana" pitchFamily="34" charset="0"/>
              </a:rPr>
              <a:t>Last outbound event/departure from outbound OE/AMU (EMC)</a:t>
            </a:r>
          </a:p>
          <a:p>
            <a:pPr marL="720000" lvl="1" indent="-360000">
              <a:spcBef>
                <a:spcPts val="600"/>
              </a:spcBef>
              <a:buFont typeface="Courier New" pitchFamily="49" charset="0"/>
              <a:buChar char="o"/>
              <a:defRPr/>
            </a:pPr>
            <a:r>
              <a:rPr lang="en-GB" sz="1800" dirty="0">
                <a:latin typeface="Verdana" pitchFamily="34" charset="0"/>
                <a:ea typeface="Verdana" pitchFamily="34" charset="0"/>
                <a:cs typeface="Verdana" pitchFamily="34" charset="0"/>
              </a:rPr>
              <a:t>First inbound event/arrival at inbound OE/AMU (EMD)</a:t>
            </a:r>
          </a:p>
          <a:p>
            <a:pPr marL="720000" lvl="1" indent="-360000">
              <a:spcBef>
                <a:spcPts val="600"/>
              </a:spcBef>
              <a:buFont typeface="Courier New" pitchFamily="49" charset="0"/>
              <a:buChar char="o"/>
              <a:defRPr/>
            </a:pPr>
            <a:r>
              <a:rPr lang="en-GB" sz="1800" dirty="0">
                <a:latin typeface="Verdana" pitchFamily="34" charset="0"/>
                <a:ea typeface="Verdana" pitchFamily="34" charset="0"/>
                <a:cs typeface="Verdana" pitchFamily="34" charset="0"/>
              </a:rPr>
              <a:t>Delivery event(s)</a:t>
            </a:r>
          </a:p>
          <a:p>
            <a:pPr marL="1080000" lvl="2" indent="-360000">
              <a:spcBef>
                <a:spcPts val="600"/>
              </a:spcBef>
              <a:buFont typeface="Wingdings" pitchFamily="2" charset="2"/>
              <a:buChar char="Ø"/>
              <a:defRPr/>
            </a:pPr>
            <a:r>
              <a:rPr lang="en-GB" sz="1800" dirty="0">
                <a:latin typeface="Verdana" pitchFamily="34" charset="0"/>
                <a:ea typeface="Verdana" pitchFamily="34" charset="0"/>
                <a:cs typeface="Verdana" pitchFamily="34" charset="0"/>
              </a:rPr>
              <a:t>Attempted delivery (EMH) or</a:t>
            </a:r>
          </a:p>
          <a:p>
            <a:pPr marL="1080000" lvl="2" indent="-360000">
              <a:spcBef>
                <a:spcPts val="600"/>
              </a:spcBef>
              <a:buFont typeface="Wingdings" pitchFamily="2" charset="2"/>
              <a:buChar char="Ø"/>
              <a:defRPr/>
            </a:pPr>
            <a:r>
              <a:rPr lang="en-US" sz="1800" dirty="0">
                <a:latin typeface="Verdana" pitchFamily="34" charset="0"/>
                <a:ea typeface="Verdana" pitchFamily="34" charset="0"/>
                <a:cs typeface="Verdana" pitchFamily="34" charset="0"/>
              </a:rPr>
              <a:t>Arrival at collection point for pick-up (EDH) or</a:t>
            </a:r>
            <a:endParaRPr lang="en-GB" sz="1800" dirty="0">
              <a:latin typeface="Verdana" pitchFamily="34" charset="0"/>
              <a:ea typeface="Verdana" pitchFamily="34" charset="0"/>
              <a:cs typeface="Verdana" pitchFamily="34" charset="0"/>
            </a:endParaRPr>
          </a:p>
          <a:p>
            <a:pPr marL="1080000" lvl="2" indent="-360000">
              <a:spcBef>
                <a:spcPts val="600"/>
              </a:spcBef>
              <a:buFont typeface="Wingdings" pitchFamily="2" charset="2"/>
              <a:buChar char="Ø"/>
              <a:defRPr/>
            </a:pPr>
            <a:r>
              <a:rPr lang="en-GB" sz="1800" dirty="0">
                <a:latin typeface="Verdana" pitchFamily="34" charset="0"/>
                <a:ea typeface="Verdana" pitchFamily="34" charset="0"/>
                <a:cs typeface="Verdana" pitchFamily="34" charset="0"/>
              </a:rPr>
              <a:t>Final delivery (EMI)</a:t>
            </a:r>
          </a:p>
          <a:p>
            <a:endParaRPr lang="en-GB" dirty="0"/>
          </a:p>
        </p:txBody>
      </p:sp>
      <p:sp>
        <p:nvSpPr>
          <p:cNvPr id="17" name="TextBox 16">
            <a:extLst>
              <a:ext uri="{FF2B5EF4-FFF2-40B4-BE49-F238E27FC236}">
                <a16:creationId xmlns:a16="http://schemas.microsoft.com/office/drawing/2014/main" id="{3467593A-D1AB-4210-B033-A09FC1CB720E}"/>
              </a:ext>
            </a:extLst>
          </p:cNvPr>
          <p:cNvSpPr txBox="1"/>
          <p:nvPr/>
        </p:nvSpPr>
        <p:spPr>
          <a:xfrm>
            <a:off x="9457310" y="2716358"/>
            <a:ext cx="2362932" cy="828089"/>
          </a:xfrm>
          <a:prstGeom prst="rect">
            <a:avLst/>
          </a:prstGeom>
          <a:noFill/>
          <a:ln>
            <a:solidFill>
              <a:schemeClr val="accent1"/>
            </a:solidFill>
          </a:ln>
        </p:spPr>
        <p:txBody>
          <a:bodyPr wrap="square" lIns="90000" tIns="90000" rIns="90000" bIns="90000">
            <a:spAutoFit/>
          </a:bodyPr>
          <a:lstStyle/>
          <a:p>
            <a:r>
              <a:rPr lang="en-GB" sz="1400" b="1" dirty="0">
                <a:latin typeface="Verdana" panose="020B0604030504040204" pitchFamily="34" charset="0"/>
                <a:ea typeface="Verdana" panose="020B0604030504040204" pitchFamily="34" charset="0"/>
              </a:rPr>
              <a:t>Registered: </a:t>
            </a:r>
            <a:r>
              <a:rPr lang="en-GB" sz="1400" b="1" dirty="0">
                <a:effectLst/>
                <a:latin typeface="Verdana" panose="020B0604030504040204" pitchFamily="34" charset="0"/>
                <a:ea typeface="Verdana" panose="020B0604030504040204" pitchFamily="34" charset="0"/>
              </a:rPr>
              <a:t>RA</a:t>
            </a:r>
            <a:r>
              <a:rPr lang="fr-CH" sz="1400" dirty="0">
                <a:latin typeface="Verdana" panose="020B0604030504040204" pitchFamily="34" charset="0"/>
                <a:ea typeface="Verdana" panose="020B0604030504040204" pitchFamily="34" charset="0"/>
              </a:rPr>
              <a:t>–</a:t>
            </a:r>
            <a:r>
              <a:rPr lang="en-GB" sz="1400" b="1" dirty="0">
                <a:effectLst/>
                <a:latin typeface="Verdana" panose="020B0604030504040204" pitchFamily="34" charset="0"/>
                <a:ea typeface="Verdana" panose="020B0604030504040204" pitchFamily="34" charset="0"/>
              </a:rPr>
              <a:t>RZ </a:t>
            </a:r>
          </a:p>
          <a:p>
            <a:endParaRPr lang="en-GB" sz="1400" b="1" dirty="0">
              <a:effectLst/>
              <a:latin typeface="Verdana" panose="020B0604030504040204" pitchFamily="34" charset="0"/>
              <a:ea typeface="Verdana" panose="020B0604030504040204" pitchFamily="34" charset="0"/>
            </a:endParaRPr>
          </a:p>
          <a:p>
            <a:r>
              <a:rPr lang="en-GB" sz="1400" b="1" dirty="0">
                <a:effectLst/>
                <a:latin typeface="Verdana" panose="020B0604030504040204" pitchFamily="34" charset="0"/>
                <a:ea typeface="Verdana" panose="020B0604030504040204" pitchFamily="34" charset="0"/>
              </a:rPr>
              <a:t>Insured: VA</a:t>
            </a:r>
            <a:r>
              <a:rPr lang="fr-CH" sz="1400" dirty="0">
                <a:latin typeface="Verdana" panose="020B0604030504040204" pitchFamily="34" charset="0"/>
                <a:ea typeface="Verdana" panose="020B0604030504040204" pitchFamily="34" charset="0"/>
              </a:rPr>
              <a:t>–</a:t>
            </a:r>
            <a:r>
              <a:rPr lang="en-GB" sz="1400" b="1" dirty="0">
                <a:effectLst/>
                <a:latin typeface="Verdana" panose="020B0604030504040204" pitchFamily="34" charset="0"/>
                <a:ea typeface="Verdana" panose="020B0604030504040204" pitchFamily="34" charset="0"/>
              </a:rPr>
              <a:t>VZ</a:t>
            </a:r>
            <a:endParaRPr lang="en-US" sz="1400" b="1" dirty="0">
              <a:latin typeface="Verdana" panose="020B0604030504040204" pitchFamily="34" charset="0"/>
              <a:ea typeface="Verdana" panose="020B0604030504040204" pitchFamily="34" charset="0"/>
            </a:endParaRPr>
          </a:p>
        </p:txBody>
      </p:sp>
      <p:grpSp>
        <p:nvGrpSpPr>
          <p:cNvPr id="147" name="Group 146">
            <a:extLst>
              <a:ext uri="{FF2B5EF4-FFF2-40B4-BE49-F238E27FC236}">
                <a16:creationId xmlns:a16="http://schemas.microsoft.com/office/drawing/2014/main" id="{CD25CDE2-F0BB-4AFB-9560-744A1A483A85}"/>
              </a:ext>
            </a:extLst>
          </p:cNvPr>
          <p:cNvGrpSpPr/>
          <p:nvPr/>
        </p:nvGrpSpPr>
        <p:grpSpPr>
          <a:xfrm>
            <a:off x="420530" y="3854450"/>
            <a:ext cx="9528609" cy="2630406"/>
            <a:chOff x="420530" y="3854450"/>
            <a:chExt cx="9528609" cy="2630406"/>
          </a:xfrm>
        </p:grpSpPr>
        <p:grpSp>
          <p:nvGrpSpPr>
            <p:cNvPr id="18" name="Group 17">
              <a:extLst>
                <a:ext uri="{FF2B5EF4-FFF2-40B4-BE49-F238E27FC236}">
                  <a16:creationId xmlns:a16="http://schemas.microsoft.com/office/drawing/2014/main" id="{20DA1905-8D3F-43C7-9BA3-97B6C78A6AC3}"/>
                </a:ext>
              </a:extLst>
            </p:cNvPr>
            <p:cNvGrpSpPr>
              <a:grpSpLocks noChangeAspect="1"/>
            </p:cNvGrpSpPr>
            <p:nvPr/>
          </p:nvGrpSpPr>
          <p:grpSpPr bwMode="auto">
            <a:xfrm>
              <a:off x="420530" y="3854450"/>
              <a:ext cx="9528609" cy="2630406"/>
              <a:chOff x="546" y="2332"/>
              <a:chExt cx="6832" cy="1886"/>
            </a:xfrm>
          </p:grpSpPr>
          <p:sp>
            <p:nvSpPr>
              <p:cNvPr id="19" name="AutoShape 3">
                <a:extLst>
                  <a:ext uri="{FF2B5EF4-FFF2-40B4-BE49-F238E27FC236}">
                    <a16:creationId xmlns:a16="http://schemas.microsoft.com/office/drawing/2014/main" id="{86A89A06-1B61-4014-BE26-4826F650E03A}"/>
                  </a:ext>
                </a:extLst>
              </p:cNvPr>
              <p:cNvSpPr>
                <a:spLocks noChangeAspect="1" noChangeArrowheads="1" noTextEdit="1"/>
              </p:cNvSpPr>
              <p:nvPr/>
            </p:nvSpPr>
            <p:spPr bwMode="auto">
              <a:xfrm>
                <a:off x="546" y="2442"/>
                <a:ext cx="683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5">
                <a:extLst>
                  <a:ext uri="{FF2B5EF4-FFF2-40B4-BE49-F238E27FC236}">
                    <a16:creationId xmlns:a16="http://schemas.microsoft.com/office/drawing/2014/main" id="{18F07305-FCCB-44A0-8F91-C20A0420445C}"/>
                  </a:ext>
                </a:extLst>
              </p:cNvPr>
              <p:cNvSpPr>
                <a:spLocks/>
              </p:cNvSpPr>
              <p:nvPr/>
            </p:nvSpPr>
            <p:spPr bwMode="auto">
              <a:xfrm>
                <a:off x="4777" y="3451"/>
                <a:ext cx="504" cy="197"/>
              </a:xfrm>
              <a:custGeom>
                <a:avLst/>
                <a:gdLst>
                  <a:gd name="T0" fmla="*/ 504 w 504"/>
                  <a:gd name="T1" fmla="*/ 99 h 197"/>
                  <a:gd name="T2" fmla="*/ 405 w 504"/>
                  <a:gd name="T3" fmla="*/ 197 h 197"/>
                  <a:gd name="T4" fmla="*/ 405 w 504"/>
                  <a:gd name="T5" fmla="*/ 148 h 197"/>
                  <a:gd name="T6" fmla="*/ 0 w 504"/>
                  <a:gd name="T7" fmla="*/ 148 h 197"/>
                  <a:gd name="T8" fmla="*/ 0 w 504"/>
                  <a:gd name="T9" fmla="*/ 49 h 197"/>
                  <a:gd name="T10" fmla="*/ 405 w 504"/>
                  <a:gd name="T11" fmla="*/ 49 h 197"/>
                  <a:gd name="T12" fmla="*/ 405 w 504"/>
                  <a:gd name="T13" fmla="*/ 0 h 197"/>
                  <a:gd name="T14" fmla="*/ 504 w 504"/>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4" h="197">
                    <a:moveTo>
                      <a:pt x="504" y="99"/>
                    </a:moveTo>
                    <a:lnTo>
                      <a:pt x="405" y="197"/>
                    </a:lnTo>
                    <a:lnTo>
                      <a:pt x="405" y="148"/>
                    </a:lnTo>
                    <a:lnTo>
                      <a:pt x="0" y="148"/>
                    </a:lnTo>
                    <a:lnTo>
                      <a:pt x="0" y="49"/>
                    </a:lnTo>
                    <a:lnTo>
                      <a:pt x="405" y="49"/>
                    </a:lnTo>
                    <a:lnTo>
                      <a:pt x="405" y="0"/>
                    </a:lnTo>
                    <a:lnTo>
                      <a:pt x="504"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
                <a:extLst>
                  <a:ext uri="{FF2B5EF4-FFF2-40B4-BE49-F238E27FC236}">
                    <a16:creationId xmlns:a16="http://schemas.microsoft.com/office/drawing/2014/main" id="{CD10DF12-4FC3-4217-855C-BE8643515409}"/>
                  </a:ext>
                </a:extLst>
              </p:cNvPr>
              <p:cNvSpPr>
                <a:spLocks/>
              </p:cNvSpPr>
              <p:nvPr/>
            </p:nvSpPr>
            <p:spPr bwMode="auto">
              <a:xfrm>
                <a:off x="4777" y="3451"/>
                <a:ext cx="504" cy="197"/>
              </a:xfrm>
              <a:custGeom>
                <a:avLst/>
                <a:gdLst>
                  <a:gd name="T0" fmla="*/ 504 w 504"/>
                  <a:gd name="T1" fmla="*/ 99 h 197"/>
                  <a:gd name="T2" fmla="*/ 405 w 504"/>
                  <a:gd name="T3" fmla="*/ 197 h 197"/>
                  <a:gd name="T4" fmla="*/ 405 w 504"/>
                  <a:gd name="T5" fmla="*/ 148 h 197"/>
                  <a:gd name="T6" fmla="*/ 0 w 504"/>
                  <a:gd name="T7" fmla="*/ 148 h 197"/>
                  <a:gd name="T8" fmla="*/ 0 w 504"/>
                  <a:gd name="T9" fmla="*/ 49 h 197"/>
                  <a:gd name="T10" fmla="*/ 405 w 504"/>
                  <a:gd name="T11" fmla="*/ 49 h 197"/>
                  <a:gd name="T12" fmla="*/ 405 w 504"/>
                  <a:gd name="T13" fmla="*/ 0 h 197"/>
                  <a:gd name="T14" fmla="*/ 504 w 504"/>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4" h="197">
                    <a:moveTo>
                      <a:pt x="504" y="99"/>
                    </a:moveTo>
                    <a:lnTo>
                      <a:pt x="405" y="197"/>
                    </a:lnTo>
                    <a:lnTo>
                      <a:pt x="405" y="148"/>
                    </a:lnTo>
                    <a:lnTo>
                      <a:pt x="0" y="148"/>
                    </a:lnTo>
                    <a:lnTo>
                      <a:pt x="0" y="49"/>
                    </a:lnTo>
                    <a:lnTo>
                      <a:pt x="405" y="49"/>
                    </a:lnTo>
                    <a:lnTo>
                      <a:pt x="405" y="0"/>
                    </a:lnTo>
                    <a:lnTo>
                      <a:pt x="504"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Rectangle 7">
                <a:extLst>
                  <a:ext uri="{FF2B5EF4-FFF2-40B4-BE49-F238E27FC236}">
                    <a16:creationId xmlns:a16="http://schemas.microsoft.com/office/drawing/2014/main" id="{289BE407-13C2-41CA-A6BC-30D56892757B}"/>
                  </a:ext>
                </a:extLst>
              </p:cNvPr>
              <p:cNvSpPr>
                <a:spLocks noChangeArrowheads="1"/>
              </p:cNvSpPr>
              <p:nvPr/>
            </p:nvSpPr>
            <p:spPr bwMode="auto">
              <a:xfrm>
                <a:off x="1048" y="3184"/>
                <a:ext cx="185"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8">
                <a:extLst>
                  <a:ext uri="{FF2B5EF4-FFF2-40B4-BE49-F238E27FC236}">
                    <a16:creationId xmlns:a16="http://schemas.microsoft.com/office/drawing/2014/main" id="{9B516281-E460-4BDD-A9A3-B9E28487B843}"/>
                  </a:ext>
                </a:extLst>
              </p:cNvPr>
              <p:cNvSpPr>
                <a:spLocks noChangeArrowheads="1"/>
              </p:cNvSpPr>
              <p:nvPr/>
            </p:nvSpPr>
            <p:spPr bwMode="auto">
              <a:xfrm>
                <a:off x="1048" y="3184"/>
                <a:ext cx="185"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9">
                <a:extLst>
                  <a:ext uri="{FF2B5EF4-FFF2-40B4-BE49-F238E27FC236}">
                    <a16:creationId xmlns:a16="http://schemas.microsoft.com/office/drawing/2014/main" id="{6A680613-62D8-4703-8CCD-1064B65BE47D}"/>
                  </a:ext>
                </a:extLst>
              </p:cNvPr>
              <p:cNvSpPr>
                <a:spLocks noChangeArrowheads="1"/>
              </p:cNvSpPr>
              <p:nvPr/>
            </p:nvSpPr>
            <p:spPr bwMode="auto">
              <a:xfrm>
                <a:off x="1939" y="3184"/>
                <a:ext cx="184"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10">
                <a:extLst>
                  <a:ext uri="{FF2B5EF4-FFF2-40B4-BE49-F238E27FC236}">
                    <a16:creationId xmlns:a16="http://schemas.microsoft.com/office/drawing/2014/main" id="{FA38EA4C-FB2C-4906-BBD1-45D89690B468}"/>
                  </a:ext>
                </a:extLst>
              </p:cNvPr>
              <p:cNvSpPr>
                <a:spLocks noChangeArrowheads="1"/>
              </p:cNvSpPr>
              <p:nvPr/>
            </p:nvSpPr>
            <p:spPr bwMode="auto">
              <a:xfrm>
                <a:off x="1939" y="3184"/>
                <a:ext cx="184"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11">
                <a:extLst>
                  <a:ext uri="{FF2B5EF4-FFF2-40B4-BE49-F238E27FC236}">
                    <a16:creationId xmlns:a16="http://schemas.microsoft.com/office/drawing/2014/main" id="{29559B72-D049-4634-81A1-96E14FB42C2D}"/>
                  </a:ext>
                </a:extLst>
              </p:cNvPr>
              <p:cNvSpPr>
                <a:spLocks noChangeArrowheads="1"/>
              </p:cNvSpPr>
              <p:nvPr/>
            </p:nvSpPr>
            <p:spPr bwMode="auto">
              <a:xfrm>
                <a:off x="2737" y="3184"/>
                <a:ext cx="184"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12">
                <a:extLst>
                  <a:ext uri="{FF2B5EF4-FFF2-40B4-BE49-F238E27FC236}">
                    <a16:creationId xmlns:a16="http://schemas.microsoft.com/office/drawing/2014/main" id="{15AFDAF3-B2F0-4403-9C57-273849F87459}"/>
                  </a:ext>
                </a:extLst>
              </p:cNvPr>
              <p:cNvSpPr>
                <a:spLocks noChangeArrowheads="1"/>
              </p:cNvSpPr>
              <p:nvPr/>
            </p:nvSpPr>
            <p:spPr bwMode="auto">
              <a:xfrm>
                <a:off x="2737" y="3184"/>
                <a:ext cx="184"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13">
                <a:extLst>
                  <a:ext uri="{FF2B5EF4-FFF2-40B4-BE49-F238E27FC236}">
                    <a16:creationId xmlns:a16="http://schemas.microsoft.com/office/drawing/2014/main" id="{B2364C14-520E-48FA-9080-76D8B07B02EF}"/>
                  </a:ext>
                </a:extLst>
              </p:cNvPr>
              <p:cNvSpPr>
                <a:spLocks noChangeArrowheads="1"/>
              </p:cNvSpPr>
              <p:nvPr/>
            </p:nvSpPr>
            <p:spPr bwMode="auto">
              <a:xfrm>
                <a:off x="6134" y="3184"/>
                <a:ext cx="184"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14">
                <a:extLst>
                  <a:ext uri="{FF2B5EF4-FFF2-40B4-BE49-F238E27FC236}">
                    <a16:creationId xmlns:a16="http://schemas.microsoft.com/office/drawing/2014/main" id="{746133D0-3961-4599-BF21-65CA0A180CFB}"/>
                  </a:ext>
                </a:extLst>
              </p:cNvPr>
              <p:cNvSpPr>
                <a:spLocks noChangeArrowheads="1"/>
              </p:cNvSpPr>
              <p:nvPr/>
            </p:nvSpPr>
            <p:spPr bwMode="auto">
              <a:xfrm>
                <a:off x="6134" y="3184"/>
                <a:ext cx="184"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15">
                <a:extLst>
                  <a:ext uri="{FF2B5EF4-FFF2-40B4-BE49-F238E27FC236}">
                    <a16:creationId xmlns:a16="http://schemas.microsoft.com/office/drawing/2014/main" id="{670D0891-9579-4384-8E7F-DFC5315D1AB2}"/>
                  </a:ext>
                </a:extLst>
              </p:cNvPr>
              <p:cNvSpPr>
                <a:spLocks noChangeArrowheads="1"/>
              </p:cNvSpPr>
              <p:nvPr/>
            </p:nvSpPr>
            <p:spPr bwMode="auto">
              <a:xfrm>
                <a:off x="7116" y="2996"/>
                <a:ext cx="36" cy="7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16">
                <a:extLst>
                  <a:ext uri="{FF2B5EF4-FFF2-40B4-BE49-F238E27FC236}">
                    <a16:creationId xmlns:a16="http://schemas.microsoft.com/office/drawing/2014/main" id="{8BC60F0E-6D27-45DA-8C60-5A7E1390DB12}"/>
                  </a:ext>
                </a:extLst>
              </p:cNvPr>
              <p:cNvSpPr>
                <a:spLocks noChangeArrowheads="1"/>
              </p:cNvSpPr>
              <p:nvPr/>
            </p:nvSpPr>
            <p:spPr bwMode="auto">
              <a:xfrm>
                <a:off x="7116" y="2996"/>
                <a:ext cx="36" cy="711"/>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17">
                <a:extLst>
                  <a:ext uri="{FF2B5EF4-FFF2-40B4-BE49-F238E27FC236}">
                    <a16:creationId xmlns:a16="http://schemas.microsoft.com/office/drawing/2014/main" id="{A626BDD8-7B93-4BD0-A65E-2BBED9CFE204}"/>
                  </a:ext>
                </a:extLst>
              </p:cNvPr>
              <p:cNvSpPr>
                <a:spLocks noChangeArrowheads="1"/>
              </p:cNvSpPr>
              <p:nvPr/>
            </p:nvSpPr>
            <p:spPr bwMode="auto">
              <a:xfrm>
                <a:off x="7045" y="3047"/>
                <a:ext cx="185"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8">
                <a:extLst>
                  <a:ext uri="{FF2B5EF4-FFF2-40B4-BE49-F238E27FC236}">
                    <a16:creationId xmlns:a16="http://schemas.microsoft.com/office/drawing/2014/main" id="{C7273EAB-85D3-496C-AE1B-D5555841506D}"/>
                  </a:ext>
                </a:extLst>
              </p:cNvPr>
              <p:cNvSpPr>
                <a:spLocks noEditPoints="1"/>
              </p:cNvSpPr>
              <p:nvPr/>
            </p:nvSpPr>
            <p:spPr bwMode="auto">
              <a:xfrm>
                <a:off x="7045" y="3047"/>
                <a:ext cx="185" cy="72"/>
              </a:xfrm>
              <a:custGeom>
                <a:avLst/>
                <a:gdLst>
                  <a:gd name="T0" fmla="*/ 0 w 185"/>
                  <a:gd name="T1" fmla="*/ 72 h 72"/>
                  <a:gd name="T2" fmla="*/ 185 w 185"/>
                  <a:gd name="T3" fmla="*/ 72 h 72"/>
                  <a:gd name="T4" fmla="*/ 0 w 185"/>
                  <a:gd name="T5" fmla="*/ 72 h 72"/>
                  <a:gd name="T6" fmla="*/ 0 w 185"/>
                  <a:gd name="T7" fmla="*/ 0 h 72"/>
                  <a:gd name="T8" fmla="*/ 185 w 185"/>
                  <a:gd name="T9" fmla="*/ 0 h 72"/>
                  <a:gd name="T10" fmla="*/ 0 w 185"/>
                  <a:gd name="T11" fmla="*/ 0 h 72"/>
                </a:gdLst>
                <a:ahLst/>
                <a:cxnLst>
                  <a:cxn ang="0">
                    <a:pos x="T0" y="T1"/>
                  </a:cxn>
                  <a:cxn ang="0">
                    <a:pos x="T2" y="T3"/>
                  </a:cxn>
                  <a:cxn ang="0">
                    <a:pos x="T4" y="T5"/>
                  </a:cxn>
                  <a:cxn ang="0">
                    <a:pos x="T6" y="T7"/>
                  </a:cxn>
                  <a:cxn ang="0">
                    <a:pos x="T8" y="T9"/>
                  </a:cxn>
                  <a:cxn ang="0">
                    <a:pos x="T10" y="T11"/>
                  </a:cxn>
                </a:cxnLst>
                <a:rect l="0" t="0" r="r" b="b"/>
                <a:pathLst>
                  <a:path w="185" h="72">
                    <a:moveTo>
                      <a:pt x="0" y="72"/>
                    </a:moveTo>
                    <a:lnTo>
                      <a:pt x="185" y="72"/>
                    </a:lnTo>
                    <a:lnTo>
                      <a:pt x="0" y="72"/>
                    </a:lnTo>
                    <a:close/>
                    <a:moveTo>
                      <a:pt x="0" y="0"/>
                    </a:moveTo>
                    <a:lnTo>
                      <a:pt x="185"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9">
                <a:extLst>
                  <a:ext uri="{FF2B5EF4-FFF2-40B4-BE49-F238E27FC236}">
                    <a16:creationId xmlns:a16="http://schemas.microsoft.com/office/drawing/2014/main" id="{8D4FF4C9-E8AA-42DC-91FB-861A1750D084}"/>
                  </a:ext>
                </a:extLst>
              </p:cNvPr>
              <p:cNvSpPr>
                <a:spLocks noEditPoints="1"/>
              </p:cNvSpPr>
              <p:nvPr/>
            </p:nvSpPr>
            <p:spPr bwMode="auto">
              <a:xfrm>
                <a:off x="7045" y="3047"/>
                <a:ext cx="185" cy="72"/>
              </a:xfrm>
              <a:custGeom>
                <a:avLst/>
                <a:gdLst>
                  <a:gd name="T0" fmla="*/ 0 w 185"/>
                  <a:gd name="T1" fmla="*/ 72 h 72"/>
                  <a:gd name="T2" fmla="*/ 185 w 185"/>
                  <a:gd name="T3" fmla="*/ 72 h 72"/>
                  <a:gd name="T4" fmla="*/ 0 w 185"/>
                  <a:gd name="T5" fmla="*/ 0 h 72"/>
                  <a:gd name="T6" fmla="*/ 185 w 185"/>
                  <a:gd name="T7" fmla="*/ 0 h 72"/>
                  <a:gd name="T8" fmla="*/ 0 w 185"/>
                  <a:gd name="T9" fmla="*/ 72 h 72"/>
                  <a:gd name="T10" fmla="*/ 0 w 185"/>
                  <a:gd name="T11" fmla="*/ 0 h 72"/>
                  <a:gd name="T12" fmla="*/ 185 w 185"/>
                  <a:gd name="T13" fmla="*/ 72 h 72"/>
                  <a:gd name="T14" fmla="*/ 185 w 185"/>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72">
                    <a:moveTo>
                      <a:pt x="0" y="72"/>
                    </a:moveTo>
                    <a:lnTo>
                      <a:pt x="185" y="72"/>
                    </a:lnTo>
                    <a:moveTo>
                      <a:pt x="0" y="0"/>
                    </a:moveTo>
                    <a:lnTo>
                      <a:pt x="185" y="0"/>
                    </a:lnTo>
                    <a:moveTo>
                      <a:pt x="0" y="72"/>
                    </a:moveTo>
                    <a:lnTo>
                      <a:pt x="0" y="0"/>
                    </a:lnTo>
                    <a:moveTo>
                      <a:pt x="185" y="72"/>
                    </a:moveTo>
                    <a:lnTo>
                      <a:pt x="185"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20">
                <a:extLst>
                  <a:ext uri="{FF2B5EF4-FFF2-40B4-BE49-F238E27FC236}">
                    <a16:creationId xmlns:a16="http://schemas.microsoft.com/office/drawing/2014/main" id="{81608A25-B3A5-4DCB-9A7C-A5B01BF0A85A}"/>
                  </a:ext>
                </a:extLst>
              </p:cNvPr>
              <p:cNvSpPr>
                <a:spLocks noChangeArrowheads="1"/>
              </p:cNvSpPr>
              <p:nvPr/>
            </p:nvSpPr>
            <p:spPr bwMode="auto">
              <a:xfrm>
                <a:off x="7042" y="3304"/>
                <a:ext cx="184"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1">
                <a:extLst>
                  <a:ext uri="{FF2B5EF4-FFF2-40B4-BE49-F238E27FC236}">
                    <a16:creationId xmlns:a16="http://schemas.microsoft.com/office/drawing/2014/main" id="{1D4D255D-37B2-4FE9-8732-1C3FDFB840E4}"/>
                  </a:ext>
                </a:extLst>
              </p:cNvPr>
              <p:cNvSpPr>
                <a:spLocks noEditPoints="1"/>
              </p:cNvSpPr>
              <p:nvPr/>
            </p:nvSpPr>
            <p:spPr bwMode="auto">
              <a:xfrm>
                <a:off x="7042" y="3304"/>
                <a:ext cx="184" cy="72"/>
              </a:xfrm>
              <a:custGeom>
                <a:avLst/>
                <a:gdLst>
                  <a:gd name="T0" fmla="*/ 0 w 184"/>
                  <a:gd name="T1" fmla="*/ 72 h 72"/>
                  <a:gd name="T2" fmla="*/ 184 w 184"/>
                  <a:gd name="T3" fmla="*/ 72 h 72"/>
                  <a:gd name="T4" fmla="*/ 0 w 184"/>
                  <a:gd name="T5" fmla="*/ 72 h 72"/>
                  <a:gd name="T6" fmla="*/ 0 w 184"/>
                  <a:gd name="T7" fmla="*/ 0 h 72"/>
                  <a:gd name="T8" fmla="*/ 184 w 184"/>
                  <a:gd name="T9" fmla="*/ 0 h 72"/>
                  <a:gd name="T10" fmla="*/ 0 w 184"/>
                  <a:gd name="T11" fmla="*/ 0 h 72"/>
                </a:gdLst>
                <a:ahLst/>
                <a:cxnLst>
                  <a:cxn ang="0">
                    <a:pos x="T0" y="T1"/>
                  </a:cxn>
                  <a:cxn ang="0">
                    <a:pos x="T2" y="T3"/>
                  </a:cxn>
                  <a:cxn ang="0">
                    <a:pos x="T4" y="T5"/>
                  </a:cxn>
                  <a:cxn ang="0">
                    <a:pos x="T6" y="T7"/>
                  </a:cxn>
                  <a:cxn ang="0">
                    <a:pos x="T8" y="T9"/>
                  </a:cxn>
                  <a:cxn ang="0">
                    <a:pos x="T10" y="T11"/>
                  </a:cxn>
                </a:cxnLst>
                <a:rect l="0" t="0" r="r" b="b"/>
                <a:pathLst>
                  <a:path w="184" h="72">
                    <a:moveTo>
                      <a:pt x="0" y="72"/>
                    </a:moveTo>
                    <a:lnTo>
                      <a:pt x="184" y="72"/>
                    </a:lnTo>
                    <a:lnTo>
                      <a:pt x="0" y="72"/>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2">
                <a:extLst>
                  <a:ext uri="{FF2B5EF4-FFF2-40B4-BE49-F238E27FC236}">
                    <a16:creationId xmlns:a16="http://schemas.microsoft.com/office/drawing/2014/main" id="{912AE37A-97ED-4EEC-B149-7743B109138C}"/>
                  </a:ext>
                </a:extLst>
              </p:cNvPr>
              <p:cNvSpPr>
                <a:spLocks noEditPoints="1"/>
              </p:cNvSpPr>
              <p:nvPr/>
            </p:nvSpPr>
            <p:spPr bwMode="auto">
              <a:xfrm>
                <a:off x="7042" y="3304"/>
                <a:ext cx="184" cy="72"/>
              </a:xfrm>
              <a:custGeom>
                <a:avLst/>
                <a:gdLst>
                  <a:gd name="T0" fmla="*/ 0 w 184"/>
                  <a:gd name="T1" fmla="*/ 72 h 72"/>
                  <a:gd name="T2" fmla="*/ 184 w 184"/>
                  <a:gd name="T3" fmla="*/ 72 h 72"/>
                  <a:gd name="T4" fmla="*/ 0 w 184"/>
                  <a:gd name="T5" fmla="*/ 0 h 72"/>
                  <a:gd name="T6" fmla="*/ 184 w 184"/>
                  <a:gd name="T7" fmla="*/ 0 h 72"/>
                  <a:gd name="T8" fmla="*/ 0 w 184"/>
                  <a:gd name="T9" fmla="*/ 72 h 72"/>
                  <a:gd name="T10" fmla="*/ 0 w 184"/>
                  <a:gd name="T11" fmla="*/ 0 h 72"/>
                  <a:gd name="T12" fmla="*/ 184 w 184"/>
                  <a:gd name="T13" fmla="*/ 72 h 72"/>
                  <a:gd name="T14" fmla="*/ 184 w 18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2">
                    <a:moveTo>
                      <a:pt x="0" y="72"/>
                    </a:moveTo>
                    <a:lnTo>
                      <a:pt x="184" y="72"/>
                    </a:lnTo>
                    <a:moveTo>
                      <a:pt x="0" y="0"/>
                    </a:moveTo>
                    <a:lnTo>
                      <a:pt x="184" y="0"/>
                    </a:lnTo>
                    <a:moveTo>
                      <a:pt x="0" y="72"/>
                    </a:moveTo>
                    <a:lnTo>
                      <a:pt x="0" y="0"/>
                    </a:lnTo>
                    <a:moveTo>
                      <a:pt x="184" y="72"/>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Rectangle 23">
                <a:extLst>
                  <a:ext uri="{FF2B5EF4-FFF2-40B4-BE49-F238E27FC236}">
                    <a16:creationId xmlns:a16="http://schemas.microsoft.com/office/drawing/2014/main" id="{B3E0F56D-AA8A-4BA1-8F8B-70A5F2516EFD}"/>
                  </a:ext>
                </a:extLst>
              </p:cNvPr>
              <p:cNvSpPr>
                <a:spLocks noChangeArrowheads="1"/>
              </p:cNvSpPr>
              <p:nvPr/>
            </p:nvSpPr>
            <p:spPr bwMode="auto">
              <a:xfrm>
                <a:off x="7042" y="3535"/>
                <a:ext cx="184"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24">
                <a:extLst>
                  <a:ext uri="{FF2B5EF4-FFF2-40B4-BE49-F238E27FC236}">
                    <a16:creationId xmlns:a16="http://schemas.microsoft.com/office/drawing/2014/main" id="{1087EE4B-8572-478C-858F-D64B14EEBCB2}"/>
                  </a:ext>
                </a:extLst>
              </p:cNvPr>
              <p:cNvSpPr>
                <a:spLocks noEditPoints="1"/>
              </p:cNvSpPr>
              <p:nvPr/>
            </p:nvSpPr>
            <p:spPr bwMode="auto">
              <a:xfrm>
                <a:off x="7042" y="3535"/>
                <a:ext cx="184" cy="72"/>
              </a:xfrm>
              <a:custGeom>
                <a:avLst/>
                <a:gdLst>
                  <a:gd name="T0" fmla="*/ 0 w 184"/>
                  <a:gd name="T1" fmla="*/ 72 h 72"/>
                  <a:gd name="T2" fmla="*/ 184 w 184"/>
                  <a:gd name="T3" fmla="*/ 72 h 72"/>
                  <a:gd name="T4" fmla="*/ 0 w 184"/>
                  <a:gd name="T5" fmla="*/ 72 h 72"/>
                  <a:gd name="T6" fmla="*/ 0 w 184"/>
                  <a:gd name="T7" fmla="*/ 0 h 72"/>
                  <a:gd name="T8" fmla="*/ 184 w 184"/>
                  <a:gd name="T9" fmla="*/ 0 h 72"/>
                  <a:gd name="T10" fmla="*/ 0 w 184"/>
                  <a:gd name="T11" fmla="*/ 0 h 72"/>
                </a:gdLst>
                <a:ahLst/>
                <a:cxnLst>
                  <a:cxn ang="0">
                    <a:pos x="T0" y="T1"/>
                  </a:cxn>
                  <a:cxn ang="0">
                    <a:pos x="T2" y="T3"/>
                  </a:cxn>
                  <a:cxn ang="0">
                    <a:pos x="T4" y="T5"/>
                  </a:cxn>
                  <a:cxn ang="0">
                    <a:pos x="T6" y="T7"/>
                  </a:cxn>
                  <a:cxn ang="0">
                    <a:pos x="T8" y="T9"/>
                  </a:cxn>
                  <a:cxn ang="0">
                    <a:pos x="T10" y="T11"/>
                  </a:cxn>
                </a:cxnLst>
                <a:rect l="0" t="0" r="r" b="b"/>
                <a:pathLst>
                  <a:path w="184" h="72">
                    <a:moveTo>
                      <a:pt x="0" y="72"/>
                    </a:moveTo>
                    <a:lnTo>
                      <a:pt x="184" y="72"/>
                    </a:lnTo>
                    <a:lnTo>
                      <a:pt x="0" y="72"/>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25">
                <a:extLst>
                  <a:ext uri="{FF2B5EF4-FFF2-40B4-BE49-F238E27FC236}">
                    <a16:creationId xmlns:a16="http://schemas.microsoft.com/office/drawing/2014/main" id="{D76B4E38-A311-48F1-9C12-66EC4649DA27}"/>
                  </a:ext>
                </a:extLst>
              </p:cNvPr>
              <p:cNvSpPr>
                <a:spLocks noEditPoints="1"/>
              </p:cNvSpPr>
              <p:nvPr/>
            </p:nvSpPr>
            <p:spPr bwMode="auto">
              <a:xfrm>
                <a:off x="7042" y="3535"/>
                <a:ext cx="184" cy="72"/>
              </a:xfrm>
              <a:custGeom>
                <a:avLst/>
                <a:gdLst>
                  <a:gd name="T0" fmla="*/ 0 w 184"/>
                  <a:gd name="T1" fmla="*/ 72 h 72"/>
                  <a:gd name="T2" fmla="*/ 184 w 184"/>
                  <a:gd name="T3" fmla="*/ 72 h 72"/>
                  <a:gd name="T4" fmla="*/ 0 w 184"/>
                  <a:gd name="T5" fmla="*/ 0 h 72"/>
                  <a:gd name="T6" fmla="*/ 184 w 184"/>
                  <a:gd name="T7" fmla="*/ 0 h 72"/>
                  <a:gd name="T8" fmla="*/ 0 w 184"/>
                  <a:gd name="T9" fmla="*/ 72 h 72"/>
                  <a:gd name="T10" fmla="*/ 0 w 184"/>
                  <a:gd name="T11" fmla="*/ 0 h 72"/>
                  <a:gd name="T12" fmla="*/ 184 w 184"/>
                  <a:gd name="T13" fmla="*/ 72 h 72"/>
                  <a:gd name="T14" fmla="*/ 184 w 18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2">
                    <a:moveTo>
                      <a:pt x="0" y="72"/>
                    </a:moveTo>
                    <a:lnTo>
                      <a:pt x="184" y="72"/>
                    </a:lnTo>
                    <a:moveTo>
                      <a:pt x="0" y="0"/>
                    </a:moveTo>
                    <a:lnTo>
                      <a:pt x="184" y="0"/>
                    </a:lnTo>
                    <a:moveTo>
                      <a:pt x="0" y="72"/>
                    </a:moveTo>
                    <a:lnTo>
                      <a:pt x="0" y="0"/>
                    </a:lnTo>
                    <a:moveTo>
                      <a:pt x="184" y="72"/>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26">
                <a:extLst>
                  <a:ext uri="{FF2B5EF4-FFF2-40B4-BE49-F238E27FC236}">
                    <a16:creationId xmlns:a16="http://schemas.microsoft.com/office/drawing/2014/main" id="{E9D9DBCB-4D2D-4FCD-BC7D-459D2EB402C6}"/>
                  </a:ext>
                </a:extLst>
              </p:cNvPr>
              <p:cNvSpPr>
                <a:spLocks/>
              </p:cNvSpPr>
              <p:nvPr/>
            </p:nvSpPr>
            <p:spPr bwMode="auto">
              <a:xfrm>
                <a:off x="6318" y="3089"/>
                <a:ext cx="727" cy="334"/>
              </a:xfrm>
              <a:custGeom>
                <a:avLst/>
                <a:gdLst>
                  <a:gd name="T0" fmla="*/ 0 w 727"/>
                  <a:gd name="T1" fmla="*/ 334 h 334"/>
                  <a:gd name="T2" fmla="*/ 377 w 727"/>
                  <a:gd name="T3" fmla="*/ 87 h 334"/>
                  <a:gd name="T4" fmla="*/ 727 w 727"/>
                  <a:gd name="T5" fmla="*/ 0 h 334"/>
                </a:gdLst>
                <a:ahLst/>
                <a:cxnLst>
                  <a:cxn ang="0">
                    <a:pos x="T0" y="T1"/>
                  </a:cxn>
                  <a:cxn ang="0">
                    <a:pos x="T2" y="T3"/>
                  </a:cxn>
                  <a:cxn ang="0">
                    <a:pos x="T4" y="T5"/>
                  </a:cxn>
                </a:cxnLst>
                <a:rect l="0" t="0" r="r" b="b"/>
                <a:pathLst>
                  <a:path w="727" h="334">
                    <a:moveTo>
                      <a:pt x="0" y="334"/>
                    </a:moveTo>
                    <a:cubicBezTo>
                      <a:pt x="134" y="215"/>
                      <a:pt x="256" y="141"/>
                      <a:pt x="377" y="87"/>
                    </a:cubicBezTo>
                    <a:cubicBezTo>
                      <a:pt x="489" y="38"/>
                      <a:pt x="601" y="6"/>
                      <a:pt x="727"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27">
                <a:extLst>
                  <a:ext uri="{FF2B5EF4-FFF2-40B4-BE49-F238E27FC236}">
                    <a16:creationId xmlns:a16="http://schemas.microsoft.com/office/drawing/2014/main" id="{FE689863-3382-43AB-A7AE-81715130E9BA}"/>
                  </a:ext>
                </a:extLst>
              </p:cNvPr>
              <p:cNvSpPr>
                <a:spLocks/>
              </p:cNvSpPr>
              <p:nvPr/>
            </p:nvSpPr>
            <p:spPr bwMode="auto">
              <a:xfrm>
                <a:off x="7016" y="3062"/>
                <a:ext cx="29" cy="56"/>
              </a:xfrm>
              <a:custGeom>
                <a:avLst/>
                <a:gdLst>
                  <a:gd name="T0" fmla="*/ 2 w 29"/>
                  <a:gd name="T1" fmla="*/ 56 h 56"/>
                  <a:gd name="T2" fmla="*/ 29 w 29"/>
                  <a:gd name="T3" fmla="*/ 27 h 56"/>
                  <a:gd name="T4" fmla="*/ 0 w 29"/>
                  <a:gd name="T5" fmla="*/ 0 h 56"/>
                </a:gdLst>
                <a:ahLst/>
                <a:cxnLst>
                  <a:cxn ang="0">
                    <a:pos x="T0" y="T1"/>
                  </a:cxn>
                  <a:cxn ang="0">
                    <a:pos x="T2" y="T3"/>
                  </a:cxn>
                  <a:cxn ang="0">
                    <a:pos x="T4" y="T5"/>
                  </a:cxn>
                </a:cxnLst>
                <a:rect l="0" t="0" r="r" b="b"/>
                <a:pathLst>
                  <a:path w="29" h="56">
                    <a:moveTo>
                      <a:pt x="2" y="56"/>
                    </a:moveTo>
                    <a:lnTo>
                      <a:pt x="29" y="27"/>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28">
                <a:extLst>
                  <a:ext uri="{FF2B5EF4-FFF2-40B4-BE49-F238E27FC236}">
                    <a16:creationId xmlns:a16="http://schemas.microsoft.com/office/drawing/2014/main" id="{9A26E8AA-2368-4413-B260-9C6143BD49E6}"/>
                  </a:ext>
                </a:extLst>
              </p:cNvPr>
              <p:cNvSpPr>
                <a:spLocks/>
              </p:cNvSpPr>
              <p:nvPr/>
            </p:nvSpPr>
            <p:spPr bwMode="auto">
              <a:xfrm>
                <a:off x="6318" y="3340"/>
                <a:ext cx="724" cy="83"/>
              </a:xfrm>
              <a:custGeom>
                <a:avLst/>
                <a:gdLst>
                  <a:gd name="T0" fmla="*/ 0 w 724"/>
                  <a:gd name="T1" fmla="*/ 83 h 83"/>
                  <a:gd name="T2" fmla="*/ 397 w 724"/>
                  <a:gd name="T3" fmla="*/ 23 h 83"/>
                  <a:gd name="T4" fmla="*/ 724 w 724"/>
                  <a:gd name="T5" fmla="*/ 0 h 83"/>
                </a:gdLst>
                <a:ahLst/>
                <a:cxnLst>
                  <a:cxn ang="0">
                    <a:pos x="T0" y="T1"/>
                  </a:cxn>
                  <a:cxn ang="0">
                    <a:pos x="T2" y="T3"/>
                  </a:cxn>
                  <a:cxn ang="0">
                    <a:pos x="T4" y="T5"/>
                  </a:cxn>
                </a:cxnLst>
                <a:rect l="0" t="0" r="r" b="b"/>
                <a:pathLst>
                  <a:path w="724" h="83">
                    <a:moveTo>
                      <a:pt x="0" y="83"/>
                    </a:moveTo>
                    <a:cubicBezTo>
                      <a:pt x="134" y="62"/>
                      <a:pt x="311" y="36"/>
                      <a:pt x="397" y="23"/>
                    </a:cubicBezTo>
                    <a:cubicBezTo>
                      <a:pt x="504" y="7"/>
                      <a:pt x="466" y="13"/>
                      <a:pt x="724"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9">
                <a:extLst>
                  <a:ext uri="{FF2B5EF4-FFF2-40B4-BE49-F238E27FC236}">
                    <a16:creationId xmlns:a16="http://schemas.microsoft.com/office/drawing/2014/main" id="{91C424A2-FD24-4C72-968B-6386A5241EE2}"/>
                  </a:ext>
                </a:extLst>
              </p:cNvPr>
              <p:cNvSpPr>
                <a:spLocks/>
              </p:cNvSpPr>
              <p:nvPr/>
            </p:nvSpPr>
            <p:spPr bwMode="auto">
              <a:xfrm>
                <a:off x="7012" y="3313"/>
                <a:ext cx="30" cy="57"/>
              </a:xfrm>
              <a:custGeom>
                <a:avLst/>
                <a:gdLst>
                  <a:gd name="T0" fmla="*/ 3 w 30"/>
                  <a:gd name="T1" fmla="*/ 57 h 57"/>
                  <a:gd name="T2" fmla="*/ 30 w 30"/>
                  <a:gd name="T3" fmla="*/ 27 h 57"/>
                  <a:gd name="T4" fmla="*/ 0 w 30"/>
                  <a:gd name="T5" fmla="*/ 0 h 57"/>
                </a:gdLst>
                <a:ahLst/>
                <a:cxnLst>
                  <a:cxn ang="0">
                    <a:pos x="T0" y="T1"/>
                  </a:cxn>
                  <a:cxn ang="0">
                    <a:pos x="T2" y="T3"/>
                  </a:cxn>
                  <a:cxn ang="0">
                    <a:pos x="T4" y="T5"/>
                  </a:cxn>
                </a:cxnLst>
                <a:rect l="0" t="0" r="r" b="b"/>
                <a:pathLst>
                  <a:path w="30" h="57">
                    <a:moveTo>
                      <a:pt x="3" y="57"/>
                    </a:moveTo>
                    <a:lnTo>
                      <a:pt x="30" y="27"/>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30">
                <a:extLst>
                  <a:ext uri="{FF2B5EF4-FFF2-40B4-BE49-F238E27FC236}">
                    <a16:creationId xmlns:a16="http://schemas.microsoft.com/office/drawing/2014/main" id="{D8998AA3-EE01-4DD6-9795-DFD63B3A25C4}"/>
                  </a:ext>
                </a:extLst>
              </p:cNvPr>
              <p:cNvSpPr>
                <a:spLocks/>
              </p:cNvSpPr>
              <p:nvPr/>
            </p:nvSpPr>
            <p:spPr bwMode="auto">
              <a:xfrm>
                <a:off x="649" y="3205"/>
                <a:ext cx="377" cy="98"/>
              </a:xfrm>
              <a:custGeom>
                <a:avLst/>
                <a:gdLst>
                  <a:gd name="T0" fmla="*/ 31 w 377"/>
                  <a:gd name="T1" fmla="*/ 0 h 98"/>
                  <a:gd name="T2" fmla="*/ 198 w 377"/>
                  <a:gd name="T3" fmla="*/ 40 h 98"/>
                  <a:gd name="T4" fmla="*/ 377 w 377"/>
                  <a:gd name="T5" fmla="*/ 98 h 98"/>
                </a:gdLst>
                <a:ahLst/>
                <a:cxnLst>
                  <a:cxn ang="0">
                    <a:pos x="T0" y="T1"/>
                  </a:cxn>
                  <a:cxn ang="0">
                    <a:pos x="T2" y="T3"/>
                  </a:cxn>
                  <a:cxn ang="0">
                    <a:pos x="T4" y="T5"/>
                  </a:cxn>
                </a:cxnLst>
                <a:rect l="0" t="0" r="r" b="b"/>
                <a:pathLst>
                  <a:path w="377" h="98">
                    <a:moveTo>
                      <a:pt x="31" y="0"/>
                    </a:moveTo>
                    <a:cubicBezTo>
                      <a:pt x="0" y="24"/>
                      <a:pt x="131" y="30"/>
                      <a:pt x="198" y="40"/>
                    </a:cubicBezTo>
                    <a:cubicBezTo>
                      <a:pt x="310" y="59"/>
                      <a:pt x="251" y="92"/>
                      <a:pt x="377" y="98"/>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31">
                <a:extLst>
                  <a:ext uri="{FF2B5EF4-FFF2-40B4-BE49-F238E27FC236}">
                    <a16:creationId xmlns:a16="http://schemas.microsoft.com/office/drawing/2014/main" id="{7A36BBD7-4D9E-46B7-AB85-201B060472BD}"/>
                  </a:ext>
                </a:extLst>
              </p:cNvPr>
              <p:cNvSpPr>
                <a:spLocks/>
              </p:cNvSpPr>
              <p:nvPr/>
            </p:nvSpPr>
            <p:spPr bwMode="auto">
              <a:xfrm>
                <a:off x="1019" y="3274"/>
                <a:ext cx="29" cy="57"/>
              </a:xfrm>
              <a:custGeom>
                <a:avLst/>
                <a:gdLst>
                  <a:gd name="T0" fmla="*/ 2 w 29"/>
                  <a:gd name="T1" fmla="*/ 0 h 57"/>
                  <a:gd name="T2" fmla="*/ 29 w 29"/>
                  <a:gd name="T3" fmla="*/ 30 h 57"/>
                  <a:gd name="T4" fmla="*/ 0 w 29"/>
                  <a:gd name="T5" fmla="*/ 57 h 57"/>
                  <a:gd name="T6" fmla="*/ 2 w 29"/>
                  <a:gd name="T7" fmla="*/ 0 h 57"/>
                </a:gdLst>
                <a:ahLst/>
                <a:cxnLst>
                  <a:cxn ang="0">
                    <a:pos x="T0" y="T1"/>
                  </a:cxn>
                  <a:cxn ang="0">
                    <a:pos x="T2" y="T3"/>
                  </a:cxn>
                  <a:cxn ang="0">
                    <a:pos x="T4" y="T5"/>
                  </a:cxn>
                  <a:cxn ang="0">
                    <a:pos x="T6" y="T7"/>
                  </a:cxn>
                </a:cxnLst>
                <a:rect l="0" t="0" r="r" b="b"/>
                <a:pathLst>
                  <a:path w="29" h="57">
                    <a:moveTo>
                      <a:pt x="2" y="0"/>
                    </a:moveTo>
                    <a:lnTo>
                      <a:pt x="29" y="30"/>
                    </a:lnTo>
                    <a:lnTo>
                      <a:pt x="0" y="5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32">
                <a:extLst>
                  <a:ext uri="{FF2B5EF4-FFF2-40B4-BE49-F238E27FC236}">
                    <a16:creationId xmlns:a16="http://schemas.microsoft.com/office/drawing/2014/main" id="{131C4E37-9B18-445D-A390-22E278F8CA2A}"/>
                  </a:ext>
                </a:extLst>
              </p:cNvPr>
              <p:cNvSpPr>
                <a:spLocks/>
              </p:cNvSpPr>
              <p:nvPr/>
            </p:nvSpPr>
            <p:spPr bwMode="auto">
              <a:xfrm>
                <a:off x="741" y="3423"/>
                <a:ext cx="307" cy="0"/>
              </a:xfrm>
              <a:custGeom>
                <a:avLst/>
                <a:gdLst>
                  <a:gd name="T0" fmla="*/ 307 w 307"/>
                  <a:gd name="T1" fmla="*/ 0 w 307"/>
                </a:gdLst>
                <a:ahLst/>
                <a:cxnLst>
                  <a:cxn ang="0">
                    <a:pos x="T0" y="0"/>
                  </a:cxn>
                  <a:cxn ang="0">
                    <a:pos x="T1" y="0"/>
                  </a:cxn>
                </a:cxnLst>
                <a:rect l="0" t="0" r="r" b="b"/>
                <a:pathLst>
                  <a:path w="307">
                    <a:moveTo>
                      <a:pt x="307" y="0"/>
                    </a:moveTo>
                    <a:cubicBezTo>
                      <a:pt x="230" y="0"/>
                      <a:pt x="77" y="0"/>
                      <a:pt x="0"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33">
                <a:extLst>
                  <a:ext uri="{FF2B5EF4-FFF2-40B4-BE49-F238E27FC236}">
                    <a16:creationId xmlns:a16="http://schemas.microsoft.com/office/drawing/2014/main" id="{22DD60D9-08AB-4126-B9B2-322CBEF734D4}"/>
                  </a:ext>
                </a:extLst>
              </p:cNvPr>
              <p:cNvSpPr>
                <a:spLocks/>
              </p:cNvSpPr>
              <p:nvPr/>
            </p:nvSpPr>
            <p:spPr bwMode="auto">
              <a:xfrm>
                <a:off x="1020" y="3395"/>
                <a:ext cx="28" cy="57"/>
              </a:xfrm>
              <a:custGeom>
                <a:avLst/>
                <a:gdLst>
                  <a:gd name="T0" fmla="*/ 0 w 28"/>
                  <a:gd name="T1" fmla="*/ 57 h 57"/>
                  <a:gd name="T2" fmla="*/ 28 w 28"/>
                  <a:gd name="T3" fmla="*/ 28 h 57"/>
                  <a:gd name="T4" fmla="*/ 0 w 28"/>
                  <a:gd name="T5" fmla="*/ 0 h 57"/>
                </a:gdLst>
                <a:ahLst/>
                <a:cxnLst>
                  <a:cxn ang="0">
                    <a:pos x="T0" y="T1"/>
                  </a:cxn>
                  <a:cxn ang="0">
                    <a:pos x="T2" y="T3"/>
                  </a:cxn>
                  <a:cxn ang="0">
                    <a:pos x="T4" y="T5"/>
                  </a:cxn>
                </a:cxnLst>
                <a:rect l="0" t="0" r="r" b="b"/>
                <a:pathLst>
                  <a:path w="28" h="57">
                    <a:moveTo>
                      <a:pt x="0" y="57"/>
                    </a:moveTo>
                    <a:lnTo>
                      <a:pt x="28" y="28"/>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34">
                <a:extLst>
                  <a:ext uri="{FF2B5EF4-FFF2-40B4-BE49-F238E27FC236}">
                    <a16:creationId xmlns:a16="http://schemas.microsoft.com/office/drawing/2014/main" id="{82CDB979-FBE0-48F4-BF40-535B5B55AF84}"/>
                  </a:ext>
                </a:extLst>
              </p:cNvPr>
              <p:cNvSpPr>
                <a:spLocks/>
              </p:cNvSpPr>
              <p:nvPr/>
            </p:nvSpPr>
            <p:spPr bwMode="auto">
              <a:xfrm>
                <a:off x="741" y="3550"/>
                <a:ext cx="307" cy="162"/>
              </a:xfrm>
              <a:custGeom>
                <a:avLst/>
                <a:gdLst>
                  <a:gd name="T0" fmla="*/ 307 w 307"/>
                  <a:gd name="T1" fmla="*/ 37 h 162"/>
                  <a:gd name="T2" fmla="*/ 49 w 307"/>
                  <a:gd name="T3" fmla="*/ 143 h 162"/>
                  <a:gd name="T4" fmla="*/ 0 w 307"/>
                  <a:gd name="T5" fmla="*/ 122 h 162"/>
                </a:gdLst>
                <a:ahLst/>
                <a:cxnLst>
                  <a:cxn ang="0">
                    <a:pos x="T0" y="T1"/>
                  </a:cxn>
                  <a:cxn ang="0">
                    <a:pos x="T2" y="T3"/>
                  </a:cxn>
                  <a:cxn ang="0">
                    <a:pos x="T4" y="T5"/>
                  </a:cxn>
                </a:cxnLst>
                <a:rect l="0" t="0" r="r" b="b"/>
                <a:pathLst>
                  <a:path w="307" h="162">
                    <a:moveTo>
                      <a:pt x="307" y="37"/>
                    </a:moveTo>
                    <a:cubicBezTo>
                      <a:pt x="111" y="0"/>
                      <a:pt x="73" y="108"/>
                      <a:pt x="49" y="143"/>
                    </a:cubicBezTo>
                    <a:cubicBezTo>
                      <a:pt x="36" y="162"/>
                      <a:pt x="28" y="160"/>
                      <a:pt x="0" y="122"/>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35">
                <a:extLst>
                  <a:ext uri="{FF2B5EF4-FFF2-40B4-BE49-F238E27FC236}">
                    <a16:creationId xmlns:a16="http://schemas.microsoft.com/office/drawing/2014/main" id="{8F458EB7-7ED2-4FF8-8E34-9310F83954B3}"/>
                  </a:ext>
                </a:extLst>
              </p:cNvPr>
              <p:cNvSpPr>
                <a:spLocks/>
              </p:cNvSpPr>
              <p:nvPr/>
            </p:nvSpPr>
            <p:spPr bwMode="auto">
              <a:xfrm>
                <a:off x="1015" y="3554"/>
                <a:ext cx="33" cy="55"/>
              </a:xfrm>
              <a:custGeom>
                <a:avLst/>
                <a:gdLst>
                  <a:gd name="T0" fmla="*/ 0 w 33"/>
                  <a:gd name="T1" fmla="*/ 55 h 55"/>
                  <a:gd name="T2" fmla="*/ 33 w 33"/>
                  <a:gd name="T3" fmla="*/ 33 h 55"/>
                  <a:gd name="T4" fmla="*/ 11 w 33"/>
                  <a:gd name="T5" fmla="*/ 0 h 55"/>
                </a:gdLst>
                <a:ahLst/>
                <a:cxnLst>
                  <a:cxn ang="0">
                    <a:pos x="T0" y="T1"/>
                  </a:cxn>
                  <a:cxn ang="0">
                    <a:pos x="T2" y="T3"/>
                  </a:cxn>
                  <a:cxn ang="0">
                    <a:pos x="T4" y="T5"/>
                  </a:cxn>
                </a:cxnLst>
                <a:rect l="0" t="0" r="r" b="b"/>
                <a:pathLst>
                  <a:path w="33" h="55">
                    <a:moveTo>
                      <a:pt x="0" y="55"/>
                    </a:moveTo>
                    <a:lnTo>
                      <a:pt x="33" y="33"/>
                    </a:lnTo>
                    <a:lnTo>
                      <a:pt x="11"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36">
                <a:extLst>
                  <a:ext uri="{FF2B5EF4-FFF2-40B4-BE49-F238E27FC236}">
                    <a16:creationId xmlns:a16="http://schemas.microsoft.com/office/drawing/2014/main" id="{D8C5D691-87B0-4485-9E85-DE6C69C19185}"/>
                  </a:ext>
                </a:extLst>
              </p:cNvPr>
              <p:cNvSpPr>
                <a:spLocks noChangeArrowheads="1"/>
              </p:cNvSpPr>
              <p:nvPr/>
            </p:nvSpPr>
            <p:spPr bwMode="auto">
              <a:xfrm>
                <a:off x="4777" y="3327"/>
                <a:ext cx="369" cy="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37">
                <a:extLst>
                  <a:ext uri="{FF2B5EF4-FFF2-40B4-BE49-F238E27FC236}">
                    <a16:creationId xmlns:a16="http://schemas.microsoft.com/office/drawing/2014/main" id="{CEA8FF24-E82E-45D3-B065-A7846E41CB88}"/>
                  </a:ext>
                </a:extLst>
              </p:cNvPr>
              <p:cNvSpPr>
                <a:spLocks noChangeArrowheads="1"/>
              </p:cNvSpPr>
              <p:nvPr/>
            </p:nvSpPr>
            <p:spPr bwMode="auto">
              <a:xfrm>
                <a:off x="4777" y="3327"/>
                <a:ext cx="369" cy="223"/>
              </a:xfrm>
              <a:prstGeom prst="rect">
                <a:avLst/>
              </a:prstGeom>
              <a:noFill/>
              <a:ln w="3175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3" name="Picture 38">
                <a:extLst>
                  <a:ext uri="{FF2B5EF4-FFF2-40B4-BE49-F238E27FC236}">
                    <a16:creationId xmlns:a16="http://schemas.microsoft.com/office/drawing/2014/main" id="{73001885-45D7-457E-A618-0BC6902612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0" y="3270"/>
                <a:ext cx="22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Freeform 39">
                <a:extLst>
                  <a:ext uri="{FF2B5EF4-FFF2-40B4-BE49-F238E27FC236}">
                    <a16:creationId xmlns:a16="http://schemas.microsoft.com/office/drawing/2014/main" id="{D39640A8-79C4-46A1-955E-EA42F7A8BD34}"/>
                  </a:ext>
                </a:extLst>
              </p:cNvPr>
              <p:cNvSpPr>
                <a:spLocks/>
              </p:cNvSpPr>
              <p:nvPr/>
            </p:nvSpPr>
            <p:spPr bwMode="auto">
              <a:xfrm>
                <a:off x="1233" y="3451"/>
                <a:ext cx="706" cy="197"/>
              </a:xfrm>
              <a:custGeom>
                <a:avLst/>
                <a:gdLst>
                  <a:gd name="T0" fmla="*/ 706 w 706"/>
                  <a:gd name="T1" fmla="*/ 99 h 197"/>
                  <a:gd name="T2" fmla="*/ 607 w 706"/>
                  <a:gd name="T3" fmla="*/ 197 h 197"/>
                  <a:gd name="T4" fmla="*/ 607 w 706"/>
                  <a:gd name="T5" fmla="*/ 148 h 197"/>
                  <a:gd name="T6" fmla="*/ 0 w 706"/>
                  <a:gd name="T7" fmla="*/ 148 h 197"/>
                  <a:gd name="T8" fmla="*/ 0 w 706"/>
                  <a:gd name="T9" fmla="*/ 49 h 197"/>
                  <a:gd name="T10" fmla="*/ 607 w 706"/>
                  <a:gd name="T11" fmla="*/ 49 h 197"/>
                  <a:gd name="T12" fmla="*/ 607 w 706"/>
                  <a:gd name="T13" fmla="*/ 0 h 197"/>
                  <a:gd name="T14" fmla="*/ 706 w 706"/>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97">
                    <a:moveTo>
                      <a:pt x="706" y="99"/>
                    </a:moveTo>
                    <a:lnTo>
                      <a:pt x="607" y="197"/>
                    </a:lnTo>
                    <a:lnTo>
                      <a:pt x="607" y="148"/>
                    </a:lnTo>
                    <a:lnTo>
                      <a:pt x="0" y="148"/>
                    </a:lnTo>
                    <a:lnTo>
                      <a:pt x="0" y="49"/>
                    </a:lnTo>
                    <a:lnTo>
                      <a:pt x="607" y="49"/>
                    </a:lnTo>
                    <a:lnTo>
                      <a:pt x="607" y="0"/>
                    </a:lnTo>
                    <a:lnTo>
                      <a:pt x="706"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40">
                <a:extLst>
                  <a:ext uri="{FF2B5EF4-FFF2-40B4-BE49-F238E27FC236}">
                    <a16:creationId xmlns:a16="http://schemas.microsoft.com/office/drawing/2014/main" id="{3D32BA8E-C187-4694-87F0-DC83078D0588}"/>
                  </a:ext>
                </a:extLst>
              </p:cNvPr>
              <p:cNvSpPr>
                <a:spLocks/>
              </p:cNvSpPr>
              <p:nvPr/>
            </p:nvSpPr>
            <p:spPr bwMode="auto">
              <a:xfrm>
                <a:off x="1233" y="3451"/>
                <a:ext cx="706" cy="197"/>
              </a:xfrm>
              <a:custGeom>
                <a:avLst/>
                <a:gdLst>
                  <a:gd name="T0" fmla="*/ 706 w 706"/>
                  <a:gd name="T1" fmla="*/ 99 h 197"/>
                  <a:gd name="T2" fmla="*/ 607 w 706"/>
                  <a:gd name="T3" fmla="*/ 197 h 197"/>
                  <a:gd name="T4" fmla="*/ 607 w 706"/>
                  <a:gd name="T5" fmla="*/ 148 h 197"/>
                  <a:gd name="T6" fmla="*/ 0 w 706"/>
                  <a:gd name="T7" fmla="*/ 148 h 197"/>
                  <a:gd name="T8" fmla="*/ 0 w 706"/>
                  <a:gd name="T9" fmla="*/ 49 h 197"/>
                  <a:gd name="T10" fmla="*/ 607 w 706"/>
                  <a:gd name="T11" fmla="*/ 49 h 197"/>
                  <a:gd name="T12" fmla="*/ 607 w 706"/>
                  <a:gd name="T13" fmla="*/ 0 h 197"/>
                  <a:gd name="T14" fmla="*/ 706 w 706"/>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97">
                    <a:moveTo>
                      <a:pt x="706" y="99"/>
                    </a:moveTo>
                    <a:lnTo>
                      <a:pt x="607" y="197"/>
                    </a:lnTo>
                    <a:lnTo>
                      <a:pt x="607" y="148"/>
                    </a:lnTo>
                    <a:lnTo>
                      <a:pt x="0" y="148"/>
                    </a:lnTo>
                    <a:lnTo>
                      <a:pt x="0" y="49"/>
                    </a:lnTo>
                    <a:lnTo>
                      <a:pt x="607" y="49"/>
                    </a:lnTo>
                    <a:lnTo>
                      <a:pt x="607" y="0"/>
                    </a:lnTo>
                    <a:lnTo>
                      <a:pt x="706"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41">
                <a:extLst>
                  <a:ext uri="{FF2B5EF4-FFF2-40B4-BE49-F238E27FC236}">
                    <a16:creationId xmlns:a16="http://schemas.microsoft.com/office/drawing/2014/main" id="{17A94295-FFE1-4D85-AB72-5FA0F7517E0A}"/>
                  </a:ext>
                </a:extLst>
              </p:cNvPr>
              <p:cNvSpPr>
                <a:spLocks/>
              </p:cNvSpPr>
              <p:nvPr/>
            </p:nvSpPr>
            <p:spPr bwMode="auto">
              <a:xfrm>
                <a:off x="2123" y="3451"/>
                <a:ext cx="614" cy="197"/>
              </a:xfrm>
              <a:custGeom>
                <a:avLst/>
                <a:gdLst>
                  <a:gd name="T0" fmla="*/ 614 w 614"/>
                  <a:gd name="T1" fmla="*/ 99 h 197"/>
                  <a:gd name="T2" fmla="*/ 516 w 614"/>
                  <a:gd name="T3" fmla="*/ 197 h 197"/>
                  <a:gd name="T4" fmla="*/ 516 w 614"/>
                  <a:gd name="T5" fmla="*/ 148 h 197"/>
                  <a:gd name="T6" fmla="*/ 0 w 614"/>
                  <a:gd name="T7" fmla="*/ 148 h 197"/>
                  <a:gd name="T8" fmla="*/ 0 w 614"/>
                  <a:gd name="T9" fmla="*/ 49 h 197"/>
                  <a:gd name="T10" fmla="*/ 516 w 614"/>
                  <a:gd name="T11" fmla="*/ 49 h 197"/>
                  <a:gd name="T12" fmla="*/ 516 w 614"/>
                  <a:gd name="T13" fmla="*/ 0 h 197"/>
                  <a:gd name="T14" fmla="*/ 614 w 614"/>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197">
                    <a:moveTo>
                      <a:pt x="614" y="99"/>
                    </a:moveTo>
                    <a:lnTo>
                      <a:pt x="516" y="197"/>
                    </a:lnTo>
                    <a:lnTo>
                      <a:pt x="516" y="148"/>
                    </a:lnTo>
                    <a:lnTo>
                      <a:pt x="0" y="148"/>
                    </a:lnTo>
                    <a:lnTo>
                      <a:pt x="0" y="49"/>
                    </a:lnTo>
                    <a:lnTo>
                      <a:pt x="516" y="49"/>
                    </a:lnTo>
                    <a:lnTo>
                      <a:pt x="516" y="0"/>
                    </a:lnTo>
                    <a:lnTo>
                      <a:pt x="614"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42">
                <a:extLst>
                  <a:ext uri="{FF2B5EF4-FFF2-40B4-BE49-F238E27FC236}">
                    <a16:creationId xmlns:a16="http://schemas.microsoft.com/office/drawing/2014/main" id="{9DDA1F01-6EDF-43C4-B62E-457FAD822C70}"/>
                  </a:ext>
                </a:extLst>
              </p:cNvPr>
              <p:cNvSpPr>
                <a:spLocks/>
              </p:cNvSpPr>
              <p:nvPr/>
            </p:nvSpPr>
            <p:spPr bwMode="auto">
              <a:xfrm>
                <a:off x="2123" y="3451"/>
                <a:ext cx="614" cy="197"/>
              </a:xfrm>
              <a:custGeom>
                <a:avLst/>
                <a:gdLst>
                  <a:gd name="T0" fmla="*/ 614 w 614"/>
                  <a:gd name="T1" fmla="*/ 99 h 197"/>
                  <a:gd name="T2" fmla="*/ 516 w 614"/>
                  <a:gd name="T3" fmla="*/ 197 h 197"/>
                  <a:gd name="T4" fmla="*/ 516 w 614"/>
                  <a:gd name="T5" fmla="*/ 148 h 197"/>
                  <a:gd name="T6" fmla="*/ 0 w 614"/>
                  <a:gd name="T7" fmla="*/ 148 h 197"/>
                  <a:gd name="T8" fmla="*/ 0 w 614"/>
                  <a:gd name="T9" fmla="*/ 49 h 197"/>
                  <a:gd name="T10" fmla="*/ 516 w 614"/>
                  <a:gd name="T11" fmla="*/ 49 h 197"/>
                  <a:gd name="T12" fmla="*/ 516 w 614"/>
                  <a:gd name="T13" fmla="*/ 0 h 197"/>
                  <a:gd name="T14" fmla="*/ 614 w 614"/>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197">
                    <a:moveTo>
                      <a:pt x="614" y="99"/>
                    </a:moveTo>
                    <a:lnTo>
                      <a:pt x="516" y="197"/>
                    </a:lnTo>
                    <a:lnTo>
                      <a:pt x="516" y="148"/>
                    </a:lnTo>
                    <a:lnTo>
                      <a:pt x="0" y="148"/>
                    </a:lnTo>
                    <a:lnTo>
                      <a:pt x="0" y="49"/>
                    </a:lnTo>
                    <a:lnTo>
                      <a:pt x="516" y="49"/>
                    </a:lnTo>
                    <a:lnTo>
                      <a:pt x="516" y="0"/>
                    </a:lnTo>
                    <a:lnTo>
                      <a:pt x="614"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43">
                <a:extLst>
                  <a:ext uri="{FF2B5EF4-FFF2-40B4-BE49-F238E27FC236}">
                    <a16:creationId xmlns:a16="http://schemas.microsoft.com/office/drawing/2014/main" id="{9A8A0454-C93A-4217-BF21-C8A18D2F1CBF}"/>
                  </a:ext>
                </a:extLst>
              </p:cNvPr>
              <p:cNvSpPr>
                <a:spLocks/>
              </p:cNvSpPr>
              <p:nvPr/>
            </p:nvSpPr>
            <p:spPr bwMode="auto">
              <a:xfrm>
                <a:off x="2921" y="3451"/>
                <a:ext cx="1842" cy="197"/>
              </a:xfrm>
              <a:custGeom>
                <a:avLst/>
                <a:gdLst>
                  <a:gd name="T0" fmla="*/ 1842 w 1842"/>
                  <a:gd name="T1" fmla="*/ 99 h 197"/>
                  <a:gd name="T2" fmla="*/ 1744 w 1842"/>
                  <a:gd name="T3" fmla="*/ 197 h 197"/>
                  <a:gd name="T4" fmla="*/ 1744 w 1842"/>
                  <a:gd name="T5" fmla="*/ 148 h 197"/>
                  <a:gd name="T6" fmla="*/ 0 w 1842"/>
                  <a:gd name="T7" fmla="*/ 148 h 197"/>
                  <a:gd name="T8" fmla="*/ 0 w 1842"/>
                  <a:gd name="T9" fmla="*/ 49 h 197"/>
                  <a:gd name="T10" fmla="*/ 1744 w 1842"/>
                  <a:gd name="T11" fmla="*/ 49 h 197"/>
                  <a:gd name="T12" fmla="*/ 1744 w 1842"/>
                  <a:gd name="T13" fmla="*/ 0 h 197"/>
                  <a:gd name="T14" fmla="*/ 1842 w 1842"/>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2" h="197">
                    <a:moveTo>
                      <a:pt x="1842" y="99"/>
                    </a:moveTo>
                    <a:lnTo>
                      <a:pt x="1744" y="197"/>
                    </a:lnTo>
                    <a:lnTo>
                      <a:pt x="1744" y="148"/>
                    </a:lnTo>
                    <a:lnTo>
                      <a:pt x="0" y="148"/>
                    </a:lnTo>
                    <a:lnTo>
                      <a:pt x="0" y="49"/>
                    </a:lnTo>
                    <a:lnTo>
                      <a:pt x="1744" y="49"/>
                    </a:lnTo>
                    <a:lnTo>
                      <a:pt x="1744" y="0"/>
                    </a:lnTo>
                    <a:lnTo>
                      <a:pt x="1842"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44">
                <a:extLst>
                  <a:ext uri="{FF2B5EF4-FFF2-40B4-BE49-F238E27FC236}">
                    <a16:creationId xmlns:a16="http://schemas.microsoft.com/office/drawing/2014/main" id="{65614257-33B1-474B-AEE4-307F6257C83B}"/>
                  </a:ext>
                </a:extLst>
              </p:cNvPr>
              <p:cNvSpPr>
                <a:spLocks/>
              </p:cNvSpPr>
              <p:nvPr/>
            </p:nvSpPr>
            <p:spPr bwMode="auto">
              <a:xfrm>
                <a:off x="2921" y="3451"/>
                <a:ext cx="1842" cy="197"/>
              </a:xfrm>
              <a:custGeom>
                <a:avLst/>
                <a:gdLst>
                  <a:gd name="T0" fmla="*/ 1842 w 1842"/>
                  <a:gd name="T1" fmla="*/ 99 h 197"/>
                  <a:gd name="T2" fmla="*/ 1744 w 1842"/>
                  <a:gd name="T3" fmla="*/ 197 h 197"/>
                  <a:gd name="T4" fmla="*/ 1744 w 1842"/>
                  <a:gd name="T5" fmla="*/ 148 h 197"/>
                  <a:gd name="T6" fmla="*/ 0 w 1842"/>
                  <a:gd name="T7" fmla="*/ 148 h 197"/>
                  <a:gd name="T8" fmla="*/ 0 w 1842"/>
                  <a:gd name="T9" fmla="*/ 49 h 197"/>
                  <a:gd name="T10" fmla="*/ 1744 w 1842"/>
                  <a:gd name="T11" fmla="*/ 49 h 197"/>
                  <a:gd name="T12" fmla="*/ 1744 w 1842"/>
                  <a:gd name="T13" fmla="*/ 0 h 197"/>
                  <a:gd name="T14" fmla="*/ 1842 w 1842"/>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2" h="197">
                    <a:moveTo>
                      <a:pt x="1842" y="99"/>
                    </a:moveTo>
                    <a:lnTo>
                      <a:pt x="1744" y="197"/>
                    </a:lnTo>
                    <a:lnTo>
                      <a:pt x="1744" y="148"/>
                    </a:lnTo>
                    <a:lnTo>
                      <a:pt x="0" y="148"/>
                    </a:lnTo>
                    <a:lnTo>
                      <a:pt x="0" y="49"/>
                    </a:lnTo>
                    <a:lnTo>
                      <a:pt x="1744" y="49"/>
                    </a:lnTo>
                    <a:lnTo>
                      <a:pt x="1744" y="0"/>
                    </a:lnTo>
                    <a:lnTo>
                      <a:pt x="1842"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0" name="Picture 45">
                <a:extLst>
                  <a:ext uri="{FF2B5EF4-FFF2-40B4-BE49-F238E27FC236}">
                    <a16:creationId xmlns:a16="http://schemas.microsoft.com/office/drawing/2014/main" id="{47B3FD60-43C1-4610-8D9A-C13858C8DA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9" y="2332"/>
                <a:ext cx="736"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46">
                <a:extLst>
                  <a:ext uri="{FF2B5EF4-FFF2-40B4-BE49-F238E27FC236}">
                    <a16:creationId xmlns:a16="http://schemas.microsoft.com/office/drawing/2014/main" id="{2618F9C7-36DD-4457-833A-1B02D4ED43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1" y="3244"/>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48">
                <a:extLst>
                  <a:ext uri="{FF2B5EF4-FFF2-40B4-BE49-F238E27FC236}">
                    <a16:creationId xmlns:a16="http://schemas.microsoft.com/office/drawing/2014/main" id="{89722716-138C-4AEF-8843-2F964F06E7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9" y="3244"/>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9">
                <a:extLst>
                  <a:ext uri="{FF2B5EF4-FFF2-40B4-BE49-F238E27FC236}">
                    <a16:creationId xmlns:a16="http://schemas.microsoft.com/office/drawing/2014/main" id="{0249306F-4876-408A-A898-95CBD73FF5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9" y="3244"/>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50">
                <a:extLst>
                  <a:ext uri="{FF2B5EF4-FFF2-40B4-BE49-F238E27FC236}">
                    <a16:creationId xmlns:a16="http://schemas.microsoft.com/office/drawing/2014/main" id="{6DD07B9E-7235-40B7-A078-912F9C1E92A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58" y="3244"/>
                <a:ext cx="369"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51">
                <a:extLst>
                  <a:ext uri="{FF2B5EF4-FFF2-40B4-BE49-F238E27FC236}">
                    <a16:creationId xmlns:a16="http://schemas.microsoft.com/office/drawing/2014/main" id="{FBD39A11-661E-4240-8B7E-6DC0E536049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4" y="3216"/>
                <a:ext cx="369"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Freeform 52">
                <a:extLst>
                  <a:ext uri="{FF2B5EF4-FFF2-40B4-BE49-F238E27FC236}">
                    <a16:creationId xmlns:a16="http://schemas.microsoft.com/office/drawing/2014/main" id="{DEF42F92-8284-418E-9292-31A24C7F4E01}"/>
                  </a:ext>
                </a:extLst>
              </p:cNvPr>
              <p:cNvSpPr>
                <a:spLocks/>
              </p:cNvSpPr>
              <p:nvPr/>
            </p:nvSpPr>
            <p:spPr bwMode="auto">
              <a:xfrm>
                <a:off x="5428" y="3451"/>
                <a:ext cx="706" cy="197"/>
              </a:xfrm>
              <a:custGeom>
                <a:avLst/>
                <a:gdLst>
                  <a:gd name="T0" fmla="*/ 706 w 706"/>
                  <a:gd name="T1" fmla="*/ 99 h 197"/>
                  <a:gd name="T2" fmla="*/ 608 w 706"/>
                  <a:gd name="T3" fmla="*/ 197 h 197"/>
                  <a:gd name="T4" fmla="*/ 608 w 706"/>
                  <a:gd name="T5" fmla="*/ 148 h 197"/>
                  <a:gd name="T6" fmla="*/ 0 w 706"/>
                  <a:gd name="T7" fmla="*/ 148 h 197"/>
                  <a:gd name="T8" fmla="*/ 0 w 706"/>
                  <a:gd name="T9" fmla="*/ 49 h 197"/>
                  <a:gd name="T10" fmla="*/ 608 w 706"/>
                  <a:gd name="T11" fmla="*/ 49 h 197"/>
                  <a:gd name="T12" fmla="*/ 608 w 706"/>
                  <a:gd name="T13" fmla="*/ 0 h 197"/>
                  <a:gd name="T14" fmla="*/ 706 w 706"/>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97">
                    <a:moveTo>
                      <a:pt x="706" y="99"/>
                    </a:moveTo>
                    <a:lnTo>
                      <a:pt x="608" y="197"/>
                    </a:lnTo>
                    <a:lnTo>
                      <a:pt x="608" y="148"/>
                    </a:lnTo>
                    <a:lnTo>
                      <a:pt x="0" y="148"/>
                    </a:lnTo>
                    <a:lnTo>
                      <a:pt x="0" y="49"/>
                    </a:lnTo>
                    <a:lnTo>
                      <a:pt x="608" y="49"/>
                    </a:lnTo>
                    <a:lnTo>
                      <a:pt x="608" y="0"/>
                    </a:lnTo>
                    <a:lnTo>
                      <a:pt x="706"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53">
                <a:extLst>
                  <a:ext uri="{FF2B5EF4-FFF2-40B4-BE49-F238E27FC236}">
                    <a16:creationId xmlns:a16="http://schemas.microsoft.com/office/drawing/2014/main" id="{6CD10535-7E4A-4861-81A0-ADBB14CDBCF8}"/>
                  </a:ext>
                </a:extLst>
              </p:cNvPr>
              <p:cNvSpPr>
                <a:spLocks/>
              </p:cNvSpPr>
              <p:nvPr/>
            </p:nvSpPr>
            <p:spPr bwMode="auto">
              <a:xfrm>
                <a:off x="5428" y="3451"/>
                <a:ext cx="706" cy="197"/>
              </a:xfrm>
              <a:custGeom>
                <a:avLst/>
                <a:gdLst>
                  <a:gd name="T0" fmla="*/ 706 w 706"/>
                  <a:gd name="T1" fmla="*/ 99 h 197"/>
                  <a:gd name="T2" fmla="*/ 608 w 706"/>
                  <a:gd name="T3" fmla="*/ 197 h 197"/>
                  <a:gd name="T4" fmla="*/ 608 w 706"/>
                  <a:gd name="T5" fmla="*/ 148 h 197"/>
                  <a:gd name="T6" fmla="*/ 0 w 706"/>
                  <a:gd name="T7" fmla="*/ 148 h 197"/>
                  <a:gd name="T8" fmla="*/ 0 w 706"/>
                  <a:gd name="T9" fmla="*/ 49 h 197"/>
                  <a:gd name="T10" fmla="*/ 608 w 706"/>
                  <a:gd name="T11" fmla="*/ 49 h 197"/>
                  <a:gd name="T12" fmla="*/ 608 w 706"/>
                  <a:gd name="T13" fmla="*/ 0 h 197"/>
                  <a:gd name="T14" fmla="*/ 706 w 706"/>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97">
                    <a:moveTo>
                      <a:pt x="706" y="99"/>
                    </a:moveTo>
                    <a:lnTo>
                      <a:pt x="608" y="197"/>
                    </a:lnTo>
                    <a:lnTo>
                      <a:pt x="608" y="148"/>
                    </a:lnTo>
                    <a:lnTo>
                      <a:pt x="0" y="148"/>
                    </a:lnTo>
                    <a:lnTo>
                      <a:pt x="0" y="49"/>
                    </a:lnTo>
                    <a:lnTo>
                      <a:pt x="608" y="49"/>
                    </a:lnTo>
                    <a:lnTo>
                      <a:pt x="608" y="0"/>
                    </a:lnTo>
                    <a:lnTo>
                      <a:pt x="706"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8" name="Picture 54">
                <a:extLst>
                  <a:ext uri="{FF2B5EF4-FFF2-40B4-BE49-F238E27FC236}">
                    <a16:creationId xmlns:a16="http://schemas.microsoft.com/office/drawing/2014/main" id="{6D6E5346-78D5-4373-957F-53AC51175C8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53" y="3239"/>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55">
                <a:extLst>
                  <a:ext uri="{FF2B5EF4-FFF2-40B4-BE49-F238E27FC236}">
                    <a16:creationId xmlns:a16="http://schemas.microsoft.com/office/drawing/2014/main" id="{512D5D69-14C0-47E3-807B-856993E0FB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53" y="3239"/>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56">
                <a:extLst>
                  <a:ext uri="{FF2B5EF4-FFF2-40B4-BE49-F238E27FC236}">
                    <a16:creationId xmlns:a16="http://schemas.microsoft.com/office/drawing/2014/main" id="{38C1F875-4093-414B-BBB3-672E381B68F8}"/>
                  </a:ext>
                </a:extLst>
              </p:cNvPr>
              <p:cNvSpPr>
                <a:spLocks noChangeArrowheads="1"/>
              </p:cNvSpPr>
              <p:nvPr/>
            </p:nvSpPr>
            <p:spPr bwMode="auto">
              <a:xfrm>
                <a:off x="588" y="3133"/>
                <a:ext cx="184"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57">
                <a:extLst>
                  <a:ext uri="{FF2B5EF4-FFF2-40B4-BE49-F238E27FC236}">
                    <a16:creationId xmlns:a16="http://schemas.microsoft.com/office/drawing/2014/main" id="{44C79AC9-DBEF-4F81-A4D0-2FF8742B4822}"/>
                  </a:ext>
                </a:extLst>
              </p:cNvPr>
              <p:cNvSpPr>
                <a:spLocks noEditPoints="1"/>
              </p:cNvSpPr>
              <p:nvPr/>
            </p:nvSpPr>
            <p:spPr bwMode="auto">
              <a:xfrm>
                <a:off x="588" y="3133"/>
                <a:ext cx="184" cy="72"/>
              </a:xfrm>
              <a:custGeom>
                <a:avLst/>
                <a:gdLst>
                  <a:gd name="T0" fmla="*/ 0 w 184"/>
                  <a:gd name="T1" fmla="*/ 72 h 72"/>
                  <a:gd name="T2" fmla="*/ 184 w 184"/>
                  <a:gd name="T3" fmla="*/ 72 h 72"/>
                  <a:gd name="T4" fmla="*/ 0 w 184"/>
                  <a:gd name="T5" fmla="*/ 72 h 72"/>
                  <a:gd name="T6" fmla="*/ 0 w 184"/>
                  <a:gd name="T7" fmla="*/ 0 h 72"/>
                  <a:gd name="T8" fmla="*/ 184 w 184"/>
                  <a:gd name="T9" fmla="*/ 0 h 72"/>
                  <a:gd name="T10" fmla="*/ 0 w 184"/>
                  <a:gd name="T11" fmla="*/ 0 h 72"/>
                </a:gdLst>
                <a:ahLst/>
                <a:cxnLst>
                  <a:cxn ang="0">
                    <a:pos x="T0" y="T1"/>
                  </a:cxn>
                  <a:cxn ang="0">
                    <a:pos x="T2" y="T3"/>
                  </a:cxn>
                  <a:cxn ang="0">
                    <a:pos x="T4" y="T5"/>
                  </a:cxn>
                  <a:cxn ang="0">
                    <a:pos x="T6" y="T7"/>
                  </a:cxn>
                  <a:cxn ang="0">
                    <a:pos x="T8" y="T9"/>
                  </a:cxn>
                  <a:cxn ang="0">
                    <a:pos x="T10" y="T11"/>
                  </a:cxn>
                </a:cxnLst>
                <a:rect l="0" t="0" r="r" b="b"/>
                <a:pathLst>
                  <a:path w="184" h="72">
                    <a:moveTo>
                      <a:pt x="0" y="72"/>
                    </a:moveTo>
                    <a:lnTo>
                      <a:pt x="184" y="72"/>
                    </a:lnTo>
                    <a:lnTo>
                      <a:pt x="0" y="72"/>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58">
                <a:extLst>
                  <a:ext uri="{FF2B5EF4-FFF2-40B4-BE49-F238E27FC236}">
                    <a16:creationId xmlns:a16="http://schemas.microsoft.com/office/drawing/2014/main" id="{15FCCCFD-C5DB-41CD-A31E-669A42D10C65}"/>
                  </a:ext>
                </a:extLst>
              </p:cNvPr>
              <p:cNvSpPr>
                <a:spLocks noEditPoints="1"/>
              </p:cNvSpPr>
              <p:nvPr/>
            </p:nvSpPr>
            <p:spPr bwMode="auto">
              <a:xfrm>
                <a:off x="588" y="3133"/>
                <a:ext cx="184" cy="72"/>
              </a:xfrm>
              <a:custGeom>
                <a:avLst/>
                <a:gdLst>
                  <a:gd name="T0" fmla="*/ 0 w 184"/>
                  <a:gd name="T1" fmla="*/ 72 h 72"/>
                  <a:gd name="T2" fmla="*/ 184 w 184"/>
                  <a:gd name="T3" fmla="*/ 72 h 72"/>
                  <a:gd name="T4" fmla="*/ 0 w 184"/>
                  <a:gd name="T5" fmla="*/ 0 h 72"/>
                  <a:gd name="T6" fmla="*/ 184 w 184"/>
                  <a:gd name="T7" fmla="*/ 0 h 72"/>
                  <a:gd name="T8" fmla="*/ 0 w 184"/>
                  <a:gd name="T9" fmla="*/ 72 h 72"/>
                  <a:gd name="T10" fmla="*/ 0 w 184"/>
                  <a:gd name="T11" fmla="*/ 0 h 72"/>
                  <a:gd name="T12" fmla="*/ 184 w 184"/>
                  <a:gd name="T13" fmla="*/ 72 h 72"/>
                  <a:gd name="T14" fmla="*/ 184 w 18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2">
                    <a:moveTo>
                      <a:pt x="0" y="72"/>
                    </a:moveTo>
                    <a:lnTo>
                      <a:pt x="184" y="72"/>
                    </a:lnTo>
                    <a:moveTo>
                      <a:pt x="0" y="0"/>
                    </a:moveTo>
                    <a:lnTo>
                      <a:pt x="184" y="0"/>
                    </a:lnTo>
                    <a:moveTo>
                      <a:pt x="0" y="72"/>
                    </a:moveTo>
                    <a:lnTo>
                      <a:pt x="0" y="0"/>
                    </a:lnTo>
                    <a:moveTo>
                      <a:pt x="184" y="72"/>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59">
                <a:extLst>
                  <a:ext uri="{FF2B5EF4-FFF2-40B4-BE49-F238E27FC236}">
                    <a16:creationId xmlns:a16="http://schemas.microsoft.com/office/drawing/2014/main" id="{01924D8C-0E94-4B80-AFC4-3266BA70660E}"/>
                  </a:ext>
                </a:extLst>
              </p:cNvPr>
              <p:cNvSpPr>
                <a:spLocks noChangeArrowheads="1"/>
              </p:cNvSpPr>
              <p:nvPr/>
            </p:nvSpPr>
            <p:spPr bwMode="auto">
              <a:xfrm>
                <a:off x="557" y="3387"/>
                <a:ext cx="184" cy="73"/>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0">
                <a:extLst>
                  <a:ext uri="{FF2B5EF4-FFF2-40B4-BE49-F238E27FC236}">
                    <a16:creationId xmlns:a16="http://schemas.microsoft.com/office/drawing/2014/main" id="{A77C4DA7-1CF9-4B2E-A27C-2923F7F8C115}"/>
                  </a:ext>
                </a:extLst>
              </p:cNvPr>
              <p:cNvSpPr>
                <a:spLocks noEditPoints="1"/>
              </p:cNvSpPr>
              <p:nvPr/>
            </p:nvSpPr>
            <p:spPr bwMode="auto">
              <a:xfrm>
                <a:off x="557" y="3387"/>
                <a:ext cx="184" cy="73"/>
              </a:xfrm>
              <a:custGeom>
                <a:avLst/>
                <a:gdLst>
                  <a:gd name="T0" fmla="*/ 0 w 184"/>
                  <a:gd name="T1" fmla="*/ 73 h 73"/>
                  <a:gd name="T2" fmla="*/ 184 w 184"/>
                  <a:gd name="T3" fmla="*/ 73 h 73"/>
                  <a:gd name="T4" fmla="*/ 0 w 184"/>
                  <a:gd name="T5" fmla="*/ 73 h 73"/>
                  <a:gd name="T6" fmla="*/ 0 w 184"/>
                  <a:gd name="T7" fmla="*/ 0 h 73"/>
                  <a:gd name="T8" fmla="*/ 184 w 184"/>
                  <a:gd name="T9" fmla="*/ 0 h 73"/>
                  <a:gd name="T10" fmla="*/ 0 w 184"/>
                  <a:gd name="T11" fmla="*/ 0 h 73"/>
                </a:gdLst>
                <a:ahLst/>
                <a:cxnLst>
                  <a:cxn ang="0">
                    <a:pos x="T0" y="T1"/>
                  </a:cxn>
                  <a:cxn ang="0">
                    <a:pos x="T2" y="T3"/>
                  </a:cxn>
                  <a:cxn ang="0">
                    <a:pos x="T4" y="T5"/>
                  </a:cxn>
                  <a:cxn ang="0">
                    <a:pos x="T6" y="T7"/>
                  </a:cxn>
                  <a:cxn ang="0">
                    <a:pos x="T8" y="T9"/>
                  </a:cxn>
                  <a:cxn ang="0">
                    <a:pos x="T10" y="T11"/>
                  </a:cxn>
                </a:cxnLst>
                <a:rect l="0" t="0" r="r" b="b"/>
                <a:pathLst>
                  <a:path w="184" h="73">
                    <a:moveTo>
                      <a:pt x="0" y="73"/>
                    </a:moveTo>
                    <a:lnTo>
                      <a:pt x="184" y="73"/>
                    </a:lnTo>
                    <a:lnTo>
                      <a:pt x="0" y="73"/>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61">
                <a:extLst>
                  <a:ext uri="{FF2B5EF4-FFF2-40B4-BE49-F238E27FC236}">
                    <a16:creationId xmlns:a16="http://schemas.microsoft.com/office/drawing/2014/main" id="{FE23A8FE-0913-4591-AA1A-41A11B809219}"/>
                  </a:ext>
                </a:extLst>
              </p:cNvPr>
              <p:cNvSpPr>
                <a:spLocks noEditPoints="1"/>
              </p:cNvSpPr>
              <p:nvPr/>
            </p:nvSpPr>
            <p:spPr bwMode="auto">
              <a:xfrm>
                <a:off x="557" y="3387"/>
                <a:ext cx="184" cy="73"/>
              </a:xfrm>
              <a:custGeom>
                <a:avLst/>
                <a:gdLst>
                  <a:gd name="T0" fmla="*/ 0 w 184"/>
                  <a:gd name="T1" fmla="*/ 73 h 73"/>
                  <a:gd name="T2" fmla="*/ 184 w 184"/>
                  <a:gd name="T3" fmla="*/ 73 h 73"/>
                  <a:gd name="T4" fmla="*/ 0 w 184"/>
                  <a:gd name="T5" fmla="*/ 0 h 73"/>
                  <a:gd name="T6" fmla="*/ 184 w 184"/>
                  <a:gd name="T7" fmla="*/ 0 h 73"/>
                  <a:gd name="T8" fmla="*/ 0 w 184"/>
                  <a:gd name="T9" fmla="*/ 73 h 73"/>
                  <a:gd name="T10" fmla="*/ 0 w 184"/>
                  <a:gd name="T11" fmla="*/ 0 h 73"/>
                  <a:gd name="T12" fmla="*/ 184 w 184"/>
                  <a:gd name="T13" fmla="*/ 73 h 73"/>
                  <a:gd name="T14" fmla="*/ 184 w 184"/>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3">
                    <a:moveTo>
                      <a:pt x="0" y="73"/>
                    </a:moveTo>
                    <a:lnTo>
                      <a:pt x="184" y="73"/>
                    </a:lnTo>
                    <a:moveTo>
                      <a:pt x="0" y="0"/>
                    </a:moveTo>
                    <a:lnTo>
                      <a:pt x="184" y="0"/>
                    </a:lnTo>
                    <a:moveTo>
                      <a:pt x="0" y="73"/>
                    </a:moveTo>
                    <a:lnTo>
                      <a:pt x="0" y="0"/>
                    </a:lnTo>
                    <a:moveTo>
                      <a:pt x="184" y="73"/>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62">
                <a:extLst>
                  <a:ext uri="{FF2B5EF4-FFF2-40B4-BE49-F238E27FC236}">
                    <a16:creationId xmlns:a16="http://schemas.microsoft.com/office/drawing/2014/main" id="{9FA61C23-7CB5-4CEF-8592-162674D5E5E4}"/>
                  </a:ext>
                </a:extLst>
              </p:cNvPr>
              <p:cNvSpPr>
                <a:spLocks noChangeArrowheads="1"/>
              </p:cNvSpPr>
              <p:nvPr/>
            </p:nvSpPr>
            <p:spPr bwMode="auto">
              <a:xfrm>
                <a:off x="557" y="3642"/>
                <a:ext cx="184"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63">
                <a:extLst>
                  <a:ext uri="{FF2B5EF4-FFF2-40B4-BE49-F238E27FC236}">
                    <a16:creationId xmlns:a16="http://schemas.microsoft.com/office/drawing/2014/main" id="{225EE0EE-A8C3-4A17-A8A5-1FEB74BC8E73}"/>
                  </a:ext>
                </a:extLst>
              </p:cNvPr>
              <p:cNvSpPr>
                <a:spLocks noEditPoints="1"/>
              </p:cNvSpPr>
              <p:nvPr/>
            </p:nvSpPr>
            <p:spPr bwMode="auto">
              <a:xfrm>
                <a:off x="557" y="3642"/>
                <a:ext cx="184" cy="72"/>
              </a:xfrm>
              <a:custGeom>
                <a:avLst/>
                <a:gdLst>
                  <a:gd name="T0" fmla="*/ 0 w 184"/>
                  <a:gd name="T1" fmla="*/ 72 h 72"/>
                  <a:gd name="T2" fmla="*/ 184 w 184"/>
                  <a:gd name="T3" fmla="*/ 72 h 72"/>
                  <a:gd name="T4" fmla="*/ 0 w 184"/>
                  <a:gd name="T5" fmla="*/ 72 h 72"/>
                  <a:gd name="T6" fmla="*/ 0 w 184"/>
                  <a:gd name="T7" fmla="*/ 0 h 72"/>
                  <a:gd name="T8" fmla="*/ 184 w 184"/>
                  <a:gd name="T9" fmla="*/ 0 h 72"/>
                  <a:gd name="T10" fmla="*/ 0 w 184"/>
                  <a:gd name="T11" fmla="*/ 0 h 72"/>
                </a:gdLst>
                <a:ahLst/>
                <a:cxnLst>
                  <a:cxn ang="0">
                    <a:pos x="T0" y="T1"/>
                  </a:cxn>
                  <a:cxn ang="0">
                    <a:pos x="T2" y="T3"/>
                  </a:cxn>
                  <a:cxn ang="0">
                    <a:pos x="T4" y="T5"/>
                  </a:cxn>
                  <a:cxn ang="0">
                    <a:pos x="T6" y="T7"/>
                  </a:cxn>
                  <a:cxn ang="0">
                    <a:pos x="T8" y="T9"/>
                  </a:cxn>
                  <a:cxn ang="0">
                    <a:pos x="T10" y="T11"/>
                  </a:cxn>
                </a:cxnLst>
                <a:rect l="0" t="0" r="r" b="b"/>
                <a:pathLst>
                  <a:path w="184" h="72">
                    <a:moveTo>
                      <a:pt x="0" y="72"/>
                    </a:moveTo>
                    <a:lnTo>
                      <a:pt x="184" y="72"/>
                    </a:lnTo>
                    <a:lnTo>
                      <a:pt x="0" y="72"/>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64">
                <a:extLst>
                  <a:ext uri="{FF2B5EF4-FFF2-40B4-BE49-F238E27FC236}">
                    <a16:creationId xmlns:a16="http://schemas.microsoft.com/office/drawing/2014/main" id="{E32E28AA-5322-47C3-AE34-58D499A071CF}"/>
                  </a:ext>
                </a:extLst>
              </p:cNvPr>
              <p:cNvSpPr>
                <a:spLocks noEditPoints="1"/>
              </p:cNvSpPr>
              <p:nvPr/>
            </p:nvSpPr>
            <p:spPr bwMode="auto">
              <a:xfrm>
                <a:off x="557" y="3642"/>
                <a:ext cx="184" cy="72"/>
              </a:xfrm>
              <a:custGeom>
                <a:avLst/>
                <a:gdLst>
                  <a:gd name="T0" fmla="*/ 0 w 184"/>
                  <a:gd name="T1" fmla="*/ 72 h 72"/>
                  <a:gd name="T2" fmla="*/ 184 w 184"/>
                  <a:gd name="T3" fmla="*/ 72 h 72"/>
                  <a:gd name="T4" fmla="*/ 0 w 184"/>
                  <a:gd name="T5" fmla="*/ 0 h 72"/>
                  <a:gd name="T6" fmla="*/ 184 w 184"/>
                  <a:gd name="T7" fmla="*/ 0 h 72"/>
                  <a:gd name="T8" fmla="*/ 0 w 184"/>
                  <a:gd name="T9" fmla="*/ 72 h 72"/>
                  <a:gd name="T10" fmla="*/ 0 w 184"/>
                  <a:gd name="T11" fmla="*/ 0 h 72"/>
                  <a:gd name="T12" fmla="*/ 184 w 184"/>
                  <a:gd name="T13" fmla="*/ 72 h 72"/>
                  <a:gd name="T14" fmla="*/ 184 w 18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2">
                    <a:moveTo>
                      <a:pt x="0" y="72"/>
                    </a:moveTo>
                    <a:lnTo>
                      <a:pt x="184" y="72"/>
                    </a:lnTo>
                    <a:moveTo>
                      <a:pt x="0" y="0"/>
                    </a:moveTo>
                    <a:lnTo>
                      <a:pt x="184" y="0"/>
                    </a:lnTo>
                    <a:moveTo>
                      <a:pt x="0" y="72"/>
                    </a:moveTo>
                    <a:lnTo>
                      <a:pt x="0" y="0"/>
                    </a:lnTo>
                    <a:moveTo>
                      <a:pt x="184" y="72"/>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Rectangle 65">
                <a:extLst>
                  <a:ext uri="{FF2B5EF4-FFF2-40B4-BE49-F238E27FC236}">
                    <a16:creationId xmlns:a16="http://schemas.microsoft.com/office/drawing/2014/main" id="{0F0E0071-9C8E-4904-A291-4AFD5F7858E4}"/>
                  </a:ext>
                </a:extLst>
              </p:cNvPr>
              <p:cNvSpPr>
                <a:spLocks noChangeArrowheads="1"/>
              </p:cNvSpPr>
              <p:nvPr/>
            </p:nvSpPr>
            <p:spPr bwMode="auto">
              <a:xfrm>
                <a:off x="1054" y="2718"/>
                <a:ext cx="37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Post</a:t>
                </a:r>
                <a:b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b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(origin) </a:t>
                </a:r>
                <a:endParaRPr kumimoji="0" lang="en-GB" altLang="en-US"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81" name="Rectangle 67">
                <a:extLst>
                  <a:ext uri="{FF2B5EF4-FFF2-40B4-BE49-F238E27FC236}">
                    <a16:creationId xmlns:a16="http://schemas.microsoft.com/office/drawing/2014/main" id="{18B8BE12-CCB3-4424-8072-B526DA108846}"/>
                  </a:ext>
                </a:extLst>
              </p:cNvPr>
              <p:cNvSpPr>
                <a:spLocks noChangeArrowheads="1"/>
              </p:cNvSpPr>
              <p:nvPr/>
            </p:nvSpPr>
            <p:spPr bwMode="auto">
              <a:xfrm>
                <a:off x="1868" y="2595"/>
                <a:ext cx="377"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Sorting</a:t>
                </a:r>
                <a:b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b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centre</a:t>
                </a:r>
                <a:b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b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(origin) </a:t>
                </a:r>
                <a:endParaRPr kumimoji="0" lang="en-GB" altLang="en-US"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84" name="Rectangle 70">
                <a:extLst>
                  <a:ext uri="{FF2B5EF4-FFF2-40B4-BE49-F238E27FC236}">
                    <a16:creationId xmlns:a16="http://schemas.microsoft.com/office/drawing/2014/main" id="{3DFDCA98-BD78-4492-9E52-80F7963E60C1}"/>
                  </a:ext>
                </a:extLst>
              </p:cNvPr>
              <p:cNvSpPr>
                <a:spLocks noChangeArrowheads="1"/>
              </p:cNvSpPr>
              <p:nvPr/>
            </p:nvSpPr>
            <p:spPr bwMode="auto">
              <a:xfrm>
                <a:off x="4739" y="2944"/>
                <a:ext cx="40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Customs</a:t>
                </a:r>
                <a:endParaRPr kumimoji="0" lang="en-US" altLang="en-US"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88" name="Rectangle 74">
                <a:extLst>
                  <a:ext uri="{FF2B5EF4-FFF2-40B4-BE49-F238E27FC236}">
                    <a16:creationId xmlns:a16="http://schemas.microsoft.com/office/drawing/2014/main" id="{330C556F-D236-4C85-9653-14E17AEC1CB8}"/>
                  </a:ext>
                </a:extLst>
              </p:cNvPr>
              <p:cNvSpPr>
                <a:spLocks noChangeArrowheads="1"/>
              </p:cNvSpPr>
              <p:nvPr/>
            </p:nvSpPr>
            <p:spPr bwMode="auto">
              <a:xfrm>
                <a:off x="6907" y="2566"/>
                <a:ext cx="461"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Last mile/</a:t>
                </a:r>
                <a:br>
                  <a:rPr kumimoji="0" lang="en-US"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br>
                <a:r>
                  <a:rPr kumimoji="0" lang="en-US"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recipient/</a:t>
                </a:r>
                <a:br>
                  <a:rPr kumimoji="0" lang="en-US"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br>
                <a:r>
                  <a:rPr kumimoji="0" lang="en-US"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delivery</a:t>
                </a:r>
                <a:endParaRPr kumimoji="0" lang="en-US" altLang="en-US"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95" name="Rectangle 81">
                <a:extLst>
                  <a:ext uri="{FF2B5EF4-FFF2-40B4-BE49-F238E27FC236}">
                    <a16:creationId xmlns:a16="http://schemas.microsoft.com/office/drawing/2014/main" id="{24BAC43A-0EBD-4A75-A7CB-562C71E5C419}"/>
                  </a:ext>
                </a:extLst>
              </p:cNvPr>
              <p:cNvSpPr>
                <a:spLocks noChangeArrowheads="1"/>
              </p:cNvSpPr>
              <p:nvPr/>
            </p:nvSpPr>
            <p:spPr bwMode="auto">
              <a:xfrm>
                <a:off x="5281" y="3184"/>
                <a:ext cx="184"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Rectangle 82">
                <a:extLst>
                  <a:ext uri="{FF2B5EF4-FFF2-40B4-BE49-F238E27FC236}">
                    <a16:creationId xmlns:a16="http://schemas.microsoft.com/office/drawing/2014/main" id="{D9EB54EA-00F2-4D5B-807F-C75BAE916747}"/>
                  </a:ext>
                </a:extLst>
              </p:cNvPr>
              <p:cNvSpPr>
                <a:spLocks noChangeArrowheads="1"/>
              </p:cNvSpPr>
              <p:nvPr/>
            </p:nvSpPr>
            <p:spPr bwMode="auto">
              <a:xfrm>
                <a:off x="5281" y="3184"/>
                <a:ext cx="184"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83">
                <a:extLst>
                  <a:ext uri="{FF2B5EF4-FFF2-40B4-BE49-F238E27FC236}">
                    <a16:creationId xmlns:a16="http://schemas.microsoft.com/office/drawing/2014/main" id="{AD8635A5-E26F-4623-A8F0-C6F315B82633}"/>
                  </a:ext>
                </a:extLst>
              </p:cNvPr>
              <p:cNvSpPr>
                <a:spLocks noEditPoints="1"/>
              </p:cNvSpPr>
              <p:nvPr/>
            </p:nvSpPr>
            <p:spPr bwMode="auto">
              <a:xfrm>
                <a:off x="4936" y="3066"/>
                <a:ext cx="11" cy="206"/>
              </a:xfrm>
              <a:custGeom>
                <a:avLst/>
                <a:gdLst>
                  <a:gd name="T0" fmla="*/ 0 w 40"/>
                  <a:gd name="T1" fmla="*/ 741 h 761"/>
                  <a:gd name="T2" fmla="*/ 0 w 40"/>
                  <a:gd name="T3" fmla="*/ 741 h 761"/>
                  <a:gd name="T4" fmla="*/ 20 w 40"/>
                  <a:gd name="T5" fmla="*/ 721 h 761"/>
                  <a:gd name="T6" fmla="*/ 40 w 40"/>
                  <a:gd name="T7" fmla="*/ 741 h 761"/>
                  <a:gd name="T8" fmla="*/ 40 w 40"/>
                  <a:gd name="T9" fmla="*/ 741 h 761"/>
                  <a:gd name="T10" fmla="*/ 20 w 40"/>
                  <a:gd name="T11" fmla="*/ 761 h 761"/>
                  <a:gd name="T12" fmla="*/ 0 w 40"/>
                  <a:gd name="T13" fmla="*/ 741 h 761"/>
                  <a:gd name="T14" fmla="*/ 0 w 40"/>
                  <a:gd name="T15" fmla="*/ 621 h 761"/>
                  <a:gd name="T16" fmla="*/ 0 w 40"/>
                  <a:gd name="T17" fmla="*/ 620 h 761"/>
                  <a:gd name="T18" fmla="*/ 20 w 40"/>
                  <a:gd name="T19" fmla="*/ 600 h 761"/>
                  <a:gd name="T20" fmla="*/ 40 w 40"/>
                  <a:gd name="T21" fmla="*/ 620 h 761"/>
                  <a:gd name="T22" fmla="*/ 40 w 40"/>
                  <a:gd name="T23" fmla="*/ 621 h 761"/>
                  <a:gd name="T24" fmla="*/ 20 w 40"/>
                  <a:gd name="T25" fmla="*/ 641 h 761"/>
                  <a:gd name="T26" fmla="*/ 0 w 40"/>
                  <a:gd name="T27" fmla="*/ 621 h 761"/>
                  <a:gd name="T28" fmla="*/ 0 w 40"/>
                  <a:gd name="T29" fmla="*/ 500 h 761"/>
                  <a:gd name="T30" fmla="*/ 0 w 40"/>
                  <a:gd name="T31" fmla="*/ 500 h 761"/>
                  <a:gd name="T32" fmla="*/ 20 w 40"/>
                  <a:gd name="T33" fmla="*/ 480 h 761"/>
                  <a:gd name="T34" fmla="*/ 40 w 40"/>
                  <a:gd name="T35" fmla="*/ 500 h 761"/>
                  <a:gd name="T36" fmla="*/ 40 w 40"/>
                  <a:gd name="T37" fmla="*/ 500 h 761"/>
                  <a:gd name="T38" fmla="*/ 20 w 40"/>
                  <a:gd name="T39" fmla="*/ 520 h 761"/>
                  <a:gd name="T40" fmla="*/ 0 w 40"/>
                  <a:gd name="T41" fmla="*/ 500 h 761"/>
                  <a:gd name="T42" fmla="*/ 0 w 40"/>
                  <a:gd name="T43" fmla="*/ 380 h 761"/>
                  <a:gd name="T44" fmla="*/ 0 w 40"/>
                  <a:gd name="T45" fmla="*/ 380 h 761"/>
                  <a:gd name="T46" fmla="*/ 20 w 40"/>
                  <a:gd name="T47" fmla="*/ 360 h 761"/>
                  <a:gd name="T48" fmla="*/ 40 w 40"/>
                  <a:gd name="T49" fmla="*/ 380 h 761"/>
                  <a:gd name="T50" fmla="*/ 40 w 40"/>
                  <a:gd name="T51" fmla="*/ 380 h 761"/>
                  <a:gd name="T52" fmla="*/ 20 w 40"/>
                  <a:gd name="T53" fmla="*/ 400 h 761"/>
                  <a:gd name="T54" fmla="*/ 0 w 40"/>
                  <a:gd name="T55" fmla="*/ 380 h 761"/>
                  <a:gd name="T56" fmla="*/ 0 w 40"/>
                  <a:gd name="T57" fmla="*/ 260 h 761"/>
                  <a:gd name="T58" fmla="*/ 0 w 40"/>
                  <a:gd name="T59" fmla="*/ 260 h 761"/>
                  <a:gd name="T60" fmla="*/ 20 w 40"/>
                  <a:gd name="T61" fmla="*/ 240 h 761"/>
                  <a:gd name="T62" fmla="*/ 40 w 40"/>
                  <a:gd name="T63" fmla="*/ 260 h 761"/>
                  <a:gd name="T64" fmla="*/ 40 w 40"/>
                  <a:gd name="T65" fmla="*/ 260 h 761"/>
                  <a:gd name="T66" fmla="*/ 20 w 40"/>
                  <a:gd name="T67" fmla="*/ 280 h 761"/>
                  <a:gd name="T68" fmla="*/ 0 w 40"/>
                  <a:gd name="T69" fmla="*/ 260 h 761"/>
                  <a:gd name="T70" fmla="*/ 0 w 40"/>
                  <a:gd name="T71" fmla="*/ 140 h 761"/>
                  <a:gd name="T72" fmla="*/ 0 w 40"/>
                  <a:gd name="T73" fmla="*/ 140 h 761"/>
                  <a:gd name="T74" fmla="*/ 20 w 40"/>
                  <a:gd name="T75" fmla="*/ 120 h 761"/>
                  <a:gd name="T76" fmla="*/ 40 w 40"/>
                  <a:gd name="T77" fmla="*/ 140 h 761"/>
                  <a:gd name="T78" fmla="*/ 40 w 40"/>
                  <a:gd name="T79" fmla="*/ 140 h 761"/>
                  <a:gd name="T80" fmla="*/ 20 w 40"/>
                  <a:gd name="T81" fmla="*/ 160 h 761"/>
                  <a:gd name="T82" fmla="*/ 0 w 40"/>
                  <a:gd name="T83" fmla="*/ 140 h 761"/>
                  <a:gd name="T84" fmla="*/ 0 w 40"/>
                  <a:gd name="T85" fmla="*/ 20 h 761"/>
                  <a:gd name="T86" fmla="*/ 0 w 40"/>
                  <a:gd name="T87" fmla="*/ 20 h 761"/>
                  <a:gd name="T88" fmla="*/ 20 w 40"/>
                  <a:gd name="T89" fmla="*/ 0 h 761"/>
                  <a:gd name="T90" fmla="*/ 40 w 40"/>
                  <a:gd name="T91" fmla="*/ 20 h 761"/>
                  <a:gd name="T92" fmla="*/ 40 w 40"/>
                  <a:gd name="T93" fmla="*/ 20 h 761"/>
                  <a:gd name="T94" fmla="*/ 20 w 40"/>
                  <a:gd name="T95" fmla="*/ 40 h 761"/>
                  <a:gd name="T96" fmla="*/ 0 w 40"/>
                  <a:gd name="T97" fmla="*/ 2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1">
                    <a:moveTo>
                      <a:pt x="0" y="741"/>
                    </a:moveTo>
                    <a:lnTo>
                      <a:pt x="0" y="741"/>
                    </a:lnTo>
                    <a:cubicBezTo>
                      <a:pt x="0" y="729"/>
                      <a:pt x="9" y="721"/>
                      <a:pt x="20" y="721"/>
                    </a:cubicBezTo>
                    <a:cubicBezTo>
                      <a:pt x="31" y="721"/>
                      <a:pt x="40" y="729"/>
                      <a:pt x="40" y="741"/>
                    </a:cubicBezTo>
                    <a:lnTo>
                      <a:pt x="40" y="741"/>
                    </a:lnTo>
                    <a:cubicBezTo>
                      <a:pt x="40" y="752"/>
                      <a:pt x="31" y="761"/>
                      <a:pt x="20" y="761"/>
                    </a:cubicBezTo>
                    <a:cubicBezTo>
                      <a:pt x="9" y="761"/>
                      <a:pt x="0" y="752"/>
                      <a:pt x="0" y="741"/>
                    </a:cubicBezTo>
                    <a:close/>
                    <a:moveTo>
                      <a:pt x="0" y="621"/>
                    </a:moveTo>
                    <a:lnTo>
                      <a:pt x="0" y="620"/>
                    </a:lnTo>
                    <a:cubicBezTo>
                      <a:pt x="0" y="609"/>
                      <a:pt x="9" y="600"/>
                      <a:pt x="20" y="600"/>
                    </a:cubicBezTo>
                    <a:cubicBezTo>
                      <a:pt x="31" y="600"/>
                      <a:pt x="40" y="609"/>
                      <a:pt x="40" y="620"/>
                    </a:cubicBezTo>
                    <a:lnTo>
                      <a:pt x="40" y="621"/>
                    </a:lnTo>
                    <a:cubicBezTo>
                      <a:pt x="40" y="632"/>
                      <a:pt x="31" y="641"/>
                      <a:pt x="20" y="641"/>
                    </a:cubicBezTo>
                    <a:cubicBezTo>
                      <a:pt x="9" y="641"/>
                      <a:pt x="0" y="632"/>
                      <a:pt x="0" y="621"/>
                    </a:cubicBezTo>
                    <a:close/>
                    <a:moveTo>
                      <a:pt x="0" y="500"/>
                    </a:moveTo>
                    <a:lnTo>
                      <a:pt x="0" y="500"/>
                    </a:lnTo>
                    <a:cubicBezTo>
                      <a:pt x="0" y="489"/>
                      <a:pt x="9" y="480"/>
                      <a:pt x="20" y="480"/>
                    </a:cubicBezTo>
                    <a:cubicBezTo>
                      <a:pt x="31" y="480"/>
                      <a:pt x="40" y="489"/>
                      <a:pt x="40" y="500"/>
                    </a:cubicBezTo>
                    <a:lnTo>
                      <a:pt x="40" y="500"/>
                    </a:lnTo>
                    <a:cubicBezTo>
                      <a:pt x="40" y="512"/>
                      <a:pt x="31" y="520"/>
                      <a:pt x="20" y="520"/>
                    </a:cubicBezTo>
                    <a:cubicBezTo>
                      <a:pt x="9" y="520"/>
                      <a:pt x="0" y="512"/>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Freeform 84">
                <a:extLst>
                  <a:ext uri="{FF2B5EF4-FFF2-40B4-BE49-F238E27FC236}">
                    <a16:creationId xmlns:a16="http://schemas.microsoft.com/office/drawing/2014/main" id="{A47E43A7-923C-441D-90AA-82F287F65FF0}"/>
                  </a:ext>
                </a:extLst>
              </p:cNvPr>
              <p:cNvSpPr>
                <a:spLocks noEditPoints="1"/>
              </p:cNvSpPr>
              <p:nvPr/>
            </p:nvSpPr>
            <p:spPr bwMode="auto">
              <a:xfrm>
                <a:off x="5226" y="2924"/>
                <a:ext cx="11" cy="206"/>
              </a:xfrm>
              <a:custGeom>
                <a:avLst/>
                <a:gdLst>
                  <a:gd name="T0" fmla="*/ 0 w 40"/>
                  <a:gd name="T1" fmla="*/ 740 h 760"/>
                  <a:gd name="T2" fmla="*/ 0 w 40"/>
                  <a:gd name="T3" fmla="*/ 740 h 760"/>
                  <a:gd name="T4" fmla="*/ 20 w 40"/>
                  <a:gd name="T5" fmla="*/ 720 h 760"/>
                  <a:gd name="T6" fmla="*/ 40 w 40"/>
                  <a:gd name="T7" fmla="*/ 740 h 760"/>
                  <a:gd name="T8" fmla="*/ 40 w 40"/>
                  <a:gd name="T9" fmla="*/ 740 h 760"/>
                  <a:gd name="T10" fmla="*/ 20 w 40"/>
                  <a:gd name="T11" fmla="*/ 760 h 760"/>
                  <a:gd name="T12" fmla="*/ 0 w 40"/>
                  <a:gd name="T13" fmla="*/ 740 h 760"/>
                  <a:gd name="T14" fmla="*/ 0 w 40"/>
                  <a:gd name="T15" fmla="*/ 620 h 760"/>
                  <a:gd name="T16" fmla="*/ 0 w 40"/>
                  <a:gd name="T17" fmla="*/ 620 h 760"/>
                  <a:gd name="T18" fmla="*/ 20 w 40"/>
                  <a:gd name="T19" fmla="*/ 600 h 760"/>
                  <a:gd name="T20" fmla="*/ 40 w 40"/>
                  <a:gd name="T21" fmla="*/ 620 h 760"/>
                  <a:gd name="T22" fmla="*/ 40 w 40"/>
                  <a:gd name="T23" fmla="*/ 620 h 760"/>
                  <a:gd name="T24" fmla="*/ 20 w 40"/>
                  <a:gd name="T25" fmla="*/ 640 h 760"/>
                  <a:gd name="T26" fmla="*/ 0 w 40"/>
                  <a:gd name="T27" fmla="*/ 620 h 760"/>
                  <a:gd name="T28" fmla="*/ 0 w 40"/>
                  <a:gd name="T29" fmla="*/ 500 h 760"/>
                  <a:gd name="T30" fmla="*/ 0 w 40"/>
                  <a:gd name="T31" fmla="*/ 500 h 760"/>
                  <a:gd name="T32" fmla="*/ 20 w 40"/>
                  <a:gd name="T33" fmla="*/ 480 h 760"/>
                  <a:gd name="T34" fmla="*/ 40 w 40"/>
                  <a:gd name="T35" fmla="*/ 500 h 760"/>
                  <a:gd name="T36" fmla="*/ 40 w 40"/>
                  <a:gd name="T37" fmla="*/ 500 h 760"/>
                  <a:gd name="T38" fmla="*/ 20 w 40"/>
                  <a:gd name="T39" fmla="*/ 520 h 760"/>
                  <a:gd name="T40" fmla="*/ 0 w 40"/>
                  <a:gd name="T41" fmla="*/ 500 h 760"/>
                  <a:gd name="T42" fmla="*/ 0 w 40"/>
                  <a:gd name="T43" fmla="*/ 380 h 760"/>
                  <a:gd name="T44" fmla="*/ 0 w 40"/>
                  <a:gd name="T45" fmla="*/ 380 h 760"/>
                  <a:gd name="T46" fmla="*/ 20 w 40"/>
                  <a:gd name="T47" fmla="*/ 360 h 760"/>
                  <a:gd name="T48" fmla="*/ 40 w 40"/>
                  <a:gd name="T49" fmla="*/ 380 h 760"/>
                  <a:gd name="T50" fmla="*/ 40 w 40"/>
                  <a:gd name="T51" fmla="*/ 380 h 760"/>
                  <a:gd name="T52" fmla="*/ 20 w 40"/>
                  <a:gd name="T53" fmla="*/ 400 h 760"/>
                  <a:gd name="T54" fmla="*/ 0 w 40"/>
                  <a:gd name="T55" fmla="*/ 380 h 760"/>
                  <a:gd name="T56" fmla="*/ 0 w 40"/>
                  <a:gd name="T57" fmla="*/ 260 h 760"/>
                  <a:gd name="T58" fmla="*/ 0 w 40"/>
                  <a:gd name="T59" fmla="*/ 260 h 760"/>
                  <a:gd name="T60" fmla="*/ 20 w 40"/>
                  <a:gd name="T61" fmla="*/ 240 h 760"/>
                  <a:gd name="T62" fmla="*/ 40 w 40"/>
                  <a:gd name="T63" fmla="*/ 260 h 760"/>
                  <a:gd name="T64" fmla="*/ 40 w 40"/>
                  <a:gd name="T65" fmla="*/ 260 h 760"/>
                  <a:gd name="T66" fmla="*/ 20 w 40"/>
                  <a:gd name="T67" fmla="*/ 280 h 760"/>
                  <a:gd name="T68" fmla="*/ 0 w 40"/>
                  <a:gd name="T69" fmla="*/ 260 h 760"/>
                  <a:gd name="T70" fmla="*/ 0 w 40"/>
                  <a:gd name="T71" fmla="*/ 140 h 760"/>
                  <a:gd name="T72" fmla="*/ 0 w 40"/>
                  <a:gd name="T73" fmla="*/ 140 h 760"/>
                  <a:gd name="T74" fmla="*/ 20 w 40"/>
                  <a:gd name="T75" fmla="*/ 120 h 760"/>
                  <a:gd name="T76" fmla="*/ 40 w 40"/>
                  <a:gd name="T77" fmla="*/ 140 h 760"/>
                  <a:gd name="T78" fmla="*/ 40 w 40"/>
                  <a:gd name="T79" fmla="*/ 140 h 760"/>
                  <a:gd name="T80" fmla="*/ 20 w 40"/>
                  <a:gd name="T81" fmla="*/ 160 h 760"/>
                  <a:gd name="T82" fmla="*/ 0 w 40"/>
                  <a:gd name="T83" fmla="*/ 140 h 760"/>
                  <a:gd name="T84" fmla="*/ 0 w 40"/>
                  <a:gd name="T85" fmla="*/ 20 h 760"/>
                  <a:gd name="T86" fmla="*/ 0 w 40"/>
                  <a:gd name="T87" fmla="*/ 20 h 760"/>
                  <a:gd name="T88" fmla="*/ 20 w 40"/>
                  <a:gd name="T89" fmla="*/ 0 h 760"/>
                  <a:gd name="T90" fmla="*/ 40 w 40"/>
                  <a:gd name="T91" fmla="*/ 20 h 760"/>
                  <a:gd name="T92" fmla="*/ 40 w 40"/>
                  <a:gd name="T93" fmla="*/ 20 h 760"/>
                  <a:gd name="T94" fmla="*/ 20 w 40"/>
                  <a:gd name="T95" fmla="*/ 40 h 760"/>
                  <a:gd name="T96" fmla="*/ 0 w 40"/>
                  <a:gd name="T97" fmla="*/ 2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0">
                    <a:moveTo>
                      <a:pt x="0" y="740"/>
                    </a:moveTo>
                    <a:lnTo>
                      <a:pt x="0" y="740"/>
                    </a:lnTo>
                    <a:cubicBezTo>
                      <a:pt x="0" y="729"/>
                      <a:pt x="9" y="720"/>
                      <a:pt x="20" y="720"/>
                    </a:cubicBezTo>
                    <a:cubicBezTo>
                      <a:pt x="31" y="720"/>
                      <a:pt x="40" y="729"/>
                      <a:pt x="40" y="740"/>
                    </a:cubicBezTo>
                    <a:lnTo>
                      <a:pt x="40" y="740"/>
                    </a:lnTo>
                    <a:cubicBezTo>
                      <a:pt x="40" y="752"/>
                      <a:pt x="31" y="760"/>
                      <a:pt x="20" y="760"/>
                    </a:cubicBezTo>
                    <a:cubicBezTo>
                      <a:pt x="9" y="760"/>
                      <a:pt x="0" y="752"/>
                      <a:pt x="0" y="740"/>
                    </a:cubicBezTo>
                    <a:close/>
                    <a:moveTo>
                      <a:pt x="0" y="620"/>
                    </a:moveTo>
                    <a:lnTo>
                      <a:pt x="0" y="620"/>
                    </a:lnTo>
                    <a:cubicBezTo>
                      <a:pt x="0" y="609"/>
                      <a:pt x="9" y="600"/>
                      <a:pt x="20" y="600"/>
                    </a:cubicBezTo>
                    <a:cubicBezTo>
                      <a:pt x="31" y="600"/>
                      <a:pt x="40" y="609"/>
                      <a:pt x="40" y="620"/>
                    </a:cubicBezTo>
                    <a:lnTo>
                      <a:pt x="40" y="620"/>
                    </a:lnTo>
                    <a:cubicBezTo>
                      <a:pt x="40" y="631"/>
                      <a:pt x="31" y="640"/>
                      <a:pt x="20" y="640"/>
                    </a:cubicBezTo>
                    <a:cubicBezTo>
                      <a:pt x="9" y="640"/>
                      <a:pt x="0" y="631"/>
                      <a:pt x="0" y="620"/>
                    </a:cubicBezTo>
                    <a:close/>
                    <a:moveTo>
                      <a:pt x="0" y="500"/>
                    </a:moveTo>
                    <a:lnTo>
                      <a:pt x="0" y="500"/>
                    </a:lnTo>
                    <a:cubicBezTo>
                      <a:pt x="0" y="489"/>
                      <a:pt x="9" y="480"/>
                      <a:pt x="20" y="480"/>
                    </a:cubicBezTo>
                    <a:cubicBezTo>
                      <a:pt x="31" y="480"/>
                      <a:pt x="40" y="489"/>
                      <a:pt x="40" y="500"/>
                    </a:cubicBezTo>
                    <a:lnTo>
                      <a:pt x="40" y="500"/>
                    </a:lnTo>
                    <a:cubicBezTo>
                      <a:pt x="40" y="511"/>
                      <a:pt x="31" y="520"/>
                      <a:pt x="20" y="520"/>
                    </a:cubicBezTo>
                    <a:cubicBezTo>
                      <a:pt x="9" y="520"/>
                      <a:pt x="0" y="511"/>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Freeform 85">
                <a:extLst>
                  <a:ext uri="{FF2B5EF4-FFF2-40B4-BE49-F238E27FC236}">
                    <a16:creationId xmlns:a16="http://schemas.microsoft.com/office/drawing/2014/main" id="{E8E08BB2-3163-4930-B357-DD345B49EE3E}"/>
                  </a:ext>
                </a:extLst>
              </p:cNvPr>
              <p:cNvSpPr>
                <a:spLocks noEditPoints="1"/>
              </p:cNvSpPr>
              <p:nvPr/>
            </p:nvSpPr>
            <p:spPr bwMode="auto">
              <a:xfrm>
                <a:off x="6221" y="2983"/>
                <a:ext cx="11" cy="206"/>
              </a:xfrm>
              <a:custGeom>
                <a:avLst/>
                <a:gdLst>
                  <a:gd name="T0" fmla="*/ 0 w 40"/>
                  <a:gd name="T1" fmla="*/ 741 h 761"/>
                  <a:gd name="T2" fmla="*/ 0 w 40"/>
                  <a:gd name="T3" fmla="*/ 741 h 761"/>
                  <a:gd name="T4" fmla="*/ 20 w 40"/>
                  <a:gd name="T5" fmla="*/ 721 h 761"/>
                  <a:gd name="T6" fmla="*/ 40 w 40"/>
                  <a:gd name="T7" fmla="*/ 741 h 761"/>
                  <a:gd name="T8" fmla="*/ 40 w 40"/>
                  <a:gd name="T9" fmla="*/ 741 h 761"/>
                  <a:gd name="T10" fmla="*/ 20 w 40"/>
                  <a:gd name="T11" fmla="*/ 761 h 761"/>
                  <a:gd name="T12" fmla="*/ 0 w 40"/>
                  <a:gd name="T13" fmla="*/ 741 h 761"/>
                  <a:gd name="T14" fmla="*/ 0 w 40"/>
                  <a:gd name="T15" fmla="*/ 621 h 761"/>
                  <a:gd name="T16" fmla="*/ 0 w 40"/>
                  <a:gd name="T17" fmla="*/ 621 h 761"/>
                  <a:gd name="T18" fmla="*/ 20 w 40"/>
                  <a:gd name="T19" fmla="*/ 601 h 761"/>
                  <a:gd name="T20" fmla="*/ 40 w 40"/>
                  <a:gd name="T21" fmla="*/ 621 h 761"/>
                  <a:gd name="T22" fmla="*/ 40 w 40"/>
                  <a:gd name="T23" fmla="*/ 621 h 761"/>
                  <a:gd name="T24" fmla="*/ 20 w 40"/>
                  <a:gd name="T25" fmla="*/ 641 h 761"/>
                  <a:gd name="T26" fmla="*/ 0 w 40"/>
                  <a:gd name="T27" fmla="*/ 621 h 761"/>
                  <a:gd name="T28" fmla="*/ 0 w 40"/>
                  <a:gd name="T29" fmla="*/ 501 h 761"/>
                  <a:gd name="T30" fmla="*/ 0 w 40"/>
                  <a:gd name="T31" fmla="*/ 501 h 761"/>
                  <a:gd name="T32" fmla="*/ 20 w 40"/>
                  <a:gd name="T33" fmla="*/ 481 h 761"/>
                  <a:gd name="T34" fmla="*/ 40 w 40"/>
                  <a:gd name="T35" fmla="*/ 501 h 761"/>
                  <a:gd name="T36" fmla="*/ 40 w 40"/>
                  <a:gd name="T37" fmla="*/ 501 h 761"/>
                  <a:gd name="T38" fmla="*/ 20 w 40"/>
                  <a:gd name="T39" fmla="*/ 521 h 761"/>
                  <a:gd name="T40" fmla="*/ 0 w 40"/>
                  <a:gd name="T41" fmla="*/ 501 h 761"/>
                  <a:gd name="T42" fmla="*/ 0 w 40"/>
                  <a:gd name="T43" fmla="*/ 381 h 761"/>
                  <a:gd name="T44" fmla="*/ 0 w 40"/>
                  <a:gd name="T45" fmla="*/ 380 h 761"/>
                  <a:gd name="T46" fmla="*/ 20 w 40"/>
                  <a:gd name="T47" fmla="*/ 360 h 761"/>
                  <a:gd name="T48" fmla="*/ 40 w 40"/>
                  <a:gd name="T49" fmla="*/ 380 h 761"/>
                  <a:gd name="T50" fmla="*/ 40 w 40"/>
                  <a:gd name="T51" fmla="*/ 381 h 761"/>
                  <a:gd name="T52" fmla="*/ 20 w 40"/>
                  <a:gd name="T53" fmla="*/ 401 h 761"/>
                  <a:gd name="T54" fmla="*/ 0 w 40"/>
                  <a:gd name="T55" fmla="*/ 381 h 761"/>
                  <a:gd name="T56" fmla="*/ 0 w 40"/>
                  <a:gd name="T57" fmla="*/ 260 h 761"/>
                  <a:gd name="T58" fmla="*/ 0 w 40"/>
                  <a:gd name="T59" fmla="*/ 260 h 761"/>
                  <a:gd name="T60" fmla="*/ 20 w 40"/>
                  <a:gd name="T61" fmla="*/ 240 h 761"/>
                  <a:gd name="T62" fmla="*/ 40 w 40"/>
                  <a:gd name="T63" fmla="*/ 260 h 761"/>
                  <a:gd name="T64" fmla="*/ 40 w 40"/>
                  <a:gd name="T65" fmla="*/ 260 h 761"/>
                  <a:gd name="T66" fmla="*/ 20 w 40"/>
                  <a:gd name="T67" fmla="*/ 280 h 761"/>
                  <a:gd name="T68" fmla="*/ 0 w 40"/>
                  <a:gd name="T69" fmla="*/ 260 h 761"/>
                  <a:gd name="T70" fmla="*/ 0 w 40"/>
                  <a:gd name="T71" fmla="*/ 140 h 761"/>
                  <a:gd name="T72" fmla="*/ 0 w 40"/>
                  <a:gd name="T73" fmla="*/ 140 h 761"/>
                  <a:gd name="T74" fmla="*/ 20 w 40"/>
                  <a:gd name="T75" fmla="*/ 120 h 761"/>
                  <a:gd name="T76" fmla="*/ 40 w 40"/>
                  <a:gd name="T77" fmla="*/ 140 h 761"/>
                  <a:gd name="T78" fmla="*/ 40 w 40"/>
                  <a:gd name="T79" fmla="*/ 140 h 761"/>
                  <a:gd name="T80" fmla="*/ 20 w 40"/>
                  <a:gd name="T81" fmla="*/ 160 h 761"/>
                  <a:gd name="T82" fmla="*/ 0 w 40"/>
                  <a:gd name="T83" fmla="*/ 140 h 761"/>
                  <a:gd name="T84" fmla="*/ 0 w 40"/>
                  <a:gd name="T85" fmla="*/ 20 h 761"/>
                  <a:gd name="T86" fmla="*/ 0 w 40"/>
                  <a:gd name="T87" fmla="*/ 20 h 761"/>
                  <a:gd name="T88" fmla="*/ 20 w 40"/>
                  <a:gd name="T89" fmla="*/ 0 h 761"/>
                  <a:gd name="T90" fmla="*/ 40 w 40"/>
                  <a:gd name="T91" fmla="*/ 20 h 761"/>
                  <a:gd name="T92" fmla="*/ 40 w 40"/>
                  <a:gd name="T93" fmla="*/ 20 h 761"/>
                  <a:gd name="T94" fmla="*/ 20 w 40"/>
                  <a:gd name="T95" fmla="*/ 40 h 761"/>
                  <a:gd name="T96" fmla="*/ 0 w 40"/>
                  <a:gd name="T97" fmla="*/ 2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1">
                    <a:moveTo>
                      <a:pt x="0" y="741"/>
                    </a:moveTo>
                    <a:lnTo>
                      <a:pt x="0" y="741"/>
                    </a:lnTo>
                    <a:cubicBezTo>
                      <a:pt x="0" y="730"/>
                      <a:pt x="9" y="721"/>
                      <a:pt x="20" y="721"/>
                    </a:cubicBezTo>
                    <a:cubicBezTo>
                      <a:pt x="31" y="721"/>
                      <a:pt x="40" y="730"/>
                      <a:pt x="40" y="741"/>
                    </a:cubicBezTo>
                    <a:lnTo>
                      <a:pt x="40" y="741"/>
                    </a:lnTo>
                    <a:cubicBezTo>
                      <a:pt x="40" y="752"/>
                      <a:pt x="31" y="761"/>
                      <a:pt x="20" y="761"/>
                    </a:cubicBezTo>
                    <a:cubicBezTo>
                      <a:pt x="9" y="761"/>
                      <a:pt x="0" y="752"/>
                      <a:pt x="0" y="741"/>
                    </a:cubicBezTo>
                    <a:close/>
                    <a:moveTo>
                      <a:pt x="0" y="621"/>
                    </a:moveTo>
                    <a:lnTo>
                      <a:pt x="0" y="621"/>
                    </a:lnTo>
                    <a:cubicBezTo>
                      <a:pt x="0" y="609"/>
                      <a:pt x="9" y="601"/>
                      <a:pt x="20" y="601"/>
                    </a:cubicBezTo>
                    <a:cubicBezTo>
                      <a:pt x="31" y="601"/>
                      <a:pt x="40" y="609"/>
                      <a:pt x="40" y="621"/>
                    </a:cubicBezTo>
                    <a:lnTo>
                      <a:pt x="40" y="621"/>
                    </a:lnTo>
                    <a:cubicBezTo>
                      <a:pt x="40" y="632"/>
                      <a:pt x="31" y="641"/>
                      <a:pt x="20" y="641"/>
                    </a:cubicBezTo>
                    <a:cubicBezTo>
                      <a:pt x="9" y="641"/>
                      <a:pt x="0" y="632"/>
                      <a:pt x="0" y="621"/>
                    </a:cubicBezTo>
                    <a:close/>
                    <a:moveTo>
                      <a:pt x="0" y="501"/>
                    </a:moveTo>
                    <a:lnTo>
                      <a:pt x="0" y="501"/>
                    </a:lnTo>
                    <a:cubicBezTo>
                      <a:pt x="0" y="489"/>
                      <a:pt x="9" y="481"/>
                      <a:pt x="20" y="481"/>
                    </a:cubicBezTo>
                    <a:cubicBezTo>
                      <a:pt x="31" y="481"/>
                      <a:pt x="40" y="489"/>
                      <a:pt x="40" y="501"/>
                    </a:cubicBezTo>
                    <a:lnTo>
                      <a:pt x="40" y="501"/>
                    </a:lnTo>
                    <a:cubicBezTo>
                      <a:pt x="40" y="512"/>
                      <a:pt x="31" y="521"/>
                      <a:pt x="20" y="521"/>
                    </a:cubicBezTo>
                    <a:cubicBezTo>
                      <a:pt x="9" y="521"/>
                      <a:pt x="0" y="512"/>
                      <a:pt x="0" y="501"/>
                    </a:cubicBezTo>
                    <a:close/>
                    <a:moveTo>
                      <a:pt x="0" y="381"/>
                    </a:moveTo>
                    <a:lnTo>
                      <a:pt x="0" y="380"/>
                    </a:lnTo>
                    <a:cubicBezTo>
                      <a:pt x="0" y="369"/>
                      <a:pt x="9" y="360"/>
                      <a:pt x="20" y="360"/>
                    </a:cubicBezTo>
                    <a:cubicBezTo>
                      <a:pt x="31" y="360"/>
                      <a:pt x="40" y="369"/>
                      <a:pt x="40" y="380"/>
                    </a:cubicBezTo>
                    <a:lnTo>
                      <a:pt x="40" y="381"/>
                    </a:lnTo>
                    <a:cubicBezTo>
                      <a:pt x="40" y="392"/>
                      <a:pt x="31" y="401"/>
                      <a:pt x="20" y="401"/>
                    </a:cubicBezTo>
                    <a:cubicBezTo>
                      <a:pt x="9" y="401"/>
                      <a:pt x="0" y="392"/>
                      <a:pt x="0" y="381"/>
                    </a:cubicBezTo>
                    <a:close/>
                    <a:moveTo>
                      <a:pt x="0" y="260"/>
                    </a:moveTo>
                    <a:lnTo>
                      <a:pt x="0" y="260"/>
                    </a:lnTo>
                    <a:cubicBezTo>
                      <a:pt x="0" y="249"/>
                      <a:pt x="9" y="240"/>
                      <a:pt x="20" y="240"/>
                    </a:cubicBezTo>
                    <a:cubicBezTo>
                      <a:pt x="31" y="240"/>
                      <a:pt x="40" y="249"/>
                      <a:pt x="40" y="260"/>
                    </a:cubicBezTo>
                    <a:lnTo>
                      <a:pt x="40" y="260"/>
                    </a:lnTo>
                    <a:cubicBezTo>
                      <a:pt x="40" y="272"/>
                      <a:pt x="31" y="280"/>
                      <a:pt x="20" y="280"/>
                    </a:cubicBezTo>
                    <a:cubicBezTo>
                      <a:pt x="9" y="280"/>
                      <a:pt x="0" y="272"/>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 name="Freeform 86">
                <a:extLst>
                  <a:ext uri="{FF2B5EF4-FFF2-40B4-BE49-F238E27FC236}">
                    <a16:creationId xmlns:a16="http://schemas.microsoft.com/office/drawing/2014/main" id="{AD9521CD-E263-41F7-ADAB-81034AE1280A}"/>
                  </a:ext>
                </a:extLst>
              </p:cNvPr>
              <p:cNvSpPr>
                <a:spLocks noEditPoints="1"/>
              </p:cNvSpPr>
              <p:nvPr/>
            </p:nvSpPr>
            <p:spPr bwMode="auto">
              <a:xfrm>
                <a:off x="7129" y="2926"/>
                <a:ext cx="10" cy="76"/>
              </a:xfrm>
              <a:custGeom>
                <a:avLst/>
                <a:gdLst>
                  <a:gd name="T0" fmla="*/ 0 w 40"/>
                  <a:gd name="T1" fmla="*/ 260 h 280"/>
                  <a:gd name="T2" fmla="*/ 0 w 40"/>
                  <a:gd name="T3" fmla="*/ 260 h 280"/>
                  <a:gd name="T4" fmla="*/ 20 w 40"/>
                  <a:gd name="T5" fmla="*/ 240 h 280"/>
                  <a:gd name="T6" fmla="*/ 40 w 40"/>
                  <a:gd name="T7" fmla="*/ 260 h 280"/>
                  <a:gd name="T8" fmla="*/ 40 w 40"/>
                  <a:gd name="T9" fmla="*/ 260 h 280"/>
                  <a:gd name="T10" fmla="*/ 20 w 40"/>
                  <a:gd name="T11" fmla="*/ 280 h 280"/>
                  <a:gd name="T12" fmla="*/ 0 w 40"/>
                  <a:gd name="T13" fmla="*/ 260 h 280"/>
                  <a:gd name="T14" fmla="*/ 0 w 40"/>
                  <a:gd name="T15" fmla="*/ 140 h 280"/>
                  <a:gd name="T16" fmla="*/ 0 w 40"/>
                  <a:gd name="T17" fmla="*/ 140 h 280"/>
                  <a:gd name="T18" fmla="*/ 20 w 40"/>
                  <a:gd name="T19" fmla="*/ 120 h 280"/>
                  <a:gd name="T20" fmla="*/ 40 w 40"/>
                  <a:gd name="T21" fmla="*/ 140 h 280"/>
                  <a:gd name="T22" fmla="*/ 40 w 40"/>
                  <a:gd name="T23" fmla="*/ 140 h 280"/>
                  <a:gd name="T24" fmla="*/ 20 w 40"/>
                  <a:gd name="T25" fmla="*/ 160 h 280"/>
                  <a:gd name="T26" fmla="*/ 0 w 40"/>
                  <a:gd name="T27" fmla="*/ 140 h 280"/>
                  <a:gd name="T28" fmla="*/ 0 w 40"/>
                  <a:gd name="T29" fmla="*/ 20 h 280"/>
                  <a:gd name="T30" fmla="*/ 0 w 40"/>
                  <a:gd name="T31" fmla="*/ 20 h 280"/>
                  <a:gd name="T32" fmla="*/ 20 w 40"/>
                  <a:gd name="T33" fmla="*/ 0 h 280"/>
                  <a:gd name="T34" fmla="*/ 40 w 40"/>
                  <a:gd name="T35" fmla="*/ 20 h 280"/>
                  <a:gd name="T36" fmla="*/ 40 w 40"/>
                  <a:gd name="T37" fmla="*/ 20 h 280"/>
                  <a:gd name="T38" fmla="*/ 20 w 40"/>
                  <a:gd name="T39" fmla="*/ 40 h 280"/>
                  <a:gd name="T40" fmla="*/ 0 w 40"/>
                  <a:gd name="T41" fmla="*/ 2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280">
                    <a:moveTo>
                      <a:pt x="0" y="260"/>
                    </a:moveTo>
                    <a:lnTo>
                      <a:pt x="0" y="260"/>
                    </a:lnTo>
                    <a:cubicBezTo>
                      <a:pt x="0" y="249"/>
                      <a:pt x="8" y="240"/>
                      <a:pt x="20" y="240"/>
                    </a:cubicBezTo>
                    <a:cubicBezTo>
                      <a:pt x="31" y="240"/>
                      <a:pt x="40" y="249"/>
                      <a:pt x="40" y="260"/>
                    </a:cubicBezTo>
                    <a:lnTo>
                      <a:pt x="40" y="260"/>
                    </a:lnTo>
                    <a:cubicBezTo>
                      <a:pt x="40" y="271"/>
                      <a:pt x="31" y="280"/>
                      <a:pt x="20" y="280"/>
                    </a:cubicBezTo>
                    <a:cubicBezTo>
                      <a:pt x="8" y="280"/>
                      <a:pt x="0" y="271"/>
                      <a:pt x="0" y="260"/>
                    </a:cubicBezTo>
                    <a:close/>
                    <a:moveTo>
                      <a:pt x="0" y="140"/>
                    </a:moveTo>
                    <a:lnTo>
                      <a:pt x="0" y="140"/>
                    </a:lnTo>
                    <a:cubicBezTo>
                      <a:pt x="0" y="129"/>
                      <a:pt x="8" y="120"/>
                      <a:pt x="20" y="120"/>
                    </a:cubicBezTo>
                    <a:cubicBezTo>
                      <a:pt x="31" y="120"/>
                      <a:pt x="40" y="129"/>
                      <a:pt x="40" y="140"/>
                    </a:cubicBezTo>
                    <a:lnTo>
                      <a:pt x="40" y="140"/>
                    </a:lnTo>
                    <a:cubicBezTo>
                      <a:pt x="40" y="151"/>
                      <a:pt x="31" y="160"/>
                      <a:pt x="20" y="160"/>
                    </a:cubicBezTo>
                    <a:cubicBezTo>
                      <a:pt x="8" y="160"/>
                      <a:pt x="0" y="151"/>
                      <a:pt x="0" y="140"/>
                    </a:cubicBezTo>
                    <a:close/>
                    <a:moveTo>
                      <a:pt x="0" y="20"/>
                    </a:moveTo>
                    <a:lnTo>
                      <a:pt x="0" y="20"/>
                    </a:lnTo>
                    <a:cubicBezTo>
                      <a:pt x="0" y="9"/>
                      <a:pt x="8" y="0"/>
                      <a:pt x="20" y="0"/>
                    </a:cubicBezTo>
                    <a:cubicBezTo>
                      <a:pt x="31" y="0"/>
                      <a:pt x="40" y="9"/>
                      <a:pt x="40" y="20"/>
                    </a:cubicBezTo>
                    <a:lnTo>
                      <a:pt x="40" y="20"/>
                    </a:lnTo>
                    <a:cubicBezTo>
                      <a:pt x="40" y="31"/>
                      <a:pt x="31" y="40"/>
                      <a:pt x="20" y="40"/>
                    </a:cubicBezTo>
                    <a:cubicBezTo>
                      <a:pt x="8"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Freeform 87">
                <a:extLst>
                  <a:ext uri="{FF2B5EF4-FFF2-40B4-BE49-F238E27FC236}">
                    <a16:creationId xmlns:a16="http://schemas.microsoft.com/office/drawing/2014/main" id="{4D0EA413-D772-4A7B-93D7-46122D3CC1E7}"/>
                  </a:ext>
                </a:extLst>
              </p:cNvPr>
              <p:cNvSpPr>
                <a:spLocks noEditPoints="1"/>
              </p:cNvSpPr>
              <p:nvPr/>
            </p:nvSpPr>
            <p:spPr bwMode="auto">
              <a:xfrm>
                <a:off x="2025" y="2955"/>
                <a:ext cx="11" cy="206"/>
              </a:xfrm>
              <a:custGeom>
                <a:avLst/>
                <a:gdLst>
                  <a:gd name="T0" fmla="*/ 0 w 40"/>
                  <a:gd name="T1" fmla="*/ 740 h 760"/>
                  <a:gd name="T2" fmla="*/ 0 w 40"/>
                  <a:gd name="T3" fmla="*/ 740 h 760"/>
                  <a:gd name="T4" fmla="*/ 20 w 40"/>
                  <a:gd name="T5" fmla="*/ 720 h 760"/>
                  <a:gd name="T6" fmla="*/ 40 w 40"/>
                  <a:gd name="T7" fmla="*/ 740 h 760"/>
                  <a:gd name="T8" fmla="*/ 40 w 40"/>
                  <a:gd name="T9" fmla="*/ 740 h 760"/>
                  <a:gd name="T10" fmla="*/ 20 w 40"/>
                  <a:gd name="T11" fmla="*/ 760 h 760"/>
                  <a:gd name="T12" fmla="*/ 0 w 40"/>
                  <a:gd name="T13" fmla="*/ 740 h 760"/>
                  <a:gd name="T14" fmla="*/ 0 w 40"/>
                  <a:gd name="T15" fmla="*/ 620 h 760"/>
                  <a:gd name="T16" fmla="*/ 0 w 40"/>
                  <a:gd name="T17" fmla="*/ 620 h 760"/>
                  <a:gd name="T18" fmla="*/ 20 w 40"/>
                  <a:gd name="T19" fmla="*/ 600 h 760"/>
                  <a:gd name="T20" fmla="*/ 40 w 40"/>
                  <a:gd name="T21" fmla="*/ 620 h 760"/>
                  <a:gd name="T22" fmla="*/ 40 w 40"/>
                  <a:gd name="T23" fmla="*/ 620 h 760"/>
                  <a:gd name="T24" fmla="*/ 20 w 40"/>
                  <a:gd name="T25" fmla="*/ 640 h 760"/>
                  <a:gd name="T26" fmla="*/ 0 w 40"/>
                  <a:gd name="T27" fmla="*/ 620 h 760"/>
                  <a:gd name="T28" fmla="*/ 0 w 40"/>
                  <a:gd name="T29" fmla="*/ 500 h 760"/>
                  <a:gd name="T30" fmla="*/ 0 w 40"/>
                  <a:gd name="T31" fmla="*/ 500 h 760"/>
                  <a:gd name="T32" fmla="*/ 20 w 40"/>
                  <a:gd name="T33" fmla="*/ 480 h 760"/>
                  <a:gd name="T34" fmla="*/ 40 w 40"/>
                  <a:gd name="T35" fmla="*/ 500 h 760"/>
                  <a:gd name="T36" fmla="*/ 40 w 40"/>
                  <a:gd name="T37" fmla="*/ 500 h 760"/>
                  <a:gd name="T38" fmla="*/ 20 w 40"/>
                  <a:gd name="T39" fmla="*/ 520 h 760"/>
                  <a:gd name="T40" fmla="*/ 0 w 40"/>
                  <a:gd name="T41" fmla="*/ 500 h 760"/>
                  <a:gd name="T42" fmla="*/ 0 w 40"/>
                  <a:gd name="T43" fmla="*/ 380 h 760"/>
                  <a:gd name="T44" fmla="*/ 0 w 40"/>
                  <a:gd name="T45" fmla="*/ 380 h 760"/>
                  <a:gd name="T46" fmla="*/ 20 w 40"/>
                  <a:gd name="T47" fmla="*/ 360 h 760"/>
                  <a:gd name="T48" fmla="*/ 40 w 40"/>
                  <a:gd name="T49" fmla="*/ 380 h 760"/>
                  <a:gd name="T50" fmla="*/ 40 w 40"/>
                  <a:gd name="T51" fmla="*/ 380 h 760"/>
                  <a:gd name="T52" fmla="*/ 20 w 40"/>
                  <a:gd name="T53" fmla="*/ 400 h 760"/>
                  <a:gd name="T54" fmla="*/ 0 w 40"/>
                  <a:gd name="T55" fmla="*/ 380 h 760"/>
                  <a:gd name="T56" fmla="*/ 0 w 40"/>
                  <a:gd name="T57" fmla="*/ 260 h 760"/>
                  <a:gd name="T58" fmla="*/ 0 w 40"/>
                  <a:gd name="T59" fmla="*/ 260 h 760"/>
                  <a:gd name="T60" fmla="*/ 20 w 40"/>
                  <a:gd name="T61" fmla="*/ 240 h 760"/>
                  <a:gd name="T62" fmla="*/ 40 w 40"/>
                  <a:gd name="T63" fmla="*/ 260 h 760"/>
                  <a:gd name="T64" fmla="*/ 40 w 40"/>
                  <a:gd name="T65" fmla="*/ 260 h 760"/>
                  <a:gd name="T66" fmla="*/ 20 w 40"/>
                  <a:gd name="T67" fmla="*/ 280 h 760"/>
                  <a:gd name="T68" fmla="*/ 0 w 40"/>
                  <a:gd name="T69" fmla="*/ 260 h 760"/>
                  <a:gd name="T70" fmla="*/ 0 w 40"/>
                  <a:gd name="T71" fmla="*/ 140 h 760"/>
                  <a:gd name="T72" fmla="*/ 0 w 40"/>
                  <a:gd name="T73" fmla="*/ 140 h 760"/>
                  <a:gd name="T74" fmla="*/ 20 w 40"/>
                  <a:gd name="T75" fmla="*/ 120 h 760"/>
                  <a:gd name="T76" fmla="*/ 40 w 40"/>
                  <a:gd name="T77" fmla="*/ 140 h 760"/>
                  <a:gd name="T78" fmla="*/ 40 w 40"/>
                  <a:gd name="T79" fmla="*/ 140 h 760"/>
                  <a:gd name="T80" fmla="*/ 20 w 40"/>
                  <a:gd name="T81" fmla="*/ 160 h 760"/>
                  <a:gd name="T82" fmla="*/ 0 w 40"/>
                  <a:gd name="T83" fmla="*/ 140 h 760"/>
                  <a:gd name="T84" fmla="*/ 0 w 40"/>
                  <a:gd name="T85" fmla="*/ 20 h 760"/>
                  <a:gd name="T86" fmla="*/ 0 w 40"/>
                  <a:gd name="T87" fmla="*/ 20 h 760"/>
                  <a:gd name="T88" fmla="*/ 20 w 40"/>
                  <a:gd name="T89" fmla="*/ 0 h 760"/>
                  <a:gd name="T90" fmla="*/ 40 w 40"/>
                  <a:gd name="T91" fmla="*/ 20 h 760"/>
                  <a:gd name="T92" fmla="*/ 40 w 40"/>
                  <a:gd name="T93" fmla="*/ 20 h 760"/>
                  <a:gd name="T94" fmla="*/ 20 w 40"/>
                  <a:gd name="T95" fmla="*/ 40 h 760"/>
                  <a:gd name="T96" fmla="*/ 0 w 40"/>
                  <a:gd name="T97" fmla="*/ 2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0">
                    <a:moveTo>
                      <a:pt x="0" y="740"/>
                    </a:moveTo>
                    <a:lnTo>
                      <a:pt x="0" y="740"/>
                    </a:lnTo>
                    <a:cubicBezTo>
                      <a:pt x="0" y="729"/>
                      <a:pt x="9" y="720"/>
                      <a:pt x="20" y="720"/>
                    </a:cubicBezTo>
                    <a:cubicBezTo>
                      <a:pt x="31" y="720"/>
                      <a:pt x="40" y="729"/>
                      <a:pt x="40" y="740"/>
                    </a:cubicBezTo>
                    <a:lnTo>
                      <a:pt x="40" y="740"/>
                    </a:lnTo>
                    <a:cubicBezTo>
                      <a:pt x="40" y="751"/>
                      <a:pt x="31" y="760"/>
                      <a:pt x="20" y="760"/>
                    </a:cubicBezTo>
                    <a:cubicBezTo>
                      <a:pt x="9" y="760"/>
                      <a:pt x="0" y="751"/>
                      <a:pt x="0" y="740"/>
                    </a:cubicBezTo>
                    <a:close/>
                    <a:moveTo>
                      <a:pt x="0" y="620"/>
                    </a:moveTo>
                    <a:lnTo>
                      <a:pt x="0" y="620"/>
                    </a:lnTo>
                    <a:cubicBezTo>
                      <a:pt x="0" y="609"/>
                      <a:pt x="9" y="600"/>
                      <a:pt x="20" y="600"/>
                    </a:cubicBezTo>
                    <a:cubicBezTo>
                      <a:pt x="31" y="600"/>
                      <a:pt x="40" y="609"/>
                      <a:pt x="40" y="620"/>
                    </a:cubicBezTo>
                    <a:lnTo>
                      <a:pt x="40" y="620"/>
                    </a:lnTo>
                    <a:cubicBezTo>
                      <a:pt x="40" y="631"/>
                      <a:pt x="31" y="640"/>
                      <a:pt x="20" y="640"/>
                    </a:cubicBezTo>
                    <a:cubicBezTo>
                      <a:pt x="9" y="640"/>
                      <a:pt x="0" y="631"/>
                      <a:pt x="0" y="620"/>
                    </a:cubicBezTo>
                    <a:close/>
                    <a:moveTo>
                      <a:pt x="0" y="500"/>
                    </a:moveTo>
                    <a:lnTo>
                      <a:pt x="0" y="500"/>
                    </a:lnTo>
                    <a:cubicBezTo>
                      <a:pt x="0" y="489"/>
                      <a:pt x="9" y="480"/>
                      <a:pt x="20" y="480"/>
                    </a:cubicBezTo>
                    <a:cubicBezTo>
                      <a:pt x="31" y="480"/>
                      <a:pt x="40" y="489"/>
                      <a:pt x="40" y="500"/>
                    </a:cubicBezTo>
                    <a:lnTo>
                      <a:pt x="40" y="500"/>
                    </a:lnTo>
                    <a:cubicBezTo>
                      <a:pt x="40" y="511"/>
                      <a:pt x="31" y="520"/>
                      <a:pt x="20" y="520"/>
                    </a:cubicBezTo>
                    <a:cubicBezTo>
                      <a:pt x="9" y="520"/>
                      <a:pt x="0" y="511"/>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Freeform 88">
                <a:extLst>
                  <a:ext uri="{FF2B5EF4-FFF2-40B4-BE49-F238E27FC236}">
                    <a16:creationId xmlns:a16="http://schemas.microsoft.com/office/drawing/2014/main" id="{C2E83669-0175-4B2D-916D-82C01AD733E6}"/>
                  </a:ext>
                </a:extLst>
              </p:cNvPr>
              <p:cNvSpPr>
                <a:spLocks noEditPoints="1"/>
              </p:cNvSpPr>
              <p:nvPr/>
            </p:nvSpPr>
            <p:spPr bwMode="auto">
              <a:xfrm>
                <a:off x="1135" y="2983"/>
                <a:ext cx="11" cy="206"/>
              </a:xfrm>
              <a:custGeom>
                <a:avLst/>
                <a:gdLst>
                  <a:gd name="T0" fmla="*/ 0 w 40"/>
                  <a:gd name="T1" fmla="*/ 741 h 761"/>
                  <a:gd name="T2" fmla="*/ 0 w 40"/>
                  <a:gd name="T3" fmla="*/ 741 h 761"/>
                  <a:gd name="T4" fmla="*/ 20 w 40"/>
                  <a:gd name="T5" fmla="*/ 721 h 761"/>
                  <a:gd name="T6" fmla="*/ 40 w 40"/>
                  <a:gd name="T7" fmla="*/ 741 h 761"/>
                  <a:gd name="T8" fmla="*/ 40 w 40"/>
                  <a:gd name="T9" fmla="*/ 741 h 761"/>
                  <a:gd name="T10" fmla="*/ 20 w 40"/>
                  <a:gd name="T11" fmla="*/ 761 h 761"/>
                  <a:gd name="T12" fmla="*/ 0 w 40"/>
                  <a:gd name="T13" fmla="*/ 741 h 761"/>
                  <a:gd name="T14" fmla="*/ 0 w 40"/>
                  <a:gd name="T15" fmla="*/ 621 h 761"/>
                  <a:gd name="T16" fmla="*/ 0 w 40"/>
                  <a:gd name="T17" fmla="*/ 621 h 761"/>
                  <a:gd name="T18" fmla="*/ 20 w 40"/>
                  <a:gd name="T19" fmla="*/ 601 h 761"/>
                  <a:gd name="T20" fmla="*/ 40 w 40"/>
                  <a:gd name="T21" fmla="*/ 621 h 761"/>
                  <a:gd name="T22" fmla="*/ 40 w 40"/>
                  <a:gd name="T23" fmla="*/ 621 h 761"/>
                  <a:gd name="T24" fmla="*/ 20 w 40"/>
                  <a:gd name="T25" fmla="*/ 641 h 761"/>
                  <a:gd name="T26" fmla="*/ 0 w 40"/>
                  <a:gd name="T27" fmla="*/ 621 h 761"/>
                  <a:gd name="T28" fmla="*/ 0 w 40"/>
                  <a:gd name="T29" fmla="*/ 501 h 761"/>
                  <a:gd name="T30" fmla="*/ 0 w 40"/>
                  <a:gd name="T31" fmla="*/ 501 h 761"/>
                  <a:gd name="T32" fmla="*/ 20 w 40"/>
                  <a:gd name="T33" fmla="*/ 481 h 761"/>
                  <a:gd name="T34" fmla="*/ 40 w 40"/>
                  <a:gd name="T35" fmla="*/ 501 h 761"/>
                  <a:gd name="T36" fmla="*/ 40 w 40"/>
                  <a:gd name="T37" fmla="*/ 501 h 761"/>
                  <a:gd name="T38" fmla="*/ 20 w 40"/>
                  <a:gd name="T39" fmla="*/ 521 h 761"/>
                  <a:gd name="T40" fmla="*/ 0 w 40"/>
                  <a:gd name="T41" fmla="*/ 501 h 761"/>
                  <a:gd name="T42" fmla="*/ 0 w 40"/>
                  <a:gd name="T43" fmla="*/ 381 h 761"/>
                  <a:gd name="T44" fmla="*/ 0 w 40"/>
                  <a:gd name="T45" fmla="*/ 380 h 761"/>
                  <a:gd name="T46" fmla="*/ 20 w 40"/>
                  <a:gd name="T47" fmla="*/ 360 h 761"/>
                  <a:gd name="T48" fmla="*/ 40 w 40"/>
                  <a:gd name="T49" fmla="*/ 380 h 761"/>
                  <a:gd name="T50" fmla="*/ 40 w 40"/>
                  <a:gd name="T51" fmla="*/ 381 h 761"/>
                  <a:gd name="T52" fmla="*/ 20 w 40"/>
                  <a:gd name="T53" fmla="*/ 401 h 761"/>
                  <a:gd name="T54" fmla="*/ 0 w 40"/>
                  <a:gd name="T55" fmla="*/ 381 h 761"/>
                  <a:gd name="T56" fmla="*/ 0 w 40"/>
                  <a:gd name="T57" fmla="*/ 260 h 761"/>
                  <a:gd name="T58" fmla="*/ 0 w 40"/>
                  <a:gd name="T59" fmla="*/ 260 h 761"/>
                  <a:gd name="T60" fmla="*/ 20 w 40"/>
                  <a:gd name="T61" fmla="*/ 240 h 761"/>
                  <a:gd name="T62" fmla="*/ 40 w 40"/>
                  <a:gd name="T63" fmla="*/ 260 h 761"/>
                  <a:gd name="T64" fmla="*/ 40 w 40"/>
                  <a:gd name="T65" fmla="*/ 260 h 761"/>
                  <a:gd name="T66" fmla="*/ 20 w 40"/>
                  <a:gd name="T67" fmla="*/ 280 h 761"/>
                  <a:gd name="T68" fmla="*/ 0 w 40"/>
                  <a:gd name="T69" fmla="*/ 260 h 761"/>
                  <a:gd name="T70" fmla="*/ 0 w 40"/>
                  <a:gd name="T71" fmla="*/ 140 h 761"/>
                  <a:gd name="T72" fmla="*/ 0 w 40"/>
                  <a:gd name="T73" fmla="*/ 140 h 761"/>
                  <a:gd name="T74" fmla="*/ 20 w 40"/>
                  <a:gd name="T75" fmla="*/ 120 h 761"/>
                  <a:gd name="T76" fmla="*/ 40 w 40"/>
                  <a:gd name="T77" fmla="*/ 140 h 761"/>
                  <a:gd name="T78" fmla="*/ 40 w 40"/>
                  <a:gd name="T79" fmla="*/ 140 h 761"/>
                  <a:gd name="T80" fmla="*/ 20 w 40"/>
                  <a:gd name="T81" fmla="*/ 160 h 761"/>
                  <a:gd name="T82" fmla="*/ 0 w 40"/>
                  <a:gd name="T83" fmla="*/ 140 h 761"/>
                  <a:gd name="T84" fmla="*/ 0 w 40"/>
                  <a:gd name="T85" fmla="*/ 20 h 761"/>
                  <a:gd name="T86" fmla="*/ 0 w 40"/>
                  <a:gd name="T87" fmla="*/ 20 h 761"/>
                  <a:gd name="T88" fmla="*/ 20 w 40"/>
                  <a:gd name="T89" fmla="*/ 0 h 761"/>
                  <a:gd name="T90" fmla="*/ 40 w 40"/>
                  <a:gd name="T91" fmla="*/ 20 h 761"/>
                  <a:gd name="T92" fmla="*/ 40 w 40"/>
                  <a:gd name="T93" fmla="*/ 20 h 761"/>
                  <a:gd name="T94" fmla="*/ 20 w 40"/>
                  <a:gd name="T95" fmla="*/ 40 h 761"/>
                  <a:gd name="T96" fmla="*/ 0 w 40"/>
                  <a:gd name="T97" fmla="*/ 2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1">
                    <a:moveTo>
                      <a:pt x="0" y="741"/>
                    </a:moveTo>
                    <a:lnTo>
                      <a:pt x="0" y="741"/>
                    </a:lnTo>
                    <a:cubicBezTo>
                      <a:pt x="0" y="730"/>
                      <a:pt x="9" y="721"/>
                      <a:pt x="20" y="721"/>
                    </a:cubicBezTo>
                    <a:cubicBezTo>
                      <a:pt x="31" y="721"/>
                      <a:pt x="40" y="730"/>
                      <a:pt x="40" y="741"/>
                    </a:cubicBezTo>
                    <a:lnTo>
                      <a:pt x="40" y="741"/>
                    </a:lnTo>
                    <a:cubicBezTo>
                      <a:pt x="40" y="752"/>
                      <a:pt x="31" y="761"/>
                      <a:pt x="20" y="761"/>
                    </a:cubicBezTo>
                    <a:cubicBezTo>
                      <a:pt x="9" y="761"/>
                      <a:pt x="0" y="752"/>
                      <a:pt x="0" y="741"/>
                    </a:cubicBezTo>
                    <a:close/>
                    <a:moveTo>
                      <a:pt x="0" y="621"/>
                    </a:moveTo>
                    <a:lnTo>
                      <a:pt x="0" y="621"/>
                    </a:lnTo>
                    <a:cubicBezTo>
                      <a:pt x="0" y="609"/>
                      <a:pt x="9" y="601"/>
                      <a:pt x="20" y="601"/>
                    </a:cubicBezTo>
                    <a:cubicBezTo>
                      <a:pt x="31" y="601"/>
                      <a:pt x="40" y="609"/>
                      <a:pt x="40" y="621"/>
                    </a:cubicBezTo>
                    <a:lnTo>
                      <a:pt x="40" y="621"/>
                    </a:lnTo>
                    <a:cubicBezTo>
                      <a:pt x="40" y="632"/>
                      <a:pt x="31" y="641"/>
                      <a:pt x="20" y="641"/>
                    </a:cubicBezTo>
                    <a:cubicBezTo>
                      <a:pt x="9" y="641"/>
                      <a:pt x="0" y="632"/>
                      <a:pt x="0" y="621"/>
                    </a:cubicBezTo>
                    <a:close/>
                    <a:moveTo>
                      <a:pt x="0" y="501"/>
                    </a:moveTo>
                    <a:lnTo>
                      <a:pt x="0" y="501"/>
                    </a:lnTo>
                    <a:cubicBezTo>
                      <a:pt x="0" y="489"/>
                      <a:pt x="9" y="481"/>
                      <a:pt x="20" y="481"/>
                    </a:cubicBezTo>
                    <a:cubicBezTo>
                      <a:pt x="31" y="481"/>
                      <a:pt x="40" y="489"/>
                      <a:pt x="40" y="501"/>
                    </a:cubicBezTo>
                    <a:lnTo>
                      <a:pt x="40" y="501"/>
                    </a:lnTo>
                    <a:cubicBezTo>
                      <a:pt x="40" y="512"/>
                      <a:pt x="31" y="521"/>
                      <a:pt x="20" y="521"/>
                    </a:cubicBezTo>
                    <a:cubicBezTo>
                      <a:pt x="9" y="521"/>
                      <a:pt x="0" y="512"/>
                      <a:pt x="0" y="501"/>
                    </a:cubicBezTo>
                    <a:close/>
                    <a:moveTo>
                      <a:pt x="0" y="381"/>
                    </a:moveTo>
                    <a:lnTo>
                      <a:pt x="0" y="380"/>
                    </a:lnTo>
                    <a:cubicBezTo>
                      <a:pt x="0" y="369"/>
                      <a:pt x="9" y="360"/>
                      <a:pt x="20" y="360"/>
                    </a:cubicBezTo>
                    <a:cubicBezTo>
                      <a:pt x="31" y="360"/>
                      <a:pt x="40" y="369"/>
                      <a:pt x="40" y="380"/>
                    </a:cubicBezTo>
                    <a:lnTo>
                      <a:pt x="40" y="381"/>
                    </a:lnTo>
                    <a:cubicBezTo>
                      <a:pt x="40" y="392"/>
                      <a:pt x="31" y="401"/>
                      <a:pt x="20" y="401"/>
                    </a:cubicBezTo>
                    <a:cubicBezTo>
                      <a:pt x="9" y="401"/>
                      <a:pt x="0" y="392"/>
                      <a:pt x="0" y="381"/>
                    </a:cubicBezTo>
                    <a:close/>
                    <a:moveTo>
                      <a:pt x="0" y="260"/>
                    </a:moveTo>
                    <a:lnTo>
                      <a:pt x="0" y="260"/>
                    </a:lnTo>
                    <a:cubicBezTo>
                      <a:pt x="0" y="249"/>
                      <a:pt x="9" y="240"/>
                      <a:pt x="20" y="240"/>
                    </a:cubicBezTo>
                    <a:cubicBezTo>
                      <a:pt x="31" y="240"/>
                      <a:pt x="40" y="249"/>
                      <a:pt x="40" y="260"/>
                    </a:cubicBezTo>
                    <a:lnTo>
                      <a:pt x="40" y="260"/>
                    </a:lnTo>
                    <a:cubicBezTo>
                      <a:pt x="40" y="272"/>
                      <a:pt x="31" y="280"/>
                      <a:pt x="20" y="280"/>
                    </a:cubicBezTo>
                    <a:cubicBezTo>
                      <a:pt x="9" y="280"/>
                      <a:pt x="0" y="272"/>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Rectangle 89">
                <a:extLst>
                  <a:ext uri="{FF2B5EF4-FFF2-40B4-BE49-F238E27FC236}">
                    <a16:creationId xmlns:a16="http://schemas.microsoft.com/office/drawing/2014/main" id="{7AC74BE9-ACDC-4B90-BC30-54D6881E41AF}"/>
                  </a:ext>
                </a:extLst>
              </p:cNvPr>
              <p:cNvSpPr>
                <a:spLocks noChangeArrowheads="1"/>
              </p:cNvSpPr>
              <p:nvPr/>
            </p:nvSpPr>
            <p:spPr bwMode="auto">
              <a:xfrm>
                <a:off x="641" y="2716"/>
                <a:ext cx="268"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First mile </a:t>
                </a:r>
                <a:endParaRPr kumimoji="0" lang="en-GB" altLang="en-US"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105" name="Rectangle 91">
                <a:extLst>
                  <a:ext uri="{FF2B5EF4-FFF2-40B4-BE49-F238E27FC236}">
                    <a16:creationId xmlns:a16="http://schemas.microsoft.com/office/drawing/2014/main" id="{2903420B-8395-4BCF-986D-1EBC00FBC828}"/>
                  </a:ext>
                </a:extLst>
              </p:cNvPr>
              <p:cNvSpPr>
                <a:spLocks noChangeArrowheads="1"/>
              </p:cNvSpPr>
              <p:nvPr/>
            </p:nvSpPr>
            <p:spPr bwMode="auto">
              <a:xfrm>
                <a:off x="3145" y="4046"/>
                <a:ext cx="20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70C0"/>
                    </a:solidFill>
                    <a:effectLst/>
                    <a:latin typeface="Verdana" panose="020B0604030504040204" pitchFamily="34" charset="0"/>
                    <a:ea typeface="Verdana" panose="020B0604030504040204" pitchFamily="34" charset="0"/>
                  </a:rPr>
                  <a:t>EMC</a:t>
                </a:r>
                <a:endParaRPr kumimoji="0" lang="en-US" altLang="en-US"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107" name="Line 93">
                <a:extLst>
                  <a:ext uri="{FF2B5EF4-FFF2-40B4-BE49-F238E27FC236}">
                    <a16:creationId xmlns:a16="http://schemas.microsoft.com/office/drawing/2014/main" id="{76E33398-046E-4DF8-9DAB-9354D8BA843B}"/>
                  </a:ext>
                </a:extLst>
              </p:cNvPr>
              <p:cNvSpPr>
                <a:spLocks noChangeShapeType="1"/>
              </p:cNvSpPr>
              <p:nvPr/>
            </p:nvSpPr>
            <p:spPr bwMode="auto">
              <a:xfrm flipV="1">
                <a:off x="3269" y="3694"/>
                <a:ext cx="0" cy="295"/>
              </a:xfrm>
              <a:prstGeom prst="line">
                <a:avLst/>
              </a:prstGeom>
              <a:noFill/>
              <a:ln w="17463"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 name="Line 94">
                <a:extLst>
                  <a:ext uri="{FF2B5EF4-FFF2-40B4-BE49-F238E27FC236}">
                    <a16:creationId xmlns:a16="http://schemas.microsoft.com/office/drawing/2014/main" id="{D61045CF-3FC7-4401-9572-36E86D616E4B}"/>
                  </a:ext>
                </a:extLst>
              </p:cNvPr>
              <p:cNvSpPr>
                <a:spLocks noChangeShapeType="1"/>
              </p:cNvSpPr>
              <p:nvPr/>
            </p:nvSpPr>
            <p:spPr bwMode="auto">
              <a:xfrm flipV="1">
                <a:off x="4813" y="3694"/>
                <a:ext cx="0" cy="299"/>
              </a:xfrm>
              <a:prstGeom prst="line">
                <a:avLst/>
              </a:prstGeom>
              <a:noFill/>
              <a:ln w="17463"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 name="Rectangle 95">
                <a:extLst>
                  <a:ext uri="{FF2B5EF4-FFF2-40B4-BE49-F238E27FC236}">
                    <a16:creationId xmlns:a16="http://schemas.microsoft.com/office/drawing/2014/main" id="{FE2FC48D-837B-4192-8545-E5D79A9F2224}"/>
                  </a:ext>
                </a:extLst>
              </p:cNvPr>
              <p:cNvSpPr>
                <a:spLocks noChangeArrowheads="1"/>
              </p:cNvSpPr>
              <p:nvPr/>
            </p:nvSpPr>
            <p:spPr bwMode="auto">
              <a:xfrm>
                <a:off x="4078" y="3141"/>
                <a:ext cx="31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Verdana" panose="020B0604030504040204" pitchFamily="34" charset="0"/>
                    <a:ea typeface="Verdana" panose="020B0604030504040204" pitchFamily="34" charset="0"/>
                  </a:rPr>
                  <a:t>B</a:t>
                </a:r>
                <a:r>
                  <a:rPr kumimoji="0" lang="en-US"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order</a:t>
                </a:r>
                <a:endParaRPr kumimoji="0" lang="en-US" altLang="en-US"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110" name="Rectangle 96">
                <a:extLst>
                  <a:ext uri="{FF2B5EF4-FFF2-40B4-BE49-F238E27FC236}">
                    <a16:creationId xmlns:a16="http://schemas.microsoft.com/office/drawing/2014/main" id="{C3187516-EB54-49B3-A95A-443F69E33D89}"/>
                  </a:ext>
                </a:extLst>
              </p:cNvPr>
              <p:cNvSpPr>
                <a:spLocks noChangeArrowheads="1"/>
              </p:cNvSpPr>
              <p:nvPr/>
            </p:nvSpPr>
            <p:spPr bwMode="auto">
              <a:xfrm>
                <a:off x="4703" y="4047"/>
                <a:ext cx="207"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70C0"/>
                    </a:solidFill>
                    <a:effectLst/>
                    <a:latin typeface="Verdana" panose="020B0604030504040204" pitchFamily="34" charset="0"/>
                    <a:ea typeface="Verdana" panose="020B0604030504040204" pitchFamily="34" charset="0"/>
                  </a:rPr>
                  <a:t>EMD</a:t>
                </a:r>
                <a:endParaRPr kumimoji="0" lang="en-US" altLang="en-US"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111" name="Rectangle 97">
                <a:extLst>
                  <a:ext uri="{FF2B5EF4-FFF2-40B4-BE49-F238E27FC236}">
                    <a16:creationId xmlns:a16="http://schemas.microsoft.com/office/drawing/2014/main" id="{02B8A310-D78D-4F09-8074-1BCEC6189393}"/>
                  </a:ext>
                </a:extLst>
              </p:cNvPr>
              <p:cNvSpPr>
                <a:spLocks noChangeArrowheads="1"/>
              </p:cNvSpPr>
              <p:nvPr/>
            </p:nvSpPr>
            <p:spPr bwMode="auto">
              <a:xfrm>
                <a:off x="4008" y="2891"/>
                <a:ext cx="11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2" name="Rectangle 98">
                <a:extLst>
                  <a:ext uri="{FF2B5EF4-FFF2-40B4-BE49-F238E27FC236}">
                    <a16:creationId xmlns:a16="http://schemas.microsoft.com/office/drawing/2014/main" id="{37A5BAAE-76E6-4E0A-9570-814D3CF1BCCA}"/>
                  </a:ext>
                </a:extLst>
              </p:cNvPr>
              <p:cNvSpPr>
                <a:spLocks noChangeArrowheads="1"/>
              </p:cNvSpPr>
              <p:nvPr/>
            </p:nvSpPr>
            <p:spPr bwMode="auto">
              <a:xfrm>
                <a:off x="4008" y="2933"/>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Rectangle 99">
                <a:extLst>
                  <a:ext uri="{FF2B5EF4-FFF2-40B4-BE49-F238E27FC236}">
                    <a16:creationId xmlns:a16="http://schemas.microsoft.com/office/drawing/2014/main" id="{453DB851-74D1-49D2-8D37-D44BDBE720B7}"/>
                  </a:ext>
                </a:extLst>
              </p:cNvPr>
              <p:cNvSpPr>
                <a:spLocks noChangeArrowheads="1"/>
              </p:cNvSpPr>
              <p:nvPr/>
            </p:nvSpPr>
            <p:spPr bwMode="auto">
              <a:xfrm>
                <a:off x="4008" y="2974"/>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Rectangle 100">
                <a:extLst>
                  <a:ext uri="{FF2B5EF4-FFF2-40B4-BE49-F238E27FC236}">
                    <a16:creationId xmlns:a16="http://schemas.microsoft.com/office/drawing/2014/main" id="{B1829590-E758-4742-BDF4-907CB2FC2F6C}"/>
                  </a:ext>
                </a:extLst>
              </p:cNvPr>
              <p:cNvSpPr>
                <a:spLocks noChangeArrowheads="1"/>
              </p:cNvSpPr>
              <p:nvPr/>
            </p:nvSpPr>
            <p:spPr bwMode="auto">
              <a:xfrm>
                <a:off x="4008" y="3016"/>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5" name="Rectangle 101">
                <a:extLst>
                  <a:ext uri="{FF2B5EF4-FFF2-40B4-BE49-F238E27FC236}">
                    <a16:creationId xmlns:a16="http://schemas.microsoft.com/office/drawing/2014/main" id="{1B4E06A8-D39B-4B5F-BB5B-7F8B65F8CB8B}"/>
                  </a:ext>
                </a:extLst>
              </p:cNvPr>
              <p:cNvSpPr>
                <a:spLocks noChangeArrowheads="1"/>
              </p:cNvSpPr>
              <p:nvPr/>
            </p:nvSpPr>
            <p:spPr bwMode="auto">
              <a:xfrm>
                <a:off x="4008" y="3058"/>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Rectangle 102">
                <a:extLst>
                  <a:ext uri="{FF2B5EF4-FFF2-40B4-BE49-F238E27FC236}">
                    <a16:creationId xmlns:a16="http://schemas.microsoft.com/office/drawing/2014/main" id="{D77A50C9-01D8-43BA-A9B1-D0D4C637531B}"/>
                  </a:ext>
                </a:extLst>
              </p:cNvPr>
              <p:cNvSpPr>
                <a:spLocks noChangeArrowheads="1"/>
              </p:cNvSpPr>
              <p:nvPr/>
            </p:nvSpPr>
            <p:spPr bwMode="auto">
              <a:xfrm>
                <a:off x="4008" y="3098"/>
                <a:ext cx="9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7" name="Rectangle 103">
                <a:extLst>
                  <a:ext uri="{FF2B5EF4-FFF2-40B4-BE49-F238E27FC236}">
                    <a16:creationId xmlns:a16="http://schemas.microsoft.com/office/drawing/2014/main" id="{AE8BB9EA-6DCD-46B1-A9B6-0EC5D79642CE}"/>
                  </a:ext>
                </a:extLst>
              </p:cNvPr>
              <p:cNvSpPr>
                <a:spLocks noChangeArrowheads="1"/>
              </p:cNvSpPr>
              <p:nvPr/>
            </p:nvSpPr>
            <p:spPr bwMode="auto">
              <a:xfrm>
                <a:off x="4008" y="3141"/>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8" name="Rectangle 104">
                <a:extLst>
                  <a:ext uri="{FF2B5EF4-FFF2-40B4-BE49-F238E27FC236}">
                    <a16:creationId xmlns:a16="http://schemas.microsoft.com/office/drawing/2014/main" id="{5E7D5C96-CC62-430A-B3AF-DCD12C7DB399}"/>
                  </a:ext>
                </a:extLst>
              </p:cNvPr>
              <p:cNvSpPr>
                <a:spLocks noChangeArrowheads="1"/>
              </p:cNvSpPr>
              <p:nvPr/>
            </p:nvSpPr>
            <p:spPr bwMode="auto">
              <a:xfrm>
                <a:off x="4008" y="3189"/>
                <a:ext cx="12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9" name="Rectangle 105">
                <a:extLst>
                  <a:ext uri="{FF2B5EF4-FFF2-40B4-BE49-F238E27FC236}">
                    <a16:creationId xmlns:a16="http://schemas.microsoft.com/office/drawing/2014/main" id="{C6D9B349-4AF5-4E47-9D21-DB74E6BA0DDB}"/>
                  </a:ext>
                </a:extLst>
              </p:cNvPr>
              <p:cNvSpPr>
                <a:spLocks noChangeArrowheads="1"/>
              </p:cNvSpPr>
              <p:nvPr/>
            </p:nvSpPr>
            <p:spPr bwMode="auto">
              <a:xfrm>
                <a:off x="4008" y="3232"/>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Rectangle 106">
                <a:extLst>
                  <a:ext uri="{FF2B5EF4-FFF2-40B4-BE49-F238E27FC236}">
                    <a16:creationId xmlns:a16="http://schemas.microsoft.com/office/drawing/2014/main" id="{DB1F64F1-2464-4C58-A5CB-4F67BD361C63}"/>
                  </a:ext>
                </a:extLst>
              </p:cNvPr>
              <p:cNvSpPr>
                <a:spLocks noChangeArrowheads="1"/>
              </p:cNvSpPr>
              <p:nvPr/>
            </p:nvSpPr>
            <p:spPr bwMode="auto">
              <a:xfrm>
                <a:off x="4008" y="3274"/>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1" name="Rectangle 107">
                <a:extLst>
                  <a:ext uri="{FF2B5EF4-FFF2-40B4-BE49-F238E27FC236}">
                    <a16:creationId xmlns:a16="http://schemas.microsoft.com/office/drawing/2014/main" id="{EE126209-4B78-4F42-86A4-2F9F31C73F50}"/>
                  </a:ext>
                </a:extLst>
              </p:cNvPr>
              <p:cNvSpPr>
                <a:spLocks noChangeArrowheads="1"/>
              </p:cNvSpPr>
              <p:nvPr/>
            </p:nvSpPr>
            <p:spPr bwMode="auto">
              <a:xfrm>
                <a:off x="4008" y="3314"/>
                <a:ext cx="9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2" name="Rectangle 108">
                <a:extLst>
                  <a:ext uri="{FF2B5EF4-FFF2-40B4-BE49-F238E27FC236}">
                    <a16:creationId xmlns:a16="http://schemas.microsoft.com/office/drawing/2014/main" id="{6FDCE6DA-1766-4E58-AC75-AEDD528C1C0D}"/>
                  </a:ext>
                </a:extLst>
              </p:cNvPr>
              <p:cNvSpPr>
                <a:spLocks noChangeArrowheads="1"/>
              </p:cNvSpPr>
              <p:nvPr/>
            </p:nvSpPr>
            <p:spPr bwMode="auto">
              <a:xfrm>
                <a:off x="4008" y="3357"/>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3" name="Rectangle 109">
                <a:extLst>
                  <a:ext uri="{FF2B5EF4-FFF2-40B4-BE49-F238E27FC236}">
                    <a16:creationId xmlns:a16="http://schemas.microsoft.com/office/drawing/2014/main" id="{C6C6C3D3-6BD2-447A-BD05-D34769EF2DA0}"/>
                  </a:ext>
                </a:extLst>
              </p:cNvPr>
              <p:cNvSpPr>
                <a:spLocks noChangeArrowheads="1"/>
              </p:cNvSpPr>
              <p:nvPr/>
            </p:nvSpPr>
            <p:spPr bwMode="auto">
              <a:xfrm>
                <a:off x="4008" y="3399"/>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4" name="Rectangle 110">
                <a:extLst>
                  <a:ext uri="{FF2B5EF4-FFF2-40B4-BE49-F238E27FC236}">
                    <a16:creationId xmlns:a16="http://schemas.microsoft.com/office/drawing/2014/main" id="{1C2110D2-E2F5-419E-9849-25892E35CD06}"/>
                  </a:ext>
                </a:extLst>
              </p:cNvPr>
              <p:cNvSpPr>
                <a:spLocks noChangeArrowheads="1"/>
              </p:cNvSpPr>
              <p:nvPr/>
            </p:nvSpPr>
            <p:spPr bwMode="auto">
              <a:xfrm>
                <a:off x="4008" y="3441"/>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5" name="Freeform 111">
                <a:extLst>
                  <a:ext uri="{FF2B5EF4-FFF2-40B4-BE49-F238E27FC236}">
                    <a16:creationId xmlns:a16="http://schemas.microsoft.com/office/drawing/2014/main" id="{404BF46B-D314-48CB-B579-F2DAB81E322E}"/>
                  </a:ext>
                </a:extLst>
              </p:cNvPr>
              <p:cNvSpPr>
                <a:spLocks/>
              </p:cNvSpPr>
              <p:nvPr/>
            </p:nvSpPr>
            <p:spPr bwMode="auto">
              <a:xfrm>
                <a:off x="6318" y="3423"/>
                <a:ext cx="724" cy="157"/>
              </a:xfrm>
              <a:custGeom>
                <a:avLst/>
                <a:gdLst>
                  <a:gd name="T0" fmla="*/ 0 w 724"/>
                  <a:gd name="T1" fmla="*/ 0 h 157"/>
                  <a:gd name="T2" fmla="*/ 410 w 724"/>
                  <a:gd name="T3" fmla="*/ 125 h 157"/>
                  <a:gd name="T4" fmla="*/ 724 w 724"/>
                  <a:gd name="T5" fmla="*/ 157 h 157"/>
                </a:gdLst>
                <a:ahLst/>
                <a:cxnLst>
                  <a:cxn ang="0">
                    <a:pos x="T0" y="T1"/>
                  </a:cxn>
                  <a:cxn ang="0">
                    <a:pos x="T2" y="T3"/>
                  </a:cxn>
                  <a:cxn ang="0">
                    <a:pos x="T4" y="T5"/>
                  </a:cxn>
                </a:cxnLst>
                <a:rect l="0" t="0" r="r" b="b"/>
                <a:pathLst>
                  <a:path w="724" h="157">
                    <a:moveTo>
                      <a:pt x="0" y="0"/>
                    </a:moveTo>
                    <a:cubicBezTo>
                      <a:pt x="294" y="102"/>
                      <a:pt x="332" y="113"/>
                      <a:pt x="410" y="125"/>
                    </a:cubicBezTo>
                    <a:cubicBezTo>
                      <a:pt x="470" y="134"/>
                      <a:pt x="552" y="144"/>
                      <a:pt x="724" y="157"/>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112">
                <a:extLst>
                  <a:ext uri="{FF2B5EF4-FFF2-40B4-BE49-F238E27FC236}">
                    <a16:creationId xmlns:a16="http://schemas.microsoft.com/office/drawing/2014/main" id="{C0DACB28-F8FD-49CF-A7C3-779F3C7134EB}"/>
                  </a:ext>
                </a:extLst>
              </p:cNvPr>
              <p:cNvSpPr>
                <a:spLocks/>
              </p:cNvSpPr>
              <p:nvPr/>
            </p:nvSpPr>
            <p:spPr bwMode="auto">
              <a:xfrm>
                <a:off x="7011" y="3549"/>
                <a:ext cx="31" cy="57"/>
              </a:xfrm>
              <a:custGeom>
                <a:avLst/>
                <a:gdLst>
                  <a:gd name="T0" fmla="*/ 0 w 31"/>
                  <a:gd name="T1" fmla="*/ 57 h 57"/>
                  <a:gd name="T2" fmla="*/ 31 w 31"/>
                  <a:gd name="T3" fmla="*/ 31 h 57"/>
                  <a:gd name="T4" fmla="*/ 5 w 31"/>
                  <a:gd name="T5" fmla="*/ 0 h 57"/>
                </a:gdLst>
                <a:ahLst/>
                <a:cxnLst>
                  <a:cxn ang="0">
                    <a:pos x="T0" y="T1"/>
                  </a:cxn>
                  <a:cxn ang="0">
                    <a:pos x="T2" y="T3"/>
                  </a:cxn>
                  <a:cxn ang="0">
                    <a:pos x="T4" y="T5"/>
                  </a:cxn>
                </a:cxnLst>
                <a:rect l="0" t="0" r="r" b="b"/>
                <a:pathLst>
                  <a:path w="31" h="57">
                    <a:moveTo>
                      <a:pt x="0" y="57"/>
                    </a:moveTo>
                    <a:lnTo>
                      <a:pt x="31" y="31"/>
                    </a:lnTo>
                    <a:lnTo>
                      <a:pt x="5"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Line 113">
                <a:extLst>
                  <a:ext uri="{FF2B5EF4-FFF2-40B4-BE49-F238E27FC236}">
                    <a16:creationId xmlns:a16="http://schemas.microsoft.com/office/drawing/2014/main" id="{8C60B8DC-74FE-4477-8921-508EC37C7734}"/>
                  </a:ext>
                </a:extLst>
              </p:cNvPr>
              <p:cNvSpPr>
                <a:spLocks noChangeShapeType="1"/>
              </p:cNvSpPr>
              <p:nvPr/>
            </p:nvSpPr>
            <p:spPr bwMode="auto">
              <a:xfrm flipV="1">
                <a:off x="7137" y="3713"/>
                <a:ext cx="0" cy="267"/>
              </a:xfrm>
              <a:prstGeom prst="line">
                <a:avLst/>
              </a:prstGeom>
              <a:noFill/>
              <a:ln w="17463"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Rectangle 114">
                <a:extLst>
                  <a:ext uri="{FF2B5EF4-FFF2-40B4-BE49-F238E27FC236}">
                    <a16:creationId xmlns:a16="http://schemas.microsoft.com/office/drawing/2014/main" id="{51501070-49F8-4194-8407-92C047618943}"/>
                  </a:ext>
                </a:extLst>
              </p:cNvPr>
              <p:cNvSpPr>
                <a:spLocks noChangeArrowheads="1"/>
              </p:cNvSpPr>
              <p:nvPr/>
            </p:nvSpPr>
            <p:spPr bwMode="auto">
              <a:xfrm>
                <a:off x="6568" y="4024"/>
                <a:ext cx="66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70C0"/>
                    </a:solidFill>
                    <a:effectLst/>
                    <a:latin typeface="Verdana" panose="020B0604030504040204" pitchFamily="34" charset="0"/>
                    <a:ea typeface="Verdana" panose="020B0604030504040204" pitchFamily="34" charset="0"/>
                  </a:rPr>
                  <a:t>EMH/EDH/EMI</a:t>
                </a:r>
                <a:endParaRPr kumimoji="0" lang="en-US" altLang="en-US"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129" name="Rectangle 115">
                <a:extLst>
                  <a:ext uri="{FF2B5EF4-FFF2-40B4-BE49-F238E27FC236}">
                    <a16:creationId xmlns:a16="http://schemas.microsoft.com/office/drawing/2014/main" id="{5522FAAF-50DD-4E39-BCEA-AD130A215374}"/>
                  </a:ext>
                </a:extLst>
              </p:cNvPr>
              <p:cNvSpPr>
                <a:spLocks noChangeArrowheads="1"/>
              </p:cNvSpPr>
              <p:nvPr/>
            </p:nvSpPr>
            <p:spPr bwMode="auto">
              <a:xfrm>
                <a:off x="4777" y="3133"/>
                <a:ext cx="688" cy="540"/>
              </a:xfrm>
              <a:prstGeom prst="rect">
                <a:avLst/>
              </a:prstGeom>
              <a:noFill/>
              <a:ln w="41275" cap="rnd">
                <a:solidFill>
                  <a:srgbClr val="3F3F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 name="Rectangle 116">
                <a:extLst>
                  <a:ext uri="{FF2B5EF4-FFF2-40B4-BE49-F238E27FC236}">
                    <a16:creationId xmlns:a16="http://schemas.microsoft.com/office/drawing/2014/main" id="{BF142CAF-69BB-468B-A619-115FF8DD72F4}"/>
                  </a:ext>
                </a:extLst>
              </p:cNvPr>
              <p:cNvSpPr>
                <a:spLocks noChangeArrowheads="1"/>
              </p:cNvSpPr>
              <p:nvPr/>
            </p:nvSpPr>
            <p:spPr bwMode="auto">
              <a:xfrm>
                <a:off x="2749" y="3119"/>
                <a:ext cx="535" cy="540"/>
              </a:xfrm>
              <a:prstGeom prst="rect">
                <a:avLst/>
              </a:prstGeom>
              <a:noFill/>
              <a:ln w="41275" cap="rnd">
                <a:solidFill>
                  <a:srgbClr val="3F3F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21">
                <a:extLst>
                  <a:ext uri="{FF2B5EF4-FFF2-40B4-BE49-F238E27FC236}">
                    <a16:creationId xmlns:a16="http://schemas.microsoft.com/office/drawing/2014/main" id="{90A70416-87BA-4C38-B825-7F8FFABCF2A2}"/>
                  </a:ext>
                </a:extLst>
              </p:cNvPr>
              <p:cNvSpPr>
                <a:spLocks noEditPoints="1"/>
              </p:cNvSpPr>
              <p:nvPr/>
            </p:nvSpPr>
            <p:spPr bwMode="auto">
              <a:xfrm>
                <a:off x="3006" y="2918"/>
                <a:ext cx="11" cy="206"/>
              </a:xfrm>
              <a:custGeom>
                <a:avLst/>
                <a:gdLst>
                  <a:gd name="T0" fmla="*/ 0 w 40"/>
                  <a:gd name="T1" fmla="*/ 740 h 760"/>
                  <a:gd name="T2" fmla="*/ 0 w 40"/>
                  <a:gd name="T3" fmla="*/ 740 h 760"/>
                  <a:gd name="T4" fmla="*/ 20 w 40"/>
                  <a:gd name="T5" fmla="*/ 720 h 760"/>
                  <a:gd name="T6" fmla="*/ 40 w 40"/>
                  <a:gd name="T7" fmla="*/ 740 h 760"/>
                  <a:gd name="T8" fmla="*/ 40 w 40"/>
                  <a:gd name="T9" fmla="*/ 740 h 760"/>
                  <a:gd name="T10" fmla="*/ 20 w 40"/>
                  <a:gd name="T11" fmla="*/ 760 h 760"/>
                  <a:gd name="T12" fmla="*/ 0 w 40"/>
                  <a:gd name="T13" fmla="*/ 740 h 760"/>
                  <a:gd name="T14" fmla="*/ 0 w 40"/>
                  <a:gd name="T15" fmla="*/ 620 h 760"/>
                  <a:gd name="T16" fmla="*/ 0 w 40"/>
                  <a:gd name="T17" fmla="*/ 620 h 760"/>
                  <a:gd name="T18" fmla="*/ 20 w 40"/>
                  <a:gd name="T19" fmla="*/ 600 h 760"/>
                  <a:gd name="T20" fmla="*/ 40 w 40"/>
                  <a:gd name="T21" fmla="*/ 620 h 760"/>
                  <a:gd name="T22" fmla="*/ 40 w 40"/>
                  <a:gd name="T23" fmla="*/ 620 h 760"/>
                  <a:gd name="T24" fmla="*/ 20 w 40"/>
                  <a:gd name="T25" fmla="*/ 640 h 760"/>
                  <a:gd name="T26" fmla="*/ 0 w 40"/>
                  <a:gd name="T27" fmla="*/ 620 h 760"/>
                  <a:gd name="T28" fmla="*/ 0 w 40"/>
                  <a:gd name="T29" fmla="*/ 500 h 760"/>
                  <a:gd name="T30" fmla="*/ 0 w 40"/>
                  <a:gd name="T31" fmla="*/ 500 h 760"/>
                  <a:gd name="T32" fmla="*/ 20 w 40"/>
                  <a:gd name="T33" fmla="*/ 480 h 760"/>
                  <a:gd name="T34" fmla="*/ 40 w 40"/>
                  <a:gd name="T35" fmla="*/ 500 h 760"/>
                  <a:gd name="T36" fmla="*/ 40 w 40"/>
                  <a:gd name="T37" fmla="*/ 500 h 760"/>
                  <a:gd name="T38" fmla="*/ 20 w 40"/>
                  <a:gd name="T39" fmla="*/ 520 h 760"/>
                  <a:gd name="T40" fmla="*/ 0 w 40"/>
                  <a:gd name="T41" fmla="*/ 500 h 760"/>
                  <a:gd name="T42" fmla="*/ 0 w 40"/>
                  <a:gd name="T43" fmla="*/ 380 h 760"/>
                  <a:gd name="T44" fmla="*/ 0 w 40"/>
                  <a:gd name="T45" fmla="*/ 380 h 760"/>
                  <a:gd name="T46" fmla="*/ 20 w 40"/>
                  <a:gd name="T47" fmla="*/ 360 h 760"/>
                  <a:gd name="T48" fmla="*/ 40 w 40"/>
                  <a:gd name="T49" fmla="*/ 380 h 760"/>
                  <a:gd name="T50" fmla="*/ 40 w 40"/>
                  <a:gd name="T51" fmla="*/ 380 h 760"/>
                  <a:gd name="T52" fmla="*/ 20 w 40"/>
                  <a:gd name="T53" fmla="*/ 400 h 760"/>
                  <a:gd name="T54" fmla="*/ 0 w 40"/>
                  <a:gd name="T55" fmla="*/ 380 h 760"/>
                  <a:gd name="T56" fmla="*/ 0 w 40"/>
                  <a:gd name="T57" fmla="*/ 260 h 760"/>
                  <a:gd name="T58" fmla="*/ 0 w 40"/>
                  <a:gd name="T59" fmla="*/ 260 h 760"/>
                  <a:gd name="T60" fmla="*/ 20 w 40"/>
                  <a:gd name="T61" fmla="*/ 240 h 760"/>
                  <a:gd name="T62" fmla="*/ 40 w 40"/>
                  <a:gd name="T63" fmla="*/ 260 h 760"/>
                  <a:gd name="T64" fmla="*/ 40 w 40"/>
                  <a:gd name="T65" fmla="*/ 260 h 760"/>
                  <a:gd name="T66" fmla="*/ 20 w 40"/>
                  <a:gd name="T67" fmla="*/ 280 h 760"/>
                  <a:gd name="T68" fmla="*/ 0 w 40"/>
                  <a:gd name="T69" fmla="*/ 260 h 760"/>
                  <a:gd name="T70" fmla="*/ 0 w 40"/>
                  <a:gd name="T71" fmla="*/ 140 h 760"/>
                  <a:gd name="T72" fmla="*/ 0 w 40"/>
                  <a:gd name="T73" fmla="*/ 140 h 760"/>
                  <a:gd name="T74" fmla="*/ 20 w 40"/>
                  <a:gd name="T75" fmla="*/ 120 h 760"/>
                  <a:gd name="T76" fmla="*/ 40 w 40"/>
                  <a:gd name="T77" fmla="*/ 140 h 760"/>
                  <a:gd name="T78" fmla="*/ 40 w 40"/>
                  <a:gd name="T79" fmla="*/ 140 h 760"/>
                  <a:gd name="T80" fmla="*/ 20 w 40"/>
                  <a:gd name="T81" fmla="*/ 160 h 760"/>
                  <a:gd name="T82" fmla="*/ 0 w 40"/>
                  <a:gd name="T83" fmla="*/ 140 h 760"/>
                  <a:gd name="T84" fmla="*/ 0 w 40"/>
                  <a:gd name="T85" fmla="*/ 20 h 760"/>
                  <a:gd name="T86" fmla="*/ 0 w 40"/>
                  <a:gd name="T87" fmla="*/ 20 h 760"/>
                  <a:gd name="T88" fmla="*/ 20 w 40"/>
                  <a:gd name="T89" fmla="*/ 0 h 760"/>
                  <a:gd name="T90" fmla="*/ 40 w 40"/>
                  <a:gd name="T91" fmla="*/ 20 h 760"/>
                  <a:gd name="T92" fmla="*/ 40 w 40"/>
                  <a:gd name="T93" fmla="*/ 20 h 760"/>
                  <a:gd name="T94" fmla="*/ 20 w 40"/>
                  <a:gd name="T95" fmla="*/ 40 h 760"/>
                  <a:gd name="T96" fmla="*/ 0 w 40"/>
                  <a:gd name="T97" fmla="*/ 2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0">
                    <a:moveTo>
                      <a:pt x="0" y="740"/>
                    </a:moveTo>
                    <a:lnTo>
                      <a:pt x="0" y="740"/>
                    </a:lnTo>
                    <a:cubicBezTo>
                      <a:pt x="0" y="729"/>
                      <a:pt x="9" y="720"/>
                      <a:pt x="20" y="720"/>
                    </a:cubicBezTo>
                    <a:cubicBezTo>
                      <a:pt x="31" y="720"/>
                      <a:pt x="40" y="729"/>
                      <a:pt x="40" y="740"/>
                    </a:cubicBezTo>
                    <a:lnTo>
                      <a:pt x="40" y="740"/>
                    </a:lnTo>
                    <a:cubicBezTo>
                      <a:pt x="40" y="751"/>
                      <a:pt x="31" y="760"/>
                      <a:pt x="20" y="760"/>
                    </a:cubicBezTo>
                    <a:cubicBezTo>
                      <a:pt x="9" y="760"/>
                      <a:pt x="0" y="751"/>
                      <a:pt x="0" y="740"/>
                    </a:cubicBezTo>
                    <a:close/>
                    <a:moveTo>
                      <a:pt x="0" y="620"/>
                    </a:moveTo>
                    <a:lnTo>
                      <a:pt x="0" y="620"/>
                    </a:lnTo>
                    <a:cubicBezTo>
                      <a:pt x="0" y="609"/>
                      <a:pt x="9" y="600"/>
                      <a:pt x="20" y="600"/>
                    </a:cubicBezTo>
                    <a:cubicBezTo>
                      <a:pt x="31" y="600"/>
                      <a:pt x="40" y="609"/>
                      <a:pt x="40" y="620"/>
                    </a:cubicBezTo>
                    <a:lnTo>
                      <a:pt x="40" y="620"/>
                    </a:lnTo>
                    <a:cubicBezTo>
                      <a:pt x="40" y="631"/>
                      <a:pt x="31" y="640"/>
                      <a:pt x="20" y="640"/>
                    </a:cubicBezTo>
                    <a:cubicBezTo>
                      <a:pt x="9" y="640"/>
                      <a:pt x="0" y="631"/>
                      <a:pt x="0" y="620"/>
                    </a:cubicBezTo>
                    <a:close/>
                    <a:moveTo>
                      <a:pt x="0" y="500"/>
                    </a:moveTo>
                    <a:lnTo>
                      <a:pt x="0" y="500"/>
                    </a:lnTo>
                    <a:cubicBezTo>
                      <a:pt x="0" y="489"/>
                      <a:pt x="9" y="480"/>
                      <a:pt x="20" y="480"/>
                    </a:cubicBezTo>
                    <a:cubicBezTo>
                      <a:pt x="31" y="480"/>
                      <a:pt x="40" y="489"/>
                      <a:pt x="40" y="500"/>
                    </a:cubicBezTo>
                    <a:lnTo>
                      <a:pt x="40" y="500"/>
                    </a:lnTo>
                    <a:cubicBezTo>
                      <a:pt x="40" y="511"/>
                      <a:pt x="31" y="520"/>
                      <a:pt x="20" y="520"/>
                    </a:cubicBezTo>
                    <a:cubicBezTo>
                      <a:pt x="9" y="520"/>
                      <a:pt x="0" y="511"/>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Freeform 122">
                <a:extLst>
                  <a:ext uri="{FF2B5EF4-FFF2-40B4-BE49-F238E27FC236}">
                    <a16:creationId xmlns:a16="http://schemas.microsoft.com/office/drawing/2014/main" id="{C1078618-83E9-454F-9F03-E8D28606DFD2}"/>
                  </a:ext>
                </a:extLst>
              </p:cNvPr>
              <p:cNvSpPr>
                <a:spLocks/>
              </p:cNvSpPr>
              <p:nvPr/>
            </p:nvSpPr>
            <p:spPr bwMode="auto">
              <a:xfrm>
                <a:off x="3284" y="2717"/>
                <a:ext cx="1458" cy="672"/>
              </a:xfrm>
              <a:custGeom>
                <a:avLst/>
                <a:gdLst>
                  <a:gd name="T0" fmla="*/ 0 w 1458"/>
                  <a:gd name="T1" fmla="*/ 672 h 672"/>
                  <a:gd name="T2" fmla="*/ 731 w 1458"/>
                  <a:gd name="T3" fmla="*/ 25 h 672"/>
                  <a:gd name="T4" fmla="*/ 1209 w 1458"/>
                  <a:gd name="T5" fmla="*/ 414 h 672"/>
                  <a:gd name="T6" fmla="*/ 1458 w 1458"/>
                  <a:gd name="T7" fmla="*/ 661 h 672"/>
                </a:gdLst>
                <a:ahLst/>
                <a:cxnLst>
                  <a:cxn ang="0">
                    <a:pos x="T0" y="T1"/>
                  </a:cxn>
                  <a:cxn ang="0">
                    <a:pos x="T2" y="T3"/>
                  </a:cxn>
                  <a:cxn ang="0">
                    <a:pos x="T4" y="T5"/>
                  </a:cxn>
                  <a:cxn ang="0">
                    <a:pos x="T6" y="T7"/>
                  </a:cxn>
                </a:cxnLst>
                <a:rect l="0" t="0" r="r" b="b"/>
                <a:pathLst>
                  <a:path w="1458" h="672">
                    <a:moveTo>
                      <a:pt x="0" y="672"/>
                    </a:moveTo>
                    <a:cubicBezTo>
                      <a:pt x="270" y="525"/>
                      <a:pt x="502" y="55"/>
                      <a:pt x="731" y="25"/>
                    </a:cubicBezTo>
                    <a:cubicBezTo>
                      <a:pt x="918" y="0"/>
                      <a:pt x="1103" y="269"/>
                      <a:pt x="1209" y="414"/>
                    </a:cubicBezTo>
                    <a:cubicBezTo>
                      <a:pt x="1325" y="572"/>
                      <a:pt x="1347" y="585"/>
                      <a:pt x="1458" y="661"/>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23">
                <a:extLst>
                  <a:ext uri="{FF2B5EF4-FFF2-40B4-BE49-F238E27FC236}">
                    <a16:creationId xmlns:a16="http://schemas.microsoft.com/office/drawing/2014/main" id="{6962D802-0E59-43EF-AD3C-E5F56A49218E}"/>
                  </a:ext>
                </a:extLst>
              </p:cNvPr>
              <p:cNvSpPr>
                <a:spLocks/>
              </p:cNvSpPr>
              <p:nvPr/>
            </p:nvSpPr>
            <p:spPr bwMode="auto">
              <a:xfrm>
                <a:off x="4714" y="3347"/>
                <a:ext cx="63" cy="56"/>
              </a:xfrm>
              <a:custGeom>
                <a:avLst/>
                <a:gdLst>
                  <a:gd name="T0" fmla="*/ 231 w 231"/>
                  <a:gd name="T1" fmla="*/ 205 h 205"/>
                  <a:gd name="T2" fmla="*/ 0 w 231"/>
                  <a:gd name="T3" fmla="*/ 173 h 205"/>
                  <a:gd name="T4" fmla="*/ 118 w 231"/>
                  <a:gd name="T5" fmla="*/ 0 h 205"/>
                  <a:gd name="T6" fmla="*/ 231 w 231"/>
                  <a:gd name="T7" fmla="*/ 205 h 205"/>
                </a:gdLst>
                <a:ahLst/>
                <a:cxnLst>
                  <a:cxn ang="0">
                    <a:pos x="T0" y="T1"/>
                  </a:cxn>
                  <a:cxn ang="0">
                    <a:pos x="T2" y="T3"/>
                  </a:cxn>
                  <a:cxn ang="0">
                    <a:pos x="T4" y="T5"/>
                  </a:cxn>
                  <a:cxn ang="0">
                    <a:pos x="T6" y="T7"/>
                  </a:cxn>
                </a:cxnLst>
                <a:rect l="0" t="0" r="r" b="b"/>
                <a:pathLst>
                  <a:path w="231" h="205">
                    <a:moveTo>
                      <a:pt x="231" y="205"/>
                    </a:moveTo>
                    <a:lnTo>
                      <a:pt x="0" y="173"/>
                    </a:lnTo>
                    <a:cubicBezTo>
                      <a:pt x="64" y="137"/>
                      <a:pt x="108" y="73"/>
                      <a:pt x="118" y="0"/>
                    </a:cubicBezTo>
                    <a:lnTo>
                      <a:pt x="231" y="20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Rectangle 124">
                <a:extLst>
                  <a:ext uri="{FF2B5EF4-FFF2-40B4-BE49-F238E27FC236}">
                    <a16:creationId xmlns:a16="http://schemas.microsoft.com/office/drawing/2014/main" id="{3A48828F-BD5E-42A7-BF72-0BB36CB0FFC3}"/>
                  </a:ext>
                </a:extLst>
              </p:cNvPr>
              <p:cNvSpPr>
                <a:spLocks noChangeArrowheads="1"/>
              </p:cNvSpPr>
              <p:nvPr/>
            </p:nvSpPr>
            <p:spPr bwMode="auto">
              <a:xfrm>
                <a:off x="2940" y="3327"/>
                <a:ext cx="304" cy="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Rectangle 125">
                <a:extLst>
                  <a:ext uri="{FF2B5EF4-FFF2-40B4-BE49-F238E27FC236}">
                    <a16:creationId xmlns:a16="http://schemas.microsoft.com/office/drawing/2014/main" id="{3B5B0651-646F-4FC1-9D01-BA929DA51173}"/>
                  </a:ext>
                </a:extLst>
              </p:cNvPr>
              <p:cNvSpPr>
                <a:spLocks noChangeArrowheads="1"/>
              </p:cNvSpPr>
              <p:nvPr/>
            </p:nvSpPr>
            <p:spPr bwMode="auto">
              <a:xfrm>
                <a:off x="2940" y="3327"/>
                <a:ext cx="304" cy="223"/>
              </a:xfrm>
              <a:prstGeom prst="rect">
                <a:avLst/>
              </a:prstGeom>
              <a:noFill/>
              <a:ln w="3175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40" name="Picture 126">
                <a:extLst>
                  <a:ext uri="{FF2B5EF4-FFF2-40B4-BE49-F238E27FC236}">
                    <a16:creationId xmlns:a16="http://schemas.microsoft.com/office/drawing/2014/main" id="{7E179215-4026-46C5-B52A-3E4CE895765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53" y="3270"/>
                <a:ext cx="22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Freeform 127">
                <a:extLst>
                  <a:ext uri="{FF2B5EF4-FFF2-40B4-BE49-F238E27FC236}">
                    <a16:creationId xmlns:a16="http://schemas.microsoft.com/office/drawing/2014/main" id="{C1B1F43A-55A4-424C-A573-0B12F3CC3ED4}"/>
                  </a:ext>
                </a:extLst>
              </p:cNvPr>
              <p:cNvSpPr>
                <a:spLocks noEditPoints="1"/>
              </p:cNvSpPr>
              <p:nvPr/>
            </p:nvSpPr>
            <p:spPr bwMode="auto">
              <a:xfrm>
                <a:off x="3106" y="3021"/>
                <a:ext cx="11" cy="239"/>
              </a:xfrm>
              <a:custGeom>
                <a:avLst/>
                <a:gdLst>
                  <a:gd name="T0" fmla="*/ 0 w 40"/>
                  <a:gd name="T1" fmla="*/ 860 h 880"/>
                  <a:gd name="T2" fmla="*/ 0 w 40"/>
                  <a:gd name="T3" fmla="*/ 860 h 880"/>
                  <a:gd name="T4" fmla="*/ 20 w 40"/>
                  <a:gd name="T5" fmla="*/ 840 h 880"/>
                  <a:gd name="T6" fmla="*/ 40 w 40"/>
                  <a:gd name="T7" fmla="*/ 860 h 880"/>
                  <a:gd name="T8" fmla="*/ 40 w 40"/>
                  <a:gd name="T9" fmla="*/ 860 h 880"/>
                  <a:gd name="T10" fmla="*/ 20 w 40"/>
                  <a:gd name="T11" fmla="*/ 880 h 880"/>
                  <a:gd name="T12" fmla="*/ 0 w 40"/>
                  <a:gd name="T13" fmla="*/ 860 h 880"/>
                  <a:gd name="T14" fmla="*/ 0 w 40"/>
                  <a:gd name="T15" fmla="*/ 740 h 880"/>
                  <a:gd name="T16" fmla="*/ 0 w 40"/>
                  <a:gd name="T17" fmla="*/ 740 h 880"/>
                  <a:gd name="T18" fmla="*/ 20 w 40"/>
                  <a:gd name="T19" fmla="*/ 720 h 880"/>
                  <a:gd name="T20" fmla="*/ 40 w 40"/>
                  <a:gd name="T21" fmla="*/ 740 h 880"/>
                  <a:gd name="T22" fmla="*/ 40 w 40"/>
                  <a:gd name="T23" fmla="*/ 740 h 880"/>
                  <a:gd name="T24" fmla="*/ 20 w 40"/>
                  <a:gd name="T25" fmla="*/ 760 h 880"/>
                  <a:gd name="T26" fmla="*/ 0 w 40"/>
                  <a:gd name="T27" fmla="*/ 740 h 880"/>
                  <a:gd name="T28" fmla="*/ 0 w 40"/>
                  <a:gd name="T29" fmla="*/ 620 h 880"/>
                  <a:gd name="T30" fmla="*/ 0 w 40"/>
                  <a:gd name="T31" fmla="*/ 620 h 880"/>
                  <a:gd name="T32" fmla="*/ 20 w 40"/>
                  <a:gd name="T33" fmla="*/ 600 h 880"/>
                  <a:gd name="T34" fmla="*/ 40 w 40"/>
                  <a:gd name="T35" fmla="*/ 620 h 880"/>
                  <a:gd name="T36" fmla="*/ 40 w 40"/>
                  <a:gd name="T37" fmla="*/ 620 h 880"/>
                  <a:gd name="T38" fmla="*/ 20 w 40"/>
                  <a:gd name="T39" fmla="*/ 640 h 880"/>
                  <a:gd name="T40" fmla="*/ 0 w 40"/>
                  <a:gd name="T41" fmla="*/ 620 h 880"/>
                  <a:gd name="T42" fmla="*/ 0 w 40"/>
                  <a:gd name="T43" fmla="*/ 500 h 880"/>
                  <a:gd name="T44" fmla="*/ 0 w 40"/>
                  <a:gd name="T45" fmla="*/ 500 h 880"/>
                  <a:gd name="T46" fmla="*/ 20 w 40"/>
                  <a:gd name="T47" fmla="*/ 480 h 880"/>
                  <a:gd name="T48" fmla="*/ 40 w 40"/>
                  <a:gd name="T49" fmla="*/ 500 h 880"/>
                  <a:gd name="T50" fmla="*/ 40 w 40"/>
                  <a:gd name="T51" fmla="*/ 500 h 880"/>
                  <a:gd name="T52" fmla="*/ 20 w 40"/>
                  <a:gd name="T53" fmla="*/ 520 h 880"/>
                  <a:gd name="T54" fmla="*/ 0 w 40"/>
                  <a:gd name="T55" fmla="*/ 500 h 880"/>
                  <a:gd name="T56" fmla="*/ 0 w 40"/>
                  <a:gd name="T57" fmla="*/ 380 h 880"/>
                  <a:gd name="T58" fmla="*/ 0 w 40"/>
                  <a:gd name="T59" fmla="*/ 380 h 880"/>
                  <a:gd name="T60" fmla="*/ 20 w 40"/>
                  <a:gd name="T61" fmla="*/ 360 h 880"/>
                  <a:gd name="T62" fmla="*/ 40 w 40"/>
                  <a:gd name="T63" fmla="*/ 380 h 880"/>
                  <a:gd name="T64" fmla="*/ 40 w 40"/>
                  <a:gd name="T65" fmla="*/ 380 h 880"/>
                  <a:gd name="T66" fmla="*/ 20 w 40"/>
                  <a:gd name="T67" fmla="*/ 400 h 880"/>
                  <a:gd name="T68" fmla="*/ 0 w 40"/>
                  <a:gd name="T69" fmla="*/ 380 h 880"/>
                  <a:gd name="T70" fmla="*/ 0 w 40"/>
                  <a:gd name="T71" fmla="*/ 260 h 880"/>
                  <a:gd name="T72" fmla="*/ 0 w 40"/>
                  <a:gd name="T73" fmla="*/ 260 h 880"/>
                  <a:gd name="T74" fmla="*/ 20 w 40"/>
                  <a:gd name="T75" fmla="*/ 240 h 880"/>
                  <a:gd name="T76" fmla="*/ 40 w 40"/>
                  <a:gd name="T77" fmla="*/ 260 h 880"/>
                  <a:gd name="T78" fmla="*/ 40 w 40"/>
                  <a:gd name="T79" fmla="*/ 260 h 880"/>
                  <a:gd name="T80" fmla="*/ 20 w 40"/>
                  <a:gd name="T81" fmla="*/ 280 h 880"/>
                  <a:gd name="T82" fmla="*/ 0 w 40"/>
                  <a:gd name="T83" fmla="*/ 260 h 880"/>
                  <a:gd name="T84" fmla="*/ 0 w 40"/>
                  <a:gd name="T85" fmla="*/ 140 h 880"/>
                  <a:gd name="T86" fmla="*/ 0 w 40"/>
                  <a:gd name="T87" fmla="*/ 140 h 880"/>
                  <a:gd name="T88" fmla="*/ 20 w 40"/>
                  <a:gd name="T89" fmla="*/ 120 h 880"/>
                  <a:gd name="T90" fmla="*/ 40 w 40"/>
                  <a:gd name="T91" fmla="*/ 140 h 880"/>
                  <a:gd name="T92" fmla="*/ 40 w 40"/>
                  <a:gd name="T93" fmla="*/ 140 h 880"/>
                  <a:gd name="T94" fmla="*/ 20 w 40"/>
                  <a:gd name="T95" fmla="*/ 160 h 880"/>
                  <a:gd name="T96" fmla="*/ 0 w 40"/>
                  <a:gd name="T97" fmla="*/ 140 h 880"/>
                  <a:gd name="T98" fmla="*/ 0 w 40"/>
                  <a:gd name="T99" fmla="*/ 20 h 880"/>
                  <a:gd name="T100" fmla="*/ 0 w 40"/>
                  <a:gd name="T101" fmla="*/ 20 h 880"/>
                  <a:gd name="T102" fmla="*/ 20 w 40"/>
                  <a:gd name="T103" fmla="*/ 0 h 880"/>
                  <a:gd name="T104" fmla="*/ 40 w 40"/>
                  <a:gd name="T105" fmla="*/ 20 h 880"/>
                  <a:gd name="T106" fmla="*/ 40 w 40"/>
                  <a:gd name="T107" fmla="*/ 20 h 880"/>
                  <a:gd name="T108" fmla="*/ 20 w 40"/>
                  <a:gd name="T109" fmla="*/ 40 h 880"/>
                  <a:gd name="T110" fmla="*/ 0 w 40"/>
                  <a:gd name="T111" fmla="*/ 2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 h="880">
                    <a:moveTo>
                      <a:pt x="0" y="860"/>
                    </a:moveTo>
                    <a:lnTo>
                      <a:pt x="0" y="860"/>
                    </a:lnTo>
                    <a:cubicBezTo>
                      <a:pt x="0" y="849"/>
                      <a:pt x="9" y="840"/>
                      <a:pt x="20" y="840"/>
                    </a:cubicBezTo>
                    <a:cubicBezTo>
                      <a:pt x="31" y="840"/>
                      <a:pt x="40" y="849"/>
                      <a:pt x="40" y="860"/>
                    </a:cubicBezTo>
                    <a:lnTo>
                      <a:pt x="40" y="860"/>
                    </a:lnTo>
                    <a:cubicBezTo>
                      <a:pt x="40" y="871"/>
                      <a:pt x="31" y="880"/>
                      <a:pt x="20" y="880"/>
                    </a:cubicBezTo>
                    <a:cubicBezTo>
                      <a:pt x="9" y="880"/>
                      <a:pt x="0" y="871"/>
                      <a:pt x="0" y="860"/>
                    </a:cubicBezTo>
                    <a:close/>
                    <a:moveTo>
                      <a:pt x="0" y="740"/>
                    </a:moveTo>
                    <a:lnTo>
                      <a:pt x="0" y="740"/>
                    </a:lnTo>
                    <a:cubicBezTo>
                      <a:pt x="0" y="729"/>
                      <a:pt x="9" y="720"/>
                      <a:pt x="20" y="720"/>
                    </a:cubicBezTo>
                    <a:cubicBezTo>
                      <a:pt x="31" y="720"/>
                      <a:pt x="40" y="729"/>
                      <a:pt x="40" y="740"/>
                    </a:cubicBezTo>
                    <a:lnTo>
                      <a:pt x="40" y="740"/>
                    </a:lnTo>
                    <a:cubicBezTo>
                      <a:pt x="40" y="751"/>
                      <a:pt x="31" y="760"/>
                      <a:pt x="20" y="760"/>
                    </a:cubicBezTo>
                    <a:cubicBezTo>
                      <a:pt x="9" y="760"/>
                      <a:pt x="0" y="751"/>
                      <a:pt x="0" y="740"/>
                    </a:cubicBezTo>
                    <a:close/>
                    <a:moveTo>
                      <a:pt x="0" y="620"/>
                    </a:moveTo>
                    <a:lnTo>
                      <a:pt x="0" y="620"/>
                    </a:lnTo>
                    <a:cubicBezTo>
                      <a:pt x="0" y="609"/>
                      <a:pt x="9" y="600"/>
                      <a:pt x="20" y="600"/>
                    </a:cubicBezTo>
                    <a:cubicBezTo>
                      <a:pt x="31" y="600"/>
                      <a:pt x="40" y="609"/>
                      <a:pt x="40" y="620"/>
                    </a:cubicBezTo>
                    <a:lnTo>
                      <a:pt x="40" y="620"/>
                    </a:lnTo>
                    <a:cubicBezTo>
                      <a:pt x="40" y="631"/>
                      <a:pt x="31" y="640"/>
                      <a:pt x="20" y="640"/>
                    </a:cubicBezTo>
                    <a:cubicBezTo>
                      <a:pt x="9" y="640"/>
                      <a:pt x="0" y="631"/>
                      <a:pt x="0" y="620"/>
                    </a:cubicBezTo>
                    <a:close/>
                    <a:moveTo>
                      <a:pt x="0" y="500"/>
                    </a:moveTo>
                    <a:lnTo>
                      <a:pt x="0" y="500"/>
                    </a:lnTo>
                    <a:cubicBezTo>
                      <a:pt x="0" y="489"/>
                      <a:pt x="9" y="480"/>
                      <a:pt x="20" y="480"/>
                    </a:cubicBezTo>
                    <a:cubicBezTo>
                      <a:pt x="31" y="480"/>
                      <a:pt x="40" y="489"/>
                      <a:pt x="40" y="500"/>
                    </a:cubicBezTo>
                    <a:lnTo>
                      <a:pt x="40" y="500"/>
                    </a:lnTo>
                    <a:cubicBezTo>
                      <a:pt x="40" y="511"/>
                      <a:pt x="31" y="520"/>
                      <a:pt x="20" y="520"/>
                    </a:cubicBezTo>
                    <a:cubicBezTo>
                      <a:pt x="9" y="520"/>
                      <a:pt x="0" y="511"/>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Rectangle 128">
                <a:extLst>
                  <a:ext uri="{FF2B5EF4-FFF2-40B4-BE49-F238E27FC236}">
                    <a16:creationId xmlns:a16="http://schemas.microsoft.com/office/drawing/2014/main" id="{2C4D0758-DB67-4CA5-A40F-851B939A828F}"/>
                  </a:ext>
                </a:extLst>
              </p:cNvPr>
              <p:cNvSpPr>
                <a:spLocks noChangeArrowheads="1"/>
              </p:cNvSpPr>
              <p:nvPr/>
            </p:nvSpPr>
            <p:spPr bwMode="auto">
              <a:xfrm>
                <a:off x="3091" y="2919"/>
                <a:ext cx="40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Customs</a:t>
                </a:r>
                <a:endParaRPr kumimoji="0" lang="en-US" altLang="en-US"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pic>
            <p:nvPicPr>
              <p:cNvPr id="143" name="Picture 47">
                <a:extLst>
                  <a:ext uri="{FF2B5EF4-FFF2-40B4-BE49-F238E27FC236}">
                    <a16:creationId xmlns:a16="http://schemas.microsoft.com/office/drawing/2014/main" id="{42A089E8-9FA2-4C0F-BA66-B4FCAD1174A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84" y="3211"/>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4" name="Rectangle 67">
              <a:extLst>
                <a:ext uri="{FF2B5EF4-FFF2-40B4-BE49-F238E27FC236}">
                  <a16:creationId xmlns:a16="http://schemas.microsoft.com/office/drawing/2014/main" id="{1BCC77F0-063B-4F5F-9ED7-5A05EDF6ED7B}"/>
                </a:ext>
              </a:extLst>
            </p:cNvPr>
            <p:cNvSpPr>
              <a:spLocks noChangeArrowheads="1"/>
            </p:cNvSpPr>
            <p:nvPr/>
          </p:nvSpPr>
          <p:spPr bwMode="auto">
            <a:xfrm>
              <a:off x="3281496" y="4114915"/>
              <a:ext cx="1178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Airmail unit/</a:t>
              </a:r>
              <a:b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b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office of exchange</a:t>
              </a:r>
              <a:b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b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(origin)</a:t>
              </a:r>
              <a:endParaRPr kumimoji="0" lang="en-GB" altLang="en-US"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145" name="Rectangle 67">
              <a:extLst>
                <a:ext uri="{FF2B5EF4-FFF2-40B4-BE49-F238E27FC236}">
                  <a16:creationId xmlns:a16="http://schemas.microsoft.com/office/drawing/2014/main" id="{2CD586D5-3A7A-4912-8ECB-9C17B339DA3A}"/>
                </a:ext>
              </a:extLst>
            </p:cNvPr>
            <p:cNvSpPr>
              <a:spLocks noChangeArrowheads="1"/>
            </p:cNvSpPr>
            <p:nvPr/>
          </p:nvSpPr>
          <p:spPr bwMode="auto">
            <a:xfrm>
              <a:off x="6328491" y="4103394"/>
              <a:ext cx="1178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Airmail unit/</a:t>
              </a:r>
              <a:b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b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office of exchange</a:t>
              </a:r>
              <a:b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b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(destination)</a:t>
              </a:r>
              <a:endParaRPr kumimoji="0" lang="en-GB" altLang="en-US"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146" name="Rectangle 67">
              <a:extLst>
                <a:ext uri="{FF2B5EF4-FFF2-40B4-BE49-F238E27FC236}">
                  <a16:creationId xmlns:a16="http://schemas.microsoft.com/office/drawing/2014/main" id="{43FE1540-DBF8-4D2E-90F2-5A7BEC4FD2BF}"/>
                </a:ext>
              </a:extLst>
            </p:cNvPr>
            <p:cNvSpPr>
              <a:spLocks noChangeArrowheads="1"/>
            </p:cNvSpPr>
            <p:nvPr/>
          </p:nvSpPr>
          <p:spPr bwMode="auto">
            <a:xfrm>
              <a:off x="7882039" y="4116596"/>
              <a:ext cx="8768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Sorting</a:t>
              </a:r>
              <a:b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b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centre</a:t>
              </a:r>
              <a:b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br>
              <a:r>
                <a:rPr kumimoji="0" lang="en-GB" altLang="en-US" sz="1000" b="0" i="0" u="none" strike="noStrike" cap="none" normalizeH="0" baseline="0" dirty="0">
                  <a:ln>
                    <a:noFill/>
                  </a:ln>
                  <a:solidFill>
                    <a:srgbClr val="000000"/>
                  </a:solidFill>
                  <a:effectLst/>
                  <a:latin typeface="Verdana" panose="020B0604030504040204" pitchFamily="34" charset="0"/>
                  <a:ea typeface="Verdana" panose="020B0604030504040204" pitchFamily="34" charset="0"/>
                </a:rPr>
                <a:t>(destination) </a:t>
              </a:r>
              <a:endParaRPr kumimoji="0" lang="en-GB" altLang="en-US" sz="10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1850443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9569924-00F8-4DA0-ADB9-485FDCCA2C45}"/>
              </a:ext>
            </a:extLst>
          </p:cNvPr>
          <p:cNvGrpSpPr>
            <a:grpSpLocks noChangeAspect="1"/>
          </p:cNvGrpSpPr>
          <p:nvPr/>
        </p:nvGrpSpPr>
        <p:grpSpPr>
          <a:xfrm>
            <a:off x="8607379" y="1637125"/>
            <a:ext cx="3320703" cy="837965"/>
            <a:chOff x="6709340" y="383177"/>
            <a:chExt cx="3906709" cy="985837"/>
          </a:xfrm>
        </p:grpSpPr>
        <p:sp>
          <p:nvSpPr>
            <p:cNvPr id="9" name="Rectangle 8">
              <a:extLst>
                <a:ext uri="{FF2B5EF4-FFF2-40B4-BE49-F238E27FC236}">
                  <a16:creationId xmlns:a16="http://schemas.microsoft.com/office/drawing/2014/main" id="{50231653-124A-4442-B8FF-FDE50B6D844A}"/>
                </a:ext>
              </a:extLst>
            </p:cNvPr>
            <p:cNvSpPr/>
            <p:nvPr/>
          </p:nvSpPr>
          <p:spPr>
            <a:xfrm>
              <a:off x="8773828" y="415359"/>
              <a:ext cx="1842221" cy="953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0" name="Picture 10" descr="https://encrypted-tbn2.google.com/images?q=tbn:ANd9GcT1XilkB4nt0nowAAu88P9Lo4HnCPUL3M4BletkZ-SyWpOm6eJU">
              <a:extLst>
                <a:ext uri="{FF2B5EF4-FFF2-40B4-BE49-F238E27FC236}">
                  <a16:creationId xmlns:a16="http://schemas.microsoft.com/office/drawing/2014/main" id="{15BFCCBD-3F6C-4EDB-B26E-138AE204E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8640" y="383177"/>
              <a:ext cx="98266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s://upload.wikimedia.org/wikipedia/commons/thumb/f/fd/USB_Icon.svg/2000px-USB_Icon.svg.png">
              <a:extLst>
                <a:ext uri="{FF2B5EF4-FFF2-40B4-BE49-F238E27FC236}">
                  <a16:creationId xmlns:a16="http://schemas.microsoft.com/office/drawing/2014/main" id="{7115E4BD-A126-4221-B40C-2F5104C37A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0477" y="648733"/>
              <a:ext cx="448976" cy="2154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F7F2D3FC-7ED8-448A-A703-23B76D7B095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444" t="15398" r="42111" b="3980"/>
            <a:stretch/>
          </p:blipFill>
          <p:spPr bwMode="auto">
            <a:xfrm>
              <a:off x="6709340" y="473327"/>
              <a:ext cx="586810" cy="73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Image 6">
              <a:extLst>
                <a:ext uri="{FF2B5EF4-FFF2-40B4-BE49-F238E27FC236}">
                  <a16:creationId xmlns:a16="http://schemas.microsoft.com/office/drawing/2014/main" id="{69D9C58B-9247-412C-B40A-4FF7F9AF979E}"/>
                </a:ext>
              </a:extLst>
            </p:cNvPr>
            <p:cNvPicPr>
              <a:picLocks noChangeAspect="1"/>
            </p:cNvPicPr>
            <p:nvPr/>
          </p:nvPicPr>
          <p:blipFill>
            <a:blip r:embed="rId5"/>
            <a:stretch>
              <a:fillRect/>
            </a:stretch>
          </p:blipFill>
          <p:spPr>
            <a:xfrm>
              <a:off x="7540122" y="440327"/>
              <a:ext cx="1762125" cy="774017"/>
            </a:xfrm>
            <a:prstGeom prst="rect">
              <a:avLst/>
            </a:prstGeom>
            <a:scene3d>
              <a:camera prst="isometricLeftDown"/>
              <a:lightRig rig="threePt" dir="t"/>
            </a:scene3d>
          </p:spPr>
        </p:pic>
        <p:cxnSp>
          <p:nvCxnSpPr>
            <p:cNvPr id="14" name="Straight Connector 13">
              <a:extLst>
                <a:ext uri="{FF2B5EF4-FFF2-40B4-BE49-F238E27FC236}">
                  <a16:creationId xmlns:a16="http://schemas.microsoft.com/office/drawing/2014/main" id="{0AAD5111-6966-41B2-AB12-F814094DF181}"/>
                </a:ext>
              </a:extLst>
            </p:cNvPr>
            <p:cNvCxnSpPr/>
            <p:nvPr/>
          </p:nvCxnSpPr>
          <p:spPr>
            <a:xfrm>
              <a:off x="7296150" y="630567"/>
              <a:ext cx="714375" cy="136401"/>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46FE88C-0DD7-43FA-8054-79E4933F40FA}"/>
                </a:ext>
              </a:extLst>
            </p:cNvPr>
            <p:cNvCxnSpPr/>
            <p:nvPr/>
          </p:nvCxnSpPr>
          <p:spPr>
            <a:xfrm>
              <a:off x="7296150" y="630655"/>
              <a:ext cx="1447800" cy="581736"/>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9226623-2E34-4A1C-A372-F77B86A87E71}"/>
                </a:ext>
              </a:extLst>
            </p:cNvPr>
            <p:cNvCxnSpPr/>
            <p:nvPr/>
          </p:nvCxnSpPr>
          <p:spPr>
            <a:xfrm>
              <a:off x="8010525" y="766968"/>
              <a:ext cx="666750" cy="369689"/>
            </a:xfrm>
            <a:prstGeom prst="line">
              <a:avLst/>
            </a:prstGeom>
            <a:ln w="57150">
              <a:solidFill>
                <a:srgbClr val="FF0000">
                  <a:alpha val="19000"/>
                </a:srgbClr>
              </a:solidFill>
              <a:prstDash val="solid"/>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D4E1D437-EF56-4E8C-90D5-C9FB9CF54F50}"/>
              </a:ext>
            </a:extLst>
          </p:cNvPr>
          <p:cNvSpPr>
            <a:spLocks noGrp="1"/>
          </p:cNvSpPr>
          <p:nvPr>
            <p:ph type="title"/>
          </p:nvPr>
        </p:nvSpPr>
        <p:spPr>
          <a:solidFill>
            <a:srgbClr val="3A4D98"/>
          </a:solidFill>
        </p:spPr>
        <p:txBody>
          <a:bodyPr/>
          <a:lstStyle/>
          <a:p>
            <a:pPr defTabSz="360000"/>
            <a:r>
              <a:rPr lang="en-GB" sz="2800" b="1" dirty="0">
                <a:solidFill>
                  <a:schemeClr val="bg1"/>
                </a:solidFill>
              </a:rPr>
              <a:t>I.		Data capture and exchange (cont.)</a:t>
            </a:r>
            <a:endParaRPr lang="en-GB" sz="2800" dirty="0">
              <a:solidFill>
                <a:schemeClr val="bg1"/>
              </a:solidFill>
            </a:endParaRPr>
          </a:p>
        </p:txBody>
      </p:sp>
      <p:sp>
        <p:nvSpPr>
          <p:cNvPr id="3" name="Content Placeholder 2">
            <a:extLst>
              <a:ext uri="{FF2B5EF4-FFF2-40B4-BE49-F238E27FC236}">
                <a16:creationId xmlns:a16="http://schemas.microsoft.com/office/drawing/2014/main" id="{525F86D4-EE54-48FB-BE5C-26C8E2B58C91}"/>
              </a:ext>
            </a:extLst>
          </p:cNvPr>
          <p:cNvSpPr>
            <a:spLocks noGrp="1"/>
          </p:cNvSpPr>
          <p:nvPr>
            <p:ph sz="quarter" idx="13"/>
          </p:nvPr>
        </p:nvSpPr>
        <p:spPr>
          <a:ln>
            <a:noFill/>
          </a:ln>
        </p:spPr>
        <p:txBody>
          <a:bodyPr/>
          <a:lstStyle/>
          <a:p>
            <a:pPr marL="361950" indent="-361950">
              <a:buFont typeface="Wingdings" pitchFamily="2" charset="2"/>
              <a:buChar char="q"/>
              <a:defRPr/>
            </a:pPr>
            <a:r>
              <a:rPr lang="en-GB" sz="1800" b="1" dirty="0"/>
              <a:t>Transmission</a:t>
            </a:r>
            <a:r>
              <a:rPr lang="en-GB" sz="1800" dirty="0"/>
              <a:t> of EDI data:</a:t>
            </a:r>
          </a:p>
          <a:p>
            <a:pPr marL="720000" lvl="1" indent="-360000">
              <a:spcBef>
                <a:spcPts val="600"/>
              </a:spcBef>
              <a:buFont typeface="Wingdings" panose="05000000000000000000" pitchFamily="2" charset="2"/>
              <a:buChar char="v"/>
              <a:defRPr/>
            </a:pPr>
            <a:r>
              <a:rPr lang="en-GB" sz="1800" dirty="0"/>
              <a:t>Transmitted through established EDI messaging networks: </a:t>
            </a:r>
          </a:p>
          <a:p>
            <a:pPr marL="1076325" lvl="1" indent="-358775">
              <a:spcBef>
                <a:spcPts val="600"/>
              </a:spcBef>
              <a:buFont typeface="Wingdings" panose="05000000000000000000" pitchFamily="2" charset="2"/>
              <a:buChar char="§"/>
              <a:defRPr/>
            </a:pPr>
            <a:r>
              <a:rPr lang="en-GB" sz="1800" dirty="0"/>
              <a:t>UPU system (POST*Net via IPS)</a:t>
            </a:r>
          </a:p>
          <a:p>
            <a:pPr marL="1076325" lvl="1" indent="-358775">
              <a:spcBef>
                <a:spcPts val="600"/>
              </a:spcBef>
              <a:buFont typeface="Wingdings" panose="05000000000000000000" pitchFamily="2" charset="2"/>
              <a:buChar char="§"/>
              <a:defRPr/>
            </a:pPr>
            <a:r>
              <a:rPr lang="en-GB" sz="1800" dirty="0"/>
              <a:t>IPC system</a:t>
            </a:r>
          </a:p>
          <a:p>
            <a:pPr marL="720000" lvl="1" indent="-360000">
              <a:buFont typeface="Courier New" pitchFamily="49" charset="0"/>
              <a:buChar char="o"/>
              <a:defRPr/>
            </a:pPr>
            <a:endParaRPr lang="en-GB" sz="1800" dirty="0"/>
          </a:p>
          <a:p>
            <a:pPr marL="361950" lvl="1" indent="-358775">
              <a:buFont typeface="Wingdings" panose="05000000000000000000" pitchFamily="2" charset="2"/>
              <a:buChar char="q"/>
              <a:defRPr/>
            </a:pPr>
            <a:r>
              <a:rPr lang="en-GB" sz="1800" dirty="0"/>
              <a:t>EDI data is stored at the UPU</a:t>
            </a:r>
          </a:p>
          <a:p>
            <a:pPr marL="4400" indent="0">
              <a:buNone/>
            </a:pPr>
            <a:endParaRPr lang="en-GB" sz="1800" dirty="0"/>
          </a:p>
        </p:txBody>
      </p:sp>
      <p:sp>
        <p:nvSpPr>
          <p:cNvPr id="17" name="TextBox 16">
            <a:extLst>
              <a:ext uri="{FF2B5EF4-FFF2-40B4-BE49-F238E27FC236}">
                <a16:creationId xmlns:a16="http://schemas.microsoft.com/office/drawing/2014/main" id="{3467593A-D1AB-4210-B033-A09FC1CB720E}"/>
              </a:ext>
            </a:extLst>
          </p:cNvPr>
          <p:cNvSpPr txBox="1"/>
          <p:nvPr/>
        </p:nvSpPr>
        <p:spPr>
          <a:xfrm>
            <a:off x="9457310" y="2716358"/>
            <a:ext cx="2362932" cy="828089"/>
          </a:xfrm>
          <a:prstGeom prst="rect">
            <a:avLst/>
          </a:prstGeom>
          <a:noFill/>
          <a:ln>
            <a:solidFill>
              <a:schemeClr val="accent1"/>
            </a:solidFill>
          </a:ln>
        </p:spPr>
        <p:txBody>
          <a:bodyPr wrap="square" lIns="90000" tIns="90000" rIns="90000" bIns="90000">
            <a:spAutoFit/>
          </a:bodyPr>
          <a:lstStyle/>
          <a:p>
            <a:r>
              <a:rPr lang="en-GB" sz="1400" b="1" dirty="0">
                <a:latin typeface="Verdana" panose="020B0604030504040204" pitchFamily="34" charset="0"/>
                <a:ea typeface="Verdana" panose="020B0604030504040204" pitchFamily="34" charset="0"/>
              </a:rPr>
              <a:t>Registered: </a:t>
            </a:r>
            <a:r>
              <a:rPr lang="en-GB" sz="1400" b="1" dirty="0">
                <a:effectLst/>
                <a:latin typeface="Verdana" panose="020B0604030504040204" pitchFamily="34" charset="0"/>
                <a:ea typeface="Verdana" panose="020B0604030504040204" pitchFamily="34" charset="0"/>
              </a:rPr>
              <a:t>RA</a:t>
            </a:r>
            <a:r>
              <a:rPr lang="en-GB" sz="1400" b="1" dirty="0">
                <a:latin typeface="Verdana" panose="020B0604030504040204" pitchFamily="34" charset="0"/>
                <a:ea typeface="Verdana" panose="020B0604030504040204" pitchFamily="34" charset="0"/>
              </a:rPr>
              <a:t>–</a:t>
            </a:r>
            <a:r>
              <a:rPr lang="en-GB" sz="1400" b="1" dirty="0">
                <a:effectLst/>
                <a:latin typeface="Verdana" panose="020B0604030504040204" pitchFamily="34" charset="0"/>
                <a:ea typeface="Verdana" panose="020B0604030504040204" pitchFamily="34" charset="0"/>
              </a:rPr>
              <a:t>RZ </a:t>
            </a:r>
          </a:p>
          <a:p>
            <a:endParaRPr lang="en-GB" sz="1400" b="1" dirty="0">
              <a:effectLst/>
              <a:latin typeface="Verdana" panose="020B0604030504040204" pitchFamily="34" charset="0"/>
              <a:ea typeface="Verdana" panose="020B0604030504040204" pitchFamily="34" charset="0"/>
            </a:endParaRPr>
          </a:p>
          <a:p>
            <a:r>
              <a:rPr lang="en-GB" sz="1400" b="1" dirty="0">
                <a:effectLst/>
                <a:latin typeface="Verdana" panose="020B0604030504040204" pitchFamily="34" charset="0"/>
                <a:ea typeface="Verdana" panose="020B0604030504040204" pitchFamily="34" charset="0"/>
              </a:rPr>
              <a:t>Insured: VA</a:t>
            </a:r>
            <a:r>
              <a:rPr lang="en-GB" sz="1400" b="1" dirty="0">
                <a:latin typeface="Verdana" panose="020B0604030504040204" pitchFamily="34" charset="0"/>
                <a:ea typeface="Verdana" panose="020B0604030504040204" pitchFamily="34" charset="0"/>
              </a:rPr>
              <a:t>–</a:t>
            </a:r>
            <a:r>
              <a:rPr lang="en-GB" sz="1400" b="1" dirty="0">
                <a:effectLst/>
                <a:latin typeface="Verdana" panose="020B0604030504040204" pitchFamily="34" charset="0"/>
                <a:ea typeface="Verdana" panose="020B0604030504040204" pitchFamily="34" charset="0"/>
              </a:rPr>
              <a:t>VZ</a:t>
            </a:r>
            <a:endParaRPr lang="en-GB" sz="1400" b="1" dirty="0">
              <a:latin typeface="Verdana" panose="020B0604030504040204" pitchFamily="34" charset="0"/>
              <a:ea typeface="Verdana" panose="020B0604030504040204" pitchFamily="34" charset="0"/>
            </a:endParaRPr>
          </a:p>
        </p:txBody>
      </p:sp>
      <p:pic>
        <p:nvPicPr>
          <p:cNvPr id="131" name="Graphic 130">
            <a:extLst>
              <a:ext uri="{FF2B5EF4-FFF2-40B4-BE49-F238E27FC236}">
                <a16:creationId xmlns:a16="http://schemas.microsoft.com/office/drawing/2014/main" id="{F91D0062-D015-43E9-886F-2CABC0478B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35778" y="3231870"/>
            <a:ext cx="8284464" cy="3339846"/>
          </a:xfrm>
          <a:prstGeom prst="rect">
            <a:avLst/>
          </a:prstGeom>
        </p:spPr>
      </p:pic>
    </p:spTree>
    <p:extLst>
      <p:ext uri="{BB962C8B-B14F-4D97-AF65-F5344CB8AC3E}">
        <p14:creationId xmlns:p14="http://schemas.microsoft.com/office/powerpoint/2010/main" val="389564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right)">
                                      <p:cBhvr>
                                        <p:cTn id="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9569924-00F8-4DA0-ADB9-485FDCCA2C45}"/>
              </a:ext>
            </a:extLst>
          </p:cNvPr>
          <p:cNvGrpSpPr>
            <a:grpSpLocks noChangeAspect="1"/>
          </p:cNvGrpSpPr>
          <p:nvPr/>
        </p:nvGrpSpPr>
        <p:grpSpPr>
          <a:xfrm>
            <a:off x="8607379" y="1637125"/>
            <a:ext cx="3320703" cy="837965"/>
            <a:chOff x="6709340" y="383177"/>
            <a:chExt cx="3906709" cy="985837"/>
          </a:xfrm>
        </p:grpSpPr>
        <p:sp>
          <p:nvSpPr>
            <p:cNvPr id="9" name="Rectangle 8">
              <a:extLst>
                <a:ext uri="{FF2B5EF4-FFF2-40B4-BE49-F238E27FC236}">
                  <a16:creationId xmlns:a16="http://schemas.microsoft.com/office/drawing/2014/main" id="{50231653-124A-4442-B8FF-FDE50B6D844A}"/>
                </a:ext>
              </a:extLst>
            </p:cNvPr>
            <p:cNvSpPr/>
            <p:nvPr/>
          </p:nvSpPr>
          <p:spPr>
            <a:xfrm>
              <a:off x="8773828" y="415359"/>
              <a:ext cx="1842221" cy="953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0" name="Picture 10" descr="https://encrypted-tbn2.google.com/images?q=tbn:ANd9GcT1XilkB4nt0nowAAu88P9Lo4HnCPUL3M4BletkZ-SyWpOm6eJU">
              <a:extLst>
                <a:ext uri="{FF2B5EF4-FFF2-40B4-BE49-F238E27FC236}">
                  <a16:creationId xmlns:a16="http://schemas.microsoft.com/office/drawing/2014/main" id="{15BFCCBD-3F6C-4EDB-B26E-138AE204E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8640" y="383177"/>
              <a:ext cx="98266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s://upload.wikimedia.org/wikipedia/commons/thumb/f/fd/USB_Icon.svg/2000px-USB_Icon.svg.png">
              <a:extLst>
                <a:ext uri="{FF2B5EF4-FFF2-40B4-BE49-F238E27FC236}">
                  <a16:creationId xmlns:a16="http://schemas.microsoft.com/office/drawing/2014/main" id="{7115E4BD-A126-4221-B40C-2F5104C37A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0477" y="648733"/>
              <a:ext cx="448976" cy="2154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F7F2D3FC-7ED8-448A-A703-23B76D7B095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444" t="15398" r="42111" b="3980"/>
            <a:stretch/>
          </p:blipFill>
          <p:spPr bwMode="auto">
            <a:xfrm>
              <a:off x="6709340" y="473327"/>
              <a:ext cx="586810" cy="73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Image 6">
              <a:extLst>
                <a:ext uri="{FF2B5EF4-FFF2-40B4-BE49-F238E27FC236}">
                  <a16:creationId xmlns:a16="http://schemas.microsoft.com/office/drawing/2014/main" id="{69D9C58B-9247-412C-B40A-4FF7F9AF979E}"/>
                </a:ext>
              </a:extLst>
            </p:cNvPr>
            <p:cNvPicPr>
              <a:picLocks noChangeAspect="1"/>
            </p:cNvPicPr>
            <p:nvPr/>
          </p:nvPicPr>
          <p:blipFill>
            <a:blip r:embed="rId5"/>
            <a:stretch>
              <a:fillRect/>
            </a:stretch>
          </p:blipFill>
          <p:spPr>
            <a:xfrm>
              <a:off x="7540122" y="440327"/>
              <a:ext cx="1762125" cy="774017"/>
            </a:xfrm>
            <a:prstGeom prst="rect">
              <a:avLst/>
            </a:prstGeom>
            <a:scene3d>
              <a:camera prst="isometricLeftDown"/>
              <a:lightRig rig="threePt" dir="t"/>
            </a:scene3d>
          </p:spPr>
        </p:pic>
        <p:cxnSp>
          <p:nvCxnSpPr>
            <p:cNvPr id="14" name="Straight Connector 13">
              <a:extLst>
                <a:ext uri="{FF2B5EF4-FFF2-40B4-BE49-F238E27FC236}">
                  <a16:creationId xmlns:a16="http://schemas.microsoft.com/office/drawing/2014/main" id="{0AAD5111-6966-41B2-AB12-F814094DF181}"/>
                </a:ext>
              </a:extLst>
            </p:cNvPr>
            <p:cNvCxnSpPr/>
            <p:nvPr/>
          </p:nvCxnSpPr>
          <p:spPr>
            <a:xfrm>
              <a:off x="7296150" y="630567"/>
              <a:ext cx="714375" cy="136401"/>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46FE88C-0DD7-43FA-8054-79E4933F40FA}"/>
                </a:ext>
              </a:extLst>
            </p:cNvPr>
            <p:cNvCxnSpPr/>
            <p:nvPr/>
          </p:nvCxnSpPr>
          <p:spPr>
            <a:xfrm>
              <a:off x="7296150" y="630655"/>
              <a:ext cx="1447800" cy="581736"/>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9226623-2E34-4A1C-A372-F77B86A87E71}"/>
                </a:ext>
              </a:extLst>
            </p:cNvPr>
            <p:cNvCxnSpPr/>
            <p:nvPr/>
          </p:nvCxnSpPr>
          <p:spPr>
            <a:xfrm>
              <a:off x="8010525" y="766968"/>
              <a:ext cx="666750" cy="369689"/>
            </a:xfrm>
            <a:prstGeom prst="line">
              <a:avLst/>
            </a:prstGeom>
            <a:ln w="57150">
              <a:solidFill>
                <a:srgbClr val="FF0000">
                  <a:alpha val="19000"/>
                </a:srgbClr>
              </a:solidFill>
              <a:prstDash val="solid"/>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D4E1D437-EF56-4E8C-90D5-C9FB9CF54F50}"/>
              </a:ext>
            </a:extLst>
          </p:cNvPr>
          <p:cNvSpPr>
            <a:spLocks noGrp="1"/>
          </p:cNvSpPr>
          <p:nvPr>
            <p:ph type="title"/>
          </p:nvPr>
        </p:nvSpPr>
        <p:spPr>
          <a:solidFill>
            <a:srgbClr val="3A4D98"/>
          </a:solidFill>
        </p:spPr>
        <p:txBody>
          <a:bodyPr/>
          <a:lstStyle/>
          <a:p>
            <a:pPr defTabSz="360000"/>
            <a:r>
              <a:rPr lang="en-GB" sz="2000" b="1" dirty="0">
                <a:solidFill>
                  <a:schemeClr val="bg1"/>
                </a:solidFill>
              </a:rPr>
              <a:t>I.		Data capture and exchange (cont.)</a:t>
            </a:r>
            <a:endParaRPr lang="en-GB" sz="2000" dirty="0">
              <a:solidFill>
                <a:schemeClr val="bg1"/>
              </a:solidFill>
            </a:endParaRPr>
          </a:p>
        </p:txBody>
      </p:sp>
      <p:sp>
        <p:nvSpPr>
          <p:cNvPr id="3" name="Content Placeholder 2">
            <a:extLst>
              <a:ext uri="{FF2B5EF4-FFF2-40B4-BE49-F238E27FC236}">
                <a16:creationId xmlns:a16="http://schemas.microsoft.com/office/drawing/2014/main" id="{525F86D4-EE54-48FB-BE5C-26C8E2B58C91}"/>
              </a:ext>
            </a:extLst>
          </p:cNvPr>
          <p:cNvSpPr>
            <a:spLocks noGrp="1"/>
          </p:cNvSpPr>
          <p:nvPr>
            <p:ph sz="quarter" idx="13"/>
          </p:nvPr>
        </p:nvSpPr>
        <p:spPr>
          <a:ln>
            <a:noFill/>
          </a:ln>
        </p:spPr>
        <p:txBody>
          <a:bodyPr/>
          <a:lstStyle/>
          <a:p>
            <a:pPr marL="361950" indent="-361950" defTabSz="360000">
              <a:buFont typeface="Wingdings" pitchFamily="2" charset="2"/>
              <a:buChar char="q"/>
              <a:defRPr/>
            </a:pPr>
            <a:r>
              <a:rPr lang="en-GB" sz="1800" b="1" dirty="0"/>
              <a:t>Transmission</a:t>
            </a:r>
            <a:r>
              <a:rPr lang="en-GB" sz="1800" dirty="0"/>
              <a:t> of EDI data:</a:t>
            </a:r>
          </a:p>
          <a:p>
            <a:pPr marL="720000" lvl="1" indent="-360000" defTabSz="360000">
              <a:spcBef>
                <a:spcPts val="600"/>
              </a:spcBef>
              <a:buFont typeface="Wingdings" panose="05000000000000000000" pitchFamily="2" charset="2"/>
              <a:buChar char="v"/>
              <a:defRPr/>
            </a:pPr>
            <a:r>
              <a:rPr lang="en-GB" sz="1800" dirty="0"/>
              <a:t>Transmitted through established EDI messaging networks: </a:t>
            </a:r>
          </a:p>
          <a:p>
            <a:pPr marL="1076325" lvl="1" indent="-358775" defTabSz="360000">
              <a:spcBef>
                <a:spcPts val="600"/>
              </a:spcBef>
              <a:buFont typeface="Wingdings" panose="05000000000000000000" pitchFamily="2" charset="2"/>
              <a:buChar char="§"/>
              <a:defRPr/>
            </a:pPr>
            <a:r>
              <a:rPr lang="en-GB" sz="1800" dirty="0"/>
              <a:t>UPU system (POST*Net via IPS)</a:t>
            </a:r>
          </a:p>
          <a:p>
            <a:pPr marL="1076325" lvl="1" indent="-358775" defTabSz="360000">
              <a:spcBef>
                <a:spcPts val="600"/>
              </a:spcBef>
              <a:buFont typeface="Wingdings" panose="05000000000000000000" pitchFamily="2" charset="2"/>
              <a:buChar char="§"/>
              <a:defRPr/>
            </a:pPr>
            <a:r>
              <a:rPr lang="en-GB" sz="1800" dirty="0"/>
              <a:t>IPC system</a:t>
            </a:r>
          </a:p>
          <a:p>
            <a:pPr marL="720000" lvl="1" indent="-360000" defTabSz="360000">
              <a:buFont typeface="Courier New" pitchFamily="49" charset="0"/>
              <a:buChar char="o"/>
              <a:defRPr/>
            </a:pPr>
            <a:endParaRPr lang="en-GB" sz="1800" dirty="0"/>
          </a:p>
          <a:p>
            <a:pPr marL="360000" lvl="1" indent="-358775" defTabSz="360000">
              <a:buFont typeface="Wingdings" panose="05000000000000000000" pitchFamily="2" charset="2"/>
              <a:buChar char="q"/>
              <a:defRPr/>
            </a:pPr>
            <a:r>
              <a:rPr lang="en-GB" sz="1800" dirty="0"/>
              <a:t>EDI data is stored at the UPU</a:t>
            </a:r>
          </a:p>
          <a:p>
            <a:pPr marL="4400" indent="0" defTabSz="360000">
              <a:buNone/>
            </a:pPr>
            <a:endParaRPr lang="en-GB" sz="1800" dirty="0"/>
          </a:p>
          <a:p>
            <a:pPr marL="4400" indent="0" defTabSz="360000">
              <a:buNone/>
            </a:pPr>
            <a:endParaRPr lang="en-GB" sz="1800" dirty="0"/>
          </a:p>
          <a:p>
            <a:pPr marL="4400" indent="0" defTabSz="360000">
              <a:buNone/>
            </a:pPr>
            <a:endParaRPr lang="en-GB" sz="1800" dirty="0"/>
          </a:p>
          <a:p>
            <a:pPr marL="4400" indent="0" defTabSz="360000">
              <a:buNone/>
            </a:pPr>
            <a:endParaRPr lang="en-GB" sz="1800" dirty="0"/>
          </a:p>
          <a:p>
            <a:pPr indent="-360000" defTabSz="360000">
              <a:buFont typeface="Wingdings" pitchFamily="2" charset="2"/>
              <a:buChar char="q"/>
              <a:defRPr/>
            </a:pPr>
            <a:r>
              <a:rPr lang="en-GB" sz="1800" dirty="0">
                <a:latin typeface="Verdana" pitchFamily="34" charset="0"/>
                <a:ea typeface="Verdana" pitchFamily="34" charset="0"/>
                <a:cs typeface="Verdana" pitchFamily="34" charset="0"/>
              </a:rPr>
              <a:t>Current transmission targets:</a:t>
            </a:r>
          </a:p>
          <a:p>
            <a:pPr marL="720000" lvl="1" indent="-360000" defTabSz="360000">
              <a:spcBef>
                <a:spcPts val="600"/>
              </a:spcBef>
              <a:buFont typeface="Wingdings" pitchFamily="2" charset="2"/>
              <a:buChar char="v"/>
              <a:defRPr/>
            </a:pPr>
            <a:r>
              <a:rPr lang="en-GB" sz="1800" dirty="0">
                <a:latin typeface="Verdana" pitchFamily="34" charset="0"/>
                <a:ea typeface="Verdana" pitchFamily="34" charset="0"/>
                <a:cs typeface="Verdana" pitchFamily="34" charset="0"/>
              </a:rPr>
              <a:t>EMD &lt; 24 hours, </a:t>
            </a:r>
            <a:r>
              <a:rPr lang="en-GB" sz="1800" i="1" dirty="0">
                <a:latin typeface="Verdana" pitchFamily="34" charset="0"/>
                <a:ea typeface="Verdana" pitchFamily="34" charset="0"/>
                <a:cs typeface="Verdana" pitchFamily="34" charset="0"/>
              </a:rPr>
              <a:t>for items with EMC</a:t>
            </a:r>
            <a:endParaRPr lang="en-GB" sz="1800" dirty="0">
              <a:highlight>
                <a:srgbClr val="FFFF00"/>
              </a:highlight>
              <a:latin typeface="Verdana" pitchFamily="34" charset="0"/>
              <a:ea typeface="Verdana" pitchFamily="34" charset="0"/>
              <a:cs typeface="Verdana" pitchFamily="34" charset="0"/>
            </a:endParaRPr>
          </a:p>
          <a:p>
            <a:pPr marL="720000" lvl="1" indent="-360000" defTabSz="360000">
              <a:spcBef>
                <a:spcPts val="600"/>
              </a:spcBef>
              <a:buFont typeface="Wingdings" pitchFamily="2" charset="2"/>
              <a:buChar char="v"/>
              <a:defRPr/>
            </a:pPr>
            <a:r>
              <a:rPr lang="en-GB" sz="1800" dirty="0">
                <a:latin typeface="Verdana" pitchFamily="34" charset="0"/>
                <a:ea typeface="Verdana" pitchFamily="34" charset="0"/>
                <a:cs typeface="Verdana" pitchFamily="34" charset="0"/>
              </a:rPr>
              <a:t>EMH or EDH or EMI &lt; 24 hours, </a:t>
            </a:r>
            <a:r>
              <a:rPr lang="en-GB" sz="1800" i="1" dirty="0">
                <a:latin typeface="Verdana" pitchFamily="34" charset="0"/>
                <a:ea typeface="Verdana" pitchFamily="34" charset="0"/>
                <a:cs typeface="Verdana" pitchFamily="34" charset="0"/>
              </a:rPr>
              <a:t>for items with EMD</a:t>
            </a:r>
            <a:endParaRPr lang="en-GB" sz="1800" dirty="0">
              <a:latin typeface="Verdana" pitchFamily="34" charset="0"/>
              <a:ea typeface="Verdana" pitchFamily="34" charset="0"/>
              <a:cs typeface="Verdana" pitchFamily="34" charset="0"/>
            </a:endParaRPr>
          </a:p>
          <a:p>
            <a:pPr marL="285750" indent="-285750" defTabSz="360000">
              <a:buFont typeface="Wingdings" pitchFamily="2" charset="2"/>
              <a:buChar char="q"/>
              <a:defRPr/>
            </a:pPr>
            <a:endParaRPr lang="en-GB" sz="1800" dirty="0">
              <a:latin typeface="Verdana" pitchFamily="34" charset="0"/>
              <a:ea typeface="Verdana" pitchFamily="34" charset="0"/>
              <a:cs typeface="Verdana" pitchFamily="34" charset="0"/>
            </a:endParaRPr>
          </a:p>
          <a:p>
            <a:pPr indent="-360000" defTabSz="360000">
              <a:buFont typeface="Wingdings" pitchFamily="2" charset="2"/>
              <a:buChar char="q"/>
              <a:defRPr/>
            </a:pPr>
            <a:r>
              <a:rPr lang="en-US" sz="1800" dirty="0">
                <a:latin typeface="Verdana" pitchFamily="34" charset="0"/>
                <a:ea typeface="Verdana" pitchFamily="34" charset="0"/>
                <a:cs typeface="Verdana" pitchFamily="34" charset="0"/>
              </a:rPr>
              <a:t>For each DO, the number of items with events meeting the above targets are counted</a:t>
            </a:r>
          </a:p>
          <a:p>
            <a:pPr marL="4400" indent="0" defTabSz="360000">
              <a:buNone/>
            </a:pPr>
            <a:endParaRPr lang="en-GB" sz="1800" dirty="0"/>
          </a:p>
        </p:txBody>
      </p:sp>
      <p:sp>
        <p:nvSpPr>
          <p:cNvPr id="17" name="TextBox 16">
            <a:extLst>
              <a:ext uri="{FF2B5EF4-FFF2-40B4-BE49-F238E27FC236}">
                <a16:creationId xmlns:a16="http://schemas.microsoft.com/office/drawing/2014/main" id="{3467593A-D1AB-4210-B033-A09FC1CB720E}"/>
              </a:ext>
            </a:extLst>
          </p:cNvPr>
          <p:cNvSpPr txBox="1"/>
          <p:nvPr/>
        </p:nvSpPr>
        <p:spPr>
          <a:xfrm>
            <a:off x="9457310" y="2716358"/>
            <a:ext cx="2362932" cy="828089"/>
          </a:xfrm>
          <a:prstGeom prst="rect">
            <a:avLst/>
          </a:prstGeom>
          <a:noFill/>
          <a:ln>
            <a:solidFill>
              <a:schemeClr val="accent1"/>
            </a:solidFill>
          </a:ln>
        </p:spPr>
        <p:txBody>
          <a:bodyPr wrap="square" lIns="90000" tIns="90000" rIns="90000" bIns="90000">
            <a:spAutoFit/>
          </a:bodyPr>
          <a:lstStyle/>
          <a:p>
            <a:r>
              <a:rPr lang="en-GB" sz="1400" b="1" dirty="0">
                <a:latin typeface="Verdana" panose="020B0604030504040204" pitchFamily="34" charset="0"/>
                <a:ea typeface="Verdana" panose="020B0604030504040204" pitchFamily="34" charset="0"/>
              </a:rPr>
              <a:t>Registered: </a:t>
            </a:r>
            <a:r>
              <a:rPr lang="en-GB" sz="1400" b="1" dirty="0">
                <a:effectLst/>
                <a:latin typeface="Verdana" panose="020B0604030504040204" pitchFamily="34" charset="0"/>
                <a:ea typeface="Verdana" panose="020B0604030504040204" pitchFamily="34" charset="0"/>
              </a:rPr>
              <a:t>RA</a:t>
            </a:r>
            <a:r>
              <a:rPr lang="en-GB" sz="1400" b="1" dirty="0">
                <a:latin typeface="Verdana" panose="020B0604030504040204" pitchFamily="34" charset="0"/>
                <a:ea typeface="Verdana" panose="020B0604030504040204" pitchFamily="34" charset="0"/>
              </a:rPr>
              <a:t>–</a:t>
            </a:r>
            <a:r>
              <a:rPr lang="en-GB" sz="1400" b="1" dirty="0">
                <a:effectLst/>
                <a:latin typeface="Verdana" panose="020B0604030504040204" pitchFamily="34" charset="0"/>
                <a:ea typeface="Verdana" panose="020B0604030504040204" pitchFamily="34" charset="0"/>
              </a:rPr>
              <a:t>RZ </a:t>
            </a:r>
          </a:p>
          <a:p>
            <a:endParaRPr lang="en-GB" sz="1400" b="1" dirty="0">
              <a:effectLst/>
              <a:latin typeface="Verdana" panose="020B0604030504040204" pitchFamily="34" charset="0"/>
              <a:ea typeface="Verdana" panose="020B0604030504040204" pitchFamily="34" charset="0"/>
            </a:endParaRPr>
          </a:p>
          <a:p>
            <a:r>
              <a:rPr lang="en-GB" sz="1400" b="1" dirty="0">
                <a:effectLst/>
                <a:latin typeface="Verdana" panose="020B0604030504040204" pitchFamily="34" charset="0"/>
                <a:ea typeface="Verdana" panose="020B0604030504040204" pitchFamily="34" charset="0"/>
              </a:rPr>
              <a:t>Insured: VA</a:t>
            </a:r>
            <a:r>
              <a:rPr lang="en-GB" sz="1400" b="1" dirty="0">
                <a:latin typeface="Verdana" panose="020B0604030504040204" pitchFamily="34" charset="0"/>
                <a:ea typeface="Verdana" panose="020B0604030504040204" pitchFamily="34" charset="0"/>
              </a:rPr>
              <a:t>–</a:t>
            </a:r>
            <a:r>
              <a:rPr lang="en-GB" sz="1400" b="1" dirty="0">
                <a:effectLst/>
                <a:latin typeface="Verdana" panose="020B0604030504040204" pitchFamily="34" charset="0"/>
                <a:ea typeface="Verdana" panose="020B0604030504040204" pitchFamily="34" charset="0"/>
              </a:rPr>
              <a:t>VZ</a:t>
            </a:r>
            <a:endParaRPr lang="en-GB" sz="1400" b="1" dirty="0">
              <a:latin typeface="Verdana" panose="020B0604030504040204" pitchFamily="34" charset="0"/>
              <a:ea typeface="Verdana" panose="020B0604030504040204" pitchFamily="34" charset="0"/>
            </a:endParaRPr>
          </a:p>
        </p:txBody>
      </p:sp>
      <p:sp>
        <p:nvSpPr>
          <p:cNvPr id="18" name="Title 1">
            <a:extLst>
              <a:ext uri="{FF2B5EF4-FFF2-40B4-BE49-F238E27FC236}">
                <a16:creationId xmlns:a16="http://schemas.microsoft.com/office/drawing/2014/main" id="{47249494-21E9-49FA-93A4-A19DDD9B8002}"/>
              </a:ext>
            </a:extLst>
          </p:cNvPr>
          <p:cNvSpPr txBox="1">
            <a:spLocks/>
          </p:cNvSpPr>
          <p:nvPr/>
        </p:nvSpPr>
        <p:spPr bwMode="auto">
          <a:xfrm>
            <a:off x="1742400" y="3785715"/>
            <a:ext cx="7967384" cy="574284"/>
          </a:xfrm>
          <a:prstGeom prst="rect">
            <a:avLst/>
          </a:prstGeom>
          <a:solidFill>
            <a:srgbClr val="3A4D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defTabSz="360000"/>
            <a:r>
              <a:rPr lang="en-US" sz="2000" dirty="0">
                <a:solidFill>
                  <a:schemeClr val="bg1"/>
                </a:solidFill>
              </a:rPr>
              <a:t>II.	Measurement: deadlines for data transmission</a:t>
            </a:r>
          </a:p>
        </p:txBody>
      </p:sp>
      <p:pic>
        <p:nvPicPr>
          <p:cNvPr id="19" name="Picture 2" descr="PMO performance metrics">
            <a:extLst>
              <a:ext uri="{FF2B5EF4-FFF2-40B4-BE49-F238E27FC236}">
                <a16:creationId xmlns:a16="http://schemas.microsoft.com/office/drawing/2014/main" id="{5ABA9EB4-63E6-4054-8061-BBFBE2A919C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646" t="10182" r="7263" b="8849"/>
          <a:stretch/>
        </p:blipFill>
        <p:spPr bwMode="auto">
          <a:xfrm>
            <a:off x="9844001" y="3827301"/>
            <a:ext cx="1724566" cy="123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570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F32EC-D3A8-480B-9140-3602A10C0A8A}"/>
              </a:ext>
            </a:extLst>
          </p:cNvPr>
          <p:cNvSpPr>
            <a:spLocks noGrp="1"/>
          </p:cNvSpPr>
          <p:nvPr>
            <p:ph type="title"/>
          </p:nvPr>
        </p:nvSpPr>
        <p:spPr>
          <a:solidFill>
            <a:srgbClr val="3A4D98"/>
          </a:solidFill>
        </p:spPr>
        <p:txBody>
          <a:bodyPr/>
          <a:lstStyle/>
          <a:p>
            <a:pPr defTabSz="360000"/>
            <a:r>
              <a:rPr lang="en-GB" sz="2400" dirty="0">
                <a:solidFill>
                  <a:schemeClr val="bg1"/>
                </a:solidFill>
              </a:rPr>
              <a:t>III.	Measurement: performance calculation</a:t>
            </a:r>
          </a:p>
        </p:txBody>
      </p:sp>
      <p:sp>
        <p:nvSpPr>
          <p:cNvPr id="3" name="Content Placeholder 2">
            <a:extLst>
              <a:ext uri="{FF2B5EF4-FFF2-40B4-BE49-F238E27FC236}">
                <a16:creationId xmlns:a16="http://schemas.microsoft.com/office/drawing/2014/main" id="{86D58928-7045-4053-B38C-C6D3D29A0530}"/>
              </a:ext>
            </a:extLst>
          </p:cNvPr>
          <p:cNvSpPr>
            <a:spLocks noGrp="1"/>
          </p:cNvSpPr>
          <p:nvPr>
            <p:ph sz="quarter" idx="13"/>
          </p:nvPr>
        </p:nvSpPr>
        <p:spPr/>
        <p:txBody>
          <a:bodyPr/>
          <a:lstStyle/>
          <a:p>
            <a:pPr marL="0" indent="0" algn="just" defTabSz="360000">
              <a:spcAft>
                <a:spcPts val="1200"/>
              </a:spcAft>
              <a:buNone/>
            </a:pPr>
            <a:r>
              <a:rPr lang="en-GB" sz="2000" dirty="0"/>
              <a:t>For each flow, minimum targets:</a:t>
            </a:r>
          </a:p>
          <a:p>
            <a:pPr marL="360000" lvl="1" indent="-360000" algn="just" defTabSz="360000">
              <a:spcAft>
                <a:spcPts val="0"/>
              </a:spcAft>
              <a:buFont typeface="Wingdings" panose="05000000000000000000" pitchFamily="2" charset="2"/>
              <a:buChar char="v"/>
            </a:pPr>
            <a:r>
              <a:rPr lang="en-GB" sz="2000" dirty="0"/>
              <a:t>56% of items with EMC event MUST also have EMD events</a:t>
            </a:r>
          </a:p>
          <a:p>
            <a:pPr marL="360000" lvl="1" algn="just" defTabSz="360000">
              <a:spcBef>
                <a:spcPts val="600"/>
              </a:spcBef>
              <a:spcAft>
                <a:spcPts val="0"/>
              </a:spcAft>
              <a:buNone/>
            </a:pPr>
            <a:r>
              <a:rPr lang="en-GB" sz="2000" b="1" dirty="0"/>
              <a:t>and</a:t>
            </a:r>
          </a:p>
          <a:p>
            <a:pPr marL="360000" lvl="1" indent="-360000" algn="just" defTabSz="360000">
              <a:spcBef>
                <a:spcPts val="600"/>
              </a:spcBef>
              <a:spcAft>
                <a:spcPts val="0"/>
              </a:spcAft>
              <a:buFont typeface="Wingdings" panose="05000000000000000000" pitchFamily="2" charset="2"/>
              <a:buChar char="v"/>
            </a:pPr>
            <a:r>
              <a:rPr lang="en-GB" sz="2000" dirty="0"/>
              <a:t>56% of items with EMD event MUST also have delivery event (EMH or EDH or EMI)</a:t>
            </a:r>
          </a:p>
          <a:p>
            <a:pPr marL="360000" lvl="1" indent="-360000" algn="just" defTabSz="360000">
              <a:spcAft>
                <a:spcPts val="0"/>
              </a:spcAft>
              <a:buFont typeface="Wingdings" panose="05000000000000000000" pitchFamily="2" charset="2"/>
              <a:buChar char="v"/>
            </a:pPr>
            <a:endParaRPr lang="en-GB" sz="2000" dirty="0"/>
          </a:p>
          <a:p>
            <a:pPr marL="4400" indent="0" defTabSz="360000">
              <a:spcAft>
                <a:spcPts val="0"/>
              </a:spcAft>
              <a:buNone/>
            </a:pPr>
            <a:r>
              <a:rPr lang="en-GB" sz="2000" i="1" dirty="0"/>
              <a:t>…cascade calculation mechanism: different from calculation for tracked measurement</a:t>
            </a:r>
          </a:p>
          <a:p>
            <a:pPr marL="4400" indent="0" defTabSz="360000">
              <a:spcAft>
                <a:spcPts val="0"/>
              </a:spcAft>
              <a:buNone/>
            </a:pPr>
            <a:endParaRPr lang="en-GB" sz="2000" dirty="0"/>
          </a:p>
          <a:p>
            <a:pPr marL="4400" indent="0" defTabSz="360000">
              <a:spcAft>
                <a:spcPts val="0"/>
              </a:spcAft>
              <a:buNone/>
            </a:pPr>
            <a:r>
              <a:rPr lang="en-GB" sz="2000" dirty="0"/>
              <a:t>When the minimum targets are fulfilled </a:t>
            </a:r>
            <a:r>
              <a:rPr lang="en-GB" sz="2000" b="1" dirty="0"/>
              <a:t>and</a:t>
            </a:r>
            <a:r>
              <a:rPr lang="en-GB" sz="2000" dirty="0"/>
              <a:t> DO participates in pay-for-performance (prior to 2026), all items transmitted within 24 hours qualify for remuneration.</a:t>
            </a:r>
          </a:p>
          <a:p>
            <a:pPr marL="4400" indent="0" defTabSz="360000">
              <a:spcAft>
                <a:spcPts val="0"/>
              </a:spcAft>
              <a:buNone/>
            </a:pPr>
            <a:endParaRPr lang="en-GB" sz="2000" dirty="0"/>
          </a:p>
          <a:p>
            <a:pPr marL="4400" indent="0" defTabSz="360000">
              <a:spcAft>
                <a:spcPts val="0"/>
              </a:spcAft>
              <a:buNone/>
            </a:pPr>
            <a:r>
              <a:rPr lang="en-GB" sz="2000" b="1" dirty="0"/>
              <a:t>Remuneration = number of qualifying items x 0.5 SDR</a:t>
            </a:r>
          </a:p>
          <a:p>
            <a:pPr marL="4400" indent="0" defTabSz="360000">
              <a:buNone/>
            </a:pPr>
            <a:endParaRPr lang="en-GB" sz="2000" dirty="0"/>
          </a:p>
        </p:txBody>
      </p:sp>
      <p:pic>
        <p:nvPicPr>
          <p:cNvPr id="4" name="Picture 2" descr="PMO performance metrics">
            <a:extLst>
              <a:ext uri="{FF2B5EF4-FFF2-40B4-BE49-F238E27FC236}">
                <a16:creationId xmlns:a16="http://schemas.microsoft.com/office/drawing/2014/main" id="{751DFDC3-5327-49DC-BB1F-8B58735D3C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46" t="10182" r="7263" b="8849"/>
          <a:stretch/>
        </p:blipFill>
        <p:spPr bwMode="auto">
          <a:xfrm>
            <a:off x="10226362" y="1530220"/>
            <a:ext cx="1629088" cy="116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802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1BE0-3BFF-4F00-BE33-4A4870786D89}"/>
              </a:ext>
            </a:extLst>
          </p:cNvPr>
          <p:cNvSpPr>
            <a:spLocks noGrp="1"/>
          </p:cNvSpPr>
          <p:nvPr>
            <p:ph type="title"/>
          </p:nvPr>
        </p:nvSpPr>
        <p:spPr/>
        <p:txBody>
          <a:bodyPr/>
          <a:lstStyle/>
          <a:p>
            <a:r>
              <a:rPr lang="en-GB" dirty="0"/>
              <a:t>Reporting schedule </a:t>
            </a:r>
            <a:br>
              <a:rPr lang="en-GB" dirty="0"/>
            </a:br>
            <a:r>
              <a:rPr lang="en-GB" sz="3000" dirty="0"/>
              <a:t>(Refer to IB circular No. 51/2025)</a:t>
            </a:r>
          </a:p>
        </p:txBody>
      </p:sp>
      <p:sp>
        <p:nvSpPr>
          <p:cNvPr id="3" name="Content Placeholder 2">
            <a:extLst>
              <a:ext uri="{FF2B5EF4-FFF2-40B4-BE49-F238E27FC236}">
                <a16:creationId xmlns:a16="http://schemas.microsoft.com/office/drawing/2014/main" id="{D71D4D80-B814-43DD-BD84-EE3115C5AE34}"/>
              </a:ext>
            </a:extLst>
          </p:cNvPr>
          <p:cNvSpPr>
            <a:spLocks noGrp="1"/>
          </p:cNvSpPr>
          <p:nvPr>
            <p:ph sz="quarter" idx="13"/>
          </p:nvPr>
        </p:nvSpPr>
        <p:spPr>
          <a:ln>
            <a:noFill/>
          </a:ln>
        </p:spPr>
        <p:txBody>
          <a:bodyPr/>
          <a:lstStyle/>
          <a:p>
            <a:pPr marL="4400" indent="0" defTabSz="360000">
              <a:buNone/>
            </a:pPr>
            <a:r>
              <a:rPr lang="en-GB" sz="2000" dirty="0"/>
              <a:t>Reporting follows guidelines as contained in article 31-105</a:t>
            </a:r>
          </a:p>
          <a:p>
            <a:pPr marL="4400" indent="0" defTabSz="360000">
              <a:buNone/>
            </a:pPr>
            <a:endParaRPr lang="en-GB" sz="2000" dirty="0"/>
          </a:p>
          <a:p>
            <a:pPr marL="4400" indent="0" defTabSz="360000">
              <a:buNone/>
            </a:pPr>
            <a:endParaRPr lang="en-GB" sz="2000" dirty="0"/>
          </a:p>
          <a:p>
            <a:pPr marL="4400" indent="0" defTabSz="360000">
              <a:buNone/>
            </a:pPr>
            <a:endParaRPr lang="en-GB" sz="2000" dirty="0"/>
          </a:p>
          <a:p>
            <a:pPr marL="4400" indent="0" defTabSz="360000">
              <a:buNone/>
            </a:pPr>
            <a:endParaRPr lang="en-GB" sz="2000" dirty="0"/>
          </a:p>
          <a:p>
            <a:pPr marL="4400" indent="0" defTabSz="360000">
              <a:buNone/>
            </a:pPr>
            <a:endParaRPr lang="en-GB" sz="2000" dirty="0"/>
          </a:p>
          <a:p>
            <a:pPr marL="4400" indent="0" defTabSz="360000">
              <a:buNone/>
            </a:pPr>
            <a:endParaRPr lang="en-GB" sz="2000" dirty="0"/>
          </a:p>
          <a:p>
            <a:pPr indent="-360000" defTabSz="360000">
              <a:spcBef>
                <a:spcPts val="600"/>
              </a:spcBef>
            </a:pPr>
            <a:endParaRPr lang="en-GB" sz="2000" dirty="0"/>
          </a:p>
          <a:p>
            <a:pPr indent="-360000" defTabSz="360000">
              <a:spcBef>
                <a:spcPts val="600"/>
              </a:spcBef>
            </a:pPr>
            <a:r>
              <a:rPr lang="en-GB" sz="2000" dirty="0"/>
              <a:t>LAS – letter accounting simulation</a:t>
            </a:r>
          </a:p>
          <a:p>
            <a:pPr indent="-360000" defTabSz="360000">
              <a:spcBef>
                <a:spcPts val="600"/>
              </a:spcBef>
            </a:pPr>
            <a:r>
              <a:rPr lang="en-GB" sz="2000" dirty="0"/>
              <a:t>Q – quarter</a:t>
            </a:r>
          </a:p>
          <a:p>
            <a:pPr indent="-360000" defTabSz="360000">
              <a:spcBef>
                <a:spcPts val="600"/>
              </a:spcBef>
            </a:pPr>
            <a:r>
              <a:rPr lang="en-GB" sz="2000" dirty="0"/>
              <a:t>Y – reporting year</a:t>
            </a:r>
          </a:p>
          <a:p>
            <a:pPr indent="-360000" defTabSz="360000">
              <a:spcBef>
                <a:spcPts val="600"/>
              </a:spcBef>
            </a:pPr>
            <a:r>
              <a:rPr lang="en-GB" sz="2000" dirty="0"/>
              <a:t>Reports will be published in QCS Mail application (</a:t>
            </a:r>
            <a:r>
              <a:rPr lang="en-GB" sz="2000" dirty="0">
                <a:hlinkClick r:id="rId2"/>
              </a:rPr>
              <a:t>qcsmail.ptc.post</a:t>
            </a:r>
            <a:r>
              <a:rPr lang="en-GB" sz="2000" dirty="0"/>
              <a:t>) between 15th and 25th of each month</a:t>
            </a:r>
          </a:p>
          <a:p>
            <a:pPr indent="-360000" defTabSz="360000">
              <a:spcBef>
                <a:spcPts val="600"/>
              </a:spcBef>
            </a:pPr>
            <a:r>
              <a:rPr lang="en-GB" sz="2000" dirty="0"/>
              <a:t>Final reports for remuneration: February (Q4), May (Q1), August (Q2), November (Q3)</a:t>
            </a:r>
          </a:p>
          <a:p>
            <a:pPr marL="4400" indent="0" defTabSz="360000">
              <a:buNone/>
            </a:pPr>
            <a:endParaRPr lang="en-GB" sz="2000" dirty="0"/>
          </a:p>
        </p:txBody>
      </p:sp>
      <p:pic>
        <p:nvPicPr>
          <p:cNvPr id="4" name="Picture 3">
            <a:extLst>
              <a:ext uri="{FF2B5EF4-FFF2-40B4-BE49-F238E27FC236}">
                <a16:creationId xmlns:a16="http://schemas.microsoft.com/office/drawing/2014/main" id="{BE956CB2-7EC7-49C6-88DE-68166B66E7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550" y="1912358"/>
            <a:ext cx="11480292" cy="2012137"/>
          </a:xfrm>
          <a:prstGeom prst="rect">
            <a:avLst/>
          </a:prstGeom>
          <a:noFill/>
          <a:ln>
            <a:noFill/>
          </a:ln>
        </p:spPr>
      </p:pic>
    </p:spTree>
    <p:extLst>
      <p:ext uri="{BB962C8B-B14F-4D97-AF65-F5344CB8AC3E}">
        <p14:creationId xmlns:p14="http://schemas.microsoft.com/office/powerpoint/2010/main" val="3771655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en-GB" dirty="0"/>
              <a:t>Sample report</a:t>
            </a:r>
          </a:p>
        </p:txBody>
      </p:sp>
      <p:pic>
        <p:nvPicPr>
          <p:cNvPr id="4" name="Picture 3">
            <a:extLst>
              <a:ext uri="{FF2B5EF4-FFF2-40B4-BE49-F238E27FC236}">
                <a16:creationId xmlns:a16="http://schemas.microsoft.com/office/drawing/2014/main" id="{AB5D11AC-061E-4684-B253-8E1C43219D6C}"/>
              </a:ext>
            </a:extLst>
          </p:cNvPr>
          <p:cNvPicPr>
            <a:picLocks noChangeAspect="1"/>
          </p:cNvPicPr>
          <p:nvPr/>
        </p:nvPicPr>
        <p:blipFill>
          <a:blip r:embed="rId2"/>
          <a:stretch>
            <a:fillRect/>
          </a:stretch>
        </p:blipFill>
        <p:spPr>
          <a:xfrm>
            <a:off x="336551" y="1530220"/>
            <a:ext cx="7475667" cy="3031675"/>
          </a:xfrm>
          <a:prstGeom prst="rect">
            <a:avLst/>
          </a:prstGeom>
          <a:ln>
            <a:solidFill>
              <a:schemeClr val="tx1"/>
            </a:solidFill>
          </a:ln>
        </p:spPr>
      </p:pic>
      <p:pic>
        <p:nvPicPr>
          <p:cNvPr id="5" name="Picture 4">
            <a:extLst>
              <a:ext uri="{FF2B5EF4-FFF2-40B4-BE49-F238E27FC236}">
                <a16:creationId xmlns:a16="http://schemas.microsoft.com/office/drawing/2014/main" id="{FD491E8C-CC6D-4181-9F9A-99092673CEF7}"/>
              </a:ext>
            </a:extLst>
          </p:cNvPr>
          <p:cNvPicPr>
            <a:picLocks noChangeAspect="1"/>
          </p:cNvPicPr>
          <p:nvPr/>
        </p:nvPicPr>
        <p:blipFill>
          <a:blip r:embed="rId3"/>
          <a:stretch>
            <a:fillRect/>
          </a:stretch>
        </p:blipFill>
        <p:spPr>
          <a:xfrm>
            <a:off x="4018127" y="4187119"/>
            <a:ext cx="7837322" cy="2384597"/>
          </a:xfrm>
          <a:prstGeom prst="rect">
            <a:avLst/>
          </a:prstGeom>
          <a:ln>
            <a:solidFill>
              <a:schemeClr val="tx1"/>
            </a:solidFill>
          </a:ln>
        </p:spPr>
      </p:pic>
    </p:spTree>
    <p:extLst>
      <p:ext uri="{BB962C8B-B14F-4D97-AF65-F5344CB8AC3E}">
        <p14:creationId xmlns:p14="http://schemas.microsoft.com/office/powerpoint/2010/main" val="2357263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en-GB" dirty="0"/>
              <a:t>Experiences and operations reports</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a:xfrm>
            <a:off x="336550" y="1530220"/>
            <a:ext cx="11518900" cy="3420000"/>
          </a:xfrm>
          <a:ln>
            <a:noFill/>
          </a:ln>
        </p:spPr>
        <p:txBody>
          <a:bodyPr/>
          <a:lstStyle/>
          <a:p>
            <a:pPr marL="4400" indent="0" defTabSz="360000">
              <a:buNone/>
            </a:pPr>
            <a:endParaRPr lang="en-US" sz="2400" dirty="0"/>
          </a:p>
          <a:p>
            <a:pPr marL="4400" indent="0" defTabSz="360000">
              <a:buNone/>
            </a:pPr>
            <a:endParaRPr lang="en-US" sz="2400" dirty="0"/>
          </a:p>
          <a:p>
            <a:pPr marL="4400" indent="0" defTabSz="360000">
              <a:buNone/>
            </a:pPr>
            <a:endParaRPr lang="en-US" sz="2400" dirty="0"/>
          </a:p>
          <a:p>
            <a:pPr marL="4400" indent="0" defTabSz="360000">
              <a:buNone/>
            </a:pPr>
            <a:endParaRPr lang="en-GB" sz="2400" dirty="0"/>
          </a:p>
        </p:txBody>
      </p:sp>
      <p:sp>
        <p:nvSpPr>
          <p:cNvPr id="14" name="Content Placeholder 2">
            <a:extLst>
              <a:ext uri="{FF2B5EF4-FFF2-40B4-BE49-F238E27FC236}">
                <a16:creationId xmlns:a16="http://schemas.microsoft.com/office/drawing/2014/main" id="{4FA728CF-8366-47D3-8628-3B82872013BB}"/>
              </a:ext>
            </a:extLst>
          </p:cNvPr>
          <p:cNvSpPr txBox="1">
            <a:spLocks/>
          </p:cNvSpPr>
          <p:nvPr/>
        </p:nvSpPr>
        <p:spPr bwMode="auto">
          <a:xfrm>
            <a:off x="336550" y="5225920"/>
            <a:ext cx="11518900" cy="1332000"/>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marL="360000" indent="-355600" algn="just" rtl="0" eaLnBrk="1" fontAlgn="base" hangingPunct="1">
              <a:lnSpc>
                <a:spcPct val="100000"/>
              </a:lnSpc>
              <a:spcBef>
                <a:spcPts val="0"/>
              </a:spcBef>
              <a:spcAft>
                <a:spcPct val="0"/>
              </a:spcAft>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0" algn="just" rtl="0" eaLnBrk="1" fontAlgn="base" hangingPunct="1">
              <a:lnSpc>
                <a:spcPct val="100000"/>
              </a:lnSpc>
              <a:spcBef>
                <a:spcPts val="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0" algn="just" rtl="0" eaLnBrk="1" fontAlgn="base" hangingPunct="1">
              <a:lnSpc>
                <a:spcPct val="100000"/>
              </a:lnSpc>
              <a:spcBef>
                <a:spcPts val="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0" algn="just" rtl="0" eaLnBrk="1" fontAlgn="base" hangingPunct="1">
              <a:lnSpc>
                <a:spcPct val="100000"/>
              </a:lnSpc>
              <a:spcBef>
                <a:spcPts val="0"/>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0" algn="just" rtl="0" eaLnBrk="1" fontAlgn="base" hangingPunct="1">
              <a:lnSpc>
                <a:spcPct val="100000"/>
              </a:lnSpc>
              <a:spcBef>
                <a:spcPts val="0"/>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00" indent="0" defTabSz="360000">
              <a:buFont typeface="Arial" panose="020B0604020202020204" pitchFamily="34" charset="0"/>
              <a:buNone/>
            </a:pPr>
            <a:r>
              <a:rPr lang="en-GB" sz="2400" dirty="0"/>
              <a:t>Operations reports</a:t>
            </a:r>
          </a:p>
          <a:p>
            <a:pPr indent="-360000" defTabSz="360000">
              <a:spcBef>
                <a:spcPts val="600"/>
              </a:spcBef>
              <a:buFont typeface="Wingdings" panose="05000000000000000000" pitchFamily="2" charset="2"/>
              <a:buChar char="q"/>
            </a:pPr>
            <a:r>
              <a:rPr lang="en-US" sz="2400" dirty="0"/>
              <a:t>Only flat file can be generated and made available on demand </a:t>
            </a:r>
          </a:p>
          <a:p>
            <a:pPr indent="-360000" defTabSz="360000">
              <a:spcBef>
                <a:spcPts val="600"/>
              </a:spcBef>
              <a:buFont typeface="Wingdings" panose="05000000000000000000" pitchFamily="2" charset="2"/>
              <a:buChar char="q"/>
            </a:pPr>
            <a:r>
              <a:rPr lang="en-US" sz="2400" dirty="0"/>
              <a:t>UPU Global Reporting System will contain more operational reports</a:t>
            </a:r>
          </a:p>
          <a:p>
            <a:pPr marL="4400" indent="0" defTabSz="360000">
              <a:buFont typeface="Arial" panose="020B0604020202020204" pitchFamily="34" charset="0"/>
              <a:buNone/>
            </a:pPr>
            <a:endParaRPr lang="en-US" sz="2400" dirty="0"/>
          </a:p>
          <a:p>
            <a:pPr marL="4400" indent="0" defTabSz="360000">
              <a:buFont typeface="Arial" panose="020B0604020202020204" pitchFamily="34" charset="0"/>
              <a:buNone/>
            </a:pPr>
            <a:endParaRPr lang="en-GB" sz="2400" dirty="0"/>
          </a:p>
        </p:txBody>
      </p:sp>
      <p:grpSp>
        <p:nvGrpSpPr>
          <p:cNvPr id="15" name="Group 14">
            <a:extLst>
              <a:ext uri="{FF2B5EF4-FFF2-40B4-BE49-F238E27FC236}">
                <a16:creationId xmlns:a16="http://schemas.microsoft.com/office/drawing/2014/main" id="{2BB84895-DDA0-436C-8AD4-8F2B369ACD5D}"/>
              </a:ext>
            </a:extLst>
          </p:cNvPr>
          <p:cNvGrpSpPr/>
          <p:nvPr/>
        </p:nvGrpSpPr>
        <p:grpSpPr>
          <a:xfrm>
            <a:off x="221082" y="1525879"/>
            <a:ext cx="11634369" cy="3168331"/>
            <a:chOff x="145357" y="1377980"/>
            <a:chExt cx="11405634" cy="3168331"/>
          </a:xfrm>
        </p:grpSpPr>
        <p:sp>
          <p:nvSpPr>
            <p:cNvPr id="16" name="TextBox 15">
              <a:extLst>
                <a:ext uri="{FF2B5EF4-FFF2-40B4-BE49-F238E27FC236}">
                  <a16:creationId xmlns:a16="http://schemas.microsoft.com/office/drawing/2014/main" id="{E61261EC-C5C1-48FB-911D-50F8B12C2E05}"/>
                </a:ext>
              </a:extLst>
            </p:cNvPr>
            <p:cNvSpPr txBox="1"/>
            <p:nvPr/>
          </p:nvSpPr>
          <p:spPr>
            <a:xfrm>
              <a:off x="258556" y="1985964"/>
              <a:ext cx="6525110" cy="369332"/>
            </a:xfrm>
            <a:prstGeom prst="rect">
              <a:avLst/>
            </a:prstGeom>
            <a:noFill/>
          </p:spPr>
          <p:txBody>
            <a:bodyPr wrap="square" lIns="0" tIns="0" rIns="0" bIns="0" rtlCol="0">
              <a:spAutoFit/>
            </a:bodyPr>
            <a:lstStyle/>
            <a:p>
              <a:pPr marL="358775" lvl="1" indent="-358775" defTabSz="360000">
                <a:buFont typeface="Wingdings" panose="05000000000000000000" pitchFamily="2" charset="2"/>
                <a:buChar char="q"/>
              </a:pPr>
              <a:r>
                <a:rPr lang="en-US" sz="2400" dirty="0">
                  <a:latin typeface="Verdana" panose="020B0604030504040204" pitchFamily="34" charset="0"/>
                  <a:ea typeface="Verdana" panose="020B0604030504040204" pitchFamily="34" charset="0"/>
                </a:rPr>
                <a:t>EDI data to be copied</a:t>
              </a:r>
            </a:p>
          </p:txBody>
        </p:sp>
        <p:sp>
          <p:nvSpPr>
            <p:cNvPr id="17" name="Title 1">
              <a:extLst>
                <a:ext uri="{FF2B5EF4-FFF2-40B4-BE49-F238E27FC236}">
                  <a16:creationId xmlns:a16="http://schemas.microsoft.com/office/drawing/2014/main" id="{F7772A27-73DD-44B8-AD9A-7B00727854AF}"/>
                </a:ext>
              </a:extLst>
            </p:cNvPr>
            <p:cNvSpPr txBox="1">
              <a:spLocks/>
            </p:cNvSpPr>
            <p:nvPr/>
          </p:nvSpPr>
          <p:spPr>
            <a:xfrm>
              <a:off x="145357" y="1377980"/>
              <a:ext cx="2985060" cy="574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z="2400" b="0" dirty="0"/>
                <a:t>Experiences</a:t>
              </a:r>
            </a:p>
          </p:txBody>
        </p:sp>
        <p:pic>
          <p:nvPicPr>
            <p:cNvPr id="18" name="Picture 17">
              <a:extLst>
                <a:ext uri="{FF2B5EF4-FFF2-40B4-BE49-F238E27FC236}">
                  <a16:creationId xmlns:a16="http://schemas.microsoft.com/office/drawing/2014/main" id="{1150C487-3D76-439C-9CC2-199ABD09A6FF}"/>
                </a:ext>
              </a:extLst>
            </p:cNvPr>
            <p:cNvPicPr>
              <a:picLocks noChangeAspect="1"/>
            </p:cNvPicPr>
            <p:nvPr/>
          </p:nvPicPr>
          <p:blipFill>
            <a:blip r:embed="rId2"/>
            <a:stretch>
              <a:fillRect/>
            </a:stretch>
          </p:blipFill>
          <p:spPr>
            <a:xfrm>
              <a:off x="6927555" y="1382321"/>
              <a:ext cx="4623436" cy="3163990"/>
            </a:xfrm>
            <a:prstGeom prst="rect">
              <a:avLst/>
            </a:prstGeom>
            <a:ln>
              <a:solidFill>
                <a:schemeClr val="accent1"/>
              </a:solidFill>
            </a:ln>
          </p:spPr>
        </p:pic>
        <p:sp>
          <p:nvSpPr>
            <p:cNvPr id="19" name="TextBox 18">
              <a:extLst>
                <a:ext uri="{FF2B5EF4-FFF2-40B4-BE49-F238E27FC236}">
                  <a16:creationId xmlns:a16="http://schemas.microsoft.com/office/drawing/2014/main" id="{0A8D708D-987E-4EC1-A8C6-B3E69469A4BC}"/>
                </a:ext>
              </a:extLst>
            </p:cNvPr>
            <p:cNvSpPr txBox="1"/>
            <p:nvPr/>
          </p:nvSpPr>
          <p:spPr>
            <a:xfrm>
              <a:off x="258554" y="2444699"/>
              <a:ext cx="6270699" cy="369332"/>
            </a:xfrm>
            <a:prstGeom prst="rect">
              <a:avLst/>
            </a:prstGeom>
            <a:noFill/>
          </p:spPr>
          <p:txBody>
            <a:bodyPr wrap="square" lIns="0" tIns="0" rIns="0" bIns="0" rtlCol="0">
              <a:spAutoFit/>
            </a:bodyPr>
            <a:lstStyle/>
            <a:p>
              <a:pPr marL="360000" lvl="1" indent="-360000" defTabSz="360000">
                <a:buFont typeface="Wingdings" panose="05000000000000000000" pitchFamily="2" charset="2"/>
                <a:buChar char="q"/>
              </a:pPr>
              <a:r>
                <a:rPr lang="en-US" sz="2400" dirty="0">
                  <a:latin typeface="Verdana" panose="020B0604030504040204" pitchFamily="34" charset="0"/>
                  <a:ea typeface="Verdana" panose="020B0604030504040204" pitchFamily="34" charset="0"/>
                </a:rPr>
                <a:t>Accessing QCS reporting system</a:t>
              </a:r>
            </a:p>
          </p:txBody>
        </p:sp>
      </p:grpSp>
    </p:spTree>
    <p:extLst>
      <p:ext uri="{BB962C8B-B14F-4D97-AF65-F5344CB8AC3E}">
        <p14:creationId xmlns:p14="http://schemas.microsoft.com/office/powerpoint/2010/main" val="151586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a:xfrm>
            <a:off x="1743544" y="418995"/>
            <a:ext cx="9343556" cy="645799"/>
          </a:xfrm>
        </p:spPr>
        <p:txBody>
          <a:bodyPr/>
          <a:lstStyle/>
          <a:p>
            <a:r>
              <a:rPr lang="en-GB" sz="3200" dirty="0"/>
              <a:t>Electronic handling of international inquiries effective 1 January 2026</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a:xfrm>
            <a:off x="336550" y="1530220"/>
            <a:ext cx="11518900" cy="3420000"/>
          </a:xfrm>
          <a:ln>
            <a:noFill/>
          </a:ln>
        </p:spPr>
        <p:txBody>
          <a:bodyPr/>
          <a:lstStyle/>
          <a:p>
            <a:pPr marL="4400" indent="0" defTabSz="360000">
              <a:buNone/>
            </a:pPr>
            <a:endParaRPr lang="en-US" sz="2400" dirty="0"/>
          </a:p>
          <a:p>
            <a:pPr marL="4400" indent="0" defTabSz="360000">
              <a:buNone/>
            </a:pPr>
            <a:endParaRPr lang="en-US" sz="2400" dirty="0"/>
          </a:p>
          <a:p>
            <a:pPr marL="4400" indent="0" defTabSz="360000">
              <a:buNone/>
            </a:pPr>
            <a:endParaRPr lang="en-US" sz="2400" dirty="0"/>
          </a:p>
          <a:p>
            <a:pPr marL="4400" indent="0" defTabSz="360000">
              <a:buNone/>
            </a:pPr>
            <a:endParaRPr lang="en-GB" sz="2400" dirty="0"/>
          </a:p>
        </p:txBody>
      </p:sp>
      <p:graphicFrame>
        <p:nvGraphicFramePr>
          <p:cNvPr id="4" name="Diagramme 3">
            <a:extLst>
              <a:ext uri="{FF2B5EF4-FFF2-40B4-BE49-F238E27FC236}">
                <a16:creationId xmlns:a16="http://schemas.microsoft.com/office/drawing/2014/main" id="{1EB9B946-B8D1-4140-8382-D845942D8561}"/>
              </a:ext>
            </a:extLst>
          </p:cNvPr>
          <p:cNvGraphicFramePr/>
          <p:nvPr/>
        </p:nvGraphicFramePr>
        <p:xfrm>
          <a:off x="342900" y="1341521"/>
          <a:ext cx="4325353" cy="5221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e 5">
            <a:extLst>
              <a:ext uri="{FF2B5EF4-FFF2-40B4-BE49-F238E27FC236}">
                <a16:creationId xmlns:a16="http://schemas.microsoft.com/office/drawing/2014/main" id="{4F4979E3-A7A8-4337-B669-6562F97D30DF}"/>
              </a:ext>
            </a:extLst>
          </p:cNvPr>
          <p:cNvGraphicFramePr/>
          <p:nvPr>
            <p:extLst>
              <p:ext uri="{D42A27DB-BD31-4B8C-83A1-F6EECF244321}">
                <p14:modId xmlns:p14="http://schemas.microsoft.com/office/powerpoint/2010/main" val="2998771050"/>
              </p:ext>
            </p:extLst>
          </p:nvPr>
        </p:nvGraphicFramePr>
        <p:xfrm>
          <a:off x="4788568" y="1341521"/>
          <a:ext cx="6864016" cy="52217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25378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p:txBody>
          <a:bodyPr/>
          <a:lstStyle/>
          <a:p>
            <a:pPr defTabSz="450000"/>
            <a:br>
              <a:rPr lang="en-GB" dirty="0"/>
            </a:br>
            <a:r>
              <a:rPr lang="en-GB" sz="4400" dirty="0"/>
              <a:t> 6</a:t>
            </a:r>
            <a:r>
              <a:rPr lang="en-GB" sz="4800" dirty="0"/>
              <a:t>		Accounting</a:t>
            </a:r>
          </a:p>
        </p:txBody>
      </p:sp>
    </p:spTree>
    <p:extLst>
      <p:ext uri="{BB962C8B-B14F-4D97-AF65-F5344CB8AC3E}">
        <p14:creationId xmlns:p14="http://schemas.microsoft.com/office/powerpoint/2010/main" val="2498762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en-GB" dirty="0"/>
              <a:t>Accounting today</a:t>
            </a:r>
          </a:p>
        </p:txBody>
      </p:sp>
      <p:sp>
        <p:nvSpPr>
          <p:cNvPr id="4" name="TextBox 3">
            <a:extLst>
              <a:ext uri="{FF2B5EF4-FFF2-40B4-BE49-F238E27FC236}">
                <a16:creationId xmlns:a16="http://schemas.microsoft.com/office/drawing/2014/main" id="{9D9832BA-91E4-42FE-BD9A-DA3F433ADB89}"/>
              </a:ext>
            </a:extLst>
          </p:cNvPr>
          <p:cNvSpPr txBox="1"/>
          <p:nvPr/>
        </p:nvSpPr>
        <p:spPr>
          <a:xfrm>
            <a:off x="7429500" y="1530220"/>
            <a:ext cx="4426470" cy="907941"/>
          </a:xfrm>
          <a:prstGeom prst="rect">
            <a:avLst/>
          </a:prstGeom>
          <a:solidFill>
            <a:schemeClr val="accent2">
              <a:lumMod val="20000"/>
              <a:lumOff val="80000"/>
            </a:schemeClr>
          </a:solidFill>
        </p:spPr>
        <p:txBody>
          <a:bodyPr wrap="square" rtlCol="0">
            <a:spAutoFit/>
          </a:bodyPr>
          <a:lstStyle/>
          <a:p>
            <a:pPr algn="just"/>
            <a:r>
              <a:rPr lang="en-GB" sz="1200" dirty="0">
                <a:latin typeface="Verdana" panose="020B0604030504040204" pitchFamily="34" charset="0"/>
                <a:ea typeface="Verdana" panose="020B0604030504040204" pitchFamily="34" charset="0"/>
              </a:rPr>
              <a:t>UPU Supplementary Remuneration Programme (SRP) optional participation</a:t>
            </a:r>
          </a:p>
          <a:p>
            <a:pPr algn="just">
              <a:spcBef>
                <a:spcPts val="600"/>
              </a:spcBef>
            </a:pPr>
            <a:r>
              <a:rPr lang="en-GB" sz="1200" dirty="0">
                <a:latin typeface="Verdana" panose="020B0604030504040204" pitchFamily="34" charset="0"/>
                <a:ea typeface="Verdana" panose="020B0604030504040204" pitchFamily="34" charset="0"/>
              </a:rPr>
              <a:t>-&gt; “Closed” subgroup of operators that have supplementary remuneration based on performance</a:t>
            </a:r>
          </a:p>
        </p:txBody>
      </p:sp>
      <p:graphicFrame>
        <p:nvGraphicFramePr>
          <p:cNvPr id="5" name="Table 4">
            <a:extLst>
              <a:ext uri="{FF2B5EF4-FFF2-40B4-BE49-F238E27FC236}">
                <a16:creationId xmlns:a16="http://schemas.microsoft.com/office/drawing/2014/main" id="{3E8EAFE6-D731-41C0-871F-3458568B4F01}"/>
              </a:ext>
            </a:extLst>
          </p:cNvPr>
          <p:cNvGraphicFramePr>
            <a:graphicFrameLocks noGrp="1"/>
          </p:cNvGraphicFramePr>
          <p:nvPr>
            <p:extLst>
              <p:ext uri="{D42A27DB-BD31-4B8C-83A1-F6EECF244321}">
                <p14:modId xmlns:p14="http://schemas.microsoft.com/office/powerpoint/2010/main" val="1481479432"/>
              </p:ext>
            </p:extLst>
          </p:nvPr>
        </p:nvGraphicFramePr>
        <p:xfrm>
          <a:off x="336550" y="2815691"/>
          <a:ext cx="11518900" cy="3591840"/>
        </p:xfrm>
        <a:graphic>
          <a:graphicData uri="http://schemas.openxmlformats.org/drawingml/2006/table">
            <a:tbl>
              <a:tblPr firstRow="1" bandRow="1">
                <a:tableStyleId>{5C22544A-7EE6-4342-B048-85BDC9FD1C3A}</a:tableStyleId>
              </a:tblPr>
              <a:tblGrid>
                <a:gridCol w="2485435">
                  <a:extLst>
                    <a:ext uri="{9D8B030D-6E8A-4147-A177-3AD203B41FA5}">
                      <a16:colId xmlns:a16="http://schemas.microsoft.com/office/drawing/2014/main" val="3379270745"/>
                    </a:ext>
                  </a:extLst>
                </a:gridCol>
                <a:gridCol w="4028084">
                  <a:extLst>
                    <a:ext uri="{9D8B030D-6E8A-4147-A177-3AD203B41FA5}">
                      <a16:colId xmlns:a16="http://schemas.microsoft.com/office/drawing/2014/main" val="1251185141"/>
                    </a:ext>
                  </a:extLst>
                </a:gridCol>
                <a:gridCol w="5005381">
                  <a:extLst>
                    <a:ext uri="{9D8B030D-6E8A-4147-A177-3AD203B41FA5}">
                      <a16:colId xmlns:a16="http://schemas.microsoft.com/office/drawing/2014/main" val="3395413122"/>
                    </a:ext>
                  </a:extLst>
                </a:gridCol>
              </a:tblGrid>
              <a:tr h="370840">
                <a:tc>
                  <a:txBody>
                    <a:bodyPr/>
                    <a:lstStyle/>
                    <a:p>
                      <a:r>
                        <a:rPr lang="fr-CH" sz="1600" b="0" i="1" dirty="0">
                          <a:latin typeface="Verdana" panose="020B0604030504040204" pitchFamily="34" charset="0"/>
                          <a:ea typeface="Verdana" panose="020B0604030504040204" pitchFamily="34" charset="0"/>
                        </a:rPr>
                        <a:t>Product</a:t>
                      </a:r>
                      <a:endParaRPr lang="en-US" sz="1600" b="0" i="1" dirty="0">
                        <a:latin typeface="Verdana" panose="020B0604030504040204" pitchFamily="34" charset="0"/>
                        <a:ea typeface="Verdana" panose="020B0604030504040204" pitchFamily="34" charset="0"/>
                      </a:endParaRPr>
                    </a:p>
                  </a:txBody>
                  <a:tcPr marL="72000" marR="72000" marT="72000" marB="72000"/>
                </a:tc>
                <a:tc>
                  <a:txBody>
                    <a:bodyPr/>
                    <a:lstStyle/>
                    <a:p>
                      <a:r>
                        <a:rPr lang="fr-CH" sz="1600" b="0" i="1" dirty="0">
                          <a:latin typeface="Verdana" panose="020B0604030504040204" pitchFamily="34" charset="0"/>
                          <a:ea typeface="Verdana" panose="020B0604030504040204" pitchFamily="34" charset="0"/>
                        </a:rPr>
                        <a:t>Additional remuneration</a:t>
                      </a:r>
                      <a:endParaRPr lang="en-US" sz="1600" b="0" i="1" dirty="0">
                        <a:latin typeface="Verdana" panose="020B0604030504040204" pitchFamily="34" charset="0"/>
                        <a:ea typeface="Verdana" panose="020B0604030504040204" pitchFamily="34" charset="0"/>
                      </a:endParaRPr>
                    </a:p>
                  </a:txBody>
                  <a:tcPr marL="72000" marR="72000" marT="72000" marB="72000"/>
                </a:tc>
                <a:tc>
                  <a:txBody>
                    <a:bodyPr/>
                    <a:lstStyle/>
                    <a:p>
                      <a:r>
                        <a:rPr lang="fr-CH" sz="1600" b="0" i="1" dirty="0">
                          <a:latin typeface="Verdana" panose="020B0604030504040204" pitchFamily="34" charset="0"/>
                          <a:ea typeface="Verdana" panose="020B0604030504040204" pitchFamily="34" charset="0"/>
                        </a:rPr>
                        <a:t>Supplementary remuneration</a:t>
                      </a:r>
                      <a:endParaRPr lang="en-US" sz="1600" b="0" i="1" dirty="0">
                        <a:latin typeface="Verdana" panose="020B0604030504040204" pitchFamily="34" charset="0"/>
                        <a:ea typeface="Verdana" panose="020B0604030504040204" pitchFamily="34" charset="0"/>
                      </a:endParaRPr>
                    </a:p>
                  </a:txBody>
                  <a:tcPr marL="72000" marR="72000" marT="72000" marB="72000"/>
                </a:tc>
                <a:extLst>
                  <a:ext uri="{0D108BD9-81ED-4DB2-BD59-A6C34878D82A}">
                    <a16:rowId xmlns:a16="http://schemas.microsoft.com/office/drawing/2014/main" val="2887446690"/>
                  </a:ext>
                </a:extLst>
              </a:tr>
              <a:tr h="1152000">
                <a:tc>
                  <a:txBody>
                    <a:bodyPr/>
                    <a:lstStyle/>
                    <a:p>
                      <a:r>
                        <a:rPr lang="fr-CH" sz="1600" b="0" dirty="0">
                          <a:latin typeface="Verdana" panose="020B0604030504040204" pitchFamily="34" charset="0"/>
                          <a:ea typeface="Verdana" panose="020B0604030504040204" pitchFamily="34" charset="0"/>
                        </a:rPr>
                        <a:t>Registered</a:t>
                      </a:r>
                      <a:endParaRPr lang="en-US" sz="1600" b="0" dirty="0">
                        <a:latin typeface="Verdana" panose="020B0604030504040204" pitchFamily="34" charset="0"/>
                        <a:ea typeface="Verdana" panose="020B0604030504040204" pitchFamily="34" charset="0"/>
                      </a:endParaRPr>
                    </a:p>
                  </a:txBody>
                  <a:tcPr marL="72000" marR="72000" marT="72000" marB="72000"/>
                </a:tc>
                <a:tc>
                  <a:txBody>
                    <a:bodyPr/>
                    <a:lstStyle/>
                    <a:p>
                      <a:r>
                        <a:rPr lang="fr-CH" sz="1600" b="0" dirty="0">
                          <a:latin typeface="Verdana" panose="020B0604030504040204" pitchFamily="34" charset="0"/>
                          <a:ea typeface="Verdana" panose="020B0604030504040204" pitchFamily="34" charset="0"/>
                        </a:rPr>
                        <a:t>Applies to all registered items received</a:t>
                      </a:r>
                    </a:p>
                    <a:p>
                      <a:endParaRPr lang="fr-CH" sz="1600" b="0" dirty="0">
                        <a:latin typeface="Verdana" panose="020B0604030504040204" pitchFamily="34" charset="0"/>
                        <a:ea typeface="Verdana" panose="020B0604030504040204" pitchFamily="34" charset="0"/>
                      </a:endParaRPr>
                    </a:p>
                    <a:p>
                      <a:r>
                        <a:rPr lang="fr-CH" sz="1600" b="0" dirty="0">
                          <a:latin typeface="Verdana" panose="020B0604030504040204" pitchFamily="34" charset="0"/>
                          <a:ea typeface="Verdana" panose="020B0604030504040204" pitchFamily="34" charset="0"/>
                        </a:rPr>
                        <a:t>Account: CN 55, 56, 61</a:t>
                      </a:r>
                      <a:endParaRPr lang="en-US" sz="1600" b="0" dirty="0">
                        <a:latin typeface="Verdana" panose="020B0604030504040204" pitchFamily="34" charset="0"/>
                        <a:ea typeface="Verdana" panose="020B0604030504040204" pitchFamily="34" charset="0"/>
                      </a:endParaRPr>
                    </a:p>
                  </a:txBody>
                  <a:tcPr marL="72000" marR="72000" marT="72000" marB="72000"/>
                </a:tc>
                <a:tc>
                  <a:txBody>
                    <a:bodyPr/>
                    <a:lstStyle/>
                    <a:p>
                      <a:r>
                        <a:rPr lang="fr-CH" sz="1600" b="0" dirty="0">
                          <a:latin typeface="Verdana" panose="020B0604030504040204" pitchFamily="34" charset="0"/>
                          <a:ea typeface="Verdana" panose="020B0604030504040204" pitchFamily="34" charset="0"/>
                        </a:rPr>
                        <a:t>Only among UPU SRP participants</a:t>
                      </a:r>
                    </a:p>
                    <a:p>
                      <a:r>
                        <a:rPr lang="fr-CH" sz="1600" b="0" dirty="0">
                          <a:latin typeface="Verdana" panose="020B0604030504040204" pitchFamily="34" charset="0"/>
                          <a:ea typeface="Verdana" panose="020B0604030504040204" pitchFamily="34" charset="0"/>
                        </a:rPr>
                        <a:t>Based on UPU reports</a:t>
                      </a:r>
                      <a:br>
                        <a:rPr lang="fr-CH" sz="1600" b="0" dirty="0">
                          <a:latin typeface="Verdana" panose="020B0604030504040204" pitchFamily="34" charset="0"/>
                          <a:ea typeface="Verdana" panose="020B0604030504040204" pitchFamily="34" charset="0"/>
                        </a:rPr>
                      </a:br>
                      <a:endParaRPr lang="fr-CH" sz="1600" b="0" dirty="0">
                        <a:latin typeface="Verdana" panose="020B0604030504040204" pitchFamily="34" charset="0"/>
                        <a:ea typeface="Verdana" panose="020B0604030504040204" pitchFamily="34" charset="0"/>
                      </a:endParaRPr>
                    </a:p>
                    <a:p>
                      <a:r>
                        <a:rPr lang="fr-CH" sz="1600" b="0" dirty="0">
                          <a:latin typeface="Verdana" panose="020B0604030504040204" pitchFamily="34" charset="0"/>
                          <a:ea typeface="Verdana" panose="020B0604030504040204" pitchFamily="34" charset="0"/>
                        </a:rPr>
                        <a:t>Account: CN 60</a:t>
                      </a:r>
                      <a:endParaRPr lang="en-US" sz="1600" b="0" dirty="0">
                        <a:latin typeface="Verdana" panose="020B0604030504040204" pitchFamily="34" charset="0"/>
                        <a:ea typeface="Verdana" panose="020B0604030504040204" pitchFamily="34" charset="0"/>
                      </a:endParaRPr>
                    </a:p>
                  </a:txBody>
                  <a:tcPr marL="72000" marR="72000" marT="72000" marB="72000"/>
                </a:tc>
                <a:extLst>
                  <a:ext uri="{0D108BD9-81ED-4DB2-BD59-A6C34878D82A}">
                    <a16:rowId xmlns:a16="http://schemas.microsoft.com/office/drawing/2014/main" val="4132186888"/>
                  </a:ext>
                </a:extLst>
              </a:tr>
              <a:tr h="1152000">
                <a:tc>
                  <a:txBody>
                    <a:bodyPr/>
                    <a:lstStyle/>
                    <a:p>
                      <a:r>
                        <a:rPr lang="fr-CH" sz="1600" b="0" dirty="0">
                          <a:latin typeface="Verdana" panose="020B0604030504040204" pitchFamily="34" charset="0"/>
                          <a:ea typeface="Verdana" panose="020B0604030504040204" pitchFamily="34" charset="0"/>
                        </a:rPr>
                        <a:t>Insured</a:t>
                      </a:r>
                      <a:endParaRPr lang="en-US" sz="1600" b="0" dirty="0">
                        <a:latin typeface="Verdana" panose="020B0604030504040204" pitchFamily="34" charset="0"/>
                        <a:ea typeface="Verdana" panose="020B0604030504040204" pitchFamily="34" charset="0"/>
                      </a:endParaRPr>
                    </a:p>
                  </a:txBody>
                  <a:tcPr marL="72000" marR="72000" marT="72000" marB="72000"/>
                </a:tc>
                <a:tc>
                  <a:txBody>
                    <a:bodyPr/>
                    <a:lstStyle/>
                    <a:p>
                      <a:r>
                        <a:rPr lang="fr-CH" sz="1600" b="0" dirty="0">
                          <a:latin typeface="Verdana" panose="020B0604030504040204" pitchFamily="34" charset="0"/>
                          <a:ea typeface="Verdana" panose="020B0604030504040204" pitchFamily="34" charset="0"/>
                        </a:rPr>
                        <a:t>Applies to all insured items received</a:t>
                      </a:r>
                    </a:p>
                    <a:p>
                      <a:endParaRPr lang="fr-CH" sz="1600" b="0" dirty="0">
                        <a:latin typeface="Verdana" panose="020B0604030504040204" pitchFamily="34" charset="0"/>
                        <a:ea typeface="Verdana" panose="020B0604030504040204" pitchFamily="34" charset="0"/>
                      </a:endParaRPr>
                    </a:p>
                    <a:p>
                      <a:r>
                        <a:rPr lang="fr-CH" sz="1600" b="0" dirty="0">
                          <a:latin typeface="Verdana" panose="020B0604030504040204" pitchFamily="34" charset="0"/>
                          <a:ea typeface="Verdana" panose="020B0604030504040204" pitchFamily="34" charset="0"/>
                        </a:rPr>
                        <a:t>Account: CN 55, 56, 61</a:t>
                      </a:r>
                      <a:endParaRPr lang="en-US" sz="1600" b="0" dirty="0">
                        <a:latin typeface="Verdana" panose="020B0604030504040204" pitchFamily="34" charset="0"/>
                        <a:ea typeface="Verdana" panose="020B0604030504040204" pitchFamily="34" charset="0"/>
                      </a:endParaRPr>
                    </a:p>
                  </a:txBody>
                  <a:tcPr marL="72000" marR="72000" marT="72000" marB="72000"/>
                </a:tc>
                <a:tc>
                  <a:txBody>
                    <a:bodyPr/>
                    <a:lstStyle/>
                    <a:p>
                      <a:r>
                        <a:rPr lang="fr-CH" sz="1600" b="0" dirty="0">
                          <a:latin typeface="Verdana" panose="020B0604030504040204" pitchFamily="34" charset="0"/>
                          <a:ea typeface="Verdana" panose="020B0604030504040204" pitchFamily="34" charset="0"/>
                        </a:rPr>
                        <a:t>Only among UPU SRP participants</a:t>
                      </a:r>
                    </a:p>
                    <a:p>
                      <a:r>
                        <a:rPr lang="fr-CH" sz="1600" b="0" dirty="0">
                          <a:latin typeface="Verdana" panose="020B0604030504040204" pitchFamily="34" charset="0"/>
                          <a:ea typeface="Verdana" panose="020B0604030504040204" pitchFamily="34" charset="0"/>
                        </a:rPr>
                        <a:t>Based on UPU reports</a:t>
                      </a:r>
                      <a:br>
                        <a:rPr lang="fr-CH" sz="1600" b="0" dirty="0">
                          <a:latin typeface="Verdana" panose="020B0604030504040204" pitchFamily="34" charset="0"/>
                          <a:ea typeface="Verdana" panose="020B0604030504040204" pitchFamily="34" charset="0"/>
                        </a:rPr>
                      </a:br>
                      <a:endParaRPr lang="fr-CH" sz="1600" b="0" dirty="0">
                        <a:latin typeface="Verdana" panose="020B0604030504040204" pitchFamily="34" charset="0"/>
                        <a:ea typeface="Verdana" panose="020B0604030504040204" pitchFamily="34" charset="0"/>
                      </a:endParaRPr>
                    </a:p>
                    <a:p>
                      <a:r>
                        <a:rPr lang="fr-CH" sz="1600" b="0" dirty="0">
                          <a:latin typeface="Verdana" panose="020B0604030504040204" pitchFamily="34" charset="0"/>
                          <a:ea typeface="Verdana" panose="020B0604030504040204" pitchFamily="34" charset="0"/>
                        </a:rPr>
                        <a:t>Account: CN 60</a:t>
                      </a:r>
                      <a:endParaRPr lang="en-US" sz="1600" b="0" dirty="0">
                        <a:latin typeface="Verdana" panose="020B0604030504040204" pitchFamily="34" charset="0"/>
                        <a:ea typeface="Verdana" panose="020B0604030504040204" pitchFamily="34" charset="0"/>
                      </a:endParaRPr>
                    </a:p>
                  </a:txBody>
                  <a:tcPr marL="72000" marR="72000" marT="72000" marB="72000"/>
                </a:tc>
                <a:extLst>
                  <a:ext uri="{0D108BD9-81ED-4DB2-BD59-A6C34878D82A}">
                    <a16:rowId xmlns:a16="http://schemas.microsoft.com/office/drawing/2014/main" val="1909514772"/>
                  </a:ext>
                </a:extLst>
              </a:tr>
              <a:tr h="900000">
                <a:tc>
                  <a:txBody>
                    <a:bodyPr/>
                    <a:lstStyle/>
                    <a:p>
                      <a:r>
                        <a:rPr lang="fr-CH" sz="1600" b="0" dirty="0">
                          <a:latin typeface="Verdana" panose="020B0604030504040204" pitchFamily="34" charset="0"/>
                          <a:ea typeface="Verdana" panose="020B0604030504040204" pitchFamily="34" charset="0"/>
                        </a:rPr>
                        <a:t>Tracked</a:t>
                      </a:r>
                      <a:endParaRPr lang="en-US" sz="1600" b="0" dirty="0">
                        <a:latin typeface="Verdana" panose="020B0604030504040204" pitchFamily="34" charset="0"/>
                        <a:ea typeface="Verdana" panose="020B0604030504040204" pitchFamily="34" charset="0"/>
                      </a:endParaRPr>
                    </a:p>
                  </a:txBody>
                  <a:tcPr marL="72000" marR="72000" marT="72000" marB="72000"/>
                </a:tc>
                <a:tc>
                  <a:txBody>
                    <a:bodyPr/>
                    <a:lstStyle/>
                    <a:p>
                      <a:r>
                        <a:rPr lang="fr-CH" sz="1600" b="0" dirty="0">
                          <a:latin typeface="Verdana" panose="020B0604030504040204" pitchFamily="34" charset="0"/>
                          <a:ea typeface="Verdana" panose="020B0604030504040204" pitchFamily="34" charset="0"/>
                        </a:rPr>
                        <a:t>Based on UPU reports</a:t>
                      </a:r>
                    </a:p>
                    <a:p>
                      <a:endParaRPr lang="fr-CH" sz="1600" b="0" dirty="0">
                        <a:latin typeface="Verdana" panose="020B0604030504040204" pitchFamily="34" charset="0"/>
                        <a:ea typeface="Verdana" panose="020B0604030504040204" pitchFamily="34" charset="0"/>
                      </a:endParaRPr>
                    </a:p>
                    <a:p>
                      <a:r>
                        <a:rPr lang="fr-CH" sz="1600" b="0" dirty="0">
                          <a:latin typeface="Verdana" panose="020B0604030504040204" pitchFamily="34" charset="0"/>
                          <a:ea typeface="Verdana" panose="020B0604030504040204" pitchFamily="34" charset="0"/>
                        </a:rPr>
                        <a:t>Account: CN 60</a:t>
                      </a:r>
                      <a:endParaRPr lang="en-US" sz="1600" b="0" dirty="0">
                        <a:latin typeface="Verdana" panose="020B0604030504040204" pitchFamily="34" charset="0"/>
                        <a:ea typeface="Verdana" panose="020B0604030504040204" pitchFamily="34" charset="0"/>
                      </a:endParaRPr>
                    </a:p>
                  </a:txBody>
                  <a:tcPr marL="72000" marR="72000" marT="72000" marB="72000"/>
                </a:tc>
                <a:tc>
                  <a:txBody>
                    <a:bodyPr/>
                    <a:lstStyle/>
                    <a:p>
                      <a:r>
                        <a:rPr lang="fr-CH" sz="1600" b="0" dirty="0">
                          <a:latin typeface="Verdana" panose="020B0604030504040204" pitchFamily="34" charset="0"/>
                          <a:ea typeface="Verdana" panose="020B0604030504040204" pitchFamily="34" charset="0"/>
                        </a:rPr>
                        <a:t>Based on UPU reports</a:t>
                      </a:r>
                    </a:p>
                    <a:p>
                      <a:endParaRPr lang="fr-CH" sz="1600" b="0" dirty="0">
                        <a:latin typeface="Verdana" panose="020B0604030504040204" pitchFamily="34" charset="0"/>
                        <a:ea typeface="Verdana" panose="020B0604030504040204" pitchFamily="34" charset="0"/>
                      </a:endParaRPr>
                    </a:p>
                    <a:p>
                      <a:r>
                        <a:rPr lang="fr-CH" sz="1600" b="0" dirty="0">
                          <a:latin typeface="Verdana" panose="020B0604030504040204" pitchFamily="34" charset="0"/>
                          <a:ea typeface="Verdana" panose="020B0604030504040204" pitchFamily="34" charset="0"/>
                        </a:rPr>
                        <a:t>Account: CN 60</a:t>
                      </a:r>
                      <a:endParaRPr lang="en-US" sz="1600" b="0" dirty="0">
                        <a:latin typeface="Verdana" panose="020B0604030504040204" pitchFamily="34" charset="0"/>
                        <a:ea typeface="Verdana" panose="020B0604030504040204" pitchFamily="34" charset="0"/>
                      </a:endParaRPr>
                    </a:p>
                  </a:txBody>
                  <a:tcPr marL="72000" marR="72000" marT="72000" marB="72000"/>
                </a:tc>
                <a:extLst>
                  <a:ext uri="{0D108BD9-81ED-4DB2-BD59-A6C34878D82A}">
                    <a16:rowId xmlns:a16="http://schemas.microsoft.com/office/drawing/2014/main" val="1725961296"/>
                  </a:ext>
                </a:extLst>
              </a:tr>
            </a:tbl>
          </a:graphicData>
        </a:graphic>
      </p:graphicFrame>
    </p:spTree>
    <p:extLst>
      <p:ext uri="{BB962C8B-B14F-4D97-AF65-F5344CB8AC3E}">
        <p14:creationId xmlns:p14="http://schemas.microsoft.com/office/powerpoint/2010/main" val="4259857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en-GB" sz="1900" dirty="0"/>
              <a:t>Introduction: What is driving product changes?</a:t>
            </a:r>
            <a:br>
              <a:rPr lang="en-GB" sz="1900" dirty="0"/>
            </a:br>
            <a:r>
              <a:rPr lang="en-GB" sz="1900" dirty="0">
                <a:solidFill>
                  <a:schemeClr val="tx1">
                    <a:lumMod val="50000"/>
                    <a:lumOff val="50000"/>
                  </a:schemeClr>
                </a:solidFill>
              </a:rPr>
              <a:t>Internal factors and rapidly changing global landscape</a:t>
            </a:r>
            <a:endParaRPr lang="en-GB" sz="1900" dirty="0"/>
          </a:p>
        </p:txBody>
      </p:sp>
      <p:pic>
        <p:nvPicPr>
          <p:cNvPr id="7" name="Image 11">
            <a:extLst>
              <a:ext uri="{FF2B5EF4-FFF2-40B4-BE49-F238E27FC236}">
                <a16:creationId xmlns:a16="http://schemas.microsoft.com/office/drawing/2014/main" id="{2E08473F-6D58-4235-AFD6-7AB35F2B1AE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154933" y="2931151"/>
            <a:ext cx="3627695" cy="2176616"/>
          </a:xfrm>
          <a:prstGeom prst="rect">
            <a:avLst/>
          </a:prstGeom>
        </p:spPr>
      </p:pic>
      <p:pic>
        <p:nvPicPr>
          <p:cNvPr id="8" name="Image 11">
            <a:extLst>
              <a:ext uri="{FF2B5EF4-FFF2-40B4-BE49-F238E27FC236}">
                <a16:creationId xmlns:a16="http://schemas.microsoft.com/office/drawing/2014/main" id="{AE60140F-EFF0-4C1A-A044-0728FE49B3D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91845" y="1530223"/>
            <a:ext cx="3627696" cy="2176617"/>
          </a:xfrm>
          <a:prstGeom prst="rect">
            <a:avLst/>
          </a:prstGeom>
        </p:spPr>
      </p:pic>
      <p:pic>
        <p:nvPicPr>
          <p:cNvPr id="9" name="Image 11">
            <a:extLst>
              <a:ext uri="{FF2B5EF4-FFF2-40B4-BE49-F238E27FC236}">
                <a16:creationId xmlns:a16="http://schemas.microsoft.com/office/drawing/2014/main" id="{71CC9DA6-4EF2-499B-9BEC-027BEE5B590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909776" y="4432566"/>
            <a:ext cx="3564498" cy="2138697"/>
          </a:xfrm>
          <a:prstGeom prst="rect">
            <a:avLst/>
          </a:prstGeom>
        </p:spPr>
      </p:pic>
      <p:sp>
        <p:nvSpPr>
          <p:cNvPr id="10" name="TextBox 9">
            <a:extLst>
              <a:ext uri="{FF2B5EF4-FFF2-40B4-BE49-F238E27FC236}">
                <a16:creationId xmlns:a16="http://schemas.microsoft.com/office/drawing/2014/main" id="{BE3A289E-5A75-4BF2-9644-F9EE3FE28B5F}"/>
              </a:ext>
            </a:extLst>
          </p:cNvPr>
          <p:cNvSpPr txBox="1"/>
          <p:nvPr/>
        </p:nvSpPr>
        <p:spPr>
          <a:xfrm>
            <a:off x="4582462" y="1607725"/>
            <a:ext cx="7165590" cy="1077218"/>
          </a:xfrm>
          <a:prstGeom prst="rect">
            <a:avLst/>
          </a:prstGeom>
          <a:noFill/>
        </p:spPr>
        <p:txBody>
          <a:bodyPr wrap="square">
            <a:spAutoFit/>
          </a:bodyPr>
          <a:lstStyle/>
          <a:p>
            <a:pPr marL="360000" indent="-360000" algn="just">
              <a:buFont typeface="Arial" panose="020B0604020202020204" pitchFamily="34" charset="0"/>
              <a:buChar char="•"/>
            </a:pPr>
            <a:r>
              <a:rPr lang="en-GB" sz="1600" b="1" dirty="0">
                <a:latin typeface="Verdana" panose="020B0604030504040204" pitchFamily="34" charset="0"/>
                <a:ea typeface="Verdana" panose="020B0604030504040204" pitchFamily="34" charset="0"/>
                <a:cs typeface="Arial" panose="020B0604020202020204" pitchFamily="34" charset="0"/>
              </a:rPr>
              <a:t>C</a:t>
            </a:r>
            <a:r>
              <a:rPr lang="en-GB" sz="1600" b="1" dirty="0">
                <a:solidFill>
                  <a:schemeClr val="tx1"/>
                </a:solidFill>
                <a:latin typeface="Verdana" panose="020B0604030504040204" pitchFamily="34" charset="0"/>
                <a:ea typeface="Verdana" panose="020B0604030504040204" pitchFamily="34" charset="0"/>
                <a:cs typeface="Arial" panose="020B0604020202020204" pitchFamily="34" charset="0"/>
              </a:rPr>
              <a:t>omplexity </a:t>
            </a:r>
            <a:r>
              <a:rPr lang="en-GB" sz="1600" dirty="0">
                <a:solidFill>
                  <a:schemeClr val="tx1"/>
                </a:solidFill>
                <a:latin typeface="Verdana" panose="020B0604030504040204" pitchFamily="34" charset="0"/>
                <a:ea typeface="Verdana" panose="020B0604030504040204" pitchFamily="34" charset="0"/>
                <a:cs typeface="Arial" panose="020B0604020202020204" pitchFamily="34" charset="0"/>
              </a:rPr>
              <a:t>of postal product offering</a:t>
            </a:r>
          </a:p>
          <a:p>
            <a:pPr marL="360000" indent="-360000" algn="just">
              <a:buFont typeface="Arial" panose="020B0604020202020204" pitchFamily="34" charset="0"/>
              <a:buChar char="•"/>
            </a:pPr>
            <a:endParaRPr lang="en-GB" sz="1600" b="1" dirty="0">
              <a:latin typeface="Verdana" panose="020B0604030504040204" pitchFamily="34" charset="0"/>
              <a:ea typeface="Verdana" panose="020B0604030504040204" pitchFamily="34" charset="0"/>
              <a:cs typeface="Arial" panose="020B0604020202020204" pitchFamily="34" charset="0"/>
            </a:endParaRPr>
          </a:p>
          <a:p>
            <a:pPr marL="360000" indent="-360000" algn="just">
              <a:buFont typeface="Arial" panose="020B0604020202020204" pitchFamily="34" charset="0"/>
              <a:buChar char="•"/>
            </a:pPr>
            <a:r>
              <a:rPr lang="en-GB" sz="1600" b="1" dirty="0">
                <a:solidFill>
                  <a:schemeClr val="tx1"/>
                </a:solidFill>
                <a:latin typeface="Verdana" panose="020B0604030504040204" pitchFamily="34" charset="0"/>
                <a:ea typeface="Verdana" panose="020B0604030504040204" pitchFamily="34" charset="0"/>
                <a:cs typeface="Arial" panose="020B0604020202020204" pitchFamily="34" charset="0"/>
              </a:rPr>
              <a:t>Overlap </a:t>
            </a:r>
            <a:r>
              <a:rPr lang="en-GB" sz="1600" dirty="0">
                <a:solidFill>
                  <a:schemeClr val="tx1"/>
                </a:solidFill>
                <a:latin typeface="Verdana" panose="020B0604030504040204" pitchFamily="34" charset="0"/>
                <a:ea typeface="Verdana" panose="020B0604030504040204" pitchFamily="34" charset="0"/>
                <a:cs typeface="Arial" panose="020B0604020202020204" pitchFamily="34" charset="0"/>
              </a:rPr>
              <a:t>between</a:t>
            </a:r>
            <a:r>
              <a:rPr lang="en-GB" sz="1600" b="1" dirty="0">
                <a:solidFill>
                  <a:schemeClr val="tx1"/>
                </a:solidFill>
                <a:latin typeface="Verdana" panose="020B0604030504040204" pitchFamily="34" charset="0"/>
                <a:ea typeface="Verdana" panose="020B0604030504040204" pitchFamily="34" charset="0"/>
                <a:cs typeface="Arial" panose="020B0604020202020204" pitchFamily="34" charset="0"/>
              </a:rPr>
              <a:t> </a:t>
            </a:r>
            <a:r>
              <a:rPr lang="en-GB" sz="1600" dirty="0">
                <a:solidFill>
                  <a:schemeClr val="tx1"/>
                </a:solidFill>
                <a:latin typeface="Verdana" panose="020B0604030504040204" pitchFamily="34" charset="0"/>
                <a:ea typeface="Verdana" panose="020B0604030504040204" pitchFamily="34" charset="0"/>
                <a:cs typeface="Arial" panose="020B0604020202020204" pitchFamily="34" charset="0"/>
              </a:rPr>
              <a:t>letter-post, parcel-post and EMS items</a:t>
            </a:r>
          </a:p>
          <a:p>
            <a:pPr marL="360000" indent="-360000" algn="just">
              <a:buFont typeface="Arial" panose="020B0604020202020204" pitchFamily="34" charset="0"/>
              <a:buChar char="•"/>
            </a:pPr>
            <a:endParaRPr lang="en-GB" sz="1600" dirty="0">
              <a:latin typeface="Verdana" panose="020B0604030504040204" pitchFamily="34" charset="0"/>
              <a:ea typeface="Verdana" panose="020B0604030504040204" pitchFamily="34" charset="0"/>
              <a:cs typeface="Arial" panose="020B0604020202020204" pitchFamily="34" charset="0"/>
            </a:endParaRPr>
          </a:p>
        </p:txBody>
      </p:sp>
      <p:pic>
        <p:nvPicPr>
          <p:cNvPr id="11" name="Picture 10" descr="image.jpg">
            <a:extLst>
              <a:ext uri="{FF2B5EF4-FFF2-40B4-BE49-F238E27FC236}">
                <a16:creationId xmlns:a16="http://schemas.microsoft.com/office/drawing/2014/main" id="{6DE6F766-94B7-4A38-8F1B-3ECE19902C93}"/>
              </a:ext>
            </a:extLst>
          </p:cNvPr>
          <p:cNvPicPr>
            <a:picLocks noChangeAspect="1"/>
          </p:cNvPicPr>
          <p:nvPr/>
        </p:nvPicPr>
        <p:blipFill>
          <a:blip r:embed="rId6"/>
          <a:stretch>
            <a:fillRect/>
          </a:stretch>
        </p:blipFill>
        <p:spPr>
          <a:xfrm>
            <a:off x="336551" y="2685334"/>
            <a:ext cx="2755462" cy="2755461"/>
          </a:xfrm>
          <a:prstGeom prst="rect">
            <a:avLst/>
          </a:prstGeom>
        </p:spPr>
      </p:pic>
      <p:sp>
        <p:nvSpPr>
          <p:cNvPr id="12" name="TextBox 11">
            <a:extLst>
              <a:ext uri="{FF2B5EF4-FFF2-40B4-BE49-F238E27FC236}">
                <a16:creationId xmlns:a16="http://schemas.microsoft.com/office/drawing/2014/main" id="{373EFAAC-51B8-4087-AF98-958459EB36BC}"/>
              </a:ext>
            </a:extLst>
          </p:cNvPr>
          <p:cNvSpPr txBox="1"/>
          <p:nvPr/>
        </p:nvSpPr>
        <p:spPr>
          <a:xfrm>
            <a:off x="5704682" y="5382697"/>
            <a:ext cx="6043369" cy="830997"/>
          </a:xfrm>
          <a:prstGeom prst="rect">
            <a:avLst/>
          </a:prstGeom>
          <a:noFill/>
        </p:spPr>
        <p:txBody>
          <a:bodyPr wrap="square">
            <a:spAutoFit/>
          </a:bodyPr>
          <a:lstStyle/>
          <a:p>
            <a:pPr marL="285750" indent="-285750" algn="just">
              <a:buFont typeface="Arial" panose="020B0604020202020204" pitchFamily="34" charset="0"/>
              <a:buChar char="•"/>
            </a:pPr>
            <a:r>
              <a:rPr lang="en-GB" sz="1600" dirty="0">
                <a:latin typeface="Verdana" panose="020B0604030504040204" pitchFamily="34" charset="0"/>
                <a:ea typeface="Verdana" panose="020B0604030504040204" pitchFamily="34" charset="0"/>
                <a:cs typeface="Arial" panose="020B0604020202020204" pitchFamily="34" charset="0"/>
              </a:rPr>
              <a:t>Increasing </a:t>
            </a:r>
            <a:r>
              <a:rPr lang="en-GB" sz="1600" b="1" dirty="0">
                <a:latin typeface="Verdana" panose="020B0604030504040204" pitchFamily="34" charset="0"/>
                <a:ea typeface="Verdana" panose="020B0604030504040204" pitchFamily="34" charset="0"/>
                <a:cs typeface="Arial" panose="020B0604020202020204" pitchFamily="34" charset="0"/>
              </a:rPr>
              <a:t>digitalization </a:t>
            </a:r>
            <a:endParaRPr lang="en-GB" sz="16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marL="285750" indent="-285750" algn="just">
              <a:buFont typeface="Arial" panose="020B0604020202020204" pitchFamily="34" charset="0"/>
              <a:buChar char="•"/>
            </a:pPr>
            <a:endParaRPr lang="en-GB" sz="16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marL="285750" indent="-285750" algn="just">
              <a:buFont typeface="Arial" panose="020B0604020202020204" pitchFamily="34" charset="0"/>
              <a:buChar char="•"/>
            </a:pPr>
            <a:r>
              <a:rPr lang="en-GB" sz="1600" b="1" dirty="0">
                <a:solidFill>
                  <a:schemeClr val="tx1"/>
                </a:solidFill>
                <a:latin typeface="Verdana" panose="020B0604030504040204" pitchFamily="34" charset="0"/>
                <a:ea typeface="Verdana" panose="020B0604030504040204" pitchFamily="34" charset="0"/>
                <a:cs typeface="Arial" panose="020B0604020202020204" pitchFamily="34" charset="0"/>
              </a:rPr>
              <a:t>Environmental</a:t>
            </a:r>
            <a:r>
              <a:rPr lang="en-GB" sz="1600" dirty="0">
                <a:solidFill>
                  <a:schemeClr val="tx1"/>
                </a:solidFill>
                <a:latin typeface="Verdana" panose="020B0604030504040204" pitchFamily="34" charset="0"/>
                <a:ea typeface="Verdana" panose="020B0604030504040204" pitchFamily="34" charset="0"/>
                <a:cs typeface="Arial" panose="020B0604020202020204" pitchFamily="34" charset="0"/>
              </a:rPr>
              <a:t> concerns</a:t>
            </a:r>
          </a:p>
        </p:txBody>
      </p:sp>
      <p:sp>
        <p:nvSpPr>
          <p:cNvPr id="13" name="TextBox 12">
            <a:extLst>
              <a:ext uri="{FF2B5EF4-FFF2-40B4-BE49-F238E27FC236}">
                <a16:creationId xmlns:a16="http://schemas.microsoft.com/office/drawing/2014/main" id="{14B885C5-A42C-4F54-80C2-A23936D27CFD}"/>
              </a:ext>
            </a:extLst>
          </p:cNvPr>
          <p:cNvSpPr txBox="1"/>
          <p:nvPr/>
        </p:nvSpPr>
        <p:spPr>
          <a:xfrm>
            <a:off x="6886678" y="2908902"/>
            <a:ext cx="4864721" cy="1569660"/>
          </a:xfrm>
          <a:prstGeom prst="rect">
            <a:avLst/>
          </a:prstGeom>
          <a:noFill/>
        </p:spPr>
        <p:txBody>
          <a:bodyPr wrap="square">
            <a:spAutoFit/>
          </a:bodyPr>
          <a:lstStyle/>
          <a:p>
            <a:pPr marL="285750" indent="-285750" algn="just">
              <a:buFont typeface="Arial" panose="020B0604020202020204" pitchFamily="34" charset="0"/>
              <a:buChar char="•"/>
            </a:pPr>
            <a:r>
              <a:rPr lang="en-GB" sz="1600" dirty="0">
                <a:latin typeface="Verdana" panose="020B0604030504040204" pitchFamily="34" charset="0"/>
                <a:ea typeface="Verdana" panose="020B0604030504040204" pitchFamily="34" charset="0"/>
                <a:cs typeface="Arial" panose="020B0604020202020204" pitchFamily="34" charset="0"/>
              </a:rPr>
              <a:t>Changing </a:t>
            </a:r>
            <a:r>
              <a:rPr lang="en-GB" sz="1600" b="1" dirty="0">
                <a:latin typeface="Verdana" panose="020B0604030504040204" pitchFamily="34" charset="0"/>
                <a:ea typeface="Verdana" panose="020B0604030504040204" pitchFamily="34" charset="0"/>
                <a:cs typeface="Arial" panose="020B0604020202020204" pitchFamily="34" charset="0"/>
              </a:rPr>
              <a:t>customer expectations</a:t>
            </a:r>
          </a:p>
          <a:p>
            <a:pPr marL="285750" indent="-285750" algn="just">
              <a:buFont typeface="Arial" panose="020B0604020202020204" pitchFamily="34" charset="0"/>
              <a:buChar char="•"/>
            </a:pPr>
            <a:endParaRPr lang="en-GB" sz="16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marL="285750" indent="-285750" algn="just">
              <a:buFont typeface="Arial" panose="020B0604020202020204" pitchFamily="34" charset="0"/>
              <a:buChar char="•"/>
            </a:pPr>
            <a:r>
              <a:rPr lang="en-GB" sz="1600" dirty="0">
                <a:latin typeface="Verdana" panose="020B0604030504040204" pitchFamily="34" charset="0"/>
                <a:ea typeface="Verdana" panose="020B0604030504040204" pitchFamily="34" charset="0"/>
                <a:cs typeface="Arial" panose="020B0604020202020204" pitchFamily="34" charset="0"/>
              </a:rPr>
              <a:t>Growing </a:t>
            </a:r>
            <a:r>
              <a:rPr lang="en-GB" sz="1600" b="1" dirty="0">
                <a:latin typeface="Verdana" panose="020B0604030504040204" pitchFamily="34" charset="0"/>
                <a:ea typeface="Verdana" panose="020B0604030504040204" pitchFamily="34" charset="0"/>
                <a:cs typeface="Arial" panose="020B0604020202020204" pitchFamily="34" charset="0"/>
              </a:rPr>
              <a:t>e-commerce boom</a:t>
            </a:r>
            <a:endParaRPr lang="en-GB" sz="1600" dirty="0">
              <a:latin typeface="Verdana" panose="020B0604030504040204" pitchFamily="34" charset="0"/>
              <a:ea typeface="Verdana" panose="020B0604030504040204" pitchFamily="34" charset="0"/>
              <a:cs typeface="Arial" panose="020B0604020202020204" pitchFamily="34" charset="0"/>
            </a:endParaRPr>
          </a:p>
          <a:p>
            <a:pPr marL="285750" indent="-285750" algn="just">
              <a:buFont typeface="Arial" panose="020B0604020202020204" pitchFamily="34" charset="0"/>
              <a:buChar char="•"/>
            </a:pPr>
            <a:endParaRPr lang="en-GB" sz="1600" dirty="0">
              <a:latin typeface="Verdana" panose="020B0604030504040204" pitchFamily="34" charset="0"/>
              <a:ea typeface="Verdana" panose="020B0604030504040204" pitchFamily="34" charset="0"/>
              <a:cs typeface="Arial" panose="020B0604020202020204" pitchFamily="34" charset="0"/>
            </a:endParaRPr>
          </a:p>
          <a:p>
            <a:pPr marL="285750" indent="-285750" algn="just">
              <a:buFont typeface="Arial" panose="020B0604020202020204" pitchFamily="34" charset="0"/>
              <a:buChar char="•"/>
            </a:pPr>
            <a:r>
              <a:rPr lang="en-GB" sz="1600" dirty="0">
                <a:latin typeface="Verdana" panose="020B0604030504040204" pitchFamily="34" charset="0"/>
                <a:ea typeface="Verdana" panose="020B0604030504040204" pitchFamily="34" charset="0"/>
                <a:cs typeface="Arial" panose="020B0604020202020204" pitchFamily="34" charset="0"/>
              </a:rPr>
              <a:t>Emerging </a:t>
            </a:r>
            <a:r>
              <a:rPr lang="en-GB" sz="1600" b="1" dirty="0">
                <a:latin typeface="Verdana" panose="020B0604030504040204" pitchFamily="34" charset="0"/>
                <a:ea typeface="Verdana" panose="020B0604030504040204" pitchFamily="34" charset="0"/>
                <a:cs typeface="Arial" panose="020B0604020202020204" pitchFamily="34" charset="0"/>
              </a:rPr>
              <a:t>trade policy, supply chain, and mail security requirements</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8334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en-GB" dirty="0"/>
              <a:t>Accounting from 2026</a:t>
            </a:r>
          </a:p>
        </p:txBody>
      </p:sp>
      <p:graphicFrame>
        <p:nvGraphicFramePr>
          <p:cNvPr id="4" name="Table 4">
            <a:extLst>
              <a:ext uri="{FF2B5EF4-FFF2-40B4-BE49-F238E27FC236}">
                <a16:creationId xmlns:a16="http://schemas.microsoft.com/office/drawing/2014/main" id="{4C0C3708-C4E9-4817-873D-1B53D8007D26}"/>
              </a:ext>
            </a:extLst>
          </p:cNvPr>
          <p:cNvGraphicFramePr>
            <a:graphicFrameLocks noGrp="1"/>
          </p:cNvGraphicFramePr>
          <p:nvPr>
            <p:extLst>
              <p:ext uri="{D42A27DB-BD31-4B8C-83A1-F6EECF244321}">
                <p14:modId xmlns:p14="http://schemas.microsoft.com/office/powerpoint/2010/main" val="2645736410"/>
              </p:ext>
            </p:extLst>
          </p:nvPr>
        </p:nvGraphicFramePr>
        <p:xfrm>
          <a:off x="336549" y="1528344"/>
          <a:ext cx="11518900" cy="4039053"/>
        </p:xfrm>
        <a:graphic>
          <a:graphicData uri="http://schemas.openxmlformats.org/drawingml/2006/table">
            <a:tbl>
              <a:tblPr firstRow="1" bandRow="1">
                <a:tableStyleId>{5C22544A-7EE6-4342-B048-85BDC9FD1C3A}</a:tableStyleId>
              </a:tblPr>
              <a:tblGrid>
                <a:gridCol w="2485435">
                  <a:extLst>
                    <a:ext uri="{9D8B030D-6E8A-4147-A177-3AD203B41FA5}">
                      <a16:colId xmlns:a16="http://schemas.microsoft.com/office/drawing/2014/main" val="3379270745"/>
                    </a:ext>
                  </a:extLst>
                </a:gridCol>
                <a:gridCol w="4028084">
                  <a:extLst>
                    <a:ext uri="{9D8B030D-6E8A-4147-A177-3AD203B41FA5}">
                      <a16:colId xmlns:a16="http://schemas.microsoft.com/office/drawing/2014/main" val="1251185141"/>
                    </a:ext>
                  </a:extLst>
                </a:gridCol>
                <a:gridCol w="5005381">
                  <a:extLst>
                    <a:ext uri="{9D8B030D-6E8A-4147-A177-3AD203B41FA5}">
                      <a16:colId xmlns:a16="http://schemas.microsoft.com/office/drawing/2014/main" val="3395413122"/>
                    </a:ext>
                  </a:extLst>
                </a:gridCol>
              </a:tblGrid>
              <a:tr h="475053">
                <a:tc>
                  <a:txBody>
                    <a:bodyPr/>
                    <a:lstStyle/>
                    <a:p>
                      <a:r>
                        <a:rPr lang="fr-CH" sz="1800" b="0" i="1" dirty="0">
                          <a:latin typeface="Verdana" panose="020B0604030504040204" pitchFamily="34" charset="0"/>
                          <a:ea typeface="Verdana" panose="020B0604030504040204" pitchFamily="34" charset="0"/>
                        </a:rPr>
                        <a:t>Product</a:t>
                      </a:r>
                      <a:endParaRPr lang="en-US" sz="1800" b="0" i="1" dirty="0">
                        <a:latin typeface="Verdana" panose="020B0604030504040204" pitchFamily="34" charset="0"/>
                        <a:ea typeface="Verdana" panose="020B0604030504040204" pitchFamily="34" charset="0"/>
                      </a:endParaRPr>
                    </a:p>
                  </a:txBody>
                  <a:tcPr/>
                </a:tc>
                <a:tc>
                  <a:txBody>
                    <a:bodyPr/>
                    <a:lstStyle/>
                    <a:p>
                      <a:r>
                        <a:rPr lang="fr-CH" sz="1800" b="0" i="1" dirty="0">
                          <a:latin typeface="Verdana" panose="020B0604030504040204" pitchFamily="34" charset="0"/>
                          <a:ea typeface="Verdana" panose="020B0604030504040204" pitchFamily="34" charset="0"/>
                        </a:rPr>
                        <a:t>Additional remuneration</a:t>
                      </a:r>
                      <a:endParaRPr lang="en-US" sz="1800" b="0" i="1" dirty="0">
                        <a:latin typeface="Verdana" panose="020B0604030504040204" pitchFamily="34" charset="0"/>
                        <a:ea typeface="Verdana" panose="020B0604030504040204" pitchFamily="34" charset="0"/>
                      </a:endParaRPr>
                    </a:p>
                  </a:txBody>
                  <a:tcPr/>
                </a:tc>
                <a:tc>
                  <a:txBody>
                    <a:bodyPr/>
                    <a:lstStyle/>
                    <a:p>
                      <a:r>
                        <a:rPr lang="fr-CH" sz="1800" b="0" i="1" dirty="0">
                          <a:latin typeface="Verdana" panose="020B0604030504040204" pitchFamily="34" charset="0"/>
                          <a:ea typeface="Verdana" panose="020B0604030504040204" pitchFamily="34" charset="0"/>
                        </a:rPr>
                        <a:t>Supplementary remuneration</a:t>
                      </a:r>
                      <a:endParaRPr lang="en-US" sz="1800" b="0" i="1"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887446690"/>
                  </a:ext>
                </a:extLst>
              </a:tr>
              <a:tr h="1296000">
                <a:tc>
                  <a:txBody>
                    <a:bodyPr/>
                    <a:lstStyle/>
                    <a:p>
                      <a:r>
                        <a:rPr lang="fr-CH" sz="1800" b="0" dirty="0">
                          <a:latin typeface="Verdana" panose="020B0604030504040204" pitchFamily="34" charset="0"/>
                          <a:ea typeface="Verdana" panose="020B0604030504040204" pitchFamily="34" charset="0"/>
                        </a:rPr>
                        <a:t>Registered</a:t>
                      </a:r>
                      <a:endParaRPr lang="en-US" sz="1800" b="0" dirty="0">
                        <a:latin typeface="Verdana" panose="020B0604030504040204" pitchFamily="34" charset="0"/>
                        <a:ea typeface="Verdana" panose="020B0604030504040204" pitchFamily="34" charset="0"/>
                      </a:endParaRPr>
                    </a:p>
                  </a:txBody>
                  <a:tcPr/>
                </a:tc>
                <a:tc>
                  <a:txBody>
                    <a:bodyPr/>
                    <a:lstStyle/>
                    <a:p>
                      <a:r>
                        <a:rPr lang="fr-CH" sz="1800" b="0" dirty="0">
                          <a:latin typeface="Verdana" panose="020B0604030504040204" pitchFamily="34" charset="0"/>
                          <a:ea typeface="Verdana" panose="020B0604030504040204" pitchFamily="34" charset="0"/>
                        </a:rPr>
                        <a:t>Applies to all registered items received.</a:t>
                      </a:r>
                    </a:p>
                    <a:p>
                      <a:endParaRPr lang="fr-CH" sz="1800" b="0" dirty="0">
                        <a:latin typeface="Verdana" panose="020B0604030504040204" pitchFamily="34" charset="0"/>
                        <a:ea typeface="Verdana" panose="020B0604030504040204" pitchFamily="34" charset="0"/>
                      </a:endParaRPr>
                    </a:p>
                    <a:p>
                      <a:r>
                        <a:rPr lang="fr-CH" sz="1800" b="0" dirty="0">
                          <a:latin typeface="Verdana" panose="020B0604030504040204" pitchFamily="34" charset="0"/>
                          <a:ea typeface="Verdana" panose="020B0604030504040204" pitchFamily="34" charset="0"/>
                        </a:rPr>
                        <a:t>Account: CN 55, 56, 61</a:t>
                      </a:r>
                      <a:endParaRPr lang="en-US" sz="1800" b="0" dirty="0">
                        <a:latin typeface="Verdana" panose="020B0604030504040204" pitchFamily="34" charset="0"/>
                        <a:ea typeface="Verdana" panose="020B0604030504040204" pitchFamily="34" charset="0"/>
                      </a:endParaRPr>
                    </a:p>
                  </a:txBody>
                  <a:tcPr/>
                </a:tc>
                <a:tc>
                  <a:txBody>
                    <a:bodyPr/>
                    <a:lstStyle/>
                    <a:p>
                      <a:r>
                        <a:rPr lang="fr-CH" sz="1800" b="0" strike="sngStrike" dirty="0">
                          <a:solidFill>
                            <a:srgbClr val="FF0000"/>
                          </a:solidFill>
                          <a:latin typeface="Verdana" panose="020B0604030504040204" pitchFamily="34" charset="0"/>
                          <a:ea typeface="Verdana" panose="020B0604030504040204" pitchFamily="34" charset="0"/>
                        </a:rPr>
                        <a:t>Only among UPU SRP participants</a:t>
                      </a:r>
                    </a:p>
                    <a:p>
                      <a:r>
                        <a:rPr lang="fr-CH" sz="1800" b="0" dirty="0">
                          <a:latin typeface="Verdana" panose="020B0604030504040204" pitchFamily="34" charset="0"/>
                          <a:ea typeface="Verdana" panose="020B0604030504040204" pitchFamily="34" charset="0"/>
                        </a:rPr>
                        <a:t>Based on UPU reports</a:t>
                      </a:r>
                    </a:p>
                    <a:p>
                      <a:endParaRPr lang="fr-CH" sz="1800" b="0" dirty="0">
                        <a:latin typeface="Verdana" panose="020B0604030504040204" pitchFamily="34" charset="0"/>
                        <a:ea typeface="Verdana" panose="020B0604030504040204" pitchFamily="34" charset="0"/>
                      </a:endParaRPr>
                    </a:p>
                    <a:p>
                      <a:r>
                        <a:rPr lang="fr-CH" sz="1800" b="0" dirty="0">
                          <a:latin typeface="Verdana" panose="020B0604030504040204" pitchFamily="34" charset="0"/>
                          <a:ea typeface="Verdana" panose="020B0604030504040204" pitchFamily="34" charset="0"/>
                        </a:rPr>
                        <a:t>Account: CN 60</a:t>
                      </a:r>
                      <a:endParaRPr lang="en-US" sz="1800" b="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4132186888"/>
                  </a:ext>
                </a:extLst>
              </a:tr>
              <a:tr h="1260000">
                <a:tc>
                  <a:txBody>
                    <a:bodyPr/>
                    <a:lstStyle/>
                    <a:p>
                      <a:r>
                        <a:rPr lang="fr-CH" sz="1800" b="0" dirty="0">
                          <a:latin typeface="Verdana" panose="020B0604030504040204" pitchFamily="34" charset="0"/>
                          <a:ea typeface="Verdana" panose="020B0604030504040204" pitchFamily="34" charset="0"/>
                        </a:rPr>
                        <a:t>Insured</a:t>
                      </a:r>
                      <a:endParaRPr lang="en-US" sz="1800" b="0" dirty="0">
                        <a:latin typeface="Verdana" panose="020B0604030504040204" pitchFamily="34" charset="0"/>
                        <a:ea typeface="Verdana" panose="020B0604030504040204" pitchFamily="34" charset="0"/>
                      </a:endParaRPr>
                    </a:p>
                  </a:txBody>
                  <a:tcPr/>
                </a:tc>
                <a:tc>
                  <a:txBody>
                    <a:bodyPr/>
                    <a:lstStyle/>
                    <a:p>
                      <a:r>
                        <a:rPr lang="fr-CH" sz="1800" b="0" dirty="0">
                          <a:latin typeface="Verdana" panose="020B0604030504040204" pitchFamily="34" charset="0"/>
                          <a:ea typeface="Verdana" panose="020B0604030504040204" pitchFamily="34" charset="0"/>
                        </a:rPr>
                        <a:t>Applies to all insured items received.</a:t>
                      </a:r>
                    </a:p>
                    <a:p>
                      <a:endParaRPr lang="fr-CH" sz="1800" b="0" dirty="0">
                        <a:latin typeface="Verdana" panose="020B0604030504040204" pitchFamily="34" charset="0"/>
                        <a:ea typeface="Verdana" panose="020B0604030504040204" pitchFamily="34" charset="0"/>
                      </a:endParaRPr>
                    </a:p>
                    <a:p>
                      <a:r>
                        <a:rPr lang="fr-CH" sz="1800" b="0" dirty="0">
                          <a:latin typeface="Verdana" panose="020B0604030504040204" pitchFamily="34" charset="0"/>
                          <a:ea typeface="Verdana" panose="020B0604030504040204" pitchFamily="34" charset="0"/>
                        </a:rPr>
                        <a:t>Account: CN 55, 56, 61</a:t>
                      </a:r>
                      <a:endParaRPr lang="en-US" sz="1800" b="0" dirty="0">
                        <a:latin typeface="Verdana" panose="020B0604030504040204" pitchFamily="34" charset="0"/>
                        <a:ea typeface="Verdana" panose="020B0604030504040204" pitchFamily="34" charset="0"/>
                      </a:endParaRPr>
                    </a:p>
                  </a:txBody>
                  <a:tcPr/>
                </a:tc>
                <a:tc>
                  <a:txBody>
                    <a:bodyPr/>
                    <a:lstStyle/>
                    <a:p>
                      <a:r>
                        <a:rPr lang="fr-CH" sz="1800" b="0" strike="sngStrike" dirty="0">
                          <a:solidFill>
                            <a:srgbClr val="FF0000"/>
                          </a:solidFill>
                          <a:latin typeface="Verdana" panose="020B0604030504040204" pitchFamily="34" charset="0"/>
                          <a:ea typeface="Verdana" panose="020B0604030504040204" pitchFamily="34" charset="0"/>
                        </a:rPr>
                        <a:t>Only among UPU SRP participants</a:t>
                      </a:r>
                    </a:p>
                    <a:p>
                      <a:r>
                        <a:rPr lang="fr-CH" sz="1800" b="0" dirty="0">
                          <a:latin typeface="Verdana" panose="020B0604030504040204" pitchFamily="34" charset="0"/>
                          <a:ea typeface="Verdana" panose="020B0604030504040204" pitchFamily="34" charset="0"/>
                        </a:rPr>
                        <a:t>Based on UPU reports</a:t>
                      </a:r>
                    </a:p>
                    <a:p>
                      <a:endParaRPr lang="fr-CH" sz="1800" b="0" dirty="0">
                        <a:latin typeface="Verdana" panose="020B0604030504040204" pitchFamily="34" charset="0"/>
                        <a:ea typeface="Verdana" panose="020B0604030504040204" pitchFamily="34" charset="0"/>
                      </a:endParaRPr>
                    </a:p>
                    <a:p>
                      <a:r>
                        <a:rPr lang="fr-CH" sz="1800" b="0" dirty="0">
                          <a:latin typeface="Verdana" panose="020B0604030504040204" pitchFamily="34" charset="0"/>
                          <a:ea typeface="Verdana" panose="020B0604030504040204" pitchFamily="34" charset="0"/>
                        </a:rPr>
                        <a:t>Account: CN 60</a:t>
                      </a:r>
                      <a:endParaRPr lang="en-US" sz="1800" b="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909514772"/>
                  </a:ext>
                </a:extLst>
              </a:tr>
              <a:tr h="1008000">
                <a:tc>
                  <a:txBody>
                    <a:bodyPr/>
                    <a:lstStyle/>
                    <a:p>
                      <a:r>
                        <a:rPr lang="fr-CH" sz="1800" b="0" dirty="0">
                          <a:latin typeface="Verdana" panose="020B0604030504040204" pitchFamily="34" charset="0"/>
                          <a:ea typeface="Verdana" panose="020B0604030504040204" pitchFamily="34" charset="0"/>
                        </a:rPr>
                        <a:t>Tracked</a:t>
                      </a:r>
                      <a:endParaRPr lang="en-US" sz="1800" b="0" dirty="0">
                        <a:latin typeface="Verdana" panose="020B0604030504040204" pitchFamily="34" charset="0"/>
                        <a:ea typeface="Verdana" panose="020B0604030504040204" pitchFamily="34" charset="0"/>
                      </a:endParaRPr>
                    </a:p>
                  </a:txBody>
                  <a:tcPr/>
                </a:tc>
                <a:tc>
                  <a:txBody>
                    <a:bodyPr/>
                    <a:lstStyle/>
                    <a:p>
                      <a:r>
                        <a:rPr lang="fr-CH" sz="1800" b="0" dirty="0">
                          <a:latin typeface="Verdana" panose="020B0604030504040204" pitchFamily="34" charset="0"/>
                          <a:ea typeface="Verdana" panose="020B0604030504040204" pitchFamily="34" charset="0"/>
                        </a:rPr>
                        <a:t>Based on UPU reports</a:t>
                      </a:r>
                    </a:p>
                    <a:p>
                      <a:endParaRPr lang="fr-CH" sz="1800" b="0" dirty="0">
                        <a:latin typeface="Verdana" panose="020B0604030504040204" pitchFamily="34" charset="0"/>
                        <a:ea typeface="Verdana" panose="020B0604030504040204" pitchFamily="34" charset="0"/>
                      </a:endParaRPr>
                    </a:p>
                    <a:p>
                      <a:r>
                        <a:rPr lang="fr-CH" sz="1800" b="0" dirty="0">
                          <a:latin typeface="Verdana" panose="020B0604030504040204" pitchFamily="34" charset="0"/>
                          <a:ea typeface="Verdana" panose="020B0604030504040204" pitchFamily="34" charset="0"/>
                        </a:rPr>
                        <a:t>Account: CN 60</a:t>
                      </a:r>
                      <a:endParaRPr lang="en-US" sz="1800" b="0" dirty="0">
                        <a:latin typeface="Verdana" panose="020B0604030504040204" pitchFamily="34" charset="0"/>
                        <a:ea typeface="Verdana" panose="020B0604030504040204" pitchFamily="34" charset="0"/>
                      </a:endParaRPr>
                    </a:p>
                  </a:txBody>
                  <a:tcPr/>
                </a:tc>
                <a:tc>
                  <a:txBody>
                    <a:bodyPr/>
                    <a:lstStyle/>
                    <a:p>
                      <a:r>
                        <a:rPr lang="fr-CH" sz="1800" b="0" dirty="0">
                          <a:latin typeface="Verdana" panose="020B0604030504040204" pitchFamily="34" charset="0"/>
                          <a:ea typeface="Verdana" panose="020B0604030504040204" pitchFamily="34" charset="0"/>
                        </a:rPr>
                        <a:t>Based on UPU reports</a:t>
                      </a:r>
                    </a:p>
                    <a:p>
                      <a:endParaRPr lang="fr-CH" sz="1800" b="0" dirty="0">
                        <a:latin typeface="Verdana" panose="020B0604030504040204" pitchFamily="34" charset="0"/>
                        <a:ea typeface="Verdana" panose="020B0604030504040204" pitchFamily="34" charset="0"/>
                      </a:endParaRPr>
                    </a:p>
                    <a:p>
                      <a:r>
                        <a:rPr lang="fr-CH" sz="1800" b="0" dirty="0">
                          <a:latin typeface="Verdana" panose="020B0604030504040204" pitchFamily="34" charset="0"/>
                          <a:ea typeface="Verdana" panose="020B0604030504040204" pitchFamily="34" charset="0"/>
                        </a:rPr>
                        <a:t>Account: CN 60</a:t>
                      </a:r>
                      <a:endParaRPr lang="en-US" sz="1800" b="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725961296"/>
                  </a:ext>
                </a:extLst>
              </a:tr>
            </a:tbl>
          </a:graphicData>
        </a:graphic>
      </p:graphicFrame>
    </p:spTree>
    <p:extLst>
      <p:ext uri="{BB962C8B-B14F-4D97-AF65-F5344CB8AC3E}">
        <p14:creationId xmlns:p14="http://schemas.microsoft.com/office/powerpoint/2010/main" val="2555155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en-GB" dirty="0"/>
              <a:t>CN 60</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a:xfrm>
            <a:off x="336550" y="1530220"/>
            <a:ext cx="7112000" cy="5041496"/>
          </a:xfrm>
        </p:spPr>
        <p:txBody>
          <a:bodyPr/>
          <a:lstStyle/>
          <a:p>
            <a:pPr indent="-360000" defTabSz="360000"/>
            <a:r>
              <a:rPr lang="en-GB" dirty="0"/>
              <a:t>Quarterly account</a:t>
            </a:r>
          </a:p>
          <a:p>
            <a:pPr indent="-360000" defTabSz="360000">
              <a:spcBef>
                <a:spcPts val="600"/>
              </a:spcBef>
            </a:pPr>
            <a:r>
              <a:rPr lang="en-GB" dirty="0"/>
              <a:t>Content: exclusively from UPU report</a:t>
            </a:r>
            <a:br>
              <a:rPr lang="en-GB" dirty="0"/>
            </a:br>
            <a:r>
              <a:rPr lang="en-GB" dirty="0"/>
              <a:t>(based on EMSEVT exchanges)</a:t>
            </a:r>
          </a:p>
          <a:p>
            <a:pPr defTabSz="360000"/>
            <a:endParaRPr lang="en-GB" dirty="0"/>
          </a:p>
        </p:txBody>
      </p:sp>
      <p:grpSp>
        <p:nvGrpSpPr>
          <p:cNvPr id="4" name="Group 3">
            <a:extLst>
              <a:ext uri="{FF2B5EF4-FFF2-40B4-BE49-F238E27FC236}">
                <a16:creationId xmlns:a16="http://schemas.microsoft.com/office/drawing/2014/main" id="{33B9BDCB-B81E-4CB6-882B-BEBEC090B3EF}"/>
              </a:ext>
            </a:extLst>
          </p:cNvPr>
          <p:cNvGrpSpPr>
            <a:grpSpLocks noChangeAspect="1"/>
          </p:cNvGrpSpPr>
          <p:nvPr/>
        </p:nvGrpSpPr>
        <p:grpSpPr>
          <a:xfrm>
            <a:off x="3184104" y="1606436"/>
            <a:ext cx="8586199" cy="4869119"/>
            <a:chOff x="323851" y="160474"/>
            <a:chExt cx="11544298" cy="6546616"/>
          </a:xfrm>
        </p:grpSpPr>
        <p:pic>
          <p:nvPicPr>
            <p:cNvPr id="5" name="Picture 4">
              <a:extLst>
                <a:ext uri="{FF2B5EF4-FFF2-40B4-BE49-F238E27FC236}">
                  <a16:creationId xmlns:a16="http://schemas.microsoft.com/office/drawing/2014/main" id="{B4BE3132-84FE-4B59-A0EF-7E1134584C53}"/>
                </a:ext>
              </a:extLst>
            </p:cNvPr>
            <p:cNvPicPr>
              <a:picLocks noChangeAspect="1"/>
            </p:cNvPicPr>
            <p:nvPr/>
          </p:nvPicPr>
          <p:blipFill>
            <a:blip r:embed="rId2"/>
            <a:stretch>
              <a:fillRect/>
            </a:stretch>
          </p:blipFill>
          <p:spPr>
            <a:xfrm>
              <a:off x="7094889" y="160474"/>
              <a:ext cx="4773260" cy="6537052"/>
            </a:xfrm>
            <a:prstGeom prst="rect">
              <a:avLst/>
            </a:prstGeom>
            <a:ln>
              <a:solidFill>
                <a:schemeClr val="tx1"/>
              </a:solidFill>
            </a:ln>
          </p:spPr>
        </p:pic>
        <p:pic>
          <p:nvPicPr>
            <p:cNvPr id="6" name="Picture 5">
              <a:extLst>
                <a:ext uri="{FF2B5EF4-FFF2-40B4-BE49-F238E27FC236}">
                  <a16:creationId xmlns:a16="http://schemas.microsoft.com/office/drawing/2014/main" id="{3ACC4DF1-C3E4-4699-8005-BB97A6684C22}"/>
                </a:ext>
              </a:extLst>
            </p:cNvPr>
            <p:cNvPicPr>
              <a:picLocks noChangeAspect="1"/>
            </p:cNvPicPr>
            <p:nvPr/>
          </p:nvPicPr>
          <p:blipFill>
            <a:blip r:embed="rId3"/>
            <a:stretch>
              <a:fillRect/>
            </a:stretch>
          </p:blipFill>
          <p:spPr>
            <a:xfrm>
              <a:off x="323851" y="2973056"/>
              <a:ext cx="5397323" cy="2345265"/>
            </a:xfrm>
            <a:prstGeom prst="rect">
              <a:avLst/>
            </a:prstGeom>
          </p:spPr>
        </p:pic>
        <p:cxnSp>
          <p:nvCxnSpPr>
            <p:cNvPr id="7" name="Straight Arrow Connector 6">
              <a:extLst>
                <a:ext uri="{FF2B5EF4-FFF2-40B4-BE49-F238E27FC236}">
                  <a16:creationId xmlns:a16="http://schemas.microsoft.com/office/drawing/2014/main" id="{738A5048-FBD8-4AD1-908B-6AD9D9CE409D}"/>
                </a:ext>
              </a:extLst>
            </p:cNvPr>
            <p:cNvCxnSpPr>
              <a:cxnSpLocks/>
            </p:cNvCxnSpPr>
            <p:nvPr/>
          </p:nvCxnSpPr>
          <p:spPr>
            <a:xfrm flipV="1">
              <a:off x="5826947" y="2178809"/>
              <a:ext cx="1232259" cy="1132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1A510CA-1DDE-4FC3-95AE-33B0698633B3}"/>
                </a:ext>
              </a:extLst>
            </p:cNvPr>
            <p:cNvCxnSpPr>
              <a:cxnSpLocks/>
            </p:cNvCxnSpPr>
            <p:nvPr/>
          </p:nvCxnSpPr>
          <p:spPr>
            <a:xfrm flipV="1">
              <a:off x="6311348" y="2692400"/>
              <a:ext cx="712175" cy="1132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219799F-D1A9-4A0B-95C8-874EE0E2304B}"/>
                </a:ext>
              </a:extLst>
            </p:cNvPr>
            <p:cNvPicPr>
              <a:picLocks noChangeAspect="1"/>
            </p:cNvPicPr>
            <p:nvPr/>
          </p:nvPicPr>
          <p:blipFill>
            <a:blip r:embed="rId4"/>
            <a:stretch>
              <a:fillRect/>
            </a:stretch>
          </p:blipFill>
          <p:spPr>
            <a:xfrm>
              <a:off x="2246315" y="4049768"/>
              <a:ext cx="4777208" cy="2657322"/>
            </a:xfrm>
            <a:prstGeom prst="rect">
              <a:avLst/>
            </a:prstGeom>
          </p:spPr>
        </p:pic>
      </p:grpSp>
    </p:spTree>
    <p:extLst>
      <p:ext uri="{BB962C8B-B14F-4D97-AF65-F5344CB8AC3E}">
        <p14:creationId xmlns:p14="http://schemas.microsoft.com/office/powerpoint/2010/main" val="2750841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en-GB" dirty="0"/>
              <a:t>Centralized CN 60</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a:ln>
            <a:noFill/>
          </a:ln>
        </p:spPr>
        <p:txBody>
          <a:bodyPr/>
          <a:lstStyle/>
          <a:p>
            <a:pPr defTabSz="360000"/>
            <a:r>
              <a:rPr lang="en-GB" sz="2200" dirty="0"/>
              <a:t>Content of CN 60: “copy and paste” from central IB report</a:t>
            </a:r>
          </a:p>
          <a:p>
            <a:pPr defTabSz="360000">
              <a:spcBef>
                <a:spcPts val="600"/>
              </a:spcBef>
            </a:pPr>
            <a:r>
              <a:rPr lang="en-GB" sz="2200" dirty="0"/>
              <a:t>New optional IB service as of 2025: the IB can generate and distribute CN 60 accounts on behalf of interested DOs</a:t>
            </a:r>
          </a:p>
          <a:p>
            <a:pPr defTabSz="360000"/>
            <a:endParaRPr lang="en-GB" dirty="0"/>
          </a:p>
        </p:txBody>
      </p:sp>
      <p:pic>
        <p:nvPicPr>
          <p:cNvPr id="4" name="Picture 3">
            <a:extLst>
              <a:ext uri="{FF2B5EF4-FFF2-40B4-BE49-F238E27FC236}">
                <a16:creationId xmlns:a16="http://schemas.microsoft.com/office/drawing/2014/main" id="{C5D50E87-5E8B-4A49-A1E7-E43A97EE04A9}"/>
              </a:ext>
            </a:extLst>
          </p:cNvPr>
          <p:cNvPicPr>
            <a:picLocks noChangeAspect="1"/>
          </p:cNvPicPr>
          <p:nvPr/>
        </p:nvPicPr>
        <p:blipFill>
          <a:blip r:embed="rId2"/>
          <a:stretch>
            <a:fillRect/>
          </a:stretch>
        </p:blipFill>
        <p:spPr>
          <a:xfrm>
            <a:off x="6506781" y="3296791"/>
            <a:ext cx="5348669" cy="3122390"/>
          </a:xfrm>
          <a:prstGeom prst="rect">
            <a:avLst/>
          </a:prstGeom>
        </p:spPr>
      </p:pic>
      <p:sp>
        <p:nvSpPr>
          <p:cNvPr id="5" name="Title 1">
            <a:extLst>
              <a:ext uri="{FF2B5EF4-FFF2-40B4-BE49-F238E27FC236}">
                <a16:creationId xmlns:a16="http://schemas.microsoft.com/office/drawing/2014/main" id="{AB1F3A16-16A3-47B4-9194-F58F0E080B33}"/>
              </a:ext>
            </a:extLst>
          </p:cNvPr>
          <p:cNvSpPr txBox="1">
            <a:spLocks/>
          </p:cNvSpPr>
          <p:nvPr/>
        </p:nvSpPr>
        <p:spPr>
          <a:xfrm>
            <a:off x="336550" y="3281700"/>
            <a:ext cx="5902325" cy="27939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719138" lvl="0" indent="-358775" algn="just" defTabSz="360000">
              <a:lnSpc>
                <a:spcPct val="100000"/>
              </a:lnSpc>
              <a:spcBef>
                <a:spcPts val="600"/>
              </a:spcBef>
              <a:spcAft>
                <a:spcPts val="0"/>
              </a:spcAft>
              <a:buFont typeface="Courier New" panose="02070309020205020404" pitchFamily="49" charset="0"/>
              <a:buChar char="o"/>
            </a:pPr>
            <a:r>
              <a:rPr lang="en-GB" sz="2200" b="0" dirty="0"/>
              <a:t>Avoids manual copy-paste</a:t>
            </a:r>
          </a:p>
          <a:p>
            <a:pPr marL="720000" lvl="0" indent="-360000" algn="just" defTabSz="360000">
              <a:lnSpc>
                <a:spcPct val="100000"/>
              </a:lnSpc>
              <a:spcBef>
                <a:spcPts val="600"/>
              </a:spcBef>
              <a:spcAft>
                <a:spcPts val="0"/>
              </a:spcAft>
              <a:buFont typeface="Courier New" panose="02070309020205020404" pitchFamily="49" charset="0"/>
              <a:buChar char="o"/>
            </a:pPr>
            <a:r>
              <a:rPr lang="en-GB" sz="2200" b="0" dirty="0"/>
              <a:t>No challenge with VNs</a:t>
            </a:r>
          </a:p>
          <a:p>
            <a:pPr marL="720000" lvl="0" indent="-360000" algn="just" defTabSz="360000">
              <a:lnSpc>
                <a:spcPct val="100000"/>
              </a:lnSpc>
              <a:spcBef>
                <a:spcPts val="600"/>
              </a:spcBef>
              <a:spcAft>
                <a:spcPts val="0"/>
              </a:spcAft>
              <a:buFont typeface="Courier New" panose="02070309020205020404" pitchFamily="49" charset="0"/>
              <a:buChar char="o"/>
            </a:pPr>
            <a:r>
              <a:rPr lang="en-GB" sz="2200" b="0" dirty="0"/>
              <a:t>The IB handles payment thresholds (payment carried over to next period, etc.)</a:t>
            </a:r>
          </a:p>
          <a:p>
            <a:pPr marL="720000" lvl="0" indent="-360000" algn="just" defTabSz="360000">
              <a:lnSpc>
                <a:spcPct val="100000"/>
              </a:lnSpc>
              <a:spcBef>
                <a:spcPts val="600"/>
              </a:spcBef>
              <a:spcAft>
                <a:spcPts val="0"/>
              </a:spcAft>
              <a:buFont typeface="Courier New" panose="02070309020205020404" pitchFamily="49" charset="0"/>
              <a:buChar char="o"/>
            </a:pPr>
            <a:r>
              <a:rPr lang="en-GB" sz="2200" b="0" dirty="0"/>
              <a:t>Nicer and easier for debtors to receive centrally generated accounts</a:t>
            </a:r>
          </a:p>
        </p:txBody>
      </p:sp>
    </p:spTree>
    <p:extLst>
      <p:ext uri="{BB962C8B-B14F-4D97-AF65-F5344CB8AC3E}">
        <p14:creationId xmlns:p14="http://schemas.microsoft.com/office/powerpoint/2010/main" val="3469574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en-GB" dirty="0"/>
              <a:t>Centralized CN 60 (cont.)</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p:txBody>
          <a:bodyPr/>
          <a:lstStyle/>
          <a:p>
            <a:pPr indent="-360000" defTabSz="360000"/>
            <a:r>
              <a:rPr lang="en-GB" dirty="0"/>
              <a:t>Central CN 60: solution described in UPU Convention Regulations article 31-106 (Preparation and transmission of charges for supplementary remuneration accounts and additional payments based on central reports)</a:t>
            </a:r>
          </a:p>
          <a:p>
            <a:pPr indent="-360000" defTabSz="360000"/>
            <a:endParaRPr lang="en-GB" dirty="0"/>
          </a:p>
          <a:p>
            <a:pPr indent="-360000" defTabSz="360000"/>
            <a:r>
              <a:rPr lang="en-GB" dirty="0"/>
              <a:t>Starting in 2026, CN 60 will be used more</a:t>
            </a:r>
            <a:br>
              <a:rPr lang="en-GB" dirty="0"/>
            </a:br>
            <a:r>
              <a:rPr lang="en-GB" dirty="0"/>
              <a:t>-&gt; increased benefits with centralized CN 60</a:t>
            </a:r>
          </a:p>
          <a:p>
            <a:pPr indent="-360000" defTabSz="360000"/>
            <a:endParaRPr lang="en-GB" dirty="0"/>
          </a:p>
          <a:p>
            <a:pPr marL="0" indent="0" defTabSz="360000">
              <a:buNone/>
            </a:pPr>
            <a:r>
              <a:rPr lang="en-GB" sz="2600" b="1" dirty="0"/>
              <a:t>Note. ‒ </a:t>
            </a:r>
            <a:r>
              <a:rPr lang="en-GB" sz="2600" dirty="0"/>
              <a:t>central approach covers bilateral/multilateral agreements with accounting outside UPU</a:t>
            </a:r>
          </a:p>
          <a:p>
            <a:pPr marL="4400" indent="0" defTabSz="360000">
              <a:buNone/>
            </a:pPr>
            <a:endParaRPr lang="en-GB" dirty="0"/>
          </a:p>
        </p:txBody>
      </p:sp>
    </p:spTree>
    <p:extLst>
      <p:ext uri="{BB962C8B-B14F-4D97-AF65-F5344CB8AC3E}">
        <p14:creationId xmlns:p14="http://schemas.microsoft.com/office/powerpoint/2010/main" val="111081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p:txBody>
          <a:bodyPr/>
          <a:lstStyle/>
          <a:p>
            <a:pPr defTabSz="450000"/>
            <a:br>
              <a:rPr lang="en-GB" dirty="0"/>
            </a:br>
            <a:r>
              <a:rPr lang="en-GB" sz="4400" dirty="0"/>
              <a:t> 7</a:t>
            </a:r>
            <a:r>
              <a:rPr lang="en-GB" sz="4800" dirty="0"/>
              <a:t>		Compliance</a:t>
            </a:r>
          </a:p>
        </p:txBody>
      </p:sp>
    </p:spTree>
    <p:extLst>
      <p:ext uri="{BB962C8B-B14F-4D97-AF65-F5344CB8AC3E}">
        <p14:creationId xmlns:p14="http://schemas.microsoft.com/office/powerpoint/2010/main" val="3328827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en-GB" sz="3400" dirty="0"/>
              <a:t>EDI compliance measurements</a:t>
            </a:r>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p:txBody>
          <a:bodyPr/>
          <a:lstStyle/>
          <a:p>
            <a:pPr lvl="0" indent="-360000" algn="just" defTabSz="360000">
              <a:lnSpc>
                <a:spcPct val="100000"/>
              </a:lnSpc>
              <a:spcBef>
                <a:spcPts val="600"/>
              </a:spcBef>
              <a:spcAft>
                <a:spcPts val="600"/>
              </a:spcAft>
              <a:buFont typeface="Arial" panose="020B0604020202020204" pitchFamily="34" charset="0"/>
              <a:buChar char="•"/>
            </a:pPr>
            <a:r>
              <a:rPr lang="en-GB" sz="2200" b="0" dirty="0"/>
              <a:t>EDI compliance measurements available in the compliance platform published in QCS (</a:t>
            </a:r>
            <a:r>
              <a:rPr lang="en-GB" sz="2200" b="0" dirty="0">
                <a:hlinkClick r:id="rId2"/>
              </a:rPr>
              <a:t>qcsmailbd.ptc.post</a:t>
            </a:r>
            <a:r>
              <a:rPr lang="en-GB" sz="2200" b="0" dirty="0"/>
              <a:t>)</a:t>
            </a:r>
          </a:p>
          <a:p>
            <a:pPr lvl="0" indent="-360000" algn="just" defTabSz="360000">
              <a:lnSpc>
                <a:spcPct val="100000"/>
              </a:lnSpc>
              <a:spcBef>
                <a:spcPts val="600"/>
              </a:spcBef>
              <a:spcAft>
                <a:spcPts val="600"/>
              </a:spcAft>
              <a:buFont typeface="Arial" panose="020B0604020202020204" pitchFamily="34" charset="0"/>
              <a:buChar char="•"/>
            </a:pPr>
            <a:r>
              <a:rPr lang="en-GB" sz="2200" b="0" dirty="0"/>
              <a:t>Part of data quality measurements</a:t>
            </a:r>
          </a:p>
          <a:p>
            <a:pPr lvl="0" indent="-360000" algn="just" defTabSz="360000">
              <a:lnSpc>
                <a:spcPct val="100000"/>
              </a:lnSpc>
              <a:spcBef>
                <a:spcPts val="600"/>
              </a:spcBef>
              <a:spcAft>
                <a:spcPts val="600"/>
              </a:spcAft>
              <a:buFont typeface="Arial" panose="020B0604020202020204" pitchFamily="34" charset="0"/>
              <a:buChar char="•"/>
            </a:pPr>
            <a:r>
              <a:rPr lang="en-GB" sz="2200" b="0" dirty="0"/>
              <a:t>Platform designed to show issues and help resolve them</a:t>
            </a:r>
          </a:p>
          <a:p>
            <a:pPr lvl="0" indent="-360000" algn="just" defTabSz="360000">
              <a:lnSpc>
                <a:spcPct val="100000"/>
              </a:lnSpc>
              <a:spcBef>
                <a:spcPts val="600"/>
              </a:spcBef>
              <a:spcAft>
                <a:spcPts val="600"/>
              </a:spcAft>
              <a:buFont typeface="Arial" panose="020B0604020202020204" pitchFamily="34" charset="0"/>
              <a:buChar char="•"/>
            </a:pPr>
            <a:r>
              <a:rPr lang="en-GB" sz="2200" b="0" dirty="0"/>
              <a:t>Compliance measurements are regularly refreshed to match new rules/needs</a:t>
            </a:r>
          </a:p>
          <a:p>
            <a:pPr lvl="0" indent="-360000" algn="just" defTabSz="360000">
              <a:lnSpc>
                <a:spcPct val="100000"/>
              </a:lnSpc>
              <a:spcBef>
                <a:spcPts val="600"/>
              </a:spcBef>
              <a:spcAft>
                <a:spcPts val="600"/>
              </a:spcAft>
              <a:buFont typeface="Arial" panose="020B0604020202020204" pitchFamily="34" charset="0"/>
              <a:buChar char="•"/>
            </a:pPr>
            <a:r>
              <a:rPr lang="en-GB" sz="2200" b="0" dirty="0">
                <a:latin typeface="Verdana" panose="020B0604030504040204" pitchFamily="34" charset="0"/>
                <a:ea typeface="Verdana" panose="020B0604030504040204" pitchFamily="34" charset="0"/>
              </a:rPr>
              <a:t>Intention to adjust at the beginning of 2026 to:</a:t>
            </a:r>
          </a:p>
          <a:p>
            <a:pPr marL="720000" lvl="1" indent="-360000" defTabSz="360000">
              <a:spcBef>
                <a:spcPts val="600"/>
              </a:spcBef>
              <a:spcAft>
                <a:spcPts val="0"/>
              </a:spcAft>
              <a:buFont typeface="Courier New" panose="02070309020205020404" pitchFamily="49" charset="0"/>
              <a:buChar char="o"/>
            </a:pPr>
            <a:r>
              <a:rPr lang="en-GB" sz="2200" dirty="0">
                <a:latin typeface="Verdana" panose="020B0604030504040204" pitchFamily="34" charset="0"/>
                <a:ea typeface="Verdana" panose="020B0604030504040204" pitchFamily="34" charset="0"/>
              </a:rPr>
              <a:t>take into account the mandatory exchange of EMSEVT for all letter mail</a:t>
            </a:r>
            <a:br>
              <a:rPr lang="en-GB" sz="2200" dirty="0">
                <a:latin typeface="Verdana" panose="020B0604030504040204" pitchFamily="34" charset="0"/>
                <a:ea typeface="Verdana" panose="020B0604030504040204" pitchFamily="34" charset="0"/>
              </a:rPr>
            </a:br>
            <a:r>
              <a:rPr lang="en-GB" sz="2200" dirty="0">
                <a:latin typeface="Verdana" panose="020B0604030504040204" pitchFamily="34" charset="0"/>
                <a:ea typeface="Verdana" panose="020B0604030504040204" pitchFamily="34" charset="0"/>
              </a:rPr>
              <a:t>-&gt; All EDI links should be opened for xx350 EDI addresses</a:t>
            </a:r>
            <a:br>
              <a:rPr lang="en-GB" sz="2200" dirty="0">
                <a:latin typeface="Verdana" panose="020B0604030504040204" pitchFamily="34" charset="0"/>
                <a:ea typeface="Verdana" panose="020B0604030504040204" pitchFamily="34" charset="0"/>
              </a:rPr>
            </a:br>
            <a:r>
              <a:rPr lang="en-GB" sz="2200" dirty="0">
                <a:latin typeface="Verdana" panose="020B0604030504040204" pitchFamily="34" charset="0"/>
                <a:ea typeface="Verdana" panose="020B0604030504040204" pitchFamily="34" charset="0"/>
              </a:rPr>
              <a:t>-&gt; EMSEVT messages should be sent with all partners</a:t>
            </a:r>
          </a:p>
          <a:p>
            <a:pPr marL="720000" lvl="1" indent="-360000" algn="just" defTabSz="360000">
              <a:spcBef>
                <a:spcPts val="600"/>
              </a:spcBef>
              <a:spcAft>
                <a:spcPts val="0"/>
              </a:spcAft>
              <a:buFont typeface="Courier New" panose="02070309020205020404" pitchFamily="49" charset="0"/>
              <a:buChar char="o"/>
            </a:pPr>
            <a:r>
              <a:rPr lang="en-GB" sz="2200" dirty="0">
                <a:latin typeface="Verdana" panose="020B0604030504040204" pitchFamily="34" charset="0"/>
                <a:ea typeface="Verdana" panose="020B0604030504040204" pitchFamily="34" charset="0"/>
              </a:rPr>
              <a:t>s</a:t>
            </a:r>
            <a:r>
              <a:rPr lang="en-GB" sz="2200" b="0" dirty="0">
                <a:latin typeface="Verdana" panose="020B0604030504040204" pitchFamily="34" charset="0"/>
                <a:ea typeface="Verdana" panose="020B0604030504040204" pitchFamily="34" charset="0"/>
              </a:rPr>
              <a:t>how anomalies such as registered mail present in dispatches containing goods only (UA dispatches) </a:t>
            </a:r>
          </a:p>
          <a:p>
            <a:pPr defTabSz="360000"/>
            <a:endParaRPr lang="en-GB" dirty="0"/>
          </a:p>
        </p:txBody>
      </p:sp>
    </p:spTree>
    <p:extLst>
      <p:ext uri="{BB962C8B-B14F-4D97-AF65-F5344CB8AC3E}">
        <p14:creationId xmlns:p14="http://schemas.microsoft.com/office/powerpoint/2010/main" val="14395485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en-GB" dirty="0"/>
              <a:t>Compliance dashboard</a:t>
            </a:r>
          </a:p>
        </p:txBody>
      </p:sp>
      <p:pic>
        <p:nvPicPr>
          <p:cNvPr id="5" name="Picture 4">
            <a:extLst>
              <a:ext uri="{FF2B5EF4-FFF2-40B4-BE49-F238E27FC236}">
                <a16:creationId xmlns:a16="http://schemas.microsoft.com/office/drawing/2014/main" id="{8DBAF307-686B-4AF7-BFCF-F761A050C663}"/>
              </a:ext>
            </a:extLst>
          </p:cNvPr>
          <p:cNvPicPr>
            <a:picLocks noChangeAspect="1"/>
          </p:cNvPicPr>
          <p:nvPr/>
        </p:nvPicPr>
        <p:blipFill>
          <a:blip r:embed="rId2"/>
          <a:stretch>
            <a:fillRect/>
          </a:stretch>
        </p:blipFill>
        <p:spPr>
          <a:xfrm>
            <a:off x="422278" y="1609369"/>
            <a:ext cx="7245056" cy="4884837"/>
          </a:xfrm>
          <a:prstGeom prst="rect">
            <a:avLst/>
          </a:prstGeom>
        </p:spPr>
      </p:pic>
      <p:sp>
        <p:nvSpPr>
          <p:cNvPr id="6" name="Oval 5">
            <a:extLst>
              <a:ext uri="{FF2B5EF4-FFF2-40B4-BE49-F238E27FC236}">
                <a16:creationId xmlns:a16="http://schemas.microsoft.com/office/drawing/2014/main" id="{F91AC3AE-E1F2-4DBA-A1B9-9D8D8A178BEC}"/>
              </a:ext>
            </a:extLst>
          </p:cNvPr>
          <p:cNvSpPr/>
          <p:nvPr/>
        </p:nvSpPr>
        <p:spPr>
          <a:xfrm>
            <a:off x="1663049" y="4970345"/>
            <a:ext cx="1379588" cy="798423"/>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178F2CDE-2A35-4E11-8D93-D88EDB40B8C2}"/>
              </a:ext>
            </a:extLst>
          </p:cNvPr>
          <p:cNvSpPr/>
          <p:nvPr/>
        </p:nvSpPr>
        <p:spPr>
          <a:xfrm>
            <a:off x="3945164" y="3010497"/>
            <a:ext cx="1379588" cy="798423"/>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09AC6C6C-4E9A-429E-B876-6E01F74BBF0A}"/>
              </a:ext>
            </a:extLst>
          </p:cNvPr>
          <p:cNvSpPr txBox="1"/>
          <p:nvPr/>
        </p:nvSpPr>
        <p:spPr>
          <a:xfrm>
            <a:off x="7867182" y="1966752"/>
            <a:ext cx="3902540" cy="907941"/>
          </a:xfrm>
          <a:prstGeom prst="rect">
            <a:avLst/>
          </a:prstGeom>
          <a:solidFill>
            <a:schemeClr val="accent5">
              <a:lumMod val="20000"/>
              <a:lumOff val="80000"/>
            </a:schemeClr>
          </a:solidFill>
        </p:spPr>
        <p:txBody>
          <a:bodyPr wrap="square" rtlCol="0">
            <a:spAutoFit/>
          </a:bodyPr>
          <a:lstStyle/>
          <a:p>
            <a:pPr algn="just" defTabSz="360000">
              <a:spcBef>
                <a:spcPts val="0"/>
              </a:spcBef>
            </a:pPr>
            <a:r>
              <a:rPr lang="en-GB" sz="1600" b="1" dirty="0">
                <a:latin typeface="Verdana" panose="020B0604030504040204" pitchFamily="34" charset="0"/>
                <a:ea typeface="Verdana" panose="020B0604030504040204" pitchFamily="34" charset="0"/>
              </a:rPr>
              <a:t>New in 2026:</a:t>
            </a:r>
          </a:p>
          <a:p>
            <a:pPr algn="just" defTabSz="360000">
              <a:spcBef>
                <a:spcPts val="600"/>
              </a:spcBef>
            </a:pPr>
            <a:r>
              <a:rPr lang="en-GB" sz="1600" dirty="0">
                <a:latin typeface="Verdana" panose="020B0604030504040204" pitchFamily="34" charset="0"/>
                <a:ea typeface="Verdana" panose="020B0604030504040204" pitchFamily="34" charset="0"/>
              </a:rPr>
              <a:t>Issue raised when registered items are in dispatch for goods only</a:t>
            </a:r>
          </a:p>
        </p:txBody>
      </p:sp>
      <p:cxnSp>
        <p:nvCxnSpPr>
          <p:cNvPr id="9" name="Straight Arrow Connector 8">
            <a:extLst>
              <a:ext uri="{FF2B5EF4-FFF2-40B4-BE49-F238E27FC236}">
                <a16:creationId xmlns:a16="http://schemas.microsoft.com/office/drawing/2014/main" id="{C30AB191-27AB-4453-A677-D1D98236C59F}"/>
              </a:ext>
            </a:extLst>
          </p:cNvPr>
          <p:cNvCxnSpPr>
            <a:cxnSpLocks/>
            <a:endCxn id="8" idx="1"/>
          </p:cNvCxnSpPr>
          <p:nvPr/>
        </p:nvCxnSpPr>
        <p:spPr>
          <a:xfrm flipV="1">
            <a:off x="5308970" y="2420723"/>
            <a:ext cx="2558212" cy="838714"/>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C03FBEC-455D-48C2-B4A3-6A94AD063959}"/>
              </a:ext>
            </a:extLst>
          </p:cNvPr>
          <p:cNvSpPr txBox="1"/>
          <p:nvPr/>
        </p:nvSpPr>
        <p:spPr>
          <a:xfrm>
            <a:off x="7867182" y="4166855"/>
            <a:ext cx="3902540" cy="1646605"/>
          </a:xfrm>
          <a:prstGeom prst="rect">
            <a:avLst/>
          </a:prstGeom>
          <a:solidFill>
            <a:schemeClr val="accent5">
              <a:lumMod val="20000"/>
              <a:lumOff val="80000"/>
            </a:schemeClr>
          </a:solidFill>
        </p:spPr>
        <p:txBody>
          <a:bodyPr wrap="square" rtlCol="0">
            <a:spAutoFit/>
          </a:bodyPr>
          <a:lstStyle/>
          <a:p>
            <a:pPr algn="just"/>
            <a:r>
              <a:rPr lang="en-GB" sz="1600" b="1" dirty="0">
                <a:latin typeface="Verdana" panose="020B0604030504040204" pitchFamily="34" charset="0"/>
                <a:ea typeface="Verdana" panose="020B0604030504040204" pitchFamily="34" charset="0"/>
              </a:rPr>
              <a:t>New in 2026:</a:t>
            </a:r>
          </a:p>
          <a:p>
            <a:pPr algn="just">
              <a:spcBef>
                <a:spcPts val="600"/>
              </a:spcBef>
            </a:pPr>
            <a:r>
              <a:rPr lang="en-GB" sz="1600" dirty="0">
                <a:latin typeface="Verdana" panose="020B0604030504040204" pitchFamily="34" charset="0"/>
                <a:ea typeface="Verdana" panose="020B0604030504040204" pitchFamily="34" charset="0"/>
              </a:rPr>
              <a:t>Pending/refused links for xx350 addresses raised as errors</a:t>
            </a:r>
          </a:p>
          <a:p>
            <a:pPr algn="just"/>
            <a:endParaRPr lang="en-GB" sz="1600" dirty="0">
              <a:latin typeface="Verdana" panose="020B0604030504040204" pitchFamily="34" charset="0"/>
              <a:ea typeface="Verdana" panose="020B0604030504040204" pitchFamily="34" charset="0"/>
            </a:endParaRPr>
          </a:p>
          <a:p>
            <a:pPr algn="just"/>
            <a:r>
              <a:rPr lang="en-GB" sz="1600" dirty="0">
                <a:latin typeface="Verdana" panose="020B0604030504040204" pitchFamily="34" charset="0"/>
                <a:ea typeface="Verdana" panose="020B0604030504040204" pitchFamily="34" charset="0"/>
              </a:rPr>
              <a:t>Active exchanges of EMSEVT letters with all partners</a:t>
            </a:r>
          </a:p>
        </p:txBody>
      </p:sp>
      <p:cxnSp>
        <p:nvCxnSpPr>
          <p:cNvPr id="11" name="Straight Arrow Connector 10">
            <a:extLst>
              <a:ext uri="{FF2B5EF4-FFF2-40B4-BE49-F238E27FC236}">
                <a16:creationId xmlns:a16="http://schemas.microsoft.com/office/drawing/2014/main" id="{ECF17531-C013-493E-9B65-64E4D8B81861}"/>
              </a:ext>
            </a:extLst>
          </p:cNvPr>
          <p:cNvCxnSpPr>
            <a:cxnSpLocks/>
            <a:endCxn id="10" idx="1"/>
          </p:cNvCxnSpPr>
          <p:nvPr/>
        </p:nvCxnSpPr>
        <p:spPr>
          <a:xfrm flipV="1">
            <a:off x="3071213" y="4990158"/>
            <a:ext cx="4795969" cy="44186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556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5DEC54-1EA8-4FF8-AEB9-01F741A47F6F}"/>
              </a:ext>
            </a:extLst>
          </p:cNvPr>
          <p:cNvSpPr txBox="1">
            <a:spLocks/>
          </p:cNvSpPr>
          <p:nvPr/>
        </p:nvSpPr>
        <p:spPr bwMode="auto">
          <a:xfrm>
            <a:off x="1377846" y="1522102"/>
            <a:ext cx="9741108"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1" fontAlgn="base" hangingPunct="1">
              <a:lnSpc>
                <a:spcPct val="90000"/>
              </a:lnSpc>
              <a:spcBef>
                <a:spcPct val="0"/>
              </a:spcBef>
              <a:spcAft>
                <a:spcPct val="0"/>
              </a:spcAft>
              <a:defRPr sz="60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algn="l" rtl="0" eaLnBrk="1" fontAlgn="base" hangingPunct="1">
              <a:lnSpc>
                <a:spcPct val="90000"/>
              </a:lnSpc>
              <a:spcBef>
                <a:spcPct val="0"/>
              </a:spcBef>
              <a:spcAft>
                <a:spcPct val="0"/>
              </a:spcAft>
              <a:defRPr sz="3600" b="1">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539750" indent="-539750" algn="l" defTabSz="450000"/>
            <a:br>
              <a:rPr lang="en-GB" dirty="0"/>
            </a:br>
            <a:r>
              <a:rPr lang="en-GB" sz="4400" dirty="0"/>
              <a:t>8</a:t>
            </a:r>
            <a:r>
              <a:rPr lang="en-GB" sz="4800" dirty="0"/>
              <a:t>		Chat-based Q&amp;A</a:t>
            </a:r>
          </a:p>
          <a:p>
            <a:pPr marL="539750" indent="-539750" algn="l" defTabSz="450000"/>
            <a:r>
              <a:rPr lang="en-GB" sz="4800" dirty="0"/>
              <a:t>				session </a:t>
            </a:r>
          </a:p>
        </p:txBody>
      </p:sp>
    </p:spTree>
    <p:extLst>
      <p:ext uri="{BB962C8B-B14F-4D97-AF65-F5344CB8AC3E}">
        <p14:creationId xmlns:p14="http://schemas.microsoft.com/office/powerpoint/2010/main" val="41192149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8">
            <a:extLst>
              <a:ext uri="{FF2B5EF4-FFF2-40B4-BE49-F238E27FC236}">
                <a16:creationId xmlns:a16="http://schemas.microsoft.com/office/drawing/2014/main" id="{DB34459E-8F97-4CCF-92FA-7F8C13A84332}"/>
              </a:ext>
            </a:extLst>
          </p:cNvPr>
          <p:cNvPicPr>
            <a:picLocks noChangeAspect="1"/>
          </p:cNvPicPr>
          <p:nvPr/>
        </p:nvPicPr>
        <p:blipFill>
          <a:blip r:embed="rId2"/>
          <a:stretch>
            <a:fillRect/>
          </a:stretch>
        </p:blipFill>
        <p:spPr>
          <a:xfrm>
            <a:off x="2816353" y="1609201"/>
            <a:ext cx="6456807" cy="4932617"/>
          </a:xfrm>
          <a:prstGeom prst="rect">
            <a:avLst/>
          </a:prstGeom>
        </p:spPr>
      </p:pic>
    </p:spTree>
    <p:extLst>
      <p:ext uri="{BB962C8B-B14F-4D97-AF65-F5344CB8AC3E}">
        <p14:creationId xmlns:p14="http://schemas.microsoft.com/office/powerpoint/2010/main" val="10652298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p:txBody>
          <a:bodyPr/>
          <a:lstStyle/>
          <a:p>
            <a:pPr defTabSz="450000"/>
            <a:br>
              <a:rPr lang="en-GB" dirty="0"/>
            </a:br>
            <a:r>
              <a:rPr lang="en-GB" sz="4400" dirty="0"/>
              <a:t> 9</a:t>
            </a:r>
            <a:r>
              <a:rPr lang="en-GB" sz="4800" dirty="0"/>
              <a:t>		Support and guidance </a:t>
            </a:r>
          </a:p>
        </p:txBody>
      </p:sp>
    </p:spTree>
    <p:extLst>
      <p:ext uri="{BB962C8B-B14F-4D97-AF65-F5344CB8AC3E}">
        <p14:creationId xmlns:p14="http://schemas.microsoft.com/office/powerpoint/2010/main" val="4150730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pPr>
              <a:defRPr/>
            </a:pPr>
            <a:r>
              <a:rPr lang="en-GB" sz="2400" dirty="0">
                <a:solidFill>
                  <a:prstClr val="black"/>
                </a:solidFill>
                <a:cs typeface="Arial" panose="020B0604020202020204" pitchFamily="34" charset="0"/>
              </a:rPr>
              <a:t>UPU response and support framework</a:t>
            </a:r>
            <a:br>
              <a:rPr lang="en-GB" sz="2400" dirty="0">
                <a:solidFill>
                  <a:prstClr val="black"/>
                </a:solidFill>
                <a:cs typeface="Arial" panose="020B0604020202020204" pitchFamily="34" charset="0"/>
              </a:rPr>
            </a:br>
            <a:r>
              <a:rPr lang="en-GB" sz="2400" dirty="0">
                <a:solidFill>
                  <a:schemeClr val="tx1">
                    <a:lumMod val="50000"/>
                    <a:lumOff val="50000"/>
                  </a:schemeClr>
                </a:solidFill>
                <a:cs typeface="Arial" panose="020B0604020202020204" pitchFamily="34" charset="0"/>
              </a:rPr>
              <a:t>Adapting postal services to market dynamics</a:t>
            </a:r>
            <a:endParaRPr lang="en-GB" sz="2400" dirty="0"/>
          </a:p>
        </p:txBody>
      </p:sp>
      <p:sp>
        <p:nvSpPr>
          <p:cNvPr id="29" name="Oval 28">
            <a:extLst>
              <a:ext uri="{FF2B5EF4-FFF2-40B4-BE49-F238E27FC236}">
                <a16:creationId xmlns:a16="http://schemas.microsoft.com/office/drawing/2014/main" id="{074C7C8F-8ADE-4AE9-91C2-F416AD4274CB}"/>
              </a:ext>
            </a:extLst>
          </p:cNvPr>
          <p:cNvSpPr>
            <a:spLocks noChangeAspect="1"/>
          </p:cNvSpPr>
          <p:nvPr/>
        </p:nvSpPr>
        <p:spPr>
          <a:xfrm>
            <a:off x="2803255" y="1579377"/>
            <a:ext cx="4975790" cy="4939184"/>
          </a:xfrm>
          <a:prstGeom prst="ellipse">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CE15F7C5-E99E-465F-9A16-1E905F1B8A4B}"/>
              </a:ext>
            </a:extLst>
          </p:cNvPr>
          <p:cNvSpPr/>
          <p:nvPr/>
        </p:nvSpPr>
        <p:spPr>
          <a:xfrm>
            <a:off x="3506058" y="2343712"/>
            <a:ext cx="3527774" cy="3422697"/>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erdana" panose="020B0604030504040204" pitchFamily="34" charset="0"/>
              <a:ea typeface="Verdana" panose="020B0604030504040204" pitchFamily="34" charset="0"/>
            </a:endParaRPr>
          </a:p>
        </p:txBody>
      </p:sp>
      <p:pic>
        <p:nvPicPr>
          <p:cNvPr id="32" name="Picture 31">
            <a:extLst>
              <a:ext uri="{FF2B5EF4-FFF2-40B4-BE49-F238E27FC236}">
                <a16:creationId xmlns:a16="http://schemas.microsoft.com/office/drawing/2014/main" id="{9D1B370A-76A5-4693-B203-EE32F76D1235}"/>
              </a:ext>
            </a:extLst>
          </p:cNvPr>
          <p:cNvPicPr>
            <a:picLocks noChangeAspect="1"/>
          </p:cNvPicPr>
          <p:nvPr/>
        </p:nvPicPr>
        <p:blipFill>
          <a:blip r:embed="rId2">
            <a:duotone>
              <a:schemeClr val="accent6">
                <a:shade val="45000"/>
                <a:satMod val="135000"/>
              </a:schemeClr>
              <a:prstClr val="white"/>
            </a:duotone>
          </a:blip>
          <a:stretch>
            <a:fillRect/>
          </a:stretch>
        </p:blipFill>
        <p:spPr>
          <a:xfrm>
            <a:off x="6401603" y="3806979"/>
            <a:ext cx="944782" cy="890485"/>
          </a:xfrm>
          <a:prstGeom prst="rect">
            <a:avLst/>
          </a:prstGeom>
        </p:spPr>
      </p:pic>
      <p:pic>
        <p:nvPicPr>
          <p:cNvPr id="33" name="Picture 32">
            <a:extLst>
              <a:ext uri="{FF2B5EF4-FFF2-40B4-BE49-F238E27FC236}">
                <a16:creationId xmlns:a16="http://schemas.microsoft.com/office/drawing/2014/main" id="{4B5D3D3D-2AD9-4662-973D-F4CBE38DBD98}"/>
              </a:ext>
            </a:extLst>
          </p:cNvPr>
          <p:cNvPicPr>
            <a:picLocks noChangeAspect="1"/>
          </p:cNvPicPr>
          <p:nvPr/>
        </p:nvPicPr>
        <p:blipFill>
          <a:blip r:embed="rId3">
            <a:grayscl/>
          </a:blip>
          <a:stretch>
            <a:fillRect/>
          </a:stretch>
        </p:blipFill>
        <p:spPr>
          <a:xfrm>
            <a:off x="2950641" y="4316648"/>
            <a:ext cx="1321552" cy="894910"/>
          </a:xfrm>
          <a:prstGeom prst="rect">
            <a:avLst/>
          </a:prstGeom>
        </p:spPr>
      </p:pic>
      <p:pic>
        <p:nvPicPr>
          <p:cNvPr id="34" name="Picture 33">
            <a:extLst>
              <a:ext uri="{FF2B5EF4-FFF2-40B4-BE49-F238E27FC236}">
                <a16:creationId xmlns:a16="http://schemas.microsoft.com/office/drawing/2014/main" id="{A04A5434-EB96-4159-960B-501030337DF3}"/>
              </a:ext>
            </a:extLst>
          </p:cNvPr>
          <p:cNvPicPr>
            <a:picLocks noChangeAspect="1"/>
          </p:cNvPicPr>
          <p:nvPr/>
        </p:nvPicPr>
        <p:blipFill>
          <a:blip r:embed="rId4">
            <a:duotone>
              <a:schemeClr val="accent5">
                <a:shade val="45000"/>
                <a:satMod val="135000"/>
              </a:schemeClr>
              <a:prstClr val="white"/>
            </a:duotone>
          </a:blip>
          <a:stretch>
            <a:fillRect/>
          </a:stretch>
        </p:blipFill>
        <p:spPr>
          <a:xfrm>
            <a:off x="5780032" y="2158447"/>
            <a:ext cx="936117" cy="684753"/>
          </a:xfrm>
          <a:prstGeom prst="rect">
            <a:avLst/>
          </a:prstGeom>
        </p:spPr>
      </p:pic>
      <p:pic>
        <p:nvPicPr>
          <p:cNvPr id="35" name="Picture 34">
            <a:extLst>
              <a:ext uri="{FF2B5EF4-FFF2-40B4-BE49-F238E27FC236}">
                <a16:creationId xmlns:a16="http://schemas.microsoft.com/office/drawing/2014/main" id="{A1ADCE88-F864-4705-91C1-56232A27F60F}"/>
              </a:ext>
            </a:extLst>
          </p:cNvPr>
          <p:cNvPicPr>
            <a:picLocks noChangeAspect="1"/>
          </p:cNvPicPr>
          <p:nvPr/>
        </p:nvPicPr>
        <p:blipFill>
          <a:blip r:embed="rId5"/>
          <a:stretch>
            <a:fillRect/>
          </a:stretch>
        </p:blipFill>
        <p:spPr>
          <a:xfrm>
            <a:off x="4928782" y="5257757"/>
            <a:ext cx="781654" cy="841020"/>
          </a:xfrm>
          <a:prstGeom prst="rect">
            <a:avLst/>
          </a:prstGeom>
        </p:spPr>
      </p:pic>
      <p:pic>
        <p:nvPicPr>
          <p:cNvPr id="36" name="Picture 35">
            <a:extLst>
              <a:ext uri="{FF2B5EF4-FFF2-40B4-BE49-F238E27FC236}">
                <a16:creationId xmlns:a16="http://schemas.microsoft.com/office/drawing/2014/main" id="{D37F2106-87D5-49AE-8B1B-E32AA57B5175}"/>
              </a:ext>
            </a:extLst>
          </p:cNvPr>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4700"/>
                    </a14:imgEffect>
                  </a14:imgLayer>
                </a14:imgProps>
              </a:ext>
            </a:extLst>
          </a:blip>
          <a:stretch>
            <a:fillRect/>
          </a:stretch>
        </p:blipFill>
        <p:spPr>
          <a:xfrm>
            <a:off x="4719471" y="3419614"/>
            <a:ext cx="1126807" cy="788766"/>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7" name="TextBox 36">
            <a:extLst>
              <a:ext uri="{FF2B5EF4-FFF2-40B4-BE49-F238E27FC236}">
                <a16:creationId xmlns:a16="http://schemas.microsoft.com/office/drawing/2014/main" id="{CED30DD6-78CC-41A9-AA53-CFE816BE9DCF}"/>
              </a:ext>
            </a:extLst>
          </p:cNvPr>
          <p:cNvSpPr txBox="1"/>
          <p:nvPr/>
        </p:nvSpPr>
        <p:spPr>
          <a:xfrm>
            <a:off x="4677303" y="4171030"/>
            <a:ext cx="1556955" cy="923330"/>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rPr>
              <a:t>Customer at the centre </a:t>
            </a:r>
          </a:p>
        </p:txBody>
      </p:sp>
      <p:sp>
        <p:nvSpPr>
          <p:cNvPr id="38" name="TextBox 37">
            <a:extLst>
              <a:ext uri="{FF2B5EF4-FFF2-40B4-BE49-F238E27FC236}">
                <a16:creationId xmlns:a16="http://schemas.microsoft.com/office/drawing/2014/main" id="{E9E33905-6C6C-42B4-99C4-4193C862840B}"/>
              </a:ext>
            </a:extLst>
          </p:cNvPr>
          <p:cNvSpPr txBox="1"/>
          <p:nvPr/>
        </p:nvSpPr>
        <p:spPr>
          <a:xfrm>
            <a:off x="3875686" y="3044532"/>
            <a:ext cx="801694" cy="307777"/>
          </a:xfrm>
          <a:prstGeom prst="rect">
            <a:avLst/>
          </a:prstGeom>
          <a:noFill/>
        </p:spPr>
        <p:txBody>
          <a:bodyPr wrap="none" rtlCol="0">
            <a:spAutoFit/>
          </a:bodyPr>
          <a:lstStyle/>
          <a:p>
            <a:r>
              <a:rPr lang="en-GB" sz="1400" dirty="0">
                <a:latin typeface="Verdana" panose="020B0604030504040204" pitchFamily="34" charset="0"/>
                <a:ea typeface="Verdana" panose="020B0604030504040204" pitchFamily="34" charset="0"/>
              </a:rPr>
              <a:t>Market</a:t>
            </a:r>
          </a:p>
        </p:txBody>
      </p:sp>
      <p:sp>
        <p:nvSpPr>
          <p:cNvPr id="39" name="TextBox 38">
            <a:extLst>
              <a:ext uri="{FF2B5EF4-FFF2-40B4-BE49-F238E27FC236}">
                <a16:creationId xmlns:a16="http://schemas.microsoft.com/office/drawing/2014/main" id="{A1E64D72-5C94-4436-9B3F-D4969580621C}"/>
              </a:ext>
            </a:extLst>
          </p:cNvPr>
          <p:cNvSpPr txBox="1"/>
          <p:nvPr/>
        </p:nvSpPr>
        <p:spPr>
          <a:xfrm>
            <a:off x="5811305" y="2809489"/>
            <a:ext cx="1126807" cy="523220"/>
          </a:xfrm>
          <a:prstGeom prst="rect">
            <a:avLst/>
          </a:prstGeom>
          <a:noFill/>
        </p:spPr>
        <p:txBody>
          <a:bodyPr wrap="square" rtlCol="0">
            <a:spAutoFit/>
          </a:bodyPr>
          <a:lstStyle/>
          <a:p>
            <a:r>
              <a:rPr lang="en-GB" sz="1400" dirty="0">
                <a:latin typeface="Verdana" panose="020B0604030504040204" pitchFamily="34" charset="0"/>
                <a:ea typeface="Verdana" panose="020B0604030504040204" pitchFamily="34" charset="0"/>
              </a:rPr>
              <a:t>Service features</a:t>
            </a:r>
          </a:p>
        </p:txBody>
      </p:sp>
      <p:sp>
        <p:nvSpPr>
          <p:cNvPr id="40" name="TextBox 39">
            <a:extLst>
              <a:ext uri="{FF2B5EF4-FFF2-40B4-BE49-F238E27FC236}">
                <a16:creationId xmlns:a16="http://schemas.microsoft.com/office/drawing/2014/main" id="{2C244B8C-B7EB-4E32-A801-C639F51F2965}"/>
              </a:ext>
            </a:extLst>
          </p:cNvPr>
          <p:cNvSpPr txBox="1"/>
          <p:nvPr/>
        </p:nvSpPr>
        <p:spPr>
          <a:xfrm>
            <a:off x="3025022" y="5042678"/>
            <a:ext cx="1321552" cy="492443"/>
          </a:xfrm>
          <a:prstGeom prst="rect">
            <a:avLst/>
          </a:prstGeom>
          <a:noFill/>
        </p:spPr>
        <p:txBody>
          <a:bodyPr wrap="square" rtlCol="0">
            <a:spAutoFit/>
          </a:bodyPr>
          <a:lstStyle/>
          <a:p>
            <a:r>
              <a:rPr lang="en-GB" sz="1300" dirty="0">
                <a:latin typeface="Verdana" panose="020B0604030504040204" pitchFamily="34" charset="0"/>
                <a:ea typeface="Verdana" panose="020B0604030504040204" pitchFamily="34" charset="0"/>
              </a:rPr>
              <a:t>Regulatory framework</a:t>
            </a:r>
          </a:p>
        </p:txBody>
      </p:sp>
      <p:sp>
        <p:nvSpPr>
          <p:cNvPr id="41" name="Arrow: Pentagon 40">
            <a:extLst>
              <a:ext uri="{FF2B5EF4-FFF2-40B4-BE49-F238E27FC236}">
                <a16:creationId xmlns:a16="http://schemas.microsoft.com/office/drawing/2014/main" id="{D3976829-BF04-4B6B-B235-8569293EADA9}"/>
              </a:ext>
            </a:extLst>
          </p:cNvPr>
          <p:cNvSpPr/>
          <p:nvPr/>
        </p:nvSpPr>
        <p:spPr>
          <a:xfrm>
            <a:off x="650800" y="2216318"/>
            <a:ext cx="2991120" cy="771430"/>
          </a:xfrm>
          <a:prstGeom prst="homePlat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r>
              <a:rPr lang="en-GB" altLang="fr-FR" sz="1200" b="1" dirty="0">
                <a:solidFill>
                  <a:prstClr val="white"/>
                </a:solidFill>
                <a:latin typeface="Verdana" panose="020B0604030504040204" pitchFamily="34" charset="0"/>
                <a:ea typeface="Verdana" panose="020B0604030504040204" pitchFamily="34" charset="0"/>
                <a:cs typeface="Arial" charset="0"/>
              </a:rPr>
              <a:t>C</a:t>
            </a:r>
            <a:r>
              <a:rPr kumimoji="0" lang="en-GB" altLang="fr-FR" sz="1200" b="1" i="0" u="none" strike="noStrike" kern="1200" cap="none" spc="0" normalizeH="0" baseline="0" dirty="0">
                <a:ln>
                  <a:noFill/>
                </a:ln>
                <a:solidFill>
                  <a:prstClr val="white"/>
                </a:solidFill>
                <a:effectLst/>
                <a:uLnTx/>
                <a:uFillTx/>
                <a:latin typeface="Verdana" panose="020B0604030504040204" pitchFamily="34" charset="0"/>
                <a:ea typeface="Verdana" panose="020B0604030504040204" pitchFamily="34" charset="0"/>
                <a:cs typeface="Arial" charset="0"/>
              </a:rPr>
              <a:t>ustomer-focused, market-driven review and development of services and product features</a:t>
            </a:r>
            <a:endParaRPr lang="en-GB" sz="1200" b="1" kern="1200" dirty="0"/>
          </a:p>
        </p:txBody>
      </p:sp>
      <p:sp>
        <p:nvSpPr>
          <p:cNvPr id="42" name="Arrow: Pentagon 41">
            <a:extLst>
              <a:ext uri="{FF2B5EF4-FFF2-40B4-BE49-F238E27FC236}">
                <a16:creationId xmlns:a16="http://schemas.microsoft.com/office/drawing/2014/main" id="{C81C4FF1-F0CC-49A0-B3F3-8776674860F7}"/>
              </a:ext>
            </a:extLst>
          </p:cNvPr>
          <p:cNvSpPr/>
          <p:nvPr/>
        </p:nvSpPr>
        <p:spPr>
          <a:xfrm>
            <a:off x="432859" y="4487361"/>
            <a:ext cx="2933925" cy="665684"/>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r>
              <a:rPr kumimoji="0" lang="en-GB" altLang="fr-FR" sz="1200" b="1" i="0" u="none" strike="noStrike" kern="1200" cap="none" spc="0" normalizeH="0" baseline="0" dirty="0">
                <a:ln>
                  <a:noFill/>
                </a:ln>
                <a:solidFill>
                  <a:prstClr val="white"/>
                </a:solidFill>
                <a:effectLst/>
                <a:uLnTx/>
                <a:uFillTx/>
                <a:latin typeface="Verdana" panose="020B0604030504040204" pitchFamily="34" charset="0"/>
                <a:ea typeface="Verdana" panose="020B0604030504040204" pitchFamily="34" charset="0"/>
                <a:cs typeface="Arial" charset="0"/>
              </a:rPr>
              <a:t>Aligning regulations to support and facilitate services </a:t>
            </a:r>
            <a:endParaRPr lang="en-GB" sz="1200" kern="1200" dirty="0"/>
          </a:p>
        </p:txBody>
      </p:sp>
      <p:pic>
        <p:nvPicPr>
          <p:cNvPr id="43" name="Picture 42">
            <a:extLst>
              <a:ext uri="{FF2B5EF4-FFF2-40B4-BE49-F238E27FC236}">
                <a16:creationId xmlns:a16="http://schemas.microsoft.com/office/drawing/2014/main" id="{C954185F-BA4C-4DA8-87E3-888A7E0FD253}"/>
              </a:ext>
            </a:extLst>
          </p:cNvPr>
          <p:cNvPicPr>
            <a:picLocks noChangeAspect="1"/>
          </p:cNvPicPr>
          <p:nvPr/>
        </p:nvPicPr>
        <p:blipFill>
          <a:blip r:embed="rId8">
            <a:extLst>
              <a:ext uri="{BEBA8EAE-BF5A-486C-A8C5-ECC9F3942E4B}">
                <a14:imgProps xmlns:a14="http://schemas.microsoft.com/office/drawing/2010/main">
                  <a14:imgLayer r:embed="rId9">
                    <a14:imgEffect>
                      <a14:saturation sat="33000"/>
                    </a14:imgEffect>
                  </a14:imgLayer>
                </a14:imgProps>
              </a:ext>
            </a:extLst>
          </a:blip>
          <a:stretch>
            <a:fillRect/>
          </a:stretch>
        </p:blipFill>
        <p:spPr>
          <a:xfrm>
            <a:off x="3657557" y="2333238"/>
            <a:ext cx="667417" cy="771430"/>
          </a:xfrm>
          <a:prstGeom prst="rect">
            <a:avLst/>
          </a:prstGeom>
        </p:spPr>
      </p:pic>
      <p:sp>
        <p:nvSpPr>
          <p:cNvPr id="44" name="Arrow: Pentagon 43">
            <a:extLst>
              <a:ext uri="{FF2B5EF4-FFF2-40B4-BE49-F238E27FC236}">
                <a16:creationId xmlns:a16="http://schemas.microsoft.com/office/drawing/2014/main" id="{790BF40D-3117-4699-9A8E-412F83C32477}"/>
              </a:ext>
            </a:extLst>
          </p:cNvPr>
          <p:cNvSpPr/>
          <p:nvPr/>
        </p:nvSpPr>
        <p:spPr>
          <a:xfrm rot="10800000">
            <a:off x="7193100" y="3722219"/>
            <a:ext cx="2880628" cy="665684"/>
          </a:xfrm>
          <a:prstGeom prst="homePlate">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endParaRPr lang="en-GB" sz="1200" kern="1200" dirty="0"/>
          </a:p>
        </p:txBody>
      </p:sp>
      <p:sp>
        <p:nvSpPr>
          <p:cNvPr id="45" name="TextBox 44">
            <a:extLst>
              <a:ext uri="{FF2B5EF4-FFF2-40B4-BE49-F238E27FC236}">
                <a16:creationId xmlns:a16="http://schemas.microsoft.com/office/drawing/2014/main" id="{F1782E35-A5E1-428C-9946-CA88C1101C45}"/>
              </a:ext>
            </a:extLst>
          </p:cNvPr>
          <p:cNvSpPr txBox="1"/>
          <p:nvPr/>
        </p:nvSpPr>
        <p:spPr>
          <a:xfrm>
            <a:off x="7358689" y="3776774"/>
            <a:ext cx="2695987" cy="590931"/>
          </a:xfrm>
          <a:prstGeom prst="rect">
            <a:avLst/>
          </a:prstGeom>
          <a:noFill/>
        </p:spPr>
        <p:txBody>
          <a:bodyPr wrap="square">
            <a:spAutoFit/>
          </a:bodyPr>
          <a:lstStyle/>
          <a:p>
            <a:pPr marL="0" lvl="0" indent="0" algn="ctr" defTabSz="1200150">
              <a:lnSpc>
                <a:spcPct val="90000"/>
              </a:lnSpc>
              <a:spcBef>
                <a:spcPct val="0"/>
              </a:spcBef>
              <a:spcAft>
                <a:spcPct val="35000"/>
              </a:spcAft>
              <a:buClrTx/>
              <a:buSzTx/>
              <a:buFontTx/>
              <a:buNone/>
            </a:pPr>
            <a:r>
              <a:rPr lang="en-GB" altLang="fr-FR" sz="1200" b="1" dirty="0">
                <a:latin typeface="Verdana" panose="020B0604030504040204" pitchFamily="34" charset="0"/>
                <a:ea typeface="Verdana" panose="020B0604030504040204" pitchFamily="34" charset="0"/>
                <a:cs typeface="Arial" charset="0"/>
              </a:rPr>
              <a:t>Capacity building, knowledge empowerment and development cooperation</a:t>
            </a:r>
            <a:endParaRPr lang="en-GB" sz="1200" kern="1200" dirty="0"/>
          </a:p>
        </p:txBody>
      </p:sp>
      <p:sp>
        <p:nvSpPr>
          <p:cNvPr id="46" name="Arrow: Pentagon 45">
            <a:extLst>
              <a:ext uri="{FF2B5EF4-FFF2-40B4-BE49-F238E27FC236}">
                <a16:creationId xmlns:a16="http://schemas.microsoft.com/office/drawing/2014/main" id="{E903B065-427D-4677-B89B-65F44C271B6D}"/>
              </a:ext>
            </a:extLst>
          </p:cNvPr>
          <p:cNvSpPr/>
          <p:nvPr/>
        </p:nvSpPr>
        <p:spPr>
          <a:xfrm rot="10800000">
            <a:off x="6716148" y="1971364"/>
            <a:ext cx="2828206" cy="684752"/>
          </a:xfrm>
          <a:prstGeom prst="homePlat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endParaRPr lang="en-GB" sz="1200" kern="1200" dirty="0"/>
          </a:p>
        </p:txBody>
      </p:sp>
      <p:sp>
        <p:nvSpPr>
          <p:cNvPr id="47" name="TextBox 46">
            <a:extLst>
              <a:ext uri="{FF2B5EF4-FFF2-40B4-BE49-F238E27FC236}">
                <a16:creationId xmlns:a16="http://schemas.microsoft.com/office/drawing/2014/main" id="{82F1F193-7EF9-453A-85E6-E100DD852A0E}"/>
              </a:ext>
            </a:extLst>
          </p:cNvPr>
          <p:cNvSpPr txBox="1"/>
          <p:nvPr/>
        </p:nvSpPr>
        <p:spPr>
          <a:xfrm>
            <a:off x="6896879" y="2056706"/>
            <a:ext cx="2582291" cy="590931"/>
          </a:xfrm>
          <a:prstGeom prst="rect">
            <a:avLst/>
          </a:prstGeom>
          <a:noFill/>
        </p:spPr>
        <p:txBody>
          <a:bodyPr wrap="square">
            <a:spAutoFit/>
          </a:bodyPr>
          <a:lstStyle/>
          <a:p>
            <a:pPr marL="0" lvl="0" indent="0" algn="ctr" defTabSz="1200150">
              <a:lnSpc>
                <a:spcPct val="90000"/>
              </a:lnSpc>
              <a:spcBef>
                <a:spcPct val="0"/>
              </a:spcBef>
              <a:spcAft>
                <a:spcPct val="35000"/>
              </a:spcAft>
              <a:buClrTx/>
              <a:buSzTx/>
              <a:buFontTx/>
              <a:buNone/>
            </a:pPr>
            <a:r>
              <a:rPr lang="en-GB" sz="1200" b="1" dirty="0">
                <a:latin typeface="Verdana" panose="020B0604030504040204" pitchFamily="34" charset="0"/>
                <a:ea typeface="Verdana" panose="020B0604030504040204" pitchFamily="34" charset="0"/>
                <a:cs typeface="Arial" charset="0"/>
              </a:rPr>
              <a:t>Simplifying the service portfolio, enhancing features</a:t>
            </a:r>
          </a:p>
        </p:txBody>
      </p:sp>
      <p:sp>
        <p:nvSpPr>
          <p:cNvPr id="48" name="Arrow: Pentagon 47">
            <a:extLst>
              <a:ext uri="{FF2B5EF4-FFF2-40B4-BE49-F238E27FC236}">
                <a16:creationId xmlns:a16="http://schemas.microsoft.com/office/drawing/2014/main" id="{1F7CFC3E-1A62-4758-A496-6A89A18370E0}"/>
              </a:ext>
            </a:extLst>
          </p:cNvPr>
          <p:cNvSpPr/>
          <p:nvPr/>
        </p:nvSpPr>
        <p:spPr>
          <a:xfrm rot="10800000">
            <a:off x="5981167" y="5612099"/>
            <a:ext cx="2738855" cy="665684"/>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endParaRPr lang="en-GB" sz="1200" kern="1200" dirty="0"/>
          </a:p>
        </p:txBody>
      </p:sp>
      <p:sp>
        <p:nvSpPr>
          <p:cNvPr id="49" name="TextBox 48">
            <a:extLst>
              <a:ext uri="{FF2B5EF4-FFF2-40B4-BE49-F238E27FC236}">
                <a16:creationId xmlns:a16="http://schemas.microsoft.com/office/drawing/2014/main" id="{EFA331ED-4575-4343-93B7-3EA589FF41F5}"/>
              </a:ext>
            </a:extLst>
          </p:cNvPr>
          <p:cNvSpPr txBox="1"/>
          <p:nvPr/>
        </p:nvSpPr>
        <p:spPr>
          <a:xfrm>
            <a:off x="6368154" y="5726528"/>
            <a:ext cx="2200513" cy="424732"/>
          </a:xfrm>
          <a:prstGeom prst="rect">
            <a:avLst/>
          </a:prstGeom>
          <a:noFill/>
        </p:spPr>
        <p:txBody>
          <a:bodyPr wrap="square">
            <a:spAutoFit/>
          </a:bodyPr>
          <a:lstStyle/>
          <a:p>
            <a:pPr algn="ctr" defTabSz="1200150">
              <a:lnSpc>
                <a:spcPct val="90000"/>
              </a:lnSpc>
              <a:spcBef>
                <a:spcPct val="0"/>
              </a:spcBef>
              <a:spcAft>
                <a:spcPct val="35000"/>
              </a:spcAft>
            </a:pPr>
            <a:r>
              <a:rPr lang="en-GB" sz="1200" b="1" dirty="0">
                <a:solidFill>
                  <a:prstClr val="white"/>
                </a:solidFill>
                <a:latin typeface="Verdana" panose="020B0604030504040204" pitchFamily="34" charset="0"/>
                <a:ea typeface="Verdana" panose="020B0604030504040204" pitchFamily="34" charset="0"/>
                <a:cs typeface="Arial" charset="0"/>
              </a:rPr>
              <a:t>Developing new models and solutions</a:t>
            </a:r>
          </a:p>
        </p:txBody>
      </p:sp>
      <p:sp>
        <p:nvSpPr>
          <p:cNvPr id="50" name="TextBox 49">
            <a:extLst>
              <a:ext uri="{FF2B5EF4-FFF2-40B4-BE49-F238E27FC236}">
                <a16:creationId xmlns:a16="http://schemas.microsoft.com/office/drawing/2014/main" id="{A7E97F42-CD6D-4C97-9239-181FAB95E80E}"/>
              </a:ext>
            </a:extLst>
          </p:cNvPr>
          <p:cNvSpPr txBox="1"/>
          <p:nvPr/>
        </p:nvSpPr>
        <p:spPr>
          <a:xfrm>
            <a:off x="6908183" y="4465111"/>
            <a:ext cx="1664040" cy="523220"/>
          </a:xfrm>
          <a:prstGeom prst="rect">
            <a:avLst/>
          </a:prstGeom>
          <a:noFill/>
        </p:spPr>
        <p:txBody>
          <a:bodyPr wrap="square" rtlCol="0">
            <a:spAutoFit/>
          </a:bodyPr>
          <a:lstStyle/>
          <a:p>
            <a:r>
              <a:rPr lang="en-GB" sz="1400" dirty="0">
                <a:latin typeface="Verdana" panose="020B0604030504040204" pitchFamily="34" charset="0"/>
                <a:ea typeface="Verdana" panose="020B0604030504040204" pitchFamily="34" charset="0"/>
              </a:rPr>
              <a:t>Capacity development </a:t>
            </a:r>
          </a:p>
        </p:txBody>
      </p:sp>
      <p:sp>
        <p:nvSpPr>
          <p:cNvPr id="51" name="TextBox 50">
            <a:extLst>
              <a:ext uri="{FF2B5EF4-FFF2-40B4-BE49-F238E27FC236}">
                <a16:creationId xmlns:a16="http://schemas.microsoft.com/office/drawing/2014/main" id="{87B9EF12-76A8-4623-A355-947805E35528}"/>
              </a:ext>
            </a:extLst>
          </p:cNvPr>
          <p:cNvSpPr txBox="1"/>
          <p:nvPr/>
        </p:nvSpPr>
        <p:spPr>
          <a:xfrm>
            <a:off x="4719471" y="5952369"/>
            <a:ext cx="1344039" cy="307777"/>
          </a:xfrm>
          <a:prstGeom prst="rect">
            <a:avLst/>
          </a:prstGeom>
          <a:noFill/>
        </p:spPr>
        <p:txBody>
          <a:bodyPr wrap="square" rtlCol="0">
            <a:spAutoFit/>
          </a:bodyPr>
          <a:lstStyle/>
          <a:p>
            <a:r>
              <a:rPr lang="en-GB" sz="1400" dirty="0">
                <a:latin typeface="Verdana" panose="020B0604030504040204" pitchFamily="34" charset="0"/>
                <a:ea typeface="Verdana" panose="020B0604030504040204" pitchFamily="34" charset="0"/>
              </a:rPr>
              <a:t>New models</a:t>
            </a:r>
          </a:p>
        </p:txBody>
      </p:sp>
    </p:spTree>
    <p:extLst>
      <p:ext uri="{BB962C8B-B14F-4D97-AF65-F5344CB8AC3E}">
        <p14:creationId xmlns:p14="http://schemas.microsoft.com/office/powerpoint/2010/main" val="4215123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en-US" sz="3200" dirty="0"/>
              <a:t>Draft IB circular and updating of Letter Post Compendium Online</a:t>
            </a:r>
            <a:endParaRPr lang="en-GB" sz="3200" dirty="0"/>
          </a:p>
        </p:txBody>
      </p:sp>
      <p:pic>
        <p:nvPicPr>
          <p:cNvPr id="5" name="Image 10">
            <a:extLst>
              <a:ext uri="{FF2B5EF4-FFF2-40B4-BE49-F238E27FC236}">
                <a16:creationId xmlns:a16="http://schemas.microsoft.com/office/drawing/2014/main" id="{1C472C11-651A-4F0D-9E34-4E4E8E86C99D}"/>
              </a:ext>
            </a:extLst>
          </p:cNvPr>
          <p:cNvPicPr>
            <a:picLocks noChangeAspect="1"/>
          </p:cNvPicPr>
          <p:nvPr/>
        </p:nvPicPr>
        <p:blipFill>
          <a:blip r:embed="rId2"/>
          <a:stretch>
            <a:fillRect/>
          </a:stretch>
        </p:blipFill>
        <p:spPr>
          <a:xfrm>
            <a:off x="3654315" y="1606422"/>
            <a:ext cx="6972001" cy="2182173"/>
          </a:xfrm>
          <a:prstGeom prst="rect">
            <a:avLst/>
          </a:prstGeom>
        </p:spPr>
      </p:pic>
      <p:pic>
        <p:nvPicPr>
          <p:cNvPr id="6" name="Image 12">
            <a:extLst>
              <a:ext uri="{FF2B5EF4-FFF2-40B4-BE49-F238E27FC236}">
                <a16:creationId xmlns:a16="http://schemas.microsoft.com/office/drawing/2014/main" id="{4A5E839B-5DE4-4F73-A587-142269305292}"/>
              </a:ext>
            </a:extLst>
          </p:cNvPr>
          <p:cNvPicPr>
            <a:picLocks noChangeAspect="1"/>
          </p:cNvPicPr>
          <p:nvPr/>
        </p:nvPicPr>
        <p:blipFill>
          <a:blip r:embed="rId3"/>
          <a:stretch>
            <a:fillRect/>
          </a:stretch>
        </p:blipFill>
        <p:spPr>
          <a:xfrm>
            <a:off x="3961673" y="3606990"/>
            <a:ext cx="7150356" cy="2895634"/>
          </a:xfrm>
          <a:prstGeom prst="rect">
            <a:avLst/>
          </a:prstGeom>
        </p:spPr>
      </p:pic>
      <p:grpSp>
        <p:nvGrpSpPr>
          <p:cNvPr id="7" name="Groupe 13">
            <a:extLst>
              <a:ext uri="{FF2B5EF4-FFF2-40B4-BE49-F238E27FC236}">
                <a16:creationId xmlns:a16="http://schemas.microsoft.com/office/drawing/2014/main" id="{172A730E-6C08-49EC-A10E-BB87D437F243}"/>
              </a:ext>
            </a:extLst>
          </p:cNvPr>
          <p:cNvGrpSpPr/>
          <p:nvPr/>
        </p:nvGrpSpPr>
        <p:grpSpPr>
          <a:xfrm>
            <a:off x="860210" y="2008416"/>
            <a:ext cx="3106476" cy="4089075"/>
            <a:chOff x="659855" y="1763559"/>
            <a:chExt cx="3384147" cy="4454574"/>
          </a:xfrm>
        </p:grpSpPr>
        <p:pic>
          <p:nvPicPr>
            <p:cNvPr id="8" name="Image 2">
              <a:extLst>
                <a:ext uri="{FF2B5EF4-FFF2-40B4-BE49-F238E27FC236}">
                  <a16:creationId xmlns:a16="http://schemas.microsoft.com/office/drawing/2014/main" id="{77E6C44B-290B-42ED-97CF-496D3D9EB311}"/>
                </a:ext>
              </a:extLst>
            </p:cNvPr>
            <p:cNvPicPr>
              <a:picLocks noChangeAspect="1"/>
            </p:cNvPicPr>
            <p:nvPr/>
          </p:nvPicPr>
          <p:blipFill>
            <a:blip r:embed="rId4"/>
            <a:stretch>
              <a:fillRect/>
            </a:stretch>
          </p:blipFill>
          <p:spPr>
            <a:xfrm rot="20657763">
              <a:off x="659855" y="1763559"/>
              <a:ext cx="3384147" cy="4454574"/>
            </a:xfrm>
            <a:prstGeom prst="rect">
              <a:avLst/>
            </a:prstGeom>
          </p:spPr>
        </p:pic>
        <p:sp>
          <p:nvSpPr>
            <p:cNvPr id="9" name="ZoneTexte 6">
              <a:extLst>
                <a:ext uri="{FF2B5EF4-FFF2-40B4-BE49-F238E27FC236}">
                  <a16:creationId xmlns:a16="http://schemas.microsoft.com/office/drawing/2014/main" id="{805C997D-6ABD-4AE4-90EE-781BDF8A3D2E}"/>
                </a:ext>
              </a:extLst>
            </p:cNvPr>
            <p:cNvSpPr txBox="1"/>
            <p:nvPr/>
          </p:nvSpPr>
          <p:spPr>
            <a:xfrm rot="18085889">
              <a:off x="289510" y="3245179"/>
              <a:ext cx="3731235" cy="769441"/>
            </a:xfrm>
            <a:prstGeom prst="rect">
              <a:avLst/>
            </a:prstGeom>
            <a:noFill/>
          </p:spPr>
          <p:txBody>
            <a:bodyPr wrap="square" rtlCol="0">
              <a:spAutoFit/>
            </a:bodyPr>
            <a:lstStyle/>
            <a:p>
              <a:pPr algn="ctr"/>
              <a:r>
                <a:rPr lang="fr-CH" sz="4400" dirty="0">
                  <a:solidFill>
                    <a:srgbClr val="FF0000"/>
                  </a:solidFill>
                  <a:effectLst>
                    <a:outerShdw blurRad="38100" dist="38100" dir="2700000" algn="tl">
                      <a:srgbClr val="000000">
                        <a:alpha val="43137"/>
                      </a:srgbClr>
                    </a:outerShdw>
                  </a:effectLst>
                </a:rPr>
                <a:t>D R A F T</a:t>
              </a:r>
              <a:endParaRPr lang="en-US" sz="4400" dirty="0">
                <a:solidFill>
                  <a:srgbClr val="FF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2291825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en-GB" dirty="0"/>
              <a:t>Webinar materials</a:t>
            </a:r>
          </a:p>
        </p:txBody>
      </p:sp>
      <p:grpSp>
        <p:nvGrpSpPr>
          <p:cNvPr id="7" name="Groupe 7">
            <a:extLst>
              <a:ext uri="{FF2B5EF4-FFF2-40B4-BE49-F238E27FC236}">
                <a16:creationId xmlns:a16="http://schemas.microsoft.com/office/drawing/2014/main" id="{410FC269-0A9A-46C3-AB05-582BEFD71E63}"/>
              </a:ext>
            </a:extLst>
          </p:cNvPr>
          <p:cNvGrpSpPr/>
          <p:nvPr/>
        </p:nvGrpSpPr>
        <p:grpSpPr>
          <a:xfrm>
            <a:off x="4333878" y="1606526"/>
            <a:ext cx="6046412" cy="4870264"/>
            <a:chOff x="4472067" y="1227684"/>
            <a:chExt cx="6572184" cy="5293765"/>
          </a:xfrm>
        </p:grpSpPr>
        <p:pic>
          <p:nvPicPr>
            <p:cNvPr id="12" name="Image 3">
              <a:extLst>
                <a:ext uri="{FF2B5EF4-FFF2-40B4-BE49-F238E27FC236}">
                  <a16:creationId xmlns:a16="http://schemas.microsoft.com/office/drawing/2014/main" id="{5072BE1A-571C-4F6F-859B-F378531763DE}"/>
                </a:ext>
              </a:extLst>
            </p:cNvPr>
            <p:cNvPicPr>
              <a:picLocks noChangeAspect="1"/>
            </p:cNvPicPr>
            <p:nvPr/>
          </p:nvPicPr>
          <p:blipFill>
            <a:blip r:embed="rId2"/>
            <a:stretch>
              <a:fillRect/>
            </a:stretch>
          </p:blipFill>
          <p:spPr>
            <a:xfrm>
              <a:off x="4790659" y="1227684"/>
              <a:ext cx="6253592" cy="5293765"/>
            </a:xfrm>
            <a:prstGeom prst="rect">
              <a:avLst/>
            </a:prstGeom>
          </p:spPr>
        </p:pic>
        <p:sp>
          <p:nvSpPr>
            <p:cNvPr id="13" name="ZoneTexte 6">
              <a:extLst>
                <a:ext uri="{FF2B5EF4-FFF2-40B4-BE49-F238E27FC236}">
                  <a16:creationId xmlns:a16="http://schemas.microsoft.com/office/drawing/2014/main" id="{2E2D48EF-6AB7-4E9C-9825-426A054DC9AF}"/>
                </a:ext>
              </a:extLst>
            </p:cNvPr>
            <p:cNvSpPr txBox="1"/>
            <p:nvPr/>
          </p:nvSpPr>
          <p:spPr>
            <a:xfrm>
              <a:off x="4472067" y="3429000"/>
              <a:ext cx="1312650" cy="903258"/>
            </a:xfrm>
            <a:prstGeom prst="rect">
              <a:avLst/>
            </a:prstGeom>
            <a:noFill/>
          </p:spPr>
          <p:txBody>
            <a:bodyPr wrap="square" rtlCol="0">
              <a:spAutoFit/>
            </a:bodyPr>
            <a:lstStyle/>
            <a:p>
              <a:pPr algn="r"/>
              <a:r>
                <a:rPr lang="fr-CH" sz="800" b="1" u="sng" dirty="0">
                  <a:solidFill>
                    <a:schemeClr val="accent5">
                      <a:lumMod val="75000"/>
                    </a:schemeClr>
                  </a:solidFill>
                  <a:highlight>
                    <a:srgbClr val="FFFF00"/>
                  </a:highlight>
                  <a:latin typeface="Verdana" panose="020B0604030504040204" pitchFamily="34" charset="0"/>
                  <a:ea typeface="Verdana" panose="020B0604030504040204" pitchFamily="34" charset="0"/>
                </a:rPr>
                <a:t>Physical Services Publications</a:t>
              </a:r>
            </a:p>
            <a:p>
              <a:pPr algn="r"/>
              <a:endParaRPr lang="fr-CH" sz="800" b="1" u="sng" dirty="0">
                <a:solidFill>
                  <a:schemeClr val="accent5">
                    <a:lumMod val="75000"/>
                  </a:schemeClr>
                </a:solidFill>
                <a:highlight>
                  <a:srgbClr val="FFFF00"/>
                </a:highlight>
                <a:latin typeface="Verdana" panose="020B0604030504040204" pitchFamily="34" charset="0"/>
                <a:ea typeface="Verdana" panose="020B0604030504040204" pitchFamily="34" charset="0"/>
              </a:endParaRPr>
            </a:p>
            <a:p>
              <a:pPr algn="r"/>
              <a:r>
                <a:rPr lang="fr-CH" sz="800" b="1" u="sng" dirty="0">
                  <a:solidFill>
                    <a:schemeClr val="accent5">
                      <a:lumMod val="75000"/>
                    </a:schemeClr>
                  </a:solidFill>
                  <a:highlight>
                    <a:srgbClr val="FFFF00"/>
                  </a:highlight>
                  <a:latin typeface="Verdana" panose="020B0604030504040204" pitchFamily="34" charset="0"/>
                  <a:ea typeface="Verdana" panose="020B0604030504040204" pitchFamily="34" charset="0"/>
                </a:rPr>
                <a:t>Capacity Building</a:t>
              </a:r>
            </a:p>
            <a:p>
              <a:pPr algn="r"/>
              <a:endParaRPr lang="fr-CH" sz="800" b="1" u="sng" dirty="0">
                <a:solidFill>
                  <a:schemeClr val="accent5">
                    <a:lumMod val="75000"/>
                  </a:schemeClr>
                </a:solidFill>
                <a:highlight>
                  <a:srgbClr val="FFFF00"/>
                </a:highlight>
                <a:latin typeface="Verdana" panose="020B0604030504040204" pitchFamily="34" charset="0"/>
                <a:ea typeface="Verdana" panose="020B0604030504040204" pitchFamily="34" charset="0"/>
              </a:endParaRPr>
            </a:p>
            <a:p>
              <a:pPr algn="r"/>
              <a:r>
                <a:rPr lang="fr-CH" sz="800" b="1" u="sng" dirty="0">
                  <a:solidFill>
                    <a:schemeClr val="accent5">
                      <a:lumMod val="75000"/>
                    </a:schemeClr>
                  </a:solidFill>
                  <a:latin typeface="Verdana" panose="020B0604030504040204" pitchFamily="34" charset="0"/>
                  <a:ea typeface="Verdana" panose="020B0604030504040204" pitchFamily="34" charset="0"/>
                </a:rPr>
                <a:t>UPU Forms</a:t>
              </a:r>
              <a:endParaRPr lang="en-US" sz="800" b="1" u="sng" dirty="0">
                <a:solidFill>
                  <a:schemeClr val="accent5">
                    <a:lumMod val="75000"/>
                  </a:schemeClr>
                </a:solidFill>
                <a:latin typeface="Verdana" panose="020B0604030504040204" pitchFamily="34" charset="0"/>
                <a:ea typeface="Verdana" panose="020B0604030504040204" pitchFamily="34" charset="0"/>
              </a:endParaRPr>
            </a:p>
          </p:txBody>
        </p:sp>
      </p:grpSp>
      <p:sp>
        <p:nvSpPr>
          <p:cNvPr id="8" name="ZoneTexte 8">
            <a:extLst>
              <a:ext uri="{FF2B5EF4-FFF2-40B4-BE49-F238E27FC236}">
                <a16:creationId xmlns:a16="http://schemas.microsoft.com/office/drawing/2014/main" id="{943C88B5-DAF7-4AB7-87A7-3F35AB100848}"/>
              </a:ext>
            </a:extLst>
          </p:cNvPr>
          <p:cNvSpPr txBox="1"/>
          <p:nvPr/>
        </p:nvSpPr>
        <p:spPr>
          <a:xfrm>
            <a:off x="352425" y="4847373"/>
            <a:ext cx="3898434" cy="1689863"/>
          </a:xfrm>
          <a:prstGeom prst="rect">
            <a:avLst/>
          </a:prstGeom>
          <a:solidFill>
            <a:schemeClr val="accent5">
              <a:lumMod val="20000"/>
              <a:lumOff val="80000"/>
            </a:schemeClr>
          </a:solidFill>
        </p:spPr>
        <p:txBody>
          <a:bodyPr wrap="square" tIns="90000" bIns="90000">
            <a:spAutoFit/>
          </a:bodyPr>
          <a:lstStyle/>
          <a:p>
            <a:pPr defTabSz="360000"/>
            <a:r>
              <a:rPr lang="en-US" sz="1400" dirty="0">
                <a:solidFill>
                  <a:schemeClr val="accent1"/>
                </a:solidFill>
                <a:latin typeface="Verdana" panose="020B0604030504040204" pitchFamily="34" charset="0"/>
                <a:ea typeface="Verdana" panose="020B0604030504040204" pitchFamily="34" charset="0"/>
              </a:rPr>
              <a:t>Webinars</a:t>
            </a:r>
          </a:p>
          <a:p>
            <a:pPr defTabSz="360000"/>
            <a:endParaRPr lang="en-US" sz="1400" dirty="0">
              <a:solidFill>
                <a:schemeClr val="accent1"/>
              </a:solidFill>
              <a:latin typeface="Verdana" panose="020B0604030504040204" pitchFamily="34" charset="0"/>
              <a:ea typeface="Verdana" panose="020B0604030504040204" pitchFamily="34" charset="0"/>
            </a:endParaRPr>
          </a:p>
          <a:p>
            <a:pPr marL="285750" indent="-285750" defTabSz="360000">
              <a:buFont typeface="Arial" panose="020B0604020202020204" pitchFamily="34" charset="0"/>
              <a:buChar char="•"/>
            </a:pPr>
            <a:r>
              <a:rPr lang="en-US" sz="1400" dirty="0">
                <a:solidFill>
                  <a:schemeClr val="accent1"/>
                </a:solidFill>
                <a:latin typeface="Verdana" panose="020B0604030504040204" pitchFamily="34" charset="0"/>
                <a:ea typeface="Verdana" panose="020B0604030504040204" pitchFamily="34" charset="0"/>
              </a:rPr>
              <a:t>Presentations</a:t>
            </a:r>
          </a:p>
          <a:p>
            <a:pPr marL="285750" indent="-285750" defTabSz="360000">
              <a:buFont typeface="Arial" panose="020B0604020202020204" pitchFamily="34" charset="0"/>
              <a:buChar char="•"/>
            </a:pPr>
            <a:endParaRPr lang="en-US" sz="1400" dirty="0">
              <a:solidFill>
                <a:schemeClr val="accent1"/>
              </a:solidFill>
              <a:latin typeface="Verdana" panose="020B0604030504040204" pitchFamily="34" charset="0"/>
              <a:ea typeface="Verdana" panose="020B0604030504040204" pitchFamily="34" charset="0"/>
            </a:endParaRPr>
          </a:p>
          <a:p>
            <a:pPr marL="285750" indent="-285750" defTabSz="360000">
              <a:buFont typeface="Arial" panose="020B0604020202020204" pitchFamily="34" charset="0"/>
              <a:buChar char="•"/>
            </a:pPr>
            <a:r>
              <a:rPr lang="en-US" sz="1400" dirty="0">
                <a:solidFill>
                  <a:schemeClr val="accent1"/>
                </a:solidFill>
                <a:latin typeface="Verdana" panose="020B0604030504040204" pitchFamily="34" charset="0"/>
                <a:ea typeface="Verdana" panose="020B0604030504040204" pitchFamily="34" charset="0"/>
              </a:rPr>
              <a:t>Chat-based questions and answers</a:t>
            </a:r>
          </a:p>
          <a:p>
            <a:pPr marL="285750" indent="-285750" defTabSz="360000">
              <a:buFont typeface="Arial" panose="020B0604020202020204" pitchFamily="34" charset="0"/>
              <a:buChar char="•"/>
            </a:pPr>
            <a:endParaRPr lang="en-US" sz="1400" dirty="0">
              <a:solidFill>
                <a:schemeClr val="accent1"/>
              </a:solidFill>
              <a:latin typeface="Verdana" panose="020B0604030504040204" pitchFamily="34" charset="0"/>
              <a:ea typeface="Verdana" panose="020B0604030504040204" pitchFamily="34" charset="0"/>
            </a:endParaRPr>
          </a:p>
          <a:p>
            <a:pPr marL="285750" indent="-285750" defTabSz="360000">
              <a:buFont typeface="Arial" panose="020B0604020202020204" pitchFamily="34" charset="0"/>
              <a:buChar char="•"/>
            </a:pPr>
            <a:r>
              <a:rPr lang="en-US" sz="1400" dirty="0">
                <a:solidFill>
                  <a:schemeClr val="accent1"/>
                </a:solidFill>
                <a:latin typeface="Verdana" panose="020B0604030504040204" pitchFamily="34" charset="0"/>
                <a:ea typeface="Verdana" panose="020B0604030504040204" pitchFamily="34" charset="0"/>
              </a:rPr>
              <a:t>Watch the webinar</a:t>
            </a:r>
          </a:p>
        </p:txBody>
      </p:sp>
      <p:cxnSp>
        <p:nvCxnSpPr>
          <p:cNvPr id="9" name="Connecteur : en angle 11">
            <a:extLst>
              <a:ext uri="{FF2B5EF4-FFF2-40B4-BE49-F238E27FC236}">
                <a16:creationId xmlns:a16="http://schemas.microsoft.com/office/drawing/2014/main" id="{D3ACE805-4008-4967-A006-38326265F709}"/>
              </a:ext>
            </a:extLst>
          </p:cNvPr>
          <p:cNvCxnSpPr>
            <a:cxnSpLocks/>
          </p:cNvCxnSpPr>
          <p:nvPr/>
        </p:nvCxnSpPr>
        <p:spPr>
          <a:xfrm rot="10800000" flipV="1">
            <a:off x="2301643" y="4125273"/>
            <a:ext cx="2057769" cy="68400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ZoneTexte 12">
            <a:extLst>
              <a:ext uri="{FF2B5EF4-FFF2-40B4-BE49-F238E27FC236}">
                <a16:creationId xmlns:a16="http://schemas.microsoft.com/office/drawing/2014/main" id="{1462FD64-4E0C-4F59-9768-F61E4D827EAF}"/>
              </a:ext>
            </a:extLst>
          </p:cNvPr>
          <p:cNvSpPr txBox="1"/>
          <p:nvPr/>
        </p:nvSpPr>
        <p:spPr>
          <a:xfrm>
            <a:off x="352425" y="2936193"/>
            <a:ext cx="1949217" cy="828089"/>
          </a:xfrm>
          <a:prstGeom prst="rect">
            <a:avLst/>
          </a:prstGeom>
          <a:solidFill>
            <a:schemeClr val="accent5">
              <a:lumMod val="20000"/>
              <a:lumOff val="80000"/>
            </a:schemeClr>
          </a:solidFill>
        </p:spPr>
        <p:txBody>
          <a:bodyPr wrap="square" tIns="90000" bIns="90000">
            <a:spAutoFit/>
          </a:bodyPr>
          <a:lstStyle/>
          <a:p>
            <a:r>
              <a:rPr lang="en-US" sz="1400" dirty="0">
                <a:solidFill>
                  <a:schemeClr val="accent1"/>
                </a:solidFill>
                <a:latin typeface="Verdana" panose="020B0604030504040204" pitchFamily="34" charset="0"/>
                <a:ea typeface="Verdana" panose="020B0604030504040204" pitchFamily="34" charset="0"/>
              </a:rPr>
              <a:t>Guides</a:t>
            </a:r>
          </a:p>
          <a:p>
            <a:endParaRPr lang="en-US" sz="1400" dirty="0">
              <a:solidFill>
                <a:schemeClr val="accent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400" dirty="0">
                <a:solidFill>
                  <a:schemeClr val="accent1"/>
                </a:solidFill>
                <a:latin typeface="Verdana" panose="020B0604030504040204" pitchFamily="34" charset="0"/>
                <a:ea typeface="Verdana" panose="020B0604030504040204" pitchFamily="34" charset="0"/>
              </a:rPr>
              <a:t>User Guide </a:t>
            </a:r>
          </a:p>
        </p:txBody>
      </p:sp>
      <p:cxnSp>
        <p:nvCxnSpPr>
          <p:cNvPr id="11" name="Connecteur : en angle 21">
            <a:extLst>
              <a:ext uri="{FF2B5EF4-FFF2-40B4-BE49-F238E27FC236}">
                <a16:creationId xmlns:a16="http://schemas.microsoft.com/office/drawing/2014/main" id="{49F10403-8E97-4787-83D2-3942B380A786}"/>
              </a:ext>
            </a:extLst>
          </p:cNvPr>
          <p:cNvCxnSpPr>
            <a:cxnSpLocks/>
            <a:endCxn id="10" idx="3"/>
          </p:cNvCxnSpPr>
          <p:nvPr/>
        </p:nvCxnSpPr>
        <p:spPr>
          <a:xfrm rot="10800000">
            <a:off x="2301642" y="3350239"/>
            <a:ext cx="2057762" cy="403265"/>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9477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en-US" dirty="0"/>
              <a:t>Update on tracked delivery service and M bags </a:t>
            </a:r>
            <a:endParaRPr lang="en-GB" dirty="0"/>
          </a:p>
        </p:txBody>
      </p:sp>
      <p:graphicFrame>
        <p:nvGraphicFramePr>
          <p:cNvPr id="4" name="Diagramme 12">
            <a:extLst>
              <a:ext uri="{FF2B5EF4-FFF2-40B4-BE49-F238E27FC236}">
                <a16:creationId xmlns:a16="http://schemas.microsoft.com/office/drawing/2014/main" id="{BE8CC56B-33C4-4307-A3EE-43830006F906}"/>
              </a:ext>
            </a:extLst>
          </p:cNvPr>
          <p:cNvGraphicFramePr>
            <a:graphicFrameLocks/>
          </p:cNvGraphicFramePr>
          <p:nvPr>
            <p:extLst>
              <p:ext uri="{D42A27DB-BD31-4B8C-83A1-F6EECF244321}">
                <p14:modId xmlns:p14="http://schemas.microsoft.com/office/powerpoint/2010/main" val="2070355331"/>
              </p:ext>
            </p:extLst>
          </p:nvPr>
        </p:nvGraphicFramePr>
        <p:xfrm>
          <a:off x="367471" y="1513293"/>
          <a:ext cx="11500380" cy="5077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a:extLst>
              <a:ext uri="{FF2B5EF4-FFF2-40B4-BE49-F238E27FC236}">
                <a16:creationId xmlns:a16="http://schemas.microsoft.com/office/drawing/2014/main" id="{A84D8609-355A-4898-81F4-C8C6AAF9062E}"/>
              </a:ext>
            </a:extLst>
          </p:cNvPr>
          <p:cNvSpPr txBox="1"/>
          <p:nvPr/>
        </p:nvSpPr>
        <p:spPr>
          <a:xfrm>
            <a:off x="601269" y="2183731"/>
            <a:ext cx="1009901" cy="646331"/>
          </a:xfrm>
          <a:prstGeom prst="rect">
            <a:avLst/>
          </a:prstGeom>
          <a:noFill/>
        </p:spPr>
        <p:txBody>
          <a:bodyPr wrap="square">
            <a:spAutoFit/>
          </a:bodyPr>
          <a:lstStyle/>
          <a:p>
            <a:r>
              <a:rPr lang="en-US" sz="3600" b="1" dirty="0">
                <a:solidFill>
                  <a:schemeClr val="accent1"/>
                </a:solidFill>
              </a:rPr>
              <a:t>114</a:t>
            </a:r>
          </a:p>
        </p:txBody>
      </p:sp>
      <p:sp>
        <p:nvSpPr>
          <p:cNvPr id="6" name="ZoneTexte 5">
            <a:extLst>
              <a:ext uri="{FF2B5EF4-FFF2-40B4-BE49-F238E27FC236}">
                <a16:creationId xmlns:a16="http://schemas.microsoft.com/office/drawing/2014/main" id="{D10C2138-2E7D-4C63-A92D-3F6F61BB9D47}"/>
              </a:ext>
            </a:extLst>
          </p:cNvPr>
          <p:cNvSpPr txBox="1"/>
          <p:nvPr/>
        </p:nvSpPr>
        <p:spPr>
          <a:xfrm>
            <a:off x="899802" y="3740901"/>
            <a:ext cx="1009901" cy="646331"/>
          </a:xfrm>
          <a:prstGeom prst="rect">
            <a:avLst/>
          </a:prstGeom>
          <a:noFill/>
        </p:spPr>
        <p:txBody>
          <a:bodyPr wrap="square">
            <a:spAutoFit/>
          </a:bodyPr>
          <a:lstStyle/>
          <a:p>
            <a:pPr algn="ctr"/>
            <a:r>
              <a:rPr lang="en-US" sz="3600" b="1" dirty="0">
                <a:solidFill>
                  <a:schemeClr val="accent1"/>
                </a:solidFill>
              </a:rPr>
              <a:t>79</a:t>
            </a:r>
          </a:p>
        </p:txBody>
      </p:sp>
      <p:sp>
        <p:nvSpPr>
          <p:cNvPr id="7" name="ZoneTexte 6">
            <a:extLst>
              <a:ext uri="{FF2B5EF4-FFF2-40B4-BE49-F238E27FC236}">
                <a16:creationId xmlns:a16="http://schemas.microsoft.com/office/drawing/2014/main" id="{6EA0C03C-BE38-4724-B2D2-FC2C296EA5F5}"/>
              </a:ext>
            </a:extLst>
          </p:cNvPr>
          <p:cNvSpPr txBox="1"/>
          <p:nvPr/>
        </p:nvSpPr>
        <p:spPr>
          <a:xfrm>
            <a:off x="601268" y="5298071"/>
            <a:ext cx="1009901" cy="646331"/>
          </a:xfrm>
          <a:prstGeom prst="rect">
            <a:avLst/>
          </a:prstGeom>
          <a:noFill/>
        </p:spPr>
        <p:txBody>
          <a:bodyPr wrap="square">
            <a:spAutoFit/>
          </a:bodyPr>
          <a:lstStyle/>
          <a:p>
            <a:pPr algn="ctr"/>
            <a:r>
              <a:rPr lang="en-US" sz="3600" b="1" dirty="0">
                <a:solidFill>
                  <a:schemeClr val="accent1"/>
                </a:solidFill>
              </a:rPr>
              <a:t>77</a:t>
            </a:r>
          </a:p>
        </p:txBody>
      </p:sp>
    </p:spTree>
    <p:extLst>
      <p:ext uri="{BB962C8B-B14F-4D97-AF65-F5344CB8AC3E}">
        <p14:creationId xmlns:p14="http://schemas.microsoft.com/office/powerpoint/2010/main" val="31929675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p:txBody>
          <a:bodyPr/>
          <a:lstStyle/>
          <a:p>
            <a:r>
              <a:rPr lang="en-US" sz="2600" dirty="0"/>
              <a:t>For any additional questions or further information, feel free to reach out to us:</a:t>
            </a:r>
            <a:endParaRPr lang="en-GB" sz="2600" dirty="0"/>
          </a:p>
        </p:txBody>
      </p:sp>
      <p:grpSp>
        <p:nvGrpSpPr>
          <p:cNvPr id="5" name="Group 4">
            <a:extLst>
              <a:ext uri="{FF2B5EF4-FFF2-40B4-BE49-F238E27FC236}">
                <a16:creationId xmlns:a16="http://schemas.microsoft.com/office/drawing/2014/main" id="{3D13720A-230F-49F2-B334-80AC7D0C4E5C}"/>
              </a:ext>
            </a:extLst>
          </p:cNvPr>
          <p:cNvGrpSpPr/>
          <p:nvPr/>
        </p:nvGrpSpPr>
        <p:grpSpPr>
          <a:xfrm>
            <a:off x="336549" y="1552265"/>
            <a:ext cx="11340000" cy="4823485"/>
            <a:chOff x="336549" y="1552265"/>
            <a:chExt cx="11534905" cy="4823485"/>
          </a:xfrm>
        </p:grpSpPr>
        <p:sp>
          <p:nvSpPr>
            <p:cNvPr id="6" name="Straight Connector 5">
              <a:extLst>
                <a:ext uri="{FF2B5EF4-FFF2-40B4-BE49-F238E27FC236}">
                  <a16:creationId xmlns:a16="http://schemas.microsoft.com/office/drawing/2014/main" id="{54CEA85D-36AB-48E3-B643-354629E4D071}"/>
                </a:ext>
              </a:extLst>
            </p:cNvPr>
            <p:cNvSpPr/>
            <p:nvPr/>
          </p:nvSpPr>
          <p:spPr>
            <a:xfrm>
              <a:off x="336549" y="1552265"/>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43B97533-A7CB-4D19-9C16-C8955B34EB50}"/>
                </a:ext>
              </a:extLst>
            </p:cNvPr>
            <p:cNvSpPr/>
            <p:nvPr/>
          </p:nvSpPr>
          <p:spPr>
            <a:xfrm>
              <a:off x="336550" y="1552265"/>
              <a:ext cx="2476563" cy="689069"/>
            </a:xfrm>
            <a:custGeom>
              <a:avLst/>
              <a:gdLst>
                <a:gd name="connsiteX0" fmla="*/ 0 w 2389141"/>
                <a:gd name="connsiteY0" fmla="*/ 0 h 689069"/>
                <a:gd name="connsiteX1" fmla="*/ 2389141 w 2389141"/>
                <a:gd name="connsiteY1" fmla="*/ 0 h 689069"/>
                <a:gd name="connsiteX2" fmla="*/ 2389141 w 2389141"/>
                <a:gd name="connsiteY2" fmla="*/ 689069 h 689069"/>
                <a:gd name="connsiteX3" fmla="*/ 0 w 2389141"/>
                <a:gd name="connsiteY3" fmla="*/ 689069 h 689069"/>
                <a:gd name="connsiteX4" fmla="*/ 0 w 2389141"/>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41" h="689069">
                  <a:moveTo>
                    <a:pt x="0" y="0"/>
                  </a:moveTo>
                  <a:lnTo>
                    <a:pt x="2389141" y="0"/>
                  </a:lnTo>
                  <a:lnTo>
                    <a:pt x="2389141"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rPr>
                <a:t>Capacity building:</a:t>
              </a:r>
              <a:endParaRPr lang="en-US" sz="1800" kern="1200" dirty="0">
                <a:latin typeface="Verdana" panose="020B0604030504040204" pitchFamily="34" charset="0"/>
                <a:ea typeface="Verdana" panose="020B0604030504040204" pitchFamily="34" charset="0"/>
              </a:endParaRPr>
            </a:p>
          </p:txBody>
        </p:sp>
        <p:sp>
          <p:nvSpPr>
            <p:cNvPr id="8" name="Freeform: Shape 7">
              <a:extLst>
                <a:ext uri="{FF2B5EF4-FFF2-40B4-BE49-F238E27FC236}">
                  <a16:creationId xmlns:a16="http://schemas.microsoft.com/office/drawing/2014/main" id="{87665799-D644-40F7-B8F2-1A93B600DF2A}"/>
                </a:ext>
              </a:extLst>
            </p:cNvPr>
            <p:cNvSpPr/>
            <p:nvPr/>
          </p:nvSpPr>
          <p:spPr>
            <a:xfrm>
              <a:off x="2896787" y="1583556"/>
              <a:ext cx="8954032" cy="625814"/>
            </a:xfrm>
            <a:custGeom>
              <a:avLst/>
              <a:gdLst>
                <a:gd name="connsiteX0" fmla="*/ 0 w 8954032"/>
                <a:gd name="connsiteY0" fmla="*/ 0 h 625814"/>
                <a:gd name="connsiteX1" fmla="*/ 8954032 w 8954032"/>
                <a:gd name="connsiteY1" fmla="*/ 0 h 625814"/>
                <a:gd name="connsiteX2" fmla="*/ 8954032 w 8954032"/>
                <a:gd name="connsiteY2" fmla="*/ 625814 h 625814"/>
                <a:gd name="connsiteX3" fmla="*/ 0 w 8954032"/>
                <a:gd name="connsiteY3" fmla="*/ 625814 h 625814"/>
                <a:gd name="connsiteX4" fmla="*/ 0 w 8954032"/>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4032" h="625814">
                  <a:moveTo>
                    <a:pt x="0" y="0"/>
                  </a:moveTo>
                  <a:lnTo>
                    <a:pt x="8954032" y="0"/>
                  </a:lnTo>
                  <a:lnTo>
                    <a:pt x="8954032"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hlinkClick r:id="rId2"/>
                </a:rPr>
                <a:t>letters@upu.int</a:t>
              </a:r>
              <a:endParaRPr lang="en-US" sz="1800" kern="1200" dirty="0">
                <a:latin typeface="Verdana" panose="020B0604030504040204" pitchFamily="34" charset="0"/>
                <a:ea typeface="Verdana" panose="020B0604030504040204" pitchFamily="34" charset="0"/>
              </a:endParaRPr>
            </a:p>
          </p:txBody>
        </p:sp>
        <p:sp>
          <p:nvSpPr>
            <p:cNvPr id="9" name="Straight Connector 8">
              <a:extLst>
                <a:ext uri="{FF2B5EF4-FFF2-40B4-BE49-F238E27FC236}">
                  <a16:creationId xmlns:a16="http://schemas.microsoft.com/office/drawing/2014/main" id="{AE81DD4C-B4DB-4E79-8BAB-EA1AD69C9B38}"/>
                </a:ext>
              </a:extLst>
            </p:cNvPr>
            <p:cNvSpPr/>
            <p:nvPr/>
          </p:nvSpPr>
          <p:spPr>
            <a:xfrm>
              <a:off x="2924790" y="2209371"/>
              <a:ext cx="894229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0" name="Straight Connector 9">
              <a:extLst>
                <a:ext uri="{FF2B5EF4-FFF2-40B4-BE49-F238E27FC236}">
                  <a16:creationId xmlns:a16="http://schemas.microsoft.com/office/drawing/2014/main" id="{8BB2D3EC-5363-46F8-A5AE-D8CA95093F93}"/>
                </a:ext>
              </a:extLst>
            </p:cNvPr>
            <p:cNvSpPr/>
            <p:nvPr/>
          </p:nvSpPr>
          <p:spPr>
            <a:xfrm>
              <a:off x="336549" y="2241335"/>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FFA252AA-B431-4304-A673-20CCDFD36D3E}"/>
                </a:ext>
              </a:extLst>
            </p:cNvPr>
            <p:cNvSpPr/>
            <p:nvPr/>
          </p:nvSpPr>
          <p:spPr>
            <a:xfrm>
              <a:off x="336550" y="2241335"/>
              <a:ext cx="2476562" cy="689069"/>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rPr>
                <a:t>Physical services:</a:t>
              </a:r>
              <a:endParaRPr lang="en-US" sz="1800" kern="1200" dirty="0">
                <a:latin typeface="Verdana" panose="020B0604030504040204" pitchFamily="34" charset="0"/>
                <a:ea typeface="Verdana" panose="020B0604030504040204" pitchFamily="34" charset="0"/>
              </a:endParaRPr>
            </a:p>
          </p:txBody>
        </p:sp>
        <p:sp>
          <p:nvSpPr>
            <p:cNvPr id="12" name="Freeform: Shape 11">
              <a:extLst>
                <a:ext uri="{FF2B5EF4-FFF2-40B4-BE49-F238E27FC236}">
                  <a16:creationId xmlns:a16="http://schemas.microsoft.com/office/drawing/2014/main" id="{98B83DA3-332A-49EE-AD45-17DE6FA1DD85}"/>
                </a:ext>
              </a:extLst>
            </p:cNvPr>
            <p:cNvSpPr/>
            <p:nvPr/>
          </p:nvSpPr>
          <p:spPr>
            <a:xfrm>
              <a:off x="2898082" y="2272625"/>
              <a:ext cx="8953284" cy="625814"/>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hlinkClick r:id="rId3"/>
                </a:rPr>
                <a:t>poc.psdeig.secretariat@upu.int</a:t>
              </a:r>
              <a:endParaRPr lang="en-US" sz="1800" kern="1200" dirty="0">
                <a:latin typeface="Verdana" panose="020B0604030504040204" pitchFamily="34" charset="0"/>
                <a:ea typeface="Verdana" panose="020B0604030504040204" pitchFamily="34" charset="0"/>
              </a:endParaRPr>
            </a:p>
          </p:txBody>
        </p:sp>
        <p:sp>
          <p:nvSpPr>
            <p:cNvPr id="13" name="Straight Connector 12">
              <a:extLst>
                <a:ext uri="{FF2B5EF4-FFF2-40B4-BE49-F238E27FC236}">
                  <a16:creationId xmlns:a16="http://schemas.microsoft.com/office/drawing/2014/main" id="{269D1AB9-1818-43EB-B7C2-B49EFB88A2FA}"/>
                </a:ext>
              </a:extLst>
            </p:cNvPr>
            <p:cNvSpPr/>
            <p:nvPr/>
          </p:nvSpPr>
          <p:spPr>
            <a:xfrm>
              <a:off x="2923715" y="2898440"/>
              <a:ext cx="894229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4" name="Straight Connector 13">
              <a:extLst>
                <a:ext uri="{FF2B5EF4-FFF2-40B4-BE49-F238E27FC236}">
                  <a16:creationId xmlns:a16="http://schemas.microsoft.com/office/drawing/2014/main" id="{07C058B1-8DFA-4D8B-AC9A-B33A3AEC1EF2}"/>
                </a:ext>
              </a:extLst>
            </p:cNvPr>
            <p:cNvSpPr/>
            <p:nvPr/>
          </p:nvSpPr>
          <p:spPr>
            <a:xfrm>
              <a:off x="336549" y="2930404"/>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24BF109B-E897-4269-B425-41F460B86EB3}"/>
                </a:ext>
              </a:extLst>
            </p:cNvPr>
            <p:cNvSpPr/>
            <p:nvPr/>
          </p:nvSpPr>
          <p:spPr>
            <a:xfrm>
              <a:off x="336549" y="2930404"/>
              <a:ext cx="2535218" cy="689069"/>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rPr>
                <a:t>Quality of service:</a:t>
              </a:r>
              <a:endParaRPr lang="en-US" sz="1800" kern="1200" dirty="0">
                <a:latin typeface="Verdana" panose="020B0604030504040204" pitchFamily="34" charset="0"/>
                <a:ea typeface="Verdana" panose="020B0604030504040204" pitchFamily="34" charset="0"/>
              </a:endParaRPr>
            </a:p>
          </p:txBody>
        </p:sp>
        <p:sp>
          <p:nvSpPr>
            <p:cNvPr id="16" name="Freeform: Shape 15">
              <a:extLst>
                <a:ext uri="{FF2B5EF4-FFF2-40B4-BE49-F238E27FC236}">
                  <a16:creationId xmlns:a16="http://schemas.microsoft.com/office/drawing/2014/main" id="{5C1EC8F1-A8D1-479B-872C-0F84807546F6}"/>
                </a:ext>
              </a:extLst>
            </p:cNvPr>
            <p:cNvSpPr/>
            <p:nvPr/>
          </p:nvSpPr>
          <p:spPr>
            <a:xfrm>
              <a:off x="2898082" y="2961695"/>
              <a:ext cx="8953284" cy="625814"/>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hlinkClick r:id="rId4"/>
                </a:rPr>
                <a:t>information.qs@upu.int</a:t>
              </a:r>
              <a:endParaRPr lang="en-US" sz="1800" kern="1200" dirty="0">
                <a:latin typeface="Verdana" panose="020B0604030504040204" pitchFamily="34" charset="0"/>
                <a:ea typeface="Verdana" panose="020B0604030504040204" pitchFamily="34" charset="0"/>
              </a:endParaRPr>
            </a:p>
          </p:txBody>
        </p:sp>
        <p:sp>
          <p:nvSpPr>
            <p:cNvPr id="17" name="Straight Connector 16">
              <a:extLst>
                <a:ext uri="{FF2B5EF4-FFF2-40B4-BE49-F238E27FC236}">
                  <a16:creationId xmlns:a16="http://schemas.microsoft.com/office/drawing/2014/main" id="{061979EC-0892-49E6-B59C-6A59BA8ABE73}"/>
                </a:ext>
              </a:extLst>
            </p:cNvPr>
            <p:cNvSpPr/>
            <p:nvPr/>
          </p:nvSpPr>
          <p:spPr>
            <a:xfrm>
              <a:off x="2923715" y="3587510"/>
              <a:ext cx="894229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8" name="Straight Connector 17">
              <a:extLst>
                <a:ext uri="{FF2B5EF4-FFF2-40B4-BE49-F238E27FC236}">
                  <a16:creationId xmlns:a16="http://schemas.microsoft.com/office/drawing/2014/main" id="{74A71444-F190-4DD4-B5B8-927BE4E6E531}"/>
                </a:ext>
              </a:extLst>
            </p:cNvPr>
            <p:cNvSpPr/>
            <p:nvPr/>
          </p:nvSpPr>
          <p:spPr>
            <a:xfrm>
              <a:off x="336549" y="3619473"/>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DAE0422C-FCA9-46E1-951D-E16EE7C8E2A0}"/>
                </a:ext>
              </a:extLst>
            </p:cNvPr>
            <p:cNvSpPr/>
            <p:nvPr/>
          </p:nvSpPr>
          <p:spPr>
            <a:xfrm>
              <a:off x="336550" y="3619473"/>
              <a:ext cx="2303780" cy="689069"/>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rPr>
                <a:t>Remuneration:</a:t>
              </a:r>
              <a:endParaRPr lang="en-US" sz="1800" kern="1200" dirty="0">
                <a:latin typeface="Verdana" panose="020B0604030504040204" pitchFamily="34" charset="0"/>
                <a:ea typeface="Verdana" panose="020B0604030504040204" pitchFamily="34" charset="0"/>
              </a:endParaRPr>
            </a:p>
          </p:txBody>
        </p:sp>
        <p:sp>
          <p:nvSpPr>
            <p:cNvPr id="20" name="Freeform: Shape 19">
              <a:extLst>
                <a:ext uri="{FF2B5EF4-FFF2-40B4-BE49-F238E27FC236}">
                  <a16:creationId xmlns:a16="http://schemas.microsoft.com/office/drawing/2014/main" id="{04A276D2-72C4-41A1-B2C7-264F8E1F7455}"/>
                </a:ext>
              </a:extLst>
            </p:cNvPr>
            <p:cNvSpPr/>
            <p:nvPr/>
          </p:nvSpPr>
          <p:spPr>
            <a:xfrm>
              <a:off x="2898082" y="3650764"/>
              <a:ext cx="8953284" cy="625814"/>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hlinkClick r:id="rId5"/>
                </a:rPr>
                <a:t>dprm-ppre-rem@upu.int</a:t>
              </a:r>
              <a:endParaRPr lang="en-US" sz="1800" b="1" kern="1200" dirty="0">
                <a:latin typeface="Verdana" panose="020B0604030504040204" pitchFamily="34" charset="0"/>
                <a:ea typeface="Verdana" panose="020B0604030504040204" pitchFamily="34" charset="0"/>
              </a:endParaRPr>
            </a:p>
          </p:txBody>
        </p:sp>
        <p:sp>
          <p:nvSpPr>
            <p:cNvPr id="21" name="Straight Connector 20">
              <a:extLst>
                <a:ext uri="{FF2B5EF4-FFF2-40B4-BE49-F238E27FC236}">
                  <a16:creationId xmlns:a16="http://schemas.microsoft.com/office/drawing/2014/main" id="{405B5818-E040-44F7-9FD0-3903185A58FE}"/>
                </a:ext>
              </a:extLst>
            </p:cNvPr>
            <p:cNvSpPr/>
            <p:nvPr/>
          </p:nvSpPr>
          <p:spPr>
            <a:xfrm>
              <a:off x="2923715" y="4276579"/>
              <a:ext cx="894229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dirty="0"/>
            </a:p>
          </p:txBody>
        </p:sp>
        <p:sp>
          <p:nvSpPr>
            <p:cNvPr id="22" name="Straight Connector 21">
              <a:extLst>
                <a:ext uri="{FF2B5EF4-FFF2-40B4-BE49-F238E27FC236}">
                  <a16:creationId xmlns:a16="http://schemas.microsoft.com/office/drawing/2014/main" id="{D29D4ABE-CAB1-4B2B-84C9-13BE7210E06A}"/>
                </a:ext>
              </a:extLst>
            </p:cNvPr>
            <p:cNvSpPr/>
            <p:nvPr/>
          </p:nvSpPr>
          <p:spPr>
            <a:xfrm>
              <a:off x="336549" y="4308543"/>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Freeform: Shape 22">
              <a:extLst>
                <a:ext uri="{FF2B5EF4-FFF2-40B4-BE49-F238E27FC236}">
                  <a16:creationId xmlns:a16="http://schemas.microsoft.com/office/drawing/2014/main" id="{52514265-CEDF-4878-9457-CB7EE81452ED}"/>
                </a:ext>
              </a:extLst>
            </p:cNvPr>
            <p:cNvSpPr/>
            <p:nvPr/>
          </p:nvSpPr>
          <p:spPr>
            <a:xfrm>
              <a:off x="336550" y="4308543"/>
              <a:ext cx="2303780" cy="689069"/>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rPr>
                <a:t>Accounting:</a:t>
              </a:r>
              <a:endParaRPr lang="en-US" sz="1800" kern="1200" dirty="0">
                <a:latin typeface="Verdana" panose="020B0604030504040204" pitchFamily="34" charset="0"/>
                <a:ea typeface="Verdana" panose="020B0604030504040204" pitchFamily="34" charset="0"/>
              </a:endParaRPr>
            </a:p>
          </p:txBody>
        </p:sp>
        <p:sp>
          <p:nvSpPr>
            <p:cNvPr id="24" name="Freeform: Shape 23">
              <a:extLst>
                <a:ext uri="{FF2B5EF4-FFF2-40B4-BE49-F238E27FC236}">
                  <a16:creationId xmlns:a16="http://schemas.microsoft.com/office/drawing/2014/main" id="{291D7A68-3259-4C2E-A7D7-08DB4E648E3F}"/>
                </a:ext>
              </a:extLst>
            </p:cNvPr>
            <p:cNvSpPr/>
            <p:nvPr/>
          </p:nvSpPr>
          <p:spPr>
            <a:xfrm>
              <a:off x="2898082" y="4322713"/>
              <a:ext cx="8953284" cy="625814"/>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hlinkClick r:id="rId6"/>
                </a:rPr>
                <a:t>central.accounting@upu.int</a:t>
              </a:r>
              <a:endParaRPr lang="en-US" sz="1800" kern="1200" dirty="0">
                <a:latin typeface="Verdana" panose="020B0604030504040204" pitchFamily="34" charset="0"/>
                <a:ea typeface="Verdana" panose="020B0604030504040204" pitchFamily="34" charset="0"/>
              </a:endParaRPr>
            </a:p>
          </p:txBody>
        </p:sp>
        <p:sp>
          <p:nvSpPr>
            <p:cNvPr id="25" name="Straight Connector 24">
              <a:extLst>
                <a:ext uri="{FF2B5EF4-FFF2-40B4-BE49-F238E27FC236}">
                  <a16:creationId xmlns:a16="http://schemas.microsoft.com/office/drawing/2014/main" id="{4080B173-0BC9-4849-BAC0-62F1679428B5}"/>
                </a:ext>
              </a:extLst>
            </p:cNvPr>
            <p:cNvSpPr/>
            <p:nvPr/>
          </p:nvSpPr>
          <p:spPr>
            <a:xfrm>
              <a:off x="2923715" y="4965648"/>
              <a:ext cx="892765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6" name="Straight Connector 25">
              <a:extLst>
                <a:ext uri="{FF2B5EF4-FFF2-40B4-BE49-F238E27FC236}">
                  <a16:creationId xmlns:a16="http://schemas.microsoft.com/office/drawing/2014/main" id="{258524AB-4060-4CDB-9DBD-E01A8677EA3E}"/>
                </a:ext>
              </a:extLst>
            </p:cNvPr>
            <p:cNvSpPr/>
            <p:nvPr/>
          </p:nvSpPr>
          <p:spPr>
            <a:xfrm>
              <a:off x="336549" y="4997612"/>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Freeform: Shape 26">
              <a:extLst>
                <a:ext uri="{FF2B5EF4-FFF2-40B4-BE49-F238E27FC236}">
                  <a16:creationId xmlns:a16="http://schemas.microsoft.com/office/drawing/2014/main" id="{56E15CB3-9CC3-4D1F-A4AC-B9816F565CBF}"/>
                </a:ext>
              </a:extLst>
            </p:cNvPr>
            <p:cNvSpPr/>
            <p:nvPr/>
          </p:nvSpPr>
          <p:spPr>
            <a:xfrm>
              <a:off x="336550" y="4997612"/>
              <a:ext cx="2303780" cy="689069"/>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rPr>
                <a:t>EDI compliance:</a:t>
              </a:r>
              <a:endParaRPr lang="en-US" sz="1800" kern="1200" dirty="0">
                <a:latin typeface="Verdana" panose="020B0604030504040204" pitchFamily="34" charset="0"/>
                <a:ea typeface="Verdana" panose="020B0604030504040204" pitchFamily="34" charset="0"/>
              </a:endParaRPr>
            </a:p>
          </p:txBody>
        </p:sp>
        <p:sp>
          <p:nvSpPr>
            <p:cNvPr id="28" name="Freeform: Shape 27">
              <a:extLst>
                <a:ext uri="{FF2B5EF4-FFF2-40B4-BE49-F238E27FC236}">
                  <a16:creationId xmlns:a16="http://schemas.microsoft.com/office/drawing/2014/main" id="{C872384F-EEBA-42AF-8A8E-449377931382}"/>
                </a:ext>
              </a:extLst>
            </p:cNvPr>
            <p:cNvSpPr/>
            <p:nvPr/>
          </p:nvSpPr>
          <p:spPr>
            <a:xfrm>
              <a:off x="2898082" y="5028903"/>
              <a:ext cx="8953284" cy="625814"/>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hlinkClick r:id="rId7"/>
                </a:rPr>
                <a:t>compliance.standards@upu.int</a:t>
              </a:r>
              <a:endParaRPr lang="en-US" sz="1800" kern="1200" dirty="0">
                <a:latin typeface="Verdana" panose="020B0604030504040204" pitchFamily="34" charset="0"/>
                <a:ea typeface="Verdana" panose="020B0604030504040204" pitchFamily="34" charset="0"/>
              </a:endParaRPr>
            </a:p>
          </p:txBody>
        </p:sp>
        <p:sp>
          <p:nvSpPr>
            <p:cNvPr id="29" name="Straight Connector 28">
              <a:extLst>
                <a:ext uri="{FF2B5EF4-FFF2-40B4-BE49-F238E27FC236}">
                  <a16:creationId xmlns:a16="http://schemas.microsoft.com/office/drawing/2014/main" id="{81FEF969-E0A2-469C-8802-200D06D58BD2}"/>
                </a:ext>
              </a:extLst>
            </p:cNvPr>
            <p:cNvSpPr/>
            <p:nvPr/>
          </p:nvSpPr>
          <p:spPr>
            <a:xfrm>
              <a:off x="2923715" y="5654718"/>
              <a:ext cx="894229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0" name="Straight Connector 29">
              <a:extLst>
                <a:ext uri="{FF2B5EF4-FFF2-40B4-BE49-F238E27FC236}">
                  <a16:creationId xmlns:a16="http://schemas.microsoft.com/office/drawing/2014/main" id="{FA262664-AE39-4272-85AF-7AD4A8100BB1}"/>
                </a:ext>
              </a:extLst>
            </p:cNvPr>
            <p:cNvSpPr/>
            <p:nvPr/>
          </p:nvSpPr>
          <p:spPr>
            <a:xfrm>
              <a:off x="336549" y="5686681"/>
              <a:ext cx="1153490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Freeform: Shape 30">
              <a:extLst>
                <a:ext uri="{FF2B5EF4-FFF2-40B4-BE49-F238E27FC236}">
                  <a16:creationId xmlns:a16="http://schemas.microsoft.com/office/drawing/2014/main" id="{ACB55C79-686E-41B2-83FE-12B51389874C}"/>
                </a:ext>
              </a:extLst>
            </p:cNvPr>
            <p:cNvSpPr/>
            <p:nvPr/>
          </p:nvSpPr>
          <p:spPr>
            <a:xfrm>
              <a:off x="336549" y="5686681"/>
              <a:ext cx="2560237" cy="689069"/>
            </a:xfrm>
            <a:custGeom>
              <a:avLst/>
              <a:gdLst>
                <a:gd name="connsiteX0" fmla="*/ 0 w 2303780"/>
                <a:gd name="connsiteY0" fmla="*/ 0 h 689069"/>
                <a:gd name="connsiteX1" fmla="*/ 2303780 w 2303780"/>
                <a:gd name="connsiteY1" fmla="*/ 0 h 689069"/>
                <a:gd name="connsiteX2" fmla="*/ 2303780 w 2303780"/>
                <a:gd name="connsiteY2" fmla="*/ 689069 h 689069"/>
                <a:gd name="connsiteX3" fmla="*/ 0 w 2303780"/>
                <a:gd name="connsiteY3" fmla="*/ 689069 h 689069"/>
                <a:gd name="connsiteX4" fmla="*/ 0 w 2303780"/>
                <a:gd name="connsiteY4" fmla="*/ 0 h 68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80" h="689069">
                  <a:moveTo>
                    <a:pt x="0" y="0"/>
                  </a:moveTo>
                  <a:lnTo>
                    <a:pt x="2303780" y="0"/>
                  </a:lnTo>
                  <a:lnTo>
                    <a:pt x="2303780" y="689069"/>
                  </a:lnTo>
                  <a:lnTo>
                    <a:pt x="0" y="6890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rPr>
                <a:t>Technical support:</a:t>
              </a:r>
              <a:endParaRPr lang="en-US" sz="1800" kern="1200" dirty="0">
                <a:latin typeface="Verdana" panose="020B0604030504040204" pitchFamily="34" charset="0"/>
                <a:ea typeface="Verdana" panose="020B0604030504040204" pitchFamily="34" charset="0"/>
              </a:endParaRPr>
            </a:p>
          </p:txBody>
        </p:sp>
        <p:sp>
          <p:nvSpPr>
            <p:cNvPr id="32" name="Freeform: Shape 31">
              <a:extLst>
                <a:ext uri="{FF2B5EF4-FFF2-40B4-BE49-F238E27FC236}">
                  <a16:creationId xmlns:a16="http://schemas.microsoft.com/office/drawing/2014/main" id="{FEF78187-D73F-42BA-8FE6-ED760CC146BA}"/>
                </a:ext>
              </a:extLst>
            </p:cNvPr>
            <p:cNvSpPr/>
            <p:nvPr/>
          </p:nvSpPr>
          <p:spPr>
            <a:xfrm>
              <a:off x="2898082" y="5717972"/>
              <a:ext cx="8953284" cy="625814"/>
            </a:xfrm>
            <a:custGeom>
              <a:avLst/>
              <a:gdLst>
                <a:gd name="connsiteX0" fmla="*/ 0 w 9042336"/>
                <a:gd name="connsiteY0" fmla="*/ 0 h 625814"/>
                <a:gd name="connsiteX1" fmla="*/ 9042336 w 9042336"/>
                <a:gd name="connsiteY1" fmla="*/ 0 h 625814"/>
                <a:gd name="connsiteX2" fmla="*/ 9042336 w 9042336"/>
                <a:gd name="connsiteY2" fmla="*/ 625814 h 625814"/>
                <a:gd name="connsiteX3" fmla="*/ 0 w 9042336"/>
                <a:gd name="connsiteY3" fmla="*/ 625814 h 625814"/>
                <a:gd name="connsiteX4" fmla="*/ 0 w 9042336"/>
                <a:gd name="connsiteY4" fmla="*/ 0 h 62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336" h="625814">
                  <a:moveTo>
                    <a:pt x="0" y="0"/>
                  </a:moveTo>
                  <a:lnTo>
                    <a:pt x="9042336" y="0"/>
                  </a:lnTo>
                  <a:lnTo>
                    <a:pt x="9042336" y="625814"/>
                  </a:lnTo>
                  <a:lnTo>
                    <a:pt x="0" y="625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Verdana" panose="020B0604030504040204" pitchFamily="34" charset="0"/>
                  <a:ea typeface="Verdana" panose="020B0604030504040204" pitchFamily="34" charset="0"/>
                  <a:hlinkClick r:id="rId8"/>
                </a:rPr>
                <a:t>support.upu.int</a:t>
              </a:r>
              <a:endParaRPr lang="en-US" sz="1800" kern="1200" dirty="0">
                <a:latin typeface="Verdana" panose="020B0604030504040204" pitchFamily="34" charset="0"/>
                <a:ea typeface="Verdana" panose="020B0604030504040204" pitchFamily="34" charset="0"/>
              </a:endParaRPr>
            </a:p>
          </p:txBody>
        </p:sp>
        <p:sp>
          <p:nvSpPr>
            <p:cNvPr id="33" name="Straight Connector 32">
              <a:extLst>
                <a:ext uri="{FF2B5EF4-FFF2-40B4-BE49-F238E27FC236}">
                  <a16:creationId xmlns:a16="http://schemas.microsoft.com/office/drawing/2014/main" id="{FD44EDD1-3EE2-4651-B868-B6F7FA291B68}"/>
                </a:ext>
              </a:extLst>
            </p:cNvPr>
            <p:cNvSpPr/>
            <p:nvPr/>
          </p:nvSpPr>
          <p:spPr>
            <a:xfrm>
              <a:off x="2923715" y="6343787"/>
              <a:ext cx="892765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sp>
        <p:nvSpPr>
          <p:cNvPr id="35" name="TextBox 34">
            <a:extLst>
              <a:ext uri="{FF2B5EF4-FFF2-40B4-BE49-F238E27FC236}">
                <a16:creationId xmlns:a16="http://schemas.microsoft.com/office/drawing/2014/main" id="{87671FFE-9F77-4AED-A48B-40930C509017}"/>
              </a:ext>
            </a:extLst>
          </p:cNvPr>
          <p:cNvSpPr txBox="1"/>
          <p:nvPr/>
        </p:nvSpPr>
        <p:spPr>
          <a:xfrm>
            <a:off x="3048000" y="3246511"/>
            <a:ext cx="6096000" cy="369332"/>
          </a:xfrm>
          <a:prstGeom prst="rect">
            <a:avLst/>
          </a:prstGeom>
          <a:noFill/>
        </p:spPr>
        <p:txBody>
          <a:bodyPr wrap="square">
            <a:spAutoFit/>
          </a:bodyPr>
          <a:lstStyle/>
          <a:p>
            <a:r>
              <a:rPr lang="en-US" sz="1800" b="1" kern="1200" dirty="0">
                <a:latin typeface="Verdana" panose="020B0604030504040204" pitchFamily="34" charset="0"/>
                <a:ea typeface="Verdana" panose="020B0604030504040204" pitchFamily="34" charset="0"/>
              </a:rPr>
              <a:t> </a:t>
            </a:r>
            <a:endParaRPr lang="en-GB" dirty="0"/>
          </a:p>
        </p:txBody>
      </p:sp>
    </p:spTree>
    <p:extLst>
      <p:ext uri="{BB962C8B-B14F-4D97-AF65-F5344CB8AC3E}">
        <p14:creationId xmlns:p14="http://schemas.microsoft.com/office/powerpoint/2010/main" val="10854649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p:txBody>
          <a:bodyPr/>
          <a:lstStyle/>
          <a:p>
            <a:pPr marL="4400" indent="0" algn="ctr" defTabSz="360000">
              <a:buNone/>
            </a:pPr>
            <a:endParaRPr lang="en-GB" dirty="0"/>
          </a:p>
          <a:p>
            <a:pPr marL="4400" indent="0" algn="ctr" defTabSz="360000">
              <a:buNone/>
            </a:pPr>
            <a:endParaRPr lang="en-GB" dirty="0"/>
          </a:p>
          <a:p>
            <a:pPr marL="4400" indent="0" algn="ctr" defTabSz="360000">
              <a:buNone/>
            </a:pPr>
            <a:endParaRPr lang="en-GB" dirty="0"/>
          </a:p>
          <a:p>
            <a:pPr marL="4400" indent="0" algn="ctr" defTabSz="360000">
              <a:buNone/>
            </a:pPr>
            <a:endParaRPr lang="en-GB" dirty="0"/>
          </a:p>
          <a:p>
            <a:pPr marL="4400" indent="0" algn="ctr" defTabSz="360000">
              <a:buNone/>
            </a:pPr>
            <a:r>
              <a:rPr lang="en-US" sz="4000" dirty="0"/>
              <a:t>Thank you for your attention </a:t>
            </a:r>
            <a:endParaRPr lang="en-GB" sz="4000" dirty="0"/>
          </a:p>
        </p:txBody>
      </p:sp>
    </p:spTree>
    <p:extLst>
      <p:ext uri="{BB962C8B-B14F-4D97-AF65-F5344CB8AC3E}">
        <p14:creationId xmlns:p14="http://schemas.microsoft.com/office/powerpoint/2010/main" val="1171895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pPr>
              <a:defRPr/>
            </a:pPr>
            <a:r>
              <a:rPr lang="en-GB" sz="2100" dirty="0">
                <a:solidFill>
                  <a:prstClr val="black"/>
                </a:solidFill>
                <a:cs typeface="Arial" panose="020B0604020202020204" pitchFamily="34" charset="0"/>
              </a:rPr>
              <a:t>Pivoting towards customers and their needs</a:t>
            </a:r>
            <a:br>
              <a:rPr lang="en-GB" sz="2100" dirty="0">
                <a:solidFill>
                  <a:prstClr val="black"/>
                </a:solidFill>
                <a:cs typeface="Arial" panose="020B0604020202020204" pitchFamily="34" charset="0"/>
              </a:rPr>
            </a:br>
            <a:r>
              <a:rPr lang="en-GB" sz="2100" dirty="0">
                <a:solidFill>
                  <a:schemeClr val="tx1">
                    <a:lumMod val="50000"/>
                    <a:lumOff val="50000"/>
                  </a:schemeClr>
                </a:solidFill>
                <a:cs typeface="Arial" panose="020B0604020202020204" pitchFamily="34" charset="0"/>
              </a:rPr>
              <a:t>Product-related changes effective 1 January 2026</a:t>
            </a:r>
            <a:endParaRPr lang="en-GB" sz="2100" dirty="0"/>
          </a:p>
        </p:txBody>
      </p:sp>
      <p:graphicFrame>
        <p:nvGraphicFramePr>
          <p:cNvPr id="7" name="Diagram 6">
            <a:extLst>
              <a:ext uri="{FF2B5EF4-FFF2-40B4-BE49-F238E27FC236}">
                <a16:creationId xmlns:a16="http://schemas.microsoft.com/office/drawing/2014/main" id="{46BC5D41-FF8D-4EB2-B4FD-6A2A1537821B}"/>
              </a:ext>
            </a:extLst>
          </p:cNvPr>
          <p:cNvGraphicFramePr/>
          <p:nvPr>
            <p:extLst>
              <p:ext uri="{D42A27DB-BD31-4B8C-83A1-F6EECF244321}">
                <p14:modId xmlns:p14="http://schemas.microsoft.com/office/powerpoint/2010/main" val="345836502"/>
              </p:ext>
            </p:extLst>
          </p:nvPr>
        </p:nvGraphicFramePr>
        <p:xfrm>
          <a:off x="3049038" y="1401912"/>
          <a:ext cx="8806412" cy="4958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rrow: Notched Right 7">
            <a:extLst>
              <a:ext uri="{FF2B5EF4-FFF2-40B4-BE49-F238E27FC236}">
                <a16:creationId xmlns:a16="http://schemas.microsoft.com/office/drawing/2014/main" id="{659D6074-EC2D-48BC-AB33-E68BE6C5A5B7}"/>
              </a:ext>
            </a:extLst>
          </p:cNvPr>
          <p:cNvSpPr/>
          <p:nvPr/>
        </p:nvSpPr>
        <p:spPr>
          <a:xfrm>
            <a:off x="2328752" y="3317438"/>
            <a:ext cx="1021576" cy="998309"/>
          </a:xfrm>
          <a:prstGeom prst="notched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pic>
        <p:nvPicPr>
          <p:cNvPr id="9" name="Picture 8" descr="image.jpg">
            <a:extLst>
              <a:ext uri="{FF2B5EF4-FFF2-40B4-BE49-F238E27FC236}">
                <a16:creationId xmlns:a16="http://schemas.microsoft.com/office/drawing/2014/main" id="{5CA8A7E1-E51A-4A4B-8F42-3BCC9151E260}"/>
              </a:ext>
            </a:extLst>
          </p:cNvPr>
          <p:cNvPicPr>
            <a:picLocks noChangeAspect="1"/>
          </p:cNvPicPr>
          <p:nvPr/>
        </p:nvPicPr>
        <p:blipFill>
          <a:blip r:embed="rId7"/>
          <a:stretch>
            <a:fillRect/>
          </a:stretch>
        </p:blipFill>
        <p:spPr>
          <a:xfrm>
            <a:off x="390401" y="2860135"/>
            <a:ext cx="1880098" cy="1912914"/>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51806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3AB8-CC50-483F-A07E-BA87F9AB3F47}"/>
              </a:ext>
            </a:extLst>
          </p:cNvPr>
          <p:cNvSpPr>
            <a:spLocks noGrp="1"/>
          </p:cNvSpPr>
          <p:nvPr>
            <p:ph type="ctrTitle"/>
          </p:nvPr>
        </p:nvSpPr>
        <p:spPr/>
        <p:txBody>
          <a:bodyPr/>
          <a:lstStyle/>
          <a:p>
            <a:pPr marL="540000" indent="-540000" defTabSz="540000"/>
            <a:r>
              <a:rPr lang="en-GB" sz="5000" dirty="0"/>
              <a:t>2		Physical services and</a:t>
            </a:r>
            <a:br>
              <a:rPr lang="en-GB" sz="5000" dirty="0"/>
            </a:br>
            <a:r>
              <a:rPr lang="en-GB" sz="5000" dirty="0"/>
              <a:t>	regulatory provisions </a:t>
            </a:r>
          </a:p>
        </p:txBody>
      </p:sp>
    </p:spTree>
    <p:extLst>
      <p:ext uri="{BB962C8B-B14F-4D97-AF65-F5344CB8AC3E}">
        <p14:creationId xmlns:p14="http://schemas.microsoft.com/office/powerpoint/2010/main" val="3488062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en-GB" sz="3200" dirty="0"/>
              <a:t>Registration service (RA–RZ) – Changes effective 1 January 2026</a:t>
            </a:r>
          </a:p>
        </p:txBody>
      </p:sp>
      <p:grpSp>
        <p:nvGrpSpPr>
          <p:cNvPr id="7" name="Group 6">
            <a:extLst>
              <a:ext uri="{FF2B5EF4-FFF2-40B4-BE49-F238E27FC236}">
                <a16:creationId xmlns:a16="http://schemas.microsoft.com/office/drawing/2014/main" id="{534E26A7-A1F9-481A-BF26-8BAF041E0C88}"/>
              </a:ext>
            </a:extLst>
          </p:cNvPr>
          <p:cNvGrpSpPr/>
          <p:nvPr/>
        </p:nvGrpSpPr>
        <p:grpSpPr>
          <a:xfrm>
            <a:off x="336550" y="1530220"/>
            <a:ext cx="11498872" cy="1305541"/>
            <a:chOff x="0" y="0"/>
            <a:chExt cx="8498311" cy="1163646"/>
          </a:xfrm>
        </p:grpSpPr>
        <p:sp>
          <p:nvSpPr>
            <p:cNvPr id="16" name="Rectangle: Rounded Corners 15">
              <a:extLst>
                <a:ext uri="{FF2B5EF4-FFF2-40B4-BE49-F238E27FC236}">
                  <a16:creationId xmlns:a16="http://schemas.microsoft.com/office/drawing/2014/main" id="{0FAEB3FB-1552-45EF-B4B7-1AE4F2385226}"/>
                </a:ext>
              </a:extLst>
            </p:cNvPr>
            <p:cNvSpPr/>
            <p:nvPr/>
          </p:nvSpPr>
          <p:spPr>
            <a:xfrm>
              <a:off x="0" y="0"/>
              <a:ext cx="8498311" cy="116364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7D2E4BC2-E238-46ED-BE0D-69D97108A7D2}"/>
                </a:ext>
              </a:extLst>
            </p:cNvPr>
            <p:cNvSpPr txBox="1"/>
            <p:nvPr/>
          </p:nvSpPr>
          <p:spPr>
            <a:xfrm>
              <a:off x="34082" y="34082"/>
              <a:ext cx="8464229" cy="1095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just" defTabSz="755650">
                <a:lnSpc>
                  <a:spcPct val="90000"/>
                </a:lnSpc>
                <a:spcBef>
                  <a:spcPct val="0"/>
                </a:spcBef>
                <a:spcAft>
                  <a:spcPct val="35000"/>
                </a:spcAft>
              </a:pPr>
              <a:r>
                <a:rPr lang="en-GB" dirty="0">
                  <a:latin typeface="Verdana" panose="020B0604030504040204" pitchFamily="34" charset="0"/>
                  <a:ea typeface="Verdana" panose="020B0604030504040204" pitchFamily="34" charset="0"/>
                </a:rPr>
                <a:t>O</a:t>
              </a:r>
              <a:r>
                <a:rPr lang="en-GB" kern="1200" dirty="0">
                  <a:latin typeface="Verdana" panose="020B0604030504040204" pitchFamily="34" charset="0"/>
                  <a:ea typeface="Verdana" panose="020B0604030504040204" pitchFamily="34" charset="0"/>
                </a:rPr>
                <a:t>riginally, the registration service was a mandatory supplementary service for letter-post items containing documents and goods, with end-to-end liability and </a:t>
              </a:r>
              <a:r>
                <a:rPr lang="en-GB" dirty="0">
                  <a:latin typeface="Verdana" panose="020B0604030504040204" pitchFamily="34" charset="0"/>
                  <a:ea typeface="Verdana" panose="020B0604030504040204" pitchFamily="34" charset="0"/>
                </a:rPr>
                <a:t>visibility only at delivery, without end-to-end tracking. </a:t>
              </a:r>
              <a:r>
                <a:rPr lang="en-GB" kern="1200" dirty="0">
                  <a:latin typeface="Verdana" panose="020B0604030504040204" pitchFamily="34" charset="0"/>
                  <a:ea typeface="Verdana" panose="020B0604030504040204" pitchFamily="34" charset="0"/>
                </a:rPr>
                <a:t>The original purpose of the </a:t>
              </a:r>
              <a:r>
                <a:rPr lang="en-GB" dirty="0">
                  <a:latin typeface="Verdana" panose="020B0604030504040204" pitchFamily="34" charset="0"/>
                  <a:ea typeface="Verdana" panose="020B0604030504040204" pitchFamily="34" charset="0"/>
                </a:rPr>
                <a:t>registration service </a:t>
              </a:r>
              <a:r>
                <a:rPr lang="en-GB" kern="1200" dirty="0">
                  <a:latin typeface="Verdana" panose="020B0604030504040204" pitchFamily="34" charset="0"/>
                  <a:ea typeface="Verdana" panose="020B0604030504040204" pitchFamily="34" charset="0"/>
                </a:rPr>
                <a:t>was to provide proof of posting and a signature on delivery from the recipient, </a:t>
              </a:r>
              <a:r>
                <a:rPr lang="en-GB" dirty="0">
                  <a:latin typeface="Verdana" panose="020B0604030504040204" pitchFamily="34" charset="0"/>
                  <a:ea typeface="Verdana" panose="020B0604030504040204" pitchFamily="34" charset="0"/>
                </a:rPr>
                <a:t>mostly for legal </a:t>
              </a:r>
              <a:r>
                <a:rPr lang="en-GB" kern="1200" dirty="0">
                  <a:latin typeface="Verdana" panose="020B0604030504040204" pitchFamily="34" charset="0"/>
                  <a:ea typeface="Verdana" panose="020B0604030504040204" pitchFamily="34" charset="0"/>
                </a:rPr>
                <a:t>documents (max. 2 kg). </a:t>
              </a:r>
            </a:p>
          </p:txBody>
        </p:sp>
      </p:grpSp>
      <p:grpSp>
        <p:nvGrpSpPr>
          <p:cNvPr id="8" name="Group 7">
            <a:extLst>
              <a:ext uri="{FF2B5EF4-FFF2-40B4-BE49-F238E27FC236}">
                <a16:creationId xmlns:a16="http://schemas.microsoft.com/office/drawing/2014/main" id="{A885B5EE-AAAE-48E0-BA51-4AB8454E3DFE}"/>
              </a:ext>
            </a:extLst>
          </p:cNvPr>
          <p:cNvGrpSpPr/>
          <p:nvPr/>
        </p:nvGrpSpPr>
        <p:grpSpPr>
          <a:xfrm>
            <a:off x="2056564" y="3052394"/>
            <a:ext cx="9798886" cy="1371600"/>
            <a:chOff x="135358" y="0"/>
            <a:chExt cx="8937879" cy="1481561"/>
          </a:xfrm>
          <a:solidFill>
            <a:schemeClr val="accent5">
              <a:lumMod val="50000"/>
            </a:schemeClr>
          </a:solidFill>
        </p:grpSpPr>
        <p:sp>
          <p:nvSpPr>
            <p:cNvPr id="14" name="Rectangle: Rounded Corners 13">
              <a:extLst>
                <a:ext uri="{FF2B5EF4-FFF2-40B4-BE49-F238E27FC236}">
                  <a16:creationId xmlns:a16="http://schemas.microsoft.com/office/drawing/2014/main" id="{1AE5D8F4-44AD-4C54-A7DC-3F7BB43FCE1B}"/>
                </a:ext>
              </a:extLst>
            </p:cNvPr>
            <p:cNvSpPr/>
            <p:nvPr/>
          </p:nvSpPr>
          <p:spPr>
            <a:xfrm>
              <a:off x="135358" y="0"/>
              <a:ext cx="8937878" cy="1481561"/>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87EA2CAE-F407-4789-B77D-320965910036}"/>
                </a:ext>
              </a:extLst>
            </p:cNvPr>
            <p:cNvSpPr txBox="1"/>
            <p:nvPr/>
          </p:nvSpPr>
          <p:spPr>
            <a:xfrm>
              <a:off x="135359" y="105461"/>
              <a:ext cx="8937878" cy="12211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algn="just" defTabSz="1022350">
                <a:lnSpc>
                  <a:spcPct val="90000"/>
                </a:lnSpc>
                <a:spcBef>
                  <a:spcPct val="0"/>
                </a:spcBef>
                <a:spcAft>
                  <a:spcPct val="35000"/>
                </a:spcAft>
              </a:pPr>
              <a:r>
                <a:rPr lang="en-GB" b="1" kern="1200" dirty="0">
                  <a:solidFill>
                    <a:srgbClr val="FFC000"/>
                  </a:solidFill>
                  <a:latin typeface="Verdana" panose="020B0604030504040204" pitchFamily="34" charset="0"/>
                  <a:ea typeface="Verdana" panose="020B0604030504040204" pitchFamily="34" charset="0"/>
                </a:rPr>
                <a:t>What will change: </a:t>
              </a:r>
              <a:r>
                <a:rPr kumimoji="0" lang="en-GB" b="0" i="0" u="none" strike="noStrike" kern="1200" cap="none" spc="0" normalizeH="0" baseline="0" dirty="0">
                  <a:ln>
                    <a:noFill/>
                  </a:ln>
                  <a:solidFill>
                    <a:prstClr val="white"/>
                  </a:solidFill>
                  <a:effectLst/>
                  <a:uLnTx/>
                  <a:uFillTx/>
                  <a:latin typeface="Verdana" panose="020B0604030504040204" pitchFamily="34" charset="0"/>
                  <a:ea typeface="Verdana" panose="020B0604030504040204" pitchFamily="34" charset="0"/>
                </a:rPr>
                <a:t>The </a:t>
              </a:r>
              <a:r>
                <a:rPr lang="en-GB" b="1" dirty="0">
                  <a:solidFill>
                    <a:prstClr val="white"/>
                  </a:solidFill>
                  <a:latin typeface="Verdana" panose="020B0604030504040204" pitchFamily="34" charset="0"/>
                  <a:ea typeface="Verdana" panose="020B0604030504040204" pitchFamily="34" charset="0"/>
                </a:rPr>
                <a:t>registration </a:t>
              </a:r>
              <a:r>
                <a:rPr kumimoji="0" lang="en-GB" b="1" i="0" u="none" strike="noStrike" kern="1200" cap="none" spc="0" normalizeH="0" baseline="0" dirty="0">
                  <a:ln>
                    <a:noFill/>
                  </a:ln>
                  <a:solidFill>
                    <a:prstClr val="white"/>
                  </a:solidFill>
                  <a:effectLst/>
                  <a:uLnTx/>
                  <a:uFillTx/>
                  <a:latin typeface="Verdana" panose="020B0604030504040204" pitchFamily="34" charset="0"/>
                  <a:ea typeface="Verdana" panose="020B0604030504040204" pitchFamily="34" charset="0"/>
                </a:rPr>
                <a:t>service </a:t>
              </a:r>
              <a:r>
                <a:rPr kumimoji="0" lang="en-GB" i="0" u="none" strike="noStrike" kern="1200" cap="none" spc="0" normalizeH="0" baseline="0" dirty="0">
                  <a:ln>
                    <a:noFill/>
                  </a:ln>
                  <a:solidFill>
                    <a:prstClr val="white"/>
                  </a:solidFill>
                  <a:effectLst/>
                  <a:uLnTx/>
                  <a:uFillTx/>
                  <a:latin typeface="Verdana" panose="020B0604030504040204" pitchFamily="34" charset="0"/>
                  <a:ea typeface="Verdana" panose="020B0604030504040204" pitchFamily="34" charset="0"/>
                </a:rPr>
                <a:t>will be </a:t>
              </a:r>
              <a:r>
                <a:rPr lang="en-GB" kern="1200" dirty="0">
                  <a:solidFill>
                    <a:prstClr val="white"/>
                  </a:solidFill>
                  <a:latin typeface="Verdana" panose="020B0604030504040204" pitchFamily="34" charset="0"/>
                  <a:ea typeface="Verdana" panose="020B0604030504040204" pitchFamily="34" charset="0"/>
                </a:rPr>
                <a:t>limited to documents only from 1 January 2026, with mandatory electronic tracking for registered and insured items</a:t>
              </a:r>
              <a:r>
                <a:rPr lang="en-GB" kern="1200" dirty="0">
                  <a:latin typeface="Verdana" panose="020B0604030504040204" pitchFamily="34" charset="0"/>
                  <a:ea typeface="Verdana" panose="020B0604030504040204" pitchFamily="34" charset="0"/>
                </a:rPr>
                <a:t>. Therefore, the registration service will no longer apply to postal items containing goods, including those containing admissible dangerous goods or infectious substances.</a:t>
              </a:r>
            </a:p>
          </p:txBody>
        </p:sp>
      </p:grpSp>
      <p:pic>
        <p:nvPicPr>
          <p:cNvPr id="9" name="Picture 8">
            <a:extLst>
              <a:ext uri="{FF2B5EF4-FFF2-40B4-BE49-F238E27FC236}">
                <a16:creationId xmlns:a16="http://schemas.microsoft.com/office/drawing/2014/main" id="{47681B6B-7CB6-4E1E-90A6-533E25A9CD77}"/>
              </a:ext>
            </a:extLst>
          </p:cNvPr>
          <p:cNvPicPr>
            <a:picLocks noChangeAspect="1"/>
          </p:cNvPicPr>
          <p:nvPr/>
        </p:nvPicPr>
        <p:blipFill>
          <a:blip r:embed="rId2"/>
          <a:stretch>
            <a:fillRect/>
          </a:stretch>
        </p:blipFill>
        <p:spPr>
          <a:xfrm rot="5400000">
            <a:off x="477266" y="2908825"/>
            <a:ext cx="1397179" cy="1586380"/>
          </a:xfrm>
          <a:prstGeom prst="rect">
            <a:avLst/>
          </a:prstGeom>
        </p:spPr>
      </p:pic>
      <p:pic>
        <p:nvPicPr>
          <p:cNvPr id="10" name="Picture 9">
            <a:extLst>
              <a:ext uri="{FF2B5EF4-FFF2-40B4-BE49-F238E27FC236}">
                <a16:creationId xmlns:a16="http://schemas.microsoft.com/office/drawing/2014/main" id="{664469CD-AD7F-4796-83BD-E181DB16DBB7}"/>
              </a:ext>
            </a:extLst>
          </p:cNvPr>
          <p:cNvPicPr>
            <a:picLocks noChangeAspect="1"/>
          </p:cNvPicPr>
          <p:nvPr/>
        </p:nvPicPr>
        <p:blipFill>
          <a:blip r:embed="rId3"/>
          <a:stretch>
            <a:fillRect/>
          </a:stretch>
        </p:blipFill>
        <p:spPr>
          <a:xfrm>
            <a:off x="663398" y="3618882"/>
            <a:ext cx="813727" cy="263826"/>
          </a:xfrm>
          <a:prstGeom prst="rect">
            <a:avLst/>
          </a:prstGeom>
        </p:spPr>
      </p:pic>
      <p:grpSp>
        <p:nvGrpSpPr>
          <p:cNvPr id="11" name="Group 10">
            <a:extLst>
              <a:ext uri="{FF2B5EF4-FFF2-40B4-BE49-F238E27FC236}">
                <a16:creationId xmlns:a16="http://schemas.microsoft.com/office/drawing/2014/main" id="{708E3AC3-B275-403F-ABD8-E6FF9BCDB298}"/>
              </a:ext>
            </a:extLst>
          </p:cNvPr>
          <p:cNvGrpSpPr/>
          <p:nvPr/>
        </p:nvGrpSpPr>
        <p:grpSpPr>
          <a:xfrm>
            <a:off x="345989" y="4640627"/>
            <a:ext cx="11489433" cy="2016000"/>
            <a:chOff x="0" y="0"/>
            <a:chExt cx="9029455" cy="2310472"/>
          </a:xfrm>
        </p:grpSpPr>
        <p:sp>
          <p:nvSpPr>
            <p:cNvPr id="12" name="Rectangle: Rounded Corners 11">
              <a:extLst>
                <a:ext uri="{FF2B5EF4-FFF2-40B4-BE49-F238E27FC236}">
                  <a16:creationId xmlns:a16="http://schemas.microsoft.com/office/drawing/2014/main" id="{AADEC64D-7929-483F-BED1-5FB37689DD28}"/>
                </a:ext>
              </a:extLst>
            </p:cNvPr>
            <p:cNvSpPr/>
            <p:nvPr/>
          </p:nvSpPr>
          <p:spPr>
            <a:xfrm>
              <a:off x="0" y="0"/>
              <a:ext cx="9029455" cy="220010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FDEF9672-0C70-47AD-BED6-FF8FD195A5A9}"/>
                </a:ext>
              </a:extLst>
            </p:cNvPr>
            <p:cNvSpPr txBox="1"/>
            <p:nvPr/>
          </p:nvSpPr>
          <p:spPr>
            <a:xfrm>
              <a:off x="69712" y="69713"/>
              <a:ext cx="8959742" cy="22407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just" defTabSz="1155700">
                <a:lnSpc>
                  <a:spcPct val="90000"/>
                </a:lnSpc>
                <a:spcBef>
                  <a:spcPct val="0"/>
                </a:spcBef>
                <a:spcAft>
                  <a:spcPct val="35000"/>
                </a:spcAft>
              </a:pPr>
              <a:r>
                <a:rPr lang="en-GB" sz="1700" b="1" kern="1200" dirty="0">
                  <a:solidFill>
                    <a:srgbClr val="FFC000"/>
                  </a:solidFill>
                  <a:latin typeface="Verdana" panose="020B0604030504040204" pitchFamily="34" charset="0"/>
                  <a:ea typeface="Verdana" panose="020B0604030504040204" pitchFamily="34" charset="0"/>
                </a:rPr>
                <a:t>Convention changes:</a:t>
              </a:r>
              <a:endParaRPr lang="en-GB" sz="1700" kern="1200" dirty="0">
                <a:latin typeface="Verdana" panose="020B0604030504040204" pitchFamily="34" charset="0"/>
                <a:ea typeface="Verdana" panose="020B0604030504040204" pitchFamily="34" charset="0"/>
              </a:endParaRPr>
            </a:p>
            <a:p>
              <a:pPr algn="just" defTabSz="1155700">
                <a:lnSpc>
                  <a:spcPct val="90000"/>
                </a:lnSpc>
                <a:spcBef>
                  <a:spcPct val="0"/>
                </a:spcBef>
                <a:spcAft>
                  <a:spcPct val="35000"/>
                </a:spcAft>
              </a:pPr>
              <a:r>
                <a:rPr lang="en-GB" sz="1700" b="1" dirty="0">
                  <a:solidFill>
                    <a:schemeClr val="bg1"/>
                  </a:solidFill>
                  <a:latin typeface="Verdana" panose="020B0604030504040204" pitchFamily="34" charset="0"/>
                  <a:ea typeface="Verdana" panose="020B0604030504040204" pitchFamily="34" charset="0"/>
                </a:rPr>
                <a:t>Article 18 </a:t>
              </a:r>
              <a:r>
                <a:rPr lang="en-GB" sz="1700" b="1" dirty="0">
                  <a:latin typeface="Verdana" panose="020B0604030504040204" pitchFamily="34" charset="0"/>
                  <a:ea typeface="Verdana" panose="020B0604030504040204" pitchFamily="34" charset="0"/>
                </a:rPr>
                <a:t>– Supplementary services</a:t>
              </a:r>
            </a:p>
            <a:p>
              <a:pPr algn="just" defTabSz="450000">
                <a:lnSpc>
                  <a:spcPct val="90000"/>
                </a:lnSpc>
                <a:spcBef>
                  <a:spcPct val="0"/>
                </a:spcBef>
                <a:spcAft>
                  <a:spcPts val="0"/>
                </a:spcAft>
              </a:pPr>
              <a:r>
                <a:rPr lang="en-GB" sz="1700" dirty="0">
                  <a:latin typeface="Verdana" panose="020B0604030504040204" pitchFamily="34" charset="0"/>
                  <a:ea typeface="Verdana" panose="020B0604030504040204" pitchFamily="34" charset="0"/>
                </a:rPr>
                <a:t>1	Member countries shall ensure the provision of the following mandatory supplementary services:</a:t>
              </a:r>
            </a:p>
            <a:p>
              <a:pPr marL="449263" indent="-449263" algn="just" defTabSz="450000">
                <a:lnSpc>
                  <a:spcPct val="90000"/>
                </a:lnSpc>
                <a:spcBef>
                  <a:spcPts val="600"/>
                </a:spcBef>
                <a:spcAft>
                  <a:spcPts val="0"/>
                </a:spcAft>
              </a:pPr>
              <a:r>
                <a:rPr lang="en-GB" sz="1700" dirty="0">
                  <a:latin typeface="Verdana" panose="020B0604030504040204" pitchFamily="34" charset="0"/>
                  <a:ea typeface="Verdana" panose="020B0604030504040204" pitchFamily="34" charset="0"/>
                </a:rPr>
                <a:t>1.2	registration service for outbound and inbound priority and airmail letter-post items </a:t>
              </a:r>
              <a:r>
                <a:rPr lang="en-GB" sz="1700" b="1" u="sng" dirty="0">
                  <a:solidFill>
                    <a:srgbClr val="FFC000"/>
                  </a:solidFill>
                  <a:latin typeface="Verdana" panose="020B0604030504040204" pitchFamily="34" charset="0"/>
                  <a:ea typeface="Verdana" panose="020B0604030504040204" pitchFamily="34" charset="0"/>
                </a:rPr>
                <a:t>containing documents only</a:t>
              </a:r>
              <a:r>
                <a:rPr lang="en-GB" sz="1700" dirty="0">
                  <a:latin typeface="Verdana" panose="020B0604030504040204" pitchFamily="34" charset="0"/>
                  <a:ea typeface="Verdana" panose="020B0604030504040204" pitchFamily="34" charset="0"/>
                </a:rPr>
                <a:t>.</a:t>
              </a:r>
            </a:p>
          </p:txBody>
        </p:sp>
      </p:grpSp>
    </p:spTree>
    <p:extLst>
      <p:ext uri="{BB962C8B-B14F-4D97-AF65-F5344CB8AC3E}">
        <p14:creationId xmlns:p14="http://schemas.microsoft.com/office/powerpoint/2010/main" val="2745164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92042-F436-4448-86DF-E0D193D04426}"/>
              </a:ext>
            </a:extLst>
          </p:cNvPr>
          <p:cNvSpPr>
            <a:spLocks noGrp="1"/>
          </p:cNvSpPr>
          <p:nvPr>
            <p:ph type="title"/>
          </p:nvPr>
        </p:nvSpPr>
        <p:spPr/>
        <p:txBody>
          <a:bodyPr/>
          <a:lstStyle/>
          <a:p>
            <a:r>
              <a:rPr lang="en-GB" sz="2700" dirty="0"/>
              <a:t>Registration service (RA–RZ) – Changes effective 1 January 2026 (cont.)</a:t>
            </a:r>
          </a:p>
        </p:txBody>
      </p:sp>
      <p:grpSp>
        <p:nvGrpSpPr>
          <p:cNvPr id="10" name="Group 9">
            <a:extLst>
              <a:ext uri="{FF2B5EF4-FFF2-40B4-BE49-F238E27FC236}">
                <a16:creationId xmlns:a16="http://schemas.microsoft.com/office/drawing/2014/main" id="{FADA47B2-EDA9-48F8-925C-763B0D9F69F8}"/>
              </a:ext>
            </a:extLst>
          </p:cNvPr>
          <p:cNvGrpSpPr/>
          <p:nvPr/>
        </p:nvGrpSpPr>
        <p:grpSpPr>
          <a:xfrm>
            <a:off x="344323" y="1530220"/>
            <a:ext cx="11511127" cy="5004000"/>
            <a:chOff x="0" y="0"/>
            <a:chExt cx="9029455" cy="2292178"/>
          </a:xfrm>
        </p:grpSpPr>
        <p:sp>
          <p:nvSpPr>
            <p:cNvPr id="11" name="Rectangle: Rounded Corners 10">
              <a:extLst>
                <a:ext uri="{FF2B5EF4-FFF2-40B4-BE49-F238E27FC236}">
                  <a16:creationId xmlns:a16="http://schemas.microsoft.com/office/drawing/2014/main" id="{208AB9C9-56EA-4293-B839-A06AEA3BD937}"/>
                </a:ext>
              </a:extLst>
            </p:cNvPr>
            <p:cNvSpPr/>
            <p:nvPr/>
          </p:nvSpPr>
          <p:spPr>
            <a:xfrm>
              <a:off x="0" y="0"/>
              <a:ext cx="9029455" cy="22921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4775A4D8-2657-4DB5-94F7-0D3DF94C5936}"/>
                </a:ext>
              </a:extLst>
            </p:cNvPr>
            <p:cNvSpPr txBox="1"/>
            <p:nvPr/>
          </p:nvSpPr>
          <p:spPr>
            <a:xfrm>
              <a:off x="83065" y="14038"/>
              <a:ext cx="8890344" cy="22591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just" defTabSz="1155700">
                <a:spcBef>
                  <a:spcPct val="0"/>
                </a:spcBef>
                <a:spcAft>
                  <a:spcPts val="0"/>
                </a:spcAft>
              </a:pPr>
              <a:r>
                <a:rPr lang="en-GB" sz="1600" b="1" kern="1200" dirty="0">
                  <a:solidFill>
                    <a:srgbClr val="FFC000"/>
                  </a:solidFill>
                  <a:latin typeface="Verdana" panose="020B0604030504040204" pitchFamily="34" charset="0"/>
                  <a:ea typeface="Verdana" panose="020B0604030504040204" pitchFamily="34" charset="0"/>
                </a:rPr>
                <a:t>Convention Regulations changes:</a:t>
              </a:r>
              <a:endParaRPr lang="en-GB" sz="1600" kern="1200" dirty="0">
                <a:latin typeface="Verdana" panose="020B0604030504040204" pitchFamily="34" charset="0"/>
                <a:ea typeface="Verdana" panose="020B0604030504040204" pitchFamily="34" charset="0"/>
              </a:endParaRPr>
            </a:p>
            <a:p>
              <a:pPr algn="just" defTabSz="1155700">
                <a:spcBef>
                  <a:spcPct val="0"/>
                </a:spcBef>
                <a:spcAft>
                  <a:spcPts val="0"/>
                </a:spcAft>
              </a:pPr>
              <a:endParaRPr lang="en-GB" sz="1600" b="1" dirty="0">
                <a:latin typeface="Verdana" panose="020B0604030504040204" pitchFamily="34" charset="0"/>
                <a:ea typeface="Verdana" panose="020B0604030504040204" pitchFamily="34" charset="0"/>
              </a:endParaRPr>
            </a:p>
            <a:p>
              <a:pPr algn="just" defTabSz="1155700">
                <a:spcBef>
                  <a:spcPct val="0"/>
                </a:spcBef>
                <a:spcAft>
                  <a:spcPts val="0"/>
                </a:spcAft>
              </a:pPr>
              <a:r>
                <a:rPr lang="en-GB" sz="1600" b="1" dirty="0">
                  <a:latin typeface="Verdana" panose="020B0604030504040204" pitchFamily="34" charset="0"/>
                  <a:ea typeface="Verdana" panose="020B0604030504040204" pitchFamily="34" charset="0"/>
                </a:rPr>
                <a:t>Article 19-003</a:t>
              </a:r>
            </a:p>
            <a:p>
              <a:pPr algn="just" defTabSz="1155700">
                <a:spcBef>
                  <a:spcPct val="0"/>
                </a:spcBef>
                <a:spcAft>
                  <a:spcPct val="35000"/>
                </a:spcAft>
              </a:pPr>
              <a:endParaRPr lang="en-GB" sz="1600" b="1" dirty="0">
                <a:latin typeface="Verdana" panose="020B0604030504040204" pitchFamily="34" charset="0"/>
                <a:ea typeface="Verdana" panose="020B0604030504040204" pitchFamily="34" charset="0"/>
              </a:endParaRPr>
            </a:p>
            <a:p>
              <a:pPr algn="just" defTabSz="1155700">
                <a:spcBef>
                  <a:spcPct val="0"/>
                </a:spcBef>
                <a:spcAft>
                  <a:spcPts val="0"/>
                </a:spcAft>
              </a:pPr>
              <a:r>
                <a:rPr lang="en-GB" sz="1600" b="1" dirty="0">
                  <a:latin typeface="Verdana" panose="020B0604030504040204" pitchFamily="34" charset="0"/>
                  <a:ea typeface="Verdana" panose="020B0604030504040204" pitchFamily="34" charset="0"/>
                </a:rPr>
                <a:t>Admissible radioactive materials, infectious substances, and lithium cells and lithium batteries</a:t>
              </a:r>
            </a:p>
            <a:p>
              <a:pPr algn="just" defTabSz="1155700">
                <a:spcBef>
                  <a:spcPct val="0"/>
                </a:spcBef>
                <a:spcAft>
                  <a:spcPts val="0"/>
                </a:spcAft>
              </a:pPr>
              <a:endParaRPr lang="en-GB" sz="1600" b="1" dirty="0">
                <a:latin typeface="Verdana" panose="020B0604030504040204" pitchFamily="34" charset="0"/>
                <a:ea typeface="Verdana" panose="020B0604030504040204" pitchFamily="34" charset="0"/>
              </a:endParaRPr>
            </a:p>
            <a:p>
              <a:pPr marL="539750" indent="-539750" algn="just" defTabSz="540000">
                <a:spcBef>
                  <a:spcPct val="0"/>
                </a:spcBef>
                <a:spcAft>
                  <a:spcPts val="0"/>
                </a:spcAft>
              </a:pPr>
              <a:r>
                <a:rPr lang="en-GB" sz="1600" b="1" dirty="0">
                  <a:latin typeface="Verdana" panose="020B0604030504040204" pitchFamily="34" charset="0"/>
                  <a:ea typeface="Verdana" panose="020B0604030504040204" pitchFamily="34" charset="0"/>
                </a:rPr>
                <a:t>1.2	</a:t>
              </a:r>
              <a:r>
                <a:rPr lang="en-GB" sz="1600" dirty="0">
                  <a:latin typeface="Verdana" panose="020B0604030504040204" pitchFamily="34" charset="0"/>
                  <a:ea typeface="Verdana" panose="020B0604030504040204" pitchFamily="34" charset="0"/>
                </a:rPr>
                <a:t>When they are sent in letter-post items, they shall be subject to the tariff for priority items or the tariff for </a:t>
              </a:r>
              <a:r>
                <a:rPr lang="en-GB" sz="1600" strike="sngStrike" dirty="0">
                  <a:latin typeface="Verdana" panose="020B0604030504040204" pitchFamily="34" charset="0"/>
                  <a:ea typeface="Verdana" panose="020B0604030504040204" pitchFamily="34" charset="0"/>
                </a:rPr>
                <a:t>letters and registration</a:t>
              </a:r>
              <a:r>
                <a:rPr lang="en-GB" sz="1600" dirty="0">
                  <a:latin typeface="Verdana" panose="020B0604030504040204" pitchFamily="34" charset="0"/>
                  <a:ea typeface="Verdana" panose="020B0604030504040204" pitchFamily="34" charset="0"/>
                </a:rPr>
                <a:t> </a:t>
              </a:r>
              <a:r>
                <a:rPr lang="en-GB" sz="1600" b="1" u="sng" dirty="0">
                  <a:solidFill>
                    <a:srgbClr val="FFC000"/>
                  </a:solidFill>
                  <a:latin typeface="Verdana" panose="020B0604030504040204" pitchFamily="34" charset="0"/>
                  <a:ea typeface="Verdana" panose="020B0604030504040204" pitchFamily="34" charset="0"/>
                </a:rPr>
                <a:t>small packets under the tracked delivery service</a:t>
              </a:r>
              <a:r>
                <a:rPr lang="en-GB" sz="1600" dirty="0">
                  <a:latin typeface="Verdana" panose="020B0604030504040204" pitchFamily="34" charset="0"/>
                  <a:ea typeface="Verdana" panose="020B0604030504040204" pitchFamily="34" charset="0"/>
                </a:rPr>
                <a:t>.</a:t>
              </a:r>
            </a:p>
            <a:p>
              <a:pPr algn="just" defTabSz="540000">
                <a:spcBef>
                  <a:spcPct val="0"/>
                </a:spcBef>
                <a:spcAft>
                  <a:spcPts val="0"/>
                </a:spcAft>
              </a:pPr>
              <a:endParaRPr lang="en-GB" sz="1600" dirty="0">
                <a:latin typeface="Verdana" panose="020B0604030504040204" pitchFamily="34" charset="0"/>
                <a:ea typeface="Verdana" panose="020B0604030504040204" pitchFamily="34" charset="0"/>
              </a:endParaRPr>
            </a:p>
            <a:p>
              <a:pPr marL="539750" indent="-539750" algn="just" defTabSz="540000">
                <a:spcBef>
                  <a:spcPct val="0"/>
                </a:spcBef>
                <a:spcAft>
                  <a:spcPts val="0"/>
                </a:spcAft>
              </a:pPr>
              <a:r>
                <a:rPr lang="en-GB" sz="1600" b="1" dirty="0">
                  <a:latin typeface="Verdana" panose="020B0604030504040204" pitchFamily="34" charset="0"/>
                  <a:ea typeface="Verdana" panose="020B0604030504040204" pitchFamily="34" charset="0"/>
                </a:rPr>
                <a:t>2.2	</a:t>
              </a:r>
              <a:r>
                <a:rPr lang="en-GB" sz="1600" dirty="0">
                  <a:latin typeface="Verdana" panose="020B0604030504040204" pitchFamily="34" charset="0"/>
                  <a:ea typeface="Verdana" panose="020B0604030504040204" pitchFamily="34" charset="0"/>
                </a:rPr>
                <a:t>Category B infectious substances (UN 3373) must be handled, packed and labelled in accordance with the provisions listed in the Regulations. These items shall be subject to the tariff for priority items or the tariff for </a:t>
              </a:r>
              <a:r>
                <a:rPr lang="en-GB" sz="1600" strike="sngStrike" dirty="0">
                  <a:latin typeface="Verdana" panose="020B0604030504040204" pitchFamily="34" charset="0"/>
                  <a:ea typeface="Verdana" panose="020B0604030504040204" pitchFamily="34" charset="0"/>
                </a:rPr>
                <a:t>registered letters</a:t>
              </a:r>
              <a:r>
                <a:rPr lang="en-GB" sz="1600" dirty="0">
                  <a:latin typeface="Verdana" panose="020B0604030504040204" pitchFamily="34" charset="0"/>
                  <a:ea typeface="Verdana" panose="020B0604030504040204" pitchFamily="34" charset="0"/>
                </a:rPr>
                <a:t> </a:t>
              </a:r>
              <a:r>
                <a:rPr lang="en-GB" sz="1600" b="1" u="sng" dirty="0">
                  <a:solidFill>
                    <a:srgbClr val="FFC000"/>
                  </a:solidFill>
                  <a:latin typeface="Verdana" panose="020B0604030504040204" pitchFamily="34" charset="0"/>
                  <a:ea typeface="Verdana" panose="020B0604030504040204" pitchFamily="34" charset="0"/>
                </a:rPr>
                <a:t>small packets under the tracked delivery service</a:t>
              </a:r>
              <a:r>
                <a:rPr lang="en-GB" sz="1600" dirty="0">
                  <a:latin typeface="Verdana" panose="020B0604030504040204" pitchFamily="34" charset="0"/>
                  <a:ea typeface="Verdana" panose="020B0604030504040204" pitchFamily="34" charset="0"/>
                </a:rPr>
                <a:t>. An additional charge for the handling of these items shall be allowed.</a:t>
              </a:r>
            </a:p>
            <a:p>
              <a:pPr algn="just" defTabSz="540000">
                <a:spcBef>
                  <a:spcPct val="0"/>
                </a:spcBef>
                <a:spcAft>
                  <a:spcPts val="0"/>
                </a:spcAft>
              </a:pPr>
              <a:endParaRPr lang="en-GB" sz="1600" dirty="0">
                <a:latin typeface="Verdana" panose="020B0604030504040204" pitchFamily="34" charset="0"/>
                <a:ea typeface="Verdana" panose="020B0604030504040204" pitchFamily="34" charset="0"/>
              </a:endParaRPr>
            </a:p>
            <a:p>
              <a:pPr marL="539750" indent="-539750" algn="just" defTabSz="540000">
                <a:spcBef>
                  <a:spcPct val="0"/>
                </a:spcBef>
                <a:spcAft>
                  <a:spcPts val="0"/>
                </a:spcAft>
              </a:pPr>
              <a:r>
                <a:rPr lang="en-GB" sz="1600" b="1" dirty="0">
                  <a:latin typeface="Verdana" panose="020B0604030504040204" pitchFamily="34" charset="0"/>
                  <a:ea typeface="Verdana" panose="020B0604030504040204" pitchFamily="34" charset="0"/>
                </a:rPr>
                <a:t>2.4	</a:t>
              </a:r>
              <a:r>
                <a:rPr lang="en-GB" sz="1600" dirty="0">
                  <a:latin typeface="Verdana" panose="020B0604030504040204" pitchFamily="34" charset="0"/>
                  <a:ea typeface="Verdana" panose="020B0604030504040204" pitchFamily="34" charset="0"/>
                </a:rPr>
                <a:t>Exempt patient specimens (human or animal) must be handled, packed and labelled in accordance with the provisions listed in the Letter Post Regulations. These items shall be subject to the tariff for priority items or to the tariff for </a:t>
              </a:r>
              <a:r>
                <a:rPr lang="en-GB" sz="1600" strike="sngStrike" dirty="0">
                  <a:latin typeface="Verdana" panose="020B0604030504040204" pitchFamily="34" charset="0"/>
                  <a:ea typeface="Verdana" panose="020B0604030504040204" pitchFamily="34" charset="0"/>
                </a:rPr>
                <a:t>registered letters</a:t>
              </a:r>
              <a:r>
                <a:rPr lang="en-GB" sz="1600" dirty="0">
                  <a:latin typeface="Verdana" panose="020B0604030504040204" pitchFamily="34" charset="0"/>
                  <a:ea typeface="Verdana" panose="020B0604030504040204" pitchFamily="34" charset="0"/>
                </a:rPr>
                <a:t> </a:t>
              </a:r>
              <a:r>
                <a:rPr lang="en-GB" sz="1600" b="1" u="sng" dirty="0">
                  <a:solidFill>
                    <a:srgbClr val="FFC000"/>
                  </a:solidFill>
                  <a:latin typeface="Verdana" panose="020B0604030504040204" pitchFamily="34" charset="0"/>
                  <a:ea typeface="Verdana" panose="020B0604030504040204" pitchFamily="34" charset="0"/>
                </a:rPr>
                <a:t>small packets under the tracked delivery service</a:t>
              </a:r>
              <a:r>
                <a:rPr lang="en-GB" sz="1600" dirty="0">
                  <a:latin typeface="Verdana" panose="020B0604030504040204" pitchFamily="34" charset="0"/>
                  <a:ea typeface="Verdana" panose="020B0604030504040204" pitchFamily="34" charset="0"/>
                </a:rPr>
                <a:t>. An additional charge for the handling of these items is allowed.</a:t>
              </a:r>
            </a:p>
          </p:txBody>
        </p:sp>
      </p:grpSp>
      <p:grpSp>
        <p:nvGrpSpPr>
          <p:cNvPr id="7" name="Group 6">
            <a:extLst>
              <a:ext uri="{FF2B5EF4-FFF2-40B4-BE49-F238E27FC236}">
                <a16:creationId xmlns:a16="http://schemas.microsoft.com/office/drawing/2014/main" id="{CF203CAD-C105-4A1B-ADD6-800D92E1BD80}"/>
              </a:ext>
            </a:extLst>
          </p:cNvPr>
          <p:cNvGrpSpPr/>
          <p:nvPr/>
        </p:nvGrpSpPr>
        <p:grpSpPr>
          <a:xfrm>
            <a:off x="10164417" y="1640428"/>
            <a:ext cx="1477850" cy="1110966"/>
            <a:chOff x="10119711" y="95478"/>
            <a:chExt cx="1586380" cy="1397179"/>
          </a:xfrm>
        </p:grpSpPr>
        <p:pic>
          <p:nvPicPr>
            <p:cNvPr id="8" name="Picture 7">
              <a:extLst>
                <a:ext uri="{FF2B5EF4-FFF2-40B4-BE49-F238E27FC236}">
                  <a16:creationId xmlns:a16="http://schemas.microsoft.com/office/drawing/2014/main" id="{B4C7E163-B43F-4259-8188-FA869845C6D5}"/>
                </a:ext>
              </a:extLst>
            </p:cNvPr>
            <p:cNvPicPr>
              <a:picLocks noChangeAspect="1"/>
            </p:cNvPicPr>
            <p:nvPr/>
          </p:nvPicPr>
          <p:blipFill>
            <a:blip r:embed="rId2"/>
            <a:stretch>
              <a:fillRect/>
            </a:stretch>
          </p:blipFill>
          <p:spPr>
            <a:xfrm rot="5400000">
              <a:off x="10214311" y="878"/>
              <a:ext cx="1397179" cy="1586380"/>
            </a:xfrm>
            <a:prstGeom prst="rect">
              <a:avLst/>
            </a:prstGeom>
          </p:spPr>
        </p:pic>
        <p:pic>
          <p:nvPicPr>
            <p:cNvPr id="9" name="Picture 8">
              <a:extLst>
                <a:ext uri="{FF2B5EF4-FFF2-40B4-BE49-F238E27FC236}">
                  <a16:creationId xmlns:a16="http://schemas.microsoft.com/office/drawing/2014/main" id="{DFEEEC5C-B259-4BA7-B80F-5A3E8A61EB04}"/>
                </a:ext>
              </a:extLst>
            </p:cNvPr>
            <p:cNvPicPr>
              <a:picLocks noChangeAspect="1"/>
            </p:cNvPicPr>
            <p:nvPr/>
          </p:nvPicPr>
          <p:blipFill>
            <a:blip r:embed="rId3"/>
            <a:stretch>
              <a:fillRect/>
            </a:stretch>
          </p:blipFill>
          <p:spPr>
            <a:xfrm>
              <a:off x="10400443" y="710935"/>
              <a:ext cx="813727" cy="263826"/>
            </a:xfrm>
            <a:prstGeom prst="rect">
              <a:avLst/>
            </a:prstGeom>
          </p:spPr>
        </p:pic>
      </p:grpSp>
    </p:spTree>
    <p:extLst>
      <p:ext uri="{BB962C8B-B14F-4D97-AF65-F5344CB8AC3E}">
        <p14:creationId xmlns:p14="http://schemas.microsoft.com/office/powerpoint/2010/main" val="3104604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U PPT" id="{5D047197-9FE3-4362-861D-CDE8DA4F70C8}" vid="{6A0EDF63-D1D4-4FE3-951D-8FBE4885363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GSProductionDocument" ma:contentTypeID="0x010100058EFBD0D35E49E793D404E779D0CFC200A99B90ACDC5B244BA2146F32FB8F9E12" ma:contentTypeVersion="0" ma:contentTypeDescription="Production document" ma:contentTypeScope="" ma:versionID="f4204278b47c5e978e806f0851f4af1a">
  <xsd:schema xmlns:xsd="http://www.w3.org/2001/XMLSchema" xmlns:xs="http://www.w3.org/2001/XMLSchema" xmlns:p="http://schemas.microsoft.com/office/2006/metadata/properties" xmlns:ns2="45bc4347-1e49-4f11-a2de-cdc8b1236453" targetNamespace="http://schemas.microsoft.com/office/2006/metadata/properties" ma:root="true" ma:fieldsID="a4456b6a203e5e68af3c88c9d5b118af" ns2:_="">
    <xsd:import namespace="45bc4347-1e49-4f11-a2de-cdc8b1236453"/>
    <xsd:element name="properties">
      <xsd:complexType>
        <xsd:sequence>
          <xsd:element name="documentManagement">
            <xsd:complexType>
              <xsd:all>
                <xsd:element ref="ns2:PGSOriginalLanguage" minOccurs="0"/>
                <xsd:element ref="ns2:PGSRequester" minOccurs="0"/>
                <xsd:element ref="ns2:PGSRequestAuthor" minOccurs="0"/>
                <xsd:element ref="ns2:PGSDocumentType" minOccurs="0"/>
                <xsd:element ref="ns2:PGSBat" minOccurs="0"/>
                <xsd:element ref="ns2:PGSTitle" minOccurs="0"/>
                <xsd:element ref="ns2:PGSAssociatedRequest" minOccurs="0"/>
                <xsd:element ref="ns2:PGSWordCount" minOccurs="0"/>
                <xsd:element ref="ns2:PGSDirectPublication" minOccurs="0"/>
                <xsd:element ref="ns2:PGS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bc4347-1e49-4f11-a2de-cdc8b1236453" elementFormDefault="qualified">
    <xsd:import namespace="http://schemas.microsoft.com/office/2006/documentManagement/types"/>
    <xsd:import namespace="http://schemas.microsoft.com/office/infopath/2007/PartnerControls"/>
    <xsd:element name="PGSOriginalLanguage" ma:index="8" nillable="true" ma:displayName="Original language" ma:format="Dropdown" ma:internalName="PGSOriginalLanguage">
      <xsd:simpleType>
        <xsd:restriction base="dms:Choice">
          <xsd:enumeration value="French"/>
          <xsd:enumeration value="English"/>
          <xsd:enumeration value="Arabic"/>
          <xsd:enumeration value="Portuguese"/>
          <xsd:enumeration value="Spanish"/>
          <xsd:enumeration value="Russian"/>
          <xsd:enumeration value="Français"/>
          <xsd:enumeration value="Anglais"/>
          <xsd:enumeration value="Arabe"/>
          <xsd:enumeration value="Portugais"/>
          <xsd:enumeration value="Russe"/>
          <xsd:enumeration value="Espagnol"/>
        </xsd:restriction>
      </xsd:simpleType>
    </xsd:element>
    <xsd:element name="PGSRequester" ma:index="9" nillable="true" ma:displayName="Requester" ma:internalName="PGSRequester">
      <xsd:simpleType>
        <xsd:restriction base="dms:Text"/>
      </xsd:simpleType>
    </xsd:element>
    <xsd:element name="PGSRequestAuthor" ma:index="10" nillable="true" ma:displayName="Author" ma:internalName="PGSRequestAuthor">
      <xsd:simpleType>
        <xsd:restriction base="dms:Text"/>
      </xsd:simpleType>
    </xsd:element>
    <xsd:element name="PGSDocumentType" ma:index="11" nillable="true" ma:displayName="To be published" ma:default="0" ma:internalName="PGSDocumentType">
      <xsd:simpleType>
        <xsd:restriction base="dms:Boolean"/>
      </xsd:simpleType>
    </xsd:element>
    <xsd:element name="PGSBat" ma:index="12" nillable="true" ma:displayName="BAT" ma:default="0" ma:internalName="PGSBat">
      <xsd:simpleType>
        <xsd:restriction base="dms:Boolean"/>
      </xsd:simpleType>
    </xsd:element>
    <xsd:element name="PGSTitle" ma:index="13" nillable="true" ma:displayName="Document title" ma:internalName="PGSTitle">
      <xsd:simpleType>
        <xsd:restriction base="dms:Text"/>
      </xsd:simpleType>
    </xsd:element>
    <xsd:element name="PGSAssociatedRequest" ma:index="14" nillable="true" ma:displayName="Associated request" ma:internalName="PGSAssociatedRequest">
      <xsd:simpleType>
        <xsd:restriction base="dms:Text"/>
      </xsd:simpleType>
    </xsd:element>
    <xsd:element name="PGSWordCount" ma:index="15" nillable="true" ma:displayName="Number of words" ma:internalName="PGSWordCount">
      <xsd:simpleType>
        <xsd:restriction base="dms:Number"/>
      </xsd:simpleType>
    </xsd:element>
    <xsd:element name="PGSDirectPublication" ma:index="16" nillable="true" ma:displayName="Direct publication" ma:default="0" ma:internalName="PGSDirectPublication">
      <xsd:simpleType>
        <xsd:restriction base="dms:Boolean"/>
      </xsd:simpleType>
    </xsd:element>
    <xsd:element name="PGSFolio" ma:index="17" nillable="true" ma:displayName="Folio" ma:internalName="PGSFolio">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GSBat xmlns="45bc4347-1e49-4f11-a2de-cdc8b1236453">false</PGSBat>
    <PGSWordCount xmlns="45bc4347-1e49-4f11-a2de-cdc8b1236453" xsi:nil="true"/>
    <PGSDirectPublication xmlns="45bc4347-1e49-4f11-a2de-cdc8b1236453">false</PGSDirectPublication>
    <PGSAssociatedRequest xmlns="45bc4347-1e49-4f11-a2de-cdc8b1236453" xsi:nil="true"/>
    <PGSTitle xmlns="45bc4347-1e49-4f11-a2de-cdc8b1236453" xsi:nil="true"/>
    <PGSRequester xmlns="45bc4347-1e49-4f11-a2de-cdc8b1236453" xsi:nil="true"/>
    <PGSFolio xmlns="45bc4347-1e49-4f11-a2de-cdc8b1236453" xsi:nil="true"/>
    <PGSOriginalLanguage xmlns="45bc4347-1e49-4f11-a2de-cdc8b1236453" xsi:nil="true"/>
    <PGSRequestAuthor xmlns="45bc4347-1e49-4f11-a2de-cdc8b1236453" xsi:nil="true"/>
    <PGSDocumentType xmlns="45bc4347-1e49-4f11-a2de-cdc8b1236453">false</PGSDocumentType>
  </documentManagement>
</p:properties>
</file>

<file path=customXml/itemProps1.xml><?xml version="1.0" encoding="utf-8"?>
<ds:datastoreItem xmlns:ds="http://schemas.openxmlformats.org/officeDocument/2006/customXml" ds:itemID="{11DC5F69-E033-4E3F-A451-2595E2DBF6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bc4347-1e49-4f11-a2de-cdc8b12364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80E87A-AD57-4B4B-AE18-CC761D842458}">
  <ds:schemaRefs>
    <ds:schemaRef ds:uri="http://schemas.microsoft.com/sharepoint/v3/contenttype/forms"/>
  </ds:schemaRefs>
</ds:datastoreItem>
</file>

<file path=customXml/itemProps3.xml><?xml version="1.0" encoding="utf-8"?>
<ds:datastoreItem xmlns:ds="http://schemas.openxmlformats.org/officeDocument/2006/customXml" ds:itemID="{C7FAB590-D6C5-4D84-B21C-8A90BD7B1F47}">
  <ds:schemaRefs>
    <ds:schemaRef ds:uri="http://schemas.microsoft.com/office/2006/documentManagement/types"/>
    <ds:schemaRef ds:uri="45bc4347-1e49-4f11-a2de-cdc8b1236453"/>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UPU PPT</Template>
  <TotalTime>455</TotalTime>
  <Words>3589</Words>
  <Application>Microsoft Office PowerPoint</Application>
  <PresentationFormat>Grand écran</PresentationFormat>
  <Paragraphs>516</Paragraphs>
  <Slides>54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54</vt:i4>
      </vt:variant>
    </vt:vector>
  </HeadingPairs>
  <TitlesOfParts>
    <vt:vector size="60" baseType="lpstr">
      <vt:lpstr>Arial</vt:lpstr>
      <vt:lpstr>Calibri</vt:lpstr>
      <vt:lpstr>Courier New</vt:lpstr>
      <vt:lpstr>Verdana</vt:lpstr>
      <vt:lpstr>Wingdings</vt:lpstr>
      <vt:lpstr>Office Theme</vt:lpstr>
      <vt:lpstr>Navigating the new requirements for registered, tracked and insured services effective 1 January 2026</vt:lpstr>
      <vt:lpstr>Présentation PowerPoint</vt:lpstr>
      <vt:lpstr>1  Introduction</vt:lpstr>
      <vt:lpstr>Introduction: What is driving product changes? Internal factors and rapidly changing global landscape</vt:lpstr>
      <vt:lpstr>UPU response and support framework Adapting postal services to market dynamics</vt:lpstr>
      <vt:lpstr>Pivoting towards customers and their needs Product-related changes effective 1 January 2026</vt:lpstr>
      <vt:lpstr>2  Physical services and  regulatory provisions </vt:lpstr>
      <vt:lpstr>Registration service (RA–RZ) – Changes effective 1 January 2026</vt:lpstr>
      <vt:lpstr>Registration service (RA–RZ) – Changes effective 1 January 2026 (cont.)</vt:lpstr>
      <vt:lpstr>Mandatory track-and-trace information via EMSEVT 3 for registered, insured and tracked items</vt:lpstr>
      <vt:lpstr>Summary of features: registered, insured and tracked delivery services</vt:lpstr>
      <vt:lpstr>Portfolio matrix of international physical postal services – as at 1 January 2026</vt:lpstr>
      <vt:lpstr>  3  Technical requirements</vt:lpstr>
      <vt:lpstr>Service indicators</vt:lpstr>
      <vt:lpstr>Route management</vt:lpstr>
      <vt:lpstr>Dispatch creation</vt:lpstr>
      <vt:lpstr>Inbound mail</vt:lpstr>
      <vt:lpstr>EDI configuration</vt:lpstr>
      <vt:lpstr>Accounting</vt:lpstr>
      <vt:lpstr>Accounting (cont.)</vt:lpstr>
      <vt:lpstr>Accounting (cont.)</vt:lpstr>
      <vt:lpstr>IPS 2025</vt:lpstr>
      <vt:lpstr>  4  Remuneration</vt:lpstr>
      <vt:lpstr>Remuneration of registered and insured items Current cycle (2025)</vt:lpstr>
      <vt:lpstr>Remuneration of registered and insured items effective 1 January 2026 (proposal 20.28.1)</vt:lpstr>
      <vt:lpstr>Remuneration of registered and insured items effective 1 January 2026 (proposal 20.28.1) (cont.)</vt:lpstr>
      <vt:lpstr>Remuneration of registered and insured items effective 1 January 2027 (proposal 20.28.1)</vt:lpstr>
      <vt:lpstr>Remuneration of registered and insured items IRS 2026–2030 proposals (proposal 20.28.1)</vt:lpstr>
      <vt:lpstr> 5  Quality measurement    and reporting</vt:lpstr>
      <vt:lpstr>I.  Data capture and exchange</vt:lpstr>
      <vt:lpstr>I.  Data capture and exchange (cont.)</vt:lpstr>
      <vt:lpstr>I.  Data capture and exchange (cont.)</vt:lpstr>
      <vt:lpstr>III. Measurement: performance calculation</vt:lpstr>
      <vt:lpstr>Reporting schedule  (Refer to IB circular No. 51/2025)</vt:lpstr>
      <vt:lpstr>Sample report</vt:lpstr>
      <vt:lpstr>Experiences and operations reports</vt:lpstr>
      <vt:lpstr>Electronic handling of international inquiries effective 1 January 2026</vt:lpstr>
      <vt:lpstr>  6  Accounting</vt:lpstr>
      <vt:lpstr>Accounting today</vt:lpstr>
      <vt:lpstr>Accounting from 2026</vt:lpstr>
      <vt:lpstr>CN 60</vt:lpstr>
      <vt:lpstr>Centralized CN 60</vt:lpstr>
      <vt:lpstr>Centralized CN 60 (cont.)</vt:lpstr>
      <vt:lpstr>  7  Compliance</vt:lpstr>
      <vt:lpstr>EDI compliance measurements</vt:lpstr>
      <vt:lpstr>Compliance dashboard</vt:lpstr>
      <vt:lpstr>Présentation PowerPoint</vt:lpstr>
      <vt:lpstr>Présentation PowerPoint</vt:lpstr>
      <vt:lpstr>  9  Support and guidance </vt:lpstr>
      <vt:lpstr>Draft IB circular and updating of Letter Post Compendium Online</vt:lpstr>
      <vt:lpstr>Webinar materials</vt:lpstr>
      <vt:lpstr>Update on tracked delivery service and M bags </vt:lpstr>
      <vt:lpstr>For any additional questions or further information, feel free to reach out to us: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new requirements for registered, tracked and insured services effective 1 January 2026</dc:title>
  <dc:creator>ABRECHT-MILNER dorothy</dc:creator>
  <cp:lastModifiedBy>ELLILI chokri</cp:lastModifiedBy>
  <cp:revision>60</cp:revision>
  <dcterms:created xsi:type="dcterms:W3CDTF">2025-06-24T14:55:56Z</dcterms:created>
  <dcterms:modified xsi:type="dcterms:W3CDTF">2025-07-03T05:50:22Z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0x010100058EFBD0D35E49E793D404E779D0CFC200A99B90ACDC5B244BA2146F32FB8F9E12</vt:lpwstr>
  </property>
</Properties>
</file>