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58" r:id="rId4"/>
  </p:sldMasterIdLst>
  <p:notesMasterIdLst>
    <p:notesMasterId r:id="rId59"/>
  </p:notesMasterIdLst>
  <p:sldIdLst>
    <p:sldId id="257" r:id="rId5"/>
    <p:sldId id="6052" r:id="rId6"/>
    <p:sldId id="2147475162" r:id="rId7"/>
    <p:sldId id="6091" r:id="rId8"/>
    <p:sldId id="2147475149" r:id="rId9"/>
    <p:sldId id="6035" r:id="rId10"/>
    <p:sldId id="6053" r:id="rId11"/>
    <p:sldId id="2147475150" r:id="rId12"/>
    <p:sldId id="2147475151" r:id="rId13"/>
    <p:sldId id="2147475152" r:id="rId14"/>
    <p:sldId id="2147475154" r:id="rId15"/>
    <p:sldId id="330" r:id="rId16"/>
    <p:sldId id="6055" r:id="rId17"/>
    <p:sldId id="6062" r:id="rId18"/>
    <p:sldId id="6063" r:id="rId19"/>
    <p:sldId id="6064" r:id="rId20"/>
    <p:sldId id="6065" r:id="rId21"/>
    <p:sldId id="6066" r:id="rId22"/>
    <p:sldId id="6067" r:id="rId23"/>
    <p:sldId id="6068" r:id="rId24"/>
    <p:sldId id="6079" r:id="rId25"/>
    <p:sldId id="2147475155" r:id="rId26"/>
    <p:sldId id="6060" r:id="rId27"/>
    <p:sldId id="2147475163" r:id="rId28"/>
    <p:sldId id="2147475164" r:id="rId29"/>
    <p:sldId id="2147475165" r:id="rId30"/>
    <p:sldId id="2147475166" r:id="rId31"/>
    <p:sldId id="2147475167" r:id="rId32"/>
    <p:sldId id="6043" r:id="rId33"/>
    <p:sldId id="723" r:id="rId34"/>
    <p:sldId id="6044" r:id="rId35"/>
    <p:sldId id="6057" r:id="rId36"/>
    <p:sldId id="6045" r:id="rId37"/>
    <p:sldId id="265" r:id="rId38"/>
    <p:sldId id="2147475156" r:id="rId39"/>
    <p:sldId id="2147475157" r:id="rId40"/>
    <p:sldId id="309" r:id="rId41"/>
    <p:sldId id="6069" r:id="rId42"/>
    <p:sldId id="258" r:id="rId43"/>
    <p:sldId id="325" r:id="rId44"/>
    <p:sldId id="327" r:id="rId45"/>
    <p:sldId id="326" r:id="rId46"/>
    <p:sldId id="328" r:id="rId47"/>
    <p:sldId id="6071" r:id="rId48"/>
    <p:sldId id="324" r:id="rId49"/>
    <p:sldId id="262" r:id="rId50"/>
    <p:sldId id="6070" r:id="rId51"/>
    <p:sldId id="6089" r:id="rId52"/>
    <p:sldId id="6039" r:id="rId53"/>
    <p:sldId id="2147475159" r:id="rId54"/>
    <p:sldId id="6080" r:id="rId55"/>
    <p:sldId id="282" r:id="rId56"/>
    <p:sldId id="2147475158" r:id="rId57"/>
    <p:sldId id="6090" r:id="rId58"/>
  </p:sldIdLst>
  <p:sldSz cx="12192000" cy="6858000"/>
  <p:notesSz cx="6808788" cy="99409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5822" autoAdjust="0"/>
  </p:normalViewPr>
  <p:slideViewPr>
    <p:cSldViewPr snapToGrid="0" snapToObjects="1">
      <p:cViewPr varScale="1">
        <p:scale>
          <a:sx n="71" d="100"/>
          <a:sy n="71" d="100"/>
        </p:scale>
        <p:origin x="1085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7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.QS@upu.int" TargetMode="External"/><Relationship Id="rId7" Type="http://schemas.openxmlformats.org/officeDocument/2006/relationships/hyperlink" Target="https://support.upu.int/" TargetMode="External"/><Relationship Id="rId2" Type="http://schemas.openxmlformats.org/officeDocument/2006/relationships/hyperlink" Target="mailto:POC.PSDEIG.secretariat@upu.int" TargetMode="External"/><Relationship Id="rId1" Type="http://schemas.openxmlformats.org/officeDocument/2006/relationships/hyperlink" Target="mailto:ORE@upu.int" TargetMode="External"/><Relationship Id="rId6" Type="http://schemas.openxmlformats.org/officeDocument/2006/relationships/hyperlink" Target="mailto:compliance.standards@upu.int" TargetMode="External"/><Relationship Id="rId5" Type="http://schemas.openxmlformats.org/officeDocument/2006/relationships/hyperlink" Target="mailto:central.accounting@upu.int" TargetMode="External"/><Relationship Id="rId4" Type="http://schemas.openxmlformats.org/officeDocument/2006/relationships/hyperlink" Target="mailto:DPRM-PPRE-REM@upu.int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rmation.QS@upu.int" TargetMode="External"/><Relationship Id="rId7" Type="http://schemas.openxmlformats.org/officeDocument/2006/relationships/hyperlink" Target="https://support.upu.int/" TargetMode="External"/><Relationship Id="rId2" Type="http://schemas.openxmlformats.org/officeDocument/2006/relationships/hyperlink" Target="mailto:POC.PSDEIG.secretariat@upu.int" TargetMode="External"/><Relationship Id="rId1" Type="http://schemas.openxmlformats.org/officeDocument/2006/relationships/hyperlink" Target="mailto:ORE@upu.int" TargetMode="External"/><Relationship Id="rId6" Type="http://schemas.openxmlformats.org/officeDocument/2006/relationships/hyperlink" Target="mailto:compliance.standards@upu.int" TargetMode="External"/><Relationship Id="rId5" Type="http://schemas.openxmlformats.org/officeDocument/2006/relationships/hyperlink" Target="mailto:central.accounting@upu.int" TargetMode="External"/><Relationship Id="rId4" Type="http://schemas.openxmlformats.org/officeDocument/2006/relationships/hyperlink" Target="mailto:DPRM-PPRE-REM@upu.i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8972E-C265-43F7-ADA9-C0D366E72D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F1E53-A65E-4B5B-B9D0-317B87C821A9}">
      <dgm:prSet custT="1"/>
      <dgm:spPr/>
      <dgm:t>
        <a:bodyPr/>
        <a:lstStyle/>
        <a:p>
          <a:pPr rtl="0"/>
          <a:r>
            <a:rPr lang="en-GB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800" dirty="0">
              <a:latin typeface="Verdana" panose="020B0604030504040204" pitchFamily="34" charset="0"/>
              <a:ea typeface="Verdana" panose="020B0604030504040204" pitchFamily="34" charset="0"/>
            </a:rPr>
            <a:t>Заказные услуги, ограничивающиеся только документами – статья 18.1.1 Конвенции</a:t>
          </a:r>
          <a:endParaRPr lang="en-US" sz="1800" b="1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83A695-A9C5-4A51-9FEA-CEA6E55CE3D7}" type="par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02D92B-B0D1-458F-AF4A-EFD6E14B8CB1}" type="sibTrans" cxnId="{A67BE178-A59D-42D9-BA44-B54355ECC2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10A91B-C8F8-4AD8-BA0A-ABFECEC3A219}">
      <dgm:prSet custT="1"/>
      <dgm:spPr/>
      <dgm:t>
        <a:bodyPr/>
        <a:lstStyle/>
        <a:p>
          <a:pPr rtl="0"/>
          <a:r>
            <a:rPr lang="ru-RU" sz="18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Обмен EMSEVT V3 является обязательным для заказных, с объявленной ценностью и отслеживаемых отправлений – статьи 17-130 и 17-131 Регламента</a:t>
          </a:r>
          <a:endParaRPr lang="en-US" sz="18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8F105D8-0E76-494B-9B63-90CC6BD37A02}" type="par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546154-7158-407B-A7C8-B1DFCD6BADB8}" type="sibTrans" cxnId="{22CF758F-7EB4-436C-A19B-607F69ABAC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06C0882-E9D9-4F7B-A796-58781C1DFFB2}" type="pres">
      <dgm:prSet presAssocID="{E528972E-C265-43F7-ADA9-C0D366E72D33}" presName="Name0" presStyleCnt="0">
        <dgm:presLayoutVars>
          <dgm:chMax val="7"/>
          <dgm:chPref val="7"/>
          <dgm:dir/>
        </dgm:presLayoutVars>
      </dgm:prSet>
      <dgm:spPr/>
    </dgm:pt>
    <dgm:pt modelId="{15331FE7-8AA5-4364-AB7D-DC7029133E66}" type="pres">
      <dgm:prSet presAssocID="{E528972E-C265-43F7-ADA9-C0D366E72D33}" presName="Name1" presStyleCnt="0"/>
      <dgm:spPr/>
    </dgm:pt>
    <dgm:pt modelId="{2F21D9D1-D88A-4D26-A852-3D27A15DC283}" type="pres">
      <dgm:prSet presAssocID="{E528972E-C265-43F7-ADA9-C0D366E72D33}" presName="cycle" presStyleCnt="0"/>
      <dgm:spPr/>
    </dgm:pt>
    <dgm:pt modelId="{660C5441-4E20-4D03-8508-7BB671BA6AE6}" type="pres">
      <dgm:prSet presAssocID="{E528972E-C265-43F7-ADA9-C0D366E72D33}" presName="srcNode" presStyleLbl="node1" presStyleIdx="0" presStyleCnt="2"/>
      <dgm:spPr/>
    </dgm:pt>
    <dgm:pt modelId="{5E3DC349-CEA0-4CCA-8DEB-7F5F1B151E88}" type="pres">
      <dgm:prSet presAssocID="{E528972E-C265-43F7-ADA9-C0D366E72D33}" presName="conn" presStyleLbl="parChTrans1D2" presStyleIdx="0" presStyleCnt="1"/>
      <dgm:spPr/>
    </dgm:pt>
    <dgm:pt modelId="{E12A214F-91A9-455F-A2F7-2E561A4BED84}" type="pres">
      <dgm:prSet presAssocID="{E528972E-C265-43F7-ADA9-C0D366E72D33}" presName="extraNode" presStyleLbl="node1" presStyleIdx="0" presStyleCnt="2"/>
      <dgm:spPr/>
    </dgm:pt>
    <dgm:pt modelId="{CE5D7DE5-7E9E-4388-9B53-41F350D416FD}" type="pres">
      <dgm:prSet presAssocID="{E528972E-C265-43F7-ADA9-C0D366E72D33}" presName="dstNode" presStyleLbl="node1" presStyleIdx="0" presStyleCnt="2"/>
      <dgm:spPr/>
    </dgm:pt>
    <dgm:pt modelId="{D6820EA1-203E-4F49-9D5D-0389CC6F13EA}" type="pres">
      <dgm:prSet presAssocID="{ECDF1E53-A65E-4B5B-B9D0-317B87C821A9}" presName="text_1" presStyleLbl="node1" presStyleIdx="0" presStyleCnt="2" custScaleX="103295" custLinFactNeighborX="1443">
        <dgm:presLayoutVars>
          <dgm:bulletEnabled val="1"/>
        </dgm:presLayoutVars>
      </dgm:prSet>
      <dgm:spPr/>
    </dgm:pt>
    <dgm:pt modelId="{3514EE31-E779-49B0-BBA9-A4E57E5A9CD6}" type="pres">
      <dgm:prSet presAssocID="{ECDF1E53-A65E-4B5B-B9D0-317B87C821A9}" presName="accent_1" presStyleCnt="0"/>
      <dgm:spPr/>
    </dgm:pt>
    <dgm:pt modelId="{05D39FBB-E830-41E9-90A1-FD578FFF8F7A}" type="pres">
      <dgm:prSet presAssocID="{ECDF1E53-A65E-4B5B-B9D0-317B87C821A9}" presName="accentRepeatNode" presStyleLbl="solidFgAcc1" presStyleIdx="0" presStyleCnt="2"/>
      <dgm:spPr/>
    </dgm:pt>
    <dgm:pt modelId="{6D9CF2C0-2CBF-4622-910D-8F6301B42691}" type="pres">
      <dgm:prSet presAssocID="{D010A91B-C8F8-4AD8-BA0A-ABFECEC3A219}" presName="text_2" presStyleLbl="node1" presStyleIdx="1" presStyleCnt="2">
        <dgm:presLayoutVars>
          <dgm:bulletEnabled val="1"/>
        </dgm:presLayoutVars>
      </dgm:prSet>
      <dgm:spPr/>
    </dgm:pt>
    <dgm:pt modelId="{C8794EB4-68D2-4252-AE22-AA390DC3E453}" type="pres">
      <dgm:prSet presAssocID="{D010A91B-C8F8-4AD8-BA0A-ABFECEC3A219}" presName="accent_2" presStyleCnt="0"/>
      <dgm:spPr/>
    </dgm:pt>
    <dgm:pt modelId="{0BD90D2E-1FD4-44F4-A5DC-B052C23B45F4}" type="pres">
      <dgm:prSet presAssocID="{D010A91B-C8F8-4AD8-BA0A-ABFECEC3A219}" presName="accentRepeatNode" presStyleLbl="solidFgAcc1" presStyleIdx="1" presStyleCnt="2"/>
      <dgm:spPr/>
    </dgm:pt>
  </dgm:ptLst>
  <dgm:cxnLst>
    <dgm:cxn modelId="{15B2812C-0039-4B0C-93D4-C04F9A81648A}" type="presOf" srcId="{D010A91B-C8F8-4AD8-BA0A-ABFECEC3A219}" destId="{6D9CF2C0-2CBF-4622-910D-8F6301B42691}" srcOrd="0" destOrd="0" presId="urn:microsoft.com/office/officeart/2008/layout/VerticalCurvedList"/>
    <dgm:cxn modelId="{1113D655-DF4B-40DD-A53D-7E8F79B43788}" type="presOf" srcId="{ECDF1E53-A65E-4B5B-B9D0-317B87C821A9}" destId="{D6820EA1-203E-4F49-9D5D-0389CC6F13EA}" srcOrd="0" destOrd="0" presId="urn:microsoft.com/office/officeart/2008/layout/VerticalCurvedList"/>
    <dgm:cxn modelId="{A67BE178-A59D-42D9-BA44-B54355ECC28F}" srcId="{E528972E-C265-43F7-ADA9-C0D366E72D33}" destId="{ECDF1E53-A65E-4B5B-B9D0-317B87C821A9}" srcOrd="0" destOrd="0" parTransId="{3583A695-A9C5-4A51-9FEA-CEA6E55CE3D7}" sibTransId="{9802D92B-B0D1-458F-AF4A-EFD6E14B8CB1}"/>
    <dgm:cxn modelId="{DFF12581-4783-44EE-B36D-9687167EE338}" type="presOf" srcId="{E528972E-C265-43F7-ADA9-C0D366E72D33}" destId="{106C0882-E9D9-4F7B-A796-58781C1DFFB2}" srcOrd="0" destOrd="0" presId="urn:microsoft.com/office/officeart/2008/layout/VerticalCurvedList"/>
    <dgm:cxn modelId="{4D70B08C-14EA-4586-A5C0-59CB02397DFE}" type="presOf" srcId="{9802D92B-B0D1-458F-AF4A-EFD6E14B8CB1}" destId="{5E3DC349-CEA0-4CCA-8DEB-7F5F1B151E88}" srcOrd="0" destOrd="0" presId="urn:microsoft.com/office/officeart/2008/layout/VerticalCurvedList"/>
    <dgm:cxn modelId="{22CF758F-7EB4-436C-A19B-607F69ABAC2D}" srcId="{E528972E-C265-43F7-ADA9-C0D366E72D33}" destId="{D010A91B-C8F8-4AD8-BA0A-ABFECEC3A219}" srcOrd="1" destOrd="0" parTransId="{B8F105D8-0E76-494B-9B63-90CC6BD37A02}" sibTransId="{01546154-7158-407B-A7C8-B1DFCD6BADB8}"/>
    <dgm:cxn modelId="{A1D477ED-4A76-4E50-BB75-2D827814F2D8}" type="presParOf" srcId="{106C0882-E9D9-4F7B-A796-58781C1DFFB2}" destId="{15331FE7-8AA5-4364-AB7D-DC7029133E66}" srcOrd="0" destOrd="0" presId="urn:microsoft.com/office/officeart/2008/layout/VerticalCurvedList"/>
    <dgm:cxn modelId="{FB2CC867-1BA6-42EE-922B-CA52DFFCA596}" type="presParOf" srcId="{15331FE7-8AA5-4364-AB7D-DC7029133E66}" destId="{2F21D9D1-D88A-4D26-A852-3D27A15DC283}" srcOrd="0" destOrd="0" presId="urn:microsoft.com/office/officeart/2008/layout/VerticalCurvedList"/>
    <dgm:cxn modelId="{C40A6777-670D-4734-AC7A-A19CC31A623E}" type="presParOf" srcId="{2F21D9D1-D88A-4D26-A852-3D27A15DC283}" destId="{660C5441-4E20-4D03-8508-7BB671BA6AE6}" srcOrd="0" destOrd="0" presId="urn:microsoft.com/office/officeart/2008/layout/VerticalCurvedList"/>
    <dgm:cxn modelId="{1B637257-CFF4-4B99-B6EF-895FFE49C38F}" type="presParOf" srcId="{2F21D9D1-D88A-4D26-A852-3D27A15DC283}" destId="{5E3DC349-CEA0-4CCA-8DEB-7F5F1B151E88}" srcOrd="1" destOrd="0" presId="urn:microsoft.com/office/officeart/2008/layout/VerticalCurvedList"/>
    <dgm:cxn modelId="{09FAA2C3-76CD-4623-9E85-FE0F2251C0B0}" type="presParOf" srcId="{2F21D9D1-D88A-4D26-A852-3D27A15DC283}" destId="{E12A214F-91A9-455F-A2F7-2E561A4BED84}" srcOrd="2" destOrd="0" presId="urn:microsoft.com/office/officeart/2008/layout/VerticalCurvedList"/>
    <dgm:cxn modelId="{EFB1FE92-4B61-46D4-BD3B-3948CE527954}" type="presParOf" srcId="{2F21D9D1-D88A-4D26-A852-3D27A15DC283}" destId="{CE5D7DE5-7E9E-4388-9B53-41F350D416FD}" srcOrd="3" destOrd="0" presId="urn:microsoft.com/office/officeart/2008/layout/VerticalCurvedList"/>
    <dgm:cxn modelId="{56920AEB-3827-46E4-AF01-B7A8EDBBB5F8}" type="presParOf" srcId="{15331FE7-8AA5-4364-AB7D-DC7029133E66}" destId="{D6820EA1-203E-4F49-9D5D-0389CC6F13EA}" srcOrd="1" destOrd="0" presId="urn:microsoft.com/office/officeart/2008/layout/VerticalCurvedList"/>
    <dgm:cxn modelId="{7EAA2338-AFC9-433A-A591-337490434703}" type="presParOf" srcId="{15331FE7-8AA5-4364-AB7D-DC7029133E66}" destId="{3514EE31-E779-49B0-BBA9-A4E57E5A9CD6}" srcOrd="2" destOrd="0" presId="urn:microsoft.com/office/officeart/2008/layout/VerticalCurvedList"/>
    <dgm:cxn modelId="{3F24FBC9-2203-483F-967D-72BE8424BE96}" type="presParOf" srcId="{3514EE31-E779-49B0-BBA9-A4E57E5A9CD6}" destId="{05D39FBB-E830-41E9-90A1-FD578FFF8F7A}" srcOrd="0" destOrd="0" presId="urn:microsoft.com/office/officeart/2008/layout/VerticalCurvedList"/>
    <dgm:cxn modelId="{9CE5849D-1044-446D-B53C-86181F4E748C}" type="presParOf" srcId="{15331FE7-8AA5-4364-AB7D-DC7029133E66}" destId="{6D9CF2C0-2CBF-4622-910D-8F6301B42691}" srcOrd="3" destOrd="0" presId="urn:microsoft.com/office/officeart/2008/layout/VerticalCurvedList"/>
    <dgm:cxn modelId="{B49E10DC-22C8-49C5-A518-0CEE97BBB8E3}" type="presParOf" srcId="{15331FE7-8AA5-4364-AB7D-DC7029133E66}" destId="{C8794EB4-68D2-4252-AE22-AA390DC3E453}" srcOrd="4" destOrd="0" presId="urn:microsoft.com/office/officeart/2008/layout/VerticalCurvedList"/>
    <dgm:cxn modelId="{520298F8-0720-439F-BAC1-2F878124836D}" type="presParOf" srcId="{C8794EB4-68D2-4252-AE22-AA390DC3E453}" destId="{0BD90D2E-1FD4-44F4-A5DC-B052C23B45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A9E09-41F4-4FEC-AE0A-EC88BF16FB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E79BD-5D5D-46D1-A23B-452064AB9015}">
      <dgm:prSet custT="1"/>
      <dgm:spPr/>
      <dgm:t>
        <a:bodyPr/>
        <a:lstStyle/>
        <a:p>
          <a:r>
            <a:rPr lang="ru-RU" sz="1800" dirty="0"/>
            <a:t>В IPS 2025 могут быть внесены изменения, облегчающие обработку отслеживаемых, заказных и с объявленной ценностью писем</a:t>
          </a:r>
          <a:endParaRPr lang="en-US" sz="1800" dirty="0"/>
        </a:p>
      </dgm:t>
    </dgm:pt>
    <dgm:pt modelId="{2D8F08E9-C960-454F-A113-03A5458AF6CB}" type="parTrans" cxnId="{4CEE1AF3-2B0B-49FF-80FE-4BB49212B63C}">
      <dgm:prSet/>
      <dgm:spPr/>
      <dgm:t>
        <a:bodyPr/>
        <a:lstStyle/>
        <a:p>
          <a:endParaRPr lang="en-US" sz="1800"/>
        </a:p>
      </dgm:t>
    </dgm:pt>
    <dgm:pt modelId="{27B5D7DF-180F-4DB1-A022-D5375C5CF19E}" type="sibTrans" cxnId="{4CEE1AF3-2B0B-49FF-80FE-4BB49212B63C}">
      <dgm:prSet/>
      <dgm:spPr/>
      <dgm:t>
        <a:bodyPr/>
        <a:lstStyle/>
        <a:p>
          <a:endParaRPr lang="en-US" sz="1800"/>
        </a:p>
      </dgm:t>
    </dgm:pt>
    <dgm:pt modelId="{8452F99E-1BB6-4AD3-BEAC-27B48F5DB5DE}">
      <dgm:prSet custT="1"/>
      <dgm:spPr/>
      <dgm:t>
        <a:bodyPr/>
        <a:lstStyle/>
        <a:p>
          <a:r>
            <a:rPr lang="ru-RU" sz="2000" dirty="0"/>
            <a:t>Одно требование уже было определено:</a:t>
          </a:r>
          <a:endParaRPr lang="en-US" sz="2000" dirty="0"/>
        </a:p>
      </dgm:t>
    </dgm:pt>
    <dgm:pt modelId="{E8E5CCFA-B430-4636-8F98-4C9D000DB6BA}" type="parTrans" cxnId="{7117030B-3747-40CE-9DC6-A29B380A393F}">
      <dgm:prSet/>
      <dgm:spPr/>
      <dgm:t>
        <a:bodyPr/>
        <a:lstStyle/>
        <a:p>
          <a:endParaRPr lang="en-US" sz="1800"/>
        </a:p>
      </dgm:t>
    </dgm:pt>
    <dgm:pt modelId="{7851E988-8356-4350-B702-AC356ADBA42E}" type="sibTrans" cxnId="{7117030B-3747-40CE-9DC6-A29B380A393F}">
      <dgm:prSet/>
      <dgm:spPr/>
      <dgm:t>
        <a:bodyPr/>
        <a:lstStyle/>
        <a:p>
          <a:endParaRPr lang="en-US" sz="1800"/>
        </a:p>
      </dgm:t>
    </dgm:pt>
    <dgm:pt modelId="{D189A277-320C-4B20-92A7-8B2004D643B7}">
      <dgm:prSet custT="1"/>
      <dgm:spPr/>
      <dgm:t>
        <a:bodyPr/>
        <a:lstStyle/>
        <a:p>
          <a:r>
            <a:rPr lang="ru-RU" sz="2000" dirty="0"/>
            <a:t>Заказные отправления не допускаются в емкостях </a:t>
          </a:r>
          <a:r>
            <a:rPr lang="en-US" sz="2000" dirty="0"/>
            <a:t>UA</a:t>
          </a:r>
        </a:p>
      </dgm:t>
    </dgm:pt>
    <dgm:pt modelId="{3693E875-EB0A-4953-8996-B12385D6510D}" type="parTrans" cxnId="{DAD393CF-55C0-4BC3-8030-AD5E6BEDC00F}">
      <dgm:prSet/>
      <dgm:spPr/>
      <dgm:t>
        <a:bodyPr/>
        <a:lstStyle/>
        <a:p>
          <a:endParaRPr lang="en-US" sz="1800"/>
        </a:p>
      </dgm:t>
    </dgm:pt>
    <dgm:pt modelId="{76C01183-EB89-47B5-95D7-6A42A3684440}" type="sibTrans" cxnId="{DAD393CF-55C0-4BC3-8030-AD5E6BEDC00F}">
      <dgm:prSet/>
      <dgm:spPr/>
      <dgm:t>
        <a:bodyPr/>
        <a:lstStyle/>
        <a:p>
          <a:endParaRPr lang="en-US" sz="1800"/>
        </a:p>
      </dgm:t>
    </dgm:pt>
    <dgm:pt modelId="{F487301C-FD9D-475A-BFF6-304B48AEF679}" type="pres">
      <dgm:prSet presAssocID="{EF5A9E09-41F4-4FEC-AE0A-EC88BF16FB7D}" presName="linear" presStyleCnt="0">
        <dgm:presLayoutVars>
          <dgm:dir/>
          <dgm:animLvl val="lvl"/>
          <dgm:resizeHandles val="exact"/>
        </dgm:presLayoutVars>
      </dgm:prSet>
      <dgm:spPr/>
    </dgm:pt>
    <dgm:pt modelId="{973C4C6C-15A7-4F58-B543-079985E6AF45}" type="pres">
      <dgm:prSet presAssocID="{921E79BD-5D5D-46D1-A23B-452064AB9015}" presName="parentLin" presStyleCnt="0"/>
      <dgm:spPr/>
    </dgm:pt>
    <dgm:pt modelId="{6261EEBB-369A-4BBE-B633-449D2DA52A0D}" type="pres">
      <dgm:prSet presAssocID="{921E79BD-5D5D-46D1-A23B-452064AB9015}" presName="parentLeftMargin" presStyleLbl="node1" presStyleIdx="0" presStyleCnt="2"/>
      <dgm:spPr/>
    </dgm:pt>
    <dgm:pt modelId="{7B743C76-36F9-4D03-AD7D-62CB6D78BE2A}" type="pres">
      <dgm:prSet presAssocID="{921E79BD-5D5D-46D1-A23B-452064AB90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F26B5E7-B86B-4D0D-8A9F-76A9C9CAE76A}" type="pres">
      <dgm:prSet presAssocID="{921E79BD-5D5D-46D1-A23B-452064AB9015}" presName="negativeSpace" presStyleCnt="0"/>
      <dgm:spPr/>
    </dgm:pt>
    <dgm:pt modelId="{4AE08E47-F1A9-4F7E-B125-B2607EBEF045}" type="pres">
      <dgm:prSet presAssocID="{921E79BD-5D5D-46D1-A23B-452064AB9015}" presName="childText" presStyleLbl="conFgAcc1" presStyleIdx="0" presStyleCnt="2">
        <dgm:presLayoutVars>
          <dgm:bulletEnabled val="1"/>
        </dgm:presLayoutVars>
      </dgm:prSet>
      <dgm:spPr/>
    </dgm:pt>
    <dgm:pt modelId="{71CF1008-00EC-4102-B4F2-E31ECDB48B26}" type="pres">
      <dgm:prSet presAssocID="{27B5D7DF-180F-4DB1-A022-D5375C5CF19E}" presName="spaceBetweenRectangles" presStyleCnt="0"/>
      <dgm:spPr/>
    </dgm:pt>
    <dgm:pt modelId="{CC31F7F5-5F4C-4822-93B9-CE27B1518849}" type="pres">
      <dgm:prSet presAssocID="{8452F99E-1BB6-4AD3-BEAC-27B48F5DB5DE}" presName="parentLin" presStyleCnt="0"/>
      <dgm:spPr/>
    </dgm:pt>
    <dgm:pt modelId="{D1874D7C-0B53-41B8-BE0C-B6B425476879}" type="pres">
      <dgm:prSet presAssocID="{8452F99E-1BB6-4AD3-BEAC-27B48F5DB5DE}" presName="parentLeftMargin" presStyleLbl="node1" presStyleIdx="0" presStyleCnt="2"/>
      <dgm:spPr/>
    </dgm:pt>
    <dgm:pt modelId="{A2A665DD-CC6D-4E4D-9608-BB1993D2C856}" type="pres">
      <dgm:prSet presAssocID="{8452F99E-1BB6-4AD3-BEAC-27B48F5DB5D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982A54E-F2AE-4E0E-BA4B-2BF0A2946493}" type="pres">
      <dgm:prSet presAssocID="{8452F99E-1BB6-4AD3-BEAC-27B48F5DB5DE}" presName="negativeSpace" presStyleCnt="0"/>
      <dgm:spPr/>
    </dgm:pt>
    <dgm:pt modelId="{AC539260-3A5F-473B-8057-FDCF850B4FAE}" type="pres">
      <dgm:prSet presAssocID="{8452F99E-1BB6-4AD3-BEAC-27B48F5DB5DE}" presName="childText" presStyleLbl="conFgAcc1" presStyleIdx="1" presStyleCnt="2" custLinFactNeighborY="10442">
        <dgm:presLayoutVars>
          <dgm:bulletEnabled val="1"/>
        </dgm:presLayoutVars>
      </dgm:prSet>
      <dgm:spPr/>
    </dgm:pt>
  </dgm:ptLst>
  <dgm:cxnLst>
    <dgm:cxn modelId="{3CC94708-9116-41A7-8EA1-E461B650125D}" type="presOf" srcId="{D189A277-320C-4B20-92A7-8B2004D643B7}" destId="{AC539260-3A5F-473B-8057-FDCF850B4FAE}" srcOrd="0" destOrd="0" presId="urn:microsoft.com/office/officeart/2005/8/layout/list1"/>
    <dgm:cxn modelId="{7117030B-3747-40CE-9DC6-A29B380A393F}" srcId="{EF5A9E09-41F4-4FEC-AE0A-EC88BF16FB7D}" destId="{8452F99E-1BB6-4AD3-BEAC-27B48F5DB5DE}" srcOrd="1" destOrd="0" parTransId="{E8E5CCFA-B430-4636-8F98-4C9D000DB6BA}" sibTransId="{7851E988-8356-4350-B702-AC356ADBA42E}"/>
    <dgm:cxn modelId="{D82F5F1E-3441-4A5F-8951-B1642665F321}" type="presOf" srcId="{8452F99E-1BB6-4AD3-BEAC-27B48F5DB5DE}" destId="{D1874D7C-0B53-41B8-BE0C-B6B425476879}" srcOrd="0" destOrd="0" presId="urn:microsoft.com/office/officeart/2005/8/layout/list1"/>
    <dgm:cxn modelId="{4ADE5C7F-8829-41ED-8D14-52870A6E3C55}" type="presOf" srcId="{921E79BD-5D5D-46D1-A23B-452064AB9015}" destId="{6261EEBB-369A-4BBE-B633-449D2DA52A0D}" srcOrd="0" destOrd="0" presId="urn:microsoft.com/office/officeart/2005/8/layout/list1"/>
    <dgm:cxn modelId="{EE50138A-7D4A-48B7-B7AB-1BFDFE2F18A6}" type="presOf" srcId="{921E79BD-5D5D-46D1-A23B-452064AB9015}" destId="{7B743C76-36F9-4D03-AD7D-62CB6D78BE2A}" srcOrd="1" destOrd="0" presId="urn:microsoft.com/office/officeart/2005/8/layout/list1"/>
    <dgm:cxn modelId="{DAD393CF-55C0-4BC3-8030-AD5E6BEDC00F}" srcId="{8452F99E-1BB6-4AD3-BEAC-27B48F5DB5DE}" destId="{D189A277-320C-4B20-92A7-8B2004D643B7}" srcOrd="0" destOrd="0" parTransId="{3693E875-EB0A-4953-8996-B12385D6510D}" sibTransId="{76C01183-EB89-47B5-95D7-6A42A3684440}"/>
    <dgm:cxn modelId="{97BCE3E0-A306-43D5-94F3-3D73C88F999E}" type="presOf" srcId="{8452F99E-1BB6-4AD3-BEAC-27B48F5DB5DE}" destId="{A2A665DD-CC6D-4E4D-9608-BB1993D2C856}" srcOrd="1" destOrd="0" presId="urn:microsoft.com/office/officeart/2005/8/layout/list1"/>
    <dgm:cxn modelId="{2EE259EE-4F2E-49E7-8A74-8DABFC80E0D9}" type="presOf" srcId="{EF5A9E09-41F4-4FEC-AE0A-EC88BF16FB7D}" destId="{F487301C-FD9D-475A-BFF6-304B48AEF679}" srcOrd="0" destOrd="0" presId="urn:microsoft.com/office/officeart/2005/8/layout/list1"/>
    <dgm:cxn modelId="{4CEE1AF3-2B0B-49FF-80FE-4BB49212B63C}" srcId="{EF5A9E09-41F4-4FEC-AE0A-EC88BF16FB7D}" destId="{921E79BD-5D5D-46D1-A23B-452064AB9015}" srcOrd="0" destOrd="0" parTransId="{2D8F08E9-C960-454F-A113-03A5458AF6CB}" sibTransId="{27B5D7DF-180F-4DB1-A022-D5375C5CF19E}"/>
    <dgm:cxn modelId="{CD05322E-DD66-417E-ABB2-5FD7778AD6E0}" type="presParOf" srcId="{F487301C-FD9D-475A-BFF6-304B48AEF679}" destId="{973C4C6C-15A7-4F58-B543-079985E6AF45}" srcOrd="0" destOrd="0" presId="urn:microsoft.com/office/officeart/2005/8/layout/list1"/>
    <dgm:cxn modelId="{E33DC613-F089-4990-8068-0D8498E053F5}" type="presParOf" srcId="{973C4C6C-15A7-4F58-B543-079985E6AF45}" destId="{6261EEBB-369A-4BBE-B633-449D2DA52A0D}" srcOrd="0" destOrd="0" presId="urn:microsoft.com/office/officeart/2005/8/layout/list1"/>
    <dgm:cxn modelId="{95199DCF-FBC8-4969-B42E-C3A5F701CA28}" type="presParOf" srcId="{973C4C6C-15A7-4F58-B543-079985E6AF45}" destId="{7B743C76-36F9-4D03-AD7D-62CB6D78BE2A}" srcOrd="1" destOrd="0" presId="urn:microsoft.com/office/officeart/2005/8/layout/list1"/>
    <dgm:cxn modelId="{A4F435AD-5AF8-444E-A8DB-70D1AF6F17F9}" type="presParOf" srcId="{F487301C-FD9D-475A-BFF6-304B48AEF679}" destId="{DF26B5E7-B86B-4D0D-8A9F-76A9C9CAE76A}" srcOrd="1" destOrd="0" presId="urn:microsoft.com/office/officeart/2005/8/layout/list1"/>
    <dgm:cxn modelId="{9834A780-B23E-4887-8FF3-F2321A4A0E20}" type="presParOf" srcId="{F487301C-FD9D-475A-BFF6-304B48AEF679}" destId="{4AE08E47-F1A9-4F7E-B125-B2607EBEF045}" srcOrd="2" destOrd="0" presId="urn:microsoft.com/office/officeart/2005/8/layout/list1"/>
    <dgm:cxn modelId="{DE4D95B8-89BD-4372-B3F7-93DED5EFE97D}" type="presParOf" srcId="{F487301C-FD9D-475A-BFF6-304B48AEF679}" destId="{71CF1008-00EC-4102-B4F2-E31ECDB48B26}" srcOrd="3" destOrd="0" presId="urn:microsoft.com/office/officeart/2005/8/layout/list1"/>
    <dgm:cxn modelId="{DFDAC505-C233-4CDF-A3C0-D0444E202435}" type="presParOf" srcId="{F487301C-FD9D-475A-BFF6-304B48AEF679}" destId="{CC31F7F5-5F4C-4822-93B9-CE27B1518849}" srcOrd="4" destOrd="0" presId="urn:microsoft.com/office/officeart/2005/8/layout/list1"/>
    <dgm:cxn modelId="{27C55634-3406-47AF-8016-031E013F42DB}" type="presParOf" srcId="{CC31F7F5-5F4C-4822-93B9-CE27B1518849}" destId="{D1874D7C-0B53-41B8-BE0C-B6B425476879}" srcOrd="0" destOrd="0" presId="urn:microsoft.com/office/officeart/2005/8/layout/list1"/>
    <dgm:cxn modelId="{5623DC35-60DA-4F80-A802-EC1BF7013889}" type="presParOf" srcId="{CC31F7F5-5F4C-4822-93B9-CE27B1518849}" destId="{A2A665DD-CC6D-4E4D-9608-BB1993D2C856}" srcOrd="1" destOrd="0" presId="urn:microsoft.com/office/officeart/2005/8/layout/list1"/>
    <dgm:cxn modelId="{13956F42-2178-46CD-88DD-F207BEC9EC84}" type="presParOf" srcId="{F487301C-FD9D-475A-BFF6-304B48AEF679}" destId="{4982A54E-F2AE-4E0E-BA4B-2BF0A2946493}" srcOrd="5" destOrd="0" presId="urn:microsoft.com/office/officeart/2005/8/layout/list1"/>
    <dgm:cxn modelId="{58BC88EB-7E32-4D80-80CE-83DF7BFE51BC}" type="presParOf" srcId="{F487301C-FD9D-475A-BFF6-304B48AEF679}" destId="{AC539260-3A5F-473B-8057-FDCF850B4F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AD3F8-C03F-487E-A540-7F805CE09A8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E57436-87AB-4AC6-9486-DE82DCCB7B5F}">
      <dgm:prSet/>
      <dgm:spPr/>
      <dgm:t>
        <a:bodyPr/>
        <a:lstStyle/>
        <a:p>
          <a:r>
            <a:rPr lang="ru-RU"/>
            <a:t>Правила Конвенции, статья 21-003 (Запросы при использовании IBIS)</a:t>
          </a:r>
          <a:endParaRPr lang="en-US" dirty="0"/>
        </a:p>
      </dgm:t>
    </dgm:pt>
    <dgm:pt modelId="{28B8596C-85E5-4A1F-AFF8-86A87BBB232C}" type="parTrans" cxnId="{8932CDAA-3602-43EF-9CDE-8560F0D7793B}">
      <dgm:prSet/>
      <dgm:spPr/>
      <dgm:t>
        <a:bodyPr/>
        <a:lstStyle/>
        <a:p>
          <a:endParaRPr lang="en-US"/>
        </a:p>
      </dgm:t>
    </dgm:pt>
    <dgm:pt modelId="{30FF0E53-BC43-492D-9325-11395E3A29C2}" type="sibTrans" cxnId="{8932CDAA-3602-43EF-9CDE-8560F0D7793B}">
      <dgm:prSet/>
      <dgm:spPr/>
      <dgm:t>
        <a:bodyPr/>
        <a:lstStyle/>
        <a:p>
          <a:endParaRPr lang="en-US"/>
        </a:p>
      </dgm:t>
    </dgm:pt>
    <dgm:pt modelId="{E0397B73-E22B-4EC6-AF51-A1C562EC35CD}">
      <dgm:prSet/>
      <dgm:spPr/>
      <dgm:t>
        <a:bodyPr/>
        <a:lstStyle/>
        <a:p>
          <a:r>
            <a:rPr lang="ru-RU" dirty="0"/>
            <a:t>Подготовка запросов с использованием IBIS обязательна для посылок и необязательна для писем.</a:t>
          </a:r>
        </a:p>
      </dgm:t>
    </dgm:pt>
    <dgm:pt modelId="{FA74E07A-773A-4E9C-A63E-55103EBAB231}" type="parTrans" cxnId="{3FF850C2-3E20-449F-B91A-8E6A445EA12A}">
      <dgm:prSet/>
      <dgm:spPr/>
      <dgm:t>
        <a:bodyPr/>
        <a:lstStyle/>
        <a:p>
          <a:endParaRPr lang="en-US"/>
        </a:p>
      </dgm:t>
    </dgm:pt>
    <dgm:pt modelId="{D9A52C60-30A5-4872-979C-BAF3F54569DE}" type="sibTrans" cxnId="{3FF850C2-3E20-449F-B91A-8E6A445EA12A}">
      <dgm:prSet/>
      <dgm:spPr/>
      <dgm:t>
        <a:bodyPr/>
        <a:lstStyle/>
        <a:p>
          <a:endParaRPr lang="en-US"/>
        </a:p>
      </dgm:t>
    </dgm:pt>
    <dgm:pt modelId="{56B10D50-61FF-474B-A42E-6A96D4463902}">
      <dgm:prSet/>
      <dgm:spPr/>
      <dgm:t>
        <a:bodyPr/>
        <a:lstStyle/>
        <a:p>
          <a:r>
            <a:rPr lang="ru-RU" dirty="0"/>
            <a:t>При использовании IBIS для писем применяются все процедуры, действующие для посылок.</a:t>
          </a:r>
        </a:p>
      </dgm:t>
    </dgm:pt>
    <dgm:pt modelId="{FFD92CC5-D640-4974-AF1C-0D58E0585F36}" type="parTrans" cxnId="{C3BB297C-AF14-490C-A19C-2737D956B406}">
      <dgm:prSet/>
      <dgm:spPr/>
      <dgm:t>
        <a:bodyPr/>
        <a:lstStyle/>
        <a:p>
          <a:endParaRPr lang="en-US"/>
        </a:p>
      </dgm:t>
    </dgm:pt>
    <dgm:pt modelId="{877D9A18-66CC-4530-A3A2-6F6C424F73B7}" type="sibTrans" cxnId="{C3BB297C-AF14-490C-A19C-2737D956B406}">
      <dgm:prSet/>
      <dgm:spPr/>
      <dgm:t>
        <a:bodyPr/>
        <a:lstStyle/>
        <a:p>
          <a:endParaRPr lang="en-US"/>
        </a:p>
      </dgm:t>
    </dgm:pt>
    <dgm:pt modelId="{304EC923-4B77-487F-8511-9E3B7443DC18}">
      <dgm:prSet/>
      <dgm:spPr/>
      <dgm:t>
        <a:bodyPr/>
        <a:lstStyle/>
        <a:p>
          <a:endParaRPr lang="ru-RU" dirty="0"/>
        </a:p>
      </dgm:t>
    </dgm:pt>
    <dgm:pt modelId="{B5AA53D6-F4AC-41CB-9310-AC6170292FF4}" type="parTrans" cxnId="{A1AA1B67-D801-4357-8E07-D6F48906812B}">
      <dgm:prSet/>
      <dgm:spPr/>
      <dgm:t>
        <a:bodyPr/>
        <a:lstStyle/>
        <a:p>
          <a:endParaRPr lang="en-US"/>
        </a:p>
      </dgm:t>
    </dgm:pt>
    <dgm:pt modelId="{862D2DEB-FD92-460D-9893-49ED6E0F4323}" type="sibTrans" cxnId="{A1AA1B67-D801-4357-8E07-D6F48906812B}">
      <dgm:prSet/>
      <dgm:spPr/>
      <dgm:t>
        <a:bodyPr/>
        <a:lstStyle/>
        <a:p>
          <a:endParaRPr lang="en-US"/>
        </a:p>
      </dgm:t>
    </dgm:pt>
    <dgm:pt modelId="{94FC2DE0-B782-4AD5-B20F-B2392058B209}" type="pres">
      <dgm:prSet presAssocID="{A90AD3F8-C03F-487E-A540-7F805CE09A88}" presName="Name0" presStyleCnt="0">
        <dgm:presLayoutVars>
          <dgm:dir/>
          <dgm:animLvl val="lvl"/>
          <dgm:resizeHandles val="exact"/>
        </dgm:presLayoutVars>
      </dgm:prSet>
      <dgm:spPr/>
    </dgm:pt>
    <dgm:pt modelId="{09EF9930-BFBF-48FE-9B7E-8049DCFC69A6}" type="pres">
      <dgm:prSet presAssocID="{78E57436-87AB-4AC6-9486-DE82DCCB7B5F}" presName="composite" presStyleCnt="0"/>
      <dgm:spPr/>
    </dgm:pt>
    <dgm:pt modelId="{17D726C1-5B57-4FBD-80D1-09FADBEAD509}" type="pres">
      <dgm:prSet presAssocID="{78E57436-87AB-4AC6-9486-DE82DCCB7B5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5A7D8CCA-3320-48DB-B9C1-F5A13299FEAC}" type="pres">
      <dgm:prSet presAssocID="{78E57436-87AB-4AC6-9486-DE82DCCB7B5F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1AA1B67-D801-4357-8E07-D6F48906812B}" srcId="{78E57436-87AB-4AC6-9486-DE82DCCB7B5F}" destId="{304EC923-4B77-487F-8511-9E3B7443DC18}" srcOrd="1" destOrd="0" parTransId="{B5AA53D6-F4AC-41CB-9310-AC6170292FF4}" sibTransId="{862D2DEB-FD92-460D-9893-49ED6E0F4323}"/>
    <dgm:cxn modelId="{C3BB297C-AF14-490C-A19C-2737D956B406}" srcId="{78E57436-87AB-4AC6-9486-DE82DCCB7B5F}" destId="{56B10D50-61FF-474B-A42E-6A96D4463902}" srcOrd="2" destOrd="0" parTransId="{FFD92CC5-D640-4974-AF1C-0D58E0585F36}" sibTransId="{877D9A18-66CC-4530-A3A2-6F6C424F73B7}"/>
    <dgm:cxn modelId="{59875B80-0398-4962-8AFA-1C1FE9AC71B0}" type="presOf" srcId="{E0397B73-E22B-4EC6-AF51-A1C562EC35CD}" destId="{5A7D8CCA-3320-48DB-B9C1-F5A13299FEAC}" srcOrd="0" destOrd="0" presId="urn:microsoft.com/office/officeart/2005/8/layout/hList1"/>
    <dgm:cxn modelId="{136C119F-921D-4A27-8AFF-DD87C64E987F}" type="presOf" srcId="{A90AD3F8-C03F-487E-A540-7F805CE09A88}" destId="{94FC2DE0-B782-4AD5-B20F-B2392058B209}" srcOrd="0" destOrd="0" presId="urn:microsoft.com/office/officeart/2005/8/layout/hList1"/>
    <dgm:cxn modelId="{8932CDAA-3602-43EF-9CDE-8560F0D7793B}" srcId="{A90AD3F8-C03F-487E-A540-7F805CE09A88}" destId="{78E57436-87AB-4AC6-9486-DE82DCCB7B5F}" srcOrd="0" destOrd="0" parTransId="{28B8596C-85E5-4A1F-AFF8-86A87BBB232C}" sibTransId="{30FF0E53-BC43-492D-9325-11395E3A29C2}"/>
    <dgm:cxn modelId="{CFE104AC-9D97-4F2C-8991-EE9155249ECF}" type="presOf" srcId="{304EC923-4B77-487F-8511-9E3B7443DC18}" destId="{5A7D8CCA-3320-48DB-B9C1-F5A13299FEAC}" srcOrd="0" destOrd="1" presId="urn:microsoft.com/office/officeart/2005/8/layout/hList1"/>
    <dgm:cxn modelId="{3FF850C2-3E20-449F-B91A-8E6A445EA12A}" srcId="{78E57436-87AB-4AC6-9486-DE82DCCB7B5F}" destId="{E0397B73-E22B-4EC6-AF51-A1C562EC35CD}" srcOrd="0" destOrd="0" parTransId="{FA74E07A-773A-4E9C-A63E-55103EBAB231}" sibTransId="{D9A52C60-30A5-4872-979C-BAF3F54569DE}"/>
    <dgm:cxn modelId="{7E72AFCC-8CD9-4919-8CBE-6E8EED1431A7}" type="presOf" srcId="{56B10D50-61FF-474B-A42E-6A96D4463902}" destId="{5A7D8CCA-3320-48DB-B9C1-F5A13299FEAC}" srcOrd="0" destOrd="2" presId="urn:microsoft.com/office/officeart/2005/8/layout/hList1"/>
    <dgm:cxn modelId="{3D8D0BD8-9122-4076-9F09-2EF332DC1612}" type="presOf" srcId="{78E57436-87AB-4AC6-9486-DE82DCCB7B5F}" destId="{17D726C1-5B57-4FBD-80D1-09FADBEAD509}" srcOrd="0" destOrd="0" presId="urn:microsoft.com/office/officeart/2005/8/layout/hList1"/>
    <dgm:cxn modelId="{BDF06F7B-3F42-40EB-B91C-474DDC172D5F}" type="presParOf" srcId="{94FC2DE0-B782-4AD5-B20F-B2392058B209}" destId="{09EF9930-BFBF-48FE-9B7E-8049DCFC69A6}" srcOrd="0" destOrd="0" presId="urn:microsoft.com/office/officeart/2005/8/layout/hList1"/>
    <dgm:cxn modelId="{5DE951F9-E2FA-471E-AD80-67EE13A0470C}" type="presParOf" srcId="{09EF9930-BFBF-48FE-9B7E-8049DCFC69A6}" destId="{17D726C1-5B57-4FBD-80D1-09FADBEAD509}" srcOrd="0" destOrd="0" presId="urn:microsoft.com/office/officeart/2005/8/layout/hList1"/>
    <dgm:cxn modelId="{0CBCFF38-3B66-4285-A6FD-C512495AD7D4}" type="presParOf" srcId="{09EF9930-BFBF-48FE-9B7E-8049DCFC69A6}" destId="{5A7D8CCA-3320-48DB-B9C1-F5A13299FE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D4925-EFA4-4C2B-B691-4AF615E79D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6DF37B-D0E3-484F-9423-A2915FC06251}">
      <dgm:prSet/>
      <dgm:spPr/>
      <dgm:t>
        <a:bodyPr/>
        <a:lstStyle/>
        <a:p>
          <a:r>
            <a:rPr lang="az-Cyrl-AZ" b="1"/>
            <a:t>Область применения:</a:t>
          </a:r>
          <a:endParaRPr lang="en-US" dirty="0"/>
        </a:p>
      </dgm:t>
    </dgm:pt>
    <dgm:pt modelId="{669B5BA8-9ED2-4052-A7A6-4901F9D3BFB9}" type="parTrans" cxnId="{873C28AA-BBED-400C-9158-8E40E2549CC3}">
      <dgm:prSet/>
      <dgm:spPr/>
      <dgm:t>
        <a:bodyPr/>
        <a:lstStyle/>
        <a:p>
          <a:endParaRPr lang="en-US"/>
        </a:p>
      </dgm:t>
    </dgm:pt>
    <dgm:pt modelId="{ADF98CA6-7D6F-4635-AE0A-33F656B98C15}" type="sibTrans" cxnId="{873C28AA-BBED-400C-9158-8E40E2549CC3}">
      <dgm:prSet/>
      <dgm:spPr/>
      <dgm:t>
        <a:bodyPr/>
        <a:lstStyle/>
        <a:p>
          <a:endParaRPr lang="en-US"/>
        </a:p>
      </dgm:t>
    </dgm:pt>
    <dgm:pt modelId="{E13893C2-FA9D-40AE-B0D2-A741251850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Международные запросы по заказным, отслеживаемым и застрахованным отправлениям будут обрабатываться через систему IBIS (уже используется для посылок).</a:t>
          </a:r>
        </a:p>
      </dgm:t>
    </dgm:pt>
    <dgm:pt modelId="{972033D5-2362-4217-AB8D-DED791292660}" type="parTrans" cxnId="{DF5B12A1-5FDB-4567-8773-933FB12101FE}">
      <dgm:prSet/>
      <dgm:spPr/>
      <dgm:t>
        <a:bodyPr/>
        <a:lstStyle/>
        <a:p>
          <a:endParaRPr lang="en-US"/>
        </a:p>
      </dgm:t>
    </dgm:pt>
    <dgm:pt modelId="{00D37BD4-9656-481F-B59A-4670122A7E3D}" type="sibTrans" cxnId="{DF5B12A1-5FDB-4567-8773-933FB12101FE}">
      <dgm:prSet/>
      <dgm:spPr/>
      <dgm:t>
        <a:bodyPr/>
        <a:lstStyle/>
        <a:p>
          <a:endParaRPr lang="en-US"/>
        </a:p>
      </dgm:t>
    </dgm:pt>
    <dgm:pt modelId="{D37E5767-B0B7-4665-8EB6-916DC6C5B936}">
      <dgm:prSet/>
      <dgm:spPr/>
      <dgm:t>
        <a:bodyPr/>
        <a:lstStyle/>
        <a:p>
          <a:r>
            <a:rPr lang="az-Cyrl-AZ" b="1"/>
            <a:t>Ключевые изменения:</a:t>
          </a:r>
          <a:endParaRPr lang="az-Cyrl-AZ"/>
        </a:p>
      </dgm:t>
    </dgm:pt>
    <dgm:pt modelId="{E386F750-B449-4B69-B972-982A9313A29D}" type="parTrans" cxnId="{0CF0DB27-9CB6-4A4D-84DD-4079AB5DB29F}">
      <dgm:prSet/>
      <dgm:spPr/>
      <dgm:t>
        <a:bodyPr/>
        <a:lstStyle/>
        <a:p>
          <a:endParaRPr lang="en-US"/>
        </a:p>
      </dgm:t>
    </dgm:pt>
    <dgm:pt modelId="{A7A9627A-33C2-4BCD-9C69-1AD10629030D}" type="sibTrans" cxnId="{0CF0DB27-9CB6-4A4D-84DD-4079AB5DB29F}">
      <dgm:prSet/>
      <dgm:spPr/>
      <dgm:t>
        <a:bodyPr/>
        <a:lstStyle/>
        <a:p>
          <a:endParaRPr lang="en-US"/>
        </a:p>
      </dgm:t>
    </dgm:pt>
    <dgm:pt modelId="{3DB9DE82-AA47-4706-991C-B479757257F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Унифицированная система с использованием IBIS-GCSS для согласованности</a:t>
          </a:r>
        </a:p>
      </dgm:t>
    </dgm:pt>
    <dgm:pt modelId="{98DAF894-25DA-4283-83A5-069017F6E26D}" type="parTrans" cxnId="{FBA51556-2C96-44C7-973F-49D3552E7751}">
      <dgm:prSet/>
      <dgm:spPr/>
      <dgm:t>
        <a:bodyPr/>
        <a:lstStyle/>
        <a:p>
          <a:endParaRPr lang="en-US"/>
        </a:p>
      </dgm:t>
    </dgm:pt>
    <dgm:pt modelId="{7825B034-0F61-437F-BD7B-A1BE92E282FA}" type="sibTrans" cxnId="{FBA51556-2C96-44C7-973F-49D3552E7751}">
      <dgm:prSet/>
      <dgm:spPr/>
      <dgm:t>
        <a:bodyPr/>
        <a:lstStyle/>
        <a:p>
          <a:endParaRPr lang="en-US"/>
        </a:p>
      </dgm:t>
    </dgm:pt>
    <dgm:pt modelId="{FFB9867B-F119-4F72-96F8-39E7608DC91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Обновление соответствующих модулей для доступа существующих колл-центров</a:t>
          </a:r>
        </a:p>
      </dgm:t>
    </dgm:pt>
    <dgm:pt modelId="{E54EA023-C5C5-425F-A49A-5F82A0AEF2E0}" type="parTrans" cxnId="{E778D673-19E3-43B8-ADF9-5D173D7A1646}">
      <dgm:prSet/>
      <dgm:spPr/>
      <dgm:t>
        <a:bodyPr/>
        <a:lstStyle/>
        <a:p>
          <a:endParaRPr lang="en-US"/>
        </a:p>
      </dgm:t>
    </dgm:pt>
    <dgm:pt modelId="{43904E43-DE74-45D7-8CF1-FA6B00276507}" type="sibTrans" cxnId="{E778D673-19E3-43B8-ADF9-5D173D7A1646}">
      <dgm:prSet/>
      <dgm:spPr/>
      <dgm:t>
        <a:bodyPr/>
        <a:lstStyle/>
        <a:p>
          <a:endParaRPr lang="en-US"/>
        </a:p>
      </dgm:t>
    </dgm:pt>
    <dgm:pt modelId="{C9233F58-3977-4ADC-9287-D640B553B1C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Участие опытных пользователей и центров обработки онлайн-запросов будет решающим</a:t>
          </a:r>
        </a:p>
      </dgm:t>
    </dgm:pt>
    <dgm:pt modelId="{92CFAC80-B44C-4DA8-9D4C-F36C61CF5D94}" type="parTrans" cxnId="{1A35A6CA-44DA-4310-AFFE-168EE2919722}">
      <dgm:prSet/>
      <dgm:spPr/>
      <dgm:t>
        <a:bodyPr/>
        <a:lstStyle/>
        <a:p>
          <a:endParaRPr lang="en-US"/>
        </a:p>
      </dgm:t>
    </dgm:pt>
    <dgm:pt modelId="{3B5AA77E-D6B9-43C8-844B-FC39F95AC8C4}" type="sibTrans" cxnId="{1A35A6CA-44DA-4310-AFFE-168EE2919722}">
      <dgm:prSet/>
      <dgm:spPr/>
      <dgm:t>
        <a:bodyPr/>
        <a:lstStyle/>
        <a:p>
          <a:endParaRPr lang="en-US"/>
        </a:p>
      </dgm:t>
    </dgm:pt>
    <dgm:pt modelId="{CB637377-7B18-458F-ADCC-A2BC938A74AF}">
      <dgm:prSet/>
      <dgm:spPr/>
      <dgm:t>
        <a:bodyPr/>
        <a:lstStyle/>
        <a:p>
          <a:r>
            <a:rPr lang="az-Cyrl-AZ" b="1"/>
            <a:t>Следующие шаги:</a:t>
          </a:r>
          <a:endParaRPr lang="az-Cyrl-AZ"/>
        </a:p>
      </dgm:t>
    </dgm:pt>
    <dgm:pt modelId="{A19314BB-805F-423D-B2CB-8A43EDFEFD9C}" type="parTrans" cxnId="{B285BBC3-B361-434E-B429-7A1359464AD8}">
      <dgm:prSet/>
      <dgm:spPr/>
      <dgm:t>
        <a:bodyPr/>
        <a:lstStyle/>
        <a:p>
          <a:endParaRPr lang="en-US"/>
        </a:p>
      </dgm:t>
    </dgm:pt>
    <dgm:pt modelId="{F0C1F943-8A42-4155-8A17-B0B7341B8695}" type="sibTrans" cxnId="{B285BBC3-B361-434E-B429-7A1359464AD8}">
      <dgm:prSet/>
      <dgm:spPr/>
      <dgm:t>
        <a:bodyPr/>
        <a:lstStyle/>
        <a:p>
          <a:endParaRPr lang="en-US"/>
        </a:p>
      </dgm:t>
    </dgm:pt>
    <dgm:pt modelId="{4418A797-835C-4898-AF54-ADC6408164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Скоро будет направлено подробное руководство и поддержка по внедрению для всех участников</a:t>
          </a:r>
        </a:p>
      </dgm:t>
    </dgm:pt>
    <dgm:pt modelId="{BD936F6C-23CA-41B7-AF2E-6A90BA50308F}" type="parTrans" cxnId="{339F677A-4B28-42A1-968A-60C3BA685CA1}">
      <dgm:prSet/>
      <dgm:spPr/>
      <dgm:t>
        <a:bodyPr/>
        <a:lstStyle/>
        <a:p>
          <a:endParaRPr lang="en-US"/>
        </a:p>
      </dgm:t>
    </dgm:pt>
    <dgm:pt modelId="{F03C3CA1-C0DE-4CB1-9FE9-05F21EA632D8}" type="sibTrans" cxnId="{339F677A-4B28-42A1-968A-60C3BA685CA1}">
      <dgm:prSet/>
      <dgm:spPr/>
      <dgm:t>
        <a:bodyPr/>
        <a:lstStyle/>
        <a:p>
          <a:endParaRPr lang="en-US"/>
        </a:p>
      </dgm:t>
    </dgm:pt>
    <dgm:pt modelId="{76CA7203-68C6-4AE7-B731-B9521081425D}" type="pres">
      <dgm:prSet presAssocID="{5DDD4925-EFA4-4C2B-B691-4AF615E79D4D}" presName="linear" presStyleCnt="0">
        <dgm:presLayoutVars>
          <dgm:animLvl val="lvl"/>
          <dgm:resizeHandles val="exact"/>
        </dgm:presLayoutVars>
      </dgm:prSet>
      <dgm:spPr/>
    </dgm:pt>
    <dgm:pt modelId="{917C9426-FE7F-405C-A890-9DA9115CAA39}" type="pres">
      <dgm:prSet presAssocID="{5C6DF37B-D0E3-484F-9423-A2915FC062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A03CBB-A6D1-4EDA-A599-86F2B27308C5}" type="pres">
      <dgm:prSet presAssocID="{5C6DF37B-D0E3-484F-9423-A2915FC06251}" presName="childText" presStyleLbl="revTx" presStyleIdx="0" presStyleCnt="3">
        <dgm:presLayoutVars>
          <dgm:bulletEnabled val="1"/>
        </dgm:presLayoutVars>
      </dgm:prSet>
      <dgm:spPr/>
    </dgm:pt>
    <dgm:pt modelId="{50A36EC5-D758-4189-BE0E-D2D226512914}" type="pres">
      <dgm:prSet presAssocID="{D37E5767-B0B7-4665-8EB6-916DC6C5B93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5F9120-2514-4AFC-AB42-F17E256223DE}" type="pres">
      <dgm:prSet presAssocID="{D37E5767-B0B7-4665-8EB6-916DC6C5B936}" presName="childText" presStyleLbl="revTx" presStyleIdx="1" presStyleCnt="3">
        <dgm:presLayoutVars>
          <dgm:bulletEnabled val="1"/>
        </dgm:presLayoutVars>
      </dgm:prSet>
      <dgm:spPr/>
    </dgm:pt>
    <dgm:pt modelId="{56B055A6-5BE8-46DC-96C2-D982DAE9A48D}" type="pres">
      <dgm:prSet presAssocID="{CB637377-7B18-458F-ADCC-A2BC938A74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E225106-FCF2-4D35-8C39-D732DE1A13E1}" type="pres">
      <dgm:prSet presAssocID="{CB637377-7B18-458F-ADCC-A2BC938A74A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CF0DB27-9CB6-4A4D-84DD-4079AB5DB29F}" srcId="{5DDD4925-EFA4-4C2B-B691-4AF615E79D4D}" destId="{D37E5767-B0B7-4665-8EB6-916DC6C5B936}" srcOrd="1" destOrd="0" parTransId="{E386F750-B449-4B69-B972-982A9313A29D}" sibTransId="{A7A9627A-33C2-4BCD-9C69-1AD10629030D}"/>
    <dgm:cxn modelId="{283D6A34-FCCB-42FC-8F18-60EB7C8C1FBC}" type="presOf" srcId="{5C6DF37B-D0E3-484F-9423-A2915FC06251}" destId="{917C9426-FE7F-405C-A890-9DA9115CAA39}" srcOrd="0" destOrd="0" presId="urn:microsoft.com/office/officeart/2005/8/layout/vList2"/>
    <dgm:cxn modelId="{F0D6C047-4A87-450D-A117-F02109EDF82A}" type="presOf" srcId="{5DDD4925-EFA4-4C2B-B691-4AF615E79D4D}" destId="{76CA7203-68C6-4AE7-B731-B9521081425D}" srcOrd="0" destOrd="0" presId="urn:microsoft.com/office/officeart/2005/8/layout/vList2"/>
    <dgm:cxn modelId="{E778D673-19E3-43B8-ADF9-5D173D7A1646}" srcId="{D37E5767-B0B7-4665-8EB6-916DC6C5B936}" destId="{FFB9867B-F119-4F72-96F8-39E7608DC915}" srcOrd="1" destOrd="0" parTransId="{E54EA023-C5C5-425F-A49A-5F82A0AEF2E0}" sibTransId="{43904E43-DE74-45D7-8CF1-FA6B00276507}"/>
    <dgm:cxn modelId="{FBA51556-2C96-44C7-973F-49D3552E7751}" srcId="{D37E5767-B0B7-4665-8EB6-916DC6C5B936}" destId="{3DB9DE82-AA47-4706-991C-B479757257F6}" srcOrd="0" destOrd="0" parTransId="{98DAF894-25DA-4283-83A5-069017F6E26D}" sibTransId="{7825B034-0F61-437F-BD7B-A1BE92E282FA}"/>
    <dgm:cxn modelId="{339F677A-4B28-42A1-968A-60C3BA685CA1}" srcId="{CB637377-7B18-458F-ADCC-A2BC938A74AF}" destId="{4418A797-835C-4898-AF54-ADC6408164A5}" srcOrd="0" destOrd="0" parTransId="{BD936F6C-23CA-41B7-AF2E-6A90BA50308F}" sibTransId="{F03C3CA1-C0DE-4CB1-9FE9-05F21EA632D8}"/>
    <dgm:cxn modelId="{B597167F-C548-4FD5-AFFA-4A80B89BEA4A}" type="presOf" srcId="{C9233F58-3977-4ADC-9287-D640B553B1C5}" destId="{755F9120-2514-4AFC-AB42-F17E256223DE}" srcOrd="0" destOrd="2" presId="urn:microsoft.com/office/officeart/2005/8/layout/vList2"/>
    <dgm:cxn modelId="{25F7EA83-BB36-4A8F-B83E-7B456439ECD1}" type="presOf" srcId="{FFB9867B-F119-4F72-96F8-39E7608DC915}" destId="{755F9120-2514-4AFC-AB42-F17E256223DE}" srcOrd="0" destOrd="1" presId="urn:microsoft.com/office/officeart/2005/8/layout/vList2"/>
    <dgm:cxn modelId="{F6D78285-C233-48EB-985E-417DB96FEE83}" type="presOf" srcId="{E13893C2-FA9D-40AE-B0D2-A7412518508B}" destId="{B4A03CBB-A6D1-4EDA-A599-86F2B27308C5}" srcOrd="0" destOrd="0" presId="urn:microsoft.com/office/officeart/2005/8/layout/vList2"/>
    <dgm:cxn modelId="{17DF9E95-0B8D-4493-9334-0F230F40DC7D}" type="presOf" srcId="{4418A797-835C-4898-AF54-ADC6408164A5}" destId="{8E225106-FCF2-4D35-8C39-D732DE1A13E1}" srcOrd="0" destOrd="0" presId="urn:microsoft.com/office/officeart/2005/8/layout/vList2"/>
    <dgm:cxn modelId="{DF5B12A1-5FDB-4567-8773-933FB12101FE}" srcId="{5C6DF37B-D0E3-484F-9423-A2915FC06251}" destId="{E13893C2-FA9D-40AE-B0D2-A7412518508B}" srcOrd="0" destOrd="0" parTransId="{972033D5-2362-4217-AB8D-DED791292660}" sibTransId="{00D37BD4-9656-481F-B59A-4670122A7E3D}"/>
    <dgm:cxn modelId="{873C28AA-BBED-400C-9158-8E40E2549CC3}" srcId="{5DDD4925-EFA4-4C2B-B691-4AF615E79D4D}" destId="{5C6DF37B-D0E3-484F-9423-A2915FC06251}" srcOrd="0" destOrd="0" parTransId="{669B5BA8-9ED2-4052-A7A6-4901F9D3BFB9}" sibTransId="{ADF98CA6-7D6F-4635-AE0A-33F656B98C15}"/>
    <dgm:cxn modelId="{1DB42EB5-E438-406C-B5D5-0CF0333ECB74}" type="presOf" srcId="{D37E5767-B0B7-4665-8EB6-916DC6C5B936}" destId="{50A36EC5-D758-4189-BE0E-D2D226512914}" srcOrd="0" destOrd="0" presId="urn:microsoft.com/office/officeart/2005/8/layout/vList2"/>
    <dgm:cxn modelId="{B285BBC3-B361-434E-B429-7A1359464AD8}" srcId="{5DDD4925-EFA4-4C2B-B691-4AF615E79D4D}" destId="{CB637377-7B18-458F-ADCC-A2BC938A74AF}" srcOrd="2" destOrd="0" parTransId="{A19314BB-805F-423D-B2CB-8A43EDFEFD9C}" sibTransId="{F0C1F943-8A42-4155-8A17-B0B7341B8695}"/>
    <dgm:cxn modelId="{1A35A6CA-44DA-4310-AFFE-168EE2919722}" srcId="{D37E5767-B0B7-4665-8EB6-916DC6C5B936}" destId="{C9233F58-3977-4ADC-9287-D640B553B1C5}" srcOrd="2" destOrd="0" parTransId="{92CFAC80-B44C-4DA8-9D4C-F36C61CF5D94}" sibTransId="{3B5AA77E-D6B9-43C8-844B-FC39F95AC8C4}"/>
    <dgm:cxn modelId="{D1251EE1-DE56-4C0F-B078-9FD7326E390E}" type="presOf" srcId="{3DB9DE82-AA47-4706-991C-B479757257F6}" destId="{755F9120-2514-4AFC-AB42-F17E256223DE}" srcOrd="0" destOrd="0" presId="urn:microsoft.com/office/officeart/2005/8/layout/vList2"/>
    <dgm:cxn modelId="{30E7FBEE-CF8E-4B53-9C95-17904B81E093}" type="presOf" srcId="{CB637377-7B18-458F-ADCC-A2BC938A74AF}" destId="{56B055A6-5BE8-46DC-96C2-D982DAE9A48D}" srcOrd="0" destOrd="0" presId="urn:microsoft.com/office/officeart/2005/8/layout/vList2"/>
    <dgm:cxn modelId="{4CBA8C60-EFA2-4E88-ABEA-548CDDE3C26B}" type="presParOf" srcId="{76CA7203-68C6-4AE7-B731-B9521081425D}" destId="{917C9426-FE7F-405C-A890-9DA9115CAA39}" srcOrd="0" destOrd="0" presId="urn:microsoft.com/office/officeart/2005/8/layout/vList2"/>
    <dgm:cxn modelId="{1EAD7B24-7CD0-4416-AB9C-ADE5447FBA6C}" type="presParOf" srcId="{76CA7203-68C6-4AE7-B731-B9521081425D}" destId="{B4A03CBB-A6D1-4EDA-A599-86F2B27308C5}" srcOrd="1" destOrd="0" presId="urn:microsoft.com/office/officeart/2005/8/layout/vList2"/>
    <dgm:cxn modelId="{A6B61041-6E0D-4368-9107-247F4DFEA03D}" type="presParOf" srcId="{76CA7203-68C6-4AE7-B731-B9521081425D}" destId="{50A36EC5-D758-4189-BE0E-D2D226512914}" srcOrd="2" destOrd="0" presId="urn:microsoft.com/office/officeart/2005/8/layout/vList2"/>
    <dgm:cxn modelId="{9D92D06E-D319-4554-9F12-BFCB803059AC}" type="presParOf" srcId="{76CA7203-68C6-4AE7-B731-B9521081425D}" destId="{755F9120-2514-4AFC-AB42-F17E256223DE}" srcOrd="3" destOrd="0" presId="urn:microsoft.com/office/officeart/2005/8/layout/vList2"/>
    <dgm:cxn modelId="{7DFE8984-FF0C-4C07-B7D6-0D55DB47EABF}" type="presParOf" srcId="{76CA7203-68C6-4AE7-B731-B9521081425D}" destId="{56B055A6-5BE8-46DC-96C2-D982DAE9A48D}" srcOrd="4" destOrd="0" presId="urn:microsoft.com/office/officeart/2005/8/layout/vList2"/>
    <dgm:cxn modelId="{3DA57A78-EE10-4778-896D-21CBC554C775}" type="presParOf" srcId="{76CA7203-68C6-4AE7-B731-B9521081425D}" destId="{8E225106-FCF2-4D35-8C39-D732DE1A13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99BD4-9FF3-425C-A43D-96725D69B0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2BA74-0700-4D05-90E5-87BD29C52E72}">
      <dgm:prSet/>
      <dgm:spPr/>
      <dgm:t>
        <a:bodyPr/>
        <a:lstStyle/>
        <a:p>
          <a:r>
            <a:rPr lang="ru-RU" dirty="0"/>
            <a:t>Назначенные операторы, предлагающие услугу отслеживаемой исходящей доставки отправлений письменной корреспонденции, содержащих товары</a:t>
          </a:r>
          <a:endParaRPr lang="en-US" dirty="0"/>
        </a:p>
      </dgm:t>
    </dgm:pt>
    <dgm:pt modelId="{1F337A75-2801-4BE1-A676-28C83D52FB13}" type="parTrans" cxnId="{59F2098D-CE5F-414B-9275-4E7EE8C0BD78}">
      <dgm:prSet/>
      <dgm:spPr/>
      <dgm:t>
        <a:bodyPr/>
        <a:lstStyle/>
        <a:p>
          <a:endParaRPr lang="en-US"/>
        </a:p>
      </dgm:t>
    </dgm:pt>
    <dgm:pt modelId="{CB6D011D-594C-4E3B-9FD8-C26495FA8C12}" type="sibTrans" cxnId="{59F2098D-CE5F-414B-9275-4E7EE8C0BD78}">
      <dgm:prSet/>
      <dgm:spPr/>
      <dgm:t>
        <a:bodyPr/>
        <a:lstStyle/>
        <a:p>
          <a:endParaRPr lang="en-US"/>
        </a:p>
      </dgm:t>
    </dgm:pt>
    <dgm:pt modelId="{09337A28-D547-439B-BB2C-CBDB9E6C76C0}">
      <dgm:prSet/>
      <dgm:spPr/>
      <dgm:t>
        <a:bodyPr/>
        <a:lstStyle/>
        <a:p>
          <a:r>
            <a:rPr lang="ru-RU" dirty="0"/>
            <a:t>Назначенные операторы, предлагающие услугу отслеживаемой доставки  отправлений письменной корреспонденции, содержащих документы</a:t>
          </a:r>
          <a:endParaRPr lang="en-US" dirty="0"/>
        </a:p>
      </dgm:t>
    </dgm:pt>
    <dgm:pt modelId="{C90365A4-3CF9-4669-B5B3-CACDE3E82D83}" type="parTrans" cxnId="{06BFDAFF-1216-4664-9049-017AC5700C92}">
      <dgm:prSet/>
      <dgm:spPr/>
      <dgm:t>
        <a:bodyPr/>
        <a:lstStyle/>
        <a:p>
          <a:endParaRPr lang="en-US"/>
        </a:p>
      </dgm:t>
    </dgm:pt>
    <dgm:pt modelId="{CDB20912-8259-4AE3-A998-BD202A49BAF4}" type="sibTrans" cxnId="{06BFDAFF-1216-4664-9049-017AC5700C92}">
      <dgm:prSet/>
      <dgm:spPr/>
      <dgm:t>
        <a:bodyPr/>
        <a:lstStyle/>
        <a:p>
          <a:endParaRPr lang="en-US"/>
        </a:p>
      </dgm:t>
    </dgm:pt>
    <dgm:pt modelId="{24D58FCB-75AE-4B86-8802-B2B291BE7B66}">
      <dgm:prSet/>
      <dgm:spPr/>
      <dgm:t>
        <a:bodyPr/>
        <a:lstStyle/>
        <a:p>
          <a:r>
            <a:rPr lang="ru-RU" dirty="0"/>
            <a:t>Назначенные операторы, предлагающие мешки M в качестве дополнительной услуги</a:t>
          </a:r>
          <a:endParaRPr lang="en-US" dirty="0"/>
        </a:p>
      </dgm:t>
    </dgm:pt>
    <dgm:pt modelId="{B49D4FF1-DAD0-434F-8385-134A99E88553}" type="parTrans" cxnId="{1D1722A0-64F3-4581-90A7-A15BD43746E8}">
      <dgm:prSet/>
      <dgm:spPr/>
      <dgm:t>
        <a:bodyPr/>
        <a:lstStyle/>
        <a:p>
          <a:endParaRPr lang="en-US"/>
        </a:p>
      </dgm:t>
    </dgm:pt>
    <dgm:pt modelId="{6C2C9E53-31A8-4A0E-8CC1-08191A0E3557}" type="sibTrans" cxnId="{1D1722A0-64F3-4581-90A7-A15BD43746E8}">
      <dgm:prSet/>
      <dgm:spPr/>
      <dgm:t>
        <a:bodyPr/>
        <a:lstStyle/>
        <a:p>
          <a:endParaRPr lang="en-US"/>
        </a:p>
      </dgm:t>
    </dgm:pt>
    <dgm:pt modelId="{BA5C841A-0C4F-426C-BE48-21C426F5156F}" type="pres">
      <dgm:prSet presAssocID="{AE799BD4-9FF3-425C-A43D-96725D69B0A9}" presName="Name0" presStyleCnt="0">
        <dgm:presLayoutVars>
          <dgm:chMax val="7"/>
          <dgm:chPref val="7"/>
          <dgm:dir/>
        </dgm:presLayoutVars>
      </dgm:prSet>
      <dgm:spPr/>
    </dgm:pt>
    <dgm:pt modelId="{469D2A78-9AD1-4F7E-AF6C-6AA31644FDE1}" type="pres">
      <dgm:prSet presAssocID="{AE799BD4-9FF3-425C-A43D-96725D69B0A9}" presName="Name1" presStyleCnt="0"/>
      <dgm:spPr/>
    </dgm:pt>
    <dgm:pt modelId="{9374FCA7-7BED-4FBD-B0B6-57F8F84781FB}" type="pres">
      <dgm:prSet presAssocID="{AE799BD4-9FF3-425C-A43D-96725D69B0A9}" presName="cycle" presStyleCnt="0"/>
      <dgm:spPr/>
    </dgm:pt>
    <dgm:pt modelId="{1F127811-9947-4115-A53A-230BFD4C9FF5}" type="pres">
      <dgm:prSet presAssocID="{AE799BD4-9FF3-425C-A43D-96725D69B0A9}" presName="srcNode" presStyleLbl="node1" presStyleIdx="0" presStyleCnt="3"/>
      <dgm:spPr/>
    </dgm:pt>
    <dgm:pt modelId="{C14A9E18-4736-463A-B611-5D09435952A4}" type="pres">
      <dgm:prSet presAssocID="{AE799BD4-9FF3-425C-A43D-96725D69B0A9}" presName="conn" presStyleLbl="parChTrans1D2" presStyleIdx="0" presStyleCnt="1"/>
      <dgm:spPr/>
    </dgm:pt>
    <dgm:pt modelId="{8BAB4E19-6635-449C-A5EA-7460B883689C}" type="pres">
      <dgm:prSet presAssocID="{AE799BD4-9FF3-425C-A43D-96725D69B0A9}" presName="extraNode" presStyleLbl="node1" presStyleIdx="0" presStyleCnt="3"/>
      <dgm:spPr/>
    </dgm:pt>
    <dgm:pt modelId="{433EF3C5-D35A-4032-A084-BB791E1350D0}" type="pres">
      <dgm:prSet presAssocID="{AE799BD4-9FF3-425C-A43D-96725D69B0A9}" presName="dstNode" presStyleLbl="node1" presStyleIdx="0" presStyleCnt="3"/>
      <dgm:spPr/>
    </dgm:pt>
    <dgm:pt modelId="{6737FE74-7D65-4B52-BD99-A467114E4530}" type="pres">
      <dgm:prSet presAssocID="{CF82BA74-0700-4D05-90E5-87BD29C52E72}" presName="text_1" presStyleLbl="node1" presStyleIdx="0" presStyleCnt="3">
        <dgm:presLayoutVars>
          <dgm:bulletEnabled val="1"/>
        </dgm:presLayoutVars>
      </dgm:prSet>
      <dgm:spPr/>
    </dgm:pt>
    <dgm:pt modelId="{85A5DA70-C65D-4028-9A12-CC08BEA24B9F}" type="pres">
      <dgm:prSet presAssocID="{CF82BA74-0700-4D05-90E5-87BD29C52E72}" presName="accent_1" presStyleCnt="0"/>
      <dgm:spPr/>
    </dgm:pt>
    <dgm:pt modelId="{48F5ED97-B093-484E-AEBC-3B2E7EADBCF4}" type="pres">
      <dgm:prSet presAssocID="{CF82BA74-0700-4D05-90E5-87BD29C52E72}" presName="accentRepeatNode" presStyleLbl="solidFgAcc1" presStyleIdx="0" presStyleCnt="3"/>
      <dgm:spPr/>
    </dgm:pt>
    <dgm:pt modelId="{2AD86B94-E2D9-4297-9136-0477D7260EFB}" type="pres">
      <dgm:prSet presAssocID="{09337A28-D547-439B-BB2C-CBDB9E6C76C0}" presName="text_2" presStyleLbl="node1" presStyleIdx="1" presStyleCnt="3">
        <dgm:presLayoutVars>
          <dgm:bulletEnabled val="1"/>
        </dgm:presLayoutVars>
      </dgm:prSet>
      <dgm:spPr/>
    </dgm:pt>
    <dgm:pt modelId="{D40A1F19-B5DA-43B7-8A8D-5A45AF48AB1A}" type="pres">
      <dgm:prSet presAssocID="{09337A28-D547-439B-BB2C-CBDB9E6C76C0}" presName="accent_2" presStyleCnt="0"/>
      <dgm:spPr/>
    </dgm:pt>
    <dgm:pt modelId="{C3D7BD27-3F95-4C52-BDDD-0E41AD44B3C5}" type="pres">
      <dgm:prSet presAssocID="{09337A28-D547-439B-BB2C-CBDB9E6C76C0}" presName="accentRepeatNode" presStyleLbl="solidFgAcc1" presStyleIdx="1" presStyleCnt="3"/>
      <dgm:spPr/>
    </dgm:pt>
    <dgm:pt modelId="{ADA4104B-381E-4F8A-ABAC-282D9F8CC460}" type="pres">
      <dgm:prSet presAssocID="{24D58FCB-75AE-4B86-8802-B2B291BE7B66}" presName="text_3" presStyleLbl="node1" presStyleIdx="2" presStyleCnt="3">
        <dgm:presLayoutVars>
          <dgm:bulletEnabled val="1"/>
        </dgm:presLayoutVars>
      </dgm:prSet>
      <dgm:spPr/>
    </dgm:pt>
    <dgm:pt modelId="{68647DEE-8FCF-4A7B-9875-66BC3B1E8446}" type="pres">
      <dgm:prSet presAssocID="{24D58FCB-75AE-4B86-8802-B2B291BE7B66}" presName="accent_3" presStyleCnt="0"/>
      <dgm:spPr/>
    </dgm:pt>
    <dgm:pt modelId="{FFBAC3F8-9245-4839-A2C4-3AE5BBBCAE42}" type="pres">
      <dgm:prSet presAssocID="{24D58FCB-75AE-4B86-8802-B2B291BE7B66}" presName="accentRepeatNode" presStyleLbl="solidFgAcc1" presStyleIdx="2" presStyleCnt="3"/>
      <dgm:spPr/>
    </dgm:pt>
  </dgm:ptLst>
  <dgm:cxnLst>
    <dgm:cxn modelId="{B4AD500E-D0B8-4787-B649-AA51B43E2C6B}" type="presOf" srcId="{CF82BA74-0700-4D05-90E5-87BD29C52E72}" destId="{6737FE74-7D65-4B52-BD99-A467114E4530}" srcOrd="0" destOrd="0" presId="urn:microsoft.com/office/officeart/2008/layout/VerticalCurvedList"/>
    <dgm:cxn modelId="{34116B17-5B86-4440-A219-D2C457E9D50D}" type="presOf" srcId="{24D58FCB-75AE-4B86-8802-B2B291BE7B66}" destId="{ADA4104B-381E-4F8A-ABAC-282D9F8CC460}" srcOrd="0" destOrd="0" presId="urn:microsoft.com/office/officeart/2008/layout/VerticalCurvedList"/>
    <dgm:cxn modelId="{59F2098D-CE5F-414B-9275-4E7EE8C0BD78}" srcId="{AE799BD4-9FF3-425C-A43D-96725D69B0A9}" destId="{CF82BA74-0700-4D05-90E5-87BD29C52E72}" srcOrd="0" destOrd="0" parTransId="{1F337A75-2801-4BE1-A676-28C83D52FB13}" sibTransId="{CB6D011D-594C-4E3B-9FD8-C26495FA8C12}"/>
    <dgm:cxn modelId="{1D1722A0-64F3-4581-90A7-A15BD43746E8}" srcId="{AE799BD4-9FF3-425C-A43D-96725D69B0A9}" destId="{24D58FCB-75AE-4B86-8802-B2B291BE7B66}" srcOrd="2" destOrd="0" parTransId="{B49D4FF1-DAD0-434F-8385-134A99E88553}" sibTransId="{6C2C9E53-31A8-4A0E-8CC1-08191A0E3557}"/>
    <dgm:cxn modelId="{FAEB6FB4-45E5-475D-B9BC-FADC0E24DC93}" type="presOf" srcId="{AE799BD4-9FF3-425C-A43D-96725D69B0A9}" destId="{BA5C841A-0C4F-426C-BE48-21C426F5156F}" srcOrd="0" destOrd="0" presId="urn:microsoft.com/office/officeart/2008/layout/VerticalCurvedList"/>
    <dgm:cxn modelId="{D95A7EEC-FA78-41CC-BB16-290187641692}" type="presOf" srcId="{CB6D011D-594C-4E3B-9FD8-C26495FA8C12}" destId="{C14A9E18-4736-463A-B611-5D09435952A4}" srcOrd="0" destOrd="0" presId="urn:microsoft.com/office/officeart/2008/layout/VerticalCurvedList"/>
    <dgm:cxn modelId="{40127BF5-F416-4842-A082-2982418561FB}" type="presOf" srcId="{09337A28-D547-439B-BB2C-CBDB9E6C76C0}" destId="{2AD86B94-E2D9-4297-9136-0477D7260EFB}" srcOrd="0" destOrd="0" presId="urn:microsoft.com/office/officeart/2008/layout/VerticalCurvedList"/>
    <dgm:cxn modelId="{06BFDAFF-1216-4664-9049-017AC5700C92}" srcId="{AE799BD4-9FF3-425C-A43D-96725D69B0A9}" destId="{09337A28-D547-439B-BB2C-CBDB9E6C76C0}" srcOrd="1" destOrd="0" parTransId="{C90365A4-3CF9-4669-B5B3-CACDE3E82D83}" sibTransId="{CDB20912-8259-4AE3-A998-BD202A49BAF4}"/>
    <dgm:cxn modelId="{B0300AFB-C00E-4D65-A0A9-E900F2B39C0E}" type="presParOf" srcId="{BA5C841A-0C4F-426C-BE48-21C426F5156F}" destId="{469D2A78-9AD1-4F7E-AF6C-6AA31644FDE1}" srcOrd="0" destOrd="0" presId="urn:microsoft.com/office/officeart/2008/layout/VerticalCurvedList"/>
    <dgm:cxn modelId="{00242B55-B67C-43AE-B072-B6D7BC60C9E2}" type="presParOf" srcId="{469D2A78-9AD1-4F7E-AF6C-6AA31644FDE1}" destId="{9374FCA7-7BED-4FBD-B0B6-57F8F84781FB}" srcOrd="0" destOrd="0" presId="urn:microsoft.com/office/officeart/2008/layout/VerticalCurvedList"/>
    <dgm:cxn modelId="{B767BA76-E228-4130-8DDB-B991439832EE}" type="presParOf" srcId="{9374FCA7-7BED-4FBD-B0B6-57F8F84781FB}" destId="{1F127811-9947-4115-A53A-230BFD4C9FF5}" srcOrd="0" destOrd="0" presId="urn:microsoft.com/office/officeart/2008/layout/VerticalCurvedList"/>
    <dgm:cxn modelId="{0FA4FF74-34C6-4F3E-914B-716218EFED85}" type="presParOf" srcId="{9374FCA7-7BED-4FBD-B0B6-57F8F84781FB}" destId="{C14A9E18-4736-463A-B611-5D09435952A4}" srcOrd="1" destOrd="0" presId="urn:microsoft.com/office/officeart/2008/layout/VerticalCurvedList"/>
    <dgm:cxn modelId="{0D167D93-6357-419F-9E72-D739EBE4954C}" type="presParOf" srcId="{9374FCA7-7BED-4FBD-B0B6-57F8F84781FB}" destId="{8BAB4E19-6635-449C-A5EA-7460B883689C}" srcOrd="2" destOrd="0" presId="urn:microsoft.com/office/officeart/2008/layout/VerticalCurvedList"/>
    <dgm:cxn modelId="{D09A58A3-0884-4636-848B-40336C0BA476}" type="presParOf" srcId="{9374FCA7-7BED-4FBD-B0B6-57F8F84781FB}" destId="{433EF3C5-D35A-4032-A084-BB791E1350D0}" srcOrd="3" destOrd="0" presId="urn:microsoft.com/office/officeart/2008/layout/VerticalCurvedList"/>
    <dgm:cxn modelId="{A3A2E79E-44CF-4DA1-9315-52B13D666A32}" type="presParOf" srcId="{469D2A78-9AD1-4F7E-AF6C-6AA31644FDE1}" destId="{6737FE74-7D65-4B52-BD99-A467114E4530}" srcOrd="1" destOrd="0" presId="urn:microsoft.com/office/officeart/2008/layout/VerticalCurvedList"/>
    <dgm:cxn modelId="{3DCD51C4-F100-49FC-A352-98642CAF91C5}" type="presParOf" srcId="{469D2A78-9AD1-4F7E-AF6C-6AA31644FDE1}" destId="{85A5DA70-C65D-4028-9A12-CC08BEA24B9F}" srcOrd="2" destOrd="0" presId="urn:microsoft.com/office/officeart/2008/layout/VerticalCurvedList"/>
    <dgm:cxn modelId="{A876A7B0-8811-438A-A0E1-EC846094B623}" type="presParOf" srcId="{85A5DA70-C65D-4028-9A12-CC08BEA24B9F}" destId="{48F5ED97-B093-484E-AEBC-3B2E7EADBCF4}" srcOrd="0" destOrd="0" presId="urn:microsoft.com/office/officeart/2008/layout/VerticalCurvedList"/>
    <dgm:cxn modelId="{7465C533-F86F-4F39-8AC0-3FDD395531FA}" type="presParOf" srcId="{469D2A78-9AD1-4F7E-AF6C-6AA31644FDE1}" destId="{2AD86B94-E2D9-4297-9136-0477D7260EFB}" srcOrd="3" destOrd="0" presId="urn:microsoft.com/office/officeart/2008/layout/VerticalCurvedList"/>
    <dgm:cxn modelId="{127585D9-8B79-4176-B5D3-8421D3430245}" type="presParOf" srcId="{469D2A78-9AD1-4F7E-AF6C-6AA31644FDE1}" destId="{D40A1F19-B5DA-43B7-8A8D-5A45AF48AB1A}" srcOrd="4" destOrd="0" presId="urn:microsoft.com/office/officeart/2008/layout/VerticalCurvedList"/>
    <dgm:cxn modelId="{75A2D1E8-C4F7-48A9-BFC0-A124180473E0}" type="presParOf" srcId="{D40A1F19-B5DA-43B7-8A8D-5A45AF48AB1A}" destId="{C3D7BD27-3F95-4C52-BDDD-0E41AD44B3C5}" srcOrd="0" destOrd="0" presId="urn:microsoft.com/office/officeart/2008/layout/VerticalCurvedList"/>
    <dgm:cxn modelId="{536F169E-FAD2-4EBA-B592-220D62AF81A5}" type="presParOf" srcId="{469D2A78-9AD1-4F7E-AF6C-6AA31644FDE1}" destId="{ADA4104B-381E-4F8A-ABAC-282D9F8CC460}" srcOrd="5" destOrd="0" presId="urn:microsoft.com/office/officeart/2008/layout/VerticalCurvedList"/>
    <dgm:cxn modelId="{E174A9BB-71E5-4782-87AB-D0F706E617C1}" type="presParOf" srcId="{469D2A78-9AD1-4F7E-AF6C-6AA31644FDE1}" destId="{68647DEE-8FCF-4A7B-9875-66BC3B1E8446}" srcOrd="6" destOrd="0" presId="urn:microsoft.com/office/officeart/2008/layout/VerticalCurvedList"/>
    <dgm:cxn modelId="{E738AF53-C3F6-4089-A3E7-B1C423B15C24}" type="presParOf" srcId="{68647DEE-8FCF-4A7B-9875-66BC3B1E8446}" destId="{FFBAC3F8-9245-4839-A2C4-3AE5BBBCAE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DEA2B-5ED1-4284-B5B1-07E313C534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C9DFD-DF17-4377-8A5F-E40EB7DE066C}">
      <dgm:prSet custT="1"/>
      <dgm:spPr/>
      <dgm:t>
        <a:bodyPr/>
        <a:lstStyle/>
        <a:p>
          <a:r>
            <a:rPr lang="ru-RU" sz="1800" b="1" dirty="0"/>
            <a:t>Наращивание потенциала</a:t>
          </a:r>
          <a:r>
            <a:rPr lang="en-US" sz="1800" b="1" dirty="0"/>
            <a:t>:</a:t>
          </a:r>
          <a:endParaRPr lang="en-US" sz="1800" dirty="0"/>
        </a:p>
      </dgm:t>
    </dgm:pt>
    <dgm:pt modelId="{6FE5CE4E-619D-44E9-82F2-0DC0E658169D}" type="parTrans" cxnId="{84A1FCC1-3E52-4A7A-8487-1851C3DB7C4B}">
      <dgm:prSet/>
      <dgm:spPr/>
      <dgm:t>
        <a:bodyPr/>
        <a:lstStyle/>
        <a:p>
          <a:endParaRPr lang="en-US" sz="1800"/>
        </a:p>
      </dgm:t>
    </dgm:pt>
    <dgm:pt modelId="{E3846C53-0942-4F55-88A8-CC0385B393D6}" type="sibTrans" cxnId="{84A1FCC1-3E52-4A7A-8487-1851C3DB7C4B}">
      <dgm:prSet/>
      <dgm:spPr/>
      <dgm:t>
        <a:bodyPr/>
        <a:lstStyle/>
        <a:p>
          <a:endParaRPr lang="en-US" sz="1800"/>
        </a:p>
      </dgm:t>
    </dgm:pt>
    <dgm:pt modelId="{DF19A077-23B4-4F2F-9EC9-E0C4B3D85C8E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1"/>
            </a:rPr>
            <a:t>letters@upu.int</a:t>
          </a:r>
          <a:endParaRPr lang="en-US" sz="1800" dirty="0"/>
        </a:p>
      </dgm:t>
    </dgm:pt>
    <dgm:pt modelId="{8EC73573-B0C0-4F90-8B84-F05194D84562}" type="parTrans" cxnId="{42C549A4-6EDA-41FB-8F7E-DF8D880C68E7}">
      <dgm:prSet/>
      <dgm:spPr/>
      <dgm:t>
        <a:bodyPr/>
        <a:lstStyle/>
        <a:p>
          <a:endParaRPr lang="en-US" sz="1800"/>
        </a:p>
      </dgm:t>
    </dgm:pt>
    <dgm:pt modelId="{7BB264F9-A0B0-4877-9747-66246EFA9EC7}" type="sibTrans" cxnId="{42C549A4-6EDA-41FB-8F7E-DF8D880C68E7}">
      <dgm:prSet/>
      <dgm:spPr/>
      <dgm:t>
        <a:bodyPr/>
        <a:lstStyle/>
        <a:p>
          <a:endParaRPr lang="en-US" sz="1800"/>
        </a:p>
      </dgm:t>
    </dgm:pt>
    <dgm:pt modelId="{FF43C5E3-F481-4AEC-ACEB-E0F0B2A0B550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2"/>
            </a:rPr>
            <a:t>poc.psdeig.secretariat@upu.int</a:t>
          </a:r>
          <a:endParaRPr lang="en-US" sz="1800" dirty="0"/>
        </a:p>
      </dgm:t>
    </dgm:pt>
    <dgm:pt modelId="{73823088-CD3A-4D88-95F6-52E026CFE4CA}" type="parTrans" cxnId="{16DD8844-FB86-48B7-9A22-81236558F7EF}">
      <dgm:prSet/>
      <dgm:spPr/>
      <dgm:t>
        <a:bodyPr/>
        <a:lstStyle/>
        <a:p>
          <a:endParaRPr lang="en-US" sz="1800"/>
        </a:p>
      </dgm:t>
    </dgm:pt>
    <dgm:pt modelId="{DAB6E3E0-A00A-432B-88F1-28A63628C397}" type="sibTrans" cxnId="{16DD8844-FB86-48B7-9A22-81236558F7EF}">
      <dgm:prSet/>
      <dgm:spPr/>
      <dgm:t>
        <a:bodyPr/>
        <a:lstStyle/>
        <a:p>
          <a:endParaRPr lang="en-US" sz="1800"/>
        </a:p>
      </dgm:t>
    </dgm:pt>
    <dgm:pt modelId="{46C5F405-8FBB-4929-8925-A3F9E933EB17}">
      <dgm:prSet custT="1"/>
      <dgm:spPr/>
      <dgm:t>
        <a:bodyPr/>
        <a:lstStyle/>
        <a:p>
          <a:r>
            <a:rPr lang="ru-RU" sz="1800" b="1" dirty="0"/>
            <a:t>Физические услуги</a:t>
          </a:r>
          <a:r>
            <a:rPr lang="en-US" sz="1800" b="1" dirty="0"/>
            <a:t>:</a:t>
          </a:r>
          <a:endParaRPr lang="en-US" sz="1800" dirty="0"/>
        </a:p>
      </dgm:t>
    </dgm:pt>
    <dgm:pt modelId="{529CCA25-2CED-462A-931C-E4461C78A086}" type="parTrans" cxnId="{342A0B7B-9E09-43EE-9440-25A3F3C90508}">
      <dgm:prSet/>
      <dgm:spPr/>
      <dgm:t>
        <a:bodyPr/>
        <a:lstStyle/>
        <a:p>
          <a:endParaRPr lang="en-US" sz="1800"/>
        </a:p>
      </dgm:t>
    </dgm:pt>
    <dgm:pt modelId="{14A3F4A3-22D6-4AD1-8A73-B034A382BD41}" type="sibTrans" cxnId="{342A0B7B-9E09-43EE-9440-25A3F3C90508}">
      <dgm:prSet/>
      <dgm:spPr/>
      <dgm:t>
        <a:bodyPr/>
        <a:lstStyle/>
        <a:p>
          <a:endParaRPr lang="en-US" sz="1800"/>
        </a:p>
      </dgm:t>
    </dgm:pt>
    <dgm:pt modelId="{3AB8681A-7BDC-4198-9EAA-8959E9CCEADA}">
      <dgm:prSet custT="1"/>
      <dgm:spPr/>
      <dgm:t>
        <a:bodyPr/>
        <a:lstStyle/>
        <a:p>
          <a:r>
            <a:rPr lang="ru-RU" sz="1800" b="1" dirty="0"/>
            <a:t>Качество услуг</a:t>
          </a:r>
          <a:r>
            <a:rPr lang="en-US" sz="1800" b="1" dirty="0"/>
            <a:t>:</a:t>
          </a:r>
          <a:endParaRPr lang="en-US" sz="1800" dirty="0"/>
        </a:p>
      </dgm:t>
    </dgm:pt>
    <dgm:pt modelId="{EB55D817-C2E5-4BEB-AD8D-1F5693FC9F3E}" type="parTrans" cxnId="{2156E9A8-DAC0-4CC5-9825-C13F1280858A}">
      <dgm:prSet/>
      <dgm:spPr/>
      <dgm:t>
        <a:bodyPr/>
        <a:lstStyle/>
        <a:p>
          <a:endParaRPr lang="en-US" sz="1800"/>
        </a:p>
      </dgm:t>
    </dgm:pt>
    <dgm:pt modelId="{EE9208F6-4016-4165-8BB3-E8D5BE5C56F5}" type="sibTrans" cxnId="{2156E9A8-DAC0-4CC5-9825-C13F1280858A}">
      <dgm:prSet/>
      <dgm:spPr/>
      <dgm:t>
        <a:bodyPr/>
        <a:lstStyle/>
        <a:p>
          <a:endParaRPr lang="en-US" sz="1800"/>
        </a:p>
      </dgm:t>
    </dgm:pt>
    <dgm:pt modelId="{86A63938-1B35-455A-9B46-C47A57893A47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3"/>
            </a:rPr>
            <a:t>information.qs@upu.int</a:t>
          </a:r>
          <a:endParaRPr lang="en-US" sz="1800" dirty="0"/>
        </a:p>
      </dgm:t>
    </dgm:pt>
    <dgm:pt modelId="{F44F0BB8-8C48-4008-8272-E55C5CCDF5E4}" type="parTrans" cxnId="{AA9B0BA2-9EA0-4EFB-BF1E-B67CD1D1DA66}">
      <dgm:prSet/>
      <dgm:spPr/>
      <dgm:t>
        <a:bodyPr/>
        <a:lstStyle/>
        <a:p>
          <a:endParaRPr lang="en-US" sz="1800"/>
        </a:p>
      </dgm:t>
    </dgm:pt>
    <dgm:pt modelId="{53A666B1-9744-4CBB-ADB6-DFC7C63CE256}" type="sibTrans" cxnId="{AA9B0BA2-9EA0-4EFB-BF1E-B67CD1D1DA66}">
      <dgm:prSet/>
      <dgm:spPr/>
      <dgm:t>
        <a:bodyPr/>
        <a:lstStyle/>
        <a:p>
          <a:endParaRPr lang="en-US" sz="1800"/>
        </a:p>
      </dgm:t>
    </dgm:pt>
    <dgm:pt modelId="{10D669C4-C5AA-4EF8-BD4D-90C62C311882}">
      <dgm:prSet custT="1"/>
      <dgm:spPr/>
      <dgm:t>
        <a:bodyPr/>
        <a:lstStyle/>
        <a:p>
          <a:r>
            <a:rPr lang="ru-RU" sz="1800" b="1" dirty="0"/>
            <a:t>Вознаграждение</a:t>
          </a:r>
          <a:r>
            <a:rPr lang="en-US" sz="1800" b="1" dirty="0"/>
            <a:t>:</a:t>
          </a:r>
          <a:endParaRPr lang="en-US" sz="1800" dirty="0"/>
        </a:p>
      </dgm:t>
    </dgm:pt>
    <dgm:pt modelId="{06630B60-483D-4B6E-8505-C16E40B55890}" type="parTrans" cxnId="{C9C68232-0511-4615-8CAD-7CEFA7F6C95B}">
      <dgm:prSet/>
      <dgm:spPr/>
      <dgm:t>
        <a:bodyPr/>
        <a:lstStyle/>
        <a:p>
          <a:endParaRPr lang="en-US" sz="1800"/>
        </a:p>
      </dgm:t>
    </dgm:pt>
    <dgm:pt modelId="{78117224-346A-4F7C-B8F2-D6CD7E0D5E53}" type="sibTrans" cxnId="{C9C68232-0511-4615-8CAD-7CEFA7F6C95B}">
      <dgm:prSet/>
      <dgm:spPr/>
      <dgm:t>
        <a:bodyPr/>
        <a:lstStyle/>
        <a:p>
          <a:endParaRPr lang="en-US" sz="1800"/>
        </a:p>
      </dgm:t>
    </dgm:pt>
    <dgm:pt modelId="{804F314D-47DB-4430-B009-B7F897818236}">
      <dgm:prSet custT="1"/>
      <dgm:spPr/>
      <dgm:t>
        <a:bodyPr/>
        <a:lstStyle/>
        <a:p>
          <a:r>
            <a:rPr lang="ru-RU" sz="1800" b="1" dirty="0"/>
            <a:t>Учет</a:t>
          </a:r>
          <a:r>
            <a:rPr lang="en-US" sz="1800" b="1" dirty="0"/>
            <a:t>:</a:t>
          </a:r>
          <a:endParaRPr lang="en-US" sz="1800" dirty="0"/>
        </a:p>
      </dgm:t>
    </dgm:pt>
    <dgm:pt modelId="{A8C32B30-7433-408E-A5C4-5A5E4AED3B0B}" type="parTrans" cxnId="{CD318AE6-0560-454F-9DFE-A6CD3A8BEA93}">
      <dgm:prSet/>
      <dgm:spPr/>
      <dgm:t>
        <a:bodyPr/>
        <a:lstStyle/>
        <a:p>
          <a:endParaRPr lang="en-US" sz="1800"/>
        </a:p>
      </dgm:t>
    </dgm:pt>
    <dgm:pt modelId="{040AB040-BF92-48D6-B9B8-D9E5BE9C1DA6}" type="sibTrans" cxnId="{CD318AE6-0560-454F-9DFE-A6CD3A8BEA93}">
      <dgm:prSet/>
      <dgm:spPr/>
      <dgm:t>
        <a:bodyPr/>
        <a:lstStyle/>
        <a:p>
          <a:endParaRPr lang="en-US" sz="1800"/>
        </a:p>
      </dgm:t>
    </dgm:pt>
    <dgm:pt modelId="{8AE50E3E-95A2-4FEE-9C65-EEA0895EC8BC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4"/>
            </a:rPr>
            <a:t>dprm-ppre-rem@upu.int</a:t>
          </a:r>
          <a:r>
            <a:rPr lang="en-US" sz="1800" b="1" dirty="0"/>
            <a:t>  </a:t>
          </a:r>
        </a:p>
      </dgm:t>
    </dgm:pt>
    <dgm:pt modelId="{AC2A38D2-6C8E-46CF-8B08-6C9A2F978543}" type="parTrans" cxnId="{98C3FFD7-671F-430F-AC14-AE287E8E460D}">
      <dgm:prSet/>
      <dgm:spPr/>
      <dgm:t>
        <a:bodyPr/>
        <a:lstStyle/>
        <a:p>
          <a:endParaRPr lang="en-US" sz="1800"/>
        </a:p>
      </dgm:t>
    </dgm:pt>
    <dgm:pt modelId="{4F576DD5-3921-4ADD-BE16-1AA8B13DA743}" type="sibTrans" cxnId="{98C3FFD7-671F-430F-AC14-AE287E8E460D}">
      <dgm:prSet/>
      <dgm:spPr/>
      <dgm:t>
        <a:bodyPr/>
        <a:lstStyle/>
        <a:p>
          <a:endParaRPr lang="en-US" sz="1800"/>
        </a:p>
      </dgm:t>
    </dgm:pt>
    <dgm:pt modelId="{A87501C3-2746-4F31-B8C7-5C7A41D5D956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5"/>
            </a:rPr>
            <a:t>central.accounting@upu.int</a:t>
          </a:r>
          <a:endParaRPr lang="en-US" sz="1800" dirty="0"/>
        </a:p>
      </dgm:t>
    </dgm:pt>
    <dgm:pt modelId="{EE31FB71-E3C7-4160-A97A-066835FA7AC8}" type="parTrans" cxnId="{F40F4E74-2306-4C61-B5EE-BB347CC97AAB}">
      <dgm:prSet/>
      <dgm:spPr/>
      <dgm:t>
        <a:bodyPr/>
        <a:lstStyle/>
        <a:p>
          <a:endParaRPr lang="en-US" sz="1800"/>
        </a:p>
      </dgm:t>
    </dgm:pt>
    <dgm:pt modelId="{59A057E4-B79E-41E2-AF35-145E2489522F}" type="sibTrans" cxnId="{F40F4E74-2306-4C61-B5EE-BB347CC97AAB}">
      <dgm:prSet/>
      <dgm:spPr/>
      <dgm:t>
        <a:bodyPr/>
        <a:lstStyle/>
        <a:p>
          <a:endParaRPr lang="en-US" sz="1800"/>
        </a:p>
      </dgm:t>
    </dgm:pt>
    <dgm:pt modelId="{29D93610-512B-4160-A4B9-1B3F034F2B55}">
      <dgm:prSet custT="1"/>
      <dgm:spPr/>
      <dgm:t>
        <a:bodyPr/>
        <a:lstStyle/>
        <a:p>
          <a:r>
            <a:rPr lang="ru-RU" sz="1800" b="1" dirty="0"/>
            <a:t>Соответствие требованиям </a:t>
          </a:r>
          <a:r>
            <a:rPr lang="en-US" sz="1800" b="1" dirty="0"/>
            <a:t>EDI</a:t>
          </a:r>
          <a:endParaRPr lang="en-US" sz="1800" dirty="0"/>
        </a:p>
      </dgm:t>
    </dgm:pt>
    <dgm:pt modelId="{3F08573C-88A5-405E-8E82-5E0AEB04EE13}" type="parTrans" cxnId="{6C253542-3F69-477C-A074-DF216F2847B9}">
      <dgm:prSet/>
      <dgm:spPr/>
      <dgm:t>
        <a:bodyPr/>
        <a:lstStyle/>
        <a:p>
          <a:endParaRPr lang="en-US" sz="1800"/>
        </a:p>
      </dgm:t>
    </dgm:pt>
    <dgm:pt modelId="{AA27E9A3-68DD-450C-8767-65953FBD4055}" type="sibTrans" cxnId="{6C253542-3F69-477C-A074-DF216F2847B9}">
      <dgm:prSet/>
      <dgm:spPr/>
      <dgm:t>
        <a:bodyPr/>
        <a:lstStyle/>
        <a:p>
          <a:endParaRPr lang="en-US" sz="1800"/>
        </a:p>
      </dgm:t>
    </dgm:pt>
    <dgm:pt modelId="{D61C312C-01B9-45D4-94BB-8DC766FF4172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6"/>
            </a:rPr>
            <a:t>compliance.standards@upu.int</a:t>
          </a:r>
          <a:endParaRPr lang="en-US" sz="1800" dirty="0"/>
        </a:p>
      </dgm:t>
    </dgm:pt>
    <dgm:pt modelId="{0A699C67-E5A6-4BD4-AD0C-D831C92FBABB}" type="parTrans" cxnId="{2BDF301B-548C-4961-B927-84F24B85C977}">
      <dgm:prSet/>
      <dgm:spPr/>
      <dgm:t>
        <a:bodyPr/>
        <a:lstStyle/>
        <a:p>
          <a:endParaRPr lang="en-US" sz="1800"/>
        </a:p>
      </dgm:t>
    </dgm:pt>
    <dgm:pt modelId="{2CC7544C-35AF-43B1-8C90-BC906FB878BF}" type="sibTrans" cxnId="{2BDF301B-548C-4961-B927-84F24B85C977}">
      <dgm:prSet/>
      <dgm:spPr/>
      <dgm:t>
        <a:bodyPr/>
        <a:lstStyle/>
        <a:p>
          <a:endParaRPr lang="en-US" sz="1800"/>
        </a:p>
      </dgm:t>
    </dgm:pt>
    <dgm:pt modelId="{47D2157F-4CB1-4F10-9D6F-9ED6D0C91EA0}">
      <dgm:prSet custT="1"/>
      <dgm:spPr/>
      <dgm:t>
        <a:bodyPr/>
        <a:lstStyle/>
        <a:p>
          <a:r>
            <a:rPr lang="ru-RU" sz="1800" b="1" dirty="0"/>
            <a:t>Техническая поддержка</a:t>
          </a:r>
          <a:r>
            <a:rPr lang="en-US" sz="1800" b="1" dirty="0"/>
            <a:t>:</a:t>
          </a:r>
          <a:endParaRPr lang="en-US" sz="1800" dirty="0"/>
        </a:p>
      </dgm:t>
    </dgm:pt>
    <dgm:pt modelId="{35872CA9-0953-4E3F-BAD9-DC0C272B7164}" type="parTrans" cxnId="{A0D212D0-08A0-43CD-BFF5-B84132C08364}">
      <dgm:prSet/>
      <dgm:spPr/>
      <dgm:t>
        <a:bodyPr/>
        <a:lstStyle/>
        <a:p>
          <a:endParaRPr lang="en-US" sz="1800"/>
        </a:p>
      </dgm:t>
    </dgm:pt>
    <dgm:pt modelId="{375475BE-E4BF-416F-8B91-38700289A582}" type="sibTrans" cxnId="{A0D212D0-08A0-43CD-BFF5-B84132C08364}">
      <dgm:prSet/>
      <dgm:spPr/>
      <dgm:t>
        <a:bodyPr/>
        <a:lstStyle/>
        <a:p>
          <a:endParaRPr lang="en-US" sz="1800"/>
        </a:p>
      </dgm:t>
    </dgm:pt>
    <dgm:pt modelId="{1DAC8A69-AB39-4B65-ACC7-FD82B36441C8}">
      <dgm:prSet custT="1"/>
      <dgm:spPr/>
      <dgm:t>
        <a:bodyPr/>
        <a:lstStyle/>
        <a:p>
          <a:r>
            <a:rPr lang="en-US" sz="1800" b="1" dirty="0">
              <a:hlinkClick xmlns:r="http://schemas.openxmlformats.org/officeDocument/2006/relationships" r:id="rId7"/>
            </a:rPr>
            <a:t>support.upu.int</a:t>
          </a:r>
          <a:endParaRPr lang="en-US" sz="1800" dirty="0"/>
        </a:p>
      </dgm:t>
    </dgm:pt>
    <dgm:pt modelId="{B8322483-7109-47FE-B49C-D188EAE29794}" type="parTrans" cxnId="{D5126639-7543-4499-812A-D321F65AEF1D}">
      <dgm:prSet/>
      <dgm:spPr/>
      <dgm:t>
        <a:bodyPr/>
        <a:lstStyle/>
        <a:p>
          <a:endParaRPr lang="en-US" sz="1800"/>
        </a:p>
      </dgm:t>
    </dgm:pt>
    <dgm:pt modelId="{84C1486C-4936-4F85-9443-0BB9912883D0}" type="sibTrans" cxnId="{D5126639-7543-4499-812A-D321F65AEF1D}">
      <dgm:prSet/>
      <dgm:spPr/>
      <dgm:t>
        <a:bodyPr/>
        <a:lstStyle/>
        <a:p>
          <a:endParaRPr lang="en-US" sz="1800"/>
        </a:p>
      </dgm:t>
    </dgm:pt>
    <dgm:pt modelId="{B32A86D1-29F1-468A-A9EC-2F2EF7862AB1}" type="pres">
      <dgm:prSet presAssocID="{2E5DEA2B-5ED1-4284-B5B1-07E313C534A7}" presName="vert0" presStyleCnt="0">
        <dgm:presLayoutVars>
          <dgm:dir/>
          <dgm:animOne val="branch"/>
          <dgm:animLvl val="lvl"/>
        </dgm:presLayoutVars>
      </dgm:prSet>
      <dgm:spPr/>
    </dgm:pt>
    <dgm:pt modelId="{CC11AD7A-8F84-47D5-9EC1-687EF27D430B}" type="pres">
      <dgm:prSet presAssocID="{886C9DFD-DF17-4377-8A5F-E40EB7DE066C}" presName="thickLine" presStyleLbl="alignNode1" presStyleIdx="0" presStyleCnt="7"/>
      <dgm:spPr/>
    </dgm:pt>
    <dgm:pt modelId="{3CD99E39-95E1-4B50-8CE8-DE7908D7FE19}" type="pres">
      <dgm:prSet presAssocID="{886C9DFD-DF17-4377-8A5F-E40EB7DE066C}" presName="horz1" presStyleCnt="0"/>
      <dgm:spPr/>
    </dgm:pt>
    <dgm:pt modelId="{E818A84A-B607-45FE-9C31-1B2EE5BD5DA5}" type="pres">
      <dgm:prSet presAssocID="{886C9DFD-DF17-4377-8A5F-E40EB7DE066C}" presName="tx1" presStyleLbl="revTx" presStyleIdx="0" presStyleCnt="14"/>
      <dgm:spPr/>
    </dgm:pt>
    <dgm:pt modelId="{A666A743-E934-4AC1-A96C-8703538B396D}" type="pres">
      <dgm:prSet presAssocID="{886C9DFD-DF17-4377-8A5F-E40EB7DE066C}" presName="vert1" presStyleCnt="0"/>
      <dgm:spPr/>
    </dgm:pt>
    <dgm:pt modelId="{36BD1A49-987A-4F57-9FBE-C208A89F55F6}" type="pres">
      <dgm:prSet presAssocID="{DF19A077-23B4-4F2F-9EC9-E0C4B3D85C8E}" presName="vertSpace2a" presStyleCnt="0"/>
      <dgm:spPr/>
    </dgm:pt>
    <dgm:pt modelId="{FFE1F83D-0006-4B63-89E5-A969BCADA239}" type="pres">
      <dgm:prSet presAssocID="{DF19A077-23B4-4F2F-9EC9-E0C4B3D85C8E}" presName="horz2" presStyleCnt="0"/>
      <dgm:spPr/>
    </dgm:pt>
    <dgm:pt modelId="{D7595A61-70B2-4B69-8ADF-23BD24D237FD}" type="pres">
      <dgm:prSet presAssocID="{DF19A077-23B4-4F2F-9EC9-E0C4B3D85C8E}" presName="horzSpace2" presStyleCnt="0"/>
      <dgm:spPr/>
    </dgm:pt>
    <dgm:pt modelId="{19EF40A9-6731-45E1-B7AB-20E76AEEF6DD}" type="pres">
      <dgm:prSet presAssocID="{DF19A077-23B4-4F2F-9EC9-E0C4B3D85C8E}" presName="tx2" presStyleLbl="revTx" presStyleIdx="1" presStyleCnt="14"/>
      <dgm:spPr/>
    </dgm:pt>
    <dgm:pt modelId="{8444351B-EB43-4A15-AB64-2ED4E4A5F1D6}" type="pres">
      <dgm:prSet presAssocID="{DF19A077-23B4-4F2F-9EC9-E0C4B3D85C8E}" presName="vert2" presStyleCnt="0"/>
      <dgm:spPr/>
    </dgm:pt>
    <dgm:pt modelId="{04550A69-8E9F-4303-A7BD-CE71DEFE4054}" type="pres">
      <dgm:prSet presAssocID="{DF19A077-23B4-4F2F-9EC9-E0C4B3D85C8E}" presName="thinLine2b" presStyleLbl="callout" presStyleIdx="0" presStyleCnt="7"/>
      <dgm:spPr/>
    </dgm:pt>
    <dgm:pt modelId="{719DDF1C-3880-4169-B2CC-5FD091EAD77D}" type="pres">
      <dgm:prSet presAssocID="{DF19A077-23B4-4F2F-9EC9-E0C4B3D85C8E}" presName="vertSpace2b" presStyleCnt="0"/>
      <dgm:spPr/>
    </dgm:pt>
    <dgm:pt modelId="{CC48EAE0-6BD0-441C-B12C-C05BD3058EB5}" type="pres">
      <dgm:prSet presAssocID="{46C5F405-8FBB-4929-8925-A3F9E933EB17}" presName="thickLine" presStyleLbl="alignNode1" presStyleIdx="1" presStyleCnt="7"/>
      <dgm:spPr/>
    </dgm:pt>
    <dgm:pt modelId="{684BBABB-F738-4747-8C06-894300974CE0}" type="pres">
      <dgm:prSet presAssocID="{46C5F405-8FBB-4929-8925-A3F9E933EB17}" presName="horz1" presStyleCnt="0"/>
      <dgm:spPr/>
    </dgm:pt>
    <dgm:pt modelId="{4066BC44-23E6-470C-BDB7-2FABB8493D41}" type="pres">
      <dgm:prSet presAssocID="{46C5F405-8FBB-4929-8925-A3F9E933EB17}" presName="tx1" presStyleLbl="revTx" presStyleIdx="2" presStyleCnt="14"/>
      <dgm:spPr/>
    </dgm:pt>
    <dgm:pt modelId="{D29DC263-467B-4141-8A10-B6603970AE33}" type="pres">
      <dgm:prSet presAssocID="{46C5F405-8FBB-4929-8925-A3F9E933EB17}" presName="vert1" presStyleCnt="0"/>
      <dgm:spPr/>
    </dgm:pt>
    <dgm:pt modelId="{CA1BCF92-B9DD-4AD2-ACD4-1A0EE1FAE42D}" type="pres">
      <dgm:prSet presAssocID="{FF43C5E3-F481-4AEC-ACEB-E0F0B2A0B550}" presName="vertSpace2a" presStyleCnt="0"/>
      <dgm:spPr/>
    </dgm:pt>
    <dgm:pt modelId="{0A6A6E05-5D44-432D-AD2D-1367E69D55C0}" type="pres">
      <dgm:prSet presAssocID="{FF43C5E3-F481-4AEC-ACEB-E0F0B2A0B550}" presName="horz2" presStyleCnt="0"/>
      <dgm:spPr/>
    </dgm:pt>
    <dgm:pt modelId="{77166DD4-9AD6-46B6-ACBF-751F398E1BDC}" type="pres">
      <dgm:prSet presAssocID="{FF43C5E3-F481-4AEC-ACEB-E0F0B2A0B550}" presName="horzSpace2" presStyleCnt="0"/>
      <dgm:spPr/>
    </dgm:pt>
    <dgm:pt modelId="{75F469FF-8A38-46FE-9E98-C2615F9201AC}" type="pres">
      <dgm:prSet presAssocID="{FF43C5E3-F481-4AEC-ACEB-E0F0B2A0B550}" presName="tx2" presStyleLbl="revTx" presStyleIdx="3" presStyleCnt="14"/>
      <dgm:spPr/>
    </dgm:pt>
    <dgm:pt modelId="{22FA686F-1E97-4E7B-AFA3-C7F8D67F89D8}" type="pres">
      <dgm:prSet presAssocID="{FF43C5E3-F481-4AEC-ACEB-E0F0B2A0B550}" presName="vert2" presStyleCnt="0"/>
      <dgm:spPr/>
    </dgm:pt>
    <dgm:pt modelId="{6D4D7A52-EF5F-4D3E-9404-AA0EAEC107BC}" type="pres">
      <dgm:prSet presAssocID="{FF43C5E3-F481-4AEC-ACEB-E0F0B2A0B550}" presName="thinLine2b" presStyleLbl="callout" presStyleIdx="1" presStyleCnt="7"/>
      <dgm:spPr/>
    </dgm:pt>
    <dgm:pt modelId="{6357134A-F5CF-4583-89A1-FCD042D95ECE}" type="pres">
      <dgm:prSet presAssocID="{FF43C5E3-F481-4AEC-ACEB-E0F0B2A0B550}" presName="vertSpace2b" presStyleCnt="0"/>
      <dgm:spPr/>
    </dgm:pt>
    <dgm:pt modelId="{00EAF59C-54C4-45D1-986C-94F50E025F79}" type="pres">
      <dgm:prSet presAssocID="{3AB8681A-7BDC-4198-9EAA-8959E9CCEADA}" presName="thickLine" presStyleLbl="alignNode1" presStyleIdx="2" presStyleCnt="7"/>
      <dgm:spPr/>
    </dgm:pt>
    <dgm:pt modelId="{8C0A8DF0-80B0-4A49-AA6E-2B29D51018F3}" type="pres">
      <dgm:prSet presAssocID="{3AB8681A-7BDC-4198-9EAA-8959E9CCEADA}" presName="horz1" presStyleCnt="0"/>
      <dgm:spPr/>
    </dgm:pt>
    <dgm:pt modelId="{0508590C-DFF7-4D48-9315-228A4108CDA9}" type="pres">
      <dgm:prSet presAssocID="{3AB8681A-7BDC-4198-9EAA-8959E9CCEADA}" presName="tx1" presStyleLbl="revTx" presStyleIdx="4" presStyleCnt="14"/>
      <dgm:spPr/>
    </dgm:pt>
    <dgm:pt modelId="{49421032-C399-4A5D-B58A-8ACC70C4B644}" type="pres">
      <dgm:prSet presAssocID="{3AB8681A-7BDC-4198-9EAA-8959E9CCEADA}" presName="vert1" presStyleCnt="0"/>
      <dgm:spPr/>
    </dgm:pt>
    <dgm:pt modelId="{45FEF848-336A-4CB9-A82D-8C96AEFC2E2C}" type="pres">
      <dgm:prSet presAssocID="{86A63938-1B35-455A-9B46-C47A57893A47}" presName="vertSpace2a" presStyleCnt="0"/>
      <dgm:spPr/>
    </dgm:pt>
    <dgm:pt modelId="{2655D41E-A657-4D96-AD35-27A9018DF595}" type="pres">
      <dgm:prSet presAssocID="{86A63938-1B35-455A-9B46-C47A57893A47}" presName="horz2" presStyleCnt="0"/>
      <dgm:spPr/>
    </dgm:pt>
    <dgm:pt modelId="{E865A254-EDEB-4B54-8CD1-1357036D3E15}" type="pres">
      <dgm:prSet presAssocID="{86A63938-1B35-455A-9B46-C47A57893A47}" presName="horzSpace2" presStyleCnt="0"/>
      <dgm:spPr/>
    </dgm:pt>
    <dgm:pt modelId="{516394F8-066A-49A5-B4FB-083FC9C06C5B}" type="pres">
      <dgm:prSet presAssocID="{86A63938-1B35-455A-9B46-C47A57893A47}" presName="tx2" presStyleLbl="revTx" presStyleIdx="5" presStyleCnt="14"/>
      <dgm:spPr/>
    </dgm:pt>
    <dgm:pt modelId="{943CC28A-7F7D-47FD-B976-5B837EDFFC18}" type="pres">
      <dgm:prSet presAssocID="{86A63938-1B35-455A-9B46-C47A57893A47}" presName="vert2" presStyleCnt="0"/>
      <dgm:spPr/>
    </dgm:pt>
    <dgm:pt modelId="{4F4D4379-BD8D-4FEB-A225-098E36FBE636}" type="pres">
      <dgm:prSet presAssocID="{86A63938-1B35-455A-9B46-C47A57893A47}" presName="thinLine2b" presStyleLbl="callout" presStyleIdx="2" presStyleCnt="7"/>
      <dgm:spPr/>
    </dgm:pt>
    <dgm:pt modelId="{3BAC2FB9-1471-43D0-85EB-3E8D4E825002}" type="pres">
      <dgm:prSet presAssocID="{86A63938-1B35-455A-9B46-C47A57893A47}" presName="vertSpace2b" presStyleCnt="0"/>
      <dgm:spPr/>
    </dgm:pt>
    <dgm:pt modelId="{F7468F56-8385-45E7-AE47-B6A0A640E8A1}" type="pres">
      <dgm:prSet presAssocID="{10D669C4-C5AA-4EF8-BD4D-90C62C311882}" presName="thickLine" presStyleLbl="alignNode1" presStyleIdx="3" presStyleCnt="7"/>
      <dgm:spPr/>
    </dgm:pt>
    <dgm:pt modelId="{54530F12-CD62-466B-B78D-A1E5B7278111}" type="pres">
      <dgm:prSet presAssocID="{10D669C4-C5AA-4EF8-BD4D-90C62C311882}" presName="horz1" presStyleCnt="0"/>
      <dgm:spPr/>
    </dgm:pt>
    <dgm:pt modelId="{05467160-CEB1-40D7-8F10-F78FFB1134A7}" type="pres">
      <dgm:prSet presAssocID="{10D669C4-C5AA-4EF8-BD4D-90C62C311882}" presName="tx1" presStyleLbl="revTx" presStyleIdx="6" presStyleCnt="14"/>
      <dgm:spPr/>
    </dgm:pt>
    <dgm:pt modelId="{526641E6-400B-43B0-B254-0AC012E6C223}" type="pres">
      <dgm:prSet presAssocID="{10D669C4-C5AA-4EF8-BD4D-90C62C311882}" presName="vert1" presStyleCnt="0"/>
      <dgm:spPr/>
    </dgm:pt>
    <dgm:pt modelId="{50BBD5AB-2B82-4E1E-B0C6-E151850E008D}" type="pres">
      <dgm:prSet presAssocID="{8AE50E3E-95A2-4FEE-9C65-EEA0895EC8BC}" presName="vertSpace2a" presStyleCnt="0"/>
      <dgm:spPr/>
    </dgm:pt>
    <dgm:pt modelId="{F203AC57-FE89-4417-922B-1AFF160F0819}" type="pres">
      <dgm:prSet presAssocID="{8AE50E3E-95A2-4FEE-9C65-EEA0895EC8BC}" presName="horz2" presStyleCnt="0"/>
      <dgm:spPr/>
    </dgm:pt>
    <dgm:pt modelId="{8254E2E2-358D-472A-87F8-B47199B38A9C}" type="pres">
      <dgm:prSet presAssocID="{8AE50E3E-95A2-4FEE-9C65-EEA0895EC8BC}" presName="horzSpace2" presStyleCnt="0"/>
      <dgm:spPr/>
    </dgm:pt>
    <dgm:pt modelId="{18265482-C144-4191-A82B-0A786E04440E}" type="pres">
      <dgm:prSet presAssocID="{8AE50E3E-95A2-4FEE-9C65-EEA0895EC8BC}" presName="tx2" presStyleLbl="revTx" presStyleIdx="7" presStyleCnt="14"/>
      <dgm:spPr/>
    </dgm:pt>
    <dgm:pt modelId="{1563FC14-4299-4C65-9609-F52BEEFD644B}" type="pres">
      <dgm:prSet presAssocID="{8AE50E3E-95A2-4FEE-9C65-EEA0895EC8BC}" presName="vert2" presStyleCnt="0"/>
      <dgm:spPr/>
    </dgm:pt>
    <dgm:pt modelId="{DE35C1DF-AF45-4F86-AF6F-3D1B14FA45E7}" type="pres">
      <dgm:prSet presAssocID="{8AE50E3E-95A2-4FEE-9C65-EEA0895EC8BC}" presName="thinLine2b" presStyleLbl="callout" presStyleIdx="3" presStyleCnt="7"/>
      <dgm:spPr/>
    </dgm:pt>
    <dgm:pt modelId="{E6FE98CC-9080-4FA4-9876-0C1333DE5CDC}" type="pres">
      <dgm:prSet presAssocID="{8AE50E3E-95A2-4FEE-9C65-EEA0895EC8BC}" presName="vertSpace2b" presStyleCnt="0"/>
      <dgm:spPr/>
    </dgm:pt>
    <dgm:pt modelId="{056260B4-17E8-4C15-8FAB-F31EA180C253}" type="pres">
      <dgm:prSet presAssocID="{804F314D-47DB-4430-B009-B7F897818236}" presName="thickLine" presStyleLbl="alignNode1" presStyleIdx="4" presStyleCnt="7"/>
      <dgm:spPr/>
    </dgm:pt>
    <dgm:pt modelId="{10548EA7-19B0-4792-A97A-BEA9011565D4}" type="pres">
      <dgm:prSet presAssocID="{804F314D-47DB-4430-B009-B7F897818236}" presName="horz1" presStyleCnt="0"/>
      <dgm:spPr/>
    </dgm:pt>
    <dgm:pt modelId="{43A01D54-10B7-4DE4-AA42-650E20C7CBCF}" type="pres">
      <dgm:prSet presAssocID="{804F314D-47DB-4430-B009-B7F897818236}" presName="tx1" presStyleLbl="revTx" presStyleIdx="8" presStyleCnt="14"/>
      <dgm:spPr/>
    </dgm:pt>
    <dgm:pt modelId="{3C70C962-D919-4F42-92D6-9AC63E492D63}" type="pres">
      <dgm:prSet presAssocID="{804F314D-47DB-4430-B009-B7F897818236}" presName="vert1" presStyleCnt="0"/>
      <dgm:spPr/>
    </dgm:pt>
    <dgm:pt modelId="{F188A915-B6CD-489B-ACA4-A4422F21FEA8}" type="pres">
      <dgm:prSet presAssocID="{A87501C3-2746-4F31-B8C7-5C7A41D5D956}" presName="vertSpace2a" presStyleCnt="0"/>
      <dgm:spPr/>
    </dgm:pt>
    <dgm:pt modelId="{500B7F1E-BC63-400C-886F-6C4E286DCE96}" type="pres">
      <dgm:prSet presAssocID="{A87501C3-2746-4F31-B8C7-5C7A41D5D956}" presName="horz2" presStyleCnt="0"/>
      <dgm:spPr/>
    </dgm:pt>
    <dgm:pt modelId="{E706BBC1-4C4D-4074-A1A7-3B02E87D73EB}" type="pres">
      <dgm:prSet presAssocID="{A87501C3-2746-4F31-B8C7-5C7A41D5D956}" presName="horzSpace2" presStyleCnt="0"/>
      <dgm:spPr/>
    </dgm:pt>
    <dgm:pt modelId="{C385AACF-376D-4BFC-9F59-1381AF23EC0D}" type="pres">
      <dgm:prSet presAssocID="{A87501C3-2746-4F31-B8C7-5C7A41D5D956}" presName="tx2" presStyleLbl="revTx" presStyleIdx="9" presStyleCnt="14"/>
      <dgm:spPr/>
    </dgm:pt>
    <dgm:pt modelId="{FDAB2500-97D6-4299-9D40-440B7608D27B}" type="pres">
      <dgm:prSet presAssocID="{A87501C3-2746-4F31-B8C7-5C7A41D5D956}" presName="vert2" presStyleCnt="0"/>
      <dgm:spPr/>
    </dgm:pt>
    <dgm:pt modelId="{100F80BE-1EFC-4172-A963-19652BA461CD}" type="pres">
      <dgm:prSet presAssocID="{A87501C3-2746-4F31-B8C7-5C7A41D5D956}" presName="thinLine2b" presStyleLbl="callout" presStyleIdx="4" presStyleCnt="7"/>
      <dgm:spPr/>
    </dgm:pt>
    <dgm:pt modelId="{199D4BAD-E7A4-4FF5-ACDB-600ECCA75FD2}" type="pres">
      <dgm:prSet presAssocID="{A87501C3-2746-4F31-B8C7-5C7A41D5D956}" presName="vertSpace2b" presStyleCnt="0"/>
      <dgm:spPr/>
    </dgm:pt>
    <dgm:pt modelId="{67E4266E-CD37-44F9-9966-A6EDBFA06F8C}" type="pres">
      <dgm:prSet presAssocID="{29D93610-512B-4160-A4B9-1B3F034F2B55}" presName="thickLine" presStyleLbl="alignNode1" presStyleIdx="5" presStyleCnt="7"/>
      <dgm:spPr/>
    </dgm:pt>
    <dgm:pt modelId="{8D23342C-B983-4337-8F0D-CB3A09A77FE7}" type="pres">
      <dgm:prSet presAssocID="{29D93610-512B-4160-A4B9-1B3F034F2B55}" presName="horz1" presStyleCnt="0"/>
      <dgm:spPr/>
    </dgm:pt>
    <dgm:pt modelId="{BC8BD0EC-7B7B-469F-84C0-3CED17C117E4}" type="pres">
      <dgm:prSet presAssocID="{29D93610-512B-4160-A4B9-1B3F034F2B55}" presName="tx1" presStyleLbl="revTx" presStyleIdx="10" presStyleCnt="14"/>
      <dgm:spPr/>
    </dgm:pt>
    <dgm:pt modelId="{B04D46C9-0CAD-4D66-8EED-B35D7B8673AE}" type="pres">
      <dgm:prSet presAssocID="{29D93610-512B-4160-A4B9-1B3F034F2B55}" presName="vert1" presStyleCnt="0"/>
      <dgm:spPr/>
    </dgm:pt>
    <dgm:pt modelId="{E624FF23-4F25-4338-9A72-CA5C6ABDA999}" type="pres">
      <dgm:prSet presAssocID="{D61C312C-01B9-45D4-94BB-8DC766FF4172}" presName="vertSpace2a" presStyleCnt="0"/>
      <dgm:spPr/>
    </dgm:pt>
    <dgm:pt modelId="{D6A745FA-4D94-4B0B-A6AD-485D79CB5171}" type="pres">
      <dgm:prSet presAssocID="{D61C312C-01B9-45D4-94BB-8DC766FF4172}" presName="horz2" presStyleCnt="0"/>
      <dgm:spPr/>
    </dgm:pt>
    <dgm:pt modelId="{E9C34691-BC8B-40FA-B7E6-287306D4D13C}" type="pres">
      <dgm:prSet presAssocID="{D61C312C-01B9-45D4-94BB-8DC766FF4172}" presName="horzSpace2" presStyleCnt="0"/>
      <dgm:spPr/>
    </dgm:pt>
    <dgm:pt modelId="{E6879E2C-6839-4086-9399-4FA34104F4A5}" type="pres">
      <dgm:prSet presAssocID="{D61C312C-01B9-45D4-94BB-8DC766FF4172}" presName="tx2" presStyleLbl="revTx" presStyleIdx="11" presStyleCnt="14"/>
      <dgm:spPr/>
    </dgm:pt>
    <dgm:pt modelId="{703C4D34-5421-434B-8E9E-90B230441EEA}" type="pres">
      <dgm:prSet presAssocID="{D61C312C-01B9-45D4-94BB-8DC766FF4172}" presName="vert2" presStyleCnt="0"/>
      <dgm:spPr/>
    </dgm:pt>
    <dgm:pt modelId="{ECB88C0D-4E1F-4678-A445-DF619D5C7B24}" type="pres">
      <dgm:prSet presAssocID="{D61C312C-01B9-45D4-94BB-8DC766FF4172}" presName="thinLine2b" presStyleLbl="callout" presStyleIdx="5" presStyleCnt="7"/>
      <dgm:spPr/>
    </dgm:pt>
    <dgm:pt modelId="{1217F319-59C6-47BC-9CD8-6B7B5B162C55}" type="pres">
      <dgm:prSet presAssocID="{D61C312C-01B9-45D4-94BB-8DC766FF4172}" presName="vertSpace2b" presStyleCnt="0"/>
      <dgm:spPr/>
    </dgm:pt>
    <dgm:pt modelId="{A6588580-06DC-4F18-9D8B-5B3910751BF0}" type="pres">
      <dgm:prSet presAssocID="{47D2157F-4CB1-4F10-9D6F-9ED6D0C91EA0}" presName="thickLine" presStyleLbl="alignNode1" presStyleIdx="6" presStyleCnt="7"/>
      <dgm:spPr/>
    </dgm:pt>
    <dgm:pt modelId="{A41026DD-9591-4B41-A324-475F3C9A1974}" type="pres">
      <dgm:prSet presAssocID="{47D2157F-4CB1-4F10-9D6F-9ED6D0C91EA0}" presName="horz1" presStyleCnt="0"/>
      <dgm:spPr/>
    </dgm:pt>
    <dgm:pt modelId="{E297124B-1CA0-44E3-96FE-1EF912980A64}" type="pres">
      <dgm:prSet presAssocID="{47D2157F-4CB1-4F10-9D6F-9ED6D0C91EA0}" presName="tx1" presStyleLbl="revTx" presStyleIdx="12" presStyleCnt="14"/>
      <dgm:spPr/>
    </dgm:pt>
    <dgm:pt modelId="{7133733F-1868-47AA-8EEC-CC00618EE852}" type="pres">
      <dgm:prSet presAssocID="{47D2157F-4CB1-4F10-9D6F-9ED6D0C91EA0}" presName="vert1" presStyleCnt="0"/>
      <dgm:spPr/>
    </dgm:pt>
    <dgm:pt modelId="{E038A03A-26FC-4113-8D0C-43E7721B3D95}" type="pres">
      <dgm:prSet presAssocID="{1DAC8A69-AB39-4B65-ACC7-FD82B36441C8}" presName="vertSpace2a" presStyleCnt="0"/>
      <dgm:spPr/>
    </dgm:pt>
    <dgm:pt modelId="{840E1659-514C-4392-BDAB-6752926F0EE6}" type="pres">
      <dgm:prSet presAssocID="{1DAC8A69-AB39-4B65-ACC7-FD82B36441C8}" presName="horz2" presStyleCnt="0"/>
      <dgm:spPr/>
    </dgm:pt>
    <dgm:pt modelId="{A24028F5-31A2-475F-8700-7CA291E90F9B}" type="pres">
      <dgm:prSet presAssocID="{1DAC8A69-AB39-4B65-ACC7-FD82B36441C8}" presName="horzSpace2" presStyleCnt="0"/>
      <dgm:spPr/>
    </dgm:pt>
    <dgm:pt modelId="{475360D7-1EA0-4416-BE89-0942DDDF3047}" type="pres">
      <dgm:prSet presAssocID="{1DAC8A69-AB39-4B65-ACC7-FD82B36441C8}" presName="tx2" presStyleLbl="revTx" presStyleIdx="13" presStyleCnt="14"/>
      <dgm:spPr/>
    </dgm:pt>
    <dgm:pt modelId="{1A04B3BD-31A0-46EC-BF9F-C0DFE5478832}" type="pres">
      <dgm:prSet presAssocID="{1DAC8A69-AB39-4B65-ACC7-FD82B36441C8}" presName="vert2" presStyleCnt="0"/>
      <dgm:spPr/>
    </dgm:pt>
    <dgm:pt modelId="{57E393D9-BCC9-418B-B3BE-2E6E164DDB62}" type="pres">
      <dgm:prSet presAssocID="{1DAC8A69-AB39-4B65-ACC7-FD82B36441C8}" presName="thinLine2b" presStyleLbl="callout" presStyleIdx="6" presStyleCnt="7"/>
      <dgm:spPr/>
    </dgm:pt>
    <dgm:pt modelId="{E3CB2B0D-B89C-4AF6-9A8A-ACFEE7C768D5}" type="pres">
      <dgm:prSet presAssocID="{1DAC8A69-AB39-4B65-ACC7-FD82B36441C8}" presName="vertSpace2b" presStyleCnt="0"/>
      <dgm:spPr/>
    </dgm:pt>
  </dgm:ptLst>
  <dgm:cxnLst>
    <dgm:cxn modelId="{13A7B60A-2708-476C-ABCE-49B0C8735E9F}" type="presOf" srcId="{29D93610-512B-4160-A4B9-1B3F034F2B55}" destId="{BC8BD0EC-7B7B-469F-84C0-3CED17C117E4}" srcOrd="0" destOrd="0" presId="urn:microsoft.com/office/officeart/2008/layout/LinedList"/>
    <dgm:cxn modelId="{2BDF301B-548C-4961-B927-84F24B85C977}" srcId="{29D93610-512B-4160-A4B9-1B3F034F2B55}" destId="{D61C312C-01B9-45D4-94BB-8DC766FF4172}" srcOrd="0" destOrd="0" parTransId="{0A699C67-E5A6-4BD4-AD0C-D831C92FBABB}" sibTransId="{2CC7544C-35AF-43B1-8C90-BC906FB878BF}"/>
    <dgm:cxn modelId="{C0778D29-588D-45A8-932E-B7B767EF993E}" type="presOf" srcId="{1DAC8A69-AB39-4B65-ACC7-FD82B36441C8}" destId="{475360D7-1EA0-4416-BE89-0942DDDF3047}" srcOrd="0" destOrd="0" presId="urn:microsoft.com/office/officeart/2008/layout/LinedList"/>
    <dgm:cxn modelId="{C9C68232-0511-4615-8CAD-7CEFA7F6C95B}" srcId="{2E5DEA2B-5ED1-4284-B5B1-07E313C534A7}" destId="{10D669C4-C5AA-4EF8-BD4D-90C62C311882}" srcOrd="3" destOrd="0" parTransId="{06630B60-483D-4B6E-8505-C16E40B55890}" sibTransId="{78117224-346A-4F7C-B8F2-D6CD7E0D5E53}"/>
    <dgm:cxn modelId="{D5126639-7543-4499-812A-D321F65AEF1D}" srcId="{47D2157F-4CB1-4F10-9D6F-9ED6D0C91EA0}" destId="{1DAC8A69-AB39-4B65-ACC7-FD82B36441C8}" srcOrd="0" destOrd="0" parTransId="{B8322483-7109-47FE-B49C-D188EAE29794}" sibTransId="{84C1486C-4936-4F85-9443-0BB9912883D0}"/>
    <dgm:cxn modelId="{4421A039-8588-4705-B61A-88AD81861F2B}" type="presOf" srcId="{3AB8681A-7BDC-4198-9EAA-8959E9CCEADA}" destId="{0508590C-DFF7-4D48-9315-228A4108CDA9}" srcOrd="0" destOrd="0" presId="urn:microsoft.com/office/officeart/2008/layout/LinedList"/>
    <dgm:cxn modelId="{6C253542-3F69-477C-A074-DF216F2847B9}" srcId="{2E5DEA2B-5ED1-4284-B5B1-07E313C534A7}" destId="{29D93610-512B-4160-A4B9-1B3F034F2B55}" srcOrd="5" destOrd="0" parTransId="{3F08573C-88A5-405E-8E82-5E0AEB04EE13}" sibTransId="{AA27E9A3-68DD-450C-8767-65953FBD4055}"/>
    <dgm:cxn modelId="{16DD8844-FB86-48B7-9A22-81236558F7EF}" srcId="{46C5F405-8FBB-4929-8925-A3F9E933EB17}" destId="{FF43C5E3-F481-4AEC-ACEB-E0F0B2A0B550}" srcOrd="0" destOrd="0" parTransId="{73823088-CD3A-4D88-95F6-52E026CFE4CA}" sibTransId="{DAB6E3E0-A00A-432B-88F1-28A63628C397}"/>
    <dgm:cxn modelId="{08438D4B-22D9-4595-951C-AB912889B01E}" type="presOf" srcId="{804F314D-47DB-4430-B009-B7F897818236}" destId="{43A01D54-10B7-4DE4-AA42-650E20C7CBCF}" srcOrd="0" destOrd="0" presId="urn:microsoft.com/office/officeart/2008/layout/LinedList"/>
    <dgm:cxn modelId="{28837773-882E-42A9-B236-AC4AF91117B7}" type="presOf" srcId="{DF19A077-23B4-4F2F-9EC9-E0C4B3D85C8E}" destId="{19EF40A9-6731-45E1-B7AB-20E76AEEF6DD}" srcOrd="0" destOrd="0" presId="urn:microsoft.com/office/officeart/2008/layout/LinedList"/>
    <dgm:cxn modelId="{F40F4E74-2306-4C61-B5EE-BB347CC97AAB}" srcId="{804F314D-47DB-4430-B009-B7F897818236}" destId="{A87501C3-2746-4F31-B8C7-5C7A41D5D956}" srcOrd="0" destOrd="0" parTransId="{EE31FB71-E3C7-4160-A97A-066835FA7AC8}" sibTransId="{59A057E4-B79E-41E2-AF35-145E2489522F}"/>
    <dgm:cxn modelId="{342A0B7B-9E09-43EE-9440-25A3F3C90508}" srcId="{2E5DEA2B-5ED1-4284-B5B1-07E313C534A7}" destId="{46C5F405-8FBB-4929-8925-A3F9E933EB17}" srcOrd="1" destOrd="0" parTransId="{529CCA25-2CED-462A-931C-E4461C78A086}" sibTransId="{14A3F4A3-22D6-4AD1-8A73-B034A382BD41}"/>
    <dgm:cxn modelId="{8F0CE494-5300-407D-83AA-1D3CF46FB6BB}" type="presOf" srcId="{FF43C5E3-F481-4AEC-ACEB-E0F0B2A0B550}" destId="{75F469FF-8A38-46FE-9E98-C2615F9201AC}" srcOrd="0" destOrd="0" presId="urn:microsoft.com/office/officeart/2008/layout/LinedList"/>
    <dgm:cxn modelId="{28187B9A-B89D-430D-ADEE-D49453BE5AF9}" type="presOf" srcId="{46C5F405-8FBB-4929-8925-A3F9E933EB17}" destId="{4066BC44-23E6-470C-BDB7-2FABB8493D41}" srcOrd="0" destOrd="0" presId="urn:microsoft.com/office/officeart/2008/layout/LinedList"/>
    <dgm:cxn modelId="{2754609C-4376-42B2-ABB3-A92FF7B22D6F}" type="presOf" srcId="{D61C312C-01B9-45D4-94BB-8DC766FF4172}" destId="{E6879E2C-6839-4086-9399-4FA34104F4A5}" srcOrd="0" destOrd="0" presId="urn:microsoft.com/office/officeart/2008/layout/LinedList"/>
    <dgm:cxn modelId="{AA9B0BA2-9EA0-4EFB-BF1E-B67CD1D1DA66}" srcId="{3AB8681A-7BDC-4198-9EAA-8959E9CCEADA}" destId="{86A63938-1B35-455A-9B46-C47A57893A47}" srcOrd="0" destOrd="0" parTransId="{F44F0BB8-8C48-4008-8272-E55C5CCDF5E4}" sibTransId="{53A666B1-9744-4CBB-ADB6-DFC7C63CE256}"/>
    <dgm:cxn modelId="{42C549A4-6EDA-41FB-8F7E-DF8D880C68E7}" srcId="{886C9DFD-DF17-4377-8A5F-E40EB7DE066C}" destId="{DF19A077-23B4-4F2F-9EC9-E0C4B3D85C8E}" srcOrd="0" destOrd="0" parTransId="{8EC73573-B0C0-4F90-8B84-F05194D84562}" sibTransId="{7BB264F9-A0B0-4877-9747-66246EFA9EC7}"/>
    <dgm:cxn modelId="{2156E9A8-DAC0-4CC5-9825-C13F1280858A}" srcId="{2E5DEA2B-5ED1-4284-B5B1-07E313C534A7}" destId="{3AB8681A-7BDC-4198-9EAA-8959E9CCEADA}" srcOrd="2" destOrd="0" parTransId="{EB55D817-C2E5-4BEB-AD8D-1F5693FC9F3E}" sibTransId="{EE9208F6-4016-4165-8BB3-E8D5BE5C56F5}"/>
    <dgm:cxn modelId="{4054BFAA-871C-4AA5-8E05-DB091667395F}" type="presOf" srcId="{86A63938-1B35-455A-9B46-C47A57893A47}" destId="{516394F8-066A-49A5-B4FB-083FC9C06C5B}" srcOrd="0" destOrd="0" presId="urn:microsoft.com/office/officeart/2008/layout/LinedList"/>
    <dgm:cxn modelId="{DBA0DAAB-453D-4CB5-87BD-D84A59018200}" type="presOf" srcId="{A87501C3-2746-4F31-B8C7-5C7A41D5D956}" destId="{C385AACF-376D-4BFC-9F59-1381AF23EC0D}" srcOrd="0" destOrd="0" presId="urn:microsoft.com/office/officeart/2008/layout/LinedList"/>
    <dgm:cxn modelId="{326A4AB1-E4B6-490B-B063-EE5F8522A232}" type="presOf" srcId="{2E5DEA2B-5ED1-4284-B5B1-07E313C534A7}" destId="{B32A86D1-29F1-468A-A9EC-2F2EF7862AB1}" srcOrd="0" destOrd="0" presId="urn:microsoft.com/office/officeart/2008/layout/LinedList"/>
    <dgm:cxn modelId="{B6A18DC1-BDA0-471B-870C-E58E8838C9A7}" type="presOf" srcId="{47D2157F-4CB1-4F10-9D6F-9ED6D0C91EA0}" destId="{E297124B-1CA0-44E3-96FE-1EF912980A64}" srcOrd="0" destOrd="0" presId="urn:microsoft.com/office/officeart/2008/layout/LinedList"/>
    <dgm:cxn modelId="{84A1FCC1-3E52-4A7A-8487-1851C3DB7C4B}" srcId="{2E5DEA2B-5ED1-4284-B5B1-07E313C534A7}" destId="{886C9DFD-DF17-4377-8A5F-E40EB7DE066C}" srcOrd="0" destOrd="0" parTransId="{6FE5CE4E-619D-44E9-82F2-0DC0E658169D}" sibTransId="{E3846C53-0942-4F55-88A8-CC0385B393D6}"/>
    <dgm:cxn modelId="{55D429CF-CF14-433E-A3DA-A27F0C389430}" type="presOf" srcId="{886C9DFD-DF17-4377-8A5F-E40EB7DE066C}" destId="{E818A84A-B607-45FE-9C31-1B2EE5BD5DA5}" srcOrd="0" destOrd="0" presId="urn:microsoft.com/office/officeart/2008/layout/LinedList"/>
    <dgm:cxn modelId="{A0D212D0-08A0-43CD-BFF5-B84132C08364}" srcId="{2E5DEA2B-5ED1-4284-B5B1-07E313C534A7}" destId="{47D2157F-4CB1-4F10-9D6F-9ED6D0C91EA0}" srcOrd="6" destOrd="0" parTransId="{35872CA9-0953-4E3F-BAD9-DC0C272B7164}" sibTransId="{375475BE-E4BF-416F-8B91-38700289A582}"/>
    <dgm:cxn modelId="{98C3FFD7-671F-430F-AC14-AE287E8E460D}" srcId="{10D669C4-C5AA-4EF8-BD4D-90C62C311882}" destId="{8AE50E3E-95A2-4FEE-9C65-EEA0895EC8BC}" srcOrd="0" destOrd="0" parTransId="{AC2A38D2-6C8E-46CF-8B08-6C9A2F978543}" sibTransId="{4F576DD5-3921-4ADD-BE16-1AA8B13DA743}"/>
    <dgm:cxn modelId="{3AD298E1-AE28-442C-AC2D-6E68314E3C31}" type="presOf" srcId="{10D669C4-C5AA-4EF8-BD4D-90C62C311882}" destId="{05467160-CEB1-40D7-8F10-F78FFB1134A7}" srcOrd="0" destOrd="0" presId="urn:microsoft.com/office/officeart/2008/layout/LinedList"/>
    <dgm:cxn modelId="{CD318AE6-0560-454F-9DFE-A6CD3A8BEA93}" srcId="{2E5DEA2B-5ED1-4284-B5B1-07E313C534A7}" destId="{804F314D-47DB-4430-B009-B7F897818236}" srcOrd="4" destOrd="0" parTransId="{A8C32B30-7433-408E-A5C4-5A5E4AED3B0B}" sibTransId="{040AB040-BF92-48D6-B9B8-D9E5BE9C1DA6}"/>
    <dgm:cxn modelId="{5F1370EB-3735-4508-A399-A0F07CA02E64}" type="presOf" srcId="{8AE50E3E-95A2-4FEE-9C65-EEA0895EC8BC}" destId="{18265482-C144-4191-A82B-0A786E04440E}" srcOrd="0" destOrd="0" presId="urn:microsoft.com/office/officeart/2008/layout/LinedList"/>
    <dgm:cxn modelId="{1A0EBF54-EECC-4402-9E3B-4BFEC88B5B51}" type="presParOf" srcId="{B32A86D1-29F1-468A-A9EC-2F2EF7862AB1}" destId="{CC11AD7A-8F84-47D5-9EC1-687EF27D430B}" srcOrd="0" destOrd="0" presId="urn:microsoft.com/office/officeart/2008/layout/LinedList"/>
    <dgm:cxn modelId="{D9CC5431-67D7-495E-A4B3-DB2DE9E9A703}" type="presParOf" srcId="{B32A86D1-29F1-468A-A9EC-2F2EF7862AB1}" destId="{3CD99E39-95E1-4B50-8CE8-DE7908D7FE19}" srcOrd="1" destOrd="0" presId="urn:microsoft.com/office/officeart/2008/layout/LinedList"/>
    <dgm:cxn modelId="{CCF5CD56-A94C-4B32-962E-B449869BF111}" type="presParOf" srcId="{3CD99E39-95E1-4B50-8CE8-DE7908D7FE19}" destId="{E818A84A-B607-45FE-9C31-1B2EE5BD5DA5}" srcOrd="0" destOrd="0" presId="urn:microsoft.com/office/officeart/2008/layout/LinedList"/>
    <dgm:cxn modelId="{731714B6-946C-46E3-95AB-B95CB8647C7A}" type="presParOf" srcId="{3CD99E39-95E1-4B50-8CE8-DE7908D7FE19}" destId="{A666A743-E934-4AC1-A96C-8703538B396D}" srcOrd="1" destOrd="0" presId="urn:microsoft.com/office/officeart/2008/layout/LinedList"/>
    <dgm:cxn modelId="{B2121A6D-F28B-43FB-887E-B6BF5B2072C0}" type="presParOf" srcId="{A666A743-E934-4AC1-A96C-8703538B396D}" destId="{36BD1A49-987A-4F57-9FBE-C208A89F55F6}" srcOrd="0" destOrd="0" presId="urn:microsoft.com/office/officeart/2008/layout/LinedList"/>
    <dgm:cxn modelId="{1F0A9248-FFFD-4714-87BD-A955B4AB110B}" type="presParOf" srcId="{A666A743-E934-4AC1-A96C-8703538B396D}" destId="{FFE1F83D-0006-4B63-89E5-A969BCADA239}" srcOrd="1" destOrd="0" presId="urn:microsoft.com/office/officeart/2008/layout/LinedList"/>
    <dgm:cxn modelId="{6D5A82D7-6966-4ED4-8A32-F642A7AE322C}" type="presParOf" srcId="{FFE1F83D-0006-4B63-89E5-A969BCADA239}" destId="{D7595A61-70B2-4B69-8ADF-23BD24D237FD}" srcOrd="0" destOrd="0" presId="urn:microsoft.com/office/officeart/2008/layout/LinedList"/>
    <dgm:cxn modelId="{04875C81-80F7-4D77-9DAA-33E182F8AEB4}" type="presParOf" srcId="{FFE1F83D-0006-4B63-89E5-A969BCADA239}" destId="{19EF40A9-6731-45E1-B7AB-20E76AEEF6DD}" srcOrd="1" destOrd="0" presId="urn:microsoft.com/office/officeart/2008/layout/LinedList"/>
    <dgm:cxn modelId="{1B7A2DA8-0F06-4C30-B7B3-FE072223FD22}" type="presParOf" srcId="{FFE1F83D-0006-4B63-89E5-A969BCADA239}" destId="{8444351B-EB43-4A15-AB64-2ED4E4A5F1D6}" srcOrd="2" destOrd="0" presId="urn:microsoft.com/office/officeart/2008/layout/LinedList"/>
    <dgm:cxn modelId="{8E01A900-6C78-4E45-B7E5-99CAA5E24BD7}" type="presParOf" srcId="{A666A743-E934-4AC1-A96C-8703538B396D}" destId="{04550A69-8E9F-4303-A7BD-CE71DEFE4054}" srcOrd="2" destOrd="0" presId="urn:microsoft.com/office/officeart/2008/layout/LinedList"/>
    <dgm:cxn modelId="{BC0313EE-9328-4E04-A314-361C9990D8B7}" type="presParOf" srcId="{A666A743-E934-4AC1-A96C-8703538B396D}" destId="{719DDF1C-3880-4169-B2CC-5FD091EAD77D}" srcOrd="3" destOrd="0" presId="urn:microsoft.com/office/officeart/2008/layout/LinedList"/>
    <dgm:cxn modelId="{691A9728-3D3E-4D14-8D53-732112941C3D}" type="presParOf" srcId="{B32A86D1-29F1-468A-A9EC-2F2EF7862AB1}" destId="{CC48EAE0-6BD0-441C-B12C-C05BD3058EB5}" srcOrd="2" destOrd="0" presId="urn:microsoft.com/office/officeart/2008/layout/LinedList"/>
    <dgm:cxn modelId="{48D24920-1120-4C74-A94D-F8CCC0DA85C3}" type="presParOf" srcId="{B32A86D1-29F1-468A-A9EC-2F2EF7862AB1}" destId="{684BBABB-F738-4747-8C06-894300974CE0}" srcOrd="3" destOrd="0" presId="urn:microsoft.com/office/officeart/2008/layout/LinedList"/>
    <dgm:cxn modelId="{169D6FD0-3B17-45F4-B2CB-B19E65DB5E78}" type="presParOf" srcId="{684BBABB-F738-4747-8C06-894300974CE0}" destId="{4066BC44-23E6-470C-BDB7-2FABB8493D41}" srcOrd="0" destOrd="0" presId="urn:microsoft.com/office/officeart/2008/layout/LinedList"/>
    <dgm:cxn modelId="{0ECC6CF3-0BB7-40DD-9966-1BDC1734F717}" type="presParOf" srcId="{684BBABB-F738-4747-8C06-894300974CE0}" destId="{D29DC263-467B-4141-8A10-B6603970AE33}" srcOrd="1" destOrd="0" presId="urn:microsoft.com/office/officeart/2008/layout/LinedList"/>
    <dgm:cxn modelId="{E4F3E66D-6226-4A7B-9DE4-72048F3CC1F3}" type="presParOf" srcId="{D29DC263-467B-4141-8A10-B6603970AE33}" destId="{CA1BCF92-B9DD-4AD2-ACD4-1A0EE1FAE42D}" srcOrd="0" destOrd="0" presId="urn:microsoft.com/office/officeart/2008/layout/LinedList"/>
    <dgm:cxn modelId="{2A85DBE1-3A1B-48E9-9688-346BD8C1A26A}" type="presParOf" srcId="{D29DC263-467B-4141-8A10-B6603970AE33}" destId="{0A6A6E05-5D44-432D-AD2D-1367E69D55C0}" srcOrd="1" destOrd="0" presId="urn:microsoft.com/office/officeart/2008/layout/LinedList"/>
    <dgm:cxn modelId="{6C80BFCD-8D23-4609-8C2D-14009DEEC6E8}" type="presParOf" srcId="{0A6A6E05-5D44-432D-AD2D-1367E69D55C0}" destId="{77166DD4-9AD6-46B6-ACBF-751F398E1BDC}" srcOrd="0" destOrd="0" presId="urn:microsoft.com/office/officeart/2008/layout/LinedList"/>
    <dgm:cxn modelId="{DC9040C4-F658-4011-9699-33328F54836E}" type="presParOf" srcId="{0A6A6E05-5D44-432D-AD2D-1367E69D55C0}" destId="{75F469FF-8A38-46FE-9E98-C2615F9201AC}" srcOrd="1" destOrd="0" presId="urn:microsoft.com/office/officeart/2008/layout/LinedList"/>
    <dgm:cxn modelId="{08E4B01E-F57F-4A1E-8F25-7BDA32F20FA9}" type="presParOf" srcId="{0A6A6E05-5D44-432D-AD2D-1367E69D55C0}" destId="{22FA686F-1E97-4E7B-AFA3-C7F8D67F89D8}" srcOrd="2" destOrd="0" presId="urn:microsoft.com/office/officeart/2008/layout/LinedList"/>
    <dgm:cxn modelId="{D7A406BD-93C5-420E-B87F-76D069A45ACD}" type="presParOf" srcId="{D29DC263-467B-4141-8A10-B6603970AE33}" destId="{6D4D7A52-EF5F-4D3E-9404-AA0EAEC107BC}" srcOrd="2" destOrd="0" presId="urn:microsoft.com/office/officeart/2008/layout/LinedList"/>
    <dgm:cxn modelId="{BC6AFAE9-D4FC-48EA-BFCB-FE34D028B189}" type="presParOf" srcId="{D29DC263-467B-4141-8A10-B6603970AE33}" destId="{6357134A-F5CF-4583-89A1-FCD042D95ECE}" srcOrd="3" destOrd="0" presId="urn:microsoft.com/office/officeart/2008/layout/LinedList"/>
    <dgm:cxn modelId="{0AFBF6AF-2CC3-4C4D-B6ED-FD480652CFBC}" type="presParOf" srcId="{B32A86D1-29F1-468A-A9EC-2F2EF7862AB1}" destId="{00EAF59C-54C4-45D1-986C-94F50E025F79}" srcOrd="4" destOrd="0" presId="urn:microsoft.com/office/officeart/2008/layout/LinedList"/>
    <dgm:cxn modelId="{04EE0213-EAD6-4D67-88A4-BCEA438FD29C}" type="presParOf" srcId="{B32A86D1-29F1-468A-A9EC-2F2EF7862AB1}" destId="{8C0A8DF0-80B0-4A49-AA6E-2B29D51018F3}" srcOrd="5" destOrd="0" presId="urn:microsoft.com/office/officeart/2008/layout/LinedList"/>
    <dgm:cxn modelId="{3C290CFA-3CE9-4212-861F-3BE1FEE5AB40}" type="presParOf" srcId="{8C0A8DF0-80B0-4A49-AA6E-2B29D51018F3}" destId="{0508590C-DFF7-4D48-9315-228A4108CDA9}" srcOrd="0" destOrd="0" presId="urn:microsoft.com/office/officeart/2008/layout/LinedList"/>
    <dgm:cxn modelId="{1392B225-B964-4A64-A553-4E2BD9374D4B}" type="presParOf" srcId="{8C0A8DF0-80B0-4A49-AA6E-2B29D51018F3}" destId="{49421032-C399-4A5D-B58A-8ACC70C4B644}" srcOrd="1" destOrd="0" presId="urn:microsoft.com/office/officeart/2008/layout/LinedList"/>
    <dgm:cxn modelId="{2D1276EF-4FE6-4B70-8910-E97073394193}" type="presParOf" srcId="{49421032-C399-4A5D-B58A-8ACC70C4B644}" destId="{45FEF848-336A-4CB9-A82D-8C96AEFC2E2C}" srcOrd="0" destOrd="0" presId="urn:microsoft.com/office/officeart/2008/layout/LinedList"/>
    <dgm:cxn modelId="{D01540C0-EB60-4184-9BBD-E55D935FEFAF}" type="presParOf" srcId="{49421032-C399-4A5D-B58A-8ACC70C4B644}" destId="{2655D41E-A657-4D96-AD35-27A9018DF595}" srcOrd="1" destOrd="0" presId="urn:microsoft.com/office/officeart/2008/layout/LinedList"/>
    <dgm:cxn modelId="{424E0E97-3F35-4B07-8091-51D75B8858D5}" type="presParOf" srcId="{2655D41E-A657-4D96-AD35-27A9018DF595}" destId="{E865A254-EDEB-4B54-8CD1-1357036D3E15}" srcOrd="0" destOrd="0" presId="urn:microsoft.com/office/officeart/2008/layout/LinedList"/>
    <dgm:cxn modelId="{F7A0C5BF-5838-483B-9EB7-9D8024BB5564}" type="presParOf" srcId="{2655D41E-A657-4D96-AD35-27A9018DF595}" destId="{516394F8-066A-49A5-B4FB-083FC9C06C5B}" srcOrd="1" destOrd="0" presId="urn:microsoft.com/office/officeart/2008/layout/LinedList"/>
    <dgm:cxn modelId="{8D3BF97F-0AC9-4C85-9035-D2B39280233B}" type="presParOf" srcId="{2655D41E-A657-4D96-AD35-27A9018DF595}" destId="{943CC28A-7F7D-47FD-B976-5B837EDFFC18}" srcOrd="2" destOrd="0" presId="urn:microsoft.com/office/officeart/2008/layout/LinedList"/>
    <dgm:cxn modelId="{9255D730-0CD2-453D-B64D-D97D23E3F98F}" type="presParOf" srcId="{49421032-C399-4A5D-B58A-8ACC70C4B644}" destId="{4F4D4379-BD8D-4FEB-A225-098E36FBE636}" srcOrd="2" destOrd="0" presId="urn:microsoft.com/office/officeart/2008/layout/LinedList"/>
    <dgm:cxn modelId="{D26A6A07-A69E-4468-BF4B-2F472B47B94F}" type="presParOf" srcId="{49421032-C399-4A5D-B58A-8ACC70C4B644}" destId="{3BAC2FB9-1471-43D0-85EB-3E8D4E825002}" srcOrd="3" destOrd="0" presId="urn:microsoft.com/office/officeart/2008/layout/LinedList"/>
    <dgm:cxn modelId="{90B379AC-BF9F-4122-A448-A7427B61278E}" type="presParOf" srcId="{B32A86D1-29F1-468A-A9EC-2F2EF7862AB1}" destId="{F7468F56-8385-45E7-AE47-B6A0A640E8A1}" srcOrd="6" destOrd="0" presId="urn:microsoft.com/office/officeart/2008/layout/LinedList"/>
    <dgm:cxn modelId="{5E7C97CA-0272-4CF8-9DD3-E7E38D862EAB}" type="presParOf" srcId="{B32A86D1-29F1-468A-A9EC-2F2EF7862AB1}" destId="{54530F12-CD62-466B-B78D-A1E5B7278111}" srcOrd="7" destOrd="0" presId="urn:microsoft.com/office/officeart/2008/layout/LinedList"/>
    <dgm:cxn modelId="{57CCC2C0-46F9-4A72-8429-0B78BBD22174}" type="presParOf" srcId="{54530F12-CD62-466B-B78D-A1E5B7278111}" destId="{05467160-CEB1-40D7-8F10-F78FFB1134A7}" srcOrd="0" destOrd="0" presId="urn:microsoft.com/office/officeart/2008/layout/LinedList"/>
    <dgm:cxn modelId="{1B0EF6BE-B461-4B36-8169-3C7761EE1411}" type="presParOf" srcId="{54530F12-CD62-466B-B78D-A1E5B7278111}" destId="{526641E6-400B-43B0-B254-0AC012E6C223}" srcOrd="1" destOrd="0" presId="urn:microsoft.com/office/officeart/2008/layout/LinedList"/>
    <dgm:cxn modelId="{AB0AE4FB-5DAE-468D-A1AD-2B907E40B9A1}" type="presParOf" srcId="{526641E6-400B-43B0-B254-0AC012E6C223}" destId="{50BBD5AB-2B82-4E1E-B0C6-E151850E008D}" srcOrd="0" destOrd="0" presId="urn:microsoft.com/office/officeart/2008/layout/LinedList"/>
    <dgm:cxn modelId="{E377626F-ADF6-47D5-BC85-8FCC73F77F32}" type="presParOf" srcId="{526641E6-400B-43B0-B254-0AC012E6C223}" destId="{F203AC57-FE89-4417-922B-1AFF160F0819}" srcOrd="1" destOrd="0" presId="urn:microsoft.com/office/officeart/2008/layout/LinedList"/>
    <dgm:cxn modelId="{B94D53DF-771C-4C82-864F-BD2F4C292026}" type="presParOf" srcId="{F203AC57-FE89-4417-922B-1AFF160F0819}" destId="{8254E2E2-358D-472A-87F8-B47199B38A9C}" srcOrd="0" destOrd="0" presId="urn:microsoft.com/office/officeart/2008/layout/LinedList"/>
    <dgm:cxn modelId="{D94D8246-EFFA-4963-9E94-4C6360920391}" type="presParOf" srcId="{F203AC57-FE89-4417-922B-1AFF160F0819}" destId="{18265482-C144-4191-A82B-0A786E04440E}" srcOrd="1" destOrd="0" presId="urn:microsoft.com/office/officeart/2008/layout/LinedList"/>
    <dgm:cxn modelId="{EBC01E91-4FBC-4B65-84F7-ACA485527D2F}" type="presParOf" srcId="{F203AC57-FE89-4417-922B-1AFF160F0819}" destId="{1563FC14-4299-4C65-9609-F52BEEFD644B}" srcOrd="2" destOrd="0" presId="urn:microsoft.com/office/officeart/2008/layout/LinedList"/>
    <dgm:cxn modelId="{E5126BAF-7FC2-42D9-8F75-773F10671F81}" type="presParOf" srcId="{526641E6-400B-43B0-B254-0AC012E6C223}" destId="{DE35C1DF-AF45-4F86-AF6F-3D1B14FA45E7}" srcOrd="2" destOrd="0" presId="urn:microsoft.com/office/officeart/2008/layout/LinedList"/>
    <dgm:cxn modelId="{9353A21C-98E7-449B-9D4D-6CAF3E557CEB}" type="presParOf" srcId="{526641E6-400B-43B0-B254-0AC012E6C223}" destId="{E6FE98CC-9080-4FA4-9876-0C1333DE5CDC}" srcOrd="3" destOrd="0" presId="urn:microsoft.com/office/officeart/2008/layout/LinedList"/>
    <dgm:cxn modelId="{27AF1F60-6E5F-4322-9F5D-ADD5AA3F394E}" type="presParOf" srcId="{B32A86D1-29F1-468A-A9EC-2F2EF7862AB1}" destId="{056260B4-17E8-4C15-8FAB-F31EA180C253}" srcOrd="8" destOrd="0" presId="urn:microsoft.com/office/officeart/2008/layout/LinedList"/>
    <dgm:cxn modelId="{CC7DE027-AFA5-4B27-A5A9-176DF3F858C1}" type="presParOf" srcId="{B32A86D1-29F1-468A-A9EC-2F2EF7862AB1}" destId="{10548EA7-19B0-4792-A97A-BEA9011565D4}" srcOrd="9" destOrd="0" presId="urn:microsoft.com/office/officeart/2008/layout/LinedList"/>
    <dgm:cxn modelId="{BA9B2629-3428-444C-91EF-EADF5FCCB4C1}" type="presParOf" srcId="{10548EA7-19B0-4792-A97A-BEA9011565D4}" destId="{43A01D54-10B7-4DE4-AA42-650E20C7CBCF}" srcOrd="0" destOrd="0" presId="urn:microsoft.com/office/officeart/2008/layout/LinedList"/>
    <dgm:cxn modelId="{68CCDE16-2F51-40C4-8EA5-0BB199798DB0}" type="presParOf" srcId="{10548EA7-19B0-4792-A97A-BEA9011565D4}" destId="{3C70C962-D919-4F42-92D6-9AC63E492D63}" srcOrd="1" destOrd="0" presId="urn:microsoft.com/office/officeart/2008/layout/LinedList"/>
    <dgm:cxn modelId="{25186D2C-5AC7-4AF2-91E0-8288C08D4708}" type="presParOf" srcId="{3C70C962-D919-4F42-92D6-9AC63E492D63}" destId="{F188A915-B6CD-489B-ACA4-A4422F21FEA8}" srcOrd="0" destOrd="0" presId="urn:microsoft.com/office/officeart/2008/layout/LinedList"/>
    <dgm:cxn modelId="{73D2F65F-9B48-4114-B30C-825DE82A6B75}" type="presParOf" srcId="{3C70C962-D919-4F42-92D6-9AC63E492D63}" destId="{500B7F1E-BC63-400C-886F-6C4E286DCE96}" srcOrd="1" destOrd="0" presId="urn:microsoft.com/office/officeart/2008/layout/LinedList"/>
    <dgm:cxn modelId="{F628888A-E76B-4C72-92CF-2E845C5CBFE5}" type="presParOf" srcId="{500B7F1E-BC63-400C-886F-6C4E286DCE96}" destId="{E706BBC1-4C4D-4074-A1A7-3B02E87D73EB}" srcOrd="0" destOrd="0" presId="urn:microsoft.com/office/officeart/2008/layout/LinedList"/>
    <dgm:cxn modelId="{0B2300BC-3274-484A-8038-611A9D1E94EF}" type="presParOf" srcId="{500B7F1E-BC63-400C-886F-6C4E286DCE96}" destId="{C385AACF-376D-4BFC-9F59-1381AF23EC0D}" srcOrd="1" destOrd="0" presId="urn:microsoft.com/office/officeart/2008/layout/LinedList"/>
    <dgm:cxn modelId="{F5CE3A1F-0FC9-4BA7-9836-62F98FE303C0}" type="presParOf" srcId="{500B7F1E-BC63-400C-886F-6C4E286DCE96}" destId="{FDAB2500-97D6-4299-9D40-440B7608D27B}" srcOrd="2" destOrd="0" presId="urn:microsoft.com/office/officeart/2008/layout/LinedList"/>
    <dgm:cxn modelId="{CF523462-1FCF-4DF6-89D5-0C00C9AC949B}" type="presParOf" srcId="{3C70C962-D919-4F42-92D6-9AC63E492D63}" destId="{100F80BE-1EFC-4172-A963-19652BA461CD}" srcOrd="2" destOrd="0" presId="urn:microsoft.com/office/officeart/2008/layout/LinedList"/>
    <dgm:cxn modelId="{82DCAE3F-08AA-43EB-BBAA-81FFC29E5230}" type="presParOf" srcId="{3C70C962-D919-4F42-92D6-9AC63E492D63}" destId="{199D4BAD-E7A4-4FF5-ACDB-600ECCA75FD2}" srcOrd="3" destOrd="0" presId="urn:microsoft.com/office/officeart/2008/layout/LinedList"/>
    <dgm:cxn modelId="{62A3643B-B366-4B38-B705-6812F0E5C59A}" type="presParOf" srcId="{B32A86D1-29F1-468A-A9EC-2F2EF7862AB1}" destId="{67E4266E-CD37-44F9-9966-A6EDBFA06F8C}" srcOrd="10" destOrd="0" presId="urn:microsoft.com/office/officeart/2008/layout/LinedList"/>
    <dgm:cxn modelId="{6D9E2447-9ED8-4894-B0FD-C8CBF8B980E0}" type="presParOf" srcId="{B32A86D1-29F1-468A-A9EC-2F2EF7862AB1}" destId="{8D23342C-B983-4337-8F0D-CB3A09A77FE7}" srcOrd="11" destOrd="0" presId="urn:microsoft.com/office/officeart/2008/layout/LinedList"/>
    <dgm:cxn modelId="{BC220D59-8217-431C-AE1F-73C9A883E1AB}" type="presParOf" srcId="{8D23342C-B983-4337-8F0D-CB3A09A77FE7}" destId="{BC8BD0EC-7B7B-469F-84C0-3CED17C117E4}" srcOrd="0" destOrd="0" presId="urn:microsoft.com/office/officeart/2008/layout/LinedList"/>
    <dgm:cxn modelId="{961FADD6-DA29-4703-BBAB-A6BE9DD6C320}" type="presParOf" srcId="{8D23342C-B983-4337-8F0D-CB3A09A77FE7}" destId="{B04D46C9-0CAD-4D66-8EED-B35D7B8673AE}" srcOrd="1" destOrd="0" presId="urn:microsoft.com/office/officeart/2008/layout/LinedList"/>
    <dgm:cxn modelId="{57AB28E3-5DB3-4DC0-A75A-477DF42AF98A}" type="presParOf" srcId="{B04D46C9-0CAD-4D66-8EED-B35D7B8673AE}" destId="{E624FF23-4F25-4338-9A72-CA5C6ABDA999}" srcOrd="0" destOrd="0" presId="urn:microsoft.com/office/officeart/2008/layout/LinedList"/>
    <dgm:cxn modelId="{6EA61773-009B-41A1-B007-6A3E92E5959F}" type="presParOf" srcId="{B04D46C9-0CAD-4D66-8EED-B35D7B8673AE}" destId="{D6A745FA-4D94-4B0B-A6AD-485D79CB5171}" srcOrd="1" destOrd="0" presId="urn:microsoft.com/office/officeart/2008/layout/LinedList"/>
    <dgm:cxn modelId="{90639BC7-79FB-49AC-9BA1-85B830245959}" type="presParOf" srcId="{D6A745FA-4D94-4B0B-A6AD-485D79CB5171}" destId="{E9C34691-BC8B-40FA-B7E6-287306D4D13C}" srcOrd="0" destOrd="0" presId="urn:microsoft.com/office/officeart/2008/layout/LinedList"/>
    <dgm:cxn modelId="{DEC62E5C-1FCB-4E88-B36F-740D14A3A78C}" type="presParOf" srcId="{D6A745FA-4D94-4B0B-A6AD-485D79CB5171}" destId="{E6879E2C-6839-4086-9399-4FA34104F4A5}" srcOrd="1" destOrd="0" presId="urn:microsoft.com/office/officeart/2008/layout/LinedList"/>
    <dgm:cxn modelId="{B024A600-0F7F-4199-93EF-3C1B3EDCE10F}" type="presParOf" srcId="{D6A745FA-4D94-4B0B-A6AD-485D79CB5171}" destId="{703C4D34-5421-434B-8E9E-90B230441EEA}" srcOrd="2" destOrd="0" presId="urn:microsoft.com/office/officeart/2008/layout/LinedList"/>
    <dgm:cxn modelId="{4C49A114-383E-4AEB-A5B3-3C52CBF34977}" type="presParOf" srcId="{B04D46C9-0CAD-4D66-8EED-B35D7B8673AE}" destId="{ECB88C0D-4E1F-4678-A445-DF619D5C7B24}" srcOrd="2" destOrd="0" presId="urn:microsoft.com/office/officeart/2008/layout/LinedList"/>
    <dgm:cxn modelId="{75A0250D-59D8-4FCA-B1A8-2C48E2425632}" type="presParOf" srcId="{B04D46C9-0CAD-4D66-8EED-B35D7B8673AE}" destId="{1217F319-59C6-47BC-9CD8-6B7B5B162C55}" srcOrd="3" destOrd="0" presId="urn:microsoft.com/office/officeart/2008/layout/LinedList"/>
    <dgm:cxn modelId="{0832F5EF-6323-4523-8A23-43D3B9E0D148}" type="presParOf" srcId="{B32A86D1-29F1-468A-A9EC-2F2EF7862AB1}" destId="{A6588580-06DC-4F18-9D8B-5B3910751BF0}" srcOrd="12" destOrd="0" presId="urn:microsoft.com/office/officeart/2008/layout/LinedList"/>
    <dgm:cxn modelId="{A6E3D6D3-36A0-4B88-A6FA-6B0CEFA4FDF6}" type="presParOf" srcId="{B32A86D1-29F1-468A-A9EC-2F2EF7862AB1}" destId="{A41026DD-9591-4B41-A324-475F3C9A1974}" srcOrd="13" destOrd="0" presId="urn:microsoft.com/office/officeart/2008/layout/LinedList"/>
    <dgm:cxn modelId="{DB094694-49F7-4486-BCAE-A57DA3221B18}" type="presParOf" srcId="{A41026DD-9591-4B41-A324-475F3C9A1974}" destId="{E297124B-1CA0-44E3-96FE-1EF912980A64}" srcOrd="0" destOrd="0" presId="urn:microsoft.com/office/officeart/2008/layout/LinedList"/>
    <dgm:cxn modelId="{25739F29-CFE2-4FB8-A451-BF4FAEFB517C}" type="presParOf" srcId="{A41026DD-9591-4B41-A324-475F3C9A1974}" destId="{7133733F-1868-47AA-8EEC-CC00618EE852}" srcOrd="1" destOrd="0" presId="urn:microsoft.com/office/officeart/2008/layout/LinedList"/>
    <dgm:cxn modelId="{21E1CED7-157E-4825-8B7F-569251563921}" type="presParOf" srcId="{7133733F-1868-47AA-8EEC-CC00618EE852}" destId="{E038A03A-26FC-4113-8D0C-43E7721B3D95}" srcOrd="0" destOrd="0" presId="urn:microsoft.com/office/officeart/2008/layout/LinedList"/>
    <dgm:cxn modelId="{81B35FB2-47A1-4792-9953-925B6C1E3F8B}" type="presParOf" srcId="{7133733F-1868-47AA-8EEC-CC00618EE852}" destId="{840E1659-514C-4392-BDAB-6752926F0EE6}" srcOrd="1" destOrd="0" presId="urn:microsoft.com/office/officeart/2008/layout/LinedList"/>
    <dgm:cxn modelId="{8200F10A-2CA1-4980-9B21-EEAE97574A3B}" type="presParOf" srcId="{840E1659-514C-4392-BDAB-6752926F0EE6}" destId="{A24028F5-31A2-475F-8700-7CA291E90F9B}" srcOrd="0" destOrd="0" presId="urn:microsoft.com/office/officeart/2008/layout/LinedList"/>
    <dgm:cxn modelId="{61BC8B20-C0C7-42C5-A939-4CEAE675AE33}" type="presParOf" srcId="{840E1659-514C-4392-BDAB-6752926F0EE6}" destId="{475360D7-1EA0-4416-BE89-0942DDDF3047}" srcOrd="1" destOrd="0" presId="urn:microsoft.com/office/officeart/2008/layout/LinedList"/>
    <dgm:cxn modelId="{37177975-ECAB-419F-ABBC-5504992C6505}" type="presParOf" srcId="{840E1659-514C-4392-BDAB-6752926F0EE6}" destId="{1A04B3BD-31A0-46EC-BF9F-C0DFE5478832}" srcOrd="2" destOrd="0" presId="urn:microsoft.com/office/officeart/2008/layout/LinedList"/>
    <dgm:cxn modelId="{79310374-084C-4850-9222-358586978032}" type="presParOf" srcId="{7133733F-1868-47AA-8EEC-CC00618EE852}" destId="{57E393D9-BCC9-418B-B3BE-2E6E164DDB62}" srcOrd="2" destOrd="0" presId="urn:microsoft.com/office/officeart/2008/layout/LinedList"/>
    <dgm:cxn modelId="{7689AD78-B95F-411F-8DA7-2D7A06D8D709}" type="presParOf" srcId="{7133733F-1868-47AA-8EEC-CC00618EE852}" destId="{E3CB2B0D-B89C-4AF6-9A8A-ACFEE7C768D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C349-CEA0-4CCA-8DEB-7F5F1B151E88}">
      <dsp:nvSpPr>
        <dsp:cNvPr id="0" name=""/>
        <dsp:cNvSpPr/>
      </dsp:nvSpPr>
      <dsp:spPr>
        <a:xfrm>
          <a:off x="-5382406" y="-820823"/>
          <a:ext cx="6382484" cy="638248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20EA1-203E-4F49-9D5D-0389CC6F13EA}">
      <dsp:nvSpPr>
        <dsp:cNvPr id="0" name=""/>
        <dsp:cNvSpPr/>
      </dsp:nvSpPr>
      <dsp:spPr>
        <a:xfrm>
          <a:off x="681948" y="677275"/>
          <a:ext cx="7922355" cy="135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02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ru-RU" sz="1800" kern="1200" dirty="0">
              <a:latin typeface="Verdana" panose="020B0604030504040204" pitchFamily="34" charset="0"/>
              <a:ea typeface="Verdana" panose="020B0604030504040204" pitchFamily="34" charset="0"/>
            </a:rPr>
            <a:t>Заказные услуги, ограничивающиеся только документами – статья 18.1.1 Конвенции</a:t>
          </a:r>
          <a:endParaRPr lang="en-US" sz="18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1948" y="677275"/>
        <a:ext cx="7922355" cy="1354362"/>
      </dsp:txXfrm>
    </dsp:sp>
    <dsp:sp modelId="{05D39FBB-E830-41E9-90A1-FD578FFF8F7A}">
      <dsp:nvSpPr>
        <dsp:cNvPr id="0" name=""/>
        <dsp:cNvSpPr/>
      </dsp:nvSpPr>
      <dsp:spPr>
        <a:xfrm>
          <a:off x="-38170" y="507980"/>
          <a:ext cx="1692952" cy="169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CF2C0-2CBF-4622-910D-8F6301B42691}">
      <dsp:nvSpPr>
        <dsp:cNvPr id="0" name=""/>
        <dsp:cNvSpPr/>
      </dsp:nvSpPr>
      <dsp:spPr>
        <a:xfrm>
          <a:off x="808305" y="2709198"/>
          <a:ext cx="7669640" cy="13543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5025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Обмен EMSEVT V3 является обязательным для заказных, с объявленной ценностью и отслеживаемых отправлений – статьи 17-130 и 17-131 Регламента</a:t>
          </a:r>
          <a:endParaRPr lang="en-US" sz="1800" b="1" kern="1200" dirty="0">
            <a:solidFill>
              <a:srgbClr val="FFC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808305" y="2709198"/>
        <a:ext cx="7669640" cy="1354362"/>
      </dsp:txXfrm>
    </dsp:sp>
    <dsp:sp modelId="{0BD90D2E-1FD4-44F4-A5DC-B052C23B45F4}">
      <dsp:nvSpPr>
        <dsp:cNvPr id="0" name=""/>
        <dsp:cNvSpPr/>
      </dsp:nvSpPr>
      <dsp:spPr>
        <a:xfrm>
          <a:off x="-38170" y="2539903"/>
          <a:ext cx="1692952" cy="1692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08E47-F1A9-4F7E-B125-B2607EBEF045}">
      <dsp:nvSpPr>
        <dsp:cNvPr id="0" name=""/>
        <dsp:cNvSpPr/>
      </dsp:nvSpPr>
      <dsp:spPr>
        <a:xfrm>
          <a:off x="0" y="392131"/>
          <a:ext cx="93605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43C76-36F9-4D03-AD7D-62CB6D78BE2A}">
      <dsp:nvSpPr>
        <dsp:cNvPr id="0" name=""/>
        <dsp:cNvSpPr/>
      </dsp:nvSpPr>
      <dsp:spPr>
        <a:xfrm>
          <a:off x="468028" y="23131"/>
          <a:ext cx="655239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65" tIns="0" rIns="2476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IPS 2025 могут быть внесены изменения, облегчающие обработку отслеживаемых, заказных и с объявленной ценностью писем</a:t>
          </a:r>
          <a:endParaRPr lang="en-US" sz="1800" kern="1200" dirty="0"/>
        </a:p>
      </dsp:txBody>
      <dsp:txXfrm>
        <a:off x="504054" y="59157"/>
        <a:ext cx="6480345" cy="665948"/>
      </dsp:txXfrm>
    </dsp:sp>
    <dsp:sp modelId="{AC539260-3A5F-473B-8057-FDCF850B4FAE}">
      <dsp:nvSpPr>
        <dsp:cNvPr id="0" name=""/>
        <dsp:cNvSpPr/>
      </dsp:nvSpPr>
      <dsp:spPr>
        <a:xfrm>
          <a:off x="0" y="1549263"/>
          <a:ext cx="9360568" cy="94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84" tIns="520700" rIns="72648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Заказные отправления не допускаются в емкостях </a:t>
          </a:r>
          <a:r>
            <a:rPr lang="en-US" sz="2000" kern="1200" dirty="0"/>
            <a:t>UA</a:t>
          </a:r>
        </a:p>
      </dsp:txBody>
      <dsp:txXfrm>
        <a:off x="0" y="1549263"/>
        <a:ext cx="9360568" cy="945000"/>
      </dsp:txXfrm>
    </dsp:sp>
    <dsp:sp modelId="{A2A665DD-CC6D-4E4D-9608-BB1993D2C856}">
      <dsp:nvSpPr>
        <dsp:cNvPr id="0" name=""/>
        <dsp:cNvSpPr/>
      </dsp:nvSpPr>
      <dsp:spPr>
        <a:xfrm>
          <a:off x="468028" y="1157132"/>
          <a:ext cx="6552397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65" tIns="0" rIns="24766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Одно требование уже было определено:</a:t>
          </a:r>
          <a:endParaRPr lang="en-US" sz="2000" kern="1200" dirty="0"/>
        </a:p>
      </dsp:txBody>
      <dsp:txXfrm>
        <a:off x="504054" y="1193158"/>
        <a:ext cx="6480345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726C1-5B57-4FBD-80D1-09FADBEAD509}">
      <dsp:nvSpPr>
        <dsp:cNvPr id="0" name=""/>
        <dsp:cNvSpPr/>
      </dsp:nvSpPr>
      <dsp:spPr>
        <a:xfrm>
          <a:off x="0" y="163971"/>
          <a:ext cx="4325353" cy="1256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Правила Конвенции, статья 21-003 (Запросы при использовании IBIS)</a:t>
          </a:r>
          <a:endParaRPr lang="en-US" sz="2500" kern="1200" dirty="0"/>
        </a:p>
      </dsp:txBody>
      <dsp:txXfrm>
        <a:off x="0" y="163971"/>
        <a:ext cx="4325353" cy="1256637"/>
      </dsp:txXfrm>
    </dsp:sp>
    <dsp:sp modelId="{5A7D8CCA-3320-48DB-B9C1-F5A13299FEAC}">
      <dsp:nvSpPr>
        <dsp:cNvPr id="0" name=""/>
        <dsp:cNvSpPr/>
      </dsp:nvSpPr>
      <dsp:spPr>
        <a:xfrm>
          <a:off x="0" y="1420609"/>
          <a:ext cx="4325353" cy="3637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Подготовка запросов с использованием IBIS обязательна для посылок и необязательна для писем.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При использовании IBIS для писем применяются все процедуры, действующие для посылок.</a:t>
          </a:r>
        </a:p>
      </dsp:txBody>
      <dsp:txXfrm>
        <a:off x="0" y="1420609"/>
        <a:ext cx="4325353" cy="3637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C9426-FE7F-405C-A890-9DA9115CAA39}">
      <dsp:nvSpPr>
        <dsp:cNvPr id="0" name=""/>
        <dsp:cNvSpPr/>
      </dsp:nvSpPr>
      <dsp:spPr>
        <a:xfrm>
          <a:off x="0" y="10133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500" b="1" kern="1200"/>
            <a:t>Область применения:</a:t>
          </a:r>
          <a:endParaRPr lang="en-US" sz="2500" kern="1200" dirty="0"/>
        </a:p>
      </dsp:txBody>
      <dsp:txXfrm>
        <a:off x="29271" y="39404"/>
        <a:ext cx="6805474" cy="541083"/>
      </dsp:txXfrm>
    </dsp:sp>
    <dsp:sp modelId="{B4A03CBB-A6D1-4EDA-A599-86F2B27308C5}">
      <dsp:nvSpPr>
        <dsp:cNvPr id="0" name=""/>
        <dsp:cNvSpPr/>
      </dsp:nvSpPr>
      <dsp:spPr>
        <a:xfrm>
          <a:off x="0" y="609758"/>
          <a:ext cx="6864016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Международные запросы по заказным, отслеживаемым и застрахованным отправлениям будут обрабатываться через систему IBIS (уже используется для посылок).</a:t>
          </a:r>
        </a:p>
      </dsp:txBody>
      <dsp:txXfrm>
        <a:off x="0" y="609758"/>
        <a:ext cx="6864016" cy="905625"/>
      </dsp:txXfrm>
    </dsp:sp>
    <dsp:sp modelId="{50A36EC5-D758-4189-BE0E-D2D226512914}">
      <dsp:nvSpPr>
        <dsp:cNvPr id="0" name=""/>
        <dsp:cNvSpPr/>
      </dsp:nvSpPr>
      <dsp:spPr>
        <a:xfrm>
          <a:off x="0" y="1515383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500" b="1" kern="1200"/>
            <a:t>Ключевые изменения:</a:t>
          </a:r>
          <a:endParaRPr lang="az-Cyrl-AZ" sz="2500" kern="1200"/>
        </a:p>
      </dsp:txBody>
      <dsp:txXfrm>
        <a:off x="29271" y="1544654"/>
        <a:ext cx="6805474" cy="541083"/>
      </dsp:txXfrm>
    </dsp:sp>
    <dsp:sp modelId="{755F9120-2514-4AFC-AB42-F17E256223DE}">
      <dsp:nvSpPr>
        <dsp:cNvPr id="0" name=""/>
        <dsp:cNvSpPr/>
      </dsp:nvSpPr>
      <dsp:spPr>
        <a:xfrm>
          <a:off x="0" y="2115008"/>
          <a:ext cx="6864016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Унифицированная система с использованием IBIS-GCSS для согласованности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Обновление соответствующих модулей для доступа существующих колл-центров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Участие опытных пользователей и центров обработки онлайн-запросов будет решающим</a:t>
          </a:r>
        </a:p>
      </dsp:txBody>
      <dsp:txXfrm>
        <a:off x="0" y="2115008"/>
        <a:ext cx="6864016" cy="1863000"/>
      </dsp:txXfrm>
    </dsp:sp>
    <dsp:sp modelId="{56B055A6-5BE8-46DC-96C2-D982DAE9A48D}">
      <dsp:nvSpPr>
        <dsp:cNvPr id="0" name=""/>
        <dsp:cNvSpPr/>
      </dsp:nvSpPr>
      <dsp:spPr>
        <a:xfrm>
          <a:off x="0" y="3978008"/>
          <a:ext cx="686401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500" b="1" kern="1200"/>
            <a:t>Следующие шаги:</a:t>
          </a:r>
          <a:endParaRPr lang="az-Cyrl-AZ" sz="2500" kern="1200"/>
        </a:p>
      </dsp:txBody>
      <dsp:txXfrm>
        <a:off x="29271" y="4007279"/>
        <a:ext cx="6805474" cy="541083"/>
      </dsp:txXfrm>
    </dsp:sp>
    <dsp:sp modelId="{8E225106-FCF2-4D35-8C39-D732DE1A13E1}">
      <dsp:nvSpPr>
        <dsp:cNvPr id="0" name=""/>
        <dsp:cNvSpPr/>
      </dsp:nvSpPr>
      <dsp:spPr>
        <a:xfrm>
          <a:off x="0" y="4577633"/>
          <a:ext cx="6864016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3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Скоро будет направлено подробное руководство и поддержка по внедрению для всех участников</a:t>
          </a:r>
        </a:p>
      </dsp:txBody>
      <dsp:txXfrm>
        <a:off x="0" y="4577633"/>
        <a:ext cx="6864016" cy="633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A9E18-4736-463A-B611-5D09435952A4}">
      <dsp:nvSpPr>
        <dsp:cNvPr id="0" name=""/>
        <dsp:cNvSpPr/>
      </dsp:nvSpPr>
      <dsp:spPr>
        <a:xfrm>
          <a:off x="-6533660" y="-999620"/>
          <a:ext cx="7779594" cy="7779594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7FE74-7D65-4B52-BD99-A467114E4530}">
      <dsp:nvSpPr>
        <dsp:cNvPr id="0" name=""/>
        <dsp:cNvSpPr/>
      </dsp:nvSpPr>
      <dsp:spPr>
        <a:xfrm>
          <a:off x="802312" y="578035"/>
          <a:ext cx="9591407" cy="1156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Назначенные операторы, предлагающие услугу отслеживаемой исходящей доставки отправлений письменной корреспонденции, содержащих товары</a:t>
          </a:r>
          <a:endParaRPr lang="en-US" sz="2400" kern="1200" dirty="0"/>
        </a:p>
      </dsp:txBody>
      <dsp:txXfrm>
        <a:off x="802312" y="578035"/>
        <a:ext cx="9591407" cy="1156070"/>
      </dsp:txXfrm>
    </dsp:sp>
    <dsp:sp modelId="{48F5ED97-B093-484E-AEBC-3B2E7EADBCF4}">
      <dsp:nvSpPr>
        <dsp:cNvPr id="0" name=""/>
        <dsp:cNvSpPr/>
      </dsp:nvSpPr>
      <dsp:spPr>
        <a:xfrm>
          <a:off x="79768" y="433526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86B94-E2D9-4297-9136-0477D7260EFB}">
      <dsp:nvSpPr>
        <dsp:cNvPr id="0" name=""/>
        <dsp:cNvSpPr/>
      </dsp:nvSpPr>
      <dsp:spPr>
        <a:xfrm>
          <a:off x="1222544" y="2312141"/>
          <a:ext cx="9171175" cy="1156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Назначенные операторы, предлагающие услугу отслеживаемой доставки  отправлений письменной корреспонденции, содержащих документы</a:t>
          </a:r>
          <a:endParaRPr lang="en-US" sz="2400" kern="1200" dirty="0"/>
        </a:p>
      </dsp:txBody>
      <dsp:txXfrm>
        <a:off x="1222544" y="2312141"/>
        <a:ext cx="9171175" cy="1156070"/>
      </dsp:txXfrm>
    </dsp:sp>
    <dsp:sp modelId="{C3D7BD27-3F95-4C52-BDDD-0E41AD44B3C5}">
      <dsp:nvSpPr>
        <dsp:cNvPr id="0" name=""/>
        <dsp:cNvSpPr/>
      </dsp:nvSpPr>
      <dsp:spPr>
        <a:xfrm>
          <a:off x="500000" y="2167632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4104B-381E-4F8A-ABAC-282D9F8CC460}">
      <dsp:nvSpPr>
        <dsp:cNvPr id="0" name=""/>
        <dsp:cNvSpPr/>
      </dsp:nvSpPr>
      <dsp:spPr>
        <a:xfrm>
          <a:off x="802312" y="4046247"/>
          <a:ext cx="9591407" cy="1156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63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Назначенные операторы, предлагающие мешки M в качестве дополнительной услуги</a:t>
          </a:r>
          <a:endParaRPr lang="en-US" sz="2400" kern="1200" dirty="0"/>
        </a:p>
      </dsp:txBody>
      <dsp:txXfrm>
        <a:off x="802312" y="4046247"/>
        <a:ext cx="9591407" cy="1156070"/>
      </dsp:txXfrm>
    </dsp:sp>
    <dsp:sp modelId="{FFBAC3F8-9245-4839-A2C4-3AE5BBBCAE42}">
      <dsp:nvSpPr>
        <dsp:cNvPr id="0" name=""/>
        <dsp:cNvSpPr/>
      </dsp:nvSpPr>
      <dsp:spPr>
        <a:xfrm>
          <a:off x="79768" y="3901738"/>
          <a:ext cx="1445088" cy="1445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AD7A-8F84-47D5-9EC1-687EF27D430B}">
      <dsp:nvSpPr>
        <dsp:cNvPr id="0" name=""/>
        <dsp:cNvSpPr/>
      </dsp:nvSpPr>
      <dsp:spPr>
        <a:xfrm>
          <a:off x="0" y="588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A84A-B607-45FE-9C31-1B2EE5BD5DA5}">
      <dsp:nvSpPr>
        <dsp:cNvPr id="0" name=""/>
        <dsp:cNvSpPr/>
      </dsp:nvSpPr>
      <dsp:spPr>
        <a:xfrm>
          <a:off x="0" y="588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Наращивание потенциала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588"/>
        <a:ext cx="1963742" cy="689069"/>
      </dsp:txXfrm>
    </dsp:sp>
    <dsp:sp modelId="{19EF40A9-6731-45E1-B7AB-20E76AEEF6DD}">
      <dsp:nvSpPr>
        <dsp:cNvPr id="0" name=""/>
        <dsp:cNvSpPr/>
      </dsp:nvSpPr>
      <dsp:spPr>
        <a:xfrm>
          <a:off x="2111023" y="31879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1"/>
            </a:rPr>
            <a:t>letters@upu.int</a:t>
          </a:r>
          <a:endParaRPr lang="en-US" sz="1800" kern="1200" dirty="0"/>
        </a:p>
      </dsp:txBody>
      <dsp:txXfrm>
        <a:off x="2111023" y="31879"/>
        <a:ext cx="7707689" cy="625814"/>
      </dsp:txXfrm>
    </dsp:sp>
    <dsp:sp modelId="{04550A69-8E9F-4303-A7BD-CE71DEFE4054}">
      <dsp:nvSpPr>
        <dsp:cNvPr id="0" name=""/>
        <dsp:cNvSpPr/>
      </dsp:nvSpPr>
      <dsp:spPr>
        <a:xfrm>
          <a:off x="1963742" y="657694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8EAE0-6BD0-441C-B12C-C05BD3058EB5}">
      <dsp:nvSpPr>
        <dsp:cNvPr id="0" name=""/>
        <dsp:cNvSpPr/>
      </dsp:nvSpPr>
      <dsp:spPr>
        <a:xfrm>
          <a:off x="0" y="689658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BC44-23E6-470C-BDB7-2FABB8493D41}">
      <dsp:nvSpPr>
        <dsp:cNvPr id="0" name=""/>
        <dsp:cNvSpPr/>
      </dsp:nvSpPr>
      <dsp:spPr>
        <a:xfrm>
          <a:off x="0" y="689658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Физические услуги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689658"/>
        <a:ext cx="1963742" cy="689069"/>
      </dsp:txXfrm>
    </dsp:sp>
    <dsp:sp modelId="{75F469FF-8A38-46FE-9E98-C2615F9201AC}">
      <dsp:nvSpPr>
        <dsp:cNvPr id="0" name=""/>
        <dsp:cNvSpPr/>
      </dsp:nvSpPr>
      <dsp:spPr>
        <a:xfrm>
          <a:off x="2111023" y="720948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2"/>
            </a:rPr>
            <a:t>poc.psdeig.secretariat@upu.int</a:t>
          </a:r>
          <a:endParaRPr lang="en-US" sz="1800" kern="1200" dirty="0"/>
        </a:p>
      </dsp:txBody>
      <dsp:txXfrm>
        <a:off x="2111023" y="720948"/>
        <a:ext cx="7707689" cy="625814"/>
      </dsp:txXfrm>
    </dsp:sp>
    <dsp:sp modelId="{6D4D7A52-EF5F-4D3E-9404-AA0EAEC107BC}">
      <dsp:nvSpPr>
        <dsp:cNvPr id="0" name=""/>
        <dsp:cNvSpPr/>
      </dsp:nvSpPr>
      <dsp:spPr>
        <a:xfrm>
          <a:off x="1963742" y="1346763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AF59C-54C4-45D1-986C-94F50E025F79}">
      <dsp:nvSpPr>
        <dsp:cNvPr id="0" name=""/>
        <dsp:cNvSpPr/>
      </dsp:nvSpPr>
      <dsp:spPr>
        <a:xfrm>
          <a:off x="0" y="1378727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8590C-DFF7-4D48-9315-228A4108CDA9}">
      <dsp:nvSpPr>
        <dsp:cNvPr id="0" name=""/>
        <dsp:cNvSpPr/>
      </dsp:nvSpPr>
      <dsp:spPr>
        <a:xfrm>
          <a:off x="0" y="1378727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Качество услуг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1378727"/>
        <a:ext cx="1963742" cy="689069"/>
      </dsp:txXfrm>
    </dsp:sp>
    <dsp:sp modelId="{516394F8-066A-49A5-B4FB-083FC9C06C5B}">
      <dsp:nvSpPr>
        <dsp:cNvPr id="0" name=""/>
        <dsp:cNvSpPr/>
      </dsp:nvSpPr>
      <dsp:spPr>
        <a:xfrm>
          <a:off x="2111023" y="1410018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3"/>
            </a:rPr>
            <a:t>information.qs@upu.int</a:t>
          </a:r>
          <a:endParaRPr lang="en-US" sz="1800" kern="1200" dirty="0"/>
        </a:p>
      </dsp:txBody>
      <dsp:txXfrm>
        <a:off x="2111023" y="1410018"/>
        <a:ext cx="7707689" cy="625814"/>
      </dsp:txXfrm>
    </dsp:sp>
    <dsp:sp modelId="{4F4D4379-BD8D-4FEB-A225-098E36FBE636}">
      <dsp:nvSpPr>
        <dsp:cNvPr id="0" name=""/>
        <dsp:cNvSpPr/>
      </dsp:nvSpPr>
      <dsp:spPr>
        <a:xfrm>
          <a:off x="1963742" y="2035833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68F56-8385-45E7-AE47-B6A0A640E8A1}">
      <dsp:nvSpPr>
        <dsp:cNvPr id="0" name=""/>
        <dsp:cNvSpPr/>
      </dsp:nvSpPr>
      <dsp:spPr>
        <a:xfrm>
          <a:off x="0" y="2067796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67160-CEB1-40D7-8F10-F78FFB1134A7}">
      <dsp:nvSpPr>
        <dsp:cNvPr id="0" name=""/>
        <dsp:cNvSpPr/>
      </dsp:nvSpPr>
      <dsp:spPr>
        <a:xfrm>
          <a:off x="0" y="2067796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Вознаграждение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2067796"/>
        <a:ext cx="1963742" cy="689069"/>
      </dsp:txXfrm>
    </dsp:sp>
    <dsp:sp modelId="{18265482-C144-4191-A82B-0A786E04440E}">
      <dsp:nvSpPr>
        <dsp:cNvPr id="0" name=""/>
        <dsp:cNvSpPr/>
      </dsp:nvSpPr>
      <dsp:spPr>
        <a:xfrm>
          <a:off x="2111023" y="2099087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4"/>
            </a:rPr>
            <a:t>dprm-ppre-rem@upu.int</a:t>
          </a:r>
          <a:r>
            <a:rPr lang="en-US" sz="1800" b="1" kern="1200" dirty="0"/>
            <a:t>  </a:t>
          </a:r>
        </a:p>
      </dsp:txBody>
      <dsp:txXfrm>
        <a:off x="2111023" y="2099087"/>
        <a:ext cx="7707689" cy="625814"/>
      </dsp:txXfrm>
    </dsp:sp>
    <dsp:sp modelId="{DE35C1DF-AF45-4F86-AF6F-3D1B14FA45E7}">
      <dsp:nvSpPr>
        <dsp:cNvPr id="0" name=""/>
        <dsp:cNvSpPr/>
      </dsp:nvSpPr>
      <dsp:spPr>
        <a:xfrm>
          <a:off x="1963742" y="2724902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260B4-17E8-4C15-8FAB-F31EA180C253}">
      <dsp:nvSpPr>
        <dsp:cNvPr id="0" name=""/>
        <dsp:cNvSpPr/>
      </dsp:nvSpPr>
      <dsp:spPr>
        <a:xfrm>
          <a:off x="0" y="2756866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1D54-10B7-4DE4-AA42-650E20C7CBCF}">
      <dsp:nvSpPr>
        <dsp:cNvPr id="0" name=""/>
        <dsp:cNvSpPr/>
      </dsp:nvSpPr>
      <dsp:spPr>
        <a:xfrm>
          <a:off x="0" y="2756866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Учет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2756866"/>
        <a:ext cx="1963742" cy="689069"/>
      </dsp:txXfrm>
    </dsp:sp>
    <dsp:sp modelId="{C385AACF-376D-4BFC-9F59-1381AF23EC0D}">
      <dsp:nvSpPr>
        <dsp:cNvPr id="0" name=""/>
        <dsp:cNvSpPr/>
      </dsp:nvSpPr>
      <dsp:spPr>
        <a:xfrm>
          <a:off x="2111023" y="2788156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5"/>
            </a:rPr>
            <a:t>central.accounting@upu.int</a:t>
          </a:r>
          <a:endParaRPr lang="en-US" sz="1800" kern="1200" dirty="0"/>
        </a:p>
      </dsp:txBody>
      <dsp:txXfrm>
        <a:off x="2111023" y="2788156"/>
        <a:ext cx="7707689" cy="625814"/>
      </dsp:txXfrm>
    </dsp:sp>
    <dsp:sp modelId="{100F80BE-1EFC-4172-A963-19652BA461CD}">
      <dsp:nvSpPr>
        <dsp:cNvPr id="0" name=""/>
        <dsp:cNvSpPr/>
      </dsp:nvSpPr>
      <dsp:spPr>
        <a:xfrm>
          <a:off x="1963742" y="3413971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4266E-CD37-44F9-9966-A6EDBFA06F8C}">
      <dsp:nvSpPr>
        <dsp:cNvPr id="0" name=""/>
        <dsp:cNvSpPr/>
      </dsp:nvSpPr>
      <dsp:spPr>
        <a:xfrm>
          <a:off x="0" y="3445935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BD0EC-7B7B-469F-84C0-3CED17C117E4}">
      <dsp:nvSpPr>
        <dsp:cNvPr id="0" name=""/>
        <dsp:cNvSpPr/>
      </dsp:nvSpPr>
      <dsp:spPr>
        <a:xfrm>
          <a:off x="0" y="3445935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Соответствие требованиям </a:t>
          </a:r>
          <a:r>
            <a:rPr lang="en-US" sz="1800" b="1" kern="1200" dirty="0"/>
            <a:t>EDI</a:t>
          </a:r>
          <a:endParaRPr lang="en-US" sz="1800" kern="1200" dirty="0"/>
        </a:p>
      </dsp:txBody>
      <dsp:txXfrm>
        <a:off x="0" y="3445935"/>
        <a:ext cx="1963742" cy="689069"/>
      </dsp:txXfrm>
    </dsp:sp>
    <dsp:sp modelId="{E6879E2C-6839-4086-9399-4FA34104F4A5}">
      <dsp:nvSpPr>
        <dsp:cNvPr id="0" name=""/>
        <dsp:cNvSpPr/>
      </dsp:nvSpPr>
      <dsp:spPr>
        <a:xfrm>
          <a:off x="2111023" y="3477226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6"/>
            </a:rPr>
            <a:t>compliance.standards@upu.int</a:t>
          </a:r>
          <a:endParaRPr lang="en-US" sz="1800" kern="1200" dirty="0"/>
        </a:p>
      </dsp:txBody>
      <dsp:txXfrm>
        <a:off x="2111023" y="3477226"/>
        <a:ext cx="7707689" cy="625814"/>
      </dsp:txXfrm>
    </dsp:sp>
    <dsp:sp modelId="{ECB88C0D-4E1F-4678-A445-DF619D5C7B24}">
      <dsp:nvSpPr>
        <dsp:cNvPr id="0" name=""/>
        <dsp:cNvSpPr/>
      </dsp:nvSpPr>
      <dsp:spPr>
        <a:xfrm>
          <a:off x="1963742" y="4103041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88580-06DC-4F18-9D8B-5B3910751BF0}">
      <dsp:nvSpPr>
        <dsp:cNvPr id="0" name=""/>
        <dsp:cNvSpPr/>
      </dsp:nvSpPr>
      <dsp:spPr>
        <a:xfrm>
          <a:off x="0" y="4135004"/>
          <a:ext cx="9818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7124B-1CA0-44E3-96FE-1EF912980A64}">
      <dsp:nvSpPr>
        <dsp:cNvPr id="0" name=""/>
        <dsp:cNvSpPr/>
      </dsp:nvSpPr>
      <dsp:spPr>
        <a:xfrm>
          <a:off x="0" y="4135004"/>
          <a:ext cx="1963742" cy="68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Техническая поддержка</a:t>
          </a:r>
          <a:r>
            <a:rPr lang="en-US" sz="1800" b="1" kern="1200" dirty="0"/>
            <a:t>:</a:t>
          </a:r>
          <a:endParaRPr lang="en-US" sz="1800" kern="1200" dirty="0"/>
        </a:p>
      </dsp:txBody>
      <dsp:txXfrm>
        <a:off x="0" y="4135004"/>
        <a:ext cx="1963742" cy="689069"/>
      </dsp:txXfrm>
    </dsp:sp>
    <dsp:sp modelId="{475360D7-1EA0-4416-BE89-0942DDDF3047}">
      <dsp:nvSpPr>
        <dsp:cNvPr id="0" name=""/>
        <dsp:cNvSpPr/>
      </dsp:nvSpPr>
      <dsp:spPr>
        <a:xfrm>
          <a:off x="2111023" y="4166295"/>
          <a:ext cx="7707689" cy="625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linkClick xmlns:r="http://schemas.openxmlformats.org/officeDocument/2006/relationships" r:id="rId7"/>
            </a:rPr>
            <a:t>support.upu.int</a:t>
          </a:r>
          <a:endParaRPr lang="en-US" sz="1800" kern="1200" dirty="0"/>
        </a:p>
      </dsp:txBody>
      <dsp:txXfrm>
        <a:off x="2111023" y="4166295"/>
        <a:ext cx="7707689" cy="625814"/>
      </dsp:txXfrm>
    </dsp:sp>
    <dsp:sp modelId="{57E393D9-BCC9-418B-B3BE-2E6E164DDB62}">
      <dsp:nvSpPr>
        <dsp:cNvPr id="0" name=""/>
        <dsp:cNvSpPr/>
      </dsp:nvSpPr>
      <dsp:spPr>
        <a:xfrm>
          <a:off x="1963742" y="4792110"/>
          <a:ext cx="7854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5093-221A-4F35-A064-1340CCC3E970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13C76-5270-408F-9661-4893AFBC964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23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599B-8DFE-074F-872C-2559B6429822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3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3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F599B-8DFE-074F-872C-2559B64298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4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13C76-5270-408F-9661-4893AFBC96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7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8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207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214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466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pPr algn="just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21806">
              <a:defRPr/>
            </a:pPr>
            <a:fld id="{E93007CA-D229-4DB6-B62F-0AAD218A9DC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21806">
                <a:defRPr/>
              </a:pPr>
              <a:t>28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159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EEC4-DA27-78D3-F25B-1FB70479F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D5F15-92C1-EEF9-8DA3-E7840E2F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4066734"/>
            <a:ext cx="97411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A86AC-D616-A894-60EC-07AE160F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31CA-616E-3D53-3401-D07A8A66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78EE-E6C8-8530-0FFD-99AB50F3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22A0-A339-FBB1-BBA3-60048AAF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0" y="2098623"/>
            <a:ext cx="5585085" cy="380000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68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312863"/>
            <a:ext cx="11518900" cy="5258853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2910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544" y="497201"/>
            <a:ext cx="7967384" cy="5742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5041496"/>
          </a:xfrm>
        </p:spPr>
        <p:txBody>
          <a:bodyPr lIns="0" tIns="0" rIns="0" bIns="0"/>
          <a:lstStyle>
            <a:lvl1pPr marL="360000" indent="-355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E3F9-6D86-0155-DCAD-84F63CA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9077-ED2C-06DE-ADDB-650F92A6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BF3D-B164-D74E-8788-A9987D32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9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F688-B833-0EF5-504A-63066533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CFA99-6A2C-3C12-401E-0A8C156F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6496D-74B1-B851-399C-A71C1072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4462-BDBE-CD63-C396-C7D648A8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E9DE-0C78-0C45-9353-5D24F7CF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49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AC02-06A5-3DC1-51C2-A151D8F2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4B223-566E-9BC2-4873-1D854218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B1AE4-A89D-5A63-3C70-08C1CCAC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18EF8-743B-8C24-28F5-903EEB09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9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1AD0B-0E71-93BB-EB6F-2AAE18E1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260E3-4A1D-4EC2-53E5-F1B2BF96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8A89-076F-CF95-3B85-0180059E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98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11EB-8946-D6EE-9017-DF006B1B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141" y="299803"/>
            <a:ext cx="6736829" cy="1416571"/>
          </a:xfrm>
          <a:solidFill>
            <a:srgbClr val="005BA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2E1A9D-5260-3668-50D1-09416B084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DBF601F-9598-5529-ED8E-ED13AABC9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FEA127-4A5B-D908-C1A3-6089BC862B1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19140" y="1836295"/>
            <a:ext cx="6736829" cy="116361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F06DA3-68B8-7055-9396-610FB634413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19140" y="3136692"/>
            <a:ext cx="6736829" cy="116361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FA5EDD-5401-7103-34E8-9332A88F56E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19139" y="4465197"/>
            <a:ext cx="6736829" cy="116361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018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0554-4863-DB94-D605-2AB46515C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30" y="1259174"/>
            <a:ext cx="4595734" cy="187751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D3DB1-280A-E3BD-DE19-7DF0DFD2F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99881"/>
            <a:ext cx="6672782" cy="62577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60C85-A93E-5448-F3B8-FEEFB232A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030" y="3267855"/>
            <a:ext cx="4595734" cy="3289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7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7C5334-0B50-BED2-CCFA-17765F8A2390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292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A0C78-E40C-5674-B3B3-68D8996F1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83" b="5979"/>
          <a:stretch/>
        </p:blipFill>
        <p:spPr>
          <a:xfrm>
            <a:off x="232756" y="204267"/>
            <a:ext cx="11768744" cy="6425133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A9963D4-8A0B-98DF-7102-3CFDE3AD0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030" y="0"/>
            <a:ext cx="1071484" cy="1071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1EEC4-DA27-78D3-F25B-1FB70479F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446" y="1369702"/>
            <a:ext cx="9741108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D5F15-92C1-EEF9-8DA3-E7840E2FB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5446" y="4066734"/>
            <a:ext cx="974110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A86AC-D616-A894-60EC-07AE160F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085-5E2E-8A42-9B50-01B17EA7A663}" type="datetimeFigureOut">
              <a:rPr lang="en-GB" smtClean="0"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31CA-616E-3D53-3401-D07A8A66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78EE-E6C8-8530-0FFD-99AB50F3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53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846-010A-3E22-350B-295388B80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36550" y="1312863"/>
            <a:ext cx="11518900" cy="5258853"/>
          </a:xfrm>
        </p:spPr>
        <p:txBody>
          <a:bodyPr lIns="0" tIns="0" rIns="0" bIns="0"/>
          <a:lstStyle>
            <a:lvl1pPr marL="360000" indent="-3600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indent="0" algn="just">
              <a:lnSpc>
                <a:spcPct val="100000"/>
              </a:lnSpc>
              <a:spcBef>
                <a:spcPts val="0"/>
              </a:spcBef>
              <a:defRPr/>
            </a:lvl2pPr>
            <a:lvl3pPr indent="0" algn="just">
              <a:lnSpc>
                <a:spcPct val="100000"/>
              </a:lnSpc>
              <a:spcBef>
                <a:spcPts val="0"/>
              </a:spcBef>
              <a:defRPr/>
            </a:lvl3pPr>
            <a:lvl4pPr indent="0" algn="just">
              <a:lnSpc>
                <a:spcPct val="100000"/>
              </a:lnSpc>
              <a:spcBef>
                <a:spcPts val="0"/>
              </a:spcBef>
              <a:defRPr/>
            </a:lvl4pPr>
            <a:lvl5pPr indent="0" algn="just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7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ECF79C-ADDD-129E-1469-4B74D5D9A020}"/>
              </a:ext>
            </a:extLst>
          </p:cNvPr>
          <p:cNvGrpSpPr/>
          <p:nvPr userDrawn="1"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9625CC-E74A-444D-46D5-81DCF7EA61E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DBEC78-6A03-A6DD-6C7B-F2B7557F072A}"/>
                </a:ext>
              </a:extLst>
            </p:cNvPr>
            <p:cNvSpPr/>
            <p:nvPr userDrawn="1"/>
          </p:nvSpPr>
          <p:spPr>
            <a:xfrm>
              <a:off x="161145" y="136525"/>
              <a:ext cx="11869711" cy="6577012"/>
            </a:xfrm>
            <a:prstGeom prst="rect">
              <a:avLst/>
            </a:prstGeom>
            <a:solidFill>
              <a:schemeClr val="bg1"/>
            </a:solidFill>
            <a:ln w="292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02AC2-B79B-71FD-847E-444E5116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10112426" cy="574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F3FA9-2D5C-6E24-E77D-CA1ED9D8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30" y="2098623"/>
            <a:ext cx="11519940" cy="3800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F3AB-507D-0A93-8614-DCE9021CC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030" y="6192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C167085-5E2E-8A42-9B50-01B17EA7A663}" type="datetimeFigureOut">
              <a:rPr lang="en-GB" smtClean="0"/>
              <a:pPr/>
              <a:t>02/07/2025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1C1F-3EA3-A8B9-AC7F-FE462F91C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29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DEABF-1560-82E6-A9B8-01386D046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2770" y="61929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E9C87DA-8EAB-8046-B7A0-677572D5F9A2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764807D-B216-60F4-E94D-1735A09584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6030" y="0"/>
            <a:ext cx="1071484" cy="10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6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2" Type="http://schemas.openxmlformats.org/officeDocument/2006/relationships/image" Target="../media/image37.jpeg"/><Relationship Id="rId16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11" Type="http://schemas.openxmlformats.org/officeDocument/2006/relationships/image" Target="../media/image46.emf"/><Relationship Id="rId5" Type="http://schemas.openxmlformats.org/officeDocument/2006/relationships/image" Target="../media/image40.png"/><Relationship Id="rId15" Type="http://schemas.openxmlformats.org/officeDocument/2006/relationships/image" Target="../media/image50.emf"/><Relationship Id="rId10" Type="http://schemas.openxmlformats.org/officeDocument/2006/relationships/image" Target="../media/image45.emf"/><Relationship Id="rId4" Type="http://schemas.openxmlformats.org/officeDocument/2006/relationships/image" Target="../media/image39.png"/><Relationship Id="rId9" Type="http://schemas.openxmlformats.org/officeDocument/2006/relationships/image" Target="../media/image44.emf"/><Relationship Id="rId1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3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05" y="1286588"/>
            <a:ext cx="10720251" cy="1809549"/>
          </a:xfrm>
        </p:spPr>
        <p:txBody>
          <a:bodyPr/>
          <a:lstStyle/>
          <a:p>
            <a:r>
              <a:rPr lang="ru-RU" sz="2800" dirty="0">
                <a:latin typeface="Lucida Sans" panose="020B0602030504020204" pitchFamily="34" charset="0"/>
              </a:rPr>
              <a:t>Ознакомление с новыми требованиями к заказным, отслеживаемым и с объявленной ценностью услугам,  вступающим в силу с 1 января 2026 года</a:t>
            </a:r>
            <a:br>
              <a:rPr lang="en-US" sz="2800" i="0" u="none" strike="noStrike" baseline="0" dirty="0">
                <a:latin typeface="Lucida Sans" panose="020B0602030504020204" pitchFamily="34" charset="0"/>
              </a:rPr>
            </a:br>
            <a:br>
              <a:rPr lang="ru-RU" sz="2800" i="0" u="none" strike="noStrike" baseline="0" dirty="0">
                <a:latin typeface="Lucida Sans" panose="020B0602030504020204" pitchFamily="34" charset="0"/>
              </a:rPr>
            </a:br>
            <a:r>
              <a:rPr lang="ru-RU" sz="4800" dirty="0" err="1">
                <a:latin typeface="Lucida Sans" panose="020B0602030504020204" pitchFamily="34" charset="0"/>
              </a:rPr>
              <a:t>Вебинар</a:t>
            </a:r>
            <a:r>
              <a:rPr lang="en-US" sz="4800" i="0" u="none" strike="noStrike" baseline="0" dirty="0">
                <a:latin typeface="Lucida Sans" panose="020B0602030504020204" pitchFamily="34" charset="0"/>
              </a:rPr>
              <a:t>  </a:t>
            </a:r>
            <a:r>
              <a:rPr lang="en-US" sz="3600" dirty="0"/>
              <a:t>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C6356B-0C5A-4722-3687-062F2B9DD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322" y="5111549"/>
            <a:ext cx="10820400" cy="1164019"/>
          </a:xfrm>
        </p:spPr>
        <p:txBody>
          <a:bodyPr>
            <a:noAutofit/>
          </a:bodyPr>
          <a:lstStyle/>
          <a:p>
            <a:r>
              <a:rPr lang="ru-RU" sz="2000" dirty="0"/>
              <a:t>Дирекция по вопросам электронной коммерции, интеграции физических услуг и СПЭ</a:t>
            </a:r>
          </a:p>
          <a:p>
            <a:r>
              <a:rPr lang="ru-RU" sz="2000" dirty="0"/>
              <a:t>Дирекция почтовой эксплуатации, Международное бюро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6616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360334" y="1359674"/>
            <a:ext cx="11345757" cy="3827045"/>
            <a:chOff x="0" y="0"/>
            <a:chExt cx="9029455" cy="23801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119525" y="0"/>
              <a:ext cx="8890344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Изменения в Регламенте Конвенции:  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Статьи 17-130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Электронные обмены для поддержки почтовых процессов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2.1 Для отслеживаемых, заказных и с объявленной ценностью отправлений обмен EMSEVT является обязательным для всех партнеров. Дополнительное вознаграждение за предоставление  информации об отслеживании выплачивается в соответствии с положениями, изложенными в статьях 31-104 и 31-105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2.2</a:t>
              </a:r>
              <a:r>
                <a:rPr lang="en-US" sz="1800" dirty="0"/>
                <a:t> </a:t>
              </a:r>
              <a:r>
                <a:rPr lang="ru-RU" sz="2000" strike="sngStrike" dirty="0"/>
                <a:t>Для заказных и с объявленной ценностью отправлений обмен EMSEVT является обязательным только в рамках программы дополнительного вознаграждения для тех назначенных операторов, которые в полной мере участвуют в программе в соответствии со статьями 31-104 и 31-105. Обмен данными с другими участниками является необязательным</a:t>
              </a:r>
              <a:endParaRPr lang="en-US" sz="2000" strike="sngStrike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2E582FC-0D0C-40DA-A108-D8EB157B4230}"/>
              </a:ext>
            </a:extLst>
          </p:cNvPr>
          <p:cNvSpPr txBox="1"/>
          <p:nvPr/>
        </p:nvSpPr>
        <p:spPr>
          <a:xfrm>
            <a:off x="463217" y="5349085"/>
            <a:ext cx="11242874" cy="1200329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Примечание: </a:t>
            </a:r>
            <a:r>
              <a:rPr lang="ru-RU" dirty="0">
                <a:solidFill>
                  <a:srgbClr val="000000"/>
                </a:solidFill>
              </a:rPr>
              <a:t>Обязательные события EMSEVT: EMC, EMD, EMH и EMI (Регламент, статья 17-130 § 3.1)*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*EDH был добавлен в пункт 7.8 статьи 17-131 Регламента как одно из событий доставки. Это должно быть определено как обязательное в пункте 3.1 статьи 17.130 Регламента</a:t>
            </a:r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A37D7E-4805-4E0F-9933-BFB08F3EBC0D}"/>
              </a:ext>
            </a:extLst>
          </p:cNvPr>
          <p:cNvSpPr txBox="1"/>
          <p:nvPr/>
        </p:nvSpPr>
        <p:spPr>
          <a:xfrm>
            <a:off x="1622758" y="291367"/>
            <a:ext cx="97591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Обязательная информация об отслеживании через EMSEVT 3 заказных, с объявленной ценностью и отслеживаемых отправлений</a:t>
            </a:r>
            <a:endParaRPr lang="en-US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5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41F8CAD1-F7DA-4F24-8C71-854B7C601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04950"/>
              </p:ext>
            </p:extLst>
          </p:nvPr>
        </p:nvGraphicFramePr>
        <p:xfrm>
          <a:off x="385011" y="1499844"/>
          <a:ext cx="11297650" cy="475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397">
                  <a:extLst>
                    <a:ext uri="{9D8B030D-6E8A-4147-A177-3AD203B41FA5}">
                      <a16:colId xmlns:a16="http://schemas.microsoft.com/office/drawing/2014/main" val="4240088380"/>
                    </a:ext>
                  </a:extLst>
                </a:gridCol>
                <a:gridCol w="1008070">
                  <a:extLst>
                    <a:ext uri="{9D8B030D-6E8A-4147-A177-3AD203B41FA5}">
                      <a16:colId xmlns:a16="http://schemas.microsoft.com/office/drawing/2014/main" val="1126149320"/>
                    </a:ext>
                  </a:extLst>
                </a:gridCol>
                <a:gridCol w="699292">
                  <a:extLst>
                    <a:ext uri="{9D8B030D-6E8A-4147-A177-3AD203B41FA5}">
                      <a16:colId xmlns:a16="http://schemas.microsoft.com/office/drawing/2014/main" val="1890771149"/>
                    </a:ext>
                  </a:extLst>
                </a:gridCol>
                <a:gridCol w="835516">
                  <a:extLst>
                    <a:ext uri="{9D8B030D-6E8A-4147-A177-3AD203B41FA5}">
                      <a16:colId xmlns:a16="http://schemas.microsoft.com/office/drawing/2014/main" val="2806209558"/>
                    </a:ext>
                  </a:extLst>
                </a:gridCol>
                <a:gridCol w="944497">
                  <a:extLst>
                    <a:ext uri="{9D8B030D-6E8A-4147-A177-3AD203B41FA5}">
                      <a16:colId xmlns:a16="http://schemas.microsoft.com/office/drawing/2014/main" val="2288061698"/>
                    </a:ext>
                  </a:extLst>
                </a:gridCol>
                <a:gridCol w="962662">
                  <a:extLst>
                    <a:ext uri="{9D8B030D-6E8A-4147-A177-3AD203B41FA5}">
                      <a16:colId xmlns:a16="http://schemas.microsoft.com/office/drawing/2014/main" val="4276810786"/>
                    </a:ext>
                  </a:extLst>
                </a:gridCol>
                <a:gridCol w="1017152">
                  <a:extLst>
                    <a:ext uri="{9D8B030D-6E8A-4147-A177-3AD203B41FA5}">
                      <a16:colId xmlns:a16="http://schemas.microsoft.com/office/drawing/2014/main" val="1343876609"/>
                    </a:ext>
                  </a:extLst>
                </a:gridCol>
                <a:gridCol w="944497">
                  <a:extLst>
                    <a:ext uri="{9D8B030D-6E8A-4147-A177-3AD203B41FA5}">
                      <a16:colId xmlns:a16="http://schemas.microsoft.com/office/drawing/2014/main" val="2359240388"/>
                    </a:ext>
                  </a:extLst>
                </a:gridCol>
                <a:gridCol w="835516">
                  <a:extLst>
                    <a:ext uri="{9D8B030D-6E8A-4147-A177-3AD203B41FA5}">
                      <a16:colId xmlns:a16="http://schemas.microsoft.com/office/drawing/2014/main" val="424856154"/>
                    </a:ext>
                  </a:extLst>
                </a:gridCol>
                <a:gridCol w="871846">
                  <a:extLst>
                    <a:ext uri="{9D8B030D-6E8A-4147-A177-3AD203B41FA5}">
                      <a16:colId xmlns:a16="http://schemas.microsoft.com/office/drawing/2014/main" val="1579591718"/>
                    </a:ext>
                  </a:extLst>
                </a:gridCol>
                <a:gridCol w="844600">
                  <a:extLst>
                    <a:ext uri="{9D8B030D-6E8A-4147-A177-3AD203B41FA5}">
                      <a16:colId xmlns:a16="http://schemas.microsoft.com/office/drawing/2014/main" val="4237236238"/>
                    </a:ext>
                  </a:extLst>
                </a:gridCol>
                <a:gridCol w="1289605">
                  <a:extLst>
                    <a:ext uri="{9D8B030D-6E8A-4147-A177-3AD203B41FA5}">
                      <a16:colId xmlns:a16="http://schemas.microsoft.com/office/drawing/2014/main" val="2711349743"/>
                    </a:ext>
                  </a:extLst>
                </a:gridCol>
              </a:tblGrid>
              <a:tr h="1456031">
                <a:tc>
                  <a:txBody>
                    <a:bodyPr/>
                    <a:lstStyle/>
                    <a:p>
                      <a:r>
                        <a:rPr lang="ru-RU" sz="1200" dirty="0"/>
                        <a:t>Почтовая услуга</a:t>
                      </a:r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Товары или документы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Весовой диапазон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Неприоритетные,</a:t>
                      </a:r>
                      <a:r>
                        <a:rPr lang="ru-RU" sz="1200" baseline="0" dirty="0"/>
                        <a:t> приоритетные или премиальные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S10 </a:t>
                      </a:r>
                      <a:r>
                        <a:rPr lang="ru-RU" sz="1200" dirty="0"/>
                        <a:t>идентификатор штрих-кода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EMSEVT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Электронное отслеживание через доставку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200" dirty="0"/>
                        <a:t>ITMATT (</a:t>
                      </a:r>
                      <a:r>
                        <a:rPr lang="ru-RU" sz="1200" dirty="0"/>
                        <a:t>данные о вложении отправления</a:t>
                      </a:r>
                      <a:r>
                        <a:rPr lang="fr-CH" sz="1200" dirty="0"/>
                        <a:t>) </a:t>
                      </a:r>
                      <a:r>
                        <a:rPr lang="ru-RU" sz="1200" baseline="0" dirty="0"/>
                        <a:t> и</a:t>
                      </a:r>
                      <a:r>
                        <a:rPr lang="fr-CH" sz="1200" dirty="0"/>
                        <a:t> EAD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Информационно-справочная Интернет система</a:t>
                      </a:r>
                      <a:r>
                        <a:rPr lang="fr-CH" sz="1200" dirty="0"/>
                        <a:t>(IBIS)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Подпись</a:t>
                      </a:r>
                      <a:r>
                        <a:rPr lang="ru-RU" sz="1200" baseline="0" dirty="0"/>
                        <a:t> при доставке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Ответственность между НО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Оплата по результатам работы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450011"/>
                  </a:ext>
                </a:extLst>
              </a:tr>
              <a:tr h="924153">
                <a:tc>
                  <a:txBody>
                    <a:bodyPr/>
                    <a:lstStyle/>
                    <a:p>
                      <a:r>
                        <a:rPr lang="ru-RU" sz="1200" b="1" dirty="0"/>
                        <a:t>Заказная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Документы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0–2</a:t>
                      </a:r>
                      <a:r>
                        <a:rPr lang="ru-RU" sz="1200" dirty="0"/>
                        <a:t>кг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Приоритетная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  <a:r>
                        <a:rPr lang="ru-RU" sz="1200" dirty="0"/>
                        <a:t> </a:t>
                      </a:r>
                      <a:r>
                        <a:rPr lang="fr-CH" sz="1200" dirty="0"/>
                        <a:t>(RA–RZ)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EMC, EMD, EDH, EMH/</a:t>
                      </a:r>
                    </a:p>
                    <a:p>
                      <a:r>
                        <a:rPr lang="en-US" sz="1200" dirty="0"/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Факультативно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607510"/>
                  </a:ext>
                </a:extLst>
              </a:tr>
              <a:tr h="1188197">
                <a:tc>
                  <a:txBody>
                    <a:bodyPr/>
                    <a:lstStyle/>
                    <a:p>
                      <a:r>
                        <a:rPr lang="ru-RU" sz="1000" b="1" dirty="0"/>
                        <a:t>С объявленной ценностью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Документы и товары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0–2</a:t>
                      </a:r>
                      <a:r>
                        <a:rPr lang="ru-RU" sz="1200" dirty="0"/>
                        <a:t>кг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Приоритетная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</a:p>
                    <a:p>
                      <a:pPr algn="ctr"/>
                      <a:r>
                        <a:rPr lang="fr-CH" sz="1200" dirty="0"/>
                        <a:t> (VA–VZ)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EMC, EMD, EDH, EMH/</a:t>
                      </a:r>
                    </a:p>
                    <a:p>
                      <a:r>
                        <a:rPr lang="en-US" sz="1200" dirty="0"/>
                        <a:t>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Обязательно (отправления, подлежащие таможенному контролю</a:t>
                      </a:r>
                      <a:r>
                        <a:rPr lang="ru-RU" sz="1200" dirty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Факультативно</a:t>
                      </a:r>
                    </a:p>
                    <a:p>
                      <a:pPr algn="ctr"/>
                      <a:r>
                        <a:rPr lang="fr-CH" sz="1200" dirty="0"/>
                        <a:t>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856426"/>
                  </a:ext>
                </a:extLst>
              </a:tr>
              <a:tr h="1188197">
                <a:tc>
                  <a:txBody>
                    <a:bodyPr/>
                    <a:lstStyle/>
                    <a:p>
                      <a:r>
                        <a:rPr lang="ru-RU" sz="1200" b="1" dirty="0"/>
                        <a:t>Услуга отслеживаемой доставки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Документы и товары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0–2</a:t>
                      </a:r>
                      <a:r>
                        <a:rPr lang="ru-RU" sz="1200" dirty="0"/>
                        <a:t>кг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Приоритетная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</a:p>
                    <a:p>
                      <a:pPr algn="ctr"/>
                      <a:r>
                        <a:rPr lang="fr-CH" sz="1200" dirty="0"/>
                        <a:t> (LA–LZ)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EMC, EMD, EDH, EMH/</a:t>
                      </a:r>
                    </a:p>
                    <a:p>
                      <a:r>
                        <a:rPr lang="en-US" sz="1200" dirty="0"/>
                        <a:t>EMI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Обязательно (отправления, подлежащие таможенному контролю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Факультативно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0886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8E04BB6-97DA-4826-9B37-2C3CDB526021}"/>
              </a:ext>
            </a:extLst>
          </p:cNvPr>
          <p:cNvSpPr txBox="1"/>
          <p:nvPr/>
        </p:nvSpPr>
        <p:spPr>
          <a:xfrm>
            <a:off x="1679909" y="398730"/>
            <a:ext cx="9707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Краткое описание элементов: заказных, с объявленной ценностью и отслеживаемых услуг доставки</a:t>
            </a:r>
            <a:endParaRPr lang="en-US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4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7B5A-1E92-4287-9B5C-5766729D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368" y="134742"/>
            <a:ext cx="10143130" cy="822960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Матрица портфеля международных физических почтовых услуг – по состоянию на 1 января 2026 года</a:t>
            </a:r>
            <a:endParaRPr lang="en-US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AF38882-3F7A-484A-B2D1-EAE345A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99" y="1158908"/>
            <a:ext cx="11644318" cy="55904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72E0D1-BAB7-4703-88C9-9D9D04C785EA}"/>
              </a:ext>
            </a:extLst>
          </p:cNvPr>
          <p:cNvSpPr/>
          <p:nvPr/>
        </p:nvSpPr>
        <p:spPr>
          <a:xfrm>
            <a:off x="3786806" y="3962510"/>
            <a:ext cx="2103120" cy="82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5156A-955F-4E43-893B-64BD5700BBE4}"/>
              </a:ext>
            </a:extLst>
          </p:cNvPr>
          <p:cNvSpPr/>
          <p:nvPr/>
        </p:nvSpPr>
        <p:spPr>
          <a:xfrm>
            <a:off x="9524089" y="3980363"/>
            <a:ext cx="2103120" cy="82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20A91-BAA5-40BF-B53E-437760E573F8}"/>
              </a:ext>
            </a:extLst>
          </p:cNvPr>
          <p:cNvSpPr/>
          <p:nvPr/>
        </p:nvSpPr>
        <p:spPr>
          <a:xfrm>
            <a:off x="2599478" y="4851398"/>
            <a:ext cx="1253077" cy="618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B409F6-E0B4-48CC-A56B-964CE1A030EE}"/>
              </a:ext>
            </a:extLst>
          </p:cNvPr>
          <p:cNvSpPr/>
          <p:nvPr/>
        </p:nvSpPr>
        <p:spPr>
          <a:xfrm>
            <a:off x="307452" y="3947616"/>
            <a:ext cx="2286010" cy="82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9BCCDB-355C-4E29-82AE-3FD55B6BE287}"/>
              </a:ext>
            </a:extLst>
          </p:cNvPr>
          <p:cNvSpPr txBox="1"/>
          <p:nvPr/>
        </p:nvSpPr>
        <p:spPr>
          <a:xfrm>
            <a:off x="1509368" y="826605"/>
            <a:ext cx="6097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</a:rPr>
              <a:t>Утверждено Четвертым чрезвычайным конгрессом в 2023 году</a:t>
            </a:r>
            <a:endParaRPr lang="en-US" sz="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170" y="1510908"/>
            <a:ext cx="8903660" cy="3445566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3. </a:t>
            </a:r>
            <a:r>
              <a:rPr lang="ru-RU" sz="3600" dirty="0"/>
              <a:t>Технические требования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253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81EA2915-576D-403A-85AB-6F21D1F37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67163" y="1171968"/>
            <a:ext cx="5823617" cy="38487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2317426-855F-41C4-AEFC-70536D34F8FE}"/>
              </a:ext>
            </a:extLst>
          </p:cNvPr>
          <p:cNvSpPr txBox="1"/>
          <p:nvPr/>
        </p:nvSpPr>
        <p:spPr>
          <a:xfrm>
            <a:off x="336030" y="1732902"/>
            <a:ext cx="439786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 услуги и идентификация почтового отправления</a:t>
            </a:r>
          </a:p>
          <a:p>
            <a:pPr lvl="0"/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IPS предварительно настроен с диапазонами индикаторов услуги, выделенных типам почты:</a:t>
            </a:r>
          </a:p>
          <a:p>
            <a:pPr lvl="0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CH" dirty="0"/>
              <a:t>–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	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Отслеживаемая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fr-CH" dirty="0"/>
              <a:t>–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RZ	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Заказная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</a:t>
            </a:r>
            <a:r>
              <a:rPr lang="fr-CH" dirty="0"/>
              <a:t>–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VZ	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 Объявленной ценностью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IPS: Национальное управление &gt; Справочные данные &gt; Индикаторы услуги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FCBF5E-804C-4BC5-A198-94249862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Индикаторы услуги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98B41-589D-472A-9BE3-883707E6C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190" y="3711500"/>
            <a:ext cx="2919558" cy="2717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10F3D-3A54-4F0B-A5DA-908BF3A6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430" y="3711500"/>
            <a:ext cx="2919558" cy="27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45CBF49-B122-4A5A-9A03-0126E701D94D}"/>
              </a:ext>
            </a:extLst>
          </p:cNvPr>
          <p:cNvSpPr txBox="1"/>
          <p:nvPr/>
        </p:nvSpPr>
        <p:spPr>
          <a:xfrm>
            <a:off x="1286344" y="1579633"/>
            <a:ext cx="2411817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IPS позволяет настраивать маршруты для отправки депеш и емкостей с подклассом почты UX для отслеживаемых отправлений и подклассом  почты UR для заказных отправлений</a:t>
            </a:r>
            <a:endParaRPr lang="en-US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B54F518-C3EF-4387-A68B-BA187AA96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69932" y="2436527"/>
            <a:ext cx="5534526" cy="38259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22CE6B2-4DD6-43F0-A3B4-7DEF8874DB5E}"/>
              </a:ext>
            </a:extLst>
          </p:cNvPr>
          <p:cNvSpPr txBox="1"/>
          <p:nvPr/>
        </p:nvSpPr>
        <p:spPr>
          <a:xfrm>
            <a:off x="3880184" y="1143865"/>
            <a:ext cx="731119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3" indent="-342900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Times New Roman" panose="02020603050405020304" pitchFamily="18" charset="0"/>
              </a:rPr>
              <a:t>Запустите функцию «Национальное управление» &gt; «План маршрутизации» &gt; «Международные маршруты»&gt; «Воздушные маршруты» и  S.A.L.».</a:t>
            </a:r>
          </a:p>
          <a:p>
            <a:pPr marL="342900" lvl="3" indent="-342900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Times New Roman" panose="02020603050405020304" pitchFamily="18" charset="0"/>
              </a:rPr>
              <a:t>Создайте или обновите существующие маршруты. Выберите подклассы  почтовых депеш/ емкостей, разрешенные для данного маршрута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4" indent="-285750">
              <a:buFontTx/>
              <a:buChar char="-"/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UX: </a:t>
            </a:r>
            <a:r>
              <a:rPr lang="ru-R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Отслеживаемая доставка</a:t>
            </a:r>
            <a:endParaRPr lang="en-US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4" indent="-285750">
              <a:buFontTx/>
              <a:buChar char="-"/>
            </a:pPr>
            <a:r>
              <a:rPr lang="en-US" sz="1300" dirty="0">
                <a:latin typeface="Arial" panose="020B0604020202020204" pitchFamily="34" charset="0"/>
                <a:cs typeface="Times New Roman" panose="02020603050405020304" pitchFamily="18" charset="0"/>
              </a:rPr>
              <a:t>UR: </a:t>
            </a:r>
            <a:r>
              <a:rPr lang="ru-RU" sz="1300" dirty="0">
                <a:latin typeface="Arial" panose="020B0604020202020204" pitchFamily="34" charset="0"/>
                <a:cs typeface="Times New Roman" panose="02020603050405020304" pitchFamily="18" charset="0"/>
              </a:rPr>
              <a:t>Письма</a:t>
            </a:r>
            <a:r>
              <a:rPr lang="en-US" sz="1300" dirty="0"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latin typeface="Arial" panose="020B0604020202020204" pitchFamily="34" charset="0"/>
                <a:cs typeface="Times New Roman" panose="02020603050405020304" pitchFamily="18" charset="0"/>
              </a:rPr>
              <a:t>Заказные</a:t>
            </a:r>
            <a:endParaRPr lang="en-US" sz="13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lvl="4"/>
            <a:r>
              <a:rPr lang="en-US" sz="1300" dirty="0">
                <a:latin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1300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0C20803E-0DB4-4E44-BE14-76580A61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10112426" cy="574284"/>
          </a:xfrm>
        </p:spPr>
        <p:txBody>
          <a:bodyPr/>
          <a:lstStyle/>
          <a:p>
            <a:r>
              <a:rPr lang="ru-RU" dirty="0"/>
              <a:t>Управление маршрутами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52389-4D8B-46A8-8449-41698FF6B484}"/>
              </a:ext>
            </a:extLst>
          </p:cNvPr>
          <p:cNvSpPr/>
          <p:nvPr/>
        </p:nvSpPr>
        <p:spPr>
          <a:xfrm>
            <a:off x="587542" y="4636876"/>
            <a:ext cx="5241348" cy="17239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ru-RU" sz="1600" b="1" dirty="0"/>
              <a:t>Для письменной корреспонденции, отправляемой в США</a:t>
            </a:r>
          </a:p>
          <a:p>
            <a:pPr algn="ctr"/>
            <a:r>
              <a:rPr lang="ru-RU" sz="1600" b="1" dirty="0"/>
              <a:t>USPS принимает только:</a:t>
            </a:r>
          </a:p>
          <a:p>
            <a:pPr algn="ctr"/>
            <a:r>
              <a:rPr lang="ru-RU" sz="1600" b="1" dirty="0"/>
              <a:t>UA емкости для писем, содержащих товары</a:t>
            </a:r>
          </a:p>
          <a:p>
            <a:pPr algn="ctr"/>
            <a:r>
              <a:rPr lang="ru-RU" sz="1600" b="1" dirty="0"/>
              <a:t>UL емкости для писем, содержащих документы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3939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B5D6F71-DD89-4E9F-AA54-2EB5F959E6BF}"/>
              </a:ext>
            </a:extLst>
          </p:cNvPr>
          <p:cNvSpPr txBox="1"/>
          <p:nvPr/>
        </p:nvSpPr>
        <p:spPr>
          <a:xfrm>
            <a:off x="159026" y="1635713"/>
            <a:ext cx="237876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почтой – Исходящие операции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Почтовые отправления с индикатором услуги в диапазоне LA–LZ, RA–RZ или VA–VZ автоматически сохраняются как отслеживаемые, заказные или с объявленной ценностью отправления соответственно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IPS: Письма &gt; Исходящие &gt; Письма &gt; Получать письма в исходящем учреждении обмена (EMB</a:t>
            </a:r>
            <a:r>
              <a:rPr lang="en-US" sz="1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095C81-E751-4351-9D4E-54F4587B5D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39" y="1759536"/>
            <a:ext cx="5181678" cy="40371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1E158-0FDA-4002-9BFD-C0C519392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000" y="2468887"/>
            <a:ext cx="4979278" cy="37649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14F029-93F5-4090-8073-BFCF3F384202}"/>
              </a:ext>
            </a:extLst>
          </p:cNvPr>
          <p:cNvSpPr/>
          <p:nvPr/>
        </p:nvSpPr>
        <p:spPr>
          <a:xfrm>
            <a:off x="3050045" y="2787892"/>
            <a:ext cx="1822663" cy="214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C76EC0-3A80-4686-8959-9F13E327C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758" y="3622134"/>
            <a:ext cx="4684160" cy="26969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D400F5-F086-4A81-80E3-BCA91C15F614}"/>
              </a:ext>
            </a:extLst>
          </p:cNvPr>
          <p:cNvSpPr/>
          <p:nvPr/>
        </p:nvSpPr>
        <p:spPr>
          <a:xfrm>
            <a:off x="3423377" y="3912403"/>
            <a:ext cx="1713222" cy="21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A0D68A-9970-4714-9FB7-42895430BFA2}"/>
              </a:ext>
            </a:extLst>
          </p:cNvPr>
          <p:cNvSpPr/>
          <p:nvPr/>
        </p:nvSpPr>
        <p:spPr>
          <a:xfrm>
            <a:off x="3423376" y="4348558"/>
            <a:ext cx="4444147" cy="2133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446FD0-64BD-48C5-8212-D1947DCB9A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813" y="1764438"/>
            <a:ext cx="3836161" cy="420533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D2EA30-66D3-4E87-B471-D74C11AABF48}"/>
              </a:ext>
            </a:extLst>
          </p:cNvPr>
          <p:cNvSpPr/>
          <p:nvPr/>
        </p:nvSpPr>
        <p:spPr>
          <a:xfrm>
            <a:off x="8196813" y="5115509"/>
            <a:ext cx="3836161" cy="8542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3D2DDD-8792-455F-AC7C-AB52D006AEAC}"/>
              </a:ext>
            </a:extLst>
          </p:cNvPr>
          <p:cNvSpPr/>
          <p:nvPr/>
        </p:nvSpPr>
        <p:spPr>
          <a:xfrm>
            <a:off x="3050044" y="3225503"/>
            <a:ext cx="1822663" cy="2147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4AE5505C-B35C-47D3-BF06-AEBFBAF9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депеши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9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3E49B70-9B54-40D8-91D0-0FCE3FB64269}"/>
              </a:ext>
            </a:extLst>
          </p:cNvPr>
          <p:cNvSpPr txBox="1"/>
          <p:nvPr/>
        </p:nvSpPr>
        <p:spPr>
          <a:xfrm>
            <a:off x="695739" y="2471556"/>
            <a:ext cx="47111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почтой – Входящие операции</a:t>
            </a:r>
          </a:p>
          <a:p>
            <a:pPr lvl="0" algn="just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Почтовые отправления с индикатором услуги в диапазоне LA–LZ, RA–RZ или VA–VZ автоматически сохраняются как отслеживаемые, заказные или с объявленной ценностью отправления соответственно.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IPS: Письма &gt; Входящие &gt; Получение писем в учреждении обмена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E07D8B-C54C-4482-ABB5-68535209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24" y="2142066"/>
            <a:ext cx="4247870" cy="433978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82B198-852F-4366-99E0-3FBC7F3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Входящая почта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5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51C4D1-B084-49FD-A800-9815DA2FF3C8}"/>
              </a:ext>
            </a:extLst>
          </p:cNvPr>
          <p:cNvSpPr txBox="1"/>
          <p:nvPr/>
        </p:nvSpPr>
        <p:spPr>
          <a:xfrm>
            <a:off x="404674" y="2479504"/>
            <a:ext cx="54331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электронного обмена данными (EDI)</a:t>
            </a:r>
          </a:p>
          <a:p>
            <a:pPr lvl="0"/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EDI для всех продуктов/услуг письменной корреспонденции одинакова.</a:t>
            </a:r>
          </a:p>
          <a:p>
            <a:pPr lvl="0" algn="just"/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разделе Национальное управление &gt; EDI &gt; «Партнеры  EDI и обмены, поставьте галочку «Почтовый класс: U – EMSEVT 3.0» для всех ваших партнеров</a:t>
            </a:r>
            <a:endParaRPr lang="en-US" i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3F2216-E6D0-41A7-95B4-544BEED02B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94" y="2119857"/>
            <a:ext cx="5433133" cy="4405229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1A2BFB-7F54-4464-BAE6-A7D21E2B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Конфигурация </a:t>
            </a:r>
            <a:r>
              <a:rPr lang="en-US" dirty="0"/>
              <a:t>EDI</a:t>
            </a:r>
          </a:p>
        </p:txBody>
      </p:sp>
    </p:spTree>
    <p:extLst>
      <p:ext uri="{BB962C8B-B14F-4D97-AF65-F5344CB8AC3E}">
        <p14:creationId xmlns:p14="http://schemas.microsoft.com/office/powerpoint/2010/main" val="360107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30E98D2-85BB-43B6-9375-0E0A64128EAC}"/>
              </a:ext>
            </a:extLst>
          </p:cNvPr>
          <p:cNvSpPr txBox="1"/>
          <p:nvPr/>
        </p:nvSpPr>
        <p:spPr>
          <a:xfrm>
            <a:off x="490331" y="2591959"/>
            <a:ext cx="48984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и вес полученных отслеживаемых отправлений можно проверить с помощью следующих функций: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 учетных данных &gt; Сбор и поиск отправочных документов &gt; Изменение отправочных документов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D30273-B65A-43AB-8664-B8B857DD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24688-8AA9-4369-8641-67F00CB2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273" y="1666856"/>
            <a:ext cx="6328611" cy="48882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017D7F-1658-4577-9D16-93F574A65584}"/>
              </a:ext>
            </a:extLst>
          </p:cNvPr>
          <p:cNvSpPr/>
          <p:nvPr/>
        </p:nvSpPr>
        <p:spPr>
          <a:xfrm>
            <a:off x="5666915" y="4750774"/>
            <a:ext cx="974518" cy="3982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1B3A88-F7B5-4E20-BF47-8B7514C8D4E4}"/>
              </a:ext>
            </a:extLst>
          </p:cNvPr>
          <p:cNvSpPr/>
          <p:nvPr/>
        </p:nvSpPr>
        <p:spPr>
          <a:xfrm>
            <a:off x="9795752" y="4750775"/>
            <a:ext cx="1417680" cy="2182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33F6-A558-4B39-8DDF-46962FA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319647"/>
            <a:ext cx="10112426" cy="574284"/>
          </a:xfrm>
        </p:spPr>
        <p:txBody>
          <a:bodyPr/>
          <a:lstStyle/>
          <a:p>
            <a:r>
              <a:rPr lang="en-US" sz="3200" dirty="0">
                <a:cs typeface="+mn-cs"/>
              </a:rPr>
              <a:t>Agenda</a:t>
            </a:r>
            <a:r>
              <a:rPr lang="en-US" dirty="0"/>
              <a:t>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5A309A1-24AC-4B17-86C2-D091D06E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18687"/>
              </p:ext>
            </p:extLst>
          </p:nvPr>
        </p:nvGraphicFramePr>
        <p:xfrm>
          <a:off x="1503802" y="319647"/>
          <a:ext cx="10352168" cy="63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87">
                  <a:extLst>
                    <a:ext uri="{9D8B030D-6E8A-4147-A177-3AD203B41FA5}">
                      <a16:colId xmlns:a16="http://schemas.microsoft.com/office/drawing/2014/main" val="3178198737"/>
                    </a:ext>
                  </a:extLst>
                </a:gridCol>
                <a:gridCol w="4653617">
                  <a:extLst>
                    <a:ext uri="{9D8B030D-6E8A-4147-A177-3AD203B41FA5}">
                      <a16:colId xmlns:a16="http://schemas.microsoft.com/office/drawing/2014/main" val="3170118955"/>
                    </a:ext>
                  </a:extLst>
                </a:gridCol>
                <a:gridCol w="4445064">
                  <a:extLst>
                    <a:ext uri="{9D8B030D-6E8A-4147-A177-3AD203B41FA5}">
                      <a16:colId xmlns:a16="http://schemas.microsoft.com/office/drawing/2014/main" val="1823107091"/>
                    </a:ext>
                  </a:extLst>
                </a:gridCol>
              </a:tblGrid>
              <a:tr h="62588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Пункт повестки дня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Тема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Докладчик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729978"/>
                  </a:ext>
                </a:extLst>
              </a:tr>
              <a:tr h="9488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Введение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Венди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Эйтан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Региональные координаторы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0139394"/>
                  </a:ext>
                </a:extLst>
              </a:tr>
              <a:tr h="6853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Физические услуги и нормативные положения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Дэвид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Пилкингтон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Фредрик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Омамо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Чокри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Эльлили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735077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Технические требования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Стефан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Херрманн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 Лоран Мюллер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105310"/>
                  </a:ext>
                </a:extLst>
              </a:tr>
              <a:tr h="6613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Вознаграждение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Пол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Шурл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Сихам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Хоухоу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/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Витис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Стаскявичюс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174270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Оценка качества и отчетность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Джулиус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Цуй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018332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Учет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Жан-Марк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Коэффик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5204565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Compliance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Жан-Марк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Коэффик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136554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Сессия вопросов и ответов в чате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Все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5784805"/>
                  </a:ext>
                </a:extLst>
              </a:tr>
              <a:tr h="5065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Поддержка и руководство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Венди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Эйтан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3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04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CCA1A-E9D8-4140-A422-9D4DA38F4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0" y="2044696"/>
            <a:ext cx="6503846" cy="4523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9359BE-10EF-4717-894C-9BC0DD89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</a:t>
            </a:r>
            <a:r>
              <a:rPr lang="en-US" dirty="0"/>
              <a:t> (</a:t>
            </a:r>
            <a:r>
              <a:rPr lang="ru-RU" dirty="0"/>
              <a:t>продолжение)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2E627-F2E3-4EF7-8661-42A3F409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062" y="378993"/>
            <a:ext cx="4229648" cy="61888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55E7F6-9C47-4BC1-95D1-D6849A3FF14B}"/>
              </a:ext>
            </a:extLst>
          </p:cNvPr>
          <p:cNvSpPr/>
          <p:nvPr/>
        </p:nvSpPr>
        <p:spPr>
          <a:xfrm>
            <a:off x="5410436" y="3170321"/>
            <a:ext cx="1537801" cy="2827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268D71-87FF-4DC5-AD72-A62B66B611DD}"/>
              </a:ext>
            </a:extLst>
          </p:cNvPr>
          <p:cNvSpPr/>
          <p:nvPr/>
        </p:nvSpPr>
        <p:spPr>
          <a:xfrm>
            <a:off x="7536015" y="1909010"/>
            <a:ext cx="4164695" cy="6477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8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839318D-D22F-4835-8F17-C4F7D4FD5245}"/>
              </a:ext>
            </a:extLst>
          </p:cNvPr>
          <p:cNvSpPr txBox="1"/>
          <p:nvPr/>
        </p:nvSpPr>
        <p:spPr>
          <a:xfrm>
            <a:off x="395755" y="1818948"/>
            <a:ext cx="3863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Отчеты, предоставляемые МБ ВПС, не импортируются. Оператор должен указать «количество отправлений» и «стоимость за единицу товара» для расчета CN 60</a:t>
            </a:r>
            <a:endParaRPr lang="en-US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C5D23286-5A84-4957-99FC-A1BDD8A47996}"/>
              </a:ext>
            </a:extLst>
          </p:cNvPr>
          <p:cNvSpPr txBox="1"/>
          <p:nvPr/>
        </p:nvSpPr>
        <p:spPr>
          <a:xfrm>
            <a:off x="336032" y="4339197"/>
            <a:ext cx="74714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Соответствующие новые потоки отчетности: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Письма: заказные – дополнительное вознаграждение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Письма: с объявленной ценностью – дополнительное вознаграждение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Письма: отслеживаемые – дополнительное вознаграждение</a:t>
            </a:r>
            <a:endParaRPr lang="en-US" sz="1600" i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1" name="ZoneTexte 4">
            <a:extLst>
              <a:ext uri="{FF2B5EF4-FFF2-40B4-BE49-F238E27FC236}">
                <a16:creationId xmlns:a16="http://schemas.microsoft.com/office/drawing/2014/main" id="{860B48D4-D7C3-4D12-B0FA-F2665A2D35FC}"/>
              </a:ext>
            </a:extLst>
          </p:cNvPr>
          <p:cNvSpPr txBox="1"/>
          <p:nvPr/>
        </p:nvSpPr>
        <p:spPr>
          <a:xfrm>
            <a:off x="336032" y="3651670"/>
            <a:ext cx="74714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Указанный выше промежуточный экран предварительно заполняется на основе отправлений (отслеживаемых, заказных, с объявленной ценностью), зарегистрированных в бухгалтерском документе отправки</a:t>
            </a: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ZoneTexte 4">
            <a:extLst>
              <a:ext uri="{FF2B5EF4-FFF2-40B4-BE49-F238E27FC236}">
                <a16:creationId xmlns:a16="http://schemas.microsoft.com/office/drawing/2014/main" id="{BA76CA4A-E81A-4133-ACAA-1DB0A9B46C25}"/>
              </a:ext>
            </a:extLst>
          </p:cNvPr>
          <p:cNvSpPr txBox="1"/>
          <p:nvPr/>
        </p:nvSpPr>
        <p:spPr>
          <a:xfrm>
            <a:off x="422279" y="1361938"/>
            <a:ext cx="7008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Поколение CN 60 (доступно  с IPS 2024):</a:t>
            </a:r>
            <a:endParaRPr lang="en-US" i="1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80E7C-30B6-4144-8130-D04FCCE0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907" y="1684196"/>
            <a:ext cx="3640285" cy="1926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1CF0F4-197A-4CAA-82A1-03BA4E0B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52" y="1361938"/>
            <a:ext cx="3627728" cy="5114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69EE41-67F8-45AF-96F8-231A1DEA6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(продолжение)</a:t>
            </a:r>
            <a:endParaRPr lang="en-US" dirty="0"/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4785D3C2-C00C-45B9-A325-9020F9109188}"/>
              </a:ext>
            </a:extLst>
          </p:cNvPr>
          <p:cNvSpPr txBox="1"/>
          <p:nvPr/>
        </p:nvSpPr>
        <p:spPr>
          <a:xfrm>
            <a:off x="330627" y="5465001"/>
            <a:ext cx="774156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«отслеживаемой» почты IPS не имеет возможности отслеживать «дополнительное вознаграждение» отдельно от «дополнительного платежа». Поэтому перед сбором данных необходимо рассчитать средневзвешенное значение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0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FDA1-9E83-4D7B-B80E-3F2ED423F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2025</a:t>
            </a:r>
            <a:r>
              <a:rPr lang="ru-RU" dirty="0"/>
              <a:t> г.</a:t>
            </a:r>
            <a:endParaRPr lang="en-US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0A624866-6C89-4DF6-AE49-D3A89F718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14737"/>
              </p:ext>
            </p:extLst>
          </p:nvPr>
        </p:nvGraphicFramePr>
        <p:xfrm>
          <a:off x="1834815" y="1490339"/>
          <a:ext cx="9360568" cy="24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2D4BE00-6521-4438-B69B-D7DE16CA65AA}"/>
              </a:ext>
            </a:extLst>
          </p:cNvPr>
          <p:cNvSpPr txBox="1"/>
          <p:nvPr/>
        </p:nvSpPr>
        <p:spPr>
          <a:xfrm>
            <a:off x="4565984" y="4330691"/>
            <a:ext cx="38982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Пожалуйста, поделитесь любыми идеями или предложениями, которые у вас есть, с ЦПТ</a:t>
            </a:r>
            <a:endParaRPr lang="en-US" sz="28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5AA852-8D6C-4EE1-984B-EFC259DD1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544" y="4403457"/>
            <a:ext cx="2660577" cy="22213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A1BAFE-A257-43B7-9032-857BDA04C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640" y="4403457"/>
            <a:ext cx="2240241" cy="21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883" y="2530136"/>
            <a:ext cx="8903660" cy="1624614"/>
          </a:xfrm>
        </p:spPr>
        <p:txBody>
          <a:bodyPr/>
          <a:lstStyle/>
          <a:p>
            <a:br>
              <a:rPr lang="en-US" sz="3600" dirty="0"/>
            </a:br>
            <a:r>
              <a:rPr lang="en-US" sz="3600" dirty="0"/>
              <a:t>4. </a:t>
            </a:r>
            <a:r>
              <a:rPr lang="ru-RU" sz="3600" dirty="0"/>
              <a:t>Вознаграждение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395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24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46748" y="1449805"/>
            <a:ext cx="10184732" cy="5153998"/>
          </a:xfrm>
          <a:prstGeom prst="rect">
            <a:avLst/>
          </a:prstGeom>
          <a:ln>
            <a:noFill/>
            <a:prstDash val="sysDash"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Заказные и с объявленной ценностью отправления </a:t>
            </a:r>
            <a:endParaRPr lang="en-US" sz="1600" u="sng" dirty="0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u="sng" dirty="0"/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u="sng" dirty="0"/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87338" algn="l"/>
              </a:tabLst>
              <a:defRPr/>
            </a:pPr>
            <a:r>
              <a:rPr lang="ru-RU" sz="1600" u="sng" dirty="0"/>
              <a:t>Дополнительный платеж </a:t>
            </a:r>
            <a:r>
              <a:rPr lang="en-US" sz="1600" u="sng" dirty="0"/>
              <a:t>(</a:t>
            </a:r>
            <a:r>
              <a:rPr lang="ru-RU" sz="1600" u="sng" dirty="0"/>
              <a:t>статья</a:t>
            </a:r>
            <a:r>
              <a:rPr lang="en-US" sz="1600" u="sng" dirty="0"/>
              <a:t> 28.8 </a:t>
            </a:r>
            <a:r>
              <a:rPr lang="ru-RU" sz="1600" u="sng" dirty="0"/>
              <a:t>Конвенции</a:t>
            </a:r>
            <a:r>
              <a:rPr lang="en-US" sz="1600" u="sng" dirty="0"/>
              <a:t>):</a:t>
            </a: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</a:t>
            </a:r>
            <a:r>
              <a:rPr lang="en-US" sz="1600" dirty="0"/>
              <a:t>(</a:t>
            </a:r>
            <a:r>
              <a:rPr lang="ru-RU" sz="1600" dirty="0"/>
              <a:t>доплата</a:t>
            </a:r>
            <a:r>
              <a:rPr lang="en-US" sz="1600" dirty="0"/>
              <a:t>) </a:t>
            </a:r>
            <a:r>
              <a:rPr lang="ru-RU" sz="1600" dirty="0"/>
              <a:t>за заказные отправления в</a:t>
            </a:r>
            <a:r>
              <a:rPr lang="en-US" sz="1600" dirty="0"/>
              <a:t> 2025</a:t>
            </a:r>
            <a:r>
              <a:rPr lang="ru-RU" sz="1600" dirty="0"/>
              <a:t> г.</a:t>
            </a:r>
            <a:r>
              <a:rPr lang="en-US" sz="1600" dirty="0"/>
              <a:t>: 1.670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отправление</a:t>
            </a:r>
            <a:endParaRPr lang="en-US" sz="1600" dirty="0"/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</a:t>
            </a:r>
            <a:r>
              <a:rPr lang="en-US" sz="1600" dirty="0"/>
              <a:t>(</a:t>
            </a:r>
            <a:r>
              <a:rPr lang="ru-RU" sz="1600" dirty="0"/>
              <a:t>доплата</a:t>
            </a:r>
            <a:r>
              <a:rPr lang="en-US" sz="1600" dirty="0"/>
              <a:t>)</a:t>
            </a:r>
            <a:r>
              <a:rPr lang="ru-RU" sz="1600" dirty="0"/>
              <a:t> за отправления с объявленной ценностью в </a:t>
            </a:r>
            <a:r>
              <a:rPr lang="en-US" sz="1600" dirty="0"/>
              <a:t>2025</a:t>
            </a:r>
            <a:r>
              <a:rPr lang="ru-RU" sz="1600" dirty="0"/>
              <a:t> г.</a:t>
            </a:r>
            <a:r>
              <a:rPr lang="en-US" sz="1600" dirty="0"/>
              <a:t>: 2.028 </a:t>
            </a:r>
            <a:r>
              <a:rPr lang="ru-RU" sz="1600" dirty="0"/>
              <a:t>СПЗ</a:t>
            </a:r>
            <a:r>
              <a:rPr lang="en-US" sz="1600" dirty="0"/>
              <a:t>/</a:t>
            </a:r>
            <a:r>
              <a:rPr lang="ru-RU" sz="1600" dirty="0"/>
              <a:t>отправление</a:t>
            </a: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Дополнительное вознаграждение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статья 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</a:rPr>
              <a:t>31-104 </a:t>
            </a:r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Регламента</a:t>
            </a:r>
            <a:r>
              <a:rPr lang="en-US" sz="1600" u="sng" dirty="0">
                <a:solidFill>
                  <a:schemeClr val="bg2">
                    <a:lumMod val="50000"/>
                  </a:schemeClr>
                </a:solidFill>
              </a:rPr>
              <a:t>):</a:t>
            </a: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en-US" sz="1600" b="1" dirty="0"/>
              <a:t> </a:t>
            </a:r>
            <a:r>
              <a:rPr lang="ru-RU" sz="1600" dirty="0"/>
              <a:t>Где НО  выбирает для получения дополнительного вознаграждения за функцию отслеживания заказных и/или с объявленной ценностью отправлений</a:t>
            </a:r>
            <a:r>
              <a:rPr lang="en-US" sz="1600" dirty="0"/>
              <a:t>:</a:t>
            </a:r>
          </a:p>
          <a:p>
            <a:pPr marL="457200" lvl="2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en-US" sz="1500" dirty="0">
                <a:sym typeface="Wingdings" panose="05000000000000000000" pitchFamily="2" charset="2"/>
              </a:rPr>
              <a:t> </a:t>
            </a:r>
            <a:r>
              <a:rPr lang="ru-RU" sz="1500" dirty="0"/>
              <a:t>Чтобы отправление соответствовало требованиям, НО назначения должен передать информацию о событии сканирования для отслеживания и соответствовать требованиям, установленным в статье 31-104.3. Для отправлений, соответствующих требованиям, платеж составляет 0,5 СПЗ за отправление, который должен быть выплачен НО подачи НО назначения</a:t>
            </a:r>
            <a:endParaRPr lang="en-US" sz="1600" dirty="0"/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/>
              <a:t>Вознаграждение за заказные и с объявленной ценностью отправления </a:t>
            </a:r>
          </a:p>
          <a:p>
            <a:r>
              <a:rPr lang="ru-RU" sz="1800" dirty="0"/>
              <a:t>Текущий цикл (2025 г.)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EE52E-4F4F-4A36-A9F6-5C509DA329CB}"/>
              </a:ext>
            </a:extLst>
          </p:cNvPr>
          <p:cNvSpPr txBox="1"/>
          <p:nvPr/>
        </p:nvSpPr>
        <p:spPr>
          <a:xfrm>
            <a:off x="1138844" y="1524801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C2C95-5444-46CE-8122-CB8B1B618A2D}"/>
              </a:ext>
            </a:extLst>
          </p:cNvPr>
          <p:cNvSpPr txBox="1"/>
          <p:nvPr/>
        </p:nvSpPr>
        <p:spPr>
          <a:xfrm>
            <a:off x="1231209" y="1964136"/>
            <a:ext cx="993370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= Базовое вознаграждение (электронный формат – независимо от фактического вложения или формы) + дополнительный платеж (доплата) + дополнительное вознаграждение (отслеживание необязательно)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2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25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14957" y="1388969"/>
            <a:ext cx="10733880" cy="52765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Заказные и с объявленной ценностью отправления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документы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ru-RU" sz="1600" dirty="0"/>
              <a:t>28-й Конгресс примет решение по предложениям АС/СПЭ по  системе интеграции оплаты  (СИО) на период 2026-2030 гг.</a:t>
            </a: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Дополнительная оплата за заказные отправления в 2026 г: 1.745 СПЗ/ отправление (+4,5% по сравнению с 2025 г.)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за отправления с объявленной ценностью (документы) в 2026 г.: 2,045 СПЗ/ отправление (на 0,300 СПЗ больше, чем за заказные отправления)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Дополнительное вознаграждение за обязательное отслеживание</a:t>
            </a:r>
            <a:r>
              <a:rPr lang="en-US" sz="1600" dirty="0"/>
              <a:t>: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87338" algn="l"/>
              </a:tabLst>
              <a:defRPr/>
            </a:pPr>
            <a:r>
              <a:rPr lang="ru-RU" sz="1500" dirty="0"/>
              <a:t>0,250 СПЗ за каждое отправление, если НО назначения обеспечивает своевременную передачу EMD и/или EMI</a:t>
            </a:r>
          </a:p>
          <a:p>
            <a:pPr marL="742950" lvl="2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287338" algn="l"/>
              </a:tabLst>
              <a:defRPr/>
            </a:pPr>
            <a:r>
              <a:rPr lang="ru-RU" sz="1500" dirty="0"/>
              <a:t>Увеличена до 0,500 СПЗ, если НО назначения достигнет целевого показателя  EDH/EMH/EMI над EMD на уровне 80% в 2026 г., 85% в 2027 г., 90% в 2028 г. и 95% в 2029 и 2030 гг.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/>
              <a:t>Вознаграждение за заказные и с объявленной ценностью отправления  с 1 января 2026 г (предложение 20.28.1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811E-851B-4165-8AAB-25A4BA872B04}"/>
              </a:ext>
            </a:extLst>
          </p:cNvPr>
          <p:cNvSpPr txBox="1"/>
          <p:nvPr/>
        </p:nvSpPr>
        <p:spPr>
          <a:xfrm>
            <a:off x="1105949" y="2414814"/>
            <a:ext cx="993370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= Базовое вознаграждение (электронный формат – независимо от фактического вложения или формы) + дополнительный платеж (доплата) + дополнительное вознаграждение (отслеживание обязательно)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0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26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1014957" y="1388969"/>
            <a:ext cx="10733880" cy="52765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Отправления с объявленной ценностью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посылки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ru-RU" sz="1600" dirty="0"/>
              <a:t>28-й Конгресс примет решение по предложениям АС/СПЭ по  системе интеграции оплаты  на период 2026-2030 гг.</a:t>
            </a: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en-US" sz="1600" dirty="0"/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за отправления с объявленной ценностью: 1.500 СПЗ за отправление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C897D0-7A9B-44FD-923B-3F9B64F6D5D8}"/>
              </a:ext>
            </a:extLst>
          </p:cNvPr>
          <p:cNvSpPr txBox="1">
            <a:spLocks/>
          </p:cNvSpPr>
          <p:nvPr/>
        </p:nvSpPr>
        <p:spPr>
          <a:xfrm>
            <a:off x="1636411" y="248823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/>
              <a:t>Вознаграждение за заказные и с объявленной ценностью отправления  с 1 января 2026 г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предложение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20.28.1) (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продолжение)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0811E-851B-4165-8AAB-25A4BA872B04}"/>
              </a:ext>
            </a:extLst>
          </p:cNvPr>
          <p:cNvSpPr txBox="1"/>
          <p:nvPr/>
        </p:nvSpPr>
        <p:spPr>
          <a:xfrm>
            <a:off x="1355836" y="2664796"/>
            <a:ext cx="993370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just"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= </a:t>
            </a:r>
            <a:r>
              <a:rPr lang="ru-RU" sz="16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ILRs</a:t>
            </a: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 2026 (включая выплату бонуса)</a:t>
            </a:r>
            <a:r>
              <a:rPr lang="fr-CH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+ дополнительный платеж (надбавка) в размере 1.500 СПЗ + дополнительное вознаграждение (обязательно отслеживание)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57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27</a:t>
            </a:fld>
            <a:endParaRPr lang="en-GB" dirty="0"/>
          </a:p>
        </p:txBody>
      </p:sp>
      <p:sp>
        <p:nvSpPr>
          <p:cNvPr id="12" name="Untertitel 19">
            <a:extLst>
              <a:ext uri="{FF2B5EF4-FFF2-40B4-BE49-F238E27FC236}">
                <a16:creationId xmlns:a16="http://schemas.microsoft.com/office/drawing/2014/main" id="{05500F6E-5A25-83FE-A94F-1260066637F5}"/>
              </a:ext>
            </a:extLst>
          </p:cNvPr>
          <p:cNvSpPr txBox="1">
            <a:spLocks/>
          </p:cNvSpPr>
          <p:nvPr/>
        </p:nvSpPr>
        <p:spPr>
          <a:xfrm>
            <a:off x="605476" y="1231243"/>
            <a:ext cx="11250494" cy="5647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1"/>
                </a:solidFill>
              </a:rPr>
              <a:t>Заказные и с объявленной ценностью отправления </a:t>
            </a:r>
            <a:r>
              <a:rPr lang="en-US" sz="1800" b="1" dirty="0">
                <a:solidFill>
                  <a:schemeClr val="accent1"/>
                </a:solidFill>
              </a:rPr>
              <a:t>(</a:t>
            </a:r>
            <a:r>
              <a:rPr lang="ru-RU" sz="1800" b="1" dirty="0">
                <a:solidFill>
                  <a:schemeClr val="accent1"/>
                </a:solidFill>
              </a:rPr>
              <a:t>документы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ru-RU" sz="1600" dirty="0"/>
              <a:t>28-й Конгресс примет решение по предложениям АС/СПЭ по системе интеграции оплаты  на период 2026-2030 гг.</a:t>
            </a:r>
            <a:endParaRPr lang="en-US" sz="1600" dirty="0"/>
          </a:p>
          <a:p>
            <a:pPr marL="0" lvl="1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endParaRPr lang="en-US" sz="18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endParaRPr lang="fr-CH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Базовое вознаграждение: формат P/G (изменение)</a:t>
            </a:r>
            <a:endParaRPr lang="fr-CH" sz="16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для заказных отправлений (доплата): 2.500 СПЗ/ отправление (для компенсации базового вознаграждения за смену формата E &gt; P/G) (+4,5% ежегодно в последующие годы)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Дополнительный платеж для отправлений с объявленной ценностью (доплата): на 0.300 СПЗ больше, чем для заказных отправлений 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Дополнительное вознаграждение за обязательное отслеживание (такое же, как в 2026 г. – см. предыдущий слайд</a:t>
            </a:r>
            <a:r>
              <a:rPr lang="en-US" sz="1600" dirty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87338" algn="l"/>
              </a:tabLst>
              <a:defRPr/>
            </a:pPr>
            <a:r>
              <a:rPr lang="ru-RU" sz="1800" b="1" dirty="0">
                <a:solidFill>
                  <a:schemeClr val="accent1"/>
                </a:solidFill>
              </a:rPr>
              <a:t>Отправления с объявленной ценностью</a:t>
            </a:r>
            <a:r>
              <a:rPr lang="en-US" sz="1800" b="1" dirty="0">
                <a:solidFill>
                  <a:schemeClr val="accent1"/>
                </a:solidFill>
              </a:rPr>
              <a:t> (</a:t>
            </a:r>
            <a:r>
              <a:rPr lang="ru-RU" sz="1800" b="1" dirty="0">
                <a:solidFill>
                  <a:schemeClr val="accent1"/>
                </a:solidFill>
              </a:rPr>
              <a:t>посылки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ru-RU" sz="1600" dirty="0"/>
              <a:t>Без изменений по сравнению с 2026 годом в отношении дополнительного сбора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575256-1535-4DD7-8366-08A2C9E1B3C4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/>
              <a:t>Вознаграждение за заказные и с объявленной ценностью отправления вступает в силу с 1 января 2027 г. (предложение 20.28.1)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11C28-E1FE-413D-9F20-5C589C6A5AB7}"/>
              </a:ext>
            </a:extLst>
          </p:cNvPr>
          <p:cNvSpPr txBox="1"/>
          <p:nvPr/>
        </p:nvSpPr>
        <p:spPr>
          <a:xfrm>
            <a:off x="602967" y="2214879"/>
            <a:ext cx="1125049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6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= Базовое вознаграждение (форматы P/G) + дополнительный платеж (доплата) + дополнительное вознаграждение (обязательно отслеживание)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2B2F-6DF4-4681-8046-A64BDBFFAB73}"/>
              </a:ext>
            </a:extLst>
          </p:cNvPr>
          <p:cNvSpPr txBox="1"/>
          <p:nvPr/>
        </p:nvSpPr>
        <p:spPr>
          <a:xfrm>
            <a:off x="605477" y="6179796"/>
            <a:ext cx="1125049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87338" algn="l"/>
              </a:tabLst>
              <a:defRPr/>
            </a:pPr>
            <a:r>
              <a:rPr lang="ru-RU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Общее вознаграждение = базовое вознаграждение за посылку + дополнительный платеж (доплата) в размере 1.500 СПЗ + дополнительное вознаграждение не более 0.500 СПЗ/отправление (обязательно отслеживание)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5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19">
            <a:extLst>
              <a:ext uri="{FF2B5EF4-FFF2-40B4-BE49-F238E27FC236}">
                <a16:creationId xmlns:a16="http://schemas.microsoft.com/office/drawing/2014/main" id="{ACA0E7D4-60A7-40A9-9E5E-0CE7795CA742}"/>
              </a:ext>
            </a:extLst>
          </p:cNvPr>
          <p:cNvSpPr txBox="1">
            <a:spLocks/>
          </p:cNvSpPr>
          <p:nvPr/>
        </p:nvSpPr>
        <p:spPr>
          <a:xfrm>
            <a:off x="1033004" y="1370926"/>
            <a:ext cx="10553520" cy="53487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800" b="1" dirty="0">
                <a:solidFill>
                  <a:schemeClr val="accent1"/>
                </a:solidFill>
              </a:rPr>
              <a:t>Сводная таблица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1400" dirty="0"/>
              <a:t>28–й конгресс (Дубай, сентябрь 2025 г.) для принятия решения по предложениям АС/СПЭ для СИО на период 2026-2030 гг. - ниже приведены предложения (20.28.1</a:t>
            </a:r>
            <a:r>
              <a:rPr lang="en-US" sz="1400" dirty="0"/>
              <a:t>):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en-US" sz="1400" dirty="0"/>
              <a:t>(</a:t>
            </a:r>
            <a:r>
              <a:rPr lang="ru-RU" sz="1400" dirty="0"/>
              <a:t>Письменная корреспонденция</a:t>
            </a:r>
            <a:r>
              <a:rPr lang="en-US" sz="1400" dirty="0"/>
              <a:t>) </a:t>
            </a:r>
            <a:r>
              <a:rPr lang="ru-RU" sz="1400" dirty="0"/>
              <a:t>базовое вознаграждение</a:t>
            </a:r>
            <a:r>
              <a:rPr lang="en-US" sz="1400" dirty="0"/>
              <a:t>: E </a:t>
            </a:r>
            <a:r>
              <a:rPr lang="ru-RU" sz="1400" dirty="0"/>
              <a:t>формат</a:t>
            </a:r>
            <a:r>
              <a:rPr lang="en-US" sz="1400" dirty="0"/>
              <a:t> </a:t>
            </a:r>
            <a:r>
              <a:rPr lang="ru-RU" sz="1400" dirty="0"/>
              <a:t>в</a:t>
            </a:r>
            <a:r>
              <a:rPr lang="en-US" sz="1400" dirty="0"/>
              <a:t> 2026</a:t>
            </a:r>
            <a:r>
              <a:rPr lang="ru-RU" sz="1400" dirty="0"/>
              <a:t> г.</a:t>
            </a:r>
            <a:r>
              <a:rPr lang="en-US" sz="1400" dirty="0"/>
              <a:t> </a:t>
            </a:r>
            <a:r>
              <a:rPr lang="ru-RU" sz="1400" dirty="0"/>
              <a:t>и формат </a:t>
            </a:r>
            <a:r>
              <a:rPr lang="en-US" sz="1400" dirty="0"/>
              <a:t>P/G </a:t>
            </a:r>
            <a:r>
              <a:rPr lang="ru-RU" sz="1400" dirty="0"/>
              <a:t>с</a:t>
            </a:r>
            <a:r>
              <a:rPr lang="en-US" sz="1400" dirty="0"/>
              <a:t> 2027</a:t>
            </a:r>
            <a:r>
              <a:rPr lang="ru-RU" sz="1400" dirty="0"/>
              <a:t> г.</a:t>
            </a:r>
            <a:endParaRPr lang="en-US" sz="1400" dirty="0"/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en-US" sz="1400" dirty="0"/>
              <a:t>(</a:t>
            </a:r>
            <a:r>
              <a:rPr lang="ru-RU" sz="1400" dirty="0"/>
              <a:t>Письменная корреспонденция) </a:t>
            </a:r>
            <a:r>
              <a:rPr lang="en-US" sz="1400" dirty="0"/>
              <a:t>) </a:t>
            </a:r>
            <a:r>
              <a:rPr lang="ru-RU" sz="1400" dirty="0"/>
              <a:t>дополнительный платеж </a:t>
            </a:r>
            <a:r>
              <a:rPr lang="en-US" sz="1400" dirty="0"/>
              <a:t>(</a:t>
            </a:r>
            <a:r>
              <a:rPr lang="ru-RU" sz="1400" dirty="0"/>
              <a:t>доплата</a:t>
            </a:r>
            <a:r>
              <a:rPr lang="en-US" sz="1400" dirty="0"/>
              <a:t>) </a:t>
            </a:r>
            <a:r>
              <a:rPr lang="ru-RU" sz="1400" dirty="0"/>
              <a:t>и дополнительное вознаграждение за отслеживание, как в таблице ниже </a:t>
            </a:r>
          </a:p>
          <a:p>
            <a:pPr marL="285750" lvl="1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>
                <a:tab pos="287338" algn="l"/>
              </a:tabLst>
              <a:defRPr/>
            </a:pPr>
            <a:r>
              <a:rPr lang="en-US" sz="1400" dirty="0"/>
              <a:t>(</a:t>
            </a:r>
            <a:r>
              <a:rPr lang="ru-RU" sz="1400" dirty="0"/>
              <a:t>Посылки</a:t>
            </a:r>
            <a:r>
              <a:rPr lang="en-US" sz="1400" dirty="0"/>
              <a:t>) </a:t>
            </a:r>
            <a:r>
              <a:rPr lang="ru-RU" sz="1400" dirty="0"/>
              <a:t>платеж </a:t>
            </a:r>
            <a:r>
              <a:rPr lang="en-US" sz="1400" dirty="0"/>
              <a:t>1.500 </a:t>
            </a:r>
            <a:r>
              <a:rPr lang="ru-RU" sz="1400" dirty="0"/>
              <a:t>СПЗ</a:t>
            </a:r>
            <a:r>
              <a:rPr lang="en-US" sz="1400" dirty="0"/>
              <a:t>/</a:t>
            </a:r>
            <a:r>
              <a:rPr lang="ru-RU" sz="1400" dirty="0"/>
              <a:t>отправление </a:t>
            </a:r>
            <a:r>
              <a:rPr lang="en-US" sz="1400" dirty="0"/>
              <a:t> </a:t>
            </a:r>
            <a:r>
              <a:rPr lang="ru-RU" sz="1400" dirty="0"/>
              <a:t>и вознаграждение за отслеживание, как в таблице ниже</a:t>
            </a:r>
            <a:endParaRPr lang="en-US" sz="1600" dirty="0"/>
          </a:p>
        </p:txBody>
      </p:sp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62B203B-A488-06D9-C59D-2C056999F9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think-cell Folie" r:id="rId5" imgW="290" imgH="290" progId="TCLayout.ActiveDocument.1">
                  <p:embed/>
                </p:oleObj>
              </mc:Choice>
              <mc:Fallback>
                <p:oleObj name="think-cell Folie" r:id="rId5" imgW="290" imgH="29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62B203B-A488-06D9-C59D-2C056999F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4E16F-E7A1-4A67-B261-90F8E806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87DA-8EAB-8046-B7A0-677572D5F9A2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FDFDC5-F852-4800-B4B8-BA1861043A21}"/>
              </a:ext>
            </a:extLst>
          </p:cNvPr>
          <p:cNvSpPr txBox="1">
            <a:spLocks/>
          </p:cNvSpPr>
          <p:nvPr/>
        </p:nvSpPr>
        <p:spPr>
          <a:xfrm>
            <a:off x="1522225" y="283597"/>
            <a:ext cx="10112426" cy="570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800" dirty="0"/>
              <a:t>Вознаграждение за заказные  и с объявленной ценностью отправления</a:t>
            </a:r>
          </a:p>
          <a:p>
            <a:r>
              <a:rPr lang="ru-RU" sz="1800" dirty="0"/>
              <a:t>СИО на 2026-2030 гг. (предложение 20.28.1)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7623CA-6AD4-43BF-8E52-BEA52D247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469" y="3698847"/>
            <a:ext cx="9108213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85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883" y="2698812"/>
            <a:ext cx="7180234" cy="1624614"/>
          </a:xfrm>
        </p:spPr>
        <p:txBody>
          <a:bodyPr/>
          <a:lstStyle/>
          <a:p>
            <a:r>
              <a:rPr lang="en-US" sz="3600" dirty="0"/>
              <a:t>5. </a:t>
            </a:r>
            <a:r>
              <a:rPr lang="ru-RU" sz="3600" dirty="0"/>
              <a:t>Оценка качества и отчетность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48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4" y="2042612"/>
            <a:ext cx="9792070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1. </a:t>
            </a:r>
            <a:r>
              <a:rPr lang="ru-RU" sz="3600" dirty="0"/>
              <a:t>Введение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59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731963" y="415358"/>
            <a:ext cx="8928100" cy="923330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Сбор данных и обмен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73828" y="415359"/>
            <a:ext cx="1842221" cy="95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  <p:pic>
        <p:nvPicPr>
          <p:cNvPr id="10" name="Picture 10" descr="https://encrypted-tbn2.google.com/images?q=tbn:ANd9GcT1XilkB4nt0nowAAu88P9Lo4HnCPUL3M4BletkZ-SyWpOm6e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40" y="383177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38956" y="1509211"/>
            <a:ext cx="8783637" cy="22775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Собраны соответствующие данные 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EDI: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Последнее исходящее событие/отправление из исходящего УО/AMU (EMC)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Первое входящее событие/прибытие во входящее УО/AMU (EMD)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Событие (-я) доставки</a:t>
            </a:r>
          </a:p>
          <a:p>
            <a:pPr lvl="1"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Попытка доставки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(EMH)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00150" lvl="2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Прибытие в пункт сбора для получения отправлений (EDH) или</a:t>
            </a:r>
          </a:p>
          <a:p>
            <a:pPr marL="1200150" lvl="2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Окончательная доставка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(EMI)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https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7" y="648733"/>
            <a:ext cx="448976" cy="2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6709340" y="473327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>
            <a:extLst>
              <a:ext uri="{FF2B5EF4-FFF2-40B4-BE49-F238E27FC236}">
                <a16:creationId xmlns:a16="http://schemas.microsoft.com/office/drawing/2014/main" id="{99B72172-DC2C-49AE-A419-8E02662F4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122" y="440327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775D4-1B26-4E63-A47F-832FEC0E4339}"/>
              </a:ext>
            </a:extLst>
          </p:cNvPr>
          <p:cNvCxnSpPr/>
          <p:nvPr/>
        </p:nvCxnSpPr>
        <p:spPr>
          <a:xfrm>
            <a:off x="7296150" y="630567"/>
            <a:ext cx="714375" cy="13640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DEFE9-E48C-4D5A-9D0B-0A80FC112C11}"/>
              </a:ext>
            </a:extLst>
          </p:cNvPr>
          <p:cNvCxnSpPr/>
          <p:nvPr/>
        </p:nvCxnSpPr>
        <p:spPr>
          <a:xfrm>
            <a:off x="7296150" y="630655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513DF2-0582-42CF-BF44-9DFAD970E47E}"/>
              </a:ext>
            </a:extLst>
          </p:cNvPr>
          <p:cNvCxnSpPr/>
          <p:nvPr/>
        </p:nvCxnSpPr>
        <p:spPr>
          <a:xfrm>
            <a:off x="8010525" y="766968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DBBFE2-6349-465D-8038-3466B330B04E}"/>
              </a:ext>
            </a:extLst>
          </p:cNvPr>
          <p:cNvSpPr txBox="1"/>
          <p:nvPr/>
        </p:nvSpPr>
        <p:spPr>
          <a:xfrm>
            <a:off x="9302247" y="2570333"/>
            <a:ext cx="23629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Заказные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fr-CH" sz="1800" dirty="0"/>
              <a:t>–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RZ </a:t>
            </a:r>
          </a:p>
          <a:p>
            <a:endParaRPr lang="en-GB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объявленной ценностью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VA</a:t>
            </a:r>
            <a:r>
              <a:rPr lang="fr-CH" sz="1800" dirty="0"/>
              <a:t>–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82C744-1CB7-4825-BFAD-752C7F3E3B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6775" y="3679825"/>
            <a:ext cx="11079163" cy="3016250"/>
            <a:chOff x="546" y="2318"/>
            <a:chExt cx="6979" cy="190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434568D8-A63F-4A8F-81C7-93C0B61EB8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6" y="2442"/>
              <a:ext cx="683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1484E3D-B66F-4D87-914B-ED07A50B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451"/>
              <a:ext cx="504" cy="197"/>
            </a:xfrm>
            <a:custGeom>
              <a:avLst/>
              <a:gdLst>
                <a:gd name="T0" fmla="*/ 504 w 504"/>
                <a:gd name="T1" fmla="*/ 99 h 197"/>
                <a:gd name="T2" fmla="*/ 405 w 504"/>
                <a:gd name="T3" fmla="*/ 197 h 197"/>
                <a:gd name="T4" fmla="*/ 405 w 504"/>
                <a:gd name="T5" fmla="*/ 148 h 197"/>
                <a:gd name="T6" fmla="*/ 0 w 504"/>
                <a:gd name="T7" fmla="*/ 148 h 197"/>
                <a:gd name="T8" fmla="*/ 0 w 504"/>
                <a:gd name="T9" fmla="*/ 49 h 197"/>
                <a:gd name="T10" fmla="*/ 405 w 504"/>
                <a:gd name="T11" fmla="*/ 49 h 197"/>
                <a:gd name="T12" fmla="*/ 405 w 504"/>
                <a:gd name="T13" fmla="*/ 0 h 197"/>
                <a:gd name="T14" fmla="*/ 504 w 50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197">
                  <a:moveTo>
                    <a:pt x="504" y="99"/>
                  </a:moveTo>
                  <a:lnTo>
                    <a:pt x="405" y="197"/>
                  </a:lnTo>
                  <a:lnTo>
                    <a:pt x="405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405" y="49"/>
                  </a:lnTo>
                  <a:lnTo>
                    <a:pt x="405" y="0"/>
                  </a:lnTo>
                  <a:lnTo>
                    <a:pt x="504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554CF1D-3717-4723-B9E2-7676D585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" y="3451"/>
              <a:ext cx="504" cy="197"/>
            </a:xfrm>
            <a:custGeom>
              <a:avLst/>
              <a:gdLst>
                <a:gd name="T0" fmla="*/ 504 w 504"/>
                <a:gd name="T1" fmla="*/ 99 h 197"/>
                <a:gd name="T2" fmla="*/ 405 w 504"/>
                <a:gd name="T3" fmla="*/ 197 h 197"/>
                <a:gd name="T4" fmla="*/ 405 w 504"/>
                <a:gd name="T5" fmla="*/ 148 h 197"/>
                <a:gd name="T6" fmla="*/ 0 w 504"/>
                <a:gd name="T7" fmla="*/ 148 h 197"/>
                <a:gd name="T8" fmla="*/ 0 w 504"/>
                <a:gd name="T9" fmla="*/ 49 h 197"/>
                <a:gd name="T10" fmla="*/ 405 w 504"/>
                <a:gd name="T11" fmla="*/ 49 h 197"/>
                <a:gd name="T12" fmla="*/ 405 w 504"/>
                <a:gd name="T13" fmla="*/ 0 h 197"/>
                <a:gd name="T14" fmla="*/ 504 w 50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197">
                  <a:moveTo>
                    <a:pt x="504" y="99"/>
                  </a:moveTo>
                  <a:lnTo>
                    <a:pt x="405" y="197"/>
                  </a:lnTo>
                  <a:lnTo>
                    <a:pt x="405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405" y="49"/>
                  </a:lnTo>
                  <a:lnTo>
                    <a:pt x="405" y="0"/>
                  </a:lnTo>
                  <a:lnTo>
                    <a:pt x="504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537B7BD8-12CA-4CC1-A606-F2DFAAB07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84"/>
              <a:ext cx="185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63D85416-BFF2-4F99-8B94-579A6A4F7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184"/>
              <a:ext cx="185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C992928-38CF-48FB-A184-E3DEAA139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5E10852-E5D0-452D-91D0-3BD5CA29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D8E531C2-D410-4E23-AC2C-F8E819B9E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2B251BC-9477-470E-BC47-C9C3DF56F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C145B9E6-E056-4239-BDCA-35061F14B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0ABDB0DA-25B2-4EB2-9E1A-9E5E6C92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311AD2FA-E6B8-4F26-86FB-9F2868E17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" y="2996"/>
              <a:ext cx="36" cy="7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4A8C6AB3-AB10-4BD5-9FEB-DE244C685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6" y="2996"/>
              <a:ext cx="36" cy="711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A999FF84-CA3A-4CCD-8558-E747A4238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" y="3047"/>
              <a:ext cx="185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0249212F-35EA-4D2F-BBF0-D92C89D54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" y="3047"/>
              <a:ext cx="185" cy="72"/>
            </a:xfrm>
            <a:custGeom>
              <a:avLst/>
              <a:gdLst>
                <a:gd name="T0" fmla="*/ 0 w 185"/>
                <a:gd name="T1" fmla="*/ 72 h 72"/>
                <a:gd name="T2" fmla="*/ 185 w 185"/>
                <a:gd name="T3" fmla="*/ 72 h 72"/>
                <a:gd name="T4" fmla="*/ 0 w 185"/>
                <a:gd name="T5" fmla="*/ 72 h 72"/>
                <a:gd name="T6" fmla="*/ 0 w 185"/>
                <a:gd name="T7" fmla="*/ 0 h 72"/>
                <a:gd name="T8" fmla="*/ 185 w 185"/>
                <a:gd name="T9" fmla="*/ 0 h 72"/>
                <a:gd name="T10" fmla="*/ 0 w 18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72">
                  <a:moveTo>
                    <a:pt x="0" y="72"/>
                  </a:moveTo>
                  <a:lnTo>
                    <a:pt x="185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287A1587-5FE5-435B-9A42-391E844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" y="3047"/>
              <a:ext cx="185" cy="72"/>
            </a:xfrm>
            <a:custGeom>
              <a:avLst/>
              <a:gdLst>
                <a:gd name="T0" fmla="*/ 0 w 185"/>
                <a:gd name="T1" fmla="*/ 72 h 72"/>
                <a:gd name="T2" fmla="*/ 185 w 185"/>
                <a:gd name="T3" fmla="*/ 72 h 72"/>
                <a:gd name="T4" fmla="*/ 0 w 185"/>
                <a:gd name="T5" fmla="*/ 0 h 72"/>
                <a:gd name="T6" fmla="*/ 185 w 185"/>
                <a:gd name="T7" fmla="*/ 0 h 72"/>
                <a:gd name="T8" fmla="*/ 0 w 185"/>
                <a:gd name="T9" fmla="*/ 72 h 72"/>
                <a:gd name="T10" fmla="*/ 0 w 185"/>
                <a:gd name="T11" fmla="*/ 0 h 72"/>
                <a:gd name="T12" fmla="*/ 185 w 185"/>
                <a:gd name="T13" fmla="*/ 72 h 72"/>
                <a:gd name="T14" fmla="*/ 185 w 185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72">
                  <a:moveTo>
                    <a:pt x="0" y="72"/>
                  </a:moveTo>
                  <a:lnTo>
                    <a:pt x="185" y="72"/>
                  </a:lnTo>
                  <a:moveTo>
                    <a:pt x="0" y="0"/>
                  </a:moveTo>
                  <a:lnTo>
                    <a:pt x="185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5" y="72"/>
                  </a:moveTo>
                  <a:lnTo>
                    <a:pt x="185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2C5F1761-B1F2-4F64-9522-9EC69F3E6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" y="3304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71B7AE50-5BCF-4ADA-A0F8-CE54BF166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304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960B97C6-B7D6-4ED0-B228-FE5DA8C7B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304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1F4B35F0-092B-4B67-80BE-2035E036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" y="3535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06D64CC6-B809-4B34-A426-38AD7D2B7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535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412E84C-00FC-4A17-B6CD-3B2485487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" y="3535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56F7555B-330D-4B70-A146-9925E6B3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089"/>
              <a:ext cx="727" cy="334"/>
            </a:xfrm>
            <a:custGeom>
              <a:avLst/>
              <a:gdLst>
                <a:gd name="T0" fmla="*/ 0 w 727"/>
                <a:gd name="T1" fmla="*/ 334 h 334"/>
                <a:gd name="T2" fmla="*/ 377 w 727"/>
                <a:gd name="T3" fmla="*/ 87 h 334"/>
                <a:gd name="T4" fmla="*/ 727 w 727"/>
                <a:gd name="T5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7" h="334">
                  <a:moveTo>
                    <a:pt x="0" y="334"/>
                  </a:moveTo>
                  <a:cubicBezTo>
                    <a:pt x="134" y="215"/>
                    <a:pt x="256" y="141"/>
                    <a:pt x="377" y="87"/>
                  </a:cubicBezTo>
                  <a:cubicBezTo>
                    <a:pt x="489" y="38"/>
                    <a:pt x="601" y="6"/>
                    <a:pt x="727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EFAA605-1D21-462A-8068-1BE833625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3062"/>
              <a:ext cx="29" cy="56"/>
            </a:xfrm>
            <a:custGeom>
              <a:avLst/>
              <a:gdLst>
                <a:gd name="T0" fmla="*/ 2 w 29"/>
                <a:gd name="T1" fmla="*/ 56 h 56"/>
                <a:gd name="T2" fmla="*/ 29 w 29"/>
                <a:gd name="T3" fmla="*/ 27 h 56"/>
                <a:gd name="T4" fmla="*/ 0 w 29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56">
                  <a:moveTo>
                    <a:pt x="2" y="56"/>
                  </a:moveTo>
                  <a:lnTo>
                    <a:pt x="29" y="27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BA6A7D73-6DA5-4989-8EBB-017B928BC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340"/>
              <a:ext cx="724" cy="83"/>
            </a:xfrm>
            <a:custGeom>
              <a:avLst/>
              <a:gdLst>
                <a:gd name="T0" fmla="*/ 0 w 724"/>
                <a:gd name="T1" fmla="*/ 83 h 83"/>
                <a:gd name="T2" fmla="*/ 397 w 724"/>
                <a:gd name="T3" fmla="*/ 23 h 83"/>
                <a:gd name="T4" fmla="*/ 724 w 724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83">
                  <a:moveTo>
                    <a:pt x="0" y="83"/>
                  </a:moveTo>
                  <a:cubicBezTo>
                    <a:pt x="134" y="62"/>
                    <a:pt x="311" y="36"/>
                    <a:pt x="397" y="23"/>
                  </a:cubicBezTo>
                  <a:cubicBezTo>
                    <a:pt x="504" y="7"/>
                    <a:pt x="466" y="13"/>
                    <a:pt x="724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1A9E171-9E47-423F-93E4-8CFFFEC3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2" y="3313"/>
              <a:ext cx="30" cy="57"/>
            </a:xfrm>
            <a:custGeom>
              <a:avLst/>
              <a:gdLst>
                <a:gd name="T0" fmla="*/ 3 w 30"/>
                <a:gd name="T1" fmla="*/ 57 h 57"/>
                <a:gd name="T2" fmla="*/ 30 w 30"/>
                <a:gd name="T3" fmla="*/ 27 h 57"/>
                <a:gd name="T4" fmla="*/ 0 w 30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7">
                  <a:moveTo>
                    <a:pt x="3" y="57"/>
                  </a:moveTo>
                  <a:lnTo>
                    <a:pt x="30" y="27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345E4719-69ED-47A1-99A3-7300DC74C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3205"/>
              <a:ext cx="377" cy="98"/>
            </a:xfrm>
            <a:custGeom>
              <a:avLst/>
              <a:gdLst>
                <a:gd name="T0" fmla="*/ 31 w 377"/>
                <a:gd name="T1" fmla="*/ 0 h 98"/>
                <a:gd name="T2" fmla="*/ 198 w 377"/>
                <a:gd name="T3" fmla="*/ 40 h 98"/>
                <a:gd name="T4" fmla="*/ 377 w 377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98">
                  <a:moveTo>
                    <a:pt x="31" y="0"/>
                  </a:moveTo>
                  <a:cubicBezTo>
                    <a:pt x="0" y="24"/>
                    <a:pt x="131" y="30"/>
                    <a:pt x="198" y="40"/>
                  </a:cubicBezTo>
                  <a:cubicBezTo>
                    <a:pt x="310" y="59"/>
                    <a:pt x="251" y="92"/>
                    <a:pt x="377" y="98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AAF69217-E76E-49FB-B1FC-F25D64304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3274"/>
              <a:ext cx="29" cy="57"/>
            </a:xfrm>
            <a:custGeom>
              <a:avLst/>
              <a:gdLst>
                <a:gd name="T0" fmla="*/ 2 w 29"/>
                <a:gd name="T1" fmla="*/ 0 h 57"/>
                <a:gd name="T2" fmla="*/ 29 w 29"/>
                <a:gd name="T3" fmla="*/ 30 h 57"/>
                <a:gd name="T4" fmla="*/ 0 w 29"/>
                <a:gd name="T5" fmla="*/ 57 h 57"/>
                <a:gd name="T6" fmla="*/ 2 w 29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2" y="0"/>
                  </a:moveTo>
                  <a:lnTo>
                    <a:pt x="29" y="30"/>
                  </a:lnTo>
                  <a:lnTo>
                    <a:pt x="0" y="5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9641C4B6-9E2B-4627-8B6F-0F977F69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3423"/>
              <a:ext cx="307" cy="0"/>
            </a:xfrm>
            <a:custGeom>
              <a:avLst/>
              <a:gdLst>
                <a:gd name="T0" fmla="*/ 307 w 307"/>
                <a:gd name="T1" fmla="*/ 0 w 3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07">
                  <a:moveTo>
                    <a:pt x="307" y="0"/>
                  </a:moveTo>
                  <a:cubicBezTo>
                    <a:pt x="230" y="0"/>
                    <a:pt x="77" y="0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F5EABE9C-F59E-4B26-B8E3-EE8F9862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3395"/>
              <a:ext cx="28" cy="57"/>
            </a:xfrm>
            <a:custGeom>
              <a:avLst/>
              <a:gdLst>
                <a:gd name="T0" fmla="*/ 0 w 28"/>
                <a:gd name="T1" fmla="*/ 57 h 57"/>
                <a:gd name="T2" fmla="*/ 28 w 28"/>
                <a:gd name="T3" fmla="*/ 28 h 57"/>
                <a:gd name="T4" fmla="*/ 0 w 2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57">
                  <a:moveTo>
                    <a:pt x="0" y="57"/>
                  </a:moveTo>
                  <a:lnTo>
                    <a:pt x="28" y="28"/>
                  </a:lnTo>
                  <a:lnTo>
                    <a:pt x="0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03EB3E52-6B8E-4865-9074-474B618F6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3550"/>
              <a:ext cx="307" cy="162"/>
            </a:xfrm>
            <a:custGeom>
              <a:avLst/>
              <a:gdLst>
                <a:gd name="T0" fmla="*/ 307 w 307"/>
                <a:gd name="T1" fmla="*/ 37 h 162"/>
                <a:gd name="T2" fmla="*/ 49 w 307"/>
                <a:gd name="T3" fmla="*/ 143 h 162"/>
                <a:gd name="T4" fmla="*/ 0 w 307"/>
                <a:gd name="T5" fmla="*/ 12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162">
                  <a:moveTo>
                    <a:pt x="307" y="37"/>
                  </a:moveTo>
                  <a:cubicBezTo>
                    <a:pt x="111" y="0"/>
                    <a:pt x="73" y="108"/>
                    <a:pt x="49" y="143"/>
                  </a:cubicBezTo>
                  <a:cubicBezTo>
                    <a:pt x="36" y="162"/>
                    <a:pt x="28" y="160"/>
                    <a:pt x="0" y="12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963FFE04-C55A-4706-BCB5-EDC82E84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" y="3554"/>
              <a:ext cx="33" cy="55"/>
            </a:xfrm>
            <a:custGeom>
              <a:avLst/>
              <a:gdLst>
                <a:gd name="T0" fmla="*/ 0 w 33"/>
                <a:gd name="T1" fmla="*/ 55 h 55"/>
                <a:gd name="T2" fmla="*/ 33 w 33"/>
                <a:gd name="T3" fmla="*/ 33 h 55"/>
                <a:gd name="T4" fmla="*/ 11 w 33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5">
                  <a:moveTo>
                    <a:pt x="0" y="55"/>
                  </a:moveTo>
                  <a:lnTo>
                    <a:pt x="33" y="33"/>
                  </a:lnTo>
                  <a:lnTo>
                    <a:pt x="11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B4EF0362-E483-4BFE-A935-1853D1C2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327"/>
              <a:ext cx="369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37">
              <a:extLst>
                <a:ext uri="{FF2B5EF4-FFF2-40B4-BE49-F238E27FC236}">
                  <a16:creationId xmlns:a16="http://schemas.microsoft.com/office/drawing/2014/main" id="{8FB0B4A4-EFB5-4AE4-B3C5-4C6CC89C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327"/>
              <a:ext cx="369" cy="223"/>
            </a:xfrm>
            <a:prstGeom prst="rect">
              <a:avLst/>
            </a:prstGeom>
            <a:noFill/>
            <a:ln w="31750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62" name="Picture 38">
              <a:extLst>
                <a:ext uri="{FF2B5EF4-FFF2-40B4-BE49-F238E27FC236}">
                  <a16:creationId xmlns:a16="http://schemas.microsoft.com/office/drawing/2014/main" id="{43AD9F2E-2211-4660-A43B-FD150455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" y="3270"/>
              <a:ext cx="22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D105FF38-1F2A-4C3B-ADB7-380012788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7 w 706"/>
                <a:gd name="T3" fmla="*/ 197 h 197"/>
                <a:gd name="T4" fmla="*/ 607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7 w 706"/>
                <a:gd name="T11" fmla="*/ 49 h 197"/>
                <a:gd name="T12" fmla="*/ 607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7" y="197"/>
                  </a:lnTo>
                  <a:lnTo>
                    <a:pt x="607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7" y="49"/>
                  </a:lnTo>
                  <a:lnTo>
                    <a:pt x="607" y="0"/>
                  </a:lnTo>
                  <a:lnTo>
                    <a:pt x="706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066F7AA7-C3A0-41D5-A026-E8C497FE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7 w 706"/>
                <a:gd name="T3" fmla="*/ 197 h 197"/>
                <a:gd name="T4" fmla="*/ 607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7 w 706"/>
                <a:gd name="T11" fmla="*/ 49 h 197"/>
                <a:gd name="T12" fmla="*/ 607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7" y="197"/>
                  </a:lnTo>
                  <a:lnTo>
                    <a:pt x="607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7" y="49"/>
                  </a:lnTo>
                  <a:lnTo>
                    <a:pt x="607" y="0"/>
                  </a:lnTo>
                  <a:lnTo>
                    <a:pt x="706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3FBCCB04-7E43-453F-A010-8765EEEFB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3451"/>
              <a:ext cx="614" cy="197"/>
            </a:xfrm>
            <a:custGeom>
              <a:avLst/>
              <a:gdLst>
                <a:gd name="T0" fmla="*/ 614 w 614"/>
                <a:gd name="T1" fmla="*/ 99 h 197"/>
                <a:gd name="T2" fmla="*/ 516 w 614"/>
                <a:gd name="T3" fmla="*/ 197 h 197"/>
                <a:gd name="T4" fmla="*/ 516 w 614"/>
                <a:gd name="T5" fmla="*/ 148 h 197"/>
                <a:gd name="T6" fmla="*/ 0 w 614"/>
                <a:gd name="T7" fmla="*/ 148 h 197"/>
                <a:gd name="T8" fmla="*/ 0 w 614"/>
                <a:gd name="T9" fmla="*/ 49 h 197"/>
                <a:gd name="T10" fmla="*/ 516 w 614"/>
                <a:gd name="T11" fmla="*/ 49 h 197"/>
                <a:gd name="T12" fmla="*/ 516 w 614"/>
                <a:gd name="T13" fmla="*/ 0 h 197"/>
                <a:gd name="T14" fmla="*/ 614 w 61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197">
                  <a:moveTo>
                    <a:pt x="614" y="99"/>
                  </a:moveTo>
                  <a:lnTo>
                    <a:pt x="516" y="197"/>
                  </a:lnTo>
                  <a:lnTo>
                    <a:pt x="516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516" y="49"/>
                  </a:lnTo>
                  <a:lnTo>
                    <a:pt x="516" y="0"/>
                  </a:lnTo>
                  <a:lnTo>
                    <a:pt x="614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2BF940EF-0160-4255-B35F-DCB072F8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3451"/>
              <a:ext cx="614" cy="197"/>
            </a:xfrm>
            <a:custGeom>
              <a:avLst/>
              <a:gdLst>
                <a:gd name="T0" fmla="*/ 614 w 614"/>
                <a:gd name="T1" fmla="*/ 99 h 197"/>
                <a:gd name="T2" fmla="*/ 516 w 614"/>
                <a:gd name="T3" fmla="*/ 197 h 197"/>
                <a:gd name="T4" fmla="*/ 516 w 614"/>
                <a:gd name="T5" fmla="*/ 148 h 197"/>
                <a:gd name="T6" fmla="*/ 0 w 614"/>
                <a:gd name="T7" fmla="*/ 148 h 197"/>
                <a:gd name="T8" fmla="*/ 0 w 614"/>
                <a:gd name="T9" fmla="*/ 49 h 197"/>
                <a:gd name="T10" fmla="*/ 516 w 614"/>
                <a:gd name="T11" fmla="*/ 49 h 197"/>
                <a:gd name="T12" fmla="*/ 516 w 614"/>
                <a:gd name="T13" fmla="*/ 0 h 197"/>
                <a:gd name="T14" fmla="*/ 614 w 614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197">
                  <a:moveTo>
                    <a:pt x="614" y="99"/>
                  </a:moveTo>
                  <a:lnTo>
                    <a:pt x="516" y="197"/>
                  </a:lnTo>
                  <a:lnTo>
                    <a:pt x="516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516" y="49"/>
                  </a:lnTo>
                  <a:lnTo>
                    <a:pt x="516" y="0"/>
                  </a:lnTo>
                  <a:lnTo>
                    <a:pt x="614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05475660-9CCE-4559-8870-3BBA7765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451"/>
              <a:ext cx="1842" cy="197"/>
            </a:xfrm>
            <a:custGeom>
              <a:avLst/>
              <a:gdLst>
                <a:gd name="T0" fmla="*/ 1842 w 1842"/>
                <a:gd name="T1" fmla="*/ 99 h 197"/>
                <a:gd name="T2" fmla="*/ 1744 w 1842"/>
                <a:gd name="T3" fmla="*/ 197 h 197"/>
                <a:gd name="T4" fmla="*/ 1744 w 1842"/>
                <a:gd name="T5" fmla="*/ 148 h 197"/>
                <a:gd name="T6" fmla="*/ 0 w 1842"/>
                <a:gd name="T7" fmla="*/ 148 h 197"/>
                <a:gd name="T8" fmla="*/ 0 w 1842"/>
                <a:gd name="T9" fmla="*/ 49 h 197"/>
                <a:gd name="T10" fmla="*/ 1744 w 1842"/>
                <a:gd name="T11" fmla="*/ 49 h 197"/>
                <a:gd name="T12" fmla="*/ 1744 w 1842"/>
                <a:gd name="T13" fmla="*/ 0 h 197"/>
                <a:gd name="T14" fmla="*/ 1842 w 1842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97">
                  <a:moveTo>
                    <a:pt x="1842" y="99"/>
                  </a:moveTo>
                  <a:lnTo>
                    <a:pt x="1744" y="197"/>
                  </a:lnTo>
                  <a:lnTo>
                    <a:pt x="1744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1744" y="49"/>
                  </a:lnTo>
                  <a:lnTo>
                    <a:pt x="1744" y="0"/>
                  </a:lnTo>
                  <a:lnTo>
                    <a:pt x="1842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FE5A6CE-4DA0-4E50-BD40-B5897873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3451"/>
              <a:ext cx="1842" cy="197"/>
            </a:xfrm>
            <a:custGeom>
              <a:avLst/>
              <a:gdLst>
                <a:gd name="T0" fmla="*/ 1842 w 1842"/>
                <a:gd name="T1" fmla="*/ 99 h 197"/>
                <a:gd name="T2" fmla="*/ 1744 w 1842"/>
                <a:gd name="T3" fmla="*/ 197 h 197"/>
                <a:gd name="T4" fmla="*/ 1744 w 1842"/>
                <a:gd name="T5" fmla="*/ 148 h 197"/>
                <a:gd name="T6" fmla="*/ 0 w 1842"/>
                <a:gd name="T7" fmla="*/ 148 h 197"/>
                <a:gd name="T8" fmla="*/ 0 w 1842"/>
                <a:gd name="T9" fmla="*/ 49 h 197"/>
                <a:gd name="T10" fmla="*/ 1744 w 1842"/>
                <a:gd name="T11" fmla="*/ 49 h 197"/>
                <a:gd name="T12" fmla="*/ 1744 w 1842"/>
                <a:gd name="T13" fmla="*/ 0 h 197"/>
                <a:gd name="T14" fmla="*/ 1842 w 1842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2" h="197">
                  <a:moveTo>
                    <a:pt x="1842" y="99"/>
                  </a:moveTo>
                  <a:lnTo>
                    <a:pt x="1744" y="197"/>
                  </a:lnTo>
                  <a:lnTo>
                    <a:pt x="1744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1744" y="49"/>
                  </a:lnTo>
                  <a:lnTo>
                    <a:pt x="1744" y="0"/>
                  </a:lnTo>
                  <a:lnTo>
                    <a:pt x="1842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69" name="Picture 45">
              <a:extLst>
                <a:ext uri="{FF2B5EF4-FFF2-40B4-BE49-F238E27FC236}">
                  <a16:creationId xmlns:a16="http://schemas.microsoft.com/office/drawing/2014/main" id="{FA7A4FE5-1281-4AB1-A69B-9AFF1E193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" y="2318"/>
              <a:ext cx="736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46">
              <a:extLst>
                <a:ext uri="{FF2B5EF4-FFF2-40B4-BE49-F238E27FC236}">
                  <a16:creationId xmlns:a16="http://schemas.microsoft.com/office/drawing/2014/main" id="{8A619663-CD28-4EE8-9B69-68670DAFF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48">
              <a:extLst>
                <a:ext uri="{FF2B5EF4-FFF2-40B4-BE49-F238E27FC236}">
                  <a16:creationId xmlns:a16="http://schemas.microsoft.com/office/drawing/2014/main" id="{AD30A32B-A3B7-4A75-B899-256B46175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49">
              <a:extLst>
                <a:ext uri="{FF2B5EF4-FFF2-40B4-BE49-F238E27FC236}">
                  <a16:creationId xmlns:a16="http://schemas.microsoft.com/office/drawing/2014/main" id="{465A48A1-2250-4308-BF22-66FEA658F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" y="3244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7262F1ED-3A7B-419F-AFA0-16A90E65C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" y="3244"/>
              <a:ext cx="36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51">
              <a:extLst>
                <a:ext uri="{FF2B5EF4-FFF2-40B4-BE49-F238E27FC236}">
                  <a16:creationId xmlns:a16="http://schemas.microsoft.com/office/drawing/2014/main" id="{E97DFCAF-E620-4BC7-BB3E-7A0C1B654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" y="3216"/>
              <a:ext cx="36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8B8B6574-1DB1-4AF9-BA8C-DB7D3777C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8 w 706"/>
                <a:gd name="T3" fmla="*/ 197 h 197"/>
                <a:gd name="T4" fmla="*/ 608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8 w 706"/>
                <a:gd name="T11" fmla="*/ 49 h 197"/>
                <a:gd name="T12" fmla="*/ 608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8" y="197"/>
                  </a:lnTo>
                  <a:lnTo>
                    <a:pt x="608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8" y="49"/>
                  </a:lnTo>
                  <a:lnTo>
                    <a:pt x="608" y="0"/>
                  </a:lnTo>
                  <a:lnTo>
                    <a:pt x="706" y="9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C29F3E35-AFD1-4F8F-B0BD-A74CE908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" y="3451"/>
              <a:ext cx="706" cy="197"/>
            </a:xfrm>
            <a:custGeom>
              <a:avLst/>
              <a:gdLst>
                <a:gd name="T0" fmla="*/ 706 w 706"/>
                <a:gd name="T1" fmla="*/ 99 h 197"/>
                <a:gd name="T2" fmla="*/ 608 w 706"/>
                <a:gd name="T3" fmla="*/ 197 h 197"/>
                <a:gd name="T4" fmla="*/ 608 w 706"/>
                <a:gd name="T5" fmla="*/ 148 h 197"/>
                <a:gd name="T6" fmla="*/ 0 w 706"/>
                <a:gd name="T7" fmla="*/ 148 h 197"/>
                <a:gd name="T8" fmla="*/ 0 w 706"/>
                <a:gd name="T9" fmla="*/ 49 h 197"/>
                <a:gd name="T10" fmla="*/ 608 w 706"/>
                <a:gd name="T11" fmla="*/ 49 h 197"/>
                <a:gd name="T12" fmla="*/ 608 w 706"/>
                <a:gd name="T13" fmla="*/ 0 h 197"/>
                <a:gd name="T14" fmla="*/ 706 w 706"/>
                <a:gd name="T15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6" h="197">
                  <a:moveTo>
                    <a:pt x="706" y="99"/>
                  </a:moveTo>
                  <a:lnTo>
                    <a:pt x="608" y="197"/>
                  </a:lnTo>
                  <a:lnTo>
                    <a:pt x="608" y="148"/>
                  </a:lnTo>
                  <a:lnTo>
                    <a:pt x="0" y="148"/>
                  </a:lnTo>
                  <a:lnTo>
                    <a:pt x="0" y="49"/>
                  </a:lnTo>
                  <a:lnTo>
                    <a:pt x="608" y="49"/>
                  </a:lnTo>
                  <a:lnTo>
                    <a:pt x="608" y="0"/>
                  </a:lnTo>
                  <a:lnTo>
                    <a:pt x="706" y="99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78" name="Picture 54">
              <a:extLst>
                <a:ext uri="{FF2B5EF4-FFF2-40B4-BE49-F238E27FC236}">
                  <a16:creationId xmlns:a16="http://schemas.microsoft.com/office/drawing/2014/main" id="{89EC5C10-204D-455B-A58F-F66B9AC84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" y="3239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>
              <a:extLst>
                <a:ext uri="{FF2B5EF4-FFF2-40B4-BE49-F238E27FC236}">
                  <a16:creationId xmlns:a16="http://schemas.microsoft.com/office/drawing/2014/main" id="{AD42C835-2086-4DB4-B4BB-9BBB4FD19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" y="3239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447035C1-5D1B-419A-B461-4F44E216A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133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11F4D369-BBF8-433C-8692-656CFEC15A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" y="3133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DC40FE66-F0DE-4D0D-9932-225C3F163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" y="3133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0934CC05-C37A-4978-8E85-7EAFE645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3387"/>
              <a:ext cx="184" cy="73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4A8ED4A4-9232-4255-A336-025187D81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387"/>
              <a:ext cx="184" cy="73"/>
            </a:xfrm>
            <a:custGeom>
              <a:avLst/>
              <a:gdLst>
                <a:gd name="T0" fmla="*/ 0 w 184"/>
                <a:gd name="T1" fmla="*/ 73 h 73"/>
                <a:gd name="T2" fmla="*/ 184 w 184"/>
                <a:gd name="T3" fmla="*/ 73 h 73"/>
                <a:gd name="T4" fmla="*/ 0 w 184"/>
                <a:gd name="T5" fmla="*/ 73 h 73"/>
                <a:gd name="T6" fmla="*/ 0 w 184"/>
                <a:gd name="T7" fmla="*/ 0 h 73"/>
                <a:gd name="T8" fmla="*/ 184 w 184"/>
                <a:gd name="T9" fmla="*/ 0 h 73"/>
                <a:gd name="T10" fmla="*/ 0 w 184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3">
                  <a:moveTo>
                    <a:pt x="0" y="73"/>
                  </a:moveTo>
                  <a:lnTo>
                    <a:pt x="184" y="73"/>
                  </a:lnTo>
                  <a:lnTo>
                    <a:pt x="0" y="73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839FCE5-1131-4435-81EE-5FABA90AC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387"/>
              <a:ext cx="184" cy="73"/>
            </a:xfrm>
            <a:custGeom>
              <a:avLst/>
              <a:gdLst>
                <a:gd name="T0" fmla="*/ 0 w 184"/>
                <a:gd name="T1" fmla="*/ 73 h 73"/>
                <a:gd name="T2" fmla="*/ 184 w 184"/>
                <a:gd name="T3" fmla="*/ 73 h 73"/>
                <a:gd name="T4" fmla="*/ 0 w 184"/>
                <a:gd name="T5" fmla="*/ 0 h 73"/>
                <a:gd name="T6" fmla="*/ 184 w 184"/>
                <a:gd name="T7" fmla="*/ 0 h 73"/>
                <a:gd name="T8" fmla="*/ 0 w 184"/>
                <a:gd name="T9" fmla="*/ 73 h 73"/>
                <a:gd name="T10" fmla="*/ 0 w 184"/>
                <a:gd name="T11" fmla="*/ 0 h 73"/>
                <a:gd name="T12" fmla="*/ 184 w 184"/>
                <a:gd name="T13" fmla="*/ 73 h 73"/>
                <a:gd name="T14" fmla="*/ 184 w 184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3">
                  <a:moveTo>
                    <a:pt x="0" y="73"/>
                  </a:moveTo>
                  <a:lnTo>
                    <a:pt x="184" y="73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3"/>
                  </a:moveTo>
                  <a:lnTo>
                    <a:pt x="0" y="0"/>
                  </a:lnTo>
                  <a:moveTo>
                    <a:pt x="184" y="73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Rectangle 62">
              <a:extLst>
                <a:ext uri="{FF2B5EF4-FFF2-40B4-BE49-F238E27FC236}">
                  <a16:creationId xmlns:a16="http://schemas.microsoft.com/office/drawing/2014/main" id="{4D3A57B5-5EB4-4C25-833D-F24E6DF91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" y="3642"/>
              <a:ext cx="184" cy="72"/>
            </a:xfrm>
            <a:prstGeom prst="rect">
              <a:avLst/>
            </a:pr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Freeform 63">
              <a:extLst>
                <a:ext uri="{FF2B5EF4-FFF2-40B4-BE49-F238E27FC236}">
                  <a16:creationId xmlns:a16="http://schemas.microsoft.com/office/drawing/2014/main" id="{C1375C4B-1784-4B93-BACA-71A43FF49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642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72 h 72"/>
                <a:gd name="T6" fmla="*/ 0 w 184"/>
                <a:gd name="T7" fmla="*/ 0 h 72"/>
                <a:gd name="T8" fmla="*/ 184 w 184"/>
                <a:gd name="T9" fmla="*/ 0 h 72"/>
                <a:gd name="T10" fmla="*/ 0 w 184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" name="Freeform 64">
              <a:extLst>
                <a:ext uri="{FF2B5EF4-FFF2-40B4-BE49-F238E27FC236}">
                  <a16:creationId xmlns:a16="http://schemas.microsoft.com/office/drawing/2014/main" id="{19712813-51E3-469E-ACC8-63EF0985D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" y="3642"/>
              <a:ext cx="184" cy="72"/>
            </a:xfrm>
            <a:custGeom>
              <a:avLst/>
              <a:gdLst>
                <a:gd name="T0" fmla="*/ 0 w 184"/>
                <a:gd name="T1" fmla="*/ 72 h 72"/>
                <a:gd name="T2" fmla="*/ 184 w 184"/>
                <a:gd name="T3" fmla="*/ 72 h 72"/>
                <a:gd name="T4" fmla="*/ 0 w 184"/>
                <a:gd name="T5" fmla="*/ 0 h 72"/>
                <a:gd name="T6" fmla="*/ 184 w 184"/>
                <a:gd name="T7" fmla="*/ 0 h 72"/>
                <a:gd name="T8" fmla="*/ 0 w 184"/>
                <a:gd name="T9" fmla="*/ 72 h 72"/>
                <a:gd name="T10" fmla="*/ 0 w 184"/>
                <a:gd name="T11" fmla="*/ 0 h 72"/>
                <a:gd name="T12" fmla="*/ 184 w 184"/>
                <a:gd name="T13" fmla="*/ 72 h 72"/>
                <a:gd name="T14" fmla="*/ 184 w 18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72">
                  <a:moveTo>
                    <a:pt x="0" y="72"/>
                  </a:moveTo>
                  <a:lnTo>
                    <a:pt x="184" y="72"/>
                  </a:lnTo>
                  <a:moveTo>
                    <a:pt x="0" y="0"/>
                  </a:moveTo>
                  <a:lnTo>
                    <a:pt x="184" y="0"/>
                  </a:lnTo>
                  <a:moveTo>
                    <a:pt x="0" y="72"/>
                  </a:moveTo>
                  <a:lnTo>
                    <a:pt x="0" y="0"/>
                  </a:lnTo>
                  <a:moveTo>
                    <a:pt x="184" y="72"/>
                  </a:moveTo>
                  <a:lnTo>
                    <a:pt x="184" y="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Rectangle 65">
              <a:extLst>
                <a:ext uri="{FF2B5EF4-FFF2-40B4-BE49-F238E27FC236}">
                  <a16:creationId xmlns:a16="http://schemas.microsoft.com/office/drawing/2014/main" id="{10A23465-686D-4E52-9A68-FF910A20C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" y="2718"/>
              <a:ext cx="35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Почта 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" name="Rectangle 66">
              <a:extLst>
                <a:ext uri="{FF2B5EF4-FFF2-40B4-BE49-F238E27FC236}">
                  <a16:creationId xmlns:a16="http://schemas.microsoft.com/office/drawing/2014/main" id="{14AF46B6-B22B-42EA-8156-C5F17BFB0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2822"/>
              <a:ext cx="41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подача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9" name="Rectangle 67">
              <a:extLst>
                <a:ext uri="{FF2B5EF4-FFF2-40B4-BE49-F238E27FC236}">
                  <a16:creationId xmlns:a16="http://schemas.microsoft.com/office/drawing/2014/main" id="{F2E0B115-0167-4EDA-8E41-9E27138C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2574"/>
              <a:ext cx="3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Сорт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центр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0" name="Rectangle 68">
              <a:extLst>
                <a:ext uri="{FF2B5EF4-FFF2-40B4-BE49-F238E27FC236}">
                  <a16:creationId xmlns:a16="http://schemas.microsoft.com/office/drawing/2014/main" id="{04601CD0-502B-4E08-9E9B-1679ED2D6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2698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1" name="Rectangle 69">
              <a:extLst>
                <a:ext uri="{FF2B5EF4-FFF2-40B4-BE49-F238E27FC236}">
                  <a16:creationId xmlns:a16="http://schemas.microsoft.com/office/drawing/2014/main" id="{36734EB7-BE46-42C5-833F-F0426CED3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804"/>
              <a:ext cx="59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r>
                <a:rPr kumimoji="0" lang="ru-RU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происхожд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2" name="Rectangle 70">
              <a:extLst>
                <a:ext uri="{FF2B5EF4-FFF2-40B4-BE49-F238E27FC236}">
                  <a16:creationId xmlns:a16="http://schemas.microsoft.com/office/drawing/2014/main" id="{E9EF801C-6984-4D52-B11E-133F0FA1B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" y="2944"/>
              <a:ext cx="4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таможня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3" name="Rectangle 71">
              <a:extLst>
                <a:ext uri="{FF2B5EF4-FFF2-40B4-BE49-F238E27FC236}">
                  <a16:creationId xmlns:a16="http://schemas.microsoft.com/office/drawing/2014/main" id="{B57D18A4-B02F-401F-81F8-D8B8A4CC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" y="2555"/>
              <a:ext cx="8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 err="1">
                  <a:solidFill>
                    <a:srgbClr val="000000"/>
                  </a:solidFill>
                </a:rPr>
                <a:t>Сортировоч</a:t>
              </a:r>
              <a:endParaRPr lang="ru-RU" altLang="en-US" sz="1300" dirty="0">
                <a:solidFill>
                  <a:srgbClr val="000000"/>
                </a:solidFill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центр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Rectangle 73">
              <a:extLst>
                <a:ext uri="{FF2B5EF4-FFF2-40B4-BE49-F238E27FC236}">
                  <a16:creationId xmlns:a16="http://schemas.microsoft.com/office/drawing/2014/main" id="{A9A408CE-E482-4090-A4D3-629F235B6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9" y="2806"/>
              <a:ext cx="56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назначения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78473B9E-152C-425D-B329-E3CF0B32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" y="2566"/>
              <a:ext cx="5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Посл</a:t>
              </a: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миля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7" name="Rectangle 75">
              <a:extLst>
                <a:ext uri="{FF2B5EF4-FFF2-40B4-BE49-F238E27FC236}">
                  <a16:creationId xmlns:a16="http://schemas.microsoft.com/office/drawing/2014/main" id="{102F57B2-AE92-488C-96A2-5FF444B5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0" y="2670"/>
              <a:ext cx="61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получатель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/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8" name="Rectangle 76">
              <a:extLst>
                <a:ext uri="{FF2B5EF4-FFF2-40B4-BE49-F238E27FC236}">
                  <a16:creationId xmlns:a16="http://schemas.microsoft.com/office/drawing/2014/main" id="{7E0B0E81-9372-43A7-B32A-B4AA6EAF2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" y="2759"/>
              <a:ext cx="47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д</a:t>
              </a: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оставка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9" name="Rectangle 77">
              <a:extLst>
                <a:ext uri="{FF2B5EF4-FFF2-40B4-BE49-F238E27FC236}">
                  <a16:creationId xmlns:a16="http://schemas.microsoft.com/office/drawing/2014/main" id="{A1EB698B-2595-4F62-AACE-BFB869E23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" y="2457"/>
              <a:ext cx="3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АОПП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0" name="Rectangle 78">
              <a:extLst>
                <a:ext uri="{FF2B5EF4-FFF2-40B4-BE49-F238E27FC236}">
                  <a16:creationId xmlns:a16="http://schemas.microsoft.com/office/drawing/2014/main" id="{70DC4927-ED52-4E81-B27D-D0E0BB7AE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2" y="25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79">
              <a:extLst>
                <a:ext uri="{FF2B5EF4-FFF2-40B4-BE49-F238E27FC236}">
                  <a16:creationId xmlns:a16="http://schemas.microsoft.com/office/drawing/2014/main" id="{61CC02F5-521E-4EB3-B718-0848CF53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2665"/>
              <a:ext cx="20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УО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2" name="Rectangle 80">
              <a:extLst>
                <a:ext uri="{FF2B5EF4-FFF2-40B4-BE49-F238E27FC236}">
                  <a16:creationId xmlns:a16="http://schemas.microsoft.com/office/drawing/2014/main" id="{F5C3ED85-607C-455E-AF41-BC7CD1B8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" y="2768"/>
              <a:ext cx="78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НАЗНАЧЕНИЯ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3" name="Rectangle 81">
              <a:extLst>
                <a:ext uri="{FF2B5EF4-FFF2-40B4-BE49-F238E27FC236}">
                  <a16:creationId xmlns:a16="http://schemas.microsoft.com/office/drawing/2014/main" id="{7A0DB649-3076-419B-B77B-88F9561FF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3184"/>
              <a:ext cx="184" cy="47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Rectangle 82">
              <a:extLst>
                <a:ext uri="{FF2B5EF4-FFF2-40B4-BE49-F238E27FC236}">
                  <a16:creationId xmlns:a16="http://schemas.microsoft.com/office/drawing/2014/main" id="{E4091D6F-DC06-4904-BE4C-F048CF4A2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" y="3184"/>
              <a:ext cx="184" cy="47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Freeform 83">
              <a:extLst>
                <a:ext uri="{FF2B5EF4-FFF2-40B4-BE49-F238E27FC236}">
                  <a16:creationId xmlns:a16="http://schemas.microsoft.com/office/drawing/2014/main" id="{801C9718-BB20-422D-B926-A00B8C216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6" y="3066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0 h 761"/>
                <a:gd name="T18" fmla="*/ 20 w 40"/>
                <a:gd name="T19" fmla="*/ 600 h 761"/>
                <a:gd name="T20" fmla="*/ 40 w 40"/>
                <a:gd name="T21" fmla="*/ 620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0 h 761"/>
                <a:gd name="T30" fmla="*/ 0 w 40"/>
                <a:gd name="T31" fmla="*/ 500 h 761"/>
                <a:gd name="T32" fmla="*/ 20 w 40"/>
                <a:gd name="T33" fmla="*/ 480 h 761"/>
                <a:gd name="T34" fmla="*/ 40 w 40"/>
                <a:gd name="T35" fmla="*/ 500 h 761"/>
                <a:gd name="T36" fmla="*/ 40 w 40"/>
                <a:gd name="T37" fmla="*/ 500 h 761"/>
                <a:gd name="T38" fmla="*/ 20 w 40"/>
                <a:gd name="T39" fmla="*/ 520 h 761"/>
                <a:gd name="T40" fmla="*/ 0 w 40"/>
                <a:gd name="T41" fmla="*/ 500 h 761"/>
                <a:gd name="T42" fmla="*/ 0 w 40"/>
                <a:gd name="T43" fmla="*/ 380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0 h 761"/>
                <a:gd name="T52" fmla="*/ 20 w 40"/>
                <a:gd name="T53" fmla="*/ 400 h 761"/>
                <a:gd name="T54" fmla="*/ 0 w 40"/>
                <a:gd name="T55" fmla="*/ 380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29"/>
                    <a:pt x="9" y="721"/>
                    <a:pt x="20" y="721"/>
                  </a:cubicBezTo>
                  <a:cubicBezTo>
                    <a:pt x="31" y="721"/>
                    <a:pt x="40" y="729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2"/>
                    <a:pt x="31" y="520"/>
                    <a:pt x="20" y="520"/>
                  </a:cubicBezTo>
                  <a:cubicBezTo>
                    <a:pt x="9" y="520"/>
                    <a:pt x="0" y="512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Freeform 84">
              <a:extLst>
                <a:ext uri="{FF2B5EF4-FFF2-40B4-BE49-F238E27FC236}">
                  <a16:creationId xmlns:a16="http://schemas.microsoft.com/office/drawing/2014/main" id="{E9705AB6-7849-4D44-9DE3-C57DBFAF4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2924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2"/>
                    <a:pt x="31" y="760"/>
                    <a:pt x="20" y="760"/>
                  </a:cubicBezTo>
                  <a:cubicBezTo>
                    <a:pt x="9" y="760"/>
                    <a:pt x="0" y="752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Freeform 85">
              <a:extLst>
                <a:ext uri="{FF2B5EF4-FFF2-40B4-BE49-F238E27FC236}">
                  <a16:creationId xmlns:a16="http://schemas.microsoft.com/office/drawing/2014/main" id="{1ECBCE7E-3DD3-48A8-88FD-9077F7281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1" y="2983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1 h 761"/>
                <a:gd name="T18" fmla="*/ 20 w 40"/>
                <a:gd name="T19" fmla="*/ 601 h 761"/>
                <a:gd name="T20" fmla="*/ 40 w 40"/>
                <a:gd name="T21" fmla="*/ 621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1 h 761"/>
                <a:gd name="T30" fmla="*/ 0 w 40"/>
                <a:gd name="T31" fmla="*/ 501 h 761"/>
                <a:gd name="T32" fmla="*/ 20 w 40"/>
                <a:gd name="T33" fmla="*/ 481 h 761"/>
                <a:gd name="T34" fmla="*/ 40 w 40"/>
                <a:gd name="T35" fmla="*/ 501 h 761"/>
                <a:gd name="T36" fmla="*/ 40 w 40"/>
                <a:gd name="T37" fmla="*/ 501 h 761"/>
                <a:gd name="T38" fmla="*/ 20 w 40"/>
                <a:gd name="T39" fmla="*/ 521 h 761"/>
                <a:gd name="T40" fmla="*/ 0 w 40"/>
                <a:gd name="T41" fmla="*/ 501 h 761"/>
                <a:gd name="T42" fmla="*/ 0 w 40"/>
                <a:gd name="T43" fmla="*/ 381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1 h 761"/>
                <a:gd name="T52" fmla="*/ 20 w 40"/>
                <a:gd name="T53" fmla="*/ 401 h 761"/>
                <a:gd name="T54" fmla="*/ 0 w 40"/>
                <a:gd name="T55" fmla="*/ 381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30"/>
                    <a:pt x="9" y="721"/>
                    <a:pt x="20" y="721"/>
                  </a:cubicBezTo>
                  <a:cubicBezTo>
                    <a:pt x="31" y="721"/>
                    <a:pt x="40" y="730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1"/>
                  </a:lnTo>
                  <a:cubicBezTo>
                    <a:pt x="0" y="609"/>
                    <a:pt x="9" y="601"/>
                    <a:pt x="20" y="601"/>
                  </a:cubicBezTo>
                  <a:cubicBezTo>
                    <a:pt x="31" y="601"/>
                    <a:pt x="40" y="609"/>
                    <a:pt x="40" y="621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1"/>
                  </a:moveTo>
                  <a:lnTo>
                    <a:pt x="0" y="501"/>
                  </a:lnTo>
                  <a:cubicBezTo>
                    <a:pt x="0" y="489"/>
                    <a:pt x="9" y="481"/>
                    <a:pt x="20" y="481"/>
                  </a:cubicBezTo>
                  <a:cubicBezTo>
                    <a:pt x="31" y="481"/>
                    <a:pt x="40" y="489"/>
                    <a:pt x="40" y="501"/>
                  </a:cubicBezTo>
                  <a:lnTo>
                    <a:pt x="40" y="501"/>
                  </a:lnTo>
                  <a:cubicBezTo>
                    <a:pt x="40" y="512"/>
                    <a:pt x="31" y="521"/>
                    <a:pt x="20" y="521"/>
                  </a:cubicBezTo>
                  <a:cubicBezTo>
                    <a:pt x="9" y="521"/>
                    <a:pt x="0" y="512"/>
                    <a:pt x="0" y="501"/>
                  </a:cubicBezTo>
                  <a:close/>
                  <a:moveTo>
                    <a:pt x="0" y="381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1"/>
                  </a:lnTo>
                  <a:cubicBezTo>
                    <a:pt x="40" y="392"/>
                    <a:pt x="31" y="401"/>
                    <a:pt x="20" y="401"/>
                  </a:cubicBezTo>
                  <a:cubicBezTo>
                    <a:pt x="9" y="401"/>
                    <a:pt x="0" y="392"/>
                    <a:pt x="0" y="381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2"/>
                    <a:pt x="31" y="280"/>
                    <a:pt x="20" y="280"/>
                  </a:cubicBezTo>
                  <a:cubicBezTo>
                    <a:pt x="9" y="280"/>
                    <a:pt x="0" y="272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Freeform 86">
              <a:extLst>
                <a:ext uri="{FF2B5EF4-FFF2-40B4-BE49-F238E27FC236}">
                  <a16:creationId xmlns:a16="http://schemas.microsoft.com/office/drawing/2014/main" id="{58584A4A-4D9F-4925-A484-0ED267EEF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9" y="2926"/>
              <a:ext cx="10" cy="76"/>
            </a:xfrm>
            <a:custGeom>
              <a:avLst/>
              <a:gdLst>
                <a:gd name="T0" fmla="*/ 0 w 40"/>
                <a:gd name="T1" fmla="*/ 260 h 280"/>
                <a:gd name="T2" fmla="*/ 0 w 40"/>
                <a:gd name="T3" fmla="*/ 260 h 280"/>
                <a:gd name="T4" fmla="*/ 20 w 40"/>
                <a:gd name="T5" fmla="*/ 240 h 280"/>
                <a:gd name="T6" fmla="*/ 40 w 40"/>
                <a:gd name="T7" fmla="*/ 260 h 280"/>
                <a:gd name="T8" fmla="*/ 40 w 40"/>
                <a:gd name="T9" fmla="*/ 260 h 280"/>
                <a:gd name="T10" fmla="*/ 20 w 40"/>
                <a:gd name="T11" fmla="*/ 280 h 280"/>
                <a:gd name="T12" fmla="*/ 0 w 40"/>
                <a:gd name="T13" fmla="*/ 260 h 280"/>
                <a:gd name="T14" fmla="*/ 0 w 40"/>
                <a:gd name="T15" fmla="*/ 140 h 280"/>
                <a:gd name="T16" fmla="*/ 0 w 40"/>
                <a:gd name="T17" fmla="*/ 140 h 280"/>
                <a:gd name="T18" fmla="*/ 20 w 40"/>
                <a:gd name="T19" fmla="*/ 120 h 280"/>
                <a:gd name="T20" fmla="*/ 40 w 40"/>
                <a:gd name="T21" fmla="*/ 140 h 280"/>
                <a:gd name="T22" fmla="*/ 40 w 40"/>
                <a:gd name="T23" fmla="*/ 140 h 280"/>
                <a:gd name="T24" fmla="*/ 20 w 40"/>
                <a:gd name="T25" fmla="*/ 160 h 280"/>
                <a:gd name="T26" fmla="*/ 0 w 40"/>
                <a:gd name="T27" fmla="*/ 140 h 280"/>
                <a:gd name="T28" fmla="*/ 0 w 40"/>
                <a:gd name="T29" fmla="*/ 20 h 280"/>
                <a:gd name="T30" fmla="*/ 0 w 40"/>
                <a:gd name="T31" fmla="*/ 20 h 280"/>
                <a:gd name="T32" fmla="*/ 20 w 40"/>
                <a:gd name="T33" fmla="*/ 0 h 280"/>
                <a:gd name="T34" fmla="*/ 40 w 40"/>
                <a:gd name="T35" fmla="*/ 20 h 280"/>
                <a:gd name="T36" fmla="*/ 40 w 40"/>
                <a:gd name="T37" fmla="*/ 20 h 280"/>
                <a:gd name="T38" fmla="*/ 20 w 40"/>
                <a:gd name="T39" fmla="*/ 40 h 280"/>
                <a:gd name="T40" fmla="*/ 0 w 40"/>
                <a:gd name="T41" fmla="*/ 2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280"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8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8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8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8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8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8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Freeform 87">
              <a:extLst>
                <a:ext uri="{FF2B5EF4-FFF2-40B4-BE49-F238E27FC236}">
                  <a16:creationId xmlns:a16="http://schemas.microsoft.com/office/drawing/2014/main" id="{D2C14DB9-4594-4D72-AB1C-DDDD1FAB0F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2955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Freeform 88">
              <a:extLst>
                <a:ext uri="{FF2B5EF4-FFF2-40B4-BE49-F238E27FC236}">
                  <a16:creationId xmlns:a16="http://schemas.microsoft.com/office/drawing/2014/main" id="{ED64F33E-9A72-4B75-9FAF-9524BECCAB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5" y="2983"/>
              <a:ext cx="11" cy="206"/>
            </a:xfrm>
            <a:custGeom>
              <a:avLst/>
              <a:gdLst>
                <a:gd name="T0" fmla="*/ 0 w 40"/>
                <a:gd name="T1" fmla="*/ 741 h 761"/>
                <a:gd name="T2" fmla="*/ 0 w 40"/>
                <a:gd name="T3" fmla="*/ 741 h 761"/>
                <a:gd name="T4" fmla="*/ 20 w 40"/>
                <a:gd name="T5" fmla="*/ 721 h 761"/>
                <a:gd name="T6" fmla="*/ 40 w 40"/>
                <a:gd name="T7" fmla="*/ 741 h 761"/>
                <a:gd name="T8" fmla="*/ 40 w 40"/>
                <a:gd name="T9" fmla="*/ 741 h 761"/>
                <a:gd name="T10" fmla="*/ 20 w 40"/>
                <a:gd name="T11" fmla="*/ 761 h 761"/>
                <a:gd name="T12" fmla="*/ 0 w 40"/>
                <a:gd name="T13" fmla="*/ 741 h 761"/>
                <a:gd name="T14" fmla="*/ 0 w 40"/>
                <a:gd name="T15" fmla="*/ 621 h 761"/>
                <a:gd name="T16" fmla="*/ 0 w 40"/>
                <a:gd name="T17" fmla="*/ 621 h 761"/>
                <a:gd name="T18" fmla="*/ 20 w 40"/>
                <a:gd name="T19" fmla="*/ 601 h 761"/>
                <a:gd name="T20" fmla="*/ 40 w 40"/>
                <a:gd name="T21" fmla="*/ 621 h 761"/>
                <a:gd name="T22" fmla="*/ 40 w 40"/>
                <a:gd name="T23" fmla="*/ 621 h 761"/>
                <a:gd name="T24" fmla="*/ 20 w 40"/>
                <a:gd name="T25" fmla="*/ 641 h 761"/>
                <a:gd name="T26" fmla="*/ 0 w 40"/>
                <a:gd name="T27" fmla="*/ 621 h 761"/>
                <a:gd name="T28" fmla="*/ 0 w 40"/>
                <a:gd name="T29" fmla="*/ 501 h 761"/>
                <a:gd name="T30" fmla="*/ 0 w 40"/>
                <a:gd name="T31" fmla="*/ 501 h 761"/>
                <a:gd name="T32" fmla="*/ 20 w 40"/>
                <a:gd name="T33" fmla="*/ 481 h 761"/>
                <a:gd name="T34" fmla="*/ 40 w 40"/>
                <a:gd name="T35" fmla="*/ 501 h 761"/>
                <a:gd name="T36" fmla="*/ 40 w 40"/>
                <a:gd name="T37" fmla="*/ 501 h 761"/>
                <a:gd name="T38" fmla="*/ 20 w 40"/>
                <a:gd name="T39" fmla="*/ 521 h 761"/>
                <a:gd name="T40" fmla="*/ 0 w 40"/>
                <a:gd name="T41" fmla="*/ 501 h 761"/>
                <a:gd name="T42" fmla="*/ 0 w 40"/>
                <a:gd name="T43" fmla="*/ 381 h 761"/>
                <a:gd name="T44" fmla="*/ 0 w 40"/>
                <a:gd name="T45" fmla="*/ 380 h 761"/>
                <a:gd name="T46" fmla="*/ 20 w 40"/>
                <a:gd name="T47" fmla="*/ 360 h 761"/>
                <a:gd name="T48" fmla="*/ 40 w 40"/>
                <a:gd name="T49" fmla="*/ 380 h 761"/>
                <a:gd name="T50" fmla="*/ 40 w 40"/>
                <a:gd name="T51" fmla="*/ 381 h 761"/>
                <a:gd name="T52" fmla="*/ 20 w 40"/>
                <a:gd name="T53" fmla="*/ 401 h 761"/>
                <a:gd name="T54" fmla="*/ 0 w 40"/>
                <a:gd name="T55" fmla="*/ 381 h 761"/>
                <a:gd name="T56" fmla="*/ 0 w 40"/>
                <a:gd name="T57" fmla="*/ 260 h 761"/>
                <a:gd name="T58" fmla="*/ 0 w 40"/>
                <a:gd name="T59" fmla="*/ 260 h 761"/>
                <a:gd name="T60" fmla="*/ 20 w 40"/>
                <a:gd name="T61" fmla="*/ 240 h 761"/>
                <a:gd name="T62" fmla="*/ 40 w 40"/>
                <a:gd name="T63" fmla="*/ 260 h 761"/>
                <a:gd name="T64" fmla="*/ 40 w 40"/>
                <a:gd name="T65" fmla="*/ 260 h 761"/>
                <a:gd name="T66" fmla="*/ 20 w 40"/>
                <a:gd name="T67" fmla="*/ 280 h 761"/>
                <a:gd name="T68" fmla="*/ 0 w 40"/>
                <a:gd name="T69" fmla="*/ 260 h 761"/>
                <a:gd name="T70" fmla="*/ 0 w 40"/>
                <a:gd name="T71" fmla="*/ 140 h 761"/>
                <a:gd name="T72" fmla="*/ 0 w 40"/>
                <a:gd name="T73" fmla="*/ 140 h 761"/>
                <a:gd name="T74" fmla="*/ 20 w 40"/>
                <a:gd name="T75" fmla="*/ 120 h 761"/>
                <a:gd name="T76" fmla="*/ 40 w 40"/>
                <a:gd name="T77" fmla="*/ 140 h 761"/>
                <a:gd name="T78" fmla="*/ 40 w 40"/>
                <a:gd name="T79" fmla="*/ 140 h 761"/>
                <a:gd name="T80" fmla="*/ 20 w 40"/>
                <a:gd name="T81" fmla="*/ 160 h 761"/>
                <a:gd name="T82" fmla="*/ 0 w 40"/>
                <a:gd name="T83" fmla="*/ 140 h 761"/>
                <a:gd name="T84" fmla="*/ 0 w 40"/>
                <a:gd name="T85" fmla="*/ 20 h 761"/>
                <a:gd name="T86" fmla="*/ 0 w 40"/>
                <a:gd name="T87" fmla="*/ 20 h 761"/>
                <a:gd name="T88" fmla="*/ 20 w 40"/>
                <a:gd name="T89" fmla="*/ 0 h 761"/>
                <a:gd name="T90" fmla="*/ 40 w 40"/>
                <a:gd name="T91" fmla="*/ 20 h 761"/>
                <a:gd name="T92" fmla="*/ 40 w 40"/>
                <a:gd name="T93" fmla="*/ 20 h 761"/>
                <a:gd name="T94" fmla="*/ 20 w 40"/>
                <a:gd name="T95" fmla="*/ 40 h 761"/>
                <a:gd name="T96" fmla="*/ 0 w 40"/>
                <a:gd name="T97" fmla="*/ 2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1">
                  <a:moveTo>
                    <a:pt x="0" y="741"/>
                  </a:moveTo>
                  <a:lnTo>
                    <a:pt x="0" y="741"/>
                  </a:lnTo>
                  <a:cubicBezTo>
                    <a:pt x="0" y="730"/>
                    <a:pt x="9" y="721"/>
                    <a:pt x="20" y="721"/>
                  </a:cubicBezTo>
                  <a:cubicBezTo>
                    <a:pt x="31" y="721"/>
                    <a:pt x="40" y="730"/>
                    <a:pt x="40" y="741"/>
                  </a:cubicBezTo>
                  <a:lnTo>
                    <a:pt x="40" y="741"/>
                  </a:lnTo>
                  <a:cubicBezTo>
                    <a:pt x="40" y="752"/>
                    <a:pt x="31" y="761"/>
                    <a:pt x="20" y="761"/>
                  </a:cubicBezTo>
                  <a:cubicBezTo>
                    <a:pt x="9" y="761"/>
                    <a:pt x="0" y="752"/>
                    <a:pt x="0" y="741"/>
                  </a:cubicBezTo>
                  <a:close/>
                  <a:moveTo>
                    <a:pt x="0" y="621"/>
                  </a:moveTo>
                  <a:lnTo>
                    <a:pt x="0" y="621"/>
                  </a:lnTo>
                  <a:cubicBezTo>
                    <a:pt x="0" y="609"/>
                    <a:pt x="9" y="601"/>
                    <a:pt x="20" y="601"/>
                  </a:cubicBezTo>
                  <a:cubicBezTo>
                    <a:pt x="31" y="601"/>
                    <a:pt x="40" y="609"/>
                    <a:pt x="40" y="621"/>
                  </a:cubicBezTo>
                  <a:lnTo>
                    <a:pt x="40" y="621"/>
                  </a:lnTo>
                  <a:cubicBezTo>
                    <a:pt x="40" y="632"/>
                    <a:pt x="31" y="641"/>
                    <a:pt x="20" y="641"/>
                  </a:cubicBezTo>
                  <a:cubicBezTo>
                    <a:pt x="9" y="641"/>
                    <a:pt x="0" y="632"/>
                    <a:pt x="0" y="621"/>
                  </a:cubicBezTo>
                  <a:close/>
                  <a:moveTo>
                    <a:pt x="0" y="501"/>
                  </a:moveTo>
                  <a:lnTo>
                    <a:pt x="0" y="501"/>
                  </a:lnTo>
                  <a:cubicBezTo>
                    <a:pt x="0" y="489"/>
                    <a:pt x="9" y="481"/>
                    <a:pt x="20" y="481"/>
                  </a:cubicBezTo>
                  <a:cubicBezTo>
                    <a:pt x="31" y="481"/>
                    <a:pt x="40" y="489"/>
                    <a:pt x="40" y="501"/>
                  </a:cubicBezTo>
                  <a:lnTo>
                    <a:pt x="40" y="501"/>
                  </a:lnTo>
                  <a:cubicBezTo>
                    <a:pt x="40" y="512"/>
                    <a:pt x="31" y="521"/>
                    <a:pt x="20" y="521"/>
                  </a:cubicBezTo>
                  <a:cubicBezTo>
                    <a:pt x="9" y="521"/>
                    <a:pt x="0" y="512"/>
                    <a:pt x="0" y="501"/>
                  </a:cubicBezTo>
                  <a:close/>
                  <a:moveTo>
                    <a:pt x="0" y="381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1"/>
                  </a:lnTo>
                  <a:cubicBezTo>
                    <a:pt x="40" y="392"/>
                    <a:pt x="31" y="401"/>
                    <a:pt x="20" y="401"/>
                  </a:cubicBezTo>
                  <a:cubicBezTo>
                    <a:pt x="9" y="401"/>
                    <a:pt x="0" y="392"/>
                    <a:pt x="0" y="381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2"/>
                    <a:pt x="31" y="280"/>
                    <a:pt x="20" y="280"/>
                  </a:cubicBezTo>
                  <a:cubicBezTo>
                    <a:pt x="9" y="280"/>
                    <a:pt x="0" y="272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Rectangle 89">
              <a:extLst>
                <a:ext uri="{FF2B5EF4-FFF2-40B4-BE49-F238E27FC236}">
                  <a16:creationId xmlns:a16="http://schemas.microsoft.com/office/drawing/2014/main" id="{EB4EB022-1D46-4729-A7B4-2641D859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" y="2716"/>
              <a:ext cx="3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Первая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миля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2" name="Rectangle 90">
              <a:extLst>
                <a:ext uri="{FF2B5EF4-FFF2-40B4-BE49-F238E27FC236}">
                  <a16:creationId xmlns:a16="http://schemas.microsoft.com/office/drawing/2014/main" id="{7D475BA2-5FEB-4149-884F-CB9C6CA8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" y="282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3" name="Rectangle 91">
              <a:extLst>
                <a:ext uri="{FF2B5EF4-FFF2-40B4-BE49-F238E27FC236}">
                  <a16:creationId xmlns:a16="http://schemas.microsoft.com/office/drawing/2014/main" id="{A2EAB57B-5FD6-4E96-ACF0-E1F786DA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5" y="4046"/>
              <a:ext cx="20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rPr>
                <a:t>EM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4" name="Rectangle 92">
              <a:extLst>
                <a:ext uri="{FF2B5EF4-FFF2-40B4-BE49-F238E27FC236}">
                  <a16:creationId xmlns:a16="http://schemas.microsoft.com/office/drawing/2014/main" id="{17B35285-471D-4B8B-AED3-200DFE72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4046"/>
              <a:ext cx="12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5" name="Line 93">
              <a:extLst>
                <a:ext uri="{FF2B5EF4-FFF2-40B4-BE49-F238E27FC236}">
                  <a16:creationId xmlns:a16="http://schemas.microsoft.com/office/drawing/2014/main" id="{6DED71E4-3F68-43A8-B89C-A84AB7496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9" y="3694"/>
              <a:ext cx="0" cy="295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6" name="Line 94">
              <a:extLst>
                <a:ext uri="{FF2B5EF4-FFF2-40B4-BE49-F238E27FC236}">
                  <a16:creationId xmlns:a16="http://schemas.microsoft.com/office/drawing/2014/main" id="{98AB33DA-068F-45A1-9EB4-DC536EA86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3" y="3694"/>
              <a:ext cx="0" cy="299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7" name="Rectangle 95">
              <a:extLst>
                <a:ext uri="{FF2B5EF4-FFF2-40B4-BE49-F238E27FC236}">
                  <a16:creationId xmlns:a16="http://schemas.microsoft.com/office/drawing/2014/main" id="{A6FF3B62-CC66-4ABE-8026-33C4EDD23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" y="3141"/>
              <a:ext cx="39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граница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8" name="Rectangle 96">
              <a:extLst>
                <a:ext uri="{FF2B5EF4-FFF2-40B4-BE49-F238E27FC236}">
                  <a16:creationId xmlns:a16="http://schemas.microsoft.com/office/drawing/2014/main" id="{63B36D2C-0283-4045-BA5E-33BE701C3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4047"/>
              <a:ext cx="27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rPr>
                <a:t>EMD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9" name="Rectangle 97">
              <a:extLst>
                <a:ext uri="{FF2B5EF4-FFF2-40B4-BE49-F238E27FC236}">
                  <a16:creationId xmlns:a16="http://schemas.microsoft.com/office/drawing/2014/main" id="{C286FE33-37E4-4D46-8860-8BE48BCAA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891"/>
              <a:ext cx="11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0" name="Rectangle 98">
              <a:extLst>
                <a:ext uri="{FF2B5EF4-FFF2-40B4-BE49-F238E27FC236}">
                  <a16:creationId xmlns:a16="http://schemas.microsoft.com/office/drawing/2014/main" id="{5F897052-E17C-42EE-99DA-9B42E7911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33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1" name="Rectangle 99">
              <a:extLst>
                <a:ext uri="{FF2B5EF4-FFF2-40B4-BE49-F238E27FC236}">
                  <a16:creationId xmlns:a16="http://schemas.microsoft.com/office/drawing/2014/main" id="{B00C84B7-C21B-4906-9AF6-4E733B680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974"/>
              <a:ext cx="8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3" name="Rectangle 100">
              <a:extLst>
                <a:ext uri="{FF2B5EF4-FFF2-40B4-BE49-F238E27FC236}">
                  <a16:creationId xmlns:a16="http://schemas.microsoft.com/office/drawing/2014/main" id="{DED93F0E-264F-43F6-ABAE-4930236AD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16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4" name="Rectangle 101">
              <a:extLst>
                <a:ext uri="{FF2B5EF4-FFF2-40B4-BE49-F238E27FC236}">
                  <a16:creationId xmlns:a16="http://schemas.microsoft.com/office/drawing/2014/main" id="{FA6FC583-13CB-4A5A-B790-4B7D7BBAD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58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5" name="Rectangle 102">
              <a:extLst>
                <a:ext uri="{FF2B5EF4-FFF2-40B4-BE49-F238E27FC236}">
                  <a16:creationId xmlns:a16="http://schemas.microsoft.com/office/drawing/2014/main" id="{3EE60B54-401E-4489-B450-683A77B3D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098"/>
              <a:ext cx="9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6" name="Rectangle 103">
              <a:extLst>
                <a:ext uri="{FF2B5EF4-FFF2-40B4-BE49-F238E27FC236}">
                  <a16:creationId xmlns:a16="http://schemas.microsoft.com/office/drawing/2014/main" id="{08FBBEB1-1602-4D08-8A4F-B2A24C4E1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141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7" name="Rectangle 104">
              <a:extLst>
                <a:ext uri="{FF2B5EF4-FFF2-40B4-BE49-F238E27FC236}">
                  <a16:creationId xmlns:a16="http://schemas.microsoft.com/office/drawing/2014/main" id="{044EF5EB-69B3-42FA-BB31-E21A7BA53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189"/>
              <a:ext cx="12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105">
              <a:extLst>
                <a:ext uri="{FF2B5EF4-FFF2-40B4-BE49-F238E27FC236}">
                  <a16:creationId xmlns:a16="http://schemas.microsoft.com/office/drawing/2014/main" id="{5AFA2997-1926-4913-A61F-6D6A7DD07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32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6" name="Rectangle 106">
              <a:extLst>
                <a:ext uri="{FF2B5EF4-FFF2-40B4-BE49-F238E27FC236}">
                  <a16:creationId xmlns:a16="http://schemas.microsoft.com/office/drawing/2014/main" id="{B6B74E8A-5B56-414F-8643-70AE18D8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274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7" name="Rectangle 107">
              <a:extLst>
                <a:ext uri="{FF2B5EF4-FFF2-40B4-BE49-F238E27FC236}">
                  <a16:creationId xmlns:a16="http://schemas.microsoft.com/office/drawing/2014/main" id="{8EC47DD0-5D6B-489D-9608-6FE3783A7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14"/>
              <a:ext cx="9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0" name="Rectangle 108">
              <a:extLst>
                <a:ext uri="{FF2B5EF4-FFF2-40B4-BE49-F238E27FC236}">
                  <a16:creationId xmlns:a16="http://schemas.microsoft.com/office/drawing/2014/main" id="{16275DF3-DEA1-453B-BA13-ED373ABF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57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1" name="Rectangle 109">
              <a:extLst>
                <a:ext uri="{FF2B5EF4-FFF2-40B4-BE49-F238E27FC236}">
                  <a16:creationId xmlns:a16="http://schemas.microsoft.com/office/drawing/2014/main" id="{B37B527A-7001-4BA2-8046-5002457D3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399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" name="Rectangle 110">
              <a:extLst>
                <a:ext uri="{FF2B5EF4-FFF2-40B4-BE49-F238E27FC236}">
                  <a16:creationId xmlns:a16="http://schemas.microsoft.com/office/drawing/2014/main" id="{66481AB3-5CC9-43E1-8395-E65EA350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3441"/>
              <a:ext cx="8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*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3" name="Freeform 111">
              <a:extLst>
                <a:ext uri="{FF2B5EF4-FFF2-40B4-BE49-F238E27FC236}">
                  <a16:creationId xmlns:a16="http://schemas.microsoft.com/office/drawing/2014/main" id="{ABA90113-37BF-4C23-B178-737968930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3423"/>
              <a:ext cx="724" cy="157"/>
            </a:xfrm>
            <a:custGeom>
              <a:avLst/>
              <a:gdLst>
                <a:gd name="T0" fmla="*/ 0 w 724"/>
                <a:gd name="T1" fmla="*/ 0 h 157"/>
                <a:gd name="T2" fmla="*/ 410 w 724"/>
                <a:gd name="T3" fmla="*/ 125 h 157"/>
                <a:gd name="T4" fmla="*/ 724 w 724"/>
                <a:gd name="T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4" h="157">
                  <a:moveTo>
                    <a:pt x="0" y="0"/>
                  </a:moveTo>
                  <a:cubicBezTo>
                    <a:pt x="294" y="102"/>
                    <a:pt x="332" y="113"/>
                    <a:pt x="410" y="125"/>
                  </a:cubicBezTo>
                  <a:cubicBezTo>
                    <a:pt x="470" y="134"/>
                    <a:pt x="552" y="144"/>
                    <a:pt x="724" y="157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4" name="Freeform 112">
              <a:extLst>
                <a:ext uri="{FF2B5EF4-FFF2-40B4-BE49-F238E27FC236}">
                  <a16:creationId xmlns:a16="http://schemas.microsoft.com/office/drawing/2014/main" id="{FF832330-5ABD-4EC9-9459-DB6B3996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" y="3549"/>
              <a:ext cx="31" cy="57"/>
            </a:xfrm>
            <a:custGeom>
              <a:avLst/>
              <a:gdLst>
                <a:gd name="T0" fmla="*/ 0 w 31"/>
                <a:gd name="T1" fmla="*/ 57 h 57"/>
                <a:gd name="T2" fmla="*/ 31 w 31"/>
                <a:gd name="T3" fmla="*/ 31 h 57"/>
                <a:gd name="T4" fmla="*/ 5 w 31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7">
                  <a:moveTo>
                    <a:pt x="0" y="57"/>
                  </a:moveTo>
                  <a:lnTo>
                    <a:pt x="31" y="31"/>
                  </a:lnTo>
                  <a:lnTo>
                    <a:pt x="5" y="0"/>
                  </a:ln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5" name="Line 113">
              <a:extLst>
                <a:ext uri="{FF2B5EF4-FFF2-40B4-BE49-F238E27FC236}">
                  <a16:creationId xmlns:a16="http://schemas.microsoft.com/office/drawing/2014/main" id="{45E8882F-E0CF-477D-95F6-CFC30F358A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7" y="3713"/>
              <a:ext cx="0" cy="267"/>
            </a:xfrm>
            <a:prstGeom prst="line">
              <a:avLst/>
            </a:prstGeom>
            <a:noFill/>
            <a:ln w="17463" cap="rnd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6" name="Rectangle 114">
              <a:extLst>
                <a:ext uri="{FF2B5EF4-FFF2-40B4-BE49-F238E27FC236}">
                  <a16:creationId xmlns:a16="http://schemas.microsoft.com/office/drawing/2014/main" id="{F09CD354-A7B8-4551-BF4E-ABF5580C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8" y="4024"/>
              <a:ext cx="71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</a:rPr>
                <a:t>EMH/EDH/EMI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7" name="Rectangle 115">
              <a:extLst>
                <a:ext uri="{FF2B5EF4-FFF2-40B4-BE49-F238E27FC236}">
                  <a16:creationId xmlns:a16="http://schemas.microsoft.com/office/drawing/2014/main" id="{92C88D1F-010F-466F-98F9-50A35B83A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3133"/>
              <a:ext cx="688" cy="540"/>
            </a:xfrm>
            <a:prstGeom prst="rect">
              <a:avLst/>
            </a:prstGeom>
            <a:noFill/>
            <a:ln w="41275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8" name="Rectangle 116">
              <a:extLst>
                <a:ext uri="{FF2B5EF4-FFF2-40B4-BE49-F238E27FC236}">
                  <a16:creationId xmlns:a16="http://schemas.microsoft.com/office/drawing/2014/main" id="{9ECD51D0-F421-41F4-94F2-F84727B39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" y="3119"/>
              <a:ext cx="535" cy="540"/>
            </a:xfrm>
            <a:prstGeom prst="rect">
              <a:avLst/>
            </a:prstGeom>
            <a:noFill/>
            <a:ln w="41275" cap="rnd">
              <a:solidFill>
                <a:srgbClr val="3F3F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9" name="Rectangle 117">
              <a:extLst>
                <a:ext uri="{FF2B5EF4-FFF2-40B4-BE49-F238E27FC236}">
                  <a16:creationId xmlns:a16="http://schemas.microsoft.com/office/drawing/2014/main" id="{DCF3FE79-BF30-48DD-925F-7F49ECE58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51"/>
              <a:ext cx="33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АОПП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0" name="Rectangle 118">
              <a:extLst>
                <a:ext uri="{FF2B5EF4-FFF2-40B4-BE49-F238E27FC236}">
                  <a16:creationId xmlns:a16="http://schemas.microsoft.com/office/drawing/2014/main" id="{6EE749F0-90E2-4EE2-8110-7BD20B337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554"/>
              <a:ext cx="1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300" dirty="0">
                  <a:solidFill>
                    <a:srgbClr val="000000"/>
                  </a:solidFill>
                </a:rPr>
                <a:t>УО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1" name="Rectangle 119">
              <a:extLst>
                <a:ext uri="{FF2B5EF4-FFF2-40B4-BE49-F238E27FC236}">
                  <a16:creationId xmlns:a16="http://schemas.microsoft.com/office/drawing/2014/main" id="{59EAB323-D3F6-408A-9CEF-95DC739F8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660"/>
              <a:ext cx="2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2" name="Rectangle 120">
              <a:extLst>
                <a:ext uri="{FF2B5EF4-FFF2-40B4-BE49-F238E27FC236}">
                  <a16:creationId xmlns:a16="http://schemas.microsoft.com/office/drawing/2014/main" id="{362FDA2E-B1F4-476F-A124-85A6B151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" y="2764"/>
              <a:ext cx="71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ПРОИСХОЖД</a:t>
              </a: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3" name="Freeform 121">
              <a:extLst>
                <a:ext uri="{FF2B5EF4-FFF2-40B4-BE49-F238E27FC236}">
                  <a16:creationId xmlns:a16="http://schemas.microsoft.com/office/drawing/2014/main" id="{13C8868B-39D2-4F68-A480-E09E50C7C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" y="2918"/>
              <a:ext cx="11" cy="206"/>
            </a:xfrm>
            <a:custGeom>
              <a:avLst/>
              <a:gdLst>
                <a:gd name="T0" fmla="*/ 0 w 40"/>
                <a:gd name="T1" fmla="*/ 740 h 760"/>
                <a:gd name="T2" fmla="*/ 0 w 40"/>
                <a:gd name="T3" fmla="*/ 740 h 760"/>
                <a:gd name="T4" fmla="*/ 20 w 40"/>
                <a:gd name="T5" fmla="*/ 720 h 760"/>
                <a:gd name="T6" fmla="*/ 40 w 40"/>
                <a:gd name="T7" fmla="*/ 740 h 760"/>
                <a:gd name="T8" fmla="*/ 40 w 40"/>
                <a:gd name="T9" fmla="*/ 740 h 760"/>
                <a:gd name="T10" fmla="*/ 20 w 40"/>
                <a:gd name="T11" fmla="*/ 760 h 760"/>
                <a:gd name="T12" fmla="*/ 0 w 40"/>
                <a:gd name="T13" fmla="*/ 740 h 760"/>
                <a:gd name="T14" fmla="*/ 0 w 40"/>
                <a:gd name="T15" fmla="*/ 620 h 760"/>
                <a:gd name="T16" fmla="*/ 0 w 40"/>
                <a:gd name="T17" fmla="*/ 620 h 760"/>
                <a:gd name="T18" fmla="*/ 20 w 40"/>
                <a:gd name="T19" fmla="*/ 600 h 760"/>
                <a:gd name="T20" fmla="*/ 40 w 40"/>
                <a:gd name="T21" fmla="*/ 620 h 760"/>
                <a:gd name="T22" fmla="*/ 40 w 40"/>
                <a:gd name="T23" fmla="*/ 620 h 760"/>
                <a:gd name="T24" fmla="*/ 20 w 40"/>
                <a:gd name="T25" fmla="*/ 640 h 760"/>
                <a:gd name="T26" fmla="*/ 0 w 40"/>
                <a:gd name="T27" fmla="*/ 620 h 760"/>
                <a:gd name="T28" fmla="*/ 0 w 40"/>
                <a:gd name="T29" fmla="*/ 500 h 760"/>
                <a:gd name="T30" fmla="*/ 0 w 40"/>
                <a:gd name="T31" fmla="*/ 500 h 760"/>
                <a:gd name="T32" fmla="*/ 20 w 40"/>
                <a:gd name="T33" fmla="*/ 480 h 760"/>
                <a:gd name="T34" fmla="*/ 40 w 40"/>
                <a:gd name="T35" fmla="*/ 500 h 760"/>
                <a:gd name="T36" fmla="*/ 40 w 40"/>
                <a:gd name="T37" fmla="*/ 500 h 760"/>
                <a:gd name="T38" fmla="*/ 20 w 40"/>
                <a:gd name="T39" fmla="*/ 520 h 760"/>
                <a:gd name="T40" fmla="*/ 0 w 40"/>
                <a:gd name="T41" fmla="*/ 500 h 760"/>
                <a:gd name="T42" fmla="*/ 0 w 40"/>
                <a:gd name="T43" fmla="*/ 380 h 760"/>
                <a:gd name="T44" fmla="*/ 0 w 40"/>
                <a:gd name="T45" fmla="*/ 380 h 760"/>
                <a:gd name="T46" fmla="*/ 20 w 40"/>
                <a:gd name="T47" fmla="*/ 360 h 760"/>
                <a:gd name="T48" fmla="*/ 40 w 40"/>
                <a:gd name="T49" fmla="*/ 380 h 760"/>
                <a:gd name="T50" fmla="*/ 40 w 40"/>
                <a:gd name="T51" fmla="*/ 380 h 760"/>
                <a:gd name="T52" fmla="*/ 20 w 40"/>
                <a:gd name="T53" fmla="*/ 400 h 760"/>
                <a:gd name="T54" fmla="*/ 0 w 40"/>
                <a:gd name="T55" fmla="*/ 380 h 760"/>
                <a:gd name="T56" fmla="*/ 0 w 40"/>
                <a:gd name="T57" fmla="*/ 260 h 760"/>
                <a:gd name="T58" fmla="*/ 0 w 40"/>
                <a:gd name="T59" fmla="*/ 260 h 760"/>
                <a:gd name="T60" fmla="*/ 20 w 40"/>
                <a:gd name="T61" fmla="*/ 240 h 760"/>
                <a:gd name="T62" fmla="*/ 40 w 40"/>
                <a:gd name="T63" fmla="*/ 260 h 760"/>
                <a:gd name="T64" fmla="*/ 40 w 40"/>
                <a:gd name="T65" fmla="*/ 260 h 760"/>
                <a:gd name="T66" fmla="*/ 20 w 40"/>
                <a:gd name="T67" fmla="*/ 280 h 760"/>
                <a:gd name="T68" fmla="*/ 0 w 40"/>
                <a:gd name="T69" fmla="*/ 260 h 760"/>
                <a:gd name="T70" fmla="*/ 0 w 40"/>
                <a:gd name="T71" fmla="*/ 140 h 760"/>
                <a:gd name="T72" fmla="*/ 0 w 40"/>
                <a:gd name="T73" fmla="*/ 140 h 760"/>
                <a:gd name="T74" fmla="*/ 20 w 40"/>
                <a:gd name="T75" fmla="*/ 120 h 760"/>
                <a:gd name="T76" fmla="*/ 40 w 40"/>
                <a:gd name="T77" fmla="*/ 140 h 760"/>
                <a:gd name="T78" fmla="*/ 40 w 40"/>
                <a:gd name="T79" fmla="*/ 140 h 760"/>
                <a:gd name="T80" fmla="*/ 20 w 40"/>
                <a:gd name="T81" fmla="*/ 160 h 760"/>
                <a:gd name="T82" fmla="*/ 0 w 40"/>
                <a:gd name="T83" fmla="*/ 140 h 760"/>
                <a:gd name="T84" fmla="*/ 0 w 40"/>
                <a:gd name="T85" fmla="*/ 20 h 760"/>
                <a:gd name="T86" fmla="*/ 0 w 40"/>
                <a:gd name="T87" fmla="*/ 20 h 760"/>
                <a:gd name="T88" fmla="*/ 20 w 40"/>
                <a:gd name="T89" fmla="*/ 0 h 760"/>
                <a:gd name="T90" fmla="*/ 40 w 40"/>
                <a:gd name="T91" fmla="*/ 20 h 760"/>
                <a:gd name="T92" fmla="*/ 40 w 40"/>
                <a:gd name="T93" fmla="*/ 20 h 760"/>
                <a:gd name="T94" fmla="*/ 20 w 40"/>
                <a:gd name="T95" fmla="*/ 40 h 760"/>
                <a:gd name="T96" fmla="*/ 0 w 40"/>
                <a:gd name="T97" fmla="*/ 2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" h="760"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Freeform 122">
              <a:extLst>
                <a:ext uri="{FF2B5EF4-FFF2-40B4-BE49-F238E27FC236}">
                  <a16:creationId xmlns:a16="http://schemas.microsoft.com/office/drawing/2014/main" id="{73F80962-C867-4B62-B75F-F8389617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717"/>
              <a:ext cx="1458" cy="672"/>
            </a:xfrm>
            <a:custGeom>
              <a:avLst/>
              <a:gdLst>
                <a:gd name="T0" fmla="*/ 0 w 1458"/>
                <a:gd name="T1" fmla="*/ 672 h 672"/>
                <a:gd name="T2" fmla="*/ 731 w 1458"/>
                <a:gd name="T3" fmla="*/ 25 h 672"/>
                <a:gd name="T4" fmla="*/ 1209 w 1458"/>
                <a:gd name="T5" fmla="*/ 414 h 672"/>
                <a:gd name="T6" fmla="*/ 1458 w 1458"/>
                <a:gd name="T7" fmla="*/ 66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8" h="672">
                  <a:moveTo>
                    <a:pt x="0" y="672"/>
                  </a:moveTo>
                  <a:cubicBezTo>
                    <a:pt x="270" y="525"/>
                    <a:pt x="502" y="55"/>
                    <a:pt x="731" y="25"/>
                  </a:cubicBezTo>
                  <a:cubicBezTo>
                    <a:pt x="918" y="0"/>
                    <a:pt x="1103" y="269"/>
                    <a:pt x="1209" y="414"/>
                  </a:cubicBezTo>
                  <a:cubicBezTo>
                    <a:pt x="1325" y="572"/>
                    <a:pt x="1347" y="585"/>
                    <a:pt x="1458" y="66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Freeform 123">
              <a:extLst>
                <a:ext uri="{FF2B5EF4-FFF2-40B4-BE49-F238E27FC236}">
                  <a16:creationId xmlns:a16="http://schemas.microsoft.com/office/drawing/2014/main" id="{2CD323E8-FED2-4EC5-9255-C65E55F2D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347"/>
              <a:ext cx="63" cy="56"/>
            </a:xfrm>
            <a:custGeom>
              <a:avLst/>
              <a:gdLst>
                <a:gd name="T0" fmla="*/ 231 w 231"/>
                <a:gd name="T1" fmla="*/ 205 h 205"/>
                <a:gd name="T2" fmla="*/ 0 w 231"/>
                <a:gd name="T3" fmla="*/ 173 h 205"/>
                <a:gd name="T4" fmla="*/ 118 w 231"/>
                <a:gd name="T5" fmla="*/ 0 h 205"/>
                <a:gd name="T6" fmla="*/ 231 w 231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205">
                  <a:moveTo>
                    <a:pt x="231" y="205"/>
                  </a:moveTo>
                  <a:lnTo>
                    <a:pt x="0" y="173"/>
                  </a:lnTo>
                  <a:cubicBezTo>
                    <a:pt x="64" y="137"/>
                    <a:pt x="108" y="73"/>
                    <a:pt x="118" y="0"/>
                  </a:cubicBezTo>
                  <a:lnTo>
                    <a:pt x="231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Rectangle 124">
              <a:extLst>
                <a:ext uri="{FF2B5EF4-FFF2-40B4-BE49-F238E27FC236}">
                  <a16:creationId xmlns:a16="http://schemas.microsoft.com/office/drawing/2014/main" id="{971B5FE2-D5D2-4E87-853E-42547A6A7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327"/>
              <a:ext cx="30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7" name="Rectangle 125">
              <a:extLst>
                <a:ext uri="{FF2B5EF4-FFF2-40B4-BE49-F238E27FC236}">
                  <a16:creationId xmlns:a16="http://schemas.microsoft.com/office/drawing/2014/main" id="{CB7ACDDC-D416-4F8B-92A7-F2DC5A48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3327"/>
              <a:ext cx="304" cy="223"/>
            </a:xfrm>
            <a:prstGeom prst="rect">
              <a:avLst/>
            </a:prstGeom>
            <a:noFill/>
            <a:ln w="31750" cap="rnd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150" name="Picture 126">
              <a:extLst>
                <a:ext uri="{FF2B5EF4-FFF2-40B4-BE49-F238E27FC236}">
                  <a16:creationId xmlns:a16="http://schemas.microsoft.com/office/drawing/2014/main" id="{A923D695-6035-49B3-8539-80A04D547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3270"/>
              <a:ext cx="22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8" name="Freeform 127">
              <a:extLst>
                <a:ext uri="{FF2B5EF4-FFF2-40B4-BE49-F238E27FC236}">
                  <a16:creationId xmlns:a16="http://schemas.microsoft.com/office/drawing/2014/main" id="{1C0DC810-5C2E-4544-A1EA-81717768E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6" y="3021"/>
              <a:ext cx="11" cy="239"/>
            </a:xfrm>
            <a:custGeom>
              <a:avLst/>
              <a:gdLst>
                <a:gd name="T0" fmla="*/ 0 w 40"/>
                <a:gd name="T1" fmla="*/ 860 h 880"/>
                <a:gd name="T2" fmla="*/ 0 w 40"/>
                <a:gd name="T3" fmla="*/ 860 h 880"/>
                <a:gd name="T4" fmla="*/ 20 w 40"/>
                <a:gd name="T5" fmla="*/ 840 h 880"/>
                <a:gd name="T6" fmla="*/ 40 w 40"/>
                <a:gd name="T7" fmla="*/ 860 h 880"/>
                <a:gd name="T8" fmla="*/ 40 w 40"/>
                <a:gd name="T9" fmla="*/ 860 h 880"/>
                <a:gd name="T10" fmla="*/ 20 w 40"/>
                <a:gd name="T11" fmla="*/ 880 h 880"/>
                <a:gd name="T12" fmla="*/ 0 w 40"/>
                <a:gd name="T13" fmla="*/ 860 h 880"/>
                <a:gd name="T14" fmla="*/ 0 w 40"/>
                <a:gd name="T15" fmla="*/ 740 h 880"/>
                <a:gd name="T16" fmla="*/ 0 w 40"/>
                <a:gd name="T17" fmla="*/ 740 h 880"/>
                <a:gd name="T18" fmla="*/ 20 w 40"/>
                <a:gd name="T19" fmla="*/ 720 h 880"/>
                <a:gd name="T20" fmla="*/ 40 w 40"/>
                <a:gd name="T21" fmla="*/ 740 h 880"/>
                <a:gd name="T22" fmla="*/ 40 w 40"/>
                <a:gd name="T23" fmla="*/ 740 h 880"/>
                <a:gd name="T24" fmla="*/ 20 w 40"/>
                <a:gd name="T25" fmla="*/ 760 h 880"/>
                <a:gd name="T26" fmla="*/ 0 w 40"/>
                <a:gd name="T27" fmla="*/ 740 h 880"/>
                <a:gd name="T28" fmla="*/ 0 w 40"/>
                <a:gd name="T29" fmla="*/ 620 h 880"/>
                <a:gd name="T30" fmla="*/ 0 w 40"/>
                <a:gd name="T31" fmla="*/ 620 h 880"/>
                <a:gd name="T32" fmla="*/ 20 w 40"/>
                <a:gd name="T33" fmla="*/ 600 h 880"/>
                <a:gd name="T34" fmla="*/ 40 w 40"/>
                <a:gd name="T35" fmla="*/ 620 h 880"/>
                <a:gd name="T36" fmla="*/ 40 w 40"/>
                <a:gd name="T37" fmla="*/ 620 h 880"/>
                <a:gd name="T38" fmla="*/ 20 w 40"/>
                <a:gd name="T39" fmla="*/ 640 h 880"/>
                <a:gd name="T40" fmla="*/ 0 w 40"/>
                <a:gd name="T41" fmla="*/ 620 h 880"/>
                <a:gd name="T42" fmla="*/ 0 w 40"/>
                <a:gd name="T43" fmla="*/ 500 h 880"/>
                <a:gd name="T44" fmla="*/ 0 w 40"/>
                <a:gd name="T45" fmla="*/ 500 h 880"/>
                <a:gd name="T46" fmla="*/ 20 w 40"/>
                <a:gd name="T47" fmla="*/ 480 h 880"/>
                <a:gd name="T48" fmla="*/ 40 w 40"/>
                <a:gd name="T49" fmla="*/ 500 h 880"/>
                <a:gd name="T50" fmla="*/ 40 w 40"/>
                <a:gd name="T51" fmla="*/ 500 h 880"/>
                <a:gd name="T52" fmla="*/ 20 w 40"/>
                <a:gd name="T53" fmla="*/ 520 h 880"/>
                <a:gd name="T54" fmla="*/ 0 w 40"/>
                <a:gd name="T55" fmla="*/ 500 h 880"/>
                <a:gd name="T56" fmla="*/ 0 w 40"/>
                <a:gd name="T57" fmla="*/ 380 h 880"/>
                <a:gd name="T58" fmla="*/ 0 w 40"/>
                <a:gd name="T59" fmla="*/ 380 h 880"/>
                <a:gd name="T60" fmla="*/ 20 w 40"/>
                <a:gd name="T61" fmla="*/ 360 h 880"/>
                <a:gd name="T62" fmla="*/ 40 w 40"/>
                <a:gd name="T63" fmla="*/ 380 h 880"/>
                <a:gd name="T64" fmla="*/ 40 w 40"/>
                <a:gd name="T65" fmla="*/ 380 h 880"/>
                <a:gd name="T66" fmla="*/ 20 w 40"/>
                <a:gd name="T67" fmla="*/ 400 h 880"/>
                <a:gd name="T68" fmla="*/ 0 w 40"/>
                <a:gd name="T69" fmla="*/ 380 h 880"/>
                <a:gd name="T70" fmla="*/ 0 w 40"/>
                <a:gd name="T71" fmla="*/ 260 h 880"/>
                <a:gd name="T72" fmla="*/ 0 w 40"/>
                <a:gd name="T73" fmla="*/ 260 h 880"/>
                <a:gd name="T74" fmla="*/ 20 w 40"/>
                <a:gd name="T75" fmla="*/ 240 h 880"/>
                <a:gd name="T76" fmla="*/ 40 w 40"/>
                <a:gd name="T77" fmla="*/ 260 h 880"/>
                <a:gd name="T78" fmla="*/ 40 w 40"/>
                <a:gd name="T79" fmla="*/ 260 h 880"/>
                <a:gd name="T80" fmla="*/ 20 w 40"/>
                <a:gd name="T81" fmla="*/ 280 h 880"/>
                <a:gd name="T82" fmla="*/ 0 w 40"/>
                <a:gd name="T83" fmla="*/ 260 h 880"/>
                <a:gd name="T84" fmla="*/ 0 w 40"/>
                <a:gd name="T85" fmla="*/ 140 h 880"/>
                <a:gd name="T86" fmla="*/ 0 w 40"/>
                <a:gd name="T87" fmla="*/ 140 h 880"/>
                <a:gd name="T88" fmla="*/ 20 w 40"/>
                <a:gd name="T89" fmla="*/ 120 h 880"/>
                <a:gd name="T90" fmla="*/ 40 w 40"/>
                <a:gd name="T91" fmla="*/ 140 h 880"/>
                <a:gd name="T92" fmla="*/ 40 w 40"/>
                <a:gd name="T93" fmla="*/ 140 h 880"/>
                <a:gd name="T94" fmla="*/ 20 w 40"/>
                <a:gd name="T95" fmla="*/ 160 h 880"/>
                <a:gd name="T96" fmla="*/ 0 w 40"/>
                <a:gd name="T97" fmla="*/ 140 h 880"/>
                <a:gd name="T98" fmla="*/ 0 w 40"/>
                <a:gd name="T99" fmla="*/ 20 h 880"/>
                <a:gd name="T100" fmla="*/ 0 w 40"/>
                <a:gd name="T101" fmla="*/ 20 h 880"/>
                <a:gd name="T102" fmla="*/ 20 w 40"/>
                <a:gd name="T103" fmla="*/ 0 h 880"/>
                <a:gd name="T104" fmla="*/ 40 w 40"/>
                <a:gd name="T105" fmla="*/ 20 h 880"/>
                <a:gd name="T106" fmla="*/ 40 w 40"/>
                <a:gd name="T107" fmla="*/ 20 h 880"/>
                <a:gd name="T108" fmla="*/ 20 w 40"/>
                <a:gd name="T109" fmla="*/ 40 h 880"/>
                <a:gd name="T110" fmla="*/ 0 w 40"/>
                <a:gd name="T111" fmla="*/ 2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" h="880">
                  <a:moveTo>
                    <a:pt x="0" y="860"/>
                  </a:moveTo>
                  <a:lnTo>
                    <a:pt x="0" y="860"/>
                  </a:lnTo>
                  <a:cubicBezTo>
                    <a:pt x="0" y="849"/>
                    <a:pt x="9" y="840"/>
                    <a:pt x="20" y="840"/>
                  </a:cubicBezTo>
                  <a:cubicBezTo>
                    <a:pt x="31" y="840"/>
                    <a:pt x="40" y="849"/>
                    <a:pt x="40" y="860"/>
                  </a:cubicBezTo>
                  <a:lnTo>
                    <a:pt x="40" y="860"/>
                  </a:lnTo>
                  <a:cubicBezTo>
                    <a:pt x="40" y="871"/>
                    <a:pt x="31" y="880"/>
                    <a:pt x="20" y="880"/>
                  </a:cubicBezTo>
                  <a:cubicBezTo>
                    <a:pt x="9" y="880"/>
                    <a:pt x="0" y="871"/>
                    <a:pt x="0" y="860"/>
                  </a:cubicBezTo>
                  <a:close/>
                  <a:moveTo>
                    <a:pt x="0" y="740"/>
                  </a:moveTo>
                  <a:lnTo>
                    <a:pt x="0" y="740"/>
                  </a:lnTo>
                  <a:cubicBezTo>
                    <a:pt x="0" y="729"/>
                    <a:pt x="9" y="720"/>
                    <a:pt x="20" y="720"/>
                  </a:cubicBezTo>
                  <a:cubicBezTo>
                    <a:pt x="31" y="720"/>
                    <a:pt x="40" y="729"/>
                    <a:pt x="40" y="740"/>
                  </a:cubicBezTo>
                  <a:lnTo>
                    <a:pt x="40" y="740"/>
                  </a:lnTo>
                  <a:cubicBezTo>
                    <a:pt x="40" y="751"/>
                    <a:pt x="31" y="760"/>
                    <a:pt x="20" y="760"/>
                  </a:cubicBezTo>
                  <a:cubicBezTo>
                    <a:pt x="9" y="760"/>
                    <a:pt x="0" y="751"/>
                    <a:pt x="0" y="740"/>
                  </a:cubicBezTo>
                  <a:close/>
                  <a:moveTo>
                    <a:pt x="0" y="620"/>
                  </a:moveTo>
                  <a:lnTo>
                    <a:pt x="0" y="620"/>
                  </a:lnTo>
                  <a:cubicBezTo>
                    <a:pt x="0" y="609"/>
                    <a:pt x="9" y="600"/>
                    <a:pt x="20" y="600"/>
                  </a:cubicBezTo>
                  <a:cubicBezTo>
                    <a:pt x="31" y="600"/>
                    <a:pt x="40" y="609"/>
                    <a:pt x="40" y="620"/>
                  </a:cubicBezTo>
                  <a:lnTo>
                    <a:pt x="40" y="620"/>
                  </a:lnTo>
                  <a:cubicBezTo>
                    <a:pt x="40" y="631"/>
                    <a:pt x="31" y="640"/>
                    <a:pt x="20" y="640"/>
                  </a:cubicBezTo>
                  <a:cubicBezTo>
                    <a:pt x="9" y="640"/>
                    <a:pt x="0" y="631"/>
                    <a:pt x="0" y="620"/>
                  </a:cubicBezTo>
                  <a:close/>
                  <a:moveTo>
                    <a:pt x="0" y="500"/>
                  </a:moveTo>
                  <a:lnTo>
                    <a:pt x="0" y="500"/>
                  </a:lnTo>
                  <a:cubicBezTo>
                    <a:pt x="0" y="489"/>
                    <a:pt x="9" y="480"/>
                    <a:pt x="20" y="480"/>
                  </a:cubicBezTo>
                  <a:cubicBezTo>
                    <a:pt x="31" y="480"/>
                    <a:pt x="40" y="489"/>
                    <a:pt x="40" y="500"/>
                  </a:cubicBezTo>
                  <a:lnTo>
                    <a:pt x="40" y="500"/>
                  </a:lnTo>
                  <a:cubicBezTo>
                    <a:pt x="40" y="511"/>
                    <a:pt x="31" y="520"/>
                    <a:pt x="20" y="520"/>
                  </a:cubicBezTo>
                  <a:cubicBezTo>
                    <a:pt x="9" y="520"/>
                    <a:pt x="0" y="511"/>
                    <a:pt x="0" y="500"/>
                  </a:cubicBezTo>
                  <a:close/>
                  <a:moveTo>
                    <a:pt x="0" y="380"/>
                  </a:moveTo>
                  <a:lnTo>
                    <a:pt x="0" y="380"/>
                  </a:lnTo>
                  <a:cubicBezTo>
                    <a:pt x="0" y="369"/>
                    <a:pt x="9" y="360"/>
                    <a:pt x="20" y="360"/>
                  </a:cubicBezTo>
                  <a:cubicBezTo>
                    <a:pt x="31" y="360"/>
                    <a:pt x="40" y="369"/>
                    <a:pt x="40" y="380"/>
                  </a:cubicBezTo>
                  <a:lnTo>
                    <a:pt x="40" y="380"/>
                  </a:lnTo>
                  <a:cubicBezTo>
                    <a:pt x="40" y="391"/>
                    <a:pt x="31" y="400"/>
                    <a:pt x="20" y="400"/>
                  </a:cubicBezTo>
                  <a:cubicBezTo>
                    <a:pt x="9" y="400"/>
                    <a:pt x="0" y="391"/>
                    <a:pt x="0" y="380"/>
                  </a:cubicBezTo>
                  <a:close/>
                  <a:moveTo>
                    <a:pt x="0" y="260"/>
                  </a:moveTo>
                  <a:lnTo>
                    <a:pt x="0" y="260"/>
                  </a:lnTo>
                  <a:cubicBezTo>
                    <a:pt x="0" y="249"/>
                    <a:pt x="9" y="240"/>
                    <a:pt x="20" y="240"/>
                  </a:cubicBezTo>
                  <a:cubicBezTo>
                    <a:pt x="31" y="240"/>
                    <a:pt x="40" y="249"/>
                    <a:pt x="40" y="260"/>
                  </a:cubicBezTo>
                  <a:lnTo>
                    <a:pt x="40" y="260"/>
                  </a:lnTo>
                  <a:cubicBezTo>
                    <a:pt x="40" y="271"/>
                    <a:pt x="31" y="280"/>
                    <a:pt x="20" y="280"/>
                  </a:cubicBezTo>
                  <a:cubicBezTo>
                    <a:pt x="9" y="280"/>
                    <a:pt x="0" y="271"/>
                    <a:pt x="0" y="260"/>
                  </a:cubicBezTo>
                  <a:close/>
                  <a:moveTo>
                    <a:pt x="0" y="140"/>
                  </a:moveTo>
                  <a:lnTo>
                    <a:pt x="0" y="140"/>
                  </a:lnTo>
                  <a:cubicBezTo>
                    <a:pt x="0" y="129"/>
                    <a:pt x="9" y="120"/>
                    <a:pt x="20" y="120"/>
                  </a:cubicBezTo>
                  <a:cubicBezTo>
                    <a:pt x="31" y="120"/>
                    <a:pt x="40" y="129"/>
                    <a:pt x="40" y="140"/>
                  </a:cubicBezTo>
                  <a:lnTo>
                    <a:pt x="40" y="140"/>
                  </a:lnTo>
                  <a:cubicBezTo>
                    <a:pt x="40" y="151"/>
                    <a:pt x="31" y="160"/>
                    <a:pt x="20" y="160"/>
                  </a:cubicBezTo>
                  <a:cubicBezTo>
                    <a:pt x="9" y="160"/>
                    <a:pt x="0" y="151"/>
                    <a:pt x="0" y="140"/>
                  </a:cubicBezTo>
                  <a:close/>
                  <a:moveTo>
                    <a:pt x="0" y="20"/>
                  </a:move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lnTo>
                    <a:pt x="40" y="20"/>
                  </a:lnTo>
                  <a:cubicBezTo>
                    <a:pt x="40" y="31"/>
                    <a:pt x="31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Rectangle 128">
              <a:extLst>
                <a:ext uri="{FF2B5EF4-FFF2-40B4-BE49-F238E27FC236}">
                  <a16:creationId xmlns:a16="http://schemas.microsoft.com/office/drawing/2014/main" id="{74BD0263-A0ED-4766-A17E-C7AE81981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" y="2919"/>
              <a:ext cx="42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таможня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415660CF-3822-4F8D-9B6D-43020E53F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" y="3211"/>
              <a:ext cx="36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075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731963" y="415358"/>
            <a:ext cx="8928100" cy="923330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Сбор данных и обмен (продолжение</a:t>
            </a: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73828" y="415359"/>
            <a:ext cx="1842221" cy="95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  <p:pic>
        <p:nvPicPr>
          <p:cNvPr id="10" name="Picture 10" descr="https://encrypted-tbn2.google.com/images?q=tbn:ANd9GcT1XilkB4nt0nowAAu88P9Lo4HnCPUL3M4BletkZ-SyWpOm6e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40" y="383177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76414" y="1557975"/>
            <a:ext cx="8783637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Передача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данных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EDI: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Передается через установленные сети обмена сообщениями EDI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1200150" lvl="2" indent="-285750">
              <a:buFont typeface="Wingdings" pitchFamily="2" charset="2"/>
              <a:buChar char="§"/>
              <a:defRPr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UPU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(POST*Net via IPS)</a:t>
            </a:r>
          </a:p>
          <a:p>
            <a:pPr marL="1200150" lvl="2" indent="-285750">
              <a:buFont typeface="Wingdings" pitchFamily="2" charset="2"/>
              <a:buChar char="§"/>
              <a:defRPr/>
            </a:pP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IPC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Данные 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EDI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en-GB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хранящиеся в ВПС</a:t>
            </a:r>
            <a:endParaRPr lang="en-GB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https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7" y="648733"/>
            <a:ext cx="448976" cy="2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6709340" y="473327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>
            <a:extLst>
              <a:ext uri="{FF2B5EF4-FFF2-40B4-BE49-F238E27FC236}">
                <a16:creationId xmlns:a16="http://schemas.microsoft.com/office/drawing/2014/main" id="{99B72172-DC2C-49AE-A419-8E02662F4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122" y="440327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775D4-1B26-4E63-A47F-832FEC0E4339}"/>
              </a:ext>
            </a:extLst>
          </p:cNvPr>
          <p:cNvCxnSpPr/>
          <p:nvPr/>
        </p:nvCxnSpPr>
        <p:spPr>
          <a:xfrm>
            <a:off x="7296150" y="630567"/>
            <a:ext cx="714375" cy="13640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DEFE9-E48C-4D5A-9D0B-0A80FC112C11}"/>
              </a:ext>
            </a:extLst>
          </p:cNvPr>
          <p:cNvCxnSpPr/>
          <p:nvPr/>
        </p:nvCxnSpPr>
        <p:spPr>
          <a:xfrm>
            <a:off x="7296150" y="630655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513DF2-0582-42CF-BF44-9DFAD970E47E}"/>
              </a:ext>
            </a:extLst>
          </p:cNvPr>
          <p:cNvCxnSpPr/>
          <p:nvPr/>
        </p:nvCxnSpPr>
        <p:spPr>
          <a:xfrm>
            <a:off x="8010525" y="766968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EF8F18F-6038-4B45-B219-E15D25BCE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3018" y="2965380"/>
            <a:ext cx="9030488" cy="3640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4B9E9-D574-4B21-8066-9F80C60A4BF9}"/>
              </a:ext>
            </a:extLst>
          </p:cNvPr>
          <p:cNvSpPr txBox="1"/>
          <p:nvPr/>
        </p:nvSpPr>
        <p:spPr>
          <a:xfrm>
            <a:off x="9329453" y="2314754"/>
            <a:ext cx="236293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Заказные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fr-CH" sz="1600" dirty="0"/>
              <a:t>–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RZ </a:t>
            </a:r>
          </a:p>
          <a:p>
            <a:endParaRPr lang="en-GB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 объявленной ценностью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fr-CH" sz="1600" dirty="0"/>
              <a:t>–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476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731963" y="415358"/>
            <a:ext cx="8928100" cy="646331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Сбор данных и обмен (продолжение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3828" y="415359"/>
            <a:ext cx="1842221" cy="95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  <p:pic>
        <p:nvPicPr>
          <p:cNvPr id="10" name="Picture 10" descr="https://encrypted-tbn2.google.com/images?q=tbn:ANd9GcT1XilkB4nt0nowAAu88P9Lo4HnCPUL3M4BletkZ-SyWpOm6e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40" y="383177"/>
            <a:ext cx="9826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76414" y="1557975"/>
            <a:ext cx="8783637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Передача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данных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EDI :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передается через установленные сети обмена сообщениями EDI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1200150" lvl="2" indent="-285750">
              <a:buFont typeface="Wingdings" pitchFamily="2" charset="2"/>
              <a:buChar char="§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ВПС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(POST*Net via IPS)</a:t>
            </a:r>
          </a:p>
          <a:p>
            <a:pPr marL="1200150" lvl="2" indent="-285750">
              <a:buFont typeface="Wingdings" pitchFamily="2" charset="2"/>
              <a:buChar char="§"/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IPC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Данные EDI хранятся в ВПС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 descr="https://upload.wikimedia.org/wikipedia/commons/thumb/f/fd/USB_Icon.svg/2000px-USB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7" y="648733"/>
            <a:ext cx="448976" cy="2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4" t="15398" r="42111" b="3980"/>
          <a:stretch/>
        </p:blipFill>
        <p:spPr bwMode="auto">
          <a:xfrm>
            <a:off x="6709340" y="473327"/>
            <a:ext cx="586810" cy="7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>
            <a:extLst>
              <a:ext uri="{FF2B5EF4-FFF2-40B4-BE49-F238E27FC236}">
                <a16:creationId xmlns:a16="http://schemas.microsoft.com/office/drawing/2014/main" id="{99B72172-DC2C-49AE-A419-8E02662F4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122" y="440327"/>
            <a:ext cx="1762125" cy="774017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775D4-1B26-4E63-A47F-832FEC0E4339}"/>
              </a:ext>
            </a:extLst>
          </p:cNvPr>
          <p:cNvCxnSpPr/>
          <p:nvPr/>
        </p:nvCxnSpPr>
        <p:spPr>
          <a:xfrm>
            <a:off x="7296150" y="630567"/>
            <a:ext cx="714375" cy="136401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6DEFE9-E48C-4D5A-9D0B-0A80FC112C11}"/>
              </a:ext>
            </a:extLst>
          </p:cNvPr>
          <p:cNvCxnSpPr/>
          <p:nvPr/>
        </p:nvCxnSpPr>
        <p:spPr>
          <a:xfrm>
            <a:off x="7296150" y="630655"/>
            <a:ext cx="1447800" cy="581736"/>
          </a:xfrm>
          <a:prstGeom prst="line">
            <a:avLst/>
          </a:prstGeom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513DF2-0582-42CF-BF44-9DFAD970E47E}"/>
              </a:ext>
            </a:extLst>
          </p:cNvPr>
          <p:cNvCxnSpPr/>
          <p:nvPr/>
        </p:nvCxnSpPr>
        <p:spPr>
          <a:xfrm>
            <a:off x="8010525" y="766968"/>
            <a:ext cx="666750" cy="369689"/>
          </a:xfrm>
          <a:prstGeom prst="line">
            <a:avLst/>
          </a:prstGeom>
          <a:ln w="57150">
            <a:solidFill>
              <a:srgbClr val="FF0000">
                <a:alpha val="19000"/>
              </a:srgb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8">
            <a:extLst>
              <a:ext uri="{FF2B5EF4-FFF2-40B4-BE49-F238E27FC236}">
                <a16:creationId xmlns:a16="http://schemas.microsoft.com/office/drawing/2014/main" id="{190AB178-D764-49C7-B40B-6D2957BE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3653858"/>
            <a:ext cx="8928100" cy="646331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Измерение: сроки передачи данных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PMO performance metrics">
            <a:extLst>
              <a:ext uri="{FF2B5EF4-FFF2-40B4-BE49-F238E27FC236}">
                <a16:creationId xmlns:a16="http://schemas.microsoft.com/office/drawing/2014/main" id="{6DFD94F4-D428-4E77-B5A4-A59140B1C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8891482" y="3643467"/>
            <a:ext cx="1724566" cy="1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876E63F-42AA-40E9-9B99-D4715BD8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4" y="4708812"/>
            <a:ext cx="10158411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Текущие цели передачи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EMD &lt; 24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часа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отправлений с </a:t>
            </a:r>
            <a:r>
              <a:rPr lang="en-GB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EMC</a:t>
            </a:r>
            <a:endParaRPr lang="en-GB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Wingdings" pitchFamily="2" charset="2"/>
              <a:buChar char="v"/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>
              <a:buFont typeface="Wingdings" pitchFamily="2" charset="2"/>
              <a:buChar char="v"/>
              <a:defRPr/>
            </a:pP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EMH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EDH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 EMI &lt; 24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часа</a:t>
            </a:r>
            <a:r>
              <a:rPr lang="en-GB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отправлений с </a:t>
            </a:r>
            <a:r>
              <a:rPr lang="en-GB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EMD</a:t>
            </a: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каждого НО подсчитывается количество отправлений, события в которых соответствуют вышеуказанным целям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56718-C5D7-4584-8B01-EF9B67BAA98B}"/>
              </a:ext>
            </a:extLst>
          </p:cNvPr>
          <p:cNvSpPr txBox="1"/>
          <p:nvPr/>
        </p:nvSpPr>
        <p:spPr>
          <a:xfrm>
            <a:off x="9478597" y="2312172"/>
            <a:ext cx="23629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Заказные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fr-CH" sz="1800" dirty="0"/>
              <a:t>–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RZ </a:t>
            </a:r>
          </a:p>
          <a:p>
            <a:endParaRPr lang="en-GB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 объявленной ценностью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VA</a:t>
            </a:r>
            <a:r>
              <a:rPr lang="fr-CH" sz="1800" dirty="0"/>
              <a:t>–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8949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8">
            <a:extLst>
              <a:ext uri="{FF2B5EF4-FFF2-40B4-BE49-F238E27FC236}">
                <a16:creationId xmlns:a16="http://schemas.microsoft.com/office/drawing/2014/main" id="{190AB178-D764-49C7-B40B-6D2957BE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424883"/>
            <a:ext cx="8928100" cy="646331"/>
          </a:xfrm>
          <a:prstGeom prst="rect">
            <a:avLst/>
          </a:prstGeom>
          <a:solidFill>
            <a:srgbClr val="3A4D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166813" algn="l"/>
              </a:tabLst>
            </a:pP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166813" algn="l"/>
              </a:tabLst>
            </a:pPr>
            <a:r>
              <a:rPr lang="en-GB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Измерение: расчет производительности</a:t>
            </a:r>
            <a:endParaRPr lang="en-GB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PMO performance metrics">
            <a:extLst>
              <a:ext uri="{FF2B5EF4-FFF2-40B4-BE49-F238E27FC236}">
                <a16:creationId xmlns:a16="http://schemas.microsoft.com/office/drawing/2014/main" id="{6DFD94F4-D428-4E77-B5A4-A59140B1C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6" t="10182" r="7263" b="8849"/>
          <a:stretch/>
        </p:blipFill>
        <p:spPr bwMode="auto">
          <a:xfrm>
            <a:off x="8901007" y="500217"/>
            <a:ext cx="1724566" cy="12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5">
            <a:extLst>
              <a:ext uri="{FF2B5EF4-FFF2-40B4-BE49-F238E27FC236}">
                <a16:creationId xmlns:a16="http://schemas.microsoft.com/office/drawing/2014/main" id="{F25ADAC5-4BD8-4A10-9C3F-D848DE72DD10}"/>
              </a:ext>
            </a:extLst>
          </p:cNvPr>
          <p:cNvSpPr txBox="1"/>
          <p:nvPr/>
        </p:nvSpPr>
        <p:spPr>
          <a:xfrm>
            <a:off x="488274" y="1638078"/>
            <a:ext cx="855807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Для каждого потока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минимум целей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56%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отправлений с событием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EMC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ДОЛЖНЫ также иметь события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EMD </a:t>
            </a:r>
            <a:r>
              <a:rPr lang="ru-RU" sz="1900" b="1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endParaRPr lang="en-US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56%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отправлений с событием 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EMD 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ДОЛЖНЫ также иметь событие доставки</a:t>
            </a:r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 (EMH or EDH or EMI)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B6857DBA-DEE8-4043-BDCF-BECE517DDBDE}"/>
              </a:ext>
            </a:extLst>
          </p:cNvPr>
          <p:cNvSpPr txBox="1"/>
          <p:nvPr/>
        </p:nvSpPr>
        <p:spPr>
          <a:xfrm>
            <a:off x="636928" y="4689822"/>
            <a:ext cx="108277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Когда минимальные целевые показатели будут достигнуты, и НО будут  участвовать в системе оплаты по результатам работы (до 2026 г.), все отправления, переданные в течение 24 часов, будут отвечать требованиям на получение вознаграждения</a:t>
            </a:r>
            <a:endParaRPr lang="en-US" sz="19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ZoneTexte 5">
            <a:extLst>
              <a:ext uri="{FF2B5EF4-FFF2-40B4-BE49-F238E27FC236}">
                <a16:creationId xmlns:a16="http://schemas.microsoft.com/office/drawing/2014/main" id="{E7732E4E-CEB4-43F6-B261-E8B215E39207}"/>
              </a:ext>
            </a:extLst>
          </p:cNvPr>
          <p:cNvSpPr txBox="1"/>
          <p:nvPr/>
        </p:nvSpPr>
        <p:spPr>
          <a:xfrm>
            <a:off x="636928" y="3943878"/>
            <a:ext cx="1082775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900" i="1" dirty="0"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r>
              <a:rPr lang="ru-RU" sz="1900" i="1" dirty="0">
                <a:latin typeface="Verdana" panose="020B0604030504040204" pitchFamily="34" charset="0"/>
                <a:ea typeface="Verdana" panose="020B0604030504040204" pitchFamily="34" charset="0"/>
              </a:rPr>
              <a:t>механизм каскадного расчета: отличается от расчета для оценок отслеживания</a:t>
            </a:r>
            <a:endParaRPr lang="en-US" sz="19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8F9C5D11-228C-4A2A-9FA3-52ABD2995357}"/>
              </a:ext>
            </a:extLst>
          </p:cNvPr>
          <p:cNvSpPr txBox="1"/>
          <p:nvPr/>
        </p:nvSpPr>
        <p:spPr>
          <a:xfrm>
            <a:off x="1790963" y="5948337"/>
            <a:ext cx="780708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900" b="1" dirty="0">
                <a:latin typeface="Verdana" panose="020B0604030504040204" pitchFamily="34" charset="0"/>
                <a:ea typeface="Verdana" panose="020B0604030504040204" pitchFamily="34" charset="0"/>
              </a:rPr>
              <a:t>Вознаграждение = количество отправлений, отвечающих требованиям, х 0,5 СПЗ</a:t>
            </a:r>
            <a:endParaRPr lang="en-US" sz="19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12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5CC2A-4659-4796-B4AE-FAC4DDE6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9998613" cy="574284"/>
          </a:xfrm>
        </p:spPr>
        <p:txBody>
          <a:bodyPr/>
          <a:lstStyle/>
          <a:p>
            <a:r>
              <a:rPr lang="ru-RU" sz="2000" dirty="0"/>
              <a:t>График  отчетности</a:t>
            </a:r>
            <a:br>
              <a:rPr lang="en-US" dirty="0"/>
            </a:br>
            <a:r>
              <a:rPr lang="ru-RU" sz="1800" b="0" dirty="0"/>
              <a:t>(См. циркуляр МБ № 51/2025)</a:t>
            </a:r>
            <a:endParaRPr lang="en-US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CC22B1-6251-452E-BDF0-BC31ADC0906F}"/>
              </a:ext>
            </a:extLst>
          </p:cNvPr>
          <p:cNvSpPr txBox="1"/>
          <p:nvPr/>
        </p:nvSpPr>
        <p:spPr>
          <a:xfrm>
            <a:off x="838201" y="1136462"/>
            <a:ext cx="751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Отчетность составляется в соответствии с руководящими принципами, содержащимися в статье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31-105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21292-FA99-49E4-849F-4F4AF558B6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3" y="1680185"/>
            <a:ext cx="11836750" cy="3033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2D4B6796-F009-432F-9275-C9D126A9B7D5}"/>
              </a:ext>
            </a:extLst>
          </p:cNvPr>
          <p:cNvSpPr txBox="1"/>
          <p:nvPr/>
        </p:nvSpPr>
        <p:spPr>
          <a:xfrm>
            <a:off x="838201" y="4808483"/>
            <a:ext cx="110111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LAS </a:t>
            </a:r>
            <a:r>
              <a:rPr lang="fr-CH" sz="1600" dirty="0"/>
              <a:t>–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моделирование учета писем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Q </a:t>
            </a:r>
            <a:r>
              <a:rPr lang="fr-CH" sz="1600" dirty="0"/>
              <a:t>–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квартал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fr-CH" sz="1600" dirty="0"/>
              <a:t>–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отчетный год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Отчеты будут публиковаться в приложении QCS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Mail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qcsmail.ptc.post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) с 15 по 25 число каждого месяца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Окончательные отчеты для получения вознаграждения: февраль (четвертый квартал), май (первый квартал), август (второй квартал), ноябрь (третий квартал)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0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5CC2A-4659-4796-B4AE-FAC4DDE6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97201"/>
            <a:ext cx="5609493" cy="574284"/>
          </a:xfrm>
        </p:spPr>
        <p:txBody>
          <a:bodyPr/>
          <a:lstStyle/>
          <a:p>
            <a:r>
              <a:rPr lang="ru-RU" dirty="0"/>
              <a:t>Пример отчета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F637C-52EB-46A6-8B61-612E12A6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1" y="1191873"/>
            <a:ext cx="8038351" cy="3259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CBB4F-EDF5-47B5-95BB-F33C57AA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061" y="4016430"/>
            <a:ext cx="8427228" cy="25640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060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72AE-E360-45A8-9BBF-C9BCB90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3" y="497201"/>
            <a:ext cx="9639159" cy="574284"/>
          </a:xfrm>
        </p:spPr>
        <p:txBody>
          <a:bodyPr/>
          <a:lstStyle/>
          <a:p>
            <a:r>
              <a:rPr lang="ru-RU" dirty="0"/>
              <a:t>Отчеты об опыте и операциях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9175C-17B6-4C01-84F3-1A1D48A3ACEB}"/>
              </a:ext>
            </a:extLst>
          </p:cNvPr>
          <p:cNvGrpSpPr/>
          <p:nvPr/>
        </p:nvGrpSpPr>
        <p:grpSpPr>
          <a:xfrm>
            <a:off x="258556" y="1382321"/>
            <a:ext cx="11292435" cy="3163990"/>
            <a:chOff x="258556" y="1382321"/>
            <a:chExt cx="11292435" cy="31639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6DF5C1D-FA53-497D-85BC-DB4F1F4B0134}"/>
                </a:ext>
              </a:extLst>
            </p:cNvPr>
            <p:cNvSpPr txBox="1"/>
            <p:nvPr/>
          </p:nvSpPr>
          <p:spPr>
            <a:xfrm>
              <a:off x="258557" y="2326989"/>
              <a:ext cx="3531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>
                <a:buFont typeface="Wingdings" panose="05000000000000000000" pitchFamily="2" charset="2"/>
                <a:buChar char="q"/>
              </a:pPr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Данные </a:t>
              </a:r>
              <a:r>
                <a:rPr lang="en-US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EDI, </a:t>
              </a:r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подлежащие копированию</a:t>
              </a:r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E7B5E8-2273-4D62-91B7-BA9CF32BA2B5}"/>
                </a:ext>
              </a:extLst>
            </p:cNvPr>
            <p:cNvSpPr txBox="1">
              <a:spLocks/>
            </p:cNvSpPr>
            <p:nvPr/>
          </p:nvSpPr>
          <p:spPr>
            <a:xfrm>
              <a:off x="641009" y="1652287"/>
              <a:ext cx="2985060" cy="57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sz="3200" b="0" dirty="0"/>
                <a:t>Опыт</a:t>
              </a:r>
              <a:endParaRPr lang="en-US" sz="3200" b="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9F9981-D639-4DE2-AE14-4BB2F0A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7555" y="1382321"/>
              <a:ext cx="4623436" cy="31639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254D11-3CF8-4463-A04F-3101D9FE3E1F}"/>
                </a:ext>
              </a:extLst>
            </p:cNvPr>
            <p:cNvSpPr txBox="1"/>
            <p:nvPr/>
          </p:nvSpPr>
          <p:spPr>
            <a:xfrm>
              <a:off x="258556" y="2949917"/>
              <a:ext cx="55242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>
                <a:buFont typeface="Wingdings" panose="05000000000000000000" pitchFamily="2" charset="2"/>
                <a:buChar char="q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Доступ к системе отчетности QCS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D622C2-7147-4F32-97F1-646F3D363226}"/>
              </a:ext>
            </a:extLst>
          </p:cNvPr>
          <p:cNvGrpSpPr/>
          <p:nvPr/>
        </p:nvGrpSpPr>
        <p:grpSpPr>
          <a:xfrm>
            <a:off x="271169" y="4339780"/>
            <a:ext cx="9610657" cy="1943961"/>
            <a:chOff x="271169" y="4339780"/>
            <a:chExt cx="9610657" cy="19439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C01A1F-B5E8-4ADE-9330-1134523420BB}"/>
                </a:ext>
              </a:extLst>
            </p:cNvPr>
            <p:cNvSpPr txBox="1"/>
            <p:nvPr/>
          </p:nvSpPr>
          <p:spPr>
            <a:xfrm>
              <a:off x="271169" y="5014482"/>
              <a:ext cx="8374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>
                <a:buFont typeface="Wingdings" panose="05000000000000000000" pitchFamily="2" charset="2"/>
                <a:buChar char="q"/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Только плоский файл может быть создан и доступен по запросу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91F791F-3818-40E2-AE7F-8A077FCC8F85}"/>
                </a:ext>
              </a:extLst>
            </p:cNvPr>
            <p:cNvSpPr txBox="1">
              <a:spLocks/>
            </p:cNvSpPr>
            <p:nvPr/>
          </p:nvSpPr>
          <p:spPr>
            <a:xfrm>
              <a:off x="653621" y="4339780"/>
              <a:ext cx="4378731" cy="5742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sz="2400" b="0" dirty="0"/>
                <a:t>Отчеты об операциях</a:t>
              </a:r>
              <a:endParaRPr lang="en-US" sz="2400" b="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FACA0B-8718-4263-8B31-AA8057E9B739}"/>
                </a:ext>
              </a:extLst>
            </p:cNvPr>
            <p:cNvSpPr txBox="1"/>
            <p:nvPr/>
          </p:nvSpPr>
          <p:spPr>
            <a:xfrm>
              <a:off x="271169" y="5637410"/>
              <a:ext cx="9610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44525" lvl="1" indent="-285750">
                <a:buFont typeface="Wingdings" panose="05000000000000000000" pitchFamily="2" charset="2"/>
                <a:buChar char="q"/>
              </a:pPr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Глобальная система отчетности ВПС будет содержать больше оперативных отчетов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3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ACA0-E73F-449D-BF95-3358FEF7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544" y="418995"/>
            <a:ext cx="9343556" cy="645799"/>
          </a:xfrm>
        </p:spPr>
        <p:txBody>
          <a:bodyPr/>
          <a:lstStyle/>
          <a:p>
            <a:r>
              <a:rPr lang="ru-RU" sz="2800" dirty="0"/>
              <a:t>Электронная обработка международных запросов с 1 января 2026 года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8B83-5704-4755-A77F-1CE3343BB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550" y="1530220"/>
            <a:ext cx="11518900" cy="3420000"/>
          </a:xfrm>
          <a:ln>
            <a:noFill/>
          </a:ln>
        </p:spPr>
        <p:txBody>
          <a:bodyPr/>
          <a:lstStyle/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US" sz="2400" dirty="0"/>
          </a:p>
          <a:p>
            <a:pPr marL="4400" indent="0" defTabSz="360000">
              <a:buNone/>
            </a:pPr>
            <a:endParaRPr lang="en-GB" sz="24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B9B946-B8D1-4140-8382-D845942D8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331567"/>
              </p:ext>
            </p:extLst>
          </p:nvPr>
        </p:nvGraphicFramePr>
        <p:xfrm>
          <a:off x="342900" y="1341521"/>
          <a:ext cx="4325353" cy="522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F4979E3-A7A8-4337-B669-6562F97D3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93350"/>
              </p:ext>
            </p:extLst>
          </p:nvPr>
        </p:nvGraphicFramePr>
        <p:xfrm>
          <a:off x="4788568" y="1341521"/>
          <a:ext cx="6864016" cy="5221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25378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883" y="2036389"/>
            <a:ext cx="7180234" cy="1624614"/>
          </a:xfrm>
        </p:spPr>
        <p:txBody>
          <a:bodyPr/>
          <a:lstStyle/>
          <a:p>
            <a:r>
              <a:rPr lang="en-US" sz="3600" dirty="0"/>
              <a:t>6. </a:t>
            </a:r>
            <a:r>
              <a:rPr lang="ru-RU" sz="3600" dirty="0"/>
              <a:t>Учет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271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сегодня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1532021"/>
            <a:ext cx="11532119" cy="4706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19C51-BC1F-412B-80ED-137C6735E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32552"/>
              </p:ext>
            </p:extLst>
          </p:nvPr>
        </p:nvGraphicFramePr>
        <p:xfrm>
          <a:off x="1077712" y="1554480"/>
          <a:ext cx="95826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660">
                  <a:extLst>
                    <a:ext uri="{9D8B030D-6E8A-4147-A177-3AD203B41FA5}">
                      <a16:colId xmlns:a16="http://schemas.microsoft.com/office/drawing/2014/main" val="3379270745"/>
                    </a:ext>
                  </a:extLst>
                </a:gridCol>
                <a:gridCol w="3351006">
                  <a:extLst>
                    <a:ext uri="{9D8B030D-6E8A-4147-A177-3AD203B41FA5}">
                      <a16:colId xmlns:a16="http://schemas.microsoft.com/office/drawing/2014/main" val="1251185141"/>
                    </a:ext>
                  </a:extLst>
                </a:gridCol>
                <a:gridCol w="4164030">
                  <a:extLst>
                    <a:ext uri="{9D8B030D-6E8A-4147-A177-3AD203B41FA5}">
                      <a16:colId xmlns:a16="http://schemas.microsoft.com/office/drawing/2014/main" val="3395413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Продукт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Добавочное</a:t>
                      </a:r>
                      <a:r>
                        <a:rPr lang="ru-RU" sz="18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вознаграждение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Дополнительное вознаграждение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4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Заказные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Применяется ко всем полученным заказным отправлениям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CN 55, 56, 61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Только среди участников SRP ВПС</a:t>
                      </a: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b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8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объявленной ценностью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Применяется ко всем полученным отправлениям с объявленной ценностью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CN 55, 56, 61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Только среди участников SRP ВПС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b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1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Отслеживаемые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6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2338EE-1052-4EAB-A19F-1B40AE967ED0}"/>
              </a:ext>
            </a:extLst>
          </p:cNvPr>
          <p:cNvSpPr txBox="1"/>
          <p:nvPr/>
        </p:nvSpPr>
        <p:spPr>
          <a:xfrm>
            <a:off x="6230983" y="332821"/>
            <a:ext cx="557276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pc="-50" dirty="0"/>
              <a:t>Участие в программе дополнительного вознаграждения</a:t>
            </a:r>
            <a:r>
              <a:rPr lang="ru-RU" dirty="0"/>
              <a:t> ВПС (SRP) по выбору -&gt; «Закрытая» подгруппа операторов, получающих дополнительное вознаграждение в зависимости от результатов работы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8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E8ABE-96AF-4FB5-9699-8747350C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764" y="210058"/>
            <a:ext cx="10479216" cy="888899"/>
          </a:xfrm>
        </p:spPr>
        <p:txBody>
          <a:bodyPr/>
          <a:lstStyle/>
          <a:p>
            <a:r>
              <a:rPr lang="ru-RU" sz="1800" dirty="0"/>
              <a:t>Введение: Что является движущей силой изменений в продукте?</a:t>
            </a:r>
            <a:br>
              <a:rPr lang="ru-RU" sz="1800" dirty="0"/>
            </a:br>
            <a:r>
              <a:rPr lang="ru-RU" sz="1800" dirty="0"/>
              <a:t>Внутренние факторы и быстро меняющийся глобальный ландшафт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11">
            <a:extLst>
              <a:ext uri="{FF2B5EF4-FFF2-40B4-BE49-F238E27FC236}">
                <a16:creationId xmlns:a16="http://schemas.microsoft.com/office/drawing/2014/main" id="{7145EEFA-4E58-4CB0-87C1-95C1A1F4E5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932" y="2772466"/>
            <a:ext cx="3900747" cy="2340448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C5A364D1-FC00-4DBD-B293-897D1AB64E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04" y="1266091"/>
            <a:ext cx="3900748" cy="2340449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52279482-557C-4089-8DE6-C2CEDADE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47054" y="4386891"/>
            <a:ext cx="3832793" cy="229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548B1-B042-4A6B-AA4D-24401F0B24E8}"/>
              </a:ext>
            </a:extLst>
          </p:cNvPr>
          <p:cNvSpPr txBox="1"/>
          <p:nvPr/>
        </p:nvSpPr>
        <p:spPr>
          <a:xfrm>
            <a:off x="4862977" y="1349426"/>
            <a:ext cx="6336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Сложность предложения почтового продукта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Пересечение между отправлениями письменной корреспонденции, посылочной почты и 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.jpg">
            <a:extLst>
              <a:ext uri="{FF2B5EF4-FFF2-40B4-BE49-F238E27FC236}">
                <a16:creationId xmlns:a16="http://schemas.microsoft.com/office/drawing/2014/main" id="{B4FAAA0F-0310-4085-95EB-96675E75A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14" y="2508146"/>
            <a:ext cx="2962862" cy="2962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2B50B-FECA-46AE-828F-AAE0550D99DA}"/>
              </a:ext>
            </a:extLst>
          </p:cNvPr>
          <p:cNvSpPr txBox="1"/>
          <p:nvPr/>
        </p:nvSpPr>
        <p:spPr>
          <a:xfrm>
            <a:off x="5927598" y="5408538"/>
            <a:ext cx="5791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Растущая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B05EC-B0C7-4DAD-9640-DD05CD6B197B}"/>
              </a:ext>
            </a:extLst>
          </p:cNvPr>
          <p:cNvSpPr txBox="1"/>
          <p:nvPr/>
        </p:nvSpPr>
        <p:spPr>
          <a:xfrm>
            <a:off x="7194961" y="2939931"/>
            <a:ext cx="45986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Меняющиеся ожидания клиентов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Растущий бум электронной коммерции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требования к торговой политике, цепочке поставок и безопасности почты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70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с 2026 г.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1532021"/>
            <a:ext cx="11532119" cy="4706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19C51-BC1F-412B-80ED-137C6735E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52534"/>
              </p:ext>
            </p:extLst>
          </p:nvPr>
        </p:nvGraphicFramePr>
        <p:xfrm>
          <a:off x="1077712" y="1717251"/>
          <a:ext cx="958269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660">
                  <a:extLst>
                    <a:ext uri="{9D8B030D-6E8A-4147-A177-3AD203B41FA5}">
                      <a16:colId xmlns:a16="http://schemas.microsoft.com/office/drawing/2014/main" val="3379270745"/>
                    </a:ext>
                  </a:extLst>
                </a:gridCol>
                <a:gridCol w="3351006">
                  <a:extLst>
                    <a:ext uri="{9D8B030D-6E8A-4147-A177-3AD203B41FA5}">
                      <a16:colId xmlns:a16="http://schemas.microsoft.com/office/drawing/2014/main" val="1251185141"/>
                    </a:ext>
                  </a:extLst>
                </a:gridCol>
                <a:gridCol w="4164030">
                  <a:extLst>
                    <a:ext uri="{9D8B030D-6E8A-4147-A177-3AD203B41FA5}">
                      <a16:colId xmlns:a16="http://schemas.microsoft.com/office/drawing/2014/main" val="3395413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Продукт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Добавочное вознаграждение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Дополнительное вознаграждение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4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Заказные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Применяется ко всем полученным заказным отправлениям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CN 55, 56, 61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trike="sngStrike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Только среди участников SRP ВПС</a:t>
                      </a: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Account: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18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объявленной ценностью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Применяется ко всем полученным отправлениям</a:t>
                      </a:r>
                      <a:r>
                        <a:rPr lang="ru-RU" sz="18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 объявленной ценностью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CN 55, 56, 61</a:t>
                      </a: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trike="sngStrike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Только среди участников SRP ВПС</a:t>
                      </a: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1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отслеживаемые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 основе отчетов ВПС</a:t>
                      </a:r>
                    </a:p>
                    <a:p>
                      <a:endParaRPr lang="fr-CH" sz="18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ru-RU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Счет</a:t>
                      </a:r>
                      <a:r>
                        <a:rPr lang="fr-CH" sz="18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lang="fr-CH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CN 60</a:t>
                      </a:r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96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286C-4E02-41D2-8647-39A7421D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CN 60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94709-DF28-43DF-BCAE-53918B53F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89" y="160474"/>
            <a:ext cx="4773260" cy="65370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81AD71-E2FD-4768-A59E-0F89BABC4431}"/>
              </a:ext>
            </a:extLst>
          </p:cNvPr>
          <p:cNvSpPr txBox="1">
            <a:spLocks/>
          </p:cNvSpPr>
          <p:nvPr/>
        </p:nvSpPr>
        <p:spPr>
          <a:xfrm>
            <a:off x="286976" y="1253971"/>
            <a:ext cx="6600841" cy="14384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0" dirty="0"/>
              <a:t>Ежеквартальный учет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Содержание: исключительно из отчета ВПС (на основе сообщений EMSEVT)</a:t>
            </a:r>
            <a:endParaRPr lang="en-GB" sz="1800" b="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5CAE9B-9B9B-4843-B860-3FDAB93E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2973056"/>
            <a:ext cx="5397323" cy="234526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CD2046-7F65-4CD7-9D85-DAF139F1F0D2}"/>
              </a:ext>
            </a:extLst>
          </p:cNvPr>
          <p:cNvCxnSpPr>
            <a:cxnSpLocks/>
          </p:cNvCxnSpPr>
          <p:nvPr/>
        </p:nvCxnSpPr>
        <p:spPr>
          <a:xfrm flipV="1">
            <a:off x="5826947" y="2178809"/>
            <a:ext cx="1232259" cy="113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416AA5-720D-4897-B61B-9B52FBB9DAA9}"/>
              </a:ext>
            </a:extLst>
          </p:cNvPr>
          <p:cNvCxnSpPr>
            <a:cxnSpLocks/>
          </p:cNvCxnSpPr>
          <p:nvPr/>
        </p:nvCxnSpPr>
        <p:spPr>
          <a:xfrm flipV="1">
            <a:off x="6311348" y="2692400"/>
            <a:ext cx="712175" cy="113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04DB644-A198-4B02-8DE8-2708FE10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15" y="4049768"/>
            <a:ext cx="4777208" cy="26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Централизованный</a:t>
            </a:r>
            <a:r>
              <a:rPr lang="en-GB" dirty="0"/>
              <a:t> CN 60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1639148"/>
            <a:ext cx="11532119" cy="1483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Содержание CN 60: «скопируйте и вставьте» из главного отчета МБ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0" dirty="0"/>
              <a:t>Новая факультативная услуга МБ с </a:t>
            </a:r>
            <a:r>
              <a:rPr lang="en-GB" sz="2000" b="0" dirty="0"/>
              <a:t>2025</a:t>
            </a:r>
            <a:r>
              <a:rPr lang="ru-RU" sz="2000" b="0" dirty="0"/>
              <a:t> г.</a:t>
            </a:r>
            <a:r>
              <a:rPr lang="en-GB" sz="2000" b="0" dirty="0"/>
              <a:t>:</a:t>
            </a:r>
            <a:br>
              <a:rPr lang="en-GB" sz="2000" b="0" dirty="0"/>
            </a:br>
            <a:r>
              <a:rPr lang="ru-RU" sz="2000" b="0" dirty="0"/>
              <a:t>МБ может создавать и распространять счета CN 60 от имени заинтересованных НО</a:t>
            </a:r>
            <a:endParaRPr lang="en-GB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C140D-DD35-40E6-AA50-5681761A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40" y="3225800"/>
            <a:ext cx="5609961" cy="32749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AD79CD5-065C-49A4-A464-F8E8C9EA2C05}"/>
              </a:ext>
            </a:extLst>
          </p:cNvPr>
          <p:cNvSpPr txBox="1">
            <a:spLocks/>
          </p:cNvSpPr>
          <p:nvPr/>
        </p:nvSpPr>
        <p:spPr>
          <a:xfrm>
            <a:off x="678016" y="3501330"/>
            <a:ext cx="5411893" cy="2793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0" dirty="0"/>
              <a:t>Позволяет избежать копирования и вставки вручную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0" dirty="0"/>
              <a:t>Нет проблем с VNS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0" dirty="0"/>
              <a:t>МБ устанавливает пороговые значения платежей (перенос платежей на следующий период и т.д.)</a:t>
            </a:r>
          </a:p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sz="1600" b="0" dirty="0"/>
              <a:t>Дебиторам удобнее и проще получать счета, созданные централизованно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231407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Централизованный</a:t>
            </a:r>
            <a:r>
              <a:rPr lang="en-GB" sz="2000" dirty="0"/>
              <a:t> CN 60 (</a:t>
            </a:r>
            <a:r>
              <a:rPr lang="ru-RU" sz="2000" dirty="0"/>
              <a:t>продолжение)</a:t>
            </a: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3850" y="2125526"/>
            <a:ext cx="11532119" cy="41125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Центральный CN 60: решение, описанное в статье 31-106 Регламента Конвенции ВПС (подготовка и передача данных о начислениях по счетам дополнительного вознаграждения и дополнительных выплатах на основе централизованных отчетов</a:t>
            </a:r>
            <a:r>
              <a:rPr lang="en-US" sz="1800" b="0" dirty="0"/>
              <a:t>)</a:t>
            </a:r>
            <a:endParaRPr lang="en-GB" sz="1800" b="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Начиная с 2026 года, CN 60 будет использоваться чаще -&gt; увеличенные преимущества благодаря централизованному CN 60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Примечание: централизованный подход распространяется на двусторонние/ многосторонние соглашения с отчетностью за пределами ВПС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016423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883" y="2036389"/>
            <a:ext cx="7180234" cy="1624614"/>
          </a:xfrm>
        </p:spPr>
        <p:txBody>
          <a:bodyPr/>
          <a:lstStyle/>
          <a:p>
            <a:r>
              <a:rPr lang="en-US" sz="3600" dirty="0"/>
              <a:t>7. </a:t>
            </a:r>
            <a:r>
              <a:rPr lang="ru-RU" sz="3600" dirty="0"/>
              <a:t>Соответствие требованиям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5705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Оценка соответствия требованиям </a:t>
            </a:r>
            <a:r>
              <a:rPr lang="en-GB" sz="2000" dirty="0"/>
              <a:t>EDI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329940" y="1509299"/>
            <a:ext cx="11532119" cy="46927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Оценки соответствия EDI доступны на платформе для проверки соответствия, опубликованной в QCS (</a:t>
            </a:r>
            <a:r>
              <a:rPr lang="ru-RU" sz="1800" b="0" dirty="0" err="1"/>
              <a:t>qcsmailbd.ptc.post</a:t>
            </a:r>
            <a:r>
              <a:rPr lang="ru-RU" sz="1800" b="0" dirty="0"/>
              <a:t>)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Часть оценки качества данных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Платформа предназначена для выявления проблем и их решения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Показатели соответствия регулярно обновляются в соответствии с новыми правилами/ потребностями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b="0" dirty="0"/>
              <a:t>В начале 2026 года планируется привести их в соответствие с</a:t>
            </a:r>
            <a:r>
              <a:rPr lang="en-GB" sz="1800" b="0" dirty="0"/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учетом обязательного обмена EMSEVT для всей письменной корреспонденции -&gt; Все ссылки EDI должны быть открыты для xx350 адресов EDI -&gt; Сообщения EMSEVT должны отправляться всем партнерам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отображения аномалий, таких как наличие заказной почты только в депешах, содержащих товары (депеши UA)</a:t>
            </a:r>
            <a:endParaRPr lang="en-GB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2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Панель мониторинга соответствия требованиям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4EEAD-ADF3-4D4A-94BE-DA36F1B7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1" y="1254734"/>
            <a:ext cx="8077654" cy="544619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79CAE6-2D46-4F99-A308-A5FB4A354A7D}"/>
              </a:ext>
            </a:extLst>
          </p:cNvPr>
          <p:cNvSpPr/>
          <p:nvPr/>
        </p:nvSpPr>
        <p:spPr>
          <a:xfrm>
            <a:off x="1937801" y="5001950"/>
            <a:ext cx="1538130" cy="8901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DBC86F-3472-4266-8A8A-FF9A1FCA64A7}"/>
              </a:ext>
            </a:extLst>
          </p:cNvPr>
          <p:cNvSpPr/>
          <p:nvPr/>
        </p:nvSpPr>
        <p:spPr>
          <a:xfrm>
            <a:off x="4482175" y="2816878"/>
            <a:ext cx="1538130" cy="8901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BCA6-D8BE-46A9-AAD8-EA0B1B85D8B6}"/>
              </a:ext>
            </a:extLst>
          </p:cNvPr>
          <p:cNvSpPr txBox="1"/>
          <p:nvPr/>
        </p:nvSpPr>
        <p:spPr>
          <a:xfrm>
            <a:off x="8823051" y="1653187"/>
            <a:ext cx="296725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Новое в 2026 г: </a:t>
            </a:r>
            <a:r>
              <a:rPr lang="ru-RU" sz="1600" dirty="0"/>
              <a:t>проблема возникает, когда заказные отправления находятся в депешах только для товаров</a:t>
            </a:r>
            <a:endParaRPr lang="en-US" sz="16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BC6EB-CE95-43E8-BA3D-B4E9ACB99CD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970850" y="2191796"/>
            <a:ext cx="2852201" cy="90263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DEDB7-E555-4904-9200-C4205B5EB4B5}"/>
              </a:ext>
            </a:extLst>
          </p:cNvPr>
          <p:cNvSpPr txBox="1"/>
          <p:nvPr/>
        </p:nvSpPr>
        <p:spPr>
          <a:xfrm>
            <a:off x="8823051" y="4106124"/>
            <a:ext cx="3032919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Новое в 2026 г.:</a:t>
            </a:r>
          </a:p>
          <a:p>
            <a:pPr algn="just"/>
            <a:r>
              <a:rPr lang="ru-RU" sz="1600" dirty="0"/>
              <a:t>Ожидающие /отклоненные ссылки для xx350 адресов, отображаются как ошибки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Активный обмен  письмами EMSEVT со всеми партнерами</a:t>
            </a:r>
            <a:endParaRPr lang="en-US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6C0D1A-B9CB-460A-A85F-39E045D2D292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3475931" y="5014065"/>
            <a:ext cx="5347120" cy="50261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73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0BF39AF-1E89-4AED-BCAE-0D16B945B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883" y="2325949"/>
            <a:ext cx="7180234" cy="1624614"/>
          </a:xfrm>
        </p:spPr>
        <p:txBody>
          <a:bodyPr/>
          <a:lstStyle/>
          <a:p>
            <a:r>
              <a:rPr lang="en-US" sz="3600" dirty="0"/>
              <a:t>8. </a:t>
            </a:r>
            <a:r>
              <a:rPr lang="ru-RU" sz="3600" dirty="0"/>
              <a:t>Сессия вопросов и ответов в чате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8400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07B1EBC-04E9-43C0-A12E-FF86D853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266" y="730862"/>
            <a:ext cx="7417468" cy="56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5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859" y="2051489"/>
            <a:ext cx="10720251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9. </a:t>
            </a:r>
            <a:r>
              <a:rPr lang="ru-RU" sz="3600" dirty="0"/>
              <a:t>Поддержка и руководство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356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89C7E265-B766-435B-B989-F97B4BBA681F}"/>
              </a:ext>
            </a:extLst>
          </p:cNvPr>
          <p:cNvSpPr/>
          <p:nvPr/>
        </p:nvSpPr>
        <p:spPr>
          <a:xfrm>
            <a:off x="3362049" y="1127753"/>
            <a:ext cx="5467901" cy="54276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2A101D-0F4A-4E9F-A52A-C468465C4436}"/>
              </a:ext>
            </a:extLst>
          </p:cNvPr>
          <p:cNvSpPr/>
          <p:nvPr/>
        </p:nvSpPr>
        <p:spPr>
          <a:xfrm>
            <a:off x="4267199" y="1928912"/>
            <a:ext cx="3876675" cy="376120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4AF23C-015E-48A6-979F-6CD45CCD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9117" y="3536897"/>
            <a:ext cx="1038222" cy="97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E1537-5166-4B1D-A977-13C6CB61282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3656850" y="4096973"/>
            <a:ext cx="1452255" cy="983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57FDC-93CB-4A01-A71A-4A37D43E31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6071" y="1725325"/>
            <a:ext cx="1028700" cy="752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D2F0C-C4DB-4925-A38D-054FA0939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632" y="5131158"/>
            <a:ext cx="858960" cy="924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95FDF1-4D59-41FB-A5F6-1C4E5ED8801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0620" y="3111222"/>
            <a:ext cx="1238250" cy="86677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E11D43-008F-409C-BA12-4F53A13E0A52}"/>
              </a:ext>
            </a:extLst>
          </p:cNvPr>
          <p:cNvSpPr txBox="1"/>
          <p:nvPr/>
        </p:nvSpPr>
        <p:spPr>
          <a:xfrm>
            <a:off x="5554281" y="3936953"/>
            <a:ext cx="17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Клиент в центре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692D89-50FF-471A-BD13-C39608998FDB}"/>
              </a:ext>
            </a:extLst>
          </p:cNvPr>
          <p:cNvSpPr txBox="1"/>
          <p:nvPr/>
        </p:nvSpPr>
        <p:spPr>
          <a:xfrm>
            <a:off x="4673384" y="2699044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D36FC-3B61-4303-9422-A54A4F011B54}"/>
              </a:ext>
            </a:extLst>
          </p:cNvPr>
          <p:cNvSpPr txBox="1"/>
          <p:nvPr/>
        </p:nvSpPr>
        <p:spPr>
          <a:xfrm>
            <a:off x="6800437" y="2440755"/>
            <a:ext cx="12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Элементы услуги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6B66C-C9AA-4C56-B35F-C96D7ACD3CFA}"/>
              </a:ext>
            </a:extLst>
          </p:cNvPr>
          <p:cNvSpPr txBox="1"/>
          <p:nvPr/>
        </p:nvSpPr>
        <p:spPr>
          <a:xfrm>
            <a:off x="3738588" y="4894808"/>
            <a:ext cx="145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Нормативная база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82DC69F2-447E-4846-899D-F64DC0F999EE}"/>
              </a:ext>
            </a:extLst>
          </p:cNvPr>
          <p:cNvSpPr/>
          <p:nvPr/>
        </p:nvSpPr>
        <p:spPr>
          <a:xfrm>
            <a:off x="1129553" y="1788919"/>
            <a:ext cx="3286945" cy="847725"/>
          </a:xfrm>
          <a:prstGeom prst="homePlate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fr-FR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Анализ и разработка услуг и характеристик продуктов, ориентированных на клиента и рынок</a:t>
            </a:r>
            <a:endParaRPr lang="en-GB" sz="1200" b="1" kern="1200" noProof="0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E85C3CAA-970F-42F1-B9BB-98BF5A8F658D}"/>
              </a:ext>
            </a:extLst>
          </p:cNvPr>
          <p:cNvSpPr/>
          <p:nvPr/>
        </p:nvSpPr>
        <p:spPr>
          <a:xfrm>
            <a:off x="890057" y="4284569"/>
            <a:ext cx="3224093" cy="73152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fr-FR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Согласование нормативных актов для поддержки и облегчения предоставления услуг</a:t>
            </a:r>
            <a:endParaRPr lang="en-GB" sz="1200" kern="1200" noProof="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A3815C1-BF20-4AB8-91AE-53A4AC73A6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681" y="1917403"/>
            <a:ext cx="733425" cy="847725"/>
          </a:xfrm>
          <a:prstGeom prst="rect">
            <a:avLst/>
          </a:prstGeom>
        </p:spPr>
      </p:pic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77F83CD0-3850-40AD-BB3E-5B7BE20522E7}"/>
              </a:ext>
            </a:extLst>
          </p:cNvPr>
          <p:cNvSpPr/>
          <p:nvPr/>
        </p:nvSpPr>
        <p:spPr>
          <a:xfrm rot="10800000">
            <a:off x="8318894" y="3443754"/>
            <a:ext cx="3165525" cy="731520"/>
          </a:xfrm>
          <a:prstGeom prst="homePlate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B247E9-9209-415B-9A74-3219B75AB7CD}"/>
              </a:ext>
            </a:extLst>
          </p:cNvPr>
          <p:cNvSpPr txBox="1"/>
          <p:nvPr/>
        </p:nvSpPr>
        <p:spPr>
          <a:xfrm>
            <a:off x="8500860" y="3503705"/>
            <a:ext cx="2962623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fr-FR" sz="105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Наращивание потенциала, расширение прав и возможностей в области знаний и сотрудничество в целях развития</a:t>
            </a:r>
            <a:endParaRPr lang="en-GB" sz="1050" kern="1200" noProof="0" dirty="0"/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C6114822-C555-411B-8643-19D5528386F6}"/>
              </a:ext>
            </a:extLst>
          </p:cNvPr>
          <p:cNvSpPr/>
          <p:nvPr/>
        </p:nvSpPr>
        <p:spPr>
          <a:xfrm rot="10800000">
            <a:off x="7794770" y="1519739"/>
            <a:ext cx="3107919" cy="752474"/>
          </a:xfrm>
          <a:prstGeom prst="homePlat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noProof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225116-B527-4BB5-BE90-68E1A40D1B15}"/>
              </a:ext>
            </a:extLst>
          </p:cNvPr>
          <p:cNvSpPr txBox="1"/>
          <p:nvPr/>
        </p:nvSpPr>
        <p:spPr>
          <a:xfrm>
            <a:off x="8076641" y="1481499"/>
            <a:ext cx="283768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Упрощение ассортимента услуг, расширение функциональных возможностей</a:t>
            </a: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36F308DE-CF44-4A37-B2A6-A8417FC9B198}"/>
              </a:ext>
            </a:extLst>
          </p:cNvPr>
          <p:cNvSpPr/>
          <p:nvPr/>
        </p:nvSpPr>
        <p:spPr>
          <a:xfrm rot="10800000">
            <a:off x="6987099" y="5520545"/>
            <a:ext cx="3009731" cy="73152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</a:pPr>
            <a:endParaRPr lang="en-GB" sz="1200" kern="1200" noProof="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0D0300-F084-4572-B469-98D4E2E4A763}"/>
              </a:ext>
            </a:extLst>
          </p:cNvPr>
          <p:cNvSpPr txBox="1"/>
          <p:nvPr/>
        </p:nvSpPr>
        <p:spPr>
          <a:xfrm>
            <a:off x="7412359" y="5646291"/>
            <a:ext cx="24181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Разработка новых моделей и решений</a:t>
            </a:r>
            <a:endParaRPr lang="en-GB" sz="1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C6BE7-9667-4B9B-8CAD-8457FDE9375F}"/>
              </a:ext>
            </a:extLst>
          </p:cNvPr>
          <p:cNvSpPr txBox="1"/>
          <p:nvPr/>
        </p:nvSpPr>
        <p:spPr>
          <a:xfrm>
            <a:off x="8005798" y="4260119"/>
            <a:ext cx="182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потенциала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9E49AB1-6D5E-498B-83E0-E7ACF939F149}"/>
              </a:ext>
            </a:extLst>
          </p:cNvPr>
          <p:cNvSpPr txBox="1">
            <a:spLocks/>
          </p:cNvSpPr>
          <p:nvPr/>
        </p:nvSpPr>
        <p:spPr>
          <a:xfrm>
            <a:off x="1688252" y="169681"/>
            <a:ext cx="9301701" cy="812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Механизм реагирования и поддержки ВПС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Адаптация почтовых услуг к динамике рынка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0A5732-FFCE-4A83-869F-8374F11C4C0D}"/>
              </a:ext>
            </a:extLst>
          </p:cNvPr>
          <p:cNvSpPr txBox="1"/>
          <p:nvPr/>
        </p:nvSpPr>
        <p:spPr>
          <a:xfrm>
            <a:off x="5600620" y="5894467"/>
            <a:ext cx="1476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Новые модели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49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1621697" y="308357"/>
            <a:ext cx="975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 циркуляра МБ и обновление сборника письменной корреспонденции в режиме онлайн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52FFDC-FF34-43AF-8280-FB72D46F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08" y="1325633"/>
            <a:ext cx="7595189" cy="23772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071EEAD-FE0A-42EE-8FD4-B9AA040B7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38" y="3505020"/>
            <a:ext cx="7789487" cy="3154459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84092F1-256C-480A-AE54-D716BA4EAB7D}"/>
              </a:ext>
            </a:extLst>
          </p:cNvPr>
          <p:cNvGrpSpPr/>
          <p:nvPr/>
        </p:nvGrpSpPr>
        <p:grpSpPr>
          <a:xfrm>
            <a:off x="735751" y="1763559"/>
            <a:ext cx="3384147" cy="4454574"/>
            <a:chOff x="735751" y="1763559"/>
            <a:chExt cx="3384147" cy="445457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98EF946B-7AEB-4BD1-BF5F-65A4B47EF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657763">
              <a:off x="735751" y="1763559"/>
              <a:ext cx="3384147" cy="4454574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03105D7-3DCF-4A80-8BFA-D91091AD1989}"/>
                </a:ext>
              </a:extLst>
            </p:cNvPr>
            <p:cNvSpPr txBox="1"/>
            <p:nvPr/>
          </p:nvSpPr>
          <p:spPr>
            <a:xfrm rot="18085889">
              <a:off x="365409" y="3245179"/>
              <a:ext cx="37312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4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 R A F T</a:t>
              </a:r>
              <a:endPara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956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3F543-E7C9-475A-AF76-AA5FF86F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</a:t>
            </a:r>
            <a:r>
              <a:rPr lang="ru-RU" dirty="0" err="1"/>
              <a:t>вебинара</a:t>
            </a:r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77780F-87AF-43C4-A61E-24D91C927F93}"/>
              </a:ext>
            </a:extLst>
          </p:cNvPr>
          <p:cNvGrpSpPr/>
          <p:nvPr/>
        </p:nvGrpSpPr>
        <p:grpSpPr>
          <a:xfrm>
            <a:off x="4466051" y="1179558"/>
            <a:ext cx="6310412" cy="5293765"/>
            <a:chOff x="4381830" y="1227684"/>
            <a:chExt cx="6310412" cy="529376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B3AFE2-9123-4E19-A621-4BF3F1EC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8650" y="1227684"/>
              <a:ext cx="6253592" cy="529376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0727C3C-E2B6-4B5B-9CE7-5B8291C524B0}"/>
                </a:ext>
              </a:extLst>
            </p:cNvPr>
            <p:cNvSpPr txBox="1"/>
            <p:nvPr/>
          </p:nvSpPr>
          <p:spPr>
            <a:xfrm>
              <a:off x="4381830" y="3429000"/>
              <a:ext cx="10508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H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</a:rPr>
                <a:t>Physical Services Publications</a:t>
              </a:r>
            </a:p>
            <a:p>
              <a:pPr algn="r"/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endParaRPr>
            </a:p>
            <a:p>
              <a:pPr algn="r"/>
              <a:r>
                <a:rPr lang="fr-CH" sz="800" b="1" u="sng" dirty="0">
                  <a:solidFill>
                    <a:schemeClr val="accent5">
                      <a:lumMod val="75000"/>
                    </a:schemeClr>
                  </a:solidFill>
                  <a:highlight>
                    <a:srgbClr val="FFFF00"/>
                  </a:highlight>
                </a:rPr>
                <a:t>Capacity Building</a:t>
              </a:r>
            </a:p>
            <a:p>
              <a:pPr algn="r"/>
              <a:endParaRPr lang="fr-CH" sz="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endParaRPr>
            </a:p>
            <a:p>
              <a:pPr algn="r"/>
              <a:r>
                <a:rPr lang="fr-CH" sz="800" b="1" u="sng" dirty="0">
                  <a:solidFill>
                    <a:schemeClr val="accent5">
                      <a:lumMod val="75000"/>
                    </a:schemeClr>
                  </a:solidFill>
                </a:rPr>
                <a:t>UPU Forms</a:t>
              </a:r>
              <a:endParaRPr lang="en-US" sz="800" b="1" u="sng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839E34B-CD4B-44F7-8C00-BAA508DC03F2}"/>
              </a:ext>
            </a:extLst>
          </p:cNvPr>
          <p:cNvSpPr txBox="1"/>
          <p:nvPr/>
        </p:nvSpPr>
        <p:spPr>
          <a:xfrm>
            <a:off x="1170571" y="4878223"/>
            <a:ext cx="329548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 err="1">
                <a:solidFill>
                  <a:schemeClr val="accent1"/>
                </a:solidFill>
              </a:rPr>
              <a:t>Вебинары</a:t>
            </a:r>
            <a:endParaRPr lang="ru-RU" sz="1400" u="sng" dirty="0">
              <a:solidFill>
                <a:schemeClr val="accent1"/>
              </a:solidFill>
            </a:endParaRPr>
          </a:p>
          <a:p>
            <a:endParaRPr lang="ru-RU" sz="1400" u="sng" dirty="0">
              <a:solidFill>
                <a:schemeClr val="accent1"/>
              </a:solidFill>
            </a:endParaRPr>
          </a:p>
          <a:p>
            <a:r>
              <a:rPr lang="ru-RU" sz="1400" u="sng" dirty="0">
                <a:solidFill>
                  <a:schemeClr val="accent1"/>
                </a:solidFill>
              </a:rPr>
              <a:t>Презентации</a:t>
            </a:r>
          </a:p>
          <a:p>
            <a:endParaRPr lang="ru-RU" sz="1400" u="sng" dirty="0">
              <a:solidFill>
                <a:schemeClr val="accent1"/>
              </a:solidFill>
            </a:endParaRPr>
          </a:p>
          <a:p>
            <a:r>
              <a:rPr lang="ru-RU" sz="1400" u="sng" dirty="0">
                <a:solidFill>
                  <a:schemeClr val="accent1"/>
                </a:solidFill>
              </a:rPr>
              <a:t>Вопросы и ответы в чате</a:t>
            </a:r>
          </a:p>
          <a:p>
            <a:endParaRPr lang="ru-RU" sz="1400" u="sng" dirty="0">
              <a:solidFill>
                <a:schemeClr val="accent1"/>
              </a:solidFill>
            </a:endParaRPr>
          </a:p>
          <a:p>
            <a:r>
              <a:rPr lang="ru-RU" sz="1400" u="sng" dirty="0">
                <a:solidFill>
                  <a:schemeClr val="accent1"/>
                </a:solidFill>
              </a:rPr>
              <a:t>Смотрите </a:t>
            </a:r>
            <a:r>
              <a:rPr lang="ru-RU" sz="1400" u="sng" dirty="0" err="1">
                <a:solidFill>
                  <a:schemeClr val="accent1"/>
                </a:solidFill>
              </a:rPr>
              <a:t>вебинар</a:t>
            </a:r>
            <a:endParaRPr lang="en-US" sz="1400" u="sng" dirty="0">
              <a:solidFill>
                <a:schemeClr val="accent1"/>
              </a:solidFill>
            </a:endParaRPr>
          </a:p>
        </p:txBody>
      </p: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8909D5C2-26ED-447E-9613-0C1AD1FE7A48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2818312" y="3892215"/>
            <a:ext cx="1765721" cy="98600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AC74CDE-6613-47A6-B14D-16E709FD901A}"/>
              </a:ext>
            </a:extLst>
          </p:cNvPr>
          <p:cNvSpPr txBox="1"/>
          <p:nvPr/>
        </p:nvSpPr>
        <p:spPr>
          <a:xfrm>
            <a:off x="1415537" y="2624848"/>
            <a:ext cx="1386469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chemeClr val="accent1"/>
                </a:solidFill>
              </a:rPr>
              <a:t>Руководства</a:t>
            </a:r>
          </a:p>
          <a:p>
            <a:endParaRPr lang="ru-RU" sz="1400" u="sng" dirty="0">
              <a:solidFill>
                <a:schemeClr val="accent1"/>
              </a:solidFill>
            </a:endParaRPr>
          </a:p>
          <a:p>
            <a:r>
              <a:rPr lang="ru-RU" sz="1400" u="sng" dirty="0">
                <a:solidFill>
                  <a:schemeClr val="accent1"/>
                </a:solidFill>
              </a:rPr>
              <a:t>Руководство пользователя</a:t>
            </a:r>
            <a:endParaRPr lang="en-US" sz="1400" u="sng" dirty="0">
              <a:solidFill>
                <a:schemeClr val="accent1"/>
              </a:solidFill>
            </a:endParaRPr>
          </a:p>
        </p:txBody>
      </p: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C1CFAE67-D5FE-415A-8EF6-15DAB9599CB0}"/>
              </a:ext>
            </a:extLst>
          </p:cNvPr>
          <p:cNvCxnSpPr>
            <a:endCxn id="13" idx="3"/>
          </p:cNvCxnSpPr>
          <p:nvPr/>
        </p:nvCxnSpPr>
        <p:spPr>
          <a:xfrm rot="10800000">
            <a:off x="2802007" y="3101903"/>
            <a:ext cx="1782029" cy="41132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818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1621697" y="308357"/>
            <a:ext cx="97531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Обновленная информация об услуге отслеживаемой доставки и мешках M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6729B14A-280F-4ACC-87E1-B658D3D81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262454"/>
              </p:ext>
            </p:extLst>
          </p:nvPr>
        </p:nvGraphicFramePr>
        <p:xfrm>
          <a:off x="1329489" y="951315"/>
          <a:ext cx="10473489" cy="578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8EED0F8-B72E-4153-8C2B-6D11489E23F9}"/>
              </a:ext>
            </a:extLst>
          </p:cNvPr>
          <p:cNvSpPr txBox="1"/>
          <p:nvPr/>
        </p:nvSpPr>
        <p:spPr>
          <a:xfrm>
            <a:off x="1678096" y="1702468"/>
            <a:ext cx="100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114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B2C230-FFBB-4483-9030-F3B09E786937}"/>
              </a:ext>
            </a:extLst>
          </p:cNvPr>
          <p:cNvSpPr txBox="1"/>
          <p:nvPr/>
        </p:nvSpPr>
        <p:spPr>
          <a:xfrm>
            <a:off x="2072882" y="3511949"/>
            <a:ext cx="100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79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40BC14-424D-4508-AA51-73BBA7375024}"/>
              </a:ext>
            </a:extLst>
          </p:cNvPr>
          <p:cNvSpPr txBox="1"/>
          <p:nvPr/>
        </p:nvSpPr>
        <p:spPr>
          <a:xfrm>
            <a:off x="1627713" y="5315533"/>
            <a:ext cx="1009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3874759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F2AF5D1-05EB-4375-BC71-9FAB8A38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365943"/>
              </p:ext>
            </p:extLst>
          </p:nvPr>
        </p:nvGraphicFramePr>
        <p:xfrm>
          <a:off x="1737058" y="1491916"/>
          <a:ext cx="9818713" cy="48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D409044-B3A3-4E18-BE29-6E2BBD0C406D}"/>
              </a:ext>
            </a:extLst>
          </p:cNvPr>
          <p:cNvSpPr txBox="1"/>
          <p:nvPr/>
        </p:nvSpPr>
        <p:spPr>
          <a:xfrm>
            <a:off x="1621697" y="308357"/>
            <a:ext cx="975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По любым дополнительным вопросам или за дополнительной информацией обращайтесь к нам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27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CDC8BD9-6031-4FF8-848F-CAEC1A929B8F}"/>
              </a:ext>
            </a:extLst>
          </p:cNvPr>
          <p:cNvSpPr txBox="1"/>
          <p:nvPr/>
        </p:nvSpPr>
        <p:spPr>
          <a:xfrm>
            <a:off x="2862011" y="2274838"/>
            <a:ext cx="60970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3600" b="1" dirty="0"/>
            </a:br>
            <a:br>
              <a:rPr lang="en-US" sz="3600" b="1" dirty="0"/>
            </a:br>
            <a:r>
              <a:rPr lang="ru-RU" sz="3600" b="1" dirty="0"/>
              <a:t>Спасибо вам за ваше внимание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1222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BC8559-35C5-664C-E58D-7D7539922C74}"/>
              </a:ext>
            </a:extLst>
          </p:cNvPr>
          <p:cNvSpPr txBox="1">
            <a:spLocks/>
          </p:cNvSpPr>
          <p:nvPr/>
        </p:nvSpPr>
        <p:spPr>
          <a:xfrm>
            <a:off x="531223" y="1575880"/>
            <a:ext cx="11120846" cy="4406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CH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6044060"/>
              </p:ext>
            </p:extLst>
          </p:nvPr>
        </p:nvGraphicFramePr>
        <p:xfrm>
          <a:off x="2882155" y="1314826"/>
          <a:ext cx="8566133" cy="474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7E79FBBE-7BD1-429B-9FAE-9ECAC3F2BD24}"/>
              </a:ext>
            </a:extLst>
          </p:cNvPr>
          <p:cNvSpPr/>
          <p:nvPr/>
        </p:nvSpPr>
        <p:spPr>
          <a:xfrm>
            <a:off x="2181522" y="3146123"/>
            <a:ext cx="993703" cy="95441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555A50D-B979-4037-B463-E6C28B432582}"/>
              </a:ext>
            </a:extLst>
          </p:cNvPr>
          <p:cNvSpPr txBox="1">
            <a:spLocks/>
          </p:cNvSpPr>
          <p:nvPr/>
        </p:nvSpPr>
        <p:spPr>
          <a:xfrm>
            <a:off x="1585520" y="226528"/>
            <a:ext cx="10427516" cy="812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Ориентир на клиентов и их потребности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Изменения, связанные с продуктами, вступают в силу 1 января 2026 года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Picture 17" descr="image.jpg">
            <a:extLst>
              <a:ext uri="{FF2B5EF4-FFF2-40B4-BE49-F238E27FC236}">
                <a16:creationId xmlns:a16="http://schemas.microsoft.com/office/drawing/2014/main" id="{F2E8DE23-3EDB-413D-ADF3-211E3CD92D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058" y="2708929"/>
            <a:ext cx="1828800" cy="18288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82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35D29-844D-9B39-E66B-3F0C2F5A2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444" y="2042612"/>
            <a:ext cx="9792070" cy="1809549"/>
          </a:xfrm>
        </p:spPr>
        <p:txBody>
          <a:bodyPr/>
          <a:lstStyle/>
          <a:p>
            <a:br>
              <a:rPr lang="en-US" sz="1800" b="0" i="0" u="none" strike="noStrike" baseline="0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US" sz="3600" dirty="0"/>
              <a:t> 2. </a:t>
            </a:r>
            <a:r>
              <a:rPr lang="ru-RU" sz="3600" dirty="0"/>
              <a:t>Физические услуги и нормативные положения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634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70373-A8F7-4F03-B36E-D216E63C61F8}"/>
              </a:ext>
            </a:extLst>
          </p:cNvPr>
          <p:cNvGrpSpPr/>
          <p:nvPr/>
        </p:nvGrpSpPr>
        <p:grpSpPr>
          <a:xfrm>
            <a:off x="360896" y="1187771"/>
            <a:ext cx="11498872" cy="1305541"/>
            <a:chOff x="0" y="0"/>
            <a:chExt cx="8498311" cy="11636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AB72268-8D0C-4C7C-AE03-AC9F271F1AF8}"/>
                </a:ext>
              </a:extLst>
            </p:cNvPr>
            <p:cNvSpPr/>
            <p:nvPr/>
          </p:nvSpPr>
          <p:spPr>
            <a:xfrm>
              <a:off x="0" y="0"/>
              <a:ext cx="8498311" cy="11636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D66C5C5-58CA-4C83-866D-4A77A465F100}"/>
                </a:ext>
              </a:extLst>
            </p:cNvPr>
            <p:cNvSpPr txBox="1"/>
            <p:nvPr/>
          </p:nvSpPr>
          <p:spPr>
            <a:xfrm>
              <a:off x="34082" y="34082"/>
              <a:ext cx="8387426" cy="1095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Первоначально услуга заказных отправлений была обязательной дополнительной услугой для отправлений письменной корреспонденции, содержащих документы и товары, с полной ответственностью и видимостью только при доставке, без сквозного отслеживания. Первоначальной целью услуги заказных отправлений было предоставить подтверждение отправки и подпись получателя о доставке, в основном для юридических документов (весом не более 2 кг).</a:t>
              </a:r>
              <a:endParaRPr lang="en-US" sz="20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F6DA6A-9E83-48B9-A8A4-1A64BAF4D338}"/>
              </a:ext>
            </a:extLst>
          </p:cNvPr>
          <p:cNvGrpSpPr/>
          <p:nvPr/>
        </p:nvGrpSpPr>
        <p:grpSpPr>
          <a:xfrm>
            <a:off x="2080910" y="2709945"/>
            <a:ext cx="9423346" cy="1371600"/>
            <a:chOff x="135358" y="0"/>
            <a:chExt cx="8937878" cy="1481561"/>
          </a:xfrm>
          <a:solidFill>
            <a:schemeClr val="accent5">
              <a:lumMod val="5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A117A7F-5958-4695-B2C4-BA59DD5C7CAB}"/>
                </a:ext>
              </a:extLst>
            </p:cNvPr>
            <p:cNvSpPr/>
            <p:nvPr/>
          </p:nvSpPr>
          <p:spPr>
            <a:xfrm>
              <a:off x="135358" y="0"/>
              <a:ext cx="8937878" cy="14815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C83D0892-CC5A-40FD-A606-95F87340767E}"/>
                </a:ext>
              </a:extLst>
            </p:cNvPr>
            <p:cNvSpPr txBox="1"/>
            <p:nvPr/>
          </p:nvSpPr>
          <p:spPr>
            <a:xfrm>
              <a:off x="206920" y="105461"/>
              <a:ext cx="8740932" cy="12211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just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FFC000"/>
                  </a:solidFill>
                </a:rPr>
                <a:t>Что изменится: С 1 января 2026 года услуга заказных отправлений будет доступна только для документов с обязательным электронным отслеживанием для заказных и с объявленной ценностью отправлений. Таким образом, услуга заказных отправлений больше не будет распространяться на почтовые отправления, содержащие товары, в том числе содержащие допустимые опасные грузы или инфекционные вещества</a:t>
              </a:r>
              <a:r>
                <a:rPr lang="en-US" sz="2000" kern="1200" dirty="0"/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4065DDA-EF15-4ED8-967C-0D5BEB8D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1612" y="2566376"/>
            <a:ext cx="1397179" cy="158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7F85A-BF94-4B7B-871B-3198F799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4" y="3276433"/>
            <a:ext cx="813727" cy="2638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410091" y="4298178"/>
            <a:ext cx="11345757" cy="2103120"/>
            <a:chOff x="0" y="0"/>
            <a:chExt cx="9029455" cy="23801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69713" y="69713"/>
              <a:ext cx="8890344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Изменения в Конвенции:  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Статья 18 – Дополнительные услуги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1. Страны-члены должны обеспечить предоставление следующих обязательных дополнительных услуг: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1.2. услуга заказных отправлений для исходящих и входящих приоритетных отправлений, а также  авиапочтовых отправлений письменной корреспонденции, содержащих только документы.</a:t>
              </a:r>
              <a:endParaRPr lang="en-US" sz="2000" dirty="0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F8ED15B-467A-4697-BACE-BC393D91CD57}"/>
              </a:ext>
            </a:extLst>
          </p:cNvPr>
          <p:cNvSpPr txBox="1"/>
          <p:nvPr/>
        </p:nvSpPr>
        <p:spPr>
          <a:xfrm>
            <a:off x="1501471" y="283658"/>
            <a:ext cx="1042182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Услуга заказных отправлений (RA–RZ) – Изменения вступают в силу 1 января 2026 года</a:t>
            </a:r>
            <a:endParaRPr lang="en-US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3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065DDA-EF15-4ED8-967C-0D5BEB8D8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214311" y="878"/>
            <a:ext cx="1397179" cy="1586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7F85A-BF94-4B7B-871B-3198F799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443" y="710935"/>
            <a:ext cx="813727" cy="2638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A17C48-55EE-4C1D-A4A5-41C19ABCEE1C}"/>
              </a:ext>
            </a:extLst>
          </p:cNvPr>
          <p:cNvGrpSpPr/>
          <p:nvPr/>
        </p:nvGrpSpPr>
        <p:grpSpPr>
          <a:xfrm>
            <a:off x="360334" y="1206987"/>
            <a:ext cx="11345757" cy="5507321"/>
            <a:chOff x="0" y="0"/>
            <a:chExt cx="9029455" cy="23801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E1C24-74A2-4422-8D49-A5FBFADD4AAD}"/>
                </a:ext>
              </a:extLst>
            </p:cNvPr>
            <p:cNvSpPr/>
            <p:nvPr/>
          </p:nvSpPr>
          <p:spPr>
            <a:xfrm>
              <a:off x="0" y="0"/>
              <a:ext cx="9029455" cy="2380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246BBB47-393C-4AF5-AB81-5414F100D747}"/>
                </a:ext>
              </a:extLst>
            </p:cNvPr>
            <p:cNvSpPr txBox="1"/>
            <p:nvPr/>
          </p:nvSpPr>
          <p:spPr>
            <a:xfrm>
              <a:off x="83065" y="73556"/>
              <a:ext cx="8890344" cy="2240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Изменения в Регламенте Конвенции:  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Статья 19-003</a:t>
              </a:r>
            </a:p>
            <a:p>
              <a:pPr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Допустимые радиоактивные материалы, инфекционные вещества, а также литиевые элементы и батареи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rgbClr val="FFC000"/>
                  </a:solidFill>
                </a:rPr>
                <a:t>1.2 Если посылки пересылаются в отправлениях письменной корреспонденции, на них распространяется действие тарифа для приоритетных отправлений или тарифа для  </a:t>
              </a:r>
              <a:r>
                <a:rPr lang="ru-RU" sz="2000" b="1" strike="sngStrike" dirty="0">
                  <a:solidFill>
                    <a:srgbClr val="FFC000"/>
                  </a:solidFill>
                </a:rPr>
                <a:t>заказных писем и </a:t>
              </a:r>
              <a:r>
                <a:rPr lang="ru-RU" sz="2000" b="1" dirty="0">
                  <a:solidFill>
                    <a:srgbClr val="FFC000"/>
                  </a:solidFill>
                </a:rPr>
                <a:t>мелких пакетов в рамках услуги отслеживаемой доставки.</a:t>
              </a:r>
              <a:endParaRPr lang="en-US" sz="2000" dirty="0"/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/>
                <a:t>2.2</a:t>
              </a:r>
              <a:r>
                <a:rPr lang="en-US" sz="2000" dirty="0"/>
                <a:t> </a:t>
              </a:r>
              <a:r>
                <a:rPr lang="ru-RU" sz="2000" dirty="0"/>
                <a:t>Инфекционные вещества категории В (UN3373) должны обрабатываться, упаковываться и маркироваться в соответствии с положениями, указанными в Регламенте. На эти отправления распространяется тариф для приоритетных отправлений или тариф для  </a:t>
              </a:r>
              <a:r>
                <a:rPr lang="ru-RU" sz="2000" strike="sngStrike" dirty="0"/>
                <a:t>заказных писем </a:t>
              </a:r>
              <a:r>
                <a:rPr lang="ru-RU" sz="2000" dirty="0"/>
                <a:t>мелких пакетов в рамках услуги отслеживаемой доставки. За обработку этих отправлений взимается дополнительная плата</a:t>
              </a:r>
              <a:r>
                <a:rPr lang="en-US" sz="2000" dirty="0"/>
                <a:t>.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/>
                <a:t>2.4</a:t>
              </a:r>
              <a:r>
                <a:rPr lang="en-US" sz="2000" dirty="0"/>
                <a:t> </a:t>
              </a:r>
              <a:r>
                <a:rPr lang="ru-RU" sz="2000" dirty="0"/>
                <a:t>Освобождаемые образцы пациентов (людей или животных) должны обрабатываться, упаковываться и маркироваться в соответствии с положениями, указанными в Регламенте письменной корреспонденции. На эти отправления распространяется тариф для приоритетных отправлений или тариф для </a:t>
              </a:r>
              <a:r>
                <a:rPr lang="ru-RU" sz="2000" strike="sngStrike" dirty="0"/>
                <a:t>заказных писем </a:t>
              </a:r>
              <a:r>
                <a:rPr lang="ru-RU" sz="2000" dirty="0"/>
                <a:t>мелких пакетов в рамках услуги отслеживаемой доставки. За обработку этих отправлений взимается дополнительная плата.</a:t>
              </a:r>
              <a:endParaRPr lang="en-US" sz="2000" dirty="0"/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189F93B-C2F5-417F-9623-597EBCB41FCE}"/>
              </a:ext>
            </a:extLst>
          </p:cNvPr>
          <p:cNvSpPr txBox="1"/>
          <p:nvPr/>
        </p:nvSpPr>
        <p:spPr>
          <a:xfrm>
            <a:off x="1501471" y="283658"/>
            <a:ext cx="10421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Услуга заказных отправлений (RA–RZ) – Изменения вступают в силу 1 января 2026 года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продолжение</a:t>
            </a:r>
            <a:r>
              <a:rPr lang="en-US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8392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GSDocumentType xmlns="45bc4347-1e49-4f11-a2de-cdc8b1236453">false</PGSDocumentType>
    <PGSAssociatedRequest xmlns="45bc4347-1e49-4f11-a2de-cdc8b1236453" xsi:nil="true"/>
    <PGSFolio xmlns="45bc4347-1e49-4f11-a2de-cdc8b1236453" xsi:nil="true"/>
    <PGSBat xmlns="45bc4347-1e49-4f11-a2de-cdc8b1236453">false</PGSBat>
    <PGSTitle xmlns="45bc4347-1e49-4f11-a2de-cdc8b1236453" xsi:nil="true"/>
    <PGSRequestAuthor xmlns="45bc4347-1e49-4f11-a2de-cdc8b1236453" xsi:nil="true"/>
    <PGSDirectPublication xmlns="45bc4347-1e49-4f11-a2de-cdc8b1236453">false</PGSDirectPublication>
    <PGSRequester xmlns="45bc4347-1e49-4f11-a2de-cdc8b1236453" xsi:nil="true"/>
    <PGSWordCount xmlns="45bc4347-1e49-4f11-a2de-cdc8b1236453" xsi:nil="true"/>
    <PGSOriginalLanguage xmlns="45bc4347-1e49-4f11-a2de-cdc8b12364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GSProductionDocument" ma:contentTypeID="0x010100058EFBD0D35E49E793D404E779D0CFC200A99B90ACDC5B244BA2146F32FB8F9E12" ma:contentTypeVersion="0" ma:contentTypeDescription="Production document" ma:contentTypeScope="" ma:versionID="f4204278b47c5e978e806f0851f4af1a">
  <xsd:schema xmlns:xsd="http://www.w3.org/2001/XMLSchema" xmlns:xs="http://www.w3.org/2001/XMLSchema" xmlns:p="http://schemas.microsoft.com/office/2006/metadata/properties" xmlns:ns2="45bc4347-1e49-4f11-a2de-cdc8b1236453" targetNamespace="http://schemas.microsoft.com/office/2006/metadata/properties" ma:root="true" ma:fieldsID="a4456b6a203e5e68af3c88c9d5b118af" ns2:_="">
    <xsd:import namespace="45bc4347-1e49-4f11-a2de-cdc8b1236453"/>
    <xsd:element name="properties">
      <xsd:complexType>
        <xsd:sequence>
          <xsd:element name="documentManagement">
            <xsd:complexType>
              <xsd:all>
                <xsd:element ref="ns2:PGSOriginalLanguage" minOccurs="0"/>
                <xsd:element ref="ns2:PGSRequester" minOccurs="0"/>
                <xsd:element ref="ns2:PGSRequestAuthor" minOccurs="0"/>
                <xsd:element ref="ns2:PGSDocumentType" minOccurs="0"/>
                <xsd:element ref="ns2:PGSBat" minOccurs="0"/>
                <xsd:element ref="ns2:PGSTitle" minOccurs="0"/>
                <xsd:element ref="ns2:PGSAssociatedRequest" minOccurs="0"/>
                <xsd:element ref="ns2:PGSWordCount" minOccurs="0"/>
                <xsd:element ref="ns2:PGSDirectPublication" minOccurs="0"/>
                <xsd:element ref="ns2:PGS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c4347-1e49-4f11-a2de-cdc8b1236453" elementFormDefault="qualified">
    <xsd:import namespace="http://schemas.microsoft.com/office/2006/documentManagement/types"/>
    <xsd:import namespace="http://schemas.microsoft.com/office/infopath/2007/PartnerControls"/>
    <xsd:element name="PGSOriginalLanguage" ma:index="8" nillable="true" ma:displayName="Original language" ma:format="Dropdown" ma:internalName="PGSOriginalLanguage">
      <xsd:simpleType>
        <xsd:restriction base="dms:Choice">
          <xsd:enumeration value="French"/>
          <xsd:enumeration value="English"/>
          <xsd:enumeration value="Arabic"/>
          <xsd:enumeration value="Portuguese"/>
          <xsd:enumeration value="Spanish"/>
          <xsd:enumeration value="Russian"/>
          <xsd:enumeration value="Français"/>
          <xsd:enumeration value="Anglais"/>
          <xsd:enumeration value="Arabe"/>
          <xsd:enumeration value="Portugais"/>
          <xsd:enumeration value="Russe"/>
          <xsd:enumeration value="Espagnol"/>
        </xsd:restriction>
      </xsd:simpleType>
    </xsd:element>
    <xsd:element name="PGSRequester" ma:index="9" nillable="true" ma:displayName="Requester" ma:internalName="PGSRequester">
      <xsd:simpleType>
        <xsd:restriction base="dms:Text"/>
      </xsd:simpleType>
    </xsd:element>
    <xsd:element name="PGSRequestAuthor" ma:index="10" nillable="true" ma:displayName="Author" ma:internalName="PGSRequestAuthor">
      <xsd:simpleType>
        <xsd:restriction base="dms:Text"/>
      </xsd:simpleType>
    </xsd:element>
    <xsd:element name="PGSDocumentType" ma:index="11" nillable="true" ma:displayName="To be published" ma:default="0" ma:internalName="PGSDocumentType">
      <xsd:simpleType>
        <xsd:restriction base="dms:Boolean"/>
      </xsd:simpleType>
    </xsd:element>
    <xsd:element name="PGSBat" ma:index="12" nillable="true" ma:displayName="BAT" ma:default="0" ma:internalName="PGSBat">
      <xsd:simpleType>
        <xsd:restriction base="dms:Boolean"/>
      </xsd:simpleType>
    </xsd:element>
    <xsd:element name="PGSTitle" ma:index="13" nillable="true" ma:displayName="Document title" ma:internalName="PGSTitle">
      <xsd:simpleType>
        <xsd:restriction base="dms:Text"/>
      </xsd:simpleType>
    </xsd:element>
    <xsd:element name="PGSAssociatedRequest" ma:index="14" nillable="true" ma:displayName="Associated request" ma:internalName="PGSAssociatedRequest">
      <xsd:simpleType>
        <xsd:restriction base="dms:Text"/>
      </xsd:simpleType>
    </xsd:element>
    <xsd:element name="PGSWordCount" ma:index="15" nillable="true" ma:displayName="Number of words" ma:internalName="PGSWordCount">
      <xsd:simpleType>
        <xsd:restriction base="dms:Number"/>
      </xsd:simpleType>
    </xsd:element>
    <xsd:element name="PGSDirectPublication" ma:index="16" nillable="true" ma:displayName="Direct publication" ma:default="0" ma:internalName="PGSDirectPublication">
      <xsd:simpleType>
        <xsd:restriction base="dms:Boolean"/>
      </xsd:simpleType>
    </xsd:element>
    <xsd:element name="PGSFolio" ma:index="17" nillable="true" ma:displayName="Folio" ma:internalName="PGSFoli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1B69B-4567-4CF8-9FE6-DDBB4B69BD5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5bc4347-1e49-4f11-a2de-cdc8b123645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118423-802A-4CC0-9A6C-4821BD2A9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DA9A6B-5B41-466B-A179-5166D24E75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c4347-1e49-4f11-a2de-cdc8b1236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5186</TotalTime>
  <Words>3619</Words>
  <Application>Microsoft Office PowerPoint</Application>
  <PresentationFormat>Grand écran</PresentationFormat>
  <Paragraphs>518</Paragraphs>
  <Slides>54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Courier New</vt:lpstr>
      <vt:lpstr>Lucida Sans</vt:lpstr>
      <vt:lpstr>Verdana</vt:lpstr>
      <vt:lpstr>Wingdings</vt:lpstr>
      <vt:lpstr>1_Office Theme</vt:lpstr>
      <vt:lpstr>think-cell Folie</vt:lpstr>
      <vt:lpstr>Ознакомление с новыми требованиями к заказным, отслеживаемым и с объявленной ценностью услугам,  вступающим в силу с 1 января 2026 года  Вебинар   </vt:lpstr>
      <vt:lpstr>Agenda </vt:lpstr>
      <vt:lpstr>  1. Введение</vt:lpstr>
      <vt:lpstr>Введение: Что является движущей силой изменений в продукте? Внутренние факторы и быстро меняющийся глобальный ландшафт</vt:lpstr>
      <vt:lpstr>Présentation PowerPoint</vt:lpstr>
      <vt:lpstr>Présentation PowerPoint</vt:lpstr>
      <vt:lpstr>  2. Физические услуги и нормативные положения</vt:lpstr>
      <vt:lpstr>Présentation PowerPoint</vt:lpstr>
      <vt:lpstr>Présentation PowerPoint</vt:lpstr>
      <vt:lpstr>Présentation PowerPoint</vt:lpstr>
      <vt:lpstr>Présentation PowerPoint</vt:lpstr>
      <vt:lpstr>Матрица портфеля международных физических почтовых услуг – по состоянию на 1 января 2026 года</vt:lpstr>
      <vt:lpstr>    3. Технические требования   </vt:lpstr>
      <vt:lpstr>Индикаторы услуги</vt:lpstr>
      <vt:lpstr>Управление маршрутами</vt:lpstr>
      <vt:lpstr>Создание депеши</vt:lpstr>
      <vt:lpstr>Входящая почта</vt:lpstr>
      <vt:lpstr>Конфигурация EDI</vt:lpstr>
      <vt:lpstr>Учет</vt:lpstr>
      <vt:lpstr>Учет (продолжение)</vt:lpstr>
      <vt:lpstr>Учет (продолжение)</vt:lpstr>
      <vt:lpstr>IPS 2025 г.</vt:lpstr>
      <vt:lpstr> 4. Вознаграждение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5. Оценка качества и отчетность</vt:lpstr>
      <vt:lpstr>Présentation PowerPoint</vt:lpstr>
      <vt:lpstr>Présentation PowerPoint</vt:lpstr>
      <vt:lpstr>Présentation PowerPoint</vt:lpstr>
      <vt:lpstr>Présentation PowerPoint</vt:lpstr>
      <vt:lpstr>График  отчетности (См. циркуляр МБ № 51/2025)</vt:lpstr>
      <vt:lpstr>Пример отчета</vt:lpstr>
      <vt:lpstr>Отчеты об опыте и операциях</vt:lpstr>
      <vt:lpstr>Электронная обработка международных запросов с 1 января 2026 года</vt:lpstr>
      <vt:lpstr>6. Учет</vt:lpstr>
      <vt:lpstr>Учет сегодня</vt:lpstr>
      <vt:lpstr>Учет с 2026 г.</vt:lpstr>
      <vt:lpstr>CN 60</vt:lpstr>
      <vt:lpstr>Централизованный CN 60</vt:lpstr>
      <vt:lpstr>Централизованный CN 60 (продолжение)</vt:lpstr>
      <vt:lpstr>7. Соответствие требованиям</vt:lpstr>
      <vt:lpstr>Оценка соответствия требованиям EDI</vt:lpstr>
      <vt:lpstr>Панель мониторинга соответствия требованиям</vt:lpstr>
      <vt:lpstr>8. Сессия вопросов и ответов в чате</vt:lpstr>
      <vt:lpstr>Présentation PowerPoint</vt:lpstr>
      <vt:lpstr>  9. Поддержка и руководство </vt:lpstr>
      <vt:lpstr>Présentation PowerPoint</vt:lpstr>
      <vt:lpstr>Материалы вебинара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Denovski</dc:creator>
  <cp:lastModifiedBy>ELLILI chokri</cp:lastModifiedBy>
  <cp:revision>298</cp:revision>
  <cp:lastPrinted>2025-06-17T11:25:11Z</cp:lastPrinted>
  <dcterms:created xsi:type="dcterms:W3CDTF">2022-07-19T14:14:32Z</dcterms:created>
  <dcterms:modified xsi:type="dcterms:W3CDTF">2025-07-02T18:47:31Z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0x010100058EFBD0D35E49E793D404E779D0CFC200A99B90ACDC5B244BA2146F32FB8F9E12</vt:lpwstr>
  </property>
  <property fmtid="{D5CDD505-2E9C-101B-9397-08002B2CF9AE}" pid="3" name="_dlc_DocIdItemGuid">
    <vt:lpwstr>008a22a8-6d0e-47a7-b873-d3bd9bcbe024</vt:lpwstr>
  </property>
</Properties>
</file>