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sldIdLst>
    <p:sldId id="6082" r:id="rId5"/>
    <p:sldId id="6099" r:id="rId6"/>
    <p:sldId id="6053" r:id="rId7"/>
    <p:sldId id="327" r:id="rId8"/>
    <p:sldId id="2147475666" r:id="rId9"/>
    <p:sldId id="6084" r:id="rId10"/>
    <p:sldId id="612" r:id="rId11"/>
    <p:sldId id="6083" r:id="rId12"/>
    <p:sldId id="6054" r:id="rId13"/>
    <p:sldId id="6076" r:id="rId14"/>
    <p:sldId id="6100" r:id="rId15"/>
    <p:sldId id="6078" r:id="rId16"/>
    <p:sldId id="2147475667" r:id="rId17"/>
    <p:sldId id="2147475668" r:id="rId18"/>
    <p:sldId id="2147475669" r:id="rId19"/>
    <p:sldId id="6038" r:id="rId20"/>
    <p:sldId id="6085" r:id="rId21"/>
    <p:sldId id="6086" r:id="rId22"/>
    <p:sldId id="6087" r:id="rId23"/>
    <p:sldId id="6088" r:id="rId24"/>
    <p:sldId id="6089" r:id="rId25"/>
    <p:sldId id="264" r:id="rId26"/>
    <p:sldId id="6090" r:id="rId27"/>
    <p:sldId id="270" r:id="rId28"/>
    <p:sldId id="2147475670" r:id="rId29"/>
    <p:sldId id="273" r:id="rId30"/>
    <p:sldId id="276" r:id="rId31"/>
    <p:sldId id="278" r:id="rId32"/>
    <p:sldId id="280" r:id="rId33"/>
    <p:sldId id="7673" r:id="rId34"/>
    <p:sldId id="7675" r:id="rId35"/>
    <p:sldId id="7676" r:id="rId36"/>
    <p:sldId id="6349" r:id="rId37"/>
    <p:sldId id="285" r:id="rId38"/>
    <p:sldId id="284" r:id="rId39"/>
    <p:sldId id="288" r:id="rId40"/>
    <p:sldId id="287" r:id="rId41"/>
    <p:sldId id="289" r:id="rId42"/>
    <p:sldId id="290" r:id="rId43"/>
    <p:sldId id="291" r:id="rId44"/>
    <p:sldId id="309" r:id="rId45"/>
    <p:sldId id="6092" r:id="rId46"/>
    <p:sldId id="6093" r:id="rId47"/>
    <p:sldId id="6094" r:id="rId48"/>
    <p:sldId id="6095" r:id="rId49"/>
    <p:sldId id="6096" r:id="rId50"/>
    <p:sldId id="6097" r:id="rId51"/>
    <p:sldId id="300" r:id="rId52"/>
    <p:sldId id="298" r:id="rId53"/>
    <p:sldId id="2147475688" r:id="rId54"/>
    <p:sldId id="2147475689" r:id="rId55"/>
    <p:sldId id="2147475690" r:id="rId56"/>
    <p:sldId id="2147475691" r:id="rId57"/>
    <p:sldId id="2147475692" r:id="rId58"/>
    <p:sldId id="2147475693" r:id="rId59"/>
    <p:sldId id="2147475694" r:id="rId60"/>
    <p:sldId id="2147475695" r:id="rId61"/>
    <p:sldId id="2147475696" r:id="rId62"/>
    <p:sldId id="2147475697" r:id="rId63"/>
    <p:sldId id="2147475698" r:id="rId64"/>
    <p:sldId id="271" r:id="rId65"/>
    <p:sldId id="2147475663" r:id="rId66"/>
    <p:sldId id="329" r:id="rId67"/>
    <p:sldId id="330" r:id="rId68"/>
    <p:sldId id="328" r:id="rId69"/>
    <p:sldId id="331" r:id="rId70"/>
    <p:sldId id="2147475664" r:id="rId71"/>
    <p:sldId id="431" r:id="rId72"/>
    <p:sldId id="2147475659" r:id="rId73"/>
    <p:sldId id="2147475661" r:id="rId74"/>
    <p:sldId id="2147475657" r:id="rId75"/>
    <p:sldId id="2147475660" r:id="rId76"/>
    <p:sldId id="435" r:id="rId77"/>
    <p:sldId id="437" r:id="rId78"/>
    <p:sldId id="2147475665" r:id="rId79"/>
    <p:sldId id="2147475673" r:id="rId80"/>
    <p:sldId id="2147475674" r:id="rId81"/>
    <p:sldId id="2147475675" r:id="rId82"/>
    <p:sldId id="2147475676" r:id="rId83"/>
    <p:sldId id="2147475699" r:id="rId84"/>
    <p:sldId id="2147475672" r:id="rId85"/>
    <p:sldId id="304" r:id="rId86"/>
    <p:sldId id="303" r:id="rId87"/>
    <p:sldId id="307" r:id="rId88"/>
    <p:sldId id="6080" r:id="rId89"/>
    <p:sldId id="2147475671" r:id="rId90"/>
    <p:sldId id="6101" r:id="rId91"/>
  </p:sldIdLst>
  <p:sldSz cx="12192000" cy="6858000"/>
  <p:notesSz cx="6808788" cy="9940925"/>
  <p:defaultTextStyle>
    <a:defPPr>
      <a:defRPr lang="LID4096"/>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6323" autoAdjust="0"/>
  </p:normalViewPr>
  <p:slideViewPr>
    <p:cSldViewPr snapToGrid="0" snapToObjects="1">
      <p:cViewPr varScale="1">
        <p:scale>
          <a:sx n="124" d="100"/>
          <a:sy n="124" d="100"/>
        </p:scale>
        <p:origin x="230"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dgm:spPr/>
      <dgm:t>
        <a:bodyPr/>
        <a:lstStyle/>
        <a:p>
          <a:pPr rtl="0"/>
          <a:r>
            <a:rPr lang="fr-FR" dirty="0"/>
            <a:t>Service de sac M facultatif à compter du 1</a:t>
          </a:r>
          <a:r>
            <a:rPr lang="fr-FR" baseline="30000" dirty="0"/>
            <a:t>er</a:t>
          </a:r>
          <a:r>
            <a:rPr lang="fr-FR" dirty="0"/>
            <a:t> janvier 2025</a:t>
          </a: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4A9C4318-598D-4CE3-8E04-DB8486741AD6}">
      <dgm:prSet/>
      <dgm:spPr/>
      <dgm:t>
        <a:bodyPr/>
        <a:lstStyle/>
        <a:p>
          <a:pPr rtl="0"/>
          <a:r>
            <a:rPr lang="fr-FR" dirty="0">
              <a:solidFill>
                <a:srgbClr val="FFFF00"/>
              </a:solidFill>
              <a:effectLst>
                <a:outerShdw blurRad="38100" dist="38100" dir="2700000" algn="tl">
                  <a:srgbClr val="000000">
                    <a:alpha val="43137"/>
                  </a:srgbClr>
                </a:outerShdw>
              </a:effectLst>
            </a:rPr>
            <a:t>Service d’envois recommandés limité aux envois contenant des documents à compter du 1</a:t>
          </a:r>
          <a:r>
            <a:rPr lang="fr-FR" baseline="30000" dirty="0">
              <a:solidFill>
                <a:srgbClr val="FFFF00"/>
              </a:solidFill>
              <a:effectLst>
                <a:outerShdw blurRad="38100" dist="38100" dir="2700000" algn="tl">
                  <a:srgbClr val="000000">
                    <a:alpha val="43137"/>
                  </a:srgbClr>
                </a:outerShdw>
              </a:effectLst>
            </a:rPr>
            <a:t>er</a:t>
          </a:r>
          <a:r>
            <a:rPr lang="fr-FR" dirty="0">
              <a:solidFill>
                <a:srgbClr val="FFFF00"/>
              </a:solidFill>
              <a:effectLst>
                <a:outerShdw blurRad="38100" dist="38100" dir="2700000" algn="tl">
                  <a:srgbClr val="000000">
                    <a:alpha val="43137"/>
                  </a:srgbClr>
                </a:outerShdw>
              </a:effectLst>
            </a:rPr>
            <a:t> janvier 2026 et suivi obligatoire pour les envois recommandés et les envois avec valeur déclarée</a:t>
          </a:r>
        </a:p>
      </dgm:t>
    </dgm:pt>
    <dgm:pt modelId="{D1F6016F-8034-494C-BAE9-6AB674EFFE40}" type="parTrans" cxnId="{5FAAD08D-98B7-4359-ABCB-EE9436B68F1A}">
      <dgm:prSet/>
      <dgm:spPr/>
      <dgm:t>
        <a:bodyPr/>
        <a:lstStyle/>
        <a:p>
          <a:endParaRPr lang="en-US">
            <a:latin typeface="Verdana" panose="020B0604030504040204" pitchFamily="34" charset="0"/>
            <a:ea typeface="Verdana" panose="020B0604030504040204" pitchFamily="34" charset="0"/>
          </a:endParaRPr>
        </a:p>
      </dgm:t>
    </dgm:pt>
    <dgm:pt modelId="{CD5C439D-F05F-45A5-B2BF-E560C0AEA876}" type="sibTrans" cxnId="{5FAAD08D-98B7-4359-ABCB-EE9436B68F1A}">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marL="0" lvl="0" algn="l" defTabSz="800100" rtl="0">
            <a:lnSpc>
              <a:spcPct val="90000"/>
            </a:lnSpc>
            <a:spcBef>
              <a:spcPct val="0"/>
            </a:spcBef>
            <a:spcAft>
              <a:spcPct val="35000"/>
            </a:spcAft>
            <a:buNone/>
          </a:pPr>
          <a:r>
            <a:rPr lang="fr-FR" sz="1800" dirty="0">
              <a:solidFill>
                <a:srgbClr val="FFFF00"/>
              </a:solidFill>
              <a:effectLst>
                <a:outerShdw blurRad="38100" dist="38100" dir="2700000" algn="tl">
                  <a:srgbClr val="000000">
                    <a:alpha val="43137"/>
                  </a:srgbClr>
                </a:outerShdw>
              </a:effectLst>
              <a:latin typeface="Calibri" panose="020F0502020204030204"/>
              <a:ea typeface="+mn-ea"/>
              <a:cs typeface="+mn-cs"/>
            </a:rPr>
            <a:t>Service de distribution avec suivi obligatoire pour les petits paquets </a:t>
          </a:r>
          <a:br>
            <a:rPr lang="fr-FR" sz="1800" dirty="0">
              <a:solidFill>
                <a:srgbClr val="FFFF00"/>
              </a:solidFill>
              <a:effectLst>
                <a:outerShdw blurRad="38100" dist="38100" dir="2700000" algn="tl">
                  <a:srgbClr val="000000">
                    <a:alpha val="43137"/>
                  </a:srgbClr>
                </a:outerShdw>
              </a:effectLst>
              <a:latin typeface="Calibri" panose="020F0502020204030204"/>
              <a:ea typeface="+mn-ea"/>
              <a:cs typeface="+mn-cs"/>
            </a:rPr>
          </a:br>
          <a:r>
            <a:rPr lang="fr-FR" sz="1800" dirty="0">
              <a:solidFill>
                <a:srgbClr val="FFFF00"/>
              </a:solidFill>
              <a:effectLst>
                <a:outerShdw blurRad="38100" dist="38100" dir="2700000" algn="tl">
                  <a:srgbClr val="000000">
                    <a:alpha val="43137"/>
                  </a:srgbClr>
                </a:outerShdw>
              </a:effectLst>
              <a:latin typeface="Calibri" panose="020F0502020204030204"/>
              <a:ea typeface="+mn-ea"/>
              <a:cs typeface="+mn-cs"/>
            </a:rPr>
            <a:t>à compter du 1</a:t>
          </a:r>
          <a:r>
            <a:rPr lang="fr-FR" sz="1800" baseline="30000" dirty="0">
              <a:solidFill>
                <a:srgbClr val="FFFF00"/>
              </a:solidFill>
              <a:effectLst>
                <a:outerShdw blurRad="38100" dist="38100" dir="2700000" algn="tl">
                  <a:srgbClr val="000000">
                    <a:alpha val="43137"/>
                  </a:srgbClr>
                </a:outerShdw>
              </a:effectLst>
              <a:latin typeface="Calibri" panose="020F0502020204030204"/>
              <a:ea typeface="+mn-ea"/>
              <a:cs typeface="+mn-cs"/>
            </a:rPr>
            <a:t>er</a:t>
          </a:r>
          <a:r>
            <a:rPr lang="fr-FR" sz="1800" dirty="0">
              <a:solidFill>
                <a:srgbClr val="FFFF00"/>
              </a:solidFill>
              <a:effectLst>
                <a:outerShdw blurRad="38100" dist="38100" dir="2700000" algn="tl">
                  <a:srgbClr val="000000">
                    <a:alpha val="43137"/>
                  </a:srgbClr>
                </a:outerShdw>
              </a:effectLst>
              <a:latin typeface="Calibri" panose="020F0502020204030204"/>
              <a:ea typeface="+mn-ea"/>
              <a:cs typeface="+mn-cs"/>
            </a:rPr>
            <a:t> janvier 2025</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E468CCB3-16E6-4C65-9A9F-9671B55F741A}">
      <dgm:prSet/>
      <dgm:spPr/>
      <dgm:t>
        <a:bodyPr/>
        <a:lstStyle/>
        <a:p>
          <a:r>
            <a:rPr lang="fr-FR" dirty="0"/>
            <a:t>Fin de l’application du service des avis de réception aux colis à compter du 1</a:t>
          </a:r>
          <a:r>
            <a:rPr lang="fr-FR" baseline="30000" dirty="0"/>
            <a:t>er</a:t>
          </a:r>
          <a:r>
            <a:rPr lang="fr-FR" dirty="0"/>
            <a:t> janvier 2025</a:t>
          </a:r>
        </a:p>
      </dgm:t>
    </dgm:pt>
    <dgm:pt modelId="{0A8585BB-C419-477F-9424-97316275B5A5}" type="parTrans" cxnId="{190CB07A-D909-4C3F-9378-C1B16113645D}">
      <dgm:prSet/>
      <dgm:spPr/>
      <dgm:t>
        <a:bodyPr/>
        <a:lstStyle/>
        <a:p>
          <a:endParaRPr lang="LID4096"/>
        </a:p>
      </dgm:t>
    </dgm:pt>
    <dgm:pt modelId="{7DECA7EF-0BB2-4929-B20E-877C72FE4749}" type="sibTrans" cxnId="{190CB07A-D909-4C3F-9378-C1B16113645D}">
      <dgm:prSet/>
      <dgm:spPr/>
      <dgm:t>
        <a:bodyPr/>
        <a:lstStyle/>
        <a:p>
          <a:endParaRPr lang="LID4096"/>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4"/>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4"/>
      <dgm:spPr/>
    </dgm:pt>
    <dgm:pt modelId="{CE5D7DE5-7E9E-4388-9B53-41F350D416FD}" type="pres">
      <dgm:prSet presAssocID="{E528972E-C265-43F7-ADA9-C0D366E72D33}" presName="dstNode" presStyleLbl="node1" presStyleIdx="0" presStyleCnt="4"/>
      <dgm:spPr/>
    </dgm:pt>
    <dgm:pt modelId="{D6820EA1-203E-4F49-9D5D-0389CC6F13EA}" type="pres">
      <dgm:prSet presAssocID="{ECDF1E53-A65E-4B5B-B9D0-317B87C821A9}" presName="text_1" presStyleLbl="node1" presStyleIdx="0" presStyleCnt="4">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4"/>
      <dgm:spPr/>
    </dgm:pt>
    <dgm:pt modelId="{CF965183-5E1B-47AD-A5F2-418FEEC762AA}" type="pres">
      <dgm:prSet presAssocID="{4A9C4318-598D-4CE3-8E04-DB8486741AD6}" presName="text_2" presStyleLbl="node1" presStyleIdx="1" presStyleCnt="4">
        <dgm:presLayoutVars>
          <dgm:bulletEnabled val="1"/>
        </dgm:presLayoutVars>
      </dgm:prSet>
      <dgm:spPr/>
    </dgm:pt>
    <dgm:pt modelId="{4C621290-1CCB-475B-A042-58043A706E65}" type="pres">
      <dgm:prSet presAssocID="{4A9C4318-598D-4CE3-8E04-DB8486741AD6}" presName="accent_2" presStyleCnt="0"/>
      <dgm:spPr/>
    </dgm:pt>
    <dgm:pt modelId="{CFAEC986-EA58-4AD6-B0FB-DE4AD083C47C}" type="pres">
      <dgm:prSet presAssocID="{4A9C4318-598D-4CE3-8E04-DB8486741AD6}" presName="accentRepeatNode" presStyleLbl="solidFgAcc1" presStyleIdx="1" presStyleCnt="4"/>
      <dgm:spPr/>
    </dgm:pt>
    <dgm:pt modelId="{C464DF29-1BF8-4268-86D0-9FFDC7CD2943}" type="pres">
      <dgm:prSet presAssocID="{D010A91B-C8F8-4AD8-BA0A-ABFECEC3A219}" presName="text_3" presStyleLbl="node1" presStyleIdx="2" presStyleCnt="4">
        <dgm:presLayoutVars>
          <dgm:bulletEnabled val="1"/>
        </dgm:presLayoutVars>
      </dgm:prSet>
      <dgm:spPr/>
    </dgm:pt>
    <dgm:pt modelId="{10E02E8A-5802-41AE-AD79-0D1325959768}" type="pres">
      <dgm:prSet presAssocID="{D010A91B-C8F8-4AD8-BA0A-ABFECEC3A219}" presName="accent_3" presStyleCnt="0"/>
      <dgm:spPr/>
    </dgm:pt>
    <dgm:pt modelId="{0BD90D2E-1FD4-44F4-A5DC-B052C23B45F4}" type="pres">
      <dgm:prSet presAssocID="{D010A91B-C8F8-4AD8-BA0A-ABFECEC3A219}" presName="accentRepeatNode" presStyleLbl="solidFgAcc1" presStyleIdx="2" presStyleCnt="4"/>
      <dgm:spPr/>
    </dgm:pt>
    <dgm:pt modelId="{2E3D30D4-69D4-4F28-8EEE-9C1A9119F85C}" type="pres">
      <dgm:prSet presAssocID="{E468CCB3-16E6-4C65-9A9F-9671B55F741A}" presName="text_4" presStyleLbl="node1" presStyleIdx="3" presStyleCnt="4">
        <dgm:presLayoutVars>
          <dgm:bulletEnabled val="1"/>
        </dgm:presLayoutVars>
      </dgm:prSet>
      <dgm:spPr/>
    </dgm:pt>
    <dgm:pt modelId="{F93A2928-D58D-4EF4-9E16-4A63E42DDA40}" type="pres">
      <dgm:prSet presAssocID="{E468CCB3-16E6-4C65-9A9F-9671B55F741A}" presName="accent_4" presStyleCnt="0"/>
      <dgm:spPr/>
    </dgm:pt>
    <dgm:pt modelId="{F25F0CE3-03B4-4D83-A341-2E1FDFBBCD9C}" type="pres">
      <dgm:prSet presAssocID="{E468CCB3-16E6-4C65-9A9F-9671B55F741A}" presName="accentRepeatNode" presStyleLbl="solidFgAcc1" presStyleIdx="3" presStyleCnt="4"/>
      <dgm:spPr/>
    </dgm:pt>
  </dgm:ptLst>
  <dgm:cxnLst>
    <dgm:cxn modelId="{EA70604D-CD4B-406E-B009-CE45E7BBEAE3}" type="presOf" srcId="{E468CCB3-16E6-4C65-9A9F-9671B55F741A}" destId="{2E3D30D4-69D4-4F28-8EEE-9C1A9119F85C}" srcOrd="0" destOrd="0" presId="urn:microsoft.com/office/officeart/2008/layout/VerticalCurvedList"/>
    <dgm:cxn modelId="{4748D852-BD62-458A-A83A-8AE9BD9621C0}" type="presOf" srcId="{4A9C4318-598D-4CE3-8E04-DB8486741AD6}" destId="{CF965183-5E1B-47AD-A5F2-418FEEC762AA}"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190CB07A-D909-4C3F-9378-C1B16113645D}" srcId="{E528972E-C265-43F7-ADA9-C0D366E72D33}" destId="{E468CCB3-16E6-4C65-9A9F-9671B55F741A}" srcOrd="3" destOrd="0" parTransId="{0A8585BB-C419-477F-9424-97316275B5A5}" sibTransId="{7DECA7EF-0BB2-4929-B20E-877C72FE4749}"/>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5FAAD08D-98B7-4359-ABCB-EE9436B68F1A}" srcId="{E528972E-C265-43F7-ADA9-C0D366E72D33}" destId="{4A9C4318-598D-4CE3-8E04-DB8486741AD6}" srcOrd="1" destOrd="0" parTransId="{D1F6016F-8034-494C-BAE9-6AB674EFFE40}" sibTransId="{CD5C439D-F05F-45A5-B2BF-E560C0AEA876}"/>
    <dgm:cxn modelId="{22CF758F-7EB4-436C-A19B-607F69ABAC2D}" srcId="{E528972E-C265-43F7-ADA9-C0D366E72D33}" destId="{D010A91B-C8F8-4AD8-BA0A-ABFECEC3A219}" srcOrd="2" destOrd="0" parTransId="{B8F105D8-0E76-494B-9B63-90CC6BD37A02}" sibTransId="{01546154-7158-407B-A7C8-B1DFCD6BADB8}"/>
    <dgm:cxn modelId="{FD5A48A0-C85C-4477-BAD5-1581F1024DBB}" type="presOf" srcId="{D010A91B-C8F8-4AD8-BA0A-ABFECEC3A219}" destId="{C464DF29-1BF8-4268-86D0-9FFDC7CD2943}" srcOrd="0" destOrd="0" presId="urn:microsoft.com/office/officeart/2008/layout/VerticalCurvedList"/>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6CDE792A-452E-4158-9BFA-1BFCB2D840EB}" type="presParOf" srcId="{15331FE7-8AA5-4364-AB7D-DC7029133E66}" destId="{CF965183-5E1B-47AD-A5F2-418FEEC762AA}" srcOrd="3" destOrd="0" presId="urn:microsoft.com/office/officeart/2008/layout/VerticalCurvedList"/>
    <dgm:cxn modelId="{B5F29C8B-FF1D-440B-94F9-D8A0E60F2701}" type="presParOf" srcId="{15331FE7-8AA5-4364-AB7D-DC7029133E66}" destId="{4C621290-1CCB-475B-A042-58043A706E65}" srcOrd="4" destOrd="0" presId="urn:microsoft.com/office/officeart/2008/layout/VerticalCurvedList"/>
    <dgm:cxn modelId="{D6D608EE-1DF3-4250-80BD-410346C814BC}" type="presParOf" srcId="{4C621290-1CCB-475B-A042-58043A706E65}" destId="{CFAEC986-EA58-4AD6-B0FB-DE4AD083C47C}" srcOrd="0" destOrd="0" presId="urn:microsoft.com/office/officeart/2008/layout/VerticalCurvedList"/>
    <dgm:cxn modelId="{F15AA2E3-9B04-4449-A242-FFD7DB427031}" type="presParOf" srcId="{15331FE7-8AA5-4364-AB7D-DC7029133E66}" destId="{C464DF29-1BF8-4268-86D0-9FFDC7CD2943}" srcOrd="5" destOrd="0" presId="urn:microsoft.com/office/officeart/2008/layout/VerticalCurvedList"/>
    <dgm:cxn modelId="{B8463FEF-830B-4452-936D-B851E22B3DAD}" type="presParOf" srcId="{15331FE7-8AA5-4364-AB7D-DC7029133E66}" destId="{10E02E8A-5802-41AE-AD79-0D1325959768}" srcOrd="6" destOrd="0" presId="urn:microsoft.com/office/officeart/2008/layout/VerticalCurvedList"/>
    <dgm:cxn modelId="{9BF8F08A-1665-46BD-B073-23EAE423675F}" type="presParOf" srcId="{10E02E8A-5802-41AE-AD79-0D1325959768}" destId="{0BD90D2E-1FD4-44F4-A5DC-B052C23B45F4}" srcOrd="0" destOrd="0" presId="urn:microsoft.com/office/officeart/2008/layout/VerticalCurvedList"/>
    <dgm:cxn modelId="{02FF4CFC-E87D-413D-B983-931B219E807E}" type="presParOf" srcId="{15331FE7-8AA5-4364-AB7D-DC7029133E66}" destId="{2E3D30D4-69D4-4F28-8EEE-9C1A9119F85C}" srcOrd="7" destOrd="0" presId="urn:microsoft.com/office/officeart/2008/layout/VerticalCurvedList"/>
    <dgm:cxn modelId="{E5336F33-7194-4B61-81B1-8DFB47F7D942}" type="presParOf" srcId="{15331FE7-8AA5-4364-AB7D-DC7029133E66}" destId="{F93A2928-D58D-4EF4-9E16-4A63E42DDA40}" srcOrd="8" destOrd="0" presId="urn:microsoft.com/office/officeart/2008/layout/VerticalCurvedList"/>
    <dgm:cxn modelId="{72102C5C-7C88-4F3A-8BC3-1B6FE801E986}" type="presParOf" srcId="{F93A2928-D58D-4EF4-9E16-4A63E42DDA40}" destId="{F25F0CE3-03B4-4D83-A341-2E1FDFBBCD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44B67-D8DE-4157-99EB-47BB265A98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56B6A6-E754-4942-9FE1-68C83DC86C73}">
      <dgm:prSet/>
      <dgm:spPr/>
      <dgm:t>
        <a:bodyPr/>
        <a:lstStyle/>
        <a:p>
          <a:r>
            <a:rPr lang="fr-FR"/>
            <a:t>Envois avec suivi, recommandés et avec valeur déclarée: échange de messages EMSEVT obligatoire avec tous les partenaires</a:t>
          </a:r>
        </a:p>
      </dgm:t>
    </dgm:pt>
    <dgm:pt modelId="{8E5BFA8C-5B6B-426B-9D17-568F54990A99}" type="parTrans" cxnId="{A3940F4C-1CFE-46BE-A68F-2C69931EE69F}">
      <dgm:prSet/>
      <dgm:spPr/>
      <dgm:t>
        <a:bodyPr/>
        <a:lstStyle/>
        <a:p>
          <a:endParaRPr lang="en-US"/>
        </a:p>
      </dgm:t>
    </dgm:pt>
    <dgm:pt modelId="{04055733-7E3D-43F8-BF97-112BC30805A0}" type="sibTrans" cxnId="{A3940F4C-1CFE-46BE-A68F-2C69931EE69F}">
      <dgm:prSet/>
      <dgm:spPr/>
      <dgm:t>
        <a:bodyPr/>
        <a:lstStyle/>
        <a:p>
          <a:endParaRPr lang="en-US"/>
        </a:p>
      </dgm:t>
    </dgm:pt>
    <dgm:pt modelId="{2E3CB612-0FAE-4E7D-9624-2FEFC28E6168}">
      <dgm:prSet/>
      <dgm:spPr/>
      <dgm:t>
        <a:bodyPr/>
        <a:lstStyle/>
        <a:p>
          <a:r>
            <a:rPr lang="fr-FR" dirty="0"/>
            <a:t>Permet un suivi des envois partants </a:t>
          </a:r>
          <a:br>
            <a:rPr lang="fr-FR" dirty="0"/>
          </a:br>
          <a:r>
            <a:rPr lang="fr-FR" dirty="0"/>
            <a:t>et arrivants sur le territoire national</a:t>
          </a:r>
        </a:p>
      </dgm:t>
    </dgm:pt>
    <dgm:pt modelId="{21299202-03B3-4A20-BF1B-547E0DC771A8}" type="parTrans" cxnId="{27BB225E-0C64-4579-8B59-5ABDAB3846A5}">
      <dgm:prSet/>
      <dgm:spPr/>
      <dgm:t>
        <a:bodyPr/>
        <a:lstStyle/>
        <a:p>
          <a:endParaRPr lang="en-US"/>
        </a:p>
      </dgm:t>
    </dgm:pt>
    <dgm:pt modelId="{9F22B65B-A606-4A2C-8FB1-5749FBB7B205}" type="sibTrans" cxnId="{27BB225E-0C64-4579-8B59-5ABDAB3846A5}">
      <dgm:prSet/>
      <dgm:spPr/>
      <dgm:t>
        <a:bodyPr/>
        <a:lstStyle/>
        <a:p>
          <a:endParaRPr lang="en-US"/>
        </a:p>
      </dgm:t>
    </dgm:pt>
    <dgm:pt modelId="{7C5AF699-6A01-44DA-8480-0AF6EC92639D}">
      <dgm:prSet/>
      <dgm:spPr/>
      <dgm:t>
        <a:bodyPr/>
        <a:lstStyle/>
        <a:p>
          <a:r>
            <a:rPr lang="fr-FR" dirty="0"/>
            <a:t>PREDES: données relatives aux envois lorsque des envois ont été identifiés; format </a:t>
          </a:r>
          <a:br>
            <a:rPr lang="fr-FR" dirty="0"/>
          </a:br>
          <a:r>
            <a:rPr lang="fr-FR" dirty="0"/>
            <a:t>du contenu, le cas échéant</a:t>
          </a:r>
        </a:p>
      </dgm:t>
    </dgm:pt>
    <dgm:pt modelId="{120182C1-4D4E-43F5-957B-4C091AABDE00}" type="parTrans" cxnId="{6C9F28EA-619F-4B01-90CC-27767FF45375}">
      <dgm:prSet/>
      <dgm:spPr/>
      <dgm:t>
        <a:bodyPr/>
        <a:lstStyle/>
        <a:p>
          <a:endParaRPr lang="en-US"/>
        </a:p>
      </dgm:t>
    </dgm:pt>
    <dgm:pt modelId="{480705C7-A98D-4522-87ED-7E25663784CA}" type="sibTrans" cxnId="{6C9F28EA-619F-4B01-90CC-27767FF45375}">
      <dgm:prSet/>
      <dgm:spPr/>
      <dgm:t>
        <a:bodyPr/>
        <a:lstStyle/>
        <a:p>
          <a:endParaRPr lang="en-US"/>
        </a:p>
      </dgm:t>
    </dgm:pt>
    <dgm:pt modelId="{10D60916-774F-4021-BDD3-89170BF9C28F}">
      <dgm:prSet/>
      <dgm:spPr/>
      <dgm:t>
        <a:bodyPr/>
        <a:lstStyle/>
        <a:p>
          <a:r>
            <a:rPr lang="fr-FR" dirty="0"/>
            <a:t>RESDES: type de récipient et format </a:t>
          </a:r>
          <a:br>
            <a:rPr lang="fr-FR" dirty="0"/>
          </a:br>
          <a:r>
            <a:rPr lang="fr-FR" dirty="0"/>
            <a:t>du contenu, le cas échéant</a:t>
          </a:r>
        </a:p>
      </dgm:t>
    </dgm:pt>
    <dgm:pt modelId="{1E5D2019-74E5-4684-8E55-8CD6F48C410C}" type="parTrans" cxnId="{A5B82852-EC19-400B-B19E-63F6660A515E}">
      <dgm:prSet/>
      <dgm:spPr/>
      <dgm:t>
        <a:bodyPr/>
        <a:lstStyle/>
        <a:p>
          <a:endParaRPr lang="en-US"/>
        </a:p>
      </dgm:t>
    </dgm:pt>
    <dgm:pt modelId="{69740F58-F3D2-428F-BE2C-3AC93023821B}" type="sibTrans" cxnId="{A5B82852-EC19-400B-B19E-63F6660A515E}">
      <dgm:prSet/>
      <dgm:spPr/>
      <dgm:t>
        <a:bodyPr/>
        <a:lstStyle/>
        <a:p>
          <a:endParaRPr lang="en-US"/>
        </a:p>
      </dgm:t>
    </dgm:pt>
    <dgm:pt modelId="{4D9ECD1E-23AA-4459-92F4-59ED860A9175}">
      <dgm:prSet/>
      <dgm:spPr/>
      <dgm:t>
        <a:bodyPr/>
        <a:lstStyle/>
        <a:p>
          <a:r>
            <a:rPr lang="fr-FR" dirty="0"/>
            <a:t>Identifiants S10 inclus pour tous les envois contenant des marchandises (norme </a:t>
          </a:r>
          <a:br>
            <a:rPr lang="fr-FR" dirty="0"/>
          </a:br>
          <a:r>
            <a:rPr lang="fr-FR" dirty="0"/>
            <a:t>de messagerie EDI M41 de l’UPU)</a:t>
          </a:r>
        </a:p>
      </dgm:t>
    </dgm:pt>
    <dgm:pt modelId="{696FCB22-97A1-4B49-8067-A44F9199A3E1}" type="parTrans" cxnId="{90513AC7-A5C4-481D-88CE-543DF3EFBDA0}">
      <dgm:prSet/>
      <dgm:spPr/>
      <dgm:t>
        <a:bodyPr/>
        <a:lstStyle/>
        <a:p>
          <a:endParaRPr lang="en-US"/>
        </a:p>
      </dgm:t>
    </dgm:pt>
    <dgm:pt modelId="{022115D9-729F-49FC-BB81-39BF35DA63F3}" type="sibTrans" cxnId="{90513AC7-A5C4-481D-88CE-543DF3EFBDA0}">
      <dgm:prSet/>
      <dgm:spPr/>
      <dgm:t>
        <a:bodyPr/>
        <a:lstStyle/>
        <a:p>
          <a:endParaRPr lang="en-US"/>
        </a:p>
      </dgm:t>
    </dgm:pt>
    <dgm:pt modelId="{3F114E4B-84BE-47FE-A870-2CEDB971DF8A}" type="pres">
      <dgm:prSet presAssocID="{FB244B67-D8DE-4157-99EB-47BB265A98B9}" presName="vert0" presStyleCnt="0">
        <dgm:presLayoutVars>
          <dgm:dir/>
          <dgm:animOne val="branch"/>
          <dgm:animLvl val="lvl"/>
        </dgm:presLayoutVars>
      </dgm:prSet>
      <dgm:spPr/>
    </dgm:pt>
    <dgm:pt modelId="{3EAD539F-A53F-44CB-A9FF-F9D1E790F7DE}" type="pres">
      <dgm:prSet presAssocID="{7C5AF699-6A01-44DA-8480-0AF6EC92639D}" presName="thickLine" presStyleLbl="alignNode1" presStyleIdx="0" presStyleCnt="5"/>
      <dgm:spPr/>
    </dgm:pt>
    <dgm:pt modelId="{B020D925-2254-4271-BCF2-D94B421D61C5}" type="pres">
      <dgm:prSet presAssocID="{7C5AF699-6A01-44DA-8480-0AF6EC92639D}" presName="horz1" presStyleCnt="0"/>
      <dgm:spPr/>
    </dgm:pt>
    <dgm:pt modelId="{563DB5B0-D969-47AD-81B3-CE5773F1DBB3}" type="pres">
      <dgm:prSet presAssocID="{7C5AF699-6A01-44DA-8480-0AF6EC92639D}" presName="tx1" presStyleLbl="revTx" presStyleIdx="0" presStyleCnt="5"/>
      <dgm:spPr/>
    </dgm:pt>
    <dgm:pt modelId="{B05B4C16-DA02-459F-A8D4-BBF1B00F42FE}" type="pres">
      <dgm:prSet presAssocID="{7C5AF699-6A01-44DA-8480-0AF6EC92639D}" presName="vert1" presStyleCnt="0"/>
      <dgm:spPr/>
    </dgm:pt>
    <dgm:pt modelId="{DBB08FE6-3194-4E38-87A5-7B225A39F5FC}" type="pres">
      <dgm:prSet presAssocID="{10D60916-774F-4021-BDD3-89170BF9C28F}" presName="thickLine" presStyleLbl="alignNode1" presStyleIdx="1" presStyleCnt="5"/>
      <dgm:spPr/>
    </dgm:pt>
    <dgm:pt modelId="{D64A260C-C66F-431B-BC81-744061354476}" type="pres">
      <dgm:prSet presAssocID="{10D60916-774F-4021-BDD3-89170BF9C28F}" presName="horz1" presStyleCnt="0"/>
      <dgm:spPr/>
    </dgm:pt>
    <dgm:pt modelId="{8D43D46A-A716-470C-A8B6-3AAFF48BE291}" type="pres">
      <dgm:prSet presAssocID="{10D60916-774F-4021-BDD3-89170BF9C28F}" presName="tx1" presStyleLbl="revTx" presStyleIdx="1" presStyleCnt="5"/>
      <dgm:spPr/>
    </dgm:pt>
    <dgm:pt modelId="{63167B03-8A42-4166-B795-9F965E677FF9}" type="pres">
      <dgm:prSet presAssocID="{10D60916-774F-4021-BDD3-89170BF9C28F}" presName="vert1" presStyleCnt="0"/>
      <dgm:spPr/>
    </dgm:pt>
    <dgm:pt modelId="{7438DE16-7C1D-478C-9917-B2362405CE42}" type="pres">
      <dgm:prSet presAssocID="{4D9ECD1E-23AA-4459-92F4-59ED860A9175}" presName="thickLine" presStyleLbl="alignNode1" presStyleIdx="2" presStyleCnt="5"/>
      <dgm:spPr/>
    </dgm:pt>
    <dgm:pt modelId="{8D9691CF-E791-4E8F-9EAB-ECBA26CA3735}" type="pres">
      <dgm:prSet presAssocID="{4D9ECD1E-23AA-4459-92F4-59ED860A9175}" presName="horz1" presStyleCnt="0"/>
      <dgm:spPr/>
    </dgm:pt>
    <dgm:pt modelId="{6D643347-8745-45C4-9731-287B7CCFE1DF}" type="pres">
      <dgm:prSet presAssocID="{4D9ECD1E-23AA-4459-92F4-59ED860A9175}" presName="tx1" presStyleLbl="revTx" presStyleIdx="2" presStyleCnt="5"/>
      <dgm:spPr/>
    </dgm:pt>
    <dgm:pt modelId="{AEA81A77-D541-4139-B10C-5D108704820D}" type="pres">
      <dgm:prSet presAssocID="{4D9ECD1E-23AA-4459-92F4-59ED860A9175}" presName="vert1" presStyleCnt="0"/>
      <dgm:spPr/>
    </dgm:pt>
    <dgm:pt modelId="{5B881085-1843-4115-A238-1D5662A48B39}" type="pres">
      <dgm:prSet presAssocID="{D056B6A6-E754-4942-9FE1-68C83DC86C73}" presName="thickLine" presStyleLbl="alignNode1" presStyleIdx="3" presStyleCnt="5"/>
      <dgm:spPr/>
    </dgm:pt>
    <dgm:pt modelId="{4E356962-CC26-4B36-B4C3-77487162412C}" type="pres">
      <dgm:prSet presAssocID="{D056B6A6-E754-4942-9FE1-68C83DC86C73}" presName="horz1" presStyleCnt="0"/>
      <dgm:spPr/>
    </dgm:pt>
    <dgm:pt modelId="{9F6C9CE3-7337-4A06-A396-415239FE63A8}" type="pres">
      <dgm:prSet presAssocID="{D056B6A6-E754-4942-9FE1-68C83DC86C73}" presName="tx1" presStyleLbl="revTx" presStyleIdx="3" presStyleCnt="5"/>
      <dgm:spPr/>
    </dgm:pt>
    <dgm:pt modelId="{E983BA26-2ACA-4547-AAC1-D3A3DF5F3779}" type="pres">
      <dgm:prSet presAssocID="{D056B6A6-E754-4942-9FE1-68C83DC86C73}" presName="vert1" presStyleCnt="0"/>
      <dgm:spPr/>
    </dgm:pt>
    <dgm:pt modelId="{2B430E05-A853-49DA-B84F-6E1BA1F10888}" type="pres">
      <dgm:prSet presAssocID="{2E3CB612-0FAE-4E7D-9624-2FEFC28E6168}" presName="thickLine" presStyleLbl="alignNode1" presStyleIdx="4" presStyleCnt="5"/>
      <dgm:spPr/>
    </dgm:pt>
    <dgm:pt modelId="{2D5536D2-C214-48F7-9B4B-413DBC10E6FC}" type="pres">
      <dgm:prSet presAssocID="{2E3CB612-0FAE-4E7D-9624-2FEFC28E6168}" presName="horz1" presStyleCnt="0"/>
      <dgm:spPr/>
    </dgm:pt>
    <dgm:pt modelId="{39E2FDBF-9795-4A29-BA36-33286AA065E2}" type="pres">
      <dgm:prSet presAssocID="{2E3CB612-0FAE-4E7D-9624-2FEFC28E6168}" presName="tx1" presStyleLbl="revTx" presStyleIdx="4" presStyleCnt="5"/>
      <dgm:spPr/>
    </dgm:pt>
    <dgm:pt modelId="{159A49FE-2061-4CBB-AAD6-93A61EEFB2AE}" type="pres">
      <dgm:prSet presAssocID="{2E3CB612-0FAE-4E7D-9624-2FEFC28E6168}" presName="vert1" presStyleCnt="0"/>
      <dgm:spPr/>
    </dgm:pt>
  </dgm:ptLst>
  <dgm:cxnLst>
    <dgm:cxn modelId="{6AD36D0F-AFC8-4BE6-8DCE-FBF507B00AF8}" type="presOf" srcId="{D056B6A6-E754-4942-9FE1-68C83DC86C73}" destId="{9F6C9CE3-7337-4A06-A396-415239FE63A8}" srcOrd="0" destOrd="0" presId="urn:microsoft.com/office/officeart/2008/layout/LinedList"/>
    <dgm:cxn modelId="{BFAD7F30-2421-4B7E-97EC-3E04FE9B1AFA}" type="presOf" srcId="{7C5AF699-6A01-44DA-8480-0AF6EC92639D}" destId="{563DB5B0-D969-47AD-81B3-CE5773F1DBB3}" srcOrd="0" destOrd="0" presId="urn:microsoft.com/office/officeart/2008/layout/LinedList"/>
    <dgm:cxn modelId="{27BB225E-0C64-4579-8B59-5ABDAB3846A5}" srcId="{FB244B67-D8DE-4157-99EB-47BB265A98B9}" destId="{2E3CB612-0FAE-4E7D-9624-2FEFC28E6168}" srcOrd="4" destOrd="0" parTransId="{21299202-03B3-4A20-BF1B-547E0DC771A8}" sibTransId="{9F22B65B-A606-4A2C-8FB1-5749FBB7B205}"/>
    <dgm:cxn modelId="{A3940F4C-1CFE-46BE-A68F-2C69931EE69F}" srcId="{FB244B67-D8DE-4157-99EB-47BB265A98B9}" destId="{D056B6A6-E754-4942-9FE1-68C83DC86C73}" srcOrd="3" destOrd="0" parTransId="{8E5BFA8C-5B6B-426B-9D17-568F54990A99}" sibTransId="{04055733-7E3D-43F8-BF97-112BC30805A0}"/>
    <dgm:cxn modelId="{A5B82852-EC19-400B-B19E-63F6660A515E}" srcId="{FB244B67-D8DE-4157-99EB-47BB265A98B9}" destId="{10D60916-774F-4021-BDD3-89170BF9C28F}" srcOrd="1" destOrd="0" parTransId="{1E5D2019-74E5-4684-8E55-8CD6F48C410C}" sibTransId="{69740F58-F3D2-428F-BE2C-3AC93023821B}"/>
    <dgm:cxn modelId="{E10FD054-5399-45A9-BC4C-1AA38D4A7C5E}" type="presOf" srcId="{FB244B67-D8DE-4157-99EB-47BB265A98B9}" destId="{3F114E4B-84BE-47FE-A870-2CEDB971DF8A}" srcOrd="0" destOrd="0" presId="urn:microsoft.com/office/officeart/2008/layout/LinedList"/>
    <dgm:cxn modelId="{86F2A096-C6C3-434A-8C9C-7D34FCEFA392}" type="presOf" srcId="{2E3CB612-0FAE-4E7D-9624-2FEFC28E6168}" destId="{39E2FDBF-9795-4A29-BA36-33286AA065E2}" srcOrd="0" destOrd="0" presId="urn:microsoft.com/office/officeart/2008/layout/LinedList"/>
    <dgm:cxn modelId="{90513AC7-A5C4-481D-88CE-543DF3EFBDA0}" srcId="{FB244B67-D8DE-4157-99EB-47BB265A98B9}" destId="{4D9ECD1E-23AA-4459-92F4-59ED860A9175}" srcOrd="2" destOrd="0" parTransId="{696FCB22-97A1-4B49-8067-A44F9199A3E1}" sibTransId="{022115D9-729F-49FC-BB81-39BF35DA63F3}"/>
    <dgm:cxn modelId="{B546C9D5-B98A-47D1-8016-876701B6D0AF}" type="presOf" srcId="{10D60916-774F-4021-BDD3-89170BF9C28F}" destId="{8D43D46A-A716-470C-A8B6-3AAFF48BE291}" srcOrd="0" destOrd="0" presId="urn:microsoft.com/office/officeart/2008/layout/LinedList"/>
    <dgm:cxn modelId="{B9E4B1E9-5067-41AD-A28F-CD5635155BC2}" type="presOf" srcId="{4D9ECD1E-23AA-4459-92F4-59ED860A9175}" destId="{6D643347-8745-45C4-9731-287B7CCFE1DF}" srcOrd="0" destOrd="0" presId="urn:microsoft.com/office/officeart/2008/layout/LinedList"/>
    <dgm:cxn modelId="{6C9F28EA-619F-4B01-90CC-27767FF45375}" srcId="{FB244B67-D8DE-4157-99EB-47BB265A98B9}" destId="{7C5AF699-6A01-44DA-8480-0AF6EC92639D}" srcOrd="0" destOrd="0" parTransId="{120182C1-4D4E-43F5-957B-4C091AABDE00}" sibTransId="{480705C7-A98D-4522-87ED-7E25663784CA}"/>
    <dgm:cxn modelId="{A21747FB-6288-4378-8037-8EAB1DF59F6A}" type="presParOf" srcId="{3F114E4B-84BE-47FE-A870-2CEDB971DF8A}" destId="{3EAD539F-A53F-44CB-A9FF-F9D1E790F7DE}" srcOrd="0" destOrd="0" presId="urn:microsoft.com/office/officeart/2008/layout/LinedList"/>
    <dgm:cxn modelId="{18F01122-E16B-4AB3-A95F-A6DE12D9BE50}" type="presParOf" srcId="{3F114E4B-84BE-47FE-A870-2CEDB971DF8A}" destId="{B020D925-2254-4271-BCF2-D94B421D61C5}" srcOrd="1" destOrd="0" presId="urn:microsoft.com/office/officeart/2008/layout/LinedList"/>
    <dgm:cxn modelId="{723A1BC6-77E8-4A64-B31F-711FF3D3B449}" type="presParOf" srcId="{B020D925-2254-4271-BCF2-D94B421D61C5}" destId="{563DB5B0-D969-47AD-81B3-CE5773F1DBB3}" srcOrd="0" destOrd="0" presId="urn:microsoft.com/office/officeart/2008/layout/LinedList"/>
    <dgm:cxn modelId="{7BBD585B-26C6-4635-9297-F268F6EDB772}" type="presParOf" srcId="{B020D925-2254-4271-BCF2-D94B421D61C5}" destId="{B05B4C16-DA02-459F-A8D4-BBF1B00F42FE}" srcOrd="1" destOrd="0" presId="urn:microsoft.com/office/officeart/2008/layout/LinedList"/>
    <dgm:cxn modelId="{AA7925CA-776B-461E-AEC8-CE7E9D42A0BD}" type="presParOf" srcId="{3F114E4B-84BE-47FE-A870-2CEDB971DF8A}" destId="{DBB08FE6-3194-4E38-87A5-7B225A39F5FC}" srcOrd="2" destOrd="0" presId="urn:microsoft.com/office/officeart/2008/layout/LinedList"/>
    <dgm:cxn modelId="{A59F6B0C-EC65-4E24-BAD1-40E44D206511}" type="presParOf" srcId="{3F114E4B-84BE-47FE-A870-2CEDB971DF8A}" destId="{D64A260C-C66F-431B-BC81-744061354476}" srcOrd="3" destOrd="0" presId="urn:microsoft.com/office/officeart/2008/layout/LinedList"/>
    <dgm:cxn modelId="{50A20F96-D9D4-4364-9736-C97CD2D8744C}" type="presParOf" srcId="{D64A260C-C66F-431B-BC81-744061354476}" destId="{8D43D46A-A716-470C-A8B6-3AAFF48BE291}" srcOrd="0" destOrd="0" presId="urn:microsoft.com/office/officeart/2008/layout/LinedList"/>
    <dgm:cxn modelId="{4C313456-533B-4398-B0FD-878576C6AF60}" type="presParOf" srcId="{D64A260C-C66F-431B-BC81-744061354476}" destId="{63167B03-8A42-4166-B795-9F965E677FF9}" srcOrd="1" destOrd="0" presId="urn:microsoft.com/office/officeart/2008/layout/LinedList"/>
    <dgm:cxn modelId="{678DE80E-6637-4827-B999-92004D3EAED1}" type="presParOf" srcId="{3F114E4B-84BE-47FE-A870-2CEDB971DF8A}" destId="{7438DE16-7C1D-478C-9917-B2362405CE42}" srcOrd="4" destOrd="0" presId="urn:microsoft.com/office/officeart/2008/layout/LinedList"/>
    <dgm:cxn modelId="{A7FEE0EC-3380-4097-A3C0-1073EBFADCCA}" type="presParOf" srcId="{3F114E4B-84BE-47FE-A870-2CEDB971DF8A}" destId="{8D9691CF-E791-4E8F-9EAB-ECBA26CA3735}" srcOrd="5" destOrd="0" presId="urn:microsoft.com/office/officeart/2008/layout/LinedList"/>
    <dgm:cxn modelId="{2489E01E-8679-4F41-A982-C741C9EDD6FD}" type="presParOf" srcId="{8D9691CF-E791-4E8F-9EAB-ECBA26CA3735}" destId="{6D643347-8745-45C4-9731-287B7CCFE1DF}" srcOrd="0" destOrd="0" presId="urn:microsoft.com/office/officeart/2008/layout/LinedList"/>
    <dgm:cxn modelId="{8F416AE3-0301-448C-BAED-9CE28044665F}" type="presParOf" srcId="{8D9691CF-E791-4E8F-9EAB-ECBA26CA3735}" destId="{AEA81A77-D541-4139-B10C-5D108704820D}" srcOrd="1" destOrd="0" presId="urn:microsoft.com/office/officeart/2008/layout/LinedList"/>
    <dgm:cxn modelId="{5A5C57F2-CDA2-4BAF-8254-EADE32217784}" type="presParOf" srcId="{3F114E4B-84BE-47FE-A870-2CEDB971DF8A}" destId="{5B881085-1843-4115-A238-1D5662A48B39}" srcOrd="6" destOrd="0" presId="urn:microsoft.com/office/officeart/2008/layout/LinedList"/>
    <dgm:cxn modelId="{5A3B31CD-9A9D-4CD8-866F-B3ED9953A525}" type="presParOf" srcId="{3F114E4B-84BE-47FE-A870-2CEDB971DF8A}" destId="{4E356962-CC26-4B36-B4C3-77487162412C}" srcOrd="7" destOrd="0" presId="urn:microsoft.com/office/officeart/2008/layout/LinedList"/>
    <dgm:cxn modelId="{F31C3B9B-25B0-4A5F-BB76-BD259CD77693}" type="presParOf" srcId="{4E356962-CC26-4B36-B4C3-77487162412C}" destId="{9F6C9CE3-7337-4A06-A396-415239FE63A8}" srcOrd="0" destOrd="0" presId="urn:microsoft.com/office/officeart/2008/layout/LinedList"/>
    <dgm:cxn modelId="{8808CE23-5CE4-4728-B471-6F1EAD34D3E9}" type="presParOf" srcId="{4E356962-CC26-4B36-B4C3-77487162412C}" destId="{E983BA26-2ACA-4547-AAC1-D3A3DF5F3779}" srcOrd="1" destOrd="0" presId="urn:microsoft.com/office/officeart/2008/layout/LinedList"/>
    <dgm:cxn modelId="{6D98436F-33FE-40BC-BB4C-8F36002A4870}" type="presParOf" srcId="{3F114E4B-84BE-47FE-A870-2CEDB971DF8A}" destId="{2B430E05-A853-49DA-B84F-6E1BA1F10888}" srcOrd="8" destOrd="0" presId="urn:microsoft.com/office/officeart/2008/layout/LinedList"/>
    <dgm:cxn modelId="{DD0DBA06-5A43-485A-B3F5-F1EEE63A9719}" type="presParOf" srcId="{3F114E4B-84BE-47FE-A870-2CEDB971DF8A}" destId="{2D5536D2-C214-48F7-9B4B-413DBC10E6FC}" srcOrd="9" destOrd="0" presId="urn:microsoft.com/office/officeart/2008/layout/LinedList"/>
    <dgm:cxn modelId="{4086D896-D886-44DF-8657-580208B93D05}" type="presParOf" srcId="{2D5536D2-C214-48F7-9B4B-413DBC10E6FC}" destId="{39E2FDBF-9795-4A29-BA36-33286AA065E2}" srcOrd="0" destOrd="0" presId="urn:microsoft.com/office/officeart/2008/layout/LinedList"/>
    <dgm:cxn modelId="{7D310F01-1280-4477-AD1B-826CA9CFD5B1}" type="presParOf" srcId="{2D5536D2-C214-48F7-9B4B-413DBC10E6FC}" destId="{159A49FE-2061-4CBB-AAD6-93A61EEFB2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18F57F-0D89-4101-87EC-E40168A75C70}" type="doc">
      <dgm:prSet loTypeId="urn:microsoft.com/office/officeart/2005/8/layout/target2" loCatId="relationship" qsTypeId="urn:microsoft.com/office/officeart/2005/8/quickstyle/simple1" qsCatId="simple" csTypeId="urn:microsoft.com/office/officeart/2005/8/colors/accent1_4" csCatId="accent1" phldr="1"/>
      <dgm:spPr/>
      <dgm:t>
        <a:bodyPr/>
        <a:lstStyle/>
        <a:p>
          <a:endParaRPr lang="en-US"/>
        </a:p>
      </dgm:t>
    </dgm:pt>
    <dgm:pt modelId="{4D0A93EE-09B2-46C8-AEFF-A38A8F3C0F4D}">
      <dgm:prSet/>
      <dgm:spPr/>
      <dgm:t>
        <a:bodyPr/>
        <a:lstStyle/>
        <a:p>
          <a:r>
            <a:rPr lang="fr-FR" b="1" dirty="0"/>
            <a:t>Système IBIS certifié par l’UPU</a:t>
          </a:r>
        </a:p>
      </dgm:t>
    </dgm:pt>
    <dgm:pt modelId="{79290205-FE69-4ABB-98F3-BFFAEE378F4C}" type="parTrans" cxnId="{4BFAB984-BBA2-42D1-8C90-0F8C62DEC005}">
      <dgm:prSet/>
      <dgm:spPr/>
      <dgm:t>
        <a:bodyPr/>
        <a:lstStyle/>
        <a:p>
          <a:endParaRPr lang="en-US"/>
        </a:p>
      </dgm:t>
    </dgm:pt>
    <dgm:pt modelId="{3D4EE3A8-303E-4EE6-8076-13D3743DA2CB}" type="sibTrans" cxnId="{4BFAB984-BBA2-42D1-8C90-0F8C62DEC005}">
      <dgm:prSet/>
      <dgm:spPr/>
      <dgm:t>
        <a:bodyPr/>
        <a:lstStyle/>
        <a:p>
          <a:endParaRPr lang="en-US"/>
        </a:p>
      </dgm:t>
    </dgm:pt>
    <dgm:pt modelId="{3F4F2DA2-ADAF-41F0-BAB4-711A9C0CFE4C}">
      <dgm:prSet/>
      <dgm:spPr/>
      <dgm:t>
        <a:bodyPr/>
        <a:lstStyle/>
        <a:p>
          <a:r>
            <a:rPr lang="fr-FR" b="1" dirty="0"/>
            <a:t>Obligatoire pour les colis; facultatif mais recommandé pour les envois de la poste aux lettres</a:t>
          </a:r>
        </a:p>
      </dgm:t>
    </dgm:pt>
    <dgm:pt modelId="{4867A749-42F7-4915-B13A-2BB83D3B835A}" type="parTrans" cxnId="{6AB0311C-D05A-47F7-9592-16CCD7248994}">
      <dgm:prSet/>
      <dgm:spPr/>
      <dgm:t>
        <a:bodyPr/>
        <a:lstStyle/>
        <a:p>
          <a:endParaRPr lang="en-US"/>
        </a:p>
      </dgm:t>
    </dgm:pt>
    <dgm:pt modelId="{FB803ECA-2B49-4ED1-B2CC-B9892C1EFA05}" type="sibTrans" cxnId="{6AB0311C-D05A-47F7-9592-16CCD7248994}">
      <dgm:prSet/>
      <dgm:spPr/>
      <dgm:t>
        <a:bodyPr/>
        <a:lstStyle/>
        <a:p>
          <a:endParaRPr lang="en-US"/>
        </a:p>
      </dgm:t>
    </dgm:pt>
    <dgm:pt modelId="{D4D895BF-609E-4B63-8996-BE0D790E4826}">
      <dgm:prSet/>
      <dgm:spPr>
        <a:solidFill>
          <a:schemeClr val="accent5">
            <a:lumMod val="60000"/>
            <a:lumOff val="40000"/>
          </a:schemeClr>
        </a:solidFill>
      </dgm:spPr>
      <dgm:t>
        <a:bodyPr/>
        <a:lstStyle/>
        <a:p>
          <a:r>
            <a:rPr lang="fr-FR" b="1" dirty="0"/>
            <a:t>Utilisé pour la préparation, la soumission, la transmission, la réception et le traitement des réclamations</a:t>
          </a:r>
        </a:p>
      </dgm:t>
    </dgm:pt>
    <dgm:pt modelId="{584DFF8B-F855-4C91-975E-9E31C62F89FD}" type="parTrans" cxnId="{E59C37DB-C495-46B2-B4CA-70DF09380231}">
      <dgm:prSet/>
      <dgm:spPr/>
      <dgm:t>
        <a:bodyPr/>
        <a:lstStyle/>
        <a:p>
          <a:endParaRPr lang="en-US"/>
        </a:p>
      </dgm:t>
    </dgm:pt>
    <dgm:pt modelId="{5AF2FF29-2C8D-4C43-AE8F-DBB6E055CB2D}" type="sibTrans" cxnId="{E59C37DB-C495-46B2-B4CA-70DF09380231}">
      <dgm:prSet/>
      <dgm:spPr/>
      <dgm:t>
        <a:bodyPr/>
        <a:lstStyle/>
        <a:p>
          <a:endParaRPr lang="en-US"/>
        </a:p>
      </dgm:t>
    </dgm:pt>
    <dgm:pt modelId="{7EFCD69F-B920-4441-AEA7-B34377EE6B4E}" type="pres">
      <dgm:prSet presAssocID="{B918F57F-0D89-4101-87EC-E40168A75C70}" presName="Name0" presStyleCnt="0">
        <dgm:presLayoutVars>
          <dgm:chMax val="3"/>
          <dgm:chPref val="1"/>
          <dgm:dir/>
          <dgm:animLvl val="lvl"/>
          <dgm:resizeHandles/>
        </dgm:presLayoutVars>
      </dgm:prSet>
      <dgm:spPr/>
    </dgm:pt>
    <dgm:pt modelId="{A14D651C-25E2-465D-92D9-E19FF4BB7FBF}" type="pres">
      <dgm:prSet presAssocID="{B918F57F-0D89-4101-87EC-E40168A75C70}" presName="outerBox" presStyleCnt="0"/>
      <dgm:spPr/>
    </dgm:pt>
    <dgm:pt modelId="{7B0E1BA1-F09F-471C-B71F-8F28F8D37845}" type="pres">
      <dgm:prSet presAssocID="{B918F57F-0D89-4101-87EC-E40168A75C70}" presName="outerBoxParent" presStyleLbl="node1" presStyleIdx="0" presStyleCnt="3"/>
      <dgm:spPr/>
    </dgm:pt>
    <dgm:pt modelId="{7A7DEF7A-3CEC-401B-875F-D743F036BC60}" type="pres">
      <dgm:prSet presAssocID="{B918F57F-0D89-4101-87EC-E40168A75C70}" presName="outerBoxChildren" presStyleCnt="0"/>
      <dgm:spPr/>
    </dgm:pt>
    <dgm:pt modelId="{838CC55D-1C71-4280-9E1B-A2ED12E908D4}" type="pres">
      <dgm:prSet presAssocID="{B918F57F-0D89-4101-87EC-E40168A75C70}" presName="middleBox" presStyleCnt="0"/>
      <dgm:spPr/>
    </dgm:pt>
    <dgm:pt modelId="{8AA5D0DE-CD8E-423C-9943-3198ABCF282C}" type="pres">
      <dgm:prSet presAssocID="{B918F57F-0D89-4101-87EC-E40168A75C70}" presName="middleBoxParent" presStyleLbl="node1" presStyleIdx="1" presStyleCnt="3"/>
      <dgm:spPr/>
    </dgm:pt>
    <dgm:pt modelId="{8B69B445-D5DF-48D3-BCDC-6675EFBA1776}" type="pres">
      <dgm:prSet presAssocID="{B918F57F-0D89-4101-87EC-E40168A75C70}" presName="middleBoxChildren" presStyleCnt="0"/>
      <dgm:spPr/>
    </dgm:pt>
    <dgm:pt modelId="{BDEDEB3C-BC64-4A5A-8D24-F3E5EDBAE90C}" type="pres">
      <dgm:prSet presAssocID="{B918F57F-0D89-4101-87EC-E40168A75C70}" presName="centerBox" presStyleCnt="0"/>
      <dgm:spPr/>
    </dgm:pt>
    <dgm:pt modelId="{FE28BD08-37AA-487A-927B-43D4723A5414}" type="pres">
      <dgm:prSet presAssocID="{B918F57F-0D89-4101-87EC-E40168A75C70}" presName="centerBoxParent" presStyleLbl="node1" presStyleIdx="2" presStyleCnt="3"/>
      <dgm:spPr/>
    </dgm:pt>
  </dgm:ptLst>
  <dgm:cxnLst>
    <dgm:cxn modelId="{6AB0311C-D05A-47F7-9592-16CCD7248994}" srcId="{B918F57F-0D89-4101-87EC-E40168A75C70}" destId="{3F4F2DA2-ADAF-41F0-BAB4-711A9C0CFE4C}" srcOrd="1" destOrd="0" parTransId="{4867A749-42F7-4915-B13A-2BB83D3B835A}" sibTransId="{FB803ECA-2B49-4ED1-B2CC-B9892C1EFA05}"/>
    <dgm:cxn modelId="{F453C23E-B433-4E25-948E-2C94D710A04D}" type="presOf" srcId="{D4D895BF-609E-4B63-8996-BE0D790E4826}" destId="{FE28BD08-37AA-487A-927B-43D4723A5414}" srcOrd="0" destOrd="0" presId="urn:microsoft.com/office/officeart/2005/8/layout/target2"/>
    <dgm:cxn modelId="{37F58B63-557D-4132-8A21-D6149AADB239}" type="presOf" srcId="{3F4F2DA2-ADAF-41F0-BAB4-711A9C0CFE4C}" destId="{8AA5D0DE-CD8E-423C-9943-3198ABCF282C}" srcOrd="0" destOrd="0" presId="urn:microsoft.com/office/officeart/2005/8/layout/target2"/>
    <dgm:cxn modelId="{4BFAB984-BBA2-42D1-8C90-0F8C62DEC005}" srcId="{B918F57F-0D89-4101-87EC-E40168A75C70}" destId="{4D0A93EE-09B2-46C8-AEFF-A38A8F3C0F4D}" srcOrd="0" destOrd="0" parTransId="{79290205-FE69-4ABB-98F3-BFFAEE378F4C}" sibTransId="{3D4EE3A8-303E-4EE6-8076-13D3743DA2CB}"/>
    <dgm:cxn modelId="{4985AAB3-D6A8-429B-A723-65EF8242205B}" type="presOf" srcId="{4D0A93EE-09B2-46C8-AEFF-A38A8F3C0F4D}" destId="{7B0E1BA1-F09F-471C-B71F-8F28F8D37845}" srcOrd="0" destOrd="0" presId="urn:microsoft.com/office/officeart/2005/8/layout/target2"/>
    <dgm:cxn modelId="{5BEEBBC8-A91F-495A-A51B-85F083CE803C}" type="presOf" srcId="{B918F57F-0D89-4101-87EC-E40168A75C70}" destId="{7EFCD69F-B920-4441-AEA7-B34377EE6B4E}" srcOrd="0" destOrd="0" presId="urn:microsoft.com/office/officeart/2005/8/layout/target2"/>
    <dgm:cxn modelId="{E59C37DB-C495-46B2-B4CA-70DF09380231}" srcId="{B918F57F-0D89-4101-87EC-E40168A75C70}" destId="{D4D895BF-609E-4B63-8996-BE0D790E4826}" srcOrd="2" destOrd="0" parTransId="{584DFF8B-F855-4C91-975E-9E31C62F89FD}" sibTransId="{5AF2FF29-2C8D-4C43-AE8F-DBB6E055CB2D}"/>
    <dgm:cxn modelId="{61C880A4-4403-4949-BB6F-ECCDD6B0ED01}" type="presParOf" srcId="{7EFCD69F-B920-4441-AEA7-B34377EE6B4E}" destId="{A14D651C-25E2-465D-92D9-E19FF4BB7FBF}" srcOrd="0" destOrd="0" presId="urn:microsoft.com/office/officeart/2005/8/layout/target2"/>
    <dgm:cxn modelId="{163B8066-4F49-4D0E-9549-FA7433E70AA1}" type="presParOf" srcId="{A14D651C-25E2-465D-92D9-E19FF4BB7FBF}" destId="{7B0E1BA1-F09F-471C-B71F-8F28F8D37845}" srcOrd="0" destOrd="0" presId="urn:microsoft.com/office/officeart/2005/8/layout/target2"/>
    <dgm:cxn modelId="{E6D0B1A7-A59E-4347-B163-F5100C36A774}" type="presParOf" srcId="{A14D651C-25E2-465D-92D9-E19FF4BB7FBF}" destId="{7A7DEF7A-3CEC-401B-875F-D743F036BC60}" srcOrd="1" destOrd="0" presId="urn:microsoft.com/office/officeart/2005/8/layout/target2"/>
    <dgm:cxn modelId="{E99AE759-2447-4E13-A928-C35329C8A30F}" type="presParOf" srcId="{7EFCD69F-B920-4441-AEA7-B34377EE6B4E}" destId="{838CC55D-1C71-4280-9E1B-A2ED12E908D4}" srcOrd="1" destOrd="0" presId="urn:microsoft.com/office/officeart/2005/8/layout/target2"/>
    <dgm:cxn modelId="{EFCB434A-2122-4E9E-86F2-C34549B98127}" type="presParOf" srcId="{838CC55D-1C71-4280-9E1B-A2ED12E908D4}" destId="{8AA5D0DE-CD8E-423C-9943-3198ABCF282C}" srcOrd="0" destOrd="0" presId="urn:microsoft.com/office/officeart/2005/8/layout/target2"/>
    <dgm:cxn modelId="{5254E091-1E46-4B60-A8BA-ABE9AF848341}" type="presParOf" srcId="{838CC55D-1C71-4280-9E1B-A2ED12E908D4}" destId="{8B69B445-D5DF-48D3-BCDC-6675EFBA1776}" srcOrd="1" destOrd="0" presId="urn:microsoft.com/office/officeart/2005/8/layout/target2"/>
    <dgm:cxn modelId="{8A9057B1-E847-4405-8B16-AD0F1C2AD379}" type="presParOf" srcId="{7EFCD69F-B920-4441-AEA7-B34377EE6B4E}" destId="{BDEDEB3C-BC64-4A5A-8D24-F3E5EDBAE90C}" srcOrd="2" destOrd="0" presId="urn:microsoft.com/office/officeart/2005/8/layout/target2"/>
    <dgm:cxn modelId="{F19BE170-A3B0-4927-8E42-FC9CED7D8F9B}" type="presParOf" srcId="{BDEDEB3C-BC64-4A5A-8D24-F3E5EDBAE90C}" destId="{FE28BD08-37AA-487A-927B-43D4723A5414}"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E2FAB4-975F-42C2-815D-84E3E3CBAC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356020-B68A-4D5E-BF30-14FA7088478D}">
      <dgm:prSet custT="1"/>
      <dgm:spPr>
        <a:solidFill>
          <a:schemeClr val="accent5">
            <a:lumMod val="60000"/>
            <a:lumOff val="40000"/>
          </a:schemeClr>
        </a:solidFill>
      </dgm:spPr>
      <dgm:t>
        <a:bodyPr/>
        <a:lstStyle/>
        <a:p>
          <a:r>
            <a:rPr lang="fr-FR" sz="2800" b="1" dirty="0"/>
            <a:t>Principes généraux: </a:t>
          </a:r>
          <a:br>
            <a:rPr lang="fr-FR" sz="2800" b="1" dirty="0"/>
          </a:br>
          <a:r>
            <a:rPr lang="fr-FR" sz="2800" b="1" dirty="0"/>
            <a:t>art. 21-001 </a:t>
          </a:r>
          <a:br>
            <a:rPr lang="fr-FR" sz="2800" b="1" dirty="0"/>
          </a:br>
          <a:r>
            <a:rPr lang="fr-FR" sz="2800" b="1" dirty="0"/>
            <a:t>du Règlement </a:t>
          </a:r>
          <a:br>
            <a:rPr lang="fr-FR" sz="2800" b="1" dirty="0"/>
          </a:br>
          <a:r>
            <a:rPr lang="fr-FR" sz="2800" b="1" dirty="0"/>
            <a:t>de la Convention</a:t>
          </a:r>
        </a:p>
      </dgm:t>
    </dgm:pt>
    <dgm:pt modelId="{E07FA387-8B8B-424F-A6C3-A9C5918C5C9F}" type="parTrans" cxnId="{296FF84E-9EC9-4617-AE9C-0CA0DDADB8B0}">
      <dgm:prSet/>
      <dgm:spPr/>
      <dgm:t>
        <a:bodyPr/>
        <a:lstStyle/>
        <a:p>
          <a:endParaRPr lang="en-US" sz="4400"/>
        </a:p>
      </dgm:t>
    </dgm:pt>
    <dgm:pt modelId="{19D2B504-FAC1-4FC3-AB89-107D2DA79A1A}" type="sibTrans" cxnId="{296FF84E-9EC9-4617-AE9C-0CA0DDADB8B0}">
      <dgm:prSet custT="1"/>
      <dgm:spPr/>
      <dgm:t>
        <a:bodyPr/>
        <a:lstStyle/>
        <a:p>
          <a:endParaRPr lang="en-US" sz="1800"/>
        </a:p>
      </dgm:t>
    </dgm:pt>
    <dgm:pt modelId="{DBE225F3-EAFC-47B8-A083-520D59E0F444}">
      <dgm:prSet custT="1"/>
      <dgm:spPr/>
      <dgm:t>
        <a:bodyPr/>
        <a:lstStyle/>
        <a:p>
          <a:r>
            <a:rPr lang="fr-FR" sz="2800" dirty="0"/>
            <a:t>CN 08: pour informer du délai de transmission anticipé</a:t>
          </a:r>
        </a:p>
      </dgm:t>
    </dgm:pt>
    <dgm:pt modelId="{28876E0A-C21D-4B66-8E04-557205029ADF}" type="parTrans" cxnId="{984AB17B-A178-4098-9960-274CD23ADC63}">
      <dgm:prSet/>
      <dgm:spPr/>
      <dgm:t>
        <a:bodyPr/>
        <a:lstStyle/>
        <a:p>
          <a:endParaRPr lang="en-US" sz="4400"/>
        </a:p>
      </dgm:t>
    </dgm:pt>
    <dgm:pt modelId="{AEBF1E51-8977-4AED-9C08-40DE1571FFD1}" type="sibTrans" cxnId="{984AB17B-A178-4098-9960-274CD23ADC63}">
      <dgm:prSet custT="1"/>
      <dgm:spPr/>
      <dgm:t>
        <a:bodyPr/>
        <a:lstStyle/>
        <a:p>
          <a:endParaRPr lang="en-US" sz="1800"/>
        </a:p>
      </dgm:t>
    </dgm:pt>
    <dgm:pt modelId="{A357B579-E0FC-4824-A0E8-0C61B2F4E6B1}">
      <dgm:prSet custT="1"/>
      <dgm:spPr/>
      <dgm:t>
        <a:bodyPr/>
        <a:lstStyle/>
        <a:p>
          <a:r>
            <a:rPr lang="fr-FR" sz="2800" dirty="0"/>
            <a:t>Réclamation IBIS soumise après expiration de délai </a:t>
          </a:r>
          <a:br>
            <a:rPr lang="fr-FR" sz="2800" dirty="0"/>
          </a:br>
          <a:r>
            <a:rPr lang="fr-FR" sz="2800" dirty="0"/>
            <a:t>de transmission, sauf message RESDES/EMSEVT arrivant</a:t>
          </a:r>
        </a:p>
      </dgm:t>
    </dgm:pt>
    <dgm:pt modelId="{BDC9890E-48CE-4572-B983-3AABAE09AAAC}" type="parTrans" cxnId="{33882772-7131-49D8-AC84-A6891E42853F}">
      <dgm:prSet/>
      <dgm:spPr/>
      <dgm:t>
        <a:bodyPr/>
        <a:lstStyle/>
        <a:p>
          <a:endParaRPr lang="en-US" sz="4400"/>
        </a:p>
      </dgm:t>
    </dgm:pt>
    <dgm:pt modelId="{F271A6B7-FF92-404D-9251-945904BF6165}" type="sibTrans" cxnId="{33882772-7131-49D8-AC84-A6891E42853F}">
      <dgm:prSet custT="1"/>
      <dgm:spPr/>
      <dgm:t>
        <a:bodyPr/>
        <a:lstStyle/>
        <a:p>
          <a:endParaRPr lang="en-US" sz="1800"/>
        </a:p>
      </dgm:t>
    </dgm:pt>
    <dgm:pt modelId="{AE893038-39FB-4538-8FE5-1FA2F6C8407D}">
      <dgm:prSet custT="1"/>
      <dgm:spPr/>
      <dgm:t>
        <a:bodyPr/>
        <a:lstStyle/>
        <a:p>
          <a:r>
            <a:rPr lang="fr-FR" sz="2800" dirty="0"/>
            <a:t>Réserves sur les périodes de traitement uniquement possibles par le biais d’accords bilatéraux</a:t>
          </a:r>
        </a:p>
      </dgm:t>
    </dgm:pt>
    <dgm:pt modelId="{2BC035F0-CFCD-42E7-AF97-4E2EC7DC2899}" type="parTrans" cxnId="{C3171E75-D3AB-4397-86A4-03162080723E}">
      <dgm:prSet/>
      <dgm:spPr/>
      <dgm:t>
        <a:bodyPr/>
        <a:lstStyle/>
        <a:p>
          <a:endParaRPr lang="en-US" sz="4400"/>
        </a:p>
      </dgm:t>
    </dgm:pt>
    <dgm:pt modelId="{54ABE38A-F14A-4482-A87B-3A1AF8F60956}" type="sibTrans" cxnId="{C3171E75-D3AB-4397-86A4-03162080723E}">
      <dgm:prSet custT="1"/>
      <dgm:spPr/>
      <dgm:t>
        <a:bodyPr/>
        <a:lstStyle/>
        <a:p>
          <a:endParaRPr lang="en-US" sz="1800"/>
        </a:p>
      </dgm:t>
    </dgm:pt>
    <dgm:pt modelId="{7D8AD780-A1EF-410D-80D1-F52856110FAA}">
      <dgm:prSet custT="1"/>
      <dgm:spPr/>
      <dgm:t>
        <a:bodyPr/>
        <a:lstStyle/>
        <a:p>
          <a:r>
            <a:rPr lang="fr-FR" sz="2800" dirty="0"/>
            <a:t>Réclamations acceptées une fois le problème signalé par l’expéditeur ou le destinataire</a:t>
          </a:r>
        </a:p>
      </dgm:t>
    </dgm:pt>
    <dgm:pt modelId="{0DD9F197-0C95-4810-993F-22A0A05942F1}" type="parTrans" cxnId="{A389F9F0-A778-4BDA-AF9C-30B9A35C100F}">
      <dgm:prSet/>
      <dgm:spPr/>
      <dgm:t>
        <a:bodyPr/>
        <a:lstStyle/>
        <a:p>
          <a:endParaRPr lang="en-US" sz="3600"/>
        </a:p>
      </dgm:t>
    </dgm:pt>
    <dgm:pt modelId="{D07A9893-794D-41D7-870A-A1FD9D95EFD2}" type="sibTrans" cxnId="{A389F9F0-A778-4BDA-AF9C-30B9A35C100F}">
      <dgm:prSet/>
      <dgm:spPr/>
      <dgm:t>
        <a:bodyPr/>
        <a:lstStyle/>
        <a:p>
          <a:endParaRPr lang="en-US" sz="3600"/>
        </a:p>
      </dgm:t>
    </dgm:pt>
    <dgm:pt modelId="{6E1498D4-F2AD-4201-842A-2A126F8E7766}" type="pres">
      <dgm:prSet presAssocID="{1EE2FAB4-975F-42C2-815D-84E3E3CBAC1C}" presName="vert0" presStyleCnt="0">
        <dgm:presLayoutVars>
          <dgm:dir/>
          <dgm:animOne val="branch"/>
          <dgm:animLvl val="lvl"/>
        </dgm:presLayoutVars>
      </dgm:prSet>
      <dgm:spPr/>
    </dgm:pt>
    <dgm:pt modelId="{26100B1D-1101-4BFB-A152-C23755BED150}" type="pres">
      <dgm:prSet presAssocID="{A1356020-B68A-4D5E-BF30-14FA7088478D}" presName="thickLine" presStyleLbl="alignNode1" presStyleIdx="0" presStyleCnt="1"/>
      <dgm:spPr/>
    </dgm:pt>
    <dgm:pt modelId="{C778AF1B-CDF6-4C3F-85DA-99AB93A16616}" type="pres">
      <dgm:prSet presAssocID="{A1356020-B68A-4D5E-BF30-14FA7088478D}" presName="horz1" presStyleCnt="0"/>
      <dgm:spPr/>
    </dgm:pt>
    <dgm:pt modelId="{8B81F619-864C-433F-9008-C5CA4B7421A2}" type="pres">
      <dgm:prSet presAssocID="{A1356020-B68A-4D5E-BF30-14FA7088478D}" presName="tx1" presStyleLbl="revTx" presStyleIdx="0" presStyleCnt="5" custScaleX="125798"/>
      <dgm:spPr/>
    </dgm:pt>
    <dgm:pt modelId="{88A50A2C-A07C-4345-BE2D-E46310CBB06D}" type="pres">
      <dgm:prSet presAssocID="{A1356020-B68A-4D5E-BF30-14FA7088478D}" presName="vert1" presStyleCnt="0"/>
      <dgm:spPr/>
    </dgm:pt>
    <dgm:pt modelId="{BD3FDB19-59F0-4CE0-9605-7E1E23D2F86E}" type="pres">
      <dgm:prSet presAssocID="{7D8AD780-A1EF-410D-80D1-F52856110FAA}" presName="vertSpace2a" presStyleCnt="0"/>
      <dgm:spPr/>
    </dgm:pt>
    <dgm:pt modelId="{A9D961FB-6E5D-4981-95C5-D69A067FE235}" type="pres">
      <dgm:prSet presAssocID="{7D8AD780-A1EF-410D-80D1-F52856110FAA}" presName="horz2" presStyleCnt="0"/>
      <dgm:spPr/>
    </dgm:pt>
    <dgm:pt modelId="{7872A379-D3FC-486C-A08B-1F3CAEC87643}" type="pres">
      <dgm:prSet presAssocID="{7D8AD780-A1EF-410D-80D1-F52856110FAA}" presName="horzSpace2" presStyleCnt="0"/>
      <dgm:spPr/>
    </dgm:pt>
    <dgm:pt modelId="{C65B4734-4189-4C45-8FB4-52A7873EE11F}" type="pres">
      <dgm:prSet presAssocID="{7D8AD780-A1EF-410D-80D1-F52856110FAA}" presName="tx2" presStyleLbl="revTx" presStyleIdx="1" presStyleCnt="5"/>
      <dgm:spPr/>
    </dgm:pt>
    <dgm:pt modelId="{023E3087-EEC7-434D-9B80-042A417CB499}" type="pres">
      <dgm:prSet presAssocID="{7D8AD780-A1EF-410D-80D1-F52856110FAA}" presName="vert2" presStyleCnt="0"/>
      <dgm:spPr/>
    </dgm:pt>
    <dgm:pt modelId="{AF9C1CFD-C9A1-4C42-8836-7299CA171789}" type="pres">
      <dgm:prSet presAssocID="{7D8AD780-A1EF-410D-80D1-F52856110FAA}" presName="thinLine2b" presStyleLbl="callout" presStyleIdx="0" presStyleCnt="4"/>
      <dgm:spPr/>
    </dgm:pt>
    <dgm:pt modelId="{F44C215E-50B2-47B5-8CD6-6351EA0A6441}" type="pres">
      <dgm:prSet presAssocID="{7D8AD780-A1EF-410D-80D1-F52856110FAA}" presName="vertSpace2b" presStyleCnt="0"/>
      <dgm:spPr/>
    </dgm:pt>
    <dgm:pt modelId="{BC1F5CD6-123B-4BC6-B634-E2BE7649BAF1}" type="pres">
      <dgm:prSet presAssocID="{DBE225F3-EAFC-47B8-A083-520D59E0F444}" presName="horz2" presStyleCnt="0"/>
      <dgm:spPr/>
    </dgm:pt>
    <dgm:pt modelId="{9327422D-5472-4F6C-B3C7-B1D24C8A8DCE}" type="pres">
      <dgm:prSet presAssocID="{DBE225F3-EAFC-47B8-A083-520D59E0F444}" presName="horzSpace2" presStyleCnt="0"/>
      <dgm:spPr/>
    </dgm:pt>
    <dgm:pt modelId="{70E306B9-DB55-4C88-98A4-B75461CFA947}" type="pres">
      <dgm:prSet presAssocID="{DBE225F3-EAFC-47B8-A083-520D59E0F444}" presName="tx2" presStyleLbl="revTx" presStyleIdx="2" presStyleCnt="5"/>
      <dgm:spPr/>
    </dgm:pt>
    <dgm:pt modelId="{50FDE627-8AD2-4DA7-A1B1-B362F792F106}" type="pres">
      <dgm:prSet presAssocID="{DBE225F3-EAFC-47B8-A083-520D59E0F444}" presName="vert2" presStyleCnt="0"/>
      <dgm:spPr/>
    </dgm:pt>
    <dgm:pt modelId="{E31B90DD-7358-4383-868D-C02223AA93D1}" type="pres">
      <dgm:prSet presAssocID="{DBE225F3-EAFC-47B8-A083-520D59E0F444}" presName="thinLine2b" presStyleLbl="callout" presStyleIdx="1" presStyleCnt="4"/>
      <dgm:spPr/>
    </dgm:pt>
    <dgm:pt modelId="{C1B1CAEB-0327-492A-9A6C-73AB0B9A9970}" type="pres">
      <dgm:prSet presAssocID="{DBE225F3-EAFC-47B8-A083-520D59E0F444}" presName="vertSpace2b" presStyleCnt="0"/>
      <dgm:spPr/>
    </dgm:pt>
    <dgm:pt modelId="{C08751CB-4B3D-4A39-8326-A869E1C23322}" type="pres">
      <dgm:prSet presAssocID="{A357B579-E0FC-4824-A0E8-0C61B2F4E6B1}" presName="horz2" presStyleCnt="0"/>
      <dgm:spPr/>
    </dgm:pt>
    <dgm:pt modelId="{5AF18A01-0A92-4E4F-8848-C1E1DF9C2B78}" type="pres">
      <dgm:prSet presAssocID="{A357B579-E0FC-4824-A0E8-0C61B2F4E6B1}" presName="horzSpace2" presStyleCnt="0"/>
      <dgm:spPr/>
    </dgm:pt>
    <dgm:pt modelId="{0A24C864-4156-4314-AD83-F3492028D5CF}" type="pres">
      <dgm:prSet presAssocID="{A357B579-E0FC-4824-A0E8-0C61B2F4E6B1}" presName="tx2" presStyleLbl="revTx" presStyleIdx="3" presStyleCnt="5"/>
      <dgm:spPr/>
    </dgm:pt>
    <dgm:pt modelId="{708357B8-F8EB-437F-A245-724BD3183F48}" type="pres">
      <dgm:prSet presAssocID="{A357B579-E0FC-4824-A0E8-0C61B2F4E6B1}" presName="vert2" presStyleCnt="0"/>
      <dgm:spPr/>
    </dgm:pt>
    <dgm:pt modelId="{68B1DA1E-7C22-4AE8-B1C5-200B9077C30D}" type="pres">
      <dgm:prSet presAssocID="{A357B579-E0FC-4824-A0E8-0C61B2F4E6B1}" presName="thinLine2b" presStyleLbl="callout" presStyleIdx="2" presStyleCnt="4"/>
      <dgm:spPr/>
    </dgm:pt>
    <dgm:pt modelId="{57D97450-9204-4D51-BFE2-C31C3B94F6C2}" type="pres">
      <dgm:prSet presAssocID="{A357B579-E0FC-4824-A0E8-0C61B2F4E6B1}" presName="vertSpace2b" presStyleCnt="0"/>
      <dgm:spPr/>
    </dgm:pt>
    <dgm:pt modelId="{ABFADDD3-AD07-4D62-8FED-6CCBE9914F34}" type="pres">
      <dgm:prSet presAssocID="{AE893038-39FB-4538-8FE5-1FA2F6C8407D}" presName="horz2" presStyleCnt="0"/>
      <dgm:spPr/>
    </dgm:pt>
    <dgm:pt modelId="{4EB1B215-3ED8-4D78-94B8-D4EBE3A80D0E}" type="pres">
      <dgm:prSet presAssocID="{AE893038-39FB-4538-8FE5-1FA2F6C8407D}" presName="horzSpace2" presStyleCnt="0"/>
      <dgm:spPr/>
    </dgm:pt>
    <dgm:pt modelId="{33C87F16-8D73-46C6-A351-641BF3C229A6}" type="pres">
      <dgm:prSet presAssocID="{AE893038-39FB-4538-8FE5-1FA2F6C8407D}" presName="tx2" presStyleLbl="revTx" presStyleIdx="4" presStyleCnt="5"/>
      <dgm:spPr/>
    </dgm:pt>
    <dgm:pt modelId="{868B4EE9-9AD3-4321-BA76-CAFA4D1334EA}" type="pres">
      <dgm:prSet presAssocID="{AE893038-39FB-4538-8FE5-1FA2F6C8407D}" presName="vert2" presStyleCnt="0"/>
      <dgm:spPr/>
    </dgm:pt>
    <dgm:pt modelId="{FFDAA9C0-8354-4BFC-999A-38CAB657D3B9}" type="pres">
      <dgm:prSet presAssocID="{AE893038-39FB-4538-8FE5-1FA2F6C8407D}" presName="thinLine2b" presStyleLbl="callout" presStyleIdx="3" presStyleCnt="4"/>
      <dgm:spPr/>
    </dgm:pt>
    <dgm:pt modelId="{C553BCC7-44A3-48A5-B166-43691A51F1E6}" type="pres">
      <dgm:prSet presAssocID="{AE893038-39FB-4538-8FE5-1FA2F6C8407D}" presName="vertSpace2b" presStyleCnt="0"/>
      <dgm:spPr/>
    </dgm:pt>
  </dgm:ptLst>
  <dgm:cxnLst>
    <dgm:cxn modelId="{878FA840-C8BB-42F6-97E3-11535A6C8DE4}" type="presOf" srcId="{1EE2FAB4-975F-42C2-815D-84E3E3CBAC1C}" destId="{6E1498D4-F2AD-4201-842A-2A126F8E7766}" srcOrd="0" destOrd="0" presId="urn:microsoft.com/office/officeart/2008/layout/LinedList"/>
    <dgm:cxn modelId="{296FF84E-9EC9-4617-AE9C-0CA0DDADB8B0}" srcId="{1EE2FAB4-975F-42C2-815D-84E3E3CBAC1C}" destId="{A1356020-B68A-4D5E-BF30-14FA7088478D}" srcOrd="0" destOrd="0" parTransId="{E07FA387-8B8B-424F-A6C3-A9C5918C5C9F}" sibTransId="{19D2B504-FAC1-4FC3-AB89-107D2DA79A1A}"/>
    <dgm:cxn modelId="{33882772-7131-49D8-AC84-A6891E42853F}" srcId="{A1356020-B68A-4D5E-BF30-14FA7088478D}" destId="{A357B579-E0FC-4824-A0E8-0C61B2F4E6B1}" srcOrd="2" destOrd="0" parTransId="{BDC9890E-48CE-4572-B983-3AABAE09AAAC}" sibTransId="{F271A6B7-FF92-404D-9251-945904BF6165}"/>
    <dgm:cxn modelId="{C3171E75-D3AB-4397-86A4-03162080723E}" srcId="{A1356020-B68A-4D5E-BF30-14FA7088478D}" destId="{AE893038-39FB-4538-8FE5-1FA2F6C8407D}" srcOrd="3" destOrd="0" parTransId="{2BC035F0-CFCD-42E7-AF97-4E2EC7DC2899}" sibTransId="{54ABE38A-F14A-4482-A87B-3A1AF8F60956}"/>
    <dgm:cxn modelId="{B0226279-47C2-498F-A3CB-60AFD739C155}" type="presOf" srcId="{DBE225F3-EAFC-47B8-A083-520D59E0F444}" destId="{70E306B9-DB55-4C88-98A4-B75461CFA947}" srcOrd="0" destOrd="0" presId="urn:microsoft.com/office/officeart/2008/layout/LinedList"/>
    <dgm:cxn modelId="{B1C7617A-C81D-4AD2-BD25-5F4EDA60080B}" type="presOf" srcId="{7D8AD780-A1EF-410D-80D1-F52856110FAA}" destId="{C65B4734-4189-4C45-8FB4-52A7873EE11F}" srcOrd="0" destOrd="0" presId="urn:microsoft.com/office/officeart/2008/layout/LinedList"/>
    <dgm:cxn modelId="{984AB17B-A178-4098-9960-274CD23ADC63}" srcId="{A1356020-B68A-4D5E-BF30-14FA7088478D}" destId="{DBE225F3-EAFC-47B8-A083-520D59E0F444}" srcOrd="1" destOrd="0" parTransId="{28876E0A-C21D-4B66-8E04-557205029ADF}" sibTransId="{AEBF1E51-8977-4AED-9C08-40DE1571FFD1}"/>
    <dgm:cxn modelId="{444CDB9E-5E20-4AD6-940C-80FF8F0AD348}" type="presOf" srcId="{A1356020-B68A-4D5E-BF30-14FA7088478D}" destId="{8B81F619-864C-433F-9008-C5CA4B7421A2}" srcOrd="0" destOrd="0" presId="urn:microsoft.com/office/officeart/2008/layout/LinedList"/>
    <dgm:cxn modelId="{5A8472A6-26CE-4E43-AE80-BC2277A2BC92}" type="presOf" srcId="{A357B579-E0FC-4824-A0E8-0C61B2F4E6B1}" destId="{0A24C864-4156-4314-AD83-F3492028D5CF}" srcOrd="0" destOrd="0" presId="urn:microsoft.com/office/officeart/2008/layout/LinedList"/>
    <dgm:cxn modelId="{A389F9F0-A778-4BDA-AF9C-30B9A35C100F}" srcId="{A1356020-B68A-4D5E-BF30-14FA7088478D}" destId="{7D8AD780-A1EF-410D-80D1-F52856110FAA}" srcOrd="0" destOrd="0" parTransId="{0DD9F197-0C95-4810-993F-22A0A05942F1}" sibTransId="{D07A9893-794D-41D7-870A-A1FD9D95EFD2}"/>
    <dgm:cxn modelId="{2214A7F9-F824-4EF9-B8B0-94A64132F31B}" type="presOf" srcId="{AE893038-39FB-4538-8FE5-1FA2F6C8407D}" destId="{33C87F16-8D73-46C6-A351-641BF3C229A6}" srcOrd="0" destOrd="0" presId="urn:microsoft.com/office/officeart/2008/layout/LinedList"/>
    <dgm:cxn modelId="{938788D7-530C-432A-AE57-91551FE92CD9}" type="presParOf" srcId="{6E1498D4-F2AD-4201-842A-2A126F8E7766}" destId="{26100B1D-1101-4BFB-A152-C23755BED150}" srcOrd="0" destOrd="0" presId="urn:microsoft.com/office/officeart/2008/layout/LinedList"/>
    <dgm:cxn modelId="{1753F8AF-BE7D-4036-AC56-74370A69FF7E}" type="presParOf" srcId="{6E1498D4-F2AD-4201-842A-2A126F8E7766}" destId="{C778AF1B-CDF6-4C3F-85DA-99AB93A16616}" srcOrd="1" destOrd="0" presId="urn:microsoft.com/office/officeart/2008/layout/LinedList"/>
    <dgm:cxn modelId="{F0567AC3-01B4-4C48-A3B1-E9E84E4A89D9}" type="presParOf" srcId="{C778AF1B-CDF6-4C3F-85DA-99AB93A16616}" destId="{8B81F619-864C-433F-9008-C5CA4B7421A2}" srcOrd="0" destOrd="0" presId="urn:microsoft.com/office/officeart/2008/layout/LinedList"/>
    <dgm:cxn modelId="{ACF654F7-6230-4434-B312-A01EB2358A67}" type="presParOf" srcId="{C778AF1B-CDF6-4C3F-85DA-99AB93A16616}" destId="{88A50A2C-A07C-4345-BE2D-E46310CBB06D}" srcOrd="1" destOrd="0" presId="urn:microsoft.com/office/officeart/2008/layout/LinedList"/>
    <dgm:cxn modelId="{E82C1518-1FBA-4F5D-A7B1-69BA8BC36E40}" type="presParOf" srcId="{88A50A2C-A07C-4345-BE2D-E46310CBB06D}" destId="{BD3FDB19-59F0-4CE0-9605-7E1E23D2F86E}" srcOrd="0" destOrd="0" presId="urn:microsoft.com/office/officeart/2008/layout/LinedList"/>
    <dgm:cxn modelId="{1863F64E-2D0E-4316-AE20-CDA61E5C070D}" type="presParOf" srcId="{88A50A2C-A07C-4345-BE2D-E46310CBB06D}" destId="{A9D961FB-6E5D-4981-95C5-D69A067FE235}" srcOrd="1" destOrd="0" presId="urn:microsoft.com/office/officeart/2008/layout/LinedList"/>
    <dgm:cxn modelId="{26172B33-9875-46FA-8195-255D335C76BA}" type="presParOf" srcId="{A9D961FB-6E5D-4981-95C5-D69A067FE235}" destId="{7872A379-D3FC-486C-A08B-1F3CAEC87643}" srcOrd="0" destOrd="0" presId="urn:microsoft.com/office/officeart/2008/layout/LinedList"/>
    <dgm:cxn modelId="{F65B734D-4DB8-4D6D-8231-CECF4E1FFBAD}" type="presParOf" srcId="{A9D961FB-6E5D-4981-95C5-D69A067FE235}" destId="{C65B4734-4189-4C45-8FB4-52A7873EE11F}" srcOrd="1" destOrd="0" presId="urn:microsoft.com/office/officeart/2008/layout/LinedList"/>
    <dgm:cxn modelId="{6E0C61DD-5CD2-4C65-BEA7-FC44940B0212}" type="presParOf" srcId="{A9D961FB-6E5D-4981-95C5-D69A067FE235}" destId="{023E3087-EEC7-434D-9B80-042A417CB499}" srcOrd="2" destOrd="0" presId="urn:microsoft.com/office/officeart/2008/layout/LinedList"/>
    <dgm:cxn modelId="{A833F6DF-05E2-4D8A-A867-343973989872}" type="presParOf" srcId="{88A50A2C-A07C-4345-BE2D-E46310CBB06D}" destId="{AF9C1CFD-C9A1-4C42-8836-7299CA171789}" srcOrd="2" destOrd="0" presId="urn:microsoft.com/office/officeart/2008/layout/LinedList"/>
    <dgm:cxn modelId="{7F3DC195-9A26-4B7A-B401-53AD99BAC1D3}" type="presParOf" srcId="{88A50A2C-A07C-4345-BE2D-E46310CBB06D}" destId="{F44C215E-50B2-47B5-8CD6-6351EA0A6441}" srcOrd="3" destOrd="0" presId="urn:microsoft.com/office/officeart/2008/layout/LinedList"/>
    <dgm:cxn modelId="{FA4DDBA0-B78D-47F1-9740-433847F9E0EE}" type="presParOf" srcId="{88A50A2C-A07C-4345-BE2D-E46310CBB06D}" destId="{BC1F5CD6-123B-4BC6-B634-E2BE7649BAF1}" srcOrd="4" destOrd="0" presId="urn:microsoft.com/office/officeart/2008/layout/LinedList"/>
    <dgm:cxn modelId="{2945894D-E64F-44CE-B8F4-C91D1AFD35B8}" type="presParOf" srcId="{BC1F5CD6-123B-4BC6-B634-E2BE7649BAF1}" destId="{9327422D-5472-4F6C-B3C7-B1D24C8A8DCE}" srcOrd="0" destOrd="0" presId="urn:microsoft.com/office/officeart/2008/layout/LinedList"/>
    <dgm:cxn modelId="{0E1C7FE5-0C91-4822-8734-3908BC370740}" type="presParOf" srcId="{BC1F5CD6-123B-4BC6-B634-E2BE7649BAF1}" destId="{70E306B9-DB55-4C88-98A4-B75461CFA947}" srcOrd="1" destOrd="0" presId="urn:microsoft.com/office/officeart/2008/layout/LinedList"/>
    <dgm:cxn modelId="{95442F9C-C001-4246-9957-5A9F61F58ECB}" type="presParOf" srcId="{BC1F5CD6-123B-4BC6-B634-E2BE7649BAF1}" destId="{50FDE627-8AD2-4DA7-A1B1-B362F792F106}" srcOrd="2" destOrd="0" presId="urn:microsoft.com/office/officeart/2008/layout/LinedList"/>
    <dgm:cxn modelId="{A50F4158-215F-4B81-9F69-2BA302682FA0}" type="presParOf" srcId="{88A50A2C-A07C-4345-BE2D-E46310CBB06D}" destId="{E31B90DD-7358-4383-868D-C02223AA93D1}" srcOrd="5" destOrd="0" presId="urn:microsoft.com/office/officeart/2008/layout/LinedList"/>
    <dgm:cxn modelId="{07ECBC7A-92B4-4371-9FC8-2F81992A6C04}" type="presParOf" srcId="{88A50A2C-A07C-4345-BE2D-E46310CBB06D}" destId="{C1B1CAEB-0327-492A-9A6C-73AB0B9A9970}" srcOrd="6" destOrd="0" presId="urn:microsoft.com/office/officeart/2008/layout/LinedList"/>
    <dgm:cxn modelId="{A022C863-4A88-4423-96FB-6DEA208C89A5}" type="presParOf" srcId="{88A50A2C-A07C-4345-BE2D-E46310CBB06D}" destId="{C08751CB-4B3D-4A39-8326-A869E1C23322}" srcOrd="7" destOrd="0" presId="urn:microsoft.com/office/officeart/2008/layout/LinedList"/>
    <dgm:cxn modelId="{898B0FC3-5B1D-4746-8DBE-33FFED5C65FA}" type="presParOf" srcId="{C08751CB-4B3D-4A39-8326-A869E1C23322}" destId="{5AF18A01-0A92-4E4F-8848-C1E1DF9C2B78}" srcOrd="0" destOrd="0" presId="urn:microsoft.com/office/officeart/2008/layout/LinedList"/>
    <dgm:cxn modelId="{C388DA2C-BFBA-4CA6-BCC2-A261CDED79E2}" type="presParOf" srcId="{C08751CB-4B3D-4A39-8326-A869E1C23322}" destId="{0A24C864-4156-4314-AD83-F3492028D5CF}" srcOrd="1" destOrd="0" presId="urn:microsoft.com/office/officeart/2008/layout/LinedList"/>
    <dgm:cxn modelId="{FC53EC31-815A-42BC-9D30-8720017D351C}" type="presParOf" srcId="{C08751CB-4B3D-4A39-8326-A869E1C23322}" destId="{708357B8-F8EB-437F-A245-724BD3183F48}" srcOrd="2" destOrd="0" presId="urn:microsoft.com/office/officeart/2008/layout/LinedList"/>
    <dgm:cxn modelId="{2F56EC07-46F3-4A02-9201-B2C28677BD53}" type="presParOf" srcId="{88A50A2C-A07C-4345-BE2D-E46310CBB06D}" destId="{68B1DA1E-7C22-4AE8-B1C5-200B9077C30D}" srcOrd="8" destOrd="0" presId="urn:microsoft.com/office/officeart/2008/layout/LinedList"/>
    <dgm:cxn modelId="{FDC71729-AE98-4A06-8E8C-FCE9E1F9B604}" type="presParOf" srcId="{88A50A2C-A07C-4345-BE2D-E46310CBB06D}" destId="{57D97450-9204-4D51-BFE2-C31C3B94F6C2}" srcOrd="9" destOrd="0" presId="urn:microsoft.com/office/officeart/2008/layout/LinedList"/>
    <dgm:cxn modelId="{040AB016-2ECC-4D44-8AFB-B8B6CE0E2299}" type="presParOf" srcId="{88A50A2C-A07C-4345-BE2D-E46310CBB06D}" destId="{ABFADDD3-AD07-4D62-8FED-6CCBE9914F34}" srcOrd="10" destOrd="0" presId="urn:microsoft.com/office/officeart/2008/layout/LinedList"/>
    <dgm:cxn modelId="{3AF6B1BE-75D8-4B77-BE04-B5F5B382A4DA}" type="presParOf" srcId="{ABFADDD3-AD07-4D62-8FED-6CCBE9914F34}" destId="{4EB1B215-3ED8-4D78-94B8-D4EBE3A80D0E}" srcOrd="0" destOrd="0" presId="urn:microsoft.com/office/officeart/2008/layout/LinedList"/>
    <dgm:cxn modelId="{F5F59E47-8BF2-4ED2-AD97-5CE9FED8386F}" type="presParOf" srcId="{ABFADDD3-AD07-4D62-8FED-6CCBE9914F34}" destId="{33C87F16-8D73-46C6-A351-641BF3C229A6}" srcOrd="1" destOrd="0" presId="urn:microsoft.com/office/officeart/2008/layout/LinedList"/>
    <dgm:cxn modelId="{43AE77A8-5354-4E67-8D6C-3D28670A05CE}" type="presParOf" srcId="{ABFADDD3-AD07-4D62-8FED-6CCBE9914F34}" destId="{868B4EE9-9AD3-4321-BA76-CAFA4D1334EA}" srcOrd="2" destOrd="0" presId="urn:microsoft.com/office/officeart/2008/layout/LinedList"/>
    <dgm:cxn modelId="{90C27971-FD73-4A9A-A293-98B7D238D691}" type="presParOf" srcId="{88A50A2C-A07C-4345-BE2D-E46310CBB06D}" destId="{FFDAA9C0-8354-4BFC-999A-38CAB657D3B9}" srcOrd="11" destOrd="0" presId="urn:microsoft.com/office/officeart/2008/layout/LinedList"/>
    <dgm:cxn modelId="{FE76CB2A-9973-4FE1-899B-86F35BAA4639}" type="presParOf" srcId="{88A50A2C-A07C-4345-BE2D-E46310CBB06D}" destId="{C553BCC7-44A3-48A5-B166-43691A51F1E6}" srcOrd="12" destOrd="0" presId="urn:microsoft.com/office/officeart/2008/layout/Lin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8C00F9-E9A3-45B2-885C-BF384E117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4CBC72-F24A-4C51-9134-0AECE3875BF1}">
      <dgm:prSet/>
      <dgm:spPr/>
      <dgm:t>
        <a:bodyPr/>
        <a:lstStyle/>
        <a:p>
          <a:r>
            <a:rPr lang="fr-FR" b="0" i="0" baseline="0" dirty="0"/>
            <a:t>Preuve de distribution</a:t>
          </a:r>
        </a:p>
      </dgm:t>
    </dgm:pt>
    <dgm:pt modelId="{C5FAA3DA-865B-4856-8F55-C00DB3763534}" type="parTrans" cxnId="{AA6375A6-E77C-401F-9823-94CA96E9DC0F}">
      <dgm:prSet/>
      <dgm:spPr/>
      <dgm:t>
        <a:bodyPr/>
        <a:lstStyle/>
        <a:p>
          <a:endParaRPr lang="en-US"/>
        </a:p>
      </dgm:t>
    </dgm:pt>
    <dgm:pt modelId="{C1408BFC-EAF6-49A2-9CB6-445A4E66D318}" type="sibTrans" cxnId="{AA6375A6-E77C-401F-9823-94CA96E9DC0F}">
      <dgm:prSet/>
      <dgm:spPr/>
      <dgm:t>
        <a:bodyPr/>
        <a:lstStyle/>
        <a:p>
          <a:endParaRPr lang="en-US"/>
        </a:p>
      </dgm:t>
    </dgm:pt>
    <dgm:pt modelId="{BE44A61F-7720-4BC0-A590-949322C69A8E}">
      <dgm:prSet custT="1"/>
      <dgm:spPr>
        <a:solidFill>
          <a:schemeClr val="accent5">
            <a:lumMod val="20000"/>
            <a:lumOff val="80000"/>
          </a:schemeClr>
        </a:solidFill>
      </dgm:spPr>
      <dgm:t>
        <a:bodyPr/>
        <a:lstStyle/>
        <a:p>
          <a:r>
            <a:rPr lang="fr-FR" sz="2000" b="0" i="0" baseline="0" dirty="0"/>
            <a:t>Fourniture d’une preuve écrite </a:t>
          </a:r>
          <a:br>
            <a:rPr lang="fr-FR" sz="2000" b="0" i="0" baseline="0" dirty="0"/>
          </a:br>
          <a:r>
            <a:rPr lang="fr-FR" sz="2000" b="0" i="0" baseline="0" dirty="0"/>
            <a:t>en cas </a:t>
          </a:r>
          <a:br>
            <a:rPr lang="fr-FR" sz="2000" b="0" i="0" baseline="0" dirty="0"/>
          </a:br>
          <a:r>
            <a:rPr lang="fr-FR" sz="2000" b="0" i="0" baseline="0" dirty="0"/>
            <a:t>de livraison contestée: avis </a:t>
          </a:r>
          <a:br>
            <a:rPr lang="fr-FR" sz="2000" b="0" i="0" baseline="0" dirty="0"/>
          </a:br>
          <a:r>
            <a:rPr lang="fr-FR" sz="2000" b="0" i="0" baseline="0" dirty="0"/>
            <a:t>de réception </a:t>
          </a:r>
          <a:br>
            <a:rPr lang="fr-FR" sz="2000" b="0" i="0" baseline="0" dirty="0"/>
          </a:br>
          <a:r>
            <a:rPr lang="fr-FR" sz="2000" b="0" i="0" baseline="0" dirty="0"/>
            <a:t>CN 07, copie </a:t>
          </a:r>
          <a:br>
            <a:rPr lang="fr-FR" sz="2000" b="0" i="0" baseline="0" dirty="0"/>
          </a:br>
          <a:r>
            <a:rPr lang="fr-FR" sz="2000" b="0" i="0" baseline="0" dirty="0"/>
            <a:t>de la signature </a:t>
          </a:r>
          <a:br>
            <a:rPr lang="fr-FR" sz="2000" b="0" i="0" baseline="0" dirty="0"/>
          </a:br>
          <a:r>
            <a:rPr lang="fr-FR" sz="2000" b="0" i="0" baseline="0" dirty="0"/>
            <a:t>ou autre preuve</a:t>
          </a:r>
        </a:p>
      </dgm:t>
    </dgm:pt>
    <dgm:pt modelId="{1070C04E-5EDE-450F-9200-AE0D97DD6401}" type="parTrans" cxnId="{CB83FC11-95BE-41CE-97A6-19620BAC2027}">
      <dgm:prSet/>
      <dgm:spPr/>
      <dgm:t>
        <a:bodyPr/>
        <a:lstStyle/>
        <a:p>
          <a:endParaRPr lang="en-US"/>
        </a:p>
      </dgm:t>
    </dgm:pt>
    <dgm:pt modelId="{3091FB37-8F7E-4523-9DCE-1D42AC6E2DF0}" type="sibTrans" cxnId="{CB83FC11-95BE-41CE-97A6-19620BAC2027}">
      <dgm:prSet/>
      <dgm:spPr/>
      <dgm:t>
        <a:bodyPr/>
        <a:lstStyle/>
        <a:p>
          <a:endParaRPr lang="en-US"/>
        </a:p>
      </dgm:t>
    </dgm:pt>
    <dgm:pt modelId="{08F808E9-8413-477C-AA4B-8F79F10CC66A}">
      <dgm:prSet custT="1"/>
      <dgm:spPr>
        <a:solidFill>
          <a:schemeClr val="accent5">
            <a:lumMod val="20000"/>
            <a:lumOff val="80000"/>
          </a:schemeClr>
        </a:solidFill>
      </dgm:spPr>
      <dgm:t>
        <a:bodyPr/>
        <a:lstStyle/>
        <a:p>
          <a:r>
            <a:rPr lang="fr-FR" sz="2000" b="0" i="0" baseline="0" dirty="0"/>
            <a:t>En conformité avec les articles applicables </a:t>
          </a:r>
          <a:br>
            <a:rPr lang="fr-FR" sz="2000" b="0" i="0" baseline="0" dirty="0"/>
          </a:br>
          <a:r>
            <a:rPr lang="fr-FR" sz="2000" b="0" i="0" baseline="0" dirty="0"/>
            <a:t>de l’UPU</a:t>
          </a:r>
        </a:p>
      </dgm:t>
    </dgm:pt>
    <dgm:pt modelId="{4424AF47-2438-431A-BD92-AE80440E278E}" type="parTrans" cxnId="{486379FA-8E0E-40EF-9350-C51012DF082F}">
      <dgm:prSet/>
      <dgm:spPr/>
      <dgm:t>
        <a:bodyPr/>
        <a:lstStyle/>
        <a:p>
          <a:endParaRPr lang="en-US"/>
        </a:p>
      </dgm:t>
    </dgm:pt>
    <dgm:pt modelId="{62D67FF6-1B33-4C96-ABD1-1B387A15C150}" type="sibTrans" cxnId="{486379FA-8E0E-40EF-9350-C51012DF082F}">
      <dgm:prSet/>
      <dgm:spPr/>
      <dgm:t>
        <a:bodyPr/>
        <a:lstStyle/>
        <a:p>
          <a:endParaRPr lang="en-US"/>
        </a:p>
      </dgm:t>
    </dgm:pt>
    <dgm:pt modelId="{BDD3E6DD-CDAF-4D92-959A-E024368D2DA6}" type="pres">
      <dgm:prSet presAssocID="{6E8C00F9-E9A3-45B2-885C-BF384E1178AC}" presName="linear" presStyleCnt="0">
        <dgm:presLayoutVars>
          <dgm:animLvl val="lvl"/>
          <dgm:resizeHandles val="exact"/>
        </dgm:presLayoutVars>
      </dgm:prSet>
      <dgm:spPr/>
    </dgm:pt>
    <dgm:pt modelId="{57DF95DA-5C5D-49B0-A317-BB2F6F066FEA}" type="pres">
      <dgm:prSet presAssocID="{AB4CBC72-F24A-4C51-9134-0AECE3875BF1}" presName="parentText" presStyleLbl="node1" presStyleIdx="0" presStyleCnt="1">
        <dgm:presLayoutVars>
          <dgm:chMax val="0"/>
          <dgm:bulletEnabled val="1"/>
        </dgm:presLayoutVars>
      </dgm:prSet>
      <dgm:spPr/>
    </dgm:pt>
    <dgm:pt modelId="{0F971234-EA5D-4C08-A573-96BE00F3A6E4}" type="pres">
      <dgm:prSet presAssocID="{AB4CBC72-F24A-4C51-9134-0AECE3875BF1}" presName="childText" presStyleLbl="revTx" presStyleIdx="0" presStyleCnt="1">
        <dgm:presLayoutVars>
          <dgm:bulletEnabled val="1"/>
        </dgm:presLayoutVars>
      </dgm:prSet>
      <dgm:spPr/>
    </dgm:pt>
  </dgm:ptLst>
  <dgm:cxnLst>
    <dgm:cxn modelId="{235A500F-442B-40B3-AD49-83B7857D3836}" type="presOf" srcId="{08F808E9-8413-477C-AA4B-8F79F10CC66A}" destId="{0F971234-EA5D-4C08-A573-96BE00F3A6E4}" srcOrd="0" destOrd="1" presId="urn:microsoft.com/office/officeart/2005/8/layout/vList2"/>
    <dgm:cxn modelId="{CB83FC11-95BE-41CE-97A6-19620BAC2027}" srcId="{AB4CBC72-F24A-4C51-9134-0AECE3875BF1}" destId="{BE44A61F-7720-4BC0-A590-949322C69A8E}" srcOrd="0" destOrd="0" parTransId="{1070C04E-5EDE-450F-9200-AE0D97DD6401}" sibTransId="{3091FB37-8F7E-4523-9DCE-1D42AC6E2DF0}"/>
    <dgm:cxn modelId="{AA6375A6-E77C-401F-9823-94CA96E9DC0F}" srcId="{6E8C00F9-E9A3-45B2-885C-BF384E1178AC}" destId="{AB4CBC72-F24A-4C51-9134-0AECE3875BF1}" srcOrd="0" destOrd="0" parTransId="{C5FAA3DA-865B-4856-8F55-C00DB3763534}" sibTransId="{C1408BFC-EAF6-49A2-9CB6-445A4E66D318}"/>
    <dgm:cxn modelId="{711632B8-3BA6-45BE-A713-2A8EA92DB00A}" type="presOf" srcId="{AB4CBC72-F24A-4C51-9134-0AECE3875BF1}" destId="{57DF95DA-5C5D-49B0-A317-BB2F6F066FEA}" srcOrd="0" destOrd="0" presId="urn:microsoft.com/office/officeart/2005/8/layout/vList2"/>
    <dgm:cxn modelId="{CD6B0EE3-E4A4-4950-A014-0DD3D41359BE}" type="presOf" srcId="{6E8C00F9-E9A3-45B2-885C-BF384E1178AC}" destId="{BDD3E6DD-CDAF-4D92-959A-E024368D2DA6}" srcOrd="0" destOrd="0" presId="urn:microsoft.com/office/officeart/2005/8/layout/vList2"/>
    <dgm:cxn modelId="{E77F77F5-4451-47BB-8A57-80A51CECC620}" type="presOf" srcId="{BE44A61F-7720-4BC0-A590-949322C69A8E}" destId="{0F971234-EA5D-4C08-A573-96BE00F3A6E4}" srcOrd="0" destOrd="0" presId="urn:microsoft.com/office/officeart/2005/8/layout/vList2"/>
    <dgm:cxn modelId="{486379FA-8E0E-40EF-9350-C51012DF082F}" srcId="{AB4CBC72-F24A-4C51-9134-0AECE3875BF1}" destId="{08F808E9-8413-477C-AA4B-8F79F10CC66A}" srcOrd="1" destOrd="0" parTransId="{4424AF47-2438-431A-BD92-AE80440E278E}" sibTransId="{62D67FF6-1B33-4C96-ABD1-1B387A15C150}"/>
    <dgm:cxn modelId="{9D020D96-EBCC-40DF-ABC5-4455E4BC62F3}" type="presParOf" srcId="{BDD3E6DD-CDAF-4D92-959A-E024368D2DA6}" destId="{57DF95DA-5C5D-49B0-A317-BB2F6F066FEA}" srcOrd="0" destOrd="0" presId="urn:microsoft.com/office/officeart/2005/8/layout/vList2"/>
    <dgm:cxn modelId="{BA2A5550-5A09-4463-B5DA-BEE30A2A82B5}" type="presParOf" srcId="{BDD3E6DD-CDAF-4D92-959A-E024368D2DA6}" destId="{0F971234-EA5D-4C08-A573-96BE00F3A6E4}" srcOrd="1" destOrd="0" presId="urn:microsoft.com/office/officeart/2005/8/layout/vList2"/>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A67EBC-E30C-4725-91E5-060B90EDF8C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C0204FA-56E1-40B9-9D39-5942F7DF4F57}">
      <dgm:prSet/>
      <dgm:spPr/>
      <dgm:t>
        <a:bodyPr/>
        <a:lstStyle/>
        <a:p>
          <a:r>
            <a:rPr lang="fr-FR"/>
            <a:t>Garantie d’un traitement standardisé et d’un suivi transparent des réclamations par le biais d’IBIS et d’EMSEVT</a:t>
          </a:r>
        </a:p>
      </dgm:t>
    </dgm:pt>
    <dgm:pt modelId="{03F71F96-446A-426B-AC36-973FB6B57087}" type="parTrans" cxnId="{29928FF4-39E5-43FD-8669-A22228EF9E14}">
      <dgm:prSet/>
      <dgm:spPr/>
      <dgm:t>
        <a:bodyPr/>
        <a:lstStyle/>
        <a:p>
          <a:endParaRPr lang="en-US"/>
        </a:p>
      </dgm:t>
    </dgm:pt>
    <dgm:pt modelId="{79DB2188-7DF2-49F2-AC39-19FB92F8D101}" type="sibTrans" cxnId="{29928FF4-39E5-43FD-8669-A22228EF9E14}">
      <dgm:prSet/>
      <dgm:spPr/>
      <dgm:t>
        <a:bodyPr/>
        <a:lstStyle/>
        <a:p>
          <a:endParaRPr lang="en-US"/>
        </a:p>
      </dgm:t>
    </dgm:pt>
    <dgm:pt modelId="{34AB961F-0B84-4DE4-9320-1702B18D44BE}">
      <dgm:prSet/>
      <dgm:spPr/>
      <dgm:t>
        <a:bodyPr/>
        <a:lstStyle/>
        <a:p>
          <a:r>
            <a:rPr lang="fr-FR"/>
            <a:t>Alignement des processus sur les délais et les données obligatoires</a:t>
          </a:r>
        </a:p>
      </dgm:t>
    </dgm:pt>
    <dgm:pt modelId="{AE8B0C33-3B60-4DA7-A09E-1F2ED48E322F}" type="parTrans" cxnId="{46705FCA-869A-40AA-96CA-B5370AA711AF}">
      <dgm:prSet/>
      <dgm:spPr/>
      <dgm:t>
        <a:bodyPr/>
        <a:lstStyle/>
        <a:p>
          <a:endParaRPr lang="en-US"/>
        </a:p>
      </dgm:t>
    </dgm:pt>
    <dgm:pt modelId="{3FB2A6C9-3CD3-4BCC-B90D-423A67FA7B8D}" type="sibTrans" cxnId="{46705FCA-869A-40AA-96CA-B5370AA711AF}">
      <dgm:prSet/>
      <dgm:spPr/>
      <dgm:t>
        <a:bodyPr/>
        <a:lstStyle/>
        <a:p>
          <a:endParaRPr lang="en-US"/>
        </a:p>
      </dgm:t>
    </dgm:pt>
    <dgm:pt modelId="{2A13B84B-D3C6-420F-BA30-A1098BC19604}">
      <dgm:prSet/>
      <dgm:spPr/>
      <dgm:t>
        <a:bodyPr/>
        <a:lstStyle/>
        <a:p>
          <a:r>
            <a:rPr lang="fr-FR" dirty="0"/>
            <a:t>Une proposition </a:t>
          </a:r>
          <a:br>
            <a:rPr lang="fr-FR" dirty="0"/>
          </a:br>
          <a:r>
            <a:rPr lang="fr-FR" dirty="0"/>
            <a:t>de conséquence concernant l’usage obligatoire d’IBIS pour les envois de la poste aux lettres sera examinée lors de la réunion </a:t>
          </a:r>
          <a:br>
            <a:rPr lang="fr-FR" dirty="0"/>
          </a:br>
          <a:r>
            <a:rPr lang="fr-FR" dirty="0"/>
            <a:t>du groupe chargé </a:t>
          </a:r>
          <a:br>
            <a:rPr lang="fr-FR" dirty="0"/>
          </a:br>
          <a:r>
            <a:rPr lang="fr-FR" dirty="0"/>
            <a:t>de l’élaboration </a:t>
          </a:r>
          <a:br>
            <a:rPr lang="fr-FR" dirty="0"/>
          </a:br>
          <a:r>
            <a:rPr lang="fr-FR" dirty="0"/>
            <a:t>et de l'intégration des produits le 9 février 2026</a:t>
          </a:r>
        </a:p>
      </dgm:t>
    </dgm:pt>
    <dgm:pt modelId="{50E6FE40-9777-4C58-BF10-B47469071B90}" type="parTrans" cxnId="{5A7FA10B-ACC9-4791-83C5-020CB1734CE3}">
      <dgm:prSet/>
      <dgm:spPr/>
      <dgm:t>
        <a:bodyPr/>
        <a:lstStyle/>
        <a:p>
          <a:endParaRPr lang="en-US"/>
        </a:p>
      </dgm:t>
    </dgm:pt>
    <dgm:pt modelId="{67A0DE22-D83D-4F27-BE16-D09A59C251D1}" type="sibTrans" cxnId="{5A7FA10B-ACC9-4791-83C5-020CB1734CE3}">
      <dgm:prSet/>
      <dgm:spPr/>
      <dgm:t>
        <a:bodyPr/>
        <a:lstStyle/>
        <a:p>
          <a:endParaRPr lang="en-US"/>
        </a:p>
      </dgm:t>
    </dgm:pt>
    <dgm:pt modelId="{B6F40A52-B976-4CFF-A4A3-8A47B2E586FE}">
      <dgm:prSet/>
      <dgm:spPr/>
      <dgm:t>
        <a:bodyPr/>
        <a:lstStyle/>
        <a:p>
          <a:r>
            <a:rPr lang="fr-FR" dirty="0"/>
            <a:t>Système de réclamation par Internet certifié par l'UPU pour faciliter </a:t>
          </a:r>
          <a:br>
            <a:rPr lang="fr-FR" dirty="0"/>
          </a:br>
          <a:r>
            <a:rPr lang="fr-FR" dirty="0"/>
            <a:t>le traitement électronique des réclamations relatives aux envois de la poste aux lettres</a:t>
          </a:r>
        </a:p>
      </dgm:t>
    </dgm:pt>
    <dgm:pt modelId="{067DBBDF-4AD4-4C12-9565-380D3A687F1F}" type="parTrans" cxnId="{244522F3-EBCB-4950-8E6D-ED7C67FA3A5A}">
      <dgm:prSet/>
      <dgm:spPr/>
      <dgm:t>
        <a:bodyPr/>
        <a:lstStyle/>
        <a:p>
          <a:endParaRPr lang="en-US"/>
        </a:p>
      </dgm:t>
    </dgm:pt>
    <dgm:pt modelId="{3605FD3D-8C7B-4BD2-91E3-A848B64170F6}" type="sibTrans" cxnId="{244522F3-EBCB-4950-8E6D-ED7C67FA3A5A}">
      <dgm:prSet/>
      <dgm:spPr/>
      <dgm:t>
        <a:bodyPr/>
        <a:lstStyle/>
        <a:p>
          <a:endParaRPr lang="en-US"/>
        </a:p>
      </dgm:t>
    </dgm:pt>
    <dgm:pt modelId="{05F02C46-715E-4C58-B22B-6B9890942660}" type="pres">
      <dgm:prSet presAssocID="{AAA67EBC-E30C-4725-91E5-060B90EDF8CD}" presName="Name0" presStyleCnt="0">
        <dgm:presLayoutVars>
          <dgm:dir/>
          <dgm:resizeHandles val="exact"/>
        </dgm:presLayoutVars>
      </dgm:prSet>
      <dgm:spPr/>
    </dgm:pt>
    <dgm:pt modelId="{6B19132C-9697-40C2-AE76-6B4A6F6E9BA6}" type="pres">
      <dgm:prSet presAssocID="{9C0204FA-56E1-40B9-9D39-5942F7DF4F57}" presName="node" presStyleLbl="node1" presStyleIdx="0" presStyleCnt="4">
        <dgm:presLayoutVars>
          <dgm:bulletEnabled val="1"/>
        </dgm:presLayoutVars>
      </dgm:prSet>
      <dgm:spPr/>
    </dgm:pt>
    <dgm:pt modelId="{70421380-36A6-4928-9BC6-FE775ED60231}" type="pres">
      <dgm:prSet presAssocID="{79DB2188-7DF2-49F2-AC39-19FB92F8D101}" presName="sibTrans" presStyleCnt="0"/>
      <dgm:spPr/>
    </dgm:pt>
    <dgm:pt modelId="{340E977A-5595-4AC7-966D-4DF669058FAD}" type="pres">
      <dgm:prSet presAssocID="{34AB961F-0B84-4DE4-9320-1702B18D44BE}" presName="node" presStyleLbl="node1" presStyleIdx="1" presStyleCnt="4">
        <dgm:presLayoutVars>
          <dgm:bulletEnabled val="1"/>
        </dgm:presLayoutVars>
      </dgm:prSet>
      <dgm:spPr/>
    </dgm:pt>
    <dgm:pt modelId="{0A1AFCB7-3821-412C-820E-FCB3C39FB220}" type="pres">
      <dgm:prSet presAssocID="{3FB2A6C9-3CD3-4BCC-B90D-423A67FA7B8D}" presName="sibTrans" presStyleCnt="0"/>
      <dgm:spPr/>
    </dgm:pt>
    <dgm:pt modelId="{7393F0BC-0FD2-412C-B5CD-C4906395C4BE}" type="pres">
      <dgm:prSet presAssocID="{2A13B84B-D3C6-420F-BA30-A1098BC19604}" presName="node" presStyleLbl="node1" presStyleIdx="2" presStyleCnt="4">
        <dgm:presLayoutVars>
          <dgm:bulletEnabled val="1"/>
        </dgm:presLayoutVars>
      </dgm:prSet>
      <dgm:spPr/>
    </dgm:pt>
    <dgm:pt modelId="{691BED80-2F80-4B2C-9975-430C610636B6}" type="pres">
      <dgm:prSet presAssocID="{67A0DE22-D83D-4F27-BE16-D09A59C251D1}" presName="sibTrans" presStyleCnt="0"/>
      <dgm:spPr/>
    </dgm:pt>
    <dgm:pt modelId="{73D93220-46D7-4418-8EAF-0CC3864384EC}" type="pres">
      <dgm:prSet presAssocID="{B6F40A52-B976-4CFF-A4A3-8A47B2E586FE}" presName="node" presStyleLbl="node1" presStyleIdx="3" presStyleCnt="4">
        <dgm:presLayoutVars>
          <dgm:bulletEnabled val="1"/>
        </dgm:presLayoutVars>
      </dgm:prSet>
      <dgm:spPr/>
    </dgm:pt>
  </dgm:ptLst>
  <dgm:cxnLst>
    <dgm:cxn modelId="{5A7FA10B-ACC9-4791-83C5-020CB1734CE3}" srcId="{AAA67EBC-E30C-4725-91E5-060B90EDF8CD}" destId="{2A13B84B-D3C6-420F-BA30-A1098BC19604}" srcOrd="2" destOrd="0" parTransId="{50E6FE40-9777-4C58-BF10-B47469071B90}" sibTransId="{67A0DE22-D83D-4F27-BE16-D09A59C251D1}"/>
    <dgm:cxn modelId="{9B1AB026-AC28-4048-9E72-5610F9CA1C89}" type="presOf" srcId="{34AB961F-0B84-4DE4-9320-1702B18D44BE}" destId="{340E977A-5595-4AC7-966D-4DF669058FAD}" srcOrd="0" destOrd="0" presId="urn:microsoft.com/office/officeart/2005/8/layout/hList6"/>
    <dgm:cxn modelId="{D0FBB03B-4B1D-495A-BF64-3B0F75F8788E}" type="presOf" srcId="{AAA67EBC-E30C-4725-91E5-060B90EDF8CD}" destId="{05F02C46-715E-4C58-B22B-6B9890942660}" srcOrd="0" destOrd="0" presId="urn:microsoft.com/office/officeart/2005/8/layout/hList6"/>
    <dgm:cxn modelId="{39C9CF80-1362-42E3-A564-2F9E9EEE1435}" type="presOf" srcId="{9C0204FA-56E1-40B9-9D39-5942F7DF4F57}" destId="{6B19132C-9697-40C2-AE76-6B4A6F6E9BA6}" srcOrd="0" destOrd="0" presId="urn:microsoft.com/office/officeart/2005/8/layout/hList6"/>
    <dgm:cxn modelId="{46705FCA-869A-40AA-96CA-B5370AA711AF}" srcId="{AAA67EBC-E30C-4725-91E5-060B90EDF8CD}" destId="{34AB961F-0B84-4DE4-9320-1702B18D44BE}" srcOrd="1" destOrd="0" parTransId="{AE8B0C33-3B60-4DA7-A09E-1F2ED48E322F}" sibTransId="{3FB2A6C9-3CD3-4BCC-B90D-423A67FA7B8D}"/>
    <dgm:cxn modelId="{D30173D9-7E8B-4F46-8AB4-A1A26496D0E8}" type="presOf" srcId="{2A13B84B-D3C6-420F-BA30-A1098BC19604}" destId="{7393F0BC-0FD2-412C-B5CD-C4906395C4BE}" srcOrd="0" destOrd="0" presId="urn:microsoft.com/office/officeart/2005/8/layout/hList6"/>
    <dgm:cxn modelId="{244522F3-EBCB-4950-8E6D-ED7C67FA3A5A}" srcId="{AAA67EBC-E30C-4725-91E5-060B90EDF8CD}" destId="{B6F40A52-B976-4CFF-A4A3-8A47B2E586FE}" srcOrd="3" destOrd="0" parTransId="{067DBBDF-4AD4-4C12-9565-380D3A687F1F}" sibTransId="{3605FD3D-8C7B-4BD2-91E3-A848B64170F6}"/>
    <dgm:cxn modelId="{29928FF4-39E5-43FD-8669-A22228EF9E14}" srcId="{AAA67EBC-E30C-4725-91E5-060B90EDF8CD}" destId="{9C0204FA-56E1-40B9-9D39-5942F7DF4F57}" srcOrd="0" destOrd="0" parTransId="{03F71F96-446A-426B-AC36-973FB6B57087}" sibTransId="{79DB2188-7DF2-49F2-AC39-19FB92F8D101}"/>
    <dgm:cxn modelId="{234EA3FD-4F1D-4C73-A564-C211F45C6397}" type="presOf" srcId="{B6F40A52-B976-4CFF-A4A3-8A47B2E586FE}" destId="{73D93220-46D7-4418-8EAF-0CC3864384EC}" srcOrd="0" destOrd="0" presId="urn:microsoft.com/office/officeart/2005/8/layout/hList6"/>
    <dgm:cxn modelId="{8A6CFFCA-1318-4A65-BCB4-8B688F1E7331}" type="presParOf" srcId="{05F02C46-715E-4C58-B22B-6B9890942660}" destId="{6B19132C-9697-40C2-AE76-6B4A6F6E9BA6}" srcOrd="0" destOrd="0" presId="urn:microsoft.com/office/officeart/2005/8/layout/hList6"/>
    <dgm:cxn modelId="{5640104B-783B-48B1-8F5C-5A03BF1315F8}" type="presParOf" srcId="{05F02C46-715E-4C58-B22B-6B9890942660}" destId="{70421380-36A6-4928-9BC6-FE775ED60231}" srcOrd="1" destOrd="0" presId="urn:microsoft.com/office/officeart/2005/8/layout/hList6"/>
    <dgm:cxn modelId="{1F5D5F8D-F135-4A10-B8D9-8C7072EF7F5A}" type="presParOf" srcId="{05F02C46-715E-4C58-B22B-6B9890942660}" destId="{340E977A-5595-4AC7-966D-4DF669058FAD}" srcOrd="2" destOrd="0" presId="urn:microsoft.com/office/officeart/2005/8/layout/hList6"/>
    <dgm:cxn modelId="{B36F724C-EA64-46B1-9DBD-A5AF52BDEF64}" type="presParOf" srcId="{05F02C46-715E-4C58-B22B-6B9890942660}" destId="{0A1AFCB7-3821-412C-820E-FCB3C39FB220}" srcOrd="3" destOrd="0" presId="urn:microsoft.com/office/officeart/2005/8/layout/hList6"/>
    <dgm:cxn modelId="{2FBF7EBE-CE6E-4399-9B98-143E9D7FAF1C}" type="presParOf" srcId="{05F02C46-715E-4C58-B22B-6B9890942660}" destId="{7393F0BC-0FD2-412C-B5CD-C4906395C4BE}" srcOrd="4" destOrd="0" presId="urn:microsoft.com/office/officeart/2005/8/layout/hList6"/>
    <dgm:cxn modelId="{B349CBD7-5097-4158-A43E-1F9F50023365}" type="presParOf" srcId="{05F02C46-715E-4C58-B22B-6B9890942660}" destId="{691BED80-2F80-4B2C-9975-430C610636B6}" srcOrd="5" destOrd="0" presId="urn:microsoft.com/office/officeart/2005/8/layout/hList6"/>
    <dgm:cxn modelId="{C5D5F4DC-2459-49E9-8B88-6DF5C6ACF6CD}" type="presParOf" srcId="{05F02C46-715E-4C58-B22B-6B9890942660}" destId="{73D93220-46D7-4418-8EAF-0CC3864384E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14606-167D-4355-B6A7-F00043BBFA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A0CC16-D9D3-4363-8408-04AF5E59E271}">
      <dgm:prSet custT="1"/>
      <dgm:spPr/>
      <dgm:t>
        <a:bodyPr/>
        <a:lstStyle/>
        <a:p>
          <a:r>
            <a:rPr lang="fr-FR" sz="1800" dirty="0"/>
            <a:t>Lors de sa session S6, le CEP a approuvé le guide de l’utilisateur pour le service de distribution avec suivi pour les envois de la poste aux lettres (CEP C 2 2024.2–Doc 2c.Annexe 1)</a:t>
          </a:r>
        </a:p>
      </dgm:t>
    </dgm:pt>
    <dgm:pt modelId="{898AE66A-855E-42A3-826C-3B58D7F6FB22}" type="sibTrans" cxnId="{17228459-857C-425E-9D27-BFBEEB696AAD}">
      <dgm:prSet/>
      <dgm:spPr/>
      <dgm:t>
        <a:bodyPr/>
        <a:lstStyle/>
        <a:p>
          <a:endParaRPr lang="en-US"/>
        </a:p>
      </dgm:t>
    </dgm:pt>
    <dgm:pt modelId="{31387D79-2608-4343-A5F1-32CA6C0EF9A6}" type="parTrans" cxnId="{17228459-857C-425E-9D27-BFBEEB696AAD}">
      <dgm:prSet/>
      <dgm:spPr/>
      <dgm:t>
        <a:bodyPr/>
        <a:lstStyle/>
        <a:p>
          <a:endParaRPr lang="en-US"/>
        </a:p>
      </dgm:t>
    </dgm:pt>
    <dgm:pt modelId="{7F10A10F-4580-447A-933B-70385B80D444}" type="pres">
      <dgm:prSet presAssocID="{EEC14606-167D-4355-B6A7-F00043BBFAEF}" presName="linear" presStyleCnt="0">
        <dgm:presLayoutVars>
          <dgm:animLvl val="lvl"/>
          <dgm:resizeHandles val="exact"/>
        </dgm:presLayoutVars>
      </dgm:prSet>
      <dgm:spPr/>
    </dgm:pt>
    <dgm:pt modelId="{7FAF29E8-8CFB-4D63-815F-7A5C01065A28}" type="pres">
      <dgm:prSet presAssocID="{4CA0CC16-D9D3-4363-8408-04AF5E59E271}" presName="parentText" presStyleLbl="node1" presStyleIdx="0" presStyleCnt="1" custScaleX="87514" custScaleY="105791" custLinFactNeighborX="-1893" custLinFactNeighborY="-1901">
        <dgm:presLayoutVars>
          <dgm:chMax val="0"/>
          <dgm:bulletEnabled val="1"/>
        </dgm:presLayoutVars>
      </dgm:prSet>
      <dgm:spPr/>
    </dgm:pt>
  </dgm:ptLst>
  <dgm:cxnLst>
    <dgm:cxn modelId="{7D98F524-62F3-4BA8-8DAF-58ECF14EC393}" type="presOf" srcId="{EEC14606-167D-4355-B6A7-F00043BBFAEF}" destId="{7F10A10F-4580-447A-933B-70385B80D444}" srcOrd="0" destOrd="0" presId="urn:microsoft.com/office/officeart/2005/8/layout/vList2"/>
    <dgm:cxn modelId="{17228459-857C-425E-9D27-BFBEEB696AAD}" srcId="{EEC14606-167D-4355-B6A7-F00043BBFAEF}" destId="{4CA0CC16-D9D3-4363-8408-04AF5E59E271}" srcOrd="0" destOrd="0" parTransId="{31387D79-2608-4343-A5F1-32CA6C0EF9A6}" sibTransId="{898AE66A-855E-42A3-826C-3B58D7F6FB22}"/>
    <dgm:cxn modelId="{247DFCFF-3CB4-49FA-B2F7-4CB54BDD0BED}" type="presOf" srcId="{4CA0CC16-D9D3-4363-8408-04AF5E59E271}" destId="{7FAF29E8-8CFB-4D63-815F-7A5C01065A28}" srcOrd="0" destOrd="0" presId="urn:microsoft.com/office/officeart/2005/8/layout/vList2"/>
    <dgm:cxn modelId="{F70060A6-3D2E-41CB-9601-EFD62083C6BA}" type="presParOf" srcId="{7F10A10F-4580-447A-933B-70385B80D444}" destId="{7FAF29E8-8CFB-4D63-815F-7A5C01065A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EE45C-BC37-4649-958E-09FD23281E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00419E-C50A-41C9-9AAC-B7F38C8B81D5}">
      <dgm:prSet custT="1"/>
      <dgm:spPr/>
      <dgm:t>
        <a:bodyPr/>
        <a:lstStyle/>
        <a:p>
          <a:r>
            <a:rPr lang="fr-FR" sz="1600" dirty="0"/>
            <a:t>Les envois avec suivi utilisent la fourchette spécifique d’indicateurs de service LA–LZ; l’utilisation de l’indicateur LZ nécessite un accord bilatéral. Ces indicateurs de service représentent les deux premiers caractères de l’identifiant à code à barres tel que défini dans la norme technique S10 de l’UPU (Identification des envois postaux – Identifiants à 13 caractères) </a:t>
          </a:r>
        </a:p>
      </dgm:t>
    </dgm:pt>
    <dgm:pt modelId="{602EAD39-22E4-4C1E-B09A-C5D6C60AE1B7}" type="parTrans" cxnId="{319C251D-EFD4-40C2-93DE-4ED990466700}">
      <dgm:prSet/>
      <dgm:spPr/>
      <dgm:t>
        <a:bodyPr/>
        <a:lstStyle/>
        <a:p>
          <a:endParaRPr lang="en-US" sz="1800"/>
        </a:p>
      </dgm:t>
    </dgm:pt>
    <dgm:pt modelId="{176C11D9-B5C5-4506-93BC-5F6576D1567C}" type="sibTrans" cxnId="{319C251D-EFD4-40C2-93DE-4ED990466700}">
      <dgm:prSet/>
      <dgm:spPr/>
      <dgm:t>
        <a:bodyPr/>
        <a:lstStyle/>
        <a:p>
          <a:endParaRPr lang="en-US" sz="1800"/>
        </a:p>
      </dgm:t>
    </dgm:pt>
    <dgm:pt modelId="{E3DF9F63-0390-40B9-B7B7-462158E22A28}">
      <dgm:prSet custT="1"/>
      <dgm:spPr/>
      <dgm:t>
        <a:bodyPr/>
        <a:lstStyle/>
        <a:p>
          <a:r>
            <a:rPr lang="fr-FR" sz="1800" dirty="0"/>
            <a:t>Les opérateurs désignés apposent sur les petits paquets contenant des marchandises un identifiant unique muni d’un code à barres conforme à la norme technique S10 de l’UPU afin de permettre la fourniture d’EAD conformes à la norme de messagerie EDI M33 (ITMATT V1) de l’UPU </a:t>
          </a:r>
        </a:p>
      </dgm:t>
    </dgm:pt>
    <dgm:pt modelId="{159E4636-67D9-4F6C-98BA-10691BDA22EA}" type="parTrans" cxnId="{34C505A9-FE3B-424B-B810-E882EE3C9C5F}">
      <dgm:prSet/>
      <dgm:spPr/>
      <dgm:t>
        <a:bodyPr/>
        <a:lstStyle/>
        <a:p>
          <a:endParaRPr lang="en-US" sz="1800"/>
        </a:p>
      </dgm:t>
    </dgm:pt>
    <dgm:pt modelId="{246ACEF6-3914-4777-BB3A-D0220C102284}" type="sibTrans" cxnId="{34C505A9-FE3B-424B-B810-E882EE3C9C5F}">
      <dgm:prSet/>
      <dgm:spPr/>
      <dgm:t>
        <a:bodyPr/>
        <a:lstStyle/>
        <a:p>
          <a:endParaRPr lang="en-US" sz="1800"/>
        </a:p>
      </dgm:t>
    </dgm:pt>
    <dgm:pt modelId="{68BC714B-F5CC-4DA8-BD72-FB3E8806358D}">
      <dgm:prSet custT="1"/>
      <dgm:spPr/>
      <dgm:t>
        <a:bodyPr/>
        <a:lstStyle/>
        <a:p>
          <a:r>
            <a:rPr lang="fr-FR" sz="1800" dirty="0"/>
            <a:t>La présence d’un tel identifiant n’implique pas la fourniture d’un service </a:t>
          </a:r>
          <a:br>
            <a:rPr lang="fr-FR" sz="1800" dirty="0"/>
          </a:br>
          <a:r>
            <a:rPr lang="fr-FR" sz="1800" dirty="0"/>
            <a:t>de confirmation de la distribution</a:t>
          </a:r>
        </a:p>
      </dgm:t>
    </dgm:pt>
    <dgm:pt modelId="{45653264-EA60-4550-B0AA-F14032C0579A}" type="parTrans" cxnId="{A6C5D026-C0C1-47D7-9586-B9D5B73F0418}">
      <dgm:prSet/>
      <dgm:spPr/>
      <dgm:t>
        <a:bodyPr/>
        <a:lstStyle/>
        <a:p>
          <a:endParaRPr lang="en-US" sz="1800"/>
        </a:p>
      </dgm:t>
    </dgm:pt>
    <dgm:pt modelId="{DACF4FE5-7AA0-4909-A946-8225E54BE78E}" type="sibTrans" cxnId="{A6C5D026-C0C1-47D7-9586-B9D5B73F0418}">
      <dgm:prSet/>
      <dgm:spPr/>
      <dgm:t>
        <a:bodyPr/>
        <a:lstStyle/>
        <a:p>
          <a:endParaRPr lang="en-US" sz="1800"/>
        </a:p>
      </dgm:t>
    </dgm:pt>
    <dgm:pt modelId="{A16AD6BE-773D-44E7-9A83-6D0F4C817994}">
      <dgm:prSet custT="1"/>
      <dgm:spPr/>
      <dgm:t>
        <a:bodyPr/>
        <a:lstStyle/>
        <a:p>
          <a:r>
            <a:rPr lang="fr-FR" sz="1800" dirty="0"/>
            <a:t>L’identifiant devrait figurer sur le dessus de l’envoi et ne devrait pas masquer les autres marques permettant d’identifier le service, les empreintes d’affranchissement ou les informations relatives à l’adresse</a:t>
          </a:r>
        </a:p>
      </dgm:t>
    </dgm:pt>
    <dgm:pt modelId="{46F57DA3-863B-4732-827D-F17D27E3BA09}" type="parTrans" cxnId="{00B08D7F-F07D-4B92-92E1-34FFB564BBF7}">
      <dgm:prSet/>
      <dgm:spPr/>
      <dgm:t>
        <a:bodyPr/>
        <a:lstStyle/>
        <a:p>
          <a:endParaRPr lang="en-US" sz="1800"/>
        </a:p>
      </dgm:t>
    </dgm:pt>
    <dgm:pt modelId="{28CE59DF-F1BF-4F23-89F4-C953E81FB264}" type="sibTrans" cxnId="{00B08D7F-F07D-4B92-92E1-34FFB564BBF7}">
      <dgm:prSet/>
      <dgm:spPr/>
      <dgm:t>
        <a:bodyPr/>
        <a:lstStyle/>
        <a:p>
          <a:endParaRPr lang="en-US" sz="1800"/>
        </a:p>
      </dgm:t>
    </dgm:pt>
    <dgm:pt modelId="{919076E7-627E-4FE9-ABB3-4DFEF8F52E5B}">
      <dgm:prSet custT="1"/>
      <dgm:spPr/>
      <dgm:t>
        <a:bodyPr/>
        <a:lstStyle/>
        <a:p>
          <a:r>
            <a:rPr lang="fr-FR" sz="1800" dirty="0"/>
            <a:t>(Art. 17-107.6.4 du Règlement)</a:t>
          </a:r>
        </a:p>
      </dgm:t>
    </dgm:pt>
    <dgm:pt modelId="{7ED244C7-1ABD-4283-9DF0-3B3A80700537}" type="parTrans" cxnId="{5C3664CD-27B6-4C31-AD5B-531F2C87E404}">
      <dgm:prSet/>
      <dgm:spPr/>
      <dgm:t>
        <a:bodyPr/>
        <a:lstStyle/>
        <a:p>
          <a:endParaRPr lang="en-US" sz="1800"/>
        </a:p>
      </dgm:t>
    </dgm:pt>
    <dgm:pt modelId="{4E12ABAA-4BE1-4245-A641-5BAFD8CFCE36}" type="sibTrans" cxnId="{5C3664CD-27B6-4C31-AD5B-531F2C87E404}">
      <dgm:prSet/>
      <dgm:spPr/>
      <dgm:t>
        <a:bodyPr/>
        <a:lstStyle/>
        <a:p>
          <a:endParaRPr lang="en-US" sz="1800"/>
        </a:p>
      </dgm:t>
    </dgm:pt>
    <dgm:pt modelId="{A2678954-C7A2-4B06-BB48-7BF2E3B2DB0A}" type="pres">
      <dgm:prSet presAssocID="{234EE45C-BC37-4649-958E-09FD23281E48}" presName="vert0" presStyleCnt="0">
        <dgm:presLayoutVars>
          <dgm:dir/>
          <dgm:animOne val="branch"/>
          <dgm:animLvl val="lvl"/>
        </dgm:presLayoutVars>
      </dgm:prSet>
      <dgm:spPr/>
    </dgm:pt>
    <dgm:pt modelId="{8B4AF934-9B78-4FBF-86CE-74422CB8665D}" type="pres">
      <dgm:prSet presAssocID="{FA00419E-C50A-41C9-9AAC-B7F38C8B81D5}" presName="thickLine" presStyleLbl="alignNode1" presStyleIdx="0" presStyleCnt="5"/>
      <dgm:spPr/>
    </dgm:pt>
    <dgm:pt modelId="{CF3E5212-2D97-4589-AD82-889D7057521A}" type="pres">
      <dgm:prSet presAssocID="{FA00419E-C50A-41C9-9AAC-B7F38C8B81D5}" presName="horz1" presStyleCnt="0"/>
      <dgm:spPr/>
    </dgm:pt>
    <dgm:pt modelId="{38C9481C-AC45-4D17-AB4B-B5FC352B0F40}" type="pres">
      <dgm:prSet presAssocID="{FA00419E-C50A-41C9-9AAC-B7F38C8B81D5}" presName="tx1" presStyleLbl="revTx" presStyleIdx="0" presStyleCnt="5" custLinFactNeighborY="-61"/>
      <dgm:spPr/>
    </dgm:pt>
    <dgm:pt modelId="{6FDDCFD0-0B21-40CB-9780-59CD6CB44EDC}" type="pres">
      <dgm:prSet presAssocID="{FA00419E-C50A-41C9-9AAC-B7F38C8B81D5}" presName="vert1" presStyleCnt="0"/>
      <dgm:spPr/>
    </dgm:pt>
    <dgm:pt modelId="{3E3FFE67-19D1-4278-97A8-D0C25DBC11C2}" type="pres">
      <dgm:prSet presAssocID="{E3DF9F63-0390-40B9-B7B7-462158E22A28}" presName="thickLine" presStyleLbl="alignNode1" presStyleIdx="1" presStyleCnt="5"/>
      <dgm:spPr/>
    </dgm:pt>
    <dgm:pt modelId="{9F009C65-108D-4271-8035-76FAD5561071}" type="pres">
      <dgm:prSet presAssocID="{E3DF9F63-0390-40B9-B7B7-462158E22A28}" presName="horz1" presStyleCnt="0"/>
      <dgm:spPr/>
    </dgm:pt>
    <dgm:pt modelId="{B337F648-0D0F-4A01-8945-0263978E3F07}" type="pres">
      <dgm:prSet presAssocID="{E3DF9F63-0390-40B9-B7B7-462158E22A28}" presName="tx1" presStyleLbl="revTx" presStyleIdx="1" presStyleCnt="5"/>
      <dgm:spPr/>
    </dgm:pt>
    <dgm:pt modelId="{3787A1D2-ADB2-4574-A231-392FAA3A170A}" type="pres">
      <dgm:prSet presAssocID="{E3DF9F63-0390-40B9-B7B7-462158E22A28}" presName="vert1" presStyleCnt="0"/>
      <dgm:spPr/>
    </dgm:pt>
    <dgm:pt modelId="{4AE6C682-53BE-4E47-B4CD-1D6CBC47A489}" type="pres">
      <dgm:prSet presAssocID="{68BC714B-F5CC-4DA8-BD72-FB3E8806358D}" presName="thickLine" presStyleLbl="alignNode1" presStyleIdx="2" presStyleCnt="5"/>
      <dgm:spPr/>
    </dgm:pt>
    <dgm:pt modelId="{D388F615-7BEE-4E4A-9A8A-05F62567F314}" type="pres">
      <dgm:prSet presAssocID="{68BC714B-F5CC-4DA8-BD72-FB3E8806358D}" presName="horz1" presStyleCnt="0"/>
      <dgm:spPr/>
    </dgm:pt>
    <dgm:pt modelId="{BD88873E-0D42-45A0-9F5B-D287B7323C8A}" type="pres">
      <dgm:prSet presAssocID="{68BC714B-F5CC-4DA8-BD72-FB3E8806358D}" presName="tx1" presStyleLbl="revTx" presStyleIdx="2" presStyleCnt="5"/>
      <dgm:spPr/>
    </dgm:pt>
    <dgm:pt modelId="{874521E9-4069-4FD3-873F-6C2AA904E53B}" type="pres">
      <dgm:prSet presAssocID="{68BC714B-F5CC-4DA8-BD72-FB3E8806358D}" presName="vert1" presStyleCnt="0"/>
      <dgm:spPr/>
    </dgm:pt>
    <dgm:pt modelId="{159E792A-ACCA-48D3-9937-EFE4D6F780DE}" type="pres">
      <dgm:prSet presAssocID="{A16AD6BE-773D-44E7-9A83-6D0F4C817994}" presName="thickLine" presStyleLbl="alignNode1" presStyleIdx="3" presStyleCnt="5"/>
      <dgm:spPr/>
    </dgm:pt>
    <dgm:pt modelId="{57A47334-EF59-49D7-A875-670D80EC32CE}" type="pres">
      <dgm:prSet presAssocID="{A16AD6BE-773D-44E7-9A83-6D0F4C817994}" presName="horz1" presStyleCnt="0"/>
      <dgm:spPr/>
    </dgm:pt>
    <dgm:pt modelId="{67D07EA1-8A48-402C-BF94-8DDAB41B0E4C}" type="pres">
      <dgm:prSet presAssocID="{A16AD6BE-773D-44E7-9A83-6D0F4C817994}" presName="tx1" presStyleLbl="revTx" presStyleIdx="3" presStyleCnt="5"/>
      <dgm:spPr/>
    </dgm:pt>
    <dgm:pt modelId="{38B3E254-BED7-4BF4-AE10-F9F3B9BE8B13}" type="pres">
      <dgm:prSet presAssocID="{A16AD6BE-773D-44E7-9A83-6D0F4C817994}" presName="vert1" presStyleCnt="0"/>
      <dgm:spPr/>
    </dgm:pt>
    <dgm:pt modelId="{2F411B25-8011-465E-9917-41E002B9D856}" type="pres">
      <dgm:prSet presAssocID="{919076E7-627E-4FE9-ABB3-4DFEF8F52E5B}" presName="thickLine" presStyleLbl="alignNode1" presStyleIdx="4" presStyleCnt="5"/>
      <dgm:spPr/>
    </dgm:pt>
    <dgm:pt modelId="{BE9A44A3-2481-454A-A9F1-02BFD05EF686}" type="pres">
      <dgm:prSet presAssocID="{919076E7-627E-4FE9-ABB3-4DFEF8F52E5B}" presName="horz1" presStyleCnt="0"/>
      <dgm:spPr/>
    </dgm:pt>
    <dgm:pt modelId="{153EE0C4-2AE0-45E4-BBFD-171A67BE2A3E}" type="pres">
      <dgm:prSet presAssocID="{919076E7-627E-4FE9-ABB3-4DFEF8F52E5B}" presName="tx1" presStyleLbl="revTx" presStyleIdx="4" presStyleCnt="5"/>
      <dgm:spPr/>
    </dgm:pt>
    <dgm:pt modelId="{A764253A-53FD-4441-86BD-01346FFB1994}" type="pres">
      <dgm:prSet presAssocID="{919076E7-627E-4FE9-ABB3-4DFEF8F52E5B}" presName="vert1" presStyleCnt="0"/>
      <dgm:spPr/>
    </dgm:pt>
  </dgm:ptLst>
  <dgm:cxnLst>
    <dgm:cxn modelId="{319C251D-EFD4-40C2-93DE-4ED990466700}" srcId="{234EE45C-BC37-4649-958E-09FD23281E48}" destId="{FA00419E-C50A-41C9-9AAC-B7F38C8B81D5}" srcOrd="0" destOrd="0" parTransId="{602EAD39-22E4-4C1E-B09A-C5D6C60AE1B7}" sibTransId="{176C11D9-B5C5-4506-93BC-5F6576D1567C}"/>
    <dgm:cxn modelId="{A6C5D026-C0C1-47D7-9586-B9D5B73F0418}" srcId="{234EE45C-BC37-4649-958E-09FD23281E48}" destId="{68BC714B-F5CC-4DA8-BD72-FB3E8806358D}" srcOrd="2" destOrd="0" parTransId="{45653264-EA60-4550-B0AA-F14032C0579A}" sibTransId="{DACF4FE5-7AA0-4909-A946-8225E54BE78E}"/>
    <dgm:cxn modelId="{46F0746C-0011-44BB-8DF2-0E074D030816}" type="presOf" srcId="{919076E7-627E-4FE9-ABB3-4DFEF8F52E5B}" destId="{153EE0C4-2AE0-45E4-BBFD-171A67BE2A3E}" srcOrd="0" destOrd="0" presId="urn:microsoft.com/office/officeart/2008/layout/LinedList"/>
    <dgm:cxn modelId="{CABC2D57-E3E9-43A6-9E7A-7F1C83BA4419}" type="presOf" srcId="{234EE45C-BC37-4649-958E-09FD23281E48}" destId="{A2678954-C7A2-4B06-BB48-7BF2E3B2DB0A}" srcOrd="0" destOrd="0" presId="urn:microsoft.com/office/officeart/2008/layout/LinedList"/>
    <dgm:cxn modelId="{96D4F87E-0767-4DF8-A7AC-718EAE25A0D4}" type="presOf" srcId="{68BC714B-F5CC-4DA8-BD72-FB3E8806358D}" destId="{BD88873E-0D42-45A0-9F5B-D287B7323C8A}" srcOrd="0" destOrd="0" presId="urn:microsoft.com/office/officeart/2008/layout/LinedList"/>
    <dgm:cxn modelId="{00B08D7F-F07D-4B92-92E1-34FFB564BBF7}" srcId="{234EE45C-BC37-4649-958E-09FD23281E48}" destId="{A16AD6BE-773D-44E7-9A83-6D0F4C817994}" srcOrd="3" destOrd="0" parTransId="{46F57DA3-863B-4732-827D-F17D27E3BA09}" sibTransId="{28CE59DF-F1BF-4F23-89F4-C953E81FB264}"/>
    <dgm:cxn modelId="{34C505A9-FE3B-424B-B810-E882EE3C9C5F}" srcId="{234EE45C-BC37-4649-958E-09FD23281E48}" destId="{E3DF9F63-0390-40B9-B7B7-462158E22A28}" srcOrd="1" destOrd="0" parTransId="{159E4636-67D9-4F6C-98BA-10691BDA22EA}" sibTransId="{246ACEF6-3914-4777-BB3A-D0220C102284}"/>
    <dgm:cxn modelId="{5C3664CD-27B6-4C31-AD5B-531F2C87E404}" srcId="{234EE45C-BC37-4649-958E-09FD23281E48}" destId="{919076E7-627E-4FE9-ABB3-4DFEF8F52E5B}" srcOrd="4" destOrd="0" parTransId="{7ED244C7-1ABD-4283-9DF0-3B3A80700537}" sibTransId="{4E12ABAA-4BE1-4245-A641-5BAFD8CFCE36}"/>
    <dgm:cxn modelId="{A95F6DE4-1BBB-413F-823E-4E931779F77F}" type="presOf" srcId="{A16AD6BE-773D-44E7-9A83-6D0F4C817994}" destId="{67D07EA1-8A48-402C-BF94-8DDAB41B0E4C}" srcOrd="0" destOrd="0" presId="urn:microsoft.com/office/officeart/2008/layout/LinedList"/>
    <dgm:cxn modelId="{CC3177FF-8344-4775-8449-D62ED53938DA}" type="presOf" srcId="{E3DF9F63-0390-40B9-B7B7-462158E22A28}" destId="{B337F648-0D0F-4A01-8945-0263978E3F07}" srcOrd="0" destOrd="0" presId="urn:microsoft.com/office/officeart/2008/layout/LinedList"/>
    <dgm:cxn modelId="{B666F2FF-A6C8-495A-9D0C-C7A995840E5A}" type="presOf" srcId="{FA00419E-C50A-41C9-9AAC-B7F38C8B81D5}" destId="{38C9481C-AC45-4D17-AB4B-B5FC352B0F40}" srcOrd="0" destOrd="0" presId="urn:microsoft.com/office/officeart/2008/layout/LinedList"/>
    <dgm:cxn modelId="{30B30B3F-3523-4AA7-B0AB-F7BFAAA8E3A2}" type="presParOf" srcId="{A2678954-C7A2-4B06-BB48-7BF2E3B2DB0A}" destId="{8B4AF934-9B78-4FBF-86CE-74422CB8665D}" srcOrd="0" destOrd="0" presId="urn:microsoft.com/office/officeart/2008/layout/LinedList"/>
    <dgm:cxn modelId="{6CE0B789-42BD-4C67-BDAA-19B9BEC95D32}" type="presParOf" srcId="{A2678954-C7A2-4B06-BB48-7BF2E3B2DB0A}" destId="{CF3E5212-2D97-4589-AD82-889D7057521A}" srcOrd="1" destOrd="0" presId="urn:microsoft.com/office/officeart/2008/layout/LinedList"/>
    <dgm:cxn modelId="{EA6CA28A-CF22-46AE-BEBC-35D73E4705A9}" type="presParOf" srcId="{CF3E5212-2D97-4589-AD82-889D7057521A}" destId="{38C9481C-AC45-4D17-AB4B-B5FC352B0F40}" srcOrd="0" destOrd="0" presId="urn:microsoft.com/office/officeart/2008/layout/LinedList"/>
    <dgm:cxn modelId="{6500982F-DAA4-4329-887D-C6826A7795D0}" type="presParOf" srcId="{CF3E5212-2D97-4589-AD82-889D7057521A}" destId="{6FDDCFD0-0B21-40CB-9780-59CD6CB44EDC}" srcOrd="1" destOrd="0" presId="urn:microsoft.com/office/officeart/2008/layout/LinedList"/>
    <dgm:cxn modelId="{CF0FFCE5-2C8E-49A9-B90A-88EDB73C3F5C}" type="presParOf" srcId="{A2678954-C7A2-4B06-BB48-7BF2E3B2DB0A}" destId="{3E3FFE67-19D1-4278-97A8-D0C25DBC11C2}" srcOrd="2" destOrd="0" presId="urn:microsoft.com/office/officeart/2008/layout/LinedList"/>
    <dgm:cxn modelId="{50866E05-2E19-4179-A5F2-0C289730443E}" type="presParOf" srcId="{A2678954-C7A2-4B06-BB48-7BF2E3B2DB0A}" destId="{9F009C65-108D-4271-8035-76FAD5561071}" srcOrd="3" destOrd="0" presId="urn:microsoft.com/office/officeart/2008/layout/LinedList"/>
    <dgm:cxn modelId="{DB8A58C5-05BD-4868-9513-CC9E8832B1DC}" type="presParOf" srcId="{9F009C65-108D-4271-8035-76FAD5561071}" destId="{B337F648-0D0F-4A01-8945-0263978E3F07}" srcOrd="0" destOrd="0" presId="urn:microsoft.com/office/officeart/2008/layout/LinedList"/>
    <dgm:cxn modelId="{33C54CA9-4695-4F54-8D27-74F815F821D0}" type="presParOf" srcId="{9F009C65-108D-4271-8035-76FAD5561071}" destId="{3787A1D2-ADB2-4574-A231-392FAA3A170A}" srcOrd="1" destOrd="0" presId="urn:microsoft.com/office/officeart/2008/layout/LinedList"/>
    <dgm:cxn modelId="{F362906B-E844-4016-ABFA-C97CC355D1FB}" type="presParOf" srcId="{A2678954-C7A2-4B06-BB48-7BF2E3B2DB0A}" destId="{4AE6C682-53BE-4E47-B4CD-1D6CBC47A489}" srcOrd="4" destOrd="0" presId="urn:microsoft.com/office/officeart/2008/layout/LinedList"/>
    <dgm:cxn modelId="{16063906-951C-4DAB-8109-91341981471B}" type="presParOf" srcId="{A2678954-C7A2-4B06-BB48-7BF2E3B2DB0A}" destId="{D388F615-7BEE-4E4A-9A8A-05F62567F314}" srcOrd="5" destOrd="0" presId="urn:microsoft.com/office/officeart/2008/layout/LinedList"/>
    <dgm:cxn modelId="{94838817-F834-4DCE-B32A-C17713576609}" type="presParOf" srcId="{D388F615-7BEE-4E4A-9A8A-05F62567F314}" destId="{BD88873E-0D42-45A0-9F5B-D287B7323C8A}" srcOrd="0" destOrd="0" presId="urn:microsoft.com/office/officeart/2008/layout/LinedList"/>
    <dgm:cxn modelId="{D042213A-16FF-4707-94FE-C520C446F89E}" type="presParOf" srcId="{D388F615-7BEE-4E4A-9A8A-05F62567F314}" destId="{874521E9-4069-4FD3-873F-6C2AA904E53B}" srcOrd="1" destOrd="0" presId="urn:microsoft.com/office/officeart/2008/layout/LinedList"/>
    <dgm:cxn modelId="{5CB8BAF7-452B-4998-A711-231BE45E03CD}" type="presParOf" srcId="{A2678954-C7A2-4B06-BB48-7BF2E3B2DB0A}" destId="{159E792A-ACCA-48D3-9937-EFE4D6F780DE}" srcOrd="6" destOrd="0" presId="urn:microsoft.com/office/officeart/2008/layout/LinedList"/>
    <dgm:cxn modelId="{21407513-3096-480E-9E4C-9A5F209DA21E}" type="presParOf" srcId="{A2678954-C7A2-4B06-BB48-7BF2E3B2DB0A}" destId="{57A47334-EF59-49D7-A875-670D80EC32CE}" srcOrd="7" destOrd="0" presId="urn:microsoft.com/office/officeart/2008/layout/LinedList"/>
    <dgm:cxn modelId="{3CDCF77F-53E2-49FA-A2B2-3B0A3BE9CAE4}" type="presParOf" srcId="{57A47334-EF59-49D7-A875-670D80EC32CE}" destId="{67D07EA1-8A48-402C-BF94-8DDAB41B0E4C}" srcOrd="0" destOrd="0" presId="urn:microsoft.com/office/officeart/2008/layout/LinedList"/>
    <dgm:cxn modelId="{33884F94-A95C-43E7-8363-5197190BDFCA}" type="presParOf" srcId="{57A47334-EF59-49D7-A875-670D80EC32CE}" destId="{38B3E254-BED7-4BF4-AE10-F9F3B9BE8B13}" srcOrd="1" destOrd="0" presId="urn:microsoft.com/office/officeart/2008/layout/LinedList"/>
    <dgm:cxn modelId="{09B2BCB0-6FC1-4D1B-9550-493538B42A91}" type="presParOf" srcId="{A2678954-C7A2-4B06-BB48-7BF2E3B2DB0A}" destId="{2F411B25-8011-465E-9917-41E002B9D856}" srcOrd="8" destOrd="0" presId="urn:microsoft.com/office/officeart/2008/layout/LinedList"/>
    <dgm:cxn modelId="{CC70F1C0-0010-49CE-A786-F7FB454F6174}" type="presParOf" srcId="{A2678954-C7A2-4B06-BB48-7BF2E3B2DB0A}" destId="{BE9A44A3-2481-454A-A9F1-02BFD05EF686}" srcOrd="9" destOrd="0" presId="urn:microsoft.com/office/officeart/2008/layout/LinedList"/>
    <dgm:cxn modelId="{DAAF7866-1B47-4C29-944B-E3DE73473317}" type="presParOf" srcId="{BE9A44A3-2481-454A-A9F1-02BFD05EF686}" destId="{153EE0C4-2AE0-45E4-BBFD-171A67BE2A3E}" srcOrd="0" destOrd="0" presId="urn:microsoft.com/office/officeart/2008/layout/LinedList"/>
    <dgm:cxn modelId="{DB59A0A3-5CA9-4241-AC84-A7C08E4BB03E}" type="presParOf" srcId="{BE9A44A3-2481-454A-A9F1-02BFD05EF686}" destId="{A764253A-53FD-4441-86BD-01346FFB1994}"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10F12-497B-4BE7-897E-86C7092F143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604DF1F-CB45-4E17-916A-9AC3098947CA}">
      <dgm:prSet/>
      <dgm:spPr/>
      <dgm:t>
        <a:bodyPr/>
        <a:lstStyle/>
        <a:p>
          <a:r>
            <a:rPr lang="fr-FR" dirty="0"/>
            <a:t>Les envois relevant du service de distribution avec suivi </a:t>
          </a:r>
          <a:r>
            <a:rPr lang="fr-FR" dirty="0">
              <a:solidFill>
                <a:srgbClr val="FF0000"/>
              </a:solidFill>
            </a:rPr>
            <a:t>pourront</a:t>
          </a:r>
          <a:r>
            <a:rPr lang="fr-FR" dirty="0"/>
            <a:t> être pourvus d’un logo qui devrait, si possible, être rouge vif et correspondre, dans sa forme, au modèle reproduit ci-dessous. Une version en noir </a:t>
          </a:r>
          <a:br>
            <a:rPr lang="fr-FR" dirty="0"/>
          </a:br>
          <a:r>
            <a:rPr lang="fr-FR" dirty="0"/>
            <a:t>et blanc pourra toutefois être utilisée pour les étiquettes générées par </a:t>
          </a:r>
          <a:br>
            <a:rPr lang="fr-FR" dirty="0"/>
          </a:br>
          <a:r>
            <a:rPr lang="fr-FR" dirty="0"/>
            <a:t>le système. Le logo «Avec suivi» doit être placé du côté de la suscription, autant que possible dans l’angle supérieur gauche, le cas échéant sous </a:t>
          </a:r>
          <a:br>
            <a:rPr lang="fr-FR" dirty="0"/>
          </a:br>
          <a:r>
            <a:rPr lang="fr-FR" dirty="0"/>
            <a:t>le nom et l’adresse de l’expéditeur (art. 18-102.2.1.1 du Règlement)</a:t>
          </a:r>
        </a:p>
        <a:p>
          <a:r>
            <a:rPr lang="fr-FR" b="0" i="0" dirty="0"/>
            <a:t>Le logo «Avec suivi» </a:t>
          </a:r>
          <a:r>
            <a:rPr lang="fr-FR" b="0" i="0" dirty="0">
              <a:solidFill>
                <a:srgbClr val="FF0000"/>
              </a:solidFill>
            </a:rPr>
            <a:t>pourra</a:t>
          </a:r>
          <a:r>
            <a:rPr lang="fr-FR" b="0" i="0" dirty="0"/>
            <a:t> figurer sur l’étiquette CN 05bis </a:t>
          </a:r>
        </a:p>
      </dgm:t>
    </dgm:pt>
    <dgm:pt modelId="{6880CDD4-7254-4966-9687-721C630DF31D}" type="parTrans" cxnId="{94F7EEAA-F9B0-45A5-B558-6F81A9C79DEA}">
      <dgm:prSet/>
      <dgm:spPr/>
      <dgm:t>
        <a:bodyPr/>
        <a:lstStyle/>
        <a:p>
          <a:endParaRPr lang="en-US"/>
        </a:p>
      </dgm:t>
    </dgm:pt>
    <dgm:pt modelId="{AAF28910-651B-4A21-9852-E2CB7A969EF2}" type="sibTrans" cxnId="{94F7EEAA-F9B0-45A5-B558-6F81A9C79DEA}">
      <dgm:prSet/>
      <dgm:spPr/>
      <dgm:t>
        <a:bodyPr/>
        <a:lstStyle/>
        <a:p>
          <a:endParaRPr lang="en-US"/>
        </a:p>
      </dgm:t>
    </dgm:pt>
    <dgm:pt modelId="{73855F5C-4FAC-48E8-AA9C-82AC143C62F9}">
      <dgm:prSet/>
      <dgm:spPr/>
      <dgm:t>
        <a:bodyPr/>
        <a:lstStyle/>
        <a:p>
          <a:r>
            <a:rPr lang="fr-FR" dirty="0"/>
            <a:t>Les envois avec suivi sont revêtus d’une étiquette CN 05bis munie d’un code à barres conforme à la norme technique S10 de l’UPU. L’étiquette </a:t>
          </a:r>
          <a:br>
            <a:rPr lang="fr-FR" dirty="0"/>
          </a:br>
          <a:r>
            <a:rPr lang="fr-FR" dirty="0"/>
            <a:t>CN 05bis a un identifiant unique conforme aux dispositions </a:t>
          </a:r>
          <a:br>
            <a:rPr lang="fr-FR" dirty="0"/>
          </a:br>
          <a:r>
            <a:rPr lang="fr-FR" dirty="0"/>
            <a:t>de l’article 17-130 (art. 18-102.2.1.2 du Règlement). </a:t>
          </a:r>
          <a:r>
            <a:rPr lang="fr-FR" dirty="0">
              <a:solidFill>
                <a:srgbClr val="FF0000"/>
              </a:solidFill>
            </a:rPr>
            <a:t>Une autre solution, par exemple en cas d’étiquette générée par un système, consiste à intégrer dans celle-ci un équivalent de l’étiquette CN 05bis (y compris son code </a:t>
          </a:r>
          <a:br>
            <a:rPr lang="fr-FR" dirty="0">
              <a:solidFill>
                <a:srgbClr val="FF0000"/>
              </a:solidFill>
            </a:rPr>
          </a:br>
          <a:r>
            <a:rPr lang="fr-FR" dirty="0">
              <a:solidFill>
                <a:srgbClr val="FF0000"/>
              </a:solidFill>
            </a:rPr>
            <a:t>à barres), à condition que l’information soit clairement reconnaissable</a:t>
          </a:r>
        </a:p>
      </dgm:t>
    </dgm:pt>
    <dgm:pt modelId="{1FA5DA11-1EBB-444B-87BF-2388A8469657}" type="parTrans" cxnId="{3D9C5FAD-E30F-4749-84FA-9E1D7D800E53}">
      <dgm:prSet/>
      <dgm:spPr/>
      <dgm:t>
        <a:bodyPr/>
        <a:lstStyle/>
        <a:p>
          <a:endParaRPr lang="en-US"/>
        </a:p>
      </dgm:t>
    </dgm:pt>
    <dgm:pt modelId="{DCD603E9-0738-4189-9E5E-5F39DBE531A8}" type="sibTrans" cxnId="{3D9C5FAD-E30F-4749-84FA-9E1D7D800E53}">
      <dgm:prSet/>
      <dgm:spPr/>
      <dgm:t>
        <a:bodyPr/>
        <a:lstStyle/>
        <a:p>
          <a:endParaRPr lang="en-US"/>
        </a:p>
      </dgm:t>
    </dgm:pt>
    <dgm:pt modelId="{6D0CF9BF-2CE9-4C4F-8EFF-BC7972582F55}" type="pres">
      <dgm:prSet presAssocID="{DF810F12-497B-4BE7-897E-86C7092F143E}" presName="linear" presStyleCnt="0">
        <dgm:presLayoutVars>
          <dgm:animLvl val="lvl"/>
          <dgm:resizeHandles val="exact"/>
        </dgm:presLayoutVars>
      </dgm:prSet>
      <dgm:spPr/>
    </dgm:pt>
    <dgm:pt modelId="{13EC7DAE-F70E-49EB-BE34-589E8B42E242}" type="pres">
      <dgm:prSet presAssocID="{C604DF1F-CB45-4E17-916A-9AC3098947CA}" presName="parentText" presStyleLbl="node1" presStyleIdx="0" presStyleCnt="2">
        <dgm:presLayoutVars>
          <dgm:chMax val="0"/>
          <dgm:bulletEnabled val="1"/>
        </dgm:presLayoutVars>
      </dgm:prSet>
      <dgm:spPr/>
    </dgm:pt>
    <dgm:pt modelId="{9A51EB6B-20BD-4CAF-B862-762694E10D1E}" type="pres">
      <dgm:prSet presAssocID="{AAF28910-651B-4A21-9852-E2CB7A969EF2}" presName="spacer" presStyleCnt="0"/>
      <dgm:spPr/>
    </dgm:pt>
    <dgm:pt modelId="{3C3E5B5C-2364-40C2-BEFC-880247559AAE}" type="pres">
      <dgm:prSet presAssocID="{73855F5C-4FAC-48E8-AA9C-82AC143C62F9}" presName="parentText" presStyleLbl="node1" presStyleIdx="1" presStyleCnt="2">
        <dgm:presLayoutVars>
          <dgm:chMax val="0"/>
          <dgm:bulletEnabled val="1"/>
        </dgm:presLayoutVars>
      </dgm:prSet>
      <dgm:spPr/>
    </dgm:pt>
  </dgm:ptLst>
  <dgm:cxnLst>
    <dgm:cxn modelId="{50AE7C25-B0C0-4582-8094-C0E57F61932C}" type="presOf" srcId="{DF810F12-497B-4BE7-897E-86C7092F143E}" destId="{6D0CF9BF-2CE9-4C4F-8EFF-BC7972582F55}" srcOrd="0" destOrd="0" presId="urn:microsoft.com/office/officeart/2005/8/layout/vList2"/>
    <dgm:cxn modelId="{E09FE093-3052-477A-82C9-5F03062BC90C}" type="presOf" srcId="{C604DF1F-CB45-4E17-916A-9AC3098947CA}" destId="{13EC7DAE-F70E-49EB-BE34-589E8B42E242}" srcOrd="0" destOrd="0" presId="urn:microsoft.com/office/officeart/2005/8/layout/vList2"/>
    <dgm:cxn modelId="{94F7EEAA-F9B0-45A5-B558-6F81A9C79DEA}" srcId="{DF810F12-497B-4BE7-897E-86C7092F143E}" destId="{C604DF1F-CB45-4E17-916A-9AC3098947CA}" srcOrd="0" destOrd="0" parTransId="{6880CDD4-7254-4966-9687-721C630DF31D}" sibTransId="{AAF28910-651B-4A21-9852-E2CB7A969EF2}"/>
    <dgm:cxn modelId="{3D9C5FAD-E30F-4749-84FA-9E1D7D800E53}" srcId="{DF810F12-497B-4BE7-897E-86C7092F143E}" destId="{73855F5C-4FAC-48E8-AA9C-82AC143C62F9}" srcOrd="1" destOrd="0" parTransId="{1FA5DA11-1EBB-444B-87BF-2388A8469657}" sibTransId="{DCD603E9-0738-4189-9E5E-5F39DBE531A8}"/>
    <dgm:cxn modelId="{9BE8B8F9-B7CF-4AFA-8B48-AE02352F9D57}" type="presOf" srcId="{73855F5C-4FAC-48E8-AA9C-82AC143C62F9}" destId="{3C3E5B5C-2364-40C2-BEFC-880247559AAE}" srcOrd="0" destOrd="0" presId="urn:microsoft.com/office/officeart/2005/8/layout/vList2"/>
    <dgm:cxn modelId="{A67BFC55-7329-48A5-9F32-372F24FA441B}" type="presParOf" srcId="{6D0CF9BF-2CE9-4C4F-8EFF-BC7972582F55}" destId="{13EC7DAE-F70E-49EB-BE34-589E8B42E242}" srcOrd="0" destOrd="0" presId="urn:microsoft.com/office/officeart/2005/8/layout/vList2"/>
    <dgm:cxn modelId="{F0C1CBC8-70E7-4528-B0B8-1D04CCE7ACF2}" type="presParOf" srcId="{6D0CF9BF-2CE9-4C4F-8EFF-BC7972582F55}" destId="{9A51EB6B-20BD-4CAF-B862-762694E10D1E}" srcOrd="1" destOrd="0" presId="urn:microsoft.com/office/officeart/2005/8/layout/vList2"/>
    <dgm:cxn modelId="{047E09C4-316B-4307-8C0F-573D621CCD77}" type="presParOf" srcId="{6D0CF9BF-2CE9-4C4F-8EFF-BC7972582F55}" destId="{3C3E5B5C-2364-40C2-BEFC-880247559A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algn="l" rtl="0">
            <a:spcAft>
              <a:spcPts val="0"/>
            </a:spcAft>
          </a:pPr>
          <a:r>
            <a:rPr lang="fr-FR" sz="2000">
              <a:latin typeface="Verdana" panose="020B0604030504040204" pitchFamily="34" charset="0"/>
              <a:ea typeface="Verdana" panose="020B0604030504040204" pitchFamily="34" charset="0"/>
            </a:rPr>
            <a:t>Limitation du service de recommandation aux envois contenant des documents uniquement </a:t>
          </a:r>
          <a:r>
            <a:rPr lang="fr-FR" sz="2000" b="0">
              <a:solidFill>
                <a:schemeClr val="bg1"/>
              </a:solidFill>
              <a:latin typeface="Verdana" panose="020B0604030504040204" pitchFamily="34" charset="0"/>
              <a:ea typeface="Verdana" panose="020B0604030504040204" pitchFamily="34" charset="0"/>
            </a:rPr>
            <a:t>–</a:t>
          </a:r>
          <a:r>
            <a:rPr lang="fr-FR" sz="2000" b="1">
              <a:solidFill>
                <a:srgbClr val="FFC000"/>
              </a:solidFill>
              <a:latin typeface="Verdana" panose="020B0604030504040204" pitchFamily="34" charset="0"/>
              <a:ea typeface="Verdana" panose="020B0604030504040204" pitchFamily="34" charset="0"/>
            </a:rPr>
            <a:t> article 18.1.1 de la Convention</a:t>
          </a: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rtl="0"/>
          <a:r>
            <a:rPr lang="fr-FR" sz="2000">
              <a:latin typeface="Verdana" panose="020B0604030504040204" pitchFamily="34" charset="0"/>
              <a:ea typeface="Verdana" panose="020B0604030504040204" pitchFamily="34" charset="0"/>
              <a:cs typeface="+mn-cs"/>
            </a:rPr>
            <a:t>Échange de messages EMSEVT obligatoire pour les envois recommandés, avec valeur déclarée et avec suivi</a:t>
          </a:r>
          <a:r>
            <a:rPr lang="fr-FR" sz="2000">
              <a:solidFill>
                <a:prstClr val="white"/>
              </a:solidFill>
              <a:latin typeface="Verdana" panose="020B0604030504040204" pitchFamily="34" charset="0"/>
              <a:ea typeface="Verdana" panose="020B0604030504040204" pitchFamily="34" charset="0"/>
              <a:cs typeface="+mn-cs"/>
            </a:rPr>
            <a:t> – </a:t>
          </a:r>
          <a:r>
            <a:rPr lang="fr-FR" sz="2000" b="1">
              <a:solidFill>
                <a:srgbClr val="FFC000"/>
              </a:solidFill>
              <a:latin typeface="Verdana" panose="020B0604030504040204" pitchFamily="34" charset="0"/>
              <a:ea typeface="Verdana" panose="020B0604030504040204" pitchFamily="34" charset="0"/>
              <a:cs typeface="+mn-cs"/>
            </a:rPr>
            <a:t>articles 17-130 et 17-131 du Règlement</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2"/>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2"/>
      <dgm:spPr/>
    </dgm:pt>
    <dgm:pt modelId="{CE5D7DE5-7E9E-4388-9B53-41F350D416FD}" type="pres">
      <dgm:prSet presAssocID="{E528972E-C265-43F7-ADA9-C0D366E72D33}" presName="dstNode" presStyleLbl="node1" presStyleIdx="0" presStyleCnt="2"/>
      <dgm:spPr/>
    </dgm:pt>
    <dgm:pt modelId="{D6820EA1-203E-4F49-9D5D-0389CC6F13EA}" type="pres">
      <dgm:prSet presAssocID="{ECDF1E53-A65E-4B5B-B9D0-317B87C821A9}" presName="text_1" presStyleLbl="node1" presStyleIdx="0" presStyleCnt="2" custScaleX="103295" custLinFactNeighborX="1443">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2"/>
      <dgm:spPr/>
    </dgm:pt>
    <dgm:pt modelId="{6D9CF2C0-2CBF-4622-910D-8F6301B42691}" type="pres">
      <dgm:prSet presAssocID="{D010A91B-C8F8-4AD8-BA0A-ABFECEC3A219}" presName="text_2" presStyleLbl="node1" presStyleIdx="1" presStyleCnt="2">
        <dgm:presLayoutVars>
          <dgm:bulletEnabled val="1"/>
        </dgm:presLayoutVars>
      </dgm:prSet>
      <dgm:spPr/>
    </dgm:pt>
    <dgm:pt modelId="{C8794EB4-68D2-4252-AE22-AA390DC3E453}" type="pres">
      <dgm:prSet presAssocID="{D010A91B-C8F8-4AD8-BA0A-ABFECEC3A219}" presName="accent_2" presStyleCnt="0"/>
      <dgm:spPr/>
    </dgm:pt>
    <dgm:pt modelId="{0BD90D2E-1FD4-44F4-A5DC-B052C23B45F4}" type="pres">
      <dgm:prSet presAssocID="{D010A91B-C8F8-4AD8-BA0A-ABFECEC3A219}" presName="accentRepeatNode" presStyleLbl="solidFgAcc1" presStyleIdx="1" presStyleCnt="2"/>
      <dgm:spPr/>
    </dgm:pt>
  </dgm:ptLst>
  <dgm:cxnLst>
    <dgm:cxn modelId="{15B2812C-0039-4B0C-93D4-C04F9A81648A}" type="presOf" srcId="{D010A91B-C8F8-4AD8-BA0A-ABFECEC3A219}" destId="{6D9CF2C0-2CBF-4622-910D-8F6301B42691}"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22CF758F-7EB4-436C-A19B-607F69ABAC2D}" srcId="{E528972E-C265-43F7-ADA9-C0D366E72D33}" destId="{D010A91B-C8F8-4AD8-BA0A-ABFECEC3A219}" srcOrd="1" destOrd="0" parTransId="{B8F105D8-0E76-494B-9B63-90CC6BD37A02}" sibTransId="{01546154-7158-407B-A7C8-B1DFCD6BADB8}"/>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9CE5849D-1044-446D-B53C-86181F4E748C}" type="presParOf" srcId="{15331FE7-8AA5-4364-AB7D-DC7029133E66}" destId="{6D9CF2C0-2CBF-4622-910D-8F6301B42691}" srcOrd="3" destOrd="0" presId="urn:microsoft.com/office/officeart/2008/layout/VerticalCurvedList"/>
    <dgm:cxn modelId="{B49E10DC-22C8-49C5-A518-0CEE97BBB8E3}" type="presParOf" srcId="{15331FE7-8AA5-4364-AB7D-DC7029133E66}" destId="{C8794EB4-68D2-4252-AE22-AA390DC3E453}" srcOrd="4" destOrd="0" presId="urn:microsoft.com/office/officeart/2008/layout/VerticalCurvedList"/>
    <dgm:cxn modelId="{520298F8-0720-439F-BAC1-2F878124836D}" type="presParOf" srcId="{C8794EB4-68D2-4252-AE22-AA390DC3E453}" destId="{0BD90D2E-1FD4-44F4-A5DC-B052C23B45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A9E09-41F4-4FEC-AE0A-EC88BF16FB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E79BD-5D5D-46D1-A23B-452064AB9015}">
      <dgm:prSet custT="1"/>
      <dgm:spPr/>
      <dgm:t>
        <a:bodyPr lIns="180000" tIns="180000" rIns="180000" bIns="180000"/>
        <a:lstStyle/>
        <a:p>
          <a:pPr algn="l"/>
          <a:r>
            <a:rPr lang="fr-FR" sz="1900" dirty="0">
              <a:latin typeface="Verdana" panose="020B0604030504040204" pitchFamily="34" charset="0"/>
              <a:ea typeface="Verdana" panose="020B0604030504040204" pitchFamily="34" charset="0"/>
            </a:rPr>
            <a:t>Des modifications peuvent être apportées à IPS 2025 afin de faciliter le traitement des envois de la poste aux lettres avec suivi, recommandés et avec valeur déclarée</a:t>
          </a:r>
        </a:p>
      </dgm:t>
    </dgm:pt>
    <dgm:pt modelId="{2D8F08E9-C960-454F-A113-03A5458AF6CB}" type="parTrans" cxnId="{4CEE1AF3-2B0B-49FF-80FE-4BB49212B63C}">
      <dgm:prSet/>
      <dgm:spPr/>
      <dgm:t>
        <a:bodyPr/>
        <a:lstStyle/>
        <a:p>
          <a:endParaRPr lang="en-US" sz="1800"/>
        </a:p>
      </dgm:t>
    </dgm:pt>
    <dgm:pt modelId="{27B5D7DF-180F-4DB1-A022-D5375C5CF19E}" type="sibTrans" cxnId="{4CEE1AF3-2B0B-49FF-80FE-4BB49212B63C}">
      <dgm:prSet/>
      <dgm:spPr/>
      <dgm:t>
        <a:bodyPr/>
        <a:lstStyle/>
        <a:p>
          <a:endParaRPr lang="en-US" sz="1800"/>
        </a:p>
      </dgm:t>
    </dgm:pt>
    <dgm:pt modelId="{8452F99E-1BB6-4AD3-BEAC-27B48F5DB5DE}">
      <dgm:prSet custT="1"/>
      <dgm:spPr/>
      <dgm:t>
        <a:bodyPr lIns="180000" tIns="180000" rIns="180000" bIns="180000"/>
        <a:lstStyle/>
        <a:p>
          <a:r>
            <a:rPr lang="fr-FR" sz="2000" dirty="0">
              <a:latin typeface="Verdana" panose="020B0604030504040204" pitchFamily="34" charset="0"/>
              <a:ea typeface="Verdana" panose="020B0604030504040204" pitchFamily="34" charset="0"/>
            </a:rPr>
            <a:t>Une exigence a déjà été identifiée:</a:t>
          </a:r>
        </a:p>
      </dgm:t>
    </dgm:pt>
    <dgm:pt modelId="{E8E5CCFA-B430-4636-8F98-4C9D000DB6BA}" type="parTrans" cxnId="{7117030B-3747-40CE-9DC6-A29B380A393F}">
      <dgm:prSet/>
      <dgm:spPr/>
      <dgm:t>
        <a:bodyPr/>
        <a:lstStyle/>
        <a:p>
          <a:endParaRPr lang="en-US" sz="1800"/>
        </a:p>
      </dgm:t>
    </dgm:pt>
    <dgm:pt modelId="{7851E988-8356-4350-B702-AC356ADBA42E}" type="sibTrans" cxnId="{7117030B-3747-40CE-9DC6-A29B380A393F}">
      <dgm:prSet/>
      <dgm:spPr/>
      <dgm:t>
        <a:bodyPr/>
        <a:lstStyle/>
        <a:p>
          <a:endParaRPr lang="en-US" sz="1800"/>
        </a:p>
      </dgm:t>
    </dgm:pt>
    <dgm:pt modelId="{D189A277-320C-4B20-92A7-8B2004D643B7}">
      <dgm:prSet custT="1"/>
      <dgm:spPr/>
      <dgm:t>
        <a:bodyPr/>
        <a:lstStyle/>
        <a:p>
          <a:pPr marL="360000" indent="-360000">
            <a:spcAft>
              <a:spcPts val="0"/>
            </a:spcAft>
          </a:pPr>
          <a:r>
            <a:rPr lang="fr-FR" sz="2000" dirty="0">
              <a:latin typeface="Verdana" panose="020B0604030504040204" pitchFamily="34" charset="0"/>
              <a:ea typeface="Verdana" panose="020B0604030504040204" pitchFamily="34" charset="0"/>
            </a:rPr>
            <a:t>Les envois recommandés ne sont pas autorisés dans les récipients UA</a:t>
          </a:r>
        </a:p>
      </dgm:t>
    </dgm:pt>
    <dgm:pt modelId="{3693E875-EB0A-4953-8996-B12385D6510D}" type="parTrans" cxnId="{DAD393CF-55C0-4BC3-8030-AD5E6BEDC00F}">
      <dgm:prSet/>
      <dgm:spPr/>
      <dgm:t>
        <a:bodyPr/>
        <a:lstStyle/>
        <a:p>
          <a:endParaRPr lang="en-US" sz="1800"/>
        </a:p>
      </dgm:t>
    </dgm:pt>
    <dgm:pt modelId="{76C01183-EB89-47B5-95D7-6A42A3684440}" type="sibTrans" cxnId="{DAD393CF-55C0-4BC3-8030-AD5E6BEDC00F}">
      <dgm:prSet/>
      <dgm:spPr/>
      <dgm:t>
        <a:bodyPr/>
        <a:lstStyle/>
        <a:p>
          <a:endParaRPr lang="en-US" sz="1800"/>
        </a:p>
      </dgm:t>
    </dgm:pt>
    <dgm:pt modelId="{F487301C-FD9D-475A-BFF6-304B48AEF679}" type="pres">
      <dgm:prSet presAssocID="{EF5A9E09-41F4-4FEC-AE0A-EC88BF16FB7D}" presName="linear" presStyleCnt="0">
        <dgm:presLayoutVars>
          <dgm:dir/>
          <dgm:animLvl val="lvl"/>
          <dgm:resizeHandles val="exact"/>
        </dgm:presLayoutVars>
      </dgm:prSet>
      <dgm:spPr/>
    </dgm:pt>
    <dgm:pt modelId="{973C4C6C-15A7-4F58-B543-079985E6AF45}" type="pres">
      <dgm:prSet presAssocID="{921E79BD-5D5D-46D1-A23B-452064AB9015}" presName="parentLin" presStyleCnt="0"/>
      <dgm:spPr/>
    </dgm:pt>
    <dgm:pt modelId="{6261EEBB-369A-4BBE-B633-449D2DA52A0D}" type="pres">
      <dgm:prSet presAssocID="{921E79BD-5D5D-46D1-A23B-452064AB9015}" presName="parentLeftMargin" presStyleLbl="node1" presStyleIdx="0" presStyleCnt="2"/>
      <dgm:spPr/>
    </dgm:pt>
    <dgm:pt modelId="{7B743C76-36F9-4D03-AD7D-62CB6D78BE2A}" type="pres">
      <dgm:prSet presAssocID="{921E79BD-5D5D-46D1-A23B-452064AB9015}" presName="parentText" presStyleLbl="node1" presStyleIdx="0" presStyleCnt="2" custScaleX="142857">
        <dgm:presLayoutVars>
          <dgm:chMax val="0"/>
          <dgm:bulletEnabled val="1"/>
        </dgm:presLayoutVars>
      </dgm:prSet>
      <dgm:spPr/>
    </dgm:pt>
    <dgm:pt modelId="{DF26B5E7-B86B-4D0D-8A9F-76A9C9CAE76A}" type="pres">
      <dgm:prSet presAssocID="{921E79BD-5D5D-46D1-A23B-452064AB9015}" presName="negativeSpace" presStyleCnt="0"/>
      <dgm:spPr/>
    </dgm:pt>
    <dgm:pt modelId="{4AE08E47-F1A9-4F7E-B125-B2607EBEF045}" type="pres">
      <dgm:prSet presAssocID="{921E79BD-5D5D-46D1-A23B-452064AB9015}" presName="childText" presStyleLbl="conFgAcc1" presStyleIdx="0" presStyleCnt="2">
        <dgm:presLayoutVars>
          <dgm:bulletEnabled val="1"/>
        </dgm:presLayoutVars>
      </dgm:prSet>
      <dgm:spPr/>
    </dgm:pt>
    <dgm:pt modelId="{71CF1008-00EC-4102-B4F2-E31ECDB48B26}" type="pres">
      <dgm:prSet presAssocID="{27B5D7DF-180F-4DB1-A022-D5375C5CF19E}" presName="spaceBetweenRectangles" presStyleCnt="0"/>
      <dgm:spPr/>
    </dgm:pt>
    <dgm:pt modelId="{CC31F7F5-5F4C-4822-93B9-CE27B1518849}" type="pres">
      <dgm:prSet presAssocID="{8452F99E-1BB6-4AD3-BEAC-27B48F5DB5DE}" presName="parentLin" presStyleCnt="0"/>
      <dgm:spPr/>
    </dgm:pt>
    <dgm:pt modelId="{D1874D7C-0B53-41B8-BE0C-B6B425476879}" type="pres">
      <dgm:prSet presAssocID="{8452F99E-1BB6-4AD3-BEAC-27B48F5DB5DE}" presName="parentLeftMargin" presStyleLbl="node1" presStyleIdx="0" presStyleCnt="2"/>
      <dgm:spPr/>
    </dgm:pt>
    <dgm:pt modelId="{A2A665DD-CC6D-4E4D-9608-BB1993D2C856}" type="pres">
      <dgm:prSet presAssocID="{8452F99E-1BB6-4AD3-BEAC-27B48F5DB5DE}" presName="parentText" presStyleLbl="node1" presStyleIdx="1" presStyleCnt="2" custScaleX="142857">
        <dgm:presLayoutVars>
          <dgm:chMax val="0"/>
          <dgm:bulletEnabled val="1"/>
        </dgm:presLayoutVars>
      </dgm:prSet>
      <dgm:spPr/>
    </dgm:pt>
    <dgm:pt modelId="{4982A54E-F2AE-4E0E-BA4B-2BF0A2946493}" type="pres">
      <dgm:prSet presAssocID="{8452F99E-1BB6-4AD3-BEAC-27B48F5DB5DE}" presName="negativeSpace" presStyleCnt="0"/>
      <dgm:spPr/>
    </dgm:pt>
    <dgm:pt modelId="{AC539260-3A5F-473B-8057-FDCF850B4FAE}" type="pres">
      <dgm:prSet presAssocID="{8452F99E-1BB6-4AD3-BEAC-27B48F5DB5DE}" presName="childText" presStyleLbl="conFgAcc1" presStyleIdx="1" presStyleCnt="2" custLinFactNeighborY="10442">
        <dgm:presLayoutVars>
          <dgm:bulletEnabled val="1"/>
        </dgm:presLayoutVars>
      </dgm:prSet>
      <dgm:spPr/>
    </dgm:pt>
  </dgm:ptLst>
  <dgm:cxnLst>
    <dgm:cxn modelId="{3CC94708-9116-41A7-8EA1-E461B650125D}" type="presOf" srcId="{D189A277-320C-4B20-92A7-8B2004D643B7}" destId="{AC539260-3A5F-473B-8057-FDCF850B4FAE}" srcOrd="0" destOrd="0" presId="urn:microsoft.com/office/officeart/2005/8/layout/list1"/>
    <dgm:cxn modelId="{7117030B-3747-40CE-9DC6-A29B380A393F}" srcId="{EF5A9E09-41F4-4FEC-AE0A-EC88BF16FB7D}" destId="{8452F99E-1BB6-4AD3-BEAC-27B48F5DB5DE}" srcOrd="1" destOrd="0" parTransId="{E8E5CCFA-B430-4636-8F98-4C9D000DB6BA}" sibTransId="{7851E988-8356-4350-B702-AC356ADBA42E}"/>
    <dgm:cxn modelId="{D82F5F1E-3441-4A5F-8951-B1642665F321}" type="presOf" srcId="{8452F99E-1BB6-4AD3-BEAC-27B48F5DB5DE}" destId="{D1874D7C-0B53-41B8-BE0C-B6B425476879}" srcOrd="0" destOrd="0" presId="urn:microsoft.com/office/officeart/2005/8/layout/list1"/>
    <dgm:cxn modelId="{4ADE5C7F-8829-41ED-8D14-52870A6E3C55}" type="presOf" srcId="{921E79BD-5D5D-46D1-A23B-452064AB9015}" destId="{6261EEBB-369A-4BBE-B633-449D2DA52A0D}" srcOrd="0" destOrd="0" presId="urn:microsoft.com/office/officeart/2005/8/layout/list1"/>
    <dgm:cxn modelId="{EE50138A-7D4A-48B7-B7AB-1BFDFE2F18A6}" type="presOf" srcId="{921E79BD-5D5D-46D1-A23B-452064AB9015}" destId="{7B743C76-36F9-4D03-AD7D-62CB6D78BE2A}" srcOrd="1" destOrd="0" presId="urn:microsoft.com/office/officeart/2005/8/layout/list1"/>
    <dgm:cxn modelId="{DAD393CF-55C0-4BC3-8030-AD5E6BEDC00F}" srcId="{8452F99E-1BB6-4AD3-BEAC-27B48F5DB5DE}" destId="{D189A277-320C-4B20-92A7-8B2004D643B7}" srcOrd="0" destOrd="0" parTransId="{3693E875-EB0A-4953-8996-B12385D6510D}" sibTransId="{76C01183-EB89-47B5-95D7-6A42A3684440}"/>
    <dgm:cxn modelId="{97BCE3E0-A306-43D5-94F3-3D73C88F999E}" type="presOf" srcId="{8452F99E-1BB6-4AD3-BEAC-27B48F5DB5DE}" destId="{A2A665DD-CC6D-4E4D-9608-BB1993D2C856}" srcOrd="1" destOrd="0" presId="urn:microsoft.com/office/officeart/2005/8/layout/list1"/>
    <dgm:cxn modelId="{2EE259EE-4F2E-49E7-8A74-8DABFC80E0D9}" type="presOf" srcId="{EF5A9E09-41F4-4FEC-AE0A-EC88BF16FB7D}" destId="{F487301C-FD9D-475A-BFF6-304B48AEF679}" srcOrd="0" destOrd="0" presId="urn:microsoft.com/office/officeart/2005/8/layout/list1"/>
    <dgm:cxn modelId="{4CEE1AF3-2B0B-49FF-80FE-4BB49212B63C}" srcId="{EF5A9E09-41F4-4FEC-AE0A-EC88BF16FB7D}" destId="{921E79BD-5D5D-46D1-A23B-452064AB9015}" srcOrd="0" destOrd="0" parTransId="{2D8F08E9-C960-454F-A113-03A5458AF6CB}" sibTransId="{27B5D7DF-180F-4DB1-A022-D5375C5CF19E}"/>
    <dgm:cxn modelId="{CD05322E-DD66-417E-ABB2-5FD7778AD6E0}" type="presParOf" srcId="{F487301C-FD9D-475A-BFF6-304B48AEF679}" destId="{973C4C6C-15A7-4F58-B543-079985E6AF45}" srcOrd="0" destOrd="0" presId="urn:microsoft.com/office/officeart/2005/8/layout/list1"/>
    <dgm:cxn modelId="{E33DC613-F089-4990-8068-0D8498E053F5}" type="presParOf" srcId="{973C4C6C-15A7-4F58-B543-079985E6AF45}" destId="{6261EEBB-369A-4BBE-B633-449D2DA52A0D}" srcOrd="0" destOrd="0" presId="urn:microsoft.com/office/officeart/2005/8/layout/list1"/>
    <dgm:cxn modelId="{95199DCF-FBC8-4969-B42E-C3A5F701CA28}" type="presParOf" srcId="{973C4C6C-15A7-4F58-B543-079985E6AF45}" destId="{7B743C76-36F9-4D03-AD7D-62CB6D78BE2A}" srcOrd="1" destOrd="0" presId="urn:microsoft.com/office/officeart/2005/8/layout/list1"/>
    <dgm:cxn modelId="{A4F435AD-5AF8-444E-A8DB-70D1AF6F17F9}" type="presParOf" srcId="{F487301C-FD9D-475A-BFF6-304B48AEF679}" destId="{DF26B5E7-B86B-4D0D-8A9F-76A9C9CAE76A}" srcOrd="1" destOrd="0" presId="urn:microsoft.com/office/officeart/2005/8/layout/list1"/>
    <dgm:cxn modelId="{9834A780-B23E-4887-8FF3-F2321A4A0E20}" type="presParOf" srcId="{F487301C-FD9D-475A-BFF6-304B48AEF679}" destId="{4AE08E47-F1A9-4F7E-B125-B2607EBEF045}" srcOrd="2" destOrd="0" presId="urn:microsoft.com/office/officeart/2005/8/layout/list1"/>
    <dgm:cxn modelId="{DE4D95B8-89BD-4372-B3F7-93DED5EFE97D}" type="presParOf" srcId="{F487301C-FD9D-475A-BFF6-304B48AEF679}" destId="{71CF1008-00EC-4102-B4F2-E31ECDB48B26}" srcOrd="3" destOrd="0" presId="urn:microsoft.com/office/officeart/2005/8/layout/list1"/>
    <dgm:cxn modelId="{DFDAC505-C233-4CDF-A3C0-D0444E202435}" type="presParOf" srcId="{F487301C-FD9D-475A-BFF6-304B48AEF679}" destId="{CC31F7F5-5F4C-4822-93B9-CE27B1518849}" srcOrd="4" destOrd="0" presId="urn:microsoft.com/office/officeart/2005/8/layout/list1"/>
    <dgm:cxn modelId="{27C55634-3406-47AF-8016-031E013F42DB}" type="presParOf" srcId="{CC31F7F5-5F4C-4822-93B9-CE27B1518849}" destId="{D1874D7C-0B53-41B8-BE0C-B6B425476879}" srcOrd="0" destOrd="0" presId="urn:microsoft.com/office/officeart/2005/8/layout/list1"/>
    <dgm:cxn modelId="{5623DC35-60DA-4F80-A802-EC1BF7013889}" type="presParOf" srcId="{CC31F7F5-5F4C-4822-93B9-CE27B1518849}" destId="{A2A665DD-CC6D-4E4D-9608-BB1993D2C856}" srcOrd="1" destOrd="0" presId="urn:microsoft.com/office/officeart/2005/8/layout/list1"/>
    <dgm:cxn modelId="{13956F42-2178-46CD-88DD-F207BEC9EC84}" type="presParOf" srcId="{F487301C-FD9D-475A-BFF6-304B48AEF679}" destId="{4982A54E-F2AE-4E0E-BA4B-2BF0A2946493}" srcOrd="5" destOrd="0" presId="urn:microsoft.com/office/officeart/2005/8/layout/list1"/>
    <dgm:cxn modelId="{58BC88EB-7E32-4D80-80CE-83DF7BFE51BC}" type="presParOf" srcId="{F487301C-FD9D-475A-BFF6-304B48AEF679}" destId="{AC539260-3A5F-473B-8057-FDCF850B4F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0AD3F8-C03F-487E-A540-7F805CE09A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E57436-87AB-4AC6-9486-DE82DCCB7B5F}">
      <dgm:prSet/>
      <dgm:spPr/>
      <dgm:t>
        <a:bodyPr/>
        <a:lstStyle/>
        <a:p>
          <a:r>
            <a:rPr lang="fr-FR" b="1" dirty="0"/>
            <a:t>Article 21-003 du Règlement </a:t>
          </a:r>
          <a:br>
            <a:rPr lang="fr-FR" b="1" dirty="0"/>
          </a:br>
          <a:r>
            <a:rPr lang="fr-FR" b="1" dirty="0"/>
            <a:t>de la Convention (Réclamations formulées au moyen d’IBIS) </a:t>
          </a:r>
        </a:p>
      </dgm:t>
    </dgm:pt>
    <dgm:pt modelId="{28B8596C-85E5-4A1F-AFF8-86A87BBB232C}" type="parTrans" cxnId="{8932CDAA-3602-43EF-9CDE-8560F0D7793B}">
      <dgm:prSet/>
      <dgm:spPr/>
      <dgm:t>
        <a:bodyPr/>
        <a:lstStyle/>
        <a:p>
          <a:endParaRPr lang="en-US"/>
        </a:p>
      </dgm:t>
    </dgm:pt>
    <dgm:pt modelId="{30FF0E53-BC43-492D-9325-11395E3A29C2}" type="sibTrans" cxnId="{8932CDAA-3602-43EF-9CDE-8560F0D7793B}">
      <dgm:prSet/>
      <dgm:spPr/>
      <dgm:t>
        <a:bodyPr/>
        <a:lstStyle/>
        <a:p>
          <a:endParaRPr lang="en-US"/>
        </a:p>
      </dgm:t>
    </dgm:pt>
    <dgm:pt modelId="{C96CA27F-475B-4C7E-9CCF-CBC7BB8F5FBB}">
      <dgm:prSet/>
      <dgm:spPr/>
      <dgm:t>
        <a:bodyPr/>
        <a:lstStyle/>
        <a:p>
          <a:r>
            <a:rPr lang="fr-FR" dirty="0"/>
            <a:t>Pour les opérateurs désignés utilisant IBIS, la préparation des demandes est obligatoire pour les colis et </a:t>
          </a:r>
          <a:r>
            <a:rPr lang="fr-FR" u="sng" dirty="0"/>
            <a:t>facultative pour les envois de la poste aux lettres</a:t>
          </a:r>
          <a:endParaRPr lang="en-US" dirty="0"/>
        </a:p>
      </dgm:t>
    </dgm:pt>
    <dgm:pt modelId="{6D2B79B1-DC7B-4620-9263-4A8F0AC77A67}" type="parTrans" cxnId="{9D0D9F7F-A75A-452C-A998-A634C9BB1E6A}">
      <dgm:prSet/>
      <dgm:spPr/>
      <dgm:t>
        <a:bodyPr/>
        <a:lstStyle/>
        <a:p>
          <a:endParaRPr lang="en-US"/>
        </a:p>
      </dgm:t>
    </dgm:pt>
    <dgm:pt modelId="{454B1300-71C6-49D8-8778-881F8B726F53}" type="sibTrans" cxnId="{9D0D9F7F-A75A-452C-A998-A634C9BB1E6A}">
      <dgm:prSet/>
      <dgm:spPr/>
      <dgm:t>
        <a:bodyPr/>
        <a:lstStyle/>
        <a:p>
          <a:endParaRPr lang="en-US"/>
        </a:p>
      </dgm:t>
    </dgm:pt>
    <dgm:pt modelId="{129FDF5A-359A-4D9B-94AC-C5C024846D04}">
      <dgm:prSet/>
      <dgm:spPr/>
      <dgm:t>
        <a:bodyPr/>
        <a:lstStyle/>
        <a:p>
          <a:r>
            <a:rPr lang="fr-FR" dirty="0"/>
            <a:t>Toutes les procédures opérationnelles et techniques d’IBIS applicables aux colis doivent également être appliquées lorsque IBIS est utilisé pour les envois de la poste aux lettres</a:t>
          </a:r>
          <a:endParaRPr lang="en-US" dirty="0"/>
        </a:p>
      </dgm:t>
    </dgm:pt>
    <dgm:pt modelId="{B1DD1F60-CC11-4984-A00D-454038B32F88}" type="parTrans" cxnId="{748B09D2-A28F-4CC3-B8E0-26386B64D917}">
      <dgm:prSet/>
      <dgm:spPr/>
      <dgm:t>
        <a:bodyPr/>
        <a:lstStyle/>
        <a:p>
          <a:endParaRPr lang="en-US"/>
        </a:p>
      </dgm:t>
    </dgm:pt>
    <dgm:pt modelId="{F41783EA-DF21-4C27-9DDF-0151F7F0B21C}" type="sibTrans" cxnId="{748B09D2-A28F-4CC3-B8E0-26386B64D917}">
      <dgm:prSet/>
      <dgm:spPr/>
      <dgm:t>
        <a:bodyPr/>
        <a:lstStyle/>
        <a:p>
          <a:endParaRPr lang="en-US"/>
        </a:p>
      </dgm:t>
    </dgm:pt>
    <dgm:pt modelId="{94FC2DE0-B782-4AD5-B20F-B2392058B209}" type="pres">
      <dgm:prSet presAssocID="{A90AD3F8-C03F-487E-A540-7F805CE09A88}" presName="Name0" presStyleCnt="0">
        <dgm:presLayoutVars>
          <dgm:dir/>
          <dgm:animLvl val="lvl"/>
          <dgm:resizeHandles val="exact"/>
        </dgm:presLayoutVars>
      </dgm:prSet>
      <dgm:spPr/>
    </dgm:pt>
    <dgm:pt modelId="{09EF9930-BFBF-48FE-9B7E-8049DCFC69A6}" type="pres">
      <dgm:prSet presAssocID="{78E57436-87AB-4AC6-9486-DE82DCCB7B5F}" presName="composite" presStyleCnt="0"/>
      <dgm:spPr/>
    </dgm:pt>
    <dgm:pt modelId="{17D726C1-5B57-4FBD-80D1-09FADBEAD509}" type="pres">
      <dgm:prSet presAssocID="{78E57436-87AB-4AC6-9486-DE82DCCB7B5F}" presName="parTx" presStyleLbl="alignNode1" presStyleIdx="0" presStyleCnt="1">
        <dgm:presLayoutVars>
          <dgm:chMax val="0"/>
          <dgm:chPref val="0"/>
          <dgm:bulletEnabled val="1"/>
        </dgm:presLayoutVars>
      </dgm:prSet>
      <dgm:spPr/>
    </dgm:pt>
    <dgm:pt modelId="{5A7D8CCA-3320-48DB-B9C1-F5A13299FEAC}" type="pres">
      <dgm:prSet presAssocID="{78E57436-87AB-4AC6-9486-DE82DCCB7B5F}" presName="desTx" presStyleLbl="alignAccFollowNode1" presStyleIdx="0" presStyleCnt="1">
        <dgm:presLayoutVars>
          <dgm:bulletEnabled val="1"/>
        </dgm:presLayoutVars>
      </dgm:prSet>
      <dgm:spPr/>
    </dgm:pt>
  </dgm:ptLst>
  <dgm:cxnLst>
    <dgm:cxn modelId="{393B1500-F31C-4EC9-B492-81C4D4F03130}" type="presOf" srcId="{C96CA27F-475B-4C7E-9CCF-CBC7BB8F5FBB}" destId="{5A7D8CCA-3320-48DB-B9C1-F5A13299FEAC}" srcOrd="0" destOrd="0" presId="urn:microsoft.com/office/officeart/2005/8/layout/hList1"/>
    <dgm:cxn modelId="{F96FB947-8450-4E5A-9E2B-BD53A8E2EB9E}" type="presOf" srcId="{129FDF5A-359A-4D9B-94AC-C5C024846D04}" destId="{5A7D8CCA-3320-48DB-B9C1-F5A13299FEAC}" srcOrd="0" destOrd="1" presId="urn:microsoft.com/office/officeart/2005/8/layout/hList1"/>
    <dgm:cxn modelId="{9D0D9F7F-A75A-452C-A998-A634C9BB1E6A}" srcId="{78E57436-87AB-4AC6-9486-DE82DCCB7B5F}" destId="{C96CA27F-475B-4C7E-9CCF-CBC7BB8F5FBB}" srcOrd="0" destOrd="0" parTransId="{6D2B79B1-DC7B-4620-9263-4A8F0AC77A67}" sibTransId="{454B1300-71C6-49D8-8778-881F8B726F53}"/>
    <dgm:cxn modelId="{136C119F-921D-4A27-8AFF-DD87C64E987F}" type="presOf" srcId="{A90AD3F8-C03F-487E-A540-7F805CE09A88}" destId="{94FC2DE0-B782-4AD5-B20F-B2392058B209}" srcOrd="0" destOrd="0" presId="urn:microsoft.com/office/officeart/2005/8/layout/hList1"/>
    <dgm:cxn modelId="{8932CDAA-3602-43EF-9CDE-8560F0D7793B}" srcId="{A90AD3F8-C03F-487E-A540-7F805CE09A88}" destId="{78E57436-87AB-4AC6-9486-DE82DCCB7B5F}" srcOrd="0" destOrd="0" parTransId="{28B8596C-85E5-4A1F-AFF8-86A87BBB232C}" sibTransId="{30FF0E53-BC43-492D-9325-11395E3A29C2}"/>
    <dgm:cxn modelId="{748B09D2-A28F-4CC3-B8E0-26386B64D917}" srcId="{78E57436-87AB-4AC6-9486-DE82DCCB7B5F}" destId="{129FDF5A-359A-4D9B-94AC-C5C024846D04}" srcOrd="1" destOrd="0" parTransId="{B1DD1F60-CC11-4984-A00D-454038B32F88}" sibTransId="{F41783EA-DF21-4C27-9DDF-0151F7F0B21C}"/>
    <dgm:cxn modelId="{3D8D0BD8-9122-4076-9F09-2EF332DC1612}" type="presOf" srcId="{78E57436-87AB-4AC6-9486-DE82DCCB7B5F}" destId="{17D726C1-5B57-4FBD-80D1-09FADBEAD509}" srcOrd="0" destOrd="0" presId="urn:microsoft.com/office/officeart/2005/8/layout/hList1"/>
    <dgm:cxn modelId="{BDF06F7B-3F42-40EB-B91C-474DDC172D5F}" type="presParOf" srcId="{94FC2DE0-B782-4AD5-B20F-B2392058B209}" destId="{09EF9930-BFBF-48FE-9B7E-8049DCFC69A6}" srcOrd="0" destOrd="0" presId="urn:microsoft.com/office/officeart/2005/8/layout/hList1"/>
    <dgm:cxn modelId="{5DE951F9-E2FA-471E-AD80-67EE13A0470C}" type="presParOf" srcId="{09EF9930-BFBF-48FE-9B7E-8049DCFC69A6}" destId="{17D726C1-5B57-4FBD-80D1-09FADBEAD509}" srcOrd="0" destOrd="0" presId="urn:microsoft.com/office/officeart/2005/8/layout/hList1"/>
    <dgm:cxn modelId="{0CBCFF38-3B66-4285-A6FD-C512495AD7D4}" type="presParOf" srcId="{09EF9930-BFBF-48FE-9B7E-8049DCFC69A6}" destId="{5A7D8CCA-3320-48DB-B9C1-F5A13299F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D4925-EFA4-4C2B-B691-4AF615E79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DF37B-D0E3-484F-9423-A2915FC06251}">
      <dgm:prSet/>
      <dgm:spPr/>
      <dgm:t>
        <a:bodyPr/>
        <a:lstStyle/>
        <a:p>
          <a:r>
            <a:rPr lang="fr-FR" b="1" dirty="0"/>
            <a:t>Portée </a:t>
          </a:r>
        </a:p>
      </dgm:t>
    </dgm:pt>
    <dgm:pt modelId="{669B5BA8-9ED2-4052-A7A6-4901F9D3BFB9}" type="parTrans" cxnId="{873C28AA-BBED-400C-9158-8E40E2549CC3}">
      <dgm:prSet/>
      <dgm:spPr/>
      <dgm:t>
        <a:bodyPr/>
        <a:lstStyle/>
        <a:p>
          <a:endParaRPr lang="en-US"/>
        </a:p>
      </dgm:t>
    </dgm:pt>
    <dgm:pt modelId="{ADF98CA6-7D6F-4635-AE0A-33F656B98C15}" type="sibTrans" cxnId="{873C28AA-BBED-400C-9158-8E40E2549CC3}">
      <dgm:prSet/>
      <dgm:spPr/>
      <dgm:t>
        <a:bodyPr/>
        <a:lstStyle/>
        <a:p>
          <a:endParaRPr lang="en-US"/>
        </a:p>
      </dgm:t>
    </dgm:pt>
    <dgm:pt modelId="{F73BD51E-5FB5-4E49-9D39-F72964ACC0EF}">
      <dgm:prSet/>
      <dgm:spPr/>
      <dgm:t>
        <a:bodyPr/>
        <a:lstStyle/>
        <a:p>
          <a:r>
            <a:rPr lang="fr-FR" dirty="0"/>
            <a:t>Les réclamations internationales concernant les envois recommandés/</a:t>
          </a:r>
          <a:br>
            <a:rPr lang="fr-FR" dirty="0"/>
          </a:br>
          <a:r>
            <a:rPr lang="fr-FR" dirty="0"/>
            <a:t>avec suivi/avec valeur déclarée seront traités au moyen du système </a:t>
          </a:r>
          <a:br>
            <a:rPr lang="fr-FR" dirty="0"/>
          </a:br>
          <a:r>
            <a:rPr lang="fr-FR" dirty="0"/>
            <a:t>de réclamations par Internet (IBIS) déjà utilisé pour les colis</a:t>
          </a:r>
        </a:p>
      </dgm:t>
    </dgm:pt>
    <dgm:pt modelId="{34233FB7-A1FD-4448-8AFA-B345A7628BFA}" type="parTrans" cxnId="{485C7825-3F6F-4158-A89A-0E452DEB9964}">
      <dgm:prSet/>
      <dgm:spPr/>
      <dgm:t>
        <a:bodyPr/>
        <a:lstStyle/>
        <a:p>
          <a:endParaRPr lang="en-US"/>
        </a:p>
      </dgm:t>
    </dgm:pt>
    <dgm:pt modelId="{4A9A75F3-99C0-45BA-9524-1C227046C8E5}" type="sibTrans" cxnId="{485C7825-3F6F-4158-A89A-0E452DEB9964}">
      <dgm:prSet/>
      <dgm:spPr/>
      <dgm:t>
        <a:bodyPr/>
        <a:lstStyle/>
        <a:p>
          <a:endParaRPr lang="en-US"/>
        </a:p>
      </dgm:t>
    </dgm:pt>
    <dgm:pt modelId="{8C666970-13B8-4896-B855-892AE589947D}">
      <dgm:prSet/>
      <dgm:spPr/>
      <dgm:t>
        <a:bodyPr/>
        <a:lstStyle/>
        <a:p>
          <a:r>
            <a:rPr lang="fr-FR" b="1" dirty="0"/>
            <a:t>Principaux changements</a:t>
          </a:r>
        </a:p>
      </dgm:t>
    </dgm:pt>
    <dgm:pt modelId="{8993DDDB-586C-427D-A744-73AAD651225B}" type="parTrans" cxnId="{E76B5F2B-8008-4BD5-B2DE-79D77A124290}">
      <dgm:prSet/>
      <dgm:spPr/>
      <dgm:t>
        <a:bodyPr/>
        <a:lstStyle/>
        <a:p>
          <a:endParaRPr lang="en-US"/>
        </a:p>
      </dgm:t>
    </dgm:pt>
    <dgm:pt modelId="{28381BB2-D628-4C08-A3AC-462201E7DE93}" type="sibTrans" cxnId="{E76B5F2B-8008-4BD5-B2DE-79D77A124290}">
      <dgm:prSet/>
      <dgm:spPr/>
      <dgm:t>
        <a:bodyPr/>
        <a:lstStyle/>
        <a:p>
          <a:endParaRPr lang="en-US"/>
        </a:p>
      </dgm:t>
    </dgm:pt>
    <dgm:pt modelId="{44425CE7-3E00-4BC0-938F-6E0D0207E146}">
      <dgm:prSet/>
      <dgm:spPr/>
      <dgm:t>
        <a:bodyPr/>
        <a:lstStyle/>
        <a:p>
          <a:r>
            <a:rPr lang="fr-FR" dirty="0"/>
            <a:t>Un système unifié utilisant IBIS–GCSS pour garantir la cohérence </a:t>
          </a:r>
          <a:br>
            <a:rPr lang="fr-FR" dirty="0"/>
          </a:br>
          <a:r>
            <a:rPr lang="fr-FR" dirty="0"/>
            <a:t>du traitement de l’ensemble des réclamations</a:t>
          </a:r>
        </a:p>
      </dgm:t>
    </dgm:pt>
    <dgm:pt modelId="{251D2002-CDBB-4209-89B6-B7B74E2856D1}" type="parTrans" cxnId="{0FFA845B-4BA0-4BFD-80BC-9711C0976B17}">
      <dgm:prSet/>
      <dgm:spPr/>
      <dgm:t>
        <a:bodyPr/>
        <a:lstStyle/>
        <a:p>
          <a:endParaRPr lang="en-US"/>
        </a:p>
      </dgm:t>
    </dgm:pt>
    <dgm:pt modelId="{5515CE35-CFAB-4CD5-9C59-0AF7E43CE1A3}" type="sibTrans" cxnId="{0FFA845B-4BA0-4BFD-80BC-9711C0976B17}">
      <dgm:prSet/>
      <dgm:spPr/>
      <dgm:t>
        <a:bodyPr/>
        <a:lstStyle/>
        <a:p>
          <a:endParaRPr lang="en-US"/>
        </a:p>
      </dgm:t>
    </dgm:pt>
    <dgm:pt modelId="{E256BC62-80B4-42D1-B3EE-CF8AB3AEEED3}">
      <dgm:prSet/>
      <dgm:spPr/>
      <dgm:t>
        <a:bodyPr/>
        <a:lstStyle/>
        <a:p>
          <a:r>
            <a:rPr lang="fr-FR" dirty="0"/>
            <a:t>Le fournisseur GCSS travaille actuellement sur une mise à jour </a:t>
          </a:r>
          <a:br>
            <a:rPr lang="fr-FR" dirty="0"/>
          </a:br>
          <a:r>
            <a:rPr lang="fr-FR" dirty="0"/>
            <a:t>du module concerné afin de le rendre accessible aux centres d’appel/</a:t>
          </a:r>
          <a:br>
            <a:rPr lang="fr-FR" dirty="0"/>
          </a:br>
          <a:r>
            <a:rPr lang="fr-FR" dirty="0"/>
            <a:t>utilisateurs existants et nouveaux</a:t>
          </a:r>
        </a:p>
      </dgm:t>
    </dgm:pt>
    <dgm:pt modelId="{B3291914-705B-4D32-AA4D-257A5791CDA2}" type="parTrans" cxnId="{1721BCE8-6837-48CF-B9A2-2335F203A464}">
      <dgm:prSet/>
      <dgm:spPr/>
      <dgm:t>
        <a:bodyPr/>
        <a:lstStyle/>
        <a:p>
          <a:endParaRPr lang="en-US"/>
        </a:p>
      </dgm:t>
    </dgm:pt>
    <dgm:pt modelId="{13D71215-DDBA-4ED0-8E08-B520A73E97A0}" type="sibTrans" cxnId="{1721BCE8-6837-48CF-B9A2-2335F203A464}">
      <dgm:prSet/>
      <dgm:spPr/>
      <dgm:t>
        <a:bodyPr/>
        <a:lstStyle/>
        <a:p>
          <a:endParaRPr lang="en-US"/>
        </a:p>
      </dgm:t>
    </dgm:pt>
    <dgm:pt modelId="{B44815F0-72D7-4377-9E99-2E78F50D13C3}">
      <dgm:prSet/>
      <dgm:spPr/>
      <dgm:t>
        <a:bodyPr/>
        <a:lstStyle/>
        <a:p>
          <a:r>
            <a:rPr lang="fr-FR" dirty="0"/>
            <a:t>Les centres d’appels et les utilisateurs qui savent déjà comment traiter les réclamations par Internet joueront un rôle de premier plan dans </a:t>
          </a:r>
          <a:br>
            <a:rPr lang="fr-FR" dirty="0"/>
          </a:br>
          <a:r>
            <a:rPr lang="fr-FR" dirty="0"/>
            <a:t>le déploiement de ce module; des formations pourront également être organisées selon les besoins</a:t>
          </a:r>
        </a:p>
      </dgm:t>
    </dgm:pt>
    <dgm:pt modelId="{2B82DFB3-7857-4E99-AEEE-C27B74815612}" type="parTrans" cxnId="{A112C309-8D62-4A8E-8624-C28C92B638AE}">
      <dgm:prSet/>
      <dgm:spPr/>
      <dgm:t>
        <a:bodyPr/>
        <a:lstStyle/>
        <a:p>
          <a:endParaRPr lang="en-US"/>
        </a:p>
      </dgm:t>
    </dgm:pt>
    <dgm:pt modelId="{01C906E2-9933-4F34-B2B6-7521161BF51B}" type="sibTrans" cxnId="{A112C309-8D62-4A8E-8624-C28C92B638AE}">
      <dgm:prSet/>
      <dgm:spPr/>
      <dgm:t>
        <a:bodyPr/>
        <a:lstStyle/>
        <a:p>
          <a:endParaRPr lang="en-US"/>
        </a:p>
      </dgm:t>
    </dgm:pt>
    <dgm:pt modelId="{CA49517A-2D44-4D5B-B969-F7A116598681}">
      <dgm:prSet/>
      <dgm:spPr/>
      <dgm:t>
        <a:bodyPr/>
        <a:lstStyle/>
        <a:p>
          <a:r>
            <a:rPr lang="fr-FR" b="1"/>
            <a:t>Prochaines étapes</a:t>
          </a:r>
        </a:p>
      </dgm:t>
    </dgm:pt>
    <dgm:pt modelId="{D3260569-A719-46E4-A544-0140E2ECC037}" type="parTrans" cxnId="{5F516A02-41B4-4001-8487-10CF48B8C2DE}">
      <dgm:prSet/>
      <dgm:spPr/>
      <dgm:t>
        <a:bodyPr/>
        <a:lstStyle/>
        <a:p>
          <a:endParaRPr lang="en-US"/>
        </a:p>
      </dgm:t>
    </dgm:pt>
    <dgm:pt modelId="{9D33DF67-0E57-4D4F-8F1D-2A14B07C89BE}" type="sibTrans" cxnId="{5F516A02-41B4-4001-8487-10CF48B8C2DE}">
      <dgm:prSet/>
      <dgm:spPr/>
      <dgm:t>
        <a:bodyPr/>
        <a:lstStyle/>
        <a:p>
          <a:endParaRPr lang="en-US"/>
        </a:p>
      </dgm:t>
    </dgm:pt>
    <dgm:pt modelId="{F4028D18-470A-487B-ABEB-AE29A3E6B56F}">
      <dgm:prSet/>
      <dgm:spPr/>
      <dgm:t>
        <a:bodyPr/>
        <a:lstStyle/>
        <a:p>
          <a:r>
            <a:rPr lang="fr-FR" dirty="0"/>
            <a:t>Des directives détaillées seront communiquées prochainement à tous les membres, accompagnées d’un appui à la mise en œuvre</a:t>
          </a:r>
        </a:p>
      </dgm:t>
    </dgm:pt>
    <dgm:pt modelId="{DF056BBE-84D4-4240-B948-4C771D14E58D}" type="parTrans" cxnId="{C32DDE92-89CB-4AC5-9A40-033AB83F44A0}">
      <dgm:prSet/>
      <dgm:spPr/>
      <dgm:t>
        <a:bodyPr/>
        <a:lstStyle/>
        <a:p>
          <a:endParaRPr lang="en-US"/>
        </a:p>
      </dgm:t>
    </dgm:pt>
    <dgm:pt modelId="{0DBF89E3-05ED-4C15-8149-88DEEDAAAAA5}" type="sibTrans" cxnId="{C32DDE92-89CB-4AC5-9A40-033AB83F44A0}">
      <dgm:prSet/>
      <dgm:spPr/>
      <dgm:t>
        <a:bodyPr/>
        <a:lstStyle/>
        <a:p>
          <a:endParaRPr lang="en-US"/>
        </a:p>
      </dgm:t>
    </dgm:pt>
    <dgm:pt modelId="{76CA7203-68C6-4AE7-B731-B9521081425D}" type="pres">
      <dgm:prSet presAssocID="{5DDD4925-EFA4-4C2B-B691-4AF615E79D4D}" presName="linear" presStyleCnt="0">
        <dgm:presLayoutVars>
          <dgm:animLvl val="lvl"/>
          <dgm:resizeHandles val="exact"/>
        </dgm:presLayoutVars>
      </dgm:prSet>
      <dgm:spPr/>
    </dgm:pt>
    <dgm:pt modelId="{917C9426-FE7F-405C-A890-9DA9115CAA39}" type="pres">
      <dgm:prSet presAssocID="{5C6DF37B-D0E3-484F-9423-A2915FC06251}" presName="parentText" presStyleLbl="node1" presStyleIdx="0" presStyleCnt="3">
        <dgm:presLayoutVars>
          <dgm:chMax val="0"/>
          <dgm:bulletEnabled val="1"/>
        </dgm:presLayoutVars>
      </dgm:prSet>
      <dgm:spPr/>
    </dgm:pt>
    <dgm:pt modelId="{80939617-8426-45F9-BB85-FDD3A8889BF3}" type="pres">
      <dgm:prSet presAssocID="{5C6DF37B-D0E3-484F-9423-A2915FC06251}" presName="childText" presStyleLbl="revTx" presStyleIdx="0" presStyleCnt="3">
        <dgm:presLayoutVars>
          <dgm:bulletEnabled val="1"/>
        </dgm:presLayoutVars>
      </dgm:prSet>
      <dgm:spPr/>
    </dgm:pt>
    <dgm:pt modelId="{591C51D5-25D1-446E-8924-8308D962FD3B}" type="pres">
      <dgm:prSet presAssocID="{8C666970-13B8-4896-B855-892AE589947D}" presName="parentText" presStyleLbl="node1" presStyleIdx="1" presStyleCnt="3">
        <dgm:presLayoutVars>
          <dgm:chMax val="0"/>
          <dgm:bulletEnabled val="1"/>
        </dgm:presLayoutVars>
      </dgm:prSet>
      <dgm:spPr/>
    </dgm:pt>
    <dgm:pt modelId="{FA6E7831-BE71-4F40-A878-66CCDAD692CB}" type="pres">
      <dgm:prSet presAssocID="{8C666970-13B8-4896-B855-892AE589947D}" presName="childText" presStyleLbl="revTx" presStyleIdx="1" presStyleCnt="3">
        <dgm:presLayoutVars>
          <dgm:bulletEnabled val="1"/>
        </dgm:presLayoutVars>
      </dgm:prSet>
      <dgm:spPr/>
    </dgm:pt>
    <dgm:pt modelId="{D961103F-6878-41C8-BD7C-813053BDBB2E}" type="pres">
      <dgm:prSet presAssocID="{CA49517A-2D44-4D5B-B969-F7A116598681}" presName="parentText" presStyleLbl="node1" presStyleIdx="2" presStyleCnt="3">
        <dgm:presLayoutVars>
          <dgm:chMax val="0"/>
          <dgm:bulletEnabled val="1"/>
        </dgm:presLayoutVars>
      </dgm:prSet>
      <dgm:spPr/>
    </dgm:pt>
    <dgm:pt modelId="{FE5FA4DE-8DBF-4986-9837-7EC8A21DCD80}" type="pres">
      <dgm:prSet presAssocID="{CA49517A-2D44-4D5B-B969-F7A116598681}" presName="childText" presStyleLbl="revTx" presStyleIdx="2" presStyleCnt="3">
        <dgm:presLayoutVars>
          <dgm:bulletEnabled val="1"/>
        </dgm:presLayoutVars>
      </dgm:prSet>
      <dgm:spPr/>
    </dgm:pt>
  </dgm:ptLst>
  <dgm:cxnLst>
    <dgm:cxn modelId="{5F516A02-41B4-4001-8487-10CF48B8C2DE}" srcId="{5DDD4925-EFA4-4C2B-B691-4AF615E79D4D}" destId="{CA49517A-2D44-4D5B-B969-F7A116598681}" srcOrd="2" destOrd="0" parTransId="{D3260569-A719-46E4-A544-0140E2ECC037}" sibTransId="{9D33DF67-0E57-4D4F-8F1D-2A14B07C89BE}"/>
    <dgm:cxn modelId="{A112C309-8D62-4A8E-8624-C28C92B638AE}" srcId="{8C666970-13B8-4896-B855-892AE589947D}" destId="{B44815F0-72D7-4377-9E99-2E78F50D13C3}" srcOrd="2" destOrd="0" parTransId="{2B82DFB3-7857-4E99-AEEE-C27B74815612}" sibTransId="{01C906E2-9933-4F34-B2B6-7521161BF51B}"/>
    <dgm:cxn modelId="{0A0A580C-A5B8-460B-A55F-58FD83976368}" type="presOf" srcId="{F4028D18-470A-487B-ABEB-AE29A3E6B56F}" destId="{FE5FA4DE-8DBF-4986-9837-7EC8A21DCD80}" srcOrd="0" destOrd="0" presId="urn:microsoft.com/office/officeart/2005/8/layout/vList2"/>
    <dgm:cxn modelId="{F782091A-1F4E-4538-B9CE-A02D8115AC05}" type="presOf" srcId="{44425CE7-3E00-4BC0-938F-6E0D0207E146}" destId="{FA6E7831-BE71-4F40-A878-66CCDAD692CB}" srcOrd="0" destOrd="0" presId="urn:microsoft.com/office/officeart/2005/8/layout/vList2"/>
    <dgm:cxn modelId="{14916020-03B6-4264-A497-A43D2CA8BB54}" type="presOf" srcId="{CA49517A-2D44-4D5B-B969-F7A116598681}" destId="{D961103F-6878-41C8-BD7C-813053BDBB2E}" srcOrd="0" destOrd="0" presId="urn:microsoft.com/office/officeart/2005/8/layout/vList2"/>
    <dgm:cxn modelId="{485C7825-3F6F-4158-A89A-0E452DEB9964}" srcId="{5C6DF37B-D0E3-484F-9423-A2915FC06251}" destId="{F73BD51E-5FB5-4E49-9D39-F72964ACC0EF}" srcOrd="0" destOrd="0" parTransId="{34233FB7-A1FD-4448-8AFA-B345A7628BFA}" sibTransId="{4A9A75F3-99C0-45BA-9524-1C227046C8E5}"/>
    <dgm:cxn modelId="{74904C26-6CB4-44A8-9347-B31BECD60E3A}" type="presOf" srcId="{B44815F0-72D7-4377-9E99-2E78F50D13C3}" destId="{FA6E7831-BE71-4F40-A878-66CCDAD692CB}" srcOrd="0" destOrd="2" presId="urn:microsoft.com/office/officeart/2005/8/layout/vList2"/>
    <dgm:cxn modelId="{E76B5F2B-8008-4BD5-B2DE-79D77A124290}" srcId="{5DDD4925-EFA4-4C2B-B691-4AF615E79D4D}" destId="{8C666970-13B8-4896-B855-892AE589947D}" srcOrd="1" destOrd="0" parTransId="{8993DDDB-586C-427D-A744-73AAD651225B}" sibTransId="{28381BB2-D628-4C08-A3AC-462201E7DE93}"/>
    <dgm:cxn modelId="{283D6A34-FCCB-42FC-8F18-60EB7C8C1FBC}" type="presOf" srcId="{5C6DF37B-D0E3-484F-9423-A2915FC06251}" destId="{917C9426-FE7F-405C-A890-9DA9115CAA39}" srcOrd="0" destOrd="0" presId="urn:microsoft.com/office/officeart/2005/8/layout/vList2"/>
    <dgm:cxn modelId="{0FFA845B-4BA0-4BFD-80BC-9711C0976B17}" srcId="{8C666970-13B8-4896-B855-892AE589947D}" destId="{44425CE7-3E00-4BC0-938F-6E0D0207E146}" srcOrd="0" destOrd="0" parTransId="{251D2002-CDBB-4209-89B6-B7B74E2856D1}" sibTransId="{5515CE35-CFAB-4CD5-9C59-0AF7E43CE1A3}"/>
    <dgm:cxn modelId="{F0D6C047-4A87-450D-A117-F02109EDF82A}" type="presOf" srcId="{5DDD4925-EFA4-4C2B-B691-4AF615E79D4D}" destId="{76CA7203-68C6-4AE7-B731-B9521081425D}" srcOrd="0" destOrd="0" presId="urn:microsoft.com/office/officeart/2005/8/layout/vList2"/>
    <dgm:cxn modelId="{48F2D552-9508-4ED2-84B1-D225E506B8C4}" type="presOf" srcId="{E256BC62-80B4-42D1-B3EE-CF8AB3AEEED3}" destId="{FA6E7831-BE71-4F40-A878-66CCDAD692CB}" srcOrd="0" destOrd="1" presId="urn:microsoft.com/office/officeart/2005/8/layout/vList2"/>
    <dgm:cxn modelId="{C32DDE92-89CB-4AC5-9A40-033AB83F44A0}" srcId="{CA49517A-2D44-4D5B-B969-F7A116598681}" destId="{F4028D18-470A-487B-ABEB-AE29A3E6B56F}" srcOrd="0" destOrd="0" parTransId="{DF056BBE-84D4-4240-B948-4C771D14E58D}" sibTransId="{0DBF89E3-05ED-4C15-8149-88DEEDAAAAA5}"/>
    <dgm:cxn modelId="{20238B9A-D62E-40BE-82EC-4EB6A173ECF6}" type="presOf" srcId="{8C666970-13B8-4896-B855-892AE589947D}" destId="{591C51D5-25D1-446E-8924-8308D962FD3B}" srcOrd="0" destOrd="0" presId="urn:microsoft.com/office/officeart/2005/8/layout/vList2"/>
    <dgm:cxn modelId="{873C28AA-BBED-400C-9158-8E40E2549CC3}" srcId="{5DDD4925-EFA4-4C2B-B691-4AF615E79D4D}" destId="{5C6DF37B-D0E3-484F-9423-A2915FC06251}" srcOrd="0" destOrd="0" parTransId="{669B5BA8-9ED2-4052-A7A6-4901F9D3BFB9}" sibTransId="{ADF98CA6-7D6F-4635-AE0A-33F656B98C15}"/>
    <dgm:cxn modelId="{422823D7-07C2-45F9-8AB5-DE909AEE0E6D}" type="presOf" srcId="{F73BD51E-5FB5-4E49-9D39-F72964ACC0EF}" destId="{80939617-8426-45F9-BB85-FDD3A8889BF3}" srcOrd="0" destOrd="0" presId="urn:microsoft.com/office/officeart/2005/8/layout/vList2"/>
    <dgm:cxn modelId="{1721BCE8-6837-48CF-B9A2-2335F203A464}" srcId="{8C666970-13B8-4896-B855-892AE589947D}" destId="{E256BC62-80B4-42D1-B3EE-CF8AB3AEEED3}" srcOrd="1" destOrd="0" parTransId="{B3291914-705B-4D32-AA4D-257A5791CDA2}" sibTransId="{13D71215-DDBA-4ED0-8E08-B520A73E97A0}"/>
    <dgm:cxn modelId="{4CBA8C60-EFA2-4E88-ABEA-548CDDE3C26B}" type="presParOf" srcId="{76CA7203-68C6-4AE7-B731-B9521081425D}" destId="{917C9426-FE7F-405C-A890-9DA9115CAA39}" srcOrd="0" destOrd="0" presId="urn:microsoft.com/office/officeart/2005/8/layout/vList2"/>
    <dgm:cxn modelId="{93BA2D08-81D9-4EC1-B3C0-1342162FE1BD}" type="presParOf" srcId="{76CA7203-68C6-4AE7-B731-B9521081425D}" destId="{80939617-8426-45F9-BB85-FDD3A8889BF3}" srcOrd="1" destOrd="0" presId="urn:microsoft.com/office/officeart/2005/8/layout/vList2"/>
    <dgm:cxn modelId="{B36F9EA2-5F07-42E0-B7CA-FDC9BB24D748}" type="presParOf" srcId="{76CA7203-68C6-4AE7-B731-B9521081425D}" destId="{591C51D5-25D1-446E-8924-8308D962FD3B}" srcOrd="2" destOrd="0" presId="urn:microsoft.com/office/officeart/2005/8/layout/vList2"/>
    <dgm:cxn modelId="{65E74B52-9F4D-4A06-8604-84D610F637BC}" type="presParOf" srcId="{76CA7203-68C6-4AE7-B731-B9521081425D}" destId="{FA6E7831-BE71-4F40-A878-66CCDAD692CB}" srcOrd="3" destOrd="0" presId="urn:microsoft.com/office/officeart/2005/8/layout/vList2"/>
    <dgm:cxn modelId="{17975617-F202-4288-AD71-8F58B5547758}" type="presParOf" srcId="{76CA7203-68C6-4AE7-B731-B9521081425D}" destId="{D961103F-6878-41C8-BD7C-813053BDBB2E}" srcOrd="4" destOrd="0" presId="urn:microsoft.com/office/officeart/2005/8/layout/vList2"/>
    <dgm:cxn modelId="{EFBAB2D4-4678-418E-B70F-96A85DCFE841}" type="presParOf" srcId="{76CA7203-68C6-4AE7-B731-B9521081425D}" destId="{FE5FA4DE-8DBF-4986-9837-7EC8A21DCD80}"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44B67-D8DE-4157-99EB-47BB265A98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66F1390-8EE0-4FB7-9838-6F9A2EAC38E6}">
      <dgm:prSet/>
      <dgm:spPr/>
      <dgm:t>
        <a:bodyPr/>
        <a:lstStyle/>
        <a:p>
          <a:r>
            <a:rPr lang="fr-FR"/>
            <a:t>Introduire les échanges de données électroniques (PREDES/RESDES, EMSEVT) pour les envois recommandés/avec suivi/avec valeur déclarée</a:t>
          </a:r>
        </a:p>
      </dgm:t>
    </dgm:pt>
    <dgm:pt modelId="{D0E3D383-DD65-4850-8AF2-CE70D696C529}" type="parTrans" cxnId="{5D6FA2EB-8036-4ADC-BB1A-9F904A4B8FD3}">
      <dgm:prSet/>
      <dgm:spPr/>
      <dgm:t>
        <a:bodyPr/>
        <a:lstStyle/>
        <a:p>
          <a:endParaRPr lang="en-US"/>
        </a:p>
      </dgm:t>
    </dgm:pt>
    <dgm:pt modelId="{F9E35DC9-16F7-45F5-B0AA-26B619BDDCE1}" type="sibTrans" cxnId="{5D6FA2EB-8036-4ADC-BB1A-9F904A4B8FD3}">
      <dgm:prSet/>
      <dgm:spPr/>
      <dgm:t>
        <a:bodyPr/>
        <a:lstStyle/>
        <a:p>
          <a:endParaRPr lang="en-US"/>
        </a:p>
      </dgm:t>
    </dgm:pt>
    <dgm:pt modelId="{A2E9D16B-2824-4AD3-873A-39F3A02E1F6E}">
      <dgm:prSet/>
      <dgm:spPr/>
      <dgm:t>
        <a:bodyPr/>
        <a:lstStyle/>
        <a:p>
          <a:r>
            <a:rPr lang="fr-FR"/>
            <a:t>Définir les principes généraux régissant IBIS et les réclamations</a:t>
          </a:r>
        </a:p>
      </dgm:t>
    </dgm:pt>
    <dgm:pt modelId="{F475D5E7-C63F-4534-A312-09046B125C61}" type="parTrans" cxnId="{C0A53A2B-12DE-45A6-A13E-04B78A9D38AC}">
      <dgm:prSet/>
      <dgm:spPr/>
      <dgm:t>
        <a:bodyPr/>
        <a:lstStyle/>
        <a:p>
          <a:endParaRPr lang="en-US"/>
        </a:p>
      </dgm:t>
    </dgm:pt>
    <dgm:pt modelId="{C809FDB6-532B-465E-A051-C05401214898}" type="sibTrans" cxnId="{C0A53A2B-12DE-45A6-A13E-04B78A9D38AC}">
      <dgm:prSet/>
      <dgm:spPr/>
      <dgm:t>
        <a:bodyPr/>
        <a:lstStyle/>
        <a:p>
          <a:endParaRPr lang="en-US"/>
        </a:p>
      </dgm:t>
    </dgm:pt>
    <dgm:pt modelId="{F2A118D9-6E79-4E55-A0FA-AF38467877A5}">
      <dgm:prSet/>
      <dgm:spPr/>
      <dgm:t>
        <a:bodyPr/>
        <a:lstStyle/>
        <a:p>
          <a:r>
            <a:rPr lang="fr-FR"/>
            <a:t>Expliquer le flux de travail IBIS à deux niveaux et les messages</a:t>
          </a:r>
        </a:p>
      </dgm:t>
    </dgm:pt>
    <dgm:pt modelId="{23794E59-D8D8-4AA0-A1BE-55257BE4985D}" type="parTrans" cxnId="{985A4CD9-5A1A-44AF-8E93-29628FF941ED}">
      <dgm:prSet/>
      <dgm:spPr/>
      <dgm:t>
        <a:bodyPr/>
        <a:lstStyle/>
        <a:p>
          <a:endParaRPr lang="en-US"/>
        </a:p>
      </dgm:t>
    </dgm:pt>
    <dgm:pt modelId="{5DE87B27-24ED-44E9-A1FB-81CED0E31247}" type="sibTrans" cxnId="{985A4CD9-5A1A-44AF-8E93-29628FF941ED}">
      <dgm:prSet/>
      <dgm:spPr/>
      <dgm:t>
        <a:bodyPr/>
        <a:lstStyle/>
        <a:p>
          <a:endParaRPr lang="en-US"/>
        </a:p>
      </dgm:t>
    </dgm:pt>
    <dgm:pt modelId="{6B62B2A4-BD39-4E1E-A418-273491DC4016}">
      <dgm:prSet/>
      <dgm:spPr/>
      <dgm:t>
        <a:bodyPr/>
        <a:lstStyle/>
        <a:p>
          <a:r>
            <a:rPr lang="fr-FR"/>
            <a:t>Clarifier les délais de réponse et les indicateurs de performance</a:t>
          </a:r>
        </a:p>
      </dgm:t>
    </dgm:pt>
    <dgm:pt modelId="{94C155D2-99A4-4AAE-8DC9-6057D1C96981}" type="parTrans" cxnId="{BCFAB2BC-1444-47BB-BD7B-854002BCB5A2}">
      <dgm:prSet/>
      <dgm:spPr/>
      <dgm:t>
        <a:bodyPr/>
        <a:lstStyle/>
        <a:p>
          <a:endParaRPr lang="en-US"/>
        </a:p>
      </dgm:t>
    </dgm:pt>
    <dgm:pt modelId="{C59AF1D3-6D9F-40EE-B943-7E9CF00DA809}" type="sibTrans" cxnId="{BCFAB2BC-1444-47BB-BD7B-854002BCB5A2}">
      <dgm:prSet/>
      <dgm:spPr/>
      <dgm:t>
        <a:bodyPr/>
        <a:lstStyle/>
        <a:p>
          <a:endParaRPr lang="en-US"/>
        </a:p>
      </dgm:t>
    </dgm:pt>
    <dgm:pt modelId="{F4DC7372-DDB3-4C16-8739-FE47DD8AE108}">
      <dgm:prSet/>
      <dgm:spPr/>
      <dgm:t>
        <a:bodyPr/>
        <a:lstStyle/>
        <a:p>
          <a:r>
            <a:rPr lang="fr-FR" dirty="0"/>
            <a:t>Garantir le traitement standardisé et le suivi transparent des réclamations par le biais d’IBIS </a:t>
          </a:r>
          <a:br>
            <a:rPr lang="fr-FR" dirty="0"/>
          </a:br>
          <a:r>
            <a:rPr lang="fr-FR" dirty="0"/>
            <a:t>et d’EMSEVT </a:t>
          </a:r>
        </a:p>
      </dgm:t>
    </dgm:pt>
    <dgm:pt modelId="{BAA0E2B5-5F68-4E92-B5BB-B393CA6A55A6}" type="parTrans" cxnId="{EBAE9033-E48D-4C60-84CC-46CCC2C5A539}">
      <dgm:prSet/>
      <dgm:spPr/>
      <dgm:t>
        <a:bodyPr/>
        <a:lstStyle/>
        <a:p>
          <a:endParaRPr lang="en-US"/>
        </a:p>
      </dgm:t>
    </dgm:pt>
    <dgm:pt modelId="{60068F32-4786-4E04-9B4C-F3A27FE7991E}" type="sibTrans" cxnId="{EBAE9033-E48D-4C60-84CC-46CCC2C5A539}">
      <dgm:prSet/>
      <dgm:spPr/>
      <dgm:t>
        <a:bodyPr/>
        <a:lstStyle/>
        <a:p>
          <a:endParaRPr lang="en-US"/>
        </a:p>
      </dgm:t>
    </dgm:pt>
    <dgm:pt modelId="{0E36C379-A14B-43B9-8204-531133E9F870}" type="pres">
      <dgm:prSet presAssocID="{FB244B67-D8DE-4157-99EB-47BB265A98B9}" presName="Name0" presStyleCnt="0">
        <dgm:presLayoutVars>
          <dgm:chMax val="7"/>
          <dgm:chPref val="7"/>
          <dgm:dir/>
        </dgm:presLayoutVars>
      </dgm:prSet>
      <dgm:spPr/>
    </dgm:pt>
    <dgm:pt modelId="{ADFA9CF6-55BD-4A3C-9BD6-2108899ACE9F}" type="pres">
      <dgm:prSet presAssocID="{FB244B67-D8DE-4157-99EB-47BB265A98B9}" presName="Name1" presStyleCnt="0"/>
      <dgm:spPr/>
    </dgm:pt>
    <dgm:pt modelId="{E7556396-5DED-4490-AFEA-8E446E78ED7B}" type="pres">
      <dgm:prSet presAssocID="{FB244B67-D8DE-4157-99EB-47BB265A98B9}" presName="cycle" presStyleCnt="0"/>
      <dgm:spPr/>
    </dgm:pt>
    <dgm:pt modelId="{6053C778-4B19-486B-9C7F-3F250150A487}" type="pres">
      <dgm:prSet presAssocID="{FB244B67-D8DE-4157-99EB-47BB265A98B9}" presName="srcNode" presStyleLbl="node1" presStyleIdx="0" presStyleCnt="5"/>
      <dgm:spPr/>
    </dgm:pt>
    <dgm:pt modelId="{4A7D1F9C-D61E-4276-B580-485CB7AAF0DD}" type="pres">
      <dgm:prSet presAssocID="{FB244B67-D8DE-4157-99EB-47BB265A98B9}" presName="conn" presStyleLbl="parChTrans1D2" presStyleIdx="0" presStyleCnt="1"/>
      <dgm:spPr/>
    </dgm:pt>
    <dgm:pt modelId="{7E938B87-0FE4-463C-BDED-9F9099FDBE51}" type="pres">
      <dgm:prSet presAssocID="{FB244B67-D8DE-4157-99EB-47BB265A98B9}" presName="extraNode" presStyleLbl="node1" presStyleIdx="0" presStyleCnt="5"/>
      <dgm:spPr/>
    </dgm:pt>
    <dgm:pt modelId="{4684B336-64DC-4D58-AB08-AB634ECEC8B6}" type="pres">
      <dgm:prSet presAssocID="{FB244B67-D8DE-4157-99EB-47BB265A98B9}" presName="dstNode" presStyleLbl="node1" presStyleIdx="0" presStyleCnt="5"/>
      <dgm:spPr/>
    </dgm:pt>
    <dgm:pt modelId="{8B7F2C77-0B35-454C-97B8-9FFED9ACB3DC}" type="pres">
      <dgm:prSet presAssocID="{266F1390-8EE0-4FB7-9838-6F9A2EAC38E6}" presName="text_1" presStyleLbl="node1" presStyleIdx="0" presStyleCnt="5">
        <dgm:presLayoutVars>
          <dgm:bulletEnabled val="1"/>
        </dgm:presLayoutVars>
      </dgm:prSet>
      <dgm:spPr/>
    </dgm:pt>
    <dgm:pt modelId="{32E0C2E0-1990-4D95-8518-FE6EFFA32D88}" type="pres">
      <dgm:prSet presAssocID="{266F1390-8EE0-4FB7-9838-6F9A2EAC38E6}" presName="accent_1" presStyleCnt="0"/>
      <dgm:spPr/>
    </dgm:pt>
    <dgm:pt modelId="{5CBD1FC9-9DF8-496F-8430-18E892D354B2}" type="pres">
      <dgm:prSet presAssocID="{266F1390-8EE0-4FB7-9838-6F9A2EAC38E6}" presName="accentRepeatNode" presStyleLbl="solidFgAcc1" presStyleIdx="0" presStyleCnt="5"/>
      <dgm:spPr/>
    </dgm:pt>
    <dgm:pt modelId="{A6FC7119-2277-4A65-A884-773334D00C23}" type="pres">
      <dgm:prSet presAssocID="{A2E9D16B-2824-4AD3-873A-39F3A02E1F6E}" presName="text_2" presStyleLbl="node1" presStyleIdx="1" presStyleCnt="5">
        <dgm:presLayoutVars>
          <dgm:bulletEnabled val="1"/>
        </dgm:presLayoutVars>
      </dgm:prSet>
      <dgm:spPr/>
    </dgm:pt>
    <dgm:pt modelId="{A17E5CF7-EE1C-49F0-B7B2-FD3B42E3F9A8}" type="pres">
      <dgm:prSet presAssocID="{A2E9D16B-2824-4AD3-873A-39F3A02E1F6E}" presName="accent_2" presStyleCnt="0"/>
      <dgm:spPr/>
    </dgm:pt>
    <dgm:pt modelId="{A6F6C743-B09B-463B-9B5B-B657E45EAE91}" type="pres">
      <dgm:prSet presAssocID="{A2E9D16B-2824-4AD3-873A-39F3A02E1F6E}" presName="accentRepeatNode" presStyleLbl="solidFgAcc1" presStyleIdx="1" presStyleCnt="5"/>
      <dgm:spPr/>
    </dgm:pt>
    <dgm:pt modelId="{26836B2C-7888-4F0F-802A-EDD22D14280E}" type="pres">
      <dgm:prSet presAssocID="{F2A118D9-6E79-4E55-A0FA-AF38467877A5}" presName="text_3" presStyleLbl="node1" presStyleIdx="2" presStyleCnt="5">
        <dgm:presLayoutVars>
          <dgm:bulletEnabled val="1"/>
        </dgm:presLayoutVars>
      </dgm:prSet>
      <dgm:spPr/>
    </dgm:pt>
    <dgm:pt modelId="{C7FDD6CB-2E11-41B7-B3BC-A25F65BF8B2C}" type="pres">
      <dgm:prSet presAssocID="{F2A118D9-6E79-4E55-A0FA-AF38467877A5}" presName="accent_3" presStyleCnt="0"/>
      <dgm:spPr/>
    </dgm:pt>
    <dgm:pt modelId="{FF9D9E7D-6B1D-4542-A007-0FA742DD3EA3}" type="pres">
      <dgm:prSet presAssocID="{F2A118D9-6E79-4E55-A0FA-AF38467877A5}" presName="accentRepeatNode" presStyleLbl="solidFgAcc1" presStyleIdx="2" presStyleCnt="5"/>
      <dgm:spPr/>
    </dgm:pt>
    <dgm:pt modelId="{BD047153-CDD3-4B56-83A5-4F8EB7F409D0}" type="pres">
      <dgm:prSet presAssocID="{6B62B2A4-BD39-4E1E-A418-273491DC4016}" presName="text_4" presStyleLbl="node1" presStyleIdx="3" presStyleCnt="5">
        <dgm:presLayoutVars>
          <dgm:bulletEnabled val="1"/>
        </dgm:presLayoutVars>
      </dgm:prSet>
      <dgm:spPr/>
    </dgm:pt>
    <dgm:pt modelId="{9C21C3ED-FE5E-4E37-B778-8CEF7283D58A}" type="pres">
      <dgm:prSet presAssocID="{6B62B2A4-BD39-4E1E-A418-273491DC4016}" presName="accent_4" presStyleCnt="0"/>
      <dgm:spPr/>
    </dgm:pt>
    <dgm:pt modelId="{60A60403-4C96-4007-B1F0-64A2BA66F152}" type="pres">
      <dgm:prSet presAssocID="{6B62B2A4-BD39-4E1E-A418-273491DC4016}" presName="accentRepeatNode" presStyleLbl="solidFgAcc1" presStyleIdx="3" presStyleCnt="5"/>
      <dgm:spPr/>
    </dgm:pt>
    <dgm:pt modelId="{84C44A2A-06BA-4C57-84A3-80A00FFBEC1E}" type="pres">
      <dgm:prSet presAssocID="{F4DC7372-DDB3-4C16-8739-FE47DD8AE108}" presName="text_5" presStyleLbl="node1" presStyleIdx="4" presStyleCnt="5">
        <dgm:presLayoutVars>
          <dgm:bulletEnabled val="1"/>
        </dgm:presLayoutVars>
      </dgm:prSet>
      <dgm:spPr/>
    </dgm:pt>
    <dgm:pt modelId="{2A34258C-45E6-4EA8-9FAF-BD99839FC6B5}" type="pres">
      <dgm:prSet presAssocID="{F4DC7372-DDB3-4C16-8739-FE47DD8AE108}" presName="accent_5" presStyleCnt="0"/>
      <dgm:spPr/>
    </dgm:pt>
    <dgm:pt modelId="{4F2FA253-27C9-484F-8A94-0522FA3659DC}" type="pres">
      <dgm:prSet presAssocID="{F4DC7372-DDB3-4C16-8739-FE47DD8AE108}" presName="accentRepeatNode" presStyleLbl="solidFgAcc1" presStyleIdx="4" presStyleCnt="5"/>
      <dgm:spPr/>
    </dgm:pt>
  </dgm:ptLst>
  <dgm:cxnLst>
    <dgm:cxn modelId="{2EEB6624-6254-41F2-A646-592FBA0337BA}" type="presOf" srcId="{A2E9D16B-2824-4AD3-873A-39F3A02E1F6E}" destId="{A6FC7119-2277-4A65-A884-773334D00C23}" srcOrd="0" destOrd="0" presId="urn:microsoft.com/office/officeart/2008/layout/VerticalCurvedList"/>
    <dgm:cxn modelId="{8600E326-DC36-42F7-8E54-55AF43EE1ADD}" type="presOf" srcId="{6B62B2A4-BD39-4E1E-A418-273491DC4016}" destId="{BD047153-CDD3-4B56-83A5-4F8EB7F409D0}" srcOrd="0" destOrd="0" presId="urn:microsoft.com/office/officeart/2008/layout/VerticalCurvedList"/>
    <dgm:cxn modelId="{C0A53A2B-12DE-45A6-A13E-04B78A9D38AC}" srcId="{FB244B67-D8DE-4157-99EB-47BB265A98B9}" destId="{A2E9D16B-2824-4AD3-873A-39F3A02E1F6E}" srcOrd="1" destOrd="0" parTransId="{F475D5E7-C63F-4534-A312-09046B125C61}" sibTransId="{C809FDB6-532B-465E-A051-C05401214898}"/>
    <dgm:cxn modelId="{EC24C02F-41A1-484B-85BC-B71199837085}" type="presOf" srcId="{FB244B67-D8DE-4157-99EB-47BB265A98B9}" destId="{0E36C379-A14B-43B9-8204-531133E9F870}" srcOrd="0" destOrd="0" presId="urn:microsoft.com/office/officeart/2008/layout/VerticalCurvedList"/>
    <dgm:cxn modelId="{EBAE9033-E48D-4C60-84CC-46CCC2C5A539}" srcId="{FB244B67-D8DE-4157-99EB-47BB265A98B9}" destId="{F4DC7372-DDB3-4C16-8739-FE47DD8AE108}" srcOrd="4" destOrd="0" parTransId="{BAA0E2B5-5F68-4E92-B5BB-B393CA6A55A6}" sibTransId="{60068F32-4786-4E04-9B4C-F3A27FE7991E}"/>
    <dgm:cxn modelId="{0EEE517A-541D-4102-8862-91B0D7F301B8}" type="presOf" srcId="{F2A118D9-6E79-4E55-A0FA-AF38467877A5}" destId="{26836B2C-7888-4F0F-802A-EDD22D14280E}" srcOrd="0" destOrd="0" presId="urn:microsoft.com/office/officeart/2008/layout/VerticalCurvedList"/>
    <dgm:cxn modelId="{F3939F93-81CD-4EAE-A86C-699D0699A70A}" type="presOf" srcId="{F9E35DC9-16F7-45F5-B0AA-26B619BDDCE1}" destId="{4A7D1F9C-D61E-4276-B580-485CB7AAF0DD}" srcOrd="0" destOrd="0" presId="urn:microsoft.com/office/officeart/2008/layout/VerticalCurvedList"/>
    <dgm:cxn modelId="{BCFAB2BC-1444-47BB-BD7B-854002BCB5A2}" srcId="{FB244B67-D8DE-4157-99EB-47BB265A98B9}" destId="{6B62B2A4-BD39-4E1E-A418-273491DC4016}" srcOrd="3" destOrd="0" parTransId="{94C155D2-99A4-4AAE-8DC9-6057D1C96981}" sibTransId="{C59AF1D3-6D9F-40EE-B943-7E9CF00DA809}"/>
    <dgm:cxn modelId="{985A4CD9-5A1A-44AF-8E93-29628FF941ED}" srcId="{FB244B67-D8DE-4157-99EB-47BB265A98B9}" destId="{F2A118D9-6E79-4E55-A0FA-AF38467877A5}" srcOrd="2" destOrd="0" parTransId="{23794E59-D8D8-4AA0-A1BE-55257BE4985D}" sibTransId="{5DE87B27-24ED-44E9-A1FB-81CED0E31247}"/>
    <dgm:cxn modelId="{5D6FA2EB-8036-4ADC-BB1A-9F904A4B8FD3}" srcId="{FB244B67-D8DE-4157-99EB-47BB265A98B9}" destId="{266F1390-8EE0-4FB7-9838-6F9A2EAC38E6}" srcOrd="0" destOrd="0" parTransId="{D0E3D383-DD65-4850-8AF2-CE70D696C529}" sibTransId="{F9E35DC9-16F7-45F5-B0AA-26B619BDDCE1}"/>
    <dgm:cxn modelId="{F9FEF1EE-669A-424F-AF28-B591A51A21B7}" type="presOf" srcId="{F4DC7372-DDB3-4C16-8739-FE47DD8AE108}" destId="{84C44A2A-06BA-4C57-84A3-80A00FFBEC1E}" srcOrd="0" destOrd="0" presId="urn:microsoft.com/office/officeart/2008/layout/VerticalCurvedList"/>
    <dgm:cxn modelId="{6A1935F3-A660-4EDF-BB9D-3D5DD46DABB9}" type="presOf" srcId="{266F1390-8EE0-4FB7-9838-6F9A2EAC38E6}" destId="{8B7F2C77-0B35-454C-97B8-9FFED9ACB3DC}" srcOrd="0" destOrd="0" presId="urn:microsoft.com/office/officeart/2008/layout/VerticalCurvedList"/>
    <dgm:cxn modelId="{519B166E-0451-40BB-B912-457C9358CAD1}" type="presParOf" srcId="{0E36C379-A14B-43B9-8204-531133E9F870}" destId="{ADFA9CF6-55BD-4A3C-9BD6-2108899ACE9F}" srcOrd="0" destOrd="0" presId="urn:microsoft.com/office/officeart/2008/layout/VerticalCurvedList"/>
    <dgm:cxn modelId="{A5618DF5-1D79-4380-8481-C7933D8C15AC}" type="presParOf" srcId="{ADFA9CF6-55BD-4A3C-9BD6-2108899ACE9F}" destId="{E7556396-5DED-4490-AFEA-8E446E78ED7B}" srcOrd="0" destOrd="0" presId="urn:microsoft.com/office/officeart/2008/layout/VerticalCurvedList"/>
    <dgm:cxn modelId="{0D79E118-EBE2-4C4D-AFAA-3583BA7BFA41}" type="presParOf" srcId="{E7556396-5DED-4490-AFEA-8E446E78ED7B}" destId="{6053C778-4B19-486B-9C7F-3F250150A487}" srcOrd="0" destOrd="0" presId="urn:microsoft.com/office/officeart/2008/layout/VerticalCurvedList"/>
    <dgm:cxn modelId="{3083787E-A8BC-47CB-82C4-271D7A7BCE16}" type="presParOf" srcId="{E7556396-5DED-4490-AFEA-8E446E78ED7B}" destId="{4A7D1F9C-D61E-4276-B580-485CB7AAF0DD}" srcOrd="1" destOrd="0" presId="urn:microsoft.com/office/officeart/2008/layout/VerticalCurvedList"/>
    <dgm:cxn modelId="{F7F38AE1-E1EF-4CA2-A8C1-CA52556C6888}" type="presParOf" srcId="{E7556396-5DED-4490-AFEA-8E446E78ED7B}" destId="{7E938B87-0FE4-463C-BDED-9F9099FDBE51}" srcOrd="2" destOrd="0" presId="urn:microsoft.com/office/officeart/2008/layout/VerticalCurvedList"/>
    <dgm:cxn modelId="{6B3CECD7-B15F-4312-9E0D-D9A1F9182DCF}" type="presParOf" srcId="{E7556396-5DED-4490-AFEA-8E446E78ED7B}" destId="{4684B336-64DC-4D58-AB08-AB634ECEC8B6}" srcOrd="3" destOrd="0" presId="urn:microsoft.com/office/officeart/2008/layout/VerticalCurvedList"/>
    <dgm:cxn modelId="{57419D61-1F86-4B26-B25D-E87E2745AD89}" type="presParOf" srcId="{ADFA9CF6-55BD-4A3C-9BD6-2108899ACE9F}" destId="{8B7F2C77-0B35-454C-97B8-9FFED9ACB3DC}" srcOrd="1" destOrd="0" presId="urn:microsoft.com/office/officeart/2008/layout/VerticalCurvedList"/>
    <dgm:cxn modelId="{ABAF0AA0-4DBC-4EC6-BB72-F906D387BB21}" type="presParOf" srcId="{ADFA9CF6-55BD-4A3C-9BD6-2108899ACE9F}" destId="{32E0C2E0-1990-4D95-8518-FE6EFFA32D88}" srcOrd="2" destOrd="0" presId="urn:microsoft.com/office/officeart/2008/layout/VerticalCurvedList"/>
    <dgm:cxn modelId="{80EAD41D-B245-435A-87B5-A6AF82F67E2A}" type="presParOf" srcId="{32E0C2E0-1990-4D95-8518-FE6EFFA32D88}" destId="{5CBD1FC9-9DF8-496F-8430-18E892D354B2}" srcOrd="0" destOrd="0" presId="urn:microsoft.com/office/officeart/2008/layout/VerticalCurvedList"/>
    <dgm:cxn modelId="{9D542046-6C83-4911-9CD7-3A2977EAF599}" type="presParOf" srcId="{ADFA9CF6-55BD-4A3C-9BD6-2108899ACE9F}" destId="{A6FC7119-2277-4A65-A884-773334D00C23}" srcOrd="3" destOrd="0" presId="urn:microsoft.com/office/officeart/2008/layout/VerticalCurvedList"/>
    <dgm:cxn modelId="{B1D9F7C8-C9EA-418E-9F89-C42892AE8C64}" type="presParOf" srcId="{ADFA9CF6-55BD-4A3C-9BD6-2108899ACE9F}" destId="{A17E5CF7-EE1C-49F0-B7B2-FD3B42E3F9A8}" srcOrd="4" destOrd="0" presId="urn:microsoft.com/office/officeart/2008/layout/VerticalCurvedList"/>
    <dgm:cxn modelId="{959F5B43-B728-4DE4-957F-1826FDBE00B6}" type="presParOf" srcId="{A17E5CF7-EE1C-49F0-B7B2-FD3B42E3F9A8}" destId="{A6F6C743-B09B-463B-9B5B-B657E45EAE91}" srcOrd="0" destOrd="0" presId="urn:microsoft.com/office/officeart/2008/layout/VerticalCurvedList"/>
    <dgm:cxn modelId="{3AC0B30F-9770-4CDA-AB20-0F3A76832FDB}" type="presParOf" srcId="{ADFA9CF6-55BD-4A3C-9BD6-2108899ACE9F}" destId="{26836B2C-7888-4F0F-802A-EDD22D14280E}" srcOrd="5" destOrd="0" presId="urn:microsoft.com/office/officeart/2008/layout/VerticalCurvedList"/>
    <dgm:cxn modelId="{B4A70148-4F3F-42DA-B388-A26CA59F1A51}" type="presParOf" srcId="{ADFA9CF6-55BD-4A3C-9BD6-2108899ACE9F}" destId="{C7FDD6CB-2E11-41B7-B3BC-A25F65BF8B2C}" srcOrd="6" destOrd="0" presId="urn:microsoft.com/office/officeart/2008/layout/VerticalCurvedList"/>
    <dgm:cxn modelId="{C859AD7D-3C28-46DF-942F-E29567672BF0}" type="presParOf" srcId="{C7FDD6CB-2E11-41B7-B3BC-A25F65BF8B2C}" destId="{FF9D9E7D-6B1D-4542-A007-0FA742DD3EA3}" srcOrd="0" destOrd="0" presId="urn:microsoft.com/office/officeart/2008/layout/VerticalCurvedList"/>
    <dgm:cxn modelId="{52847499-641F-4F04-8B02-CD6CFC360B43}" type="presParOf" srcId="{ADFA9CF6-55BD-4A3C-9BD6-2108899ACE9F}" destId="{BD047153-CDD3-4B56-83A5-4F8EB7F409D0}" srcOrd="7" destOrd="0" presId="urn:microsoft.com/office/officeart/2008/layout/VerticalCurvedList"/>
    <dgm:cxn modelId="{CD8F0834-CC64-4F1B-93CE-077F488FB7B8}" type="presParOf" srcId="{ADFA9CF6-55BD-4A3C-9BD6-2108899ACE9F}" destId="{9C21C3ED-FE5E-4E37-B778-8CEF7283D58A}" srcOrd="8" destOrd="0" presId="urn:microsoft.com/office/officeart/2008/layout/VerticalCurvedList"/>
    <dgm:cxn modelId="{A07B16C1-D2B6-4992-AACF-2E43E4215B47}" type="presParOf" srcId="{9C21C3ED-FE5E-4E37-B778-8CEF7283D58A}" destId="{60A60403-4C96-4007-B1F0-64A2BA66F152}" srcOrd="0" destOrd="0" presId="urn:microsoft.com/office/officeart/2008/layout/VerticalCurvedList"/>
    <dgm:cxn modelId="{1EB96D44-0633-4D95-89E9-B284E940556A}" type="presParOf" srcId="{ADFA9CF6-55BD-4A3C-9BD6-2108899ACE9F}" destId="{84C44A2A-06BA-4C57-84A3-80A00FFBEC1E}" srcOrd="9" destOrd="0" presId="urn:microsoft.com/office/officeart/2008/layout/VerticalCurvedList"/>
    <dgm:cxn modelId="{E7DF0EA2-EFB3-4C9E-9A7E-C11096630F97}" type="presParOf" srcId="{ADFA9CF6-55BD-4A3C-9BD6-2108899ACE9F}" destId="{2A34258C-45E6-4EA8-9FAF-BD99839FC6B5}" srcOrd="10" destOrd="0" presId="urn:microsoft.com/office/officeart/2008/layout/VerticalCurvedList"/>
    <dgm:cxn modelId="{8048E308-00CB-48D3-89E0-E1F27A959496}" type="presParOf" srcId="{2A34258C-45E6-4EA8-9FAF-BD99839FC6B5}" destId="{4F2FA253-27C9-484F-8A94-0522FA3659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360096" y="-820823"/>
          <a:ext cx="6382484" cy="6382484"/>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535261" y="364475"/>
          <a:ext cx="7747678" cy="7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38100" rIns="38100" bIns="38100" numCol="1" spcCol="1270" anchor="ctr" anchorCtr="0">
          <a:noAutofit/>
        </a:bodyPr>
        <a:lstStyle/>
        <a:p>
          <a:pPr marL="0" lvl="0" indent="0" algn="l" defTabSz="666750" rtl="0">
            <a:lnSpc>
              <a:spcPct val="90000"/>
            </a:lnSpc>
            <a:spcBef>
              <a:spcPct val="0"/>
            </a:spcBef>
            <a:spcAft>
              <a:spcPct val="35000"/>
            </a:spcAft>
            <a:buNone/>
          </a:pPr>
          <a:r>
            <a:rPr lang="fr-FR" sz="1500" kern="1200" dirty="0"/>
            <a:t>Service de sac M facultatif à compter du 1</a:t>
          </a:r>
          <a:r>
            <a:rPr lang="fr-FR" sz="1500" kern="1200" baseline="30000" dirty="0"/>
            <a:t>er</a:t>
          </a:r>
          <a:r>
            <a:rPr lang="fr-FR" sz="1500" kern="1200" dirty="0"/>
            <a:t> janvier 2025</a:t>
          </a:r>
        </a:p>
      </dsp:txBody>
      <dsp:txXfrm>
        <a:off x="535261" y="364475"/>
        <a:ext cx="7747678" cy="729330"/>
      </dsp:txXfrm>
    </dsp:sp>
    <dsp:sp modelId="{05D39FBB-E830-41E9-90A1-FD578FFF8F7A}">
      <dsp:nvSpPr>
        <dsp:cNvPr id="0" name=""/>
        <dsp:cNvSpPr/>
      </dsp:nvSpPr>
      <dsp:spPr>
        <a:xfrm>
          <a:off x="79430" y="273309"/>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65183-5E1B-47AD-A5F2-418FEEC762AA}">
      <dsp:nvSpPr>
        <dsp:cNvPr id="0" name=""/>
        <dsp:cNvSpPr/>
      </dsp:nvSpPr>
      <dsp:spPr>
        <a:xfrm>
          <a:off x="953403" y="1458660"/>
          <a:ext cx="7329537" cy="7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38100" rIns="38100" bIns="38100" numCol="1" spcCol="1270" anchor="ctr" anchorCtr="0">
          <a:noAutofit/>
        </a:bodyPr>
        <a:lstStyle/>
        <a:p>
          <a:pPr marL="0" lvl="0" indent="0" algn="l" defTabSz="666750" rtl="0">
            <a:lnSpc>
              <a:spcPct val="90000"/>
            </a:lnSpc>
            <a:spcBef>
              <a:spcPct val="0"/>
            </a:spcBef>
            <a:spcAft>
              <a:spcPct val="35000"/>
            </a:spcAft>
            <a:buNone/>
          </a:pPr>
          <a:r>
            <a:rPr lang="fr-FR" sz="1500" kern="1200" dirty="0">
              <a:solidFill>
                <a:srgbClr val="FFFF00"/>
              </a:solidFill>
              <a:effectLst>
                <a:outerShdw blurRad="38100" dist="38100" dir="2700000" algn="tl">
                  <a:srgbClr val="000000">
                    <a:alpha val="43137"/>
                  </a:srgbClr>
                </a:outerShdw>
              </a:effectLst>
            </a:rPr>
            <a:t>Service d’envois recommandés limité aux envois contenant des documents à compter du 1</a:t>
          </a:r>
          <a:r>
            <a:rPr lang="fr-FR" sz="1500" kern="1200" baseline="30000" dirty="0">
              <a:solidFill>
                <a:srgbClr val="FFFF00"/>
              </a:solidFill>
              <a:effectLst>
                <a:outerShdw blurRad="38100" dist="38100" dir="2700000" algn="tl">
                  <a:srgbClr val="000000">
                    <a:alpha val="43137"/>
                  </a:srgbClr>
                </a:outerShdw>
              </a:effectLst>
            </a:rPr>
            <a:t>er</a:t>
          </a:r>
          <a:r>
            <a:rPr lang="fr-FR" sz="1500" kern="1200" dirty="0">
              <a:solidFill>
                <a:srgbClr val="FFFF00"/>
              </a:solidFill>
              <a:effectLst>
                <a:outerShdw blurRad="38100" dist="38100" dir="2700000" algn="tl">
                  <a:srgbClr val="000000">
                    <a:alpha val="43137"/>
                  </a:srgbClr>
                </a:outerShdw>
              </a:effectLst>
            </a:rPr>
            <a:t> janvier 2026 et suivi obligatoire pour les envois recommandés et les envois avec valeur déclarée</a:t>
          </a:r>
        </a:p>
      </dsp:txBody>
      <dsp:txXfrm>
        <a:off x="953403" y="1458660"/>
        <a:ext cx="7329537" cy="729330"/>
      </dsp:txXfrm>
    </dsp:sp>
    <dsp:sp modelId="{CFAEC986-EA58-4AD6-B0FB-DE4AD083C47C}">
      <dsp:nvSpPr>
        <dsp:cNvPr id="0" name=""/>
        <dsp:cNvSpPr/>
      </dsp:nvSpPr>
      <dsp:spPr>
        <a:xfrm>
          <a:off x="497571" y="1367494"/>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4DF29-1BF8-4268-86D0-9FFDC7CD2943}">
      <dsp:nvSpPr>
        <dsp:cNvPr id="0" name=""/>
        <dsp:cNvSpPr/>
      </dsp:nvSpPr>
      <dsp:spPr>
        <a:xfrm>
          <a:off x="953403" y="2552845"/>
          <a:ext cx="7329537" cy="7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45720" rIns="45720" bIns="45720" numCol="1" spcCol="1270" anchor="ctr" anchorCtr="0">
          <a:noAutofit/>
        </a:bodyPr>
        <a:lstStyle/>
        <a:p>
          <a:pPr marL="0" lvl="0" indent="0" algn="l" defTabSz="800100" rtl="0">
            <a:lnSpc>
              <a:spcPct val="90000"/>
            </a:lnSpc>
            <a:spcBef>
              <a:spcPct val="0"/>
            </a:spcBef>
            <a:spcAft>
              <a:spcPct val="35000"/>
            </a:spcAft>
            <a:buNone/>
          </a:pPr>
          <a:r>
            <a:rPr lang="fr-FR" sz="1800" kern="1200" dirty="0">
              <a:solidFill>
                <a:srgbClr val="FFFF00"/>
              </a:solidFill>
              <a:effectLst>
                <a:outerShdw blurRad="38100" dist="38100" dir="2700000" algn="tl">
                  <a:srgbClr val="000000">
                    <a:alpha val="43137"/>
                  </a:srgbClr>
                </a:outerShdw>
              </a:effectLst>
              <a:latin typeface="Calibri" panose="020F0502020204030204"/>
              <a:ea typeface="+mn-ea"/>
              <a:cs typeface="+mn-cs"/>
            </a:rPr>
            <a:t>Service de distribution avec suivi obligatoire pour les petits paquets </a:t>
          </a:r>
          <a:br>
            <a:rPr lang="fr-FR" sz="1800" kern="1200" dirty="0">
              <a:solidFill>
                <a:srgbClr val="FFFF00"/>
              </a:solidFill>
              <a:effectLst>
                <a:outerShdw blurRad="38100" dist="38100" dir="2700000" algn="tl">
                  <a:srgbClr val="000000">
                    <a:alpha val="43137"/>
                  </a:srgbClr>
                </a:outerShdw>
              </a:effectLst>
              <a:latin typeface="Calibri" panose="020F0502020204030204"/>
              <a:ea typeface="+mn-ea"/>
              <a:cs typeface="+mn-cs"/>
            </a:rPr>
          </a:br>
          <a:r>
            <a:rPr lang="fr-FR" sz="1800" kern="1200" dirty="0">
              <a:solidFill>
                <a:srgbClr val="FFFF00"/>
              </a:solidFill>
              <a:effectLst>
                <a:outerShdw blurRad="38100" dist="38100" dir="2700000" algn="tl">
                  <a:srgbClr val="000000">
                    <a:alpha val="43137"/>
                  </a:srgbClr>
                </a:outerShdw>
              </a:effectLst>
              <a:latin typeface="Calibri" panose="020F0502020204030204"/>
              <a:ea typeface="+mn-ea"/>
              <a:cs typeface="+mn-cs"/>
            </a:rPr>
            <a:t>à compter du 1</a:t>
          </a:r>
          <a:r>
            <a:rPr lang="fr-FR" sz="1800" kern="1200" baseline="30000" dirty="0">
              <a:solidFill>
                <a:srgbClr val="FFFF00"/>
              </a:solidFill>
              <a:effectLst>
                <a:outerShdw blurRad="38100" dist="38100" dir="2700000" algn="tl">
                  <a:srgbClr val="000000">
                    <a:alpha val="43137"/>
                  </a:srgbClr>
                </a:outerShdw>
              </a:effectLst>
              <a:latin typeface="Calibri" panose="020F0502020204030204"/>
              <a:ea typeface="+mn-ea"/>
              <a:cs typeface="+mn-cs"/>
            </a:rPr>
            <a:t>er</a:t>
          </a:r>
          <a:r>
            <a:rPr lang="fr-FR" sz="1800" kern="1200" dirty="0">
              <a:solidFill>
                <a:srgbClr val="FFFF00"/>
              </a:solidFill>
              <a:effectLst>
                <a:outerShdw blurRad="38100" dist="38100" dir="2700000" algn="tl">
                  <a:srgbClr val="000000">
                    <a:alpha val="43137"/>
                  </a:srgbClr>
                </a:outerShdw>
              </a:effectLst>
              <a:latin typeface="Calibri" panose="020F0502020204030204"/>
              <a:ea typeface="+mn-ea"/>
              <a:cs typeface="+mn-cs"/>
            </a:rPr>
            <a:t> janvier 2025</a:t>
          </a:r>
        </a:p>
      </dsp:txBody>
      <dsp:txXfrm>
        <a:off x="953403" y="2552845"/>
        <a:ext cx="7329537" cy="729330"/>
      </dsp:txXfrm>
    </dsp:sp>
    <dsp:sp modelId="{0BD90D2E-1FD4-44F4-A5DC-B052C23B45F4}">
      <dsp:nvSpPr>
        <dsp:cNvPr id="0" name=""/>
        <dsp:cNvSpPr/>
      </dsp:nvSpPr>
      <dsp:spPr>
        <a:xfrm>
          <a:off x="497571" y="2461679"/>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D30D4-69D4-4F28-8EEE-9C1A9119F85C}">
      <dsp:nvSpPr>
        <dsp:cNvPr id="0" name=""/>
        <dsp:cNvSpPr/>
      </dsp:nvSpPr>
      <dsp:spPr>
        <a:xfrm>
          <a:off x="535261" y="3647031"/>
          <a:ext cx="7747678" cy="7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Fin de l’application du service des avis de réception aux colis à compter du 1</a:t>
          </a:r>
          <a:r>
            <a:rPr lang="fr-FR" sz="1500" kern="1200" baseline="30000" dirty="0"/>
            <a:t>er</a:t>
          </a:r>
          <a:r>
            <a:rPr lang="fr-FR" sz="1500" kern="1200" dirty="0"/>
            <a:t> janvier 2025</a:t>
          </a:r>
        </a:p>
      </dsp:txBody>
      <dsp:txXfrm>
        <a:off x="535261" y="3647031"/>
        <a:ext cx="7747678" cy="729330"/>
      </dsp:txXfrm>
    </dsp:sp>
    <dsp:sp modelId="{F25F0CE3-03B4-4D83-A341-2E1FDFBBCD9C}">
      <dsp:nvSpPr>
        <dsp:cNvPr id="0" name=""/>
        <dsp:cNvSpPr/>
      </dsp:nvSpPr>
      <dsp:spPr>
        <a:xfrm>
          <a:off x="79430" y="3555864"/>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D539F-A53F-44CB-A9FF-F9D1E790F7DE}">
      <dsp:nvSpPr>
        <dsp:cNvPr id="0" name=""/>
        <dsp:cNvSpPr/>
      </dsp:nvSpPr>
      <dsp:spPr>
        <a:xfrm>
          <a:off x="0" y="640"/>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DB5B0-D969-47AD-81B3-CE5773F1DBB3}">
      <dsp:nvSpPr>
        <dsp:cNvPr id="0" name=""/>
        <dsp:cNvSpPr/>
      </dsp:nvSpPr>
      <dsp:spPr>
        <a:xfrm>
          <a:off x="0" y="640"/>
          <a:ext cx="3884224" cy="104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PREDES: données relatives aux envois lorsque des envois ont été identifiés; format </a:t>
          </a:r>
          <a:br>
            <a:rPr lang="fr-FR" sz="1600" kern="1200" dirty="0"/>
          </a:br>
          <a:r>
            <a:rPr lang="fr-FR" sz="1600" kern="1200" dirty="0"/>
            <a:t>du contenu, le cas échéant</a:t>
          </a:r>
        </a:p>
      </dsp:txBody>
      <dsp:txXfrm>
        <a:off x="0" y="640"/>
        <a:ext cx="3884224" cy="1048850"/>
      </dsp:txXfrm>
    </dsp:sp>
    <dsp:sp modelId="{DBB08FE6-3194-4E38-87A5-7B225A39F5FC}">
      <dsp:nvSpPr>
        <dsp:cNvPr id="0" name=""/>
        <dsp:cNvSpPr/>
      </dsp:nvSpPr>
      <dsp:spPr>
        <a:xfrm>
          <a:off x="0" y="1049490"/>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3D46A-A716-470C-A8B6-3AAFF48BE291}">
      <dsp:nvSpPr>
        <dsp:cNvPr id="0" name=""/>
        <dsp:cNvSpPr/>
      </dsp:nvSpPr>
      <dsp:spPr>
        <a:xfrm>
          <a:off x="0" y="1049490"/>
          <a:ext cx="3884224" cy="104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RESDES: type de récipient et format </a:t>
          </a:r>
          <a:br>
            <a:rPr lang="fr-FR" sz="1600" kern="1200" dirty="0"/>
          </a:br>
          <a:r>
            <a:rPr lang="fr-FR" sz="1600" kern="1200" dirty="0"/>
            <a:t>du contenu, le cas échéant</a:t>
          </a:r>
        </a:p>
      </dsp:txBody>
      <dsp:txXfrm>
        <a:off x="0" y="1049490"/>
        <a:ext cx="3884224" cy="1048850"/>
      </dsp:txXfrm>
    </dsp:sp>
    <dsp:sp modelId="{7438DE16-7C1D-478C-9917-B2362405CE42}">
      <dsp:nvSpPr>
        <dsp:cNvPr id="0" name=""/>
        <dsp:cNvSpPr/>
      </dsp:nvSpPr>
      <dsp:spPr>
        <a:xfrm>
          <a:off x="0" y="2098341"/>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43347-8745-45C4-9731-287B7CCFE1DF}">
      <dsp:nvSpPr>
        <dsp:cNvPr id="0" name=""/>
        <dsp:cNvSpPr/>
      </dsp:nvSpPr>
      <dsp:spPr>
        <a:xfrm>
          <a:off x="0" y="2098341"/>
          <a:ext cx="3884224" cy="104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Identifiants S10 inclus pour tous les envois contenant des marchandises (norme </a:t>
          </a:r>
          <a:br>
            <a:rPr lang="fr-FR" sz="1600" kern="1200" dirty="0"/>
          </a:br>
          <a:r>
            <a:rPr lang="fr-FR" sz="1600" kern="1200" dirty="0"/>
            <a:t>de messagerie EDI M41 de l’UPU)</a:t>
          </a:r>
        </a:p>
      </dsp:txBody>
      <dsp:txXfrm>
        <a:off x="0" y="2098341"/>
        <a:ext cx="3884224" cy="1048850"/>
      </dsp:txXfrm>
    </dsp:sp>
    <dsp:sp modelId="{5B881085-1843-4115-A238-1D5662A48B39}">
      <dsp:nvSpPr>
        <dsp:cNvPr id="0" name=""/>
        <dsp:cNvSpPr/>
      </dsp:nvSpPr>
      <dsp:spPr>
        <a:xfrm>
          <a:off x="0" y="3147191"/>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9CE3-7337-4A06-A396-415239FE63A8}">
      <dsp:nvSpPr>
        <dsp:cNvPr id="0" name=""/>
        <dsp:cNvSpPr/>
      </dsp:nvSpPr>
      <dsp:spPr>
        <a:xfrm>
          <a:off x="0" y="3147191"/>
          <a:ext cx="3884224" cy="104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Envois avec suivi, recommandés et avec valeur déclarée: échange de messages EMSEVT obligatoire avec tous les partenaires</a:t>
          </a:r>
        </a:p>
      </dsp:txBody>
      <dsp:txXfrm>
        <a:off x="0" y="3147191"/>
        <a:ext cx="3884224" cy="1048850"/>
      </dsp:txXfrm>
    </dsp:sp>
    <dsp:sp modelId="{2B430E05-A853-49DA-B84F-6E1BA1F10888}">
      <dsp:nvSpPr>
        <dsp:cNvPr id="0" name=""/>
        <dsp:cNvSpPr/>
      </dsp:nvSpPr>
      <dsp:spPr>
        <a:xfrm>
          <a:off x="0" y="4196042"/>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2FDBF-9795-4A29-BA36-33286AA065E2}">
      <dsp:nvSpPr>
        <dsp:cNvPr id="0" name=""/>
        <dsp:cNvSpPr/>
      </dsp:nvSpPr>
      <dsp:spPr>
        <a:xfrm>
          <a:off x="0" y="4196042"/>
          <a:ext cx="3884224" cy="104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Permet un suivi des envois partants </a:t>
          </a:r>
          <a:br>
            <a:rPr lang="fr-FR" sz="1600" kern="1200" dirty="0"/>
          </a:br>
          <a:r>
            <a:rPr lang="fr-FR" sz="1600" kern="1200" dirty="0"/>
            <a:t>et arrivants sur le territoire national</a:t>
          </a:r>
        </a:p>
      </dsp:txBody>
      <dsp:txXfrm>
        <a:off x="0" y="4196042"/>
        <a:ext cx="3884224" cy="10488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E1BA1-F09F-471C-B71F-8F28F8D37845}">
      <dsp:nvSpPr>
        <dsp:cNvPr id="0" name=""/>
        <dsp:cNvSpPr/>
      </dsp:nvSpPr>
      <dsp:spPr>
        <a:xfrm>
          <a:off x="0" y="0"/>
          <a:ext cx="10821408" cy="4571999"/>
        </a:xfrm>
        <a:prstGeom prst="roundRect">
          <a:avLst>
            <a:gd name="adj" fmla="val 8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3548379" numCol="1" spcCol="1270" anchor="t" anchorCtr="0">
          <a:noAutofit/>
        </a:bodyPr>
        <a:lstStyle/>
        <a:p>
          <a:pPr marL="0" lvl="0" indent="0" algn="l" defTabSz="1333500">
            <a:lnSpc>
              <a:spcPct val="90000"/>
            </a:lnSpc>
            <a:spcBef>
              <a:spcPct val="0"/>
            </a:spcBef>
            <a:spcAft>
              <a:spcPct val="35000"/>
            </a:spcAft>
            <a:buNone/>
          </a:pPr>
          <a:r>
            <a:rPr lang="fr-FR" sz="3000" b="1" kern="1200" dirty="0"/>
            <a:t>Système IBIS certifié par l’UPU</a:t>
          </a:r>
        </a:p>
      </dsp:txBody>
      <dsp:txXfrm>
        <a:off x="113823" y="113823"/>
        <a:ext cx="10593762" cy="4344353"/>
      </dsp:txXfrm>
    </dsp:sp>
    <dsp:sp modelId="{8AA5D0DE-CD8E-423C-9943-3198ABCF282C}">
      <dsp:nvSpPr>
        <dsp:cNvPr id="0" name=""/>
        <dsp:cNvSpPr/>
      </dsp:nvSpPr>
      <dsp:spPr>
        <a:xfrm>
          <a:off x="270535" y="1142999"/>
          <a:ext cx="10280337" cy="3200399"/>
        </a:xfrm>
        <a:prstGeom prst="roundRect">
          <a:avLst>
            <a:gd name="adj" fmla="val 105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2032254" numCol="1" spcCol="1270" anchor="t" anchorCtr="0">
          <a:noAutofit/>
        </a:bodyPr>
        <a:lstStyle/>
        <a:p>
          <a:pPr marL="0" lvl="0" indent="0" algn="l" defTabSz="1333500">
            <a:lnSpc>
              <a:spcPct val="90000"/>
            </a:lnSpc>
            <a:spcBef>
              <a:spcPct val="0"/>
            </a:spcBef>
            <a:spcAft>
              <a:spcPct val="35000"/>
            </a:spcAft>
            <a:buNone/>
          </a:pPr>
          <a:r>
            <a:rPr lang="fr-FR" sz="3000" b="1" kern="1200" dirty="0"/>
            <a:t>Obligatoire pour les colis; facultatif mais recommandé pour les envois de la poste aux lettres</a:t>
          </a:r>
        </a:p>
      </dsp:txBody>
      <dsp:txXfrm>
        <a:off x="368958" y="1241422"/>
        <a:ext cx="10083491" cy="3003553"/>
      </dsp:txXfrm>
    </dsp:sp>
    <dsp:sp modelId="{FE28BD08-37AA-487A-927B-43D4723A5414}">
      <dsp:nvSpPr>
        <dsp:cNvPr id="0" name=""/>
        <dsp:cNvSpPr/>
      </dsp:nvSpPr>
      <dsp:spPr>
        <a:xfrm>
          <a:off x="541070" y="2285999"/>
          <a:ext cx="9739267" cy="1828799"/>
        </a:xfrm>
        <a:prstGeom prst="roundRect">
          <a:avLst>
            <a:gd name="adj" fmla="val 105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213360" numCol="1" spcCol="1270" anchor="t" anchorCtr="0">
          <a:noAutofit/>
        </a:bodyPr>
        <a:lstStyle/>
        <a:p>
          <a:pPr marL="0" lvl="0" indent="0" algn="l" defTabSz="1333500">
            <a:lnSpc>
              <a:spcPct val="90000"/>
            </a:lnSpc>
            <a:spcBef>
              <a:spcPct val="0"/>
            </a:spcBef>
            <a:spcAft>
              <a:spcPct val="35000"/>
            </a:spcAft>
            <a:buNone/>
          </a:pPr>
          <a:r>
            <a:rPr lang="fr-FR" sz="3000" b="1" kern="1200" dirty="0"/>
            <a:t>Utilisé pour la préparation, la soumission, la transmission, la réception et le traitement des réclamations</a:t>
          </a:r>
        </a:p>
      </dsp:txBody>
      <dsp:txXfrm>
        <a:off x="597312" y="2342241"/>
        <a:ext cx="9626783" cy="1716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0B1D-1101-4BFB-A152-C23755BED150}">
      <dsp:nvSpPr>
        <dsp:cNvPr id="0" name=""/>
        <dsp:cNvSpPr/>
      </dsp:nvSpPr>
      <dsp:spPr>
        <a:xfrm>
          <a:off x="0" y="0"/>
          <a:ext cx="11621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1F619-864C-433F-9008-C5CA4B7421A2}">
      <dsp:nvSpPr>
        <dsp:cNvPr id="0" name=""/>
        <dsp:cNvSpPr/>
      </dsp:nvSpPr>
      <dsp:spPr>
        <a:xfrm>
          <a:off x="0" y="0"/>
          <a:ext cx="2778193" cy="5207534"/>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b="1" kern="1200" dirty="0"/>
            <a:t>Principes généraux: </a:t>
          </a:r>
          <a:br>
            <a:rPr lang="fr-FR" sz="2800" b="1" kern="1200" dirty="0"/>
          </a:br>
          <a:r>
            <a:rPr lang="fr-FR" sz="2800" b="1" kern="1200" dirty="0"/>
            <a:t>art. 21-001 </a:t>
          </a:r>
          <a:br>
            <a:rPr lang="fr-FR" sz="2800" b="1" kern="1200" dirty="0"/>
          </a:br>
          <a:r>
            <a:rPr lang="fr-FR" sz="2800" b="1" kern="1200" dirty="0"/>
            <a:t>du Règlement </a:t>
          </a:r>
          <a:br>
            <a:rPr lang="fr-FR" sz="2800" b="1" kern="1200" dirty="0"/>
          </a:br>
          <a:r>
            <a:rPr lang="fr-FR" sz="2800" b="1" kern="1200" dirty="0"/>
            <a:t>de la Convention</a:t>
          </a:r>
        </a:p>
      </dsp:txBody>
      <dsp:txXfrm>
        <a:off x="0" y="0"/>
        <a:ext cx="2778193" cy="5207534"/>
      </dsp:txXfrm>
    </dsp:sp>
    <dsp:sp modelId="{C65B4734-4189-4C45-8FB4-52A7873EE11F}">
      <dsp:nvSpPr>
        <dsp:cNvPr id="0" name=""/>
        <dsp:cNvSpPr/>
      </dsp:nvSpPr>
      <dsp:spPr>
        <a:xfrm>
          <a:off x="2943827" y="61216"/>
          <a:ext cx="8668189" cy="1224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Réclamations acceptées une fois le problème signalé par l’expéditeur ou le destinataire</a:t>
          </a:r>
        </a:p>
      </dsp:txBody>
      <dsp:txXfrm>
        <a:off x="2943827" y="61216"/>
        <a:ext cx="8668189" cy="1224329"/>
      </dsp:txXfrm>
    </dsp:sp>
    <dsp:sp modelId="{AF9C1CFD-C9A1-4C42-8836-7299CA171789}">
      <dsp:nvSpPr>
        <dsp:cNvPr id="0" name=""/>
        <dsp:cNvSpPr/>
      </dsp:nvSpPr>
      <dsp:spPr>
        <a:xfrm>
          <a:off x="2778193" y="1285546"/>
          <a:ext cx="8833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306B9-DB55-4C88-98A4-B75461CFA947}">
      <dsp:nvSpPr>
        <dsp:cNvPr id="0" name=""/>
        <dsp:cNvSpPr/>
      </dsp:nvSpPr>
      <dsp:spPr>
        <a:xfrm>
          <a:off x="2943827" y="1346762"/>
          <a:ext cx="8668189" cy="1224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CN 08: pour informer du délai de transmission anticipé</a:t>
          </a:r>
        </a:p>
      </dsp:txBody>
      <dsp:txXfrm>
        <a:off x="2943827" y="1346762"/>
        <a:ext cx="8668189" cy="1224329"/>
      </dsp:txXfrm>
    </dsp:sp>
    <dsp:sp modelId="{E31B90DD-7358-4383-868D-C02223AA93D1}">
      <dsp:nvSpPr>
        <dsp:cNvPr id="0" name=""/>
        <dsp:cNvSpPr/>
      </dsp:nvSpPr>
      <dsp:spPr>
        <a:xfrm>
          <a:off x="2778193" y="2571092"/>
          <a:ext cx="8833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24C864-4156-4314-AD83-F3492028D5CF}">
      <dsp:nvSpPr>
        <dsp:cNvPr id="0" name=""/>
        <dsp:cNvSpPr/>
      </dsp:nvSpPr>
      <dsp:spPr>
        <a:xfrm>
          <a:off x="2943827" y="2632309"/>
          <a:ext cx="8668189" cy="1224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Réclamation IBIS soumise après expiration de délai </a:t>
          </a:r>
          <a:br>
            <a:rPr lang="fr-FR" sz="2800" kern="1200" dirty="0"/>
          </a:br>
          <a:r>
            <a:rPr lang="fr-FR" sz="2800" kern="1200" dirty="0"/>
            <a:t>de transmission, sauf message RESDES/EMSEVT arrivant</a:t>
          </a:r>
        </a:p>
      </dsp:txBody>
      <dsp:txXfrm>
        <a:off x="2943827" y="2632309"/>
        <a:ext cx="8668189" cy="1224329"/>
      </dsp:txXfrm>
    </dsp:sp>
    <dsp:sp modelId="{68B1DA1E-7C22-4AE8-B1C5-200B9077C30D}">
      <dsp:nvSpPr>
        <dsp:cNvPr id="0" name=""/>
        <dsp:cNvSpPr/>
      </dsp:nvSpPr>
      <dsp:spPr>
        <a:xfrm>
          <a:off x="2778193" y="3856639"/>
          <a:ext cx="8833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87F16-8D73-46C6-A351-641BF3C229A6}">
      <dsp:nvSpPr>
        <dsp:cNvPr id="0" name=""/>
        <dsp:cNvSpPr/>
      </dsp:nvSpPr>
      <dsp:spPr>
        <a:xfrm>
          <a:off x="2943827" y="3917855"/>
          <a:ext cx="8668189" cy="1224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Réserves sur les périodes de traitement uniquement possibles par le biais d’accords bilatéraux</a:t>
          </a:r>
        </a:p>
      </dsp:txBody>
      <dsp:txXfrm>
        <a:off x="2943827" y="3917855"/>
        <a:ext cx="8668189" cy="1224329"/>
      </dsp:txXfrm>
    </dsp:sp>
    <dsp:sp modelId="{FFDAA9C0-8354-4BFC-999A-38CAB657D3B9}">
      <dsp:nvSpPr>
        <dsp:cNvPr id="0" name=""/>
        <dsp:cNvSpPr/>
      </dsp:nvSpPr>
      <dsp:spPr>
        <a:xfrm>
          <a:off x="2778193" y="5142185"/>
          <a:ext cx="8833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95DA-5C5D-49B0-A317-BB2F6F066FEA}">
      <dsp:nvSpPr>
        <dsp:cNvPr id="0" name=""/>
        <dsp:cNvSpPr/>
      </dsp:nvSpPr>
      <dsp:spPr>
        <a:xfrm>
          <a:off x="0" y="17628"/>
          <a:ext cx="2323847"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0" i="0" kern="1200" baseline="0" dirty="0"/>
            <a:t>Preuve de distribution</a:t>
          </a:r>
        </a:p>
      </dsp:txBody>
      <dsp:txXfrm>
        <a:off x="58257" y="75885"/>
        <a:ext cx="2207333" cy="1076886"/>
      </dsp:txXfrm>
    </dsp:sp>
    <dsp:sp modelId="{0F971234-EA5D-4C08-A573-96BE00F3A6E4}">
      <dsp:nvSpPr>
        <dsp:cNvPr id="0" name=""/>
        <dsp:cNvSpPr/>
      </dsp:nvSpPr>
      <dsp:spPr>
        <a:xfrm>
          <a:off x="0" y="1211028"/>
          <a:ext cx="2323847" cy="3788100"/>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378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b="0" i="0" kern="1200" baseline="0" dirty="0"/>
            <a:t>Fourniture d’une preuve écrite </a:t>
          </a:r>
          <a:br>
            <a:rPr lang="fr-FR" sz="2000" b="0" i="0" kern="1200" baseline="0" dirty="0"/>
          </a:br>
          <a:r>
            <a:rPr lang="fr-FR" sz="2000" b="0" i="0" kern="1200" baseline="0" dirty="0"/>
            <a:t>en cas </a:t>
          </a:r>
          <a:br>
            <a:rPr lang="fr-FR" sz="2000" b="0" i="0" kern="1200" baseline="0" dirty="0"/>
          </a:br>
          <a:r>
            <a:rPr lang="fr-FR" sz="2000" b="0" i="0" kern="1200" baseline="0" dirty="0"/>
            <a:t>de livraison contestée: avis </a:t>
          </a:r>
          <a:br>
            <a:rPr lang="fr-FR" sz="2000" b="0" i="0" kern="1200" baseline="0" dirty="0"/>
          </a:br>
          <a:r>
            <a:rPr lang="fr-FR" sz="2000" b="0" i="0" kern="1200" baseline="0" dirty="0"/>
            <a:t>de réception </a:t>
          </a:r>
          <a:br>
            <a:rPr lang="fr-FR" sz="2000" b="0" i="0" kern="1200" baseline="0" dirty="0"/>
          </a:br>
          <a:r>
            <a:rPr lang="fr-FR" sz="2000" b="0" i="0" kern="1200" baseline="0" dirty="0"/>
            <a:t>CN 07, copie </a:t>
          </a:r>
          <a:br>
            <a:rPr lang="fr-FR" sz="2000" b="0" i="0" kern="1200" baseline="0" dirty="0"/>
          </a:br>
          <a:r>
            <a:rPr lang="fr-FR" sz="2000" b="0" i="0" kern="1200" baseline="0" dirty="0"/>
            <a:t>de la signature </a:t>
          </a:r>
          <a:br>
            <a:rPr lang="fr-FR" sz="2000" b="0" i="0" kern="1200" baseline="0" dirty="0"/>
          </a:br>
          <a:r>
            <a:rPr lang="fr-FR" sz="2000" b="0" i="0" kern="1200" baseline="0" dirty="0"/>
            <a:t>ou autre preuve</a:t>
          </a:r>
        </a:p>
        <a:p>
          <a:pPr marL="228600" lvl="1" indent="-228600" algn="l" defTabSz="889000">
            <a:lnSpc>
              <a:spcPct val="90000"/>
            </a:lnSpc>
            <a:spcBef>
              <a:spcPct val="0"/>
            </a:spcBef>
            <a:spcAft>
              <a:spcPct val="20000"/>
            </a:spcAft>
            <a:buChar char="•"/>
          </a:pPr>
          <a:r>
            <a:rPr lang="fr-FR" sz="2000" b="0" i="0" kern="1200" baseline="0" dirty="0"/>
            <a:t>En conformité avec les articles applicables </a:t>
          </a:r>
          <a:br>
            <a:rPr lang="fr-FR" sz="2000" b="0" i="0" kern="1200" baseline="0" dirty="0"/>
          </a:br>
          <a:r>
            <a:rPr lang="fr-FR" sz="2000" b="0" i="0" kern="1200" baseline="0" dirty="0"/>
            <a:t>de l’UPU</a:t>
          </a:r>
        </a:p>
      </dsp:txBody>
      <dsp:txXfrm>
        <a:off x="0" y="1211028"/>
        <a:ext cx="2323847" cy="37881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132C-9697-40C2-AE76-6B4A6F6E9BA6}">
      <dsp:nvSpPr>
        <dsp:cNvPr id="0" name=""/>
        <dsp:cNvSpPr/>
      </dsp:nvSpPr>
      <dsp:spPr>
        <a:xfrm rot="16200000">
          <a:off x="-1155444"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15" bIns="0" numCol="1" spcCol="1270" anchor="ctr" anchorCtr="0">
          <a:noAutofit/>
        </a:bodyPr>
        <a:lstStyle/>
        <a:p>
          <a:pPr marL="0" lvl="0" indent="0" algn="ctr" defTabSz="844550">
            <a:lnSpc>
              <a:spcPct val="90000"/>
            </a:lnSpc>
            <a:spcBef>
              <a:spcPct val="0"/>
            </a:spcBef>
            <a:spcAft>
              <a:spcPct val="35000"/>
            </a:spcAft>
            <a:buNone/>
          </a:pPr>
          <a:r>
            <a:rPr lang="fr-FR" sz="1900" kern="1200"/>
            <a:t>Garantie d’un traitement standardisé et d’un suivi transparent des réclamations par le biais d’IBIS et d’EMSEVT</a:t>
          </a:r>
        </a:p>
      </dsp:txBody>
      <dsp:txXfrm rot="5400000">
        <a:off x="2778" y="1008298"/>
        <a:ext cx="2725052" cy="3024898"/>
      </dsp:txXfrm>
    </dsp:sp>
    <dsp:sp modelId="{340E977A-5595-4AC7-966D-4DF669058FAD}">
      <dsp:nvSpPr>
        <dsp:cNvPr id="0" name=""/>
        <dsp:cNvSpPr/>
      </dsp:nvSpPr>
      <dsp:spPr>
        <a:xfrm rot="16200000">
          <a:off x="1773986"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15" bIns="0" numCol="1" spcCol="1270" anchor="ctr" anchorCtr="0">
          <a:noAutofit/>
        </a:bodyPr>
        <a:lstStyle/>
        <a:p>
          <a:pPr marL="0" lvl="0" indent="0" algn="ctr" defTabSz="844550">
            <a:lnSpc>
              <a:spcPct val="90000"/>
            </a:lnSpc>
            <a:spcBef>
              <a:spcPct val="0"/>
            </a:spcBef>
            <a:spcAft>
              <a:spcPct val="35000"/>
            </a:spcAft>
            <a:buNone/>
          </a:pPr>
          <a:r>
            <a:rPr lang="fr-FR" sz="1900" kern="1200"/>
            <a:t>Alignement des processus sur les délais et les données obligatoires</a:t>
          </a:r>
        </a:p>
      </dsp:txBody>
      <dsp:txXfrm rot="5400000">
        <a:off x="2932208" y="1008298"/>
        <a:ext cx="2725052" cy="3024898"/>
      </dsp:txXfrm>
    </dsp:sp>
    <dsp:sp modelId="{7393F0BC-0FD2-412C-B5CD-C4906395C4BE}">
      <dsp:nvSpPr>
        <dsp:cNvPr id="0" name=""/>
        <dsp:cNvSpPr/>
      </dsp:nvSpPr>
      <dsp:spPr>
        <a:xfrm rot="16200000">
          <a:off x="4703417"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15" bIns="0" numCol="1" spcCol="1270" anchor="ctr" anchorCtr="0">
          <a:noAutofit/>
        </a:bodyPr>
        <a:lstStyle/>
        <a:p>
          <a:pPr marL="0" lvl="0" indent="0" algn="ctr" defTabSz="844550">
            <a:lnSpc>
              <a:spcPct val="90000"/>
            </a:lnSpc>
            <a:spcBef>
              <a:spcPct val="0"/>
            </a:spcBef>
            <a:spcAft>
              <a:spcPct val="35000"/>
            </a:spcAft>
            <a:buNone/>
          </a:pPr>
          <a:r>
            <a:rPr lang="fr-FR" sz="1900" kern="1200" dirty="0"/>
            <a:t>Une proposition </a:t>
          </a:r>
          <a:br>
            <a:rPr lang="fr-FR" sz="1900" kern="1200" dirty="0"/>
          </a:br>
          <a:r>
            <a:rPr lang="fr-FR" sz="1900" kern="1200" dirty="0"/>
            <a:t>de conséquence concernant l’usage obligatoire d’IBIS pour les envois de la poste aux lettres sera examinée lors de la réunion </a:t>
          </a:r>
          <a:br>
            <a:rPr lang="fr-FR" sz="1900" kern="1200" dirty="0"/>
          </a:br>
          <a:r>
            <a:rPr lang="fr-FR" sz="1900" kern="1200" dirty="0"/>
            <a:t>du groupe chargé </a:t>
          </a:r>
          <a:br>
            <a:rPr lang="fr-FR" sz="1900" kern="1200" dirty="0"/>
          </a:br>
          <a:r>
            <a:rPr lang="fr-FR" sz="1900" kern="1200" dirty="0"/>
            <a:t>de l’élaboration </a:t>
          </a:r>
          <a:br>
            <a:rPr lang="fr-FR" sz="1900" kern="1200" dirty="0"/>
          </a:br>
          <a:r>
            <a:rPr lang="fr-FR" sz="1900" kern="1200" dirty="0"/>
            <a:t>et de l'intégration des produits le 9 février 2026</a:t>
          </a:r>
        </a:p>
      </dsp:txBody>
      <dsp:txXfrm rot="5400000">
        <a:off x="5861639" y="1008298"/>
        <a:ext cx="2725052" cy="3024898"/>
      </dsp:txXfrm>
    </dsp:sp>
    <dsp:sp modelId="{73D93220-46D7-4418-8EAF-0CC3864384EC}">
      <dsp:nvSpPr>
        <dsp:cNvPr id="0" name=""/>
        <dsp:cNvSpPr/>
      </dsp:nvSpPr>
      <dsp:spPr>
        <a:xfrm rot="16200000">
          <a:off x="7632848"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15" bIns="0" numCol="1" spcCol="1270" anchor="ctr" anchorCtr="0">
          <a:noAutofit/>
        </a:bodyPr>
        <a:lstStyle/>
        <a:p>
          <a:pPr marL="0" lvl="0" indent="0" algn="ctr" defTabSz="844550">
            <a:lnSpc>
              <a:spcPct val="90000"/>
            </a:lnSpc>
            <a:spcBef>
              <a:spcPct val="0"/>
            </a:spcBef>
            <a:spcAft>
              <a:spcPct val="35000"/>
            </a:spcAft>
            <a:buNone/>
          </a:pPr>
          <a:r>
            <a:rPr lang="fr-FR" sz="1900" kern="1200" dirty="0"/>
            <a:t>Système de réclamation par Internet certifié par l'UPU pour faciliter </a:t>
          </a:r>
          <a:br>
            <a:rPr lang="fr-FR" sz="1900" kern="1200" dirty="0"/>
          </a:br>
          <a:r>
            <a:rPr lang="fr-FR" sz="1900" kern="1200" dirty="0"/>
            <a:t>le traitement électronique des réclamations relatives aux envois de la poste aux lettres</a:t>
          </a:r>
        </a:p>
      </dsp:txBody>
      <dsp:txXfrm rot="5400000">
        <a:off x="8791070" y="1008298"/>
        <a:ext cx="2725052" cy="3024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F29E8-8CFB-4D63-815F-7A5C01065A28}">
      <dsp:nvSpPr>
        <dsp:cNvPr id="0" name=""/>
        <dsp:cNvSpPr/>
      </dsp:nvSpPr>
      <dsp:spPr>
        <a:xfrm>
          <a:off x="170027" y="15498"/>
          <a:ext cx="3420641" cy="1663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Lors de sa session S6, le CEP a approuvé le guide de l’utilisateur pour le service de distribution avec suivi pour les envois de la poste aux lettres (CEP C 2 2024.2–Doc 2c.Annexe 1)</a:t>
          </a:r>
        </a:p>
      </dsp:txBody>
      <dsp:txXfrm>
        <a:off x="251234" y="96705"/>
        <a:ext cx="3258227" cy="1501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F934-9B78-4FBF-86CE-74422CB8665D}">
      <dsp:nvSpPr>
        <dsp:cNvPr id="0" name=""/>
        <dsp:cNvSpPr/>
      </dsp:nvSpPr>
      <dsp:spPr>
        <a:xfrm>
          <a:off x="0" y="685"/>
          <a:ext cx="79941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9481C-AC45-4D17-AB4B-B5FC352B0F40}">
      <dsp:nvSpPr>
        <dsp:cNvPr id="0" name=""/>
        <dsp:cNvSpPr/>
      </dsp:nvSpPr>
      <dsp:spPr>
        <a:xfrm>
          <a:off x="0" y="0"/>
          <a:ext cx="7994181" cy="112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Les envois avec suivi utilisent la fourchette spécifique d’indicateurs de service LA–LZ; l’utilisation de l’indicateur LZ nécessite un accord bilatéral. Ces indicateurs de service représentent les deux premiers caractères de l’identifiant à code à barres tel que défini dans la norme technique S10 de l’UPU (Identification des envois postaux – Identifiants à 13 caractères) </a:t>
          </a:r>
        </a:p>
      </dsp:txBody>
      <dsp:txXfrm>
        <a:off x="0" y="0"/>
        <a:ext cx="7994181" cy="1122423"/>
      </dsp:txXfrm>
    </dsp:sp>
    <dsp:sp modelId="{3E3FFE67-19D1-4278-97A8-D0C25DBC11C2}">
      <dsp:nvSpPr>
        <dsp:cNvPr id="0" name=""/>
        <dsp:cNvSpPr/>
      </dsp:nvSpPr>
      <dsp:spPr>
        <a:xfrm>
          <a:off x="0" y="1123108"/>
          <a:ext cx="79941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F648-0D0F-4A01-8945-0263978E3F07}">
      <dsp:nvSpPr>
        <dsp:cNvPr id="0" name=""/>
        <dsp:cNvSpPr/>
      </dsp:nvSpPr>
      <dsp:spPr>
        <a:xfrm>
          <a:off x="0" y="1123108"/>
          <a:ext cx="7994181" cy="112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Les opérateurs désignés apposent sur les petits paquets contenant des marchandises un identifiant unique muni d’un code à barres conforme à la norme technique S10 de l’UPU afin de permettre la fourniture d’EAD conformes à la norme de messagerie EDI M33 (ITMATT V1) de l’UPU </a:t>
          </a:r>
        </a:p>
      </dsp:txBody>
      <dsp:txXfrm>
        <a:off x="0" y="1123108"/>
        <a:ext cx="7994181" cy="1122423"/>
      </dsp:txXfrm>
    </dsp:sp>
    <dsp:sp modelId="{4AE6C682-53BE-4E47-B4CD-1D6CBC47A489}">
      <dsp:nvSpPr>
        <dsp:cNvPr id="0" name=""/>
        <dsp:cNvSpPr/>
      </dsp:nvSpPr>
      <dsp:spPr>
        <a:xfrm>
          <a:off x="0" y="2245531"/>
          <a:ext cx="79941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8873E-0D42-45A0-9F5B-D287B7323C8A}">
      <dsp:nvSpPr>
        <dsp:cNvPr id="0" name=""/>
        <dsp:cNvSpPr/>
      </dsp:nvSpPr>
      <dsp:spPr>
        <a:xfrm>
          <a:off x="0" y="2245531"/>
          <a:ext cx="7994181" cy="112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La présence d’un tel identifiant n’implique pas la fourniture d’un service </a:t>
          </a:r>
          <a:br>
            <a:rPr lang="fr-FR" sz="1800" kern="1200" dirty="0"/>
          </a:br>
          <a:r>
            <a:rPr lang="fr-FR" sz="1800" kern="1200" dirty="0"/>
            <a:t>de confirmation de la distribution</a:t>
          </a:r>
        </a:p>
      </dsp:txBody>
      <dsp:txXfrm>
        <a:off x="0" y="2245531"/>
        <a:ext cx="7994181" cy="1122423"/>
      </dsp:txXfrm>
    </dsp:sp>
    <dsp:sp modelId="{159E792A-ACCA-48D3-9937-EFE4D6F780DE}">
      <dsp:nvSpPr>
        <dsp:cNvPr id="0" name=""/>
        <dsp:cNvSpPr/>
      </dsp:nvSpPr>
      <dsp:spPr>
        <a:xfrm>
          <a:off x="0" y="3367955"/>
          <a:ext cx="79941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07EA1-8A48-402C-BF94-8DDAB41B0E4C}">
      <dsp:nvSpPr>
        <dsp:cNvPr id="0" name=""/>
        <dsp:cNvSpPr/>
      </dsp:nvSpPr>
      <dsp:spPr>
        <a:xfrm>
          <a:off x="0" y="3367955"/>
          <a:ext cx="7994181" cy="112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L’identifiant devrait figurer sur le dessus de l’envoi et ne devrait pas masquer les autres marques permettant d’identifier le service, les empreintes d’affranchissement ou les informations relatives à l’adresse</a:t>
          </a:r>
        </a:p>
      </dsp:txBody>
      <dsp:txXfrm>
        <a:off x="0" y="3367955"/>
        <a:ext cx="7994181" cy="1122423"/>
      </dsp:txXfrm>
    </dsp:sp>
    <dsp:sp modelId="{2F411B25-8011-465E-9917-41E002B9D856}">
      <dsp:nvSpPr>
        <dsp:cNvPr id="0" name=""/>
        <dsp:cNvSpPr/>
      </dsp:nvSpPr>
      <dsp:spPr>
        <a:xfrm>
          <a:off x="0" y="4490378"/>
          <a:ext cx="79941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EE0C4-2AE0-45E4-BBFD-171A67BE2A3E}">
      <dsp:nvSpPr>
        <dsp:cNvPr id="0" name=""/>
        <dsp:cNvSpPr/>
      </dsp:nvSpPr>
      <dsp:spPr>
        <a:xfrm>
          <a:off x="0" y="4490378"/>
          <a:ext cx="7994181" cy="112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(Art. 17-107.6.4 du Règlement)</a:t>
          </a:r>
        </a:p>
      </dsp:txBody>
      <dsp:txXfrm>
        <a:off x="0" y="4490378"/>
        <a:ext cx="7994181" cy="1122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C7DAE-F70E-49EB-BE34-589E8B42E242}">
      <dsp:nvSpPr>
        <dsp:cNvPr id="0" name=""/>
        <dsp:cNvSpPr/>
      </dsp:nvSpPr>
      <dsp:spPr>
        <a:xfrm>
          <a:off x="0" y="204455"/>
          <a:ext cx="6540294" cy="22464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Les envois relevant du service de distribution avec suivi </a:t>
          </a:r>
          <a:r>
            <a:rPr lang="fr-FR" sz="1600" kern="1200" dirty="0">
              <a:solidFill>
                <a:srgbClr val="FF0000"/>
              </a:solidFill>
            </a:rPr>
            <a:t>pourront</a:t>
          </a:r>
          <a:r>
            <a:rPr lang="fr-FR" sz="1600" kern="1200" dirty="0"/>
            <a:t> être pourvus d’un logo qui devrait, si possible, être rouge vif et correspondre, dans sa forme, au modèle reproduit ci-dessous. Une version en noir </a:t>
          </a:r>
          <a:br>
            <a:rPr lang="fr-FR" sz="1600" kern="1200" dirty="0"/>
          </a:br>
          <a:r>
            <a:rPr lang="fr-FR" sz="1600" kern="1200" dirty="0"/>
            <a:t>et blanc pourra toutefois être utilisée pour les étiquettes générées par </a:t>
          </a:r>
          <a:br>
            <a:rPr lang="fr-FR" sz="1600" kern="1200" dirty="0"/>
          </a:br>
          <a:r>
            <a:rPr lang="fr-FR" sz="1600" kern="1200" dirty="0"/>
            <a:t>le système. Le logo «Avec suivi» doit être placé du côté de la suscription, autant que possible dans l’angle supérieur gauche, le cas échéant sous </a:t>
          </a:r>
          <a:br>
            <a:rPr lang="fr-FR" sz="1600" kern="1200" dirty="0"/>
          </a:br>
          <a:r>
            <a:rPr lang="fr-FR" sz="1600" kern="1200" dirty="0"/>
            <a:t>le nom et l’adresse de l’expéditeur (art. 18-102.2.1.1 du Règlement)</a:t>
          </a:r>
        </a:p>
        <a:p>
          <a:pPr marL="0" lvl="0" indent="0" algn="l" defTabSz="711200">
            <a:lnSpc>
              <a:spcPct val="90000"/>
            </a:lnSpc>
            <a:spcBef>
              <a:spcPct val="0"/>
            </a:spcBef>
            <a:spcAft>
              <a:spcPct val="35000"/>
            </a:spcAft>
            <a:buNone/>
          </a:pPr>
          <a:r>
            <a:rPr lang="fr-FR" sz="1600" b="0" i="0" kern="1200" dirty="0"/>
            <a:t>Le logo «Avec suivi» </a:t>
          </a:r>
          <a:r>
            <a:rPr lang="fr-FR" sz="1600" b="0" i="0" kern="1200" dirty="0">
              <a:solidFill>
                <a:srgbClr val="FF0000"/>
              </a:solidFill>
            </a:rPr>
            <a:t>pourra</a:t>
          </a:r>
          <a:r>
            <a:rPr lang="fr-FR" sz="1600" b="0" i="0" kern="1200" dirty="0"/>
            <a:t> figurer sur l’étiquette CN 05bis </a:t>
          </a:r>
        </a:p>
      </dsp:txBody>
      <dsp:txXfrm>
        <a:off x="109660" y="314115"/>
        <a:ext cx="6320974" cy="2027080"/>
      </dsp:txXfrm>
    </dsp:sp>
    <dsp:sp modelId="{3C3E5B5C-2364-40C2-BEFC-880247559AAE}">
      <dsp:nvSpPr>
        <dsp:cNvPr id="0" name=""/>
        <dsp:cNvSpPr/>
      </dsp:nvSpPr>
      <dsp:spPr>
        <a:xfrm>
          <a:off x="0" y="2496935"/>
          <a:ext cx="6540294" cy="22464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Les envois avec suivi sont revêtus d’une étiquette CN 05bis munie d’un code à barres conforme à la norme technique S10 de l’UPU. L’étiquette </a:t>
          </a:r>
          <a:br>
            <a:rPr lang="fr-FR" sz="1600" kern="1200" dirty="0"/>
          </a:br>
          <a:r>
            <a:rPr lang="fr-FR" sz="1600" kern="1200" dirty="0"/>
            <a:t>CN 05bis a un identifiant unique conforme aux dispositions </a:t>
          </a:r>
          <a:br>
            <a:rPr lang="fr-FR" sz="1600" kern="1200" dirty="0"/>
          </a:br>
          <a:r>
            <a:rPr lang="fr-FR" sz="1600" kern="1200" dirty="0"/>
            <a:t>de l’article 17-130 (art. 18-102.2.1.2 du Règlement). </a:t>
          </a:r>
          <a:r>
            <a:rPr lang="fr-FR" sz="1600" kern="1200" dirty="0">
              <a:solidFill>
                <a:srgbClr val="FF0000"/>
              </a:solidFill>
            </a:rPr>
            <a:t>Une autre solution, par exemple en cas d’étiquette générée par un système, consiste à intégrer dans celle-ci un équivalent de l’étiquette CN 05bis (y compris son code </a:t>
          </a:r>
          <a:br>
            <a:rPr lang="fr-FR" sz="1600" kern="1200" dirty="0">
              <a:solidFill>
                <a:srgbClr val="FF0000"/>
              </a:solidFill>
            </a:rPr>
          </a:br>
          <a:r>
            <a:rPr lang="fr-FR" sz="1600" kern="1200" dirty="0">
              <a:solidFill>
                <a:srgbClr val="FF0000"/>
              </a:solidFill>
            </a:rPr>
            <a:t>à barres), à condition que l’information soit clairement reconnaissable</a:t>
          </a:r>
        </a:p>
      </dsp:txBody>
      <dsp:txXfrm>
        <a:off x="109660" y="2606595"/>
        <a:ext cx="6320974" cy="2027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628450" y="-858328"/>
          <a:ext cx="6675544" cy="6675544"/>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717112" y="708426"/>
          <a:ext cx="8127959"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l" defTabSz="889000" rtl="0">
            <a:lnSpc>
              <a:spcPct val="90000"/>
            </a:lnSpc>
            <a:spcBef>
              <a:spcPct val="0"/>
            </a:spcBef>
            <a:spcAft>
              <a:spcPts val="0"/>
            </a:spcAft>
            <a:buNone/>
          </a:pPr>
          <a:r>
            <a:rPr lang="fr-FR" sz="2000" kern="1200">
              <a:latin typeface="Verdana" panose="020B0604030504040204" pitchFamily="34" charset="0"/>
              <a:ea typeface="Verdana" panose="020B0604030504040204" pitchFamily="34" charset="0"/>
            </a:rPr>
            <a:t>Limitation du service de recommandation aux envois contenant des documents uniquement </a:t>
          </a:r>
          <a:r>
            <a:rPr lang="fr-FR" sz="2000" b="0" kern="1200">
              <a:solidFill>
                <a:schemeClr val="bg1"/>
              </a:solidFill>
              <a:latin typeface="Verdana" panose="020B0604030504040204" pitchFamily="34" charset="0"/>
              <a:ea typeface="Verdana" panose="020B0604030504040204" pitchFamily="34" charset="0"/>
            </a:rPr>
            <a:t>–</a:t>
          </a:r>
          <a:r>
            <a:rPr lang="fr-FR" sz="2000" b="1" kern="1200">
              <a:solidFill>
                <a:srgbClr val="FFC000"/>
              </a:solidFill>
              <a:latin typeface="Verdana" panose="020B0604030504040204" pitchFamily="34" charset="0"/>
              <a:ea typeface="Verdana" panose="020B0604030504040204" pitchFamily="34" charset="0"/>
            </a:rPr>
            <a:t> article 18.1.1 de la Convention</a:t>
          </a:r>
        </a:p>
      </dsp:txBody>
      <dsp:txXfrm>
        <a:off x="717112" y="708426"/>
        <a:ext cx="8127959" cy="1416654"/>
      </dsp:txXfrm>
    </dsp:sp>
    <dsp:sp modelId="{05D39FBB-E830-41E9-90A1-FD578FFF8F7A}">
      <dsp:nvSpPr>
        <dsp:cNvPr id="0" name=""/>
        <dsp:cNvSpPr/>
      </dsp:nvSpPr>
      <dsp:spPr>
        <a:xfrm>
          <a:off x="-38660" y="531344"/>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CF2C0-2CBF-4622-910D-8F6301B42691}">
      <dsp:nvSpPr>
        <dsp:cNvPr id="0" name=""/>
        <dsp:cNvSpPr/>
      </dsp:nvSpPr>
      <dsp:spPr>
        <a:xfrm>
          <a:off x="846749" y="2833805"/>
          <a:ext cx="7868686"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l" defTabSz="889000" rtl="0">
            <a:lnSpc>
              <a:spcPct val="90000"/>
            </a:lnSpc>
            <a:spcBef>
              <a:spcPct val="0"/>
            </a:spcBef>
            <a:spcAft>
              <a:spcPct val="35000"/>
            </a:spcAft>
            <a:buNone/>
          </a:pPr>
          <a:r>
            <a:rPr lang="fr-FR" sz="2000" kern="1200">
              <a:latin typeface="Verdana" panose="020B0604030504040204" pitchFamily="34" charset="0"/>
              <a:ea typeface="Verdana" panose="020B0604030504040204" pitchFamily="34" charset="0"/>
              <a:cs typeface="+mn-cs"/>
            </a:rPr>
            <a:t>Échange de messages EMSEVT obligatoire pour les envois recommandés, avec valeur déclarée et avec suivi</a:t>
          </a:r>
          <a:r>
            <a:rPr lang="fr-FR" sz="2000" kern="1200">
              <a:solidFill>
                <a:prstClr val="white"/>
              </a:solidFill>
              <a:latin typeface="Verdana" panose="020B0604030504040204" pitchFamily="34" charset="0"/>
              <a:ea typeface="Verdana" panose="020B0604030504040204" pitchFamily="34" charset="0"/>
              <a:cs typeface="+mn-cs"/>
            </a:rPr>
            <a:t> – </a:t>
          </a:r>
          <a:r>
            <a:rPr lang="fr-FR" sz="2000" b="1" kern="1200">
              <a:solidFill>
                <a:srgbClr val="FFC000"/>
              </a:solidFill>
              <a:latin typeface="Verdana" panose="020B0604030504040204" pitchFamily="34" charset="0"/>
              <a:ea typeface="Verdana" panose="020B0604030504040204" pitchFamily="34" charset="0"/>
              <a:cs typeface="+mn-cs"/>
            </a:rPr>
            <a:t>articles 17-130 et 17-131 du Règlement</a:t>
          </a:r>
        </a:p>
      </dsp:txBody>
      <dsp:txXfrm>
        <a:off x="846749" y="2833805"/>
        <a:ext cx="7868686" cy="1416654"/>
      </dsp:txXfrm>
    </dsp:sp>
    <dsp:sp modelId="{0BD90D2E-1FD4-44F4-A5DC-B052C23B45F4}">
      <dsp:nvSpPr>
        <dsp:cNvPr id="0" name=""/>
        <dsp:cNvSpPr/>
      </dsp:nvSpPr>
      <dsp:spPr>
        <a:xfrm>
          <a:off x="-38660" y="2656723"/>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8E47-F1A9-4F7E-B125-B2607EBEF045}">
      <dsp:nvSpPr>
        <dsp:cNvPr id="0" name=""/>
        <dsp:cNvSpPr/>
      </dsp:nvSpPr>
      <dsp:spPr>
        <a:xfrm>
          <a:off x="0" y="392131"/>
          <a:ext cx="1150508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43C76-36F9-4D03-AD7D-62CB6D78BE2A}">
      <dsp:nvSpPr>
        <dsp:cNvPr id="0" name=""/>
        <dsp:cNvSpPr/>
      </dsp:nvSpPr>
      <dsp:spPr>
        <a:xfrm>
          <a:off x="547727" y="23131"/>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l" defTabSz="844550">
            <a:lnSpc>
              <a:spcPct val="90000"/>
            </a:lnSpc>
            <a:spcBef>
              <a:spcPct val="0"/>
            </a:spcBef>
            <a:spcAft>
              <a:spcPct val="35000"/>
            </a:spcAft>
            <a:buNone/>
          </a:pPr>
          <a:r>
            <a:rPr lang="fr-FR" sz="1900" kern="1200" dirty="0">
              <a:latin typeface="Verdana" panose="020B0604030504040204" pitchFamily="34" charset="0"/>
              <a:ea typeface="Verdana" panose="020B0604030504040204" pitchFamily="34" charset="0"/>
            </a:rPr>
            <a:t>Des modifications peuvent être apportées à IPS 2025 afin de faciliter le traitement des envois de la poste aux lettres avec suivi, recommandés et avec valeur déclarée</a:t>
          </a:r>
        </a:p>
      </dsp:txBody>
      <dsp:txXfrm>
        <a:off x="583753" y="59157"/>
        <a:ext cx="10882490" cy="665948"/>
      </dsp:txXfrm>
    </dsp:sp>
    <dsp:sp modelId="{AC539260-3A5F-473B-8057-FDCF850B4FAE}">
      <dsp:nvSpPr>
        <dsp:cNvPr id="0" name=""/>
        <dsp:cNvSpPr/>
      </dsp:nvSpPr>
      <dsp:spPr>
        <a:xfrm>
          <a:off x="0" y="1549263"/>
          <a:ext cx="11505089"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2923" tIns="520700" rIns="892923" bIns="142240" numCol="1" spcCol="1270" anchor="t" anchorCtr="0">
          <a:noAutofit/>
        </a:bodyPr>
        <a:lstStyle/>
        <a:p>
          <a:pPr marL="360000" lvl="1" indent="-360000" algn="l" defTabSz="889000">
            <a:lnSpc>
              <a:spcPct val="90000"/>
            </a:lnSpc>
            <a:spcBef>
              <a:spcPct val="0"/>
            </a:spcBef>
            <a:spcAft>
              <a:spcPts val="0"/>
            </a:spcAft>
            <a:buChar char="•"/>
          </a:pPr>
          <a:r>
            <a:rPr lang="fr-FR" sz="2000" kern="1200" dirty="0">
              <a:latin typeface="Verdana" panose="020B0604030504040204" pitchFamily="34" charset="0"/>
              <a:ea typeface="Verdana" panose="020B0604030504040204" pitchFamily="34" charset="0"/>
            </a:rPr>
            <a:t>Les envois recommandés ne sont pas autorisés dans les récipients UA</a:t>
          </a:r>
        </a:p>
      </dsp:txBody>
      <dsp:txXfrm>
        <a:off x="0" y="1549263"/>
        <a:ext cx="11505089" cy="945000"/>
      </dsp:txXfrm>
    </dsp:sp>
    <dsp:sp modelId="{A2A665DD-CC6D-4E4D-9608-BB1993D2C856}">
      <dsp:nvSpPr>
        <dsp:cNvPr id="0" name=""/>
        <dsp:cNvSpPr/>
      </dsp:nvSpPr>
      <dsp:spPr>
        <a:xfrm>
          <a:off x="547727" y="1157132"/>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Verdana" panose="020B0604030504040204" pitchFamily="34" charset="0"/>
              <a:ea typeface="Verdana" panose="020B0604030504040204" pitchFamily="34" charset="0"/>
            </a:rPr>
            <a:t>Une exigence a déjà été identifiée:</a:t>
          </a:r>
        </a:p>
      </dsp:txBody>
      <dsp:txXfrm>
        <a:off x="583753" y="1193158"/>
        <a:ext cx="10882490"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6C1-5B57-4FBD-80D1-09FADBEAD509}">
      <dsp:nvSpPr>
        <dsp:cNvPr id="0" name=""/>
        <dsp:cNvSpPr/>
      </dsp:nvSpPr>
      <dsp:spPr>
        <a:xfrm>
          <a:off x="0" y="924"/>
          <a:ext cx="4325353" cy="11133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FR" sz="2200" b="1" kern="1200" dirty="0"/>
            <a:t>Article 21-003 du Règlement </a:t>
          </a:r>
          <a:br>
            <a:rPr lang="fr-FR" sz="2200" b="1" kern="1200" dirty="0"/>
          </a:br>
          <a:r>
            <a:rPr lang="fr-FR" sz="2200" b="1" kern="1200" dirty="0"/>
            <a:t>de la Convention (Réclamations formulées au moyen d’IBIS) </a:t>
          </a:r>
        </a:p>
      </dsp:txBody>
      <dsp:txXfrm>
        <a:off x="0" y="924"/>
        <a:ext cx="4325353" cy="1113336"/>
      </dsp:txXfrm>
    </dsp:sp>
    <dsp:sp modelId="{5A7D8CCA-3320-48DB-B9C1-F5A13299FEAC}">
      <dsp:nvSpPr>
        <dsp:cNvPr id="0" name=""/>
        <dsp:cNvSpPr/>
      </dsp:nvSpPr>
      <dsp:spPr>
        <a:xfrm>
          <a:off x="0" y="1114261"/>
          <a:ext cx="4325353" cy="4106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Pour les opérateurs désignés utilisant IBIS, la préparation des demandes est obligatoire pour les colis et </a:t>
          </a:r>
          <a:r>
            <a:rPr lang="fr-FR" sz="2200" u="sng" kern="1200" dirty="0"/>
            <a:t>facultative pour les envois de la poste aux lettres</a:t>
          </a:r>
          <a:endParaRPr lang="en-US" sz="2200" kern="1200" dirty="0"/>
        </a:p>
        <a:p>
          <a:pPr marL="228600" lvl="1" indent="-228600" algn="l" defTabSz="977900">
            <a:lnSpc>
              <a:spcPct val="90000"/>
            </a:lnSpc>
            <a:spcBef>
              <a:spcPct val="0"/>
            </a:spcBef>
            <a:spcAft>
              <a:spcPct val="15000"/>
            </a:spcAft>
            <a:buChar char="•"/>
          </a:pPr>
          <a:r>
            <a:rPr lang="fr-FR" sz="2200" kern="1200" dirty="0"/>
            <a:t>Toutes les procédures opérationnelles et techniques d’IBIS applicables aux colis doivent également être appliquées lorsque IBIS est utilisé pour les envois de la poste aux lettres</a:t>
          </a:r>
          <a:endParaRPr lang="en-US" sz="2200" kern="1200" dirty="0"/>
        </a:p>
      </dsp:txBody>
      <dsp:txXfrm>
        <a:off x="0" y="1114261"/>
        <a:ext cx="4325353" cy="4106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9426-FE7F-405C-A890-9DA9115CAA39}">
      <dsp:nvSpPr>
        <dsp:cNvPr id="0" name=""/>
        <dsp:cNvSpPr/>
      </dsp:nvSpPr>
      <dsp:spPr>
        <a:xfrm>
          <a:off x="0" y="3439"/>
          <a:ext cx="686401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1" kern="1200" dirty="0"/>
            <a:t>Portée </a:t>
          </a:r>
        </a:p>
      </dsp:txBody>
      <dsp:txXfrm>
        <a:off x="25759" y="29198"/>
        <a:ext cx="6812498" cy="476152"/>
      </dsp:txXfrm>
    </dsp:sp>
    <dsp:sp modelId="{80939617-8426-45F9-BB85-FDD3A8889BF3}">
      <dsp:nvSpPr>
        <dsp:cNvPr id="0" name=""/>
        <dsp:cNvSpPr/>
      </dsp:nvSpPr>
      <dsp:spPr>
        <a:xfrm>
          <a:off x="0" y="531109"/>
          <a:ext cx="6864016"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FR" sz="1700" kern="1200" dirty="0"/>
            <a:t>Les réclamations internationales concernant les envois recommandés/</a:t>
          </a:r>
          <a:br>
            <a:rPr lang="fr-FR" sz="1700" kern="1200" dirty="0"/>
          </a:br>
          <a:r>
            <a:rPr lang="fr-FR" sz="1700" kern="1200" dirty="0"/>
            <a:t>avec suivi/avec valeur déclarée seront traités au moyen du système </a:t>
          </a:r>
          <a:br>
            <a:rPr lang="fr-FR" sz="1700" kern="1200" dirty="0"/>
          </a:br>
          <a:r>
            <a:rPr lang="fr-FR" sz="1700" kern="1200" dirty="0"/>
            <a:t>de réclamations par Internet (IBIS) déjà utilisé pour les colis</a:t>
          </a:r>
        </a:p>
      </dsp:txBody>
      <dsp:txXfrm>
        <a:off x="0" y="531109"/>
        <a:ext cx="6864016" cy="774180"/>
      </dsp:txXfrm>
    </dsp:sp>
    <dsp:sp modelId="{591C51D5-25D1-446E-8924-8308D962FD3B}">
      <dsp:nvSpPr>
        <dsp:cNvPr id="0" name=""/>
        <dsp:cNvSpPr/>
      </dsp:nvSpPr>
      <dsp:spPr>
        <a:xfrm>
          <a:off x="0" y="1305290"/>
          <a:ext cx="686401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1" kern="1200" dirty="0"/>
            <a:t>Principaux changements</a:t>
          </a:r>
        </a:p>
      </dsp:txBody>
      <dsp:txXfrm>
        <a:off x="25759" y="1331049"/>
        <a:ext cx="6812498" cy="476152"/>
      </dsp:txXfrm>
    </dsp:sp>
    <dsp:sp modelId="{FA6E7831-BE71-4F40-A878-66CCDAD692CB}">
      <dsp:nvSpPr>
        <dsp:cNvPr id="0" name=""/>
        <dsp:cNvSpPr/>
      </dsp:nvSpPr>
      <dsp:spPr>
        <a:xfrm>
          <a:off x="0" y="1832960"/>
          <a:ext cx="6864016"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FR" sz="1700" kern="1200" dirty="0"/>
            <a:t>Un système unifié utilisant IBIS–GCSS pour garantir la cohérence </a:t>
          </a:r>
          <a:br>
            <a:rPr lang="fr-FR" sz="1700" kern="1200" dirty="0"/>
          </a:br>
          <a:r>
            <a:rPr lang="fr-FR" sz="1700" kern="1200" dirty="0"/>
            <a:t>du traitement de l’ensemble des réclamations</a:t>
          </a:r>
        </a:p>
        <a:p>
          <a:pPr marL="171450" lvl="1" indent="-171450" algn="l" defTabSz="755650">
            <a:lnSpc>
              <a:spcPct val="90000"/>
            </a:lnSpc>
            <a:spcBef>
              <a:spcPct val="0"/>
            </a:spcBef>
            <a:spcAft>
              <a:spcPct val="20000"/>
            </a:spcAft>
            <a:buChar char="•"/>
          </a:pPr>
          <a:r>
            <a:rPr lang="fr-FR" sz="1700" kern="1200" dirty="0"/>
            <a:t>Le fournisseur GCSS travaille actuellement sur une mise à jour </a:t>
          </a:r>
          <a:br>
            <a:rPr lang="fr-FR" sz="1700" kern="1200" dirty="0"/>
          </a:br>
          <a:r>
            <a:rPr lang="fr-FR" sz="1700" kern="1200" dirty="0"/>
            <a:t>du module concerné afin de le rendre accessible aux centres d’appel/</a:t>
          </a:r>
          <a:br>
            <a:rPr lang="fr-FR" sz="1700" kern="1200" dirty="0"/>
          </a:br>
          <a:r>
            <a:rPr lang="fr-FR" sz="1700" kern="1200" dirty="0"/>
            <a:t>utilisateurs existants et nouveaux</a:t>
          </a:r>
        </a:p>
        <a:p>
          <a:pPr marL="171450" lvl="1" indent="-171450" algn="l" defTabSz="755650">
            <a:lnSpc>
              <a:spcPct val="90000"/>
            </a:lnSpc>
            <a:spcBef>
              <a:spcPct val="0"/>
            </a:spcBef>
            <a:spcAft>
              <a:spcPct val="20000"/>
            </a:spcAft>
            <a:buChar char="•"/>
          </a:pPr>
          <a:r>
            <a:rPr lang="fr-FR" sz="1700" kern="1200" dirty="0"/>
            <a:t>Les centres d’appels et les utilisateurs qui savent déjà comment traiter les réclamations par Internet joueront un rôle de premier plan dans </a:t>
          </a:r>
          <a:br>
            <a:rPr lang="fr-FR" sz="1700" kern="1200" dirty="0"/>
          </a:br>
          <a:r>
            <a:rPr lang="fr-FR" sz="1700" kern="1200" dirty="0"/>
            <a:t>le déploiement de ce module; des formations pourront également être organisées selon les besoins</a:t>
          </a:r>
        </a:p>
      </dsp:txBody>
      <dsp:txXfrm>
        <a:off x="0" y="1832960"/>
        <a:ext cx="6864016" cy="2322540"/>
      </dsp:txXfrm>
    </dsp:sp>
    <dsp:sp modelId="{D961103F-6878-41C8-BD7C-813053BDBB2E}">
      <dsp:nvSpPr>
        <dsp:cNvPr id="0" name=""/>
        <dsp:cNvSpPr/>
      </dsp:nvSpPr>
      <dsp:spPr>
        <a:xfrm>
          <a:off x="0" y="4155500"/>
          <a:ext cx="686401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1" kern="1200"/>
            <a:t>Prochaines étapes</a:t>
          </a:r>
        </a:p>
      </dsp:txBody>
      <dsp:txXfrm>
        <a:off x="25759" y="4181259"/>
        <a:ext cx="6812498" cy="476152"/>
      </dsp:txXfrm>
    </dsp:sp>
    <dsp:sp modelId="{FE5FA4DE-8DBF-4986-9837-7EC8A21DCD80}">
      <dsp:nvSpPr>
        <dsp:cNvPr id="0" name=""/>
        <dsp:cNvSpPr/>
      </dsp:nvSpPr>
      <dsp:spPr>
        <a:xfrm>
          <a:off x="0" y="4683170"/>
          <a:ext cx="686401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FR" sz="1700" kern="1200" dirty="0"/>
            <a:t>Des directives détaillées seront communiquées prochainement à tous les membres, accompagnées d’un appui à la mise en œuvre</a:t>
          </a:r>
        </a:p>
      </dsp:txBody>
      <dsp:txXfrm>
        <a:off x="0" y="4683170"/>
        <a:ext cx="6864016" cy="5350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1F9C-D61E-4276-B580-485CB7AAF0DD}">
      <dsp:nvSpPr>
        <dsp:cNvPr id="0" name=""/>
        <dsp:cNvSpPr/>
      </dsp:nvSpPr>
      <dsp:spPr>
        <a:xfrm>
          <a:off x="-5354060" y="-819906"/>
          <a:ext cx="6375314" cy="6375314"/>
        </a:xfrm>
        <a:prstGeom prst="blockArc">
          <a:avLst>
            <a:gd name="adj1" fmla="val 18900000"/>
            <a:gd name="adj2" fmla="val 2700000"/>
            <a:gd name="adj3" fmla="val 33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F2C77-0B35-454C-97B8-9FFED9ACB3DC}">
      <dsp:nvSpPr>
        <dsp:cNvPr id="0" name=""/>
        <dsp:cNvSpPr/>
      </dsp:nvSpPr>
      <dsp:spPr>
        <a:xfrm>
          <a:off x="446589" y="295874"/>
          <a:ext cx="8813287"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a:t>Introduire les échanges de données électroniques (PREDES/RESDES, EMSEVT) pour les envois recommandés/avec suivi/avec valeur déclarée</a:t>
          </a:r>
        </a:p>
      </dsp:txBody>
      <dsp:txXfrm>
        <a:off x="446589" y="295874"/>
        <a:ext cx="8813287" cy="592127"/>
      </dsp:txXfrm>
    </dsp:sp>
    <dsp:sp modelId="{5CBD1FC9-9DF8-496F-8430-18E892D354B2}">
      <dsp:nvSpPr>
        <dsp:cNvPr id="0" name=""/>
        <dsp:cNvSpPr/>
      </dsp:nvSpPr>
      <dsp:spPr>
        <a:xfrm>
          <a:off x="76509" y="221858"/>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FC7119-2277-4A65-A884-773334D00C23}">
      <dsp:nvSpPr>
        <dsp:cNvPr id="0" name=""/>
        <dsp:cNvSpPr/>
      </dsp:nvSpPr>
      <dsp:spPr>
        <a:xfrm>
          <a:off x="870890" y="1183780"/>
          <a:ext cx="8388986"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a:t>Définir les principes généraux régissant IBIS et les réclamations</a:t>
          </a:r>
        </a:p>
      </dsp:txBody>
      <dsp:txXfrm>
        <a:off x="870890" y="1183780"/>
        <a:ext cx="8388986" cy="592127"/>
      </dsp:txXfrm>
    </dsp:sp>
    <dsp:sp modelId="{A6F6C743-B09B-463B-9B5B-B657E45EAE91}">
      <dsp:nvSpPr>
        <dsp:cNvPr id="0" name=""/>
        <dsp:cNvSpPr/>
      </dsp:nvSpPr>
      <dsp:spPr>
        <a:xfrm>
          <a:off x="500810" y="1109764"/>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836B2C-7888-4F0F-802A-EDD22D14280E}">
      <dsp:nvSpPr>
        <dsp:cNvPr id="0" name=""/>
        <dsp:cNvSpPr/>
      </dsp:nvSpPr>
      <dsp:spPr>
        <a:xfrm>
          <a:off x="1001116" y="2071687"/>
          <a:ext cx="8258760"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a:t>Expliquer le flux de travail IBIS à deux niveaux et les messages</a:t>
          </a:r>
        </a:p>
      </dsp:txBody>
      <dsp:txXfrm>
        <a:off x="1001116" y="2071687"/>
        <a:ext cx="8258760" cy="592127"/>
      </dsp:txXfrm>
    </dsp:sp>
    <dsp:sp modelId="{FF9D9E7D-6B1D-4542-A007-0FA742DD3EA3}">
      <dsp:nvSpPr>
        <dsp:cNvPr id="0" name=""/>
        <dsp:cNvSpPr/>
      </dsp:nvSpPr>
      <dsp:spPr>
        <a:xfrm>
          <a:off x="631036" y="1997671"/>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047153-CDD3-4B56-83A5-4F8EB7F409D0}">
      <dsp:nvSpPr>
        <dsp:cNvPr id="0" name=""/>
        <dsp:cNvSpPr/>
      </dsp:nvSpPr>
      <dsp:spPr>
        <a:xfrm>
          <a:off x="870890" y="2959594"/>
          <a:ext cx="8388986"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a:t>Clarifier les délais de réponse et les indicateurs de performance</a:t>
          </a:r>
        </a:p>
      </dsp:txBody>
      <dsp:txXfrm>
        <a:off x="870890" y="2959594"/>
        <a:ext cx="8388986" cy="592127"/>
      </dsp:txXfrm>
    </dsp:sp>
    <dsp:sp modelId="{60A60403-4C96-4007-B1F0-64A2BA66F152}">
      <dsp:nvSpPr>
        <dsp:cNvPr id="0" name=""/>
        <dsp:cNvSpPr/>
      </dsp:nvSpPr>
      <dsp:spPr>
        <a:xfrm>
          <a:off x="500810" y="2885578"/>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44A2A-06BA-4C57-84A3-80A00FFBEC1E}">
      <dsp:nvSpPr>
        <dsp:cNvPr id="0" name=""/>
        <dsp:cNvSpPr/>
      </dsp:nvSpPr>
      <dsp:spPr>
        <a:xfrm>
          <a:off x="446589" y="3847500"/>
          <a:ext cx="8813287"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Garantir le traitement standardisé et le suivi transparent des réclamations par le biais d’IBIS </a:t>
          </a:r>
          <a:br>
            <a:rPr lang="fr-FR" sz="1700" kern="1200" dirty="0"/>
          </a:br>
          <a:r>
            <a:rPr lang="fr-FR" sz="1700" kern="1200" dirty="0"/>
            <a:t>et d’EMSEVT </a:t>
          </a:r>
        </a:p>
      </dsp:txBody>
      <dsp:txXfrm>
        <a:off x="446589" y="3847500"/>
        <a:ext cx="8813287" cy="592127"/>
      </dsp:txXfrm>
    </dsp:sp>
    <dsp:sp modelId="{4F2FA253-27C9-484F-8A94-0522FA3659DC}">
      <dsp:nvSpPr>
        <dsp:cNvPr id="0" name=""/>
        <dsp:cNvSpPr/>
      </dsp:nvSpPr>
      <dsp:spPr>
        <a:xfrm>
          <a:off x="76509" y="3773484"/>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C432CD1-4640-4F49-A04A-00D20F115277}" type="datetimeFigureOut">
              <a:rPr lang="en-US" smtClean="0"/>
              <a:t>1/8/2026</a:t>
            </a:fld>
            <a:endParaRPr lang="en-US" dirty="0"/>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D891F4C-224A-4751-B816-5C2F1B93AC6C}" type="slidenum">
              <a:rPr lang="en-US" smtClean="0"/>
              <a:t>‹N°›</a:t>
            </a:fld>
            <a:endParaRPr lang="en-US" dirty="0"/>
          </a:p>
        </p:txBody>
      </p:sp>
    </p:spTree>
    <p:extLst>
      <p:ext uri="{BB962C8B-B14F-4D97-AF65-F5344CB8AC3E}">
        <p14:creationId xmlns:p14="http://schemas.microsoft.com/office/powerpoint/2010/main" val="83763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CCF599B-8DFE-074F-872C-2559B6429822}" type="slidenum">
              <a:rPr lang="en-GB" smtClean="0"/>
              <a:t>1</a:t>
            </a:fld>
            <a:endParaRPr lang="en-GB" dirty="0"/>
          </a:p>
        </p:txBody>
      </p:sp>
    </p:spTree>
    <p:extLst>
      <p:ext uri="{BB962C8B-B14F-4D97-AF65-F5344CB8AC3E}">
        <p14:creationId xmlns:p14="http://schemas.microsoft.com/office/powerpoint/2010/main" val="130927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51</a:t>
            </a:fld>
            <a:endParaRPr lang="en-US"/>
          </a:p>
        </p:txBody>
      </p:sp>
    </p:spTree>
    <p:extLst>
      <p:ext uri="{BB962C8B-B14F-4D97-AF65-F5344CB8AC3E}">
        <p14:creationId xmlns:p14="http://schemas.microsoft.com/office/powerpoint/2010/main" val="247738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52</a:t>
            </a:fld>
            <a:endParaRPr lang="en-US"/>
          </a:p>
        </p:txBody>
      </p:sp>
    </p:spTree>
    <p:extLst>
      <p:ext uri="{BB962C8B-B14F-4D97-AF65-F5344CB8AC3E}">
        <p14:creationId xmlns:p14="http://schemas.microsoft.com/office/powerpoint/2010/main" val="426409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53</a:t>
            </a:fld>
            <a:endParaRPr lang="en-US"/>
          </a:p>
        </p:txBody>
      </p:sp>
    </p:spTree>
    <p:extLst>
      <p:ext uri="{BB962C8B-B14F-4D97-AF65-F5344CB8AC3E}">
        <p14:creationId xmlns:p14="http://schemas.microsoft.com/office/powerpoint/2010/main" val="216402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54</a:t>
            </a:fld>
            <a:endParaRPr lang="en-US"/>
          </a:p>
        </p:txBody>
      </p:sp>
    </p:spTree>
    <p:extLst>
      <p:ext uri="{BB962C8B-B14F-4D97-AF65-F5344CB8AC3E}">
        <p14:creationId xmlns:p14="http://schemas.microsoft.com/office/powerpoint/2010/main" val="99974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55</a:t>
            </a:fld>
            <a:endParaRPr lang="en-US"/>
          </a:p>
        </p:txBody>
      </p:sp>
    </p:spTree>
    <p:extLst>
      <p:ext uri="{BB962C8B-B14F-4D97-AF65-F5344CB8AC3E}">
        <p14:creationId xmlns:p14="http://schemas.microsoft.com/office/powerpoint/2010/main" val="288207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56</a:t>
            </a:fld>
            <a:endParaRPr lang="en-US"/>
          </a:p>
        </p:txBody>
      </p:sp>
    </p:spTree>
    <p:extLst>
      <p:ext uri="{BB962C8B-B14F-4D97-AF65-F5344CB8AC3E}">
        <p14:creationId xmlns:p14="http://schemas.microsoft.com/office/powerpoint/2010/main" val="146396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57</a:t>
            </a:fld>
            <a:endParaRPr lang="en-US"/>
          </a:p>
        </p:txBody>
      </p:sp>
    </p:spTree>
    <p:extLst>
      <p:ext uri="{BB962C8B-B14F-4D97-AF65-F5344CB8AC3E}">
        <p14:creationId xmlns:p14="http://schemas.microsoft.com/office/powerpoint/2010/main" val="428958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58</a:t>
            </a:fld>
            <a:endParaRPr lang="en-US"/>
          </a:p>
        </p:txBody>
      </p:sp>
    </p:spTree>
    <p:extLst>
      <p:ext uri="{BB962C8B-B14F-4D97-AF65-F5344CB8AC3E}">
        <p14:creationId xmlns:p14="http://schemas.microsoft.com/office/powerpoint/2010/main" val="142270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59</a:t>
            </a:fld>
            <a:endParaRPr lang="en-US"/>
          </a:p>
        </p:txBody>
      </p:sp>
    </p:spTree>
    <p:extLst>
      <p:ext uri="{BB962C8B-B14F-4D97-AF65-F5344CB8AC3E}">
        <p14:creationId xmlns:p14="http://schemas.microsoft.com/office/powerpoint/2010/main" val="401620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60</a:t>
            </a:fld>
            <a:endParaRPr lang="en-US"/>
          </a:p>
        </p:txBody>
      </p:sp>
    </p:spTree>
    <p:extLst>
      <p:ext uri="{BB962C8B-B14F-4D97-AF65-F5344CB8AC3E}">
        <p14:creationId xmlns:p14="http://schemas.microsoft.com/office/powerpoint/2010/main" val="1022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8A5A5-5F62-45A0-824C-5AFD812BCC83}" type="slidenum">
              <a:rPr lang="en-US" smtClean="0"/>
              <a:t>4</a:t>
            </a:fld>
            <a:endParaRPr lang="en-US" dirty="0"/>
          </a:p>
        </p:txBody>
      </p:sp>
    </p:spTree>
    <p:extLst>
      <p:ext uri="{BB962C8B-B14F-4D97-AF65-F5344CB8AC3E}">
        <p14:creationId xmlns:p14="http://schemas.microsoft.com/office/powerpoint/2010/main" val="231492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69</a:t>
            </a:fld>
            <a:endParaRPr lang="en-GB"/>
          </a:p>
        </p:txBody>
      </p:sp>
    </p:spTree>
    <p:extLst>
      <p:ext uri="{BB962C8B-B14F-4D97-AF65-F5344CB8AC3E}">
        <p14:creationId xmlns:p14="http://schemas.microsoft.com/office/powerpoint/2010/main" val="247152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71</a:t>
            </a:fld>
            <a:endParaRPr lang="en-GB"/>
          </a:p>
        </p:txBody>
      </p:sp>
    </p:spTree>
    <p:extLst>
      <p:ext uri="{BB962C8B-B14F-4D97-AF65-F5344CB8AC3E}">
        <p14:creationId xmlns:p14="http://schemas.microsoft.com/office/powerpoint/2010/main" val="195395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72</a:t>
            </a:fld>
            <a:endParaRPr lang="en-GB" dirty="0"/>
          </a:p>
        </p:txBody>
      </p:sp>
    </p:spTree>
    <p:extLst>
      <p:ext uri="{BB962C8B-B14F-4D97-AF65-F5344CB8AC3E}">
        <p14:creationId xmlns:p14="http://schemas.microsoft.com/office/powerpoint/2010/main" val="89912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73</a:t>
            </a:fld>
            <a:endParaRPr lang="en-GB" dirty="0"/>
          </a:p>
        </p:txBody>
      </p:sp>
    </p:spTree>
    <p:extLst>
      <p:ext uri="{BB962C8B-B14F-4D97-AF65-F5344CB8AC3E}">
        <p14:creationId xmlns:p14="http://schemas.microsoft.com/office/powerpoint/2010/main" val="3408469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76</a:t>
            </a:fld>
            <a:endParaRPr lang="en-US" dirty="0"/>
          </a:p>
        </p:txBody>
      </p:sp>
    </p:spTree>
    <p:extLst>
      <p:ext uri="{BB962C8B-B14F-4D97-AF65-F5344CB8AC3E}">
        <p14:creationId xmlns:p14="http://schemas.microsoft.com/office/powerpoint/2010/main" val="1796512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77</a:t>
            </a:fld>
            <a:endParaRPr lang="en-US" dirty="0"/>
          </a:p>
        </p:txBody>
      </p:sp>
    </p:spTree>
    <p:extLst>
      <p:ext uri="{BB962C8B-B14F-4D97-AF65-F5344CB8AC3E}">
        <p14:creationId xmlns:p14="http://schemas.microsoft.com/office/powerpoint/2010/main" val="133875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78</a:t>
            </a:fld>
            <a:endParaRPr lang="en-US"/>
          </a:p>
        </p:txBody>
      </p:sp>
    </p:spTree>
    <p:extLst>
      <p:ext uri="{BB962C8B-B14F-4D97-AF65-F5344CB8AC3E}">
        <p14:creationId xmlns:p14="http://schemas.microsoft.com/office/powerpoint/2010/main" val="2052144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79</a:t>
            </a:fld>
            <a:endParaRPr lang="en-US"/>
          </a:p>
        </p:txBody>
      </p:sp>
    </p:spTree>
    <p:extLst>
      <p:ext uri="{BB962C8B-B14F-4D97-AF65-F5344CB8AC3E}">
        <p14:creationId xmlns:p14="http://schemas.microsoft.com/office/powerpoint/2010/main" val="1116516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80</a:t>
            </a:fld>
            <a:endParaRPr lang="en-US"/>
          </a:p>
        </p:txBody>
      </p:sp>
    </p:spTree>
    <p:extLst>
      <p:ext uri="{BB962C8B-B14F-4D97-AF65-F5344CB8AC3E}">
        <p14:creationId xmlns:p14="http://schemas.microsoft.com/office/powerpoint/2010/main" val="334889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CCF599B-8DFE-074F-872C-2559B6429822}" type="slidenum">
              <a:rPr lang="en-GB" smtClean="0"/>
              <a:t>7</a:t>
            </a:fld>
            <a:endParaRPr lang="en-GB" dirty="0"/>
          </a:p>
        </p:txBody>
      </p:sp>
    </p:spTree>
    <p:extLst>
      <p:ext uri="{BB962C8B-B14F-4D97-AF65-F5344CB8AC3E}">
        <p14:creationId xmlns:p14="http://schemas.microsoft.com/office/powerpoint/2010/main" val="319614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13C76-5270-408F-9661-4893AFBC9649}" type="slidenum">
              <a:rPr lang="en-US" smtClean="0"/>
              <a:t>15</a:t>
            </a:fld>
            <a:endParaRPr lang="en-US" dirty="0"/>
          </a:p>
        </p:txBody>
      </p:sp>
    </p:spTree>
    <p:extLst>
      <p:ext uri="{BB962C8B-B14F-4D97-AF65-F5344CB8AC3E}">
        <p14:creationId xmlns:p14="http://schemas.microsoft.com/office/powerpoint/2010/main" val="17820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207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466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1915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159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50</a:t>
            </a:fld>
            <a:endParaRPr lang="en-US" dirty="0"/>
          </a:p>
        </p:txBody>
      </p:sp>
    </p:spTree>
    <p:extLst>
      <p:ext uri="{BB962C8B-B14F-4D97-AF65-F5344CB8AC3E}">
        <p14:creationId xmlns:p14="http://schemas.microsoft.com/office/powerpoint/2010/main" val="280677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25446" y="1369702"/>
            <a:ext cx="9741108" cy="2387600"/>
          </a:xfrm>
        </p:spPr>
        <p:txBody>
          <a:bodyPr anchor="b"/>
          <a:lstStyle>
            <a:lvl1pPr algn="ctr">
              <a:defRPr sz="6000" b="1"/>
            </a:lvl1pPr>
          </a:lstStyle>
          <a:p>
            <a:r>
              <a:rPr lang="fr-FR"/>
              <a:t>Modifiez le style du titre</a:t>
            </a:r>
            <a:endParaRPr lang="en-GB" dirty="0"/>
          </a:p>
        </p:txBody>
      </p:sp>
      <p:sp>
        <p:nvSpPr>
          <p:cNvPr id="3" name="Subtitle 2"/>
          <p:cNvSpPr>
            <a:spLocks noGrp="1"/>
          </p:cNvSpPr>
          <p:nvPr>
            <p:ph type="subTitle" idx="1"/>
          </p:nvPr>
        </p:nvSpPr>
        <p:spPr>
          <a:xfrm>
            <a:off x="1225446" y="4066734"/>
            <a:ext cx="97411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252227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9C025E-F86C-465E-8756-4E525F66D66F}"/>
              </a:ext>
            </a:extLst>
          </p:cNvPr>
          <p:cNvSpPr>
            <a:spLocks noGrp="1"/>
          </p:cNvSpPr>
          <p:nvPr>
            <p:ph type="title"/>
          </p:nvPr>
        </p:nvSpPr>
        <p:spPr>
          <a:xfrm>
            <a:off x="1743544" y="497201"/>
            <a:ext cx="7967384" cy="574284"/>
          </a:xfrm>
        </p:spPr>
        <p:txBody>
          <a:bodyPr/>
          <a:lstStyle/>
          <a:p>
            <a:r>
              <a:rPr lang="en-US"/>
              <a:t>Click to edit Master title style</a:t>
            </a:r>
            <a:endParaRPr lang="en-GB" dirty="0"/>
          </a:p>
        </p:txBody>
      </p:sp>
      <p:sp>
        <p:nvSpPr>
          <p:cNvPr id="5" name="Content Placeholder 6">
            <a:extLst>
              <a:ext uri="{FF2B5EF4-FFF2-40B4-BE49-F238E27FC236}">
                <a16:creationId xmlns:a16="http://schemas.microsoft.com/office/drawing/2014/main" id="{17B17F46-749F-4767-9665-B130F2DE3EED}"/>
              </a:ext>
            </a:extLst>
          </p:cNvPr>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a:t>Click to edit Master text styles</a:t>
            </a:r>
          </a:p>
        </p:txBody>
      </p:sp>
    </p:spTree>
    <p:extLst>
      <p:ext uri="{BB962C8B-B14F-4D97-AF65-F5344CB8AC3E}">
        <p14:creationId xmlns:p14="http://schemas.microsoft.com/office/powerpoint/2010/main" val="146803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3A0B22A0-A339-FBB1-BBA3-60048AAFDBFC}"/>
              </a:ext>
            </a:extLst>
          </p:cNvPr>
          <p:cNvSpPr>
            <a:spLocks noGrp="1"/>
          </p:cNvSpPr>
          <p:nvPr>
            <p:ph idx="1"/>
          </p:nvPr>
        </p:nvSpPr>
        <p:spPr>
          <a:xfrm>
            <a:off x="336030" y="2098623"/>
            <a:ext cx="5585085" cy="38000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383801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67384" cy="574284"/>
          </a:xfrm>
        </p:spPr>
        <p:txBody>
          <a:bodyPr/>
          <a:lstStyle/>
          <a:p>
            <a:r>
              <a:rPr lang="fr-FR"/>
              <a:t>Modifiez le style du titre</a:t>
            </a:r>
            <a:endParaRPr lang="en-GB" dirty="0"/>
          </a:p>
        </p:txBody>
      </p:sp>
      <p:sp>
        <p:nvSpPr>
          <p:cNvPr id="7" name="Content Placeholder 6"/>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fr-FR"/>
              <a:t>Cliquez pour modifier les styles du texte du masque</a:t>
            </a:r>
          </a:p>
        </p:txBody>
      </p:sp>
    </p:spTree>
    <p:extLst>
      <p:ext uri="{BB962C8B-B14F-4D97-AF65-F5344CB8AC3E}">
        <p14:creationId xmlns:p14="http://schemas.microsoft.com/office/powerpoint/2010/main" val="153476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41010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36904" cy="574284"/>
          </a:xfrm>
        </p:spPr>
        <p:txBody>
          <a:bodyPr/>
          <a:lstStyle/>
          <a:p>
            <a:r>
              <a:rPr lang="fr-FR"/>
              <a:t>Modifiez le style du titre</a:t>
            </a:r>
            <a:endParaRPr lang="en-GB"/>
          </a:p>
        </p:txBody>
      </p:sp>
    </p:spTree>
    <p:extLst>
      <p:ext uri="{BB962C8B-B14F-4D97-AF65-F5344CB8AC3E}">
        <p14:creationId xmlns:p14="http://schemas.microsoft.com/office/powerpoint/2010/main" val="222914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7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139" y="1259174"/>
            <a:ext cx="6736829" cy="1416571"/>
          </a:xfrm>
          <a:solidFill>
            <a:srgbClr val="005BAA"/>
          </a:solidFill>
          <a:ln>
            <a:noFill/>
          </a:ln>
        </p:spPr>
        <p:txBody>
          <a:bodyPr anchor="ctr"/>
          <a:lstStyle>
            <a:lvl1pPr marL="0" indent="0" algn="ctr">
              <a:buNone/>
              <a:defRPr sz="32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8"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9"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0" name="Content Placeholder 2"/>
          <p:cNvSpPr>
            <a:spLocks noGrp="1"/>
          </p:cNvSpPr>
          <p:nvPr>
            <p:ph idx="10"/>
          </p:nvPr>
        </p:nvSpPr>
        <p:spPr>
          <a:xfrm>
            <a:off x="5119139" y="2795666"/>
            <a:ext cx="6736829" cy="1163611"/>
          </a:xfrm>
          <a:solidFill>
            <a:schemeClr val="accent1">
              <a:lumMod val="60000"/>
              <a:lumOff val="40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1" name="Content Placeholder 2"/>
          <p:cNvSpPr>
            <a:spLocks noGrp="1"/>
          </p:cNvSpPr>
          <p:nvPr>
            <p:ph idx="11"/>
          </p:nvPr>
        </p:nvSpPr>
        <p:spPr>
          <a:xfrm>
            <a:off x="5119138" y="4096063"/>
            <a:ext cx="6736829" cy="1163611"/>
          </a:xfrm>
          <a:solidFill>
            <a:schemeClr val="bg1">
              <a:lumMod val="8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2" name="Content Placeholder 2"/>
          <p:cNvSpPr>
            <a:spLocks noGrp="1"/>
          </p:cNvSpPr>
          <p:nvPr>
            <p:ph idx="12"/>
          </p:nvPr>
        </p:nvSpPr>
        <p:spPr>
          <a:xfrm>
            <a:off x="5119137" y="5396460"/>
            <a:ext cx="6736829" cy="1163611"/>
          </a:xfrm>
          <a:solidFill>
            <a:schemeClr val="bg1">
              <a:lumMod val="9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Tree>
    <p:extLst>
      <p:ext uri="{BB962C8B-B14F-4D97-AF65-F5344CB8AC3E}">
        <p14:creationId xmlns:p14="http://schemas.microsoft.com/office/powerpoint/2010/main" val="85762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3" name="Picture Placeholder 2"/>
          <p:cNvSpPr>
            <a:spLocks noGrp="1"/>
          </p:cNvSpPr>
          <p:nvPr>
            <p:ph type="pic" idx="1"/>
          </p:nvPr>
        </p:nvSpPr>
        <p:spPr>
          <a:xfrm>
            <a:off x="5183188" y="1259173"/>
            <a:ext cx="6672782" cy="5298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en-GB" noProof="0" dirty="0"/>
          </a:p>
        </p:txBody>
      </p:sp>
      <p:sp>
        <p:nvSpPr>
          <p:cNvPr id="4"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4275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53450-586C-472F-AAB1-D7020C8A8B00}"/>
              </a:ext>
            </a:extLst>
          </p:cNvPr>
          <p:cNvSpPr/>
          <p:nvPr/>
        </p:nvSpPr>
        <p:spPr>
          <a:xfrm>
            <a:off x="0" y="0"/>
            <a:ext cx="12192000" cy="6858000"/>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12" descr="Background pattern&#10;&#10;Description automatically generated">
            <a:extLst>
              <a:ext uri="{FF2B5EF4-FFF2-40B4-BE49-F238E27FC236}">
                <a16:creationId xmlns:a16="http://schemas.microsoft.com/office/drawing/2014/main" id="{C4612A8E-1E8D-43C3-A8CD-9A906D84B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3" t="7716" r="2693" b="8040"/>
          <a:stretch>
            <a:fillRect/>
          </a:stretch>
        </p:blipFill>
        <p:spPr bwMode="auto">
          <a:xfrm>
            <a:off x="230188" y="219075"/>
            <a:ext cx="11731625"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4A80E655-E65F-452A-AAA0-0A6409665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25446" y="1369702"/>
            <a:ext cx="9741108" cy="2387600"/>
          </a:xfrm>
        </p:spPr>
        <p:txBody>
          <a:bodyPr anchor="b"/>
          <a:lstStyle>
            <a:lvl1pPr algn="ctr">
              <a:defRPr sz="6000" b="1">
                <a:solidFill>
                  <a:schemeClr val="bg1"/>
                </a:solidFill>
              </a:defRPr>
            </a:lvl1pPr>
          </a:lstStyle>
          <a:p>
            <a:r>
              <a:rPr lang="fr-FR"/>
              <a:t>Modifiez le style du titre</a:t>
            </a:r>
            <a:endParaRPr lang="en-GB" dirty="0"/>
          </a:p>
        </p:txBody>
      </p:sp>
      <p:sp>
        <p:nvSpPr>
          <p:cNvPr id="3" name="Subtitle 2"/>
          <p:cNvSpPr>
            <a:spLocks noGrp="1"/>
          </p:cNvSpPr>
          <p:nvPr>
            <p:ph type="subTitle" idx="1"/>
          </p:nvPr>
        </p:nvSpPr>
        <p:spPr>
          <a:xfrm>
            <a:off x="1225550" y="4534678"/>
            <a:ext cx="9741108" cy="1262463"/>
          </a:xfrm>
        </p:spPr>
        <p:txBody>
          <a:bodyPr/>
          <a:lstStyle>
            <a:lvl1pPr marL="0" indent="0" algn="ctr">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36716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354816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AA03F3DB-2D3E-4EBC-8906-4646AE11347B}"/>
              </a:ext>
            </a:extLst>
          </p:cNvPr>
          <p:cNvGrpSpPr>
            <a:grpSpLocks/>
          </p:cNvGrpSpPr>
          <p:nvPr/>
        </p:nvGrpSpPr>
        <p:grpSpPr bwMode="auto">
          <a:xfrm>
            <a:off x="0" y="0"/>
            <a:ext cx="12192000" cy="6858000"/>
            <a:chOff x="0" y="0"/>
            <a:chExt cx="12192000" cy="6858001"/>
          </a:xfrm>
        </p:grpSpPr>
        <p:sp>
          <p:nvSpPr>
            <p:cNvPr id="7" name="Rectangle 6">
              <a:extLst>
                <a:ext uri="{FF2B5EF4-FFF2-40B4-BE49-F238E27FC236}">
                  <a16:creationId xmlns:a16="http://schemas.microsoft.com/office/drawing/2014/main" id="{30CC8FCD-59CC-4794-BA5A-3B4EDE6461F4}"/>
                </a:ext>
              </a:extLst>
            </p:cNvPr>
            <p:cNvSpPr/>
            <p:nvPr/>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72CF63A4-2B31-40A2-9158-4D487790CAA9}"/>
                </a:ext>
              </a:extLst>
            </p:cNvPr>
            <p:cNvSpPr/>
            <p:nvPr/>
          </p:nvSpPr>
          <p:spPr>
            <a:xfrm>
              <a:off x="161925" y="96838"/>
              <a:ext cx="11868150" cy="6577013"/>
            </a:xfrm>
            <a:prstGeom prst="rect">
              <a:avLst/>
            </a:prstGeom>
            <a:solidFill>
              <a:schemeClr val="bg1"/>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027" name="Title Placeholder 1">
            <a:extLst>
              <a:ext uri="{FF2B5EF4-FFF2-40B4-BE49-F238E27FC236}">
                <a16:creationId xmlns:a16="http://schemas.microsoft.com/office/drawing/2014/main" id="{29E4717B-C3E6-4E2C-851F-C4A22A73E2D3}"/>
              </a:ext>
            </a:extLst>
          </p:cNvPr>
          <p:cNvSpPr>
            <a:spLocks noGrp="1" noChangeArrowheads="1"/>
          </p:cNvSpPr>
          <p:nvPr>
            <p:ph type="title"/>
          </p:nvPr>
        </p:nvSpPr>
        <p:spPr bwMode="auto">
          <a:xfrm>
            <a:off x="1743075" y="496888"/>
            <a:ext cx="7961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en-GB" altLang="en-US"/>
          </a:p>
        </p:txBody>
      </p:sp>
      <p:sp>
        <p:nvSpPr>
          <p:cNvPr id="1028" name="Text Placeholder 2">
            <a:extLst>
              <a:ext uri="{FF2B5EF4-FFF2-40B4-BE49-F238E27FC236}">
                <a16:creationId xmlns:a16="http://schemas.microsoft.com/office/drawing/2014/main" id="{21C17329-F6AA-4C85-AA0F-80D3BA6CAFC4}"/>
              </a:ext>
            </a:extLst>
          </p:cNvPr>
          <p:cNvSpPr>
            <a:spLocks noGrp="1" noChangeArrowheads="1"/>
          </p:cNvSpPr>
          <p:nvPr>
            <p:ph type="body" idx="1"/>
          </p:nvPr>
        </p:nvSpPr>
        <p:spPr bwMode="auto">
          <a:xfrm>
            <a:off x="336550" y="2098675"/>
            <a:ext cx="11518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4" name="Date Placeholder 3">
            <a:extLst>
              <a:ext uri="{FF2B5EF4-FFF2-40B4-BE49-F238E27FC236}">
                <a16:creationId xmlns:a16="http://schemas.microsoft.com/office/drawing/2014/main" id="{99B189F2-553C-4ECD-8D36-BD00EF23ED1A}"/>
              </a:ext>
            </a:extLst>
          </p:cNvPr>
          <p:cNvSpPr>
            <a:spLocks noGrp="1"/>
          </p:cNvSpPr>
          <p:nvPr>
            <p:ph type="dt" sz="half" idx="2"/>
          </p:nvPr>
        </p:nvSpPr>
        <p:spPr>
          <a:xfrm>
            <a:off x="336550" y="619283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CAA95DA-0A56-4565-BC55-08B2120037E6}" type="datetimeFigureOut">
              <a:rPr lang="en-GB"/>
              <a:pPr>
                <a:defRPr/>
              </a:pPr>
              <a:t>08/01/2026</a:t>
            </a:fld>
            <a:endParaRPr lang="en-GB" dirty="0"/>
          </a:p>
        </p:txBody>
      </p:sp>
      <p:sp>
        <p:nvSpPr>
          <p:cNvPr id="5" name="Footer Placeholder 4">
            <a:extLst>
              <a:ext uri="{FF2B5EF4-FFF2-40B4-BE49-F238E27FC236}">
                <a16:creationId xmlns:a16="http://schemas.microsoft.com/office/drawing/2014/main" id="{82152B18-AA0E-4739-90BC-779EA42ED171}"/>
              </a:ext>
            </a:extLst>
          </p:cNvPr>
          <p:cNvSpPr>
            <a:spLocks noGrp="1"/>
          </p:cNvSpPr>
          <p:nvPr>
            <p:ph type="ftr" sz="quarter" idx="3"/>
          </p:nvPr>
        </p:nvSpPr>
        <p:spPr>
          <a:xfrm>
            <a:off x="4038600" y="619283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6" name="Slide Number Placeholder 5">
            <a:extLst>
              <a:ext uri="{FF2B5EF4-FFF2-40B4-BE49-F238E27FC236}">
                <a16:creationId xmlns:a16="http://schemas.microsoft.com/office/drawing/2014/main" id="{3FB00031-4640-4C64-A71C-7397FAB1AC36}"/>
              </a:ext>
            </a:extLst>
          </p:cNvPr>
          <p:cNvSpPr>
            <a:spLocks noGrp="1"/>
          </p:cNvSpPr>
          <p:nvPr>
            <p:ph type="sldNum" sz="quarter" idx="4"/>
          </p:nvPr>
        </p:nvSpPr>
        <p:spPr>
          <a:xfrm>
            <a:off x="9112250" y="619283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8280877-439B-43FC-8CEA-41B30A5FE68D}" type="slidenum">
              <a:rPr lang="en-GB"/>
              <a:pPr>
                <a:defRPr/>
              </a:pPr>
              <a:t>‹N°›</a:t>
            </a:fld>
            <a:endParaRPr lang="en-GB" dirty="0"/>
          </a:p>
        </p:txBody>
      </p:sp>
      <p:pic>
        <p:nvPicPr>
          <p:cNvPr id="1032" name="Picture 10" descr="A picture containing text&#10;&#10;Description automatically generated">
            <a:extLst>
              <a:ext uri="{FF2B5EF4-FFF2-40B4-BE49-F238E27FC236}">
                <a16:creationId xmlns:a16="http://schemas.microsoft.com/office/drawing/2014/main" id="{ABBCEE24-5669-4278-A7D3-16F805568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9" r:id="rId2"/>
    <p:sldLayoutId id="2147483676" r:id="rId3"/>
    <p:sldLayoutId id="2147483677" r:id="rId4"/>
    <p:sldLayoutId id="2147483678"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docs.upu.int/cep/27/Documents/Forms/AllItems.aspx?FolderCTID=0x012000D282E7C5AAFA4083A87E673B30CB841F007C21A6D9162CF54DB187F9FADE6BEC03&amp;id=%2Fcep%2F27%2FDocuments%2FCEP%20C%202%2F2024%2E2%2FDoc%202c%2FEN" TargetMode="Externa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jp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40.png"/><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image" Target="../media/image39.jpeg"/><Relationship Id="rId16" Type="http://schemas.openxmlformats.org/officeDocument/2006/relationships/image" Target="../media/image52.emf"/><Relationship Id="rId1" Type="http://schemas.openxmlformats.org/officeDocument/2006/relationships/slideLayout" Target="../slideLayouts/slideLayout10.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22.png"/><Relationship Id="rId15" Type="http://schemas.openxmlformats.org/officeDocument/2006/relationships/image" Target="../media/image51.emf"/><Relationship Id="rId10" Type="http://schemas.openxmlformats.org/officeDocument/2006/relationships/image" Target="../media/image46.emf"/><Relationship Id="rId4" Type="http://schemas.openxmlformats.org/officeDocument/2006/relationships/image" Target="../media/image41.png"/><Relationship Id="rId9" Type="http://schemas.openxmlformats.org/officeDocument/2006/relationships/image" Target="../media/image45.emf"/><Relationship Id="rId1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0.xml"/><Relationship Id="rId6" Type="http://schemas.openxmlformats.org/officeDocument/2006/relationships/image" Target="../media/image53.jpeg"/><Relationship Id="rId5" Type="http://schemas.openxmlformats.org/officeDocument/2006/relationships/image" Target="../media/image2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hyperlink" Target="https://qcsmail.ptc.post/"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qcsmailbd.ptc.post/"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ellilic@upu.in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69.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sv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s://support.upu.int/" TargetMode="External"/></Relationships>
</file>

<file path=ppt/slides/_rels/slide74.xml.rels><?xml version="1.0" encoding="UTF-8" standalone="yes"?>
<Relationships xmlns="http://schemas.openxmlformats.org/package/2006/relationships"><Relationship Id="rId13" Type="http://schemas.openxmlformats.org/officeDocument/2006/relationships/image" Target="../media/image92.svg"/><Relationship Id="rId18" Type="http://schemas.openxmlformats.org/officeDocument/2006/relationships/image" Target="../media/image97.png"/><Relationship Id="rId26" Type="http://schemas.openxmlformats.org/officeDocument/2006/relationships/image" Target="../media/image105.png"/><Relationship Id="rId39" Type="http://schemas.openxmlformats.org/officeDocument/2006/relationships/image" Target="../media/image118.svg"/><Relationship Id="rId21" Type="http://schemas.openxmlformats.org/officeDocument/2006/relationships/image" Target="../media/image100.svg"/><Relationship Id="rId34" Type="http://schemas.openxmlformats.org/officeDocument/2006/relationships/image" Target="../media/image113.png"/><Relationship Id="rId42" Type="http://schemas.openxmlformats.org/officeDocument/2006/relationships/image" Target="../media/image121.png"/><Relationship Id="rId7" Type="http://schemas.openxmlformats.org/officeDocument/2006/relationships/image" Target="../media/image86.svg"/><Relationship Id="rId2" Type="http://schemas.openxmlformats.org/officeDocument/2006/relationships/image" Target="../media/image81.png"/><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svg"/><Relationship Id="rId41" Type="http://schemas.openxmlformats.org/officeDocument/2006/relationships/image" Target="../media/image120.svg"/><Relationship Id="rId1" Type="http://schemas.openxmlformats.org/officeDocument/2006/relationships/slideLayout" Target="../slideLayouts/slideLayout9.xml"/><Relationship Id="rId6" Type="http://schemas.openxmlformats.org/officeDocument/2006/relationships/image" Target="../media/image85.png"/><Relationship Id="rId11" Type="http://schemas.openxmlformats.org/officeDocument/2006/relationships/image" Target="../media/image90.sv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svg"/><Relationship Id="rId40" Type="http://schemas.openxmlformats.org/officeDocument/2006/relationships/image" Target="../media/image119.png"/><Relationship Id="rId5" Type="http://schemas.openxmlformats.org/officeDocument/2006/relationships/image" Target="../media/image84.svg"/><Relationship Id="rId15" Type="http://schemas.openxmlformats.org/officeDocument/2006/relationships/image" Target="../media/image94.svg"/><Relationship Id="rId23" Type="http://schemas.openxmlformats.org/officeDocument/2006/relationships/image" Target="../media/image102.svg"/><Relationship Id="rId28" Type="http://schemas.openxmlformats.org/officeDocument/2006/relationships/image" Target="../media/image107.png"/><Relationship Id="rId36" Type="http://schemas.openxmlformats.org/officeDocument/2006/relationships/image" Target="../media/image115.png"/><Relationship Id="rId10" Type="http://schemas.openxmlformats.org/officeDocument/2006/relationships/image" Target="../media/image89.png"/><Relationship Id="rId19" Type="http://schemas.openxmlformats.org/officeDocument/2006/relationships/image" Target="../media/image98.svg"/><Relationship Id="rId31" Type="http://schemas.openxmlformats.org/officeDocument/2006/relationships/image" Target="../media/image110.svg"/><Relationship Id="rId4" Type="http://schemas.openxmlformats.org/officeDocument/2006/relationships/image" Target="../media/image83.png"/><Relationship Id="rId9" Type="http://schemas.openxmlformats.org/officeDocument/2006/relationships/image" Target="../media/image88.sv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svg"/><Relationship Id="rId30" Type="http://schemas.openxmlformats.org/officeDocument/2006/relationships/image" Target="../media/image109.png"/><Relationship Id="rId35" Type="http://schemas.openxmlformats.org/officeDocument/2006/relationships/image" Target="../media/image114.svg"/><Relationship Id="rId43" Type="http://schemas.openxmlformats.org/officeDocument/2006/relationships/image" Target="../media/image122.svg"/><Relationship Id="rId8" Type="http://schemas.openxmlformats.org/officeDocument/2006/relationships/image" Target="../media/image87.png"/><Relationship Id="rId3" Type="http://schemas.openxmlformats.org/officeDocument/2006/relationships/image" Target="../media/image82.svg"/><Relationship Id="rId12" Type="http://schemas.openxmlformats.org/officeDocument/2006/relationships/image" Target="../media/image91.png"/><Relationship Id="rId17" Type="http://schemas.openxmlformats.org/officeDocument/2006/relationships/image" Target="../media/image96.svg"/><Relationship Id="rId25" Type="http://schemas.openxmlformats.org/officeDocument/2006/relationships/image" Target="../media/image104.svg"/><Relationship Id="rId33" Type="http://schemas.openxmlformats.org/officeDocument/2006/relationships/image" Target="../media/image112.svg"/><Relationship Id="rId38" Type="http://schemas.openxmlformats.org/officeDocument/2006/relationships/image" Target="../media/image117.png"/></Relationships>
</file>

<file path=ppt/slides/_rels/slide75.xml.rels><?xml version="1.0" encoding="UTF-8" standalone="yes"?>
<Relationships xmlns="http://schemas.openxmlformats.org/package/2006/relationships"><Relationship Id="rId3" Type="http://schemas.openxmlformats.org/officeDocument/2006/relationships/hyperlink" Target="mailto:stephane.herrmann@upu.int" TargetMode="External"/><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7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7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mailto:chokri.ellili@upu.in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0.xml"/><Relationship Id="rId4" Type="http://schemas.openxmlformats.org/officeDocument/2006/relationships/image" Target="../media/image130.png"/></Relationships>
</file>

<file path=ppt/slides/_rels/slide84.xml.rels><?xml version="1.0" encoding="UTF-8" standalone="yes"?>
<Relationships xmlns="http://schemas.openxmlformats.org/package/2006/relationships"><Relationship Id="rId8" Type="http://schemas.openxmlformats.org/officeDocument/2006/relationships/hyperlink" Target="https://support.upu.int/" TargetMode="External"/><Relationship Id="rId3" Type="http://schemas.openxmlformats.org/officeDocument/2006/relationships/hyperlink" Target="mailto:poc.psdeig.secretariat@upu.int" TargetMode="External"/><Relationship Id="rId7" Type="http://schemas.openxmlformats.org/officeDocument/2006/relationships/hyperlink" Target="mailto:compliance.standards@upu.int" TargetMode="External"/><Relationship Id="rId2" Type="http://schemas.openxmlformats.org/officeDocument/2006/relationships/hyperlink" Target="mailto:letters@upu.int" TargetMode="External"/><Relationship Id="rId1" Type="http://schemas.openxmlformats.org/officeDocument/2006/relationships/slideLayout" Target="../slideLayouts/slideLayout10.xml"/><Relationship Id="rId6" Type="http://schemas.openxmlformats.org/officeDocument/2006/relationships/hyperlink" Target="mailto:central.accounting@upu.int" TargetMode="External"/><Relationship Id="rId5" Type="http://schemas.openxmlformats.org/officeDocument/2006/relationships/hyperlink" Target="mailto:DPRM-PPRE-REM@upu.int" TargetMode="External"/><Relationship Id="rId4" Type="http://schemas.openxmlformats.org/officeDocument/2006/relationships/hyperlink" Target="mailto:information.QS@upu.int"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david.pilkington@upu.int" TargetMode="External"/><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hyperlink" Target="mailto:POC.PSDEIG.secretariat@upu.in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735874" y="1262125"/>
            <a:ext cx="10977461" cy="2387600"/>
          </a:xfrm>
        </p:spPr>
        <p:txBody>
          <a:bodyPr/>
          <a:lstStyle/>
          <a:p>
            <a:r>
              <a:rPr lang="fr-FR" sz="3600" dirty="0"/>
              <a:t>Orienter l’avenir des services postaux – Mises à jour réglementaires </a:t>
            </a:r>
            <a:br>
              <a:rPr lang="fr-FR" sz="3600" dirty="0"/>
            </a:br>
            <a:r>
              <a:rPr lang="fr-FR" sz="3600" dirty="0"/>
              <a:t>et innovations informatiques de l’UPU avec la solution rendu «droits acquittés»</a:t>
            </a:r>
          </a:p>
        </p:txBody>
      </p:sp>
      <p:sp>
        <p:nvSpPr>
          <p:cNvPr id="5" name="Subtitle 4">
            <a:extLst>
              <a:ext uri="{FF2B5EF4-FFF2-40B4-BE49-F238E27FC236}">
                <a16:creationId xmlns:a16="http://schemas.microsoft.com/office/drawing/2014/main" id="{50C6356B-0C5A-4722-3687-062F2B9DD10B}"/>
              </a:ext>
            </a:extLst>
          </p:cNvPr>
          <p:cNvSpPr>
            <a:spLocks noGrp="1"/>
          </p:cNvSpPr>
          <p:nvPr>
            <p:ph type="subTitle" idx="1"/>
          </p:nvPr>
        </p:nvSpPr>
        <p:spPr>
          <a:xfrm>
            <a:off x="824753" y="3726074"/>
            <a:ext cx="10820400" cy="2343031"/>
          </a:xfrm>
        </p:spPr>
        <p:txBody>
          <a:bodyPr>
            <a:noAutofit/>
          </a:bodyPr>
          <a:lstStyle/>
          <a:p>
            <a:endParaRPr lang="en-GB" sz="2000" dirty="0"/>
          </a:p>
          <a:p>
            <a:endParaRPr lang="en-GB" sz="2000" dirty="0"/>
          </a:p>
          <a:p>
            <a:endParaRPr lang="en-GB" sz="2000" dirty="0"/>
          </a:p>
          <a:p>
            <a:r>
              <a:rPr lang="fr-FR" sz="1800" dirty="0"/>
              <a:t>Bureau international de l'UPU</a:t>
            </a:r>
          </a:p>
          <a:p>
            <a:r>
              <a:rPr lang="fr-FR" sz="1800" dirty="0"/>
              <a:t>Direction des opérations postales – Commerce électronique, intégration des services</a:t>
            </a:r>
          </a:p>
          <a:p>
            <a:r>
              <a:rPr lang="fr-FR" sz="1800" dirty="0"/>
              <a:t>     physiques et questions concernant le Conseil d'exploitation postale																			     </a:t>
            </a:r>
            <a:r>
              <a:rPr lang="fr-FR" sz="1000" dirty="0"/>
              <a:t>1</a:t>
            </a:r>
          </a:p>
          <a:p>
            <a:endParaRPr lang="en-GB" sz="2000" dirty="0"/>
          </a:p>
        </p:txBody>
      </p:sp>
    </p:spTree>
    <p:extLst>
      <p:ext uri="{BB962C8B-B14F-4D97-AF65-F5344CB8AC3E}">
        <p14:creationId xmlns:p14="http://schemas.microsoft.com/office/powerpoint/2010/main" val="53455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a:xfrm>
            <a:off x="1702973" y="353114"/>
            <a:ext cx="10010491" cy="574284"/>
          </a:xfrm>
        </p:spPr>
        <p:txBody>
          <a:bodyPr/>
          <a:lstStyle/>
          <a:p>
            <a:r>
              <a:rPr lang="fr-FR" sz="3200" dirty="0">
                <a:cs typeface="+mn-cs"/>
              </a:rPr>
              <a:t>Description générale et principales caractéristiques</a:t>
            </a:r>
          </a:p>
        </p:txBody>
      </p:sp>
      <p:sp>
        <p:nvSpPr>
          <p:cNvPr id="6" name="Rectangle 5">
            <a:extLst>
              <a:ext uri="{FF2B5EF4-FFF2-40B4-BE49-F238E27FC236}">
                <a16:creationId xmlns:a16="http://schemas.microsoft.com/office/drawing/2014/main" id="{08072AD7-7AA0-4F88-9115-076C6C1457F9}"/>
              </a:ext>
            </a:extLst>
          </p:cNvPr>
          <p:cNvSpPr/>
          <p:nvPr/>
        </p:nvSpPr>
        <p:spPr>
          <a:xfrm>
            <a:off x="2659216" y="4704809"/>
            <a:ext cx="9054248" cy="89871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fontAlgn="base">
              <a:spcBef>
                <a:spcPct val="0"/>
              </a:spcBef>
              <a:spcAft>
                <a:spcPct val="0"/>
              </a:spcAft>
              <a:defRPr/>
            </a:pPr>
            <a: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Clients souhaitant obtenir confirmation que leur envoi a été distribué. </a:t>
            </a:r>
            <a:b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br>
            <a: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Ce service est principalement utilisé pour les marchandises de faible valeur </a:t>
            </a:r>
            <a:b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br>
            <a: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et de faible poids issues du commerce électronique</a:t>
            </a:r>
          </a:p>
        </p:txBody>
      </p:sp>
      <p:sp>
        <p:nvSpPr>
          <p:cNvPr id="7" name="Rectangle 6">
            <a:extLst>
              <a:ext uri="{FF2B5EF4-FFF2-40B4-BE49-F238E27FC236}">
                <a16:creationId xmlns:a16="http://schemas.microsoft.com/office/drawing/2014/main" id="{93555E11-F7C2-4D5C-B324-CCFCAFFAD1DE}"/>
              </a:ext>
            </a:extLst>
          </p:cNvPr>
          <p:cNvSpPr/>
          <p:nvPr/>
        </p:nvSpPr>
        <p:spPr>
          <a:xfrm>
            <a:off x="380925" y="4704809"/>
            <a:ext cx="2179955" cy="89871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Verdana" panose="020B0604030504040204" pitchFamily="34" charset="0"/>
              </a:rPr>
              <a:t>Clients concernés par </a:t>
            </a:r>
            <a:br>
              <a:rPr kumimoji="0" lang="fr-FR" sz="16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Verdana" panose="020B0604030504040204" pitchFamily="34" charset="0"/>
              </a:rPr>
            </a:br>
            <a:r>
              <a:rPr kumimoji="0" lang="fr-FR" sz="16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Verdana" panose="020B0604030504040204" pitchFamily="34" charset="0"/>
              </a:rPr>
              <a:t>ce changement:</a:t>
            </a:r>
          </a:p>
        </p:txBody>
      </p:sp>
      <p:sp>
        <p:nvSpPr>
          <p:cNvPr id="8" name="Rectangle 7">
            <a:extLst>
              <a:ext uri="{FF2B5EF4-FFF2-40B4-BE49-F238E27FC236}">
                <a16:creationId xmlns:a16="http://schemas.microsoft.com/office/drawing/2014/main" id="{851E1522-5BBA-4CF9-87B5-72EAF26D5930}"/>
              </a:ext>
            </a:extLst>
          </p:cNvPr>
          <p:cNvSpPr/>
          <p:nvPr/>
        </p:nvSpPr>
        <p:spPr>
          <a:xfrm>
            <a:off x="3652708" y="5665931"/>
            <a:ext cx="8060756" cy="92200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defRPr/>
            </a:pPr>
            <a: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Les Pays-membres de l’UPU sont obligés de fournir le service </a:t>
            </a:r>
            <a:b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br>
            <a:r>
              <a:rPr lang="fr-FR"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de distribution avec suivi pour les envois de la poste aux lettres arrivants contenant des marchandises</a:t>
            </a:r>
          </a:p>
        </p:txBody>
      </p:sp>
      <p:sp>
        <p:nvSpPr>
          <p:cNvPr id="9" name="Rectangle 8">
            <a:extLst>
              <a:ext uri="{FF2B5EF4-FFF2-40B4-BE49-F238E27FC236}">
                <a16:creationId xmlns:a16="http://schemas.microsoft.com/office/drawing/2014/main" id="{0ED10F6D-CBAA-42D6-9FD7-F631B46489F7}"/>
              </a:ext>
            </a:extLst>
          </p:cNvPr>
          <p:cNvSpPr/>
          <p:nvPr/>
        </p:nvSpPr>
        <p:spPr>
          <a:xfrm>
            <a:off x="380925" y="5673018"/>
            <a:ext cx="3217812" cy="92200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fr-FR" b="1">
                <a:solidFill>
                  <a:prstClr val="white"/>
                </a:solidFill>
                <a:latin typeface="Verdana" panose="020B0604030504040204" pitchFamily="34" charset="0"/>
                <a:ea typeface="Verdana" panose="020B0604030504040204" pitchFamily="34" charset="0"/>
                <a:cs typeface="Verdana" panose="020B0604030504040204" pitchFamily="34" charset="0"/>
              </a:rPr>
              <a:t>Incidence de ce changement sur les opérateurs désignés: </a:t>
            </a:r>
          </a:p>
        </p:txBody>
      </p:sp>
      <p:sp>
        <p:nvSpPr>
          <p:cNvPr id="11" name="Rectangle 10">
            <a:extLst>
              <a:ext uri="{FF2B5EF4-FFF2-40B4-BE49-F238E27FC236}">
                <a16:creationId xmlns:a16="http://schemas.microsoft.com/office/drawing/2014/main" id="{B7212A13-760A-4315-8E39-0922F8CF7E13}"/>
              </a:ext>
            </a:extLst>
          </p:cNvPr>
          <p:cNvSpPr/>
          <p:nvPr/>
        </p:nvSpPr>
        <p:spPr>
          <a:xfrm>
            <a:off x="380924" y="1234440"/>
            <a:ext cx="1777060" cy="122334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prstClr val="white"/>
                </a:solidFill>
                <a:uLnTx/>
                <a:uFillTx/>
                <a:latin typeface="Verdana" panose="020B0604030504040204" pitchFamily="34" charset="0"/>
                <a:ea typeface="Verdana" panose="020B0604030504040204" pitchFamily="34" charset="0"/>
                <a:cs typeface="Verdana" panose="020B0604030504040204" pitchFamily="34" charset="0"/>
              </a:rPr>
              <a:t>Description du service:</a:t>
            </a:r>
          </a:p>
        </p:txBody>
      </p:sp>
      <p:sp>
        <p:nvSpPr>
          <p:cNvPr id="12" name="Rectangle 11">
            <a:extLst>
              <a:ext uri="{FF2B5EF4-FFF2-40B4-BE49-F238E27FC236}">
                <a16:creationId xmlns:a16="http://schemas.microsoft.com/office/drawing/2014/main" id="{6A12C976-A1E6-4DFD-9BF7-40EB1F6ABE8C}"/>
              </a:ext>
            </a:extLst>
          </p:cNvPr>
          <p:cNvSpPr/>
          <p:nvPr/>
        </p:nvSpPr>
        <p:spPr>
          <a:xfrm>
            <a:off x="2258568" y="1236185"/>
            <a:ext cx="9454896" cy="1223340"/>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fontAlgn="base">
              <a:spcBef>
                <a:spcPct val="0"/>
              </a:spcBef>
              <a:spcAft>
                <a:spcPct val="0"/>
              </a:spcAft>
              <a:defRPr/>
            </a:pPr>
            <a:r>
              <a:rPr lang="fr-FR"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Un service supplémentaire doté d’éléments obligatoires et facultatifs. Les envois sont suivis par voie électronique pour permettre aux clients de savoir où ils se trouvent </a:t>
            </a:r>
            <a:br>
              <a:rPr lang="fr-FR"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br>
            <a:r>
              <a:rPr lang="fr-FR"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et de suivre leur distribution de bout en bout. Pas de signature lors de la remise de l’envoi (scannage uniquement) et absence de responsabilité entre les postes</a:t>
            </a:r>
          </a:p>
        </p:txBody>
      </p:sp>
      <p:graphicFrame>
        <p:nvGraphicFramePr>
          <p:cNvPr id="3" name="Table 12">
            <a:extLst>
              <a:ext uri="{FF2B5EF4-FFF2-40B4-BE49-F238E27FC236}">
                <a16:creationId xmlns:a16="http://schemas.microsoft.com/office/drawing/2014/main" id="{6AC24863-3185-4903-9C86-77863C054720}"/>
              </a:ext>
            </a:extLst>
          </p:cNvPr>
          <p:cNvGraphicFramePr>
            <a:graphicFrameLocks noGrp="1"/>
          </p:cNvGraphicFramePr>
          <p:nvPr>
            <p:extLst>
              <p:ext uri="{D42A27DB-BD31-4B8C-83A1-F6EECF244321}">
                <p14:modId xmlns:p14="http://schemas.microsoft.com/office/powerpoint/2010/main" val="1428872589"/>
              </p:ext>
            </p:extLst>
          </p:nvPr>
        </p:nvGraphicFramePr>
        <p:xfrm>
          <a:off x="380925" y="2375805"/>
          <a:ext cx="11332539" cy="2103120"/>
        </p:xfrm>
        <a:graphic>
          <a:graphicData uri="http://schemas.openxmlformats.org/drawingml/2006/table">
            <a:tbl>
              <a:tblPr firstRow="1" bandRow="1">
                <a:tableStyleId>{5C22544A-7EE6-4342-B048-85BDC9FD1C3A}</a:tableStyleId>
              </a:tblPr>
              <a:tblGrid>
                <a:gridCol w="816108">
                  <a:extLst>
                    <a:ext uri="{9D8B030D-6E8A-4147-A177-3AD203B41FA5}">
                      <a16:colId xmlns:a16="http://schemas.microsoft.com/office/drawing/2014/main" val="1798018951"/>
                    </a:ext>
                  </a:extLst>
                </a:gridCol>
                <a:gridCol w="1612669">
                  <a:extLst>
                    <a:ext uri="{9D8B030D-6E8A-4147-A177-3AD203B41FA5}">
                      <a16:colId xmlns:a16="http://schemas.microsoft.com/office/drawing/2014/main" val="3221783339"/>
                    </a:ext>
                  </a:extLst>
                </a:gridCol>
                <a:gridCol w="1255222">
                  <a:extLst>
                    <a:ext uri="{9D8B030D-6E8A-4147-A177-3AD203B41FA5}">
                      <a16:colId xmlns:a16="http://schemas.microsoft.com/office/drawing/2014/main" val="4063009611"/>
                    </a:ext>
                  </a:extLst>
                </a:gridCol>
                <a:gridCol w="808828">
                  <a:extLst>
                    <a:ext uri="{9D8B030D-6E8A-4147-A177-3AD203B41FA5}">
                      <a16:colId xmlns:a16="http://schemas.microsoft.com/office/drawing/2014/main" val="1467398504"/>
                    </a:ext>
                  </a:extLst>
                </a:gridCol>
                <a:gridCol w="1197864">
                  <a:extLst>
                    <a:ext uri="{9D8B030D-6E8A-4147-A177-3AD203B41FA5}">
                      <a16:colId xmlns:a16="http://schemas.microsoft.com/office/drawing/2014/main" val="2150522696"/>
                    </a:ext>
                  </a:extLst>
                </a:gridCol>
                <a:gridCol w="1056366">
                  <a:extLst>
                    <a:ext uri="{9D8B030D-6E8A-4147-A177-3AD203B41FA5}">
                      <a16:colId xmlns:a16="http://schemas.microsoft.com/office/drawing/2014/main" val="1335450879"/>
                    </a:ext>
                  </a:extLst>
                </a:gridCol>
                <a:gridCol w="1229634">
                  <a:extLst>
                    <a:ext uri="{9D8B030D-6E8A-4147-A177-3AD203B41FA5}">
                      <a16:colId xmlns:a16="http://schemas.microsoft.com/office/drawing/2014/main" val="1256286692"/>
                    </a:ext>
                  </a:extLst>
                </a:gridCol>
                <a:gridCol w="1120377">
                  <a:extLst>
                    <a:ext uri="{9D8B030D-6E8A-4147-A177-3AD203B41FA5}">
                      <a16:colId xmlns:a16="http://schemas.microsoft.com/office/drawing/2014/main" val="1940789647"/>
                    </a:ext>
                  </a:extLst>
                </a:gridCol>
                <a:gridCol w="1193055">
                  <a:extLst>
                    <a:ext uri="{9D8B030D-6E8A-4147-A177-3AD203B41FA5}">
                      <a16:colId xmlns:a16="http://schemas.microsoft.com/office/drawing/2014/main" val="3077719537"/>
                    </a:ext>
                  </a:extLst>
                </a:gridCol>
                <a:gridCol w="1042416">
                  <a:extLst>
                    <a:ext uri="{9D8B030D-6E8A-4147-A177-3AD203B41FA5}">
                      <a16:colId xmlns:a16="http://schemas.microsoft.com/office/drawing/2014/main" val="1603822556"/>
                    </a:ext>
                  </a:extLst>
                </a:gridCol>
              </a:tblGrid>
              <a:tr h="749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t>Poids</a:t>
                      </a:r>
                    </a:p>
                    <a:p>
                      <a:pPr algn="l"/>
                      <a:endParaRPr lang="en-GB" noProof="0" dirty="0"/>
                    </a:p>
                  </a:txBody>
                  <a:tcPr/>
                </a:tc>
                <a:tc>
                  <a:txBody>
                    <a:bodyPr/>
                    <a:lstStyle/>
                    <a:p>
                      <a:pPr algn="l"/>
                      <a:r>
                        <a:rPr lang="fr-FR" sz="1800" noProof="0" dirty="0"/>
                        <a:t>Rémunération en fonction des résultats</a:t>
                      </a:r>
                    </a:p>
                  </a:txBody>
                  <a:tcPr/>
                </a:tc>
                <a:tc>
                  <a:txBody>
                    <a:bodyPr/>
                    <a:lstStyle/>
                    <a:p>
                      <a:pPr algn="l"/>
                      <a:r>
                        <a:rPr lang="fr-FR" noProof="0" dirty="0"/>
                        <a:t>Identifiant S10</a:t>
                      </a:r>
                    </a:p>
                  </a:txBody>
                  <a:tcPr/>
                </a:tc>
                <a:tc>
                  <a:txBody>
                    <a:bodyPr/>
                    <a:lstStyle/>
                    <a:p>
                      <a:pPr algn="l"/>
                      <a:r>
                        <a:rPr lang="fr-FR" noProof="0" dirty="0"/>
                        <a:t>EAD</a:t>
                      </a:r>
                    </a:p>
                  </a:txBody>
                  <a:tcPr/>
                </a:tc>
                <a:tc>
                  <a:txBody>
                    <a:bodyPr/>
                    <a:lstStyle/>
                    <a:p>
                      <a:pPr algn="l"/>
                      <a:r>
                        <a:rPr lang="fr-FR" noProof="0"/>
                        <a:t>ITMATT</a:t>
                      </a:r>
                    </a:p>
                  </a:txBody>
                  <a:tcPr/>
                </a:tc>
                <a:tc>
                  <a:txBody>
                    <a:bodyPr/>
                    <a:lstStyle/>
                    <a:p>
                      <a:pPr algn="l"/>
                      <a:r>
                        <a:rPr lang="fr-FR" noProof="0"/>
                        <a:t>IBIS</a:t>
                      </a:r>
                    </a:p>
                  </a:txBody>
                  <a:tcPr/>
                </a:tc>
                <a:tc>
                  <a:txBody>
                    <a:bodyPr/>
                    <a:lstStyle/>
                    <a:p>
                      <a:pPr algn="l"/>
                      <a:r>
                        <a:rPr lang="fr-FR" noProof="0" dirty="0"/>
                        <a:t>EMSEVT 3</a:t>
                      </a:r>
                    </a:p>
                  </a:txBody>
                  <a:tcPr/>
                </a:tc>
                <a:tc>
                  <a:txBody>
                    <a:bodyPr/>
                    <a:lstStyle/>
                    <a:p>
                      <a:pPr algn="l"/>
                      <a:r>
                        <a:rPr lang="fr-FR" noProof="0" dirty="0"/>
                        <a:t>Suivi </a:t>
                      </a:r>
                      <a:br>
                        <a:rPr lang="fr-FR" noProof="0" dirty="0"/>
                      </a:br>
                      <a:r>
                        <a:rPr lang="fr-FR" noProof="0" dirty="0"/>
                        <a:t>de bout en bout</a:t>
                      </a:r>
                    </a:p>
                  </a:txBody>
                  <a:tcPr/>
                </a:tc>
                <a:tc>
                  <a:txBody>
                    <a:bodyPr/>
                    <a:lstStyle/>
                    <a:p>
                      <a:pPr algn="l"/>
                      <a:r>
                        <a:rPr lang="fr-FR" noProof="0"/>
                        <a:t>Signature</a:t>
                      </a:r>
                    </a:p>
                  </a:txBody>
                  <a:tcPr/>
                </a:tc>
                <a:tc>
                  <a:txBody>
                    <a:bodyPr/>
                    <a:lstStyle/>
                    <a:p>
                      <a:pPr algn="l"/>
                      <a:r>
                        <a:rPr lang="fr-FR" noProof="0" dirty="0" err="1"/>
                        <a:t>Respon-sabilité</a:t>
                      </a:r>
                      <a:endParaRPr lang="fr-FR" noProof="0" dirty="0"/>
                    </a:p>
                  </a:txBody>
                  <a:tcPr/>
                </a:tc>
                <a:extLst>
                  <a:ext uri="{0D108BD9-81ED-4DB2-BD59-A6C34878D82A}">
                    <a16:rowId xmlns:a16="http://schemas.microsoft.com/office/drawing/2014/main" val="3612712392"/>
                  </a:ext>
                </a:extLst>
              </a:tr>
              <a:tr h="749028">
                <a:tc>
                  <a:txBody>
                    <a:bodyPr/>
                    <a:lstStyle/>
                    <a:p>
                      <a:pPr algn="l"/>
                      <a:r>
                        <a:rPr lang="fr-FR" noProof="0" dirty="0"/>
                        <a:t>0–2 kg</a:t>
                      </a:r>
                    </a:p>
                  </a:txBody>
                  <a:tcPr/>
                </a:tc>
                <a:tc>
                  <a:txBody>
                    <a:bodyPr/>
                    <a:lstStyle/>
                    <a:p>
                      <a:pPr algn="l"/>
                      <a:r>
                        <a:rPr lang="fr-FR" noProof="0" dirty="0"/>
                        <a:t>Obligatoire</a:t>
                      </a:r>
                    </a:p>
                  </a:txBody>
                  <a:tcPr/>
                </a:tc>
                <a:tc>
                  <a:txBody>
                    <a:bodyPr/>
                    <a:lstStyle/>
                    <a:p>
                      <a:pPr algn="l"/>
                      <a:r>
                        <a:rPr lang="fr-FR" noProof="0" dirty="0"/>
                        <a:t>Obligatoire</a:t>
                      </a:r>
                    </a:p>
                    <a:p>
                      <a:pPr algn="l"/>
                      <a:r>
                        <a:rPr lang="fr-FR" noProof="0" dirty="0"/>
                        <a:t>(LA-LZ)</a:t>
                      </a:r>
                    </a:p>
                  </a:txBody>
                  <a:tcPr/>
                </a:tc>
                <a:tc gridSpan="2">
                  <a:txBody>
                    <a:bodyPr/>
                    <a:lstStyle/>
                    <a:p>
                      <a:pPr algn="l"/>
                      <a:r>
                        <a:rPr lang="fr-FR" noProof="0" dirty="0"/>
                        <a:t>Obligatoire (envois soumis au contrôle douanier)</a:t>
                      </a:r>
                    </a:p>
                  </a:txBody>
                  <a:tcPr/>
                </a:tc>
                <a:tc hMerge="1">
                  <a:txBody>
                    <a:bodyPr/>
                    <a:lstStyle/>
                    <a:p>
                      <a:endParaRPr lang="en-US" dirty="0"/>
                    </a:p>
                  </a:txBody>
                  <a:tcPr/>
                </a:tc>
                <a:tc>
                  <a:txBody>
                    <a:bodyPr/>
                    <a:lstStyle/>
                    <a:p>
                      <a:pPr algn="l"/>
                      <a:r>
                        <a:rPr lang="fr-FR" noProof="0" dirty="0"/>
                        <a:t>Facultatif</a:t>
                      </a:r>
                    </a:p>
                  </a:txBody>
                  <a:tcPr/>
                </a:tc>
                <a:tc>
                  <a:txBody>
                    <a:bodyPr/>
                    <a:lstStyle/>
                    <a:p>
                      <a:pPr algn="l"/>
                      <a:r>
                        <a:rPr lang="fr-FR" noProof="0" dirty="0"/>
                        <a:t>Obligatoire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t>EMC, EMD, EDH, EMH/EMI</a:t>
                      </a:r>
                    </a:p>
                  </a:txBody>
                  <a:tcPr/>
                </a:tc>
                <a:tc>
                  <a:txBody>
                    <a:bodyPr/>
                    <a:lstStyle/>
                    <a:p>
                      <a:pPr algn="l"/>
                      <a:r>
                        <a:rPr lang="fr-FR" noProof="0" dirty="0"/>
                        <a:t>Non</a:t>
                      </a:r>
                    </a:p>
                  </a:txBody>
                  <a:tcPr/>
                </a:tc>
                <a:tc>
                  <a:txBody>
                    <a:bodyPr/>
                    <a:lstStyle/>
                    <a:p>
                      <a:pPr algn="l"/>
                      <a:r>
                        <a:rPr lang="fr-FR" noProof="0" dirty="0"/>
                        <a:t>Non</a:t>
                      </a:r>
                    </a:p>
                  </a:txBody>
                  <a:tcPr/>
                </a:tc>
                <a:extLst>
                  <a:ext uri="{0D108BD9-81ED-4DB2-BD59-A6C34878D82A}">
                    <a16:rowId xmlns:a16="http://schemas.microsoft.com/office/drawing/2014/main" val="3520893677"/>
                  </a:ext>
                </a:extLst>
              </a:tr>
            </a:tbl>
          </a:graphicData>
        </a:graphic>
      </p:graphicFrame>
    </p:spTree>
    <p:extLst>
      <p:ext uri="{BB962C8B-B14F-4D97-AF65-F5344CB8AC3E}">
        <p14:creationId xmlns:p14="http://schemas.microsoft.com/office/powerpoint/2010/main" val="189649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a:xfrm>
            <a:off x="1743544" y="497201"/>
            <a:ext cx="10150234" cy="574284"/>
          </a:xfrm>
        </p:spPr>
        <p:txBody>
          <a:bodyPr/>
          <a:lstStyle/>
          <a:p>
            <a:r>
              <a:rPr lang="fr-FR" dirty="0"/>
              <a:t>Ressources pour séminaires en ligne</a:t>
            </a:r>
          </a:p>
        </p:txBody>
      </p:sp>
      <p:grpSp>
        <p:nvGrpSpPr>
          <p:cNvPr id="8" name="Groupe 7">
            <a:extLst>
              <a:ext uri="{FF2B5EF4-FFF2-40B4-BE49-F238E27FC236}">
                <a16:creationId xmlns:a16="http://schemas.microsoft.com/office/drawing/2014/main" id="{0877780F-87AF-43C4-A61E-24D91C927F93}"/>
              </a:ext>
            </a:extLst>
          </p:cNvPr>
          <p:cNvGrpSpPr/>
          <p:nvPr/>
        </p:nvGrpSpPr>
        <p:grpSpPr>
          <a:xfrm>
            <a:off x="4466051" y="1179558"/>
            <a:ext cx="6310412" cy="5293765"/>
            <a:chOff x="4381830" y="1227684"/>
            <a:chExt cx="6310412" cy="5293765"/>
          </a:xfrm>
        </p:grpSpPr>
        <p:pic>
          <p:nvPicPr>
            <p:cNvPr id="4" name="Image 3">
              <a:extLst>
                <a:ext uri="{FF2B5EF4-FFF2-40B4-BE49-F238E27FC236}">
                  <a16:creationId xmlns:a16="http://schemas.microsoft.com/office/drawing/2014/main" id="{D2B3AFE2-9123-4E19-A621-4BF3F1ECC397}"/>
                </a:ext>
              </a:extLst>
            </p:cNvPr>
            <p:cNvPicPr>
              <a:picLocks noChangeAspect="1"/>
            </p:cNvPicPr>
            <p:nvPr/>
          </p:nvPicPr>
          <p:blipFill>
            <a:blip r:embed="rId2"/>
            <a:stretch>
              <a:fillRect/>
            </a:stretch>
          </p:blipFill>
          <p:spPr>
            <a:xfrm>
              <a:off x="4438650" y="1227684"/>
              <a:ext cx="6253592" cy="5293765"/>
            </a:xfrm>
            <a:prstGeom prst="rect">
              <a:avLst/>
            </a:prstGeom>
          </p:spPr>
        </p:pic>
        <p:sp>
          <p:nvSpPr>
            <p:cNvPr id="7" name="ZoneTexte 6">
              <a:extLst>
                <a:ext uri="{FF2B5EF4-FFF2-40B4-BE49-F238E27FC236}">
                  <a16:creationId xmlns:a16="http://schemas.microsoft.com/office/drawing/2014/main" id="{50727C3C-E2B6-4B5B-9CE7-5B8291C524B0}"/>
                </a:ext>
              </a:extLst>
            </p:cNvPr>
            <p:cNvSpPr txBox="1"/>
            <p:nvPr/>
          </p:nvSpPr>
          <p:spPr>
            <a:xfrm>
              <a:off x="4381830" y="3429000"/>
              <a:ext cx="1050874" cy="830997"/>
            </a:xfrm>
            <a:prstGeom prst="rect">
              <a:avLst/>
            </a:prstGeom>
            <a:noFill/>
          </p:spPr>
          <p:txBody>
            <a:bodyPr wrap="square" rtlCol="0">
              <a:spAutoFit/>
            </a:bodyPr>
            <a:lstStyle/>
            <a:p>
              <a:pPr algn="r"/>
              <a:r>
                <a:rPr lang="fr-FR" sz="800" b="1" u="sng">
                  <a:solidFill>
                    <a:schemeClr val="accent5">
                      <a:lumMod val="75000"/>
                    </a:schemeClr>
                  </a:solidFill>
                  <a:highlight>
                    <a:srgbClr val="FFFF00"/>
                  </a:highlight>
                </a:rPr>
                <a:t>Publications à propos des services physiques</a:t>
              </a:r>
            </a:p>
            <a:p>
              <a:pPr algn="r"/>
              <a:endParaRPr lang="fr-CH" sz="800" b="1" u="sng" dirty="0">
                <a:solidFill>
                  <a:schemeClr val="accent5">
                    <a:lumMod val="75000"/>
                  </a:schemeClr>
                </a:solidFill>
                <a:highlight>
                  <a:srgbClr val="FFFF00"/>
                </a:highlight>
              </a:endParaRPr>
            </a:p>
            <a:p>
              <a:pPr algn="r"/>
              <a:r>
                <a:rPr lang="fr-FR" sz="800" b="1" u="sng">
                  <a:solidFill>
                    <a:schemeClr val="accent5">
                      <a:lumMod val="75000"/>
                    </a:schemeClr>
                  </a:solidFill>
                  <a:highlight>
                    <a:srgbClr val="FFFF00"/>
                  </a:highlight>
                </a:rPr>
                <a:t>Renforcement des capacités</a:t>
              </a:r>
            </a:p>
            <a:p>
              <a:pPr algn="r"/>
              <a:endParaRPr lang="fr-CH" sz="800" b="1" u="sng" dirty="0">
                <a:solidFill>
                  <a:schemeClr val="accent5">
                    <a:lumMod val="75000"/>
                  </a:schemeClr>
                </a:solidFill>
                <a:highlight>
                  <a:srgbClr val="FFFF00"/>
                </a:highlight>
              </a:endParaRPr>
            </a:p>
            <a:p>
              <a:pPr algn="r"/>
              <a:r>
                <a:rPr lang="fr-FR" sz="800" b="1" u="sng">
                  <a:solidFill>
                    <a:schemeClr val="accent5">
                      <a:lumMod val="75000"/>
                    </a:schemeClr>
                  </a:solidFill>
                </a:rPr>
                <a:t>Formules de l’UPU</a:t>
              </a:r>
            </a:p>
          </p:txBody>
        </p:sp>
      </p:grpSp>
      <p:sp>
        <p:nvSpPr>
          <p:cNvPr id="9" name="ZoneTexte 8">
            <a:extLst>
              <a:ext uri="{FF2B5EF4-FFF2-40B4-BE49-F238E27FC236}">
                <a16:creationId xmlns:a16="http://schemas.microsoft.com/office/drawing/2014/main" id="{7839E34B-CD4B-44F7-8C00-BAA508DC03F2}"/>
              </a:ext>
            </a:extLst>
          </p:cNvPr>
          <p:cNvSpPr txBox="1"/>
          <p:nvPr/>
        </p:nvSpPr>
        <p:spPr>
          <a:xfrm>
            <a:off x="1170571" y="4878223"/>
            <a:ext cx="3509494" cy="1600438"/>
          </a:xfrm>
          <a:prstGeom prst="rect">
            <a:avLst/>
          </a:prstGeom>
          <a:solidFill>
            <a:schemeClr val="accent5">
              <a:lumMod val="20000"/>
              <a:lumOff val="80000"/>
            </a:schemeClr>
          </a:solidFill>
        </p:spPr>
        <p:txBody>
          <a:bodyPr wrap="square">
            <a:spAutoFit/>
          </a:bodyPr>
          <a:lstStyle/>
          <a:p>
            <a:r>
              <a:rPr lang="fr-FR" sz="1400" u="sng" dirty="0">
                <a:solidFill>
                  <a:schemeClr val="accent1"/>
                </a:solidFill>
              </a:rPr>
              <a:t>Séminaires en ligne</a:t>
            </a:r>
          </a:p>
          <a:p>
            <a:endParaRPr lang="en-US" sz="1400" u="sng" dirty="0">
              <a:solidFill>
                <a:schemeClr val="accent1"/>
              </a:solidFill>
            </a:endParaRPr>
          </a:p>
          <a:p>
            <a:pPr marL="285750" indent="-285750">
              <a:buFont typeface="Arial" panose="020B0604020202020204" pitchFamily="34" charset="0"/>
              <a:buChar char="•"/>
            </a:pPr>
            <a:r>
              <a:rPr lang="fr-FR" sz="1400" u="sng" dirty="0">
                <a:solidFill>
                  <a:schemeClr val="accent1"/>
                </a:solidFill>
              </a:rPr>
              <a:t>Présentations</a:t>
            </a:r>
          </a:p>
          <a:p>
            <a:pPr marL="285750" indent="-285750">
              <a:buFont typeface="Arial" panose="020B0604020202020204" pitchFamily="34" charset="0"/>
              <a:buChar char="•"/>
            </a:pPr>
            <a:endParaRPr lang="en-US" sz="1400" u="sng" dirty="0">
              <a:solidFill>
                <a:schemeClr val="accent1"/>
              </a:solidFill>
            </a:endParaRPr>
          </a:p>
          <a:p>
            <a:pPr marL="285750" indent="-285750">
              <a:buFont typeface="Arial" panose="020B0604020202020204" pitchFamily="34" charset="0"/>
              <a:buChar char="•"/>
            </a:pPr>
            <a:r>
              <a:rPr lang="fr-FR" sz="1400" u="sng" dirty="0">
                <a:solidFill>
                  <a:schemeClr val="accent1"/>
                </a:solidFill>
              </a:rPr>
              <a:t>Questions-réponses via la fonction «chat»</a:t>
            </a:r>
          </a:p>
          <a:p>
            <a:pPr marL="285750" indent="-285750">
              <a:buFont typeface="Arial" panose="020B0604020202020204" pitchFamily="34" charset="0"/>
              <a:buChar char="•"/>
            </a:pPr>
            <a:endParaRPr lang="en-US" sz="1400" u="sng" dirty="0">
              <a:solidFill>
                <a:schemeClr val="accent1"/>
              </a:solidFill>
            </a:endParaRPr>
          </a:p>
          <a:p>
            <a:pPr marL="285750" indent="-285750">
              <a:buFont typeface="Arial" panose="020B0604020202020204" pitchFamily="34" charset="0"/>
              <a:buChar char="•"/>
            </a:pPr>
            <a:r>
              <a:rPr lang="fr-FR" sz="1400" u="sng" dirty="0">
                <a:solidFill>
                  <a:schemeClr val="accent1"/>
                </a:solidFill>
              </a:rPr>
              <a:t>Regarder le séminaire en ligne</a:t>
            </a:r>
          </a:p>
        </p:txBody>
      </p:sp>
      <p:cxnSp>
        <p:nvCxnSpPr>
          <p:cNvPr id="12" name="Connecteur : en angle 11">
            <a:extLst>
              <a:ext uri="{FF2B5EF4-FFF2-40B4-BE49-F238E27FC236}">
                <a16:creationId xmlns:a16="http://schemas.microsoft.com/office/drawing/2014/main" id="{8909D5C2-26ED-447E-9613-0C1AD1FE7A48}"/>
              </a:ext>
            </a:extLst>
          </p:cNvPr>
          <p:cNvCxnSpPr>
            <a:cxnSpLocks/>
            <a:endCxn id="9" idx="0"/>
          </p:cNvCxnSpPr>
          <p:nvPr/>
        </p:nvCxnSpPr>
        <p:spPr>
          <a:xfrm rot="10800000" flipV="1">
            <a:off x="2925318" y="3892211"/>
            <a:ext cx="1658716" cy="98601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AC74CDE-6613-47A6-B14D-16E709FD901A}"/>
              </a:ext>
            </a:extLst>
          </p:cNvPr>
          <p:cNvSpPr txBox="1"/>
          <p:nvPr/>
        </p:nvSpPr>
        <p:spPr>
          <a:xfrm>
            <a:off x="1170571" y="2624848"/>
            <a:ext cx="1631435" cy="738664"/>
          </a:xfrm>
          <a:prstGeom prst="rect">
            <a:avLst/>
          </a:prstGeom>
          <a:solidFill>
            <a:schemeClr val="accent5">
              <a:lumMod val="20000"/>
              <a:lumOff val="80000"/>
            </a:schemeClr>
          </a:solidFill>
        </p:spPr>
        <p:txBody>
          <a:bodyPr wrap="square">
            <a:spAutoFit/>
          </a:bodyPr>
          <a:lstStyle/>
          <a:p>
            <a:r>
              <a:rPr lang="fr-FR" sz="1400" u="sng" dirty="0">
                <a:solidFill>
                  <a:schemeClr val="accent1"/>
                </a:solidFill>
              </a:rPr>
              <a:t>Guides</a:t>
            </a:r>
          </a:p>
          <a:p>
            <a:pPr marL="285750" indent="-285750">
              <a:buFont typeface="Arial" panose="020B0604020202020204" pitchFamily="34" charset="0"/>
              <a:buChar char="•"/>
            </a:pPr>
            <a:r>
              <a:rPr lang="fr-FR" sz="1400" u="sng" dirty="0">
                <a:solidFill>
                  <a:schemeClr val="accent1"/>
                </a:solidFill>
              </a:rPr>
              <a:t>Guide </a:t>
            </a:r>
            <a:br>
              <a:rPr lang="fr-FR" sz="1400" u="sng" dirty="0">
                <a:solidFill>
                  <a:schemeClr val="accent1"/>
                </a:solidFill>
              </a:rPr>
            </a:br>
            <a:r>
              <a:rPr lang="fr-FR" sz="1400" u="sng" dirty="0">
                <a:solidFill>
                  <a:schemeClr val="accent1"/>
                </a:solidFill>
              </a:rPr>
              <a:t>de l’utilisateur </a:t>
            </a:r>
          </a:p>
        </p:txBody>
      </p:sp>
      <p:cxnSp>
        <p:nvCxnSpPr>
          <p:cNvPr id="22" name="Connecteur : en angle 21">
            <a:extLst>
              <a:ext uri="{FF2B5EF4-FFF2-40B4-BE49-F238E27FC236}">
                <a16:creationId xmlns:a16="http://schemas.microsoft.com/office/drawing/2014/main" id="{C1CFAE67-D5FE-415A-8EF6-15DAB9599CB0}"/>
              </a:ext>
            </a:extLst>
          </p:cNvPr>
          <p:cNvCxnSpPr>
            <a:cxnSpLocks/>
            <a:endCxn id="13" idx="3"/>
          </p:cNvCxnSpPr>
          <p:nvPr/>
        </p:nvCxnSpPr>
        <p:spPr>
          <a:xfrm rot="10800000">
            <a:off x="2802007" y="2994181"/>
            <a:ext cx="1782039" cy="51905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a:xfrm>
            <a:off x="1792224" y="469608"/>
            <a:ext cx="9884663" cy="574284"/>
          </a:xfrm>
        </p:spPr>
        <p:txBody>
          <a:bodyPr/>
          <a:lstStyle/>
          <a:p>
            <a:r>
              <a:rPr lang="fr-FR" sz="3200" dirty="0">
                <a:cs typeface="+mn-cs"/>
              </a:rPr>
              <a:t>Thèmes abordés dans les différentes sections du Guide de l’utilisateur pour </a:t>
            </a:r>
            <a:br>
              <a:rPr lang="fr-FR" sz="3200" dirty="0">
                <a:cs typeface="+mn-cs"/>
              </a:rPr>
            </a:br>
            <a:r>
              <a:rPr lang="fr-FR" sz="3200" dirty="0">
                <a:cs typeface="+mn-cs"/>
              </a:rPr>
              <a:t>le service de distribution avec suivi</a:t>
            </a:r>
          </a:p>
        </p:txBody>
      </p:sp>
      <p:graphicFrame>
        <p:nvGraphicFramePr>
          <p:cNvPr id="14" name="Diagramme 3">
            <a:extLst>
              <a:ext uri="{FF2B5EF4-FFF2-40B4-BE49-F238E27FC236}">
                <a16:creationId xmlns:a16="http://schemas.microsoft.com/office/drawing/2014/main" id="{B744B312-5B4C-4B6F-B84E-61B2ED025321}"/>
              </a:ext>
            </a:extLst>
          </p:cNvPr>
          <p:cNvGraphicFramePr/>
          <p:nvPr>
            <p:extLst>
              <p:ext uri="{D42A27DB-BD31-4B8C-83A1-F6EECF244321}">
                <p14:modId xmlns:p14="http://schemas.microsoft.com/office/powerpoint/2010/main" val="1169578814"/>
              </p:ext>
            </p:extLst>
          </p:nvPr>
        </p:nvGraphicFramePr>
        <p:xfrm>
          <a:off x="184956" y="1577279"/>
          <a:ext cx="3908679"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A774B783-678E-4E4E-AC8A-16E803E6D14E}"/>
              </a:ext>
            </a:extLst>
          </p:cNvPr>
          <p:cNvGrpSpPr/>
          <p:nvPr/>
        </p:nvGrpSpPr>
        <p:grpSpPr>
          <a:xfrm>
            <a:off x="334266" y="3413028"/>
            <a:ext cx="3516898" cy="1347009"/>
            <a:chOff x="0" y="1628158"/>
            <a:chExt cx="2706371" cy="1471860"/>
          </a:xfrm>
        </p:grpSpPr>
        <p:sp>
          <p:nvSpPr>
            <p:cNvPr id="17" name="Rectangle: Rounded Corners 16">
              <a:extLst>
                <a:ext uri="{FF2B5EF4-FFF2-40B4-BE49-F238E27FC236}">
                  <a16:creationId xmlns:a16="http://schemas.microsoft.com/office/drawing/2014/main" id="{C5A4165B-6F4A-4D21-AC59-F5A98141BDA1}"/>
                </a:ext>
              </a:extLst>
            </p:cNvPr>
            <p:cNvSpPr/>
            <p:nvPr/>
          </p:nvSpPr>
          <p:spPr>
            <a:xfrm>
              <a:off x="0" y="1628158"/>
              <a:ext cx="2706371" cy="14718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 name="Rectangle: Rounded Corners 4">
              <a:extLst>
                <a:ext uri="{FF2B5EF4-FFF2-40B4-BE49-F238E27FC236}">
                  <a16:creationId xmlns:a16="http://schemas.microsoft.com/office/drawing/2014/main" id="{92A9B039-BCD6-427B-B9C5-126DA09AE191}"/>
                </a:ext>
              </a:extLst>
            </p:cNvPr>
            <p:cNvSpPr txBox="1"/>
            <p:nvPr/>
          </p:nvSpPr>
          <p:spPr>
            <a:xfrm>
              <a:off x="71850" y="1700008"/>
              <a:ext cx="2562671" cy="1328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dirty="0"/>
                <a:t>Ce guide fournit une description complète des exigences opérationnelles et techniques du service de distribution avec suivi</a:t>
              </a:r>
            </a:p>
          </p:txBody>
        </p:sp>
      </p:grpSp>
      <p:grpSp>
        <p:nvGrpSpPr>
          <p:cNvPr id="20" name="Group 19">
            <a:extLst>
              <a:ext uri="{FF2B5EF4-FFF2-40B4-BE49-F238E27FC236}">
                <a16:creationId xmlns:a16="http://schemas.microsoft.com/office/drawing/2014/main" id="{6C028366-6B71-4380-B293-855FD8BB0B9D}"/>
              </a:ext>
            </a:extLst>
          </p:cNvPr>
          <p:cNvGrpSpPr/>
          <p:nvPr/>
        </p:nvGrpSpPr>
        <p:grpSpPr>
          <a:xfrm>
            <a:off x="4880171" y="1474430"/>
            <a:ext cx="6040002" cy="4891231"/>
            <a:chOff x="4605851" y="1465286"/>
            <a:chExt cx="6040002" cy="4891231"/>
          </a:xfrm>
        </p:grpSpPr>
        <p:sp>
          <p:nvSpPr>
            <p:cNvPr id="6" name="object 3">
              <a:extLst>
                <a:ext uri="{FF2B5EF4-FFF2-40B4-BE49-F238E27FC236}">
                  <a16:creationId xmlns:a16="http://schemas.microsoft.com/office/drawing/2014/main" id="{EEC0593D-6FBE-4441-922A-19F17A0EED24}"/>
                </a:ext>
              </a:extLst>
            </p:cNvPr>
            <p:cNvSpPr txBox="1"/>
            <p:nvPr/>
          </p:nvSpPr>
          <p:spPr>
            <a:xfrm>
              <a:off x="4605851" y="1465286"/>
              <a:ext cx="2196465" cy="451021"/>
            </a:xfrm>
            <a:prstGeom prst="rect">
              <a:avLst/>
            </a:prstGeom>
          </p:spPr>
          <p:txBody>
            <a:bodyPr vert="horz" wrap="square" lIns="0" tIns="23495" rIns="0" bIns="0" rtlCol="0">
              <a:spAutoFit/>
            </a:bodyPr>
            <a:lstStyle/>
            <a:p>
              <a:pPr marL="238125" marR="30480" indent="-200660">
                <a:lnSpc>
                  <a:spcPct val="125200"/>
                </a:lnSpc>
                <a:spcBef>
                  <a:spcPts val="185"/>
                </a:spcBef>
              </a:pPr>
              <a:r>
                <a:rPr lang="fr-FR" sz="3600" baseline="-12345" dirty="0">
                  <a:solidFill>
                    <a:srgbClr val="878787"/>
                  </a:solidFill>
                  <a:latin typeface="Arial Black"/>
                  <a:cs typeface="Arial Black"/>
                </a:rPr>
                <a:t>1. </a:t>
              </a:r>
              <a:r>
                <a:rPr lang="fr-FR" sz="2000" dirty="0">
                  <a:solidFill>
                    <a:srgbClr val="666666"/>
                  </a:solidFill>
                  <a:latin typeface="Arial Black"/>
                  <a:cs typeface="Arial Black"/>
                </a:rPr>
                <a:t>Contexte</a:t>
              </a:r>
            </a:p>
          </p:txBody>
        </p:sp>
        <p:sp>
          <p:nvSpPr>
            <p:cNvPr id="8" name="object 5">
              <a:extLst>
                <a:ext uri="{FF2B5EF4-FFF2-40B4-BE49-F238E27FC236}">
                  <a16:creationId xmlns:a16="http://schemas.microsoft.com/office/drawing/2014/main" id="{A7E99A38-83F0-41E0-A0F6-BE152FF4CF1F}"/>
                </a:ext>
              </a:extLst>
            </p:cNvPr>
            <p:cNvSpPr txBox="1"/>
            <p:nvPr/>
          </p:nvSpPr>
          <p:spPr>
            <a:xfrm>
              <a:off x="4639378" y="3459055"/>
              <a:ext cx="4285165" cy="382156"/>
            </a:xfrm>
            <a:prstGeom prst="rect">
              <a:avLst/>
            </a:prstGeom>
          </p:spPr>
          <p:txBody>
            <a:bodyPr vert="horz" wrap="square" lIns="0" tIns="12700" rIns="0" bIns="0" rtlCol="0">
              <a:spAutoFit/>
            </a:bodyPr>
            <a:lstStyle/>
            <a:p>
              <a:pPr marL="38100">
                <a:spcBef>
                  <a:spcPts val="100"/>
                </a:spcBef>
              </a:pPr>
              <a:r>
                <a:rPr lang="fr-FR" sz="3600" baseline="-12345" dirty="0">
                  <a:solidFill>
                    <a:srgbClr val="878787"/>
                  </a:solidFill>
                  <a:latin typeface="Arial Black"/>
                  <a:cs typeface="Arial Black"/>
                </a:rPr>
                <a:t>4.</a:t>
              </a:r>
              <a:r>
                <a:rPr lang="fr-FR" sz="2700" baseline="-12345" dirty="0">
                  <a:solidFill>
                    <a:srgbClr val="878787"/>
                  </a:solidFill>
                  <a:latin typeface="Arial Black"/>
                  <a:cs typeface="Arial Black"/>
                </a:rPr>
                <a:t> </a:t>
              </a:r>
              <a:r>
                <a:rPr lang="fr-FR" sz="2000" dirty="0">
                  <a:solidFill>
                    <a:srgbClr val="666666"/>
                  </a:solidFill>
                  <a:latin typeface="Arial Black"/>
                  <a:cs typeface="Arial Black"/>
                </a:rPr>
                <a:t>Prérequis techniques</a:t>
              </a:r>
            </a:p>
          </p:txBody>
        </p:sp>
        <p:sp>
          <p:nvSpPr>
            <p:cNvPr id="9" name="object 6">
              <a:extLst>
                <a:ext uri="{FF2B5EF4-FFF2-40B4-BE49-F238E27FC236}">
                  <a16:creationId xmlns:a16="http://schemas.microsoft.com/office/drawing/2014/main" id="{F9D3357D-871E-477E-8F45-0C62774047B1}"/>
                </a:ext>
              </a:extLst>
            </p:cNvPr>
            <p:cNvSpPr txBox="1"/>
            <p:nvPr/>
          </p:nvSpPr>
          <p:spPr>
            <a:xfrm>
              <a:off x="4659895" y="4826772"/>
              <a:ext cx="5092380" cy="451021"/>
            </a:xfrm>
            <a:prstGeom prst="rect">
              <a:avLst/>
            </a:prstGeom>
          </p:spPr>
          <p:txBody>
            <a:bodyPr vert="horz" wrap="square" lIns="0" tIns="23495" rIns="0" bIns="0" rtlCol="0">
              <a:spAutoFit/>
            </a:bodyPr>
            <a:lstStyle/>
            <a:p>
              <a:pPr marL="306705" marR="30480" indent="-269240">
                <a:lnSpc>
                  <a:spcPct val="125200"/>
                </a:lnSpc>
                <a:spcBef>
                  <a:spcPts val="185"/>
                </a:spcBef>
              </a:pPr>
              <a:r>
                <a:rPr lang="fr-FR" sz="3600" baseline="-12345" dirty="0">
                  <a:solidFill>
                    <a:srgbClr val="878787"/>
                  </a:solidFill>
                  <a:latin typeface="Arial Black"/>
                  <a:cs typeface="Arial Black"/>
                </a:rPr>
                <a:t>6.</a:t>
              </a:r>
              <a:r>
                <a:rPr lang="fr-FR" sz="2700" baseline="-12345" dirty="0">
                  <a:solidFill>
                    <a:srgbClr val="878787"/>
                  </a:solidFill>
                  <a:latin typeface="Arial Black"/>
                  <a:cs typeface="Arial Black"/>
                </a:rPr>
                <a:t> </a:t>
              </a:r>
              <a:r>
                <a:rPr lang="fr-FR" sz="2000" dirty="0">
                  <a:solidFill>
                    <a:srgbClr val="666666"/>
                  </a:solidFill>
                  <a:latin typeface="Arial Black"/>
                  <a:cs typeface="Arial Black"/>
                </a:rPr>
                <a:t>Performance et rémunération</a:t>
              </a:r>
            </a:p>
          </p:txBody>
        </p:sp>
        <p:sp>
          <p:nvSpPr>
            <p:cNvPr id="11" name="object 8">
              <a:extLst>
                <a:ext uri="{FF2B5EF4-FFF2-40B4-BE49-F238E27FC236}">
                  <a16:creationId xmlns:a16="http://schemas.microsoft.com/office/drawing/2014/main" id="{EE8E7142-B58B-4893-89B6-A1EA8520E110}"/>
                </a:ext>
              </a:extLst>
            </p:cNvPr>
            <p:cNvSpPr txBox="1"/>
            <p:nvPr/>
          </p:nvSpPr>
          <p:spPr>
            <a:xfrm>
              <a:off x="4605851" y="2787890"/>
              <a:ext cx="5632140" cy="382156"/>
            </a:xfrm>
            <a:prstGeom prst="rect">
              <a:avLst/>
            </a:prstGeom>
          </p:spPr>
          <p:txBody>
            <a:bodyPr vert="horz" wrap="square" lIns="0" tIns="12700" rIns="0" bIns="0" rtlCol="0">
              <a:spAutoFit/>
            </a:bodyPr>
            <a:lstStyle/>
            <a:p>
              <a:pPr marL="38100">
                <a:spcBef>
                  <a:spcPts val="100"/>
                </a:spcBef>
              </a:pPr>
              <a:r>
                <a:rPr lang="fr-FR" sz="3600" baseline="-12345" dirty="0">
                  <a:solidFill>
                    <a:srgbClr val="878787"/>
                  </a:solidFill>
                  <a:latin typeface="Arial Black"/>
                  <a:cs typeface="Arial Black"/>
                </a:rPr>
                <a:t>3.</a:t>
              </a:r>
              <a:r>
                <a:rPr lang="fr-FR" sz="2700" baseline="-12345" dirty="0">
                  <a:solidFill>
                    <a:srgbClr val="878787"/>
                  </a:solidFill>
                  <a:latin typeface="Arial Black"/>
                  <a:cs typeface="Arial Black"/>
                </a:rPr>
                <a:t> </a:t>
              </a:r>
              <a:r>
                <a:rPr lang="fr-FR" sz="2000" dirty="0">
                  <a:solidFill>
                    <a:srgbClr val="666666"/>
                  </a:solidFill>
                  <a:latin typeface="Arial Black"/>
                  <a:cs typeface="Arial Black"/>
                </a:rPr>
                <a:t>Étiquetage et identification</a:t>
              </a:r>
            </a:p>
          </p:txBody>
        </p:sp>
        <p:sp>
          <p:nvSpPr>
            <p:cNvPr id="12" name="object 9">
              <a:extLst>
                <a:ext uri="{FF2B5EF4-FFF2-40B4-BE49-F238E27FC236}">
                  <a16:creationId xmlns:a16="http://schemas.microsoft.com/office/drawing/2014/main" id="{946CAB33-ADC1-4A49-B4F8-677449BD9275}"/>
                </a:ext>
              </a:extLst>
            </p:cNvPr>
            <p:cNvSpPr txBox="1"/>
            <p:nvPr/>
          </p:nvSpPr>
          <p:spPr>
            <a:xfrm>
              <a:off x="4701265" y="5515005"/>
              <a:ext cx="5365447" cy="841512"/>
            </a:xfrm>
            <a:prstGeom prst="rect">
              <a:avLst/>
            </a:prstGeom>
          </p:spPr>
          <p:txBody>
            <a:bodyPr vert="horz" wrap="square" lIns="0" tIns="23495" rIns="0" bIns="0" rtlCol="0">
              <a:spAutoFit/>
            </a:bodyPr>
            <a:lstStyle/>
            <a:p>
              <a:pPr marL="274320" marR="30480" indent="-236854">
                <a:lnSpc>
                  <a:spcPct val="125200"/>
                </a:lnSpc>
                <a:spcBef>
                  <a:spcPts val="185"/>
                </a:spcBef>
              </a:pPr>
              <a:r>
                <a:rPr lang="fr-FR" sz="3600" baseline="-12345" dirty="0">
                  <a:solidFill>
                    <a:srgbClr val="878787"/>
                  </a:solidFill>
                  <a:latin typeface="Arial Black"/>
                  <a:cs typeface="Arial Black"/>
                </a:rPr>
                <a:t>7.</a:t>
              </a:r>
              <a:r>
                <a:rPr lang="fr-FR" sz="2700" baseline="-12345" dirty="0">
                  <a:solidFill>
                    <a:srgbClr val="878787"/>
                  </a:solidFill>
                  <a:latin typeface="Arial Black"/>
                  <a:cs typeface="Arial Black"/>
                </a:rPr>
                <a:t> </a:t>
              </a:r>
              <a:r>
                <a:rPr lang="fr-FR" sz="2000" dirty="0">
                  <a:solidFill>
                    <a:srgbClr val="666666"/>
                  </a:solidFill>
                  <a:latin typeface="Arial Black"/>
                  <a:cs typeface="Arial Black"/>
                </a:rPr>
                <a:t>Utilisation du rapport d’évaluation de la performance</a:t>
              </a:r>
            </a:p>
          </p:txBody>
        </p:sp>
        <p:sp>
          <p:nvSpPr>
            <p:cNvPr id="13" name="object 4">
              <a:extLst>
                <a:ext uri="{FF2B5EF4-FFF2-40B4-BE49-F238E27FC236}">
                  <a16:creationId xmlns:a16="http://schemas.microsoft.com/office/drawing/2014/main" id="{F37D302F-38E9-4EA2-A4DC-1FA57358D9C6}"/>
                </a:ext>
              </a:extLst>
            </p:cNvPr>
            <p:cNvSpPr txBox="1"/>
            <p:nvPr/>
          </p:nvSpPr>
          <p:spPr>
            <a:xfrm>
              <a:off x="4621325" y="2106553"/>
              <a:ext cx="6024528" cy="451021"/>
            </a:xfrm>
            <a:prstGeom prst="rect">
              <a:avLst/>
            </a:prstGeom>
          </p:spPr>
          <p:txBody>
            <a:bodyPr vert="horz" wrap="square" lIns="0" tIns="23495" rIns="0" bIns="0" rtlCol="0">
              <a:spAutoFit/>
            </a:bodyPr>
            <a:lstStyle/>
            <a:p>
              <a:pPr marL="282575" marR="30480" indent="-245110">
                <a:lnSpc>
                  <a:spcPct val="125200"/>
                </a:lnSpc>
                <a:spcBef>
                  <a:spcPts val="185"/>
                </a:spcBef>
              </a:pPr>
              <a:r>
                <a:rPr lang="fr-FR" sz="3600" baseline="-12345" dirty="0">
                  <a:solidFill>
                    <a:srgbClr val="878787"/>
                  </a:solidFill>
                  <a:latin typeface="Arial Black"/>
                  <a:cs typeface="Arial Black"/>
                </a:rPr>
                <a:t>2.</a:t>
              </a:r>
              <a:r>
                <a:rPr lang="fr-FR" sz="2700" baseline="-12345" dirty="0">
                  <a:solidFill>
                    <a:srgbClr val="878787"/>
                  </a:solidFill>
                  <a:latin typeface="Arial Black"/>
                  <a:cs typeface="Arial Black"/>
                </a:rPr>
                <a:t> </a:t>
              </a:r>
              <a:r>
                <a:rPr lang="fr-FR" sz="2000" dirty="0">
                  <a:solidFill>
                    <a:srgbClr val="666666"/>
                  </a:solidFill>
                  <a:latin typeface="Arial Black"/>
                  <a:cs typeface="Arial Black"/>
                </a:rPr>
                <a:t>Principales exigences opérationnelles</a:t>
              </a:r>
            </a:p>
          </p:txBody>
        </p:sp>
        <p:sp>
          <p:nvSpPr>
            <p:cNvPr id="19" name="object 6">
              <a:extLst>
                <a:ext uri="{FF2B5EF4-FFF2-40B4-BE49-F238E27FC236}">
                  <a16:creationId xmlns:a16="http://schemas.microsoft.com/office/drawing/2014/main" id="{B557A63A-4CC6-4408-8B9F-815A240B2F3B}"/>
                </a:ext>
              </a:extLst>
            </p:cNvPr>
            <p:cNvSpPr txBox="1"/>
            <p:nvPr/>
          </p:nvSpPr>
          <p:spPr>
            <a:xfrm>
              <a:off x="4657666" y="4141037"/>
              <a:ext cx="4360860" cy="451021"/>
            </a:xfrm>
            <a:prstGeom prst="rect">
              <a:avLst/>
            </a:prstGeom>
          </p:spPr>
          <p:txBody>
            <a:bodyPr vert="horz" wrap="square" lIns="0" tIns="23495" rIns="0" bIns="0" rtlCol="0">
              <a:spAutoFit/>
            </a:bodyPr>
            <a:lstStyle/>
            <a:p>
              <a:pPr marL="306705" marR="30480" indent="-269240">
                <a:lnSpc>
                  <a:spcPct val="125200"/>
                </a:lnSpc>
                <a:spcBef>
                  <a:spcPts val="185"/>
                </a:spcBef>
              </a:pPr>
              <a:r>
                <a:rPr lang="fr-FR" sz="3600" baseline="-12345" dirty="0">
                  <a:solidFill>
                    <a:srgbClr val="878787"/>
                  </a:solidFill>
                  <a:latin typeface="Arial Black"/>
                  <a:cs typeface="Arial Black"/>
                </a:rPr>
                <a:t>5.</a:t>
              </a:r>
              <a:r>
                <a:rPr lang="fr-FR" sz="2700" baseline="-12345" dirty="0">
                  <a:solidFill>
                    <a:srgbClr val="878787"/>
                  </a:solidFill>
                  <a:latin typeface="Arial Black"/>
                  <a:cs typeface="Arial Black"/>
                </a:rPr>
                <a:t> </a:t>
              </a:r>
              <a:r>
                <a:rPr lang="fr-FR" sz="2000" dirty="0">
                  <a:solidFill>
                    <a:srgbClr val="666666"/>
                  </a:solidFill>
                  <a:latin typeface="Arial Black"/>
                  <a:cs typeface="Arial Black"/>
                </a:rPr>
                <a:t>Comptabilité et statistiques</a:t>
              </a:r>
            </a:p>
          </p:txBody>
        </p:sp>
      </p:grpSp>
      <p:sp>
        <p:nvSpPr>
          <p:cNvPr id="5" name="ZoneTexte 4">
            <a:extLst>
              <a:ext uri="{FF2B5EF4-FFF2-40B4-BE49-F238E27FC236}">
                <a16:creationId xmlns:a16="http://schemas.microsoft.com/office/drawing/2014/main" id="{BD5CF79F-17A6-4166-BCDA-634F8750D019}"/>
              </a:ext>
            </a:extLst>
          </p:cNvPr>
          <p:cNvSpPr txBox="1"/>
          <p:nvPr/>
        </p:nvSpPr>
        <p:spPr>
          <a:xfrm>
            <a:off x="427635" y="5231761"/>
            <a:ext cx="3516898" cy="584775"/>
          </a:xfrm>
          <a:prstGeom prst="rect">
            <a:avLst/>
          </a:prstGeom>
          <a:noFill/>
        </p:spPr>
        <p:txBody>
          <a:bodyPr wrap="square" rtlCol="0">
            <a:spAutoFit/>
          </a:bodyPr>
          <a:lstStyle/>
          <a:p>
            <a:pPr algn="ctr"/>
            <a:r>
              <a:rPr lang="fr-FR" sz="3200">
                <a:hlinkClick r:id="rId7"/>
              </a:rPr>
              <a:t>Lien vers le guide</a:t>
            </a:r>
          </a:p>
        </p:txBody>
      </p:sp>
    </p:spTree>
    <p:extLst>
      <p:ext uri="{BB962C8B-B14F-4D97-AF65-F5344CB8AC3E}">
        <p14:creationId xmlns:p14="http://schemas.microsoft.com/office/powerpoint/2010/main" val="71703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544" y="408424"/>
            <a:ext cx="10112426" cy="574284"/>
          </a:xfrm>
        </p:spPr>
        <p:txBody>
          <a:bodyPr/>
          <a:lstStyle/>
          <a:p>
            <a:r>
              <a:rPr lang="fr-FR" sz="3200">
                <a:cs typeface="+mn-cs"/>
              </a:rPr>
              <a:t>Définition, poids et exploitation</a:t>
            </a:r>
          </a:p>
        </p:txBody>
      </p:sp>
      <p:graphicFrame>
        <p:nvGraphicFramePr>
          <p:cNvPr id="3" name="Tableau 2">
            <a:extLst>
              <a:ext uri="{FF2B5EF4-FFF2-40B4-BE49-F238E27FC236}">
                <a16:creationId xmlns:a16="http://schemas.microsoft.com/office/drawing/2014/main" id="{20C48C9A-2226-4668-B629-197FE086F97A}"/>
              </a:ext>
            </a:extLst>
          </p:cNvPr>
          <p:cNvGraphicFramePr>
            <a:graphicFrameLocks noGrp="1"/>
          </p:cNvGraphicFramePr>
          <p:nvPr>
            <p:extLst>
              <p:ext uri="{D42A27DB-BD31-4B8C-83A1-F6EECF244321}">
                <p14:modId xmlns:p14="http://schemas.microsoft.com/office/powerpoint/2010/main" val="3638532447"/>
              </p:ext>
            </p:extLst>
          </p:nvPr>
        </p:nvGraphicFramePr>
        <p:xfrm>
          <a:off x="1828801" y="1260633"/>
          <a:ext cx="9858494" cy="5181600"/>
        </p:xfrm>
        <a:graphic>
          <a:graphicData uri="http://schemas.openxmlformats.org/drawingml/2006/table">
            <a:tbl>
              <a:tblPr firstRow="1" firstCol="1" bandRow="1">
                <a:tableStyleId>{3B4B98B0-60AC-42C2-AFA5-B58CD77FA1E5}</a:tableStyleId>
              </a:tblPr>
              <a:tblGrid>
                <a:gridCol w="1562470">
                  <a:extLst>
                    <a:ext uri="{9D8B030D-6E8A-4147-A177-3AD203B41FA5}">
                      <a16:colId xmlns:a16="http://schemas.microsoft.com/office/drawing/2014/main" val="50171737"/>
                    </a:ext>
                  </a:extLst>
                </a:gridCol>
                <a:gridCol w="8296024">
                  <a:extLst>
                    <a:ext uri="{9D8B030D-6E8A-4147-A177-3AD203B41FA5}">
                      <a16:colId xmlns:a16="http://schemas.microsoft.com/office/drawing/2014/main" val="206138547"/>
                    </a:ext>
                  </a:extLst>
                </a:gridCol>
              </a:tblGrid>
              <a:tr h="1916743">
                <a:tc>
                  <a:txBody>
                    <a:bodyPr/>
                    <a:lstStyle/>
                    <a:p>
                      <a:pPr>
                        <a:lnSpc>
                          <a:spcPct val="100000"/>
                        </a:lnSpc>
                        <a:spcBef>
                          <a:spcPts val="300"/>
                        </a:spcBef>
                        <a:spcAft>
                          <a:spcPts val="300"/>
                        </a:spcAft>
                      </a:pPr>
                      <a:r>
                        <a:rPr lang="fr-FR" sz="2000"/>
                        <a:t>Définition</a:t>
                      </a:r>
                    </a:p>
                  </a:txBody>
                  <a:tcPr marL="68580" marR="68580" marT="0" marB="0"/>
                </a:tc>
                <a:tc>
                  <a:txBody>
                    <a:bodyPr/>
                    <a:lstStyle/>
                    <a:p>
                      <a:pPr marL="342900" lvl="0" indent="-342900" algn="l" rtl="0">
                        <a:lnSpc>
                          <a:spcPct val="100000"/>
                        </a:lnSpc>
                        <a:buFont typeface="Symbol" panose="05050102010706020507" pitchFamily="18" charset="2"/>
                        <a:buChar char=""/>
                      </a:pPr>
                      <a:r>
                        <a:rPr lang="fr-FR" sz="2000" b="0" dirty="0"/>
                        <a:t>Les Pays-membres assurent la prestation du service de distribution avec suivi pour les envois de la poste aux lettres contenant des marchandises </a:t>
                      </a:r>
                      <a:br>
                        <a:rPr lang="fr-FR" sz="2000" b="0" dirty="0"/>
                      </a:br>
                      <a:r>
                        <a:rPr lang="fr-FR" sz="2000" b="0" dirty="0"/>
                        <a:t>et peuvent le proposer comme service facultatif dans les relations entre opérateurs désignés des pays concernés pour les envois de la poste </a:t>
                      </a:r>
                      <a:br>
                        <a:rPr lang="fr-FR" sz="2000" b="0" dirty="0"/>
                      </a:br>
                      <a:r>
                        <a:rPr lang="fr-FR" sz="2000" b="0" dirty="0"/>
                        <a:t>au lettres contenant des documents</a:t>
                      </a:r>
                      <a:r>
                        <a:rPr lang="fr-FR" sz="1600" b="0" dirty="0"/>
                        <a:t> </a:t>
                      </a:r>
                      <a:r>
                        <a:rPr lang="fr-FR" sz="2000" b="0" dirty="0"/>
                        <a:t>(art. 17 et 18 de la Convention)</a:t>
                      </a:r>
                    </a:p>
                    <a:p>
                      <a:pPr marL="342900" lvl="0" indent="-342900" algn="l">
                        <a:lnSpc>
                          <a:spcPct val="100000"/>
                        </a:lnSpc>
                        <a:buFont typeface="Symbol" panose="05050102010706020507" pitchFamily="18" charset="2"/>
                        <a:buChar char=""/>
                      </a:pPr>
                      <a:r>
                        <a:rPr lang="fr-FR" sz="2000" b="0" dirty="0"/>
                        <a:t>Les envois sont livrés dans le cadre du régime intérieur prioritaire </a:t>
                      </a:r>
                      <a:br>
                        <a:rPr lang="fr-FR" sz="2000" b="0" dirty="0"/>
                      </a:br>
                      <a:r>
                        <a:rPr lang="fr-FR" sz="2000" b="0" dirty="0"/>
                        <a:t>(art. 18-102 du Règlement) </a:t>
                      </a:r>
                    </a:p>
                  </a:txBody>
                  <a:tcPr marL="68580" marR="68580" marT="0" marB="0"/>
                </a:tc>
                <a:extLst>
                  <a:ext uri="{0D108BD9-81ED-4DB2-BD59-A6C34878D82A}">
                    <a16:rowId xmlns:a16="http://schemas.microsoft.com/office/drawing/2014/main" val="1529720802"/>
                  </a:ext>
                </a:extLst>
              </a:tr>
              <a:tr h="871474">
                <a:tc>
                  <a:txBody>
                    <a:bodyPr/>
                    <a:lstStyle/>
                    <a:p>
                      <a:pPr>
                        <a:lnSpc>
                          <a:spcPct val="100000"/>
                        </a:lnSpc>
                        <a:spcBef>
                          <a:spcPts val="300"/>
                        </a:spcBef>
                        <a:spcAft>
                          <a:spcPts val="300"/>
                        </a:spcAft>
                      </a:pPr>
                      <a:r>
                        <a:rPr lang="fr-FR" sz="2000" dirty="0"/>
                        <a:t>Poids</a:t>
                      </a:r>
                    </a:p>
                  </a:txBody>
                  <a:tcPr marL="68580" marR="68580" marT="0" marB="0"/>
                </a:tc>
                <a:tc>
                  <a:txBody>
                    <a:bodyPr/>
                    <a:lstStyle/>
                    <a:p>
                      <a:pPr marL="0" lvl="0" indent="0" algn="l" rtl="0">
                        <a:lnSpc>
                          <a:spcPct val="100000"/>
                        </a:lnSpc>
                        <a:buFont typeface="Symbol" panose="05050102010706020507" pitchFamily="18" charset="2"/>
                        <a:buNone/>
                      </a:pPr>
                      <a:r>
                        <a:rPr lang="fr-FR" sz="2000" dirty="0"/>
                        <a:t>Les Pays-membres veillent à ce que leurs opérateurs désignés acceptent, traitent, transportent et distribuent des envois avec suivi jusqu’à </a:t>
                      </a:r>
                      <a:br>
                        <a:rPr lang="fr-FR" sz="2000" dirty="0"/>
                      </a:br>
                      <a:r>
                        <a:rPr lang="fr-FR" sz="2000" dirty="0"/>
                        <a:t>2 kilogrammes (art. 17.2 de la Convention)</a:t>
                      </a:r>
                    </a:p>
                  </a:txBody>
                  <a:tcPr marL="68580" marR="68580" marT="0" marB="0"/>
                </a:tc>
                <a:extLst>
                  <a:ext uri="{0D108BD9-81ED-4DB2-BD59-A6C34878D82A}">
                    <a16:rowId xmlns:a16="http://schemas.microsoft.com/office/drawing/2014/main" val="2359572452"/>
                  </a:ext>
                </a:extLst>
              </a:tr>
              <a:tr h="1989150">
                <a:tc>
                  <a:txBody>
                    <a:bodyPr/>
                    <a:lstStyle/>
                    <a:p>
                      <a:pPr>
                        <a:lnSpc>
                          <a:spcPct val="100000"/>
                        </a:lnSpc>
                        <a:spcBef>
                          <a:spcPts val="300"/>
                        </a:spcBef>
                        <a:spcAft>
                          <a:spcPts val="300"/>
                        </a:spcAft>
                      </a:pPr>
                      <a:r>
                        <a:rPr lang="fr-FR" sz="2000"/>
                        <a:t>Notification</a:t>
                      </a:r>
                    </a:p>
                  </a:txBody>
                  <a:tcPr marL="68580" marR="68580" marT="0" marB="0"/>
                </a:tc>
                <a:tc>
                  <a:txBody>
                    <a:bodyPr/>
                    <a:lstStyle/>
                    <a:p>
                      <a:pPr marL="0" lvl="0" indent="0" algn="l" rtl="0">
                        <a:lnSpc>
                          <a:spcPct val="100000"/>
                        </a:lnSpc>
                        <a:buFont typeface="Symbol" panose="05050102010706020507" pitchFamily="18" charset="2"/>
                        <a:buNone/>
                      </a:pPr>
                      <a:r>
                        <a:rPr lang="fr-FR" sz="2000" b="0" dirty="0"/>
                        <a:t>Les opérateurs désignés informent le Bureau international si, en plus </a:t>
                      </a:r>
                      <a:br>
                        <a:rPr lang="fr-FR" sz="2000" b="0" dirty="0"/>
                      </a:br>
                      <a:r>
                        <a:rPr lang="fr-FR" sz="2000" b="0" dirty="0"/>
                        <a:t>de proposer le service de distribution avec suivi obligatoire pour les envois </a:t>
                      </a:r>
                      <a:br>
                        <a:rPr lang="fr-FR" sz="2000" b="0" dirty="0"/>
                      </a:br>
                      <a:r>
                        <a:rPr lang="fr-FR" sz="2000" b="0" dirty="0"/>
                        <a:t>de la poste aux lettres arrivants contenant des marchandises, ils offrent ce service pour les envois de la poste aux lettres partants contenant des marchandises et pour les envois de la poste aux lettres arrivants et partants contenant des documents. Les informations pertinentes seront publiées dans le Recueil de la poste aux lettres</a:t>
                      </a:r>
                    </a:p>
                  </a:txBody>
                  <a:tcPr marL="68580" marR="68580" marT="0" marB="0"/>
                </a:tc>
                <a:extLst>
                  <a:ext uri="{0D108BD9-81ED-4DB2-BD59-A6C34878D82A}">
                    <a16:rowId xmlns:a16="http://schemas.microsoft.com/office/drawing/2014/main" val="1470136539"/>
                  </a:ext>
                </a:extLst>
              </a:tr>
            </a:tbl>
          </a:graphicData>
        </a:graphic>
      </p:graphicFrame>
    </p:spTree>
    <p:extLst>
      <p:ext uri="{BB962C8B-B14F-4D97-AF65-F5344CB8AC3E}">
        <p14:creationId xmlns:p14="http://schemas.microsoft.com/office/powerpoint/2010/main" val="416627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543" y="277315"/>
            <a:ext cx="10112426" cy="574284"/>
          </a:xfrm>
        </p:spPr>
        <p:txBody>
          <a:bodyPr/>
          <a:lstStyle/>
          <a:p>
            <a:r>
              <a:rPr lang="fr-FR" sz="3200">
                <a:cs typeface="+mn-cs"/>
              </a:rPr>
              <a:t>Identification des envois avec suivi</a:t>
            </a:r>
          </a:p>
        </p:txBody>
      </p:sp>
      <p:pic>
        <p:nvPicPr>
          <p:cNvPr id="7" name="Image 6">
            <a:extLst>
              <a:ext uri="{FF2B5EF4-FFF2-40B4-BE49-F238E27FC236}">
                <a16:creationId xmlns:a16="http://schemas.microsoft.com/office/drawing/2014/main" id="{5C3060CC-7023-4C70-AE96-DBE5F11A243E}"/>
              </a:ext>
            </a:extLst>
          </p:cNvPr>
          <p:cNvPicPr>
            <a:picLocks noChangeAspect="1"/>
          </p:cNvPicPr>
          <p:nvPr/>
        </p:nvPicPr>
        <p:blipFill>
          <a:blip r:embed="rId2"/>
          <a:stretch>
            <a:fillRect/>
          </a:stretch>
        </p:blipFill>
        <p:spPr>
          <a:xfrm>
            <a:off x="637950" y="3984584"/>
            <a:ext cx="4413444" cy="2764778"/>
          </a:xfrm>
          <a:prstGeom prst="rect">
            <a:avLst/>
          </a:prstGeom>
        </p:spPr>
      </p:pic>
      <p:pic>
        <p:nvPicPr>
          <p:cNvPr id="9" name="Image 8">
            <a:extLst>
              <a:ext uri="{FF2B5EF4-FFF2-40B4-BE49-F238E27FC236}">
                <a16:creationId xmlns:a16="http://schemas.microsoft.com/office/drawing/2014/main" id="{119761C3-9080-40B9-8E27-459A7FF80F0B}"/>
              </a:ext>
            </a:extLst>
          </p:cNvPr>
          <p:cNvPicPr>
            <a:picLocks noChangeAspect="1"/>
          </p:cNvPicPr>
          <p:nvPr/>
        </p:nvPicPr>
        <p:blipFill>
          <a:blip r:embed="rId3"/>
          <a:stretch>
            <a:fillRect/>
          </a:stretch>
        </p:blipFill>
        <p:spPr>
          <a:xfrm>
            <a:off x="637950" y="1135875"/>
            <a:ext cx="2961026" cy="2699089"/>
          </a:xfrm>
          <a:prstGeom prst="rect">
            <a:avLst/>
          </a:prstGeom>
        </p:spPr>
      </p:pic>
      <p:graphicFrame>
        <p:nvGraphicFramePr>
          <p:cNvPr id="3" name="Diagramme 2">
            <a:extLst>
              <a:ext uri="{FF2B5EF4-FFF2-40B4-BE49-F238E27FC236}">
                <a16:creationId xmlns:a16="http://schemas.microsoft.com/office/drawing/2014/main" id="{65AD8099-AE6C-4863-BA5C-5D7A04168F8E}"/>
              </a:ext>
            </a:extLst>
          </p:cNvPr>
          <p:cNvGraphicFramePr/>
          <p:nvPr>
            <p:extLst>
              <p:ext uri="{D42A27DB-BD31-4B8C-83A1-F6EECF244321}">
                <p14:modId xmlns:p14="http://schemas.microsoft.com/office/powerpoint/2010/main" val="3454886141"/>
              </p:ext>
            </p:extLst>
          </p:nvPr>
        </p:nvGraphicFramePr>
        <p:xfrm>
          <a:off x="3790765" y="1135875"/>
          <a:ext cx="7994181" cy="5613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1B4AFADD-1227-41B8-AF3E-1428B017DD53}"/>
              </a:ext>
            </a:extLst>
          </p:cNvPr>
          <p:cNvPicPr>
            <a:picLocks noChangeAspect="1"/>
          </p:cNvPicPr>
          <p:nvPr/>
        </p:nvPicPr>
        <p:blipFill>
          <a:blip r:embed="rId9"/>
          <a:stretch>
            <a:fillRect/>
          </a:stretch>
        </p:blipFill>
        <p:spPr>
          <a:xfrm>
            <a:off x="5572878" y="6107143"/>
            <a:ext cx="2877687" cy="473542"/>
          </a:xfrm>
          <a:prstGeom prst="rect">
            <a:avLst/>
          </a:prstGeom>
        </p:spPr>
      </p:pic>
      <p:cxnSp>
        <p:nvCxnSpPr>
          <p:cNvPr id="11" name="Connecteur : en angle 10">
            <a:extLst>
              <a:ext uri="{FF2B5EF4-FFF2-40B4-BE49-F238E27FC236}">
                <a16:creationId xmlns:a16="http://schemas.microsoft.com/office/drawing/2014/main" id="{FE13EA6C-B356-4B51-B16A-C032A9CD79A2}"/>
              </a:ext>
            </a:extLst>
          </p:cNvPr>
          <p:cNvCxnSpPr>
            <a:cxnSpLocks/>
          </p:cNvCxnSpPr>
          <p:nvPr/>
        </p:nvCxnSpPr>
        <p:spPr>
          <a:xfrm>
            <a:off x="3355759" y="4939807"/>
            <a:ext cx="2059620" cy="1469871"/>
          </a:xfrm>
          <a:prstGeom prst="bentConnector3">
            <a:avLst>
              <a:gd name="adj1" fmla="val 1724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4843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cs typeface="+mn-cs"/>
              </a:rPr>
              <a:t>Désignation des envois avec suivi</a:t>
            </a:r>
          </a:p>
        </p:txBody>
      </p:sp>
      <p:graphicFrame>
        <p:nvGraphicFramePr>
          <p:cNvPr id="3" name="Diagramme 2">
            <a:extLst>
              <a:ext uri="{FF2B5EF4-FFF2-40B4-BE49-F238E27FC236}">
                <a16:creationId xmlns:a16="http://schemas.microsoft.com/office/drawing/2014/main" id="{A0BE4058-F134-49C3-8A3A-791C6F687143}"/>
              </a:ext>
            </a:extLst>
          </p:cNvPr>
          <p:cNvGraphicFramePr/>
          <p:nvPr>
            <p:extLst>
              <p:ext uri="{D42A27DB-BD31-4B8C-83A1-F6EECF244321}">
                <p14:modId xmlns:p14="http://schemas.microsoft.com/office/powerpoint/2010/main" val="2885068206"/>
              </p:ext>
            </p:extLst>
          </p:nvPr>
        </p:nvGraphicFramePr>
        <p:xfrm>
          <a:off x="5033639" y="1413008"/>
          <a:ext cx="6540294" cy="494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a:extLst>
              <a:ext uri="{FF2B5EF4-FFF2-40B4-BE49-F238E27FC236}">
                <a16:creationId xmlns:a16="http://schemas.microsoft.com/office/drawing/2014/main" id="{B1C91628-2F58-47F4-ACBE-D11E8F7FA1D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743544" y="1558501"/>
            <a:ext cx="2057295" cy="2539366"/>
          </a:xfrm>
          <a:prstGeom prst="rect">
            <a:avLst/>
          </a:prstGeom>
          <a:noFill/>
          <a:ln>
            <a:noFill/>
          </a:ln>
        </p:spPr>
      </p:pic>
      <p:pic>
        <p:nvPicPr>
          <p:cNvPr id="7" name="Image 6">
            <a:extLst>
              <a:ext uri="{FF2B5EF4-FFF2-40B4-BE49-F238E27FC236}">
                <a16:creationId xmlns:a16="http://schemas.microsoft.com/office/drawing/2014/main" id="{4894E2CF-E340-4ACD-991E-CACB0AF67A65}"/>
              </a:ext>
            </a:extLst>
          </p:cNvPr>
          <p:cNvPicPr>
            <a:picLocks noChangeAspect="1"/>
          </p:cNvPicPr>
          <p:nvPr/>
        </p:nvPicPr>
        <p:blipFill>
          <a:blip r:embed="rId9"/>
          <a:stretch>
            <a:fillRect/>
          </a:stretch>
        </p:blipFill>
        <p:spPr>
          <a:xfrm>
            <a:off x="1150042" y="4534595"/>
            <a:ext cx="3482753" cy="1529807"/>
          </a:xfrm>
          <a:prstGeom prst="rect">
            <a:avLst/>
          </a:prstGeom>
        </p:spPr>
      </p:pic>
    </p:spTree>
    <p:extLst>
      <p:ext uri="{BB962C8B-B14F-4D97-AF65-F5344CB8AC3E}">
        <p14:creationId xmlns:p14="http://schemas.microsoft.com/office/powerpoint/2010/main" val="390001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D50B2-F181-4B2B-908A-F7E124F9DCB6}"/>
              </a:ext>
            </a:extLst>
          </p:cNvPr>
          <p:cNvPicPr>
            <a:picLocks noChangeAspect="1"/>
          </p:cNvPicPr>
          <p:nvPr/>
        </p:nvPicPr>
        <p:blipFill>
          <a:blip r:embed="rId2"/>
          <a:stretch>
            <a:fillRect/>
          </a:stretch>
        </p:blipFill>
        <p:spPr>
          <a:xfrm rot="20772852">
            <a:off x="7004603" y="1241547"/>
            <a:ext cx="4410049" cy="47376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2DC17BB-3FE0-417A-B1B1-B79565BBCE0B}"/>
              </a:ext>
            </a:extLst>
          </p:cNvPr>
          <p:cNvPicPr>
            <a:picLocks noChangeAspect="1"/>
          </p:cNvPicPr>
          <p:nvPr/>
        </p:nvPicPr>
        <p:blipFill>
          <a:blip r:embed="rId3"/>
          <a:stretch>
            <a:fillRect/>
          </a:stretch>
        </p:blipFill>
        <p:spPr>
          <a:xfrm rot="20753044">
            <a:off x="4244628" y="1425919"/>
            <a:ext cx="4038596" cy="435865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DA76F14-01B6-4CBA-A84F-A2672D3A45CD}"/>
              </a:ext>
            </a:extLst>
          </p:cNvPr>
          <p:cNvSpPr>
            <a:spLocks noGrp="1"/>
          </p:cNvSpPr>
          <p:nvPr>
            <p:ph type="title"/>
          </p:nvPr>
        </p:nvSpPr>
        <p:spPr>
          <a:xfrm>
            <a:off x="1743544" y="349780"/>
            <a:ext cx="10112426" cy="574284"/>
          </a:xfrm>
        </p:spPr>
        <p:txBody>
          <a:bodyPr/>
          <a:lstStyle/>
          <a:p>
            <a:r>
              <a:rPr lang="fr-FR"/>
              <a:t>Guide pour le service de distribution avec suivi </a:t>
            </a:r>
          </a:p>
        </p:txBody>
      </p:sp>
      <p:pic>
        <p:nvPicPr>
          <p:cNvPr id="4" name="Picture 3">
            <a:extLst>
              <a:ext uri="{FF2B5EF4-FFF2-40B4-BE49-F238E27FC236}">
                <a16:creationId xmlns:a16="http://schemas.microsoft.com/office/drawing/2014/main" id="{DA8BEC29-F3A7-4D07-A41E-9613D253E66D}"/>
              </a:ext>
            </a:extLst>
          </p:cNvPr>
          <p:cNvPicPr>
            <a:picLocks noChangeAspect="1"/>
          </p:cNvPicPr>
          <p:nvPr/>
        </p:nvPicPr>
        <p:blipFill>
          <a:blip r:embed="rId4"/>
          <a:stretch>
            <a:fillRect/>
          </a:stretch>
        </p:blipFill>
        <p:spPr>
          <a:xfrm rot="20796799">
            <a:off x="842397" y="1561607"/>
            <a:ext cx="4755667" cy="4445936"/>
          </a:xfrm>
          <a:prstGeom prst="rect">
            <a:avLst/>
          </a:prstGeom>
          <a:ln>
            <a:noFill/>
          </a:ln>
          <a:effectLst>
            <a:outerShdw blurRad="292100" dist="139700" dir="2700000" algn="tl" rotWithShape="0">
              <a:srgbClr val="333333">
                <a:alpha val="65000"/>
              </a:srgbClr>
            </a:outerShdw>
          </a:effectLst>
        </p:spPr>
      </p:pic>
      <p:sp>
        <p:nvSpPr>
          <p:cNvPr id="11" name="Rectangle : coins arrondis 10">
            <a:extLst>
              <a:ext uri="{FF2B5EF4-FFF2-40B4-BE49-F238E27FC236}">
                <a16:creationId xmlns:a16="http://schemas.microsoft.com/office/drawing/2014/main" id="{FCD63472-A44C-4B1C-9836-03EE5C99D333}"/>
              </a:ext>
            </a:extLst>
          </p:cNvPr>
          <p:cNvSpPr/>
          <p:nvPr/>
        </p:nvSpPr>
        <p:spPr>
          <a:xfrm rot="20697166">
            <a:off x="2469585" y="2023538"/>
            <a:ext cx="1473567" cy="3282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FF0000"/>
                </a:solidFill>
              </a:rPr>
              <a:t>APPROUVÉ</a:t>
            </a:r>
          </a:p>
        </p:txBody>
      </p:sp>
    </p:spTree>
    <p:extLst>
      <p:ext uri="{BB962C8B-B14F-4D97-AF65-F5344CB8AC3E}">
        <p14:creationId xmlns:p14="http://schemas.microsoft.com/office/powerpoint/2010/main" val="194155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99859" y="2051489"/>
            <a:ext cx="10720251" cy="1809549"/>
          </a:xfrm>
        </p:spPr>
        <p:txBody>
          <a:bodyPr/>
          <a:lstStyle/>
          <a:p>
            <a:br>
              <a:rPr lang="fr-FR" sz="1800" b="0" i="0" u="none" strike="noStrike" baseline="0" dirty="0">
                <a:solidFill>
                  <a:srgbClr val="000000"/>
                </a:solidFill>
                <a:latin typeface="Lucida Sans" panose="020B0602030504020204" pitchFamily="34" charset="0"/>
              </a:rPr>
            </a:br>
            <a:r>
              <a:rPr lang="fr-FR" sz="3600" dirty="0"/>
              <a:t> 4. Services des envois recommandés </a:t>
            </a:r>
            <a:br>
              <a:rPr lang="fr-FR" sz="3600" dirty="0"/>
            </a:br>
            <a:r>
              <a:rPr lang="fr-FR" sz="3600" dirty="0"/>
              <a:t>et des envois avec valeur déclarée </a:t>
            </a:r>
            <a:br>
              <a:rPr lang="fr-FR" sz="3600" dirty="0"/>
            </a:br>
            <a:r>
              <a:rPr lang="fr-FR" sz="3600" dirty="0">
                <a:solidFill>
                  <a:srgbClr val="FFFFCC"/>
                </a:solidFill>
              </a:rPr>
              <a:t>en vigueur au 1</a:t>
            </a:r>
            <a:r>
              <a:rPr lang="fr-FR" sz="3600" baseline="30000" dirty="0">
                <a:solidFill>
                  <a:srgbClr val="FFFFCC"/>
                </a:solidFill>
              </a:rPr>
              <a:t>er</a:t>
            </a:r>
            <a:r>
              <a:rPr lang="fr-FR" sz="3600" dirty="0">
                <a:solidFill>
                  <a:srgbClr val="FFFFCC"/>
                </a:solidFill>
              </a:rPr>
              <a:t> janvier 2026 </a:t>
            </a:r>
            <a:r>
              <a:rPr lang="fr-FR" sz="3600" dirty="0"/>
              <a:t>	</a:t>
            </a:r>
          </a:p>
        </p:txBody>
      </p:sp>
    </p:spTree>
    <p:extLst>
      <p:ext uri="{BB962C8B-B14F-4D97-AF65-F5344CB8AC3E}">
        <p14:creationId xmlns:p14="http://schemas.microsoft.com/office/powerpoint/2010/main" val="218505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3" y="497201"/>
            <a:ext cx="9209521" cy="574284"/>
          </a:xfrm>
        </p:spPr>
        <p:txBody>
          <a:bodyPr/>
          <a:lstStyle/>
          <a:p>
            <a:pPr>
              <a:defRPr/>
            </a:pPr>
            <a:r>
              <a:rPr lang="fr-FR" sz="2100" dirty="0">
                <a:cs typeface="Arial" panose="020B0604020202020204" pitchFamily="34" charset="0"/>
              </a:rPr>
              <a:t>Réorientation vers la clientèle et ses besoins</a:t>
            </a:r>
            <a:br>
              <a:rPr lang="fr-FR" sz="2100" dirty="0">
                <a:cs typeface="Arial" panose="020B0604020202020204" pitchFamily="34" charset="0"/>
              </a:rPr>
            </a:br>
            <a:r>
              <a:rPr lang="fr-FR" sz="2100" dirty="0">
                <a:cs typeface="Arial" panose="020B0604020202020204" pitchFamily="34" charset="0"/>
              </a:rPr>
              <a:t>Modifications apportées aux produits entrant en vigueur </a:t>
            </a:r>
            <a:br>
              <a:rPr lang="fr-FR" sz="2100" dirty="0">
                <a:cs typeface="Arial" panose="020B0604020202020204" pitchFamily="34" charset="0"/>
              </a:rPr>
            </a:br>
            <a:r>
              <a:rPr lang="fr-FR" sz="2100" dirty="0">
                <a:cs typeface="Arial" panose="020B0604020202020204" pitchFamily="34" charset="0"/>
              </a:rPr>
              <a:t>au 1</a:t>
            </a:r>
            <a:r>
              <a:rPr lang="fr-FR" sz="2100" baseline="30000" dirty="0">
                <a:cs typeface="Arial" panose="020B0604020202020204" pitchFamily="34" charset="0"/>
              </a:rPr>
              <a:t>er</a:t>
            </a:r>
            <a:r>
              <a:rPr lang="fr-FR" sz="2100" dirty="0">
                <a:cs typeface="Arial" panose="020B0604020202020204" pitchFamily="34" charset="0"/>
              </a:rPr>
              <a:t> janvier 2026</a:t>
            </a:r>
          </a:p>
        </p:txBody>
      </p:sp>
      <p:graphicFrame>
        <p:nvGraphicFramePr>
          <p:cNvPr id="7" name="Diagram 6">
            <a:extLst>
              <a:ext uri="{FF2B5EF4-FFF2-40B4-BE49-F238E27FC236}">
                <a16:creationId xmlns:a16="http://schemas.microsoft.com/office/drawing/2014/main" id="{46BC5D41-FF8D-4EB2-B4FD-6A2A1537821B}"/>
              </a:ext>
            </a:extLst>
          </p:cNvPr>
          <p:cNvGraphicFramePr/>
          <p:nvPr>
            <p:extLst>
              <p:ext uri="{D42A27DB-BD31-4B8C-83A1-F6EECF244321}">
                <p14:modId xmlns:p14="http://schemas.microsoft.com/office/powerpoint/2010/main" val="3225653741"/>
              </p:ext>
            </p:extLst>
          </p:nvPr>
        </p:nvGraphicFramePr>
        <p:xfrm>
          <a:off x="3049038" y="1401912"/>
          <a:ext cx="8806412" cy="495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Notched Right 7">
            <a:extLst>
              <a:ext uri="{FF2B5EF4-FFF2-40B4-BE49-F238E27FC236}">
                <a16:creationId xmlns:a16="http://schemas.microsoft.com/office/drawing/2014/main" id="{659D6074-EC2D-48BC-AB33-E68BE6C5A5B7}"/>
              </a:ext>
            </a:extLst>
          </p:cNvPr>
          <p:cNvSpPr/>
          <p:nvPr/>
        </p:nvSpPr>
        <p:spPr>
          <a:xfrm>
            <a:off x="2328752" y="3317438"/>
            <a:ext cx="1021576" cy="998309"/>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pic>
        <p:nvPicPr>
          <p:cNvPr id="9" name="Picture 8" descr="image.jpg">
            <a:extLst>
              <a:ext uri="{FF2B5EF4-FFF2-40B4-BE49-F238E27FC236}">
                <a16:creationId xmlns:a16="http://schemas.microsoft.com/office/drawing/2014/main" id="{5CA8A7E1-E51A-4A4B-8F42-3BCC9151E260}"/>
              </a:ext>
            </a:extLst>
          </p:cNvPr>
          <p:cNvPicPr>
            <a:picLocks noChangeAspect="1"/>
          </p:cNvPicPr>
          <p:nvPr/>
        </p:nvPicPr>
        <p:blipFill>
          <a:blip r:embed="rId7"/>
          <a:stretch>
            <a:fillRect/>
          </a:stretch>
        </p:blipFill>
        <p:spPr>
          <a:xfrm>
            <a:off x="390401" y="2860135"/>
            <a:ext cx="1880098" cy="191291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18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97201"/>
            <a:ext cx="10025244" cy="574284"/>
          </a:xfrm>
        </p:spPr>
        <p:txBody>
          <a:bodyPr/>
          <a:lstStyle/>
          <a:p>
            <a:r>
              <a:rPr lang="fr-FR" sz="2500" dirty="0"/>
              <a:t>Service de recommandation (RA–RZ) – Modifications entrant en vigueur au 1</a:t>
            </a:r>
            <a:r>
              <a:rPr lang="fr-FR" sz="2500" baseline="30000" dirty="0"/>
              <a:t>er</a:t>
            </a:r>
            <a:r>
              <a:rPr lang="fr-FR" sz="2500" dirty="0"/>
              <a:t> janvier 2025</a:t>
            </a:r>
          </a:p>
        </p:txBody>
      </p:sp>
      <p:grpSp>
        <p:nvGrpSpPr>
          <p:cNvPr id="7" name="Group 6">
            <a:extLst>
              <a:ext uri="{FF2B5EF4-FFF2-40B4-BE49-F238E27FC236}">
                <a16:creationId xmlns:a16="http://schemas.microsoft.com/office/drawing/2014/main" id="{534E26A7-A1F9-481A-BF26-8BAF041E0C88}"/>
              </a:ext>
            </a:extLst>
          </p:cNvPr>
          <p:cNvGrpSpPr/>
          <p:nvPr/>
        </p:nvGrpSpPr>
        <p:grpSpPr>
          <a:xfrm>
            <a:off x="336550" y="1530220"/>
            <a:ext cx="11498872" cy="1305541"/>
            <a:chOff x="0" y="0"/>
            <a:chExt cx="8498311" cy="1163646"/>
          </a:xfrm>
        </p:grpSpPr>
        <p:sp>
          <p:nvSpPr>
            <p:cNvPr id="16" name="Rectangle: Rounded Corners 15">
              <a:extLst>
                <a:ext uri="{FF2B5EF4-FFF2-40B4-BE49-F238E27FC236}">
                  <a16:creationId xmlns:a16="http://schemas.microsoft.com/office/drawing/2014/main" id="{0FAEB3FB-1552-45EF-B4B7-1AE4F2385226}"/>
                </a:ext>
              </a:extLst>
            </p:cNvPr>
            <p:cNvSpPr/>
            <p:nvPr/>
          </p:nvSpPr>
          <p:spPr>
            <a:xfrm>
              <a:off x="0" y="0"/>
              <a:ext cx="8498311" cy="11636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Rectangle: Rounded Corners 4">
              <a:extLst>
                <a:ext uri="{FF2B5EF4-FFF2-40B4-BE49-F238E27FC236}">
                  <a16:creationId xmlns:a16="http://schemas.microsoft.com/office/drawing/2014/main" id="{7D2E4BC2-E238-46ED-BE0D-69D97108A7D2}"/>
                </a:ext>
              </a:extLst>
            </p:cNvPr>
            <p:cNvSpPr txBox="1"/>
            <p:nvPr/>
          </p:nvSpPr>
          <p:spPr>
            <a:xfrm>
              <a:off x="34082" y="34082"/>
              <a:ext cx="8464229" cy="109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just" defTabSz="755650">
                <a:lnSpc>
                  <a:spcPct val="90000"/>
                </a:lnSpc>
                <a:spcBef>
                  <a:spcPct val="0"/>
                </a:spcBef>
                <a:spcAft>
                  <a:spcPct val="35000"/>
                </a:spcAft>
              </a:pPr>
              <a:r>
                <a:rPr lang="fr-FR" sz="1700" dirty="0">
                  <a:latin typeface="Verdana" panose="020B0604030504040204" pitchFamily="34" charset="0"/>
                  <a:ea typeface="Verdana" panose="020B0604030504040204" pitchFamily="34" charset="0"/>
                </a:rPr>
                <a:t>À l’origine, le service de recommandation était un service supplémentaire obligatoire pour les envois de la poste aux lettres contenant des documents et des marchandises, avec une garantie de responsabilité de bout en bout et une visibilité uniquement au point de distribution, mais sans suivi de bout en bout. L’objectif initial du service de recommandation était de fournir une preuve du dépôt et d’obtenir la signature du destinataire pour des documents essentiellement juridiques (d’un poids maximal de 2 kg) </a:t>
              </a:r>
            </a:p>
          </p:txBody>
        </p:sp>
      </p:grpSp>
      <p:grpSp>
        <p:nvGrpSpPr>
          <p:cNvPr id="8" name="Group 7">
            <a:extLst>
              <a:ext uri="{FF2B5EF4-FFF2-40B4-BE49-F238E27FC236}">
                <a16:creationId xmlns:a16="http://schemas.microsoft.com/office/drawing/2014/main" id="{A885B5EE-AAAE-48E0-BA51-4AB8454E3DFE}"/>
              </a:ext>
            </a:extLst>
          </p:cNvPr>
          <p:cNvGrpSpPr/>
          <p:nvPr/>
        </p:nvGrpSpPr>
        <p:grpSpPr>
          <a:xfrm>
            <a:off x="1969046" y="3052394"/>
            <a:ext cx="9886404" cy="1491930"/>
            <a:chOff x="135358" y="0"/>
            <a:chExt cx="8937879" cy="1481561"/>
          </a:xfrm>
          <a:solidFill>
            <a:schemeClr val="accent5">
              <a:lumMod val="50000"/>
            </a:schemeClr>
          </a:solidFill>
        </p:grpSpPr>
        <p:sp>
          <p:nvSpPr>
            <p:cNvPr id="14" name="Rectangle: Rounded Corners 13">
              <a:extLst>
                <a:ext uri="{FF2B5EF4-FFF2-40B4-BE49-F238E27FC236}">
                  <a16:creationId xmlns:a16="http://schemas.microsoft.com/office/drawing/2014/main" id="{1AE5D8F4-44AD-4C54-A7DC-3F7BB43FCE1B}"/>
                </a:ext>
              </a:extLst>
            </p:cNvPr>
            <p:cNvSpPr/>
            <p:nvPr/>
          </p:nvSpPr>
          <p:spPr>
            <a:xfrm>
              <a:off x="135358" y="0"/>
              <a:ext cx="8937878" cy="14815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700"/>
            </a:p>
          </p:txBody>
        </p:sp>
        <p:sp>
          <p:nvSpPr>
            <p:cNvPr id="15" name="Rectangle: Rounded Corners 4">
              <a:extLst>
                <a:ext uri="{FF2B5EF4-FFF2-40B4-BE49-F238E27FC236}">
                  <a16:creationId xmlns:a16="http://schemas.microsoft.com/office/drawing/2014/main" id="{87EA2CAE-F407-4789-B77D-320965910036}"/>
                </a:ext>
              </a:extLst>
            </p:cNvPr>
            <p:cNvSpPr txBox="1"/>
            <p:nvPr/>
          </p:nvSpPr>
          <p:spPr>
            <a:xfrm>
              <a:off x="135359" y="105461"/>
              <a:ext cx="8937878" cy="1221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fr-FR" sz="1700" b="1" dirty="0">
                  <a:solidFill>
                    <a:srgbClr val="FFC000"/>
                  </a:solidFill>
                  <a:latin typeface="Verdana" panose="020B0604030504040204" pitchFamily="34" charset="0"/>
                  <a:ea typeface="Verdana" panose="020B0604030504040204" pitchFamily="34" charset="0"/>
                </a:rPr>
                <a:t>Qu’est-ce qui va changer? </a:t>
              </a:r>
              <a:r>
                <a:rPr lang="fr-FR" sz="1700" dirty="0">
                  <a:latin typeface="Verdana" panose="020B0604030504040204" pitchFamily="34" charset="0"/>
                  <a:ea typeface="Verdana" panose="020B0604030504040204" pitchFamily="34" charset="0"/>
                </a:rPr>
                <a:t>Le service de recommandation sera</a:t>
              </a:r>
              <a:r>
                <a:rPr kumimoji="0" lang="fr-FR" sz="1700" i="0" u="none" strike="noStrike" cap="none" normalizeH="0" baseline="0" dirty="0">
                  <a:ln>
                    <a:noFill/>
                  </a:ln>
                  <a:solidFill>
                    <a:prstClr val="white"/>
                  </a:solidFill>
                  <a:uLnTx/>
                  <a:uFillTx/>
                  <a:latin typeface="Verdana" panose="020B0604030504040204" pitchFamily="34" charset="0"/>
                  <a:ea typeface="Verdana" panose="020B0604030504040204" pitchFamily="34" charset="0"/>
                </a:rPr>
                <a:t> </a:t>
              </a:r>
              <a:r>
                <a:rPr lang="fr-FR" sz="1700" b="1" dirty="0">
                  <a:solidFill>
                    <a:srgbClr val="FF0000"/>
                  </a:solidFill>
                  <a:latin typeface="Verdana" panose="020B0604030504040204" pitchFamily="34" charset="0"/>
                  <a:ea typeface="Verdana" panose="020B0604030504040204" pitchFamily="34" charset="0"/>
                </a:rPr>
                <a:t>limité aux seuls documents à compter du 1</a:t>
              </a:r>
              <a:r>
                <a:rPr lang="fr-FR" sz="1700" b="1" baseline="30000" dirty="0">
                  <a:solidFill>
                    <a:srgbClr val="FF0000"/>
                  </a:solidFill>
                  <a:latin typeface="Verdana" panose="020B0604030504040204" pitchFamily="34" charset="0"/>
                  <a:ea typeface="Verdana" panose="020B0604030504040204" pitchFamily="34" charset="0"/>
                </a:rPr>
                <a:t>er</a:t>
              </a:r>
              <a:r>
                <a:rPr lang="fr-FR" sz="1700" b="1" dirty="0">
                  <a:solidFill>
                    <a:srgbClr val="FF0000"/>
                  </a:solidFill>
                  <a:latin typeface="Verdana" panose="020B0604030504040204" pitchFamily="34" charset="0"/>
                  <a:ea typeface="Verdana" panose="020B0604030504040204" pitchFamily="34" charset="0"/>
                </a:rPr>
                <a:t> janvier 2026</a:t>
              </a:r>
              <a:r>
                <a:rPr lang="fr-FR" sz="1700" dirty="0">
                  <a:latin typeface="Verdana" panose="020B0604030504040204" pitchFamily="34" charset="0"/>
                  <a:ea typeface="Verdana" panose="020B0604030504040204" pitchFamily="34" charset="0"/>
                </a:rPr>
                <a:t> tandis que le suivi électronique sera obligatoire pour les envois recommandés et les envois avec valeur déclarée. Cela signifie que le service de recommandation ne s’appliquera plus aux envois postaux contenant des marchandises, y compris les envois contenant des marchandises dangereuses </a:t>
              </a:r>
              <a:br>
                <a:rPr lang="fr-FR" sz="1700" dirty="0">
                  <a:latin typeface="Verdana" panose="020B0604030504040204" pitchFamily="34" charset="0"/>
                  <a:ea typeface="Verdana" panose="020B0604030504040204" pitchFamily="34" charset="0"/>
                </a:rPr>
              </a:br>
              <a:r>
                <a:rPr lang="fr-FR" sz="1700" dirty="0">
                  <a:latin typeface="Verdana" panose="020B0604030504040204" pitchFamily="34" charset="0"/>
                  <a:ea typeface="Verdana" panose="020B0604030504040204" pitchFamily="34" charset="0"/>
                </a:rPr>
                <a:t>ou des substances infectieuses admissibles</a:t>
              </a:r>
            </a:p>
          </p:txBody>
        </p:sp>
      </p:grpSp>
      <p:pic>
        <p:nvPicPr>
          <p:cNvPr id="9" name="Picture 8">
            <a:extLst>
              <a:ext uri="{FF2B5EF4-FFF2-40B4-BE49-F238E27FC236}">
                <a16:creationId xmlns:a16="http://schemas.microsoft.com/office/drawing/2014/main" id="{47681B6B-7CB6-4E1E-90A6-533E25A9CD77}"/>
              </a:ext>
            </a:extLst>
          </p:cNvPr>
          <p:cNvPicPr>
            <a:picLocks noChangeAspect="1"/>
          </p:cNvPicPr>
          <p:nvPr/>
        </p:nvPicPr>
        <p:blipFill>
          <a:blip r:embed="rId2"/>
          <a:stretch>
            <a:fillRect/>
          </a:stretch>
        </p:blipFill>
        <p:spPr>
          <a:xfrm rot="5400000">
            <a:off x="477266" y="2908825"/>
            <a:ext cx="1397179" cy="1586380"/>
          </a:xfrm>
          <a:prstGeom prst="rect">
            <a:avLst/>
          </a:prstGeom>
        </p:spPr>
      </p:pic>
      <p:pic>
        <p:nvPicPr>
          <p:cNvPr id="10" name="Picture 9">
            <a:extLst>
              <a:ext uri="{FF2B5EF4-FFF2-40B4-BE49-F238E27FC236}">
                <a16:creationId xmlns:a16="http://schemas.microsoft.com/office/drawing/2014/main" id="{664469CD-AD7F-4796-83BD-E181DB16DBB7}"/>
              </a:ext>
            </a:extLst>
          </p:cNvPr>
          <p:cNvPicPr>
            <a:picLocks noChangeAspect="1"/>
          </p:cNvPicPr>
          <p:nvPr/>
        </p:nvPicPr>
        <p:blipFill>
          <a:blip r:embed="rId3"/>
          <a:stretch>
            <a:fillRect/>
          </a:stretch>
        </p:blipFill>
        <p:spPr>
          <a:xfrm>
            <a:off x="663398" y="3618882"/>
            <a:ext cx="813727" cy="263826"/>
          </a:xfrm>
          <a:prstGeom prst="rect">
            <a:avLst/>
          </a:prstGeom>
        </p:spPr>
      </p:pic>
      <p:grpSp>
        <p:nvGrpSpPr>
          <p:cNvPr id="11" name="Group 10">
            <a:extLst>
              <a:ext uri="{FF2B5EF4-FFF2-40B4-BE49-F238E27FC236}">
                <a16:creationId xmlns:a16="http://schemas.microsoft.com/office/drawing/2014/main" id="{708E3AC3-B275-403F-ABD8-E6FF9BCDB298}"/>
              </a:ext>
            </a:extLst>
          </p:cNvPr>
          <p:cNvGrpSpPr/>
          <p:nvPr/>
        </p:nvGrpSpPr>
        <p:grpSpPr>
          <a:xfrm>
            <a:off x="345989" y="4640627"/>
            <a:ext cx="11489433" cy="2016000"/>
            <a:chOff x="0" y="0"/>
            <a:chExt cx="9029455" cy="2310472"/>
          </a:xfrm>
        </p:grpSpPr>
        <p:sp>
          <p:nvSpPr>
            <p:cNvPr id="12" name="Rectangle: Rounded Corners 11">
              <a:extLst>
                <a:ext uri="{FF2B5EF4-FFF2-40B4-BE49-F238E27FC236}">
                  <a16:creationId xmlns:a16="http://schemas.microsoft.com/office/drawing/2014/main" id="{AADEC64D-7929-483F-BED1-5FB37689DD28}"/>
                </a:ext>
              </a:extLst>
            </p:cNvPr>
            <p:cNvSpPr/>
            <p:nvPr/>
          </p:nvSpPr>
          <p:spPr>
            <a:xfrm>
              <a:off x="0" y="0"/>
              <a:ext cx="9029455" cy="220010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3" name="Rectangle: Rounded Corners 4">
              <a:extLst>
                <a:ext uri="{FF2B5EF4-FFF2-40B4-BE49-F238E27FC236}">
                  <a16:creationId xmlns:a16="http://schemas.microsoft.com/office/drawing/2014/main" id="{FDEF9672-0C70-47AD-BED6-FF8FD195A5A9}"/>
                </a:ext>
              </a:extLst>
            </p:cNvPr>
            <p:cNvSpPr txBox="1"/>
            <p:nvPr/>
          </p:nvSpPr>
          <p:spPr>
            <a:xfrm>
              <a:off x="69712" y="69713"/>
              <a:ext cx="8959742"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r>
                <a:rPr lang="fr-FR" sz="1700" b="1" dirty="0">
                  <a:solidFill>
                    <a:srgbClr val="FFC000"/>
                  </a:solidFill>
                  <a:latin typeface="Verdana" panose="020B0604030504040204" pitchFamily="34" charset="0"/>
                  <a:ea typeface="Verdana" panose="020B0604030504040204" pitchFamily="34" charset="0"/>
                </a:rPr>
                <a:t>Modifications à la Convention</a:t>
              </a:r>
            </a:p>
            <a:p>
              <a:pPr defTabSz="1155700">
                <a:lnSpc>
                  <a:spcPct val="90000"/>
                </a:lnSpc>
                <a:spcBef>
                  <a:spcPct val="0"/>
                </a:spcBef>
                <a:spcAft>
                  <a:spcPct val="35000"/>
                </a:spcAft>
              </a:pPr>
              <a:r>
                <a:rPr lang="fr-FR" sz="1700" b="1" dirty="0">
                  <a:latin typeface="Verdana" panose="020B0604030504040204" pitchFamily="34" charset="0"/>
                  <a:ea typeface="Verdana" panose="020B0604030504040204" pitchFamily="34" charset="0"/>
                </a:rPr>
                <a:t>Article 18</a:t>
              </a:r>
              <a:br>
                <a:rPr lang="fr-FR" sz="1700" b="1" dirty="0">
                  <a:latin typeface="Verdana" panose="020B0604030504040204" pitchFamily="34" charset="0"/>
                  <a:ea typeface="Verdana" panose="020B0604030504040204" pitchFamily="34" charset="0"/>
                </a:rPr>
              </a:br>
              <a:r>
                <a:rPr lang="fr-FR" sz="1700" b="1" dirty="0">
                  <a:latin typeface="Verdana" panose="020B0604030504040204" pitchFamily="34" charset="0"/>
                  <a:ea typeface="Verdana" panose="020B0604030504040204" pitchFamily="34" charset="0"/>
                </a:rPr>
                <a:t>Services supplémentaires</a:t>
              </a:r>
            </a:p>
            <a:p>
              <a:pPr algn="just" defTabSz="450000">
                <a:lnSpc>
                  <a:spcPct val="90000"/>
                </a:lnSpc>
                <a:spcBef>
                  <a:spcPct val="0"/>
                </a:spcBef>
                <a:spcAft>
                  <a:spcPts val="0"/>
                </a:spcAft>
              </a:pPr>
              <a:r>
                <a:rPr lang="fr-FR" sz="1700" dirty="0">
                  <a:latin typeface="Verdana" panose="020B0604030504040204" pitchFamily="34" charset="0"/>
                  <a:ea typeface="Verdana" panose="020B0604030504040204" pitchFamily="34" charset="0"/>
                </a:rPr>
                <a:t>1.	Les Pays-membres assurent la prestation des services supplémentaires obligatoires ci-après:</a:t>
              </a:r>
            </a:p>
            <a:p>
              <a:pPr marL="449263" indent="-449263" algn="just" defTabSz="450000">
                <a:lnSpc>
                  <a:spcPct val="90000"/>
                </a:lnSpc>
                <a:spcBef>
                  <a:spcPts val="600"/>
                </a:spcBef>
                <a:spcAft>
                  <a:spcPts val="0"/>
                </a:spcAft>
              </a:pPr>
              <a:r>
                <a:rPr lang="fr-FR" sz="1700" dirty="0">
                  <a:latin typeface="Verdana" panose="020B0604030504040204" pitchFamily="34" charset="0"/>
                  <a:ea typeface="Verdana" panose="020B0604030504040204" pitchFamily="34" charset="0"/>
                </a:rPr>
                <a:t>1.2	service de recommandation pour les envois-avion et les envois prioritaires partants et arrivants </a:t>
              </a:r>
              <a:br>
                <a:rPr lang="fr-FR" sz="1700" dirty="0">
                  <a:latin typeface="Verdana" panose="020B0604030504040204" pitchFamily="34" charset="0"/>
                  <a:ea typeface="Verdana" panose="020B0604030504040204" pitchFamily="34" charset="0"/>
                </a:rPr>
              </a:br>
              <a:r>
                <a:rPr lang="fr-FR" sz="1700" dirty="0">
                  <a:latin typeface="Verdana" panose="020B0604030504040204" pitchFamily="34" charset="0"/>
                  <a:ea typeface="Verdana" panose="020B0604030504040204" pitchFamily="34" charset="0"/>
                </a:rPr>
                <a:t>de la poste aux lettres </a:t>
              </a:r>
              <a:r>
                <a:rPr lang="fr-FR" sz="1700" b="1" u="sng" dirty="0">
                  <a:solidFill>
                    <a:srgbClr val="FFC000"/>
                  </a:solidFill>
                  <a:latin typeface="Verdana" panose="020B0604030504040204" pitchFamily="34" charset="0"/>
                  <a:ea typeface="Verdana" panose="020B0604030504040204" pitchFamily="34" charset="0"/>
                </a:rPr>
                <a:t>contenant uniquement des documents</a:t>
              </a:r>
              <a:endParaRPr lang="fr-FR" sz="1700"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74516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E8FA-EE2B-4E96-AA82-85D3B5F4A553}"/>
              </a:ext>
            </a:extLst>
          </p:cNvPr>
          <p:cNvSpPr>
            <a:spLocks noGrp="1"/>
          </p:cNvSpPr>
          <p:nvPr>
            <p:ph type="title"/>
          </p:nvPr>
        </p:nvSpPr>
        <p:spPr/>
        <p:txBody>
          <a:bodyPr/>
          <a:lstStyle/>
          <a:p>
            <a:r>
              <a:rPr lang="fr-FR" dirty="0"/>
              <a:t>Ordre du jour </a:t>
            </a:r>
          </a:p>
        </p:txBody>
      </p:sp>
      <p:sp>
        <p:nvSpPr>
          <p:cNvPr id="5" name="TextBox 4">
            <a:extLst>
              <a:ext uri="{FF2B5EF4-FFF2-40B4-BE49-F238E27FC236}">
                <a16:creationId xmlns:a16="http://schemas.microsoft.com/office/drawing/2014/main" id="{0C7FA659-9FC4-4447-8608-683FD5A80D51}"/>
              </a:ext>
            </a:extLst>
          </p:cNvPr>
          <p:cNvSpPr txBox="1"/>
          <p:nvPr/>
        </p:nvSpPr>
        <p:spPr>
          <a:xfrm>
            <a:off x="1743075" y="1456017"/>
            <a:ext cx="9996018" cy="4832092"/>
          </a:xfrm>
          <a:prstGeom prst="rect">
            <a:avLst/>
          </a:prstGeom>
          <a:noFill/>
        </p:spPr>
        <p:txBody>
          <a:bodyPr wrap="square">
            <a:spAutoFit/>
          </a:bodyPr>
          <a:lstStyle/>
          <a:p>
            <a:pPr marL="342900" lvl="0" indent="-342900">
              <a:buFont typeface="+mj-lt"/>
              <a:buAutoNum type="arabicPeriod"/>
            </a:pPr>
            <a:r>
              <a:rPr lang="fr-FR" sz="1400" b="1" dirty="0">
                <a:latin typeface="Calibri" panose="020F0502020204030204" pitchFamily="34" charset="0"/>
                <a:ea typeface="Times New Roman" panose="02020603050405020304" pitchFamily="18" charset="0"/>
              </a:rPr>
              <a:t>Remarques liminaires</a:t>
            </a:r>
          </a:p>
          <a:p>
            <a:pPr marL="342900" lvl="0" indent="-342900">
              <a:buFont typeface="+mj-lt"/>
              <a:buAutoNum type="arabicPeriod"/>
            </a:pPr>
            <a:endParaRPr lang="en-US" sz="1400" dirty="0">
              <a:ea typeface="Calibri" panose="020F0502020204030204" pitchFamily="34" charset="0"/>
            </a:endParaRPr>
          </a:p>
          <a:p>
            <a:pPr marL="342900" lvl="0" indent="-342900">
              <a:buFont typeface="+mj-lt"/>
              <a:buAutoNum type="arabicPeriod"/>
            </a:pPr>
            <a:r>
              <a:rPr lang="fr-FR" sz="1400" b="1" dirty="0">
                <a:latin typeface="Calibri" panose="020F0502020204030204" pitchFamily="34" charset="0"/>
              </a:rPr>
              <a:t>Changements réglementaires suite au 28</a:t>
            </a:r>
            <a:r>
              <a:rPr lang="fr-FR" sz="1400" b="1" baseline="30000" dirty="0">
                <a:latin typeface="Calibri" panose="020F0502020204030204" pitchFamily="34" charset="0"/>
              </a:rPr>
              <a:t>e</a:t>
            </a:r>
            <a:r>
              <a:rPr lang="fr-FR" sz="1400" b="1" dirty="0">
                <a:latin typeface="Calibri" panose="020F0502020204030204" pitchFamily="34" charset="0"/>
              </a:rPr>
              <a:t> Congrès de l’UPU et à la session 2025.2 du Conseil d’exploitation postale (CEP)</a:t>
            </a:r>
          </a:p>
          <a:p>
            <a:pPr marL="361950" indent="9525"/>
            <a:r>
              <a:rPr lang="fr-FR" sz="1400" dirty="0">
                <a:latin typeface="Calibri" panose="020F0502020204030204" pitchFamily="34" charset="0"/>
                <a:ea typeface="Calibri" panose="020F0502020204030204" pitchFamily="34" charset="0"/>
              </a:rPr>
              <a:t>Intervenant: David </a:t>
            </a:r>
            <a:r>
              <a:rPr lang="fr-FR" sz="1400" dirty="0" err="1">
                <a:latin typeface="Calibri" panose="020F0502020204030204" pitchFamily="34" charset="0"/>
                <a:ea typeface="Calibri" panose="020F0502020204030204" pitchFamily="34" charset="0"/>
              </a:rPr>
              <a:t>Pilkington</a:t>
            </a:r>
            <a:endParaRPr lang="fr-FR" sz="1400" dirty="0">
              <a:latin typeface="Calibri" panose="020F0502020204030204" pitchFamily="34" charset="0"/>
              <a:ea typeface="Calibri" panose="020F0502020204030204" pitchFamily="34" charset="0"/>
            </a:endParaRPr>
          </a:p>
          <a:p>
            <a:pPr marL="361950" indent="9525"/>
            <a:r>
              <a:rPr lang="fr-FR" sz="1400" dirty="0">
                <a:latin typeface="Calibri" panose="020F0502020204030204" pitchFamily="34" charset="0"/>
                <a:ea typeface="Calibri" panose="020F0502020204030204" pitchFamily="34" charset="0"/>
              </a:rPr>
              <a:t>(Direction «Commerce électronique, intégration des services physiques et questions concernant le Conseil d’exploitation postale») </a:t>
            </a:r>
          </a:p>
          <a:p>
            <a:pPr lvl="0"/>
            <a:endParaRPr lang="en-US" sz="1400" b="1" dirty="0">
              <a:ea typeface="Times New Roman" panose="02020603050405020304" pitchFamily="18" charset="0"/>
            </a:endParaRPr>
          </a:p>
          <a:p>
            <a:pPr marL="342900" lvl="0" indent="-342900">
              <a:buAutoNum type="arabicPeriod" startAt="3"/>
            </a:pPr>
            <a:r>
              <a:rPr lang="fr-FR" sz="1400" b="1" dirty="0">
                <a:ea typeface="Times New Roman" panose="02020603050405020304" pitchFamily="18" charset="0"/>
              </a:rPr>
              <a:t>Système de réclamations par Internet (IBIS): traitement électronique des réclamations pour les envois de la poste aux lettres</a:t>
            </a:r>
          </a:p>
          <a:p>
            <a:pPr marL="361950" lvl="0" indent="9525"/>
            <a:r>
              <a:rPr lang="fr-FR" sz="1400" dirty="0">
                <a:ea typeface="Calibri" panose="020F0502020204030204" pitchFamily="34" charset="0"/>
              </a:rPr>
              <a:t>Intervenant: Chokri </a:t>
            </a:r>
            <a:r>
              <a:rPr lang="fr-FR" sz="1400" dirty="0" err="1">
                <a:ea typeface="Calibri" panose="020F0502020204030204" pitchFamily="34" charset="0"/>
              </a:rPr>
              <a:t>Ellili</a:t>
            </a:r>
            <a:r>
              <a:rPr lang="fr-FR" sz="1400" dirty="0">
                <a:ea typeface="Calibri" panose="020F0502020204030204" pitchFamily="34" charset="0"/>
              </a:rPr>
              <a:t> </a:t>
            </a:r>
          </a:p>
          <a:p>
            <a:pPr marL="361950" lvl="0" indent="9525"/>
            <a:r>
              <a:rPr lang="fr-FR" sz="1400" dirty="0">
                <a:ea typeface="Calibri" panose="020F0502020204030204" pitchFamily="34" charset="0"/>
              </a:rPr>
              <a:t>(Direction «Commerce électronique, intégration des services physiques et questions concernant le Conseil d’exploitation postale») </a:t>
            </a:r>
          </a:p>
          <a:p>
            <a:pPr marL="457200"/>
            <a:r>
              <a:rPr lang="fr-FR" sz="1400" dirty="0">
                <a:ea typeface="Calibri" panose="020F0502020204030204" pitchFamily="34" charset="0"/>
              </a:rPr>
              <a:t>  </a:t>
            </a:r>
          </a:p>
          <a:p>
            <a:r>
              <a:rPr lang="fr-FR" sz="1400" b="1" dirty="0">
                <a:latin typeface="Calibri" panose="020F0502020204030204" pitchFamily="34" charset="0"/>
              </a:rPr>
              <a:t>4.     Dernières innovations: systèmes informatiques et solution </a:t>
            </a:r>
            <a:r>
              <a:rPr lang="fr-FR" sz="1400" b="1" dirty="0"/>
              <a:t>rendu «droits </a:t>
            </a:r>
            <a:r>
              <a:rPr lang="fr-FR" sz="1400" b="1" dirty="0">
                <a:latin typeface="Calibri" panose="020F0502020204030204" pitchFamily="34" charset="0"/>
              </a:rPr>
              <a:t>acquittés» de l’UPU </a:t>
            </a:r>
          </a:p>
          <a:p>
            <a:pPr marL="361950" indent="9525"/>
            <a:r>
              <a:rPr lang="fr-FR" sz="1400" dirty="0">
                <a:latin typeface="Calibri" panose="020F0502020204030204" pitchFamily="34" charset="0"/>
                <a:ea typeface="Calibri" panose="020F0502020204030204" pitchFamily="34" charset="0"/>
              </a:rPr>
              <a:t>Intervenants: David </a:t>
            </a:r>
            <a:r>
              <a:rPr lang="fr-FR" sz="1400" dirty="0" err="1">
                <a:latin typeface="Calibri" panose="020F0502020204030204" pitchFamily="34" charset="0"/>
                <a:ea typeface="Calibri" panose="020F0502020204030204" pitchFamily="34" charset="0"/>
              </a:rPr>
              <a:t>Avsec</a:t>
            </a:r>
            <a:r>
              <a:rPr lang="fr-FR" sz="1400" dirty="0">
                <a:latin typeface="Calibri" panose="020F0502020204030204" pitchFamily="34" charset="0"/>
                <a:ea typeface="Calibri" panose="020F0502020204030204" pitchFamily="34" charset="0"/>
              </a:rPr>
              <a:t> et Stéphane Herrmann </a:t>
            </a:r>
          </a:p>
          <a:p>
            <a:pPr marL="361950" indent="9525"/>
            <a:r>
              <a:rPr lang="fr-FR" sz="1400" dirty="0">
                <a:latin typeface="Calibri" panose="020F0502020204030204" pitchFamily="34" charset="0"/>
                <a:ea typeface="Calibri" panose="020F0502020204030204" pitchFamily="34" charset="0"/>
              </a:rPr>
              <a:t>(Centre de technologies postales)</a:t>
            </a:r>
          </a:p>
          <a:p>
            <a:pPr marL="457200"/>
            <a:r>
              <a:rPr lang="fr-FR" sz="1400" dirty="0">
                <a:ea typeface="Calibri" panose="020F0502020204030204" pitchFamily="34" charset="0"/>
              </a:rPr>
              <a:t> </a:t>
            </a:r>
          </a:p>
          <a:p>
            <a:pPr lvl="0"/>
            <a:r>
              <a:rPr lang="fr-FR" sz="1400" b="1" dirty="0">
                <a:latin typeface="Calibri" panose="020F0502020204030204" pitchFamily="34" charset="0"/>
                <a:ea typeface="Times New Roman" panose="02020603050405020304" pitchFamily="18" charset="0"/>
              </a:rPr>
              <a:t>5.     Statistiques des volumes mondiaux</a:t>
            </a:r>
          </a:p>
          <a:p>
            <a:pPr marL="361950" lvl="0" indent="9525"/>
            <a:r>
              <a:rPr lang="fr-FR" sz="1400" dirty="0">
                <a:ea typeface="Calibri" panose="020F0502020204030204" pitchFamily="34" charset="0"/>
              </a:rPr>
              <a:t>Intervenant: Chokri </a:t>
            </a:r>
            <a:r>
              <a:rPr lang="fr-FR" sz="1400" dirty="0" err="1">
                <a:ea typeface="Calibri" panose="020F0502020204030204" pitchFamily="34" charset="0"/>
              </a:rPr>
              <a:t>Ellili</a:t>
            </a:r>
            <a:r>
              <a:rPr lang="fr-FR" sz="1400" dirty="0">
                <a:ea typeface="Calibri" panose="020F0502020204030204" pitchFamily="34" charset="0"/>
              </a:rPr>
              <a:t> </a:t>
            </a:r>
          </a:p>
          <a:p>
            <a:pPr marL="361950" indent="9525"/>
            <a:r>
              <a:rPr lang="fr-FR" sz="1400" dirty="0">
                <a:ea typeface="Calibri" panose="020F0502020204030204" pitchFamily="34" charset="0"/>
              </a:rPr>
              <a:t>(Direction «Commerce électronique, intégration des services physiques et questions concernant le Conseil d’exploitation postale») </a:t>
            </a:r>
          </a:p>
          <a:p>
            <a:pPr marL="342900" lvl="0" indent="-342900">
              <a:buAutoNum type="arabicPeriod" startAt="5"/>
            </a:pPr>
            <a:endParaRPr lang="en-US" sz="1400" b="1" dirty="0">
              <a:ea typeface="Times New Roman" panose="02020603050405020304" pitchFamily="18" charset="0"/>
            </a:endParaRPr>
          </a:p>
          <a:p>
            <a:pPr lvl="0"/>
            <a:r>
              <a:rPr lang="fr-FR" sz="1400" b="1" dirty="0">
                <a:latin typeface="Calibri" panose="020F0502020204030204" pitchFamily="34" charset="0"/>
                <a:ea typeface="Times New Roman" panose="02020603050405020304" pitchFamily="18" charset="0"/>
              </a:rPr>
              <a:t>6.     Questions-réponses</a:t>
            </a:r>
          </a:p>
          <a:p>
            <a:pPr marL="361950" lvl="0" indent="9525"/>
            <a:r>
              <a:rPr lang="fr-FR" sz="1400" dirty="0">
                <a:latin typeface="Calibri" panose="020F0502020204030204" pitchFamily="34" charset="0"/>
                <a:ea typeface="Calibri" panose="020F0502020204030204" pitchFamily="34" charset="0"/>
              </a:rPr>
              <a:t>(Via la fonction «chat» de Zoom)  </a:t>
            </a:r>
          </a:p>
          <a:p>
            <a:pPr lvl="0"/>
            <a:endParaRPr lang="en-US" sz="1400" b="1" dirty="0">
              <a:effectLst/>
              <a:ea typeface="Calibri" panose="020F0502020204030204" pitchFamily="34" charset="0"/>
            </a:endParaRPr>
          </a:p>
          <a:p>
            <a:pPr lvl="0"/>
            <a:r>
              <a:rPr lang="fr-FR" sz="1400" b="1" dirty="0">
                <a:latin typeface="Calibri" panose="020F0502020204030204" pitchFamily="34" charset="0"/>
                <a:ea typeface="Calibri" panose="020F0502020204030204" pitchFamily="34" charset="0"/>
              </a:rPr>
              <a:t>7.     </a:t>
            </a:r>
            <a:r>
              <a:rPr lang="fr-FR" sz="1400" b="1" dirty="0">
                <a:latin typeface="Calibri" panose="020F0502020204030204" pitchFamily="34" charset="0"/>
                <a:ea typeface="Times New Roman" panose="02020603050405020304" pitchFamily="18" charset="0"/>
              </a:rPr>
              <a:t>Remarques finales et principales conclusions</a:t>
            </a:r>
          </a:p>
        </p:txBody>
      </p:sp>
    </p:spTree>
    <p:extLst>
      <p:ext uri="{BB962C8B-B14F-4D97-AF65-F5344CB8AC3E}">
        <p14:creationId xmlns:p14="http://schemas.microsoft.com/office/powerpoint/2010/main" val="94891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DA47B2-EDA9-48F8-925C-763B0D9F69F8}"/>
              </a:ext>
            </a:extLst>
          </p:cNvPr>
          <p:cNvGrpSpPr/>
          <p:nvPr/>
        </p:nvGrpSpPr>
        <p:grpSpPr>
          <a:xfrm>
            <a:off x="344323" y="1530220"/>
            <a:ext cx="11659255" cy="5186464"/>
            <a:chOff x="0" y="0"/>
            <a:chExt cx="9029455" cy="2292178"/>
          </a:xfrm>
        </p:grpSpPr>
        <p:sp>
          <p:nvSpPr>
            <p:cNvPr id="11" name="Rectangle: Rounded Corners 10">
              <a:extLst>
                <a:ext uri="{FF2B5EF4-FFF2-40B4-BE49-F238E27FC236}">
                  <a16:creationId xmlns:a16="http://schemas.microsoft.com/office/drawing/2014/main" id="{208AB9C9-56EA-4293-B839-A06AEA3BD937}"/>
                </a:ext>
              </a:extLst>
            </p:cNvPr>
            <p:cNvSpPr/>
            <p:nvPr/>
          </p:nvSpPr>
          <p:spPr>
            <a:xfrm>
              <a:off x="0" y="0"/>
              <a:ext cx="9029455" cy="22921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Rectangle: Rounded Corners 4">
              <a:extLst>
                <a:ext uri="{FF2B5EF4-FFF2-40B4-BE49-F238E27FC236}">
                  <a16:creationId xmlns:a16="http://schemas.microsoft.com/office/drawing/2014/main" id="{4775A4D8-2657-4DB5-94F7-0D3DF94C5936}"/>
                </a:ext>
              </a:extLst>
            </p:cNvPr>
            <p:cNvSpPr txBox="1"/>
            <p:nvPr/>
          </p:nvSpPr>
          <p:spPr>
            <a:xfrm>
              <a:off x="83065" y="14038"/>
              <a:ext cx="8890344" cy="2259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spcBef>
                  <a:spcPct val="0"/>
                </a:spcBef>
                <a:spcAft>
                  <a:spcPts val="0"/>
                </a:spcAft>
              </a:pPr>
              <a:r>
                <a:rPr lang="fr-FR" sz="1600" b="1" dirty="0">
                  <a:solidFill>
                    <a:srgbClr val="FFC000"/>
                  </a:solidFill>
                  <a:latin typeface="Verdana" panose="020B0604030504040204" pitchFamily="34" charset="0"/>
                  <a:ea typeface="Verdana" panose="020B0604030504040204" pitchFamily="34" charset="0"/>
                </a:rPr>
                <a:t>Modifications au Règlement de la Convention</a:t>
              </a:r>
            </a:p>
            <a:p>
              <a:pPr algn="just" defTabSz="11557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1155700">
                <a:spcBef>
                  <a:spcPct val="0"/>
                </a:spcBef>
                <a:spcAft>
                  <a:spcPts val="0"/>
                </a:spcAft>
              </a:pPr>
              <a:r>
                <a:rPr lang="fr-FR" sz="1600" b="1" dirty="0">
                  <a:latin typeface="Verdana" panose="020B0604030504040204" pitchFamily="34" charset="0"/>
                  <a:ea typeface="Verdana" panose="020B0604030504040204" pitchFamily="34" charset="0"/>
                </a:rPr>
                <a:t>Article 19-003</a:t>
              </a:r>
            </a:p>
            <a:p>
              <a:pPr algn="just" defTabSz="1155700">
                <a:spcBef>
                  <a:spcPct val="0"/>
                </a:spcBef>
                <a:spcAft>
                  <a:spcPts val="0"/>
                </a:spcAft>
              </a:pPr>
              <a:r>
                <a:rPr lang="fr-FR" sz="1600" b="1" dirty="0">
                  <a:latin typeface="Verdana" panose="020B0604030504040204" pitchFamily="34" charset="0"/>
                  <a:ea typeface="Verdana" panose="020B0604030504040204" pitchFamily="34" charset="0"/>
                </a:rPr>
                <a:t>Matières radioactives, substances infectieuses, piles au lithium et batteries au lithium admissibles</a:t>
              </a:r>
            </a:p>
            <a:p>
              <a:pPr algn="just" defTabSz="1155700">
                <a:spcBef>
                  <a:spcPct val="0"/>
                </a:spcBef>
                <a:spcAft>
                  <a:spcPts val="0"/>
                </a:spcAft>
              </a:pPr>
              <a:endParaRPr lang="en-GB" sz="16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fr-FR" sz="1600" b="1" dirty="0">
                  <a:latin typeface="Verdana" panose="020B0604030504040204" pitchFamily="34" charset="0"/>
                  <a:ea typeface="Verdana" panose="020B0604030504040204" pitchFamily="34" charset="0"/>
                </a:rPr>
                <a:t>1.2	</a:t>
              </a:r>
              <a:r>
                <a:rPr lang="fr-FR" sz="1600" dirty="0">
                  <a:latin typeface="Verdana" panose="020B0604030504040204" pitchFamily="34" charset="0"/>
                  <a:ea typeface="Verdana" panose="020B0604030504040204" pitchFamily="34" charset="0"/>
                </a:rPr>
                <a:t>Lorsqu’elles sont expédiées dans les envois de la poste aux lettres, elles sont soumises au tarif des envois prioritaires ou au tarif des </a:t>
              </a:r>
              <a:r>
                <a:rPr lang="fr-FR" sz="1600" strike="sngStrike" dirty="0">
                  <a:latin typeface="Verdana" panose="020B0604030504040204" pitchFamily="34" charset="0"/>
                  <a:ea typeface="Verdana" panose="020B0604030504040204" pitchFamily="34" charset="0"/>
                </a:rPr>
                <a:t>lettres et à la recommandation</a:t>
              </a:r>
              <a:r>
                <a:rPr lang="fr-FR" sz="1600" dirty="0">
                  <a:latin typeface="Verdana" panose="020B0604030504040204" pitchFamily="34" charset="0"/>
                  <a:ea typeface="Verdana" panose="020B0604030504040204" pitchFamily="34" charset="0"/>
                </a:rPr>
                <a:t> </a:t>
              </a:r>
              <a:r>
                <a:rPr lang="fr-FR" sz="1600" b="1" u="sng" dirty="0">
                  <a:solidFill>
                    <a:srgbClr val="FFC000"/>
                  </a:solidFill>
                  <a:latin typeface="Verdana" panose="020B0604030504040204" pitchFamily="34" charset="0"/>
                  <a:ea typeface="Verdana" panose="020B0604030504040204" pitchFamily="34" charset="0"/>
                </a:rPr>
                <a:t>petits paquets du service </a:t>
              </a:r>
              <a:br>
                <a:rPr lang="fr-FR" sz="1600" b="1" u="sng" dirty="0">
                  <a:solidFill>
                    <a:srgbClr val="FFC000"/>
                  </a:solidFill>
                  <a:latin typeface="Verdana" panose="020B0604030504040204" pitchFamily="34" charset="0"/>
                  <a:ea typeface="Verdana" panose="020B0604030504040204" pitchFamily="34" charset="0"/>
                </a:rPr>
              </a:br>
              <a:r>
                <a:rPr lang="fr-FR" sz="1600" b="1" u="sng" dirty="0">
                  <a:solidFill>
                    <a:srgbClr val="FFC000"/>
                  </a:solidFill>
                  <a:latin typeface="Verdana" panose="020B0604030504040204" pitchFamily="34" charset="0"/>
                  <a:ea typeface="Verdana" panose="020B0604030504040204" pitchFamily="34" charset="0"/>
                </a:rPr>
                <a:t>de distribution avec suivi</a:t>
              </a:r>
              <a:r>
                <a:rPr lang="fr-FR" sz="16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fr-FR" sz="1600" b="1" dirty="0">
                  <a:latin typeface="Verdana" panose="020B0604030504040204" pitchFamily="34" charset="0"/>
                  <a:ea typeface="Verdana" panose="020B0604030504040204" pitchFamily="34" charset="0"/>
                </a:rPr>
                <a:t>2.2	</a:t>
              </a:r>
              <a:r>
                <a:rPr lang="fr-FR" sz="1600" dirty="0">
                  <a:latin typeface="Verdana" panose="020B0604030504040204" pitchFamily="34" charset="0"/>
                  <a:ea typeface="Verdana" panose="020B0604030504040204" pitchFamily="34" charset="0"/>
                </a:rPr>
                <a:t>Les matières infectieuses de catégorie B (n</a:t>
              </a:r>
              <a:r>
                <a:rPr lang="fr-FR" sz="1600" baseline="30000" dirty="0">
                  <a:latin typeface="Verdana" panose="020B0604030504040204" pitchFamily="34" charset="0"/>
                  <a:ea typeface="Verdana" panose="020B0604030504040204" pitchFamily="34" charset="0"/>
                </a:rPr>
                <a:t>o</a:t>
              </a:r>
              <a:r>
                <a:rPr lang="fr-FR" sz="1600" dirty="0">
                  <a:latin typeface="Verdana" panose="020B0604030504040204" pitchFamily="34" charset="0"/>
                  <a:ea typeface="Verdana" panose="020B0604030504040204" pitchFamily="34" charset="0"/>
                </a:rPr>
                <a:t> ONU 3373) doivent être traitées, emballées et étiquetées conformément aux dispositions pertinentes du Règlement. Ces envois sont soumis au tarif des envois prioritaires ou au tarif des </a:t>
              </a:r>
              <a:r>
                <a:rPr lang="fr-FR" sz="1600" strike="sngStrike" dirty="0">
                  <a:latin typeface="Verdana" panose="020B0604030504040204" pitchFamily="34" charset="0"/>
                  <a:ea typeface="Verdana" panose="020B0604030504040204" pitchFamily="34" charset="0"/>
                </a:rPr>
                <a:t>lettres recommandées</a:t>
              </a:r>
              <a:r>
                <a:rPr lang="fr-FR" sz="1600" dirty="0">
                  <a:latin typeface="Verdana" panose="020B0604030504040204" pitchFamily="34" charset="0"/>
                  <a:ea typeface="Verdana" panose="020B0604030504040204" pitchFamily="34" charset="0"/>
                </a:rPr>
                <a:t> </a:t>
              </a:r>
              <a:r>
                <a:rPr lang="fr-FR" sz="1600" b="1" u="sng" dirty="0">
                  <a:solidFill>
                    <a:srgbClr val="FFC000"/>
                  </a:solidFill>
                  <a:latin typeface="Verdana" panose="020B0604030504040204" pitchFamily="34" charset="0"/>
                  <a:ea typeface="Verdana" panose="020B0604030504040204" pitchFamily="34" charset="0"/>
                </a:rPr>
                <a:t>petits paquets du service de distribution avec suivi</a:t>
              </a:r>
              <a:r>
                <a:rPr lang="fr-FR" sz="1600" dirty="0">
                  <a:latin typeface="Verdana" panose="020B0604030504040204" pitchFamily="34" charset="0"/>
                  <a:ea typeface="Verdana" panose="020B0604030504040204" pitchFamily="34" charset="0"/>
                </a:rPr>
                <a:t>. Il est permis de soumettre le traitement postal de ces envois à l’acquittement d’une surtaxe.</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fr-FR" sz="1600" b="1" dirty="0">
                  <a:latin typeface="Verdana" panose="020B0604030504040204" pitchFamily="34" charset="0"/>
                  <a:ea typeface="Verdana" panose="020B0604030504040204" pitchFamily="34" charset="0"/>
                </a:rPr>
                <a:t>2.4</a:t>
              </a:r>
              <a:r>
                <a:rPr lang="fr-FR" sz="1600" dirty="0">
                  <a:latin typeface="Verdana" panose="020B0604030504040204" pitchFamily="34" charset="0"/>
                  <a:ea typeface="Verdana" panose="020B0604030504040204" pitchFamily="34" charset="0"/>
                </a:rPr>
                <a:t>	Les échantillons exemptés prélevés sur des malades (humains ou animaux) doivent être traités, emballés et étiquetés conformément aux dispositions pertinentes du présent Règlement. Ces envois sont soumis au tarif des envois prioritaires ou au tarif des </a:t>
              </a:r>
              <a:r>
                <a:rPr lang="fr-FR" sz="1600" strike="sngStrike" dirty="0">
                  <a:latin typeface="Verdana" panose="020B0604030504040204" pitchFamily="34" charset="0"/>
                  <a:ea typeface="Verdana" panose="020B0604030504040204" pitchFamily="34" charset="0"/>
                </a:rPr>
                <a:t>lettres recommandées</a:t>
              </a:r>
              <a:r>
                <a:rPr lang="fr-FR" sz="1600" dirty="0">
                  <a:latin typeface="Verdana" panose="020B0604030504040204" pitchFamily="34" charset="0"/>
                  <a:ea typeface="Verdana" panose="020B0604030504040204" pitchFamily="34" charset="0"/>
                </a:rPr>
                <a:t> </a:t>
              </a:r>
              <a:r>
                <a:rPr lang="fr-FR" sz="1600" b="1" u="sng" dirty="0">
                  <a:solidFill>
                    <a:srgbClr val="FFC000"/>
                  </a:solidFill>
                  <a:latin typeface="Verdana" panose="020B0604030504040204" pitchFamily="34" charset="0"/>
                  <a:ea typeface="Verdana" panose="020B0604030504040204" pitchFamily="34" charset="0"/>
                </a:rPr>
                <a:t>petits paquets </a:t>
              </a:r>
              <a:br>
                <a:rPr lang="fr-FR" sz="1600" b="1" u="sng" dirty="0">
                  <a:solidFill>
                    <a:srgbClr val="FFC000"/>
                  </a:solidFill>
                  <a:latin typeface="Verdana" panose="020B0604030504040204" pitchFamily="34" charset="0"/>
                  <a:ea typeface="Verdana" panose="020B0604030504040204" pitchFamily="34" charset="0"/>
                </a:rPr>
              </a:br>
              <a:r>
                <a:rPr lang="fr-FR" sz="1600" b="1" u="sng" dirty="0">
                  <a:solidFill>
                    <a:srgbClr val="FFC000"/>
                  </a:solidFill>
                  <a:latin typeface="Verdana" panose="020B0604030504040204" pitchFamily="34" charset="0"/>
                  <a:ea typeface="Verdana" panose="020B0604030504040204" pitchFamily="34" charset="0"/>
                </a:rPr>
                <a:t>du service de distribution avec suivi</a:t>
              </a:r>
              <a:r>
                <a:rPr lang="fr-FR" sz="1600" dirty="0">
                  <a:latin typeface="Verdana" panose="020B0604030504040204" pitchFamily="34" charset="0"/>
                  <a:ea typeface="Verdana" panose="020B0604030504040204" pitchFamily="34" charset="0"/>
                </a:rPr>
                <a:t>. Il est permis de soumettre le traitement postal de ces envois </a:t>
              </a:r>
              <a:br>
                <a:rPr lang="fr-FR" sz="1600" dirty="0">
                  <a:latin typeface="Verdana" panose="020B0604030504040204" pitchFamily="34" charset="0"/>
                  <a:ea typeface="Verdana" panose="020B0604030504040204" pitchFamily="34" charset="0"/>
                </a:rPr>
              </a:br>
              <a:r>
                <a:rPr lang="fr-FR" sz="1600" dirty="0">
                  <a:latin typeface="Verdana" panose="020B0604030504040204" pitchFamily="34" charset="0"/>
                  <a:ea typeface="Verdana" panose="020B0604030504040204" pitchFamily="34" charset="0"/>
                </a:rPr>
                <a:t>à l’acquittement d’une surtaxe.</a:t>
              </a:r>
            </a:p>
          </p:txBody>
        </p:sp>
      </p:grpSp>
      <p:grpSp>
        <p:nvGrpSpPr>
          <p:cNvPr id="7" name="Group 6">
            <a:extLst>
              <a:ext uri="{FF2B5EF4-FFF2-40B4-BE49-F238E27FC236}">
                <a16:creationId xmlns:a16="http://schemas.microsoft.com/office/drawing/2014/main" id="{CF203CAD-C105-4A1B-ADD6-800D92E1BD80}"/>
              </a:ext>
            </a:extLst>
          </p:cNvPr>
          <p:cNvGrpSpPr/>
          <p:nvPr/>
        </p:nvGrpSpPr>
        <p:grpSpPr>
          <a:xfrm>
            <a:off x="10111790" y="1397027"/>
            <a:ext cx="1477850" cy="1110966"/>
            <a:chOff x="10119711" y="95478"/>
            <a:chExt cx="1586380" cy="1397179"/>
          </a:xfrm>
        </p:grpSpPr>
        <p:pic>
          <p:nvPicPr>
            <p:cNvPr id="8" name="Picture 7">
              <a:extLst>
                <a:ext uri="{FF2B5EF4-FFF2-40B4-BE49-F238E27FC236}">
                  <a16:creationId xmlns:a16="http://schemas.microsoft.com/office/drawing/2014/main" id="{B4C7E163-B43F-4259-8188-FA869845C6D5}"/>
                </a:ext>
              </a:extLst>
            </p:cNvPr>
            <p:cNvPicPr>
              <a:picLocks noChangeAspect="1"/>
            </p:cNvPicPr>
            <p:nvPr/>
          </p:nvPicPr>
          <p:blipFill>
            <a:blip r:embed="rId2"/>
            <a:stretch>
              <a:fillRect/>
            </a:stretch>
          </p:blipFill>
          <p:spPr>
            <a:xfrm rot="5400000">
              <a:off x="10214311" y="878"/>
              <a:ext cx="1397179" cy="1586380"/>
            </a:xfrm>
            <a:prstGeom prst="rect">
              <a:avLst/>
            </a:prstGeom>
          </p:spPr>
        </p:pic>
        <p:pic>
          <p:nvPicPr>
            <p:cNvPr id="9" name="Picture 8">
              <a:extLst>
                <a:ext uri="{FF2B5EF4-FFF2-40B4-BE49-F238E27FC236}">
                  <a16:creationId xmlns:a16="http://schemas.microsoft.com/office/drawing/2014/main" id="{DFEEEC5C-B259-4BA7-B80F-5A3E8A61EB04}"/>
                </a:ext>
              </a:extLst>
            </p:cNvPr>
            <p:cNvPicPr>
              <a:picLocks noChangeAspect="1"/>
            </p:cNvPicPr>
            <p:nvPr/>
          </p:nvPicPr>
          <p:blipFill>
            <a:blip r:embed="rId3"/>
            <a:stretch>
              <a:fillRect/>
            </a:stretch>
          </p:blipFill>
          <p:spPr>
            <a:xfrm>
              <a:off x="10400443" y="710935"/>
              <a:ext cx="813727" cy="263826"/>
            </a:xfrm>
            <a:prstGeom prst="rect">
              <a:avLst/>
            </a:prstGeom>
          </p:spPr>
        </p:pic>
      </p:grpSp>
      <p:sp>
        <p:nvSpPr>
          <p:cNvPr id="14" name="Title 3">
            <a:extLst>
              <a:ext uri="{FF2B5EF4-FFF2-40B4-BE49-F238E27FC236}">
                <a16:creationId xmlns:a16="http://schemas.microsoft.com/office/drawing/2014/main" id="{00676A55-5E57-4194-83D5-639421C44709}"/>
              </a:ext>
            </a:extLst>
          </p:cNvPr>
          <p:cNvSpPr>
            <a:spLocks noGrp="1"/>
          </p:cNvSpPr>
          <p:nvPr>
            <p:ph type="title"/>
          </p:nvPr>
        </p:nvSpPr>
        <p:spPr>
          <a:xfrm>
            <a:off x="1743544" y="497201"/>
            <a:ext cx="10025244" cy="574284"/>
          </a:xfrm>
        </p:spPr>
        <p:txBody>
          <a:bodyPr/>
          <a:lstStyle/>
          <a:p>
            <a:r>
              <a:rPr lang="fr-FR" sz="2500" dirty="0"/>
              <a:t>Service de recommandation (RA–RZ) – Modifications entrant en vigueur au 1</a:t>
            </a:r>
            <a:r>
              <a:rPr lang="fr-FR" sz="2500" baseline="30000" dirty="0"/>
              <a:t>er</a:t>
            </a:r>
            <a:r>
              <a:rPr lang="fr-FR" sz="2500" dirty="0"/>
              <a:t> janvier 2025</a:t>
            </a:r>
          </a:p>
        </p:txBody>
      </p:sp>
    </p:spTree>
    <p:extLst>
      <p:ext uri="{BB962C8B-B14F-4D97-AF65-F5344CB8AC3E}">
        <p14:creationId xmlns:p14="http://schemas.microsoft.com/office/powerpoint/2010/main" val="310460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3" y="497201"/>
            <a:ext cx="9847627" cy="574284"/>
          </a:xfrm>
        </p:spPr>
        <p:txBody>
          <a:bodyPr/>
          <a:lstStyle/>
          <a:p>
            <a:r>
              <a:rPr lang="fr-FR" sz="2000" dirty="0"/>
              <a:t>Données de suivi et de localisation obligatoires via EMSEVT 3 pour les envois recommandés, les envois avec valeur déclarée et les envois avec suivi</a:t>
            </a:r>
          </a:p>
        </p:txBody>
      </p:sp>
      <p:grpSp>
        <p:nvGrpSpPr>
          <p:cNvPr id="6" name="Group 5">
            <a:extLst>
              <a:ext uri="{FF2B5EF4-FFF2-40B4-BE49-F238E27FC236}">
                <a16:creationId xmlns:a16="http://schemas.microsoft.com/office/drawing/2014/main" id="{B0AB43FC-78F0-4E13-98C5-9E9D3DC78294}"/>
              </a:ext>
            </a:extLst>
          </p:cNvPr>
          <p:cNvGrpSpPr/>
          <p:nvPr/>
        </p:nvGrpSpPr>
        <p:grpSpPr>
          <a:xfrm>
            <a:off x="335723" y="1530220"/>
            <a:ext cx="11345757" cy="3827045"/>
            <a:chOff x="0" y="0"/>
            <a:chExt cx="9029455" cy="2380185"/>
          </a:xfrm>
        </p:grpSpPr>
        <p:sp>
          <p:nvSpPr>
            <p:cNvPr id="7" name="Rectangle: Rounded Corners 6">
              <a:extLst>
                <a:ext uri="{FF2B5EF4-FFF2-40B4-BE49-F238E27FC236}">
                  <a16:creationId xmlns:a16="http://schemas.microsoft.com/office/drawing/2014/main" id="{D46C07EF-8779-4E8D-B180-AF781F687605}"/>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817C0738-99F6-4FEC-BCDF-00872FF383EF}"/>
                </a:ext>
              </a:extLst>
            </p:cNvPr>
            <p:cNvSpPr txBox="1"/>
            <p:nvPr/>
          </p:nvSpPr>
          <p:spPr>
            <a:xfrm>
              <a:off x="81879" y="53573"/>
              <a:ext cx="8927990"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540000">
                <a:spcBef>
                  <a:spcPct val="0"/>
                </a:spcBef>
                <a:spcAft>
                  <a:spcPts val="0"/>
                </a:spcAft>
              </a:pPr>
              <a:r>
                <a:rPr lang="fr-FR" sz="1600" b="1" dirty="0">
                  <a:solidFill>
                    <a:srgbClr val="FFC000"/>
                  </a:solidFill>
                  <a:latin typeface="Verdana" panose="020B0604030504040204" pitchFamily="34" charset="0"/>
                  <a:ea typeface="Verdana" panose="020B0604030504040204" pitchFamily="34" charset="0"/>
                </a:rPr>
                <a:t>Modifications au Règlement de la Convention</a:t>
              </a: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540000">
                <a:spcBef>
                  <a:spcPct val="0"/>
                </a:spcBef>
                <a:spcAft>
                  <a:spcPts val="0"/>
                </a:spcAft>
              </a:pPr>
              <a:r>
                <a:rPr lang="fr-FR" sz="1600" b="1" dirty="0">
                  <a:latin typeface="Verdana" panose="020B0604030504040204" pitchFamily="34" charset="0"/>
                  <a:ea typeface="Verdana" panose="020B0604030504040204" pitchFamily="34" charset="0"/>
                </a:rPr>
                <a:t>Article 17-130</a:t>
              </a:r>
            </a:p>
            <a:p>
              <a:pPr algn="just" defTabSz="540000">
                <a:spcBef>
                  <a:spcPct val="0"/>
                </a:spcBef>
                <a:spcAft>
                  <a:spcPts val="0"/>
                </a:spcAft>
              </a:pPr>
              <a:r>
                <a:rPr lang="fr-FR" sz="1600" b="1" dirty="0">
                  <a:latin typeface="Verdana" panose="020B0604030504040204" pitchFamily="34" charset="0"/>
                  <a:ea typeface="Verdana" panose="020B0604030504040204" pitchFamily="34" charset="0"/>
                </a:rPr>
                <a:t>Échanges électroniques à l’appui des processus postaux</a:t>
              </a: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fr-FR" sz="1600" b="1" dirty="0">
                  <a:latin typeface="Verdana" panose="020B0604030504040204" pitchFamily="34" charset="0"/>
                  <a:ea typeface="Verdana" panose="020B0604030504040204" pitchFamily="34" charset="0"/>
                </a:rPr>
                <a:t>2.1	</a:t>
              </a:r>
              <a:r>
                <a:rPr lang="fr-FR" sz="1600" dirty="0">
                  <a:latin typeface="Verdana" panose="020B0604030504040204" pitchFamily="34" charset="0"/>
                  <a:ea typeface="Verdana" panose="020B0604030504040204" pitchFamily="34" charset="0"/>
                </a:rPr>
                <a:t>Pour les envois avec suivi, </a:t>
              </a:r>
              <a:r>
                <a:rPr lang="fr-FR" sz="1600" b="1" u="sng" dirty="0">
                  <a:solidFill>
                    <a:srgbClr val="FFC000"/>
                  </a:solidFill>
                  <a:latin typeface="Verdana" panose="020B0604030504040204" pitchFamily="34" charset="0"/>
                  <a:ea typeface="Verdana" panose="020B0604030504040204" pitchFamily="34" charset="0"/>
                </a:rPr>
                <a:t>les envois recommandés et les envois avec valeur déclarée</a:t>
              </a:r>
              <a:r>
                <a:rPr lang="fr-FR" sz="1600" dirty="0">
                  <a:latin typeface="Verdana" panose="020B0604030504040204" pitchFamily="34" charset="0"/>
                  <a:ea typeface="Verdana" panose="020B0604030504040204" pitchFamily="34" charset="0"/>
                </a:rPr>
                <a:t>, l’échange de messages EMSEVT est obligatoire avec tous les partenaires. </a:t>
              </a:r>
              <a:r>
                <a:rPr lang="fr-FR" sz="1600" b="1" u="sng" dirty="0">
                  <a:solidFill>
                    <a:srgbClr val="FFC000"/>
                  </a:solidFill>
                  <a:latin typeface="Verdana" panose="020B0604030504040204" pitchFamily="34" charset="0"/>
                  <a:ea typeface="Verdana" panose="020B0604030504040204" pitchFamily="34" charset="0"/>
                </a:rPr>
                <a:t>La rémunération supplémentaire pour la transmission des informations de suivi et de localisation est payée conformément aux dispositions prévues dans les articles 31-104 et 31-105</a:t>
              </a:r>
              <a:r>
                <a:rPr lang="fr-FR" sz="16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fr-FR" sz="1600" b="1" strike="sngStrike" dirty="0">
                  <a:latin typeface="Verdana" panose="020B0604030504040204" pitchFamily="34" charset="0"/>
                  <a:ea typeface="Verdana" panose="020B0604030504040204" pitchFamily="34" charset="0"/>
                </a:rPr>
                <a:t>2.2</a:t>
              </a:r>
              <a:r>
                <a:rPr lang="fr-FR" sz="1600" strike="sngStrike" dirty="0">
                  <a:latin typeface="Verdana" panose="020B0604030504040204" pitchFamily="34" charset="0"/>
                  <a:ea typeface="Verdana" panose="020B0604030504040204" pitchFamily="34" charset="0"/>
                </a:rPr>
                <a:t>	Pour les envois recommandés et les envois avec valeur déclarée, l’échange de messages EMSEVT est obligatoire uniquement dans le cadre du programme de rémunération supplémentaire pour les opérateurs désignés qui participent pleinement au programme selon les articles 31-104 et 31-105. L’échange de données avec d’autres participants est facultatif.</a:t>
              </a:r>
            </a:p>
          </p:txBody>
        </p:sp>
      </p:grpSp>
      <p:sp>
        <p:nvSpPr>
          <p:cNvPr id="9" name="TextBox 8">
            <a:extLst>
              <a:ext uri="{FF2B5EF4-FFF2-40B4-BE49-F238E27FC236}">
                <a16:creationId xmlns:a16="http://schemas.microsoft.com/office/drawing/2014/main" id="{A526A292-3886-468C-9451-F88569D9E358}"/>
              </a:ext>
            </a:extLst>
          </p:cNvPr>
          <p:cNvSpPr txBox="1"/>
          <p:nvPr/>
        </p:nvSpPr>
        <p:spPr>
          <a:xfrm>
            <a:off x="336550" y="5529802"/>
            <a:ext cx="11518900" cy="1323439"/>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fr-FR" sz="1600" b="1" i="0" strike="noStrike" baseline="0" dirty="0">
                <a:solidFill>
                  <a:schemeClr val="accent1"/>
                </a:solidFill>
                <a:latin typeface="Verdana" panose="020B0604030504040204" pitchFamily="34" charset="0"/>
                <a:ea typeface="Verdana" panose="020B0604030504040204" pitchFamily="34" charset="0"/>
              </a:rPr>
              <a:t>Remarque: données obligatoires concernant les événements EMSEVT:</a:t>
            </a:r>
            <a:r>
              <a:rPr lang="fr-FR" sz="1600" b="1" i="0" u="none" strike="noStrike" baseline="0" dirty="0">
                <a:solidFill>
                  <a:schemeClr val="accent1"/>
                </a:solidFill>
                <a:latin typeface="Verdana" panose="020B0604030504040204" pitchFamily="34" charset="0"/>
                <a:ea typeface="Verdana" panose="020B0604030504040204" pitchFamily="34" charset="0"/>
              </a:rPr>
              <a:t> EMC, EMD, EMH et EMI</a:t>
            </a:r>
            <a:br>
              <a:rPr lang="fr-FR" sz="1600" b="1" dirty="0">
                <a:solidFill>
                  <a:schemeClr val="accent1"/>
                </a:solidFill>
                <a:latin typeface="Verdana" panose="020B0604030504040204" pitchFamily="34" charset="0"/>
                <a:ea typeface="Verdana" panose="020B0604030504040204" pitchFamily="34" charset="0"/>
              </a:rPr>
            </a:br>
            <a:r>
              <a:rPr lang="fr-FR" sz="1600" b="1" i="0" u="none" strike="noStrike" baseline="0" dirty="0">
                <a:solidFill>
                  <a:schemeClr val="accent1"/>
                </a:solidFill>
                <a:latin typeface="Verdana" panose="020B0604030504040204" pitchFamily="34" charset="0"/>
                <a:ea typeface="Verdana" panose="020B0604030504040204" pitchFamily="34" charset="0"/>
              </a:rPr>
              <a:t>(art. 17-130.3.1 du Règlement)*</a:t>
            </a:r>
          </a:p>
          <a:p>
            <a:endParaRPr lang="en-GB" sz="1600" b="1" dirty="0">
              <a:solidFill>
                <a:schemeClr val="accent1"/>
              </a:solidFill>
              <a:latin typeface="Verdana" panose="020B0604030504040204" pitchFamily="34" charset="0"/>
              <a:ea typeface="Verdana" panose="020B0604030504040204" pitchFamily="34" charset="0"/>
            </a:endParaRPr>
          </a:p>
          <a:p>
            <a:r>
              <a:rPr lang="fr-FR" sz="1600" b="1" dirty="0">
                <a:solidFill>
                  <a:schemeClr val="accent1"/>
                </a:solidFill>
                <a:latin typeface="Verdana" panose="020B0604030504040204" pitchFamily="34" charset="0"/>
                <a:ea typeface="Verdana" panose="020B0604030504040204" pitchFamily="34" charset="0"/>
              </a:rPr>
              <a:t>*EDH a été ajouté aux autres événements relatifs à la distribution à l’article 17-131.7.8 </a:t>
            </a:r>
            <a:br>
              <a:rPr lang="fr-FR" sz="1600" b="1" dirty="0">
                <a:solidFill>
                  <a:schemeClr val="accent1"/>
                </a:solidFill>
                <a:latin typeface="Verdana" panose="020B0604030504040204" pitchFamily="34" charset="0"/>
                <a:ea typeface="Verdana" panose="020B0604030504040204" pitchFamily="34" charset="0"/>
              </a:rPr>
            </a:br>
            <a:r>
              <a:rPr lang="fr-FR" sz="1600" b="1" dirty="0">
                <a:solidFill>
                  <a:schemeClr val="accent1"/>
                </a:solidFill>
                <a:latin typeface="Verdana" panose="020B0604030504040204" pitchFamily="34" charset="0"/>
                <a:ea typeface="Verdana" panose="020B0604030504040204" pitchFamily="34" charset="0"/>
              </a:rPr>
              <a:t>du Règlement de la Convention</a:t>
            </a:r>
            <a:endParaRPr lang="fr-FR" sz="1600" b="1" i="0" u="none" strike="noStrike" baseline="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789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fr-FR"/>
            </a:br>
            <a:r>
              <a:rPr lang="fr-FR" sz="4400"/>
              <a:t>5. </a:t>
            </a:r>
            <a:r>
              <a:rPr lang="fr-FR" sz="4800"/>
              <a:t>Exigences techniques pour les services des envois recommandés et des envois avec valeur déclarée </a:t>
            </a:r>
          </a:p>
        </p:txBody>
      </p:sp>
    </p:spTree>
    <p:extLst>
      <p:ext uri="{BB962C8B-B14F-4D97-AF65-F5344CB8AC3E}">
        <p14:creationId xmlns:p14="http://schemas.microsoft.com/office/powerpoint/2010/main" val="75088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F0926AA0-993B-48E7-9417-3D60E04C9739}"/>
              </a:ext>
            </a:extLst>
          </p:cNvPr>
          <p:cNvGraphicFramePr>
            <a:graphicFrameLocks noGrp="1"/>
          </p:cNvGraphicFramePr>
          <p:nvPr>
            <p:extLst>
              <p:ext uri="{D42A27DB-BD31-4B8C-83A1-F6EECF244321}">
                <p14:modId xmlns:p14="http://schemas.microsoft.com/office/powerpoint/2010/main" val="2076174896"/>
              </p:ext>
            </p:extLst>
          </p:nvPr>
        </p:nvGraphicFramePr>
        <p:xfrm>
          <a:off x="387176" y="1605035"/>
          <a:ext cx="11417648" cy="3298500"/>
        </p:xfrm>
        <a:graphic>
          <a:graphicData uri="http://schemas.openxmlformats.org/drawingml/2006/table">
            <a:tbl>
              <a:tblPr firstRow="1" bandRow="1">
                <a:tableStyleId>{5C22544A-7EE6-4342-B048-85BDC9FD1C3A}</a:tableStyleId>
              </a:tblPr>
              <a:tblGrid>
                <a:gridCol w="1191496">
                  <a:extLst>
                    <a:ext uri="{9D8B030D-6E8A-4147-A177-3AD203B41FA5}">
                      <a16:colId xmlns:a16="http://schemas.microsoft.com/office/drawing/2014/main" val="4240088380"/>
                    </a:ext>
                  </a:extLst>
                </a:gridCol>
                <a:gridCol w="1079009">
                  <a:extLst>
                    <a:ext uri="{9D8B030D-6E8A-4147-A177-3AD203B41FA5}">
                      <a16:colId xmlns:a16="http://schemas.microsoft.com/office/drawing/2014/main" val="1126149320"/>
                    </a:ext>
                  </a:extLst>
                </a:gridCol>
                <a:gridCol w="868831">
                  <a:extLst>
                    <a:ext uri="{9D8B030D-6E8A-4147-A177-3AD203B41FA5}">
                      <a16:colId xmlns:a16="http://schemas.microsoft.com/office/drawing/2014/main" val="1890771149"/>
                    </a:ext>
                  </a:extLst>
                </a:gridCol>
                <a:gridCol w="953196">
                  <a:extLst>
                    <a:ext uri="{9D8B030D-6E8A-4147-A177-3AD203B41FA5}">
                      <a16:colId xmlns:a16="http://schemas.microsoft.com/office/drawing/2014/main" val="2806209558"/>
                    </a:ext>
                  </a:extLst>
                </a:gridCol>
                <a:gridCol w="1077527">
                  <a:extLst>
                    <a:ext uri="{9D8B030D-6E8A-4147-A177-3AD203B41FA5}">
                      <a16:colId xmlns:a16="http://schemas.microsoft.com/office/drawing/2014/main" val="2288061698"/>
                    </a:ext>
                  </a:extLst>
                </a:gridCol>
                <a:gridCol w="1098249">
                  <a:extLst>
                    <a:ext uri="{9D8B030D-6E8A-4147-A177-3AD203B41FA5}">
                      <a16:colId xmlns:a16="http://schemas.microsoft.com/office/drawing/2014/main" val="4276810786"/>
                    </a:ext>
                  </a:extLst>
                </a:gridCol>
                <a:gridCol w="1160415">
                  <a:extLst>
                    <a:ext uri="{9D8B030D-6E8A-4147-A177-3AD203B41FA5}">
                      <a16:colId xmlns:a16="http://schemas.microsoft.com/office/drawing/2014/main" val="1343876609"/>
                    </a:ext>
                  </a:extLst>
                </a:gridCol>
                <a:gridCol w="1077527">
                  <a:extLst>
                    <a:ext uri="{9D8B030D-6E8A-4147-A177-3AD203B41FA5}">
                      <a16:colId xmlns:a16="http://schemas.microsoft.com/office/drawing/2014/main" val="2359240388"/>
                    </a:ext>
                  </a:extLst>
                </a:gridCol>
                <a:gridCol w="953196">
                  <a:extLst>
                    <a:ext uri="{9D8B030D-6E8A-4147-A177-3AD203B41FA5}">
                      <a16:colId xmlns:a16="http://schemas.microsoft.com/office/drawing/2014/main" val="424856154"/>
                    </a:ext>
                  </a:extLst>
                </a:gridCol>
                <a:gridCol w="994643">
                  <a:extLst>
                    <a:ext uri="{9D8B030D-6E8A-4147-A177-3AD203B41FA5}">
                      <a16:colId xmlns:a16="http://schemas.microsoft.com/office/drawing/2014/main" val="1579591718"/>
                    </a:ext>
                  </a:extLst>
                </a:gridCol>
                <a:gridCol w="963559">
                  <a:extLst>
                    <a:ext uri="{9D8B030D-6E8A-4147-A177-3AD203B41FA5}">
                      <a16:colId xmlns:a16="http://schemas.microsoft.com/office/drawing/2014/main" val="4237236238"/>
                    </a:ext>
                  </a:extLst>
                </a:gridCol>
              </a:tblGrid>
              <a:tr h="1071166">
                <a:tc>
                  <a:txBody>
                    <a:bodyPr/>
                    <a:lstStyle/>
                    <a:p>
                      <a:pPr algn="l">
                        <a:spcBef>
                          <a:spcPts val="300"/>
                        </a:spcBef>
                        <a:spcAft>
                          <a:spcPts val="300"/>
                        </a:spcAft>
                      </a:pPr>
                      <a:r>
                        <a:rPr lang="fr-FR" sz="1100" b="0" i="1">
                          <a:latin typeface="Verdana" panose="020B0604030504040204" pitchFamily="34" charset="0"/>
                          <a:ea typeface="Verdana" panose="020B0604030504040204" pitchFamily="34" charset="0"/>
                        </a:rPr>
                        <a:t>Service postal</a:t>
                      </a:r>
                    </a:p>
                  </a:txBody>
                  <a:tcPr marL="54000" marR="54000" marT="54000" marB="54000"/>
                </a:tc>
                <a:tc>
                  <a:txBody>
                    <a:bodyPr/>
                    <a:lstStyle/>
                    <a:p>
                      <a:pPr algn="l">
                        <a:spcBef>
                          <a:spcPts val="300"/>
                        </a:spcBef>
                        <a:spcAft>
                          <a:spcPts val="300"/>
                        </a:spcAft>
                      </a:pPr>
                      <a:r>
                        <a:rPr lang="fr-FR" sz="1100" b="0" i="1" dirty="0">
                          <a:latin typeface="Verdana" panose="020B0604030504040204" pitchFamily="34" charset="0"/>
                          <a:ea typeface="Verdana" panose="020B0604030504040204" pitchFamily="34" charset="0"/>
                        </a:rPr>
                        <a:t>Marchandises ou documents</a:t>
                      </a:r>
                    </a:p>
                  </a:txBody>
                  <a:tcPr marL="54000" marR="54000" marT="54000" marB="54000"/>
                </a:tc>
                <a:tc>
                  <a:txBody>
                    <a:bodyPr/>
                    <a:lstStyle/>
                    <a:p>
                      <a:pPr algn="l">
                        <a:spcBef>
                          <a:spcPts val="300"/>
                        </a:spcBef>
                        <a:spcAft>
                          <a:spcPts val="300"/>
                        </a:spcAft>
                      </a:pPr>
                      <a:r>
                        <a:rPr lang="fr-FR" sz="1100" b="0" i="1" dirty="0">
                          <a:latin typeface="Verdana" panose="020B0604030504040204" pitchFamily="34" charset="0"/>
                          <a:ea typeface="Verdana" panose="020B0604030504040204" pitchFamily="34" charset="0"/>
                        </a:rPr>
                        <a:t>Fourchette de poids</a:t>
                      </a:r>
                    </a:p>
                  </a:txBody>
                  <a:tcPr marL="54000" marR="54000" marT="54000" marB="54000"/>
                </a:tc>
                <a:tc>
                  <a:txBody>
                    <a:bodyPr/>
                    <a:lstStyle/>
                    <a:p>
                      <a:pPr algn="l">
                        <a:spcBef>
                          <a:spcPts val="300"/>
                        </a:spcBef>
                        <a:spcAft>
                          <a:spcPts val="300"/>
                        </a:spcAft>
                      </a:pPr>
                      <a:r>
                        <a:rPr lang="fr-FR" sz="1100" b="0" i="1">
                          <a:latin typeface="Verdana" panose="020B0604030504040204" pitchFamily="34" charset="0"/>
                          <a:ea typeface="Verdana" panose="020B0604030504040204" pitchFamily="34" charset="0"/>
                        </a:rPr>
                        <a:t>Non prioritaire, prioritaire ou premium</a:t>
                      </a:r>
                    </a:p>
                  </a:txBody>
                  <a:tcPr marL="54000" marR="54000" marT="54000" marB="54000"/>
                </a:tc>
                <a:tc>
                  <a:txBody>
                    <a:bodyPr/>
                    <a:lstStyle/>
                    <a:p>
                      <a:pPr algn="l">
                        <a:spcBef>
                          <a:spcPts val="300"/>
                        </a:spcBef>
                        <a:spcAft>
                          <a:spcPts val="300"/>
                        </a:spcAft>
                      </a:pPr>
                      <a:r>
                        <a:rPr lang="fr-FR" sz="1100" b="0" i="1" dirty="0">
                          <a:latin typeface="Verdana" panose="020B0604030504040204" pitchFamily="34" charset="0"/>
                          <a:ea typeface="Verdana" panose="020B0604030504040204" pitchFamily="34" charset="0"/>
                        </a:rPr>
                        <a:t>Identifiant à code à barres conforme à </a:t>
                      </a:r>
                      <a:br>
                        <a:rPr lang="fr-FR" sz="1100" b="0" i="1" dirty="0">
                          <a:latin typeface="Verdana" panose="020B0604030504040204" pitchFamily="34" charset="0"/>
                          <a:ea typeface="Verdana" panose="020B0604030504040204" pitchFamily="34" charset="0"/>
                        </a:rPr>
                      </a:br>
                      <a:r>
                        <a:rPr lang="fr-FR" sz="1100" b="0" i="1" dirty="0">
                          <a:latin typeface="Verdana" panose="020B0604030504040204" pitchFamily="34" charset="0"/>
                          <a:ea typeface="Verdana" panose="020B0604030504040204" pitchFamily="34" charset="0"/>
                        </a:rPr>
                        <a:t>la norme S10</a:t>
                      </a:r>
                    </a:p>
                  </a:txBody>
                  <a:tcPr marL="54000" marR="54000" marT="54000" marB="54000"/>
                </a:tc>
                <a:tc>
                  <a:txBody>
                    <a:bodyPr/>
                    <a:lstStyle/>
                    <a:p>
                      <a:pPr algn="l">
                        <a:spcBef>
                          <a:spcPts val="300"/>
                        </a:spcBef>
                        <a:spcAft>
                          <a:spcPts val="300"/>
                        </a:spcAft>
                      </a:pPr>
                      <a:r>
                        <a:rPr lang="fr-FR" sz="1100" b="0" i="1">
                          <a:latin typeface="Verdana" panose="020B0604030504040204" pitchFamily="34" charset="0"/>
                          <a:ea typeface="Verdana" panose="020B0604030504040204" pitchFamily="34" charset="0"/>
                        </a:rPr>
                        <a:t>EMSEVT</a:t>
                      </a:r>
                    </a:p>
                  </a:txBody>
                  <a:tcPr marL="54000" marR="54000" marT="54000" marB="54000"/>
                </a:tc>
                <a:tc>
                  <a:txBody>
                    <a:bodyPr/>
                    <a:lstStyle/>
                    <a:p>
                      <a:pPr algn="l">
                        <a:spcBef>
                          <a:spcPts val="300"/>
                        </a:spcBef>
                        <a:spcAft>
                          <a:spcPts val="300"/>
                        </a:spcAft>
                      </a:pPr>
                      <a:r>
                        <a:rPr lang="fr-FR" sz="1100" b="0" i="1" dirty="0">
                          <a:latin typeface="Verdana" panose="020B0604030504040204" pitchFamily="34" charset="0"/>
                          <a:ea typeface="Verdana" panose="020B0604030504040204" pitchFamily="34" charset="0"/>
                        </a:rPr>
                        <a:t>Suivi électronique jusqu’à </a:t>
                      </a:r>
                      <a:br>
                        <a:rPr lang="fr-FR" sz="1100" b="0" i="1" dirty="0">
                          <a:latin typeface="Verdana" panose="020B0604030504040204" pitchFamily="34" charset="0"/>
                          <a:ea typeface="Verdana" panose="020B0604030504040204" pitchFamily="34" charset="0"/>
                        </a:rPr>
                      </a:br>
                      <a:r>
                        <a:rPr lang="fr-FR" sz="1100" b="0" i="1" dirty="0">
                          <a:latin typeface="Verdana" panose="020B0604030504040204" pitchFamily="34" charset="0"/>
                          <a:ea typeface="Verdana" panose="020B0604030504040204" pitchFamily="34" charset="0"/>
                        </a:rPr>
                        <a:t>la distribution</a:t>
                      </a:r>
                    </a:p>
                  </a:txBody>
                  <a:tcPr marL="54000" marR="54000" marT="54000" marB="54000"/>
                </a:tc>
                <a:tc>
                  <a:txBody>
                    <a:bodyPr/>
                    <a:lstStyle/>
                    <a:p>
                      <a:pPr algn="l">
                        <a:spcBef>
                          <a:spcPts val="300"/>
                        </a:spcBef>
                        <a:spcAft>
                          <a:spcPts val="300"/>
                        </a:spcAft>
                      </a:pPr>
                      <a:r>
                        <a:rPr lang="fr-FR" sz="1100" b="0" i="1">
                          <a:latin typeface="Verdana" panose="020B0604030504040204" pitchFamily="34" charset="0"/>
                          <a:ea typeface="Verdana" panose="020B0604030504040204" pitchFamily="34" charset="0"/>
                        </a:rPr>
                        <a:t>ITMATT (données sur le contenu des envois) et EAD</a:t>
                      </a:r>
                    </a:p>
                  </a:txBody>
                  <a:tcPr marL="54000" marR="54000" marT="54000" marB="54000"/>
                </a:tc>
                <a:tc>
                  <a:txBody>
                    <a:bodyPr/>
                    <a:lstStyle/>
                    <a:p>
                      <a:pPr algn="l">
                        <a:spcBef>
                          <a:spcPts val="300"/>
                        </a:spcBef>
                        <a:spcAft>
                          <a:spcPts val="300"/>
                        </a:spcAft>
                      </a:pPr>
                      <a:r>
                        <a:rPr lang="fr-FR" sz="1100" b="0" i="1">
                          <a:latin typeface="Verdana" panose="020B0604030504040204" pitchFamily="34" charset="0"/>
                          <a:ea typeface="Verdana" panose="020B0604030504040204" pitchFamily="34" charset="0"/>
                        </a:rPr>
                        <a:t>IBIS</a:t>
                      </a:r>
                    </a:p>
                  </a:txBody>
                  <a:tcPr marL="54000" marR="54000" marT="54000" marB="54000"/>
                </a:tc>
                <a:tc>
                  <a:txBody>
                    <a:bodyPr/>
                    <a:lstStyle/>
                    <a:p>
                      <a:pPr algn="l">
                        <a:spcBef>
                          <a:spcPts val="300"/>
                        </a:spcBef>
                        <a:spcAft>
                          <a:spcPts val="300"/>
                        </a:spcAft>
                      </a:pPr>
                      <a:r>
                        <a:rPr lang="fr-FR" sz="1100" b="0" i="1">
                          <a:latin typeface="Verdana" panose="020B0604030504040204" pitchFamily="34" charset="0"/>
                          <a:ea typeface="Verdana" panose="020B0604030504040204" pitchFamily="34" charset="0"/>
                        </a:rPr>
                        <a:t>Signature au moment de la distribution</a:t>
                      </a:r>
                    </a:p>
                  </a:txBody>
                  <a:tcPr marL="54000" marR="54000" marT="54000" marB="54000"/>
                </a:tc>
                <a:tc>
                  <a:txBody>
                    <a:bodyPr/>
                    <a:lstStyle/>
                    <a:p>
                      <a:pPr algn="l">
                        <a:spcBef>
                          <a:spcPts val="300"/>
                        </a:spcBef>
                        <a:spcAft>
                          <a:spcPts val="300"/>
                        </a:spcAft>
                      </a:pPr>
                      <a:r>
                        <a:rPr lang="fr-FR" sz="1100" b="0" i="1" dirty="0" err="1">
                          <a:latin typeface="Verdana" panose="020B0604030504040204" pitchFamily="34" charset="0"/>
                          <a:ea typeface="Verdana" panose="020B0604030504040204" pitchFamily="34" charset="0"/>
                        </a:rPr>
                        <a:t>Responsa-bilité</a:t>
                      </a:r>
                      <a:r>
                        <a:rPr lang="fr-FR" sz="1100" b="0" i="1" dirty="0">
                          <a:latin typeface="Verdana" panose="020B0604030504040204" pitchFamily="34" charset="0"/>
                          <a:ea typeface="Verdana" panose="020B0604030504040204" pitchFamily="34" charset="0"/>
                        </a:rPr>
                        <a:t> entre opérateurs désignés</a:t>
                      </a:r>
                    </a:p>
                  </a:txBody>
                  <a:tcPr marL="54000" marR="54000" marT="54000" marB="54000"/>
                </a:tc>
                <a:extLst>
                  <a:ext uri="{0D108BD9-81ED-4DB2-BD59-A6C34878D82A}">
                    <a16:rowId xmlns:a16="http://schemas.microsoft.com/office/drawing/2014/main" val="3586450011"/>
                  </a:ext>
                </a:extLst>
              </a:tr>
              <a:tr h="413692">
                <a:tc>
                  <a:txBody>
                    <a:bodyPr/>
                    <a:lstStyle/>
                    <a:p>
                      <a:pPr algn="l">
                        <a:spcBef>
                          <a:spcPts val="300"/>
                        </a:spcBef>
                        <a:spcAft>
                          <a:spcPts val="300"/>
                        </a:spcAft>
                      </a:pPr>
                      <a:r>
                        <a:rPr lang="fr-FR" sz="1050" b="1" dirty="0">
                          <a:latin typeface="Verdana" panose="020B0604030504040204" pitchFamily="34" charset="0"/>
                          <a:ea typeface="Verdana" panose="020B0604030504040204" pitchFamily="34" charset="0"/>
                        </a:rPr>
                        <a:t>Envois recommandés</a:t>
                      </a:r>
                    </a:p>
                  </a:txBody>
                  <a:tcPr marL="54000" marR="54000" marT="54000" marB="54000"/>
                </a:tc>
                <a:tc>
                  <a:txBody>
                    <a:bodyPr/>
                    <a:lstStyle/>
                    <a:p>
                      <a:pPr algn="l">
                        <a:spcBef>
                          <a:spcPts val="300"/>
                        </a:spcBef>
                        <a:spcAft>
                          <a:spcPts val="300"/>
                        </a:spcAft>
                      </a:pPr>
                      <a:r>
                        <a:rPr lang="fr-FR" sz="1100" b="0" dirty="0">
                          <a:latin typeface="Verdana" panose="020B0604030504040204" pitchFamily="34" charset="0"/>
                          <a:ea typeface="Verdana" panose="020B0604030504040204" pitchFamily="34" charset="0"/>
                        </a:rPr>
                        <a:t>Documents</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0 à 2 kg</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Prioritaires</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Obligatoire (RA–RZ)</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Obligatoire</a:t>
                      </a:r>
                    </a:p>
                  </a:txBody>
                  <a:tcPr marL="54000" marR="54000" marT="54000" marB="54000"/>
                </a:tc>
                <a:tc>
                  <a:txBody>
                    <a:bodyPr/>
                    <a:lstStyle/>
                    <a:p>
                      <a:pPr algn="l">
                        <a:spcBef>
                          <a:spcPts val="300"/>
                        </a:spcBef>
                        <a:spcAft>
                          <a:spcPts val="300"/>
                        </a:spcAft>
                      </a:pPr>
                      <a:r>
                        <a:rPr lang="fr-FR" sz="1100" b="0" dirty="0">
                          <a:latin typeface="Verdana" panose="020B0604030504040204" pitchFamily="34" charset="0"/>
                          <a:ea typeface="Verdana" panose="020B0604030504040204" pitchFamily="34" charset="0"/>
                        </a:rPr>
                        <a:t>EMC, EMD, EDH, EMH/EMI</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S.o.</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Facultatif</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Oui</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Oui</a:t>
                      </a:r>
                    </a:p>
                  </a:txBody>
                  <a:tcPr marL="54000" marR="54000" marT="54000" marB="54000"/>
                </a:tc>
                <a:extLst>
                  <a:ext uri="{0D108BD9-81ED-4DB2-BD59-A6C34878D82A}">
                    <a16:rowId xmlns:a16="http://schemas.microsoft.com/office/drawing/2014/main" val="2535607510"/>
                  </a:ext>
                </a:extLst>
              </a:tr>
              <a:tr h="726593">
                <a:tc>
                  <a:txBody>
                    <a:bodyPr/>
                    <a:lstStyle/>
                    <a:p>
                      <a:pPr algn="l">
                        <a:spcBef>
                          <a:spcPts val="300"/>
                        </a:spcBef>
                        <a:spcAft>
                          <a:spcPts val="300"/>
                        </a:spcAft>
                      </a:pPr>
                      <a:r>
                        <a:rPr lang="fr-FR" sz="1100" b="1">
                          <a:latin typeface="Verdana" panose="020B0604030504040204" pitchFamily="34" charset="0"/>
                          <a:ea typeface="Verdana" panose="020B0604030504040204" pitchFamily="34" charset="0"/>
                        </a:rPr>
                        <a:t>Envois avec valeur déclarée</a:t>
                      </a:r>
                    </a:p>
                  </a:txBody>
                  <a:tcPr marL="54000" marR="54000" marT="54000" marB="54000"/>
                </a:tc>
                <a:tc>
                  <a:txBody>
                    <a:bodyPr/>
                    <a:lstStyle/>
                    <a:p>
                      <a:pPr algn="l">
                        <a:spcBef>
                          <a:spcPts val="300"/>
                        </a:spcBef>
                        <a:spcAft>
                          <a:spcPts val="300"/>
                        </a:spcAft>
                      </a:pPr>
                      <a:r>
                        <a:rPr lang="fr-FR" sz="1100" b="0" dirty="0">
                          <a:latin typeface="Verdana" panose="020B0604030504040204" pitchFamily="34" charset="0"/>
                          <a:ea typeface="Verdana" panose="020B0604030504040204" pitchFamily="34" charset="0"/>
                        </a:rPr>
                        <a:t>Documents </a:t>
                      </a:r>
                      <a:br>
                        <a:rPr lang="fr-FR" sz="1100" b="0" dirty="0">
                          <a:latin typeface="Verdana" panose="020B0604030504040204" pitchFamily="34" charset="0"/>
                          <a:ea typeface="Verdana" panose="020B0604030504040204" pitchFamily="34" charset="0"/>
                        </a:rPr>
                      </a:br>
                      <a:r>
                        <a:rPr lang="fr-FR" sz="1100" b="0" dirty="0">
                          <a:latin typeface="Verdana" panose="020B0604030504040204" pitchFamily="34" charset="0"/>
                          <a:ea typeface="Verdana" panose="020B0604030504040204" pitchFamily="34" charset="0"/>
                        </a:rPr>
                        <a:t>(à compter </a:t>
                      </a:r>
                      <a:br>
                        <a:rPr lang="fr-FR" sz="1100" b="0" dirty="0">
                          <a:latin typeface="Verdana" panose="020B0604030504040204" pitchFamily="34" charset="0"/>
                          <a:ea typeface="Verdana" panose="020B0604030504040204" pitchFamily="34" charset="0"/>
                        </a:rPr>
                      </a:br>
                      <a:r>
                        <a:rPr lang="fr-FR" sz="1100" b="0" dirty="0">
                          <a:latin typeface="Verdana" panose="020B0604030504040204" pitchFamily="34" charset="0"/>
                          <a:ea typeface="Verdana" panose="020B0604030504040204" pitchFamily="34" charset="0"/>
                        </a:rPr>
                        <a:t>du 1</a:t>
                      </a:r>
                      <a:r>
                        <a:rPr lang="fr-FR" sz="1100" b="0" baseline="30000" dirty="0">
                          <a:latin typeface="Verdana" panose="020B0604030504040204" pitchFamily="34" charset="0"/>
                          <a:ea typeface="Verdana" panose="020B0604030504040204" pitchFamily="34" charset="0"/>
                        </a:rPr>
                        <a:t>er</a:t>
                      </a:r>
                      <a:r>
                        <a:rPr lang="fr-FR" sz="1100" b="0" dirty="0">
                          <a:latin typeface="Verdana" panose="020B0604030504040204" pitchFamily="34" charset="0"/>
                          <a:ea typeface="Verdana" panose="020B0604030504040204" pitchFamily="34" charset="0"/>
                        </a:rPr>
                        <a:t> janvier 2026)</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0 à 2 kg</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Prioritaires</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Obligatoire (VA–VZ)</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Obligatoire</a:t>
                      </a:r>
                    </a:p>
                  </a:txBody>
                  <a:tcPr marL="54000" marR="54000" marT="54000" marB="54000"/>
                </a:tc>
                <a:tc>
                  <a:txBody>
                    <a:bodyPr/>
                    <a:lstStyle/>
                    <a:p>
                      <a:pPr algn="l">
                        <a:spcBef>
                          <a:spcPts val="300"/>
                        </a:spcBef>
                        <a:spcAft>
                          <a:spcPts val="300"/>
                        </a:spcAft>
                      </a:pPr>
                      <a:r>
                        <a:rPr lang="fr-FR" sz="1100" b="0" i="1" dirty="0">
                          <a:latin typeface="Verdana" panose="020B0604030504040204" pitchFamily="34" charset="0"/>
                          <a:ea typeface="Verdana" panose="020B0604030504040204" pitchFamily="34" charset="0"/>
                        </a:rPr>
                        <a:t>EMC, EMD, EDH, EMH/EMI</a:t>
                      </a:r>
                    </a:p>
                  </a:txBody>
                  <a:tcPr marL="54000" marR="54000" marT="54000" marB="5400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fr-FR" sz="1100" b="0" i="0" dirty="0" err="1">
                          <a:latin typeface="Verdana" panose="020B0604030504040204" pitchFamily="34" charset="0"/>
                          <a:ea typeface="Verdana" panose="020B0604030504040204" pitchFamily="34" charset="0"/>
                        </a:rPr>
                        <a:t>S.o</a:t>
                      </a:r>
                      <a:r>
                        <a:rPr lang="fr-FR" sz="1100" b="0" i="0" dirty="0">
                          <a:latin typeface="Verdana" panose="020B0604030504040204" pitchFamily="34" charset="0"/>
                          <a:ea typeface="Verdana" panose="020B0604030504040204" pitchFamily="34" charset="0"/>
                        </a:rPr>
                        <a:t>.</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Facultatif</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Oui</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Oui</a:t>
                      </a:r>
                    </a:p>
                  </a:txBody>
                  <a:tcPr marL="54000" marR="54000" marT="54000" marB="54000"/>
                </a:tc>
                <a:extLst>
                  <a:ext uri="{0D108BD9-81ED-4DB2-BD59-A6C34878D82A}">
                    <a16:rowId xmlns:a16="http://schemas.microsoft.com/office/drawing/2014/main" val="2495856426"/>
                  </a:ext>
                </a:extLst>
              </a:tr>
              <a:tr h="1005494">
                <a:tc>
                  <a:txBody>
                    <a:bodyPr/>
                    <a:lstStyle/>
                    <a:p>
                      <a:pPr algn="l">
                        <a:spcBef>
                          <a:spcPts val="300"/>
                        </a:spcBef>
                        <a:spcAft>
                          <a:spcPts val="300"/>
                        </a:spcAft>
                      </a:pPr>
                      <a:r>
                        <a:rPr lang="fr-FR" sz="1100" b="1">
                          <a:latin typeface="Verdana" panose="020B0604030504040204" pitchFamily="34" charset="0"/>
                          <a:ea typeface="Verdana" panose="020B0604030504040204" pitchFamily="34" charset="0"/>
                        </a:rPr>
                        <a:t>Distribution avec suivi</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Documents et marchandises</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0 à 2 kg</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Prioritaires</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Obligatoire (LA–LZ)</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Obligatoire</a:t>
                      </a:r>
                    </a:p>
                  </a:txBody>
                  <a:tcPr marL="54000" marR="54000" marT="54000" marB="54000"/>
                </a:tc>
                <a:tc>
                  <a:txBody>
                    <a:bodyPr/>
                    <a:lstStyle/>
                    <a:p>
                      <a:pPr algn="l">
                        <a:spcBef>
                          <a:spcPts val="300"/>
                        </a:spcBef>
                        <a:spcAft>
                          <a:spcPts val="300"/>
                        </a:spcAft>
                      </a:pPr>
                      <a:r>
                        <a:rPr lang="fr-FR" sz="1100" b="0" dirty="0">
                          <a:latin typeface="Verdana" panose="020B0604030504040204" pitchFamily="34" charset="0"/>
                          <a:ea typeface="Verdana" panose="020B0604030504040204" pitchFamily="34" charset="0"/>
                        </a:rPr>
                        <a:t>EMC, EMD, EDH, EMH/EMI</a:t>
                      </a:r>
                    </a:p>
                  </a:txBody>
                  <a:tcPr marL="54000" marR="54000" marT="54000" marB="54000"/>
                </a:tc>
                <a:tc>
                  <a:txBody>
                    <a:bodyPr/>
                    <a:lstStyle/>
                    <a:p>
                      <a:pPr algn="l">
                        <a:spcBef>
                          <a:spcPts val="300"/>
                        </a:spcBef>
                        <a:spcAft>
                          <a:spcPts val="300"/>
                        </a:spcAft>
                      </a:pPr>
                      <a:r>
                        <a:rPr lang="fr-FR" sz="1100" b="0" dirty="0">
                          <a:latin typeface="Verdana" panose="020B0604030504040204" pitchFamily="34" charset="0"/>
                          <a:ea typeface="Verdana" panose="020B0604030504040204" pitchFamily="34" charset="0"/>
                        </a:rPr>
                        <a:t>Obligatoire </a:t>
                      </a:r>
                      <a:r>
                        <a:rPr lang="fr-FR" sz="1100" b="0" i="1" dirty="0">
                          <a:latin typeface="Verdana" panose="020B0604030504040204" pitchFamily="34" charset="0"/>
                          <a:ea typeface="Verdana" panose="020B0604030504040204" pitchFamily="34" charset="0"/>
                        </a:rPr>
                        <a:t>(envois soumis </a:t>
                      </a:r>
                      <a:br>
                        <a:rPr lang="fr-FR" sz="1100" b="0" i="1" dirty="0">
                          <a:latin typeface="Verdana" panose="020B0604030504040204" pitchFamily="34" charset="0"/>
                          <a:ea typeface="Verdana" panose="020B0604030504040204" pitchFamily="34" charset="0"/>
                        </a:rPr>
                      </a:br>
                      <a:r>
                        <a:rPr lang="fr-FR" sz="1100" b="0" i="1" dirty="0">
                          <a:latin typeface="Verdana" panose="020B0604030504040204" pitchFamily="34" charset="0"/>
                          <a:ea typeface="Verdana" panose="020B0604030504040204" pitchFamily="34" charset="0"/>
                        </a:rPr>
                        <a:t>au contrôle douanier)</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Facultatif</a:t>
                      </a:r>
                    </a:p>
                  </a:txBody>
                  <a:tcPr marL="54000" marR="54000" marT="54000" marB="54000"/>
                </a:tc>
                <a:tc>
                  <a:txBody>
                    <a:bodyPr/>
                    <a:lstStyle/>
                    <a:p>
                      <a:pPr algn="l">
                        <a:spcBef>
                          <a:spcPts val="300"/>
                        </a:spcBef>
                        <a:spcAft>
                          <a:spcPts val="300"/>
                        </a:spcAft>
                      </a:pPr>
                      <a:r>
                        <a:rPr lang="fr-FR" sz="1100" b="0">
                          <a:latin typeface="Verdana" panose="020B0604030504040204" pitchFamily="34" charset="0"/>
                          <a:ea typeface="Verdana" panose="020B0604030504040204" pitchFamily="34" charset="0"/>
                        </a:rPr>
                        <a:t>Non</a:t>
                      </a:r>
                    </a:p>
                  </a:txBody>
                  <a:tcPr marL="54000" marR="54000" marT="54000" marB="54000"/>
                </a:tc>
                <a:tc>
                  <a:txBody>
                    <a:bodyPr/>
                    <a:lstStyle/>
                    <a:p>
                      <a:pPr algn="l">
                        <a:spcBef>
                          <a:spcPts val="300"/>
                        </a:spcBef>
                        <a:spcAft>
                          <a:spcPts val="300"/>
                        </a:spcAft>
                      </a:pPr>
                      <a:r>
                        <a:rPr lang="fr-FR" sz="1100" b="0" dirty="0">
                          <a:latin typeface="Verdana" panose="020B0604030504040204" pitchFamily="34" charset="0"/>
                          <a:ea typeface="Verdana" panose="020B0604030504040204" pitchFamily="34" charset="0"/>
                        </a:rPr>
                        <a:t>Non</a:t>
                      </a:r>
                    </a:p>
                  </a:txBody>
                  <a:tcPr marL="54000" marR="54000" marT="54000" marB="54000"/>
                </a:tc>
                <a:extLst>
                  <a:ext uri="{0D108BD9-81ED-4DB2-BD59-A6C34878D82A}">
                    <a16:rowId xmlns:a16="http://schemas.microsoft.com/office/drawing/2014/main" val="796308868"/>
                  </a:ext>
                </a:extLst>
              </a:tr>
            </a:tbl>
          </a:graphicData>
        </a:graphic>
      </p:graphicFrame>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3" y="497201"/>
            <a:ext cx="10010167" cy="574284"/>
          </a:xfrm>
        </p:spPr>
        <p:txBody>
          <a:bodyPr/>
          <a:lstStyle/>
          <a:p>
            <a:r>
              <a:rPr lang="fr-FR" sz="2800" dirty="0"/>
              <a:t>Récapitulatif des caractéristiques – Services </a:t>
            </a:r>
            <a:br>
              <a:rPr lang="fr-FR" sz="2800" dirty="0"/>
            </a:br>
            <a:r>
              <a:rPr lang="fr-FR" sz="2800" dirty="0"/>
              <a:t>de recommandation, de déclaration de valeur </a:t>
            </a:r>
            <a:br>
              <a:rPr lang="fr-FR" sz="2800" dirty="0"/>
            </a:br>
            <a:r>
              <a:rPr lang="fr-FR" sz="2800" dirty="0"/>
              <a:t>et de distribution avec suivi</a:t>
            </a:r>
          </a:p>
        </p:txBody>
      </p:sp>
    </p:spTree>
    <p:extLst>
      <p:ext uri="{BB962C8B-B14F-4D97-AF65-F5344CB8AC3E}">
        <p14:creationId xmlns:p14="http://schemas.microsoft.com/office/powerpoint/2010/main" val="253585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fr-FR"/>
              <a:t>Gestion des itinéraires</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638550" y="1530220"/>
            <a:ext cx="8216900" cy="5041496"/>
          </a:xfrm>
          <a:ln>
            <a:noFill/>
          </a:ln>
        </p:spPr>
        <p:txBody>
          <a:bodyPr/>
          <a:lstStyle/>
          <a:p>
            <a:pPr marL="358775" algn="l">
              <a:buNone/>
              <a:tabLst>
                <a:tab pos="358775" algn="l"/>
              </a:tabLst>
            </a:pPr>
            <a:r>
              <a:rPr lang="fr-FR" sz="1800" dirty="0"/>
              <a:t>1.	Activer «National Management» &gt; «</a:t>
            </a:r>
            <a:r>
              <a:rPr lang="fr-FR" sz="1800" dirty="0" err="1"/>
              <a:t>Routing</a:t>
            </a:r>
            <a:r>
              <a:rPr lang="fr-FR" sz="1800" dirty="0"/>
              <a:t> plan» &gt; «International» &gt; «Air and SAL routes»</a:t>
            </a:r>
          </a:p>
          <a:p>
            <a:pPr marL="358775" algn="l">
              <a:spcBef>
                <a:spcPts val="600"/>
              </a:spcBef>
              <a:buNone/>
              <a:tabLst>
                <a:tab pos="358775" algn="l"/>
              </a:tabLst>
            </a:pPr>
            <a:r>
              <a:rPr lang="fr-FR" sz="1800" dirty="0"/>
              <a:t>2.	Créer ou mettre à jour des itinéraires existants. Sélectionner les sous-classes de dépêche/récipient autorisées pour l’itinéraire considéré:</a:t>
            </a:r>
          </a:p>
          <a:p>
            <a:pPr marL="715963" algn="l">
              <a:spcBef>
                <a:spcPts val="600"/>
              </a:spcBef>
              <a:buFont typeface="Verdana" panose="020B0604030504040204" pitchFamily="34" charset="0"/>
              <a:buChar char="–"/>
            </a:pPr>
            <a:r>
              <a:rPr lang="fr-FR" sz="1800" dirty="0"/>
              <a:t>UX: ENVOIS DE LA POSTE AUX LETTRES AVEC SUIVI </a:t>
            </a:r>
            <a:br>
              <a:rPr lang="fr-FR" sz="1800" dirty="0"/>
            </a:br>
            <a:r>
              <a:rPr lang="fr-FR" sz="1800" dirty="0"/>
              <a:t>DE LA DISTRIBUTION</a:t>
            </a:r>
          </a:p>
          <a:p>
            <a:pPr marL="715963" algn="l">
              <a:spcBef>
                <a:spcPts val="600"/>
              </a:spcBef>
              <a:buFont typeface="Verdana" panose="020B0604030504040204" pitchFamily="34" charset="0"/>
              <a:buChar char="–"/>
            </a:pPr>
            <a:r>
              <a:rPr lang="fr-FR" sz="1800" dirty="0"/>
              <a:t>UR: ENVOIS DE LA POSTE AUX LETTRES RECOMMANDÉS</a:t>
            </a:r>
          </a:p>
          <a:p>
            <a:pPr marL="4400" indent="0">
              <a:buNone/>
            </a:pPr>
            <a:endParaRPr lang="en-GB" dirty="0"/>
          </a:p>
        </p:txBody>
      </p:sp>
      <p:sp>
        <p:nvSpPr>
          <p:cNvPr id="6" name="ZoneTexte 5">
            <a:extLst>
              <a:ext uri="{FF2B5EF4-FFF2-40B4-BE49-F238E27FC236}">
                <a16:creationId xmlns:a16="http://schemas.microsoft.com/office/drawing/2014/main" id="{103FE221-C5DB-47C2-881E-E30E07300405}"/>
              </a:ext>
            </a:extLst>
          </p:cNvPr>
          <p:cNvSpPr txBox="1"/>
          <p:nvPr/>
        </p:nvSpPr>
        <p:spPr>
          <a:xfrm>
            <a:off x="336550" y="1519178"/>
            <a:ext cx="3146483" cy="2151528"/>
          </a:xfrm>
          <a:prstGeom prst="rect">
            <a:avLst/>
          </a:prstGeom>
          <a:solidFill>
            <a:schemeClr val="accent1">
              <a:lumMod val="20000"/>
              <a:lumOff val="80000"/>
            </a:schemeClr>
          </a:solidFill>
        </p:spPr>
        <p:txBody>
          <a:bodyPr wrap="square" tIns="90000" bIns="90000">
            <a:spAutoFit/>
          </a:bodyPr>
          <a:lstStyle/>
          <a:p>
            <a:r>
              <a:rPr lang="fr-FR" sz="1600" i="1" dirty="0">
                <a:latin typeface="Verdana" panose="020B0604030504040204" pitchFamily="34" charset="0"/>
                <a:ea typeface="Verdana" panose="020B0604030504040204" pitchFamily="34" charset="0"/>
                <a:cs typeface="Times New Roman" panose="02020603050405020304" pitchFamily="18" charset="0"/>
              </a:rPr>
              <a:t>IPS permet de configurer les itinéraires pour expédier des dépêches et des récipients de la sous-classe de courrier UX pour les envois avec suivi, et de la sous-classe </a:t>
            </a:r>
            <a:br>
              <a:rPr lang="fr-FR" sz="1600" i="1" dirty="0">
                <a:latin typeface="Verdana" panose="020B0604030504040204" pitchFamily="34" charset="0"/>
                <a:ea typeface="Verdana" panose="020B0604030504040204" pitchFamily="34" charset="0"/>
                <a:cs typeface="Times New Roman" panose="02020603050405020304" pitchFamily="18" charset="0"/>
              </a:rPr>
            </a:br>
            <a:r>
              <a:rPr lang="fr-FR" sz="1600" i="1" dirty="0">
                <a:latin typeface="Verdana" panose="020B0604030504040204" pitchFamily="34" charset="0"/>
                <a:ea typeface="Verdana" panose="020B0604030504040204" pitchFamily="34" charset="0"/>
                <a:cs typeface="Times New Roman" panose="02020603050405020304" pitchFamily="18" charset="0"/>
              </a:rPr>
              <a:t>de courrier UR pour les envois recommandés</a:t>
            </a:r>
          </a:p>
        </p:txBody>
      </p:sp>
      <p:sp>
        <p:nvSpPr>
          <p:cNvPr id="7" name="Rectangle 6">
            <a:extLst>
              <a:ext uri="{FF2B5EF4-FFF2-40B4-BE49-F238E27FC236}">
                <a16:creationId xmlns:a16="http://schemas.microsoft.com/office/drawing/2014/main" id="{0421FAE6-C38E-496E-9671-F768820F93AF}"/>
              </a:ext>
            </a:extLst>
          </p:cNvPr>
          <p:cNvSpPr/>
          <p:nvPr/>
        </p:nvSpPr>
        <p:spPr>
          <a:xfrm>
            <a:off x="336550" y="4512794"/>
            <a:ext cx="5662967" cy="2038073"/>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tIns="90000" bIns="90000" rtlCol="0" anchor="t"/>
          <a:lstStyle/>
          <a:p>
            <a:r>
              <a:rPr lang="fr-FR" sz="1400" b="1" dirty="0">
                <a:latin typeface="Verdana" panose="020B0604030504040204" pitchFamily="34" charset="0"/>
                <a:ea typeface="Verdana" panose="020B0604030504040204" pitchFamily="34" charset="0"/>
              </a:rPr>
              <a:t>Envois de la poste aux lettres expédiés aux États-Unis d’Amérique</a:t>
            </a:r>
          </a:p>
          <a:p>
            <a:endParaRPr lang="en-GB" sz="1400" b="1" dirty="0">
              <a:latin typeface="Verdana" panose="020B0604030504040204" pitchFamily="34" charset="0"/>
              <a:ea typeface="Verdana" panose="020B0604030504040204" pitchFamily="34" charset="0"/>
            </a:endParaRPr>
          </a:p>
          <a:p>
            <a:r>
              <a:rPr lang="fr-FR" sz="1400" dirty="0">
                <a:latin typeface="Verdana" panose="020B0604030504040204" pitchFamily="34" charset="0"/>
                <a:ea typeface="Verdana" panose="020B0604030504040204" pitchFamily="34" charset="0"/>
              </a:rPr>
              <a:t>USPS accepte uniquement:</a:t>
            </a:r>
          </a:p>
          <a:p>
            <a:pPr marL="360000" indent="-360000">
              <a:spcBef>
                <a:spcPts val="600"/>
              </a:spcBef>
              <a:buFont typeface="Calibri" panose="020F0502020204030204" pitchFamily="34" charset="0"/>
              <a:buChar char="‒"/>
            </a:pPr>
            <a:r>
              <a:rPr lang="fr-FR" sz="1400" dirty="0">
                <a:latin typeface="Verdana" panose="020B0604030504040204" pitchFamily="34" charset="0"/>
                <a:ea typeface="Verdana" panose="020B0604030504040204" pitchFamily="34" charset="0"/>
              </a:rPr>
              <a:t>les </a:t>
            </a:r>
            <a:r>
              <a:rPr lang="fr-FR" sz="1400" b="1" dirty="0">
                <a:latin typeface="Verdana" panose="020B0604030504040204" pitchFamily="34" charset="0"/>
                <a:ea typeface="Verdana" panose="020B0604030504040204" pitchFamily="34" charset="0"/>
              </a:rPr>
              <a:t>récipients UA</a:t>
            </a:r>
            <a:r>
              <a:rPr lang="fr-FR" sz="1400" dirty="0">
                <a:latin typeface="Verdana" panose="020B0604030504040204" pitchFamily="34" charset="0"/>
                <a:ea typeface="Verdana" panose="020B0604030504040204" pitchFamily="34" charset="0"/>
              </a:rPr>
              <a:t> pour les envois de la poste aux lettres contenant des </a:t>
            </a:r>
            <a:r>
              <a:rPr lang="fr-FR" sz="1400" b="1" dirty="0">
                <a:latin typeface="Verdana" panose="020B0604030504040204" pitchFamily="34" charset="0"/>
                <a:ea typeface="Verdana" panose="020B0604030504040204" pitchFamily="34" charset="0"/>
              </a:rPr>
              <a:t>marchandises</a:t>
            </a:r>
          </a:p>
          <a:p>
            <a:pPr marL="360000" indent="-360000">
              <a:spcBef>
                <a:spcPts val="600"/>
              </a:spcBef>
              <a:buFont typeface="Calibri" panose="020F0502020204030204" pitchFamily="34" charset="0"/>
              <a:buChar char="‒"/>
            </a:pPr>
            <a:r>
              <a:rPr lang="fr-FR" sz="1400" dirty="0">
                <a:latin typeface="Verdana" panose="020B0604030504040204" pitchFamily="34" charset="0"/>
                <a:ea typeface="Verdana" panose="020B0604030504040204" pitchFamily="34" charset="0"/>
              </a:rPr>
              <a:t>les </a:t>
            </a:r>
            <a:r>
              <a:rPr lang="fr-FR" sz="1400" b="1" dirty="0">
                <a:latin typeface="Verdana" panose="020B0604030504040204" pitchFamily="34" charset="0"/>
                <a:ea typeface="Verdana" panose="020B0604030504040204" pitchFamily="34" charset="0"/>
              </a:rPr>
              <a:t>récipients UL</a:t>
            </a:r>
            <a:r>
              <a:rPr lang="fr-FR" sz="1400" dirty="0">
                <a:latin typeface="Verdana" panose="020B0604030504040204" pitchFamily="34" charset="0"/>
                <a:ea typeface="Verdana" panose="020B0604030504040204" pitchFamily="34" charset="0"/>
              </a:rPr>
              <a:t> pour les envois de la poste aux lettres contenant des </a:t>
            </a:r>
            <a:r>
              <a:rPr lang="fr-FR" sz="1400" b="1" dirty="0">
                <a:latin typeface="Verdana" panose="020B0604030504040204" pitchFamily="34" charset="0"/>
                <a:ea typeface="Verdana" panose="020B0604030504040204" pitchFamily="34" charset="0"/>
              </a:rPr>
              <a:t>documents</a:t>
            </a:r>
          </a:p>
        </p:txBody>
      </p:sp>
      <p:pic>
        <p:nvPicPr>
          <p:cNvPr id="8" name="Picture 3">
            <a:extLst>
              <a:ext uri="{FF2B5EF4-FFF2-40B4-BE49-F238E27FC236}">
                <a16:creationId xmlns:a16="http://schemas.microsoft.com/office/drawing/2014/main" id="{C4CABF3F-DE5C-48C6-BC52-B4B4B77F24D0}"/>
              </a:ext>
            </a:extLst>
          </p:cNvPr>
          <p:cNvPicPr>
            <a:picLocks noChangeAspect="1"/>
          </p:cNvPicPr>
          <p:nvPr/>
        </p:nvPicPr>
        <p:blipFill>
          <a:blip r:embed="rId2"/>
          <a:stretch>
            <a:fillRect/>
          </a:stretch>
        </p:blipFill>
        <p:spPr>
          <a:xfrm>
            <a:off x="7858897" y="3912230"/>
            <a:ext cx="3996553" cy="2950563"/>
          </a:xfrm>
          <a:prstGeom prst="rect">
            <a:avLst/>
          </a:prstGeom>
        </p:spPr>
      </p:pic>
    </p:spTree>
    <p:extLst>
      <p:ext uri="{BB962C8B-B14F-4D97-AF65-F5344CB8AC3E}">
        <p14:creationId xmlns:p14="http://schemas.microsoft.com/office/powerpoint/2010/main" val="2260850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fr-FR"/>
              <a:t>Création des dépêches</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3686185" cy="5041496"/>
          </a:xfrm>
          <a:ln>
            <a:noFill/>
          </a:ln>
        </p:spPr>
        <p:txBody>
          <a:bodyPr/>
          <a:lstStyle/>
          <a:p>
            <a:pPr marL="0" indent="0" algn="l">
              <a:buNone/>
            </a:pPr>
            <a:r>
              <a:rPr lang="fr-FR" sz="1400" b="1" dirty="0"/>
              <a:t>Gestion du courrier – Opérations pour le courrier partant </a:t>
            </a:r>
          </a:p>
          <a:p>
            <a:pPr marL="0" indent="0" algn="l">
              <a:buNone/>
            </a:pPr>
            <a:r>
              <a:rPr lang="fr-FR" sz="1400" dirty="0"/>
              <a:t> </a:t>
            </a:r>
          </a:p>
          <a:p>
            <a:pPr marL="0" indent="0" algn="l">
              <a:buNone/>
            </a:pPr>
            <a:r>
              <a:rPr lang="fr-FR" sz="1400" i="1" dirty="0"/>
              <a:t>Les envois dont l’indicateur de service est compris dans les fourchettes LA–LZ, RA–RZ ou VA–VZ sont automatiquement stockés comme envois avec suivi, envois recommandés et envois avec valeur déclarée, respectivement</a:t>
            </a:r>
          </a:p>
          <a:p>
            <a:pPr marL="0" indent="0" algn="l">
              <a:buNone/>
            </a:pPr>
            <a:endParaRPr lang="en-GB" sz="1400" i="1" dirty="0"/>
          </a:p>
          <a:p>
            <a:pPr marL="0" indent="0" algn="l">
              <a:buNone/>
            </a:pPr>
            <a:endParaRPr lang="en-GB" sz="1400" i="1" dirty="0"/>
          </a:p>
          <a:p>
            <a:pPr marL="0" indent="0" algn="l">
              <a:spcBef>
                <a:spcPts val="600"/>
              </a:spcBef>
              <a:spcAft>
                <a:spcPts val="0"/>
              </a:spcAft>
              <a:buNone/>
            </a:pPr>
            <a:r>
              <a:rPr lang="fr-FR" sz="1400" i="1" dirty="0"/>
              <a:t>Fonction IPS:</a:t>
            </a:r>
          </a:p>
          <a:p>
            <a:pPr marL="0" indent="0" algn="l">
              <a:spcBef>
                <a:spcPts val="600"/>
              </a:spcBef>
              <a:spcAft>
                <a:spcPts val="600"/>
              </a:spcAft>
              <a:buNone/>
            </a:pPr>
            <a:r>
              <a:rPr lang="fr-FR" sz="1400" i="1" dirty="0"/>
              <a:t>«</a:t>
            </a:r>
            <a:r>
              <a:rPr lang="fr-FR" sz="1400" i="1" dirty="0" err="1"/>
              <a:t>Letters</a:t>
            </a:r>
            <a:r>
              <a:rPr lang="fr-FR" sz="1400" i="1" dirty="0"/>
              <a:t>» &gt; «</a:t>
            </a:r>
            <a:r>
              <a:rPr lang="fr-FR" sz="1400" i="1" dirty="0" err="1"/>
              <a:t>Outbound</a:t>
            </a:r>
            <a:r>
              <a:rPr lang="fr-FR" sz="1400" i="1" dirty="0"/>
              <a:t>» &gt; «</a:t>
            </a:r>
            <a:r>
              <a:rPr lang="fr-FR" sz="1400" i="1" dirty="0" err="1"/>
              <a:t>Letters</a:t>
            </a:r>
            <a:r>
              <a:rPr lang="fr-FR" sz="1400" i="1" dirty="0"/>
              <a:t>» &gt; «</a:t>
            </a:r>
            <a:r>
              <a:rPr lang="fr-FR" sz="1400" i="1" dirty="0" err="1"/>
              <a:t>Receive</a:t>
            </a:r>
            <a:r>
              <a:rPr lang="fr-FR" sz="1400" i="1" dirty="0"/>
              <a:t> </a:t>
            </a:r>
            <a:r>
              <a:rPr lang="fr-FR" sz="1400" i="1" dirty="0" err="1"/>
              <a:t>letters</a:t>
            </a:r>
            <a:r>
              <a:rPr lang="fr-FR" sz="1400" i="1" dirty="0"/>
              <a:t> at </a:t>
            </a:r>
            <a:r>
              <a:rPr lang="fr-FR" sz="1400" i="1" dirty="0" err="1"/>
              <a:t>outward</a:t>
            </a:r>
            <a:r>
              <a:rPr lang="fr-FR" sz="1400" i="1" dirty="0"/>
              <a:t> exchange office (EMB)»</a:t>
            </a:r>
          </a:p>
          <a:p>
            <a:pPr marL="4400" indent="0">
              <a:buNone/>
            </a:pPr>
            <a:endParaRPr lang="en-GB" sz="1400" dirty="0"/>
          </a:p>
        </p:txBody>
      </p:sp>
      <p:grpSp>
        <p:nvGrpSpPr>
          <p:cNvPr id="6" name="Group 5">
            <a:extLst>
              <a:ext uri="{FF2B5EF4-FFF2-40B4-BE49-F238E27FC236}">
                <a16:creationId xmlns:a16="http://schemas.microsoft.com/office/drawing/2014/main" id="{A68A6E17-6D33-4BEC-8653-C8B0F9A68B28}"/>
              </a:ext>
            </a:extLst>
          </p:cNvPr>
          <p:cNvGrpSpPr>
            <a:grpSpLocks noChangeAspect="1"/>
          </p:cNvGrpSpPr>
          <p:nvPr/>
        </p:nvGrpSpPr>
        <p:grpSpPr>
          <a:xfrm>
            <a:off x="4298049" y="1531637"/>
            <a:ext cx="7505479" cy="3629416"/>
            <a:chOff x="2604039" y="1759536"/>
            <a:chExt cx="9428935" cy="4559538"/>
          </a:xfrm>
        </p:grpSpPr>
        <p:pic>
          <p:nvPicPr>
            <p:cNvPr id="7" name="Image 12">
              <a:extLst>
                <a:ext uri="{FF2B5EF4-FFF2-40B4-BE49-F238E27FC236}">
                  <a16:creationId xmlns:a16="http://schemas.microsoft.com/office/drawing/2014/main" id="{B2E57DDE-FCDA-486B-8118-203CE1E982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4039" y="1759536"/>
              <a:ext cx="5181678" cy="4037170"/>
            </a:xfrm>
            <a:prstGeom prst="rect">
              <a:avLst/>
            </a:prstGeom>
            <a:noFill/>
          </p:spPr>
        </p:pic>
        <p:pic>
          <p:nvPicPr>
            <p:cNvPr id="8" name="Picture 7">
              <a:extLst>
                <a:ext uri="{FF2B5EF4-FFF2-40B4-BE49-F238E27FC236}">
                  <a16:creationId xmlns:a16="http://schemas.microsoft.com/office/drawing/2014/main" id="{CDECF2D2-5EE8-455E-ADBF-B85D87C5B34D}"/>
                </a:ext>
              </a:extLst>
            </p:cNvPr>
            <p:cNvPicPr>
              <a:picLocks noChangeAspect="1"/>
            </p:cNvPicPr>
            <p:nvPr/>
          </p:nvPicPr>
          <p:blipFill>
            <a:blip r:embed="rId3"/>
            <a:stretch>
              <a:fillRect/>
            </a:stretch>
          </p:blipFill>
          <p:spPr>
            <a:xfrm>
              <a:off x="2964000" y="2468887"/>
              <a:ext cx="4979278" cy="3764996"/>
            </a:xfrm>
            <a:prstGeom prst="rect">
              <a:avLst/>
            </a:prstGeom>
          </p:spPr>
        </p:pic>
        <p:sp>
          <p:nvSpPr>
            <p:cNvPr id="9" name="Rectangle 8">
              <a:extLst>
                <a:ext uri="{FF2B5EF4-FFF2-40B4-BE49-F238E27FC236}">
                  <a16:creationId xmlns:a16="http://schemas.microsoft.com/office/drawing/2014/main" id="{074F22F3-BE8C-476E-A8E5-E1F5E7BBA8C6}"/>
                </a:ext>
              </a:extLst>
            </p:cNvPr>
            <p:cNvSpPr/>
            <p:nvPr/>
          </p:nvSpPr>
          <p:spPr>
            <a:xfrm>
              <a:off x="3050045" y="2787892"/>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D95524E-D969-42C7-80F4-6AF228CE4726}"/>
                </a:ext>
              </a:extLst>
            </p:cNvPr>
            <p:cNvPicPr>
              <a:picLocks noChangeAspect="1"/>
            </p:cNvPicPr>
            <p:nvPr/>
          </p:nvPicPr>
          <p:blipFill>
            <a:blip r:embed="rId4"/>
            <a:stretch>
              <a:fillRect/>
            </a:stretch>
          </p:blipFill>
          <p:spPr>
            <a:xfrm>
              <a:off x="3350758" y="3622134"/>
              <a:ext cx="4684160" cy="2696940"/>
            </a:xfrm>
            <a:prstGeom prst="rect">
              <a:avLst/>
            </a:prstGeom>
          </p:spPr>
        </p:pic>
        <p:sp>
          <p:nvSpPr>
            <p:cNvPr id="11" name="Rectangle 10">
              <a:extLst>
                <a:ext uri="{FF2B5EF4-FFF2-40B4-BE49-F238E27FC236}">
                  <a16:creationId xmlns:a16="http://schemas.microsoft.com/office/drawing/2014/main" id="{9755C6BA-48A8-4F1D-A03E-48AF87FB6466}"/>
                </a:ext>
              </a:extLst>
            </p:cNvPr>
            <p:cNvSpPr/>
            <p:nvPr/>
          </p:nvSpPr>
          <p:spPr>
            <a:xfrm>
              <a:off x="3423377" y="3912403"/>
              <a:ext cx="1713222"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C28AA2-3681-492B-98EF-FD8DFC784F2B}"/>
                </a:ext>
              </a:extLst>
            </p:cNvPr>
            <p:cNvSpPr/>
            <p:nvPr/>
          </p:nvSpPr>
          <p:spPr>
            <a:xfrm>
              <a:off x="3423376" y="4348558"/>
              <a:ext cx="4444147"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E8B57A-2B35-4BF2-81E0-43B19CB03560}"/>
                </a:ext>
              </a:extLst>
            </p:cNvPr>
            <p:cNvPicPr>
              <a:picLocks noChangeAspect="1"/>
            </p:cNvPicPr>
            <p:nvPr/>
          </p:nvPicPr>
          <p:blipFill>
            <a:blip r:embed="rId5"/>
            <a:stretch>
              <a:fillRect/>
            </a:stretch>
          </p:blipFill>
          <p:spPr>
            <a:xfrm>
              <a:off x="8196813" y="1764438"/>
              <a:ext cx="3836161" cy="4205332"/>
            </a:xfrm>
            <a:prstGeom prst="rect">
              <a:avLst/>
            </a:prstGeom>
          </p:spPr>
        </p:pic>
        <p:sp>
          <p:nvSpPr>
            <p:cNvPr id="14" name="Rectangle 13">
              <a:extLst>
                <a:ext uri="{FF2B5EF4-FFF2-40B4-BE49-F238E27FC236}">
                  <a16:creationId xmlns:a16="http://schemas.microsoft.com/office/drawing/2014/main" id="{5FF2C38D-890E-4093-8B37-1A23EBEE2D90}"/>
                </a:ext>
              </a:extLst>
            </p:cNvPr>
            <p:cNvSpPr/>
            <p:nvPr/>
          </p:nvSpPr>
          <p:spPr>
            <a:xfrm>
              <a:off x="8196813" y="5115509"/>
              <a:ext cx="3836161" cy="854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23632D-AED9-4454-A847-692275C7DFE5}"/>
                </a:ext>
              </a:extLst>
            </p:cNvPr>
            <p:cNvSpPr/>
            <p:nvPr/>
          </p:nvSpPr>
          <p:spPr>
            <a:xfrm>
              <a:off x="3050044" y="3225503"/>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331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fr-FR"/>
              <a:t>Courrier arrivant</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7083425" cy="5041496"/>
          </a:xfrm>
          <a:ln>
            <a:noFill/>
          </a:ln>
        </p:spPr>
        <p:txBody>
          <a:bodyPr/>
          <a:lstStyle/>
          <a:p>
            <a:pPr marL="4400" indent="0" algn="l">
              <a:buNone/>
            </a:pPr>
            <a:r>
              <a:rPr lang="fr-FR" sz="2000" b="1" dirty="0"/>
              <a:t>Gestion du courrier – Opérations pour le courrier arrivant</a:t>
            </a:r>
          </a:p>
          <a:p>
            <a:pPr marL="4400" indent="0" algn="l">
              <a:buNone/>
            </a:pPr>
            <a:r>
              <a:rPr lang="fr-FR" sz="2000" dirty="0"/>
              <a:t> </a:t>
            </a:r>
          </a:p>
          <a:p>
            <a:pPr marL="4400" indent="0" algn="l">
              <a:buNone/>
            </a:pPr>
            <a:r>
              <a:rPr lang="fr-FR" sz="2000" i="1" dirty="0"/>
              <a:t>Les envois dont l’indicateur de service est compris dans les fourchettes LA–LZ, RA–RZ ou VA–VZ sont automatiquement stockés comme envois avec suivi, envois recommandés et envois avec valeur déclarée, respectivement</a:t>
            </a:r>
          </a:p>
          <a:p>
            <a:pPr marL="4400" indent="0" algn="l">
              <a:buNone/>
            </a:pPr>
            <a:r>
              <a:rPr lang="fr-FR" sz="2000" i="1" dirty="0"/>
              <a:t> </a:t>
            </a:r>
          </a:p>
          <a:p>
            <a:pPr marL="4400" indent="0" algn="l">
              <a:buNone/>
            </a:pPr>
            <a:r>
              <a:rPr lang="fr-FR" sz="2000" i="1" dirty="0"/>
              <a:t>Fonction IPS: </a:t>
            </a:r>
          </a:p>
          <a:p>
            <a:pPr marL="4400" indent="0" algn="l">
              <a:spcBef>
                <a:spcPts val="600"/>
              </a:spcBef>
              <a:buNone/>
            </a:pPr>
            <a:r>
              <a:rPr lang="fr-FR" sz="2000" i="1" dirty="0"/>
              <a:t>«</a:t>
            </a:r>
            <a:r>
              <a:rPr lang="fr-FR" sz="2000" i="1" dirty="0" err="1"/>
              <a:t>Letters</a:t>
            </a:r>
            <a:r>
              <a:rPr lang="fr-FR" sz="2000" i="1" dirty="0"/>
              <a:t>» &gt; «Inbound» &gt; «</a:t>
            </a:r>
            <a:r>
              <a:rPr lang="fr-FR" sz="2000" i="1" dirty="0" err="1"/>
              <a:t>Receive</a:t>
            </a:r>
            <a:r>
              <a:rPr lang="fr-FR" sz="2000" i="1" dirty="0"/>
              <a:t> </a:t>
            </a:r>
            <a:r>
              <a:rPr lang="fr-FR" sz="2000" i="1" dirty="0" err="1"/>
              <a:t>letters</a:t>
            </a:r>
            <a:r>
              <a:rPr lang="fr-FR" sz="2000" i="1" dirty="0"/>
              <a:t> at exchange office»</a:t>
            </a:r>
          </a:p>
          <a:p>
            <a:pPr marL="4400" indent="0">
              <a:buNone/>
            </a:pPr>
            <a:endParaRPr lang="en-GB" sz="2000" dirty="0"/>
          </a:p>
        </p:txBody>
      </p:sp>
      <p:pic>
        <p:nvPicPr>
          <p:cNvPr id="6" name="Image 3">
            <a:extLst>
              <a:ext uri="{FF2B5EF4-FFF2-40B4-BE49-F238E27FC236}">
                <a16:creationId xmlns:a16="http://schemas.microsoft.com/office/drawing/2014/main" id="{3526107E-5886-4260-9852-6FA551DD1C93}"/>
              </a:ext>
            </a:extLst>
          </p:cNvPr>
          <p:cNvPicPr>
            <a:picLocks noChangeAspect="1"/>
          </p:cNvPicPr>
          <p:nvPr/>
        </p:nvPicPr>
        <p:blipFill>
          <a:blip r:embed="rId2"/>
          <a:stretch>
            <a:fillRect/>
          </a:stretch>
        </p:blipFill>
        <p:spPr>
          <a:xfrm>
            <a:off x="7607580" y="1530220"/>
            <a:ext cx="4247870" cy="4339786"/>
          </a:xfrm>
          <a:prstGeom prst="rect">
            <a:avLst/>
          </a:prstGeom>
        </p:spPr>
      </p:pic>
    </p:spTree>
    <p:extLst>
      <p:ext uri="{BB962C8B-B14F-4D97-AF65-F5344CB8AC3E}">
        <p14:creationId xmlns:p14="http://schemas.microsoft.com/office/powerpoint/2010/main" val="273368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554924" y="439012"/>
            <a:ext cx="8711293" cy="574284"/>
          </a:xfrm>
        </p:spPr>
        <p:txBody>
          <a:bodyPr/>
          <a:lstStyle/>
          <a:p>
            <a:r>
              <a:rPr lang="fr-FR"/>
              <a:t>Configuration des messages EDI</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6740525" cy="5041496"/>
          </a:xfrm>
          <a:ln>
            <a:noFill/>
          </a:ln>
        </p:spPr>
        <p:txBody>
          <a:bodyPr/>
          <a:lstStyle/>
          <a:p>
            <a:pPr marL="0" indent="0" algn="l">
              <a:buNone/>
            </a:pPr>
            <a:r>
              <a:rPr lang="fr-FR" sz="2000" b="1" dirty="0"/>
              <a:t>Configuration de l’échange de données informatisé (EDI)</a:t>
            </a:r>
          </a:p>
          <a:p>
            <a:pPr marL="0" indent="0" algn="l">
              <a:buNone/>
            </a:pPr>
            <a:r>
              <a:rPr lang="fr-FR" sz="2000" dirty="0"/>
              <a:t> </a:t>
            </a:r>
          </a:p>
          <a:p>
            <a:pPr marL="0" indent="0" algn="l">
              <a:buNone/>
            </a:pPr>
            <a:r>
              <a:rPr lang="fr-FR" sz="2000" i="1" dirty="0"/>
              <a:t>La configuration EDI est la même pour tous les produits/services de la poste aux lettres</a:t>
            </a:r>
          </a:p>
          <a:p>
            <a:pPr marL="0" indent="0" algn="l">
              <a:buNone/>
            </a:pPr>
            <a:r>
              <a:rPr lang="fr-FR" sz="2000" i="1" dirty="0"/>
              <a:t> </a:t>
            </a:r>
          </a:p>
          <a:p>
            <a:pPr marL="0" indent="0" algn="l">
              <a:buNone/>
            </a:pPr>
            <a:r>
              <a:rPr lang="fr-FR" sz="2000" i="1" dirty="0"/>
              <a:t>Sous «National Management» &gt; «EDI» &gt; «EDI </a:t>
            </a:r>
            <a:r>
              <a:rPr lang="fr-FR" sz="2000" i="1" dirty="0" err="1"/>
              <a:t>partners</a:t>
            </a:r>
            <a:r>
              <a:rPr lang="fr-FR" sz="2000" i="1" dirty="0"/>
              <a:t> &amp; exchanges», cocher pour tous vos partenaires «Mail class: U – EMSEVT 3.0»</a:t>
            </a:r>
          </a:p>
          <a:p>
            <a:pPr marL="4400" indent="0">
              <a:buNone/>
            </a:pPr>
            <a:endParaRPr lang="en-GB" sz="2000" dirty="0"/>
          </a:p>
        </p:txBody>
      </p:sp>
      <p:pic>
        <p:nvPicPr>
          <p:cNvPr id="7" name="Image 7">
            <a:extLst>
              <a:ext uri="{FF2B5EF4-FFF2-40B4-BE49-F238E27FC236}">
                <a16:creationId xmlns:a16="http://schemas.microsoft.com/office/drawing/2014/main" id="{6C152CF6-744C-4512-86EA-713A4D7178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9168" y="1530220"/>
            <a:ext cx="4666282" cy="4069432"/>
          </a:xfrm>
          <a:prstGeom prst="rect">
            <a:avLst/>
          </a:prstGeom>
          <a:noFill/>
        </p:spPr>
      </p:pic>
    </p:spTree>
    <p:extLst>
      <p:ext uri="{BB962C8B-B14F-4D97-AF65-F5344CB8AC3E}">
        <p14:creationId xmlns:p14="http://schemas.microsoft.com/office/powerpoint/2010/main" val="107227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fr-FR"/>
              <a:t>IPS 2025</a:t>
            </a:r>
          </a:p>
        </p:txBody>
      </p:sp>
      <p:graphicFrame>
        <p:nvGraphicFramePr>
          <p:cNvPr id="7" name="Diagramme 2">
            <a:extLst>
              <a:ext uri="{FF2B5EF4-FFF2-40B4-BE49-F238E27FC236}">
                <a16:creationId xmlns:a16="http://schemas.microsoft.com/office/drawing/2014/main" id="{63806F9C-92A4-4FBC-B59C-A072D35F4068}"/>
              </a:ext>
            </a:extLst>
          </p:cNvPr>
          <p:cNvGraphicFramePr/>
          <p:nvPr>
            <p:extLst>
              <p:ext uri="{D42A27DB-BD31-4B8C-83A1-F6EECF244321}">
                <p14:modId xmlns:p14="http://schemas.microsoft.com/office/powerpoint/2010/main" val="3253090957"/>
              </p:ext>
            </p:extLst>
          </p:nvPr>
        </p:nvGraphicFramePr>
        <p:xfrm>
          <a:off x="350360" y="1530220"/>
          <a:ext cx="11505090" cy="249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5">
            <a:extLst>
              <a:ext uri="{FF2B5EF4-FFF2-40B4-BE49-F238E27FC236}">
                <a16:creationId xmlns:a16="http://schemas.microsoft.com/office/drawing/2014/main" id="{8A24D800-9ED1-4FDE-B3D7-ACACC72C10FB}"/>
              </a:ext>
            </a:extLst>
          </p:cNvPr>
          <p:cNvSpPr txBox="1"/>
          <p:nvPr/>
        </p:nvSpPr>
        <p:spPr>
          <a:xfrm>
            <a:off x="3133484" y="4400279"/>
            <a:ext cx="6577444" cy="307777"/>
          </a:xfrm>
          <a:prstGeom prst="rect">
            <a:avLst/>
          </a:prstGeom>
          <a:noFill/>
        </p:spPr>
        <p:txBody>
          <a:bodyPr wrap="square" lIns="0" tIns="0" rIns="0" bIns="0">
            <a:spAutoFit/>
          </a:bodyPr>
          <a:lstStyle/>
          <a:p>
            <a:r>
              <a:rPr lang="fr-FR" sz="2000" dirty="0">
                <a:latin typeface="Verdana" panose="020B0604030504040204" pitchFamily="34" charset="0"/>
                <a:ea typeface="Verdana" panose="020B0604030504040204" pitchFamily="34" charset="0"/>
              </a:rPr>
              <a:t>Veuillez faire part de vos idées/suggestions au CTP</a:t>
            </a:r>
          </a:p>
        </p:txBody>
      </p:sp>
      <p:pic>
        <p:nvPicPr>
          <p:cNvPr id="9" name="Image 9">
            <a:extLst>
              <a:ext uri="{FF2B5EF4-FFF2-40B4-BE49-F238E27FC236}">
                <a16:creationId xmlns:a16="http://schemas.microsoft.com/office/drawing/2014/main" id="{F1EB7DAD-8C23-483E-BF6B-75846E36CA69}"/>
              </a:ext>
            </a:extLst>
          </p:cNvPr>
          <p:cNvPicPr>
            <a:picLocks noChangeAspect="1"/>
          </p:cNvPicPr>
          <p:nvPr/>
        </p:nvPicPr>
        <p:blipFill>
          <a:blip r:embed="rId7"/>
          <a:stretch>
            <a:fillRect/>
          </a:stretch>
        </p:blipFill>
        <p:spPr>
          <a:xfrm>
            <a:off x="420953" y="4329222"/>
            <a:ext cx="2584704" cy="2157984"/>
          </a:xfrm>
          <a:prstGeom prst="rect">
            <a:avLst/>
          </a:prstGeom>
        </p:spPr>
      </p:pic>
      <p:pic>
        <p:nvPicPr>
          <p:cNvPr id="10" name="Image 11">
            <a:extLst>
              <a:ext uri="{FF2B5EF4-FFF2-40B4-BE49-F238E27FC236}">
                <a16:creationId xmlns:a16="http://schemas.microsoft.com/office/drawing/2014/main" id="{B17F05BD-80B4-440B-AC12-3E77AABE385A}"/>
              </a:ext>
            </a:extLst>
          </p:cNvPr>
          <p:cNvPicPr>
            <a:picLocks noChangeAspect="1"/>
          </p:cNvPicPr>
          <p:nvPr/>
        </p:nvPicPr>
        <p:blipFill>
          <a:blip r:embed="rId8"/>
          <a:stretch>
            <a:fillRect/>
          </a:stretch>
        </p:blipFill>
        <p:spPr>
          <a:xfrm>
            <a:off x="9648507" y="4400279"/>
            <a:ext cx="2206943" cy="2086927"/>
          </a:xfrm>
          <a:prstGeom prst="rect">
            <a:avLst/>
          </a:prstGeom>
        </p:spPr>
      </p:pic>
    </p:spTree>
    <p:extLst>
      <p:ext uri="{BB962C8B-B14F-4D97-AF65-F5344CB8AC3E}">
        <p14:creationId xmlns:p14="http://schemas.microsoft.com/office/powerpoint/2010/main" val="185419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fr-FR"/>
            </a:br>
            <a:r>
              <a:rPr lang="fr-FR" sz="4400"/>
              <a:t>6. </a:t>
            </a:r>
            <a:r>
              <a:rPr lang="fr-FR" sz="4800"/>
              <a:t>Rémunération</a:t>
            </a:r>
          </a:p>
        </p:txBody>
      </p:sp>
    </p:spTree>
    <p:extLst>
      <p:ext uri="{BB962C8B-B14F-4D97-AF65-F5344CB8AC3E}">
        <p14:creationId xmlns:p14="http://schemas.microsoft.com/office/powerpoint/2010/main" val="56501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56443" y="2042612"/>
            <a:ext cx="10271591" cy="1809549"/>
          </a:xfrm>
        </p:spPr>
        <p:txBody>
          <a:bodyPr/>
          <a:lstStyle/>
          <a:p>
            <a:br>
              <a:rPr lang="fr-FR" sz="1800" b="0" i="0" u="none" strike="noStrike" baseline="0" dirty="0">
                <a:solidFill>
                  <a:srgbClr val="000000"/>
                </a:solidFill>
                <a:latin typeface="Lucida Sans" panose="020B0602030504020204" pitchFamily="34" charset="0"/>
              </a:rPr>
            </a:br>
            <a:r>
              <a:rPr lang="fr-FR" sz="3600" dirty="0"/>
              <a:t> 1. Moteurs du changement – Contexte et dispositions réglementaires </a:t>
            </a:r>
          </a:p>
        </p:txBody>
      </p:sp>
    </p:spTree>
    <p:extLst>
      <p:ext uri="{BB962C8B-B14F-4D97-AF65-F5344CB8AC3E}">
        <p14:creationId xmlns:p14="http://schemas.microsoft.com/office/powerpoint/2010/main" val="154634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30</a:t>
            </a:fld>
            <a:endParaRPr lang="en-GB"/>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1014956" y="1421476"/>
            <a:ext cx="10733880" cy="55103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800" b="1" dirty="0">
                <a:solidFill>
                  <a:schemeClr val="accent2">
                    <a:lumMod val="75000"/>
                  </a:schemeClr>
                </a:solidFill>
              </a:rPr>
              <a:t>Envois recommandés et envois avec valeur déclarée (documents)</a:t>
            </a:r>
          </a:p>
          <a:p>
            <a:pPr marL="285750" lvl="1" indent="-285750">
              <a:lnSpc>
                <a:spcPct val="100000"/>
              </a:lnSpc>
              <a:spcBef>
                <a:spcPts val="300"/>
              </a:spcBef>
              <a:spcAft>
                <a:spcPts val="600"/>
              </a:spcAft>
              <a:tabLst>
                <a:tab pos="287338" algn="l"/>
              </a:tabLst>
              <a:defRPr/>
            </a:pPr>
            <a:r>
              <a:rPr lang="fr-FR" sz="1600" dirty="0"/>
              <a:t>Paiement additionnel pour les envois recommandés en 2026: 1,745 DTS/envoi (+4,5% par rapport à 2025)</a:t>
            </a:r>
          </a:p>
          <a:p>
            <a:pPr marL="285750" lvl="1" indent="-285750">
              <a:lnSpc>
                <a:spcPct val="100000"/>
              </a:lnSpc>
              <a:spcBef>
                <a:spcPts val="300"/>
              </a:spcBef>
              <a:spcAft>
                <a:spcPts val="600"/>
              </a:spcAft>
              <a:tabLst>
                <a:tab pos="287338" algn="l"/>
              </a:tabLst>
              <a:defRPr/>
            </a:pPr>
            <a:r>
              <a:rPr lang="fr-FR" sz="1600" dirty="0"/>
              <a:t>Paiement additionnel pour les envois avec valeur déclarée (documents) en 2026: 2,045 DTS/envoi </a:t>
            </a:r>
          </a:p>
          <a:p>
            <a:pPr marL="285750" lvl="1" indent="-285750">
              <a:lnSpc>
                <a:spcPct val="100000"/>
              </a:lnSpc>
              <a:spcBef>
                <a:spcPts val="300"/>
              </a:spcBef>
              <a:spcAft>
                <a:spcPts val="600"/>
              </a:spcAft>
              <a:tabLst>
                <a:tab pos="287338" algn="l"/>
              </a:tabLst>
              <a:defRPr/>
            </a:pPr>
            <a:r>
              <a:rPr lang="fr-FR" sz="1600" dirty="0"/>
              <a:t>Rémunération supplémentaire pour le suivi obligatoire:</a:t>
            </a:r>
          </a:p>
          <a:p>
            <a:pPr marL="742950" lvl="2" indent="-285750">
              <a:lnSpc>
                <a:spcPct val="100000"/>
              </a:lnSpc>
              <a:spcBef>
                <a:spcPts val="600"/>
              </a:spcBef>
              <a:spcAft>
                <a:spcPts val="600"/>
              </a:spcAft>
              <a:buFontTx/>
              <a:buChar char="-"/>
              <a:tabLst>
                <a:tab pos="287338" algn="l"/>
              </a:tabLst>
              <a:defRPr/>
            </a:pPr>
            <a:r>
              <a:rPr lang="fr-FR" sz="1500" dirty="0"/>
              <a:t>0,250 DTS pour chaque envoi pour lequel l’opérateur désigné de destination assure la transmission en temps voulu des données de numérisation EMD et EDH et/ou EMH/EMI</a:t>
            </a:r>
          </a:p>
          <a:p>
            <a:pPr marL="742950" lvl="2" indent="-285750">
              <a:lnSpc>
                <a:spcPct val="100000"/>
              </a:lnSpc>
              <a:spcBef>
                <a:spcPts val="600"/>
              </a:spcBef>
              <a:spcAft>
                <a:spcPts val="600"/>
              </a:spcAft>
              <a:buFontTx/>
              <a:buChar char="-"/>
              <a:tabLst>
                <a:tab pos="287338" algn="l"/>
              </a:tabLst>
              <a:defRPr/>
            </a:pPr>
            <a:r>
              <a:rPr lang="fr-FR" sz="1500" dirty="0"/>
              <a:t>Cette rémunération passe à 0,500 DTS si l’opérateur désigné de destination atteint un objectif </a:t>
            </a:r>
            <a:br>
              <a:rPr lang="fr-FR" sz="1500" dirty="0"/>
            </a:br>
            <a:r>
              <a:rPr lang="fr-FR" sz="1500" dirty="0"/>
              <a:t>de performance pour EDH/EMH/EMI par rapport à EMD de 80% en 2026, de 85% en 2027, de 90% en 2028 et de 95% en 2029 et 2030</a:t>
            </a:r>
          </a:p>
          <a:p>
            <a:pPr marL="457200" lvl="1" indent="0">
              <a:lnSpc>
                <a:spcPct val="100000"/>
              </a:lnSpc>
              <a:spcBef>
                <a:spcPts val="600"/>
              </a:spcBef>
              <a:spcAft>
                <a:spcPts val="600"/>
              </a:spcAft>
              <a:buNone/>
              <a:defRPr/>
            </a:pPr>
            <a:endParaRPr lang="en-US" sz="1600" dirty="0"/>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522225" y="316849"/>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dirty="0"/>
              <a:t>Rémunération des envois recommandés et des envois avec valeur déclarée contenant des documents </a:t>
            </a:r>
            <a:r>
              <a:rPr lang="fr-FR" sz="2400" dirty="0">
                <a:solidFill>
                  <a:schemeClr val="accent2">
                    <a:lumMod val="75000"/>
                  </a:schemeClr>
                </a:solidFill>
              </a:rPr>
              <a:t>à compter du 1</a:t>
            </a:r>
            <a:r>
              <a:rPr lang="fr-FR" sz="2400" baseline="30000" dirty="0">
                <a:solidFill>
                  <a:schemeClr val="accent2">
                    <a:lumMod val="75000"/>
                  </a:schemeClr>
                </a:solidFill>
              </a:rPr>
              <a:t>er</a:t>
            </a:r>
            <a:r>
              <a:rPr lang="fr-FR" sz="2400" dirty="0">
                <a:solidFill>
                  <a:schemeClr val="accent2">
                    <a:lumMod val="75000"/>
                  </a:schemeClr>
                </a:solidFill>
              </a:rPr>
              <a:t> janvier 2026</a:t>
            </a:r>
          </a:p>
        </p:txBody>
      </p:sp>
      <p:sp>
        <p:nvSpPr>
          <p:cNvPr id="7" name="TextBox 6">
            <a:extLst>
              <a:ext uri="{FF2B5EF4-FFF2-40B4-BE49-F238E27FC236}">
                <a16:creationId xmlns:a16="http://schemas.microsoft.com/office/drawing/2014/main" id="{AE00811E-851B-4165-8AAB-25A4BA872B04}"/>
              </a:ext>
            </a:extLst>
          </p:cNvPr>
          <p:cNvSpPr txBox="1"/>
          <p:nvPr/>
        </p:nvSpPr>
        <p:spPr>
          <a:xfrm>
            <a:off x="1014956" y="4933335"/>
            <a:ext cx="9933709"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fr-FR" sz="1600" u="sng">
                <a:latin typeface="Verdana" panose="020B0604030504040204" pitchFamily="34" charset="0"/>
                <a:ea typeface="Verdana" panose="020B0604030504040204" pitchFamily="34" charset="0"/>
              </a:rPr>
              <a:t>Rémunération totale</a:t>
            </a:r>
            <a:r>
              <a:rPr lang="fr-FR" sz="1600">
                <a:latin typeface="Verdana" panose="020B0604030504040204" pitchFamily="34" charset="0"/>
                <a:ea typeface="Verdana" panose="020B0604030504040204" pitchFamily="34" charset="0"/>
              </a:rPr>
              <a:t> = rémunération de base (</a:t>
            </a:r>
            <a:r>
              <a:rPr lang="fr-FR" sz="1600" b="1">
                <a:latin typeface="Verdana" panose="020B0604030504040204" pitchFamily="34" charset="0"/>
                <a:ea typeface="Verdana" panose="020B0604030504040204" pitchFamily="34" charset="0"/>
              </a:rPr>
              <a:t>format E</a:t>
            </a:r>
            <a:r>
              <a:rPr lang="fr-FR" sz="1600">
                <a:latin typeface="Verdana" panose="020B0604030504040204" pitchFamily="34" charset="0"/>
                <a:ea typeface="Verdana" panose="020B0604030504040204" pitchFamily="34" charset="0"/>
              </a:rPr>
              <a:t>) + paiement additionnel (surtaxe) + rémunération supplémentaire (suivi, obligatoire)</a:t>
            </a:r>
          </a:p>
        </p:txBody>
      </p:sp>
    </p:spTree>
    <p:extLst>
      <p:ext uri="{BB962C8B-B14F-4D97-AF65-F5344CB8AC3E}">
        <p14:creationId xmlns:p14="http://schemas.microsoft.com/office/powerpoint/2010/main" val="294424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31</a:t>
            </a:fld>
            <a:endParaRPr lang="en-GB"/>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1033004" y="1370926"/>
            <a:ext cx="10553520" cy="4621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800" b="1" dirty="0">
                <a:solidFill>
                  <a:schemeClr val="accent1"/>
                </a:solidFill>
              </a:rPr>
              <a:t>Envois recommandés et envois avec valeur déclarée (documents)</a:t>
            </a:r>
          </a:p>
          <a:p>
            <a:pPr marL="285750" lvl="1" indent="-285750">
              <a:lnSpc>
                <a:spcPct val="100000"/>
              </a:lnSpc>
              <a:spcBef>
                <a:spcPts val="300"/>
              </a:spcBef>
              <a:spcAft>
                <a:spcPts val="600"/>
              </a:spcAft>
              <a:tabLst>
                <a:tab pos="287338" algn="l"/>
              </a:tabLst>
              <a:defRPr/>
            </a:pPr>
            <a:endParaRPr lang="en-US" sz="1600" dirty="0"/>
          </a:p>
          <a:p>
            <a:pPr marL="285750" lvl="1" indent="-285750">
              <a:lnSpc>
                <a:spcPct val="100000"/>
              </a:lnSpc>
              <a:spcBef>
                <a:spcPts val="300"/>
              </a:spcBef>
              <a:spcAft>
                <a:spcPts val="600"/>
              </a:spcAft>
              <a:tabLst>
                <a:tab pos="287338" algn="l"/>
              </a:tabLst>
              <a:defRPr/>
            </a:pPr>
            <a:endParaRPr lang="en-US" sz="1600" dirty="0"/>
          </a:p>
          <a:p>
            <a:pPr marL="0" lvl="1" indent="0">
              <a:lnSpc>
                <a:spcPct val="100000"/>
              </a:lnSpc>
              <a:spcBef>
                <a:spcPts val="300"/>
              </a:spcBef>
              <a:spcAft>
                <a:spcPts val="600"/>
              </a:spcAft>
              <a:buNone/>
              <a:tabLst>
                <a:tab pos="287338" algn="l"/>
              </a:tabLst>
              <a:defRPr/>
            </a:pPr>
            <a:endParaRPr lang="en-US" sz="1600" dirty="0"/>
          </a:p>
          <a:p>
            <a:pPr marL="285750" lvl="1" indent="-285750">
              <a:lnSpc>
                <a:spcPct val="100000"/>
              </a:lnSpc>
              <a:spcBef>
                <a:spcPts val="300"/>
              </a:spcBef>
              <a:spcAft>
                <a:spcPts val="600"/>
              </a:spcAft>
              <a:tabLst>
                <a:tab pos="287338" algn="l"/>
              </a:tabLst>
              <a:defRPr/>
            </a:pPr>
            <a:r>
              <a:rPr lang="fr-FR" sz="1600" dirty="0"/>
              <a:t>Rémunération de base: format P/G (changement)</a:t>
            </a:r>
          </a:p>
          <a:p>
            <a:pPr marL="285750" lvl="1" indent="-285750">
              <a:lnSpc>
                <a:spcPct val="100000"/>
              </a:lnSpc>
              <a:spcBef>
                <a:spcPts val="300"/>
              </a:spcBef>
              <a:spcAft>
                <a:spcPts val="600"/>
              </a:spcAft>
              <a:tabLst>
                <a:tab pos="287338" algn="l"/>
              </a:tabLst>
              <a:defRPr/>
            </a:pPr>
            <a:r>
              <a:rPr lang="fr-FR" sz="1600" dirty="0"/>
              <a:t>Paiement additionnel pour les envois recommandés (surtaxe): 2,500 DTS/envoi (pour tenir compte du changement de format (E &gt; PG) (+ 4,5% par an pour les années suivantes)</a:t>
            </a:r>
          </a:p>
          <a:p>
            <a:pPr marL="285750" lvl="1" indent="-285750">
              <a:lnSpc>
                <a:spcPct val="100000"/>
              </a:lnSpc>
              <a:spcBef>
                <a:spcPts val="300"/>
              </a:spcBef>
              <a:spcAft>
                <a:spcPts val="600"/>
              </a:spcAft>
              <a:tabLst>
                <a:tab pos="287338" algn="l"/>
              </a:tabLst>
              <a:defRPr/>
            </a:pPr>
            <a:r>
              <a:rPr lang="fr-FR" sz="1600" dirty="0"/>
              <a:t>Paiement additionnel pour les envois avec valeur déclarée (surtaxe): 0,300 DTS de plus que pour les envois recommandés (2,800 DTS en 2027)</a:t>
            </a:r>
          </a:p>
          <a:p>
            <a:pPr marL="285750" lvl="1" indent="-285750">
              <a:lnSpc>
                <a:spcPct val="100000"/>
              </a:lnSpc>
              <a:spcBef>
                <a:spcPts val="300"/>
              </a:spcBef>
              <a:spcAft>
                <a:spcPts val="600"/>
              </a:spcAft>
              <a:tabLst>
                <a:tab pos="287338" algn="l"/>
              </a:tabLst>
              <a:defRPr/>
            </a:pPr>
            <a:r>
              <a:rPr lang="fr-FR" sz="1600" dirty="0"/>
              <a:t>Rémunération supplémentaire pour le suivi obligatoire (identique à 2026 – v. diapositive précédente)</a:t>
            </a:r>
          </a:p>
          <a:p>
            <a:pPr marL="457200" lvl="1" indent="0">
              <a:lnSpc>
                <a:spcPct val="100000"/>
              </a:lnSpc>
              <a:spcBef>
                <a:spcPts val="600"/>
              </a:spcBef>
              <a:spcAft>
                <a:spcPts val="600"/>
              </a:spcAft>
              <a:buNone/>
              <a:defRPr/>
            </a:pPr>
            <a:endParaRPr lang="en-US" sz="1600" dirty="0"/>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283597"/>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a:t>Rémunération des envois recommandés et des envois avec valeur déclarée contenant des documents </a:t>
            </a:r>
            <a:r>
              <a:rPr lang="fr-FR" sz="2400">
                <a:solidFill>
                  <a:schemeClr val="accent1"/>
                </a:solidFill>
              </a:rPr>
              <a:t>à compter du 1</a:t>
            </a:r>
            <a:r>
              <a:rPr lang="fr-FR" sz="2400" baseline="30000">
                <a:solidFill>
                  <a:schemeClr val="accent1"/>
                </a:solidFill>
              </a:rPr>
              <a:t>er</a:t>
            </a:r>
            <a:r>
              <a:rPr lang="fr-FR" sz="2400">
                <a:solidFill>
                  <a:schemeClr val="accent1"/>
                </a:solidFill>
              </a:rPr>
              <a:t> janvier 2027</a:t>
            </a:r>
          </a:p>
        </p:txBody>
      </p:sp>
      <p:sp>
        <p:nvSpPr>
          <p:cNvPr id="8" name="TextBox 7">
            <a:extLst>
              <a:ext uri="{FF2B5EF4-FFF2-40B4-BE49-F238E27FC236}">
                <a16:creationId xmlns:a16="http://schemas.microsoft.com/office/drawing/2014/main" id="{45311C28-E1FE-413D-9F20-5C589C6A5AB7}"/>
              </a:ext>
            </a:extLst>
          </p:cNvPr>
          <p:cNvSpPr txBox="1"/>
          <p:nvPr/>
        </p:nvSpPr>
        <p:spPr>
          <a:xfrm>
            <a:off x="1225287" y="1902079"/>
            <a:ext cx="9933709"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fr-FR" sz="1600" u="sng">
                <a:latin typeface="Verdana" panose="020B0604030504040204" pitchFamily="34" charset="0"/>
                <a:ea typeface="Verdana" panose="020B0604030504040204" pitchFamily="34" charset="0"/>
              </a:rPr>
              <a:t>Rémunération totale</a:t>
            </a:r>
            <a:r>
              <a:rPr lang="fr-FR" sz="1600">
                <a:latin typeface="Verdana" panose="020B0604030504040204" pitchFamily="34" charset="0"/>
                <a:ea typeface="Verdana" panose="020B0604030504040204" pitchFamily="34" charset="0"/>
              </a:rPr>
              <a:t> = rémunération de base (</a:t>
            </a:r>
            <a:r>
              <a:rPr lang="fr-FR" sz="1600" b="1">
                <a:latin typeface="Verdana" panose="020B0604030504040204" pitchFamily="34" charset="0"/>
                <a:ea typeface="Verdana" panose="020B0604030504040204" pitchFamily="34" charset="0"/>
              </a:rPr>
              <a:t>format P/G</a:t>
            </a:r>
            <a:r>
              <a:rPr lang="fr-FR" sz="1600">
                <a:latin typeface="Verdana" panose="020B0604030504040204" pitchFamily="34" charset="0"/>
                <a:ea typeface="Verdana" panose="020B0604030504040204" pitchFamily="34" charset="0"/>
              </a:rPr>
              <a:t>) + paiement additionnel (surtaxe) + rémunération supplémentaire (suivi, obligatoire)</a:t>
            </a:r>
          </a:p>
        </p:txBody>
      </p:sp>
    </p:spTree>
    <p:extLst>
      <p:ext uri="{BB962C8B-B14F-4D97-AF65-F5344CB8AC3E}">
        <p14:creationId xmlns:p14="http://schemas.microsoft.com/office/powerpoint/2010/main" val="410990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32</a:t>
            </a:fld>
            <a:endParaRPr lang="en-GB"/>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1033004" y="1370926"/>
            <a:ext cx="10553520" cy="5348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spcAft>
                <a:spcPts val="600"/>
              </a:spcAft>
              <a:buNone/>
              <a:tabLst>
                <a:tab pos="287338" algn="l"/>
              </a:tabLst>
              <a:defRPr/>
            </a:pPr>
            <a:r>
              <a:rPr lang="fr-FR" sz="1800" b="1" dirty="0">
                <a:solidFill>
                  <a:schemeClr val="accent1"/>
                </a:solidFill>
              </a:rPr>
              <a:t>Colis avec valeur déclarée</a:t>
            </a:r>
          </a:p>
          <a:p>
            <a:pPr marL="0" lvl="1" indent="0">
              <a:lnSpc>
                <a:spcPct val="100000"/>
              </a:lnSpc>
              <a:spcBef>
                <a:spcPts val="600"/>
              </a:spcBef>
              <a:spcAft>
                <a:spcPts val="600"/>
              </a:spcAft>
              <a:buNone/>
              <a:tabLst>
                <a:tab pos="287338" algn="l"/>
              </a:tabLst>
              <a:defRPr/>
            </a:pPr>
            <a:endParaRPr lang="en-US" sz="1800" b="1" dirty="0">
              <a:solidFill>
                <a:schemeClr val="accent1"/>
              </a:solidFill>
            </a:endParaRPr>
          </a:p>
          <a:p>
            <a:pPr marL="0" lvl="1" indent="0">
              <a:lnSpc>
                <a:spcPct val="100000"/>
              </a:lnSpc>
              <a:spcBef>
                <a:spcPts val="600"/>
              </a:spcBef>
              <a:spcAft>
                <a:spcPts val="600"/>
              </a:spcAft>
              <a:buNone/>
              <a:tabLst>
                <a:tab pos="287338" algn="l"/>
              </a:tabLst>
              <a:defRPr/>
            </a:pPr>
            <a:r>
              <a:rPr lang="fr-FR" sz="1600" dirty="0"/>
              <a:t>Surtaxe associée à la valeur déclarée identique à la surtaxe appliquée aux lettres: 0,300 DTS en plus de la taxe appliquée aux envois avec preuve de distribution (1,200 DTS ou surtaxe interne équivalente pour la preuve de distribution)</a:t>
            </a:r>
          </a:p>
          <a:p>
            <a:pPr marL="285750" lvl="1" indent="-285750">
              <a:lnSpc>
                <a:spcPct val="100000"/>
              </a:lnSpc>
              <a:spcBef>
                <a:spcPts val="600"/>
              </a:spcBef>
              <a:spcAft>
                <a:spcPts val="600"/>
              </a:spcAft>
              <a:tabLst>
                <a:tab pos="287338" algn="l"/>
              </a:tabLst>
              <a:defRPr/>
            </a:pPr>
            <a:endParaRPr lang="en-US" sz="1600" dirty="0"/>
          </a:p>
          <a:p>
            <a:pPr marL="285750" lvl="1" indent="-285750">
              <a:lnSpc>
                <a:spcPct val="100000"/>
              </a:lnSpc>
              <a:spcBef>
                <a:spcPts val="600"/>
              </a:spcBef>
              <a:spcAft>
                <a:spcPts val="600"/>
              </a:spcAft>
              <a:tabLst>
                <a:tab pos="287338" algn="l"/>
              </a:tabLst>
              <a:defRPr/>
            </a:pPr>
            <a:endParaRPr lang="en-US" sz="1600" dirty="0"/>
          </a:p>
          <a:p>
            <a:pPr marL="285750" lvl="1" indent="-285750">
              <a:lnSpc>
                <a:spcPct val="100000"/>
              </a:lnSpc>
              <a:spcBef>
                <a:spcPts val="600"/>
              </a:spcBef>
              <a:spcAft>
                <a:spcPts val="600"/>
              </a:spcAft>
              <a:tabLst>
                <a:tab pos="287338" algn="l"/>
              </a:tabLst>
              <a:defRPr/>
            </a:pPr>
            <a:endParaRPr lang="en-US" sz="1600" dirty="0"/>
          </a:p>
          <a:p>
            <a:pPr marL="285750" lvl="1" indent="-285750">
              <a:lnSpc>
                <a:spcPct val="100000"/>
              </a:lnSpc>
              <a:spcBef>
                <a:spcPts val="600"/>
              </a:spcBef>
              <a:spcAft>
                <a:spcPts val="600"/>
              </a:spcAft>
              <a:tabLst>
                <a:tab pos="287338" algn="l"/>
              </a:tabLst>
              <a:defRPr/>
            </a:pPr>
            <a:endParaRPr lang="en-US" sz="1600" dirty="0"/>
          </a:p>
          <a:p>
            <a:pPr marL="285750" lvl="1" indent="-285750">
              <a:lnSpc>
                <a:spcPct val="100000"/>
              </a:lnSpc>
              <a:spcBef>
                <a:spcPts val="600"/>
              </a:spcBef>
              <a:spcAft>
                <a:spcPts val="600"/>
              </a:spcAft>
              <a:tabLst>
                <a:tab pos="287338" algn="l"/>
              </a:tabLst>
              <a:defRPr/>
            </a:pPr>
            <a:endParaRPr lang="en-US" sz="1600" dirty="0"/>
          </a:p>
          <a:p>
            <a:pPr marL="285750" lvl="1" indent="-285750">
              <a:lnSpc>
                <a:spcPct val="100000"/>
              </a:lnSpc>
              <a:spcBef>
                <a:spcPts val="600"/>
              </a:spcBef>
              <a:spcAft>
                <a:spcPts val="600"/>
              </a:spcAft>
              <a:tabLst>
                <a:tab pos="287338" algn="l"/>
              </a:tabLst>
              <a:defRPr/>
            </a:pPr>
            <a:endParaRPr lang="en-US" sz="1600" dirty="0"/>
          </a:p>
          <a:p>
            <a:pPr marL="0" lvl="1" indent="0">
              <a:lnSpc>
                <a:spcPct val="100000"/>
              </a:lnSpc>
              <a:spcBef>
                <a:spcPts val="600"/>
              </a:spcBef>
              <a:spcAft>
                <a:spcPts val="600"/>
              </a:spcAft>
              <a:buNone/>
              <a:tabLst>
                <a:tab pos="287338" algn="l"/>
              </a:tabLst>
              <a:defRPr/>
            </a:pPr>
            <a:r>
              <a:rPr lang="fr-FR" sz="1600" dirty="0">
                <a:solidFill>
                  <a:srgbClr val="FF0000"/>
                </a:solidFill>
              </a:rPr>
              <a:t>* Amendement adopté par le Congrès sur proposition de l’Allemagne</a:t>
            </a:r>
          </a:p>
          <a:p>
            <a:pPr marL="0" lvl="1" indent="0">
              <a:lnSpc>
                <a:spcPct val="100000"/>
              </a:lnSpc>
              <a:spcBef>
                <a:spcPts val="600"/>
              </a:spcBef>
              <a:spcAft>
                <a:spcPts val="600"/>
              </a:spcAft>
              <a:buNone/>
              <a:tabLst>
                <a:tab pos="287338" algn="l"/>
              </a:tabLst>
              <a:defRPr/>
            </a:pPr>
            <a:endParaRPr lang="en-US" sz="1600" dirty="0"/>
          </a:p>
          <a:p>
            <a:pPr marL="457200" lvl="1" indent="0">
              <a:lnSpc>
                <a:spcPct val="100000"/>
              </a:lnSpc>
              <a:spcBef>
                <a:spcPts val="600"/>
              </a:spcBef>
              <a:spcAft>
                <a:spcPts val="600"/>
              </a:spcAft>
              <a:buNone/>
              <a:defRPr/>
            </a:pPr>
            <a:endParaRPr lang="en-US" sz="1600" dirty="0"/>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283597"/>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a:t>Rémunération des colis avec valeur déclarée </a:t>
            </a:r>
            <a:r>
              <a:rPr lang="fr-FR" sz="2400">
                <a:solidFill>
                  <a:schemeClr val="accent1"/>
                </a:solidFill>
              </a:rPr>
              <a:t>à compter du 1</a:t>
            </a:r>
            <a:r>
              <a:rPr lang="fr-FR" sz="2400" baseline="30000">
                <a:solidFill>
                  <a:schemeClr val="accent1"/>
                </a:solidFill>
              </a:rPr>
              <a:t>er</a:t>
            </a:r>
            <a:r>
              <a:rPr lang="fr-FR" sz="2400">
                <a:solidFill>
                  <a:schemeClr val="accent1"/>
                </a:solidFill>
              </a:rPr>
              <a:t> janvier 2027</a:t>
            </a:r>
          </a:p>
        </p:txBody>
      </p:sp>
      <p:sp>
        <p:nvSpPr>
          <p:cNvPr id="9" name="TextBox 8">
            <a:extLst>
              <a:ext uri="{FF2B5EF4-FFF2-40B4-BE49-F238E27FC236}">
                <a16:creationId xmlns:a16="http://schemas.microsoft.com/office/drawing/2014/main" id="{A26E2B2F-6DF4-4681-8046-A64BDBFFAB73}"/>
              </a:ext>
            </a:extLst>
          </p:cNvPr>
          <p:cNvSpPr txBox="1"/>
          <p:nvPr/>
        </p:nvSpPr>
        <p:spPr>
          <a:xfrm>
            <a:off x="1324942" y="3231043"/>
            <a:ext cx="9159428" cy="830997"/>
          </a:xfrm>
          <a:prstGeom prst="rect">
            <a:avLst/>
          </a:prstGeom>
          <a:solidFill>
            <a:schemeClr val="accent1">
              <a:lumMod val="40000"/>
              <a:lumOff val="60000"/>
            </a:schemeClr>
          </a:solidFill>
        </p:spPr>
        <p:txBody>
          <a:bodyPr wrap="square" rtlCol="0">
            <a:spAutoFit/>
          </a:bodyPr>
          <a:lstStyle/>
          <a:p>
            <a:pPr marL="0" lvl="1" indent="0">
              <a:lnSpc>
                <a:spcPct val="100000"/>
              </a:lnSpc>
              <a:spcBef>
                <a:spcPts val="0"/>
              </a:spcBef>
              <a:buNone/>
              <a:tabLst>
                <a:tab pos="287338" algn="l"/>
              </a:tabLst>
              <a:defRPr/>
            </a:pPr>
            <a:r>
              <a:rPr lang="fr-FR" sz="1600" u="sng" dirty="0">
                <a:latin typeface="Verdana" panose="020B0604030504040204" pitchFamily="34" charset="0"/>
                <a:ea typeface="Verdana" panose="020B0604030504040204" pitchFamily="34" charset="0"/>
              </a:rPr>
              <a:t>Rémunération totale</a:t>
            </a:r>
            <a:r>
              <a:rPr lang="fr-FR" sz="1600" dirty="0">
                <a:latin typeface="Verdana" panose="020B0604030504040204" pitchFamily="34" charset="0"/>
                <a:ea typeface="Verdana" panose="020B0604030504040204" pitchFamily="34" charset="0"/>
              </a:rPr>
              <a:t> = rémunération de base pour les colis + paiement additionnel (surtaxe pour preuve de distribution + 0,300 DTS) + rémunération supplémentaire, max. 0,500 DTS/envoi (suivi, obligatoire)</a:t>
            </a:r>
          </a:p>
        </p:txBody>
      </p:sp>
    </p:spTree>
    <p:extLst>
      <p:ext uri="{BB962C8B-B14F-4D97-AF65-F5344CB8AC3E}">
        <p14:creationId xmlns:p14="http://schemas.microsoft.com/office/powerpoint/2010/main" val="302088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19">
            <a:extLst>
              <a:ext uri="{FF2B5EF4-FFF2-40B4-BE49-F238E27FC236}">
                <a16:creationId xmlns:a16="http://schemas.microsoft.com/office/drawing/2014/main" id="{ACA0E7D4-60A7-40A9-9E5E-0CE7795CA742}"/>
              </a:ext>
            </a:extLst>
          </p:cNvPr>
          <p:cNvSpPr txBox="1">
            <a:spLocks/>
          </p:cNvSpPr>
          <p:nvPr/>
        </p:nvSpPr>
        <p:spPr>
          <a:xfrm>
            <a:off x="645729" y="1225688"/>
            <a:ext cx="10553520" cy="5348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800" b="1">
                <a:solidFill>
                  <a:schemeClr val="accent1"/>
                </a:solidFill>
              </a:rPr>
              <a:t>Tableau récapitulatif</a:t>
            </a:r>
          </a:p>
          <a:p>
            <a:pPr marL="457200" lvl="1" indent="0">
              <a:lnSpc>
                <a:spcPct val="100000"/>
              </a:lnSpc>
              <a:spcBef>
                <a:spcPts val="600"/>
              </a:spcBef>
              <a:spcAft>
                <a:spcPts val="600"/>
              </a:spcAft>
              <a:buNone/>
              <a:defRPr/>
            </a:pPr>
            <a:endParaRPr lang="en-US" sz="1600" dirty="0"/>
          </a:p>
        </p:txBody>
      </p:sp>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33</a:t>
            </a:fld>
            <a:endParaRPr lang="en-GB"/>
          </a:p>
        </p:txBody>
      </p:sp>
      <p:sp>
        <p:nvSpPr>
          <p:cNvPr id="7" name="Title 1">
            <a:extLst>
              <a:ext uri="{FF2B5EF4-FFF2-40B4-BE49-F238E27FC236}">
                <a16:creationId xmlns:a16="http://schemas.microsoft.com/office/drawing/2014/main" id="{F7FDFDC5-F852-4800-B4B8-BA1861043A21}"/>
              </a:ext>
            </a:extLst>
          </p:cNvPr>
          <p:cNvSpPr txBox="1">
            <a:spLocks/>
          </p:cNvSpPr>
          <p:nvPr/>
        </p:nvSpPr>
        <p:spPr>
          <a:xfrm>
            <a:off x="1522225" y="283597"/>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a:t>Rémunération des envois recommandés et des envois avec valeur déclarée 		</a:t>
            </a:r>
          </a:p>
        </p:txBody>
      </p:sp>
      <p:sp>
        <p:nvSpPr>
          <p:cNvPr id="2" name="TextBox 1">
            <a:extLst>
              <a:ext uri="{FF2B5EF4-FFF2-40B4-BE49-F238E27FC236}">
                <a16:creationId xmlns:a16="http://schemas.microsoft.com/office/drawing/2014/main" id="{AE76302F-94F0-4601-99EC-B2B110291A85}"/>
              </a:ext>
            </a:extLst>
          </p:cNvPr>
          <p:cNvSpPr txBox="1"/>
          <p:nvPr/>
        </p:nvSpPr>
        <p:spPr>
          <a:xfrm>
            <a:off x="9499034" y="4855823"/>
            <a:ext cx="748257" cy="379964"/>
          </a:xfrm>
          <a:prstGeom prst="rect">
            <a:avLst/>
          </a:prstGeom>
          <a:solidFill>
            <a:schemeClr val="bg1"/>
          </a:solidFill>
        </p:spPr>
        <p:txBody>
          <a:bodyPr wrap="square" rtlCol="0">
            <a:spAutoFit/>
          </a:bodyPr>
          <a:lstStyle/>
          <a:p>
            <a:endParaRPr lang="en-US" dirty="0">
              <a:highlight>
                <a:srgbClr val="000000"/>
              </a:highlight>
            </a:endParaRPr>
          </a:p>
        </p:txBody>
      </p:sp>
      <p:graphicFrame>
        <p:nvGraphicFramePr>
          <p:cNvPr id="3" name="Table 2">
            <a:extLst>
              <a:ext uri="{FF2B5EF4-FFF2-40B4-BE49-F238E27FC236}">
                <a16:creationId xmlns:a16="http://schemas.microsoft.com/office/drawing/2014/main" id="{BAF21576-EFAD-4C7A-9691-5760BE8EE22E}"/>
              </a:ext>
            </a:extLst>
          </p:cNvPr>
          <p:cNvGraphicFramePr>
            <a:graphicFrameLocks noGrp="1"/>
          </p:cNvGraphicFramePr>
          <p:nvPr>
            <p:extLst>
              <p:ext uri="{D42A27DB-BD31-4B8C-83A1-F6EECF244321}">
                <p14:modId xmlns:p14="http://schemas.microsoft.com/office/powerpoint/2010/main" val="2990218524"/>
              </p:ext>
            </p:extLst>
          </p:nvPr>
        </p:nvGraphicFramePr>
        <p:xfrm>
          <a:off x="753034" y="1745091"/>
          <a:ext cx="10490720" cy="3716808"/>
        </p:xfrm>
        <a:graphic>
          <a:graphicData uri="http://schemas.openxmlformats.org/drawingml/2006/table">
            <a:tbl>
              <a:tblPr firstRow="1" firstCol="1" bandRow="1">
                <a:tableStyleId>{5940675A-B579-460E-94D1-54222C63F5DA}</a:tableStyleId>
              </a:tblPr>
              <a:tblGrid>
                <a:gridCol w="858678">
                  <a:extLst>
                    <a:ext uri="{9D8B030D-6E8A-4147-A177-3AD203B41FA5}">
                      <a16:colId xmlns:a16="http://schemas.microsoft.com/office/drawing/2014/main" val="2514854567"/>
                    </a:ext>
                  </a:extLst>
                </a:gridCol>
                <a:gridCol w="1052547">
                  <a:extLst>
                    <a:ext uri="{9D8B030D-6E8A-4147-A177-3AD203B41FA5}">
                      <a16:colId xmlns:a16="http://schemas.microsoft.com/office/drawing/2014/main" val="4290093342"/>
                    </a:ext>
                  </a:extLst>
                </a:gridCol>
                <a:gridCol w="1716967">
                  <a:extLst>
                    <a:ext uri="{9D8B030D-6E8A-4147-A177-3AD203B41FA5}">
                      <a16:colId xmlns:a16="http://schemas.microsoft.com/office/drawing/2014/main" val="3010269603"/>
                    </a:ext>
                  </a:extLst>
                </a:gridCol>
                <a:gridCol w="2223505">
                  <a:extLst>
                    <a:ext uri="{9D8B030D-6E8A-4147-A177-3AD203B41FA5}">
                      <a16:colId xmlns:a16="http://schemas.microsoft.com/office/drawing/2014/main" val="1930094300"/>
                    </a:ext>
                  </a:extLst>
                </a:gridCol>
                <a:gridCol w="2256397">
                  <a:extLst>
                    <a:ext uri="{9D8B030D-6E8A-4147-A177-3AD203B41FA5}">
                      <a16:colId xmlns:a16="http://schemas.microsoft.com/office/drawing/2014/main" val="586006448"/>
                    </a:ext>
                  </a:extLst>
                </a:gridCol>
                <a:gridCol w="1098596">
                  <a:extLst>
                    <a:ext uri="{9D8B030D-6E8A-4147-A177-3AD203B41FA5}">
                      <a16:colId xmlns:a16="http://schemas.microsoft.com/office/drawing/2014/main" val="102676146"/>
                    </a:ext>
                  </a:extLst>
                </a:gridCol>
                <a:gridCol w="1284030">
                  <a:extLst>
                    <a:ext uri="{9D8B030D-6E8A-4147-A177-3AD203B41FA5}">
                      <a16:colId xmlns:a16="http://schemas.microsoft.com/office/drawing/2014/main" val="2790784151"/>
                    </a:ext>
                  </a:extLst>
                </a:gridCol>
              </a:tblGrid>
              <a:tr h="578561">
                <a:tc rowSpan="2">
                  <a:txBody>
                    <a:bodyPr/>
                    <a:lstStyle/>
                    <a:p>
                      <a:pPr marL="0" marR="0" algn="l">
                        <a:lnSpc>
                          <a:spcPts val="1200"/>
                        </a:lnSpc>
                        <a:spcBef>
                          <a:spcPts val="300"/>
                        </a:spcBef>
                        <a:spcAft>
                          <a:spcPts val="300"/>
                        </a:spcAft>
                      </a:pPr>
                      <a:r>
                        <a:rPr lang="fr-FR" sz="1600" b="1" dirty="0"/>
                        <a:t>Année</a:t>
                      </a:r>
                    </a:p>
                  </a:txBody>
                  <a:tcPr/>
                </a:tc>
                <a:tc gridSpan="2">
                  <a:txBody>
                    <a:bodyPr/>
                    <a:lstStyle/>
                    <a:p>
                      <a:pPr marL="0" marR="0" algn="l">
                        <a:lnSpc>
                          <a:spcPts val="1200"/>
                        </a:lnSpc>
                        <a:spcBef>
                          <a:spcPts val="300"/>
                        </a:spcBef>
                        <a:spcAft>
                          <a:spcPts val="300"/>
                        </a:spcAft>
                      </a:pPr>
                      <a:r>
                        <a:rPr lang="fr-FR" sz="1600" b="1" i="0" dirty="0"/>
                        <a:t>Envois recommandés</a:t>
                      </a:r>
                    </a:p>
                  </a:txBody>
                  <a:tcPr>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0" marR="0" algn="l">
                        <a:lnSpc>
                          <a:spcPts val="1200"/>
                        </a:lnSpc>
                        <a:spcBef>
                          <a:spcPts val="300"/>
                        </a:spcBef>
                        <a:spcAft>
                          <a:spcPts val="300"/>
                        </a:spcAft>
                      </a:pPr>
                      <a:r>
                        <a:rPr lang="fr-FR" sz="1600" b="1" dirty="0"/>
                        <a:t>Envois de la poste aux lettres avec valeur déclarée</a:t>
                      </a:r>
                    </a:p>
                    <a:p>
                      <a:pPr marL="0" marR="0" algn="l">
                        <a:lnSpc>
                          <a:spcPts val="1200"/>
                        </a:lnSpc>
                        <a:spcBef>
                          <a:spcPts val="300"/>
                        </a:spcBef>
                        <a:spcAft>
                          <a:spcPts val="300"/>
                        </a:spcAft>
                      </a:pPr>
                      <a:r>
                        <a:rPr lang="fr-FR" sz="1600" b="1" dirty="0"/>
                        <a:t> (documents uniquement)</a:t>
                      </a:r>
                    </a:p>
                  </a:txBody>
                  <a:tcPr>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0" marR="0" algn="l">
                        <a:lnSpc>
                          <a:spcPts val="1200"/>
                        </a:lnSpc>
                        <a:spcBef>
                          <a:spcPts val="300"/>
                        </a:spcBef>
                        <a:spcAft>
                          <a:spcPts val="300"/>
                        </a:spcAft>
                      </a:pPr>
                      <a:r>
                        <a:rPr lang="fr-FR" sz="1600" b="1" dirty="0"/>
                        <a:t>Colis avec valeur déclarée </a:t>
                      </a:r>
                    </a:p>
                  </a:txBody>
                  <a:tcPr>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46957162"/>
                  </a:ext>
                </a:extLst>
              </a:tr>
              <a:tr h="1046082">
                <a:tc vMerge="1">
                  <a:txBody>
                    <a:bodyPr/>
                    <a:lstStyle/>
                    <a:p>
                      <a:endParaRPr lang="en-US"/>
                    </a:p>
                  </a:txBody>
                  <a:tcPr/>
                </a:tc>
                <a:tc>
                  <a:txBody>
                    <a:bodyPr/>
                    <a:lstStyle/>
                    <a:p>
                      <a:pPr marL="0" marR="0" algn="l">
                        <a:lnSpc>
                          <a:spcPts val="1200"/>
                        </a:lnSpc>
                        <a:spcBef>
                          <a:spcPts val="300"/>
                        </a:spcBef>
                        <a:spcAft>
                          <a:spcPts val="300"/>
                        </a:spcAft>
                      </a:pPr>
                      <a:r>
                        <a:rPr lang="fr-FR" sz="1400" dirty="0"/>
                        <a:t>(a) Surtaxe</a:t>
                      </a:r>
                    </a:p>
                  </a:txBody>
                  <a:tcPr>
                    <a:lnT w="12700" cap="flat" cmpd="sng" algn="ctr">
                      <a:noFill/>
                      <a:prstDash val="solid"/>
                      <a:round/>
                      <a:headEnd type="none" w="med" len="med"/>
                      <a:tailEnd type="none" w="med" len="med"/>
                    </a:lnT>
                  </a:tcPr>
                </a:tc>
                <a:tc>
                  <a:txBody>
                    <a:bodyPr/>
                    <a:lstStyle/>
                    <a:p>
                      <a:pPr marL="0" marR="0" algn="l">
                        <a:lnSpc>
                          <a:spcPts val="1200"/>
                        </a:lnSpc>
                        <a:spcBef>
                          <a:spcPts val="300"/>
                        </a:spcBef>
                        <a:spcAft>
                          <a:spcPts val="300"/>
                        </a:spcAft>
                      </a:pPr>
                      <a:r>
                        <a:rPr lang="fr-FR" sz="1400" dirty="0"/>
                        <a:t>(b) Suivi (maximum)</a:t>
                      </a:r>
                    </a:p>
                  </a:txBody>
                  <a:tcPr>
                    <a:lnT w="12700" cap="flat" cmpd="sng" algn="ctr">
                      <a:noFill/>
                      <a:prstDash val="solid"/>
                      <a:round/>
                      <a:headEnd type="none" w="med" len="med"/>
                      <a:tailEnd type="none" w="med" len="med"/>
                    </a:lnT>
                  </a:tcPr>
                </a:tc>
                <a:tc>
                  <a:txBody>
                    <a:bodyPr/>
                    <a:lstStyle/>
                    <a:p>
                      <a:pPr marL="0" marR="0" algn="l">
                        <a:lnSpc>
                          <a:spcPts val="1200"/>
                        </a:lnSpc>
                        <a:spcBef>
                          <a:spcPts val="300"/>
                        </a:spcBef>
                        <a:spcAft>
                          <a:spcPts val="300"/>
                        </a:spcAft>
                      </a:pPr>
                      <a:r>
                        <a:rPr lang="fr-FR" sz="1400" dirty="0"/>
                        <a:t>(a) Surtaxe</a:t>
                      </a:r>
                    </a:p>
                    <a:p>
                      <a:pPr marL="0" marR="0" algn="l">
                        <a:lnSpc>
                          <a:spcPts val="1200"/>
                        </a:lnSpc>
                        <a:spcBef>
                          <a:spcPts val="300"/>
                        </a:spcBef>
                        <a:spcAft>
                          <a:spcPts val="300"/>
                        </a:spcAft>
                      </a:pPr>
                      <a:r>
                        <a:rPr lang="fr-FR" sz="1400" dirty="0"/>
                        <a:t> </a:t>
                      </a:r>
                    </a:p>
                  </a:txBody>
                  <a:tcPr>
                    <a:lnT w="12700" cap="flat" cmpd="sng" algn="ctr">
                      <a:noFill/>
                      <a:prstDash val="solid"/>
                      <a:round/>
                      <a:headEnd type="none" w="med" len="med"/>
                      <a:tailEnd type="none" w="med" len="med"/>
                    </a:lnT>
                  </a:tcPr>
                </a:tc>
                <a:tc>
                  <a:txBody>
                    <a:bodyPr/>
                    <a:lstStyle/>
                    <a:p>
                      <a:pPr marL="0" marR="0" algn="l">
                        <a:lnSpc>
                          <a:spcPts val="1200"/>
                        </a:lnSpc>
                        <a:spcBef>
                          <a:spcPts val="300"/>
                        </a:spcBef>
                        <a:spcAft>
                          <a:spcPts val="300"/>
                        </a:spcAft>
                      </a:pPr>
                      <a:r>
                        <a:rPr lang="fr-FR" sz="1400" dirty="0"/>
                        <a:t>(b) Suivi (maximum)</a:t>
                      </a:r>
                    </a:p>
                  </a:txBody>
                  <a:tcPr>
                    <a:lnT w="12700" cap="flat" cmpd="sng" algn="ctr">
                      <a:noFill/>
                      <a:prstDash val="solid"/>
                      <a:round/>
                      <a:headEnd type="none" w="med" len="med"/>
                      <a:tailEnd type="none" w="med" len="med"/>
                    </a:lnT>
                  </a:tcPr>
                </a:tc>
                <a:tc>
                  <a:txBody>
                    <a:bodyPr/>
                    <a:lstStyle/>
                    <a:p>
                      <a:pPr marL="0" marR="0" algn="l">
                        <a:lnSpc>
                          <a:spcPts val="1200"/>
                        </a:lnSpc>
                        <a:spcBef>
                          <a:spcPts val="300"/>
                        </a:spcBef>
                        <a:spcAft>
                          <a:spcPts val="300"/>
                        </a:spcAft>
                      </a:pPr>
                      <a:r>
                        <a:rPr lang="fr-FR" sz="1400" dirty="0"/>
                        <a:t>(a) Surtaxe</a:t>
                      </a:r>
                    </a:p>
                  </a:txBody>
                  <a:tcPr>
                    <a:lnT w="12700" cap="flat" cmpd="sng" algn="ctr">
                      <a:noFill/>
                      <a:prstDash val="solid"/>
                      <a:round/>
                      <a:headEnd type="none" w="med" len="med"/>
                      <a:tailEnd type="none" w="med" len="med"/>
                    </a:lnT>
                  </a:tcPr>
                </a:tc>
                <a:tc>
                  <a:txBody>
                    <a:bodyPr/>
                    <a:lstStyle/>
                    <a:p>
                      <a:pPr marL="0" marR="0" algn="l">
                        <a:lnSpc>
                          <a:spcPts val="1200"/>
                        </a:lnSpc>
                        <a:spcBef>
                          <a:spcPts val="300"/>
                        </a:spcBef>
                        <a:spcAft>
                          <a:spcPts val="300"/>
                        </a:spcAft>
                      </a:pPr>
                      <a:r>
                        <a:rPr lang="fr-FR" sz="1400" dirty="0"/>
                        <a:t>(b) Suivi (maximum) </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248223662"/>
                  </a:ext>
                </a:extLst>
              </a:tr>
              <a:tr h="418433">
                <a:tc>
                  <a:txBody>
                    <a:bodyPr/>
                    <a:lstStyle/>
                    <a:p>
                      <a:pPr marL="0" marR="0" algn="l">
                        <a:lnSpc>
                          <a:spcPts val="1200"/>
                        </a:lnSpc>
                        <a:spcBef>
                          <a:spcPts val="300"/>
                        </a:spcBef>
                        <a:spcAft>
                          <a:spcPts val="300"/>
                        </a:spcAft>
                      </a:pPr>
                      <a:r>
                        <a:rPr lang="fr-FR" sz="1600"/>
                        <a:t>2026</a:t>
                      </a:r>
                    </a:p>
                  </a:txBody>
                  <a:tcPr/>
                </a:tc>
                <a:tc>
                  <a:txBody>
                    <a:bodyPr/>
                    <a:lstStyle/>
                    <a:p>
                      <a:pPr marL="0" marR="0" algn="l">
                        <a:lnSpc>
                          <a:spcPts val="1200"/>
                        </a:lnSpc>
                        <a:spcBef>
                          <a:spcPts val="300"/>
                        </a:spcBef>
                        <a:spcAft>
                          <a:spcPts val="300"/>
                        </a:spcAft>
                      </a:pPr>
                      <a:r>
                        <a:rPr lang="fr-FR" sz="1400"/>
                        <a:t>1,745</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2,045</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dirty="0"/>
                        <a:t>–</a:t>
                      </a:r>
                    </a:p>
                  </a:txBody>
                  <a:tcPr/>
                </a:tc>
                <a:tc>
                  <a:txBody>
                    <a:bodyPr/>
                    <a:lstStyle/>
                    <a:p>
                      <a:pPr marL="0" marR="0" algn="l">
                        <a:lnSpc>
                          <a:spcPts val="1200"/>
                        </a:lnSpc>
                        <a:spcBef>
                          <a:spcPts val="300"/>
                        </a:spcBef>
                        <a:spcAft>
                          <a:spcPts val="300"/>
                        </a:spcAft>
                      </a:pPr>
                      <a:r>
                        <a:rPr lang="fr-FR" sz="1400" dirty="0"/>
                        <a:t>– </a:t>
                      </a:r>
                    </a:p>
                  </a:txBody>
                  <a:tcPr/>
                </a:tc>
                <a:extLst>
                  <a:ext uri="{0D108BD9-81ED-4DB2-BD59-A6C34878D82A}">
                    <a16:rowId xmlns:a16="http://schemas.microsoft.com/office/drawing/2014/main" val="1655003240"/>
                  </a:ext>
                </a:extLst>
              </a:tr>
              <a:tr h="418433">
                <a:tc>
                  <a:txBody>
                    <a:bodyPr/>
                    <a:lstStyle/>
                    <a:p>
                      <a:pPr marL="0" marR="0" algn="l">
                        <a:lnSpc>
                          <a:spcPts val="1200"/>
                        </a:lnSpc>
                        <a:spcBef>
                          <a:spcPts val="300"/>
                        </a:spcBef>
                        <a:spcAft>
                          <a:spcPts val="300"/>
                        </a:spcAft>
                      </a:pPr>
                      <a:r>
                        <a:rPr lang="fr-FR" sz="1600"/>
                        <a:t>2027</a:t>
                      </a:r>
                    </a:p>
                  </a:txBody>
                  <a:tcPr/>
                </a:tc>
                <a:tc>
                  <a:txBody>
                    <a:bodyPr/>
                    <a:lstStyle/>
                    <a:p>
                      <a:pPr marL="0" marR="0" algn="l">
                        <a:lnSpc>
                          <a:spcPts val="1200"/>
                        </a:lnSpc>
                        <a:spcBef>
                          <a:spcPts val="300"/>
                        </a:spcBef>
                        <a:spcAft>
                          <a:spcPts val="300"/>
                        </a:spcAft>
                      </a:pPr>
                      <a:r>
                        <a:rPr lang="fr-FR" sz="1400"/>
                        <a:t>2,500</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2,800</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1,500</a:t>
                      </a:r>
                    </a:p>
                  </a:txBody>
                  <a:tcPr/>
                </a:tc>
                <a:tc>
                  <a:txBody>
                    <a:bodyPr/>
                    <a:lstStyle/>
                    <a:p>
                      <a:pPr marL="0" marR="0" algn="l">
                        <a:lnSpc>
                          <a:spcPts val="1200"/>
                        </a:lnSpc>
                        <a:spcBef>
                          <a:spcPts val="300"/>
                        </a:spcBef>
                        <a:spcAft>
                          <a:spcPts val="300"/>
                        </a:spcAft>
                      </a:pPr>
                      <a:r>
                        <a:rPr lang="fr-FR" sz="1400"/>
                        <a:t>0,500</a:t>
                      </a:r>
                    </a:p>
                  </a:txBody>
                  <a:tcPr/>
                </a:tc>
                <a:extLst>
                  <a:ext uri="{0D108BD9-81ED-4DB2-BD59-A6C34878D82A}">
                    <a16:rowId xmlns:a16="http://schemas.microsoft.com/office/drawing/2014/main" val="1368998002"/>
                  </a:ext>
                </a:extLst>
              </a:tr>
              <a:tr h="418433">
                <a:tc>
                  <a:txBody>
                    <a:bodyPr/>
                    <a:lstStyle/>
                    <a:p>
                      <a:pPr marL="0" marR="0" algn="l">
                        <a:lnSpc>
                          <a:spcPts val="1200"/>
                        </a:lnSpc>
                        <a:spcBef>
                          <a:spcPts val="300"/>
                        </a:spcBef>
                        <a:spcAft>
                          <a:spcPts val="300"/>
                        </a:spcAft>
                      </a:pPr>
                      <a:r>
                        <a:rPr lang="fr-FR" sz="1600"/>
                        <a:t>2028</a:t>
                      </a:r>
                    </a:p>
                  </a:txBody>
                  <a:tcPr/>
                </a:tc>
                <a:tc>
                  <a:txBody>
                    <a:bodyPr/>
                    <a:lstStyle/>
                    <a:p>
                      <a:pPr marL="0" marR="0" algn="l">
                        <a:lnSpc>
                          <a:spcPts val="1200"/>
                        </a:lnSpc>
                        <a:spcBef>
                          <a:spcPts val="300"/>
                        </a:spcBef>
                        <a:spcAft>
                          <a:spcPts val="300"/>
                        </a:spcAft>
                      </a:pPr>
                      <a:r>
                        <a:rPr lang="fr-FR" sz="1400"/>
                        <a:t>2,613</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2,913</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1,500</a:t>
                      </a:r>
                    </a:p>
                  </a:txBody>
                  <a:tcPr/>
                </a:tc>
                <a:tc>
                  <a:txBody>
                    <a:bodyPr/>
                    <a:lstStyle/>
                    <a:p>
                      <a:pPr marL="0" marR="0" algn="l">
                        <a:lnSpc>
                          <a:spcPts val="1200"/>
                        </a:lnSpc>
                        <a:spcBef>
                          <a:spcPts val="300"/>
                        </a:spcBef>
                        <a:spcAft>
                          <a:spcPts val="300"/>
                        </a:spcAft>
                      </a:pPr>
                      <a:r>
                        <a:rPr lang="fr-FR" sz="1400"/>
                        <a:t>0,500</a:t>
                      </a:r>
                    </a:p>
                  </a:txBody>
                  <a:tcPr/>
                </a:tc>
                <a:extLst>
                  <a:ext uri="{0D108BD9-81ED-4DB2-BD59-A6C34878D82A}">
                    <a16:rowId xmlns:a16="http://schemas.microsoft.com/office/drawing/2014/main" val="440660302"/>
                  </a:ext>
                </a:extLst>
              </a:tr>
              <a:tr h="418433">
                <a:tc>
                  <a:txBody>
                    <a:bodyPr/>
                    <a:lstStyle/>
                    <a:p>
                      <a:pPr marL="0" marR="0" algn="l">
                        <a:lnSpc>
                          <a:spcPts val="1200"/>
                        </a:lnSpc>
                        <a:spcBef>
                          <a:spcPts val="300"/>
                        </a:spcBef>
                        <a:spcAft>
                          <a:spcPts val="300"/>
                        </a:spcAft>
                      </a:pPr>
                      <a:r>
                        <a:rPr lang="fr-FR" sz="1600"/>
                        <a:t>2029</a:t>
                      </a:r>
                    </a:p>
                  </a:txBody>
                  <a:tcPr/>
                </a:tc>
                <a:tc>
                  <a:txBody>
                    <a:bodyPr/>
                    <a:lstStyle/>
                    <a:p>
                      <a:pPr marL="0" marR="0" algn="l">
                        <a:lnSpc>
                          <a:spcPts val="1200"/>
                        </a:lnSpc>
                        <a:spcBef>
                          <a:spcPts val="300"/>
                        </a:spcBef>
                        <a:spcAft>
                          <a:spcPts val="300"/>
                        </a:spcAft>
                      </a:pPr>
                      <a:r>
                        <a:rPr lang="fr-FR" sz="1400"/>
                        <a:t>2,731</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3,031</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1,500</a:t>
                      </a:r>
                    </a:p>
                  </a:txBody>
                  <a:tcPr/>
                </a:tc>
                <a:tc>
                  <a:txBody>
                    <a:bodyPr/>
                    <a:lstStyle/>
                    <a:p>
                      <a:pPr marL="0" marR="0" algn="l">
                        <a:lnSpc>
                          <a:spcPts val="1200"/>
                        </a:lnSpc>
                        <a:spcBef>
                          <a:spcPts val="300"/>
                        </a:spcBef>
                        <a:spcAft>
                          <a:spcPts val="300"/>
                        </a:spcAft>
                      </a:pPr>
                      <a:r>
                        <a:rPr lang="fr-FR" sz="1400"/>
                        <a:t>0,500</a:t>
                      </a:r>
                    </a:p>
                  </a:txBody>
                  <a:tcPr/>
                </a:tc>
                <a:extLst>
                  <a:ext uri="{0D108BD9-81ED-4DB2-BD59-A6C34878D82A}">
                    <a16:rowId xmlns:a16="http://schemas.microsoft.com/office/drawing/2014/main" val="1253724138"/>
                  </a:ext>
                </a:extLst>
              </a:tr>
              <a:tr h="418433">
                <a:tc>
                  <a:txBody>
                    <a:bodyPr/>
                    <a:lstStyle/>
                    <a:p>
                      <a:pPr marL="0" marR="0" algn="l">
                        <a:lnSpc>
                          <a:spcPts val="1200"/>
                        </a:lnSpc>
                        <a:spcBef>
                          <a:spcPts val="300"/>
                        </a:spcBef>
                        <a:spcAft>
                          <a:spcPts val="300"/>
                        </a:spcAft>
                      </a:pPr>
                      <a:r>
                        <a:rPr lang="fr-FR" sz="1600"/>
                        <a:t>2030</a:t>
                      </a:r>
                    </a:p>
                  </a:txBody>
                  <a:tcPr/>
                </a:tc>
                <a:tc>
                  <a:txBody>
                    <a:bodyPr/>
                    <a:lstStyle/>
                    <a:p>
                      <a:pPr marL="0" marR="0" algn="l">
                        <a:lnSpc>
                          <a:spcPts val="1200"/>
                        </a:lnSpc>
                        <a:spcBef>
                          <a:spcPts val="300"/>
                        </a:spcBef>
                        <a:spcAft>
                          <a:spcPts val="300"/>
                        </a:spcAft>
                      </a:pPr>
                      <a:r>
                        <a:rPr lang="fr-FR" sz="1400"/>
                        <a:t>2,854</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3,154</a:t>
                      </a:r>
                    </a:p>
                  </a:txBody>
                  <a:tcPr/>
                </a:tc>
                <a:tc>
                  <a:txBody>
                    <a:bodyPr/>
                    <a:lstStyle/>
                    <a:p>
                      <a:pPr marL="0" marR="0" algn="l">
                        <a:lnSpc>
                          <a:spcPts val="1200"/>
                        </a:lnSpc>
                        <a:spcBef>
                          <a:spcPts val="300"/>
                        </a:spcBef>
                        <a:spcAft>
                          <a:spcPts val="300"/>
                        </a:spcAft>
                      </a:pPr>
                      <a:r>
                        <a:rPr lang="fr-FR" sz="1400"/>
                        <a:t>0,500</a:t>
                      </a:r>
                    </a:p>
                  </a:txBody>
                  <a:tcPr/>
                </a:tc>
                <a:tc>
                  <a:txBody>
                    <a:bodyPr/>
                    <a:lstStyle/>
                    <a:p>
                      <a:pPr marL="0" marR="0" algn="l">
                        <a:lnSpc>
                          <a:spcPts val="1200"/>
                        </a:lnSpc>
                        <a:spcBef>
                          <a:spcPts val="300"/>
                        </a:spcBef>
                        <a:spcAft>
                          <a:spcPts val="300"/>
                        </a:spcAft>
                      </a:pPr>
                      <a:r>
                        <a:rPr lang="fr-FR" sz="1400"/>
                        <a:t>1,500</a:t>
                      </a:r>
                    </a:p>
                  </a:txBody>
                  <a:tcPr/>
                </a:tc>
                <a:tc>
                  <a:txBody>
                    <a:bodyPr/>
                    <a:lstStyle/>
                    <a:p>
                      <a:pPr marL="0" marR="0" algn="l">
                        <a:lnSpc>
                          <a:spcPts val="1200"/>
                        </a:lnSpc>
                        <a:spcBef>
                          <a:spcPts val="300"/>
                        </a:spcBef>
                        <a:spcAft>
                          <a:spcPts val="300"/>
                        </a:spcAft>
                      </a:pPr>
                      <a:r>
                        <a:rPr lang="fr-FR" sz="1400" dirty="0"/>
                        <a:t>0,500</a:t>
                      </a:r>
                    </a:p>
                  </a:txBody>
                  <a:tcPr/>
                </a:tc>
                <a:extLst>
                  <a:ext uri="{0D108BD9-81ED-4DB2-BD59-A6C34878D82A}">
                    <a16:rowId xmlns:a16="http://schemas.microsoft.com/office/drawing/2014/main" val="488349724"/>
                  </a:ext>
                </a:extLst>
              </a:tr>
            </a:tbl>
          </a:graphicData>
        </a:graphic>
      </p:graphicFrame>
    </p:spTree>
    <p:extLst>
      <p:ext uri="{BB962C8B-B14F-4D97-AF65-F5344CB8AC3E}">
        <p14:creationId xmlns:p14="http://schemas.microsoft.com/office/powerpoint/2010/main" val="3750448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marL="539750" indent="-539750" algn="l" defTabSz="450000"/>
            <a:br>
              <a:rPr lang="fr-FR"/>
            </a:br>
            <a:r>
              <a:rPr lang="fr-FR" sz="4400"/>
              <a:t>7. </a:t>
            </a:r>
            <a:r>
              <a:rPr lang="fr-FR" sz="4800"/>
              <a:t>	Évaluation de la qualité et rapports</a:t>
            </a:r>
          </a:p>
        </p:txBody>
      </p:sp>
    </p:spTree>
    <p:extLst>
      <p:ext uri="{BB962C8B-B14F-4D97-AF65-F5344CB8AC3E}">
        <p14:creationId xmlns:p14="http://schemas.microsoft.com/office/powerpoint/2010/main" val="140871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789103" y="1175013"/>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fr-FR" sz="2800" b="1" dirty="0">
                <a:solidFill>
                  <a:schemeClr val="bg1"/>
                </a:solidFill>
              </a:rPr>
              <a:t>I.		Saisie et échange de données</a:t>
            </a: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xfrm>
            <a:off x="302652" y="1759751"/>
            <a:ext cx="11518900" cy="5041496"/>
          </a:xfrm>
          <a:ln>
            <a:noFill/>
          </a:ln>
        </p:spPr>
        <p:txBody>
          <a:bodyPr/>
          <a:lstStyle/>
          <a:p>
            <a:pPr marL="357188" lvl="1" indent="-357188" algn="l">
              <a:buFont typeface="Wingdings" pitchFamily="2" charset="2"/>
              <a:buChar char="q"/>
              <a:defRPr/>
            </a:pPr>
            <a:r>
              <a:rPr lang="fr-FR" sz="1600" dirty="0">
                <a:latin typeface="Verdana" pitchFamily="34" charset="0"/>
                <a:ea typeface="Verdana" pitchFamily="34" charset="0"/>
                <a:cs typeface="Verdana" pitchFamily="34" charset="0"/>
              </a:rPr>
              <a:t>Saisie des données EDI </a:t>
            </a:r>
            <a:r>
              <a:rPr lang="fr-FR" sz="1600" b="1" dirty="0">
                <a:latin typeface="Verdana" pitchFamily="34" charset="0"/>
                <a:ea typeface="Verdana" pitchFamily="34" charset="0"/>
                <a:cs typeface="Verdana" pitchFamily="34" charset="0"/>
              </a:rPr>
              <a:t>pertinentes</a:t>
            </a:r>
            <a:r>
              <a:rPr lang="fr-FR" sz="1600" dirty="0">
                <a:latin typeface="Verdana" pitchFamily="34" charset="0"/>
                <a:ea typeface="Verdana" pitchFamily="34" charset="0"/>
                <a:cs typeface="Verdana" pitchFamily="34" charset="0"/>
              </a:rPr>
              <a:t>:</a:t>
            </a:r>
          </a:p>
          <a:p>
            <a:pPr marL="720000" lvl="1" indent="-360000" algn="l">
              <a:spcBef>
                <a:spcPts val="600"/>
              </a:spcBef>
              <a:buFont typeface="Courier New" pitchFamily="49" charset="0"/>
              <a:buChar char="o"/>
              <a:defRPr/>
            </a:pPr>
            <a:r>
              <a:rPr lang="fr-FR" sz="1600" dirty="0">
                <a:latin typeface="Verdana" pitchFamily="34" charset="0"/>
                <a:ea typeface="Verdana" pitchFamily="34" charset="0"/>
                <a:cs typeface="Verdana" pitchFamily="34" charset="0"/>
              </a:rPr>
              <a:t>Dernier événement au départ/départ du bureau d’échange/centre aéropostal d’origine (EMC)</a:t>
            </a:r>
          </a:p>
          <a:p>
            <a:pPr marL="720000" lvl="1" indent="-360000" algn="l">
              <a:spcBef>
                <a:spcPts val="600"/>
              </a:spcBef>
              <a:buFont typeface="Courier New" pitchFamily="49" charset="0"/>
              <a:buChar char="o"/>
              <a:defRPr/>
            </a:pPr>
            <a:r>
              <a:rPr lang="fr-FR" sz="1600" dirty="0">
                <a:latin typeface="Verdana" pitchFamily="34" charset="0"/>
                <a:ea typeface="Verdana" pitchFamily="34" charset="0"/>
                <a:cs typeface="Verdana" pitchFamily="34" charset="0"/>
              </a:rPr>
              <a:t>Premier événement à l’arrivée/arrivée au bureau d’échange/centre aéropostal de destination (EMD)</a:t>
            </a:r>
          </a:p>
          <a:p>
            <a:pPr marL="720000" lvl="1" indent="-360000" algn="l">
              <a:spcBef>
                <a:spcPts val="600"/>
              </a:spcBef>
              <a:buFont typeface="Courier New" pitchFamily="49" charset="0"/>
              <a:buChar char="o"/>
              <a:defRPr/>
            </a:pPr>
            <a:r>
              <a:rPr lang="fr-FR" sz="1600" dirty="0">
                <a:latin typeface="Verdana" pitchFamily="34" charset="0"/>
                <a:ea typeface="Verdana" pitchFamily="34" charset="0"/>
                <a:cs typeface="Verdana" pitchFamily="34" charset="0"/>
              </a:rPr>
              <a:t>Événement relatif à la distribution:</a:t>
            </a:r>
          </a:p>
          <a:p>
            <a:pPr marL="1080000" lvl="2" indent="-360000" algn="l">
              <a:spcBef>
                <a:spcPts val="600"/>
              </a:spcBef>
              <a:buFont typeface="Wingdings" pitchFamily="2" charset="2"/>
              <a:buChar char="Ø"/>
              <a:defRPr/>
            </a:pPr>
            <a:r>
              <a:rPr lang="fr-FR" sz="1600" dirty="0">
                <a:latin typeface="Verdana" pitchFamily="34" charset="0"/>
                <a:ea typeface="Verdana" pitchFamily="34" charset="0"/>
                <a:cs typeface="Verdana" pitchFamily="34" charset="0"/>
              </a:rPr>
              <a:t>Vaine tentative de distribution (EMH) ou</a:t>
            </a:r>
          </a:p>
          <a:p>
            <a:pPr marL="1080000" lvl="2" indent="-360000" algn="l">
              <a:spcBef>
                <a:spcPts val="600"/>
              </a:spcBef>
              <a:buFont typeface="Wingdings" pitchFamily="2" charset="2"/>
              <a:buChar char="Ø"/>
              <a:defRPr/>
            </a:pPr>
            <a:r>
              <a:rPr lang="fr-FR" sz="1600" dirty="0">
                <a:latin typeface="Verdana" pitchFamily="34" charset="0"/>
                <a:ea typeface="Verdana" pitchFamily="34" charset="0"/>
                <a:cs typeface="Verdana" pitchFamily="34" charset="0"/>
              </a:rPr>
              <a:t>Arrivée au point de collecte pour retrait (EDH) ou</a:t>
            </a:r>
          </a:p>
          <a:p>
            <a:pPr marL="1080000" lvl="2" indent="-360000" algn="l">
              <a:spcBef>
                <a:spcPts val="600"/>
              </a:spcBef>
              <a:buFont typeface="Wingdings" pitchFamily="2" charset="2"/>
              <a:buChar char="Ø"/>
              <a:defRPr/>
            </a:pPr>
            <a:r>
              <a:rPr lang="fr-FR" sz="1600" dirty="0">
                <a:latin typeface="Verdana" pitchFamily="34" charset="0"/>
                <a:ea typeface="Verdana" pitchFamily="34" charset="0"/>
                <a:cs typeface="Verdana" pitchFamily="34" charset="0"/>
              </a:rPr>
              <a:t>Distribution finale (EMI)</a:t>
            </a:r>
            <a:endParaRPr lang="en-GB" sz="2400"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9457310" y="2716358"/>
            <a:ext cx="2398140" cy="1258976"/>
          </a:xfrm>
          <a:prstGeom prst="rect">
            <a:avLst/>
          </a:prstGeom>
          <a:noFill/>
          <a:ln>
            <a:solidFill>
              <a:schemeClr val="accent1"/>
            </a:solidFill>
          </a:ln>
        </p:spPr>
        <p:txBody>
          <a:bodyPr wrap="square" lIns="90000" tIns="90000" rIns="90000" bIns="90000">
            <a:spAutoFit/>
          </a:bodyPr>
          <a:lstStyle/>
          <a:p>
            <a:r>
              <a:rPr lang="fr-FR" sz="1400" b="1" dirty="0">
                <a:latin typeface="Verdana" panose="020B0604030504040204" pitchFamily="34" charset="0"/>
                <a:ea typeface="Verdana" panose="020B0604030504040204" pitchFamily="34" charset="0"/>
              </a:rPr>
              <a:t>Envois recommandés: RA</a:t>
            </a:r>
            <a:r>
              <a:rPr lang="fr-FR" sz="1400" dirty="0">
                <a:latin typeface="Verdana" panose="020B0604030504040204" pitchFamily="34" charset="0"/>
                <a:ea typeface="Verdana" panose="020B0604030504040204" pitchFamily="34" charset="0"/>
              </a:rPr>
              <a:t>–</a:t>
            </a:r>
            <a:r>
              <a:rPr lang="fr-FR" sz="1400" b="1" dirty="0">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fr-FR" sz="1400" b="1" dirty="0">
                <a:latin typeface="Verdana" panose="020B0604030504040204" pitchFamily="34" charset="0"/>
                <a:ea typeface="Verdana" panose="020B0604030504040204" pitchFamily="34" charset="0"/>
              </a:rPr>
              <a:t>Envois avec valeur déclarée: VA</a:t>
            </a:r>
            <a:r>
              <a:rPr lang="fr-FR" sz="1400" dirty="0">
                <a:latin typeface="Verdana" panose="020B0604030504040204" pitchFamily="34" charset="0"/>
                <a:ea typeface="Verdana" panose="020B0604030504040204" pitchFamily="34" charset="0"/>
              </a:rPr>
              <a:t>–</a:t>
            </a:r>
            <a:r>
              <a:rPr lang="fr-FR" sz="1400" b="1" dirty="0">
                <a:latin typeface="Verdana" panose="020B0604030504040204" pitchFamily="34" charset="0"/>
                <a:ea typeface="Verdana" panose="020B0604030504040204" pitchFamily="34" charset="0"/>
              </a:rPr>
              <a:t>VZ</a:t>
            </a:r>
          </a:p>
        </p:txBody>
      </p:sp>
      <p:grpSp>
        <p:nvGrpSpPr>
          <p:cNvPr id="147" name="Group 146">
            <a:extLst>
              <a:ext uri="{FF2B5EF4-FFF2-40B4-BE49-F238E27FC236}">
                <a16:creationId xmlns:a16="http://schemas.microsoft.com/office/drawing/2014/main" id="{CD25CDE2-F0BB-4AFB-9560-744A1A483A85}"/>
              </a:ext>
            </a:extLst>
          </p:cNvPr>
          <p:cNvGrpSpPr/>
          <p:nvPr/>
        </p:nvGrpSpPr>
        <p:grpSpPr>
          <a:xfrm>
            <a:off x="672071" y="3860160"/>
            <a:ext cx="10159014" cy="2630406"/>
            <a:chOff x="324295" y="3854450"/>
            <a:chExt cx="10159014" cy="2630406"/>
          </a:xfrm>
        </p:grpSpPr>
        <p:grpSp>
          <p:nvGrpSpPr>
            <p:cNvPr id="18" name="Group 17">
              <a:extLst>
                <a:ext uri="{FF2B5EF4-FFF2-40B4-BE49-F238E27FC236}">
                  <a16:creationId xmlns:a16="http://schemas.microsoft.com/office/drawing/2014/main" id="{20DA1905-8D3F-43C7-9BA3-97B6C78A6AC3}"/>
                </a:ext>
              </a:extLst>
            </p:cNvPr>
            <p:cNvGrpSpPr>
              <a:grpSpLocks noChangeAspect="1"/>
            </p:cNvGrpSpPr>
            <p:nvPr/>
          </p:nvGrpSpPr>
          <p:grpSpPr bwMode="auto">
            <a:xfrm>
              <a:off x="324295" y="3854450"/>
              <a:ext cx="10159014" cy="2630406"/>
              <a:chOff x="477" y="2332"/>
              <a:chExt cx="7284" cy="1886"/>
            </a:xfrm>
          </p:grpSpPr>
          <p:sp>
            <p:nvSpPr>
              <p:cNvPr id="19" name="AutoShape 3">
                <a:extLst>
                  <a:ext uri="{FF2B5EF4-FFF2-40B4-BE49-F238E27FC236}">
                    <a16:creationId xmlns:a16="http://schemas.microsoft.com/office/drawing/2014/main" id="{86A89A06-1B61-4014-BE26-4826F650E03A}"/>
                  </a:ext>
                </a:extLst>
              </p:cNvPr>
              <p:cNvSpPr>
                <a:spLocks noChangeAspect="1" noChangeArrowheads="1" noTextEdit="1"/>
              </p:cNvSpPr>
              <p:nvPr/>
            </p:nvSpPr>
            <p:spPr bwMode="auto">
              <a:xfrm>
                <a:off x="546" y="2442"/>
                <a:ext cx="683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18F07305-FCCB-44A0-8F91-C20A0420445C}"/>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CD10DF12-4FC3-4217-855C-BE8643515409}"/>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7">
                <a:extLst>
                  <a:ext uri="{FF2B5EF4-FFF2-40B4-BE49-F238E27FC236}">
                    <a16:creationId xmlns:a16="http://schemas.microsoft.com/office/drawing/2014/main" id="{289BE407-13C2-41CA-A6BC-30D56892757B}"/>
                  </a:ext>
                </a:extLst>
              </p:cNvPr>
              <p:cNvSpPr>
                <a:spLocks noChangeArrowheads="1"/>
              </p:cNvSpPr>
              <p:nvPr/>
            </p:nvSpPr>
            <p:spPr bwMode="auto">
              <a:xfrm>
                <a:off x="1048" y="3184"/>
                <a:ext cx="185"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8">
                <a:extLst>
                  <a:ext uri="{FF2B5EF4-FFF2-40B4-BE49-F238E27FC236}">
                    <a16:creationId xmlns:a16="http://schemas.microsoft.com/office/drawing/2014/main" id="{9B516281-E460-4BDD-A9A3-B9E28487B843}"/>
                  </a:ext>
                </a:extLst>
              </p:cNvPr>
              <p:cNvSpPr>
                <a:spLocks noChangeArrowheads="1"/>
              </p:cNvSpPr>
              <p:nvPr/>
            </p:nvSpPr>
            <p:spPr bwMode="auto">
              <a:xfrm>
                <a:off x="1048" y="3184"/>
                <a:ext cx="185"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9">
                <a:extLst>
                  <a:ext uri="{FF2B5EF4-FFF2-40B4-BE49-F238E27FC236}">
                    <a16:creationId xmlns:a16="http://schemas.microsoft.com/office/drawing/2014/main" id="{6A680613-62D8-4703-8CCD-1064B65BE47D}"/>
                  </a:ext>
                </a:extLst>
              </p:cNvPr>
              <p:cNvSpPr>
                <a:spLocks noChangeArrowheads="1"/>
              </p:cNvSpPr>
              <p:nvPr/>
            </p:nvSpPr>
            <p:spPr bwMode="auto">
              <a:xfrm>
                <a:off x="1939"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0">
                <a:extLst>
                  <a:ext uri="{FF2B5EF4-FFF2-40B4-BE49-F238E27FC236}">
                    <a16:creationId xmlns:a16="http://schemas.microsoft.com/office/drawing/2014/main" id="{FA38EA4C-FB2C-4906-BBD1-45D89690B468}"/>
                  </a:ext>
                </a:extLst>
              </p:cNvPr>
              <p:cNvSpPr>
                <a:spLocks noChangeArrowheads="1"/>
              </p:cNvSpPr>
              <p:nvPr/>
            </p:nvSpPr>
            <p:spPr bwMode="auto">
              <a:xfrm>
                <a:off x="1939"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1">
                <a:extLst>
                  <a:ext uri="{FF2B5EF4-FFF2-40B4-BE49-F238E27FC236}">
                    <a16:creationId xmlns:a16="http://schemas.microsoft.com/office/drawing/2014/main" id="{29559B72-D049-4634-81A1-96E14FB42C2D}"/>
                  </a:ext>
                </a:extLst>
              </p:cNvPr>
              <p:cNvSpPr>
                <a:spLocks noChangeArrowheads="1"/>
              </p:cNvSpPr>
              <p:nvPr/>
            </p:nvSpPr>
            <p:spPr bwMode="auto">
              <a:xfrm>
                <a:off x="2737"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2">
                <a:extLst>
                  <a:ext uri="{FF2B5EF4-FFF2-40B4-BE49-F238E27FC236}">
                    <a16:creationId xmlns:a16="http://schemas.microsoft.com/office/drawing/2014/main" id="{15AFDAF3-B2F0-4403-9C57-273849F87459}"/>
                  </a:ext>
                </a:extLst>
              </p:cNvPr>
              <p:cNvSpPr>
                <a:spLocks noChangeArrowheads="1"/>
              </p:cNvSpPr>
              <p:nvPr/>
            </p:nvSpPr>
            <p:spPr bwMode="auto">
              <a:xfrm>
                <a:off x="2737"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3">
                <a:extLst>
                  <a:ext uri="{FF2B5EF4-FFF2-40B4-BE49-F238E27FC236}">
                    <a16:creationId xmlns:a16="http://schemas.microsoft.com/office/drawing/2014/main" id="{B2364C14-520E-48FA-9080-76D8B07B02EF}"/>
                  </a:ext>
                </a:extLst>
              </p:cNvPr>
              <p:cNvSpPr>
                <a:spLocks noChangeArrowheads="1"/>
              </p:cNvSpPr>
              <p:nvPr/>
            </p:nvSpPr>
            <p:spPr bwMode="auto">
              <a:xfrm>
                <a:off x="6134"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4">
                <a:extLst>
                  <a:ext uri="{FF2B5EF4-FFF2-40B4-BE49-F238E27FC236}">
                    <a16:creationId xmlns:a16="http://schemas.microsoft.com/office/drawing/2014/main" id="{746133D0-3961-4599-BF21-65CA0A180CFB}"/>
                  </a:ext>
                </a:extLst>
              </p:cNvPr>
              <p:cNvSpPr>
                <a:spLocks noChangeArrowheads="1"/>
              </p:cNvSpPr>
              <p:nvPr/>
            </p:nvSpPr>
            <p:spPr bwMode="auto">
              <a:xfrm>
                <a:off x="6134"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5">
                <a:extLst>
                  <a:ext uri="{FF2B5EF4-FFF2-40B4-BE49-F238E27FC236}">
                    <a16:creationId xmlns:a16="http://schemas.microsoft.com/office/drawing/2014/main" id="{670D0891-9579-4384-8E7F-DFC5315D1AB2}"/>
                  </a:ext>
                </a:extLst>
              </p:cNvPr>
              <p:cNvSpPr>
                <a:spLocks noChangeArrowheads="1"/>
              </p:cNvSpPr>
              <p:nvPr/>
            </p:nvSpPr>
            <p:spPr bwMode="auto">
              <a:xfrm>
                <a:off x="7116" y="2996"/>
                <a:ext cx="36" cy="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6">
                <a:extLst>
                  <a:ext uri="{FF2B5EF4-FFF2-40B4-BE49-F238E27FC236}">
                    <a16:creationId xmlns:a16="http://schemas.microsoft.com/office/drawing/2014/main" id="{8BC60F0E-6D27-45DA-8C60-5A7E1390DB12}"/>
                  </a:ext>
                </a:extLst>
              </p:cNvPr>
              <p:cNvSpPr>
                <a:spLocks noChangeArrowheads="1"/>
              </p:cNvSpPr>
              <p:nvPr/>
            </p:nvSpPr>
            <p:spPr bwMode="auto">
              <a:xfrm>
                <a:off x="7116" y="2996"/>
                <a:ext cx="36" cy="711"/>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7">
                <a:extLst>
                  <a:ext uri="{FF2B5EF4-FFF2-40B4-BE49-F238E27FC236}">
                    <a16:creationId xmlns:a16="http://schemas.microsoft.com/office/drawing/2014/main" id="{A626BDD8-7B93-4BD0-A65E-2BBED9CFE204}"/>
                  </a:ext>
                </a:extLst>
              </p:cNvPr>
              <p:cNvSpPr>
                <a:spLocks noChangeArrowheads="1"/>
              </p:cNvSpPr>
              <p:nvPr/>
            </p:nvSpPr>
            <p:spPr bwMode="auto">
              <a:xfrm>
                <a:off x="7045" y="3047"/>
                <a:ext cx="185"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C7273EAB-85D3-496C-AE1B-D5555841506D}"/>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72 h 72"/>
                  <a:gd name="T6" fmla="*/ 0 w 185"/>
                  <a:gd name="T7" fmla="*/ 0 h 72"/>
                  <a:gd name="T8" fmla="*/ 185 w 185"/>
                  <a:gd name="T9" fmla="*/ 0 h 72"/>
                  <a:gd name="T10" fmla="*/ 0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0" y="72"/>
                    </a:moveTo>
                    <a:lnTo>
                      <a:pt x="185" y="72"/>
                    </a:lnTo>
                    <a:lnTo>
                      <a:pt x="0" y="72"/>
                    </a:lnTo>
                    <a:close/>
                    <a:moveTo>
                      <a:pt x="0" y="0"/>
                    </a:moveTo>
                    <a:lnTo>
                      <a:pt x="185"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9">
                <a:extLst>
                  <a:ext uri="{FF2B5EF4-FFF2-40B4-BE49-F238E27FC236}">
                    <a16:creationId xmlns:a16="http://schemas.microsoft.com/office/drawing/2014/main" id="{8D4FF4C9-E8AA-42DC-91FB-861A1750D084}"/>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0 h 72"/>
                  <a:gd name="T6" fmla="*/ 185 w 185"/>
                  <a:gd name="T7" fmla="*/ 0 h 72"/>
                  <a:gd name="T8" fmla="*/ 0 w 185"/>
                  <a:gd name="T9" fmla="*/ 72 h 72"/>
                  <a:gd name="T10" fmla="*/ 0 w 185"/>
                  <a:gd name="T11" fmla="*/ 0 h 72"/>
                  <a:gd name="T12" fmla="*/ 185 w 185"/>
                  <a:gd name="T13" fmla="*/ 72 h 72"/>
                  <a:gd name="T14" fmla="*/ 185 w 1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2">
                    <a:moveTo>
                      <a:pt x="0" y="72"/>
                    </a:moveTo>
                    <a:lnTo>
                      <a:pt x="185" y="72"/>
                    </a:lnTo>
                    <a:moveTo>
                      <a:pt x="0" y="0"/>
                    </a:moveTo>
                    <a:lnTo>
                      <a:pt x="185" y="0"/>
                    </a:lnTo>
                    <a:moveTo>
                      <a:pt x="0" y="72"/>
                    </a:moveTo>
                    <a:lnTo>
                      <a:pt x="0" y="0"/>
                    </a:lnTo>
                    <a:moveTo>
                      <a:pt x="185" y="72"/>
                    </a:moveTo>
                    <a:lnTo>
                      <a:pt x="185"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0">
                <a:extLst>
                  <a:ext uri="{FF2B5EF4-FFF2-40B4-BE49-F238E27FC236}">
                    <a16:creationId xmlns:a16="http://schemas.microsoft.com/office/drawing/2014/main" id="{81608A25-B3A5-4DCB-9A7C-A5B01BF0A85A}"/>
                  </a:ext>
                </a:extLst>
              </p:cNvPr>
              <p:cNvSpPr>
                <a:spLocks noChangeArrowheads="1"/>
              </p:cNvSpPr>
              <p:nvPr/>
            </p:nvSpPr>
            <p:spPr bwMode="auto">
              <a:xfrm>
                <a:off x="7042" y="3304"/>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1">
                <a:extLst>
                  <a:ext uri="{FF2B5EF4-FFF2-40B4-BE49-F238E27FC236}">
                    <a16:creationId xmlns:a16="http://schemas.microsoft.com/office/drawing/2014/main" id="{1D4D255D-37B2-4FE9-8732-1C3FDFB840E4}"/>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2">
                <a:extLst>
                  <a:ext uri="{FF2B5EF4-FFF2-40B4-BE49-F238E27FC236}">
                    <a16:creationId xmlns:a16="http://schemas.microsoft.com/office/drawing/2014/main" id="{912AE37A-97ED-4EEC-B149-7743B109138C}"/>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3">
                <a:extLst>
                  <a:ext uri="{FF2B5EF4-FFF2-40B4-BE49-F238E27FC236}">
                    <a16:creationId xmlns:a16="http://schemas.microsoft.com/office/drawing/2014/main" id="{B3E0F56D-AA8A-4BA1-8F8B-70A5F2516EFD}"/>
                  </a:ext>
                </a:extLst>
              </p:cNvPr>
              <p:cNvSpPr>
                <a:spLocks noChangeArrowheads="1"/>
              </p:cNvSpPr>
              <p:nvPr/>
            </p:nvSpPr>
            <p:spPr bwMode="auto">
              <a:xfrm>
                <a:off x="7042" y="3535"/>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a:extLst>
                  <a:ext uri="{FF2B5EF4-FFF2-40B4-BE49-F238E27FC236}">
                    <a16:creationId xmlns:a16="http://schemas.microsoft.com/office/drawing/2014/main" id="{1087EE4B-8572-478C-858F-D64B14EEBCB2}"/>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a:extLst>
                  <a:ext uri="{FF2B5EF4-FFF2-40B4-BE49-F238E27FC236}">
                    <a16:creationId xmlns:a16="http://schemas.microsoft.com/office/drawing/2014/main" id="{D76B4E38-A311-48F1-9C12-66EC4649DA27}"/>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
                <a:extLst>
                  <a:ext uri="{FF2B5EF4-FFF2-40B4-BE49-F238E27FC236}">
                    <a16:creationId xmlns:a16="http://schemas.microsoft.com/office/drawing/2014/main" id="{E9D9DBCB-4D2D-4FCD-BC7D-459D2EB402C6}"/>
                  </a:ext>
                </a:extLst>
              </p:cNvPr>
              <p:cNvSpPr>
                <a:spLocks/>
              </p:cNvSpPr>
              <p:nvPr/>
            </p:nvSpPr>
            <p:spPr bwMode="auto">
              <a:xfrm>
                <a:off x="6318" y="3089"/>
                <a:ext cx="727" cy="334"/>
              </a:xfrm>
              <a:custGeom>
                <a:avLst/>
                <a:gdLst>
                  <a:gd name="T0" fmla="*/ 0 w 727"/>
                  <a:gd name="T1" fmla="*/ 334 h 334"/>
                  <a:gd name="T2" fmla="*/ 377 w 727"/>
                  <a:gd name="T3" fmla="*/ 87 h 334"/>
                  <a:gd name="T4" fmla="*/ 727 w 727"/>
                  <a:gd name="T5" fmla="*/ 0 h 334"/>
                </a:gdLst>
                <a:ahLst/>
                <a:cxnLst>
                  <a:cxn ang="0">
                    <a:pos x="T0" y="T1"/>
                  </a:cxn>
                  <a:cxn ang="0">
                    <a:pos x="T2" y="T3"/>
                  </a:cxn>
                  <a:cxn ang="0">
                    <a:pos x="T4" y="T5"/>
                  </a:cxn>
                </a:cxnLst>
                <a:rect l="0" t="0" r="r" b="b"/>
                <a:pathLst>
                  <a:path w="727" h="334">
                    <a:moveTo>
                      <a:pt x="0" y="334"/>
                    </a:moveTo>
                    <a:cubicBezTo>
                      <a:pt x="134" y="215"/>
                      <a:pt x="256" y="141"/>
                      <a:pt x="377" y="87"/>
                    </a:cubicBezTo>
                    <a:cubicBezTo>
                      <a:pt x="489" y="38"/>
                      <a:pt x="601" y="6"/>
                      <a:pt x="727"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7">
                <a:extLst>
                  <a:ext uri="{FF2B5EF4-FFF2-40B4-BE49-F238E27FC236}">
                    <a16:creationId xmlns:a16="http://schemas.microsoft.com/office/drawing/2014/main" id="{FE689863-3382-43AB-A7AE-81715130E9BA}"/>
                  </a:ext>
                </a:extLst>
              </p:cNvPr>
              <p:cNvSpPr>
                <a:spLocks/>
              </p:cNvSpPr>
              <p:nvPr/>
            </p:nvSpPr>
            <p:spPr bwMode="auto">
              <a:xfrm>
                <a:off x="7016" y="3062"/>
                <a:ext cx="29" cy="56"/>
              </a:xfrm>
              <a:custGeom>
                <a:avLst/>
                <a:gdLst>
                  <a:gd name="T0" fmla="*/ 2 w 29"/>
                  <a:gd name="T1" fmla="*/ 56 h 56"/>
                  <a:gd name="T2" fmla="*/ 29 w 29"/>
                  <a:gd name="T3" fmla="*/ 27 h 56"/>
                  <a:gd name="T4" fmla="*/ 0 w 29"/>
                  <a:gd name="T5" fmla="*/ 0 h 56"/>
                </a:gdLst>
                <a:ahLst/>
                <a:cxnLst>
                  <a:cxn ang="0">
                    <a:pos x="T0" y="T1"/>
                  </a:cxn>
                  <a:cxn ang="0">
                    <a:pos x="T2" y="T3"/>
                  </a:cxn>
                  <a:cxn ang="0">
                    <a:pos x="T4" y="T5"/>
                  </a:cxn>
                </a:cxnLst>
                <a:rect l="0" t="0" r="r" b="b"/>
                <a:pathLst>
                  <a:path w="29" h="56">
                    <a:moveTo>
                      <a:pt x="2" y="56"/>
                    </a:moveTo>
                    <a:lnTo>
                      <a:pt x="29"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8">
                <a:extLst>
                  <a:ext uri="{FF2B5EF4-FFF2-40B4-BE49-F238E27FC236}">
                    <a16:creationId xmlns:a16="http://schemas.microsoft.com/office/drawing/2014/main" id="{9A26E8AA-2368-4413-B260-9C6143BD49E6}"/>
                  </a:ext>
                </a:extLst>
              </p:cNvPr>
              <p:cNvSpPr>
                <a:spLocks/>
              </p:cNvSpPr>
              <p:nvPr/>
            </p:nvSpPr>
            <p:spPr bwMode="auto">
              <a:xfrm>
                <a:off x="6318" y="3340"/>
                <a:ext cx="724" cy="83"/>
              </a:xfrm>
              <a:custGeom>
                <a:avLst/>
                <a:gdLst>
                  <a:gd name="T0" fmla="*/ 0 w 724"/>
                  <a:gd name="T1" fmla="*/ 83 h 83"/>
                  <a:gd name="T2" fmla="*/ 397 w 724"/>
                  <a:gd name="T3" fmla="*/ 23 h 83"/>
                  <a:gd name="T4" fmla="*/ 724 w 724"/>
                  <a:gd name="T5" fmla="*/ 0 h 83"/>
                </a:gdLst>
                <a:ahLst/>
                <a:cxnLst>
                  <a:cxn ang="0">
                    <a:pos x="T0" y="T1"/>
                  </a:cxn>
                  <a:cxn ang="0">
                    <a:pos x="T2" y="T3"/>
                  </a:cxn>
                  <a:cxn ang="0">
                    <a:pos x="T4" y="T5"/>
                  </a:cxn>
                </a:cxnLst>
                <a:rect l="0" t="0" r="r" b="b"/>
                <a:pathLst>
                  <a:path w="724" h="83">
                    <a:moveTo>
                      <a:pt x="0" y="83"/>
                    </a:moveTo>
                    <a:cubicBezTo>
                      <a:pt x="134" y="62"/>
                      <a:pt x="311" y="36"/>
                      <a:pt x="397" y="23"/>
                    </a:cubicBezTo>
                    <a:cubicBezTo>
                      <a:pt x="504" y="7"/>
                      <a:pt x="466" y="13"/>
                      <a:pt x="72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
                <a:extLst>
                  <a:ext uri="{FF2B5EF4-FFF2-40B4-BE49-F238E27FC236}">
                    <a16:creationId xmlns:a16="http://schemas.microsoft.com/office/drawing/2014/main" id="{91C424A2-FD24-4C72-968B-6386A5241EE2}"/>
                  </a:ext>
                </a:extLst>
              </p:cNvPr>
              <p:cNvSpPr>
                <a:spLocks/>
              </p:cNvSpPr>
              <p:nvPr/>
            </p:nvSpPr>
            <p:spPr bwMode="auto">
              <a:xfrm>
                <a:off x="7012" y="3313"/>
                <a:ext cx="30" cy="57"/>
              </a:xfrm>
              <a:custGeom>
                <a:avLst/>
                <a:gdLst>
                  <a:gd name="T0" fmla="*/ 3 w 30"/>
                  <a:gd name="T1" fmla="*/ 57 h 57"/>
                  <a:gd name="T2" fmla="*/ 30 w 30"/>
                  <a:gd name="T3" fmla="*/ 27 h 57"/>
                  <a:gd name="T4" fmla="*/ 0 w 30"/>
                  <a:gd name="T5" fmla="*/ 0 h 57"/>
                </a:gdLst>
                <a:ahLst/>
                <a:cxnLst>
                  <a:cxn ang="0">
                    <a:pos x="T0" y="T1"/>
                  </a:cxn>
                  <a:cxn ang="0">
                    <a:pos x="T2" y="T3"/>
                  </a:cxn>
                  <a:cxn ang="0">
                    <a:pos x="T4" y="T5"/>
                  </a:cxn>
                </a:cxnLst>
                <a:rect l="0" t="0" r="r" b="b"/>
                <a:pathLst>
                  <a:path w="30" h="57">
                    <a:moveTo>
                      <a:pt x="3" y="57"/>
                    </a:moveTo>
                    <a:lnTo>
                      <a:pt x="30"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0">
                <a:extLst>
                  <a:ext uri="{FF2B5EF4-FFF2-40B4-BE49-F238E27FC236}">
                    <a16:creationId xmlns:a16="http://schemas.microsoft.com/office/drawing/2014/main" id="{D8998AA3-EE01-4DD6-9795-DFD63B3A25C4}"/>
                  </a:ext>
                </a:extLst>
              </p:cNvPr>
              <p:cNvSpPr>
                <a:spLocks/>
              </p:cNvSpPr>
              <p:nvPr/>
            </p:nvSpPr>
            <p:spPr bwMode="auto">
              <a:xfrm>
                <a:off x="649" y="3205"/>
                <a:ext cx="377" cy="98"/>
              </a:xfrm>
              <a:custGeom>
                <a:avLst/>
                <a:gdLst>
                  <a:gd name="T0" fmla="*/ 31 w 377"/>
                  <a:gd name="T1" fmla="*/ 0 h 98"/>
                  <a:gd name="T2" fmla="*/ 198 w 377"/>
                  <a:gd name="T3" fmla="*/ 40 h 98"/>
                  <a:gd name="T4" fmla="*/ 377 w 377"/>
                  <a:gd name="T5" fmla="*/ 98 h 98"/>
                </a:gdLst>
                <a:ahLst/>
                <a:cxnLst>
                  <a:cxn ang="0">
                    <a:pos x="T0" y="T1"/>
                  </a:cxn>
                  <a:cxn ang="0">
                    <a:pos x="T2" y="T3"/>
                  </a:cxn>
                  <a:cxn ang="0">
                    <a:pos x="T4" y="T5"/>
                  </a:cxn>
                </a:cxnLst>
                <a:rect l="0" t="0" r="r" b="b"/>
                <a:pathLst>
                  <a:path w="377" h="98">
                    <a:moveTo>
                      <a:pt x="31" y="0"/>
                    </a:moveTo>
                    <a:cubicBezTo>
                      <a:pt x="0" y="24"/>
                      <a:pt x="131" y="30"/>
                      <a:pt x="198" y="40"/>
                    </a:cubicBezTo>
                    <a:cubicBezTo>
                      <a:pt x="310" y="59"/>
                      <a:pt x="251" y="92"/>
                      <a:pt x="377" y="9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a:extLst>
                  <a:ext uri="{FF2B5EF4-FFF2-40B4-BE49-F238E27FC236}">
                    <a16:creationId xmlns:a16="http://schemas.microsoft.com/office/drawing/2014/main" id="{7A36BBD7-4D9E-46B7-AB85-201B060472BD}"/>
                  </a:ext>
                </a:extLst>
              </p:cNvPr>
              <p:cNvSpPr>
                <a:spLocks/>
              </p:cNvSpPr>
              <p:nvPr/>
            </p:nvSpPr>
            <p:spPr bwMode="auto">
              <a:xfrm>
                <a:off x="1019" y="3274"/>
                <a:ext cx="29" cy="57"/>
              </a:xfrm>
              <a:custGeom>
                <a:avLst/>
                <a:gdLst>
                  <a:gd name="T0" fmla="*/ 2 w 29"/>
                  <a:gd name="T1" fmla="*/ 0 h 57"/>
                  <a:gd name="T2" fmla="*/ 29 w 29"/>
                  <a:gd name="T3" fmla="*/ 30 h 57"/>
                  <a:gd name="T4" fmla="*/ 0 w 29"/>
                  <a:gd name="T5" fmla="*/ 57 h 57"/>
                  <a:gd name="T6" fmla="*/ 2 w 29"/>
                  <a:gd name="T7" fmla="*/ 0 h 57"/>
                </a:gdLst>
                <a:ahLst/>
                <a:cxnLst>
                  <a:cxn ang="0">
                    <a:pos x="T0" y="T1"/>
                  </a:cxn>
                  <a:cxn ang="0">
                    <a:pos x="T2" y="T3"/>
                  </a:cxn>
                  <a:cxn ang="0">
                    <a:pos x="T4" y="T5"/>
                  </a:cxn>
                  <a:cxn ang="0">
                    <a:pos x="T6" y="T7"/>
                  </a:cxn>
                </a:cxnLst>
                <a:rect l="0" t="0" r="r" b="b"/>
                <a:pathLst>
                  <a:path w="29" h="57">
                    <a:moveTo>
                      <a:pt x="2" y="0"/>
                    </a:moveTo>
                    <a:lnTo>
                      <a:pt x="29" y="30"/>
                    </a:lnTo>
                    <a:lnTo>
                      <a:pt x="0" y="5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a:extLst>
                  <a:ext uri="{FF2B5EF4-FFF2-40B4-BE49-F238E27FC236}">
                    <a16:creationId xmlns:a16="http://schemas.microsoft.com/office/drawing/2014/main" id="{131C4E37-9B18-445D-A390-22E278F8CA2A}"/>
                  </a:ext>
                </a:extLst>
              </p:cNvPr>
              <p:cNvSpPr>
                <a:spLocks/>
              </p:cNvSpPr>
              <p:nvPr/>
            </p:nvSpPr>
            <p:spPr bwMode="auto">
              <a:xfrm>
                <a:off x="741" y="3423"/>
                <a:ext cx="307" cy="0"/>
              </a:xfrm>
              <a:custGeom>
                <a:avLst/>
                <a:gdLst>
                  <a:gd name="T0" fmla="*/ 307 w 307"/>
                  <a:gd name="T1" fmla="*/ 0 w 307"/>
                </a:gdLst>
                <a:ahLst/>
                <a:cxnLst>
                  <a:cxn ang="0">
                    <a:pos x="T0" y="0"/>
                  </a:cxn>
                  <a:cxn ang="0">
                    <a:pos x="T1" y="0"/>
                  </a:cxn>
                </a:cxnLst>
                <a:rect l="0" t="0" r="r" b="b"/>
                <a:pathLst>
                  <a:path w="307">
                    <a:moveTo>
                      <a:pt x="307" y="0"/>
                    </a:moveTo>
                    <a:cubicBezTo>
                      <a:pt x="230" y="0"/>
                      <a:pt x="77"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a:extLst>
                  <a:ext uri="{FF2B5EF4-FFF2-40B4-BE49-F238E27FC236}">
                    <a16:creationId xmlns:a16="http://schemas.microsoft.com/office/drawing/2014/main" id="{22DD60D9-08AB-4126-B9B2-322CBEF734D4}"/>
                  </a:ext>
                </a:extLst>
              </p:cNvPr>
              <p:cNvSpPr>
                <a:spLocks/>
              </p:cNvSpPr>
              <p:nvPr/>
            </p:nvSpPr>
            <p:spPr bwMode="auto">
              <a:xfrm>
                <a:off x="1020" y="3395"/>
                <a:ext cx="28" cy="57"/>
              </a:xfrm>
              <a:custGeom>
                <a:avLst/>
                <a:gdLst>
                  <a:gd name="T0" fmla="*/ 0 w 28"/>
                  <a:gd name="T1" fmla="*/ 57 h 57"/>
                  <a:gd name="T2" fmla="*/ 28 w 28"/>
                  <a:gd name="T3" fmla="*/ 28 h 57"/>
                  <a:gd name="T4" fmla="*/ 0 w 28"/>
                  <a:gd name="T5" fmla="*/ 0 h 57"/>
                </a:gdLst>
                <a:ahLst/>
                <a:cxnLst>
                  <a:cxn ang="0">
                    <a:pos x="T0" y="T1"/>
                  </a:cxn>
                  <a:cxn ang="0">
                    <a:pos x="T2" y="T3"/>
                  </a:cxn>
                  <a:cxn ang="0">
                    <a:pos x="T4" y="T5"/>
                  </a:cxn>
                </a:cxnLst>
                <a:rect l="0" t="0" r="r" b="b"/>
                <a:pathLst>
                  <a:path w="28" h="57">
                    <a:moveTo>
                      <a:pt x="0" y="57"/>
                    </a:moveTo>
                    <a:lnTo>
                      <a:pt x="28" y="28"/>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4">
                <a:extLst>
                  <a:ext uri="{FF2B5EF4-FFF2-40B4-BE49-F238E27FC236}">
                    <a16:creationId xmlns:a16="http://schemas.microsoft.com/office/drawing/2014/main" id="{82CDB979-FBE0-48F4-BF40-535B5B55AF84}"/>
                  </a:ext>
                </a:extLst>
              </p:cNvPr>
              <p:cNvSpPr>
                <a:spLocks/>
              </p:cNvSpPr>
              <p:nvPr/>
            </p:nvSpPr>
            <p:spPr bwMode="auto">
              <a:xfrm>
                <a:off x="741" y="3550"/>
                <a:ext cx="307" cy="162"/>
              </a:xfrm>
              <a:custGeom>
                <a:avLst/>
                <a:gdLst>
                  <a:gd name="T0" fmla="*/ 307 w 307"/>
                  <a:gd name="T1" fmla="*/ 37 h 162"/>
                  <a:gd name="T2" fmla="*/ 49 w 307"/>
                  <a:gd name="T3" fmla="*/ 143 h 162"/>
                  <a:gd name="T4" fmla="*/ 0 w 307"/>
                  <a:gd name="T5" fmla="*/ 122 h 162"/>
                </a:gdLst>
                <a:ahLst/>
                <a:cxnLst>
                  <a:cxn ang="0">
                    <a:pos x="T0" y="T1"/>
                  </a:cxn>
                  <a:cxn ang="0">
                    <a:pos x="T2" y="T3"/>
                  </a:cxn>
                  <a:cxn ang="0">
                    <a:pos x="T4" y="T5"/>
                  </a:cxn>
                </a:cxnLst>
                <a:rect l="0" t="0" r="r" b="b"/>
                <a:pathLst>
                  <a:path w="307" h="162">
                    <a:moveTo>
                      <a:pt x="307" y="37"/>
                    </a:moveTo>
                    <a:cubicBezTo>
                      <a:pt x="111" y="0"/>
                      <a:pt x="73" y="108"/>
                      <a:pt x="49" y="143"/>
                    </a:cubicBezTo>
                    <a:cubicBezTo>
                      <a:pt x="36" y="162"/>
                      <a:pt x="28" y="160"/>
                      <a:pt x="0" y="122"/>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5">
                <a:extLst>
                  <a:ext uri="{FF2B5EF4-FFF2-40B4-BE49-F238E27FC236}">
                    <a16:creationId xmlns:a16="http://schemas.microsoft.com/office/drawing/2014/main" id="{8F458EB7-7ED2-4FF8-8E34-9310F83954B3}"/>
                  </a:ext>
                </a:extLst>
              </p:cNvPr>
              <p:cNvSpPr>
                <a:spLocks/>
              </p:cNvSpPr>
              <p:nvPr/>
            </p:nvSpPr>
            <p:spPr bwMode="auto">
              <a:xfrm>
                <a:off x="1015" y="3554"/>
                <a:ext cx="33" cy="55"/>
              </a:xfrm>
              <a:custGeom>
                <a:avLst/>
                <a:gdLst>
                  <a:gd name="T0" fmla="*/ 0 w 33"/>
                  <a:gd name="T1" fmla="*/ 55 h 55"/>
                  <a:gd name="T2" fmla="*/ 33 w 33"/>
                  <a:gd name="T3" fmla="*/ 33 h 55"/>
                  <a:gd name="T4" fmla="*/ 11 w 33"/>
                  <a:gd name="T5" fmla="*/ 0 h 55"/>
                </a:gdLst>
                <a:ahLst/>
                <a:cxnLst>
                  <a:cxn ang="0">
                    <a:pos x="T0" y="T1"/>
                  </a:cxn>
                  <a:cxn ang="0">
                    <a:pos x="T2" y="T3"/>
                  </a:cxn>
                  <a:cxn ang="0">
                    <a:pos x="T4" y="T5"/>
                  </a:cxn>
                </a:cxnLst>
                <a:rect l="0" t="0" r="r" b="b"/>
                <a:pathLst>
                  <a:path w="33" h="55">
                    <a:moveTo>
                      <a:pt x="0" y="55"/>
                    </a:moveTo>
                    <a:lnTo>
                      <a:pt x="33" y="33"/>
                    </a:lnTo>
                    <a:lnTo>
                      <a:pt x="11"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6">
                <a:extLst>
                  <a:ext uri="{FF2B5EF4-FFF2-40B4-BE49-F238E27FC236}">
                    <a16:creationId xmlns:a16="http://schemas.microsoft.com/office/drawing/2014/main" id="{D8C5D691-87B0-4485-9E85-DE6C69C19185}"/>
                  </a:ext>
                </a:extLst>
              </p:cNvPr>
              <p:cNvSpPr>
                <a:spLocks noChangeArrowheads="1"/>
              </p:cNvSpPr>
              <p:nvPr/>
            </p:nvSpPr>
            <p:spPr bwMode="auto">
              <a:xfrm>
                <a:off x="4777" y="3327"/>
                <a:ext cx="36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7">
                <a:extLst>
                  <a:ext uri="{FF2B5EF4-FFF2-40B4-BE49-F238E27FC236}">
                    <a16:creationId xmlns:a16="http://schemas.microsoft.com/office/drawing/2014/main" id="{CEA8FF24-E82E-45D3-B065-A7846E41CB88}"/>
                  </a:ext>
                </a:extLst>
              </p:cNvPr>
              <p:cNvSpPr>
                <a:spLocks noChangeArrowheads="1"/>
              </p:cNvSpPr>
              <p:nvPr/>
            </p:nvSpPr>
            <p:spPr bwMode="auto">
              <a:xfrm>
                <a:off x="4777" y="3327"/>
                <a:ext cx="369"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3" name="Picture 38">
                <a:extLst>
                  <a:ext uri="{FF2B5EF4-FFF2-40B4-BE49-F238E27FC236}">
                    <a16:creationId xmlns:a16="http://schemas.microsoft.com/office/drawing/2014/main" id="{73001885-45D7-457E-A618-0BC690261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39">
                <a:extLst>
                  <a:ext uri="{FF2B5EF4-FFF2-40B4-BE49-F238E27FC236}">
                    <a16:creationId xmlns:a16="http://schemas.microsoft.com/office/drawing/2014/main" id="{D39640A8-79C4-46A1-955E-EA42F7A8BD34}"/>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0">
                <a:extLst>
                  <a:ext uri="{FF2B5EF4-FFF2-40B4-BE49-F238E27FC236}">
                    <a16:creationId xmlns:a16="http://schemas.microsoft.com/office/drawing/2014/main" id="{3D32BA8E-C187-4694-87F0-DC83078D0588}"/>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1">
                <a:extLst>
                  <a:ext uri="{FF2B5EF4-FFF2-40B4-BE49-F238E27FC236}">
                    <a16:creationId xmlns:a16="http://schemas.microsoft.com/office/drawing/2014/main" id="{17A94295-FFE1-4D85-AB72-5FA0F7517E0A}"/>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2">
                <a:extLst>
                  <a:ext uri="{FF2B5EF4-FFF2-40B4-BE49-F238E27FC236}">
                    <a16:creationId xmlns:a16="http://schemas.microsoft.com/office/drawing/2014/main" id="{9DDA1F01-6EDF-43C4-B62E-457FAD822C70}"/>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id="{9A8A0454-C93A-4217-BF21-C8A18D2F1CBF}"/>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4">
                <a:extLst>
                  <a:ext uri="{FF2B5EF4-FFF2-40B4-BE49-F238E27FC236}">
                    <a16:creationId xmlns:a16="http://schemas.microsoft.com/office/drawing/2014/main" id="{65614257-33B1-474B-AEE4-307F6257C83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0" name="Picture 45">
                <a:extLst>
                  <a:ext uri="{FF2B5EF4-FFF2-40B4-BE49-F238E27FC236}">
                    <a16:creationId xmlns:a16="http://schemas.microsoft.com/office/drawing/2014/main" id="{47B3FD60-43C1-4610-8D9A-C13858C8D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 y="2332"/>
                <a:ext cx="7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6">
                <a:extLst>
                  <a:ext uri="{FF2B5EF4-FFF2-40B4-BE49-F238E27FC236}">
                    <a16:creationId xmlns:a16="http://schemas.microsoft.com/office/drawing/2014/main" id="{2618F9C7-36DD-4457-833A-1B02D4ED43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8">
                <a:extLst>
                  <a:ext uri="{FF2B5EF4-FFF2-40B4-BE49-F238E27FC236}">
                    <a16:creationId xmlns:a16="http://schemas.microsoft.com/office/drawing/2014/main" id="{89722716-138C-4AEF-8843-2F964F06E7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a:extLst>
                  <a:ext uri="{FF2B5EF4-FFF2-40B4-BE49-F238E27FC236}">
                    <a16:creationId xmlns:a16="http://schemas.microsoft.com/office/drawing/2014/main" id="{0249306F-4876-408A-A898-95CBD73FF5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0">
                <a:extLst>
                  <a:ext uri="{FF2B5EF4-FFF2-40B4-BE49-F238E27FC236}">
                    <a16:creationId xmlns:a16="http://schemas.microsoft.com/office/drawing/2014/main" id="{6DD07B9E-7235-40B7-A078-912F9C1E92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 y="3244"/>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a:extLst>
                  <a:ext uri="{FF2B5EF4-FFF2-40B4-BE49-F238E27FC236}">
                    <a16:creationId xmlns:a16="http://schemas.microsoft.com/office/drawing/2014/main" id="{FBD39A11-661E-4240-8B7E-6DC0E53604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4" y="3216"/>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52">
                <a:extLst>
                  <a:ext uri="{FF2B5EF4-FFF2-40B4-BE49-F238E27FC236}">
                    <a16:creationId xmlns:a16="http://schemas.microsoft.com/office/drawing/2014/main" id="{DEF42F92-8284-418E-9292-31A24C7F4E01}"/>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3">
                <a:extLst>
                  <a:ext uri="{FF2B5EF4-FFF2-40B4-BE49-F238E27FC236}">
                    <a16:creationId xmlns:a16="http://schemas.microsoft.com/office/drawing/2014/main" id="{6CD10535-7E4A-4861-81A0-ADBB14CDBCF8}"/>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8" name="Picture 54">
                <a:extLst>
                  <a:ext uri="{FF2B5EF4-FFF2-40B4-BE49-F238E27FC236}">
                    <a16:creationId xmlns:a16="http://schemas.microsoft.com/office/drawing/2014/main" id="{6D6E5346-78D5-4373-957F-53AC51175C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5">
                <a:extLst>
                  <a:ext uri="{FF2B5EF4-FFF2-40B4-BE49-F238E27FC236}">
                    <a16:creationId xmlns:a16="http://schemas.microsoft.com/office/drawing/2014/main" id="{512D5D69-14C0-47E3-807B-856993E0FB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6">
                <a:extLst>
                  <a:ext uri="{FF2B5EF4-FFF2-40B4-BE49-F238E27FC236}">
                    <a16:creationId xmlns:a16="http://schemas.microsoft.com/office/drawing/2014/main" id="{38C1F875-4093-414B-BBB3-672E381B68F8}"/>
                  </a:ext>
                </a:extLst>
              </p:cNvPr>
              <p:cNvSpPr>
                <a:spLocks noChangeArrowheads="1"/>
              </p:cNvSpPr>
              <p:nvPr/>
            </p:nvSpPr>
            <p:spPr bwMode="auto">
              <a:xfrm>
                <a:off x="588" y="3133"/>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7">
                <a:extLst>
                  <a:ext uri="{FF2B5EF4-FFF2-40B4-BE49-F238E27FC236}">
                    <a16:creationId xmlns:a16="http://schemas.microsoft.com/office/drawing/2014/main" id="{44C79AC9-DBEF-4F81-A4D0-2FF8742B4822}"/>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8">
                <a:extLst>
                  <a:ext uri="{FF2B5EF4-FFF2-40B4-BE49-F238E27FC236}">
                    <a16:creationId xmlns:a16="http://schemas.microsoft.com/office/drawing/2014/main" id="{15FCCCFD-C5DB-41CD-A31E-669A42D10C65}"/>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9">
                <a:extLst>
                  <a:ext uri="{FF2B5EF4-FFF2-40B4-BE49-F238E27FC236}">
                    <a16:creationId xmlns:a16="http://schemas.microsoft.com/office/drawing/2014/main" id="{01924D8C-0E94-4B80-AFC4-3266BA70660E}"/>
                  </a:ext>
                </a:extLst>
              </p:cNvPr>
              <p:cNvSpPr>
                <a:spLocks noChangeArrowheads="1"/>
              </p:cNvSpPr>
              <p:nvPr/>
            </p:nvSpPr>
            <p:spPr bwMode="auto">
              <a:xfrm>
                <a:off x="557" y="3387"/>
                <a:ext cx="184" cy="73"/>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A77C4DA7-1CF9-4B2E-A27C-2923F7F8C115}"/>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73 h 73"/>
                  <a:gd name="T6" fmla="*/ 0 w 184"/>
                  <a:gd name="T7" fmla="*/ 0 h 73"/>
                  <a:gd name="T8" fmla="*/ 184 w 184"/>
                  <a:gd name="T9" fmla="*/ 0 h 73"/>
                  <a:gd name="T10" fmla="*/ 0 w 184"/>
                  <a:gd name="T11" fmla="*/ 0 h 73"/>
                </a:gdLst>
                <a:ahLst/>
                <a:cxnLst>
                  <a:cxn ang="0">
                    <a:pos x="T0" y="T1"/>
                  </a:cxn>
                  <a:cxn ang="0">
                    <a:pos x="T2" y="T3"/>
                  </a:cxn>
                  <a:cxn ang="0">
                    <a:pos x="T4" y="T5"/>
                  </a:cxn>
                  <a:cxn ang="0">
                    <a:pos x="T6" y="T7"/>
                  </a:cxn>
                  <a:cxn ang="0">
                    <a:pos x="T8" y="T9"/>
                  </a:cxn>
                  <a:cxn ang="0">
                    <a:pos x="T10" y="T11"/>
                  </a:cxn>
                </a:cxnLst>
                <a:rect l="0" t="0" r="r" b="b"/>
                <a:pathLst>
                  <a:path w="184" h="73">
                    <a:moveTo>
                      <a:pt x="0" y="73"/>
                    </a:moveTo>
                    <a:lnTo>
                      <a:pt x="184" y="73"/>
                    </a:lnTo>
                    <a:lnTo>
                      <a:pt x="0" y="73"/>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1">
                <a:extLst>
                  <a:ext uri="{FF2B5EF4-FFF2-40B4-BE49-F238E27FC236}">
                    <a16:creationId xmlns:a16="http://schemas.microsoft.com/office/drawing/2014/main" id="{FE23A8FE-0913-4591-AA1A-41A11B809219}"/>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0 h 73"/>
                  <a:gd name="T6" fmla="*/ 184 w 184"/>
                  <a:gd name="T7" fmla="*/ 0 h 73"/>
                  <a:gd name="T8" fmla="*/ 0 w 184"/>
                  <a:gd name="T9" fmla="*/ 73 h 73"/>
                  <a:gd name="T10" fmla="*/ 0 w 184"/>
                  <a:gd name="T11" fmla="*/ 0 h 73"/>
                  <a:gd name="T12" fmla="*/ 184 w 184"/>
                  <a:gd name="T13" fmla="*/ 73 h 73"/>
                  <a:gd name="T14" fmla="*/ 184 w 18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3">
                    <a:moveTo>
                      <a:pt x="0" y="73"/>
                    </a:moveTo>
                    <a:lnTo>
                      <a:pt x="184" y="73"/>
                    </a:lnTo>
                    <a:moveTo>
                      <a:pt x="0" y="0"/>
                    </a:moveTo>
                    <a:lnTo>
                      <a:pt x="184" y="0"/>
                    </a:lnTo>
                    <a:moveTo>
                      <a:pt x="0" y="73"/>
                    </a:moveTo>
                    <a:lnTo>
                      <a:pt x="0" y="0"/>
                    </a:lnTo>
                    <a:moveTo>
                      <a:pt x="184" y="73"/>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2">
                <a:extLst>
                  <a:ext uri="{FF2B5EF4-FFF2-40B4-BE49-F238E27FC236}">
                    <a16:creationId xmlns:a16="http://schemas.microsoft.com/office/drawing/2014/main" id="{9FA61C23-7CB5-4CEF-8592-162674D5E5E4}"/>
                  </a:ext>
                </a:extLst>
              </p:cNvPr>
              <p:cNvSpPr>
                <a:spLocks noChangeArrowheads="1"/>
              </p:cNvSpPr>
              <p:nvPr/>
            </p:nvSpPr>
            <p:spPr bwMode="auto">
              <a:xfrm>
                <a:off x="557" y="3642"/>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3">
                <a:extLst>
                  <a:ext uri="{FF2B5EF4-FFF2-40B4-BE49-F238E27FC236}">
                    <a16:creationId xmlns:a16="http://schemas.microsoft.com/office/drawing/2014/main" id="{225EE0EE-A8C3-4A17-A8A5-1FEB74BC8E73}"/>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4">
                <a:extLst>
                  <a:ext uri="{FF2B5EF4-FFF2-40B4-BE49-F238E27FC236}">
                    <a16:creationId xmlns:a16="http://schemas.microsoft.com/office/drawing/2014/main" id="{E32E28AA-5322-47C3-AE34-58D499A071CF}"/>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65">
                <a:extLst>
                  <a:ext uri="{FF2B5EF4-FFF2-40B4-BE49-F238E27FC236}">
                    <a16:creationId xmlns:a16="http://schemas.microsoft.com/office/drawing/2014/main" id="{0F0E0071-9C8E-4904-A291-4AFD5F7858E4}"/>
                  </a:ext>
                </a:extLst>
              </p:cNvPr>
              <p:cNvSpPr>
                <a:spLocks noChangeArrowheads="1"/>
              </p:cNvSpPr>
              <p:nvPr/>
            </p:nvSpPr>
            <p:spPr bwMode="auto">
              <a:xfrm>
                <a:off x="1054" y="2718"/>
                <a:ext cx="37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Bureau</a:t>
                </a:r>
                <a:b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(d’origine) </a:t>
                </a:r>
              </a:p>
            </p:txBody>
          </p:sp>
          <p:sp>
            <p:nvSpPr>
              <p:cNvPr id="81" name="Rectangle 67">
                <a:extLst>
                  <a:ext uri="{FF2B5EF4-FFF2-40B4-BE49-F238E27FC236}">
                    <a16:creationId xmlns:a16="http://schemas.microsoft.com/office/drawing/2014/main" id="{18B8BE12-CCB3-4424-8072-B526DA108846}"/>
                  </a:ext>
                </a:extLst>
              </p:cNvPr>
              <p:cNvSpPr>
                <a:spLocks noChangeArrowheads="1"/>
              </p:cNvSpPr>
              <p:nvPr/>
            </p:nvSpPr>
            <p:spPr bwMode="auto">
              <a:xfrm>
                <a:off x="1868" y="2595"/>
                <a:ext cx="3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Centre</a:t>
                </a:r>
                <a:b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de tri</a:t>
                </a:r>
                <a:b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(d’origine) </a:t>
                </a:r>
              </a:p>
            </p:txBody>
          </p:sp>
          <p:sp>
            <p:nvSpPr>
              <p:cNvPr id="84" name="Rectangle 70">
                <a:extLst>
                  <a:ext uri="{FF2B5EF4-FFF2-40B4-BE49-F238E27FC236}">
                    <a16:creationId xmlns:a16="http://schemas.microsoft.com/office/drawing/2014/main" id="{3DFDCA98-BD78-4492-9E52-80F7963E60C1}"/>
                  </a:ext>
                </a:extLst>
              </p:cNvPr>
              <p:cNvSpPr>
                <a:spLocks noChangeArrowheads="1"/>
              </p:cNvSpPr>
              <p:nvPr/>
            </p:nvSpPr>
            <p:spPr bwMode="auto">
              <a:xfrm>
                <a:off x="4739" y="2944"/>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Douanes</a:t>
                </a:r>
              </a:p>
            </p:txBody>
          </p:sp>
          <p:sp>
            <p:nvSpPr>
              <p:cNvPr id="88" name="Rectangle 74">
                <a:extLst>
                  <a:ext uri="{FF2B5EF4-FFF2-40B4-BE49-F238E27FC236}">
                    <a16:creationId xmlns:a16="http://schemas.microsoft.com/office/drawing/2014/main" id="{330C556F-D236-4C85-9653-14E17AEC1CB8}"/>
                  </a:ext>
                </a:extLst>
              </p:cNvPr>
              <p:cNvSpPr>
                <a:spLocks noChangeArrowheads="1"/>
              </p:cNvSpPr>
              <p:nvPr/>
            </p:nvSpPr>
            <p:spPr bwMode="auto">
              <a:xfrm>
                <a:off x="6907" y="2566"/>
                <a:ext cx="85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Dernier kilomètre/</a:t>
                </a:r>
                <a:b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destinataire/</a:t>
                </a:r>
                <a:b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distribution</a:t>
                </a:r>
              </a:p>
            </p:txBody>
          </p:sp>
          <p:sp>
            <p:nvSpPr>
              <p:cNvPr id="95" name="Rectangle 81">
                <a:extLst>
                  <a:ext uri="{FF2B5EF4-FFF2-40B4-BE49-F238E27FC236}">
                    <a16:creationId xmlns:a16="http://schemas.microsoft.com/office/drawing/2014/main" id="{24BAC43A-0EBD-4A75-A7CB-562C71E5C419}"/>
                  </a:ext>
                </a:extLst>
              </p:cNvPr>
              <p:cNvSpPr>
                <a:spLocks noChangeArrowheads="1"/>
              </p:cNvSpPr>
              <p:nvPr/>
            </p:nvSpPr>
            <p:spPr bwMode="auto">
              <a:xfrm>
                <a:off x="5281"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2">
                <a:extLst>
                  <a:ext uri="{FF2B5EF4-FFF2-40B4-BE49-F238E27FC236}">
                    <a16:creationId xmlns:a16="http://schemas.microsoft.com/office/drawing/2014/main" id="{D9EB54EA-00F2-4D5B-807F-C75BAE916747}"/>
                  </a:ext>
                </a:extLst>
              </p:cNvPr>
              <p:cNvSpPr>
                <a:spLocks noChangeArrowheads="1"/>
              </p:cNvSpPr>
              <p:nvPr/>
            </p:nvSpPr>
            <p:spPr bwMode="auto">
              <a:xfrm>
                <a:off x="5281"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3">
                <a:extLst>
                  <a:ext uri="{FF2B5EF4-FFF2-40B4-BE49-F238E27FC236}">
                    <a16:creationId xmlns:a16="http://schemas.microsoft.com/office/drawing/2014/main" id="{AD8635A5-E26F-4623-A8F0-C6F315B82633}"/>
                  </a:ext>
                </a:extLst>
              </p:cNvPr>
              <p:cNvSpPr>
                <a:spLocks noEditPoints="1"/>
              </p:cNvSpPr>
              <p:nvPr/>
            </p:nvSpPr>
            <p:spPr bwMode="auto">
              <a:xfrm>
                <a:off x="4936" y="3066"/>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0 h 761"/>
                  <a:gd name="T18" fmla="*/ 20 w 40"/>
                  <a:gd name="T19" fmla="*/ 600 h 761"/>
                  <a:gd name="T20" fmla="*/ 40 w 40"/>
                  <a:gd name="T21" fmla="*/ 620 h 761"/>
                  <a:gd name="T22" fmla="*/ 40 w 40"/>
                  <a:gd name="T23" fmla="*/ 621 h 761"/>
                  <a:gd name="T24" fmla="*/ 20 w 40"/>
                  <a:gd name="T25" fmla="*/ 641 h 761"/>
                  <a:gd name="T26" fmla="*/ 0 w 40"/>
                  <a:gd name="T27" fmla="*/ 621 h 761"/>
                  <a:gd name="T28" fmla="*/ 0 w 40"/>
                  <a:gd name="T29" fmla="*/ 500 h 761"/>
                  <a:gd name="T30" fmla="*/ 0 w 40"/>
                  <a:gd name="T31" fmla="*/ 500 h 761"/>
                  <a:gd name="T32" fmla="*/ 20 w 40"/>
                  <a:gd name="T33" fmla="*/ 480 h 761"/>
                  <a:gd name="T34" fmla="*/ 40 w 40"/>
                  <a:gd name="T35" fmla="*/ 500 h 761"/>
                  <a:gd name="T36" fmla="*/ 40 w 40"/>
                  <a:gd name="T37" fmla="*/ 500 h 761"/>
                  <a:gd name="T38" fmla="*/ 20 w 40"/>
                  <a:gd name="T39" fmla="*/ 520 h 761"/>
                  <a:gd name="T40" fmla="*/ 0 w 40"/>
                  <a:gd name="T41" fmla="*/ 500 h 761"/>
                  <a:gd name="T42" fmla="*/ 0 w 40"/>
                  <a:gd name="T43" fmla="*/ 380 h 761"/>
                  <a:gd name="T44" fmla="*/ 0 w 40"/>
                  <a:gd name="T45" fmla="*/ 380 h 761"/>
                  <a:gd name="T46" fmla="*/ 20 w 40"/>
                  <a:gd name="T47" fmla="*/ 360 h 761"/>
                  <a:gd name="T48" fmla="*/ 40 w 40"/>
                  <a:gd name="T49" fmla="*/ 380 h 761"/>
                  <a:gd name="T50" fmla="*/ 40 w 40"/>
                  <a:gd name="T51" fmla="*/ 380 h 761"/>
                  <a:gd name="T52" fmla="*/ 20 w 40"/>
                  <a:gd name="T53" fmla="*/ 400 h 761"/>
                  <a:gd name="T54" fmla="*/ 0 w 40"/>
                  <a:gd name="T55" fmla="*/ 380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29"/>
                      <a:pt x="9" y="721"/>
                      <a:pt x="20" y="721"/>
                    </a:cubicBezTo>
                    <a:cubicBezTo>
                      <a:pt x="31" y="721"/>
                      <a:pt x="40" y="729"/>
                      <a:pt x="40" y="741"/>
                    </a:cubicBezTo>
                    <a:lnTo>
                      <a:pt x="40" y="741"/>
                    </a:lnTo>
                    <a:cubicBezTo>
                      <a:pt x="40" y="752"/>
                      <a:pt x="31" y="761"/>
                      <a:pt x="20" y="761"/>
                    </a:cubicBezTo>
                    <a:cubicBezTo>
                      <a:pt x="9" y="761"/>
                      <a:pt x="0" y="752"/>
                      <a:pt x="0" y="741"/>
                    </a:cubicBezTo>
                    <a:close/>
                    <a:moveTo>
                      <a:pt x="0" y="621"/>
                    </a:moveTo>
                    <a:lnTo>
                      <a:pt x="0" y="620"/>
                    </a:lnTo>
                    <a:cubicBezTo>
                      <a:pt x="0" y="609"/>
                      <a:pt x="9" y="600"/>
                      <a:pt x="20" y="600"/>
                    </a:cubicBezTo>
                    <a:cubicBezTo>
                      <a:pt x="31" y="600"/>
                      <a:pt x="40" y="609"/>
                      <a:pt x="40" y="620"/>
                    </a:cubicBezTo>
                    <a:lnTo>
                      <a:pt x="40" y="621"/>
                    </a:lnTo>
                    <a:cubicBezTo>
                      <a:pt x="40" y="632"/>
                      <a:pt x="31" y="641"/>
                      <a:pt x="20" y="641"/>
                    </a:cubicBezTo>
                    <a:cubicBezTo>
                      <a:pt x="9" y="641"/>
                      <a:pt x="0" y="632"/>
                      <a:pt x="0" y="621"/>
                    </a:cubicBezTo>
                    <a:close/>
                    <a:moveTo>
                      <a:pt x="0" y="500"/>
                    </a:moveTo>
                    <a:lnTo>
                      <a:pt x="0" y="500"/>
                    </a:lnTo>
                    <a:cubicBezTo>
                      <a:pt x="0" y="489"/>
                      <a:pt x="9" y="480"/>
                      <a:pt x="20" y="480"/>
                    </a:cubicBezTo>
                    <a:cubicBezTo>
                      <a:pt x="31" y="480"/>
                      <a:pt x="40" y="489"/>
                      <a:pt x="40" y="500"/>
                    </a:cubicBezTo>
                    <a:lnTo>
                      <a:pt x="40" y="500"/>
                    </a:lnTo>
                    <a:cubicBezTo>
                      <a:pt x="40" y="512"/>
                      <a:pt x="31" y="520"/>
                      <a:pt x="20" y="520"/>
                    </a:cubicBezTo>
                    <a:cubicBezTo>
                      <a:pt x="9" y="520"/>
                      <a:pt x="0" y="512"/>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84">
                <a:extLst>
                  <a:ext uri="{FF2B5EF4-FFF2-40B4-BE49-F238E27FC236}">
                    <a16:creationId xmlns:a16="http://schemas.microsoft.com/office/drawing/2014/main" id="{A47E43A7-923C-441D-90AA-82F287F65FF0}"/>
                  </a:ext>
                </a:extLst>
              </p:cNvPr>
              <p:cNvSpPr>
                <a:spLocks noEditPoints="1"/>
              </p:cNvSpPr>
              <p:nvPr/>
            </p:nvSpPr>
            <p:spPr bwMode="auto">
              <a:xfrm>
                <a:off x="5226" y="2924"/>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2"/>
                      <a:pt x="31" y="760"/>
                      <a:pt x="20" y="760"/>
                    </a:cubicBezTo>
                    <a:cubicBezTo>
                      <a:pt x="9" y="760"/>
                      <a:pt x="0" y="752"/>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85">
                <a:extLst>
                  <a:ext uri="{FF2B5EF4-FFF2-40B4-BE49-F238E27FC236}">
                    <a16:creationId xmlns:a16="http://schemas.microsoft.com/office/drawing/2014/main" id="{E8E08BB2-3163-4930-B357-DD345B49EE3E}"/>
                  </a:ext>
                </a:extLst>
              </p:cNvPr>
              <p:cNvSpPr>
                <a:spLocks noEditPoints="1"/>
              </p:cNvSpPr>
              <p:nvPr/>
            </p:nvSpPr>
            <p:spPr bwMode="auto">
              <a:xfrm>
                <a:off x="6221"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86">
                <a:extLst>
                  <a:ext uri="{FF2B5EF4-FFF2-40B4-BE49-F238E27FC236}">
                    <a16:creationId xmlns:a16="http://schemas.microsoft.com/office/drawing/2014/main" id="{AD9521CD-E263-41F7-ADAB-81034AE1280A}"/>
                  </a:ext>
                </a:extLst>
              </p:cNvPr>
              <p:cNvSpPr>
                <a:spLocks noEditPoints="1"/>
              </p:cNvSpPr>
              <p:nvPr/>
            </p:nvSpPr>
            <p:spPr bwMode="auto">
              <a:xfrm>
                <a:off x="7129" y="2926"/>
                <a:ext cx="10" cy="76"/>
              </a:xfrm>
              <a:custGeom>
                <a:avLst/>
                <a:gdLst>
                  <a:gd name="T0" fmla="*/ 0 w 40"/>
                  <a:gd name="T1" fmla="*/ 260 h 280"/>
                  <a:gd name="T2" fmla="*/ 0 w 40"/>
                  <a:gd name="T3" fmla="*/ 260 h 280"/>
                  <a:gd name="T4" fmla="*/ 20 w 40"/>
                  <a:gd name="T5" fmla="*/ 240 h 280"/>
                  <a:gd name="T6" fmla="*/ 40 w 40"/>
                  <a:gd name="T7" fmla="*/ 260 h 280"/>
                  <a:gd name="T8" fmla="*/ 40 w 40"/>
                  <a:gd name="T9" fmla="*/ 260 h 280"/>
                  <a:gd name="T10" fmla="*/ 20 w 40"/>
                  <a:gd name="T11" fmla="*/ 280 h 280"/>
                  <a:gd name="T12" fmla="*/ 0 w 40"/>
                  <a:gd name="T13" fmla="*/ 260 h 280"/>
                  <a:gd name="T14" fmla="*/ 0 w 40"/>
                  <a:gd name="T15" fmla="*/ 140 h 280"/>
                  <a:gd name="T16" fmla="*/ 0 w 40"/>
                  <a:gd name="T17" fmla="*/ 140 h 280"/>
                  <a:gd name="T18" fmla="*/ 20 w 40"/>
                  <a:gd name="T19" fmla="*/ 120 h 280"/>
                  <a:gd name="T20" fmla="*/ 40 w 40"/>
                  <a:gd name="T21" fmla="*/ 140 h 280"/>
                  <a:gd name="T22" fmla="*/ 40 w 40"/>
                  <a:gd name="T23" fmla="*/ 140 h 280"/>
                  <a:gd name="T24" fmla="*/ 20 w 40"/>
                  <a:gd name="T25" fmla="*/ 160 h 280"/>
                  <a:gd name="T26" fmla="*/ 0 w 40"/>
                  <a:gd name="T27" fmla="*/ 140 h 280"/>
                  <a:gd name="T28" fmla="*/ 0 w 40"/>
                  <a:gd name="T29" fmla="*/ 20 h 280"/>
                  <a:gd name="T30" fmla="*/ 0 w 40"/>
                  <a:gd name="T31" fmla="*/ 20 h 280"/>
                  <a:gd name="T32" fmla="*/ 20 w 40"/>
                  <a:gd name="T33" fmla="*/ 0 h 280"/>
                  <a:gd name="T34" fmla="*/ 40 w 40"/>
                  <a:gd name="T35" fmla="*/ 20 h 280"/>
                  <a:gd name="T36" fmla="*/ 40 w 40"/>
                  <a:gd name="T37" fmla="*/ 20 h 280"/>
                  <a:gd name="T38" fmla="*/ 20 w 40"/>
                  <a:gd name="T39" fmla="*/ 40 h 280"/>
                  <a:gd name="T40" fmla="*/ 0 w 40"/>
                  <a:gd name="T41"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80">
                    <a:moveTo>
                      <a:pt x="0" y="260"/>
                    </a:moveTo>
                    <a:lnTo>
                      <a:pt x="0" y="260"/>
                    </a:lnTo>
                    <a:cubicBezTo>
                      <a:pt x="0" y="249"/>
                      <a:pt x="8" y="240"/>
                      <a:pt x="20" y="240"/>
                    </a:cubicBezTo>
                    <a:cubicBezTo>
                      <a:pt x="31" y="240"/>
                      <a:pt x="40" y="249"/>
                      <a:pt x="40" y="260"/>
                    </a:cubicBezTo>
                    <a:lnTo>
                      <a:pt x="40" y="260"/>
                    </a:lnTo>
                    <a:cubicBezTo>
                      <a:pt x="40" y="271"/>
                      <a:pt x="31" y="280"/>
                      <a:pt x="20" y="280"/>
                    </a:cubicBezTo>
                    <a:cubicBezTo>
                      <a:pt x="8" y="280"/>
                      <a:pt x="0" y="271"/>
                      <a:pt x="0" y="260"/>
                    </a:cubicBezTo>
                    <a:close/>
                    <a:moveTo>
                      <a:pt x="0" y="140"/>
                    </a:moveTo>
                    <a:lnTo>
                      <a:pt x="0" y="140"/>
                    </a:lnTo>
                    <a:cubicBezTo>
                      <a:pt x="0" y="129"/>
                      <a:pt x="8" y="120"/>
                      <a:pt x="20" y="120"/>
                    </a:cubicBezTo>
                    <a:cubicBezTo>
                      <a:pt x="31" y="120"/>
                      <a:pt x="40" y="129"/>
                      <a:pt x="40" y="140"/>
                    </a:cubicBezTo>
                    <a:lnTo>
                      <a:pt x="40" y="140"/>
                    </a:lnTo>
                    <a:cubicBezTo>
                      <a:pt x="40" y="151"/>
                      <a:pt x="31" y="160"/>
                      <a:pt x="20" y="160"/>
                    </a:cubicBezTo>
                    <a:cubicBezTo>
                      <a:pt x="8" y="160"/>
                      <a:pt x="0" y="151"/>
                      <a:pt x="0" y="140"/>
                    </a:cubicBezTo>
                    <a:close/>
                    <a:moveTo>
                      <a:pt x="0" y="20"/>
                    </a:moveTo>
                    <a:lnTo>
                      <a:pt x="0" y="20"/>
                    </a:lnTo>
                    <a:cubicBezTo>
                      <a:pt x="0" y="9"/>
                      <a:pt x="8" y="0"/>
                      <a:pt x="20" y="0"/>
                    </a:cubicBezTo>
                    <a:cubicBezTo>
                      <a:pt x="31" y="0"/>
                      <a:pt x="40" y="9"/>
                      <a:pt x="40" y="20"/>
                    </a:cubicBezTo>
                    <a:lnTo>
                      <a:pt x="40" y="20"/>
                    </a:lnTo>
                    <a:cubicBezTo>
                      <a:pt x="40" y="31"/>
                      <a:pt x="31" y="40"/>
                      <a:pt x="20" y="40"/>
                    </a:cubicBezTo>
                    <a:cubicBezTo>
                      <a:pt x="8"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87">
                <a:extLst>
                  <a:ext uri="{FF2B5EF4-FFF2-40B4-BE49-F238E27FC236}">
                    <a16:creationId xmlns:a16="http://schemas.microsoft.com/office/drawing/2014/main" id="{4D0EA413-D772-4A7B-93D7-46122D3CC1E7}"/>
                  </a:ext>
                </a:extLst>
              </p:cNvPr>
              <p:cNvSpPr>
                <a:spLocks noEditPoints="1"/>
              </p:cNvSpPr>
              <p:nvPr/>
            </p:nvSpPr>
            <p:spPr bwMode="auto">
              <a:xfrm>
                <a:off x="2025" y="2955"/>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88">
                <a:extLst>
                  <a:ext uri="{FF2B5EF4-FFF2-40B4-BE49-F238E27FC236}">
                    <a16:creationId xmlns:a16="http://schemas.microsoft.com/office/drawing/2014/main" id="{C2E83669-0175-4B2D-916D-82C01AD733E6}"/>
                  </a:ext>
                </a:extLst>
              </p:cNvPr>
              <p:cNvSpPr>
                <a:spLocks noEditPoints="1"/>
              </p:cNvSpPr>
              <p:nvPr/>
            </p:nvSpPr>
            <p:spPr bwMode="auto">
              <a:xfrm>
                <a:off x="1135"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Rectangle 89">
                <a:extLst>
                  <a:ext uri="{FF2B5EF4-FFF2-40B4-BE49-F238E27FC236}">
                    <a16:creationId xmlns:a16="http://schemas.microsoft.com/office/drawing/2014/main" id="{7AC74BE9-ACDC-4B90-BC30-54D6881E41AF}"/>
                  </a:ext>
                </a:extLst>
              </p:cNvPr>
              <p:cNvSpPr>
                <a:spLocks noChangeArrowheads="1"/>
              </p:cNvSpPr>
              <p:nvPr/>
            </p:nvSpPr>
            <p:spPr bwMode="auto">
              <a:xfrm>
                <a:off x="477" y="2722"/>
                <a:ext cx="48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Premier kilomètre </a:t>
                </a:r>
              </a:p>
            </p:txBody>
          </p:sp>
          <p:sp>
            <p:nvSpPr>
              <p:cNvPr id="105" name="Rectangle 91">
                <a:extLst>
                  <a:ext uri="{FF2B5EF4-FFF2-40B4-BE49-F238E27FC236}">
                    <a16:creationId xmlns:a16="http://schemas.microsoft.com/office/drawing/2014/main" id="{2903420B-8395-4BCF-986D-1EBC00FBC828}"/>
                  </a:ext>
                </a:extLst>
              </p:cNvPr>
              <p:cNvSpPr>
                <a:spLocks noChangeArrowheads="1"/>
              </p:cNvSpPr>
              <p:nvPr/>
            </p:nvSpPr>
            <p:spPr bwMode="auto">
              <a:xfrm>
                <a:off x="3145" y="4046"/>
                <a:ext cx="2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70C0"/>
                    </a:solidFill>
                    <a:latin typeface="Verdana" panose="020B0604030504040204" pitchFamily="34" charset="0"/>
                    <a:ea typeface="Verdana" panose="020B0604030504040204" pitchFamily="34" charset="0"/>
                  </a:rPr>
                  <a:t>EMC</a:t>
                </a:r>
              </a:p>
            </p:txBody>
          </p:sp>
          <p:sp>
            <p:nvSpPr>
              <p:cNvPr id="107" name="Line 93">
                <a:extLst>
                  <a:ext uri="{FF2B5EF4-FFF2-40B4-BE49-F238E27FC236}">
                    <a16:creationId xmlns:a16="http://schemas.microsoft.com/office/drawing/2014/main" id="{76E33398-046E-4DF8-9DAB-9354D8BA843B}"/>
                  </a:ext>
                </a:extLst>
              </p:cNvPr>
              <p:cNvSpPr>
                <a:spLocks noChangeShapeType="1"/>
              </p:cNvSpPr>
              <p:nvPr/>
            </p:nvSpPr>
            <p:spPr bwMode="auto">
              <a:xfrm flipV="1">
                <a:off x="3269" y="3694"/>
                <a:ext cx="0" cy="295"/>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94">
                <a:extLst>
                  <a:ext uri="{FF2B5EF4-FFF2-40B4-BE49-F238E27FC236}">
                    <a16:creationId xmlns:a16="http://schemas.microsoft.com/office/drawing/2014/main" id="{D61045CF-3FC7-4401-9572-36E86D616E4B}"/>
                  </a:ext>
                </a:extLst>
              </p:cNvPr>
              <p:cNvSpPr>
                <a:spLocks noChangeShapeType="1"/>
              </p:cNvSpPr>
              <p:nvPr/>
            </p:nvSpPr>
            <p:spPr bwMode="auto">
              <a:xfrm flipV="1">
                <a:off x="4813" y="3694"/>
                <a:ext cx="0" cy="299"/>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5">
                <a:extLst>
                  <a:ext uri="{FF2B5EF4-FFF2-40B4-BE49-F238E27FC236}">
                    <a16:creationId xmlns:a16="http://schemas.microsoft.com/office/drawing/2014/main" id="{FE2FC48D-837B-4192-8545-E5D79A9F2224}"/>
                  </a:ext>
                </a:extLst>
              </p:cNvPr>
              <p:cNvSpPr>
                <a:spLocks noChangeArrowheads="1"/>
              </p:cNvSpPr>
              <p:nvPr/>
            </p:nvSpPr>
            <p:spPr bwMode="auto">
              <a:xfrm>
                <a:off x="4078" y="3141"/>
                <a:ext cx="31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sz="1000">
                    <a:solidFill>
                      <a:srgbClr val="000000"/>
                    </a:solidFill>
                    <a:latin typeface="Verdana" panose="020B0604030504040204" pitchFamily="34" charset="0"/>
                    <a:ea typeface="Verdana" panose="020B0604030504040204" pitchFamily="34" charset="0"/>
                  </a:rPr>
                  <a:t>Frontière</a:t>
                </a:r>
              </a:p>
            </p:txBody>
          </p:sp>
          <p:sp>
            <p:nvSpPr>
              <p:cNvPr id="110" name="Rectangle 96">
                <a:extLst>
                  <a:ext uri="{FF2B5EF4-FFF2-40B4-BE49-F238E27FC236}">
                    <a16:creationId xmlns:a16="http://schemas.microsoft.com/office/drawing/2014/main" id="{C3187516-EB54-49B3-A95A-443F69E33D89}"/>
                  </a:ext>
                </a:extLst>
              </p:cNvPr>
              <p:cNvSpPr>
                <a:spLocks noChangeArrowheads="1"/>
              </p:cNvSpPr>
              <p:nvPr/>
            </p:nvSpPr>
            <p:spPr bwMode="auto">
              <a:xfrm>
                <a:off x="4703" y="4047"/>
                <a:ext cx="20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70C0"/>
                    </a:solidFill>
                    <a:latin typeface="Verdana" panose="020B0604030504040204" pitchFamily="34" charset="0"/>
                    <a:ea typeface="Verdana" panose="020B0604030504040204" pitchFamily="34" charset="0"/>
                  </a:rPr>
                  <a:t>EMD</a:t>
                </a:r>
              </a:p>
            </p:txBody>
          </p:sp>
          <p:sp>
            <p:nvSpPr>
              <p:cNvPr id="111" name="Rectangle 97">
                <a:extLst>
                  <a:ext uri="{FF2B5EF4-FFF2-40B4-BE49-F238E27FC236}">
                    <a16:creationId xmlns:a16="http://schemas.microsoft.com/office/drawing/2014/main" id="{02B8A310-D78D-4F09-8074-1BCEC6189393}"/>
                  </a:ext>
                </a:extLst>
              </p:cNvPr>
              <p:cNvSpPr>
                <a:spLocks noChangeArrowheads="1"/>
              </p:cNvSpPr>
              <p:nvPr/>
            </p:nvSpPr>
            <p:spPr bwMode="auto">
              <a:xfrm>
                <a:off x="4008" y="2891"/>
                <a:ext cx="11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 </a:t>
                </a:r>
              </a:p>
            </p:txBody>
          </p:sp>
          <p:sp>
            <p:nvSpPr>
              <p:cNvPr id="112" name="Rectangle 98">
                <a:extLst>
                  <a:ext uri="{FF2B5EF4-FFF2-40B4-BE49-F238E27FC236}">
                    <a16:creationId xmlns:a16="http://schemas.microsoft.com/office/drawing/2014/main" id="{37A5BAAE-76E6-4E0A-9570-814D3CF1BCCA}"/>
                  </a:ext>
                </a:extLst>
              </p:cNvPr>
              <p:cNvSpPr>
                <a:spLocks noChangeArrowheads="1"/>
              </p:cNvSpPr>
              <p:nvPr/>
            </p:nvSpPr>
            <p:spPr bwMode="auto">
              <a:xfrm>
                <a:off x="4008" y="2933"/>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13" name="Rectangle 99">
                <a:extLst>
                  <a:ext uri="{FF2B5EF4-FFF2-40B4-BE49-F238E27FC236}">
                    <a16:creationId xmlns:a16="http://schemas.microsoft.com/office/drawing/2014/main" id="{453DB851-74D1-49D2-8D37-D44BDBE720B7}"/>
                  </a:ext>
                </a:extLst>
              </p:cNvPr>
              <p:cNvSpPr>
                <a:spLocks noChangeArrowheads="1"/>
              </p:cNvSpPr>
              <p:nvPr/>
            </p:nvSpPr>
            <p:spPr bwMode="auto">
              <a:xfrm>
                <a:off x="4008" y="297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14" name="Rectangle 100">
                <a:extLst>
                  <a:ext uri="{FF2B5EF4-FFF2-40B4-BE49-F238E27FC236}">
                    <a16:creationId xmlns:a16="http://schemas.microsoft.com/office/drawing/2014/main" id="{B1829590-E758-4742-BDF4-907CB2FC2F6C}"/>
                  </a:ext>
                </a:extLst>
              </p:cNvPr>
              <p:cNvSpPr>
                <a:spLocks noChangeArrowheads="1"/>
              </p:cNvSpPr>
              <p:nvPr/>
            </p:nvSpPr>
            <p:spPr bwMode="auto">
              <a:xfrm>
                <a:off x="4008" y="3016"/>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15" name="Rectangle 101">
                <a:extLst>
                  <a:ext uri="{FF2B5EF4-FFF2-40B4-BE49-F238E27FC236}">
                    <a16:creationId xmlns:a16="http://schemas.microsoft.com/office/drawing/2014/main" id="{1B4E06A8-D39B-4B5F-BB5B-7F8B65F8CB8B}"/>
                  </a:ext>
                </a:extLst>
              </p:cNvPr>
              <p:cNvSpPr>
                <a:spLocks noChangeArrowheads="1"/>
              </p:cNvSpPr>
              <p:nvPr/>
            </p:nvSpPr>
            <p:spPr bwMode="auto">
              <a:xfrm>
                <a:off x="4008" y="3058"/>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16" name="Rectangle 102">
                <a:extLst>
                  <a:ext uri="{FF2B5EF4-FFF2-40B4-BE49-F238E27FC236}">
                    <a16:creationId xmlns:a16="http://schemas.microsoft.com/office/drawing/2014/main" id="{D77A50C9-01D8-43BA-A9B1-D0D4C637531B}"/>
                  </a:ext>
                </a:extLst>
              </p:cNvPr>
              <p:cNvSpPr>
                <a:spLocks noChangeArrowheads="1"/>
              </p:cNvSpPr>
              <p:nvPr/>
            </p:nvSpPr>
            <p:spPr bwMode="auto">
              <a:xfrm>
                <a:off x="4008" y="3098"/>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17" name="Rectangle 103">
                <a:extLst>
                  <a:ext uri="{FF2B5EF4-FFF2-40B4-BE49-F238E27FC236}">
                    <a16:creationId xmlns:a16="http://schemas.microsoft.com/office/drawing/2014/main" id="{AE8BB9EA-6DCD-46B1-A9B6-0EC5D79642CE}"/>
                  </a:ext>
                </a:extLst>
              </p:cNvPr>
              <p:cNvSpPr>
                <a:spLocks noChangeArrowheads="1"/>
              </p:cNvSpPr>
              <p:nvPr/>
            </p:nvSpPr>
            <p:spPr bwMode="auto">
              <a:xfrm>
                <a:off x="4008" y="31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18" name="Rectangle 104">
                <a:extLst>
                  <a:ext uri="{FF2B5EF4-FFF2-40B4-BE49-F238E27FC236}">
                    <a16:creationId xmlns:a16="http://schemas.microsoft.com/office/drawing/2014/main" id="{5E7D5C96-CC62-430A-B3AF-DCD12C7DB399}"/>
                  </a:ext>
                </a:extLst>
              </p:cNvPr>
              <p:cNvSpPr>
                <a:spLocks noChangeArrowheads="1"/>
              </p:cNvSpPr>
              <p:nvPr/>
            </p:nvSpPr>
            <p:spPr bwMode="auto">
              <a:xfrm>
                <a:off x="4008" y="3189"/>
                <a:ext cx="1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 </a:t>
                </a:r>
              </a:p>
            </p:txBody>
          </p:sp>
          <p:sp>
            <p:nvSpPr>
              <p:cNvPr id="119" name="Rectangle 105">
                <a:extLst>
                  <a:ext uri="{FF2B5EF4-FFF2-40B4-BE49-F238E27FC236}">
                    <a16:creationId xmlns:a16="http://schemas.microsoft.com/office/drawing/2014/main" id="{C6D9B349-4AF5-4E47-9D21-DB74E6BA0DDB}"/>
                  </a:ext>
                </a:extLst>
              </p:cNvPr>
              <p:cNvSpPr>
                <a:spLocks noChangeArrowheads="1"/>
              </p:cNvSpPr>
              <p:nvPr/>
            </p:nvSpPr>
            <p:spPr bwMode="auto">
              <a:xfrm>
                <a:off x="4008" y="3232"/>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20" name="Rectangle 106">
                <a:extLst>
                  <a:ext uri="{FF2B5EF4-FFF2-40B4-BE49-F238E27FC236}">
                    <a16:creationId xmlns:a16="http://schemas.microsoft.com/office/drawing/2014/main" id="{DB1F64F1-2464-4C58-A5CB-4F67BD361C63}"/>
                  </a:ext>
                </a:extLst>
              </p:cNvPr>
              <p:cNvSpPr>
                <a:spLocks noChangeArrowheads="1"/>
              </p:cNvSpPr>
              <p:nvPr/>
            </p:nvSpPr>
            <p:spPr bwMode="auto">
              <a:xfrm>
                <a:off x="4008" y="3274"/>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21" name="Rectangle 107">
                <a:extLst>
                  <a:ext uri="{FF2B5EF4-FFF2-40B4-BE49-F238E27FC236}">
                    <a16:creationId xmlns:a16="http://schemas.microsoft.com/office/drawing/2014/main" id="{EE126209-4B78-4F42-86A4-2F9F31C73F50}"/>
                  </a:ext>
                </a:extLst>
              </p:cNvPr>
              <p:cNvSpPr>
                <a:spLocks noChangeArrowheads="1"/>
              </p:cNvSpPr>
              <p:nvPr/>
            </p:nvSpPr>
            <p:spPr bwMode="auto">
              <a:xfrm>
                <a:off x="4008" y="3314"/>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22" name="Rectangle 108">
                <a:extLst>
                  <a:ext uri="{FF2B5EF4-FFF2-40B4-BE49-F238E27FC236}">
                    <a16:creationId xmlns:a16="http://schemas.microsoft.com/office/drawing/2014/main" id="{6FDCE6DA-1766-4E58-AC75-AEDD528C1C0D}"/>
                  </a:ext>
                </a:extLst>
              </p:cNvPr>
              <p:cNvSpPr>
                <a:spLocks noChangeArrowheads="1"/>
              </p:cNvSpPr>
              <p:nvPr/>
            </p:nvSpPr>
            <p:spPr bwMode="auto">
              <a:xfrm>
                <a:off x="4008" y="3357"/>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23" name="Rectangle 109">
                <a:extLst>
                  <a:ext uri="{FF2B5EF4-FFF2-40B4-BE49-F238E27FC236}">
                    <a16:creationId xmlns:a16="http://schemas.microsoft.com/office/drawing/2014/main" id="{C6C6C3D3-6BD2-447A-BD05-D34769EF2DA0}"/>
                  </a:ext>
                </a:extLst>
              </p:cNvPr>
              <p:cNvSpPr>
                <a:spLocks noChangeArrowheads="1"/>
              </p:cNvSpPr>
              <p:nvPr/>
            </p:nvSpPr>
            <p:spPr bwMode="auto">
              <a:xfrm>
                <a:off x="4008" y="3399"/>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24" name="Rectangle 110">
                <a:extLst>
                  <a:ext uri="{FF2B5EF4-FFF2-40B4-BE49-F238E27FC236}">
                    <a16:creationId xmlns:a16="http://schemas.microsoft.com/office/drawing/2014/main" id="{1C2110D2-E2F5-419E-9849-25892E35CD06}"/>
                  </a:ext>
                </a:extLst>
              </p:cNvPr>
              <p:cNvSpPr>
                <a:spLocks noChangeArrowheads="1"/>
              </p:cNvSpPr>
              <p:nvPr/>
            </p:nvSpPr>
            <p:spPr bwMode="auto">
              <a:xfrm>
                <a:off x="4008" y="34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a:ln>
                      <a:noFill/>
                    </a:ln>
                    <a:solidFill>
                      <a:srgbClr val="000000"/>
                    </a:solidFill>
                    <a:latin typeface="Arial" panose="020B0604020202020204" pitchFamily="34" charset="0"/>
                  </a:rPr>
                  <a:t>*</a:t>
                </a:r>
              </a:p>
            </p:txBody>
          </p:sp>
          <p:sp>
            <p:nvSpPr>
              <p:cNvPr id="125" name="Freeform 111">
                <a:extLst>
                  <a:ext uri="{FF2B5EF4-FFF2-40B4-BE49-F238E27FC236}">
                    <a16:creationId xmlns:a16="http://schemas.microsoft.com/office/drawing/2014/main" id="{404BF46B-D314-48CB-B579-F2DAB81E322E}"/>
                  </a:ext>
                </a:extLst>
              </p:cNvPr>
              <p:cNvSpPr>
                <a:spLocks/>
              </p:cNvSpPr>
              <p:nvPr/>
            </p:nvSpPr>
            <p:spPr bwMode="auto">
              <a:xfrm>
                <a:off x="6318" y="3423"/>
                <a:ext cx="724" cy="157"/>
              </a:xfrm>
              <a:custGeom>
                <a:avLst/>
                <a:gdLst>
                  <a:gd name="T0" fmla="*/ 0 w 724"/>
                  <a:gd name="T1" fmla="*/ 0 h 157"/>
                  <a:gd name="T2" fmla="*/ 410 w 724"/>
                  <a:gd name="T3" fmla="*/ 125 h 157"/>
                  <a:gd name="T4" fmla="*/ 724 w 724"/>
                  <a:gd name="T5" fmla="*/ 157 h 157"/>
                </a:gdLst>
                <a:ahLst/>
                <a:cxnLst>
                  <a:cxn ang="0">
                    <a:pos x="T0" y="T1"/>
                  </a:cxn>
                  <a:cxn ang="0">
                    <a:pos x="T2" y="T3"/>
                  </a:cxn>
                  <a:cxn ang="0">
                    <a:pos x="T4" y="T5"/>
                  </a:cxn>
                </a:cxnLst>
                <a:rect l="0" t="0" r="r" b="b"/>
                <a:pathLst>
                  <a:path w="724" h="157">
                    <a:moveTo>
                      <a:pt x="0" y="0"/>
                    </a:moveTo>
                    <a:cubicBezTo>
                      <a:pt x="294" y="102"/>
                      <a:pt x="332" y="113"/>
                      <a:pt x="410" y="125"/>
                    </a:cubicBezTo>
                    <a:cubicBezTo>
                      <a:pt x="470" y="134"/>
                      <a:pt x="552" y="144"/>
                      <a:pt x="724" y="157"/>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2">
                <a:extLst>
                  <a:ext uri="{FF2B5EF4-FFF2-40B4-BE49-F238E27FC236}">
                    <a16:creationId xmlns:a16="http://schemas.microsoft.com/office/drawing/2014/main" id="{C0DACB28-F8FD-49CF-A7C3-779F3C7134EB}"/>
                  </a:ext>
                </a:extLst>
              </p:cNvPr>
              <p:cNvSpPr>
                <a:spLocks/>
              </p:cNvSpPr>
              <p:nvPr/>
            </p:nvSpPr>
            <p:spPr bwMode="auto">
              <a:xfrm>
                <a:off x="7011" y="3549"/>
                <a:ext cx="31" cy="57"/>
              </a:xfrm>
              <a:custGeom>
                <a:avLst/>
                <a:gdLst>
                  <a:gd name="T0" fmla="*/ 0 w 31"/>
                  <a:gd name="T1" fmla="*/ 57 h 57"/>
                  <a:gd name="T2" fmla="*/ 31 w 31"/>
                  <a:gd name="T3" fmla="*/ 31 h 57"/>
                  <a:gd name="T4" fmla="*/ 5 w 31"/>
                  <a:gd name="T5" fmla="*/ 0 h 57"/>
                </a:gdLst>
                <a:ahLst/>
                <a:cxnLst>
                  <a:cxn ang="0">
                    <a:pos x="T0" y="T1"/>
                  </a:cxn>
                  <a:cxn ang="0">
                    <a:pos x="T2" y="T3"/>
                  </a:cxn>
                  <a:cxn ang="0">
                    <a:pos x="T4" y="T5"/>
                  </a:cxn>
                </a:cxnLst>
                <a:rect l="0" t="0" r="r" b="b"/>
                <a:pathLst>
                  <a:path w="31" h="57">
                    <a:moveTo>
                      <a:pt x="0" y="57"/>
                    </a:moveTo>
                    <a:lnTo>
                      <a:pt x="31" y="31"/>
                    </a:lnTo>
                    <a:lnTo>
                      <a:pt x="5"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3">
                <a:extLst>
                  <a:ext uri="{FF2B5EF4-FFF2-40B4-BE49-F238E27FC236}">
                    <a16:creationId xmlns:a16="http://schemas.microsoft.com/office/drawing/2014/main" id="{8C60B8DC-74FE-4477-8921-508EC37C7734}"/>
                  </a:ext>
                </a:extLst>
              </p:cNvPr>
              <p:cNvSpPr>
                <a:spLocks noChangeShapeType="1"/>
              </p:cNvSpPr>
              <p:nvPr/>
            </p:nvSpPr>
            <p:spPr bwMode="auto">
              <a:xfrm flipV="1">
                <a:off x="7137" y="3713"/>
                <a:ext cx="0" cy="267"/>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4">
                <a:extLst>
                  <a:ext uri="{FF2B5EF4-FFF2-40B4-BE49-F238E27FC236}">
                    <a16:creationId xmlns:a16="http://schemas.microsoft.com/office/drawing/2014/main" id="{51501070-49F8-4194-8407-92C047618943}"/>
                  </a:ext>
                </a:extLst>
              </p:cNvPr>
              <p:cNvSpPr>
                <a:spLocks noChangeArrowheads="1"/>
              </p:cNvSpPr>
              <p:nvPr/>
            </p:nvSpPr>
            <p:spPr bwMode="auto">
              <a:xfrm>
                <a:off x="6568" y="4024"/>
                <a:ext cx="66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70C0"/>
                    </a:solidFill>
                    <a:latin typeface="Verdana" panose="020B0604030504040204" pitchFamily="34" charset="0"/>
                    <a:ea typeface="Verdana" panose="020B0604030504040204" pitchFamily="34" charset="0"/>
                  </a:rPr>
                  <a:t>EMH/EDH/EMI</a:t>
                </a:r>
              </a:p>
            </p:txBody>
          </p:sp>
          <p:sp>
            <p:nvSpPr>
              <p:cNvPr id="129" name="Rectangle 115">
                <a:extLst>
                  <a:ext uri="{FF2B5EF4-FFF2-40B4-BE49-F238E27FC236}">
                    <a16:creationId xmlns:a16="http://schemas.microsoft.com/office/drawing/2014/main" id="{5522FAAF-50DD-4E39-BCEA-AD130A215374}"/>
                  </a:ext>
                </a:extLst>
              </p:cNvPr>
              <p:cNvSpPr>
                <a:spLocks noChangeArrowheads="1"/>
              </p:cNvSpPr>
              <p:nvPr/>
            </p:nvSpPr>
            <p:spPr bwMode="auto">
              <a:xfrm>
                <a:off x="4777" y="3133"/>
                <a:ext cx="688"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16">
                <a:extLst>
                  <a:ext uri="{FF2B5EF4-FFF2-40B4-BE49-F238E27FC236}">
                    <a16:creationId xmlns:a16="http://schemas.microsoft.com/office/drawing/2014/main" id="{BF142CAF-69BB-468B-A619-115FF8DD72F4}"/>
                  </a:ext>
                </a:extLst>
              </p:cNvPr>
              <p:cNvSpPr>
                <a:spLocks noChangeArrowheads="1"/>
              </p:cNvSpPr>
              <p:nvPr/>
            </p:nvSpPr>
            <p:spPr bwMode="auto">
              <a:xfrm>
                <a:off x="2749" y="3119"/>
                <a:ext cx="535"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1">
                <a:extLst>
                  <a:ext uri="{FF2B5EF4-FFF2-40B4-BE49-F238E27FC236}">
                    <a16:creationId xmlns:a16="http://schemas.microsoft.com/office/drawing/2014/main" id="{90A70416-87BA-4C38-B825-7F8FFABCF2A2}"/>
                  </a:ext>
                </a:extLst>
              </p:cNvPr>
              <p:cNvSpPr>
                <a:spLocks noEditPoints="1"/>
              </p:cNvSpPr>
              <p:nvPr/>
            </p:nvSpPr>
            <p:spPr bwMode="auto">
              <a:xfrm>
                <a:off x="3006" y="2918"/>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22">
                <a:extLst>
                  <a:ext uri="{FF2B5EF4-FFF2-40B4-BE49-F238E27FC236}">
                    <a16:creationId xmlns:a16="http://schemas.microsoft.com/office/drawing/2014/main" id="{C1078618-83E9-454F-9F03-E8D28606DFD2}"/>
                  </a:ext>
                </a:extLst>
              </p:cNvPr>
              <p:cNvSpPr>
                <a:spLocks/>
              </p:cNvSpPr>
              <p:nvPr/>
            </p:nvSpPr>
            <p:spPr bwMode="auto">
              <a:xfrm>
                <a:off x="3284" y="2717"/>
                <a:ext cx="1458" cy="672"/>
              </a:xfrm>
              <a:custGeom>
                <a:avLst/>
                <a:gdLst>
                  <a:gd name="T0" fmla="*/ 0 w 1458"/>
                  <a:gd name="T1" fmla="*/ 672 h 672"/>
                  <a:gd name="T2" fmla="*/ 731 w 1458"/>
                  <a:gd name="T3" fmla="*/ 25 h 672"/>
                  <a:gd name="T4" fmla="*/ 1209 w 1458"/>
                  <a:gd name="T5" fmla="*/ 414 h 672"/>
                  <a:gd name="T6" fmla="*/ 1458 w 1458"/>
                  <a:gd name="T7" fmla="*/ 661 h 672"/>
                </a:gdLst>
                <a:ahLst/>
                <a:cxnLst>
                  <a:cxn ang="0">
                    <a:pos x="T0" y="T1"/>
                  </a:cxn>
                  <a:cxn ang="0">
                    <a:pos x="T2" y="T3"/>
                  </a:cxn>
                  <a:cxn ang="0">
                    <a:pos x="T4" y="T5"/>
                  </a:cxn>
                  <a:cxn ang="0">
                    <a:pos x="T6" y="T7"/>
                  </a:cxn>
                </a:cxnLst>
                <a:rect l="0" t="0" r="r" b="b"/>
                <a:pathLst>
                  <a:path w="1458" h="672">
                    <a:moveTo>
                      <a:pt x="0" y="672"/>
                    </a:moveTo>
                    <a:cubicBezTo>
                      <a:pt x="270" y="525"/>
                      <a:pt x="502" y="55"/>
                      <a:pt x="731" y="25"/>
                    </a:cubicBezTo>
                    <a:cubicBezTo>
                      <a:pt x="918" y="0"/>
                      <a:pt x="1103" y="269"/>
                      <a:pt x="1209" y="414"/>
                    </a:cubicBezTo>
                    <a:cubicBezTo>
                      <a:pt x="1325" y="572"/>
                      <a:pt x="1347" y="585"/>
                      <a:pt x="1458" y="66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3">
                <a:extLst>
                  <a:ext uri="{FF2B5EF4-FFF2-40B4-BE49-F238E27FC236}">
                    <a16:creationId xmlns:a16="http://schemas.microsoft.com/office/drawing/2014/main" id="{6962D802-0E59-43EF-AD3C-E5F56A49218E}"/>
                  </a:ext>
                </a:extLst>
              </p:cNvPr>
              <p:cNvSpPr>
                <a:spLocks/>
              </p:cNvSpPr>
              <p:nvPr/>
            </p:nvSpPr>
            <p:spPr bwMode="auto">
              <a:xfrm>
                <a:off x="4714" y="3347"/>
                <a:ext cx="63" cy="56"/>
              </a:xfrm>
              <a:custGeom>
                <a:avLst/>
                <a:gdLst>
                  <a:gd name="T0" fmla="*/ 231 w 231"/>
                  <a:gd name="T1" fmla="*/ 205 h 205"/>
                  <a:gd name="T2" fmla="*/ 0 w 231"/>
                  <a:gd name="T3" fmla="*/ 173 h 205"/>
                  <a:gd name="T4" fmla="*/ 118 w 231"/>
                  <a:gd name="T5" fmla="*/ 0 h 205"/>
                  <a:gd name="T6" fmla="*/ 231 w 231"/>
                  <a:gd name="T7" fmla="*/ 205 h 205"/>
                </a:gdLst>
                <a:ahLst/>
                <a:cxnLst>
                  <a:cxn ang="0">
                    <a:pos x="T0" y="T1"/>
                  </a:cxn>
                  <a:cxn ang="0">
                    <a:pos x="T2" y="T3"/>
                  </a:cxn>
                  <a:cxn ang="0">
                    <a:pos x="T4" y="T5"/>
                  </a:cxn>
                  <a:cxn ang="0">
                    <a:pos x="T6" y="T7"/>
                  </a:cxn>
                </a:cxnLst>
                <a:rect l="0" t="0" r="r" b="b"/>
                <a:pathLst>
                  <a:path w="231" h="205">
                    <a:moveTo>
                      <a:pt x="231" y="205"/>
                    </a:moveTo>
                    <a:lnTo>
                      <a:pt x="0" y="173"/>
                    </a:lnTo>
                    <a:cubicBezTo>
                      <a:pt x="64" y="137"/>
                      <a:pt x="108" y="73"/>
                      <a:pt x="118" y="0"/>
                    </a:cubicBezTo>
                    <a:lnTo>
                      <a:pt x="231" y="20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Rectangle 124">
                <a:extLst>
                  <a:ext uri="{FF2B5EF4-FFF2-40B4-BE49-F238E27FC236}">
                    <a16:creationId xmlns:a16="http://schemas.microsoft.com/office/drawing/2014/main" id="{3A48828F-BD5E-42A7-BF72-0BB36CB0FFC3}"/>
                  </a:ext>
                </a:extLst>
              </p:cNvPr>
              <p:cNvSpPr>
                <a:spLocks noChangeArrowheads="1"/>
              </p:cNvSpPr>
              <p:nvPr/>
            </p:nvSpPr>
            <p:spPr bwMode="auto">
              <a:xfrm>
                <a:off x="2940" y="3327"/>
                <a:ext cx="304"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25">
                <a:extLst>
                  <a:ext uri="{FF2B5EF4-FFF2-40B4-BE49-F238E27FC236}">
                    <a16:creationId xmlns:a16="http://schemas.microsoft.com/office/drawing/2014/main" id="{3B5B0651-646F-4FC1-9D01-BA929DA51173}"/>
                  </a:ext>
                </a:extLst>
              </p:cNvPr>
              <p:cNvSpPr>
                <a:spLocks noChangeArrowheads="1"/>
              </p:cNvSpPr>
              <p:nvPr/>
            </p:nvSpPr>
            <p:spPr bwMode="auto">
              <a:xfrm>
                <a:off x="2940" y="3327"/>
                <a:ext cx="304"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0" name="Picture 126">
                <a:extLst>
                  <a:ext uri="{FF2B5EF4-FFF2-40B4-BE49-F238E27FC236}">
                    <a16:creationId xmlns:a16="http://schemas.microsoft.com/office/drawing/2014/main" id="{7E179215-4026-46C5-B52A-3E4CE89576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3"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27">
                <a:extLst>
                  <a:ext uri="{FF2B5EF4-FFF2-40B4-BE49-F238E27FC236}">
                    <a16:creationId xmlns:a16="http://schemas.microsoft.com/office/drawing/2014/main" id="{C1B1F43A-55A4-424C-A573-0B12F3CC3ED4}"/>
                  </a:ext>
                </a:extLst>
              </p:cNvPr>
              <p:cNvSpPr>
                <a:spLocks noEditPoints="1"/>
              </p:cNvSpPr>
              <p:nvPr/>
            </p:nvSpPr>
            <p:spPr bwMode="auto">
              <a:xfrm>
                <a:off x="3106" y="3021"/>
                <a:ext cx="11" cy="239"/>
              </a:xfrm>
              <a:custGeom>
                <a:avLst/>
                <a:gdLst>
                  <a:gd name="T0" fmla="*/ 0 w 40"/>
                  <a:gd name="T1" fmla="*/ 860 h 880"/>
                  <a:gd name="T2" fmla="*/ 0 w 40"/>
                  <a:gd name="T3" fmla="*/ 860 h 880"/>
                  <a:gd name="T4" fmla="*/ 20 w 40"/>
                  <a:gd name="T5" fmla="*/ 840 h 880"/>
                  <a:gd name="T6" fmla="*/ 40 w 40"/>
                  <a:gd name="T7" fmla="*/ 860 h 880"/>
                  <a:gd name="T8" fmla="*/ 40 w 40"/>
                  <a:gd name="T9" fmla="*/ 860 h 880"/>
                  <a:gd name="T10" fmla="*/ 20 w 40"/>
                  <a:gd name="T11" fmla="*/ 880 h 880"/>
                  <a:gd name="T12" fmla="*/ 0 w 40"/>
                  <a:gd name="T13" fmla="*/ 860 h 880"/>
                  <a:gd name="T14" fmla="*/ 0 w 40"/>
                  <a:gd name="T15" fmla="*/ 740 h 880"/>
                  <a:gd name="T16" fmla="*/ 0 w 40"/>
                  <a:gd name="T17" fmla="*/ 740 h 880"/>
                  <a:gd name="T18" fmla="*/ 20 w 40"/>
                  <a:gd name="T19" fmla="*/ 720 h 880"/>
                  <a:gd name="T20" fmla="*/ 40 w 40"/>
                  <a:gd name="T21" fmla="*/ 740 h 880"/>
                  <a:gd name="T22" fmla="*/ 40 w 40"/>
                  <a:gd name="T23" fmla="*/ 740 h 880"/>
                  <a:gd name="T24" fmla="*/ 20 w 40"/>
                  <a:gd name="T25" fmla="*/ 760 h 880"/>
                  <a:gd name="T26" fmla="*/ 0 w 40"/>
                  <a:gd name="T27" fmla="*/ 740 h 880"/>
                  <a:gd name="T28" fmla="*/ 0 w 40"/>
                  <a:gd name="T29" fmla="*/ 620 h 880"/>
                  <a:gd name="T30" fmla="*/ 0 w 40"/>
                  <a:gd name="T31" fmla="*/ 620 h 880"/>
                  <a:gd name="T32" fmla="*/ 20 w 40"/>
                  <a:gd name="T33" fmla="*/ 600 h 880"/>
                  <a:gd name="T34" fmla="*/ 40 w 40"/>
                  <a:gd name="T35" fmla="*/ 620 h 880"/>
                  <a:gd name="T36" fmla="*/ 40 w 40"/>
                  <a:gd name="T37" fmla="*/ 620 h 880"/>
                  <a:gd name="T38" fmla="*/ 20 w 40"/>
                  <a:gd name="T39" fmla="*/ 640 h 880"/>
                  <a:gd name="T40" fmla="*/ 0 w 40"/>
                  <a:gd name="T41" fmla="*/ 620 h 880"/>
                  <a:gd name="T42" fmla="*/ 0 w 40"/>
                  <a:gd name="T43" fmla="*/ 500 h 880"/>
                  <a:gd name="T44" fmla="*/ 0 w 40"/>
                  <a:gd name="T45" fmla="*/ 500 h 880"/>
                  <a:gd name="T46" fmla="*/ 20 w 40"/>
                  <a:gd name="T47" fmla="*/ 480 h 880"/>
                  <a:gd name="T48" fmla="*/ 40 w 40"/>
                  <a:gd name="T49" fmla="*/ 500 h 880"/>
                  <a:gd name="T50" fmla="*/ 40 w 40"/>
                  <a:gd name="T51" fmla="*/ 500 h 880"/>
                  <a:gd name="T52" fmla="*/ 20 w 40"/>
                  <a:gd name="T53" fmla="*/ 520 h 880"/>
                  <a:gd name="T54" fmla="*/ 0 w 40"/>
                  <a:gd name="T55" fmla="*/ 500 h 880"/>
                  <a:gd name="T56" fmla="*/ 0 w 40"/>
                  <a:gd name="T57" fmla="*/ 380 h 880"/>
                  <a:gd name="T58" fmla="*/ 0 w 40"/>
                  <a:gd name="T59" fmla="*/ 380 h 880"/>
                  <a:gd name="T60" fmla="*/ 20 w 40"/>
                  <a:gd name="T61" fmla="*/ 360 h 880"/>
                  <a:gd name="T62" fmla="*/ 40 w 40"/>
                  <a:gd name="T63" fmla="*/ 380 h 880"/>
                  <a:gd name="T64" fmla="*/ 40 w 40"/>
                  <a:gd name="T65" fmla="*/ 380 h 880"/>
                  <a:gd name="T66" fmla="*/ 20 w 40"/>
                  <a:gd name="T67" fmla="*/ 400 h 880"/>
                  <a:gd name="T68" fmla="*/ 0 w 40"/>
                  <a:gd name="T69" fmla="*/ 380 h 880"/>
                  <a:gd name="T70" fmla="*/ 0 w 40"/>
                  <a:gd name="T71" fmla="*/ 260 h 880"/>
                  <a:gd name="T72" fmla="*/ 0 w 40"/>
                  <a:gd name="T73" fmla="*/ 260 h 880"/>
                  <a:gd name="T74" fmla="*/ 20 w 40"/>
                  <a:gd name="T75" fmla="*/ 240 h 880"/>
                  <a:gd name="T76" fmla="*/ 40 w 40"/>
                  <a:gd name="T77" fmla="*/ 260 h 880"/>
                  <a:gd name="T78" fmla="*/ 40 w 40"/>
                  <a:gd name="T79" fmla="*/ 260 h 880"/>
                  <a:gd name="T80" fmla="*/ 20 w 40"/>
                  <a:gd name="T81" fmla="*/ 280 h 880"/>
                  <a:gd name="T82" fmla="*/ 0 w 40"/>
                  <a:gd name="T83" fmla="*/ 260 h 880"/>
                  <a:gd name="T84" fmla="*/ 0 w 40"/>
                  <a:gd name="T85" fmla="*/ 140 h 880"/>
                  <a:gd name="T86" fmla="*/ 0 w 40"/>
                  <a:gd name="T87" fmla="*/ 140 h 880"/>
                  <a:gd name="T88" fmla="*/ 20 w 40"/>
                  <a:gd name="T89" fmla="*/ 120 h 880"/>
                  <a:gd name="T90" fmla="*/ 40 w 40"/>
                  <a:gd name="T91" fmla="*/ 140 h 880"/>
                  <a:gd name="T92" fmla="*/ 40 w 40"/>
                  <a:gd name="T93" fmla="*/ 140 h 880"/>
                  <a:gd name="T94" fmla="*/ 20 w 40"/>
                  <a:gd name="T95" fmla="*/ 160 h 880"/>
                  <a:gd name="T96" fmla="*/ 0 w 40"/>
                  <a:gd name="T97" fmla="*/ 140 h 880"/>
                  <a:gd name="T98" fmla="*/ 0 w 40"/>
                  <a:gd name="T99" fmla="*/ 20 h 880"/>
                  <a:gd name="T100" fmla="*/ 0 w 40"/>
                  <a:gd name="T101" fmla="*/ 20 h 880"/>
                  <a:gd name="T102" fmla="*/ 20 w 40"/>
                  <a:gd name="T103" fmla="*/ 0 h 880"/>
                  <a:gd name="T104" fmla="*/ 40 w 40"/>
                  <a:gd name="T105" fmla="*/ 20 h 880"/>
                  <a:gd name="T106" fmla="*/ 40 w 40"/>
                  <a:gd name="T107" fmla="*/ 20 h 880"/>
                  <a:gd name="T108" fmla="*/ 20 w 40"/>
                  <a:gd name="T109" fmla="*/ 40 h 880"/>
                  <a:gd name="T110" fmla="*/ 0 w 40"/>
                  <a:gd name="T111" fmla="*/ 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880">
                    <a:moveTo>
                      <a:pt x="0" y="860"/>
                    </a:moveTo>
                    <a:lnTo>
                      <a:pt x="0" y="860"/>
                    </a:lnTo>
                    <a:cubicBezTo>
                      <a:pt x="0" y="849"/>
                      <a:pt x="9" y="840"/>
                      <a:pt x="20" y="840"/>
                    </a:cubicBezTo>
                    <a:cubicBezTo>
                      <a:pt x="31" y="840"/>
                      <a:pt x="40" y="849"/>
                      <a:pt x="40" y="860"/>
                    </a:cubicBezTo>
                    <a:lnTo>
                      <a:pt x="40" y="860"/>
                    </a:lnTo>
                    <a:cubicBezTo>
                      <a:pt x="40" y="871"/>
                      <a:pt x="31" y="880"/>
                      <a:pt x="20" y="880"/>
                    </a:cubicBezTo>
                    <a:cubicBezTo>
                      <a:pt x="9" y="880"/>
                      <a:pt x="0" y="871"/>
                      <a:pt x="0" y="860"/>
                    </a:cubicBezTo>
                    <a:close/>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Rectangle 128">
                <a:extLst>
                  <a:ext uri="{FF2B5EF4-FFF2-40B4-BE49-F238E27FC236}">
                    <a16:creationId xmlns:a16="http://schemas.microsoft.com/office/drawing/2014/main" id="{2C4D0758-DB67-4CA5-A40F-851B939A828F}"/>
                  </a:ext>
                </a:extLst>
              </p:cNvPr>
              <p:cNvSpPr>
                <a:spLocks noChangeArrowheads="1"/>
              </p:cNvSpPr>
              <p:nvPr/>
            </p:nvSpPr>
            <p:spPr bwMode="auto">
              <a:xfrm>
                <a:off x="3091" y="2919"/>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Douanes</a:t>
                </a:r>
              </a:p>
            </p:txBody>
          </p:sp>
          <p:pic>
            <p:nvPicPr>
              <p:cNvPr id="143" name="Picture 47">
                <a:extLst>
                  <a:ext uri="{FF2B5EF4-FFF2-40B4-BE49-F238E27FC236}">
                    <a16:creationId xmlns:a16="http://schemas.microsoft.com/office/drawing/2014/main" id="{42A089E8-9FA2-4C0F-BA66-B4FCAD1174A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4" y="3211"/>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4" name="Rectangle 67">
              <a:extLst>
                <a:ext uri="{FF2B5EF4-FFF2-40B4-BE49-F238E27FC236}">
                  <a16:creationId xmlns:a16="http://schemas.microsoft.com/office/drawing/2014/main" id="{1BCC77F0-063B-4F5F-9ED7-5A05EDF6ED7B}"/>
                </a:ext>
              </a:extLst>
            </p:cNvPr>
            <p:cNvSpPr>
              <a:spLocks noChangeArrowheads="1"/>
            </p:cNvSpPr>
            <p:nvPr/>
          </p:nvSpPr>
          <p:spPr bwMode="auto">
            <a:xfrm>
              <a:off x="3265466" y="4114915"/>
              <a:ext cx="1210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Centre aéropostal/</a:t>
              </a:r>
              <a:b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bureau d’échange</a:t>
              </a:r>
              <a:b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(d’origine)</a:t>
              </a:r>
            </a:p>
          </p:txBody>
        </p:sp>
        <p:sp>
          <p:nvSpPr>
            <p:cNvPr id="145" name="Rectangle 67">
              <a:extLst>
                <a:ext uri="{FF2B5EF4-FFF2-40B4-BE49-F238E27FC236}">
                  <a16:creationId xmlns:a16="http://schemas.microsoft.com/office/drawing/2014/main" id="{2CD586D5-3A7A-4912-8ECB-9C17B339DA3A}"/>
                </a:ext>
              </a:extLst>
            </p:cNvPr>
            <p:cNvSpPr>
              <a:spLocks noChangeArrowheads="1"/>
            </p:cNvSpPr>
            <p:nvPr/>
          </p:nvSpPr>
          <p:spPr bwMode="auto">
            <a:xfrm>
              <a:off x="6312461" y="4103394"/>
              <a:ext cx="1210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Centre aéropostal/</a:t>
              </a:r>
              <a:b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bureau d’échange</a:t>
              </a:r>
              <a:b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dirty="0">
                  <a:ln>
                    <a:noFill/>
                  </a:ln>
                  <a:solidFill>
                    <a:srgbClr val="000000"/>
                  </a:solidFill>
                  <a:latin typeface="Verdana" panose="020B0604030504040204" pitchFamily="34" charset="0"/>
                  <a:ea typeface="Verdana" panose="020B0604030504040204" pitchFamily="34" charset="0"/>
                </a:rPr>
                <a:t>(de destination)</a:t>
              </a:r>
            </a:p>
          </p:txBody>
        </p:sp>
        <p:sp>
          <p:nvSpPr>
            <p:cNvPr id="146" name="Rectangle 67">
              <a:extLst>
                <a:ext uri="{FF2B5EF4-FFF2-40B4-BE49-F238E27FC236}">
                  <a16:creationId xmlns:a16="http://schemas.microsoft.com/office/drawing/2014/main" id="{43FE1540-DBF8-4D2E-90F2-5A7BEC4FD2BF}"/>
                </a:ext>
              </a:extLst>
            </p:cNvPr>
            <p:cNvSpPr>
              <a:spLocks noChangeArrowheads="1"/>
            </p:cNvSpPr>
            <p:nvPr/>
          </p:nvSpPr>
          <p:spPr bwMode="auto">
            <a:xfrm>
              <a:off x="7882039" y="4116596"/>
              <a:ext cx="87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Centre</a:t>
              </a:r>
              <a:b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de tri</a:t>
              </a:r>
              <a:b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br>
              <a:r>
                <a:rPr kumimoji="0" lang="fr-FR" sz="1000" b="0" i="0" u="none" strike="noStrike" cap="none" normalizeH="0" baseline="0">
                  <a:ln>
                    <a:noFill/>
                  </a:ln>
                  <a:solidFill>
                    <a:srgbClr val="000000"/>
                  </a:solidFill>
                  <a:latin typeface="Verdana" panose="020B0604030504040204" pitchFamily="34" charset="0"/>
                  <a:ea typeface="Verdana" panose="020B0604030504040204" pitchFamily="34" charset="0"/>
                </a:rPr>
                <a:t>(de destination) </a:t>
              </a:r>
            </a:p>
          </p:txBody>
        </p:sp>
      </p:grpSp>
    </p:spTree>
    <p:extLst>
      <p:ext uri="{BB962C8B-B14F-4D97-AF65-F5344CB8AC3E}">
        <p14:creationId xmlns:p14="http://schemas.microsoft.com/office/powerpoint/2010/main" val="185044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ln>
            <a:noFill/>
          </a:ln>
        </p:spPr>
        <p:txBody>
          <a:bodyPr/>
          <a:lstStyle/>
          <a:p>
            <a:pPr marL="361950" indent="-361950" algn="l" defTabSz="360000">
              <a:buFont typeface="Wingdings" pitchFamily="2" charset="2"/>
              <a:buChar char="q"/>
              <a:defRPr/>
            </a:pPr>
            <a:r>
              <a:rPr lang="fr-FR" sz="1600" b="1" dirty="0"/>
              <a:t>Transmission</a:t>
            </a:r>
            <a:r>
              <a:rPr lang="fr-FR" sz="1600" dirty="0"/>
              <a:t> des données EDI:</a:t>
            </a:r>
          </a:p>
          <a:p>
            <a:pPr marL="720000" lvl="1" indent="-360000" algn="l" defTabSz="360000">
              <a:spcBef>
                <a:spcPts val="600"/>
              </a:spcBef>
              <a:buFont typeface="Wingdings" panose="05000000000000000000" pitchFamily="2" charset="2"/>
              <a:buChar char="v"/>
              <a:defRPr/>
            </a:pPr>
            <a:r>
              <a:rPr lang="fr-FR" sz="1600" dirty="0"/>
              <a:t>Via des réseaux de transmission EDI reconnus: </a:t>
            </a:r>
          </a:p>
          <a:p>
            <a:pPr marL="1076325" lvl="1" indent="-358775" algn="l" defTabSz="360000">
              <a:spcBef>
                <a:spcPts val="600"/>
              </a:spcBef>
              <a:buFont typeface="Wingdings" panose="05000000000000000000" pitchFamily="2" charset="2"/>
              <a:buChar char="§"/>
              <a:defRPr/>
            </a:pPr>
            <a:r>
              <a:rPr lang="fr-FR" sz="1600" dirty="0"/>
              <a:t>Système de l’UPU (POST*Net via IPS)</a:t>
            </a:r>
          </a:p>
          <a:p>
            <a:pPr marL="1076325" lvl="1" indent="-358775" algn="l" defTabSz="360000">
              <a:spcBef>
                <a:spcPts val="600"/>
              </a:spcBef>
              <a:buFont typeface="Wingdings" panose="05000000000000000000" pitchFamily="2" charset="2"/>
              <a:buChar char="§"/>
              <a:defRPr/>
            </a:pPr>
            <a:r>
              <a:rPr lang="fr-FR" sz="1600" dirty="0"/>
              <a:t>Système d’IPC</a:t>
            </a:r>
          </a:p>
          <a:p>
            <a:pPr marL="720000" lvl="1" indent="-360000" algn="l" defTabSz="360000">
              <a:buFont typeface="Courier New" pitchFamily="49" charset="0"/>
              <a:buChar char="o"/>
              <a:defRPr/>
            </a:pPr>
            <a:endParaRPr lang="en-GB" sz="1600" dirty="0"/>
          </a:p>
          <a:p>
            <a:pPr marL="360000" lvl="1" indent="-358775" algn="l" defTabSz="360000">
              <a:buFont typeface="Wingdings" panose="05000000000000000000" pitchFamily="2" charset="2"/>
              <a:buChar char="q"/>
              <a:defRPr/>
            </a:pPr>
            <a:r>
              <a:rPr lang="fr-FR" sz="1600" dirty="0"/>
              <a:t>Les données EDI sont stockées à l’UPU</a:t>
            </a:r>
          </a:p>
          <a:p>
            <a:pPr marL="4400" indent="0" algn="l" defTabSz="360000">
              <a:buNone/>
            </a:pPr>
            <a:endParaRPr lang="en-GB" sz="1600" dirty="0"/>
          </a:p>
          <a:p>
            <a:pPr marL="4400" indent="0" algn="l" defTabSz="360000">
              <a:buNone/>
            </a:pPr>
            <a:endParaRPr lang="en-GB" sz="1600" dirty="0"/>
          </a:p>
          <a:p>
            <a:pPr marL="4400" indent="0" algn="l" defTabSz="360000">
              <a:buNone/>
            </a:pPr>
            <a:endParaRPr lang="en-GB" sz="1600" dirty="0"/>
          </a:p>
          <a:p>
            <a:pPr marL="4400" indent="0" algn="l" defTabSz="360000">
              <a:buNone/>
            </a:pPr>
            <a:endParaRPr lang="en-GB" sz="1600" dirty="0"/>
          </a:p>
          <a:p>
            <a:pPr indent="-360000" algn="l" defTabSz="360000">
              <a:buFont typeface="Wingdings" pitchFamily="2" charset="2"/>
              <a:buChar char="q"/>
              <a:defRPr/>
            </a:pPr>
            <a:r>
              <a:rPr lang="fr-FR" sz="1600" dirty="0">
                <a:latin typeface="Verdana" pitchFamily="34" charset="0"/>
                <a:ea typeface="Verdana" pitchFamily="34" charset="0"/>
                <a:cs typeface="Verdana" pitchFamily="34" charset="0"/>
              </a:rPr>
              <a:t>Objectifs de transmission actuels:</a:t>
            </a:r>
          </a:p>
          <a:p>
            <a:pPr marL="720000" lvl="1" indent="-360000" algn="l" defTabSz="360000">
              <a:spcBef>
                <a:spcPts val="600"/>
              </a:spcBef>
              <a:buFont typeface="Wingdings" pitchFamily="2" charset="2"/>
              <a:buChar char="v"/>
              <a:defRPr/>
            </a:pPr>
            <a:r>
              <a:rPr lang="fr-FR" sz="1600" dirty="0">
                <a:latin typeface="Verdana" pitchFamily="34" charset="0"/>
                <a:ea typeface="Verdana" pitchFamily="34" charset="0"/>
                <a:cs typeface="Verdana" pitchFamily="34" charset="0"/>
              </a:rPr>
              <a:t>EMD &lt; 24 heures, </a:t>
            </a:r>
            <a:r>
              <a:rPr lang="fr-FR" sz="1600" i="1" dirty="0">
                <a:latin typeface="Verdana" pitchFamily="34" charset="0"/>
                <a:ea typeface="Verdana" pitchFamily="34" charset="0"/>
                <a:cs typeface="Verdana" pitchFamily="34" charset="0"/>
              </a:rPr>
              <a:t>pour les envois avec des données relatives à l’événement EMC</a:t>
            </a:r>
          </a:p>
          <a:p>
            <a:pPr marL="720000" lvl="1" indent="-360000" algn="l" defTabSz="360000">
              <a:spcBef>
                <a:spcPts val="600"/>
              </a:spcBef>
              <a:buFont typeface="Wingdings" pitchFamily="2" charset="2"/>
              <a:buChar char="v"/>
              <a:defRPr/>
            </a:pPr>
            <a:r>
              <a:rPr lang="fr-FR" sz="1600" dirty="0">
                <a:latin typeface="Verdana" pitchFamily="34" charset="0"/>
                <a:ea typeface="Verdana" pitchFamily="34" charset="0"/>
                <a:cs typeface="Verdana" pitchFamily="34" charset="0"/>
              </a:rPr>
              <a:t>EMH ou EDH ou EMI &lt; 24 heures, </a:t>
            </a:r>
            <a:r>
              <a:rPr lang="fr-FR" sz="1600" i="1" dirty="0">
                <a:latin typeface="Verdana" pitchFamily="34" charset="0"/>
                <a:ea typeface="Verdana" pitchFamily="34" charset="0"/>
                <a:cs typeface="Verdana" pitchFamily="34" charset="0"/>
              </a:rPr>
              <a:t>pour les envois avec des données relatives à l’événement EMD</a:t>
            </a:r>
          </a:p>
          <a:p>
            <a:pPr marL="285750" indent="-285750" algn="l" defTabSz="360000">
              <a:buFont typeface="Wingdings" pitchFamily="2" charset="2"/>
              <a:buChar char="q"/>
              <a:defRPr/>
            </a:pPr>
            <a:endParaRPr lang="en-GB" sz="1600" dirty="0">
              <a:latin typeface="Verdana" pitchFamily="34" charset="0"/>
              <a:ea typeface="Verdana" pitchFamily="34" charset="0"/>
              <a:cs typeface="Verdana" pitchFamily="34" charset="0"/>
            </a:endParaRPr>
          </a:p>
          <a:p>
            <a:pPr indent="-360000" algn="l" defTabSz="360000">
              <a:buFont typeface="Wingdings" pitchFamily="2" charset="2"/>
              <a:buChar char="q"/>
              <a:defRPr/>
            </a:pPr>
            <a:r>
              <a:rPr lang="fr-FR" sz="1600" dirty="0">
                <a:latin typeface="Verdana" pitchFamily="34" charset="0"/>
                <a:ea typeface="Verdana" pitchFamily="34" charset="0"/>
                <a:cs typeface="Verdana" pitchFamily="34" charset="0"/>
              </a:rPr>
              <a:t>Pour chaque opérateur désigné, tous les envois dont les événements répondent aux objectifs ci-dessus sont comptés</a:t>
            </a:r>
          </a:p>
          <a:p>
            <a:pPr marL="4400" indent="0" algn="l" defTabSz="360000">
              <a:buNone/>
            </a:pPr>
            <a:endParaRPr lang="en-GB" sz="1600"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7986199" y="2533472"/>
            <a:ext cx="3941883" cy="828089"/>
          </a:xfrm>
          <a:prstGeom prst="rect">
            <a:avLst/>
          </a:prstGeom>
          <a:noFill/>
          <a:ln>
            <a:solidFill>
              <a:schemeClr val="accent1"/>
            </a:solidFill>
          </a:ln>
        </p:spPr>
        <p:txBody>
          <a:bodyPr wrap="square" lIns="90000" tIns="90000" rIns="90000" bIns="90000">
            <a:spAutoFit/>
          </a:bodyPr>
          <a:lstStyle/>
          <a:p>
            <a:r>
              <a:rPr lang="fr-FR" sz="1400" b="1" dirty="0">
                <a:latin typeface="Verdana" panose="020B0604030504040204" pitchFamily="34" charset="0"/>
                <a:ea typeface="Verdana" panose="020B0604030504040204" pitchFamily="34" charset="0"/>
              </a:rPr>
              <a:t>Envois recommandés: RA–RZ </a:t>
            </a:r>
          </a:p>
          <a:p>
            <a:endParaRPr lang="en-GB" sz="1400" b="1" dirty="0">
              <a:effectLst/>
              <a:latin typeface="Verdana" panose="020B0604030504040204" pitchFamily="34" charset="0"/>
              <a:ea typeface="Verdana" panose="020B0604030504040204" pitchFamily="34" charset="0"/>
            </a:endParaRPr>
          </a:p>
          <a:p>
            <a:r>
              <a:rPr lang="fr-FR" sz="1400" b="1" dirty="0">
                <a:latin typeface="Verdana" panose="020B0604030504040204" pitchFamily="34" charset="0"/>
                <a:ea typeface="Verdana" panose="020B0604030504040204" pitchFamily="34" charset="0"/>
              </a:rPr>
              <a:t>Envois avec valeur déclarée: VA–VZ</a:t>
            </a:r>
          </a:p>
        </p:txBody>
      </p:sp>
      <p:sp>
        <p:nvSpPr>
          <p:cNvPr id="18" name="Title 1">
            <a:extLst>
              <a:ext uri="{FF2B5EF4-FFF2-40B4-BE49-F238E27FC236}">
                <a16:creationId xmlns:a16="http://schemas.microsoft.com/office/drawing/2014/main" id="{47249494-21E9-49FA-93A4-A19DDD9B8002}"/>
              </a:ext>
            </a:extLst>
          </p:cNvPr>
          <p:cNvSpPr txBox="1">
            <a:spLocks/>
          </p:cNvSpPr>
          <p:nvPr/>
        </p:nvSpPr>
        <p:spPr bwMode="auto">
          <a:xfrm>
            <a:off x="1742400" y="3522733"/>
            <a:ext cx="7967384" cy="574284"/>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defTabSz="360000"/>
            <a:r>
              <a:rPr lang="fr-FR" sz="2000" dirty="0">
                <a:solidFill>
                  <a:schemeClr val="bg1"/>
                </a:solidFill>
              </a:rPr>
              <a:t>II.	Évaluation – Délais de transmission des données</a:t>
            </a:r>
          </a:p>
        </p:txBody>
      </p:sp>
      <p:pic>
        <p:nvPicPr>
          <p:cNvPr id="19" name="Picture 2" descr="PMO performance metrics">
            <a:extLst>
              <a:ext uri="{FF2B5EF4-FFF2-40B4-BE49-F238E27FC236}">
                <a16:creationId xmlns:a16="http://schemas.microsoft.com/office/drawing/2014/main" id="{5ABA9EB4-63E6-4054-8061-BBFBE2A919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46" t="10182" r="7263" b="8849"/>
          <a:stretch/>
        </p:blipFill>
        <p:spPr bwMode="auto">
          <a:xfrm>
            <a:off x="10203516" y="3551413"/>
            <a:ext cx="1724566" cy="123078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C55A9ED4-71A9-4E99-AF17-791DAF66F835}"/>
              </a:ext>
            </a:extLst>
          </p:cNvPr>
          <p:cNvSpPr>
            <a:spLocks noGrp="1"/>
          </p:cNvSpPr>
          <p:nvPr>
            <p:ph type="title"/>
          </p:nvPr>
        </p:nvSpPr>
        <p:spPr>
          <a:xfrm>
            <a:off x="1743544" y="497201"/>
            <a:ext cx="7967384" cy="574284"/>
          </a:xfrm>
          <a:solidFill>
            <a:srgbClr val="3A4D98"/>
          </a:solidFill>
        </p:spPr>
        <p:txBody>
          <a:bodyPr/>
          <a:lstStyle/>
          <a:p>
            <a:pPr defTabSz="360000"/>
            <a:r>
              <a:rPr lang="fr-FR" sz="2800" b="1" dirty="0">
                <a:solidFill>
                  <a:schemeClr val="bg1"/>
                </a:solidFill>
              </a:rPr>
              <a:t>I.		Saisie et échange de données</a:t>
            </a:r>
          </a:p>
        </p:txBody>
      </p:sp>
    </p:spTree>
    <p:extLst>
      <p:ext uri="{BB962C8B-B14F-4D97-AF65-F5344CB8AC3E}">
        <p14:creationId xmlns:p14="http://schemas.microsoft.com/office/powerpoint/2010/main" val="3419570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32EC-D3A8-480B-9140-3602A10C0A8A}"/>
              </a:ext>
            </a:extLst>
          </p:cNvPr>
          <p:cNvSpPr>
            <a:spLocks noGrp="1"/>
          </p:cNvSpPr>
          <p:nvPr>
            <p:ph type="title"/>
          </p:nvPr>
        </p:nvSpPr>
        <p:spPr>
          <a:solidFill>
            <a:srgbClr val="3A4D98"/>
          </a:solidFill>
        </p:spPr>
        <p:txBody>
          <a:bodyPr/>
          <a:lstStyle/>
          <a:p>
            <a:pPr defTabSz="360000"/>
            <a:r>
              <a:rPr lang="fr-FR" sz="2400" dirty="0">
                <a:solidFill>
                  <a:schemeClr val="bg1"/>
                </a:solidFill>
              </a:rPr>
              <a:t>III.	Évaluation – Calcul des performances</a:t>
            </a:r>
          </a:p>
        </p:txBody>
      </p:sp>
      <p:sp>
        <p:nvSpPr>
          <p:cNvPr id="3" name="Content Placeholder 2">
            <a:extLst>
              <a:ext uri="{FF2B5EF4-FFF2-40B4-BE49-F238E27FC236}">
                <a16:creationId xmlns:a16="http://schemas.microsoft.com/office/drawing/2014/main" id="{86D58928-7045-4053-B38C-C6D3D29A0530}"/>
              </a:ext>
            </a:extLst>
          </p:cNvPr>
          <p:cNvSpPr>
            <a:spLocks noGrp="1"/>
          </p:cNvSpPr>
          <p:nvPr>
            <p:ph sz="quarter" idx="13"/>
          </p:nvPr>
        </p:nvSpPr>
        <p:spPr>
          <a:xfrm>
            <a:off x="336549" y="1488655"/>
            <a:ext cx="11658715" cy="5128276"/>
          </a:xfrm>
        </p:spPr>
        <p:txBody>
          <a:bodyPr/>
          <a:lstStyle/>
          <a:p>
            <a:pPr marL="0" indent="0" algn="l" defTabSz="360000">
              <a:spcAft>
                <a:spcPts val="1200"/>
              </a:spcAft>
              <a:buNone/>
            </a:pPr>
            <a:r>
              <a:rPr lang="fr-FR" sz="1800" dirty="0"/>
              <a:t>Pour chaque flux, des objectifs minimaux sont fixés:</a:t>
            </a:r>
          </a:p>
          <a:p>
            <a:pPr marL="360000" lvl="1" indent="-360000" algn="l" defTabSz="360000">
              <a:spcAft>
                <a:spcPts val="0"/>
              </a:spcAft>
              <a:buFont typeface="Wingdings" panose="05000000000000000000" pitchFamily="2" charset="2"/>
              <a:buChar char="v"/>
            </a:pPr>
            <a:r>
              <a:rPr lang="fr-FR" sz="1800" dirty="0"/>
              <a:t>56% des envois pour lesquels des données relatives à l’événement EMC sont transmises DOIVENT également être accompagnés de données relatives aux événements EMD</a:t>
            </a:r>
          </a:p>
          <a:p>
            <a:pPr marL="360000" lvl="1" algn="l" defTabSz="360000">
              <a:spcBef>
                <a:spcPts val="600"/>
              </a:spcBef>
              <a:spcAft>
                <a:spcPts val="0"/>
              </a:spcAft>
              <a:buNone/>
            </a:pPr>
            <a:r>
              <a:rPr lang="fr-FR" sz="1800" b="1" dirty="0"/>
              <a:t>et</a:t>
            </a:r>
          </a:p>
          <a:p>
            <a:pPr marL="360000" lvl="1" indent="-360000" algn="l" defTabSz="360000">
              <a:spcBef>
                <a:spcPts val="600"/>
              </a:spcBef>
              <a:spcAft>
                <a:spcPts val="0"/>
              </a:spcAft>
              <a:buFont typeface="Wingdings" panose="05000000000000000000" pitchFamily="2" charset="2"/>
              <a:buChar char="v"/>
            </a:pPr>
            <a:r>
              <a:rPr lang="fr-FR" sz="1800" dirty="0"/>
              <a:t>56% des envois pour lesquels des données relatives à l’événement EMD sont transmises DOIVENT également être accompagnés de données relatives à un événement de distribution (EMH ou EDH ou EMI)</a:t>
            </a:r>
          </a:p>
          <a:p>
            <a:pPr marL="360000" lvl="1" indent="-360000" algn="l" defTabSz="360000">
              <a:spcAft>
                <a:spcPts val="0"/>
              </a:spcAft>
              <a:buFont typeface="Wingdings" panose="05000000000000000000" pitchFamily="2" charset="2"/>
              <a:buChar char="v"/>
            </a:pPr>
            <a:endParaRPr lang="en-GB" sz="1800" dirty="0"/>
          </a:p>
          <a:p>
            <a:pPr marL="4400" indent="0" algn="l" defTabSz="360000">
              <a:spcAft>
                <a:spcPts val="0"/>
              </a:spcAft>
              <a:buNone/>
            </a:pPr>
            <a:r>
              <a:rPr lang="fr-FR" sz="1800" i="1" dirty="0"/>
              <a:t>… mécanisme de calcul en cascade: différence avec le calcul pour l’évaluation du service de suivi</a:t>
            </a:r>
          </a:p>
          <a:p>
            <a:pPr marL="4400" indent="0" algn="l" defTabSz="360000">
              <a:spcAft>
                <a:spcPts val="0"/>
              </a:spcAft>
              <a:buNone/>
            </a:pPr>
            <a:endParaRPr lang="en-GB" sz="1800" dirty="0"/>
          </a:p>
          <a:p>
            <a:pPr marL="4400" indent="0" algn="l" defTabSz="360000">
              <a:spcAft>
                <a:spcPts val="0"/>
              </a:spcAft>
              <a:buNone/>
            </a:pPr>
            <a:r>
              <a:rPr lang="fr-FR" sz="1800" dirty="0"/>
              <a:t>Lorsque les objectifs minimaux sont atteints </a:t>
            </a:r>
            <a:r>
              <a:rPr lang="fr-FR" sz="1800" b="1" dirty="0"/>
              <a:t>et</a:t>
            </a:r>
            <a:r>
              <a:rPr lang="fr-FR" sz="1800" dirty="0"/>
              <a:t> que l’opérateur désigné participe au système </a:t>
            </a:r>
            <a:br>
              <a:rPr lang="fr-FR" sz="1800" dirty="0"/>
            </a:br>
            <a:r>
              <a:rPr lang="fr-FR" sz="1800" dirty="0"/>
              <a:t>de rémunération en fonction des résultats (avant 2026), tous les envois transmis dans les 24 heures peuvent donner lieu à une rémunération</a:t>
            </a:r>
          </a:p>
          <a:p>
            <a:pPr marL="4400" indent="0" algn="l" defTabSz="360000">
              <a:spcAft>
                <a:spcPts val="0"/>
              </a:spcAft>
              <a:buNone/>
            </a:pPr>
            <a:endParaRPr lang="en-GB" sz="1800" dirty="0"/>
          </a:p>
          <a:p>
            <a:pPr marL="4400" indent="0" algn="l" defTabSz="360000">
              <a:spcAft>
                <a:spcPts val="0"/>
              </a:spcAft>
              <a:buNone/>
            </a:pPr>
            <a:r>
              <a:rPr lang="fr-FR" sz="1800" b="1" dirty="0"/>
              <a:t>Rémunération = nombre d’envois pouvant donner lieu à une rémunération x 0,5 DTS</a:t>
            </a:r>
          </a:p>
          <a:p>
            <a:pPr marL="4400" indent="0" algn="l" defTabSz="360000">
              <a:buNone/>
            </a:pPr>
            <a:endParaRPr lang="en-GB" sz="1800" dirty="0"/>
          </a:p>
        </p:txBody>
      </p:sp>
      <p:pic>
        <p:nvPicPr>
          <p:cNvPr id="4" name="Picture 2" descr="PMO performance metrics">
            <a:extLst>
              <a:ext uri="{FF2B5EF4-FFF2-40B4-BE49-F238E27FC236}">
                <a16:creationId xmlns:a16="http://schemas.microsoft.com/office/drawing/2014/main" id="{751DFDC3-5327-49DC-BB1F-8B58735D3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t="10182" r="7263" b="8849"/>
          <a:stretch/>
        </p:blipFill>
        <p:spPr bwMode="auto">
          <a:xfrm>
            <a:off x="10226362" y="757137"/>
            <a:ext cx="1629088" cy="116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02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1BE0-3BFF-4F00-BE33-4A4870786D89}"/>
              </a:ext>
            </a:extLst>
          </p:cNvPr>
          <p:cNvSpPr>
            <a:spLocks noGrp="1"/>
          </p:cNvSpPr>
          <p:nvPr>
            <p:ph type="title"/>
          </p:nvPr>
        </p:nvSpPr>
        <p:spPr>
          <a:xfrm>
            <a:off x="1967210" y="497201"/>
            <a:ext cx="8772056" cy="574284"/>
          </a:xfrm>
        </p:spPr>
        <p:txBody>
          <a:bodyPr/>
          <a:lstStyle/>
          <a:p>
            <a:r>
              <a:rPr lang="fr-FR" dirty="0"/>
              <a:t>Calendrier de présentation des rapports  (v. circulaire du Bureau international 51/2025)</a:t>
            </a:r>
          </a:p>
        </p:txBody>
      </p:sp>
      <p:sp>
        <p:nvSpPr>
          <p:cNvPr id="3" name="Content Placeholder 2">
            <a:extLst>
              <a:ext uri="{FF2B5EF4-FFF2-40B4-BE49-F238E27FC236}">
                <a16:creationId xmlns:a16="http://schemas.microsoft.com/office/drawing/2014/main" id="{D71D4D80-B814-43DD-BD84-EE3115C5AE34}"/>
              </a:ext>
            </a:extLst>
          </p:cNvPr>
          <p:cNvSpPr>
            <a:spLocks noGrp="1"/>
          </p:cNvSpPr>
          <p:nvPr>
            <p:ph sz="quarter" idx="13"/>
          </p:nvPr>
        </p:nvSpPr>
        <p:spPr>
          <a:ln>
            <a:noFill/>
          </a:ln>
        </p:spPr>
        <p:txBody>
          <a:bodyPr/>
          <a:lstStyle/>
          <a:p>
            <a:pPr marL="4400" indent="0" algn="l" defTabSz="360000">
              <a:buNone/>
            </a:pPr>
            <a:r>
              <a:rPr lang="fr-FR" sz="1800" dirty="0"/>
              <a:t>La présentation des rapports est conforme aux directives fournies à l'article 31-105</a:t>
            </a:r>
          </a:p>
          <a:p>
            <a:pPr marL="4400" indent="0" algn="l" defTabSz="360000">
              <a:buNone/>
            </a:pPr>
            <a:endParaRPr lang="en-GB" sz="1800" dirty="0"/>
          </a:p>
          <a:p>
            <a:pPr marL="4400" indent="0" algn="l" defTabSz="360000">
              <a:buNone/>
            </a:pPr>
            <a:endParaRPr lang="en-GB" sz="1800" dirty="0"/>
          </a:p>
          <a:p>
            <a:pPr marL="4400" indent="0" algn="l" defTabSz="360000">
              <a:buNone/>
            </a:pPr>
            <a:endParaRPr lang="en-GB" sz="1800" dirty="0"/>
          </a:p>
          <a:p>
            <a:pPr marL="4400" indent="0" algn="l" defTabSz="360000">
              <a:buNone/>
            </a:pPr>
            <a:endParaRPr lang="en-GB" sz="1800" dirty="0"/>
          </a:p>
          <a:p>
            <a:pPr marL="4400" indent="0" algn="l" defTabSz="360000">
              <a:buNone/>
            </a:pPr>
            <a:endParaRPr lang="en-GB" sz="1800" dirty="0"/>
          </a:p>
          <a:p>
            <a:pPr marL="4400" indent="0" algn="l" defTabSz="360000">
              <a:buNone/>
            </a:pPr>
            <a:endParaRPr lang="en-GB" sz="1800" dirty="0"/>
          </a:p>
          <a:p>
            <a:pPr indent="-360000" algn="l" defTabSz="360000">
              <a:spcBef>
                <a:spcPts val="600"/>
              </a:spcBef>
            </a:pPr>
            <a:endParaRPr lang="en-GB" sz="1800" dirty="0"/>
          </a:p>
          <a:p>
            <a:pPr indent="-360000" algn="l" defTabSz="360000">
              <a:spcBef>
                <a:spcPts val="600"/>
              </a:spcBef>
            </a:pPr>
            <a:r>
              <a:rPr lang="fr-FR" sz="1800" dirty="0"/>
              <a:t>LAS: </a:t>
            </a:r>
            <a:r>
              <a:rPr lang="fr-FR" sz="1800" dirty="0" err="1"/>
              <a:t>Letter</a:t>
            </a:r>
            <a:r>
              <a:rPr lang="fr-FR" sz="1800" dirty="0"/>
              <a:t> </a:t>
            </a:r>
            <a:r>
              <a:rPr lang="fr-FR" sz="1800" dirty="0" err="1"/>
              <a:t>accounting</a:t>
            </a:r>
            <a:r>
              <a:rPr lang="fr-FR" sz="1800" dirty="0"/>
              <a:t> simulation (simulation de la comptabilité pour les envois de la poste </a:t>
            </a:r>
            <a:br>
              <a:rPr lang="fr-FR" sz="1800" dirty="0"/>
            </a:br>
            <a:r>
              <a:rPr lang="fr-FR" sz="1800" dirty="0"/>
              <a:t>aux lettres)</a:t>
            </a:r>
          </a:p>
          <a:p>
            <a:pPr indent="-360000" algn="l" defTabSz="360000">
              <a:spcBef>
                <a:spcPts val="600"/>
              </a:spcBef>
            </a:pPr>
            <a:r>
              <a:rPr lang="fr-FR" sz="1800" dirty="0"/>
              <a:t>Q: Trimestre</a:t>
            </a:r>
          </a:p>
          <a:p>
            <a:pPr indent="-360000" algn="l" defTabSz="360000">
              <a:spcBef>
                <a:spcPts val="600"/>
              </a:spcBef>
            </a:pPr>
            <a:r>
              <a:rPr lang="fr-FR" sz="1800" dirty="0"/>
              <a:t>Y: Année d’établissement de rapports</a:t>
            </a:r>
          </a:p>
          <a:p>
            <a:pPr indent="-360000" algn="l" defTabSz="360000">
              <a:spcBef>
                <a:spcPts val="600"/>
              </a:spcBef>
            </a:pPr>
            <a:r>
              <a:rPr lang="fr-FR" sz="1800" dirty="0"/>
              <a:t>Les rapports seront publiés dans l’application QCS Mail (</a:t>
            </a:r>
            <a:r>
              <a:rPr lang="fr-FR" sz="1800" dirty="0" err="1">
                <a:hlinkClick r:id="rId2"/>
              </a:rPr>
              <a:t>qcsmail.ptc.post</a:t>
            </a:r>
            <a:r>
              <a:rPr lang="fr-FR" sz="1800" dirty="0"/>
              <a:t>) entre </a:t>
            </a:r>
            <a:br>
              <a:rPr lang="fr-FR" sz="1800" dirty="0"/>
            </a:br>
            <a:r>
              <a:rPr lang="fr-FR" sz="1800" dirty="0"/>
              <a:t>le 15 et le 25 de chaque mois</a:t>
            </a:r>
          </a:p>
          <a:p>
            <a:pPr indent="-360000" algn="l" defTabSz="360000">
              <a:spcBef>
                <a:spcPts val="600"/>
              </a:spcBef>
            </a:pPr>
            <a:r>
              <a:rPr lang="fr-FR" sz="1800" dirty="0"/>
              <a:t>Rapports finals aux fins de la rémunération: février (T4), mai (T1), août (T2), novembre (T3)</a:t>
            </a:r>
          </a:p>
          <a:p>
            <a:pPr marL="4400" indent="0" algn="l" defTabSz="360000">
              <a:buNone/>
            </a:pPr>
            <a:endParaRPr lang="en-GB" sz="1800" dirty="0"/>
          </a:p>
        </p:txBody>
      </p:sp>
      <p:pic>
        <p:nvPicPr>
          <p:cNvPr id="4" name="Picture 3">
            <a:extLst>
              <a:ext uri="{FF2B5EF4-FFF2-40B4-BE49-F238E27FC236}">
                <a16:creationId xmlns:a16="http://schemas.microsoft.com/office/drawing/2014/main" id="{BE956CB2-7EC7-49C6-88DE-68166B66E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877504"/>
            <a:ext cx="11480292" cy="2012137"/>
          </a:xfrm>
          <a:prstGeom prst="rect">
            <a:avLst/>
          </a:prstGeom>
          <a:noFill/>
          <a:ln>
            <a:noFill/>
          </a:ln>
        </p:spPr>
      </p:pic>
    </p:spTree>
    <p:extLst>
      <p:ext uri="{BB962C8B-B14F-4D97-AF65-F5344CB8AC3E}">
        <p14:creationId xmlns:p14="http://schemas.microsoft.com/office/powerpoint/2010/main" val="377165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fr-FR"/>
              <a:t>Exemple de rapport</a:t>
            </a:r>
          </a:p>
        </p:txBody>
      </p:sp>
      <p:pic>
        <p:nvPicPr>
          <p:cNvPr id="4" name="Picture 3">
            <a:extLst>
              <a:ext uri="{FF2B5EF4-FFF2-40B4-BE49-F238E27FC236}">
                <a16:creationId xmlns:a16="http://schemas.microsoft.com/office/drawing/2014/main" id="{AB5D11AC-061E-4684-B253-8E1C43219D6C}"/>
              </a:ext>
            </a:extLst>
          </p:cNvPr>
          <p:cNvPicPr>
            <a:picLocks noChangeAspect="1"/>
          </p:cNvPicPr>
          <p:nvPr/>
        </p:nvPicPr>
        <p:blipFill>
          <a:blip r:embed="rId2"/>
          <a:stretch>
            <a:fillRect/>
          </a:stretch>
        </p:blipFill>
        <p:spPr>
          <a:xfrm>
            <a:off x="336551" y="1530220"/>
            <a:ext cx="7475667" cy="3031675"/>
          </a:xfrm>
          <a:prstGeom prst="rect">
            <a:avLst/>
          </a:prstGeom>
          <a:ln>
            <a:solidFill>
              <a:schemeClr val="tx1"/>
            </a:solidFill>
          </a:ln>
        </p:spPr>
      </p:pic>
      <p:pic>
        <p:nvPicPr>
          <p:cNvPr id="5" name="Picture 4">
            <a:extLst>
              <a:ext uri="{FF2B5EF4-FFF2-40B4-BE49-F238E27FC236}">
                <a16:creationId xmlns:a16="http://schemas.microsoft.com/office/drawing/2014/main" id="{FD491E8C-CC6D-4181-9F9A-99092673CEF7}"/>
              </a:ext>
            </a:extLst>
          </p:cNvPr>
          <p:cNvPicPr>
            <a:picLocks noChangeAspect="1"/>
          </p:cNvPicPr>
          <p:nvPr/>
        </p:nvPicPr>
        <p:blipFill>
          <a:blip r:embed="rId3"/>
          <a:stretch>
            <a:fillRect/>
          </a:stretch>
        </p:blipFill>
        <p:spPr>
          <a:xfrm>
            <a:off x="4018127" y="4187119"/>
            <a:ext cx="7837322" cy="2384597"/>
          </a:xfrm>
          <a:prstGeom prst="rect">
            <a:avLst/>
          </a:prstGeom>
          <a:ln>
            <a:solidFill>
              <a:schemeClr val="tx1"/>
            </a:solidFill>
          </a:ln>
        </p:spPr>
      </p:pic>
    </p:spTree>
    <p:extLst>
      <p:ext uri="{BB962C8B-B14F-4D97-AF65-F5344CB8AC3E}">
        <p14:creationId xmlns:p14="http://schemas.microsoft.com/office/powerpoint/2010/main" val="235726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BD4C8-3DF6-4C8D-9667-690DD20D5492}"/>
              </a:ext>
            </a:extLst>
          </p:cNvPr>
          <p:cNvSpPr>
            <a:spLocks noGrp="1"/>
          </p:cNvSpPr>
          <p:nvPr>
            <p:ph type="title"/>
          </p:nvPr>
        </p:nvSpPr>
        <p:spPr>
          <a:xfrm>
            <a:off x="1388224" y="320876"/>
            <a:ext cx="10706793" cy="485460"/>
          </a:xfrm>
        </p:spPr>
        <p:txBody>
          <a:bodyPr/>
          <a:lstStyle/>
          <a:p>
            <a:r>
              <a:rPr lang="fr-FR" sz="3200" b="1" dirty="0">
                <a:latin typeface="+mn-lt"/>
                <a:ea typeface="+mn-ea"/>
                <a:cs typeface="+mn-cs"/>
              </a:rPr>
              <a:t>Répondre aux demandes et aux dynamiques du marché</a:t>
            </a:r>
          </a:p>
        </p:txBody>
      </p:sp>
      <p:sp>
        <p:nvSpPr>
          <p:cNvPr id="4" name="Rectangle 1">
            <a:extLst>
              <a:ext uri="{FF2B5EF4-FFF2-40B4-BE49-F238E27FC236}">
                <a16:creationId xmlns:a16="http://schemas.microsoft.com/office/drawing/2014/main" id="{30F19375-8870-4900-86B8-64A4197FDADE}"/>
              </a:ext>
            </a:extLst>
          </p:cNvPr>
          <p:cNvSpPr>
            <a:spLocks noGrp="1" noChangeArrowheads="1"/>
          </p:cNvSpPr>
          <p:nvPr>
            <p:ph idx="1"/>
          </p:nvPr>
        </p:nvSpPr>
        <p:spPr bwMode="auto">
          <a:xfrm>
            <a:off x="1388224" y="1146273"/>
            <a:ext cx="10550064"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fr-FR" sz="1000" b="1" i="0" u="none" strike="noStrike" cap="none" normalizeH="0" baseline="0" dirty="0">
                <a:ln>
                  <a:noFill/>
                </a:ln>
                <a:solidFill>
                  <a:schemeClr val="tx1"/>
                </a:solidFill>
              </a:rPr>
              <a:t>Numérisation</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Remplacement des communications physiques par les communications numériques (courrier électronique, facturation électronique, etc.) et déclin des volumes de courrier traditionnel</a:t>
            </a:r>
          </a:p>
          <a:p>
            <a:pPr eaLnBrk="0" fontAlgn="base" hangingPunct="0">
              <a:lnSpc>
                <a:spcPct val="100000"/>
              </a:lnSpc>
              <a:spcBef>
                <a:spcPct val="0"/>
              </a:spcBef>
              <a:spcAft>
                <a:spcPct val="0"/>
              </a:spcAft>
            </a:pPr>
            <a:r>
              <a:rPr lang="fr-FR" sz="1000" dirty="0"/>
              <a:t>Adoption de l'automatisation, de l'intelligence artificielle (IA) et de la robotique pour le contrôle de l'offre et de la demande, le tri et la distribution</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1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fr-FR" sz="1000" b="1" i="0" u="none" strike="noStrike" cap="none" normalizeH="0" baseline="0" dirty="0">
                <a:ln>
                  <a:noFill/>
                </a:ln>
                <a:solidFill>
                  <a:schemeClr val="tx1"/>
                </a:solidFill>
              </a:rPr>
              <a:t>Essor du commerce électronique</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Réorientation vers des plates-formes de commerce électronique et des réseaux intégrés verticalement  </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Augmentation de la demande de services de distribution des colis, en conséquence de la croissance des achats en ligne</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Transformation de la logistique et de la distribution par le commerce électronique, qui rend indispensable de fournir des services plus rapides et plus efficaces</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1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fr-FR" sz="1000" b="1" i="0" u="none" strike="noStrike" cap="none" normalizeH="0" baseline="0" dirty="0">
                <a:ln>
                  <a:noFill/>
                </a:ln>
                <a:solidFill>
                  <a:schemeClr val="tx1"/>
                </a:solidFill>
              </a:rPr>
              <a:t>Préoccupations environnementales</a:t>
            </a:r>
          </a:p>
          <a:p>
            <a:pPr marR="0" lvl="0" eaLnBrk="0" fontAlgn="base" hangingPunct="0">
              <a:lnSpc>
                <a:spcPct val="100000"/>
              </a:lnSpc>
              <a:spcBef>
                <a:spcPct val="0"/>
              </a:spcBef>
              <a:spcAft>
                <a:spcPct val="0"/>
              </a:spcAft>
              <a:buClrTx/>
              <a:buSzTx/>
              <a:tabLst/>
            </a:pPr>
            <a:r>
              <a:rPr lang="fr-FR" sz="1000" dirty="0"/>
              <a:t>Pressions croissantes pour rendre les opérations durables, y compris par des méthodes de distribution au bilan carbone neutre et par la réduction des déchets papier</a:t>
            </a:r>
          </a:p>
          <a:p>
            <a:pPr marR="0" lvl="0" eaLnBrk="0" fontAlgn="base" hangingPunct="0">
              <a:lnSpc>
                <a:spcPct val="100000"/>
              </a:lnSpc>
              <a:spcBef>
                <a:spcPct val="0"/>
              </a:spcBef>
              <a:spcAft>
                <a:spcPct val="0"/>
              </a:spcAft>
              <a:buClrTx/>
              <a:buSzTx/>
              <a:tabLst/>
            </a:pPr>
            <a:r>
              <a:rPr lang="fr-FR" sz="1000" dirty="0"/>
              <a:t>Attractivité croissante des options de transport respectueuses de l'environnement (p. ex. véhicules électriques, vélo)</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1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fr-FR" sz="1000" b="1" i="0" u="none" strike="noStrike" cap="none" normalizeH="0" baseline="0" dirty="0">
                <a:ln>
                  <a:noFill/>
                </a:ln>
                <a:solidFill>
                  <a:schemeClr val="tx1"/>
                </a:solidFill>
              </a:rPr>
              <a:t>Attentes des clients</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«La commodité avant tout» </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Demande d'options de distribution plus rapides et plus flexibles (p. ex. distribution le jour même ou le jour suivant)</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Importance croissante du suivi et à la transparence tout au long du processus de distribution</a:t>
            </a:r>
          </a:p>
          <a:p>
            <a:pPr eaLnBrk="0" fontAlgn="base" hangingPunct="0">
              <a:lnSpc>
                <a:spcPct val="100000"/>
              </a:lnSpc>
              <a:spcBef>
                <a:spcPct val="0"/>
              </a:spcBef>
              <a:spcAft>
                <a:spcPct val="0"/>
              </a:spcAft>
            </a:pPr>
            <a:r>
              <a:rPr kumimoji="0" lang="fr-FR" sz="1000" b="0" i="0" u="none" strike="noStrike" cap="none" normalizeH="0" baseline="0" dirty="0">
                <a:ln>
                  <a:noFill/>
                </a:ln>
                <a:solidFill>
                  <a:schemeClr val="tx1"/>
                </a:solidFill>
              </a:rPr>
              <a:t>Éléments de services orientés vers la clientèle: distribution gratuite, facilitation des retours, visibilité et distribution/collecte en dehors du domicile  </a:t>
            </a:r>
          </a:p>
          <a:p>
            <a:pPr marL="0" indent="0" eaLnBrk="0" fontAlgn="base" hangingPunct="0">
              <a:lnSpc>
                <a:spcPct val="100000"/>
              </a:lnSpc>
              <a:spcBef>
                <a:spcPct val="0"/>
              </a:spcBef>
              <a:spcAft>
                <a:spcPct val="0"/>
              </a:spcAft>
              <a:buNone/>
            </a:pPr>
            <a:endParaRPr lang="en-GB" altLang="en-US" sz="1000" dirty="0"/>
          </a:p>
          <a:p>
            <a:pPr marL="0" indent="0" eaLnBrk="0" fontAlgn="base" hangingPunct="0">
              <a:lnSpc>
                <a:spcPct val="100000"/>
              </a:lnSpc>
              <a:spcBef>
                <a:spcPct val="0"/>
              </a:spcBef>
              <a:spcAft>
                <a:spcPct val="0"/>
              </a:spcAft>
              <a:buNone/>
            </a:pPr>
            <a:r>
              <a:rPr lang="fr-FR" sz="1000" b="1" dirty="0"/>
              <a:t>Politiques et législation commerciales</a:t>
            </a:r>
          </a:p>
          <a:p>
            <a:pPr eaLnBrk="0" fontAlgn="base" hangingPunct="0">
              <a:lnSpc>
                <a:spcPct val="100000"/>
              </a:lnSpc>
              <a:spcBef>
                <a:spcPct val="0"/>
              </a:spcBef>
              <a:spcAft>
                <a:spcPct val="0"/>
              </a:spcAft>
            </a:pPr>
            <a:r>
              <a:rPr lang="fr-FR" sz="1000" dirty="0"/>
              <a:t>Nouvelles exigences législatives en matière de données, de sécurité et de limites sur certaines marchandises</a:t>
            </a:r>
          </a:p>
          <a:p>
            <a:pPr eaLnBrk="0" fontAlgn="base" hangingPunct="0">
              <a:lnSpc>
                <a:spcPct val="100000"/>
              </a:lnSpc>
              <a:spcBef>
                <a:spcPct val="0"/>
              </a:spcBef>
              <a:spcAft>
                <a:spcPct val="0"/>
              </a:spcAft>
            </a:pPr>
            <a:r>
              <a:rPr lang="fr-FR" sz="1000" dirty="0"/>
              <a:t>Modifications apportées aux politiques commerciales</a:t>
            </a:r>
          </a:p>
          <a:p>
            <a:pPr marL="0" indent="0" eaLnBrk="0" fontAlgn="base" hangingPunct="0">
              <a:lnSpc>
                <a:spcPct val="100000"/>
              </a:lnSpc>
              <a:spcBef>
                <a:spcPct val="0"/>
              </a:spcBef>
              <a:spcAft>
                <a:spcPct val="0"/>
              </a:spcAft>
              <a:buNone/>
            </a:pPr>
            <a:endParaRPr lang="en-GB" altLang="en-US" sz="1000" dirty="0"/>
          </a:p>
          <a:p>
            <a:pPr marL="0" indent="0" eaLnBrk="0" fontAlgn="base" hangingPunct="0">
              <a:lnSpc>
                <a:spcPct val="100000"/>
              </a:lnSpc>
              <a:spcBef>
                <a:spcPct val="0"/>
              </a:spcBef>
              <a:spcAft>
                <a:spcPct val="0"/>
              </a:spcAft>
              <a:buNone/>
            </a:pPr>
            <a:r>
              <a:rPr lang="fr-FR" sz="1000" b="1" dirty="0"/>
              <a:t>Impacts structurels sur les opérateurs désignés</a:t>
            </a:r>
          </a:p>
          <a:p>
            <a:pPr eaLnBrk="0" fontAlgn="base" hangingPunct="0">
              <a:lnSpc>
                <a:spcPct val="100000"/>
              </a:lnSpc>
              <a:spcBef>
                <a:spcPct val="0"/>
              </a:spcBef>
              <a:spcAft>
                <a:spcPct val="0"/>
              </a:spcAft>
            </a:pPr>
            <a:r>
              <a:rPr lang="fr-FR" sz="1000" dirty="0"/>
              <a:t>Intensification de la concurrence</a:t>
            </a:r>
          </a:p>
          <a:p>
            <a:pPr eaLnBrk="0" fontAlgn="base" hangingPunct="0">
              <a:lnSpc>
                <a:spcPct val="100000"/>
              </a:lnSpc>
              <a:spcBef>
                <a:spcPct val="0"/>
              </a:spcBef>
              <a:spcAft>
                <a:spcPct val="0"/>
              </a:spcAft>
            </a:pPr>
            <a:r>
              <a:rPr lang="fr-FR" sz="1000" dirty="0"/>
              <a:t>Réduction des revenus provenant des marchés traditionnels; efforts pour trouver le bon équilibre entre les exigences des secteurs traditionnels et celles des nouveaux secteurs</a:t>
            </a:r>
          </a:p>
          <a:p>
            <a:pPr eaLnBrk="0" fontAlgn="base" hangingPunct="0">
              <a:lnSpc>
                <a:spcPct val="100000"/>
              </a:lnSpc>
              <a:spcBef>
                <a:spcPct val="0"/>
              </a:spcBef>
              <a:spcAft>
                <a:spcPct val="0"/>
              </a:spcAft>
            </a:pPr>
            <a:r>
              <a:rPr lang="fr-FR" sz="1000" dirty="0"/>
              <a:t>Tension entre les contraintes financières et les besoins en capitaux   </a:t>
            </a:r>
          </a:p>
        </p:txBody>
      </p:sp>
      <p:pic>
        <p:nvPicPr>
          <p:cNvPr id="6" name="Picture 5">
            <a:extLst>
              <a:ext uri="{FF2B5EF4-FFF2-40B4-BE49-F238E27FC236}">
                <a16:creationId xmlns:a16="http://schemas.microsoft.com/office/drawing/2014/main" id="{0611DB6F-D873-4D7D-B4A3-2C2CFCEE9210}"/>
              </a:ext>
            </a:extLst>
          </p:cNvPr>
          <p:cNvPicPr>
            <a:picLocks noChangeAspect="1"/>
          </p:cNvPicPr>
          <p:nvPr/>
        </p:nvPicPr>
        <p:blipFill>
          <a:blip r:embed="rId3"/>
          <a:stretch>
            <a:fillRect/>
          </a:stretch>
        </p:blipFill>
        <p:spPr>
          <a:xfrm>
            <a:off x="497466" y="3421525"/>
            <a:ext cx="392938" cy="511901"/>
          </a:xfrm>
          <a:prstGeom prst="rect">
            <a:avLst/>
          </a:prstGeom>
        </p:spPr>
      </p:pic>
      <p:pic>
        <p:nvPicPr>
          <p:cNvPr id="8" name="Picture 7">
            <a:extLst>
              <a:ext uri="{FF2B5EF4-FFF2-40B4-BE49-F238E27FC236}">
                <a16:creationId xmlns:a16="http://schemas.microsoft.com/office/drawing/2014/main" id="{EAAB1E1C-A278-43F5-8A91-CEDCC96FAA0E}"/>
              </a:ext>
            </a:extLst>
          </p:cNvPr>
          <p:cNvPicPr>
            <a:picLocks noChangeAspect="1"/>
          </p:cNvPicPr>
          <p:nvPr/>
        </p:nvPicPr>
        <p:blipFill>
          <a:blip r:embed="rId4"/>
          <a:stretch>
            <a:fillRect/>
          </a:stretch>
        </p:blipFill>
        <p:spPr>
          <a:xfrm>
            <a:off x="463577" y="1907969"/>
            <a:ext cx="468769" cy="490572"/>
          </a:xfrm>
          <a:prstGeom prst="rect">
            <a:avLst/>
          </a:prstGeom>
        </p:spPr>
      </p:pic>
      <p:pic>
        <p:nvPicPr>
          <p:cNvPr id="10" name="Picture 9">
            <a:extLst>
              <a:ext uri="{FF2B5EF4-FFF2-40B4-BE49-F238E27FC236}">
                <a16:creationId xmlns:a16="http://schemas.microsoft.com/office/drawing/2014/main" id="{49F90DA0-55A1-43E6-87C5-8AF8CBED0D64}"/>
              </a:ext>
            </a:extLst>
          </p:cNvPr>
          <p:cNvPicPr>
            <a:picLocks noChangeAspect="1"/>
          </p:cNvPicPr>
          <p:nvPr/>
        </p:nvPicPr>
        <p:blipFill>
          <a:blip r:embed="rId5"/>
          <a:stretch>
            <a:fillRect/>
          </a:stretch>
        </p:blipFill>
        <p:spPr>
          <a:xfrm>
            <a:off x="481931" y="5122543"/>
            <a:ext cx="355280" cy="496667"/>
          </a:xfrm>
          <a:prstGeom prst="rect">
            <a:avLst/>
          </a:prstGeom>
        </p:spPr>
      </p:pic>
      <p:pic>
        <p:nvPicPr>
          <p:cNvPr id="12" name="Picture 11">
            <a:extLst>
              <a:ext uri="{FF2B5EF4-FFF2-40B4-BE49-F238E27FC236}">
                <a16:creationId xmlns:a16="http://schemas.microsoft.com/office/drawing/2014/main" id="{3A98BDBE-1396-4DD7-92DC-C27045F04761}"/>
              </a:ext>
            </a:extLst>
          </p:cNvPr>
          <p:cNvPicPr>
            <a:picLocks noChangeAspect="1"/>
          </p:cNvPicPr>
          <p:nvPr/>
        </p:nvPicPr>
        <p:blipFill>
          <a:blip r:embed="rId6"/>
          <a:stretch>
            <a:fillRect/>
          </a:stretch>
        </p:blipFill>
        <p:spPr>
          <a:xfrm>
            <a:off x="451663" y="4399924"/>
            <a:ext cx="414369" cy="405229"/>
          </a:xfrm>
          <a:prstGeom prst="rect">
            <a:avLst/>
          </a:prstGeom>
        </p:spPr>
      </p:pic>
      <p:pic>
        <p:nvPicPr>
          <p:cNvPr id="14" name="Picture 13">
            <a:extLst>
              <a:ext uri="{FF2B5EF4-FFF2-40B4-BE49-F238E27FC236}">
                <a16:creationId xmlns:a16="http://schemas.microsoft.com/office/drawing/2014/main" id="{46DE6A3E-F6EF-4D1F-9802-3FE9B29DCF06}"/>
              </a:ext>
            </a:extLst>
          </p:cNvPr>
          <p:cNvPicPr>
            <a:picLocks noChangeAspect="1"/>
          </p:cNvPicPr>
          <p:nvPr/>
        </p:nvPicPr>
        <p:blipFill>
          <a:blip r:embed="rId7"/>
          <a:stretch>
            <a:fillRect/>
          </a:stretch>
        </p:blipFill>
        <p:spPr>
          <a:xfrm>
            <a:off x="511454" y="2701325"/>
            <a:ext cx="347339" cy="417416"/>
          </a:xfrm>
          <a:prstGeom prst="rect">
            <a:avLst/>
          </a:prstGeom>
        </p:spPr>
      </p:pic>
      <p:pic>
        <p:nvPicPr>
          <p:cNvPr id="16" name="Picture 15">
            <a:extLst>
              <a:ext uri="{FF2B5EF4-FFF2-40B4-BE49-F238E27FC236}">
                <a16:creationId xmlns:a16="http://schemas.microsoft.com/office/drawing/2014/main" id="{DED32AB6-044C-459A-B5C0-E9807EEDA48B}"/>
              </a:ext>
            </a:extLst>
          </p:cNvPr>
          <p:cNvPicPr>
            <a:picLocks noChangeAspect="1"/>
          </p:cNvPicPr>
          <p:nvPr/>
        </p:nvPicPr>
        <p:blipFill>
          <a:blip r:embed="rId8"/>
          <a:stretch>
            <a:fillRect/>
          </a:stretch>
        </p:blipFill>
        <p:spPr>
          <a:xfrm>
            <a:off x="497466" y="1184339"/>
            <a:ext cx="399398" cy="568840"/>
          </a:xfrm>
          <a:prstGeom prst="rect">
            <a:avLst/>
          </a:prstGeom>
        </p:spPr>
      </p:pic>
      <p:sp>
        <p:nvSpPr>
          <p:cNvPr id="17" name="TextBox 16">
            <a:extLst>
              <a:ext uri="{FF2B5EF4-FFF2-40B4-BE49-F238E27FC236}">
                <a16:creationId xmlns:a16="http://schemas.microsoft.com/office/drawing/2014/main" id="{39E1CAB5-4EA1-444F-837F-1BA20F26BC7E}"/>
              </a:ext>
            </a:extLst>
          </p:cNvPr>
          <p:cNvSpPr txBox="1"/>
          <p:nvPr/>
        </p:nvSpPr>
        <p:spPr>
          <a:xfrm>
            <a:off x="383466" y="1544722"/>
            <a:ext cx="627657" cy="261610"/>
          </a:xfrm>
          <a:prstGeom prst="rect">
            <a:avLst/>
          </a:prstGeom>
          <a:solidFill>
            <a:schemeClr val="bg1"/>
          </a:solidFill>
        </p:spPr>
        <p:txBody>
          <a:bodyPr wrap="square" rtlCol="0">
            <a:spAutoFit/>
          </a:bodyPr>
          <a:lstStyle/>
          <a:p>
            <a:r>
              <a:rPr lang="fr-FR" sz="800" b="1" dirty="0">
                <a:solidFill>
                  <a:schemeClr val="accent1">
                    <a:lumMod val="50000"/>
                  </a:schemeClr>
                </a:solidFill>
              </a:rPr>
              <a:t>Évolution</a:t>
            </a:r>
            <a:r>
              <a:rPr lang="fr-FR" sz="1100" dirty="0"/>
              <a:t> </a:t>
            </a:r>
          </a:p>
        </p:txBody>
      </p:sp>
      <p:sp>
        <p:nvSpPr>
          <p:cNvPr id="13" name="TextBox 12">
            <a:extLst>
              <a:ext uri="{FF2B5EF4-FFF2-40B4-BE49-F238E27FC236}">
                <a16:creationId xmlns:a16="http://schemas.microsoft.com/office/drawing/2014/main" id="{597F473E-D392-4D44-A11A-298E78A34F4B}"/>
              </a:ext>
            </a:extLst>
          </p:cNvPr>
          <p:cNvSpPr txBox="1"/>
          <p:nvPr/>
        </p:nvSpPr>
        <p:spPr>
          <a:xfrm>
            <a:off x="2068244" y="6185093"/>
            <a:ext cx="9737766" cy="646331"/>
          </a:xfrm>
          <a:prstGeom prst="rect">
            <a:avLst/>
          </a:prstGeom>
          <a:noFill/>
        </p:spPr>
        <p:txBody>
          <a:bodyPr wrap="square">
            <a:spAutoFit/>
          </a:bodyPr>
          <a:lstStyle/>
          <a:p>
            <a:pPr>
              <a:spcAft>
                <a:spcPts val="1000"/>
              </a:spcAft>
            </a:pPr>
            <a:r>
              <a:rPr lang="fr-FR" b="1" dirty="0">
                <a:solidFill>
                  <a:schemeClr val="accent1"/>
                </a:solidFill>
                <a:latin typeface="+mn-lt"/>
                <a:ea typeface="+mn-ea"/>
                <a:cs typeface="+mn-cs"/>
              </a:rPr>
              <a:t>Transition vers une approche par menu pour aligner les besoins du secteur et simplifier l'offre de services en harmonisant les produits, la qualité et la rémunération  </a:t>
            </a:r>
          </a:p>
        </p:txBody>
      </p:sp>
      <p:pic>
        <p:nvPicPr>
          <p:cNvPr id="7" name="Picture 6">
            <a:extLst>
              <a:ext uri="{FF2B5EF4-FFF2-40B4-BE49-F238E27FC236}">
                <a16:creationId xmlns:a16="http://schemas.microsoft.com/office/drawing/2014/main" id="{3D1B785F-D988-45FF-A2C0-34C71F53F9BA}"/>
              </a:ext>
            </a:extLst>
          </p:cNvPr>
          <p:cNvPicPr>
            <a:picLocks noChangeAspect="1"/>
          </p:cNvPicPr>
          <p:nvPr/>
        </p:nvPicPr>
        <p:blipFill>
          <a:blip r:embed="rId9"/>
          <a:stretch>
            <a:fillRect/>
          </a:stretch>
        </p:blipFill>
        <p:spPr>
          <a:xfrm>
            <a:off x="230227" y="6145875"/>
            <a:ext cx="1786564" cy="640467"/>
          </a:xfrm>
          <a:prstGeom prst="rect">
            <a:avLst/>
          </a:prstGeom>
        </p:spPr>
      </p:pic>
    </p:spTree>
    <p:extLst>
      <p:ext uri="{BB962C8B-B14F-4D97-AF65-F5344CB8AC3E}">
        <p14:creationId xmlns:p14="http://schemas.microsoft.com/office/powerpoint/2010/main" val="2417891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3" y="497201"/>
            <a:ext cx="9466079" cy="574284"/>
          </a:xfrm>
        </p:spPr>
        <p:txBody>
          <a:bodyPr/>
          <a:lstStyle/>
          <a:p>
            <a:r>
              <a:rPr lang="fr-FR" sz="3200" dirty="0"/>
              <a:t>Enseignements tirés et rapports opérationnels</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algn="l" defTabSz="360000">
              <a:buNone/>
            </a:pPr>
            <a:endParaRPr lang="en-US" sz="2000" dirty="0"/>
          </a:p>
          <a:p>
            <a:pPr marL="4400" indent="0" algn="l" defTabSz="360000">
              <a:buNone/>
            </a:pPr>
            <a:endParaRPr lang="en-US" sz="2000" dirty="0"/>
          </a:p>
          <a:p>
            <a:pPr marL="4400" indent="0" algn="l" defTabSz="360000">
              <a:buNone/>
            </a:pPr>
            <a:endParaRPr lang="en-US" sz="2000" dirty="0"/>
          </a:p>
          <a:p>
            <a:pPr marL="4400" indent="0" algn="l" defTabSz="360000">
              <a:buNone/>
            </a:pPr>
            <a:endParaRPr lang="en-GB" sz="2000" dirty="0"/>
          </a:p>
        </p:txBody>
      </p:sp>
      <p:sp>
        <p:nvSpPr>
          <p:cNvPr id="14" name="Content Placeholder 2">
            <a:extLst>
              <a:ext uri="{FF2B5EF4-FFF2-40B4-BE49-F238E27FC236}">
                <a16:creationId xmlns:a16="http://schemas.microsoft.com/office/drawing/2014/main" id="{4FA728CF-8366-47D3-8628-3B82872013BB}"/>
              </a:ext>
            </a:extLst>
          </p:cNvPr>
          <p:cNvSpPr txBox="1">
            <a:spLocks/>
          </p:cNvSpPr>
          <p:nvPr/>
        </p:nvSpPr>
        <p:spPr bwMode="auto">
          <a:xfrm>
            <a:off x="336550" y="4702206"/>
            <a:ext cx="11518900" cy="13320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360000" indent="-355600" algn="just" rtl="0" eaLnBrk="1" fontAlgn="base" hangingPunct="1">
              <a:lnSpc>
                <a:spcPct val="100000"/>
              </a:lnSpc>
              <a:spcBef>
                <a:spcPts val="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0" algn="just" rtl="0" eaLnBrk="1" fontAlgn="base" hangingPunct="1">
              <a:lnSpc>
                <a:spcPct val="100000"/>
              </a:lnSpc>
              <a:spcBef>
                <a:spcPts val="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0" algn="just" rtl="0" eaLnBrk="1" fontAlgn="base" hangingPunct="1">
              <a:lnSpc>
                <a:spcPct val="100000"/>
              </a:lnSpc>
              <a:spcBef>
                <a:spcPts val="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0" indent="0" algn="l" defTabSz="360000">
              <a:buFont typeface="Arial" panose="020B0604020202020204" pitchFamily="34" charset="0"/>
              <a:buNone/>
            </a:pPr>
            <a:r>
              <a:rPr lang="fr-FR" sz="2000" dirty="0"/>
              <a:t>Rapports opérationnels</a:t>
            </a:r>
          </a:p>
          <a:p>
            <a:pPr indent="-360000" algn="l" defTabSz="360000">
              <a:spcBef>
                <a:spcPts val="600"/>
              </a:spcBef>
              <a:buFont typeface="Wingdings" panose="05000000000000000000" pitchFamily="2" charset="2"/>
              <a:buChar char="q"/>
            </a:pPr>
            <a:r>
              <a:rPr lang="fr-FR" sz="2000" dirty="0"/>
              <a:t>Seuls des fichiers plats peuvent être générés et mis à disposition à la demande </a:t>
            </a:r>
          </a:p>
          <a:p>
            <a:pPr indent="-360000" algn="l" defTabSz="360000">
              <a:spcBef>
                <a:spcPts val="600"/>
              </a:spcBef>
              <a:buFont typeface="Wingdings" panose="05000000000000000000" pitchFamily="2" charset="2"/>
              <a:buChar char="q"/>
            </a:pPr>
            <a:r>
              <a:rPr lang="fr-FR" sz="2000" dirty="0"/>
              <a:t>Le système mondial d’établissement de rapports de l’UPU contiendra davantage </a:t>
            </a:r>
            <a:br>
              <a:rPr lang="fr-FR" sz="2000" dirty="0"/>
            </a:br>
            <a:r>
              <a:rPr lang="fr-FR" sz="2000" dirty="0"/>
              <a:t>de rapports opérationnels</a:t>
            </a:r>
          </a:p>
          <a:p>
            <a:pPr marL="4400" indent="0" algn="l" defTabSz="360000">
              <a:buFont typeface="Arial" panose="020B0604020202020204" pitchFamily="34" charset="0"/>
              <a:buNone/>
            </a:pPr>
            <a:endParaRPr lang="en-US" sz="2000" dirty="0"/>
          </a:p>
          <a:p>
            <a:pPr marL="4400" indent="0" algn="l" defTabSz="360000">
              <a:buFont typeface="Arial" panose="020B0604020202020204" pitchFamily="34" charset="0"/>
              <a:buNone/>
            </a:pPr>
            <a:endParaRPr lang="en-GB" sz="2000" dirty="0"/>
          </a:p>
        </p:txBody>
      </p:sp>
      <p:grpSp>
        <p:nvGrpSpPr>
          <p:cNvPr id="15" name="Group 14">
            <a:extLst>
              <a:ext uri="{FF2B5EF4-FFF2-40B4-BE49-F238E27FC236}">
                <a16:creationId xmlns:a16="http://schemas.microsoft.com/office/drawing/2014/main" id="{2BB84895-DDA0-436C-8AD4-8F2B369ACD5D}"/>
              </a:ext>
            </a:extLst>
          </p:cNvPr>
          <p:cNvGrpSpPr/>
          <p:nvPr/>
        </p:nvGrpSpPr>
        <p:grpSpPr>
          <a:xfrm>
            <a:off x="221082" y="1525879"/>
            <a:ext cx="11634369" cy="3168331"/>
            <a:chOff x="145357" y="1377980"/>
            <a:chExt cx="11405634" cy="3168331"/>
          </a:xfrm>
        </p:grpSpPr>
        <p:sp>
          <p:nvSpPr>
            <p:cNvPr id="16" name="TextBox 15">
              <a:extLst>
                <a:ext uri="{FF2B5EF4-FFF2-40B4-BE49-F238E27FC236}">
                  <a16:creationId xmlns:a16="http://schemas.microsoft.com/office/drawing/2014/main" id="{E61261EC-C5C1-48FB-911D-50F8B12C2E05}"/>
                </a:ext>
              </a:extLst>
            </p:cNvPr>
            <p:cNvSpPr txBox="1"/>
            <p:nvPr/>
          </p:nvSpPr>
          <p:spPr>
            <a:xfrm>
              <a:off x="258556" y="1985964"/>
              <a:ext cx="6525110" cy="307777"/>
            </a:xfrm>
            <a:prstGeom prst="rect">
              <a:avLst/>
            </a:prstGeom>
            <a:noFill/>
          </p:spPr>
          <p:txBody>
            <a:bodyPr wrap="square" lIns="0" tIns="0" rIns="0" bIns="0" rtlCol="0">
              <a:spAutoFit/>
            </a:bodyPr>
            <a:lstStyle/>
            <a:p>
              <a:pPr marL="358775" lvl="1" indent="-358775" defTabSz="360000">
                <a:buFont typeface="Wingdings" panose="05000000000000000000" pitchFamily="2" charset="2"/>
                <a:buChar char="q"/>
              </a:pPr>
              <a:r>
                <a:rPr lang="fr-FR" sz="2000" dirty="0">
                  <a:latin typeface="Verdana" panose="020B0604030504040204" pitchFamily="34" charset="0"/>
                  <a:ea typeface="Verdana" panose="020B0604030504040204" pitchFamily="34" charset="0"/>
                </a:rPr>
                <a:t>Les données EDI doivent être copiées</a:t>
              </a:r>
            </a:p>
          </p:txBody>
        </p:sp>
        <p:sp>
          <p:nvSpPr>
            <p:cNvPr id="17" name="Title 1">
              <a:extLst>
                <a:ext uri="{FF2B5EF4-FFF2-40B4-BE49-F238E27FC236}">
                  <a16:creationId xmlns:a16="http://schemas.microsoft.com/office/drawing/2014/main" id="{F7772A27-73DD-44B8-AD9A-7B00727854AF}"/>
                </a:ext>
              </a:extLst>
            </p:cNvPr>
            <p:cNvSpPr txBox="1">
              <a:spLocks/>
            </p:cNvSpPr>
            <p:nvPr/>
          </p:nvSpPr>
          <p:spPr>
            <a:xfrm>
              <a:off x="145357" y="1377980"/>
              <a:ext cx="3434150"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000" b="0" dirty="0"/>
                <a:t>Enseignements tirés</a:t>
              </a:r>
            </a:p>
          </p:txBody>
        </p:sp>
        <p:pic>
          <p:nvPicPr>
            <p:cNvPr id="18" name="Picture 17">
              <a:extLst>
                <a:ext uri="{FF2B5EF4-FFF2-40B4-BE49-F238E27FC236}">
                  <a16:creationId xmlns:a16="http://schemas.microsoft.com/office/drawing/2014/main" id="{1150C487-3D76-439C-9CC2-199ABD09A6FF}"/>
                </a:ext>
              </a:extLst>
            </p:cNvPr>
            <p:cNvPicPr>
              <a:picLocks noChangeAspect="1"/>
            </p:cNvPicPr>
            <p:nvPr/>
          </p:nvPicPr>
          <p:blipFill>
            <a:blip r:embed="rId2"/>
            <a:stretch>
              <a:fillRect/>
            </a:stretch>
          </p:blipFill>
          <p:spPr>
            <a:xfrm>
              <a:off x="6927555" y="1382321"/>
              <a:ext cx="4623436" cy="3163990"/>
            </a:xfrm>
            <a:prstGeom prst="rect">
              <a:avLst/>
            </a:prstGeom>
            <a:ln>
              <a:solidFill>
                <a:schemeClr val="accent1"/>
              </a:solidFill>
            </a:ln>
          </p:spPr>
        </p:pic>
        <p:sp>
          <p:nvSpPr>
            <p:cNvPr id="19" name="TextBox 18">
              <a:extLst>
                <a:ext uri="{FF2B5EF4-FFF2-40B4-BE49-F238E27FC236}">
                  <a16:creationId xmlns:a16="http://schemas.microsoft.com/office/drawing/2014/main" id="{0A8D708D-987E-4EC1-A8C6-B3E69469A4BC}"/>
                </a:ext>
              </a:extLst>
            </p:cNvPr>
            <p:cNvSpPr txBox="1"/>
            <p:nvPr/>
          </p:nvSpPr>
          <p:spPr>
            <a:xfrm>
              <a:off x="258554" y="2444699"/>
              <a:ext cx="6270699" cy="615553"/>
            </a:xfrm>
            <a:prstGeom prst="rect">
              <a:avLst/>
            </a:prstGeom>
            <a:noFill/>
          </p:spPr>
          <p:txBody>
            <a:bodyPr wrap="square" lIns="0" tIns="0" rIns="0" bIns="0" rtlCol="0">
              <a:spAutoFit/>
            </a:bodyPr>
            <a:lstStyle/>
            <a:p>
              <a:pPr marL="360000" lvl="1" indent="-360000" defTabSz="360000">
                <a:buFont typeface="Wingdings" panose="05000000000000000000" pitchFamily="2" charset="2"/>
                <a:buChar char="q"/>
              </a:pPr>
              <a:r>
                <a:rPr lang="fr-FR" sz="2000" dirty="0">
                  <a:latin typeface="Verdana" panose="020B0604030504040204" pitchFamily="34" charset="0"/>
                  <a:ea typeface="Verdana" panose="020B0604030504040204" pitchFamily="34" charset="0"/>
                </a:rPr>
                <a:t>Accès au système d’établissement de rapports du système de contrôle de la qualité (QCS)</a:t>
              </a:r>
            </a:p>
          </p:txBody>
        </p:sp>
      </p:grpSp>
    </p:spTree>
    <p:extLst>
      <p:ext uri="{BB962C8B-B14F-4D97-AF65-F5344CB8AC3E}">
        <p14:creationId xmlns:p14="http://schemas.microsoft.com/office/powerpoint/2010/main" val="15158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18995"/>
            <a:ext cx="9762108" cy="645799"/>
          </a:xfrm>
        </p:spPr>
        <p:txBody>
          <a:bodyPr/>
          <a:lstStyle/>
          <a:p>
            <a:r>
              <a:rPr lang="fr-FR" sz="2800" dirty="0"/>
              <a:t>Traitement électronique des réclamations internationales à compter du 1</a:t>
            </a:r>
            <a:r>
              <a:rPr lang="fr-FR" sz="2800" baseline="30000" dirty="0"/>
              <a:t>er</a:t>
            </a:r>
            <a:r>
              <a:rPr lang="fr-FR" sz="2800" dirty="0"/>
              <a:t> janvier 2026</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000" dirty="0"/>
          </a:p>
          <a:p>
            <a:pPr marL="4400" indent="0" defTabSz="360000">
              <a:buNone/>
            </a:pPr>
            <a:endParaRPr lang="en-US" sz="2000" dirty="0"/>
          </a:p>
          <a:p>
            <a:pPr marL="4400" indent="0" defTabSz="360000">
              <a:buNone/>
            </a:pPr>
            <a:endParaRPr lang="en-US" sz="2000" dirty="0"/>
          </a:p>
          <a:p>
            <a:pPr marL="4400" indent="0" defTabSz="360000">
              <a:buNone/>
            </a:pPr>
            <a:endParaRPr lang="en-GB" sz="2000" dirty="0"/>
          </a:p>
        </p:txBody>
      </p:sp>
      <p:graphicFrame>
        <p:nvGraphicFramePr>
          <p:cNvPr id="4" name="Diagramme 3">
            <a:extLst>
              <a:ext uri="{FF2B5EF4-FFF2-40B4-BE49-F238E27FC236}">
                <a16:creationId xmlns:a16="http://schemas.microsoft.com/office/drawing/2014/main" id="{1EB9B946-B8D1-4140-8382-D845942D8561}"/>
              </a:ext>
            </a:extLst>
          </p:cNvPr>
          <p:cNvGraphicFramePr/>
          <p:nvPr>
            <p:extLst>
              <p:ext uri="{D42A27DB-BD31-4B8C-83A1-F6EECF244321}">
                <p14:modId xmlns:p14="http://schemas.microsoft.com/office/powerpoint/2010/main" val="2331281459"/>
              </p:ext>
            </p:extLst>
          </p:nvPr>
        </p:nvGraphicFramePr>
        <p:xfrm>
          <a:off x="342900" y="1341521"/>
          <a:ext cx="4325353"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4F4979E3-A7A8-4337-B669-6562F97D30DF}"/>
              </a:ext>
            </a:extLst>
          </p:cNvPr>
          <p:cNvGraphicFramePr/>
          <p:nvPr>
            <p:extLst>
              <p:ext uri="{D42A27DB-BD31-4B8C-83A1-F6EECF244321}">
                <p14:modId xmlns:p14="http://schemas.microsoft.com/office/powerpoint/2010/main" val="1819679918"/>
              </p:ext>
            </p:extLst>
          </p:nvPr>
        </p:nvGraphicFramePr>
        <p:xfrm>
          <a:off x="4788568" y="1341521"/>
          <a:ext cx="6864016" cy="522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378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fr-FR"/>
            </a:br>
            <a:r>
              <a:rPr lang="fr-FR" sz="4400"/>
              <a:t> 8. </a:t>
            </a:r>
            <a:r>
              <a:rPr lang="fr-FR" sz="4800"/>
              <a:t>Comptabilité</a:t>
            </a:r>
          </a:p>
        </p:txBody>
      </p:sp>
    </p:spTree>
    <p:extLst>
      <p:ext uri="{BB962C8B-B14F-4D97-AF65-F5344CB8AC3E}">
        <p14:creationId xmlns:p14="http://schemas.microsoft.com/office/powerpoint/2010/main" val="249876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fr-FR"/>
              <a:t>La comptabilité aujourd’hui</a:t>
            </a:r>
          </a:p>
        </p:txBody>
      </p:sp>
      <p:sp>
        <p:nvSpPr>
          <p:cNvPr id="4" name="TextBox 3">
            <a:extLst>
              <a:ext uri="{FF2B5EF4-FFF2-40B4-BE49-F238E27FC236}">
                <a16:creationId xmlns:a16="http://schemas.microsoft.com/office/drawing/2014/main" id="{9D9832BA-91E4-42FE-BD9A-DA3F433ADB89}"/>
              </a:ext>
            </a:extLst>
          </p:cNvPr>
          <p:cNvSpPr txBox="1"/>
          <p:nvPr/>
        </p:nvSpPr>
        <p:spPr>
          <a:xfrm>
            <a:off x="7298575" y="1305777"/>
            <a:ext cx="4556875" cy="907941"/>
          </a:xfrm>
          <a:prstGeom prst="rect">
            <a:avLst/>
          </a:prstGeom>
          <a:solidFill>
            <a:schemeClr val="accent2">
              <a:lumMod val="20000"/>
              <a:lumOff val="80000"/>
            </a:schemeClr>
          </a:solidFill>
        </p:spPr>
        <p:txBody>
          <a:bodyPr wrap="square" rtlCol="0">
            <a:spAutoFit/>
          </a:bodyPr>
          <a:lstStyle/>
          <a:p>
            <a:r>
              <a:rPr lang="fr-FR" sz="1200" dirty="0">
                <a:latin typeface="Verdana" panose="020B0604030504040204" pitchFamily="34" charset="0"/>
                <a:ea typeface="Verdana" panose="020B0604030504040204" pitchFamily="34" charset="0"/>
              </a:rPr>
              <a:t>Participation facultative au programme de rémunération supplémentaire de l'UPU</a:t>
            </a:r>
          </a:p>
          <a:p>
            <a:pPr>
              <a:spcBef>
                <a:spcPts val="600"/>
              </a:spcBef>
            </a:pPr>
            <a:r>
              <a:rPr lang="fr-FR" sz="1200" dirty="0">
                <a:latin typeface="Verdana" panose="020B0604030504040204" pitchFamily="34" charset="0"/>
                <a:ea typeface="Verdana" panose="020B0604030504040204" pitchFamily="34" charset="0"/>
              </a:rPr>
              <a:t>-&gt; sous-groupe «fermé» d'opérateurs bénéficiant d'une rémunération supplémentaire en fonction des résultats</a:t>
            </a:r>
          </a:p>
        </p:txBody>
      </p:sp>
      <p:graphicFrame>
        <p:nvGraphicFramePr>
          <p:cNvPr id="5" name="Table 4">
            <a:extLst>
              <a:ext uri="{FF2B5EF4-FFF2-40B4-BE49-F238E27FC236}">
                <a16:creationId xmlns:a16="http://schemas.microsoft.com/office/drawing/2014/main" id="{3E8EAFE6-D731-41C0-871F-3458568B4F01}"/>
              </a:ext>
            </a:extLst>
          </p:cNvPr>
          <p:cNvGraphicFramePr>
            <a:graphicFrameLocks noGrp="1"/>
          </p:cNvGraphicFramePr>
          <p:nvPr>
            <p:extLst>
              <p:ext uri="{D42A27DB-BD31-4B8C-83A1-F6EECF244321}">
                <p14:modId xmlns:p14="http://schemas.microsoft.com/office/powerpoint/2010/main" val="442939544"/>
              </p:ext>
            </p:extLst>
          </p:nvPr>
        </p:nvGraphicFramePr>
        <p:xfrm>
          <a:off x="336550" y="2294731"/>
          <a:ext cx="11518900" cy="3765847"/>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404827">
                <a:tc>
                  <a:txBody>
                    <a:bodyPr/>
                    <a:lstStyle/>
                    <a:p>
                      <a:r>
                        <a:rPr lang="fr-FR" sz="1400" b="0" i="1" dirty="0">
                          <a:latin typeface="Verdana" panose="020B0604030504040204" pitchFamily="34" charset="0"/>
                          <a:ea typeface="Verdana" panose="020B0604030504040204" pitchFamily="34" charset="0"/>
                        </a:rPr>
                        <a:t>Produit</a:t>
                      </a:r>
                    </a:p>
                  </a:txBody>
                  <a:tcPr marL="72000" marR="72000" marT="72000" marB="72000"/>
                </a:tc>
                <a:tc>
                  <a:txBody>
                    <a:bodyPr/>
                    <a:lstStyle/>
                    <a:p>
                      <a:r>
                        <a:rPr lang="fr-FR" sz="1400" b="0" i="1">
                          <a:latin typeface="Verdana" panose="020B0604030504040204" pitchFamily="34" charset="0"/>
                          <a:ea typeface="Verdana" panose="020B0604030504040204" pitchFamily="34" charset="0"/>
                        </a:rPr>
                        <a:t>Rémunération additionnelle</a:t>
                      </a:r>
                    </a:p>
                  </a:txBody>
                  <a:tcPr marL="72000" marR="72000" marT="72000" marB="72000"/>
                </a:tc>
                <a:tc>
                  <a:txBody>
                    <a:bodyPr/>
                    <a:lstStyle/>
                    <a:p>
                      <a:r>
                        <a:rPr lang="fr-FR" sz="1400" b="0" i="1" dirty="0">
                          <a:latin typeface="Verdana" panose="020B0604030504040204" pitchFamily="34" charset="0"/>
                          <a:ea typeface="Verdana" panose="020B0604030504040204" pitchFamily="34" charset="0"/>
                        </a:rPr>
                        <a:t>Rémunération supplémentaire</a:t>
                      </a:r>
                    </a:p>
                  </a:txBody>
                  <a:tcPr marL="72000" marR="72000" marT="72000" marB="72000"/>
                </a:tc>
                <a:extLst>
                  <a:ext uri="{0D108BD9-81ED-4DB2-BD59-A6C34878D82A}">
                    <a16:rowId xmlns:a16="http://schemas.microsoft.com/office/drawing/2014/main" val="2887446690"/>
                  </a:ext>
                </a:extLst>
              </a:tr>
              <a:tr h="1043561">
                <a:tc>
                  <a:txBody>
                    <a:bodyPr/>
                    <a:lstStyle/>
                    <a:p>
                      <a:r>
                        <a:rPr lang="fr-FR" sz="1400" b="0" dirty="0">
                          <a:latin typeface="Verdana" panose="020B0604030504040204" pitchFamily="34" charset="0"/>
                          <a:ea typeface="Verdana" panose="020B0604030504040204" pitchFamily="34" charset="0"/>
                        </a:rPr>
                        <a:t>Envois recommandés</a:t>
                      </a:r>
                    </a:p>
                  </a:txBody>
                  <a:tcPr marL="72000" marR="72000" marT="72000" marB="72000"/>
                </a:tc>
                <a:tc>
                  <a:txBody>
                    <a:bodyPr/>
                    <a:lstStyle/>
                    <a:p>
                      <a:r>
                        <a:rPr lang="fr-FR" sz="1400" b="0" dirty="0">
                          <a:latin typeface="Verdana" panose="020B0604030504040204" pitchFamily="34" charset="0"/>
                          <a:ea typeface="Verdana" panose="020B0604030504040204" pitchFamily="34" charset="0"/>
                        </a:rPr>
                        <a:t>S'applique à tous les envois recommandés reçus</a:t>
                      </a:r>
                    </a:p>
                    <a:p>
                      <a:endParaRPr lang="fr-CH" sz="1400" b="0" dirty="0">
                        <a:latin typeface="Verdana" panose="020B0604030504040204" pitchFamily="34" charset="0"/>
                        <a:ea typeface="Verdana" panose="020B0604030504040204" pitchFamily="34" charset="0"/>
                      </a:endParaRPr>
                    </a:p>
                    <a:p>
                      <a:r>
                        <a:rPr lang="fr-FR" sz="1400" b="0" dirty="0">
                          <a:latin typeface="Verdana" panose="020B0604030504040204" pitchFamily="34" charset="0"/>
                          <a:ea typeface="Verdana" panose="020B0604030504040204" pitchFamily="34" charset="0"/>
                        </a:rPr>
                        <a:t>Comptes: CN 55, CN 56, CN 61</a:t>
                      </a:r>
                    </a:p>
                  </a:txBody>
                  <a:tcPr marL="72000" marR="72000" marT="72000" marB="72000"/>
                </a:tc>
                <a:tc>
                  <a:txBody>
                    <a:bodyPr/>
                    <a:lstStyle/>
                    <a:p>
                      <a:r>
                        <a:rPr lang="fr-FR" sz="1400" b="0" dirty="0">
                          <a:latin typeface="Verdana" panose="020B0604030504040204" pitchFamily="34" charset="0"/>
                          <a:ea typeface="Verdana" panose="020B0604030504040204" pitchFamily="34" charset="0"/>
                        </a:rPr>
                        <a:t>Uniquement pour les participants au programme </a:t>
                      </a:r>
                      <a:br>
                        <a:rPr lang="fr-FR" sz="1400" b="0" dirty="0">
                          <a:latin typeface="Verdana" panose="020B0604030504040204" pitchFamily="34" charset="0"/>
                          <a:ea typeface="Verdana" panose="020B0604030504040204" pitchFamily="34" charset="0"/>
                        </a:rPr>
                      </a:br>
                      <a:r>
                        <a:rPr lang="fr-FR" sz="1400" b="0" dirty="0">
                          <a:latin typeface="Verdana" panose="020B0604030504040204" pitchFamily="34" charset="0"/>
                          <a:ea typeface="Verdana" panose="020B0604030504040204" pitchFamily="34" charset="0"/>
                        </a:rPr>
                        <a:t>de rémunération supplémentaire de l’UPU</a:t>
                      </a:r>
                    </a:p>
                    <a:p>
                      <a:r>
                        <a:rPr lang="fr-FR" sz="1400" b="0" dirty="0">
                          <a:latin typeface="Verdana" panose="020B0604030504040204" pitchFamily="34" charset="0"/>
                          <a:ea typeface="Verdana" panose="020B0604030504040204" pitchFamily="34" charset="0"/>
                        </a:rPr>
                        <a:t>Sur la base des rapports de l’UPU</a:t>
                      </a:r>
                      <a:br>
                        <a:rPr lang="fr-FR" sz="1400" b="0" dirty="0">
                          <a:latin typeface="Verdana" panose="020B0604030504040204" pitchFamily="34" charset="0"/>
                          <a:ea typeface="Verdana" panose="020B0604030504040204" pitchFamily="34" charset="0"/>
                        </a:rPr>
                      </a:br>
                      <a:endParaRPr lang="fr-FR" sz="1400" b="0" dirty="0">
                        <a:latin typeface="Verdana" panose="020B0604030504040204" pitchFamily="34" charset="0"/>
                        <a:ea typeface="Verdana" panose="020B0604030504040204" pitchFamily="34" charset="0"/>
                      </a:endParaRPr>
                    </a:p>
                    <a:p>
                      <a:r>
                        <a:rPr lang="fr-FR" sz="1400" b="0" dirty="0">
                          <a:latin typeface="Verdana" panose="020B0604030504040204" pitchFamily="34" charset="0"/>
                          <a:ea typeface="Verdana" panose="020B0604030504040204" pitchFamily="34" charset="0"/>
                        </a:rPr>
                        <a:t>Compte: CN 60</a:t>
                      </a:r>
                    </a:p>
                  </a:txBody>
                  <a:tcPr marL="72000" marR="72000" marT="72000" marB="72000"/>
                </a:tc>
                <a:extLst>
                  <a:ext uri="{0D108BD9-81ED-4DB2-BD59-A6C34878D82A}">
                    <a16:rowId xmlns:a16="http://schemas.microsoft.com/office/drawing/2014/main" val="4132186888"/>
                  </a:ext>
                </a:extLst>
              </a:tr>
              <a:tr h="1010298">
                <a:tc>
                  <a:txBody>
                    <a:bodyPr/>
                    <a:lstStyle/>
                    <a:p>
                      <a:r>
                        <a:rPr lang="fr-FR" sz="1400" b="0">
                          <a:latin typeface="Verdana" panose="020B0604030504040204" pitchFamily="34" charset="0"/>
                          <a:ea typeface="Verdana" panose="020B0604030504040204" pitchFamily="34" charset="0"/>
                        </a:rPr>
                        <a:t>Envois avec valeur déclarée</a:t>
                      </a:r>
                    </a:p>
                  </a:txBody>
                  <a:tcPr marL="72000" marR="72000" marT="72000" marB="72000"/>
                </a:tc>
                <a:tc>
                  <a:txBody>
                    <a:bodyPr/>
                    <a:lstStyle/>
                    <a:p>
                      <a:r>
                        <a:rPr lang="fr-FR" sz="1400" b="0">
                          <a:latin typeface="Verdana" panose="020B0604030504040204" pitchFamily="34" charset="0"/>
                          <a:ea typeface="Verdana" panose="020B0604030504040204" pitchFamily="34" charset="0"/>
                        </a:rPr>
                        <a:t>S'applique à tous les envois avec valeur déclarée reçus</a:t>
                      </a:r>
                    </a:p>
                    <a:p>
                      <a:endParaRPr lang="fr-CH" sz="1400" b="0" dirty="0">
                        <a:latin typeface="Verdana" panose="020B0604030504040204" pitchFamily="34" charset="0"/>
                        <a:ea typeface="Verdana" panose="020B0604030504040204" pitchFamily="34" charset="0"/>
                      </a:endParaRPr>
                    </a:p>
                    <a:p>
                      <a:r>
                        <a:rPr lang="fr-FR" sz="1400" b="0">
                          <a:latin typeface="Verdana" panose="020B0604030504040204" pitchFamily="34" charset="0"/>
                          <a:ea typeface="Verdana" panose="020B0604030504040204" pitchFamily="34" charset="0"/>
                        </a:rPr>
                        <a:t>Compte: CN 55, CN 56, CN 61</a:t>
                      </a:r>
                    </a:p>
                  </a:txBody>
                  <a:tcPr marL="72000" marR="72000" marT="72000" marB="72000"/>
                </a:tc>
                <a:tc>
                  <a:txBody>
                    <a:bodyPr/>
                    <a:lstStyle/>
                    <a:p>
                      <a:r>
                        <a:rPr lang="fr-FR" sz="1400" b="0" dirty="0">
                          <a:latin typeface="Verdana" panose="020B0604030504040204" pitchFamily="34" charset="0"/>
                          <a:ea typeface="Verdana" panose="020B0604030504040204" pitchFamily="34" charset="0"/>
                        </a:rPr>
                        <a:t>Uniquement pour les participants au programme </a:t>
                      </a:r>
                      <a:br>
                        <a:rPr lang="fr-FR" sz="1400" b="0" dirty="0">
                          <a:latin typeface="Verdana" panose="020B0604030504040204" pitchFamily="34" charset="0"/>
                          <a:ea typeface="Verdana" panose="020B0604030504040204" pitchFamily="34" charset="0"/>
                        </a:rPr>
                      </a:br>
                      <a:r>
                        <a:rPr lang="fr-FR" sz="1400" b="0" dirty="0">
                          <a:latin typeface="Verdana" panose="020B0604030504040204" pitchFamily="34" charset="0"/>
                          <a:ea typeface="Verdana" panose="020B0604030504040204" pitchFamily="34" charset="0"/>
                        </a:rPr>
                        <a:t>de rémunération supplémentaire de l’UPU</a:t>
                      </a:r>
                    </a:p>
                    <a:p>
                      <a:r>
                        <a:rPr lang="fr-FR" sz="1400" b="0" dirty="0">
                          <a:latin typeface="Verdana" panose="020B0604030504040204" pitchFamily="34" charset="0"/>
                          <a:ea typeface="Verdana" panose="020B0604030504040204" pitchFamily="34" charset="0"/>
                        </a:rPr>
                        <a:t>Sur la base des rapports de l’UPU</a:t>
                      </a:r>
                      <a:br>
                        <a:rPr lang="fr-FR" sz="1400" b="0" dirty="0">
                          <a:latin typeface="Verdana" panose="020B0604030504040204" pitchFamily="34" charset="0"/>
                          <a:ea typeface="Verdana" panose="020B0604030504040204" pitchFamily="34" charset="0"/>
                        </a:rPr>
                      </a:br>
                      <a:endParaRPr lang="fr-FR" sz="1400" b="0" dirty="0">
                        <a:latin typeface="Verdana" panose="020B0604030504040204" pitchFamily="34" charset="0"/>
                        <a:ea typeface="Verdana" panose="020B0604030504040204" pitchFamily="34" charset="0"/>
                      </a:endParaRPr>
                    </a:p>
                    <a:p>
                      <a:r>
                        <a:rPr lang="fr-FR" sz="1400" b="0" dirty="0">
                          <a:latin typeface="Verdana" panose="020B0604030504040204" pitchFamily="34" charset="0"/>
                          <a:ea typeface="Verdana" panose="020B0604030504040204" pitchFamily="34" charset="0"/>
                        </a:rPr>
                        <a:t>Compte: CN 60</a:t>
                      </a:r>
                    </a:p>
                  </a:txBody>
                  <a:tcPr marL="72000" marR="72000" marT="72000" marB="72000"/>
                </a:tc>
                <a:extLst>
                  <a:ext uri="{0D108BD9-81ED-4DB2-BD59-A6C34878D82A}">
                    <a16:rowId xmlns:a16="http://schemas.microsoft.com/office/drawing/2014/main" val="1909514772"/>
                  </a:ext>
                </a:extLst>
              </a:tr>
              <a:tr h="939420">
                <a:tc>
                  <a:txBody>
                    <a:bodyPr/>
                    <a:lstStyle/>
                    <a:p>
                      <a:r>
                        <a:rPr lang="fr-FR" sz="1400" b="0">
                          <a:latin typeface="Verdana" panose="020B0604030504040204" pitchFamily="34" charset="0"/>
                          <a:ea typeface="Verdana" panose="020B0604030504040204" pitchFamily="34" charset="0"/>
                        </a:rPr>
                        <a:t>Envois avec suivi</a:t>
                      </a:r>
                    </a:p>
                  </a:txBody>
                  <a:tcPr marL="72000" marR="72000" marT="72000" marB="72000"/>
                </a:tc>
                <a:tc>
                  <a:txBody>
                    <a:bodyPr/>
                    <a:lstStyle/>
                    <a:p>
                      <a:r>
                        <a:rPr lang="fr-FR" sz="1400" b="0">
                          <a:latin typeface="Verdana" panose="020B0604030504040204" pitchFamily="34" charset="0"/>
                          <a:ea typeface="Verdana" panose="020B0604030504040204" pitchFamily="34" charset="0"/>
                        </a:rPr>
                        <a:t>Sur la base des rapports de l’UPU</a:t>
                      </a:r>
                    </a:p>
                    <a:p>
                      <a:endParaRPr lang="fr-CH" sz="1400" b="0" dirty="0">
                        <a:latin typeface="Verdana" panose="020B0604030504040204" pitchFamily="34" charset="0"/>
                        <a:ea typeface="Verdana" panose="020B0604030504040204" pitchFamily="34" charset="0"/>
                      </a:endParaRPr>
                    </a:p>
                    <a:p>
                      <a:r>
                        <a:rPr lang="fr-FR" sz="1400" b="0">
                          <a:latin typeface="Verdana" panose="020B0604030504040204" pitchFamily="34" charset="0"/>
                          <a:ea typeface="Verdana" panose="020B0604030504040204" pitchFamily="34" charset="0"/>
                        </a:rPr>
                        <a:t>Compte: CN 60</a:t>
                      </a:r>
                    </a:p>
                  </a:txBody>
                  <a:tcPr marL="72000" marR="72000" marT="72000" marB="72000"/>
                </a:tc>
                <a:tc>
                  <a:txBody>
                    <a:bodyPr/>
                    <a:lstStyle/>
                    <a:p>
                      <a:r>
                        <a:rPr lang="fr-FR" sz="1400" b="0" dirty="0">
                          <a:latin typeface="Verdana" panose="020B0604030504040204" pitchFamily="34" charset="0"/>
                          <a:ea typeface="Verdana" panose="020B0604030504040204" pitchFamily="34" charset="0"/>
                        </a:rPr>
                        <a:t>Sur la base des rapports de l’UPU</a:t>
                      </a:r>
                    </a:p>
                    <a:p>
                      <a:endParaRPr lang="fr-CH" sz="1400" b="0" dirty="0">
                        <a:latin typeface="Verdana" panose="020B0604030504040204" pitchFamily="34" charset="0"/>
                        <a:ea typeface="Verdana" panose="020B0604030504040204" pitchFamily="34" charset="0"/>
                      </a:endParaRPr>
                    </a:p>
                    <a:p>
                      <a:r>
                        <a:rPr lang="fr-FR" sz="1400" b="0" dirty="0">
                          <a:latin typeface="Verdana" panose="020B0604030504040204" pitchFamily="34" charset="0"/>
                          <a:ea typeface="Verdana" panose="020B0604030504040204" pitchFamily="34" charset="0"/>
                        </a:rPr>
                        <a:t>Compte: CN 60</a:t>
                      </a:r>
                    </a:p>
                  </a:txBody>
                  <a:tcPr marL="72000" marR="72000" marT="72000" marB="72000"/>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4259857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fr-FR"/>
              <a:t>Comptabilité à partir de 2026</a:t>
            </a:r>
          </a:p>
        </p:txBody>
      </p:sp>
      <p:graphicFrame>
        <p:nvGraphicFramePr>
          <p:cNvPr id="4" name="Table 4">
            <a:extLst>
              <a:ext uri="{FF2B5EF4-FFF2-40B4-BE49-F238E27FC236}">
                <a16:creationId xmlns:a16="http://schemas.microsoft.com/office/drawing/2014/main" id="{4C0C3708-C4E9-4817-873D-1B53D8007D26}"/>
              </a:ext>
            </a:extLst>
          </p:cNvPr>
          <p:cNvGraphicFramePr>
            <a:graphicFrameLocks noGrp="1"/>
          </p:cNvGraphicFramePr>
          <p:nvPr>
            <p:extLst>
              <p:ext uri="{D42A27DB-BD31-4B8C-83A1-F6EECF244321}">
                <p14:modId xmlns:p14="http://schemas.microsoft.com/office/powerpoint/2010/main" val="719974652"/>
              </p:ext>
            </p:extLst>
          </p:nvPr>
        </p:nvGraphicFramePr>
        <p:xfrm>
          <a:off x="336549" y="1528344"/>
          <a:ext cx="11518900" cy="4592013"/>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475053">
                <a:tc>
                  <a:txBody>
                    <a:bodyPr/>
                    <a:lstStyle/>
                    <a:p>
                      <a:r>
                        <a:rPr lang="fr-FR" sz="1600" b="0" i="1">
                          <a:latin typeface="Verdana" panose="020B0604030504040204" pitchFamily="34" charset="0"/>
                          <a:ea typeface="Verdana" panose="020B0604030504040204" pitchFamily="34" charset="0"/>
                        </a:rPr>
                        <a:t>Produit</a:t>
                      </a:r>
                    </a:p>
                  </a:txBody>
                  <a:tcPr/>
                </a:tc>
                <a:tc>
                  <a:txBody>
                    <a:bodyPr/>
                    <a:lstStyle/>
                    <a:p>
                      <a:r>
                        <a:rPr lang="fr-FR" sz="1600" b="0" i="1">
                          <a:latin typeface="Verdana" panose="020B0604030504040204" pitchFamily="34" charset="0"/>
                          <a:ea typeface="Verdana" panose="020B0604030504040204" pitchFamily="34" charset="0"/>
                        </a:rPr>
                        <a:t>Rémunération additionnelle</a:t>
                      </a:r>
                    </a:p>
                  </a:txBody>
                  <a:tcPr/>
                </a:tc>
                <a:tc>
                  <a:txBody>
                    <a:bodyPr/>
                    <a:lstStyle/>
                    <a:p>
                      <a:r>
                        <a:rPr lang="fr-FR" sz="1600" b="0" i="1">
                          <a:latin typeface="Verdana" panose="020B0604030504040204" pitchFamily="34" charset="0"/>
                          <a:ea typeface="Verdana" panose="020B0604030504040204" pitchFamily="34" charset="0"/>
                        </a:rPr>
                        <a:t>Rémunération supplémentaire</a:t>
                      </a:r>
                    </a:p>
                  </a:txBody>
                  <a:tcPr/>
                </a:tc>
                <a:extLst>
                  <a:ext uri="{0D108BD9-81ED-4DB2-BD59-A6C34878D82A}">
                    <a16:rowId xmlns:a16="http://schemas.microsoft.com/office/drawing/2014/main" val="2887446690"/>
                  </a:ext>
                </a:extLst>
              </a:tr>
              <a:tr h="1296000">
                <a:tc>
                  <a:txBody>
                    <a:bodyPr/>
                    <a:lstStyle/>
                    <a:p>
                      <a:r>
                        <a:rPr lang="fr-FR" sz="1600" b="0" dirty="0">
                          <a:latin typeface="Verdana" panose="020B0604030504040204" pitchFamily="34" charset="0"/>
                          <a:ea typeface="Verdana" panose="020B0604030504040204" pitchFamily="34" charset="0"/>
                        </a:rPr>
                        <a:t>Envois recommandés</a:t>
                      </a:r>
                    </a:p>
                  </a:txBody>
                  <a:tcPr/>
                </a:tc>
                <a:tc>
                  <a:txBody>
                    <a:bodyPr/>
                    <a:lstStyle/>
                    <a:p>
                      <a:r>
                        <a:rPr lang="fr-FR" sz="1600" b="0">
                          <a:latin typeface="Verdana" panose="020B0604030504040204" pitchFamily="34" charset="0"/>
                          <a:ea typeface="Verdana" panose="020B0604030504040204" pitchFamily="34" charset="0"/>
                        </a:rPr>
                        <a:t>S'applique à tous les envois recommandés reçus</a:t>
                      </a:r>
                    </a:p>
                    <a:p>
                      <a:endParaRPr lang="fr-CH" sz="1600" b="0" dirty="0">
                        <a:latin typeface="Verdana" panose="020B0604030504040204" pitchFamily="34" charset="0"/>
                        <a:ea typeface="Verdana" panose="020B0604030504040204" pitchFamily="34" charset="0"/>
                      </a:endParaRPr>
                    </a:p>
                    <a:p>
                      <a:r>
                        <a:rPr lang="fr-FR" sz="1600" b="0">
                          <a:latin typeface="Verdana" panose="020B0604030504040204" pitchFamily="34" charset="0"/>
                          <a:ea typeface="Verdana" panose="020B0604030504040204" pitchFamily="34" charset="0"/>
                        </a:rPr>
                        <a:t>Compte: CN 55, CN 56, CN 61</a:t>
                      </a:r>
                    </a:p>
                  </a:txBody>
                  <a:tcPr/>
                </a:tc>
                <a:tc>
                  <a:txBody>
                    <a:bodyPr/>
                    <a:lstStyle/>
                    <a:p>
                      <a:r>
                        <a:rPr lang="fr-FR" sz="1600" b="0" strike="sngStrike" dirty="0">
                          <a:solidFill>
                            <a:srgbClr val="FF0000"/>
                          </a:solidFill>
                          <a:latin typeface="Verdana" panose="020B0604030504040204" pitchFamily="34" charset="0"/>
                          <a:ea typeface="Verdana" panose="020B0604030504040204" pitchFamily="34" charset="0"/>
                        </a:rPr>
                        <a:t>Uniquement pour les participants </a:t>
                      </a:r>
                      <a:br>
                        <a:rPr lang="fr-FR" sz="1600" b="0" strike="sngStrike" dirty="0">
                          <a:solidFill>
                            <a:srgbClr val="FF0000"/>
                          </a:solidFill>
                          <a:latin typeface="Verdana" panose="020B0604030504040204" pitchFamily="34" charset="0"/>
                          <a:ea typeface="Verdana" panose="020B0604030504040204" pitchFamily="34" charset="0"/>
                        </a:rPr>
                      </a:br>
                      <a:r>
                        <a:rPr lang="fr-FR" sz="1600" b="0" strike="sngStrike" dirty="0">
                          <a:solidFill>
                            <a:srgbClr val="FF0000"/>
                          </a:solidFill>
                          <a:latin typeface="Verdana" panose="020B0604030504040204" pitchFamily="34" charset="0"/>
                          <a:ea typeface="Verdana" panose="020B0604030504040204" pitchFamily="34" charset="0"/>
                        </a:rPr>
                        <a:t>au programme de rémunération supplémentaire de l’UPU</a:t>
                      </a:r>
                    </a:p>
                    <a:p>
                      <a:r>
                        <a:rPr lang="fr-FR" sz="1600" b="0" dirty="0">
                          <a:latin typeface="Verdana" panose="020B0604030504040204" pitchFamily="34" charset="0"/>
                          <a:ea typeface="Verdana" panose="020B0604030504040204" pitchFamily="34" charset="0"/>
                        </a:rPr>
                        <a:t>Sur la base des rapports de l’UPU</a:t>
                      </a:r>
                    </a:p>
                    <a:p>
                      <a:endParaRPr lang="fr-CH" sz="1600" b="0" dirty="0">
                        <a:latin typeface="Verdana" panose="020B0604030504040204" pitchFamily="34" charset="0"/>
                        <a:ea typeface="Verdana" panose="020B0604030504040204" pitchFamily="34" charset="0"/>
                      </a:endParaRPr>
                    </a:p>
                    <a:p>
                      <a:r>
                        <a:rPr lang="fr-FR" sz="1600" b="0" dirty="0">
                          <a:latin typeface="Verdana" panose="020B0604030504040204" pitchFamily="34" charset="0"/>
                          <a:ea typeface="Verdana" panose="020B0604030504040204" pitchFamily="34" charset="0"/>
                        </a:rPr>
                        <a:t>Compte: CN 60</a:t>
                      </a:r>
                    </a:p>
                  </a:txBody>
                  <a:tcPr/>
                </a:tc>
                <a:extLst>
                  <a:ext uri="{0D108BD9-81ED-4DB2-BD59-A6C34878D82A}">
                    <a16:rowId xmlns:a16="http://schemas.microsoft.com/office/drawing/2014/main" val="4132186888"/>
                  </a:ext>
                </a:extLst>
              </a:tr>
              <a:tr h="1260000">
                <a:tc>
                  <a:txBody>
                    <a:bodyPr/>
                    <a:lstStyle/>
                    <a:p>
                      <a:r>
                        <a:rPr lang="fr-FR" sz="1600" b="0">
                          <a:latin typeface="Verdana" panose="020B0604030504040204" pitchFamily="34" charset="0"/>
                          <a:ea typeface="Verdana" panose="020B0604030504040204" pitchFamily="34" charset="0"/>
                        </a:rPr>
                        <a:t>Envois avec valeur déclarés</a:t>
                      </a:r>
                    </a:p>
                  </a:txBody>
                  <a:tcPr/>
                </a:tc>
                <a:tc>
                  <a:txBody>
                    <a:bodyPr/>
                    <a:lstStyle/>
                    <a:p>
                      <a:r>
                        <a:rPr lang="fr-FR" sz="1600" b="0" dirty="0">
                          <a:latin typeface="Verdana" panose="020B0604030504040204" pitchFamily="34" charset="0"/>
                          <a:ea typeface="Verdana" panose="020B0604030504040204" pitchFamily="34" charset="0"/>
                        </a:rPr>
                        <a:t>S'applique à tous les envois avec valeur déclarée reçus</a:t>
                      </a:r>
                    </a:p>
                    <a:p>
                      <a:endParaRPr lang="fr-CH" sz="1600" b="0" dirty="0">
                        <a:latin typeface="Verdana" panose="020B0604030504040204" pitchFamily="34" charset="0"/>
                        <a:ea typeface="Verdana" panose="020B0604030504040204" pitchFamily="34" charset="0"/>
                      </a:endParaRPr>
                    </a:p>
                    <a:p>
                      <a:r>
                        <a:rPr lang="fr-FR" sz="1600" b="0" dirty="0">
                          <a:latin typeface="Verdana" panose="020B0604030504040204" pitchFamily="34" charset="0"/>
                          <a:ea typeface="Verdana" panose="020B0604030504040204" pitchFamily="34" charset="0"/>
                        </a:rPr>
                        <a:t>Compte: CN 55, CN 56, CN 61</a:t>
                      </a:r>
                    </a:p>
                  </a:txBody>
                  <a:tcPr/>
                </a:tc>
                <a:tc>
                  <a:txBody>
                    <a:bodyPr/>
                    <a:lstStyle/>
                    <a:p>
                      <a:r>
                        <a:rPr lang="fr-FR" sz="1600" b="0" strike="sngStrike" dirty="0">
                          <a:solidFill>
                            <a:srgbClr val="FF0000"/>
                          </a:solidFill>
                          <a:latin typeface="Verdana" panose="020B0604030504040204" pitchFamily="34" charset="0"/>
                          <a:ea typeface="Verdana" panose="020B0604030504040204" pitchFamily="34" charset="0"/>
                        </a:rPr>
                        <a:t>Uniquement pour les participants </a:t>
                      </a:r>
                      <a:br>
                        <a:rPr lang="fr-FR" sz="1600" b="0" strike="sngStrike" dirty="0">
                          <a:solidFill>
                            <a:srgbClr val="FF0000"/>
                          </a:solidFill>
                          <a:latin typeface="Verdana" panose="020B0604030504040204" pitchFamily="34" charset="0"/>
                          <a:ea typeface="Verdana" panose="020B0604030504040204" pitchFamily="34" charset="0"/>
                        </a:rPr>
                      </a:br>
                      <a:r>
                        <a:rPr lang="fr-FR" sz="1600" b="0" strike="sngStrike" dirty="0">
                          <a:solidFill>
                            <a:srgbClr val="FF0000"/>
                          </a:solidFill>
                          <a:latin typeface="Verdana" panose="020B0604030504040204" pitchFamily="34" charset="0"/>
                          <a:ea typeface="Verdana" panose="020B0604030504040204" pitchFamily="34" charset="0"/>
                        </a:rPr>
                        <a:t>au programme de rémunération supplémentaire de l’UPU</a:t>
                      </a:r>
                    </a:p>
                    <a:p>
                      <a:r>
                        <a:rPr lang="fr-FR" sz="1600" b="0" dirty="0">
                          <a:latin typeface="Verdana" panose="020B0604030504040204" pitchFamily="34" charset="0"/>
                          <a:ea typeface="Verdana" panose="020B0604030504040204" pitchFamily="34" charset="0"/>
                        </a:rPr>
                        <a:t>Sur la base des rapports de l’UPU</a:t>
                      </a:r>
                    </a:p>
                    <a:p>
                      <a:endParaRPr lang="fr-CH" sz="1600" b="0" dirty="0">
                        <a:latin typeface="Verdana" panose="020B0604030504040204" pitchFamily="34" charset="0"/>
                        <a:ea typeface="Verdana" panose="020B0604030504040204" pitchFamily="34" charset="0"/>
                      </a:endParaRPr>
                    </a:p>
                    <a:p>
                      <a:r>
                        <a:rPr lang="fr-FR" sz="1600" b="0" dirty="0">
                          <a:latin typeface="Verdana" panose="020B0604030504040204" pitchFamily="34" charset="0"/>
                          <a:ea typeface="Verdana" panose="020B0604030504040204" pitchFamily="34" charset="0"/>
                        </a:rPr>
                        <a:t>Compte: CN 60</a:t>
                      </a:r>
                    </a:p>
                  </a:txBody>
                  <a:tcPr/>
                </a:tc>
                <a:extLst>
                  <a:ext uri="{0D108BD9-81ED-4DB2-BD59-A6C34878D82A}">
                    <a16:rowId xmlns:a16="http://schemas.microsoft.com/office/drawing/2014/main" val="1909514772"/>
                  </a:ext>
                </a:extLst>
              </a:tr>
              <a:tr h="1008000">
                <a:tc>
                  <a:txBody>
                    <a:bodyPr/>
                    <a:lstStyle/>
                    <a:p>
                      <a:r>
                        <a:rPr lang="fr-FR" sz="1600" b="0">
                          <a:latin typeface="Verdana" panose="020B0604030504040204" pitchFamily="34" charset="0"/>
                          <a:ea typeface="Verdana" panose="020B0604030504040204" pitchFamily="34" charset="0"/>
                        </a:rPr>
                        <a:t>Envois avec suivi</a:t>
                      </a:r>
                    </a:p>
                  </a:txBody>
                  <a:tcPr/>
                </a:tc>
                <a:tc>
                  <a:txBody>
                    <a:bodyPr/>
                    <a:lstStyle/>
                    <a:p>
                      <a:r>
                        <a:rPr lang="fr-FR" sz="1600" b="0" dirty="0">
                          <a:latin typeface="Verdana" panose="020B0604030504040204" pitchFamily="34" charset="0"/>
                          <a:ea typeface="Verdana" panose="020B0604030504040204" pitchFamily="34" charset="0"/>
                        </a:rPr>
                        <a:t>Sur la base des rapports de l’UPU</a:t>
                      </a:r>
                    </a:p>
                    <a:p>
                      <a:endParaRPr lang="fr-CH" sz="1600" b="0" dirty="0">
                        <a:latin typeface="Verdana" panose="020B0604030504040204" pitchFamily="34" charset="0"/>
                        <a:ea typeface="Verdana" panose="020B0604030504040204" pitchFamily="34" charset="0"/>
                      </a:endParaRPr>
                    </a:p>
                    <a:p>
                      <a:r>
                        <a:rPr lang="fr-FR" sz="1600" b="0" dirty="0">
                          <a:latin typeface="Verdana" panose="020B0604030504040204" pitchFamily="34" charset="0"/>
                          <a:ea typeface="Verdana" panose="020B0604030504040204" pitchFamily="34" charset="0"/>
                        </a:rPr>
                        <a:t>Compte: CN 60</a:t>
                      </a:r>
                    </a:p>
                  </a:txBody>
                  <a:tcPr/>
                </a:tc>
                <a:tc>
                  <a:txBody>
                    <a:bodyPr/>
                    <a:lstStyle/>
                    <a:p>
                      <a:r>
                        <a:rPr lang="fr-FR" sz="1600" b="0" dirty="0">
                          <a:latin typeface="Verdana" panose="020B0604030504040204" pitchFamily="34" charset="0"/>
                          <a:ea typeface="Verdana" panose="020B0604030504040204" pitchFamily="34" charset="0"/>
                        </a:rPr>
                        <a:t>Sur la base des rapports de l’UPU</a:t>
                      </a:r>
                    </a:p>
                    <a:p>
                      <a:endParaRPr lang="fr-CH" sz="1600" b="0" dirty="0">
                        <a:latin typeface="Verdana" panose="020B0604030504040204" pitchFamily="34" charset="0"/>
                        <a:ea typeface="Verdana" panose="020B0604030504040204" pitchFamily="34" charset="0"/>
                      </a:endParaRPr>
                    </a:p>
                    <a:p>
                      <a:r>
                        <a:rPr lang="fr-FR" sz="1600" b="0" dirty="0">
                          <a:latin typeface="Verdana" panose="020B0604030504040204" pitchFamily="34" charset="0"/>
                          <a:ea typeface="Verdana" panose="020B0604030504040204" pitchFamily="34" charset="0"/>
                        </a:rPr>
                        <a:t>Compte: CN 60</a:t>
                      </a:r>
                    </a:p>
                  </a:txBody>
                  <a:tcPr/>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255515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fr-FR"/>
              <a:t>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7112000" cy="5041496"/>
          </a:xfrm>
        </p:spPr>
        <p:txBody>
          <a:bodyPr/>
          <a:lstStyle/>
          <a:p>
            <a:pPr indent="-360000" algn="l" defTabSz="360000"/>
            <a:r>
              <a:rPr lang="fr-FR" dirty="0"/>
              <a:t>Compte trimestriel</a:t>
            </a:r>
          </a:p>
          <a:p>
            <a:pPr indent="-360000" algn="l" defTabSz="360000">
              <a:spcBef>
                <a:spcPts val="600"/>
              </a:spcBef>
            </a:pPr>
            <a:r>
              <a:rPr lang="fr-FR" dirty="0"/>
              <a:t>Contenu: provient exclusivement des rapports de l’UPU (sur la base des échanges EMSEVT)</a:t>
            </a:r>
          </a:p>
          <a:p>
            <a:pPr algn="l" defTabSz="360000"/>
            <a:endParaRPr lang="en-GB" dirty="0"/>
          </a:p>
        </p:txBody>
      </p:sp>
      <p:grpSp>
        <p:nvGrpSpPr>
          <p:cNvPr id="4" name="Group 3">
            <a:extLst>
              <a:ext uri="{FF2B5EF4-FFF2-40B4-BE49-F238E27FC236}">
                <a16:creationId xmlns:a16="http://schemas.microsoft.com/office/drawing/2014/main" id="{33B9BDCB-B81E-4CB6-882B-BEBEC090B3EF}"/>
              </a:ext>
            </a:extLst>
          </p:cNvPr>
          <p:cNvGrpSpPr>
            <a:grpSpLocks noChangeAspect="1"/>
          </p:cNvGrpSpPr>
          <p:nvPr/>
        </p:nvGrpSpPr>
        <p:grpSpPr>
          <a:xfrm>
            <a:off x="3184104" y="1606436"/>
            <a:ext cx="8586199" cy="4869119"/>
            <a:chOff x="323851" y="160474"/>
            <a:chExt cx="11544298" cy="6546616"/>
          </a:xfrm>
        </p:grpSpPr>
        <p:pic>
          <p:nvPicPr>
            <p:cNvPr id="5" name="Picture 4">
              <a:extLst>
                <a:ext uri="{FF2B5EF4-FFF2-40B4-BE49-F238E27FC236}">
                  <a16:creationId xmlns:a16="http://schemas.microsoft.com/office/drawing/2014/main" id="{B4BE3132-84FE-4B59-A0EF-7E1134584C53}"/>
                </a:ext>
              </a:extLst>
            </p:cNvPr>
            <p:cNvPicPr>
              <a:picLocks noChangeAspect="1"/>
            </p:cNvPicPr>
            <p:nvPr/>
          </p:nvPicPr>
          <p:blipFill>
            <a:blip r:embed="rId2"/>
            <a:stretch>
              <a:fillRect/>
            </a:stretch>
          </p:blipFill>
          <p:spPr>
            <a:xfrm>
              <a:off x="7094889" y="160474"/>
              <a:ext cx="4773260" cy="6537052"/>
            </a:xfrm>
            <a:prstGeom prst="rect">
              <a:avLst/>
            </a:prstGeom>
            <a:ln>
              <a:solidFill>
                <a:schemeClr val="tx1"/>
              </a:solidFill>
            </a:ln>
          </p:spPr>
        </p:pic>
        <p:pic>
          <p:nvPicPr>
            <p:cNvPr id="6" name="Picture 5">
              <a:extLst>
                <a:ext uri="{FF2B5EF4-FFF2-40B4-BE49-F238E27FC236}">
                  <a16:creationId xmlns:a16="http://schemas.microsoft.com/office/drawing/2014/main" id="{3ACC4DF1-C3E4-4699-8005-BB97A6684C22}"/>
                </a:ext>
              </a:extLst>
            </p:cNvPr>
            <p:cNvPicPr>
              <a:picLocks noChangeAspect="1"/>
            </p:cNvPicPr>
            <p:nvPr/>
          </p:nvPicPr>
          <p:blipFill>
            <a:blip r:embed="rId3"/>
            <a:stretch>
              <a:fillRect/>
            </a:stretch>
          </p:blipFill>
          <p:spPr>
            <a:xfrm>
              <a:off x="323851" y="2973056"/>
              <a:ext cx="5397323" cy="2345265"/>
            </a:xfrm>
            <a:prstGeom prst="rect">
              <a:avLst/>
            </a:prstGeom>
          </p:spPr>
        </p:pic>
        <p:cxnSp>
          <p:nvCxnSpPr>
            <p:cNvPr id="7" name="Straight Arrow Connector 6">
              <a:extLst>
                <a:ext uri="{FF2B5EF4-FFF2-40B4-BE49-F238E27FC236}">
                  <a16:creationId xmlns:a16="http://schemas.microsoft.com/office/drawing/2014/main" id="{738A5048-FBD8-4AD1-908B-6AD9D9CE409D}"/>
                </a:ext>
              </a:extLst>
            </p:cNvPr>
            <p:cNvCxnSpPr>
              <a:cxnSpLocks/>
            </p:cNvCxnSpPr>
            <p:nvPr/>
          </p:nvCxnSpPr>
          <p:spPr>
            <a:xfrm flipV="1">
              <a:off x="5826947" y="2178809"/>
              <a:ext cx="1232259"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1A510CA-1DDE-4FC3-95AE-33B0698633B3}"/>
                </a:ext>
              </a:extLst>
            </p:cNvPr>
            <p:cNvCxnSpPr>
              <a:cxnSpLocks/>
            </p:cNvCxnSpPr>
            <p:nvPr/>
          </p:nvCxnSpPr>
          <p:spPr>
            <a:xfrm flipV="1">
              <a:off x="6311348" y="2692400"/>
              <a:ext cx="712175"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19799F-D1A9-4A0B-95C8-874EE0E2304B}"/>
                </a:ext>
              </a:extLst>
            </p:cNvPr>
            <p:cNvPicPr>
              <a:picLocks noChangeAspect="1"/>
            </p:cNvPicPr>
            <p:nvPr/>
          </p:nvPicPr>
          <p:blipFill>
            <a:blip r:embed="rId4"/>
            <a:stretch>
              <a:fillRect/>
            </a:stretch>
          </p:blipFill>
          <p:spPr>
            <a:xfrm>
              <a:off x="2246315" y="4049768"/>
              <a:ext cx="4777208" cy="2657322"/>
            </a:xfrm>
            <a:prstGeom prst="rect">
              <a:avLst/>
            </a:prstGeom>
          </p:spPr>
        </p:pic>
      </p:grpSp>
    </p:spTree>
    <p:extLst>
      <p:ext uri="{BB962C8B-B14F-4D97-AF65-F5344CB8AC3E}">
        <p14:creationId xmlns:p14="http://schemas.microsoft.com/office/powerpoint/2010/main" val="2750841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fr-FR"/>
              <a:t>Comptes centralisés 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ln>
            <a:noFill/>
          </a:ln>
        </p:spPr>
        <p:txBody>
          <a:bodyPr/>
          <a:lstStyle/>
          <a:p>
            <a:pPr algn="l" defTabSz="360000"/>
            <a:r>
              <a:rPr lang="fr-FR" sz="2000" dirty="0"/>
              <a:t>Contenu de la formule CN 60: «copié-collé» à partir du rapport centralisé du Bureau international</a:t>
            </a:r>
          </a:p>
          <a:p>
            <a:pPr algn="l" defTabSz="360000">
              <a:spcBef>
                <a:spcPts val="600"/>
              </a:spcBef>
            </a:pPr>
            <a:r>
              <a:rPr lang="fr-FR" sz="2000" dirty="0"/>
              <a:t>Nouveau service facultatif du Bureau international lancé en 2025: le Bureau international peut générer et distribuer des comptes CN 60 au nom des opérateurs désignés intéressés</a:t>
            </a:r>
          </a:p>
          <a:p>
            <a:pPr algn="l" defTabSz="360000"/>
            <a:endParaRPr lang="en-GB" sz="2000" dirty="0"/>
          </a:p>
        </p:txBody>
      </p:sp>
      <p:pic>
        <p:nvPicPr>
          <p:cNvPr id="4" name="Picture 3">
            <a:extLst>
              <a:ext uri="{FF2B5EF4-FFF2-40B4-BE49-F238E27FC236}">
                <a16:creationId xmlns:a16="http://schemas.microsoft.com/office/drawing/2014/main" id="{C5D50E87-5E8B-4A49-A1E7-E43A97EE04A9}"/>
              </a:ext>
            </a:extLst>
          </p:cNvPr>
          <p:cNvPicPr>
            <a:picLocks noChangeAspect="1"/>
          </p:cNvPicPr>
          <p:nvPr/>
        </p:nvPicPr>
        <p:blipFill>
          <a:blip r:embed="rId2"/>
          <a:stretch>
            <a:fillRect/>
          </a:stretch>
        </p:blipFill>
        <p:spPr>
          <a:xfrm>
            <a:off x="6506781" y="3296791"/>
            <a:ext cx="5348669" cy="3122390"/>
          </a:xfrm>
          <a:prstGeom prst="rect">
            <a:avLst/>
          </a:prstGeom>
        </p:spPr>
      </p:pic>
      <p:sp>
        <p:nvSpPr>
          <p:cNvPr id="5" name="Title 1">
            <a:extLst>
              <a:ext uri="{FF2B5EF4-FFF2-40B4-BE49-F238E27FC236}">
                <a16:creationId xmlns:a16="http://schemas.microsoft.com/office/drawing/2014/main" id="{AB1F3A16-16A3-47B4-9194-F58F0E080B33}"/>
              </a:ext>
            </a:extLst>
          </p:cNvPr>
          <p:cNvSpPr txBox="1">
            <a:spLocks/>
          </p:cNvSpPr>
          <p:nvPr/>
        </p:nvSpPr>
        <p:spPr>
          <a:xfrm>
            <a:off x="336550" y="3281700"/>
            <a:ext cx="5902325" cy="27939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719138" lvl="0" indent="-358775" defTabSz="360000">
              <a:lnSpc>
                <a:spcPct val="100000"/>
              </a:lnSpc>
              <a:spcBef>
                <a:spcPts val="600"/>
              </a:spcBef>
              <a:spcAft>
                <a:spcPts val="0"/>
              </a:spcAft>
              <a:buFont typeface="Courier New" panose="02070309020205020404" pitchFamily="49" charset="0"/>
              <a:buChar char="o"/>
            </a:pPr>
            <a:r>
              <a:rPr lang="fr-FR" sz="2000" b="0" dirty="0"/>
              <a:t>Évite le copier-coller manuel</a:t>
            </a:r>
          </a:p>
          <a:p>
            <a:pPr marL="720000" lvl="0" indent="-360000" defTabSz="360000">
              <a:lnSpc>
                <a:spcPct val="100000"/>
              </a:lnSpc>
              <a:spcBef>
                <a:spcPts val="600"/>
              </a:spcBef>
              <a:spcAft>
                <a:spcPts val="0"/>
              </a:spcAft>
              <a:buFont typeface="Courier New" panose="02070309020205020404" pitchFamily="49" charset="0"/>
              <a:buChar char="o"/>
            </a:pPr>
            <a:r>
              <a:rPr lang="fr-FR" sz="2000" b="0" dirty="0"/>
              <a:t>Aucun problème avec les bulletins </a:t>
            </a:r>
            <a:br>
              <a:rPr lang="fr-FR" sz="2000" b="0" dirty="0"/>
            </a:br>
            <a:r>
              <a:rPr lang="fr-FR" sz="2000" b="0" dirty="0"/>
              <a:t>de vérification</a:t>
            </a:r>
          </a:p>
          <a:p>
            <a:pPr marL="720000" lvl="0" indent="-360000" defTabSz="360000">
              <a:lnSpc>
                <a:spcPct val="100000"/>
              </a:lnSpc>
              <a:spcBef>
                <a:spcPts val="600"/>
              </a:spcBef>
              <a:spcAft>
                <a:spcPts val="0"/>
              </a:spcAft>
              <a:buFont typeface="Courier New" panose="02070309020205020404" pitchFamily="49" charset="0"/>
              <a:buChar char="o"/>
            </a:pPr>
            <a:r>
              <a:rPr lang="fr-FR" sz="2000" b="0" dirty="0"/>
              <a:t>Le Bureau international gère les seuils de paiement (report du paiement </a:t>
            </a:r>
            <a:br>
              <a:rPr lang="fr-FR" sz="2000" b="0" dirty="0"/>
            </a:br>
            <a:r>
              <a:rPr lang="fr-FR" sz="2000" b="0" dirty="0"/>
              <a:t>à la période suivante, etc.)</a:t>
            </a:r>
          </a:p>
          <a:p>
            <a:pPr marL="720000" lvl="0" indent="-360000" defTabSz="360000">
              <a:lnSpc>
                <a:spcPct val="100000"/>
              </a:lnSpc>
              <a:spcBef>
                <a:spcPts val="600"/>
              </a:spcBef>
              <a:spcAft>
                <a:spcPts val="0"/>
              </a:spcAft>
              <a:buFont typeface="Courier New" panose="02070309020205020404" pitchFamily="49" charset="0"/>
              <a:buChar char="o"/>
            </a:pPr>
            <a:r>
              <a:rPr lang="fr-FR" sz="2000" b="0" dirty="0"/>
              <a:t>Plus agréable et plus facile pour les débiteurs de recevoir des comptes générés de manière centralisée</a:t>
            </a:r>
          </a:p>
        </p:txBody>
      </p:sp>
    </p:spTree>
    <p:extLst>
      <p:ext uri="{BB962C8B-B14F-4D97-AF65-F5344CB8AC3E}">
        <p14:creationId xmlns:p14="http://schemas.microsoft.com/office/powerpoint/2010/main" val="3469574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fr-FR" dirty="0"/>
              <a:t>Comptes centralisés 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indent="-360000" algn="l" defTabSz="360000"/>
            <a:r>
              <a:rPr lang="fr-FR" sz="2400" dirty="0"/>
              <a:t>Comptes centralisés CN 60: solution décrite à l’article 31-106 </a:t>
            </a:r>
            <a:br>
              <a:rPr lang="fr-FR" sz="2400" dirty="0"/>
            </a:br>
            <a:r>
              <a:rPr lang="fr-FR" sz="2400" dirty="0"/>
              <a:t>du Règlement de la Convention (Établissement et transmission des comptes relatifs à la rémunération supplémentaire et aux paiements additionnels sur la base de rapports centralisés)</a:t>
            </a:r>
          </a:p>
          <a:p>
            <a:pPr indent="-360000" algn="l" defTabSz="360000"/>
            <a:endParaRPr lang="en-GB" sz="2400" dirty="0"/>
          </a:p>
          <a:p>
            <a:pPr indent="-360000" algn="l" defTabSz="360000"/>
            <a:r>
              <a:rPr lang="fr-FR" sz="2400" dirty="0"/>
              <a:t>Utilisation accrue des comptes CN 60 à partir de 2026</a:t>
            </a:r>
            <a:br>
              <a:rPr lang="fr-FR" sz="2400" dirty="0"/>
            </a:br>
            <a:r>
              <a:rPr lang="fr-FR" sz="2400" dirty="0"/>
              <a:t>-&gt; l’utilisation des comptes centralisés CN 60 apporte des avantages supplémentaires</a:t>
            </a:r>
          </a:p>
          <a:p>
            <a:pPr indent="-360000" algn="l" defTabSz="360000"/>
            <a:endParaRPr lang="en-GB" sz="2400" dirty="0"/>
          </a:p>
          <a:p>
            <a:pPr marL="0" indent="0" algn="l" defTabSz="360000">
              <a:buNone/>
            </a:pPr>
            <a:r>
              <a:rPr lang="fr-FR" sz="2400" b="1" dirty="0"/>
              <a:t>Remarque: </a:t>
            </a:r>
            <a:r>
              <a:rPr lang="fr-FR" sz="2400" dirty="0"/>
              <a:t>l’approche centralisée couvre les accords bilatéraux/</a:t>
            </a:r>
            <a:br>
              <a:rPr lang="fr-FR" sz="2400" dirty="0"/>
            </a:br>
            <a:r>
              <a:rPr lang="fr-FR" sz="2400" dirty="0"/>
              <a:t>multilatéraux avec comptabilité en dehors de l'UPU</a:t>
            </a:r>
          </a:p>
        </p:txBody>
      </p:sp>
    </p:spTree>
    <p:extLst>
      <p:ext uri="{BB962C8B-B14F-4D97-AF65-F5344CB8AC3E}">
        <p14:creationId xmlns:p14="http://schemas.microsoft.com/office/powerpoint/2010/main" val="111081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fr-FR"/>
            </a:br>
            <a:r>
              <a:rPr lang="fr-FR" sz="4400"/>
              <a:t> 9. </a:t>
            </a:r>
            <a:r>
              <a:rPr lang="fr-FR" sz="4800"/>
              <a:t>Conformité</a:t>
            </a:r>
          </a:p>
        </p:txBody>
      </p:sp>
    </p:spTree>
    <p:extLst>
      <p:ext uri="{BB962C8B-B14F-4D97-AF65-F5344CB8AC3E}">
        <p14:creationId xmlns:p14="http://schemas.microsoft.com/office/powerpoint/2010/main" val="332882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fr-FR" sz="3400"/>
              <a:t>Évaluations de la conformité des échanges EDI</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422151"/>
            <a:ext cx="11518900" cy="5041496"/>
          </a:xfrm>
        </p:spPr>
        <p:txBody>
          <a:bodyPr/>
          <a:lstStyle/>
          <a:p>
            <a:pPr lvl="0" indent="-360000" algn="l" defTabSz="360000">
              <a:lnSpc>
                <a:spcPct val="100000"/>
              </a:lnSpc>
              <a:spcBef>
                <a:spcPts val="600"/>
              </a:spcBef>
              <a:spcAft>
                <a:spcPts val="600"/>
              </a:spcAft>
              <a:buFont typeface="Arial" panose="020B0604020202020204" pitchFamily="34" charset="0"/>
              <a:buChar char="•"/>
            </a:pPr>
            <a:r>
              <a:rPr lang="fr-FR" sz="1800" b="0" dirty="0"/>
              <a:t>Les résultats des évaluations de la conformité des échanges EDI sont disponibles sur la plate-forme concernant la conformité et publiés dans le cadre du système de contrôle de la qualité (QCS) (</a:t>
            </a:r>
            <a:r>
              <a:rPr lang="fr-FR" sz="1800" b="0" dirty="0" err="1">
                <a:hlinkClick r:id="rId2"/>
              </a:rPr>
              <a:t>qcsmailbd.ptc.post</a:t>
            </a:r>
            <a:r>
              <a:rPr lang="fr-FR" sz="1800" b="0" dirty="0"/>
              <a:t>)</a:t>
            </a:r>
          </a:p>
          <a:p>
            <a:pPr lvl="0" indent="-360000" algn="l" defTabSz="360000">
              <a:lnSpc>
                <a:spcPct val="100000"/>
              </a:lnSpc>
              <a:spcBef>
                <a:spcPts val="600"/>
              </a:spcBef>
              <a:spcAft>
                <a:spcPts val="600"/>
              </a:spcAft>
              <a:buFont typeface="Arial" panose="020B0604020202020204" pitchFamily="34" charset="0"/>
              <a:buChar char="•"/>
            </a:pPr>
            <a:r>
              <a:rPr lang="fr-FR" sz="1800" b="0" dirty="0"/>
              <a:t>Partie intégrante des évaluations de la qualité des données</a:t>
            </a:r>
          </a:p>
          <a:p>
            <a:pPr lvl="0" indent="-360000" algn="l" defTabSz="360000">
              <a:lnSpc>
                <a:spcPct val="100000"/>
              </a:lnSpc>
              <a:spcBef>
                <a:spcPts val="600"/>
              </a:spcBef>
              <a:spcAft>
                <a:spcPts val="600"/>
              </a:spcAft>
              <a:buFont typeface="Arial" panose="020B0604020202020204" pitchFamily="34" charset="0"/>
              <a:buChar char="•"/>
            </a:pPr>
            <a:r>
              <a:rPr lang="fr-FR" sz="1800" b="0" dirty="0"/>
              <a:t>Plate-forme conçue pour signaler les problèmes et faciliter leur résolution</a:t>
            </a:r>
          </a:p>
          <a:p>
            <a:pPr lvl="0" indent="-360000" algn="l" defTabSz="360000">
              <a:lnSpc>
                <a:spcPct val="100000"/>
              </a:lnSpc>
              <a:spcBef>
                <a:spcPts val="600"/>
              </a:spcBef>
              <a:spcAft>
                <a:spcPts val="600"/>
              </a:spcAft>
              <a:buFont typeface="Arial" panose="020B0604020202020204" pitchFamily="34" charset="0"/>
              <a:buChar char="•"/>
            </a:pPr>
            <a:r>
              <a:rPr lang="fr-FR" sz="1800" b="0" dirty="0"/>
              <a:t>Les évaluations de la conformité sont actualisées régulièrement en fonction des nouvelles règles et de l’évolution des besoins</a:t>
            </a:r>
          </a:p>
          <a:p>
            <a:pPr lvl="0" indent="-360000" algn="l" defTabSz="360000">
              <a:lnSpc>
                <a:spcPct val="100000"/>
              </a:lnSpc>
              <a:spcBef>
                <a:spcPts val="600"/>
              </a:spcBef>
              <a:spcAft>
                <a:spcPts val="600"/>
              </a:spcAft>
              <a:buFont typeface="Arial" panose="020B0604020202020204" pitchFamily="34" charset="0"/>
              <a:buChar char="•"/>
            </a:pPr>
            <a:r>
              <a:rPr lang="fr-FR" sz="1800" b="0" dirty="0"/>
              <a:t>Un ajustement est prévu au début de 2026 pour:</a:t>
            </a:r>
          </a:p>
          <a:p>
            <a:pPr marL="720000" lvl="1" indent="-360000" algn="l" defTabSz="360000">
              <a:spcBef>
                <a:spcPts val="600"/>
              </a:spcBef>
              <a:spcAft>
                <a:spcPts val="0"/>
              </a:spcAft>
              <a:buFont typeface="Courier New" panose="02070309020205020404" pitchFamily="49" charset="0"/>
              <a:buChar char="o"/>
            </a:pPr>
            <a:r>
              <a:rPr lang="fr-FR" sz="1800" dirty="0"/>
              <a:t>prendre en considération l’échange obligatoire des messages EMSEVT pour tous les envois </a:t>
            </a:r>
            <a:br>
              <a:rPr lang="fr-FR" sz="1800" dirty="0"/>
            </a:br>
            <a:r>
              <a:rPr lang="fr-FR" sz="1800" dirty="0"/>
              <a:t>de la poste aux lettres:</a:t>
            </a:r>
            <a:br>
              <a:rPr lang="fr-FR" sz="1800" dirty="0"/>
            </a:br>
            <a:r>
              <a:rPr lang="fr-FR" sz="1800" dirty="0"/>
              <a:t>-&gt;	tous les liens EDI doivent être ouverts pour les adresses EDI xx350</a:t>
            </a:r>
            <a:br>
              <a:rPr lang="fr-FR" sz="1800" dirty="0"/>
            </a:br>
            <a:r>
              <a:rPr lang="fr-FR" sz="1800" dirty="0"/>
              <a:t>-&gt;	les messages EMSEVT doivent être échangés avec tous les partenaires</a:t>
            </a:r>
          </a:p>
          <a:p>
            <a:pPr marL="720000" lvl="1" indent="-360000" algn="l" defTabSz="360000">
              <a:spcBef>
                <a:spcPts val="600"/>
              </a:spcBef>
              <a:spcAft>
                <a:spcPts val="0"/>
              </a:spcAft>
              <a:buFont typeface="Courier New" panose="02070309020205020404" pitchFamily="49" charset="0"/>
              <a:buChar char="o"/>
            </a:pPr>
            <a:r>
              <a:rPr lang="fr-FR" sz="1800" dirty="0"/>
              <a:t>signaler les anomalies telles que la présence de courrier recommandé dans des dépêches contenant uniquement des marchandises (dépêches UA)</a:t>
            </a:r>
            <a:endParaRPr lang="en-GB" sz="1800" dirty="0"/>
          </a:p>
        </p:txBody>
      </p:sp>
    </p:spTree>
    <p:extLst>
      <p:ext uri="{BB962C8B-B14F-4D97-AF65-F5344CB8AC3E}">
        <p14:creationId xmlns:p14="http://schemas.microsoft.com/office/powerpoint/2010/main" val="143954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97201"/>
            <a:ext cx="9479236" cy="574284"/>
          </a:xfrm>
        </p:spPr>
        <p:txBody>
          <a:bodyPr/>
          <a:lstStyle/>
          <a:p>
            <a:pPr>
              <a:defRPr/>
            </a:pPr>
            <a:r>
              <a:rPr lang="fr-FR" sz="2400" dirty="0">
                <a:cs typeface="Arial" panose="020B0604020202020204" pitchFamily="34" charset="0"/>
              </a:rPr>
              <a:t>Réponse et cadre d’appui de l’UPU</a:t>
            </a:r>
            <a:br>
              <a:rPr lang="fr-FR" sz="2400" dirty="0">
                <a:cs typeface="Arial" panose="020B0604020202020204" pitchFamily="34" charset="0"/>
              </a:rPr>
            </a:br>
            <a:r>
              <a:rPr lang="fr-FR" sz="2400" dirty="0">
                <a:cs typeface="Arial" panose="020B0604020202020204" pitchFamily="34" charset="0"/>
              </a:rPr>
              <a:t>Adapter les services postaux à l’évolution du marché</a:t>
            </a:r>
          </a:p>
        </p:txBody>
      </p:sp>
      <p:sp>
        <p:nvSpPr>
          <p:cNvPr id="29" name="Oval 28">
            <a:extLst>
              <a:ext uri="{FF2B5EF4-FFF2-40B4-BE49-F238E27FC236}">
                <a16:creationId xmlns:a16="http://schemas.microsoft.com/office/drawing/2014/main" id="{074C7C8F-8ADE-4AE9-91C2-F416AD4274CB}"/>
              </a:ext>
            </a:extLst>
          </p:cNvPr>
          <p:cNvSpPr>
            <a:spLocks noChangeAspect="1"/>
          </p:cNvSpPr>
          <p:nvPr/>
        </p:nvSpPr>
        <p:spPr>
          <a:xfrm>
            <a:off x="3457597" y="1579377"/>
            <a:ext cx="4975790" cy="4939184"/>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CE15F7C5-E99E-465F-9A16-1E905F1B8A4B}"/>
              </a:ext>
            </a:extLst>
          </p:cNvPr>
          <p:cNvSpPr/>
          <p:nvPr/>
        </p:nvSpPr>
        <p:spPr>
          <a:xfrm>
            <a:off x="4160400" y="2343712"/>
            <a:ext cx="3527774" cy="3422697"/>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9D1B370A-76A5-4693-B203-EE32F76D1235}"/>
              </a:ext>
            </a:extLst>
          </p:cNvPr>
          <p:cNvPicPr>
            <a:picLocks noChangeAspect="1"/>
          </p:cNvPicPr>
          <p:nvPr/>
        </p:nvPicPr>
        <p:blipFill>
          <a:blip r:embed="rId2">
            <a:duotone>
              <a:schemeClr val="accent6">
                <a:shade val="45000"/>
                <a:satMod val="135000"/>
              </a:schemeClr>
              <a:prstClr val="white"/>
            </a:duotone>
          </a:blip>
          <a:stretch>
            <a:fillRect/>
          </a:stretch>
        </p:blipFill>
        <p:spPr>
          <a:xfrm>
            <a:off x="7055945" y="3806979"/>
            <a:ext cx="944782" cy="890485"/>
          </a:xfrm>
          <a:prstGeom prst="rect">
            <a:avLst/>
          </a:prstGeom>
        </p:spPr>
      </p:pic>
      <p:pic>
        <p:nvPicPr>
          <p:cNvPr id="33" name="Picture 32">
            <a:extLst>
              <a:ext uri="{FF2B5EF4-FFF2-40B4-BE49-F238E27FC236}">
                <a16:creationId xmlns:a16="http://schemas.microsoft.com/office/drawing/2014/main" id="{4B5D3D3D-2AD9-4662-973D-F4CBE38DBD98}"/>
              </a:ext>
            </a:extLst>
          </p:cNvPr>
          <p:cNvPicPr>
            <a:picLocks noChangeAspect="1"/>
          </p:cNvPicPr>
          <p:nvPr/>
        </p:nvPicPr>
        <p:blipFill>
          <a:blip r:embed="rId3">
            <a:grayscl/>
          </a:blip>
          <a:stretch>
            <a:fillRect/>
          </a:stretch>
        </p:blipFill>
        <p:spPr>
          <a:xfrm>
            <a:off x="3604983" y="4316648"/>
            <a:ext cx="1321552" cy="894910"/>
          </a:xfrm>
          <a:prstGeom prst="rect">
            <a:avLst/>
          </a:prstGeom>
        </p:spPr>
      </p:pic>
      <p:pic>
        <p:nvPicPr>
          <p:cNvPr id="34" name="Picture 33">
            <a:extLst>
              <a:ext uri="{FF2B5EF4-FFF2-40B4-BE49-F238E27FC236}">
                <a16:creationId xmlns:a16="http://schemas.microsoft.com/office/drawing/2014/main" id="{A04A5434-EB96-4159-960B-501030337DF3}"/>
              </a:ext>
            </a:extLst>
          </p:cNvPr>
          <p:cNvPicPr>
            <a:picLocks noChangeAspect="1"/>
          </p:cNvPicPr>
          <p:nvPr/>
        </p:nvPicPr>
        <p:blipFill>
          <a:blip r:embed="rId4">
            <a:duotone>
              <a:schemeClr val="accent5">
                <a:shade val="45000"/>
                <a:satMod val="135000"/>
              </a:schemeClr>
              <a:prstClr val="white"/>
            </a:duotone>
          </a:blip>
          <a:stretch>
            <a:fillRect/>
          </a:stretch>
        </p:blipFill>
        <p:spPr>
          <a:xfrm>
            <a:off x="6434374" y="2158447"/>
            <a:ext cx="936117" cy="684753"/>
          </a:xfrm>
          <a:prstGeom prst="rect">
            <a:avLst/>
          </a:prstGeom>
        </p:spPr>
      </p:pic>
      <p:pic>
        <p:nvPicPr>
          <p:cNvPr id="35" name="Picture 34">
            <a:extLst>
              <a:ext uri="{FF2B5EF4-FFF2-40B4-BE49-F238E27FC236}">
                <a16:creationId xmlns:a16="http://schemas.microsoft.com/office/drawing/2014/main" id="{A1ADCE88-F864-4705-91C1-56232A27F60F}"/>
              </a:ext>
            </a:extLst>
          </p:cNvPr>
          <p:cNvPicPr>
            <a:picLocks noChangeAspect="1"/>
          </p:cNvPicPr>
          <p:nvPr/>
        </p:nvPicPr>
        <p:blipFill>
          <a:blip r:embed="rId5"/>
          <a:stretch>
            <a:fillRect/>
          </a:stretch>
        </p:blipFill>
        <p:spPr>
          <a:xfrm>
            <a:off x="5583124" y="5257757"/>
            <a:ext cx="781654" cy="841020"/>
          </a:xfrm>
          <a:prstGeom prst="rect">
            <a:avLst/>
          </a:prstGeom>
        </p:spPr>
      </p:pic>
      <p:pic>
        <p:nvPicPr>
          <p:cNvPr id="36" name="Picture 35">
            <a:extLst>
              <a:ext uri="{FF2B5EF4-FFF2-40B4-BE49-F238E27FC236}">
                <a16:creationId xmlns:a16="http://schemas.microsoft.com/office/drawing/2014/main" id="{D37F2106-87D5-49AE-8B1B-E32AA57B5175}"/>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5373813" y="3419614"/>
            <a:ext cx="1126807" cy="788766"/>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TextBox 36">
            <a:extLst>
              <a:ext uri="{FF2B5EF4-FFF2-40B4-BE49-F238E27FC236}">
                <a16:creationId xmlns:a16="http://schemas.microsoft.com/office/drawing/2014/main" id="{CED30DD6-78CC-41A9-AA53-CFE816BE9DCF}"/>
              </a:ext>
            </a:extLst>
          </p:cNvPr>
          <p:cNvSpPr txBox="1"/>
          <p:nvPr/>
        </p:nvSpPr>
        <p:spPr>
          <a:xfrm>
            <a:off x="5157565" y="4131310"/>
            <a:ext cx="1664040" cy="923330"/>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rPr>
              <a:t>Activités centrées sur la clientèle </a:t>
            </a:r>
          </a:p>
        </p:txBody>
      </p:sp>
      <p:sp>
        <p:nvSpPr>
          <p:cNvPr id="38" name="TextBox 37">
            <a:extLst>
              <a:ext uri="{FF2B5EF4-FFF2-40B4-BE49-F238E27FC236}">
                <a16:creationId xmlns:a16="http://schemas.microsoft.com/office/drawing/2014/main" id="{E9E33905-6C6C-42B4-99C4-4193C862840B}"/>
              </a:ext>
            </a:extLst>
          </p:cNvPr>
          <p:cNvSpPr txBox="1"/>
          <p:nvPr/>
        </p:nvSpPr>
        <p:spPr>
          <a:xfrm>
            <a:off x="4530028" y="3044532"/>
            <a:ext cx="801694" cy="307777"/>
          </a:xfrm>
          <a:prstGeom prst="rect">
            <a:avLst/>
          </a:prstGeom>
          <a:noFill/>
        </p:spPr>
        <p:txBody>
          <a:bodyPr wrap="none" rtlCol="0">
            <a:spAutoFit/>
          </a:bodyPr>
          <a:lstStyle/>
          <a:p>
            <a:r>
              <a:rPr lang="fr-FR" sz="1400">
                <a:latin typeface="Verdana" panose="020B0604030504040204" pitchFamily="34" charset="0"/>
                <a:ea typeface="Verdana" panose="020B0604030504040204" pitchFamily="34" charset="0"/>
              </a:rPr>
              <a:t>Marché</a:t>
            </a:r>
          </a:p>
        </p:txBody>
      </p:sp>
      <p:sp>
        <p:nvSpPr>
          <p:cNvPr id="39" name="TextBox 38">
            <a:extLst>
              <a:ext uri="{FF2B5EF4-FFF2-40B4-BE49-F238E27FC236}">
                <a16:creationId xmlns:a16="http://schemas.microsoft.com/office/drawing/2014/main" id="{A1E64D72-5C94-4436-9B3F-D4969580621C}"/>
              </a:ext>
            </a:extLst>
          </p:cNvPr>
          <p:cNvSpPr txBox="1"/>
          <p:nvPr/>
        </p:nvSpPr>
        <p:spPr>
          <a:xfrm>
            <a:off x="6370570" y="2800963"/>
            <a:ext cx="1126807" cy="523220"/>
          </a:xfrm>
          <a:prstGeom prst="rect">
            <a:avLst/>
          </a:prstGeom>
          <a:noFill/>
        </p:spPr>
        <p:txBody>
          <a:bodyPr wrap="square" rtlCol="0">
            <a:spAutoFit/>
          </a:bodyPr>
          <a:lstStyle/>
          <a:p>
            <a:r>
              <a:rPr lang="fr-FR" sz="1400" dirty="0">
                <a:latin typeface="Verdana" panose="020B0604030504040204" pitchFamily="34" charset="0"/>
                <a:ea typeface="Verdana" panose="020B0604030504040204" pitchFamily="34" charset="0"/>
              </a:rPr>
              <a:t>Éléments de service</a:t>
            </a:r>
          </a:p>
        </p:txBody>
      </p:sp>
      <p:sp>
        <p:nvSpPr>
          <p:cNvPr id="40" name="TextBox 39">
            <a:extLst>
              <a:ext uri="{FF2B5EF4-FFF2-40B4-BE49-F238E27FC236}">
                <a16:creationId xmlns:a16="http://schemas.microsoft.com/office/drawing/2014/main" id="{2C244B8C-B7EB-4E32-A801-C639F51F2965}"/>
              </a:ext>
            </a:extLst>
          </p:cNvPr>
          <p:cNvSpPr txBox="1"/>
          <p:nvPr/>
        </p:nvSpPr>
        <p:spPr>
          <a:xfrm>
            <a:off x="3604983" y="5042678"/>
            <a:ext cx="1474093" cy="492443"/>
          </a:xfrm>
          <a:prstGeom prst="rect">
            <a:avLst/>
          </a:prstGeom>
          <a:noFill/>
        </p:spPr>
        <p:txBody>
          <a:bodyPr wrap="square" rtlCol="0">
            <a:spAutoFit/>
          </a:bodyPr>
          <a:lstStyle/>
          <a:p>
            <a:r>
              <a:rPr lang="fr-FR" sz="1300" dirty="0">
                <a:latin typeface="Verdana" panose="020B0604030504040204" pitchFamily="34" charset="0"/>
                <a:ea typeface="Verdana" panose="020B0604030504040204" pitchFamily="34" charset="0"/>
              </a:rPr>
              <a:t>Cadre et outils réglementaires</a:t>
            </a:r>
          </a:p>
        </p:txBody>
      </p:sp>
      <p:sp>
        <p:nvSpPr>
          <p:cNvPr id="41" name="Arrow: Pentagon 40">
            <a:extLst>
              <a:ext uri="{FF2B5EF4-FFF2-40B4-BE49-F238E27FC236}">
                <a16:creationId xmlns:a16="http://schemas.microsoft.com/office/drawing/2014/main" id="{D3976829-BF04-4B6B-B235-8569293EADA9}"/>
              </a:ext>
            </a:extLst>
          </p:cNvPr>
          <p:cNvSpPr/>
          <p:nvPr/>
        </p:nvSpPr>
        <p:spPr>
          <a:xfrm>
            <a:off x="1305142" y="2216318"/>
            <a:ext cx="2991120" cy="771430"/>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lang="fr-FR" sz="1100" b="1" dirty="0">
                <a:solidFill>
                  <a:prstClr val="white"/>
                </a:solidFill>
                <a:latin typeface="Verdana" panose="020B0604030504040204" pitchFamily="34" charset="0"/>
                <a:ea typeface="Verdana" panose="020B0604030504040204" pitchFamily="34" charset="0"/>
                <a:cs typeface="Arial" charset="0"/>
              </a:rPr>
              <a:t>Révision et création d’éléments de service et de caractéristiques de produits axés sur la clientèle et déterminés par le marché</a:t>
            </a:r>
          </a:p>
        </p:txBody>
      </p:sp>
      <p:sp>
        <p:nvSpPr>
          <p:cNvPr id="42" name="Arrow: Pentagon 41">
            <a:extLst>
              <a:ext uri="{FF2B5EF4-FFF2-40B4-BE49-F238E27FC236}">
                <a16:creationId xmlns:a16="http://schemas.microsoft.com/office/drawing/2014/main" id="{C81C4FF1-F0CC-49A0-B3F3-8776674860F7}"/>
              </a:ext>
            </a:extLst>
          </p:cNvPr>
          <p:cNvSpPr/>
          <p:nvPr/>
        </p:nvSpPr>
        <p:spPr>
          <a:xfrm>
            <a:off x="1087201" y="4487361"/>
            <a:ext cx="2933925" cy="665684"/>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fr-FR" sz="1200" b="1" i="0" u="none" strike="noStrike" cap="none" normalizeH="0" baseline="0" dirty="0">
                <a:ln>
                  <a:noFill/>
                </a:ln>
                <a:solidFill>
                  <a:prstClr val="white"/>
                </a:solidFill>
                <a:uLnTx/>
                <a:uFillTx/>
                <a:latin typeface="Verdana" panose="020B0604030504040204" pitchFamily="34" charset="0"/>
                <a:ea typeface="Verdana" panose="020B0604030504040204" pitchFamily="34" charset="0"/>
                <a:cs typeface="Arial" charset="0"/>
              </a:rPr>
              <a:t>Harmonisation des règlements pour appuyer </a:t>
            </a:r>
            <a:br>
              <a:rPr kumimoji="0" lang="fr-FR" sz="1200" b="1" i="0" u="none" strike="noStrike" cap="none" normalizeH="0" baseline="0" dirty="0">
                <a:ln>
                  <a:noFill/>
                </a:ln>
                <a:solidFill>
                  <a:prstClr val="white"/>
                </a:solidFill>
                <a:uLnTx/>
                <a:uFillTx/>
                <a:latin typeface="Verdana" panose="020B0604030504040204" pitchFamily="34" charset="0"/>
                <a:ea typeface="Verdana" panose="020B0604030504040204" pitchFamily="34" charset="0"/>
                <a:cs typeface="Arial" charset="0"/>
              </a:rPr>
            </a:br>
            <a:r>
              <a:rPr kumimoji="0" lang="fr-FR" sz="1200" b="1" i="0" u="none" strike="noStrike" cap="none" normalizeH="0" baseline="0" dirty="0">
                <a:ln>
                  <a:noFill/>
                </a:ln>
                <a:solidFill>
                  <a:prstClr val="white"/>
                </a:solidFill>
                <a:uLnTx/>
                <a:uFillTx/>
                <a:latin typeface="Verdana" panose="020B0604030504040204" pitchFamily="34" charset="0"/>
                <a:ea typeface="Verdana" panose="020B0604030504040204" pitchFamily="34" charset="0"/>
                <a:cs typeface="Arial" charset="0"/>
              </a:rPr>
              <a:t>et faciliter les services  </a:t>
            </a:r>
          </a:p>
        </p:txBody>
      </p:sp>
      <p:pic>
        <p:nvPicPr>
          <p:cNvPr id="43" name="Picture 42">
            <a:extLst>
              <a:ext uri="{FF2B5EF4-FFF2-40B4-BE49-F238E27FC236}">
                <a16:creationId xmlns:a16="http://schemas.microsoft.com/office/drawing/2014/main" id="{C954185F-BA4C-4DA8-87E3-888A7E0FD253}"/>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4311899" y="2333238"/>
            <a:ext cx="667417" cy="771430"/>
          </a:xfrm>
          <a:prstGeom prst="rect">
            <a:avLst/>
          </a:prstGeom>
        </p:spPr>
      </p:pic>
      <p:sp>
        <p:nvSpPr>
          <p:cNvPr id="44" name="Arrow: Pentagon 43">
            <a:extLst>
              <a:ext uri="{FF2B5EF4-FFF2-40B4-BE49-F238E27FC236}">
                <a16:creationId xmlns:a16="http://schemas.microsoft.com/office/drawing/2014/main" id="{790BF40D-3117-4699-9A8E-412F83C32477}"/>
              </a:ext>
            </a:extLst>
          </p:cNvPr>
          <p:cNvSpPr/>
          <p:nvPr/>
        </p:nvSpPr>
        <p:spPr>
          <a:xfrm rot="10800000">
            <a:off x="7847442" y="3722218"/>
            <a:ext cx="2880628" cy="734413"/>
          </a:xfrm>
          <a:prstGeom prst="homePlat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5" name="TextBox 44">
            <a:extLst>
              <a:ext uri="{FF2B5EF4-FFF2-40B4-BE49-F238E27FC236}">
                <a16:creationId xmlns:a16="http://schemas.microsoft.com/office/drawing/2014/main" id="{F1782E35-A5E1-428C-9946-CA88C1101C45}"/>
              </a:ext>
            </a:extLst>
          </p:cNvPr>
          <p:cNvSpPr txBox="1"/>
          <p:nvPr/>
        </p:nvSpPr>
        <p:spPr>
          <a:xfrm>
            <a:off x="8013031" y="3776774"/>
            <a:ext cx="2790752" cy="7017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fr-FR" sz="1100" b="1" dirty="0">
                <a:latin typeface="Verdana" panose="020B0604030504040204" pitchFamily="34" charset="0"/>
                <a:ea typeface="Verdana" panose="020B0604030504040204" pitchFamily="34" charset="0"/>
                <a:cs typeface="Arial" charset="0"/>
              </a:rPr>
              <a:t>Renforcement des capacités, acquisition de connaissances </a:t>
            </a:r>
            <a:br>
              <a:rPr lang="fr-FR" sz="1100" b="1" dirty="0">
                <a:latin typeface="Verdana" panose="020B0604030504040204" pitchFamily="34" charset="0"/>
                <a:ea typeface="Verdana" panose="020B0604030504040204" pitchFamily="34" charset="0"/>
                <a:cs typeface="Arial" charset="0"/>
              </a:rPr>
            </a:br>
            <a:r>
              <a:rPr lang="fr-FR" sz="1100" b="1" dirty="0">
                <a:latin typeface="Verdana" panose="020B0604030504040204" pitchFamily="34" charset="0"/>
                <a:ea typeface="Verdana" panose="020B0604030504040204" pitchFamily="34" charset="0"/>
                <a:cs typeface="Arial" charset="0"/>
              </a:rPr>
              <a:t>et coopération </a:t>
            </a:r>
            <a:br>
              <a:rPr lang="fr-FR" sz="1100" b="1" dirty="0">
                <a:latin typeface="Verdana" panose="020B0604030504040204" pitchFamily="34" charset="0"/>
                <a:ea typeface="Verdana" panose="020B0604030504040204" pitchFamily="34" charset="0"/>
                <a:cs typeface="Arial" charset="0"/>
              </a:rPr>
            </a:br>
            <a:r>
              <a:rPr lang="fr-FR" sz="1100" b="1" dirty="0">
                <a:latin typeface="Verdana" panose="020B0604030504040204" pitchFamily="34" charset="0"/>
                <a:ea typeface="Verdana" panose="020B0604030504040204" pitchFamily="34" charset="0"/>
                <a:cs typeface="Arial" charset="0"/>
              </a:rPr>
              <a:t>au développement</a:t>
            </a:r>
          </a:p>
        </p:txBody>
      </p:sp>
      <p:sp>
        <p:nvSpPr>
          <p:cNvPr id="46" name="Arrow: Pentagon 45">
            <a:extLst>
              <a:ext uri="{FF2B5EF4-FFF2-40B4-BE49-F238E27FC236}">
                <a16:creationId xmlns:a16="http://schemas.microsoft.com/office/drawing/2014/main" id="{E903B065-427D-4677-B89B-65F44C271B6D}"/>
              </a:ext>
            </a:extLst>
          </p:cNvPr>
          <p:cNvSpPr/>
          <p:nvPr/>
        </p:nvSpPr>
        <p:spPr>
          <a:xfrm rot="10800000">
            <a:off x="7370490" y="1971364"/>
            <a:ext cx="2828206" cy="684752"/>
          </a:xfrm>
          <a:prstGeom prst="homePlat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7" name="TextBox 46">
            <a:extLst>
              <a:ext uri="{FF2B5EF4-FFF2-40B4-BE49-F238E27FC236}">
                <a16:creationId xmlns:a16="http://schemas.microsoft.com/office/drawing/2014/main" id="{82F1F193-7EF9-453A-85E6-E100DD852A0E}"/>
              </a:ext>
            </a:extLst>
          </p:cNvPr>
          <p:cNvSpPr txBox="1"/>
          <p:nvPr/>
        </p:nvSpPr>
        <p:spPr>
          <a:xfrm>
            <a:off x="7551221" y="2056706"/>
            <a:ext cx="2582291"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fr-FR" sz="1200" b="1" dirty="0">
                <a:latin typeface="Verdana" panose="020B0604030504040204" pitchFamily="34" charset="0"/>
                <a:ea typeface="Verdana" panose="020B0604030504040204" pitchFamily="34" charset="0"/>
                <a:cs typeface="Arial" charset="0"/>
              </a:rPr>
              <a:t>Simplification </a:t>
            </a:r>
            <a:br>
              <a:rPr lang="fr-FR" sz="1200" b="1" dirty="0">
                <a:latin typeface="Verdana" panose="020B0604030504040204" pitchFamily="34" charset="0"/>
                <a:ea typeface="Verdana" panose="020B0604030504040204" pitchFamily="34" charset="0"/>
                <a:cs typeface="Arial" charset="0"/>
              </a:rPr>
            </a:br>
            <a:r>
              <a:rPr lang="fr-FR" sz="1200" b="1" dirty="0">
                <a:latin typeface="Verdana" panose="020B0604030504040204" pitchFamily="34" charset="0"/>
                <a:ea typeface="Verdana" panose="020B0604030504040204" pitchFamily="34" charset="0"/>
                <a:cs typeface="Arial" charset="0"/>
              </a:rPr>
              <a:t>et amélioration </a:t>
            </a:r>
            <a:br>
              <a:rPr lang="fr-FR" sz="1200" b="1" dirty="0">
                <a:latin typeface="Verdana" panose="020B0604030504040204" pitchFamily="34" charset="0"/>
                <a:ea typeface="Verdana" panose="020B0604030504040204" pitchFamily="34" charset="0"/>
                <a:cs typeface="Arial" charset="0"/>
              </a:rPr>
            </a:br>
            <a:r>
              <a:rPr lang="fr-FR" sz="1200" b="1" dirty="0">
                <a:latin typeface="Verdana" panose="020B0604030504040204" pitchFamily="34" charset="0"/>
                <a:ea typeface="Verdana" panose="020B0604030504040204" pitchFamily="34" charset="0"/>
                <a:cs typeface="Arial" charset="0"/>
              </a:rPr>
              <a:t>de la gamme de services  </a:t>
            </a:r>
          </a:p>
        </p:txBody>
      </p:sp>
      <p:sp>
        <p:nvSpPr>
          <p:cNvPr id="48" name="Arrow: Pentagon 47">
            <a:extLst>
              <a:ext uri="{FF2B5EF4-FFF2-40B4-BE49-F238E27FC236}">
                <a16:creationId xmlns:a16="http://schemas.microsoft.com/office/drawing/2014/main" id="{1F7CFC3E-1A62-4758-A496-6A89A18370E0}"/>
              </a:ext>
            </a:extLst>
          </p:cNvPr>
          <p:cNvSpPr/>
          <p:nvPr/>
        </p:nvSpPr>
        <p:spPr>
          <a:xfrm rot="10800000">
            <a:off x="6635509" y="5612099"/>
            <a:ext cx="2738855" cy="665684"/>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9" name="TextBox 48">
            <a:extLst>
              <a:ext uri="{FF2B5EF4-FFF2-40B4-BE49-F238E27FC236}">
                <a16:creationId xmlns:a16="http://schemas.microsoft.com/office/drawing/2014/main" id="{EFA331ED-4575-4343-93B7-3EA589FF41F5}"/>
              </a:ext>
            </a:extLst>
          </p:cNvPr>
          <p:cNvSpPr txBox="1"/>
          <p:nvPr/>
        </p:nvSpPr>
        <p:spPr>
          <a:xfrm>
            <a:off x="7022496" y="5684963"/>
            <a:ext cx="2351868" cy="590931"/>
          </a:xfrm>
          <a:prstGeom prst="rect">
            <a:avLst/>
          </a:prstGeom>
          <a:noFill/>
        </p:spPr>
        <p:txBody>
          <a:bodyPr wrap="square">
            <a:spAutoFit/>
          </a:bodyPr>
          <a:lstStyle/>
          <a:p>
            <a:pPr algn="ctr" defTabSz="1200150">
              <a:lnSpc>
                <a:spcPct val="90000"/>
              </a:lnSpc>
              <a:spcBef>
                <a:spcPct val="0"/>
              </a:spcBef>
              <a:spcAft>
                <a:spcPct val="35000"/>
              </a:spcAft>
            </a:pPr>
            <a:r>
              <a:rPr lang="fr-FR" sz="1200" b="1" dirty="0">
                <a:solidFill>
                  <a:prstClr val="white"/>
                </a:solidFill>
                <a:latin typeface="Verdana" panose="020B0604030504040204" pitchFamily="34" charset="0"/>
                <a:ea typeface="Verdana" panose="020B0604030504040204" pitchFamily="34" charset="0"/>
                <a:cs typeface="Arial" charset="0"/>
              </a:rPr>
              <a:t>Élaboration de nouveaux modèles et de nouvelles solutions</a:t>
            </a:r>
          </a:p>
        </p:txBody>
      </p:sp>
      <p:sp>
        <p:nvSpPr>
          <p:cNvPr id="50" name="TextBox 49">
            <a:extLst>
              <a:ext uri="{FF2B5EF4-FFF2-40B4-BE49-F238E27FC236}">
                <a16:creationId xmlns:a16="http://schemas.microsoft.com/office/drawing/2014/main" id="{A7E97F42-CD6D-4C97-9239-181FAB95E80E}"/>
              </a:ext>
            </a:extLst>
          </p:cNvPr>
          <p:cNvSpPr txBox="1"/>
          <p:nvPr/>
        </p:nvSpPr>
        <p:spPr>
          <a:xfrm>
            <a:off x="7562525" y="4465111"/>
            <a:ext cx="1664040" cy="523220"/>
          </a:xfrm>
          <a:prstGeom prst="rect">
            <a:avLst/>
          </a:prstGeom>
          <a:noFill/>
        </p:spPr>
        <p:txBody>
          <a:bodyPr wrap="square" rtlCol="0">
            <a:spAutoFit/>
          </a:bodyPr>
          <a:lstStyle/>
          <a:p>
            <a:r>
              <a:rPr lang="fr-FR" sz="1400">
                <a:latin typeface="Verdana" panose="020B0604030504040204" pitchFamily="34" charset="0"/>
                <a:ea typeface="Verdana" panose="020B0604030504040204" pitchFamily="34" charset="0"/>
              </a:rPr>
              <a:t>Renforcement des capacités </a:t>
            </a:r>
          </a:p>
        </p:txBody>
      </p:sp>
      <p:sp>
        <p:nvSpPr>
          <p:cNvPr id="51" name="TextBox 50">
            <a:extLst>
              <a:ext uri="{FF2B5EF4-FFF2-40B4-BE49-F238E27FC236}">
                <a16:creationId xmlns:a16="http://schemas.microsoft.com/office/drawing/2014/main" id="{87B9EF12-76A8-4623-A355-947805E35528}"/>
              </a:ext>
            </a:extLst>
          </p:cNvPr>
          <p:cNvSpPr txBox="1"/>
          <p:nvPr/>
        </p:nvSpPr>
        <p:spPr>
          <a:xfrm>
            <a:off x="5373813" y="5952369"/>
            <a:ext cx="1344039" cy="307777"/>
          </a:xfrm>
          <a:prstGeom prst="rect">
            <a:avLst/>
          </a:prstGeom>
          <a:noFill/>
        </p:spPr>
        <p:txBody>
          <a:bodyPr wrap="square" rtlCol="0">
            <a:spAutoFit/>
          </a:bodyPr>
          <a:lstStyle/>
          <a:p>
            <a:r>
              <a:rPr lang="fr-FR" sz="1400">
                <a:latin typeface="Verdana" panose="020B0604030504040204" pitchFamily="34" charset="0"/>
                <a:ea typeface="Verdana" panose="020B0604030504040204" pitchFamily="34" charset="0"/>
              </a:rPr>
              <a:t>Nouveaux modèles</a:t>
            </a:r>
          </a:p>
        </p:txBody>
      </p:sp>
    </p:spTree>
    <p:extLst>
      <p:ext uri="{BB962C8B-B14F-4D97-AF65-F5344CB8AC3E}">
        <p14:creationId xmlns:p14="http://schemas.microsoft.com/office/powerpoint/2010/main" val="4215123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550" y="1370013"/>
            <a:ext cx="10207739" cy="2387600"/>
          </a:xfrm>
        </p:spPr>
        <p:txBody>
          <a:bodyPr/>
          <a:lstStyle/>
          <a:p>
            <a:r>
              <a:rPr lang="fr-FR" sz="4800" dirty="0"/>
              <a:t>IBIS – Traitement électronique des réclamations pour les envois de la poste aux lettres</a:t>
            </a:r>
          </a:p>
        </p:txBody>
      </p:sp>
      <p:sp>
        <p:nvSpPr>
          <p:cNvPr id="7" name="Title 1">
            <a:extLst>
              <a:ext uri="{FF2B5EF4-FFF2-40B4-BE49-F238E27FC236}">
                <a16:creationId xmlns:a16="http://schemas.microsoft.com/office/drawing/2014/main" id="{A11D8FFE-11E0-4B32-A266-50EF96ED2AAE}"/>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b="0" dirty="0"/>
              <a:t>Orienter l’avenir des services postaux: mises à jour réglementaires et innovations informatiques de l’UPU avec </a:t>
            </a:r>
            <a:br>
              <a:rPr lang="fr-FR" sz="2400" b="0" dirty="0"/>
            </a:br>
            <a:r>
              <a:rPr lang="fr-FR" sz="2400" b="0" dirty="0"/>
              <a:t>la solution rendu «droits acquittés»</a:t>
            </a:r>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25446" y="6163440"/>
            <a:ext cx="9741108" cy="353860"/>
          </a:xfrm>
        </p:spPr>
        <p:txBody>
          <a:bodyPr>
            <a:normAutofit/>
          </a:bodyPr>
          <a:lstStyle/>
          <a:p>
            <a:r>
              <a:rPr lang="fr-FR" sz="1400"/>
              <a:t>UPU – Direction des opérations postales (DOP.EPSI)</a:t>
            </a:r>
          </a:p>
          <a:p>
            <a:endParaRPr lang="en-GB" dirty="0"/>
          </a:p>
        </p:txBody>
      </p:sp>
    </p:spTree>
    <p:extLst>
      <p:ext uri="{BB962C8B-B14F-4D97-AF65-F5344CB8AC3E}">
        <p14:creationId xmlns:p14="http://schemas.microsoft.com/office/powerpoint/2010/main" val="18930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495740" y="497201"/>
            <a:ext cx="10418706" cy="574284"/>
          </a:xfrm>
        </p:spPr>
        <p:txBody>
          <a:bodyPr/>
          <a:lstStyle/>
          <a:p>
            <a:r>
              <a:rPr lang="fr-FR" sz="3200"/>
              <a:t>Objectifs</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1403065734"/>
              </p:ext>
            </p:extLst>
          </p:nvPr>
        </p:nvGraphicFramePr>
        <p:xfrm>
          <a:off x="1744020" y="1526018"/>
          <a:ext cx="9325669" cy="4735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78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495740" y="497201"/>
            <a:ext cx="10418706" cy="574284"/>
          </a:xfrm>
        </p:spPr>
        <p:txBody>
          <a:bodyPr/>
          <a:lstStyle/>
          <a:p>
            <a:r>
              <a:rPr lang="fr-FR" sz="3200" dirty="0"/>
              <a:t>Messages EMSEVT et intégration avec IBIS</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248656082"/>
              </p:ext>
            </p:extLst>
          </p:nvPr>
        </p:nvGraphicFramePr>
        <p:xfrm>
          <a:off x="409219" y="1380684"/>
          <a:ext cx="3884224" cy="524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DCAE969A-661B-4BA1-A283-CA2AEB18250B}"/>
              </a:ext>
            </a:extLst>
          </p:cNvPr>
          <p:cNvPicPr>
            <a:picLocks noChangeAspect="1"/>
          </p:cNvPicPr>
          <p:nvPr/>
        </p:nvPicPr>
        <p:blipFill>
          <a:blip r:embed="rId8"/>
          <a:stretch>
            <a:fillRect/>
          </a:stretch>
        </p:blipFill>
        <p:spPr>
          <a:xfrm>
            <a:off x="4796484" y="1380684"/>
            <a:ext cx="6752668" cy="4895685"/>
          </a:xfrm>
          <a:prstGeom prst="rect">
            <a:avLst/>
          </a:prstGeom>
        </p:spPr>
      </p:pic>
      <p:sp>
        <p:nvSpPr>
          <p:cNvPr id="7" name="Ellipse 6">
            <a:extLst>
              <a:ext uri="{FF2B5EF4-FFF2-40B4-BE49-F238E27FC236}">
                <a16:creationId xmlns:a16="http://schemas.microsoft.com/office/drawing/2014/main" id="{AFA56DF3-6AEA-4888-8AF8-7F2CC44F5610}"/>
              </a:ext>
            </a:extLst>
          </p:cNvPr>
          <p:cNvSpPr/>
          <p:nvPr/>
        </p:nvSpPr>
        <p:spPr>
          <a:xfrm>
            <a:off x="6661192" y="2295083"/>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a:extLst>
              <a:ext uri="{FF2B5EF4-FFF2-40B4-BE49-F238E27FC236}">
                <a16:creationId xmlns:a16="http://schemas.microsoft.com/office/drawing/2014/main" id="{116E4B00-C136-49A8-AD88-BA146D8A56CC}"/>
              </a:ext>
            </a:extLst>
          </p:cNvPr>
          <p:cNvSpPr/>
          <p:nvPr/>
        </p:nvSpPr>
        <p:spPr>
          <a:xfrm>
            <a:off x="8012344" y="229609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6EAF0B2A-7FAC-4AB4-BB79-42C2035B3AF8}"/>
              </a:ext>
            </a:extLst>
          </p:cNvPr>
          <p:cNvSpPr/>
          <p:nvPr/>
        </p:nvSpPr>
        <p:spPr>
          <a:xfrm>
            <a:off x="10817109" y="229609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a:extLst>
              <a:ext uri="{FF2B5EF4-FFF2-40B4-BE49-F238E27FC236}">
                <a16:creationId xmlns:a16="http://schemas.microsoft.com/office/drawing/2014/main" id="{A74ED48C-4B13-442E-B6E1-F61419979517}"/>
              </a:ext>
            </a:extLst>
          </p:cNvPr>
          <p:cNvSpPr/>
          <p:nvPr/>
        </p:nvSpPr>
        <p:spPr>
          <a:xfrm>
            <a:off x="10236778" y="309594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a:extLst>
              <a:ext uri="{FF2B5EF4-FFF2-40B4-BE49-F238E27FC236}">
                <a16:creationId xmlns:a16="http://schemas.microsoft.com/office/drawing/2014/main" id="{45D396B4-18A1-42E8-A82C-3640F86E379E}"/>
              </a:ext>
            </a:extLst>
          </p:cNvPr>
          <p:cNvSpPr/>
          <p:nvPr/>
        </p:nvSpPr>
        <p:spPr>
          <a:xfrm>
            <a:off x="11138057" y="3104518"/>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865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fr-FR" sz="3200"/>
              <a:t>Système de réclamations par Internet</a:t>
            </a:r>
          </a:p>
        </p:txBody>
      </p:sp>
      <p:graphicFrame>
        <p:nvGraphicFramePr>
          <p:cNvPr id="6" name="Espace réservé du contenu 5">
            <a:extLst>
              <a:ext uri="{FF2B5EF4-FFF2-40B4-BE49-F238E27FC236}">
                <a16:creationId xmlns:a16="http://schemas.microsoft.com/office/drawing/2014/main" id="{C3648E47-69FE-48AC-A1A5-458DBBE31DF8}"/>
              </a:ext>
            </a:extLst>
          </p:cNvPr>
          <p:cNvGraphicFramePr>
            <a:graphicFrameLocks noGrp="1"/>
          </p:cNvGraphicFramePr>
          <p:nvPr>
            <p:ph sz="quarter" idx="13"/>
            <p:extLst>
              <p:ext uri="{D42A27DB-BD31-4B8C-83A1-F6EECF244321}">
                <p14:modId xmlns:p14="http://schemas.microsoft.com/office/powerpoint/2010/main" val="273553194"/>
              </p:ext>
            </p:extLst>
          </p:nvPr>
        </p:nvGraphicFramePr>
        <p:xfrm>
          <a:off x="617675" y="1556296"/>
          <a:ext cx="10821408"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256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fr-FR" sz="3200"/>
              <a:t>Système de réclamations par Internet</a:t>
            </a:r>
          </a:p>
        </p:txBody>
      </p:sp>
      <p:graphicFrame>
        <p:nvGraphicFramePr>
          <p:cNvPr id="12" name="Diagramme 11">
            <a:extLst>
              <a:ext uri="{FF2B5EF4-FFF2-40B4-BE49-F238E27FC236}">
                <a16:creationId xmlns:a16="http://schemas.microsoft.com/office/drawing/2014/main" id="{CC3554ED-E775-4F33-B83E-0DD4DD24D480}"/>
              </a:ext>
            </a:extLst>
          </p:cNvPr>
          <p:cNvGraphicFramePr/>
          <p:nvPr>
            <p:extLst>
              <p:ext uri="{D42A27DB-BD31-4B8C-83A1-F6EECF244321}">
                <p14:modId xmlns:p14="http://schemas.microsoft.com/office/powerpoint/2010/main" val="3606135034"/>
              </p:ext>
            </p:extLst>
          </p:nvPr>
        </p:nvGraphicFramePr>
        <p:xfrm>
          <a:off x="382514" y="1283793"/>
          <a:ext cx="11621063" cy="520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830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fr-FR" sz="3200"/>
              <a:t>Système de réclamations par Internet</a:t>
            </a:r>
          </a:p>
        </p:txBody>
      </p:sp>
      <p:sp>
        <p:nvSpPr>
          <p:cNvPr id="8" name="Rectangle : coins arrondis 7">
            <a:extLst>
              <a:ext uri="{FF2B5EF4-FFF2-40B4-BE49-F238E27FC236}">
                <a16:creationId xmlns:a16="http://schemas.microsoft.com/office/drawing/2014/main" id="{E8E17FA6-42B2-453E-B47C-8BA82210AD6D}"/>
              </a:ext>
            </a:extLst>
          </p:cNvPr>
          <p:cNvSpPr/>
          <p:nvPr/>
        </p:nvSpPr>
        <p:spPr>
          <a:xfrm>
            <a:off x="777142" y="2522773"/>
            <a:ext cx="429950" cy="320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E112468A-F394-46A5-964A-A8E2585AAC55}"/>
              </a:ext>
            </a:extLst>
          </p:cNvPr>
          <p:cNvSpPr/>
          <p:nvPr/>
        </p:nvSpPr>
        <p:spPr>
          <a:xfrm>
            <a:off x="864718" y="2268436"/>
            <a:ext cx="218003" cy="211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E9252D2D-A8C3-4CBB-A34D-C363096A827E}"/>
              </a:ext>
            </a:extLst>
          </p:cNvPr>
          <p:cNvSpPr/>
          <p:nvPr/>
        </p:nvSpPr>
        <p:spPr>
          <a:xfrm>
            <a:off x="1884492" y="1562352"/>
            <a:ext cx="1930111" cy="4105718"/>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CH" sz="1800" b="1" i="0" u="none" strike="noStrike" kern="0" cap="none" spc="0" normalizeH="0" baseline="0" noProof="0" dirty="0">
              <a:ln>
                <a:noFill/>
              </a:ln>
              <a:solidFill>
                <a:schemeClr val="tx2"/>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fr-CH" b="1" kern="0" dirty="0">
              <a:solidFill>
                <a:schemeClr val="tx2"/>
              </a:solidFill>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schemeClr val="tx2"/>
                </a:solidFill>
                <a:uLnTx/>
                <a:uFillTx/>
                <a:latin typeface="Calibri"/>
                <a:ea typeface="+mn-ea"/>
                <a:cs typeface="+mn-cs"/>
              </a:rPr>
              <a:t>Opérateur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schemeClr val="tx2"/>
                </a:solidFill>
                <a:uLnTx/>
                <a:uFillTx/>
                <a:latin typeface="Calibri"/>
                <a:ea typeface="+mn-ea"/>
                <a:cs typeface="+mn-cs"/>
              </a:rPr>
              <a:t>d’origine (partenaire requérant)</a:t>
            </a:r>
          </a:p>
        </p:txBody>
      </p:sp>
      <p:sp>
        <p:nvSpPr>
          <p:cNvPr id="11" name="ZoneTexte 10">
            <a:extLst>
              <a:ext uri="{FF2B5EF4-FFF2-40B4-BE49-F238E27FC236}">
                <a16:creationId xmlns:a16="http://schemas.microsoft.com/office/drawing/2014/main" id="{7E6D7D04-29B0-491E-A52A-F108E1CFFADB}"/>
              </a:ext>
            </a:extLst>
          </p:cNvPr>
          <p:cNvSpPr txBox="1"/>
          <p:nvPr/>
        </p:nvSpPr>
        <p:spPr>
          <a:xfrm>
            <a:off x="486472" y="2855894"/>
            <a:ext cx="1093569" cy="369332"/>
          </a:xfrm>
          <a:prstGeom prst="rect">
            <a:avLst/>
          </a:prstGeom>
          <a:noFill/>
        </p:spPr>
        <p:txBody>
          <a:bodyPr wrap="none" rtlCol="0">
            <a:spAutoFit/>
          </a:bodyPr>
          <a:lstStyle/>
          <a:p>
            <a:r>
              <a:rPr lang="fr-FR">
                <a:solidFill>
                  <a:schemeClr val="tx2"/>
                </a:solidFill>
              </a:rPr>
              <a:t>Clientèle</a:t>
            </a:r>
          </a:p>
        </p:txBody>
      </p:sp>
      <p:sp>
        <p:nvSpPr>
          <p:cNvPr id="13" name="Rounded Rectangle 3">
            <a:extLst>
              <a:ext uri="{FF2B5EF4-FFF2-40B4-BE49-F238E27FC236}">
                <a16:creationId xmlns:a16="http://schemas.microsoft.com/office/drawing/2014/main" id="{7C0D89E9-0C30-46C0-992F-EFB4AB78A520}"/>
              </a:ext>
            </a:extLst>
          </p:cNvPr>
          <p:cNvSpPr/>
          <p:nvPr/>
        </p:nvSpPr>
        <p:spPr>
          <a:xfrm>
            <a:off x="7058626" y="1562352"/>
            <a:ext cx="1930111" cy="4105717"/>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CH" sz="1800" b="1" i="0" u="none" strike="noStrike" kern="0" cap="none" spc="0" normalizeH="0" baseline="0" noProof="0" dirty="0">
              <a:ln>
                <a:noFill/>
              </a:ln>
              <a:solidFill>
                <a:schemeClr val="tx2"/>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fr-CH" b="1" kern="0" dirty="0">
              <a:solidFill>
                <a:schemeClr val="tx2"/>
              </a:solidFill>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fr-CH" sz="1800" b="1" i="0" u="none" strike="noStrike" kern="0" cap="none" spc="0" normalizeH="0" baseline="0" noProof="0" dirty="0">
              <a:ln>
                <a:noFill/>
              </a:ln>
              <a:solidFill>
                <a:schemeClr val="tx2"/>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dirty="0">
                <a:ln>
                  <a:noFill/>
                </a:ln>
                <a:solidFill>
                  <a:schemeClr val="tx2"/>
                </a:solidFill>
                <a:uLnTx/>
                <a:uFillTx/>
                <a:latin typeface="Calibri"/>
                <a:ea typeface="+mn-ea"/>
                <a:cs typeface="+mn-cs"/>
              </a:rPr>
              <a:t>Opérateur </a:t>
            </a:r>
            <a:br>
              <a:rPr kumimoji="0" lang="fr-FR" sz="1800" b="1" i="0" u="none" strike="noStrike" cap="none" normalizeH="0" baseline="0" noProof="0" dirty="0">
                <a:ln>
                  <a:noFill/>
                </a:ln>
                <a:solidFill>
                  <a:schemeClr val="tx2"/>
                </a:solidFill>
                <a:uLnTx/>
                <a:uFillTx/>
                <a:latin typeface="Calibri"/>
                <a:ea typeface="+mn-ea"/>
                <a:cs typeface="+mn-cs"/>
              </a:rPr>
            </a:br>
            <a:r>
              <a:rPr kumimoji="0" lang="fr-FR" sz="1800" b="1" i="0" u="none" strike="noStrike" cap="none" normalizeH="0" baseline="0" noProof="0" dirty="0">
                <a:ln>
                  <a:noFill/>
                </a:ln>
                <a:solidFill>
                  <a:schemeClr val="tx2"/>
                </a:solidFill>
                <a:uLnTx/>
                <a:uFillTx/>
                <a:latin typeface="Calibri"/>
                <a:ea typeface="+mn-ea"/>
                <a:cs typeface="+mn-cs"/>
              </a:rPr>
              <a:t>de destination (partenaire répondant)</a:t>
            </a:r>
          </a:p>
        </p:txBody>
      </p:sp>
      <p:sp>
        <p:nvSpPr>
          <p:cNvPr id="17" name="Flèche : droite 16">
            <a:extLst>
              <a:ext uri="{FF2B5EF4-FFF2-40B4-BE49-F238E27FC236}">
                <a16:creationId xmlns:a16="http://schemas.microsoft.com/office/drawing/2014/main" id="{174B6554-67B6-4D23-BE8C-141729F0D47E}"/>
              </a:ext>
            </a:extLst>
          </p:cNvPr>
          <p:cNvSpPr/>
          <p:nvPr/>
        </p:nvSpPr>
        <p:spPr>
          <a:xfrm>
            <a:off x="3372985" y="3085947"/>
            <a:ext cx="4014883" cy="21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331262-7C67-449F-9927-B17F920E6B04}"/>
              </a:ext>
            </a:extLst>
          </p:cNvPr>
          <p:cNvSpPr/>
          <p:nvPr/>
        </p:nvSpPr>
        <p:spPr>
          <a:xfrm>
            <a:off x="4996299" y="2936038"/>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QN1</a:t>
            </a:r>
          </a:p>
        </p:txBody>
      </p:sp>
      <p:sp>
        <p:nvSpPr>
          <p:cNvPr id="18" name="Flèche : gauche 17">
            <a:extLst>
              <a:ext uri="{FF2B5EF4-FFF2-40B4-BE49-F238E27FC236}">
                <a16:creationId xmlns:a16="http://schemas.microsoft.com/office/drawing/2014/main" id="{A51F06F2-A4DE-4068-95C2-F212C2994961}"/>
              </a:ext>
            </a:extLst>
          </p:cNvPr>
          <p:cNvSpPr/>
          <p:nvPr/>
        </p:nvSpPr>
        <p:spPr>
          <a:xfrm>
            <a:off x="3372985" y="3933735"/>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0E8CC3-5DC8-46DC-8B9D-9D02CCC09F55}"/>
              </a:ext>
            </a:extLst>
          </p:cNvPr>
          <p:cNvSpPr/>
          <p:nvPr/>
        </p:nvSpPr>
        <p:spPr>
          <a:xfrm>
            <a:off x="5003362" y="3845399"/>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RN1</a:t>
            </a:r>
          </a:p>
        </p:txBody>
      </p:sp>
      <p:sp>
        <p:nvSpPr>
          <p:cNvPr id="19" name="ZoneTexte 18">
            <a:extLst>
              <a:ext uri="{FF2B5EF4-FFF2-40B4-BE49-F238E27FC236}">
                <a16:creationId xmlns:a16="http://schemas.microsoft.com/office/drawing/2014/main" id="{D20B02C3-AFA8-4100-806F-B87AD8E31B21}"/>
              </a:ext>
            </a:extLst>
          </p:cNvPr>
          <p:cNvSpPr txBox="1"/>
          <p:nvPr/>
        </p:nvSpPr>
        <p:spPr>
          <a:xfrm>
            <a:off x="433500" y="3707502"/>
            <a:ext cx="1131173" cy="584775"/>
          </a:xfrm>
          <a:prstGeom prst="rect">
            <a:avLst/>
          </a:prstGeom>
          <a:noFill/>
          <a:ln>
            <a:solidFill>
              <a:schemeClr val="tx2"/>
            </a:solidFill>
          </a:ln>
        </p:spPr>
        <p:txBody>
          <a:bodyPr wrap="square" rtlCol="0">
            <a:spAutoFit/>
          </a:bodyPr>
          <a:lstStyle/>
          <a:p>
            <a:pPr algn="ctr"/>
            <a:r>
              <a:rPr lang="fr-FR" sz="1600" dirty="0">
                <a:solidFill>
                  <a:schemeClr val="tx2"/>
                </a:solidFill>
              </a:rPr>
              <a:t>Clôture du processus</a:t>
            </a:r>
          </a:p>
        </p:txBody>
      </p:sp>
      <p:sp>
        <p:nvSpPr>
          <p:cNvPr id="23" name="Flèche : droite 22">
            <a:extLst>
              <a:ext uri="{FF2B5EF4-FFF2-40B4-BE49-F238E27FC236}">
                <a16:creationId xmlns:a16="http://schemas.microsoft.com/office/drawing/2014/main" id="{A56352EB-4076-4D7D-994E-6686DEE0785D}"/>
              </a:ext>
            </a:extLst>
          </p:cNvPr>
          <p:cNvSpPr/>
          <p:nvPr/>
        </p:nvSpPr>
        <p:spPr>
          <a:xfrm>
            <a:off x="3372985" y="4649316"/>
            <a:ext cx="4014883" cy="21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103F46-69D8-44FD-A02B-3726B94A4DED}"/>
              </a:ext>
            </a:extLst>
          </p:cNvPr>
          <p:cNvSpPr/>
          <p:nvPr/>
        </p:nvSpPr>
        <p:spPr>
          <a:xfrm>
            <a:off x="4991251" y="4499407"/>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QN2</a:t>
            </a:r>
          </a:p>
        </p:txBody>
      </p:sp>
      <p:sp>
        <p:nvSpPr>
          <p:cNvPr id="25" name="Flèche : gauche 24">
            <a:extLst>
              <a:ext uri="{FF2B5EF4-FFF2-40B4-BE49-F238E27FC236}">
                <a16:creationId xmlns:a16="http://schemas.microsoft.com/office/drawing/2014/main" id="{65E14068-134A-42B3-BA6A-01A4D3800F3A}"/>
              </a:ext>
            </a:extLst>
          </p:cNvPr>
          <p:cNvSpPr/>
          <p:nvPr/>
        </p:nvSpPr>
        <p:spPr>
          <a:xfrm>
            <a:off x="3372985" y="5224596"/>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4C4F7-09C8-4DC2-97F4-EFBEC1B05B5D}"/>
              </a:ext>
            </a:extLst>
          </p:cNvPr>
          <p:cNvSpPr/>
          <p:nvPr/>
        </p:nvSpPr>
        <p:spPr>
          <a:xfrm>
            <a:off x="4998314" y="5136260"/>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RN2</a:t>
            </a:r>
          </a:p>
        </p:txBody>
      </p:sp>
      <p:sp>
        <p:nvSpPr>
          <p:cNvPr id="28" name="Flèche : gauche 27">
            <a:extLst>
              <a:ext uri="{FF2B5EF4-FFF2-40B4-BE49-F238E27FC236}">
                <a16:creationId xmlns:a16="http://schemas.microsoft.com/office/drawing/2014/main" id="{75698557-B9D9-44AE-A24E-4426AEB211C0}"/>
              </a:ext>
            </a:extLst>
          </p:cNvPr>
          <p:cNvSpPr/>
          <p:nvPr/>
        </p:nvSpPr>
        <p:spPr>
          <a:xfrm>
            <a:off x="1606375" y="3832538"/>
            <a:ext cx="736027" cy="389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ZoneTexte 28">
            <a:extLst>
              <a:ext uri="{FF2B5EF4-FFF2-40B4-BE49-F238E27FC236}">
                <a16:creationId xmlns:a16="http://schemas.microsoft.com/office/drawing/2014/main" id="{F0D1881C-E1EA-4C55-AB7D-6B06DDDB752B}"/>
              </a:ext>
            </a:extLst>
          </p:cNvPr>
          <p:cNvSpPr txBox="1"/>
          <p:nvPr/>
        </p:nvSpPr>
        <p:spPr>
          <a:xfrm>
            <a:off x="2057144" y="5892742"/>
            <a:ext cx="5124673" cy="523220"/>
          </a:xfrm>
          <a:prstGeom prst="rect">
            <a:avLst/>
          </a:prstGeom>
          <a:noFill/>
        </p:spPr>
        <p:txBody>
          <a:bodyPr wrap="none" rtlCol="0">
            <a:spAutoFit/>
          </a:bodyPr>
          <a:lstStyle/>
          <a:p>
            <a:r>
              <a:rPr lang="fr-FR" sz="2800" b="1" dirty="0">
                <a:solidFill>
                  <a:schemeClr val="tx2"/>
                </a:solidFill>
              </a:rPr>
              <a:t>IBIS: processus de réclamation à deux niveaux</a:t>
            </a:r>
          </a:p>
        </p:txBody>
      </p:sp>
      <p:graphicFrame>
        <p:nvGraphicFramePr>
          <p:cNvPr id="32" name="Diagramme 31">
            <a:extLst>
              <a:ext uri="{FF2B5EF4-FFF2-40B4-BE49-F238E27FC236}">
                <a16:creationId xmlns:a16="http://schemas.microsoft.com/office/drawing/2014/main" id="{326A2825-57BE-4A94-8A56-A7FEAC989FB9}"/>
              </a:ext>
            </a:extLst>
          </p:cNvPr>
          <p:cNvGraphicFramePr/>
          <p:nvPr>
            <p:extLst>
              <p:ext uri="{D42A27DB-BD31-4B8C-83A1-F6EECF244321}">
                <p14:modId xmlns:p14="http://schemas.microsoft.com/office/powerpoint/2010/main" val="3034225677"/>
              </p:ext>
            </p:extLst>
          </p:nvPr>
        </p:nvGraphicFramePr>
        <p:xfrm>
          <a:off x="9384892" y="1332340"/>
          <a:ext cx="2323847"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rganigramme : Décision 32">
            <a:extLst>
              <a:ext uri="{FF2B5EF4-FFF2-40B4-BE49-F238E27FC236}">
                <a16:creationId xmlns:a16="http://schemas.microsoft.com/office/drawing/2014/main" id="{42B83A78-584F-4F93-95D9-B60686F49206}"/>
              </a:ext>
            </a:extLst>
          </p:cNvPr>
          <p:cNvSpPr/>
          <p:nvPr/>
        </p:nvSpPr>
        <p:spPr>
          <a:xfrm>
            <a:off x="2481533" y="4479557"/>
            <a:ext cx="837505" cy="51193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a:t>Non</a:t>
            </a:r>
          </a:p>
        </p:txBody>
      </p:sp>
      <p:sp>
        <p:nvSpPr>
          <p:cNvPr id="34" name="Organigramme : Décision 33">
            <a:extLst>
              <a:ext uri="{FF2B5EF4-FFF2-40B4-BE49-F238E27FC236}">
                <a16:creationId xmlns:a16="http://schemas.microsoft.com/office/drawing/2014/main" id="{44B9FACB-264D-4B5B-B856-DD9EC2E21BFB}"/>
              </a:ext>
            </a:extLst>
          </p:cNvPr>
          <p:cNvSpPr/>
          <p:nvPr/>
        </p:nvSpPr>
        <p:spPr>
          <a:xfrm>
            <a:off x="2481533" y="5067017"/>
            <a:ext cx="782339" cy="51193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Oui</a:t>
            </a:r>
          </a:p>
        </p:txBody>
      </p:sp>
      <p:sp>
        <p:nvSpPr>
          <p:cNvPr id="35" name="Organigramme : Décision 34">
            <a:extLst>
              <a:ext uri="{FF2B5EF4-FFF2-40B4-BE49-F238E27FC236}">
                <a16:creationId xmlns:a16="http://schemas.microsoft.com/office/drawing/2014/main" id="{BC8F3A63-E28D-4D8A-B633-E108E4BA72AA}"/>
              </a:ext>
            </a:extLst>
          </p:cNvPr>
          <p:cNvSpPr/>
          <p:nvPr/>
        </p:nvSpPr>
        <p:spPr>
          <a:xfrm>
            <a:off x="2465950" y="3783741"/>
            <a:ext cx="751610" cy="51193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a:t>Oui</a:t>
            </a:r>
          </a:p>
        </p:txBody>
      </p:sp>
      <p:sp>
        <p:nvSpPr>
          <p:cNvPr id="37" name="Flèche : virage 36">
            <a:extLst>
              <a:ext uri="{FF2B5EF4-FFF2-40B4-BE49-F238E27FC236}">
                <a16:creationId xmlns:a16="http://schemas.microsoft.com/office/drawing/2014/main" id="{DAA65F4B-2F8F-4CA3-929E-D898D9DFA9FE}"/>
              </a:ext>
            </a:extLst>
          </p:cNvPr>
          <p:cNvSpPr/>
          <p:nvPr/>
        </p:nvSpPr>
        <p:spPr>
          <a:xfrm rot="16200000">
            <a:off x="992298" y="4250269"/>
            <a:ext cx="920804" cy="13793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156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fr-FR" sz="3200" dirty="0"/>
              <a:t>Système de réclamations par Internet</a:t>
            </a:r>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349486" y="1337315"/>
            <a:ext cx="5288217" cy="5090095"/>
          </a:xfrm>
        </p:spPr>
        <p:txBody>
          <a:bodyPr/>
          <a:lstStyle/>
          <a:p>
            <a:pPr marL="285750" indent="-285750" algn="l">
              <a:buFont typeface="Arial" panose="020B0604020202020204" pitchFamily="34" charset="0"/>
              <a:buChar char="•"/>
            </a:pPr>
            <a:r>
              <a:rPr lang="fr-FR" sz="2400" b="1" dirty="0"/>
              <a:t>QUM:</a:t>
            </a:r>
            <a:r>
              <a:rPr lang="fr-FR" sz="2400" dirty="0"/>
              <a:t> demande </a:t>
            </a:r>
            <a:br>
              <a:rPr lang="fr-FR" sz="2400" dirty="0"/>
            </a:br>
            <a:r>
              <a:rPr lang="fr-FR" sz="2400" dirty="0"/>
              <a:t>de clarifications </a:t>
            </a:r>
            <a:br>
              <a:rPr lang="fr-FR" sz="2400" dirty="0"/>
            </a:br>
            <a:r>
              <a:rPr lang="fr-FR" sz="2400" dirty="0"/>
              <a:t>ou d’informations manquantes</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fr-FR" sz="2400" b="1" dirty="0"/>
              <a:t>SUM:</a:t>
            </a:r>
            <a:r>
              <a:rPr lang="fr-FR" sz="2400" dirty="0"/>
              <a:t> statut provisoire avant réponse finale</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fr-FR" sz="2400" b="1" dirty="0"/>
              <a:t>Notification:</a:t>
            </a:r>
            <a:r>
              <a:rPr lang="fr-FR" sz="2400" dirty="0"/>
              <a:t> informations relatives à l’envoi envoyées </a:t>
            </a:r>
            <a:br>
              <a:rPr lang="fr-FR" sz="2400" dirty="0"/>
            </a:br>
            <a:r>
              <a:rPr lang="fr-FR" sz="2400" dirty="0"/>
              <a:t>de manière proactive, sans ouverture d’une demande </a:t>
            </a:r>
            <a:br>
              <a:rPr lang="fr-FR" sz="2400" dirty="0"/>
            </a:br>
            <a:r>
              <a:rPr lang="fr-FR" sz="2400" dirty="0"/>
              <a:t>de renseignement officielle</a:t>
            </a:r>
          </a:p>
          <a:p>
            <a:pPr algn="l"/>
            <a:endParaRPr lang="en-US" sz="2400" dirty="0"/>
          </a:p>
        </p:txBody>
      </p:sp>
      <p:pic>
        <p:nvPicPr>
          <p:cNvPr id="5" name="Image 4">
            <a:extLst>
              <a:ext uri="{FF2B5EF4-FFF2-40B4-BE49-F238E27FC236}">
                <a16:creationId xmlns:a16="http://schemas.microsoft.com/office/drawing/2014/main" id="{4DA1E411-300A-4A69-82D0-5A93AD4A918D}"/>
              </a:ext>
            </a:extLst>
          </p:cNvPr>
          <p:cNvPicPr>
            <a:picLocks noChangeAspect="1"/>
          </p:cNvPicPr>
          <p:nvPr/>
        </p:nvPicPr>
        <p:blipFill>
          <a:blip r:embed="rId3"/>
          <a:stretch>
            <a:fillRect/>
          </a:stretch>
        </p:blipFill>
        <p:spPr>
          <a:xfrm>
            <a:off x="5232051" y="1537169"/>
            <a:ext cx="6723126" cy="4482084"/>
          </a:xfrm>
          <a:prstGeom prst="rect">
            <a:avLst/>
          </a:prstGeom>
        </p:spPr>
      </p:pic>
    </p:spTree>
    <p:extLst>
      <p:ext uri="{BB962C8B-B14F-4D97-AF65-F5344CB8AC3E}">
        <p14:creationId xmlns:p14="http://schemas.microsoft.com/office/powerpoint/2010/main" val="1256570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98208" y="478673"/>
            <a:ext cx="10179990" cy="574284"/>
          </a:xfrm>
        </p:spPr>
        <p:txBody>
          <a:bodyPr/>
          <a:lstStyle/>
          <a:p>
            <a:r>
              <a:rPr lang="fr-FR" sz="3600"/>
              <a:t>Système de réclamations par Internet</a:t>
            </a:r>
          </a:p>
        </p:txBody>
      </p:sp>
      <p:graphicFrame>
        <p:nvGraphicFramePr>
          <p:cNvPr id="6" name="Table 2">
            <a:extLst>
              <a:ext uri="{FF2B5EF4-FFF2-40B4-BE49-F238E27FC236}">
                <a16:creationId xmlns:a16="http://schemas.microsoft.com/office/drawing/2014/main" id="{1F2E1C60-24FE-4B41-B376-B0B4D9874608}"/>
              </a:ext>
            </a:extLst>
          </p:cNvPr>
          <p:cNvGraphicFramePr>
            <a:graphicFrameLocks noGrp="1"/>
          </p:cNvGraphicFramePr>
          <p:nvPr>
            <p:extLst>
              <p:ext uri="{D42A27DB-BD31-4B8C-83A1-F6EECF244321}">
                <p14:modId xmlns:p14="http://schemas.microsoft.com/office/powerpoint/2010/main" val="1441552638"/>
              </p:ext>
            </p:extLst>
          </p:nvPr>
        </p:nvGraphicFramePr>
        <p:xfrm>
          <a:off x="2546392" y="1493231"/>
          <a:ext cx="9134916" cy="4834859"/>
        </p:xfrm>
        <a:graphic>
          <a:graphicData uri="http://schemas.openxmlformats.org/drawingml/2006/table">
            <a:tbl>
              <a:tblPr firstRow="1" bandRow="1"/>
              <a:tblGrid>
                <a:gridCol w="5957554">
                  <a:extLst>
                    <a:ext uri="{9D8B030D-6E8A-4147-A177-3AD203B41FA5}">
                      <a16:colId xmlns:a16="http://schemas.microsoft.com/office/drawing/2014/main" val="20000"/>
                    </a:ext>
                  </a:extLst>
                </a:gridCol>
                <a:gridCol w="1588681">
                  <a:extLst>
                    <a:ext uri="{9D8B030D-6E8A-4147-A177-3AD203B41FA5}">
                      <a16:colId xmlns:a16="http://schemas.microsoft.com/office/drawing/2014/main" val="20001"/>
                    </a:ext>
                  </a:extLst>
                </a:gridCol>
                <a:gridCol w="1588681">
                  <a:extLst>
                    <a:ext uri="{9D8B030D-6E8A-4147-A177-3AD203B41FA5}">
                      <a16:colId xmlns:a16="http://schemas.microsoft.com/office/drawing/2014/main" val="20002"/>
                    </a:ext>
                  </a:extLst>
                </a:gridCol>
              </a:tblGrid>
              <a:tr h="6889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fr-FR" sz="2000" dirty="0">
                          <a:solidFill>
                            <a:schemeClr val="bg1"/>
                          </a:solidFill>
                        </a:rPr>
                        <a:t>Type de demande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fr-FR" sz="2000">
                          <a:solidFill>
                            <a:schemeClr val="bg1"/>
                          </a:solidFill>
                        </a:rPr>
                        <a:t>Délai de réponse N1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fr-FR" sz="2000">
                          <a:solidFill>
                            <a:schemeClr val="bg1"/>
                          </a:solidFill>
                        </a:rPr>
                        <a:t>Délai de réponse N2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Actualisation/confirmation du statut de l’envoi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3 jours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15 jours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Preuve écrite de la distribution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10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Contenu endommagé/manquant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7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15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Envoi mal acheminé/réexpédié/en transit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7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15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Enquête douanière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7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15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688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Avis de réception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a:t>7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fr-FR" sz="2000" dirty="0"/>
                        <a:t>15 jours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
        <p:nvSpPr>
          <p:cNvPr id="8" name="ZoneTexte 7">
            <a:extLst>
              <a:ext uri="{FF2B5EF4-FFF2-40B4-BE49-F238E27FC236}">
                <a16:creationId xmlns:a16="http://schemas.microsoft.com/office/drawing/2014/main" id="{4579EAF5-9A17-47D6-B670-752CB988F6C3}"/>
              </a:ext>
            </a:extLst>
          </p:cNvPr>
          <p:cNvSpPr txBox="1"/>
          <p:nvPr/>
        </p:nvSpPr>
        <p:spPr>
          <a:xfrm>
            <a:off x="263137" y="1493231"/>
            <a:ext cx="2283255" cy="2062103"/>
          </a:xfrm>
          <a:prstGeom prst="rect">
            <a:avLst/>
          </a:prstGeom>
          <a:noFill/>
        </p:spPr>
        <p:txBody>
          <a:bodyPr wrap="square">
            <a:spAutoFit/>
          </a:bodyPr>
          <a:lstStyle/>
          <a:p>
            <a:r>
              <a:rPr lang="fr-FR" sz="3200" b="1" dirty="0"/>
              <a:t>Délais </a:t>
            </a:r>
            <a:br>
              <a:rPr lang="fr-FR" sz="3200" b="1" dirty="0"/>
            </a:br>
            <a:r>
              <a:rPr lang="fr-FR" sz="3200" b="1" dirty="0"/>
              <a:t>de réponse </a:t>
            </a:r>
          </a:p>
          <a:p>
            <a:r>
              <a:rPr lang="fr-FR" sz="3200" b="1" dirty="0"/>
              <a:t>(jours ouvrables)</a:t>
            </a:r>
          </a:p>
        </p:txBody>
      </p:sp>
    </p:spTree>
    <p:extLst>
      <p:ext uri="{BB962C8B-B14F-4D97-AF65-F5344CB8AC3E}">
        <p14:creationId xmlns:p14="http://schemas.microsoft.com/office/powerpoint/2010/main" val="3324248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97201"/>
            <a:ext cx="10155767" cy="574284"/>
          </a:xfrm>
        </p:spPr>
        <p:txBody>
          <a:bodyPr/>
          <a:lstStyle/>
          <a:p>
            <a:r>
              <a:rPr lang="fr-FR"/>
              <a:t>Système de réclamations par Internet</a:t>
            </a:r>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391201" y="1435183"/>
            <a:ext cx="3904635" cy="4018325"/>
          </a:xfrm>
          <a:solidFill>
            <a:schemeClr val="accent5">
              <a:lumMod val="20000"/>
              <a:lumOff val="80000"/>
            </a:schemeClr>
          </a:solidFill>
        </p:spPr>
        <p:txBody>
          <a:bodyPr/>
          <a:lstStyle/>
          <a:p>
            <a:pPr marL="90488" indent="0" algn="l">
              <a:buNone/>
              <a:defRPr sz="2000"/>
            </a:pPr>
            <a:endParaRPr lang="en-US" sz="2000" b="1" dirty="0"/>
          </a:p>
          <a:p>
            <a:pPr marL="90488" indent="0" algn="l">
              <a:buNone/>
              <a:defRPr sz="2000"/>
            </a:pPr>
            <a:r>
              <a:rPr lang="fr-FR" sz="2000" b="1" dirty="0"/>
              <a:t>Objectifs en matière </a:t>
            </a:r>
            <a:br>
              <a:rPr lang="fr-FR" sz="2000" b="1" dirty="0"/>
            </a:br>
            <a:r>
              <a:rPr lang="fr-FR" sz="2000" b="1" dirty="0"/>
              <a:t>de performance</a:t>
            </a:r>
          </a:p>
          <a:p>
            <a:pPr marL="0" indent="0" algn="l">
              <a:buNone/>
              <a:defRPr sz="2000"/>
            </a:pPr>
            <a:endParaRPr lang="en-US" sz="2000" dirty="0"/>
          </a:p>
          <a:p>
            <a:pPr marL="342900" indent="-252413" algn="l">
              <a:buFont typeface="Arial" panose="020B0604020202020204" pitchFamily="34" charset="0"/>
              <a:buChar char="•"/>
              <a:defRPr sz="2000"/>
            </a:pPr>
            <a:r>
              <a:rPr lang="fr-FR" sz="2000" dirty="0"/>
              <a:t>Poste aux lettres: ≥80% </a:t>
            </a:r>
            <a:br>
              <a:rPr lang="fr-FR" sz="2000" dirty="0"/>
            </a:br>
            <a:r>
              <a:rPr lang="fr-FR" sz="2000" dirty="0"/>
              <a:t>de réponses dans les délais</a:t>
            </a:r>
          </a:p>
          <a:p>
            <a:pPr marL="342900" indent="-342900" algn="l">
              <a:buFont typeface="Arial" panose="020B0604020202020204" pitchFamily="34" charset="0"/>
              <a:buChar char="•"/>
              <a:defRPr sz="2000"/>
            </a:pPr>
            <a:endParaRPr lang="en-US" sz="2000" dirty="0"/>
          </a:p>
          <a:p>
            <a:pPr marL="342900" indent="-252413" algn="l">
              <a:defRPr sz="2000"/>
            </a:pPr>
            <a:r>
              <a:rPr lang="fr-FR" sz="2000" dirty="0"/>
              <a:t>Colis postaux: ≥90% </a:t>
            </a:r>
            <a:br>
              <a:rPr lang="fr-FR" sz="2000" dirty="0"/>
            </a:br>
            <a:r>
              <a:rPr lang="fr-FR" sz="2000" dirty="0"/>
              <a:t>de réponses dans les délais et ≤8 heures ouvrables pour consulter les requêtes et les réponses</a:t>
            </a:r>
          </a:p>
        </p:txBody>
      </p:sp>
      <p:pic>
        <p:nvPicPr>
          <p:cNvPr id="4" name="Image 3">
            <a:extLst>
              <a:ext uri="{FF2B5EF4-FFF2-40B4-BE49-F238E27FC236}">
                <a16:creationId xmlns:a16="http://schemas.microsoft.com/office/drawing/2014/main" id="{0D2F7C9B-5895-46E4-9999-FEAB823FCB83}"/>
              </a:ext>
            </a:extLst>
          </p:cNvPr>
          <p:cNvPicPr>
            <a:picLocks noChangeAspect="1"/>
          </p:cNvPicPr>
          <p:nvPr/>
        </p:nvPicPr>
        <p:blipFill>
          <a:blip r:embed="rId3"/>
          <a:stretch>
            <a:fillRect/>
          </a:stretch>
        </p:blipFill>
        <p:spPr>
          <a:xfrm>
            <a:off x="4295836" y="1239595"/>
            <a:ext cx="7504963" cy="5003308"/>
          </a:xfrm>
          <a:prstGeom prst="rect">
            <a:avLst/>
          </a:prstGeom>
        </p:spPr>
      </p:pic>
    </p:spTree>
    <p:extLst>
      <p:ext uri="{BB962C8B-B14F-4D97-AF65-F5344CB8AC3E}">
        <p14:creationId xmlns:p14="http://schemas.microsoft.com/office/powerpoint/2010/main" val="3796123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97201"/>
            <a:ext cx="10155767" cy="574284"/>
          </a:xfrm>
        </p:spPr>
        <p:txBody>
          <a:bodyPr/>
          <a:lstStyle/>
          <a:p>
            <a:r>
              <a:rPr lang="fr-FR" sz="3200" dirty="0"/>
              <a:t>IBIS et traitement des réclamations – Points clés</a:t>
            </a:r>
          </a:p>
        </p:txBody>
      </p:sp>
      <p:graphicFrame>
        <p:nvGraphicFramePr>
          <p:cNvPr id="6" name="Espace réservé du contenu 5">
            <a:extLst>
              <a:ext uri="{FF2B5EF4-FFF2-40B4-BE49-F238E27FC236}">
                <a16:creationId xmlns:a16="http://schemas.microsoft.com/office/drawing/2014/main" id="{BB08A955-2E28-4639-8CCB-8D5BEFD0F435}"/>
              </a:ext>
            </a:extLst>
          </p:cNvPr>
          <p:cNvGraphicFramePr>
            <a:graphicFrameLocks noGrp="1"/>
          </p:cNvGraphicFramePr>
          <p:nvPr>
            <p:ph sz="quarter" idx="13"/>
            <p:extLst>
              <p:ext uri="{D42A27DB-BD31-4B8C-83A1-F6EECF244321}">
                <p14:modId xmlns:p14="http://schemas.microsoft.com/office/powerpoint/2010/main" val="1543875602"/>
              </p:ext>
            </p:extLst>
          </p:nvPr>
        </p:nvGraphicFramePr>
        <p:xfrm>
          <a:off x="336550" y="1530220"/>
          <a:ext cx="11518900" cy="504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1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3B81C6-BF53-4BEB-A7DA-51B0C3D23EF6}"/>
              </a:ext>
            </a:extLst>
          </p:cNvPr>
          <p:cNvSpPr txBox="1">
            <a:spLocks/>
          </p:cNvSpPr>
          <p:nvPr/>
        </p:nvSpPr>
        <p:spPr>
          <a:xfrm>
            <a:off x="302973" y="6409681"/>
            <a:ext cx="10599489" cy="236923"/>
          </a:xfrm>
          <a:prstGeom prst="rect">
            <a:avLst/>
          </a:prstGeom>
        </p:spPr>
        <p:txBody>
          <a:bodyPr vert="horz"/>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2pPr>
            <a:lvl3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3pPr>
            <a:lvl4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4pPr>
            <a:lvl5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5pPr>
            <a:lvl6pPr marL="4572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6pPr>
            <a:lvl7pPr marL="9144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7pPr>
            <a:lvl8pPr marL="13716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8pPr>
            <a:lvl9pPr marL="18288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noProof="0">
                <a:ln>
                  <a:noFill/>
                </a:ln>
                <a:solidFill>
                  <a:prstClr val="black"/>
                </a:solidFill>
                <a:uLnTx/>
                <a:uFillTx/>
                <a:latin typeface="Aptos" panose="020B0004020202020204"/>
              </a:rPr>
              <a:t> </a:t>
            </a:r>
            <a:r>
              <a:rPr kumimoji="0" lang="fr-FR" sz="1200" b="1" i="0" u="none" strike="noStrike" cap="none" normalizeH="0" baseline="0" noProof="0">
                <a:ln>
                  <a:noFill/>
                </a:ln>
                <a:solidFill>
                  <a:prstClr val="black"/>
                </a:solidFill>
                <a:uLnTx/>
                <a:uFillTx/>
                <a:latin typeface="Aptos" panose="020B0004020202020204"/>
              </a:rPr>
              <a:t>Remarque: </a:t>
            </a:r>
            <a:r>
              <a:rPr kumimoji="0" lang="fr-FR" sz="1200" b="0" i="0" u="none" strike="noStrike" cap="none" normalizeH="0" baseline="0" noProof="0">
                <a:ln>
                  <a:noFill/>
                </a:ln>
                <a:solidFill>
                  <a:prstClr val="black"/>
                </a:solidFill>
                <a:uLnTx/>
                <a:uFillTx/>
                <a:latin typeface="Aptos" panose="020B0004020202020204"/>
              </a:rPr>
              <a:t>Pour savoir si un service est facultatif, obligatoire ou les deux, veuillez vous reporter à la Convention. *Des discussions sont en cours à propos du service des envois avec valeur déclarée.</a:t>
            </a:r>
          </a:p>
        </p:txBody>
      </p:sp>
      <p:grpSp>
        <p:nvGrpSpPr>
          <p:cNvPr id="5" name="Group 4">
            <a:extLst>
              <a:ext uri="{FF2B5EF4-FFF2-40B4-BE49-F238E27FC236}">
                <a16:creationId xmlns:a16="http://schemas.microsoft.com/office/drawing/2014/main" id="{AB867358-0892-4125-B74E-B117FF1E2BD6}"/>
              </a:ext>
            </a:extLst>
          </p:cNvPr>
          <p:cNvGrpSpPr/>
          <p:nvPr/>
        </p:nvGrpSpPr>
        <p:grpSpPr>
          <a:xfrm>
            <a:off x="348892" y="1132513"/>
            <a:ext cx="11655754" cy="5230517"/>
            <a:chOff x="742247" y="581799"/>
            <a:chExt cx="11251532" cy="6031752"/>
          </a:xfrm>
        </p:grpSpPr>
        <p:sp>
          <p:nvSpPr>
            <p:cNvPr id="6" name="Rectangle: Rounded Corners 5">
              <a:extLst>
                <a:ext uri="{FF2B5EF4-FFF2-40B4-BE49-F238E27FC236}">
                  <a16:creationId xmlns:a16="http://schemas.microsoft.com/office/drawing/2014/main" id="{031C04D0-A1AB-420A-BEEB-19FAA528AA33}"/>
                </a:ext>
              </a:extLst>
            </p:cNvPr>
            <p:cNvSpPr/>
            <p:nvPr/>
          </p:nvSpPr>
          <p:spPr>
            <a:xfrm>
              <a:off x="10456795" y="1127151"/>
              <a:ext cx="1536742" cy="5486400"/>
            </a:xfrm>
            <a:prstGeom prst="roundRect">
              <a:avLst>
                <a:gd name="adj" fmla="val 10000"/>
              </a:avLst>
            </a:prstGeom>
            <a:solidFill>
              <a:schemeClr val="tx1"/>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solidFill>
                    <a:prstClr val="white"/>
                  </a:solidFill>
                  <a:uLnTx/>
                  <a:uFillTx/>
                  <a:latin typeface="Aptos" panose="020B0004020202020204"/>
                </a:rPr>
                <a:t>Classification des éléments</a:t>
              </a:r>
            </a:p>
          </p:txBody>
        </p:sp>
        <p:sp>
          <p:nvSpPr>
            <p:cNvPr id="7" name="Rectangle: Rounded Corners 6">
              <a:extLst>
                <a:ext uri="{FF2B5EF4-FFF2-40B4-BE49-F238E27FC236}">
                  <a16:creationId xmlns:a16="http://schemas.microsoft.com/office/drawing/2014/main" id="{DF341057-3819-445B-A646-94A937308755}"/>
                </a:ext>
              </a:extLst>
            </p:cNvPr>
            <p:cNvSpPr/>
            <p:nvPr/>
          </p:nvSpPr>
          <p:spPr>
            <a:xfrm>
              <a:off x="10466181" y="1593953"/>
              <a:ext cx="1527356" cy="1076998"/>
            </a:xfrm>
            <a:prstGeom prst="roundRect">
              <a:avLst>
                <a:gd name="adj" fmla="val 10000"/>
              </a:avLst>
            </a:prstGeom>
            <a:solidFill>
              <a:srgbClr val="92D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t>Suivi</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t>Responsabilité</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t>Signature</a:t>
              </a:r>
            </a:p>
          </p:txBody>
        </p:sp>
        <p:sp>
          <p:nvSpPr>
            <p:cNvPr id="8" name="Rectangle: Rounded Corners 7">
              <a:extLst>
                <a:ext uri="{FF2B5EF4-FFF2-40B4-BE49-F238E27FC236}">
                  <a16:creationId xmlns:a16="http://schemas.microsoft.com/office/drawing/2014/main" id="{77E07C89-9CF5-48AC-845E-DCD74D057F33}"/>
                </a:ext>
              </a:extLst>
            </p:cNvPr>
            <p:cNvSpPr/>
            <p:nvPr/>
          </p:nvSpPr>
          <p:spPr>
            <a:xfrm>
              <a:off x="10465090" y="3950382"/>
              <a:ext cx="1527356" cy="787371"/>
            </a:xfrm>
            <a:prstGeom prst="roundRect">
              <a:avLst>
                <a:gd name="adj" fmla="val 10000"/>
              </a:avLst>
            </a:prstGeom>
            <a:solidFill>
              <a:srgbClr val="FFC0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rPr>
                <a:t>Suivi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00" b="0" i="1" u="none" strike="noStrike" kern="1200" cap="none" spc="0"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rPr>
                <a:t>Responsabilité</a:t>
              </a:r>
            </a:p>
          </p:txBody>
        </p:sp>
        <p:sp>
          <p:nvSpPr>
            <p:cNvPr id="9" name="Rectangle: Rounded Corners 8">
              <a:extLst>
                <a:ext uri="{FF2B5EF4-FFF2-40B4-BE49-F238E27FC236}">
                  <a16:creationId xmlns:a16="http://schemas.microsoft.com/office/drawing/2014/main" id="{C6AAAB3A-D29F-4722-807B-857B6475877B}"/>
                </a:ext>
              </a:extLst>
            </p:cNvPr>
            <p:cNvSpPr/>
            <p:nvPr/>
          </p:nvSpPr>
          <p:spPr>
            <a:xfrm>
              <a:off x="742247" y="582137"/>
              <a:ext cx="4877129" cy="49421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prstClr val="white"/>
                  </a:solidFill>
                  <a:uLnTx/>
                  <a:uFillTx/>
                  <a:latin typeface="Aptos" panose="020B0004020202020204"/>
                </a:rPr>
                <a:t>Documents postaux</a:t>
              </a:r>
            </a:p>
          </p:txBody>
        </p:sp>
        <p:sp>
          <p:nvSpPr>
            <p:cNvPr id="10" name="Rectangle: Rounded Corners 9">
              <a:extLst>
                <a:ext uri="{FF2B5EF4-FFF2-40B4-BE49-F238E27FC236}">
                  <a16:creationId xmlns:a16="http://schemas.microsoft.com/office/drawing/2014/main" id="{9358A959-2861-422D-98A3-FDF768E0F496}"/>
                </a:ext>
              </a:extLst>
            </p:cNvPr>
            <p:cNvSpPr/>
            <p:nvPr/>
          </p:nvSpPr>
          <p:spPr>
            <a:xfrm>
              <a:off x="5679077" y="581800"/>
              <a:ext cx="4695760" cy="494217"/>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prstClr val="white"/>
                  </a:solidFill>
                  <a:uLnTx/>
                  <a:uFillTx/>
                  <a:latin typeface="Aptos" panose="020B0004020202020204"/>
                </a:rPr>
                <a:t>Marchandises postales</a:t>
              </a:r>
            </a:p>
          </p:txBody>
        </p:sp>
        <p:sp>
          <p:nvSpPr>
            <p:cNvPr id="11" name="Rectangle: Rounded Corners 10">
              <a:extLst>
                <a:ext uri="{FF2B5EF4-FFF2-40B4-BE49-F238E27FC236}">
                  <a16:creationId xmlns:a16="http://schemas.microsoft.com/office/drawing/2014/main" id="{6AC60F97-BCD1-4392-9636-C15386643315}"/>
                </a:ext>
              </a:extLst>
            </p:cNvPr>
            <p:cNvSpPr/>
            <p:nvPr/>
          </p:nvSpPr>
          <p:spPr>
            <a:xfrm>
              <a:off x="742247" y="1124568"/>
              <a:ext cx="1575714" cy="547284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prstClr val="white"/>
                  </a:solidFill>
                  <a:uLnTx/>
                  <a:uFillTx/>
                  <a:latin typeface="Aptos" panose="020B0004020202020204"/>
                </a:rPr>
                <a:t>Non prioritaires</a:t>
              </a:r>
            </a:p>
          </p:txBody>
        </p:sp>
        <p:sp>
          <p:nvSpPr>
            <p:cNvPr id="12" name="Rectangle: Rounded Corners 11">
              <a:extLst>
                <a:ext uri="{FF2B5EF4-FFF2-40B4-BE49-F238E27FC236}">
                  <a16:creationId xmlns:a16="http://schemas.microsoft.com/office/drawing/2014/main" id="{EBC1226B-E160-4F5C-AF28-DCA343FE233E}"/>
                </a:ext>
              </a:extLst>
            </p:cNvPr>
            <p:cNvSpPr/>
            <p:nvPr/>
          </p:nvSpPr>
          <p:spPr>
            <a:xfrm>
              <a:off x="2376100" y="1145242"/>
              <a:ext cx="1663253" cy="5467693"/>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prstClr val="white"/>
                  </a:solidFill>
                  <a:uLnTx/>
                  <a:uFillTx/>
                  <a:latin typeface="Aptos" panose="020B0004020202020204"/>
                </a:rPr>
                <a:t>Prioritaires</a:t>
              </a:r>
            </a:p>
          </p:txBody>
        </p:sp>
        <p:sp>
          <p:nvSpPr>
            <p:cNvPr id="13" name="Rectangle: Rounded Corners 12">
              <a:extLst>
                <a:ext uri="{FF2B5EF4-FFF2-40B4-BE49-F238E27FC236}">
                  <a16:creationId xmlns:a16="http://schemas.microsoft.com/office/drawing/2014/main" id="{533F4EB0-992E-49BC-9802-CD822F72B3A6}"/>
                </a:ext>
              </a:extLst>
            </p:cNvPr>
            <p:cNvSpPr/>
            <p:nvPr/>
          </p:nvSpPr>
          <p:spPr>
            <a:xfrm>
              <a:off x="4074097" y="1150170"/>
              <a:ext cx="1575714" cy="5459402"/>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prstClr val="white"/>
                  </a:solidFill>
                  <a:uLnTx/>
                  <a:uFillTx/>
                  <a:latin typeface="Aptos" panose="020B0004020202020204"/>
                </a:rPr>
                <a:t>Premium</a:t>
              </a:r>
            </a:p>
          </p:txBody>
        </p:sp>
        <p:sp>
          <p:nvSpPr>
            <p:cNvPr id="14" name="Rectangle: Rounded Corners 13">
              <a:extLst>
                <a:ext uri="{FF2B5EF4-FFF2-40B4-BE49-F238E27FC236}">
                  <a16:creationId xmlns:a16="http://schemas.microsoft.com/office/drawing/2014/main" id="{1CCB3C1C-4C7F-49F6-9B5C-937DC61A613B}"/>
                </a:ext>
              </a:extLst>
            </p:cNvPr>
            <p:cNvSpPr/>
            <p:nvPr/>
          </p:nvSpPr>
          <p:spPr>
            <a:xfrm>
              <a:off x="5671924" y="1142798"/>
              <a:ext cx="1519653" cy="5459403"/>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prstClr val="white"/>
                  </a:solidFill>
                  <a:uLnTx/>
                  <a:uFillTx/>
                  <a:latin typeface="Aptos" panose="020B0004020202020204"/>
                </a:rPr>
                <a:t>Non prioritaires</a:t>
              </a:r>
            </a:p>
          </p:txBody>
        </p:sp>
        <p:sp>
          <p:nvSpPr>
            <p:cNvPr id="15" name="Rectangle: Rounded Corners 14">
              <a:extLst>
                <a:ext uri="{FF2B5EF4-FFF2-40B4-BE49-F238E27FC236}">
                  <a16:creationId xmlns:a16="http://schemas.microsoft.com/office/drawing/2014/main" id="{C36BC757-60FE-4523-B32C-854F5B8AD68D}"/>
                </a:ext>
              </a:extLst>
            </p:cNvPr>
            <p:cNvSpPr/>
            <p:nvPr/>
          </p:nvSpPr>
          <p:spPr>
            <a:xfrm>
              <a:off x="7236458" y="1147457"/>
              <a:ext cx="1575714"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prstClr val="white"/>
                  </a:solidFill>
                  <a:uLnTx/>
                  <a:uFillTx/>
                  <a:latin typeface="Aptos" panose="020B0004020202020204"/>
                </a:rPr>
                <a:t>Prioritaires</a:t>
              </a:r>
            </a:p>
          </p:txBody>
        </p:sp>
        <p:sp>
          <p:nvSpPr>
            <p:cNvPr id="16" name="Rectangle: Rounded Corners 15">
              <a:extLst>
                <a:ext uri="{FF2B5EF4-FFF2-40B4-BE49-F238E27FC236}">
                  <a16:creationId xmlns:a16="http://schemas.microsoft.com/office/drawing/2014/main" id="{EC6A70AE-56BE-4F59-B394-65A44C40AB3A}"/>
                </a:ext>
              </a:extLst>
            </p:cNvPr>
            <p:cNvSpPr/>
            <p:nvPr/>
          </p:nvSpPr>
          <p:spPr>
            <a:xfrm>
              <a:off x="8858173" y="1142671"/>
              <a:ext cx="1519653"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prstClr val="white"/>
                  </a:solidFill>
                  <a:uLnTx/>
                  <a:uFillTx/>
                  <a:latin typeface="Aptos" panose="020B0004020202020204"/>
                </a:rPr>
                <a:t>Premium</a:t>
              </a:r>
            </a:p>
          </p:txBody>
        </p:sp>
        <p:sp>
          <p:nvSpPr>
            <p:cNvPr id="17" name="Rectangle: Rounded Corners 16">
              <a:extLst>
                <a:ext uri="{FF2B5EF4-FFF2-40B4-BE49-F238E27FC236}">
                  <a16:creationId xmlns:a16="http://schemas.microsoft.com/office/drawing/2014/main" id="{F3AD430D-22E6-45E2-8EAD-EDACE047C405}"/>
                </a:ext>
              </a:extLst>
            </p:cNvPr>
            <p:cNvSpPr/>
            <p:nvPr/>
          </p:nvSpPr>
          <p:spPr>
            <a:xfrm>
              <a:off x="2425363" y="1682590"/>
              <a:ext cx="1601938" cy="1322209"/>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dirty="0">
                  <a:ln>
                    <a:noFill/>
                  </a:ln>
                  <a:solidFill>
                    <a:prstClr val="black"/>
                  </a:solidFill>
                  <a:uLnTx/>
                  <a:uFillTx/>
                  <a:latin typeface="Aptos" panose="020B0004020202020204"/>
                </a:rPr>
                <a:t>Lettres recommandées</a:t>
              </a:r>
              <a:r>
                <a:rPr kumimoji="0" lang="fr-FR" sz="1200" b="0" i="0" u="none" strike="noStrike" cap="none" normalizeH="0" baseline="0" noProof="0" dirty="0">
                  <a:ln>
                    <a:noFill/>
                  </a:ln>
                  <a:solidFill>
                    <a:prstClr val="black"/>
                  </a:solidFill>
                  <a:uLnTx/>
                  <a:uFillTx/>
                  <a:latin typeface="Aptos" panose="020B000402020202020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noProof="0" dirty="0">
                  <a:ln>
                    <a:noFill/>
                  </a:ln>
                  <a:solidFill>
                    <a:prstClr val="black"/>
                  </a:solidFill>
                  <a:uLnTx/>
                  <a:uFillTx/>
                  <a:latin typeface="Aptos" panose="020B0004020202020204"/>
                </a:rPr>
                <a:t>(P et  G)</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Aptos" panose="020B0004020202020204"/>
                </a:rPr>
                <a:t>Envois de la poste aux lettres avec valeur déclarée</a:t>
              </a:r>
            </a:p>
          </p:txBody>
        </p:sp>
        <p:sp>
          <p:nvSpPr>
            <p:cNvPr id="18" name="Rectangle: Rounded Corners 17">
              <a:extLst>
                <a:ext uri="{FF2B5EF4-FFF2-40B4-BE49-F238E27FC236}">
                  <a16:creationId xmlns:a16="http://schemas.microsoft.com/office/drawing/2014/main" id="{CC63A6A4-A136-40B4-AB66-41BDB4638963}"/>
                </a:ext>
              </a:extLst>
            </p:cNvPr>
            <p:cNvSpPr/>
            <p:nvPr/>
          </p:nvSpPr>
          <p:spPr>
            <a:xfrm>
              <a:off x="4124906" y="1638292"/>
              <a:ext cx="1479694" cy="1032659"/>
            </a:xfrm>
            <a:prstGeom prst="roundRect">
              <a:avLst>
                <a:gd name="adj" fmla="val 10000"/>
              </a:avLst>
            </a:prstGeom>
            <a:solidFill>
              <a:srgbClr val="92D050"/>
            </a:solidFill>
            <a:ln>
              <a:solidFill>
                <a:srgbClr val="00B0F0"/>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EMS</a:t>
              </a:r>
            </a:p>
          </p:txBody>
        </p:sp>
        <p:sp>
          <p:nvSpPr>
            <p:cNvPr id="19" name="Rectangle: Rounded Corners 18">
              <a:extLst>
                <a:ext uri="{FF2B5EF4-FFF2-40B4-BE49-F238E27FC236}">
                  <a16:creationId xmlns:a16="http://schemas.microsoft.com/office/drawing/2014/main" id="{B016414F-264C-4E2C-9038-ED3D3B38D722}"/>
                </a:ext>
              </a:extLst>
            </p:cNvPr>
            <p:cNvSpPr/>
            <p:nvPr/>
          </p:nvSpPr>
          <p:spPr>
            <a:xfrm>
              <a:off x="5705950" y="2777688"/>
              <a:ext cx="3082039" cy="1073709"/>
            </a:xfrm>
            <a:prstGeom prst="roundRect">
              <a:avLst>
                <a:gd name="adj" fmla="val 10000"/>
              </a:avLst>
            </a:prstGeom>
            <a:solidFill>
              <a:srgbClr val="00B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dirty="0">
                  <a:ln>
                    <a:noFill/>
                  </a:ln>
                  <a:solidFill>
                    <a:prstClr val="black"/>
                  </a:solidFill>
                  <a:uLnTx/>
                  <a:uFillTx/>
                  <a:latin typeface="Aptos" panose="020B0004020202020204"/>
                </a:rPr>
                <a:t>Colis postaux avec preuve </a:t>
              </a:r>
              <a:br>
                <a:rPr kumimoji="0" lang="fr-FR" sz="1400" b="1" i="0" u="none" strike="noStrike" cap="none" normalizeH="0" baseline="0" noProof="0" dirty="0">
                  <a:ln>
                    <a:noFill/>
                  </a:ln>
                  <a:solidFill>
                    <a:prstClr val="black"/>
                  </a:solidFill>
                  <a:uLnTx/>
                  <a:uFillTx/>
                  <a:latin typeface="Aptos" panose="020B0004020202020204"/>
                </a:rPr>
              </a:br>
              <a:r>
                <a:rPr kumimoji="0" lang="fr-FR" sz="1400" b="1" i="0" u="none" strike="noStrike" cap="none" normalizeH="0" baseline="0" noProof="0" dirty="0">
                  <a:ln>
                    <a:noFill/>
                  </a:ln>
                  <a:solidFill>
                    <a:prstClr val="black"/>
                  </a:solidFill>
                  <a:uLnTx/>
                  <a:uFillTx/>
                  <a:latin typeface="Aptos" panose="020B0004020202020204"/>
                </a:rPr>
                <a:t>de distribution</a:t>
              </a:r>
            </a:p>
          </p:txBody>
        </p:sp>
        <p:sp>
          <p:nvSpPr>
            <p:cNvPr id="20" name="Rectangle: Rounded Corners 19">
              <a:extLst>
                <a:ext uri="{FF2B5EF4-FFF2-40B4-BE49-F238E27FC236}">
                  <a16:creationId xmlns:a16="http://schemas.microsoft.com/office/drawing/2014/main" id="{C85836D1-83CC-4BAE-B378-EDCED784163C}"/>
                </a:ext>
              </a:extLst>
            </p:cNvPr>
            <p:cNvSpPr/>
            <p:nvPr/>
          </p:nvSpPr>
          <p:spPr>
            <a:xfrm>
              <a:off x="8911544" y="1638291"/>
              <a:ext cx="1400634" cy="1032660"/>
            </a:xfrm>
            <a:prstGeom prst="roundRect">
              <a:avLst>
                <a:gd name="adj" fmla="val 10000"/>
              </a:avLst>
            </a:prstGeom>
            <a:solidFill>
              <a:srgbClr val="92D05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EMS</a:t>
              </a:r>
            </a:p>
          </p:txBody>
        </p:sp>
        <p:sp>
          <p:nvSpPr>
            <p:cNvPr id="21" name="Rectangle: Rounded Corners 20">
              <a:extLst>
                <a:ext uri="{FF2B5EF4-FFF2-40B4-BE49-F238E27FC236}">
                  <a16:creationId xmlns:a16="http://schemas.microsoft.com/office/drawing/2014/main" id="{EBC8678C-41EC-4764-B64F-8A9988C9E27D}"/>
                </a:ext>
              </a:extLst>
            </p:cNvPr>
            <p:cNvSpPr/>
            <p:nvPr/>
          </p:nvSpPr>
          <p:spPr>
            <a:xfrm>
              <a:off x="5661569" y="5704603"/>
              <a:ext cx="3144985" cy="840452"/>
            </a:xfrm>
            <a:prstGeom prst="roundRect">
              <a:avLst>
                <a:gd name="adj" fmla="val 10000"/>
              </a:avLst>
            </a:prstGeom>
            <a:solidFill>
              <a:srgbClr val="FDF7A5"/>
            </a:solidFill>
            <a:ln>
              <a:solidFill>
                <a:srgbClr val="005BAA"/>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Petits paquets</a:t>
              </a:r>
              <a:r>
                <a:rPr kumimoji="0" lang="fr-FR" sz="1400" i="0" u="none" strike="noStrike" cap="none" normalizeH="0" baseline="0" noProof="0">
                  <a:ln>
                    <a:noFill/>
                  </a:ln>
                  <a:solidFill>
                    <a:prstClr val="black"/>
                  </a:solidFill>
                  <a:uLnTx/>
                  <a:uFillTx/>
                  <a:latin typeface="Aptos" panose="020B0004020202020204"/>
                </a:rPr>
                <a:t>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Envois pour les aveugles</a:t>
              </a:r>
            </a:p>
          </p:txBody>
        </p:sp>
        <p:sp>
          <p:nvSpPr>
            <p:cNvPr id="22" name="Rectangle: Rounded Corners 21">
              <a:extLst>
                <a:ext uri="{FF2B5EF4-FFF2-40B4-BE49-F238E27FC236}">
                  <a16:creationId xmlns:a16="http://schemas.microsoft.com/office/drawing/2014/main" id="{1F3FC6EC-F7DE-4B88-9DA5-F16217BABA3A}"/>
                </a:ext>
              </a:extLst>
            </p:cNvPr>
            <p:cNvSpPr/>
            <p:nvPr/>
          </p:nvSpPr>
          <p:spPr>
            <a:xfrm>
              <a:off x="5687024" y="3932430"/>
              <a:ext cx="3092997" cy="846549"/>
            </a:xfrm>
            <a:prstGeom prst="roundRect">
              <a:avLst>
                <a:gd name="adj" fmla="val 10000"/>
              </a:avLst>
            </a:prstGeom>
            <a:solidFill>
              <a:srgbClr val="FFC0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Colis postaux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Aptos" panose="020B0004020202020204"/>
              </a:endParaRPr>
            </a:p>
          </p:txBody>
        </p:sp>
        <p:sp>
          <p:nvSpPr>
            <p:cNvPr id="23" name="Rectangle: Rounded Corners 22">
              <a:extLst>
                <a:ext uri="{FF2B5EF4-FFF2-40B4-BE49-F238E27FC236}">
                  <a16:creationId xmlns:a16="http://schemas.microsoft.com/office/drawing/2014/main" id="{EAF876FF-9F1D-4579-9C9F-975E8D62AA02}"/>
                </a:ext>
              </a:extLst>
            </p:cNvPr>
            <p:cNvSpPr/>
            <p:nvPr/>
          </p:nvSpPr>
          <p:spPr>
            <a:xfrm>
              <a:off x="10506083" y="581799"/>
              <a:ext cx="1482761" cy="509767"/>
            </a:xfrm>
            <a:prstGeom prst="roundRect">
              <a:avLst>
                <a:gd name="adj" fmla="val 10000"/>
              </a:avLst>
            </a:prstGeom>
            <a:solidFill>
              <a:schemeClr val="bg1"/>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cap="none" normalizeH="0" baseline="0" noProof="0">
                  <a:ln>
                    <a:noFill/>
                  </a:ln>
                  <a:solidFill>
                    <a:prstClr val="black"/>
                  </a:solidFill>
                  <a:uLnTx/>
                  <a:uFillTx/>
                  <a:latin typeface="Aptos" panose="020B0004020202020204"/>
                </a:rPr>
                <a:t>Services à valeur ajoutée (services supplémentaires)</a:t>
              </a:r>
            </a:p>
          </p:txBody>
        </p:sp>
        <p:sp>
          <p:nvSpPr>
            <p:cNvPr id="24" name="Rectangle: Rounded Corners 23">
              <a:extLst>
                <a:ext uri="{FF2B5EF4-FFF2-40B4-BE49-F238E27FC236}">
                  <a16:creationId xmlns:a16="http://schemas.microsoft.com/office/drawing/2014/main" id="{289B2EAE-8DCA-490C-B2E9-219259D5AB90}"/>
                </a:ext>
              </a:extLst>
            </p:cNvPr>
            <p:cNvSpPr/>
            <p:nvPr/>
          </p:nvSpPr>
          <p:spPr>
            <a:xfrm>
              <a:off x="10464689" y="4820669"/>
              <a:ext cx="1527356" cy="808174"/>
            </a:xfrm>
            <a:prstGeom prst="roundRect">
              <a:avLst>
                <a:gd name="adj" fmla="val 10000"/>
              </a:avLst>
            </a:prstGeom>
            <a:solidFill>
              <a:srgbClr val="FFFF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1" u="none" strike="noStrike" cap="none" normalizeH="0" baseline="0" noProof="0">
                  <a:ln>
                    <a:noFill/>
                  </a:ln>
                  <a:solidFill>
                    <a:prstClr val="black"/>
                  </a:solidFill>
                  <a:uLnTx/>
                  <a:uFillTx/>
                  <a:latin typeface="Aptos" panose="020B0004020202020204"/>
                </a:rPr>
                <a:t>Suivi</a:t>
              </a:r>
            </a:p>
          </p:txBody>
        </p:sp>
        <p:sp>
          <p:nvSpPr>
            <p:cNvPr id="25" name="Rectangle: Rounded Corners 24">
              <a:extLst>
                <a:ext uri="{FF2B5EF4-FFF2-40B4-BE49-F238E27FC236}">
                  <a16:creationId xmlns:a16="http://schemas.microsoft.com/office/drawing/2014/main" id="{129A56CA-0486-4373-AF67-05384BF029F3}"/>
                </a:ext>
              </a:extLst>
            </p:cNvPr>
            <p:cNvSpPr/>
            <p:nvPr/>
          </p:nvSpPr>
          <p:spPr>
            <a:xfrm>
              <a:off x="2402169" y="4808440"/>
              <a:ext cx="1637185" cy="854199"/>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dirty="0">
                  <a:ln>
                    <a:noFill/>
                  </a:ln>
                  <a:solidFill>
                    <a:prstClr val="black"/>
                  </a:solidFill>
                  <a:uLnTx/>
                  <a:uFillTx/>
                  <a:latin typeface="Aptos" panose="020B0004020202020204"/>
                </a:rPr>
                <a:t> </a:t>
              </a:r>
              <a:r>
                <a:rPr lang="fr-FR" sz="1200" b="1" dirty="0">
                  <a:solidFill>
                    <a:prstClr val="black"/>
                  </a:solidFill>
                  <a:latin typeface="Aptos" panose="020B0004020202020204"/>
                </a:rPr>
                <a:t>Lettres de petit (P)</a:t>
              </a:r>
              <a:r>
                <a:rPr lang="fr-FR" sz="1200" dirty="0">
                  <a:solidFill>
                    <a:prstClr val="black"/>
                  </a:solidFill>
                  <a:latin typeface="Aptos" panose="020B0004020202020204"/>
                </a:rPr>
                <a:t> et </a:t>
              </a:r>
              <a:r>
                <a:rPr lang="fr-FR" sz="1200" b="1" dirty="0">
                  <a:solidFill>
                    <a:prstClr val="black"/>
                  </a:solidFill>
                  <a:latin typeface="Aptos" panose="020B0004020202020204"/>
                </a:rPr>
                <a:t>grand formats (G) avec suivi de la distribution</a:t>
              </a:r>
            </a:p>
          </p:txBody>
        </p:sp>
        <p:sp>
          <p:nvSpPr>
            <p:cNvPr id="26" name="Rectangle: Rounded Corners 25">
              <a:extLst>
                <a:ext uri="{FF2B5EF4-FFF2-40B4-BE49-F238E27FC236}">
                  <a16:creationId xmlns:a16="http://schemas.microsoft.com/office/drawing/2014/main" id="{0101F923-CF4C-4383-8433-4FAE9A376931}"/>
                </a:ext>
              </a:extLst>
            </p:cNvPr>
            <p:cNvSpPr/>
            <p:nvPr/>
          </p:nvSpPr>
          <p:spPr>
            <a:xfrm>
              <a:off x="10466423" y="5704603"/>
              <a:ext cx="1527356" cy="798508"/>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1" u="none" strike="noStrike" cap="none" normalizeH="0" baseline="0" noProof="0">
                  <a:ln>
                    <a:noFill/>
                  </a:ln>
                  <a:solidFill>
                    <a:prstClr val="black"/>
                  </a:solidFill>
                  <a:uLnTx/>
                  <a:uFillTx/>
                  <a:latin typeface="Aptos" panose="020B0004020202020204"/>
                </a:rPr>
                <a:t>Aucune caractéristique</a:t>
              </a:r>
            </a:p>
          </p:txBody>
        </p:sp>
        <p:sp>
          <p:nvSpPr>
            <p:cNvPr id="27" name="Rectangle: Rounded Corners 26">
              <a:extLst>
                <a:ext uri="{FF2B5EF4-FFF2-40B4-BE49-F238E27FC236}">
                  <a16:creationId xmlns:a16="http://schemas.microsoft.com/office/drawing/2014/main" id="{58AAFE38-63CD-4131-9D40-23C9B42FD0F9}"/>
                </a:ext>
              </a:extLst>
            </p:cNvPr>
            <p:cNvSpPr/>
            <p:nvPr/>
          </p:nvSpPr>
          <p:spPr>
            <a:xfrm>
              <a:off x="10461488" y="2742756"/>
              <a:ext cx="1527356" cy="1136665"/>
            </a:xfrm>
            <a:prstGeom prst="roundRect">
              <a:avLst>
                <a:gd name="adj" fmla="val 10000"/>
              </a:avLst>
            </a:prstGeom>
            <a:solidFill>
              <a:srgbClr val="00B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t>Suivi</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t>Responsabilité</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t>Preuve </a:t>
              </a:r>
              <a:b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br>
              <a:r>
                <a:rPr kumimoji="0" lang="fr-FR" sz="1300" b="0" i="1" u="none" strike="noStrike" cap="none" normalizeH="0" baseline="0" noProof="0" dirty="0">
                  <a:ln>
                    <a:noFill/>
                  </a:ln>
                  <a:solidFill>
                    <a:prstClr val="black"/>
                  </a:solidFill>
                  <a:uLnTx/>
                  <a:uFillTx/>
                  <a:latin typeface="Aptos" panose="020B0004020202020204"/>
                  <a:cs typeface="Arial" panose="020B0604020202020204" pitchFamily="34" charset="0"/>
                </a:rPr>
                <a:t>de distribution</a:t>
              </a:r>
            </a:p>
          </p:txBody>
        </p:sp>
        <p:sp>
          <p:nvSpPr>
            <p:cNvPr id="28" name="Rectangle: Rounded Corners 27">
              <a:extLst>
                <a:ext uri="{FF2B5EF4-FFF2-40B4-BE49-F238E27FC236}">
                  <a16:creationId xmlns:a16="http://schemas.microsoft.com/office/drawing/2014/main" id="{1ACF0B2E-BC6F-4FE6-8BBC-B41C2B8B897D}"/>
                </a:ext>
              </a:extLst>
            </p:cNvPr>
            <p:cNvSpPr/>
            <p:nvPr/>
          </p:nvSpPr>
          <p:spPr>
            <a:xfrm>
              <a:off x="759755" y="5730318"/>
              <a:ext cx="3289271" cy="814737"/>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Lettres de petit format </a:t>
              </a:r>
              <a:r>
                <a:rPr kumimoji="0" lang="fr-FR" sz="1400" b="0" i="0" u="none" strike="noStrike" cap="none" normalizeH="0" baseline="0" noProof="0">
                  <a:ln>
                    <a:noFill/>
                  </a:ln>
                  <a:solidFill>
                    <a:prstClr val="black"/>
                  </a:solidFill>
                  <a:uLnTx/>
                  <a:uFillTx/>
                  <a:latin typeface="Aptos" panose="020B0004020202020204"/>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Lettres de grand format </a:t>
              </a:r>
              <a:r>
                <a:rPr kumimoji="0" lang="fr-FR" sz="1400" b="0" i="0" u="none" strike="noStrike" cap="none" normalizeH="0" baseline="0" noProof="0">
                  <a:ln>
                    <a:noFill/>
                  </a:ln>
                  <a:solidFill>
                    <a:prstClr val="black"/>
                  </a:solidFill>
                  <a:uLnTx/>
                  <a:uFillTx/>
                  <a:latin typeface="Aptos" panose="020B0004020202020204"/>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Envois pour les aveugles</a:t>
              </a:r>
            </a:p>
          </p:txBody>
        </p:sp>
        <p:sp>
          <p:nvSpPr>
            <p:cNvPr id="29" name="Rectangle: Rounded Corners 28">
              <a:extLst>
                <a:ext uri="{FF2B5EF4-FFF2-40B4-BE49-F238E27FC236}">
                  <a16:creationId xmlns:a16="http://schemas.microsoft.com/office/drawing/2014/main" id="{29CB7977-197A-4604-B359-86838AABE4C0}"/>
                </a:ext>
              </a:extLst>
            </p:cNvPr>
            <p:cNvSpPr/>
            <p:nvPr/>
          </p:nvSpPr>
          <p:spPr>
            <a:xfrm>
              <a:off x="7263915" y="4843976"/>
              <a:ext cx="1529270" cy="804147"/>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dirty="0">
                  <a:ln>
                    <a:noFill/>
                  </a:ln>
                  <a:solidFill>
                    <a:prstClr val="black"/>
                  </a:solidFill>
                  <a:uLnTx/>
                  <a:uFillTx/>
                  <a:latin typeface="Aptos" panose="020B0004020202020204"/>
                </a:rPr>
                <a:t>Petits paquets avec suivi de la distribution </a:t>
              </a:r>
              <a:r>
                <a:rPr kumimoji="0" lang="fr-FR" sz="1400" b="0" i="0" u="none" strike="noStrike" cap="none" normalizeH="0" baseline="0" noProof="0" dirty="0">
                  <a:ln>
                    <a:noFill/>
                  </a:ln>
                  <a:solidFill>
                    <a:prstClr val="black"/>
                  </a:solidFill>
                  <a:uLnTx/>
                  <a:uFillTx/>
                  <a:latin typeface="Aptos" panose="020B0004020202020204"/>
                </a:rPr>
                <a:t>(E)</a:t>
              </a:r>
            </a:p>
          </p:txBody>
        </p:sp>
        <p:sp>
          <p:nvSpPr>
            <p:cNvPr id="30" name="Rectangle: Rounded Corners 29">
              <a:extLst>
                <a:ext uri="{FF2B5EF4-FFF2-40B4-BE49-F238E27FC236}">
                  <a16:creationId xmlns:a16="http://schemas.microsoft.com/office/drawing/2014/main" id="{59F67235-E88B-48F2-896F-CAE0F2B0A731}"/>
                </a:ext>
              </a:extLst>
            </p:cNvPr>
            <p:cNvSpPr/>
            <p:nvPr/>
          </p:nvSpPr>
          <p:spPr>
            <a:xfrm>
              <a:off x="7308445" y="1666107"/>
              <a:ext cx="1463040" cy="1004843"/>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solidFill>
                    <a:prstClr val="black"/>
                  </a:solidFill>
                  <a:uLnTx/>
                  <a:uFillTx/>
                  <a:latin typeface="Aptos" panose="020B0004020202020204"/>
                </a:rPr>
                <a:t>Colis avec valeur déclarée</a:t>
              </a:r>
            </a:p>
          </p:txBody>
        </p:sp>
      </p:grpSp>
      <p:sp>
        <p:nvSpPr>
          <p:cNvPr id="31" name="Rectangle 30">
            <a:extLst>
              <a:ext uri="{FF2B5EF4-FFF2-40B4-BE49-F238E27FC236}">
                <a16:creationId xmlns:a16="http://schemas.microsoft.com/office/drawing/2014/main" id="{FDCB71B9-2964-41C9-8F6A-96ED3B2A1C59}"/>
              </a:ext>
            </a:extLst>
          </p:cNvPr>
          <p:cNvSpPr/>
          <p:nvPr/>
        </p:nvSpPr>
        <p:spPr>
          <a:xfrm>
            <a:off x="1439398" y="317240"/>
            <a:ext cx="10560136" cy="6231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prstClr val="white"/>
                </a:solidFill>
                <a:uLnTx/>
                <a:uFillTx/>
                <a:latin typeface="Aptos" panose="020B0004020202020204"/>
                <a:cs typeface="Arial" panose="020B0604020202020204" pitchFamily="34" charset="0"/>
              </a:rPr>
              <a:t>		Services proposés au 1</a:t>
            </a:r>
            <a:r>
              <a:rPr kumimoji="0" lang="fr-FR" sz="1800" b="1" i="0" u="none" strike="noStrike" cap="none" normalizeH="0" baseline="30000" noProof="0">
                <a:ln>
                  <a:noFill/>
                </a:ln>
                <a:solidFill>
                  <a:prstClr val="white"/>
                </a:solidFill>
                <a:uLnTx/>
                <a:uFillTx/>
                <a:latin typeface="Aptos" panose="020B0004020202020204"/>
                <a:cs typeface="Arial" panose="020B0604020202020204" pitchFamily="34" charset="0"/>
              </a:rPr>
              <a:t>er</a:t>
            </a:r>
            <a:r>
              <a:rPr kumimoji="0" lang="fr-FR" sz="1800" b="1" i="0" u="none" strike="noStrike" cap="none" normalizeH="0" baseline="0" noProof="0">
                <a:ln>
                  <a:noFill/>
                </a:ln>
                <a:solidFill>
                  <a:prstClr val="white"/>
                </a:solidFill>
                <a:uLnTx/>
                <a:uFillTx/>
                <a:latin typeface="Aptos" panose="020B0004020202020204"/>
                <a:cs typeface="Arial" panose="020B0604020202020204" pitchFamily="34" charset="0"/>
              </a:rPr>
              <a:t> janvier 2027 – selon le contenu et la rapidité</a:t>
            </a:r>
          </a:p>
        </p:txBody>
      </p:sp>
    </p:spTree>
    <p:extLst>
      <p:ext uri="{BB962C8B-B14F-4D97-AF65-F5344CB8AC3E}">
        <p14:creationId xmlns:p14="http://schemas.microsoft.com/office/powerpoint/2010/main" val="832982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112726"/>
            <a:ext cx="3655623" cy="584775"/>
          </a:xfrm>
          <a:prstGeom prst="rect">
            <a:avLst/>
          </a:prstGeom>
        </p:spPr>
        <p:txBody>
          <a:bodyPr wrap="square">
            <a:spAutoFit/>
          </a:bodyPr>
          <a:lstStyle/>
          <a:p>
            <a:r>
              <a:rPr lang="fr-FR" sz="3200">
                <a:hlinkClick r:id="rId4"/>
              </a:rPr>
              <a:t>ellilic@upu.int</a:t>
            </a:r>
          </a:p>
        </p:txBody>
      </p:sp>
      <p:sp>
        <p:nvSpPr>
          <p:cNvPr id="7" name="Rectangle 6">
            <a:extLst>
              <a:ext uri="{FF2B5EF4-FFF2-40B4-BE49-F238E27FC236}">
                <a16:creationId xmlns:a16="http://schemas.microsoft.com/office/drawing/2014/main" id="{66D0A01F-0255-47BA-AEDA-603C96A7FA86}"/>
              </a:ext>
            </a:extLst>
          </p:cNvPr>
          <p:cNvSpPr/>
          <p:nvPr/>
        </p:nvSpPr>
        <p:spPr>
          <a:xfrm>
            <a:off x="5205721" y="1452886"/>
            <a:ext cx="5456050" cy="1015663"/>
          </a:xfrm>
          <a:prstGeom prst="rect">
            <a:avLst/>
          </a:prstGeom>
        </p:spPr>
        <p:txBody>
          <a:bodyPr wrap="square">
            <a:spAutoFit/>
          </a:bodyPr>
          <a:lstStyle/>
          <a:p>
            <a:r>
              <a:rPr lang="fr-FR" sz="6000" b="1" dirty="0"/>
              <a:t>Merci!</a:t>
            </a:r>
          </a:p>
        </p:txBody>
      </p:sp>
      <p:sp>
        <p:nvSpPr>
          <p:cNvPr id="9" name="ZoneTexte 8">
            <a:extLst>
              <a:ext uri="{FF2B5EF4-FFF2-40B4-BE49-F238E27FC236}">
                <a16:creationId xmlns:a16="http://schemas.microsoft.com/office/drawing/2014/main" id="{CE91EDF9-99E6-41E2-8EAD-D54E4F007E45}"/>
              </a:ext>
            </a:extLst>
          </p:cNvPr>
          <p:cNvSpPr txBox="1"/>
          <p:nvPr/>
        </p:nvSpPr>
        <p:spPr>
          <a:xfrm>
            <a:off x="861773" y="2801606"/>
            <a:ext cx="9410635" cy="830997"/>
          </a:xfrm>
          <a:prstGeom prst="rect">
            <a:avLst/>
          </a:prstGeom>
          <a:noFill/>
        </p:spPr>
        <p:txBody>
          <a:bodyPr wrap="square">
            <a:spAutoFit/>
          </a:bodyPr>
          <a:lstStyle/>
          <a:p>
            <a:pPr algn="r"/>
            <a:r>
              <a:rPr lang="fr-FR" sz="2400" b="1" dirty="0"/>
              <a:t>Chokri </a:t>
            </a:r>
            <a:r>
              <a:rPr lang="fr-FR" sz="2400" b="1" dirty="0" err="1"/>
              <a:t>Ellili</a:t>
            </a:r>
            <a:r>
              <a:rPr lang="fr-FR" sz="2400" b="1" dirty="0"/>
              <a:t>, Chef du programme </a:t>
            </a:r>
          </a:p>
          <a:p>
            <a:pPr algn="r"/>
            <a:r>
              <a:rPr lang="fr-FR" sz="2400" b="1" dirty="0"/>
              <a:t>«Mise en œuvre des services physiques et renforcement des capacités»</a:t>
            </a:r>
          </a:p>
        </p:txBody>
      </p:sp>
    </p:spTree>
    <p:extLst>
      <p:ext uri="{BB962C8B-B14F-4D97-AF65-F5344CB8AC3E}">
        <p14:creationId xmlns:p14="http://schemas.microsoft.com/office/powerpoint/2010/main" val="1713298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86E1-4A50-7EFB-A50D-97D1DE4245A7}"/>
              </a:ext>
            </a:extLst>
          </p:cNvPr>
          <p:cNvSpPr>
            <a:spLocks noGrp="1"/>
          </p:cNvSpPr>
          <p:nvPr>
            <p:ph type="ctrTitle"/>
          </p:nvPr>
        </p:nvSpPr>
        <p:spPr>
          <a:xfrm>
            <a:off x="1225446" y="2137798"/>
            <a:ext cx="9741108" cy="1907729"/>
          </a:xfrm>
        </p:spPr>
        <p:txBody>
          <a:bodyPr/>
          <a:lstStyle/>
          <a:p>
            <a:r>
              <a:rPr lang="fr-FR" sz="4400" dirty="0"/>
              <a:t>Dernières innovations – Systèmes informatiques </a:t>
            </a:r>
            <a:br>
              <a:rPr lang="fr-FR" sz="4400" dirty="0"/>
            </a:br>
            <a:r>
              <a:rPr lang="fr-FR" sz="4400" dirty="0"/>
              <a:t>de l’UPU et solution rendu «droits acquittés» </a:t>
            </a:r>
          </a:p>
        </p:txBody>
      </p:sp>
      <p:sp>
        <p:nvSpPr>
          <p:cNvPr id="3" name="Subtitle 2">
            <a:extLst>
              <a:ext uri="{FF2B5EF4-FFF2-40B4-BE49-F238E27FC236}">
                <a16:creationId xmlns:a16="http://schemas.microsoft.com/office/drawing/2014/main" id="{F7EDAF61-11D6-0D77-CF34-65212B39AD00}"/>
              </a:ext>
            </a:extLst>
          </p:cNvPr>
          <p:cNvSpPr>
            <a:spLocks noGrp="1"/>
          </p:cNvSpPr>
          <p:nvPr>
            <p:ph type="subTitle" idx="1"/>
          </p:nvPr>
        </p:nvSpPr>
        <p:spPr>
          <a:xfrm>
            <a:off x="1225446" y="6163440"/>
            <a:ext cx="9741108" cy="353860"/>
          </a:xfrm>
        </p:spPr>
        <p:txBody>
          <a:bodyPr>
            <a:normAutofit/>
          </a:bodyPr>
          <a:lstStyle/>
          <a:p>
            <a:r>
              <a:rPr lang="fr-FR" sz="1400"/>
              <a:t>Centre de technologies postales de l’UPU</a:t>
            </a:r>
          </a:p>
          <a:p>
            <a:endParaRPr lang="en-GB" dirty="0"/>
          </a:p>
        </p:txBody>
      </p:sp>
      <p:sp>
        <p:nvSpPr>
          <p:cNvPr id="4" name="Title 1">
            <a:extLst>
              <a:ext uri="{FF2B5EF4-FFF2-40B4-BE49-F238E27FC236}">
                <a16:creationId xmlns:a16="http://schemas.microsoft.com/office/drawing/2014/main" id="{BB9E3A8B-BFD1-F7AB-DA02-15B688338873}"/>
              </a:ext>
            </a:extLst>
          </p:cNvPr>
          <p:cNvSpPr txBox="1">
            <a:spLocks/>
          </p:cNvSpPr>
          <p:nvPr/>
        </p:nvSpPr>
        <p:spPr>
          <a:xfrm>
            <a:off x="878065" y="4870456"/>
            <a:ext cx="10673636"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b="0" dirty="0"/>
              <a:t>Orienter l’avenir des services postaux – Mises à jour réglementaires et innovations informatiques de l’UPU avec la solution rendu «droits acquittés»</a:t>
            </a:r>
          </a:p>
        </p:txBody>
      </p:sp>
    </p:spTree>
    <p:extLst>
      <p:ext uri="{BB962C8B-B14F-4D97-AF65-F5344CB8AC3E}">
        <p14:creationId xmlns:p14="http://schemas.microsoft.com/office/powerpoint/2010/main" val="3169619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7074AB-1D59-4400-97A2-F3EF4B712645}"/>
              </a:ext>
            </a:extLst>
          </p:cNvPr>
          <p:cNvPicPr>
            <a:picLocks noChangeAspect="1"/>
          </p:cNvPicPr>
          <p:nvPr/>
        </p:nvPicPr>
        <p:blipFill>
          <a:blip r:embed="rId2"/>
          <a:stretch>
            <a:fillRect/>
          </a:stretch>
        </p:blipFill>
        <p:spPr>
          <a:xfrm>
            <a:off x="2620873" y="2887803"/>
            <a:ext cx="1080262" cy="1080262"/>
          </a:xfrm>
          <a:prstGeom prst="rect">
            <a:avLst/>
          </a:prstGeom>
        </p:spPr>
      </p:pic>
      <p:sp>
        <p:nvSpPr>
          <p:cNvPr id="8" name="Rectangle 7">
            <a:extLst>
              <a:ext uri="{FF2B5EF4-FFF2-40B4-BE49-F238E27FC236}">
                <a16:creationId xmlns:a16="http://schemas.microsoft.com/office/drawing/2014/main" id="{AFA55993-CFED-48E9-B1A0-A24AAA4A8FC6}"/>
              </a:ext>
            </a:extLst>
          </p:cNvPr>
          <p:cNvSpPr/>
          <p:nvPr/>
        </p:nvSpPr>
        <p:spPr>
          <a:xfrm>
            <a:off x="4183380" y="2697480"/>
            <a:ext cx="5334000"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3200">
                <a:solidFill>
                  <a:schemeClr val="bg1"/>
                </a:solidFill>
              </a:rPr>
              <a:t>Produits et solutions de l’UPU</a:t>
            </a:r>
          </a:p>
        </p:txBody>
      </p:sp>
    </p:spTree>
    <p:extLst>
      <p:ext uri="{BB962C8B-B14F-4D97-AF65-F5344CB8AC3E}">
        <p14:creationId xmlns:p14="http://schemas.microsoft.com/office/powerpoint/2010/main" val="2459508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E30992-9C1C-490B-94E6-A1D321F5A7D9}"/>
              </a:ext>
            </a:extLst>
          </p:cNvPr>
          <p:cNvSpPr/>
          <p:nvPr/>
        </p:nvSpPr>
        <p:spPr>
          <a:xfrm>
            <a:off x="146590"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DFCD3A0-62EA-4F69-98BB-435FC9F126B3}"/>
              </a:ext>
            </a:extLst>
          </p:cNvPr>
          <p:cNvSpPr/>
          <p:nvPr/>
        </p:nvSpPr>
        <p:spPr>
          <a:xfrm>
            <a:off x="146590" y="1239204"/>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a:solidFill>
                  <a:schemeClr val="tx1"/>
                </a:solidFill>
              </a:rPr>
              <a:t>ÉTAPE 1</a:t>
            </a:r>
          </a:p>
        </p:txBody>
      </p:sp>
      <p:pic>
        <p:nvPicPr>
          <p:cNvPr id="6" name="Picture 5">
            <a:extLst>
              <a:ext uri="{FF2B5EF4-FFF2-40B4-BE49-F238E27FC236}">
                <a16:creationId xmlns:a16="http://schemas.microsoft.com/office/drawing/2014/main" id="{1BCEDCAE-35EA-4F07-AAB0-ADC9159410C6}"/>
              </a:ext>
            </a:extLst>
          </p:cNvPr>
          <p:cNvPicPr>
            <a:picLocks noChangeAspect="1"/>
          </p:cNvPicPr>
          <p:nvPr/>
        </p:nvPicPr>
        <p:blipFill>
          <a:blip r:embed="rId2"/>
          <a:stretch>
            <a:fillRect/>
          </a:stretch>
        </p:blipFill>
        <p:spPr>
          <a:xfrm>
            <a:off x="745124" y="2010544"/>
            <a:ext cx="395250" cy="384800"/>
          </a:xfrm>
          <a:prstGeom prst="rect">
            <a:avLst/>
          </a:prstGeom>
        </p:spPr>
      </p:pic>
      <p:sp>
        <p:nvSpPr>
          <p:cNvPr id="7" name="Rectangle 6">
            <a:extLst>
              <a:ext uri="{FF2B5EF4-FFF2-40B4-BE49-F238E27FC236}">
                <a16:creationId xmlns:a16="http://schemas.microsoft.com/office/drawing/2014/main" id="{2166F19C-E746-4DDE-BA21-5DF5C76EB699}"/>
              </a:ext>
            </a:extLst>
          </p:cNvPr>
          <p:cNvSpPr/>
          <p:nvPr/>
        </p:nvSpPr>
        <p:spPr>
          <a:xfrm>
            <a:off x="146590"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8" name="TextBox 7">
            <a:extLst>
              <a:ext uri="{FF2B5EF4-FFF2-40B4-BE49-F238E27FC236}">
                <a16:creationId xmlns:a16="http://schemas.microsoft.com/office/drawing/2014/main" id="{FDFD3D04-8E4A-4116-B0C7-400C123B117B}"/>
              </a:ext>
            </a:extLst>
          </p:cNvPr>
          <p:cNvSpPr txBox="1"/>
          <p:nvPr/>
        </p:nvSpPr>
        <p:spPr>
          <a:xfrm>
            <a:off x="146590" y="2579413"/>
            <a:ext cx="1592317" cy="369332"/>
          </a:xfrm>
          <a:prstGeom prst="rect">
            <a:avLst/>
          </a:prstGeom>
          <a:noFill/>
        </p:spPr>
        <p:txBody>
          <a:bodyPr wrap="square" rtlCol="0">
            <a:spAutoFit/>
          </a:bodyPr>
          <a:lstStyle/>
          <a:p>
            <a:pPr algn="ctr"/>
            <a:r>
              <a:rPr lang="fr-FR"/>
              <a:t>Particuliers</a:t>
            </a:r>
          </a:p>
        </p:txBody>
      </p:sp>
      <p:sp>
        <p:nvSpPr>
          <p:cNvPr id="9" name="TextBox 8">
            <a:extLst>
              <a:ext uri="{FF2B5EF4-FFF2-40B4-BE49-F238E27FC236}">
                <a16:creationId xmlns:a16="http://schemas.microsoft.com/office/drawing/2014/main" id="{3D41F0AE-0BE1-4206-9322-8725FB469FD8}"/>
              </a:ext>
            </a:extLst>
          </p:cNvPr>
          <p:cNvSpPr txBox="1"/>
          <p:nvPr/>
        </p:nvSpPr>
        <p:spPr>
          <a:xfrm>
            <a:off x="146590" y="3229314"/>
            <a:ext cx="1584000" cy="1600438"/>
          </a:xfrm>
          <a:prstGeom prst="rect">
            <a:avLst/>
          </a:prstGeom>
          <a:noFill/>
        </p:spPr>
        <p:txBody>
          <a:bodyPr wrap="square" rtlCol="0">
            <a:spAutoFit/>
          </a:bodyPr>
          <a:lstStyle/>
          <a:p>
            <a:r>
              <a:rPr lang="fr-FR" sz="1400" b="1" dirty="0"/>
              <a:t>EAD Customs </a:t>
            </a:r>
            <a:r>
              <a:rPr lang="fr-FR" sz="1400" b="1" dirty="0" err="1"/>
              <a:t>Declarations</a:t>
            </a:r>
            <a:endParaRPr lang="fr-FR" sz="1400" b="1" dirty="0"/>
          </a:p>
          <a:p>
            <a:r>
              <a:rPr lang="fr-FR" sz="1400" dirty="0"/>
              <a:t>Saisie des données</a:t>
            </a:r>
          </a:p>
          <a:p>
            <a:pPr marL="285750" indent="-285750">
              <a:buFontTx/>
              <a:buChar char="-"/>
            </a:pPr>
            <a:endParaRPr lang="en-US" sz="1400" dirty="0"/>
          </a:p>
          <a:p>
            <a:r>
              <a:rPr lang="fr-FR" sz="1400" b="1" dirty="0"/>
              <a:t>DPS Mobile</a:t>
            </a:r>
          </a:p>
          <a:p>
            <a:r>
              <a:rPr lang="fr-FR" sz="1400" dirty="0"/>
              <a:t>Collecte du courrier à domicile</a:t>
            </a:r>
          </a:p>
        </p:txBody>
      </p:sp>
      <p:sp>
        <p:nvSpPr>
          <p:cNvPr id="10" name="Rectangle 9">
            <a:extLst>
              <a:ext uri="{FF2B5EF4-FFF2-40B4-BE49-F238E27FC236}">
                <a16:creationId xmlns:a16="http://schemas.microsoft.com/office/drawing/2014/main" id="{39035206-DD0D-4A32-9D28-36743AED8D4F}"/>
              </a:ext>
            </a:extLst>
          </p:cNvPr>
          <p:cNvSpPr/>
          <p:nvPr/>
        </p:nvSpPr>
        <p:spPr>
          <a:xfrm>
            <a:off x="1859776"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14CA136-4D5F-4218-B385-F0A0FFCD3993}"/>
              </a:ext>
            </a:extLst>
          </p:cNvPr>
          <p:cNvSpPr/>
          <p:nvPr/>
        </p:nvSpPr>
        <p:spPr>
          <a:xfrm>
            <a:off x="1859776"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13" name="TextBox 12">
            <a:extLst>
              <a:ext uri="{FF2B5EF4-FFF2-40B4-BE49-F238E27FC236}">
                <a16:creationId xmlns:a16="http://schemas.microsoft.com/office/drawing/2014/main" id="{6540A68A-F84C-436B-83B8-D8D3FA203E46}"/>
              </a:ext>
            </a:extLst>
          </p:cNvPr>
          <p:cNvSpPr txBox="1"/>
          <p:nvPr/>
        </p:nvSpPr>
        <p:spPr>
          <a:xfrm>
            <a:off x="1859776" y="2440914"/>
            <a:ext cx="1592317" cy="646331"/>
          </a:xfrm>
          <a:prstGeom prst="rect">
            <a:avLst/>
          </a:prstGeom>
          <a:noFill/>
        </p:spPr>
        <p:txBody>
          <a:bodyPr wrap="square" rtlCol="0">
            <a:spAutoFit/>
          </a:bodyPr>
          <a:lstStyle/>
          <a:p>
            <a:pPr algn="ctr"/>
            <a:r>
              <a:rPr lang="fr-FR"/>
              <a:t>Traitement national</a:t>
            </a:r>
          </a:p>
        </p:txBody>
      </p:sp>
      <p:sp>
        <p:nvSpPr>
          <p:cNvPr id="14" name="TextBox 13">
            <a:extLst>
              <a:ext uri="{FF2B5EF4-FFF2-40B4-BE49-F238E27FC236}">
                <a16:creationId xmlns:a16="http://schemas.microsoft.com/office/drawing/2014/main" id="{34B176E4-5FDF-4FF5-8124-7F4727691E96}"/>
              </a:ext>
            </a:extLst>
          </p:cNvPr>
          <p:cNvSpPr txBox="1"/>
          <p:nvPr/>
        </p:nvSpPr>
        <p:spPr>
          <a:xfrm>
            <a:off x="1859776" y="3229314"/>
            <a:ext cx="1584000" cy="2492990"/>
          </a:xfrm>
          <a:prstGeom prst="rect">
            <a:avLst/>
          </a:prstGeom>
          <a:noFill/>
        </p:spPr>
        <p:txBody>
          <a:bodyPr wrap="square" rtlCol="0">
            <a:spAutoFit/>
          </a:bodyPr>
          <a:lstStyle/>
          <a:p>
            <a:r>
              <a:rPr lang="fr-FR" sz="1200" b="1" dirty="0"/>
              <a:t>DPS 2025</a:t>
            </a:r>
          </a:p>
          <a:p>
            <a:pPr marL="285750" indent="-285750">
              <a:buFontTx/>
              <a:buChar char="-"/>
            </a:pPr>
            <a:r>
              <a:rPr lang="fr-FR" sz="1200" dirty="0"/>
              <a:t>Envoi des dépêches intérieures</a:t>
            </a:r>
          </a:p>
          <a:p>
            <a:pPr marL="285750" indent="-285750">
              <a:buFontTx/>
              <a:buChar char="-"/>
            </a:pPr>
            <a:r>
              <a:rPr lang="fr-FR" sz="1200" dirty="0"/>
              <a:t>Cases postales</a:t>
            </a:r>
          </a:p>
          <a:p>
            <a:pPr marL="285750" indent="-285750">
              <a:buFontTx/>
              <a:buChar char="-"/>
            </a:pPr>
            <a:r>
              <a:rPr lang="fr-FR" sz="1200" dirty="0"/>
              <a:t>Point de vente</a:t>
            </a:r>
          </a:p>
          <a:p>
            <a:pPr marL="285750" indent="-285750">
              <a:buFontTx/>
              <a:buChar char="-"/>
            </a:pPr>
            <a:endParaRPr lang="en-US" sz="1200" dirty="0"/>
          </a:p>
          <a:p>
            <a:r>
              <a:rPr lang="fr-FR" sz="1200" b="1" dirty="0"/>
              <a:t>SDD 2025</a:t>
            </a:r>
          </a:p>
          <a:p>
            <a:r>
              <a:rPr lang="fr-FR" sz="1200" dirty="0"/>
              <a:t>Déclarations </a:t>
            </a:r>
            <a:br>
              <a:rPr lang="fr-FR" sz="1200" dirty="0"/>
            </a:br>
            <a:r>
              <a:rPr lang="fr-FR" sz="1200" dirty="0"/>
              <a:t>en douane (saisie des données, vérification, solution rendu «droits acquittés»)</a:t>
            </a:r>
          </a:p>
        </p:txBody>
      </p:sp>
      <p:pic>
        <p:nvPicPr>
          <p:cNvPr id="15" name="Picture 14">
            <a:extLst>
              <a:ext uri="{FF2B5EF4-FFF2-40B4-BE49-F238E27FC236}">
                <a16:creationId xmlns:a16="http://schemas.microsoft.com/office/drawing/2014/main" id="{B9CAE3E8-A202-4811-BD34-6CBBC7EF2612}"/>
              </a:ext>
            </a:extLst>
          </p:cNvPr>
          <p:cNvPicPr>
            <a:picLocks noChangeAspect="1"/>
          </p:cNvPicPr>
          <p:nvPr/>
        </p:nvPicPr>
        <p:blipFill>
          <a:blip r:embed="rId3"/>
          <a:srcRect/>
          <a:stretch/>
        </p:blipFill>
        <p:spPr>
          <a:xfrm>
            <a:off x="2433606" y="1986880"/>
            <a:ext cx="444656" cy="432129"/>
          </a:xfrm>
          <a:prstGeom prst="rect">
            <a:avLst/>
          </a:prstGeom>
        </p:spPr>
      </p:pic>
      <p:sp>
        <p:nvSpPr>
          <p:cNvPr id="16" name="Rectangle 15">
            <a:extLst>
              <a:ext uri="{FF2B5EF4-FFF2-40B4-BE49-F238E27FC236}">
                <a16:creationId xmlns:a16="http://schemas.microsoft.com/office/drawing/2014/main" id="{318663D0-7D59-45A0-9552-077D13F74742}"/>
              </a:ext>
            </a:extLst>
          </p:cNvPr>
          <p:cNvSpPr/>
          <p:nvPr/>
        </p:nvSpPr>
        <p:spPr>
          <a:xfrm>
            <a:off x="3572961"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933B54FE-42ED-4DA7-A1D2-D1318C3357EF}"/>
              </a:ext>
            </a:extLst>
          </p:cNvPr>
          <p:cNvSpPr/>
          <p:nvPr/>
        </p:nvSpPr>
        <p:spPr>
          <a:xfrm>
            <a:off x="3572961"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18" name="TextBox 17">
            <a:extLst>
              <a:ext uri="{FF2B5EF4-FFF2-40B4-BE49-F238E27FC236}">
                <a16:creationId xmlns:a16="http://schemas.microsoft.com/office/drawing/2014/main" id="{EDC2F19B-9B02-4838-8204-72F716BB0A2C}"/>
              </a:ext>
            </a:extLst>
          </p:cNvPr>
          <p:cNvSpPr txBox="1"/>
          <p:nvPr/>
        </p:nvSpPr>
        <p:spPr>
          <a:xfrm>
            <a:off x="3572961" y="2440914"/>
            <a:ext cx="1592317" cy="646331"/>
          </a:xfrm>
          <a:prstGeom prst="rect">
            <a:avLst/>
          </a:prstGeom>
          <a:noFill/>
        </p:spPr>
        <p:txBody>
          <a:bodyPr wrap="square" rtlCol="0">
            <a:spAutoFit/>
          </a:bodyPr>
          <a:lstStyle/>
          <a:p>
            <a:pPr algn="ctr"/>
            <a:r>
              <a:rPr lang="fr-FR"/>
              <a:t>Traitement international</a:t>
            </a:r>
          </a:p>
        </p:txBody>
      </p:sp>
      <p:sp>
        <p:nvSpPr>
          <p:cNvPr id="19" name="TextBox 18">
            <a:extLst>
              <a:ext uri="{FF2B5EF4-FFF2-40B4-BE49-F238E27FC236}">
                <a16:creationId xmlns:a16="http://schemas.microsoft.com/office/drawing/2014/main" id="{8EE8C6B6-2CBF-4DFA-BD37-25E6382D2719}"/>
              </a:ext>
            </a:extLst>
          </p:cNvPr>
          <p:cNvSpPr txBox="1"/>
          <p:nvPr/>
        </p:nvSpPr>
        <p:spPr>
          <a:xfrm>
            <a:off x="3572960" y="3229314"/>
            <a:ext cx="1704863" cy="2677656"/>
          </a:xfrm>
          <a:prstGeom prst="rect">
            <a:avLst/>
          </a:prstGeom>
          <a:noFill/>
        </p:spPr>
        <p:txBody>
          <a:bodyPr wrap="square" rtlCol="0">
            <a:spAutoFit/>
          </a:bodyPr>
          <a:lstStyle/>
          <a:p>
            <a:r>
              <a:rPr lang="fr-FR" sz="1400" b="1" dirty="0"/>
              <a:t>IPS 2025</a:t>
            </a:r>
          </a:p>
          <a:p>
            <a:pPr marL="285750" indent="-285750">
              <a:buFontTx/>
              <a:buChar char="-"/>
            </a:pPr>
            <a:r>
              <a:rPr lang="fr-FR" sz="1400" dirty="0"/>
              <a:t>Envoi des dépêches internationales</a:t>
            </a:r>
          </a:p>
          <a:p>
            <a:pPr marL="285750" indent="-285750">
              <a:buFontTx/>
              <a:buChar char="-"/>
            </a:pPr>
            <a:r>
              <a:rPr lang="fr-FR" sz="1400" dirty="0"/>
              <a:t>Comptabilité</a:t>
            </a:r>
          </a:p>
          <a:p>
            <a:pPr marL="285750" indent="-285750">
              <a:buFontTx/>
              <a:buChar char="-"/>
            </a:pPr>
            <a:r>
              <a:rPr lang="fr-FR" sz="1400" dirty="0"/>
              <a:t>EDI</a:t>
            </a:r>
          </a:p>
          <a:p>
            <a:pPr marL="285750" indent="-285750">
              <a:buFontTx/>
              <a:buChar char="-"/>
            </a:pPr>
            <a:endParaRPr lang="en-US" sz="1400" dirty="0"/>
          </a:p>
          <a:p>
            <a:r>
              <a:rPr lang="fr-FR" sz="1400" b="1" dirty="0"/>
              <a:t>CDS 2025</a:t>
            </a:r>
          </a:p>
          <a:p>
            <a:r>
              <a:rPr lang="fr-FR" sz="1400" dirty="0"/>
              <a:t>Décisions douanières pour </a:t>
            </a:r>
            <a:br>
              <a:rPr lang="fr-FR" sz="1400" dirty="0"/>
            </a:br>
            <a:r>
              <a:rPr lang="fr-FR" sz="1400" dirty="0"/>
              <a:t>le courrier partant</a:t>
            </a:r>
          </a:p>
          <a:p>
            <a:pPr marL="285750" indent="-285750">
              <a:buFontTx/>
              <a:buChar char="-"/>
            </a:pPr>
            <a:endParaRPr lang="en-US" sz="1400" dirty="0"/>
          </a:p>
        </p:txBody>
      </p:sp>
      <p:sp>
        <p:nvSpPr>
          <p:cNvPr id="21" name="Rectangle 20">
            <a:extLst>
              <a:ext uri="{FF2B5EF4-FFF2-40B4-BE49-F238E27FC236}">
                <a16:creationId xmlns:a16="http://schemas.microsoft.com/office/drawing/2014/main" id="{3537A270-66C9-4AA7-8DAF-3F78B6F6A91C}"/>
              </a:ext>
            </a:extLst>
          </p:cNvPr>
          <p:cNvSpPr/>
          <p:nvPr/>
        </p:nvSpPr>
        <p:spPr>
          <a:xfrm>
            <a:off x="5286145"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582CD194-FD44-4D1A-9F35-15B540BA3E46}"/>
              </a:ext>
            </a:extLst>
          </p:cNvPr>
          <p:cNvSpPr/>
          <p:nvPr/>
        </p:nvSpPr>
        <p:spPr>
          <a:xfrm>
            <a:off x="5286145"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23" name="TextBox 22">
            <a:extLst>
              <a:ext uri="{FF2B5EF4-FFF2-40B4-BE49-F238E27FC236}">
                <a16:creationId xmlns:a16="http://schemas.microsoft.com/office/drawing/2014/main" id="{3F668CDA-4855-4115-AB13-45F4D12AD658}"/>
              </a:ext>
            </a:extLst>
          </p:cNvPr>
          <p:cNvSpPr txBox="1"/>
          <p:nvPr/>
        </p:nvSpPr>
        <p:spPr>
          <a:xfrm>
            <a:off x="5286145" y="2579413"/>
            <a:ext cx="1592317" cy="369332"/>
          </a:xfrm>
          <a:prstGeom prst="rect">
            <a:avLst/>
          </a:prstGeom>
          <a:noFill/>
        </p:spPr>
        <p:txBody>
          <a:bodyPr wrap="square" rtlCol="0">
            <a:spAutoFit/>
          </a:bodyPr>
          <a:lstStyle/>
          <a:p>
            <a:pPr algn="ctr"/>
            <a:r>
              <a:rPr lang="fr-FR"/>
              <a:t>Transport</a:t>
            </a:r>
          </a:p>
        </p:txBody>
      </p:sp>
      <p:sp>
        <p:nvSpPr>
          <p:cNvPr id="24" name="TextBox 23">
            <a:extLst>
              <a:ext uri="{FF2B5EF4-FFF2-40B4-BE49-F238E27FC236}">
                <a16:creationId xmlns:a16="http://schemas.microsoft.com/office/drawing/2014/main" id="{246C0D33-D777-480F-B9AD-ACEBD96903D7}"/>
              </a:ext>
            </a:extLst>
          </p:cNvPr>
          <p:cNvSpPr txBox="1"/>
          <p:nvPr/>
        </p:nvSpPr>
        <p:spPr>
          <a:xfrm>
            <a:off x="5286145" y="3229314"/>
            <a:ext cx="1584000" cy="1600438"/>
          </a:xfrm>
          <a:prstGeom prst="rect">
            <a:avLst/>
          </a:prstGeom>
          <a:noFill/>
        </p:spPr>
        <p:txBody>
          <a:bodyPr wrap="square" rtlCol="0">
            <a:spAutoFit/>
          </a:bodyPr>
          <a:lstStyle/>
          <a:p>
            <a:r>
              <a:rPr lang="fr-FR" sz="1400" b="1" dirty="0"/>
              <a:t>Transport EAD</a:t>
            </a:r>
          </a:p>
          <a:p>
            <a:pPr marL="285750" indent="-285750">
              <a:buFontTx/>
              <a:buChar char="-"/>
            </a:pPr>
            <a:r>
              <a:rPr lang="fr-FR" sz="1400" dirty="0"/>
              <a:t>Échanges </a:t>
            </a:r>
            <a:br>
              <a:rPr lang="fr-FR" sz="1400" dirty="0"/>
            </a:br>
            <a:r>
              <a:rPr lang="fr-FR" sz="1400" dirty="0"/>
              <a:t>de messages CARDIT/RESDIT</a:t>
            </a:r>
          </a:p>
          <a:p>
            <a:pPr marL="285750" indent="-285750">
              <a:buFontTx/>
              <a:buChar char="-"/>
            </a:pPr>
            <a:r>
              <a:rPr lang="fr-FR" sz="1400" dirty="0"/>
              <a:t>Conformité avec les EAD</a:t>
            </a:r>
          </a:p>
          <a:p>
            <a:pPr marL="285750" indent="-285750">
              <a:buFontTx/>
              <a:buChar char="-"/>
            </a:pPr>
            <a:endParaRPr lang="en-US" sz="1400" dirty="0"/>
          </a:p>
        </p:txBody>
      </p:sp>
      <p:sp>
        <p:nvSpPr>
          <p:cNvPr id="28" name="Rectangle 27">
            <a:extLst>
              <a:ext uri="{FF2B5EF4-FFF2-40B4-BE49-F238E27FC236}">
                <a16:creationId xmlns:a16="http://schemas.microsoft.com/office/drawing/2014/main" id="{BFEFC268-A7E9-4FCC-9F82-926676B97599}"/>
              </a:ext>
            </a:extLst>
          </p:cNvPr>
          <p:cNvSpPr/>
          <p:nvPr/>
        </p:nvSpPr>
        <p:spPr>
          <a:xfrm>
            <a:off x="6999328"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30" name="TextBox 29">
            <a:extLst>
              <a:ext uri="{FF2B5EF4-FFF2-40B4-BE49-F238E27FC236}">
                <a16:creationId xmlns:a16="http://schemas.microsoft.com/office/drawing/2014/main" id="{AA529394-F505-479C-B772-A98A379D606D}"/>
              </a:ext>
            </a:extLst>
          </p:cNvPr>
          <p:cNvSpPr txBox="1"/>
          <p:nvPr/>
        </p:nvSpPr>
        <p:spPr>
          <a:xfrm>
            <a:off x="6999327" y="3229314"/>
            <a:ext cx="1704865" cy="2677656"/>
          </a:xfrm>
          <a:prstGeom prst="rect">
            <a:avLst/>
          </a:prstGeom>
          <a:noFill/>
        </p:spPr>
        <p:txBody>
          <a:bodyPr wrap="square" rtlCol="0">
            <a:spAutoFit/>
          </a:bodyPr>
          <a:lstStyle/>
          <a:p>
            <a:r>
              <a:rPr lang="fr-FR" sz="1400" b="1" dirty="0"/>
              <a:t>IPS 2025</a:t>
            </a:r>
          </a:p>
          <a:p>
            <a:pPr marL="285750" indent="-285750">
              <a:buFontTx/>
              <a:buChar char="-"/>
            </a:pPr>
            <a:r>
              <a:rPr lang="fr-FR" sz="1400" dirty="0"/>
              <a:t>Envoi des dépêches internationales</a:t>
            </a:r>
          </a:p>
          <a:p>
            <a:pPr marL="285750" indent="-285750">
              <a:buFontTx/>
              <a:buChar char="-"/>
            </a:pPr>
            <a:r>
              <a:rPr lang="fr-FR" sz="1400" dirty="0"/>
              <a:t>Comptabilité</a:t>
            </a:r>
          </a:p>
          <a:p>
            <a:pPr marL="285750" indent="-285750">
              <a:buFontTx/>
              <a:buChar char="-"/>
            </a:pPr>
            <a:r>
              <a:rPr lang="fr-FR" sz="1400" dirty="0"/>
              <a:t>EDI</a:t>
            </a:r>
          </a:p>
          <a:p>
            <a:pPr marL="285750" indent="-285750">
              <a:buFontTx/>
              <a:buChar char="-"/>
            </a:pPr>
            <a:endParaRPr lang="en-US" sz="1400" dirty="0"/>
          </a:p>
          <a:p>
            <a:r>
              <a:rPr lang="fr-FR" sz="1400" b="1" dirty="0"/>
              <a:t>CDS 2025</a:t>
            </a:r>
          </a:p>
          <a:p>
            <a:r>
              <a:rPr lang="fr-FR" sz="1400" dirty="0"/>
              <a:t>Décisions douanières pour </a:t>
            </a:r>
            <a:br>
              <a:rPr lang="fr-FR" sz="1400" dirty="0"/>
            </a:br>
            <a:r>
              <a:rPr lang="fr-FR" sz="1400" dirty="0"/>
              <a:t>le courrier arrivant</a:t>
            </a:r>
          </a:p>
          <a:p>
            <a:pPr marL="285750" indent="-285750">
              <a:buFontTx/>
              <a:buChar char="-"/>
            </a:pPr>
            <a:endParaRPr lang="en-US" sz="1400" dirty="0"/>
          </a:p>
        </p:txBody>
      </p:sp>
      <p:sp>
        <p:nvSpPr>
          <p:cNvPr id="32" name="Rectangle 31">
            <a:extLst>
              <a:ext uri="{FF2B5EF4-FFF2-40B4-BE49-F238E27FC236}">
                <a16:creationId xmlns:a16="http://schemas.microsoft.com/office/drawing/2014/main" id="{9403F2DE-E94B-462A-BD9E-68A338F5E8F3}"/>
              </a:ext>
            </a:extLst>
          </p:cNvPr>
          <p:cNvSpPr/>
          <p:nvPr/>
        </p:nvSpPr>
        <p:spPr>
          <a:xfrm>
            <a:off x="8712514"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34" name="TextBox 33">
            <a:extLst>
              <a:ext uri="{FF2B5EF4-FFF2-40B4-BE49-F238E27FC236}">
                <a16:creationId xmlns:a16="http://schemas.microsoft.com/office/drawing/2014/main" id="{6237559D-8C22-4211-ACCB-F157BD66C831}"/>
              </a:ext>
            </a:extLst>
          </p:cNvPr>
          <p:cNvSpPr txBox="1"/>
          <p:nvPr/>
        </p:nvSpPr>
        <p:spPr>
          <a:xfrm>
            <a:off x="8712514" y="3229314"/>
            <a:ext cx="1584000" cy="1169551"/>
          </a:xfrm>
          <a:prstGeom prst="rect">
            <a:avLst/>
          </a:prstGeom>
          <a:noFill/>
        </p:spPr>
        <p:txBody>
          <a:bodyPr wrap="square" rtlCol="0">
            <a:spAutoFit/>
          </a:bodyPr>
          <a:lstStyle/>
          <a:p>
            <a:r>
              <a:rPr lang="fr-FR" sz="1400" b="1"/>
              <a:t>DPS 2025</a:t>
            </a:r>
          </a:p>
          <a:p>
            <a:pPr marL="285750" indent="-285750">
              <a:buFontTx/>
              <a:buChar char="-"/>
            </a:pPr>
            <a:r>
              <a:rPr lang="fr-FR" sz="1400"/>
              <a:t>Envoi des dépêches intérieures</a:t>
            </a:r>
          </a:p>
          <a:p>
            <a:pPr marL="285750" indent="-285750">
              <a:buFontTx/>
              <a:buChar char="-"/>
            </a:pPr>
            <a:r>
              <a:rPr lang="fr-FR" sz="1400"/>
              <a:t>Cases postales</a:t>
            </a:r>
          </a:p>
          <a:p>
            <a:pPr marL="285750" indent="-285750">
              <a:buFontTx/>
              <a:buChar char="-"/>
            </a:pPr>
            <a:r>
              <a:rPr lang="fr-FR" sz="1400"/>
              <a:t>Point de vente</a:t>
            </a:r>
          </a:p>
        </p:txBody>
      </p:sp>
      <p:sp>
        <p:nvSpPr>
          <p:cNvPr id="37" name="Rectangle 36">
            <a:extLst>
              <a:ext uri="{FF2B5EF4-FFF2-40B4-BE49-F238E27FC236}">
                <a16:creationId xmlns:a16="http://schemas.microsoft.com/office/drawing/2014/main" id="{B2383AE2-8333-44C4-8548-5924EE1517D2}"/>
              </a:ext>
            </a:extLst>
          </p:cNvPr>
          <p:cNvSpPr/>
          <p:nvPr/>
        </p:nvSpPr>
        <p:spPr>
          <a:xfrm>
            <a:off x="10425699"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39" name="TextBox 38">
            <a:extLst>
              <a:ext uri="{FF2B5EF4-FFF2-40B4-BE49-F238E27FC236}">
                <a16:creationId xmlns:a16="http://schemas.microsoft.com/office/drawing/2014/main" id="{A748D018-0498-44BA-8776-F549A4C1792B}"/>
              </a:ext>
            </a:extLst>
          </p:cNvPr>
          <p:cNvSpPr txBox="1"/>
          <p:nvPr/>
        </p:nvSpPr>
        <p:spPr>
          <a:xfrm>
            <a:off x="10425699" y="3229314"/>
            <a:ext cx="1584000" cy="738664"/>
          </a:xfrm>
          <a:prstGeom prst="rect">
            <a:avLst/>
          </a:prstGeom>
          <a:noFill/>
        </p:spPr>
        <p:txBody>
          <a:bodyPr wrap="square" rtlCol="0">
            <a:spAutoFit/>
          </a:bodyPr>
          <a:lstStyle/>
          <a:p>
            <a:r>
              <a:rPr lang="fr-FR" sz="1400" b="1" dirty="0"/>
              <a:t>DPS Mobile</a:t>
            </a:r>
          </a:p>
          <a:p>
            <a:r>
              <a:rPr lang="fr-FR" sz="1400" dirty="0"/>
              <a:t>Distribution </a:t>
            </a:r>
            <a:br>
              <a:rPr lang="fr-FR" sz="1400" dirty="0"/>
            </a:br>
            <a:r>
              <a:rPr lang="fr-FR" sz="1400" dirty="0"/>
              <a:t>du courrier</a:t>
            </a:r>
          </a:p>
        </p:txBody>
      </p:sp>
      <p:pic>
        <p:nvPicPr>
          <p:cNvPr id="41" name="Picture 40">
            <a:extLst>
              <a:ext uri="{FF2B5EF4-FFF2-40B4-BE49-F238E27FC236}">
                <a16:creationId xmlns:a16="http://schemas.microsoft.com/office/drawing/2014/main" id="{5954E0BD-5F19-43C2-A182-8F7F0F84B532}"/>
              </a:ext>
            </a:extLst>
          </p:cNvPr>
          <p:cNvPicPr>
            <a:picLocks noChangeAspect="1"/>
          </p:cNvPicPr>
          <p:nvPr/>
        </p:nvPicPr>
        <p:blipFill>
          <a:blip r:embed="rId4"/>
          <a:stretch>
            <a:fillRect/>
          </a:stretch>
        </p:blipFill>
        <p:spPr>
          <a:xfrm>
            <a:off x="4127029" y="1961211"/>
            <a:ext cx="484181" cy="483467"/>
          </a:xfrm>
          <a:prstGeom prst="rect">
            <a:avLst/>
          </a:prstGeom>
        </p:spPr>
      </p:pic>
      <p:sp>
        <p:nvSpPr>
          <p:cNvPr id="51" name="Rectangle 50">
            <a:extLst>
              <a:ext uri="{FF2B5EF4-FFF2-40B4-BE49-F238E27FC236}">
                <a16:creationId xmlns:a16="http://schemas.microsoft.com/office/drawing/2014/main" id="{9A4505B2-EA76-479A-9AB0-11DF9D41E6AF}"/>
              </a:ext>
            </a:extLst>
          </p:cNvPr>
          <p:cNvSpPr/>
          <p:nvPr/>
        </p:nvSpPr>
        <p:spPr>
          <a:xfrm>
            <a:off x="6999328"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AF84130C-24B9-44A4-936B-407A4149F093}"/>
              </a:ext>
            </a:extLst>
          </p:cNvPr>
          <p:cNvSpPr txBox="1"/>
          <p:nvPr/>
        </p:nvSpPr>
        <p:spPr>
          <a:xfrm>
            <a:off x="6999328" y="2440914"/>
            <a:ext cx="1592317" cy="646331"/>
          </a:xfrm>
          <a:prstGeom prst="rect">
            <a:avLst/>
          </a:prstGeom>
          <a:noFill/>
        </p:spPr>
        <p:txBody>
          <a:bodyPr wrap="square" rtlCol="0">
            <a:spAutoFit/>
          </a:bodyPr>
          <a:lstStyle/>
          <a:p>
            <a:pPr algn="ctr"/>
            <a:r>
              <a:rPr lang="fr-FR"/>
              <a:t>Traitement international</a:t>
            </a:r>
          </a:p>
        </p:txBody>
      </p:sp>
      <p:pic>
        <p:nvPicPr>
          <p:cNvPr id="53" name="Picture 52">
            <a:extLst>
              <a:ext uri="{FF2B5EF4-FFF2-40B4-BE49-F238E27FC236}">
                <a16:creationId xmlns:a16="http://schemas.microsoft.com/office/drawing/2014/main" id="{8977AD18-DA31-43B4-8198-A3DAC0300BD4}"/>
              </a:ext>
            </a:extLst>
          </p:cNvPr>
          <p:cNvPicPr>
            <a:picLocks noChangeAspect="1"/>
          </p:cNvPicPr>
          <p:nvPr/>
        </p:nvPicPr>
        <p:blipFill>
          <a:blip r:embed="rId4"/>
          <a:stretch>
            <a:fillRect/>
          </a:stretch>
        </p:blipFill>
        <p:spPr>
          <a:xfrm>
            <a:off x="7553396" y="1961211"/>
            <a:ext cx="484181" cy="483467"/>
          </a:xfrm>
          <a:prstGeom prst="rect">
            <a:avLst/>
          </a:prstGeom>
        </p:spPr>
      </p:pic>
      <p:sp>
        <p:nvSpPr>
          <p:cNvPr id="54" name="Rectangle 53">
            <a:extLst>
              <a:ext uri="{FF2B5EF4-FFF2-40B4-BE49-F238E27FC236}">
                <a16:creationId xmlns:a16="http://schemas.microsoft.com/office/drawing/2014/main" id="{B2CA360A-CCC4-48FD-AD69-94645ED0BCFE}"/>
              </a:ext>
            </a:extLst>
          </p:cNvPr>
          <p:cNvSpPr/>
          <p:nvPr/>
        </p:nvSpPr>
        <p:spPr>
          <a:xfrm>
            <a:off x="8711956"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BF479C7A-BB36-4C71-BA0C-913C45CDBC91}"/>
              </a:ext>
            </a:extLst>
          </p:cNvPr>
          <p:cNvSpPr txBox="1"/>
          <p:nvPr/>
        </p:nvSpPr>
        <p:spPr>
          <a:xfrm>
            <a:off x="8711956" y="2440914"/>
            <a:ext cx="1592317" cy="646331"/>
          </a:xfrm>
          <a:prstGeom prst="rect">
            <a:avLst/>
          </a:prstGeom>
          <a:noFill/>
        </p:spPr>
        <p:txBody>
          <a:bodyPr wrap="square" rtlCol="0">
            <a:spAutoFit/>
          </a:bodyPr>
          <a:lstStyle/>
          <a:p>
            <a:pPr algn="ctr"/>
            <a:r>
              <a:rPr lang="fr-FR"/>
              <a:t>Traitement national</a:t>
            </a:r>
          </a:p>
        </p:txBody>
      </p:sp>
      <p:pic>
        <p:nvPicPr>
          <p:cNvPr id="56" name="Picture 55">
            <a:extLst>
              <a:ext uri="{FF2B5EF4-FFF2-40B4-BE49-F238E27FC236}">
                <a16:creationId xmlns:a16="http://schemas.microsoft.com/office/drawing/2014/main" id="{73E582B0-79A5-44FE-A00A-9AFEAD2A27F6}"/>
              </a:ext>
            </a:extLst>
          </p:cNvPr>
          <p:cNvPicPr>
            <a:picLocks noChangeAspect="1"/>
          </p:cNvPicPr>
          <p:nvPr/>
        </p:nvPicPr>
        <p:blipFill>
          <a:blip r:embed="rId3"/>
          <a:srcRect/>
          <a:stretch/>
        </p:blipFill>
        <p:spPr>
          <a:xfrm>
            <a:off x="9285786" y="1986880"/>
            <a:ext cx="444656" cy="432129"/>
          </a:xfrm>
          <a:prstGeom prst="rect">
            <a:avLst/>
          </a:prstGeom>
        </p:spPr>
      </p:pic>
      <p:sp>
        <p:nvSpPr>
          <p:cNvPr id="57" name="Rectangle 56">
            <a:extLst>
              <a:ext uri="{FF2B5EF4-FFF2-40B4-BE49-F238E27FC236}">
                <a16:creationId xmlns:a16="http://schemas.microsoft.com/office/drawing/2014/main" id="{68D9EA5C-9851-49BB-8CD4-081101BC3E21}"/>
              </a:ext>
            </a:extLst>
          </p:cNvPr>
          <p:cNvSpPr/>
          <p:nvPr/>
        </p:nvSpPr>
        <p:spPr>
          <a:xfrm>
            <a:off x="10432466" y="1756526"/>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8" name="Picture 57">
            <a:extLst>
              <a:ext uri="{FF2B5EF4-FFF2-40B4-BE49-F238E27FC236}">
                <a16:creationId xmlns:a16="http://schemas.microsoft.com/office/drawing/2014/main" id="{16CF4914-69D2-43EC-9C1F-F99CAAD7BEF3}"/>
              </a:ext>
            </a:extLst>
          </p:cNvPr>
          <p:cNvPicPr>
            <a:picLocks noChangeAspect="1"/>
          </p:cNvPicPr>
          <p:nvPr/>
        </p:nvPicPr>
        <p:blipFill>
          <a:blip r:embed="rId2"/>
          <a:stretch>
            <a:fillRect/>
          </a:stretch>
        </p:blipFill>
        <p:spPr>
          <a:xfrm>
            <a:off x="11031000" y="2010544"/>
            <a:ext cx="395250" cy="384800"/>
          </a:xfrm>
          <a:prstGeom prst="rect">
            <a:avLst/>
          </a:prstGeom>
        </p:spPr>
      </p:pic>
      <p:sp>
        <p:nvSpPr>
          <p:cNvPr id="59" name="TextBox 58">
            <a:extLst>
              <a:ext uri="{FF2B5EF4-FFF2-40B4-BE49-F238E27FC236}">
                <a16:creationId xmlns:a16="http://schemas.microsoft.com/office/drawing/2014/main" id="{63FF6015-E317-4B1D-815C-ED38F603298F}"/>
              </a:ext>
            </a:extLst>
          </p:cNvPr>
          <p:cNvSpPr txBox="1"/>
          <p:nvPr/>
        </p:nvSpPr>
        <p:spPr>
          <a:xfrm>
            <a:off x="10432466" y="2579413"/>
            <a:ext cx="1592317" cy="369332"/>
          </a:xfrm>
          <a:prstGeom prst="rect">
            <a:avLst/>
          </a:prstGeom>
          <a:noFill/>
        </p:spPr>
        <p:txBody>
          <a:bodyPr wrap="square" rtlCol="0">
            <a:spAutoFit/>
          </a:bodyPr>
          <a:lstStyle/>
          <a:p>
            <a:pPr algn="ctr"/>
            <a:r>
              <a:rPr lang="fr-FR"/>
              <a:t>Particuliers</a:t>
            </a:r>
          </a:p>
        </p:txBody>
      </p:sp>
      <p:sp>
        <p:nvSpPr>
          <p:cNvPr id="60" name="Rectangle: Rounded Corners 59">
            <a:extLst>
              <a:ext uri="{FF2B5EF4-FFF2-40B4-BE49-F238E27FC236}">
                <a16:creationId xmlns:a16="http://schemas.microsoft.com/office/drawing/2014/main" id="{8A6D4CC7-291E-466A-8255-FC98F66D039F}"/>
              </a:ext>
            </a:extLst>
          </p:cNvPr>
          <p:cNvSpPr/>
          <p:nvPr/>
        </p:nvSpPr>
        <p:spPr>
          <a:xfrm>
            <a:off x="6995194" y="1241565"/>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a:solidFill>
                  <a:schemeClr val="tx1"/>
                </a:solidFill>
              </a:rPr>
              <a:t>ÉTAPE 3</a:t>
            </a:r>
          </a:p>
        </p:txBody>
      </p:sp>
      <p:sp>
        <p:nvSpPr>
          <p:cNvPr id="61" name="Rectangle: Rounded Corners 60">
            <a:extLst>
              <a:ext uri="{FF2B5EF4-FFF2-40B4-BE49-F238E27FC236}">
                <a16:creationId xmlns:a16="http://schemas.microsoft.com/office/drawing/2014/main" id="{EED11C7B-F9C8-4F83-AC00-E70BF0A8443E}"/>
              </a:ext>
            </a:extLst>
          </p:cNvPr>
          <p:cNvSpPr/>
          <p:nvPr/>
        </p:nvSpPr>
        <p:spPr>
          <a:xfrm>
            <a:off x="5285094" y="1245810"/>
            <a:ext cx="1593370"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a:solidFill>
                  <a:schemeClr val="tx1"/>
                </a:solidFill>
              </a:rPr>
              <a:t>ÉTAPE 2</a:t>
            </a:r>
          </a:p>
        </p:txBody>
      </p:sp>
      <p:pic>
        <p:nvPicPr>
          <p:cNvPr id="62" name="Picture 61">
            <a:extLst>
              <a:ext uri="{FF2B5EF4-FFF2-40B4-BE49-F238E27FC236}">
                <a16:creationId xmlns:a16="http://schemas.microsoft.com/office/drawing/2014/main" id="{6567F63F-E138-4F01-936F-8C0C321805B8}"/>
              </a:ext>
            </a:extLst>
          </p:cNvPr>
          <p:cNvPicPr>
            <a:picLocks noChangeAspect="1"/>
          </p:cNvPicPr>
          <p:nvPr/>
        </p:nvPicPr>
        <p:blipFill>
          <a:blip r:embed="rId5"/>
          <a:stretch>
            <a:fillRect/>
          </a:stretch>
        </p:blipFill>
        <p:spPr>
          <a:xfrm>
            <a:off x="5655867" y="1804115"/>
            <a:ext cx="789392" cy="797658"/>
          </a:xfrm>
          <a:prstGeom prst="rect">
            <a:avLst/>
          </a:prstGeom>
        </p:spPr>
      </p:pic>
      <p:sp>
        <p:nvSpPr>
          <p:cNvPr id="63" name="Arrow: Left-Right 62">
            <a:extLst>
              <a:ext uri="{FF2B5EF4-FFF2-40B4-BE49-F238E27FC236}">
                <a16:creationId xmlns:a16="http://schemas.microsoft.com/office/drawing/2014/main" id="{89C63D60-CD97-4C7F-9332-53D41BB559F3}"/>
              </a:ext>
            </a:extLst>
          </p:cNvPr>
          <p:cNvSpPr/>
          <p:nvPr/>
        </p:nvSpPr>
        <p:spPr>
          <a:xfrm>
            <a:off x="146590" y="6014989"/>
            <a:ext cx="11866791" cy="838999"/>
          </a:xfrm>
          <a:prstGeom prst="leftRightArrow">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a:solidFill>
                  <a:schemeClr val="bg1"/>
                </a:solidFill>
              </a:rPr>
              <a:t>POST*Net</a:t>
            </a:r>
          </a:p>
        </p:txBody>
      </p:sp>
      <p:sp>
        <p:nvSpPr>
          <p:cNvPr id="65" name="Title 3">
            <a:extLst>
              <a:ext uri="{FF2B5EF4-FFF2-40B4-BE49-F238E27FC236}">
                <a16:creationId xmlns:a16="http://schemas.microsoft.com/office/drawing/2014/main" id="{016D553C-0A12-4093-8143-C730255DC1CD}"/>
              </a:ext>
            </a:extLst>
          </p:cNvPr>
          <p:cNvSpPr txBox="1">
            <a:spLocks/>
          </p:cNvSpPr>
          <p:nvPr/>
        </p:nvSpPr>
        <p:spPr>
          <a:xfrm>
            <a:off x="1583853" y="315333"/>
            <a:ext cx="8960386"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600"/>
              <a:t>Produits et solutions de l’UPU</a:t>
            </a:r>
          </a:p>
        </p:txBody>
      </p:sp>
    </p:spTree>
    <p:extLst>
      <p:ext uri="{BB962C8B-B14F-4D97-AF65-F5344CB8AC3E}">
        <p14:creationId xmlns:p14="http://schemas.microsoft.com/office/powerpoint/2010/main" val="348610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80CCDA-0D25-4DC6-8474-6B97E696E385}"/>
              </a:ext>
            </a:extLst>
          </p:cNvPr>
          <p:cNvSpPr txBox="1">
            <a:spLocks noGrp="1"/>
          </p:cNvSpPr>
          <p:nvPr>
            <p:ph type="title"/>
          </p:nvPr>
        </p:nvSpPr>
        <p:spPr>
          <a:xfrm>
            <a:off x="1743075" y="496888"/>
            <a:ext cx="7967663" cy="574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600"/>
              <a:t>Produits et solutions de l’UPU</a:t>
            </a:r>
          </a:p>
        </p:txBody>
      </p:sp>
      <p:sp>
        <p:nvSpPr>
          <p:cNvPr id="11" name="Rectangle: Rounded Corners 10">
            <a:extLst>
              <a:ext uri="{FF2B5EF4-FFF2-40B4-BE49-F238E27FC236}">
                <a16:creationId xmlns:a16="http://schemas.microsoft.com/office/drawing/2014/main" id="{6BBFA6D0-2481-4BBD-A6FE-21823528852C}"/>
              </a:ext>
            </a:extLst>
          </p:cNvPr>
          <p:cNvSpPr/>
          <p:nvPr/>
        </p:nvSpPr>
        <p:spPr>
          <a:xfrm>
            <a:off x="2805706" y="1739721"/>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5" name="Rectangle: Rounded Corners 4">
            <a:extLst>
              <a:ext uri="{FF2B5EF4-FFF2-40B4-BE49-F238E27FC236}">
                <a16:creationId xmlns:a16="http://schemas.microsoft.com/office/drawing/2014/main" id="{D7C62C7E-9860-4457-A192-20879D5BFF2F}"/>
              </a:ext>
            </a:extLst>
          </p:cNvPr>
          <p:cNvSpPr/>
          <p:nvPr/>
        </p:nvSpPr>
        <p:spPr>
          <a:xfrm>
            <a:off x="1139818" y="1746836"/>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a:solidFill>
                  <a:schemeClr val="bg1"/>
                </a:solidFill>
              </a:rPr>
              <a:t>EAD Check</a:t>
            </a:r>
          </a:p>
        </p:txBody>
      </p:sp>
      <p:sp>
        <p:nvSpPr>
          <p:cNvPr id="12" name="TextBox 11">
            <a:extLst>
              <a:ext uri="{FF2B5EF4-FFF2-40B4-BE49-F238E27FC236}">
                <a16:creationId xmlns:a16="http://schemas.microsoft.com/office/drawing/2014/main" id="{A9DCC977-EA75-4E0B-9949-DD331637B151}"/>
              </a:ext>
            </a:extLst>
          </p:cNvPr>
          <p:cNvSpPr txBox="1"/>
          <p:nvPr/>
        </p:nvSpPr>
        <p:spPr>
          <a:xfrm>
            <a:off x="3408218" y="1903713"/>
            <a:ext cx="7697587" cy="646331"/>
          </a:xfrm>
          <a:prstGeom prst="rect">
            <a:avLst/>
          </a:prstGeom>
          <a:solidFill>
            <a:schemeClr val="accent4">
              <a:lumMod val="20000"/>
              <a:lumOff val="80000"/>
            </a:schemeClr>
          </a:solidFill>
        </p:spPr>
        <p:txBody>
          <a:bodyPr wrap="square" rtlCol="0">
            <a:spAutoFit/>
          </a:bodyPr>
          <a:lstStyle/>
          <a:p>
            <a:r>
              <a:rPr lang="fr-FR" dirty="0"/>
              <a:t>Pour vérifier si le courrier arrivant, en transit ou partant traité est en conformité avec les </a:t>
            </a:r>
            <a:r>
              <a:rPr lang="fr-FR" b="1" dirty="0"/>
              <a:t>exigences en matière de données électroniques préalables</a:t>
            </a:r>
          </a:p>
        </p:txBody>
      </p:sp>
      <p:sp>
        <p:nvSpPr>
          <p:cNvPr id="14" name="Rectangle: Rounded Corners 13">
            <a:extLst>
              <a:ext uri="{FF2B5EF4-FFF2-40B4-BE49-F238E27FC236}">
                <a16:creationId xmlns:a16="http://schemas.microsoft.com/office/drawing/2014/main" id="{7CE5CE37-1910-4809-875F-FAE1225FE6DA}"/>
              </a:ext>
            </a:extLst>
          </p:cNvPr>
          <p:cNvSpPr/>
          <p:nvPr/>
        </p:nvSpPr>
        <p:spPr>
          <a:xfrm>
            <a:off x="2805706" y="2883251"/>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15" name="TextBox 14">
            <a:extLst>
              <a:ext uri="{FF2B5EF4-FFF2-40B4-BE49-F238E27FC236}">
                <a16:creationId xmlns:a16="http://schemas.microsoft.com/office/drawing/2014/main" id="{3C5D9382-1881-4282-8595-E4BB633958CF}"/>
              </a:ext>
            </a:extLst>
          </p:cNvPr>
          <p:cNvSpPr txBox="1"/>
          <p:nvPr/>
        </p:nvSpPr>
        <p:spPr>
          <a:xfrm>
            <a:off x="3441462" y="3040128"/>
            <a:ext cx="7472132" cy="646331"/>
          </a:xfrm>
          <a:prstGeom prst="rect">
            <a:avLst/>
          </a:prstGeom>
          <a:solidFill>
            <a:schemeClr val="accent4">
              <a:lumMod val="20000"/>
              <a:lumOff val="80000"/>
            </a:schemeClr>
          </a:solidFill>
        </p:spPr>
        <p:txBody>
          <a:bodyPr wrap="square" rtlCol="0">
            <a:spAutoFit/>
          </a:bodyPr>
          <a:lstStyle/>
          <a:p>
            <a:r>
              <a:rPr lang="fr-FR" dirty="0"/>
              <a:t>Pour rechercher </a:t>
            </a:r>
            <a:r>
              <a:rPr lang="fr-FR" b="1" dirty="0"/>
              <a:t>les codes du SH, les interdictions et restrictions et les parties refusées</a:t>
            </a:r>
            <a:r>
              <a:rPr lang="fr-FR" dirty="0"/>
              <a:t> de nombreux partenaires</a:t>
            </a:r>
          </a:p>
        </p:txBody>
      </p:sp>
      <p:sp>
        <p:nvSpPr>
          <p:cNvPr id="16" name="Rectangle: Rounded Corners 15">
            <a:extLst>
              <a:ext uri="{FF2B5EF4-FFF2-40B4-BE49-F238E27FC236}">
                <a16:creationId xmlns:a16="http://schemas.microsoft.com/office/drawing/2014/main" id="{154A1312-42DC-418B-AC71-AFB1940CA52A}"/>
              </a:ext>
            </a:extLst>
          </p:cNvPr>
          <p:cNvSpPr/>
          <p:nvPr/>
        </p:nvSpPr>
        <p:spPr>
          <a:xfrm>
            <a:off x="2805706" y="4015212"/>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17" name="TextBox 16">
            <a:extLst>
              <a:ext uri="{FF2B5EF4-FFF2-40B4-BE49-F238E27FC236}">
                <a16:creationId xmlns:a16="http://schemas.microsoft.com/office/drawing/2014/main" id="{E777A609-8565-4B53-821F-EC8AD5F5DA89}"/>
              </a:ext>
            </a:extLst>
          </p:cNvPr>
          <p:cNvSpPr txBox="1"/>
          <p:nvPr/>
        </p:nvSpPr>
        <p:spPr>
          <a:xfrm>
            <a:off x="3474715" y="4179204"/>
            <a:ext cx="7261261" cy="646331"/>
          </a:xfrm>
          <a:prstGeom prst="rect">
            <a:avLst/>
          </a:prstGeom>
          <a:solidFill>
            <a:schemeClr val="accent4">
              <a:lumMod val="20000"/>
              <a:lumOff val="80000"/>
            </a:schemeClr>
          </a:solidFill>
        </p:spPr>
        <p:txBody>
          <a:bodyPr wrap="square" rtlCol="0">
            <a:spAutoFit/>
          </a:bodyPr>
          <a:lstStyle/>
          <a:p>
            <a:r>
              <a:rPr lang="fr-FR" dirty="0"/>
              <a:t>Solution rendu «droits acquittés» générique, intégrée au </a:t>
            </a:r>
            <a:r>
              <a:rPr lang="fr-FR" b="1" dirty="0"/>
              <a:t>CDS</a:t>
            </a:r>
            <a:r>
              <a:rPr lang="fr-FR" dirty="0"/>
              <a:t> et disponible sur la </a:t>
            </a:r>
            <a:r>
              <a:rPr lang="fr-FR" b="1" dirty="0"/>
              <a:t>passerelle API de l’UPU</a:t>
            </a:r>
          </a:p>
        </p:txBody>
      </p:sp>
      <p:sp>
        <p:nvSpPr>
          <p:cNvPr id="18" name="Rectangle: Rounded Corners 17">
            <a:extLst>
              <a:ext uri="{FF2B5EF4-FFF2-40B4-BE49-F238E27FC236}">
                <a16:creationId xmlns:a16="http://schemas.microsoft.com/office/drawing/2014/main" id="{B02A86EC-061A-4EE6-8BBE-838D0D73CEDA}"/>
              </a:ext>
            </a:extLst>
          </p:cNvPr>
          <p:cNvSpPr/>
          <p:nvPr/>
        </p:nvSpPr>
        <p:spPr>
          <a:xfrm>
            <a:off x="2805706" y="5156081"/>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19" name="TextBox 18">
            <a:extLst>
              <a:ext uri="{FF2B5EF4-FFF2-40B4-BE49-F238E27FC236}">
                <a16:creationId xmlns:a16="http://schemas.microsoft.com/office/drawing/2014/main" id="{81812359-C196-4DBF-BC98-1D69E16BE769}"/>
              </a:ext>
            </a:extLst>
          </p:cNvPr>
          <p:cNvSpPr txBox="1"/>
          <p:nvPr/>
        </p:nvSpPr>
        <p:spPr>
          <a:xfrm>
            <a:off x="3458092" y="5320073"/>
            <a:ext cx="7277883" cy="369332"/>
          </a:xfrm>
          <a:prstGeom prst="rect">
            <a:avLst/>
          </a:prstGeom>
          <a:solidFill>
            <a:schemeClr val="accent4">
              <a:lumMod val="20000"/>
              <a:lumOff val="80000"/>
            </a:schemeClr>
          </a:solidFill>
        </p:spPr>
        <p:txBody>
          <a:bodyPr wrap="square" rtlCol="0">
            <a:spAutoFit/>
          </a:bodyPr>
          <a:lstStyle/>
          <a:p>
            <a:r>
              <a:rPr lang="fr-FR" dirty="0"/>
              <a:t>Détection d’</a:t>
            </a:r>
            <a:r>
              <a:rPr lang="fr-FR" b="1" dirty="0"/>
              <a:t>envois dangereux</a:t>
            </a:r>
            <a:r>
              <a:rPr lang="fr-FR" dirty="0"/>
              <a:t> lors du traitement national et international</a:t>
            </a:r>
          </a:p>
        </p:txBody>
      </p:sp>
      <p:sp>
        <p:nvSpPr>
          <p:cNvPr id="7" name="Rectangle: Rounded Corners 6">
            <a:extLst>
              <a:ext uri="{FF2B5EF4-FFF2-40B4-BE49-F238E27FC236}">
                <a16:creationId xmlns:a16="http://schemas.microsoft.com/office/drawing/2014/main" id="{62A999AE-523F-41DD-BAA1-27628B6FF2AB}"/>
              </a:ext>
            </a:extLst>
          </p:cNvPr>
          <p:cNvSpPr/>
          <p:nvPr/>
        </p:nvSpPr>
        <p:spPr>
          <a:xfrm>
            <a:off x="1139818" y="2883251"/>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a:solidFill>
                  <a:schemeClr val="bg1"/>
                </a:solidFill>
              </a:rPr>
              <a:t>Services </a:t>
            </a:r>
            <a:br>
              <a:rPr lang="fr-FR" sz="2000" b="1" dirty="0">
                <a:solidFill>
                  <a:schemeClr val="bg1"/>
                </a:solidFill>
              </a:rPr>
            </a:br>
            <a:r>
              <a:rPr lang="fr-FR" sz="2000" b="1" dirty="0">
                <a:solidFill>
                  <a:schemeClr val="bg1"/>
                </a:solidFill>
              </a:rPr>
              <a:t>de recherche</a:t>
            </a:r>
          </a:p>
        </p:txBody>
      </p:sp>
      <p:sp>
        <p:nvSpPr>
          <p:cNvPr id="8" name="Rectangle: Rounded Corners 7">
            <a:extLst>
              <a:ext uri="{FF2B5EF4-FFF2-40B4-BE49-F238E27FC236}">
                <a16:creationId xmlns:a16="http://schemas.microsoft.com/office/drawing/2014/main" id="{770CF425-35FF-4EE3-AA7B-85B1094C90AD}"/>
              </a:ext>
            </a:extLst>
          </p:cNvPr>
          <p:cNvSpPr/>
          <p:nvPr/>
        </p:nvSpPr>
        <p:spPr>
          <a:xfrm>
            <a:off x="1139817" y="4019666"/>
            <a:ext cx="2092114"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solidFill>
                  <a:schemeClr val="bg1"/>
                </a:solidFill>
              </a:rPr>
              <a:t>Solution rendu «droits acquittés» de l’UPU</a:t>
            </a:r>
          </a:p>
        </p:txBody>
      </p:sp>
      <p:sp>
        <p:nvSpPr>
          <p:cNvPr id="9" name="Rectangle: Rounded Corners 8">
            <a:extLst>
              <a:ext uri="{FF2B5EF4-FFF2-40B4-BE49-F238E27FC236}">
                <a16:creationId xmlns:a16="http://schemas.microsoft.com/office/drawing/2014/main" id="{B8276842-82B1-49C7-952C-9FC4D30FE3C6}"/>
              </a:ext>
            </a:extLst>
          </p:cNvPr>
          <p:cNvSpPr/>
          <p:nvPr/>
        </p:nvSpPr>
        <p:spPr>
          <a:xfrm>
            <a:off x="1139816" y="5156081"/>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solidFill>
                  <a:schemeClr val="bg1"/>
                </a:solidFill>
              </a:rPr>
              <a:t>Outil de recherche de marchandises dangereuses</a:t>
            </a:r>
          </a:p>
        </p:txBody>
      </p:sp>
    </p:spTree>
    <p:extLst>
      <p:ext uri="{BB962C8B-B14F-4D97-AF65-F5344CB8AC3E}">
        <p14:creationId xmlns:p14="http://schemas.microsoft.com/office/powerpoint/2010/main" val="1819814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F15228-8B7B-4104-B69E-E39C97A50E97}"/>
              </a:ext>
            </a:extLst>
          </p:cNvPr>
          <p:cNvSpPr/>
          <p:nvPr/>
        </p:nvSpPr>
        <p:spPr>
          <a:xfrm>
            <a:off x="862701" y="2184835"/>
            <a:ext cx="2039353" cy="30901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BD4B488-4FF7-4CA1-B150-FA5F1E4790F9}"/>
              </a:ext>
            </a:extLst>
          </p:cNvPr>
          <p:cNvSpPr/>
          <p:nvPr/>
        </p:nvSpPr>
        <p:spPr>
          <a:xfrm>
            <a:off x="1245661" y="2892415"/>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solidFill>
                  <a:schemeClr val="tx1"/>
                </a:solidFill>
                <a:latin typeface="Verdana" panose="020B0604030504040204" pitchFamily="34" charset="0"/>
                <a:ea typeface="Verdana" panose="020B0604030504040204" pitchFamily="34" charset="0"/>
              </a:rPr>
              <a:t>IPS</a:t>
            </a:r>
          </a:p>
        </p:txBody>
      </p:sp>
      <p:sp>
        <p:nvSpPr>
          <p:cNvPr id="6" name="Rectangle: Rounded Corners 5">
            <a:extLst>
              <a:ext uri="{FF2B5EF4-FFF2-40B4-BE49-F238E27FC236}">
                <a16:creationId xmlns:a16="http://schemas.microsoft.com/office/drawing/2014/main" id="{EAAD8159-679E-429F-8421-8432123F5348}"/>
              </a:ext>
            </a:extLst>
          </p:cNvPr>
          <p:cNvSpPr/>
          <p:nvPr/>
        </p:nvSpPr>
        <p:spPr>
          <a:xfrm>
            <a:off x="1245660" y="3606442"/>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solidFill>
                  <a:schemeClr val="tx1"/>
                </a:solidFill>
                <a:latin typeface="Verdana" panose="020B0604030504040204" pitchFamily="34" charset="0"/>
                <a:ea typeface="Verdana" panose="020B0604030504040204" pitchFamily="34" charset="0"/>
              </a:rPr>
              <a:t>CDS</a:t>
            </a:r>
          </a:p>
        </p:txBody>
      </p:sp>
      <p:sp>
        <p:nvSpPr>
          <p:cNvPr id="7" name="Rectangle: Rounded Corners 6">
            <a:extLst>
              <a:ext uri="{FF2B5EF4-FFF2-40B4-BE49-F238E27FC236}">
                <a16:creationId xmlns:a16="http://schemas.microsoft.com/office/drawing/2014/main" id="{88B6C8B7-D350-4413-B3E8-ACA878EF7ADE}"/>
              </a:ext>
            </a:extLst>
          </p:cNvPr>
          <p:cNvSpPr/>
          <p:nvPr/>
        </p:nvSpPr>
        <p:spPr>
          <a:xfrm>
            <a:off x="1234379" y="4348872"/>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solidFill>
                  <a:schemeClr val="tx1"/>
                </a:solidFill>
                <a:latin typeface="Verdana" panose="020B0604030504040204" pitchFamily="34" charset="0"/>
                <a:ea typeface="Verdana" panose="020B0604030504040204" pitchFamily="34" charset="0"/>
              </a:rPr>
              <a:t>DPS</a:t>
            </a:r>
          </a:p>
        </p:txBody>
      </p:sp>
      <p:cxnSp>
        <p:nvCxnSpPr>
          <p:cNvPr id="8" name="Connector: Elbow 7">
            <a:extLst>
              <a:ext uri="{FF2B5EF4-FFF2-40B4-BE49-F238E27FC236}">
                <a16:creationId xmlns:a16="http://schemas.microsoft.com/office/drawing/2014/main" id="{CA90EE0A-5ED3-46BD-B915-F401BAD30015}"/>
              </a:ext>
            </a:extLst>
          </p:cNvPr>
          <p:cNvCxnSpPr>
            <a:cxnSpLocks/>
            <a:stCxn id="5" idx="1"/>
            <a:endCxn id="7" idx="1"/>
          </p:cNvCxnSpPr>
          <p:nvPr/>
        </p:nvCxnSpPr>
        <p:spPr>
          <a:xfrm rot="10800000" flipV="1">
            <a:off x="1234379" y="3223427"/>
            <a:ext cx="11282" cy="1456457"/>
          </a:xfrm>
          <a:prstGeom prst="bentConnector3">
            <a:avLst>
              <a:gd name="adj1" fmla="val 2126236"/>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89BD6F1-8834-4F37-A602-E609EEB57DD0}"/>
              </a:ext>
            </a:extLst>
          </p:cNvPr>
          <p:cNvCxnSpPr>
            <a:cxnSpLocks/>
          </p:cNvCxnSpPr>
          <p:nvPr/>
        </p:nvCxnSpPr>
        <p:spPr>
          <a:xfrm>
            <a:off x="1002816" y="3937454"/>
            <a:ext cx="23156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5281ADC-0D4D-42DC-9B5B-DAFCBC0A388E}"/>
              </a:ext>
            </a:extLst>
          </p:cNvPr>
          <p:cNvSpPr txBox="1"/>
          <p:nvPr/>
        </p:nvSpPr>
        <p:spPr>
          <a:xfrm>
            <a:off x="862701" y="2184835"/>
            <a:ext cx="2039353" cy="646331"/>
          </a:xfrm>
          <a:prstGeom prst="rect">
            <a:avLst/>
          </a:prstGeom>
          <a:noFill/>
        </p:spPr>
        <p:txBody>
          <a:bodyPr wrap="square" rtlCol="0">
            <a:spAutoFit/>
          </a:bodyPr>
          <a:lstStyle/>
          <a:p>
            <a:pPr algn="ctr"/>
            <a:r>
              <a:rPr lang="fr-FR"/>
              <a:t>Opérateur</a:t>
            </a:r>
          </a:p>
          <a:p>
            <a:pPr algn="ctr"/>
            <a:r>
              <a:rPr lang="fr-FR"/>
              <a:t>désigné</a:t>
            </a:r>
          </a:p>
        </p:txBody>
      </p:sp>
      <p:sp>
        <p:nvSpPr>
          <p:cNvPr id="17" name="Rectangle 16">
            <a:extLst>
              <a:ext uri="{FF2B5EF4-FFF2-40B4-BE49-F238E27FC236}">
                <a16:creationId xmlns:a16="http://schemas.microsoft.com/office/drawing/2014/main" id="{E7C4108F-922A-4311-B145-8044BF5F234E}"/>
              </a:ext>
            </a:extLst>
          </p:cNvPr>
          <p:cNvSpPr/>
          <p:nvPr/>
        </p:nvSpPr>
        <p:spPr>
          <a:xfrm>
            <a:off x="5325387" y="1513661"/>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latin typeface="Verdana" panose="020B0604030504040204" pitchFamily="34" charset="0"/>
                <a:ea typeface="Verdana" panose="020B0604030504040204" pitchFamily="34" charset="0"/>
              </a:rPr>
              <a:t>Places de marché/</a:t>
            </a:r>
            <a:br>
              <a:rPr lang="fr-FR" sz="1300" b="1" dirty="0">
                <a:latin typeface="Verdana" panose="020B0604030504040204" pitchFamily="34" charset="0"/>
                <a:ea typeface="Verdana" panose="020B0604030504040204" pitchFamily="34" charset="0"/>
              </a:rPr>
            </a:br>
            <a:r>
              <a:rPr lang="fr-FR" sz="1300" b="1" dirty="0">
                <a:latin typeface="Verdana" panose="020B0604030504040204" pitchFamily="34" charset="0"/>
                <a:ea typeface="Verdana" panose="020B0604030504040204" pitchFamily="34" charset="0"/>
              </a:rPr>
              <a:t>entreprises du commerce électronique</a:t>
            </a:r>
          </a:p>
        </p:txBody>
      </p:sp>
      <p:sp>
        <p:nvSpPr>
          <p:cNvPr id="20" name="Rectangle 19">
            <a:extLst>
              <a:ext uri="{FF2B5EF4-FFF2-40B4-BE49-F238E27FC236}">
                <a16:creationId xmlns:a16="http://schemas.microsoft.com/office/drawing/2014/main" id="{FDB33BFF-1828-424E-B650-C43F9EB37A98}"/>
              </a:ext>
            </a:extLst>
          </p:cNvPr>
          <p:cNvSpPr/>
          <p:nvPr/>
        </p:nvSpPr>
        <p:spPr>
          <a:xfrm>
            <a:off x="7364739" y="1513661"/>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400" b="1">
                <a:solidFill>
                  <a:schemeClr val="tx1"/>
                </a:solidFill>
                <a:latin typeface="Verdana" panose="020B0604030504040204" pitchFamily="34" charset="0"/>
                <a:ea typeface="Verdana" panose="020B0604030504040204" pitchFamily="34" charset="0"/>
              </a:rPr>
              <a:t>Suivi et localisation</a:t>
            </a:r>
          </a:p>
          <a:p>
            <a:pPr>
              <a:lnSpc>
                <a:spcPct val="150000"/>
              </a:lnSpc>
            </a:pPr>
            <a:r>
              <a:rPr lang="fr-FR" sz="1400" b="1">
                <a:solidFill>
                  <a:schemeClr val="tx1"/>
                </a:solidFill>
                <a:latin typeface="Verdana" panose="020B0604030504040204" pitchFamily="34" charset="0"/>
                <a:ea typeface="Verdana" panose="020B0604030504040204" pitchFamily="34" charset="0"/>
              </a:rPr>
              <a:t>Déclaration en douane</a:t>
            </a:r>
          </a:p>
        </p:txBody>
      </p:sp>
      <p:sp>
        <p:nvSpPr>
          <p:cNvPr id="21" name="Rectangle 20">
            <a:extLst>
              <a:ext uri="{FF2B5EF4-FFF2-40B4-BE49-F238E27FC236}">
                <a16:creationId xmlns:a16="http://schemas.microsoft.com/office/drawing/2014/main" id="{4DE5B69F-3715-44CF-96E3-C4E4B487E7DA}"/>
              </a:ext>
            </a:extLst>
          </p:cNvPr>
          <p:cNvSpPr/>
          <p:nvPr/>
        </p:nvSpPr>
        <p:spPr>
          <a:xfrm>
            <a:off x="5325388" y="2749014"/>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Verdana" panose="020B0604030504040204" pitchFamily="34" charset="0"/>
                <a:ea typeface="Verdana" panose="020B0604030504040204" pitchFamily="34" charset="0"/>
              </a:rPr>
              <a:t>Douanes</a:t>
            </a:r>
          </a:p>
          <a:p>
            <a:pPr algn="ctr"/>
            <a:r>
              <a:rPr lang="fr-FR" sz="1600" b="1" dirty="0">
                <a:latin typeface="Verdana" panose="020B0604030504040204" pitchFamily="34" charset="0"/>
                <a:ea typeface="Verdana" panose="020B0604030504040204" pitchFamily="34" charset="0"/>
              </a:rPr>
              <a:t>SYDONIA</a:t>
            </a:r>
          </a:p>
        </p:txBody>
      </p:sp>
      <p:sp>
        <p:nvSpPr>
          <p:cNvPr id="22" name="Rectangle 21">
            <a:extLst>
              <a:ext uri="{FF2B5EF4-FFF2-40B4-BE49-F238E27FC236}">
                <a16:creationId xmlns:a16="http://schemas.microsoft.com/office/drawing/2014/main" id="{A0188C7E-DA34-494B-B06B-1EA1D263840F}"/>
              </a:ext>
            </a:extLst>
          </p:cNvPr>
          <p:cNvSpPr/>
          <p:nvPr/>
        </p:nvSpPr>
        <p:spPr>
          <a:xfrm>
            <a:off x="7364740" y="2749014"/>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400" b="1" dirty="0">
                <a:solidFill>
                  <a:schemeClr val="tx1"/>
                </a:solidFill>
                <a:latin typeface="Verdana" panose="020B0604030504040204" pitchFamily="34" charset="0"/>
                <a:ea typeface="Verdana" panose="020B0604030504040204" pitchFamily="34" charset="0"/>
              </a:rPr>
              <a:t>Déclarations en douane</a:t>
            </a:r>
          </a:p>
          <a:p>
            <a:pPr>
              <a:lnSpc>
                <a:spcPct val="150000"/>
              </a:lnSpc>
            </a:pPr>
            <a:r>
              <a:rPr lang="fr-FR" sz="1400" b="1" dirty="0">
                <a:solidFill>
                  <a:schemeClr val="tx1"/>
                </a:solidFill>
                <a:latin typeface="Verdana" panose="020B0604030504040204" pitchFamily="34" charset="0"/>
                <a:ea typeface="Verdana" panose="020B0604030504040204" pitchFamily="34" charset="0"/>
              </a:rPr>
              <a:t>Décisions douanières</a:t>
            </a:r>
          </a:p>
        </p:txBody>
      </p:sp>
      <p:sp>
        <p:nvSpPr>
          <p:cNvPr id="23" name="Rectangle 22">
            <a:extLst>
              <a:ext uri="{FF2B5EF4-FFF2-40B4-BE49-F238E27FC236}">
                <a16:creationId xmlns:a16="http://schemas.microsoft.com/office/drawing/2014/main" id="{336E4F93-309A-48F5-80F2-829DF89BD504}"/>
              </a:ext>
            </a:extLst>
          </p:cNvPr>
          <p:cNvSpPr/>
          <p:nvPr/>
        </p:nvSpPr>
        <p:spPr>
          <a:xfrm>
            <a:off x="5328155" y="4039604"/>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Fournisseurs de solutions</a:t>
            </a:r>
          </a:p>
        </p:txBody>
      </p:sp>
      <p:sp>
        <p:nvSpPr>
          <p:cNvPr id="24" name="Rectangle 23">
            <a:extLst>
              <a:ext uri="{FF2B5EF4-FFF2-40B4-BE49-F238E27FC236}">
                <a16:creationId xmlns:a16="http://schemas.microsoft.com/office/drawing/2014/main" id="{84BC6FAB-B211-4AD2-A540-645411DFE030}"/>
              </a:ext>
            </a:extLst>
          </p:cNvPr>
          <p:cNvSpPr/>
          <p:nvPr/>
        </p:nvSpPr>
        <p:spPr>
          <a:xfrm>
            <a:off x="7367507" y="4039604"/>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200" b="1" dirty="0">
                <a:solidFill>
                  <a:schemeClr val="tx1"/>
                </a:solidFill>
                <a:latin typeface="Verdana" panose="020B0604030504040204" pitchFamily="34" charset="0"/>
                <a:ea typeface="Verdana" panose="020B0604030504040204" pitchFamily="34" charset="0"/>
              </a:rPr>
              <a:t>Services de recherche</a:t>
            </a:r>
          </a:p>
          <a:p>
            <a:pPr>
              <a:lnSpc>
                <a:spcPct val="150000"/>
              </a:lnSpc>
            </a:pPr>
            <a:r>
              <a:rPr lang="fr-FR" sz="1200" b="1" dirty="0">
                <a:solidFill>
                  <a:schemeClr val="tx1"/>
                </a:solidFill>
                <a:latin typeface="Verdana" panose="020B0604030504040204" pitchFamily="34" charset="0"/>
                <a:ea typeface="Verdana" panose="020B0604030504040204" pitchFamily="34" charset="0"/>
              </a:rPr>
              <a:t>Calculateur des coûts </a:t>
            </a:r>
            <a:br>
              <a:rPr lang="fr-FR" sz="1200" b="1" dirty="0">
                <a:solidFill>
                  <a:schemeClr val="tx1"/>
                </a:solidFill>
                <a:latin typeface="Verdana" panose="020B0604030504040204" pitchFamily="34" charset="0"/>
                <a:ea typeface="Verdana" panose="020B0604030504040204" pitchFamily="34" charset="0"/>
              </a:rPr>
            </a:br>
            <a:r>
              <a:rPr lang="fr-FR" sz="1200" b="1" dirty="0">
                <a:solidFill>
                  <a:schemeClr val="tx1"/>
                </a:solidFill>
                <a:latin typeface="Verdana" panose="020B0604030504040204" pitchFamily="34" charset="0"/>
                <a:ea typeface="Verdana" panose="020B0604030504040204" pitchFamily="34" charset="0"/>
              </a:rPr>
              <a:t>au débarquement</a:t>
            </a:r>
          </a:p>
        </p:txBody>
      </p:sp>
      <p:sp>
        <p:nvSpPr>
          <p:cNvPr id="25" name="Rectangle 24">
            <a:extLst>
              <a:ext uri="{FF2B5EF4-FFF2-40B4-BE49-F238E27FC236}">
                <a16:creationId xmlns:a16="http://schemas.microsoft.com/office/drawing/2014/main" id="{7B5A31C8-98AF-4F04-9CCA-2C7673393397}"/>
              </a:ext>
            </a:extLst>
          </p:cNvPr>
          <p:cNvSpPr/>
          <p:nvPr/>
        </p:nvSpPr>
        <p:spPr>
          <a:xfrm>
            <a:off x="5328154" y="5274957"/>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UPU</a:t>
            </a:r>
          </a:p>
        </p:txBody>
      </p:sp>
      <p:sp>
        <p:nvSpPr>
          <p:cNvPr id="26" name="Rectangle 25">
            <a:extLst>
              <a:ext uri="{FF2B5EF4-FFF2-40B4-BE49-F238E27FC236}">
                <a16:creationId xmlns:a16="http://schemas.microsoft.com/office/drawing/2014/main" id="{F146AA95-15C2-45E4-B2F4-F5F1190214B1}"/>
              </a:ext>
            </a:extLst>
          </p:cNvPr>
          <p:cNvSpPr/>
          <p:nvPr/>
        </p:nvSpPr>
        <p:spPr>
          <a:xfrm>
            <a:off x="7367506" y="5274957"/>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100" b="1" dirty="0">
                <a:solidFill>
                  <a:schemeClr val="tx1"/>
                </a:solidFill>
                <a:latin typeface="Verdana" panose="020B0604030504040204" pitchFamily="34" charset="0"/>
                <a:ea typeface="Verdana" panose="020B0604030504040204" pitchFamily="34" charset="0"/>
              </a:rPr>
              <a:t>UPU SAVE</a:t>
            </a:r>
          </a:p>
          <a:p>
            <a:pPr>
              <a:lnSpc>
                <a:spcPct val="150000"/>
              </a:lnSpc>
            </a:pPr>
            <a:r>
              <a:rPr lang="fr-FR" sz="1100" b="1" dirty="0">
                <a:solidFill>
                  <a:schemeClr val="tx1"/>
                </a:solidFill>
                <a:latin typeface="Verdana" panose="020B0604030504040204" pitchFamily="34" charset="0"/>
                <a:ea typeface="Verdana" panose="020B0604030504040204" pitchFamily="34" charset="0"/>
              </a:rPr>
              <a:t>Vérification des EAD</a:t>
            </a:r>
          </a:p>
          <a:p>
            <a:pPr>
              <a:lnSpc>
                <a:spcPct val="150000"/>
              </a:lnSpc>
            </a:pPr>
            <a:r>
              <a:rPr lang="fr-FR" sz="1100" b="1" dirty="0">
                <a:solidFill>
                  <a:schemeClr val="tx1"/>
                </a:solidFill>
                <a:latin typeface="Verdana" panose="020B0604030504040204" pitchFamily="34" charset="0"/>
                <a:ea typeface="Verdana" panose="020B0604030504040204" pitchFamily="34" charset="0"/>
              </a:rPr>
              <a:t>Outil de recherche de marchandises dangereuses</a:t>
            </a:r>
          </a:p>
        </p:txBody>
      </p:sp>
      <p:cxnSp>
        <p:nvCxnSpPr>
          <p:cNvPr id="28" name="Connector: Elbow 27">
            <a:extLst>
              <a:ext uri="{FF2B5EF4-FFF2-40B4-BE49-F238E27FC236}">
                <a16:creationId xmlns:a16="http://schemas.microsoft.com/office/drawing/2014/main" id="{E6AB64D5-5184-4CE5-AD8C-2490D2910B4C}"/>
              </a:ext>
            </a:extLst>
          </p:cNvPr>
          <p:cNvCxnSpPr>
            <a:stCxn id="17" idx="1"/>
            <a:endCxn id="4" idx="3"/>
          </p:cNvCxnSpPr>
          <p:nvPr/>
        </p:nvCxnSpPr>
        <p:spPr>
          <a:xfrm rot="10800000" flipV="1">
            <a:off x="2902055" y="2016028"/>
            <a:ext cx="2423333" cy="171386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or: Elbow 29">
            <a:extLst>
              <a:ext uri="{FF2B5EF4-FFF2-40B4-BE49-F238E27FC236}">
                <a16:creationId xmlns:a16="http://schemas.microsoft.com/office/drawing/2014/main" id="{E18170FD-B3FC-4FC5-B76F-4076617769F6}"/>
              </a:ext>
            </a:extLst>
          </p:cNvPr>
          <p:cNvCxnSpPr>
            <a:stCxn id="21" idx="1"/>
            <a:endCxn id="4" idx="3"/>
          </p:cNvCxnSpPr>
          <p:nvPr/>
        </p:nvCxnSpPr>
        <p:spPr>
          <a:xfrm rot="10800000" flipV="1">
            <a:off x="2902054" y="3251380"/>
            <a:ext cx="2423334" cy="47851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nector: Elbow 31">
            <a:extLst>
              <a:ext uri="{FF2B5EF4-FFF2-40B4-BE49-F238E27FC236}">
                <a16:creationId xmlns:a16="http://schemas.microsoft.com/office/drawing/2014/main" id="{872F3389-095F-4A03-99B0-09427977F86A}"/>
              </a:ext>
            </a:extLst>
          </p:cNvPr>
          <p:cNvCxnSpPr>
            <a:stCxn id="23" idx="1"/>
            <a:endCxn id="4" idx="3"/>
          </p:cNvCxnSpPr>
          <p:nvPr/>
        </p:nvCxnSpPr>
        <p:spPr>
          <a:xfrm rot="10800000">
            <a:off x="2902055" y="3729897"/>
            <a:ext cx="2426101" cy="81207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nector: Elbow 33">
            <a:extLst>
              <a:ext uri="{FF2B5EF4-FFF2-40B4-BE49-F238E27FC236}">
                <a16:creationId xmlns:a16="http://schemas.microsoft.com/office/drawing/2014/main" id="{F3F0BC9B-2751-422E-83F6-7E02F423EDE8}"/>
              </a:ext>
            </a:extLst>
          </p:cNvPr>
          <p:cNvCxnSpPr>
            <a:stCxn id="25" idx="1"/>
            <a:endCxn id="4" idx="3"/>
          </p:cNvCxnSpPr>
          <p:nvPr/>
        </p:nvCxnSpPr>
        <p:spPr>
          <a:xfrm rot="10800000">
            <a:off x="2902054" y="3729896"/>
            <a:ext cx="2426100" cy="204742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5617F88A-315C-4E99-B4EE-08C5F5FE0DE5}"/>
              </a:ext>
            </a:extLst>
          </p:cNvPr>
          <p:cNvSpPr txBox="1"/>
          <p:nvPr/>
        </p:nvSpPr>
        <p:spPr>
          <a:xfrm>
            <a:off x="3273731" y="3554440"/>
            <a:ext cx="49404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a:t>API</a:t>
            </a:r>
          </a:p>
        </p:txBody>
      </p:sp>
      <p:sp>
        <p:nvSpPr>
          <p:cNvPr id="29" name="Title 3">
            <a:extLst>
              <a:ext uri="{FF2B5EF4-FFF2-40B4-BE49-F238E27FC236}">
                <a16:creationId xmlns:a16="http://schemas.microsoft.com/office/drawing/2014/main" id="{C2A05A32-A903-4262-96E1-A4FDE76B8101}"/>
              </a:ext>
            </a:extLst>
          </p:cNvPr>
          <p:cNvSpPr txBox="1">
            <a:spLocks/>
          </p:cNvSpPr>
          <p:nvPr/>
        </p:nvSpPr>
        <p:spPr>
          <a:xfrm>
            <a:off x="1583853" y="315333"/>
            <a:ext cx="8960386"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a:t>Intégration</a:t>
            </a:r>
          </a:p>
        </p:txBody>
      </p:sp>
    </p:spTree>
    <p:extLst>
      <p:ext uri="{BB962C8B-B14F-4D97-AF65-F5344CB8AC3E}">
        <p14:creationId xmlns:p14="http://schemas.microsoft.com/office/powerpoint/2010/main" val="2778960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0801230-D6D9-431B-8F71-B587804C6EC0}"/>
              </a:ext>
            </a:extLst>
          </p:cNvPr>
          <p:cNvSpPr txBox="1">
            <a:spLocks noGrp="1"/>
          </p:cNvSpPr>
          <p:nvPr>
            <p:ph type="title"/>
          </p:nvPr>
        </p:nvSpPr>
        <p:spPr>
          <a:xfrm>
            <a:off x="1743075" y="496888"/>
            <a:ext cx="7967663" cy="574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a:t>Technologie</a:t>
            </a:r>
          </a:p>
        </p:txBody>
      </p:sp>
      <p:pic>
        <p:nvPicPr>
          <p:cNvPr id="6" name="Picture 5">
            <a:extLst>
              <a:ext uri="{FF2B5EF4-FFF2-40B4-BE49-F238E27FC236}">
                <a16:creationId xmlns:a16="http://schemas.microsoft.com/office/drawing/2014/main" id="{84E45168-0D60-4784-A146-641BAC1E0FB9}"/>
              </a:ext>
            </a:extLst>
          </p:cNvPr>
          <p:cNvPicPr>
            <a:picLocks noChangeAspect="1"/>
          </p:cNvPicPr>
          <p:nvPr/>
        </p:nvPicPr>
        <p:blipFill>
          <a:blip r:embed="rId2"/>
          <a:stretch>
            <a:fillRect/>
          </a:stretch>
        </p:blipFill>
        <p:spPr>
          <a:xfrm>
            <a:off x="1590675" y="1766639"/>
            <a:ext cx="2188550" cy="4449250"/>
          </a:xfrm>
          <a:prstGeom prst="rect">
            <a:avLst/>
          </a:prstGeom>
        </p:spPr>
      </p:pic>
      <p:pic>
        <p:nvPicPr>
          <p:cNvPr id="7" name="Picture 6">
            <a:extLst>
              <a:ext uri="{FF2B5EF4-FFF2-40B4-BE49-F238E27FC236}">
                <a16:creationId xmlns:a16="http://schemas.microsoft.com/office/drawing/2014/main" id="{F0E9910F-93A8-4436-B0DE-6B0215C93536}"/>
              </a:ext>
            </a:extLst>
          </p:cNvPr>
          <p:cNvPicPr>
            <a:picLocks noChangeAspect="1"/>
          </p:cNvPicPr>
          <p:nvPr/>
        </p:nvPicPr>
        <p:blipFill>
          <a:blip r:embed="rId3"/>
          <a:stretch>
            <a:fillRect/>
          </a:stretch>
        </p:blipFill>
        <p:spPr>
          <a:xfrm>
            <a:off x="1666875" y="2232807"/>
            <a:ext cx="1981200" cy="3496232"/>
          </a:xfrm>
          <a:prstGeom prst="rect">
            <a:avLst/>
          </a:prstGeom>
        </p:spPr>
      </p:pic>
      <p:pic>
        <p:nvPicPr>
          <p:cNvPr id="8" name="Picture 7">
            <a:extLst>
              <a:ext uri="{FF2B5EF4-FFF2-40B4-BE49-F238E27FC236}">
                <a16:creationId xmlns:a16="http://schemas.microsoft.com/office/drawing/2014/main" id="{1C8BC8A9-1359-4983-8298-F6895BB13296}"/>
              </a:ext>
            </a:extLst>
          </p:cNvPr>
          <p:cNvPicPr>
            <a:picLocks noChangeAspect="1"/>
          </p:cNvPicPr>
          <p:nvPr/>
        </p:nvPicPr>
        <p:blipFill>
          <a:blip r:embed="rId4"/>
          <a:stretch>
            <a:fillRect/>
          </a:stretch>
        </p:blipFill>
        <p:spPr>
          <a:xfrm>
            <a:off x="1666875" y="2232807"/>
            <a:ext cx="1981200" cy="3496232"/>
          </a:xfrm>
          <a:prstGeom prst="rect">
            <a:avLst/>
          </a:prstGeom>
        </p:spPr>
      </p:pic>
      <p:sp>
        <p:nvSpPr>
          <p:cNvPr id="17" name="Rectangle 16">
            <a:extLst>
              <a:ext uri="{FF2B5EF4-FFF2-40B4-BE49-F238E27FC236}">
                <a16:creationId xmlns:a16="http://schemas.microsoft.com/office/drawing/2014/main" id="{9113CEEF-5FDD-47B6-B815-D1C959864BC9}"/>
              </a:ext>
            </a:extLst>
          </p:cNvPr>
          <p:cNvSpPr/>
          <p:nvPr/>
        </p:nvSpPr>
        <p:spPr>
          <a:xfrm>
            <a:off x="5191382" y="1268557"/>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Verdana" panose="020B0604030504040204" pitchFamily="34" charset="0"/>
                <a:ea typeface="Verdana" panose="020B0604030504040204" pitchFamily="34" charset="0"/>
              </a:rPr>
              <a:t>Web</a:t>
            </a:r>
          </a:p>
        </p:txBody>
      </p:sp>
      <p:sp>
        <p:nvSpPr>
          <p:cNvPr id="18" name="Rectangle 17">
            <a:extLst>
              <a:ext uri="{FF2B5EF4-FFF2-40B4-BE49-F238E27FC236}">
                <a16:creationId xmlns:a16="http://schemas.microsoft.com/office/drawing/2014/main" id="{0B498E05-60F6-4FDB-8E58-9E08067971B8}"/>
              </a:ext>
            </a:extLst>
          </p:cNvPr>
          <p:cNvSpPr/>
          <p:nvPr/>
        </p:nvSpPr>
        <p:spPr>
          <a:xfrm>
            <a:off x="8094865" y="1268557"/>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Verdana" panose="020B0604030504040204" pitchFamily="34" charset="0"/>
                <a:ea typeface="Verdana" panose="020B0604030504040204" pitchFamily="34" charset="0"/>
              </a:rPr>
              <a:t>Téléphone portable</a:t>
            </a:r>
          </a:p>
        </p:txBody>
      </p:sp>
      <p:sp>
        <p:nvSpPr>
          <p:cNvPr id="19" name="Rectangle 18">
            <a:extLst>
              <a:ext uri="{FF2B5EF4-FFF2-40B4-BE49-F238E27FC236}">
                <a16:creationId xmlns:a16="http://schemas.microsoft.com/office/drawing/2014/main" id="{FE87A979-34A3-4084-BB7A-A8919C7A21FC}"/>
              </a:ext>
            </a:extLst>
          </p:cNvPr>
          <p:cNvSpPr/>
          <p:nvPr/>
        </p:nvSpPr>
        <p:spPr>
          <a:xfrm>
            <a:off x="5191382" y="2976572"/>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Verdana" panose="020B0604030504040204" pitchFamily="34" charset="0"/>
                <a:ea typeface="Verdana" panose="020B0604030504040204" pitchFamily="34" charset="0"/>
              </a:rPr>
              <a:t>Client</a:t>
            </a:r>
          </a:p>
          <a:p>
            <a:pPr algn="ctr"/>
            <a:r>
              <a:rPr lang="fr-FR" sz="2400" b="1">
                <a:latin typeface="Verdana" panose="020B0604030504040204" pitchFamily="34" charset="0"/>
                <a:ea typeface="Verdana" panose="020B0604030504040204" pitchFamily="34" charset="0"/>
              </a:rPr>
              <a:t>Windows</a:t>
            </a:r>
          </a:p>
        </p:txBody>
      </p:sp>
      <p:sp>
        <p:nvSpPr>
          <p:cNvPr id="20" name="Rectangle 19">
            <a:extLst>
              <a:ext uri="{FF2B5EF4-FFF2-40B4-BE49-F238E27FC236}">
                <a16:creationId xmlns:a16="http://schemas.microsoft.com/office/drawing/2014/main" id="{5A7BF63F-7743-438D-AAB9-3550B923C870}"/>
              </a:ext>
            </a:extLst>
          </p:cNvPr>
          <p:cNvSpPr/>
          <p:nvPr/>
        </p:nvSpPr>
        <p:spPr>
          <a:xfrm>
            <a:off x="8094865" y="2976572"/>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Verdana" panose="020B0604030504040204" pitchFamily="34" charset="0"/>
                <a:ea typeface="Verdana" panose="020B0604030504040204" pitchFamily="34" charset="0"/>
              </a:rPr>
              <a:t>API</a:t>
            </a:r>
          </a:p>
        </p:txBody>
      </p:sp>
      <p:sp>
        <p:nvSpPr>
          <p:cNvPr id="21" name="Rectangle 20">
            <a:extLst>
              <a:ext uri="{FF2B5EF4-FFF2-40B4-BE49-F238E27FC236}">
                <a16:creationId xmlns:a16="http://schemas.microsoft.com/office/drawing/2014/main" id="{836EBDF5-D419-4AA8-8C0A-1B20F4A1B015}"/>
              </a:ext>
            </a:extLst>
          </p:cNvPr>
          <p:cNvSpPr/>
          <p:nvPr/>
        </p:nvSpPr>
        <p:spPr>
          <a:xfrm>
            <a:off x="5191382" y="4684990"/>
            <a:ext cx="57183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b="1">
                <a:solidFill>
                  <a:schemeClr val="tx1"/>
                </a:solidFill>
                <a:latin typeface="Verdana" panose="020B0604030504040204" pitchFamily="34" charset="0"/>
                <a:ea typeface="Verdana" panose="020B0604030504040204" pitchFamily="34" charset="0"/>
              </a:rPr>
              <a:t>Passerelle API de l’UPU</a:t>
            </a:r>
          </a:p>
        </p:txBody>
      </p:sp>
      <p:sp>
        <p:nvSpPr>
          <p:cNvPr id="22" name="Rectangle 21">
            <a:extLst>
              <a:ext uri="{FF2B5EF4-FFF2-40B4-BE49-F238E27FC236}">
                <a16:creationId xmlns:a16="http://schemas.microsoft.com/office/drawing/2014/main" id="{E864C24D-CF62-4AA5-AF48-8CA995F1F15F}"/>
              </a:ext>
            </a:extLst>
          </p:cNvPr>
          <p:cNvSpPr/>
          <p:nvPr/>
        </p:nvSpPr>
        <p:spPr>
          <a:xfrm>
            <a:off x="5191382" y="5329046"/>
            <a:ext cx="57183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b="1">
                <a:solidFill>
                  <a:schemeClr val="tx1"/>
                </a:solidFill>
                <a:latin typeface="Verdana" panose="020B0604030504040204" pitchFamily="34" charset="0"/>
                <a:ea typeface="Verdana" panose="020B0604030504040204" pitchFamily="34" charset="0"/>
              </a:rPr>
              <a:t>Solution en nuage</a:t>
            </a:r>
          </a:p>
        </p:txBody>
      </p:sp>
      <p:sp>
        <p:nvSpPr>
          <p:cNvPr id="23" name="Rectangle 22">
            <a:extLst>
              <a:ext uri="{FF2B5EF4-FFF2-40B4-BE49-F238E27FC236}">
                <a16:creationId xmlns:a16="http://schemas.microsoft.com/office/drawing/2014/main" id="{B1AE9080-1EB3-42EF-8341-2FCEA293A60F}"/>
              </a:ext>
            </a:extLst>
          </p:cNvPr>
          <p:cNvSpPr/>
          <p:nvPr/>
        </p:nvSpPr>
        <p:spPr>
          <a:xfrm>
            <a:off x="5191382" y="5987488"/>
            <a:ext cx="57183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b="1">
                <a:solidFill>
                  <a:schemeClr val="tx1"/>
                </a:solidFill>
                <a:latin typeface="Verdana" panose="020B0604030504040204" pitchFamily="34" charset="0"/>
                <a:ea typeface="Verdana" panose="020B0604030504040204" pitchFamily="34" charset="0"/>
              </a:rPr>
              <a:t>Installation locale</a:t>
            </a:r>
          </a:p>
        </p:txBody>
      </p:sp>
    </p:spTree>
    <p:extLst>
      <p:ext uri="{BB962C8B-B14F-4D97-AF65-F5344CB8AC3E}">
        <p14:creationId xmlns:p14="http://schemas.microsoft.com/office/powerpoint/2010/main" val="3130020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A55993-CFED-48E9-B1A0-A24AAA4A8FC6}"/>
              </a:ext>
            </a:extLst>
          </p:cNvPr>
          <p:cNvSpPr/>
          <p:nvPr/>
        </p:nvSpPr>
        <p:spPr>
          <a:xfrm>
            <a:off x="4183380" y="2697480"/>
            <a:ext cx="5334000"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3200" dirty="0">
                <a:solidFill>
                  <a:schemeClr val="bg1"/>
                </a:solidFill>
              </a:rPr>
              <a:t>Solution rendu «droits acquittés» de l’UPU</a:t>
            </a:r>
          </a:p>
        </p:txBody>
      </p:sp>
      <p:pic>
        <p:nvPicPr>
          <p:cNvPr id="6" name="Picture 5">
            <a:extLst>
              <a:ext uri="{FF2B5EF4-FFF2-40B4-BE49-F238E27FC236}">
                <a16:creationId xmlns:a16="http://schemas.microsoft.com/office/drawing/2014/main" id="{6421F107-F3B0-482E-8712-1AD3635C21DF}"/>
              </a:ext>
            </a:extLst>
          </p:cNvPr>
          <p:cNvPicPr>
            <a:picLocks noChangeAspect="1"/>
          </p:cNvPicPr>
          <p:nvPr/>
        </p:nvPicPr>
        <p:blipFill>
          <a:blip r:embed="rId2"/>
          <a:stretch>
            <a:fillRect/>
          </a:stretch>
        </p:blipFill>
        <p:spPr>
          <a:xfrm>
            <a:off x="2567642" y="2875028"/>
            <a:ext cx="1186724" cy="1105811"/>
          </a:xfrm>
          <a:prstGeom prst="rect">
            <a:avLst/>
          </a:prstGeom>
        </p:spPr>
      </p:pic>
    </p:spTree>
    <p:extLst>
      <p:ext uri="{BB962C8B-B14F-4D97-AF65-F5344CB8AC3E}">
        <p14:creationId xmlns:p14="http://schemas.microsoft.com/office/powerpoint/2010/main" val="4198877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8">
            <a:extLst>
              <a:ext uri="{FF2B5EF4-FFF2-40B4-BE49-F238E27FC236}">
                <a16:creationId xmlns:a16="http://schemas.microsoft.com/office/drawing/2014/main" id="{F14AB745-05D3-452A-A1E8-5F7CF2FCD9AD}"/>
              </a:ext>
            </a:extLst>
          </p:cNvPr>
          <p:cNvGrpSpPr/>
          <p:nvPr/>
        </p:nvGrpSpPr>
        <p:grpSpPr>
          <a:xfrm>
            <a:off x="935854" y="1375150"/>
            <a:ext cx="10328300" cy="4777504"/>
            <a:chOff x="935854" y="1375150"/>
            <a:chExt cx="10328300" cy="4777504"/>
          </a:xfrm>
        </p:grpSpPr>
        <p:pic>
          <p:nvPicPr>
            <p:cNvPr id="4" name="Image 13">
              <a:extLst>
                <a:ext uri="{FF2B5EF4-FFF2-40B4-BE49-F238E27FC236}">
                  <a16:creationId xmlns:a16="http://schemas.microsoft.com/office/drawing/2014/main" id="{ED5C9C39-6A2A-4BD1-99FC-51D965256DAD}"/>
                </a:ext>
              </a:extLst>
            </p:cNvPr>
            <p:cNvPicPr>
              <a:picLocks noChangeAspect="1"/>
            </p:cNvPicPr>
            <p:nvPr/>
          </p:nvPicPr>
          <p:blipFill>
            <a:blip r:embed="rId2"/>
            <a:stretch>
              <a:fillRect/>
            </a:stretch>
          </p:blipFill>
          <p:spPr>
            <a:xfrm>
              <a:off x="935854" y="1375150"/>
              <a:ext cx="4873274" cy="1970621"/>
            </a:xfrm>
            <a:prstGeom prst="rect">
              <a:avLst/>
            </a:prstGeom>
          </p:spPr>
        </p:pic>
        <p:pic>
          <p:nvPicPr>
            <p:cNvPr id="5" name="Image 14">
              <a:extLst>
                <a:ext uri="{FF2B5EF4-FFF2-40B4-BE49-F238E27FC236}">
                  <a16:creationId xmlns:a16="http://schemas.microsoft.com/office/drawing/2014/main" id="{69493791-361A-4561-B0AC-03705E8C6668}"/>
                </a:ext>
              </a:extLst>
            </p:cNvPr>
            <p:cNvPicPr>
              <a:picLocks noChangeAspect="1"/>
            </p:cNvPicPr>
            <p:nvPr/>
          </p:nvPicPr>
          <p:blipFill>
            <a:blip r:embed="rId2"/>
            <a:stretch>
              <a:fillRect/>
            </a:stretch>
          </p:blipFill>
          <p:spPr>
            <a:xfrm>
              <a:off x="6390880" y="4182033"/>
              <a:ext cx="4873274" cy="1970621"/>
            </a:xfrm>
            <a:prstGeom prst="rect">
              <a:avLst/>
            </a:prstGeom>
          </p:spPr>
        </p:pic>
        <p:sp>
          <p:nvSpPr>
            <p:cNvPr id="6" name="Triangle rectangle 16">
              <a:extLst>
                <a:ext uri="{FF2B5EF4-FFF2-40B4-BE49-F238E27FC236}">
                  <a16:creationId xmlns:a16="http://schemas.microsoft.com/office/drawing/2014/main" id="{E25E67D2-F8C6-4E94-AAE2-E822AFB7E25D}"/>
                </a:ext>
              </a:extLst>
            </p:cNvPr>
            <p:cNvSpPr/>
            <p:nvPr/>
          </p:nvSpPr>
          <p:spPr>
            <a:xfrm rot="16200000">
              <a:off x="4804307" y="2346839"/>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700" dirty="0">
                <a:solidFill>
                  <a:schemeClr val="bg1"/>
                </a:solidFill>
              </a:endParaRPr>
            </a:p>
          </p:txBody>
        </p:sp>
        <p:sp>
          <p:nvSpPr>
            <p:cNvPr id="7" name="Triangle rectangle 17">
              <a:extLst>
                <a:ext uri="{FF2B5EF4-FFF2-40B4-BE49-F238E27FC236}">
                  <a16:creationId xmlns:a16="http://schemas.microsoft.com/office/drawing/2014/main" id="{88C77CD4-DBA3-40D3-A17D-D530643F7EE4}"/>
                </a:ext>
              </a:extLst>
            </p:cNvPr>
            <p:cNvSpPr/>
            <p:nvPr/>
          </p:nvSpPr>
          <p:spPr>
            <a:xfrm rot="5400000">
              <a:off x="6364243" y="4195653"/>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700" dirty="0">
                <a:solidFill>
                  <a:schemeClr val="bg1"/>
                </a:solidFill>
              </a:endParaRPr>
            </a:p>
          </p:txBody>
        </p:sp>
      </p:grpSp>
      <p:sp>
        <p:nvSpPr>
          <p:cNvPr id="8" name="Title 1">
            <a:extLst>
              <a:ext uri="{FF2B5EF4-FFF2-40B4-BE49-F238E27FC236}">
                <a16:creationId xmlns:a16="http://schemas.microsoft.com/office/drawing/2014/main" id="{A2D0AFAB-B79C-407F-8EB2-5F80D9DBAF81}"/>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200" dirty="0">
                <a:solidFill>
                  <a:srgbClr val="00399D"/>
                </a:solidFill>
                <a:latin typeface="+mn-lt"/>
                <a:ea typeface="Open Sans" panose="020B0606030504020204" pitchFamily="34" charset="0"/>
                <a:cs typeface="Open Sans" panose="020B0606030504020204" pitchFamily="34" charset="0"/>
              </a:rPr>
              <a:t>Solution rendu «droits acquittés» de l’UPU</a:t>
            </a:r>
          </a:p>
        </p:txBody>
      </p:sp>
      <p:sp>
        <p:nvSpPr>
          <p:cNvPr id="9" name="Slide Number Placeholder 2">
            <a:extLst>
              <a:ext uri="{FF2B5EF4-FFF2-40B4-BE49-F238E27FC236}">
                <a16:creationId xmlns:a16="http://schemas.microsoft.com/office/drawing/2014/main" id="{2209DF9E-0A66-43B8-93D2-B7CCBFE6D28B}"/>
              </a:ext>
            </a:extLst>
          </p:cNvPr>
          <p:cNvSpPr>
            <a:spLocks noGrp="1"/>
          </p:cNvSpPr>
          <p:nvPr>
            <p:ph type="sldNum" sz="quarter" idx="12"/>
          </p:nvPr>
        </p:nvSpPr>
        <p:spPr>
          <a:xfrm>
            <a:off x="10789055" y="6231927"/>
            <a:ext cx="564744" cy="365125"/>
          </a:xfrm>
        </p:spPr>
        <p:txBody>
          <a:bodyPr/>
          <a:lstStyle/>
          <a:p>
            <a:fld id="{9E9C87DA-8EAB-8046-B7A0-677572D5F9A2}" type="slidenum">
              <a:rPr lang="en-GB" smtClean="0"/>
              <a:t>68</a:t>
            </a:fld>
            <a:endParaRPr lang="en-GB"/>
          </a:p>
        </p:txBody>
      </p:sp>
      <p:sp>
        <p:nvSpPr>
          <p:cNvPr id="10" name="Snip Single Corner of Rectangle 5">
            <a:extLst>
              <a:ext uri="{FF2B5EF4-FFF2-40B4-BE49-F238E27FC236}">
                <a16:creationId xmlns:a16="http://schemas.microsoft.com/office/drawing/2014/main" id="{90161AE5-08FA-442E-9EB1-ECDFF40A8968}"/>
              </a:ext>
            </a:extLst>
          </p:cNvPr>
          <p:cNvSpPr/>
          <p:nvPr/>
        </p:nvSpPr>
        <p:spPr>
          <a:xfrm rot="10800000" flipH="1" flipV="1">
            <a:off x="836405" y="4052306"/>
            <a:ext cx="5130219" cy="2179622"/>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r>
              <a:rPr lang="fr-FR"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Règlement auprès des autorités douanières de destination</a:t>
            </a:r>
          </a:p>
          <a:p>
            <a:pPr>
              <a:spcBef>
                <a:spcPts val="1000"/>
              </a:spcBef>
            </a:pPr>
            <a:r>
              <a:rPr lang="fr-FR" dirty="0">
                <a:solidFill>
                  <a:schemeClr val="tx1"/>
                </a:solidFill>
                <a:latin typeface="Open Sans" panose="020B0606030504020204" pitchFamily="34" charset="0"/>
                <a:ea typeface="Open Sans" panose="020B0606030504020204" pitchFamily="34" charset="0"/>
                <a:cs typeface="Open Sans" panose="020B0606030504020204" pitchFamily="34" charset="0"/>
              </a:rPr>
              <a:t>Canaux de règlement bilatéraux </a:t>
            </a:r>
            <a:br>
              <a:rPr lang="fr-FR"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fr-FR" dirty="0">
                <a:solidFill>
                  <a:schemeClr val="tx1"/>
                </a:solidFill>
                <a:latin typeface="Open Sans" panose="020B0606030504020204" pitchFamily="34" charset="0"/>
                <a:ea typeface="Open Sans" panose="020B0606030504020204" pitchFamily="34" charset="0"/>
                <a:cs typeface="Open Sans" panose="020B0606030504020204" pitchFamily="34" charset="0"/>
              </a:rPr>
              <a:t>ou multilatéraux (douanes, postes, fournisseur) </a:t>
            </a:r>
          </a:p>
        </p:txBody>
      </p:sp>
      <p:sp>
        <p:nvSpPr>
          <p:cNvPr id="11" name="Snip Single Corner of Rectangle 6">
            <a:extLst>
              <a:ext uri="{FF2B5EF4-FFF2-40B4-BE49-F238E27FC236}">
                <a16:creationId xmlns:a16="http://schemas.microsoft.com/office/drawing/2014/main" id="{ECDB52FD-12B9-47F9-9889-D514AD5BAD6F}"/>
              </a:ext>
            </a:extLst>
          </p:cNvPr>
          <p:cNvSpPr/>
          <p:nvPr/>
        </p:nvSpPr>
        <p:spPr>
          <a:xfrm rot="10800000" flipV="1">
            <a:off x="6377863" y="3939746"/>
            <a:ext cx="4881283" cy="1970619"/>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r">
              <a:spcBef>
                <a:spcPts val="1000"/>
              </a:spcBef>
            </a:pPr>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Transport et distribution</a:t>
            </a:r>
            <a:b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 destinataire</a:t>
            </a:r>
          </a:p>
          <a:p>
            <a:pPr algn="r">
              <a:spcBef>
                <a:spcPts val="1000"/>
              </a:spcBef>
            </a:pPr>
            <a:r>
              <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rPr>
              <a:t>Conformité des données postales électroniques préalables et visibilité pour la clientèle</a:t>
            </a:r>
          </a:p>
        </p:txBody>
      </p:sp>
      <p:sp>
        <p:nvSpPr>
          <p:cNvPr id="12" name="Snip Single Corner of Rectangle 9">
            <a:extLst>
              <a:ext uri="{FF2B5EF4-FFF2-40B4-BE49-F238E27FC236}">
                <a16:creationId xmlns:a16="http://schemas.microsoft.com/office/drawing/2014/main" id="{BABCC2E1-85DF-4A20-AAA4-2C45433144E6}"/>
              </a:ext>
            </a:extLst>
          </p:cNvPr>
          <p:cNvSpPr/>
          <p:nvPr/>
        </p:nvSpPr>
        <p:spPr>
          <a:xfrm flipV="1">
            <a:off x="927845" y="1375150"/>
            <a:ext cx="4881283" cy="1970621"/>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nip Single Corner of Rectangle 10">
            <a:extLst>
              <a:ext uri="{FF2B5EF4-FFF2-40B4-BE49-F238E27FC236}">
                <a16:creationId xmlns:a16="http://schemas.microsoft.com/office/drawing/2014/main" id="{0CE6830A-9EC1-4DAE-AB65-22A056FB9047}"/>
              </a:ext>
            </a:extLst>
          </p:cNvPr>
          <p:cNvSpPr/>
          <p:nvPr/>
        </p:nvSpPr>
        <p:spPr>
          <a:xfrm flipH="1" flipV="1">
            <a:off x="6382872" y="1375150"/>
            <a:ext cx="4881283" cy="1970621"/>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E80A03E6-ABA9-4C25-A585-1F440420F0D6}"/>
              </a:ext>
            </a:extLst>
          </p:cNvPr>
          <p:cNvSpPr/>
          <p:nvPr/>
        </p:nvSpPr>
        <p:spPr>
          <a:xfrm>
            <a:off x="4400415" y="2961117"/>
            <a:ext cx="3200281" cy="160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spcBef>
                <a:spcPts val="1000"/>
              </a:spcBef>
            </a:pPr>
            <a:r>
              <a:rPr lang="fr-FR" sz="15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Système de déclaration </a:t>
            </a:r>
            <a:br>
              <a:rPr lang="fr-FR" sz="15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fr-FR" sz="15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en douane (CDS) et API de l’UPU</a:t>
            </a:r>
          </a:p>
          <a:p>
            <a:pPr algn="ctr">
              <a:spcBef>
                <a:spcPts val="1000"/>
              </a:spcBef>
            </a:pPr>
            <a:r>
              <a:rPr lang="fr-FR" sz="1500" i="1" dirty="0">
                <a:solidFill>
                  <a:schemeClr val="tx1"/>
                </a:solidFill>
                <a:latin typeface="Open Sans" panose="020B0606030504020204" pitchFamily="34" charset="0"/>
                <a:ea typeface="Open Sans" panose="020B0606030504020204" pitchFamily="34" charset="0"/>
                <a:cs typeface="Open Sans" panose="020B0606030504020204" pitchFamily="34" charset="0"/>
              </a:rPr>
              <a:t>Pour faciliter la solution rendu «droits acquittés»</a:t>
            </a:r>
            <a:br>
              <a:rPr lang="fr-FR" sz="1500" i="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fr-FR" sz="1500" i="1" dirty="0">
                <a:solidFill>
                  <a:schemeClr val="tx1"/>
                </a:solidFill>
                <a:latin typeface="Open Sans" panose="020B0606030504020204" pitchFamily="34" charset="0"/>
                <a:ea typeface="Open Sans" panose="020B0606030504020204" pitchFamily="34" charset="0"/>
                <a:cs typeface="Open Sans" panose="020B0606030504020204" pitchFamily="34" charset="0"/>
              </a:rPr>
              <a:t>et l’échange de données électroniques préalables (EAD)</a:t>
            </a:r>
          </a:p>
        </p:txBody>
      </p:sp>
      <p:sp>
        <p:nvSpPr>
          <p:cNvPr id="15" name="TextBox 14">
            <a:extLst>
              <a:ext uri="{FF2B5EF4-FFF2-40B4-BE49-F238E27FC236}">
                <a16:creationId xmlns:a16="http://schemas.microsoft.com/office/drawing/2014/main" id="{AB4132E1-9FA5-4C92-8749-6BFDF0FE51D0}"/>
              </a:ext>
            </a:extLst>
          </p:cNvPr>
          <p:cNvSpPr txBox="1"/>
          <p:nvPr/>
        </p:nvSpPr>
        <p:spPr>
          <a:xfrm>
            <a:off x="998893" y="1570651"/>
            <a:ext cx="4818244" cy="1525134"/>
          </a:xfrm>
          <a:prstGeom prst="rect">
            <a:avLst/>
          </a:prstGeom>
          <a:noFill/>
        </p:spPr>
        <p:txBody>
          <a:bodyPr wrap="square" rtlCol="0">
            <a:noAutofit/>
          </a:bodyPr>
          <a:lstStyle/>
          <a:p>
            <a:pPr>
              <a:spcBef>
                <a:spcPts val="1000"/>
              </a:spcBef>
            </a:pPr>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Expédition de marchandises par toutes les postes</a:t>
            </a:r>
          </a:p>
          <a:p>
            <a:pPr>
              <a:spcBef>
                <a:spcPts val="1000"/>
              </a:spcBef>
            </a:pPr>
            <a:r>
              <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rPr>
              <a:t>Une solution mondiale pour l’ensemble</a:t>
            </a:r>
            <a:br>
              <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rPr>
              <a:t>des 192 Pays-membres de l’UPU</a:t>
            </a:r>
            <a:br>
              <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rPr>
              <a:t>et leurs opérateurs désignés</a:t>
            </a:r>
          </a:p>
        </p:txBody>
      </p:sp>
      <p:sp>
        <p:nvSpPr>
          <p:cNvPr id="16" name="TextBox 15">
            <a:extLst>
              <a:ext uri="{FF2B5EF4-FFF2-40B4-BE49-F238E27FC236}">
                <a16:creationId xmlns:a16="http://schemas.microsoft.com/office/drawing/2014/main" id="{4432826D-304B-4C7F-9A85-F554835C10BD}"/>
              </a:ext>
            </a:extLst>
          </p:cNvPr>
          <p:cNvSpPr txBox="1"/>
          <p:nvPr/>
        </p:nvSpPr>
        <p:spPr>
          <a:xfrm>
            <a:off x="6382871" y="1578350"/>
            <a:ext cx="4881283" cy="1525134"/>
          </a:xfrm>
          <a:prstGeom prst="rect">
            <a:avLst/>
          </a:prstGeom>
          <a:noFill/>
        </p:spPr>
        <p:txBody>
          <a:bodyPr wrap="square" rtlCol="0">
            <a:noAutofit/>
          </a:bodyPr>
          <a:lstStyle/>
          <a:p>
            <a:pPr algn="r">
              <a:spcBef>
                <a:spcPts val="1000"/>
              </a:spcBef>
            </a:pPr>
            <a:r>
              <a:rPr lang="fr-FR" sz="2000" b="1">
                <a:latin typeface="Open Sans" panose="020B0606030504020204" pitchFamily="34" charset="0"/>
                <a:ea typeface="Open Sans" panose="020B0606030504020204" pitchFamily="34" charset="0"/>
                <a:cs typeface="Open Sans" panose="020B0606030504020204" pitchFamily="34" charset="0"/>
              </a:rPr>
              <a:t>Perception des droits</a:t>
            </a:r>
            <a:br>
              <a:rPr lang="fr-FR" sz="2000" b="1">
                <a:latin typeface="Open Sans" panose="020B0606030504020204" pitchFamily="34" charset="0"/>
                <a:ea typeface="Open Sans" panose="020B0606030504020204" pitchFamily="34" charset="0"/>
                <a:cs typeface="Open Sans" panose="020B0606030504020204" pitchFamily="34" charset="0"/>
              </a:rPr>
            </a:br>
            <a:r>
              <a:rPr lang="fr-FR" sz="2000" b="1">
                <a:latin typeface="Open Sans" panose="020B0606030504020204" pitchFamily="34" charset="0"/>
                <a:ea typeface="Open Sans" panose="020B0606030504020204" pitchFamily="34" charset="0"/>
                <a:cs typeface="Open Sans" panose="020B0606030504020204" pitchFamily="34" charset="0"/>
              </a:rPr>
              <a:t>et des taxes à l’origine</a:t>
            </a:r>
          </a:p>
          <a:p>
            <a:pPr algn="r">
              <a:spcBef>
                <a:spcPts val="1000"/>
              </a:spcBef>
            </a:pPr>
            <a:r>
              <a:rPr lang="fr-FR">
                <a:latin typeface="Open Sans" panose="020B0606030504020204" pitchFamily="34" charset="0"/>
                <a:ea typeface="Open Sans" panose="020B0606030504020204" pitchFamily="34" charset="0"/>
                <a:cs typeface="Open Sans" panose="020B0606030504020204" pitchFamily="34" charset="0"/>
              </a:rPr>
              <a:t>Canaux de paiement: vente au détail,</a:t>
            </a:r>
            <a:br>
              <a:rPr lang="fr-FR">
                <a:latin typeface="Open Sans" panose="020B0606030504020204" pitchFamily="34" charset="0"/>
                <a:ea typeface="Open Sans" panose="020B0606030504020204" pitchFamily="34" charset="0"/>
                <a:cs typeface="Open Sans" panose="020B0606030504020204" pitchFamily="34" charset="0"/>
              </a:rPr>
            </a:br>
            <a:r>
              <a:rPr lang="fr-FR">
                <a:latin typeface="Open Sans" panose="020B0606030504020204" pitchFamily="34" charset="0"/>
                <a:ea typeface="Open Sans" panose="020B0606030504020204" pitchFamily="34" charset="0"/>
                <a:cs typeface="Open Sans" panose="020B0606030504020204" pitchFamily="34" charset="0"/>
              </a:rPr>
              <a:t>au guichet, en ligne et via applications</a:t>
            </a:r>
          </a:p>
        </p:txBody>
      </p:sp>
    </p:spTree>
    <p:extLst>
      <p:ext uri="{BB962C8B-B14F-4D97-AF65-F5344CB8AC3E}">
        <p14:creationId xmlns:p14="http://schemas.microsoft.com/office/powerpoint/2010/main" val="2719089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 144">
            <a:extLst>
              <a:ext uri="{FF2B5EF4-FFF2-40B4-BE49-F238E27FC236}">
                <a16:creationId xmlns:a16="http://schemas.microsoft.com/office/drawing/2014/main" id="{185A4596-23EA-43D3-8EFB-2B22CFB8F018}"/>
              </a:ext>
            </a:extLst>
          </p:cNvPr>
          <p:cNvPicPr>
            <a:picLocks noChangeAspect="1"/>
          </p:cNvPicPr>
          <p:nvPr/>
        </p:nvPicPr>
        <p:blipFill>
          <a:blip r:embed="rId3">
            <a:alphaModFix amt="20000"/>
          </a:blip>
          <a:stretch>
            <a:fillRect/>
          </a:stretch>
        </p:blipFill>
        <p:spPr>
          <a:xfrm>
            <a:off x="-883" y="5886478"/>
            <a:ext cx="12192879" cy="819131"/>
          </a:xfrm>
          <a:prstGeom prst="rect">
            <a:avLst/>
          </a:prstGeom>
        </p:spPr>
      </p:pic>
      <p:pic>
        <p:nvPicPr>
          <p:cNvPr id="278" name="Image 144">
            <a:extLst>
              <a:ext uri="{FF2B5EF4-FFF2-40B4-BE49-F238E27FC236}">
                <a16:creationId xmlns:a16="http://schemas.microsoft.com/office/drawing/2014/main" id="{4F49B293-1D4A-4AF5-BC4C-B92089CAE9FD}"/>
              </a:ext>
            </a:extLst>
          </p:cNvPr>
          <p:cNvPicPr>
            <a:picLocks noChangeAspect="1"/>
          </p:cNvPicPr>
          <p:nvPr/>
        </p:nvPicPr>
        <p:blipFill>
          <a:blip r:embed="rId3">
            <a:alphaModFix amt="40000"/>
          </a:blip>
          <a:stretch>
            <a:fillRect/>
          </a:stretch>
        </p:blipFill>
        <p:spPr>
          <a:xfrm>
            <a:off x="-882" y="4998760"/>
            <a:ext cx="12192879" cy="819090"/>
          </a:xfrm>
          <a:prstGeom prst="rect">
            <a:avLst/>
          </a:prstGeom>
        </p:spPr>
      </p:pic>
      <p:pic>
        <p:nvPicPr>
          <p:cNvPr id="277" name="Image 144">
            <a:extLst>
              <a:ext uri="{FF2B5EF4-FFF2-40B4-BE49-F238E27FC236}">
                <a16:creationId xmlns:a16="http://schemas.microsoft.com/office/drawing/2014/main" id="{982D382A-8165-4813-8856-5A90EEC50FE9}"/>
              </a:ext>
            </a:extLst>
          </p:cNvPr>
          <p:cNvPicPr>
            <a:picLocks noChangeAspect="1"/>
          </p:cNvPicPr>
          <p:nvPr/>
        </p:nvPicPr>
        <p:blipFill>
          <a:blip r:embed="rId3">
            <a:alphaModFix amt="70000"/>
          </a:blip>
          <a:stretch>
            <a:fillRect/>
          </a:stretch>
        </p:blipFill>
        <p:spPr>
          <a:xfrm>
            <a:off x="-881" y="3957385"/>
            <a:ext cx="12192879" cy="971173"/>
          </a:xfrm>
          <a:prstGeom prst="rect">
            <a:avLst/>
          </a:prstGeom>
        </p:spPr>
      </p:pic>
      <p:sp>
        <p:nvSpPr>
          <p:cNvPr id="66" name="Title 1">
            <a:extLst>
              <a:ext uri="{FF2B5EF4-FFF2-40B4-BE49-F238E27FC236}">
                <a16:creationId xmlns:a16="http://schemas.microsoft.com/office/drawing/2014/main" id="{CAE3147C-8D10-43C0-9FC8-CE0EF8E049FF}"/>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200" dirty="0">
                <a:solidFill>
                  <a:srgbClr val="00399D"/>
                </a:solidFill>
                <a:latin typeface="+mn-lt"/>
                <a:ea typeface="Open Sans" panose="020B0606030504020204" pitchFamily="34" charset="0"/>
                <a:cs typeface="Open Sans" panose="020B0606030504020204" pitchFamily="34" charset="0"/>
              </a:rPr>
              <a:t>Solution rendu «droits acquittés» de l’UPU – Parcours et processus pour la clientèle</a:t>
            </a:r>
          </a:p>
        </p:txBody>
      </p:sp>
      <p:sp>
        <p:nvSpPr>
          <p:cNvPr id="28" name="TextBox 27">
            <a:extLst>
              <a:ext uri="{FF2B5EF4-FFF2-40B4-BE49-F238E27FC236}">
                <a16:creationId xmlns:a16="http://schemas.microsoft.com/office/drawing/2014/main" id="{88E9A9BE-6AFE-48AF-88D3-6B4D85E13582}"/>
              </a:ext>
            </a:extLst>
          </p:cNvPr>
          <p:cNvSpPr txBox="1"/>
          <p:nvPr/>
        </p:nvSpPr>
        <p:spPr>
          <a:xfrm>
            <a:off x="724832" y="1513904"/>
            <a:ext cx="1036374" cy="646331"/>
          </a:xfrm>
          <a:prstGeom prst="rect">
            <a:avLst/>
          </a:prstGeom>
          <a:noFill/>
        </p:spPr>
        <p:txBody>
          <a:bodyPr wrap="none" rtlCol="0">
            <a:spAutoFit/>
          </a:bodyPr>
          <a:lstStyle/>
          <a:p>
            <a:r>
              <a:rPr lang="fr-FR" sz="1200">
                <a:latin typeface="Verdana" panose="020B0604030504040204" pitchFamily="34" charset="0"/>
                <a:ea typeface="Verdana" panose="020B0604030504040204" pitchFamily="34" charset="0"/>
              </a:rPr>
              <a:t>Saisie de la</a:t>
            </a:r>
          </a:p>
          <a:p>
            <a:r>
              <a:rPr lang="fr-FR" sz="1200">
                <a:latin typeface="Verdana" panose="020B0604030504040204" pitchFamily="34" charset="0"/>
                <a:ea typeface="Verdana" panose="020B0604030504040204" pitchFamily="34" charset="0"/>
              </a:rPr>
              <a:t>déclaration</a:t>
            </a:r>
          </a:p>
          <a:p>
            <a:r>
              <a:rPr lang="fr-FR" sz="1200">
                <a:latin typeface="Verdana" panose="020B0604030504040204" pitchFamily="34" charset="0"/>
                <a:ea typeface="Verdana" panose="020B0604030504040204" pitchFamily="34" charset="0"/>
              </a:rPr>
              <a:t>en douane</a:t>
            </a:r>
          </a:p>
        </p:txBody>
      </p:sp>
      <p:pic>
        <p:nvPicPr>
          <p:cNvPr id="29" name="Image 144">
            <a:extLst>
              <a:ext uri="{FF2B5EF4-FFF2-40B4-BE49-F238E27FC236}">
                <a16:creationId xmlns:a16="http://schemas.microsoft.com/office/drawing/2014/main" id="{F87025D8-6DBD-4244-8892-DA8573D69F55}"/>
              </a:ext>
            </a:extLst>
          </p:cNvPr>
          <p:cNvPicPr>
            <a:picLocks noChangeAspect="1"/>
          </p:cNvPicPr>
          <p:nvPr/>
        </p:nvPicPr>
        <p:blipFill>
          <a:blip r:embed="rId3">
            <a:alphaModFix/>
          </a:blip>
          <a:stretch>
            <a:fillRect/>
          </a:stretch>
        </p:blipFill>
        <p:spPr>
          <a:xfrm>
            <a:off x="-880" y="2539973"/>
            <a:ext cx="12192879" cy="1341944"/>
          </a:xfrm>
          <a:prstGeom prst="rect">
            <a:avLst/>
          </a:prstGeom>
        </p:spPr>
      </p:pic>
      <p:sp>
        <p:nvSpPr>
          <p:cNvPr id="36" name="Freeform: Shape 35">
            <a:extLst>
              <a:ext uri="{FF2B5EF4-FFF2-40B4-BE49-F238E27FC236}">
                <a16:creationId xmlns:a16="http://schemas.microsoft.com/office/drawing/2014/main" id="{474BA968-EF3A-431C-AE8F-BBB553C41428}"/>
              </a:ext>
            </a:extLst>
          </p:cNvPr>
          <p:cNvSpPr/>
          <p:nvPr/>
        </p:nvSpPr>
        <p:spPr>
          <a:xfrm>
            <a:off x="223805" y="1697231"/>
            <a:ext cx="405430" cy="285560"/>
          </a:xfrm>
          <a:custGeom>
            <a:avLst/>
            <a:gdLst>
              <a:gd name="connsiteX0" fmla="*/ 22949 w 405430"/>
              <a:gd name="connsiteY0" fmla="*/ 0 h 285560"/>
              <a:gd name="connsiteX1" fmla="*/ 0 w 405430"/>
              <a:gd name="connsiteY1" fmla="*/ 22949 h 285560"/>
              <a:gd name="connsiteX2" fmla="*/ 0 w 405430"/>
              <a:gd name="connsiteY2" fmla="*/ 259246 h 285560"/>
              <a:gd name="connsiteX3" fmla="*/ 22949 w 405430"/>
              <a:gd name="connsiteY3" fmla="*/ 285560 h 285560"/>
              <a:gd name="connsiteX4" fmla="*/ 385082 w 405430"/>
              <a:gd name="connsiteY4" fmla="*/ 285560 h 285560"/>
              <a:gd name="connsiteX5" fmla="*/ 405430 w 405430"/>
              <a:gd name="connsiteY5" fmla="*/ 260087 h 285560"/>
              <a:gd name="connsiteX6" fmla="*/ 405430 w 405430"/>
              <a:gd name="connsiteY6" fmla="*/ 21189 h 285560"/>
              <a:gd name="connsiteX7" fmla="*/ 382481 w 405430"/>
              <a:gd name="connsiteY7" fmla="*/ 0 h 285560"/>
              <a:gd name="connsiteX8" fmla="*/ 22949 w 405430"/>
              <a:gd name="connsiteY8" fmla="*/ 0 h 28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30" h="285560">
                <a:moveTo>
                  <a:pt x="22949" y="0"/>
                </a:moveTo>
                <a:lnTo>
                  <a:pt x="0" y="22949"/>
                </a:lnTo>
                <a:lnTo>
                  <a:pt x="0" y="259246"/>
                </a:lnTo>
                <a:lnTo>
                  <a:pt x="22949" y="285560"/>
                </a:lnTo>
                <a:lnTo>
                  <a:pt x="385082" y="285560"/>
                </a:lnTo>
                <a:lnTo>
                  <a:pt x="405430" y="260087"/>
                </a:lnTo>
                <a:lnTo>
                  <a:pt x="405430" y="21189"/>
                </a:lnTo>
                <a:lnTo>
                  <a:pt x="382481" y="0"/>
                </a:lnTo>
                <a:lnTo>
                  <a:pt x="22949" y="0"/>
                </a:lnTo>
                <a:close/>
              </a:path>
            </a:pathLst>
          </a:custGeom>
          <a:solidFill>
            <a:srgbClr val="4472C4"/>
          </a:solidFill>
          <a:ln w="7592" cap="flat">
            <a:noFill/>
            <a:prstDash val="solid"/>
            <a:miter/>
          </a:ln>
        </p:spPr>
        <p:txBody>
          <a:bodyPr rtlCol="0" anchor="ctr"/>
          <a:lstStyle/>
          <a:p>
            <a:endParaRPr lang="en-US"/>
          </a:p>
        </p:txBody>
      </p:sp>
      <p:grpSp>
        <p:nvGrpSpPr>
          <p:cNvPr id="38" name="Graphique 121">
            <a:extLst>
              <a:ext uri="{FF2B5EF4-FFF2-40B4-BE49-F238E27FC236}">
                <a16:creationId xmlns:a16="http://schemas.microsoft.com/office/drawing/2014/main" id="{0403F516-3194-485A-89B2-5C9A432368CF}"/>
              </a:ext>
            </a:extLst>
          </p:cNvPr>
          <p:cNvGrpSpPr/>
          <p:nvPr/>
        </p:nvGrpSpPr>
        <p:grpSpPr>
          <a:xfrm>
            <a:off x="177295" y="1651103"/>
            <a:ext cx="498449" cy="459436"/>
            <a:chOff x="134170" y="1979697"/>
            <a:chExt cx="498449" cy="459436"/>
          </a:xfrm>
          <a:solidFill>
            <a:srgbClr val="4472C4"/>
          </a:solidFill>
        </p:grpSpPr>
        <p:sp>
          <p:nvSpPr>
            <p:cNvPr id="41" name="Freeform: Shape 40">
              <a:extLst>
                <a:ext uri="{FF2B5EF4-FFF2-40B4-BE49-F238E27FC236}">
                  <a16:creationId xmlns:a16="http://schemas.microsoft.com/office/drawing/2014/main" id="{D0DF56B1-0DB1-40B2-9FE7-8B1B78E7FD5F}"/>
                </a:ext>
              </a:extLst>
            </p:cNvPr>
            <p:cNvSpPr/>
            <p:nvPr/>
          </p:nvSpPr>
          <p:spPr>
            <a:xfrm>
              <a:off x="134170" y="1979697"/>
              <a:ext cx="498449" cy="404970"/>
            </a:xfrm>
            <a:custGeom>
              <a:avLst/>
              <a:gdLst>
                <a:gd name="connsiteX0" fmla="*/ 459513 w 498449"/>
                <a:gd name="connsiteY0" fmla="*/ 404971 h 404970"/>
                <a:gd name="connsiteX1" fmla="*/ 38937 w 498449"/>
                <a:gd name="connsiteY1" fmla="*/ 404971 h 404970"/>
                <a:gd name="connsiteX2" fmla="*/ 0 w 498449"/>
                <a:gd name="connsiteY2" fmla="*/ 366034 h 404970"/>
                <a:gd name="connsiteX3" fmla="*/ 0 w 498449"/>
                <a:gd name="connsiteY3" fmla="*/ 38937 h 404970"/>
                <a:gd name="connsiteX4" fmla="*/ 38937 w 498449"/>
                <a:gd name="connsiteY4" fmla="*/ 0 h 404970"/>
                <a:gd name="connsiteX5" fmla="*/ 459513 w 498449"/>
                <a:gd name="connsiteY5" fmla="*/ 0 h 404970"/>
                <a:gd name="connsiteX6" fmla="*/ 498449 w 498449"/>
                <a:gd name="connsiteY6" fmla="*/ 38937 h 404970"/>
                <a:gd name="connsiteX7" fmla="*/ 498449 w 498449"/>
                <a:gd name="connsiteY7" fmla="*/ 366034 h 404970"/>
                <a:gd name="connsiteX8" fmla="*/ 459513 w 498449"/>
                <a:gd name="connsiteY8" fmla="*/ 404971 h 404970"/>
                <a:gd name="connsiteX9" fmla="*/ 38937 w 498449"/>
                <a:gd name="connsiteY9" fmla="*/ 15529 h 404970"/>
                <a:gd name="connsiteX10" fmla="*/ 15605 w 498449"/>
                <a:gd name="connsiteY10" fmla="*/ 38860 h 404970"/>
                <a:gd name="connsiteX11" fmla="*/ 15605 w 498449"/>
                <a:gd name="connsiteY11" fmla="*/ 365958 h 404970"/>
                <a:gd name="connsiteX12" fmla="*/ 38937 w 498449"/>
                <a:gd name="connsiteY12" fmla="*/ 389289 h 404970"/>
                <a:gd name="connsiteX13" fmla="*/ 459513 w 498449"/>
                <a:gd name="connsiteY13" fmla="*/ 389289 h 404970"/>
                <a:gd name="connsiteX14" fmla="*/ 482844 w 498449"/>
                <a:gd name="connsiteY14" fmla="*/ 365958 h 404970"/>
                <a:gd name="connsiteX15" fmla="*/ 482844 w 498449"/>
                <a:gd name="connsiteY15" fmla="*/ 38860 h 404970"/>
                <a:gd name="connsiteX16" fmla="*/ 459513 w 498449"/>
                <a:gd name="connsiteY16" fmla="*/ 15529 h 404970"/>
                <a:gd name="connsiteX17" fmla="*/ 38937 w 498449"/>
                <a:gd name="connsiteY17" fmla="*/ 15529 h 40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449" h="404970">
                  <a:moveTo>
                    <a:pt x="459513" y="404971"/>
                  </a:moveTo>
                  <a:lnTo>
                    <a:pt x="38937" y="404971"/>
                  </a:lnTo>
                  <a:cubicBezTo>
                    <a:pt x="17441" y="404971"/>
                    <a:pt x="0" y="387453"/>
                    <a:pt x="0" y="366034"/>
                  </a:cubicBezTo>
                  <a:lnTo>
                    <a:pt x="0" y="38937"/>
                  </a:lnTo>
                  <a:cubicBezTo>
                    <a:pt x="0" y="17441"/>
                    <a:pt x="17441" y="0"/>
                    <a:pt x="38937" y="0"/>
                  </a:cubicBezTo>
                  <a:lnTo>
                    <a:pt x="459513" y="0"/>
                  </a:lnTo>
                  <a:cubicBezTo>
                    <a:pt x="481008" y="0"/>
                    <a:pt x="498449" y="17441"/>
                    <a:pt x="498449" y="38937"/>
                  </a:cubicBezTo>
                  <a:lnTo>
                    <a:pt x="498449" y="366034"/>
                  </a:lnTo>
                  <a:cubicBezTo>
                    <a:pt x="498449" y="387530"/>
                    <a:pt x="481008" y="404971"/>
                    <a:pt x="459513" y="404971"/>
                  </a:cubicBezTo>
                  <a:close/>
                  <a:moveTo>
                    <a:pt x="38937" y="15529"/>
                  </a:moveTo>
                  <a:cubicBezTo>
                    <a:pt x="26009" y="15529"/>
                    <a:pt x="15605" y="26009"/>
                    <a:pt x="15605" y="38860"/>
                  </a:cubicBezTo>
                  <a:lnTo>
                    <a:pt x="15605" y="365958"/>
                  </a:lnTo>
                  <a:cubicBezTo>
                    <a:pt x="15605" y="378809"/>
                    <a:pt x="26085" y="389289"/>
                    <a:pt x="38937" y="389289"/>
                  </a:cubicBezTo>
                  <a:lnTo>
                    <a:pt x="459513" y="389289"/>
                  </a:lnTo>
                  <a:cubicBezTo>
                    <a:pt x="472364" y="389289"/>
                    <a:pt x="482844" y="378809"/>
                    <a:pt x="482844" y="365958"/>
                  </a:cubicBezTo>
                  <a:lnTo>
                    <a:pt x="482844" y="38860"/>
                  </a:lnTo>
                  <a:cubicBezTo>
                    <a:pt x="482844" y="26009"/>
                    <a:pt x="472364" y="15529"/>
                    <a:pt x="459513" y="15529"/>
                  </a:cubicBezTo>
                  <a:lnTo>
                    <a:pt x="38937" y="15529"/>
                  </a:lnTo>
                  <a:close/>
                </a:path>
              </a:pathLst>
            </a:custGeom>
            <a:solidFill>
              <a:srgbClr val="4472C4"/>
            </a:solidFill>
            <a:ln w="759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6DD47E3-101B-4BEC-8F8A-9B2617A095B3}"/>
                </a:ext>
              </a:extLst>
            </p:cNvPr>
            <p:cNvSpPr/>
            <p:nvPr/>
          </p:nvSpPr>
          <p:spPr>
            <a:xfrm>
              <a:off x="173107" y="2018557"/>
              <a:ext cx="420576" cy="298717"/>
            </a:xfrm>
            <a:custGeom>
              <a:avLst/>
              <a:gdLst>
                <a:gd name="connsiteX0" fmla="*/ 386688 w 420576"/>
                <a:gd name="connsiteY0" fmla="*/ 298718 h 298717"/>
                <a:gd name="connsiteX1" fmla="*/ 33964 w 420576"/>
                <a:gd name="connsiteY1" fmla="*/ 298718 h 298717"/>
                <a:gd name="connsiteX2" fmla="*/ 0 w 420576"/>
                <a:gd name="connsiteY2" fmla="*/ 264753 h 298717"/>
                <a:gd name="connsiteX3" fmla="*/ 0 w 420576"/>
                <a:gd name="connsiteY3" fmla="*/ 33888 h 298717"/>
                <a:gd name="connsiteX4" fmla="*/ 33964 w 420576"/>
                <a:gd name="connsiteY4" fmla="*/ 0 h 298717"/>
                <a:gd name="connsiteX5" fmla="*/ 386688 w 420576"/>
                <a:gd name="connsiteY5" fmla="*/ 0 h 298717"/>
                <a:gd name="connsiteX6" fmla="*/ 420576 w 420576"/>
                <a:gd name="connsiteY6" fmla="*/ 33888 h 298717"/>
                <a:gd name="connsiteX7" fmla="*/ 420576 w 420576"/>
                <a:gd name="connsiteY7" fmla="*/ 264753 h 298717"/>
                <a:gd name="connsiteX8" fmla="*/ 386688 w 420576"/>
                <a:gd name="connsiteY8" fmla="*/ 298718 h 298717"/>
                <a:gd name="connsiteX9" fmla="*/ 33964 w 420576"/>
                <a:gd name="connsiteY9" fmla="*/ 15605 h 298717"/>
                <a:gd name="connsiteX10" fmla="*/ 15605 w 420576"/>
                <a:gd name="connsiteY10" fmla="*/ 33964 h 298717"/>
                <a:gd name="connsiteX11" fmla="*/ 15605 w 420576"/>
                <a:gd name="connsiteY11" fmla="*/ 264830 h 298717"/>
                <a:gd name="connsiteX12" fmla="*/ 33964 w 420576"/>
                <a:gd name="connsiteY12" fmla="*/ 283189 h 298717"/>
                <a:gd name="connsiteX13" fmla="*/ 386688 w 420576"/>
                <a:gd name="connsiteY13" fmla="*/ 283189 h 298717"/>
                <a:gd name="connsiteX14" fmla="*/ 405048 w 420576"/>
                <a:gd name="connsiteY14" fmla="*/ 264830 h 298717"/>
                <a:gd name="connsiteX15" fmla="*/ 405048 w 420576"/>
                <a:gd name="connsiteY15" fmla="*/ 33964 h 298717"/>
                <a:gd name="connsiteX16" fmla="*/ 386688 w 420576"/>
                <a:gd name="connsiteY16" fmla="*/ 15605 h 298717"/>
                <a:gd name="connsiteX17" fmla="*/ 33964 w 420576"/>
                <a:gd name="connsiteY17" fmla="*/ 15605 h 2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576" h="298717">
                  <a:moveTo>
                    <a:pt x="386688" y="298718"/>
                  </a:moveTo>
                  <a:lnTo>
                    <a:pt x="33964" y="298718"/>
                  </a:lnTo>
                  <a:cubicBezTo>
                    <a:pt x="15223" y="298718"/>
                    <a:pt x="0" y="283495"/>
                    <a:pt x="0" y="264753"/>
                  </a:cubicBezTo>
                  <a:lnTo>
                    <a:pt x="0" y="33888"/>
                  </a:lnTo>
                  <a:cubicBezTo>
                    <a:pt x="0" y="15146"/>
                    <a:pt x="15223" y="0"/>
                    <a:pt x="33964" y="0"/>
                  </a:cubicBezTo>
                  <a:lnTo>
                    <a:pt x="386688" y="0"/>
                  </a:lnTo>
                  <a:cubicBezTo>
                    <a:pt x="405354" y="0"/>
                    <a:pt x="420576" y="15223"/>
                    <a:pt x="420576" y="33888"/>
                  </a:cubicBezTo>
                  <a:lnTo>
                    <a:pt x="420576" y="264753"/>
                  </a:lnTo>
                  <a:cubicBezTo>
                    <a:pt x="420576" y="283495"/>
                    <a:pt x="405354" y="298718"/>
                    <a:pt x="386688" y="298718"/>
                  </a:cubicBezTo>
                  <a:close/>
                  <a:moveTo>
                    <a:pt x="33964" y="15605"/>
                  </a:moveTo>
                  <a:cubicBezTo>
                    <a:pt x="23867" y="15605"/>
                    <a:pt x="15605" y="23790"/>
                    <a:pt x="15605" y="33964"/>
                  </a:cubicBezTo>
                  <a:lnTo>
                    <a:pt x="15605" y="264830"/>
                  </a:lnTo>
                  <a:cubicBezTo>
                    <a:pt x="15605" y="274927"/>
                    <a:pt x="23790" y="283189"/>
                    <a:pt x="33964" y="283189"/>
                  </a:cubicBezTo>
                  <a:lnTo>
                    <a:pt x="386688" y="283189"/>
                  </a:lnTo>
                  <a:cubicBezTo>
                    <a:pt x="396786" y="283189"/>
                    <a:pt x="405048" y="275004"/>
                    <a:pt x="405048" y="264830"/>
                  </a:cubicBezTo>
                  <a:lnTo>
                    <a:pt x="405048" y="33964"/>
                  </a:lnTo>
                  <a:cubicBezTo>
                    <a:pt x="405048" y="23867"/>
                    <a:pt x="396786" y="15605"/>
                    <a:pt x="386688" y="15605"/>
                  </a:cubicBezTo>
                  <a:lnTo>
                    <a:pt x="33964" y="15605"/>
                  </a:lnTo>
                  <a:close/>
                </a:path>
              </a:pathLst>
            </a:custGeom>
            <a:solidFill>
              <a:srgbClr val="4472C4"/>
            </a:solidFill>
            <a:ln w="759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2BAEE44-22C3-4641-B444-F5A906EE66AC}"/>
                </a:ext>
              </a:extLst>
            </p:cNvPr>
            <p:cNvSpPr/>
            <p:nvPr/>
          </p:nvSpPr>
          <p:spPr>
            <a:xfrm>
              <a:off x="289892" y="2368987"/>
              <a:ext cx="187287" cy="70147"/>
            </a:xfrm>
            <a:custGeom>
              <a:avLst/>
              <a:gdLst>
                <a:gd name="connsiteX0" fmla="*/ 179485 w 187287"/>
                <a:gd name="connsiteY0" fmla="*/ 70147 h 70147"/>
                <a:gd name="connsiteX1" fmla="*/ 7827 w 187287"/>
                <a:gd name="connsiteY1" fmla="*/ 70147 h 70147"/>
                <a:gd name="connsiteX2" fmla="*/ 101 w 187287"/>
                <a:gd name="connsiteY2" fmla="*/ 63568 h 70147"/>
                <a:gd name="connsiteX3" fmla="*/ 5303 w 187287"/>
                <a:gd name="connsiteY3" fmla="*/ 54924 h 70147"/>
                <a:gd name="connsiteX4" fmla="*/ 23662 w 187287"/>
                <a:gd name="connsiteY4" fmla="*/ 45286 h 70147"/>
                <a:gd name="connsiteX5" fmla="*/ 23356 w 187287"/>
                <a:gd name="connsiteY5" fmla="*/ 7803 h 70147"/>
                <a:gd name="connsiteX6" fmla="*/ 31159 w 187287"/>
                <a:gd name="connsiteY6" fmla="*/ 0 h 70147"/>
                <a:gd name="connsiteX7" fmla="*/ 155771 w 187287"/>
                <a:gd name="connsiteY7" fmla="*/ 0 h 70147"/>
                <a:gd name="connsiteX8" fmla="*/ 163574 w 187287"/>
                <a:gd name="connsiteY8" fmla="*/ 7803 h 70147"/>
                <a:gd name="connsiteX9" fmla="*/ 163574 w 187287"/>
                <a:gd name="connsiteY9" fmla="*/ 46739 h 70147"/>
                <a:gd name="connsiteX10" fmla="*/ 180785 w 187287"/>
                <a:gd name="connsiteY10" fmla="*/ 54618 h 70147"/>
                <a:gd name="connsiteX11" fmla="*/ 187287 w 187287"/>
                <a:gd name="connsiteY11" fmla="*/ 62344 h 70147"/>
                <a:gd name="connsiteX12" fmla="*/ 179485 w 187287"/>
                <a:gd name="connsiteY12" fmla="*/ 70147 h 70147"/>
                <a:gd name="connsiteX13" fmla="*/ 36284 w 187287"/>
                <a:gd name="connsiteY13" fmla="*/ 54542 h 70147"/>
                <a:gd name="connsiteX14" fmla="*/ 150799 w 187287"/>
                <a:gd name="connsiteY14" fmla="*/ 54542 h 70147"/>
                <a:gd name="connsiteX15" fmla="*/ 148045 w 187287"/>
                <a:gd name="connsiteY15" fmla="*/ 46739 h 70147"/>
                <a:gd name="connsiteX16" fmla="*/ 148045 w 187287"/>
                <a:gd name="connsiteY16" fmla="*/ 15605 h 70147"/>
                <a:gd name="connsiteX17" fmla="*/ 39038 w 187287"/>
                <a:gd name="connsiteY17" fmla="*/ 15605 h 70147"/>
                <a:gd name="connsiteX18" fmla="*/ 39038 w 187287"/>
                <a:gd name="connsiteY18" fmla="*/ 46739 h 70147"/>
                <a:gd name="connsiteX19" fmla="*/ 36284 w 187287"/>
                <a:gd name="connsiteY19" fmla="*/ 54542 h 7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287" h="70147">
                  <a:moveTo>
                    <a:pt x="179485" y="70147"/>
                  </a:moveTo>
                  <a:lnTo>
                    <a:pt x="7827" y="70147"/>
                  </a:lnTo>
                  <a:cubicBezTo>
                    <a:pt x="4002" y="70147"/>
                    <a:pt x="713" y="67393"/>
                    <a:pt x="101" y="63568"/>
                  </a:cubicBezTo>
                  <a:cubicBezTo>
                    <a:pt x="-511" y="59820"/>
                    <a:pt x="1708" y="56148"/>
                    <a:pt x="5303" y="54924"/>
                  </a:cubicBezTo>
                  <a:cubicBezTo>
                    <a:pt x="13488" y="52170"/>
                    <a:pt x="22209" y="47657"/>
                    <a:pt x="23662" y="45286"/>
                  </a:cubicBezTo>
                  <a:lnTo>
                    <a:pt x="23356" y="7803"/>
                  </a:lnTo>
                  <a:cubicBezTo>
                    <a:pt x="23356" y="3519"/>
                    <a:pt x="26798" y="0"/>
                    <a:pt x="31159" y="0"/>
                  </a:cubicBezTo>
                  <a:lnTo>
                    <a:pt x="155771" y="0"/>
                  </a:lnTo>
                  <a:cubicBezTo>
                    <a:pt x="160055" y="0"/>
                    <a:pt x="163574" y="3519"/>
                    <a:pt x="163574" y="7803"/>
                  </a:cubicBezTo>
                  <a:lnTo>
                    <a:pt x="163574" y="46739"/>
                  </a:lnTo>
                  <a:cubicBezTo>
                    <a:pt x="164645" y="47581"/>
                    <a:pt x="172830" y="51864"/>
                    <a:pt x="180785" y="54618"/>
                  </a:cubicBezTo>
                  <a:cubicBezTo>
                    <a:pt x="184457" y="55230"/>
                    <a:pt x="187287" y="58443"/>
                    <a:pt x="187287" y="62344"/>
                  </a:cubicBezTo>
                  <a:cubicBezTo>
                    <a:pt x="187287" y="66628"/>
                    <a:pt x="183845" y="70147"/>
                    <a:pt x="179485" y="70147"/>
                  </a:cubicBezTo>
                  <a:close/>
                  <a:moveTo>
                    <a:pt x="36284" y="54542"/>
                  </a:moveTo>
                  <a:lnTo>
                    <a:pt x="150799" y="54542"/>
                  </a:lnTo>
                  <a:cubicBezTo>
                    <a:pt x="149039" y="52170"/>
                    <a:pt x="148045" y="49570"/>
                    <a:pt x="148045" y="46739"/>
                  </a:cubicBezTo>
                  <a:lnTo>
                    <a:pt x="148045" y="15605"/>
                  </a:lnTo>
                  <a:lnTo>
                    <a:pt x="39038" y="15605"/>
                  </a:lnTo>
                  <a:lnTo>
                    <a:pt x="39038" y="46739"/>
                  </a:lnTo>
                  <a:cubicBezTo>
                    <a:pt x="39038" y="49570"/>
                    <a:pt x="38043" y="52170"/>
                    <a:pt x="36284" y="54542"/>
                  </a:cubicBezTo>
                  <a:close/>
                </a:path>
              </a:pathLst>
            </a:custGeom>
            <a:solidFill>
              <a:srgbClr val="4472C4"/>
            </a:solidFill>
            <a:ln w="7592" cap="flat">
              <a:noFill/>
              <a:prstDash val="solid"/>
              <a:miter/>
            </a:ln>
          </p:spPr>
          <p:txBody>
            <a:bodyPr rtlCol="0" anchor="ctr"/>
            <a:lstStyle/>
            <a:p>
              <a:endParaRPr lang="en-US"/>
            </a:p>
          </p:txBody>
        </p:sp>
      </p:grpSp>
      <p:grpSp>
        <p:nvGrpSpPr>
          <p:cNvPr id="48" name="Graphique 121">
            <a:extLst>
              <a:ext uri="{FF2B5EF4-FFF2-40B4-BE49-F238E27FC236}">
                <a16:creationId xmlns:a16="http://schemas.microsoft.com/office/drawing/2014/main" id="{B4DCC0F6-9A4F-48D0-A566-B63B6BA4B0F5}"/>
              </a:ext>
            </a:extLst>
          </p:cNvPr>
          <p:cNvGrpSpPr/>
          <p:nvPr/>
        </p:nvGrpSpPr>
        <p:grpSpPr>
          <a:xfrm>
            <a:off x="319731" y="1787114"/>
            <a:ext cx="213730" cy="110843"/>
            <a:chOff x="276606" y="2115708"/>
            <a:chExt cx="213730" cy="110843"/>
          </a:xfrm>
          <a:solidFill>
            <a:srgbClr val="FFFFFF"/>
          </a:solidFill>
        </p:grpSpPr>
        <p:sp>
          <p:nvSpPr>
            <p:cNvPr id="49" name="Freeform: Shape 48">
              <a:extLst>
                <a:ext uri="{FF2B5EF4-FFF2-40B4-BE49-F238E27FC236}">
                  <a16:creationId xmlns:a16="http://schemas.microsoft.com/office/drawing/2014/main" id="{CFC85739-69FE-41D6-8E87-788113B1DF5F}"/>
                </a:ext>
              </a:extLst>
            </p:cNvPr>
            <p:cNvSpPr/>
            <p:nvPr/>
          </p:nvSpPr>
          <p:spPr>
            <a:xfrm>
              <a:off x="361670" y="2210716"/>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0C4DF84-30D0-43AF-B851-B19EEC70FFF9}"/>
                </a:ext>
              </a:extLst>
            </p:cNvPr>
            <p:cNvSpPr/>
            <p:nvPr/>
          </p:nvSpPr>
          <p:spPr>
            <a:xfrm>
              <a:off x="276606" y="2210716"/>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22985C-361D-4CFA-AB06-369D3C5D5C25}"/>
                </a:ext>
              </a:extLst>
            </p:cNvPr>
            <p:cNvSpPr/>
            <p:nvPr/>
          </p:nvSpPr>
          <p:spPr>
            <a:xfrm>
              <a:off x="361670" y="2147377"/>
              <a:ext cx="128666" cy="15911"/>
            </a:xfrm>
            <a:custGeom>
              <a:avLst/>
              <a:gdLst>
                <a:gd name="connsiteX0" fmla="*/ 120711 w 128666"/>
                <a:gd name="connsiteY0" fmla="*/ 0 h 15911"/>
                <a:gd name="connsiteX1" fmla="*/ 7879 w 128666"/>
                <a:gd name="connsiteY1" fmla="*/ 0 h 15911"/>
                <a:gd name="connsiteX2" fmla="*/ 0 w 128666"/>
                <a:gd name="connsiteY2" fmla="*/ 7956 h 15911"/>
                <a:gd name="connsiteX3" fmla="*/ 7879 w 128666"/>
                <a:gd name="connsiteY3" fmla="*/ 15911 h 15911"/>
                <a:gd name="connsiteX4" fmla="*/ 120711 w 128666"/>
                <a:gd name="connsiteY4" fmla="*/ 15911 h 15911"/>
                <a:gd name="connsiteX5" fmla="*/ 128667 w 128666"/>
                <a:gd name="connsiteY5" fmla="*/ 7956 h 15911"/>
                <a:gd name="connsiteX6" fmla="*/ 120711 w 128666"/>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911">
                  <a:moveTo>
                    <a:pt x="120711" y="0"/>
                  </a:moveTo>
                  <a:lnTo>
                    <a:pt x="7879" y="0"/>
                  </a:lnTo>
                  <a:cubicBezTo>
                    <a:pt x="3519" y="0"/>
                    <a:pt x="0" y="3595"/>
                    <a:pt x="0" y="7956"/>
                  </a:cubicBezTo>
                  <a:cubicBezTo>
                    <a:pt x="0" y="12316"/>
                    <a:pt x="3519" y="15911"/>
                    <a:pt x="7879" y="15911"/>
                  </a:cubicBezTo>
                  <a:lnTo>
                    <a:pt x="120711" y="15911"/>
                  </a:lnTo>
                  <a:cubicBezTo>
                    <a:pt x="125071" y="15911"/>
                    <a:pt x="128667" y="12316"/>
                    <a:pt x="128667" y="7956"/>
                  </a:cubicBezTo>
                  <a:cubicBezTo>
                    <a:pt x="128667" y="3595"/>
                    <a:pt x="125148" y="0"/>
                    <a:pt x="120711" y="0"/>
                  </a:cubicBezTo>
                  <a:close/>
                </a:path>
              </a:pathLst>
            </a:custGeom>
            <a:solidFill>
              <a:srgbClr val="FFFFFF"/>
            </a:solidFill>
            <a:ln w="759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1B0E5A4-478B-415C-883C-C1F145EF35D4}"/>
                </a:ext>
              </a:extLst>
            </p:cNvPr>
            <p:cNvSpPr/>
            <p:nvPr/>
          </p:nvSpPr>
          <p:spPr>
            <a:xfrm>
              <a:off x="276606" y="2147377"/>
              <a:ext cx="57295" cy="15911"/>
            </a:xfrm>
            <a:custGeom>
              <a:avLst/>
              <a:gdLst>
                <a:gd name="connsiteX0" fmla="*/ 49417 w 57295"/>
                <a:gd name="connsiteY0" fmla="*/ 0 h 15911"/>
                <a:gd name="connsiteX1" fmla="*/ 7879 w 57295"/>
                <a:gd name="connsiteY1" fmla="*/ 0 h 15911"/>
                <a:gd name="connsiteX2" fmla="*/ 0 w 57295"/>
                <a:gd name="connsiteY2" fmla="*/ 7956 h 15911"/>
                <a:gd name="connsiteX3" fmla="*/ 7879 w 57295"/>
                <a:gd name="connsiteY3" fmla="*/ 15911 h 15911"/>
                <a:gd name="connsiteX4" fmla="*/ 49417 w 57295"/>
                <a:gd name="connsiteY4" fmla="*/ 15911 h 15911"/>
                <a:gd name="connsiteX5" fmla="*/ 57296 w 57295"/>
                <a:gd name="connsiteY5" fmla="*/ 7956 h 15911"/>
                <a:gd name="connsiteX6" fmla="*/ 49417 w 57295"/>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911">
                  <a:moveTo>
                    <a:pt x="49417" y="0"/>
                  </a:moveTo>
                  <a:lnTo>
                    <a:pt x="7879" y="0"/>
                  </a:lnTo>
                  <a:cubicBezTo>
                    <a:pt x="3519" y="0"/>
                    <a:pt x="0" y="3595"/>
                    <a:pt x="0" y="7956"/>
                  </a:cubicBezTo>
                  <a:cubicBezTo>
                    <a:pt x="0" y="12316"/>
                    <a:pt x="3519" y="15911"/>
                    <a:pt x="7879" y="15911"/>
                  </a:cubicBezTo>
                  <a:lnTo>
                    <a:pt x="49417" y="15911"/>
                  </a:lnTo>
                  <a:cubicBezTo>
                    <a:pt x="53777" y="15911"/>
                    <a:pt x="57296" y="12316"/>
                    <a:pt x="57296" y="7956"/>
                  </a:cubicBezTo>
                  <a:cubicBezTo>
                    <a:pt x="57296" y="3595"/>
                    <a:pt x="53777" y="0"/>
                    <a:pt x="49417" y="0"/>
                  </a:cubicBezTo>
                  <a:close/>
                </a:path>
              </a:pathLst>
            </a:custGeom>
            <a:solidFill>
              <a:srgbClr val="FFFFFF"/>
            </a:solidFill>
            <a:ln w="759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00EF811-840F-46F8-A235-9C86B3B44D21}"/>
                </a:ext>
              </a:extLst>
            </p:cNvPr>
            <p:cNvSpPr/>
            <p:nvPr/>
          </p:nvSpPr>
          <p:spPr>
            <a:xfrm>
              <a:off x="361670" y="2179046"/>
              <a:ext cx="128666" cy="15834"/>
            </a:xfrm>
            <a:custGeom>
              <a:avLst/>
              <a:gdLst>
                <a:gd name="connsiteX0" fmla="*/ 120711 w 128666"/>
                <a:gd name="connsiteY0" fmla="*/ 0 h 15834"/>
                <a:gd name="connsiteX1" fmla="*/ 7879 w 128666"/>
                <a:gd name="connsiteY1" fmla="*/ 0 h 15834"/>
                <a:gd name="connsiteX2" fmla="*/ 0 w 128666"/>
                <a:gd name="connsiteY2" fmla="*/ 7956 h 15834"/>
                <a:gd name="connsiteX3" fmla="*/ 7879 w 128666"/>
                <a:gd name="connsiteY3" fmla="*/ 15835 h 15834"/>
                <a:gd name="connsiteX4" fmla="*/ 120711 w 128666"/>
                <a:gd name="connsiteY4" fmla="*/ 15835 h 15834"/>
                <a:gd name="connsiteX5" fmla="*/ 128667 w 128666"/>
                <a:gd name="connsiteY5" fmla="*/ 7956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956"/>
                  </a:cubicBezTo>
                  <a:cubicBezTo>
                    <a:pt x="0" y="12316"/>
                    <a:pt x="3519" y="15835"/>
                    <a:pt x="7879" y="15835"/>
                  </a:cubicBezTo>
                  <a:lnTo>
                    <a:pt x="120711" y="15835"/>
                  </a:lnTo>
                  <a:cubicBezTo>
                    <a:pt x="125071" y="15835"/>
                    <a:pt x="128667" y="12239"/>
                    <a:pt x="128667" y="7956"/>
                  </a:cubicBezTo>
                  <a:cubicBezTo>
                    <a:pt x="128667" y="3672"/>
                    <a:pt x="125148" y="0"/>
                    <a:pt x="120711" y="0"/>
                  </a:cubicBezTo>
                  <a:close/>
                </a:path>
              </a:pathLst>
            </a:custGeom>
            <a:solidFill>
              <a:srgbClr val="FFFFFF"/>
            </a:solidFill>
            <a:ln w="759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F79E63B-1FC7-45DD-8ABC-B804FACCBD13}"/>
                </a:ext>
              </a:extLst>
            </p:cNvPr>
            <p:cNvSpPr/>
            <p:nvPr/>
          </p:nvSpPr>
          <p:spPr>
            <a:xfrm>
              <a:off x="276606" y="2179046"/>
              <a:ext cx="57295" cy="15834"/>
            </a:xfrm>
            <a:custGeom>
              <a:avLst/>
              <a:gdLst>
                <a:gd name="connsiteX0" fmla="*/ 49417 w 57295"/>
                <a:gd name="connsiteY0" fmla="*/ 0 h 15834"/>
                <a:gd name="connsiteX1" fmla="*/ 7879 w 57295"/>
                <a:gd name="connsiteY1" fmla="*/ 0 h 15834"/>
                <a:gd name="connsiteX2" fmla="*/ 0 w 57295"/>
                <a:gd name="connsiteY2" fmla="*/ 7956 h 15834"/>
                <a:gd name="connsiteX3" fmla="*/ 7879 w 57295"/>
                <a:gd name="connsiteY3" fmla="*/ 15835 h 15834"/>
                <a:gd name="connsiteX4" fmla="*/ 49417 w 57295"/>
                <a:gd name="connsiteY4" fmla="*/ 15835 h 15834"/>
                <a:gd name="connsiteX5" fmla="*/ 57296 w 57295"/>
                <a:gd name="connsiteY5" fmla="*/ 7956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956"/>
                  </a:cubicBezTo>
                  <a:cubicBezTo>
                    <a:pt x="0" y="12316"/>
                    <a:pt x="3519" y="15835"/>
                    <a:pt x="7879" y="15835"/>
                  </a:cubicBezTo>
                  <a:lnTo>
                    <a:pt x="49417" y="15835"/>
                  </a:lnTo>
                  <a:cubicBezTo>
                    <a:pt x="53777" y="15835"/>
                    <a:pt x="57296" y="12239"/>
                    <a:pt x="57296" y="7956"/>
                  </a:cubicBezTo>
                  <a:cubicBezTo>
                    <a:pt x="57296" y="3672"/>
                    <a:pt x="53777" y="0"/>
                    <a:pt x="49417" y="0"/>
                  </a:cubicBezTo>
                  <a:close/>
                </a:path>
              </a:pathLst>
            </a:custGeom>
            <a:solidFill>
              <a:srgbClr val="FFFFFF"/>
            </a:solidFill>
            <a:ln w="759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012C8B4-42AC-4CF0-B00E-7D4D3A50EC11}"/>
                </a:ext>
              </a:extLst>
            </p:cNvPr>
            <p:cNvSpPr/>
            <p:nvPr/>
          </p:nvSpPr>
          <p:spPr>
            <a:xfrm>
              <a:off x="361670" y="2115708"/>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B5AE92B-831A-40C0-9795-B563C7506C40}"/>
                </a:ext>
              </a:extLst>
            </p:cNvPr>
            <p:cNvSpPr/>
            <p:nvPr/>
          </p:nvSpPr>
          <p:spPr>
            <a:xfrm>
              <a:off x="276606" y="2115708"/>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a:p>
          </p:txBody>
        </p:sp>
      </p:grpSp>
      <p:sp>
        <p:nvSpPr>
          <p:cNvPr id="93" name="Rectangle : coins arrondis 89">
            <a:extLst>
              <a:ext uri="{FF2B5EF4-FFF2-40B4-BE49-F238E27FC236}">
                <a16:creationId xmlns:a16="http://schemas.microsoft.com/office/drawing/2014/main" id="{56CBB988-2D40-4619-B68C-4A34641DF0B8}"/>
              </a:ext>
            </a:extLst>
          </p:cNvPr>
          <p:cNvSpPr/>
          <p:nvPr/>
        </p:nvSpPr>
        <p:spPr>
          <a:xfrm>
            <a:off x="243691" y="4009983"/>
            <a:ext cx="2545189" cy="893636"/>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fr-FR" sz="1200" dirty="0">
                <a:latin typeface="Verdana" panose="020B0604030504040204" pitchFamily="34" charset="0"/>
                <a:ea typeface="Verdana" panose="020B0604030504040204" pitchFamily="34" charset="0"/>
              </a:rPr>
              <a:t>À domicile (CDS Kiosk, application)</a:t>
            </a:r>
          </a:p>
          <a:p>
            <a:pPr marL="171450" indent="-171450">
              <a:buFont typeface="Arial" panose="020B0604020202020204" pitchFamily="34" charset="0"/>
              <a:buChar char="•"/>
            </a:pPr>
            <a:r>
              <a:rPr lang="fr-FR" sz="1200" dirty="0">
                <a:latin typeface="Verdana" panose="020B0604030504040204" pitchFamily="34" charset="0"/>
                <a:ea typeface="Verdana" panose="020B0604030504040204" pitchFamily="34" charset="0"/>
              </a:rPr>
              <a:t>À la poste (interface utilisateur du CDS)</a:t>
            </a:r>
          </a:p>
          <a:p>
            <a:pPr marL="171450" indent="-171450">
              <a:buFont typeface="Arial" panose="020B0604020202020204" pitchFamily="34" charset="0"/>
              <a:buChar char="•"/>
            </a:pPr>
            <a:r>
              <a:rPr lang="fr-FR" sz="1200" dirty="0">
                <a:latin typeface="Verdana" panose="020B0604030504040204" pitchFamily="34" charset="0"/>
                <a:ea typeface="Verdana" panose="020B0604030504040204" pitchFamily="34" charset="0"/>
              </a:rPr>
              <a:t>Au travail (API du CDS)</a:t>
            </a:r>
          </a:p>
        </p:txBody>
      </p:sp>
      <p:sp>
        <p:nvSpPr>
          <p:cNvPr id="94" name="Rectangle : coins arrondis 89">
            <a:extLst>
              <a:ext uri="{FF2B5EF4-FFF2-40B4-BE49-F238E27FC236}">
                <a16:creationId xmlns:a16="http://schemas.microsoft.com/office/drawing/2014/main" id="{588ABFA3-2063-4AA5-88E1-4885AB3007FD}"/>
              </a:ext>
            </a:extLst>
          </p:cNvPr>
          <p:cNvSpPr/>
          <p:nvPr/>
        </p:nvSpPr>
        <p:spPr>
          <a:xfrm>
            <a:off x="243691" y="2749168"/>
            <a:ext cx="2496385"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pPr marL="171450" indent="-171450">
              <a:buFont typeface="Arial" panose="020B0604020202020204" pitchFamily="34" charset="0"/>
              <a:buChar char="•"/>
            </a:pPr>
            <a:r>
              <a:rPr lang="fr-FR" sz="1200" dirty="0">
                <a:latin typeface="Verdana" panose="020B0604030504040204" pitchFamily="34" charset="0"/>
                <a:ea typeface="Verdana" panose="020B0604030504040204" pitchFamily="34" charset="0"/>
              </a:rPr>
              <a:t>Contrôles de conformité EAD</a:t>
            </a:r>
          </a:p>
          <a:p>
            <a:pPr marL="171450" indent="-171450">
              <a:buFont typeface="Arial" panose="020B0604020202020204" pitchFamily="34" charset="0"/>
              <a:buChar char="•"/>
            </a:pPr>
            <a:r>
              <a:rPr lang="fr-FR" sz="1200" dirty="0">
                <a:latin typeface="Verdana" panose="020B0604030504040204" pitchFamily="34" charset="0"/>
                <a:ea typeface="Verdana" panose="020B0604030504040204" pitchFamily="34" charset="0"/>
              </a:rPr>
              <a:t>Calcul des coûts </a:t>
            </a:r>
            <a:br>
              <a:rPr lang="fr-FR" sz="1200" dirty="0">
                <a:latin typeface="Verdana" panose="020B0604030504040204" pitchFamily="34" charset="0"/>
                <a:ea typeface="Verdana" panose="020B0604030504040204" pitchFamily="34" charset="0"/>
              </a:rPr>
            </a:br>
            <a:r>
              <a:rPr lang="fr-FR" sz="1200" dirty="0">
                <a:latin typeface="Verdana" panose="020B0604030504040204" pitchFamily="34" charset="0"/>
                <a:ea typeface="Verdana" panose="020B0604030504040204" pitchFamily="34" charset="0"/>
              </a:rPr>
              <a:t>au débarquement</a:t>
            </a:r>
          </a:p>
        </p:txBody>
      </p:sp>
      <p:sp>
        <p:nvSpPr>
          <p:cNvPr id="96" name="TextBox 95">
            <a:extLst>
              <a:ext uri="{FF2B5EF4-FFF2-40B4-BE49-F238E27FC236}">
                <a16:creationId xmlns:a16="http://schemas.microsoft.com/office/drawing/2014/main" id="{2A52278F-5B4C-4103-8F17-2FAE69FF35F4}"/>
              </a:ext>
            </a:extLst>
          </p:cNvPr>
          <p:cNvSpPr txBox="1"/>
          <p:nvPr/>
        </p:nvSpPr>
        <p:spPr>
          <a:xfrm>
            <a:off x="2161354" y="1562512"/>
            <a:ext cx="993344" cy="461665"/>
          </a:xfrm>
          <a:prstGeom prst="rect">
            <a:avLst/>
          </a:prstGeom>
          <a:noFill/>
        </p:spPr>
        <p:txBody>
          <a:bodyPr wrap="square" rtlCol="0">
            <a:spAutoFit/>
          </a:bodyPr>
          <a:lstStyle/>
          <a:p>
            <a:r>
              <a:rPr lang="fr-FR" sz="1200" dirty="0">
                <a:latin typeface="Verdana" panose="020B0604030504040204" pitchFamily="34" charset="0"/>
                <a:ea typeface="Verdana" panose="020B0604030504040204" pitchFamily="34" charset="0"/>
              </a:rPr>
              <a:t>Accepter</a:t>
            </a:r>
          </a:p>
          <a:p>
            <a:r>
              <a:rPr lang="fr-FR" sz="1200" dirty="0">
                <a:latin typeface="Verdana" panose="020B0604030504040204" pitchFamily="34" charset="0"/>
                <a:ea typeface="Verdana" panose="020B0604030504040204" pitchFamily="34" charset="0"/>
              </a:rPr>
              <a:t>Les coûts?</a:t>
            </a:r>
          </a:p>
        </p:txBody>
      </p:sp>
      <p:pic>
        <p:nvPicPr>
          <p:cNvPr id="99" name="Graphique 125">
            <a:extLst>
              <a:ext uri="{FF2B5EF4-FFF2-40B4-BE49-F238E27FC236}">
                <a16:creationId xmlns:a16="http://schemas.microsoft.com/office/drawing/2014/main" id="{B2A9CA4A-F6BD-4952-963B-B96090D35E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2422" y="2021883"/>
            <a:ext cx="475102" cy="475102"/>
          </a:xfrm>
          <a:prstGeom prst="rect">
            <a:avLst/>
          </a:prstGeom>
        </p:spPr>
      </p:pic>
      <p:pic>
        <p:nvPicPr>
          <p:cNvPr id="101" name="Graphique 122">
            <a:extLst>
              <a:ext uri="{FF2B5EF4-FFF2-40B4-BE49-F238E27FC236}">
                <a16:creationId xmlns:a16="http://schemas.microsoft.com/office/drawing/2014/main" id="{EDF8BF47-7A31-4D49-9FFB-140861C29C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9448" y="1020760"/>
            <a:ext cx="485901" cy="419642"/>
          </a:xfrm>
          <a:prstGeom prst="rect">
            <a:avLst/>
          </a:prstGeom>
        </p:spPr>
      </p:pic>
      <p:sp>
        <p:nvSpPr>
          <p:cNvPr id="102" name="TextBox 101">
            <a:extLst>
              <a:ext uri="{FF2B5EF4-FFF2-40B4-BE49-F238E27FC236}">
                <a16:creationId xmlns:a16="http://schemas.microsoft.com/office/drawing/2014/main" id="{AE9FD20F-08B1-42EC-81C9-C03D54BEFCCE}"/>
              </a:ext>
            </a:extLst>
          </p:cNvPr>
          <p:cNvSpPr txBox="1"/>
          <p:nvPr/>
        </p:nvSpPr>
        <p:spPr>
          <a:xfrm>
            <a:off x="3446850" y="875746"/>
            <a:ext cx="1125149" cy="461665"/>
          </a:xfrm>
          <a:prstGeom prst="rect">
            <a:avLst/>
          </a:prstGeom>
          <a:noFill/>
        </p:spPr>
        <p:txBody>
          <a:bodyPr wrap="square" rtlCol="0">
            <a:spAutoFit/>
          </a:bodyPr>
          <a:lstStyle/>
          <a:p>
            <a:r>
              <a:rPr lang="fr-FR" sz="1200" dirty="0">
                <a:latin typeface="Verdana" panose="020B0604030504040204" pitchFamily="34" charset="0"/>
                <a:ea typeface="Verdana" panose="020B0604030504040204" pitchFamily="34" charset="0"/>
              </a:rPr>
              <a:t>Remise</a:t>
            </a:r>
          </a:p>
          <a:p>
            <a:r>
              <a:rPr lang="fr-FR" sz="1200" dirty="0">
                <a:latin typeface="Verdana" panose="020B0604030504040204" pitchFamily="34" charset="0"/>
                <a:ea typeface="Verdana" panose="020B0604030504040204" pitchFamily="34" charset="0"/>
              </a:rPr>
              <a:t>du courrier</a:t>
            </a:r>
          </a:p>
        </p:txBody>
      </p:sp>
      <p:sp>
        <p:nvSpPr>
          <p:cNvPr id="104" name="Rectangle : coins arrondis 89">
            <a:extLst>
              <a:ext uri="{FF2B5EF4-FFF2-40B4-BE49-F238E27FC236}">
                <a16:creationId xmlns:a16="http://schemas.microsoft.com/office/drawing/2014/main" id="{8E673735-0A21-40BB-BEC8-8A1B5CAEC55A}"/>
              </a:ext>
            </a:extLst>
          </p:cNvPr>
          <p:cNvSpPr/>
          <p:nvPr/>
        </p:nvSpPr>
        <p:spPr>
          <a:xfrm>
            <a:off x="2492475" y="5134562"/>
            <a:ext cx="1432681"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fr-FR" sz="1200">
                <a:latin typeface="Verdana" panose="020B0604030504040204" pitchFamily="34" charset="0"/>
                <a:ea typeface="Verdana" panose="020B0604030504040204" pitchFamily="34" charset="0"/>
              </a:rPr>
              <a:t>Prépaiement</a:t>
            </a:r>
          </a:p>
          <a:p>
            <a:pPr marL="171450" indent="-171450">
              <a:buFont typeface="Arial" panose="020B0604020202020204" pitchFamily="34" charset="0"/>
              <a:buChar char="•"/>
            </a:pPr>
            <a:r>
              <a:rPr lang="fr-FR" sz="1200">
                <a:latin typeface="Verdana" panose="020B0604030504040204" pitchFamily="34" charset="0"/>
                <a:ea typeface="Verdana" panose="020B0604030504040204" pitchFamily="34" charset="0"/>
              </a:rPr>
              <a:t>Facturation</a:t>
            </a:r>
          </a:p>
        </p:txBody>
      </p:sp>
      <p:sp>
        <p:nvSpPr>
          <p:cNvPr id="112" name="Rectangle : coins arrondis 89">
            <a:extLst>
              <a:ext uri="{FF2B5EF4-FFF2-40B4-BE49-F238E27FC236}">
                <a16:creationId xmlns:a16="http://schemas.microsoft.com/office/drawing/2014/main" id="{AE0FAFB3-0251-4555-B90A-E14324B1D88D}"/>
              </a:ext>
            </a:extLst>
          </p:cNvPr>
          <p:cNvSpPr/>
          <p:nvPr/>
        </p:nvSpPr>
        <p:spPr>
          <a:xfrm>
            <a:off x="3837687" y="4060304"/>
            <a:ext cx="2258313" cy="76793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dirty="0">
                <a:latin typeface="Verdana" panose="020B0604030504040204" pitchFamily="34" charset="0"/>
                <a:ea typeface="Verdana" panose="020B0604030504040204" pitchFamily="34" charset="0"/>
              </a:rPr>
              <a:t>En cas d’absence de déclaration, utiliser l’ID </a:t>
            </a:r>
            <a:br>
              <a:rPr lang="fr-FR" sz="1200" dirty="0">
                <a:latin typeface="Verdana" panose="020B0604030504040204" pitchFamily="34" charset="0"/>
                <a:ea typeface="Verdana" panose="020B0604030504040204" pitchFamily="34" charset="0"/>
              </a:rPr>
            </a:br>
            <a:r>
              <a:rPr lang="fr-FR" sz="1200" dirty="0">
                <a:latin typeface="Verdana" panose="020B0604030504040204" pitchFamily="34" charset="0"/>
                <a:ea typeface="Verdana" panose="020B0604030504040204" pitchFamily="34" charset="0"/>
              </a:rPr>
              <a:t>de déclaration pour l’obtenir du tiers</a:t>
            </a:r>
          </a:p>
        </p:txBody>
      </p:sp>
      <p:sp>
        <p:nvSpPr>
          <p:cNvPr id="118" name="Rectangle : coins arrondis 89">
            <a:extLst>
              <a:ext uri="{FF2B5EF4-FFF2-40B4-BE49-F238E27FC236}">
                <a16:creationId xmlns:a16="http://schemas.microsoft.com/office/drawing/2014/main" id="{4D598786-E406-4038-8032-2D14F5726260}"/>
              </a:ext>
            </a:extLst>
          </p:cNvPr>
          <p:cNvSpPr/>
          <p:nvPr/>
        </p:nvSpPr>
        <p:spPr>
          <a:xfrm>
            <a:off x="4265483" y="2749168"/>
            <a:ext cx="1250899"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1200" dirty="0">
                <a:latin typeface="Verdana" panose="020B0604030504040204" pitchFamily="34" charset="0"/>
                <a:ea typeface="Verdana" panose="020B0604030504040204" pitchFamily="34" charset="0"/>
              </a:rPr>
              <a:t>Vérification</a:t>
            </a:r>
          </a:p>
          <a:p>
            <a:r>
              <a:rPr lang="fr-FR" sz="1200" dirty="0">
                <a:latin typeface="Verdana" panose="020B0604030504040204" pitchFamily="34" charset="0"/>
                <a:ea typeface="Verdana" panose="020B0604030504040204" pitchFamily="34" charset="0"/>
              </a:rPr>
              <a:t>de l’état</a:t>
            </a:r>
          </a:p>
          <a:p>
            <a:r>
              <a:rPr lang="fr-FR" sz="1200" dirty="0">
                <a:latin typeface="Verdana" panose="020B0604030504040204" pitchFamily="34" charset="0"/>
                <a:ea typeface="Verdana" panose="020B0604030504040204" pitchFamily="34" charset="0"/>
              </a:rPr>
              <a:t>du paiement </a:t>
            </a:r>
          </a:p>
        </p:txBody>
      </p:sp>
      <p:sp>
        <p:nvSpPr>
          <p:cNvPr id="121" name="Rectangle : coins arrondis 89">
            <a:extLst>
              <a:ext uri="{FF2B5EF4-FFF2-40B4-BE49-F238E27FC236}">
                <a16:creationId xmlns:a16="http://schemas.microsoft.com/office/drawing/2014/main" id="{50564868-3299-4D86-9481-986874F5A837}"/>
              </a:ext>
            </a:extLst>
          </p:cNvPr>
          <p:cNvSpPr/>
          <p:nvPr/>
        </p:nvSpPr>
        <p:spPr>
          <a:xfrm>
            <a:off x="4071257" y="5134562"/>
            <a:ext cx="1789612"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fr-FR" sz="1200">
                <a:latin typeface="Verdana" panose="020B0604030504040204" pitchFamily="34" charset="0"/>
                <a:ea typeface="Verdana" panose="020B0604030504040204" pitchFamily="34" charset="0"/>
              </a:rPr>
              <a:t>Déclaration provisoire</a:t>
            </a:r>
          </a:p>
          <a:p>
            <a:pPr marL="171450" indent="-171450">
              <a:buFont typeface="Arial" panose="020B0604020202020204" pitchFamily="34" charset="0"/>
              <a:buChar char="•"/>
            </a:pPr>
            <a:r>
              <a:rPr lang="fr-FR" sz="1200">
                <a:latin typeface="Verdana" panose="020B0604030504040204" pitchFamily="34" charset="0"/>
                <a:ea typeface="Verdana" panose="020B0604030504040204" pitchFamily="34" charset="0"/>
              </a:rPr>
              <a:t>État du paiement</a:t>
            </a:r>
          </a:p>
        </p:txBody>
      </p:sp>
      <p:sp>
        <p:nvSpPr>
          <p:cNvPr id="132" name="Rectangle : coins arrondis 89">
            <a:extLst>
              <a:ext uri="{FF2B5EF4-FFF2-40B4-BE49-F238E27FC236}">
                <a16:creationId xmlns:a16="http://schemas.microsoft.com/office/drawing/2014/main" id="{D73C3418-5D91-4D0A-9824-098154EF529B}"/>
              </a:ext>
            </a:extLst>
          </p:cNvPr>
          <p:cNvSpPr/>
          <p:nvPr/>
        </p:nvSpPr>
        <p:spPr>
          <a:xfrm>
            <a:off x="5840294" y="2749167"/>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1200">
                <a:latin typeface="Verdana" panose="020B0604030504040204" pitchFamily="34" charset="0"/>
                <a:ea typeface="Verdana" panose="020B0604030504040204" pitchFamily="34" charset="0"/>
              </a:rPr>
              <a:t>Impayé</a:t>
            </a:r>
          </a:p>
        </p:txBody>
      </p:sp>
      <p:pic>
        <p:nvPicPr>
          <p:cNvPr id="133" name="Graphique 125">
            <a:extLst>
              <a:ext uri="{FF2B5EF4-FFF2-40B4-BE49-F238E27FC236}">
                <a16:creationId xmlns:a16="http://schemas.microsoft.com/office/drawing/2014/main" id="{8A6D90AC-B167-43D8-8E8A-7D6CB4111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9084" y="1622713"/>
            <a:ext cx="475102" cy="475102"/>
          </a:xfrm>
          <a:prstGeom prst="rect">
            <a:avLst/>
          </a:prstGeom>
        </p:spPr>
      </p:pic>
      <p:sp>
        <p:nvSpPr>
          <p:cNvPr id="134" name="Rectangle : coins arrondis 89">
            <a:extLst>
              <a:ext uri="{FF2B5EF4-FFF2-40B4-BE49-F238E27FC236}">
                <a16:creationId xmlns:a16="http://schemas.microsoft.com/office/drawing/2014/main" id="{118F6427-8B39-4475-9BC9-F16D3692ABD1}"/>
              </a:ext>
            </a:extLst>
          </p:cNvPr>
          <p:cNvSpPr/>
          <p:nvPr/>
        </p:nvSpPr>
        <p:spPr>
          <a:xfrm>
            <a:off x="5840294" y="3263712"/>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1200">
                <a:latin typeface="Verdana" panose="020B0604030504040204" pitchFamily="34" charset="0"/>
                <a:ea typeface="Verdana" panose="020B0604030504040204" pitchFamily="34" charset="0"/>
              </a:rPr>
              <a:t>Payé</a:t>
            </a:r>
          </a:p>
        </p:txBody>
      </p:sp>
      <p:cxnSp>
        <p:nvCxnSpPr>
          <p:cNvPr id="138" name="Straight Arrow Connector 137">
            <a:extLst>
              <a:ext uri="{FF2B5EF4-FFF2-40B4-BE49-F238E27FC236}">
                <a16:creationId xmlns:a16="http://schemas.microsoft.com/office/drawing/2014/main" id="{B316A494-B1B9-4D2C-A32C-9BCB3E6351C2}"/>
              </a:ext>
            </a:extLst>
          </p:cNvPr>
          <p:cNvCxnSpPr>
            <a:cxnSpLocks/>
            <a:stCxn id="28" idx="2"/>
          </p:cNvCxnSpPr>
          <p:nvPr/>
        </p:nvCxnSpPr>
        <p:spPr>
          <a:xfrm>
            <a:off x="1243019" y="2160235"/>
            <a:ext cx="11221" cy="57677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F0CC9A7-2D80-476D-A0C6-C7ABA84ADC5C}"/>
              </a:ext>
            </a:extLst>
          </p:cNvPr>
          <p:cNvCxnSpPr>
            <a:cxnSpLocks/>
            <a:stCxn id="132" idx="0"/>
            <a:endCxn id="133" idx="2"/>
          </p:cNvCxnSpPr>
          <p:nvPr/>
        </p:nvCxnSpPr>
        <p:spPr>
          <a:xfrm flipH="1" flipV="1">
            <a:off x="6386635" y="2097815"/>
            <a:ext cx="1" cy="65135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08F1B31-7E55-4D37-96C4-A91E7446A8E5}"/>
              </a:ext>
            </a:extLst>
          </p:cNvPr>
          <p:cNvCxnSpPr>
            <a:cxnSpLocks/>
            <a:stCxn id="99" idx="2"/>
            <a:endCxn id="104" idx="0"/>
          </p:cNvCxnSpPr>
          <p:nvPr/>
        </p:nvCxnSpPr>
        <p:spPr>
          <a:xfrm flipH="1">
            <a:off x="3208816" y="2496985"/>
            <a:ext cx="41157" cy="263757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F0A02226-C3B0-4630-BA2E-FA4170FEC474}"/>
              </a:ext>
            </a:extLst>
          </p:cNvPr>
          <p:cNvCxnSpPr>
            <a:cxnSpLocks/>
            <a:stCxn id="164" idx="0"/>
            <a:endCxn id="102" idx="2"/>
          </p:cNvCxnSpPr>
          <p:nvPr/>
        </p:nvCxnSpPr>
        <p:spPr>
          <a:xfrm rot="5400000" flipH="1" flipV="1">
            <a:off x="3617745" y="1537722"/>
            <a:ext cx="591991" cy="191370"/>
          </a:xfrm>
          <a:prstGeom prst="bentConnector3">
            <a:avLst>
              <a:gd name="adj1" fmla="val 50000"/>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B0E57C7A-C092-4D64-AD39-28F9C891E835}"/>
              </a:ext>
            </a:extLst>
          </p:cNvPr>
          <p:cNvCxnSpPr>
            <a:cxnSpLocks/>
            <a:stCxn id="96" idx="0"/>
            <a:endCxn id="101" idx="1"/>
          </p:cNvCxnSpPr>
          <p:nvPr/>
        </p:nvCxnSpPr>
        <p:spPr>
          <a:xfrm rot="5400000" flipH="1" flipV="1">
            <a:off x="2652772" y="1235836"/>
            <a:ext cx="331931" cy="321422"/>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5640285C-CD4F-48FB-B36A-DAD50A8D5EF6}"/>
              </a:ext>
            </a:extLst>
          </p:cNvPr>
          <p:cNvCxnSpPr>
            <a:cxnSpLocks/>
            <a:stCxn id="96" idx="2"/>
            <a:endCxn id="99" idx="1"/>
          </p:cNvCxnSpPr>
          <p:nvPr/>
        </p:nvCxnSpPr>
        <p:spPr>
          <a:xfrm rot="16200000" flipH="1">
            <a:off x="2717596" y="1964607"/>
            <a:ext cx="235257" cy="354396"/>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D800334F-C23A-4244-82F1-45F69EA959E3}"/>
              </a:ext>
            </a:extLst>
          </p:cNvPr>
          <p:cNvCxnSpPr>
            <a:cxnSpLocks/>
            <a:endCxn id="96" idx="1"/>
          </p:cNvCxnSpPr>
          <p:nvPr/>
        </p:nvCxnSpPr>
        <p:spPr>
          <a:xfrm rot="5400000" flipH="1" flipV="1">
            <a:off x="1583421" y="2169533"/>
            <a:ext cx="954120" cy="201745"/>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D9ED630E-C211-4056-9F2C-0E55BE7A7074}"/>
              </a:ext>
            </a:extLst>
          </p:cNvPr>
          <p:cNvCxnSpPr>
            <a:cxnSpLocks/>
            <a:stCxn id="102" idx="3"/>
            <a:endCxn id="118" idx="0"/>
          </p:cNvCxnSpPr>
          <p:nvPr/>
        </p:nvCxnSpPr>
        <p:spPr>
          <a:xfrm>
            <a:off x="4571999" y="1106579"/>
            <a:ext cx="318934" cy="1642589"/>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5F9A04D4-C8BA-4006-973C-038B69057316}"/>
              </a:ext>
            </a:extLst>
          </p:cNvPr>
          <p:cNvSpPr txBox="1"/>
          <p:nvPr/>
        </p:nvSpPr>
        <p:spPr>
          <a:xfrm>
            <a:off x="3434712" y="1929402"/>
            <a:ext cx="766685" cy="461665"/>
          </a:xfrm>
          <a:prstGeom prst="rect">
            <a:avLst/>
          </a:prstGeom>
          <a:noFill/>
        </p:spPr>
        <p:txBody>
          <a:bodyPr wrap="none" rtlCol="0">
            <a:spAutoFit/>
          </a:bodyPr>
          <a:lstStyle/>
          <a:p>
            <a:r>
              <a:rPr lang="fr-FR" sz="1200">
                <a:solidFill>
                  <a:srgbClr val="FF0000"/>
                </a:solidFill>
                <a:latin typeface="Verdana" panose="020B0604030504040204" pitchFamily="34" charset="0"/>
                <a:ea typeface="Verdana" panose="020B0604030504040204" pitchFamily="34" charset="0"/>
              </a:rPr>
              <a:t>Chez un</a:t>
            </a:r>
          </a:p>
          <a:p>
            <a:r>
              <a:rPr lang="fr-FR" sz="1200">
                <a:solidFill>
                  <a:srgbClr val="FF0000"/>
                </a:solidFill>
                <a:latin typeface="Verdana" panose="020B0604030504040204" pitchFamily="34" charset="0"/>
                <a:ea typeface="Verdana" panose="020B0604030504040204" pitchFamily="34" charset="0"/>
              </a:rPr>
              <a:t>tiers</a:t>
            </a:r>
          </a:p>
        </p:txBody>
      </p:sp>
      <p:sp>
        <p:nvSpPr>
          <p:cNvPr id="167" name="TextBox 166">
            <a:extLst>
              <a:ext uri="{FF2B5EF4-FFF2-40B4-BE49-F238E27FC236}">
                <a16:creationId xmlns:a16="http://schemas.microsoft.com/office/drawing/2014/main" id="{F8F64695-B7BA-4D33-925D-01B3EBC90D2C}"/>
              </a:ext>
            </a:extLst>
          </p:cNvPr>
          <p:cNvSpPr txBox="1"/>
          <p:nvPr/>
        </p:nvSpPr>
        <p:spPr>
          <a:xfrm>
            <a:off x="6568692" y="1537849"/>
            <a:ext cx="507896" cy="461665"/>
          </a:xfrm>
          <a:prstGeom prst="rect">
            <a:avLst/>
          </a:prstGeom>
          <a:noFill/>
        </p:spPr>
        <p:txBody>
          <a:bodyPr wrap="none" rtlCol="0">
            <a:spAutoFit/>
          </a:bodyPr>
          <a:lstStyle/>
          <a:p>
            <a:r>
              <a:rPr lang="fr-FR" sz="1200">
                <a:solidFill>
                  <a:srgbClr val="FF0000"/>
                </a:solidFill>
                <a:latin typeface="Verdana" panose="020B0604030504040204" pitchFamily="34" charset="0"/>
                <a:ea typeface="Verdana" panose="020B0604030504040204" pitchFamily="34" charset="0"/>
              </a:rPr>
              <a:t>À la</a:t>
            </a:r>
          </a:p>
          <a:p>
            <a:r>
              <a:rPr lang="fr-FR" sz="1200">
                <a:solidFill>
                  <a:srgbClr val="FF0000"/>
                </a:solidFill>
                <a:latin typeface="Verdana" panose="020B0604030504040204" pitchFamily="34" charset="0"/>
                <a:ea typeface="Verdana" panose="020B0604030504040204" pitchFamily="34" charset="0"/>
              </a:rPr>
              <a:t>poste</a:t>
            </a:r>
          </a:p>
        </p:txBody>
      </p:sp>
      <p:cxnSp>
        <p:nvCxnSpPr>
          <p:cNvPr id="168" name="Straight Arrow Connector 167">
            <a:extLst>
              <a:ext uri="{FF2B5EF4-FFF2-40B4-BE49-F238E27FC236}">
                <a16:creationId xmlns:a16="http://schemas.microsoft.com/office/drawing/2014/main" id="{E1140DF5-3FF4-4BD8-998F-747B62F22644}"/>
              </a:ext>
            </a:extLst>
          </p:cNvPr>
          <p:cNvCxnSpPr>
            <a:cxnSpLocks/>
            <a:stCxn id="118" idx="2"/>
            <a:endCxn id="112" idx="0"/>
          </p:cNvCxnSpPr>
          <p:nvPr/>
        </p:nvCxnSpPr>
        <p:spPr>
          <a:xfrm>
            <a:off x="4890933" y="3723485"/>
            <a:ext cx="75911" cy="3368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74" name="Rectangle : coins arrondis 89">
            <a:extLst>
              <a:ext uri="{FF2B5EF4-FFF2-40B4-BE49-F238E27FC236}">
                <a16:creationId xmlns:a16="http://schemas.microsoft.com/office/drawing/2014/main" id="{7F29862A-BBDA-4383-9ACC-90C66817A785}"/>
              </a:ext>
            </a:extLst>
          </p:cNvPr>
          <p:cNvSpPr/>
          <p:nvPr/>
        </p:nvSpPr>
        <p:spPr>
          <a:xfrm>
            <a:off x="7221792" y="2749166"/>
            <a:ext cx="1136528"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900" dirty="0">
                <a:latin typeface="Verdana" panose="020B0604030504040204" pitchFamily="34" charset="0"/>
                <a:ea typeface="Verdana" panose="020B0604030504040204" pitchFamily="34" charset="0"/>
              </a:rPr>
              <a:t>Préparation</a:t>
            </a:r>
          </a:p>
          <a:p>
            <a:r>
              <a:rPr lang="fr-FR" sz="900" dirty="0">
                <a:latin typeface="Verdana" panose="020B0604030504040204" pitchFamily="34" charset="0"/>
                <a:ea typeface="Verdana" panose="020B0604030504040204" pitchFamily="34" charset="0"/>
              </a:rPr>
              <a:t>de l’expédition</a:t>
            </a:r>
          </a:p>
        </p:txBody>
      </p:sp>
      <p:cxnSp>
        <p:nvCxnSpPr>
          <p:cNvPr id="177" name="Connector: Elbow 176">
            <a:extLst>
              <a:ext uri="{FF2B5EF4-FFF2-40B4-BE49-F238E27FC236}">
                <a16:creationId xmlns:a16="http://schemas.microsoft.com/office/drawing/2014/main" id="{6EACA40C-657E-4941-B76D-270B88A2FD3D}"/>
              </a:ext>
            </a:extLst>
          </p:cNvPr>
          <p:cNvCxnSpPr>
            <a:cxnSpLocks/>
            <a:stCxn id="167" idx="3"/>
            <a:endCxn id="174" idx="0"/>
          </p:cNvCxnSpPr>
          <p:nvPr/>
        </p:nvCxnSpPr>
        <p:spPr>
          <a:xfrm>
            <a:off x="7076588" y="1768682"/>
            <a:ext cx="713468" cy="980484"/>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6FCD1B4-2213-496E-B8E7-B9D5B8F28ACD}"/>
              </a:ext>
            </a:extLst>
          </p:cNvPr>
          <p:cNvCxnSpPr>
            <a:cxnSpLocks/>
            <a:stCxn id="134" idx="3"/>
          </p:cNvCxnSpPr>
          <p:nvPr/>
        </p:nvCxnSpPr>
        <p:spPr>
          <a:xfrm>
            <a:off x="6932977" y="3485216"/>
            <a:ext cx="288814" cy="30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CD77F9EB-7160-493E-B0D7-16C13669B41E}"/>
              </a:ext>
            </a:extLst>
          </p:cNvPr>
          <p:cNvCxnSpPr>
            <a:cxnSpLocks/>
            <a:stCxn id="112" idx="2"/>
            <a:endCxn id="121" idx="0"/>
          </p:cNvCxnSpPr>
          <p:nvPr/>
        </p:nvCxnSpPr>
        <p:spPr>
          <a:xfrm flipH="1">
            <a:off x="4966063" y="4828236"/>
            <a:ext cx="781" cy="306326"/>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4DC2624-0E6D-48DE-99F9-B76AFCAD808C}"/>
              </a:ext>
            </a:extLst>
          </p:cNvPr>
          <p:cNvCxnSpPr>
            <a:cxnSpLocks/>
          </p:cNvCxnSpPr>
          <p:nvPr/>
        </p:nvCxnSpPr>
        <p:spPr>
          <a:xfrm>
            <a:off x="1463041" y="3723485"/>
            <a:ext cx="0" cy="354977"/>
          </a:xfrm>
          <a:prstGeom prst="straightConnector1">
            <a:avLst/>
          </a:prstGeom>
          <a:ln w="25400">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87F99E6-4617-46AA-84E3-563585815529}"/>
              </a:ext>
            </a:extLst>
          </p:cNvPr>
          <p:cNvCxnSpPr>
            <a:cxnSpLocks/>
          </p:cNvCxnSpPr>
          <p:nvPr/>
        </p:nvCxnSpPr>
        <p:spPr>
          <a:xfrm flipH="1" flipV="1">
            <a:off x="5569540" y="2970670"/>
            <a:ext cx="25427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DCF56DDA-4773-43C9-8C9B-437338E81C99}"/>
              </a:ext>
            </a:extLst>
          </p:cNvPr>
          <p:cNvCxnSpPr>
            <a:cxnSpLocks/>
          </p:cNvCxnSpPr>
          <p:nvPr/>
        </p:nvCxnSpPr>
        <p:spPr>
          <a:xfrm flipH="1" flipV="1">
            <a:off x="5534268" y="3485215"/>
            <a:ext cx="29778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02" name="Rectangle : coins arrondis 89">
            <a:extLst>
              <a:ext uri="{FF2B5EF4-FFF2-40B4-BE49-F238E27FC236}">
                <a16:creationId xmlns:a16="http://schemas.microsoft.com/office/drawing/2014/main" id="{BD5164BD-99FC-4206-AB02-810C5D27C671}"/>
              </a:ext>
            </a:extLst>
          </p:cNvPr>
          <p:cNvSpPr/>
          <p:nvPr/>
        </p:nvSpPr>
        <p:spPr>
          <a:xfrm>
            <a:off x="6187924" y="4056650"/>
            <a:ext cx="2578337" cy="302337"/>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dirty="0">
                <a:latin typeface="Verdana" panose="020B0604030504040204" pitchFamily="34" charset="0"/>
                <a:ea typeface="Verdana" panose="020B0604030504040204" pitchFamily="34" charset="0"/>
              </a:rPr>
              <a:t>Préparation ITMATT avec infos «rendu droits acquittés»</a:t>
            </a:r>
          </a:p>
        </p:txBody>
      </p:sp>
      <p:sp>
        <p:nvSpPr>
          <p:cNvPr id="203" name="Rectangle : coins arrondis 89">
            <a:extLst>
              <a:ext uri="{FF2B5EF4-FFF2-40B4-BE49-F238E27FC236}">
                <a16:creationId xmlns:a16="http://schemas.microsoft.com/office/drawing/2014/main" id="{2BC29AE0-F9EF-49FE-8841-2723FEDC9378}"/>
              </a:ext>
            </a:extLst>
          </p:cNvPr>
          <p:cNvSpPr/>
          <p:nvPr/>
        </p:nvSpPr>
        <p:spPr>
          <a:xfrm>
            <a:off x="6187924" y="4400006"/>
            <a:ext cx="2591283" cy="43099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dirty="0">
                <a:latin typeface="Verdana" panose="020B0604030504040204" pitchFamily="34" charset="0"/>
                <a:ea typeface="Verdana" panose="020B0604030504040204" pitchFamily="34" charset="0"/>
              </a:rPr>
              <a:t>Associer S10–ID de déclaration–ID de l’expéditeur</a:t>
            </a:r>
          </a:p>
        </p:txBody>
      </p:sp>
      <p:sp>
        <p:nvSpPr>
          <p:cNvPr id="204" name="Rectangle : coins arrondis 89">
            <a:extLst>
              <a:ext uri="{FF2B5EF4-FFF2-40B4-BE49-F238E27FC236}">
                <a16:creationId xmlns:a16="http://schemas.microsoft.com/office/drawing/2014/main" id="{09AFB339-B95E-4F2D-8050-47A6EEAC8EF4}"/>
              </a:ext>
            </a:extLst>
          </p:cNvPr>
          <p:cNvSpPr/>
          <p:nvPr/>
        </p:nvSpPr>
        <p:spPr>
          <a:xfrm>
            <a:off x="6710912" y="5134562"/>
            <a:ext cx="1551994"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a:latin typeface="Verdana" panose="020B0604030504040204" pitchFamily="34" charset="0"/>
                <a:ea typeface="Verdana" panose="020B0604030504040204" pitchFamily="34" charset="0"/>
              </a:rPr>
              <a:t>Référence d’expédition</a:t>
            </a:r>
          </a:p>
        </p:txBody>
      </p:sp>
      <p:cxnSp>
        <p:nvCxnSpPr>
          <p:cNvPr id="205" name="Straight Arrow Connector 204">
            <a:extLst>
              <a:ext uri="{FF2B5EF4-FFF2-40B4-BE49-F238E27FC236}">
                <a16:creationId xmlns:a16="http://schemas.microsoft.com/office/drawing/2014/main" id="{48768C96-9E73-4156-BCBC-146569E59990}"/>
              </a:ext>
            </a:extLst>
          </p:cNvPr>
          <p:cNvCxnSpPr>
            <a:cxnSpLocks/>
          </p:cNvCxnSpPr>
          <p:nvPr/>
        </p:nvCxnSpPr>
        <p:spPr>
          <a:xfrm>
            <a:off x="7713331" y="3719831"/>
            <a:ext cx="4123" cy="3368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4F7FE745-2065-4E1E-B4D2-92E31F6115B8}"/>
              </a:ext>
            </a:extLst>
          </p:cNvPr>
          <p:cNvCxnSpPr>
            <a:cxnSpLocks/>
            <a:stCxn id="204" idx="0"/>
            <a:endCxn id="203" idx="2"/>
          </p:cNvCxnSpPr>
          <p:nvPr/>
        </p:nvCxnSpPr>
        <p:spPr>
          <a:xfrm flipH="1" flipV="1">
            <a:off x="7483566" y="4830998"/>
            <a:ext cx="3343" cy="303564"/>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16" name="Rectangle : coins arrondis 89">
            <a:extLst>
              <a:ext uri="{FF2B5EF4-FFF2-40B4-BE49-F238E27FC236}">
                <a16:creationId xmlns:a16="http://schemas.microsoft.com/office/drawing/2014/main" id="{EB15A8C1-9F4A-4282-A167-D781A9EC5164}"/>
              </a:ext>
            </a:extLst>
          </p:cNvPr>
          <p:cNvSpPr/>
          <p:nvPr/>
        </p:nvSpPr>
        <p:spPr>
          <a:xfrm>
            <a:off x="8874026" y="2747459"/>
            <a:ext cx="1133765"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1200" dirty="0">
                <a:latin typeface="Verdana" panose="020B0604030504040204" pitchFamily="34" charset="0"/>
                <a:ea typeface="Verdana" panose="020B0604030504040204" pitchFamily="34" charset="0"/>
              </a:rPr>
              <a:t>Préparation</a:t>
            </a:r>
          </a:p>
          <a:p>
            <a:r>
              <a:rPr lang="fr-FR" sz="1200" dirty="0">
                <a:latin typeface="Verdana" panose="020B0604030504040204" pitchFamily="34" charset="0"/>
                <a:ea typeface="Verdana" panose="020B0604030504040204" pitchFamily="34" charset="0"/>
              </a:rPr>
              <a:t>de la dépêche</a:t>
            </a:r>
          </a:p>
        </p:txBody>
      </p:sp>
      <p:cxnSp>
        <p:nvCxnSpPr>
          <p:cNvPr id="217" name="Straight Arrow Connector 216">
            <a:extLst>
              <a:ext uri="{FF2B5EF4-FFF2-40B4-BE49-F238E27FC236}">
                <a16:creationId xmlns:a16="http://schemas.microsoft.com/office/drawing/2014/main" id="{48F2167A-0A8A-46D8-A1DD-4426C832A935}"/>
              </a:ext>
            </a:extLst>
          </p:cNvPr>
          <p:cNvCxnSpPr>
            <a:cxnSpLocks/>
            <a:endCxn id="216" idx="1"/>
          </p:cNvCxnSpPr>
          <p:nvPr/>
        </p:nvCxnSpPr>
        <p:spPr>
          <a:xfrm>
            <a:off x="8358320" y="3226236"/>
            <a:ext cx="515706"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0" name="Rectangle : coins arrondis 89">
            <a:extLst>
              <a:ext uri="{FF2B5EF4-FFF2-40B4-BE49-F238E27FC236}">
                <a16:creationId xmlns:a16="http://schemas.microsoft.com/office/drawing/2014/main" id="{056DD614-CB13-4EF1-A2BB-D9559D102CBD}"/>
              </a:ext>
            </a:extLst>
          </p:cNvPr>
          <p:cNvSpPr/>
          <p:nvPr/>
        </p:nvSpPr>
        <p:spPr>
          <a:xfrm>
            <a:off x="8875590" y="4056650"/>
            <a:ext cx="1132202" cy="771585"/>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dirty="0">
                <a:latin typeface="Verdana" panose="020B0604030504040204" pitchFamily="34" charset="0"/>
                <a:ea typeface="Verdana" panose="020B0604030504040204" pitchFamily="34" charset="0"/>
              </a:rPr>
              <a:t>Copies de données de POST*Net</a:t>
            </a:r>
          </a:p>
        </p:txBody>
      </p:sp>
      <p:sp>
        <p:nvSpPr>
          <p:cNvPr id="221" name="Rectangle : coins arrondis 89">
            <a:extLst>
              <a:ext uri="{FF2B5EF4-FFF2-40B4-BE49-F238E27FC236}">
                <a16:creationId xmlns:a16="http://schemas.microsoft.com/office/drawing/2014/main" id="{103AF499-514F-4B3C-AF2F-BDB286FD0E17}"/>
              </a:ext>
            </a:extLst>
          </p:cNvPr>
          <p:cNvSpPr/>
          <p:nvPr/>
        </p:nvSpPr>
        <p:spPr>
          <a:xfrm>
            <a:off x="8875589" y="5134562"/>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a:latin typeface="Verdana" panose="020B0604030504040204" pitchFamily="34" charset="0"/>
                <a:ea typeface="Verdana" panose="020B0604030504040204" pitchFamily="34" charset="0"/>
              </a:rPr>
              <a:t>Manifeste</a:t>
            </a:r>
          </a:p>
        </p:txBody>
      </p:sp>
      <p:cxnSp>
        <p:nvCxnSpPr>
          <p:cNvPr id="224" name="Straight Arrow Connector 223">
            <a:extLst>
              <a:ext uri="{FF2B5EF4-FFF2-40B4-BE49-F238E27FC236}">
                <a16:creationId xmlns:a16="http://schemas.microsoft.com/office/drawing/2014/main" id="{F110251B-F630-48FB-AAB4-F4625AAF7C02}"/>
              </a:ext>
            </a:extLst>
          </p:cNvPr>
          <p:cNvCxnSpPr>
            <a:cxnSpLocks/>
            <a:stCxn id="220" idx="0"/>
            <a:endCxn id="216" idx="2"/>
          </p:cNvCxnSpPr>
          <p:nvPr/>
        </p:nvCxnSpPr>
        <p:spPr>
          <a:xfrm flipH="1" flipV="1">
            <a:off x="9440909" y="3705012"/>
            <a:ext cx="782" cy="351638"/>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9436A5A1-36C1-4B0F-84CA-81A7E1C9D82A}"/>
              </a:ext>
            </a:extLst>
          </p:cNvPr>
          <p:cNvCxnSpPr>
            <a:cxnSpLocks/>
            <a:stCxn id="221" idx="0"/>
            <a:endCxn id="220" idx="2"/>
          </p:cNvCxnSpPr>
          <p:nvPr/>
        </p:nvCxnSpPr>
        <p:spPr>
          <a:xfrm flipV="1">
            <a:off x="9441691" y="4828235"/>
            <a:ext cx="0"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34" name="Rectangle : coins arrondis 89">
            <a:extLst>
              <a:ext uri="{FF2B5EF4-FFF2-40B4-BE49-F238E27FC236}">
                <a16:creationId xmlns:a16="http://schemas.microsoft.com/office/drawing/2014/main" id="{8781F7F9-C4DA-4F9C-AB69-98B3188F5D9D}"/>
              </a:ext>
            </a:extLst>
          </p:cNvPr>
          <p:cNvSpPr/>
          <p:nvPr/>
        </p:nvSpPr>
        <p:spPr>
          <a:xfrm>
            <a:off x="8875590" y="6023711"/>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a:latin typeface="Verdana" panose="020B0604030504040204" pitchFamily="34" charset="0"/>
                <a:ea typeface="Verdana" panose="020B0604030504040204" pitchFamily="34" charset="0"/>
              </a:rPr>
              <a:t>Évaluation</a:t>
            </a:r>
          </a:p>
          <a:p>
            <a:r>
              <a:rPr lang="fr-FR" sz="1200">
                <a:latin typeface="Verdana" panose="020B0604030504040204" pitchFamily="34" charset="0"/>
                <a:ea typeface="Verdana" panose="020B0604030504040204" pitchFamily="34" charset="0"/>
              </a:rPr>
              <a:t>finale</a:t>
            </a:r>
          </a:p>
        </p:txBody>
      </p:sp>
      <p:sp>
        <p:nvSpPr>
          <p:cNvPr id="240" name="Rectangle : coins arrondis 89">
            <a:extLst>
              <a:ext uri="{FF2B5EF4-FFF2-40B4-BE49-F238E27FC236}">
                <a16:creationId xmlns:a16="http://schemas.microsoft.com/office/drawing/2014/main" id="{31D590CE-CC22-4F51-B674-EB065B4C6BE5}"/>
              </a:ext>
            </a:extLst>
          </p:cNvPr>
          <p:cNvSpPr/>
          <p:nvPr/>
        </p:nvSpPr>
        <p:spPr>
          <a:xfrm>
            <a:off x="10280141" y="6023711"/>
            <a:ext cx="1410551"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dirty="0">
                <a:latin typeface="Verdana" panose="020B0604030504040204" pitchFamily="34" charset="0"/>
                <a:ea typeface="Verdana" panose="020B0604030504040204" pitchFamily="34" charset="0"/>
              </a:rPr>
              <a:t>Facturation partie autorisée</a:t>
            </a:r>
          </a:p>
        </p:txBody>
      </p:sp>
      <p:sp>
        <p:nvSpPr>
          <p:cNvPr id="241" name="Rectangle : coins arrondis 89">
            <a:extLst>
              <a:ext uri="{FF2B5EF4-FFF2-40B4-BE49-F238E27FC236}">
                <a16:creationId xmlns:a16="http://schemas.microsoft.com/office/drawing/2014/main" id="{EB2CD3D7-64E5-42FD-815B-EB3F6D070B1B}"/>
              </a:ext>
            </a:extLst>
          </p:cNvPr>
          <p:cNvSpPr/>
          <p:nvPr/>
        </p:nvSpPr>
        <p:spPr>
          <a:xfrm>
            <a:off x="10280142" y="5131588"/>
            <a:ext cx="1402412"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dirty="0">
                <a:latin typeface="Verdana" panose="020B0604030504040204" pitchFamily="34" charset="0"/>
                <a:ea typeface="Verdana" panose="020B0604030504040204" pitchFamily="34" charset="0"/>
              </a:rPr>
              <a:t>Facturation </a:t>
            </a:r>
            <a:br>
              <a:rPr lang="fr-FR" sz="1200" dirty="0">
                <a:latin typeface="Verdana" panose="020B0604030504040204" pitchFamily="34" charset="0"/>
                <a:ea typeface="Verdana" panose="020B0604030504040204" pitchFamily="34" charset="0"/>
              </a:rPr>
            </a:br>
            <a:r>
              <a:rPr lang="fr-FR" sz="1200" dirty="0">
                <a:latin typeface="Verdana" panose="020B0604030504040204" pitchFamily="34" charset="0"/>
                <a:ea typeface="Verdana" panose="020B0604030504040204" pitchFamily="34" charset="0"/>
              </a:rPr>
              <a:t>de la poste ou de l’expéditeur</a:t>
            </a:r>
          </a:p>
        </p:txBody>
      </p:sp>
      <p:pic>
        <p:nvPicPr>
          <p:cNvPr id="242" name="Graphique 125">
            <a:extLst>
              <a:ext uri="{FF2B5EF4-FFF2-40B4-BE49-F238E27FC236}">
                <a16:creationId xmlns:a16="http://schemas.microsoft.com/office/drawing/2014/main" id="{D52D28E0-08FD-4020-A1EF-5FC86DE789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0165" y="1595019"/>
            <a:ext cx="475102" cy="475102"/>
          </a:xfrm>
          <a:prstGeom prst="rect">
            <a:avLst/>
          </a:prstGeom>
        </p:spPr>
      </p:pic>
      <p:sp>
        <p:nvSpPr>
          <p:cNvPr id="243" name="TextBox 242">
            <a:extLst>
              <a:ext uri="{FF2B5EF4-FFF2-40B4-BE49-F238E27FC236}">
                <a16:creationId xmlns:a16="http://schemas.microsoft.com/office/drawing/2014/main" id="{41F3546D-8462-4E3B-844D-C705B3BB5F9E}"/>
              </a:ext>
            </a:extLst>
          </p:cNvPr>
          <p:cNvSpPr txBox="1"/>
          <p:nvPr/>
        </p:nvSpPr>
        <p:spPr>
          <a:xfrm>
            <a:off x="11099773" y="1510155"/>
            <a:ext cx="718851" cy="461665"/>
          </a:xfrm>
          <a:prstGeom prst="rect">
            <a:avLst/>
          </a:prstGeom>
          <a:noFill/>
        </p:spPr>
        <p:txBody>
          <a:bodyPr wrap="none" rtlCol="0">
            <a:spAutoFit/>
          </a:bodyPr>
          <a:lstStyle/>
          <a:p>
            <a:r>
              <a:rPr lang="fr-FR" sz="1200">
                <a:solidFill>
                  <a:srgbClr val="FF0000"/>
                </a:solidFill>
                <a:latin typeface="Verdana" panose="020B0604030504040204" pitchFamily="34" charset="0"/>
                <a:ea typeface="Verdana" panose="020B0604030504040204" pitchFamily="34" charset="0"/>
              </a:rPr>
              <a:t>Sur</a:t>
            </a:r>
          </a:p>
          <a:p>
            <a:r>
              <a:rPr lang="fr-FR" sz="1200">
                <a:solidFill>
                  <a:srgbClr val="FF0000"/>
                </a:solidFill>
                <a:latin typeface="Verdana" panose="020B0604030504040204" pitchFamily="34" charset="0"/>
                <a:ea typeface="Verdana" panose="020B0604030504040204" pitchFamily="34" charset="0"/>
              </a:rPr>
              <a:t>facture</a:t>
            </a:r>
          </a:p>
        </p:txBody>
      </p:sp>
      <p:sp>
        <p:nvSpPr>
          <p:cNvPr id="248" name="Rectangle : coins arrondis 89">
            <a:extLst>
              <a:ext uri="{FF2B5EF4-FFF2-40B4-BE49-F238E27FC236}">
                <a16:creationId xmlns:a16="http://schemas.microsoft.com/office/drawing/2014/main" id="{90C632B3-B6BB-4543-8214-D31A8D53A5C9}"/>
              </a:ext>
            </a:extLst>
          </p:cNvPr>
          <p:cNvSpPr/>
          <p:nvPr/>
        </p:nvSpPr>
        <p:spPr>
          <a:xfrm>
            <a:off x="10116339" y="2735487"/>
            <a:ext cx="1087366" cy="987998"/>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1050" dirty="0">
                <a:latin typeface="Verdana" panose="020B0604030504040204" pitchFamily="34" charset="0"/>
                <a:ea typeface="Verdana" panose="020B0604030504040204" pitchFamily="34" charset="0"/>
              </a:rPr>
              <a:t>Versement des droits</a:t>
            </a:r>
          </a:p>
          <a:p>
            <a:r>
              <a:rPr lang="fr-FR" sz="1050" dirty="0">
                <a:latin typeface="Verdana" panose="020B0604030504040204" pitchFamily="34" charset="0"/>
                <a:ea typeface="Verdana" panose="020B0604030504040204" pitchFamily="34" charset="0"/>
              </a:rPr>
              <a:t>(si paiement à la poste)</a:t>
            </a:r>
          </a:p>
        </p:txBody>
      </p:sp>
      <p:sp>
        <p:nvSpPr>
          <p:cNvPr id="249" name="Rectangle : coins arrondis 89">
            <a:extLst>
              <a:ext uri="{FF2B5EF4-FFF2-40B4-BE49-F238E27FC236}">
                <a16:creationId xmlns:a16="http://schemas.microsoft.com/office/drawing/2014/main" id="{9CA043E6-895D-47CE-B255-8BB301421507}"/>
              </a:ext>
            </a:extLst>
          </p:cNvPr>
          <p:cNvSpPr/>
          <p:nvPr/>
        </p:nvSpPr>
        <p:spPr>
          <a:xfrm>
            <a:off x="10394531" y="4060304"/>
            <a:ext cx="1070302" cy="771585"/>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fr-FR" sz="1200">
                <a:latin typeface="Verdana" panose="020B0604030504040204" pitchFamily="34" charset="0"/>
                <a:ea typeface="Verdana" panose="020B0604030504040204" pitchFamily="34" charset="0"/>
              </a:rPr>
              <a:t>Rapports</a:t>
            </a:r>
          </a:p>
          <a:p>
            <a:r>
              <a:rPr lang="fr-FR" sz="1100">
                <a:latin typeface="Verdana" panose="020B0604030504040204" pitchFamily="34" charset="0"/>
                <a:ea typeface="Verdana" panose="020B0604030504040204" pitchFamily="34" charset="0"/>
              </a:rPr>
              <a:t>Tableaux de bord</a:t>
            </a:r>
          </a:p>
        </p:txBody>
      </p:sp>
      <p:cxnSp>
        <p:nvCxnSpPr>
          <p:cNvPr id="252" name="Straight Arrow Connector 251">
            <a:extLst>
              <a:ext uri="{FF2B5EF4-FFF2-40B4-BE49-F238E27FC236}">
                <a16:creationId xmlns:a16="http://schemas.microsoft.com/office/drawing/2014/main" id="{002D969C-8AD4-4C6B-81EC-B4410470FFEC}"/>
              </a:ext>
            </a:extLst>
          </p:cNvPr>
          <p:cNvCxnSpPr>
            <a:cxnSpLocks/>
            <a:endCxn id="221" idx="2"/>
          </p:cNvCxnSpPr>
          <p:nvPr/>
        </p:nvCxnSpPr>
        <p:spPr>
          <a:xfrm flipH="1" flipV="1">
            <a:off x="9441691" y="5700520"/>
            <a:ext cx="4069"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B8C253D3-1DC4-4F3C-BE73-B125B9CD2B7D}"/>
              </a:ext>
            </a:extLst>
          </p:cNvPr>
          <p:cNvCxnSpPr>
            <a:cxnSpLocks/>
            <a:stCxn id="240" idx="1"/>
            <a:endCxn id="234" idx="3"/>
          </p:cNvCxnSpPr>
          <p:nvPr/>
        </p:nvCxnSpPr>
        <p:spPr>
          <a:xfrm flipH="1">
            <a:off x="10007793" y="6306690"/>
            <a:ext cx="272348"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D1F8C9FF-43C9-478A-8BF2-DA52EF9D00FE}"/>
              </a:ext>
            </a:extLst>
          </p:cNvPr>
          <p:cNvCxnSpPr>
            <a:cxnSpLocks/>
            <a:stCxn id="241" idx="2"/>
          </p:cNvCxnSpPr>
          <p:nvPr/>
        </p:nvCxnSpPr>
        <p:spPr>
          <a:xfrm>
            <a:off x="10981348" y="5697546"/>
            <a:ext cx="4069" cy="30930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E945E884-1F66-4274-8580-6A8B8779F6D3}"/>
              </a:ext>
            </a:extLst>
          </p:cNvPr>
          <p:cNvCxnSpPr>
            <a:cxnSpLocks/>
          </p:cNvCxnSpPr>
          <p:nvPr/>
        </p:nvCxnSpPr>
        <p:spPr>
          <a:xfrm flipV="1">
            <a:off x="10335492" y="3723485"/>
            <a:ext cx="0" cy="14255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BB68FBF6-A961-4B87-93EE-8E2B947454FB}"/>
              </a:ext>
            </a:extLst>
          </p:cNvPr>
          <p:cNvCxnSpPr>
            <a:cxnSpLocks/>
          </p:cNvCxnSpPr>
          <p:nvPr/>
        </p:nvCxnSpPr>
        <p:spPr>
          <a:xfrm flipH="1" flipV="1">
            <a:off x="11532971" y="2021884"/>
            <a:ext cx="20237" cy="312712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DDA6D534-AF95-443D-88E1-3B21FF9376CA}"/>
              </a:ext>
            </a:extLst>
          </p:cNvPr>
          <p:cNvSpPr txBox="1"/>
          <p:nvPr/>
        </p:nvSpPr>
        <p:spPr>
          <a:xfrm rot="16200000">
            <a:off x="11184466" y="3041667"/>
            <a:ext cx="1341943" cy="338554"/>
          </a:xfrm>
          <a:prstGeom prst="rect">
            <a:avLst/>
          </a:prstGeom>
          <a:noFill/>
        </p:spPr>
        <p:txBody>
          <a:bodyPr wrap="square" rtlCol="0">
            <a:spAutoFit/>
          </a:bodyPr>
          <a:lstStyle/>
          <a:p>
            <a:pPr algn="ctr"/>
            <a:r>
              <a:rPr lang="fr-FR" sz="1600" b="1"/>
              <a:t>Poste d’expédition</a:t>
            </a:r>
          </a:p>
        </p:txBody>
      </p:sp>
      <p:sp>
        <p:nvSpPr>
          <p:cNvPr id="281" name="TextBox 280">
            <a:extLst>
              <a:ext uri="{FF2B5EF4-FFF2-40B4-BE49-F238E27FC236}">
                <a16:creationId xmlns:a16="http://schemas.microsoft.com/office/drawing/2014/main" id="{F1872FBB-BA3A-49D5-B5A3-A484244B4333}"/>
              </a:ext>
            </a:extLst>
          </p:cNvPr>
          <p:cNvSpPr txBox="1"/>
          <p:nvPr/>
        </p:nvSpPr>
        <p:spPr>
          <a:xfrm rot="16200000">
            <a:off x="11366244" y="4166656"/>
            <a:ext cx="971173" cy="523220"/>
          </a:xfrm>
          <a:prstGeom prst="rect">
            <a:avLst/>
          </a:prstGeom>
          <a:noFill/>
        </p:spPr>
        <p:txBody>
          <a:bodyPr wrap="square" rtlCol="0">
            <a:spAutoFit/>
          </a:bodyPr>
          <a:lstStyle/>
          <a:p>
            <a:pPr algn="ctr"/>
            <a:r>
              <a:rPr lang="fr-FR" sz="1400" b="1" dirty="0"/>
              <a:t>Solutions TIC du CTP</a:t>
            </a:r>
          </a:p>
        </p:txBody>
      </p:sp>
      <p:sp>
        <p:nvSpPr>
          <p:cNvPr id="282" name="TextBox 281">
            <a:extLst>
              <a:ext uri="{FF2B5EF4-FFF2-40B4-BE49-F238E27FC236}">
                <a16:creationId xmlns:a16="http://schemas.microsoft.com/office/drawing/2014/main" id="{1E57A252-B3AB-426F-BE01-E9F066C5A9CB}"/>
              </a:ext>
            </a:extLst>
          </p:cNvPr>
          <p:cNvSpPr txBox="1"/>
          <p:nvPr/>
        </p:nvSpPr>
        <p:spPr>
          <a:xfrm rot="16200000">
            <a:off x="11492935" y="5196395"/>
            <a:ext cx="887720" cy="492443"/>
          </a:xfrm>
          <a:prstGeom prst="rect">
            <a:avLst/>
          </a:prstGeom>
          <a:noFill/>
        </p:spPr>
        <p:txBody>
          <a:bodyPr wrap="square" rtlCol="0">
            <a:spAutoFit/>
          </a:bodyPr>
          <a:lstStyle/>
          <a:p>
            <a:pPr algn="ctr"/>
            <a:r>
              <a:rPr lang="fr-FR" sz="1300" b="1" dirty="0"/>
              <a:t>Partie autorisée</a:t>
            </a:r>
          </a:p>
        </p:txBody>
      </p:sp>
      <p:sp>
        <p:nvSpPr>
          <p:cNvPr id="283" name="TextBox 282">
            <a:extLst>
              <a:ext uri="{FF2B5EF4-FFF2-40B4-BE49-F238E27FC236}">
                <a16:creationId xmlns:a16="http://schemas.microsoft.com/office/drawing/2014/main" id="{EF006345-AF2B-4AA7-90B0-9543D70E5CF0}"/>
              </a:ext>
            </a:extLst>
          </p:cNvPr>
          <p:cNvSpPr txBox="1"/>
          <p:nvPr/>
        </p:nvSpPr>
        <p:spPr>
          <a:xfrm rot="16200000">
            <a:off x="11493939" y="6030256"/>
            <a:ext cx="887720" cy="600164"/>
          </a:xfrm>
          <a:prstGeom prst="rect">
            <a:avLst/>
          </a:prstGeom>
          <a:noFill/>
        </p:spPr>
        <p:txBody>
          <a:bodyPr wrap="square" rtlCol="0">
            <a:spAutoFit/>
          </a:bodyPr>
          <a:lstStyle/>
          <a:p>
            <a:pPr algn="ctr"/>
            <a:r>
              <a:rPr lang="fr-FR" sz="1100" b="1" dirty="0"/>
              <a:t>CBP des États-Unis d’Amérique</a:t>
            </a:r>
          </a:p>
        </p:txBody>
      </p:sp>
      <p:cxnSp>
        <p:nvCxnSpPr>
          <p:cNvPr id="103" name="Straight Arrow Connector 102">
            <a:extLst>
              <a:ext uri="{FF2B5EF4-FFF2-40B4-BE49-F238E27FC236}">
                <a16:creationId xmlns:a16="http://schemas.microsoft.com/office/drawing/2014/main" id="{3B334167-50AF-42B6-A123-76C886D8BB22}"/>
              </a:ext>
            </a:extLst>
          </p:cNvPr>
          <p:cNvCxnSpPr>
            <a:cxnSpLocks/>
            <a:stCxn id="121" idx="1"/>
            <a:endCxn id="104" idx="3"/>
          </p:cNvCxnSpPr>
          <p:nvPr/>
        </p:nvCxnSpPr>
        <p:spPr>
          <a:xfrm flipH="1">
            <a:off x="3925156" y="5417541"/>
            <a:ext cx="146101"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98D394D-8B76-465B-8494-DF7A3DC66DDB}"/>
              </a:ext>
            </a:extLst>
          </p:cNvPr>
          <p:cNvCxnSpPr>
            <a:cxnSpLocks/>
            <a:stCxn id="204" idx="3"/>
            <a:endCxn id="221" idx="1"/>
          </p:cNvCxnSpPr>
          <p:nvPr/>
        </p:nvCxnSpPr>
        <p:spPr>
          <a:xfrm>
            <a:off x="8262906" y="5417541"/>
            <a:ext cx="612683"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42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C8559-35C5-664C-E58D-7D7539922C74}"/>
              </a:ext>
            </a:extLst>
          </p:cNvPr>
          <p:cNvSpPr txBox="1">
            <a:spLocks/>
          </p:cNvSpPr>
          <p:nvPr/>
        </p:nvSpPr>
        <p:spPr>
          <a:xfrm>
            <a:off x="531223" y="1575880"/>
            <a:ext cx="11120846" cy="44066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fr-CH"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sym typeface="Wingdings" panose="05000000000000000000" pitchFamily="2" charset="2"/>
            </a:endParaRPr>
          </a:p>
        </p:txBody>
      </p:sp>
      <p:graphicFrame>
        <p:nvGraphicFramePr>
          <p:cNvPr id="5" name="Diagram 4"/>
          <p:cNvGraphicFramePr/>
          <p:nvPr>
            <p:extLst>
              <p:ext uri="{D42A27DB-BD31-4B8C-83A1-F6EECF244321}">
                <p14:modId xmlns:p14="http://schemas.microsoft.com/office/powerpoint/2010/main" val="4003773456"/>
              </p:ext>
            </p:extLst>
          </p:nvPr>
        </p:nvGraphicFramePr>
        <p:xfrm>
          <a:off x="2315227" y="1241674"/>
          <a:ext cx="8348817" cy="474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Notched Right 3">
            <a:extLst>
              <a:ext uri="{FF2B5EF4-FFF2-40B4-BE49-F238E27FC236}">
                <a16:creationId xmlns:a16="http://schemas.microsoft.com/office/drawing/2014/main" id="{7E79FBBE-7BD1-429B-9FAE-9ECAC3F2BD24}"/>
              </a:ext>
            </a:extLst>
          </p:cNvPr>
          <p:cNvSpPr/>
          <p:nvPr/>
        </p:nvSpPr>
        <p:spPr>
          <a:xfrm>
            <a:off x="1997731" y="3100403"/>
            <a:ext cx="993703" cy="954412"/>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7" name="Title 1">
            <a:extLst>
              <a:ext uri="{FF2B5EF4-FFF2-40B4-BE49-F238E27FC236}">
                <a16:creationId xmlns:a16="http://schemas.microsoft.com/office/drawing/2014/main" id="{5B20A40E-703D-46CF-BDEB-6930D9897761}"/>
              </a:ext>
            </a:extLst>
          </p:cNvPr>
          <p:cNvSpPr txBox="1">
            <a:spLocks/>
          </p:cNvSpPr>
          <p:nvPr/>
        </p:nvSpPr>
        <p:spPr>
          <a:xfrm>
            <a:off x="1820928" y="327846"/>
            <a:ext cx="9592625" cy="844861"/>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srgbClr val="00484D"/>
                </a:solidFill>
                <a:uLnTx/>
                <a:uFillTx/>
                <a:latin typeface="Verdana" panose="020B0604030504040204" pitchFamily="34" charset="0"/>
                <a:ea typeface="Verdana" panose="020B0604030504040204" pitchFamily="34" charset="0"/>
              </a:rPr>
              <a:t>Modifications apportées à la Convention en matière de services postaux, telles qu’approuvées par le Congrès extraordinaire </a:t>
            </a:r>
            <a:br>
              <a:rPr kumimoji="0" lang="fr-FR" sz="2000" b="1" i="0" u="none" strike="noStrike" cap="none" normalizeH="0" baseline="0" noProof="0" dirty="0">
                <a:ln>
                  <a:noFill/>
                </a:ln>
                <a:solidFill>
                  <a:srgbClr val="00484D"/>
                </a:solidFill>
                <a:uLnTx/>
                <a:uFillTx/>
                <a:latin typeface="Verdana" panose="020B0604030504040204" pitchFamily="34" charset="0"/>
                <a:ea typeface="Verdana" panose="020B0604030504040204" pitchFamily="34" charset="0"/>
              </a:rPr>
            </a:br>
            <a:r>
              <a:rPr kumimoji="0" lang="fr-FR" sz="2000" b="1" i="0" u="none" strike="noStrike" cap="none" normalizeH="0" baseline="0" noProof="0" dirty="0">
                <a:ln>
                  <a:noFill/>
                </a:ln>
                <a:solidFill>
                  <a:srgbClr val="00484D"/>
                </a:solidFill>
                <a:uLnTx/>
                <a:uFillTx/>
                <a:latin typeface="Verdana" panose="020B0604030504040204" pitchFamily="34" charset="0"/>
                <a:ea typeface="Verdana" panose="020B0604030504040204" pitchFamily="34" charset="0"/>
              </a:rPr>
              <a:t>de Riyad 2023</a:t>
            </a:r>
          </a:p>
        </p:txBody>
      </p:sp>
      <p:pic>
        <p:nvPicPr>
          <p:cNvPr id="6" name="Picture 5">
            <a:extLst>
              <a:ext uri="{FF2B5EF4-FFF2-40B4-BE49-F238E27FC236}">
                <a16:creationId xmlns:a16="http://schemas.microsoft.com/office/drawing/2014/main" id="{1482AA51-182C-41EE-8C5C-A68D178E5F39}"/>
              </a:ext>
            </a:extLst>
          </p:cNvPr>
          <p:cNvPicPr>
            <a:picLocks noChangeAspect="1"/>
          </p:cNvPicPr>
          <p:nvPr/>
        </p:nvPicPr>
        <p:blipFill>
          <a:blip r:embed="rId8"/>
          <a:stretch>
            <a:fillRect/>
          </a:stretch>
        </p:blipFill>
        <p:spPr>
          <a:xfrm>
            <a:off x="508442" y="2797982"/>
            <a:ext cx="1332714" cy="1368000"/>
          </a:xfrm>
          <a:prstGeom prst="rect">
            <a:avLst/>
          </a:prstGeom>
        </p:spPr>
      </p:pic>
      <p:sp>
        <p:nvSpPr>
          <p:cNvPr id="21" name="Circle: Hollow 20">
            <a:extLst>
              <a:ext uri="{FF2B5EF4-FFF2-40B4-BE49-F238E27FC236}">
                <a16:creationId xmlns:a16="http://schemas.microsoft.com/office/drawing/2014/main" id="{B3EABDD2-98F1-433A-B531-AA56CAA680E2}"/>
              </a:ext>
            </a:extLst>
          </p:cNvPr>
          <p:cNvSpPr/>
          <p:nvPr/>
        </p:nvSpPr>
        <p:spPr>
          <a:xfrm>
            <a:off x="351867" y="2613908"/>
            <a:ext cx="1725508" cy="1736149"/>
          </a:xfrm>
          <a:prstGeom prst="donut">
            <a:avLst>
              <a:gd name="adj" fmla="val 539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sp>
        <p:nvSpPr>
          <p:cNvPr id="22" name="Oval 21">
            <a:extLst>
              <a:ext uri="{FF2B5EF4-FFF2-40B4-BE49-F238E27FC236}">
                <a16:creationId xmlns:a16="http://schemas.microsoft.com/office/drawing/2014/main" id="{0FC124C5-A122-442A-9968-8BEA6D7A7B5C}"/>
              </a:ext>
            </a:extLst>
          </p:cNvPr>
          <p:cNvSpPr/>
          <p:nvPr/>
        </p:nvSpPr>
        <p:spPr>
          <a:xfrm>
            <a:off x="3144156" y="2955714"/>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Oval 22">
            <a:extLst>
              <a:ext uri="{FF2B5EF4-FFF2-40B4-BE49-F238E27FC236}">
                <a16:creationId xmlns:a16="http://schemas.microsoft.com/office/drawing/2014/main" id="{97EE0C69-0EC2-4E4D-8324-FBD63A69B7EA}"/>
              </a:ext>
            </a:extLst>
          </p:cNvPr>
          <p:cNvSpPr/>
          <p:nvPr/>
        </p:nvSpPr>
        <p:spPr>
          <a:xfrm>
            <a:off x="3144156" y="4054815"/>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3773843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3DEEC5-F49E-450D-86F6-6BC02C57A4C4}"/>
              </a:ext>
            </a:extLst>
          </p:cNvPr>
          <p:cNvSpPr txBox="1">
            <a:spLocks/>
          </p:cNvSpPr>
          <p:nvPr/>
        </p:nvSpPr>
        <p:spPr>
          <a:xfrm>
            <a:off x="2244437" y="1252908"/>
            <a:ext cx="9611534" cy="1681486"/>
          </a:xfrm>
          <a:prstGeom prst="rect">
            <a:avLst/>
          </a:prstGeom>
          <a:solidFill>
            <a:srgbClr val="005BAA"/>
          </a:solidFill>
          <a:ln>
            <a:no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l"/>
            <a:r>
              <a:rPr lang="fr-FR" sz="2000" dirty="0"/>
              <a:t>Options flexibles de déploiement TIC</a:t>
            </a:r>
          </a:p>
          <a:p>
            <a:pPr marL="342900" indent="-342900" algn="l">
              <a:buFont typeface="Arial" panose="020B0604020202020204" pitchFamily="34" charset="0"/>
              <a:buChar char="•"/>
            </a:pPr>
            <a:r>
              <a:rPr lang="fr-FR" sz="1800" b="0" dirty="0"/>
              <a:t>Clés en main avec </a:t>
            </a:r>
            <a:r>
              <a:rPr lang="fr-FR" sz="1800" b="0" dirty="0" err="1"/>
              <a:t>CDS.post</a:t>
            </a:r>
            <a:endParaRPr lang="fr-FR" sz="1800" b="0" dirty="0"/>
          </a:p>
          <a:p>
            <a:pPr marL="342900" indent="-342900" algn="l">
              <a:buFont typeface="Arial" panose="020B0604020202020204" pitchFamily="34" charset="0"/>
              <a:buChar char="•"/>
            </a:pPr>
            <a:r>
              <a:rPr lang="fr-FR" sz="1800" b="0" dirty="0"/>
              <a:t>Processus intégré à CDS, ou externalisation d’une partie (ou de la totalité) </a:t>
            </a:r>
            <a:br>
              <a:rPr lang="fr-FR" sz="1800" b="0" dirty="0"/>
            </a:br>
            <a:r>
              <a:rPr lang="fr-FR" sz="1800" b="0" dirty="0"/>
              <a:t>du processus (API du CDS)</a:t>
            </a:r>
          </a:p>
          <a:p>
            <a:pPr marL="342900" indent="-342900" algn="l">
              <a:buFont typeface="Arial" panose="020B0604020202020204" pitchFamily="34" charset="0"/>
              <a:buChar char="•"/>
            </a:pPr>
            <a:r>
              <a:rPr lang="fr-FR" sz="1800" b="0" dirty="0"/>
              <a:t>API de la solution rendu «droits acquittés» disponibles sur la passerelle API</a:t>
            </a:r>
          </a:p>
        </p:txBody>
      </p:sp>
      <p:sp>
        <p:nvSpPr>
          <p:cNvPr id="6" name="Content Placeholder 2">
            <a:extLst>
              <a:ext uri="{FF2B5EF4-FFF2-40B4-BE49-F238E27FC236}">
                <a16:creationId xmlns:a16="http://schemas.microsoft.com/office/drawing/2014/main" id="{71BD3595-666E-4ABB-A4E6-0C708466A87B}"/>
              </a:ext>
            </a:extLst>
          </p:cNvPr>
          <p:cNvSpPr txBox="1">
            <a:spLocks/>
          </p:cNvSpPr>
          <p:nvPr/>
        </p:nvSpPr>
        <p:spPr>
          <a:xfrm>
            <a:off x="2244438" y="3012405"/>
            <a:ext cx="9611534" cy="1329950"/>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fr-FR" sz="2000" b="1" dirty="0"/>
              <a:t>Solutions de paiement intégrées: les clients postaux peuvent</a:t>
            </a:r>
          </a:p>
          <a:p>
            <a:pPr marL="342900" indent="-342900" algn="l">
              <a:buFont typeface="Arial" panose="020B0604020202020204" pitchFamily="34" charset="0"/>
              <a:buChar char="•"/>
            </a:pPr>
            <a:r>
              <a:rPr lang="fr-FR" sz="1800" b="0" dirty="0"/>
              <a:t>payer au bureau de poste</a:t>
            </a:r>
          </a:p>
          <a:p>
            <a:pPr marL="342900" indent="-342900" algn="l">
              <a:buFont typeface="Arial" panose="020B0604020202020204" pitchFamily="34" charset="0"/>
              <a:buChar char="•"/>
            </a:pPr>
            <a:r>
              <a:rPr lang="fr-FR" sz="1800" dirty="0"/>
              <a:t>payer directement chez le tiers (</a:t>
            </a:r>
            <a:r>
              <a:rPr lang="fr-FR" sz="1800" dirty="0">
                <a:sym typeface="Wingdings" panose="05000000000000000000" pitchFamily="2" charset="2"/>
              </a:rPr>
              <a:t></a:t>
            </a:r>
            <a:r>
              <a:rPr lang="fr-FR" sz="1800" dirty="0"/>
              <a:t> externalisation là où la réglementation </a:t>
            </a:r>
            <a:br>
              <a:rPr lang="fr-FR" sz="1800" dirty="0"/>
            </a:br>
            <a:r>
              <a:rPr lang="fr-FR" sz="1800" dirty="0"/>
              <a:t>ne permet pas à la poste d’origine de percevoir les droits de douane pour </a:t>
            </a:r>
            <a:br>
              <a:rPr lang="fr-FR" sz="1800" dirty="0"/>
            </a:br>
            <a:r>
              <a:rPr lang="fr-FR" sz="1800" dirty="0"/>
              <a:t>le compte d’un pays étranger)</a:t>
            </a:r>
          </a:p>
        </p:txBody>
      </p:sp>
      <p:sp>
        <p:nvSpPr>
          <p:cNvPr id="7" name="Content Placeholder 2">
            <a:extLst>
              <a:ext uri="{FF2B5EF4-FFF2-40B4-BE49-F238E27FC236}">
                <a16:creationId xmlns:a16="http://schemas.microsoft.com/office/drawing/2014/main" id="{6FF9BD00-29EF-4217-804E-FE5478561917}"/>
              </a:ext>
            </a:extLst>
          </p:cNvPr>
          <p:cNvSpPr txBox="1">
            <a:spLocks/>
          </p:cNvSpPr>
          <p:nvPr/>
        </p:nvSpPr>
        <p:spPr>
          <a:xfrm>
            <a:off x="2244437" y="4401590"/>
            <a:ext cx="9611533" cy="1051562"/>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fr-FR" sz="2000" b="1" dirty="0"/>
              <a:t>Modularité</a:t>
            </a:r>
          </a:p>
          <a:p>
            <a:pPr algn="l"/>
            <a:r>
              <a:rPr lang="fr-FR" sz="1800" b="0" dirty="0"/>
              <a:t>Possibilité de ne souscrire que partiellement à la solution </a:t>
            </a:r>
            <a:r>
              <a:rPr lang="fr-FR" sz="1800" dirty="0"/>
              <a:t>(p. ex. envoi automatique des manifestes de POST*Net)</a:t>
            </a:r>
          </a:p>
        </p:txBody>
      </p:sp>
      <p:sp>
        <p:nvSpPr>
          <p:cNvPr id="8" name="Content Placeholder 2">
            <a:extLst>
              <a:ext uri="{FF2B5EF4-FFF2-40B4-BE49-F238E27FC236}">
                <a16:creationId xmlns:a16="http://schemas.microsoft.com/office/drawing/2014/main" id="{91ACBB51-86E6-4041-9D29-FCF230C6BE49}"/>
              </a:ext>
            </a:extLst>
          </p:cNvPr>
          <p:cNvSpPr txBox="1">
            <a:spLocks/>
          </p:cNvSpPr>
          <p:nvPr/>
        </p:nvSpPr>
        <p:spPr>
          <a:xfrm>
            <a:off x="2244438" y="5518473"/>
            <a:ext cx="9611532" cy="1051563"/>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fr-FR" sz="2000" b="1"/>
              <a:t>Choix du tiers</a:t>
            </a:r>
          </a:p>
          <a:p>
            <a:pPr marL="342900" indent="-342900" algn="l">
              <a:buFont typeface="Arial" panose="020B0604020202020204" pitchFamily="34" charset="0"/>
              <a:buChar char="•"/>
            </a:pPr>
            <a:r>
              <a:rPr lang="fr-FR" sz="1800" b="0"/>
              <a:t>Tous les fournisseurs tiers sont intégrés de manière identique</a:t>
            </a:r>
          </a:p>
          <a:p>
            <a:pPr marL="342900" indent="-342900" algn="l">
              <a:buFont typeface="Arial" panose="020B0604020202020204" pitchFamily="34" charset="0"/>
              <a:buChar char="•"/>
            </a:pPr>
            <a:r>
              <a:rPr lang="fr-FR" sz="1800" b="0"/>
              <a:t>Transition facile de l’un à l’autre, le cas échéant</a:t>
            </a:r>
          </a:p>
        </p:txBody>
      </p:sp>
      <p:sp>
        <p:nvSpPr>
          <p:cNvPr id="11" name="Title 1">
            <a:extLst>
              <a:ext uri="{FF2B5EF4-FFF2-40B4-BE49-F238E27FC236}">
                <a16:creationId xmlns:a16="http://schemas.microsoft.com/office/drawing/2014/main" id="{8DE4D1C0-6AE4-4041-9084-DE0BD5270D34}"/>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000" dirty="0">
                <a:solidFill>
                  <a:srgbClr val="00399D"/>
                </a:solidFill>
                <a:latin typeface="+mn-lt"/>
                <a:ea typeface="Open Sans" panose="020B0606030504020204" pitchFamily="34" charset="0"/>
                <a:cs typeface="Open Sans" panose="020B0606030504020204" pitchFamily="34" charset="0"/>
              </a:rPr>
              <a:t>Solution rendu «droits acquittés» de l’UPU – Détails de l’offre</a:t>
            </a:r>
          </a:p>
        </p:txBody>
      </p:sp>
      <p:sp>
        <p:nvSpPr>
          <p:cNvPr id="13" name="TextBox 12">
            <a:extLst>
              <a:ext uri="{FF2B5EF4-FFF2-40B4-BE49-F238E27FC236}">
                <a16:creationId xmlns:a16="http://schemas.microsoft.com/office/drawing/2014/main" id="{528DC0BA-8F4E-472A-9D02-3B49440992E5}"/>
              </a:ext>
            </a:extLst>
          </p:cNvPr>
          <p:cNvSpPr txBox="1"/>
          <p:nvPr/>
        </p:nvSpPr>
        <p:spPr>
          <a:xfrm>
            <a:off x="336028" y="2366074"/>
            <a:ext cx="1592525" cy="1754326"/>
          </a:xfrm>
          <a:prstGeom prst="rect">
            <a:avLst/>
          </a:prstGeom>
          <a:noFill/>
        </p:spPr>
        <p:txBody>
          <a:bodyPr wrap="square" rtlCol="0">
            <a:spAutoFit/>
          </a:bodyPr>
          <a:lstStyle/>
          <a:p>
            <a:r>
              <a:rPr lang="fr-FR" dirty="0">
                <a:solidFill>
                  <a:srgbClr val="FF0000"/>
                </a:solidFill>
                <a:latin typeface="Verdana" panose="020B0604030504040204" pitchFamily="34" charset="0"/>
                <a:ea typeface="Verdana" panose="020B0604030504040204" pitchFamily="34" charset="0"/>
              </a:rPr>
              <a:t>86 postes </a:t>
            </a:r>
            <a:r>
              <a:rPr lang="fr-FR" dirty="0">
                <a:latin typeface="Verdana" panose="020B0604030504040204" pitchFamily="34" charset="0"/>
                <a:ea typeface="Verdana" panose="020B0604030504040204" pitchFamily="34" charset="0"/>
              </a:rPr>
              <a:t>utilisant </a:t>
            </a:r>
            <a:r>
              <a:rPr lang="fr-FR" dirty="0" err="1">
                <a:latin typeface="Verdana" panose="020B0604030504040204" pitchFamily="34" charset="0"/>
                <a:ea typeface="Verdana" panose="020B0604030504040204" pitchFamily="34" charset="0"/>
              </a:rPr>
              <a:t>CDS.post</a:t>
            </a:r>
            <a:r>
              <a:rPr lang="fr-FR" dirty="0">
                <a:latin typeface="Verdana" panose="020B0604030504040204" pitchFamily="34" charset="0"/>
                <a:ea typeface="Verdana" panose="020B0604030504040204" pitchFamily="34" charset="0"/>
              </a:rPr>
              <a:t> sont prêtes sur le plan technique</a:t>
            </a:r>
          </a:p>
        </p:txBody>
      </p:sp>
      <p:cxnSp>
        <p:nvCxnSpPr>
          <p:cNvPr id="14" name="Connector: Elbow 13">
            <a:extLst>
              <a:ext uri="{FF2B5EF4-FFF2-40B4-BE49-F238E27FC236}">
                <a16:creationId xmlns:a16="http://schemas.microsoft.com/office/drawing/2014/main" id="{1F030E5C-CB77-4F59-851E-251E21A76D9F}"/>
              </a:ext>
            </a:extLst>
          </p:cNvPr>
          <p:cNvCxnSpPr>
            <a:cxnSpLocks/>
            <a:endCxn id="13" idx="0"/>
          </p:cNvCxnSpPr>
          <p:nvPr/>
        </p:nvCxnSpPr>
        <p:spPr>
          <a:xfrm rot="10800000" flipV="1">
            <a:off x="1132292" y="1903616"/>
            <a:ext cx="1245159" cy="462458"/>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9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44">
            <a:extLst>
              <a:ext uri="{FF2B5EF4-FFF2-40B4-BE49-F238E27FC236}">
                <a16:creationId xmlns:a16="http://schemas.microsoft.com/office/drawing/2014/main" id="{2FADE615-9839-443F-95C7-25ED60170040}"/>
              </a:ext>
            </a:extLst>
          </p:cNvPr>
          <p:cNvPicPr>
            <a:picLocks noChangeAspect="1"/>
          </p:cNvPicPr>
          <p:nvPr/>
        </p:nvPicPr>
        <p:blipFill>
          <a:blip r:embed="rId3"/>
          <a:stretch>
            <a:fillRect/>
          </a:stretch>
        </p:blipFill>
        <p:spPr>
          <a:xfrm>
            <a:off x="2074771" y="1315895"/>
            <a:ext cx="4855032" cy="3094378"/>
          </a:xfrm>
          <a:prstGeom prst="rect">
            <a:avLst/>
          </a:prstGeom>
        </p:spPr>
      </p:pic>
      <p:sp>
        <p:nvSpPr>
          <p:cNvPr id="7" name="ZoneTexte 81">
            <a:extLst>
              <a:ext uri="{FF2B5EF4-FFF2-40B4-BE49-F238E27FC236}">
                <a16:creationId xmlns:a16="http://schemas.microsoft.com/office/drawing/2014/main" id="{B9AA0827-19B3-415B-9636-2A611174BA91}"/>
              </a:ext>
            </a:extLst>
          </p:cNvPr>
          <p:cNvSpPr txBox="1"/>
          <p:nvPr/>
        </p:nvSpPr>
        <p:spPr>
          <a:xfrm>
            <a:off x="2080215" y="1340206"/>
            <a:ext cx="4849588" cy="307777"/>
          </a:xfrm>
          <a:prstGeom prst="rect">
            <a:avLst/>
          </a:prstGeom>
          <a:noFill/>
        </p:spPr>
        <p:txBody>
          <a:bodyPr wrap="square">
            <a:spAutoFit/>
          </a:bodyPr>
          <a:lstStyle/>
          <a:p>
            <a:pPr lvl="0" algn="ctr"/>
            <a:r>
              <a:rPr lang="fr-FR" sz="1400" b="1" dirty="0">
                <a:solidFill>
                  <a:schemeClr val="bg1"/>
                </a:solidFill>
              </a:rPr>
              <a:t>CDS 2024 SP2 (version actuelle, disponible sur </a:t>
            </a:r>
            <a:r>
              <a:rPr lang="fr-FR" sz="1400" b="1" dirty="0" err="1">
                <a:solidFill>
                  <a:schemeClr val="bg1"/>
                </a:solidFill>
              </a:rPr>
              <a:t>CDS.post</a:t>
            </a:r>
            <a:r>
              <a:rPr lang="fr-FR" sz="1400" b="1" dirty="0">
                <a:solidFill>
                  <a:schemeClr val="bg1"/>
                </a:solidFill>
              </a:rPr>
              <a:t>)</a:t>
            </a:r>
          </a:p>
        </p:txBody>
      </p:sp>
      <p:pic>
        <p:nvPicPr>
          <p:cNvPr id="28" name="Image 144">
            <a:extLst>
              <a:ext uri="{FF2B5EF4-FFF2-40B4-BE49-F238E27FC236}">
                <a16:creationId xmlns:a16="http://schemas.microsoft.com/office/drawing/2014/main" id="{7CD1029C-50A1-42C8-A2A0-52D90F7E92BB}"/>
              </a:ext>
            </a:extLst>
          </p:cNvPr>
          <p:cNvPicPr>
            <a:picLocks noChangeAspect="1"/>
          </p:cNvPicPr>
          <p:nvPr/>
        </p:nvPicPr>
        <p:blipFill>
          <a:blip r:embed="rId3"/>
          <a:stretch>
            <a:fillRect/>
          </a:stretch>
        </p:blipFill>
        <p:spPr>
          <a:xfrm>
            <a:off x="7078436" y="1315897"/>
            <a:ext cx="4849588" cy="3094376"/>
          </a:xfrm>
          <a:prstGeom prst="rect">
            <a:avLst/>
          </a:prstGeom>
        </p:spPr>
      </p:pic>
      <p:sp>
        <p:nvSpPr>
          <p:cNvPr id="42" name="ZoneTexte 81">
            <a:extLst>
              <a:ext uri="{FF2B5EF4-FFF2-40B4-BE49-F238E27FC236}">
                <a16:creationId xmlns:a16="http://schemas.microsoft.com/office/drawing/2014/main" id="{9A869250-9DBA-45A7-AF51-6ACBD101B299}"/>
              </a:ext>
            </a:extLst>
          </p:cNvPr>
          <p:cNvSpPr txBox="1"/>
          <p:nvPr/>
        </p:nvSpPr>
        <p:spPr>
          <a:xfrm>
            <a:off x="7078436" y="1340206"/>
            <a:ext cx="4855032" cy="369332"/>
          </a:xfrm>
          <a:prstGeom prst="rect">
            <a:avLst/>
          </a:prstGeom>
          <a:noFill/>
        </p:spPr>
        <p:txBody>
          <a:bodyPr wrap="square">
            <a:spAutoFit/>
          </a:bodyPr>
          <a:lstStyle/>
          <a:p>
            <a:pPr lvl="0" algn="ctr"/>
            <a:r>
              <a:rPr lang="fr-FR" b="1">
                <a:solidFill>
                  <a:schemeClr val="bg1"/>
                </a:solidFill>
              </a:rPr>
              <a:t>CDS 2025 (prévue pour le 5 décembre 2025)</a:t>
            </a:r>
          </a:p>
        </p:txBody>
      </p:sp>
      <p:pic>
        <p:nvPicPr>
          <p:cNvPr id="45" name="Image 144">
            <a:extLst>
              <a:ext uri="{FF2B5EF4-FFF2-40B4-BE49-F238E27FC236}">
                <a16:creationId xmlns:a16="http://schemas.microsoft.com/office/drawing/2014/main" id="{62D8F323-8B70-46AC-AB1C-A39E7EE9D4DF}"/>
              </a:ext>
            </a:extLst>
          </p:cNvPr>
          <p:cNvPicPr>
            <a:picLocks noChangeAspect="1"/>
          </p:cNvPicPr>
          <p:nvPr/>
        </p:nvPicPr>
        <p:blipFill>
          <a:blip r:embed="rId3"/>
          <a:stretch>
            <a:fillRect/>
          </a:stretch>
        </p:blipFill>
        <p:spPr>
          <a:xfrm>
            <a:off x="2069325" y="4530659"/>
            <a:ext cx="9853253" cy="2084328"/>
          </a:xfrm>
          <a:prstGeom prst="rect">
            <a:avLst/>
          </a:prstGeom>
        </p:spPr>
      </p:pic>
      <p:sp>
        <p:nvSpPr>
          <p:cNvPr id="46" name="ZoneTexte 81">
            <a:extLst>
              <a:ext uri="{FF2B5EF4-FFF2-40B4-BE49-F238E27FC236}">
                <a16:creationId xmlns:a16="http://schemas.microsoft.com/office/drawing/2014/main" id="{638EEDCB-DC4E-4152-9803-63FD7CA49E9E}"/>
              </a:ext>
            </a:extLst>
          </p:cNvPr>
          <p:cNvSpPr txBox="1"/>
          <p:nvPr/>
        </p:nvSpPr>
        <p:spPr>
          <a:xfrm>
            <a:off x="2074770" y="4530657"/>
            <a:ext cx="9847808" cy="369332"/>
          </a:xfrm>
          <a:prstGeom prst="rect">
            <a:avLst/>
          </a:prstGeom>
          <a:noFill/>
        </p:spPr>
        <p:txBody>
          <a:bodyPr wrap="square">
            <a:spAutoFit/>
          </a:bodyPr>
          <a:lstStyle/>
          <a:p>
            <a:pPr lvl="0" algn="ctr"/>
            <a:r>
              <a:rPr lang="fr-FR" b="1">
                <a:solidFill>
                  <a:schemeClr val="bg1"/>
                </a:solidFill>
              </a:rPr>
              <a:t>Données copiées depuis POST*Net vers la partie autorisée</a:t>
            </a:r>
          </a:p>
        </p:txBody>
      </p:sp>
      <p:sp>
        <p:nvSpPr>
          <p:cNvPr id="49" name="Title 1">
            <a:extLst>
              <a:ext uri="{FF2B5EF4-FFF2-40B4-BE49-F238E27FC236}">
                <a16:creationId xmlns:a16="http://schemas.microsoft.com/office/drawing/2014/main" id="{41C410DF-EB7D-4B4F-AC31-08E73F167AD5}"/>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200" dirty="0">
                <a:solidFill>
                  <a:srgbClr val="00399D"/>
                </a:solidFill>
                <a:latin typeface="+mn-lt"/>
                <a:ea typeface="Open Sans" panose="020B0606030504020204" pitchFamily="34" charset="0"/>
                <a:cs typeface="Open Sans" panose="020B0606030504020204" pitchFamily="34" charset="0"/>
              </a:rPr>
              <a:t>Solution rendu «droits acquittés» de l’UPU – Calendrier de déploiement</a:t>
            </a:r>
          </a:p>
        </p:txBody>
      </p:sp>
      <p:sp>
        <p:nvSpPr>
          <p:cNvPr id="50" name="Rectangle : coins arrondis 89">
            <a:extLst>
              <a:ext uri="{FF2B5EF4-FFF2-40B4-BE49-F238E27FC236}">
                <a16:creationId xmlns:a16="http://schemas.microsoft.com/office/drawing/2014/main" id="{B28BC0D2-5F72-4469-BA53-ED2B7FAB283E}"/>
              </a:ext>
            </a:extLst>
          </p:cNvPr>
          <p:cNvSpPr/>
          <p:nvPr/>
        </p:nvSpPr>
        <p:spPr>
          <a:xfrm>
            <a:off x="330712" y="1740291"/>
            <a:ext cx="11458517"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1400" dirty="0">
                <a:latin typeface="Verdana" panose="020B0604030504040204" pitchFamily="34" charset="0"/>
                <a:ea typeface="Verdana" panose="020B0604030504040204" pitchFamily="34" charset="0"/>
              </a:rPr>
              <a:t>Services pour la </a:t>
            </a:r>
          </a:p>
          <a:p>
            <a:r>
              <a:rPr lang="fr-FR" sz="1400" dirty="0">
                <a:latin typeface="Verdana" panose="020B0604030504040204" pitchFamily="34" charset="0"/>
                <a:ea typeface="Verdana" panose="020B0604030504040204" pitchFamily="34" charset="0"/>
              </a:rPr>
              <a:t>partie autorisée</a:t>
            </a:r>
          </a:p>
        </p:txBody>
      </p:sp>
      <p:sp>
        <p:nvSpPr>
          <p:cNvPr id="51" name="Rectangle : coins arrondis 89">
            <a:extLst>
              <a:ext uri="{FF2B5EF4-FFF2-40B4-BE49-F238E27FC236}">
                <a16:creationId xmlns:a16="http://schemas.microsoft.com/office/drawing/2014/main" id="{01D87331-C344-483E-9D6B-31D7E285D259}"/>
              </a:ext>
            </a:extLst>
          </p:cNvPr>
          <p:cNvSpPr/>
          <p:nvPr/>
        </p:nvSpPr>
        <p:spPr>
          <a:xfrm>
            <a:off x="325267" y="4938399"/>
            <a:ext cx="11453073"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3" anchor="ctr"/>
          <a:lstStyle/>
          <a:p>
            <a:r>
              <a:rPr lang="fr-FR" sz="1400">
                <a:latin typeface="Verdana" panose="020B0604030504040204" pitchFamily="34" charset="0"/>
                <a:ea typeface="Verdana" panose="020B0604030504040204" pitchFamily="34" charset="0"/>
              </a:rPr>
              <a:t>Préparation</a:t>
            </a:r>
          </a:p>
          <a:p>
            <a:r>
              <a:rPr lang="fr-FR" sz="1400">
                <a:latin typeface="Verdana" panose="020B0604030504040204" pitchFamily="34" charset="0"/>
                <a:ea typeface="Verdana" panose="020B0604030504040204" pitchFamily="34" charset="0"/>
              </a:rPr>
              <a:t>du manifeste</a:t>
            </a:r>
          </a:p>
        </p:txBody>
      </p:sp>
      <p:sp>
        <p:nvSpPr>
          <p:cNvPr id="2" name="TextBox 1">
            <a:extLst>
              <a:ext uri="{FF2B5EF4-FFF2-40B4-BE49-F238E27FC236}">
                <a16:creationId xmlns:a16="http://schemas.microsoft.com/office/drawing/2014/main" id="{16CFDEAD-583C-46C1-9800-8E51D9CBEEA8}"/>
              </a:ext>
            </a:extLst>
          </p:cNvPr>
          <p:cNvSpPr txBox="1"/>
          <p:nvPr/>
        </p:nvSpPr>
        <p:spPr>
          <a:xfrm>
            <a:off x="2245178" y="1821079"/>
            <a:ext cx="4563836" cy="954107"/>
          </a:xfrm>
          <a:prstGeom prst="rect">
            <a:avLst/>
          </a:prstGeom>
          <a:noFill/>
        </p:spPr>
        <p:txBody>
          <a:bodyPr wrap="square" rtlCol="0">
            <a:spAutoFit/>
          </a:bodyPr>
          <a:lstStyle/>
          <a:p>
            <a:r>
              <a:rPr lang="fr-FR" sz="1400" b="1" i="1">
                <a:latin typeface="Verdana" panose="020B0604030504040204" pitchFamily="34" charset="0"/>
                <a:ea typeface="Verdana" panose="020B0604030504040204" pitchFamily="34" charset="0"/>
              </a:rPr>
              <a:t>Zonos</a:t>
            </a:r>
          </a:p>
          <a:p>
            <a:endParaRPr lang="en-US" sz="1400" dirty="0">
              <a:latin typeface="Verdana" panose="020B0604030504040204" pitchFamily="34" charset="0"/>
              <a:ea typeface="Verdana" panose="020B0604030504040204" pitchFamily="34" charset="0"/>
            </a:endParaRPr>
          </a:p>
          <a:p>
            <a:r>
              <a:rPr lang="fr-FR" sz="1400">
                <a:latin typeface="Verdana" panose="020B0604030504040204" pitchFamily="34" charset="0"/>
                <a:ea typeface="Verdana" panose="020B0604030504040204" pitchFamily="34" charset="0"/>
              </a:rPr>
              <a:t>(Conditions générales d’utilisation intégrées dans la licence CDS - facultatif)</a:t>
            </a:r>
          </a:p>
        </p:txBody>
      </p:sp>
      <p:sp>
        <p:nvSpPr>
          <p:cNvPr id="52" name="TextBox 51">
            <a:extLst>
              <a:ext uri="{FF2B5EF4-FFF2-40B4-BE49-F238E27FC236}">
                <a16:creationId xmlns:a16="http://schemas.microsoft.com/office/drawing/2014/main" id="{73484B2C-21F2-4E94-A775-51A8F0EC9F71}"/>
              </a:ext>
            </a:extLst>
          </p:cNvPr>
          <p:cNvSpPr txBox="1"/>
          <p:nvPr/>
        </p:nvSpPr>
        <p:spPr>
          <a:xfrm>
            <a:off x="7200901" y="1821079"/>
            <a:ext cx="4528120" cy="1384995"/>
          </a:xfrm>
          <a:prstGeom prst="rect">
            <a:avLst/>
          </a:prstGeom>
          <a:noFill/>
        </p:spPr>
        <p:txBody>
          <a:bodyPr wrap="square" rtlCol="0">
            <a:spAutoFit/>
          </a:bodyPr>
          <a:lstStyle/>
          <a:p>
            <a:pPr marL="171450" indent="-171450">
              <a:buFont typeface="Arial" panose="020B0604020202020204" pitchFamily="34" charset="0"/>
              <a:buChar char="•"/>
            </a:pPr>
            <a:r>
              <a:rPr lang="fr-FR" sz="1400" b="1" i="1">
                <a:latin typeface="Verdana" panose="020B0604030504040204" pitchFamily="34" charset="0"/>
                <a:ea typeface="Verdana" panose="020B0604030504040204" pitchFamily="34" charset="0"/>
              </a:rPr>
              <a:t>BoxC</a:t>
            </a:r>
          </a:p>
          <a:p>
            <a:pPr marL="171450" indent="-171450">
              <a:buFont typeface="Arial" panose="020B0604020202020204" pitchFamily="34" charset="0"/>
              <a:buChar char="•"/>
            </a:pPr>
            <a:r>
              <a:rPr lang="fr-FR" sz="1400" b="1" i="1">
                <a:latin typeface="Verdana" panose="020B0604030504040204" pitchFamily="34" charset="0"/>
                <a:ea typeface="Verdana" panose="020B0604030504040204" pitchFamily="34" charset="0"/>
              </a:rPr>
              <a:t>SafePackage</a:t>
            </a:r>
          </a:p>
          <a:p>
            <a:pPr marL="171450" indent="-171450">
              <a:buFont typeface="Arial" panose="020B0604020202020204" pitchFamily="34" charset="0"/>
              <a:buChar char="•"/>
            </a:pPr>
            <a:r>
              <a:rPr lang="fr-FR" sz="1400">
                <a:latin typeface="Verdana" panose="020B0604030504040204" pitchFamily="34" charset="0"/>
                <a:ea typeface="Verdana" panose="020B0604030504040204" pitchFamily="34" charset="0"/>
              </a:rPr>
              <a:t>Autres options à divers stades d’intégration</a:t>
            </a:r>
          </a:p>
          <a:p>
            <a:endParaRPr lang="en-US" sz="1400" dirty="0">
              <a:latin typeface="Verdana" panose="020B0604030504040204" pitchFamily="34" charset="0"/>
              <a:ea typeface="Verdana" panose="020B0604030504040204" pitchFamily="34" charset="0"/>
            </a:endParaRPr>
          </a:p>
          <a:p>
            <a:r>
              <a:rPr lang="fr-FR" sz="1400">
                <a:latin typeface="Verdana" panose="020B0604030504040204" pitchFamily="34" charset="0"/>
                <a:ea typeface="Verdana" panose="020B0604030504040204" pitchFamily="34" charset="0"/>
              </a:rPr>
              <a:t>Partie autorisée sans contrat direct avec l’UPU</a:t>
            </a:r>
          </a:p>
          <a:p>
            <a:r>
              <a:rPr lang="fr-FR" sz="1400">
                <a:latin typeface="Verdana" panose="020B0604030504040204" pitchFamily="34" charset="0"/>
                <a:ea typeface="Verdana" panose="020B0604030504040204" pitchFamily="34" charset="0"/>
              </a:rPr>
              <a:t>(certification </a:t>
            </a:r>
            <a:r>
              <a:rPr lang="fr-FR" sz="1400" b="1" i="1">
                <a:latin typeface="Verdana" panose="020B0604030504040204" pitchFamily="34" charset="0"/>
                <a:ea typeface="Verdana" panose="020B0604030504040204" pitchFamily="34" charset="0"/>
              </a:rPr>
              <a:t>UPU-TechCert</a:t>
            </a:r>
            <a:r>
              <a:rPr lang="fr-FR" sz="1400">
                <a:latin typeface="Verdana" panose="020B0604030504040204" pitchFamily="34" charset="0"/>
                <a:ea typeface="Verdana" panose="020B0604030504040204" pitchFamily="34" charset="0"/>
              </a:rPr>
              <a:t>)</a:t>
            </a:r>
          </a:p>
        </p:txBody>
      </p:sp>
      <p:sp>
        <p:nvSpPr>
          <p:cNvPr id="53" name="Rectangle : coins arrondis 89">
            <a:extLst>
              <a:ext uri="{FF2B5EF4-FFF2-40B4-BE49-F238E27FC236}">
                <a16:creationId xmlns:a16="http://schemas.microsoft.com/office/drawing/2014/main" id="{36657093-0AD0-4ED2-BB7B-4A6513D84092}"/>
              </a:ext>
            </a:extLst>
          </p:cNvPr>
          <p:cNvSpPr/>
          <p:nvPr/>
        </p:nvSpPr>
        <p:spPr>
          <a:xfrm>
            <a:off x="325268" y="3352126"/>
            <a:ext cx="11458517" cy="930646"/>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fr-FR" sz="1400" dirty="0">
                <a:latin typeface="Verdana" panose="020B0604030504040204" pitchFamily="34" charset="0"/>
                <a:ea typeface="Verdana" panose="020B0604030504040204" pitchFamily="34" charset="0"/>
              </a:rPr>
              <a:t>Options de </a:t>
            </a:r>
          </a:p>
          <a:p>
            <a:r>
              <a:rPr lang="fr-FR" sz="1400" dirty="0">
                <a:latin typeface="Verdana" panose="020B0604030504040204" pitchFamily="34" charset="0"/>
                <a:ea typeface="Verdana" panose="020B0604030504040204" pitchFamily="34" charset="0"/>
              </a:rPr>
              <a:t>Paiement des </a:t>
            </a:r>
          </a:p>
          <a:p>
            <a:r>
              <a:rPr lang="fr-FR" sz="1400" dirty="0">
                <a:latin typeface="Verdana" panose="020B0604030504040204" pitchFamily="34" charset="0"/>
                <a:ea typeface="Verdana" panose="020B0604030504040204" pitchFamily="34" charset="0"/>
              </a:rPr>
              <a:t>droits de douane</a:t>
            </a:r>
          </a:p>
        </p:txBody>
      </p:sp>
      <p:sp>
        <p:nvSpPr>
          <p:cNvPr id="54" name="TextBox 53">
            <a:extLst>
              <a:ext uri="{FF2B5EF4-FFF2-40B4-BE49-F238E27FC236}">
                <a16:creationId xmlns:a16="http://schemas.microsoft.com/office/drawing/2014/main" id="{777C23A3-EB6F-4FAC-B9ED-D6465A4C7B29}"/>
              </a:ext>
            </a:extLst>
          </p:cNvPr>
          <p:cNvSpPr txBox="1"/>
          <p:nvPr/>
        </p:nvSpPr>
        <p:spPr>
          <a:xfrm>
            <a:off x="2242627" y="3437465"/>
            <a:ext cx="4563836" cy="307777"/>
          </a:xfrm>
          <a:prstGeom prst="rect">
            <a:avLst/>
          </a:prstGeom>
          <a:noFill/>
        </p:spPr>
        <p:txBody>
          <a:bodyPr wrap="square" rtlCol="0">
            <a:spAutoFit/>
          </a:bodyPr>
          <a:lstStyle/>
          <a:p>
            <a:r>
              <a:rPr lang="fr-FR" sz="1400">
                <a:latin typeface="Verdana" panose="020B0604030504040204" pitchFamily="34" charset="0"/>
                <a:ea typeface="Verdana" panose="020B0604030504040204" pitchFamily="34" charset="0"/>
              </a:rPr>
              <a:t>Droits perçus par la poste</a:t>
            </a:r>
          </a:p>
        </p:txBody>
      </p:sp>
      <p:sp>
        <p:nvSpPr>
          <p:cNvPr id="55" name="TextBox 54">
            <a:extLst>
              <a:ext uri="{FF2B5EF4-FFF2-40B4-BE49-F238E27FC236}">
                <a16:creationId xmlns:a16="http://schemas.microsoft.com/office/drawing/2014/main" id="{3B0BC928-9DC4-4968-9042-DDF0D787BCE3}"/>
              </a:ext>
            </a:extLst>
          </p:cNvPr>
          <p:cNvSpPr txBox="1"/>
          <p:nvPr/>
        </p:nvSpPr>
        <p:spPr>
          <a:xfrm>
            <a:off x="7200901" y="3339479"/>
            <a:ext cx="4577439" cy="892552"/>
          </a:xfrm>
          <a:prstGeom prst="rect">
            <a:avLst/>
          </a:prstGeom>
          <a:noFill/>
        </p:spPr>
        <p:txBody>
          <a:bodyPr wrap="square" rtlCol="0">
            <a:spAutoFit/>
          </a:bodyPr>
          <a:lstStyle/>
          <a:p>
            <a:pPr marL="171450" indent="-171450">
              <a:buFont typeface="Arial" panose="020B0604020202020204" pitchFamily="34" charset="0"/>
              <a:buChar char="•"/>
            </a:pPr>
            <a:r>
              <a:rPr lang="fr-FR" sz="1300" dirty="0">
                <a:latin typeface="Verdana" panose="020B0604030504040204" pitchFamily="34" charset="0"/>
                <a:ea typeface="Verdana" panose="020B0604030504040204" pitchFamily="34" charset="0"/>
              </a:rPr>
              <a:t>Droits perçus par la poste</a:t>
            </a:r>
          </a:p>
          <a:p>
            <a:pPr marL="171450" indent="-171450">
              <a:buFont typeface="Arial" panose="020B0604020202020204" pitchFamily="34" charset="0"/>
              <a:buChar char="•"/>
            </a:pPr>
            <a:r>
              <a:rPr lang="fr-FR" sz="1300" dirty="0">
                <a:latin typeface="Verdana" panose="020B0604030504040204" pitchFamily="34" charset="0"/>
                <a:ea typeface="Verdana" panose="020B0604030504040204" pitchFamily="34" charset="0"/>
              </a:rPr>
              <a:t>Prépaiement de la partie autorisée par l’expéditeur</a:t>
            </a:r>
          </a:p>
          <a:p>
            <a:pPr marL="171450" indent="-171450">
              <a:buFont typeface="Arial" panose="020B0604020202020204" pitchFamily="34" charset="0"/>
              <a:buChar char="•"/>
            </a:pPr>
            <a:r>
              <a:rPr lang="fr-FR" sz="1300" dirty="0">
                <a:latin typeface="Verdana" panose="020B0604030504040204" pitchFamily="34" charset="0"/>
                <a:ea typeface="Verdana" panose="020B0604030504040204" pitchFamily="34" charset="0"/>
              </a:rPr>
              <a:t>Facturation de l’expéditeur par la partie autorisée</a:t>
            </a:r>
          </a:p>
        </p:txBody>
      </p:sp>
      <p:sp>
        <p:nvSpPr>
          <p:cNvPr id="57" name="TextBox 56">
            <a:extLst>
              <a:ext uri="{FF2B5EF4-FFF2-40B4-BE49-F238E27FC236}">
                <a16:creationId xmlns:a16="http://schemas.microsoft.com/office/drawing/2014/main" id="{4AFA98E8-E341-4A4E-AFA8-FA12BEE24B8B}"/>
              </a:ext>
            </a:extLst>
          </p:cNvPr>
          <p:cNvSpPr txBox="1"/>
          <p:nvPr/>
        </p:nvSpPr>
        <p:spPr>
          <a:xfrm>
            <a:off x="2239733" y="5065521"/>
            <a:ext cx="4563836" cy="307777"/>
          </a:xfrm>
          <a:prstGeom prst="rect">
            <a:avLst/>
          </a:prstGeom>
          <a:noFill/>
        </p:spPr>
        <p:txBody>
          <a:bodyPr wrap="square" rtlCol="0">
            <a:spAutoFit/>
          </a:bodyPr>
          <a:lstStyle/>
          <a:p>
            <a:r>
              <a:rPr lang="fr-FR" sz="1400">
                <a:latin typeface="Verdana" panose="020B0604030504040204" pitchFamily="34" charset="0"/>
                <a:ea typeface="Verdana" panose="020B0604030504040204" pitchFamily="34" charset="0"/>
              </a:rPr>
              <a:t>Une seule partie autorisée</a:t>
            </a:r>
          </a:p>
        </p:txBody>
      </p:sp>
      <p:sp>
        <p:nvSpPr>
          <p:cNvPr id="58" name="TextBox 57">
            <a:extLst>
              <a:ext uri="{FF2B5EF4-FFF2-40B4-BE49-F238E27FC236}">
                <a16:creationId xmlns:a16="http://schemas.microsoft.com/office/drawing/2014/main" id="{7F42A9EB-657F-4301-A21A-4D92ABBFD27B}"/>
              </a:ext>
            </a:extLst>
          </p:cNvPr>
          <p:cNvSpPr txBox="1"/>
          <p:nvPr/>
        </p:nvSpPr>
        <p:spPr>
          <a:xfrm>
            <a:off x="7369623" y="4944340"/>
            <a:ext cx="4348507" cy="1384995"/>
          </a:xfrm>
          <a:prstGeom prst="rect">
            <a:avLst/>
          </a:prstGeom>
          <a:noFill/>
        </p:spPr>
        <p:txBody>
          <a:bodyPr wrap="square" rtlCol="0">
            <a:spAutoFit/>
          </a:bodyPr>
          <a:lstStyle/>
          <a:p>
            <a:r>
              <a:rPr lang="fr-FR" sz="1200" dirty="0">
                <a:latin typeface="Verdana" panose="020B0604030504040204" pitchFamily="34" charset="0"/>
                <a:ea typeface="Verdana" panose="020B0604030504040204" pitchFamily="34" charset="0"/>
              </a:rPr>
              <a:t>Partie autorisée sélectionnée</a:t>
            </a:r>
          </a:p>
          <a:p>
            <a:pPr marL="171450" indent="-171450">
              <a:buFont typeface="Arial" panose="020B0604020202020204" pitchFamily="34" charset="0"/>
              <a:buChar char="•"/>
            </a:pPr>
            <a:r>
              <a:rPr lang="fr-FR" sz="1200" dirty="0">
                <a:latin typeface="Verdana" panose="020B0604030504040204" pitchFamily="34" charset="0"/>
                <a:ea typeface="Verdana" panose="020B0604030504040204" pitchFamily="34" charset="0"/>
              </a:rPr>
              <a:t>Par défaut, configurée au niveau de la poste d’origine</a:t>
            </a:r>
          </a:p>
          <a:p>
            <a:pPr marL="171450" indent="-171450">
              <a:buFont typeface="Arial" panose="020B0604020202020204" pitchFamily="34" charset="0"/>
              <a:buChar char="•"/>
            </a:pPr>
            <a:r>
              <a:rPr lang="fr-FR" sz="1200" dirty="0">
                <a:latin typeface="Verdana" panose="020B0604030504040204" pitchFamily="34" charset="0"/>
                <a:ea typeface="Verdana" panose="020B0604030504040204" pitchFamily="34" charset="0"/>
              </a:rPr>
              <a:t>Facultatif: configurable pour reprendre la partie autorisée indiquée dans le message ITMATT (pour les postes utilisant plusieurs parties autorisées </a:t>
            </a:r>
            <a:br>
              <a:rPr lang="fr-FR" sz="1200" dirty="0">
                <a:latin typeface="Verdana" panose="020B0604030504040204" pitchFamily="34" charset="0"/>
                <a:ea typeface="Verdana" panose="020B0604030504040204" pitchFamily="34" charset="0"/>
              </a:rPr>
            </a:br>
            <a:r>
              <a:rPr lang="fr-FR" sz="1200" dirty="0">
                <a:latin typeface="Verdana" panose="020B0604030504040204" pitchFamily="34" charset="0"/>
                <a:ea typeface="Verdana" panose="020B0604030504040204" pitchFamily="34" charset="0"/>
              </a:rPr>
              <a:t>en parallèle)</a:t>
            </a:r>
          </a:p>
        </p:txBody>
      </p:sp>
    </p:spTree>
    <p:extLst>
      <p:ext uri="{BB962C8B-B14F-4D97-AF65-F5344CB8AC3E}">
        <p14:creationId xmlns:p14="http://schemas.microsoft.com/office/powerpoint/2010/main" val="3723978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41C410DF-EB7D-4B4F-AC31-08E73F167AD5}"/>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000" dirty="0">
                <a:solidFill>
                  <a:srgbClr val="00399D"/>
                </a:solidFill>
                <a:latin typeface="+mn-lt"/>
                <a:ea typeface="Open Sans" panose="020B0606030504020204" pitchFamily="34" charset="0"/>
                <a:cs typeface="Open Sans" panose="020B0606030504020204" pitchFamily="34" charset="0"/>
              </a:rPr>
              <a:t>Solution rendu «droits acquittés» de l’UPU – Feuille de route</a:t>
            </a:r>
          </a:p>
        </p:txBody>
      </p:sp>
      <p:pic>
        <p:nvPicPr>
          <p:cNvPr id="5" name="Picture Placeholder 6">
            <a:extLst>
              <a:ext uri="{FF2B5EF4-FFF2-40B4-BE49-F238E27FC236}">
                <a16:creationId xmlns:a16="http://schemas.microsoft.com/office/drawing/2014/main" id="{11CCD841-37BB-4D5E-A89A-D452CA2ADB16}"/>
              </a:ext>
            </a:extLst>
          </p:cNvPr>
          <p:cNvPicPr>
            <a:picLocks noChangeAspect="1"/>
          </p:cNvPicPr>
          <p:nvPr/>
        </p:nvPicPr>
        <p:blipFill>
          <a:blip r:embed="rId3"/>
          <a:srcRect l="10017" r="10017"/>
          <a:stretch>
            <a:fillRect/>
          </a:stretch>
        </p:blipFill>
        <p:spPr>
          <a:xfrm>
            <a:off x="323101" y="1163779"/>
            <a:ext cx="3791699" cy="5461846"/>
          </a:xfrm>
          <a:prstGeom prst="rect">
            <a:avLst/>
          </a:prstGeom>
        </p:spPr>
      </p:pic>
      <p:sp>
        <p:nvSpPr>
          <p:cNvPr id="6" name="Content Placeholder 2">
            <a:extLst>
              <a:ext uri="{FF2B5EF4-FFF2-40B4-BE49-F238E27FC236}">
                <a16:creationId xmlns:a16="http://schemas.microsoft.com/office/drawing/2014/main" id="{036D033F-174B-48BD-BD53-0F68BE2C2ABD}"/>
              </a:ext>
            </a:extLst>
          </p:cNvPr>
          <p:cNvSpPr txBox="1">
            <a:spLocks/>
          </p:cNvSpPr>
          <p:nvPr/>
        </p:nvSpPr>
        <p:spPr>
          <a:xfrm>
            <a:off x="4264429" y="1163779"/>
            <a:ext cx="7591542" cy="1271847"/>
          </a:xfrm>
          <a:prstGeom prst="rect">
            <a:avLst/>
          </a:prstGeom>
          <a:solidFill>
            <a:srgbClr val="005BAA"/>
          </a:solidFill>
          <a:ln>
            <a:no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l"/>
            <a:r>
              <a:rPr lang="fr-FR" sz="1800" dirty="0"/>
              <a:t>Flux à destination des États-Unis d’Amérique </a:t>
            </a:r>
          </a:p>
          <a:p>
            <a:pPr marL="342900" indent="-342900" algn="l">
              <a:buFont typeface="Arial" panose="020B0604020202020204" pitchFamily="34" charset="0"/>
              <a:buChar char="•"/>
            </a:pPr>
            <a:r>
              <a:rPr lang="fr-FR" sz="1600" b="0" dirty="0"/>
              <a:t>Intégration d’une partie autorisée supplémentaire (sur demande)</a:t>
            </a:r>
          </a:p>
          <a:p>
            <a:pPr marL="342900" indent="-342900" algn="l">
              <a:buFont typeface="Arial" panose="020B0604020202020204" pitchFamily="34" charset="0"/>
              <a:buChar char="•"/>
            </a:pPr>
            <a:r>
              <a:rPr lang="fr-FR" sz="1600" b="0" dirty="0"/>
              <a:t>Anticipation des évolutions futures (mars 2026, plus tard?)</a:t>
            </a:r>
          </a:p>
        </p:txBody>
      </p:sp>
      <p:sp>
        <p:nvSpPr>
          <p:cNvPr id="8" name="Content Placeholder 2">
            <a:extLst>
              <a:ext uri="{FF2B5EF4-FFF2-40B4-BE49-F238E27FC236}">
                <a16:creationId xmlns:a16="http://schemas.microsoft.com/office/drawing/2014/main" id="{DD5D4213-BCE9-4D80-8EDE-CEF9B694BD42}"/>
              </a:ext>
            </a:extLst>
          </p:cNvPr>
          <p:cNvSpPr txBox="1">
            <a:spLocks/>
          </p:cNvSpPr>
          <p:nvPr/>
        </p:nvSpPr>
        <p:spPr>
          <a:xfrm>
            <a:off x="4264429" y="2496931"/>
            <a:ext cx="7591542" cy="1160670"/>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fr-FR" sz="2000" b="1" dirty="0"/>
              <a:t>Échelle mondiale</a:t>
            </a:r>
          </a:p>
          <a:p>
            <a:pPr algn="l"/>
            <a:r>
              <a:rPr lang="fr-FR" sz="1800" b="0" dirty="0"/>
              <a:t>Adaptation de la solution aux besoins d’autres marchés, le cas échéant (p. ex. intégrations directes avec les douanes)</a:t>
            </a:r>
          </a:p>
        </p:txBody>
      </p:sp>
      <p:sp>
        <p:nvSpPr>
          <p:cNvPr id="9" name="Content Placeholder 2">
            <a:extLst>
              <a:ext uri="{FF2B5EF4-FFF2-40B4-BE49-F238E27FC236}">
                <a16:creationId xmlns:a16="http://schemas.microsoft.com/office/drawing/2014/main" id="{85450206-F946-4B7C-A89F-D7E015632C60}"/>
              </a:ext>
            </a:extLst>
          </p:cNvPr>
          <p:cNvSpPr txBox="1">
            <a:spLocks/>
          </p:cNvSpPr>
          <p:nvPr/>
        </p:nvSpPr>
        <p:spPr>
          <a:xfrm>
            <a:off x="4264430" y="3715214"/>
            <a:ext cx="7591542" cy="1518927"/>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fr-FR" sz="1800" b="1" dirty="0"/>
              <a:t>Règlements financiers et rapports</a:t>
            </a:r>
          </a:p>
          <a:p>
            <a:pPr marL="342900" indent="-342900" algn="l">
              <a:buFont typeface="Arial" panose="020B0604020202020204" pitchFamily="34" charset="0"/>
              <a:buChar char="•"/>
            </a:pPr>
            <a:r>
              <a:rPr lang="fr-FR" sz="1600" b="0" dirty="0"/>
              <a:t>Intégration avec </a:t>
            </a:r>
            <a:r>
              <a:rPr lang="fr-FR" sz="1600" b="0" i="1" dirty="0">
                <a:solidFill>
                  <a:srgbClr val="FF0000"/>
                </a:solidFill>
              </a:rPr>
              <a:t>UPU*Clearing </a:t>
            </a:r>
            <a:r>
              <a:rPr lang="fr-FR" sz="1600" b="0" dirty="0"/>
              <a:t>(dont la valeur augmentera alors qu’un nombre croissant de destinations généralisent la solution </a:t>
            </a:r>
            <a:r>
              <a:rPr lang="fr-FR" sz="1600" dirty="0"/>
              <a:t>rendu «droits </a:t>
            </a:r>
            <a:r>
              <a:rPr lang="fr-FR" sz="1600" b="0" dirty="0"/>
              <a:t>acquittés»)</a:t>
            </a:r>
          </a:p>
          <a:p>
            <a:pPr marL="342900" indent="-342900" algn="l">
              <a:buFont typeface="Arial" panose="020B0604020202020204" pitchFamily="34" charset="0"/>
              <a:buChar char="•"/>
            </a:pPr>
            <a:r>
              <a:rPr lang="fr-FR" sz="1600" dirty="0"/>
              <a:t>Tableaux de bord et rapports (réévaluation des droits, retours, performance des tiers, etc.)</a:t>
            </a:r>
          </a:p>
        </p:txBody>
      </p:sp>
      <p:sp>
        <p:nvSpPr>
          <p:cNvPr id="10" name="Content Placeholder 2">
            <a:extLst>
              <a:ext uri="{FF2B5EF4-FFF2-40B4-BE49-F238E27FC236}">
                <a16:creationId xmlns:a16="http://schemas.microsoft.com/office/drawing/2014/main" id="{56DA7B42-BD35-4131-8633-7A41B2BE97D9}"/>
              </a:ext>
            </a:extLst>
          </p:cNvPr>
          <p:cNvSpPr txBox="1">
            <a:spLocks/>
          </p:cNvSpPr>
          <p:nvPr/>
        </p:nvSpPr>
        <p:spPr>
          <a:xfrm>
            <a:off x="4264429" y="5300644"/>
            <a:ext cx="7591542" cy="1324982"/>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fr-FR" sz="2000" b="1" dirty="0"/>
              <a:t>Normalisation et interopérabilité</a:t>
            </a:r>
          </a:p>
          <a:p>
            <a:pPr marL="342900" indent="-342900" algn="l">
              <a:buFont typeface="Arial" panose="020B0604020202020204" pitchFamily="34" charset="0"/>
              <a:buChar char="•"/>
            </a:pPr>
            <a:r>
              <a:rPr lang="fr-FR" sz="1800" dirty="0"/>
              <a:t>Modèles de dédouanement (postal, commercial) et impacts sur les normes et réglementations de l’UPU (</a:t>
            </a:r>
            <a:r>
              <a:rPr lang="fr-FR" sz="1800" dirty="0">
                <a:sym typeface="Wingdings" panose="05000000000000000000" pitchFamily="2" charset="2"/>
              </a:rPr>
              <a:t></a:t>
            </a:r>
            <a:r>
              <a:rPr lang="fr-FR" sz="1800" dirty="0"/>
              <a:t> GII de l’UPU)</a:t>
            </a:r>
          </a:p>
          <a:p>
            <a:pPr marL="342900" indent="-342900" algn="l">
              <a:buFont typeface="Arial" panose="020B0604020202020204" pitchFamily="34" charset="0"/>
              <a:buChar char="•"/>
            </a:pPr>
            <a:r>
              <a:rPr lang="fr-FR" sz="1800" b="0" dirty="0"/>
              <a:t>Interopérabilité avec la solution IPC</a:t>
            </a:r>
          </a:p>
        </p:txBody>
      </p:sp>
    </p:spTree>
    <p:extLst>
      <p:ext uri="{BB962C8B-B14F-4D97-AF65-F5344CB8AC3E}">
        <p14:creationId xmlns:p14="http://schemas.microsoft.com/office/powerpoint/2010/main" val="802736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2">
            <a:extLst>
              <a:ext uri="{FF2B5EF4-FFF2-40B4-BE49-F238E27FC236}">
                <a16:creationId xmlns:a16="http://schemas.microsoft.com/office/drawing/2014/main" id="{AA7C6B68-1DBB-418C-A456-1BBCA46440BF}"/>
              </a:ext>
            </a:extLst>
          </p:cNvPr>
          <p:cNvPicPr>
            <a:picLocks noChangeAspect="1"/>
          </p:cNvPicPr>
          <p:nvPr/>
        </p:nvPicPr>
        <p:blipFill>
          <a:blip r:embed="rId3"/>
          <a:stretch>
            <a:fillRect/>
          </a:stretch>
        </p:blipFill>
        <p:spPr>
          <a:xfrm>
            <a:off x="3907998" y="1368632"/>
            <a:ext cx="3923763" cy="2420436"/>
          </a:xfrm>
          <a:prstGeom prst="rect">
            <a:avLst/>
          </a:prstGeom>
        </p:spPr>
      </p:pic>
      <p:sp>
        <p:nvSpPr>
          <p:cNvPr id="4" name="Rectangle 3">
            <a:extLst>
              <a:ext uri="{FF2B5EF4-FFF2-40B4-BE49-F238E27FC236}">
                <a16:creationId xmlns:a16="http://schemas.microsoft.com/office/drawing/2014/main" id="{17042764-C317-4790-8641-E7C1BC161776}"/>
              </a:ext>
            </a:extLst>
          </p:cNvPr>
          <p:cNvSpPr/>
          <p:nvPr/>
        </p:nvSpPr>
        <p:spPr>
          <a:xfrm>
            <a:off x="685417" y="1368632"/>
            <a:ext cx="3222581" cy="2420436"/>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kumimoji="0" lang="fr-FR" sz="1600" b="1" i="0" u="none" strike="noStrike" cap="none" normalizeH="0" baseline="0" noProof="0" dirty="0">
                <a:ln>
                  <a:noFill/>
                </a:ln>
                <a:uLnTx/>
                <a:uFillTx/>
                <a:latin typeface="Verdana" panose="020B0604030504040204" pitchFamily="34" charset="0"/>
                <a:ea typeface="Verdana" panose="020B0604030504040204" pitchFamily="34" charset="0"/>
                <a:cs typeface="+mn-cs"/>
              </a:rPr>
              <a:t>1. Contactez le CTP</a:t>
            </a:r>
            <a:br>
              <a:rPr kumimoji="0" lang="fr-FR" sz="1600" b="1" i="0" u="none" strike="noStrike" cap="none" normalizeH="0" baseline="0" noProof="0" dirty="0">
                <a:ln>
                  <a:noFill/>
                </a:ln>
                <a:uLnTx/>
                <a:uFillTx/>
                <a:latin typeface="Verdana" panose="020B0604030504040204" pitchFamily="34" charset="0"/>
                <a:ea typeface="Verdana" panose="020B0604030504040204" pitchFamily="34" charset="0"/>
                <a:cs typeface="+mn-cs"/>
              </a:rPr>
            </a:br>
            <a:r>
              <a:rPr lang="fr-FR" sz="1400" dirty="0">
                <a:solidFill>
                  <a:prstClr val="black"/>
                </a:solidFill>
                <a:latin typeface="Verdana" panose="020B0604030504040204" pitchFamily="34" charset="0"/>
                <a:ea typeface="Verdana" panose="020B0604030504040204" pitchFamily="34" charset="0"/>
                <a:cs typeface="+mn-cs"/>
              </a:rPr>
              <a:t>pour lancer les procédures de mise à niveau du logiciel du CDS </a:t>
            </a:r>
          </a:p>
          <a:p>
            <a:pPr marL="0" marR="0" lvl="0" indent="0" defTabSz="914400" eaLnBrk="1" fontAlgn="auto" latinLnBrk="0" hangingPunct="1">
              <a:lnSpc>
                <a:spcPct val="100000"/>
              </a:lnSpc>
              <a:spcBef>
                <a:spcPts val="1000"/>
              </a:spcBef>
              <a:spcAft>
                <a:spcPts val="0"/>
              </a:spcAft>
              <a:buClrTx/>
              <a:buSzTx/>
              <a:buFontTx/>
              <a:buNone/>
              <a:tabLst/>
              <a:defRPr/>
            </a:pPr>
            <a:r>
              <a:rPr kumimoji="0" lang="fr-FR" sz="1400" i="0" u="none" strike="noStrike" cap="none" normalizeH="0" baseline="0" noProof="0" dirty="0">
                <a:ln>
                  <a:noFill/>
                </a:ln>
                <a:solidFill>
                  <a:srgbClr val="00399D"/>
                </a:solidFill>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support.upu.int</a:t>
            </a:r>
            <a:r>
              <a:rPr kumimoji="0" lang="fr-FR" sz="1400" i="0" u="none" strike="noStrike" cap="none" normalizeH="0" baseline="0" noProof="0" dirty="0">
                <a:ln>
                  <a:noFill/>
                </a:ln>
                <a:solidFill>
                  <a:srgbClr val="00399D"/>
                </a:solidFill>
                <a:uLnTx/>
                <a:uFillTx/>
                <a:latin typeface="Verdana" panose="020B0604030504040204" pitchFamily="34" charset="0"/>
                <a:ea typeface="Verdana" panose="020B0604030504040204" pitchFamily="34" charset="0"/>
                <a:cs typeface="+mn-cs"/>
              </a:rPr>
              <a:t>  </a:t>
            </a:r>
            <a:br>
              <a:rPr kumimoji="0" lang="fr-FR" sz="1400"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br>
            <a:br>
              <a:rPr kumimoji="0" lang="fr-FR" sz="1400"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br>
            <a:r>
              <a:rPr lang="fr-FR" sz="1400" i="1" dirty="0">
                <a:solidFill>
                  <a:prstClr val="black"/>
                </a:solidFill>
                <a:latin typeface="Verdana" panose="020B0604030504040204" pitchFamily="34" charset="0"/>
                <a:ea typeface="Verdana" panose="020B0604030504040204" pitchFamily="34" charset="0"/>
                <a:cs typeface="+mn-cs"/>
              </a:rPr>
              <a:t>(étape non requise si l’opérateur désigné utilise déjà CDS Cloud </a:t>
            </a:r>
            <a:br>
              <a:rPr lang="fr-FR" sz="1400" i="1" dirty="0">
                <a:solidFill>
                  <a:prstClr val="black"/>
                </a:solidFill>
                <a:latin typeface="Verdana" panose="020B0604030504040204" pitchFamily="34" charset="0"/>
                <a:ea typeface="Verdana" panose="020B0604030504040204" pitchFamily="34" charset="0"/>
                <a:cs typeface="+mn-cs"/>
              </a:rPr>
            </a:br>
            <a:r>
              <a:rPr lang="fr-FR" sz="1400" i="1" dirty="0">
                <a:solidFill>
                  <a:prstClr val="black"/>
                </a:solidFill>
                <a:latin typeface="Verdana" panose="020B0604030504040204" pitchFamily="34" charset="0"/>
                <a:ea typeface="Verdana" panose="020B0604030504040204" pitchFamily="34" charset="0"/>
                <a:cs typeface="+mn-cs"/>
              </a:rPr>
              <a:t>ou </a:t>
            </a:r>
            <a:r>
              <a:rPr lang="fr-FR" sz="1400" i="1" dirty="0" err="1">
                <a:solidFill>
                  <a:prstClr val="black"/>
                </a:solidFill>
                <a:latin typeface="Verdana" panose="020B0604030504040204" pitchFamily="34" charset="0"/>
                <a:ea typeface="Verdana" panose="020B0604030504040204" pitchFamily="34" charset="0"/>
                <a:cs typeface="+mn-cs"/>
              </a:rPr>
              <a:t>CDS.post</a:t>
            </a:r>
            <a:r>
              <a:rPr lang="fr-FR" sz="1400" i="1" dirty="0">
                <a:solidFill>
                  <a:prstClr val="black"/>
                </a:solidFill>
                <a:latin typeface="Verdana" panose="020B0604030504040204" pitchFamily="34" charset="0"/>
                <a:ea typeface="Verdana" panose="020B0604030504040204" pitchFamily="34" charset="0"/>
                <a:cs typeface="+mn-cs"/>
              </a:rPr>
              <a:t>)</a:t>
            </a:r>
            <a:endParaRPr kumimoji="0" lang="en-GB" sz="1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 name="Rectangle 4">
            <a:extLst>
              <a:ext uri="{FF2B5EF4-FFF2-40B4-BE49-F238E27FC236}">
                <a16:creationId xmlns:a16="http://schemas.microsoft.com/office/drawing/2014/main" id="{058F955F-11D8-4EB9-8ED4-0D557CDBDC37}"/>
              </a:ext>
            </a:extLst>
          </p:cNvPr>
          <p:cNvSpPr/>
          <p:nvPr/>
        </p:nvSpPr>
        <p:spPr>
          <a:xfrm>
            <a:off x="3907996" y="3789068"/>
            <a:ext cx="4005719" cy="2728110"/>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lang="fr-FR" sz="1400" b="1" dirty="0">
                <a:solidFill>
                  <a:prstClr val="black"/>
                </a:solidFill>
                <a:latin typeface="Verdana" panose="020B0604030504040204" pitchFamily="34" charset="0"/>
                <a:ea typeface="Verdana" panose="020B0604030504040204" pitchFamily="34" charset="0"/>
                <a:cs typeface="+mn-cs"/>
              </a:rPr>
              <a:t>4</a:t>
            </a:r>
            <a:r>
              <a:rPr kumimoji="0" lang="fr-FR" sz="14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 Procédures internes</a:t>
            </a:r>
          </a:p>
          <a:p>
            <a:pPr marL="285750" marR="0" lvl="0" indent="-285750" defTabSz="914400" eaLnBrk="1" fontAlgn="auto" latinLnBrk="0" hangingPunct="1">
              <a:lnSpc>
                <a:spcPct val="100000"/>
              </a:lnSpc>
              <a:spcBef>
                <a:spcPts val="1000"/>
              </a:spcBef>
              <a:spcAft>
                <a:spcPts val="0"/>
              </a:spcAft>
              <a:buClrTx/>
              <a:buSzTx/>
              <a:buFontTx/>
              <a:buChar char="-"/>
              <a:tabLst/>
              <a:defRPr/>
            </a:pPr>
            <a:r>
              <a:rPr lang="fr-FR" sz="1400" i="1" dirty="0">
                <a:solidFill>
                  <a:srgbClr val="FF0000"/>
                </a:solidFill>
                <a:latin typeface="Verdana" panose="020B0604030504040204" pitchFamily="34" charset="0"/>
                <a:ea typeface="Verdana" panose="020B0604030504040204" pitchFamily="34" charset="0"/>
              </a:rPr>
              <a:t>Choisissez vos options de paiement des droits douaniers (paiement par </a:t>
            </a:r>
            <a:br>
              <a:rPr lang="fr-FR" sz="1400" i="1" dirty="0">
                <a:solidFill>
                  <a:srgbClr val="FF0000"/>
                </a:solidFill>
                <a:latin typeface="Verdana" panose="020B0604030504040204" pitchFamily="34" charset="0"/>
                <a:ea typeface="Verdana" panose="020B0604030504040204" pitchFamily="34" charset="0"/>
              </a:rPr>
            </a:br>
            <a:r>
              <a:rPr lang="fr-FR" sz="1400" i="1" dirty="0">
                <a:solidFill>
                  <a:srgbClr val="FF0000"/>
                </a:solidFill>
                <a:latin typeface="Verdana" panose="020B0604030504040204" pitchFamily="34" charset="0"/>
                <a:ea typeface="Verdana" panose="020B0604030504040204" pitchFamily="34" charset="0"/>
              </a:rPr>
              <a:t>la poste, prépaiement de la PA par l’expéditeur, facturation de l’expéditeur par la PA) et déployez les procédures correspondantes </a:t>
            </a:r>
          </a:p>
          <a:p>
            <a:pPr marL="285750" marR="0" lvl="0" indent="-285750" defTabSz="914400" eaLnBrk="1" fontAlgn="auto" latinLnBrk="0" hangingPunct="1">
              <a:lnSpc>
                <a:spcPct val="100000"/>
              </a:lnSpc>
              <a:spcBef>
                <a:spcPts val="1000"/>
              </a:spcBef>
              <a:spcAft>
                <a:spcPts val="0"/>
              </a:spcAft>
              <a:buClrTx/>
              <a:buSzTx/>
              <a:buFontTx/>
              <a:buChar char="-"/>
              <a:tabLst/>
              <a:defRPr/>
            </a:pPr>
            <a:r>
              <a:rPr kumimoji="0" lang="fr-FR" sz="1400" b="0"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Rapprochement des comptes, des paiements et des procédures </a:t>
            </a:r>
            <a:br>
              <a:rPr kumimoji="0" lang="fr-FR" sz="1400" b="0"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br>
            <a:r>
              <a:rPr kumimoji="0" lang="fr-FR" sz="1400" b="0"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de règlement (bilatérales </a:t>
            </a:r>
            <a:br>
              <a:rPr kumimoji="0" lang="fr-FR" sz="1400" b="0"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br>
            <a:r>
              <a:rPr kumimoji="0" lang="fr-FR" sz="1400" b="0"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ou multilatérales)</a:t>
            </a:r>
          </a:p>
        </p:txBody>
      </p:sp>
      <p:sp>
        <p:nvSpPr>
          <p:cNvPr id="6" name="Rectangle 5">
            <a:extLst>
              <a:ext uri="{FF2B5EF4-FFF2-40B4-BE49-F238E27FC236}">
                <a16:creationId xmlns:a16="http://schemas.microsoft.com/office/drawing/2014/main" id="{3905B480-9736-4FA3-81BD-7CB746A0B6A2}"/>
              </a:ext>
            </a:extLst>
          </p:cNvPr>
          <p:cNvSpPr/>
          <p:nvPr/>
        </p:nvSpPr>
        <p:spPr>
          <a:xfrm>
            <a:off x="3907998" y="1368632"/>
            <a:ext cx="3923763" cy="2420436"/>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lang="fr-FR" b="1" dirty="0">
                <a:solidFill>
                  <a:prstClr val="white"/>
                </a:solidFill>
                <a:latin typeface="Verdana" panose="020B0604030504040204" pitchFamily="34" charset="0"/>
                <a:ea typeface="Verdana" panose="020B0604030504040204" pitchFamily="34" charset="0"/>
              </a:rPr>
              <a:t>2. Visitez www.upu.int/DDP</a:t>
            </a:r>
          </a:p>
          <a:p>
            <a:pPr marL="285750" marR="0" lvl="0" indent="-285750" defTabSz="914400" eaLnBrk="1" fontAlgn="auto" latinLnBrk="0" hangingPunct="1">
              <a:lnSpc>
                <a:spcPct val="100000"/>
              </a:lnSpc>
              <a:spcBef>
                <a:spcPts val="1000"/>
              </a:spcBef>
              <a:spcAft>
                <a:spcPts val="0"/>
              </a:spcAft>
              <a:buClrTx/>
              <a:buSzTx/>
              <a:buFont typeface="Verdana" panose="020B0604030504040204" pitchFamily="34" charset="0"/>
              <a:buChar char="‒"/>
              <a:tabLst/>
              <a:defRPr/>
            </a:pPr>
            <a:r>
              <a:rPr kumimoji="0" lang="fr-FR" sz="1600" b="0"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mn-cs"/>
              </a:rPr>
              <a:t>Mises à jour sur le plan </a:t>
            </a:r>
            <a:br>
              <a:rPr kumimoji="0" lang="fr-FR" sz="1600" b="0"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mn-cs"/>
              </a:rPr>
            </a:br>
            <a:r>
              <a:rPr kumimoji="0" lang="fr-FR" sz="1600" b="0"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mn-cs"/>
              </a:rPr>
              <a:t>de lancement des technologies </a:t>
            </a:r>
          </a:p>
          <a:p>
            <a:pPr marL="285750" marR="0" lvl="0" indent="-285750" defTabSz="914400" eaLnBrk="1" fontAlgn="auto" latinLnBrk="0" hangingPunct="1">
              <a:lnSpc>
                <a:spcPct val="100000"/>
              </a:lnSpc>
              <a:spcBef>
                <a:spcPts val="1000"/>
              </a:spcBef>
              <a:spcAft>
                <a:spcPts val="0"/>
              </a:spcAft>
              <a:buClrTx/>
              <a:buSzTx/>
              <a:buFont typeface="Verdana" panose="020B0604030504040204" pitchFamily="34" charset="0"/>
              <a:buChar char="‒"/>
              <a:tabLst/>
              <a:defRPr/>
            </a:pPr>
            <a:r>
              <a:rPr lang="fr-FR" sz="1600" dirty="0">
                <a:solidFill>
                  <a:prstClr val="white"/>
                </a:solidFill>
                <a:latin typeface="Verdana" panose="020B0604030504040204" pitchFamily="34" charset="0"/>
                <a:ea typeface="Verdana" panose="020B0604030504040204" pitchFamily="34" charset="0"/>
              </a:rPr>
              <a:t>Guides d’utilisation </a:t>
            </a:r>
            <a:br>
              <a:rPr lang="fr-FR" sz="1600" dirty="0">
                <a:solidFill>
                  <a:prstClr val="white"/>
                </a:solidFill>
                <a:latin typeface="Verdana" panose="020B0604030504040204" pitchFamily="34" charset="0"/>
                <a:ea typeface="Verdana" panose="020B0604030504040204" pitchFamily="34" charset="0"/>
              </a:rPr>
            </a:br>
            <a:r>
              <a:rPr lang="fr-FR" sz="1600" dirty="0">
                <a:solidFill>
                  <a:prstClr val="white"/>
                </a:solidFill>
                <a:latin typeface="Verdana" panose="020B0604030504040204" pitchFamily="34" charset="0"/>
                <a:ea typeface="Verdana" panose="020B0604030504040204" pitchFamily="34" charset="0"/>
              </a:rPr>
              <a:t>et documentation relatifs </a:t>
            </a:r>
            <a:br>
              <a:rPr lang="fr-FR" sz="1600" dirty="0">
                <a:solidFill>
                  <a:prstClr val="white"/>
                </a:solidFill>
                <a:latin typeface="Verdana" panose="020B0604030504040204" pitchFamily="34" charset="0"/>
                <a:ea typeface="Verdana" panose="020B0604030504040204" pitchFamily="34" charset="0"/>
              </a:rPr>
            </a:br>
            <a:r>
              <a:rPr lang="fr-FR" sz="1600" dirty="0">
                <a:solidFill>
                  <a:prstClr val="white"/>
                </a:solidFill>
                <a:latin typeface="Verdana" panose="020B0604030504040204" pitchFamily="34" charset="0"/>
                <a:ea typeface="Verdana" panose="020B0604030504040204" pitchFamily="34" charset="0"/>
              </a:rPr>
              <a:t>au service</a:t>
            </a:r>
          </a:p>
        </p:txBody>
      </p:sp>
      <p:sp>
        <p:nvSpPr>
          <p:cNvPr id="7" name="Rectangle 6">
            <a:extLst>
              <a:ext uri="{FF2B5EF4-FFF2-40B4-BE49-F238E27FC236}">
                <a16:creationId xmlns:a16="http://schemas.microsoft.com/office/drawing/2014/main" id="{3DED2926-9352-4FCF-A4E8-EEB2F4A44395}"/>
              </a:ext>
            </a:extLst>
          </p:cNvPr>
          <p:cNvSpPr/>
          <p:nvPr/>
        </p:nvSpPr>
        <p:spPr>
          <a:xfrm>
            <a:off x="8158026" y="1368631"/>
            <a:ext cx="3301394" cy="5089318"/>
          </a:xfrm>
          <a:prstGeom prst="rect">
            <a:avLst/>
          </a:prstGeom>
          <a:solidFill>
            <a:srgbClr val="FFC000">
              <a:alpha val="52000"/>
            </a:srgb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1000"/>
              </a:spcBef>
              <a:spcAft>
                <a:spcPts val="0"/>
              </a:spcAft>
              <a:buClrTx/>
              <a:buSzTx/>
              <a:buFontTx/>
              <a:buNone/>
              <a:tabLst/>
              <a:defRPr/>
            </a:pPr>
            <a:r>
              <a:rPr kumimoji="0" lang="fr-FR" sz="18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Campagnes </a:t>
            </a:r>
            <a:br>
              <a:rPr kumimoji="0" lang="fr-FR" sz="18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br>
            <a:r>
              <a:rPr kumimoji="0" lang="fr-FR" sz="18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de sensibilisation </a:t>
            </a:r>
            <a:br>
              <a:rPr kumimoji="0" lang="fr-FR" sz="18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br>
            <a:r>
              <a:rPr kumimoji="0" lang="fr-FR" sz="18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de la clientèle </a:t>
            </a:r>
            <a:br>
              <a:rPr kumimoji="0" lang="fr-FR" sz="18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br>
            <a:r>
              <a:rPr kumimoji="0" lang="fr-FR" sz="1800" b="1" i="0" u="none" strike="noStrike" cap="none" normalizeH="0" baseline="0" noProof="0" dirty="0">
                <a:ln>
                  <a:noFill/>
                </a:ln>
                <a:solidFill>
                  <a:prstClr val="black"/>
                </a:solidFill>
                <a:uLnTx/>
                <a:uFillTx/>
                <a:latin typeface="Verdana" panose="020B0604030504040204" pitchFamily="34" charset="0"/>
                <a:ea typeface="Verdana" panose="020B0604030504040204" pitchFamily="34" charset="0"/>
                <a:cs typeface="+mn-cs"/>
              </a:rPr>
              <a:t>et de marketing</a:t>
            </a:r>
          </a:p>
          <a:p>
            <a:pPr marL="285750" marR="0" lvl="0" indent="-285750" defTabSz="914400" eaLnBrk="1" fontAlgn="auto" latinLnBrk="0" hangingPunct="1">
              <a:lnSpc>
                <a:spcPct val="100000"/>
              </a:lnSpc>
              <a:spcBef>
                <a:spcPts val="1000"/>
              </a:spcBef>
              <a:spcAft>
                <a:spcPts val="0"/>
              </a:spcAft>
              <a:buClrTx/>
              <a:buSzTx/>
              <a:buFontTx/>
              <a:buChar char="-"/>
              <a:tabLst/>
              <a:defRPr/>
            </a:pPr>
            <a:r>
              <a:rPr lang="fr-FR" sz="1600" dirty="0">
                <a:solidFill>
                  <a:prstClr val="black"/>
                </a:solidFill>
                <a:latin typeface="Verdana" panose="020B0604030504040204" pitchFamily="34" charset="0"/>
                <a:ea typeface="Verdana" panose="020B0604030504040204" pitchFamily="34" charset="0"/>
              </a:rPr>
              <a:t>Pour conserver votre clientèle actuelle </a:t>
            </a:r>
          </a:p>
          <a:p>
            <a:pPr marL="285750" marR="0" lvl="0" indent="-285750" defTabSz="914400" eaLnBrk="1" fontAlgn="auto" latinLnBrk="0" hangingPunct="1">
              <a:lnSpc>
                <a:spcPct val="100000"/>
              </a:lnSpc>
              <a:spcBef>
                <a:spcPts val="1000"/>
              </a:spcBef>
              <a:spcAft>
                <a:spcPts val="0"/>
              </a:spcAft>
              <a:buClrTx/>
              <a:buSzTx/>
              <a:buFontTx/>
              <a:buChar char="-"/>
              <a:tabLst/>
              <a:defRPr/>
            </a:pPr>
            <a:r>
              <a:rPr lang="fr-FR" sz="1600" dirty="0">
                <a:solidFill>
                  <a:prstClr val="black"/>
                </a:solidFill>
                <a:latin typeface="Verdana" panose="020B0604030504040204" pitchFamily="34" charset="0"/>
                <a:ea typeface="Verdana" panose="020B0604030504040204" pitchFamily="34" charset="0"/>
              </a:rPr>
              <a:t>Pour proposer le service </a:t>
            </a:r>
            <a:br>
              <a:rPr lang="fr-FR" sz="1600" dirty="0">
                <a:solidFill>
                  <a:prstClr val="black"/>
                </a:solidFill>
                <a:latin typeface="Verdana" panose="020B0604030504040204" pitchFamily="34" charset="0"/>
                <a:ea typeface="Verdana" panose="020B0604030504040204" pitchFamily="34" charset="0"/>
              </a:rPr>
            </a:br>
            <a:r>
              <a:rPr lang="fr-FR" sz="1600" dirty="0">
                <a:solidFill>
                  <a:prstClr val="black"/>
                </a:solidFill>
                <a:latin typeface="Verdana" panose="020B0604030504040204" pitchFamily="34" charset="0"/>
                <a:ea typeface="Verdana" panose="020B0604030504040204" pitchFamily="34" charset="0"/>
              </a:rPr>
              <a:t>à de nouveaux clients/</a:t>
            </a:r>
            <a:r>
              <a:rPr lang="fr-FR" sz="1600" i="1" dirty="0">
                <a:solidFill>
                  <a:srgbClr val="FF0000"/>
                </a:solidFill>
                <a:latin typeface="Verdana" panose="020B0604030504040204" pitchFamily="34" charset="0"/>
                <a:ea typeface="Verdana" panose="020B0604030504040204" pitchFamily="34" charset="0"/>
              </a:rPr>
              <a:t>les guider dans l’utilisation des options de paiement des droits</a:t>
            </a: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9" name="Image 12">
            <a:extLst>
              <a:ext uri="{FF2B5EF4-FFF2-40B4-BE49-F238E27FC236}">
                <a16:creationId xmlns:a16="http://schemas.microsoft.com/office/drawing/2014/main" id="{606EBF17-F9E7-43E1-A4B3-875E5BE9D5C7}"/>
              </a:ext>
            </a:extLst>
          </p:cNvPr>
          <p:cNvPicPr>
            <a:picLocks noChangeAspect="1"/>
          </p:cNvPicPr>
          <p:nvPr/>
        </p:nvPicPr>
        <p:blipFill>
          <a:blip r:embed="rId3"/>
          <a:stretch>
            <a:fillRect/>
          </a:stretch>
        </p:blipFill>
        <p:spPr>
          <a:xfrm>
            <a:off x="685416" y="3789068"/>
            <a:ext cx="3222581" cy="2668882"/>
          </a:xfrm>
          <a:prstGeom prst="rect">
            <a:avLst/>
          </a:prstGeom>
        </p:spPr>
      </p:pic>
      <p:sp>
        <p:nvSpPr>
          <p:cNvPr id="16" name="TextBox 15">
            <a:extLst>
              <a:ext uri="{FF2B5EF4-FFF2-40B4-BE49-F238E27FC236}">
                <a16:creationId xmlns:a16="http://schemas.microsoft.com/office/drawing/2014/main" id="{CBE83004-8830-4736-BC38-42FCA8F8E779}"/>
              </a:ext>
            </a:extLst>
          </p:cNvPr>
          <p:cNvSpPr txBox="1"/>
          <p:nvPr/>
        </p:nvSpPr>
        <p:spPr>
          <a:xfrm>
            <a:off x="685418" y="3799378"/>
            <a:ext cx="3222580" cy="2149306"/>
          </a:xfrm>
          <a:prstGeom prst="rect">
            <a:avLst/>
          </a:prstGeom>
          <a:noFill/>
        </p:spPr>
        <p:txBody>
          <a:bodyPr wrap="square">
            <a:spAutoFit/>
          </a:bodyPr>
          <a:lstStyle/>
          <a:p>
            <a:pPr>
              <a:spcBef>
                <a:spcPts val="1000"/>
              </a:spcBef>
              <a:defRPr/>
            </a:pPr>
            <a:r>
              <a:rPr lang="fr-FR" sz="1300" b="1" dirty="0">
                <a:solidFill>
                  <a:schemeClr val="bg1"/>
                </a:solidFill>
                <a:latin typeface="Verdana" panose="020B0604030504040204" pitchFamily="34" charset="0"/>
                <a:ea typeface="Verdana" panose="020B0604030504040204" pitchFamily="34" charset="0"/>
                <a:cs typeface="+mn-cs"/>
              </a:rPr>
              <a:t>3</a:t>
            </a:r>
            <a:r>
              <a:rPr kumimoji="0" lang="fr-FR" sz="1300" b="1" i="0" u="none" strike="noStrike" cap="none" normalizeH="0" baseline="0" noProof="0" dirty="0">
                <a:ln>
                  <a:noFill/>
                </a:ln>
                <a:solidFill>
                  <a:schemeClr val="bg1"/>
                </a:solidFill>
                <a:uLnTx/>
                <a:uFillTx/>
                <a:latin typeface="Verdana" panose="020B0604030504040204" pitchFamily="34" charset="0"/>
                <a:ea typeface="Verdana" panose="020B0604030504040204" pitchFamily="34" charset="0"/>
                <a:cs typeface="+mn-cs"/>
              </a:rPr>
              <a:t>. Juridique et administratif</a:t>
            </a:r>
          </a:p>
          <a:p>
            <a:pPr marL="285750" indent="-285750">
              <a:spcBef>
                <a:spcPts val="1000"/>
              </a:spcBef>
              <a:buFontTx/>
              <a:buChar char="-"/>
              <a:defRPr/>
            </a:pPr>
            <a:r>
              <a:rPr lang="fr-FR" sz="1300" dirty="0">
                <a:solidFill>
                  <a:schemeClr val="bg1"/>
                </a:solidFill>
                <a:latin typeface="Verdana" panose="020B0604030504040204" pitchFamily="34" charset="0"/>
                <a:ea typeface="Verdana" panose="020B0604030504040204" pitchFamily="34" charset="0"/>
                <a:cs typeface="+mn-cs"/>
              </a:rPr>
              <a:t>Mise à jour de l'accord </a:t>
            </a:r>
            <a:br>
              <a:rPr lang="fr-FR" sz="1300" dirty="0">
                <a:solidFill>
                  <a:schemeClr val="bg1"/>
                </a:solidFill>
                <a:latin typeface="Verdana" panose="020B0604030504040204" pitchFamily="34" charset="0"/>
                <a:ea typeface="Verdana" panose="020B0604030504040204" pitchFamily="34" charset="0"/>
                <a:cs typeface="+mn-cs"/>
              </a:rPr>
            </a:br>
            <a:r>
              <a:rPr lang="fr-FR" sz="1300" dirty="0">
                <a:solidFill>
                  <a:schemeClr val="bg1"/>
                </a:solidFill>
                <a:latin typeface="Verdana" panose="020B0604030504040204" pitchFamily="34" charset="0"/>
                <a:ea typeface="Verdana" panose="020B0604030504040204" pitchFamily="34" charset="0"/>
                <a:cs typeface="+mn-cs"/>
              </a:rPr>
              <a:t>de licence de l’UPU</a:t>
            </a:r>
            <a:r>
              <a:rPr lang="fr-FR" sz="1300" b="1" dirty="0">
                <a:solidFill>
                  <a:schemeClr val="bg1"/>
                </a:solidFill>
                <a:latin typeface="Verdana" panose="020B0604030504040204" pitchFamily="34" charset="0"/>
                <a:ea typeface="Verdana" panose="020B0604030504040204" pitchFamily="34" charset="0"/>
                <a:cs typeface="+mn-cs"/>
              </a:rPr>
              <a:t> </a:t>
            </a:r>
            <a:r>
              <a:rPr lang="fr-FR" sz="1300" dirty="0">
                <a:solidFill>
                  <a:schemeClr val="bg1"/>
                </a:solidFill>
                <a:latin typeface="Verdana" panose="020B0604030504040204" pitchFamily="34" charset="0"/>
                <a:ea typeface="Verdana" panose="020B0604030504040204" pitchFamily="34" charset="0"/>
                <a:cs typeface="+mn-cs"/>
              </a:rPr>
              <a:t>Sélectionnez l’option </a:t>
            </a:r>
            <a:r>
              <a:rPr lang="fr-FR" sz="1300" dirty="0">
                <a:solidFill>
                  <a:schemeClr val="bg1"/>
                </a:solidFill>
                <a:latin typeface="Verdana" panose="020B0604030504040204" pitchFamily="34" charset="0"/>
                <a:ea typeface="Verdana" panose="020B0604030504040204" pitchFamily="34" charset="0"/>
              </a:rPr>
              <a:t>rendu «droits </a:t>
            </a:r>
            <a:r>
              <a:rPr lang="fr-FR" sz="1300" dirty="0">
                <a:solidFill>
                  <a:schemeClr val="bg1"/>
                </a:solidFill>
                <a:latin typeface="Verdana" panose="020B0604030504040204" pitchFamily="34" charset="0"/>
                <a:ea typeface="Verdana" panose="020B0604030504040204" pitchFamily="34" charset="0"/>
                <a:cs typeface="+mn-cs"/>
              </a:rPr>
              <a:t>acquittés» du CDS et la partie autorisée </a:t>
            </a:r>
            <a:br>
              <a:rPr lang="fr-FR" sz="1300" dirty="0">
                <a:solidFill>
                  <a:schemeClr val="bg1"/>
                </a:solidFill>
                <a:latin typeface="Verdana" panose="020B0604030504040204" pitchFamily="34" charset="0"/>
                <a:ea typeface="Verdana" panose="020B0604030504040204" pitchFamily="34" charset="0"/>
                <a:cs typeface="+mn-cs"/>
              </a:rPr>
            </a:br>
            <a:r>
              <a:rPr lang="fr-FR" sz="1300" dirty="0">
                <a:solidFill>
                  <a:schemeClr val="bg1"/>
                </a:solidFill>
                <a:latin typeface="Verdana" panose="020B0604030504040204" pitchFamily="34" charset="0"/>
                <a:ea typeface="Verdana" panose="020B0604030504040204" pitchFamily="34" charset="0"/>
                <a:cs typeface="+mn-cs"/>
              </a:rPr>
              <a:t>(si </a:t>
            </a:r>
            <a:r>
              <a:rPr lang="fr-FR" sz="1300" dirty="0" err="1">
                <a:solidFill>
                  <a:schemeClr val="bg1"/>
                </a:solidFill>
                <a:latin typeface="Verdana" panose="020B0604030504040204" pitchFamily="34" charset="0"/>
                <a:ea typeface="Verdana" panose="020B0604030504040204" pitchFamily="34" charset="0"/>
                <a:cs typeface="+mn-cs"/>
              </a:rPr>
              <a:t>Zonos</a:t>
            </a:r>
            <a:r>
              <a:rPr lang="fr-FR" sz="1300" dirty="0">
                <a:solidFill>
                  <a:schemeClr val="bg1"/>
                </a:solidFill>
                <a:latin typeface="Verdana" panose="020B0604030504040204" pitchFamily="34" charset="0"/>
                <a:ea typeface="Verdana" panose="020B0604030504040204" pitchFamily="34" charset="0"/>
                <a:cs typeface="+mn-cs"/>
              </a:rPr>
              <a:t>: signez les conditions générales intégrées)</a:t>
            </a:r>
          </a:p>
          <a:p>
            <a:pPr marL="285750" indent="-285750">
              <a:spcBef>
                <a:spcPts val="1000"/>
              </a:spcBef>
              <a:buFontTx/>
              <a:buChar char="-"/>
              <a:defRPr/>
            </a:pPr>
            <a:r>
              <a:rPr lang="fr-FR" sz="1300" dirty="0">
                <a:solidFill>
                  <a:schemeClr val="bg1"/>
                </a:solidFill>
                <a:latin typeface="Verdana" panose="020B0604030504040204" pitchFamily="34" charset="0"/>
                <a:ea typeface="Verdana" panose="020B0604030504040204" pitchFamily="34" charset="0"/>
              </a:rPr>
              <a:t>Signez la formule d’autorisation de copie des données</a:t>
            </a:r>
          </a:p>
        </p:txBody>
      </p:sp>
      <p:sp>
        <p:nvSpPr>
          <p:cNvPr id="10" name="Title 1">
            <a:extLst>
              <a:ext uri="{FF2B5EF4-FFF2-40B4-BE49-F238E27FC236}">
                <a16:creationId xmlns:a16="http://schemas.microsoft.com/office/drawing/2014/main" id="{451857AA-0D4B-4ED0-B0E2-D50E93DF7235}"/>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3200" dirty="0">
                <a:solidFill>
                  <a:srgbClr val="00399D"/>
                </a:solidFill>
                <a:latin typeface="+mn-lt"/>
                <a:ea typeface="Open Sans" panose="020B0606030504020204" pitchFamily="34" charset="0"/>
                <a:cs typeface="Open Sans" panose="020B0606030504020204" pitchFamily="34" charset="0"/>
              </a:rPr>
              <a:t>Lancement du service – 4 étapes + 1</a:t>
            </a:r>
          </a:p>
        </p:txBody>
      </p:sp>
    </p:spTree>
    <p:extLst>
      <p:ext uri="{BB962C8B-B14F-4D97-AF65-F5344CB8AC3E}">
        <p14:creationId xmlns:p14="http://schemas.microsoft.com/office/powerpoint/2010/main" val="991397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97D94-00FD-4D7E-8BF0-47D5719FF963}"/>
              </a:ext>
            </a:extLst>
          </p:cNvPr>
          <p:cNvSpPr/>
          <p:nvPr/>
        </p:nvSpPr>
        <p:spPr>
          <a:xfrm>
            <a:off x="8486364" y="1874717"/>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0B18D5F2-95DA-4DEC-85C9-68912AF50502}"/>
              </a:ext>
            </a:extLst>
          </p:cNvPr>
          <p:cNvSpPr/>
          <p:nvPr/>
        </p:nvSpPr>
        <p:spPr>
          <a:xfrm>
            <a:off x="6986451" y="1867782"/>
            <a:ext cx="1445573"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66DAF125-B975-41F1-862D-9566545AC367}"/>
              </a:ext>
            </a:extLst>
          </p:cNvPr>
          <p:cNvSpPr/>
          <p:nvPr/>
        </p:nvSpPr>
        <p:spPr>
          <a:xfrm>
            <a:off x="338319" y="3707900"/>
            <a:ext cx="11098961" cy="2362013"/>
          </a:xfrm>
          <a:prstGeom prst="rect">
            <a:avLst/>
          </a:prstGeom>
          <a:solidFill>
            <a:srgbClr val="32627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prstClr val="white"/>
                </a:solidFill>
                <a:uLnTx/>
                <a:uFillTx/>
                <a:latin typeface="Verdana" panose="020B0604030504040204" pitchFamily="34" charset="0"/>
                <a:ea typeface="Verdana" panose="020B0604030504040204" pitchFamily="34" charset="0"/>
              </a:rPr>
              <a:t> </a:t>
            </a:r>
          </a:p>
        </p:txBody>
      </p:sp>
      <p:sp>
        <p:nvSpPr>
          <p:cNvPr id="6" name="Rectangle 5">
            <a:extLst>
              <a:ext uri="{FF2B5EF4-FFF2-40B4-BE49-F238E27FC236}">
                <a16:creationId xmlns:a16="http://schemas.microsoft.com/office/drawing/2014/main" id="{847FF70F-FC6A-421B-B621-F6836CA07583}"/>
              </a:ext>
            </a:extLst>
          </p:cNvPr>
          <p:cNvSpPr/>
          <p:nvPr/>
        </p:nvSpPr>
        <p:spPr>
          <a:xfrm>
            <a:off x="2247470" y="3899043"/>
            <a:ext cx="8456460" cy="554892"/>
          </a:xfrm>
          <a:prstGeom prst="rect">
            <a:avLst/>
          </a:prstGeom>
          <a:solidFill>
            <a:srgbClr val="5094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C39EA3B5-F772-4941-A41C-1A0A0ECCD840}"/>
              </a:ext>
            </a:extLst>
          </p:cNvPr>
          <p:cNvSpPr/>
          <p:nvPr/>
        </p:nvSpPr>
        <p:spPr>
          <a:xfrm>
            <a:off x="1643858" y="3480269"/>
            <a:ext cx="2938620" cy="497654"/>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9CB0BB68-A0AE-4F5F-9A82-05A72EC702AD}"/>
              </a:ext>
            </a:extLst>
          </p:cNvPr>
          <p:cNvSpPr/>
          <p:nvPr/>
        </p:nvSpPr>
        <p:spPr>
          <a:xfrm>
            <a:off x="1647644" y="435796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3EDA4DC7-CFBD-4F81-A607-2BA61DAE6B8D}"/>
              </a:ext>
            </a:extLst>
          </p:cNvPr>
          <p:cNvSpPr/>
          <p:nvPr/>
        </p:nvSpPr>
        <p:spPr>
          <a:xfrm>
            <a:off x="1643858" y="5901960"/>
            <a:ext cx="9639847" cy="339117"/>
          </a:xfrm>
          <a:prstGeom prst="rect">
            <a:avLst/>
          </a:prstGeom>
          <a:solidFill>
            <a:srgbClr val="DA472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B08B41BC-00C2-467B-8AEB-57C81ACC23D4}"/>
              </a:ext>
            </a:extLst>
          </p:cNvPr>
          <p:cNvSpPr/>
          <p:nvPr/>
        </p:nvSpPr>
        <p:spPr>
          <a:xfrm>
            <a:off x="673334" y="1423500"/>
            <a:ext cx="2380215" cy="1558126"/>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cxnSp>
        <p:nvCxnSpPr>
          <p:cNvPr id="11" name="Connecteur : en angle 65">
            <a:extLst>
              <a:ext uri="{FF2B5EF4-FFF2-40B4-BE49-F238E27FC236}">
                <a16:creationId xmlns:a16="http://schemas.microsoft.com/office/drawing/2014/main" id="{0F09AA0F-7412-4C30-9685-4C09697F6CCA}"/>
              </a:ext>
            </a:extLst>
          </p:cNvPr>
          <p:cNvCxnSpPr>
            <a:cxnSpLocks/>
            <a:stCxn id="73" idx="3"/>
            <a:endCxn id="9" idx="2"/>
          </p:cNvCxnSpPr>
          <p:nvPr/>
        </p:nvCxnSpPr>
        <p:spPr>
          <a:xfrm flipH="1">
            <a:off x="6463782" y="3280956"/>
            <a:ext cx="4752281" cy="2960121"/>
          </a:xfrm>
          <a:prstGeom prst="bentConnector4">
            <a:avLst>
              <a:gd name="adj1" fmla="val -6234"/>
              <a:gd name="adj2" fmla="val 107723"/>
            </a:avLst>
          </a:prstGeom>
          <a:ln w="28575">
            <a:solidFill>
              <a:srgbClr val="DA472F"/>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ZoneTexte 74">
            <a:extLst>
              <a:ext uri="{FF2B5EF4-FFF2-40B4-BE49-F238E27FC236}">
                <a16:creationId xmlns:a16="http://schemas.microsoft.com/office/drawing/2014/main" id="{1B680243-60BF-41E6-8215-A0A4D20464CC}"/>
              </a:ext>
            </a:extLst>
          </p:cNvPr>
          <p:cNvSpPr txBox="1"/>
          <p:nvPr/>
        </p:nvSpPr>
        <p:spPr>
          <a:xfrm>
            <a:off x="1689992" y="3583637"/>
            <a:ext cx="2892485" cy="43088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solidFill>
                  <a:srgbClr val="003333"/>
                </a:solidFill>
                <a:uLnTx/>
                <a:uFillTx/>
                <a:latin typeface="Verdana" panose="020B0604030504040204" pitchFamily="34" charset="0"/>
                <a:ea typeface="Verdana" panose="020B0604030504040204" pitchFamily="34" charset="0"/>
                <a:cs typeface="Open Sans" panose="020B0606030504020204" pitchFamily="34" charset="0"/>
              </a:rPr>
              <a:t>OPÉRATIONS DE GUICHET </a:t>
            </a:r>
            <a:br>
              <a:rPr kumimoji="0" lang="fr-FR" sz="1100" b="1" i="0" u="none" strike="noStrike" cap="none" normalizeH="0" baseline="0" noProof="0" dirty="0">
                <a:ln>
                  <a:noFill/>
                </a:ln>
                <a:solidFill>
                  <a:srgbClr val="003333"/>
                </a:solidFill>
                <a:uLnTx/>
                <a:uFillTx/>
                <a:latin typeface="Verdana" panose="020B0604030504040204" pitchFamily="34" charset="0"/>
                <a:ea typeface="Verdana" panose="020B0604030504040204" pitchFamily="34" charset="0"/>
                <a:cs typeface="Open Sans" panose="020B0606030504020204" pitchFamily="34" charset="0"/>
              </a:rPr>
            </a:br>
            <a:r>
              <a:rPr kumimoji="0" lang="fr-FR" sz="1100" b="1" i="0" u="none" strike="noStrike" cap="none" normalizeH="0" baseline="0" noProof="0" dirty="0">
                <a:ln>
                  <a:noFill/>
                </a:ln>
                <a:solidFill>
                  <a:srgbClr val="003333"/>
                </a:solidFill>
                <a:uLnTx/>
                <a:uFillTx/>
                <a:latin typeface="Verdana" panose="020B0604030504040204" pitchFamily="34" charset="0"/>
                <a:ea typeface="Verdana" panose="020B0604030504040204" pitchFamily="34" charset="0"/>
                <a:cs typeface="Open Sans" panose="020B0606030504020204" pitchFamily="34" charset="0"/>
              </a:rPr>
              <a:t>DE L’UPU</a:t>
            </a:r>
          </a:p>
        </p:txBody>
      </p:sp>
      <p:sp>
        <p:nvSpPr>
          <p:cNvPr id="13" name="ZoneTexte 76">
            <a:extLst>
              <a:ext uri="{FF2B5EF4-FFF2-40B4-BE49-F238E27FC236}">
                <a16:creationId xmlns:a16="http://schemas.microsoft.com/office/drawing/2014/main" id="{348AFC9F-CF62-41AF-8F85-2980ABB53298}"/>
              </a:ext>
            </a:extLst>
          </p:cNvPr>
          <p:cNvSpPr txBox="1"/>
          <p:nvPr/>
        </p:nvSpPr>
        <p:spPr>
          <a:xfrm>
            <a:off x="3971312" y="3981713"/>
            <a:ext cx="5184166" cy="2616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RÉSEAU INFORMATIQUE POSTAL DE L’UPU</a:t>
            </a:r>
          </a:p>
        </p:txBody>
      </p:sp>
      <p:sp>
        <p:nvSpPr>
          <p:cNvPr id="14" name="ZoneTexte 77">
            <a:extLst>
              <a:ext uri="{FF2B5EF4-FFF2-40B4-BE49-F238E27FC236}">
                <a16:creationId xmlns:a16="http://schemas.microsoft.com/office/drawing/2014/main" id="{2FCAA25C-06E4-4923-ADB5-D8AB81D6BECD}"/>
              </a:ext>
            </a:extLst>
          </p:cNvPr>
          <p:cNvSpPr txBox="1"/>
          <p:nvPr/>
        </p:nvSpPr>
        <p:spPr>
          <a:xfrm>
            <a:off x="314746" y="4578578"/>
            <a:ext cx="1290388"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cap="none" normalizeH="0" baseline="0" noProof="0" dirty="0">
                <a:ln>
                  <a:noFill/>
                </a:ln>
                <a:solidFill>
                  <a:prstClr val="white">
                    <a:lumMod val="95000"/>
                  </a:prstClr>
                </a:solidFill>
                <a:uLnTx/>
                <a:uFillTx/>
                <a:latin typeface="Verdana" panose="020B0604030504040204" pitchFamily="34" charset="0"/>
                <a:ea typeface="Verdana" panose="020B0604030504040204" pitchFamily="34" charset="0"/>
                <a:cs typeface="Open Sans" panose="020B0606030504020204" pitchFamily="34" charset="0"/>
              </a:rPr>
              <a:t>PLATE-FORME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cap="none" normalizeH="0" baseline="0" noProof="0" dirty="0">
                <a:ln>
                  <a:noFill/>
                </a:ln>
                <a:solidFill>
                  <a:prstClr val="white">
                    <a:lumMod val="95000"/>
                  </a:prstClr>
                </a:solidFill>
                <a:uLnTx/>
                <a:uFillTx/>
                <a:latin typeface="Verdana" panose="020B0604030504040204" pitchFamily="34" charset="0"/>
                <a:ea typeface="Verdana" panose="020B0604030504040204" pitchFamily="34" charset="0"/>
                <a:cs typeface="Open Sans" panose="020B0606030504020204" pitchFamily="34" charset="0"/>
              </a:rPr>
              <a:t>TECHNOLOGIQUE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cap="none" normalizeH="0" baseline="0" noProof="0" dirty="0">
                <a:ln>
                  <a:noFill/>
                </a:ln>
                <a:solidFill>
                  <a:prstClr val="white">
                    <a:lumMod val="95000"/>
                  </a:prstClr>
                </a:solidFill>
                <a:uLnTx/>
                <a:uFillTx/>
                <a:latin typeface="Verdana" panose="020B0604030504040204" pitchFamily="34" charset="0"/>
                <a:ea typeface="Verdana" panose="020B0604030504040204" pitchFamily="34" charset="0"/>
                <a:cs typeface="Open Sans" panose="020B0606030504020204" pitchFamily="34" charset="0"/>
              </a:rPr>
              <a:t>MONDIALE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cap="none" normalizeH="0" baseline="0" noProof="0" dirty="0">
                <a:ln>
                  <a:noFill/>
                </a:ln>
                <a:solidFill>
                  <a:prstClr val="white">
                    <a:lumMod val="95000"/>
                  </a:prstClr>
                </a:solidFill>
                <a:uLnTx/>
                <a:uFillTx/>
                <a:latin typeface="Verdana" panose="020B0604030504040204" pitchFamily="34" charset="0"/>
                <a:ea typeface="Verdana" panose="020B0604030504040204" pitchFamily="34" charset="0"/>
                <a:cs typeface="Open Sans" panose="020B0606030504020204" pitchFamily="34" charset="0"/>
              </a:rPr>
              <a:t>DE L’UPU</a:t>
            </a:r>
          </a:p>
        </p:txBody>
      </p:sp>
      <p:sp>
        <p:nvSpPr>
          <p:cNvPr id="15" name="ZoneTexte 78">
            <a:extLst>
              <a:ext uri="{FF2B5EF4-FFF2-40B4-BE49-F238E27FC236}">
                <a16:creationId xmlns:a16="http://schemas.microsoft.com/office/drawing/2014/main" id="{9CB87E58-6761-433E-AF55-F83251AC452F}"/>
              </a:ext>
            </a:extLst>
          </p:cNvPr>
          <p:cNvSpPr txBox="1"/>
          <p:nvPr/>
        </p:nvSpPr>
        <p:spPr>
          <a:xfrm>
            <a:off x="1647644" y="5911095"/>
            <a:ext cx="9583356" cy="2616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INTEROPÉRABILITÉ CERTIFIÉE    </a:t>
            </a:r>
            <a:r>
              <a:rPr kumimoji="0" lang="fr-FR" sz="1100" b="0" i="0" u="none" strike="noStrike" cap="none" normalizeH="0" baseline="0" noProof="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UPU-TechCert</a:t>
            </a:r>
          </a:p>
        </p:txBody>
      </p:sp>
      <p:sp>
        <p:nvSpPr>
          <p:cNvPr id="16" name="ZoneTexte 79">
            <a:extLst>
              <a:ext uri="{FF2B5EF4-FFF2-40B4-BE49-F238E27FC236}">
                <a16:creationId xmlns:a16="http://schemas.microsoft.com/office/drawing/2014/main" id="{81AEFFFC-984C-4A15-8AAE-AB39707FA96E}"/>
              </a:ext>
            </a:extLst>
          </p:cNvPr>
          <p:cNvSpPr txBox="1"/>
          <p:nvPr/>
        </p:nvSpPr>
        <p:spPr>
          <a:xfrm>
            <a:off x="800905" y="1486788"/>
            <a:ext cx="2058413"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OPÉRATEURS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DÉSIGNÉS</a:t>
            </a:r>
          </a:p>
        </p:txBody>
      </p:sp>
      <p:sp>
        <p:nvSpPr>
          <p:cNvPr id="17" name="ZoneTexte 80">
            <a:extLst>
              <a:ext uri="{FF2B5EF4-FFF2-40B4-BE49-F238E27FC236}">
                <a16:creationId xmlns:a16="http://schemas.microsoft.com/office/drawing/2014/main" id="{83FCFB3F-CF17-4FC8-BA83-56C553698A53}"/>
              </a:ext>
            </a:extLst>
          </p:cNvPr>
          <p:cNvSpPr txBox="1"/>
          <p:nvPr/>
        </p:nvSpPr>
        <p:spPr>
          <a:xfrm>
            <a:off x="8076889" y="1319271"/>
            <a:ext cx="2389199" cy="49244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rgbClr val="263147"/>
                </a:solidFill>
                <a:latin typeface="Verdana" panose="020B0604030504040204" pitchFamily="34" charset="0"/>
                <a:ea typeface="Verdana" panose="020B0604030504040204" pitchFamily="34" charset="0"/>
                <a:cs typeface="Open Sans" panose="020B0606030504020204" pitchFamily="34" charset="0"/>
              </a:rPr>
              <a:t>PARTENAIRES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srgbClr val="263147"/>
                </a:solidFill>
                <a:latin typeface="Verdana" panose="020B0604030504040204" pitchFamily="34" charset="0"/>
                <a:ea typeface="Verdana" panose="020B0604030504040204" pitchFamily="34" charset="0"/>
                <a:cs typeface="Open Sans" panose="020B0606030504020204" pitchFamily="34" charset="0"/>
              </a:rPr>
              <a:t>Acteurs du secteur postal élargi</a:t>
            </a:r>
          </a:p>
        </p:txBody>
      </p:sp>
      <p:pic>
        <p:nvPicPr>
          <p:cNvPr id="18" name="Graphique 89">
            <a:extLst>
              <a:ext uri="{FF2B5EF4-FFF2-40B4-BE49-F238E27FC236}">
                <a16:creationId xmlns:a16="http://schemas.microsoft.com/office/drawing/2014/main" id="{319E1DB9-76CD-4F51-BD24-B89F0265B9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0330" y="4343980"/>
            <a:ext cx="1051429" cy="1051429"/>
          </a:xfrm>
          <a:prstGeom prst="rect">
            <a:avLst/>
          </a:prstGeom>
          <a:effectLst/>
        </p:spPr>
      </p:pic>
      <p:sp>
        <p:nvSpPr>
          <p:cNvPr id="19" name="ZoneTexte 70">
            <a:extLst>
              <a:ext uri="{FF2B5EF4-FFF2-40B4-BE49-F238E27FC236}">
                <a16:creationId xmlns:a16="http://schemas.microsoft.com/office/drawing/2014/main" id="{840CFEF2-0622-4026-A541-F4474C8C9778}"/>
              </a:ext>
            </a:extLst>
          </p:cNvPr>
          <p:cNvSpPr txBox="1"/>
          <p:nvPr/>
        </p:nvSpPr>
        <p:spPr>
          <a:xfrm>
            <a:off x="1666409" y="4697587"/>
            <a:ext cx="1224372" cy="41549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TRAITEMENT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NATIONAL</a:t>
            </a:r>
          </a:p>
        </p:txBody>
      </p:sp>
      <p:pic>
        <p:nvPicPr>
          <p:cNvPr id="20" name="Graphique 102">
            <a:extLst>
              <a:ext uri="{FF2B5EF4-FFF2-40B4-BE49-F238E27FC236}">
                <a16:creationId xmlns:a16="http://schemas.microsoft.com/office/drawing/2014/main" id="{D6DF6979-7387-4C90-A147-E207550AA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8152" y="4379547"/>
            <a:ext cx="235788" cy="235788"/>
          </a:xfrm>
          <a:prstGeom prst="rect">
            <a:avLst/>
          </a:prstGeom>
          <a:effectLst/>
        </p:spPr>
      </p:pic>
      <p:grpSp>
        <p:nvGrpSpPr>
          <p:cNvPr id="21" name="Groupe 96">
            <a:extLst>
              <a:ext uri="{FF2B5EF4-FFF2-40B4-BE49-F238E27FC236}">
                <a16:creationId xmlns:a16="http://schemas.microsoft.com/office/drawing/2014/main" id="{43647C42-90E6-4760-8B28-E3D6FA3CD41B}"/>
              </a:ext>
            </a:extLst>
          </p:cNvPr>
          <p:cNvGrpSpPr/>
          <p:nvPr/>
        </p:nvGrpSpPr>
        <p:grpSpPr>
          <a:xfrm>
            <a:off x="7245021" y="4357968"/>
            <a:ext cx="1217245" cy="1142411"/>
            <a:chOff x="7563830" y="4371688"/>
            <a:chExt cx="1217245" cy="1142411"/>
          </a:xfrm>
        </p:grpSpPr>
        <p:sp>
          <p:nvSpPr>
            <p:cNvPr id="22" name="Rectangle 21">
              <a:extLst>
                <a:ext uri="{FF2B5EF4-FFF2-40B4-BE49-F238E27FC236}">
                  <a16:creationId xmlns:a16="http://schemas.microsoft.com/office/drawing/2014/main" id="{7071D59D-CED0-4054-AA16-E329D080DC43}"/>
                </a:ext>
              </a:extLst>
            </p:cNvPr>
            <p:cNvSpPr/>
            <p:nvPr/>
          </p:nvSpPr>
          <p:spPr>
            <a:xfrm>
              <a:off x="756383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23" name="Graphique 95">
              <a:extLst>
                <a:ext uri="{FF2B5EF4-FFF2-40B4-BE49-F238E27FC236}">
                  <a16:creationId xmlns:a16="http://schemas.microsoft.com/office/drawing/2014/main" id="{E303B1D7-F122-4A13-AE88-8BB8465504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0747" y="4393267"/>
              <a:ext cx="991422" cy="991422"/>
            </a:xfrm>
            <a:prstGeom prst="rect">
              <a:avLst/>
            </a:prstGeom>
            <a:effectLst/>
          </p:spPr>
        </p:pic>
        <p:sp>
          <p:nvSpPr>
            <p:cNvPr id="24" name="ZoneTexte 73">
              <a:extLst>
                <a:ext uri="{FF2B5EF4-FFF2-40B4-BE49-F238E27FC236}">
                  <a16:creationId xmlns:a16="http://schemas.microsoft.com/office/drawing/2014/main" id="{D2E569E1-9716-450F-AC8B-DD36B2296039}"/>
                </a:ext>
              </a:extLst>
            </p:cNvPr>
            <p:cNvSpPr txBox="1"/>
            <p:nvPr/>
          </p:nvSpPr>
          <p:spPr>
            <a:xfrm>
              <a:off x="7563830" y="4700781"/>
              <a:ext cx="1208340" cy="60016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CONTRÔLE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srgbClr val="263147"/>
                  </a:solidFill>
                  <a:latin typeface="Verdana" panose="020B0604030504040204" pitchFamily="34" charset="0"/>
                  <a:ea typeface="Verdana" panose="020B0604030504040204" pitchFamily="34" charset="0"/>
                  <a:cs typeface="Open Sans" panose="020B0606030504020204" pitchFamily="34" charset="0"/>
                </a:rPr>
                <a:t>DE LA </a:t>
              </a:r>
              <a:r>
                <a:rPr kumimoji="0" lang="fr-FR" sz="1100" b="1" i="0" u="none" strike="noStrike" cap="none" normalizeH="0" baseline="0" noProof="0" dirty="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QUALITÉ</a:t>
              </a:r>
            </a:p>
          </p:txBody>
        </p:sp>
        <p:pic>
          <p:nvPicPr>
            <p:cNvPr id="25" name="Graphique 106">
              <a:extLst>
                <a:ext uri="{FF2B5EF4-FFF2-40B4-BE49-F238E27FC236}">
                  <a16:creationId xmlns:a16="http://schemas.microsoft.com/office/drawing/2014/main" id="{C11FB810-78DF-42F7-AD5F-BF6EDF7020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5436" y="4388135"/>
              <a:ext cx="171254" cy="171254"/>
            </a:xfrm>
            <a:prstGeom prst="rect">
              <a:avLst/>
            </a:prstGeom>
            <a:effectLst/>
          </p:spPr>
        </p:pic>
        <p:grpSp>
          <p:nvGrpSpPr>
            <p:cNvPr id="26" name="Groupe 30">
              <a:extLst>
                <a:ext uri="{FF2B5EF4-FFF2-40B4-BE49-F238E27FC236}">
                  <a16:creationId xmlns:a16="http://schemas.microsoft.com/office/drawing/2014/main" id="{279835DF-DE75-451D-85F6-ACAFBB5D2991}"/>
                </a:ext>
              </a:extLst>
            </p:cNvPr>
            <p:cNvGrpSpPr/>
            <p:nvPr/>
          </p:nvGrpSpPr>
          <p:grpSpPr>
            <a:xfrm>
              <a:off x="8169227" y="5283267"/>
              <a:ext cx="611848" cy="230832"/>
              <a:chOff x="8169227" y="5155946"/>
              <a:chExt cx="611848" cy="230832"/>
            </a:xfrm>
          </p:grpSpPr>
          <p:sp>
            <p:nvSpPr>
              <p:cNvPr id="27" name="Rectangle 26">
                <a:extLst>
                  <a:ext uri="{FF2B5EF4-FFF2-40B4-BE49-F238E27FC236}">
                    <a16:creationId xmlns:a16="http://schemas.microsoft.com/office/drawing/2014/main" id="{88A6216C-CE2C-4D3B-B809-CCDBFC6B0F00}"/>
                  </a:ext>
                </a:extLst>
              </p:cNvPr>
              <p:cNvSpPr/>
              <p:nvPr/>
            </p:nvSpPr>
            <p:spPr>
              <a:xfrm>
                <a:off x="81692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28" name="ZoneTexte 120">
                <a:extLst>
                  <a:ext uri="{FF2B5EF4-FFF2-40B4-BE49-F238E27FC236}">
                    <a16:creationId xmlns:a16="http://schemas.microsoft.com/office/drawing/2014/main" id="{A2556B1A-0FCE-4CDB-9340-618878013C62}"/>
                  </a:ext>
                </a:extLst>
              </p:cNvPr>
              <p:cNvSpPr txBox="1"/>
              <p:nvPr/>
            </p:nvSpPr>
            <p:spPr>
              <a:xfrm>
                <a:off x="8222021" y="515594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QCS</a:t>
                </a:r>
              </a:p>
            </p:txBody>
          </p:sp>
        </p:grpSp>
      </p:grpSp>
      <p:pic>
        <p:nvPicPr>
          <p:cNvPr id="29" name="Graphique 137">
            <a:extLst>
              <a:ext uri="{FF2B5EF4-FFF2-40B4-BE49-F238E27FC236}">
                <a16:creationId xmlns:a16="http://schemas.microsoft.com/office/drawing/2014/main" id="{79146CC0-301B-4E4D-AE0B-1EB17D3753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17396" y="3793603"/>
            <a:ext cx="228600" cy="228600"/>
          </a:xfrm>
          <a:prstGeom prst="rect">
            <a:avLst/>
          </a:prstGeom>
          <a:effectLst/>
        </p:spPr>
      </p:pic>
      <p:pic>
        <p:nvPicPr>
          <p:cNvPr id="30" name="Graphique 139">
            <a:extLst>
              <a:ext uri="{FF2B5EF4-FFF2-40B4-BE49-F238E27FC236}">
                <a16:creationId xmlns:a16="http://schemas.microsoft.com/office/drawing/2014/main" id="{C3BC3BD1-BA65-4D80-8FBD-11FE01A0B7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3942" y="3510155"/>
            <a:ext cx="228600" cy="228600"/>
          </a:xfrm>
          <a:prstGeom prst="rect">
            <a:avLst/>
          </a:prstGeom>
          <a:effectLst/>
        </p:spPr>
      </p:pic>
      <p:sp>
        <p:nvSpPr>
          <p:cNvPr id="31" name="ZoneTexte 162">
            <a:extLst>
              <a:ext uri="{FF2B5EF4-FFF2-40B4-BE49-F238E27FC236}">
                <a16:creationId xmlns:a16="http://schemas.microsoft.com/office/drawing/2014/main" id="{8A804BDC-2214-47CC-8B21-787A3807760D}"/>
              </a:ext>
            </a:extLst>
          </p:cNvPr>
          <p:cNvSpPr txBox="1"/>
          <p:nvPr/>
        </p:nvSpPr>
        <p:spPr>
          <a:xfrm>
            <a:off x="673334" y="1978964"/>
            <a:ext cx="2359437" cy="93871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Les opérateurs désignés </a:t>
            </a:r>
            <a:br>
              <a:rPr kumimoji="0" lang="fr-FR" sz="1100" b="0"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br>
            <a:r>
              <a:rPr kumimoji="0" lang="fr-FR" sz="1100" b="0"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de l’UPU accèdent à la plate-forme technologique mondiale de l’UPU pour les opérations postales et non postales</a:t>
            </a:r>
          </a:p>
        </p:txBody>
      </p:sp>
      <p:grpSp>
        <p:nvGrpSpPr>
          <p:cNvPr id="32" name="Groupe 100">
            <a:extLst>
              <a:ext uri="{FF2B5EF4-FFF2-40B4-BE49-F238E27FC236}">
                <a16:creationId xmlns:a16="http://schemas.microsoft.com/office/drawing/2014/main" id="{A01C5D83-5B6A-48BD-8272-A5713DC7D252}"/>
              </a:ext>
            </a:extLst>
          </p:cNvPr>
          <p:cNvGrpSpPr/>
          <p:nvPr/>
        </p:nvGrpSpPr>
        <p:grpSpPr>
          <a:xfrm>
            <a:off x="5825245" y="4273841"/>
            <a:ext cx="1216800" cy="1230611"/>
            <a:chOff x="6144054" y="4287561"/>
            <a:chExt cx="1216800" cy="1230611"/>
          </a:xfrm>
        </p:grpSpPr>
        <p:sp>
          <p:nvSpPr>
            <p:cNvPr id="33" name="Rectangle 32">
              <a:extLst>
                <a:ext uri="{FF2B5EF4-FFF2-40B4-BE49-F238E27FC236}">
                  <a16:creationId xmlns:a16="http://schemas.microsoft.com/office/drawing/2014/main" id="{6B3D1D69-D0E2-42D3-A00E-A37E14B2E687}"/>
                </a:ext>
              </a:extLst>
            </p:cNvPr>
            <p:cNvSpPr/>
            <p:nvPr/>
          </p:nvSpPr>
          <p:spPr>
            <a:xfrm>
              <a:off x="6144054"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34" name="Graphique 93">
              <a:extLst>
                <a:ext uri="{FF2B5EF4-FFF2-40B4-BE49-F238E27FC236}">
                  <a16:creationId xmlns:a16="http://schemas.microsoft.com/office/drawing/2014/main" id="{A062DCFE-4AA3-4CE4-BCFF-A253D4A4A4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60697" y="4287561"/>
              <a:ext cx="1187772" cy="1230611"/>
            </a:xfrm>
            <a:prstGeom prst="rect">
              <a:avLst/>
            </a:prstGeom>
            <a:effectLst/>
          </p:spPr>
        </p:pic>
        <p:sp>
          <p:nvSpPr>
            <p:cNvPr id="35" name="ZoneTexte 72">
              <a:extLst>
                <a:ext uri="{FF2B5EF4-FFF2-40B4-BE49-F238E27FC236}">
                  <a16:creationId xmlns:a16="http://schemas.microsoft.com/office/drawing/2014/main" id="{DF7DC8CA-7C76-4180-9962-14A7C441AD15}"/>
                </a:ext>
              </a:extLst>
            </p:cNvPr>
            <p:cNvSpPr txBox="1"/>
            <p:nvPr/>
          </p:nvSpPr>
          <p:spPr>
            <a:xfrm>
              <a:off x="6158428" y="4700781"/>
              <a:ext cx="1197044" cy="43088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PAIEMENTS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POSTAUX</a:t>
              </a:r>
            </a:p>
          </p:txBody>
        </p:sp>
        <p:pic>
          <p:nvPicPr>
            <p:cNvPr id="36" name="Graphique 105">
              <a:extLst>
                <a:ext uri="{FF2B5EF4-FFF2-40B4-BE49-F238E27FC236}">
                  <a16:creationId xmlns:a16="http://schemas.microsoft.com/office/drawing/2014/main" id="{B5534418-AA4D-4766-8E7B-82F16636A7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92557" y="4375809"/>
              <a:ext cx="243590" cy="243590"/>
            </a:xfrm>
            <a:prstGeom prst="rect">
              <a:avLst/>
            </a:prstGeom>
            <a:effectLst/>
          </p:spPr>
        </p:pic>
        <p:grpSp>
          <p:nvGrpSpPr>
            <p:cNvPr id="37" name="Groupe 29">
              <a:extLst>
                <a:ext uri="{FF2B5EF4-FFF2-40B4-BE49-F238E27FC236}">
                  <a16:creationId xmlns:a16="http://schemas.microsoft.com/office/drawing/2014/main" id="{5C06A569-0F1A-4D6B-BC1C-A61C3DD5A03C}"/>
                </a:ext>
              </a:extLst>
            </p:cNvPr>
            <p:cNvGrpSpPr/>
            <p:nvPr/>
          </p:nvGrpSpPr>
          <p:grpSpPr>
            <a:xfrm>
              <a:off x="6743975" y="5278982"/>
              <a:ext cx="616480" cy="230832"/>
              <a:chOff x="6815095" y="5151661"/>
              <a:chExt cx="616480" cy="230832"/>
            </a:xfrm>
          </p:grpSpPr>
          <p:sp>
            <p:nvSpPr>
              <p:cNvPr id="38" name="Rectangle 37">
                <a:extLst>
                  <a:ext uri="{FF2B5EF4-FFF2-40B4-BE49-F238E27FC236}">
                    <a16:creationId xmlns:a16="http://schemas.microsoft.com/office/drawing/2014/main" id="{C9623665-F10E-4DF0-93BF-B866A922C20E}"/>
                  </a:ext>
                </a:extLst>
              </p:cNvPr>
              <p:cNvSpPr/>
              <p:nvPr/>
            </p:nvSpPr>
            <p:spPr>
              <a:xfrm>
                <a:off x="68197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9" name="ZoneTexte 176">
                <a:extLst>
                  <a:ext uri="{FF2B5EF4-FFF2-40B4-BE49-F238E27FC236}">
                    <a16:creationId xmlns:a16="http://schemas.microsoft.com/office/drawing/2014/main" id="{BF82751A-7271-47B9-A382-D800ED6EEDB4}"/>
                  </a:ext>
                </a:extLst>
              </p:cNvPr>
              <p:cNvSpPr txBox="1"/>
              <p:nvPr/>
            </p:nvSpPr>
            <p:spPr>
              <a:xfrm>
                <a:off x="6815095" y="5151661"/>
                <a:ext cx="604494"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UPU-IP</a:t>
                </a:r>
              </a:p>
            </p:txBody>
          </p:sp>
        </p:grpSp>
      </p:grpSp>
      <p:grpSp>
        <p:nvGrpSpPr>
          <p:cNvPr id="40" name="Groupe 128">
            <a:extLst>
              <a:ext uri="{FF2B5EF4-FFF2-40B4-BE49-F238E27FC236}">
                <a16:creationId xmlns:a16="http://schemas.microsoft.com/office/drawing/2014/main" id="{B93345CB-A602-4080-BEDA-8B0D1C354E7A}"/>
              </a:ext>
            </a:extLst>
          </p:cNvPr>
          <p:cNvGrpSpPr/>
          <p:nvPr/>
        </p:nvGrpSpPr>
        <p:grpSpPr>
          <a:xfrm>
            <a:off x="4358300" y="4357968"/>
            <a:ext cx="1290819" cy="1135281"/>
            <a:chOff x="4677109" y="4371688"/>
            <a:chExt cx="1290819" cy="1135281"/>
          </a:xfrm>
        </p:grpSpPr>
        <p:sp>
          <p:nvSpPr>
            <p:cNvPr id="41" name="Rectangle 40">
              <a:extLst>
                <a:ext uri="{FF2B5EF4-FFF2-40B4-BE49-F238E27FC236}">
                  <a16:creationId xmlns:a16="http://schemas.microsoft.com/office/drawing/2014/main" id="{EAC18FFA-3B72-44AA-9734-7CA49D0E2E6A}"/>
                </a:ext>
              </a:extLst>
            </p:cNvPr>
            <p:cNvSpPr/>
            <p:nvPr/>
          </p:nvSpPr>
          <p:spPr>
            <a:xfrm>
              <a:off x="4732179"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42" name="Graphique 91">
              <a:extLst>
                <a:ext uri="{FF2B5EF4-FFF2-40B4-BE49-F238E27FC236}">
                  <a16:creationId xmlns:a16="http://schemas.microsoft.com/office/drawing/2014/main" id="{1C2C5A14-78D7-481F-8C41-17E6DC095F6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48666" y="4403398"/>
              <a:ext cx="1015033" cy="1015033"/>
            </a:xfrm>
            <a:prstGeom prst="rect">
              <a:avLst/>
            </a:prstGeom>
            <a:effectLst/>
          </p:spPr>
        </p:pic>
        <p:sp>
          <p:nvSpPr>
            <p:cNvPr id="43" name="ZoneTexte 71">
              <a:extLst>
                <a:ext uri="{FF2B5EF4-FFF2-40B4-BE49-F238E27FC236}">
                  <a16:creationId xmlns:a16="http://schemas.microsoft.com/office/drawing/2014/main" id="{8134A5D3-F716-4F10-AB1E-174BDB6B51EB}"/>
                </a:ext>
              </a:extLst>
            </p:cNvPr>
            <p:cNvSpPr txBox="1"/>
            <p:nvPr/>
          </p:nvSpPr>
          <p:spPr>
            <a:xfrm>
              <a:off x="4677109" y="4700781"/>
              <a:ext cx="1290819" cy="43088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TRAITEMENT DOUANIER</a:t>
              </a:r>
            </a:p>
          </p:txBody>
        </p:sp>
        <p:pic>
          <p:nvPicPr>
            <p:cNvPr id="44" name="Graphique 104">
              <a:extLst>
                <a:ext uri="{FF2B5EF4-FFF2-40B4-BE49-F238E27FC236}">
                  <a16:creationId xmlns:a16="http://schemas.microsoft.com/office/drawing/2014/main" id="{645B1D1D-7318-4378-9B2E-4F56E21A82E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28698" y="4377367"/>
              <a:ext cx="229370" cy="229370"/>
            </a:xfrm>
            <a:prstGeom prst="rect">
              <a:avLst/>
            </a:prstGeom>
            <a:effectLst/>
          </p:spPr>
        </p:pic>
        <p:grpSp>
          <p:nvGrpSpPr>
            <p:cNvPr id="45" name="Groupe 28">
              <a:extLst>
                <a:ext uri="{FF2B5EF4-FFF2-40B4-BE49-F238E27FC236}">
                  <a16:creationId xmlns:a16="http://schemas.microsoft.com/office/drawing/2014/main" id="{799AB5DC-8EBE-4D67-9CCB-792391880111}"/>
                </a:ext>
              </a:extLst>
            </p:cNvPr>
            <p:cNvGrpSpPr/>
            <p:nvPr/>
          </p:nvGrpSpPr>
          <p:grpSpPr>
            <a:xfrm>
              <a:off x="5336715" y="5276137"/>
              <a:ext cx="611848" cy="230832"/>
              <a:chOff x="5397672" y="5148816"/>
              <a:chExt cx="611848" cy="230832"/>
            </a:xfrm>
          </p:grpSpPr>
          <p:sp>
            <p:nvSpPr>
              <p:cNvPr id="46" name="Rectangle 45">
                <a:extLst>
                  <a:ext uri="{FF2B5EF4-FFF2-40B4-BE49-F238E27FC236}">
                    <a16:creationId xmlns:a16="http://schemas.microsoft.com/office/drawing/2014/main" id="{04A06B12-F054-4F9D-8028-F2339C084569}"/>
                  </a:ext>
                </a:extLst>
              </p:cNvPr>
              <p:cNvSpPr/>
              <p:nvPr/>
            </p:nvSpPr>
            <p:spPr>
              <a:xfrm>
                <a:off x="5397672"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7" name="ZoneTexte 178">
                <a:extLst>
                  <a:ext uri="{FF2B5EF4-FFF2-40B4-BE49-F238E27FC236}">
                    <a16:creationId xmlns:a16="http://schemas.microsoft.com/office/drawing/2014/main" id="{DCC829F1-30C2-4C41-9850-6A5C9C5966E0}"/>
                  </a:ext>
                </a:extLst>
              </p:cNvPr>
              <p:cNvSpPr txBox="1"/>
              <p:nvPr/>
            </p:nvSpPr>
            <p:spPr>
              <a:xfrm>
                <a:off x="5450466" y="514881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CDS</a:t>
                </a:r>
              </a:p>
            </p:txBody>
          </p:sp>
        </p:grpSp>
      </p:grpSp>
      <p:grpSp>
        <p:nvGrpSpPr>
          <p:cNvPr id="48" name="Groupe 129">
            <a:extLst>
              <a:ext uri="{FF2B5EF4-FFF2-40B4-BE49-F238E27FC236}">
                <a16:creationId xmlns:a16="http://schemas.microsoft.com/office/drawing/2014/main" id="{94209527-145A-4E1A-A54A-6B7E24B0C49B}"/>
              </a:ext>
            </a:extLst>
          </p:cNvPr>
          <p:cNvGrpSpPr/>
          <p:nvPr/>
        </p:nvGrpSpPr>
        <p:grpSpPr>
          <a:xfrm>
            <a:off x="2986530" y="4335637"/>
            <a:ext cx="1309282" cy="1175244"/>
            <a:chOff x="3305339" y="4349357"/>
            <a:chExt cx="1309282" cy="1175244"/>
          </a:xfrm>
        </p:grpSpPr>
        <p:sp>
          <p:nvSpPr>
            <p:cNvPr id="49" name="Rectangle 48">
              <a:extLst>
                <a:ext uri="{FF2B5EF4-FFF2-40B4-BE49-F238E27FC236}">
                  <a16:creationId xmlns:a16="http://schemas.microsoft.com/office/drawing/2014/main" id="{B3CC534B-BC7F-4010-A45D-37B0D61740AA}"/>
                </a:ext>
              </a:extLst>
            </p:cNvPr>
            <p:cNvSpPr/>
            <p:nvPr/>
          </p:nvSpPr>
          <p:spPr>
            <a:xfrm>
              <a:off x="335158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50" name="Graphique 87">
              <a:extLst>
                <a:ext uri="{FF2B5EF4-FFF2-40B4-BE49-F238E27FC236}">
                  <a16:creationId xmlns:a16="http://schemas.microsoft.com/office/drawing/2014/main" id="{D3D34DB8-05FD-4481-BF12-3B2B2C6BD5B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372358" y="4349357"/>
              <a:ext cx="1175244" cy="1175244"/>
            </a:xfrm>
            <a:prstGeom prst="rect">
              <a:avLst/>
            </a:prstGeom>
            <a:effectLst/>
          </p:spPr>
        </p:pic>
        <p:sp>
          <p:nvSpPr>
            <p:cNvPr id="51" name="ZoneTexte 69">
              <a:extLst>
                <a:ext uri="{FF2B5EF4-FFF2-40B4-BE49-F238E27FC236}">
                  <a16:creationId xmlns:a16="http://schemas.microsoft.com/office/drawing/2014/main" id="{5E94CA62-ECD8-43EA-B512-664468B48DE0}"/>
                </a:ext>
              </a:extLst>
            </p:cNvPr>
            <p:cNvSpPr txBox="1"/>
            <p:nvPr/>
          </p:nvSpPr>
          <p:spPr>
            <a:xfrm>
              <a:off x="3305339" y="4700781"/>
              <a:ext cx="1309282" cy="43088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TRAITEMENT INTERNATIONAL</a:t>
              </a:r>
            </a:p>
          </p:txBody>
        </p:sp>
        <p:pic>
          <p:nvPicPr>
            <p:cNvPr id="52" name="Graphique 103">
              <a:extLst>
                <a:ext uri="{FF2B5EF4-FFF2-40B4-BE49-F238E27FC236}">
                  <a16:creationId xmlns:a16="http://schemas.microsoft.com/office/drawing/2014/main" id="{DA2EE0A4-0814-4B48-9F81-7BEE5653D73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331409" y="4376776"/>
              <a:ext cx="221679" cy="221679"/>
            </a:xfrm>
            <a:prstGeom prst="rect">
              <a:avLst/>
            </a:prstGeom>
            <a:effectLst/>
          </p:spPr>
        </p:pic>
        <p:grpSp>
          <p:nvGrpSpPr>
            <p:cNvPr id="53" name="Groupe 27">
              <a:extLst>
                <a:ext uri="{FF2B5EF4-FFF2-40B4-BE49-F238E27FC236}">
                  <a16:creationId xmlns:a16="http://schemas.microsoft.com/office/drawing/2014/main" id="{251EEEDC-6EA2-4A1A-9599-E340B38BFBD2}"/>
                </a:ext>
              </a:extLst>
            </p:cNvPr>
            <p:cNvGrpSpPr/>
            <p:nvPr/>
          </p:nvGrpSpPr>
          <p:grpSpPr>
            <a:xfrm>
              <a:off x="3956253" y="5280167"/>
              <a:ext cx="611848" cy="230832"/>
              <a:chOff x="4010437" y="5152846"/>
              <a:chExt cx="611848" cy="230832"/>
            </a:xfrm>
          </p:grpSpPr>
          <p:sp>
            <p:nvSpPr>
              <p:cNvPr id="54" name="Rectangle 53">
                <a:extLst>
                  <a:ext uri="{FF2B5EF4-FFF2-40B4-BE49-F238E27FC236}">
                    <a16:creationId xmlns:a16="http://schemas.microsoft.com/office/drawing/2014/main" id="{B506663C-3EB7-44A7-BE05-3A64B022C18E}"/>
                  </a:ext>
                </a:extLst>
              </p:cNvPr>
              <p:cNvSpPr/>
              <p:nvPr/>
            </p:nvSpPr>
            <p:spPr>
              <a:xfrm>
                <a:off x="4010437" y="51831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5" name="ZoneTexte 180">
                <a:extLst>
                  <a:ext uri="{FF2B5EF4-FFF2-40B4-BE49-F238E27FC236}">
                    <a16:creationId xmlns:a16="http://schemas.microsoft.com/office/drawing/2014/main" id="{FAFD2C57-D62D-4475-A3C1-A9BA329CED5B}"/>
                  </a:ext>
                </a:extLst>
              </p:cNvPr>
              <p:cNvSpPr txBox="1"/>
              <p:nvPr/>
            </p:nvSpPr>
            <p:spPr>
              <a:xfrm>
                <a:off x="4061326" y="515284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IPS</a:t>
                </a:r>
              </a:p>
            </p:txBody>
          </p:sp>
        </p:grpSp>
      </p:grpSp>
      <p:grpSp>
        <p:nvGrpSpPr>
          <p:cNvPr id="56" name="Groupe 26">
            <a:extLst>
              <a:ext uri="{FF2B5EF4-FFF2-40B4-BE49-F238E27FC236}">
                <a16:creationId xmlns:a16="http://schemas.microsoft.com/office/drawing/2014/main" id="{278106C2-18F4-430D-909A-EDC94A91D5C2}"/>
              </a:ext>
            </a:extLst>
          </p:cNvPr>
          <p:cNvGrpSpPr/>
          <p:nvPr/>
        </p:nvGrpSpPr>
        <p:grpSpPr>
          <a:xfrm>
            <a:off x="2253112" y="5262417"/>
            <a:ext cx="611848" cy="230832"/>
            <a:chOff x="2624200" y="5148816"/>
            <a:chExt cx="611848" cy="230832"/>
          </a:xfrm>
        </p:grpSpPr>
        <p:sp>
          <p:nvSpPr>
            <p:cNvPr id="57" name="Rectangle 56">
              <a:extLst>
                <a:ext uri="{FF2B5EF4-FFF2-40B4-BE49-F238E27FC236}">
                  <a16:creationId xmlns:a16="http://schemas.microsoft.com/office/drawing/2014/main" id="{AE58515C-4E3C-49B5-A36C-5D3A71B59229}"/>
                </a:ext>
              </a:extLst>
            </p:cNvPr>
            <p:cNvSpPr/>
            <p:nvPr/>
          </p:nvSpPr>
          <p:spPr>
            <a:xfrm>
              <a:off x="2624200"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8" name="ZoneTexte 182">
              <a:extLst>
                <a:ext uri="{FF2B5EF4-FFF2-40B4-BE49-F238E27FC236}">
                  <a16:creationId xmlns:a16="http://schemas.microsoft.com/office/drawing/2014/main" id="{7DDDBA25-67C9-4DBD-996E-4798D996DA3F}"/>
                </a:ext>
              </a:extLst>
            </p:cNvPr>
            <p:cNvSpPr txBox="1"/>
            <p:nvPr/>
          </p:nvSpPr>
          <p:spPr>
            <a:xfrm>
              <a:off x="2676994" y="514881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DPS</a:t>
              </a:r>
            </a:p>
          </p:txBody>
        </p:sp>
      </p:grpSp>
      <p:grpSp>
        <p:nvGrpSpPr>
          <p:cNvPr id="59" name="Groupe 25">
            <a:extLst>
              <a:ext uri="{FF2B5EF4-FFF2-40B4-BE49-F238E27FC236}">
                <a16:creationId xmlns:a16="http://schemas.microsoft.com/office/drawing/2014/main" id="{69DCEDEA-98CA-410F-888F-36647CFC56A2}"/>
              </a:ext>
            </a:extLst>
          </p:cNvPr>
          <p:cNvGrpSpPr/>
          <p:nvPr/>
        </p:nvGrpSpPr>
        <p:grpSpPr>
          <a:xfrm>
            <a:off x="2247470" y="5695092"/>
            <a:ext cx="611848" cy="230832"/>
            <a:chOff x="2754524" y="5797212"/>
            <a:chExt cx="611848" cy="230832"/>
          </a:xfrm>
        </p:grpSpPr>
        <p:sp>
          <p:nvSpPr>
            <p:cNvPr id="60" name="Rectangle 59">
              <a:extLst>
                <a:ext uri="{FF2B5EF4-FFF2-40B4-BE49-F238E27FC236}">
                  <a16:creationId xmlns:a16="http://schemas.microsoft.com/office/drawing/2014/main" id="{7B3FDC86-3DFF-487A-BA61-B6C278B71E0E}"/>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1" name="ZoneTexte 195">
              <a:extLst>
                <a:ext uri="{FF2B5EF4-FFF2-40B4-BE49-F238E27FC236}">
                  <a16:creationId xmlns:a16="http://schemas.microsoft.com/office/drawing/2014/main" id="{51D2C1AF-7512-4398-BF95-EFDCDA39FA01}"/>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API</a:t>
              </a:r>
            </a:p>
          </p:txBody>
        </p:sp>
      </p:grpSp>
      <p:sp>
        <p:nvSpPr>
          <p:cNvPr id="62" name="Rectangle 61">
            <a:extLst>
              <a:ext uri="{FF2B5EF4-FFF2-40B4-BE49-F238E27FC236}">
                <a16:creationId xmlns:a16="http://schemas.microsoft.com/office/drawing/2014/main" id="{A4BAEE4D-E1AD-4F9C-9CDE-3ABE8AC7EDC7}"/>
              </a:ext>
            </a:extLst>
          </p:cNvPr>
          <p:cNvSpPr/>
          <p:nvPr/>
        </p:nvSpPr>
        <p:spPr>
          <a:xfrm>
            <a:off x="3969194" y="386092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ZoneTexte 197">
            <a:extLst>
              <a:ext uri="{FF2B5EF4-FFF2-40B4-BE49-F238E27FC236}">
                <a16:creationId xmlns:a16="http://schemas.microsoft.com/office/drawing/2014/main" id="{1141E4DC-887B-48D4-B11B-3C7D9F8794B4}"/>
              </a:ext>
            </a:extLst>
          </p:cNvPr>
          <p:cNvSpPr txBox="1"/>
          <p:nvPr/>
        </p:nvSpPr>
        <p:spPr>
          <a:xfrm>
            <a:off x="4021988" y="383060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DPS</a:t>
            </a:r>
          </a:p>
        </p:txBody>
      </p:sp>
      <p:sp>
        <p:nvSpPr>
          <p:cNvPr id="64" name="Rectangle 63">
            <a:extLst>
              <a:ext uri="{FF2B5EF4-FFF2-40B4-BE49-F238E27FC236}">
                <a16:creationId xmlns:a16="http://schemas.microsoft.com/office/drawing/2014/main" id="{112FE7AB-2EBA-49BF-A9D3-3FAAD240E81F}"/>
              </a:ext>
            </a:extLst>
          </p:cNvPr>
          <p:cNvSpPr/>
          <p:nvPr/>
        </p:nvSpPr>
        <p:spPr>
          <a:xfrm>
            <a:off x="9626458" y="3854196"/>
            <a:ext cx="1657247"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ZoneTexte 201">
            <a:extLst>
              <a:ext uri="{FF2B5EF4-FFF2-40B4-BE49-F238E27FC236}">
                <a16:creationId xmlns:a16="http://schemas.microsoft.com/office/drawing/2014/main" id="{D1857A20-52D8-4D91-98C4-CBAB44359B4D}"/>
              </a:ext>
            </a:extLst>
          </p:cNvPr>
          <p:cNvSpPr txBox="1"/>
          <p:nvPr/>
        </p:nvSpPr>
        <p:spPr>
          <a:xfrm>
            <a:off x="9652736" y="3821712"/>
            <a:ext cx="1616505"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POST*Net, PosTransfer</a:t>
            </a:r>
          </a:p>
        </p:txBody>
      </p:sp>
      <p:sp>
        <p:nvSpPr>
          <p:cNvPr id="66" name="ZoneTexte 81">
            <a:extLst>
              <a:ext uri="{FF2B5EF4-FFF2-40B4-BE49-F238E27FC236}">
                <a16:creationId xmlns:a16="http://schemas.microsoft.com/office/drawing/2014/main" id="{09152612-532D-4328-BF60-FB3DA94A0337}"/>
              </a:ext>
            </a:extLst>
          </p:cNvPr>
          <p:cNvSpPr txBox="1"/>
          <p:nvPr/>
        </p:nvSpPr>
        <p:spPr>
          <a:xfrm>
            <a:off x="6986451" y="2434568"/>
            <a:ext cx="1434880"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AUTORITÉS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DOUANIÈRES</a:t>
            </a:r>
          </a:p>
        </p:txBody>
      </p:sp>
      <p:sp>
        <p:nvSpPr>
          <p:cNvPr id="67" name="ZoneTexte 82">
            <a:extLst>
              <a:ext uri="{FF2B5EF4-FFF2-40B4-BE49-F238E27FC236}">
                <a16:creationId xmlns:a16="http://schemas.microsoft.com/office/drawing/2014/main" id="{25806E62-C5BC-454B-80AF-7AD916573F08}"/>
              </a:ext>
            </a:extLst>
          </p:cNvPr>
          <p:cNvSpPr txBox="1"/>
          <p:nvPr/>
        </p:nvSpPr>
        <p:spPr>
          <a:xfrm>
            <a:off x="8492937" y="2434568"/>
            <a:ext cx="1282365" cy="21544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TRANSPORTEURS</a:t>
            </a:r>
            <a:endParaRPr kumimoji="0" lang="fr-FR" sz="12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endParaRPr>
          </a:p>
        </p:txBody>
      </p:sp>
      <p:pic>
        <p:nvPicPr>
          <p:cNvPr id="68" name="Graphique 146">
            <a:extLst>
              <a:ext uri="{FF2B5EF4-FFF2-40B4-BE49-F238E27FC236}">
                <a16:creationId xmlns:a16="http://schemas.microsoft.com/office/drawing/2014/main" id="{D1009B57-A517-4B43-A207-3B377157E45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905702" y="1966329"/>
            <a:ext cx="437005" cy="437005"/>
          </a:xfrm>
          <a:prstGeom prst="rect">
            <a:avLst/>
          </a:prstGeom>
          <a:effectLst/>
        </p:spPr>
      </p:pic>
      <p:pic>
        <p:nvPicPr>
          <p:cNvPr id="69" name="Graphique 150">
            <a:extLst>
              <a:ext uri="{FF2B5EF4-FFF2-40B4-BE49-F238E27FC236}">
                <a16:creationId xmlns:a16="http://schemas.microsoft.com/office/drawing/2014/main" id="{37DEF5A7-53A9-4D11-A462-96C5212C33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50976" y="1932350"/>
            <a:ext cx="504962" cy="504962"/>
          </a:xfrm>
          <a:prstGeom prst="rect">
            <a:avLst/>
          </a:prstGeom>
          <a:effectLst/>
        </p:spPr>
      </p:pic>
      <p:pic>
        <p:nvPicPr>
          <p:cNvPr id="70" name="Graphique 2">
            <a:extLst>
              <a:ext uri="{FF2B5EF4-FFF2-40B4-BE49-F238E27FC236}">
                <a16:creationId xmlns:a16="http://schemas.microsoft.com/office/drawing/2014/main" id="{B6ECE90D-6E6B-4E09-9739-139C89FE280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361292" y="1963992"/>
            <a:ext cx="441679" cy="441679"/>
          </a:xfrm>
          <a:prstGeom prst="rect">
            <a:avLst/>
          </a:prstGeom>
          <a:effectLst/>
        </p:spPr>
      </p:pic>
      <p:pic>
        <p:nvPicPr>
          <p:cNvPr id="71" name="Graphique 4">
            <a:extLst>
              <a:ext uri="{FF2B5EF4-FFF2-40B4-BE49-F238E27FC236}">
                <a16:creationId xmlns:a16="http://schemas.microsoft.com/office/drawing/2014/main" id="{0C12F471-3F70-4370-AB1A-DF363467120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472488" y="1997046"/>
            <a:ext cx="375570" cy="375570"/>
          </a:xfrm>
          <a:prstGeom prst="rect">
            <a:avLst/>
          </a:prstGeom>
          <a:effectLst/>
        </p:spPr>
      </p:pic>
      <p:sp>
        <p:nvSpPr>
          <p:cNvPr id="72" name="ZoneTexte 99">
            <a:extLst>
              <a:ext uri="{FF2B5EF4-FFF2-40B4-BE49-F238E27FC236}">
                <a16:creationId xmlns:a16="http://schemas.microsoft.com/office/drawing/2014/main" id="{26C1C31B-5D79-49C5-97C2-D753E2A47293}"/>
              </a:ext>
            </a:extLst>
          </p:cNvPr>
          <p:cNvSpPr txBox="1"/>
          <p:nvPr/>
        </p:nvSpPr>
        <p:spPr>
          <a:xfrm>
            <a:off x="9698498" y="3064158"/>
            <a:ext cx="8457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dirty="0">
                <a:solidFill>
                  <a:srgbClr val="263147"/>
                </a:solidFill>
                <a:latin typeface="Verdana" panose="020B0604030504040204" pitchFamily="34" charset="0"/>
                <a:ea typeface="Verdana" panose="020B0604030504040204" pitchFamily="34" charset="0"/>
                <a:cs typeface="Open Sans" panose="020B0606030504020204" pitchFamily="34" charset="0"/>
              </a:rPr>
              <a:t>Fournisseurs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800" dirty="0">
                <a:solidFill>
                  <a:srgbClr val="263147"/>
                </a:solidFill>
                <a:latin typeface="Verdana" panose="020B0604030504040204" pitchFamily="34" charset="0"/>
                <a:ea typeface="Verdana" panose="020B0604030504040204" pitchFamily="34" charset="0"/>
                <a:cs typeface="Open Sans" panose="020B0606030504020204" pitchFamily="34" charset="0"/>
              </a:rPr>
              <a:t>de volumes</a:t>
            </a:r>
          </a:p>
        </p:txBody>
      </p:sp>
      <p:sp>
        <p:nvSpPr>
          <p:cNvPr id="73" name="Rectangle 72">
            <a:extLst>
              <a:ext uri="{FF2B5EF4-FFF2-40B4-BE49-F238E27FC236}">
                <a16:creationId xmlns:a16="http://schemas.microsoft.com/office/drawing/2014/main" id="{71581ACF-041E-475A-A461-DFE7A8B4A683}"/>
              </a:ext>
            </a:extLst>
          </p:cNvPr>
          <p:cNvSpPr/>
          <p:nvPr/>
        </p:nvSpPr>
        <p:spPr>
          <a:xfrm>
            <a:off x="10340731" y="3081639"/>
            <a:ext cx="875332" cy="398633"/>
          </a:xfrm>
          <a:prstGeom prst="rect">
            <a:avLst/>
          </a:prstGeom>
          <a:solidFill>
            <a:schemeClr val="bg1">
              <a:alpha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4" name="ZoneTexte 141">
            <a:extLst>
              <a:ext uri="{FF2B5EF4-FFF2-40B4-BE49-F238E27FC236}">
                <a16:creationId xmlns:a16="http://schemas.microsoft.com/office/drawing/2014/main" id="{4EB702A2-EB39-41BF-8EF3-00444DE70DC4}"/>
              </a:ext>
            </a:extLst>
          </p:cNvPr>
          <p:cNvSpPr txBox="1"/>
          <p:nvPr/>
        </p:nvSpPr>
        <p:spPr>
          <a:xfrm>
            <a:off x="10378270" y="3064158"/>
            <a:ext cx="845741" cy="338554"/>
          </a:xfrm>
          <a:prstGeom prst="rect">
            <a:avLst/>
          </a:prstGeom>
          <a:noFill/>
        </p:spPr>
        <p:txBody>
          <a:bodyPr wrap="square">
            <a:spAutoFit/>
          </a:bodyPr>
          <a:lstStyle/>
          <a:p>
            <a:pPr algn="ctr">
              <a:defRPr/>
            </a:pPr>
            <a:r>
              <a:rPr lang="fr-FR" sz="800" dirty="0">
                <a:solidFill>
                  <a:srgbClr val="263147"/>
                </a:solidFill>
                <a:latin typeface="Verdana" panose="020B0604030504040204" pitchFamily="34" charset="0"/>
                <a:ea typeface="Verdana" panose="020B0604030504040204" pitchFamily="34" charset="0"/>
                <a:cs typeface="Open Sans" panose="020B0606030504020204" pitchFamily="34" charset="0"/>
              </a:rPr>
              <a:t>Fournisseurs de solutions</a:t>
            </a:r>
          </a:p>
        </p:txBody>
      </p:sp>
      <p:sp>
        <p:nvSpPr>
          <p:cNvPr id="75" name="Rectangle 74">
            <a:extLst>
              <a:ext uri="{FF2B5EF4-FFF2-40B4-BE49-F238E27FC236}">
                <a16:creationId xmlns:a16="http://schemas.microsoft.com/office/drawing/2014/main" id="{70BEEF43-1CCB-46C0-94B0-075DE34CE1DD}"/>
              </a:ext>
            </a:extLst>
          </p:cNvPr>
          <p:cNvSpPr/>
          <p:nvPr/>
        </p:nvSpPr>
        <p:spPr>
          <a:xfrm>
            <a:off x="9807973" y="1834101"/>
            <a:ext cx="1346528" cy="1664689"/>
          </a:xfrm>
          <a:prstGeom prst="rect">
            <a:avLst/>
          </a:prstGeom>
          <a:noFill/>
          <a:ln w="19050">
            <a:solidFill>
              <a:srgbClr val="263147"/>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pSp>
        <p:nvGrpSpPr>
          <p:cNvPr id="76" name="Groupe 151">
            <a:extLst>
              <a:ext uri="{FF2B5EF4-FFF2-40B4-BE49-F238E27FC236}">
                <a16:creationId xmlns:a16="http://schemas.microsoft.com/office/drawing/2014/main" id="{F61100CD-7501-481A-9EB2-353014AEBAFC}"/>
              </a:ext>
            </a:extLst>
          </p:cNvPr>
          <p:cNvGrpSpPr/>
          <p:nvPr/>
        </p:nvGrpSpPr>
        <p:grpSpPr>
          <a:xfrm>
            <a:off x="3637723" y="5694688"/>
            <a:ext cx="611848" cy="230832"/>
            <a:chOff x="2754524" y="5797212"/>
            <a:chExt cx="611848" cy="230832"/>
          </a:xfrm>
        </p:grpSpPr>
        <p:sp>
          <p:nvSpPr>
            <p:cNvPr id="77" name="Rectangle 76">
              <a:extLst>
                <a:ext uri="{FF2B5EF4-FFF2-40B4-BE49-F238E27FC236}">
                  <a16:creationId xmlns:a16="http://schemas.microsoft.com/office/drawing/2014/main" id="{64BA8C42-8054-458E-A0B4-E13015167846}"/>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8" name="ZoneTexte 153">
              <a:extLst>
                <a:ext uri="{FF2B5EF4-FFF2-40B4-BE49-F238E27FC236}">
                  <a16:creationId xmlns:a16="http://schemas.microsoft.com/office/drawing/2014/main" id="{A6647BF4-2845-4DC8-AD66-FBF08060DA95}"/>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79" name="Groupe 155">
            <a:extLst>
              <a:ext uri="{FF2B5EF4-FFF2-40B4-BE49-F238E27FC236}">
                <a16:creationId xmlns:a16="http://schemas.microsoft.com/office/drawing/2014/main" id="{28184C88-7BD0-4B6A-A0B1-7D4C4070C2C9}"/>
              </a:ext>
            </a:extLst>
          </p:cNvPr>
          <p:cNvGrpSpPr/>
          <p:nvPr/>
        </p:nvGrpSpPr>
        <p:grpSpPr>
          <a:xfrm>
            <a:off x="5015720" y="5694688"/>
            <a:ext cx="611848" cy="230832"/>
            <a:chOff x="2754524" y="5797212"/>
            <a:chExt cx="611848" cy="230832"/>
          </a:xfrm>
        </p:grpSpPr>
        <p:sp>
          <p:nvSpPr>
            <p:cNvPr id="80" name="Rectangle 79">
              <a:extLst>
                <a:ext uri="{FF2B5EF4-FFF2-40B4-BE49-F238E27FC236}">
                  <a16:creationId xmlns:a16="http://schemas.microsoft.com/office/drawing/2014/main" id="{16281F1F-6331-4101-AC63-4DB5318F5349}"/>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1" name="ZoneTexte 157">
              <a:extLst>
                <a:ext uri="{FF2B5EF4-FFF2-40B4-BE49-F238E27FC236}">
                  <a16:creationId xmlns:a16="http://schemas.microsoft.com/office/drawing/2014/main" id="{B4D9F630-1EFC-4BAF-8411-1066ED4D943D}"/>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82" name="Groupe 160">
            <a:extLst>
              <a:ext uri="{FF2B5EF4-FFF2-40B4-BE49-F238E27FC236}">
                <a16:creationId xmlns:a16="http://schemas.microsoft.com/office/drawing/2014/main" id="{7EA1AD66-B68B-48B3-90C8-2FF34291DB04}"/>
              </a:ext>
            </a:extLst>
          </p:cNvPr>
          <p:cNvGrpSpPr/>
          <p:nvPr/>
        </p:nvGrpSpPr>
        <p:grpSpPr>
          <a:xfrm>
            <a:off x="6427397" y="5694688"/>
            <a:ext cx="611848" cy="230832"/>
            <a:chOff x="2754524" y="5797212"/>
            <a:chExt cx="611848" cy="230832"/>
          </a:xfrm>
        </p:grpSpPr>
        <p:sp>
          <p:nvSpPr>
            <p:cNvPr id="83" name="Rectangle 82">
              <a:extLst>
                <a:ext uri="{FF2B5EF4-FFF2-40B4-BE49-F238E27FC236}">
                  <a16:creationId xmlns:a16="http://schemas.microsoft.com/office/drawing/2014/main" id="{B43532C6-C2AE-41B0-BCFB-4B6FE70A57F8}"/>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4" name="ZoneTexte 163">
              <a:extLst>
                <a:ext uri="{FF2B5EF4-FFF2-40B4-BE49-F238E27FC236}">
                  <a16:creationId xmlns:a16="http://schemas.microsoft.com/office/drawing/2014/main" id="{BB95033D-BEA4-4D67-A855-BD59F9BD5D52}"/>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85" name="Groupe 165">
            <a:extLst>
              <a:ext uri="{FF2B5EF4-FFF2-40B4-BE49-F238E27FC236}">
                <a16:creationId xmlns:a16="http://schemas.microsoft.com/office/drawing/2014/main" id="{023B6BD1-FE61-4721-8B3A-24A1176C8903}"/>
              </a:ext>
            </a:extLst>
          </p:cNvPr>
          <p:cNvGrpSpPr/>
          <p:nvPr/>
        </p:nvGrpSpPr>
        <p:grpSpPr>
          <a:xfrm>
            <a:off x="7845996" y="5694688"/>
            <a:ext cx="611848" cy="230832"/>
            <a:chOff x="2754524" y="5797212"/>
            <a:chExt cx="611848" cy="230832"/>
          </a:xfrm>
        </p:grpSpPr>
        <p:sp>
          <p:nvSpPr>
            <p:cNvPr id="86" name="Rectangle 85">
              <a:extLst>
                <a:ext uri="{FF2B5EF4-FFF2-40B4-BE49-F238E27FC236}">
                  <a16:creationId xmlns:a16="http://schemas.microsoft.com/office/drawing/2014/main" id="{33F583AC-77A4-4B25-8869-BE0DA5572943}"/>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7" name="ZoneTexte 167">
              <a:extLst>
                <a:ext uri="{FF2B5EF4-FFF2-40B4-BE49-F238E27FC236}">
                  <a16:creationId xmlns:a16="http://schemas.microsoft.com/office/drawing/2014/main" id="{A5A1D744-671C-4A8F-9FCA-A018DBA3967A}"/>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API</a:t>
              </a:r>
            </a:p>
          </p:txBody>
        </p:sp>
      </p:grpSp>
      <p:sp>
        <p:nvSpPr>
          <p:cNvPr id="88" name="Rectangle 87">
            <a:extLst>
              <a:ext uri="{FF2B5EF4-FFF2-40B4-BE49-F238E27FC236}">
                <a16:creationId xmlns:a16="http://schemas.microsoft.com/office/drawing/2014/main" id="{042CCFB8-0306-423F-B4A1-906BFA88DBFD}"/>
              </a:ext>
            </a:extLst>
          </p:cNvPr>
          <p:cNvSpPr/>
          <p:nvPr/>
        </p:nvSpPr>
        <p:spPr>
          <a:xfrm>
            <a:off x="10066905" y="4356384"/>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89" name="Graphique 64">
            <a:extLst>
              <a:ext uri="{FF2B5EF4-FFF2-40B4-BE49-F238E27FC236}">
                <a16:creationId xmlns:a16="http://schemas.microsoft.com/office/drawing/2014/main" id="{522E15BA-9A11-4657-A19D-93740459156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86375" y="4414511"/>
            <a:ext cx="709945" cy="978146"/>
          </a:xfrm>
          <a:prstGeom prst="rect">
            <a:avLst/>
          </a:prstGeom>
        </p:spPr>
      </p:pic>
      <p:sp>
        <p:nvSpPr>
          <p:cNvPr id="91" name="ZoneTexte 112">
            <a:extLst>
              <a:ext uri="{FF2B5EF4-FFF2-40B4-BE49-F238E27FC236}">
                <a16:creationId xmlns:a16="http://schemas.microsoft.com/office/drawing/2014/main" id="{06975435-65C8-4B12-98C9-E412A623875F}"/>
              </a:ext>
            </a:extLst>
          </p:cNvPr>
          <p:cNvSpPr txBox="1"/>
          <p:nvPr/>
        </p:nvSpPr>
        <p:spPr>
          <a:xfrm>
            <a:off x="10082351" y="4600587"/>
            <a:ext cx="1275075" cy="7232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.POST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FIABILITÉ </a:t>
            </a:r>
            <a:br>
              <a:rPr kumimoji="0" lang="fr-FR" sz="1000" b="1" i="0" u="none" strike="noStrike" cap="none" normalizeH="0" baseline="0" noProof="0" dirty="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br>
            <a:r>
              <a:rPr kumimoji="0" lang="fr-FR" sz="1000" b="1" i="0" u="none" strike="noStrike" cap="none" normalizeH="0" baseline="0" noProof="0" dirty="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ET SÉCURITÉ EN LIGNE</a:t>
            </a:r>
          </a:p>
        </p:txBody>
      </p:sp>
      <p:grpSp>
        <p:nvGrpSpPr>
          <p:cNvPr id="93" name="Groupe 31">
            <a:extLst>
              <a:ext uri="{FF2B5EF4-FFF2-40B4-BE49-F238E27FC236}">
                <a16:creationId xmlns:a16="http://schemas.microsoft.com/office/drawing/2014/main" id="{89E66B0D-3F30-473B-A355-3D6AFA7674CD}"/>
              </a:ext>
            </a:extLst>
          </p:cNvPr>
          <p:cNvGrpSpPr/>
          <p:nvPr/>
        </p:nvGrpSpPr>
        <p:grpSpPr>
          <a:xfrm>
            <a:off x="10100946" y="5291753"/>
            <a:ext cx="1200606" cy="230832"/>
            <a:chOff x="9094878" y="5178152"/>
            <a:chExt cx="1200606" cy="230832"/>
          </a:xfrm>
        </p:grpSpPr>
        <p:sp>
          <p:nvSpPr>
            <p:cNvPr id="94" name="Rectangle 93">
              <a:extLst>
                <a:ext uri="{FF2B5EF4-FFF2-40B4-BE49-F238E27FC236}">
                  <a16:creationId xmlns:a16="http://schemas.microsoft.com/office/drawing/2014/main" id="{CDC6DE1A-3EA1-4D27-BAB4-1B67110973B4}"/>
                </a:ext>
              </a:extLst>
            </p:cNvPr>
            <p:cNvSpPr/>
            <p:nvPr/>
          </p:nvSpPr>
          <p:spPr>
            <a:xfrm>
              <a:off x="9159342" y="5200539"/>
              <a:ext cx="1117525" cy="17477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5" name="ZoneTexte 116">
              <a:extLst>
                <a:ext uri="{FF2B5EF4-FFF2-40B4-BE49-F238E27FC236}">
                  <a16:creationId xmlns:a16="http://schemas.microsoft.com/office/drawing/2014/main" id="{67223F28-82E1-43E1-902B-14614DE74A25}"/>
                </a:ext>
              </a:extLst>
            </p:cNvPr>
            <p:cNvSpPr txBox="1"/>
            <p:nvPr/>
          </p:nvSpPr>
          <p:spPr>
            <a:xfrm>
              <a:off x="9094878" y="5178152"/>
              <a:ext cx="1200606"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trust.post</a:t>
              </a:r>
            </a:p>
          </p:txBody>
        </p:sp>
      </p:grpSp>
      <p:pic>
        <p:nvPicPr>
          <p:cNvPr id="96" name="Graphique 202">
            <a:extLst>
              <a:ext uri="{FF2B5EF4-FFF2-40B4-BE49-F238E27FC236}">
                <a16:creationId xmlns:a16="http://schemas.microsoft.com/office/drawing/2014/main" id="{B579723E-55C9-4357-A37E-0D552EFB83E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1074037" y="4388534"/>
            <a:ext cx="149975" cy="206632"/>
          </a:xfrm>
          <a:prstGeom prst="rect">
            <a:avLst/>
          </a:prstGeom>
        </p:spPr>
      </p:pic>
      <p:grpSp>
        <p:nvGrpSpPr>
          <p:cNvPr id="97" name="Groupe 173">
            <a:extLst>
              <a:ext uri="{FF2B5EF4-FFF2-40B4-BE49-F238E27FC236}">
                <a16:creationId xmlns:a16="http://schemas.microsoft.com/office/drawing/2014/main" id="{44174A95-2C40-461E-9316-7C3413F44525}"/>
              </a:ext>
            </a:extLst>
          </p:cNvPr>
          <p:cNvGrpSpPr/>
          <p:nvPr/>
        </p:nvGrpSpPr>
        <p:grpSpPr>
          <a:xfrm>
            <a:off x="9086650" y="5695127"/>
            <a:ext cx="611848" cy="230832"/>
            <a:chOff x="2754524" y="5797212"/>
            <a:chExt cx="611848" cy="230832"/>
          </a:xfrm>
        </p:grpSpPr>
        <p:sp>
          <p:nvSpPr>
            <p:cNvPr id="98" name="Rectangle 97">
              <a:extLst>
                <a:ext uri="{FF2B5EF4-FFF2-40B4-BE49-F238E27FC236}">
                  <a16:creationId xmlns:a16="http://schemas.microsoft.com/office/drawing/2014/main" id="{F305AA58-3F53-4005-95DC-CBEE69718757}"/>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9" name="ZoneTexte 198">
              <a:extLst>
                <a:ext uri="{FF2B5EF4-FFF2-40B4-BE49-F238E27FC236}">
                  <a16:creationId xmlns:a16="http://schemas.microsoft.com/office/drawing/2014/main" id="{93EE799A-7CBC-46EB-BC12-A5A35F1A90D8}"/>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100" name="Groupe 18">
            <a:extLst>
              <a:ext uri="{FF2B5EF4-FFF2-40B4-BE49-F238E27FC236}">
                <a16:creationId xmlns:a16="http://schemas.microsoft.com/office/drawing/2014/main" id="{7C484909-F044-4285-912A-0C0D0AFB28BD}"/>
              </a:ext>
            </a:extLst>
          </p:cNvPr>
          <p:cNvGrpSpPr/>
          <p:nvPr/>
        </p:nvGrpSpPr>
        <p:grpSpPr>
          <a:xfrm>
            <a:off x="2569026" y="5494490"/>
            <a:ext cx="6840933" cy="229222"/>
            <a:chOff x="2887835" y="5508210"/>
            <a:chExt cx="6840933" cy="341736"/>
          </a:xfrm>
        </p:grpSpPr>
        <p:cxnSp>
          <p:nvCxnSpPr>
            <p:cNvPr id="101" name="Connecteur droit avec flèche 134">
              <a:extLst>
                <a:ext uri="{FF2B5EF4-FFF2-40B4-BE49-F238E27FC236}">
                  <a16:creationId xmlns:a16="http://schemas.microsoft.com/office/drawing/2014/main" id="{FCE91C2D-3DE2-446C-9DD7-B18893797DAA}"/>
                </a:ext>
              </a:extLst>
            </p:cNvPr>
            <p:cNvCxnSpPr>
              <a:cxnSpLocks/>
            </p:cNvCxnSpPr>
            <p:nvPr/>
          </p:nvCxnSpPr>
          <p:spPr>
            <a:xfrm flipV="1">
              <a:off x="2887835" y="5508614"/>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2" name="Connecteur droit avec flèche 154">
              <a:extLst>
                <a:ext uri="{FF2B5EF4-FFF2-40B4-BE49-F238E27FC236}">
                  <a16:creationId xmlns:a16="http://schemas.microsoft.com/office/drawing/2014/main" id="{23A48D6B-7776-4AE8-869F-B76EBD29A3C5}"/>
                </a:ext>
              </a:extLst>
            </p:cNvPr>
            <p:cNvCxnSpPr>
              <a:cxnSpLocks/>
            </p:cNvCxnSpPr>
            <p:nvPr/>
          </p:nvCxnSpPr>
          <p:spPr>
            <a:xfrm flipV="1">
              <a:off x="4279841"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3" name="Connecteur droit avec flèche 158">
              <a:extLst>
                <a:ext uri="{FF2B5EF4-FFF2-40B4-BE49-F238E27FC236}">
                  <a16:creationId xmlns:a16="http://schemas.microsoft.com/office/drawing/2014/main" id="{FBCEA2DB-1233-4698-9D29-87B84745482F}"/>
                </a:ext>
              </a:extLst>
            </p:cNvPr>
            <p:cNvCxnSpPr>
              <a:cxnSpLocks/>
            </p:cNvCxnSpPr>
            <p:nvPr/>
          </p:nvCxnSpPr>
          <p:spPr>
            <a:xfrm flipV="1">
              <a:off x="5657838"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Connecteur droit avec flèche 164">
              <a:extLst>
                <a:ext uri="{FF2B5EF4-FFF2-40B4-BE49-F238E27FC236}">
                  <a16:creationId xmlns:a16="http://schemas.microsoft.com/office/drawing/2014/main" id="{7D8E901A-56A1-481E-AE5A-093B41AC4A19}"/>
                </a:ext>
              </a:extLst>
            </p:cNvPr>
            <p:cNvCxnSpPr>
              <a:cxnSpLocks/>
            </p:cNvCxnSpPr>
            <p:nvPr/>
          </p:nvCxnSpPr>
          <p:spPr>
            <a:xfrm flipV="1">
              <a:off x="7069515"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Connecteur droit avec flèche 168">
              <a:extLst>
                <a:ext uri="{FF2B5EF4-FFF2-40B4-BE49-F238E27FC236}">
                  <a16:creationId xmlns:a16="http://schemas.microsoft.com/office/drawing/2014/main" id="{3865A070-FD50-43BA-9F86-712FC09FB52B}"/>
                </a:ext>
              </a:extLst>
            </p:cNvPr>
            <p:cNvCxnSpPr>
              <a:cxnSpLocks/>
            </p:cNvCxnSpPr>
            <p:nvPr/>
          </p:nvCxnSpPr>
          <p:spPr>
            <a:xfrm flipV="1">
              <a:off x="8488114"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Connecteur droit avec flèche 199">
              <a:extLst>
                <a:ext uri="{FF2B5EF4-FFF2-40B4-BE49-F238E27FC236}">
                  <a16:creationId xmlns:a16="http://schemas.microsoft.com/office/drawing/2014/main" id="{F29CA200-A49F-4374-ADCD-8216213BE7F3}"/>
                </a:ext>
              </a:extLst>
            </p:cNvPr>
            <p:cNvCxnSpPr>
              <a:cxnSpLocks/>
            </p:cNvCxnSpPr>
            <p:nvPr/>
          </p:nvCxnSpPr>
          <p:spPr>
            <a:xfrm flipV="1">
              <a:off x="9728768" y="5508649"/>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07" name="Groupe 86">
            <a:extLst>
              <a:ext uri="{FF2B5EF4-FFF2-40B4-BE49-F238E27FC236}">
                <a16:creationId xmlns:a16="http://schemas.microsoft.com/office/drawing/2014/main" id="{531019E1-6BC7-4AF3-8586-B0CD7BE91C8F}"/>
              </a:ext>
            </a:extLst>
          </p:cNvPr>
          <p:cNvGrpSpPr/>
          <p:nvPr/>
        </p:nvGrpSpPr>
        <p:grpSpPr>
          <a:xfrm>
            <a:off x="8626031" y="4337734"/>
            <a:ext cx="1280530" cy="1208645"/>
            <a:chOff x="10365593" y="4351454"/>
            <a:chExt cx="1280530" cy="1208645"/>
          </a:xfrm>
        </p:grpSpPr>
        <p:grpSp>
          <p:nvGrpSpPr>
            <p:cNvPr id="108" name="Groupe 84">
              <a:extLst>
                <a:ext uri="{FF2B5EF4-FFF2-40B4-BE49-F238E27FC236}">
                  <a16:creationId xmlns:a16="http://schemas.microsoft.com/office/drawing/2014/main" id="{BC042572-B42E-49A0-BEBD-6EDD238507F3}"/>
                </a:ext>
              </a:extLst>
            </p:cNvPr>
            <p:cNvGrpSpPr/>
            <p:nvPr/>
          </p:nvGrpSpPr>
          <p:grpSpPr>
            <a:xfrm>
              <a:off x="10365593" y="4358701"/>
              <a:ext cx="1280530" cy="1201398"/>
              <a:chOff x="10365593" y="4364798"/>
              <a:chExt cx="1280530" cy="1201398"/>
            </a:xfrm>
          </p:grpSpPr>
          <p:sp>
            <p:nvSpPr>
              <p:cNvPr id="110" name="Rectangle 109">
                <a:extLst>
                  <a:ext uri="{FF2B5EF4-FFF2-40B4-BE49-F238E27FC236}">
                    <a16:creationId xmlns:a16="http://schemas.microsoft.com/office/drawing/2014/main" id="{BB0EE203-25EA-4645-A7C2-FCC1A08440F0}"/>
                  </a:ext>
                </a:extLst>
              </p:cNvPr>
              <p:cNvSpPr/>
              <p:nvPr/>
            </p:nvSpPr>
            <p:spPr>
              <a:xfrm>
                <a:off x="10385389" y="436479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111" name="Graphique 67">
                <a:extLst>
                  <a:ext uri="{FF2B5EF4-FFF2-40B4-BE49-F238E27FC236}">
                    <a16:creationId xmlns:a16="http://schemas.microsoft.com/office/drawing/2014/main" id="{AFBFFFF2-F6AD-462C-A267-81EA52DE1A8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411726" y="4400594"/>
                <a:ext cx="1165602" cy="1165602"/>
              </a:xfrm>
              <a:prstGeom prst="rect">
                <a:avLst/>
              </a:prstGeom>
            </p:spPr>
          </p:pic>
          <p:grpSp>
            <p:nvGrpSpPr>
              <p:cNvPr id="112" name="Groupe 32">
                <a:extLst>
                  <a:ext uri="{FF2B5EF4-FFF2-40B4-BE49-F238E27FC236}">
                    <a16:creationId xmlns:a16="http://schemas.microsoft.com/office/drawing/2014/main" id="{7806E74B-072E-4DB0-90E9-B71638DC3907}"/>
                  </a:ext>
                </a:extLst>
              </p:cNvPr>
              <p:cNvGrpSpPr/>
              <p:nvPr/>
            </p:nvGrpSpPr>
            <p:grpSpPr>
              <a:xfrm>
                <a:off x="10544215" y="5132902"/>
                <a:ext cx="1101908" cy="369736"/>
                <a:chOff x="10609620" y="5005581"/>
                <a:chExt cx="1101908" cy="369736"/>
              </a:xfrm>
            </p:grpSpPr>
            <p:sp>
              <p:nvSpPr>
                <p:cNvPr id="114" name="Rectangle 113">
                  <a:extLst>
                    <a:ext uri="{FF2B5EF4-FFF2-40B4-BE49-F238E27FC236}">
                      <a16:creationId xmlns:a16="http://schemas.microsoft.com/office/drawing/2014/main" id="{F59FFE6F-1BE8-447F-9ABF-DDB2E34B06A1}"/>
                    </a:ext>
                  </a:extLst>
                </p:cNvPr>
                <p:cNvSpPr/>
                <p:nvPr/>
              </p:nvSpPr>
              <p:spPr>
                <a:xfrm>
                  <a:off x="10648046" y="5042089"/>
                  <a:ext cx="1020305" cy="333228"/>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5" name="ZoneTexte 127">
                  <a:extLst>
                    <a:ext uri="{FF2B5EF4-FFF2-40B4-BE49-F238E27FC236}">
                      <a16:creationId xmlns:a16="http://schemas.microsoft.com/office/drawing/2014/main" id="{F8450BA8-B5ED-4C06-A54E-1A73F8DDBF03}"/>
                    </a:ext>
                  </a:extLst>
                </p:cNvPr>
                <p:cNvSpPr txBox="1"/>
                <p:nvPr/>
              </p:nvSpPr>
              <p:spPr>
                <a:xfrm>
                  <a:off x="10609620" y="5005581"/>
                  <a:ext cx="1101908" cy="3693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cap="none" normalizeH="0" baseline="0" noProof="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EAD Transport, UPU SAVE</a:t>
                  </a:r>
                </a:p>
              </p:txBody>
            </p:sp>
          </p:grpSp>
          <p:sp>
            <p:nvSpPr>
              <p:cNvPr id="113" name="ZoneTexte 122">
                <a:extLst>
                  <a:ext uri="{FF2B5EF4-FFF2-40B4-BE49-F238E27FC236}">
                    <a16:creationId xmlns:a16="http://schemas.microsoft.com/office/drawing/2014/main" id="{4BD9A265-8E6F-4FB7-BF6F-C5FA835CAD89}"/>
                  </a:ext>
                </a:extLst>
              </p:cNvPr>
              <p:cNvSpPr txBox="1"/>
              <p:nvPr/>
            </p:nvSpPr>
            <p:spPr>
              <a:xfrm>
                <a:off x="10365593" y="4528961"/>
                <a:ext cx="1275075" cy="64633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cap="none" normalizeH="0" baseline="0" noProof="0" dirty="0">
                    <a:ln>
                      <a:noFill/>
                    </a:ln>
                    <a:solidFill>
                      <a:srgbClr val="263147"/>
                    </a:solidFill>
                    <a:uLnTx/>
                    <a:uFillTx/>
                    <a:latin typeface="Verdana" panose="020B0604030504040204" pitchFamily="34" charset="0"/>
                    <a:ea typeface="Verdana" panose="020B0604030504040204" pitchFamily="34" charset="0"/>
                    <a:cs typeface="Open Sans" panose="020B0606030504020204" pitchFamily="34" charset="0"/>
                  </a:rPr>
                  <a:t>SYSTÈMES D’INTÉGRATION DE LA CHAÎNE LOGISTIQUE</a:t>
                </a:r>
              </a:p>
            </p:txBody>
          </p:sp>
        </p:grpSp>
        <p:pic>
          <p:nvPicPr>
            <p:cNvPr id="109" name="Graphique 203">
              <a:extLst>
                <a:ext uri="{FF2B5EF4-FFF2-40B4-BE49-F238E27FC236}">
                  <a16:creationId xmlns:a16="http://schemas.microsoft.com/office/drawing/2014/main" id="{FABF38A3-A4B3-4BEF-8D8C-5E590B78EA1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379851" y="4351454"/>
              <a:ext cx="202225" cy="202225"/>
            </a:xfrm>
            <a:prstGeom prst="rect">
              <a:avLst/>
            </a:prstGeom>
          </p:spPr>
        </p:pic>
      </p:grpSp>
      <p:sp>
        <p:nvSpPr>
          <p:cNvPr id="116" name="Rectangle 115">
            <a:extLst>
              <a:ext uri="{FF2B5EF4-FFF2-40B4-BE49-F238E27FC236}">
                <a16:creationId xmlns:a16="http://schemas.microsoft.com/office/drawing/2014/main" id="{F85F5544-2AA8-4788-8BE8-B532D032C6BC}"/>
              </a:ext>
            </a:extLst>
          </p:cNvPr>
          <p:cNvSpPr/>
          <p:nvPr/>
        </p:nvSpPr>
        <p:spPr>
          <a:xfrm>
            <a:off x="9834309" y="1867781"/>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7" name="ZoneTexte 85">
            <a:extLst>
              <a:ext uri="{FF2B5EF4-FFF2-40B4-BE49-F238E27FC236}">
                <a16:creationId xmlns:a16="http://schemas.microsoft.com/office/drawing/2014/main" id="{8871816F-5E3F-4DBC-A9DF-15E866D8B1F9}"/>
              </a:ext>
            </a:extLst>
          </p:cNvPr>
          <p:cNvSpPr txBox="1"/>
          <p:nvPr/>
        </p:nvSpPr>
        <p:spPr>
          <a:xfrm>
            <a:off x="9796390" y="2434568"/>
            <a:ext cx="1394370" cy="60016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PARTENAIRES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solidFill>
                  <a:prstClr val="white"/>
                </a:solidFill>
                <a:uLnTx/>
                <a:uFillTx/>
                <a:latin typeface="Verdana" panose="020B0604030504040204" pitchFamily="34" charset="0"/>
                <a:ea typeface="Verdana" panose="020B0604030504040204" pitchFamily="34" charset="0"/>
                <a:cs typeface="Open Sans" panose="020B0606030504020204" pitchFamily="34" charset="0"/>
              </a:rPr>
              <a:t>COMMERCIAUX POSTAUX</a:t>
            </a:r>
          </a:p>
        </p:txBody>
      </p:sp>
      <p:pic>
        <p:nvPicPr>
          <p:cNvPr id="118" name="Graphique 148">
            <a:extLst>
              <a:ext uri="{FF2B5EF4-FFF2-40B4-BE49-F238E27FC236}">
                <a16:creationId xmlns:a16="http://schemas.microsoft.com/office/drawing/2014/main" id="{C9021FF4-1EF0-41E5-8070-908EE068220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0198968" y="1936216"/>
            <a:ext cx="504962" cy="504962"/>
          </a:xfrm>
          <a:prstGeom prst="rect">
            <a:avLst/>
          </a:prstGeom>
          <a:effectLst/>
        </p:spPr>
      </p:pic>
      <p:cxnSp>
        <p:nvCxnSpPr>
          <p:cNvPr id="119" name="Connecteur droit avec flèche 7">
            <a:extLst>
              <a:ext uri="{FF2B5EF4-FFF2-40B4-BE49-F238E27FC236}">
                <a16:creationId xmlns:a16="http://schemas.microsoft.com/office/drawing/2014/main" id="{83E16B80-4A76-441D-9D03-63CBF7AEC130}"/>
              </a:ext>
            </a:extLst>
          </p:cNvPr>
          <p:cNvCxnSpPr>
            <a:cxnSpLocks/>
          </p:cNvCxnSpPr>
          <p:nvPr/>
        </p:nvCxnSpPr>
        <p:spPr>
          <a:xfrm flipV="1">
            <a:off x="2377344" y="3081172"/>
            <a:ext cx="0" cy="471217"/>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Connecteur droit avec flèche 132">
            <a:extLst>
              <a:ext uri="{FF2B5EF4-FFF2-40B4-BE49-F238E27FC236}">
                <a16:creationId xmlns:a16="http://schemas.microsoft.com/office/drawing/2014/main" id="{62B17638-11BF-452D-8137-64E423F16A46}"/>
              </a:ext>
            </a:extLst>
          </p:cNvPr>
          <p:cNvCxnSpPr>
            <a:cxnSpLocks/>
          </p:cNvCxnSpPr>
          <p:nvPr/>
        </p:nvCxnSpPr>
        <p:spPr>
          <a:xfrm flipV="1">
            <a:off x="1237284" y="3081172"/>
            <a:ext cx="0" cy="1254742"/>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1" name="Connecteur droit avec flèche 135">
            <a:extLst>
              <a:ext uri="{FF2B5EF4-FFF2-40B4-BE49-F238E27FC236}">
                <a16:creationId xmlns:a16="http://schemas.microsoft.com/office/drawing/2014/main" id="{E56207AF-0DB5-498D-BF3E-6A5BC91D7AAD}"/>
              </a:ext>
            </a:extLst>
          </p:cNvPr>
          <p:cNvCxnSpPr>
            <a:cxnSpLocks/>
          </p:cNvCxnSpPr>
          <p:nvPr/>
        </p:nvCxnSpPr>
        <p:spPr>
          <a:xfrm flipV="1">
            <a:off x="9230655" y="3198340"/>
            <a:ext cx="0" cy="893674"/>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E16B0BFD-F09C-4DD3-A913-BCBF082B56F2}"/>
              </a:ext>
            </a:extLst>
          </p:cNvPr>
          <p:cNvSpPr/>
          <p:nvPr/>
        </p:nvSpPr>
        <p:spPr>
          <a:xfrm>
            <a:off x="4915052" y="450587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lowchart: Connector 122">
            <a:extLst>
              <a:ext uri="{FF2B5EF4-FFF2-40B4-BE49-F238E27FC236}">
                <a16:creationId xmlns:a16="http://schemas.microsoft.com/office/drawing/2014/main" id="{BDDF8711-0A2F-449C-9A4D-F1927F341080}"/>
              </a:ext>
            </a:extLst>
          </p:cNvPr>
          <p:cNvSpPr/>
          <p:nvPr/>
        </p:nvSpPr>
        <p:spPr>
          <a:xfrm>
            <a:off x="10794984" y="212075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lowchart: Connector 123">
            <a:extLst>
              <a:ext uri="{FF2B5EF4-FFF2-40B4-BE49-F238E27FC236}">
                <a16:creationId xmlns:a16="http://schemas.microsoft.com/office/drawing/2014/main" id="{DB3A215F-3F33-495D-805D-987186D6EAB8}"/>
              </a:ext>
            </a:extLst>
          </p:cNvPr>
          <p:cNvSpPr/>
          <p:nvPr/>
        </p:nvSpPr>
        <p:spPr>
          <a:xfrm>
            <a:off x="4333830" y="3520571"/>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itle 1">
            <a:extLst>
              <a:ext uri="{FF2B5EF4-FFF2-40B4-BE49-F238E27FC236}">
                <a16:creationId xmlns:a16="http://schemas.microsoft.com/office/drawing/2014/main" id="{8EF68C6F-9756-4E2F-8313-3A62DB686766}"/>
              </a:ext>
            </a:extLst>
          </p:cNvPr>
          <p:cNvSpPr txBox="1">
            <a:spLocks/>
          </p:cNvSpPr>
          <p:nvPr/>
        </p:nvSpPr>
        <p:spPr>
          <a:xfrm>
            <a:off x="1605134" y="109438"/>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5000" dirty="0">
                <a:solidFill>
                  <a:srgbClr val="00399D"/>
                </a:solidFill>
                <a:latin typeface="+mn-lt"/>
                <a:ea typeface="Open Sans" panose="020B0606030504020204" pitchFamily="34" charset="0"/>
                <a:cs typeface="Open Sans" panose="020B0606030504020204" pitchFamily="34" charset="0"/>
              </a:rPr>
              <a:t>Stratégie technologique 2026–2029</a:t>
            </a:r>
          </a:p>
        </p:txBody>
      </p:sp>
    </p:spTree>
    <p:extLst>
      <p:ext uri="{BB962C8B-B14F-4D97-AF65-F5344CB8AC3E}">
        <p14:creationId xmlns:p14="http://schemas.microsoft.com/office/powerpoint/2010/main" val="3901324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467412" y="5112726"/>
            <a:ext cx="4850559" cy="523220"/>
          </a:xfrm>
          <a:prstGeom prst="rect">
            <a:avLst/>
          </a:prstGeom>
        </p:spPr>
        <p:txBody>
          <a:bodyPr wrap="square">
            <a:spAutoFit/>
          </a:bodyPr>
          <a:lstStyle/>
          <a:p>
            <a:r>
              <a:rPr lang="fr-FR" sz="2800">
                <a:hlinkClick r:id="rId3"/>
              </a:rPr>
              <a:t>herrmanns@upu.int</a:t>
            </a:r>
          </a:p>
        </p:txBody>
      </p:sp>
      <p:sp>
        <p:nvSpPr>
          <p:cNvPr id="7" name="Rectangle 6">
            <a:extLst>
              <a:ext uri="{FF2B5EF4-FFF2-40B4-BE49-F238E27FC236}">
                <a16:creationId xmlns:a16="http://schemas.microsoft.com/office/drawing/2014/main" id="{66D0A01F-0255-47BA-AEDA-603C96A7FA86}"/>
              </a:ext>
            </a:extLst>
          </p:cNvPr>
          <p:cNvSpPr/>
          <p:nvPr/>
        </p:nvSpPr>
        <p:spPr>
          <a:xfrm>
            <a:off x="5205721" y="1452886"/>
            <a:ext cx="5456050" cy="1015663"/>
          </a:xfrm>
          <a:prstGeom prst="rect">
            <a:avLst/>
          </a:prstGeom>
        </p:spPr>
        <p:txBody>
          <a:bodyPr wrap="square">
            <a:spAutoFit/>
          </a:bodyPr>
          <a:lstStyle/>
          <a:p>
            <a:r>
              <a:rPr lang="fr-FR" sz="6000" b="1" dirty="0"/>
              <a:t>Merci!</a:t>
            </a:r>
          </a:p>
        </p:txBody>
      </p:sp>
      <p:sp>
        <p:nvSpPr>
          <p:cNvPr id="9" name="ZoneTexte 8">
            <a:extLst>
              <a:ext uri="{FF2B5EF4-FFF2-40B4-BE49-F238E27FC236}">
                <a16:creationId xmlns:a16="http://schemas.microsoft.com/office/drawing/2014/main" id="{CE91EDF9-99E6-41E2-8EAD-D54E4F007E45}"/>
              </a:ext>
            </a:extLst>
          </p:cNvPr>
          <p:cNvSpPr txBox="1"/>
          <p:nvPr/>
        </p:nvSpPr>
        <p:spPr>
          <a:xfrm>
            <a:off x="1138067" y="2801606"/>
            <a:ext cx="9134342" cy="830997"/>
          </a:xfrm>
          <a:prstGeom prst="rect">
            <a:avLst/>
          </a:prstGeom>
          <a:noFill/>
        </p:spPr>
        <p:txBody>
          <a:bodyPr wrap="square">
            <a:spAutoFit/>
          </a:bodyPr>
          <a:lstStyle/>
          <a:p>
            <a:pPr algn="r"/>
            <a:r>
              <a:rPr lang="fr-FR" sz="2400" b="1" dirty="0"/>
              <a:t>Stéphane Herrmann, responsable principal des comptes techniques – Produits et services postaux</a:t>
            </a:r>
          </a:p>
        </p:txBody>
      </p:sp>
    </p:spTree>
    <p:extLst>
      <p:ext uri="{BB962C8B-B14F-4D97-AF65-F5344CB8AC3E}">
        <p14:creationId xmlns:p14="http://schemas.microsoft.com/office/powerpoint/2010/main" val="1463178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550" y="1370013"/>
            <a:ext cx="9740900" cy="2387600"/>
          </a:xfrm>
        </p:spPr>
        <p:txBody>
          <a:bodyPr/>
          <a:lstStyle/>
          <a:p>
            <a:r>
              <a:rPr lang="fr-FR"/>
              <a:t>Statistiques des volumes mondiaux</a:t>
            </a:r>
          </a:p>
        </p:txBody>
      </p:sp>
      <p:sp>
        <p:nvSpPr>
          <p:cNvPr id="4" name="Text Placeholder 7">
            <a:extLst>
              <a:ext uri="{FF2B5EF4-FFF2-40B4-BE49-F238E27FC236}">
                <a16:creationId xmlns:a16="http://schemas.microsoft.com/office/drawing/2014/main" id="{FF741AA3-6AF2-49B9-ABB6-D2409801CC30}"/>
              </a:ext>
            </a:extLst>
          </p:cNvPr>
          <p:cNvSpPr txBox="1">
            <a:spLocks/>
          </p:cNvSpPr>
          <p:nvPr/>
        </p:nvSpPr>
        <p:spPr>
          <a:xfrm>
            <a:off x="1225550" y="3927475"/>
            <a:ext cx="9740900" cy="387350"/>
          </a:xfrm>
          <a:prstGeom prst="rect">
            <a:avLst/>
          </a:prstGeom>
        </p:spPr>
        <p:txBody>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De janvier à novembre 2025 – 2024 – 2023</a:t>
            </a:r>
          </a:p>
        </p:txBody>
      </p:sp>
      <p:sp>
        <p:nvSpPr>
          <p:cNvPr id="5" name="Title 1">
            <a:extLst>
              <a:ext uri="{FF2B5EF4-FFF2-40B4-BE49-F238E27FC236}">
                <a16:creationId xmlns:a16="http://schemas.microsoft.com/office/drawing/2014/main" id="{B8B22B13-1742-42BA-97C0-4729C3B239D1}"/>
              </a:ext>
            </a:extLst>
          </p:cNvPr>
          <p:cNvSpPr txBox="1">
            <a:spLocks/>
          </p:cNvSpPr>
          <p:nvPr/>
        </p:nvSpPr>
        <p:spPr>
          <a:xfrm>
            <a:off x="878065" y="4870456"/>
            <a:ext cx="10745998"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b="0" dirty="0"/>
              <a:t>Orienter l’avenir des services postaux – Mises à jour réglementaires et innovations informatiques de l’UPU avec la solution rendu «droits acquittés»</a:t>
            </a:r>
          </a:p>
        </p:txBody>
      </p:sp>
      <p:sp>
        <p:nvSpPr>
          <p:cNvPr id="6" name="Subtitle 2">
            <a:extLst>
              <a:ext uri="{FF2B5EF4-FFF2-40B4-BE49-F238E27FC236}">
                <a16:creationId xmlns:a16="http://schemas.microsoft.com/office/drawing/2014/main" id="{09ADE89E-7250-4098-AA4B-61B85CB41E9B}"/>
              </a:ext>
            </a:extLst>
          </p:cNvPr>
          <p:cNvSpPr>
            <a:spLocks noGrp="1"/>
          </p:cNvSpPr>
          <p:nvPr>
            <p:ph type="subTitle" idx="1"/>
          </p:nvPr>
        </p:nvSpPr>
        <p:spPr>
          <a:xfrm>
            <a:off x="1225446" y="6163440"/>
            <a:ext cx="9741108" cy="353860"/>
          </a:xfrm>
        </p:spPr>
        <p:txBody>
          <a:bodyPr>
            <a:normAutofit/>
          </a:bodyPr>
          <a:lstStyle/>
          <a:p>
            <a:r>
              <a:rPr lang="fr-FR" sz="1400"/>
              <a:t>UPU – Direction des opérations postales (DOP.EPSI)</a:t>
            </a:r>
          </a:p>
          <a:p>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F8B58-FA5F-40F0-A71C-79EC85D54CF5}"/>
              </a:ext>
            </a:extLst>
          </p:cNvPr>
          <p:cNvSpPr>
            <a:spLocks noGrp="1"/>
          </p:cNvSpPr>
          <p:nvPr>
            <p:ph type="title"/>
          </p:nvPr>
        </p:nvSpPr>
        <p:spPr>
          <a:xfrm>
            <a:off x="1743543" y="497201"/>
            <a:ext cx="9400295" cy="574284"/>
          </a:xfrm>
        </p:spPr>
        <p:txBody>
          <a:bodyPr/>
          <a:lstStyle/>
          <a:p>
            <a:r>
              <a:rPr lang="fr-FR" dirty="0"/>
              <a:t>Statistiques des volumes mondiaux</a:t>
            </a:r>
          </a:p>
        </p:txBody>
      </p:sp>
      <p:pic>
        <p:nvPicPr>
          <p:cNvPr id="5" name="Image 4">
            <a:extLst>
              <a:ext uri="{FF2B5EF4-FFF2-40B4-BE49-F238E27FC236}">
                <a16:creationId xmlns:a16="http://schemas.microsoft.com/office/drawing/2014/main" id="{12BBE727-4301-43AD-A740-A78F7299AB22}"/>
              </a:ext>
            </a:extLst>
          </p:cNvPr>
          <p:cNvPicPr>
            <a:picLocks noChangeAspect="1"/>
          </p:cNvPicPr>
          <p:nvPr/>
        </p:nvPicPr>
        <p:blipFill>
          <a:blip r:embed="rId3"/>
          <a:stretch>
            <a:fillRect/>
          </a:stretch>
        </p:blipFill>
        <p:spPr>
          <a:xfrm>
            <a:off x="295275" y="1269348"/>
            <a:ext cx="11601450" cy="2647950"/>
          </a:xfrm>
          <a:prstGeom prst="rect">
            <a:avLst/>
          </a:prstGeom>
        </p:spPr>
      </p:pic>
      <p:pic>
        <p:nvPicPr>
          <p:cNvPr id="3" name="Image 2">
            <a:extLst>
              <a:ext uri="{FF2B5EF4-FFF2-40B4-BE49-F238E27FC236}">
                <a16:creationId xmlns:a16="http://schemas.microsoft.com/office/drawing/2014/main" id="{987B23A7-73E7-4DF6-8E45-D3A616B98E03}"/>
              </a:ext>
            </a:extLst>
          </p:cNvPr>
          <p:cNvPicPr>
            <a:picLocks noChangeAspect="1"/>
          </p:cNvPicPr>
          <p:nvPr/>
        </p:nvPicPr>
        <p:blipFill>
          <a:blip r:embed="rId4"/>
          <a:stretch>
            <a:fillRect/>
          </a:stretch>
        </p:blipFill>
        <p:spPr>
          <a:xfrm>
            <a:off x="388709" y="4115161"/>
            <a:ext cx="11693141" cy="2591025"/>
          </a:xfrm>
          <a:prstGeom prst="rect">
            <a:avLst/>
          </a:prstGeom>
        </p:spPr>
      </p:pic>
    </p:spTree>
    <p:extLst>
      <p:ext uri="{BB962C8B-B14F-4D97-AF65-F5344CB8AC3E}">
        <p14:creationId xmlns:p14="http://schemas.microsoft.com/office/powerpoint/2010/main" val="4012594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612E6-3012-4E25-A529-D95580E9CB8E}"/>
              </a:ext>
            </a:extLst>
          </p:cNvPr>
          <p:cNvSpPr>
            <a:spLocks noGrp="1"/>
          </p:cNvSpPr>
          <p:nvPr>
            <p:ph type="title"/>
          </p:nvPr>
        </p:nvSpPr>
        <p:spPr>
          <a:xfrm>
            <a:off x="1743544" y="497201"/>
            <a:ext cx="9643696" cy="574284"/>
          </a:xfrm>
        </p:spPr>
        <p:txBody>
          <a:bodyPr/>
          <a:lstStyle/>
          <a:p>
            <a:r>
              <a:rPr lang="fr-FR" dirty="0"/>
              <a:t>Statistiques des volumes mondiaux</a:t>
            </a:r>
          </a:p>
        </p:txBody>
      </p:sp>
      <p:pic>
        <p:nvPicPr>
          <p:cNvPr id="5" name="Image 4">
            <a:extLst>
              <a:ext uri="{FF2B5EF4-FFF2-40B4-BE49-F238E27FC236}">
                <a16:creationId xmlns:a16="http://schemas.microsoft.com/office/drawing/2014/main" id="{FADF6E89-1239-4DBE-A132-F894A2146C1D}"/>
              </a:ext>
            </a:extLst>
          </p:cNvPr>
          <p:cNvPicPr>
            <a:picLocks noChangeAspect="1"/>
          </p:cNvPicPr>
          <p:nvPr/>
        </p:nvPicPr>
        <p:blipFill>
          <a:blip r:embed="rId3"/>
          <a:stretch>
            <a:fillRect/>
          </a:stretch>
        </p:blipFill>
        <p:spPr>
          <a:xfrm>
            <a:off x="285750" y="1285338"/>
            <a:ext cx="11620500" cy="2676525"/>
          </a:xfrm>
          <a:prstGeom prst="rect">
            <a:avLst/>
          </a:prstGeom>
        </p:spPr>
      </p:pic>
      <p:pic>
        <p:nvPicPr>
          <p:cNvPr id="7" name="Image 6">
            <a:extLst>
              <a:ext uri="{FF2B5EF4-FFF2-40B4-BE49-F238E27FC236}">
                <a16:creationId xmlns:a16="http://schemas.microsoft.com/office/drawing/2014/main" id="{AFF7DBBB-DC3F-4216-9278-2289F74053D6}"/>
              </a:ext>
            </a:extLst>
          </p:cNvPr>
          <p:cNvPicPr>
            <a:picLocks noChangeAspect="1"/>
          </p:cNvPicPr>
          <p:nvPr/>
        </p:nvPicPr>
        <p:blipFill>
          <a:blip r:embed="rId4"/>
          <a:stretch>
            <a:fillRect/>
          </a:stretch>
        </p:blipFill>
        <p:spPr>
          <a:xfrm>
            <a:off x="418500" y="4012549"/>
            <a:ext cx="11706225" cy="2647950"/>
          </a:xfrm>
          <a:prstGeom prst="rect">
            <a:avLst/>
          </a:prstGeom>
        </p:spPr>
      </p:pic>
    </p:spTree>
    <p:extLst>
      <p:ext uri="{BB962C8B-B14F-4D97-AF65-F5344CB8AC3E}">
        <p14:creationId xmlns:p14="http://schemas.microsoft.com/office/powerpoint/2010/main" val="1072704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88720-239D-4B4F-8C75-A3EF03F4EAD1}"/>
              </a:ext>
            </a:extLst>
          </p:cNvPr>
          <p:cNvSpPr>
            <a:spLocks noGrp="1"/>
          </p:cNvSpPr>
          <p:nvPr>
            <p:ph type="title"/>
          </p:nvPr>
        </p:nvSpPr>
        <p:spPr>
          <a:xfrm>
            <a:off x="1743543" y="497201"/>
            <a:ext cx="9472657" cy="574284"/>
          </a:xfrm>
        </p:spPr>
        <p:txBody>
          <a:bodyPr/>
          <a:lstStyle/>
          <a:p>
            <a:r>
              <a:rPr lang="fr-FR" dirty="0"/>
              <a:t>Statistiques des volumes mondiaux</a:t>
            </a:r>
          </a:p>
        </p:txBody>
      </p:sp>
      <p:pic>
        <p:nvPicPr>
          <p:cNvPr id="7" name="Image 6">
            <a:extLst>
              <a:ext uri="{FF2B5EF4-FFF2-40B4-BE49-F238E27FC236}">
                <a16:creationId xmlns:a16="http://schemas.microsoft.com/office/drawing/2014/main" id="{7E46A64C-3CEB-43B5-ADD3-D23003BE3360}"/>
              </a:ext>
            </a:extLst>
          </p:cNvPr>
          <p:cNvPicPr>
            <a:picLocks noChangeAspect="1"/>
          </p:cNvPicPr>
          <p:nvPr/>
        </p:nvPicPr>
        <p:blipFill>
          <a:blip r:embed="rId3"/>
          <a:stretch>
            <a:fillRect/>
          </a:stretch>
        </p:blipFill>
        <p:spPr>
          <a:xfrm>
            <a:off x="309562" y="2191097"/>
            <a:ext cx="11572875" cy="2657475"/>
          </a:xfrm>
          <a:prstGeom prst="rect">
            <a:avLst/>
          </a:prstGeom>
        </p:spPr>
      </p:pic>
    </p:spTree>
    <p:extLst>
      <p:ext uri="{BB962C8B-B14F-4D97-AF65-F5344CB8AC3E}">
        <p14:creationId xmlns:p14="http://schemas.microsoft.com/office/powerpoint/2010/main" val="108975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56444" y="2042612"/>
            <a:ext cx="9792070" cy="1809549"/>
          </a:xfrm>
        </p:spPr>
        <p:txBody>
          <a:bodyPr/>
          <a:lstStyle/>
          <a:p>
            <a:br>
              <a:rPr lang="fr-FR" sz="1800" b="0" i="0" u="none" strike="noStrike" baseline="0">
                <a:solidFill>
                  <a:srgbClr val="000000"/>
                </a:solidFill>
                <a:latin typeface="Lucida Sans" panose="020B0602030504020204" pitchFamily="34" charset="0"/>
              </a:rPr>
            </a:br>
            <a:r>
              <a:rPr lang="fr-FR" sz="3600"/>
              <a:t> 2. Services de distribution avec suivi entrés en vigueur au 1</a:t>
            </a:r>
            <a:r>
              <a:rPr lang="fr-FR" sz="3600" baseline="30000"/>
              <a:t>er</a:t>
            </a:r>
            <a:r>
              <a:rPr lang="fr-FR" sz="3600"/>
              <a:t> janvier 2025  </a:t>
            </a:r>
          </a:p>
        </p:txBody>
      </p:sp>
    </p:spTree>
    <p:extLst>
      <p:ext uri="{BB962C8B-B14F-4D97-AF65-F5344CB8AC3E}">
        <p14:creationId xmlns:p14="http://schemas.microsoft.com/office/powerpoint/2010/main" val="3000520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112726"/>
            <a:ext cx="3655623" cy="584775"/>
          </a:xfrm>
          <a:prstGeom prst="rect">
            <a:avLst/>
          </a:prstGeom>
        </p:spPr>
        <p:txBody>
          <a:bodyPr wrap="square">
            <a:spAutoFit/>
          </a:bodyPr>
          <a:lstStyle/>
          <a:p>
            <a:r>
              <a:rPr lang="fr-FR" sz="3200">
                <a:hlinkClick r:id="rId4"/>
              </a:rPr>
              <a:t>ellilic@upu.int</a:t>
            </a:r>
          </a:p>
        </p:txBody>
      </p:sp>
      <p:sp>
        <p:nvSpPr>
          <p:cNvPr id="7" name="Rectangle 6">
            <a:extLst>
              <a:ext uri="{FF2B5EF4-FFF2-40B4-BE49-F238E27FC236}">
                <a16:creationId xmlns:a16="http://schemas.microsoft.com/office/drawing/2014/main" id="{66D0A01F-0255-47BA-AEDA-603C96A7FA86}"/>
              </a:ext>
            </a:extLst>
          </p:cNvPr>
          <p:cNvSpPr/>
          <p:nvPr/>
        </p:nvSpPr>
        <p:spPr>
          <a:xfrm>
            <a:off x="5205721" y="1452886"/>
            <a:ext cx="5456050" cy="1015663"/>
          </a:xfrm>
          <a:prstGeom prst="rect">
            <a:avLst/>
          </a:prstGeom>
        </p:spPr>
        <p:txBody>
          <a:bodyPr wrap="square">
            <a:spAutoFit/>
          </a:bodyPr>
          <a:lstStyle/>
          <a:p>
            <a:r>
              <a:rPr lang="fr-FR" sz="6000" b="1" dirty="0"/>
              <a:t>Merci!</a:t>
            </a:r>
          </a:p>
        </p:txBody>
      </p:sp>
      <p:sp>
        <p:nvSpPr>
          <p:cNvPr id="9" name="ZoneTexte 8">
            <a:extLst>
              <a:ext uri="{FF2B5EF4-FFF2-40B4-BE49-F238E27FC236}">
                <a16:creationId xmlns:a16="http://schemas.microsoft.com/office/drawing/2014/main" id="{CE91EDF9-99E6-41E2-8EAD-D54E4F007E45}"/>
              </a:ext>
            </a:extLst>
          </p:cNvPr>
          <p:cNvSpPr txBox="1"/>
          <p:nvPr/>
        </p:nvSpPr>
        <p:spPr>
          <a:xfrm>
            <a:off x="953871" y="2801606"/>
            <a:ext cx="9318537" cy="830997"/>
          </a:xfrm>
          <a:prstGeom prst="rect">
            <a:avLst/>
          </a:prstGeom>
          <a:noFill/>
        </p:spPr>
        <p:txBody>
          <a:bodyPr wrap="square">
            <a:spAutoFit/>
          </a:bodyPr>
          <a:lstStyle/>
          <a:p>
            <a:pPr algn="r"/>
            <a:r>
              <a:rPr lang="fr-FR" sz="2400" b="1" dirty="0"/>
              <a:t>Chokri </a:t>
            </a:r>
            <a:r>
              <a:rPr lang="fr-FR" sz="2400" b="1" dirty="0" err="1"/>
              <a:t>Ellili</a:t>
            </a:r>
            <a:r>
              <a:rPr lang="fr-FR" sz="2400" b="1" dirty="0"/>
              <a:t>, Chef de programme «Mise en œuvre des services physiques et renforcement des capacités»</a:t>
            </a:r>
          </a:p>
        </p:txBody>
      </p:sp>
    </p:spTree>
    <p:extLst>
      <p:ext uri="{BB962C8B-B14F-4D97-AF65-F5344CB8AC3E}">
        <p14:creationId xmlns:p14="http://schemas.microsoft.com/office/powerpoint/2010/main" val="2170501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921897"/>
            <a:ext cx="9626137" cy="2387600"/>
          </a:xfrm>
        </p:spPr>
        <p:txBody>
          <a:bodyPr/>
          <a:lstStyle/>
          <a:p>
            <a:r>
              <a:rPr lang="fr-FR" sz="4800"/>
              <a:t>Questions-réponses</a:t>
            </a:r>
          </a:p>
        </p:txBody>
      </p:sp>
      <p:sp>
        <p:nvSpPr>
          <p:cNvPr id="7" name="Title 1">
            <a:extLst>
              <a:ext uri="{FF2B5EF4-FFF2-40B4-BE49-F238E27FC236}">
                <a16:creationId xmlns:a16="http://schemas.microsoft.com/office/drawing/2014/main" id="{A11D8FFE-11E0-4B32-A266-50EF96ED2AAE}"/>
              </a:ext>
            </a:extLst>
          </p:cNvPr>
          <p:cNvSpPr txBox="1">
            <a:spLocks/>
          </p:cNvSpPr>
          <p:nvPr/>
        </p:nvSpPr>
        <p:spPr>
          <a:xfrm>
            <a:off x="878065" y="4870456"/>
            <a:ext cx="10706528"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b="0" dirty="0"/>
              <a:t>Orienter l’avenir des services postaux – Mises à jour réglementaires et innovations informatiques de l’UPU avec la solution rendu «droits acquittés»</a:t>
            </a:r>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25446" y="6163440"/>
            <a:ext cx="9741108" cy="353860"/>
          </a:xfrm>
        </p:spPr>
        <p:txBody>
          <a:bodyPr>
            <a:normAutofit/>
          </a:bodyPr>
          <a:lstStyle/>
          <a:p>
            <a:r>
              <a:rPr lang="fr-FR" sz="1400"/>
              <a:t>UPU – Direction des opérations postales (DOP.EPSI)</a:t>
            </a:r>
          </a:p>
          <a:p>
            <a:endParaRPr lang="en-GB" dirty="0"/>
          </a:p>
        </p:txBody>
      </p:sp>
    </p:spTree>
    <p:extLst>
      <p:ext uri="{BB962C8B-B14F-4D97-AF65-F5344CB8AC3E}">
        <p14:creationId xmlns:p14="http://schemas.microsoft.com/office/powerpoint/2010/main" val="1376531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fr-FR"/>
            </a:br>
            <a:r>
              <a:rPr lang="fr-FR" sz="4800"/>
              <a:t>Appui et conseils </a:t>
            </a:r>
          </a:p>
        </p:txBody>
      </p:sp>
    </p:spTree>
    <p:extLst>
      <p:ext uri="{BB962C8B-B14F-4D97-AF65-F5344CB8AC3E}">
        <p14:creationId xmlns:p14="http://schemas.microsoft.com/office/powerpoint/2010/main" val="4150730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97201"/>
            <a:ext cx="10137078" cy="574284"/>
          </a:xfrm>
        </p:spPr>
        <p:txBody>
          <a:bodyPr/>
          <a:lstStyle/>
          <a:p>
            <a:r>
              <a:rPr lang="fr-FR" sz="2600" dirty="0"/>
              <a:t>Projet de circulaire du Bureau international et mise </a:t>
            </a:r>
            <a:br>
              <a:rPr lang="fr-FR" sz="2600" dirty="0"/>
            </a:br>
            <a:r>
              <a:rPr lang="fr-FR" sz="2600" dirty="0"/>
              <a:t>à jour du Recueil de la poste aux lettres en ligne</a:t>
            </a:r>
          </a:p>
        </p:txBody>
      </p:sp>
      <p:pic>
        <p:nvPicPr>
          <p:cNvPr id="5" name="Image 10">
            <a:extLst>
              <a:ext uri="{FF2B5EF4-FFF2-40B4-BE49-F238E27FC236}">
                <a16:creationId xmlns:a16="http://schemas.microsoft.com/office/drawing/2014/main" id="{1C472C11-651A-4F0D-9E34-4E4E8E86C99D}"/>
              </a:ext>
            </a:extLst>
          </p:cNvPr>
          <p:cNvPicPr>
            <a:picLocks noChangeAspect="1"/>
          </p:cNvPicPr>
          <p:nvPr/>
        </p:nvPicPr>
        <p:blipFill>
          <a:blip r:embed="rId2"/>
          <a:stretch>
            <a:fillRect/>
          </a:stretch>
        </p:blipFill>
        <p:spPr>
          <a:xfrm>
            <a:off x="3654315" y="1606422"/>
            <a:ext cx="6972001" cy="2182173"/>
          </a:xfrm>
          <a:prstGeom prst="rect">
            <a:avLst/>
          </a:prstGeom>
        </p:spPr>
      </p:pic>
      <p:pic>
        <p:nvPicPr>
          <p:cNvPr id="6" name="Image 12">
            <a:extLst>
              <a:ext uri="{FF2B5EF4-FFF2-40B4-BE49-F238E27FC236}">
                <a16:creationId xmlns:a16="http://schemas.microsoft.com/office/drawing/2014/main" id="{4A5E839B-5DE4-4F73-A587-142269305292}"/>
              </a:ext>
            </a:extLst>
          </p:cNvPr>
          <p:cNvPicPr>
            <a:picLocks noChangeAspect="1"/>
          </p:cNvPicPr>
          <p:nvPr/>
        </p:nvPicPr>
        <p:blipFill>
          <a:blip r:embed="rId3"/>
          <a:stretch>
            <a:fillRect/>
          </a:stretch>
        </p:blipFill>
        <p:spPr>
          <a:xfrm>
            <a:off x="3961673" y="3606990"/>
            <a:ext cx="7150356" cy="2895634"/>
          </a:xfrm>
          <a:prstGeom prst="rect">
            <a:avLst/>
          </a:prstGeom>
        </p:spPr>
      </p:pic>
      <p:grpSp>
        <p:nvGrpSpPr>
          <p:cNvPr id="7" name="Groupe 13">
            <a:extLst>
              <a:ext uri="{FF2B5EF4-FFF2-40B4-BE49-F238E27FC236}">
                <a16:creationId xmlns:a16="http://schemas.microsoft.com/office/drawing/2014/main" id="{172A730E-6C08-49EC-A10E-BB87D437F243}"/>
              </a:ext>
            </a:extLst>
          </p:cNvPr>
          <p:cNvGrpSpPr/>
          <p:nvPr/>
        </p:nvGrpSpPr>
        <p:grpSpPr>
          <a:xfrm>
            <a:off x="860210" y="2008416"/>
            <a:ext cx="3106476" cy="4089075"/>
            <a:chOff x="659855" y="1763559"/>
            <a:chExt cx="3384147" cy="4454574"/>
          </a:xfrm>
        </p:grpSpPr>
        <p:pic>
          <p:nvPicPr>
            <p:cNvPr id="8" name="Image 2">
              <a:extLst>
                <a:ext uri="{FF2B5EF4-FFF2-40B4-BE49-F238E27FC236}">
                  <a16:creationId xmlns:a16="http://schemas.microsoft.com/office/drawing/2014/main" id="{77E6C44B-290B-42ED-97CF-496D3D9EB311}"/>
                </a:ext>
              </a:extLst>
            </p:cNvPr>
            <p:cNvPicPr>
              <a:picLocks noChangeAspect="1"/>
            </p:cNvPicPr>
            <p:nvPr/>
          </p:nvPicPr>
          <p:blipFill>
            <a:blip r:embed="rId4"/>
            <a:stretch>
              <a:fillRect/>
            </a:stretch>
          </p:blipFill>
          <p:spPr>
            <a:xfrm rot="20657763">
              <a:off x="659855" y="1763559"/>
              <a:ext cx="3384147" cy="4454574"/>
            </a:xfrm>
            <a:prstGeom prst="rect">
              <a:avLst/>
            </a:prstGeom>
          </p:spPr>
        </p:pic>
        <p:sp>
          <p:nvSpPr>
            <p:cNvPr id="9" name="ZoneTexte 6">
              <a:extLst>
                <a:ext uri="{FF2B5EF4-FFF2-40B4-BE49-F238E27FC236}">
                  <a16:creationId xmlns:a16="http://schemas.microsoft.com/office/drawing/2014/main" id="{805C997D-6ABD-4AE4-90EE-781BDF8A3D2E}"/>
                </a:ext>
              </a:extLst>
            </p:cNvPr>
            <p:cNvSpPr txBox="1"/>
            <p:nvPr/>
          </p:nvSpPr>
          <p:spPr>
            <a:xfrm rot="18085889">
              <a:off x="289510" y="3245179"/>
              <a:ext cx="3731235" cy="769441"/>
            </a:xfrm>
            <a:prstGeom prst="rect">
              <a:avLst/>
            </a:prstGeom>
            <a:noFill/>
          </p:spPr>
          <p:txBody>
            <a:bodyPr wrap="square" rtlCol="0">
              <a:spAutoFit/>
            </a:bodyPr>
            <a:lstStyle/>
            <a:p>
              <a:pPr algn="ctr"/>
              <a:r>
                <a:rPr lang="fr-FR" sz="4400">
                  <a:solidFill>
                    <a:srgbClr val="FF0000"/>
                  </a:solidFill>
                  <a:effectLst>
                    <a:outerShdw blurRad="38100" dist="38100" dir="2700000" algn="tl">
                      <a:srgbClr val="000000">
                        <a:alpha val="43137"/>
                      </a:srgbClr>
                    </a:outerShdw>
                  </a:effectLst>
                </a:rPr>
                <a:t>PROJET</a:t>
              </a:r>
            </a:p>
          </p:txBody>
        </p:sp>
      </p:grpSp>
    </p:spTree>
    <p:extLst>
      <p:ext uri="{BB962C8B-B14F-4D97-AF65-F5344CB8AC3E}">
        <p14:creationId xmlns:p14="http://schemas.microsoft.com/office/powerpoint/2010/main" val="3229182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3" y="497201"/>
            <a:ext cx="10097607" cy="574284"/>
          </a:xfrm>
        </p:spPr>
        <p:txBody>
          <a:bodyPr/>
          <a:lstStyle/>
          <a:p>
            <a:r>
              <a:rPr lang="fr-FR" sz="2600" dirty="0"/>
              <a:t>Pour toute question supplémentaire ou demande d’informations, n’hésitez pas à nous contacter</a:t>
            </a:r>
          </a:p>
        </p:txBody>
      </p:sp>
      <p:grpSp>
        <p:nvGrpSpPr>
          <p:cNvPr id="5" name="Group 4">
            <a:extLst>
              <a:ext uri="{FF2B5EF4-FFF2-40B4-BE49-F238E27FC236}">
                <a16:creationId xmlns:a16="http://schemas.microsoft.com/office/drawing/2014/main" id="{3D13720A-230F-49F2-B334-80AC7D0C4E5C}"/>
              </a:ext>
            </a:extLst>
          </p:cNvPr>
          <p:cNvGrpSpPr/>
          <p:nvPr/>
        </p:nvGrpSpPr>
        <p:grpSpPr>
          <a:xfrm>
            <a:off x="336549" y="1552265"/>
            <a:ext cx="11340000" cy="4823485"/>
            <a:chOff x="336549" y="1552265"/>
            <a:chExt cx="11534905" cy="4823485"/>
          </a:xfrm>
        </p:grpSpPr>
        <p:sp>
          <p:nvSpPr>
            <p:cNvPr id="6" name="Straight Connector 5">
              <a:extLst>
                <a:ext uri="{FF2B5EF4-FFF2-40B4-BE49-F238E27FC236}">
                  <a16:creationId xmlns:a16="http://schemas.microsoft.com/office/drawing/2014/main" id="{54CEA85D-36AB-48E3-B643-354629E4D071}"/>
                </a:ext>
              </a:extLst>
            </p:cNvPr>
            <p:cNvSpPr/>
            <p:nvPr/>
          </p:nvSpPr>
          <p:spPr>
            <a:xfrm>
              <a:off x="336549" y="1552265"/>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43B97533-A7CB-4D19-9C16-C8955B34EB50}"/>
                </a:ext>
              </a:extLst>
            </p:cNvPr>
            <p:cNvSpPr/>
            <p:nvPr/>
          </p:nvSpPr>
          <p:spPr>
            <a:xfrm>
              <a:off x="336550" y="1552265"/>
              <a:ext cx="2476563" cy="689069"/>
            </a:xfrm>
            <a:custGeom>
              <a:avLst/>
              <a:gdLst>
                <a:gd name="connsiteX0" fmla="*/ 0 w 2389141"/>
                <a:gd name="connsiteY0" fmla="*/ 0 h 689069"/>
                <a:gd name="connsiteX1" fmla="*/ 2389141 w 2389141"/>
                <a:gd name="connsiteY1" fmla="*/ 0 h 689069"/>
                <a:gd name="connsiteX2" fmla="*/ 2389141 w 2389141"/>
                <a:gd name="connsiteY2" fmla="*/ 689069 h 689069"/>
                <a:gd name="connsiteX3" fmla="*/ 0 w 2389141"/>
                <a:gd name="connsiteY3" fmla="*/ 689069 h 689069"/>
                <a:gd name="connsiteX4" fmla="*/ 0 w 2389141"/>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41" h="689069">
                  <a:moveTo>
                    <a:pt x="0" y="0"/>
                  </a:moveTo>
                  <a:lnTo>
                    <a:pt x="2389141" y="0"/>
                  </a:lnTo>
                  <a:lnTo>
                    <a:pt x="2389141"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rPr>
                <a:t>Renforcement des capacités</a:t>
              </a:r>
            </a:p>
          </p:txBody>
        </p:sp>
        <p:sp>
          <p:nvSpPr>
            <p:cNvPr id="8" name="Freeform: Shape 7">
              <a:extLst>
                <a:ext uri="{FF2B5EF4-FFF2-40B4-BE49-F238E27FC236}">
                  <a16:creationId xmlns:a16="http://schemas.microsoft.com/office/drawing/2014/main" id="{87665799-D644-40F7-B8F2-1A93B600DF2A}"/>
                </a:ext>
              </a:extLst>
            </p:cNvPr>
            <p:cNvSpPr/>
            <p:nvPr/>
          </p:nvSpPr>
          <p:spPr>
            <a:xfrm>
              <a:off x="2896787" y="1583556"/>
              <a:ext cx="8954032" cy="625814"/>
            </a:xfrm>
            <a:custGeom>
              <a:avLst/>
              <a:gdLst>
                <a:gd name="connsiteX0" fmla="*/ 0 w 8954032"/>
                <a:gd name="connsiteY0" fmla="*/ 0 h 625814"/>
                <a:gd name="connsiteX1" fmla="*/ 8954032 w 8954032"/>
                <a:gd name="connsiteY1" fmla="*/ 0 h 625814"/>
                <a:gd name="connsiteX2" fmla="*/ 8954032 w 8954032"/>
                <a:gd name="connsiteY2" fmla="*/ 625814 h 625814"/>
                <a:gd name="connsiteX3" fmla="*/ 0 w 8954032"/>
                <a:gd name="connsiteY3" fmla="*/ 625814 h 625814"/>
                <a:gd name="connsiteX4" fmla="*/ 0 w 8954032"/>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032" h="625814">
                  <a:moveTo>
                    <a:pt x="0" y="0"/>
                  </a:moveTo>
                  <a:lnTo>
                    <a:pt x="8954032" y="0"/>
                  </a:lnTo>
                  <a:lnTo>
                    <a:pt x="8954032"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hlinkClick r:id="rId2"/>
                </a:rPr>
                <a:t>letters@upu.int</a:t>
              </a:r>
            </a:p>
          </p:txBody>
        </p:sp>
        <p:sp>
          <p:nvSpPr>
            <p:cNvPr id="9" name="Straight Connector 8">
              <a:extLst>
                <a:ext uri="{FF2B5EF4-FFF2-40B4-BE49-F238E27FC236}">
                  <a16:creationId xmlns:a16="http://schemas.microsoft.com/office/drawing/2014/main" id="{AE81DD4C-B4DB-4E79-8BAB-EA1AD69C9B38}"/>
                </a:ext>
              </a:extLst>
            </p:cNvPr>
            <p:cNvSpPr/>
            <p:nvPr/>
          </p:nvSpPr>
          <p:spPr>
            <a:xfrm>
              <a:off x="2924790" y="2209371"/>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9">
              <a:extLst>
                <a:ext uri="{FF2B5EF4-FFF2-40B4-BE49-F238E27FC236}">
                  <a16:creationId xmlns:a16="http://schemas.microsoft.com/office/drawing/2014/main" id="{8BB2D3EC-5363-46F8-A5AE-D8CA95093F93}"/>
                </a:ext>
              </a:extLst>
            </p:cNvPr>
            <p:cNvSpPr/>
            <p:nvPr/>
          </p:nvSpPr>
          <p:spPr>
            <a:xfrm>
              <a:off x="336549" y="2241335"/>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Freeform: Shape 10">
              <a:extLst>
                <a:ext uri="{FF2B5EF4-FFF2-40B4-BE49-F238E27FC236}">
                  <a16:creationId xmlns:a16="http://schemas.microsoft.com/office/drawing/2014/main" id="{FFA252AA-B431-4304-A673-20CCDFD36D3E}"/>
                </a:ext>
              </a:extLst>
            </p:cNvPr>
            <p:cNvSpPr/>
            <p:nvPr/>
          </p:nvSpPr>
          <p:spPr>
            <a:xfrm>
              <a:off x="336550" y="2241335"/>
              <a:ext cx="2476562"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rPr>
                <a:t>Services physiques</a:t>
              </a:r>
            </a:p>
          </p:txBody>
        </p:sp>
        <p:sp>
          <p:nvSpPr>
            <p:cNvPr id="12" name="Freeform: Shape 11">
              <a:extLst>
                <a:ext uri="{FF2B5EF4-FFF2-40B4-BE49-F238E27FC236}">
                  <a16:creationId xmlns:a16="http://schemas.microsoft.com/office/drawing/2014/main" id="{98B83DA3-332A-49EE-AD45-17DE6FA1DD85}"/>
                </a:ext>
              </a:extLst>
            </p:cNvPr>
            <p:cNvSpPr/>
            <p:nvPr/>
          </p:nvSpPr>
          <p:spPr>
            <a:xfrm>
              <a:off x="2898082" y="2272625"/>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a:latin typeface="Verdana" panose="020B0604030504040204" pitchFamily="34" charset="0"/>
                  <a:ea typeface="Verdana" panose="020B0604030504040204" pitchFamily="34" charset="0"/>
                  <a:hlinkClick r:id="rId3"/>
                </a:rPr>
                <a:t>poc.psdeig.secretariat@upu.int</a:t>
              </a:r>
            </a:p>
          </p:txBody>
        </p:sp>
        <p:sp>
          <p:nvSpPr>
            <p:cNvPr id="13" name="Straight Connector 12">
              <a:extLst>
                <a:ext uri="{FF2B5EF4-FFF2-40B4-BE49-F238E27FC236}">
                  <a16:creationId xmlns:a16="http://schemas.microsoft.com/office/drawing/2014/main" id="{269D1AB9-1818-43EB-B7C2-B49EFB88A2FA}"/>
                </a:ext>
              </a:extLst>
            </p:cNvPr>
            <p:cNvSpPr/>
            <p:nvPr/>
          </p:nvSpPr>
          <p:spPr>
            <a:xfrm>
              <a:off x="2923715" y="2898440"/>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Straight Connector 13">
              <a:extLst>
                <a:ext uri="{FF2B5EF4-FFF2-40B4-BE49-F238E27FC236}">
                  <a16:creationId xmlns:a16="http://schemas.microsoft.com/office/drawing/2014/main" id="{07C058B1-8DFA-4D8B-AC9A-B33A3AEC1EF2}"/>
                </a:ext>
              </a:extLst>
            </p:cNvPr>
            <p:cNvSpPr/>
            <p:nvPr/>
          </p:nvSpPr>
          <p:spPr>
            <a:xfrm>
              <a:off x="336549" y="293040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Freeform: Shape 14">
              <a:extLst>
                <a:ext uri="{FF2B5EF4-FFF2-40B4-BE49-F238E27FC236}">
                  <a16:creationId xmlns:a16="http://schemas.microsoft.com/office/drawing/2014/main" id="{24BF109B-E897-4269-B425-41F460B86EB3}"/>
                </a:ext>
              </a:extLst>
            </p:cNvPr>
            <p:cNvSpPr/>
            <p:nvPr/>
          </p:nvSpPr>
          <p:spPr>
            <a:xfrm>
              <a:off x="336549" y="2930404"/>
              <a:ext cx="2535218"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rPr>
                <a:t>Qualité de service</a:t>
              </a:r>
            </a:p>
          </p:txBody>
        </p:sp>
        <p:sp>
          <p:nvSpPr>
            <p:cNvPr id="16" name="Freeform: Shape 15">
              <a:extLst>
                <a:ext uri="{FF2B5EF4-FFF2-40B4-BE49-F238E27FC236}">
                  <a16:creationId xmlns:a16="http://schemas.microsoft.com/office/drawing/2014/main" id="{5C1EC8F1-A8D1-479B-872C-0F84807546F6}"/>
                </a:ext>
              </a:extLst>
            </p:cNvPr>
            <p:cNvSpPr/>
            <p:nvPr/>
          </p:nvSpPr>
          <p:spPr>
            <a:xfrm>
              <a:off x="2898082" y="2961695"/>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a:latin typeface="Verdana" panose="020B0604030504040204" pitchFamily="34" charset="0"/>
                  <a:ea typeface="Verdana" panose="020B0604030504040204" pitchFamily="34" charset="0"/>
                  <a:hlinkClick r:id="rId4"/>
                </a:rPr>
                <a:t>information.qs@upu.int</a:t>
              </a:r>
            </a:p>
          </p:txBody>
        </p:sp>
        <p:sp>
          <p:nvSpPr>
            <p:cNvPr id="17" name="Straight Connector 16">
              <a:extLst>
                <a:ext uri="{FF2B5EF4-FFF2-40B4-BE49-F238E27FC236}">
                  <a16:creationId xmlns:a16="http://schemas.microsoft.com/office/drawing/2014/main" id="{061979EC-0892-49E6-B59C-6A59BA8ABE73}"/>
                </a:ext>
              </a:extLst>
            </p:cNvPr>
            <p:cNvSpPr/>
            <p:nvPr/>
          </p:nvSpPr>
          <p:spPr>
            <a:xfrm>
              <a:off x="2923715" y="3587510"/>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Straight Connector 17">
              <a:extLst>
                <a:ext uri="{FF2B5EF4-FFF2-40B4-BE49-F238E27FC236}">
                  <a16:creationId xmlns:a16="http://schemas.microsoft.com/office/drawing/2014/main" id="{74A71444-F190-4DD4-B5B8-927BE4E6E531}"/>
                </a:ext>
              </a:extLst>
            </p:cNvPr>
            <p:cNvSpPr/>
            <p:nvPr/>
          </p:nvSpPr>
          <p:spPr>
            <a:xfrm>
              <a:off x="336549" y="361947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DAE0422C-FCA9-46E1-951D-E16EE7C8E2A0}"/>
                </a:ext>
              </a:extLst>
            </p:cNvPr>
            <p:cNvSpPr/>
            <p:nvPr/>
          </p:nvSpPr>
          <p:spPr>
            <a:xfrm>
              <a:off x="336550" y="3619473"/>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rPr>
                <a:t>Rémunération</a:t>
              </a:r>
            </a:p>
          </p:txBody>
        </p:sp>
        <p:sp>
          <p:nvSpPr>
            <p:cNvPr id="20" name="Freeform: Shape 19">
              <a:extLst>
                <a:ext uri="{FF2B5EF4-FFF2-40B4-BE49-F238E27FC236}">
                  <a16:creationId xmlns:a16="http://schemas.microsoft.com/office/drawing/2014/main" id="{04A276D2-72C4-41A1-B2C7-264F8E1F7455}"/>
                </a:ext>
              </a:extLst>
            </p:cNvPr>
            <p:cNvSpPr/>
            <p:nvPr/>
          </p:nvSpPr>
          <p:spPr>
            <a:xfrm>
              <a:off x="2898082" y="3650764"/>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a:latin typeface="Verdana" panose="020B0604030504040204" pitchFamily="34" charset="0"/>
                  <a:ea typeface="Verdana" panose="020B0604030504040204" pitchFamily="34" charset="0"/>
                  <a:hlinkClick r:id="rId5"/>
                </a:rPr>
                <a:t>dprm-ppre-rem@upu.int</a:t>
              </a:r>
            </a:p>
          </p:txBody>
        </p:sp>
        <p:sp>
          <p:nvSpPr>
            <p:cNvPr id="21" name="Straight Connector 20">
              <a:extLst>
                <a:ext uri="{FF2B5EF4-FFF2-40B4-BE49-F238E27FC236}">
                  <a16:creationId xmlns:a16="http://schemas.microsoft.com/office/drawing/2014/main" id="{405B5818-E040-44F7-9FD0-3903185A58FE}"/>
                </a:ext>
              </a:extLst>
            </p:cNvPr>
            <p:cNvSpPr/>
            <p:nvPr/>
          </p:nvSpPr>
          <p:spPr>
            <a:xfrm>
              <a:off x="2923715" y="4276579"/>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22" name="Straight Connector 21">
              <a:extLst>
                <a:ext uri="{FF2B5EF4-FFF2-40B4-BE49-F238E27FC236}">
                  <a16:creationId xmlns:a16="http://schemas.microsoft.com/office/drawing/2014/main" id="{D29D4ABE-CAB1-4B2B-84C9-13BE7210E06A}"/>
                </a:ext>
              </a:extLst>
            </p:cNvPr>
            <p:cNvSpPr/>
            <p:nvPr/>
          </p:nvSpPr>
          <p:spPr>
            <a:xfrm>
              <a:off x="336549" y="43085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3" name="Freeform: Shape 22">
              <a:extLst>
                <a:ext uri="{FF2B5EF4-FFF2-40B4-BE49-F238E27FC236}">
                  <a16:creationId xmlns:a16="http://schemas.microsoft.com/office/drawing/2014/main" id="{52514265-CEDF-4878-9457-CB7EE81452ED}"/>
                </a:ext>
              </a:extLst>
            </p:cNvPr>
            <p:cNvSpPr/>
            <p:nvPr/>
          </p:nvSpPr>
          <p:spPr>
            <a:xfrm>
              <a:off x="336550" y="4308543"/>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rPr>
                <a:t>Comptabilité</a:t>
              </a:r>
            </a:p>
          </p:txBody>
        </p:sp>
        <p:sp>
          <p:nvSpPr>
            <p:cNvPr id="24" name="Freeform: Shape 23">
              <a:extLst>
                <a:ext uri="{FF2B5EF4-FFF2-40B4-BE49-F238E27FC236}">
                  <a16:creationId xmlns:a16="http://schemas.microsoft.com/office/drawing/2014/main" id="{291D7A68-3259-4C2E-A7D7-08DB4E648E3F}"/>
                </a:ext>
              </a:extLst>
            </p:cNvPr>
            <p:cNvSpPr/>
            <p:nvPr/>
          </p:nvSpPr>
          <p:spPr>
            <a:xfrm>
              <a:off x="2898082" y="4322713"/>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a:latin typeface="Verdana" panose="020B0604030504040204" pitchFamily="34" charset="0"/>
                  <a:ea typeface="Verdana" panose="020B0604030504040204" pitchFamily="34" charset="0"/>
                  <a:hlinkClick r:id="rId6"/>
                </a:rPr>
                <a:t>central.accounting@upu.int</a:t>
              </a:r>
            </a:p>
          </p:txBody>
        </p:sp>
        <p:sp>
          <p:nvSpPr>
            <p:cNvPr id="25" name="Straight Connector 24">
              <a:extLst>
                <a:ext uri="{FF2B5EF4-FFF2-40B4-BE49-F238E27FC236}">
                  <a16:creationId xmlns:a16="http://schemas.microsoft.com/office/drawing/2014/main" id="{4080B173-0BC9-4849-BAC0-62F1679428B5}"/>
                </a:ext>
              </a:extLst>
            </p:cNvPr>
            <p:cNvSpPr/>
            <p:nvPr/>
          </p:nvSpPr>
          <p:spPr>
            <a:xfrm>
              <a:off x="2923715" y="4965648"/>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6" name="Straight Connector 25">
              <a:extLst>
                <a:ext uri="{FF2B5EF4-FFF2-40B4-BE49-F238E27FC236}">
                  <a16:creationId xmlns:a16="http://schemas.microsoft.com/office/drawing/2014/main" id="{258524AB-4060-4CDB-9DBD-E01A8677EA3E}"/>
                </a:ext>
              </a:extLst>
            </p:cNvPr>
            <p:cNvSpPr/>
            <p:nvPr/>
          </p:nvSpPr>
          <p:spPr>
            <a:xfrm>
              <a:off x="336549" y="4997612"/>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7" name="Freeform: Shape 26">
              <a:extLst>
                <a:ext uri="{FF2B5EF4-FFF2-40B4-BE49-F238E27FC236}">
                  <a16:creationId xmlns:a16="http://schemas.microsoft.com/office/drawing/2014/main" id="{56E15CB3-9CC3-4D1F-A4AC-B9816F565CBF}"/>
                </a:ext>
              </a:extLst>
            </p:cNvPr>
            <p:cNvSpPr/>
            <p:nvPr/>
          </p:nvSpPr>
          <p:spPr>
            <a:xfrm>
              <a:off x="336550" y="4997612"/>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rPr>
                <a:t>Conformité EDI</a:t>
              </a:r>
            </a:p>
          </p:txBody>
        </p:sp>
        <p:sp>
          <p:nvSpPr>
            <p:cNvPr id="28" name="Freeform: Shape 27">
              <a:extLst>
                <a:ext uri="{FF2B5EF4-FFF2-40B4-BE49-F238E27FC236}">
                  <a16:creationId xmlns:a16="http://schemas.microsoft.com/office/drawing/2014/main" id="{C872384F-EEBA-42AF-8A8E-449377931382}"/>
                </a:ext>
              </a:extLst>
            </p:cNvPr>
            <p:cNvSpPr/>
            <p:nvPr/>
          </p:nvSpPr>
          <p:spPr>
            <a:xfrm>
              <a:off x="2898082" y="5028903"/>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a:latin typeface="Verdana" panose="020B0604030504040204" pitchFamily="34" charset="0"/>
                  <a:ea typeface="Verdana" panose="020B0604030504040204" pitchFamily="34" charset="0"/>
                  <a:hlinkClick r:id="rId7"/>
                </a:rPr>
                <a:t>compliance.standards@upu.int</a:t>
              </a:r>
            </a:p>
          </p:txBody>
        </p:sp>
        <p:sp>
          <p:nvSpPr>
            <p:cNvPr id="29" name="Straight Connector 28">
              <a:extLst>
                <a:ext uri="{FF2B5EF4-FFF2-40B4-BE49-F238E27FC236}">
                  <a16:creationId xmlns:a16="http://schemas.microsoft.com/office/drawing/2014/main" id="{81FEF969-E0A2-469C-8802-200D06D58BD2}"/>
                </a:ext>
              </a:extLst>
            </p:cNvPr>
            <p:cNvSpPr/>
            <p:nvPr/>
          </p:nvSpPr>
          <p:spPr>
            <a:xfrm>
              <a:off x="2923715" y="5654718"/>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0" name="Straight Connector 29">
              <a:extLst>
                <a:ext uri="{FF2B5EF4-FFF2-40B4-BE49-F238E27FC236}">
                  <a16:creationId xmlns:a16="http://schemas.microsoft.com/office/drawing/2014/main" id="{FA262664-AE39-4272-85AF-7AD4A8100BB1}"/>
                </a:ext>
              </a:extLst>
            </p:cNvPr>
            <p:cNvSpPr/>
            <p:nvPr/>
          </p:nvSpPr>
          <p:spPr>
            <a:xfrm>
              <a:off x="336549" y="5686681"/>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1" name="Freeform: Shape 30">
              <a:extLst>
                <a:ext uri="{FF2B5EF4-FFF2-40B4-BE49-F238E27FC236}">
                  <a16:creationId xmlns:a16="http://schemas.microsoft.com/office/drawing/2014/main" id="{ACB55C79-686E-41B2-83FE-12B51389874C}"/>
                </a:ext>
              </a:extLst>
            </p:cNvPr>
            <p:cNvSpPr/>
            <p:nvPr/>
          </p:nvSpPr>
          <p:spPr>
            <a:xfrm>
              <a:off x="336549" y="5686681"/>
              <a:ext cx="2560237"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dirty="0">
                  <a:latin typeface="Verdana" panose="020B0604030504040204" pitchFamily="34" charset="0"/>
                  <a:ea typeface="Verdana" panose="020B0604030504040204" pitchFamily="34" charset="0"/>
                </a:rPr>
                <a:t>Assistance technique</a:t>
              </a:r>
            </a:p>
          </p:txBody>
        </p:sp>
        <p:sp>
          <p:nvSpPr>
            <p:cNvPr id="32" name="Freeform: Shape 31">
              <a:extLst>
                <a:ext uri="{FF2B5EF4-FFF2-40B4-BE49-F238E27FC236}">
                  <a16:creationId xmlns:a16="http://schemas.microsoft.com/office/drawing/2014/main" id="{FEF78187-D73F-42BA-8FE6-ED760CC146BA}"/>
                </a:ext>
              </a:extLst>
            </p:cNvPr>
            <p:cNvSpPr/>
            <p:nvPr/>
          </p:nvSpPr>
          <p:spPr>
            <a:xfrm>
              <a:off x="2898082" y="5717972"/>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a:latin typeface="Verdana" panose="020B0604030504040204" pitchFamily="34" charset="0"/>
                  <a:ea typeface="Verdana" panose="020B0604030504040204" pitchFamily="34" charset="0"/>
                  <a:hlinkClick r:id="rId8"/>
                </a:rPr>
                <a:t>support.upu.int</a:t>
              </a:r>
            </a:p>
          </p:txBody>
        </p:sp>
        <p:sp>
          <p:nvSpPr>
            <p:cNvPr id="33" name="Straight Connector 32">
              <a:extLst>
                <a:ext uri="{FF2B5EF4-FFF2-40B4-BE49-F238E27FC236}">
                  <a16:creationId xmlns:a16="http://schemas.microsoft.com/office/drawing/2014/main" id="{FD44EDD1-3EE2-4651-B868-B6F7FA291B68}"/>
                </a:ext>
              </a:extLst>
            </p:cNvPr>
            <p:cNvSpPr/>
            <p:nvPr/>
          </p:nvSpPr>
          <p:spPr>
            <a:xfrm>
              <a:off x="2923715" y="6343787"/>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35" name="TextBox 34">
            <a:extLst>
              <a:ext uri="{FF2B5EF4-FFF2-40B4-BE49-F238E27FC236}">
                <a16:creationId xmlns:a16="http://schemas.microsoft.com/office/drawing/2014/main" id="{87671FFE-9F77-4AED-A48B-40930C509017}"/>
              </a:ext>
            </a:extLst>
          </p:cNvPr>
          <p:cNvSpPr txBox="1"/>
          <p:nvPr/>
        </p:nvSpPr>
        <p:spPr>
          <a:xfrm>
            <a:off x="3048000" y="3246511"/>
            <a:ext cx="6096000" cy="369332"/>
          </a:xfrm>
          <a:prstGeom prst="rect">
            <a:avLst/>
          </a:prstGeom>
          <a:noFill/>
        </p:spPr>
        <p:txBody>
          <a:bodyPr wrap="square">
            <a:spAutoFit/>
          </a:bodyPr>
          <a:lstStyle/>
          <a:p>
            <a:r>
              <a:rPr lang="fr-FR" sz="1800" b="1">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085464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a:xfrm>
            <a:off x="1743544" y="224197"/>
            <a:ext cx="10112426" cy="574284"/>
          </a:xfrm>
        </p:spPr>
        <p:txBody>
          <a:bodyPr/>
          <a:lstStyle/>
          <a:p>
            <a:r>
              <a:rPr lang="fr-FR" sz="3500" dirty="0"/>
              <a:t>Ressources pour séminaires en ligne...</a:t>
            </a:r>
          </a:p>
        </p:txBody>
      </p:sp>
      <p:pic>
        <p:nvPicPr>
          <p:cNvPr id="5" name="Picture 4">
            <a:extLst>
              <a:ext uri="{FF2B5EF4-FFF2-40B4-BE49-F238E27FC236}">
                <a16:creationId xmlns:a16="http://schemas.microsoft.com/office/drawing/2014/main" id="{EF240D82-4A61-4C12-A11E-B29EE363F414}"/>
              </a:ext>
            </a:extLst>
          </p:cNvPr>
          <p:cNvPicPr>
            <a:picLocks noChangeAspect="1"/>
          </p:cNvPicPr>
          <p:nvPr/>
        </p:nvPicPr>
        <p:blipFill>
          <a:blip r:embed="rId2"/>
          <a:stretch>
            <a:fillRect/>
          </a:stretch>
        </p:blipFill>
        <p:spPr>
          <a:xfrm>
            <a:off x="6618914" y="1449198"/>
            <a:ext cx="5200457" cy="4557289"/>
          </a:xfrm>
          <a:prstGeom prst="rect">
            <a:avLst/>
          </a:prstGeom>
        </p:spPr>
      </p:pic>
      <p:pic>
        <p:nvPicPr>
          <p:cNvPr id="10" name="Picture 9">
            <a:extLst>
              <a:ext uri="{FF2B5EF4-FFF2-40B4-BE49-F238E27FC236}">
                <a16:creationId xmlns:a16="http://schemas.microsoft.com/office/drawing/2014/main" id="{615A22A6-33BB-460A-B2DF-DBCB578DE4AA}"/>
              </a:ext>
            </a:extLst>
          </p:cNvPr>
          <p:cNvPicPr>
            <a:picLocks noChangeAspect="1"/>
          </p:cNvPicPr>
          <p:nvPr/>
        </p:nvPicPr>
        <p:blipFill>
          <a:blip r:embed="rId3"/>
          <a:stretch>
            <a:fillRect/>
          </a:stretch>
        </p:blipFill>
        <p:spPr>
          <a:xfrm>
            <a:off x="467075" y="1426128"/>
            <a:ext cx="5951806" cy="4460496"/>
          </a:xfrm>
          <a:prstGeom prst="rect">
            <a:avLst/>
          </a:prstGeom>
        </p:spPr>
      </p:pic>
      <p:sp>
        <p:nvSpPr>
          <p:cNvPr id="15" name="TextBox 14">
            <a:extLst>
              <a:ext uri="{FF2B5EF4-FFF2-40B4-BE49-F238E27FC236}">
                <a16:creationId xmlns:a16="http://schemas.microsoft.com/office/drawing/2014/main" id="{6A8F4147-5109-443B-A60B-B82C5621CACC}"/>
              </a:ext>
            </a:extLst>
          </p:cNvPr>
          <p:cNvSpPr txBox="1"/>
          <p:nvPr/>
        </p:nvSpPr>
        <p:spPr>
          <a:xfrm>
            <a:off x="1864453" y="940141"/>
            <a:ext cx="9796244" cy="338554"/>
          </a:xfrm>
          <a:prstGeom prst="rect">
            <a:avLst/>
          </a:prstGeom>
          <a:noFill/>
        </p:spPr>
        <p:txBody>
          <a:bodyPr wrap="square">
            <a:spAutoFit/>
          </a:bodyPr>
          <a:lstStyle/>
          <a:p>
            <a:r>
              <a:rPr lang="fr-FR" sz="1600" b="1" dirty="0">
                <a:solidFill>
                  <a:schemeClr val="accent1"/>
                </a:solidFill>
              </a:rPr>
              <a:t>www.upu.int/fr/solutions-postales/programmes-et-services/</a:t>
            </a:r>
            <a:r>
              <a:rPr lang="fr-FR" sz="1600" b="1" dirty="0" err="1">
                <a:solidFill>
                  <a:schemeClr val="accent1"/>
                </a:solidFill>
              </a:rPr>
              <a:t>services-physiques#renforcement-des-capacités</a:t>
            </a:r>
            <a:endParaRPr lang="fr-FR" sz="1600" b="1" dirty="0">
              <a:solidFill>
                <a:schemeClr val="accent1"/>
              </a:solidFill>
            </a:endParaRPr>
          </a:p>
        </p:txBody>
      </p:sp>
      <p:sp>
        <p:nvSpPr>
          <p:cNvPr id="14" name="Rectangle: Rounded Corners 13">
            <a:extLst>
              <a:ext uri="{FF2B5EF4-FFF2-40B4-BE49-F238E27FC236}">
                <a16:creationId xmlns:a16="http://schemas.microsoft.com/office/drawing/2014/main" id="{E5CE713E-1A49-4B7A-9A9F-7A9F305438B0}"/>
              </a:ext>
            </a:extLst>
          </p:cNvPr>
          <p:cNvSpPr/>
          <p:nvPr/>
        </p:nvSpPr>
        <p:spPr>
          <a:xfrm>
            <a:off x="6618914" y="2835479"/>
            <a:ext cx="4446165" cy="453005"/>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C513D75-8724-4532-AF9C-6F8328F2362A}"/>
              </a:ext>
            </a:extLst>
          </p:cNvPr>
          <p:cNvSpPr/>
          <p:nvPr/>
        </p:nvSpPr>
        <p:spPr>
          <a:xfrm>
            <a:off x="6618914" y="4362275"/>
            <a:ext cx="4446165" cy="312490"/>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981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589135" y="5112726"/>
            <a:ext cx="4468443" cy="584775"/>
          </a:xfrm>
          <a:prstGeom prst="rect">
            <a:avLst/>
          </a:prstGeom>
        </p:spPr>
        <p:txBody>
          <a:bodyPr wrap="square">
            <a:spAutoFit/>
          </a:bodyPr>
          <a:lstStyle/>
          <a:p>
            <a:r>
              <a:rPr lang="fr-FR" sz="3200">
                <a:hlinkClick r:id="rId3"/>
              </a:rPr>
              <a:t>pilkingtond@upu.int</a:t>
            </a:r>
          </a:p>
        </p:txBody>
      </p:sp>
      <p:sp>
        <p:nvSpPr>
          <p:cNvPr id="7" name="Rectangle 6">
            <a:extLst>
              <a:ext uri="{FF2B5EF4-FFF2-40B4-BE49-F238E27FC236}">
                <a16:creationId xmlns:a16="http://schemas.microsoft.com/office/drawing/2014/main" id="{66D0A01F-0255-47BA-AEDA-603C96A7FA86}"/>
              </a:ext>
            </a:extLst>
          </p:cNvPr>
          <p:cNvSpPr/>
          <p:nvPr/>
        </p:nvSpPr>
        <p:spPr>
          <a:xfrm>
            <a:off x="5205721" y="1452886"/>
            <a:ext cx="5456050" cy="1015663"/>
          </a:xfrm>
          <a:prstGeom prst="rect">
            <a:avLst/>
          </a:prstGeom>
        </p:spPr>
        <p:txBody>
          <a:bodyPr wrap="square">
            <a:spAutoFit/>
          </a:bodyPr>
          <a:lstStyle/>
          <a:p>
            <a:r>
              <a:rPr lang="fr-FR" sz="6000" b="1" dirty="0"/>
              <a:t>Merci!</a:t>
            </a:r>
          </a:p>
        </p:txBody>
      </p:sp>
      <p:sp>
        <p:nvSpPr>
          <p:cNvPr id="9" name="ZoneTexte 8">
            <a:extLst>
              <a:ext uri="{FF2B5EF4-FFF2-40B4-BE49-F238E27FC236}">
                <a16:creationId xmlns:a16="http://schemas.microsoft.com/office/drawing/2014/main" id="{CE91EDF9-99E6-41E2-8EAD-D54E4F007E45}"/>
              </a:ext>
            </a:extLst>
          </p:cNvPr>
          <p:cNvSpPr txBox="1"/>
          <p:nvPr/>
        </p:nvSpPr>
        <p:spPr>
          <a:xfrm>
            <a:off x="1249899" y="2801606"/>
            <a:ext cx="9022509" cy="830997"/>
          </a:xfrm>
          <a:prstGeom prst="rect">
            <a:avLst/>
          </a:prstGeom>
          <a:noFill/>
        </p:spPr>
        <p:txBody>
          <a:bodyPr wrap="square">
            <a:spAutoFit/>
          </a:bodyPr>
          <a:lstStyle/>
          <a:p>
            <a:pPr algn="r"/>
            <a:r>
              <a:rPr lang="fr-FR" sz="2400" b="1" dirty="0"/>
              <a:t>David </a:t>
            </a:r>
            <a:r>
              <a:rPr lang="fr-FR" sz="2400" b="1" dirty="0" err="1"/>
              <a:t>Pilkington</a:t>
            </a:r>
            <a:r>
              <a:rPr lang="fr-FR" sz="2400" b="1" dirty="0"/>
              <a:t>, coordonnateur «Développement des services physiques et questions concernant le Conseil d’exploitation postale»</a:t>
            </a:r>
          </a:p>
        </p:txBody>
      </p:sp>
    </p:spTree>
    <p:extLst>
      <p:ext uri="{BB962C8B-B14F-4D97-AF65-F5344CB8AC3E}">
        <p14:creationId xmlns:p14="http://schemas.microsoft.com/office/powerpoint/2010/main" val="113782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472402" y="3105059"/>
            <a:ext cx="9741108" cy="2387600"/>
          </a:xfrm>
        </p:spPr>
        <p:txBody>
          <a:bodyPr/>
          <a:lstStyle/>
          <a:p>
            <a:pPr defTabSz="450000"/>
            <a:br>
              <a:rPr lang="fr-FR" sz="2800" dirty="0"/>
            </a:br>
            <a:r>
              <a:rPr lang="fr-FR" sz="2800" dirty="0"/>
              <a:t>MERCI!</a:t>
            </a:r>
            <a:br>
              <a:rPr lang="fr-FR" sz="2800" dirty="0"/>
            </a:br>
            <a:br>
              <a:rPr lang="fr-FR" sz="2800" dirty="0"/>
            </a:br>
            <a:r>
              <a:rPr lang="fr-FR" sz="2800" dirty="0"/>
              <a:t>Nous vous remercions pour votre attention.</a:t>
            </a:r>
            <a:br>
              <a:rPr lang="fr-FR" sz="2800" dirty="0"/>
            </a:br>
            <a:br>
              <a:rPr lang="fr-FR" sz="2800" dirty="0"/>
            </a:br>
            <a:r>
              <a:rPr lang="fr-FR" sz="2800" dirty="0"/>
              <a:t>Si vous avez des questions ou souhaitez obtenir des informations  supplémentaires, n’hésitez pas à nous contacter:</a:t>
            </a:r>
            <a:br>
              <a:rPr lang="fr-FR" sz="2800" dirty="0"/>
            </a:br>
            <a:br>
              <a:rPr lang="fr-FR" sz="2800" dirty="0"/>
            </a:br>
            <a:r>
              <a:rPr lang="fr-FR" sz="2800" dirty="0">
                <a:hlinkClick r:id="rId2"/>
              </a:rPr>
              <a:t>POC.PSDEIG.secretariat@upu.int</a:t>
            </a:r>
          </a:p>
        </p:txBody>
      </p:sp>
    </p:spTree>
    <p:extLst>
      <p:ext uri="{BB962C8B-B14F-4D97-AF65-F5344CB8AC3E}">
        <p14:creationId xmlns:p14="http://schemas.microsoft.com/office/powerpoint/2010/main" val="70356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36B5-CF74-4A81-93E7-6E6DEF84E919}"/>
              </a:ext>
            </a:extLst>
          </p:cNvPr>
          <p:cNvSpPr>
            <a:spLocks noGrp="1"/>
          </p:cNvSpPr>
          <p:nvPr>
            <p:ph type="title"/>
          </p:nvPr>
        </p:nvSpPr>
        <p:spPr>
          <a:xfrm>
            <a:off x="1743544" y="337403"/>
            <a:ext cx="10112426" cy="574284"/>
          </a:xfrm>
        </p:spPr>
        <p:txBody>
          <a:bodyPr/>
          <a:lstStyle/>
          <a:p>
            <a:r>
              <a:rPr lang="fr-FR" sz="3200">
                <a:cs typeface="+mn-cs"/>
              </a:rPr>
              <a:t>Article 18 de la Convention</a:t>
            </a:r>
          </a:p>
        </p:txBody>
      </p:sp>
      <p:sp>
        <p:nvSpPr>
          <p:cNvPr id="4" name="TextBox 3">
            <a:extLst>
              <a:ext uri="{FF2B5EF4-FFF2-40B4-BE49-F238E27FC236}">
                <a16:creationId xmlns:a16="http://schemas.microsoft.com/office/drawing/2014/main" id="{61C2A0DE-7BC0-4F64-B616-2A78A19E2E1C}"/>
              </a:ext>
            </a:extLst>
          </p:cNvPr>
          <p:cNvSpPr txBox="1"/>
          <p:nvPr/>
        </p:nvSpPr>
        <p:spPr>
          <a:xfrm>
            <a:off x="327716" y="1154617"/>
            <a:ext cx="11359014" cy="5016758"/>
          </a:xfrm>
          <a:prstGeom prst="rect">
            <a:avLst/>
          </a:prstGeom>
          <a:noFill/>
        </p:spPr>
        <p:txBody>
          <a:bodyPr wrap="square">
            <a:spAutoFit/>
          </a:bodyPr>
          <a:lstStyle/>
          <a:p>
            <a:pPr algn="l"/>
            <a:r>
              <a:rPr lang="fr-FR" sz="1600" b="0" i="0" dirty="0">
                <a:solidFill>
                  <a:srgbClr val="000000"/>
                </a:solidFill>
                <a:latin typeface="Calibri body"/>
              </a:rPr>
              <a:t>Article 18 - Services supplémentaires</a:t>
            </a:r>
          </a:p>
          <a:p>
            <a:pPr algn="l">
              <a:tabLst>
                <a:tab pos="361950" algn="l"/>
              </a:tabLst>
            </a:pPr>
            <a:r>
              <a:rPr lang="fr-FR" sz="1600" b="0" i="0" dirty="0">
                <a:solidFill>
                  <a:srgbClr val="000000"/>
                </a:solidFill>
                <a:latin typeface="Calibri body"/>
              </a:rPr>
              <a:t>1.	Les Pays-membres assurent la prestation des </a:t>
            </a:r>
            <a:r>
              <a:rPr lang="fr-FR" sz="1600" b="0" i="0" u="sng" dirty="0">
                <a:solidFill>
                  <a:srgbClr val="000000"/>
                </a:solidFill>
                <a:latin typeface="Calibri body"/>
              </a:rPr>
              <a:t>services supplémentaires obligatoires ci-après</a:t>
            </a:r>
            <a:r>
              <a:rPr lang="fr-FR" sz="1600" b="0" i="0" dirty="0">
                <a:solidFill>
                  <a:srgbClr val="000000"/>
                </a:solidFill>
                <a:latin typeface="Calibri body"/>
              </a:rPr>
              <a:t>:</a:t>
            </a:r>
          </a:p>
          <a:p>
            <a:pPr marL="361950" indent="-361950" algn="l"/>
            <a:r>
              <a:rPr lang="fr-FR" sz="1600" b="0" i="0" dirty="0">
                <a:solidFill>
                  <a:srgbClr val="000000"/>
                </a:solidFill>
                <a:latin typeface="Calibri body"/>
              </a:rPr>
              <a:t>1.1	Service de recommandation pour les envois-avion et les envois prioritaires partants </a:t>
            </a:r>
            <a:r>
              <a:rPr lang="fr-FR" sz="1600" b="1" i="0" dirty="0">
                <a:solidFill>
                  <a:srgbClr val="000000"/>
                </a:solidFill>
                <a:latin typeface="Calibri body"/>
              </a:rPr>
              <a:t>et arrivants</a:t>
            </a:r>
            <a:r>
              <a:rPr lang="fr-FR" sz="1600" b="0" i="0" dirty="0">
                <a:solidFill>
                  <a:srgbClr val="000000"/>
                </a:solidFill>
                <a:latin typeface="Calibri body"/>
              </a:rPr>
              <a:t> de la poste aux lettres </a:t>
            </a:r>
            <a:r>
              <a:rPr lang="fr-FR" sz="1600" b="1" i="0" dirty="0">
                <a:solidFill>
                  <a:srgbClr val="000000"/>
                </a:solidFill>
                <a:latin typeface="Calibri body"/>
              </a:rPr>
              <a:t>contenant uniquement des documents.</a:t>
            </a:r>
          </a:p>
          <a:p>
            <a:pPr marL="361950" indent="-361950" algn="l"/>
            <a:r>
              <a:rPr lang="fr-FR" sz="1600" b="1" i="0" dirty="0">
                <a:solidFill>
                  <a:srgbClr val="000000"/>
                </a:solidFill>
                <a:highlight>
                  <a:srgbClr val="FFFF00"/>
                </a:highlight>
                <a:latin typeface="Calibri body"/>
              </a:rPr>
              <a:t>1.2	Service de distribution avec suivi pour les envois-avion et les envois prioritaires arrivants de la poste aux lettres contenant des marchandises.</a:t>
            </a:r>
          </a:p>
          <a:p>
            <a:pPr algn="l">
              <a:tabLst>
                <a:tab pos="361950" algn="l"/>
              </a:tabLst>
            </a:pPr>
            <a:r>
              <a:rPr lang="fr-FR" sz="1600" b="0" i="0" dirty="0">
                <a:solidFill>
                  <a:srgbClr val="000000"/>
                </a:solidFill>
                <a:latin typeface="Calibri body"/>
              </a:rPr>
              <a:t>2.	Les Pays-membres peuvent assurer la fourniture des </a:t>
            </a:r>
            <a:r>
              <a:rPr lang="fr-FR" sz="1600" b="0" i="0" u="sng" dirty="0">
                <a:solidFill>
                  <a:srgbClr val="000000"/>
                </a:solidFill>
                <a:latin typeface="Calibri body"/>
              </a:rPr>
              <a:t>services supplémentaires facultatifs</a:t>
            </a:r>
            <a:r>
              <a:rPr lang="fr-FR" sz="1600" b="0" i="0" dirty="0">
                <a:solidFill>
                  <a:srgbClr val="000000"/>
                </a:solidFill>
                <a:latin typeface="Calibri body"/>
              </a:rPr>
              <a:t> ci-après dans le cadre des relations entre les opérateurs désignés ayant convenu de fournir ces services: </a:t>
            </a:r>
          </a:p>
          <a:p>
            <a:pPr marL="361950" indent="-361950" algn="l"/>
            <a:r>
              <a:rPr lang="fr-FR" sz="1600" b="0" i="0" dirty="0">
                <a:solidFill>
                  <a:srgbClr val="000000"/>
                </a:solidFill>
                <a:latin typeface="Calibri body"/>
              </a:rPr>
              <a:t>2.1	Service des envois avec valeur déclarée pour les envois de la poste aux lettres et les colis.</a:t>
            </a:r>
          </a:p>
          <a:p>
            <a:pPr marL="361950" indent="-361950" algn="l"/>
            <a:r>
              <a:rPr lang="fr-FR" sz="1600" b="0" i="0" dirty="0">
                <a:solidFill>
                  <a:srgbClr val="000000"/>
                </a:solidFill>
                <a:latin typeface="Calibri body"/>
              </a:rPr>
              <a:t>2.2	Service des envois contre remboursement pour les envois de la poste aux lettres et les colis.</a:t>
            </a:r>
          </a:p>
          <a:p>
            <a:pPr marL="361950" indent="-361950" algn="l"/>
            <a:r>
              <a:rPr lang="fr-FR" sz="1600" b="0" i="0" dirty="0">
                <a:solidFill>
                  <a:srgbClr val="000000"/>
                </a:solidFill>
                <a:highlight>
                  <a:srgbClr val="FFFF00"/>
                </a:highlight>
                <a:latin typeface="Calibri body"/>
              </a:rPr>
              <a:t>2.3	Service de distribution suivie pour les envois-avion et les envois prioritaires arrivants de la poste aux lettres </a:t>
            </a:r>
            <a:r>
              <a:rPr lang="fr-FR" sz="1600" b="1" i="0" dirty="0">
                <a:solidFill>
                  <a:srgbClr val="000000"/>
                </a:solidFill>
                <a:highlight>
                  <a:srgbClr val="FFFF00"/>
                </a:highlight>
                <a:latin typeface="Calibri body"/>
              </a:rPr>
              <a:t>contenant des documents et pour les envois-avion et les envois prioritaires partants de la poste aux lettres contenant des documents et des marchandises.</a:t>
            </a:r>
          </a:p>
          <a:p>
            <a:pPr marL="361950" indent="-361950" algn="l"/>
            <a:r>
              <a:rPr lang="fr-FR" sz="1600" b="0" i="0" dirty="0">
                <a:solidFill>
                  <a:srgbClr val="000000"/>
                </a:solidFill>
                <a:latin typeface="Calibri body"/>
              </a:rPr>
              <a:t>2.4	Service de remise en main propre pour les envois de la poste aux lettres recommandés ou avec valeur déclarée.</a:t>
            </a:r>
          </a:p>
          <a:p>
            <a:pPr marL="361950" indent="-361950" algn="l"/>
            <a:r>
              <a:rPr lang="fr-FR" sz="1600" b="0" i="0" dirty="0">
                <a:solidFill>
                  <a:srgbClr val="000000"/>
                </a:solidFill>
                <a:latin typeface="Calibri body"/>
              </a:rPr>
              <a:t>2.5	Service de distribution des envois francs de taxes et de droits pour les envois de la poste aux lettres et les colis.</a:t>
            </a:r>
          </a:p>
          <a:p>
            <a:pPr marL="361950" indent="-361950" algn="l"/>
            <a:r>
              <a:rPr lang="fr-FR" sz="1600" b="0" i="0" dirty="0">
                <a:solidFill>
                  <a:srgbClr val="000000"/>
                </a:solidFill>
                <a:latin typeface="Calibri body"/>
              </a:rPr>
              <a:t>2.6	Service des colis encombrants.</a:t>
            </a:r>
          </a:p>
          <a:p>
            <a:pPr marL="361950" indent="-361950" algn="l"/>
            <a:r>
              <a:rPr lang="fr-FR" sz="1600" b="0" i="0" dirty="0">
                <a:solidFill>
                  <a:srgbClr val="000000"/>
                </a:solidFill>
                <a:latin typeface="Calibri body"/>
              </a:rPr>
              <a:t>2.7	Service de groupage «</a:t>
            </a:r>
            <a:r>
              <a:rPr lang="fr-FR" sz="1600" b="0" i="0" dirty="0" err="1">
                <a:solidFill>
                  <a:srgbClr val="000000"/>
                </a:solidFill>
                <a:latin typeface="Calibri body"/>
              </a:rPr>
              <a:t>Consignment</a:t>
            </a:r>
            <a:r>
              <a:rPr lang="fr-FR" sz="1600" b="0" i="0" dirty="0">
                <a:solidFill>
                  <a:srgbClr val="000000"/>
                </a:solidFill>
                <a:latin typeface="Calibri body"/>
              </a:rPr>
              <a:t>» pour les envois groupés d'un seul expéditeur destinés à l'étranger.</a:t>
            </a:r>
          </a:p>
          <a:p>
            <a:pPr marL="361950" indent="-361950" algn="l"/>
            <a:r>
              <a:rPr lang="fr-FR" sz="1600" b="0" i="0" dirty="0">
                <a:solidFill>
                  <a:srgbClr val="000000"/>
                </a:solidFill>
                <a:latin typeface="Calibri body"/>
              </a:rPr>
              <a:t>2.8	Service de retour des marchandises, qui désigne le retour des marchandises par le destinataire à l’expéditeur d’origine sur autorisation de ce dernier.</a:t>
            </a:r>
          </a:p>
          <a:p>
            <a:pPr marL="361950" indent="-361950" algn="l"/>
            <a:r>
              <a:rPr lang="fr-FR" sz="1600" b="1" i="0" dirty="0">
                <a:solidFill>
                  <a:srgbClr val="000000"/>
                </a:solidFill>
                <a:latin typeface="Calibri body"/>
              </a:rPr>
              <a:t>2.9	Les sacs spéciaux contenant des journaux, des écrits périodiques, des livres et des documents imprimés semblables […].</a:t>
            </a:r>
          </a:p>
        </p:txBody>
      </p:sp>
    </p:spTree>
    <p:extLst>
      <p:ext uri="{BB962C8B-B14F-4D97-AF65-F5344CB8AC3E}">
        <p14:creationId xmlns:p14="http://schemas.microsoft.com/office/powerpoint/2010/main" val="3134055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U PPT" id="{5D047197-9FE3-4362-861D-CDE8DA4F70C8}" vid="{6A0EDF63-D1D4-4FE3-951D-8FBE4885363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GSDocumentType xmlns="45bc4347-1e49-4f11-a2de-cdc8b1236453">false</PGSDocumentType>
    <PGSAssociatedRequest xmlns="45bc4347-1e49-4f11-a2de-cdc8b1236453" xsi:nil="true"/>
    <PGSFolio xmlns="45bc4347-1e49-4f11-a2de-cdc8b1236453" xsi:nil="true"/>
    <PGSBat xmlns="45bc4347-1e49-4f11-a2de-cdc8b1236453">false</PGSBat>
    <PGSTitle xmlns="45bc4347-1e49-4f11-a2de-cdc8b1236453" xsi:nil="true"/>
    <PGSRequestAuthor xmlns="45bc4347-1e49-4f11-a2de-cdc8b1236453" xsi:nil="true"/>
    <PGSDirectPublication xmlns="45bc4347-1e49-4f11-a2de-cdc8b1236453">false</PGSDirectPublication>
    <PGSRequester xmlns="45bc4347-1e49-4f11-a2de-cdc8b1236453" xsi:nil="true"/>
    <PGSWordCount xmlns="45bc4347-1e49-4f11-a2de-cdc8b1236453" xsi:nil="true"/>
    <PGSOriginalLanguage xmlns="45bc4347-1e49-4f11-a2de-cdc8b12364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GSProductionDocument" ma:contentTypeID="0x010100058EFBD0D35E49E793D404E779D0CFC200A99B90ACDC5B244BA2146F32FB8F9E12" ma:contentTypeVersion="0" ma:contentTypeDescription="Production document" ma:contentTypeScope="" ma:versionID="f4204278b47c5e978e806f0851f4af1a">
  <xsd:schema xmlns:xsd="http://www.w3.org/2001/XMLSchema" xmlns:xs="http://www.w3.org/2001/XMLSchema" xmlns:p="http://schemas.microsoft.com/office/2006/metadata/properties" xmlns:ns2="45bc4347-1e49-4f11-a2de-cdc8b1236453" targetNamespace="http://schemas.microsoft.com/office/2006/metadata/properties" ma:root="true" ma:fieldsID="a4456b6a203e5e68af3c88c9d5b118af" ns2:_="">
    <xsd:import namespace="45bc4347-1e49-4f11-a2de-cdc8b1236453"/>
    <xsd:element name="properties">
      <xsd:complexType>
        <xsd:sequence>
          <xsd:element name="documentManagement">
            <xsd:complexType>
              <xsd:all>
                <xsd:element ref="ns2:PGSOriginalLanguage" minOccurs="0"/>
                <xsd:element ref="ns2:PGSRequester" minOccurs="0"/>
                <xsd:element ref="ns2:PGSRequestAuthor" minOccurs="0"/>
                <xsd:element ref="ns2:PGSDocumentType" minOccurs="0"/>
                <xsd:element ref="ns2:PGSBat" minOccurs="0"/>
                <xsd:element ref="ns2:PGSTitle" minOccurs="0"/>
                <xsd:element ref="ns2:PGSAssociatedRequest" minOccurs="0"/>
                <xsd:element ref="ns2:PGSWordCount" minOccurs="0"/>
                <xsd:element ref="ns2:PGSDirectPublication" minOccurs="0"/>
                <xsd:element ref="ns2:PGS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4347-1e49-4f11-a2de-cdc8b1236453" elementFormDefault="qualified">
    <xsd:import namespace="http://schemas.microsoft.com/office/2006/documentManagement/types"/>
    <xsd:import namespace="http://schemas.microsoft.com/office/infopath/2007/PartnerControls"/>
    <xsd:element name="PGSOriginalLanguage" ma:index="8" nillable="true" ma:displayName="Original language" ma:format="Dropdown" ma:internalName="PGSOriginalLanguage">
      <xsd:simpleType>
        <xsd:restriction base="dms:Choice">
          <xsd:enumeration value="French"/>
          <xsd:enumeration value="English"/>
          <xsd:enumeration value="Arabic"/>
          <xsd:enumeration value="Portuguese"/>
          <xsd:enumeration value="Spanish"/>
          <xsd:enumeration value="Russian"/>
          <xsd:enumeration value="Français"/>
          <xsd:enumeration value="Anglais"/>
          <xsd:enumeration value="Arabe"/>
          <xsd:enumeration value="Portugais"/>
          <xsd:enumeration value="Russe"/>
          <xsd:enumeration value="Espagnol"/>
        </xsd:restriction>
      </xsd:simpleType>
    </xsd:element>
    <xsd:element name="PGSRequester" ma:index="9" nillable="true" ma:displayName="Requester" ma:internalName="PGSRequester">
      <xsd:simpleType>
        <xsd:restriction base="dms:Text"/>
      </xsd:simpleType>
    </xsd:element>
    <xsd:element name="PGSRequestAuthor" ma:index="10" nillable="true" ma:displayName="Author" ma:internalName="PGSRequestAuthor">
      <xsd:simpleType>
        <xsd:restriction base="dms:Text"/>
      </xsd:simpleType>
    </xsd:element>
    <xsd:element name="PGSDocumentType" ma:index="11" nillable="true" ma:displayName="To be published" ma:default="0" ma:internalName="PGSDocumentType">
      <xsd:simpleType>
        <xsd:restriction base="dms:Boolean"/>
      </xsd:simpleType>
    </xsd:element>
    <xsd:element name="PGSBat" ma:index="12" nillable="true" ma:displayName="BAT" ma:default="0" ma:internalName="PGSBat">
      <xsd:simpleType>
        <xsd:restriction base="dms:Boolean"/>
      </xsd:simpleType>
    </xsd:element>
    <xsd:element name="PGSTitle" ma:index="13" nillable="true" ma:displayName="Document title" ma:internalName="PGSTitle">
      <xsd:simpleType>
        <xsd:restriction base="dms:Text"/>
      </xsd:simpleType>
    </xsd:element>
    <xsd:element name="PGSAssociatedRequest" ma:index="14" nillable="true" ma:displayName="Associated request" ma:internalName="PGSAssociatedRequest">
      <xsd:simpleType>
        <xsd:restriction base="dms:Text"/>
      </xsd:simpleType>
    </xsd:element>
    <xsd:element name="PGSWordCount" ma:index="15" nillable="true" ma:displayName="Number of words" ma:internalName="PGSWordCount">
      <xsd:simpleType>
        <xsd:restriction base="dms:Number"/>
      </xsd:simpleType>
    </xsd:element>
    <xsd:element name="PGSDirectPublication" ma:index="16" nillable="true" ma:displayName="Direct publication" ma:default="0" ma:internalName="PGSDirectPublication">
      <xsd:simpleType>
        <xsd:restriction base="dms:Boolean"/>
      </xsd:simpleType>
    </xsd:element>
    <xsd:element name="PGSFolio" ma:index="17" nillable="true" ma:displayName="Folio" ma:internalName="PGSFoli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94EBD-3361-4E6F-AAEB-0411368F7A49}">
  <ds:schemaRefs>
    <ds:schemaRef ds:uri="http://schemas.microsoft.com/sharepoint/v3/contenttype/forms"/>
  </ds:schemaRefs>
</ds:datastoreItem>
</file>

<file path=customXml/itemProps2.xml><?xml version="1.0" encoding="utf-8"?>
<ds:datastoreItem xmlns:ds="http://schemas.openxmlformats.org/officeDocument/2006/customXml" ds:itemID="{C399C3C4-087C-4A9E-8F13-29AD9DC5653D}">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7f4fe5ba-0e9c-43fa-b7dd-de1717dc009a"/>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41238C44-A01B-412D-8393-F979AF044749}"/>
</file>

<file path=docProps/app.xml><?xml version="1.0" encoding="utf-8"?>
<Properties xmlns="http://schemas.openxmlformats.org/officeDocument/2006/extended-properties" xmlns:vt="http://schemas.openxmlformats.org/officeDocument/2006/docPropsVTypes">
  <Template>UPU PPT</Template>
  <TotalTime>1848</TotalTime>
  <Words>8046</Words>
  <Application>Microsoft Office PowerPoint</Application>
  <PresentationFormat>Grand écran</PresentationFormat>
  <Paragraphs>1028</Paragraphs>
  <Slides>87</Slides>
  <Notes>28</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87</vt:i4>
      </vt:variant>
    </vt:vector>
  </HeadingPairs>
  <TitlesOfParts>
    <vt:vector size="100" baseType="lpstr">
      <vt:lpstr>Aptos</vt:lpstr>
      <vt:lpstr>Arial</vt:lpstr>
      <vt:lpstr>Arial Black</vt:lpstr>
      <vt:lpstr>Calibri</vt:lpstr>
      <vt:lpstr>Calibri body</vt:lpstr>
      <vt:lpstr>Courier New</vt:lpstr>
      <vt:lpstr>Lucida Sans</vt:lpstr>
      <vt:lpstr>Open Sans</vt:lpstr>
      <vt:lpstr>Symbol</vt:lpstr>
      <vt:lpstr>Verdana</vt:lpstr>
      <vt:lpstr>Wingdings</vt:lpstr>
      <vt:lpstr>Thème Office</vt:lpstr>
      <vt:lpstr>think-cell Folie</vt:lpstr>
      <vt:lpstr>Orienter l’avenir des services postaux – Mises à jour réglementaires  et innovations informatiques de l’UPU avec la solution rendu «droits acquittés»</vt:lpstr>
      <vt:lpstr>Ordre du jour </vt:lpstr>
      <vt:lpstr>  1. Moteurs du changement – Contexte et dispositions réglementaires </vt:lpstr>
      <vt:lpstr>Répondre aux demandes et aux dynamiques du marché</vt:lpstr>
      <vt:lpstr>Réponse et cadre d’appui de l’UPU Adapter les services postaux à l’évolution du marché</vt:lpstr>
      <vt:lpstr>Présentation PowerPoint</vt:lpstr>
      <vt:lpstr>Présentation PowerPoint</vt:lpstr>
      <vt:lpstr>  2. Services de distribution avec suivi entrés en vigueur au 1er janvier 2025  </vt:lpstr>
      <vt:lpstr>Article 18 de la Convention</vt:lpstr>
      <vt:lpstr>Description générale et principales caractéristiques</vt:lpstr>
      <vt:lpstr>Ressources pour séminaires en ligne</vt:lpstr>
      <vt:lpstr>Thèmes abordés dans les différentes sections du Guide de l’utilisateur pour  le service de distribution avec suivi</vt:lpstr>
      <vt:lpstr>Définition, poids et exploitation</vt:lpstr>
      <vt:lpstr>Identification des envois avec suivi</vt:lpstr>
      <vt:lpstr>Désignation des envois avec suivi</vt:lpstr>
      <vt:lpstr>Guide pour le service de distribution avec suivi </vt:lpstr>
      <vt:lpstr>  4. Services des envois recommandés  et des envois avec valeur déclarée  en vigueur au 1er janvier 2026  </vt:lpstr>
      <vt:lpstr>Réorientation vers la clientèle et ses besoins Modifications apportées aux produits entrant en vigueur  au 1er janvier 2026</vt:lpstr>
      <vt:lpstr>Service de recommandation (RA–RZ) – Modifications entrant en vigueur au 1er janvier 2025</vt:lpstr>
      <vt:lpstr>Service de recommandation (RA–RZ) – Modifications entrant en vigueur au 1er janvier 2025</vt:lpstr>
      <vt:lpstr>Données de suivi et de localisation obligatoires via EMSEVT 3 pour les envois recommandés, les envois avec valeur déclarée et les envois avec suivi</vt:lpstr>
      <vt:lpstr> 5. Exigences techniques pour les services des envois recommandés et des envois avec valeur déclarée </vt:lpstr>
      <vt:lpstr>Récapitulatif des caractéristiques – Services  de recommandation, de déclaration de valeur  et de distribution avec suivi</vt:lpstr>
      <vt:lpstr>Gestion des itinéraires</vt:lpstr>
      <vt:lpstr>Création des dépêches</vt:lpstr>
      <vt:lpstr>Courrier arrivant</vt:lpstr>
      <vt:lpstr>Configuration des messages EDI</vt:lpstr>
      <vt:lpstr>IPS 2025</vt:lpstr>
      <vt:lpstr> 6. Rémunération</vt:lpstr>
      <vt:lpstr>Présentation PowerPoint</vt:lpstr>
      <vt:lpstr>Présentation PowerPoint</vt:lpstr>
      <vt:lpstr>Présentation PowerPoint</vt:lpstr>
      <vt:lpstr>Présentation PowerPoint</vt:lpstr>
      <vt:lpstr> 7.  Évaluation de la qualité et rapports</vt:lpstr>
      <vt:lpstr>I.  Saisie et échange de données</vt:lpstr>
      <vt:lpstr>I.  Saisie et échange de données</vt:lpstr>
      <vt:lpstr>III. Évaluation – Calcul des performances</vt:lpstr>
      <vt:lpstr>Calendrier de présentation des rapports  (v. circulaire du Bureau international 51/2025)</vt:lpstr>
      <vt:lpstr>Exemple de rapport</vt:lpstr>
      <vt:lpstr>Enseignements tirés et rapports opérationnels</vt:lpstr>
      <vt:lpstr>Traitement électronique des réclamations internationales à compter du 1er janvier 2026</vt:lpstr>
      <vt:lpstr>  8. Comptabilité</vt:lpstr>
      <vt:lpstr>La comptabilité aujourd’hui</vt:lpstr>
      <vt:lpstr>Comptabilité à partir de 2026</vt:lpstr>
      <vt:lpstr>CN 60</vt:lpstr>
      <vt:lpstr>Comptes centralisés CN 60</vt:lpstr>
      <vt:lpstr>Comptes centralisés CN 60</vt:lpstr>
      <vt:lpstr>  9. Conformité</vt:lpstr>
      <vt:lpstr>Évaluations de la conformité des échanges EDI</vt:lpstr>
      <vt:lpstr>IBIS – Traitement électronique des réclamations pour les envois de la poste aux lettres</vt:lpstr>
      <vt:lpstr>Objectifs</vt:lpstr>
      <vt:lpstr>Messages EMSEVT et intégration avec IBIS</vt:lpstr>
      <vt:lpstr>Système de réclamations par Internet</vt:lpstr>
      <vt:lpstr>Système de réclamations par Internet</vt:lpstr>
      <vt:lpstr>Système de réclamations par Internet</vt:lpstr>
      <vt:lpstr>Système de réclamations par Internet</vt:lpstr>
      <vt:lpstr>Système de réclamations par Internet</vt:lpstr>
      <vt:lpstr>Système de réclamations par Internet</vt:lpstr>
      <vt:lpstr>IBIS et traitement des réclamations – Points clés</vt:lpstr>
      <vt:lpstr>Présentation PowerPoint</vt:lpstr>
      <vt:lpstr>Dernières innovations – Systèmes informatiques  de l’UPU et solution rendu «droits acquittés» </vt:lpstr>
      <vt:lpstr>Présentation PowerPoint</vt:lpstr>
      <vt:lpstr>Présentation PowerPoint</vt:lpstr>
      <vt:lpstr>Produits et solutions de l’UPU</vt:lpstr>
      <vt:lpstr>Présentation PowerPoint</vt:lpstr>
      <vt:lpstr>Technologie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Statistiques des volumes mondiaux</vt:lpstr>
      <vt:lpstr>Statistiques des volumes mondiaux</vt:lpstr>
      <vt:lpstr>Statistiques des volumes mondiaux</vt:lpstr>
      <vt:lpstr>Statistiques des volumes mondiaux</vt:lpstr>
      <vt:lpstr>Présentation PowerPoint</vt:lpstr>
      <vt:lpstr>Questions-réponses</vt:lpstr>
      <vt:lpstr> Appui et conseils </vt:lpstr>
      <vt:lpstr>Projet de circulaire du Bureau international et mise  à jour du Recueil de la poste aux lettres en ligne</vt:lpstr>
      <vt:lpstr>Pour toute question supplémentaire ou demande d’informations, n’hésitez pas à nous contacter</vt:lpstr>
      <vt:lpstr>Ressources pour séminaires en ligne...</vt:lpstr>
      <vt:lpstr>Présentation PowerPoint</vt:lpstr>
      <vt:lpstr> MERCI!  Nous vous remercions pour votre attention.  Si vous avez des questions ou souhaitez obtenir des informations  supplémentaires, n’hésitez pas à nous contacter:  POC.PSDEIG.secretariat@upu.int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ELLILI chokri</dc:creator>
  <cp:lastModifiedBy>CERISON tiziana</cp:lastModifiedBy>
  <cp:revision>77</cp:revision>
  <cp:lastPrinted>2025-12-16T11:08:09Z</cp:lastPrinted>
  <dcterms:created xsi:type="dcterms:W3CDTF">2025-12-15T11:50:23Z</dcterms:created>
  <dcterms:modified xsi:type="dcterms:W3CDTF">2026-01-08T15:44:11Z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0x010100058EFBD0D35E49E793D404E779D0CFC200A99B90ACDC5B244BA2146F32FB8F9E12</vt:lpwstr>
  </property>
</Properties>
</file>