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sldIdLst>
    <p:sldId id="6082" r:id="rId5"/>
    <p:sldId id="6099" r:id="rId6"/>
    <p:sldId id="6053" r:id="rId7"/>
    <p:sldId id="327" r:id="rId8"/>
    <p:sldId id="2147475666" r:id="rId9"/>
    <p:sldId id="6084" r:id="rId10"/>
    <p:sldId id="612" r:id="rId11"/>
    <p:sldId id="6083" r:id="rId12"/>
    <p:sldId id="6054" r:id="rId13"/>
    <p:sldId id="6076" r:id="rId14"/>
    <p:sldId id="6100" r:id="rId15"/>
    <p:sldId id="6078" r:id="rId16"/>
    <p:sldId id="2147475667" r:id="rId17"/>
    <p:sldId id="2147475668" r:id="rId18"/>
    <p:sldId id="2147475669" r:id="rId19"/>
    <p:sldId id="6038" r:id="rId20"/>
    <p:sldId id="6085" r:id="rId21"/>
    <p:sldId id="6086" r:id="rId22"/>
    <p:sldId id="6087" r:id="rId23"/>
    <p:sldId id="6088" r:id="rId24"/>
    <p:sldId id="6089" r:id="rId25"/>
    <p:sldId id="264" r:id="rId26"/>
    <p:sldId id="6090" r:id="rId27"/>
    <p:sldId id="270" r:id="rId28"/>
    <p:sldId id="2147475670" r:id="rId29"/>
    <p:sldId id="273" r:id="rId30"/>
    <p:sldId id="276" r:id="rId31"/>
    <p:sldId id="278" r:id="rId32"/>
    <p:sldId id="280" r:id="rId33"/>
    <p:sldId id="7673" r:id="rId34"/>
    <p:sldId id="7675" r:id="rId35"/>
    <p:sldId id="7676" r:id="rId36"/>
    <p:sldId id="6349" r:id="rId37"/>
    <p:sldId id="285" r:id="rId38"/>
    <p:sldId id="284" r:id="rId39"/>
    <p:sldId id="288" r:id="rId40"/>
    <p:sldId id="287" r:id="rId41"/>
    <p:sldId id="289" r:id="rId42"/>
    <p:sldId id="290" r:id="rId43"/>
    <p:sldId id="291" r:id="rId44"/>
    <p:sldId id="309" r:id="rId45"/>
    <p:sldId id="6092" r:id="rId46"/>
    <p:sldId id="6093" r:id="rId47"/>
    <p:sldId id="6094" r:id="rId48"/>
    <p:sldId id="6095" r:id="rId49"/>
    <p:sldId id="6096" r:id="rId50"/>
    <p:sldId id="6097" r:id="rId51"/>
    <p:sldId id="300" r:id="rId52"/>
    <p:sldId id="298" r:id="rId53"/>
    <p:sldId id="2147475688" r:id="rId54"/>
    <p:sldId id="2147475689" r:id="rId55"/>
    <p:sldId id="2147475690" r:id="rId56"/>
    <p:sldId id="2147475691" r:id="rId57"/>
    <p:sldId id="2147475692" r:id="rId58"/>
    <p:sldId id="2147475693" r:id="rId59"/>
    <p:sldId id="2147475694" r:id="rId60"/>
    <p:sldId id="2147475695" r:id="rId61"/>
    <p:sldId id="2147475696" r:id="rId62"/>
    <p:sldId id="2147475697" r:id="rId63"/>
    <p:sldId id="2147475698" r:id="rId64"/>
    <p:sldId id="271" r:id="rId65"/>
    <p:sldId id="2147475663" r:id="rId66"/>
    <p:sldId id="329" r:id="rId67"/>
    <p:sldId id="330" r:id="rId68"/>
    <p:sldId id="328" r:id="rId69"/>
    <p:sldId id="331" r:id="rId70"/>
    <p:sldId id="2147475664" r:id="rId71"/>
    <p:sldId id="431" r:id="rId72"/>
    <p:sldId id="2147475659" r:id="rId73"/>
    <p:sldId id="2147475661" r:id="rId74"/>
    <p:sldId id="2147475657" r:id="rId75"/>
    <p:sldId id="2147475660" r:id="rId76"/>
    <p:sldId id="435" r:id="rId77"/>
    <p:sldId id="437" r:id="rId78"/>
    <p:sldId id="2147475665" r:id="rId79"/>
    <p:sldId id="2147475673" r:id="rId80"/>
    <p:sldId id="2147475674" r:id="rId81"/>
    <p:sldId id="2147475675" r:id="rId82"/>
    <p:sldId id="2147475676" r:id="rId83"/>
    <p:sldId id="2147475699" r:id="rId84"/>
    <p:sldId id="2147475672" r:id="rId85"/>
    <p:sldId id="304" r:id="rId86"/>
    <p:sldId id="303" r:id="rId87"/>
    <p:sldId id="307" r:id="rId88"/>
    <p:sldId id="6080" r:id="rId89"/>
    <p:sldId id="2147475671" r:id="rId90"/>
    <p:sldId id="6101" r:id="rId91"/>
  </p:sldIdLst>
  <p:sldSz cx="12192000" cy="6858000"/>
  <p:notesSz cx="6808788" cy="9940925"/>
  <p:defaultTextStyle>
    <a:defPPr>
      <a:defRPr lang="LID4096"/>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37FA8-9AB4-4439-B2E8-E84397C71DF0}" v="33" dt="2025-12-31T18:56:19.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2" autoAdjust="0"/>
    <p:restoredTop sz="96323" autoAdjust="0"/>
  </p:normalViewPr>
  <p:slideViewPr>
    <p:cSldViewPr snapToGrid="0" snapToObjects="1">
      <p:cViewPr varScale="1">
        <p:scale>
          <a:sx n="94" d="100"/>
          <a:sy n="94" d="100"/>
        </p:scale>
        <p:origin x="78"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rtl="0"/>
          <a:r>
            <a:rPr lang="es-UY" sz="1600" dirty="0">
              <a:latin typeface="Verdana" panose="020B0604030504040204" pitchFamily="34" charset="0"/>
              <a:ea typeface="Verdana" panose="020B0604030504040204" pitchFamily="34" charset="0"/>
            </a:rPr>
            <a:t>Sacas M como servicio facultativo a partir del 1º de enero de 2025</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4A9C4318-598D-4CE3-8E04-DB8486741AD6}">
      <dgm:prSet custT="1"/>
      <dgm:spPr/>
      <dgm:t>
        <a:bodyPr/>
        <a:lstStyle/>
        <a:p>
          <a:pPr rtl="0"/>
          <a:r>
            <a:rPr lang="es-UY" sz="16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Servicio de certificación limitado a los documentos a partir del 1º de enero de 2026 y seguimiento obligatorio para los servicios de envíos certificados y con valor declarado</a:t>
          </a:r>
        </a:p>
      </dgm:t>
    </dgm:pt>
    <dgm:pt modelId="{D1F6016F-8034-494C-BAE9-6AB674EFFE40}" type="parTrans" cxnId="{5FAAD08D-98B7-4359-ABCB-EE9436B68F1A}">
      <dgm:prSet/>
      <dgm:spPr/>
      <dgm:t>
        <a:bodyPr/>
        <a:lstStyle/>
        <a:p>
          <a:endParaRPr lang="en-US">
            <a:latin typeface="Verdana" panose="020B0604030504040204" pitchFamily="34" charset="0"/>
            <a:ea typeface="Verdana" panose="020B0604030504040204" pitchFamily="34" charset="0"/>
          </a:endParaRPr>
        </a:p>
      </dgm:t>
    </dgm:pt>
    <dgm:pt modelId="{CD5C439D-F05F-45A5-B2BF-E560C0AEA876}" type="sibTrans" cxnId="{5FAAD08D-98B7-4359-ABCB-EE9436B68F1A}">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marL="0" lvl="0" algn="l" defTabSz="800100" rtl="0">
            <a:lnSpc>
              <a:spcPct val="90000"/>
            </a:lnSpc>
            <a:spcBef>
              <a:spcPct val="0"/>
            </a:spcBef>
            <a:spcAft>
              <a:spcPct val="35000"/>
            </a:spcAft>
            <a:buNone/>
          </a:pPr>
          <a:r>
            <a:rPr lang="es-UY" sz="16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Servicio de distribución con seguimiento obligatorio para los pequeños paquetes a partir del 1º de enero de 2025</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E468CCB3-16E6-4C65-9A9F-9671B55F741A}">
      <dgm:prSet custT="1"/>
      <dgm:spPr/>
      <dgm:t>
        <a:bodyPr/>
        <a:lstStyle/>
        <a:p>
          <a:r>
            <a:rPr lang="es-UY" sz="1600" dirty="0">
              <a:latin typeface="Verdana" panose="020B0604030504040204" pitchFamily="34" charset="0"/>
              <a:ea typeface="Verdana" panose="020B0604030504040204" pitchFamily="34" charset="0"/>
            </a:rPr>
            <a:t>Servicio de aviso de recibo no aplicable a las encomiendas a partir del 1º de enero de 2025</a:t>
          </a:r>
        </a:p>
      </dgm:t>
    </dgm:pt>
    <dgm:pt modelId="{0A8585BB-C419-477F-9424-97316275B5A5}" type="parTrans" cxnId="{190CB07A-D909-4C3F-9378-C1B16113645D}">
      <dgm:prSet/>
      <dgm:spPr/>
      <dgm:t>
        <a:bodyPr/>
        <a:lstStyle/>
        <a:p>
          <a:endParaRPr lang="LID4096"/>
        </a:p>
      </dgm:t>
    </dgm:pt>
    <dgm:pt modelId="{7DECA7EF-0BB2-4929-B20E-877C72FE4749}" type="sibTrans" cxnId="{190CB07A-D909-4C3F-9378-C1B16113645D}">
      <dgm:prSet/>
      <dgm:spPr/>
      <dgm:t>
        <a:bodyPr/>
        <a:lstStyle/>
        <a:p>
          <a:endParaRPr lang="LID4096"/>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4"/>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4"/>
      <dgm:spPr/>
    </dgm:pt>
    <dgm:pt modelId="{CE5D7DE5-7E9E-4388-9B53-41F350D416FD}" type="pres">
      <dgm:prSet presAssocID="{E528972E-C265-43F7-ADA9-C0D366E72D33}" presName="dstNode" presStyleLbl="node1" presStyleIdx="0" presStyleCnt="4"/>
      <dgm:spPr/>
    </dgm:pt>
    <dgm:pt modelId="{D6820EA1-203E-4F49-9D5D-0389CC6F13EA}" type="pres">
      <dgm:prSet presAssocID="{ECDF1E53-A65E-4B5B-B9D0-317B87C821A9}" presName="text_1" presStyleLbl="node1" presStyleIdx="0" presStyleCnt="4">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4"/>
      <dgm:spPr/>
    </dgm:pt>
    <dgm:pt modelId="{CF965183-5E1B-47AD-A5F2-418FEEC762AA}" type="pres">
      <dgm:prSet presAssocID="{4A9C4318-598D-4CE3-8E04-DB8486741AD6}" presName="text_2" presStyleLbl="node1" presStyleIdx="1" presStyleCnt="4" custScaleY="132900">
        <dgm:presLayoutVars>
          <dgm:bulletEnabled val="1"/>
        </dgm:presLayoutVars>
      </dgm:prSet>
      <dgm:spPr/>
    </dgm:pt>
    <dgm:pt modelId="{4C621290-1CCB-475B-A042-58043A706E65}" type="pres">
      <dgm:prSet presAssocID="{4A9C4318-598D-4CE3-8E04-DB8486741AD6}" presName="accent_2" presStyleCnt="0"/>
      <dgm:spPr/>
    </dgm:pt>
    <dgm:pt modelId="{CFAEC986-EA58-4AD6-B0FB-DE4AD083C47C}" type="pres">
      <dgm:prSet presAssocID="{4A9C4318-598D-4CE3-8E04-DB8486741AD6}" presName="accentRepeatNode" presStyleLbl="solidFgAcc1" presStyleIdx="1" presStyleCnt="4"/>
      <dgm:spPr/>
    </dgm:pt>
    <dgm:pt modelId="{C464DF29-1BF8-4268-86D0-9FFDC7CD2943}" type="pres">
      <dgm:prSet presAssocID="{D010A91B-C8F8-4AD8-BA0A-ABFECEC3A219}" presName="text_3" presStyleLbl="node1" presStyleIdx="2" presStyleCnt="4">
        <dgm:presLayoutVars>
          <dgm:bulletEnabled val="1"/>
        </dgm:presLayoutVars>
      </dgm:prSet>
      <dgm:spPr/>
    </dgm:pt>
    <dgm:pt modelId="{10E02E8A-5802-41AE-AD79-0D1325959768}" type="pres">
      <dgm:prSet presAssocID="{D010A91B-C8F8-4AD8-BA0A-ABFECEC3A219}" presName="accent_3" presStyleCnt="0"/>
      <dgm:spPr/>
    </dgm:pt>
    <dgm:pt modelId="{0BD90D2E-1FD4-44F4-A5DC-B052C23B45F4}" type="pres">
      <dgm:prSet presAssocID="{D010A91B-C8F8-4AD8-BA0A-ABFECEC3A219}" presName="accentRepeatNode" presStyleLbl="solidFgAcc1" presStyleIdx="2" presStyleCnt="4"/>
      <dgm:spPr/>
    </dgm:pt>
    <dgm:pt modelId="{2E3D30D4-69D4-4F28-8EEE-9C1A9119F85C}" type="pres">
      <dgm:prSet presAssocID="{E468CCB3-16E6-4C65-9A9F-9671B55F741A}" presName="text_4" presStyleLbl="node1" presStyleIdx="3" presStyleCnt="4">
        <dgm:presLayoutVars>
          <dgm:bulletEnabled val="1"/>
        </dgm:presLayoutVars>
      </dgm:prSet>
      <dgm:spPr/>
    </dgm:pt>
    <dgm:pt modelId="{F93A2928-D58D-4EF4-9E16-4A63E42DDA40}" type="pres">
      <dgm:prSet presAssocID="{E468CCB3-16E6-4C65-9A9F-9671B55F741A}" presName="accent_4" presStyleCnt="0"/>
      <dgm:spPr/>
    </dgm:pt>
    <dgm:pt modelId="{F25F0CE3-03B4-4D83-A341-2E1FDFBBCD9C}" type="pres">
      <dgm:prSet presAssocID="{E468CCB3-16E6-4C65-9A9F-9671B55F741A}" presName="accentRepeatNode" presStyleLbl="solidFgAcc1" presStyleIdx="3" presStyleCnt="4"/>
      <dgm:spPr/>
    </dgm:pt>
  </dgm:ptLst>
  <dgm:cxnLst>
    <dgm:cxn modelId="{EA70604D-CD4B-406E-B009-CE45E7BBEAE3}" type="presOf" srcId="{E468CCB3-16E6-4C65-9A9F-9671B55F741A}" destId="{2E3D30D4-69D4-4F28-8EEE-9C1A9119F85C}" srcOrd="0" destOrd="0" presId="urn:microsoft.com/office/officeart/2008/layout/VerticalCurvedList"/>
    <dgm:cxn modelId="{4748D852-BD62-458A-A83A-8AE9BD9621C0}" type="presOf" srcId="{4A9C4318-598D-4CE3-8E04-DB8486741AD6}" destId="{CF965183-5E1B-47AD-A5F2-418FEEC762AA}"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190CB07A-D909-4C3F-9378-C1B16113645D}" srcId="{E528972E-C265-43F7-ADA9-C0D366E72D33}" destId="{E468CCB3-16E6-4C65-9A9F-9671B55F741A}" srcOrd="3" destOrd="0" parTransId="{0A8585BB-C419-477F-9424-97316275B5A5}" sibTransId="{7DECA7EF-0BB2-4929-B20E-877C72FE4749}"/>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5FAAD08D-98B7-4359-ABCB-EE9436B68F1A}" srcId="{E528972E-C265-43F7-ADA9-C0D366E72D33}" destId="{4A9C4318-598D-4CE3-8E04-DB8486741AD6}" srcOrd="1" destOrd="0" parTransId="{D1F6016F-8034-494C-BAE9-6AB674EFFE40}" sibTransId="{CD5C439D-F05F-45A5-B2BF-E560C0AEA876}"/>
    <dgm:cxn modelId="{22CF758F-7EB4-436C-A19B-607F69ABAC2D}" srcId="{E528972E-C265-43F7-ADA9-C0D366E72D33}" destId="{D010A91B-C8F8-4AD8-BA0A-ABFECEC3A219}" srcOrd="2" destOrd="0" parTransId="{B8F105D8-0E76-494B-9B63-90CC6BD37A02}" sibTransId="{01546154-7158-407B-A7C8-B1DFCD6BADB8}"/>
    <dgm:cxn modelId="{FD5A48A0-C85C-4477-BAD5-1581F1024DBB}" type="presOf" srcId="{D010A91B-C8F8-4AD8-BA0A-ABFECEC3A219}" destId="{C464DF29-1BF8-4268-86D0-9FFDC7CD2943}" srcOrd="0" destOrd="0" presId="urn:microsoft.com/office/officeart/2008/layout/VerticalCurvedList"/>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6CDE792A-452E-4158-9BFA-1BFCB2D840EB}" type="presParOf" srcId="{15331FE7-8AA5-4364-AB7D-DC7029133E66}" destId="{CF965183-5E1B-47AD-A5F2-418FEEC762AA}" srcOrd="3" destOrd="0" presId="urn:microsoft.com/office/officeart/2008/layout/VerticalCurvedList"/>
    <dgm:cxn modelId="{B5F29C8B-FF1D-440B-94F9-D8A0E60F2701}" type="presParOf" srcId="{15331FE7-8AA5-4364-AB7D-DC7029133E66}" destId="{4C621290-1CCB-475B-A042-58043A706E65}" srcOrd="4" destOrd="0" presId="urn:microsoft.com/office/officeart/2008/layout/VerticalCurvedList"/>
    <dgm:cxn modelId="{D6D608EE-1DF3-4250-80BD-410346C814BC}" type="presParOf" srcId="{4C621290-1CCB-475B-A042-58043A706E65}" destId="{CFAEC986-EA58-4AD6-B0FB-DE4AD083C47C}" srcOrd="0" destOrd="0" presId="urn:microsoft.com/office/officeart/2008/layout/VerticalCurvedList"/>
    <dgm:cxn modelId="{F15AA2E3-9B04-4449-A242-FFD7DB427031}" type="presParOf" srcId="{15331FE7-8AA5-4364-AB7D-DC7029133E66}" destId="{C464DF29-1BF8-4268-86D0-9FFDC7CD2943}" srcOrd="5" destOrd="0" presId="urn:microsoft.com/office/officeart/2008/layout/VerticalCurvedList"/>
    <dgm:cxn modelId="{B8463FEF-830B-4452-936D-B851E22B3DAD}" type="presParOf" srcId="{15331FE7-8AA5-4364-AB7D-DC7029133E66}" destId="{10E02E8A-5802-41AE-AD79-0D1325959768}" srcOrd="6" destOrd="0" presId="urn:microsoft.com/office/officeart/2008/layout/VerticalCurvedList"/>
    <dgm:cxn modelId="{9BF8F08A-1665-46BD-B073-23EAE423675F}" type="presParOf" srcId="{10E02E8A-5802-41AE-AD79-0D1325959768}" destId="{0BD90D2E-1FD4-44F4-A5DC-B052C23B45F4}" srcOrd="0" destOrd="0" presId="urn:microsoft.com/office/officeart/2008/layout/VerticalCurvedList"/>
    <dgm:cxn modelId="{02FF4CFC-E87D-413D-B983-931B219E807E}" type="presParOf" srcId="{15331FE7-8AA5-4364-AB7D-DC7029133E66}" destId="{2E3D30D4-69D4-4F28-8EEE-9C1A9119F85C}" srcOrd="7" destOrd="0" presId="urn:microsoft.com/office/officeart/2008/layout/VerticalCurvedList"/>
    <dgm:cxn modelId="{E5336F33-7194-4B61-81B1-8DFB47F7D942}" type="presParOf" srcId="{15331FE7-8AA5-4364-AB7D-DC7029133E66}" destId="{F93A2928-D58D-4EF4-9E16-4A63E42DDA40}" srcOrd="8" destOrd="0" presId="urn:microsoft.com/office/officeart/2008/layout/VerticalCurvedList"/>
    <dgm:cxn modelId="{72102C5C-7C88-4F3A-8BC3-1B6FE801E986}" type="presParOf" srcId="{F93A2928-D58D-4EF4-9E16-4A63E42DDA40}" destId="{F25F0CE3-03B4-4D83-A341-2E1FDFBBCD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44B67-D8DE-4157-99EB-47BB265A98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56B6A6-E754-4942-9FE1-68C83DC86C73}">
      <dgm:prSet/>
      <dgm:spPr/>
      <dgm:t>
        <a:bodyPr/>
        <a:lstStyle/>
        <a:p>
          <a:r>
            <a:rPr lang="es-UY" dirty="0">
              <a:latin typeface="Verdana" panose="020B0604030504040204" pitchFamily="34" charset="0"/>
              <a:ea typeface="Verdana" panose="020B0604030504040204" pitchFamily="34" charset="0"/>
            </a:rPr>
            <a:t>Envíos con seguimiento, certificados y con valor declarado: intercambio de mensajes EMSEVT obligatorio con todos los corresponsales</a:t>
          </a:r>
        </a:p>
      </dgm:t>
    </dgm:pt>
    <dgm:pt modelId="{8E5BFA8C-5B6B-426B-9D17-568F54990A99}" type="parTrans" cxnId="{A3940F4C-1CFE-46BE-A68F-2C69931EE69F}">
      <dgm:prSet/>
      <dgm:spPr/>
      <dgm:t>
        <a:bodyPr/>
        <a:lstStyle/>
        <a:p>
          <a:endParaRPr lang="en-US"/>
        </a:p>
      </dgm:t>
    </dgm:pt>
    <dgm:pt modelId="{04055733-7E3D-43F8-BF97-112BC30805A0}" type="sibTrans" cxnId="{A3940F4C-1CFE-46BE-A68F-2C69931EE69F}">
      <dgm:prSet/>
      <dgm:spPr/>
      <dgm:t>
        <a:bodyPr/>
        <a:lstStyle/>
        <a:p>
          <a:endParaRPr lang="en-US"/>
        </a:p>
      </dgm:t>
    </dgm:pt>
    <dgm:pt modelId="{2E3CB612-0FAE-4E7D-9624-2FEFC28E6168}">
      <dgm:prSet/>
      <dgm:spPr/>
      <dgm:t>
        <a:bodyPr/>
        <a:lstStyle/>
        <a:p>
          <a:r>
            <a:rPr lang="es-UY" dirty="0">
              <a:latin typeface="Verdana" panose="020B0604030504040204" pitchFamily="34" charset="0"/>
              <a:ea typeface="Verdana" panose="020B0604030504040204" pitchFamily="34" charset="0"/>
            </a:rPr>
            <a:t>Proporciona información de seguimiento de los envíos expedidos desde su territorio nacional y recibidos en su territorio.</a:t>
          </a:r>
        </a:p>
      </dgm:t>
    </dgm:pt>
    <dgm:pt modelId="{21299202-03B3-4A20-BF1B-547E0DC771A8}" type="parTrans" cxnId="{27BB225E-0C64-4579-8B59-5ABDAB3846A5}">
      <dgm:prSet/>
      <dgm:spPr/>
      <dgm:t>
        <a:bodyPr/>
        <a:lstStyle/>
        <a:p>
          <a:endParaRPr lang="en-US"/>
        </a:p>
      </dgm:t>
    </dgm:pt>
    <dgm:pt modelId="{9F22B65B-A606-4A2C-8FB1-5749FBB7B205}" type="sibTrans" cxnId="{27BB225E-0C64-4579-8B59-5ABDAB3846A5}">
      <dgm:prSet/>
      <dgm:spPr/>
      <dgm:t>
        <a:bodyPr/>
        <a:lstStyle/>
        <a:p>
          <a:endParaRPr lang="en-US"/>
        </a:p>
      </dgm:t>
    </dgm:pt>
    <dgm:pt modelId="{7C5AF699-6A01-44DA-8480-0AF6EC92639D}">
      <dgm:prSet custT="1"/>
      <dgm:spPr/>
      <dgm:t>
        <a:bodyPr/>
        <a:lstStyle/>
        <a:p>
          <a:pPr algn="l"/>
          <a:r>
            <a:rPr lang="es-UY" sz="1600" dirty="0">
              <a:latin typeface="Verdana" panose="020B0604030504040204" pitchFamily="34" charset="0"/>
              <a:ea typeface="Verdana" panose="020B0604030504040204" pitchFamily="34" charset="0"/>
            </a:rPr>
            <a:t>PREDES: datos a nivel de los envíos si hay envíos identificados; formato del contenido cuando proceda</a:t>
          </a:r>
        </a:p>
      </dgm:t>
    </dgm:pt>
    <dgm:pt modelId="{120182C1-4D4E-43F5-957B-4C091AABDE00}" type="parTrans" cxnId="{6C9F28EA-619F-4B01-90CC-27767FF45375}">
      <dgm:prSet/>
      <dgm:spPr/>
      <dgm:t>
        <a:bodyPr/>
        <a:lstStyle/>
        <a:p>
          <a:endParaRPr lang="en-US"/>
        </a:p>
      </dgm:t>
    </dgm:pt>
    <dgm:pt modelId="{480705C7-A98D-4522-87ED-7E25663784CA}" type="sibTrans" cxnId="{6C9F28EA-619F-4B01-90CC-27767FF45375}">
      <dgm:prSet/>
      <dgm:spPr/>
      <dgm:t>
        <a:bodyPr/>
        <a:lstStyle/>
        <a:p>
          <a:endParaRPr lang="en-US"/>
        </a:p>
      </dgm:t>
    </dgm:pt>
    <dgm:pt modelId="{10D60916-774F-4021-BDD3-89170BF9C28F}">
      <dgm:prSet custT="1"/>
      <dgm:spPr/>
      <dgm:t>
        <a:bodyPr/>
        <a:lstStyle/>
        <a:p>
          <a:r>
            <a:rPr lang="es-UY" sz="1600" dirty="0">
              <a:latin typeface="Verdana" panose="020B0604030504040204" pitchFamily="34" charset="0"/>
              <a:ea typeface="Verdana" panose="020B0604030504040204" pitchFamily="34" charset="0"/>
            </a:rPr>
            <a:t>RESDES: tipo de envase y formato del contenido cuando proceda</a:t>
          </a:r>
        </a:p>
      </dgm:t>
    </dgm:pt>
    <dgm:pt modelId="{1E5D2019-74E5-4684-8E55-8CD6F48C410C}" type="parTrans" cxnId="{A5B82852-EC19-400B-B19E-63F6660A515E}">
      <dgm:prSet/>
      <dgm:spPr/>
      <dgm:t>
        <a:bodyPr/>
        <a:lstStyle/>
        <a:p>
          <a:endParaRPr lang="en-US"/>
        </a:p>
      </dgm:t>
    </dgm:pt>
    <dgm:pt modelId="{69740F58-F3D2-428F-BE2C-3AC93023821B}" type="sibTrans" cxnId="{A5B82852-EC19-400B-B19E-63F6660A515E}">
      <dgm:prSet/>
      <dgm:spPr/>
      <dgm:t>
        <a:bodyPr/>
        <a:lstStyle/>
        <a:p>
          <a:endParaRPr lang="en-US"/>
        </a:p>
      </dgm:t>
    </dgm:pt>
    <dgm:pt modelId="{4D9ECD1E-23AA-4459-92F4-59ED860A9175}">
      <dgm:prSet custT="1"/>
      <dgm:spPr/>
      <dgm:t>
        <a:bodyPr/>
        <a:lstStyle/>
        <a:p>
          <a:r>
            <a:rPr lang="es-UY" sz="1600" dirty="0">
              <a:latin typeface="Verdana" panose="020B0604030504040204" pitchFamily="34" charset="0"/>
              <a:ea typeface="Verdana" panose="020B0604030504040204" pitchFamily="34" charset="0"/>
            </a:rPr>
            <a:t>Identificadores S10 incluidos para todos los envíos que contengan mercaderías (norma EDI M41 de la UPU)</a:t>
          </a:r>
        </a:p>
      </dgm:t>
    </dgm:pt>
    <dgm:pt modelId="{696FCB22-97A1-4B49-8067-A44F9199A3E1}" type="parTrans" cxnId="{90513AC7-A5C4-481D-88CE-543DF3EFBDA0}">
      <dgm:prSet/>
      <dgm:spPr/>
      <dgm:t>
        <a:bodyPr/>
        <a:lstStyle/>
        <a:p>
          <a:endParaRPr lang="en-US"/>
        </a:p>
      </dgm:t>
    </dgm:pt>
    <dgm:pt modelId="{022115D9-729F-49FC-BB81-39BF35DA63F3}" type="sibTrans" cxnId="{90513AC7-A5C4-481D-88CE-543DF3EFBDA0}">
      <dgm:prSet/>
      <dgm:spPr/>
      <dgm:t>
        <a:bodyPr/>
        <a:lstStyle/>
        <a:p>
          <a:endParaRPr lang="en-US"/>
        </a:p>
      </dgm:t>
    </dgm:pt>
    <dgm:pt modelId="{3F114E4B-84BE-47FE-A870-2CEDB971DF8A}" type="pres">
      <dgm:prSet presAssocID="{FB244B67-D8DE-4157-99EB-47BB265A98B9}" presName="vert0" presStyleCnt="0">
        <dgm:presLayoutVars>
          <dgm:dir/>
          <dgm:animOne val="branch"/>
          <dgm:animLvl val="lvl"/>
        </dgm:presLayoutVars>
      </dgm:prSet>
      <dgm:spPr/>
    </dgm:pt>
    <dgm:pt modelId="{3EAD539F-A53F-44CB-A9FF-F9D1E790F7DE}" type="pres">
      <dgm:prSet presAssocID="{7C5AF699-6A01-44DA-8480-0AF6EC92639D}" presName="thickLine" presStyleLbl="alignNode1" presStyleIdx="0" presStyleCnt="5"/>
      <dgm:spPr/>
    </dgm:pt>
    <dgm:pt modelId="{B020D925-2254-4271-BCF2-D94B421D61C5}" type="pres">
      <dgm:prSet presAssocID="{7C5AF699-6A01-44DA-8480-0AF6EC92639D}" presName="horz1" presStyleCnt="0"/>
      <dgm:spPr/>
    </dgm:pt>
    <dgm:pt modelId="{563DB5B0-D969-47AD-81B3-CE5773F1DBB3}" type="pres">
      <dgm:prSet presAssocID="{7C5AF699-6A01-44DA-8480-0AF6EC92639D}" presName="tx1" presStyleLbl="revTx" presStyleIdx="0" presStyleCnt="5"/>
      <dgm:spPr/>
    </dgm:pt>
    <dgm:pt modelId="{B05B4C16-DA02-459F-A8D4-BBF1B00F42FE}" type="pres">
      <dgm:prSet presAssocID="{7C5AF699-6A01-44DA-8480-0AF6EC92639D}" presName="vert1" presStyleCnt="0"/>
      <dgm:spPr/>
    </dgm:pt>
    <dgm:pt modelId="{DBB08FE6-3194-4E38-87A5-7B225A39F5FC}" type="pres">
      <dgm:prSet presAssocID="{10D60916-774F-4021-BDD3-89170BF9C28F}" presName="thickLine" presStyleLbl="alignNode1" presStyleIdx="1" presStyleCnt="5"/>
      <dgm:spPr/>
    </dgm:pt>
    <dgm:pt modelId="{D64A260C-C66F-431B-BC81-744061354476}" type="pres">
      <dgm:prSet presAssocID="{10D60916-774F-4021-BDD3-89170BF9C28F}" presName="horz1" presStyleCnt="0"/>
      <dgm:spPr/>
    </dgm:pt>
    <dgm:pt modelId="{8D43D46A-A716-470C-A8B6-3AAFF48BE291}" type="pres">
      <dgm:prSet presAssocID="{10D60916-774F-4021-BDD3-89170BF9C28F}" presName="tx1" presStyleLbl="revTx" presStyleIdx="1" presStyleCnt="5" custScaleY="78461"/>
      <dgm:spPr/>
    </dgm:pt>
    <dgm:pt modelId="{63167B03-8A42-4166-B795-9F965E677FF9}" type="pres">
      <dgm:prSet presAssocID="{10D60916-774F-4021-BDD3-89170BF9C28F}" presName="vert1" presStyleCnt="0"/>
      <dgm:spPr/>
    </dgm:pt>
    <dgm:pt modelId="{7438DE16-7C1D-478C-9917-B2362405CE42}" type="pres">
      <dgm:prSet presAssocID="{4D9ECD1E-23AA-4459-92F4-59ED860A9175}" presName="thickLine" presStyleLbl="alignNode1" presStyleIdx="2" presStyleCnt="5"/>
      <dgm:spPr/>
    </dgm:pt>
    <dgm:pt modelId="{8D9691CF-E791-4E8F-9EAB-ECBA26CA3735}" type="pres">
      <dgm:prSet presAssocID="{4D9ECD1E-23AA-4459-92F4-59ED860A9175}" presName="horz1" presStyleCnt="0"/>
      <dgm:spPr/>
    </dgm:pt>
    <dgm:pt modelId="{6D643347-8745-45C4-9731-287B7CCFE1DF}" type="pres">
      <dgm:prSet presAssocID="{4D9ECD1E-23AA-4459-92F4-59ED860A9175}" presName="tx1" presStyleLbl="revTx" presStyleIdx="2" presStyleCnt="5"/>
      <dgm:spPr/>
    </dgm:pt>
    <dgm:pt modelId="{AEA81A77-D541-4139-B10C-5D108704820D}" type="pres">
      <dgm:prSet presAssocID="{4D9ECD1E-23AA-4459-92F4-59ED860A9175}" presName="vert1" presStyleCnt="0"/>
      <dgm:spPr/>
    </dgm:pt>
    <dgm:pt modelId="{5B881085-1843-4115-A238-1D5662A48B39}" type="pres">
      <dgm:prSet presAssocID="{D056B6A6-E754-4942-9FE1-68C83DC86C73}" presName="thickLine" presStyleLbl="alignNode1" presStyleIdx="3" presStyleCnt="5"/>
      <dgm:spPr/>
    </dgm:pt>
    <dgm:pt modelId="{4E356962-CC26-4B36-B4C3-77487162412C}" type="pres">
      <dgm:prSet presAssocID="{D056B6A6-E754-4942-9FE1-68C83DC86C73}" presName="horz1" presStyleCnt="0"/>
      <dgm:spPr/>
    </dgm:pt>
    <dgm:pt modelId="{9F6C9CE3-7337-4A06-A396-415239FE63A8}" type="pres">
      <dgm:prSet presAssocID="{D056B6A6-E754-4942-9FE1-68C83DC86C73}" presName="tx1" presStyleLbl="revTx" presStyleIdx="3" presStyleCnt="5"/>
      <dgm:spPr/>
    </dgm:pt>
    <dgm:pt modelId="{E983BA26-2ACA-4547-AAC1-D3A3DF5F3779}" type="pres">
      <dgm:prSet presAssocID="{D056B6A6-E754-4942-9FE1-68C83DC86C73}" presName="vert1" presStyleCnt="0"/>
      <dgm:spPr/>
    </dgm:pt>
    <dgm:pt modelId="{2B430E05-A853-49DA-B84F-6E1BA1F10888}" type="pres">
      <dgm:prSet presAssocID="{2E3CB612-0FAE-4E7D-9624-2FEFC28E6168}" presName="thickLine" presStyleLbl="alignNode1" presStyleIdx="4" presStyleCnt="5"/>
      <dgm:spPr/>
    </dgm:pt>
    <dgm:pt modelId="{2D5536D2-C214-48F7-9B4B-413DBC10E6FC}" type="pres">
      <dgm:prSet presAssocID="{2E3CB612-0FAE-4E7D-9624-2FEFC28E6168}" presName="horz1" presStyleCnt="0"/>
      <dgm:spPr/>
    </dgm:pt>
    <dgm:pt modelId="{39E2FDBF-9795-4A29-BA36-33286AA065E2}" type="pres">
      <dgm:prSet presAssocID="{2E3CB612-0FAE-4E7D-9624-2FEFC28E6168}" presName="tx1" presStyleLbl="revTx" presStyleIdx="4" presStyleCnt="5"/>
      <dgm:spPr/>
    </dgm:pt>
    <dgm:pt modelId="{159A49FE-2061-4CBB-AAD6-93A61EEFB2AE}" type="pres">
      <dgm:prSet presAssocID="{2E3CB612-0FAE-4E7D-9624-2FEFC28E6168}" presName="vert1" presStyleCnt="0"/>
      <dgm:spPr/>
    </dgm:pt>
  </dgm:ptLst>
  <dgm:cxnLst>
    <dgm:cxn modelId="{6AD36D0F-AFC8-4BE6-8DCE-FBF507B00AF8}" type="presOf" srcId="{D056B6A6-E754-4942-9FE1-68C83DC86C73}" destId="{9F6C9CE3-7337-4A06-A396-415239FE63A8}" srcOrd="0" destOrd="0" presId="urn:microsoft.com/office/officeart/2008/layout/LinedList"/>
    <dgm:cxn modelId="{BFAD7F30-2421-4B7E-97EC-3E04FE9B1AFA}" type="presOf" srcId="{7C5AF699-6A01-44DA-8480-0AF6EC92639D}" destId="{563DB5B0-D969-47AD-81B3-CE5773F1DBB3}" srcOrd="0" destOrd="0" presId="urn:microsoft.com/office/officeart/2008/layout/LinedList"/>
    <dgm:cxn modelId="{27BB225E-0C64-4579-8B59-5ABDAB3846A5}" srcId="{FB244B67-D8DE-4157-99EB-47BB265A98B9}" destId="{2E3CB612-0FAE-4E7D-9624-2FEFC28E6168}" srcOrd="4" destOrd="0" parTransId="{21299202-03B3-4A20-BF1B-547E0DC771A8}" sibTransId="{9F22B65B-A606-4A2C-8FB1-5749FBB7B205}"/>
    <dgm:cxn modelId="{A3940F4C-1CFE-46BE-A68F-2C69931EE69F}" srcId="{FB244B67-D8DE-4157-99EB-47BB265A98B9}" destId="{D056B6A6-E754-4942-9FE1-68C83DC86C73}" srcOrd="3" destOrd="0" parTransId="{8E5BFA8C-5B6B-426B-9D17-568F54990A99}" sibTransId="{04055733-7E3D-43F8-BF97-112BC30805A0}"/>
    <dgm:cxn modelId="{A5B82852-EC19-400B-B19E-63F6660A515E}" srcId="{FB244B67-D8DE-4157-99EB-47BB265A98B9}" destId="{10D60916-774F-4021-BDD3-89170BF9C28F}" srcOrd="1" destOrd="0" parTransId="{1E5D2019-74E5-4684-8E55-8CD6F48C410C}" sibTransId="{69740F58-F3D2-428F-BE2C-3AC93023821B}"/>
    <dgm:cxn modelId="{E10FD054-5399-45A9-BC4C-1AA38D4A7C5E}" type="presOf" srcId="{FB244B67-D8DE-4157-99EB-47BB265A98B9}" destId="{3F114E4B-84BE-47FE-A870-2CEDB971DF8A}" srcOrd="0" destOrd="0" presId="urn:microsoft.com/office/officeart/2008/layout/LinedList"/>
    <dgm:cxn modelId="{86F2A096-C6C3-434A-8C9C-7D34FCEFA392}" type="presOf" srcId="{2E3CB612-0FAE-4E7D-9624-2FEFC28E6168}" destId="{39E2FDBF-9795-4A29-BA36-33286AA065E2}" srcOrd="0" destOrd="0" presId="urn:microsoft.com/office/officeart/2008/layout/LinedList"/>
    <dgm:cxn modelId="{90513AC7-A5C4-481D-88CE-543DF3EFBDA0}" srcId="{FB244B67-D8DE-4157-99EB-47BB265A98B9}" destId="{4D9ECD1E-23AA-4459-92F4-59ED860A9175}" srcOrd="2" destOrd="0" parTransId="{696FCB22-97A1-4B49-8067-A44F9199A3E1}" sibTransId="{022115D9-729F-49FC-BB81-39BF35DA63F3}"/>
    <dgm:cxn modelId="{B546C9D5-B98A-47D1-8016-876701B6D0AF}" type="presOf" srcId="{10D60916-774F-4021-BDD3-89170BF9C28F}" destId="{8D43D46A-A716-470C-A8B6-3AAFF48BE291}" srcOrd="0" destOrd="0" presId="urn:microsoft.com/office/officeart/2008/layout/LinedList"/>
    <dgm:cxn modelId="{B9E4B1E9-5067-41AD-A28F-CD5635155BC2}" type="presOf" srcId="{4D9ECD1E-23AA-4459-92F4-59ED860A9175}" destId="{6D643347-8745-45C4-9731-287B7CCFE1DF}" srcOrd="0" destOrd="0" presId="urn:microsoft.com/office/officeart/2008/layout/LinedList"/>
    <dgm:cxn modelId="{6C9F28EA-619F-4B01-90CC-27767FF45375}" srcId="{FB244B67-D8DE-4157-99EB-47BB265A98B9}" destId="{7C5AF699-6A01-44DA-8480-0AF6EC92639D}" srcOrd="0" destOrd="0" parTransId="{120182C1-4D4E-43F5-957B-4C091AABDE00}" sibTransId="{480705C7-A98D-4522-87ED-7E25663784CA}"/>
    <dgm:cxn modelId="{A21747FB-6288-4378-8037-8EAB1DF59F6A}" type="presParOf" srcId="{3F114E4B-84BE-47FE-A870-2CEDB971DF8A}" destId="{3EAD539F-A53F-44CB-A9FF-F9D1E790F7DE}" srcOrd="0" destOrd="0" presId="urn:microsoft.com/office/officeart/2008/layout/LinedList"/>
    <dgm:cxn modelId="{18F01122-E16B-4AB3-A95F-A6DE12D9BE50}" type="presParOf" srcId="{3F114E4B-84BE-47FE-A870-2CEDB971DF8A}" destId="{B020D925-2254-4271-BCF2-D94B421D61C5}" srcOrd="1" destOrd="0" presId="urn:microsoft.com/office/officeart/2008/layout/LinedList"/>
    <dgm:cxn modelId="{723A1BC6-77E8-4A64-B31F-711FF3D3B449}" type="presParOf" srcId="{B020D925-2254-4271-BCF2-D94B421D61C5}" destId="{563DB5B0-D969-47AD-81B3-CE5773F1DBB3}" srcOrd="0" destOrd="0" presId="urn:microsoft.com/office/officeart/2008/layout/LinedList"/>
    <dgm:cxn modelId="{7BBD585B-26C6-4635-9297-F268F6EDB772}" type="presParOf" srcId="{B020D925-2254-4271-BCF2-D94B421D61C5}" destId="{B05B4C16-DA02-459F-A8D4-BBF1B00F42FE}" srcOrd="1" destOrd="0" presId="urn:microsoft.com/office/officeart/2008/layout/LinedList"/>
    <dgm:cxn modelId="{AA7925CA-776B-461E-AEC8-CE7E9D42A0BD}" type="presParOf" srcId="{3F114E4B-84BE-47FE-A870-2CEDB971DF8A}" destId="{DBB08FE6-3194-4E38-87A5-7B225A39F5FC}" srcOrd="2" destOrd="0" presId="urn:microsoft.com/office/officeart/2008/layout/LinedList"/>
    <dgm:cxn modelId="{A59F6B0C-EC65-4E24-BAD1-40E44D206511}" type="presParOf" srcId="{3F114E4B-84BE-47FE-A870-2CEDB971DF8A}" destId="{D64A260C-C66F-431B-BC81-744061354476}" srcOrd="3" destOrd="0" presId="urn:microsoft.com/office/officeart/2008/layout/LinedList"/>
    <dgm:cxn modelId="{50A20F96-D9D4-4364-9736-C97CD2D8744C}" type="presParOf" srcId="{D64A260C-C66F-431B-BC81-744061354476}" destId="{8D43D46A-A716-470C-A8B6-3AAFF48BE291}" srcOrd="0" destOrd="0" presId="urn:microsoft.com/office/officeart/2008/layout/LinedList"/>
    <dgm:cxn modelId="{4C313456-533B-4398-B0FD-878576C6AF60}" type="presParOf" srcId="{D64A260C-C66F-431B-BC81-744061354476}" destId="{63167B03-8A42-4166-B795-9F965E677FF9}" srcOrd="1" destOrd="0" presId="urn:microsoft.com/office/officeart/2008/layout/LinedList"/>
    <dgm:cxn modelId="{678DE80E-6637-4827-B999-92004D3EAED1}" type="presParOf" srcId="{3F114E4B-84BE-47FE-A870-2CEDB971DF8A}" destId="{7438DE16-7C1D-478C-9917-B2362405CE42}" srcOrd="4" destOrd="0" presId="urn:microsoft.com/office/officeart/2008/layout/LinedList"/>
    <dgm:cxn modelId="{A7FEE0EC-3380-4097-A3C0-1073EBFADCCA}" type="presParOf" srcId="{3F114E4B-84BE-47FE-A870-2CEDB971DF8A}" destId="{8D9691CF-E791-4E8F-9EAB-ECBA26CA3735}" srcOrd="5" destOrd="0" presId="urn:microsoft.com/office/officeart/2008/layout/LinedList"/>
    <dgm:cxn modelId="{2489E01E-8679-4F41-A982-C741C9EDD6FD}" type="presParOf" srcId="{8D9691CF-E791-4E8F-9EAB-ECBA26CA3735}" destId="{6D643347-8745-45C4-9731-287B7CCFE1DF}" srcOrd="0" destOrd="0" presId="urn:microsoft.com/office/officeart/2008/layout/LinedList"/>
    <dgm:cxn modelId="{8F416AE3-0301-448C-BAED-9CE28044665F}" type="presParOf" srcId="{8D9691CF-E791-4E8F-9EAB-ECBA26CA3735}" destId="{AEA81A77-D541-4139-B10C-5D108704820D}" srcOrd="1" destOrd="0" presId="urn:microsoft.com/office/officeart/2008/layout/LinedList"/>
    <dgm:cxn modelId="{5A5C57F2-CDA2-4BAF-8254-EADE32217784}" type="presParOf" srcId="{3F114E4B-84BE-47FE-A870-2CEDB971DF8A}" destId="{5B881085-1843-4115-A238-1D5662A48B39}" srcOrd="6" destOrd="0" presId="urn:microsoft.com/office/officeart/2008/layout/LinedList"/>
    <dgm:cxn modelId="{5A3B31CD-9A9D-4CD8-866F-B3ED9953A525}" type="presParOf" srcId="{3F114E4B-84BE-47FE-A870-2CEDB971DF8A}" destId="{4E356962-CC26-4B36-B4C3-77487162412C}" srcOrd="7" destOrd="0" presId="urn:microsoft.com/office/officeart/2008/layout/LinedList"/>
    <dgm:cxn modelId="{F31C3B9B-25B0-4A5F-BB76-BD259CD77693}" type="presParOf" srcId="{4E356962-CC26-4B36-B4C3-77487162412C}" destId="{9F6C9CE3-7337-4A06-A396-415239FE63A8}" srcOrd="0" destOrd="0" presId="urn:microsoft.com/office/officeart/2008/layout/LinedList"/>
    <dgm:cxn modelId="{8808CE23-5CE4-4728-B471-6F1EAD34D3E9}" type="presParOf" srcId="{4E356962-CC26-4B36-B4C3-77487162412C}" destId="{E983BA26-2ACA-4547-AAC1-D3A3DF5F3779}" srcOrd="1" destOrd="0" presId="urn:microsoft.com/office/officeart/2008/layout/LinedList"/>
    <dgm:cxn modelId="{6D98436F-33FE-40BC-BB4C-8F36002A4870}" type="presParOf" srcId="{3F114E4B-84BE-47FE-A870-2CEDB971DF8A}" destId="{2B430E05-A853-49DA-B84F-6E1BA1F10888}" srcOrd="8" destOrd="0" presId="urn:microsoft.com/office/officeart/2008/layout/LinedList"/>
    <dgm:cxn modelId="{DD0DBA06-5A43-485A-B3F5-F1EEE63A9719}" type="presParOf" srcId="{3F114E4B-84BE-47FE-A870-2CEDB971DF8A}" destId="{2D5536D2-C214-48F7-9B4B-413DBC10E6FC}" srcOrd="9" destOrd="0" presId="urn:microsoft.com/office/officeart/2008/layout/LinedList"/>
    <dgm:cxn modelId="{4086D896-D886-44DF-8657-580208B93D05}" type="presParOf" srcId="{2D5536D2-C214-48F7-9B4B-413DBC10E6FC}" destId="{39E2FDBF-9795-4A29-BA36-33286AA065E2}" srcOrd="0" destOrd="0" presId="urn:microsoft.com/office/officeart/2008/layout/LinedList"/>
    <dgm:cxn modelId="{7D310F01-1280-4477-AD1B-826CA9CFD5B1}" type="presParOf" srcId="{2D5536D2-C214-48F7-9B4B-413DBC10E6FC}" destId="{159A49FE-2061-4CBB-AAD6-93A61EEFB2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8F57F-0D89-4101-87EC-E40168A75C70}" type="doc">
      <dgm:prSet loTypeId="urn:microsoft.com/office/officeart/2005/8/layout/target2" loCatId="relationship" qsTypeId="urn:microsoft.com/office/officeart/2005/8/quickstyle/simple1" qsCatId="simple" csTypeId="urn:microsoft.com/office/officeart/2005/8/colors/accent1_4" csCatId="accent1" phldr="1"/>
      <dgm:spPr/>
      <dgm:t>
        <a:bodyPr/>
        <a:lstStyle/>
        <a:p>
          <a:endParaRPr lang="en-US"/>
        </a:p>
      </dgm:t>
    </dgm:pt>
    <dgm:pt modelId="{4D0A93EE-09B2-46C8-AEFF-A38A8F3C0F4D}">
      <dgm:prSet/>
      <dgm:spPr/>
      <dgm:t>
        <a:bodyPr/>
        <a:lstStyle/>
        <a:p>
          <a:r>
            <a:rPr lang="es-UY" b="1" dirty="0">
              <a:latin typeface="Verdana" panose="020B0604030504040204" pitchFamily="34" charset="0"/>
              <a:ea typeface="Verdana" panose="020B0604030504040204" pitchFamily="34" charset="0"/>
            </a:rPr>
            <a:t>SRI certificado por la UPU</a:t>
          </a:r>
        </a:p>
      </dgm:t>
    </dgm:pt>
    <dgm:pt modelId="{79290205-FE69-4ABB-98F3-BFFAEE378F4C}" type="parTrans" cxnId="{4BFAB984-BBA2-42D1-8C90-0F8C62DEC005}">
      <dgm:prSet/>
      <dgm:spPr/>
      <dgm:t>
        <a:bodyPr/>
        <a:lstStyle/>
        <a:p>
          <a:endParaRPr lang="en-US"/>
        </a:p>
      </dgm:t>
    </dgm:pt>
    <dgm:pt modelId="{3D4EE3A8-303E-4EE6-8076-13D3743DA2CB}" type="sibTrans" cxnId="{4BFAB984-BBA2-42D1-8C90-0F8C62DEC005}">
      <dgm:prSet/>
      <dgm:spPr/>
      <dgm:t>
        <a:bodyPr/>
        <a:lstStyle/>
        <a:p>
          <a:endParaRPr lang="en-US"/>
        </a:p>
      </dgm:t>
    </dgm:pt>
    <dgm:pt modelId="{3F4F2DA2-ADAF-41F0-BAB4-711A9C0CFE4C}">
      <dgm:prSet/>
      <dgm:spPr/>
      <dgm:t>
        <a:bodyPr/>
        <a:lstStyle/>
        <a:p>
          <a:r>
            <a:rPr lang="es-UY" b="1" dirty="0">
              <a:latin typeface="Verdana" panose="020B0604030504040204" pitchFamily="34" charset="0"/>
              <a:ea typeface="Verdana" panose="020B0604030504040204" pitchFamily="34" charset="0"/>
            </a:rPr>
            <a:t>Obligatorio para las encomiendas; facultativo para los envíos de correspondencia, pero recomendado</a:t>
          </a:r>
        </a:p>
      </dgm:t>
    </dgm:pt>
    <dgm:pt modelId="{4867A749-42F7-4915-B13A-2BB83D3B835A}" type="parTrans" cxnId="{6AB0311C-D05A-47F7-9592-16CCD7248994}">
      <dgm:prSet/>
      <dgm:spPr/>
      <dgm:t>
        <a:bodyPr/>
        <a:lstStyle/>
        <a:p>
          <a:endParaRPr lang="en-US"/>
        </a:p>
      </dgm:t>
    </dgm:pt>
    <dgm:pt modelId="{FB803ECA-2B49-4ED1-B2CC-B9892C1EFA05}" type="sibTrans" cxnId="{6AB0311C-D05A-47F7-9592-16CCD7248994}">
      <dgm:prSet/>
      <dgm:spPr/>
      <dgm:t>
        <a:bodyPr/>
        <a:lstStyle/>
        <a:p>
          <a:endParaRPr lang="en-US"/>
        </a:p>
      </dgm:t>
    </dgm:pt>
    <dgm:pt modelId="{D4D895BF-609E-4B63-8996-BE0D790E4826}">
      <dgm:prSet/>
      <dgm:spPr>
        <a:solidFill>
          <a:schemeClr val="accent5">
            <a:lumMod val="60000"/>
            <a:lumOff val="40000"/>
          </a:schemeClr>
        </a:solidFill>
      </dgm:spPr>
      <dgm:t>
        <a:bodyPr/>
        <a:lstStyle/>
        <a:p>
          <a:r>
            <a:rPr lang="es-UY" b="1" dirty="0">
              <a:latin typeface="Verdana" panose="020B0604030504040204" pitchFamily="34" charset="0"/>
              <a:ea typeface="Verdana" panose="020B0604030504040204" pitchFamily="34" charset="0"/>
            </a:rPr>
            <a:t>Se utiliza para la preparación, la presentación, la transmisión, la recepción y el tratamiento de las reclamaciones</a:t>
          </a:r>
        </a:p>
      </dgm:t>
    </dgm:pt>
    <dgm:pt modelId="{584DFF8B-F855-4C91-975E-9E31C62F89FD}" type="parTrans" cxnId="{E59C37DB-C495-46B2-B4CA-70DF09380231}">
      <dgm:prSet/>
      <dgm:spPr/>
      <dgm:t>
        <a:bodyPr/>
        <a:lstStyle/>
        <a:p>
          <a:endParaRPr lang="en-US"/>
        </a:p>
      </dgm:t>
    </dgm:pt>
    <dgm:pt modelId="{5AF2FF29-2C8D-4C43-AE8F-DBB6E055CB2D}" type="sibTrans" cxnId="{E59C37DB-C495-46B2-B4CA-70DF09380231}">
      <dgm:prSet/>
      <dgm:spPr/>
      <dgm:t>
        <a:bodyPr/>
        <a:lstStyle/>
        <a:p>
          <a:endParaRPr lang="en-US"/>
        </a:p>
      </dgm:t>
    </dgm:pt>
    <dgm:pt modelId="{7EFCD69F-B920-4441-AEA7-B34377EE6B4E}" type="pres">
      <dgm:prSet presAssocID="{B918F57F-0D89-4101-87EC-E40168A75C70}" presName="Name0" presStyleCnt="0">
        <dgm:presLayoutVars>
          <dgm:chMax val="3"/>
          <dgm:chPref val="1"/>
          <dgm:dir/>
          <dgm:animLvl val="lvl"/>
          <dgm:resizeHandles/>
        </dgm:presLayoutVars>
      </dgm:prSet>
      <dgm:spPr/>
    </dgm:pt>
    <dgm:pt modelId="{A14D651C-25E2-465D-92D9-E19FF4BB7FBF}" type="pres">
      <dgm:prSet presAssocID="{B918F57F-0D89-4101-87EC-E40168A75C70}" presName="outerBox" presStyleCnt="0"/>
      <dgm:spPr/>
    </dgm:pt>
    <dgm:pt modelId="{7B0E1BA1-F09F-471C-B71F-8F28F8D37845}" type="pres">
      <dgm:prSet presAssocID="{B918F57F-0D89-4101-87EC-E40168A75C70}" presName="outerBoxParent" presStyleLbl="node1" presStyleIdx="0" presStyleCnt="3"/>
      <dgm:spPr/>
    </dgm:pt>
    <dgm:pt modelId="{7A7DEF7A-3CEC-401B-875F-D743F036BC60}" type="pres">
      <dgm:prSet presAssocID="{B918F57F-0D89-4101-87EC-E40168A75C70}" presName="outerBoxChildren" presStyleCnt="0"/>
      <dgm:spPr/>
    </dgm:pt>
    <dgm:pt modelId="{838CC55D-1C71-4280-9E1B-A2ED12E908D4}" type="pres">
      <dgm:prSet presAssocID="{B918F57F-0D89-4101-87EC-E40168A75C70}" presName="middleBox" presStyleCnt="0"/>
      <dgm:spPr/>
    </dgm:pt>
    <dgm:pt modelId="{8AA5D0DE-CD8E-423C-9943-3198ABCF282C}" type="pres">
      <dgm:prSet presAssocID="{B918F57F-0D89-4101-87EC-E40168A75C70}" presName="middleBoxParent" presStyleLbl="node1" presStyleIdx="1" presStyleCnt="3"/>
      <dgm:spPr/>
    </dgm:pt>
    <dgm:pt modelId="{8B69B445-D5DF-48D3-BCDC-6675EFBA1776}" type="pres">
      <dgm:prSet presAssocID="{B918F57F-0D89-4101-87EC-E40168A75C70}" presName="middleBoxChildren" presStyleCnt="0"/>
      <dgm:spPr/>
    </dgm:pt>
    <dgm:pt modelId="{BDEDEB3C-BC64-4A5A-8D24-F3E5EDBAE90C}" type="pres">
      <dgm:prSet presAssocID="{B918F57F-0D89-4101-87EC-E40168A75C70}" presName="centerBox" presStyleCnt="0"/>
      <dgm:spPr/>
    </dgm:pt>
    <dgm:pt modelId="{FE28BD08-37AA-487A-927B-43D4723A5414}" type="pres">
      <dgm:prSet presAssocID="{B918F57F-0D89-4101-87EC-E40168A75C70}" presName="centerBoxParent" presStyleLbl="node1" presStyleIdx="2" presStyleCnt="3"/>
      <dgm:spPr/>
    </dgm:pt>
  </dgm:ptLst>
  <dgm:cxnLst>
    <dgm:cxn modelId="{6AB0311C-D05A-47F7-9592-16CCD7248994}" srcId="{B918F57F-0D89-4101-87EC-E40168A75C70}" destId="{3F4F2DA2-ADAF-41F0-BAB4-711A9C0CFE4C}" srcOrd="1" destOrd="0" parTransId="{4867A749-42F7-4915-B13A-2BB83D3B835A}" sibTransId="{FB803ECA-2B49-4ED1-B2CC-B9892C1EFA05}"/>
    <dgm:cxn modelId="{F453C23E-B433-4E25-948E-2C94D710A04D}" type="presOf" srcId="{D4D895BF-609E-4B63-8996-BE0D790E4826}" destId="{FE28BD08-37AA-487A-927B-43D4723A5414}" srcOrd="0" destOrd="0" presId="urn:microsoft.com/office/officeart/2005/8/layout/target2"/>
    <dgm:cxn modelId="{37F58B63-557D-4132-8A21-D6149AADB239}" type="presOf" srcId="{3F4F2DA2-ADAF-41F0-BAB4-711A9C0CFE4C}" destId="{8AA5D0DE-CD8E-423C-9943-3198ABCF282C}" srcOrd="0" destOrd="0" presId="urn:microsoft.com/office/officeart/2005/8/layout/target2"/>
    <dgm:cxn modelId="{4BFAB984-BBA2-42D1-8C90-0F8C62DEC005}" srcId="{B918F57F-0D89-4101-87EC-E40168A75C70}" destId="{4D0A93EE-09B2-46C8-AEFF-A38A8F3C0F4D}" srcOrd="0" destOrd="0" parTransId="{79290205-FE69-4ABB-98F3-BFFAEE378F4C}" sibTransId="{3D4EE3A8-303E-4EE6-8076-13D3743DA2CB}"/>
    <dgm:cxn modelId="{4985AAB3-D6A8-429B-A723-65EF8242205B}" type="presOf" srcId="{4D0A93EE-09B2-46C8-AEFF-A38A8F3C0F4D}" destId="{7B0E1BA1-F09F-471C-B71F-8F28F8D37845}" srcOrd="0" destOrd="0" presId="urn:microsoft.com/office/officeart/2005/8/layout/target2"/>
    <dgm:cxn modelId="{5BEEBBC8-A91F-495A-A51B-85F083CE803C}" type="presOf" srcId="{B918F57F-0D89-4101-87EC-E40168A75C70}" destId="{7EFCD69F-B920-4441-AEA7-B34377EE6B4E}" srcOrd="0" destOrd="0" presId="urn:microsoft.com/office/officeart/2005/8/layout/target2"/>
    <dgm:cxn modelId="{E59C37DB-C495-46B2-B4CA-70DF09380231}" srcId="{B918F57F-0D89-4101-87EC-E40168A75C70}" destId="{D4D895BF-609E-4B63-8996-BE0D790E4826}" srcOrd="2" destOrd="0" parTransId="{584DFF8B-F855-4C91-975E-9E31C62F89FD}" sibTransId="{5AF2FF29-2C8D-4C43-AE8F-DBB6E055CB2D}"/>
    <dgm:cxn modelId="{61C880A4-4403-4949-BB6F-ECCDD6B0ED01}" type="presParOf" srcId="{7EFCD69F-B920-4441-AEA7-B34377EE6B4E}" destId="{A14D651C-25E2-465D-92D9-E19FF4BB7FBF}" srcOrd="0" destOrd="0" presId="urn:microsoft.com/office/officeart/2005/8/layout/target2"/>
    <dgm:cxn modelId="{163B8066-4F49-4D0E-9549-FA7433E70AA1}" type="presParOf" srcId="{A14D651C-25E2-465D-92D9-E19FF4BB7FBF}" destId="{7B0E1BA1-F09F-471C-B71F-8F28F8D37845}" srcOrd="0" destOrd="0" presId="urn:microsoft.com/office/officeart/2005/8/layout/target2"/>
    <dgm:cxn modelId="{E6D0B1A7-A59E-4347-B163-F5100C36A774}" type="presParOf" srcId="{A14D651C-25E2-465D-92D9-E19FF4BB7FBF}" destId="{7A7DEF7A-3CEC-401B-875F-D743F036BC60}" srcOrd="1" destOrd="0" presId="urn:microsoft.com/office/officeart/2005/8/layout/target2"/>
    <dgm:cxn modelId="{E99AE759-2447-4E13-A928-C35329C8A30F}" type="presParOf" srcId="{7EFCD69F-B920-4441-AEA7-B34377EE6B4E}" destId="{838CC55D-1C71-4280-9E1B-A2ED12E908D4}" srcOrd="1" destOrd="0" presId="urn:microsoft.com/office/officeart/2005/8/layout/target2"/>
    <dgm:cxn modelId="{EFCB434A-2122-4E9E-86F2-C34549B98127}" type="presParOf" srcId="{838CC55D-1C71-4280-9E1B-A2ED12E908D4}" destId="{8AA5D0DE-CD8E-423C-9943-3198ABCF282C}" srcOrd="0" destOrd="0" presId="urn:microsoft.com/office/officeart/2005/8/layout/target2"/>
    <dgm:cxn modelId="{5254E091-1E46-4B60-A8BA-ABE9AF848341}" type="presParOf" srcId="{838CC55D-1C71-4280-9E1B-A2ED12E908D4}" destId="{8B69B445-D5DF-48D3-BCDC-6675EFBA1776}" srcOrd="1" destOrd="0" presId="urn:microsoft.com/office/officeart/2005/8/layout/target2"/>
    <dgm:cxn modelId="{8A9057B1-E847-4405-8B16-AD0F1C2AD379}" type="presParOf" srcId="{7EFCD69F-B920-4441-AEA7-B34377EE6B4E}" destId="{BDEDEB3C-BC64-4A5A-8D24-F3E5EDBAE90C}" srcOrd="2" destOrd="0" presId="urn:microsoft.com/office/officeart/2005/8/layout/target2"/>
    <dgm:cxn modelId="{F19BE170-A3B0-4927-8E42-FC9CED7D8F9B}" type="presParOf" srcId="{BDEDEB3C-BC64-4A5A-8D24-F3E5EDBAE90C}" destId="{FE28BD08-37AA-487A-927B-43D4723A5414}"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E2FAB4-975F-42C2-815D-84E3E3CBAC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356020-B68A-4D5E-BF30-14FA7088478D}">
      <dgm:prSet custT="1"/>
      <dgm:spPr>
        <a:solidFill>
          <a:schemeClr val="accent5">
            <a:lumMod val="60000"/>
            <a:lumOff val="40000"/>
          </a:schemeClr>
        </a:solidFill>
      </dgm:spPr>
      <dgm:t>
        <a:bodyPr/>
        <a:lstStyle/>
        <a:p>
          <a:r>
            <a:rPr lang="es-UY" sz="2400" b="1" dirty="0">
              <a:latin typeface="Verdana" panose="020B0604030504040204" pitchFamily="34" charset="0"/>
              <a:ea typeface="Verdana" panose="020B0604030504040204" pitchFamily="34" charset="0"/>
            </a:rPr>
            <a:t>Principios generales: </a:t>
          </a:r>
        </a:p>
        <a:p>
          <a:r>
            <a:rPr lang="es-UY" sz="2400" b="1" dirty="0">
              <a:latin typeface="Verdana" panose="020B0604030504040204" pitchFamily="34" charset="0"/>
              <a:ea typeface="Verdana" panose="020B0604030504040204" pitchFamily="34" charset="0"/>
            </a:rPr>
            <a:t>art. 21-001 del Reglamento del Convenio</a:t>
          </a:r>
        </a:p>
      </dgm:t>
    </dgm:pt>
    <dgm:pt modelId="{E07FA387-8B8B-424F-A6C3-A9C5918C5C9F}" type="parTrans" cxnId="{296FF84E-9EC9-4617-AE9C-0CA0DDADB8B0}">
      <dgm:prSet/>
      <dgm:spPr/>
      <dgm:t>
        <a:bodyPr/>
        <a:lstStyle/>
        <a:p>
          <a:endParaRPr lang="en-US" sz="4800"/>
        </a:p>
      </dgm:t>
    </dgm:pt>
    <dgm:pt modelId="{19D2B504-FAC1-4FC3-AB89-107D2DA79A1A}" type="sibTrans" cxnId="{296FF84E-9EC9-4617-AE9C-0CA0DDADB8B0}">
      <dgm:prSet custT="1"/>
      <dgm:spPr/>
      <dgm:t>
        <a:bodyPr/>
        <a:lstStyle/>
        <a:p>
          <a:endParaRPr lang="en-US" sz="2000"/>
        </a:p>
      </dgm:t>
    </dgm:pt>
    <dgm:pt modelId="{DBE225F3-EAFC-47B8-A083-520D59E0F444}">
      <dgm:prSet custT="1"/>
      <dgm:spPr/>
      <dgm:t>
        <a:bodyPr/>
        <a:lstStyle/>
        <a:p>
          <a:r>
            <a:rPr lang="es-UY" sz="2400" dirty="0">
              <a:latin typeface="Verdana" panose="020B0604030504040204" pitchFamily="34" charset="0"/>
              <a:ea typeface="Verdana" panose="020B0604030504040204" pitchFamily="34" charset="0"/>
            </a:rPr>
            <a:t>Fórmula CN 08: informar el plazo previsto de transmisión</a:t>
          </a:r>
        </a:p>
      </dgm:t>
    </dgm:pt>
    <dgm:pt modelId="{28876E0A-C21D-4B66-8E04-557205029ADF}" type="parTrans" cxnId="{984AB17B-A178-4098-9960-274CD23ADC63}">
      <dgm:prSet/>
      <dgm:spPr/>
      <dgm:t>
        <a:bodyPr/>
        <a:lstStyle/>
        <a:p>
          <a:endParaRPr lang="en-US" sz="4800"/>
        </a:p>
      </dgm:t>
    </dgm:pt>
    <dgm:pt modelId="{AEBF1E51-8977-4AED-9C08-40DE1571FFD1}" type="sibTrans" cxnId="{984AB17B-A178-4098-9960-274CD23ADC63}">
      <dgm:prSet custT="1"/>
      <dgm:spPr/>
      <dgm:t>
        <a:bodyPr/>
        <a:lstStyle/>
        <a:p>
          <a:endParaRPr lang="en-US" sz="2000"/>
        </a:p>
      </dgm:t>
    </dgm:pt>
    <dgm:pt modelId="{A357B579-E0FC-4824-A0E8-0C61B2F4E6B1}">
      <dgm:prSet custT="1"/>
      <dgm:spPr/>
      <dgm:t>
        <a:bodyPr/>
        <a:lstStyle/>
        <a:p>
          <a:r>
            <a:rPr lang="es-UY" sz="2400" dirty="0">
              <a:latin typeface="Verdana" panose="020B0604030504040204" pitchFamily="34" charset="0"/>
              <a:ea typeface="Verdana" panose="020B0604030504040204" pitchFamily="34" charset="0"/>
            </a:rPr>
            <a:t>La reclamación presentada en el SRI después del plazo de trasmisión vence, salvo que se hubiere transmitido un mensaje RESDES o EMSEVT para el correo de llegada</a:t>
          </a:r>
        </a:p>
      </dgm:t>
    </dgm:pt>
    <dgm:pt modelId="{BDC9890E-48CE-4572-B983-3AABAE09AAAC}" type="parTrans" cxnId="{33882772-7131-49D8-AC84-A6891E42853F}">
      <dgm:prSet/>
      <dgm:spPr/>
      <dgm:t>
        <a:bodyPr/>
        <a:lstStyle/>
        <a:p>
          <a:endParaRPr lang="en-US" sz="4800"/>
        </a:p>
      </dgm:t>
    </dgm:pt>
    <dgm:pt modelId="{F271A6B7-FF92-404D-9251-945904BF6165}" type="sibTrans" cxnId="{33882772-7131-49D8-AC84-A6891E42853F}">
      <dgm:prSet custT="1"/>
      <dgm:spPr/>
      <dgm:t>
        <a:bodyPr/>
        <a:lstStyle/>
        <a:p>
          <a:endParaRPr lang="en-US" sz="2000"/>
        </a:p>
      </dgm:t>
    </dgm:pt>
    <dgm:pt modelId="{AE893038-39FB-4538-8FE5-1FA2F6C8407D}">
      <dgm:prSet custT="1"/>
      <dgm:spPr/>
      <dgm:t>
        <a:bodyPr/>
        <a:lstStyle/>
        <a:p>
          <a:r>
            <a:rPr lang="es-UY" sz="2400" dirty="0">
              <a:latin typeface="Verdana" panose="020B0604030504040204" pitchFamily="34" charset="0"/>
              <a:ea typeface="Verdana" panose="020B0604030504040204" pitchFamily="34" charset="0"/>
            </a:rPr>
            <a:t>Reservas sobre períodos de tratamiento solo a través de acuerdos bilaterales</a:t>
          </a:r>
        </a:p>
      </dgm:t>
    </dgm:pt>
    <dgm:pt modelId="{2BC035F0-CFCD-42E7-AF97-4E2EC7DC2899}" type="parTrans" cxnId="{C3171E75-D3AB-4397-86A4-03162080723E}">
      <dgm:prSet/>
      <dgm:spPr/>
      <dgm:t>
        <a:bodyPr/>
        <a:lstStyle/>
        <a:p>
          <a:endParaRPr lang="en-US" sz="4800"/>
        </a:p>
      </dgm:t>
    </dgm:pt>
    <dgm:pt modelId="{54ABE38A-F14A-4482-A87B-3A1AF8F60956}" type="sibTrans" cxnId="{C3171E75-D3AB-4397-86A4-03162080723E}">
      <dgm:prSet custT="1"/>
      <dgm:spPr/>
      <dgm:t>
        <a:bodyPr/>
        <a:lstStyle/>
        <a:p>
          <a:endParaRPr lang="en-US" sz="2000"/>
        </a:p>
      </dgm:t>
    </dgm:pt>
    <dgm:pt modelId="{7D8AD780-A1EF-410D-80D1-F52856110FAA}">
      <dgm:prSet custT="1"/>
      <dgm:spPr/>
      <dgm:t>
        <a:bodyPr/>
        <a:lstStyle/>
        <a:p>
          <a:r>
            <a:rPr lang="es-UY" sz="2400" dirty="0">
              <a:latin typeface="Verdana" panose="020B0604030504040204" pitchFamily="34" charset="0"/>
              <a:ea typeface="Verdana" panose="020B0604030504040204" pitchFamily="34" charset="0"/>
            </a:rPr>
            <a:t>Se aceptan reclamaciones una vez que el expedidor o el destinatario hayan notificado el problema</a:t>
          </a:r>
        </a:p>
      </dgm:t>
    </dgm:pt>
    <dgm:pt modelId="{0DD9F197-0C95-4810-993F-22A0A05942F1}" type="parTrans" cxnId="{A389F9F0-A778-4BDA-AF9C-30B9A35C100F}">
      <dgm:prSet/>
      <dgm:spPr/>
      <dgm:t>
        <a:bodyPr/>
        <a:lstStyle/>
        <a:p>
          <a:endParaRPr lang="en-US" sz="4000"/>
        </a:p>
      </dgm:t>
    </dgm:pt>
    <dgm:pt modelId="{D07A9893-794D-41D7-870A-A1FD9D95EFD2}" type="sibTrans" cxnId="{A389F9F0-A778-4BDA-AF9C-30B9A35C100F}">
      <dgm:prSet/>
      <dgm:spPr/>
      <dgm:t>
        <a:bodyPr/>
        <a:lstStyle/>
        <a:p>
          <a:endParaRPr lang="en-US" sz="4000"/>
        </a:p>
      </dgm:t>
    </dgm:pt>
    <dgm:pt modelId="{6E1498D4-F2AD-4201-842A-2A126F8E7766}" type="pres">
      <dgm:prSet presAssocID="{1EE2FAB4-975F-42C2-815D-84E3E3CBAC1C}" presName="vert0" presStyleCnt="0">
        <dgm:presLayoutVars>
          <dgm:dir/>
          <dgm:animOne val="branch"/>
          <dgm:animLvl val="lvl"/>
        </dgm:presLayoutVars>
      </dgm:prSet>
      <dgm:spPr/>
    </dgm:pt>
    <dgm:pt modelId="{26100B1D-1101-4BFB-A152-C23755BED150}" type="pres">
      <dgm:prSet presAssocID="{A1356020-B68A-4D5E-BF30-14FA7088478D}" presName="thickLine" presStyleLbl="alignNode1" presStyleIdx="0" presStyleCnt="1"/>
      <dgm:spPr/>
    </dgm:pt>
    <dgm:pt modelId="{C778AF1B-CDF6-4C3F-85DA-99AB93A16616}" type="pres">
      <dgm:prSet presAssocID="{A1356020-B68A-4D5E-BF30-14FA7088478D}" presName="horz1" presStyleCnt="0"/>
      <dgm:spPr/>
    </dgm:pt>
    <dgm:pt modelId="{8B81F619-864C-433F-9008-C5CA4B7421A2}" type="pres">
      <dgm:prSet presAssocID="{A1356020-B68A-4D5E-BF30-14FA7088478D}" presName="tx1" presStyleLbl="revTx" presStyleIdx="0" presStyleCnt="5" custScaleX="108400"/>
      <dgm:spPr/>
    </dgm:pt>
    <dgm:pt modelId="{88A50A2C-A07C-4345-BE2D-E46310CBB06D}" type="pres">
      <dgm:prSet presAssocID="{A1356020-B68A-4D5E-BF30-14FA7088478D}" presName="vert1" presStyleCnt="0"/>
      <dgm:spPr/>
    </dgm:pt>
    <dgm:pt modelId="{BD3FDB19-59F0-4CE0-9605-7E1E23D2F86E}" type="pres">
      <dgm:prSet presAssocID="{7D8AD780-A1EF-410D-80D1-F52856110FAA}" presName="vertSpace2a" presStyleCnt="0"/>
      <dgm:spPr/>
    </dgm:pt>
    <dgm:pt modelId="{A9D961FB-6E5D-4981-95C5-D69A067FE235}" type="pres">
      <dgm:prSet presAssocID="{7D8AD780-A1EF-410D-80D1-F52856110FAA}" presName="horz2" presStyleCnt="0"/>
      <dgm:spPr/>
    </dgm:pt>
    <dgm:pt modelId="{7872A379-D3FC-486C-A08B-1F3CAEC87643}" type="pres">
      <dgm:prSet presAssocID="{7D8AD780-A1EF-410D-80D1-F52856110FAA}" presName="horzSpace2" presStyleCnt="0"/>
      <dgm:spPr/>
    </dgm:pt>
    <dgm:pt modelId="{C65B4734-4189-4C45-8FB4-52A7873EE11F}" type="pres">
      <dgm:prSet presAssocID="{7D8AD780-A1EF-410D-80D1-F52856110FAA}" presName="tx2" presStyleLbl="revTx" presStyleIdx="1" presStyleCnt="5" custScaleY="91600"/>
      <dgm:spPr/>
    </dgm:pt>
    <dgm:pt modelId="{023E3087-EEC7-434D-9B80-042A417CB499}" type="pres">
      <dgm:prSet presAssocID="{7D8AD780-A1EF-410D-80D1-F52856110FAA}" presName="vert2" presStyleCnt="0"/>
      <dgm:spPr/>
    </dgm:pt>
    <dgm:pt modelId="{AF9C1CFD-C9A1-4C42-8836-7299CA171789}" type="pres">
      <dgm:prSet presAssocID="{7D8AD780-A1EF-410D-80D1-F52856110FAA}" presName="thinLine2b" presStyleLbl="callout" presStyleIdx="0" presStyleCnt="4"/>
      <dgm:spPr/>
    </dgm:pt>
    <dgm:pt modelId="{F44C215E-50B2-47B5-8CD6-6351EA0A6441}" type="pres">
      <dgm:prSet presAssocID="{7D8AD780-A1EF-410D-80D1-F52856110FAA}" presName="vertSpace2b" presStyleCnt="0"/>
      <dgm:spPr/>
    </dgm:pt>
    <dgm:pt modelId="{BC1F5CD6-123B-4BC6-B634-E2BE7649BAF1}" type="pres">
      <dgm:prSet presAssocID="{DBE225F3-EAFC-47B8-A083-520D59E0F444}" presName="horz2" presStyleCnt="0"/>
      <dgm:spPr/>
    </dgm:pt>
    <dgm:pt modelId="{9327422D-5472-4F6C-B3C7-B1D24C8A8DCE}" type="pres">
      <dgm:prSet presAssocID="{DBE225F3-EAFC-47B8-A083-520D59E0F444}" presName="horzSpace2" presStyleCnt="0"/>
      <dgm:spPr/>
    </dgm:pt>
    <dgm:pt modelId="{70E306B9-DB55-4C88-98A4-B75461CFA947}" type="pres">
      <dgm:prSet presAssocID="{DBE225F3-EAFC-47B8-A083-520D59E0F444}" presName="tx2" presStyleLbl="revTx" presStyleIdx="2" presStyleCnt="5" custScaleY="97925"/>
      <dgm:spPr/>
    </dgm:pt>
    <dgm:pt modelId="{50FDE627-8AD2-4DA7-A1B1-B362F792F106}" type="pres">
      <dgm:prSet presAssocID="{DBE225F3-EAFC-47B8-A083-520D59E0F444}" presName="vert2" presStyleCnt="0"/>
      <dgm:spPr/>
    </dgm:pt>
    <dgm:pt modelId="{E31B90DD-7358-4383-868D-C02223AA93D1}" type="pres">
      <dgm:prSet presAssocID="{DBE225F3-EAFC-47B8-A083-520D59E0F444}" presName="thinLine2b" presStyleLbl="callout" presStyleIdx="1" presStyleCnt="4"/>
      <dgm:spPr/>
    </dgm:pt>
    <dgm:pt modelId="{C1B1CAEB-0327-492A-9A6C-73AB0B9A9970}" type="pres">
      <dgm:prSet presAssocID="{DBE225F3-EAFC-47B8-A083-520D59E0F444}" presName="vertSpace2b" presStyleCnt="0"/>
      <dgm:spPr/>
    </dgm:pt>
    <dgm:pt modelId="{C08751CB-4B3D-4A39-8326-A869E1C23322}" type="pres">
      <dgm:prSet presAssocID="{A357B579-E0FC-4824-A0E8-0C61B2F4E6B1}" presName="horz2" presStyleCnt="0"/>
      <dgm:spPr/>
    </dgm:pt>
    <dgm:pt modelId="{5AF18A01-0A92-4E4F-8848-C1E1DF9C2B78}" type="pres">
      <dgm:prSet presAssocID="{A357B579-E0FC-4824-A0E8-0C61B2F4E6B1}" presName="horzSpace2" presStyleCnt="0"/>
      <dgm:spPr/>
    </dgm:pt>
    <dgm:pt modelId="{0A24C864-4156-4314-AD83-F3492028D5CF}" type="pres">
      <dgm:prSet presAssocID="{A357B579-E0FC-4824-A0E8-0C61B2F4E6B1}" presName="tx2" presStyleLbl="revTx" presStyleIdx="3" presStyleCnt="5" custScaleY="148722" custLinFactNeighborY="-6920"/>
      <dgm:spPr/>
    </dgm:pt>
    <dgm:pt modelId="{708357B8-F8EB-437F-A245-724BD3183F48}" type="pres">
      <dgm:prSet presAssocID="{A357B579-E0FC-4824-A0E8-0C61B2F4E6B1}" presName="vert2" presStyleCnt="0"/>
      <dgm:spPr/>
    </dgm:pt>
    <dgm:pt modelId="{68B1DA1E-7C22-4AE8-B1C5-200B9077C30D}" type="pres">
      <dgm:prSet presAssocID="{A357B579-E0FC-4824-A0E8-0C61B2F4E6B1}" presName="thinLine2b" presStyleLbl="callout" presStyleIdx="2" presStyleCnt="4"/>
      <dgm:spPr/>
    </dgm:pt>
    <dgm:pt modelId="{57D97450-9204-4D51-BFE2-C31C3B94F6C2}" type="pres">
      <dgm:prSet presAssocID="{A357B579-E0FC-4824-A0E8-0C61B2F4E6B1}" presName="vertSpace2b" presStyleCnt="0"/>
      <dgm:spPr/>
    </dgm:pt>
    <dgm:pt modelId="{ABFADDD3-AD07-4D62-8FED-6CCBE9914F34}" type="pres">
      <dgm:prSet presAssocID="{AE893038-39FB-4538-8FE5-1FA2F6C8407D}" presName="horz2" presStyleCnt="0"/>
      <dgm:spPr/>
    </dgm:pt>
    <dgm:pt modelId="{4EB1B215-3ED8-4D78-94B8-D4EBE3A80D0E}" type="pres">
      <dgm:prSet presAssocID="{AE893038-39FB-4538-8FE5-1FA2F6C8407D}" presName="horzSpace2" presStyleCnt="0"/>
      <dgm:spPr/>
    </dgm:pt>
    <dgm:pt modelId="{33C87F16-8D73-46C6-A351-641BF3C229A6}" type="pres">
      <dgm:prSet presAssocID="{AE893038-39FB-4538-8FE5-1FA2F6C8407D}" presName="tx2" presStyleLbl="revTx" presStyleIdx="4" presStyleCnt="5" custLinFactNeighborY="6930"/>
      <dgm:spPr/>
    </dgm:pt>
    <dgm:pt modelId="{868B4EE9-9AD3-4321-BA76-CAFA4D1334EA}" type="pres">
      <dgm:prSet presAssocID="{AE893038-39FB-4538-8FE5-1FA2F6C8407D}" presName="vert2" presStyleCnt="0"/>
      <dgm:spPr/>
    </dgm:pt>
    <dgm:pt modelId="{FFDAA9C0-8354-4BFC-999A-38CAB657D3B9}" type="pres">
      <dgm:prSet presAssocID="{AE893038-39FB-4538-8FE5-1FA2F6C8407D}" presName="thinLine2b" presStyleLbl="callout" presStyleIdx="3" presStyleCnt="4"/>
      <dgm:spPr/>
    </dgm:pt>
    <dgm:pt modelId="{C553BCC7-44A3-48A5-B166-43691A51F1E6}" type="pres">
      <dgm:prSet presAssocID="{AE893038-39FB-4538-8FE5-1FA2F6C8407D}" presName="vertSpace2b" presStyleCnt="0"/>
      <dgm:spPr/>
    </dgm:pt>
  </dgm:ptLst>
  <dgm:cxnLst>
    <dgm:cxn modelId="{878FA840-C8BB-42F6-97E3-11535A6C8DE4}" type="presOf" srcId="{1EE2FAB4-975F-42C2-815D-84E3E3CBAC1C}" destId="{6E1498D4-F2AD-4201-842A-2A126F8E7766}" srcOrd="0" destOrd="0" presId="urn:microsoft.com/office/officeart/2008/layout/LinedList"/>
    <dgm:cxn modelId="{296FF84E-9EC9-4617-AE9C-0CA0DDADB8B0}" srcId="{1EE2FAB4-975F-42C2-815D-84E3E3CBAC1C}" destId="{A1356020-B68A-4D5E-BF30-14FA7088478D}" srcOrd="0" destOrd="0" parTransId="{E07FA387-8B8B-424F-A6C3-A9C5918C5C9F}" sibTransId="{19D2B504-FAC1-4FC3-AB89-107D2DA79A1A}"/>
    <dgm:cxn modelId="{33882772-7131-49D8-AC84-A6891E42853F}" srcId="{A1356020-B68A-4D5E-BF30-14FA7088478D}" destId="{A357B579-E0FC-4824-A0E8-0C61B2F4E6B1}" srcOrd="2" destOrd="0" parTransId="{BDC9890E-48CE-4572-B983-3AABAE09AAAC}" sibTransId="{F271A6B7-FF92-404D-9251-945904BF6165}"/>
    <dgm:cxn modelId="{C3171E75-D3AB-4397-86A4-03162080723E}" srcId="{A1356020-B68A-4D5E-BF30-14FA7088478D}" destId="{AE893038-39FB-4538-8FE5-1FA2F6C8407D}" srcOrd="3" destOrd="0" parTransId="{2BC035F0-CFCD-42E7-AF97-4E2EC7DC2899}" sibTransId="{54ABE38A-F14A-4482-A87B-3A1AF8F60956}"/>
    <dgm:cxn modelId="{B0226279-47C2-498F-A3CB-60AFD739C155}" type="presOf" srcId="{DBE225F3-EAFC-47B8-A083-520D59E0F444}" destId="{70E306B9-DB55-4C88-98A4-B75461CFA947}" srcOrd="0" destOrd="0" presId="urn:microsoft.com/office/officeart/2008/layout/LinedList"/>
    <dgm:cxn modelId="{B1C7617A-C81D-4AD2-BD25-5F4EDA60080B}" type="presOf" srcId="{7D8AD780-A1EF-410D-80D1-F52856110FAA}" destId="{C65B4734-4189-4C45-8FB4-52A7873EE11F}" srcOrd="0" destOrd="0" presId="urn:microsoft.com/office/officeart/2008/layout/LinedList"/>
    <dgm:cxn modelId="{984AB17B-A178-4098-9960-274CD23ADC63}" srcId="{A1356020-B68A-4D5E-BF30-14FA7088478D}" destId="{DBE225F3-EAFC-47B8-A083-520D59E0F444}" srcOrd="1" destOrd="0" parTransId="{28876E0A-C21D-4B66-8E04-557205029ADF}" sibTransId="{AEBF1E51-8977-4AED-9C08-40DE1571FFD1}"/>
    <dgm:cxn modelId="{444CDB9E-5E20-4AD6-940C-80FF8F0AD348}" type="presOf" srcId="{A1356020-B68A-4D5E-BF30-14FA7088478D}" destId="{8B81F619-864C-433F-9008-C5CA4B7421A2}" srcOrd="0" destOrd="0" presId="urn:microsoft.com/office/officeart/2008/layout/LinedList"/>
    <dgm:cxn modelId="{5A8472A6-26CE-4E43-AE80-BC2277A2BC92}" type="presOf" srcId="{A357B579-E0FC-4824-A0E8-0C61B2F4E6B1}" destId="{0A24C864-4156-4314-AD83-F3492028D5CF}" srcOrd="0" destOrd="0" presId="urn:microsoft.com/office/officeart/2008/layout/LinedList"/>
    <dgm:cxn modelId="{A389F9F0-A778-4BDA-AF9C-30B9A35C100F}" srcId="{A1356020-B68A-4D5E-BF30-14FA7088478D}" destId="{7D8AD780-A1EF-410D-80D1-F52856110FAA}" srcOrd="0" destOrd="0" parTransId="{0DD9F197-0C95-4810-993F-22A0A05942F1}" sibTransId="{D07A9893-794D-41D7-870A-A1FD9D95EFD2}"/>
    <dgm:cxn modelId="{2214A7F9-F824-4EF9-B8B0-94A64132F31B}" type="presOf" srcId="{AE893038-39FB-4538-8FE5-1FA2F6C8407D}" destId="{33C87F16-8D73-46C6-A351-641BF3C229A6}" srcOrd="0" destOrd="0" presId="urn:microsoft.com/office/officeart/2008/layout/LinedList"/>
    <dgm:cxn modelId="{938788D7-530C-432A-AE57-91551FE92CD9}" type="presParOf" srcId="{6E1498D4-F2AD-4201-842A-2A126F8E7766}" destId="{26100B1D-1101-4BFB-A152-C23755BED150}" srcOrd="0" destOrd="0" presId="urn:microsoft.com/office/officeart/2008/layout/LinedList"/>
    <dgm:cxn modelId="{1753F8AF-BE7D-4036-AC56-74370A69FF7E}" type="presParOf" srcId="{6E1498D4-F2AD-4201-842A-2A126F8E7766}" destId="{C778AF1B-CDF6-4C3F-85DA-99AB93A16616}" srcOrd="1" destOrd="0" presId="urn:microsoft.com/office/officeart/2008/layout/LinedList"/>
    <dgm:cxn modelId="{F0567AC3-01B4-4C48-A3B1-E9E84E4A89D9}" type="presParOf" srcId="{C778AF1B-CDF6-4C3F-85DA-99AB93A16616}" destId="{8B81F619-864C-433F-9008-C5CA4B7421A2}" srcOrd="0" destOrd="0" presId="urn:microsoft.com/office/officeart/2008/layout/LinedList"/>
    <dgm:cxn modelId="{ACF654F7-6230-4434-B312-A01EB2358A67}" type="presParOf" srcId="{C778AF1B-CDF6-4C3F-85DA-99AB93A16616}" destId="{88A50A2C-A07C-4345-BE2D-E46310CBB06D}" srcOrd="1" destOrd="0" presId="urn:microsoft.com/office/officeart/2008/layout/LinedList"/>
    <dgm:cxn modelId="{E82C1518-1FBA-4F5D-A7B1-69BA8BC36E40}" type="presParOf" srcId="{88A50A2C-A07C-4345-BE2D-E46310CBB06D}" destId="{BD3FDB19-59F0-4CE0-9605-7E1E23D2F86E}" srcOrd="0" destOrd="0" presId="urn:microsoft.com/office/officeart/2008/layout/LinedList"/>
    <dgm:cxn modelId="{1863F64E-2D0E-4316-AE20-CDA61E5C070D}" type="presParOf" srcId="{88A50A2C-A07C-4345-BE2D-E46310CBB06D}" destId="{A9D961FB-6E5D-4981-95C5-D69A067FE235}" srcOrd="1" destOrd="0" presId="urn:microsoft.com/office/officeart/2008/layout/LinedList"/>
    <dgm:cxn modelId="{26172B33-9875-46FA-8195-255D335C76BA}" type="presParOf" srcId="{A9D961FB-6E5D-4981-95C5-D69A067FE235}" destId="{7872A379-D3FC-486C-A08B-1F3CAEC87643}" srcOrd="0" destOrd="0" presId="urn:microsoft.com/office/officeart/2008/layout/LinedList"/>
    <dgm:cxn modelId="{F65B734D-4DB8-4D6D-8231-CECF4E1FFBAD}" type="presParOf" srcId="{A9D961FB-6E5D-4981-95C5-D69A067FE235}" destId="{C65B4734-4189-4C45-8FB4-52A7873EE11F}" srcOrd="1" destOrd="0" presId="urn:microsoft.com/office/officeart/2008/layout/LinedList"/>
    <dgm:cxn modelId="{6E0C61DD-5CD2-4C65-BEA7-FC44940B0212}" type="presParOf" srcId="{A9D961FB-6E5D-4981-95C5-D69A067FE235}" destId="{023E3087-EEC7-434D-9B80-042A417CB499}" srcOrd="2" destOrd="0" presId="urn:microsoft.com/office/officeart/2008/layout/LinedList"/>
    <dgm:cxn modelId="{A833F6DF-05E2-4D8A-A867-343973989872}" type="presParOf" srcId="{88A50A2C-A07C-4345-BE2D-E46310CBB06D}" destId="{AF9C1CFD-C9A1-4C42-8836-7299CA171789}" srcOrd="2" destOrd="0" presId="urn:microsoft.com/office/officeart/2008/layout/LinedList"/>
    <dgm:cxn modelId="{7F3DC195-9A26-4B7A-B401-53AD99BAC1D3}" type="presParOf" srcId="{88A50A2C-A07C-4345-BE2D-E46310CBB06D}" destId="{F44C215E-50B2-47B5-8CD6-6351EA0A6441}" srcOrd="3" destOrd="0" presId="urn:microsoft.com/office/officeart/2008/layout/LinedList"/>
    <dgm:cxn modelId="{FA4DDBA0-B78D-47F1-9740-433847F9E0EE}" type="presParOf" srcId="{88A50A2C-A07C-4345-BE2D-E46310CBB06D}" destId="{BC1F5CD6-123B-4BC6-B634-E2BE7649BAF1}" srcOrd="4" destOrd="0" presId="urn:microsoft.com/office/officeart/2008/layout/LinedList"/>
    <dgm:cxn modelId="{2945894D-E64F-44CE-B8F4-C91D1AFD35B8}" type="presParOf" srcId="{BC1F5CD6-123B-4BC6-B634-E2BE7649BAF1}" destId="{9327422D-5472-4F6C-B3C7-B1D24C8A8DCE}" srcOrd="0" destOrd="0" presId="urn:microsoft.com/office/officeart/2008/layout/LinedList"/>
    <dgm:cxn modelId="{0E1C7FE5-0C91-4822-8734-3908BC370740}" type="presParOf" srcId="{BC1F5CD6-123B-4BC6-B634-E2BE7649BAF1}" destId="{70E306B9-DB55-4C88-98A4-B75461CFA947}" srcOrd="1" destOrd="0" presId="urn:microsoft.com/office/officeart/2008/layout/LinedList"/>
    <dgm:cxn modelId="{95442F9C-C001-4246-9957-5A9F61F58ECB}" type="presParOf" srcId="{BC1F5CD6-123B-4BC6-B634-E2BE7649BAF1}" destId="{50FDE627-8AD2-4DA7-A1B1-B362F792F106}" srcOrd="2" destOrd="0" presId="urn:microsoft.com/office/officeart/2008/layout/LinedList"/>
    <dgm:cxn modelId="{A50F4158-215F-4B81-9F69-2BA302682FA0}" type="presParOf" srcId="{88A50A2C-A07C-4345-BE2D-E46310CBB06D}" destId="{E31B90DD-7358-4383-868D-C02223AA93D1}" srcOrd="5" destOrd="0" presId="urn:microsoft.com/office/officeart/2008/layout/LinedList"/>
    <dgm:cxn modelId="{07ECBC7A-92B4-4371-9FC8-2F81992A6C04}" type="presParOf" srcId="{88A50A2C-A07C-4345-BE2D-E46310CBB06D}" destId="{C1B1CAEB-0327-492A-9A6C-73AB0B9A9970}" srcOrd="6" destOrd="0" presId="urn:microsoft.com/office/officeart/2008/layout/LinedList"/>
    <dgm:cxn modelId="{A022C863-4A88-4423-96FB-6DEA208C89A5}" type="presParOf" srcId="{88A50A2C-A07C-4345-BE2D-E46310CBB06D}" destId="{C08751CB-4B3D-4A39-8326-A869E1C23322}" srcOrd="7" destOrd="0" presId="urn:microsoft.com/office/officeart/2008/layout/LinedList"/>
    <dgm:cxn modelId="{898B0FC3-5B1D-4746-8DBE-33FFED5C65FA}" type="presParOf" srcId="{C08751CB-4B3D-4A39-8326-A869E1C23322}" destId="{5AF18A01-0A92-4E4F-8848-C1E1DF9C2B78}" srcOrd="0" destOrd="0" presId="urn:microsoft.com/office/officeart/2008/layout/LinedList"/>
    <dgm:cxn modelId="{C388DA2C-BFBA-4CA6-BCC2-A261CDED79E2}" type="presParOf" srcId="{C08751CB-4B3D-4A39-8326-A869E1C23322}" destId="{0A24C864-4156-4314-AD83-F3492028D5CF}" srcOrd="1" destOrd="0" presId="urn:microsoft.com/office/officeart/2008/layout/LinedList"/>
    <dgm:cxn modelId="{FC53EC31-815A-42BC-9D30-8720017D351C}" type="presParOf" srcId="{C08751CB-4B3D-4A39-8326-A869E1C23322}" destId="{708357B8-F8EB-437F-A245-724BD3183F48}" srcOrd="2" destOrd="0" presId="urn:microsoft.com/office/officeart/2008/layout/LinedList"/>
    <dgm:cxn modelId="{2F56EC07-46F3-4A02-9201-B2C28677BD53}" type="presParOf" srcId="{88A50A2C-A07C-4345-BE2D-E46310CBB06D}" destId="{68B1DA1E-7C22-4AE8-B1C5-200B9077C30D}" srcOrd="8" destOrd="0" presId="urn:microsoft.com/office/officeart/2008/layout/LinedList"/>
    <dgm:cxn modelId="{FDC71729-AE98-4A06-8E8C-FCE9E1F9B604}" type="presParOf" srcId="{88A50A2C-A07C-4345-BE2D-E46310CBB06D}" destId="{57D97450-9204-4D51-BFE2-C31C3B94F6C2}" srcOrd="9" destOrd="0" presId="urn:microsoft.com/office/officeart/2008/layout/LinedList"/>
    <dgm:cxn modelId="{040AB016-2ECC-4D44-8AFB-B8B6CE0E2299}" type="presParOf" srcId="{88A50A2C-A07C-4345-BE2D-E46310CBB06D}" destId="{ABFADDD3-AD07-4D62-8FED-6CCBE9914F34}" srcOrd="10" destOrd="0" presId="urn:microsoft.com/office/officeart/2008/layout/LinedList"/>
    <dgm:cxn modelId="{3AF6B1BE-75D8-4B77-BE04-B5F5B382A4DA}" type="presParOf" srcId="{ABFADDD3-AD07-4D62-8FED-6CCBE9914F34}" destId="{4EB1B215-3ED8-4D78-94B8-D4EBE3A80D0E}" srcOrd="0" destOrd="0" presId="urn:microsoft.com/office/officeart/2008/layout/LinedList"/>
    <dgm:cxn modelId="{F5F59E47-8BF2-4ED2-AD97-5CE9FED8386F}" type="presParOf" srcId="{ABFADDD3-AD07-4D62-8FED-6CCBE9914F34}" destId="{33C87F16-8D73-46C6-A351-641BF3C229A6}" srcOrd="1" destOrd="0" presId="urn:microsoft.com/office/officeart/2008/layout/LinedList"/>
    <dgm:cxn modelId="{43AE77A8-5354-4E67-8D6C-3D28670A05CE}" type="presParOf" srcId="{ABFADDD3-AD07-4D62-8FED-6CCBE9914F34}" destId="{868B4EE9-9AD3-4321-BA76-CAFA4D1334EA}" srcOrd="2" destOrd="0" presId="urn:microsoft.com/office/officeart/2008/layout/LinedList"/>
    <dgm:cxn modelId="{90C27971-FD73-4A9A-A293-98B7D238D691}" type="presParOf" srcId="{88A50A2C-A07C-4345-BE2D-E46310CBB06D}" destId="{FFDAA9C0-8354-4BFC-999A-38CAB657D3B9}" srcOrd="11" destOrd="0" presId="urn:microsoft.com/office/officeart/2008/layout/LinedList"/>
    <dgm:cxn modelId="{FE76CB2A-9973-4FE1-899B-86F35BAA4639}" type="presParOf" srcId="{88A50A2C-A07C-4345-BE2D-E46310CBB06D}" destId="{C553BCC7-44A3-48A5-B166-43691A51F1E6}" srcOrd="12" destOrd="0" presId="urn:microsoft.com/office/officeart/2008/layout/Lin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8C00F9-E9A3-45B2-885C-BF384E117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4CBC72-F24A-4C51-9134-0AECE3875BF1}">
      <dgm:prSet custT="1"/>
      <dgm:spPr/>
      <dgm:t>
        <a:bodyPr/>
        <a:lstStyle/>
        <a:p>
          <a:r>
            <a:rPr lang="es-UY" sz="2000" b="0" i="0" baseline="0" dirty="0">
              <a:latin typeface="Verdana" panose="020B0604030504040204" pitchFamily="34" charset="0"/>
              <a:ea typeface="Verdana" panose="020B0604030504040204" pitchFamily="34" charset="0"/>
            </a:rPr>
            <a:t>Prueba de distribución:</a:t>
          </a:r>
        </a:p>
      </dgm:t>
    </dgm:pt>
    <dgm:pt modelId="{C5FAA3DA-865B-4856-8F55-C00DB3763534}" type="parTrans" cxnId="{AA6375A6-E77C-401F-9823-94CA96E9DC0F}">
      <dgm:prSet/>
      <dgm:spPr/>
      <dgm:t>
        <a:bodyPr/>
        <a:lstStyle/>
        <a:p>
          <a:endParaRPr lang="en-US"/>
        </a:p>
      </dgm:t>
    </dgm:pt>
    <dgm:pt modelId="{C1408BFC-EAF6-49A2-9CB6-445A4E66D318}" type="sibTrans" cxnId="{AA6375A6-E77C-401F-9823-94CA96E9DC0F}">
      <dgm:prSet/>
      <dgm:spPr/>
      <dgm:t>
        <a:bodyPr/>
        <a:lstStyle/>
        <a:p>
          <a:endParaRPr lang="en-US"/>
        </a:p>
      </dgm:t>
    </dgm:pt>
    <dgm:pt modelId="{BE44A61F-7720-4BC0-A590-949322C69A8E}">
      <dgm:prSet custT="1"/>
      <dgm:spPr>
        <a:solidFill>
          <a:schemeClr val="accent5">
            <a:lumMod val="20000"/>
            <a:lumOff val="80000"/>
          </a:schemeClr>
        </a:solidFill>
      </dgm:spPr>
      <dgm:t>
        <a:bodyPr/>
        <a:lstStyle/>
        <a:p>
          <a:pPr>
            <a:lnSpc>
              <a:spcPct val="100000"/>
            </a:lnSpc>
          </a:pPr>
          <a:r>
            <a:rPr lang="es-UY" sz="1800" b="0" i="0" baseline="0" dirty="0">
              <a:latin typeface="Verdana" panose="020B0604030504040204" pitchFamily="34" charset="0"/>
              <a:ea typeface="Verdana" panose="020B0604030504040204" pitchFamily="34" charset="0"/>
            </a:rPr>
            <a:t>Aportar prueba escrita si se cuestiona la distribución: Fórmula CN 07 – Aviso de recibo, copia de la firma u otro tipo de prueba</a:t>
          </a:r>
        </a:p>
      </dgm:t>
    </dgm:pt>
    <dgm:pt modelId="{1070C04E-5EDE-450F-9200-AE0D97DD6401}" type="parTrans" cxnId="{CB83FC11-95BE-41CE-97A6-19620BAC2027}">
      <dgm:prSet/>
      <dgm:spPr/>
      <dgm:t>
        <a:bodyPr/>
        <a:lstStyle/>
        <a:p>
          <a:endParaRPr lang="en-US"/>
        </a:p>
      </dgm:t>
    </dgm:pt>
    <dgm:pt modelId="{3091FB37-8F7E-4523-9DCE-1D42AC6E2DF0}" type="sibTrans" cxnId="{CB83FC11-95BE-41CE-97A6-19620BAC2027}">
      <dgm:prSet/>
      <dgm:spPr/>
      <dgm:t>
        <a:bodyPr/>
        <a:lstStyle/>
        <a:p>
          <a:endParaRPr lang="en-US"/>
        </a:p>
      </dgm:t>
    </dgm:pt>
    <dgm:pt modelId="{08F808E9-8413-477C-AA4B-8F79F10CC66A}">
      <dgm:prSet custT="1"/>
      <dgm:spPr>
        <a:solidFill>
          <a:schemeClr val="accent5">
            <a:lumMod val="20000"/>
            <a:lumOff val="80000"/>
          </a:schemeClr>
        </a:solidFill>
      </dgm:spPr>
      <dgm:t>
        <a:bodyPr/>
        <a:lstStyle/>
        <a:p>
          <a:pPr>
            <a:lnSpc>
              <a:spcPct val="100000"/>
            </a:lnSpc>
          </a:pPr>
          <a:r>
            <a:rPr lang="es-UY" sz="1800" b="0" i="0" baseline="0" dirty="0">
              <a:latin typeface="Verdana" panose="020B0604030504040204" pitchFamily="34" charset="0"/>
              <a:ea typeface="Verdana" panose="020B0604030504040204" pitchFamily="34" charset="0"/>
            </a:rPr>
            <a:t>Cumplir los artículos correspondientes de la UPU</a:t>
          </a:r>
        </a:p>
      </dgm:t>
    </dgm:pt>
    <dgm:pt modelId="{4424AF47-2438-431A-BD92-AE80440E278E}" type="parTrans" cxnId="{486379FA-8E0E-40EF-9350-C51012DF082F}">
      <dgm:prSet/>
      <dgm:spPr/>
      <dgm:t>
        <a:bodyPr/>
        <a:lstStyle/>
        <a:p>
          <a:endParaRPr lang="en-US"/>
        </a:p>
      </dgm:t>
    </dgm:pt>
    <dgm:pt modelId="{62D67FF6-1B33-4C96-ABD1-1B387A15C150}" type="sibTrans" cxnId="{486379FA-8E0E-40EF-9350-C51012DF082F}">
      <dgm:prSet/>
      <dgm:spPr/>
      <dgm:t>
        <a:bodyPr/>
        <a:lstStyle/>
        <a:p>
          <a:endParaRPr lang="en-US"/>
        </a:p>
      </dgm:t>
    </dgm:pt>
    <dgm:pt modelId="{BDD3E6DD-CDAF-4D92-959A-E024368D2DA6}" type="pres">
      <dgm:prSet presAssocID="{6E8C00F9-E9A3-45B2-885C-BF384E1178AC}" presName="linear" presStyleCnt="0">
        <dgm:presLayoutVars>
          <dgm:animLvl val="lvl"/>
          <dgm:resizeHandles val="exact"/>
        </dgm:presLayoutVars>
      </dgm:prSet>
      <dgm:spPr/>
    </dgm:pt>
    <dgm:pt modelId="{57DF95DA-5C5D-49B0-A317-BB2F6F066FEA}" type="pres">
      <dgm:prSet presAssocID="{AB4CBC72-F24A-4C51-9134-0AECE3875BF1}" presName="parentText" presStyleLbl="node1" presStyleIdx="0" presStyleCnt="1" custScaleY="177609" custLinFactNeighborX="703" custLinFactNeighborY="-12315">
        <dgm:presLayoutVars>
          <dgm:chMax val="0"/>
          <dgm:bulletEnabled val="1"/>
        </dgm:presLayoutVars>
      </dgm:prSet>
      <dgm:spPr/>
    </dgm:pt>
    <dgm:pt modelId="{0F971234-EA5D-4C08-A573-96BE00F3A6E4}" type="pres">
      <dgm:prSet presAssocID="{AB4CBC72-F24A-4C51-9134-0AECE3875BF1}" presName="childText" presStyleLbl="revTx" presStyleIdx="0" presStyleCnt="1" custScaleY="112119">
        <dgm:presLayoutVars>
          <dgm:bulletEnabled val="1"/>
        </dgm:presLayoutVars>
      </dgm:prSet>
      <dgm:spPr/>
    </dgm:pt>
  </dgm:ptLst>
  <dgm:cxnLst>
    <dgm:cxn modelId="{235A500F-442B-40B3-AD49-83B7857D3836}" type="presOf" srcId="{08F808E9-8413-477C-AA4B-8F79F10CC66A}" destId="{0F971234-EA5D-4C08-A573-96BE00F3A6E4}" srcOrd="0" destOrd="1" presId="urn:microsoft.com/office/officeart/2005/8/layout/vList2"/>
    <dgm:cxn modelId="{CB83FC11-95BE-41CE-97A6-19620BAC2027}" srcId="{AB4CBC72-F24A-4C51-9134-0AECE3875BF1}" destId="{BE44A61F-7720-4BC0-A590-949322C69A8E}" srcOrd="0" destOrd="0" parTransId="{1070C04E-5EDE-450F-9200-AE0D97DD6401}" sibTransId="{3091FB37-8F7E-4523-9DCE-1D42AC6E2DF0}"/>
    <dgm:cxn modelId="{AA6375A6-E77C-401F-9823-94CA96E9DC0F}" srcId="{6E8C00F9-E9A3-45B2-885C-BF384E1178AC}" destId="{AB4CBC72-F24A-4C51-9134-0AECE3875BF1}" srcOrd="0" destOrd="0" parTransId="{C5FAA3DA-865B-4856-8F55-C00DB3763534}" sibTransId="{C1408BFC-EAF6-49A2-9CB6-445A4E66D318}"/>
    <dgm:cxn modelId="{711632B8-3BA6-45BE-A713-2A8EA92DB00A}" type="presOf" srcId="{AB4CBC72-F24A-4C51-9134-0AECE3875BF1}" destId="{57DF95DA-5C5D-49B0-A317-BB2F6F066FEA}" srcOrd="0" destOrd="0" presId="urn:microsoft.com/office/officeart/2005/8/layout/vList2"/>
    <dgm:cxn modelId="{CD6B0EE3-E4A4-4950-A014-0DD3D41359BE}" type="presOf" srcId="{6E8C00F9-E9A3-45B2-885C-BF384E1178AC}" destId="{BDD3E6DD-CDAF-4D92-959A-E024368D2DA6}" srcOrd="0" destOrd="0" presId="urn:microsoft.com/office/officeart/2005/8/layout/vList2"/>
    <dgm:cxn modelId="{E77F77F5-4451-47BB-8A57-80A51CECC620}" type="presOf" srcId="{BE44A61F-7720-4BC0-A590-949322C69A8E}" destId="{0F971234-EA5D-4C08-A573-96BE00F3A6E4}" srcOrd="0" destOrd="0" presId="urn:microsoft.com/office/officeart/2005/8/layout/vList2"/>
    <dgm:cxn modelId="{486379FA-8E0E-40EF-9350-C51012DF082F}" srcId="{AB4CBC72-F24A-4C51-9134-0AECE3875BF1}" destId="{08F808E9-8413-477C-AA4B-8F79F10CC66A}" srcOrd="1" destOrd="0" parTransId="{4424AF47-2438-431A-BD92-AE80440E278E}" sibTransId="{62D67FF6-1B33-4C96-ABD1-1B387A15C150}"/>
    <dgm:cxn modelId="{9D020D96-EBCC-40DF-ABC5-4455E4BC62F3}" type="presParOf" srcId="{BDD3E6DD-CDAF-4D92-959A-E024368D2DA6}" destId="{57DF95DA-5C5D-49B0-A317-BB2F6F066FEA}" srcOrd="0" destOrd="0" presId="urn:microsoft.com/office/officeart/2005/8/layout/vList2"/>
    <dgm:cxn modelId="{BA2A5550-5A09-4463-B5DA-BEE30A2A82B5}" type="presParOf" srcId="{BDD3E6DD-CDAF-4D92-959A-E024368D2DA6}" destId="{0F971234-EA5D-4C08-A573-96BE00F3A6E4}" srcOrd="1" destOrd="0" presId="urn:microsoft.com/office/officeart/2005/8/layout/vList2"/>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A67EBC-E30C-4725-91E5-060B90EDF8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0204FA-56E1-40B9-9D39-5942F7DF4F57}">
      <dgm:prSet custT="1"/>
      <dgm:spPr/>
      <dgm:t>
        <a:bodyPr/>
        <a:lstStyle/>
        <a:p>
          <a:r>
            <a:rPr lang="es-UY" sz="1600" dirty="0">
              <a:latin typeface="Verdana" panose="020B0604030504040204" pitchFamily="34" charset="0"/>
              <a:ea typeface="Verdana" panose="020B0604030504040204" pitchFamily="34" charset="0"/>
            </a:rPr>
            <a:t>El SRI y los mensajes EMSEVT garantizan el tratamiento uniforme de las reclamaciones y un seguimiento transparente.</a:t>
          </a:r>
        </a:p>
      </dgm:t>
    </dgm:pt>
    <dgm:pt modelId="{03F71F96-446A-426B-AC36-973FB6B57087}" type="parTrans" cxnId="{29928FF4-39E5-43FD-8669-A22228EF9E14}">
      <dgm:prSet/>
      <dgm:spPr/>
      <dgm:t>
        <a:bodyPr/>
        <a:lstStyle/>
        <a:p>
          <a:endParaRPr lang="en-US"/>
        </a:p>
      </dgm:t>
    </dgm:pt>
    <dgm:pt modelId="{79DB2188-7DF2-49F2-AC39-19FB92F8D101}" type="sibTrans" cxnId="{29928FF4-39E5-43FD-8669-A22228EF9E14}">
      <dgm:prSet/>
      <dgm:spPr/>
      <dgm:t>
        <a:bodyPr/>
        <a:lstStyle/>
        <a:p>
          <a:endParaRPr lang="en-US"/>
        </a:p>
      </dgm:t>
    </dgm:pt>
    <dgm:pt modelId="{34AB961F-0B84-4DE4-9320-1702B18D44BE}">
      <dgm:prSet custT="1"/>
      <dgm:spPr/>
      <dgm:t>
        <a:bodyPr/>
        <a:lstStyle/>
        <a:p>
          <a:r>
            <a:rPr lang="es-UY" sz="1600" dirty="0">
              <a:latin typeface="Verdana" panose="020B0604030504040204" pitchFamily="34" charset="0"/>
              <a:ea typeface="Verdana" panose="020B0604030504040204" pitchFamily="34" charset="0"/>
            </a:rPr>
            <a:t>Se ajustan los procesos a los plazos y los datos obligatorios</a:t>
          </a:r>
        </a:p>
      </dgm:t>
    </dgm:pt>
    <dgm:pt modelId="{AE8B0C33-3B60-4DA7-A09E-1F2ED48E322F}" type="parTrans" cxnId="{46705FCA-869A-40AA-96CA-B5370AA711AF}">
      <dgm:prSet/>
      <dgm:spPr/>
      <dgm:t>
        <a:bodyPr/>
        <a:lstStyle/>
        <a:p>
          <a:endParaRPr lang="en-US"/>
        </a:p>
      </dgm:t>
    </dgm:pt>
    <dgm:pt modelId="{3FB2A6C9-3CD3-4BCC-B90D-423A67FA7B8D}" type="sibTrans" cxnId="{46705FCA-869A-40AA-96CA-B5370AA711AF}">
      <dgm:prSet/>
      <dgm:spPr/>
      <dgm:t>
        <a:bodyPr/>
        <a:lstStyle/>
        <a:p>
          <a:endParaRPr lang="en-US"/>
        </a:p>
      </dgm:t>
    </dgm:pt>
    <dgm:pt modelId="{2A13B84B-D3C6-420F-BA30-A1098BC19604}">
      <dgm:prSet custT="1"/>
      <dgm:spPr/>
      <dgm:t>
        <a:bodyPr/>
        <a:lstStyle/>
        <a:p>
          <a:r>
            <a:rPr lang="es-UY" sz="1600" dirty="0">
              <a:latin typeface="Verdana" panose="020B0604030504040204" pitchFamily="34" charset="0"/>
              <a:ea typeface="Verdana" panose="020B0604030504040204" pitchFamily="34" charset="0"/>
            </a:rPr>
            <a:t>Proposición en consecuencia sobre el uso obligatorio del SRI para los envíos de correspondencia, que se debatirá en la reunión del Grupo «Integración del Desarrollo de Productos» del 9 de febrero de 2026</a:t>
          </a:r>
        </a:p>
      </dgm:t>
    </dgm:pt>
    <dgm:pt modelId="{50E6FE40-9777-4C58-BF10-B47469071B90}" type="parTrans" cxnId="{5A7FA10B-ACC9-4791-83C5-020CB1734CE3}">
      <dgm:prSet/>
      <dgm:spPr/>
      <dgm:t>
        <a:bodyPr/>
        <a:lstStyle/>
        <a:p>
          <a:endParaRPr lang="en-US"/>
        </a:p>
      </dgm:t>
    </dgm:pt>
    <dgm:pt modelId="{67A0DE22-D83D-4F27-BE16-D09A59C251D1}" type="sibTrans" cxnId="{5A7FA10B-ACC9-4791-83C5-020CB1734CE3}">
      <dgm:prSet/>
      <dgm:spPr/>
      <dgm:t>
        <a:bodyPr/>
        <a:lstStyle/>
        <a:p>
          <a:endParaRPr lang="en-US"/>
        </a:p>
      </dgm:t>
    </dgm:pt>
    <dgm:pt modelId="{B6F40A52-B976-4CFF-A4A3-8A47B2E586FE}">
      <dgm:prSet custT="1"/>
      <dgm:spPr/>
      <dgm:t>
        <a:bodyPr/>
        <a:lstStyle/>
        <a:p>
          <a:r>
            <a:rPr lang="es-UY" sz="1600" dirty="0">
              <a:latin typeface="Verdana" panose="020B0604030504040204" pitchFamily="34" charset="0"/>
              <a:ea typeface="Verdana" panose="020B0604030504040204" pitchFamily="34" charset="0"/>
            </a:rPr>
            <a:t>Sistema de reclamaciones a través de Internet certificado por la UPU para el tratamiento electrónico de reclamaciones sobre envíos de correspondencia</a:t>
          </a:r>
        </a:p>
      </dgm:t>
    </dgm:pt>
    <dgm:pt modelId="{067DBBDF-4AD4-4C12-9565-380D3A687F1F}" type="parTrans" cxnId="{244522F3-EBCB-4950-8E6D-ED7C67FA3A5A}">
      <dgm:prSet/>
      <dgm:spPr/>
      <dgm:t>
        <a:bodyPr/>
        <a:lstStyle/>
        <a:p>
          <a:endParaRPr lang="en-US"/>
        </a:p>
      </dgm:t>
    </dgm:pt>
    <dgm:pt modelId="{3605FD3D-8C7B-4BD2-91E3-A848B64170F6}" type="sibTrans" cxnId="{244522F3-EBCB-4950-8E6D-ED7C67FA3A5A}">
      <dgm:prSet/>
      <dgm:spPr/>
      <dgm:t>
        <a:bodyPr/>
        <a:lstStyle/>
        <a:p>
          <a:endParaRPr lang="en-US"/>
        </a:p>
      </dgm:t>
    </dgm:pt>
    <dgm:pt modelId="{05F02C46-715E-4C58-B22B-6B9890942660}" type="pres">
      <dgm:prSet presAssocID="{AAA67EBC-E30C-4725-91E5-060B90EDF8CD}" presName="Name0" presStyleCnt="0">
        <dgm:presLayoutVars>
          <dgm:dir/>
          <dgm:resizeHandles val="exact"/>
        </dgm:presLayoutVars>
      </dgm:prSet>
      <dgm:spPr/>
    </dgm:pt>
    <dgm:pt modelId="{6B19132C-9697-40C2-AE76-6B4A6F6E9BA6}" type="pres">
      <dgm:prSet presAssocID="{9C0204FA-56E1-40B9-9D39-5942F7DF4F57}" presName="node" presStyleLbl="node1" presStyleIdx="0" presStyleCnt="4">
        <dgm:presLayoutVars>
          <dgm:bulletEnabled val="1"/>
        </dgm:presLayoutVars>
      </dgm:prSet>
      <dgm:spPr/>
    </dgm:pt>
    <dgm:pt modelId="{70421380-36A6-4928-9BC6-FE775ED60231}" type="pres">
      <dgm:prSet presAssocID="{79DB2188-7DF2-49F2-AC39-19FB92F8D101}" presName="sibTrans" presStyleCnt="0"/>
      <dgm:spPr/>
    </dgm:pt>
    <dgm:pt modelId="{340E977A-5595-4AC7-966D-4DF669058FAD}" type="pres">
      <dgm:prSet presAssocID="{34AB961F-0B84-4DE4-9320-1702B18D44BE}" presName="node" presStyleLbl="node1" presStyleIdx="1" presStyleCnt="4">
        <dgm:presLayoutVars>
          <dgm:bulletEnabled val="1"/>
        </dgm:presLayoutVars>
      </dgm:prSet>
      <dgm:spPr/>
    </dgm:pt>
    <dgm:pt modelId="{0A1AFCB7-3821-412C-820E-FCB3C39FB220}" type="pres">
      <dgm:prSet presAssocID="{3FB2A6C9-3CD3-4BCC-B90D-423A67FA7B8D}" presName="sibTrans" presStyleCnt="0"/>
      <dgm:spPr/>
    </dgm:pt>
    <dgm:pt modelId="{7393F0BC-0FD2-412C-B5CD-C4906395C4BE}" type="pres">
      <dgm:prSet presAssocID="{2A13B84B-D3C6-420F-BA30-A1098BC19604}" presName="node" presStyleLbl="node1" presStyleIdx="2" presStyleCnt="4">
        <dgm:presLayoutVars>
          <dgm:bulletEnabled val="1"/>
        </dgm:presLayoutVars>
      </dgm:prSet>
      <dgm:spPr/>
    </dgm:pt>
    <dgm:pt modelId="{691BED80-2F80-4B2C-9975-430C610636B6}" type="pres">
      <dgm:prSet presAssocID="{67A0DE22-D83D-4F27-BE16-D09A59C251D1}" presName="sibTrans" presStyleCnt="0"/>
      <dgm:spPr/>
    </dgm:pt>
    <dgm:pt modelId="{73D93220-46D7-4418-8EAF-0CC3864384EC}" type="pres">
      <dgm:prSet presAssocID="{B6F40A52-B976-4CFF-A4A3-8A47B2E586FE}" presName="node" presStyleLbl="node1" presStyleIdx="3" presStyleCnt="4">
        <dgm:presLayoutVars>
          <dgm:bulletEnabled val="1"/>
        </dgm:presLayoutVars>
      </dgm:prSet>
      <dgm:spPr/>
    </dgm:pt>
  </dgm:ptLst>
  <dgm:cxnLst>
    <dgm:cxn modelId="{5A7FA10B-ACC9-4791-83C5-020CB1734CE3}" srcId="{AAA67EBC-E30C-4725-91E5-060B90EDF8CD}" destId="{2A13B84B-D3C6-420F-BA30-A1098BC19604}" srcOrd="2" destOrd="0" parTransId="{50E6FE40-9777-4C58-BF10-B47469071B90}" sibTransId="{67A0DE22-D83D-4F27-BE16-D09A59C251D1}"/>
    <dgm:cxn modelId="{9B1AB026-AC28-4048-9E72-5610F9CA1C89}" type="presOf" srcId="{34AB961F-0B84-4DE4-9320-1702B18D44BE}" destId="{340E977A-5595-4AC7-966D-4DF669058FAD}" srcOrd="0" destOrd="0" presId="urn:microsoft.com/office/officeart/2005/8/layout/hList6"/>
    <dgm:cxn modelId="{D0FBB03B-4B1D-495A-BF64-3B0F75F8788E}" type="presOf" srcId="{AAA67EBC-E30C-4725-91E5-060B90EDF8CD}" destId="{05F02C46-715E-4C58-B22B-6B9890942660}" srcOrd="0" destOrd="0" presId="urn:microsoft.com/office/officeart/2005/8/layout/hList6"/>
    <dgm:cxn modelId="{39C9CF80-1362-42E3-A564-2F9E9EEE1435}" type="presOf" srcId="{9C0204FA-56E1-40B9-9D39-5942F7DF4F57}" destId="{6B19132C-9697-40C2-AE76-6B4A6F6E9BA6}" srcOrd="0" destOrd="0" presId="urn:microsoft.com/office/officeart/2005/8/layout/hList6"/>
    <dgm:cxn modelId="{46705FCA-869A-40AA-96CA-B5370AA711AF}" srcId="{AAA67EBC-E30C-4725-91E5-060B90EDF8CD}" destId="{34AB961F-0B84-4DE4-9320-1702B18D44BE}" srcOrd="1" destOrd="0" parTransId="{AE8B0C33-3B60-4DA7-A09E-1F2ED48E322F}" sibTransId="{3FB2A6C9-3CD3-4BCC-B90D-423A67FA7B8D}"/>
    <dgm:cxn modelId="{D30173D9-7E8B-4F46-8AB4-A1A26496D0E8}" type="presOf" srcId="{2A13B84B-D3C6-420F-BA30-A1098BC19604}" destId="{7393F0BC-0FD2-412C-B5CD-C4906395C4BE}" srcOrd="0" destOrd="0" presId="urn:microsoft.com/office/officeart/2005/8/layout/hList6"/>
    <dgm:cxn modelId="{244522F3-EBCB-4950-8E6D-ED7C67FA3A5A}" srcId="{AAA67EBC-E30C-4725-91E5-060B90EDF8CD}" destId="{B6F40A52-B976-4CFF-A4A3-8A47B2E586FE}" srcOrd="3" destOrd="0" parTransId="{067DBBDF-4AD4-4C12-9565-380D3A687F1F}" sibTransId="{3605FD3D-8C7B-4BD2-91E3-A848B64170F6}"/>
    <dgm:cxn modelId="{29928FF4-39E5-43FD-8669-A22228EF9E14}" srcId="{AAA67EBC-E30C-4725-91E5-060B90EDF8CD}" destId="{9C0204FA-56E1-40B9-9D39-5942F7DF4F57}" srcOrd="0" destOrd="0" parTransId="{03F71F96-446A-426B-AC36-973FB6B57087}" sibTransId="{79DB2188-7DF2-49F2-AC39-19FB92F8D101}"/>
    <dgm:cxn modelId="{234EA3FD-4F1D-4C73-A564-C211F45C6397}" type="presOf" srcId="{B6F40A52-B976-4CFF-A4A3-8A47B2E586FE}" destId="{73D93220-46D7-4418-8EAF-0CC3864384EC}" srcOrd="0" destOrd="0" presId="urn:microsoft.com/office/officeart/2005/8/layout/hList6"/>
    <dgm:cxn modelId="{8A6CFFCA-1318-4A65-BCB4-8B688F1E7331}" type="presParOf" srcId="{05F02C46-715E-4C58-B22B-6B9890942660}" destId="{6B19132C-9697-40C2-AE76-6B4A6F6E9BA6}" srcOrd="0" destOrd="0" presId="urn:microsoft.com/office/officeart/2005/8/layout/hList6"/>
    <dgm:cxn modelId="{5640104B-783B-48B1-8F5C-5A03BF1315F8}" type="presParOf" srcId="{05F02C46-715E-4C58-B22B-6B9890942660}" destId="{70421380-36A6-4928-9BC6-FE775ED60231}" srcOrd="1" destOrd="0" presId="urn:microsoft.com/office/officeart/2005/8/layout/hList6"/>
    <dgm:cxn modelId="{1F5D5F8D-F135-4A10-B8D9-8C7072EF7F5A}" type="presParOf" srcId="{05F02C46-715E-4C58-B22B-6B9890942660}" destId="{340E977A-5595-4AC7-966D-4DF669058FAD}" srcOrd="2" destOrd="0" presId="urn:microsoft.com/office/officeart/2005/8/layout/hList6"/>
    <dgm:cxn modelId="{B36F724C-EA64-46B1-9DBD-A5AF52BDEF64}" type="presParOf" srcId="{05F02C46-715E-4C58-B22B-6B9890942660}" destId="{0A1AFCB7-3821-412C-820E-FCB3C39FB220}" srcOrd="3" destOrd="0" presId="urn:microsoft.com/office/officeart/2005/8/layout/hList6"/>
    <dgm:cxn modelId="{2FBF7EBE-CE6E-4399-9B98-143E9D7FAF1C}" type="presParOf" srcId="{05F02C46-715E-4C58-B22B-6B9890942660}" destId="{7393F0BC-0FD2-412C-B5CD-C4906395C4BE}" srcOrd="4" destOrd="0" presId="urn:microsoft.com/office/officeart/2005/8/layout/hList6"/>
    <dgm:cxn modelId="{B349CBD7-5097-4158-A43E-1F9F50023365}" type="presParOf" srcId="{05F02C46-715E-4C58-B22B-6B9890942660}" destId="{691BED80-2F80-4B2C-9975-430C610636B6}" srcOrd="5" destOrd="0" presId="urn:microsoft.com/office/officeart/2005/8/layout/hList6"/>
    <dgm:cxn modelId="{C5D5F4DC-2459-49E9-8B88-6DF5C6ACF6CD}" type="presParOf" srcId="{05F02C46-715E-4C58-B22B-6B9890942660}" destId="{73D93220-46D7-4418-8EAF-0CC3864384E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14606-167D-4355-B6A7-F00043BBFA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A0CC16-D9D3-4363-8408-04AF5E59E271}">
      <dgm:prSet custT="1"/>
      <dgm:spPr/>
      <dgm:t>
        <a:bodyPr/>
        <a:lstStyle/>
        <a:p>
          <a:r>
            <a:rPr lang="es-UY" sz="1800" dirty="0">
              <a:latin typeface="Verdana" panose="020B0604030504040204" pitchFamily="34" charset="0"/>
              <a:ea typeface="Verdana" panose="020B0604030504040204" pitchFamily="34" charset="0"/>
            </a:rPr>
            <a:t>En el período de sesiones S6 del CEP, se aprobó la guía del usuario para el servicio de distribución con seguimiento para los envíos de correspondencia (CEP C 2 2024.2–Doc 2c.Anexo 1)</a:t>
          </a:r>
        </a:p>
      </dgm:t>
    </dgm:pt>
    <dgm:pt modelId="{898AE66A-855E-42A3-826C-3B58D7F6FB22}" type="sibTrans" cxnId="{17228459-857C-425E-9D27-BFBEEB696AAD}">
      <dgm:prSet/>
      <dgm:spPr/>
      <dgm:t>
        <a:bodyPr/>
        <a:lstStyle/>
        <a:p>
          <a:endParaRPr lang="en-US"/>
        </a:p>
      </dgm:t>
    </dgm:pt>
    <dgm:pt modelId="{31387D79-2608-4343-A5F1-32CA6C0EF9A6}" type="parTrans" cxnId="{17228459-857C-425E-9D27-BFBEEB696AAD}">
      <dgm:prSet/>
      <dgm:spPr/>
      <dgm:t>
        <a:bodyPr/>
        <a:lstStyle/>
        <a:p>
          <a:endParaRPr lang="en-US"/>
        </a:p>
      </dgm:t>
    </dgm:pt>
    <dgm:pt modelId="{7F10A10F-4580-447A-933B-70385B80D444}" type="pres">
      <dgm:prSet presAssocID="{EEC14606-167D-4355-B6A7-F00043BBFAEF}" presName="linear" presStyleCnt="0">
        <dgm:presLayoutVars>
          <dgm:animLvl val="lvl"/>
          <dgm:resizeHandles val="exact"/>
        </dgm:presLayoutVars>
      </dgm:prSet>
      <dgm:spPr/>
    </dgm:pt>
    <dgm:pt modelId="{7FAF29E8-8CFB-4D63-815F-7A5C01065A28}" type="pres">
      <dgm:prSet presAssocID="{4CA0CC16-D9D3-4363-8408-04AF5E59E271}" presName="parentText" presStyleLbl="node1" presStyleIdx="0" presStyleCnt="1" custScaleX="109336" custScaleY="647751" custLinFactNeighborX="-1893" custLinFactNeighborY="-1901">
        <dgm:presLayoutVars>
          <dgm:chMax val="0"/>
          <dgm:bulletEnabled val="1"/>
        </dgm:presLayoutVars>
      </dgm:prSet>
      <dgm:spPr/>
    </dgm:pt>
  </dgm:ptLst>
  <dgm:cxnLst>
    <dgm:cxn modelId="{7D98F524-62F3-4BA8-8DAF-58ECF14EC393}" type="presOf" srcId="{EEC14606-167D-4355-B6A7-F00043BBFAEF}" destId="{7F10A10F-4580-447A-933B-70385B80D444}" srcOrd="0" destOrd="0" presId="urn:microsoft.com/office/officeart/2005/8/layout/vList2"/>
    <dgm:cxn modelId="{17228459-857C-425E-9D27-BFBEEB696AAD}" srcId="{EEC14606-167D-4355-B6A7-F00043BBFAEF}" destId="{4CA0CC16-D9D3-4363-8408-04AF5E59E271}" srcOrd="0" destOrd="0" parTransId="{31387D79-2608-4343-A5F1-32CA6C0EF9A6}" sibTransId="{898AE66A-855E-42A3-826C-3B58D7F6FB22}"/>
    <dgm:cxn modelId="{247DFCFF-3CB4-49FA-B2F7-4CB54BDD0BED}" type="presOf" srcId="{4CA0CC16-D9D3-4363-8408-04AF5E59E271}" destId="{7FAF29E8-8CFB-4D63-815F-7A5C01065A28}" srcOrd="0" destOrd="0" presId="urn:microsoft.com/office/officeart/2005/8/layout/vList2"/>
    <dgm:cxn modelId="{F70060A6-3D2E-41CB-9601-EFD62083C6BA}" type="presParOf" srcId="{7F10A10F-4580-447A-933B-70385B80D444}" destId="{7FAF29E8-8CFB-4D63-815F-7A5C01065A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EE45C-BC37-4649-958E-09FD23281E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00419E-C50A-41C9-9AAC-B7F38C8B81D5}">
      <dgm:prSet custT="1"/>
      <dgm:spPr/>
      <dgm:t>
        <a:bodyPr/>
        <a:lstStyle/>
        <a:p>
          <a:pPr algn="just"/>
          <a:r>
            <a:rPr lang="es-UY" sz="1400" dirty="0">
              <a:latin typeface="Verdana" panose="020B0604030504040204" pitchFamily="34" charset="0"/>
              <a:ea typeface="Verdana" panose="020B0604030504040204" pitchFamily="34" charset="0"/>
            </a:rPr>
            <a:t>Los envíos con seguimiento deberán utilizar la horquilla específica de indicadores de servicio LA–LZ; el uso del indicador LZ requiere un acuerdo bilateral. Estos indicadores de servicio comprenden los dos primeros caracteres del identificador provisto de un código de barras tal como se define en la norma técnica S10 de la UPU (Identificación de los envíos postales – Identificadores de 13 caracteres). </a:t>
          </a:r>
        </a:p>
      </dgm:t>
    </dgm:pt>
    <dgm:pt modelId="{602EAD39-22E4-4C1E-B09A-C5D6C60AE1B7}" type="parTrans" cxnId="{319C251D-EFD4-40C2-93DE-4ED990466700}">
      <dgm:prSet/>
      <dgm:spPr/>
      <dgm:t>
        <a:bodyPr/>
        <a:lstStyle/>
        <a:p>
          <a:endParaRPr lang="en-US" sz="1800"/>
        </a:p>
      </dgm:t>
    </dgm:pt>
    <dgm:pt modelId="{176C11D9-B5C5-4506-93BC-5F6576D1567C}" type="sibTrans" cxnId="{319C251D-EFD4-40C2-93DE-4ED990466700}">
      <dgm:prSet/>
      <dgm:spPr/>
      <dgm:t>
        <a:bodyPr/>
        <a:lstStyle/>
        <a:p>
          <a:endParaRPr lang="en-US" sz="1800"/>
        </a:p>
      </dgm:t>
    </dgm:pt>
    <dgm:pt modelId="{E3DF9F63-0390-40B9-B7B7-462158E22A28}">
      <dgm:prSet custT="1"/>
      <dgm:spPr/>
      <dgm:t>
        <a:bodyPr/>
        <a:lstStyle/>
        <a:p>
          <a:pPr algn="just"/>
          <a:r>
            <a:rPr lang="es-UY" sz="1400" dirty="0">
              <a:latin typeface="Verdana" panose="020B0604030504040204" pitchFamily="34" charset="0"/>
              <a:ea typeface="Verdana" panose="020B0604030504040204" pitchFamily="34" charset="0"/>
            </a:rPr>
            <a:t>Los operadores designados colocarán en los pequeños paquetes que contengan mercaderías un identificador único con código de barras conforme a la norma técnica S10 de la UPU que permita transmitir a la aduana por vía electrónica información anticipada de conformidad con la norma de mensajería EDI M33 (ITMATT v1) de la UPU. </a:t>
          </a:r>
        </a:p>
      </dgm:t>
    </dgm:pt>
    <dgm:pt modelId="{159E4636-67D9-4F6C-98BA-10691BDA22EA}" type="parTrans" cxnId="{34C505A9-FE3B-424B-B810-E882EE3C9C5F}">
      <dgm:prSet/>
      <dgm:spPr/>
      <dgm:t>
        <a:bodyPr/>
        <a:lstStyle/>
        <a:p>
          <a:endParaRPr lang="en-US" sz="1800"/>
        </a:p>
      </dgm:t>
    </dgm:pt>
    <dgm:pt modelId="{246ACEF6-3914-4777-BB3A-D0220C102284}" type="sibTrans" cxnId="{34C505A9-FE3B-424B-B810-E882EE3C9C5F}">
      <dgm:prSet/>
      <dgm:spPr/>
      <dgm:t>
        <a:bodyPr/>
        <a:lstStyle/>
        <a:p>
          <a:endParaRPr lang="en-US" sz="1800"/>
        </a:p>
      </dgm:t>
    </dgm:pt>
    <dgm:pt modelId="{68BC714B-F5CC-4DA8-BD72-FB3E8806358D}">
      <dgm:prSet custT="1"/>
      <dgm:spPr/>
      <dgm:t>
        <a:bodyPr/>
        <a:lstStyle/>
        <a:p>
          <a:pPr algn="just"/>
          <a:r>
            <a:rPr lang="es-UY" sz="1400" dirty="0">
              <a:latin typeface="Verdana" panose="020B0604030504040204" pitchFamily="34" charset="0"/>
              <a:ea typeface="Verdana" panose="020B0604030504040204" pitchFamily="34" charset="0"/>
            </a:rPr>
            <a:t>Sin embargo, la presencia del identificador no implicará la prestación de un servicio de confirmación de la entrega.</a:t>
          </a:r>
        </a:p>
      </dgm:t>
    </dgm:pt>
    <dgm:pt modelId="{45653264-EA60-4550-B0AA-F14032C0579A}" type="parTrans" cxnId="{A6C5D026-C0C1-47D7-9586-B9D5B73F0418}">
      <dgm:prSet/>
      <dgm:spPr/>
      <dgm:t>
        <a:bodyPr/>
        <a:lstStyle/>
        <a:p>
          <a:endParaRPr lang="en-US" sz="1800"/>
        </a:p>
      </dgm:t>
    </dgm:pt>
    <dgm:pt modelId="{DACF4FE5-7AA0-4909-A946-8225E54BE78E}" type="sibTrans" cxnId="{A6C5D026-C0C1-47D7-9586-B9D5B73F0418}">
      <dgm:prSet/>
      <dgm:spPr/>
      <dgm:t>
        <a:bodyPr/>
        <a:lstStyle/>
        <a:p>
          <a:endParaRPr lang="en-US" sz="1800"/>
        </a:p>
      </dgm:t>
    </dgm:pt>
    <dgm:pt modelId="{A16AD6BE-773D-44E7-9A83-6D0F4C817994}">
      <dgm:prSet custT="1"/>
      <dgm:spPr/>
      <dgm:t>
        <a:bodyPr/>
        <a:lstStyle/>
        <a:p>
          <a:pPr algn="just"/>
          <a:r>
            <a:rPr lang="es-UY" sz="1400" dirty="0">
              <a:latin typeface="Verdana" panose="020B0604030504040204" pitchFamily="34" charset="0"/>
              <a:ea typeface="Verdana" panose="020B0604030504040204" pitchFamily="34" charset="0"/>
            </a:rPr>
            <a:t>El identificador deberá colocarse en el anverso del envío y no deberá ocultar otras indicaciones de servicio, impresiones de franqueo o datos de la dirección.</a:t>
          </a:r>
        </a:p>
      </dgm:t>
    </dgm:pt>
    <dgm:pt modelId="{46F57DA3-863B-4732-827D-F17D27E3BA09}" type="parTrans" cxnId="{00B08D7F-F07D-4B92-92E1-34FFB564BBF7}">
      <dgm:prSet/>
      <dgm:spPr/>
      <dgm:t>
        <a:bodyPr/>
        <a:lstStyle/>
        <a:p>
          <a:endParaRPr lang="en-US" sz="1800"/>
        </a:p>
      </dgm:t>
    </dgm:pt>
    <dgm:pt modelId="{28CE59DF-F1BF-4F23-89F4-C953E81FB264}" type="sibTrans" cxnId="{00B08D7F-F07D-4B92-92E1-34FFB564BBF7}">
      <dgm:prSet/>
      <dgm:spPr/>
      <dgm:t>
        <a:bodyPr/>
        <a:lstStyle/>
        <a:p>
          <a:endParaRPr lang="en-US" sz="1800"/>
        </a:p>
      </dgm:t>
    </dgm:pt>
    <dgm:pt modelId="{919076E7-627E-4FE9-ABB3-4DFEF8F52E5B}">
      <dgm:prSet custT="1"/>
      <dgm:spPr/>
      <dgm:t>
        <a:bodyPr/>
        <a:lstStyle/>
        <a:p>
          <a:r>
            <a:rPr lang="es-UY" sz="1400" dirty="0">
              <a:latin typeface="Verdana" panose="020B0604030504040204" pitchFamily="34" charset="0"/>
              <a:ea typeface="Verdana" panose="020B0604030504040204" pitchFamily="34" charset="0"/>
            </a:rPr>
            <a:t>(Art. 17-107.6.4 del Reglamento del Convenio).</a:t>
          </a:r>
        </a:p>
      </dgm:t>
    </dgm:pt>
    <dgm:pt modelId="{7ED244C7-1ABD-4283-9DF0-3B3A80700537}" type="parTrans" cxnId="{5C3664CD-27B6-4C31-AD5B-531F2C87E404}">
      <dgm:prSet/>
      <dgm:spPr/>
      <dgm:t>
        <a:bodyPr/>
        <a:lstStyle/>
        <a:p>
          <a:endParaRPr lang="en-US" sz="1800"/>
        </a:p>
      </dgm:t>
    </dgm:pt>
    <dgm:pt modelId="{4E12ABAA-4BE1-4245-A641-5BAFD8CFCE36}" type="sibTrans" cxnId="{5C3664CD-27B6-4C31-AD5B-531F2C87E404}">
      <dgm:prSet/>
      <dgm:spPr/>
      <dgm:t>
        <a:bodyPr/>
        <a:lstStyle/>
        <a:p>
          <a:endParaRPr lang="en-US" sz="1800"/>
        </a:p>
      </dgm:t>
    </dgm:pt>
    <dgm:pt modelId="{A2678954-C7A2-4B06-BB48-7BF2E3B2DB0A}" type="pres">
      <dgm:prSet presAssocID="{234EE45C-BC37-4649-958E-09FD23281E48}" presName="vert0" presStyleCnt="0">
        <dgm:presLayoutVars>
          <dgm:dir/>
          <dgm:animOne val="branch"/>
          <dgm:animLvl val="lvl"/>
        </dgm:presLayoutVars>
      </dgm:prSet>
      <dgm:spPr/>
    </dgm:pt>
    <dgm:pt modelId="{8B4AF934-9B78-4FBF-86CE-74422CB8665D}" type="pres">
      <dgm:prSet presAssocID="{FA00419E-C50A-41C9-9AAC-B7F38C8B81D5}" presName="thickLine" presStyleLbl="alignNode1" presStyleIdx="0" presStyleCnt="5"/>
      <dgm:spPr/>
    </dgm:pt>
    <dgm:pt modelId="{CF3E5212-2D97-4589-AD82-889D7057521A}" type="pres">
      <dgm:prSet presAssocID="{FA00419E-C50A-41C9-9AAC-B7F38C8B81D5}" presName="horz1" presStyleCnt="0"/>
      <dgm:spPr/>
    </dgm:pt>
    <dgm:pt modelId="{38C9481C-AC45-4D17-AB4B-B5FC352B0F40}" type="pres">
      <dgm:prSet presAssocID="{FA00419E-C50A-41C9-9AAC-B7F38C8B81D5}" presName="tx1" presStyleLbl="revTx" presStyleIdx="0" presStyleCnt="5" custScaleY="88144"/>
      <dgm:spPr/>
    </dgm:pt>
    <dgm:pt modelId="{6FDDCFD0-0B21-40CB-9780-59CD6CB44EDC}" type="pres">
      <dgm:prSet presAssocID="{FA00419E-C50A-41C9-9AAC-B7F38C8B81D5}" presName="vert1" presStyleCnt="0"/>
      <dgm:spPr/>
    </dgm:pt>
    <dgm:pt modelId="{3E3FFE67-19D1-4278-97A8-D0C25DBC11C2}" type="pres">
      <dgm:prSet presAssocID="{E3DF9F63-0390-40B9-B7B7-462158E22A28}" presName="thickLine" presStyleLbl="alignNode1" presStyleIdx="1" presStyleCnt="5"/>
      <dgm:spPr/>
    </dgm:pt>
    <dgm:pt modelId="{9F009C65-108D-4271-8035-76FAD5561071}" type="pres">
      <dgm:prSet presAssocID="{E3DF9F63-0390-40B9-B7B7-462158E22A28}" presName="horz1" presStyleCnt="0"/>
      <dgm:spPr/>
    </dgm:pt>
    <dgm:pt modelId="{B337F648-0D0F-4A01-8945-0263978E3F07}" type="pres">
      <dgm:prSet presAssocID="{E3DF9F63-0390-40B9-B7B7-462158E22A28}" presName="tx1" presStyleLbl="revTx" presStyleIdx="1" presStyleCnt="5" custScaleY="78335"/>
      <dgm:spPr/>
    </dgm:pt>
    <dgm:pt modelId="{3787A1D2-ADB2-4574-A231-392FAA3A170A}" type="pres">
      <dgm:prSet presAssocID="{E3DF9F63-0390-40B9-B7B7-462158E22A28}" presName="vert1" presStyleCnt="0"/>
      <dgm:spPr/>
    </dgm:pt>
    <dgm:pt modelId="{4AE6C682-53BE-4E47-B4CD-1D6CBC47A489}" type="pres">
      <dgm:prSet presAssocID="{68BC714B-F5CC-4DA8-BD72-FB3E8806358D}" presName="thickLine" presStyleLbl="alignNode1" presStyleIdx="2" presStyleCnt="5"/>
      <dgm:spPr/>
    </dgm:pt>
    <dgm:pt modelId="{D388F615-7BEE-4E4A-9A8A-05F62567F314}" type="pres">
      <dgm:prSet presAssocID="{68BC714B-F5CC-4DA8-BD72-FB3E8806358D}" presName="horz1" presStyleCnt="0"/>
      <dgm:spPr/>
    </dgm:pt>
    <dgm:pt modelId="{BD88873E-0D42-45A0-9F5B-D287B7323C8A}" type="pres">
      <dgm:prSet presAssocID="{68BC714B-F5CC-4DA8-BD72-FB3E8806358D}" presName="tx1" presStyleLbl="revTx" presStyleIdx="2" presStyleCnt="5" custScaleY="33725"/>
      <dgm:spPr/>
    </dgm:pt>
    <dgm:pt modelId="{874521E9-4069-4FD3-873F-6C2AA904E53B}" type="pres">
      <dgm:prSet presAssocID="{68BC714B-F5CC-4DA8-BD72-FB3E8806358D}" presName="vert1" presStyleCnt="0"/>
      <dgm:spPr/>
    </dgm:pt>
    <dgm:pt modelId="{159E792A-ACCA-48D3-9937-EFE4D6F780DE}" type="pres">
      <dgm:prSet presAssocID="{A16AD6BE-773D-44E7-9A83-6D0F4C817994}" presName="thickLine" presStyleLbl="alignNode1" presStyleIdx="3" presStyleCnt="5"/>
      <dgm:spPr/>
    </dgm:pt>
    <dgm:pt modelId="{57A47334-EF59-49D7-A875-670D80EC32CE}" type="pres">
      <dgm:prSet presAssocID="{A16AD6BE-773D-44E7-9A83-6D0F4C817994}" presName="horz1" presStyleCnt="0"/>
      <dgm:spPr/>
    </dgm:pt>
    <dgm:pt modelId="{67D07EA1-8A48-402C-BF94-8DDAB41B0E4C}" type="pres">
      <dgm:prSet presAssocID="{A16AD6BE-773D-44E7-9A83-6D0F4C817994}" presName="tx1" presStyleLbl="revTx" presStyleIdx="3" presStyleCnt="5" custScaleY="45802"/>
      <dgm:spPr/>
    </dgm:pt>
    <dgm:pt modelId="{38B3E254-BED7-4BF4-AE10-F9F3B9BE8B13}" type="pres">
      <dgm:prSet presAssocID="{A16AD6BE-773D-44E7-9A83-6D0F4C817994}" presName="vert1" presStyleCnt="0"/>
      <dgm:spPr/>
    </dgm:pt>
    <dgm:pt modelId="{2F411B25-8011-465E-9917-41E002B9D856}" type="pres">
      <dgm:prSet presAssocID="{919076E7-627E-4FE9-ABB3-4DFEF8F52E5B}" presName="thickLine" presStyleLbl="alignNode1" presStyleIdx="4" presStyleCnt="5"/>
      <dgm:spPr/>
    </dgm:pt>
    <dgm:pt modelId="{BE9A44A3-2481-454A-A9F1-02BFD05EF686}" type="pres">
      <dgm:prSet presAssocID="{919076E7-627E-4FE9-ABB3-4DFEF8F52E5B}" presName="horz1" presStyleCnt="0"/>
      <dgm:spPr/>
    </dgm:pt>
    <dgm:pt modelId="{153EE0C4-2AE0-45E4-BBFD-171A67BE2A3E}" type="pres">
      <dgm:prSet presAssocID="{919076E7-627E-4FE9-ABB3-4DFEF8F52E5B}" presName="tx1" presStyleLbl="revTx" presStyleIdx="4" presStyleCnt="5"/>
      <dgm:spPr/>
    </dgm:pt>
    <dgm:pt modelId="{A764253A-53FD-4441-86BD-01346FFB1994}" type="pres">
      <dgm:prSet presAssocID="{919076E7-627E-4FE9-ABB3-4DFEF8F52E5B}" presName="vert1" presStyleCnt="0"/>
      <dgm:spPr/>
    </dgm:pt>
  </dgm:ptLst>
  <dgm:cxnLst>
    <dgm:cxn modelId="{319C251D-EFD4-40C2-93DE-4ED990466700}" srcId="{234EE45C-BC37-4649-958E-09FD23281E48}" destId="{FA00419E-C50A-41C9-9AAC-B7F38C8B81D5}" srcOrd="0" destOrd="0" parTransId="{602EAD39-22E4-4C1E-B09A-C5D6C60AE1B7}" sibTransId="{176C11D9-B5C5-4506-93BC-5F6576D1567C}"/>
    <dgm:cxn modelId="{A6C5D026-C0C1-47D7-9586-B9D5B73F0418}" srcId="{234EE45C-BC37-4649-958E-09FD23281E48}" destId="{68BC714B-F5CC-4DA8-BD72-FB3E8806358D}" srcOrd="2" destOrd="0" parTransId="{45653264-EA60-4550-B0AA-F14032C0579A}" sibTransId="{DACF4FE5-7AA0-4909-A946-8225E54BE78E}"/>
    <dgm:cxn modelId="{46F0746C-0011-44BB-8DF2-0E074D030816}" type="presOf" srcId="{919076E7-627E-4FE9-ABB3-4DFEF8F52E5B}" destId="{153EE0C4-2AE0-45E4-BBFD-171A67BE2A3E}" srcOrd="0" destOrd="0" presId="urn:microsoft.com/office/officeart/2008/layout/LinedList"/>
    <dgm:cxn modelId="{CABC2D57-E3E9-43A6-9E7A-7F1C83BA4419}" type="presOf" srcId="{234EE45C-BC37-4649-958E-09FD23281E48}" destId="{A2678954-C7A2-4B06-BB48-7BF2E3B2DB0A}" srcOrd="0" destOrd="0" presId="urn:microsoft.com/office/officeart/2008/layout/LinedList"/>
    <dgm:cxn modelId="{96D4F87E-0767-4DF8-A7AC-718EAE25A0D4}" type="presOf" srcId="{68BC714B-F5CC-4DA8-BD72-FB3E8806358D}" destId="{BD88873E-0D42-45A0-9F5B-D287B7323C8A}" srcOrd="0" destOrd="0" presId="urn:microsoft.com/office/officeart/2008/layout/LinedList"/>
    <dgm:cxn modelId="{00B08D7F-F07D-4B92-92E1-34FFB564BBF7}" srcId="{234EE45C-BC37-4649-958E-09FD23281E48}" destId="{A16AD6BE-773D-44E7-9A83-6D0F4C817994}" srcOrd="3" destOrd="0" parTransId="{46F57DA3-863B-4732-827D-F17D27E3BA09}" sibTransId="{28CE59DF-F1BF-4F23-89F4-C953E81FB264}"/>
    <dgm:cxn modelId="{34C505A9-FE3B-424B-B810-E882EE3C9C5F}" srcId="{234EE45C-BC37-4649-958E-09FD23281E48}" destId="{E3DF9F63-0390-40B9-B7B7-462158E22A28}" srcOrd="1" destOrd="0" parTransId="{159E4636-67D9-4F6C-98BA-10691BDA22EA}" sibTransId="{246ACEF6-3914-4777-BB3A-D0220C102284}"/>
    <dgm:cxn modelId="{5C3664CD-27B6-4C31-AD5B-531F2C87E404}" srcId="{234EE45C-BC37-4649-958E-09FD23281E48}" destId="{919076E7-627E-4FE9-ABB3-4DFEF8F52E5B}" srcOrd="4" destOrd="0" parTransId="{7ED244C7-1ABD-4283-9DF0-3B3A80700537}" sibTransId="{4E12ABAA-4BE1-4245-A641-5BAFD8CFCE36}"/>
    <dgm:cxn modelId="{A95F6DE4-1BBB-413F-823E-4E931779F77F}" type="presOf" srcId="{A16AD6BE-773D-44E7-9A83-6D0F4C817994}" destId="{67D07EA1-8A48-402C-BF94-8DDAB41B0E4C}" srcOrd="0" destOrd="0" presId="urn:microsoft.com/office/officeart/2008/layout/LinedList"/>
    <dgm:cxn modelId="{CC3177FF-8344-4775-8449-D62ED53938DA}" type="presOf" srcId="{E3DF9F63-0390-40B9-B7B7-462158E22A28}" destId="{B337F648-0D0F-4A01-8945-0263978E3F07}" srcOrd="0" destOrd="0" presId="urn:microsoft.com/office/officeart/2008/layout/LinedList"/>
    <dgm:cxn modelId="{B666F2FF-A6C8-495A-9D0C-C7A995840E5A}" type="presOf" srcId="{FA00419E-C50A-41C9-9AAC-B7F38C8B81D5}" destId="{38C9481C-AC45-4D17-AB4B-B5FC352B0F40}" srcOrd="0" destOrd="0" presId="urn:microsoft.com/office/officeart/2008/layout/LinedList"/>
    <dgm:cxn modelId="{30B30B3F-3523-4AA7-B0AB-F7BFAAA8E3A2}" type="presParOf" srcId="{A2678954-C7A2-4B06-BB48-7BF2E3B2DB0A}" destId="{8B4AF934-9B78-4FBF-86CE-74422CB8665D}" srcOrd="0" destOrd="0" presId="urn:microsoft.com/office/officeart/2008/layout/LinedList"/>
    <dgm:cxn modelId="{6CE0B789-42BD-4C67-BDAA-19B9BEC95D32}" type="presParOf" srcId="{A2678954-C7A2-4B06-BB48-7BF2E3B2DB0A}" destId="{CF3E5212-2D97-4589-AD82-889D7057521A}" srcOrd="1" destOrd="0" presId="urn:microsoft.com/office/officeart/2008/layout/LinedList"/>
    <dgm:cxn modelId="{EA6CA28A-CF22-46AE-BEBC-35D73E4705A9}" type="presParOf" srcId="{CF3E5212-2D97-4589-AD82-889D7057521A}" destId="{38C9481C-AC45-4D17-AB4B-B5FC352B0F40}" srcOrd="0" destOrd="0" presId="urn:microsoft.com/office/officeart/2008/layout/LinedList"/>
    <dgm:cxn modelId="{6500982F-DAA4-4329-887D-C6826A7795D0}" type="presParOf" srcId="{CF3E5212-2D97-4589-AD82-889D7057521A}" destId="{6FDDCFD0-0B21-40CB-9780-59CD6CB44EDC}" srcOrd="1" destOrd="0" presId="urn:microsoft.com/office/officeart/2008/layout/LinedList"/>
    <dgm:cxn modelId="{CF0FFCE5-2C8E-49A9-B90A-88EDB73C3F5C}" type="presParOf" srcId="{A2678954-C7A2-4B06-BB48-7BF2E3B2DB0A}" destId="{3E3FFE67-19D1-4278-97A8-D0C25DBC11C2}" srcOrd="2" destOrd="0" presId="urn:microsoft.com/office/officeart/2008/layout/LinedList"/>
    <dgm:cxn modelId="{50866E05-2E19-4179-A5F2-0C289730443E}" type="presParOf" srcId="{A2678954-C7A2-4B06-BB48-7BF2E3B2DB0A}" destId="{9F009C65-108D-4271-8035-76FAD5561071}" srcOrd="3" destOrd="0" presId="urn:microsoft.com/office/officeart/2008/layout/LinedList"/>
    <dgm:cxn modelId="{DB8A58C5-05BD-4868-9513-CC9E8832B1DC}" type="presParOf" srcId="{9F009C65-108D-4271-8035-76FAD5561071}" destId="{B337F648-0D0F-4A01-8945-0263978E3F07}" srcOrd="0" destOrd="0" presId="urn:microsoft.com/office/officeart/2008/layout/LinedList"/>
    <dgm:cxn modelId="{33C54CA9-4695-4F54-8D27-74F815F821D0}" type="presParOf" srcId="{9F009C65-108D-4271-8035-76FAD5561071}" destId="{3787A1D2-ADB2-4574-A231-392FAA3A170A}" srcOrd="1" destOrd="0" presId="urn:microsoft.com/office/officeart/2008/layout/LinedList"/>
    <dgm:cxn modelId="{F362906B-E844-4016-ABFA-C97CC355D1FB}" type="presParOf" srcId="{A2678954-C7A2-4B06-BB48-7BF2E3B2DB0A}" destId="{4AE6C682-53BE-4E47-B4CD-1D6CBC47A489}" srcOrd="4" destOrd="0" presId="urn:microsoft.com/office/officeart/2008/layout/LinedList"/>
    <dgm:cxn modelId="{16063906-951C-4DAB-8109-91341981471B}" type="presParOf" srcId="{A2678954-C7A2-4B06-BB48-7BF2E3B2DB0A}" destId="{D388F615-7BEE-4E4A-9A8A-05F62567F314}" srcOrd="5" destOrd="0" presId="urn:microsoft.com/office/officeart/2008/layout/LinedList"/>
    <dgm:cxn modelId="{94838817-F834-4DCE-B32A-C17713576609}" type="presParOf" srcId="{D388F615-7BEE-4E4A-9A8A-05F62567F314}" destId="{BD88873E-0D42-45A0-9F5B-D287B7323C8A}" srcOrd="0" destOrd="0" presId="urn:microsoft.com/office/officeart/2008/layout/LinedList"/>
    <dgm:cxn modelId="{D042213A-16FF-4707-94FE-C520C446F89E}" type="presParOf" srcId="{D388F615-7BEE-4E4A-9A8A-05F62567F314}" destId="{874521E9-4069-4FD3-873F-6C2AA904E53B}" srcOrd="1" destOrd="0" presId="urn:microsoft.com/office/officeart/2008/layout/LinedList"/>
    <dgm:cxn modelId="{5CB8BAF7-452B-4998-A711-231BE45E03CD}" type="presParOf" srcId="{A2678954-C7A2-4B06-BB48-7BF2E3B2DB0A}" destId="{159E792A-ACCA-48D3-9937-EFE4D6F780DE}" srcOrd="6" destOrd="0" presId="urn:microsoft.com/office/officeart/2008/layout/LinedList"/>
    <dgm:cxn modelId="{21407513-3096-480E-9E4C-9A5F209DA21E}" type="presParOf" srcId="{A2678954-C7A2-4B06-BB48-7BF2E3B2DB0A}" destId="{57A47334-EF59-49D7-A875-670D80EC32CE}" srcOrd="7" destOrd="0" presId="urn:microsoft.com/office/officeart/2008/layout/LinedList"/>
    <dgm:cxn modelId="{3CDCF77F-53E2-49FA-A2B2-3B0A3BE9CAE4}" type="presParOf" srcId="{57A47334-EF59-49D7-A875-670D80EC32CE}" destId="{67D07EA1-8A48-402C-BF94-8DDAB41B0E4C}" srcOrd="0" destOrd="0" presId="urn:microsoft.com/office/officeart/2008/layout/LinedList"/>
    <dgm:cxn modelId="{33884F94-A95C-43E7-8363-5197190BDFCA}" type="presParOf" srcId="{57A47334-EF59-49D7-A875-670D80EC32CE}" destId="{38B3E254-BED7-4BF4-AE10-F9F3B9BE8B13}" srcOrd="1" destOrd="0" presId="urn:microsoft.com/office/officeart/2008/layout/LinedList"/>
    <dgm:cxn modelId="{09B2BCB0-6FC1-4D1B-9550-493538B42A91}" type="presParOf" srcId="{A2678954-C7A2-4B06-BB48-7BF2E3B2DB0A}" destId="{2F411B25-8011-465E-9917-41E002B9D856}" srcOrd="8" destOrd="0" presId="urn:microsoft.com/office/officeart/2008/layout/LinedList"/>
    <dgm:cxn modelId="{CC70F1C0-0010-49CE-A786-F7FB454F6174}" type="presParOf" srcId="{A2678954-C7A2-4B06-BB48-7BF2E3B2DB0A}" destId="{BE9A44A3-2481-454A-A9F1-02BFD05EF686}" srcOrd="9" destOrd="0" presId="urn:microsoft.com/office/officeart/2008/layout/LinedList"/>
    <dgm:cxn modelId="{DAAF7866-1B47-4C29-944B-E3DE73473317}" type="presParOf" srcId="{BE9A44A3-2481-454A-A9F1-02BFD05EF686}" destId="{153EE0C4-2AE0-45E4-BBFD-171A67BE2A3E}" srcOrd="0" destOrd="0" presId="urn:microsoft.com/office/officeart/2008/layout/LinedList"/>
    <dgm:cxn modelId="{DB59A0A3-5CA9-4241-AC84-A7C08E4BB03E}" type="presParOf" srcId="{BE9A44A3-2481-454A-A9F1-02BFD05EF686}" destId="{A764253A-53FD-4441-86BD-01346FFB1994}"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10F12-497B-4BE7-897E-86C7092F143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604DF1F-CB45-4E17-916A-9AC3098947CA}">
      <dgm:prSet custT="1"/>
      <dgm:spPr/>
      <dgm:t>
        <a:bodyPr/>
        <a:lstStyle/>
        <a:p>
          <a:r>
            <a:rPr lang="es-UY" sz="1400" dirty="0">
              <a:latin typeface="Verdana" panose="020B0604030504040204" pitchFamily="34" charset="0"/>
              <a:ea typeface="Verdana" panose="020B0604030504040204" pitchFamily="34" charset="0"/>
            </a:rPr>
            <a:t>Los envíos comprendidos en el servicio de distribución con seguimiento </a:t>
          </a:r>
          <a:r>
            <a:rPr lang="es-UY" sz="1400" dirty="0">
              <a:solidFill>
                <a:srgbClr val="FF0000"/>
              </a:solidFill>
              <a:latin typeface="Verdana" panose="020B0604030504040204" pitchFamily="34" charset="0"/>
              <a:ea typeface="Verdana" panose="020B0604030504040204" pitchFamily="34" charset="0"/>
            </a:rPr>
            <a:t>podrán</a:t>
          </a:r>
          <a:r>
            <a:rPr lang="es-UY" sz="1400" dirty="0">
              <a:latin typeface="Verdana" panose="020B0604030504040204" pitchFamily="34" charset="0"/>
              <a:ea typeface="Verdana" panose="020B0604030504040204" pitchFamily="34" charset="0"/>
            </a:rPr>
            <a:t> llevar un logotipo que, en lo posible, será rojo vivo y deberá ajustarse, en cuanto a la forma, al modelo reproducido a continuación. Sin embargo, una versión en blanco y negro podrá utilizarse para las etiquetas generadas por el sistema. El logotipo «Tracked» («Con seguimiento») deberá colocarse del lado del sobrescrito y, en lo posible, en el ángulo superior izquierdo, dado el caso debajo del nombre y de la dirección del expedidor (art. 18-102.2.1,1 del Reglamento del Convenio).</a:t>
          </a:r>
        </a:p>
        <a:p>
          <a:r>
            <a:rPr lang="es-UY" sz="1400" b="0" i="0" dirty="0">
              <a:latin typeface="Verdana" panose="020B0604030504040204" pitchFamily="34" charset="0"/>
              <a:ea typeface="Verdana" panose="020B0604030504040204" pitchFamily="34" charset="0"/>
            </a:rPr>
            <a:t>El logotipo «Tracked» </a:t>
          </a:r>
          <a:r>
            <a:rPr lang="es-UY" sz="1400" b="0" i="0" dirty="0">
              <a:solidFill>
                <a:srgbClr val="FF0000"/>
              </a:solidFill>
              <a:latin typeface="Verdana" panose="020B0604030504040204" pitchFamily="34" charset="0"/>
              <a:ea typeface="Verdana" panose="020B0604030504040204" pitchFamily="34" charset="0"/>
            </a:rPr>
            <a:t>podrá</a:t>
          </a:r>
          <a:r>
            <a:rPr lang="es-UY" sz="1400" b="0" i="0" dirty="0">
              <a:latin typeface="Verdana" panose="020B0604030504040204" pitchFamily="34" charset="0"/>
              <a:ea typeface="Verdana" panose="020B0604030504040204" pitchFamily="34" charset="0"/>
            </a:rPr>
            <a:t> figurar en la etiqueta CN 05bis. </a:t>
          </a:r>
        </a:p>
      </dgm:t>
    </dgm:pt>
    <dgm:pt modelId="{6880CDD4-7254-4966-9687-721C630DF31D}" type="parTrans" cxnId="{94F7EEAA-F9B0-45A5-B558-6F81A9C79DEA}">
      <dgm:prSet/>
      <dgm:spPr/>
      <dgm:t>
        <a:bodyPr/>
        <a:lstStyle/>
        <a:p>
          <a:endParaRPr lang="en-US"/>
        </a:p>
      </dgm:t>
    </dgm:pt>
    <dgm:pt modelId="{AAF28910-651B-4A21-9852-E2CB7A969EF2}" type="sibTrans" cxnId="{94F7EEAA-F9B0-45A5-B558-6F81A9C79DEA}">
      <dgm:prSet/>
      <dgm:spPr/>
      <dgm:t>
        <a:bodyPr/>
        <a:lstStyle/>
        <a:p>
          <a:endParaRPr lang="en-US"/>
        </a:p>
      </dgm:t>
    </dgm:pt>
    <dgm:pt modelId="{73855F5C-4FAC-48E8-AA9C-82AC143C62F9}">
      <dgm:prSet custT="1"/>
      <dgm:spPr/>
      <dgm:t>
        <a:bodyPr/>
        <a:lstStyle/>
        <a:p>
          <a:r>
            <a:rPr lang="es-UY" sz="1400" dirty="0">
              <a:latin typeface="Verdana" panose="020B0604030504040204" pitchFamily="34" charset="0"/>
              <a:ea typeface="Verdana" panose="020B0604030504040204" pitchFamily="34" charset="0"/>
            </a:rPr>
            <a:t>Los envíos con seguimiento llevarán una etiqueta CN 05bis con un código de barras conforme a la norma técnica S10 de la UPU. La etiqueta CN 05bis tendrá un identificador único conforme a las disposiciones del artículo 17-130 (art. 18-102.2.1 del Reglamento del Convenio). </a:t>
          </a:r>
          <a:r>
            <a:rPr lang="es-UY" sz="1400" dirty="0">
              <a:solidFill>
                <a:srgbClr val="FF0000"/>
              </a:solidFill>
              <a:latin typeface="Verdana" panose="020B0604030504040204" pitchFamily="34" charset="0"/>
              <a:ea typeface="Verdana" panose="020B0604030504040204" pitchFamily="34" charset="0"/>
            </a:rPr>
            <a:t>Otra solución, por ejemplo, en el caso de una etiqueta generada por un sistema, consiste en integrar en la etiqueta un equivalente de la etiqueta CN 05bis (incluido su código de barras), siempre que la información sea claramente reconocible.</a:t>
          </a:r>
        </a:p>
      </dgm:t>
    </dgm:pt>
    <dgm:pt modelId="{1FA5DA11-1EBB-444B-87BF-2388A8469657}" type="parTrans" cxnId="{3D9C5FAD-E30F-4749-84FA-9E1D7D800E53}">
      <dgm:prSet/>
      <dgm:spPr/>
      <dgm:t>
        <a:bodyPr/>
        <a:lstStyle/>
        <a:p>
          <a:endParaRPr lang="en-US"/>
        </a:p>
      </dgm:t>
    </dgm:pt>
    <dgm:pt modelId="{DCD603E9-0738-4189-9E5E-5F39DBE531A8}" type="sibTrans" cxnId="{3D9C5FAD-E30F-4749-84FA-9E1D7D800E53}">
      <dgm:prSet/>
      <dgm:spPr/>
      <dgm:t>
        <a:bodyPr/>
        <a:lstStyle/>
        <a:p>
          <a:endParaRPr lang="en-US"/>
        </a:p>
      </dgm:t>
    </dgm:pt>
    <dgm:pt modelId="{6D0CF9BF-2CE9-4C4F-8EFF-BC7972582F55}" type="pres">
      <dgm:prSet presAssocID="{DF810F12-497B-4BE7-897E-86C7092F143E}" presName="linear" presStyleCnt="0">
        <dgm:presLayoutVars>
          <dgm:animLvl val="lvl"/>
          <dgm:resizeHandles val="exact"/>
        </dgm:presLayoutVars>
      </dgm:prSet>
      <dgm:spPr/>
    </dgm:pt>
    <dgm:pt modelId="{13EC7DAE-F70E-49EB-BE34-589E8B42E242}" type="pres">
      <dgm:prSet presAssocID="{C604DF1F-CB45-4E17-916A-9AC3098947CA}" presName="parentText" presStyleLbl="node1" presStyleIdx="0" presStyleCnt="2" custScaleY="115425">
        <dgm:presLayoutVars>
          <dgm:chMax val="0"/>
          <dgm:bulletEnabled val="1"/>
        </dgm:presLayoutVars>
      </dgm:prSet>
      <dgm:spPr/>
    </dgm:pt>
    <dgm:pt modelId="{9A51EB6B-20BD-4CAF-B862-762694E10D1E}" type="pres">
      <dgm:prSet presAssocID="{AAF28910-651B-4A21-9852-E2CB7A969EF2}" presName="spacer" presStyleCnt="0"/>
      <dgm:spPr/>
    </dgm:pt>
    <dgm:pt modelId="{3C3E5B5C-2364-40C2-BEFC-880247559AAE}" type="pres">
      <dgm:prSet presAssocID="{73855F5C-4FAC-48E8-AA9C-82AC143C62F9}" presName="parentText" presStyleLbl="node1" presStyleIdx="1" presStyleCnt="2" custScaleY="83470">
        <dgm:presLayoutVars>
          <dgm:chMax val="0"/>
          <dgm:bulletEnabled val="1"/>
        </dgm:presLayoutVars>
      </dgm:prSet>
      <dgm:spPr/>
    </dgm:pt>
  </dgm:ptLst>
  <dgm:cxnLst>
    <dgm:cxn modelId="{50AE7C25-B0C0-4582-8094-C0E57F61932C}" type="presOf" srcId="{DF810F12-497B-4BE7-897E-86C7092F143E}" destId="{6D0CF9BF-2CE9-4C4F-8EFF-BC7972582F55}" srcOrd="0" destOrd="0" presId="urn:microsoft.com/office/officeart/2005/8/layout/vList2"/>
    <dgm:cxn modelId="{E09FE093-3052-477A-82C9-5F03062BC90C}" type="presOf" srcId="{C604DF1F-CB45-4E17-916A-9AC3098947CA}" destId="{13EC7DAE-F70E-49EB-BE34-589E8B42E242}" srcOrd="0" destOrd="0" presId="urn:microsoft.com/office/officeart/2005/8/layout/vList2"/>
    <dgm:cxn modelId="{94F7EEAA-F9B0-45A5-B558-6F81A9C79DEA}" srcId="{DF810F12-497B-4BE7-897E-86C7092F143E}" destId="{C604DF1F-CB45-4E17-916A-9AC3098947CA}" srcOrd="0" destOrd="0" parTransId="{6880CDD4-7254-4966-9687-721C630DF31D}" sibTransId="{AAF28910-651B-4A21-9852-E2CB7A969EF2}"/>
    <dgm:cxn modelId="{3D9C5FAD-E30F-4749-84FA-9E1D7D800E53}" srcId="{DF810F12-497B-4BE7-897E-86C7092F143E}" destId="{73855F5C-4FAC-48E8-AA9C-82AC143C62F9}" srcOrd="1" destOrd="0" parTransId="{1FA5DA11-1EBB-444B-87BF-2388A8469657}" sibTransId="{DCD603E9-0738-4189-9E5E-5F39DBE531A8}"/>
    <dgm:cxn modelId="{9BE8B8F9-B7CF-4AFA-8B48-AE02352F9D57}" type="presOf" srcId="{73855F5C-4FAC-48E8-AA9C-82AC143C62F9}" destId="{3C3E5B5C-2364-40C2-BEFC-880247559AAE}" srcOrd="0" destOrd="0" presId="urn:microsoft.com/office/officeart/2005/8/layout/vList2"/>
    <dgm:cxn modelId="{A67BFC55-7329-48A5-9F32-372F24FA441B}" type="presParOf" srcId="{6D0CF9BF-2CE9-4C4F-8EFF-BC7972582F55}" destId="{13EC7DAE-F70E-49EB-BE34-589E8B42E242}" srcOrd="0" destOrd="0" presId="urn:microsoft.com/office/officeart/2005/8/layout/vList2"/>
    <dgm:cxn modelId="{F0C1CBC8-70E7-4528-B0B8-1D04CCE7ACF2}" type="presParOf" srcId="{6D0CF9BF-2CE9-4C4F-8EFF-BC7972582F55}" destId="{9A51EB6B-20BD-4CAF-B862-762694E10D1E}" srcOrd="1" destOrd="0" presId="urn:microsoft.com/office/officeart/2005/8/layout/vList2"/>
    <dgm:cxn modelId="{047E09C4-316B-4307-8C0F-573D621CCD77}" type="presParOf" srcId="{6D0CF9BF-2CE9-4C4F-8EFF-BC7972582F55}" destId="{3C3E5B5C-2364-40C2-BEFC-880247559A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l" rtl="0">
            <a:spcAft>
              <a:spcPts val="0"/>
            </a:spcAft>
          </a:pPr>
          <a:r>
            <a:rPr lang="es-UY" sz="2000" dirty="0">
              <a:latin typeface="Verdana" panose="020B0604030504040204" pitchFamily="34" charset="0"/>
              <a:ea typeface="Verdana" panose="020B0604030504040204" pitchFamily="34" charset="0"/>
            </a:rPr>
            <a:t>Servicio de certificación: limitado a los documentos únicamente </a:t>
          </a:r>
          <a:r>
            <a:rPr lang="es-UY" sz="2000" b="0" dirty="0">
              <a:solidFill>
                <a:schemeClr val="bg1"/>
              </a:solidFill>
              <a:latin typeface="Verdana" panose="020B0604030504040204" pitchFamily="34" charset="0"/>
              <a:ea typeface="Verdana" panose="020B0604030504040204" pitchFamily="34" charset="0"/>
            </a:rPr>
            <a:t>–</a:t>
          </a:r>
          <a:r>
            <a:rPr lang="es-UY" sz="2000" b="1" dirty="0">
              <a:solidFill>
                <a:srgbClr val="FFC000"/>
              </a:solidFill>
              <a:latin typeface="Verdana" panose="020B0604030504040204" pitchFamily="34" charset="0"/>
              <a:ea typeface="Verdana" panose="020B0604030504040204" pitchFamily="34" charset="0"/>
            </a:rPr>
            <a:t> Artículo 18.1.1 del Convenio</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rtl="0"/>
          <a:r>
            <a:rPr lang="es-UY" sz="2000" dirty="0">
              <a:solidFill>
                <a:prstClr val="white"/>
              </a:solidFill>
              <a:latin typeface="Verdana" panose="020B0604030504040204" pitchFamily="34" charset="0"/>
              <a:ea typeface="Verdana" panose="020B0604030504040204" pitchFamily="34" charset="0"/>
              <a:cs typeface="+mn-cs"/>
            </a:rPr>
            <a:t>Intercambio obligatorio de mensajes EMSEVT V3 para envíos certificados, con valor declarado y con seguimiento – </a:t>
          </a:r>
          <a:r>
            <a:rPr lang="es-UY" sz="2000" b="1" dirty="0">
              <a:solidFill>
                <a:srgbClr val="FFC000"/>
              </a:solidFill>
              <a:latin typeface="Verdana" panose="020B0604030504040204" pitchFamily="34" charset="0"/>
              <a:ea typeface="Verdana" panose="020B0604030504040204" pitchFamily="34" charset="0"/>
              <a:cs typeface="+mn-cs"/>
            </a:rPr>
            <a:t>Artículos 17-130 y 17-131 del Reglamento del Convenio</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98084"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lIns="180000" tIns="180000" rIns="180000" bIns="180000"/>
        <a:lstStyle/>
        <a:p>
          <a:pPr algn="just"/>
          <a:r>
            <a:rPr lang="es-UY" sz="1800" dirty="0">
              <a:latin typeface="Verdana" panose="020B0604030504040204" pitchFamily="34" charset="0"/>
              <a:ea typeface="Verdana" panose="020B0604030504040204" pitchFamily="34" charset="0"/>
            </a:rPr>
            <a:t>Pueden introducirse modificaciones en IPS 2025 a fin de facilitar el tratamiento de los envíos de correspondencia con seguimiento, certificados y con valor declarado.</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lIns="180000" tIns="180000" rIns="180000" bIns="180000"/>
        <a:lstStyle/>
        <a:p>
          <a:r>
            <a:rPr lang="es-UY" sz="1800" dirty="0">
              <a:latin typeface="Verdana" panose="020B0604030504040204" pitchFamily="34" charset="0"/>
              <a:ea typeface="Verdana" panose="020B0604030504040204" pitchFamily="34" charset="0"/>
            </a:rPr>
            <a:t>Ya se identificó un requisito:</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pPr marL="360000" indent="-360000">
            <a:spcAft>
              <a:spcPts val="0"/>
            </a:spcAft>
          </a:pPr>
          <a:r>
            <a:rPr lang="es-UY" sz="1800" dirty="0">
              <a:latin typeface="Verdana" panose="020B0604030504040204" pitchFamily="34" charset="0"/>
              <a:ea typeface="Verdana" panose="020B0604030504040204" pitchFamily="34" charset="0"/>
            </a:rPr>
            <a:t>Los envíos certificados no están permitidos en los envases UA</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42857">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42857">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custT="1"/>
      <dgm:spPr/>
      <dgm:t>
        <a:bodyPr/>
        <a:lstStyle/>
        <a:p>
          <a:pPr algn="l"/>
          <a:r>
            <a:rPr lang="es-UY" sz="1800" b="1" dirty="0">
              <a:latin typeface="Verdana" panose="020B0604030504040204" pitchFamily="34" charset="0"/>
              <a:ea typeface="Verdana" panose="020B0604030504040204" pitchFamily="34" charset="0"/>
            </a:rPr>
            <a:t>Artículo 21-003 del Reglamento del Convenio (Reclamaciones cuando se utiliza el SRI) </a:t>
          </a:r>
        </a:p>
      </dgm:t>
    </dgm:pt>
    <dgm:pt modelId="{28B8596C-85E5-4A1F-AFF8-86A87BBB232C}" type="parTrans" cxnId="{8932CDAA-3602-43EF-9CDE-8560F0D7793B}">
      <dgm:prSet/>
      <dgm:spPr/>
      <dgm:t>
        <a:bodyPr/>
        <a:lstStyle/>
        <a:p>
          <a:endParaRPr lang="en-US"/>
        </a:p>
      </dgm:t>
    </dgm:pt>
    <dgm:pt modelId="{30FF0E53-BC43-492D-9325-11395E3A29C2}" type="sibTrans" cxnId="{8932CDAA-3602-43EF-9CDE-8560F0D7793B}">
      <dgm:prSet/>
      <dgm:spPr/>
      <dgm:t>
        <a:bodyPr/>
        <a:lstStyle/>
        <a:p>
          <a:endParaRPr lang="en-US"/>
        </a:p>
      </dgm:t>
    </dgm:pt>
    <dgm:pt modelId="{66BB000F-9920-4091-83E5-75EE8F76CC78}">
      <dgm:prSet/>
      <dgm:spPr/>
      <dgm:t>
        <a:bodyPr/>
        <a:lstStyle/>
        <a:p>
          <a:r>
            <a:rPr lang="es-UY" dirty="0">
              <a:latin typeface="Verdana" panose="020B0604030504040204" pitchFamily="34" charset="0"/>
              <a:ea typeface="Verdana" panose="020B0604030504040204" pitchFamily="34" charset="0"/>
            </a:rPr>
            <a:t>La formulación de solicitudes para los operadores designados que utilizan el SRI es obligatoria para las encomiendas y </a:t>
          </a:r>
          <a:r>
            <a:rPr lang="es-UY" u="sng" dirty="0">
              <a:latin typeface="Verdana" panose="020B0604030504040204" pitchFamily="34" charset="0"/>
              <a:ea typeface="Verdana" panose="020B0604030504040204" pitchFamily="34" charset="0"/>
            </a:rPr>
            <a:t>facultativa para los envíos de correspondencia</a:t>
          </a:r>
          <a:r>
            <a:rPr lang="es-UY" dirty="0">
              <a:latin typeface="Verdana" panose="020B0604030504040204" pitchFamily="34" charset="0"/>
              <a:ea typeface="Verdana" panose="020B0604030504040204" pitchFamily="34" charset="0"/>
            </a:rPr>
            <a:t>.</a:t>
          </a:r>
        </a:p>
      </dgm:t>
    </dgm:pt>
    <dgm:pt modelId="{307F9A9F-DA56-4388-8797-BE186A9782F0}" type="parTrans" cxnId="{4A2B20B4-A6F0-4302-9C34-A4BF6B9669FF}">
      <dgm:prSet/>
      <dgm:spPr/>
      <dgm:t>
        <a:bodyPr/>
        <a:lstStyle/>
        <a:p>
          <a:endParaRPr lang="en-US"/>
        </a:p>
      </dgm:t>
    </dgm:pt>
    <dgm:pt modelId="{8601B3EE-A2DB-4144-8823-CE55F3F2251D}" type="sibTrans" cxnId="{4A2B20B4-A6F0-4302-9C34-A4BF6B9669FF}">
      <dgm:prSet/>
      <dgm:spPr/>
      <dgm:t>
        <a:bodyPr/>
        <a:lstStyle/>
        <a:p>
          <a:endParaRPr lang="en-US"/>
        </a:p>
      </dgm:t>
    </dgm:pt>
    <dgm:pt modelId="{A0AB8FF1-101B-4F3A-91DC-3F90E467BE9C}">
      <dgm:prSet/>
      <dgm:spPr/>
      <dgm:t>
        <a:bodyPr/>
        <a:lstStyle/>
        <a:p>
          <a:r>
            <a:rPr lang="es-UY" dirty="0">
              <a:latin typeface="Verdana" panose="020B0604030504040204" pitchFamily="34" charset="0"/>
              <a:ea typeface="Verdana" panose="020B0604030504040204" pitchFamily="34" charset="0"/>
            </a:rPr>
            <a:t>Cuando se utiliza el SRI para envíos de correspondencia, todos los procedimientos operativos y técnicos aplicables al SRI para las encomiendas también se aplicarán a los envíos de correspondencia.</a:t>
          </a:r>
        </a:p>
      </dgm:t>
    </dgm:pt>
    <dgm:pt modelId="{25C209B5-6D80-4F37-9379-33CF56D55291}" type="parTrans" cxnId="{A206002C-0EB9-4EC7-82B3-24A20BB160E8}">
      <dgm:prSet/>
      <dgm:spPr/>
      <dgm:t>
        <a:bodyPr/>
        <a:lstStyle/>
        <a:p>
          <a:endParaRPr lang="en-US"/>
        </a:p>
      </dgm:t>
    </dgm:pt>
    <dgm:pt modelId="{54A95FBC-5DEB-4BA2-AFF2-0496910CE183}" type="sibTrans" cxnId="{A206002C-0EB9-4EC7-82B3-24A20BB160E8}">
      <dgm:prSet/>
      <dgm:spPr/>
      <dgm:t>
        <a:bodyPr/>
        <a:lstStyle/>
        <a:p>
          <a:endParaRPr lang="en-US"/>
        </a:p>
      </dgm:t>
    </dgm:pt>
    <dgm:pt modelId="{C96CA27F-475B-4C7E-9CCF-CBC7BB8F5FBB}">
      <dgm:prSet/>
      <dgm:spPr/>
      <dgm:t>
        <a:bodyPr/>
        <a:lstStyle/>
        <a:p>
          <a:endParaRPr lang="en-US" dirty="0"/>
        </a:p>
      </dgm:t>
    </dgm:pt>
    <dgm:pt modelId="{6D2B79B1-DC7B-4620-9263-4A8F0AC77A67}" type="parTrans" cxnId="{9D0D9F7F-A75A-452C-A998-A634C9BB1E6A}">
      <dgm:prSet/>
      <dgm:spPr/>
      <dgm:t>
        <a:bodyPr/>
        <a:lstStyle/>
        <a:p>
          <a:endParaRPr lang="en-US"/>
        </a:p>
      </dgm:t>
    </dgm:pt>
    <dgm:pt modelId="{454B1300-71C6-49D8-8778-881F8B726F53}" type="sibTrans" cxnId="{9D0D9F7F-A75A-452C-A998-A634C9BB1E6A}">
      <dgm:prSet/>
      <dgm:spPr/>
      <dgm:t>
        <a:bodyPr/>
        <a:lstStyle/>
        <a:p>
          <a:endParaRPr lang="en-US"/>
        </a:p>
      </dgm:t>
    </dgm:pt>
    <dgm:pt modelId="{129FDF5A-359A-4D9B-94AC-C5C024846D04}">
      <dgm:prSet/>
      <dgm:spPr/>
      <dgm:t>
        <a:bodyPr/>
        <a:lstStyle/>
        <a:p>
          <a:endParaRPr lang="en-US" dirty="0">
            <a:latin typeface="Verdana" panose="020B0604030504040204" pitchFamily="34" charset="0"/>
            <a:ea typeface="Verdana" panose="020B0604030504040204" pitchFamily="34" charset="0"/>
          </a:endParaRPr>
        </a:p>
      </dgm:t>
    </dgm:pt>
    <dgm:pt modelId="{B1DD1F60-CC11-4984-A00D-454038B32F88}" type="parTrans" cxnId="{748B09D2-A28F-4CC3-B8E0-26386B64D917}">
      <dgm:prSet/>
      <dgm:spPr/>
      <dgm:t>
        <a:bodyPr/>
        <a:lstStyle/>
        <a:p>
          <a:endParaRPr lang="en-US"/>
        </a:p>
      </dgm:t>
    </dgm:pt>
    <dgm:pt modelId="{F41783EA-DF21-4C27-9DDF-0151F7F0B21C}" type="sibTrans" cxnId="{748B09D2-A28F-4CC3-B8E0-26386B64D917}">
      <dgm:prSet/>
      <dgm:spPr/>
      <dgm:t>
        <a:bodyPr/>
        <a:lstStyle/>
        <a:p>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393B1500-F31C-4EC9-B492-81C4D4F03130}" type="presOf" srcId="{C96CA27F-475B-4C7E-9CCF-CBC7BB8F5FBB}" destId="{5A7D8CCA-3320-48DB-B9C1-F5A13299FEAC}" srcOrd="0" destOrd="0" presId="urn:microsoft.com/office/officeart/2005/8/layout/hList1"/>
    <dgm:cxn modelId="{D5C7B80C-3160-437A-996F-ED9582CD72CE}" type="presOf" srcId="{A0AB8FF1-101B-4F3A-91DC-3F90E467BE9C}" destId="{5A7D8CCA-3320-48DB-B9C1-F5A13299FEAC}" srcOrd="0" destOrd="3" presId="urn:microsoft.com/office/officeart/2005/8/layout/hList1"/>
    <dgm:cxn modelId="{A206002C-0EB9-4EC7-82B3-24A20BB160E8}" srcId="{78E57436-87AB-4AC6-9486-DE82DCCB7B5F}" destId="{A0AB8FF1-101B-4F3A-91DC-3F90E467BE9C}" srcOrd="3" destOrd="0" parTransId="{25C209B5-6D80-4F37-9379-33CF56D55291}" sibTransId="{54A95FBC-5DEB-4BA2-AFF2-0496910CE183}"/>
    <dgm:cxn modelId="{F96FB947-8450-4E5A-9E2B-BD53A8E2EB9E}" type="presOf" srcId="{129FDF5A-359A-4D9B-94AC-C5C024846D04}" destId="{5A7D8CCA-3320-48DB-B9C1-F5A13299FEAC}" srcOrd="0" destOrd="2" presId="urn:microsoft.com/office/officeart/2005/8/layout/hList1"/>
    <dgm:cxn modelId="{9D0D9F7F-A75A-452C-A998-A634C9BB1E6A}" srcId="{78E57436-87AB-4AC6-9486-DE82DCCB7B5F}" destId="{C96CA27F-475B-4C7E-9CCF-CBC7BB8F5FBB}" srcOrd="0" destOrd="0" parTransId="{6D2B79B1-DC7B-4620-9263-4A8F0AC77A67}" sibTransId="{454B1300-71C6-49D8-8778-881F8B726F53}"/>
    <dgm:cxn modelId="{DEAC598E-6100-475A-A8A6-08E660074E06}" type="presOf" srcId="{66BB000F-9920-4091-83E5-75EE8F76CC78}" destId="{5A7D8CCA-3320-48DB-B9C1-F5A13299FEAC}" srcOrd="0" destOrd="1"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4A2B20B4-A6F0-4302-9C34-A4BF6B9669FF}" srcId="{78E57436-87AB-4AC6-9486-DE82DCCB7B5F}" destId="{66BB000F-9920-4091-83E5-75EE8F76CC78}" srcOrd="1" destOrd="0" parTransId="{307F9A9F-DA56-4388-8797-BE186A9782F0}" sibTransId="{8601B3EE-A2DB-4144-8823-CE55F3F2251D}"/>
    <dgm:cxn modelId="{748B09D2-A28F-4CC3-B8E0-26386B64D917}" srcId="{78E57436-87AB-4AC6-9486-DE82DCCB7B5F}" destId="{129FDF5A-359A-4D9B-94AC-C5C024846D04}" srcOrd="2" destOrd="0" parTransId="{B1DD1F60-CC11-4984-A00D-454038B32F88}" sibTransId="{F41783EA-DF21-4C27-9DDF-0151F7F0B21C}"/>
    <dgm:cxn modelId="{3D8D0BD8-9122-4076-9F09-2EF332DC1612}" type="presOf" srcId="{78E57436-87AB-4AC6-9486-DE82DCCB7B5F}" destId="{17D726C1-5B57-4FBD-80D1-09FADBEAD509}" srcOrd="0" destOrd="0" presId="urn:microsoft.com/office/officeart/2005/8/layout/hList1"/>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custT="1"/>
      <dgm:spPr/>
      <dgm:t>
        <a:bodyPr/>
        <a:lstStyle/>
        <a:p>
          <a:r>
            <a:rPr lang="es-UY" sz="1800" b="1" dirty="0">
              <a:latin typeface="Verdana" panose="020B0604030504040204" pitchFamily="34" charset="0"/>
              <a:ea typeface="Verdana" panose="020B0604030504040204" pitchFamily="34" charset="0"/>
            </a:rPr>
            <a:t>Alcance: </a:t>
          </a:r>
        </a:p>
      </dgm:t>
    </dgm:pt>
    <dgm:pt modelId="{669B5BA8-9ED2-4052-A7A6-4901F9D3BFB9}" type="parTrans" cxnId="{873C28AA-BBED-400C-9158-8E40E2549CC3}">
      <dgm:prSet/>
      <dgm:spPr/>
      <dgm:t>
        <a:bodyPr/>
        <a:lstStyle/>
        <a:p>
          <a:endParaRPr lang="en-US"/>
        </a:p>
      </dgm:t>
    </dgm:pt>
    <dgm:pt modelId="{ADF98CA6-7D6F-4635-AE0A-33F656B98C15}" type="sibTrans" cxnId="{873C28AA-BBED-400C-9158-8E40E2549CC3}">
      <dgm:prSet/>
      <dgm:spPr/>
      <dgm:t>
        <a:bodyPr/>
        <a:lstStyle/>
        <a:p>
          <a:endParaRPr lang="en-US"/>
        </a:p>
      </dgm:t>
    </dgm:pt>
    <dgm:pt modelId="{F73BD51E-5FB5-4E49-9D39-F72964ACC0EF}">
      <dgm:prSet/>
      <dgm:spPr/>
      <dgm:t>
        <a:bodyPr/>
        <a:lstStyle/>
        <a:p>
          <a:r>
            <a:rPr lang="es-UY" dirty="0">
              <a:latin typeface="Verdana" panose="020B0604030504040204" pitchFamily="34" charset="0"/>
              <a:ea typeface="Verdana" panose="020B0604030504040204" pitchFamily="34" charset="0"/>
            </a:rPr>
            <a:t>Las reclamaciones internacionales para todos los envíos con seguimiento, certificados y con valor declarado se tramitarán por medio del sistema de reclamaciones a través de Internet que ya se utiliza para las encomiendas.</a:t>
          </a:r>
        </a:p>
      </dgm:t>
    </dgm:pt>
    <dgm:pt modelId="{34233FB7-A1FD-4448-8AFA-B345A7628BFA}" type="parTrans" cxnId="{485C7825-3F6F-4158-A89A-0E452DEB9964}">
      <dgm:prSet/>
      <dgm:spPr/>
      <dgm:t>
        <a:bodyPr/>
        <a:lstStyle/>
        <a:p>
          <a:endParaRPr lang="en-US"/>
        </a:p>
      </dgm:t>
    </dgm:pt>
    <dgm:pt modelId="{4A9A75F3-99C0-45BA-9524-1C227046C8E5}" type="sibTrans" cxnId="{485C7825-3F6F-4158-A89A-0E452DEB9964}">
      <dgm:prSet/>
      <dgm:spPr/>
      <dgm:t>
        <a:bodyPr/>
        <a:lstStyle/>
        <a:p>
          <a:endParaRPr lang="en-US"/>
        </a:p>
      </dgm:t>
    </dgm:pt>
    <dgm:pt modelId="{8C666970-13B8-4896-B855-892AE589947D}">
      <dgm:prSet custT="1"/>
      <dgm:spPr/>
      <dgm:t>
        <a:bodyPr/>
        <a:lstStyle/>
        <a:p>
          <a:r>
            <a:rPr lang="es-UY" sz="1800" b="1" dirty="0">
              <a:latin typeface="Verdana" panose="020B0604030504040204" pitchFamily="34" charset="0"/>
              <a:ea typeface="Verdana" panose="020B0604030504040204" pitchFamily="34" charset="0"/>
            </a:rPr>
            <a:t>Principales cambios:</a:t>
          </a:r>
        </a:p>
      </dgm:t>
    </dgm:pt>
    <dgm:pt modelId="{8993DDDB-586C-427D-A744-73AAD651225B}" type="parTrans" cxnId="{E76B5F2B-8008-4BD5-B2DE-79D77A124290}">
      <dgm:prSet/>
      <dgm:spPr/>
      <dgm:t>
        <a:bodyPr/>
        <a:lstStyle/>
        <a:p>
          <a:endParaRPr lang="en-US"/>
        </a:p>
      </dgm:t>
    </dgm:pt>
    <dgm:pt modelId="{28381BB2-D628-4C08-A3AC-462201E7DE93}" type="sibTrans" cxnId="{E76B5F2B-8008-4BD5-B2DE-79D77A124290}">
      <dgm:prSet/>
      <dgm:spPr/>
      <dgm:t>
        <a:bodyPr/>
        <a:lstStyle/>
        <a:p>
          <a:endParaRPr lang="en-US"/>
        </a:p>
      </dgm:t>
    </dgm:pt>
    <dgm:pt modelId="{44425CE7-3E00-4BC0-938F-6E0D0207E146}">
      <dgm:prSet/>
      <dgm:spPr/>
      <dgm:t>
        <a:bodyPr/>
        <a:lstStyle/>
        <a:p>
          <a:r>
            <a:rPr lang="es-UY" dirty="0">
              <a:latin typeface="Verdana" panose="020B0604030504040204" pitchFamily="34" charset="0"/>
              <a:ea typeface="Verdana" panose="020B0604030504040204" pitchFamily="34" charset="0"/>
            </a:rPr>
            <a:t>Sistema unificado que utiliza SRI–GCSS para garantizar la uniformidad de todas las reclamaciones</a:t>
          </a:r>
        </a:p>
      </dgm:t>
    </dgm:pt>
    <dgm:pt modelId="{251D2002-CDBB-4209-89B6-B7B74E2856D1}" type="parTrans" cxnId="{0FFA845B-4BA0-4BFD-80BC-9711C0976B17}">
      <dgm:prSet/>
      <dgm:spPr/>
      <dgm:t>
        <a:bodyPr/>
        <a:lstStyle/>
        <a:p>
          <a:endParaRPr lang="en-US"/>
        </a:p>
      </dgm:t>
    </dgm:pt>
    <dgm:pt modelId="{5515CE35-CFAB-4CD5-9C59-0AF7E43CE1A3}" type="sibTrans" cxnId="{0FFA845B-4BA0-4BFD-80BC-9711C0976B17}">
      <dgm:prSet/>
      <dgm:spPr/>
      <dgm:t>
        <a:bodyPr/>
        <a:lstStyle/>
        <a:p>
          <a:endParaRPr lang="en-US"/>
        </a:p>
      </dgm:t>
    </dgm:pt>
    <dgm:pt modelId="{E256BC62-80B4-42D1-B3EE-CF8AB3AEEED3}">
      <dgm:prSet/>
      <dgm:spPr/>
      <dgm:t>
        <a:bodyPr/>
        <a:lstStyle/>
        <a:p>
          <a:r>
            <a:rPr lang="es-UY" dirty="0">
              <a:latin typeface="Verdana" panose="020B0604030504040204" pitchFamily="34" charset="0"/>
              <a:ea typeface="Verdana" panose="020B0604030504040204" pitchFamily="34" charset="0"/>
            </a:rPr>
            <a:t>El proveedor del GCSS está mejorando el módulo correspondiente para habilitar el acceso de los centros de atención telefónica/usuarios actuales y nuevos.</a:t>
          </a:r>
        </a:p>
      </dgm:t>
    </dgm:pt>
    <dgm:pt modelId="{B3291914-705B-4D32-AA4D-257A5791CDA2}" type="parTrans" cxnId="{1721BCE8-6837-48CF-B9A2-2335F203A464}">
      <dgm:prSet/>
      <dgm:spPr/>
      <dgm:t>
        <a:bodyPr/>
        <a:lstStyle/>
        <a:p>
          <a:endParaRPr lang="en-US"/>
        </a:p>
      </dgm:t>
    </dgm:pt>
    <dgm:pt modelId="{13D71215-DDBA-4ED0-8E08-B520A73E97A0}" type="sibTrans" cxnId="{1721BCE8-6837-48CF-B9A2-2335F203A464}">
      <dgm:prSet/>
      <dgm:spPr/>
      <dgm:t>
        <a:bodyPr/>
        <a:lstStyle/>
        <a:p>
          <a:endParaRPr lang="en-US"/>
        </a:p>
      </dgm:t>
    </dgm:pt>
    <dgm:pt modelId="{B44815F0-72D7-4377-9E99-2E78F50D13C3}">
      <dgm:prSet/>
      <dgm:spPr/>
      <dgm:t>
        <a:bodyPr/>
        <a:lstStyle/>
        <a:p>
          <a:r>
            <a:rPr lang="es-UY" dirty="0">
              <a:latin typeface="Verdana" panose="020B0604030504040204" pitchFamily="34" charset="0"/>
              <a:ea typeface="Verdana" panose="020B0604030504040204" pitchFamily="34" charset="0"/>
            </a:rPr>
            <a:t>Los centros de atención telefónica y los usuarios con experiencia en el tratamiento de reclamaciones a través de Internet serán decisivos en esta implantación; se puede organizar una capacitación cuando sea necesario.</a:t>
          </a:r>
        </a:p>
      </dgm:t>
    </dgm:pt>
    <dgm:pt modelId="{2B82DFB3-7857-4E99-AEEE-C27B74815612}" type="parTrans" cxnId="{A112C309-8D62-4A8E-8624-C28C92B638AE}">
      <dgm:prSet/>
      <dgm:spPr/>
      <dgm:t>
        <a:bodyPr/>
        <a:lstStyle/>
        <a:p>
          <a:endParaRPr lang="en-US"/>
        </a:p>
      </dgm:t>
    </dgm:pt>
    <dgm:pt modelId="{01C906E2-9933-4F34-B2B6-7521161BF51B}" type="sibTrans" cxnId="{A112C309-8D62-4A8E-8624-C28C92B638AE}">
      <dgm:prSet/>
      <dgm:spPr/>
      <dgm:t>
        <a:bodyPr/>
        <a:lstStyle/>
        <a:p>
          <a:endParaRPr lang="en-US"/>
        </a:p>
      </dgm:t>
    </dgm:pt>
    <dgm:pt modelId="{CA49517A-2D44-4D5B-B969-F7A116598681}">
      <dgm:prSet custT="1"/>
      <dgm:spPr/>
      <dgm:t>
        <a:bodyPr/>
        <a:lstStyle/>
        <a:p>
          <a:r>
            <a:rPr lang="es-UY" sz="1800" b="1" dirty="0">
              <a:latin typeface="Verdana" panose="020B0604030504040204" pitchFamily="34" charset="0"/>
              <a:ea typeface="Verdana" panose="020B0604030504040204" pitchFamily="34" charset="0"/>
            </a:rPr>
            <a:t>Próximas etapas:</a:t>
          </a:r>
        </a:p>
      </dgm:t>
    </dgm:pt>
    <dgm:pt modelId="{D3260569-A719-46E4-A544-0140E2ECC037}" type="parTrans" cxnId="{5F516A02-41B4-4001-8487-10CF48B8C2DE}">
      <dgm:prSet/>
      <dgm:spPr/>
      <dgm:t>
        <a:bodyPr/>
        <a:lstStyle/>
        <a:p>
          <a:endParaRPr lang="en-US"/>
        </a:p>
      </dgm:t>
    </dgm:pt>
    <dgm:pt modelId="{9D33DF67-0E57-4D4F-8F1D-2A14B07C89BE}" type="sibTrans" cxnId="{5F516A02-41B4-4001-8487-10CF48B8C2DE}">
      <dgm:prSet/>
      <dgm:spPr/>
      <dgm:t>
        <a:bodyPr/>
        <a:lstStyle/>
        <a:p>
          <a:endParaRPr lang="en-US"/>
        </a:p>
      </dgm:t>
    </dgm:pt>
    <dgm:pt modelId="{F4028D18-470A-487B-ABEB-AE29A3E6B56F}">
      <dgm:prSet/>
      <dgm:spPr/>
      <dgm:t>
        <a:bodyPr/>
        <a:lstStyle/>
        <a:p>
          <a:r>
            <a:rPr lang="es-UY" dirty="0">
              <a:latin typeface="Verdana" panose="020B0604030504040204" pitchFamily="34" charset="0"/>
              <a:ea typeface="Verdana" panose="020B0604030504040204" pitchFamily="34" charset="0"/>
            </a:rPr>
            <a:t>En breve, se brindará orientaciones detalladas y apoyo para la aplicación a todos los miembros.</a:t>
          </a:r>
        </a:p>
      </dgm:t>
    </dgm:pt>
    <dgm:pt modelId="{DF056BBE-84D4-4240-B948-4C771D14E58D}" type="parTrans" cxnId="{C32DDE92-89CB-4AC5-9A40-033AB83F44A0}">
      <dgm:prSet/>
      <dgm:spPr/>
      <dgm:t>
        <a:bodyPr/>
        <a:lstStyle/>
        <a:p>
          <a:endParaRPr lang="en-US"/>
        </a:p>
      </dgm:t>
    </dgm:pt>
    <dgm:pt modelId="{0DBF89E3-05ED-4C15-8149-88DEEDAAAAA5}" type="sibTrans" cxnId="{C32DDE92-89CB-4AC5-9A40-033AB83F44A0}">
      <dgm:prSet/>
      <dgm:spPr/>
      <dgm:t>
        <a:bodyPr/>
        <a:lstStyle/>
        <a:p>
          <a:endParaRPr lang="en-US"/>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80939617-8426-45F9-BB85-FDD3A8889BF3}" type="pres">
      <dgm:prSet presAssocID="{5C6DF37B-D0E3-484F-9423-A2915FC06251}" presName="childText" presStyleLbl="revTx" presStyleIdx="0" presStyleCnt="3">
        <dgm:presLayoutVars>
          <dgm:bulletEnabled val="1"/>
        </dgm:presLayoutVars>
      </dgm:prSet>
      <dgm:spPr/>
    </dgm:pt>
    <dgm:pt modelId="{591C51D5-25D1-446E-8924-8308D962FD3B}" type="pres">
      <dgm:prSet presAssocID="{8C666970-13B8-4896-B855-892AE589947D}" presName="parentText" presStyleLbl="node1" presStyleIdx="1" presStyleCnt="3">
        <dgm:presLayoutVars>
          <dgm:chMax val="0"/>
          <dgm:bulletEnabled val="1"/>
        </dgm:presLayoutVars>
      </dgm:prSet>
      <dgm:spPr/>
    </dgm:pt>
    <dgm:pt modelId="{FA6E7831-BE71-4F40-A878-66CCDAD692CB}" type="pres">
      <dgm:prSet presAssocID="{8C666970-13B8-4896-B855-892AE589947D}" presName="childText" presStyleLbl="revTx" presStyleIdx="1" presStyleCnt="3">
        <dgm:presLayoutVars>
          <dgm:bulletEnabled val="1"/>
        </dgm:presLayoutVars>
      </dgm:prSet>
      <dgm:spPr/>
    </dgm:pt>
    <dgm:pt modelId="{D961103F-6878-41C8-BD7C-813053BDBB2E}" type="pres">
      <dgm:prSet presAssocID="{CA49517A-2D44-4D5B-B969-F7A116598681}" presName="parentText" presStyleLbl="node1" presStyleIdx="2" presStyleCnt="3">
        <dgm:presLayoutVars>
          <dgm:chMax val="0"/>
          <dgm:bulletEnabled val="1"/>
        </dgm:presLayoutVars>
      </dgm:prSet>
      <dgm:spPr/>
    </dgm:pt>
    <dgm:pt modelId="{FE5FA4DE-8DBF-4986-9837-7EC8A21DCD80}" type="pres">
      <dgm:prSet presAssocID="{CA49517A-2D44-4D5B-B969-F7A116598681}" presName="childText" presStyleLbl="revTx" presStyleIdx="2" presStyleCnt="3">
        <dgm:presLayoutVars>
          <dgm:bulletEnabled val="1"/>
        </dgm:presLayoutVars>
      </dgm:prSet>
      <dgm:spPr/>
    </dgm:pt>
  </dgm:ptLst>
  <dgm:cxnLst>
    <dgm:cxn modelId="{5F516A02-41B4-4001-8487-10CF48B8C2DE}" srcId="{5DDD4925-EFA4-4C2B-B691-4AF615E79D4D}" destId="{CA49517A-2D44-4D5B-B969-F7A116598681}" srcOrd="2" destOrd="0" parTransId="{D3260569-A719-46E4-A544-0140E2ECC037}" sibTransId="{9D33DF67-0E57-4D4F-8F1D-2A14B07C89BE}"/>
    <dgm:cxn modelId="{A112C309-8D62-4A8E-8624-C28C92B638AE}" srcId="{8C666970-13B8-4896-B855-892AE589947D}" destId="{B44815F0-72D7-4377-9E99-2E78F50D13C3}" srcOrd="2" destOrd="0" parTransId="{2B82DFB3-7857-4E99-AEEE-C27B74815612}" sibTransId="{01C906E2-9933-4F34-B2B6-7521161BF51B}"/>
    <dgm:cxn modelId="{0A0A580C-A5B8-460B-A55F-58FD83976368}" type="presOf" srcId="{F4028D18-470A-487B-ABEB-AE29A3E6B56F}" destId="{FE5FA4DE-8DBF-4986-9837-7EC8A21DCD80}" srcOrd="0" destOrd="0" presId="urn:microsoft.com/office/officeart/2005/8/layout/vList2"/>
    <dgm:cxn modelId="{F782091A-1F4E-4538-B9CE-A02D8115AC05}" type="presOf" srcId="{44425CE7-3E00-4BC0-938F-6E0D0207E146}" destId="{FA6E7831-BE71-4F40-A878-66CCDAD692CB}" srcOrd="0" destOrd="0" presId="urn:microsoft.com/office/officeart/2005/8/layout/vList2"/>
    <dgm:cxn modelId="{14916020-03B6-4264-A497-A43D2CA8BB54}" type="presOf" srcId="{CA49517A-2D44-4D5B-B969-F7A116598681}" destId="{D961103F-6878-41C8-BD7C-813053BDBB2E}" srcOrd="0" destOrd="0" presId="urn:microsoft.com/office/officeart/2005/8/layout/vList2"/>
    <dgm:cxn modelId="{485C7825-3F6F-4158-A89A-0E452DEB9964}" srcId="{5C6DF37B-D0E3-484F-9423-A2915FC06251}" destId="{F73BD51E-5FB5-4E49-9D39-F72964ACC0EF}" srcOrd="0" destOrd="0" parTransId="{34233FB7-A1FD-4448-8AFA-B345A7628BFA}" sibTransId="{4A9A75F3-99C0-45BA-9524-1C227046C8E5}"/>
    <dgm:cxn modelId="{74904C26-6CB4-44A8-9347-B31BECD60E3A}" type="presOf" srcId="{B44815F0-72D7-4377-9E99-2E78F50D13C3}" destId="{FA6E7831-BE71-4F40-A878-66CCDAD692CB}" srcOrd="0" destOrd="2" presId="urn:microsoft.com/office/officeart/2005/8/layout/vList2"/>
    <dgm:cxn modelId="{E76B5F2B-8008-4BD5-B2DE-79D77A124290}" srcId="{5DDD4925-EFA4-4C2B-B691-4AF615E79D4D}" destId="{8C666970-13B8-4896-B855-892AE589947D}" srcOrd="1" destOrd="0" parTransId="{8993DDDB-586C-427D-A744-73AAD651225B}" sibTransId="{28381BB2-D628-4C08-A3AC-462201E7DE93}"/>
    <dgm:cxn modelId="{283D6A34-FCCB-42FC-8F18-60EB7C8C1FBC}" type="presOf" srcId="{5C6DF37B-D0E3-484F-9423-A2915FC06251}" destId="{917C9426-FE7F-405C-A890-9DA9115CAA39}" srcOrd="0" destOrd="0" presId="urn:microsoft.com/office/officeart/2005/8/layout/vList2"/>
    <dgm:cxn modelId="{0FFA845B-4BA0-4BFD-80BC-9711C0976B17}" srcId="{8C666970-13B8-4896-B855-892AE589947D}" destId="{44425CE7-3E00-4BC0-938F-6E0D0207E146}" srcOrd="0" destOrd="0" parTransId="{251D2002-CDBB-4209-89B6-B7B74E2856D1}" sibTransId="{5515CE35-CFAB-4CD5-9C59-0AF7E43CE1A3}"/>
    <dgm:cxn modelId="{F0D6C047-4A87-450D-A117-F02109EDF82A}" type="presOf" srcId="{5DDD4925-EFA4-4C2B-B691-4AF615E79D4D}" destId="{76CA7203-68C6-4AE7-B731-B9521081425D}" srcOrd="0" destOrd="0" presId="urn:microsoft.com/office/officeart/2005/8/layout/vList2"/>
    <dgm:cxn modelId="{48F2D552-9508-4ED2-84B1-D225E506B8C4}" type="presOf" srcId="{E256BC62-80B4-42D1-B3EE-CF8AB3AEEED3}" destId="{FA6E7831-BE71-4F40-A878-66CCDAD692CB}" srcOrd="0" destOrd="1" presId="urn:microsoft.com/office/officeart/2005/8/layout/vList2"/>
    <dgm:cxn modelId="{C32DDE92-89CB-4AC5-9A40-033AB83F44A0}" srcId="{CA49517A-2D44-4D5B-B969-F7A116598681}" destId="{F4028D18-470A-487B-ABEB-AE29A3E6B56F}" srcOrd="0" destOrd="0" parTransId="{DF056BBE-84D4-4240-B948-4C771D14E58D}" sibTransId="{0DBF89E3-05ED-4C15-8149-88DEEDAAAAA5}"/>
    <dgm:cxn modelId="{20238B9A-D62E-40BE-82EC-4EB6A173ECF6}" type="presOf" srcId="{8C666970-13B8-4896-B855-892AE589947D}" destId="{591C51D5-25D1-446E-8924-8308D962FD3B}"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422823D7-07C2-45F9-8AB5-DE909AEE0E6D}" type="presOf" srcId="{F73BD51E-5FB5-4E49-9D39-F72964ACC0EF}" destId="{80939617-8426-45F9-BB85-FDD3A8889BF3}" srcOrd="0" destOrd="0" presId="urn:microsoft.com/office/officeart/2005/8/layout/vList2"/>
    <dgm:cxn modelId="{1721BCE8-6837-48CF-B9A2-2335F203A464}" srcId="{8C666970-13B8-4896-B855-892AE589947D}" destId="{E256BC62-80B4-42D1-B3EE-CF8AB3AEEED3}" srcOrd="1" destOrd="0" parTransId="{B3291914-705B-4D32-AA4D-257A5791CDA2}" sibTransId="{13D71215-DDBA-4ED0-8E08-B520A73E97A0}"/>
    <dgm:cxn modelId="{4CBA8C60-EFA2-4E88-ABEA-548CDDE3C26B}" type="presParOf" srcId="{76CA7203-68C6-4AE7-B731-B9521081425D}" destId="{917C9426-FE7F-405C-A890-9DA9115CAA39}" srcOrd="0" destOrd="0" presId="urn:microsoft.com/office/officeart/2005/8/layout/vList2"/>
    <dgm:cxn modelId="{93BA2D08-81D9-4EC1-B3C0-1342162FE1BD}" type="presParOf" srcId="{76CA7203-68C6-4AE7-B731-B9521081425D}" destId="{80939617-8426-45F9-BB85-FDD3A8889BF3}" srcOrd="1" destOrd="0" presId="urn:microsoft.com/office/officeart/2005/8/layout/vList2"/>
    <dgm:cxn modelId="{B36F9EA2-5F07-42E0-B7CA-FDC9BB24D748}" type="presParOf" srcId="{76CA7203-68C6-4AE7-B731-B9521081425D}" destId="{591C51D5-25D1-446E-8924-8308D962FD3B}" srcOrd="2" destOrd="0" presId="urn:microsoft.com/office/officeart/2005/8/layout/vList2"/>
    <dgm:cxn modelId="{65E74B52-9F4D-4A06-8604-84D610F637BC}" type="presParOf" srcId="{76CA7203-68C6-4AE7-B731-B9521081425D}" destId="{FA6E7831-BE71-4F40-A878-66CCDAD692CB}" srcOrd="3" destOrd="0" presId="urn:microsoft.com/office/officeart/2005/8/layout/vList2"/>
    <dgm:cxn modelId="{17975617-F202-4288-AD71-8F58B5547758}" type="presParOf" srcId="{76CA7203-68C6-4AE7-B731-B9521081425D}" destId="{D961103F-6878-41C8-BD7C-813053BDBB2E}" srcOrd="4" destOrd="0" presId="urn:microsoft.com/office/officeart/2005/8/layout/vList2"/>
    <dgm:cxn modelId="{EFBAB2D4-4678-418E-B70F-96A85DCFE841}" type="presParOf" srcId="{76CA7203-68C6-4AE7-B731-B9521081425D}" destId="{FE5FA4DE-8DBF-4986-9837-7EC8A21DCD80}"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4B67-D8DE-4157-99EB-47BB265A98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66F1390-8EE0-4FB7-9838-6F9A2EAC38E6}">
      <dgm:prSet/>
      <dgm:spPr/>
      <dgm:t>
        <a:bodyPr/>
        <a:lstStyle/>
        <a:p>
          <a:r>
            <a:rPr lang="es-UY" dirty="0"/>
            <a:t>Introducir intercambios electrónicos (PREDES/RESDES, EMSEVT) para los envíos con seguimiento/certificados/con valor declarado</a:t>
          </a:r>
        </a:p>
      </dgm:t>
    </dgm:pt>
    <dgm:pt modelId="{D0E3D383-DD65-4850-8AF2-CE70D696C529}" type="parTrans" cxnId="{5D6FA2EB-8036-4ADC-BB1A-9F904A4B8FD3}">
      <dgm:prSet/>
      <dgm:spPr/>
      <dgm:t>
        <a:bodyPr/>
        <a:lstStyle/>
        <a:p>
          <a:endParaRPr lang="en-US"/>
        </a:p>
      </dgm:t>
    </dgm:pt>
    <dgm:pt modelId="{F9E35DC9-16F7-45F5-B0AA-26B619BDDCE1}" type="sibTrans" cxnId="{5D6FA2EB-8036-4ADC-BB1A-9F904A4B8FD3}">
      <dgm:prSet/>
      <dgm:spPr/>
      <dgm:t>
        <a:bodyPr/>
        <a:lstStyle/>
        <a:p>
          <a:endParaRPr lang="en-US"/>
        </a:p>
      </dgm:t>
    </dgm:pt>
    <dgm:pt modelId="{A2E9D16B-2824-4AD3-873A-39F3A02E1F6E}">
      <dgm:prSet/>
      <dgm:spPr/>
      <dgm:t>
        <a:bodyPr/>
        <a:lstStyle/>
        <a:p>
          <a:r>
            <a:rPr lang="es-UY" dirty="0"/>
            <a:t>Definir el SRI y los principios generales en materia de reclamaciones</a:t>
          </a:r>
        </a:p>
      </dgm:t>
    </dgm:pt>
    <dgm:pt modelId="{F475D5E7-C63F-4534-A312-09046B125C61}" type="parTrans" cxnId="{C0A53A2B-12DE-45A6-A13E-04B78A9D38AC}">
      <dgm:prSet/>
      <dgm:spPr/>
      <dgm:t>
        <a:bodyPr/>
        <a:lstStyle/>
        <a:p>
          <a:endParaRPr lang="en-US"/>
        </a:p>
      </dgm:t>
    </dgm:pt>
    <dgm:pt modelId="{C809FDB6-532B-465E-A051-C05401214898}" type="sibTrans" cxnId="{C0A53A2B-12DE-45A6-A13E-04B78A9D38AC}">
      <dgm:prSet/>
      <dgm:spPr/>
      <dgm:t>
        <a:bodyPr/>
        <a:lstStyle/>
        <a:p>
          <a:endParaRPr lang="en-US"/>
        </a:p>
      </dgm:t>
    </dgm:pt>
    <dgm:pt modelId="{F2A118D9-6E79-4E55-A0FA-AF38467877A5}">
      <dgm:prSet/>
      <dgm:spPr/>
      <dgm:t>
        <a:bodyPr/>
        <a:lstStyle/>
        <a:p>
          <a:r>
            <a:rPr lang="es-UY" dirty="0"/>
            <a:t>Explicar el proceso de trabajo y los mensajes de dos niveles en el SRI</a:t>
          </a:r>
        </a:p>
      </dgm:t>
    </dgm:pt>
    <dgm:pt modelId="{23794E59-D8D8-4AA0-A1BE-55257BE4985D}" type="parTrans" cxnId="{985A4CD9-5A1A-44AF-8E93-29628FF941ED}">
      <dgm:prSet/>
      <dgm:spPr/>
      <dgm:t>
        <a:bodyPr/>
        <a:lstStyle/>
        <a:p>
          <a:endParaRPr lang="en-US"/>
        </a:p>
      </dgm:t>
    </dgm:pt>
    <dgm:pt modelId="{5DE87B27-24ED-44E9-A1FB-81CED0E31247}" type="sibTrans" cxnId="{985A4CD9-5A1A-44AF-8E93-29628FF941ED}">
      <dgm:prSet/>
      <dgm:spPr/>
      <dgm:t>
        <a:bodyPr/>
        <a:lstStyle/>
        <a:p>
          <a:endParaRPr lang="en-US"/>
        </a:p>
      </dgm:t>
    </dgm:pt>
    <dgm:pt modelId="{6B62B2A4-BD39-4E1E-A418-273491DC4016}">
      <dgm:prSet/>
      <dgm:spPr/>
      <dgm:t>
        <a:bodyPr/>
        <a:lstStyle/>
        <a:p>
          <a:r>
            <a:rPr lang="es-UY" dirty="0"/>
            <a:t>Aclarar los plazos de respuesta y los indicadores de desempeño</a:t>
          </a:r>
        </a:p>
      </dgm:t>
    </dgm:pt>
    <dgm:pt modelId="{94C155D2-99A4-4AAE-8DC9-6057D1C96981}" type="parTrans" cxnId="{BCFAB2BC-1444-47BB-BD7B-854002BCB5A2}">
      <dgm:prSet/>
      <dgm:spPr/>
      <dgm:t>
        <a:bodyPr/>
        <a:lstStyle/>
        <a:p>
          <a:endParaRPr lang="en-US"/>
        </a:p>
      </dgm:t>
    </dgm:pt>
    <dgm:pt modelId="{C59AF1D3-6D9F-40EE-B943-7E9CF00DA809}" type="sibTrans" cxnId="{BCFAB2BC-1444-47BB-BD7B-854002BCB5A2}">
      <dgm:prSet/>
      <dgm:spPr/>
      <dgm:t>
        <a:bodyPr/>
        <a:lstStyle/>
        <a:p>
          <a:endParaRPr lang="en-US"/>
        </a:p>
      </dgm:t>
    </dgm:pt>
    <dgm:pt modelId="{F4DC7372-DDB3-4C16-8739-FE47DD8AE108}">
      <dgm:prSet/>
      <dgm:spPr/>
      <dgm:t>
        <a:bodyPr/>
        <a:lstStyle/>
        <a:p>
          <a:r>
            <a:rPr lang="es-UY" dirty="0"/>
            <a:t>Garantizar un tratamiento uniforme de las reclamaciones y un seguimiento transparente a través del SRI y los mensajes EMSEVT </a:t>
          </a:r>
        </a:p>
      </dgm:t>
    </dgm:pt>
    <dgm:pt modelId="{BAA0E2B5-5F68-4E92-B5BB-B393CA6A55A6}" type="parTrans" cxnId="{EBAE9033-E48D-4C60-84CC-46CCC2C5A539}">
      <dgm:prSet/>
      <dgm:spPr/>
      <dgm:t>
        <a:bodyPr/>
        <a:lstStyle/>
        <a:p>
          <a:endParaRPr lang="en-US"/>
        </a:p>
      </dgm:t>
    </dgm:pt>
    <dgm:pt modelId="{60068F32-4786-4E04-9B4C-F3A27FE7991E}" type="sibTrans" cxnId="{EBAE9033-E48D-4C60-84CC-46CCC2C5A539}">
      <dgm:prSet/>
      <dgm:spPr/>
      <dgm:t>
        <a:bodyPr/>
        <a:lstStyle/>
        <a:p>
          <a:endParaRPr lang="en-US"/>
        </a:p>
      </dgm:t>
    </dgm:pt>
    <dgm:pt modelId="{0E36C379-A14B-43B9-8204-531133E9F870}" type="pres">
      <dgm:prSet presAssocID="{FB244B67-D8DE-4157-99EB-47BB265A98B9}" presName="Name0" presStyleCnt="0">
        <dgm:presLayoutVars>
          <dgm:chMax val="7"/>
          <dgm:chPref val="7"/>
          <dgm:dir/>
        </dgm:presLayoutVars>
      </dgm:prSet>
      <dgm:spPr/>
    </dgm:pt>
    <dgm:pt modelId="{ADFA9CF6-55BD-4A3C-9BD6-2108899ACE9F}" type="pres">
      <dgm:prSet presAssocID="{FB244B67-D8DE-4157-99EB-47BB265A98B9}" presName="Name1" presStyleCnt="0"/>
      <dgm:spPr/>
    </dgm:pt>
    <dgm:pt modelId="{E7556396-5DED-4490-AFEA-8E446E78ED7B}" type="pres">
      <dgm:prSet presAssocID="{FB244B67-D8DE-4157-99EB-47BB265A98B9}" presName="cycle" presStyleCnt="0"/>
      <dgm:spPr/>
    </dgm:pt>
    <dgm:pt modelId="{6053C778-4B19-486B-9C7F-3F250150A487}" type="pres">
      <dgm:prSet presAssocID="{FB244B67-D8DE-4157-99EB-47BB265A98B9}" presName="srcNode" presStyleLbl="node1" presStyleIdx="0" presStyleCnt="5"/>
      <dgm:spPr/>
    </dgm:pt>
    <dgm:pt modelId="{4A7D1F9C-D61E-4276-B580-485CB7AAF0DD}" type="pres">
      <dgm:prSet presAssocID="{FB244B67-D8DE-4157-99EB-47BB265A98B9}" presName="conn" presStyleLbl="parChTrans1D2" presStyleIdx="0" presStyleCnt="1"/>
      <dgm:spPr/>
    </dgm:pt>
    <dgm:pt modelId="{7E938B87-0FE4-463C-BDED-9F9099FDBE51}" type="pres">
      <dgm:prSet presAssocID="{FB244B67-D8DE-4157-99EB-47BB265A98B9}" presName="extraNode" presStyleLbl="node1" presStyleIdx="0" presStyleCnt="5"/>
      <dgm:spPr/>
    </dgm:pt>
    <dgm:pt modelId="{4684B336-64DC-4D58-AB08-AB634ECEC8B6}" type="pres">
      <dgm:prSet presAssocID="{FB244B67-D8DE-4157-99EB-47BB265A98B9}" presName="dstNode" presStyleLbl="node1" presStyleIdx="0" presStyleCnt="5"/>
      <dgm:spPr/>
    </dgm:pt>
    <dgm:pt modelId="{8B7F2C77-0B35-454C-97B8-9FFED9ACB3DC}" type="pres">
      <dgm:prSet presAssocID="{266F1390-8EE0-4FB7-9838-6F9A2EAC38E6}" presName="text_1" presStyleLbl="node1" presStyleIdx="0" presStyleCnt="5">
        <dgm:presLayoutVars>
          <dgm:bulletEnabled val="1"/>
        </dgm:presLayoutVars>
      </dgm:prSet>
      <dgm:spPr/>
    </dgm:pt>
    <dgm:pt modelId="{32E0C2E0-1990-4D95-8518-FE6EFFA32D88}" type="pres">
      <dgm:prSet presAssocID="{266F1390-8EE0-4FB7-9838-6F9A2EAC38E6}" presName="accent_1" presStyleCnt="0"/>
      <dgm:spPr/>
    </dgm:pt>
    <dgm:pt modelId="{5CBD1FC9-9DF8-496F-8430-18E892D354B2}" type="pres">
      <dgm:prSet presAssocID="{266F1390-8EE0-4FB7-9838-6F9A2EAC38E6}" presName="accentRepeatNode" presStyleLbl="solidFgAcc1" presStyleIdx="0" presStyleCnt="5"/>
      <dgm:spPr/>
    </dgm:pt>
    <dgm:pt modelId="{A6FC7119-2277-4A65-A884-773334D00C23}" type="pres">
      <dgm:prSet presAssocID="{A2E9D16B-2824-4AD3-873A-39F3A02E1F6E}" presName="text_2" presStyleLbl="node1" presStyleIdx="1" presStyleCnt="5">
        <dgm:presLayoutVars>
          <dgm:bulletEnabled val="1"/>
        </dgm:presLayoutVars>
      </dgm:prSet>
      <dgm:spPr/>
    </dgm:pt>
    <dgm:pt modelId="{A17E5CF7-EE1C-49F0-B7B2-FD3B42E3F9A8}" type="pres">
      <dgm:prSet presAssocID="{A2E9D16B-2824-4AD3-873A-39F3A02E1F6E}" presName="accent_2" presStyleCnt="0"/>
      <dgm:spPr/>
    </dgm:pt>
    <dgm:pt modelId="{A6F6C743-B09B-463B-9B5B-B657E45EAE91}" type="pres">
      <dgm:prSet presAssocID="{A2E9D16B-2824-4AD3-873A-39F3A02E1F6E}" presName="accentRepeatNode" presStyleLbl="solidFgAcc1" presStyleIdx="1" presStyleCnt="5"/>
      <dgm:spPr/>
    </dgm:pt>
    <dgm:pt modelId="{26836B2C-7888-4F0F-802A-EDD22D14280E}" type="pres">
      <dgm:prSet presAssocID="{F2A118D9-6E79-4E55-A0FA-AF38467877A5}" presName="text_3" presStyleLbl="node1" presStyleIdx="2" presStyleCnt="5">
        <dgm:presLayoutVars>
          <dgm:bulletEnabled val="1"/>
        </dgm:presLayoutVars>
      </dgm:prSet>
      <dgm:spPr/>
    </dgm:pt>
    <dgm:pt modelId="{C7FDD6CB-2E11-41B7-B3BC-A25F65BF8B2C}" type="pres">
      <dgm:prSet presAssocID="{F2A118D9-6E79-4E55-A0FA-AF38467877A5}" presName="accent_3" presStyleCnt="0"/>
      <dgm:spPr/>
    </dgm:pt>
    <dgm:pt modelId="{FF9D9E7D-6B1D-4542-A007-0FA742DD3EA3}" type="pres">
      <dgm:prSet presAssocID="{F2A118D9-6E79-4E55-A0FA-AF38467877A5}" presName="accentRepeatNode" presStyleLbl="solidFgAcc1" presStyleIdx="2" presStyleCnt="5"/>
      <dgm:spPr/>
    </dgm:pt>
    <dgm:pt modelId="{BD047153-CDD3-4B56-83A5-4F8EB7F409D0}" type="pres">
      <dgm:prSet presAssocID="{6B62B2A4-BD39-4E1E-A418-273491DC4016}" presName="text_4" presStyleLbl="node1" presStyleIdx="3" presStyleCnt="5">
        <dgm:presLayoutVars>
          <dgm:bulletEnabled val="1"/>
        </dgm:presLayoutVars>
      </dgm:prSet>
      <dgm:spPr/>
    </dgm:pt>
    <dgm:pt modelId="{9C21C3ED-FE5E-4E37-B778-8CEF7283D58A}" type="pres">
      <dgm:prSet presAssocID="{6B62B2A4-BD39-4E1E-A418-273491DC4016}" presName="accent_4" presStyleCnt="0"/>
      <dgm:spPr/>
    </dgm:pt>
    <dgm:pt modelId="{60A60403-4C96-4007-B1F0-64A2BA66F152}" type="pres">
      <dgm:prSet presAssocID="{6B62B2A4-BD39-4E1E-A418-273491DC4016}" presName="accentRepeatNode" presStyleLbl="solidFgAcc1" presStyleIdx="3" presStyleCnt="5"/>
      <dgm:spPr/>
    </dgm:pt>
    <dgm:pt modelId="{84C44A2A-06BA-4C57-84A3-80A00FFBEC1E}" type="pres">
      <dgm:prSet presAssocID="{F4DC7372-DDB3-4C16-8739-FE47DD8AE108}" presName="text_5" presStyleLbl="node1" presStyleIdx="4" presStyleCnt="5">
        <dgm:presLayoutVars>
          <dgm:bulletEnabled val="1"/>
        </dgm:presLayoutVars>
      </dgm:prSet>
      <dgm:spPr/>
    </dgm:pt>
    <dgm:pt modelId="{2A34258C-45E6-4EA8-9FAF-BD99839FC6B5}" type="pres">
      <dgm:prSet presAssocID="{F4DC7372-DDB3-4C16-8739-FE47DD8AE108}" presName="accent_5" presStyleCnt="0"/>
      <dgm:spPr/>
    </dgm:pt>
    <dgm:pt modelId="{4F2FA253-27C9-484F-8A94-0522FA3659DC}" type="pres">
      <dgm:prSet presAssocID="{F4DC7372-DDB3-4C16-8739-FE47DD8AE108}" presName="accentRepeatNode" presStyleLbl="solidFgAcc1" presStyleIdx="4" presStyleCnt="5"/>
      <dgm:spPr/>
    </dgm:pt>
  </dgm:ptLst>
  <dgm:cxnLst>
    <dgm:cxn modelId="{2EEB6624-6254-41F2-A646-592FBA0337BA}" type="presOf" srcId="{A2E9D16B-2824-4AD3-873A-39F3A02E1F6E}" destId="{A6FC7119-2277-4A65-A884-773334D00C23}" srcOrd="0" destOrd="0" presId="urn:microsoft.com/office/officeart/2008/layout/VerticalCurvedList"/>
    <dgm:cxn modelId="{8600E326-DC36-42F7-8E54-55AF43EE1ADD}" type="presOf" srcId="{6B62B2A4-BD39-4E1E-A418-273491DC4016}" destId="{BD047153-CDD3-4B56-83A5-4F8EB7F409D0}" srcOrd="0" destOrd="0" presId="urn:microsoft.com/office/officeart/2008/layout/VerticalCurvedList"/>
    <dgm:cxn modelId="{C0A53A2B-12DE-45A6-A13E-04B78A9D38AC}" srcId="{FB244B67-D8DE-4157-99EB-47BB265A98B9}" destId="{A2E9D16B-2824-4AD3-873A-39F3A02E1F6E}" srcOrd="1" destOrd="0" parTransId="{F475D5E7-C63F-4534-A312-09046B125C61}" sibTransId="{C809FDB6-532B-465E-A051-C05401214898}"/>
    <dgm:cxn modelId="{EC24C02F-41A1-484B-85BC-B71199837085}" type="presOf" srcId="{FB244B67-D8DE-4157-99EB-47BB265A98B9}" destId="{0E36C379-A14B-43B9-8204-531133E9F870}" srcOrd="0" destOrd="0" presId="urn:microsoft.com/office/officeart/2008/layout/VerticalCurvedList"/>
    <dgm:cxn modelId="{EBAE9033-E48D-4C60-84CC-46CCC2C5A539}" srcId="{FB244B67-D8DE-4157-99EB-47BB265A98B9}" destId="{F4DC7372-DDB3-4C16-8739-FE47DD8AE108}" srcOrd="4" destOrd="0" parTransId="{BAA0E2B5-5F68-4E92-B5BB-B393CA6A55A6}" sibTransId="{60068F32-4786-4E04-9B4C-F3A27FE7991E}"/>
    <dgm:cxn modelId="{0EEE517A-541D-4102-8862-91B0D7F301B8}" type="presOf" srcId="{F2A118D9-6E79-4E55-A0FA-AF38467877A5}" destId="{26836B2C-7888-4F0F-802A-EDD22D14280E}" srcOrd="0" destOrd="0" presId="urn:microsoft.com/office/officeart/2008/layout/VerticalCurvedList"/>
    <dgm:cxn modelId="{F3939F93-81CD-4EAE-A86C-699D0699A70A}" type="presOf" srcId="{F9E35DC9-16F7-45F5-B0AA-26B619BDDCE1}" destId="{4A7D1F9C-D61E-4276-B580-485CB7AAF0DD}" srcOrd="0" destOrd="0" presId="urn:microsoft.com/office/officeart/2008/layout/VerticalCurvedList"/>
    <dgm:cxn modelId="{BCFAB2BC-1444-47BB-BD7B-854002BCB5A2}" srcId="{FB244B67-D8DE-4157-99EB-47BB265A98B9}" destId="{6B62B2A4-BD39-4E1E-A418-273491DC4016}" srcOrd="3" destOrd="0" parTransId="{94C155D2-99A4-4AAE-8DC9-6057D1C96981}" sibTransId="{C59AF1D3-6D9F-40EE-B943-7E9CF00DA809}"/>
    <dgm:cxn modelId="{985A4CD9-5A1A-44AF-8E93-29628FF941ED}" srcId="{FB244B67-D8DE-4157-99EB-47BB265A98B9}" destId="{F2A118D9-6E79-4E55-A0FA-AF38467877A5}" srcOrd="2" destOrd="0" parTransId="{23794E59-D8D8-4AA0-A1BE-55257BE4985D}" sibTransId="{5DE87B27-24ED-44E9-A1FB-81CED0E31247}"/>
    <dgm:cxn modelId="{5D6FA2EB-8036-4ADC-BB1A-9F904A4B8FD3}" srcId="{FB244B67-D8DE-4157-99EB-47BB265A98B9}" destId="{266F1390-8EE0-4FB7-9838-6F9A2EAC38E6}" srcOrd="0" destOrd="0" parTransId="{D0E3D383-DD65-4850-8AF2-CE70D696C529}" sibTransId="{F9E35DC9-16F7-45F5-B0AA-26B619BDDCE1}"/>
    <dgm:cxn modelId="{F9FEF1EE-669A-424F-AF28-B591A51A21B7}" type="presOf" srcId="{F4DC7372-DDB3-4C16-8739-FE47DD8AE108}" destId="{84C44A2A-06BA-4C57-84A3-80A00FFBEC1E}" srcOrd="0" destOrd="0" presId="urn:microsoft.com/office/officeart/2008/layout/VerticalCurvedList"/>
    <dgm:cxn modelId="{6A1935F3-A660-4EDF-BB9D-3D5DD46DABB9}" type="presOf" srcId="{266F1390-8EE0-4FB7-9838-6F9A2EAC38E6}" destId="{8B7F2C77-0B35-454C-97B8-9FFED9ACB3DC}" srcOrd="0" destOrd="0" presId="urn:microsoft.com/office/officeart/2008/layout/VerticalCurvedList"/>
    <dgm:cxn modelId="{519B166E-0451-40BB-B912-457C9358CAD1}" type="presParOf" srcId="{0E36C379-A14B-43B9-8204-531133E9F870}" destId="{ADFA9CF6-55BD-4A3C-9BD6-2108899ACE9F}" srcOrd="0" destOrd="0" presId="urn:microsoft.com/office/officeart/2008/layout/VerticalCurvedList"/>
    <dgm:cxn modelId="{A5618DF5-1D79-4380-8481-C7933D8C15AC}" type="presParOf" srcId="{ADFA9CF6-55BD-4A3C-9BD6-2108899ACE9F}" destId="{E7556396-5DED-4490-AFEA-8E446E78ED7B}" srcOrd="0" destOrd="0" presId="urn:microsoft.com/office/officeart/2008/layout/VerticalCurvedList"/>
    <dgm:cxn modelId="{0D79E118-EBE2-4C4D-AFAA-3583BA7BFA41}" type="presParOf" srcId="{E7556396-5DED-4490-AFEA-8E446E78ED7B}" destId="{6053C778-4B19-486B-9C7F-3F250150A487}" srcOrd="0" destOrd="0" presId="urn:microsoft.com/office/officeart/2008/layout/VerticalCurvedList"/>
    <dgm:cxn modelId="{3083787E-A8BC-47CB-82C4-271D7A7BCE16}" type="presParOf" srcId="{E7556396-5DED-4490-AFEA-8E446E78ED7B}" destId="{4A7D1F9C-D61E-4276-B580-485CB7AAF0DD}" srcOrd="1" destOrd="0" presId="urn:microsoft.com/office/officeart/2008/layout/VerticalCurvedList"/>
    <dgm:cxn modelId="{F7F38AE1-E1EF-4CA2-A8C1-CA52556C6888}" type="presParOf" srcId="{E7556396-5DED-4490-AFEA-8E446E78ED7B}" destId="{7E938B87-0FE4-463C-BDED-9F9099FDBE51}" srcOrd="2" destOrd="0" presId="urn:microsoft.com/office/officeart/2008/layout/VerticalCurvedList"/>
    <dgm:cxn modelId="{6B3CECD7-B15F-4312-9E0D-D9A1F9182DCF}" type="presParOf" srcId="{E7556396-5DED-4490-AFEA-8E446E78ED7B}" destId="{4684B336-64DC-4D58-AB08-AB634ECEC8B6}" srcOrd="3" destOrd="0" presId="urn:microsoft.com/office/officeart/2008/layout/VerticalCurvedList"/>
    <dgm:cxn modelId="{57419D61-1F86-4B26-B25D-E87E2745AD89}" type="presParOf" srcId="{ADFA9CF6-55BD-4A3C-9BD6-2108899ACE9F}" destId="{8B7F2C77-0B35-454C-97B8-9FFED9ACB3DC}" srcOrd="1" destOrd="0" presId="urn:microsoft.com/office/officeart/2008/layout/VerticalCurvedList"/>
    <dgm:cxn modelId="{ABAF0AA0-4DBC-4EC6-BB72-F906D387BB21}" type="presParOf" srcId="{ADFA9CF6-55BD-4A3C-9BD6-2108899ACE9F}" destId="{32E0C2E0-1990-4D95-8518-FE6EFFA32D88}" srcOrd="2" destOrd="0" presId="urn:microsoft.com/office/officeart/2008/layout/VerticalCurvedList"/>
    <dgm:cxn modelId="{80EAD41D-B245-435A-87B5-A6AF82F67E2A}" type="presParOf" srcId="{32E0C2E0-1990-4D95-8518-FE6EFFA32D88}" destId="{5CBD1FC9-9DF8-496F-8430-18E892D354B2}" srcOrd="0" destOrd="0" presId="urn:microsoft.com/office/officeart/2008/layout/VerticalCurvedList"/>
    <dgm:cxn modelId="{9D542046-6C83-4911-9CD7-3A2977EAF599}" type="presParOf" srcId="{ADFA9CF6-55BD-4A3C-9BD6-2108899ACE9F}" destId="{A6FC7119-2277-4A65-A884-773334D00C23}" srcOrd="3" destOrd="0" presId="urn:microsoft.com/office/officeart/2008/layout/VerticalCurvedList"/>
    <dgm:cxn modelId="{B1D9F7C8-C9EA-418E-9F89-C42892AE8C64}" type="presParOf" srcId="{ADFA9CF6-55BD-4A3C-9BD6-2108899ACE9F}" destId="{A17E5CF7-EE1C-49F0-B7B2-FD3B42E3F9A8}" srcOrd="4" destOrd="0" presId="urn:microsoft.com/office/officeart/2008/layout/VerticalCurvedList"/>
    <dgm:cxn modelId="{959F5B43-B728-4DE4-957F-1826FDBE00B6}" type="presParOf" srcId="{A17E5CF7-EE1C-49F0-B7B2-FD3B42E3F9A8}" destId="{A6F6C743-B09B-463B-9B5B-B657E45EAE91}" srcOrd="0" destOrd="0" presId="urn:microsoft.com/office/officeart/2008/layout/VerticalCurvedList"/>
    <dgm:cxn modelId="{3AC0B30F-9770-4CDA-AB20-0F3A76832FDB}" type="presParOf" srcId="{ADFA9CF6-55BD-4A3C-9BD6-2108899ACE9F}" destId="{26836B2C-7888-4F0F-802A-EDD22D14280E}" srcOrd="5" destOrd="0" presId="urn:microsoft.com/office/officeart/2008/layout/VerticalCurvedList"/>
    <dgm:cxn modelId="{B4A70148-4F3F-42DA-B388-A26CA59F1A51}" type="presParOf" srcId="{ADFA9CF6-55BD-4A3C-9BD6-2108899ACE9F}" destId="{C7FDD6CB-2E11-41B7-B3BC-A25F65BF8B2C}" srcOrd="6" destOrd="0" presId="urn:microsoft.com/office/officeart/2008/layout/VerticalCurvedList"/>
    <dgm:cxn modelId="{C859AD7D-3C28-46DF-942F-E29567672BF0}" type="presParOf" srcId="{C7FDD6CB-2E11-41B7-B3BC-A25F65BF8B2C}" destId="{FF9D9E7D-6B1D-4542-A007-0FA742DD3EA3}" srcOrd="0" destOrd="0" presId="urn:microsoft.com/office/officeart/2008/layout/VerticalCurvedList"/>
    <dgm:cxn modelId="{52847499-641F-4F04-8B02-CD6CFC360B43}" type="presParOf" srcId="{ADFA9CF6-55BD-4A3C-9BD6-2108899ACE9F}" destId="{BD047153-CDD3-4B56-83A5-4F8EB7F409D0}" srcOrd="7" destOrd="0" presId="urn:microsoft.com/office/officeart/2008/layout/VerticalCurvedList"/>
    <dgm:cxn modelId="{CD8F0834-CC64-4F1B-93CE-077F488FB7B8}" type="presParOf" srcId="{ADFA9CF6-55BD-4A3C-9BD6-2108899ACE9F}" destId="{9C21C3ED-FE5E-4E37-B778-8CEF7283D58A}" srcOrd="8" destOrd="0" presId="urn:microsoft.com/office/officeart/2008/layout/VerticalCurvedList"/>
    <dgm:cxn modelId="{A07B16C1-D2B6-4992-AACF-2E43E4215B47}" type="presParOf" srcId="{9C21C3ED-FE5E-4E37-B778-8CEF7283D58A}" destId="{60A60403-4C96-4007-B1F0-64A2BA66F152}" srcOrd="0" destOrd="0" presId="urn:microsoft.com/office/officeart/2008/layout/VerticalCurvedList"/>
    <dgm:cxn modelId="{1EB96D44-0633-4D95-89E9-B284E940556A}" type="presParOf" srcId="{ADFA9CF6-55BD-4A3C-9BD6-2108899ACE9F}" destId="{84C44A2A-06BA-4C57-84A3-80A00FFBEC1E}" srcOrd="9" destOrd="0" presId="urn:microsoft.com/office/officeart/2008/layout/VerticalCurvedList"/>
    <dgm:cxn modelId="{E7DF0EA2-EFB3-4C9E-9A7E-C11096630F97}" type="presParOf" srcId="{ADFA9CF6-55BD-4A3C-9BD6-2108899ACE9F}" destId="{2A34258C-45E6-4EA8-9FAF-BD99839FC6B5}" srcOrd="10" destOrd="0" presId="urn:microsoft.com/office/officeart/2008/layout/VerticalCurvedList"/>
    <dgm:cxn modelId="{8048E308-00CB-48D3-89E0-E1F27A959496}" type="presParOf" srcId="{2A34258C-45E6-4EA8-9FAF-BD99839FC6B5}" destId="{4F2FA253-27C9-484F-8A94-0522FA3659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360096" y="-820823"/>
          <a:ext cx="6382484" cy="6382484"/>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535261" y="364475"/>
          <a:ext cx="8345994"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40640" rIns="40640" bIns="40640" numCol="1" spcCol="1270" anchor="ctr" anchorCtr="0">
          <a:noAutofit/>
        </a:bodyPr>
        <a:lstStyle/>
        <a:p>
          <a:pPr marL="0" lvl="0" indent="0" algn="l" defTabSz="711200" rtl="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Sacas M como servicio facultativo a partir del 1º de enero de 2025</a:t>
          </a:r>
        </a:p>
      </dsp:txBody>
      <dsp:txXfrm>
        <a:off x="535261" y="364475"/>
        <a:ext cx="8345994" cy="729330"/>
      </dsp:txXfrm>
    </dsp:sp>
    <dsp:sp modelId="{05D39FBB-E830-41E9-90A1-FD578FFF8F7A}">
      <dsp:nvSpPr>
        <dsp:cNvPr id="0" name=""/>
        <dsp:cNvSpPr/>
      </dsp:nvSpPr>
      <dsp:spPr>
        <a:xfrm>
          <a:off x="79430" y="273309"/>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65183-5E1B-47AD-A5F2-418FEEC762AA}">
      <dsp:nvSpPr>
        <dsp:cNvPr id="0" name=""/>
        <dsp:cNvSpPr/>
      </dsp:nvSpPr>
      <dsp:spPr>
        <a:xfrm>
          <a:off x="953403" y="1338685"/>
          <a:ext cx="7927853" cy="969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40640" rIns="40640" bIns="40640" numCol="1" spcCol="1270" anchor="ctr" anchorCtr="0">
          <a:noAutofit/>
        </a:bodyPr>
        <a:lstStyle/>
        <a:p>
          <a:pPr marL="0" lvl="0" indent="0" algn="l" defTabSz="711200" rtl="0">
            <a:lnSpc>
              <a:spcPct val="90000"/>
            </a:lnSpc>
            <a:spcBef>
              <a:spcPct val="0"/>
            </a:spcBef>
            <a:spcAft>
              <a:spcPct val="35000"/>
            </a:spcAft>
            <a:buNone/>
          </a:pPr>
          <a:r>
            <a:rPr lang="es-UY"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Servicio de certificación limitado a los documentos a partir del 1º de enero de 2026 y seguimiento obligatorio para los servicios de envíos certificados y con valor declarado</a:t>
          </a:r>
        </a:p>
      </dsp:txBody>
      <dsp:txXfrm>
        <a:off x="953403" y="1338685"/>
        <a:ext cx="7927853" cy="969280"/>
      </dsp:txXfrm>
    </dsp:sp>
    <dsp:sp modelId="{CFAEC986-EA58-4AD6-B0FB-DE4AD083C47C}">
      <dsp:nvSpPr>
        <dsp:cNvPr id="0" name=""/>
        <dsp:cNvSpPr/>
      </dsp:nvSpPr>
      <dsp:spPr>
        <a:xfrm>
          <a:off x="497571" y="1367494"/>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4DF29-1BF8-4268-86D0-9FFDC7CD2943}">
      <dsp:nvSpPr>
        <dsp:cNvPr id="0" name=""/>
        <dsp:cNvSpPr/>
      </dsp:nvSpPr>
      <dsp:spPr>
        <a:xfrm>
          <a:off x="953403" y="2552845"/>
          <a:ext cx="7927853"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40640" rIns="40640" bIns="40640" numCol="1" spcCol="1270" anchor="ctr" anchorCtr="0">
          <a:noAutofit/>
        </a:bodyPr>
        <a:lstStyle/>
        <a:p>
          <a:pPr marL="0" lvl="0" indent="0" algn="l" defTabSz="800100" rtl="0">
            <a:lnSpc>
              <a:spcPct val="90000"/>
            </a:lnSpc>
            <a:spcBef>
              <a:spcPct val="0"/>
            </a:spcBef>
            <a:spcAft>
              <a:spcPct val="35000"/>
            </a:spcAft>
            <a:buNone/>
          </a:pPr>
          <a:r>
            <a:rPr lang="es-UY" sz="1600" kern="12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Servicio de distribución con seguimiento obligatorio para los pequeños paquetes a partir del 1º de enero de 2025</a:t>
          </a:r>
        </a:p>
      </dsp:txBody>
      <dsp:txXfrm>
        <a:off x="953403" y="2552845"/>
        <a:ext cx="7927853" cy="729330"/>
      </dsp:txXfrm>
    </dsp:sp>
    <dsp:sp modelId="{0BD90D2E-1FD4-44F4-A5DC-B052C23B45F4}">
      <dsp:nvSpPr>
        <dsp:cNvPr id="0" name=""/>
        <dsp:cNvSpPr/>
      </dsp:nvSpPr>
      <dsp:spPr>
        <a:xfrm>
          <a:off x="497571" y="2461679"/>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3D30D4-69D4-4F28-8EEE-9C1A9119F85C}">
      <dsp:nvSpPr>
        <dsp:cNvPr id="0" name=""/>
        <dsp:cNvSpPr/>
      </dsp:nvSpPr>
      <dsp:spPr>
        <a:xfrm>
          <a:off x="535261" y="3647031"/>
          <a:ext cx="8345994" cy="72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906" tIns="40640" rIns="40640" bIns="40640" numCol="1" spcCol="1270" anchor="ctr"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Servicio de aviso de recibo no aplicable a las encomiendas a partir del 1º de enero de 2025</a:t>
          </a:r>
        </a:p>
      </dsp:txBody>
      <dsp:txXfrm>
        <a:off x="535261" y="3647031"/>
        <a:ext cx="8345994" cy="729330"/>
      </dsp:txXfrm>
    </dsp:sp>
    <dsp:sp modelId="{F25F0CE3-03B4-4D83-A341-2E1FDFBBCD9C}">
      <dsp:nvSpPr>
        <dsp:cNvPr id="0" name=""/>
        <dsp:cNvSpPr/>
      </dsp:nvSpPr>
      <dsp:spPr>
        <a:xfrm>
          <a:off x="79430" y="3555864"/>
          <a:ext cx="911662" cy="9116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539F-A53F-44CB-A9FF-F9D1E790F7DE}">
      <dsp:nvSpPr>
        <dsp:cNvPr id="0" name=""/>
        <dsp:cNvSpPr/>
      </dsp:nvSpPr>
      <dsp:spPr>
        <a:xfrm>
          <a:off x="0" y="239"/>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DB5B0-D969-47AD-81B3-CE5773F1DBB3}">
      <dsp:nvSpPr>
        <dsp:cNvPr id="0" name=""/>
        <dsp:cNvSpPr/>
      </dsp:nvSpPr>
      <dsp:spPr>
        <a:xfrm>
          <a:off x="0" y="239"/>
          <a:ext cx="3884224" cy="109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PREDES: datos a nivel de los envíos si hay envíos identificados; formato del contenido cuando proceda</a:t>
          </a:r>
        </a:p>
      </dsp:txBody>
      <dsp:txXfrm>
        <a:off x="0" y="239"/>
        <a:ext cx="3884224" cy="1096234"/>
      </dsp:txXfrm>
    </dsp:sp>
    <dsp:sp modelId="{DBB08FE6-3194-4E38-87A5-7B225A39F5FC}">
      <dsp:nvSpPr>
        <dsp:cNvPr id="0" name=""/>
        <dsp:cNvSpPr/>
      </dsp:nvSpPr>
      <dsp:spPr>
        <a:xfrm>
          <a:off x="0" y="1096473"/>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3D46A-A716-470C-A8B6-3AAFF48BE291}">
      <dsp:nvSpPr>
        <dsp:cNvPr id="0" name=""/>
        <dsp:cNvSpPr/>
      </dsp:nvSpPr>
      <dsp:spPr>
        <a:xfrm>
          <a:off x="0" y="1096473"/>
          <a:ext cx="3884224" cy="86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RESDES: tipo de envase y formato del contenido cuando proceda</a:t>
          </a:r>
        </a:p>
      </dsp:txBody>
      <dsp:txXfrm>
        <a:off x="0" y="1096473"/>
        <a:ext cx="3884224" cy="860116"/>
      </dsp:txXfrm>
    </dsp:sp>
    <dsp:sp modelId="{7438DE16-7C1D-478C-9917-B2362405CE42}">
      <dsp:nvSpPr>
        <dsp:cNvPr id="0" name=""/>
        <dsp:cNvSpPr/>
      </dsp:nvSpPr>
      <dsp:spPr>
        <a:xfrm>
          <a:off x="0" y="1956590"/>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43347-8745-45C4-9731-287B7CCFE1DF}">
      <dsp:nvSpPr>
        <dsp:cNvPr id="0" name=""/>
        <dsp:cNvSpPr/>
      </dsp:nvSpPr>
      <dsp:spPr>
        <a:xfrm>
          <a:off x="0" y="1956590"/>
          <a:ext cx="3884224" cy="109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Identificadores S10 incluidos para todos los envíos que contengan mercaderías (norma EDI M41 de la UPU)</a:t>
          </a:r>
        </a:p>
      </dsp:txBody>
      <dsp:txXfrm>
        <a:off x="0" y="1956590"/>
        <a:ext cx="3884224" cy="1096234"/>
      </dsp:txXfrm>
    </dsp:sp>
    <dsp:sp modelId="{5B881085-1843-4115-A238-1D5662A48B39}">
      <dsp:nvSpPr>
        <dsp:cNvPr id="0" name=""/>
        <dsp:cNvSpPr/>
      </dsp:nvSpPr>
      <dsp:spPr>
        <a:xfrm>
          <a:off x="0" y="3052824"/>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9CE3-7337-4A06-A396-415239FE63A8}">
      <dsp:nvSpPr>
        <dsp:cNvPr id="0" name=""/>
        <dsp:cNvSpPr/>
      </dsp:nvSpPr>
      <dsp:spPr>
        <a:xfrm>
          <a:off x="0" y="3052824"/>
          <a:ext cx="3884224" cy="109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Envíos con seguimiento, certificados y con valor declarado: intercambio de mensajes EMSEVT obligatorio con todos los corresponsales</a:t>
          </a:r>
        </a:p>
      </dsp:txBody>
      <dsp:txXfrm>
        <a:off x="0" y="3052824"/>
        <a:ext cx="3884224" cy="1096234"/>
      </dsp:txXfrm>
    </dsp:sp>
    <dsp:sp modelId="{2B430E05-A853-49DA-B84F-6E1BA1F10888}">
      <dsp:nvSpPr>
        <dsp:cNvPr id="0" name=""/>
        <dsp:cNvSpPr/>
      </dsp:nvSpPr>
      <dsp:spPr>
        <a:xfrm>
          <a:off x="0" y="4149059"/>
          <a:ext cx="3884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FDBF-9795-4A29-BA36-33286AA065E2}">
      <dsp:nvSpPr>
        <dsp:cNvPr id="0" name=""/>
        <dsp:cNvSpPr/>
      </dsp:nvSpPr>
      <dsp:spPr>
        <a:xfrm>
          <a:off x="0" y="4149059"/>
          <a:ext cx="3884224" cy="109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Proporciona información de seguimiento de los envíos expedidos desde su territorio nacional y recibidos en su territorio.</a:t>
          </a:r>
        </a:p>
      </dsp:txBody>
      <dsp:txXfrm>
        <a:off x="0" y="4149059"/>
        <a:ext cx="3884224" cy="1096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E1BA1-F09F-471C-B71F-8F28F8D37845}">
      <dsp:nvSpPr>
        <dsp:cNvPr id="0" name=""/>
        <dsp:cNvSpPr/>
      </dsp:nvSpPr>
      <dsp:spPr>
        <a:xfrm>
          <a:off x="0" y="0"/>
          <a:ext cx="10821408" cy="4571999"/>
        </a:xfrm>
        <a:prstGeom prst="roundRect">
          <a:avLst>
            <a:gd name="adj" fmla="val 8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3548379" numCol="1" spcCol="1270" anchor="t" anchorCtr="0">
          <a:noAutofit/>
        </a:bodyPr>
        <a:lstStyle/>
        <a:p>
          <a:pPr marL="0" lvl="0" indent="0" algn="l" defTabSz="1200150">
            <a:lnSpc>
              <a:spcPct val="90000"/>
            </a:lnSpc>
            <a:spcBef>
              <a:spcPct val="0"/>
            </a:spcBef>
            <a:spcAft>
              <a:spcPct val="35000"/>
            </a:spcAft>
            <a:buNone/>
          </a:pPr>
          <a:r>
            <a:rPr lang="es-UY" sz="2700" b="1" kern="1200" dirty="0">
              <a:latin typeface="Verdana" panose="020B0604030504040204" pitchFamily="34" charset="0"/>
              <a:ea typeface="Verdana" panose="020B0604030504040204" pitchFamily="34" charset="0"/>
            </a:rPr>
            <a:t>SRI certificado por la UPU</a:t>
          </a:r>
        </a:p>
      </dsp:txBody>
      <dsp:txXfrm>
        <a:off x="113823" y="113823"/>
        <a:ext cx="10593762" cy="4344353"/>
      </dsp:txXfrm>
    </dsp:sp>
    <dsp:sp modelId="{8AA5D0DE-CD8E-423C-9943-3198ABCF282C}">
      <dsp:nvSpPr>
        <dsp:cNvPr id="0" name=""/>
        <dsp:cNvSpPr/>
      </dsp:nvSpPr>
      <dsp:spPr>
        <a:xfrm>
          <a:off x="270535" y="1142999"/>
          <a:ext cx="10280337" cy="3200399"/>
        </a:xfrm>
        <a:prstGeom prst="roundRect">
          <a:avLst>
            <a:gd name="adj" fmla="val 105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2032254" numCol="1" spcCol="1270" anchor="t" anchorCtr="0">
          <a:noAutofit/>
        </a:bodyPr>
        <a:lstStyle/>
        <a:p>
          <a:pPr marL="0" lvl="0" indent="0" algn="l" defTabSz="1200150">
            <a:lnSpc>
              <a:spcPct val="90000"/>
            </a:lnSpc>
            <a:spcBef>
              <a:spcPct val="0"/>
            </a:spcBef>
            <a:spcAft>
              <a:spcPct val="35000"/>
            </a:spcAft>
            <a:buNone/>
          </a:pPr>
          <a:r>
            <a:rPr lang="es-UY" sz="2700" b="1" kern="1200" dirty="0">
              <a:latin typeface="Verdana" panose="020B0604030504040204" pitchFamily="34" charset="0"/>
              <a:ea typeface="Verdana" panose="020B0604030504040204" pitchFamily="34" charset="0"/>
            </a:rPr>
            <a:t>Obligatorio para las encomiendas; facultativo para los envíos de correspondencia, pero recomendado</a:t>
          </a:r>
        </a:p>
      </dsp:txBody>
      <dsp:txXfrm>
        <a:off x="368958" y="1241422"/>
        <a:ext cx="10083491" cy="3003553"/>
      </dsp:txXfrm>
    </dsp:sp>
    <dsp:sp modelId="{FE28BD08-37AA-487A-927B-43D4723A5414}">
      <dsp:nvSpPr>
        <dsp:cNvPr id="0" name=""/>
        <dsp:cNvSpPr/>
      </dsp:nvSpPr>
      <dsp:spPr>
        <a:xfrm>
          <a:off x="541070" y="2285999"/>
          <a:ext cx="9739267" cy="1828799"/>
        </a:xfrm>
        <a:prstGeom prst="roundRect">
          <a:avLst>
            <a:gd name="adj" fmla="val 105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92024" numCol="1" spcCol="1270" anchor="t" anchorCtr="0">
          <a:noAutofit/>
        </a:bodyPr>
        <a:lstStyle/>
        <a:p>
          <a:pPr marL="0" lvl="0" indent="0" algn="l" defTabSz="1200150">
            <a:lnSpc>
              <a:spcPct val="90000"/>
            </a:lnSpc>
            <a:spcBef>
              <a:spcPct val="0"/>
            </a:spcBef>
            <a:spcAft>
              <a:spcPct val="35000"/>
            </a:spcAft>
            <a:buNone/>
          </a:pPr>
          <a:r>
            <a:rPr lang="es-UY" sz="2700" b="1" kern="1200" dirty="0">
              <a:latin typeface="Verdana" panose="020B0604030504040204" pitchFamily="34" charset="0"/>
              <a:ea typeface="Verdana" panose="020B0604030504040204" pitchFamily="34" charset="0"/>
            </a:rPr>
            <a:t>Se utiliza para la preparación, la presentación, la transmisión, la recepción y el tratamiento de las reclamaciones</a:t>
          </a:r>
        </a:p>
      </dsp:txBody>
      <dsp:txXfrm>
        <a:off x="597312" y="2342241"/>
        <a:ext cx="9626783" cy="1716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0B1D-1101-4BFB-A152-C23755BED150}">
      <dsp:nvSpPr>
        <dsp:cNvPr id="0" name=""/>
        <dsp:cNvSpPr/>
      </dsp:nvSpPr>
      <dsp:spPr>
        <a:xfrm>
          <a:off x="0" y="0"/>
          <a:ext cx="11269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F619-864C-433F-9008-C5CA4B7421A2}">
      <dsp:nvSpPr>
        <dsp:cNvPr id="0" name=""/>
        <dsp:cNvSpPr/>
      </dsp:nvSpPr>
      <dsp:spPr>
        <a:xfrm>
          <a:off x="0" y="0"/>
          <a:ext cx="2402671" cy="5207534"/>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UY" sz="2400" b="1" kern="1200" dirty="0">
              <a:latin typeface="Verdana" panose="020B0604030504040204" pitchFamily="34" charset="0"/>
              <a:ea typeface="Verdana" panose="020B0604030504040204" pitchFamily="34" charset="0"/>
            </a:rPr>
            <a:t>Principios generales: </a:t>
          </a:r>
        </a:p>
        <a:p>
          <a:pPr marL="0" lvl="0" indent="0" algn="l" defTabSz="1066800">
            <a:lnSpc>
              <a:spcPct val="90000"/>
            </a:lnSpc>
            <a:spcBef>
              <a:spcPct val="0"/>
            </a:spcBef>
            <a:spcAft>
              <a:spcPct val="35000"/>
            </a:spcAft>
            <a:buNone/>
          </a:pPr>
          <a:r>
            <a:rPr lang="es-UY" sz="2400" b="1" kern="1200" dirty="0">
              <a:latin typeface="Verdana" panose="020B0604030504040204" pitchFamily="34" charset="0"/>
              <a:ea typeface="Verdana" panose="020B0604030504040204" pitchFamily="34" charset="0"/>
            </a:rPr>
            <a:t>art. 21-001 del Reglamento del Convenio</a:t>
          </a:r>
        </a:p>
      </dsp:txBody>
      <dsp:txXfrm>
        <a:off x="0" y="0"/>
        <a:ext cx="2402671" cy="5207534"/>
      </dsp:txXfrm>
    </dsp:sp>
    <dsp:sp modelId="{C65B4734-4189-4C45-8FB4-52A7873EE11F}">
      <dsp:nvSpPr>
        <dsp:cNvPr id="0" name=""/>
        <dsp:cNvSpPr/>
      </dsp:nvSpPr>
      <dsp:spPr>
        <a:xfrm>
          <a:off x="2568907" y="56194"/>
          <a:ext cx="8699709" cy="1029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UY" sz="2400" kern="1200" dirty="0">
              <a:latin typeface="Verdana" panose="020B0604030504040204" pitchFamily="34" charset="0"/>
              <a:ea typeface="Verdana" panose="020B0604030504040204" pitchFamily="34" charset="0"/>
            </a:rPr>
            <a:t>Se aceptan reclamaciones una vez que el expedidor o el destinatario hayan notificado el problema</a:t>
          </a:r>
        </a:p>
      </dsp:txBody>
      <dsp:txXfrm>
        <a:off x="2568907" y="56194"/>
        <a:ext cx="8699709" cy="1029484"/>
      </dsp:txXfrm>
    </dsp:sp>
    <dsp:sp modelId="{AF9C1CFD-C9A1-4C42-8836-7299CA171789}">
      <dsp:nvSpPr>
        <dsp:cNvPr id="0" name=""/>
        <dsp:cNvSpPr/>
      </dsp:nvSpPr>
      <dsp:spPr>
        <a:xfrm>
          <a:off x="2402671" y="1085679"/>
          <a:ext cx="88659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306B9-DB55-4C88-98A4-B75461CFA947}">
      <dsp:nvSpPr>
        <dsp:cNvPr id="0" name=""/>
        <dsp:cNvSpPr/>
      </dsp:nvSpPr>
      <dsp:spPr>
        <a:xfrm>
          <a:off x="2568907" y="1141873"/>
          <a:ext cx="8699709" cy="110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UY" sz="2400" kern="1200" dirty="0">
              <a:latin typeface="Verdana" panose="020B0604030504040204" pitchFamily="34" charset="0"/>
              <a:ea typeface="Verdana" panose="020B0604030504040204" pitchFamily="34" charset="0"/>
            </a:rPr>
            <a:t>Fórmula CN 08: informar el plazo previsto de transmisión</a:t>
          </a:r>
        </a:p>
      </dsp:txBody>
      <dsp:txXfrm>
        <a:off x="2568907" y="1141873"/>
        <a:ext cx="8699709" cy="1100570"/>
      </dsp:txXfrm>
    </dsp:sp>
    <dsp:sp modelId="{E31B90DD-7358-4383-868D-C02223AA93D1}">
      <dsp:nvSpPr>
        <dsp:cNvPr id="0" name=""/>
        <dsp:cNvSpPr/>
      </dsp:nvSpPr>
      <dsp:spPr>
        <a:xfrm>
          <a:off x="2402671" y="2242444"/>
          <a:ext cx="88659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24C864-4156-4314-AD83-F3492028D5CF}">
      <dsp:nvSpPr>
        <dsp:cNvPr id="0" name=""/>
        <dsp:cNvSpPr/>
      </dsp:nvSpPr>
      <dsp:spPr>
        <a:xfrm>
          <a:off x="2568907" y="2220866"/>
          <a:ext cx="8699709" cy="167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UY" sz="2400" kern="1200" dirty="0">
              <a:latin typeface="Verdana" panose="020B0604030504040204" pitchFamily="34" charset="0"/>
              <a:ea typeface="Verdana" panose="020B0604030504040204" pitchFamily="34" charset="0"/>
            </a:rPr>
            <a:t>La reclamación presentada en el SRI después del plazo de trasmisión vence, salvo que se hubiere transmitido un mensaje RESDES o EMSEVT para el correo de llegada</a:t>
          </a:r>
        </a:p>
      </dsp:txBody>
      <dsp:txXfrm>
        <a:off x="2568907" y="2220866"/>
        <a:ext cx="8699709" cy="1671474"/>
      </dsp:txXfrm>
    </dsp:sp>
    <dsp:sp modelId="{68B1DA1E-7C22-4AE8-B1C5-200B9077C30D}">
      <dsp:nvSpPr>
        <dsp:cNvPr id="0" name=""/>
        <dsp:cNvSpPr/>
      </dsp:nvSpPr>
      <dsp:spPr>
        <a:xfrm>
          <a:off x="2402671" y="3970113"/>
          <a:ext cx="88659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87F16-8D73-46C6-A351-641BF3C229A6}">
      <dsp:nvSpPr>
        <dsp:cNvPr id="0" name=""/>
        <dsp:cNvSpPr/>
      </dsp:nvSpPr>
      <dsp:spPr>
        <a:xfrm>
          <a:off x="2568907" y="4083642"/>
          <a:ext cx="8699709" cy="112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UY" sz="2400" kern="1200" dirty="0">
              <a:latin typeface="Verdana" panose="020B0604030504040204" pitchFamily="34" charset="0"/>
              <a:ea typeface="Verdana" panose="020B0604030504040204" pitchFamily="34" charset="0"/>
            </a:rPr>
            <a:t>Reservas sobre períodos de tratamiento solo a través de acuerdos bilaterales</a:t>
          </a:r>
        </a:p>
      </dsp:txBody>
      <dsp:txXfrm>
        <a:off x="2568907" y="4083642"/>
        <a:ext cx="8699709" cy="1123891"/>
      </dsp:txXfrm>
    </dsp:sp>
    <dsp:sp modelId="{FFDAA9C0-8354-4BFC-999A-38CAB657D3B9}">
      <dsp:nvSpPr>
        <dsp:cNvPr id="0" name=""/>
        <dsp:cNvSpPr/>
      </dsp:nvSpPr>
      <dsp:spPr>
        <a:xfrm>
          <a:off x="2402671" y="5150199"/>
          <a:ext cx="88659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95DA-5C5D-49B0-A317-BB2F6F066FEA}">
      <dsp:nvSpPr>
        <dsp:cNvPr id="0" name=""/>
        <dsp:cNvSpPr/>
      </dsp:nvSpPr>
      <dsp:spPr>
        <a:xfrm>
          <a:off x="0" y="0"/>
          <a:ext cx="2465519" cy="12874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UY" sz="2000" b="0" i="0" kern="1200" baseline="0" dirty="0">
              <a:latin typeface="Verdana" panose="020B0604030504040204" pitchFamily="34" charset="0"/>
              <a:ea typeface="Verdana" panose="020B0604030504040204" pitchFamily="34" charset="0"/>
            </a:rPr>
            <a:t>Prueba de distribución:</a:t>
          </a:r>
        </a:p>
      </dsp:txBody>
      <dsp:txXfrm>
        <a:off x="62850" y="62850"/>
        <a:ext cx="2339819" cy="1161782"/>
      </dsp:txXfrm>
    </dsp:sp>
    <dsp:sp modelId="{0F971234-EA5D-4C08-A573-96BE00F3A6E4}">
      <dsp:nvSpPr>
        <dsp:cNvPr id="0" name=""/>
        <dsp:cNvSpPr/>
      </dsp:nvSpPr>
      <dsp:spPr>
        <a:xfrm>
          <a:off x="0" y="1288123"/>
          <a:ext cx="2465519" cy="3806306"/>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80"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s-UY" sz="1800" b="0" i="0" kern="1200" baseline="0" dirty="0">
              <a:latin typeface="Verdana" panose="020B0604030504040204" pitchFamily="34" charset="0"/>
              <a:ea typeface="Verdana" panose="020B0604030504040204" pitchFamily="34" charset="0"/>
            </a:rPr>
            <a:t>Aportar prueba escrita si se cuestiona la distribución: Fórmula CN 07 – Aviso de recibo, copia de la firma u otro tipo de prueba</a:t>
          </a:r>
        </a:p>
        <a:p>
          <a:pPr marL="171450" lvl="1" indent="-171450" algn="l" defTabSz="800100">
            <a:lnSpc>
              <a:spcPct val="100000"/>
            </a:lnSpc>
            <a:spcBef>
              <a:spcPct val="0"/>
            </a:spcBef>
            <a:spcAft>
              <a:spcPct val="20000"/>
            </a:spcAft>
            <a:buChar char="•"/>
          </a:pPr>
          <a:r>
            <a:rPr lang="es-UY" sz="1800" b="0" i="0" kern="1200" baseline="0" dirty="0">
              <a:latin typeface="Verdana" panose="020B0604030504040204" pitchFamily="34" charset="0"/>
              <a:ea typeface="Verdana" panose="020B0604030504040204" pitchFamily="34" charset="0"/>
            </a:rPr>
            <a:t>Cumplir los artículos correspondientes de la UPU</a:t>
          </a:r>
        </a:p>
      </dsp:txBody>
      <dsp:txXfrm>
        <a:off x="0" y="1288123"/>
        <a:ext cx="2465519" cy="38063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132C-9697-40C2-AE76-6B4A6F6E9BA6}">
      <dsp:nvSpPr>
        <dsp:cNvPr id="0" name=""/>
        <dsp:cNvSpPr/>
      </dsp:nvSpPr>
      <dsp:spPr>
        <a:xfrm rot="16200000">
          <a:off x="-1155444"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El SRI y los mensajes EMSEVT garantizan el tratamiento uniforme de las reclamaciones y un seguimiento transparente.</a:t>
          </a:r>
        </a:p>
      </dsp:txBody>
      <dsp:txXfrm rot="5400000">
        <a:off x="2778" y="1008298"/>
        <a:ext cx="2725052" cy="3024898"/>
      </dsp:txXfrm>
    </dsp:sp>
    <dsp:sp modelId="{340E977A-5595-4AC7-966D-4DF669058FAD}">
      <dsp:nvSpPr>
        <dsp:cNvPr id="0" name=""/>
        <dsp:cNvSpPr/>
      </dsp:nvSpPr>
      <dsp:spPr>
        <a:xfrm rot="16200000">
          <a:off x="1773986"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Se ajustan los procesos a los plazos y los datos obligatorios</a:t>
          </a:r>
        </a:p>
      </dsp:txBody>
      <dsp:txXfrm rot="5400000">
        <a:off x="2932208" y="1008298"/>
        <a:ext cx="2725052" cy="3024898"/>
      </dsp:txXfrm>
    </dsp:sp>
    <dsp:sp modelId="{7393F0BC-0FD2-412C-B5CD-C4906395C4BE}">
      <dsp:nvSpPr>
        <dsp:cNvPr id="0" name=""/>
        <dsp:cNvSpPr/>
      </dsp:nvSpPr>
      <dsp:spPr>
        <a:xfrm rot="16200000">
          <a:off x="4703417"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Proposición en consecuencia sobre el uso obligatorio del SRI para los envíos de correspondencia, que se debatirá en la reunión del Grupo «Integración del Desarrollo de Productos» del 9 de febrero de 2026</a:t>
          </a:r>
        </a:p>
      </dsp:txBody>
      <dsp:txXfrm rot="5400000">
        <a:off x="5861639" y="1008298"/>
        <a:ext cx="2725052" cy="3024898"/>
      </dsp:txXfrm>
    </dsp:sp>
    <dsp:sp modelId="{73D93220-46D7-4418-8EAF-0CC3864384EC}">
      <dsp:nvSpPr>
        <dsp:cNvPr id="0" name=""/>
        <dsp:cNvSpPr/>
      </dsp:nvSpPr>
      <dsp:spPr>
        <a:xfrm rot="16200000">
          <a:off x="7632848" y="1158221"/>
          <a:ext cx="5041496" cy="272505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UY" sz="1600" kern="1200" dirty="0">
              <a:latin typeface="Verdana" panose="020B0604030504040204" pitchFamily="34" charset="0"/>
              <a:ea typeface="Verdana" panose="020B0604030504040204" pitchFamily="34" charset="0"/>
            </a:rPr>
            <a:t>Sistema de reclamaciones a través de Internet certificado por la UPU para el tratamiento electrónico de reclamaciones sobre envíos de correspondencia</a:t>
          </a:r>
        </a:p>
      </dsp:txBody>
      <dsp:txXfrm rot="5400000">
        <a:off x="8791070" y="1008298"/>
        <a:ext cx="2725052" cy="3024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29E8-8CFB-4D63-815F-7A5C01065A28}">
      <dsp:nvSpPr>
        <dsp:cNvPr id="0" name=""/>
        <dsp:cNvSpPr/>
      </dsp:nvSpPr>
      <dsp:spPr>
        <a:xfrm>
          <a:off x="0" y="115157"/>
          <a:ext cx="3945640" cy="20044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UY" sz="1800" kern="1200" dirty="0">
              <a:latin typeface="Verdana" panose="020B0604030504040204" pitchFamily="34" charset="0"/>
              <a:ea typeface="Verdana" panose="020B0604030504040204" pitchFamily="34" charset="0"/>
            </a:rPr>
            <a:t>En el período de sesiones S6 del CEP, se aprobó la guía del usuario para el servicio de distribución con seguimiento para los envíos de correspondencia (CEP C 2 2024.2–Doc 2c.Anexo 1)</a:t>
          </a:r>
        </a:p>
      </dsp:txBody>
      <dsp:txXfrm>
        <a:off x="97848" y="213005"/>
        <a:ext cx="3749944" cy="1808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F934-9B78-4FBF-86CE-74422CB8665D}">
      <dsp:nvSpPr>
        <dsp:cNvPr id="0" name=""/>
        <dsp:cNvSpPr/>
      </dsp:nvSpPr>
      <dsp:spPr>
        <a:xfrm>
          <a:off x="0" y="4381"/>
          <a:ext cx="661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9481C-AC45-4D17-AB4B-B5FC352B0F40}">
      <dsp:nvSpPr>
        <dsp:cNvPr id="0" name=""/>
        <dsp:cNvSpPr/>
      </dsp:nvSpPr>
      <dsp:spPr>
        <a:xfrm>
          <a:off x="0" y="4381"/>
          <a:ext cx="6614231" cy="147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Los envíos con seguimiento deberán utilizar la horquilla específica de indicadores de servicio LA–LZ; el uso del indicador LZ requiere un acuerdo bilateral. Estos indicadores de servicio comprenden los dos primeros caracteres del identificador provisto de un código de barras tal como se define en la norma técnica S10 de la UPU (Identificación de los envíos postales – Identificadores de 13 caracteres). </a:t>
          </a:r>
        </a:p>
      </dsp:txBody>
      <dsp:txXfrm>
        <a:off x="0" y="4381"/>
        <a:ext cx="6614231" cy="1470300"/>
      </dsp:txXfrm>
    </dsp:sp>
    <dsp:sp modelId="{3E3FFE67-19D1-4278-97A8-D0C25DBC11C2}">
      <dsp:nvSpPr>
        <dsp:cNvPr id="0" name=""/>
        <dsp:cNvSpPr/>
      </dsp:nvSpPr>
      <dsp:spPr>
        <a:xfrm>
          <a:off x="0" y="1474681"/>
          <a:ext cx="661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F648-0D0F-4A01-8945-0263978E3F07}">
      <dsp:nvSpPr>
        <dsp:cNvPr id="0" name=""/>
        <dsp:cNvSpPr/>
      </dsp:nvSpPr>
      <dsp:spPr>
        <a:xfrm>
          <a:off x="0" y="1474681"/>
          <a:ext cx="6614231" cy="130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Los operadores designados colocarán en los pequeños paquetes que contengan mercaderías un identificador único con código de barras conforme a la norma técnica S10 de la UPU que permita transmitir a la aduana por vía electrónica información anticipada de conformidad con la norma de mensajería EDI M33 (ITMATT v1) de la UPU. </a:t>
          </a:r>
        </a:p>
      </dsp:txBody>
      <dsp:txXfrm>
        <a:off x="0" y="1474681"/>
        <a:ext cx="6614231" cy="1306679"/>
      </dsp:txXfrm>
    </dsp:sp>
    <dsp:sp modelId="{4AE6C682-53BE-4E47-B4CD-1D6CBC47A489}">
      <dsp:nvSpPr>
        <dsp:cNvPr id="0" name=""/>
        <dsp:cNvSpPr/>
      </dsp:nvSpPr>
      <dsp:spPr>
        <a:xfrm>
          <a:off x="0" y="2781360"/>
          <a:ext cx="661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8873E-0D42-45A0-9F5B-D287B7323C8A}">
      <dsp:nvSpPr>
        <dsp:cNvPr id="0" name=""/>
        <dsp:cNvSpPr/>
      </dsp:nvSpPr>
      <dsp:spPr>
        <a:xfrm>
          <a:off x="0" y="2781360"/>
          <a:ext cx="6614231" cy="562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Sin embargo, la presencia del identificador no implicará la prestación de un servicio de confirmación de la entrega.</a:t>
          </a:r>
        </a:p>
      </dsp:txBody>
      <dsp:txXfrm>
        <a:off x="0" y="2781360"/>
        <a:ext cx="6614231" cy="562555"/>
      </dsp:txXfrm>
    </dsp:sp>
    <dsp:sp modelId="{159E792A-ACCA-48D3-9937-EFE4D6F780DE}">
      <dsp:nvSpPr>
        <dsp:cNvPr id="0" name=""/>
        <dsp:cNvSpPr/>
      </dsp:nvSpPr>
      <dsp:spPr>
        <a:xfrm>
          <a:off x="0" y="3343916"/>
          <a:ext cx="661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07EA1-8A48-402C-BF94-8DDAB41B0E4C}">
      <dsp:nvSpPr>
        <dsp:cNvPr id="0" name=""/>
        <dsp:cNvSpPr/>
      </dsp:nvSpPr>
      <dsp:spPr>
        <a:xfrm>
          <a:off x="0" y="3343916"/>
          <a:ext cx="6614231" cy="76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El identificador deberá colocarse en el anverso del envío y no deberá ocultar otras indicaciones de servicio, impresiones de franqueo o datos de la dirección.</a:t>
          </a:r>
        </a:p>
      </dsp:txBody>
      <dsp:txXfrm>
        <a:off x="0" y="3343916"/>
        <a:ext cx="6614231" cy="764007"/>
      </dsp:txXfrm>
    </dsp:sp>
    <dsp:sp modelId="{2F411B25-8011-465E-9917-41E002B9D856}">
      <dsp:nvSpPr>
        <dsp:cNvPr id="0" name=""/>
        <dsp:cNvSpPr/>
      </dsp:nvSpPr>
      <dsp:spPr>
        <a:xfrm>
          <a:off x="0" y="4107923"/>
          <a:ext cx="661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EE0C4-2AE0-45E4-BBFD-171A67BE2A3E}">
      <dsp:nvSpPr>
        <dsp:cNvPr id="0" name=""/>
        <dsp:cNvSpPr/>
      </dsp:nvSpPr>
      <dsp:spPr>
        <a:xfrm>
          <a:off x="0" y="4107923"/>
          <a:ext cx="6614231" cy="166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(Art. 17-107.6.4 del Reglamento del Convenio).</a:t>
          </a:r>
        </a:p>
      </dsp:txBody>
      <dsp:txXfrm>
        <a:off x="0" y="4107923"/>
        <a:ext cx="6614231" cy="1668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7DAE-F70E-49EB-BE34-589E8B42E242}">
      <dsp:nvSpPr>
        <dsp:cNvPr id="0" name=""/>
        <dsp:cNvSpPr/>
      </dsp:nvSpPr>
      <dsp:spPr>
        <a:xfrm>
          <a:off x="0" y="35770"/>
          <a:ext cx="6540294" cy="2721202"/>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Los envíos comprendidos en el servicio de distribución con seguimiento </a:t>
          </a:r>
          <a:r>
            <a:rPr lang="es-UY" sz="1400" kern="1200" dirty="0">
              <a:solidFill>
                <a:srgbClr val="FF0000"/>
              </a:solidFill>
              <a:latin typeface="Verdana" panose="020B0604030504040204" pitchFamily="34" charset="0"/>
              <a:ea typeface="Verdana" panose="020B0604030504040204" pitchFamily="34" charset="0"/>
            </a:rPr>
            <a:t>podrán</a:t>
          </a:r>
          <a:r>
            <a:rPr lang="es-UY" sz="1400" kern="1200" dirty="0">
              <a:latin typeface="Verdana" panose="020B0604030504040204" pitchFamily="34" charset="0"/>
              <a:ea typeface="Verdana" panose="020B0604030504040204" pitchFamily="34" charset="0"/>
            </a:rPr>
            <a:t> llevar un logotipo que, en lo posible, será rojo vivo y deberá ajustarse, en cuanto a la forma, al modelo reproducido a continuación. Sin embargo, una versión en blanco y negro podrá utilizarse para las etiquetas generadas por el sistema. El logotipo «Tracked» («Con seguimiento») deberá colocarse del lado del sobrescrito y, en lo posible, en el ángulo superior izquierdo, dado el caso debajo del nombre y de la dirección del expedidor (art. 18-102.2.1,1 del Reglamento del Convenio).</a:t>
          </a:r>
        </a:p>
        <a:p>
          <a:pPr marL="0" lvl="0" indent="0" algn="l" defTabSz="622300">
            <a:lnSpc>
              <a:spcPct val="90000"/>
            </a:lnSpc>
            <a:spcBef>
              <a:spcPct val="0"/>
            </a:spcBef>
            <a:spcAft>
              <a:spcPct val="35000"/>
            </a:spcAft>
            <a:buNone/>
          </a:pPr>
          <a:r>
            <a:rPr lang="es-UY" sz="1400" b="0" i="0" kern="1200" dirty="0">
              <a:latin typeface="Verdana" panose="020B0604030504040204" pitchFamily="34" charset="0"/>
              <a:ea typeface="Verdana" panose="020B0604030504040204" pitchFamily="34" charset="0"/>
            </a:rPr>
            <a:t>El logotipo «Tracked» </a:t>
          </a:r>
          <a:r>
            <a:rPr lang="es-UY" sz="1400" b="0" i="0" kern="1200" dirty="0">
              <a:solidFill>
                <a:srgbClr val="FF0000"/>
              </a:solidFill>
              <a:latin typeface="Verdana" panose="020B0604030504040204" pitchFamily="34" charset="0"/>
              <a:ea typeface="Verdana" panose="020B0604030504040204" pitchFamily="34" charset="0"/>
            </a:rPr>
            <a:t>podrá</a:t>
          </a:r>
          <a:r>
            <a:rPr lang="es-UY" sz="1400" b="0" i="0" kern="1200" dirty="0">
              <a:latin typeface="Verdana" panose="020B0604030504040204" pitchFamily="34" charset="0"/>
              <a:ea typeface="Verdana" panose="020B0604030504040204" pitchFamily="34" charset="0"/>
            </a:rPr>
            <a:t> figurar en la etiqueta CN 05bis. </a:t>
          </a:r>
        </a:p>
      </dsp:txBody>
      <dsp:txXfrm>
        <a:off x="132838" y="168608"/>
        <a:ext cx="6274618" cy="2455526"/>
      </dsp:txXfrm>
    </dsp:sp>
    <dsp:sp modelId="{3C3E5B5C-2364-40C2-BEFC-880247559AAE}">
      <dsp:nvSpPr>
        <dsp:cNvPr id="0" name=""/>
        <dsp:cNvSpPr/>
      </dsp:nvSpPr>
      <dsp:spPr>
        <a:xfrm>
          <a:off x="0" y="2944173"/>
          <a:ext cx="6540294" cy="1967846"/>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UY" sz="1400" kern="1200" dirty="0">
              <a:latin typeface="Verdana" panose="020B0604030504040204" pitchFamily="34" charset="0"/>
              <a:ea typeface="Verdana" panose="020B0604030504040204" pitchFamily="34" charset="0"/>
            </a:rPr>
            <a:t>Los envíos con seguimiento llevarán una etiqueta CN 05bis con un código de barras conforme a la norma técnica S10 de la UPU. La etiqueta CN 05bis tendrá un identificador único conforme a las disposiciones del artículo 17-130 (art. 18-102.2.1 del Reglamento del Convenio). </a:t>
          </a:r>
          <a:r>
            <a:rPr lang="es-UY" sz="1400" kern="1200" dirty="0">
              <a:solidFill>
                <a:srgbClr val="FF0000"/>
              </a:solidFill>
              <a:latin typeface="Verdana" panose="020B0604030504040204" pitchFamily="34" charset="0"/>
              <a:ea typeface="Verdana" panose="020B0604030504040204" pitchFamily="34" charset="0"/>
            </a:rPr>
            <a:t>Otra solución, por ejemplo, en el caso de una etiqueta generada por un sistema, consiste en integrar en la etiqueta un equivalente de la etiqueta CN 05bis (incluido su código de barras), siempre que la información sea claramente reconocible.</a:t>
          </a:r>
        </a:p>
      </dsp:txBody>
      <dsp:txXfrm>
        <a:off x="96062" y="3040235"/>
        <a:ext cx="6348170" cy="177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563632" y="-858328"/>
          <a:ext cx="6675544" cy="6675544"/>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1088489" y="708426"/>
          <a:ext cx="7717922"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ts val="0"/>
            </a:spcAft>
            <a:buNone/>
          </a:pPr>
          <a:r>
            <a:rPr lang="es-UY" sz="2000" kern="1200" dirty="0">
              <a:latin typeface="Verdana" panose="020B0604030504040204" pitchFamily="34" charset="0"/>
              <a:ea typeface="Verdana" panose="020B0604030504040204" pitchFamily="34" charset="0"/>
            </a:rPr>
            <a:t>Servicio de certificación: limitado a los documentos únicamente </a:t>
          </a:r>
          <a:r>
            <a:rPr lang="es-UY" sz="2000" b="0" kern="1200" dirty="0">
              <a:solidFill>
                <a:schemeClr val="bg1"/>
              </a:solidFill>
              <a:latin typeface="Verdana" panose="020B0604030504040204" pitchFamily="34" charset="0"/>
              <a:ea typeface="Verdana" panose="020B0604030504040204" pitchFamily="34" charset="0"/>
            </a:rPr>
            <a:t>–</a:t>
          </a:r>
          <a:r>
            <a:rPr lang="es-UY" sz="2000" b="1" kern="1200" dirty="0">
              <a:solidFill>
                <a:srgbClr val="FFC000"/>
              </a:solidFill>
              <a:latin typeface="Verdana" panose="020B0604030504040204" pitchFamily="34" charset="0"/>
              <a:ea typeface="Verdana" panose="020B0604030504040204" pitchFamily="34" charset="0"/>
            </a:rPr>
            <a:t> Artículo 18.1.1 del Convenio</a:t>
          </a:r>
        </a:p>
      </dsp:txBody>
      <dsp:txXfrm>
        <a:off x="1088489" y="708426"/>
        <a:ext cx="7717922" cy="1416654"/>
      </dsp:txXfrm>
    </dsp:sp>
    <dsp:sp modelId="{05D39FBB-E830-41E9-90A1-FD578FFF8F7A}">
      <dsp:nvSpPr>
        <dsp:cNvPr id="0" name=""/>
        <dsp:cNvSpPr/>
      </dsp:nvSpPr>
      <dsp:spPr>
        <a:xfrm>
          <a:off x="26158" y="531344"/>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911567" y="2833805"/>
          <a:ext cx="7868686"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ct val="35000"/>
            </a:spcAft>
            <a:buNone/>
          </a:pPr>
          <a:r>
            <a:rPr lang="es-UY" sz="2000" kern="1200" dirty="0">
              <a:solidFill>
                <a:prstClr val="white"/>
              </a:solidFill>
              <a:latin typeface="Verdana" panose="020B0604030504040204" pitchFamily="34" charset="0"/>
              <a:ea typeface="Verdana" panose="020B0604030504040204" pitchFamily="34" charset="0"/>
              <a:cs typeface="+mn-cs"/>
            </a:rPr>
            <a:t>Intercambio obligatorio de mensajes EMSEVT V3 para envíos certificados, con valor declarado y con seguimiento – </a:t>
          </a:r>
          <a:r>
            <a:rPr lang="es-UY" sz="2000" b="1" kern="1200" dirty="0">
              <a:solidFill>
                <a:srgbClr val="FFC000"/>
              </a:solidFill>
              <a:latin typeface="Verdana" panose="020B0604030504040204" pitchFamily="34" charset="0"/>
              <a:ea typeface="Verdana" panose="020B0604030504040204" pitchFamily="34" charset="0"/>
              <a:cs typeface="+mn-cs"/>
            </a:rPr>
            <a:t>Artículos 17-130 y 17-131 del Reglamento del Convenio</a:t>
          </a:r>
        </a:p>
      </dsp:txBody>
      <dsp:txXfrm>
        <a:off x="911567" y="2833805"/>
        <a:ext cx="7868686" cy="1416654"/>
      </dsp:txXfrm>
    </dsp:sp>
    <dsp:sp modelId="{0BD90D2E-1FD4-44F4-A5DC-B052C23B45F4}">
      <dsp:nvSpPr>
        <dsp:cNvPr id="0" name=""/>
        <dsp:cNvSpPr/>
      </dsp:nvSpPr>
      <dsp:spPr>
        <a:xfrm>
          <a:off x="26158" y="2656723"/>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88644"/>
          <a:ext cx="11505089"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47727" y="4884"/>
          <a:ext cx="1095454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just" defTabSz="800100">
            <a:lnSpc>
              <a:spcPct val="90000"/>
            </a:lnSpc>
            <a:spcBef>
              <a:spcPct val="0"/>
            </a:spcBef>
            <a:spcAft>
              <a:spcPct val="35000"/>
            </a:spcAft>
            <a:buNone/>
          </a:pPr>
          <a:r>
            <a:rPr lang="es-UY" sz="1800" kern="1200" dirty="0">
              <a:latin typeface="Verdana" panose="020B0604030504040204" pitchFamily="34" charset="0"/>
              <a:ea typeface="Verdana" panose="020B0604030504040204" pitchFamily="34" charset="0"/>
            </a:rPr>
            <a:t>Pueden introducirse modificaciones en IPS 2025 a fin de facilitar el tratamiento de los envíos de correspondencia con seguimiento, certificados y con valor declarado.</a:t>
          </a:r>
        </a:p>
      </dsp:txBody>
      <dsp:txXfrm>
        <a:off x="585194" y="42351"/>
        <a:ext cx="10879608" cy="692586"/>
      </dsp:txXfrm>
    </dsp:sp>
    <dsp:sp modelId="{AC539260-3A5F-473B-8057-FDCF850B4FAE}">
      <dsp:nvSpPr>
        <dsp:cNvPr id="0" name=""/>
        <dsp:cNvSpPr/>
      </dsp:nvSpPr>
      <dsp:spPr>
        <a:xfrm>
          <a:off x="0" y="1572888"/>
          <a:ext cx="11505089"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923" tIns="541528" rIns="892923" bIns="128016" numCol="1" spcCol="1270" anchor="t" anchorCtr="0">
          <a:noAutofit/>
        </a:bodyPr>
        <a:lstStyle/>
        <a:p>
          <a:pPr marL="360000" lvl="1" indent="-360000" algn="l" defTabSz="800100">
            <a:lnSpc>
              <a:spcPct val="90000"/>
            </a:lnSpc>
            <a:spcBef>
              <a:spcPct val="0"/>
            </a:spcBef>
            <a:spcAft>
              <a:spcPts val="0"/>
            </a:spcAft>
            <a:buChar char="•"/>
          </a:pPr>
          <a:r>
            <a:rPr lang="es-UY" sz="1800" kern="1200" dirty="0">
              <a:latin typeface="Verdana" panose="020B0604030504040204" pitchFamily="34" charset="0"/>
              <a:ea typeface="Verdana" panose="020B0604030504040204" pitchFamily="34" charset="0"/>
            </a:rPr>
            <a:t>Los envíos certificados no están permitidos en los envases UA</a:t>
          </a:r>
        </a:p>
      </dsp:txBody>
      <dsp:txXfrm>
        <a:off x="0" y="1572888"/>
        <a:ext cx="11505089" cy="921375"/>
      </dsp:txXfrm>
    </dsp:sp>
    <dsp:sp modelId="{A2A665DD-CC6D-4E4D-9608-BB1993D2C856}">
      <dsp:nvSpPr>
        <dsp:cNvPr id="0" name=""/>
        <dsp:cNvSpPr/>
      </dsp:nvSpPr>
      <dsp:spPr>
        <a:xfrm>
          <a:off x="547727" y="1184244"/>
          <a:ext cx="1095454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l" defTabSz="800100">
            <a:lnSpc>
              <a:spcPct val="90000"/>
            </a:lnSpc>
            <a:spcBef>
              <a:spcPct val="0"/>
            </a:spcBef>
            <a:spcAft>
              <a:spcPct val="35000"/>
            </a:spcAft>
            <a:buNone/>
          </a:pPr>
          <a:r>
            <a:rPr lang="es-UY" sz="1800" kern="1200" dirty="0">
              <a:latin typeface="Verdana" panose="020B0604030504040204" pitchFamily="34" charset="0"/>
              <a:ea typeface="Verdana" panose="020B0604030504040204" pitchFamily="34" charset="0"/>
            </a:rPr>
            <a:t>Ya se identificó un requisito:</a:t>
          </a:r>
        </a:p>
      </dsp:txBody>
      <dsp:txXfrm>
        <a:off x="585194" y="1221711"/>
        <a:ext cx="10879608"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309929"/>
          <a:ext cx="4325353" cy="1148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s-UY" sz="1800" b="1" kern="1200" dirty="0">
              <a:latin typeface="Verdana" panose="020B0604030504040204" pitchFamily="34" charset="0"/>
              <a:ea typeface="Verdana" panose="020B0604030504040204" pitchFamily="34" charset="0"/>
            </a:rPr>
            <a:t>Artículo 21-003 del Reglamento del Convenio (Reclamaciones cuando se utiliza el SRI) </a:t>
          </a:r>
        </a:p>
      </dsp:txBody>
      <dsp:txXfrm>
        <a:off x="0" y="309929"/>
        <a:ext cx="4325353" cy="1148637"/>
      </dsp:txXfrm>
    </dsp:sp>
    <dsp:sp modelId="{5A7D8CCA-3320-48DB-B9C1-F5A13299FEAC}">
      <dsp:nvSpPr>
        <dsp:cNvPr id="0" name=""/>
        <dsp:cNvSpPr/>
      </dsp:nvSpPr>
      <dsp:spPr>
        <a:xfrm>
          <a:off x="0" y="1458566"/>
          <a:ext cx="4325353"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s-UY" sz="1700" kern="1200" dirty="0">
              <a:latin typeface="Verdana" panose="020B0604030504040204" pitchFamily="34" charset="0"/>
              <a:ea typeface="Verdana" panose="020B0604030504040204" pitchFamily="34" charset="0"/>
            </a:rPr>
            <a:t>La formulación de solicitudes para los operadores designados que utilizan el SRI es obligatoria para las encomiendas y </a:t>
          </a:r>
          <a:r>
            <a:rPr lang="es-UY" sz="1700" u="sng" kern="1200" dirty="0">
              <a:latin typeface="Verdana" panose="020B0604030504040204" pitchFamily="34" charset="0"/>
              <a:ea typeface="Verdana" panose="020B0604030504040204" pitchFamily="34" charset="0"/>
            </a:rPr>
            <a:t>facultativa para los envíos de correspondencia</a:t>
          </a:r>
          <a:r>
            <a:rPr lang="es-UY" sz="1700" kern="1200" dirty="0">
              <a:latin typeface="Verdana" panose="020B0604030504040204" pitchFamily="34" charset="0"/>
              <a:ea typeface="Verdana" panose="020B0604030504040204" pitchFamily="34" charset="0"/>
            </a:rPr>
            <a:t>.</a:t>
          </a:r>
        </a:p>
        <a:p>
          <a:pPr marL="171450" lvl="1" indent="-171450" algn="l" defTabSz="755650">
            <a:lnSpc>
              <a:spcPct val="90000"/>
            </a:lnSpc>
            <a:spcBef>
              <a:spcPct val="0"/>
            </a:spcBef>
            <a:spcAft>
              <a:spcPct val="15000"/>
            </a:spcAft>
            <a:buChar char="•"/>
          </a:pPr>
          <a:endParaRPr lang="en-US"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UY" sz="1700" kern="1200" dirty="0">
              <a:latin typeface="Verdana" panose="020B0604030504040204" pitchFamily="34" charset="0"/>
              <a:ea typeface="Verdana" panose="020B0604030504040204" pitchFamily="34" charset="0"/>
            </a:rPr>
            <a:t>Cuando se utiliza el SRI para envíos de correspondencia, todos los procedimientos operativos y técnicos aplicables al SRI para las encomiendas también se aplicarán a los envíos de correspondencia.</a:t>
          </a:r>
        </a:p>
      </dsp:txBody>
      <dsp:txXfrm>
        <a:off x="0" y="1458566"/>
        <a:ext cx="4325353" cy="3453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151017"/>
          <a:ext cx="6864016" cy="4299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UY" sz="1800" b="1" kern="1200" dirty="0">
              <a:latin typeface="Verdana" panose="020B0604030504040204" pitchFamily="34" charset="0"/>
              <a:ea typeface="Verdana" panose="020B0604030504040204" pitchFamily="34" charset="0"/>
            </a:rPr>
            <a:t>Alcance: </a:t>
          </a:r>
        </a:p>
      </dsp:txBody>
      <dsp:txXfrm>
        <a:off x="20990" y="172007"/>
        <a:ext cx="6822036" cy="387995"/>
      </dsp:txXfrm>
    </dsp:sp>
    <dsp:sp modelId="{80939617-8426-45F9-BB85-FDD3A8889BF3}">
      <dsp:nvSpPr>
        <dsp:cNvPr id="0" name=""/>
        <dsp:cNvSpPr/>
      </dsp:nvSpPr>
      <dsp:spPr>
        <a:xfrm>
          <a:off x="0" y="580992"/>
          <a:ext cx="6864016"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UY" sz="1600" kern="1200" dirty="0">
              <a:latin typeface="Verdana" panose="020B0604030504040204" pitchFamily="34" charset="0"/>
              <a:ea typeface="Verdana" panose="020B0604030504040204" pitchFamily="34" charset="0"/>
            </a:rPr>
            <a:t>Las reclamaciones internacionales para todos los envíos con seguimiento, certificados y con valor declarado se tramitarán por medio del sistema de reclamaciones a través de Internet que ya se utiliza para las encomiendas.</a:t>
          </a:r>
        </a:p>
      </dsp:txBody>
      <dsp:txXfrm>
        <a:off x="0" y="580992"/>
        <a:ext cx="6864016" cy="956340"/>
      </dsp:txXfrm>
    </dsp:sp>
    <dsp:sp modelId="{591C51D5-25D1-446E-8924-8308D962FD3B}">
      <dsp:nvSpPr>
        <dsp:cNvPr id="0" name=""/>
        <dsp:cNvSpPr/>
      </dsp:nvSpPr>
      <dsp:spPr>
        <a:xfrm>
          <a:off x="0" y="1537332"/>
          <a:ext cx="6864016" cy="4299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UY" sz="1800" b="1" kern="1200" dirty="0">
              <a:latin typeface="Verdana" panose="020B0604030504040204" pitchFamily="34" charset="0"/>
              <a:ea typeface="Verdana" panose="020B0604030504040204" pitchFamily="34" charset="0"/>
            </a:rPr>
            <a:t>Principales cambios:</a:t>
          </a:r>
        </a:p>
      </dsp:txBody>
      <dsp:txXfrm>
        <a:off x="20990" y="1558322"/>
        <a:ext cx="6822036" cy="387995"/>
      </dsp:txXfrm>
    </dsp:sp>
    <dsp:sp modelId="{FA6E7831-BE71-4F40-A878-66CCDAD692CB}">
      <dsp:nvSpPr>
        <dsp:cNvPr id="0" name=""/>
        <dsp:cNvSpPr/>
      </dsp:nvSpPr>
      <dsp:spPr>
        <a:xfrm>
          <a:off x="0" y="1967307"/>
          <a:ext cx="6864016"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UY" sz="1600" kern="1200" dirty="0">
              <a:latin typeface="Verdana" panose="020B0604030504040204" pitchFamily="34" charset="0"/>
              <a:ea typeface="Verdana" panose="020B0604030504040204" pitchFamily="34" charset="0"/>
            </a:rPr>
            <a:t>Sistema unificado que utiliza SRI–GCSS para garantizar la uniformidad de todas las reclamaciones</a:t>
          </a:r>
        </a:p>
        <a:p>
          <a:pPr marL="171450" lvl="1" indent="-171450" algn="l" defTabSz="711200">
            <a:lnSpc>
              <a:spcPct val="90000"/>
            </a:lnSpc>
            <a:spcBef>
              <a:spcPct val="0"/>
            </a:spcBef>
            <a:spcAft>
              <a:spcPct val="20000"/>
            </a:spcAft>
            <a:buChar char="•"/>
          </a:pPr>
          <a:r>
            <a:rPr lang="es-UY" sz="1600" kern="1200" dirty="0">
              <a:latin typeface="Verdana" panose="020B0604030504040204" pitchFamily="34" charset="0"/>
              <a:ea typeface="Verdana" panose="020B0604030504040204" pitchFamily="34" charset="0"/>
            </a:rPr>
            <a:t>El proveedor del GCSS está mejorando el módulo correspondiente para habilitar el acceso de los centros de atención telefónica/usuarios actuales y nuevos.</a:t>
          </a:r>
        </a:p>
        <a:p>
          <a:pPr marL="171450" lvl="1" indent="-171450" algn="l" defTabSz="711200">
            <a:lnSpc>
              <a:spcPct val="90000"/>
            </a:lnSpc>
            <a:spcBef>
              <a:spcPct val="0"/>
            </a:spcBef>
            <a:spcAft>
              <a:spcPct val="20000"/>
            </a:spcAft>
            <a:buChar char="•"/>
          </a:pPr>
          <a:r>
            <a:rPr lang="es-UY" sz="1600" kern="1200" dirty="0">
              <a:latin typeface="Verdana" panose="020B0604030504040204" pitchFamily="34" charset="0"/>
              <a:ea typeface="Verdana" panose="020B0604030504040204" pitchFamily="34" charset="0"/>
            </a:rPr>
            <a:t>Los centros de atención telefónica y los usuarios con experiencia en el tratamiento de reclamaciones a través de Internet serán decisivos en esta implantación; se puede organizar una capacitación cuando sea necesario.</a:t>
          </a:r>
        </a:p>
      </dsp:txBody>
      <dsp:txXfrm>
        <a:off x="0" y="1967307"/>
        <a:ext cx="6864016" cy="2173500"/>
      </dsp:txXfrm>
    </dsp:sp>
    <dsp:sp modelId="{D961103F-6878-41C8-BD7C-813053BDBB2E}">
      <dsp:nvSpPr>
        <dsp:cNvPr id="0" name=""/>
        <dsp:cNvSpPr/>
      </dsp:nvSpPr>
      <dsp:spPr>
        <a:xfrm>
          <a:off x="0" y="4140807"/>
          <a:ext cx="6864016" cy="4299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UY" sz="1800" b="1" kern="1200" dirty="0">
              <a:latin typeface="Verdana" panose="020B0604030504040204" pitchFamily="34" charset="0"/>
              <a:ea typeface="Verdana" panose="020B0604030504040204" pitchFamily="34" charset="0"/>
            </a:rPr>
            <a:t>Próximas etapas:</a:t>
          </a:r>
        </a:p>
      </dsp:txBody>
      <dsp:txXfrm>
        <a:off x="20990" y="4161797"/>
        <a:ext cx="6822036" cy="387995"/>
      </dsp:txXfrm>
    </dsp:sp>
    <dsp:sp modelId="{FE5FA4DE-8DBF-4986-9837-7EC8A21DCD80}">
      <dsp:nvSpPr>
        <dsp:cNvPr id="0" name=""/>
        <dsp:cNvSpPr/>
      </dsp:nvSpPr>
      <dsp:spPr>
        <a:xfrm>
          <a:off x="0" y="4570782"/>
          <a:ext cx="686401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UY" sz="1600" kern="1200" dirty="0">
              <a:latin typeface="Verdana" panose="020B0604030504040204" pitchFamily="34" charset="0"/>
              <a:ea typeface="Verdana" panose="020B0604030504040204" pitchFamily="34" charset="0"/>
            </a:rPr>
            <a:t>En breve, se brindará orientaciones detalladas y apoyo para la aplicación a todos los miembros.</a:t>
          </a:r>
        </a:p>
      </dsp:txBody>
      <dsp:txXfrm>
        <a:off x="0" y="4570782"/>
        <a:ext cx="6864016" cy="4999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1F9C-D61E-4276-B580-485CB7AAF0DD}">
      <dsp:nvSpPr>
        <dsp:cNvPr id="0" name=""/>
        <dsp:cNvSpPr/>
      </dsp:nvSpPr>
      <dsp:spPr>
        <a:xfrm>
          <a:off x="-5354060" y="-819906"/>
          <a:ext cx="6375314" cy="6375314"/>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F2C77-0B35-454C-97B8-9FFED9ACB3DC}">
      <dsp:nvSpPr>
        <dsp:cNvPr id="0" name=""/>
        <dsp:cNvSpPr/>
      </dsp:nvSpPr>
      <dsp:spPr>
        <a:xfrm>
          <a:off x="446589" y="295874"/>
          <a:ext cx="9478398"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es-UY" sz="1700" kern="1200" dirty="0"/>
            <a:t>Introducir intercambios electrónicos (PREDES/RESDES, EMSEVT) para los envíos con seguimiento/certificados/con valor declarado</a:t>
          </a:r>
        </a:p>
      </dsp:txBody>
      <dsp:txXfrm>
        <a:off x="446589" y="295874"/>
        <a:ext cx="9478398" cy="592127"/>
      </dsp:txXfrm>
    </dsp:sp>
    <dsp:sp modelId="{5CBD1FC9-9DF8-496F-8430-18E892D354B2}">
      <dsp:nvSpPr>
        <dsp:cNvPr id="0" name=""/>
        <dsp:cNvSpPr/>
      </dsp:nvSpPr>
      <dsp:spPr>
        <a:xfrm>
          <a:off x="76509" y="221858"/>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C7119-2277-4A65-A884-773334D00C23}">
      <dsp:nvSpPr>
        <dsp:cNvPr id="0" name=""/>
        <dsp:cNvSpPr/>
      </dsp:nvSpPr>
      <dsp:spPr>
        <a:xfrm>
          <a:off x="870890" y="1183780"/>
          <a:ext cx="9054097"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es-UY" sz="1700" kern="1200" dirty="0"/>
            <a:t>Definir el SRI y los principios generales en materia de reclamaciones</a:t>
          </a:r>
        </a:p>
      </dsp:txBody>
      <dsp:txXfrm>
        <a:off x="870890" y="1183780"/>
        <a:ext cx="9054097" cy="592127"/>
      </dsp:txXfrm>
    </dsp:sp>
    <dsp:sp modelId="{A6F6C743-B09B-463B-9B5B-B657E45EAE91}">
      <dsp:nvSpPr>
        <dsp:cNvPr id="0" name=""/>
        <dsp:cNvSpPr/>
      </dsp:nvSpPr>
      <dsp:spPr>
        <a:xfrm>
          <a:off x="500810" y="1109764"/>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36B2C-7888-4F0F-802A-EDD22D14280E}">
      <dsp:nvSpPr>
        <dsp:cNvPr id="0" name=""/>
        <dsp:cNvSpPr/>
      </dsp:nvSpPr>
      <dsp:spPr>
        <a:xfrm>
          <a:off x="1001116" y="2071687"/>
          <a:ext cx="8923871"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es-UY" sz="1700" kern="1200" dirty="0"/>
            <a:t>Explicar el proceso de trabajo y los mensajes de dos niveles en el SRI</a:t>
          </a:r>
        </a:p>
      </dsp:txBody>
      <dsp:txXfrm>
        <a:off x="1001116" y="2071687"/>
        <a:ext cx="8923871" cy="592127"/>
      </dsp:txXfrm>
    </dsp:sp>
    <dsp:sp modelId="{FF9D9E7D-6B1D-4542-A007-0FA742DD3EA3}">
      <dsp:nvSpPr>
        <dsp:cNvPr id="0" name=""/>
        <dsp:cNvSpPr/>
      </dsp:nvSpPr>
      <dsp:spPr>
        <a:xfrm>
          <a:off x="631036" y="1997671"/>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47153-CDD3-4B56-83A5-4F8EB7F409D0}">
      <dsp:nvSpPr>
        <dsp:cNvPr id="0" name=""/>
        <dsp:cNvSpPr/>
      </dsp:nvSpPr>
      <dsp:spPr>
        <a:xfrm>
          <a:off x="870890" y="2959594"/>
          <a:ext cx="9054097"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es-UY" sz="1700" kern="1200" dirty="0"/>
            <a:t>Aclarar los plazos de respuesta y los indicadores de desempeño</a:t>
          </a:r>
        </a:p>
      </dsp:txBody>
      <dsp:txXfrm>
        <a:off x="870890" y="2959594"/>
        <a:ext cx="9054097" cy="592127"/>
      </dsp:txXfrm>
    </dsp:sp>
    <dsp:sp modelId="{60A60403-4C96-4007-B1F0-64A2BA66F152}">
      <dsp:nvSpPr>
        <dsp:cNvPr id="0" name=""/>
        <dsp:cNvSpPr/>
      </dsp:nvSpPr>
      <dsp:spPr>
        <a:xfrm>
          <a:off x="500810" y="2885578"/>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44A2A-06BA-4C57-84A3-80A00FFBEC1E}">
      <dsp:nvSpPr>
        <dsp:cNvPr id="0" name=""/>
        <dsp:cNvSpPr/>
      </dsp:nvSpPr>
      <dsp:spPr>
        <a:xfrm>
          <a:off x="446589" y="3847500"/>
          <a:ext cx="9478398" cy="592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01" tIns="43180" rIns="43180" bIns="43180" numCol="1" spcCol="1270" anchor="ctr" anchorCtr="0">
          <a:noAutofit/>
        </a:bodyPr>
        <a:lstStyle/>
        <a:p>
          <a:pPr marL="0" lvl="0" indent="0" algn="l" defTabSz="755650">
            <a:lnSpc>
              <a:spcPct val="90000"/>
            </a:lnSpc>
            <a:spcBef>
              <a:spcPct val="0"/>
            </a:spcBef>
            <a:spcAft>
              <a:spcPct val="35000"/>
            </a:spcAft>
            <a:buNone/>
          </a:pPr>
          <a:r>
            <a:rPr lang="es-UY" sz="1700" kern="1200" dirty="0"/>
            <a:t>Garantizar un tratamiento uniforme de las reclamaciones y un seguimiento transparente a través del SRI y los mensajes EMSEVT </a:t>
          </a:r>
        </a:p>
      </dsp:txBody>
      <dsp:txXfrm>
        <a:off x="446589" y="3847500"/>
        <a:ext cx="9478398" cy="592127"/>
      </dsp:txXfrm>
    </dsp:sp>
    <dsp:sp modelId="{4F2FA253-27C9-484F-8A94-0522FA3659DC}">
      <dsp:nvSpPr>
        <dsp:cNvPr id="0" name=""/>
        <dsp:cNvSpPr/>
      </dsp:nvSpPr>
      <dsp:spPr>
        <a:xfrm>
          <a:off x="76509" y="3773484"/>
          <a:ext cx="740158" cy="7401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C432CD1-4640-4F49-A04A-00D20F115277}" type="datetimeFigureOut">
              <a:rPr lang="en-US" smtClean="0"/>
              <a:t>1/8/2026</a:t>
            </a:fld>
            <a:endParaRPr lang="en-US" dirty="0"/>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D891F4C-224A-4751-B816-5C2F1B93AC6C}" type="slidenum">
              <a:rPr lang="en-US" smtClean="0"/>
              <a:t>‹#›</a:t>
            </a:fld>
            <a:endParaRPr lang="en-US" dirty="0"/>
          </a:p>
        </p:txBody>
      </p:sp>
    </p:spTree>
    <p:extLst>
      <p:ext uri="{BB962C8B-B14F-4D97-AF65-F5344CB8AC3E}">
        <p14:creationId xmlns:p14="http://schemas.microsoft.com/office/powerpoint/2010/main" val="83763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CCF599B-8DFE-074F-872C-2559B6429822}" type="slidenum">
              <a:rPr lang="en-GB" smtClean="0"/>
              <a:t>1</a:t>
            </a:fld>
            <a:endParaRPr lang="en-GB" dirty="0"/>
          </a:p>
        </p:txBody>
      </p:sp>
    </p:spTree>
    <p:extLst>
      <p:ext uri="{BB962C8B-B14F-4D97-AF65-F5344CB8AC3E}">
        <p14:creationId xmlns:p14="http://schemas.microsoft.com/office/powerpoint/2010/main" val="130927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51</a:t>
            </a:fld>
            <a:endParaRPr lang="en-US" dirty="0"/>
          </a:p>
        </p:txBody>
      </p:sp>
    </p:spTree>
    <p:extLst>
      <p:ext uri="{BB962C8B-B14F-4D97-AF65-F5344CB8AC3E}">
        <p14:creationId xmlns:p14="http://schemas.microsoft.com/office/powerpoint/2010/main" val="247738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52</a:t>
            </a:fld>
            <a:endParaRPr lang="en-US" dirty="0"/>
          </a:p>
        </p:txBody>
      </p:sp>
    </p:spTree>
    <p:extLst>
      <p:ext uri="{BB962C8B-B14F-4D97-AF65-F5344CB8AC3E}">
        <p14:creationId xmlns:p14="http://schemas.microsoft.com/office/powerpoint/2010/main" val="426409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53</a:t>
            </a:fld>
            <a:endParaRPr lang="en-US" dirty="0"/>
          </a:p>
        </p:txBody>
      </p:sp>
    </p:spTree>
    <p:extLst>
      <p:ext uri="{BB962C8B-B14F-4D97-AF65-F5344CB8AC3E}">
        <p14:creationId xmlns:p14="http://schemas.microsoft.com/office/powerpoint/2010/main" val="216402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54</a:t>
            </a:fld>
            <a:endParaRPr lang="en-US" dirty="0"/>
          </a:p>
        </p:txBody>
      </p:sp>
    </p:spTree>
    <p:extLst>
      <p:ext uri="{BB962C8B-B14F-4D97-AF65-F5344CB8AC3E}">
        <p14:creationId xmlns:p14="http://schemas.microsoft.com/office/powerpoint/2010/main" val="99974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55</a:t>
            </a:fld>
            <a:endParaRPr lang="en-US" dirty="0"/>
          </a:p>
        </p:txBody>
      </p:sp>
    </p:spTree>
    <p:extLst>
      <p:ext uri="{BB962C8B-B14F-4D97-AF65-F5344CB8AC3E}">
        <p14:creationId xmlns:p14="http://schemas.microsoft.com/office/powerpoint/2010/main" val="288207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56</a:t>
            </a:fld>
            <a:endParaRPr lang="en-US" dirty="0"/>
          </a:p>
        </p:txBody>
      </p:sp>
    </p:spTree>
    <p:extLst>
      <p:ext uri="{BB962C8B-B14F-4D97-AF65-F5344CB8AC3E}">
        <p14:creationId xmlns:p14="http://schemas.microsoft.com/office/powerpoint/2010/main" val="146396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57</a:t>
            </a:fld>
            <a:endParaRPr lang="en-US" dirty="0"/>
          </a:p>
        </p:txBody>
      </p:sp>
    </p:spTree>
    <p:extLst>
      <p:ext uri="{BB962C8B-B14F-4D97-AF65-F5344CB8AC3E}">
        <p14:creationId xmlns:p14="http://schemas.microsoft.com/office/powerpoint/2010/main" val="428958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58</a:t>
            </a:fld>
            <a:endParaRPr lang="en-US" dirty="0"/>
          </a:p>
        </p:txBody>
      </p:sp>
    </p:spTree>
    <p:extLst>
      <p:ext uri="{BB962C8B-B14F-4D97-AF65-F5344CB8AC3E}">
        <p14:creationId xmlns:p14="http://schemas.microsoft.com/office/powerpoint/2010/main" val="142270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59</a:t>
            </a:fld>
            <a:endParaRPr lang="en-US" dirty="0"/>
          </a:p>
        </p:txBody>
      </p:sp>
    </p:spTree>
    <p:extLst>
      <p:ext uri="{BB962C8B-B14F-4D97-AF65-F5344CB8AC3E}">
        <p14:creationId xmlns:p14="http://schemas.microsoft.com/office/powerpoint/2010/main" val="401620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60</a:t>
            </a:fld>
            <a:endParaRPr lang="en-US" dirty="0"/>
          </a:p>
        </p:txBody>
      </p:sp>
    </p:spTree>
    <p:extLst>
      <p:ext uri="{BB962C8B-B14F-4D97-AF65-F5344CB8AC3E}">
        <p14:creationId xmlns:p14="http://schemas.microsoft.com/office/powerpoint/2010/main" val="10227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8A5A5-5F62-45A0-824C-5AFD812BCC83}" type="slidenum">
              <a:rPr lang="en-US" smtClean="0"/>
              <a:t>4</a:t>
            </a:fld>
            <a:endParaRPr lang="en-US" dirty="0"/>
          </a:p>
        </p:txBody>
      </p:sp>
    </p:spTree>
    <p:extLst>
      <p:ext uri="{BB962C8B-B14F-4D97-AF65-F5344CB8AC3E}">
        <p14:creationId xmlns:p14="http://schemas.microsoft.com/office/powerpoint/2010/main" val="231492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69</a:t>
            </a:fld>
            <a:endParaRPr lang="en-GB" dirty="0"/>
          </a:p>
        </p:txBody>
      </p:sp>
    </p:spTree>
    <p:extLst>
      <p:ext uri="{BB962C8B-B14F-4D97-AF65-F5344CB8AC3E}">
        <p14:creationId xmlns:p14="http://schemas.microsoft.com/office/powerpoint/2010/main" val="247152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71</a:t>
            </a:fld>
            <a:endParaRPr lang="en-GB" dirty="0"/>
          </a:p>
        </p:txBody>
      </p:sp>
    </p:spTree>
    <p:extLst>
      <p:ext uri="{BB962C8B-B14F-4D97-AF65-F5344CB8AC3E}">
        <p14:creationId xmlns:p14="http://schemas.microsoft.com/office/powerpoint/2010/main" val="195395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72</a:t>
            </a:fld>
            <a:endParaRPr lang="en-GB" dirty="0"/>
          </a:p>
        </p:txBody>
      </p:sp>
    </p:spTree>
    <p:extLst>
      <p:ext uri="{BB962C8B-B14F-4D97-AF65-F5344CB8AC3E}">
        <p14:creationId xmlns:p14="http://schemas.microsoft.com/office/powerpoint/2010/main" val="89912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F599B-8DFE-074F-872C-2559B6429822}" type="slidenum">
              <a:rPr lang="en-GB" smtClean="0"/>
              <a:t>73</a:t>
            </a:fld>
            <a:endParaRPr lang="en-GB" dirty="0"/>
          </a:p>
        </p:txBody>
      </p:sp>
    </p:spTree>
    <p:extLst>
      <p:ext uri="{BB962C8B-B14F-4D97-AF65-F5344CB8AC3E}">
        <p14:creationId xmlns:p14="http://schemas.microsoft.com/office/powerpoint/2010/main" val="340846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76</a:t>
            </a:fld>
            <a:endParaRPr lang="en-US" dirty="0"/>
          </a:p>
        </p:txBody>
      </p:sp>
    </p:spTree>
    <p:extLst>
      <p:ext uri="{BB962C8B-B14F-4D97-AF65-F5344CB8AC3E}">
        <p14:creationId xmlns:p14="http://schemas.microsoft.com/office/powerpoint/2010/main" val="179651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77</a:t>
            </a:fld>
            <a:endParaRPr lang="en-US" dirty="0"/>
          </a:p>
        </p:txBody>
      </p:sp>
    </p:spTree>
    <p:extLst>
      <p:ext uri="{BB962C8B-B14F-4D97-AF65-F5344CB8AC3E}">
        <p14:creationId xmlns:p14="http://schemas.microsoft.com/office/powerpoint/2010/main" val="133875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78</a:t>
            </a:fld>
            <a:endParaRPr lang="en-US" dirty="0"/>
          </a:p>
        </p:txBody>
      </p:sp>
    </p:spTree>
    <p:extLst>
      <p:ext uri="{BB962C8B-B14F-4D97-AF65-F5344CB8AC3E}">
        <p14:creationId xmlns:p14="http://schemas.microsoft.com/office/powerpoint/2010/main" val="2052144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79</a:t>
            </a:fld>
            <a:endParaRPr lang="en-US" dirty="0"/>
          </a:p>
        </p:txBody>
      </p:sp>
    </p:spTree>
    <p:extLst>
      <p:ext uri="{BB962C8B-B14F-4D97-AF65-F5344CB8AC3E}">
        <p14:creationId xmlns:p14="http://schemas.microsoft.com/office/powerpoint/2010/main" val="111651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80</a:t>
            </a:fld>
            <a:endParaRPr lang="en-US" dirty="0"/>
          </a:p>
        </p:txBody>
      </p:sp>
    </p:spTree>
    <p:extLst>
      <p:ext uri="{BB962C8B-B14F-4D97-AF65-F5344CB8AC3E}">
        <p14:creationId xmlns:p14="http://schemas.microsoft.com/office/powerpoint/2010/main" val="334889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CCF599B-8DFE-074F-872C-2559B6429822}" type="slidenum">
              <a:rPr lang="en-GB" smtClean="0"/>
              <a:t>7</a:t>
            </a:fld>
            <a:endParaRPr lang="en-GB" dirty="0"/>
          </a:p>
        </p:txBody>
      </p:sp>
    </p:spTree>
    <p:extLst>
      <p:ext uri="{BB962C8B-B14F-4D97-AF65-F5344CB8AC3E}">
        <p14:creationId xmlns:p14="http://schemas.microsoft.com/office/powerpoint/2010/main" val="31961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13C76-5270-408F-9661-4893AFBC9649}" type="slidenum">
              <a:rPr lang="en-US" smtClean="0"/>
              <a:t>15</a:t>
            </a:fld>
            <a:endParaRPr lang="en-US" dirty="0"/>
          </a:p>
        </p:txBody>
      </p:sp>
    </p:spTree>
    <p:extLst>
      <p:ext uri="{BB962C8B-B14F-4D97-AF65-F5344CB8AC3E}">
        <p14:creationId xmlns:p14="http://schemas.microsoft.com/office/powerpoint/2010/main" val="17820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1915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
          </a:p>
        </p:txBody>
      </p:sp>
      <p:sp>
        <p:nvSpPr>
          <p:cNvPr id="3" name="Notes Placeholder 2"/>
          <p:cNvSpPr>
            <a:spLocks noGrp="1"/>
          </p:cNvSpPr>
          <p:nvPr>
            <p:ph type="body" idx="1"/>
          </p:nvPr>
        </p:nvSpPr>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s-E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D891F4C-224A-4751-B816-5C2F1B93AC6C}" type="slidenum">
              <a:rPr lang="en-US" smtClean="0"/>
              <a:t>50</a:t>
            </a:fld>
            <a:endParaRPr lang="en-US" dirty="0"/>
          </a:p>
        </p:txBody>
      </p:sp>
    </p:spTree>
    <p:extLst>
      <p:ext uri="{BB962C8B-B14F-4D97-AF65-F5344CB8AC3E}">
        <p14:creationId xmlns:p14="http://schemas.microsoft.com/office/powerpoint/2010/main" val="28067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25446" y="1369702"/>
            <a:ext cx="9741108" cy="2387600"/>
          </a:xfrm>
        </p:spPr>
        <p:txBody>
          <a:bodyPr anchor="b"/>
          <a:lstStyle>
            <a:lvl1pPr algn="ctr">
              <a:defRPr sz="6000" b="1"/>
            </a:lvl1pPr>
          </a:lstStyle>
          <a:p>
            <a:r>
              <a:rPr lang="fr-FR"/>
              <a:t>Modifiez le style du titre</a:t>
            </a:r>
            <a:endParaRPr lang="en-GB" dirty="0"/>
          </a:p>
        </p:txBody>
      </p:sp>
      <p:sp>
        <p:nvSpPr>
          <p:cNvPr id="3" name="Subtitle 2"/>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252227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9C025E-F86C-465E-8756-4E525F66D66F}"/>
              </a:ext>
            </a:extLst>
          </p:cNvPr>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5" name="Content Placeholder 6">
            <a:extLst>
              <a:ext uri="{FF2B5EF4-FFF2-40B4-BE49-F238E27FC236}">
                <a16:creationId xmlns:a16="http://schemas.microsoft.com/office/drawing/2014/main" id="{17B17F46-749F-4767-9665-B130F2DE3EED}"/>
              </a:ext>
            </a:extLst>
          </p:cNvPr>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46803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8380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fr-FR"/>
              <a:t>Modifiez le style du titre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15347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1010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36904" cy="574284"/>
          </a:xfrm>
        </p:spPr>
        <p:txBody>
          <a:bodyPr/>
          <a:lstStyle/>
          <a:p>
            <a:r>
              <a:rPr lang="fr-FR"/>
              <a:t>Modifiez le style du titre</a:t>
            </a:r>
            <a:endParaRPr lang="en-GB"/>
          </a:p>
        </p:txBody>
      </p:sp>
    </p:spTree>
    <p:extLst>
      <p:ext uri="{BB962C8B-B14F-4D97-AF65-F5344CB8AC3E}">
        <p14:creationId xmlns:p14="http://schemas.microsoft.com/office/powerpoint/2010/main" val="22291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139" y="1259174"/>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8"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9"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Content Placeholder 2"/>
          <p:cNvSpPr>
            <a:spLocks noGrp="1"/>
          </p:cNvSpPr>
          <p:nvPr>
            <p:ph idx="10"/>
          </p:nvPr>
        </p:nvSpPr>
        <p:spPr>
          <a:xfrm>
            <a:off x="5119139" y="2795666"/>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1" name="Content Placeholder 2"/>
          <p:cNvSpPr>
            <a:spLocks noGrp="1"/>
          </p:cNvSpPr>
          <p:nvPr>
            <p:ph idx="11"/>
          </p:nvPr>
        </p:nvSpPr>
        <p:spPr>
          <a:xfrm>
            <a:off x="5119138" y="4096063"/>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
        <p:nvSpPr>
          <p:cNvPr id="12" name="Content Placeholder 2"/>
          <p:cNvSpPr>
            <a:spLocks noGrp="1"/>
          </p:cNvSpPr>
          <p:nvPr>
            <p:ph idx="12"/>
          </p:nvPr>
        </p:nvSpPr>
        <p:spPr>
          <a:xfrm>
            <a:off x="5119137" y="5396460"/>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p:txBody>
      </p:sp>
    </p:spTree>
    <p:extLst>
      <p:ext uri="{BB962C8B-B14F-4D97-AF65-F5344CB8AC3E}">
        <p14:creationId xmlns:p14="http://schemas.microsoft.com/office/powerpoint/2010/main" val="8576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36030" y="1259174"/>
            <a:ext cx="4595734" cy="1877518"/>
          </a:xfrm>
        </p:spPr>
        <p:txBody>
          <a:bodyPr anchor="b"/>
          <a:lstStyle>
            <a:lvl1pPr>
              <a:defRPr sz="3200"/>
            </a:lvl1pPr>
          </a:lstStyle>
          <a:p>
            <a:r>
              <a:rPr lang="fr-FR"/>
              <a:t>Modifiez le style du titre</a:t>
            </a:r>
            <a:endParaRPr lang="en-GB" dirty="0"/>
          </a:p>
        </p:txBody>
      </p:sp>
      <p:sp>
        <p:nvSpPr>
          <p:cNvPr id="3" name="Picture Placeholder 2"/>
          <p:cNvSpPr>
            <a:spLocks noGrp="1"/>
          </p:cNvSpPr>
          <p:nvPr>
            <p:ph type="pic" idx="1"/>
          </p:nvPr>
        </p:nvSpPr>
        <p:spPr>
          <a:xfrm>
            <a:off x="5183188" y="1259173"/>
            <a:ext cx="6672782" cy="5298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en-GB" noProof="0" dirty="0"/>
          </a:p>
        </p:txBody>
      </p:sp>
      <p:sp>
        <p:nvSpPr>
          <p:cNvPr id="4"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4275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53450-586C-472F-AAB1-D7020C8A8B00}"/>
              </a:ext>
            </a:extLst>
          </p:cNvPr>
          <p:cNvSpPr/>
          <p:nvPr/>
        </p:nvSpPr>
        <p:spPr>
          <a:xfrm>
            <a:off x="0" y="0"/>
            <a:ext cx="12192000" cy="6858000"/>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12" descr="Background pattern&#10;&#10;Description automatically generated">
            <a:extLst>
              <a:ext uri="{FF2B5EF4-FFF2-40B4-BE49-F238E27FC236}">
                <a16:creationId xmlns:a16="http://schemas.microsoft.com/office/drawing/2014/main" id="{C4612A8E-1E8D-43C3-A8CD-9A906D8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7716" r="2693" b="8040"/>
          <a:stretch>
            <a:fillRect/>
          </a:stretch>
        </p:blipFill>
        <p:spPr bwMode="auto">
          <a:xfrm>
            <a:off x="230188" y="219075"/>
            <a:ext cx="1173162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4A80E655-E65F-452A-AAA0-0A6409665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25446" y="1369702"/>
            <a:ext cx="9741108" cy="2387600"/>
          </a:xfrm>
        </p:spPr>
        <p:txBody>
          <a:bodyPr anchor="b"/>
          <a:lstStyle>
            <a:lvl1pPr algn="ctr">
              <a:defRPr sz="6000" b="1">
                <a:solidFill>
                  <a:schemeClr val="bg1"/>
                </a:solidFill>
              </a:defRPr>
            </a:lvl1pPr>
          </a:lstStyle>
          <a:p>
            <a:r>
              <a:rPr lang="fr-FR"/>
              <a:t>Modifiez le style du titre</a:t>
            </a:r>
            <a:endParaRPr lang="en-GB" dirty="0"/>
          </a:p>
        </p:txBody>
      </p:sp>
      <p:sp>
        <p:nvSpPr>
          <p:cNvPr id="3" name="Subtitle 2"/>
          <p:cNvSpPr>
            <a:spLocks noGrp="1"/>
          </p:cNvSpPr>
          <p:nvPr>
            <p:ph type="subTitle" idx="1"/>
          </p:nvPr>
        </p:nvSpPr>
        <p:spPr>
          <a:xfrm>
            <a:off x="1225550" y="4534678"/>
            <a:ext cx="9741108" cy="1262463"/>
          </a:xfrm>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dirty="0"/>
          </a:p>
        </p:txBody>
      </p:sp>
    </p:spTree>
    <p:extLst>
      <p:ext uri="{BB962C8B-B14F-4D97-AF65-F5344CB8AC3E}">
        <p14:creationId xmlns:p14="http://schemas.microsoft.com/office/powerpoint/2010/main" val="36716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08/01/2026</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a:t>
            </a:fld>
            <a:endParaRPr lang="en-GB" dirty="0"/>
          </a:p>
        </p:txBody>
      </p:sp>
    </p:spTree>
    <p:extLst>
      <p:ext uri="{BB962C8B-B14F-4D97-AF65-F5344CB8AC3E}">
        <p14:creationId xmlns:p14="http://schemas.microsoft.com/office/powerpoint/2010/main" val="354816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A03F3DB-2D3E-4EBC-8906-4646AE11347B}"/>
              </a:ext>
            </a:extLst>
          </p:cNvPr>
          <p:cNvGrpSpPr>
            <a:grpSpLocks/>
          </p:cNvGrpSpPr>
          <p:nvPr/>
        </p:nvGrpSpPr>
        <p:grpSpPr bwMode="auto">
          <a:xfrm>
            <a:off x="0" y="0"/>
            <a:ext cx="12192000" cy="6858000"/>
            <a:chOff x="0" y="0"/>
            <a:chExt cx="12192000" cy="6858001"/>
          </a:xfrm>
        </p:grpSpPr>
        <p:sp>
          <p:nvSpPr>
            <p:cNvPr id="7" name="Rectangle 6">
              <a:extLst>
                <a:ext uri="{FF2B5EF4-FFF2-40B4-BE49-F238E27FC236}">
                  <a16:creationId xmlns:a16="http://schemas.microsoft.com/office/drawing/2014/main" id="{30CC8FCD-59CC-4794-BA5A-3B4EDE6461F4}"/>
                </a:ext>
              </a:extLst>
            </p:cNvPr>
            <p:cNvSpPr/>
            <p:nvPr/>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72CF63A4-2B31-40A2-9158-4D487790CAA9}"/>
                </a:ext>
              </a:extLst>
            </p:cNvPr>
            <p:cNvSpPr/>
            <p:nvPr/>
          </p:nvSpPr>
          <p:spPr>
            <a:xfrm>
              <a:off x="161925" y="96838"/>
              <a:ext cx="11868150" cy="6577013"/>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29E4717B-C3E6-4E2C-851F-C4A22A73E2D3}"/>
              </a:ext>
            </a:extLst>
          </p:cNvPr>
          <p:cNvSpPr>
            <a:spLocks noGrp="1" noChangeArrowheads="1"/>
          </p:cNvSpPr>
          <p:nvPr>
            <p:ph type="title"/>
          </p:nvPr>
        </p:nvSpPr>
        <p:spPr bwMode="auto">
          <a:xfrm>
            <a:off x="1743075" y="496888"/>
            <a:ext cx="7961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en-GB" altLang="en-US"/>
          </a:p>
        </p:txBody>
      </p:sp>
      <p:sp>
        <p:nvSpPr>
          <p:cNvPr id="1028" name="Text Placeholder 2">
            <a:extLst>
              <a:ext uri="{FF2B5EF4-FFF2-40B4-BE49-F238E27FC236}">
                <a16:creationId xmlns:a16="http://schemas.microsoft.com/office/drawing/2014/main" id="{21C17329-F6AA-4C85-AA0F-80D3BA6CAFC4}"/>
              </a:ext>
            </a:extLst>
          </p:cNvPr>
          <p:cNvSpPr>
            <a:spLocks noGrp="1" noChangeArrowheads="1"/>
          </p:cNvSpPr>
          <p:nvPr>
            <p:ph type="body" idx="1"/>
          </p:nvPr>
        </p:nvSpPr>
        <p:spPr bwMode="auto">
          <a:xfrm>
            <a:off x="336550" y="2098675"/>
            <a:ext cx="11518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GB" altLang="en-US"/>
          </a:p>
        </p:txBody>
      </p:sp>
      <p:sp>
        <p:nvSpPr>
          <p:cNvPr id="4" name="Date Placeholder 3">
            <a:extLst>
              <a:ext uri="{FF2B5EF4-FFF2-40B4-BE49-F238E27FC236}">
                <a16:creationId xmlns:a16="http://schemas.microsoft.com/office/drawing/2014/main" id="{99B189F2-553C-4ECD-8D36-BD00EF23ED1A}"/>
              </a:ext>
            </a:extLst>
          </p:cNvPr>
          <p:cNvSpPr>
            <a:spLocks noGrp="1"/>
          </p:cNvSpPr>
          <p:nvPr>
            <p:ph type="dt" sz="half" idx="2"/>
          </p:nvPr>
        </p:nvSpPr>
        <p:spPr>
          <a:xfrm>
            <a:off x="336550" y="619283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CAA95DA-0A56-4565-BC55-08B2120037E6}" type="datetimeFigureOut">
              <a:rPr lang="en-GB"/>
              <a:pPr>
                <a:defRPr/>
              </a:pPr>
              <a:t>08/01/2026</a:t>
            </a:fld>
            <a:endParaRPr lang="en-GB" dirty="0"/>
          </a:p>
        </p:txBody>
      </p:sp>
      <p:sp>
        <p:nvSpPr>
          <p:cNvPr id="5" name="Footer Placeholder 4">
            <a:extLst>
              <a:ext uri="{FF2B5EF4-FFF2-40B4-BE49-F238E27FC236}">
                <a16:creationId xmlns:a16="http://schemas.microsoft.com/office/drawing/2014/main" id="{82152B18-AA0E-4739-90BC-779EA42ED171}"/>
              </a:ext>
            </a:extLst>
          </p:cNvPr>
          <p:cNvSpPr>
            <a:spLocks noGrp="1"/>
          </p:cNvSpPr>
          <p:nvPr>
            <p:ph type="ftr" sz="quarter" idx="3"/>
          </p:nvPr>
        </p:nvSpPr>
        <p:spPr>
          <a:xfrm>
            <a:off x="4038600" y="619283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3FB00031-4640-4C64-A71C-7397FAB1AC36}"/>
              </a:ext>
            </a:extLst>
          </p:cNvPr>
          <p:cNvSpPr>
            <a:spLocks noGrp="1"/>
          </p:cNvSpPr>
          <p:nvPr>
            <p:ph type="sldNum" sz="quarter" idx="4"/>
          </p:nvPr>
        </p:nvSpPr>
        <p:spPr>
          <a:xfrm>
            <a:off x="91122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8280877-439B-43FC-8CEA-41B30A5FE68D}" type="slidenum">
              <a:rPr lang="en-GB"/>
              <a:pPr>
                <a:defRPr/>
              </a:pPr>
              <a:t>‹#›</a:t>
            </a:fld>
            <a:endParaRPr lang="en-GB" dirty="0"/>
          </a:p>
        </p:txBody>
      </p:sp>
      <p:pic>
        <p:nvPicPr>
          <p:cNvPr id="1032" name="Picture 10" descr="A picture containing text&#10;&#10;Description automatically generated">
            <a:extLst>
              <a:ext uri="{FF2B5EF4-FFF2-40B4-BE49-F238E27FC236}">
                <a16:creationId xmlns:a16="http://schemas.microsoft.com/office/drawing/2014/main" id="{ABBCEE24-5669-4278-A7D3-16F805568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ocs.upu.int/cep/27/Documents/Forms/AllItems.aspx?FolderCTID=0x012000D282E7C5AAFA4083A87E673B30CB841F007C21A6D9162CF54DB187F9FADE6BEC03&amp;id=%2Fcep%2F27%2FDocuments%2FCEP%20C%202%2F2024%2E2%2FDoc%202c%2FES" TargetMode="Externa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40.png"/><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9.jpeg"/><Relationship Id="rId16" Type="http://schemas.openxmlformats.org/officeDocument/2006/relationships/image" Target="../media/image52.emf"/><Relationship Id="rId1" Type="http://schemas.openxmlformats.org/officeDocument/2006/relationships/slideLayout" Target="../slideLayouts/slideLayout1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22.png"/><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1.png"/><Relationship Id="rId9" Type="http://schemas.openxmlformats.org/officeDocument/2006/relationships/image" Target="../media/image45.emf"/><Relationship Id="rId1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0.xml"/><Relationship Id="rId6" Type="http://schemas.openxmlformats.org/officeDocument/2006/relationships/image" Target="../media/image53.jpeg"/><Relationship Id="rId5" Type="http://schemas.openxmlformats.org/officeDocument/2006/relationships/image" Target="../media/image2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ellilic@upu.in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6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sv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support.upu.int/" TargetMode="External"/></Relationships>
</file>

<file path=ppt/slides/_rels/slide74.xml.rels><?xml version="1.0" encoding="UTF-8" standalone="yes"?>
<Relationships xmlns="http://schemas.openxmlformats.org/package/2006/relationships"><Relationship Id="rId13" Type="http://schemas.openxmlformats.org/officeDocument/2006/relationships/image" Target="../media/image92.sv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svg"/><Relationship Id="rId21" Type="http://schemas.openxmlformats.org/officeDocument/2006/relationships/image" Target="../media/image100.sv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6.svg"/><Relationship Id="rId2" Type="http://schemas.openxmlformats.org/officeDocument/2006/relationships/image" Target="../media/image81.png"/><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svg"/><Relationship Id="rId41" Type="http://schemas.openxmlformats.org/officeDocument/2006/relationships/image" Target="../media/image120.svg"/><Relationship Id="rId1" Type="http://schemas.openxmlformats.org/officeDocument/2006/relationships/slideLayout" Target="../slideLayouts/slideLayout9.xml"/><Relationship Id="rId6" Type="http://schemas.openxmlformats.org/officeDocument/2006/relationships/image" Target="../media/image85.png"/><Relationship Id="rId11" Type="http://schemas.openxmlformats.org/officeDocument/2006/relationships/image" Target="../media/image90.sv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svg"/><Relationship Id="rId40" Type="http://schemas.openxmlformats.org/officeDocument/2006/relationships/image" Target="../media/image119.png"/><Relationship Id="rId5" Type="http://schemas.openxmlformats.org/officeDocument/2006/relationships/image" Target="../media/image84.svg"/><Relationship Id="rId15" Type="http://schemas.openxmlformats.org/officeDocument/2006/relationships/image" Target="../media/image94.svg"/><Relationship Id="rId23" Type="http://schemas.openxmlformats.org/officeDocument/2006/relationships/image" Target="../media/image102.svg"/><Relationship Id="rId28" Type="http://schemas.openxmlformats.org/officeDocument/2006/relationships/image" Target="../media/image107.png"/><Relationship Id="rId36" Type="http://schemas.openxmlformats.org/officeDocument/2006/relationships/image" Target="../media/image115.png"/><Relationship Id="rId10" Type="http://schemas.openxmlformats.org/officeDocument/2006/relationships/image" Target="../media/image89.png"/><Relationship Id="rId19" Type="http://schemas.openxmlformats.org/officeDocument/2006/relationships/image" Target="../media/image98.svg"/><Relationship Id="rId31" Type="http://schemas.openxmlformats.org/officeDocument/2006/relationships/image" Target="../media/image110.svg"/><Relationship Id="rId4" Type="http://schemas.openxmlformats.org/officeDocument/2006/relationships/image" Target="../media/image83.png"/><Relationship Id="rId9" Type="http://schemas.openxmlformats.org/officeDocument/2006/relationships/image" Target="../media/image88.sv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svg"/><Relationship Id="rId30" Type="http://schemas.openxmlformats.org/officeDocument/2006/relationships/image" Target="../media/image109.png"/><Relationship Id="rId35" Type="http://schemas.openxmlformats.org/officeDocument/2006/relationships/image" Target="../media/image114.svg"/><Relationship Id="rId43" Type="http://schemas.openxmlformats.org/officeDocument/2006/relationships/image" Target="../media/image122.svg"/><Relationship Id="rId8" Type="http://schemas.openxmlformats.org/officeDocument/2006/relationships/image" Target="../media/image87.png"/><Relationship Id="rId3" Type="http://schemas.openxmlformats.org/officeDocument/2006/relationships/image" Target="../media/image82.svg"/><Relationship Id="rId12" Type="http://schemas.openxmlformats.org/officeDocument/2006/relationships/image" Target="../media/image91.png"/><Relationship Id="rId17" Type="http://schemas.openxmlformats.org/officeDocument/2006/relationships/image" Target="../media/image96.svg"/><Relationship Id="rId25" Type="http://schemas.openxmlformats.org/officeDocument/2006/relationships/image" Target="../media/image104.svg"/><Relationship Id="rId33" Type="http://schemas.openxmlformats.org/officeDocument/2006/relationships/image" Target="../media/image112.svg"/><Relationship Id="rId38" Type="http://schemas.openxmlformats.org/officeDocument/2006/relationships/image" Target="../media/image117.png"/></Relationships>
</file>

<file path=ppt/slides/_rels/slide75.xml.rels><?xml version="1.0" encoding="UTF-8" standalone="yes"?>
<Relationships xmlns="http://schemas.openxmlformats.org/package/2006/relationships"><Relationship Id="rId3" Type="http://schemas.openxmlformats.org/officeDocument/2006/relationships/hyperlink" Target="mailto:stephane.herrmann@upu.int" TargetMode="External"/><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7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7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Chokri.ellili@upu.in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 Id="rId4" Type="http://schemas.openxmlformats.org/officeDocument/2006/relationships/image" Target="../media/image130.png"/></Relationships>
</file>

<file path=ppt/slides/_rels/slide84.xml.rels><?xml version="1.0" encoding="UTF-8" standalone="yes"?>
<Relationships xmlns="http://schemas.openxmlformats.org/package/2006/relationships"><Relationship Id="rId8" Type="http://schemas.openxmlformats.org/officeDocument/2006/relationships/hyperlink" Target="https://support.upu.int/" TargetMode="External"/><Relationship Id="rId3" Type="http://schemas.openxmlformats.org/officeDocument/2006/relationships/hyperlink" Target="mailto:poc.psdeig.secretariat@upu.int" TargetMode="External"/><Relationship Id="rId7" Type="http://schemas.openxmlformats.org/officeDocument/2006/relationships/hyperlink" Target="mailto:compliance.standards@upu.int" TargetMode="External"/><Relationship Id="rId2" Type="http://schemas.openxmlformats.org/officeDocument/2006/relationships/hyperlink" Target="mailto:letters@upu.int" TargetMode="External"/><Relationship Id="rId1" Type="http://schemas.openxmlformats.org/officeDocument/2006/relationships/slideLayout" Target="../slideLayouts/slideLayout10.xml"/><Relationship Id="rId6" Type="http://schemas.openxmlformats.org/officeDocument/2006/relationships/hyperlink" Target="mailto:central.accounting@upu.int" TargetMode="External"/><Relationship Id="rId5" Type="http://schemas.openxmlformats.org/officeDocument/2006/relationships/hyperlink" Target="mailto:DPRM-PPRE-REM@upu.int" TargetMode="External"/><Relationship Id="rId4" Type="http://schemas.openxmlformats.org/officeDocument/2006/relationships/hyperlink" Target="mailto:information.QS@upu.int"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david.pilkington@upu.int" TargetMode="External"/><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hyperlink" Target="mailto:POC.PSDEIG.secretariat@upu.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35874" y="1262125"/>
            <a:ext cx="10720251" cy="2387600"/>
          </a:xfrm>
        </p:spPr>
        <p:txBody>
          <a:bodyPr/>
          <a:lstStyle/>
          <a:p>
            <a:r>
              <a:rPr lang="es-UY" sz="3600" dirty="0"/>
              <a:t>La configuración del futuro de los servicios postales: actualizaciones reglamentarias de la UPU e innovaciones informáticas con la solución de entrega con derechos pagados</a:t>
            </a:r>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824753" y="3726074"/>
            <a:ext cx="10820400" cy="2343031"/>
          </a:xfrm>
        </p:spPr>
        <p:txBody>
          <a:bodyPr>
            <a:noAutofit/>
          </a:bodyPr>
          <a:lstStyle/>
          <a:p>
            <a:endParaRPr lang="en-GB" sz="2000" dirty="0"/>
          </a:p>
          <a:p>
            <a:endParaRPr lang="en-GB" sz="2000" dirty="0"/>
          </a:p>
          <a:p>
            <a:endParaRPr lang="en-GB" sz="2000" dirty="0"/>
          </a:p>
          <a:p>
            <a:r>
              <a:rPr lang="es-UY" sz="1800" dirty="0"/>
              <a:t>Oficina Internacional de la UPU</a:t>
            </a:r>
          </a:p>
          <a:p>
            <a:r>
              <a:rPr lang="es-UY" sz="1800" dirty="0"/>
              <a:t>Dirección de Operaciones Postales </a:t>
            </a:r>
            <a:r>
              <a:rPr lang="es-UY" dirty="0"/>
              <a:t>– </a:t>
            </a:r>
            <a:r>
              <a:rPr lang="es-UY" sz="1800" dirty="0"/>
              <a:t>«Comercio electrónico, integración de los servicios físicos y cuestiones relacionadas con el Consejo de Explotación Postal»																						     </a:t>
            </a:r>
            <a:r>
              <a:rPr lang="es-UY" sz="1000" dirty="0"/>
              <a:t>1</a:t>
            </a:r>
          </a:p>
          <a:p>
            <a:endParaRPr lang="en-GB" sz="2000" dirty="0"/>
          </a:p>
        </p:txBody>
      </p:sp>
    </p:spTree>
    <p:extLst>
      <p:ext uri="{BB962C8B-B14F-4D97-AF65-F5344CB8AC3E}">
        <p14:creationId xmlns:p14="http://schemas.microsoft.com/office/powerpoint/2010/main" val="53455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1702973" y="353114"/>
            <a:ext cx="10388943" cy="574284"/>
          </a:xfrm>
        </p:spPr>
        <p:txBody>
          <a:bodyPr/>
          <a:lstStyle/>
          <a:p>
            <a:r>
              <a:rPr lang="es-UY" sz="3200" dirty="0">
                <a:cs typeface="+mn-cs"/>
              </a:rPr>
              <a:t>Descripción general y elementos principales</a:t>
            </a:r>
          </a:p>
        </p:txBody>
      </p:sp>
      <p:sp>
        <p:nvSpPr>
          <p:cNvPr id="6" name="Rectangle 5">
            <a:extLst>
              <a:ext uri="{FF2B5EF4-FFF2-40B4-BE49-F238E27FC236}">
                <a16:creationId xmlns:a16="http://schemas.microsoft.com/office/drawing/2014/main" id="{08072AD7-7AA0-4F88-9115-076C6C1457F9}"/>
              </a:ext>
            </a:extLst>
          </p:cNvPr>
          <p:cNvSpPr/>
          <p:nvPr/>
        </p:nvSpPr>
        <p:spPr>
          <a:xfrm>
            <a:off x="2659216" y="4704809"/>
            <a:ext cx="9151860" cy="89871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fontAlgn="base">
              <a:spcBef>
                <a:spcPct val="0"/>
              </a:spcBef>
              <a:spcAft>
                <a:spcPct val="0"/>
              </a:spcAft>
              <a:defRPr/>
            </a:pPr>
            <a:r>
              <a:rPr lang="es-UY"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Quienes desean recibir confirmación de que su envío fue distribuido. El servicio se utiliza sobre todo para las mercaderías producto del comercio electrónico livianas y de poco valor.</a:t>
            </a:r>
          </a:p>
        </p:txBody>
      </p:sp>
      <p:sp>
        <p:nvSpPr>
          <p:cNvPr id="7" name="Rectangle 6">
            <a:extLst>
              <a:ext uri="{FF2B5EF4-FFF2-40B4-BE49-F238E27FC236}">
                <a16:creationId xmlns:a16="http://schemas.microsoft.com/office/drawing/2014/main" id="{93555E11-F7C2-4D5C-B324-CCFCAFFAD1DE}"/>
              </a:ext>
            </a:extLst>
          </p:cNvPr>
          <p:cNvSpPr/>
          <p:nvPr/>
        </p:nvSpPr>
        <p:spPr>
          <a:xfrm>
            <a:off x="380925" y="4704809"/>
            <a:ext cx="2179955" cy="89871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Clientes afectados por la modificación:</a:t>
            </a:r>
            <a:endParaRPr kumimoji="0" lang="es-UY" sz="18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851E1522-5BBA-4CF9-87B5-72EAF26D5930}"/>
              </a:ext>
            </a:extLst>
          </p:cNvPr>
          <p:cNvSpPr/>
          <p:nvPr/>
        </p:nvSpPr>
        <p:spPr>
          <a:xfrm>
            <a:off x="3652707" y="5665931"/>
            <a:ext cx="8158367" cy="922008"/>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a:defRPr/>
            </a:pPr>
            <a:r>
              <a:rPr lang="es-UY"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Países miembros de la UPU que deben brindar el servicio de distribución con seguimiento de los envíos de correspondencia que contienen mercaderías.</a:t>
            </a:r>
          </a:p>
        </p:txBody>
      </p:sp>
      <p:sp>
        <p:nvSpPr>
          <p:cNvPr id="9" name="Rectangle 8">
            <a:extLst>
              <a:ext uri="{FF2B5EF4-FFF2-40B4-BE49-F238E27FC236}">
                <a16:creationId xmlns:a16="http://schemas.microsoft.com/office/drawing/2014/main" id="{0ED10F6D-CBAA-42D6-9FD7-F631B46489F7}"/>
              </a:ext>
            </a:extLst>
          </p:cNvPr>
          <p:cNvSpPr/>
          <p:nvPr/>
        </p:nvSpPr>
        <p:spPr>
          <a:xfrm>
            <a:off x="380925" y="5673018"/>
            <a:ext cx="3217812" cy="92200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s-UY" sz="1600" b="1" dirty="0">
                <a:solidFill>
                  <a:prstClr val="white"/>
                </a:solidFill>
                <a:latin typeface="Verdana" panose="020B0604030504040204" pitchFamily="34" charset="0"/>
                <a:ea typeface="Verdana" panose="020B0604030504040204" pitchFamily="34" charset="0"/>
                <a:cs typeface="Verdana" panose="020B0604030504040204" pitchFamily="34" charset="0"/>
              </a:rPr>
              <a:t>Implicaciones de la modificación para los operadores designados: </a:t>
            </a:r>
          </a:p>
        </p:txBody>
      </p:sp>
      <p:sp>
        <p:nvSpPr>
          <p:cNvPr id="11" name="Rectangle 10">
            <a:extLst>
              <a:ext uri="{FF2B5EF4-FFF2-40B4-BE49-F238E27FC236}">
                <a16:creationId xmlns:a16="http://schemas.microsoft.com/office/drawing/2014/main" id="{B7212A13-760A-4315-8E39-0922F8CF7E13}"/>
              </a:ext>
            </a:extLst>
          </p:cNvPr>
          <p:cNvSpPr/>
          <p:nvPr/>
        </p:nvSpPr>
        <p:spPr>
          <a:xfrm>
            <a:off x="380924" y="1234440"/>
            <a:ext cx="1777060" cy="122334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UY" sz="18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Descripción del servicio:</a:t>
            </a:r>
          </a:p>
        </p:txBody>
      </p:sp>
      <p:sp>
        <p:nvSpPr>
          <p:cNvPr id="12" name="Rectangle 11">
            <a:extLst>
              <a:ext uri="{FF2B5EF4-FFF2-40B4-BE49-F238E27FC236}">
                <a16:creationId xmlns:a16="http://schemas.microsoft.com/office/drawing/2014/main" id="{6A12C976-A1E6-4DFD-9BF7-40EB1F6ABE8C}"/>
              </a:ext>
            </a:extLst>
          </p:cNvPr>
          <p:cNvSpPr/>
          <p:nvPr/>
        </p:nvSpPr>
        <p:spPr>
          <a:xfrm>
            <a:off x="2258568" y="1236185"/>
            <a:ext cx="9552508" cy="1223340"/>
          </a:xfrm>
          <a:prstGeom prst="rect">
            <a:avLst/>
          </a:prstGeom>
          <a:solidFill>
            <a:schemeClr val="bg2"/>
          </a:solidFill>
          <a:ln>
            <a:noFill/>
            <a:prstDash val="sysDot"/>
          </a:ln>
          <a:effectLst/>
        </p:spPr>
        <p:style>
          <a:lnRef idx="1">
            <a:schemeClr val="accent1"/>
          </a:lnRef>
          <a:fillRef idx="3">
            <a:schemeClr val="accent1"/>
          </a:fillRef>
          <a:effectRef idx="2">
            <a:schemeClr val="accent1"/>
          </a:effectRef>
          <a:fontRef idx="minor">
            <a:schemeClr val="lt1"/>
          </a:fontRef>
        </p:style>
        <p:txBody>
          <a:bodyPr lIns="91408" tIns="45703" rIns="91408" bIns="45703" rtlCol="0" anchor="ctr"/>
          <a:lstStyle/>
          <a:p>
            <a:pPr lvl="0" algn="just" fontAlgn="base">
              <a:spcBef>
                <a:spcPct val="0"/>
              </a:spcBef>
              <a:spcAft>
                <a:spcPct val="0"/>
              </a:spcAft>
              <a:defRPr/>
            </a:pPr>
            <a:r>
              <a:rPr lang="es-UY"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Servicio suplementario con elementos facultativos y obligatorios. Se realiza el seguimiento electrónico de los envíos para que la clientela pueda ver dónde está el paquete y el avance de la distribución a lo largo del recorrido. Sin firma al momento de la distribución (solo escaneo) y sin responsabilidad entre Correos.</a:t>
            </a:r>
          </a:p>
        </p:txBody>
      </p:sp>
      <p:graphicFrame>
        <p:nvGraphicFramePr>
          <p:cNvPr id="3" name="Table 12">
            <a:extLst>
              <a:ext uri="{FF2B5EF4-FFF2-40B4-BE49-F238E27FC236}">
                <a16:creationId xmlns:a16="http://schemas.microsoft.com/office/drawing/2014/main" id="{6AC24863-3185-4903-9C86-77863C054720}"/>
              </a:ext>
            </a:extLst>
          </p:cNvPr>
          <p:cNvGraphicFramePr>
            <a:graphicFrameLocks noGrp="1"/>
          </p:cNvGraphicFramePr>
          <p:nvPr>
            <p:extLst>
              <p:ext uri="{D42A27DB-BD31-4B8C-83A1-F6EECF244321}">
                <p14:modId xmlns:p14="http://schemas.microsoft.com/office/powerpoint/2010/main" val="3628796122"/>
              </p:ext>
            </p:extLst>
          </p:nvPr>
        </p:nvGraphicFramePr>
        <p:xfrm>
          <a:off x="380925" y="2659572"/>
          <a:ext cx="11430150" cy="1831068"/>
        </p:xfrm>
        <a:graphic>
          <a:graphicData uri="http://schemas.openxmlformats.org/drawingml/2006/table">
            <a:tbl>
              <a:tblPr firstRow="1" bandRow="1">
                <a:tableStyleId>{5C22544A-7EE6-4342-B048-85BDC9FD1C3A}</a:tableStyleId>
              </a:tblPr>
              <a:tblGrid>
                <a:gridCol w="737897">
                  <a:extLst>
                    <a:ext uri="{9D8B030D-6E8A-4147-A177-3AD203B41FA5}">
                      <a16:colId xmlns:a16="http://schemas.microsoft.com/office/drawing/2014/main" val="1798018951"/>
                    </a:ext>
                  </a:extLst>
                </a:gridCol>
                <a:gridCol w="1506384">
                  <a:extLst>
                    <a:ext uri="{9D8B030D-6E8A-4147-A177-3AD203B41FA5}">
                      <a16:colId xmlns:a16="http://schemas.microsoft.com/office/drawing/2014/main" val="3221783339"/>
                    </a:ext>
                  </a:extLst>
                </a:gridCol>
                <a:gridCol w="1291187">
                  <a:extLst>
                    <a:ext uri="{9D8B030D-6E8A-4147-A177-3AD203B41FA5}">
                      <a16:colId xmlns:a16="http://schemas.microsoft.com/office/drawing/2014/main" val="4063009611"/>
                    </a:ext>
                  </a:extLst>
                </a:gridCol>
                <a:gridCol w="1291187">
                  <a:extLst>
                    <a:ext uri="{9D8B030D-6E8A-4147-A177-3AD203B41FA5}">
                      <a16:colId xmlns:a16="http://schemas.microsoft.com/office/drawing/2014/main" val="1467398504"/>
                    </a:ext>
                  </a:extLst>
                </a:gridCol>
                <a:gridCol w="876162">
                  <a:extLst>
                    <a:ext uri="{9D8B030D-6E8A-4147-A177-3AD203B41FA5}">
                      <a16:colId xmlns:a16="http://schemas.microsoft.com/office/drawing/2014/main" val="2150522696"/>
                    </a:ext>
                  </a:extLst>
                </a:gridCol>
                <a:gridCol w="1398785">
                  <a:extLst>
                    <a:ext uri="{9D8B030D-6E8A-4147-A177-3AD203B41FA5}">
                      <a16:colId xmlns:a16="http://schemas.microsoft.com/office/drawing/2014/main" val="1335450879"/>
                    </a:ext>
                  </a:extLst>
                </a:gridCol>
                <a:gridCol w="1229701">
                  <a:extLst>
                    <a:ext uri="{9D8B030D-6E8A-4147-A177-3AD203B41FA5}">
                      <a16:colId xmlns:a16="http://schemas.microsoft.com/office/drawing/2014/main" val="1256286692"/>
                    </a:ext>
                  </a:extLst>
                </a:gridCol>
                <a:gridCol w="1260444">
                  <a:extLst>
                    <a:ext uri="{9D8B030D-6E8A-4147-A177-3AD203B41FA5}">
                      <a16:colId xmlns:a16="http://schemas.microsoft.com/office/drawing/2014/main" val="1940789647"/>
                    </a:ext>
                  </a:extLst>
                </a:gridCol>
                <a:gridCol w="802008">
                  <a:extLst>
                    <a:ext uri="{9D8B030D-6E8A-4147-A177-3AD203B41FA5}">
                      <a16:colId xmlns:a16="http://schemas.microsoft.com/office/drawing/2014/main" val="3077719537"/>
                    </a:ext>
                  </a:extLst>
                </a:gridCol>
                <a:gridCol w="1036395">
                  <a:extLst>
                    <a:ext uri="{9D8B030D-6E8A-4147-A177-3AD203B41FA5}">
                      <a16:colId xmlns:a16="http://schemas.microsoft.com/office/drawing/2014/main" val="1603822556"/>
                    </a:ext>
                  </a:extLst>
                </a:gridCol>
              </a:tblGrid>
              <a:tr h="749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sz="1300" b="0" i="1" noProof="0" dirty="0">
                          <a:effectLst/>
                          <a:latin typeface="Verdana" panose="020B0604030504040204" pitchFamily="34" charset="0"/>
                          <a:ea typeface="Verdana" panose="020B0604030504040204" pitchFamily="34" charset="0"/>
                        </a:rPr>
                        <a:t>Peso</a:t>
                      </a:r>
                    </a:p>
                    <a:p>
                      <a:endParaRPr lang="en-GB" sz="1600" noProof="0" dirty="0"/>
                    </a:p>
                  </a:txBody>
                  <a:tcPr/>
                </a:tc>
                <a:tc>
                  <a:txBody>
                    <a:bodyPr/>
                    <a:lstStyle/>
                    <a:p>
                      <a:r>
                        <a:rPr lang="es-UY" sz="1300" b="0" i="1" noProof="0" dirty="0">
                          <a:effectLst/>
                          <a:latin typeface="Verdana" panose="020B0604030504040204" pitchFamily="34" charset="0"/>
                          <a:ea typeface="Verdana" panose="020B0604030504040204" pitchFamily="34" charset="0"/>
                        </a:rPr>
                        <a:t>Remuneración en función del desempeño</a:t>
                      </a:r>
                    </a:p>
                  </a:txBody>
                  <a:tcPr/>
                </a:tc>
                <a:tc>
                  <a:txBody>
                    <a:bodyPr/>
                    <a:lstStyle/>
                    <a:p>
                      <a:r>
                        <a:rPr lang="es-UY" sz="1300" b="0" i="1" noProof="0" dirty="0">
                          <a:latin typeface="Verdana" panose="020B0604030504040204" pitchFamily="34" charset="0"/>
                          <a:ea typeface="Verdana" panose="020B0604030504040204" pitchFamily="34" charset="0"/>
                        </a:rPr>
                        <a:t>Identificador provisto de un código de barras S10</a:t>
                      </a:r>
                    </a:p>
                  </a:txBody>
                  <a:tcPr/>
                </a:tc>
                <a:tc>
                  <a:txBody>
                    <a:bodyPr/>
                    <a:lstStyle/>
                    <a:p>
                      <a:r>
                        <a:rPr lang="es-UY" sz="1300" b="0" noProof="0" dirty="0">
                          <a:latin typeface="Verdana" panose="020B0604030504040204" pitchFamily="34" charset="0"/>
                          <a:ea typeface="Verdana" panose="020B0604030504040204" pitchFamily="34" charset="0"/>
                        </a:rPr>
                        <a:t>EAD (Información electrónica anticipada)</a:t>
                      </a:r>
                    </a:p>
                  </a:txBody>
                  <a:tcPr/>
                </a:tc>
                <a:tc>
                  <a:txBody>
                    <a:bodyPr/>
                    <a:lstStyle/>
                    <a:p>
                      <a:r>
                        <a:rPr lang="es-UY" sz="1300" b="0" i="1" noProof="0" dirty="0">
                          <a:latin typeface="Verdana" panose="020B0604030504040204" pitchFamily="34" charset="0"/>
                          <a:ea typeface="Verdana" panose="020B0604030504040204" pitchFamily="34" charset="0"/>
                        </a:rPr>
                        <a:t>ITMATT</a:t>
                      </a:r>
                    </a:p>
                  </a:txBody>
                  <a:tcPr/>
                </a:tc>
                <a:tc>
                  <a:txBody>
                    <a:bodyPr/>
                    <a:lstStyle/>
                    <a:p>
                      <a:r>
                        <a:rPr lang="es-UY" sz="1300" b="0" i="1" noProof="0" dirty="0">
                          <a:latin typeface="Verdana" panose="020B0604030504040204" pitchFamily="34" charset="0"/>
                          <a:ea typeface="Verdana" panose="020B0604030504040204" pitchFamily="34" charset="0"/>
                        </a:rPr>
                        <a:t>SRI </a:t>
                      </a:r>
                      <a:br>
                        <a:rPr lang="es-UY" sz="1300" b="0" i="1" noProof="0" dirty="0">
                          <a:latin typeface="Verdana" panose="020B0604030504040204" pitchFamily="34" charset="0"/>
                          <a:ea typeface="Verdana" panose="020B0604030504040204" pitchFamily="34" charset="0"/>
                        </a:rPr>
                      </a:br>
                      <a:r>
                        <a:rPr lang="es-UY" sz="1300" b="0" i="1" noProof="0" dirty="0">
                          <a:latin typeface="Verdana" panose="020B0604030504040204" pitchFamily="34" charset="0"/>
                          <a:ea typeface="Verdana" panose="020B0604030504040204" pitchFamily="34" charset="0"/>
                        </a:rPr>
                        <a:t>(Sistema de reclamaciones a través de Internet)</a:t>
                      </a:r>
                    </a:p>
                  </a:txBody>
                  <a:tcPr/>
                </a:tc>
                <a:tc>
                  <a:txBody>
                    <a:bodyPr/>
                    <a:lstStyle/>
                    <a:p>
                      <a:r>
                        <a:rPr lang="es-UY" sz="1300" b="0" i="1" noProof="0" dirty="0">
                          <a:latin typeface="Verdana" panose="020B0604030504040204" pitchFamily="34" charset="0"/>
                          <a:ea typeface="Verdana" panose="020B0604030504040204" pitchFamily="34" charset="0"/>
                        </a:rPr>
                        <a:t>EMSEVT3</a:t>
                      </a:r>
                    </a:p>
                  </a:txBody>
                  <a:tcPr/>
                </a:tc>
                <a:tc>
                  <a:txBody>
                    <a:bodyPr/>
                    <a:lstStyle/>
                    <a:p>
                      <a:r>
                        <a:rPr lang="es-UY" sz="1300" b="0" i="1" noProof="0" dirty="0">
                          <a:latin typeface="Verdana" panose="020B0604030504040204" pitchFamily="34" charset="0"/>
                          <a:ea typeface="Verdana" panose="020B0604030504040204" pitchFamily="34" charset="0"/>
                        </a:rPr>
                        <a:t>Seguimiento de extremo a extremo</a:t>
                      </a:r>
                    </a:p>
                  </a:txBody>
                  <a:tcPr/>
                </a:tc>
                <a:tc>
                  <a:txBody>
                    <a:bodyPr/>
                    <a:lstStyle/>
                    <a:p>
                      <a:r>
                        <a:rPr lang="es-UY" sz="1300" b="0" i="1" noProof="0" dirty="0">
                          <a:latin typeface="Verdana" panose="020B0604030504040204" pitchFamily="34" charset="0"/>
                          <a:ea typeface="Verdana" panose="020B0604030504040204" pitchFamily="34" charset="0"/>
                        </a:rPr>
                        <a:t>Firma</a:t>
                      </a:r>
                    </a:p>
                  </a:txBody>
                  <a:tcPr/>
                </a:tc>
                <a:tc>
                  <a:txBody>
                    <a:bodyPr/>
                    <a:lstStyle/>
                    <a:p>
                      <a:r>
                        <a:rPr lang="es-UY" sz="1300" b="0" i="1" noProof="0" dirty="0">
                          <a:latin typeface="Verdana" panose="020B0604030504040204" pitchFamily="34" charset="0"/>
                          <a:ea typeface="Verdana" panose="020B0604030504040204" pitchFamily="34" charset="0"/>
                        </a:rPr>
                        <a:t>Responsabilidad</a:t>
                      </a:r>
                    </a:p>
                  </a:txBody>
                  <a:tcPr/>
                </a:tc>
                <a:extLst>
                  <a:ext uri="{0D108BD9-81ED-4DB2-BD59-A6C34878D82A}">
                    <a16:rowId xmlns:a16="http://schemas.microsoft.com/office/drawing/2014/main" val="3612712392"/>
                  </a:ext>
                </a:extLst>
              </a:tr>
              <a:tr h="749028">
                <a:tc>
                  <a:txBody>
                    <a:bodyPr/>
                    <a:lstStyle/>
                    <a:p>
                      <a:r>
                        <a:rPr lang="es-UY" sz="1400" noProof="0" dirty="0">
                          <a:latin typeface="Verdana" panose="020B0604030504040204" pitchFamily="34" charset="0"/>
                          <a:ea typeface="Verdana" panose="020B0604030504040204" pitchFamily="34" charset="0"/>
                        </a:rPr>
                        <a:t>0–2 kg</a:t>
                      </a:r>
                    </a:p>
                  </a:txBody>
                  <a:tcPr/>
                </a:tc>
                <a:tc>
                  <a:txBody>
                    <a:bodyPr/>
                    <a:lstStyle/>
                    <a:p>
                      <a:r>
                        <a:rPr lang="es-UY" sz="1400" noProof="0" dirty="0">
                          <a:latin typeface="Verdana" panose="020B0604030504040204" pitchFamily="34" charset="0"/>
                          <a:ea typeface="Verdana" panose="020B0604030504040204" pitchFamily="34" charset="0"/>
                        </a:rPr>
                        <a:t>Obligatorio</a:t>
                      </a:r>
                    </a:p>
                  </a:txBody>
                  <a:tcPr/>
                </a:tc>
                <a:tc>
                  <a:txBody>
                    <a:bodyPr/>
                    <a:lstStyle/>
                    <a:p>
                      <a:r>
                        <a:rPr lang="es-UY" sz="1400" noProof="0" dirty="0">
                          <a:latin typeface="Verdana" panose="020B0604030504040204" pitchFamily="34" charset="0"/>
                          <a:ea typeface="Verdana" panose="020B0604030504040204" pitchFamily="34" charset="0"/>
                        </a:rPr>
                        <a:t>Obligatorio</a:t>
                      </a:r>
                    </a:p>
                    <a:p>
                      <a:r>
                        <a:rPr lang="es-UY" sz="1400" noProof="0" dirty="0">
                          <a:latin typeface="Verdana" panose="020B0604030504040204" pitchFamily="34" charset="0"/>
                          <a:ea typeface="Verdana" panose="020B0604030504040204" pitchFamily="34" charset="0"/>
                        </a:rPr>
                        <a:t>(LA-LZ)</a:t>
                      </a:r>
                    </a:p>
                  </a:txBody>
                  <a:tcPr/>
                </a:tc>
                <a:tc gridSpan="2">
                  <a:txBody>
                    <a:bodyPr/>
                    <a:lstStyle/>
                    <a:p>
                      <a:r>
                        <a:rPr lang="es-UY" sz="1400" noProof="0" dirty="0">
                          <a:latin typeface="Verdana" panose="020B0604030504040204" pitchFamily="34" charset="0"/>
                          <a:ea typeface="Verdana" panose="020B0604030504040204" pitchFamily="34" charset="0"/>
                        </a:rPr>
                        <a:t>Obligatorio (envíos sujetos al control  aduanero)</a:t>
                      </a:r>
                    </a:p>
                  </a:txBody>
                  <a:tcPr/>
                </a:tc>
                <a:tc hMerge="1">
                  <a:txBody>
                    <a:bodyPr/>
                    <a:lstStyle/>
                    <a:p>
                      <a:endParaRPr lang="en-US" dirty="0"/>
                    </a:p>
                  </a:txBody>
                  <a:tcPr/>
                </a:tc>
                <a:tc>
                  <a:txBody>
                    <a:bodyPr/>
                    <a:lstStyle/>
                    <a:p>
                      <a:r>
                        <a:rPr lang="es-UY" sz="1400" noProof="0" dirty="0">
                          <a:latin typeface="Verdana" panose="020B0604030504040204" pitchFamily="34" charset="0"/>
                          <a:ea typeface="Verdana" panose="020B0604030504040204" pitchFamily="34" charset="0"/>
                        </a:rPr>
                        <a:t>Facultativo</a:t>
                      </a:r>
                    </a:p>
                  </a:txBody>
                  <a:tcPr/>
                </a:tc>
                <a:tc>
                  <a:txBody>
                    <a:bodyPr/>
                    <a:lstStyle/>
                    <a:p>
                      <a:r>
                        <a:rPr lang="es-UY" sz="1400" noProof="0" dirty="0">
                          <a:latin typeface="Verdana" panose="020B0604030504040204" pitchFamily="34" charset="0"/>
                          <a:ea typeface="Verdana" panose="020B0604030504040204" pitchFamily="34" charset="0"/>
                        </a:rPr>
                        <a:t>Obligatorio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sz="1400" noProof="0" dirty="0">
                          <a:effectLst/>
                          <a:latin typeface="Verdana" panose="020B0604030504040204" pitchFamily="34" charset="0"/>
                          <a:ea typeface="Verdana" panose="020B0604030504040204" pitchFamily="34" charset="0"/>
                        </a:rPr>
                        <a:t>EMC, EMD, EDH, EMH/EMI</a:t>
                      </a:r>
                    </a:p>
                  </a:txBody>
                  <a:tcPr/>
                </a:tc>
                <a:tc>
                  <a:txBody>
                    <a:bodyPr/>
                    <a:lstStyle/>
                    <a:p>
                      <a:r>
                        <a:rPr lang="es-UY" sz="1400" noProof="0" dirty="0">
                          <a:latin typeface="Verdana" panose="020B0604030504040204" pitchFamily="34" charset="0"/>
                          <a:ea typeface="Verdana" panose="020B0604030504040204" pitchFamily="34" charset="0"/>
                        </a:rPr>
                        <a:t>No</a:t>
                      </a:r>
                      <a:endParaRPr lang="es-UY" noProof="0" dirty="0">
                        <a:latin typeface="Verdana" panose="020B0604030504040204" pitchFamily="34" charset="0"/>
                        <a:ea typeface="Verdana" panose="020B0604030504040204" pitchFamily="34" charset="0"/>
                      </a:endParaRPr>
                    </a:p>
                  </a:txBody>
                  <a:tcPr/>
                </a:tc>
                <a:tc>
                  <a:txBody>
                    <a:bodyPr/>
                    <a:lstStyle/>
                    <a:p>
                      <a:r>
                        <a:rPr lang="es-UY" sz="1400" noProof="0" dirty="0">
                          <a:latin typeface="Verdana" panose="020B0604030504040204" pitchFamily="34" charset="0"/>
                          <a:ea typeface="Verdana" panose="020B0604030504040204" pitchFamily="34" charset="0"/>
                        </a:rPr>
                        <a:t>No</a:t>
                      </a:r>
                    </a:p>
                  </a:txBody>
                  <a:tcPr/>
                </a:tc>
                <a:extLst>
                  <a:ext uri="{0D108BD9-81ED-4DB2-BD59-A6C34878D82A}">
                    <a16:rowId xmlns:a16="http://schemas.microsoft.com/office/drawing/2014/main" val="3520893677"/>
                  </a:ext>
                </a:extLst>
              </a:tr>
            </a:tbl>
          </a:graphicData>
        </a:graphic>
      </p:graphicFrame>
    </p:spTree>
    <p:extLst>
      <p:ext uri="{BB962C8B-B14F-4D97-AF65-F5344CB8AC3E}">
        <p14:creationId xmlns:p14="http://schemas.microsoft.com/office/powerpoint/2010/main" val="189649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p:txBody>
          <a:bodyPr/>
          <a:lstStyle/>
          <a:p>
            <a:r>
              <a:rPr lang="es-UY" sz="3200" dirty="0"/>
              <a:t>Materiales del seminario web</a:t>
            </a:r>
          </a:p>
        </p:txBody>
      </p:sp>
      <p:grpSp>
        <p:nvGrpSpPr>
          <p:cNvPr id="8" name="Groupe 7">
            <a:extLst>
              <a:ext uri="{FF2B5EF4-FFF2-40B4-BE49-F238E27FC236}">
                <a16:creationId xmlns:a16="http://schemas.microsoft.com/office/drawing/2014/main" id="{0877780F-87AF-43C4-A61E-24D91C927F93}"/>
              </a:ext>
            </a:extLst>
          </p:cNvPr>
          <p:cNvGrpSpPr/>
          <p:nvPr/>
        </p:nvGrpSpPr>
        <p:grpSpPr>
          <a:xfrm>
            <a:off x="4466051" y="1179558"/>
            <a:ext cx="6310412" cy="5293765"/>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1323439"/>
            </a:xfrm>
            <a:prstGeom prst="rect">
              <a:avLst/>
            </a:prstGeom>
            <a:noFill/>
          </p:spPr>
          <p:txBody>
            <a:bodyPr wrap="square" rtlCol="0">
              <a:spAutoFit/>
            </a:bodyPr>
            <a:lstStyle/>
            <a:p>
              <a:pPr algn="r"/>
              <a:r>
                <a:rPr lang="fr-CH" sz="800" b="1" u="sng" dirty="0">
                  <a:solidFill>
                    <a:schemeClr val="accent5">
                      <a:lumMod val="75000"/>
                    </a:schemeClr>
                  </a:solidFill>
                  <a:highlight>
                    <a:srgbClr val="FFFF00"/>
                  </a:highlight>
                </a:rPr>
                <a:t>Physical Services Publications</a:t>
              </a:r>
            </a:p>
            <a:p>
              <a:pPr algn="r"/>
              <a:r>
                <a:rPr lang="es-UY" sz="800" dirty="0"/>
                <a:t>(Publicaciones de los servicios físicos)</a:t>
              </a:r>
            </a:p>
            <a:p>
              <a:pPr algn="r"/>
              <a:endParaRPr lang="fr-CH" sz="800" b="1" u="sng" dirty="0">
                <a:solidFill>
                  <a:schemeClr val="accent5">
                    <a:lumMod val="75000"/>
                  </a:schemeClr>
                </a:solidFill>
                <a:highlight>
                  <a:srgbClr val="FFFF00"/>
                </a:highlight>
              </a:endParaRPr>
            </a:p>
            <a:p>
              <a:pPr algn="r"/>
              <a:r>
                <a:rPr lang="es-UY" sz="800" b="1" u="sng" dirty="0">
                  <a:solidFill>
                    <a:schemeClr val="accent5">
                      <a:lumMod val="75000"/>
                    </a:schemeClr>
                  </a:solidFill>
                  <a:highlight>
                    <a:srgbClr val="FFFF00"/>
                  </a:highlight>
                </a:rPr>
                <a:t>Capacity Building</a:t>
              </a:r>
            </a:p>
            <a:p>
              <a:pPr algn="r"/>
              <a:r>
                <a:rPr lang="es-UY" sz="800" dirty="0"/>
                <a:t>(Fortalecimiento de capacidades)</a:t>
              </a:r>
            </a:p>
            <a:p>
              <a:pPr algn="r"/>
              <a:endParaRPr lang="fr-CH" sz="800" b="1" u="sng" dirty="0">
                <a:solidFill>
                  <a:schemeClr val="accent5">
                    <a:lumMod val="75000"/>
                  </a:schemeClr>
                </a:solidFill>
                <a:highlight>
                  <a:srgbClr val="FFFF00"/>
                </a:highlight>
              </a:endParaRPr>
            </a:p>
            <a:p>
              <a:pPr algn="r"/>
              <a:r>
                <a:rPr lang="es-UY" sz="800" b="1" u="sng" dirty="0">
                  <a:solidFill>
                    <a:schemeClr val="accent5">
                      <a:lumMod val="75000"/>
                    </a:schemeClr>
                  </a:solidFill>
                </a:rPr>
                <a:t>Fórmulas de la UPU</a:t>
              </a: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1170571" y="4878223"/>
            <a:ext cx="3592498" cy="1815882"/>
          </a:xfrm>
          <a:prstGeom prst="rect">
            <a:avLst/>
          </a:prstGeom>
          <a:solidFill>
            <a:schemeClr val="accent5">
              <a:lumMod val="20000"/>
              <a:lumOff val="80000"/>
            </a:schemeClr>
          </a:solidFill>
        </p:spPr>
        <p:txBody>
          <a:bodyPr wrap="square">
            <a:spAutoFit/>
          </a:bodyPr>
          <a:lstStyle/>
          <a:p>
            <a:r>
              <a:rPr lang="es-UY" sz="1400" dirty="0">
                <a:solidFill>
                  <a:schemeClr val="accent1"/>
                </a:solidFill>
                <a:latin typeface="Verdana" panose="020B0604030504040204" pitchFamily="34" charset="0"/>
                <a:ea typeface="Verdana" panose="020B0604030504040204" pitchFamily="34" charset="0"/>
              </a:rPr>
              <a:t>Seminarios web</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UY" sz="1400" dirty="0">
                <a:solidFill>
                  <a:schemeClr val="accent1"/>
                </a:solidFill>
                <a:latin typeface="Verdana" panose="020B0604030504040204" pitchFamily="34" charset="0"/>
                <a:ea typeface="Verdana" panose="020B0604030504040204" pitchFamily="34" charset="0"/>
              </a:rPr>
              <a:t>Presentaciones</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UY" sz="1400" dirty="0">
                <a:solidFill>
                  <a:schemeClr val="accent1"/>
                </a:solidFill>
                <a:latin typeface="Verdana" panose="020B0604030504040204" pitchFamily="34" charset="0"/>
                <a:ea typeface="Verdana" panose="020B0604030504040204" pitchFamily="34" charset="0"/>
              </a:rPr>
              <a:t>Preguntas y respuestas a través del chat</a:t>
            </a:r>
          </a:p>
          <a:p>
            <a:pPr marL="285750" indent="-28575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UY" sz="1400" dirty="0">
                <a:solidFill>
                  <a:schemeClr val="accent1"/>
                </a:solidFill>
                <a:latin typeface="Verdana" panose="020B0604030504040204" pitchFamily="34" charset="0"/>
                <a:ea typeface="Verdana" panose="020B0604030504040204" pitchFamily="34" charset="0"/>
              </a:rPr>
              <a:t>Ver el seminario web</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2966821" y="4104989"/>
            <a:ext cx="1556057" cy="77323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1170571" y="2624848"/>
            <a:ext cx="2077596" cy="738664"/>
          </a:xfrm>
          <a:prstGeom prst="rect">
            <a:avLst/>
          </a:prstGeom>
          <a:solidFill>
            <a:schemeClr val="accent5">
              <a:lumMod val="20000"/>
              <a:lumOff val="80000"/>
            </a:schemeClr>
          </a:solidFill>
        </p:spPr>
        <p:txBody>
          <a:bodyPr wrap="square">
            <a:spAutoFit/>
          </a:bodyPr>
          <a:lstStyle/>
          <a:p>
            <a:r>
              <a:rPr lang="es-UY" sz="1400" dirty="0">
                <a:solidFill>
                  <a:schemeClr val="accent1"/>
                </a:solidFill>
                <a:latin typeface="Verdana" panose="020B0604030504040204" pitchFamily="34" charset="0"/>
                <a:ea typeface="Verdana" panose="020B0604030504040204" pitchFamily="34" charset="0"/>
              </a:rPr>
              <a:t>Guías</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UY" sz="1400" dirty="0">
                <a:solidFill>
                  <a:schemeClr val="accent1"/>
                </a:solidFill>
                <a:latin typeface="Verdana" panose="020B0604030504040204" pitchFamily="34" charset="0"/>
                <a:ea typeface="Verdana" panose="020B0604030504040204" pitchFamily="34" charset="0"/>
              </a:rPr>
              <a:t>Guía del usuario </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3248167" y="3011465"/>
            <a:ext cx="1217884" cy="50178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2EA3-5B6D-45AC-8FF2-9E43CC966244}"/>
              </a:ext>
            </a:extLst>
          </p:cNvPr>
          <p:cNvSpPr>
            <a:spLocks noGrp="1"/>
          </p:cNvSpPr>
          <p:nvPr>
            <p:ph type="title"/>
          </p:nvPr>
        </p:nvSpPr>
        <p:spPr>
          <a:xfrm>
            <a:off x="1792224" y="469608"/>
            <a:ext cx="9884663" cy="574284"/>
          </a:xfrm>
        </p:spPr>
        <p:txBody>
          <a:bodyPr/>
          <a:lstStyle/>
          <a:p>
            <a:r>
              <a:rPr lang="es-UY" sz="2800" dirty="0">
                <a:cs typeface="+mn-cs"/>
              </a:rPr>
              <a:t>Guía del usuario para el servicio de distribución con seguimiento – temas de la sección</a:t>
            </a:r>
          </a:p>
        </p:txBody>
      </p:sp>
      <p:graphicFrame>
        <p:nvGraphicFramePr>
          <p:cNvPr id="14" name="Diagramme 3">
            <a:extLst>
              <a:ext uri="{FF2B5EF4-FFF2-40B4-BE49-F238E27FC236}">
                <a16:creationId xmlns:a16="http://schemas.microsoft.com/office/drawing/2014/main" id="{B744B312-5B4C-4B6F-B84E-61B2ED025321}"/>
              </a:ext>
            </a:extLst>
          </p:cNvPr>
          <p:cNvGraphicFramePr/>
          <p:nvPr>
            <p:extLst>
              <p:ext uri="{D42A27DB-BD31-4B8C-83A1-F6EECF244321}">
                <p14:modId xmlns:p14="http://schemas.microsoft.com/office/powerpoint/2010/main" val="3337652587"/>
              </p:ext>
            </p:extLst>
          </p:nvPr>
        </p:nvGraphicFramePr>
        <p:xfrm>
          <a:off x="515113" y="1573944"/>
          <a:ext cx="3945640" cy="224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A774B783-678E-4E4E-AC8A-16E803E6D14E}"/>
              </a:ext>
            </a:extLst>
          </p:cNvPr>
          <p:cNvGrpSpPr/>
          <p:nvPr/>
        </p:nvGrpSpPr>
        <p:grpSpPr>
          <a:xfrm>
            <a:off x="530155" y="3748942"/>
            <a:ext cx="3908679" cy="1818733"/>
            <a:chOff x="0" y="1628158"/>
            <a:chExt cx="2706371" cy="1471860"/>
          </a:xfrm>
        </p:grpSpPr>
        <p:sp>
          <p:nvSpPr>
            <p:cNvPr id="17" name="Rectangle: Rounded Corners 16">
              <a:extLst>
                <a:ext uri="{FF2B5EF4-FFF2-40B4-BE49-F238E27FC236}">
                  <a16:creationId xmlns:a16="http://schemas.microsoft.com/office/drawing/2014/main" id="{C5A4165B-6F4A-4D21-AC59-F5A98141BDA1}"/>
                </a:ext>
              </a:extLst>
            </p:cNvPr>
            <p:cNvSpPr/>
            <p:nvPr/>
          </p:nvSpPr>
          <p:spPr>
            <a:xfrm>
              <a:off x="0" y="1628158"/>
              <a:ext cx="2706371" cy="14718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8" name="Rectangle: Rounded Corners 4">
              <a:extLst>
                <a:ext uri="{FF2B5EF4-FFF2-40B4-BE49-F238E27FC236}">
                  <a16:creationId xmlns:a16="http://schemas.microsoft.com/office/drawing/2014/main" id="{92A9B039-BCD6-427B-B9C5-126DA09AE191}"/>
                </a:ext>
              </a:extLst>
            </p:cNvPr>
            <p:cNvSpPr txBox="1"/>
            <p:nvPr/>
          </p:nvSpPr>
          <p:spPr>
            <a:xfrm>
              <a:off x="71850" y="1700008"/>
              <a:ext cx="2562671" cy="1328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UY" dirty="0">
                  <a:latin typeface="Verdana" panose="020B0604030504040204" pitchFamily="34" charset="0"/>
                  <a:ea typeface="Verdana" panose="020B0604030504040204" pitchFamily="34" charset="0"/>
                </a:rPr>
                <a:t>Esta guía tiene por objeto presentar una descripción completa de las exigencias operativas y técnicas del servicio de distribución con seguimiento.</a:t>
              </a:r>
            </a:p>
          </p:txBody>
        </p:sp>
      </p:grpSp>
      <p:grpSp>
        <p:nvGrpSpPr>
          <p:cNvPr id="20" name="Group 19">
            <a:extLst>
              <a:ext uri="{FF2B5EF4-FFF2-40B4-BE49-F238E27FC236}">
                <a16:creationId xmlns:a16="http://schemas.microsoft.com/office/drawing/2014/main" id="{6C028366-6B71-4380-B293-855FD8BB0B9D}"/>
              </a:ext>
            </a:extLst>
          </p:cNvPr>
          <p:cNvGrpSpPr/>
          <p:nvPr/>
        </p:nvGrpSpPr>
        <p:grpSpPr>
          <a:xfrm>
            <a:off x="5037674" y="1860636"/>
            <a:ext cx="6214549" cy="3776611"/>
            <a:chOff x="4605851" y="1465286"/>
            <a:chExt cx="6214549" cy="3776611"/>
          </a:xfrm>
        </p:grpSpPr>
        <p:sp>
          <p:nvSpPr>
            <p:cNvPr id="6" name="object 3">
              <a:extLst>
                <a:ext uri="{FF2B5EF4-FFF2-40B4-BE49-F238E27FC236}">
                  <a16:creationId xmlns:a16="http://schemas.microsoft.com/office/drawing/2014/main" id="{EEC0593D-6FBE-4441-922A-19F17A0EED24}"/>
                </a:ext>
              </a:extLst>
            </p:cNvPr>
            <p:cNvSpPr txBox="1"/>
            <p:nvPr/>
          </p:nvSpPr>
          <p:spPr>
            <a:xfrm>
              <a:off x="4605851" y="1465286"/>
              <a:ext cx="6214549" cy="3776611"/>
            </a:xfrm>
            <a:prstGeom prst="rect">
              <a:avLst/>
            </a:prstGeom>
          </p:spPr>
          <p:txBody>
            <a:bodyPr vert="horz" wrap="square" lIns="0" tIns="23495" rIns="0" bIns="0" rtlCol="0">
              <a:spAutoFit/>
            </a:bodyPr>
            <a:lstStyle/>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Contexto</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Principales exigencias operativas</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Etiquetado e identificación</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Exigencias técnicas</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Contabilidad y estadísticas</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Desempeño y remuneración</a:t>
              </a:r>
            </a:p>
            <a:p>
              <a:pPr marL="494665" marR="30480" indent="-457200">
                <a:lnSpc>
                  <a:spcPct val="150000"/>
                </a:lnSpc>
                <a:spcBef>
                  <a:spcPts val="185"/>
                </a:spcBef>
                <a:buAutoNum type="arabicPeriod"/>
              </a:pPr>
              <a:r>
                <a:rPr lang="es-UY" sz="2000" dirty="0">
                  <a:latin typeface="Verdana" panose="020B0604030504040204" pitchFamily="34" charset="0"/>
                  <a:ea typeface="Verdana" panose="020B0604030504040204" pitchFamily="34" charset="0"/>
                  <a:cs typeface="Arial Black"/>
                </a:rPr>
                <a:t>Utilización del informe de desempeño</a:t>
              </a:r>
            </a:p>
            <a:p>
              <a:pPr marL="494665" marR="30480" indent="-457200">
                <a:lnSpc>
                  <a:spcPct val="125200"/>
                </a:lnSpc>
                <a:spcBef>
                  <a:spcPts val="185"/>
                </a:spcBef>
                <a:buAutoNum type="arabicPeriod"/>
              </a:pPr>
              <a:endParaRPr lang="es-UY" sz="2000" dirty="0">
                <a:latin typeface="Verdana" panose="020B0604030504040204" pitchFamily="34" charset="0"/>
                <a:ea typeface="Verdana" panose="020B0604030504040204" pitchFamily="34" charset="0"/>
                <a:cs typeface="Arial Black"/>
              </a:endParaRPr>
            </a:p>
          </p:txBody>
        </p:sp>
        <p:sp>
          <p:nvSpPr>
            <p:cNvPr id="19" name="object 6">
              <a:extLst>
                <a:ext uri="{FF2B5EF4-FFF2-40B4-BE49-F238E27FC236}">
                  <a16:creationId xmlns:a16="http://schemas.microsoft.com/office/drawing/2014/main" id="{B557A63A-4CC6-4408-8B9F-815A240B2F3B}"/>
                </a:ext>
              </a:extLst>
            </p:cNvPr>
            <p:cNvSpPr txBox="1"/>
            <p:nvPr/>
          </p:nvSpPr>
          <p:spPr>
            <a:xfrm>
              <a:off x="4657666" y="4112566"/>
              <a:ext cx="4360860" cy="379848"/>
            </a:xfrm>
            <a:prstGeom prst="rect">
              <a:avLst/>
            </a:prstGeom>
          </p:spPr>
          <p:txBody>
            <a:bodyPr vert="horz" wrap="square" lIns="0" tIns="23495" rIns="0" bIns="0" rtlCol="0">
              <a:spAutoFit/>
            </a:bodyPr>
            <a:lstStyle/>
            <a:p>
              <a:pPr marL="306705" marR="30480" indent="-269240">
                <a:lnSpc>
                  <a:spcPct val="125200"/>
                </a:lnSpc>
                <a:spcBef>
                  <a:spcPts val="185"/>
                </a:spcBef>
              </a:pPr>
              <a:endParaRPr lang="es-UY" sz="2000" dirty="0">
                <a:solidFill>
                  <a:srgbClr val="666666"/>
                </a:solidFill>
                <a:latin typeface="Arial Black"/>
                <a:cs typeface="Arial Black"/>
              </a:endParaRPr>
            </a:p>
          </p:txBody>
        </p:sp>
      </p:grpSp>
      <p:sp>
        <p:nvSpPr>
          <p:cNvPr id="5" name="ZoneTexte 4">
            <a:extLst>
              <a:ext uri="{FF2B5EF4-FFF2-40B4-BE49-F238E27FC236}">
                <a16:creationId xmlns:a16="http://schemas.microsoft.com/office/drawing/2014/main" id="{BD5CF79F-17A6-4166-BCDA-634F8750D019}"/>
              </a:ext>
            </a:extLst>
          </p:cNvPr>
          <p:cNvSpPr txBox="1"/>
          <p:nvPr/>
        </p:nvSpPr>
        <p:spPr>
          <a:xfrm>
            <a:off x="530155" y="5606323"/>
            <a:ext cx="3516898" cy="400110"/>
          </a:xfrm>
          <a:prstGeom prst="rect">
            <a:avLst/>
          </a:prstGeom>
          <a:noFill/>
        </p:spPr>
        <p:txBody>
          <a:bodyPr wrap="square" rtlCol="0">
            <a:spAutoFit/>
          </a:bodyPr>
          <a:lstStyle/>
          <a:p>
            <a:r>
              <a:rPr lang="es-UY" sz="2000" dirty="0">
                <a:latin typeface="Verdana" panose="020B0604030504040204" pitchFamily="34" charset="0"/>
                <a:ea typeface="Verdana" panose="020B0604030504040204" pitchFamily="34" charset="0"/>
                <a:hlinkClick r:id="rId7"/>
              </a:rPr>
              <a:t>Enlace a la guía</a:t>
            </a:r>
          </a:p>
        </p:txBody>
      </p:sp>
    </p:spTree>
    <p:extLst>
      <p:ext uri="{BB962C8B-B14F-4D97-AF65-F5344CB8AC3E}">
        <p14:creationId xmlns:p14="http://schemas.microsoft.com/office/powerpoint/2010/main" val="71703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544" y="408424"/>
            <a:ext cx="10112426" cy="574284"/>
          </a:xfrm>
        </p:spPr>
        <p:txBody>
          <a:bodyPr/>
          <a:lstStyle/>
          <a:p>
            <a:r>
              <a:rPr lang="es-UY" sz="3200" dirty="0">
                <a:cs typeface="+mn-cs"/>
              </a:rPr>
              <a:t>Definición, peso y funcionamiento</a:t>
            </a:r>
          </a:p>
        </p:txBody>
      </p:sp>
      <p:graphicFrame>
        <p:nvGraphicFramePr>
          <p:cNvPr id="3" name="Tableau 2">
            <a:extLst>
              <a:ext uri="{FF2B5EF4-FFF2-40B4-BE49-F238E27FC236}">
                <a16:creationId xmlns:a16="http://schemas.microsoft.com/office/drawing/2014/main" id="{20C48C9A-2226-4668-B629-197FE086F97A}"/>
              </a:ext>
            </a:extLst>
          </p:cNvPr>
          <p:cNvGraphicFramePr>
            <a:graphicFrameLocks noGrp="1"/>
          </p:cNvGraphicFramePr>
          <p:nvPr>
            <p:extLst>
              <p:ext uri="{D42A27DB-BD31-4B8C-83A1-F6EECF244321}">
                <p14:modId xmlns:p14="http://schemas.microsoft.com/office/powerpoint/2010/main" val="2033555101"/>
              </p:ext>
            </p:extLst>
          </p:nvPr>
        </p:nvGraphicFramePr>
        <p:xfrm>
          <a:off x="426720" y="1463040"/>
          <a:ext cx="11260575" cy="4693920"/>
        </p:xfrm>
        <a:graphic>
          <a:graphicData uri="http://schemas.openxmlformats.org/drawingml/2006/table">
            <a:tbl>
              <a:tblPr firstRow="1" firstCol="1" bandRow="1">
                <a:tableStyleId>{3B4B98B0-60AC-42C2-AFA5-B58CD77FA1E5}</a:tableStyleId>
              </a:tblPr>
              <a:tblGrid>
                <a:gridCol w="1784685">
                  <a:extLst>
                    <a:ext uri="{9D8B030D-6E8A-4147-A177-3AD203B41FA5}">
                      <a16:colId xmlns:a16="http://schemas.microsoft.com/office/drawing/2014/main" val="50171737"/>
                    </a:ext>
                  </a:extLst>
                </a:gridCol>
                <a:gridCol w="9475890">
                  <a:extLst>
                    <a:ext uri="{9D8B030D-6E8A-4147-A177-3AD203B41FA5}">
                      <a16:colId xmlns:a16="http://schemas.microsoft.com/office/drawing/2014/main" val="206138547"/>
                    </a:ext>
                  </a:extLst>
                </a:gridCol>
              </a:tblGrid>
              <a:tr h="2233204">
                <a:tc>
                  <a:txBody>
                    <a:bodyPr/>
                    <a:lstStyle/>
                    <a:p>
                      <a:pPr>
                        <a:lnSpc>
                          <a:spcPct val="100000"/>
                        </a:lnSpc>
                        <a:spcBef>
                          <a:spcPts val="300"/>
                        </a:spcBef>
                        <a:spcAft>
                          <a:spcPts val="300"/>
                        </a:spcAft>
                      </a:pPr>
                      <a:r>
                        <a:rPr lang="es-UY" sz="1600" dirty="0">
                          <a:effectLst/>
                          <a:latin typeface="Verdana" panose="020B0604030504040204" pitchFamily="34" charset="0"/>
                          <a:ea typeface="Verdana" panose="020B0604030504040204" pitchFamily="34" charset="0"/>
                        </a:rPr>
                        <a:t>Definición</a:t>
                      </a:r>
                    </a:p>
                  </a:txBody>
                  <a:tcPr marL="68580" marR="68580" marT="0" marB="0"/>
                </a:tc>
                <a:tc>
                  <a:txBody>
                    <a:bodyPr/>
                    <a:lstStyle/>
                    <a:p>
                      <a:pPr marL="342900" lvl="0" indent="-342900" algn="just" rtl="0">
                        <a:lnSpc>
                          <a:spcPct val="100000"/>
                        </a:lnSpc>
                        <a:buFont typeface="Symbol" panose="05050102010706020507" pitchFamily="18" charset="2"/>
                        <a:buChar char=""/>
                      </a:pPr>
                      <a:r>
                        <a:rPr lang="es-UY" sz="1600" b="0" dirty="0">
                          <a:effectLst/>
                          <a:latin typeface="Verdana" panose="020B0604030504040204" pitchFamily="34" charset="0"/>
                          <a:ea typeface="Verdana" panose="020B0604030504040204" pitchFamily="34" charset="0"/>
                        </a:rPr>
                        <a:t>Los Países miembros garantizarán la prestación del servicio de distribución con seguimiento para los envíos de correspondencia que contienen mercaderías y podrán ofrecerlo como servicio facultativo en las relaciones entre operadores designados de los países correspondientes para los envíos de correspondencia que contienen documentos  (art. 17 y 18 del Convenio).</a:t>
                      </a:r>
                    </a:p>
                    <a:p>
                      <a:pPr marL="342900" lvl="0" indent="-342900" algn="l" rtl="0">
                        <a:lnSpc>
                          <a:spcPct val="100000"/>
                        </a:lnSpc>
                        <a:buFont typeface="Symbol" panose="05050102010706020507" pitchFamily="18" charset="2"/>
                        <a:buChar char=""/>
                      </a:pPr>
                      <a:endParaRPr lang="en-GB" sz="1600" b="0" dirty="0">
                        <a:effectLst/>
                        <a:latin typeface="Verdana" panose="020B0604030504040204" pitchFamily="34" charset="0"/>
                        <a:ea typeface="Verdana" panose="020B0604030504040204" pitchFamily="34" charset="0"/>
                      </a:endParaRPr>
                    </a:p>
                    <a:p>
                      <a:pPr marL="342900" lvl="0" indent="-342900" algn="just">
                        <a:lnSpc>
                          <a:spcPct val="100000"/>
                        </a:lnSpc>
                        <a:buFont typeface="Symbol" panose="05050102010706020507" pitchFamily="18" charset="2"/>
                        <a:buChar char=""/>
                      </a:pPr>
                      <a:r>
                        <a:rPr lang="es-UY" sz="1600" b="0" dirty="0">
                          <a:effectLst/>
                          <a:latin typeface="Verdana" panose="020B0604030504040204" pitchFamily="34" charset="0"/>
                          <a:ea typeface="Verdana" panose="020B0604030504040204" pitchFamily="34" charset="0"/>
                        </a:rPr>
                        <a:t>Los envíos se distribuirán en el marco del servicio prioritario del régimen interno </a:t>
                      </a:r>
                      <a:br>
                        <a:rPr lang="es-UY" sz="1600" b="0" dirty="0">
                          <a:effectLst/>
                          <a:latin typeface="Verdana" panose="020B0604030504040204" pitchFamily="34" charset="0"/>
                          <a:ea typeface="Verdana" panose="020B0604030504040204" pitchFamily="34" charset="0"/>
                        </a:rPr>
                      </a:br>
                      <a:r>
                        <a:rPr lang="es-UY" sz="1600" b="0" dirty="0">
                          <a:effectLst/>
                          <a:latin typeface="Verdana" panose="020B0604030504040204" pitchFamily="34" charset="0"/>
                          <a:ea typeface="Verdana" panose="020B0604030504040204" pitchFamily="34" charset="0"/>
                        </a:rPr>
                        <a:t>(Art. 18-102 del Reglamento del Convenio). </a:t>
                      </a:r>
                    </a:p>
                  </a:txBody>
                  <a:tcPr marL="68580" marR="68580" marT="0" marB="0"/>
                </a:tc>
                <a:extLst>
                  <a:ext uri="{0D108BD9-81ED-4DB2-BD59-A6C34878D82A}">
                    <a16:rowId xmlns:a16="http://schemas.microsoft.com/office/drawing/2014/main" val="1529720802"/>
                  </a:ext>
                </a:extLst>
              </a:tr>
              <a:tr h="837451">
                <a:tc>
                  <a:txBody>
                    <a:bodyPr/>
                    <a:lstStyle/>
                    <a:p>
                      <a:pPr>
                        <a:lnSpc>
                          <a:spcPct val="100000"/>
                        </a:lnSpc>
                        <a:spcBef>
                          <a:spcPts val="300"/>
                        </a:spcBef>
                        <a:spcAft>
                          <a:spcPts val="300"/>
                        </a:spcAft>
                      </a:pPr>
                      <a:r>
                        <a:rPr lang="es-UY" sz="1600" dirty="0">
                          <a:effectLst/>
                          <a:latin typeface="Verdana" panose="020B0604030504040204" pitchFamily="34" charset="0"/>
                          <a:ea typeface="Verdana" panose="020B0604030504040204" pitchFamily="34" charset="0"/>
                        </a:rPr>
                        <a:t>Peso</a:t>
                      </a:r>
                    </a:p>
                  </a:txBody>
                  <a:tcPr marL="68580" marR="68580" marT="0" marB="0"/>
                </a:tc>
                <a:tc>
                  <a:txBody>
                    <a:bodyPr/>
                    <a:lstStyle/>
                    <a:p>
                      <a:pPr marL="342900" lvl="0" indent="-342900" algn="just" rtl="0">
                        <a:lnSpc>
                          <a:spcPct val="100000"/>
                        </a:lnSpc>
                        <a:buFont typeface="Symbol" panose="05050102010706020507" pitchFamily="18" charset="2"/>
                        <a:buChar char=""/>
                      </a:pPr>
                      <a:r>
                        <a:rPr lang="es-UY" sz="1600" dirty="0">
                          <a:effectLst/>
                          <a:latin typeface="Verdana" panose="020B0604030504040204" pitchFamily="34" charset="0"/>
                          <a:ea typeface="Verdana" panose="020B0604030504040204" pitchFamily="34" charset="0"/>
                        </a:rPr>
                        <a:t>Los Países miembros se asegurarán de que sus operadores designados se ocupen de la admisión, el tratamiento, el transporte y la distribución de los envíos con seguimiento de hasta 2 kilogramos (art. 17.2 del Convenio).</a:t>
                      </a:r>
                    </a:p>
                  </a:txBody>
                  <a:tcPr marL="68580" marR="68580" marT="0" marB="0"/>
                </a:tc>
                <a:extLst>
                  <a:ext uri="{0D108BD9-81ED-4DB2-BD59-A6C34878D82A}">
                    <a16:rowId xmlns:a16="http://schemas.microsoft.com/office/drawing/2014/main" val="2359572452"/>
                  </a:ext>
                </a:extLst>
              </a:tr>
              <a:tr h="1623265">
                <a:tc>
                  <a:txBody>
                    <a:bodyPr/>
                    <a:lstStyle/>
                    <a:p>
                      <a:pPr>
                        <a:lnSpc>
                          <a:spcPct val="100000"/>
                        </a:lnSpc>
                        <a:spcBef>
                          <a:spcPts val="300"/>
                        </a:spcBef>
                        <a:spcAft>
                          <a:spcPts val="300"/>
                        </a:spcAft>
                      </a:pPr>
                      <a:r>
                        <a:rPr lang="es-UY" sz="1600" dirty="0">
                          <a:effectLst/>
                          <a:latin typeface="Verdana" panose="020B0604030504040204" pitchFamily="34" charset="0"/>
                          <a:ea typeface="Verdana" panose="020B0604030504040204" pitchFamily="34" charset="0"/>
                        </a:rPr>
                        <a:t>Notificación</a:t>
                      </a:r>
                    </a:p>
                  </a:txBody>
                  <a:tcPr marL="68580" marR="68580" marT="0" marB="0"/>
                </a:tc>
                <a:tc>
                  <a:txBody>
                    <a:bodyPr/>
                    <a:lstStyle/>
                    <a:p>
                      <a:pPr marL="342900" lvl="0" indent="-342900" algn="just" rtl="0">
                        <a:lnSpc>
                          <a:spcPct val="100000"/>
                        </a:lnSpc>
                        <a:buFont typeface="Symbol" panose="05050102010706020507" pitchFamily="18" charset="2"/>
                        <a:buChar char=""/>
                      </a:pPr>
                      <a:r>
                        <a:rPr lang="es-UY" sz="1600" b="0" dirty="0">
                          <a:effectLst/>
                          <a:latin typeface="Verdana" panose="020B0604030504040204" pitchFamily="34" charset="0"/>
                          <a:ea typeface="Verdana" panose="020B0604030504040204" pitchFamily="34" charset="0"/>
                        </a:rPr>
                        <a:t>Los operadores designados informarán a la Oficina Internacional si, además de ofrecer el servicio de distribución con seguimiento obligatorio para los envíos de correspondencia de llegada que contienen mercaderías, ofrecen este servicio para los envíos de correspondencia de salida que contienen mercaderías y para los envíos de correspondencia de llegada y de salida que contienen documentos. La información pertinente se publicará en la Compilación de Envíos de correspondencia.</a:t>
                      </a:r>
                    </a:p>
                  </a:txBody>
                  <a:tcPr marL="68580" marR="68580" marT="0" marB="0"/>
                </a:tc>
                <a:extLst>
                  <a:ext uri="{0D108BD9-81ED-4DB2-BD59-A6C34878D82A}">
                    <a16:rowId xmlns:a16="http://schemas.microsoft.com/office/drawing/2014/main" val="1470136539"/>
                  </a:ext>
                </a:extLst>
              </a:tr>
            </a:tbl>
          </a:graphicData>
        </a:graphic>
      </p:graphicFrame>
    </p:spTree>
    <p:extLst>
      <p:ext uri="{BB962C8B-B14F-4D97-AF65-F5344CB8AC3E}">
        <p14:creationId xmlns:p14="http://schemas.microsoft.com/office/powerpoint/2010/main" val="41662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543" y="277315"/>
            <a:ext cx="10112426" cy="574284"/>
          </a:xfrm>
        </p:spPr>
        <p:txBody>
          <a:bodyPr/>
          <a:lstStyle/>
          <a:p>
            <a:r>
              <a:rPr lang="es-UY" sz="3000" dirty="0">
                <a:cs typeface="+mn-cs"/>
              </a:rPr>
              <a:t>Identificación de los envíos con seguimiento</a:t>
            </a:r>
          </a:p>
        </p:txBody>
      </p:sp>
      <p:pic>
        <p:nvPicPr>
          <p:cNvPr id="7" name="Image 6">
            <a:extLst>
              <a:ext uri="{FF2B5EF4-FFF2-40B4-BE49-F238E27FC236}">
                <a16:creationId xmlns:a16="http://schemas.microsoft.com/office/drawing/2014/main" id="{5C3060CC-7023-4C70-AE96-DBE5F11A243E}"/>
              </a:ext>
            </a:extLst>
          </p:cNvPr>
          <p:cNvPicPr>
            <a:picLocks noChangeAspect="1"/>
          </p:cNvPicPr>
          <p:nvPr/>
        </p:nvPicPr>
        <p:blipFill>
          <a:blip r:embed="rId2"/>
          <a:stretch>
            <a:fillRect/>
          </a:stretch>
        </p:blipFill>
        <p:spPr>
          <a:xfrm>
            <a:off x="637950" y="3984584"/>
            <a:ext cx="4413444" cy="2764778"/>
          </a:xfrm>
          <a:prstGeom prst="rect">
            <a:avLst/>
          </a:prstGeom>
        </p:spPr>
      </p:pic>
      <p:pic>
        <p:nvPicPr>
          <p:cNvPr id="9" name="Image 8">
            <a:extLst>
              <a:ext uri="{FF2B5EF4-FFF2-40B4-BE49-F238E27FC236}">
                <a16:creationId xmlns:a16="http://schemas.microsoft.com/office/drawing/2014/main" id="{119761C3-9080-40B9-8E27-459A7FF80F0B}"/>
              </a:ext>
            </a:extLst>
          </p:cNvPr>
          <p:cNvPicPr>
            <a:picLocks noChangeAspect="1"/>
          </p:cNvPicPr>
          <p:nvPr/>
        </p:nvPicPr>
        <p:blipFill>
          <a:blip r:embed="rId3"/>
          <a:stretch>
            <a:fillRect/>
          </a:stretch>
        </p:blipFill>
        <p:spPr>
          <a:xfrm>
            <a:off x="637950" y="1135875"/>
            <a:ext cx="2961026" cy="2699089"/>
          </a:xfrm>
          <a:prstGeom prst="rect">
            <a:avLst/>
          </a:prstGeom>
        </p:spPr>
      </p:pic>
      <p:graphicFrame>
        <p:nvGraphicFramePr>
          <p:cNvPr id="3" name="Diagramme 2">
            <a:extLst>
              <a:ext uri="{FF2B5EF4-FFF2-40B4-BE49-F238E27FC236}">
                <a16:creationId xmlns:a16="http://schemas.microsoft.com/office/drawing/2014/main" id="{65AD8099-AE6C-4863-BA5C-5D7A04168F8E}"/>
              </a:ext>
            </a:extLst>
          </p:cNvPr>
          <p:cNvGraphicFramePr/>
          <p:nvPr>
            <p:extLst>
              <p:ext uri="{D42A27DB-BD31-4B8C-83A1-F6EECF244321}">
                <p14:modId xmlns:p14="http://schemas.microsoft.com/office/powerpoint/2010/main" val="2449925216"/>
              </p:ext>
            </p:extLst>
          </p:nvPr>
        </p:nvGraphicFramePr>
        <p:xfrm>
          <a:off x="5170714" y="968991"/>
          <a:ext cx="6614231" cy="5780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1B4AFADD-1227-41B8-AF3E-1428B017DD53}"/>
              </a:ext>
            </a:extLst>
          </p:cNvPr>
          <p:cNvPicPr>
            <a:picLocks noChangeAspect="1"/>
          </p:cNvPicPr>
          <p:nvPr/>
        </p:nvPicPr>
        <p:blipFill>
          <a:blip r:embed="rId9"/>
          <a:stretch>
            <a:fillRect/>
          </a:stretch>
        </p:blipFill>
        <p:spPr>
          <a:xfrm>
            <a:off x="6096000" y="6134628"/>
            <a:ext cx="2877687" cy="473542"/>
          </a:xfrm>
          <a:prstGeom prst="rect">
            <a:avLst/>
          </a:prstGeom>
        </p:spPr>
      </p:pic>
      <p:cxnSp>
        <p:nvCxnSpPr>
          <p:cNvPr id="11" name="Connecteur : en angle 10">
            <a:extLst>
              <a:ext uri="{FF2B5EF4-FFF2-40B4-BE49-F238E27FC236}">
                <a16:creationId xmlns:a16="http://schemas.microsoft.com/office/drawing/2014/main" id="{FE13EA6C-B356-4B51-B16A-C032A9CD79A2}"/>
              </a:ext>
            </a:extLst>
          </p:cNvPr>
          <p:cNvCxnSpPr>
            <a:cxnSpLocks/>
          </p:cNvCxnSpPr>
          <p:nvPr/>
        </p:nvCxnSpPr>
        <p:spPr>
          <a:xfrm>
            <a:off x="4060371" y="4888634"/>
            <a:ext cx="2035629" cy="1482765"/>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843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75" y="496888"/>
            <a:ext cx="9420794" cy="574675"/>
          </a:xfrm>
        </p:spPr>
        <p:txBody>
          <a:bodyPr/>
          <a:lstStyle/>
          <a:p>
            <a:r>
              <a:rPr lang="es-UY" sz="3200" dirty="0">
                <a:cs typeface="+mn-cs"/>
              </a:rPr>
              <a:t>Señalamiento de los envíos con seguimiento</a:t>
            </a:r>
          </a:p>
        </p:txBody>
      </p:sp>
      <p:graphicFrame>
        <p:nvGraphicFramePr>
          <p:cNvPr id="3" name="Diagramme 2">
            <a:extLst>
              <a:ext uri="{FF2B5EF4-FFF2-40B4-BE49-F238E27FC236}">
                <a16:creationId xmlns:a16="http://schemas.microsoft.com/office/drawing/2014/main" id="{A0BE4058-F134-49C3-8A3A-791C6F687143}"/>
              </a:ext>
            </a:extLst>
          </p:cNvPr>
          <p:cNvGraphicFramePr/>
          <p:nvPr>
            <p:extLst>
              <p:ext uri="{D42A27DB-BD31-4B8C-83A1-F6EECF244321}">
                <p14:modId xmlns:p14="http://schemas.microsoft.com/office/powerpoint/2010/main" val="1731692220"/>
              </p:ext>
            </p:extLst>
          </p:nvPr>
        </p:nvGraphicFramePr>
        <p:xfrm>
          <a:off x="5121016" y="1413008"/>
          <a:ext cx="6540294" cy="494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a:extLst>
              <a:ext uri="{FF2B5EF4-FFF2-40B4-BE49-F238E27FC236}">
                <a16:creationId xmlns:a16="http://schemas.microsoft.com/office/drawing/2014/main" id="{B1C91628-2F58-47F4-ACBE-D11E8F7FA1D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743544" y="1558501"/>
            <a:ext cx="2057295" cy="2539366"/>
          </a:xfrm>
          <a:prstGeom prst="rect">
            <a:avLst/>
          </a:prstGeom>
          <a:noFill/>
          <a:ln>
            <a:noFill/>
          </a:ln>
        </p:spPr>
      </p:pic>
      <p:pic>
        <p:nvPicPr>
          <p:cNvPr id="7" name="Image 6">
            <a:extLst>
              <a:ext uri="{FF2B5EF4-FFF2-40B4-BE49-F238E27FC236}">
                <a16:creationId xmlns:a16="http://schemas.microsoft.com/office/drawing/2014/main" id="{4894E2CF-E340-4ACD-991E-CACB0AF67A65}"/>
              </a:ext>
            </a:extLst>
          </p:cNvPr>
          <p:cNvPicPr>
            <a:picLocks noChangeAspect="1"/>
          </p:cNvPicPr>
          <p:nvPr/>
        </p:nvPicPr>
        <p:blipFill>
          <a:blip r:embed="rId9"/>
          <a:stretch>
            <a:fillRect/>
          </a:stretch>
        </p:blipFill>
        <p:spPr>
          <a:xfrm>
            <a:off x="1150042" y="4534595"/>
            <a:ext cx="3482753" cy="1529807"/>
          </a:xfrm>
          <a:prstGeom prst="rect">
            <a:avLst/>
          </a:prstGeom>
        </p:spPr>
      </p:pic>
    </p:spTree>
    <p:extLst>
      <p:ext uri="{BB962C8B-B14F-4D97-AF65-F5344CB8AC3E}">
        <p14:creationId xmlns:p14="http://schemas.microsoft.com/office/powerpoint/2010/main" val="39000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D50B2-F181-4B2B-908A-F7E124F9DCB6}"/>
              </a:ext>
            </a:extLst>
          </p:cNvPr>
          <p:cNvPicPr>
            <a:picLocks noChangeAspect="1"/>
          </p:cNvPicPr>
          <p:nvPr/>
        </p:nvPicPr>
        <p:blipFill>
          <a:blip r:embed="rId2"/>
          <a:stretch>
            <a:fillRect/>
          </a:stretch>
        </p:blipFill>
        <p:spPr>
          <a:xfrm rot="20772852">
            <a:off x="7004604" y="1415748"/>
            <a:ext cx="4410049" cy="47376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2DC17BB-3FE0-417A-B1B1-B79565BBCE0B}"/>
              </a:ext>
            </a:extLst>
          </p:cNvPr>
          <p:cNvPicPr>
            <a:picLocks noChangeAspect="1"/>
          </p:cNvPicPr>
          <p:nvPr/>
        </p:nvPicPr>
        <p:blipFill>
          <a:blip r:embed="rId3"/>
          <a:stretch>
            <a:fillRect/>
          </a:stretch>
        </p:blipFill>
        <p:spPr>
          <a:xfrm rot="20753044">
            <a:off x="4272953" y="1712339"/>
            <a:ext cx="4038596" cy="435865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DA76F14-01B6-4CBA-A84F-A2672D3A45CD}"/>
              </a:ext>
            </a:extLst>
          </p:cNvPr>
          <p:cNvSpPr>
            <a:spLocks noGrp="1"/>
          </p:cNvSpPr>
          <p:nvPr>
            <p:ph type="title"/>
          </p:nvPr>
        </p:nvSpPr>
        <p:spPr>
          <a:xfrm>
            <a:off x="1743544" y="349780"/>
            <a:ext cx="10112426" cy="574284"/>
          </a:xfrm>
        </p:spPr>
        <p:txBody>
          <a:bodyPr/>
          <a:lstStyle/>
          <a:p>
            <a:r>
              <a:rPr lang="es-UY" sz="2800" dirty="0"/>
              <a:t>Guía del servicio de distribución con seguimiento </a:t>
            </a:r>
          </a:p>
        </p:txBody>
      </p:sp>
      <p:pic>
        <p:nvPicPr>
          <p:cNvPr id="4" name="Picture 3">
            <a:extLst>
              <a:ext uri="{FF2B5EF4-FFF2-40B4-BE49-F238E27FC236}">
                <a16:creationId xmlns:a16="http://schemas.microsoft.com/office/drawing/2014/main" id="{DA8BEC29-F3A7-4D07-A41E-9613D253E66D}"/>
              </a:ext>
            </a:extLst>
          </p:cNvPr>
          <p:cNvPicPr>
            <a:picLocks noChangeAspect="1"/>
          </p:cNvPicPr>
          <p:nvPr/>
        </p:nvPicPr>
        <p:blipFill>
          <a:blip r:embed="rId4"/>
          <a:stretch>
            <a:fillRect/>
          </a:stretch>
        </p:blipFill>
        <p:spPr>
          <a:xfrm rot="20796799">
            <a:off x="842398" y="1668698"/>
            <a:ext cx="4755667" cy="4445936"/>
          </a:xfrm>
          <a:prstGeom prst="rect">
            <a:avLst/>
          </a:prstGeom>
          <a:ln>
            <a:noFill/>
          </a:ln>
          <a:effectLst>
            <a:outerShdw blurRad="292100" dist="139700" dir="2700000" algn="tl" rotWithShape="0">
              <a:srgbClr val="333333">
                <a:alpha val="65000"/>
              </a:srgbClr>
            </a:outerShdw>
          </a:effectLst>
        </p:spPr>
      </p:pic>
      <p:sp>
        <p:nvSpPr>
          <p:cNvPr id="11" name="Rectangle : coins arrondis 10">
            <a:extLst>
              <a:ext uri="{FF2B5EF4-FFF2-40B4-BE49-F238E27FC236}">
                <a16:creationId xmlns:a16="http://schemas.microsoft.com/office/drawing/2014/main" id="{FCD63472-A44C-4B1C-9836-03EE5C99D333}"/>
              </a:ext>
            </a:extLst>
          </p:cNvPr>
          <p:cNvSpPr/>
          <p:nvPr/>
        </p:nvSpPr>
        <p:spPr>
          <a:xfrm rot="20697166">
            <a:off x="3065638" y="1673750"/>
            <a:ext cx="1473567" cy="3282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a:solidFill>
                  <a:srgbClr val="FF0000"/>
                </a:solidFill>
              </a:rPr>
              <a:t>APPROVED</a:t>
            </a:r>
          </a:p>
        </p:txBody>
      </p:sp>
    </p:spTree>
    <p:extLst>
      <p:ext uri="{BB962C8B-B14F-4D97-AF65-F5344CB8AC3E}">
        <p14:creationId xmlns:p14="http://schemas.microsoft.com/office/powerpoint/2010/main" val="19415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35874" y="2280385"/>
            <a:ext cx="10720251" cy="1809549"/>
          </a:xfrm>
        </p:spPr>
        <p:txBody>
          <a:bodyPr/>
          <a:lstStyle/>
          <a:p>
            <a:r>
              <a:rPr lang="es-UY" sz="3600" dirty="0"/>
              <a:t>4. Servicios certificados y con valor   		declarado </a:t>
            </a:r>
            <a:r>
              <a:rPr lang="es-UY" sz="3600" dirty="0">
                <a:solidFill>
                  <a:srgbClr val="FFFFCC"/>
                </a:solidFill>
              </a:rPr>
              <a:t>a partir del 1</a:t>
            </a:r>
            <a:r>
              <a:rPr lang="es-UY" sz="3600" baseline="30000" dirty="0">
                <a:solidFill>
                  <a:srgbClr val="FFFFCC"/>
                </a:solidFill>
              </a:rPr>
              <a:t>o</a:t>
            </a:r>
            <a:r>
              <a:rPr lang="es-UY" sz="3600" dirty="0">
                <a:solidFill>
                  <a:srgbClr val="FFFFCC"/>
                </a:solidFill>
              </a:rPr>
              <a:t> de enero </a:t>
            </a:r>
            <a:br>
              <a:rPr lang="es-UY" sz="3600" dirty="0">
                <a:solidFill>
                  <a:srgbClr val="FFFFCC"/>
                </a:solidFill>
              </a:rPr>
            </a:br>
            <a:r>
              <a:rPr lang="es-UY" sz="3600" dirty="0">
                <a:solidFill>
                  <a:srgbClr val="FFFFCC"/>
                </a:solidFill>
              </a:rPr>
              <a:t>de 2026 </a:t>
            </a:r>
            <a:r>
              <a:rPr lang="es-UY" sz="3600" dirty="0"/>
              <a:t>	</a:t>
            </a:r>
          </a:p>
        </p:txBody>
      </p:sp>
    </p:spTree>
    <p:extLst>
      <p:ext uri="{BB962C8B-B14F-4D97-AF65-F5344CB8AC3E}">
        <p14:creationId xmlns:p14="http://schemas.microsoft.com/office/powerpoint/2010/main" val="218505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10111906" cy="574284"/>
          </a:xfrm>
        </p:spPr>
        <p:txBody>
          <a:bodyPr/>
          <a:lstStyle/>
          <a:p>
            <a:pPr>
              <a:defRPr/>
            </a:pPr>
            <a:r>
              <a:rPr lang="es-UY" sz="2000" dirty="0">
                <a:solidFill>
                  <a:prstClr val="black"/>
                </a:solidFill>
                <a:cs typeface="Arial" panose="020B0604020202020204" pitchFamily="34" charset="0"/>
              </a:rPr>
              <a:t>Orientación hacia la clientela y sus necesidades</a:t>
            </a:r>
            <a:br>
              <a:rPr lang="es-UY" sz="2000" dirty="0">
                <a:solidFill>
                  <a:prstClr val="black"/>
                </a:solidFill>
                <a:cs typeface="Arial" panose="020B0604020202020204" pitchFamily="34" charset="0"/>
              </a:rPr>
            </a:br>
            <a:r>
              <a:rPr lang="es-UY" sz="2000" dirty="0">
                <a:solidFill>
                  <a:schemeClr val="tx1">
                    <a:lumMod val="50000"/>
                    <a:lumOff val="50000"/>
                  </a:schemeClr>
                </a:solidFill>
                <a:cs typeface="Arial" panose="020B0604020202020204" pitchFamily="34" charset="0"/>
              </a:rPr>
              <a:t>Cambios relativos a los productos a partir del 1</a:t>
            </a:r>
            <a:r>
              <a:rPr lang="es-UY" sz="2000" baseline="30000" dirty="0">
                <a:solidFill>
                  <a:schemeClr val="tx1">
                    <a:lumMod val="50000"/>
                    <a:lumOff val="50000"/>
                  </a:schemeClr>
                </a:solidFill>
                <a:cs typeface="Arial" panose="020B0604020202020204" pitchFamily="34" charset="0"/>
              </a:rPr>
              <a:t>o</a:t>
            </a:r>
            <a:r>
              <a:rPr lang="es-UY" sz="2000" dirty="0">
                <a:solidFill>
                  <a:schemeClr val="tx1">
                    <a:lumMod val="50000"/>
                    <a:lumOff val="50000"/>
                  </a:schemeClr>
                </a:solidFill>
                <a:cs typeface="Arial" panose="020B0604020202020204" pitchFamily="34" charset="0"/>
              </a:rPr>
              <a:t> de enero de 2026</a:t>
            </a:r>
          </a:p>
        </p:txBody>
      </p:sp>
      <p:graphicFrame>
        <p:nvGraphicFramePr>
          <p:cNvPr id="7" name="Diagram 6">
            <a:extLst>
              <a:ext uri="{FF2B5EF4-FFF2-40B4-BE49-F238E27FC236}">
                <a16:creationId xmlns:a16="http://schemas.microsoft.com/office/drawing/2014/main" id="{46BC5D41-FF8D-4EB2-B4FD-6A2A1537821B}"/>
              </a:ext>
            </a:extLst>
          </p:cNvPr>
          <p:cNvGraphicFramePr/>
          <p:nvPr>
            <p:extLst>
              <p:ext uri="{D42A27DB-BD31-4B8C-83A1-F6EECF244321}">
                <p14:modId xmlns:p14="http://schemas.microsoft.com/office/powerpoint/2010/main" val="2762356137"/>
              </p:ext>
            </p:extLst>
          </p:nvPr>
        </p:nvGraphicFramePr>
        <p:xfrm>
          <a:off x="2995187" y="1401912"/>
          <a:ext cx="8806412" cy="495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Notched Right 7">
            <a:extLst>
              <a:ext uri="{FF2B5EF4-FFF2-40B4-BE49-F238E27FC236}">
                <a16:creationId xmlns:a16="http://schemas.microsoft.com/office/drawing/2014/main" id="{659D6074-EC2D-48BC-AB33-E68BE6C5A5B7}"/>
              </a:ext>
            </a:extLst>
          </p:cNvPr>
          <p:cNvSpPr/>
          <p:nvPr/>
        </p:nvSpPr>
        <p:spPr>
          <a:xfrm>
            <a:off x="2328752" y="3317438"/>
            <a:ext cx="1021576" cy="998309"/>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9" name="Picture 8" descr="image.jpg">
            <a:extLst>
              <a:ext uri="{FF2B5EF4-FFF2-40B4-BE49-F238E27FC236}">
                <a16:creationId xmlns:a16="http://schemas.microsoft.com/office/drawing/2014/main" id="{5CA8A7E1-E51A-4A4B-8F42-3BCC9151E260}"/>
              </a:ext>
            </a:extLst>
          </p:cNvPr>
          <p:cNvPicPr>
            <a:picLocks noChangeAspect="1"/>
          </p:cNvPicPr>
          <p:nvPr/>
        </p:nvPicPr>
        <p:blipFill>
          <a:blip r:embed="rId7"/>
          <a:stretch>
            <a:fillRect/>
          </a:stretch>
        </p:blipFill>
        <p:spPr>
          <a:xfrm>
            <a:off x="390401" y="2860135"/>
            <a:ext cx="1880098" cy="191291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8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9215608" cy="574284"/>
          </a:xfrm>
        </p:spPr>
        <p:txBody>
          <a:bodyPr/>
          <a:lstStyle/>
          <a:p>
            <a:r>
              <a:rPr lang="es-UY" sz="2800" dirty="0"/>
              <a:t>Servicio de certificación (RA–RZ) – </a:t>
            </a:r>
            <a:br>
              <a:rPr lang="es-UY" sz="2800" dirty="0"/>
            </a:br>
            <a:r>
              <a:rPr lang="es-UY" sz="2800" dirty="0"/>
              <a:t>Cambios a partir del 1</a:t>
            </a:r>
            <a:r>
              <a:rPr lang="es-UY" sz="2800" baseline="30000" dirty="0"/>
              <a:t>o</a:t>
            </a:r>
            <a:r>
              <a:rPr lang="es-UY" sz="2800" dirty="0"/>
              <a:t> de enero de 2026</a:t>
            </a:r>
          </a:p>
        </p:txBody>
      </p:sp>
      <p:grpSp>
        <p:nvGrpSpPr>
          <p:cNvPr id="7" name="Group 6">
            <a:extLst>
              <a:ext uri="{FF2B5EF4-FFF2-40B4-BE49-F238E27FC236}">
                <a16:creationId xmlns:a16="http://schemas.microsoft.com/office/drawing/2014/main" id="{534E26A7-A1F9-481A-BF26-8BAF041E0C88}"/>
              </a:ext>
            </a:extLst>
          </p:cNvPr>
          <p:cNvGrpSpPr/>
          <p:nvPr/>
        </p:nvGrpSpPr>
        <p:grpSpPr>
          <a:xfrm>
            <a:off x="336550" y="1530220"/>
            <a:ext cx="11498872" cy="1305541"/>
            <a:chOff x="0" y="0"/>
            <a:chExt cx="8498311" cy="1163646"/>
          </a:xfrm>
        </p:grpSpPr>
        <p:sp>
          <p:nvSpPr>
            <p:cNvPr id="16" name="Rectangle: Rounded Corners 15">
              <a:extLst>
                <a:ext uri="{FF2B5EF4-FFF2-40B4-BE49-F238E27FC236}">
                  <a16:creationId xmlns:a16="http://schemas.microsoft.com/office/drawing/2014/main" id="{0FAEB3FB-1552-45EF-B4B7-1AE4F2385226}"/>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7" name="Rectangle: Rounded Corners 4">
              <a:extLst>
                <a:ext uri="{FF2B5EF4-FFF2-40B4-BE49-F238E27FC236}">
                  <a16:creationId xmlns:a16="http://schemas.microsoft.com/office/drawing/2014/main" id="{7D2E4BC2-E238-46ED-BE0D-69D97108A7D2}"/>
                </a:ext>
              </a:extLst>
            </p:cNvPr>
            <p:cNvSpPr txBox="1"/>
            <p:nvPr/>
          </p:nvSpPr>
          <p:spPr>
            <a:xfrm>
              <a:off x="34082" y="34082"/>
              <a:ext cx="8464229"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es-UY" sz="1600" dirty="0">
                  <a:latin typeface="Verdana" panose="020B0604030504040204" pitchFamily="34" charset="0"/>
                  <a:ea typeface="Verdana" panose="020B0604030504040204" pitchFamily="34" charset="0"/>
                </a:rPr>
                <a:t>Originalmente, el servicio de certificación era un servicio suplementario para los envíos de correspondencia que contienen documentos y mercaderías, con responsabilidad de extremo a extremo y visibilidad solo al momento de la distribución, sin seguimiento de extremo a extremo. El objetivo original del servicio de certificación era presentar una prueba de depósito y una firma del destinatario al momento de la distribución, principalmente para los documentos jurídicos (máx. 2 kg). </a:t>
              </a:r>
            </a:p>
          </p:txBody>
        </p:sp>
      </p:grpSp>
      <p:grpSp>
        <p:nvGrpSpPr>
          <p:cNvPr id="8" name="Group 7">
            <a:extLst>
              <a:ext uri="{FF2B5EF4-FFF2-40B4-BE49-F238E27FC236}">
                <a16:creationId xmlns:a16="http://schemas.microsoft.com/office/drawing/2014/main" id="{A885B5EE-AAAE-48E0-BA51-4AB8454E3DFE}"/>
              </a:ext>
            </a:extLst>
          </p:cNvPr>
          <p:cNvGrpSpPr/>
          <p:nvPr/>
        </p:nvGrpSpPr>
        <p:grpSpPr>
          <a:xfrm>
            <a:off x="2056564" y="3052394"/>
            <a:ext cx="9798886" cy="1371600"/>
            <a:chOff x="135358" y="0"/>
            <a:chExt cx="8937879" cy="1481561"/>
          </a:xfrm>
          <a:solidFill>
            <a:schemeClr val="accent5">
              <a:lumMod val="50000"/>
            </a:schemeClr>
          </a:solidFill>
        </p:grpSpPr>
        <p:sp>
          <p:nvSpPr>
            <p:cNvPr id="14" name="Rectangle: Rounded Corners 13">
              <a:extLst>
                <a:ext uri="{FF2B5EF4-FFF2-40B4-BE49-F238E27FC236}">
                  <a16:creationId xmlns:a16="http://schemas.microsoft.com/office/drawing/2014/main" id="{1AE5D8F4-44AD-4C54-A7DC-3F7BB43FCE1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5" name="Rectangle: Rounded Corners 4">
              <a:extLst>
                <a:ext uri="{FF2B5EF4-FFF2-40B4-BE49-F238E27FC236}">
                  <a16:creationId xmlns:a16="http://schemas.microsoft.com/office/drawing/2014/main" id="{87EA2CAE-F407-4789-B77D-320965910036}"/>
                </a:ext>
              </a:extLst>
            </p:cNvPr>
            <p:cNvSpPr txBox="1"/>
            <p:nvPr/>
          </p:nvSpPr>
          <p:spPr>
            <a:xfrm>
              <a:off x="135359" y="105461"/>
              <a:ext cx="8937878"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s-UY" sz="1600" b="1" dirty="0">
                  <a:solidFill>
                    <a:srgbClr val="FFC000"/>
                  </a:solidFill>
                  <a:latin typeface="Verdana" panose="020B0604030504040204" pitchFamily="34" charset="0"/>
                  <a:ea typeface="Verdana" panose="020B0604030504040204" pitchFamily="34" charset="0"/>
                </a:rPr>
                <a:t>Qué cambia: </a:t>
              </a:r>
              <a:r>
                <a:rPr kumimoji="0" lang="es-UY" sz="1600" b="0" i="0" u="none" strike="noStrike" cap="none" normalizeH="0" baseline="0" dirty="0">
                  <a:ln>
                    <a:noFill/>
                  </a:ln>
                  <a:solidFill>
                    <a:prstClr val="white"/>
                  </a:solidFill>
                  <a:effectLst/>
                  <a:uLnTx/>
                  <a:uFillTx/>
                  <a:latin typeface="Verdana" panose="020B0604030504040204" pitchFamily="34" charset="0"/>
                  <a:ea typeface="Verdana" panose="020B0604030504040204" pitchFamily="34" charset="0"/>
                </a:rPr>
                <a:t>El </a:t>
              </a:r>
              <a:r>
                <a:rPr lang="es-UY" sz="1600" dirty="0">
                  <a:latin typeface="Verdana" panose="020B0604030504040204" pitchFamily="34" charset="0"/>
                  <a:ea typeface="Verdana" panose="020B0604030504040204" pitchFamily="34" charset="0"/>
                </a:rPr>
                <a:t>servicio de certificación </a:t>
              </a:r>
              <a:r>
                <a:rPr lang="es-UY" sz="1600" b="1" dirty="0">
                  <a:solidFill>
                    <a:srgbClr val="FF0000"/>
                  </a:solidFill>
                  <a:latin typeface="Verdana" panose="020B0604030504040204" pitchFamily="34" charset="0"/>
                  <a:ea typeface="Verdana" panose="020B0604030504040204" pitchFamily="34" charset="0"/>
                </a:rPr>
                <a:t>se utilizará únicamente para documentos a partir del 1</a:t>
              </a:r>
              <a:r>
                <a:rPr lang="es-UY" sz="1600" b="1" baseline="30000" dirty="0">
                  <a:solidFill>
                    <a:srgbClr val="FF0000"/>
                  </a:solidFill>
                  <a:latin typeface="Verdana" panose="020B0604030504040204" pitchFamily="34" charset="0"/>
                  <a:ea typeface="Verdana" panose="020B0604030504040204" pitchFamily="34" charset="0"/>
                </a:rPr>
                <a:t>o</a:t>
              </a:r>
              <a:r>
                <a:rPr lang="es-UY" sz="1600" b="1" dirty="0">
                  <a:solidFill>
                    <a:srgbClr val="FF0000"/>
                  </a:solidFill>
                  <a:latin typeface="Verdana" panose="020B0604030504040204" pitchFamily="34" charset="0"/>
                  <a:ea typeface="Verdana" panose="020B0604030504040204" pitchFamily="34" charset="0"/>
                </a:rPr>
                <a:t> de enero de 2026</a:t>
              </a:r>
              <a:r>
                <a:rPr lang="es-UY" sz="1600" dirty="0">
                  <a:solidFill>
                    <a:prstClr val="white"/>
                  </a:solidFill>
                  <a:latin typeface="Verdana" panose="020B0604030504040204" pitchFamily="34" charset="0"/>
                  <a:ea typeface="Verdana" panose="020B0604030504040204" pitchFamily="34" charset="0"/>
                </a:rPr>
                <a:t>, con seguimiento electrónico obligatorio para los envíos certificados y con valor declarado</a:t>
              </a:r>
              <a:r>
                <a:rPr lang="es-UY" sz="1600" dirty="0">
                  <a:latin typeface="Verdana" panose="020B0604030504040204" pitchFamily="34" charset="0"/>
                  <a:ea typeface="Verdana" panose="020B0604030504040204" pitchFamily="34" charset="0"/>
                </a:rPr>
                <a:t>. Por lo tanto, el servicio de certificación dejará de aplicarse a los envíos que contienen mercaderías, incluidos los que contienen mercaderías peligrosas o sustancias infecciosas consideradas admisibles.</a:t>
              </a:r>
            </a:p>
          </p:txBody>
        </p:sp>
      </p:grpSp>
      <p:pic>
        <p:nvPicPr>
          <p:cNvPr id="9" name="Picture 8">
            <a:extLst>
              <a:ext uri="{FF2B5EF4-FFF2-40B4-BE49-F238E27FC236}">
                <a16:creationId xmlns:a16="http://schemas.microsoft.com/office/drawing/2014/main" id="{47681B6B-7CB6-4E1E-90A6-533E25A9CD77}"/>
              </a:ext>
            </a:extLst>
          </p:cNvPr>
          <p:cNvPicPr>
            <a:picLocks noChangeAspect="1"/>
          </p:cNvPicPr>
          <p:nvPr/>
        </p:nvPicPr>
        <p:blipFill>
          <a:blip r:embed="rId2"/>
          <a:stretch>
            <a:fillRect/>
          </a:stretch>
        </p:blipFill>
        <p:spPr>
          <a:xfrm rot="5400000">
            <a:off x="477266" y="2908825"/>
            <a:ext cx="1397179" cy="1586380"/>
          </a:xfrm>
          <a:prstGeom prst="rect">
            <a:avLst/>
          </a:prstGeom>
        </p:spPr>
      </p:pic>
      <p:pic>
        <p:nvPicPr>
          <p:cNvPr id="10" name="Picture 9">
            <a:extLst>
              <a:ext uri="{FF2B5EF4-FFF2-40B4-BE49-F238E27FC236}">
                <a16:creationId xmlns:a16="http://schemas.microsoft.com/office/drawing/2014/main" id="{664469CD-AD7F-4796-83BD-E181DB16DBB7}"/>
              </a:ext>
            </a:extLst>
          </p:cNvPr>
          <p:cNvPicPr>
            <a:picLocks noChangeAspect="1"/>
          </p:cNvPicPr>
          <p:nvPr/>
        </p:nvPicPr>
        <p:blipFill>
          <a:blip r:embed="rId3"/>
          <a:stretch>
            <a:fillRect/>
          </a:stretch>
        </p:blipFill>
        <p:spPr>
          <a:xfrm>
            <a:off x="663398" y="3618882"/>
            <a:ext cx="813727" cy="263826"/>
          </a:xfrm>
          <a:prstGeom prst="rect">
            <a:avLst/>
          </a:prstGeom>
        </p:spPr>
      </p:pic>
      <p:grpSp>
        <p:nvGrpSpPr>
          <p:cNvPr id="11" name="Group 10">
            <a:extLst>
              <a:ext uri="{FF2B5EF4-FFF2-40B4-BE49-F238E27FC236}">
                <a16:creationId xmlns:a16="http://schemas.microsoft.com/office/drawing/2014/main" id="{708E3AC3-B275-403F-ABD8-E6FF9BCDB298}"/>
              </a:ext>
            </a:extLst>
          </p:cNvPr>
          <p:cNvGrpSpPr/>
          <p:nvPr/>
        </p:nvGrpSpPr>
        <p:grpSpPr>
          <a:xfrm>
            <a:off x="345989" y="4640627"/>
            <a:ext cx="11489433" cy="2016000"/>
            <a:chOff x="0" y="0"/>
            <a:chExt cx="9029455" cy="2310472"/>
          </a:xfrm>
        </p:grpSpPr>
        <p:sp>
          <p:nvSpPr>
            <p:cNvPr id="12" name="Rectangle: Rounded Corners 11">
              <a:extLst>
                <a:ext uri="{FF2B5EF4-FFF2-40B4-BE49-F238E27FC236}">
                  <a16:creationId xmlns:a16="http://schemas.microsoft.com/office/drawing/2014/main" id="{AADEC64D-7929-483F-BED1-5FB37689DD28}"/>
                </a:ext>
              </a:extLst>
            </p:cNvPr>
            <p:cNvSpPr/>
            <p:nvPr/>
          </p:nvSpPr>
          <p:spPr>
            <a:xfrm>
              <a:off x="0" y="0"/>
              <a:ext cx="9029455" cy="22001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3" name="Rectangle: Rounded Corners 4">
              <a:extLst>
                <a:ext uri="{FF2B5EF4-FFF2-40B4-BE49-F238E27FC236}">
                  <a16:creationId xmlns:a16="http://schemas.microsoft.com/office/drawing/2014/main" id="{FDEF9672-0C70-47AD-BED6-FF8FD195A5A9}"/>
                </a:ext>
              </a:extLst>
            </p:cNvPr>
            <p:cNvSpPr txBox="1"/>
            <p:nvPr/>
          </p:nvSpPr>
          <p:spPr>
            <a:xfrm>
              <a:off x="69712" y="69713"/>
              <a:ext cx="8959742"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es-UY" sz="1600" b="1" dirty="0">
                  <a:solidFill>
                    <a:srgbClr val="FFC000"/>
                  </a:solidFill>
                  <a:latin typeface="Verdana" panose="020B0604030504040204" pitchFamily="34" charset="0"/>
                  <a:ea typeface="Verdana" panose="020B0604030504040204" pitchFamily="34" charset="0"/>
                </a:rPr>
                <a:t>Cambios en el Convenio:</a:t>
              </a:r>
            </a:p>
            <a:p>
              <a:pPr algn="just" defTabSz="1155700">
                <a:lnSpc>
                  <a:spcPct val="90000"/>
                </a:lnSpc>
                <a:spcBef>
                  <a:spcPct val="0"/>
                </a:spcBef>
                <a:spcAft>
                  <a:spcPct val="35000"/>
                </a:spcAft>
              </a:pPr>
              <a:r>
                <a:rPr lang="es-UY" sz="1600" b="1" dirty="0">
                  <a:solidFill>
                    <a:schemeClr val="bg1"/>
                  </a:solidFill>
                  <a:latin typeface="Verdana" panose="020B0604030504040204" pitchFamily="34" charset="0"/>
                  <a:ea typeface="Verdana" panose="020B0604030504040204" pitchFamily="34" charset="0"/>
                </a:rPr>
                <a:t>Artículo 18</a:t>
              </a:r>
              <a:r>
                <a:rPr lang="es-UY" sz="1600" b="1" dirty="0">
                  <a:latin typeface="Verdana" panose="020B0604030504040204" pitchFamily="34" charset="0"/>
                  <a:ea typeface="Verdana" panose="020B0604030504040204" pitchFamily="34" charset="0"/>
                </a:rPr>
                <a:t> – Servicios suplementarios</a:t>
              </a:r>
            </a:p>
            <a:p>
              <a:pPr algn="just" defTabSz="450000">
                <a:lnSpc>
                  <a:spcPct val="90000"/>
                </a:lnSpc>
                <a:spcBef>
                  <a:spcPct val="0"/>
                </a:spcBef>
                <a:spcAft>
                  <a:spcPts val="0"/>
                </a:spcAft>
              </a:pPr>
              <a:r>
                <a:rPr lang="es-UY" sz="1600" dirty="0">
                  <a:latin typeface="Verdana" panose="020B0604030504040204" pitchFamily="34" charset="0"/>
                  <a:ea typeface="Verdana" panose="020B0604030504040204" pitchFamily="34" charset="0"/>
                </a:rPr>
                <a:t>1.	Los Países miembros garantizarán la prestación de los servicios suplementarios obligatorios siguientes:</a:t>
              </a:r>
            </a:p>
            <a:p>
              <a:pPr marL="449263" indent="-449263" algn="just" defTabSz="450000">
                <a:lnSpc>
                  <a:spcPct val="90000"/>
                </a:lnSpc>
                <a:spcBef>
                  <a:spcPts val="600"/>
                </a:spcBef>
                <a:spcAft>
                  <a:spcPts val="0"/>
                </a:spcAft>
              </a:pPr>
              <a:r>
                <a:rPr lang="es-UY" sz="1600" dirty="0">
                  <a:latin typeface="Verdana" panose="020B0604030504040204" pitchFamily="34" charset="0"/>
                  <a:ea typeface="Verdana" panose="020B0604030504040204" pitchFamily="34" charset="0"/>
                </a:rPr>
                <a:t>1.2	servicio de certificación para los envíos de correspondencia-avión y prioritarios de salida y de llegada </a:t>
              </a:r>
              <a:r>
                <a:rPr lang="es-UY" sz="1600" b="1" u="sng" dirty="0">
                  <a:solidFill>
                    <a:srgbClr val="FFC000"/>
                  </a:solidFill>
                  <a:latin typeface="Verdana" panose="020B0604030504040204" pitchFamily="34" charset="0"/>
                  <a:ea typeface="Verdana" panose="020B0604030504040204" pitchFamily="34" charset="0"/>
                </a:rPr>
                <a:t>que contienen únicamente documentos</a:t>
              </a:r>
              <a:r>
                <a:rPr lang="es-UY" sz="1600" dirty="0">
                  <a:latin typeface="Verdana" panose="020B0604030504040204" pitchFamily="34" charset="0"/>
                  <a:ea typeface="Verdana" panose="020B0604030504040204" pitchFamily="34" charset="0"/>
                </a:rPr>
                <a:t>.</a:t>
              </a:r>
            </a:p>
          </p:txBody>
        </p:sp>
      </p:grpSp>
    </p:spTree>
    <p:extLst>
      <p:ext uri="{BB962C8B-B14F-4D97-AF65-F5344CB8AC3E}">
        <p14:creationId xmlns:p14="http://schemas.microsoft.com/office/powerpoint/2010/main" val="274516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E8FA-EE2B-4E96-AA82-85D3B5F4A553}"/>
              </a:ext>
            </a:extLst>
          </p:cNvPr>
          <p:cNvSpPr>
            <a:spLocks noGrp="1"/>
          </p:cNvSpPr>
          <p:nvPr>
            <p:ph type="title"/>
          </p:nvPr>
        </p:nvSpPr>
        <p:spPr/>
        <p:txBody>
          <a:bodyPr/>
          <a:lstStyle/>
          <a:p>
            <a:r>
              <a:rPr lang="es-UY" dirty="0"/>
              <a:t>Orden del Día </a:t>
            </a:r>
          </a:p>
        </p:txBody>
      </p:sp>
      <p:sp>
        <p:nvSpPr>
          <p:cNvPr id="5" name="TextBox 4">
            <a:extLst>
              <a:ext uri="{FF2B5EF4-FFF2-40B4-BE49-F238E27FC236}">
                <a16:creationId xmlns:a16="http://schemas.microsoft.com/office/drawing/2014/main" id="{0C7FA659-9FC4-4447-8608-683FD5A80D51}"/>
              </a:ext>
            </a:extLst>
          </p:cNvPr>
          <p:cNvSpPr txBox="1"/>
          <p:nvPr/>
        </p:nvSpPr>
        <p:spPr>
          <a:xfrm>
            <a:off x="386714" y="1440127"/>
            <a:ext cx="11302366" cy="4693593"/>
          </a:xfrm>
          <a:prstGeom prst="rect">
            <a:avLst/>
          </a:prstGeom>
          <a:noFill/>
        </p:spPr>
        <p:txBody>
          <a:bodyPr wrap="square">
            <a:spAutoFit/>
          </a:bodyPr>
          <a:lstStyle/>
          <a:p>
            <a:pPr marL="342900" lvl="0" indent="-342900">
              <a:buFont typeface="+mj-lt"/>
              <a:buAutoNum type="arabicPeriod"/>
            </a:pPr>
            <a:r>
              <a:rPr lang="es-UY" sz="1300" b="1" dirty="0">
                <a:effectLst/>
                <a:latin typeface="Verdana" panose="020B0604030504040204" pitchFamily="34" charset="0"/>
                <a:ea typeface="Verdana" panose="020B0604030504040204" pitchFamily="34" charset="0"/>
              </a:rPr>
              <a:t>Comentarios preliminares</a:t>
            </a:r>
          </a:p>
          <a:p>
            <a:pPr marL="342900" lvl="0" indent="-342900">
              <a:buFont typeface="+mj-lt"/>
              <a:buAutoNum type="arabicPeriod"/>
            </a:pPr>
            <a:endParaRPr lang="en-US" sz="1300" dirty="0">
              <a:latin typeface="Verdana" panose="020B0604030504040204" pitchFamily="34" charset="0"/>
              <a:ea typeface="Verdana" panose="020B0604030504040204" pitchFamily="34" charset="0"/>
            </a:endParaRPr>
          </a:p>
          <a:p>
            <a:pPr marL="342900" lvl="0" indent="-342900">
              <a:buFont typeface="+mj-lt"/>
              <a:buAutoNum type="arabicPeriod"/>
            </a:pPr>
            <a:r>
              <a:rPr lang="es-UY" sz="1300" b="1" dirty="0">
                <a:latin typeface="Verdana" panose="020B0604030504040204" pitchFamily="34" charset="0"/>
                <a:ea typeface="Verdana" panose="020B0604030504040204" pitchFamily="34" charset="0"/>
              </a:rPr>
              <a:t>Nuevas modificaciones reglamentarias tras el 28º Congreso de la UPU y el período de sesiones 2025.2 del Consejo de Explotación Postal (CEP)</a:t>
            </a:r>
          </a:p>
          <a:p>
            <a:pPr lvl="0" indent="-360000" defTabSz="360000"/>
            <a:r>
              <a:rPr lang="es-UY" sz="1300" dirty="0">
                <a:effectLst/>
                <a:latin typeface="Verdana" panose="020B0604030504040204" pitchFamily="34" charset="0"/>
                <a:ea typeface="Verdana" panose="020B0604030504040204" pitchFamily="34" charset="0"/>
              </a:rPr>
              <a:t>	Orador: David </a:t>
            </a:r>
            <a:r>
              <a:rPr lang="es-UY" sz="1300" dirty="0" err="1">
                <a:effectLst/>
                <a:latin typeface="Verdana" panose="020B0604030504040204" pitchFamily="34" charset="0"/>
                <a:ea typeface="Verdana" panose="020B0604030504040204" pitchFamily="34" charset="0"/>
              </a:rPr>
              <a:t>Pilkington</a:t>
            </a:r>
            <a:endParaRPr lang="es-UY" sz="1300" dirty="0">
              <a:effectLst/>
              <a:latin typeface="Verdana" panose="020B0604030504040204" pitchFamily="34" charset="0"/>
              <a:ea typeface="Verdana" panose="020B0604030504040204" pitchFamily="34" charset="0"/>
            </a:endParaRPr>
          </a:p>
          <a:p>
            <a:pPr lvl="0" indent="-360000" defTabSz="360000"/>
            <a:r>
              <a:rPr lang="es-UY" sz="1300" dirty="0">
                <a:effectLst/>
                <a:latin typeface="Verdana" panose="020B0604030504040204" pitchFamily="34" charset="0"/>
                <a:ea typeface="Verdana" panose="020B0604030504040204" pitchFamily="34" charset="0"/>
              </a:rPr>
              <a:t>	(Comercio electrónico, integración de los servicios físicos y cuestiones relacionadas con el Consejo de Explotación Postal) </a:t>
            </a:r>
          </a:p>
          <a:p>
            <a:pPr lvl="0"/>
            <a:endParaRPr lang="en-US" sz="1300" b="1" dirty="0">
              <a:latin typeface="Verdana" panose="020B0604030504040204" pitchFamily="34" charset="0"/>
              <a:ea typeface="Verdana" panose="020B0604030504040204" pitchFamily="34" charset="0"/>
            </a:endParaRPr>
          </a:p>
          <a:p>
            <a:pPr marL="342900" lvl="0" indent="-342900">
              <a:buAutoNum type="arabicPeriod" startAt="3"/>
            </a:pPr>
            <a:r>
              <a:rPr lang="es-UY" sz="1300" b="1" dirty="0">
                <a:latin typeface="Verdana" panose="020B0604030504040204" pitchFamily="34" charset="0"/>
                <a:ea typeface="Verdana" panose="020B0604030504040204" pitchFamily="34" charset="0"/>
              </a:rPr>
              <a:t>Sistema de reclamaciones (SRI): tratamiento electrónico de las reclamaciones para los envíos de correspondencia</a:t>
            </a:r>
          </a:p>
          <a:p>
            <a:pPr lvl="0"/>
            <a:r>
              <a:rPr lang="es-UY" sz="1300" dirty="0">
                <a:latin typeface="Verdana" panose="020B0604030504040204" pitchFamily="34" charset="0"/>
                <a:ea typeface="Verdana" panose="020B0604030504040204" pitchFamily="34" charset="0"/>
              </a:rPr>
              <a:t>      Orador: Chokri Ellili </a:t>
            </a:r>
          </a:p>
          <a:p>
            <a:pPr lvl="0"/>
            <a:r>
              <a:rPr lang="es-UY" sz="1300" dirty="0">
                <a:latin typeface="Verdana" panose="020B0604030504040204" pitchFamily="34" charset="0"/>
                <a:ea typeface="Verdana" panose="020B0604030504040204" pitchFamily="34" charset="0"/>
              </a:rPr>
              <a:t>      (Comercio electrónico, integración de los servicios físicos y cuestiones relacionadas con el Consejo de Explotación Postal) </a:t>
            </a:r>
          </a:p>
          <a:p>
            <a:pPr marL="457200"/>
            <a:r>
              <a:rPr lang="es-UY" sz="1300" dirty="0">
                <a:latin typeface="Verdana" panose="020B0604030504040204" pitchFamily="34" charset="0"/>
                <a:ea typeface="Verdana" panose="020B0604030504040204" pitchFamily="34" charset="0"/>
              </a:rPr>
              <a:t>  </a:t>
            </a:r>
          </a:p>
          <a:p>
            <a:pPr marL="342900" indent="-342900">
              <a:buAutoNum type="arabicPeriod" startAt="4"/>
            </a:pPr>
            <a:r>
              <a:rPr lang="es-UY" sz="1300" b="1" dirty="0">
                <a:latin typeface="Verdana" panose="020B0604030504040204" pitchFamily="34" charset="0"/>
                <a:ea typeface="Verdana" panose="020B0604030504040204" pitchFamily="34" charset="0"/>
              </a:rPr>
              <a:t>Últimas innovaciones: Sistemas informáticos de la UPU y solución de entrega con derechos pagados (DDP) </a:t>
            </a:r>
          </a:p>
          <a:p>
            <a:pPr indent="-360000" defTabSz="360000"/>
            <a:r>
              <a:rPr lang="es-UY" sz="1300" dirty="0">
                <a:effectLst/>
                <a:latin typeface="Verdana" panose="020B0604030504040204" pitchFamily="34" charset="0"/>
                <a:ea typeface="Verdana" panose="020B0604030504040204" pitchFamily="34" charset="0"/>
              </a:rPr>
              <a:t>	Oradores: David Avsec y Stéphane Herrmann </a:t>
            </a:r>
          </a:p>
          <a:p>
            <a:pPr indent="-360000" defTabSz="360000"/>
            <a:r>
              <a:rPr lang="es-UY" sz="1300" dirty="0">
                <a:effectLst/>
                <a:latin typeface="Verdana" panose="020B0604030504040204" pitchFamily="34" charset="0"/>
                <a:ea typeface="Verdana" panose="020B0604030504040204" pitchFamily="34" charset="0"/>
              </a:rPr>
              <a:t>	(Centro de Tecnología Postal)</a:t>
            </a:r>
          </a:p>
          <a:p>
            <a:pPr marL="457200"/>
            <a:r>
              <a:rPr lang="es-UY" sz="1300" dirty="0">
                <a:latin typeface="Verdana" panose="020B0604030504040204" pitchFamily="34" charset="0"/>
                <a:ea typeface="Verdana" panose="020B0604030504040204" pitchFamily="34" charset="0"/>
              </a:rPr>
              <a:t> </a:t>
            </a:r>
          </a:p>
          <a:p>
            <a:pPr lvl="0"/>
            <a:r>
              <a:rPr lang="es-UY" sz="1300" b="1" dirty="0">
                <a:effectLst/>
                <a:latin typeface="Verdana" panose="020B0604030504040204" pitchFamily="34" charset="0"/>
                <a:ea typeface="Verdana" panose="020B0604030504040204" pitchFamily="34" charset="0"/>
              </a:rPr>
              <a:t>5.   Estadísticas sobre el volumen a nivel mundial</a:t>
            </a:r>
          </a:p>
          <a:p>
            <a:pPr lvl="0" defTabSz="360000"/>
            <a:r>
              <a:rPr lang="es-UY" sz="1300" dirty="0">
                <a:latin typeface="Verdana" panose="020B0604030504040204" pitchFamily="34" charset="0"/>
                <a:ea typeface="Verdana" panose="020B0604030504040204" pitchFamily="34" charset="0"/>
              </a:rPr>
              <a:t>	Orador: Chokri </a:t>
            </a:r>
            <a:r>
              <a:rPr lang="es-UY" sz="1300" dirty="0" err="1">
                <a:latin typeface="Verdana" panose="020B0604030504040204" pitchFamily="34" charset="0"/>
                <a:ea typeface="Verdana" panose="020B0604030504040204" pitchFamily="34" charset="0"/>
              </a:rPr>
              <a:t>Ellili</a:t>
            </a:r>
            <a:r>
              <a:rPr lang="es-UY" sz="1300" dirty="0">
                <a:latin typeface="Verdana" panose="020B0604030504040204" pitchFamily="34" charset="0"/>
                <a:ea typeface="Verdana" panose="020B0604030504040204" pitchFamily="34" charset="0"/>
              </a:rPr>
              <a:t> </a:t>
            </a:r>
          </a:p>
          <a:p>
            <a:pPr lvl="0" defTabSz="360000"/>
            <a:r>
              <a:rPr lang="es-UY" sz="1300" dirty="0">
                <a:latin typeface="Verdana" panose="020B0604030504040204" pitchFamily="34" charset="0"/>
                <a:ea typeface="Verdana" panose="020B0604030504040204" pitchFamily="34" charset="0"/>
              </a:rPr>
              <a:t>	(Comercio electrónico, integración de los servicios físicos y cuestiones relacionadas con el Consejo de Explotación Postal) </a:t>
            </a:r>
          </a:p>
          <a:p>
            <a:pPr marL="342900" lvl="0" indent="-342900">
              <a:buAutoNum type="arabicPeriod" startAt="5"/>
            </a:pPr>
            <a:endParaRPr lang="en-US" sz="1300" b="1" dirty="0">
              <a:latin typeface="Verdana" panose="020B0604030504040204" pitchFamily="34" charset="0"/>
              <a:ea typeface="Verdana" panose="020B0604030504040204" pitchFamily="34" charset="0"/>
            </a:endParaRPr>
          </a:p>
          <a:p>
            <a:pPr lvl="0"/>
            <a:r>
              <a:rPr lang="es-UY" sz="1300" b="1" dirty="0">
                <a:effectLst/>
                <a:latin typeface="Verdana" panose="020B0604030504040204" pitchFamily="34" charset="0"/>
                <a:ea typeface="Verdana" panose="020B0604030504040204" pitchFamily="34" charset="0"/>
              </a:rPr>
              <a:t>6.  Preguntas y respuestas</a:t>
            </a:r>
          </a:p>
          <a:p>
            <a:pPr lvl="0" defTabSz="360000"/>
            <a:r>
              <a:rPr lang="es-UY" sz="1300" dirty="0">
                <a:latin typeface="Verdana" panose="020B0604030504040204" pitchFamily="34" charset="0"/>
                <a:ea typeface="Verdana" panose="020B0604030504040204" pitchFamily="34" charset="0"/>
              </a:rPr>
              <a:t>	(a través del chat de Zoom)  </a:t>
            </a:r>
          </a:p>
          <a:p>
            <a:pPr lvl="0"/>
            <a:endParaRPr lang="en-US" sz="1300" b="1" dirty="0">
              <a:effectLst/>
              <a:latin typeface="Verdana" panose="020B0604030504040204" pitchFamily="34" charset="0"/>
              <a:ea typeface="Verdana" panose="020B0604030504040204" pitchFamily="34" charset="0"/>
            </a:endParaRPr>
          </a:p>
          <a:p>
            <a:pPr lvl="0"/>
            <a:r>
              <a:rPr lang="es-UY" sz="1300" b="1" dirty="0">
                <a:latin typeface="Verdana" panose="020B0604030504040204" pitchFamily="34" charset="0"/>
                <a:ea typeface="Verdana" panose="020B0604030504040204" pitchFamily="34" charset="0"/>
              </a:rPr>
              <a:t>7.  </a:t>
            </a:r>
            <a:r>
              <a:rPr lang="es-UY" sz="1300" b="1" dirty="0">
                <a:effectLst/>
                <a:latin typeface="Verdana" panose="020B0604030504040204" pitchFamily="34" charset="0"/>
                <a:ea typeface="Verdana" panose="020B0604030504040204" pitchFamily="34" charset="0"/>
              </a:rPr>
              <a:t>Observaciones finales y principales conclusiones</a:t>
            </a:r>
          </a:p>
        </p:txBody>
      </p:sp>
    </p:spTree>
    <p:extLst>
      <p:ext uri="{BB962C8B-B14F-4D97-AF65-F5344CB8AC3E}">
        <p14:creationId xmlns:p14="http://schemas.microsoft.com/office/powerpoint/2010/main" val="94891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3" y="497201"/>
            <a:ext cx="9734223" cy="574284"/>
          </a:xfrm>
        </p:spPr>
        <p:txBody>
          <a:bodyPr/>
          <a:lstStyle/>
          <a:p>
            <a:r>
              <a:rPr lang="es-UY" sz="2700" dirty="0"/>
              <a:t>Servicio de certificación (RA–RZ) – </a:t>
            </a:r>
            <a:br>
              <a:rPr lang="es-UY" sz="2700" dirty="0"/>
            </a:br>
            <a:r>
              <a:rPr lang="es-UY" sz="2700" dirty="0"/>
              <a:t>Cambios a partir del 1</a:t>
            </a:r>
            <a:r>
              <a:rPr lang="es-UY" sz="2700" baseline="30000" dirty="0"/>
              <a:t>o</a:t>
            </a:r>
            <a:r>
              <a:rPr lang="es-UY" sz="2700" dirty="0"/>
              <a:t> de enero de 2026 (cont.)</a:t>
            </a:r>
          </a:p>
        </p:txBody>
      </p:sp>
      <p:grpSp>
        <p:nvGrpSpPr>
          <p:cNvPr id="10" name="Group 9">
            <a:extLst>
              <a:ext uri="{FF2B5EF4-FFF2-40B4-BE49-F238E27FC236}">
                <a16:creationId xmlns:a16="http://schemas.microsoft.com/office/drawing/2014/main" id="{FADA47B2-EDA9-48F8-925C-763B0D9F69F8}"/>
              </a:ext>
            </a:extLst>
          </p:cNvPr>
          <p:cNvGrpSpPr/>
          <p:nvPr/>
        </p:nvGrpSpPr>
        <p:grpSpPr>
          <a:xfrm>
            <a:off x="344323" y="1264920"/>
            <a:ext cx="11511127" cy="5486400"/>
            <a:chOff x="0" y="0"/>
            <a:chExt cx="9029455" cy="2292178"/>
          </a:xfrm>
        </p:grpSpPr>
        <p:sp>
          <p:nvSpPr>
            <p:cNvPr id="11" name="Rectangle: Rounded Corners 10">
              <a:extLst>
                <a:ext uri="{FF2B5EF4-FFF2-40B4-BE49-F238E27FC236}">
                  <a16:creationId xmlns:a16="http://schemas.microsoft.com/office/drawing/2014/main" id="{208AB9C9-56EA-4293-B839-A06AEA3BD937}"/>
                </a:ext>
              </a:extLst>
            </p:cNvPr>
            <p:cNvSpPr/>
            <p:nvPr/>
          </p:nvSpPr>
          <p:spPr>
            <a:xfrm>
              <a:off x="0" y="0"/>
              <a:ext cx="9029455" cy="22921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2" name="Rectangle: Rounded Corners 4">
              <a:extLst>
                <a:ext uri="{FF2B5EF4-FFF2-40B4-BE49-F238E27FC236}">
                  <a16:creationId xmlns:a16="http://schemas.microsoft.com/office/drawing/2014/main" id="{4775A4D8-2657-4DB5-94F7-0D3DF94C5936}"/>
                </a:ext>
              </a:extLst>
            </p:cNvPr>
            <p:cNvSpPr txBox="1"/>
            <p:nvPr/>
          </p:nvSpPr>
          <p:spPr>
            <a:xfrm>
              <a:off x="83065" y="14038"/>
              <a:ext cx="8890344" cy="2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spcBef>
                  <a:spcPct val="0"/>
                </a:spcBef>
                <a:spcAft>
                  <a:spcPts val="0"/>
                </a:spcAft>
              </a:pPr>
              <a:r>
                <a:rPr lang="es-UY" sz="1500" b="1" dirty="0">
                  <a:solidFill>
                    <a:srgbClr val="FFC000"/>
                  </a:solidFill>
                  <a:latin typeface="Verdana" panose="020B0604030504040204" pitchFamily="34" charset="0"/>
                  <a:ea typeface="Verdana" panose="020B0604030504040204" pitchFamily="34" charset="0"/>
                </a:rPr>
                <a:t>Cambios en el Reglamento del Convenio:</a:t>
              </a:r>
            </a:p>
            <a:p>
              <a:pPr algn="just" defTabSz="1155700">
                <a:spcBef>
                  <a:spcPct val="0"/>
                </a:spcBef>
                <a:spcAft>
                  <a:spcPts val="0"/>
                </a:spcAft>
              </a:pPr>
              <a:endParaRPr lang="en-GB" sz="15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s-UY" sz="1500" b="1" dirty="0">
                  <a:latin typeface="Verdana" panose="020B0604030504040204" pitchFamily="34" charset="0"/>
                  <a:ea typeface="Verdana" panose="020B0604030504040204" pitchFamily="34" charset="0"/>
                </a:rPr>
                <a:t>Artículo 19-003</a:t>
              </a:r>
            </a:p>
            <a:p>
              <a:pPr algn="just" defTabSz="1155700">
                <a:spcBef>
                  <a:spcPct val="0"/>
                </a:spcBef>
                <a:spcAft>
                  <a:spcPct val="35000"/>
                </a:spcAft>
              </a:pPr>
              <a:endParaRPr lang="en-GB" sz="15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s-UY" sz="1500" b="1" dirty="0">
                  <a:latin typeface="Verdana" panose="020B0604030504040204" pitchFamily="34" charset="0"/>
                  <a:ea typeface="Verdana" panose="020B0604030504040204" pitchFamily="34" charset="0"/>
                </a:rPr>
                <a:t>Materias radiactivas, materias infecciosas, pilas de litio y baterías de litio admisibles</a:t>
              </a:r>
            </a:p>
            <a:p>
              <a:pPr algn="just" defTabSz="1155700">
                <a:spcBef>
                  <a:spcPct val="0"/>
                </a:spcBef>
                <a:spcAft>
                  <a:spcPts val="0"/>
                </a:spcAft>
              </a:pPr>
              <a:endParaRPr lang="en-GB" sz="15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s-UY" sz="1500" b="1" dirty="0">
                  <a:latin typeface="Verdana" panose="020B0604030504040204" pitchFamily="34" charset="0"/>
                  <a:ea typeface="Verdana" panose="020B0604030504040204" pitchFamily="34" charset="0"/>
                </a:rPr>
                <a:t>1.2	</a:t>
              </a:r>
              <a:r>
                <a:rPr lang="es-UY" sz="1500" dirty="0">
                  <a:latin typeface="Verdana" panose="020B0604030504040204" pitchFamily="34" charset="0"/>
                  <a:ea typeface="Verdana" panose="020B0604030504040204" pitchFamily="34" charset="0"/>
                </a:rPr>
                <a:t>Cuando se expidan en envíos de correspondencia, estarán sujetas al pago de la tarifa de los envíos prioritarios o de la tarifa de </a:t>
              </a:r>
              <a:r>
                <a:rPr lang="es-UY" sz="1500" strike="sngStrike" dirty="0">
                  <a:latin typeface="Verdana" panose="020B0604030504040204" pitchFamily="34" charset="0"/>
                  <a:ea typeface="Verdana" panose="020B0604030504040204" pitchFamily="34" charset="0"/>
                </a:rPr>
                <a:t>las cartas y a la certificación</a:t>
              </a:r>
              <a:r>
                <a:rPr lang="es-UY" sz="1500" dirty="0">
                  <a:latin typeface="Verdana" panose="020B0604030504040204" pitchFamily="34" charset="0"/>
                  <a:ea typeface="Verdana" panose="020B0604030504040204" pitchFamily="34" charset="0"/>
                </a:rPr>
                <a:t> </a:t>
              </a:r>
              <a:r>
                <a:rPr lang="es-UY" sz="1500" b="1" u="sng" dirty="0">
                  <a:solidFill>
                    <a:srgbClr val="FFC000"/>
                  </a:solidFill>
                  <a:latin typeface="Verdana" panose="020B0604030504040204" pitchFamily="34" charset="0"/>
                  <a:ea typeface="Verdana" panose="020B0604030504040204" pitchFamily="34" charset="0"/>
                </a:rPr>
                <a:t>los pequeños paquetes expedidos en el marco del servicio de distribución con seguimiento</a:t>
              </a:r>
              <a:r>
                <a:rPr lang="es-UY" sz="15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5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s-UY" sz="1500" b="1" dirty="0">
                  <a:latin typeface="Verdana" panose="020B0604030504040204" pitchFamily="34" charset="0"/>
                  <a:ea typeface="Verdana" panose="020B0604030504040204" pitchFamily="34" charset="0"/>
                </a:rPr>
                <a:t>2</a:t>
              </a:r>
              <a:r>
                <a:rPr lang="es-UY" sz="1500" dirty="0">
                  <a:latin typeface="Verdana" panose="020B0604030504040204" pitchFamily="34" charset="0"/>
                  <a:ea typeface="Verdana" panose="020B0604030504040204" pitchFamily="34" charset="0"/>
                </a:rPr>
                <a:t>.</a:t>
              </a:r>
              <a:r>
                <a:rPr lang="es-UY" sz="1500" b="1" dirty="0">
                  <a:latin typeface="Verdana" panose="020B0604030504040204" pitchFamily="34" charset="0"/>
                  <a:ea typeface="Verdana" panose="020B0604030504040204" pitchFamily="34" charset="0"/>
                </a:rPr>
                <a:t>2	</a:t>
              </a:r>
              <a:r>
                <a:rPr lang="es-UY" sz="1500" dirty="0">
                  <a:latin typeface="Verdana" panose="020B0604030504040204" pitchFamily="34" charset="0"/>
                  <a:ea typeface="Verdana" panose="020B0604030504040204" pitchFamily="34" charset="0"/>
                </a:rPr>
                <a:t>Las materias infecciosas de la categoría B (nº ONU 3373) deberán ser tratadas, embaladas y rotuladas según las disposiciones pertinentes del Reglamento. Estos envíos estarán sujetos al pago de la tarifa de los envíos prioritarios o de la tarifa de </a:t>
              </a:r>
              <a:r>
                <a:rPr lang="es-UY" sz="1500" strike="sngStrike" dirty="0">
                  <a:latin typeface="Verdana" panose="020B0604030504040204" pitchFamily="34" charset="0"/>
                  <a:ea typeface="Verdana" panose="020B0604030504040204" pitchFamily="34" charset="0"/>
                </a:rPr>
                <a:t>las cartas certificadas</a:t>
              </a:r>
              <a:r>
                <a:rPr lang="es-UY" sz="1500" dirty="0">
                  <a:latin typeface="Verdana" panose="020B0604030504040204" pitchFamily="34" charset="0"/>
                  <a:ea typeface="Verdana" panose="020B0604030504040204" pitchFamily="34" charset="0"/>
                </a:rPr>
                <a:t> </a:t>
              </a:r>
              <a:r>
                <a:rPr lang="es-UY" sz="1500" b="1" u="sng" dirty="0">
                  <a:solidFill>
                    <a:srgbClr val="FFC000"/>
                  </a:solidFill>
                  <a:latin typeface="Verdana" panose="020B0604030504040204" pitchFamily="34" charset="0"/>
                  <a:ea typeface="Verdana" panose="020B0604030504040204" pitchFamily="34" charset="0"/>
                </a:rPr>
                <a:t>los pequeños paquetes expedidos en el marco del servicio de distribución con seguimiento</a:t>
              </a:r>
              <a:r>
                <a:rPr lang="es-UY" sz="1500" dirty="0">
                  <a:latin typeface="Verdana" panose="020B0604030504040204" pitchFamily="34" charset="0"/>
                  <a:ea typeface="Verdana" panose="020B0604030504040204" pitchFamily="34" charset="0"/>
                </a:rPr>
                <a:t>. Podrá cobrarse una tasa suplementaria por el tratamiento de estos envíos.</a:t>
              </a:r>
            </a:p>
            <a:p>
              <a:pPr algn="just" defTabSz="540000">
                <a:spcBef>
                  <a:spcPct val="0"/>
                </a:spcBef>
                <a:spcAft>
                  <a:spcPts val="0"/>
                </a:spcAft>
              </a:pPr>
              <a:endParaRPr lang="en-GB" sz="15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s-UY" sz="1500" b="1" dirty="0">
                  <a:latin typeface="Verdana" panose="020B0604030504040204" pitchFamily="34" charset="0"/>
                  <a:ea typeface="Verdana" panose="020B0604030504040204" pitchFamily="34" charset="0"/>
                </a:rPr>
                <a:t>2.4	</a:t>
              </a:r>
              <a:r>
                <a:rPr lang="es-UY" sz="1500" dirty="0">
                  <a:latin typeface="Verdana" panose="020B0604030504040204" pitchFamily="34" charset="0"/>
                  <a:ea typeface="Verdana" panose="020B0604030504040204" pitchFamily="34" charset="0"/>
                </a:rPr>
                <a:t>Las muestras exentas extraídas de los enfermos (humanos o animales) deberán ser tratadas, embaladas y rotuladas según las disposiciones pertinentes del presente Reglamento. Estos envíos estarán sujetos al pago de la tarifa de los envíos prioritarios o de la tarifa de </a:t>
              </a:r>
              <a:r>
                <a:rPr lang="es-UY" sz="1500" strike="sngStrike" dirty="0">
                  <a:latin typeface="Verdana" panose="020B0604030504040204" pitchFamily="34" charset="0"/>
                  <a:ea typeface="Verdana" panose="020B0604030504040204" pitchFamily="34" charset="0"/>
                </a:rPr>
                <a:t>las cartas certificadas</a:t>
              </a:r>
              <a:r>
                <a:rPr lang="es-UY" sz="1500" dirty="0">
                  <a:latin typeface="Verdana" panose="020B0604030504040204" pitchFamily="34" charset="0"/>
                  <a:ea typeface="Verdana" panose="020B0604030504040204" pitchFamily="34" charset="0"/>
                </a:rPr>
                <a:t> </a:t>
              </a:r>
              <a:r>
                <a:rPr lang="es-UY" sz="1500" b="1" u="sng" dirty="0">
                  <a:solidFill>
                    <a:srgbClr val="FFC000"/>
                  </a:solidFill>
                  <a:latin typeface="Verdana" panose="020B0604030504040204" pitchFamily="34" charset="0"/>
                  <a:ea typeface="Verdana" panose="020B0604030504040204" pitchFamily="34" charset="0"/>
                </a:rPr>
                <a:t>los pequeños paquetes expedidos en el marco del servicio de distribución con seguimiento</a:t>
              </a:r>
              <a:r>
                <a:rPr lang="es-UY" sz="1500" dirty="0">
                  <a:latin typeface="Verdana" panose="020B0604030504040204" pitchFamily="34" charset="0"/>
                  <a:ea typeface="Verdana" panose="020B0604030504040204" pitchFamily="34" charset="0"/>
                </a:rPr>
                <a:t>. Podrá cobrarse una tasa suplementaria por el tratamiento de estos envíos.</a:t>
              </a:r>
            </a:p>
          </p:txBody>
        </p:sp>
      </p:grpSp>
      <p:grpSp>
        <p:nvGrpSpPr>
          <p:cNvPr id="7" name="Group 6">
            <a:extLst>
              <a:ext uri="{FF2B5EF4-FFF2-40B4-BE49-F238E27FC236}">
                <a16:creationId xmlns:a16="http://schemas.microsoft.com/office/drawing/2014/main" id="{CF203CAD-C105-4A1B-ADD6-800D92E1BD80}"/>
              </a:ext>
            </a:extLst>
          </p:cNvPr>
          <p:cNvGrpSpPr/>
          <p:nvPr/>
        </p:nvGrpSpPr>
        <p:grpSpPr>
          <a:xfrm>
            <a:off x="10164417" y="1640428"/>
            <a:ext cx="1477850" cy="1110966"/>
            <a:chOff x="10119711" y="95478"/>
            <a:chExt cx="1586380" cy="1397179"/>
          </a:xfrm>
        </p:grpSpPr>
        <p:pic>
          <p:nvPicPr>
            <p:cNvPr id="8" name="Picture 7">
              <a:extLst>
                <a:ext uri="{FF2B5EF4-FFF2-40B4-BE49-F238E27FC236}">
                  <a16:creationId xmlns:a16="http://schemas.microsoft.com/office/drawing/2014/main" id="{B4C7E163-B43F-4259-8188-FA869845C6D5}"/>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9" name="Picture 8">
              <a:extLst>
                <a:ext uri="{FF2B5EF4-FFF2-40B4-BE49-F238E27FC236}">
                  <a16:creationId xmlns:a16="http://schemas.microsoft.com/office/drawing/2014/main" id="{DFEEEC5C-B259-4BA7-B80F-5A3E8A61EB04}"/>
                </a:ext>
              </a:extLst>
            </p:cNvPr>
            <p:cNvPicPr>
              <a:picLocks noChangeAspect="1"/>
            </p:cNvPicPr>
            <p:nvPr/>
          </p:nvPicPr>
          <p:blipFill>
            <a:blip r:embed="rId3"/>
            <a:stretch>
              <a:fillRect/>
            </a:stretch>
          </p:blipFill>
          <p:spPr>
            <a:xfrm>
              <a:off x="10400443" y="710935"/>
              <a:ext cx="813727" cy="263826"/>
            </a:xfrm>
            <a:prstGeom prst="rect">
              <a:avLst/>
            </a:prstGeom>
          </p:spPr>
        </p:pic>
      </p:grpSp>
    </p:spTree>
    <p:extLst>
      <p:ext uri="{BB962C8B-B14F-4D97-AF65-F5344CB8AC3E}">
        <p14:creationId xmlns:p14="http://schemas.microsoft.com/office/powerpoint/2010/main" val="310460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s-UY" sz="2000" dirty="0"/>
              <a:t>Información de seguimiento y localización obligatoria a través de mensajes EMSEVT 3 para envíos certificados, con valor declarado y con seguimiento</a:t>
            </a:r>
          </a:p>
        </p:txBody>
      </p:sp>
      <p:grpSp>
        <p:nvGrpSpPr>
          <p:cNvPr id="6" name="Group 5">
            <a:extLst>
              <a:ext uri="{FF2B5EF4-FFF2-40B4-BE49-F238E27FC236}">
                <a16:creationId xmlns:a16="http://schemas.microsoft.com/office/drawing/2014/main" id="{B0AB43FC-78F0-4E13-98C5-9E9D3DC78294}"/>
              </a:ext>
            </a:extLst>
          </p:cNvPr>
          <p:cNvGrpSpPr/>
          <p:nvPr/>
        </p:nvGrpSpPr>
        <p:grpSpPr>
          <a:xfrm>
            <a:off x="335723" y="1530220"/>
            <a:ext cx="11345757" cy="3827045"/>
            <a:chOff x="0" y="0"/>
            <a:chExt cx="9029455" cy="2380185"/>
          </a:xfrm>
        </p:grpSpPr>
        <p:sp>
          <p:nvSpPr>
            <p:cNvPr id="7" name="Rectangle: Rounded Corners 6">
              <a:extLst>
                <a:ext uri="{FF2B5EF4-FFF2-40B4-BE49-F238E27FC236}">
                  <a16:creationId xmlns:a16="http://schemas.microsoft.com/office/drawing/2014/main" id="{D46C07EF-8779-4E8D-B180-AF781F687605}"/>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8" name="Rectangle: Rounded Corners 4">
              <a:extLst>
                <a:ext uri="{FF2B5EF4-FFF2-40B4-BE49-F238E27FC236}">
                  <a16:creationId xmlns:a16="http://schemas.microsoft.com/office/drawing/2014/main" id="{817C0738-99F6-4FEC-BCDF-00872FF383EF}"/>
                </a:ext>
              </a:extLst>
            </p:cNvPr>
            <p:cNvSpPr txBox="1"/>
            <p:nvPr/>
          </p:nvSpPr>
          <p:spPr>
            <a:xfrm>
              <a:off x="81879" y="53573"/>
              <a:ext cx="8927990"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540000">
                <a:spcBef>
                  <a:spcPct val="0"/>
                </a:spcBef>
                <a:spcAft>
                  <a:spcPts val="0"/>
                </a:spcAft>
              </a:pPr>
              <a:r>
                <a:rPr lang="es-UY" sz="1500" b="1" dirty="0">
                  <a:solidFill>
                    <a:srgbClr val="FFC000"/>
                  </a:solidFill>
                  <a:latin typeface="Verdana" panose="020B0604030504040204" pitchFamily="34" charset="0"/>
                  <a:ea typeface="Verdana" panose="020B0604030504040204" pitchFamily="34" charset="0"/>
                </a:rPr>
                <a:t>Cambios en el Reglamento del Convenio:</a:t>
              </a:r>
            </a:p>
            <a:p>
              <a:pPr algn="just" defTabSz="540000">
                <a:spcBef>
                  <a:spcPct val="0"/>
                </a:spcBef>
                <a:spcAft>
                  <a:spcPts val="0"/>
                </a:spcAft>
              </a:pPr>
              <a:endParaRPr lang="en-GB" sz="1500" b="1" dirty="0">
                <a:latin typeface="Verdana" panose="020B0604030504040204" pitchFamily="34" charset="0"/>
                <a:ea typeface="Verdana" panose="020B0604030504040204" pitchFamily="34" charset="0"/>
              </a:endParaRPr>
            </a:p>
            <a:p>
              <a:pPr algn="just" defTabSz="540000">
                <a:spcBef>
                  <a:spcPct val="0"/>
                </a:spcBef>
                <a:spcAft>
                  <a:spcPts val="0"/>
                </a:spcAft>
              </a:pPr>
              <a:r>
                <a:rPr lang="es-UY" sz="1500" b="1" dirty="0">
                  <a:latin typeface="Verdana" panose="020B0604030504040204" pitchFamily="34" charset="0"/>
                  <a:ea typeface="Verdana" panose="020B0604030504040204" pitchFamily="34" charset="0"/>
                </a:rPr>
                <a:t>Artículo 17-130</a:t>
              </a:r>
            </a:p>
            <a:p>
              <a:pPr algn="just" defTabSz="540000">
                <a:spcBef>
                  <a:spcPct val="0"/>
                </a:spcBef>
                <a:spcAft>
                  <a:spcPts val="0"/>
                </a:spcAft>
              </a:pPr>
              <a:endParaRPr lang="en-GB" sz="1500" b="1" dirty="0">
                <a:latin typeface="Verdana" panose="020B0604030504040204" pitchFamily="34" charset="0"/>
                <a:ea typeface="Verdana" panose="020B0604030504040204" pitchFamily="34" charset="0"/>
              </a:endParaRPr>
            </a:p>
            <a:p>
              <a:pPr algn="just" defTabSz="540000">
                <a:spcBef>
                  <a:spcPct val="0"/>
                </a:spcBef>
                <a:spcAft>
                  <a:spcPts val="0"/>
                </a:spcAft>
              </a:pPr>
              <a:r>
                <a:rPr lang="es-UY" sz="1500" b="1" dirty="0">
                  <a:latin typeface="Verdana" panose="020B0604030504040204" pitchFamily="34" charset="0"/>
                  <a:ea typeface="Verdana" panose="020B0604030504040204" pitchFamily="34" charset="0"/>
                </a:rPr>
                <a:t>Intercambios electrónicos para apoyar los procesos postales</a:t>
              </a:r>
            </a:p>
            <a:p>
              <a:pPr algn="just" defTabSz="540000">
                <a:spcBef>
                  <a:spcPct val="0"/>
                </a:spcBef>
                <a:spcAft>
                  <a:spcPts val="0"/>
                </a:spcAft>
              </a:pPr>
              <a:endParaRPr lang="en-GB" sz="15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s-UY" sz="1500" b="1" dirty="0">
                  <a:latin typeface="Verdana" panose="020B0604030504040204" pitchFamily="34" charset="0"/>
                  <a:ea typeface="Verdana" panose="020B0604030504040204" pitchFamily="34" charset="0"/>
                </a:rPr>
                <a:t>2.1</a:t>
              </a:r>
              <a:r>
                <a:rPr lang="es-UY" sz="1500" dirty="0">
                  <a:latin typeface="Verdana" panose="020B0604030504040204" pitchFamily="34" charset="0"/>
                  <a:ea typeface="Verdana" panose="020B0604030504040204" pitchFamily="34" charset="0"/>
                </a:rPr>
                <a:t>	Para los envíos con seguimiento, </a:t>
              </a:r>
              <a:r>
                <a:rPr lang="es-UY" sz="1500" b="1" u="sng" dirty="0">
                  <a:solidFill>
                    <a:srgbClr val="FFC000"/>
                  </a:solidFill>
                  <a:latin typeface="Verdana" panose="020B0604030504040204" pitchFamily="34" charset="0"/>
                  <a:ea typeface="Verdana" panose="020B0604030504040204" pitchFamily="34" charset="0"/>
                </a:rPr>
                <a:t>certificados y con valor declarado</a:t>
              </a:r>
              <a:r>
                <a:rPr lang="es-UY" sz="1500" dirty="0">
                  <a:latin typeface="Verdana" panose="020B0604030504040204" pitchFamily="34" charset="0"/>
                  <a:ea typeface="Verdana" panose="020B0604030504040204" pitchFamily="34" charset="0"/>
                </a:rPr>
                <a:t>, el intercambio de mensajes EMSEVT será obligatorio con todos los corresponsales. </a:t>
              </a:r>
              <a:r>
                <a:rPr lang="es-UY" sz="1500" b="1" u="sng" dirty="0">
                  <a:solidFill>
                    <a:srgbClr val="FFC000"/>
                  </a:solidFill>
                  <a:latin typeface="Verdana" panose="020B0604030504040204" pitchFamily="34" charset="0"/>
                  <a:ea typeface="Verdana" panose="020B0604030504040204" pitchFamily="34" charset="0"/>
                </a:rPr>
                <a:t>La remuneración suplementaria por suministrar información de seguimiento y localización se pagará de conformidad con lo dispuesto en los artículos 31-104 y 31-105</a:t>
              </a:r>
              <a:r>
                <a:rPr lang="es-UY" sz="15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5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s-UY" sz="1500" b="1" strike="sngStrike" dirty="0">
                  <a:latin typeface="Verdana" panose="020B0604030504040204" pitchFamily="34" charset="0"/>
                  <a:ea typeface="Verdana" panose="020B0604030504040204" pitchFamily="34" charset="0"/>
                </a:rPr>
                <a:t>2.2</a:t>
              </a:r>
              <a:r>
                <a:rPr lang="es-UY" sz="1500" strike="sngStrike" dirty="0">
                  <a:latin typeface="Verdana" panose="020B0604030504040204" pitchFamily="34" charset="0"/>
                  <a:ea typeface="Verdana" panose="020B0604030504040204" pitchFamily="34" charset="0"/>
                </a:rPr>
                <a:t>	Para los envíos certificados y con valor declarado, el intercambio de mensajes EMSEVT será obligatorio únicamente para los envíos en el marco del programa de remuneración suplementaria para los operadores designados que participen plenamente en el programa de acuerdo con las disposiciones de los artículos 31-104 y 31-105. El intercambio de datos con otros participantes será facultativo.</a:t>
              </a:r>
            </a:p>
          </p:txBody>
        </p:sp>
      </p:grpSp>
      <p:sp>
        <p:nvSpPr>
          <p:cNvPr id="9" name="TextBox 8">
            <a:extLst>
              <a:ext uri="{FF2B5EF4-FFF2-40B4-BE49-F238E27FC236}">
                <a16:creationId xmlns:a16="http://schemas.microsoft.com/office/drawing/2014/main" id="{A526A292-3886-468C-9451-F88569D9E358}"/>
              </a:ext>
            </a:extLst>
          </p:cNvPr>
          <p:cNvSpPr txBox="1"/>
          <p:nvPr/>
        </p:nvSpPr>
        <p:spPr>
          <a:xfrm>
            <a:off x="336550" y="5529802"/>
            <a:ext cx="11518900" cy="738664"/>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UY" sz="1400" b="1" i="0" strike="noStrike" baseline="0" dirty="0">
                <a:solidFill>
                  <a:schemeClr val="accent1"/>
                </a:solidFill>
                <a:latin typeface="Verdana" panose="020B0604030504040204" pitchFamily="34" charset="0"/>
                <a:ea typeface="Verdana" panose="020B0604030504040204" pitchFamily="34" charset="0"/>
              </a:rPr>
              <a:t>Nota: </a:t>
            </a:r>
            <a:r>
              <a:rPr lang="es-UY" sz="1400" i="0" strike="noStrike" baseline="0" dirty="0">
                <a:solidFill>
                  <a:schemeClr val="accent1"/>
                </a:solidFill>
                <a:latin typeface="Verdana" panose="020B0604030504040204" pitchFamily="34" charset="0"/>
                <a:ea typeface="Verdana" panose="020B0604030504040204" pitchFamily="34" charset="0"/>
              </a:rPr>
              <a:t>Acontecimientos </a:t>
            </a:r>
            <a:r>
              <a:rPr lang="es-UY" sz="1400" i="0" u="none" strike="noStrike" baseline="0" dirty="0">
                <a:solidFill>
                  <a:schemeClr val="accent1"/>
                </a:solidFill>
                <a:latin typeface="Verdana" panose="020B0604030504040204" pitchFamily="34" charset="0"/>
                <a:ea typeface="Verdana" panose="020B0604030504040204" pitchFamily="34" charset="0"/>
              </a:rPr>
              <a:t>EMSEVT obligatorios: EMC, EMD, EMH y EMI (art. 17-130.3.1 del Reglamento del Convenio)*</a:t>
            </a:r>
          </a:p>
          <a:p>
            <a:pPr algn="just"/>
            <a:endParaRPr lang="en-GB" sz="1400" dirty="0">
              <a:solidFill>
                <a:schemeClr val="accent1"/>
              </a:solidFill>
              <a:latin typeface="Verdana" panose="020B0604030504040204" pitchFamily="34" charset="0"/>
              <a:ea typeface="Verdana" panose="020B0604030504040204" pitchFamily="34" charset="0"/>
            </a:endParaRPr>
          </a:p>
          <a:p>
            <a:pPr algn="just"/>
            <a:r>
              <a:rPr lang="es-UY" sz="1400" dirty="0">
                <a:solidFill>
                  <a:schemeClr val="accent1"/>
                </a:solidFill>
                <a:latin typeface="Verdana" panose="020B0604030504040204" pitchFamily="34" charset="0"/>
                <a:ea typeface="Verdana" panose="020B0604030504040204" pitchFamily="34" charset="0"/>
              </a:rPr>
              <a:t>*</a:t>
            </a:r>
            <a:r>
              <a:rPr lang="es-UY" sz="1400" i="0" u="none" strike="noStrike" baseline="0" dirty="0">
                <a:solidFill>
                  <a:schemeClr val="accent1"/>
                </a:solidFill>
                <a:latin typeface="Verdana" panose="020B0604030504040204" pitchFamily="34" charset="0"/>
                <a:ea typeface="Verdana" panose="020B0604030504040204" pitchFamily="34" charset="0"/>
              </a:rPr>
              <a:t>EDH se añadió </a:t>
            </a:r>
            <a:r>
              <a:rPr lang="es-UY" sz="1400" dirty="0">
                <a:solidFill>
                  <a:schemeClr val="accent1"/>
                </a:solidFill>
                <a:latin typeface="Verdana" panose="020B0604030504040204" pitchFamily="34" charset="0"/>
                <a:ea typeface="Verdana" panose="020B0604030504040204" pitchFamily="34" charset="0"/>
              </a:rPr>
              <a:t>en el art. 17-131.7.8 como </a:t>
            </a:r>
            <a:r>
              <a:rPr lang="es-UY" sz="1400" i="0" u="none" strike="noStrike" baseline="0" dirty="0">
                <a:solidFill>
                  <a:schemeClr val="accent1"/>
                </a:solidFill>
                <a:latin typeface="Verdana" panose="020B0604030504040204" pitchFamily="34" charset="0"/>
                <a:ea typeface="Verdana" panose="020B0604030504040204" pitchFamily="34" charset="0"/>
              </a:rPr>
              <a:t>acontecimiento de distribución. </a:t>
            </a:r>
          </a:p>
        </p:txBody>
      </p:sp>
    </p:spTree>
    <p:extLst>
      <p:ext uri="{BB962C8B-B14F-4D97-AF65-F5344CB8AC3E}">
        <p14:creationId xmlns:p14="http://schemas.microsoft.com/office/powerpoint/2010/main" val="18678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1887862"/>
            <a:ext cx="9741108" cy="2387600"/>
          </a:xfrm>
        </p:spPr>
        <p:txBody>
          <a:bodyPr/>
          <a:lstStyle/>
          <a:p>
            <a:pPr defTabSz="450000"/>
            <a:br>
              <a:rPr lang="es-UY" sz="3600" dirty="0"/>
            </a:br>
            <a:r>
              <a:rPr lang="es-UY" sz="3600" dirty="0"/>
              <a:t>5. Exigencias técnicas de los servicios certificados y con valor declarado </a:t>
            </a:r>
          </a:p>
        </p:txBody>
      </p:sp>
    </p:spTree>
    <p:extLst>
      <p:ext uri="{BB962C8B-B14F-4D97-AF65-F5344CB8AC3E}">
        <p14:creationId xmlns:p14="http://schemas.microsoft.com/office/powerpoint/2010/main" val="75088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F0926AA0-993B-48E7-9417-3D60E04C9739}"/>
              </a:ext>
            </a:extLst>
          </p:cNvPr>
          <p:cNvGraphicFramePr>
            <a:graphicFrameLocks noGrp="1"/>
          </p:cNvGraphicFramePr>
          <p:nvPr>
            <p:extLst>
              <p:ext uri="{D42A27DB-BD31-4B8C-83A1-F6EECF244321}">
                <p14:modId xmlns:p14="http://schemas.microsoft.com/office/powerpoint/2010/main" val="433036509"/>
              </p:ext>
            </p:extLst>
          </p:nvPr>
        </p:nvGraphicFramePr>
        <p:xfrm>
          <a:off x="336061" y="1605035"/>
          <a:ext cx="11542430" cy="4122435"/>
        </p:xfrm>
        <a:graphic>
          <a:graphicData uri="http://schemas.openxmlformats.org/drawingml/2006/table">
            <a:tbl>
              <a:tblPr firstRow="1" bandRow="1">
                <a:tableStyleId>{5C22544A-7EE6-4342-B048-85BDC9FD1C3A}</a:tableStyleId>
              </a:tblPr>
              <a:tblGrid>
                <a:gridCol w="1204518">
                  <a:extLst>
                    <a:ext uri="{9D8B030D-6E8A-4147-A177-3AD203B41FA5}">
                      <a16:colId xmlns:a16="http://schemas.microsoft.com/office/drawing/2014/main" val="4240088380"/>
                    </a:ext>
                  </a:extLst>
                </a:gridCol>
                <a:gridCol w="1098118">
                  <a:extLst>
                    <a:ext uri="{9D8B030D-6E8A-4147-A177-3AD203B41FA5}">
                      <a16:colId xmlns:a16="http://schemas.microsoft.com/office/drawing/2014/main" val="1126149320"/>
                    </a:ext>
                  </a:extLst>
                </a:gridCol>
                <a:gridCol w="818606">
                  <a:extLst>
                    <a:ext uri="{9D8B030D-6E8A-4147-A177-3AD203B41FA5}">
                      <a16:colId xmlns:a16="http://schemas.microsoft.com/office/drawing/2014/main" val="1890771149"/>
                    </a:ext>
                  </a:extLst>
                </a:gridCol>
                <a:gridCol w="957943">
                  <a:extLst>
                    <a:ext uri="{9D8B030D-6E8A-4147-A177-3AD203B41FA5}">
                      <a16:colId xmlns:a16="http://schemas.microsoft.com/office/drawing/2014/main" val="2806209558"/>
                    </a:ext>
                  </a:extLst>
                </a:gridCol>
                <a:gridCol w="1147377">
                  <a:extLst>
                    <a:ext uri="{9D8B030D-6E8A-4147-A177-3AD203B41FA5}">
                      <a16:colId xmlns:a16="http://schemas.microsoft.com/office/drawing/2014/main" val="2288061698"/>
                    </a:ext>
                  </a:extLst>
                </a:gridCol>
                <a:gridCol w="977514">
                  <a:extLst>
                    <a:ext uri="{9D8B030D-6E8A-4147-A177-3AD203B41FA5}">
                      <a16:colId xmlns:a16="http://schemas.microsoft.com/office/drawing/2014/main" val="4276810786"/>
                    </a:ext>
                  </a:extLst>
                </a:gridCol>
                <a:gridCol w="1184366">
                  <a:extLst>
                    <a:ext uri="{9D8B030D-6E8A-4147-A177-3AD203B41FA5}">
                      <a16:colId xmlns:a16="http://schemas.microsoft.com/office/drawing/2014/main" val="1343876609"/>
                    </a:ext>
                  </a:extLst>
                </a:gridCol>
                <a:gridCol w="1105988">
                  <a:extLst>
                    <a:ext uri="{9D8B030D-6E8A-4147-A177-3AD203B41FA5}">
                      <a16:colId xmlns:a16="http://schemas.microsoft.com/office/drawing/2014/main" val="2359240388"/>
                    </a:ext>
                  </a:extLst>
                </a:gridCol>
                <a:gridCol w="1140823">
                  <a:extLst>
                    <a:ext uri="{9D8B030D-6E8A-4147-A177-3AD203B41FA5}">
                      <a16:colId xmlns:a16="http://schemas.microsoft.com/office/drawing/2014/main" val="424856154"/>
                    </a:ext>
                  </a:extLst>
                </a:gridCol>
                <a:gridCol w="933087">
                  <a:extLst>
                    <a:ext uri="{9D8B030D-6E8A-4147-A177-3AD203B41FA5}">
                      <a16:colId xmlns:a16="http://schemas.microsoft.com/office/drawing/2014/main" val="1579591718"/>
                    </a:ext>
                  </a:extLst>
                </a:gridCol>
                <a:gridCol w="974090">
                  <a:extLst>
                    <a:ext uri="{9D8B030D-6E8A-4147-A177-3AD203B41FA5}">
                      <a16:colId xmlns:a16="http://schemas.microsoft.com/office/drawing/2014/main" val="4237236238"/>
                    </a:ext>
                  </a:extLst>
                </a:gridCol>
              </a:tblGrid>
              <a:tr h="1147778">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Servicio postal</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Mercaderías o documentos</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Rango de peso</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No prioritario, prioritario, de alta gama</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Identificador provisto de un código de barras S10</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EMSEVT</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Seguimiento electrónico hasta la distribución</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ITMATT (datos del contenido de los envíos) y EAD</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Sistema de reclamaciones a través de Internet (SRI)</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Firma al momento de la distribución</a:t>
                      </a:r>
                    </a:p>
                  </a:txBody>
                  <a:tcPr marL="54000" marR="54000" marT="54000" marB="54000"/>
                </a:tc>
                <a:tc>
                  <a:txBody>
                    <a:bodyPr/>
                    <a:lstStyle/>
                    <a:p>
                      <a:pPr algn="l">
                        <a:spcBef>
                          <a:spcPts val="300"/>
                        </a:spcBef>
                        <a:spcAft>
                          <a:spcPts val="300"/>
                        </a:spcAft>
                      </a:pPr>
                      <a:r>
                        <a:rPr lang="es-UY" sz="1100" b="0" i="1" dirty="0">
                          <a:latin typeface="Verdana" panose="020B0604030504040204" pitchFamily="34" charset="0"/>
                          <a:ea typeface="Verdana" panose="020B0604030504040204" pitchFamily="34" charset="0"/>
                        </a:rPr>
                        <a:t>Responsabilidad entre operadores designados</a:t>
                      </a:r>
                    </a:p>
                  </a:txBody>
                  <a:tcPr marL="54000" marR="54000" marT="54000" marB="54000"/>
                </a:tc>
                <a:extLst>
                  <a:ext uri="{0D108BD9-81ED-4DB2-BD59-A6C34878D82A}">
                    <a16:rowId xmlns:a16="http://schemas.microsoft.com/office/drawing/2014/main" val="3586450011"/>
                  </a:ext>
                </a:extLst>
              </a:tr>
              <a:tr h="819841">
                <a:tc>
                  <a:txBody>
                    <a:bodyPr/>
                    <a:lstStyle/>
                    <a:p>
                      <a:pPr algn="l">
                        <a:spcBef>
                          <a:spcPts val="300"/>
                        </a:spcBef>
                        <a:spcAft>
                          <a:spcPts val="300"/>
                        </a:spcAft>
                      </a:pPr>
                      <a:r>
                        <a:rPr lang="es-UY" sz="1100" b="1" dirty="0">
                          <a:latin typeface="Verdana" panose="020B0604030504040204" pitchFamily="34" charset="0"/>
                          <a:ea typeface="Verdana" panose="020B0604030504040204" pitchFamily="34" charset="0"/>
                        </a:rPr>
                        <a:t>Servicio de certificación</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Documentos</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0–2 kg</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Prioritario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 (RA–RZ)</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s-UY" sz="11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N/A</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Facultativo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Sí</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Sí</a:t>
                      </a:r>
                    </a:p>
                  </a:txBody>
                  <a:tcPr marL="54000" marR="54000" marT="54000" marB="54000"/>
                </a:tc>
                <a:extLst>
                  <a:ext uri="{0D108BD9-81ED-4DB2-BD59-A6C34878D82A}">
                    <a16:rowId xmlns:a16="http://schemas.microsoft.com/office/drawing/2014/main" val="2535607510"/>
                  </a:ext>
                </a:extLst>
              </a:tr>
              <a:tr h="1077408">
                <a:tc>
                  <a:txBody>
                    <a:bodyPr/>
                    <a:lstStyle/>
                    <a:p>
                      <a:pPr algn="l">
                        <a:spcBef>
                          <a:spcPts val="300"/>
                        </a:spcBef>
                        <a:spcAft>
                          <a:spcPts val="300"/>
                        </a:spcAft>
                      </a:pPr>
                      <a:r>
                        <a:rPr lang="es-UY" sz="1100" b="1" dirty="0">
                          <a:latin typeface="Verdana" panose="020B0604030504040204" pitchFamily="34" charset="0"/>
                          <a:ea typeface="Verdana" panose="020B0604030504040204" pitchFamily="34" charset="0"/>
                        </a:rPr>
                        <a:t>Con valor declarado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Documentos (</a:t>
                      </a:r>
                      <a:r>
                        <a:rPr lang="es-ES" sz="1100" b="0" dirty="0">
                          <a:latin typeface="Verdana" panose="020B0604030504040204" pitchFamily="34" charset="0"/>
                          <a:ea typeface="Verdana" panose="020B0604030504040204" pitchFamily="34" charset="0"/>
                        </a:rPr>
                        <a:t>efectivo desde el 1 de enero de 2026)</a:t>
                      </a:r>
                      <a:endParaRPr lang="es-UY"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0–2 kg</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Prioritario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 (VA–VZ)</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s-UY" sz="1100" b="0" dirty="0">
                          <a:latin typeface="Verdana" panose="020B0604030504040204" pitchFamily="34" charset="0"/>
                          <a:ea typeface="Verdana" panose="020B0604030504040204" pitchFamily="34" charset="0"/>
                        </a:rPr>
                        <a:t>EMI</a:t>
                      </a:r>
                    </a:p>
                  </a:txBody>
                  <a:tcPr marL="54000" marR="54000" marT="54000" marB="5400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s-UY" sz="1100" b="0">
                          <a:latin typeface="Verdana" panose="020B0604030504040204" pitchFamily="34" charset="0"/>
                          <a:ea typeface="Verdana" panose="020B0604030504040204" pitchFamily="34" charset="0"/>
                        </a:rPr>
                        <a:t>N/A</a:t>
                      </a:r>
                      <a:endParaRPr lang="es-UY"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Facultativo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Sí</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Sí</a:t>
                      </a:r>
                    </a:p>
                  </a:txBody>
                  <a:tcPr marL="54000" marR="54000" marT="54000" marB="54000"/>
                </a:tc>
                <a:extLst>
                  <a:ext uri="{0D108BD9-81ED-4DB2-BD59-A6C34878D82A}">
                    <a16:rowId xmlns:a16="http://schemas.microsoft.com/office/drawing/2014/main" val="2495856426"/>
                  </a:ext>
                </a:extLst>
              </a:tr>
              <a:tr h="1077408">
                <a:tc>
                  <a:txBody>
                    <a:bodyPr/>
                    <a:lstStyle/>
                    <a:p>
                      <a:pPr algn="l">
                        <a:spcBef>
                          <a:spcPts val="300"/>
                        </a:spcBef>
                        <a:spcAft>
                          <a:spcPts val="300"/>
                        </a:spcAft>
                      </a:pPr>
                      <a:r>
                        <a:rPr lang="es-UY" sz="1100" b="1" dirty="0">
                          <a:latin typeface="Verdana" panose="020B0604030504040204" pitchFamily="34" charset="0"/>
                          <a:ea typeface="Verdana" panose="020B0604030504040204" pitchFamily="34" charset="0"/>
                        </a:rPr>
                        <a:t>Servicio de distribución con seguimiento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Documentos y mercaderías</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0–2 kg</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Prioritario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 (LA–LZ)</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s-UY" sz="11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Obligatorio (</a:t>
                      </a:r>
                      <a:r>
                        <a:rPr lang="es-UY" sz="1100" b="0" i="1" dirty="0">
                          <a:latin typeface="Verdana" panose="020B0604030504040204" pitchFamily="34" charset="0"/>
                          <a:ea typeface="Verdana" panose="020B0604030504040204" pitchFamily="34" charset="0"/>
                        </a:rPr>
                        <a:t>envíos sujetos al control aduanero</a:t>
                      </a:r>
                      <a:r>
                        <a:rPr lang="es-UY" sz="1100" b="0" dirty="0">
                          <a:latin typeface="Verdana" panose="020B0604030504040204" pitchFamily="34" charset="0"/>
                          <a:ea typeface="Verdana" panose="020B0604030504040204" pitchFamily="34" charset="0"/>
                        </a:rPr>
                        <a:t>)</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Facultativo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No</a:t>
                      </a:r>
                    </a:p>
                  </a:txBody>
                  <a:tcPr marL="54000" marR="54000" marT="54000" marB="54000"/>
                </a:tc>
                <a:tc>
                  <a:txBody>
                    <a:bodyPr/>
                    <a:lstStyle/>
                    <a:p>
                      <a:pPr algn="l">
                        <a:spcBef>
                          <a:spcPts val="300"/>
                        </a:spcBef>
                        <a:spcAft>
                          <a:spcPts val="300"/>
                        </a:spcAft>
                      </a:pPr>
                      <a:r>
                        <a:rPr lang="es-UY" sz="1100" b="0" dirty="0">
                          <a:latin typeface="Verdana" panose="020B0604030504040204" pitchFamily="34" charset="0"/>
                          <a:ea typeface="Verdana" panose="020B0604030504040204" pitchFamily="34" charset="0"/>
                        </a:rPr>
                        <a:t>No</a:t>
                      </a:r>
                    </a:p>
                  </a:txBody>
                  <a:tcPr marL="54000" marR="54000" marT="54000" marB="54000"/>
                </a:tc>
                <a:extLst>
                  <a:ext uri="{0D108BD9-81ED-4DB2-BD59-A6C34878D82A}">
                    <a16:rowId xmlns:a16="http://schemas.microsoft.com/office/drawing/2014/main" val="796308868"/>
                  </a:ext>
                </a:extLst>
              </a:tr>
            </a:tbl>
          </a:graphicData>
        </a:graphic>
      </p:graphicFrame>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3" y="497201"/>
            <a:ext cx="10010167" cy="574284"/>
          </a:xfrm>
        </p:spPr>
        <p:txBody>
          <a:bodyPr/>
          <a:lstStyle/>
          <a:p>
            <a:r>
              <a:rPr lang="es-UY" sz="2400" dirty="0"/>
              <a:t>Resumen de los elementos: servicios de certificación, de declaración de valor y de distribución con seguimiento</a:t>
            </a:r>
          </a:p>
        </p:txBody>
      </p:sp>
    </p:spTree>
    <p:extLst>
      <p:ext uri="{BB962C8B-B14F-4D97-AF65-F5344CB8AC3E}">
        <p14:creationId xmlns:p14="http://schemas.microsoft.com/office/powerpoint/2010/main" val="253585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307133"/>
            <a:ext cx="7967384" cy="574284"/>
          </a:xfrm>
        </p:spPr>
        <p:txBody>
          <a:bodyPr/>
          <a:lstStyle/>
          <a:p>
            <a:r>
              <a:rPr lang="es-UY" sz="3200" dirty="0"/>
              <a:t>Gestión de los itinerarios</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638550" y="1530220"/>
            <a:ext cx="8216900" cy="5041496"/>
          </a:xfrm>
          <a:ln>
            <a:noFill/>
          </a:ln>
        </p:spPr>
        <p:txBody>
          <a:bodyPr/>
          <a:lstStyle/>
          <a:p>
            <a:pPr marL="358775" algn="l">
              <a:buAutoNum type="arabicPeriod"/>
              <a:tabLst>
                <a:tab pos="358775" algn="l"/>
              </a:tabLst>
            </a:pPr>
            <a:r>
              <a:rPr lang="es-UY" sz="1800" dirty="0"/>
              <a:t>Ejecutar la función National Management &gt; Routing plan &gt; International &gt; Air and S.A.L. routes</a:t>
            </a:r>
          </a:p>
          <a:p>
            <a:pPr marL="358775" algn="l">
              <a:spcBef>
                <a:spcPts val="600"/>
              </a:spcBef>
              <a:buAutoNum type="arabicPeriod"/>
              <a:tabLst>
                <a:tab pos="358775" algn="l"/>
              </a:tabLst>
            </a:pPr>
            <a:r>
              <a:rPr lang="es-UY" sz="1800" dirty="0"/>
              <a:t>Crear nuevos itinerarios o actualizar los existentes. Seleccionar las subclases de despacho/envase autorizadas para el itinerario considerado:</a:t>
            </a:r>
          </a:p>
          <a:p>
            <a:pPr marL="715963" algn="l">
              <a:spcBef>
                <a:spcPts val="600"/>
              </a:spcBef>
              <a:buFont typeface="Verdana" panose="020B0604030504040204" pitchFamily="34" charset="0"/>
              <a:buChar char="–"/>
            </a:pPr>
            <a:r>
              <a:rPr lang="es-UY" sz="1800" dirty="0"/>
              <a:t>UX: ENVÍOS DE CORRESPONDENCIA CON SEGUIMIENTO DE LA DISTRIBUCIÓN</a:t>
            </a:r>
          </a:p>
          <a:p>
            <a:pPr marL="715963" algn="l">
              <a:spcBef>
                <a:spcPts val="600"/>
              </a:spcBef>
              <a:buFont typeface="Verdana" panose="020B0604030504040204" pitchFamily="34" charset="0"/>
              <a:buChar char="–"/>
            </a:pPr>
            <a:r>
              <a:rPr lang="es-UY" sz="1800" dirty="0"/>
              <a:t>UR: ENVÍOS DE CORRESPONDENCIA CERTIFICADOS</a:t>
            </a:r>
            <a:br>
              <a:rPr lang="es-UY" sz="1800" dirty="0"/>
            </a:br>
            <a:endParaRPr lang="es-UY" sz="1800" dirty="0"/>
          </a:p>
          <a:p>
            <a:pPr marL="4400" indent="0">
              <a:buNone/>
            </a:pPr>
            <a:endParaRPr lang="en-GB" dirty="0"/>
          </a:p>
        </p:txBody>
      </p:sp>
      <p:sp>
        <p:nvSpPr>
          <p:cNvPr id="6" name="ZoneTexte 5">
            <a:extLst>
              <a:ext uri="{FF2B5EF4-FFF2-40B4-BE49-F238E27FC236}">
                <a16:creationId xmlns:a16="http://schemas.microsoft.com/office/drawing/2014/main" id="{103FE221-C5DB-47C2-881E-E30E07300405}"/>
              </a:ext>
            </a:extLst>
          </p:cNvPr>
          <p:cNvSpPr txBox="1"/>
          <p:nvPr/>
        </p:nvSpPr>
        <p:spPr>
          <a:xfrm>
            <a:off x="336550" y="1435539"/>
            <a:ext cx="3048095" cy="2204232"/>
          </a:xfrm>
          <a:prstGeom prst="rect">
            <a:avLst/>
          </a:prstGeom>
          <a:solidFill>
            <a:schemeClr val="accent1">
              <a:lumMod val="20000"/>
              <a:lumOff val="80000"/>
            </a:schemeClr>
          </a:solidFill>
        </p:spPr>
        <p:txBody>
          <a:bodyPr wrap="square" tIns="90000" bIns="90000">
            <a:spAutoFit/>
          </a:bodyPr>
          <a:lstStyle/>
          <a:p>
            <a:pPr algn="just"/>
            <a:r>
              <a:rPr lang="es-UY" sz="1600" i="1" dirty="0">
                <a:effectLst/>
                <a:latin typeface="Verdana" panose="020B0604030504040204" pitchFamily="34" charset="0"/>
                <a:ea typeface="Verdana" panose="020B0604030504040204" pitchFamily="34" charset="0"/>
                <a:cs typeface="Times New Roman" panose="02020603050405020304" pitchFamily="18" charset="0"/>
              </a:rPr>
              <a:t>IPS permite configurar los itinerarios para expedir despachos y envases de la subclase de correo UX para los envíos con seguimiento, y de la subclase de correo UR para los envíos certificados</a:t>
            </a:r>
          </a:p>
        </p:txBody>
      </p:sp>
      <p:sp>
        <p:nvSpPr>
          <p:cNvPr id="7" name="Rectangle 6">
            <a:extLst>
              <a:ext uri="{FF2B5EF4-FFF2-40B4-BE49-F238E27FC236}">
                <a16:creationId xmlns:a16="http://schemas.microsoft.com/office/drawing/2014/main" id="{0421FAE6-C38E-496E-9671-F768820F93AF}"/>
              </a:ext>
            </a:extLst>
          </p:cNvPr>
          <p:cNvSpPr/>
          <p:nvPr/>
        </p:nvSpPr>
        <p:spPr>
          <a:xfrm>
            <a:off x="336550" y="4790364"/>
            <a:ext cx="7756572" cy="1760503"/>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tIns="90000" bIns="90000" rtlCol="0" anchor="t"/>
          <a:lstStyle/>
          <a:p>
            <a:pPr algn="just"/>
            <a:r>
              <a:rPr lang="es-UY" sz="1400" b="1" dirty="0">
                <a:latin typeface="Verdana" panose="020B0604030504040204" pitchFamily="34" charset="0"/>
                <a:ea typeface="Verdana" panose="020B0604030504040204" pitchFamily="34" charset="0"/>
              </a:rPr>
              <a:t>Envíos de correspondencia expedidos a EE. UU.</a:t>
            </a:r>
          </a:p>
          <a:p>
            <a:pPr algn="just"/>
            <a:endParaRPr lang="en-GB" sz="1400" b="1" dirty="0">
              <a:latin typeface="Verdana" panose="020B0604030504040204" pitchFamily="34" charset="0"/>
              <a:ea typeface="Verdana" panose="020B0604030504040204" pitchFamily="34" charset="0"/>
            </a:endParaRPr>
          </a:p>
          <a:p>
            <a:pPr algn="just"/>
            <a:r>
              <a:rPr lang="es-UY" sz="1400" dirty="0">
                <a:latin typeface="Verdana" panose="020B0604030504040204" pitchFamily="34" charset="0"/>
                <a:ea typeface="Verdana" panose="020B0604030504040204" pitchFamily="34" charset="0"/>
              </a:rPr>
              <a:t>USPS acepta únicamente:</a:t>
            </a:r>
          </a:p>
          <a:p>
            <a:pPr marL="360000" indent="-360000" algn="just">
              <a:spcBef>
                <a:spcPts val="600"/>
              </a:spcBef>
              <a:buFont typeface="Calibri" panose="020F0502020204030204" pitchFamily="34" charset="0"/>
              <a:buChar char="‒"/>
            </a:pPr>
            <a:r>
              <a:rPr lang="es-UY" sz="1400" b="1" dirty="0">
                <a:latin typeface="Verdana" panose="020B0604030504040204" pitchFamily="34" charset="0"/>
                <a:ea typeface="Verdana" panose="020B0604030504040204" pitchFamily="34" charset="0"/>
              </a:rPr>
              <a:t>envases UA</a:t>
            </a:r>
            <a:r>
              <a:rPr lang="es-UY" sz="1400" dirty="0">
                <a:latin typeface="Verdana" panose="020B0604030504040204" pitchFamily="34" charset="0"/>
                <a:ea typeface="Verdana" panose="020B0604030504040204" pitchFamily="34" charset="0"/>
              </a:rPr>
              <a:t> para los envíos de correspondencia que contienen </a:t>
            </a:r>
            <a:r>
              <a:rPr lang="es-UY" sz="1400" b="1" dirty="0">
                <a:latin typeface="Verdana" panose="020B0604030504040204" pitchFamily="34" charset="0"/>
                <a:ea typeface="Verdana" panose="020B0604030504040204" pitchFamily="34" charset="0"/>
              </a:rPr>
              <a:t>mercaderías</a:t>
            </a:r>
          </a:p>
          <a:p>
            <a:pPr marL="360000" indent="-360000" algn="just">
              <a:spcBef>
                <a:spcPts val="600"/>
              </a:spcBef>
              <a:buFont typeface="Calibri" panose="020F0502020204030204" pitchFamily="34" charset="0"/>
              <a:buChar char="‒"/>
            </a:pPr>
            <a:r>
              <a:rPr lang="es-UY" sz="1400" b="1" dirty="0">
                <a:latin typeface="Verdana" panose="020B0604030504040204" pitchFamily="34" charset="0"/>
                <a:ea typeface="Verdana" panose="020B0604030504040204" pitchFamily="34" charset="0"/>
              </a:rPr>
              <a:t>envases UL</a:t>
            </a:r>
            <a:r>
              <a:rPr lang="es-UY" sz="1400" dirty="0">
                <a:latin typeface="Verdana" panose="020B0604030504040204" pitchFamily="34" charset="0"/>
                <a:ea typeface="Verdana" panose="020B0604030504040204" pitchFamily="34" charset="0"/>
              </a:rPr>
              <a:t> para los envíos de correspondencia que contienen </a:t>
            </a:r>
            <a:r>
              <a:rPr lang="es-UY" sz="1400" b="1" dirty="0">
                <a:latin typeface="Verdana" panose="020B0604030504040204" pitchFamily="34" charset="0"/>
                <a:ea typeface="Verdana" panose="020B0604030504040204" pitchFamily="34" charset="0"/>
              </a:rPr>
              <a:t>documentos</a:t>
            </a:r>
            <a:br>
              <a:rPr lang="es-UY" sz="1400" dirty="0">
                <a:latin typeface="Verdana" panose="020B0604030504040204" pitchFamily="34" charset="0"/>
                <a:ea typeface="Verdana" panose="020B0604030504040204" pitchFamily="34" charset="0"/>
              </a:rPr>
            </a:br>
            <a:endParaRPr lang="es-UY" sz="1400" dirty="0">
              <a:latin typeface="Verdana" panose="020B0604030504040204" pitchFamily="34" charset="0"/>
              <a:ea typeface="Verdana" panose="020B0604030504040204" pitchFamily="34" charset="0"/>
            </a:endParaRPr>
          </a:p>
        </p:txBody>
      </p:sp>
      <p:pic>
        <p:nvPicPr>
          <p:cNvPr id="8" name="Picture 3">
            <a:extLst>
              <a:ext uri="{FF2B5EF4-FFF2-40B4-BE49-F238E27FC236}">
                <a16:creationId xmlns:a16="http://schemas.microsoft.com/office/drawing/2014/main" id="{C4CABF3F-DE5C-48C6-BC52-B4B4B77F24D0}"/>
              </a:ext>
            </a:extLst>
          </p:cNvPr>
          <p:cNvPicPr>
            <a:picLocks noChangeAspect="1"/>
          </p:cNvPicPr>
          <p:nvPr/>
        </p:nvPicPr>
        <p:blipFill>
          <a:blip r:embed="rId2"/>
          <a:stretch>
            <a:fillRect/>
          </a:stretch>
        </p:blipFill>
        <p:spPr>
          <a:xfrm>
            <a:off x="8488907" y="4065426"/>
            <a:ext cx="3366543" cy="2485441"/>
          </a:xfrm>
          <a:prstGeom prst="rect">
            <a:avLst/>
          </a:prstGeom>
        </p:spPr>
      </p:pic>
    </p:spTree>
    <p:extLst>
      <p:ext uri="{BB962C8B-B14F-4D97-AF65-F5344CB8AC3E}">
        <p14:creationId xmlns:p14="http://schemas.microsoft.com/office/powerpoint/2010/main" val="2260850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42195"/>
            <a:ext cx="7967384" cy="574284"/>
          </a:xfrm>
        </p:spPr>
        <p:txBody>
          <a:bodyPr/>
          <a:lstStyle/>
          <a:p>
            <a:r>
              <a:rPr lang="es-UY" sz="3200" dirty="0"/>
              <a:t>Creación de despachos</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254663" y="1530220"/>
            <a:ext cx="3841572" cy="5041496"/>
          </a:xfrm>
          <a:ln>
            <a:noFill/>
          </a:ln>
        </p:spPr>
        <p:txBody>
          <a:bodyPr/>
          <a:lstStyle/>
          <a:p>
            <a:pPr marL="0" indent="0">
              <a:buNone/>
            </a:pPr>
            <a:r>
              <a:rPr lang="es-UY" sz="1400" b="1" dirty="0"/>
              <a:t>Gestión del correo – Operaciones para el correo de salida </a:t>
            </a:r>
          </a:p>
          <a:p>
            <a:pPr marL="0" indent="0">
              <a:buNone/>
            </a:pPr>
            <a:r>
              <a:rPr lang="es-UY" sz="1400" dirty="0"/>
              <a:t> </a:t>
            </a:r>
          </a:p>
          <a:p>
            <a:pPr marL="0" indent="0">
              <a:buNone/>
            </a:pPr>
            <a:r>
              <a:rPr lang="es-UY" sz="1400" i="1" dirty="0"/>
              <a:t>Los envíos que llevan un indicador de servicio dentro de los rangos LA–LZ, RA–RZ o VA–VZ son almacenados de forma automática como envíos con seguimiento, envíos certificados o envíos con valor declarado, respectivamente. </a:t>
            </a:r>
          </a:p>
          <a:p>
            <a:pPr marL="0" indent="0">
              <a:buNone/>
            </a:pPr>
            <a:endParaRPr lang="en-GB" sz="1400" i="1" dirty="0"/>
          </a:p>
          <a:p>
            <a:pPr marL="0" indent="0">
              <a:buNone/>
            </a:pPr>
            <a:endParaRPr lang="en-GB" sz="1400" i="1" dirty="0"/>
          </a:p>
          <a:p>
            <a:pPr marL="0" indent="0" algn="l">
              <a:spcBef>
                <a:spcPts val="600"/>
              </a:spcBef>
              <a:spcAft>
                <a:spcPts val="0"/>
              </a:spcAft>
              <a:buNone/>
            </a:pPr>
            <a:r>
              <a:rPr lang="es-UY" sz="1400" i="1" dirty="0"/>
              <a:t>Función IPS:</a:t>
            </a:r>
          </a:p>
          <a:p>
            <a:pPr marL="0" indent="0" algn="l">
              <a:spcBef>
                <a:spcPts val="600"/>
              </a:spcBef>
              <a:spcAft>
                <a:spcPts val="600"/>
              </a:spcAft>
              <a:buNone/>
            </a:pPr>
            <a:r>
              <a:rPr lang="es-UY" sz="1400" i="1" dirty="0"/>
              <a:t>Letters &gt; Outbound &gt; Letters &gt; Receive letters at outward exchange office (EMB)</a:t>
            </a:r>
          </a:p>
          <a:p>
            <a:pPr marL="4400" indent="0">
              <a:buNone/>
            </a:pPr>
            <a:endParaRPr lang="en-GB" sz="1400" dirty="0"/>
          </a:p>
        </p:txBody>
      </p:sp>
      <p:grpSp>
        <p:nvGrpSpPr>
          <p:cNvPr id="6" name="Group 5">
            <a:extLst>
              <a:ext uri="{FF2B5EF4-FFF2-40B4-BE49-F238E27FC236}">
                <a16:creationId xmlns:a16="http://schemas.microsoft.com/office/drawing/2014/main" id="{A68A6E17-6D33-4BEC-8653-C8B0F9A68B28}"/>
              </a:ext>
            </a:extLst>
          </p:cNvPr>
          <p:cNvGrpSpPr>
            <a:grpSpLocks noChangeAspect="1"/>
          </p:cNvGrpSpPr>
          <p:nvPr/>
        </p:nvGrpSpPr>
        <p:grpSpPr>
          <a:xfrm>
            <a:off x="4298049" y="1531637"/>
            <a:ext cx="7505479" cy="3629416"/>
            <a:chOff x="2604039" y="1759536"/>
            <a:chExt cx="9428935" cy="4559538"/>
          </a:xfrm>
        </p:grpSpPr>
        <p:pic>
          <p:nvPicPr>
            <p:cNvPr id="7" name="Image 12">
              <a:extLst>
                <a:ext uri="{FF2B5EF4-FFF2-40B4-BE49-F238E27FC236}">
                  <a16:creationId xmlns:a16="http://schemas.microsoft.com/office/drawing/2014/main" id="{B2E57DDE-FCDA-486B-8118-203CE1E98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CDECF2D2-5EE8-455E-ADBF-B85D87C5B34D}"/>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9" name="Rectangle 8">
              <a:extLst>
                <a:ext uri="{FF2B5EF4-FFF2-40B4-BE49-F238E27FC236}">
                  <a16:creationId xmlns:a16="http://schemas.microsoft.com/office/drawing/2014/main" id="{074F22F3-BE8C-476E-A8E5-E1F5E7BBA8C6}"/>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D95524E-D969-42C7-80F4-6AF228CE4726}"/>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1" name="Rectangle 10">
              <a:extLst>
                <a:ext uri="{FF2B5EF4-FFF2-40B4-BE49-F238E27FC236}">
                  <a16:creationId xmlns:a16="http://schemas.microsoft.com/office/drawing/2014/main" id="{9755C6BA-48A8-4F1D-A03E-48AF87FB6466}"/>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C28AA2-3681-492B-98EF-FD8DFC784F2B}"/>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8B57A-2B35-4BF2-81E0-43B19CB03560}"/>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14" name="Rectangle 13">
              <a:extLst>
                <a:ext uri="{FF2B5EF4-FFF2-40B4-BE49-F238E27FC236}">
                  <a16:creationId xmlns:a16="http://schemas.microsoft.com/office/drawing/2014/main" id="{5FF2C38D-890E-4093-8B37-1A23EBEE2D90}"/>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23632D-AED9-4454-A847-692275C7DFE5}"/>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331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00107"/>
            <a:ext cx="7967384" cy="574284"/>
          </a:xfrm>
        </p:spPr>
        <p:txBody>
          <a:bodyPr/>
          <a:lstStyle/>
          <a:p>
            <a:r>
              <a:rPr lang="es-UY" sz="3200" dirty="0"/>
              <a:t>Correo de llegada</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1" y="1530220"/>
            <a:ext cx="6902450" cy="5041496"/>
          </a:xfrm>
          <a:ln>
            <a:noFill/>
          </a:ln>
        </p:spPr>
        <p:txBody>
          <a:bodyPr/>
          <a:lstStyle/>
          <a:p>
            <a:pPr marL="4400" indent="0">
              <a:buNone/>
            </a:pPr>
            <a:r>
              <a:rPr lang="es-UY" sz="2000" b="1" dirty="0"/>
              <a:t>Gestión del correo – Operaciones para el correo de llegada</a:t>
            </a:r>
          </a:p>
          <a:p>
            <a:pPr marL="4400" indent="0">
              <a:buNone/>
            </a:pPr>
            <a:r>
              <a:rPr lang="es-UY" sz="2000" dirty="0"/>
              <a:t> </a:t>
            </a:r>
          </a:p>
          <a:p>
            <a:pPr marL="4400" indent="0">
              <a:buNone/>
            </a:pPr>
            <a:r>
              <a:rPr lang="es-UY" sz="2000" i="1" dirty="0"/>
              <a:t>Los envíos que llevan un indicador de servicio dentro de los rangos LA–LZ, RA–RZ o VA–VZ son almacenados de forma automática como envíos con seguimiento, envíos certificados o envíos con valor declarado, respectivamente.</a:t>
            </a:r>
          </a:p>
          <a:p>
            <a:pPr marL="4400" indent="0">
              <a:buNone/>
            </a:pPr>
            <a:r>
              <a:rPr lang="es-UY" sz="2000" i="1" dirty="0"/>
              <a:t> </a:t>
            </a:r>
          </a:p>
          <a:p>
            <a:pPr marL="4400" indent="0">
              <a:buNone/>
            </a:pPr>
            <a:r>
              <a:rPr lang="es-UY" sz="2000" i="1" dirty="0"/>
              <a:t>Función IPS: </a:t>
            </a:r>
          </a:p>
          <a:p>
            <a:pPr marL="4400" indent="0">
              <a:spcBef>
                <a:spcPts val="600"/>
              </a:spcBef>
              <a:buNone/>
            </a:pPr>
            <a:r>
              <a:rPr lang="es-UY" sz="2000" i="1" dirty="0"/>
              <a:t>Letters &gt; Inbound &gt; Receive letters at exchange office</a:t>
            </a:r>
          </a:p>
          <a:p>
            <a:pPr marL="4400" indent="0">
              <a:buNone/>
            </a:pPr>
            <a:endParaRPr lang="en-GB" sz="2000" dirty="0"/>
          </a:p>
        </p:txBody>
      </p:sp>
      <p:pic>
        <p:nvPicPr>
          <p:cNvPr id="6" name="Image 3">
            <a:extLst>
              <a:ext uri="{FF2B5EF4-FFF2-40B4-BE49-F238E27FC236}">
                <a16:creationId xmlns:a16="http://schemas.microsoft.com/office/drawing/2014/main" id="{3526107E-5886-4260-9852-6FA551DD1C93}"/>
              </a:ext>
            </a:extLst>
          </p:cNvPr>
          <p:cNvPicPr>
            <a:picLocks noChangeAspect="1"/>
          </p:cNvPicPr>
          <p:nvPr/>
        </p:nvPicPr>
        <p:blipFill>
          <a:blip r:embed="rId2"/>
          <a:stretch>
            <a:fillRect/>
          </a:stretch>
        </p:blipFill>
        <p:spPr>
          <a:xfrm>
            <a:off x="7607580" y="1530220"/>
            <a:ext cx="4247870" cy="4339786"/>
          </a:xfrm>
          <a:prstGeom prst="rect">
            <a:avLst/>
          </a:prstGeom>
        </p:spPr>
      </p:pic>
    </p:spTree>
    <p:extLst>
      <p:ext uri="{BB962C8B-B14F-4D97-AF65-F5344CB8AC3E}">
        <p14:creationId xmlns:p14="http://schemas.microsoft.com/office/powerpoint/2010/main" val="273368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9556802" cy="574284"/>
          </a:xfrm>
        </p:spPr>
        <p:txBody>
          <a:bodyPr/>
          <a:lstStyle/>
          <a:p>
            <a:r>
              <a:rPr lang="es-UY" sz="3200" dirty="0"/>
              <a:t>Configuración de los mensajes EDI</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1" y="1530220"/>
            <a:ext cx="6521450" cy="5041496"/>
          </a:xfrm>
          <a:ln>
            <a:noFill/>
          </a:ln>
        </p:spPr>
        <p:txBody>
          <a:bodyPr/>
          <a:lstStyle/>
          <a:p>
            <a:pPr marL="0" indent="0">
              <a:buNone/>
            </a:pPr>
            <a:r>
              <a:rPr lang="es-UY" sz="2000" b="1" dirty="0"/>
              <a:t>Configuración del intercambio electrónico de datos (EDI)</a:t>
            </a:r>
          </a:p>
          <a:p>
            <a:pPr marL="0" indent="0">
              <a:buNone/>
            </a:pPr>
            <a:r>
              <a:rPr lang="es-UY" sz="2000" dirty="0"/>
              <a:t> </a:t>
            </a:r>
          </a:p>
          <a:p>
            <a:pPr marL="0" indent="0">
              <a:buNone/>
            </a:pPr>
            <a:r>
              <a:rPr lang="es-UY" sz="2000" i="1" dirty="0"/>
              <a:t>La configuración EDI es la misma para todos los productos/servicios de envíos de correspondencia.</a:t>
            </a:r>
          </a:p>
          <a:p>
            <a:pPr marL="0" indent="0">
              <a:buNone/>
            </a:pPr>
            <a:r>
              <a:rPr lang="es-UY" sz="2000" i="1" dirty="0"/>
              <a:t> </a:t>
            </a:r>
          </a:p>
          <a:p>
            <a:pPr marL="0" indent="0">
              <a:buNone/>
            </a:pPr>
            <a:r>
              <a:rPr lang="es-UY" sz="2000" dirty="0"/>
              <a:t>En</a:t>
            </a:r>
            <a:r>
              <a:rPr lang="es-UY" sz="2000" i="1" dirty="0"/>
              <a:t> National Management &gt; EDI &gt; EDI partners &amp; exchanges, marque para todos sus corresponsales «Mail class: U – EMSEVT 3.0».</a:t>
            </a:r>
          </a:p>
          <a:p>
            <a:pPr marL="4400" indent="0">
              <a:buNone/>
            </a:pPr>
            <a:endParaRPr lang="en-GB" sz="2000" dirty="0"/>
          </a:p>
        </p:txBody>
      </p:sp>
      <p:pic>
        <p:nvPicPr>
          <p:cNvPr id="7" name="Image 7">
            <a:extLst>
              <a:ext uri="{FF2B5EF4-FFF2-40B4-BE49-F238E27FC236}">
                <a16:creationId xmlns:a16="http://schemas.microsoft.com/office/drawing/2014/main" id="{6C152CF6-744C-4512-86EA-713A4D717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9168" y="1530220"/>
            <a:ext cx="4666282" cy="4069432"/>
          </a:xfrm>
          <a:prstGeom prst="rect">
            <a:avLst/>
          </a:prstGeom>
          <a:noFill/>
        </p:spPr>
      </p:pic>
    </p:spTree>
    <p:extLst>
      <p:ext uri="{BB962C8B-B14F-4D97-AF65-F5344CB8AC3E}">
        <p14:creationId xmlns:p14="http://schemas.microsoft.com/office/powerpoint/2010/main" val="107227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370030"/>
            <a:ext cx="7967384" cy="574284"/>
          </a:xfrm>
        </p:spPr>
        <p:txBody>
          <a:bodyPr/>
          <a:lstStyle/>
          <a:p>
            <a:r>
              <a:rPr lang="es-UY" sz="3200" dirty="0"/>
              <a:t>IPS 2025</a:t>
            </a:r>
          </a:p>
        </p:txBody>
      </p:sp>
      <p:graphicFrame>
        <p:nvGraphicFramePr>
          <p:cNvPr id="7" name="Diagramme 2">
            <a:extLst>
              <a:ext uri="{FF2B5EF4-FFF2-40B4-BE49-F238E27FC236}">
                <a16:creationId xmlns:a16="http://schemas.microsoft.com/office/drawing/2014/main" id="{63806F9C-92A4-4FBC-B59C-A072D35F4068}"/>
              </a:ext>
            </a:extLst>
          </p:cNvPr>
          <p:cNvGraphicFramePr/>
          <p:nvPr>
            <p:extLst>
              <p:ext uri="{D42A27DB-BD31-4B8C-83A1-F6EECF244321}">
                <p14:modId xmlns:p14="http://schemas.microsoft.com/office/powerpoint/2010/main" val="2734134437"/>
              </p:ext>
            </p:extLst>
          </p:nvPr>
        </p:nvGraphicFramePr>
        <p:xfrm>
          <a:off x="350360" y="1530220"/>
          <a:ext cx="11505090"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5">
            <a:extLst>
              <a:ext uri="{FF2B5EF4-FFF2-40B4-BE49-F238E27FC236}">
                <a16:creationId xmlns:a16="http://schemas.microsoft.com/office/drawing/2014/main" id="{8A24D800-9ED1-4FDE-B3D7-ACACC72C10FB}"/>
              </a:ext>
            </a:extLst>
          </p:cNvPr>
          <p:cNvSpPr txBox="1"/>
          <p:nvPr/>
        </p:nvSpPr>
        <p:spPr>
          <a:xfrm>
            <a:off x="3306329" y="4467524"/>
            <a:ext cx="6404599" cy="553998"/>
          </a:xfrm>
          <a:prstGeom prst="rect">
            <a:avLst/>
          </a:prstGeom>
          <a:noFill/>
        </p:spPr>
        <p:txBody>
          <a:bodyPr wrap="square" lIns="0" tIns="0" rIns="0" bIns="0">
            <a:spAutoFit/>
          </a:bodyPr>
          <a:lstStyle/>
          <a:p>
            <a:r>
              <a:rPr lang="es-UY" dirty="0">
                <a:latin typeface="Verdana" panose="020B0604030504040204" pitchFamily="34" charset="0"/>
                <a:ea typeface="Verdana" panose="020B0604030504040204" pitchFamily="34" charset="0"/>
              </a:rPr>
              <a:t>Agradecemos que comunique sus ideas o sugerencias al CTP.</a:t>
            </a:r>
          </a:p>
        </p:txBody>
      </p:sp>
      <p:pic>
        <p:nvPicPr>
          <p:cNvPr id="9" name="Image 9">
            <a:extLst>
              <a:ext uri="{FF2B5EF4-FFF2-40B4-BE49-F238E27FC236}">
                <a16:creationId xmlns:a16="http://schemas.microsoft.com/office/drawing/2014/main" id="{F1EB7DAD-8C23-483E-BF6B-75846E36CA69}"/>
              </a:ext>
            </a:extLst>
          </p:cNvPr>
          <p:cNvPicPr>
            <a:picLocks noChangeAspect="1"/>
          </p:cNvPicPr>
          <p:nvPr/>
        </p:nvPicPr>
        <p:blipFill>
          <a:blip r:embed="rId7"/>
          <a:stretch>
            <a:fillRect/>
          </a:stretch>
        </p:blipFill>
        <p:spPr>
          <a:xfrm>
            <a:off x="420953" y="4329222"/>
            <a:ext cx="2584704" cy="2157984"/>
          </a:xfrm>
          <a:prstGeom prst="rect">
            <a:avLst/>
          </a:prstGeom>
        </p:spPr>
      </p:pic>
      <p:pic>
        <p:nvPicPr>
          <p:cNvPr id="10" name="Image 11">
            <a:extLst>
              <a:ext uri="{FF2B5EF4-FFF2-40B4-BE49-F238E27FC236}">
                <a16:creationId xmlns:a16="http://schemas.microsoft.com/office/drawing/2014/main" id="{B17F05BD-80B4-440B-AC12-3E77AABE385A}"/>
              </a:ext>
            </a:extLst>
          </p:cNvPr>
          <p:cNvPicPr>
            <a:picLocks noChangeAspect="1"/>
          </p:cNvPicPr>
          <p:nvPr/>
        </p:nvPicPr>
        <p:blipFill>
          <a:blip r:embed="rId8"/>
          <a:stretch>
            <a:fillRect/>
          </a:stretch>
        </p:blipFill>
        <p:spPr>
          <a:xfrm>
            <a:off x="9648507" y="4400279"/>
            <a:ext cx="2206943" cy="2086927"/>
          </a:xfrm>
          <a:prstGeom prst="rect">
            <a:avLst/>
          </a:prstGeom>
        </p:spPr>
      </p:pic>
    </p:spTree>
    <p:extLst>
      <p:ext uri="{BB962C8B-B14F-4D97-AF65-F5344CB8AC3E}">
        <p14:creationId xmlns:p14="http://schemas.microsoft.com/office/powerpoint/2010/main" val="18541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s-UY" sz="3600" dirty="0"/>
            </a:br>
            <a:r>
              <a:rPr lang="es-UY" sz="3600" dirty="0"/>
              <a:t>6. Remuneración</a:t>
            </a:r>
          </a:p>
        </p:txBody>
      </p:sp>
    </p:spTree>
    <p:extLst>
      <p:ext uri="{BB962C8B-B14F-4D97-AF65-F5344CB8AC3E}">
        <p14:creationId xmlns:p14="http://schemas.microsoft.com/office/powerpoint/2010/main" val="56501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Pr lang="es-UY" sz="3600" b="0" i="0" u="none" strike="noStrike" baseline="0" dirty="0">
                <a:solidFill>
                  <a:srgbClr val="000000"/>
                </a:solidFill>
              </a:rPr>
            </a:br>
            <a:r>
              <a:rPr lang="es-UY" sz="3600" dirty="0"/>
              <a:t> 1. Los factores que impulsan el cambio: contexto y disposiciones reglamentarias </a:t>
            </a:r>
          </a:p>
        </p:txBody>
      </p:sp>
    </p:spTree>
    <p:extLst>
      <p:ext uri="{BB962C8B-B14F-4D97-AF65-F5344CB8AC3E}">
        <p14:creationId xmlns:p14="http://schemas.microsoft.com/office/powerpoint/2010/main" val="154634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30</a:t>
            </a:fld>
            <a:endParaRPr lang="en-GB"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6030" y="1417319"/>
            <a:ext cx="11412806" cy="5157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UY" sz="1800" b="1" dirty="0">
                <a:solidFill>
                  <a:schemeClr val="accent2">
                    <a:lumMod val="75000"/>
                  </a:schemeClr>
                </a:solidFill>
              </a:rPr>
              <a:t>Envíos certificados y envíos con valor declarado (documentos)
</a:t>
            </a:r>
            <a:r>
              <a:rPr lang="es-UY" sz="1800" b="1" dirty="0"/>
              <a:t>-</a:t>
            </a:r>
            <a:r>
              <a:rPr lang="es-UY" sz="1800" b="1" dirty="0">
                <a:solidFill>
                  <a:schemeClr val="accent2">
                    <a:lumMod val="75000"/>
                  </a:schemeClr>
                </a:solidFill>
              </a:rPr>
              <a:t> </a:t>
            </a:r>
            <a:r>
              <a:rPr lang="es-UY" sz="1600" dirty="0"/>
              <a:t>Pago adicional para los envíos certificados en 2026: 1,745 DEG/envío (+4,5% frente a 2025</a:t>
            </a:r>
          </a:p>
          <a:p>
            <a:pPr marL="0" indent="0">
              <a:lnSpc>
                <a:spcPct val="100000"/>
              </a:lnSpc>
              <a:spcBef>
                <a:spcPts val="600"/>
              </a:spcBef>
              <a:spcAft>
                <a:spcPts val="600"/>
              </a:spcAft>
              <a:buNone/>
              <a:defRPr/>
            </a:pPr>
            <a:r>
              <a:rPr lang="es-UY" sz="1600" dirty="0"/>
              <a:t>- Pago adicional para los envíos con valor declarado (documentos) en 2026: 2,045 DEG/envío </a:t>
            </a:r>
          </a:p>
          <a:p>
            <a:pPr marL="0" lvl="1" indent="0">
              <a:lnSpc>
                <a:spcPct val="100000"/>
              </a:lnSpc>
              <a:spcBef>
                <a:spcPts val="300"/>
              </a:spcBef>
              <a:spcAft>
                <a:spcPts val="600"/>
              </a:spcAft>
              <a:buNone/>
              <a:tabLst>
                <a:tab pos="287338" algn="l"/>
              </a:tabLst>
              <a:defRPr/>
            </a:pPr>
            <a:r>
              <a:rPr lang="es-UY" sz="1600" dirty="0"/>
              <a:t>- Remuneración suplementaria para el seguimiento obligatorio:</a:t>
            </a:r>
          </a:p>
          <a:p>
            <a:pPr marL="742950" lvl="2" indent="-285750">
              <a:lnSpc>
                <a:spcPct val="100000"/>
              </a:lnSpc>
              <a:spcBef>
                <a:spcPts val="600"/>
              </a:spcBef>
              <a:spcAft>
                <a:spcPts val="600"/>
              </a:spcAft>
              <a:tabLst>
                <a:tab pos="287338" algn="l"/>
              </a:tabLst>
              <a:defRPr/>
            </a:pPr>
            <a:r>
              <a:rPr lang="es-UY" sz="1500" dirty="0"/>
              <a:t>0,250 DEG/envío cuando el operador designado de destino transmite puntualmente los datos de escaneado de los acontecimientos EMD y EDH o EMH o EMI</a:t>
            </a:r>
          </a:p>
          <a:p>
            <a:pPr marL="742950" lvl="2" indent="-285750">
              <a:lnSpc>
                <a:spcPct val="100000"/>
              </a:lnSpc>
              <a:spcBef>
                <a:spcPts val="600"/>
              </a:spcBef>
              <a:spcAft>
                <a:spcPts val="600"/>
              </a:spcAft>
              <a:tabLst>
                <a:tab pos="287338" algn="l"/>
              </a:tabLst>
              <a:defRPr/>
            </a:pPr>
            <a:r>
              <a:rPr lang="es-UY" sz="1500" dirty="0"/>
              <a:t>Esta remuneración aumenta a 0,500 DEG si el operador designado de destino alcanza un objetivo de desempeño para EDH/EMH/EMI con respecto a EMD de 80% en 2026, 85% en 2027, 90% en 2028 y 95% en 2029 y 2030</a:t>
            </a:r>
          </a:p>
          <a:p>
            <a:pPr marL="457200" lvl="1" indent="0">
              <a:lnSpc>
                <a:spcPct val="100000"/>
              </a:lnSpc>
              <a:spcBef>
                <a:spcPts val="600"/>
              </a:spcBef>
              <a:spcAft>
                <a:spcPts val="600"/>
              </a:spcAft>
              <a:buNone/>
              <a:defRPr/>
            </a:pPr>
            <a:endParaRPr lang="en-US" sz="160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636410" y="375414"/>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000" dirty="0"/>
              <a:t>Remuneración de los documentos certificados y los documentos con valor declarado a partir </a:t>
            </a:r>
            <a:r>
              <a:rPr lang="es-UY" sz="2000" dirty="0">
                <a:solidFill>
                  <a:schemeClr val="accent2">
                    <a:lumMod val="75000"/>
                  </a:schemeClr>
                </a:solidFill>
              </a:rPr>
              <a:t>del 1</a:t>
            </a:r>
            <a:r>
              <a:rPr lang="es-UY" sz="2000" baseline="30000" dirty="0">
                <a:solidFill>
                  <a:schemeClr val="accent2">
                    <a:lumMod val="75000"/>
                  </a:schemeClr>
                </a:solidFill>
              </a:rPr>
              <a:t>o</a:t>
            </a:r>
            <a:r>
              <a:rPr lang="es-UY" sz="2000" dirty="0">
                <a:solidFill>
                  <a:schemeClr val="accent2">
                    <a:lumMod val="75000"/>
                  </a:schemeClr>
                </a:solidFill>
              </a:rPr>
              <a:t> de enero de 2026</a:t>
            </a:r>
          </a:p>
        </p:txBody>
      </p:sp>
      <p:sp>
        <p:nvSpPr>
          <p:cNvPr id="7" name="TextBox 6">
            <a:extLst>
              <a:ext uri="{FF2B5EF4-FFF2-40B4-BE49-F238E27FC236}">
                <a16:creationId xmlns:a16="http://schemas.microsoft.com/office/drawing/2014/main" id="{AE00811E-851B-4165-8AAB-25A4BA872B04}"/>
              </a:ext>
            </a:extLst>
          </p:cNvPr>
          <p:cNvSpPr txBox="1"/>
          <p:nvPr/>
        </p:nvSpPr>
        <p:spPr>
          <a:xfrm>
            <a:off x="336030" y="4851450"/>
            <a:ext cx="11191487"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UY" sz="1600" u="sng" dirty="0">
                <a:latin typeface="Verdana" panose="020B0604030504040204" pitchFamily="34" charset="0"/>
                <a:ea typeface="Verdana" panose="020B0604030504040204" pitchFamily="34" charset="0"/>
              </a:rPr>
              <a:t>Remuneración total</a:t>
            </a:r>
            <a:r>
              <a:rPr lang="es-UY" sz="1600" dirty="0">
                <a:latin typeface="Verdana" panose="020B0604030504040204" pitchFamily="34" charset="0"/>
                <a:ea typeface="Verdana" panose="020B0604030504040204" pitchFamily="34" charset="0"/>
              </a:rPr>
              <a:t> = Remuneración básica (</a:t>
            </a:r>
            <a:r>
              <a:rPr lang="es-UY" sz="1600" b="1" dirty="0">
                <a:latin typeface="Verdana" panose="020B0604030504040204" pitchFamily="34" charset="0"/>
                <a:ea typeface="Verdana" panose="020B0604030504040204" pitchFamily="34" charset="0"/>
              </a:rPr>
              <a:t>formato E</a:t>
            </a:r>
            <a:r>
              <a:rPr lang="es-UY" sz="1600" dirty="0">
                <a:latin typeface="Verdana" panose="020B0604030504040204" pitchFamily="34" charset="0"/>
                <a:ea typeface="Verdana" panose="020B0604030504040204" pitchFamily="34" charset="0"/>
              </a:rPr>
              <a:t>) + pago adicional (sobretasa) + remuneración suplementaria (seguimiento, obligatorio)</a:t>
            </a:r>
          </a:p>
        </p:txBody>
      </p:sp>
    </p:spTree>
    <p:extLst>
      <p:ext uri="{BB962C8B-B14F-4D97-AF65-F5344CB8AC3E}">
        <p14:creationId xmlns:p14="http://schemas.microsoft.com/office/powerpoint/2010/main" val="29442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31</a:t>
            </a:fld>
            <a:endParaRPr lang="en-GB"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413193" y="1571237"/>
            <a:ext cx="11221458" cy="28636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UY" sz="1800" b="1" dirty="0">
                <a:solidFill>
                  <a:schemeClr val="accent1"/>
                </a:solidFill>
              </a:rPr>
              <a:t>Envíos certificados y con valor declarado (documentos)</a:t>
            </a:r>
          </a:p>
          <a:p>
            <a:pPr marL="0" lvl="1" indent="-360000" defTabSz="360000">
              <a:lnSpc>
                <a:spcPct val="100000"/>
              </a:lnSpc>
              <a:spcBef>
                <a:spcPts val="300"/>
              </a:spcBef>
              <a:spcAft>
                <a:spcPts val="600"/>
              </a:spcAft>
              <a:buFont typeface="Verdana" panose="020B0604030504040204" pitchFamily="34" charset="0"/>
              <a:buChar char="-"/>
              <a:tabLst>
                <a:tab pos="360000" algn="l"/>
              </a:tabLst>
              <a:defRPr/>
            </a:pPr>
            <a:r>
              <a:rPr lang="es-UY" sz="1600" dirty="0"/>
              <a:t>Remuneración básica: formato P/G (cambio)</a:t>
            </a:r>
          </a:p>
          <a:p>
            <a:pPr marL="0" lvl="1" indent="-360000" defTabSz="360000">
              <a:lnSpc>
                <a:spcPct val="100000"/>
              </a:lnSpc>
              <a:spcBef>
                <a:spcPts val="300"/>
              </a:spcBef>
              <a:spcAft>
                <a:spcPts val="600"/>
              </a:spcAft>
              <a:buFont typeface="Verdana" panose="020B0604030504040204" pitchFamily="34" charset="0"/>
              <a:buChar char="-"/>
              <a:tabLst>
                <a:tab pos="360000" algn="l"/>
              </a:tabLst>
              <a:defRPr/>
            </a:pPr>
            <a:r>
              <a:rPr lang="es-UY" sz="1600" dirty="0"/>
              <a:t>Pago adicional para los envíos certificados (sobretasa): 2,500 DEG/envío (para compensar el cambio de 	la remuneración básica del formato E&gt;P/G) (+4,5% anual para los años siguientes)</a:t>
            </a:r>
          </a:p>
          <a:p>
            <a:pPr marL="0" lvl="1" indent="-360000" defTabSz="360000">
              <a:lnSpc>
                <a:spcPct val="100000"/>
              </a:lnSpc>
              <a:spcBef>
                <a:spcPts val="300"/>
              </a:spcBef>
              <a:spcAft>
                <a:spcPts val="600"/>
              </a:spcAft>
              <a:buFont typeface="Verdana" panose="020B0604030504040204" pitchFamily="34" charset="0"/>
              <a:buChar char="-"/>
              <a:tabLst>
                <a:tab pos="360000" algn="l"/>
              </a:tabLst>
              <a:defRPr/>
            </a:pPr>
            <a:r>
              <a:rPr lang="es-UY" sz="1600" dirty="0"/>
              <a:t>Pago adicional para los envíos con valor declarado (sobretasa): 0,300 DEG/envío además de la 	sobretasa de los envíos certificados (2,800 DEG in 2027)</a:t>
            </a:r>
          </a:p>
          <a:p>
            <a:pPr marL="0" lvl="1" indent="-360000" defTabSz="360000">
              <a:lnSpc>
                <a:spcPct val="100000"/>
              </a:lnSpc>
              <a:spcBef>
                <a:spcPts val="300"/>
              </a:spcBef>
              <a:spcAft>
                <a:spcPts val="600"/>
              </a:spcAft>
              <a:buFont typeface="Verdana" panose="020B0604030504040204" pitchFamily="34" charset="0"/>
              <a:buChar char="-"/>
              <a:tabLst>
                <a:tab pos="360000" algn="l"/>
              </a:tabLst>
              <a:defRPr/>
            </a:pPr>
            <a:r>
              <a:rPr lang="es-UY" sz="1600" dirty="0"/>
              <a:t>Remuneración suplementaria para el seguimiento obligatorio (la misma que en 2026 – ver la	diapositiva anterior)</a:t>
            </a:r>
            <a:br>
              <a:rPr lang="es-UY" sz="1600" dirty="0"/>
            </a:br>
            <a:endParaRPr lang="es-UY" sz="1600" dirty="0"/>
          </a:p>
          <a:p>
            <a:pPr marL="457200" lvl="1" indent="0">
              <a:lnSpc>
                <a:spcPct val="100000"/>
              </a:lnSpc>
              <a:spcBef>
                <a:spcPts val="600"/>
              </a:spcBef>
              <a:spcAft>
                <a:spcPts val="600"/>
              </a:spcAft>
              <a:buNone/>
              <a:defRPr/>
            </a:pPr>
            <a:endParaRPr lang="en-US" sz="160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99881"/>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000" dirty="0"/>
              <a:t>Remuneración de los documentos certificados y los documentos con valor declarado a partir </a:t>
            </a:r>
            <a:r>
              <a:rPr lang="es-UY" sz="2000" dirty="0">
                <a:solidFill>
                  <a:schemeClr val="accent1"/>
                </a:solidFill>
              </a:rPr>
              <a:t>del 1</a:t>
            </a:r>
            <a:r>
              <a:rPr lang="es-UY" sz="2000" baseline="30000" dirty="0">
                <a:solidFill>
                  <a:schemeClr val="accent1"/>
                </a:solidFill>
              </a:rPr>
              <a:t>o</a:t>
            </a:r>
            <a:r>
              <a:rPr lang="es-UY" sz="2000" dirty="0">
                <a:solidFill>
                  <a:schemeClr val="accent1"/>
                </a:solidFill>
              </a:rPr>
              <a:t> de enero de 2027</a:t>
            </a:r>
          </a:p>
        </p:txBody>
      </p:sp>
      <p:sp>
        <p:nvSpPr>
          <p:cNvPr id="8" name="TextBox 7">
            <a:extLst>
              <a:ext uri="{FF2B5EF4-FFF2-40B4-BE49-F238E27FC236}">
                <a16:creationId xmlns:a16="http://schemas.microsoft.com/office/drawing/2014/main" id="{45311C28-E1FE-413D-9F20-5C589C6A5AB7}"/>
              </a:ext>
            </a:extLst>
          </p:cNvPr>
          <p:cNvSpPr txBox="1"/>
          <p:nvPr/>
        </p:nvSpPr>
        <p:spPr>
          <a:xfrm>
            <a:off x="413193" y="4434840"/>
            <a:ext cx="11221458"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UY" sz="1600" u="sng" dirty="0">
                <a:latin typeface="Verdana" panose="020B0604030504040204" pitchFamily="34" charset="0"/>
                <a:ea typeface="Verdana" panose="020B0604030504040204" pitchFamily="34" charset="0"/>
              </a:rPr>
              <a:t>Remuneración total</a:t>
            </a:r>
            <a:r>
              <a:rPr lang="es-UY" sz="1600" dirty="0">
                <a:latin typeface="Verdana" panose="020B0604030504040204" pitchFamily="34" charset="0"/>
                <a:ea typeface="Verdana" panose="020B0604030504040204" pitchFamily="34" charset="0"/>
              </a:rPr>
              <a:t> = Remuneración básica (</a:t>
            </a:r>
            <a:r>
              <a:rPr lang="es-UY" sz="1600" b="1" dirty="0">
                <a:latin typeface="Verdana" panose="020B0604030504040204" pitchFamily="34" charset="0"/>
                <a:ea typeface="Verdana" panose="020B0604030504040204" pitchFamily="34" charset="0"/>
              </a:rPr>
              <a:t>formato P/G</a:t>
            </a:r>
            <a:r>
              <a:rPr lang="es-UY" sz="1600" dirty="0">
                <a:latin typeface="Verdana" panose="020B0604030504040204" pitchFamily="34" charset="0"/>
                <a:ea typeface="Verdana" panose="020B0604030504040204" pitchFamily="34" charset="0"/>
              </a:rPr>
              <a:t>) + pago adicional (sobretasa) + remuneración suplementaria (seguimiento, obligatorio)</a:t>
            </a:r>
          </a:p>
        </p:txBody>
      </p:sp>
    </p:spTree>
    <p:extLst>
      <p:ext uri="{BB962C8B-B14F-4D97-AF65-F5344CB8AC3E}">
        <p14:creationId xmlns:p14="http://schemas.microsoft.com/office/powerpoint/2010/main" val="410990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32</a:t>
            </a:fld>
            <a:endParaRPr lang="en-GB"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5957" y="1561642"/>
            <a:ext cx="11298693" cy="50280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spcAft>
                <a:spcPts val="600"/>
              </a:spcAft>
              <a:buNone/>
              <a:tabLst>
                <a:tab pos="287338" algn="l"/>
              </a:tabLst>
              <a:defRPr/>
            </a:pPr>
            <a:r>
              <a:rPr lang="es-UY" sz="1800" b="1" dirty="0">
                <a:solidFill>
                  <a:schemeClr val="accent1"/>
                </a:solidFill>
              </a:rPr>
              <a:t>Encomiendas con valor declarado</a:t>
            </a:r>
          </a:p>
          <a:p>
            <a:pPr marL="0" lvl="1" indent="0">
              <a:lnSpc>
                <a:spcPct val="100000"/>
              </a:lnSpc>
              <a:spcBef>
                <a:spcPts val="600"/>
              </a:spcBef>
              <a:spcAft>
                <a:spcPts val="600"/>
              </a:spcAft>
              <a:buNone/>
              <a:tabLst>
                <a:tab pos="287338" algn="l"/>
              </a:tabLst>
              <a:defRPr/>
            </a:pPr>
            <a:r>
              <a:rPr lang="es-UY" sz="1600" dirty="0"/>
              <a:t>Sobretasa de los envíos con valor declarado similar al que se aplica a las cartas: 0,300 DEG adicionales a la tasa por envíos con prueba de distribución (1,200 DEG o sobretasa equivalente en el régimen interno para la prueba de distribución)</a:t>
            </a:r>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285750" lvl="1" indent="-285750">
              <a:lnSpc>
                <a:spcPct val="100000"/>
              </a:lnSpc>
              <a:spcBef>
                <a:spcPts val="600"/>
              </a:spcBef>
              <a:spcAft>
                <a:spcPts val="600"/>
              </a:spcAft>
              <a:tabLst>
                <a:tab pos="287338" algn="l"/>
              </a:tabLst>
              <a:defRPr/>
            </a:pPr>
            <a:endParaRPr lang="en-US" sz="1600" dirty="0"/>
          </a:p>
          <a:p>
            <a:pPr marL="0" lvl="1" indent="0">
              <a:lnSpc>
                <a:spcPct val="100000"/>
              </a:lnSpc>
              <a:spcBef>
                <a:spcPts val="600"/>
              </a:spcBef>
              <a:spcAft>
                <a:spcPts val="600"/>
              </a:spcAft>
              <a:buNone/>
              <a:tabLst>
                <a:tab pos="287338" algn="l"/>
              </a:tabLst>
              <a:defRPr/>
            </a:pPr>
            <a:r>
              <a:rPr lang="es-UY" sz="1600" dirty="0">
                <a:solidFill>
                  <a:srgbClr val="FF0000"/>
                </a:solidFill>
              </a:rPr>
              <a:t>* Proposición de modificación de Alemania adoptada por el Congreso</a:t>
            </a:r>
          </a:p>
          <a:p>
            <a:pPr marL="0" lvl="1" indent="0">
              <a:lnSpc>
                <a:spcPct val="100000"/>
              </a:lnSpc>
              <a:spcBef>
                <a:spcPts val="600"/>
              </a:spcBef>
              <a:spcAft>
                <a:spcPts val="600"/>
              </a:spcAft>
              <a:buNone/>
              <a:tabLst>
                <a:tab pos="287338" algn="l"/>
              </a:tabLst>
              <a:defRPr/>
            </a:pPr>
            <a:endParaRPr lang="en-US" sz="1600" dirty="0"/>
          </a:p>
          <a:p>
            <a:pPr marL="457200" lvl="1" indent="0">
              <a:lnSpc>
                <a:spcPct val="100000"/>
              </a:lnSpc>
              <a:spcBef>
                <a:spcPts val="600"/>
              </a:spcBef>
              <a:spcAft>
                <a:spcPts val="600"/>
              </a:spcAft>
              <a:buNone/>
              <a:defRPr/>
            </a:pPr>
            <a:endParaRPr lang="en-US" sz="160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283597"/>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dirty="0"/>
              <a:t>Remuneración de las encomiendas con valor declarado a partir </a:t>
            </a:r>
            <a:r>
              <a:rPr lang="es-UY" sz="2400" dirty="0">
                <a:solidFill>
                  <a:schemeClr val="accent1"/>
                </a:solidFill>
              </a:rPr>
              <a:t>del 1</a:t>
            </a:r>
            <a:r>
              <a:rPr lang="es-UY" sz="2400" baseline="30000" dirty="0">
                <a:solidFill>
                  <a:schemeClr val="accent1"/>
                </a:solidFill>
              </a:rPr>
              <a:t>o</a:t>
            </a:r>
            <a:r>
              <a:rPr lang="es-UY" sz="2400" dirty="0">
                <a:solidFill>
                  <a:schemeClr val="accent1"/>
                </a:solidFill>
              </a:rPr>
              <a:t> de enero de 2027</a:t>
            </a:r>
          </a:p>
        </p:txBody>
      </p:sp>
      <p:sp>
        <p:nvSpPr>
          <p:cNvPr id="9" name="TextBox 8">
            <a:extLst>
              <a:ext uri="{FF2B5EF4-FFF2-40B4-BE49-F238E27FC236}">
                <a16:creationId xmlns:a16="http://schemas.microsoft.com/office/drawing/2014/main" id="{A26E2B2F-6DF4-4681-8046-A64BDBFFAB73}"/>
              </a:ext>
            </a:extLst>
          </p:cNvPr>
          <p:cNvSpPr txBox="1"/>
          <p:nvPr/>
        </p:nvSpPr>
        <p:spPr>
          <a:xfrm>
            <a:off x="335956" y="3046321"/>
            <a:ext cx="11298693" cy="830997"/>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UY" sz="1600" u="sng" dirty="0">
                <a:latin typeface="Verdana" panose="020B0604030504040204" pitchFamily="34" charset="0"/>
                <a:ea typeface="Verdana" panose="020B0604030504040204" pitchFamily="34" charset="0"/>
              </a:rPr>
              <a:t>Remuneración total</a:t>
            </a:r>
            <a:r>
              <a:rPr lang="es-UY" sz="1600" dirty="0">
                <a:latin typeface="Verdana" panose="020B0604030504040204" pitchFamily="34" charset="0"/>
                <a:ea typeface="Verdana" panose="020B0604030504040204" pitchFamily="34" charset="0"/>
              </a:rPr>
              <a:t> = Remuneración básica para las encomiendas + pago adicional (prueba de distribución con sobretasa + 0.300 DEG) + remuneración suplementaria máxima de 0,500 DEG/envío (seguimiento, obligatorio)</a:t>
            </a:r>
          </a:p>
        </p:txBody>
      </p:sp>
    </p:spTree>
    <p:extLst>
      <p:ext uri="{BB962C8B-B14F-4D97-AF65-F5344CB8AC3E}">
        <p14:creationId xmlns:p14="http://schemas.microsoft.com/office/powerpoint/2010/main" val="302088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19">
            <a:extLst>
              <a:ext uri="{FF2B5EF4-FFF2-40B4-BE49-F238E27FC236}">
                <a16:creationId xmlns:a16="http://schemas.microsoft.com/office/drawing/2014/main" id="{ACA0E7D4-60A7-40A9-9E5E-0CE7795CA742}"/>
              </a:ext>
            </a:extLst>
          </p:cNvPr>
          <p:cNvSpPr txBox="1">
            <a:spLocks/>
          </p:cNvSpPr>
          <p:nvPr/>
        </p:nvSpPr>
        <p:spPr>
          <a:xfrm>
            <a:off x="417129" y="1376896"/>
            <a:ext cx="2844231" cy="3347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UY" sz="1800" b="1" dirty="0">
                <a:solidFill>
                  <a:schemeClr val="accent1"/>
                </a:solidFill>
              </a:rPr>
              <a:t>Cuadro resumido</a:t>
            </a:r>
          </a:p>
          <a:p>
            <a:pPr marL="457200" lvl="1" indent="0">
              <a:lnSpc>
                <a:spcPct val="100000"/>
              </a:lnSpc>
              <a:spcBef>
                <a:spcPts val="600"/>
              </a:spcBef>
              <a:spcAft>
                <a:spcPts val="600"/>
              </a:spcAft>
              <a:buNone/>
              <a:defRPr/>
            </a:pPr>
            <a:endParaRPr lang="en-US" sz="1600" dirty="0"/>
          </a:p>
        </p:txBody>
      </p:sp>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a:xfrm>
            <a:off x="9112770" y="6192994"/>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9C87DA-8EAB-8046-B7A0-677572D5F9A2}" type="slidenum">
              <a:rPr lang="en-GB" smtClean="0"/>
              <a:pPr/>
              <a:t>33</a:t>
            </a:fld>
            <a:endParaRPr lang="en-GB" dirty="0"/>
          </a:p>
        </p:txBody>
      </p:sp>
      <p:sp>
        <p:nvSpPr>
          <p:cNvPr id="7" name="Title 1">
            <a:extLst>
              <a:ext uri="{FF2B5EF4-FFF2-40B4-BE49-F238E27FC236}">
                <a16:creationId xmlns:a16="http://schemas.microsoft.com/office/drawing/2014/main" id="{F7FDFDC5-F852-4800-B4B8-BA1861043A21}"/>
              </a:ext>
            </a:extLst>
          </p:cNvPr>
          <p:cNvSpPr txBox="1">
            <a:spLocks/>
          </p:cNvSpPr>
          <p:nvPr/>
        </p:nvSpPr>
        <p:spPr>
          <a:xfrm>
            <a:off x="1522225" y="429305"/>
            <a:ext cx="10553520"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dirty="0"/>
              <a:t>Remuneración de envíos certificados y con valor declarado 		</a:t>
            </a:r>
          </a:p>
        </p:txBody>
      </p:sp>
      <p:sp>
        <p:nvSpPr>
          <p:cNvPr id="2" name="TextBox 1">
            <a:extLst>
              <a:ext uri="{FF2B5EF4-FFF2-40B4-BE49-F238E27FC236}">
                <a16:creationId xmlns:a16="http://schemas.microsoft.com/office/drawing/2014/main" id="{AE76302F-94F0-4601-99EC-B2B110291A85}"/>
              </a:ext>
            </a:extLst>
          </p:cNvPr>
          <p:cNvSpPr txBox="1"/>
          <p:nvPr/>
        </p:nvSpPr>
        <p:spPr>
          <a:xfrm>
            <a:off x="9499034" y="4855823"/>
            <a:ext cx="748257" cy="379964"/>
          </a:xfrm>
          <a:prstGeom prst="rect">
            <a:avLst/>
          </a:prstGeom>
          <a:solidFill>
            <a:schemeClr val="bg1"/>
          </a:solidFill>
        </p:spPr>
        <p:txBody>
          <a:bodyPr wrap="square" rtlCol="0">
            <a:spAutoFit/>
          </a:bodyPr>
          <a:lstStyle/>
          <a:p>
            <a:endParaRPr lang="en-US" dirty="0">
              <a:highlight>
                <a:srgbClr val="000000"/>
              </a:highlight>
            </a:endParaRPr>
          </a:p>
        </p:txBody>
      </p:sp>
      <p:graphicFrame>
        <p:nvGraphicFramePr>
          <p:cNvPr id="3" name="Table 2">
            <a:extLst>
              <a:ext uri="{FF2B5EF4-FFF2-40B4-BE49-F238E27FC236}">
                <a16:creationId xmlns:a16="http://schemas.microsoft.com/office/drawing/2014/main" id="{BAF21576-EFAD-4C7A-9691-5760BE8EE22E}"/>
              </a:ext>
            </a:extLst>
          </p:cNvPr>
          <p:cNvGraphicFramePr>
            <a:graphicFrameLocks noGrp="1"/>
          </p:cNvGraphicFramePr>
          <p:nvPr>
            <p:extLst>
              <p:ext uri="{D42A27DB-BD31-4B8C-83A1-F6EECF244321}">
                <p14:modId xmlns:p14="http://schemas.microsoft.com/office/powerpoint/2010/main" val="681356179"/>
              </p:ext>
            </p:extLst>
          </p:nvPr>
        </p:nvGraphicFramePr>
        <p:xfrm>
          <a:off x="523809" y="2010234"/>
          <a:ext cx="11102415" cy="3716808"/>
        </p:xfrm>
        <a:graphic>
          <a:graphicData uri="http://schemas.openxmlformats.org/drawingml/2006/table">
            <a:tbl>
              <a:tblPr firstRow="1" firstCol="1" bandRow="1">
                <a:tableStyleId>{5940675A-B579-460E-94D1-54222C63F5DA}</a:tableStyleId>
              </a:tblPr>
              <a:tblGrid>
                <a:gridCol w="1643157">
                  <a:extLst>
                    <a:ext uri="{9D8B030D-6E8A-4147-A177-3AD203B41FA5}">
                      <a16:colId xmlns:a16="http://schemas.microsoft.com/office/drawing/2014/main" val="2514854567"/>
                    </a:ext>
                  </a:extLst>
                </a:gridCol>
                <a:gridCol w="1505874">
                  <a:extLst>
                    <a:ext uri="{9D8B030D-6E8A-4147-A177-3AD203B41FA5}">
                      <a16:colId xmlns:a16="http://schemas.microsoft.com/office/drawing/2014/main" val="4290093342"/>
                    </a:ext>
                  </a:extLst>
                </a:gridCol>
                <a:gridCol w="1676400">
                  <a:extLst>
                    <a:ext uri="{9D8B030D-6E8A-4147-A177-3AD203B41FA5}">
                      <a16:colId xmlns:a16="http://schemas.microsoft.com/office/drawing/2014/main" val="3010269603"/>
                    </a:ext>
                  </a:extLst>
                </a:gridCol>
                <a:gridCol w="1524000">
                  <a:extLst>
                    <a:ext uri="{9D8B030D-6E8A-4147-A177-3AD203B41FA5}">
                      <a16:colId xmlns:a16="http://schemas.microsoft.com/office/drawing/2014/main" val="1930094300"/>
                    </a:ext>
                  </a:extLst>
                </a:gridCol>
                <a:gridCol w="1752600">
                  <a:extLst>
                    <a:ext uri="{9D8B030D-6E8A-4147-A177-3AD203B41FA5}">
                      <a16:colId xmlns:a16="http://schemas.microsoft.com/office/drawing/2014/main" val="586006448"/>
                    </a:ext>
                  </a:extLst>
                </a:gridCol>
                <a:gridCol w="1371600">
                  <a:extLst>
                    <a:ext uri="{9D8B030D-6E8A-4147-A177-3AD203B41FA5}">
                      <a16:colId xmlns:a16="http://schemas.microsoft.com/office/drawing/2014/main" val="102676146"/>
                    </a:ext>
                  </a:extLst>
                </a:gridCol>
                <a:gridCol w="1628784">
                  <a:extLst>
                    <a:ext uri="{9D8B030D-6E8A-4147-A177-3AD203B41FA5}">
                      <a16:colId xmlns:a16="http://schemas.microsoft.com/office/drawing/2014/main" val="2790784151"/>
                    </a:ext>
                  </a:extLst>
                </a:gridCol>
              </a:tblGrid>
              <a:tr h="578561">
                <a:tc rowSpan="2">
                  <a:txBody>
                    <a:bodyPr/>
                    <a:lstStyle/>
                    <a:p>
                      <a:pPr marL="0" marR="0" algn="l">
                        <a:lnSpc>
                          <a:spcPts val="1200"/>
                        </a:lnSpc>
                        <a:spcBef>
                          <a:spcPts val="300"/>
                        </a:spcBef>
                        <a:spcAft>
                          <a:spcPts val="300"/>
                        </a:spcAft>
                      </a:pPr>
                      <a:r>
                        <a:rPr lang="es-UY" sz="1600" b="0" i="1" dirty="0">
                          <a:effectLst/>
                          <a:latin typeface="Verdana" panose="020B0604030504040204" pitchFamily="34" charset="0"/>
                          <a:ea typeface="Verdana" panose="020B0604030504040204" pitchFamily="34" charset="0"/>
                          <a:cs typeface="Vani" panose="02040502050405020303" pitchFamily="18" charset="0"/>
                        </a:rPr>
                        <a:t>Año</a:t>
                      </a:r>
                    </a:p>
                  </a:txBody>
                  <a:tcPr marL="67901" marR="67901" marT="0" marB="0" anchor="ctr"/>
                </a:tc>
                <a:tc gridSpan="2">
                  <a:txBody>
                    <a:bodyPr/>
                    <a:lstStyle/>
                    <a:p>
                      <a:pPr marL="0" marR="0" algn="ctr">
                        <a:lnSpc>
                          <a:spcPct val="100000"/>
                        </a:lnSpc>
                        <a:spcBef>
                          <a:spcPts val="300"/>
                        </a:spcBef>
                        <a:spcAft>
                          <a:spcPts val="300"/>
                        </a:spcAft>
                      </a:pPr>
                      <a:r>
                        <a:rPr lang="es-UY" sz="1400" b="0" i="1" dirty="0">
                          <a:effectLst/>
                          <a:latin typeface="Verdana" panose="020B0604030504040204" pitchFamily="34" charset="0"/>
                          <a:ea typeface="Verdana" panose="020B0604030504040204" pitchFamily="34" charset="0"/>
                        </a:rPr>
                        <a:t>Envíos certificados</a:t>
                      </a:r>
                    </a:p>
                  </a:txBody>
                  <a:tcPr marL="67901" marR="67901" marT="0" marB="0" anchor="ctr"/>
                </a:tc>
                <a:tc hMerge="1">
                  <a:txBody>
                    <a:bodyPr/>
                    <a:lstStyle/>
                    <a:p>
                      <a:endParaRPr lang="en-US"/>
                    </a:p>
                  </a:txBody>
                  <a:tcPr/>
                </a:tc>
                <a:tc gridSpan="2">
                  <a:txBody>
                    <a:bodyPr/>
                    <a:lstStyle/>
                    <a:p>
                      <a:pPr marL="0" marR="0" algn="ctr">
                        <a:lnSpc>
                          <a:spcPct val="100000"/>
                        </a:lnSpc>
                        <a:spcBef>
                          <a:spcPts val="300"/>
                        </a:spcBef>
                        <a:spcAft>
                          <a:spcPts val="300"/>
                        </a:spcAft>
                      </a:pPr>
                      <a:r>
                        <a:rPr lang="es-UY" sz="1400" b="0" i="1" dirty="0">
                          <a:effectLst/>
                          <a:latin typeface="Verdana" panose="020B0604030504040204" pitchFamily="34" charset="0"/>
                          <a:ea typeface="Verdana" panose="020B0604030504040204" pitchFamily="34" charset="0"/>
                        </a:rPr>
                        <a:t>Envíos de correspondencia con valor declarado (solo documentos)</a:t>
                      </a:r>
                    </a:p>
                  </a:txBody>
                  <a:tcPr marL="67901" marR="67901" marT="0" marB="0" anchor="ctr"/>
                </a:tc>
                <a:tc hMerge="1">
                  <a:txBody>
                    <a:bodyPr/>
                    <a:lstStyle/>
                    <a:p>
                      <a:endParaRPr lang="en-US"/>
                    </a:p>
                  </a:txBody>
                  <a:tcPr/>
                </a:tc>
                <a:tc gridSpan="2">
                  <a:txBody>
                    <a:bodyPr/>
                    <a:lstStyle/>
                    <a:p>
                      <a:pPr marL="0" marR="0" algn="ctr">
                        <a:lnSpc>
                          <a:spcPct val="100000"/>
                        </a:lnSpc>
                        <a:spcBef>
                          <a:spcPts val="300"/>
                        </a:spcBef>
                        <a:spcAft>
                          <a:spcPts val="300"/>
                        </a:spcAft>
                      </a:pPr>
                      <a:r>
                        <a:rPr lang="es-UY" sz="1400" b="0" i="1" dirty="0">
                          <a:effectLst/>
                          <a:latin typeface="Verdana" panose="020B0604030504040204" pitchFamily="34" charset="0"/>
                          <a:ea typeface="Verdana" panose="020B0604030504040204" pitchFamily="34" charset="0"/>
                        </a:rPr>
                        <a:t>Encomiendas con valor declarado </a:t>
                      </a:r>
                    </a:p>
                  </a:txBody>
                  <a:tcPr marL="67901" marR="67901" marT="0" marB="0" anchor="ctr"/>
                </a:tc>
                <a:tc hMerge="1">
                  <a:txBody>
                    <a:bodyPr/>
                    <a:lstStyle/>
                    <a:p>
                      <a:endParaRPr lang="en-US"/>
                    </a:p>
                  </a:txBody>
                  <a:tcPr/>
                </a:tc>
                <a:extLst>
                  <a:ext uri="{0D108BD9-81ED-4DB2-BD59-A6C34878D82A}">
                    <a16:rowId xmlns:a16="http://schemas.microsoft.com/office/drawing/2014/main" val="3846957162"/>
                  </a:ext>
                </a:extLst>
              </a:tr>
              <a:tr h="1046082">
                <a:tc vMerge="1">
                  <a:txBody>
                    <a:bodyPr/>
                    <a:lstStyle/>
                    <a:p>
                      <a:endParaRPr lang="en-US"/>
                    </a:p>
                  </a:txBody>
                  <a:tcP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(a) Sobretasa</a:t>
                      </a:r>
                    </a:p>
                  </a:txBody>
                  <a:tcPr marL="67901" marR="67901" marT="0" marB="0" anchor="ct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(b) Seguimiento (máximo)</a:t>
                      </a:r>
                    </a:p>
                  </a:txBody>
                  <a:tcPr marL="67901" marR="67901" marT="0" marB="0" anchor="ct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(a) Sobretasa</a:t>
                      </a:r>
                    </a:p>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 </a:t>
                      </a:r>
                    </a:p>
                  </a:txBody>
                  <a:tcPr marL="67901" marR="67901" marT="0" marB="0" anchor="ct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(b) Seguimiento (máximo)</a:t>
                      </a:r>
                    </a:p>
                  </a:txBody>
                  <a:tcPr marL="67901" marR="67901" marT="0" marB="0" anchor="ct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(a) Sobretasa</a:t>
                      </a:r>
                    </a:p>
                  </a:txBody>
                  <a:tcPr marL="67901" marR="67901" marT="0" marB="0" anchor="ctr"/>
                </a:tc>
                <a:tc>
                  <a:txBody>
                    <a:bodyPr/>
                    <a:lstStyle/>
                    <a:p>
                      <a:pPr marL="0" marR="0" algn="r">
                        <a:lnSpc>
                          <a:spcPct val="100000"/>
                        </a:lnSpc>
                        <a:spcBef>
                          <a:spcPts val="300"/>
                        </a:spcBef>
                        <a:spcAft>
                          <a:spcPts val="300"/>
                        </a:spcAft>
                      </a:pPr>
                      <a:r>
                        <a:rPr lang="es-UY" sz="1400" i="1" dirty="0">
                          <a:effectLst/>
                          <a:latin typeface="Verdana" panose="020B0604030504040204" pitchFamily="34" charset="0"/>
                          <a:ea typeface="Verdana" panose="020B0604030504040204" pitchFamily="34" charset="0"/>
                        </a:rPr>
                        <a:t>(b) Seguimiento (máximo) </a:t>
                      </a:r>
                    </a:p>
                  </a:txBody>
                  <a:tcPr marL="67901" marR="67901" marT="0" marB="0" anchor="ctr"/>
                </a:tc>
                <a:extLst>
                  <a:ext uri="{0D108BD9-81ED-4DB2-BD59-A6C34878D82A}">
                    <a16:rowId xmlns:a16="http://schemas.microsoft.com/office/drawing/2014/main" val="248223662"/>
                  </a:ext>
                </a:extLst>
              </a:tr>
              <a:tr h="418433">
                <a:tc>
                  <a:txBody>
                    <a:bodyPr/>
                    <a:lstStyle/>
                    <a:p>
                      <a:pPr marL="0" marR="0" algn="l">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2026</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1,745</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2,045</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 </a:t>
                      </a:r>
                    </a:p>
                  </a:txBody>
                  <a:tcPr marL="67901" marR="67901" marT="0" marB="0" anchor="ctr"/>
                </a:tc>
                <a:extLst>
                  <a:ext uri="{0D108BD9-81ED-4DB2-BD59-A6C34878D82A}">
                    <a16:rowId xmlns:a16="http://schemas.microsoft.com/office/drawing/2014/main" val="1655003240"/>
                  </a:ext>
                </a:extLst>
              </a:tr>
              <a:tr h="418433">
                <a:tc>
                  <a:txBody>
                    <a:bodyPr/>
                    <a:lstStyle/>
                    <a:p>
                      <a:pPr marL="0" marR="0" algn="l">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2027</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2,800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1,500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extLst>
                  <a:ext uri="{0D108BD9-81ED-4DB2-BD59-A6C34878D82A}">
                    <a16:rowId xmlns:a16="http://schemas.microsoft.com/office/drawing/2014/main" val="1368998002"/>
                  </a:ext>
                </a:extLst>
              </a:tr>
              <a:tr h="418433">
                <a:tc>
                  <a:txBody>
                    <a:bodyPr/>
                    <a:lstStyle/>
                    <a:p>
                      <a:pPr marL="0" marR="0" algn="l">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2028</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2,613</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2,913</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1,500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extLst>
                  <a:ext uri="{0D108BD9-81ED-4DB2-BD59-A6C34878D82A}">
                    <a16:rowId xmlns:a16="http://schemas.microsoft.com/office/drawing/2014/main" val="440660302"/>
                  </a:ext>
                </a:extLst>
              </a:tr>
              <a:tr h="418433">
                <a:tc>
                  <a:txBody>
                    <a:bodyPr/>
                    <a:lstStyle/>
                    <a:p>
                      <a:pPr marL="0" marR="0" algn="l">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2029</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2,731</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3,031</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1,500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extLst>
                  <a:ext uri="{0D108BD9-81ED-4DB2-BD59-A6C34878D82A}">
                    <a16:rowId xmlns:a16="http://schemas.microsoft.com/office/drawing/2014/main" val="1253724138"/>
                  </a:ext>
                </a:extLst>
              </a:tr>
              <a:tr h="418433">
                <a:tc>
                  <a:txBody>
                    <a:bodyPr/>
                    <a:lstStyle/>
                    <a:p>
                      <a:pPr marL="0" marR="0" algn="l">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2030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2,854</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3,154</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1,500</a:t>
                      </a:r>
                    </a:p>
                  </a:txBody>
                  <a:tcPr marL="67901" marR="67901" marT="0" marB="0" anchor="ctr"/>
                </a:tc>
                <a:tc>
                  <a:txBody>
                    <a:bodyPr/>
                    <a:lstStyle/>
                    <a:p>
                      <a:pPr marL="0" marR="0" algn="r">
                        <a:lnSpc>
                          <a:spcPts val="1200"/>
                        </a:lnSpc>
                        <a:spcBef>
                          <a:spcPts val="300"/>
                        </a:spcBef>
                        <a:spcAft>
                          <a:spcPts val="300"/>
                        </a:spcAft>
                      </a:pPr>
                      <a:r>
                        <a:rPr lang="es-UY" sz="1400" dirty="0">
                          <a:effectLst/>
                          <a:latin typeface="Verdana" panose="020B0604030504040204" pitchFamily="34" charset="0"/>
                          <a:ea typeface="Verdana" panose="020B0604030504040204" pitchFamily="34" charset="0"/>
                        </a:rPr>
                        <a:t>0,500</a:t>
                      </a:r>
                    </a:p>
                  </a:txBody>
                  <a:tcPr marL="67901" marR="67901" marT="0" marB="0" anchor="ctr"/>
                </a:tc>
                <a:extLst>
                  <a:ext uri="{0D108BD9-81ED-4DB2-BD59-A6C34878D82A}">
                    <a16:rowId xmlns:a16="http://schemas.microsoft.com/office/drawing/2014/main" val="488349724"/>
                  </a:ext>
                </a:extLst>
              </a:tr>
            </a:tbl>
          </a:graphicData>
        </a:graphic>
      </p:graphicFrame>
    </p:spTree>
    <p:extLst>
      <p:ext uri="{BB962C8B-B14F-4D97-AF65-F5344CB8AC3E}">
        <p14:creationId xmlns:p14="http://schemas.microsoft.com/office/powerpoint/2010/main" val="375044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634879" y="1724543"/>
            <a:ext cx="8437169" cy="2387600"/>
          </a:xfrm>
        </p:spPr>
        <p:txBody>
          <a:bodyPr/>
          <a:lstStyle/>
          <a:p>
            <a:pPr marL="539750" indent="-539750" defTabSz="450000"/>
            <a:br>
              <a:rPr lang="es-UY" sz="3600" dirty="0"/>
            </a:br>
            <a:r>
              <a:rPr lang="es-UY" sz="3600" dirty="0"/>
              <a:t>7. 	Evaluación de la calidad e informes</a:t>
            </a:r>
          </a:p>
        </p:txBody>
      </p:sp>
    </p:spTree>
    <p:extLst>
      <p:ext uri="{BB962C8B-B14F-4D97-AF65-F5344CB8AC3E}">
        <p14:creationId xmlns:p14="http://schemas.microsoft.com/office/powerpoint/2010/main" val="140871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s-UY" sz="2800" b="1" dirty="0">
                <a:solidFill>
                  <a:schemeClr val="bg1"/>
                </a:solidFill>
              </a:rPr>
              <a:t>I.		Captura e intercambio de datos</a:t>
            </a: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xfrm>
            <a:off x="336550" y="1530220"/>
            <a:ext cx="8134204" cy="5041496"/>
          </a:xfrm>
          <a:ln>
            <a:noFill/>
          </a:ln>
        </p:spPr>
        <p:txBody>
          <a:bodyPr/>
          <a:lstStyle/>
          <a:p>
            <a:pPr marL="357188" lvl="1" indent="-357188">
              <a:buFont typeface="Wingdings" pitchFamily="2" charset="2"/>
              <a:buChar char="q"/>
              <a:defRPr/>
            </a:pPr>
            <a:r>
              <a:rPr lang="es-UY" sz="1600" dirty="0">
                <a:latin typeface="Verdana" pitchFamily="34" charset="0"/>
                <a:ea typeface="Verdana" pitchFamily="34" charset="0"/>
                <a:cs typeface="Verdana" pitchFamily="34" charset="0"/>
              </a:rPr>
              <a:t>Captura de los datos EDI </a:t>
            </a:r>
            <a:r>
              <a:rPr lang="es-UY" sz="1600" b="1" dirty="0">
                <a:latin typeface="Verdana" pitchFamily="34" charset="0"/>
                <a:ea typeface="Verdana" pitchFamily="34" charset="0"/>
                <a:cs typeface="Verdana" pitchFamily="34" charset="0"/>
              </a:rPr>
              <a:t>pertinentes</a:t>
            </a:r>
            <a:r>
              <a:rPr lang="es-UY" sz="1600" dirty="0">
                <a:latin typeface="Verdana" pitchFamily="34" charset="0"/>
                <a:ea typeface="Verdana" pitchFamily="34" charset="0"/>
                <a:cs typeface="Verdana" pitchFamily="34" charset="0"/>
              </a:rPr>
              <a:t>:</a:t>
            </a:r>
          </a:p>
          <a:p>
            <a:pPr marL="720000" lvl="1" indent="-360000">
              <a:spcBef>
                <a:spcPts val="600"/>
              </a:spcBef>
              <a:buFont typeface="Courier New" pitchFamily="49" charset="0"/>
              <a:buChar char="o"/>
              <a:defRPr/>
            </a:pPr>
            <a:r>
              <a:rPr lang="es-UY" sz="1600" dirty="0">
                <a:latin typeface="Verdana" pitchFamily="34" charset="0"/>
                <a:ea typeface="Verdana" pitchFamily="34" charset="0"/>
                <a:cs typeface="Verdana" pitchFamily="34" charset="0"/>
              </a:rPr>
              <a:t>último acontecimiento a la salida/salida de la oficina de cambio/centro del correo aéreo expedidor (EMC)</a:t>
            </a:r>
          </a:p>
          <a:p>
            <a:pPr marL="720000" lvl="1" indent="-360000">
              <a:spcBef>
                <a:spcPts val="600"/>
              </a:spcBef>
              <a:buFont typeface="Courier New" pitchFamily="49" charset="0"/>
              <a:buChar char="o"/>
              <a:defRPr/>
            </a:pPr>
            <a:r>
              <a:rPr lang="es-UY" sz="1600" dirty="0">
                <a:latin typeface="Verdana" pitchFamily="34" charset="0"/>
                <a:ea typeface="Verdana" pitchFamily="34" charset="0"/>
                <a:cs typeface="Verdana" pitchFamily="34" charset="0"/>
              </a:rPr>
              <a:t>primer acontecimiento a la llegada/llegada a la oficina de cambio/centro del correo aéreo de destino (EMD)</a:t>
            </a:r>
          </a:p>
          <a:p>
            <a:pPr marL="720000" lvl="1" indent="-360000">
              <a:spcBef>
                <a:spcPts val="600"/>
              </a:spcBef>
              <a:buFont typeface="Courier New" pitchFamily="49" charset="0"/>
              <a:buChar char="o"/>
              <a:defRPr/>
            </a:pPr>
            <a:r>
              <a:rPr lang="es-UY" sz="1600" dirty="0">
                <a:latin typeface="Verdana" pitchFamily="34" charset="0"/>
                <a:ea typeface="Verdana" pitchFamily="34" charset="0"/>
                <a:cs typeface="Verdana" pitchFamily="34" charset="0"/>
              </a:rPr>
              <a:t>acontecimiento(s) de distribución</a:t>
            </a:r>
          </a:p>
          <a:p>
            <a:pPr marL="1080000" lvl="2" indent="-360000">
              <a:spcBef>
                <a:spcPts val="600"/>
              </a:spcBef>
              <a:buFont typeface="Wingdings" pitchFamily="2" charset="2"/>
              <a:buChar char="Ø"/>
              <a:defRPr/>
            </a:pPr>
            <a:r>
              <a:rPr lang="es-UY" sz="1600" dirty="0">
                <a:latin typeface="Verdana" pitchFamily="34" charset="0"/>
                <a:ea typeface="Verdana" pitchFamily="34" charset="0"/>
                <a:cs typeface="Verdana" pitchFamily="34" charset="0"/>
              </a:rPr>
              <a:t>intento de distribución (EMH) o</a:t>
            </a:r>
          </a:p>
          <a:p>
            <a:pPr marL="1080000" lvl="2" indent="-360000">
              <a:spcBef>
                <a:spcPts val="600"/>
              </a:spcBef>
              <a:buFont typeface="Wingdings" pitchFamily="2" charset="2"/>
              <a:buChar char="Ø"/>
              <a:defRPr/>
            </a:pPr>
            <a:r>
              <a:rPr lang="es-UY" sz="1600" dirty="0">
                <a:latin typeface="Verdana" pitchFamily="34" charset="0"/>
                <a:ea typeface="Verdana" pitchFamily="34" charset="0"/>
                <a:cs typeface="Verdana" pitchFamily="34" charset="0"/>
              </a:rPr>
              <a:t>Llegada al punto de retiro para su recogida (EDH) o</a:t>
            </a:r>
          </a:p>
          <a:p>
            <a:pPr marL="1080000" lvl="2" indent="-360000">
              <a:spcBef>
                <a:spcPts val="600"/>
              </a:spcBef>
              <a:buFont typeface="Wingdings" pitchFamily="2" charset="2"/>
              <a:buChar char="Ø"/>
              <a:defRPr/>
            </a:pPr>
            <a:r>
              <a:rPr lang="es-UY" sz="1600" dirty="0">
                <a:latin typeface="Verdana" pitchFamily="34" charset="0"/>
                <a:ea typeface="Verdana" pitchFamily="34" charset="0"/>
                <a:cs typeface="Verdana" pitchFamily="34" charset="0"/>
              </a:rPr>
              <a:t>Entrega final (EMI)</a:t>
            </a:r>
          </a:p>
          <a:p>
            <a:endParaRPr lang="en-GB"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375486" y="2757394"/>
            <a:ext cx="2449641" cy="1273288"/>
          </a:xfrm>
          <a:prstGeom prst="rect">
            <a:avLst/>
          </a:prstGeom>
          <a:noFill/>
          <a:ln>
            <a:solidFill>
              <a:schemeClr val="accent1"/>
            </a:solidFill>
          </a:ln>
        </p:spPr>
        <p:txBody>
          <a:bodyPr wrap="square" lIns="90000" tIns="90000" rIns="90000" bIns="90000">
            <a:spAutoFit/>
          </a:bodyPr>
          <a:lstStyle/>
          <a:p>
            <a:r>
              <a:rPr lang="es-UY" sz="1400" b="1" dirty="0">
                <a:latin typeface="Verdana" panose="020B0604030504040204" pitchFamily="34" charset="0"/>
                <a:ea typeface="Verdana" panose="020B0604030504040204" pitchFamily="34" charset="0"/>
              </a:rPr>
              <a:t>Envíos certificados: </a:t>
            </a:r>
            <a:r>
              <a:rPr lang="es-UY" sz="1400" b="1" dirty="0">
                <a:effectLst/>
                <a:latin typeface="Verdana" panose="020B0604030504040204" pitchFamily="34" charset="0"/>
                <a:ea typeface="Verdana" panose="020B0604030504040204" pitchFamily="34" charset="0"/>
              </a:rPr>
              <a:t>RA</a:t>
            </a:r>
            <a:r>
              <a:rPr lang="es-UY" sz="1400" dirty="0">
                <a:latin typeface="Verdana" panose="020B0604030504040204" pitchFamily="34" charset="0"/>
                <a:ea typeface="Verdana" panose="020B0604030504040204" pitchFamily="34" charset="0"/>
              </a:rPr>
              <a:t>–</a:t>
            </a:r>
            <a:r>
              <a:rPr lang="es-UY"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s-UY" sz="1400" b="1" dirty="0">
                <a:effectLst/>
                <a:latin typeface="Verdana" panose="020B0604030504040204" pitchFamily="34" charset="0"/>
                <a:ea typeface="Verdana" panose="020B0604030504040204" pitchFamily="34" charset="0"/>
              </a:rPr>
              <a:t>Envíos con valor declarado: VA</a:t>
            </a:r>
            <a:r>
              <a:rPr lang="es-UY" sz="1400" dirty="0">
                <a:latin typeface="Verdana" panose="020B0604030504040204" pitchFamily="34" charset="0"/>
                <a:ea typeface="Verdana" panose="020B0604030504040204" pitchFamily="34" charset="0"/>
              </a:rPr>
              <a:t>–</a:t>
            </a:r>
            <a:r>
              <a:rPr lang="es-UY" sz="1400" b="1" dirty="0">
                <a:effectLst/>
                <a:latin typeface="Verdana" panose="020B0604030504040204" pitchFamily="34" charset="0"/>
                <a:ea typeface="Verdana" panose="020B0604030504040204" pitchFamily="34" charset="0"/>
              </a:rPr>
              <a:t>VZ</a:t>
            </a:r>
          </a:p>
        </p:txBody>
      </p:sp>
      <p:grpSp>
        <p:nvGrpSpPr>
          <p:cNvPr id="147" name="Group 146">
            <a:extLst>
              <a:ext uri="{FF2B5EF4-FFF2-40B4-BE49-F238E27FC236}">
                <a16:creationId xmlns:a16="http://schemas.microsoft.com/office/drawing/2014/main" id="{CD25CDE2-F0BB-4AFB-9560-744A1A483A85}"/>
              </a:ext>
            </a:extLst>
          </p:cNvPr>
          <p:cNvGrpSpPr/>
          <p:nvPr/>
        </p:nvGrpSpPr>
        <p:grpSpPr>
          <a:xfrm>
            <a:off x="-3965810" y="4142955"/>
            <a:ext cx="14884268" cy="2630406"/>
            <a:chOff x="-4094123" y="3854450"/>
            <a:chExt cx="14884268" cy="2630406"/>
          </a:xfrm>
        </p:grpSpPr>
        <p:grpSp>
          <p:nvGrpSpPr>
            <p:cNvPr id="18" name="Group 17">
              <a:extLst>
                <a:ext uri="{FF2B5EF4-FFF2-40B4-BE49-F238E27FC236}">
                  <a16:creationId xmlns:a16="http://schemas.microsoft.com/office/drawing/2014/main" id="{20DA1905-8D3F-43C7-9BA3-97B6C78A6AC3}"/>
                </a:ext>
              </a:extLst>
            </p:cNvPr>
            <p:cNvGrpSpPr>
              <a:grpSpLocks noChangeAspect="1"/>
            </p:cNvGrpSpPr>
            <p:nvPr/>
          </p:nvGrpSpPr>
          <p:grpSpPr bwMode="auto">
            <a:xfrm>
              <a:off x="-4094123" y="3854450"/>
              <a:ext cx="14884268" cy="2630406"/>
              <a:chOff x="-2691" y="2332"/>
              <a:chExt cx="10672" cy="1886"/>
            </a:xfrm>
          </p:grpSpPr>
          <p:sp>
            <p:nvSpPr>
              <p:cNvPr id="19" name="AutoShape 3">
                <a:extLst>
                  <a:ext uri="{FF2B5EF4-FFF2-40B4-BE49-F238E27FC236}">
                    <a16:creationId xmlns:a16="http://schemas.microsoft.com/office/drawing/2014/main" id="{86A89A06-1B61-4014-BE26-4826F650E03A}"/>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18F07305-FCCB-44A0-8F91-C20A0420445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CD10DF12-4FC3-4217-855C-BE8643515409}"/>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7">
                <a:extLst>
                  <a:ext uri="{FF2B5EF4-FFF2-40B4-BE49-F238E27FC236}">
                    <a16:creationId xmlns:a16="http://schemas.microsoft.com/office/drawing/2014/main" id="{289BE407-13C2-41CA-A6BC-30D56892757B}"/>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9B516281-E460-4BDD-A9A3-B9E28487B843}"/>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9">
                <a:extLst>
                  <a:ext uri="{FF2B5EF4-FFF2-40B4-BE49-F238E27FC236}">
                    <a16:creationId xmlns:a16="http://schemas.microsoft.com/office/drawing/2014/main" id="{6A680613-62D8-4703-8CCD-1064B65BE47D}"/>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0">
                <a:extLst>
                  <a:ext uri="{FF2B5EF4-FFF2-40B4-BE49-F238E27FC236}">
                    <a16:creationId xmlns:a16="http://schemas.microsoft.com/office/drawing/2014/main" id="{FA38EA4C-FB2C-4906-BBD1-45D89690B468}"/>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1">
                <a:extLst>
                  <a:ext uri="{FF2B5EF4-FFF2-40B4-BE49-F238E27FC236}">
                    <a16:creationId xmlns:a16="http://schemas.microsoft.com/office/drawing/2014/main" id="{29559B72-D049-4634-81A1-96E14FB42C2D}"/>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2">
                <a:extLst>
                  <a:ext uri="{FF2B5EF4-FFF2-40B4-BE49-F238E27FC236}">
                    <a16:creationId xmlns:a16="http://schemas.microsoft.com/office/drawing/2014/main" id="{15AFDAF3-B2F0-4403-9C57-273849F87459}"/>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3">
                <a:extLst>
                  <a:ext uri="{FF2B5EF4-FFF2-40B4-BE49-F238E27FC236}">
                    <a16:creationId xmlns:a16="http://schemas.microsoft.com/office/drawing/2014/main" id="{B2364C14-520E-48FA-9080-76D8B07B02EF}"/>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4">
                <a:extLst>
                  <a:ext uri="{FF2B5EF4-FFF2-40B4-BE49-F238E27FC236}">
                    <a16:creationId xmlns:a16="http://schemas.microsoft.com/office/drawing/2014/main" id="{746133D0-3961-4599-BF21-65CA0A180CFB}"/>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5">
                <a:extLst>
                  <a:ext uri="{FF2B5EF4-FFF2-40B4-BE49-F238E27FC236}">
                    <a16:creationId xmlns:a16="http://schemas.microsoft.com/office/drawing/2014/main" id="{670D0891-9579-4384-8E7F-DFC5315D1AB2}"/>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6">
                <a:extLst>
                  <a:ext uri="{FF2B5EF4-FFF2-40B4-BE49-F238E27FC236}">
                    <a16:creationId xmlns:a16="http://schemas.microsoft.com/office/drawing/2014/main" id="{8BC60F0E-6D27-45DA-8C60-5A7E1390DB12}"/>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7">
                <a:extLst>
                  <a:ext uri="{FF2B5EF4-FFF2-40B4-BE49-F238E27FC236}">
                    <a16:creationId xmlns:a16="http://schemas.microsoft.com/office/drawing/2014/main" id="{A626BDD8-7B93-4BD0-A65E-2BBED9CFE204}"/>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C7273EAB-85D3-496C-AE1B-D5555841506D}"/>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
                <a:extLst>
                  <a:ext uri="{FF2B5EF4-FFF2-40B4-BE49-F238E27FC236}">
                    <a16:creationId xmlns:a16="http://schemas.microsoft.com/office/drawing/2014/main" id="{8D4FF4C9-E8AA-42DC-91FB-861A1750D084}"/>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0">
                <a:extLst>
                  <a:ext uri="{FF2B5EF4-FFF2-40B4-BE49-F238E27FC236}">
                    <a16:creationId xmlns:a16="http://schemas.microsoft.com/office/drawing/2014/main" id="{81608A25-B3A5-4DCB-9A7C-A5B01BF0A85A}"/>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a:extLst>
                  <a:ext uri="{FF2B5EF4-FFF2-40B4-BE49-F238E27FC236}">
                    <a16:creationId xmlns:a16="http://schemas.microsoft.com/office/drawing/2014/main" id="{1D4D255D-37B2-4FE9-8732-1C3FDFB840E4}"/>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a:extLst>
                  <a:ext uri="{FF2B5EF4-FFF2-40B4-BE49-F238E27FC236}">
                    <a16:creationId xmlns:a16="http://schemas.microsoft.com/office/drawing/2014/main" id="{912AE37A-97ED-4EEC-B149-7743B109138C}"/>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3">
                <a:extLst>
                  <a:ext uri="{FF2B5EF4-FFF2-40B4-BE49-F238E27FC236}">
                    <a16:creationId xmlns:a16="http://schemas.microsoft.com/office/drawing/2014/main" id="{B3E0F56D-AA8A-4BA1-8F8B-70A5F2516EFD}"/>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1087EE4B-8572-478C-858F-D64B14EEBCB2}"/>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D76B4E38-A311-48F1-9C12-66EC4649DA27}"/>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a:extLst>
                  <a:ext uri="{FF2B5EF4-FFF2-40B4-BE49-F238E27FC236}">
                    <a16:creationId xmlns:a16="http://schemas.microsoft.com/office/drawing/2014/main" id="{E9D9DBCB-4D2D-4FCD-BC7D-459D2EB402C6}"/>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a:extLst>
                  <a:ext uri="{FF2B5EF4-FFF2-40B4-BE49-F238E27FC236}">
                    <a16:creationId xmlns:a16="http://schemas.microsoft.com/office/drawing/2014/main" id="{FE689863-3382-43AB-A7AE-81715130E9BA}"/>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a:extLst>
                  <a:ext uri="{FF2B5EF4-FFF2-40B4-BE49-F238E27FC236}">
                    <a16:creationId xmlns:a16="http://schemas.microsoft.com/office/drawing/2014/main" id="{9A26E8AA-2368-4413-B260-9C6143BD49E6}"/>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a:extLst>
                  <a:ext uri="{FF2B5EF4-FFF2-40B4-BE49-F238E27FC236}">
                    <a16:creationId xmlns:a16="http://schemas.microsoft.com/office/drawing/2014/main" id="{91C424A2-FD24-4C72-968B-6386A5241EE2}"/>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a:extLst>
                  <a:ext uri="{FF2B5EF4-FFF2-40B4-BE49-F238E27FC236}">
                    <a16:creationId xmlns:a16="http://schemas.microsoft.com/office/drawing/2014/main" id="{D8998AA3-EE01-4DD6-9795-DFD63B3A25C4}"/>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a:extLst>
                  <a:ext uri="{FF2B5EF4-FFF2-40B4-BE49-F238E27FC236}">
                    <a16:creationId xmlns:a16="http://schemas.microsoft.com/office/drawing/2014/main" id="{7A36BBD7-4D9E-46B7-AB85-201B060472BD}"/>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a:extLst>
                  <a:ext uri="{FF2B5EF4-FFF2-40B4-BE49-F238E27FC236}">
                    <a16:creationId xmlns:a16="http://schemas.microsoft.com/office/drawing/2014/main" id="{131C4E37-9B18-445D-A390-22E278F8CA2A}"/>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a:extLst>
                  <a:ext uri="{FF2B5EF4-FFF2-40B4-BE49-F238E27FC236}">
                    <a16:creationId xmlns:a16="http://schemas.microsoft.com/office/drawing/2014/main" id="{22DD60D9-08AB-4126-B9B2-322CBEF734D4}"/>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a:extLst>
                  <a:ext uri="{FF2B5EF4-FFF2-40B4-BE49-F238E27FC236}">
                    <a16:creationId xmlns:a16="http://schemas.microsoft.com/office/drawing/2014/main" id="{82CDB979-FBE0-48F4-BF40-535B5B55AF84}"/>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a:extLst>
                  <a:ext uri="{FF2B5EF4-FFF2-40B4-BE49-F238E27FC236}">
                    <a16:creationId xmlns:a16="http://schemas.microsoft.com/office/drawing/2014/main" id="{8F458EB7-7ED2-4FF8-8E34-9310F83954B3}"/>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6">
                <a:extLst>
                  <a:ext uri="{FF2B5EF4-FFF2-40B4-BE49-F238E27FC236}">
                    <a16:creationId xmlns:a16="http://schemas.microsoft.com/office/drawing/2014/main" id="{D8C5D691-87B0-4485-9E85-DE6C69C19185}"/>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7">
                <a:extLst>
                  <a:ext uri="{FF2B5EF4-FFF2-40B4-BE49-F238E27FC236}">
                    <a16:creationId xmlns:a16="http://schemas.microsoft.com/office/drawing/2014/main" id="{CEA8FF24-E82E-45D3-B065-A7846E41CB8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3" name="Picture 38">
                <a:extLst>
                  <a:ext uri="{FF2B5EF4-FFF2-40B4-BE49-F238E27FC236}">
                    <a16:creationId xmlns:a16="http://schemas.microsoft.com/office/drawing/2014/main" id="{73001885-45D7-457E-A618-0BC690261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9">
                <a:extLst>
                  <a:ext uri="{FF2B5EF4-FFF2-40B4-BE49-F238E27FC236}">
                    <a16:creationId xmlns:a16="http://schemas.microsoft.com/office/drawing/2014/main" id="{D39640A8-79C4-46A1-955E-EA42F7A8BD34}"/>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a:extLst>
                  <a:ext uri="{FF2B5EF4-FFF2-40B4-BE49-F238E27FC236}">
                    <a16:creationId xmlns:a16="http://schemas.microsoft.com/office/drawing/2014/main" id="{3D32BA8E-C187-4694-87F0-DC83078D0588}"/>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a:extLst>
                  <a:ext uri="{FF2B5EF4-FFF2-40B4-BE49-F238E27FC236}">
                    <a16:creationId xmlns:a16="http://schemas.microsoft.com/office/drawing/2014/main" id="{17A94295-FFE1-4D85-AB72-5FA0F7517E0A}"/>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a:extLst>
                  <a:ext uri="{FF2B5EF4-FFF2-40B4-BE49-F238E27FC236}">
                    <a16:creationId xmlns:a16="http://schemas.microsoft.com/office/drawing/2014/main" id="{9DDA1F01-6EDF-43C4-B62E-457FAD822C70}"/>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9A8A0454-C93A-4217-BF21-C8A18D2F1CBF}"/>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a:extLst>
                  <a:ext uri="{FF2B5EF4-FFF2-40B4-BE49-F238E27FC236}">
                    <a16:creationId xmlns:a16="http://schemas.microsoft.com/office/drawing/2014/main" id="{65614257-33B1-474B-AEE4-307F6257C83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5">
                <a:extLst>
                  <a:ext uri="{FF2B5EF4-FFF2-40B4-BE49-F238E27FC236}">
                    <a16:creationId xmlns:a16="http://schemas.microsoft.com/office/drawing/2014/main" id="{47B3FD60-43C1-4610-8D9A-C13858C8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a:extLst>
                  <a:ext uri="{FF2B5EF4-FFF2-40B4-BE49-F238E27FC236}">
                    <a16:creationId xmlns:a16="http://schemas.microsoft.com/office/drawing/2014/main" id="{2618F9C7-36DD-4457-833A-1B02D4ED4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8">
                <a:extLst>
                  <a:ext uri="{FF2B5EF4-FFF2-40B4-BE49-F238E27FC236}">
                    <a16:creationId xmlns:a16="http://schemas.microsoft.com/office/drawing/2014/main" id="{89722716-138C-4AEF-8843-2F964F06E7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a:extLst>
                  <a:ext uri="{FF2B5EF4-FFF2-40B4-BE49-F238E27FC236}">
                    <a16:creationId xmlns:a16="http://schemas.microsoft.com/office/drawing/2014/main" id="{0249306F-4876-408A-A898-95CBD73FF5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a:extLst>
                  <a:ext uri="{FF2B5EF4-FFF2-40B4-BE49-F238E27FC236}">
                    <a16:creationId xmlns:a16="http://schemas.microsoft.com/office/drawing/2014/main" id="{6DD07B9E-7235-40B7-A078-912F9C1E9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a:extLst>
                  <a:ext uri="{FF2B5EF4-FFF2-40B4-BE49-F238E27FC236}">
                    <a16:creationId xmlns:a16="http://schemas.microsoft.com/office/drawing/2014/main" id="{FBD39A11-661E-4240-8B7E-6DC0E53604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52">
                <a:extLst>
                  <a:ext uri="{FF2B5EF4-FFF2-40B4-BE49-F238E27FC236}">
                    <a16:creationId xmlns:a16="http://schemas.microsoft.com/office/drawing/2014/main" id="{DEF42F92-8284-418E-9292-31A24C7F4E0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3">
                <a:extLst>
                  <a:ext uri="{FF2B5EF4-FFF2-40B4-BE49-F238E27FC236}">
                    <a16:creationId xmlns:a16="http://schemas.microsoft.com/office/drawing/2014/main" id="{6CD10535-7E4A-4861-81A0-ADBB14CDBCF8}"/>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54">
                <a:extLst>
                  <a:ext uri="{FF2B5EF4-FFF2-40B4-BE49-F238E27FC236}">
                    <a16:creationId xmlns:a16="http://schemas.microsoft.com/office/drawing/2014/main" id="{6D6E5346-78D5-4373-957F-53AC51175C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5">
                <a:extLst>
                  <a:ext uri="{FF2B5EF4-FFF2-40B4-BE49-F238E27FC236}">
                    <a16:creationId xmlns:a16="http://schemas.microsoft.com/office/drawing/2014/main" id="{512D5D69-14C0-47E3-807B-856993E0FB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6">
                <a:extLst>
                  <a:ext uri="{FF2B5EF4-FFF2-40B4-BE49-F238E27FC236}">
                    <a16:creationId xmlns:a16="http://schemas.microsoft.com/office/drawing/2014/main" id="{38C1F875-4093-414B-BBB3-672E381B68F8}"/>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7">
                <a:extLst>
                  <a:ext uri="{FF2B5EF4-FFF2-40B4-BE49-F238E27FC236}">
                    <a16:creationId xmlns:a16="http://schemas.microsoft.com/office/drawing/2014/main" id="{44C79AC9-DBEF-4F81-A4D0-2FF8742B4822}"/>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8">
                <a:extLst>
                  <a:ext uri="{FF2B5EF4-FFF2-40B4-BE49-F238E27FC236}">
                    <a16:creationId xmlns:a16="http://schemas.microsoft.com/office/drawing/2014/main" id="{15FCCCFD-C5DB-41CD-A31E-669A42D10C65}"/>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9">
                <a:extLst>
                  <a:ext uri="{FF2B5EF4-FFF2-40B4-BE49-F238E27FC236}">
                    <a16:creationId xmlns:a16="http://schemas.microsoft.com/office/drawing/2014/main" id="{01924D8C-0E94-4B80-AFC4-3266BA70660E}"/>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A77C4DA7-1CF9-4B2E-A27C-2923F7F8C115}"/>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1">
                <a:extLst>
                  <a:ext uri="{FF2B5EF4-FFF2-40B4-BE49-F238E27FC236}">
                    <a16:creationId xmlns:a16="http://schemas.microsoft.com/office/drawing/2014/main" id="{FE23A8FE-0913-4591-AA1A-41A11B809219}"/>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2">
                <a:extLst>
                  <a:ext uri="{FF2B5EF4-FFF2-40B4-BE49-F238E27FC236}">
                    <a16:creationId xmlns:a16="http://schemas.microsoft.com/office/drawing/2014/main" id="{9FA61C23-7CB5-4CEF-8592-162674D5E5E4}"/>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3">
                <a:extLst>
                  <a:ext uri="{FF2B5EF4-FFF2-40B4-BE49-F238E27FC236}">
                    <a16:creationId xmlns:a16="http://schemas.microsoft.com/office/drawing/2014/main" id="{225EE0EE-A8C3-4A17-A8A5-1FEB74BC8E73}"/>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4">
                <a:extLst>
                  <a:ext uri="{FF2B5EF4-FFF2-40B4-BE49-F238E27FC236}">
                    <a16:creationId xmlns:a16="http://schemas.microsoft.com/office/drawing/2014/main" id="{E32E28AA-5322-47C3-AE34-58D499A071C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5">
                <a:extLst>
                  <a:ext uri="{FF2B5EF4-FFF2-40B4-BE49-F238E27FC236}">
                    <a16:creationId xmlns:a16="http://schemas.microsoft.com/office/drawing/2014/main" id="{0F0E0071-9C8E-4904-A291-4AFD5F7858E4}"/>
                  </a:ext>
                </a:extLst>
              </p:cNvPr>
              <p:cNvSpPr>
                <a:spLocks noChangeArrowheads="1"/>
              </p:cNvSpPr>
              <p:nvPr/>
            </p:nvSpPr>
            <p:spPr bwMode="auto">
              <a:xfrm>
                <a:off x="-2691" y="2718"/>
                <a:ext cx="786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Correo											 	 </a:t>
                </a:r>
              </a:p>
            </p:txBody>
          </p:sp>
          <p:sp>
            <p:nvSpPr>
              <p:cNvPr id="81" name="Rectangle 67">
                <a:extLst>
                  <a:ext uri="{FF2B5EF4-FFF2-40B4-BE49-F238E27FC236}">
                    <a16:creationId xmlns:a16="http://schemas.microsoft.com/office/drawing/2014/main" id="{18B8BE12-CCB3-4424-8072-B526DA108846}"/>
                  </a:ext>
                </a:extLst>
              </p:cNvPr>
              <p:cNvSpPr>
                <a:spLocks noChangeArrowheads="1"/>
              </p:cNvSpPr>
              <p:nvPr/>
            </p:nvSpPr>
            <p:spPr bwMode="auto">
              <a:xfrm>
                <a:off x="1614" y="2643"/>
                <a:ext cx="84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Centro de clasificación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 origen) </a:t>
                </a:r>
              </a:p>
            </p:txBody>
          </p:sp>
          <p:sp>
            <p:nvSpPr>
              <p:cNvPr id="84" name="Rectangle 70">
                <a:extLst>
                  <a:ext uri="{FF2B5EF4-FFF2-40B4-BE49-F238E27FC236}">
                    <a16:creationId xmlns:a16="http://schemas.microsoft.com/office/drawing/2014/main" id="{3DFDCA98-BD78-4492-9E52-80F7963E60C1}"/>
                  </a:ext>
                </a:extLst>
              </p:cNvPr>
              <p:cNvSpPr>
                <a:spLocks noChangeArrowheads="1"/>
              </p:cNvSpPr>
              <p:nvPr/>
            </p:nvSpPr>
            <p:spPr bwMode="auto">
              <a:xfrm>
                <a:off x="4739" y="2944"/>
                <a:ext cx="34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Aduana</a:t>
                </a:r>
              </a:p>
            </p:txBody>
          </p:sp>
          <p:sp>
            <p:nvSpPr>
              <p:cNvPr id="88" name="Rectangle 74">
                <a:extLst>
                  <a:ext uri="{FF2B5EF4-FFF2-40B4-BE49-F238E27FC236}">
                    <a16:creationId xmlns:a16="http://schemas.microsoft.com/office/drawing/2014/main" id="{330C556F-D236-4C85-9653-14E17AEC1CB8}"/>
                  </a:ext>
                </a:extLst>
              </p:cNvPr>
              <p:cNvSpPr>
                <a:spLocks noChangeArrowheads="1"/>
              </p:cNvSpPr>
              <p:nvPr/>
            </p:nvSpPr>
            <p:spPr bwMode="auto">
              <a:xfrm>
                <a:off x="6907" y="2566"/>
                <a:ext cx="10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Último kilómetro/ destinatario/</a:t>
                </a:r>
                <a:endParaRPr lang="es-UY" sz="1000" dirty="0">
                  <a:solidFill>
                    <a:srgbClr val="000000"/>
                  </a:solidFill>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distribución</a:t>
                </a:r>
              </a:p>
            </p:txBody>
          </p:sp>
          <p:sp>
            <p:nvSpPr>
              <p:cNvPr id="95" name="Rectangle 81">
                <a:extLst>
                  <a:ext uri="{FF2B5EF4-FFF2-40B4-BE49-F238E27FC236}">
                    <a16:creationId xmlns:a16="http://schemas.microsoft.com/office/drawing/2014/main" id="{24BAC43A-0EBD-4A75-A7CB-562C71E5C419}"/>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2">
                <a:extLst>
                  <a:ext uri="{FF2B5EF4-FFF2-40B4-BE49-F238E27FC236}">
                    <a16:creationId xmlns:a16="http://schemas.microsoft.com/office/drawing/2014/main" id="{D9EB54EA-00F2-4D5B-807F-C75BAE916747}"/>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3">
                <a:extLst>
                  <a:ext uri="{FF2B5EF4-FFF2-40B4-BE49-F238E27FC236}">
                    <a16:creationId xmlns:a16="http://schemas.microsoft.com/office/drawing/2014/main" id="{AD8635A5-E26F-4623-A8F0-C6F315B82633}"/>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84">
                <a:extLst>
                  <a:ext uri="{FF2B5EF4-FFF2-40B4-BE49-F238E27FC236}">
                    <a16:creationId xmlns:a16="http://schemas.microsoft.com/office/drawing/2014/main" id="{A47E43A7-923C-441D-90AA-82F287F65FF0}"/>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85">
                <a:extLst>
                  <a:ext uri="{FF2B5EF4-FFF2-40B4-BE49-F238E27FC236}">
                    <a16:creationId xmlns:a16="http://schemas.microsoft.com/office/drawing/2014/main" id="{E8E08BB2-3163-4930-B357-DD345B49EE3E}"/>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86">
                <a:extLst>
                  <a:ext uri="{FF2B5EF4-FFF2-40B4-BE49-F238E27FC236}">
                    <a16:creationId xmlns:a16="http://schemas.microsoft.com/office/drawing/2014/main" id="{AD9521CD-E263-41F7-ADAB-81034AE1280A}"/>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7">
                <a:extLst>
                  <a:ext uri="{FF2B5EF4-FFF2-40B4-BE49-F238E27FC236}">
                    <a16:creationId xmlns:a16="http://schemas.microsoft.com/office/drawing/2014/main" id="{4D0EA413-D772-4A7B-93D7-46122D3CC1E7}"/>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88">
                <a:extLst>
                  <a:ext uri="{FF2B5EF4-FFF2-40B4-BE49-F238E27FC236}">
                    <a16:creationId xmlns:a16="http://schemas.microsoft.com/office/drawing/2014/main" id="{C2E83669-0175-4B2D-916D-82C01AD733E6}"/>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89">
                <a:extLst>
                  <a:ext uri="{FF2B5EF4-FFF2-40B4-BE49-F238E27FC236}">
                    <a16:creationId xmlns:a16="http://schemas.microsoft.com/office/drawing/2014/main" id="{7AC74BE9-ACDC-4B90-BC30-54D6881E41AF}"/>
                  </a:ext>
                </a:extLst>
              </p:cNvPr>
              <p:cNvSpPr>
                <a:spLocks noChangeArrowheads="1"/>
              </p:cNvSpPr>
              <p:nvPr/>
            </p:nvSpPr>
            <p:spPr bwMode="auto">
              <a:xfrm>
                <a:off x="414" y="2745"/>
                <a:ext cx="46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Primer kilómetro </a:t>
                </a:r>
              </a:p>
            </p:txBody>
          </p:sp>
          <p:sp>
            <p:nvSpPr>
              <p:cNvPr id="105" name="Rectangle 91">
                <a:extLst>
                  <a:ext uri="{FF2B5EF4-FFF2-40B4-BE49-F238E27FC236}">
                    <a16:creationId xmlns:a16="http://schemas.microsoft.com/office/drawing/2014/main" id="{2903420B-8395-4BCF-986D-1EBC00FBC828}"/>
                  </a:ext>
                </a:extLst>
              </p:cNvPr>
              <p:cNvSpPr>
                <a:spLocks noChangeArrowheads="1"/>
              </p:cNvSpPr>
              <p:nvPr/>
            </p:nvSpPr>
            <p:spPr bwMode="auto">
              <a:xfrm>
                <a:off x="3145" y="4046"/>
                <a:ext cx="2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EMC</a:t>
                </a:r>
              </a:p>
            </p:txBody>
          </p:sp>
          <p:sp>
            <p:nvSpPr>
              <p:cNvPr id="107" name="Line 93">
                <a:extLst>
                  <a:ext uri="{FF2B5EF4-FFF2-40B4-BE49-F238E27FC236}">
                    <a16:creationId xmlns:a16="http://schemas.microsoft.com/office/drawing/2014/main" id="{76E33398-046E-4DF8-9DAB-9354D8BA843B}"/>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4">
                <a:extLst>
                  <a:ext uri="{FF2B5EF4-FFF2-40B4-BE49-F238E27FC236}">
                    <a16:creationId xmlns:a16="http://schemas.microsoft.com/office/drawing/2014/main" id="{D61045CF-3FC7-4401-9572-36E86D616E4B}"/>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5">
                <a:extLst>
                  <a:ext uri="{FF2B5EF4-FFF2-40B4-BE49-F238E27FC236}">
                    <a16:creationId xmlns:a16="http://schemas.microsoft.com/office/drawing/2014/main" id="{FE2FC48D-837B-4192-8545-E5D79A9F2224}"/>
                  </a:ext>
                </a:extLst>
              </p:cNvPr>
              <p:cNvSpPr>
                <a:spLocks noChangeArrowheads="1"/>
              </p:cNvSpPr>
              <p:nvPr/>
            </p:nvSpPr>
            <p:spPr bwMode="auto">
              <a:xfrm>
                <a:off x="4078" y="3141"/>
                <a:ext cx="3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UY" sz="1000" dirty="0">
                    <a:solidFill>
                      <a:srgbClr val="000000"/>
                    </a:solidFill>
                    <a:latin typeface="Verdana" panose="020B0604030504040204" pitchFamily="34" charset="0"/>
                    <a:ea typeface="Verdana" panose="020B0604030504040204" pitchFamily="34" charset="0"/>
                  </a:rPr>
                  <a:t>Frontera</a:t>
                </a:r>
              </a:p>
            </p:txBody>
          </p:sp>
          <p:sp>
            <p:nvSpPr>
              <p:cNvPr id="110" name="Rectangle 96">
                <a:extLst>
                  <a:ext uri="{FF2B5EF4-FFF2-40B4-BE49-F238E27FC236}">
                    <a16:creationId xmlns:a16="http://schemas.microsoft.com/office/drawing/2014/main" id="{C3187516-EB54-49B3-A95A-443F69E33D89}"/>
                  </a:ext>
                </a:extLst>
              </p:cNvPr>
              <p:cNvSpPr>
                <a:spLocks noChangeArrowheads="1"/>
              </p:cNvSpPr>
              <p:nvPr/>
            </p:nvSpPr>
            <p:spPr bwMode="auto">
              <a:xfrm>
                <a:off x="4703" y="4047"/>
                <a:ext cx="2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EMD</a:t>
                </a:r>
              </a:p>
            </p:txBody>
          </p:sp>
          <p:sp>
            <p:nvSpPr>
              <p:cNvPr id="111" name="Rectangle 97">
                <a:extLst>
                  <a:ext uri="{FF2B5EF4-FFF2-40B4-BE49-F238E27FC236}">
                    <a16:creationId xmlns:a16="http://schemas.microsoft.com/office/drawing/2014/main" id="{02B8A310-D78D-4F09-8074-1BCEC6189393}"/>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 </a:t>
                </a:r>
              </a:p>
            </p:txBody>
          </p:sp>
          <p:sp>
            <p:nvSpPr>
              <p:cNvPr id="112" name="Rectangle 98">
                <a:extLst>
                  <a:ext uri="{FF2B5EF4-FFF2-40B4-BE49-F238E27FC236}">
                    <a16:creationId xmlns:a16="http://schemas.microsoft.com/office/drawing/2014/main" id="{37A5BAAE-76E6-4E0A-9570-814D3CF1BCC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3" name="Rectangle 99">
                <a:extLst>
                  <a:ext uri="{FF2B5EF4-FFF2-40B4-BE49-F238E27FC236}">
                    <a16:creationId xmlns:a16="http://schemas.microsoft.com/office/drawing/2014/main" id="{453DB851-74D1-49D2-8D37-D44BDBE720B7}"/>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4" name="Rectangle 100">
                <a:extLst>
                  <a:ext uri="{FF2B5EF4-FFF2-40B4-BE49-F238E27FC236}">
                    <a16:creationId xmlns:a16="http://schemas.microsoft.com/office/drawing/2014/main" id="{B1829590-E758-4742-BDF4-907CB2FC2F6C}"/>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5" name="Rectangle 101">
                <a:extLst>
                  <a:ext uri="{FF2B5EF4-FFF2-40B4-BE49-F238E27FC236}">
                    <a16:creationId xmlns:a16="http://schemas.microsoft.com/office/drawing/2014/main" id="{1B4E06A8-D39B-4B5F-BB5B-7F8B65F8CB8B}"/>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6" name="Rectangle 102">
                <a:extLst>
                  <a:ext uri="{FF2B5EF4-FFF2-40B4-BE49-F238E27FC236}">
                    <a16:creationId xmlns:a16="http://schemas.microsoft.com/office/drawing/2014/main" id="{D77A50C9-01D8-43BA-A9B1-D0D4C637531B}"/>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7" name="Rectangle 103">
                <a:extLst>
                  <a:ext uri="{FF2B5EF4-FFF2-40B4-BE49-F238E27FC236}">
                    <a16:creationId xmlns:a16="http://schemas.microsoft.com/office/drawing/2014/main" id="{AE8BB9EA-6DCD-46B1-A9B6-0EC5D79642CE}"/>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18" name="Rectangle 104">
                <a:extLst>
                  <a:ext uri="{FF2B5EF4-FFF2-40B4-BE49-F238E27FC236}">
                    <a16:creationId xmlns:a16="http://schemas.microsoft.com/office/drawing/2014/main" id="{5E7D5C96-CC62-430A-B3AF-DCD12C7DB399}"/>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 </a:t>
                </a:r>
              </a:p>
            </p:txBody>
          </p:sp>
          <p:sp>
            <p:nvSpPr>
              <p:cNvPr id="119" name="Rectangle 105">
                <a:extLst>
                  <a:ext uri="{FF2B5EF4-FFF2-40B4-BE49-F238E27FC236}">
                    <a16:creationId xmlns:a16="http://schemas.microsoft.com/office/drawing/2014/main" id="{C6D9B349-4AF5-4E47-9D21-DB74E6BA0DDB}"/>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0" name="Rectangle 106">
                <a:extLst>
                  <a:ext uri="{FF2B5EF4-FFF2-40B4-BE49-F238E27FC236}">
                    <a16:creationId xmlns:a16="http://schemas.microsoft.com/office/drawing/2014/main" id="{DB1F64F1-2464-4C58-A5CB-4F67BD361C63}"/>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1" name="Rectangle 107">
                <a:extLst>
                  <a:ext uri="{FF2B5EF4-FFF2-40B4-BE49-F238E27FC236}">
                    <a16:creationId xmlns:a16="http://schemas.microsoft.com/office/drawing/2014/main" id="{EE126209-4B78-4F42-86A4-2F9F31C73F50}"/>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2" name="Rectangle 108">
                <a:extLst>
                  <a:ext uri="{FF2B5EF4-FFF2-40B4-BE49-F238E27FC236}">
                    <a16:creationId xmlns:a16="http://schemas.microsoft.com/office/drawing/2014/main" id="{6FDCE6DA-1766-4E58-AC75-AEDD528C1C0D}"/>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3" name="Rectangle 109">
                <a:extLst>
                  <a:ext uri="{FF2B5EF4-FFF2-40B4-BE49-F238E27FC236}">
                    <a16:creationId xmlns:a16="http://schemas.microsoft.com/office/drawing/2014/main" id="{C6C6C3D3-6BD2-447A-BD05-D34769EF2DA0}"/>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4" name="Rectangle 110">
                <a:extLst>
                  <a:ext uri="{FF2B5EF4-FFF2-40B4-BE49-F238E27FC236}">
                    <a16:creationId xmlns:a16="http://schemas.microsoft.com/office/drawing/2014/main" id="{1C2110D2-E2F5-419E-9849-25892E35CD06}"/>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300" b="0" i="0" u="none" strike="noStrike" cap="none" normalizeH="0" baseline="0" dirty="0">
                    <a:ln>
                      <a:noFill/>
                    </a:ln>
                    <a:solidFill>
                      <a:srgbClr val="000000"/>
                    </a:solidFill>
                    <a:effectLst/>
                    <a:latin typeface="Arial" panose="020B0604020202020204" pitchFamily="34" charset="0"/>
                  </a:rPr>
                  <a:t>*</a:t>
                </a:r>
              </a:p>
            </p:txBody>
          </p:sp>
          <p:sp>
            <p:nvSpPr>
              <p:cNvPr id="125" name="Freeform 111">
                <a:extLst>
                  <a:ext uri="{FF2B5EF4-FFF2-40B4-BE49-F238E27FC236}">
                    <a16:creationId xmlns:a16="http://schemas.microsoft.com/office/drawing/2014/main" id="{404BF46B-D314-48CB-B579-F2DAB81E322E}"/>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2">
                <a:extLst>
                  <a:ext uri="{FF2B5EF4-FFF2-40B4-BE49-F238E27FC236}">
                    <a16:creationId xmlns:a16="http://schemas.microsoft.com/office/drawing/2014/main" id="{C0DACB28-F8FD-49CF-A7C3-779F3C7134EB}"/>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3">
                <a:extLst>
                  <a:ext uri="{FF2B5EF4-FFF2-40B4-BE49-F238E27FC236}">
                    <a16:creationId xmlns:a16="http://schemas.microsoft.com/office/drawing/2014/main" id="{8C60B8DC-74FE-4477-8921-508EC37C7734}"/>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4">
                <a:extLst>
                  <a:ext uri="{FF2B5EF4-FFF2-40B4-BE49-F238E27FC236}">
                    <a16:creationId xmlns:a16="http://schemas.microsoft.com/office/drawing/2014/main" id="{51501070-49F8-4194-8407-92C047618943}"/>
                  </a:ext>
                </a:extLst>
              </p:cNvPr>
              <p:cNvSpPr>
                <a:spLocks noChangeArrowheads="1"/>
              </p:cNvSpPr>
              <p:nvPr/>
            </p:nvSpPr>
            <p:spPr bwMode="auto">
              <a:xfrm>
                <a:off x="6568" y="4024"/>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EMH/EDH/EMI</a:t>
                </a:r>
              </a:p>
            </p:txBody>
          </p:sp>
          <p:sp>
            <p:nvSpPr>
              <p:cNvPr id="129" name="Rectangle 115">
                <a:extLst>
                  <a:ext uri="{FF2B5EF4-FFF2-40B4-BE49-F238E27FC236}">
                    <a16:creationId xmlns:a16="http://schemas.microsoft.com/office/drawing/2014/main" id="{5522FAAF-50DD-4E39-BCEA-AD130A215374}"/>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6">
                <a:extLst>
                  <a:ext uri="{FF2B5EF4-FFF2-40B4-BE49-F238E27FC236}">
                    <a16:creationId xmlns:a16="http://schemas.microsoft.com/office/drawing/2014/main" id="{BF142CAF-69BB-468B-A619-115FF8DD72F4}"/>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1">
                <a:extLst>
                  <a:ext uri="{FF2B5EF4-FFF2-40B4-BE49-F238E27FC236}">
                    <a16:creationId xmlns:a16="http://schemas.microsoft.com/office/drawing/2014/main" id="{90A70416-87BA-4C38-B825-7F8FFABCF2A2}"/>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22">
                <a:extLst>
                  <a:ext uri="{FF2B5EF4-FFF2-40B4-BE49-F238E27FC236}">
                    <a16:creationId xmlns:a16="http://schemas.microsoft.com/office/drawing/2014/main" id="{C1078618-83E9-454F-9F03-E8D28606DFD2}"/>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3">
                <a:extLst>
                  <a:ext uri="{FF2B5EF4-FFF2-40B4-BE49-F238E27FC236}">
                    <a16:creationId xmlns:a16="http://schemas.microsoft.com/office/drawing/2014/main" id="{6962D802-0E59-43EF-AD3C-E5F56A49218E}"/>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124">
                <a:extLst>
                  <a:ext uri="{FF2B5EF4-FFF2-40B4-BE49-F238E27FC236}">
                    <a16:creationId xmlns:a16="http://schemas.microsoft.com/office/drawing/2014/main" id="{3A48828F-BD5E-42A7-BF72-0BB36CB0FFC3}"/>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5">
                <a:extLst>
                  <a:ext uri="{FF2B5EF4-FFF2-40B4-BE49-F238E27FC236}">
                    <a16:creationId xmlns:a16="http://schemas.microsoft.com/office/drawing/2014/main" id="{3B5B0651-646F-4FC1-9D01-BA929DA51173}"/>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0" name="Picture 126">
                <a:extLst>
                  <a:ext uri="{FF2B5EF4-FFF2-40B4-BE49-F238E27FC236}">
                    <a16:creationId xmlns:a16="http://schemas.microsoft.com/office/drawing/2014/main" id="{7E179215-4026-46C5-B52A-3E4CE8957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27">
                <a:extLst>
                  <a:ext uri="{FF2B5EF4-FFF2-40B4-BE49-F238E27FC236}">
                    <a16:creationId xmlns:a16="http://schemas.microsoft.com/office/drawing/2014/main" id="{C1B1F43A-55A4-424C-A573-0B12F3CC3ED4}"/>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128">
                <a:extLst>
                  <a:ext uri="{FF2B5EF4-FFF2-40B4-BE49-F238E27FC236}">
                    <a16:creationId xmlns:a16="http://schemas.microsoft.com/office/drawing/2014/main" id="{2C4D0758-DB67-4CA5-A40F-851B939A828F}"/>
                  </a:ext>
                </a:extLst>
              </p:cNvPr>
              <p:cNvSpPr>
                <a:spLocks noChangeArrowheads="1"/>
              </p:cNvSpPr>
              <p:nvPr/>
            </p:nvSpPr>
            <p:spPr bwMode="auto">
              <a:xfrm>
                <a:off x="3091" y="2919"/>
                <a:ext cx="34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Aduana</a:t>
                </a:r>
              </a:p>
            </p:txBody>
          </p:sp>
          <p:pic>
            <p:nvPicPr>
              <p:cNvPr id="143" name="Picture 47">
                <a:extLst>
                  <a:ext uri="{FF2B5EF4-FFF2-40B4-BE49-F238E27FC236}">
                    <a16:creationId xmlns:a16="http://schemas.microsoft.com/office/drawing/2014/main" id="{42A089E8-9FA2-4C0F-BA66-B4FCAD1174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5" name="Rectangle 67">
              <a:extLst>
                <a:ext uri="{FF2B5EF4-FFF2-40B4-BE49-F238E27FC236}">
                  <a16:creationId xmlns:a16="http://schemas.microsoft.com/office/drawing/2014/main" id="{2CD586D5-3A7A-4912-8ECB-9C17B339DA3A}"/>
                </a:ext>
              </a:extLst>
            </p:cNvPr>
            <p:cNvSpPr>
              <a:spLocks noChangeArrowheads="1"/>
            </p:cNvSpPr>
            <p:nvPr/>
          </p:nvSpPr>
          <p:spPr bwMode="auto">
            <a:xfrm>
              <a:off x="6214841" y="4084557"/>
              <a:ext cx="160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Centro de correo aéreo/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oficina de cambio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 destino)</a:t>
              </a:r>
            </a:p>
          </p:txBody>
        </p:sp>
        <p:sp>
          <p:nvSpPr>
            <p:cNvPr id="146" name="Rectangle 67">
              <a:extLst>
                <a:ext uri="{FF2B5EF4-FFF2-40B4-BE49-F238E27FC236}">
                  <a16:creationId xmlns:a16="http://schemas.microsoft.com/office/drawing/2014/main" id="{43FE1540-DBF8-4D2E-90F2-5A7BEC4FD2BF}"/>
                </a:ext>
              </a:extLst>
            </p:cNvPr>
            <p:cNvSpPr>
              <a:spLocks noChangeArrowheads="1"/>
            </p:cNvSpPr>
            <p:nvPr/>
          </p:nvSpPr>
          <p:spPr bwMode="auto">
            <a:xfrm>
              <a:off x="7761706" y="4057369"/>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Centro de clasificación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 destino) </a:t>
              </a:r>
            </a:p>
          </p:txBody>
        </p:sp>
      </p:grpSp>
      <p:sp>
        <p:nvSpPr>
          <p:cNvPr id="4" name="Rectangle 67">
            <a:extLst>
              <a:ext uri="{FF2B5EF4-FFF2-40B4-BE49-F238E27FC236}">
                <a16:creationId xmlns:a16="http://schemas.microsoft.com/office/drawing/2014/main" id="{DB703B0A-E219-26C3-E51B-E20D9D687016}"/>
              </a:ext>
            </a:extLst>
          </p:cNvPr>
          <p:cNvSpPr>
            <a:spLocks noChangeArrowheads="1"/>
          </p:cNvSpPr>
          <p:nvPr/>
        </p:nvSpPr>
        <p:spPr bwMode="auto">
          <a:xfrm>
            <a:off x="3220808" y="4438355"/>
            <a:ext cx="160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Centro de correo aéreo/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oficina de cambio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 origen)</a:t>
            </a:r>
          </a:p>
        </p:txBody>
      </p:sp>
      <p:sp>
        <p:nvSpPr>
          <p:cNvPr id="5" name="Rectangle 89">
            <a:extLst>
              <a:ext uri="{FF2B5EF4-FFF2-40B4-BE49-F238E27FC236}">
                <a16:creationId xmlns:a16="http://schemas.microsoft.com/office/drawing/2014/main" id="{3B0B51B8-132F-422F-4DD3-7BC309201F16}"/>
              </a:ext>
            </a:extLst>
          </p:cNvPr>
          <p:cNvSpPr>
            <a:spLocks noChangeArrowheads="1"/>
          </p:cNvSpPr>
          <p:nvPr/>
        </p:nvSpPr>
        <p:spPr bwMode="auto">
          <a:xfrm>
            <a:off x="1058607" y="4679915"/>
            <a:ext cx="654116"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UY"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Correo (origen)</a:t>
            </a:r>
          </a:p>
        </p:txBody>
      </p:sp>
    </p:spTree>
    <p:extLst>
      <p:ext uri="{BB962C8B-B14F-4D97-AF65-F5344CB8AC3E}">
        <p14:creationId xmlns:p14="http://schemas.microsoft.com/office/powerpoint/2010/main" val="185044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s-UY" sz="2000" b="1" dirty="0">
                <a:solidFill>
                  <a:schemeClr val="bg1"/>
                </a:solidFill>
              </a:rPr>
              <a:t>I.		Captura e intercambio de datos (cont.)</a:t>
            </a: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61950" indent="-361950" defTabSz="360000">
              <a:buFont typeface="Wingdings" pitchFamily="2" charset="2"/>
              <a:buChar char="q"/>
              <a:defRPr/>
            </a:pPr>
            <a:r>
              <a:rPr lang="es-UY" sz="1800" b="1" dirty="0"/>
              <a:t>Transmisión</a:t>
            </a:r>
            <a:r>
              <a:rPr lang="es-UY" sz="1800" dirty="0"/>
              <a:t> de los datos EDI:</a:t>
            </a:r>
          </a:p>
          <a:p>
            <a:pPr marL="720000" lvl="1" indent="-360000" defTabSz="360000">
              <a:spcBef>
                <a:spcPts val="600"/>
              </a:spcBef>
              <a:buFont typeface="Wingdings" panose="05000000000000000000" pitchFamily="2" charset="2"/>
              <a:buChar char="v"/>
              <a:defRPr/>
            </a:pPr>
            <a:r>
              <a:rPr lang="es-UY" sz="1800" dirty="0"/>
              <a:t>a través de redes de mensajería EDI establecidas: </a:t>
            </a:r>
          </a:p>
          <a:p>
            <a:pPr marL="1076325" lvl="1" indent="-358775" defTabSz="360000">
              <a:spcBef>
                <a:spcPts val="600"/>
              </a:spcBef>
              <a:buFont typeface="Wingdings" panose="05000000000000000000" pitchFamily="2" charset="2"/>
              <a:buChar char="§"/>
              <a:defRPr/>
            </a:pPr>
            <a:r>
              <a:rPr lang="es-UY" sz="1800" dirty="0"/>
              <a:t>el sistema de la UPU (POST*Net a través de IPS)</a:t>
            </a:r>
          </a:p>
          <a:p>
            <a:pPr marL="1076325" lvl="1" indent="-358775" defTabSz="360000">
              <a:spcBef>
                <a:spcPts val="600"/>
              </a:spcBef>
              <a:buFont typeface="Wingdings" panose="05000000000000000000" pitchFamily="2" charset="2"/>
              <a:buChar char="§"/>
              <a:defRPr/>
            </a:pPr>
            <a:r>
              <a:rPr lang="es-UY" sz="1800" dirty="0"/>
              <a:t>el sistema IPC</a:t>
            </a:r>
          </a:p>
          <a:p>
            <a:pPr marL="720000" lvl="1" indent="-360000" defTabSz="360000">
              <a:buFont typeface="Courier New" pitchFamily="49" charset="0"/>
              <a:buChar char="o"/>
              <a:defRPr/>
            </a:pPr>
            <a:endParaRPr lang="en-GB" sz="1800" dirty="0"/>
          </a:p>
          <a:p>
            <a:pPr marL="360000" lvl="1" indent="-358775" defTabSz="360000">
              <a:buFont typeface="Wingdings" panose="05000000000000000000" pitchFamily="2" charset="2"/>
              <a:buChar char="q"/>
              <a:defRPr/>
            </a:pPr>
            <a:r>
              <a:rPr lang="es-UY" sz="1800" dirty="0"/>
              <a:t>Los datos EDI se almacenan en la UPU</a:t>
            </a:r>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indent="-360000" defTabSz="360000">
              <a:buFont typeface="Wingdings" pitchFamily="2" charset="2"/>
              <a:buChar char="q"/>
              <a:defRPr/>
            </a:pPr>
            <a:r>
              <a:rPr lang="es-UY" sz="1800" dirty="0">
                <a:latin typeface="Verdana" pitchFamily="34" charset="0"/>
                <a:ea typeface="Verdana" pitchFamily="34" charset="0"/>
                <a:cs typeface="Verdana" pitchFamily="34" charset="0"/>
              </a:rPr>
              <a:t>Objetivos de transmisión actuales:</a:t>
            </a:r>
          </a:p>
          <a:p>
            <a:pPr marL="720000" lvl="1" indent="-360000" defTabSz="360000">
              <a:spcBef>
                <a:spcPts val="600"/>
              </a:spcBef>
              <a:buFont typeface="Wingdings" pitchFamily="2" charset="2"/>
              <a:buChar char="v"/>
              <a:defRPr/>
            </a:pPr>
            <a:r>
              <a:rPr lang="es-UY" sz="1800" dirty="0">
                <a:latin typeface="Verdana" pitchFamily="34" charset="0"/>
                <a:ea typeface="Verdana" pitchFamily="34" charset="0"/>
                <a:cs typeface="Verdana" pitchFamily="34" charset="0"/>
              </a:rPr>
              <a:t>EMD &lt; 24 horas, </a:t>
            </a:r>
            <a:r>
              <a:rPr lang="es-UY" sz="1800" i="1" dirty="0">
                <a:latin typeface="Verdana" pitchFamily="34" charset="0"/>
                <a:ea typeface="Verdana" pitchFamily="34" charset="0"/>
                <a:cs typeface="Verdana" pitchFamily="34" charset="0"/>
              </a:rPr>
              <a:t>para los envíos con datos relativos al acontecimiento EMC</a:t>
            </a:r>
          </a:p>
          <a:p>
            <a:pPr marL="720000" lvl="1" indent="-360000" defTabSz="360000">
              <a:spcBef>
                <a:spcPts val="600"/>
              </a:spcBef>
              <a:buFont typeface="Wingdings" pitchFamily="2" charset="2"/>
              <a:buChar char="v"/>
              <a:defRPr/>
            </a:pPr>
            <a:r>
              <a:rPr lang="es-UY" sz="1800" dirty="0">
                <a:latin typeface="Verdana" pitchFamily="34" charset="0"/>
                <a:ea typeface="Verdana" pitchFamily="34" charset="0"/>
                <a:cs typeface="Verdana" pitchFamily="34" charset="0"/>
              </a:rPr>
              <a:t>EMH o EDH o EMI &lt; 24 horas, </a:t>
            </a:r>
            <a:r>
              <a:rPr lang="es-UY" sz="1800" i="1" dirty="0">
                <a:latin typeface="Verdana" pitchFamily="34" charset="0"/>
                <a:ea typeface="Verdana" pitchFamily="34" charset="0"/>
                <a:cs typeface="Verdana" pitchFamily="34" charset="0"/>
              </a:rPr>
              <a:t>para los envíos con datos relativos al acontecimiento EMD</a:t>
            </a:r>
          </a:p>
          <a:p>
            <a:pPr marL="285750" indent="-285750" defTabSz="360000">
              <a:buFont typeface="Wingdings" pitchFamily="2" charset="2"/>
              <a:buChar char="q"/>
              <a:defRPr/>
            </a:pPr>
            <a:endParaRPr lang="en-GB" sz="1800" dirty="0">
              <a:latin typeface="Verdana" pitchFamily="34" charset="0"/>
              <a:ea typeface="Verdana" pitchFamily="34" charset="0"/>
              <a:cs typeface="Verdana" pitchFamily="34" charset="0"/>
            </a:endParaRPr>
          </a:p>
          <a:p>
            <a:pPr indent="-360000" defTabSz="360000">
              <a:buFont typeface="Wingdings" pitchFamily="2" charset="2"/>
              <a:buChar char="q"/>
              <a:defRPr/>
            </a:pPr>
            <a:r>
              <a:rPr lang="es-UY" sz="1800" dirty="0">
                <a:latin typeface="Verdana" pitchFamily="34" charset="0"/>
                <a:ea typeface="Verdana" pitchFamily="34" charset="0"/>
                <a:cs typeface="Verdana" pitchFamily="34" charset="0"/>
              </a:rPr>
              <a:t>Para cada operador designado, se cuentan todos los envíos con acontecimientos que cumplen con los objetivos indicados anteriormente</a:t>
            </a:r>
          </a:p>
          <a:p>
            <a:pPr marL="4400" indent="0" defTabSz="360000">
              <a:buNone/>
            </a:pPr>
            <a:endParaRPr lang="en-GB" sz="18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8155714" y="2620359"/>
            <a:ext cx="3682082" cy="828089"/>
          </a:xfrm>
          <a:prstGeom prst="rect">
            <a:avLst/>
          </a:prstGeom>
          <a:noFill/>
          <a:ln>
            <a:solidFill>
              <a:schemeClr val="accent1"/>
            </a:solidFill>
          </a:ln>
        </p:spPr>
        <p:txBody>
          <a:bodyPr wrap="square" lIns="90000" tIns="90000" rIns="90000" bIns="90000">
            <a:spAutoFit/>
          </a:bodyPr>
          <a:lstStyle/>
          <a:p>
            <a:r>
              <a:rPr lang="es-UY" sz="1400" b="1" dirty="0">
                <a:latin typeface="Verdana" panose="020B0604030504040204" pitchFamily="34" charset="0"/>
                <a:ea typeface="Verdana" panose="020B0604030504040204" pitchFamily="34" charset="0"/>
              </a:rPr>
              <a:t>Envíos certificados: </a:t>
            </a:r>
            <a:r>
              <a:rPr lang="es-UY" sz="1400" b="1" dirty="0">
                <a:effectLst/>
                <a:latin typeface="Verdana" panose="020B0604030504040204" pitchFamily="34" charset="0"/>
                <a:ea typeface="Verdana" panose="020B0604030504040204" pitchFamily="34" charset="0"/>
              </a:rPr>
              <a:t>RA</a:t>
            </a:r>
            <a:r>
              <a:rPr lang="es-UY" sz="1400" b="1" dirty="0">
                <a:latin typeface="Verdana" panose="020B0604030504040204" pitchFamily="34" charset="0"/>
                <a:ea typeface="Verdana" panose="020B0604030504040204" pitchFamily="34" charset="0"/>
              </a:rPr>
              <a:t>–</a:t>
            </a:r>
            <a:r>
              <a:rPr lang="es-UY"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s-UY" sz="1400" b="1" dirty="0">
                <a:effectLst/>
                <a:latin typeface="Verdana" panose="020B0604030504040204" pitchFamily="34" charset="0"/>
                <a:ea typeface="Verdana" panose="020B0604030504040204" pitchFamily="34" charset="0"/>
              </a:rPr>
              <a:t>Envíos con valor declarado: VA</a:t>
            </a:r>
            <a:r>
              <a:rPr lang="es-UY" sz="1400" b="1" dirty="0">
                <a:latin typeface="Verdana" panose="020B0604030504040204" pitchFamily="34" charset="0"/>
                <a:ea typeface="Verdana" panose="020B0604030504040204" pitchFamily="34" charset="0"/>
              </a:rPr>
              <a:t>–</a:t>
            </a:r>
            <a:r>
              <a:rPr lang="es-UY" sz="1400" b="1" dirty="0">
                <a:effectLst/>
                <a:latin typeface="Verdana" panose="020B0604030504040204" pitchFamily="34" charset="0"/>
                <a:ea typeface="Verdana" panose="020B0604030504040204" pitchFamily="34" charset="0"/>
              </a:rPr>
              <a:t>VZ</a:t>
            </a:r>
          </a:p>
        </p:txBody>
      </p:sp>
      <p:sp>
        <p:nvSpPr>
          <p:cNvPr id="18" name="Title 1">
            <a:extLst>
              <a:ext uri="{FF2B5EF4-FFF2-40B4-BE49-F238E27FC236}">
                <a16:creationId xmlns:a16="http://schemas.microsoft.com/office/drawing/2014/main" id="{47249494-21E9-49FA-93A4-A19DDD9B8002}"/>
              </a:ext>
            </a:extLst>
          </p:cNvPr>
          <p:cNvSpPr txBox="1">
            <a:spLocks/>
          </p:cNvSpPr>
          <p:nvPr/>
        </p:nvSpPr>
        <p:spPr bwMode="auto">
          <a:xfrm>
            <a:off x="1742400" y="3785715"/>
            <a:ext cx="7967384" cy="574284"/>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defTabSz="360000"/>
            <a:r>
              <a:rPr lang="es-UY" sz="2000" dirty="0">
                <a:solidFill>
                  <a:schemeClr val="bg1"/>
                </a:solidFill>
              </a:rPr>
              <a:t>II.	Evaluación: plazos de transmisión de los datos</a:t>
            </a:r>
          </a:p>
        </p:txBody>
      </p:sp>
      <p:pic>
        <p:nvPicPr>
          <p:cNvPr id="19" name="Picture 2" descr="PMO performance metrics">
            <a:extLst>
              <a:ext uri="{FF2B5EF4-FFF2-40B4-BE49-F238E27FC236}">
                <a16:creationId xmlns:a16="http://schemas.microsoft.com/office/drawing/2014/main" id="{5ABA9EB4-63E6-4054-8061-BBFBE2A919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9996755" y="3827301"/>
            <a:ext cx="1724566" cy="12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7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32EC-D3A8-480B-9140-3602A10C0A8A}"/>
              </a:ext>
            </a:extLst>
          </p:cNvPr>
          <p:cNvSpPr>
            <a:spLocks noGrp="1"/>
          </p:cNvSpPr>
          <p:nvPr>
            <p:ph type="title"/>
          </p:nvPr>
        </p:nvSpPr>
        <p:spPr>
          <a:solidFill>
            <a:srgbClr val="3A4D98"/>
          </a:solidFill>
        </p:spPr>
        <p:txBody>
          <a:bodyPr/>
          <a:lstStyle/>
          <a:p>
            <a:pPr defTabSz="360000"/>
            <a:r>
              <a:rPr lang="es-UY" sz="2400" dirty="0">
                <a:solidFill>
                  <a:schemeClr val="bg1"/>
                </a:solidFill>
              </a:rPr>
              <a:t>III.	Evaluación: cálculo del desempeño</a:t>
            </a:r>
          </a:p>
        </p:txBody>
      </p:sp>
      <p:sp>
        <p:nvSpPr>
          <p:cNvPr id="3" name="Content Placeholder 2">
            <a:extLst>
              <a:ext uri="{FF2B5EF4-FFF2-40B4-BE49-F238E27FC236}">
                <a16:creationId xmlns:a16="http://schemas.microsoft.com/office/drawing/2014/main" id="{86D58928-7045-4053-B38C-C6D3D29A0530}"/>
              </a:ext>
            </a:extLst>
          </p:cNvPr>
          <p:cNvSpPr>
            <a:spLocks noGrp="1"/>
          </p:cNvSpPr>
          <p:nvPr>
            <p:ph sz="quarter" idx="13"/>
          </p:nvPr>
        </p:nvSpPr>
        <p:spPr/>
        <p:txBody>
          <a:bodyPr/>
          <a:lstStyle/>
          <a:p>
            <a:pPr marL="0" indent="0" algn="just" defTabSz="360000">
              <a:spcAft>
                <a:spcPts val="1200"/>
              </a:spcAft>
              <a:buNone/>
            </a:pPr>
            <a:r>
              <a:rPr lang="es-UY" sz="1900" dirty="0"/>
              <a:t>Para cada flujo, los objetivos mínimos son los siguientes:</a:t>
            </a:r>
          </a:p>
          <a:p>
            <a:pPr marL="360000" lvl="1" indent="-360000" algn="just" defTabSz="360000">
              <a:spcAft>
                <a:spcPts val="0"/>
              </a:spcAft>
              <a:buFont typeface="Wingdings" panose="05000000000000000000" pitchFamily="2" charset="2"/>
              <a:buChar char="v"/>
            </a:pPr>
            <a:r>
              <a:rPr lang="es-UY" sz="1900" dirty="0"/>
              <a:t>el 56% de los envíos para los cuales se transmiten datos relativos al acontecimiento EMC también DEBE tener datos relativos a los acontecimientos EMD</a:t>
            </a:r>
          </a:p>
          <a:p>
            <a:pPr marL="360000" lvl="1" algn="just" defTabSz="360000">
              <a:spcBef>
                <a:spcPts val="600"/>
              </a:spcBef>
              <a:spcAft>
                <a:spcPts val="0"/>
              </a:spcAft>
              <a:buNone/>
            </a:pPr>
            <a:r>
              <a:rPr lang="es-UY" sz="1900" b="1" dirty="0"/>
              <a:t>y</a:t>
            </a:r>
          </a:p>
          <a:p>
            <a:pPr marL="360000" lvl="1" indent="-360000" algn="just" defTabSz="360000">
              <a:spcBef>
                <a:spcPts val="600"/>
              </a:spcBef>
              <a:spcAft>
                <a:spcPts val="0"/>
              </a:spcAft>
              <a:buFont typeface="Wingdings" panose="05000000000000000000" pitchFamily="2" charset="2"/>
              <a:buChar char="v"/>
            </a:pPr>
            <a:r>
              <a:rPr lang="es-UY" sz="1900" dirty="0"/>
              <a:t>el 56% de los envíos para los cuales se transmiten datos relativos al acontecimiento EMD también DEBE tener datos relativos a un acontecimiento de distribución (EMH o EDH o EMI)</a:t>
            </a:r>
          </a:p>
          <a:p>
            <a:pPr marL="360000" lvl="1" indent="-360000" algn="just" defTabSz="360000">
              <a:spcAft>
                <a:spcPts val="0"/>
              </a:spcAft>
              <a:buFont typeface="Wingdings" panose="05000000000000000000" pitchFamily="2" charset="2"/>
              <a:buChar char="v"/>
            </a:pPr>
            <a:endParaRPr lang="en-GB" sz="1900" dirty="0"/>
          </a:p>
          <a:p>
            <a:pPr marL="4400" indent="0" defTabSz="360000">
              <a:spcAft>
                <a:spcPts val="0"/>
              </a:spcAft>
              <a:buNone/>
            </a:pPr>
            <a:r>
              <a:rPr lang="es-UY" sz="1900" i="1" dirty="0"/>
              <a:t>…mecanismo de cálculo en cascada: diferencia con el cálculo para la evaluación del servicio de seguimiento</a:t>
            </a:r>
          </a:p>
          <a:p>
            <a:pPr marL="4400" indent="0" defTabSz="360000">
              <a:spcAft>
                <a:spcPts val="0"/>
              </a:spcAft>
              <a:buNone/>
            </a:pPr>
            <a:endParaRPr lang="en-GB" sz="1900" dirty="0"/>
          </a:p>
          <a:p>
            <a:pPr marL="4400" indent="0" defTabSz="360000">
              <a:spcAft>
                <a:spcPts val="0"/>
              </a:spcAft>
              <a:buNone/>
            </a:pPr>
            <a:r>
              <a:rPr lang="es-UY" sz="1900" dirty="0"/>
              <a:t>Cuando se alcanzan los objetivos mínimos </a:t>
            </a:r>
            <a:r>
              <a:rPr lang="es-UY" sz="1900" b="1" dirty="0"/>
              <a:t>y</a:t>
            </a:r>
            <a:r>
              <a:rPr lang="es-UY" sz="1900" dirty="0"/>
              <a:t> el operador designado participa en el sistema de remuneración en función del desempeño (antes de 2026), todos los envíos transmitidos dentro de las 24 horas tienen derecho a la remuneración.</a:t>
            </a:r>
          </a:p>
          <a:p>
            <a:pPr marL="4400" indent="0" defTabSz="360000">
              <a:spcAft>
                <a:spcPts val="0"/>
              </a:spcAft>
              <a:buNone/>
            </a:pPr>
            <a:endParaRPr lang="en-GB" sz="1900" dirty="0"/>
          </a:p>
          <a:p>
            <a:pPr marL="4400" indent="0" defTabSz="360000">
              <a:spcAft>
                <a:spcPts val="0"/>
              </a:spcAft>
              <a:buNone/>
            </a:pPr>
            <a:r>
              <a:rPr lang="es-UY" sz="1900" b="1" dirty="0"/>
              <a:t>Remuneración = cantidad de envíos que tienen derecho a la remuneración x 0,5 DEG</a:t>
            </a:r>
          </a:p>
          <a:p>
            <a:pPr marL="4400" indent="0" defTabSz="360000">
              <a:buNone/>
            </a:pPr>
            <a:endParaRPr lang="en-GB" sz="2000" dirty="0"/>
          </a:p>
        </p:txBody>
      </p:sp>
      <p:pic>
        <p:nvPicPr>
          <p:cNvPr id="4" name="Picture 2" descr="PMO performance metrics">
            <a:extLst>
              <a:ext uri="{FF2B5EF4-FFF2-40B4-BE49-F238E27FC236}">
                <a16:creationId xmlns:a16="http://schemas.microsoft.com/office/drawing/2014/main" id="{751DFDC3-5327-49DC-BB1F-8B58735D3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10226362" y="286284"/>
            <a:ext cx="1629088" cy="11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2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1BE0-3BFF-4F00-BE33-4A4870786D89}"/>
              </a:ext>
            </a:extLst>
          </p:cNvPr>
          <p:cNvSpPr>
            <a:spLocks noGrp="1"/>
          </p:cNvSpPr>
          <p:nvPr>
            <p:ph type="title"/>
          </p:nvPr>
        </p:nvSpPr>
        <p:spPr>
          <a:xfrm>
            <a:off x="1743543" y="373439"/>
            <a:ext cx="9734223" cy="574284"/>
          </a:xfrm>
        </p:spPr>
        <p:txBody>
          <a:bodyPr/>
          <a:lstStyle/>
          <a:p>
            <a:r>
              <a:rPr lang="es-UY" sz="2800" dirty="0"/>
              <a:t>Calendario de elaboración de informes (Ref.: circular de la Oficina Internacional 51 de 2025)</a:t>
            </a:r>
          </a:p>
        </p:txBody>
      </p:sp>
      <p:sp>
        <p:nvSpPr>
          <p:cNvPr id="3" name="Content Placeholder 2">
            <a:extLst>
              <a:ext uri="{FF2B5EF4-FFF2-40B4-BE49-F238E27FC236}">
                <a16:creationId xmlns:a16="http://schemas.microsoft.com/office/drawing/2014/main" id="{D71D4D80-B814-43DD-BD84-EE3115C5AE34}"/>
              </a:ext>
            </a:extLst>
          </p:cNvPr>
          <p:cNvSpPr>
            <a:spLocks noGrp="1"/>
          </p:cNvSpPr>
          <p:nvPr>
            <p:ph sz="quarter" idx="13"/>
          </p:nvPr>
        </p:nvSpPr>
        <p:spPr>
          <a:ln>
            <a:noFill/>
          </a:ln>
        </p:spPr>
        <p:txBody>
          <a:bodyPr/>
          <a:lstStyle/>
          <a:p>
            <a:pPr marL="4400" indent="0" defTabSz="360000">
              <a:buNone/>
            </a:pPr>
            <a:r>
              <a:rPr lang="es-UY" sz="2000" dirty="0"/>
              <a:t>La elaboración de informes sigue las directrices que figuran en el artículo 31-105</a:t>
            </a:r>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indent="-360000" defTabSz="360000">
              <a:spcBef>
                <a:spcPts val="600"/>
              </a:spcBef>
            </a:pPr>
            <a:endParaRPr lang="en-GB" sz="2000" dirty="0"/>
          </a:p>
          <a:p>
            <a:pPr indent="-360000" defTabSz="360000">
              <a:spcBef>
                <a:spcPts val="600"/>
              </a:spcBef>
            </a:pPr>
            <a:r>
              <a:rPr lang="es-UY" sz="2000" dirty="0"/>
              <a:t>LAS – letter accounting simulation (simulación de la contabilidad para las cartas)</a:t>
            </a:r>
          </a:p>
          <a:p>
            <a:pPr indent="-360000" defTabSz="360000">
              <a:spcBef>
                <a:spcPts val="600"/>
              </a:spcBef>
            </a:pPr>
            <a:r>
              <a:rPr lang="es-UY" sz="2000" dirty="0"/>
              <a:t>T – Trimestre</a:t>
            </a:r>
          </a:p>
          <a:p>
            <a:pPr indent="-360000" defTabSz="360000">
              <a:spcBef>
                <a:spcPts val="600"/>
              </a:spcBef>
            </a:pPr>
            <a:r>
              <a:rPr lang="es-UY" sz="2000" dirty="0"/>
              <a:t>A – Año de elaboración de informes</a:t>
            </a:r>
          </a:p>
          <a:p>
            <a:pPr indent="-360000" defTabSz="360000">
              <a:spcBef>
                <a:spcPts val="600"/>
              </a:spcBef>
            </a:pPr>
            <a:r>
              <a:rPr lang="es-UY" sz="2000" dirty="0"/>
              <a:t>Los informes se publicarán en la aplicación QCS Mail (qcsmail.ptc.post) entre el 15 y el 25 de cada mes.</a:t>
            </a:r>
          </a:p>
          <a:p>
            <a:pPr indent="-360000" defTabSz="360000">
              <a:spcBef>
                <a:spcPts val="600"/>
              </a:spcBef>
            </a:pPr>
            <a:r>
              <a:rPr lang="es-UY" sz="2000" dirty="0"/>
              <a:t>Informes finales con fines de remuneración: febrero (T4), mayo (T1), agosto (T2), noviembre (T3)</a:t>
            </a:r>
          </a:p>
          <a:p>
            <a:pPr marL="4400" indent="0" defTabSz="360000">
              <a:buNone/>
            </a:pPr>
            <a:endParaRPr lang="en-GB" sz="2000" dirty="0"/>
          </a:p>
        </p:txBody>
      </p:sp>
      <p:pic>
        <p:nvPicPr>
          <p:cNvPr id="5" name="Imagen 4">
            <a:extLst>
              <a:ext uri="{FF2B5EF4-FFF2-40B4-BE49-F238E27FC236}">
                <a16:creationId xmlns:a16="http://schemas.microsoft.com/office/drawing/2014/main" id="{4B16D25F-5EAC-29B3-E3EB-A313A90A62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120930"/>
            <a:ext cx="11256523" cy="1732553"/>
          </a:xfrm>
          <a:prstGeom prst="rect">
            <a:avLst/>
          </a:prstGeom>
          <a:noFill/>
          <a:ln>
            <a:noFill/>
          </a:ln>
        </p:spPr>
      </p:pic>
    </p:spTree>
    <p:extLst>
      <p:ext uri="{BB962C8B-B14F-4D97-AF65-F5344CB8AC3E}">
        <p14:creationId xmlns:p14="http://schemas.microsoft.com/office/powerpoint/2010/main" val="377165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365456"/>
            <a:ext cx="7967384" cy="574284"/>
          </a:xfrm>
        </p:spPr>
        <p:txBody>
          <a:bodyPr/>
          <a:lstStyle/>
          <a:p>
            <a:r>
              <a:rPr lang="es-UY" sz="3200" dirty="0"/>
              <a:t>Ejemplo de informe</a:t>
            </a:r>
          </a:p>
        </p:txBody>
      </p:sp>
      <p:pic>
        <p:nvPicPr>
          <p:cNvPr id="4" name="Picture 3">
            <a:extLst>
              <a:ext uri="{FF2B5EF4-FFF2-40B4-BE49-F238E27FC236}">
                <a16:creationId xmlns:a16="http://schemas.microsoft.com/office/drawing/2014/main" id="{AB5D11AC-061E-4684-B253-8E1C43219D6C}"/>
              </a:ext>
            </a:extLst>
          </p:cNvPr>
          <p:cNvPicPr>
            <a:picLocks noChangeAspect="1"/>
          </p:cNvPicPr>
          <p:nvPr/>
        </p:nvPicPr>
        <p:blipFill>
          <a:blip r:embed="rId2"/>
          <a:stretch>
            <a:fillRect/>
          </a:stretch>
        </p:blipFill>
        <p:spPr>
          <a:xfrm>
            <a:off x="336551" y="1530220"/>
            <a:ext cx="7475667" cy="3031675"/>
          </a:xfrm>
          <a:prstGeom prst="rect">
            <a:avLst/>
          </a:prstGeom>
          <a:ln>
            <a:solidFill>
              <a:schemeClr val="tx1"/>
            </a:solidFill>
          </a:ln>
        </p:spPr>
      </p:pic>
      <p:pic>
        <p:nvPicPr>
          <p:cNvPr id="5" name="Picture 4">
            <a:extLst>
              <a:ext uri="{FF2B5EF4-FFF2-40B4-BE49-F238E27FC236}">
                <a16:creationId xmlns:a16="http://schemas.microsoft.com/office/drawing/2014/main" id="{FD491E8C-CC6D-4181-9F9A-99092673CEF7}"/>
              </a:ext>
            </a:extLst>
          </p:cNvPr>
          <p:cNvPicPr>
            <a:picLocks noChangeAspect="1"/>
          </p:cNvPicPr>
          <p:nvPr/>
        </p:nvPicPr>
        <p:blipFill>
          <a:blip r:embed="rId3"/>
          <a:stretch>
            <a:fillRect/>
          </a:stretch>
        </p:blipFill>
        <p:spPr>
          <a:xfrm>
            <a:off x="4018127" y="4187119"/>
            <a:ext cx="7837322" cy="2384597"/>
          </a:xfrm>
          <a:prstGeom prst="rect">
            <a:avLst/>
          </a:prstGeom>
          <a:ln>
            <a:solidFill>
              <a:schemeClr val="tx1"/>
            </a:solidFill>
          </a:ln>
        </p:spPr>
      </p:pic>
    </p:spTree>
    <p:extLst>
      <p:ext uri="{BB962C8B-B14F-4D97-AF65-F5344CB8AC3E}">
        <p14:creationId xmlns:p14="http://schemas.microsoft.com/office/powerpoint/2010/main" val="235726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D4C8-3DF6-4C8D-9667-690DD20D5492}"/>
              </a:ext>
            </a:extLst>
          </p:cNvPr>
          <p:cNvSpPr>
            <a:spLocks noGrp="1"/>
          </p:cNvSpPr>
          <p:nvPr>
            <p:ph type="title"/>
          </p:nvPr>
        </p:nvSpPr>
        <p:spPr>
          <a:xfrm>
            <a:off x="1645888" y="385086"/>
            <a:ext cx="10312563" cy="574284"/>
          </a:xfrm>
        </p:spPr>
        <p:txBody>
          <a:bodyPr/>
          <a:lstStyle/>
          <a:p>
            <a:r>
              <a:rPr lang="es-UY" sz="3200" b="1" dirty="0">
                <a:cs typeface="+mn-cs"/>
              </a:rPr>
              <a:t>Responder a las demandas y la dinámica del mercado</a:t>
            </a:r>
          </a:p>
        </p:txBody>
      </p:sp>
      <p:sp>
        <p:nvSpPr>
          <p:cNvPr id="4" name="Rectangle 1">
            <a:extLst>
              <a:ext uri="{FF2B5EF4-FFF2-40B4-BE49-F238E27FC236}">
                <a16:creationId xmlns:a16="http://schemas.microsoft.com/office/drawing/2014/main" id="{30F19375-8870-4900-86B8-64A4197FDADE}"/>
              </a:ext>
            </a:extLst>
          </p:cNvPr>
          <p:cNvSpPr>
            <a:spLocks noGrp="1" noChangeArrowheads="1"/>
          </p:cNvSpPr>
          <p:nvPr>
            <p:ph idx="1"/>
          </p:nvPr>
        </p:nvSpPr>
        <p:spPr bwMode="auto">
          <a:xfrm>
            <a:off x="1276748" y="1167361"/>
            <a:ext cx="10201019"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UY" sz="1100" b="1" i="0" u="none" strike="noStrike" cap="none" normalizeH="0" baseline="0" dirty="0">
                <a:ln>
                  <a:noFill/>
                </a:ln>
                <a:solidFill>
                  <a:schemeClr val="tx1"/>
                </a:solidFill>
                <a:effectLst/>
              </a:rPr>
              <a:t>Digitalización</a:t>
            </a:r>
            <a:endParaRPr kumimoji="0" lang="es-UY" sz="110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Transición de la comunicación física a la digital (correos y facturas electrónicas, etc.) y disminución de los volúmenes de correo tradicional</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Adopción de la automatización, la IA y la robótica en el </a:t>
            </a:r>
            <a:r>
              <a:rPr lang="es-UY" sz="1100" dirty="0"/>
              <a:t>control de </a:t>
            </a:r>
            <a:r>
              <a:rPr kumimoji="0" lang="es-UY" sz="1100" b="0" i="0" u="none" strike="noStrike" cap="none" normalizeH="0" baseline="0" dirty="0">
                <a:ln>
                  <a:noFill/>
                </a:ln>
                <a:solidFill>
                  <a:schemeClr val="tx1"/>
                </a:solidFill>
                <a:effectLst/>
              </a:rPr>
              <a:t>la oferta/la demanda</a:t>
            </a:r>
            <a:r>
              <a:rPr lang="es-UY" sz="1100" dirty="0"/>
              <a:t>, la </a:t>
            </a:r>
            <a:r>
              <a:rPr kumimoji="0" lang="es-UY" sz="1100" b="0" i="0" u="none" strike="noStrike" cap="none" normalizeH="0" baseline="0" dirty="0">
                <a:ln>
                  <a:noFill/>
                </a:ln>
                <a:solidFill>
                  <a:schemeClr val="tx1"/>
                </a:solidFill>
                <a:effectLst/>
              </a:rPr>
              <a:t>clasificación y la distribución</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s-UY" sz="1100" b="1" i="0" u="none" strike="noStrike" cap="none" normalizeH="0" baseline="0" dirty="0">
                <a:ln>
                  <a:noFill/>
                </a:ln>
                <a:solidFill>
                  <a:schemeClr val="tx1"/>
                </a:solidFill>
                <a:effectLst/>
              </a:rPr>
              <a:t>Auge del comercio electrónico</a:t>
            </a:r>
            <a:endParaRPr kumimoji="0" lang="es-UY" sz="110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Cambio hacia plataformas de comercio electrónico y redes integradas verticalmente  </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El crecimiento de las compras en línea ha aumentado la demanda de servicios de distribución de encomiendas</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El comercio electrónico transformó la logística y la distribución, lo que hace esencial brindar servicios más rápidos y eficaces</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s-UY" sz="1100" b="1" i="0" u="none" strike="noStrike" cap="none" normalizeH="0" baseline="0" dirty="0">
                <a:ln>
                  <a:noFill/>
                </a:ln>
                <a:solidFill>
                  <a:schemeClr val="tx1"/>
                </a:solidFill>
                <a:effectLst/>
              </a:rPr>
              <a:t>Problemas ambientales</a:t>
            </a:r>
            <a:endParaRPr kumimoji="0" lang="es-UY" sz="1100" b="0" i="0" u="none" strike="noStrike" cap="none" normalizeH="0" baseline="0" dirty="0">
              <a:ln>
                <a:noFill/>
              </a:ln>
              <a:solidFill>
                <a:schemeClr val="tx1"/>
              </a:solidFill>
              <a:effectLst/>
            </a:endParaRPr>
          </a:p>
          <a:p>
            <a:pPr marR="0" lvl="0" eaLnBrk="0" fontAlgn="base" hangingPunct="0">
              <a:lnSpc>
                <a:spcPct val="100000"/>
              </a:lnSpc>
              <a:spcBef>
                <a:spcPct val="0"/>
              </a:spcBef>
              <a:spcAft>
                <a:spcPct val="0"/>
              </a:spcAft>
              <a:buClrTx/>
              <a:buSzTx/>
              <a:tabLst/>
            </a:pPr>
            <a:r>
              <a:rPr lang="es-UY" sz="1100" dirty="0"/>
              <a:t>Creciente presión para que las operaciones sean sostenibles, incluidos los métodos de distribución neutros en carbono y la reducción de los residuos de papel</a:t>
            </a:r>
          </a:p>
          <a:p>
            <a:pPr marR="0" lvl="0" eaLnBrk="0" fontAlgn="base" hangingPunct="0">
              <a:lnSpc>
                <a:spcPct val="100000"/>
              </a:lnSpc>
              <a:spcBef>
                <a:spcPct val="0"/>
              </a:spcBef>
              <a:spcAft>
                <a:spcPct val="0"/>
              </a:spcAft>
              <a:buClrTx/>
              <a:buSzTx/>
              <a:tabLst/>
            </a:pPr>
            <a:r>
              <a:rPr lang="es-UY" sz="1100" dirty="0"/>
              <a:t>Los medios de transporte ecológicos, como los vehículos eléctricos y las bicicletas, ganan adeptos</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s-UY" sz="1100" b="1" i="0" u="none" strike="noStrike" cap="none" normalizeH="0" baseline="0" dirty="0">
                <a:ln>
                  <a:noFill/>
                </a:ln>
                <a:solidFill>
                  <a:schemeClr val="tx1"/>
                </a:solidFill>
                <a:effectLst/>
              </a:rPr>
              <a:t>Expectativas de la clientela</a:t>
            </a:r>
            <a:endParaRPr kumimoji="0" lang="es-UY" sz="110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«La practicidad manda» </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Los consumidores exigen opciones de distribución más rápidas y flexibles (p. ej., distribución en el mismo día o al día siguiente)</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Mayor atención al seguimiento y la transparencia en todo el proceso de distribución</a:t>
            </a:r>
          </a:p>
          <a:p>
            <a:pPr eaLnBrk="0" fontAlgn="base" hangingPunct="0">
              <a:lnSpc>
                <a:spcPct val="100000"/>
              </a:lnSpc>
              <a:spcBef>
                <a:spcPct val="0"/>
              </a:spcBef>
              <a:spcAft>
                <a:spcPct val="0"/>
              </a:spcAft>
            </a:pPr>
            <a:r>
              <a:rPr kumimoji="0" lang="es-UY" sz="1100" b="0" i="0" u="none" strike="noStrike" cap="none" normalizeH="0" baseline="0" dirty="0">
                <a:ln>
                  <a:noFill/>
                </a:ln>
                <a:solidFill>
                  <a:schemeClr val="tx1"/>
                </a:solidFill>
                <a:effectLst/>
              </a:rPr>
              <a:t>Elementos de servicio orientados a la clientela: distribución gratuita, devolución sencilla, visibilidad y distribución/recogida a domicilio  </a:t>
            </a:r>
          </a:p>
          <a:p>
            <a:pPr marL="0" indent="0" eaLnBrk="0" fontAlgn="base" hangingPunct="0">
              <a:lnSpc>
                <a:spcPct val="100000"/>
              </a:lnSpc>
              <a:spcBef>
                <a:spcPct val="0"/>
              </a:spcBef>
              <a:spcAft>
                <a:spcPct val="0"/>
              </a:spcAft>
              <a:buNone/>
            </a:pPr>
            <a:endParaRPr lang="en-GB" altLang="en-US" sz="800" dirty="0"/>
          </a:p>
          <a:p>
            <a:pPr marL="0" indent="0" eaLnBrk="0" fontAlgn="base" hangingPunct="0">
              <a:lnSpc>
                <a:spcPct val="100000"/>
              </a:lnSpc>
              <a:spcBef>
                <a:spcPct val="0"/>
              </a:spcBef>
              <a:spcAft>
                <a:spcPct val="0"/>
              </a:spcAft>
              <a:buNone/>
            </a:pPr>
            <a:r>
              <a:rPr lang="es-UY" sz="1100" b="1" dirty="0"/>
              <a:t>Políticas comerciales y legislación </a:t>
            </a:r>
          </a:p>
          <a:p>
            <a:pPr eaLnBrk="0" fontAlgn="base" hangingPunct="0">
              <a:lnSpc>
                <a:spcPct val="100000"/>
              </a:lnSpc>
              <a:spcBef>
                <a:spcPct val="0"/>
              </a:spcBef>
              <a:spcAft>
                <a:spcPct val="0"/>
              </a:spcAft>
            </a:pPr>
            <a:r>
              <a:rPr lang="es-UY" sz="1100" dirty="0"/>
              <a:t>Nuevas exigencias legislativas en materia de datos, mayor seguridad y límites para determinados productos básicos</a:t>
            </a:r>
          </a:p>
          <a:p>
            <a:pPr eaLnBrk="0" fontAlgn="base" hangingPunct="0">
              <a:lnSpc>
                <a:spcPct val="100000"/>
              </a:lnSpc>
              <a:spcBef>
                <a:spcPct val="0"/>
              </a:spcBef>
              <a:spcAft>
                <a:spcPct val="0"/>
              </a:spcAft>
            </a:pPr>
            <a:r>
              <a:rPr lang="es-UY" sz="1100" dirty="0"/>
              <a:t>Cambios en las políticas comerciales</a:t>
            </a:r>
          </a:p>
          <a:p>
            <a:pPr marL="0" indent="0" eaLnBrk="0" fontAlgn="base" hangingPunct="0">
              <a:lnSpc>
                <a:spcPct val="100000"/>
              </a:lnSpc>
              <a:spcBef>
                <a:spcPct val="0"/>
              </a:spcBef>
              <a:spcAft>
                <a:spcPct val="0"/>
              </a:spcAft>
              <a:buNone/>
            </a:pPr>
            <a:endParaRPr lang="en-GB" altLang="en-US" sz="800" dirty="0"/>
          </a:p>
          <a:p>
            <a:pPr marL="0" indent="0" eaLnBrk="0" fontAlgn="base" hangingPunct="0">
              <a:lnSpc>
                <a:spcPct val="100000"/>
              </a:lnSpc>
              <a:spcBef>
                <a:spcPct val="0"/>
              </a:spcBef>
              <a:spcAft>
                <a:spcPct val="0"/>
              </a:spcAft>
              <a:buNone/>
            </a:pPr>
            <a:r>
              <a:rPr lang="es-UY" sz="1100" b="1" dirty="0"/>
              <a:t>Repercusiones estructurales en los operadores designados </a:t>
            </a:r>
          </a:p>
          <a:p>
            <a:pPr eaLnBrk="0" fontAlgn="base" hangingPunct="0">
              <a:lnSpc>
                <a:spcPct val="100000"/>
              </a:lnSpc>
              <a:spcBef>
                <a:spcPct val="0"/>
              </a:spcBef>
              <a:spcAft>
                <a:spcPct val="0"/>
              </a:spcAft>
            </a:pPr>
            <a:r>
              <a:rPr lang="es-UY" sz="1100" dirty="0"/>
              <a:t>Competencia que crece</a:t>
            </a:r>
          </a:p>
          <a:p>
            <a:pPr eaLnBrk="0" fontAlgn="base" hangingPunct="0">
              <a:lnSpc>
                <a:spcPct val="100000"/>
              </a:lnSpc>
              <a:spcBef>
                <a:spcPct val="0"/>
              </a:spcBef>
              <a:spcAft>
                <a:spcPct val="0"/>
              </a:spcAft>
            </a:pPr>
            <a:r>
              <a:rPr lang="es-UY" sz="1100" dirty="0"/>
              <a:t>Menores ingresos de los mercados tradicionales; equilibrar las demandas tradicionales y las del nuevo sector </a:t>
            </a:r>
          </a:p>
          <a:p>
            <a:pPr eaLnBrk="0" fontAlgn="base" hangingPunct="0">
              <a:lnSpc>
                <a:spcPct val="100000"/>
              </a:lnSpc>
              <a:spcBef>
                <a:spcPct val="0"/>
              </a:spcBef>
              <a:spcAft>
                <a:spcPct val="0"/>
              </a:spcAft>
            </a:pPr>
            <a:r>
              <a:rPr lang="es-UY" sz="1100" dirty="0"/>
              <a:t>Limitaciones financieras frente a necesidades de capital   </a:t>
            </a:r>
          </a:p>
        </p:txBody>
      </p:sp>
      <p:pic>
        <p:nvPicPr>
          <p:cNvPr id="6" name="Picture 5">
            <a:extLst>
              <a:ext uri="{FF2B5EF4-FFF2-40B4-BE49-F238E27FC236}">
                <a16:creationId xmlns:a16="http://schemas.microsoft.com/office/drawing/2014/main" id="{0611DB6F-D873-4D7D-B4A3-2C2CFCEE9210}"/>
              </a:ext>
            </a:extLst>
          </p:cNvPr>
          <p:cNvPicPr>
            <a:picLocks noChangeAspect="1"/>
          </p:cNvPicPr>
          <p:nvPr/>
        </p:nvPicPr>
        <p:blipFill>
          <a:blip r:embed="rId3"/>
          <a:stretch>
            <a:fillRect/>
          </a:stretch>
        </p:blipFill>
        <p:spPr>
          <a:xfrm>
            <a:off x="497466" y="3421525"/>
            <a:ext cx="392938" cy="511901"/>
          </a:xfrm>
          <a:prstGeom prst="rect">
            <a:avLst/>
          </a:prstGeom>
        </p:spPr>
      </p:pic>
      <p:pic>
        <p:nvPicPr>
          <p:cNvPr id="8" name="Picture 7">
            <a:extLst>
              <a:ext uri="{FF2B5EF4-FFF2-40B4-BE49-F238E27FC236}">
                <a16:creationId xmlns:a16="http://schemas.microsoft.com/office/drawing/2014/main" id="{EAAB1E1C-A278-43F5-8A91-CEDCC96FAA0E}"/>
              </a:ext>
            </a:extLst>
          </p:cNvPr>
          <p:cNvPicPr>
            <a:picLocks noChangeAspect="1"/>
          </p:cNvPicPr>
          <p:nvPr/>
        </p:nvPicPr>
        <p:blipFill>
          <a:blip r:embed="rId4"/>
          <a:stretch>
            <a:fillRect/>
          </a:stretch>
        </p:blipFill>
        <p:spPr>
          <a:xfrm>
            <a:off x="463577" y="1907969"/>
            <a:ext cx="468769" cy="490572"/>
          </a:xfrm>
          <a:prstGeom prst="rect">
            <a:avLst/>
          </a:prstGeom>
        </p:spPr>
      </p:pic>
      <p:pic>
        <p:nvPicPr>
          <p:cNvPr id="10" name="Picture 9">
            <a:extLst>
              <a:ext uri="{FF2B5EF4-FFF2-40B4-BE49-F238E27FC236}">
                <a16:creationId xmlns:a16="http://schemas.microsoft.com/office/drawing/2014/main" id="{49F90DA0-55A1-43E6-87C5-8AF8CBED0D64}"/>
              </a:ext>
            </a:extLst>
          </p:cNvPr>
          <p:cNvPicPr>
            <a:picLocks noChangeAspect="1"/>
          </p:cNvPicPr>
          <p:nvPr/>
        </p:nvPicPr>
        <p:blipFill>
          <a:blip r:embed="rId5"/>
          <a:stretch>
            <a:fillRect/>
          </a:stretch>
        </p:blipFill>
        <p:spPr>
          <a:xfrm>
            <a:off x="481931" y="5122543"/>
            <a:ext cx="355280" cy="496667"/>
          </a:xfrm>
          <a:prstGeom prst="rect">
            <a:avLst/>
          </a:prstGeom>
        </p:spPr>
      </p:pic>
      <p:pic>
        <p:nvPicPr>
          <p:cNvPr id="12" name="Picture 11">
            <a:extLst>
              <a:ext uri="{FF2B5EF4-FFF2-40B4-BE49-F238E27FC236}">
                <a16:creationId xmlns:a16="http://schemas.microsoft.com/office/drawing/2014/main" id="{3A98BDBE-1396-4DD7-92DC-C27045F04761}"/>
              </a:ext>
            </a:extLst>
          </p:cNvPr>
          <p:cNvPicPr>
            <a:picLocks noChangeAspect="1"/>
          </p:cNvPicPr>
          <p:nvPr/>
        </p:nvPicPr>
        <p:blipFill>
          <a:blip r:embed="rId6"/>
          <a:stretch>
            <a:fillRect/>
          </a:stretch>
        </p:blipFill>
        <p:spPr>
          <a:xfrm>
            <a:off x="451663" y="4399924"/>
            <a:ext cx="414369" cy="405229"/>
          </a:xfrm>
          <a:prstGeom prst="rect">
            <a:avLst/>
          </a:prstGeom>
        </p:spPr>
      </p:pic>
      <p:pic>
        <p:nvPicPr>
          <p:cNvPr id="14" name="Picture 13">
            <a:extLst>
              <a:ext uri="{FF2B5EF4-FFF2-40B4-BE49-F238E27FC236}">
                <a16:creationId xmlns:a16="http://schemas.microsoft.com/office/drawing/2014/main" id="{46DE6A3E-F6EF-4D1F-9802-3FE9B29DCF06}"/>
              </a:ext>
            </a:extLst>
          </p:cNvPr>
          <p:cNvPicPr>
            <a:picLocks noChangeAspect="1"/>
          </p:cNvPicPr>
          <p:nvPr/>
        </p:nvPicPr>
        <p:blipFill>
          <a:blip r:embed="rId7"/>
          <a:stretch>
            <a:fillRect/>
          </a:stretch>
        </p:blipFill>
        <p:spPr>
          <a:xfrm>
            <a:off x="511454" y="2701325"/>
            <a:ext cx="347339" cy="417416"/>
          </a:xfrm>
          <a:prstGeom prst="rect">
            <a:avLst/>
          </a:prstGeom>
        </p:spPr>
      </p:pic>
      <p:pic>
        <p:nvPicPr>
          <p:cNvPr id="16" name="Picture 15">
            <a:extLst>
              <a:ext uri="{FF2B5EF4-FFF2-40B4-BE49-F238E27FC236}">
                <a16:creationId xmlns:a16="http://schemas.microsoft.com/office/drawing/2014/main" id="{DED32AB6-044C-459A-B5C0-E9807EEDA48B}"/>
              </a:ext>
            </a:extLst>
          </p:cNvPr>
          <p:cNvPicPr>
            <a:picLocks noChangeAspect="1"/>
          </p:cNvPicPr>
          <p:nvPr/>
        </p:nvPicPr>
        <p:blipFill>
          <a:blip r:embed="rId8"/>
          <a:stretch>
            <a:fillRect/>
          </a:stretch>
        </p:blipFill>
        <p:spPr>
          <a:xfrm>
            <a:off x="497466" y="1184339"/>
            <a:ext cx="399398" cy="568840"/>
          </a:xfrm>
          <a:prstGeom prst="rect">
            <a:avLst/>
          </a:prstGeom>
        </p:spPr>
      </p:pic>
      <p:sp>
        <p:nvSpPr>
          <p:cNvPr id="17" name="TextBox 16">
            <a:extLst>
              <a:ext uri="{FF2B5EF4-FFF2-40B4-BE49-F238E27FC236}">
                <a16:creationId xmlns:a16="http://schemas.microsoft.com/office/drawing/2014/main" id="{39E1CAB5-4EA1-444F-837F-1BA20F26BC7E}"/>
              </a:ext>
            </a:extLst>
          </p:cNvPr>
          <p:cNvSpPr txBox="1"/>
          <p:nvPr/>
        </p:nvSpPr>
        <p:spPr>
          <a:xfrm>
            <a:off x="301690" y="1553475"/>
            <a:ext cx="825085" cy="261610"/>
          </a:xfrm>
          <a:prstGeom prst="rect">
            <a:avLst/>
          </a:prstGeom>
          <a:solidFill>
            <a:schemeClr val="bg1"/>
          </a:solidFill>
        </p:spPr>
        <p:txBody>
          <a:bodyPr wrap="square" rtlCol="0">
            <a:spAutoFit/>
          </a:bodyPr>
          <a:lstStyle/>
          <a:p>
            <a:r>
              <a:rPr lang="es-UY" sz="800" b="1" dirty="0">
                <a:solidFill>
                  <a:schemeClr val="accent1">
                    <a:lumMod val="50000"/>
                  </a:schemeClr>
                </a:solidFill>
              </a:rPr>
              <a:t>Modificación</a:t>
            </a:r>
            <a:r>
              <a:rPr lang="es-UY" sz="1100" dirty="0"/>
              <a:t> </a:t>
            </a:r>
          </a:p>
        </p:txBody>
      </p:sp>
      <p:sp>
        <p:nvSpPr>
          <p:cNvPr id="13" name="TextBox 12">
            <a:extLst>
              <a:ext uri="{FF2B5EF4-FFF2-40B4-BE49-F238E27FC236}">
                <a16:creationId xmlns:a16="http://schemas.microsoft.com/office/drawing/2014/main" id="{597F473E-D392-4D44-A11A-298E78A34F4B}"/>
              </a:ext>
            </a:extLst>
          </p:cNvPr>
          <p:cNvSpPr txBox="1"/>
          <p:nvPr/>
        </p:nvSpPr>
        <p:spPr>
          <a:xfrm>
            <a:off x="2220686" y="5918646"/>
            <a:ext cx="9737766" cy="584775"/>
          </a:xfrm>
          <a:prstGeom prst="rect">
            <a:avLst/>
          </a:prstGeom>
          <a:noFill/>
        </p:spPr>
        <p:txBody>
          <a:bodyPr wrap="square">
            <a:spAutoFit/>
          </a:bodyPr>
          <a:lstStyle/>
          <a:p>
            <a:pPr>
              <a:spcAft>
                <a:spcPts val="1000"/>
              </a:spcAft>
            </a:pPr>
            <a:r>
              <a:rPr lang="es-UY" sz="1600" b="1" dirty="0">
                <a:solidFill>
                  <a:schemeClr val="accent1"/>
                </a:solidFill>
                <a:latin typeface="Verdana" panose="020B0604030504040204" pitchFamily="34" charset="0"/>
                <a:ea typeface="Verdana" panose="020B0604030504040204" pitchFamily="34" charset="0"/>
              </a:rPr>
              <a:t>Pasar a un enfoque por menú para ajustarse a las necesidades del sector y simplificar la oferta de servicios, armonizar productos, calidad y remuneración  </a:t>
            </a:r>
          </a:p>
        </p:txBody>
      </p:sp>
      <p:pic>
        <p:nvPicPr>
          <p:cNvPr id="7" name="Picture 6">
            <a:extLst>
              <a:ext uri="{FF2B5EF4-FFF2-40B4-BE49-F238E27FC236}">
                <a16:creationId xmlns:a16="http://schemas.microsoft.com/office/drawing/2014/main" id="{3D1B785F-D988-45FF-A2C0-34C71F53F9BA}"/>
              </a:ext>
            </a:extLst>
          </p:cNvPr>
          <p:cNvPicPr>
            <a:picLocks noChangeAspect="1"/>
          </p:cNvPicPr>
          <p:nvPr/>
        </p:nvPicPr>
        <p:blipFill>
          <a:blip r:embed="rId9"/>
          <a:stretch>
            <a:fillRect/>
          </a:stretch>
        </p:blipFill>
        <p:spPr>
          <a:xfrm>
            <a:off x="383466" y="5896658"/>
            <a:ext cx="1786564" cy="640467"/>
          </a:xfrm>
          <a:prstGeom prst="rect">
            <a:avLst/>
          </a:prstGeom>
        </p:spPr>
      </p:pic>
    </p:spTree>
    <p:extLst>
      <p:ext uri="{BB962C8B-B14F-4D97-AF65-F5344CB8AC3E}">
        <p14:creationId xmlns:p14="http://schemas.microsoft.com/office/powerpoint/2010/main" val="2417891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605379" y="362632"/>
            <a:ext cx="10255250" cy="574284"/>
          </a:xfrm>
        </p:spPr>
        <p:txBody>
          <a:bodyPr/>
          <a:lstStyle/>
          <a:p>
            <a:r>
              <a:rPr lang="es-UY" sz="3100" dirty="0"/>
              <a:t>Experiencia adquirida e informes operativos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sp>
        <p:nvSpPr>
          <p:cNvPr id="14" name="Content Placeholder 2">
            <a:extLst>
              <a:ext uri="{FF2B5EF4-FFF2-40B4-BE49-F238E27FC236}">
                <a16:creationId xmlns:a16="http://schemas.microsoft.com/office/drawing/2014/main" id="{4FA728CF-8366-47D3-8628-3B82872013BB}"/>
              </a:ext>
            </a:extLst>
          </p:cNvPr>
          <p:cNvSpPr txBox="1">
            <a:spLocks/>
          </p:cNvSpPr>
          <p:nvPr/>
        </p:nvSpPr>
        <p:spPr bwMode="auto">
          <a:xfrm>
            <a:off x="336550" y="4680003"/>
            <a:ext cx="11518900" cy="13320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60000" indent="-355600" algn="just" rtl="0"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0"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0"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0" indent="0" defTabSz="360000">
              <a:buFont typeface="Arial" panose="020B0604020202020204" pitchFamily="34" charset="0"/>
              <a:buNone/>
            </a:pPr>
            <a:r>
              <a:rPr lang="es-UY" sz="2400" dirty="0"/>
              <a:t>Informes operativos</a:t>
            </a:r>
          </a:p>
          <a:p>
            <a:pPr indent="-360000" defTabSz="360000">
              <a:spcBef>
                <a:spcPts val="600"/>
              </a:spcBef>
              <a:buFont typeface="Wingdings" panose="05000000000000000000" pitchFamily="2" charset="2"/>
              <a:buChar char="q"/>
            </a:pPr>
            <a:r>
              <a:rPr lang="es-UY" sz="2400" dirty="0"/>
              <a:t>Solo los archivos planos pueden ser generados y puestos a disposición a solicitud </a:t>
            </a:r>
          </a:p>
          <a:p>
            <a:pPr indent="-360000" defTabSz="360000">
              <a:spcBef>
                <a:spcPts val="600"/>
              </a:spcBef>
              <a:buFont typeface="Wingdings" panose="05000000000000000000" pitchFamily="2" charset="2"/>
              <a:buChar char="q"/>
            </a:pPr>
            <a:r>
              <a:rPr lang="es-UY" sz="2400" dirty="0"/>
              <a:t>El sistema mundial de elaboración de informes de la UPU generará más informes operativos</a:t>
            </a:r>
          </a:p>
          <a:p>
            <a:pPr marL="4400" indent="0" defTabSz="360000">
              <a:buFont typeface="Arial" panose="020B0604020202020204" pitchFamily="34" charset="0"/>
              <a:buNone/>
            </a:pPr>
            <a:endParaRPr lang="en-US" sz="2400" dirty="0"/>
          </a:p>
          <a:p>
            <a:pPr marL="4400" indent="0" defTabSz="360000">
              <a:buFont typeface="Arial" panose="020B0604020202020204" pitchFamily="34" charset="0"/>
              <a:buNone/>
            </a:pPr>
            <a:endParaRPr lang="en-GB" sz="2400" dirty="0"/>
          </a:p>
        </p:txBody>
      </p:sp>
      <p:grpSp>
        <p:nvGrpSpPr>
          <p:cNvPr id="15" name="Group 14">
            <a:extLst>
              <a:ext uri="{FF2B5EF4-FFF2-40B4-BE49-F238E27FC236}">
                <a16:creationId xmlns:a16="http://schemas.microsoft.com/office/drawing/2014/main" id="{2BB84895-DDA0-436C-8AD4-8F2B369ACD5D}"/>
              </a:ext>
            </a:extLst>
          </p:cNvPr>
          <p:cNvGrpSpPr/>
          <p:nvPr/>
        </p:nvGrpSpPr>
        <p:grpSpPr>
          <a:xfrm>
            <a:off x="221082" y="1525879"/>
            <a:ext cx="11634369" cy="3168331"/>
            <a:chOff x="145357" y="1377980"/>
            <a:chExt cx="11405634" cy="3168331"/>
          </a:xfrm>
        </p:grpSpPr>
        <p:sp>
          <p:nvSpPr>
            <p:cNvPr id="16" name="TextBox 15">
              <a:extLst>
                <a:ext uri="{FF2B5EF4-FFF2-40B4-BE49-F238E27FC236}">
                  <a16:creationId xmlns:a16="http://schemas.microsoft.com/office/drawing/2014/main" id="{E61261EC-C5C1-48FB-911D-50F8B12C2E05}"/>
                </a:ext>
              </a:extLst>
            </p:cNvPr>
            <p:cNvSpPr txBox="1"/>
            <p:nvPr/>
          </p:nvSpPr>
          <p:spPr>
            <a:xfrm>
              <a:off x="258556" y="1985964"/>
              <a:ext cx="6525110" cy="369332"/>
            </a:xfrm>
            <a:prstGeom prst="rect">
              <a:avLst/>
            </a:prstGeom>
            <a:noFill/>
          </p:spPr>
          <p:txBody>
            <a:bodyPr wrap="square" lIns="0" tIns="0" rIns="0" bIns="0" rtlCol="0">
              <a:spAutoFit/>
            </a:bodyPr>
            <a:lstStyle/>
            <a:p>
              <a:pPr marL="358775" lvl="1" indent="-358775" defTabSz="360000">
                <a:buFont typeface="Wingdings" panose="05000000000000000000" pitchFamily="2" charset="2"/>
                <a:buChar char="q"/>
              </a:pPr>
              <a:r>
                <a:rPr lang="es-UY" sz="2400" dirty="0">
                  <a:latin typeface="Verdana" panose="020B0604030504040204" pitchFamily="34" charset="0"/>
                  <a:ea typeface="Verdana" panose="020B0604030504040204" pitchFamily="34" charset="0"/>
                </a:rPr>
                <a:t>Datos EDI a copiar</a:t>
              </a:r>
            </a:p>
          </p:txBody>
        </p:sp>
        <p:sp>
          <p:nvSpPr>
            <p:cNvPr id="17" name="Title 1">
              <a:extLst>
                <a:ext uri="{FF2B5EF4-FFF2-40B4-BE49-F238E27FC236}">
                  <a16:creationId xmlns:a16="http://schemas.microsoft.com/office/drawing/2014/main" id="{F7772A27-73DD-44B8-AD9A-7B00727854AF}"/>
                </a:ext>
              </a:extLst>
            </p:cNvPr>
            <p:cNvSpPr txBox="1">
              <a:spLocks/>
            </p:cNvSpPr>
            <p:nvPr/>
          </p:nvSpPr>
          <p:spPr>
            <a:xfrm>
              <a:off x="145357" y="1377980"/>
              <a:ext cx="4399173"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b="0" dirty="0"/>
                <a:t>Experiencia adquirida</a:t>
              </a:r>
            </a:p>
          </p:txBody>
        </p:sp>
        <p:pic>
          <p:nvPicPr>
            <p:cNvPr id="18" name="Picture 17">
              <a:extLst>
                <a:ext uri="{FF2B5EF4-FFF2-40B4-BE49-F238E27FC236}">
                  <a16:creationId xmlns:a16="http://schemas.microsoft.com/office/drawing/2014/main" id="{1150C487-3D76-439C-9CC2-199ABD09A6FF}"/>
                </a:ext>
              </a:extLst>
            </p:cNvPr>
            <p:cNvPicPr>
              <a:picLocks noChangeAspect="1"/>
            </p:cNvPicPr>
            <p:nvPr/>
          </p:nvPicPr>
          <p:blipFill>
            <a:blip r:embed="rId2"/>
            <a:stretch>
              <a:fillRect/>
            </a:stretch>
          </p:blipFill>
          <p:spPr>
            <a:xfrm>
              <a:off x="6927555" y="1382321"/>
              <a:ext cx="4623436" cy="3163990"/>
            </a:xfrm>
            <a:prstGeom prst="rect">
              <a:avLst/>
            </a:prstGeom>
            <a:ln>
              <a:solidFill>
                <a:schemeClr val="accent1"/>
              </a:solidFill>
            </a:ln>
          </p:spPr>
        </p:pic>
        <p:sp>
          <p:nvSpPr>
            <p:cNvPr id="19" name="TextBox 18">
              <a:extLst>
                <a:ext uri="{FF2B5EF4-FFF2-40B4-BE49-F238E27FC236}">
                  <a16:creationId xmlns:a16="http://schemas.microsoft.com/office/drawing/2014/main" id="{0A8D708D-987E-4EC1-A8C6-B3E69469A4BC}"/>
                </a:ext>
              </a:extLst>
            </p:cNvPr>
            <p:cNvSpPr txBox="1"/>
            <p:nvPr/>
          </p:nvSpPr>
          <p:spPr>
            <a:xfrm>
              <a:off x="258554" y="2444699"/>
              <a:ext cx="6270699" cy="369332"/>
            </a:xfrm>
            <a:prstGeom prst="rect">
              <a:avLst/>
            </a:prstGeom>
            <a:noFill/>
          </p:spPr>
          <p:txBody>
            <a:bodyPr wrap="square" lIns="0" tIns="0" rIns="0" bIns="0" rtlCol="0">
              <a:spAutoFit/>
            </a:bodyPr>
            <a:lstStyle/>
            <a:p>
              <a:pPr marL="360000" lvl="1" indent="-360000" defTabSz="360000">
                <a:buFont typeface="Wingdings" panose="05000000000000000000" pitchFamily="2" charset="2"/>
                <a:buChar char="q"/>
              </a:pPr>
              <a:r>
                <a:rPr lang="es-UY" sz="2400" dirty="0">
                  <a:latin typeface="Verdana" panose="020B0604030504040204" pitchFamily="34" charset="0"/>
                  <a:ea typeface="Verdana" panose="020B0604030504040204" pitchFamily="34" charset="0"/>
                </a:rPr>
                <a:t>Acceso al sistema de elaboración de informes  del sistema de control de la calidad (QCS)</a:t>
              </a:r>
            </a:p>
          </p:txBody>
        </p:sp>
      </p:grpSp>
    </p:spTree>
    <p:extLst>
      <p:ext uri="{BB962C8B-B14F-4D97-AF65-F5344CB8AC3E}">
        <p14:creationId xmlns:p14="http://schemas.microsoft.com/office/powerpoint/2010/main" val="15158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18995"/>
            <a:ext cx="9802462" cy="645799"/>
          </a:xfrm>
        </p:spPr>
        <p:txBody>
          <a:bodyPr/>
          <a:lstStyle/>
          <a:p>
            <a:r>
              <a:rPr lang="es-UY" sz="2800" dirty="0"/>
              <a:t>Tratamiento electrónico de reclamaciones internacionales a partir del 1</a:t>
            </a:r>
            <a:r>
              <a:rPr lang="es-UY" sz="2800" baseline="30000" dirty="0"/>
              <a:t>o</a:t>
            </a:r>
            <a:r>
              <a:rPr lang="es-UY" sz="2800" dirty="0"/>
              <a:t> de enero de 2026</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4197041381"/>
              </p:ext>
            </p:extLst>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461353926"/>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s-UY" sz="3600" dirty="0"/>
            </a:br>
            <a:r>
              <a:rPr lang="es-UY" sz="3600" dirty="0"/>
              <a:t> 8. Contabilidad</a:t>
            </a:r>
          </a:p>
        </p:txBody>
      </p:sp>
    </p:spTree>
    <p:extLst>
      <p:ext uri="{BB962C8B-B14F-4D97-AF65-F5344CB8AC3E}">
        <p14:creationId xmlns:p14="http://schemas.microsoft.com/office/powerpoint/2010/main" val="249876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3" y="497201"/>
            <a:ext cx="9474917" cy="574284"/>
          </a:xfrm>
        </p:spPr>
        <p:txBody>
          <a:bodyPr/>
          <a:lstStyle/>
          <a:p>
            <a:r>
              <a:rPr lang="es-UY" dirty="0"/>
              <a:t>Contabilidad en el momento actual</a:t>
            </a:r>
          </a:p>
        </p:txBody>
      </p:sp>
      <p:sp>
        <p:nvSpPr>
          <p:cNvPr id="4" name="TextBox 3">
            <a:extLst>
              <a:ext uri="{FF2B5EF4-FFF2-40B4-BE49-F238E27FC236}">
                <a16:creationId xmlns:a16="http://schemas.microsoft.com/office/drawing/2014/main" id="{9D9832BA-91E4-42FE-BD9A-DA3F433ADB89}"/>
              </a:ext>
            </a:extLst>
          </p:cNvPr>
          <p:cNvSpPr txBox="1"/>
          <p:nvPr/>
        </p:nvSpPr>
        <p:spPr>
          <a:xfrm>
            <a:off x="7287384" y="1184818"/>
            <a:ext cx="4568066" cy="907941"/>
          </a:xfrm>
          <a:prstGeom prst="rect">
            <a:avLst/>
          </a:prstGeom>
          <a:solidFill>
            <a:schemeClr val="accent2">
              <a:lumMod val="20000"/>
              <a:lumOff val="80000"/>
            </a:schemeClr>
          </a:solidFill>
        </p:spPr>
        <p:txBody>
          <a:bodyPr wrap="square" rtlCol="0">
            <a:spAutoFit/>
          </a:bodyPr>
          <a:lstStyle/>
          <a:p>
            <a:pPr algn="just"/>
            <a:r>
              <a:rPr lang="es-UY" sz="1200" dirty="0">
                <a:latin typeface="Verdana" panose="020B0604030504040204" pitchFamily="34" charset="0"/>
                <a:ea typeface="Verdana" panose="020B0604030504040204" pitchFamily="34" charset="0"/>
              </a:rPr>
              <a:t>Participación opcional en el Programa de remuneración suplementaria de la UPU</a:t>
            </a:r>
          </a:p>
          <a:p>
            <a:pPr algn="just">
              <a:spcBef>
                <a:spcPts val="600"/>
              </a:spcBef>
            </a:pPr>
            <a:r>
              <a:rPr lang="es-UY" sz="1200" dirty="0">
                <a:latin typeface="Verdana" panose="020B0604030504040204" pitchFamily="34" charset="0"/>
                <a:ea typeface="Verdana" panose="020B0604030504040204" pitchFamily="34" charset="0"/>
              </a:rPr>
              <a:t>-&gt; subgrupo «cerrado» de operadores que perciben una remuneración suplementaria basada en el desempeño</a:t>
            </a:r>
          </a:p>
        </p:txBody>
      </p:sp>
      <p:graphicFrame>
        <p:nvGraphicFramePr>
          <p:cNvPr id="5" name="Table 4">
            <a:extLst>
              <a:ext uri="{FF2B5EF4-FFF2-40B4-BE49-F238E27FC236}">
                <a16:creationId xmlns:a16="http://schemas.microsoft.com/office/drawing/2014/main" id="{3E8EAFE6-D731-41C0-871F-3458568B4F01}"/>
              </a:ext>
            </a:extLst>
          </p:cNvPr>
          <p:cNvGraphicFramePr>
            <a:graphicFrameLocks noGrp="1"/>
          </p:cNvGraphicFramePr>
          <p:nvPr>
            <p:extLst>
              <p:ext uri="{D42A27DB-BD31-4B8C-83A1-F6EECF244321}">
                <p14:modId xmlns:p14="http://schemas.microsoft.com/office/powerpoint/2010/main" val="146558252"/>
              </p:ext>
            </p:extLst>
          </p:nvPr>
        </p:nvGraphicFramePr>
        <p:xfrm>
          <a:off x="336550" y="2206092"/>
          <a:ext cx="11518900" cy="4501920"/>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3815882">
                  <a:extLst>
                    <a:ext uri="{9D8B030D-6E8A-4147-A177-3AD203B41FA5}">
                      <a16:colId xmlns:a16="http://schemas.microsoft.com/office/drawing/2014/main" val="1251185141"/>
                    </a:ext>
                  </a:extLst>
                </a:gridCol>
                <a:gridCol w="5217583">
                  <a:extLst>
                    <a:ext uri="{9D8B030D-6E8A-4147-A177-3AD203B41FA5}">
                      <a16:colId xmlns:a16="http://schemas.microsoft.com/office/drawing/2014/main" val="3395413122"/>
                    </a:ext>
                  </a:extLst>
                </a:gridCol>
              </a:tblGrid>
              <a:tr h="370840">
                <a:tc>
                  <a:txBody>
                    <a:bodyPr/>
                    <a:lstStyle/>
                    <a:p>
                      <a:r>
                        <a:rPr lang="es-UY" sz="1600" b="0" i="1" dirty="0">
                          <a:latin typeface="Verdana" panose="020B0604030504040204" pitchFamily="34" charset="0"/>
                          <a:ea typeface="Verdana" panose="020B0604030504040204" pitchFamily="34" charset="0"/>
                        </a:rPr>
                        <a:t>Producto</a:t>
                      </a:r>
                    </a:p>
                  </a:txBody>
                  <a:tcPr marL="72000" marR="72000" marT="72000" marB="72000"/>
                </a:tc>
                <a:tc>
                  <a:txBody>
                    <a:bodyPr/>
                    <a:lstStyle/>
                    <a:p>
                      <a:r>
                        <a:rPr lang="es-UY" sz="1600" b="0" i="1" dirty="0">
                          <a:latin typeface="Verdana" panose="020B0604030504040204" pitchFamily="34" charset="0"/>
                          <a:ea typeface="Verdana" panose="020B0604030504040204" pitchFamily="34" charset="0"/>
                        </a:rPr>
                        <a:t>Remuneración adicional</a:t>
                      </a:r>
                    </a:p>
                  </a:txBody>
                  <a:tcPr marL="72000" marR="72000" marT="72000" marB="72000"/>
                </a:tc>
                <a:tc>
                  <a:txBody>
                    <a:bodyPr/>
                    <a:lstStyle/>
                    <a:p>
                      <a:r>
                        <a:rPr lang="es-UY" sz="1600" b="0" i="1" dirty="0">
                          <a:latin typeface="Verdana" panose="020B0604030504040204" pitchFamily="34" charset="0"/>
                          <a:ea typeface="Verdana" panose="020B0604030504040204" pitchFamily="34" charset="0"/>
                        </a:rPr>
                        <a:t>Remuneración suplementaria</a:t>
                      </a:r>
                    </a:p>
                  </a:txBody>
                  <a:tcPr marL="72000" marR="72000" marT="72000" marB="72000"/>
                </a:tc>
                <a:extLst>
                  <a:ext uri="{0D108BD9-81ED-4DB2-BD59-A6C34878D82A}">
                    <a16:rowId xmlns:a16="http://schemas.microsoft.com/office/drawing/2014/main" val="2887446690"/>
                  </a:ext>
                </a:extLst>
              </a:tr>
              <a:tr h="1152000">
                <a:tc>
                  <a:txBody>
                    <a:bodyPr/>
                    <a:lstStyle/>
                    <a:p>
                      <a:r>
                        <a:rPr lang="es-UY" sz="1600" b="0" dirty="0">
                          <a:latin typeface="Verdana" panose="020B0604030504040204" pitchFamily="34" charset="0"/>
                          <a:ea typeface="Verdana" panose="020B0604030504040204" pitchFamily="34" charset="0"/>
                        </a:rPr>
                        <a:t>Envíos certificados</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Se aplica a todos los envíos certificados recibidos</a:t>
                      </a:r>
                    </a:p>
                    <a:p>
                      <a:endParaRPr lang="fr-CH"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55, 56, 61</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Únicamente para los participantes en el Programa de remuneración suplementaria de la UPU</a:t>
                      </a:r>
                    </a:p>
                    <a:p>
                      <a:r>
                        <a:rPr lang="es-UY" sz="1600" b="0" dirty="0">
                          <a:latin typeface="Verdana" panose="020B0604030504040204" pitchFamily="34" charset="0"/>
                          <a:ea typeface="Verdana" panose="020B0604030504040204" pitchFamily="34" charset="0"/>
                        </a:rPr>
                        <a:t>Con base en los informes de la UPU</a:t>
                      </a:r>
                      <a:br>
                        <a:rPr lang="es-UY" sz="1600" b="0" dirty="0">
                          <a:latin typeface="Verdana" panose="020B0604030504040204" pitchFamily="34" charset="0"/>
                          <a:ea typeface="Verdana" panose="020B0604030504040204" pitchFamily="34" charset="0"/>
                        </a:rPr>
                      </a:br>
                      <a:endParaRPr lang="es-UY"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60</a:t>
                      </a:r>
                    </a:p>
                  </a:txBody>
                  <a:tcPr marL="72000" marR="72000" marT="72000" marB="72000"/>
                </a:tc>
                <a:extLst>
                  <a:ext uri="{0D108BD9-81ED-4DB2-BD59-A6C34878D82A}">
                    <a16:rowId xmlns:a16="http://schemas.microsoft.com/office/drawing/2014/main" val="4132186888"/>
                  </a:ext>
                </a:extLst>
              </a:tr>
              <a:tr h="1152000">
                <a:tc>
                  <a:txBody>
                    <a:bodyPr/>
                    <a:lstStyle/>
                    <a:p>
                      <a:r>
                        <a:rPr lang="es-UY" sz="1600" b="0" dirty="0">
                          <a:latin typeface="Verdana" panose="020B0604030504040204" pitchFamily="34" charset="0"/>
                          <a:ea typeface="Verdana" panose="020B0604030504040204" pitchFamily="34" charset="0"/>
                        </a:rPr>
                        <a:t>Envíos con valor declarado</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Se aplica a todos los envíos con valor declarado recibidos</a:t>
                      </a:r>
                    </a:p>
                    <a:p>
                      <a:endParaRPr lang="fr-CH"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55, 56, 61</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Únicamente para los participantes en el Programa de remuneración suplementaria de la UPU</a:t>
                      </a:r>
                    </a:p>
                    <a:p>
                      <a:r>
                        <a:rPr lang="es-UY" sz="1600" b="0" dirty="0">
                          <a:latin typeface="Verdana" panose="020B0604030504040204" pitchFamily="34" charset="0"/>
                          <a:ea typeface="Verdana" panose="020B0604030504040204" pitchFamily="34" charset="0"/>
                        </a:rPr>
                        <a:t>Con base en los informes de la UPU</a:t>
                      </a:r>
                      <a:br>
                        <a:rPr lang="es-UY" sz="1600" b="0" dirty="0">
                          <a:latin typeface="Verdana" panose="020B0604030504040204" pitchFamily="34" charset="0"/>
                          <a:ea typeface="Verdana" panose="020B0604030504040204" pitchFamily="34" charset="0"/>
                        </a:rPr>
                      </a:br>
                      <a:endParaRPr lang="es-UY"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60</a:t>
                      </a:r>
                    </a:p>
                  </a:txBody>
                  <a:tcPr marL="72000" marR="72000" marT="72000" marB="72000"/>
                </a:tc>
                <a:extLst>
                  <a:ext uri="{0D108BD9-81ED-4DB2-BD59-A6C34878D82A}">
                    <a16:rowId xmlns:a16="http://schemas.microsoft.com/office/drawing/2014/main" val="1909514772"/>
                  </a:ext>
                </a:extLst>
              </a:tr>
              <a:tr h="900000">
                <a:tc>
                  <a:txBody>
                    <a:bodyPr/>
                    <a:lstStyle/>
                    <a:p>
                      <a:r>
                        <a:rPr lang="es-UY" sz="1600" b="0" dirty="0">
                          <a:latin typeface="Verdana" panose="020B0604030504040204" pitchFamily="34" charset="0"/>
                          <a:ea typeface="Verdana" panose="020B0604030504040204" pitchFamily="34" charset="0"/>
                        </a:rPr>
                        <a:t>Envíos con seguimiento</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Con base en los informes de la UPU</a:t>
                      </a:r>
                    </a:p>
                    <a:p>
                      <a:endParaRPr lang="fr-CH"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60</a:t>
                      </a:r>
                    </a:p>
                  </a:txBody>
                  <a:tcPr marL="72000" marR="72000" marT="72000" marB="72000"/>
                </a:tc>
                <a:tc>
                  <a:txBody>
                    <a:bodyPr/>
                    <a:lstStyle/>
                    <a:p>
                      <a:r>
                        <a:rPr lang="es-UY" sz="1600" b="0" dirty="0">
                          <a:latin typeface="Verdana" panose="020B0604030504040204" pitchFamily="34" charset="0"/>
                          <a:ea typeface="Verdana" panose="020B0604030504040204" pitchFamily="34" charset="0"/>
                        </a:rPr>
                        <a:t>Con base en los informes de la UPU</a:t>
                      </a:r>
                    </a:p>
                    <a:p>
                      <a:endParaRPr lang="fr-CH" sz="1600" b="0" dirty="0">
                        <a:latin typeface="Verdana" panose="020B0604030504040204" pitchFamily="34" charset="0"/>
                        <a:ea typeface="Verdana" panose="020B0604030504040204" pitchFamily="34" charset="0"/>
                      </a:endParaRPr>
                    </a:p>
                    <a:p>
                      <a:r>
                        <a:rPr lang="es-UY" sz="1600" b="0" dirty="0">
                          <a:latin typeface="Verdana" panose="020B0604030504040204" pitchFamily="34" charset="0"/>
                          <a:ea typeface="Verdana" panose="020B0604030504040204" pitchFamily="34" charset="0"/>
                        </a:rPr>
                        <a:t>Cuenta: CN 60</a:t>
                      </a:r>
                    </a:p>
                  </a:txBody>
                  <a:tcPr marL="72000" marR="72000" marT="72000" marB="72000"/>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25985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s-UY" dirty="0"/>
              <a:t>Contabilidad a partir de 2026</a:t>
            </a:r>
          </a:p>
        </p:txBody>
      </p:sp>
      <p:graphicFrame>
        <p:nvGraphicFramePr>
          <p:cNvPr id="4" name="Table 4">
            <a:extLst>
              <a:ext uri="{FF2B5EF4-FFF2-40B4-BE49-F238E27FC236}">
                <a16:creationId xmlns:a16="http://schemas.microsoft.com/office/drawing/2014/main" id="{4C0C3708-C4E9-4817-873D-1B53D8007D26}"/>
              </a:ext>
            </a:extLst>
          </p:cNvPr>
          <p:cNvGraphicFramePr>
            <a:graphicFrameLocks noGrp="1"/>
          </p:cNvGraphicFramePr>
          <p:nvPr>
            <p:extLst>
              <p:ext uri="{D42A27DB-BD31-4B8C-83A1-F6EECF244321}">
                <p14:modId xmlns:p14="http://schemas.microsoft.com/office/powerpoint/2010/main" val="505526588"/>
              </p:ext>
            </p:extLst>
          </p:nvPr>
        </p:nvGraphicFramePr>
        <p:xfrm>
          <a:off x="336549" y="1528344"/>
          <a:ext cx="11518900" cy="5138493"/>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475053">
                <a:tc>
                  <a:txBody>
                    <a:bodyPr/>
                    <a:lstStyle/>
                    <a:p>
                      <a:r>
                        <a:rPr lang="es-UY" sz="1800" b="0" i="1" dirty="0">
                          <a:latin typeface="Verdana" panose="020B0604030504040204" pitchFamily="34" charset="0"/>
                          <a:ea typeface="Verdana" panose="020B0604030504040204" pitchFamily="34" charset="0"/>
                        </a:rPr>
                        <a:t>Producto</a:t>
                      </a:r>
                    </a:p>
                  </a:txBody>
                  <a:tcPr/>
                </a:tc>
                <a:tc>
                  <a:txBody>
                    <a:bodyPr/>
                    <a:lstStyle/>
                    <a:p>
                      <a:r>
                        <a:rPr lang="es-UY" sz="1800" b="0" i="1" dirty="0">
                          <a:latin typeface="Verdana" panose="020B0604030504040204" pitchFamily="34" charset="0"/>
                          <a:ea typeface="Verdana" panose="020B0604030504040204" pitchFamily="34" charset="0"/>
                        </a:rPr>
                        <a:t>Remuneración adicional</a:t>
                      </a:r>
                    </a:p>
                  </a:txBody>
                  <a:tcPr/>
                </a:tc>
                <a:tc>
                  <a:txBody>
                    <a:bodyPr/>
                    <a:lstStyle/>
                    <a:p>
                      <a:r>
                        <a:rPr lang="es-UY" sz="1800" b="0" i="1" dirty="0">
                          <a:latin typeface="Verdana" panose="020B0604030504040204" pitchFamily="34" charset="0"/>
                          <a:ea typeface="Verdana" panose="020B0604030504040204" pitchFamily="34" charset="0"/>
                        </a:rPr>
                        <a:t>Remuneración suplementaria</a:t>
                      </a:r>
                    </a:p>
                  </a:txBody>
                  <a:tcPr/>
                </a:tc>
                <a:extLst>
                  <a:ext uri="{0D108BD9-81ED-4DB2-BD59-A6C34878D82A}">
                    <a16:rowId xmlns:a16="http://schemas.microsoft.com/office/drawing/2014/main" val="2887446690"/>
                  </a:ext>
                </a:extLst>
              </a:tr>
              <a:tr h="1296000">
                <a:tc>
                  <a:txBody>
                    <a:bodyPr/>
                    <a:lstStyle/>
                    <a:p>
                      <a:r>
                        <a:rPr lang="es-UY" sz="1800" b="0" dirty="0">
                          <a:latin typeface="Verdana" panose="020B0604030504040204" pitchFamily="34" charset="0"/>
                          <a:ea typeface="Verdana" panose="020B0604030504040204" pitchFamily="34" charset="0"/>
                        </a:rPr>
                        <a:t>Envíos certificados</a:t>
                      </a:r>
                    </a:p>
                  </a:txBody>
                  <a:tcPr/>
                </a:tc>
                <a:tc>
                  <a:txBody>
                    <a:bodyPr/>
                    <a:lstStyle/>
                    <a:p>
                      <a:r>
                        <a:rPr lang="es-UY" sz="1800" b="0" dirty="0">
                          <a:latin typeface="Verdana" panose="020B0604030504040204" pitchFamily="34" charset="0"/>
                          <a:ea typeface="Verdana" panose="020B0604030504040204" pitchFamily="34" charset="0"/>
                        </a:rPr>
                        <a:t>Se aplica a todos los envíos certificados recibidos</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55, 56, 61</a:t>
                      </a:r>
                    </a:p>
                  </a:txBody>
                  <a:tcPr/>
                </a:tc>
                <a:tc>
                  <a:txBody>
                    <a:bodyPr/>
                    <a:lstStyle/>
                    <a:p>
                      <a:r>
                        <a:rPr lang="es-UY" sz="1800" b="0" strike="sngStrike" dirty="0">
                          <a:solidFill>
                            <a:srgbClr val="FF0000"/>
                          </a:solidFill>
                          <a:latin typeface="Verdana" panose="020B0604030504040204" pitchFamily="34" charset="0"/>
                          <a:ea typeface="Verdana" panose="020B0604030504040204" pitchFamily="34" charset="0"/>
                        </a:rPr>
                        <a:t>Únicamente para los participantes en el Programa de remuneración suplementaria de la UPU</a:t>
                      </a:r>
                    </a:p>
                    <a:p>
                      <a:r>
                        <a:rPr lang="es-UY" sz="1800" b="0" dirty="0">
                          <a:latin typeface="Verdana" panose="020B0604030504040204" pitchFamily="34" charset="0"/>
                          <a:ea typeface="Verdana" panose="020B0604030504040204" pitchFamily="34" charset="0"/>
                        </a:rPr>
                        <a:t>Con base en los informes de la UPU</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4132186888"/>
                  </a:ext>
                </a:extLst>
              </a:tr>
              <a:tr h="1260000">
                <a:tc>
                  <a:txBody>
                    <a:bodyPr/>
                    <a:lstStyle/>
                    <a:p>
                      <a:r>
                        <a:rPr lang="es-UY" sz="1800" b="0" dirty="0">
                          <a:latin typeface="Verdana" panose="020B0604030504040204" pitchFamily="34" charset="0"/>
                          <a:ea typeface="Verdana" panose="020B0604030504040204" pitchFamily="34" charset="0"/>
                        </a:rPr>
                        <a:t>Envíos con valor declarado</a:t>
                      </a:r>
                    </a:p>
                  </a:txBody>
                  <a:tcPr/>
                </a:tc>
                <a:tc>
                  <a:txBody>
                    <a:bodyPr/>
                    <a:lstStyle/>
                    <a:p>
                      <a:r>
                        <a:rPr lang="es-UY" sz="1800" b="0" dirty="0">
                          <a:latin typeface="Verdana" panose="020B0604030504040204" pitchFamily="34" charset="0"/>
                          <a:ea typeface="Verdana" panose="020B0604030504040204" pitchFamily="34" charset="0"/>
                        </a:rPr>
                        <a:t>Se aplica a todos los envíos con valor declarado recibidos</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55, 56, 61</a:t>
                      </a:r>
                    </a:p>
                  </a:txBody>
                  <a:tcPr/>
                </a:tc>
                <a:tc>
                  <a:txBody>
                    <a:bodyPr/>
                    <a:lstStyle/>
                    <a:p>
                      <a:r>
                        <a:rPr lang="es-UY" sz="1800" b="0" strike="sngStrike" dirty="0">
                          <a:solidFill>
                            <a:srgbClr val="FF0000"/>
                          </a:solidFill>
                          <a:latin typeface="Verdana" panose="020B0604030504040204" pitchFamily="34" charset="0"/>
                          <a:ea typeface="Verdana" panose="020B0604030504040204" pitchFamily="34" charset="0"/>
                        </a:rPr>
                        <a:t>Únicamente para los participantes en el Programa de remuneración suplementaria de la UPU</a:t>
                      </a:r>
                    </a:p>
                    <a:p>
                      <a:r>
                        <a:rPr lang="es-UY" sz="1800" b="0" dirty="0">
                          <a:latin typeface="Verdana" panose="020B0604030504040204" pitchFamily="34" charset="0"/>
                          <a:ea typeface="Verdana" panose="020B0604030504040204" pitchFamily="34" charset="0"/>
                        </a:rPr>
                        <a:t>Con base en los informes de la UPU</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909514772"/>
                  </a:ext>
                </a:extLst>
              </a:tr>
              <a:tr h="1008000">
                <a:tc>
                  <a:txBody>
                    <a:bodyPr/>
                    <a:lstStyle/>
                    <a:p>
                      <a:r>
                        <a:rPr lang="es-UY" sz="1800" b="0" dirty="0">
                          <a:latin typeface="Verdana" panose="020B0604030504040204" pitchFamily="34" charset="0"/>
                          <a:ea typeface="Verdana" panose="020B0604030504040204" pitchFamily="34" charset="0"/>
                        </a:rPr>
                        <a:t>Envíos con seguimiento</a:t>
                      </a:r>
                    </a:p>
                  </a:txBody>
                  <a:tcPr/>
                </a:tc>
                <a:tc>
                  <a:txBody>
                    <a:bodyPr/>
                    <a:lstStyle/>
                    <a:p>
                      <a:r>
                        <a:rPr lang="es-UY" sz="1800" b="0" dirty="0">
                          <a:latin typeface="Verdana" panose="020B0604030504040204" pitchFamily="34" charset="0"/>
                          <a:ea typeface="Verdana" panose="020B0604030504040204" pitchFamily="34" charset="0"/>
                        </a:rPr>
                        <a:t>Con base en los informes de la UPU</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60</a:t>
                      </a:r>
                    </a:p>
                  </a:txBody>
                  <a:tcPr/>
                </a:tc>
                <a:tc>
                  <a:txBody>
                    <a:bodyPr/>
                    <a:lstStyle/>
                    <a:p>
                      <a:r>
                        <a:rPr lang="es-UY" sz="1800" b="0" dirty="0">
                          <a:latin typeface="Verdana" panose="020B0604030504040204" pitchFamily="34" charset="0"/>
                          <a:ea typeface="Verdana" panose="020B0604030504040204" pitchFamily="34" charset="0"/>
                        </a:rPr>
                        <a:t>Con base en los informes de la UPU</a:t>
                      </a:r>
                    </a:p>
                    <a:p>
                      <a:endParaRPr lang="fr-CH" sz="1800" b="0" dirty="0">
                        <a:latin typeface="Verdana" panose="020B0604030504040204" pitchFamily="34" charset="0"/>
                        <a:ea typeface="Verdana" panose="020B0604030504040204" pitchFamily="34" charset="0"/>
                      </a:endParaRPr>
                    </a:p>
                    <a:p>
                      <a:r>
                        <a:rPr lang="es-UY" sz="1800" b="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255515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s-UY" dirty="0"/>
              <a:t>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6887463" cy="5041496"/>
          </a:xfrm>
        </p:spPr>
        <p:txBody>
          <a:bodyPr/>
          <a:lstStyle/>
          <a:p>
            <a:pPr indent="-360000" defTabSz="360000"/>
            <a:r>
              <a:rPr lang="es-UY" dirty="0"/>
              <a:t>Cuenta trimestral</a:t>
            </a:r>
          </a:p>
          <a:p>
            <a:pPr indent="-360000" defTabSz="360000">
              <a:spcBef>
                <a:spcPts val="600"/>
              </a:spcBef>
            </a:pPr>
            <a:r>
              <a:rPr lang="es-UY" dirty="0"/>
              <a:t>Contenido: proviene exclusivamente de los informes de la UPU (basados en los intercambios EMSEVT)</a:t>
            </a:r>
          </a:p>
          <a:p>
            <a:pPr defTabSz="360000"/>
            <a:endParaRPr lang="en-GB" dirty="0"/>
          </a:p>
        </p:txBody>
      </p:sp>
      <p:grpSp>
        <p:nvGrpSpPr>
          <p:cNvPr id="4" name="Group 3">
            <a:extLst>
              <a:ext uri="{FF2B5EF4-FFF2-40B4-BE49-F238E27FC236}">
                <a16:creationId xmlns:a16="http://schemas.microsoft.com/office/drawing/2014/main" id="{33B9BDCB-B81E-4CB6-882B-BEBEC090B3EF}"/>
              </a:ext>
            </a:extLst>
          </p:cNvPr>
          <p:cNvGrpSpPr>
            <a:grpSpLocks noChangeAspect="1"/>
          </p:cNvGrpSpPr>
          <p:nvPr/>
        </p:nvGrpSpPr>
        <p:grpSpPr>
          <a:xfrm>
            <a:off x="3184104" y="1606436"/>
            <a:ext cx="8586199" cy="4869119"/>
            <a:chOff x="323851" y="160474"/>
            <a:chExt cx="11544298" cy="6546616"/>
          </a:xfrm>
        </p:grpSpPr>
        <p:pic>
          <p:nvPicPr>
            <p:cNvPr id="5" name="Picture 4">
              <a:extLst>
                <a:ext uri="{FF2B5EF4-FFF2-40B4-BE49-F238E27FC236}">
                  <a16:creationId xmlns:a16="http://schemas.microsoft.com/office/drawing/2014/main" id="{B4BE3132-84FE-4B59-A0EF-7E1134584C53}"/>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pic>
          <p:nvPicPr>
            <p:cNvPr id="6" name="Picture 5">
              <a:extLst>
                <a:ext uri="{FF2B5EF4-FFF2-40B4-BE49-F238E27FC236}">
                  <a16:creationId xmlns:a16="http://schemas.microsoft.com/office/drawing/2014/main" id="{3ACC4DF1-C3E4-4699-8005-BB97A6684C2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7" name="Straight Arrow Connector 6">
              <a:extLst>
                <a:ext uri="{FF2B5EF4-FFF2-40B4-BE49-F238E27FC236}">
                  <a16:creationId xmlns:a16="http://schemas.microsoft.com/office/drawing/2014/main" id="{738A5048-FBD8-4AD1-908B-6AD9D9CE409D}"/>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510CA-1DDE-4FC3-95AE-33B0698633B3}"/>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19799F-D1A9-4A0B-95C8-874EE0E2304B}"/>
                </a:ext>
              </a:extLst>
            </p:cNvPr>
            <p:cNvPicPr>
              <a:picLocks noChangeAspect="1"/>
            </p:cNvPicPr>
            <p:nvPr/>
          </p:nvPicPr>
          <p:blipFill>
            <a:blip r:embed="rId4"/>
            <a:stretch>
              <a:fillRect/>
            </a:stretch>
          </p:blipFill>
          <p:spPr>
            <a:xfrm>
              <a:off x="2246315" y="4049768"/>
              <a:ext cx="4777208" cy="2657322"/>
            </a:xfrm>
            <a:prstGeom prst="rect">
              <a:avLst/>
            </a:prstGeom>
          </p:spPr>
        </p:pic>
      </p:grpSp>
    </p:spTree>
    <p:extLst>
      <p:ext uri="{BB962C8B-B14F-4D97-AF65-F5344CB8AC3E}">
        <p14:creationId xmlns:p14="http://schemas.microsoft.com/office/powerpoint/2010/main" val="275084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s-UY" dirty="0"/>
              <a:t>Cuentas CN 60 centralizadas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319200"/>
            <a:ext cx="11518900" cy="5041496"/>
          </a:xfrm>
          <a:ln>
            <a:noFill/>
          </a:ln>
        </p:spPr>
        <p:txBody>
          <a:bodyPr/>
          <a:lstStyle/>
          <a:p>
            <a:pPr defTabSz="360000"/>
            <a:r>
              <a:rPr lang="es-UY" sz="2200" dirty="0"/>
              <a:t>Contenido de la fórmula CN 60: «copiado y pegado» del informe centralizado de la Oficina Internacional</a:t>
            </a:r>
          </a:p>
          <a:p>
            <a:pPr defTabSz="360000">
              <a:spcBef>
                <a:spcPts val="600"/>
              </a:spcBef>
            </a:pPr>
            <a:r>
              <a:rPr lang="es-UY" sz="2200" dirty="0"/>
              <a:t>Nuevo servicio facultativo de la Oficina Internacional lanzado en 2025:la Oficina Internacional puede generar y distribuir cuentas CN 60 en nombre de los operadores designados interesados</a:t>
            </a:r>
          </a:p>
          <a:p>
            <a:pPr defTabSz="360000"/>
            <a:endParaRPr lang="en-GB" dirty="0"/>
          </a:p>
        </p:txBody>
      </p:sp>
      <p:pic>
        <p:nvPicPr>
          <p:cNvPr id="4" name="Picture 3">
            <a:extLst>
              <a:ext uri="{FF2B5EF4-FFF2-40B4-BE49-F238E27FC236}">
                <a16:creationId xmlns:a16="http://schemas.microsoft.com/office/drawing/2014/main" id="{C5D50E87-5E8B-4A49-A1E7-E43A97EE04A9}"/>
              </a:ext>
            </a:extLst>
          </p:cNvPr>
          <p:cNvPicPr>
            <a:picLocks noChangeAspect="1"/>
          </p:cNvPicPr>
          <p:nvPr/>
        </p:nvPicPr>
        <p:blipFill>
          <a:blip r:embed="rId2"/>
          <a:stretch>
            <a:fillRect/>
          </a:stretch>
        </p:blipFill>
        <p:spPr>
          <a:xfrm>
            <a:off x="6506781" y="3296791"/>
            <a:ext cx="5348669" cy="3122390"/>
          </a:xfrm>
          <a:prstGeom prst="rect">
            <a:avLst/>
          </a:prstGeom>
        </p:spPr>
      </p:pic>
      <p:sp>
        <p:nvSpPr>
          <p:cNvPr id="5" name="Title 1">
            <a:extLst>
              <a:ext uri="{FF2B5EF4-FFF2-40B4-BE49-F238E27FC236}">
                <a16:creationId xmlns:a16="http://schemas.microsoft.com/office/drawing/2014/main" id="{AB1F3A16-16A3-47B4-9194-F58F0E080B33}"/>
              </a:ext>
            </a:extLst>
          </p:cNvPr>
          <p:cNvSpPr txBox="1">
            <a:spLocks/>
          </p:cNvSpPr>
          <p:nvPr/>
        </p:nvSpPr>
        <p:spPr>
          <a:xfrm>
            <a:off x="336551" y="3296791"/>
            <a:ext cx="5637530" cy="27939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719138" lvl="0" indent="-358775" algn="just" defTabSz="360000">
              <a:lnSpc>
                <a:spcPct val="100000"/>
              </a:lnSpc>
              <a:spcBef>
                <a:spcPts val="600"/>
              </a:spcBef>
              <a:spcAft>
                <a:spcPts val="0"/>
              </a:spcAft>
              <a:buFont typeface="Courier New" panose="02070309020205020404" pitchFamily="49" charset="0"/>
              <a:buChar char="o"/>
            </a:pPr>
            <a:r>
              <a:rPr lang="es-UY" sz="2200" b="0" dirty="0"/>
              <a:t>Evita el copiado y pegado manual</a:t>
            </a:r>
          </a:p>
          <a:p>
            <a:pPr marL="720000" lvl="0" indent="-360000" algn="just" defTabSz="360000">
              <a:lnSpc>
                <a:spcPct val="100000"/>
              </a:lnSpc>
              <a:spcBef>
                <a:spcPts val="600"/>
              </a:spcBef>
              <a:spcAft>
                <a:spcPts val="0"/>
              </a:spcAft>
              <a:buFont typeface="Courier New" panose="02070309020205020404" pitchFamily="49" charset="0"/>
              <a:buChar char="o"/>
            </a:pPr>
            <a:r>
              <a:rPr lang="es-UY" sz="2200" b="0" dirty="0"/>
              <a:t>Sin problemas con los boletines de verificación</a:t>
            </a:r>
          </a:p>
          <a:p>
            <a:pPr marL="720000" lvl="0" indent="-360000" algn="just" defTabSz="360000">
              <a:lnSpc>
                <a:spcPct val="100000"/>
              </a:lnSpc>
              <a:spcBef>
                <a:spcPts val="600"/>
              </a:spcBef>
              <a:spcAft>
                <a:spcPts val="0"/>
              </a:spcAft>
              <a:buFont typeface="Courier New" panose="02070309020205020404" pitchFamily="49" charset="0"/>
              <a:buChar char="o"/>
            </a:pPr>
            <a:r>
              <a:rPr lang="es-UY" sz="2200" b="0" dirty="0"/>
              <a:t>La Oficina Internacional gestiona los umbrales de pago (transporte del pago al período siguiente, etc.)</a:t>
            </a:r>
          </a:p>
          <a:p>
            <a:pPr marL="720000" lvl="0" indent="-360000" algn="just" defTabSz="360000">
              <a:lnSpc>
                <a:spcPct val="100000"/>
              </a:lnSpc>
              <a:spcBef>
                <a:spcPts val="600"/>
              </a:spcBef>
              <a:spcAft>
                <a:spcPts val="0"/>
              </a:spcAft>
              <a:buFont typeface="Courier New" panose="02070309020205020404" pitchFamily="49" charset="0"/>
              <a:buChar char="o"/>
            </a:pPr>
            <a:r>
              <a:rPr lang="es-UY" sz="2200" b="0" dirty="0"/>
              <a:t>Más cómodo y sencillo para que los deudores reciban las cuentas generadas en forma centralizada</a:t>
            </a:r>
          </a:p>
        </p:txBody>
      </p:sp>
    </p:spTree>
    <p:extLst>
      <p:ext uri="{BB962C8B-B14F-4D97-AF65-F5344CB8AC3E}">
        <p14:creationId xmlns:p14="http://schemas.microsoft.com/office/powerpoint/2010/main" val="3469574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97201"/>
            <a:ext cx="9597746" cy="574284"/>
          </a:xfrm>
        </p:spPr>
        <p:txBody>
          <a:bodyPr/>
          <a:lstStyle/>
          <a:p>
            <a:r>
              <a:rPr lang="es-UY" dirty="0"/>
              <a:t>Cuentas CN 60 centralizadas (cont.)</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indent="-360000" defTabSz="360000"/>
            <a:r>
              <a:rPr lang="es-UY" dirty="0"/>
              <a:t>Cuentas CN 60 centralizadas: solución descrita en el artículo 31-106 del Reglamento del Convenio de la UPU (Formulación y transmisión de las cuentas relativas a la remuneración suplementaria y de los pagos adicionales sobre la base de informes centralizados)</a:t>
            </a:r>
          </a:p>
          <a:p>
            <a:pPr indent="-360000" defTabSz="360000"/>
            <a:endParaRPr lang="en-GB" dirty="0"/>
          </a:p>
          <a:p>
            <a:pPr indent="-360000" defTabSz="360000"/>
            <a:r>
              <a:rPr lang="es-UY" dirty="0"/>
              <a:t>Mayor utilización de las cuentas CN 60 a partir de 2026		</a:t>
            </a:r>
          </a:p>
          <a:p>
            <a:pPr marL="0" indent="0" defTabSz="360000">
              <a:buNone/>
            </a:pPr>
            <a:r>
              <a:rPr lang="es-UY" dirty="0"/>
              <a:t>	-&gt; el uso de las cuentas CN 60 centralizadas ofrece más beneficios</a:t>
            </a:r>
          </a:p>
          <a:p>
            <a:pPr indent="-360000" defTabSz="360000"/>
            <a:endParaRPr lang="en-GB" dirty="0"/>
          </a:p>
          <a:p>
            <a:pPr marL="0" indent="0" defTabSz="360000">
              <a:buNone/>
            </a:pPr>
            <a:r>
              <a:rPr lang="es-UY" sz="2600" b="1" dirty="0"/>
              <a:t>Nota: </a:t>
            </a:r>
            <a:r>
              <a:rPr lang="es-UY" sz="2600" dirty="0"/>
              <a:t>el enfoque centralizado abarca los acuerdos bilaterales/ multilaterales y la contabilidad se realiza fuera de la UPU
</a:t>
            </a:r>
            <a:br>
              <a:rPr lang="es-UY" sz="2600" dirty="0"/>
            </a:br>
            <a:endParaRPr lang="es-UY" sz="2600" dirty="0"/>
          </a:p>
          <a:p>
            <a:pPr marL="4400" indent="0" defTabSz="360000">
              <a:buNone/>
            </a:pPr>
            <a:endParaRPr lang="en-GB" dirty="0"/>
          </a:p>
        </p:txBody>
      </p:sp>
    </p:spTree>
    <p:extLst>
      <p:ext uri="{BB962C8B-B14F-4D97-AF65-F5344CB8AC3E}">
        <p14:creationId xmlns:p14="http://schemas.microsoft.com/office/powerpoint/2010/main" val="111081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s-UY" sz="3600" dirty="0"/>
            </a:br>
            <a:r>
              <a:rPr lang="es-UY" sz="3600" dirty="0"/>
              <a:t> 9. Cumplimiento</a:t>
            </a:r>
          </a:p>
        </p:txBody>
      </p:sp>
    </p:spTree>
    <p:extLst>
      <p:ext uri="{BB962C8B-B14F-4D97-AF65-F5344CB8AC3E}">
        <p14:creationId xmlns:p14="http://schemas.microsoft.com/office/powerpoint/2010/main" val="332882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s-UY" sz="3200" dirty="0"/>
              <a:t>Evaluación del cumplimiento de los intercambios EDI</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lvl="0" indent="-360000" algn="just" defTabSz="360000">
              <a:lnSpc>
                <a:spcPct val="100000"/>
              </a:lnSpc>
              <a:spcBef>
                <a:spcPts val="600"/>
              </a:spcBef>
              <a:spcAft>
                <a:spcPts val="600"/>
              </a:spcAft>
              <a:buFont typeface="Arial" panose="020B0604020202020204" pitchFamily="34" charset="0"/>
              <a:buChar char="•"/>
            </a:pPr>
            <a:r>
              <a:rPr lang="es-UY" sz="2000" b="0" dirty="0"/>
              <a:t>Los resultados de las evaluaciones del cumplimiento de los intercambios EDI están disponibles en la plataforma de cumplimiento y publicadas en el sistema de control de la calidad (QCS) (qcsmailbd.ptc.post)</a:t>
            </a:r>
          </a:p>
          <a:p>
            <a:pPr lvl="0" indent="-360000" algn="just" defTabSz="360000">
              <a:lnSpc>
                <a:spcPct val="100000"/>
              </a:lnSpc>
              <a:spcBef>
                <a:spcPts val="600"/>
              </a:spcBef>
              <a:spcAft>
                <a:spcPts val="600"/>
              </a:spcAft>
              <a:buFont typeface="Arial" panose="020B0604020202020204" pitchFamily="34" charset="0"/>
              <a:buChar char="•"/>
            </a:pPr>
            <a:r>
              <a:rPr lang="es-UY" sz="2000" b="0" dirty="0"/>
              <a:t>Parte integrante de las evaluaciones de la calidad de los datos</a:t>
            </a:r>
          </a:p>
          <a:p>
            <a:pPr lvl="0" indent="-360000" algn="just" defTabSz="360000">
              <a:lnSpc>
                <a:spcPct val="100000"/>
              </a:lnSpc>
              <a:spcBef>
                <a:spcPts val="600"/>
              </a:spcBef>
              <a:spcAft>
                <a:spcPts val="600"/>
              </a:spcAft>
              <a:buFont typeface="Arial" panose="020B0604020202020204" pitchFamily="34" charset="0"/>
              <a:buChar char="•"/>
            </a:pPr>
            <a:r>
              <a:rPr lang="es-UY" sz="2000" b="0" dirty="0"/>
              <a:t>Plataforma destinada a señalar los problemas y ayudar a resolverlos</a:t>
            </a:r>
          </a:p>
          <a:p>
            <a:pPr lvl="0" indent="-360000" algn="just" defTabSz="360000">
              <a:lnSpc>
                <a:spcPct val="100000"/>
              </a:lnSpc>
              <a:spcBef>
                <a:spcPts val="600"/>
              </a:spcBef>
              <a:spcAft>
                <a:spcPts val="600"/>
              </a:spcAft>
              <a:buFont typeface="Arial" panose="020B0604020202020204" pitchFamily="34" charset="0"/>
              <a:buChar char="•"/>
            </a:pPr>
            <a:r>
              <a:rPr lang="es-UY" sz="2000" b="0" dirty="0"/>
              <a:t>Las evaluaciones del cumplimiento se actualizan periódicamente en función de las nuevas reglas/necesidades</a:t>
            </a:r>
          </a:p>
          <a:p>
            <a:pPr lvl="0" indent="-360000" algn="just" defTabSz="360000">
              <a:lnSpc>
                <a:spcPct val="100000"/>
              </a:lnSpc>
              <a:spcBef>
                <a:spcPts val="600"/>
              </a:spcBef>
              <a:spcAft>
                <a:spcPts val="600"/>
              </a:spcAft>
              <a:buFont typeface="Arial" panose="020B0604020202020204" pitchFamily="34" charset="0"/>
              <a:buChar char="•"/>
            </a:pPr>
            <a:r>
              <a:rPr lang="es-UY" sz="2000" b="0" dirty="0">
                <a:latin typeface="Verdana" panose="020B0604030504040204" pitchFamily="34" charset="0"/>
                <a:ea typeface="Verdana" panose="020B0604030504040204" pitchFamily="34" charset="0"/>
              </a:rPr>
              <a:t>Está previsto un ajuste a comienzos de 2026 para:</a:t>
            </a:r>
          </a:p>
          <a:p>
            <a:pPr marL="720000" lvl="1" indent="-360000" defTabSz="360000">
              <a:spcBef>
                <a:spcPts val="600"/>
              </a:spcBef>
              <a:spcAft>
                <a:spcPts val="0"/>
              </a:spcAft>
              <a:buFont typeface="Courier New" panose="02070309020205020404" pitchFamily="49" charset="0"/>
              <a:buChar char="o"/>
            </a:pPr>
            <a:r>
              <a:rPr lang="es-UY" sz="2000" dirty="0">
                <a:latin typeface="Verdana" panose="020B0604030504040204" pitchFamily="34" charset="0"/>
                <a:ea typeface="Verdana" panose="020B0604030504040204" pitchFamily="34" charset="0"/>
              </a:rPr>
              <a:t>Tener en cuenta el intercambio obligatorio de mensajes EMSEVT para todos los envíos de correspondencia									</a:t>
            </a:r>
          </a:p>
          <a:p>
            <a:pPr marL="360000" lvl="1" defTabSz="360000">
              <a:spcBef>
                <a:spcPts val="600"/>
              </a:spcBef>
              <a:spcAft>
                <a:spcPts val="0"/>
              </a:spcAft>
              <a:buNone/>
            </a:pPr>
            <a:r>
              <a:rPr lang="es-UY" sz="2000" dirty="0"/>
              <a:t>	</a:t>
            </a:r>
            <a:r>
              <a:rPr lang="es-UY" sz="2000" dirty="0">
                <a:latin typeface="Verdana" panose="020B0604030504040204" pitchFamily="34" charset="0"/>
                <a:ea typeface="Verdana" panose="020B0604030504040204" pitchFamily="34" charset="0"/>
              </a:rPr>
              <a:t>-&gt; todos los enlaces EDI deben estar abiertos para las direcciones EDI xx350			-&gt; los mensajes EMSEVT deben intercambiarse con todos los corresponsales</a:t>
            </a:r>
          </a:p>
          <a:p>
            <a:pPr marL="720000" lvl="1" indent="-360000" algn="just" defTabSz="360000">
              <a:spcBef>
                <a:spcPts val="600"/>
              </a:spcBef>
              <a:spcAft>
                <a:spcPts val="0"/>
              </a:spcAft>
              <a:buFont typeface="Courier New" panose="02070309020205020404" pitchFamily="49" charset="0"/>
              <a:buChar char="o"/>
            </a:pPr>
            <a:r>
              <a:rPr lang="es-UY" sz="2000" dirty="0">
                <a:latin typeface="Verdana" panose="020B0604030504040204" pitchFamily="34" charset="0"/>
                <a:ea typeface="Verdana" panose="020B0604030504040204" pitchFamily="34" charset="0"/>
              </a:rPr>
              <a:t>Señalar anomalías como la presencia de correo certificado en despachos que contienen únicamente mercaderías (despachos UA)</a:t>
            </a:r>
            <a:r>
              <a:rPr lang="es-UY" sz="2000" b="0" dirty="0">
                <a:latin typeface="Verdana" panose="020B0604030504040204" pitchFamily="34" charset="0"/>
                <a:ea typeface="Verdana" panose="020B0604030504040204" pitchFamily="34" charset="0"/>
              </a:rPr>
              <a:t> </a:t>
            </a:r>
          </a:p>
          <a:p>
            <a:pPr defTabSz="360000"/>
            <a:endParaRPr lang="en-GB" dirty="0"/>
          </a:p>
        </p:txBody>
      </p:sp>
    </p:spTree>
    <p:extLst>
      <p:ext uri="{BB962C8B-B14F-4D97-AF65-F5344CB8AC3E}">
        <p14:creationId xmlns:p14="http://schemas.microsoft.com/office/powerpoint/2010/main" val="143954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a:xfrm>
            <a:off x="1743544" y="497201"/>
            <a:ext cx="9897996" cy="574284"/>
          </a:xfrm>
        </p:spPr>
        <p:txBody>
          <a:bodyPr/>
          <a:lstStyle/>
          <a:p>
            <a:pPr>
              <a:defRPr/>
            </a:pPr>
            <a:r>
              <a:rPr lang="es-UY" sz="2800" dirty="0">
                <a:cs typeface="Arial" panose="020B0604020202020204" pitchFamily="34" charset="0"/>
              </a:rPr>
              <a:t>Respuesta y marco de apoyo de la UPU</a:t>
            </a:r>
            <a:br>
              <a:rPr lang="es-UY" sz="2400" dirty="0">
                <a:solidFill>
                  <a:prstClr val="black"/>
                </a:solidFill>
                <a:cs typeface="Arial" panose="020B0604020202020204" pitchFamily="34" charset="0"/>
              </a:rPr>
            </a:br>
            <a:r>
              <a:rPr lang="es-UY" sz="2400" dirty="0">
                <a:solidFill>
                  <a:schemeClr val="tx1">
                    <a:lumMod val="50000"/>
                    <a:lumOff val="50000"/>
                  </a:schemeClr>
                </a:solidFill>
                <a:cs typeface="Arial" panose="020B0604020202020204" pitchFamily="34" charset="0"/>
              </a:rPr>
              <a:t>Adaptación de los servicios postales a la dinámica del mercado</a:t>
            </a:r>
          </a:p>
        </p:txBody>
      </p:sp>
      <p:sp>
        <p:nvSpPr>
          <p:cNvPr id="29" name="Oval 28">
            <a:extLst>
              <a:ext uri="{FF2B5EF4-FFF2-40B4-BE49-F238E27FC236}">
                <a16:creationId xmlns:a16="http://schemas.microsoft.com/office/drawing/2014/main" id="{074C7C8F-8ADE-4AE9-91C2-F416AD4274CB}"/>
              </a:ext>
            </a:extLst>
          </p:cNvPr>
          <p:cNvSpPr>
            <a:spLocks noChangeAspect="1"/>
          </p:cNvSpPr>
          <p:nvPr/>
        </p:nvSpPr>
        <p:spPr>
          <a:xfrm>
            <a:off x="3457597" y="1579377"/>
            <a:ext cx="4975790" cy="4939184"/>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CE15F7C5-E99E-465F-9A16-1E905F1B8A4B}"/>
              </a:ext>
            </a:extLst>
          </p:cNvPr>
          <p:cNvSpPr/>
          <p:nvPr/>
        </p:nvSpPr>
        <p:spPr>
          <a:xfrm>
            <a:off x="4160400" y="2343712"/>
            <a:ext cx="3527774" cy="342269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9D1B370A-76A5-4693-B203-EE32F76D1235}"/>
              </a:ext>
            </a:extLst>
          </p:cNvPr>
          <p:cNvPicPr>
            <a:picLocks noChangeAspect="1"/>
          </p:cNvPicPr>
          <p:nvPr/>
        </p:nvPicPr>
        <p:blipFill>
          <a:blip r:embed="rId2">
            <a:duotone>
              <a:schemeClr val="accent6">
                <a:shade val="45000"/>
                <a:satMod val="135000"/>
              </a:schemeClr>
              <a:prstClr val="white"/>
            </a:duotone>
          </a:blip>
          <a:stretch>
            <a:fillRect/>
          </a:stretch>
        </p:blipFill>
        <p:spPr>
          <a:xfrm>
            <a:off x="7055945" y="3806979"/>
            <a:ext cx="944782" cy="890485"/>
          </a:xfrm>
          <a:prstGeom prst="rect">
            <a:avLst/>
          </a:prstGeom>
        </p:spPr>
      </p:pic>
      <p:pic>
        <p:nvPicPr>
          <p:cNvPr id="33" name="Picture 32">
            <a:extLst>
              <a:ext uri="{FF2B5EF4-FFF2-40B4-BE49-F238E27FC236}">
                <a16:creationId xmlns:a16="http://schemas.microsoft.com/office/drawing/2014/main" id="{4B5D3D3D-2AD9-4662-973D-F4CBE38DBD98}"/>
              </a:ext>
            </a:extLst>
          </p:cNvPr>
          <p:cNvPicPr>
            <a:picLocks noChangeAspect="1"/>
          </p:cNvPicPr>
          <p:nvPr/>
        </p:nvPicPr>
        <p:blipFill>
          <a:blip r:embed="rId3">
            <a:grayscl/>
          </a:blip>
          <a:stretch>
            <a:fillRect/>
          </a:stretch>
        </p:blipFill>
        <p:spPr>
          <a:xfrm>
            <a:off x="3604983" y="4316648"/>
            <a:ext cx="1321552" cy="894910"/>
          </a:xfrm>
          <a:prstGeom prst="rect">
            <a:avLst/>
          </a:prstGeom>
        </p:spPr>
      </p:pic>
      <p:pic>
        <p:nvPicPr>
          <p:cNvPr id="34" name="Picture 33">
            <a:extLst>
              <a:ext uri="{FF2B5EF4-FFF2-40B4-BE49-F238E27FC236}">
                <a16:creationId xmlns:a16="http://schemas.microsoft.com/office/drawing/2014/main" id="{A04A5434-EB96-4159-960B-501030337DF3}"/>
              </a:ext>
            </a:extLst>
          </p:cNvPr>
          <p:cNvPicPr>
            <a:picLocks noChangeAspect="1"/>
          </p:cNvPicPr>
          <p:nvPr/>
        </p:nvPicPr>
        <p:blipFill>
          <a:blip r:embed="rId4">
            <a:duotone>
              <a:schemeClr val="accent5">
                <a:shade val="45000"/>
                <a:satMod val="135000"/>
              </a:schemeClr>
              <a:prstClr val="white"/>
            </a:duotone>
          </a:blip>
          <a:stretch>
            <a:fillRect/>
          </a:stretch>
        </p:blipFill>
        <p:spPr>
          <a:xfrm>
            <a:off x="6434374" y="2158447"/>
            <a:ext cx="936117" cy="684753"/>
          </a:xfrm>
          <a:prstGeom prst="rect">
            <a:avLst/>
          </a:prstGeom>
        </p:spPr>
      </p:pic>
      <p:pic>
        <p:nvPicPr>
          <p:cNvPr id="35" name="Picture 34">
            <a:extLst>
              <a:ext uri="{FF2B5EF4-FFF2-40B4-BE49-F238E27FC236}">
                <a16:creationId xmlns:a16="http://schemas.microsoft.com/office/drawing/2014/main" id="{A1ADCE88-F864-4705-91C1-56232A27F60F}"/>
              </a:ext>
            </a:extLst>
          </p:cNvPr>
          <p:cNvPicPr>
            <a:picLocks noChangeAspect="1"/>
          </p:cNvPicPr>
          <p:nvPr/>
        </p:nvPicPr>
        <p:blipFill>
          <a:blip r:embed="rId5"/>
          <a:stretch>
            <a:fillRect/>
          </a:stretch>
        </p:blipFill>
        <p:spPr>
          <a:xfrm>
            <a:off x="5583124" y="5257757"/>
            <a:ext cx="781654" cy="841020"/>
          </a:xfrm>
          <a:prstGeom prst="rect">
            <a:avLst/>
          </a:prstGeom>
        </p:spPr>
      </p:pic>
      <p:pic>
        <p:nvPicPr>
          <p:cNvPr id="36" name="Picture 35">
            <a:extLst>
              <a:ext uri="{FF2B5EF4-FFF2-40B4-BE49-F238E27FC236}">
                <a16:creationId xmlns:a16="http://schemas.microsoft.com/office/drawing/2014/main" id="{D37F2106-87D5-49AE-8B1B-E32AA57B517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5373813" y="3419614"/>
            <a:ext cx="1126807" cy="78876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CED30DD6-78CC-41A9-AA53-CFE816BE9DCF}"/>
              </a:ext>
            </a:extLst>
          </p:cNvPr>
          <p:cNvSpPr txBox="1"/>
          <p:nvPr/>
        </p:nvSpPr>
        <p:spPr>
          <a:xfrm>
            <a:off x="4940367" y="4231452"/>
            <a:ext cx="1962065" cy="923330"/>
          </a:xfrm>
          <a:prstGeom prst="rect">
            <a:avLst/>
          </a:prstGeom>
          <a:noFill/>
        </p:spPr>
        <p:txBody>
          <a:bodyPr wrap="square" rtlCol="0">
            <a:spAutoFit/>
          </a:bodyPr>
          <a:lstStyle/>
          <a:p>
            <a:pPr algn="ctr"/>
            <a:r>
              <a:rPr lang="es-UY" b="1" dirty="0">
                <a:latin typeface="Verdana" panose="020B0604030504040204" pitchFamily="34" charset="0"/>
                <a:ea typeface="Verdana" panose="020B0604030504040204" pitchFamily="34" charset="0"/>
              </a:rPr>
              <a:t>Actividades centradas en la clientela </a:t>
            </a:r>
          </a:p>
        </p:txBody>
      </p:sp>
      <p:sp>
        <p:nvSpPr>
          <p:cNvPr id="38" name="TextBox 37">
            <a:extLst>
              <a:ext uri="{FF2B5EF4-FFF2-40B4-BE49-F238E27FC236}">
                <a16:creationId xmlns:a16="http://schemas.microsoft.com/office/drawing/2014/main" id="{E9E33905-6C6C-42B4-99C4-4193C862840B}"/>
              </a:ext>
            </a:extLst>
          </p:cNvPr>
          <p:cNvSpPr txBox="1"/>
          <p:nvPr/>
        </p:nvSpPr>
        <p:spPr>
          <a:xfrm>
            <a:off x="4578469" y="3029184"/>
            <a:ext cx="801694" cy="307777"/>
          </a:xfrm>
          <a:prstGeom prst="rect">
            <a:avLst/>
          </a:prstGeom>
          <a:noFill/>
        </p:spPr>
        <p:txBody>
          <a:bodyPr wrap="none" rtlCol="0">
            <a:spAutoFit/>
          </a:bodyPr>
          <a:lstStyle/>
          <a:p>
            <a:r>
              <a:rPr lang="es-UY" sz="1400" dirty="0">
                <a:latin typeface="Verdana" panose="020B0604030504040204" pitchFamily="34" charset="0"/>
                <a:ea typeface="Verdana" panose="020B0604030504040204" pitchFamily="34" charset="0"/>
              </a:rPr>
              <a:t>Mercado</a:t>
            </a:r>
          </a:p>
        </p:txBody>
      </p:sp>
      <p:sp>
        <p:nvSpPr>
          <p:cNvPr id="39" name="TextBox 38">
            <a:extLst>
              <a:ext uri="{FF2B5EF4-FFF2-40B4-BE49-F238E27FC236}">
                <a16:creationId xmlns:a16="http://schemas.microsoft.com/office/drawing/2014/main" id="{A1E64D72-5C94-4436-9B3F-D4969580621C}"/>
              </a:ext>
            </a:extLst>
          </p:cNvPr>
          <p:cNvSpPr txBox="1"/>
          <p:nvPr/>
        </p:nvSpPr>
        <p:spPr>
          <a:xfrm>
            <a:off x="6034525" y="2781805"/>
            <a:ext cx="1361801" cy="523220"/>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Elementos de servicio</a:t>
            </a:r>
          </a:p>
        </p:txBody>
      </p:sp>
      <p:sp>
        <p:nvSpPr>
          <p:cNvPr id="40" name="TextBox 39">
            <a:extLst>
              <a:ext uri="{FF2B5EF4-FFF2-40B4-BE49-F238E27FC236}">
                <a16:creationId xmlns:a16="http://schemas.microsoft.com/office/drawing/2014/main" id="{2C244B8C-B7EB-4E32-A801-C639F51F2965}"/>
              </a:ext>
            </a:extLst>
          </p:cNvPr>
          <p:cNvSpPr txBox="1"/>
          <p:nvPr/>
        </p:nvSpPr>
        <p:spPr>
          <a:xfrm>
            <a:off x="3940542" y="5042678"/>
            <a:ext cx="1456482" cy="523220"/>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Marco reglamentario</a:t>
            </a:r>
          </a:p>
        </p:txBody>
      </p:sp>
      <p:sp>
        <p:nvSpPr>
          <p:cNvPr id="41" name="Arrow: Pentagon 40">
            <a:extLst>
              <a:ext uri="{FF2B5EF4-FFF2-40B4-BE49-F238E27FC236}">
                <a16:creationId xmlns:a16="http://schemas.microsoft.com/office/drawing/2014/main" id="{D3976829-BF04-4B6B-B235-8569293EADA9}"/>
              </a:ext>
            </a:extLst>
          </p:cNvPr>
          <p:cNvSpPr/>
          <p:nvPr/>
        </p:nvSpPr>
        <p:spPr>
          <a:xfrm>
            <a:off x="1162914" y="1971364"/>
            <a:ext cx="3133348" cy="1016384"/>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es-UY" sz="1200" b="1" dirty="0">
                <a:solidFill>
                  <a:prstClr val="white"/>
                </a:solidFill>
                <a:latin typeface="Verdana" panose="020B0604030504040204" pitchFamily="34" charset="0"/>
                <a:ea typeface="Verdana" panose="020B0604030504040204" pitchFamily="34" charset="0"/>
                <a:cs typeface="Arial" charset="0"/>
              </a:rPr>
              <a:t>Examen y creación de elementos de servicio y características de productos orientados a la clientela y determinados por el mercado</a:t>
            </a:r>
          </a:p>
        </p:txBody>
      </p:sp>
      <p:sp>
        <p:nvSpPr>
          <p:cNvPr id="42" name="Arrow: Pentagon 41">
            <a:extLst>
              <a:ext uri="{FF2B5EF4-FFF2-40B4-BE49-F238E27FC236}">
                <a16:creationId xmlns:a16="http://schemas.microsoft.com/office/drawing/2014/main" id="{C81C4FF1-F0CC-49A0-B3F3-8776674860F7}"/>
              </a:ext>
            </a:extLst>
          </p:cNvPr>
          <p:cNvSpPr/>
          <p:nvPr/>
        </p:nvSpPr>
        <p:spPr>
          <a:xfrm>
            <a:off x="1087201" y="4487361"/>
            <a:ext cx="2933925" cy="66568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es-UY" sz="1200" b="1" i="0" u="none" strike="noStrike" cap="none" normalizeH="0" baseline="0" dirty="0">
                <a:ln>
                  <a:noFill/>
                </a:ln>
                <a:solidFill>
                  <a:prstClr val="white"/>
                </a:solidFill>
                <a:effectLst/>
                <a:uLnTx/>
                <a:uFillTx/>
                <a:latin typeface="Verdana" panose="020B0604030504040204" pitchFamily="34" charset="0"/>
                <a:ea typeface="Verdana" panose="020B0604030504040204" pitchFamily="34" charset="0"/>
                <a:cs typeface="Arial" charset="0"/>
              </a:rPr>
              <a:t>Armonización de las reglamentaciones a fin de apoyar y facilitar los servicios </a:t>
            </a:r>
          </a:p>
        </p:txBody>
      </p:sp>
      <p:pic>
        <p:nvPicPr>
          <p:cNvPr id="43" name="Picture 42">
            <a:extLst>
              <a:ext uri="{FF2B5EF4-FFF2-40B4-BE49-F238E27FC236}">
                <a16:creationId xmlns:a16="http://schemas.microsoft.com/office/drawing/2014/main" id="{C954185F-BA4C-4DA8-87E3-888A7E0FD253}"/>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4311899" y="2333238"/>
            <a:ext cx="667417" cy="771430"/>
          </a:xfrm>
          <a:prstGeom prst="rect">
            <a:avLst/>
          </a:prstGeom>
        </p:spPr>
      </p:pic>
      <p:sp>
        <p:nvSpPr>
          <p:cNvPr id="44" name="Arrow: Pentagon 43">
            <a:extLst>
              <a:ext uri="{FF2B5EF4-FFF2-40B4-BE49-F238E27FC236}">
                <a16:creationId xmlns:a16="http://schemas.microsoft.com/office/drawing/2014/main" id="{790BF40D-3117-4699-9A8E-412F83C32477}"/>
              </a:ext>
            </a:extLst>
          </p:cNvPr>
          <p:cNvSpPr/>
          <p:nvPr/>
        </p:nvSpPr>
        <p:spPr>
          <a:xfrm rot="10800000">
            <a:off x="7847442" y="3722219"/>
            <a:ext cx="3043470" cy="665684"/>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5" name="TextBox 44">
            <a:extLst>
              <a:ext uri="{FF2B5EF4-FFF2-40B4-BE49-F238E27FC236}">
                <a16:creationId xmlns:a16="http://schemas.microsoft.com/office/drawing/2014/main" id="{F1782E35-A5E1-428C-9946-CA88C1101C45}"/>
              </a:ext>
            </a:extLst>
          </p:cNvPr>
          <p:cNvSpPr txBox="1"/>
          <p:nvPr/>
        </p:nvSpPr>
        <p:spPr>
          <a:xfrm>
            <a:off x="7903847" y="3776774"/>
            <a:ext cx="3146333"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s-UY" sz="1200" b="1" dirty="0">
                <a:latin typeface="Verdana" panose="020B0604030504040204" pitchFamily="34" charset="0"/>
                <a:ea typeface="Verdana" panose="020B0604030504040204" pitchFamily="34" charset="0"/>
                <a:cs typeface="Arial" charset="0"/>
              </a:rPr>
              <a:t>Fortalecimiento de capacidades, adquisición de conocimientos y cooperación para el desarrollo</a:t>
            </a:r>
          </a:p>
        </p:txBody>
      </p:sp>
      <p:sp>
        <p:nvSpPr>
          <p:cNvPr id="46" name="Arrow: Pentagon 45">
            <a:extLst>
              <a:ext uri="{FF2B5EF4-FFF2-40B4-BE49-F238E27FC236}">
                <a16:creationId xmlns:a16="http://schemas.microsoft.com/office/drawing/2014/main" id="{E903B065-427D-4677-B89B-65F44C271B6D}"/>
              </a:ext>
            </a:extLst>
          </p:cNvPr>
          <p:cNvSpPr/>
          <p:nvPr/>
        </p:nvSpPr>
        <p:spPr>
          <a:xfrm rot="10800000">
            <a:off x="7370490" y="1971364"/>
            <a:ext cx="2828206" cy="684752"/>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7" name="TextBox 46">
            <a:extLst>
              <a:ext uri="{FF2B5EF4-FFF2-40B4-BE49-F238E27FC236}">
                <a16:creationId xmlns:a16="http://schemas.microsoft.com/office/drawing/2014/main" id="{82F1F193-7EF9-453A-85E6-E100DD852A0E}"/>
              </a:ext>
            </a:extLst>
          </p:cNvPr>
          <p:cNvSpPr txBox="1"/>
          <p:nvPr/>
        </p:nvSpPr>
        <p:spPr>
          <a:xfrm>
            <a:off x="7551221" y="2056706"/>
            <a:ext cx="2582291"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s-UY" sz="1200" b="1" dirty="0">
                <a:latin typeface="Verdana" panose="020B0604030504040204" pitchFamily="34" charset="0"/>
                <a:ea typeface="Verdana" panose="020B0604030504040204" pitchFamily="34" charset="0"/>
                <a:cs typeface="Arial" charset="0"/>
              </a:rPr>
              <a:t>Simplificación de la cartera de servicios, mejora de los elementos</a:t>
            </a:r>
          </a:p>
        </p:txBody>
      </p:sp>
      <p:sp>
        <p:nvSpPr>
          <p:cNvPr id="48" name="Arrow: Pentagon 47">
            <a:extLst>
              <a:ext uri="{FF2B5EF4-FFF2-40B4-BE49-F238E27FC236}">
                <a16:creationId xmlns:a16="http://schemas.microsoft.com/office/drawing/2014/main" id="{1F7CFC3E-1A62-4758-A496-6A89A18370E0}"/>
              </a:ext>
            </a:extLst>
          </p:cNvPr>
          <p:cNvSpPr/>
          <p:nvPr/>
        </p:nvSpPr>
        <p:spPr>
          <a:xfrm rot="10800000">
            <a:off x="6635509" y="5612099"/>
            <a:ext cx="2738855" cy="665684"/>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9" name="TextBox 48">
            <a:extLst>
              <a:ext uri="{FF2B5EF4-FFF2-40B4-BE49-F238E27FC236}">
                <a16:creationId xmlns:a16="http://schemas.microsoft.com/office/drawing/2014/main" id="{EFA331ED-4575-4343-93B7-3EA589FF41F5}"/>
              </a:ext>
            </a:extLst>
          </p:cNvPr>
          <p:cNvSpPr txBox="1"/>
          <p:nvPr/>
        </p:nvSpPr>
        <p:spPr>
          <a:xfrm>
            <a:off x="7022496" y="5726528"/>
            <a:ext cx="2200513" cy="424732"/>
          </a:xfrm>
          <a:prstGeom prst="rect">
            <a:avLst/>
          </a:prstGeom>
          <a:noFill/>
        </p:spPr>
        <p:txBody>
          <a:bodyPr wrap="square">
            <a:spAutoFit/>
          </a:bodyPr>
          <a:lstStyle/>
          <a:p>
            <a:pPr algn="ctr" defTabSz="1200150">
              <a:lnSpc>
                <a:spcPct val="90000"/>
              </a:lnSpc>
              <a:spcBef>
                <a:spcPct val="0"/>
              </a:spcBef>
              <a:spcAft>
                <a:spcPct val="35000"/>
              </a:spcAft>
            </a:pPr>
            <a:r>
              <a:rPr lang="es-UY" sz="1200" b="1" dirty="0">
                <a:solidFill>
                  <a:prstClr val="white"/>
                </a:solidFill>
                <a:latin typeface="Verdana" panose="020B0604030504040204" pitchFamily="34" charset="0"/>
                <a:ea typeface="Verdana" panose="020B0604030504040204" pitchFamily="34" charset="0"/>
                <a:cs typeface="Arial" charset="0"/>
              </a:rPr>
              <a:t>Crear nuevos modelos y soluciones</a:t>
            </a:r>
          </a:p>
        </p:txBody>
      </p:sp>
      <p:sp>
        <p:nvSpPr>
          <p:cNvPr id="50" name="TextBox 49">
            <a:extLst>
              <a:ext uri="{FF2B5EF4-FFF2-40B4-BE49-F238E27FC236}">
                <a16:creationId xmlns:a16="http://schemas.microsoft.com/office/drawing/2014/main" id="{A7E97F42-CD6D-4C97-9239-181FAB95E80E}"/>
              </a:ext>
            </a:extLst>
          </p:cNvPr>
          <p:cNvSpPr txBox="1"/>
          <p:nvPr/>
        </p:nvSpPr>
        <p:spPr>
          <a:xfrm>
            <a:off x="7577484" y="4527341"/>
            <a:ext cx="1664040" cy="523220"/>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Desarrollo de las capacidades </a:t>
            </a:r>
          </a:p>
        </p:txBody>
      </p:sp>
      <p:sp>
        <p:nvSpPr>
          <p:cNvPr id="51" name="TextBox 50">
            <a:extLst>
              <a:ext uri="{FF2B5EF4-FFF2-40B4-BE49-F238E27FC236}">
                <a16:creationId xmlns:a16="http://schemas.microsoft.com/office/drawing/2014/main" id="{87B9EF12-76A8-4623-A355-947805E35528}"/>
              </a:ext>
            </a:extLst>
          </p:cNvPr>
          <p:cNvSpPr txBox="1"/>
          <p:nvPr/>
        </p:nvSpPr>
        <p:spPr>
          <a:xfrm>
            <a:off x="5484963" y="5891532"/>
            <a:ext cx="1344039" cy="307777"/>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Nuevos modelos</a:t>
            </a:r>
          </a:p>
        </p:txBody>
      </p:sp>
    </p:spTree>
    <p:extLst>
      <p:ext uri="{BB962C8B-B14F-4D97-AF65-F5344CB8AC3E}">
        <p14:creationId xmlns:p14="http://schemas.microsoft.com/office/powerpoint/2010/main" val="421512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550" y="1370013"/>
            <a:ext cx="9626137" cy="2387600"/>
          </a:xfrm>
        </p:spPr>
        <p:txBody>
          <a:bodyPr/>
          <a:lstStyle/>
          <a:p>
            <a:r>
              <a:rPr lang="es-UY" sz="4800" dirty="0"/>
              <a:t>SRI: tratamiento electrónico de las reclamaciones para los envíos de correspondencia</a:t>
            </a:r>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b="0" dirty="0"/>
              <a:t>La configuración del futuro de los servicios postales: Actualizaciones reglamentarias de la UPU e innovaciones informáticas con la solución de entrega con derechos pagados</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60769" y="5800820"/>
            <a:ext cx="9741108" cy="353860"/>
          </a:xfrm>
        </p:spPr>
        <p:txBody>
          <a:bodyPr>
            <a:normAutofit lnSpcReduction="10000"/>
          </a:bodyPr>
          <a:lstStyle/>
          <a:p>
            <a:r>
              <a:rPr lang="es-UY" sz="1800" dirty="0"/>
              <a:t>Dirección de Operaciones Postales (DOP.EPSI) de la UPU</a:t>
            </a:r>
          </a:p>
          <a:p>
            <a:endParaRPr lang="en-GB" dirty="0"/>
          </a:p>
        </p:txBody>
      </p:sp>
    </p:spTree>
    <p:extLst>
      <p:ext uri="{BB962C8B-B14F-4D97-AF65-F5344CB8AC3E}">
        <p14:creationId xmlns:p14="http://schemas.microsoft.com/office/powerpoint/2010/main" val="18930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495740" y="497201"/>
            <a:ext cx="10418706" cy="574284"/>
          </a:xfrm>
        </p:spPr>
        <p:txBody>
          <a:bodyPr/>
          <a:lstStyle/>
          <a:p>
            <a:r>
              <a:rPr lang="es-UY" sz="3200" dirty="0"/>
              <a:t>Objetivos</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1849641106"/>
              </p:ext>
            </p:extLst>
          </p:nvPr>
        </p:nvGraphicFramePr>
        <p:xfrm>
          <a:off x="1744020" y="1526018"/>
          <a:ext cx="9990780" cy="4735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8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495740" y="497201"/>
            <a:ext cx="10418706" cy="574284"/>
          </a:xfrm>
        </p:spPr>
        <p:txBody>
          <a:bodyPr/>
          <a:lstStyle/>
          <a:p>
            <a:r>
              <a:rPr lang="es-UY" sz="3200" dirty="0"/>
              <a:t>Mensajería EMSEVT e integración con el SRI</a:t>
            </a:r>
          </a:p>
        </p:txBody>
      </p:sp>
      <p:graphicFrame>
        <p:nvGraphicFramePr>
          <p:cNvPr id="5" name="Espace réservé du contenu 4">
            <a:extLst>
              <a:ext uri="{FF2B5EF4-FFF2-40B4-BE49-F238E27FC236}">
                <a16:creationId xmlns:a16="http://schemas.microsoft.com/office/drawing/2014/main" id="{F87DB8DE-9D6A-4D3D-A126-5B41231D0E78}"/>
              </a:ext>
            </a:extLst>
          </p:cNvPr>
          <p:cNvGraphicFramePr>
            <a:graphicFrameLocks noGrp="1"/>
          </p:cNvGraphicFramePr>
          <p:nvPr>
            <p:ph sz="quarter" idx="13"/>
            <p:extLst>
              <p:ext uri="{D42A27DB-BD31-4B8C-83A1-F6EECF244321}">
                <p14:modId xmlns:p14="http://schemas.microsoft.com/office/powerpoint/2010/main" val="1432325013"/>
              </p:ext>
            </p:extLst>
          </p:nvPr>
        </p:nvGraphicFramePr>
        <p:xfrm>
          <a:off x="409219" y="1380684"/>
          <a:ext cx="3884224" cy="5245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DCAE969A-661B-4BA1-A283-CA2AEB18250B}"/>
              </a:ext>
            </a:extLst>
          </p:cNvPr>
          <p:cNvPicPr>
            <a:picLocks noChangeAspect="1"/>
          </p:cNvPicPr>
          <p:nvPr/>
        </p:nvPicPr>
        <p:blipFill>
          <a:blip r:embed="rId8"/>
          <a:stretch>
            <a:fillRect/>
          </a:stretch>
        </p:blipFill>
        <p:spPr>
          <a:xfrm>
            <a:off x="4796484" y="1380684"/>
            <a:ext cx="6752668" cy="4895685"/>
          </a:xfrm>
          <a:prstGeom prst="rect">
            <a:avLst/>
          </a:prstGeom>
        </p:spPr>
      </p:pic>
      <p:sp>
        <p:nvSpPr>
          <p:cNvPr id="7" name="Ellipse 6">
            <a:extLst>
              <a:ext uri="{FF2B5EF4-FFF2-40B4-BE49-F238E27FC236}">
                <a16:creationId xmlns:a16="http://schemas.microsoft.com/office/drawing/2014/main" id="{AFA56DF3-6AEA-4888-8AF8-7F2CC44F5610}"/>
              </a:ext>
            </a:extLst>
          </p:cNvPr>
          <p:cNvSpPr/>
          <p:nvPr/>
        </p:nvSpPr>
        <p:spPr>
          <a:xfrm>
            <a:off x="6661192" y="2295083"/>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llipse 7">
            <a:extLst>
              <a:ext uri="{FF2B5EF4-FFF2-40B4-BE49-F238E27FC236}">
                <a16:creationId xmlns:a16="http://schemas.microsoft.com/office/drawing/2014/main" id="{116E4B00-C136-49A8-AD88-BA146D8A56CC}"/>
              </a:ext>
            </a:extLst>
          </p:cNvPr>
          <p:cNvSpPr/>
          <p:nvPr/>
        </p:nvSpPr>
        <p:spPr>
          <a:xfrm>
            <a:off x="8012344"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llipse 8">
            <a:extLst>
              <a:ext uri="{FF2B5EF4-FFF2-40B4-BE49-F238E27FC236}">
                <a16:creationId xmlns:a16="http://schemas.microsoft.com/office/drawing/2014/main" id="{6EAF0B2A-7FAC-4AB4-BB79-42C2035B3AF8}"/>
              </a:ext>
            </a:extLst>
          </p:cNvPr>
          <p:cNvSpPr/>
          <p:nvPr/>
        </p:nvSpPr>
        <p:spPr>
          <a:xfrm>
            <a:off x="10817109" y="229609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lipse 9">
            <a:extLst>
              <a:ext uri="{FF2B5EF4-FFF2-40B4-BE49-F238E27FC236}">
                <a16:creationId xmlns:a16="http://schemas.microsoft.com/office/drawing/2014/main" id="{A74ED48C-4B13-442E-B6E1-F61419979517}"/>
              </a:ext>
            </a:extLst>
          </p:cNvPr>
          <p:cNvSpPr/>
          <p:nvPr/>
        </p:nvSpPr>
        <p:spPr>
          <a:xfrm>
            <a:off x="10236778" y="3095940"/>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llipse 10">
            <a:extLst>
              <a:ext uri="{FF2B5EF4-FFF2-40B4-BE49-F238E27FC236}">
                <a16:creationId xmlns:a16="http://schemas.microsoft.com/office/drawing/2014/main" id="{45D396B4-18A1-42E8-A82C-3640F86E379E}"/>
              </a:ext>
            </a:extLst>
          </p:cNvPr>
          <p:cNvSpPr/>
          <p:nvPr/>
        </p:nvSpPr>
        <p:spPr>
          <a:xfrm>
            <a:off x="11138057" y="3104518"/>
            <a:ext cx="320948" cy="333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686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es-UY" sz="3200" dirty="0"/>
              <a:t>Sistema de reclamaciones a través de Internet (SRI)</a:t>
            </a:r>
          </a:p>
        </p:txBody>
      </p:sp>
      <p:graphicFrame>
        <p:nvGraphicFramePr>
          <p:cNvPr id="6" name="Espace réservé du contenu 5">
            <a:extLst>
              <a:ext uri="{FF2B5EF4-FFF2-40B4-BE49-F238E27FC236}">
                <a16:creationId xmlns:a16="http://schemas.microsoft.com/office/drawing/2014/main" id="{C3648E47-69FE-48AC-A1A5-458DBBE31DF8}"/>
              </a:ext>
            </a:extLst>
          </p:cNvPr>
          <p:cNvGraphicFramePr>
            <a:graphicFrameLocks noGrp="1"/>
          </p:cNvGraphicFramePr>
          <p:nvPr>
            <p:ph sz="quarter" idx="13"/>
            <p:extLst>
              <p:ext uri="{D42A27DB-BD31-4B8C-83A1-F6EECF244321}">
                <p14:modId xmlns:p14="http://schemas.microsoft.com/office/powerpoint/2010/main" val="1851822340"/>
              </p:ext>
            </p:extLst>
          </p:nvPr>
        </p:nvGraphicFramePr>
        <p:xfrm>
          <a:off x="617675" y="1556296"/>
          <a:ext cx="10821408"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256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es-UY" sz="3200" dirty="0"/>
              <a:t>Sistema de reclamaciones a través de Internet</a:t>
            </a:r>
          </a:p>
        </p:txBody>
      </p:sp>
      <p:graphicFrame>
        <p:nvGraphicFramePr>
          <p:cNvPr id="12" name="Diagramme 11">
            <a:extLst>
              <a:ext uri="{FF2B5EF4-FFF2-40B4-BE49-F238E27FC236}">
                <a16:creationId xmlns:a16="http://schemas.microsoft.com/office/drawing/2014/main" id="{CC3554ED-E775-4F33-B83E-0DD4DD24D480}"/>
              </a:ext>
            </a:extLst>
          </p:cNvPr>
          <p:cNvGraphicFramePr/>
          <p:nvPr>
            <p:extLst>
              <p:ext uri="{D42A27DB-BD31-4B8C-83A1-F6EECF244321}">
                <p14:modId xmlns:p14="http://schemas.microsoft.com/office/powerpoint/2010/main" val="2460280565"/>
              </p:ext>
            </p:extLst>
          </p:nvPr>
        </p:nvGraphicFramePr>
        <p:xfrm>
          <a:off x="382515" y="1283793"/>
          <a:ext cx="11269524" cy="520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830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es-UY" sz="3200" dirty="0"/>
              <a:t>Sistema de reclamaciones a través de Internet</a:t>
            </a:r>
          </a:p>
        </p:txBody>
      </p:sp>
      <p:sp>
        <p:nvSpPr>
          <p:cNvPr id="8" name="Rectangle : coins arrondis 7">
            <a:extLst>
              <a:ext uri="{FF2B5EF4-FFF2-40B4-BE49-F238E27FC236}">
                <a16:creationId xmlns:a16="http://schemas.microsoft.com/office/drawing/2014/main" id="{E8E17FA6-42B2-453E-B47C-8BA82210AD6D}"/>
              </a:ext>
            </a:extLst>
          </p:cNvPr>
          <p:cNvSpPr/>
          <p:nvPr/>
        </p:nvSpPr>
        <p:spPr>
          <a:xfrm>
            <a:off x="777142" y="2522773"/>
            <a:ext cx="429950" cy="320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llipse 8">
            <a:extLst>
              <a:ext uri="{FF2B5EF4-FFF2-40B4-BE49-F238E27FC236}">
                <a16:creationId xmlns:a16="http://schemas.microsoft.com/office/drawing/2014/main" id="{E112468A-F394-46A5-964A-A8E2585AAC55}"/>
              </a:ext>
            </a:extLst>
          </p:cNvPr>
          <p:cNvSpPr/>
          <p:nvPr/>
        </p:nvSpPr>
        <p:spPr>
          <a:xfrm>
            <a:off x="864718" y="2268436"/>
            <a:ext cx="218003" cy="211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3">
            <a:extLst>
              <a:ext uri="{FF2B5EF4-FFF2-40B4-BE49-F238E27FC236}">
                <a16:creationId xmlns:a16="http://schemas.microsoft.com/office/drawing/2014/main" id="{E9252D2D-A8C3-4CBB-A34D-C363096A827E}"/>
              </a:ext>
            </a:extLst>
          </p:cNvPr>
          <p:cNvSpPr/>
          <p:nvPr/>
        </p:nvSpPr>
        <p:spPr>
          <a:xfrm>
            <a:off x="1836976" y="1562352"/>
            <a:ext cx="1977628" cy="4105718"/>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fr-CH" b="1" kern="0" dirty="0">
              <a:solidFill>
                <a:schemeClr val="tx2"/>
              </a:solidFill>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schemeClr val="tx2"/>
                </a:solidFill>
                <a:effectLst/>
                <a:uLnTx/>
                <a:uFillTx/>
                <a:latin typeface="Verdana" panose="020B0604030504040204" pitchFamily="34" charset="0"/>
                <a:ea typeface="Verdana" panose="020B0604030504040204" pitchFamily="34" charset="0"/>
              </a:rPr>
              <a:t>Operador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schemeClr val="tx2"/>
                </a:solidFill>
                <a:effectLst/>
                <a:uLnTx/>
                <a:uFillTx/>
                <a:latin typeface="Verdana" panose="020B0604030504040204" pitchFamily="34" charset="0"/>
                <a:ea typeface="Verdana" panose="020B0604030504040204" pitchFamily="34" charset="0"/>
              </a:rPr>
              <a:t>de origen (corresponsal que solicita)</a:t>
            </a:r>
          </a:p>
        </p:txBody>
      </p:sp>
      <p:sp>
        <p:nvSpPr>
          <p:cNvPr id="11" name="ZoneTexte 10">
            <a:extLst>
              <a:ext uri="{FF2B5EF4-FFF2-40B4-BE49-F238E27FC236}">
                <a16:creationId xmlns:a16="http://schemas.microsoft.com/office/drawing/2014/main" id="{7E6D7D04-29B0-491E-A52A-F108E1CFFADB}"/>
              </a:ext>
            </a:extLst>
          </p:cNvPr>
          <p:cNvSpPr txBox="1"/>
          <p:nvPr/>
        </p:nvSpPr>
        <p:spPr>
          <a:xfrm>
            <a:off x="494246" y="2901086"/>
            <a:ext cx="893193" cy="338554"/>
          </a:xfrm>
          <a:prstGeom prst="rect">
            <a:avLst/>
          </a:prstGeom>
          <a:noFill/>
        </p:spPr>
        <p:txBody>
          <a:bodyPr wrap="none" rtlCol="0">
            <a:spAutoFit/>
          </a:bodyPr>
          <a:lstStyle/>
          <a:p>
            <a:r>
              <a:rPr lang="es-UY" sz="1600" dirty="0">
                <a:solidFill>
                  <a:schemeClr val="tx2"/>
                </a:solidFill>
                <a:latin typeface="Verdana" panose="020B0604030504040204" pitchFamily="34" charset="0"/>
                <a:ea typeface="Verdana" panose="020B0604030504040204" pitchFamily="34" charset="0"/>
              </a:rPr>
              <a:t>Cliente</a:t>
            </a:r>
          </a:p>
        </p:txBody>
      </p:sp>
      <p:sp>
        <p:nvSpPr>
          <p:cNvPr id="13" name="Rounded Rectangle 3">
            <a:extLst>
              <a:ext uri="{FF2B5EF4-FFF2-40B4-BE49-F238E27FC236}">
                <a16:creationId xmlns:a16="http://schemas.microsoft.com/office/drawing/2014/main" id="{7C0D89E9-0C30-46C0-992F-EFB4AB78A520}"/>
              </a:ext>
            </a:extLst>
          </p:cNvPr>
          <p:cNvSpPr/>
          <p:nvPr/>
        </p:nvSpPr>
        <p:spPr>
          <a:xfrm>
            <a:off x="7173034" y="1562352"/>
            <a:ext cx="2069332" cy="4228848"/>
          </a:xfrm>
          <a:prstGeom prst="roundRect">
            <a:avLst/>
          </a:prstGeom>
          <a:solidFill>
            <a:srgbClr val="F0F4FB"/>
          </a:solidFill>
          <a:ln w="9525" cap="flat" cmpd="sng" algn="ctr">
            <a:solidFill>
              <a:srgbClr val="0A5BD3"/>
            </a:solidFill>
            <a:prstDash val="solid"/>
          </a:ln>
          <a:effectLst>
            <a:outerShdw blurRad="40000" dist="23000" dir="5400000" rotWithShape="0">
              <a:srgbClr val="000000">
                <a:alpha val="35000"/>
              </a:srgb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fr-CH" b="1" kern="0" dirty="0">
              <a:solidFill>
                <a:schemeClr val="tx2"/>
              </a:solidFill>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fr-CH" sz="1800" b="1" i="0" u="none" strike="noStrike" kern="0" cap="none" spc="0" normalizeH="0" baseline="0" noProof="0" dirty="0">
              <a:ln>
                <a:noFill/>
              </a:ln>
              <a:solidFill>
                <a:schemeClr val="tx2"/>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schemeClr val="tx2"/>
                </a:solidFill>
                <a:effectLst/>
                <a:uLnTx/>
                <a:uFillTx/>
                <a:latin typeface="Verdana" panose="020B0604030504040204" pitchFamily="34" charset="0"/>
                <a:ea typeface="Verdana" panose="020B0604030504040204" pitchFamily="34" charset="0"/>
              </a:rPr>
              <a:t>Operador de destino (corresponsal que responde)</a:t>
            </a:r>
          </a:p>
        </p:txBody>
      </p:sp>
      <p:sp>
        <p:nvSpPr>
          <p:cNvPr id="17" name="Flèche : droite 16">
            <a:extLst>
              <a:ext uri="{FF2B5EF4-FFF2-40B4-BE49-F238E27FC236}">
                <a16:creationId xmlns:a16="http://schemas.microsoft.com/office/drawing/2014/main" id="{174B6554-67B6-4D23-BE8C-141729F0D47E}"/>
              </a:ext>
            </a:extLst>
          </p:cNvPr>
          <p:cNvSpPr/>
          <p:nvPr/>
        </p:nvSpPr>
        <p:spPr>
          <a:xfrm>
            <a:off x="3421111" y="3085947"/>
            <a:ext cx="4014883" cy="28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331262-7C67-449F-9927-B17F920E6B04}"/>
              </a:ext>
            </a:extLst>
          </p:cNvPr>
          <p:cNvSpPr/>
          <p:nvPr/>
        </p:nvSpPr>
        <p:spPr>
          <a:xfrm>
            <a:off x="4996299" y="2936038"/>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L1Q</a:t>
            </a:r>
          </a:p>
        </p:txBody>
      </p:sp>
      <p:sp>
        <p:nvSpPr>
          <p:cNvPr id="18" name="Flèche : gauche 17">
            <a:extLst>
              <a:ext uri="{FF2B5EF4-FFF2-40B4-BE49-F238E27FC236}">
                <a16:creationId xmlns:a16="http://schemas.microsoft.com/office/drawing/2014/main" id="{A51F06F2-A4DE-4068-95C2-F212C2994961}"/>
              </a:ext>
            </a:extLst>
          </p:cNvPr>
          <p:cNvSpPr/>
          <p:nvPr/>
        </p:nvSpPr>
        <p:spPr>
          <a:xfrm>
            <a:off x="3372985" y="3933735"/>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0E8CC3-5DC8-46DC-8B9D-9D02CCC09F55}"/>
              </a:ext>
            </a:extLst>
          </p:cNvPr>
          <p:cNvSpPr/>
          <p:nvPr/>
        </p:nvSpPr>
        <p:spPr>
          <a:xfrm>
            <a:off x="5003362" y="3845399"/>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L1R</a:t>
            </a:r>
          </a:p>
        </p:txBody>
      </p:sp>
      <p:sp>
        <p:nvSpPr>
          <p:cNvPr id="19" name="ZoneTexte 18">
            <a:extLst>
              <a:ext uri="{FF2B5EF4-FFF2-40B4-BE49-F238E27FC236}">
                <a16:creationId xmlns:a16="http://schemas.microsoft.com/office/drawing/2014/main" id="{D20B02C3-AFA8-4100-806F-B87AD8E31B21}"/>
              </a:ext>
            </a:extLst>
          </p:cNvPr>
          <p:cNvSpPr txBox="1"/>
          <p:nvPr/>
        </p:nvSpPr>
        <p:spPr>
          <a:xfrm>
            <a:off x="341589" y="3531402"/>
            <a:ext cx="1268720" cy="830997"/>
          </a:xfrm>
          <a:prstGeom prst="rect">
            <a:avLst/>
          </a:prstGeom>
          <a:noFill/>
          <a:ln>
            <a:solidFill>
              <a:schemeClr val="tx2"/>
            </a:solidFill>
          </a:ln>
        </p:spPr>
        <p:txBody>
          <a:bodyPr wrap="square" rtlCol="0">
            <a:spAutoFit/>
          </a:bodyPr>
          <a:lstStyle/>
          <a:p>
            <a:pPr algn="ctr"/>
            <a:r>
              <a:rPr lang="es-UY" sz="1600" dirty="0">
                <a:solidFill>
                  <a:schemeClr val="tx2"/>
                </a:solidFill>
                <a:latin typeface="Verdana" panose="020B0604030504040204" pitchFamily="34" charset="0"/>
                <a:ea typeface="Verdana" panose="020B0604030504040204" pitchFamily="34" charset="0"/>
              </a:rPr>
              <a:t>Cerrar el proceso de trabajo</a:t>
            </a:r>
          </a:p>
        </p:txBody>
      </p:sp>
      <p:sp>
        <p:nvSpPr>
          <p:cNvPr id="23" name="Flèche : droite 22">
            <a:extLst>
              <a:ext uri="{FF2B5EF4-FFF2-40B4-BE49-F238E27FC236}">
                <a16:creationId xmlns:a16="http://schemas.microsoft.com/office/drawing/2014/main" id="{A56352EB-4076-4D7D-994E-6686DEE0785D}"/>
              </a:ext>
            </a:extLst>
          </p:cNvPr>
          <p:cNvSpPr/>
          <p:nvPr/>
        </p:nvSpPr>
        <p:spPr>
          <a:xfrm>
            <a:off x="3372985" y="4649316"/>
            <a:ext cx="4014883" cy="21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D103F46-69D8-44FD-A02B-3726B94A4DED}"/>
              </a:ext>
            </a:extLst>
          </p:cNvPr>
          <p:cNvSpPr/>
          <p:nvPr/>
        </p:nvSpPr>
        <p:spPr>
          <a:xfrm>
            <a:off x="4991251" y="4499407"/>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L2Q</a:t>
            </a:r>
          </a:p>
        </p:txBody>
      </p:sp>
      <p:sp>
        <p:nvSpPr>
          <p:cNvPr id="25" name="Flèche : gauche 24">
            <a:extLst>
              <a:ext uri="{FF2B5EF4-FFF2-40B4-BE49-F238E27FC236}">
                <a16:creationId xmlns:a16="http://schemas.microsoft.com/office/drawing/2014/main" id="{65E14068-134A-42B3-BA6A-01A4D3800F3A}"/>
              </a:ext>
            </a:extLst>
          </p:cNvPr>
          <p:cNvSpPr/>
          <p:nvPr/>
        </p:nvSpPr>
        <p:spPr>
          <a:xfrm>
            <a:off x="3372985" y="5224596"/>
            <a:ext cx="4014883" cy="211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B24C4F7-09C8-4DC2-97F4-EFBEC1B05B5D}"/>
              </a:ext>
            </a:extLst>
          </p:cNvPr>
          <p:cNvSpPr/>
          <p:nvPr/>
        </p:nvSpPr>
        <p:spPr>
          <a:xfrm>
            <a:off x="4998314" y="5136260"/>
            <a:ext cx="744842" cy="48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L2R</a:t>
            </a:r>
          </a:p>
        </p:txBody>
      </p:sp>
      <p:sp>
        <p:nvSpPr>
          <p:cNvPr id="28" name="Flèche : gauche 27">
            <a:extLst>
              <a:ext uri="{FF2B5EF4-FFF2-40B4-BE49-F238E27FC236}">
                <a16:creationId xmlns:a16="http://schemas.microsoft.com/office/drawing/2014/main" id="{75698557-B9D9-44AE-A24E-4426AEB211C0}"/>
              </a:ext>
            </a:extLst>
          </p:cNvPr>
          <p:cNvSpPr/>
          <p:nvPr/>
        </p:nvSpPr>
        <p:spPr>
          <a:xfrm>
            <a:off x="1606375" y="3832538"/>
            <a:ext cx="736027" cy="389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ZoneTexte 28">
            <a:extLst>
              <a:ext uri="{FF2B5EF4-FFF2-40B4-BE49-F238E27FC236}">
                <a16:creationId xmlns:a16="http://schemas.microsoft.com/office/drawing/2014/main" id="{F0D1881C-E1EA-4C55-AB7D-6B06DDDB752B}"/>
              </a:ext>
            </a:extLst>
          </p:cNvPr>
          <p:cNvSpPr txBox="1"/>
          <p:nvPr/>
        </p:nvSpPr>
        <p:spPr>
          <a:xfrm>
            <a:off x="577107" y="5897549"/>
            <a:ext cx="8852509" cy="830997"/>
          </a:xfrm>
          <a:prstGeom prst="rect">
            <a:avLst/>
          </a:prstGeom>
          <a:noFill/>
        </p:spPr>
        <p:txBody>
          <a:bodyPr wrap="square" rtlCol="0">
            <a:spAutoFit/>
          </a:bodyPr>
          <a:lstStyle/>
          <a:p>
            <a:pPr algn="ctr"/>
            <a:r>
              <a:rPr lang="es-UY" sz="2400" b="1" dirty="0">
                <a:solidFill>
                  <a:schemeClr val="tx2"/>
                </a:solidFill>
                <a:latin typeface="Verdana" panose="020B0604030504040204" pitchFamily="34" charset="0"/>
                <a:ea typeface="Verdana" panose="020B0604030504040204" pitchFamily="34" charset="0"/>
              </a:rPr>
              <a:t>SRI – proceso de tratamiento de las reclamaciones de dos niveles</a:t>
            </a:r>
          </a:p>
        </p:txBody>
      </p:sp>
      <p:graphicFrame>
        <p:nvGraphicFramePr>
          <p:cNvPr id="32" name="Diagramme 31">
            <a:extLst>
              <a:ext uri="{FF2B5EF4-FFF2-40B4-BE49-F238E27FC236}">
                <a16:creationId xmlns:a16="http://schemas.microsoft.com/office/drawing/2014/main" id="{326A2825-57BE-4A94-8A56-A7FEAC989FB9}"/>
              </a:ext>
            </a:extLst>
          </p:cNvPr>
          <p:cNvGraphicFramePr/>
          <p:nvPr>
            <p:extLst>
              <p:ext uri="{D42A27DB-BD31-4B8C-83A1-F6EECF244321}">
                <p14:modId xmlns:p14="http://schemas.microsoft.com/office/powerpoint/2010/main" val="2287089495"/>
              </p:ext>
            </p:extLst>
          </p:nvPr>
        </p:nvGraphicFramePr>
        <p:xfrm>
          <a:off x="9384892" y="1332339"/>
          <a:ext cx="2465519" cy="5095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rganigramme : Décision 32">
            <a:extLst>
              <a:ext uri="{FF2B5EF4-FFF2-40B4-BE49-F238E27FC236}">
                <a16:creationId xmlns:a16="http://schemas.microsoft.com/office/drawing/2014/main" id="{42B83A78-584F-4F93-95D9-B60686F49206}"/>
              </a:ext>
            </a:extLst>
          </p:cNvPr>
          <p:cNvSpPr/>
          <p:nvPr/>
        </p:nvSpPr>
        <p:spPr>
          <a:xfrm>
            <a:off x="2481533" y="4479557"/>
            <a:ext cx="736027"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Y" sz="1000" b="1" dirty="0"/>
              <a:t>No</a:t>
            </a:r>
          </a:p>
        </p:txBody>
      </p:sp>
      <p:sp>
        <p:nvSpPr>
          <p:cNvPr id="34" name="Organigramme : Décision 33">
            <a:extLst>
              <a:ext uri="{FF2B5EF4-FFF2-40B4-BE49-F238E27FC236}">
                <a16:creationId xmlns:a16="http://schemas.microsoft.com/office/drawing/2014/main" id="{44B9FACB-264D-4B5B-B856-DD9EC2E21BFB}"/>
              </a:ext>
            </a:extLst>
          </p:cNvPr>
          <p:cNvSpPr/>
          <p:nvPr/>
        </p:nvSpPr>
        <p:spPr>
          <a:xfrm>
            <a:off x="2481533" y="5067017"/>
            <a:ext cx="736027"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Y" sz="1000" b="1" dirty="0"/>
              <a:t>Sí</a:t>
            </a:r>
          </a:p>
        </p:txBody>
      </p:sp>
      <p:sp>
        <p:nvSpPr>
          <p:cNvPr id="35" name="Organigramme : Décision 34">
            <a:extLst>
              <a:ext uri="{FF2B5EF4-FFF2-40B4-BE49-F238E27FC236}">
                <a16:creationId xmlns:a16="http://schemas.microsoft.com/office/drawing/2014/main" id="{BC8F3A63-E28D-4D8A-B633-E108E4BA72AA}"/>
              </a:ext>
            </a:extLst>
          </p:cNvPr>
          <p:cNvSpPr/>
          <p:nvPr/>
        </p:nvSpPr>
        <p:spPr>
          <a:xfrm>
            <a:off x="2465950" y="3783741"/>
            <a:ext cx="736027" cy="511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Y" sz="1000" b="1" dirty="0"/>
              <a:t>Sí</a:t>
            </a:r>
          </a:p>
        </p:txBody>
      </p:sp>
      <p:sp>
        <p:nvSpPr>
          <p:cNvPr id="37" name="Flèche : virage 36">
            <a:extLst>
              <a:ext uri="{FF2B5EF4-FFF2-40B4-BE49-F238E27FC236}">
                <a16:creationId xmlns:a16="http://schemas.microsoft.com/office/drawing/2014/main" id="{DAA65F4B-2F8F-4CA3-929E-D898D9DFA9FE}"/>
              </a:ext>
            </a:extLst>
          </p:cNvPr>
          <p:cNvSpPr/>
          <p:nvPr/>
        </p:nvSpPr>
        <p:spPr>
          <a:xfrm rot="16200000">
            <a:off x="992298" y="4250269"/>
            <a:ext cx="920804" cy="13793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6156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30589"/>
            <a:ext cx="10004377" cy="574284"/>
          </a:xfrm>
        </p:spPr>
        <p:txBody>
          <a:bodyPr/>
          <a:lstStyle/>
          <a:p>
            <a:r>
              <a:rPr lang="es-UY" sz="3200" dirty="0"/>
              <a:t>Sistema de reclamaciones a través de Internet</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391052" y="1653186"/>
            <a:ext cx="4356562" cy="5003308"/>
          </a:xfrm>
        </p:spPr>
        <p:txBody>
          <a:bodyPr/>
          <a:lstStyle/>
          <a:p>
            <a:pPr marL="285750" indent="-285750" algn="l">
              <a:buFont typeface="Arial" panose="020B0604020202020204" pitchFamily="34" charset="0"/>
              <a:buChar char="•"/>
            </a:pPr>
            <a:r>
              <a:rPr lang="es-UY" sz="2400" b="1" dirty="0"/>
              <a:t>QUM:</a:t>
            </a:r>
            <a:r>
              <a:rPr lang="es-UY" sz="2400" dirty="0"/>
              <a:t> solicitar aclaraciones o información faltante</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s-UY" sz="2400" b="1" dirty="0"/>
              <a:t>SUM:</a:t>
            </a:r>
            <a:r>
              <a:rPr lang="es-UY" sz="2400" dirty="0"/>
              <a:t> situación provisional antes de la respuesta definitiva</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s-UY" sz="2400" b="1" dirty="0"/>
              <a:t>Notificación:</a:t>
            </a:r>
            <a:r>
              <a:rPr lang="es-UY" sz="2400" dirty="0"/>
              <a:t> información proactiva a nivel del envío sin abrir una investigación oficial</a:t>
            </a:r>
          </a:p>
          <a:p>
            <a:pPr algn="l"/>
            <a:endParaRPr lang="en-US" dirty="0"/>
          </a:p>
        </p:txBody>
      </p:sp>
      <p:pic>
        <p:nvPicPr>
          <p:cNvPr id="5" name="Image 4">
            <a:extLst>
              <a:ext uri="{FF2B5EF4-FFF2-40B4-BE49-F238E27FC236}">
                <a16:creationId xmlns:a16="http://schemas.microsoft.com/office/drawing/2014/main" id="{4DA1E411-300A-4A69-82D0-5A93AD4A918D}"/>
              </a:ext>
            </a:extLst>
          </p:cNvPr>
          <p:cNvPicPr>
            <a:picLocks noChangeAspect="1"/>
          </p:cNvPicPr>
          <p:nvPr/>
        </p:nvPicPr>
        <p:blipFill>
          <a:blip r:embed="rId3"/>
          <a:stretch>
            <a:fillRect/>
          </a:stretch>
        </p:blipFill>
        <p:spPr>
          <a:xfrm>
            <a:off x="4952032" y="1568407"/>
            <a:ext cx="7007836" cy="4671891"/>
          </a:xfrm>
          <a:prstGeom prst="rect">
            <a:avLst/>
          </a:prstGeom>
        </p:spPr>
      </p:pic>
    </p:spTree>
    <p:extLst>
      <p:ext uri="{BB962C8B-B14F-4D97-AF65-F5344CB8AC3E}">
        <p14:creationId xmlns:p14="http://schemas.microsoft.com/office/powerpoint/2010/main" val="125657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98208" y="478673"/>
            <a:ext cx="10179990" cy="574284"/>
          </a:xfrm>
        </p:spPr>
        <p:txBody>
          <a:bodyPr/>
          <a:lstStyle/>
          <a:p>
            <a:r>
              <a:rPr lang="es-UY" sz="3200" dirty="0"/>
              <a:t>Sistema de reclamaciones a través de Internet</a:t>
            </a:r>
          </a:p>
        </p:txBody>
      </p:sp>
      <p:graphicFrame>
        <p:nvGraphicFramePr>
          <p:cNvPr id="6" name="Table 2">
            <a:extLst>
              <a:ext uri="{FF2B5EF4-FFF2-40B4-BE49-F238E27FC236}">
                <a16:creationId xmlns:a16="http://schemas.microsoft.com/office/drawing/2014/main" id="{1F2E1C60-24FE-4B41-B376-B0B4D9874608}"/>
              </a:ext>
            </a:extLst>
          </p:cNvPr>
          <p:cNvGraphicFramePr>
            <a:graphicFrameLocks noGrp="1"/>
          </p:cNvGraphicFramePr>
          <p:nvPr>
            <p:extLst>
              <p:ext uri="{D42A27DB-BD31-4B8C-83A1-F6EECF244321}">
                <p14:modId xmlns:p14="http://schemas.microsoft.com/office/powerpoint/2010/main" val="3171517539"/>
              </p:ext>
            </p:extLst>
          </p:nvPr>
        </p:nvGraphicFramePr>
        <p:xfrm>
          <a:off x="2423160" y="1493231"/>
          <a:ext cx="9258149" cy="5048219"/>
        </p:xfrm>
        <a:graphic>
          <a:graphicData uri="http://schemas.openxmlformats.org/drawingml/2006/table">
            <a:tbl>
              <a:tblPr firstRow="1" bandRow="1"/>
              <a:tblGrid>
                <a:gridCol w="6037923">
                  <a:extLst>
                    <a:ext uri="{9D8B030D-6E8A-4147-A177-3AD203B41FA5}">
                      <a16:colId xmlns:a16="http://schemas.microsoft.com/office/drawing/2014/main" val="20000"/>
                    </a:ext>
                  </a:extLst>
                </a:gridCol>
                <a:gridCol w="1610113">
                  <a:extLst>
                    <a:ext uri="{9D8B030D-6E8A-4147-A177-3AD203B41FA5}">
                      <a16:colId xmlns:a16="http://schemas.microsoft.com/office/drawing/2014/main" val="20001"/>
                    </a:ext>
                  </a:extLst>
                </a:gridCol>
                <a:gridCol w="1610113">
                  <a:extLst>
                    <a:ext uri="{9D8B030D-6E8A-4147-A177-3AD203B41FA5}">
                      <a16:colId xmlns:a16="http://schemas.microsoft.com/office/drawing/2014/main" val="20002"/>
                    </a:ext>
                  </a:extLst>
                </a:gridCol>
              </a:tblGrid>
              <a:tr h="6889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s-UY" sz="1800" dirty="0">
                          <a:solidFill>
                            <a:schemeClr val="bg1"/>
                          </a:solidFill>
                          <a:latin typeface="Verdana" panose="020B0604030504040204" pitchFamily="34" charset="0"/>
                          <a:ea typeface="Verdana" panose="020B0604030504040204" pitchFamily="34" charset="0"/>
                        </a:rPr>
                        <a:t>Tipo de solicitud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s-UY" sz="1800" dirty="0">
                          <a:solidFill>
                            <a:schemeClr val="bg1"/>
                          </a:solidFill>
                          <a:latin typeface="Verdana" panose="020B0604030504040204" pitchFamily="34" charset="0"/>
                          <a:ea typeface="Verdana" panose="020B0604030504040204" pitchFamily="34" charset="0"/>
                        </a:rPr>
                        <a:t>Plazo de respuesta L1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defRPr sz="1600" b="1">
                          <a:solidFill>
                            <a:srgbClr val="0A5BD3"/>
                          </a:solidFill>
                        </a:defRPr>
                      </a:pPr>
                      <a:r>
                        <a:rPr lang="es-UY" sz="1800" dirty="0">
                          <a:solidFill>
                            <a:schemeClr val="bg1"/>
                          </a:solidFill>
                          <a:latin typeface="Verdana" panose="020B0604030504040204" pitchFamily="34" charset="0"/>
                          <a:ea typeface="Verdana" panose="020B0604030504040204" pitchFamily="34" charset="0"/>
                        </a:rPr>
                        <a:t>Plazo de respuesta L2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Actualización/confirmación del estado en que se encuentra el tratamiento del envío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3 días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15 días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Prueba escrita de la distribución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10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Contenido dañado/faltante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7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15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Envío mal encaminado/reexpedido/en tránsito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7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15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88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Investigación aduanera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7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15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688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Aviso de recibo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7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defRPr sz="1600"/>
                      </a:pPr>
                      <a:r>
                        <a:rPr lang="es-UY" sz="1800" dirty="0">
                          <a:latin typeface="Verdana" panose="020B0604030504040204" pitchFamily="34" charset="0"/>
                          <a:ea typeface="Verdana" panose="020B0604030504040204" pitchFamily="34" charset="0"/>
                        </a:rPr>
                        <a:t>15 días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
        <p:nvSpPr>
          <p:cNvPr id="8" name="ZoneTexte 7">
            <a:extLst>
              <a:ext uri="{FF2B5EF4-FFF2-40B4-BE49-F238E27FC236}">
                <a16:creationId xmlns:a16="http://schemas.microsoft.com/office/drawing/2014/main" id="{4579EAF5-9A17-47D6-B670-752CB988F6C3}"/>
              </a:ext>
            </a:extLst>
          </p:cNvPr>
          <p:cNvSpPr txBox="1"/>
          <p:nvPr/>
        </p:nvSpPr>
        <p:spPr>
          <a:xfrm>
            <a:off x="419352" y="1505741"/>
            <a:ext cx="2127040" cy="1323439"/>
          </a:xfrm>
          <a:prstGeom prst="rect">
            <a:avLst/>
          </a:prstGeom>
          <a:noFill/>
        </p:spPr>
        <p:txBody>
          <a:bodyPr wrap="square">
            <a:spAutoFit/>
          </a:bodyPr>
          <a:lstStyle/>
          <a:p>
            <a:r>
              <a:rPr lang="es-UY" sz="2000" b="1" dirty="0">
                <a:latin typeface="Verdana" panose="020B0604030504040204" pitchFamily="34" charset="0"/>
                <a:ea typeface="Verdana" panose="020B0604030504040204" pitchFamily="34" charset="0"/>
              </a:rPr>
              <a:t>Plazos de respuesta </a:t>
            </a:r>
          </a:p>
          <a:p>
            <a:r>
              <a:rPr lang="es-UY" sz="2000" b="1" dirty="0">
                <a:latin typeface="Verdana" panose="020B0604030504040204" pitchFamily="34" charset="0"/>
                <a:ea typeface="Verdana" panose="020B0604030504040204" pitchFamily="34" charset="0"/>
              </a:rPr>
              <a:t>(días laborables)</a:t>
            </a:r>
          </a:p>
        </p:txBody>
      </p:sp>
    </p:spTree>
    <p:extLst>
      <p:ext uri="{BB962C8B-B14F-4D97-AF65-F5344CB8AC3E}">
        <p14:creationId xmlns:p14="http://schemas.microsoft.com/office/powerpoint/2010/main" val="332424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97201"/>
            <a:ext cx="10155767" cy="574284"/>
          </a:xfrm>
        </p:spPr>
        <p:txBody>
          <a:bodyPr/>
          <a:lstStyle/>
          <a:p>
            <a:r>
              <a:rPr lang="es-UY" sz="3200" dirty="0"/>
              <a:t>Sistema de reclamaciones a través de Internet</a:t>
            </a:r>
          </a:p>
        </p:txBody>
      </p:sp>
      <p:sp>
        <p:nvSpPr>
          <p:cNvPr id="3" name="Espace réservé du contenu 2">
            <a:extLst>
              <a:ext uri="{FF2B5EF4-FFF2-40B4-BE49-F238E27FC236}">
                <a16:creationId xmlns:a16="http://schemas.microsoft.com/office/drawing/2014/main" id="{A2644CBE-A406-4798-9044-326CD2EF5370}"/>
              </a:ext>
            </a:extLst>
          </p:cNvPr>
          <p:cNvSpPr>
            <a:spLocks noGrp="1"/>
          </p:cNvSpPr>
          <p:nvPr>
            <p:ph sz="quarter" idx="13"/>
          </p:nvPr>
        </p:nvSpPr>
        <p:spPr>
          <a:xfrm>
            <a:off x="256674" y="1435184"/>
            <a:ext cx="3994527" cy="5003308"/>
          </a:xfrm>
          <a:solidFill>
            <a:schemeClr val="accent5">
              <a:lumMod val="20000"/>
              <a:lumOff val="80000"/>
            </a:schemeClr>
          </a:solidFill>
        </p:spPr>
        <p:txBody>
          <a:bodyPr/>
          <a:lstStyle/>
          <a:p>
            <a:pPr marL="90488" indent="0" algn="l">
              <a:buNone/>
              <a:defRPr sz="2000"/>
            </a:pPr>
            <a:endParaRPr lang="en-US" sz="2400" b="1" dirty="0"/>
          </a:p>
          <a:p>
            <a:pPr marL="90488" indent="0" algn="l">
              <a:buNone/>
              <a:defRPr sz="2000"/>
            </a:pPr>
            <a:r>
              <a:rPr lang="es-UY" sz="2200" b="1" dirty="0"/>
              <a:t>Objetivos de desempeño</a:t>
            </a:r>
          </a:p>
          <a:p>
            <a:pPr marL="0" indent="0" algn="l">
              <a:buNone/>
              <a:defRPr sz="2000"/>
            </a:pPr>
            <a:endParaRPr lang="en-US" sz="2200" dirty="0"/>
          </a:p>
          <a:p>
            <a:pPr marL="342900" indent="-252413" algn="l">
              <a:buFont typeface="Arial" panose="020B0604020202020204" pitchFamily="34" charset="0"/>
              <a:buChar char="•"/>
              <a:defRPr sz="2000"/>
            </a:pPr>
            <a:r>
              <a:rPr lang="es-UY" sz="2200" dirty="0"/>
              <a:t>Correspondencia: ≥ 80% de respuestas dentro del plazo</a:t>
            </a:r>
          </a:p>
          <a:p>
            <a:pPr marL="342900" indent="-342900" algn="l">
              <a:buFont typeface="Arial" panose="020B0604020202020204" pitchFamily="34" charset="0"/>
              <a:buChar char="•"/>
              <a:defRPr sz="2000"/>
            </a:pPr>
            <a:endParaRPr lang="en-US" sz="2200" dirty="0"/>
          </a:p>
          <a:p>
            <a:pPr marL="342900" indent="-252413" algn="l">
              <a:defRPr sz="2000"/>
            </a:pPr>
            <a:r>
              <a:rPr lang="es-UY" sz="2200" dirty="0"/>
              <a:t>Encomiendas postales: ≥90% de respuestas dentro del plazo y        ≤8 horas laborables para abrir solicitudes y respuestas</a:t>
            </a:r>
          </a:p>
        </p:txBody>
      </p:sp>
      <p:pic>
        <p:nvPicPr>
          <p:cNvPr id="4" name="Image 3">
            <a:extLst>
              <a:ext uri="{FF2B5EF4-FFF2-40B4-BE49-F238E27FC236}">
                <a16:creationId xmlns:a16="http://schemas.microsoft.com/office/drawing/2014/main" id="{0D2F7C9B-5895-46E4-9999-FEAB823FCB83}"/>
              </a:ext>
            </a:extLst>
          </p:cNvPr>
          <p:cNvPicPr>
            <a:picLocks noChangeAspect="1"/>
          </p:cNvPicPr>
          <p:nvPr/>
        </p:nvPicPr>
        <p:blipFill>
          <a:blip r:embed="rId3"/>
          <a:stretch>
            <a:fillRect/>
          </a:stretch>
        </p:blipFill>
        <p:spPr>
          <a:xfrm>
            <a:off x="4295836" y="1239595"/>
            <a:ext cx="7504963" cy="5003308"/>
          </a:xfrm>
          <a:prstGeom prst="rect">
            <a:avLst/>
          </a:prstGeom>
        </p:spPr>
      </p:pic>
    </p:spTree>
    <p:extLst>
      <p:ext uri="{BB962C8B-B14F-4D97-AF65-F5344CB8AC3E}">
        <p14:creationId xmlns:p14="http://schemas.microsoft.com/office/powerpoint/2010/main" val="3796123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375A-9480-4C87-B59A-EADDF6A72BB9}"/>
              </a:ext>
            </a:extLst>
          </p:cNvPr>
          <p:cNvSpPr>
            <a:spLocks noGrp="1"/>
          </p:cNvSpPr>
          <p:nvPr>
            <p:ph type="title"/>
          </p:nvPr>
        </p:nvSpPr>
        <p:spPr>
          <a:xfrm>
            <a:off x="1580041" y="497201"/>
            <a:ext cx="10155767" cy="574284"/>
          </a:xfrm>
        </p:spPr>
        <p:txBody>
          <a:bodyPr/>
          <a:lstStyle/>
          <a:p>
            <a:r>
              <a:rPr lang="es-UY" sz="3200" dirty="0"/>
              <a:t>Puntos clave sobre el SRI y el tratamiento de reclamaciones</a:t>
            </a:r>
          </a:p>
        </p:txBody>
      </p:sp>
      <p:graphicFrame>
        <p:nvGraphicFramePr>
          <p:cNvPr id="6" name="Espace réservé du contenu 5">
            <a:extLst>
              <a:ext uri="{FF2B5EF4-FFF2-40B4-BE49-F238E27FC236}">
                <a16:creationId xmlns:a16="http://schemas.microsoft.com/office/drawing/2014/main" id="{BB08A955-2E28-4639-8CCB-8D5BEFD0F435}"/>
              </a:ext>
            </a:extLst>
          </p:cNvPr>
          <p:cNvGraphicFramePr>
            <a:graphicFrameLocks noGrp="1"/>
          </p:cNvGraphicFramePr>
          <p:nvPr>
            <p:ph sz="quarter" idx="13"/>
            <p:extLst>
              <p:ext uri="{D42A27DB-BD31-4B8C-83A1-F6EECF244321}">
                <p14:modId xmlns:p14="http://schemas.microsoft.com/office/powerpoint/2010/main" val="1118775442"/>
              </p:ext>
            </p:extLst>
          </p:nvPr>
        </p:nvGraphicFramePr>
        <p:xfrm>
          <a:off x="336550" y="1530220"/>
          <a:ext cx="11518900" cy="504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1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B81C6-BF53-4BEB-A7DA-51B0C3D23EF6}"/>
              </a:ext>
            </a:extLst>
          </p:cNvPr>
          <p:cNvSpPr txBox="1">
            <a:spLocks/>
          </p:cNvSpPr>
          <p:nvPr/>
        </p:nvSpPr>
        <p:spPr>
          <a:xfrm>
            <a:off x="172345" y="6452139"/>
            <a:ext cx="11188442" cy="273993"/>
          </a:xfrm>
          <a:prstGeom prst="rect">
            <a:avLst/>
          </a:prstGeom>
        </p:spPr>
        <p:txBody>
          <a:bodyPr vert="horz"/>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2pPr>
            <a:lvl3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3pPr>
            <a:lvl4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4pPr>
            <a:lvl5pPr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5pPr>
            <a:lvl6pPr marL="4572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6pPr>
            <a:lvl7pPr marL="9144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7pPr>
            <a:lvl8pPr marL="13716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8pPr>
            <a:lvl9pPr marL="1828800" algn="ctr" rtl="0" eaLnBrk="1" fontAlgn="base" hangingPunct="1">
              <a:spcBef>
                <a:spcPct val="0"/>
              </a:spcBef>
              <a:spcAft>
                <a:spcPct val="0"/>
              </a:spcAft>
              <a:defRPr sz="4400">
                <a:solidFill>
                  <a:schemeClr val="tx2"/>
                </a:solidFill>
                <a:latin typeface="Arial" pitchFamily="-105" charset="0"/>
                <a:ea typeface="Arial" pitchFamily="-105" charset="0"/>
                <a:cs typeface="Arial" pitchFamily="-10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1200" b="0" i="0" u="none" strike="noStrike" cap="none" normalizeH="0" baseline="0" noProof="0" dirty="0">
                <a:ln>
                  <a:noFill/>
                </a:ln>
                <a:solidFill>
                  <a:prstClr val="black"/>
                </a:solidFill>
                <a:effectLst/>
                <a:uLnTx/>
                <a:uFillTx/>
                <a:latin typeface="Aptos" panose="020B0004020202020204"/>
              </a:rPr>
              <a:t> </a:t>
            </a:r>
            <a:r>
              <a:rPr kumimoji="0" lang="es-UY" sz="1200" b="1" i="0" u="none" strike="noStrike" cap="none" normalizeH="0" baseline="0" noProof="0" dirty="0">
                <a:ln>
                  <a:noFill/>
                </a:ln>
                <a:solidFill>
                  <a:prstClr val="black"/>
                </a:solidFill>
                <a:effectLst/>
                <a:uLnTx/>
                <a:uFillTx/>
                <a:latin typeface="Aptos" panose="020B0004020202020204"/>
              </a:rPr>
              <a:t>Nota: </a:t>
            </a:r>
            <a:r>
              <a:rPr kumimoji="0" lang="es-UY" sz="1200" b="0" i="0" u="none" strike="noStrike" cap="none" normalizeH="0" baseline="0" noProof="0" dirty="0">
                <a:ln>
                  <a:noFill/>
                </a:ln>
                <a:solidFill>
                  <a:prstClr val="black"/>
                </a:solidFill>
                <a:effectLst/>
                <a:uLnTx/>
                <a:uFillTx/>
                <a:latin typeface="Aptos" panose="020B0004020202020204"/>
              </a:rPr>
              <a:t>Para determinar si un servicio es facultativo, obligatorio o ambos, consulte el Convenio. *Se sigue debatiendo sobre el servicio de envíos con valor declarado.</a:t>
            </a:r>
          </a:p>
        </p:txBody>
      </p:sp>
      <p:grpSp>
        <p:nvGrpSpPr>
          <p:cNvPr id="5" name="Group 4">
            <a:extLst>
              <a:ext uri="{FF2B5EF4-FFF2-40B4-BE49-F238E27FC236}">
                <a16:creationId xmlns:a16="http://schemas.microsoft.com/office/drawing/2014/main" id="{AB867358-0892-4125-B74E-B117FF1E2BD6}"/>
              </a:ext>
            </a:extLst>
          </p:cNvPr>
          <p:cNvGrpSpPr/>
          <p:nvPr/>
        </p:nvGrpSpPr>
        <p:grpSpPr>
          <a:xfrm>
            <a:off x="348892" y="1132513"/>
            <a:ext cx="11655754" cy="5230517"/>
            <a:chOff x="742247" y="581799"/>
            <a:chExt cx="11251532" cy="6031752"/>
          </a:xfrm>
        </p:grpSpPr>
        <p:sp>
          <p:nvSpPr>
            <p:cNvPr id="6" name="Rectangle: Rounded Corners 5">
              <a:extLst>
                <a:ext uri="{FF2B5EF4-FFF2-40B4-BE49-F238E27FC236}">
                  <a16:creationId xmlns:a16="http://schemas.microsoft.com/office/drawing/2014/main" id="{031C04D0-A1AB-420A-BEEB-19FAA528AA33}"/>
                </a:ext>
              </a:extLst>
            </p:cNvPr>
            <p:cNvSpPr/>
            <p:nvPr/>
          </p:nvSpPr>
          <p:spPr>
            <a:xfrm>
              <a:off x="10456795" y="1127151"/>
              <a:ext cx="1536742" cy="5486400"/>
            </a:xfrm>
            <a:prstGeom prst="roundRect">
              <a:avLst>
                <a:gd name="adj" fmla="val 10000"/>
              </a:avLst>
            </a:prstGeom>
            <a:solidFill>
              <a:schemeClr val="tx1"/>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Elementos</a:t>
              </a:r>
            </a:p>
          </p:txBody>
        </p:sp>
        <p:sp>
          <p:nvSpPr>
            <p:cNvPr id="7" name="Rectangle: Rounded Corners 6">
              <a:extLst>
                <a:ext uri="{FF2B5EF4-FFF2-40B4-BE49-F238E27FC236}">
                  <a16:creationId xmlns:a16="http://schemas.microsoft.com/office/drawing/2014/main" id="{DF341057-3819-445B-A646-94A937308755}"/>
                </a:ext>
              </a:extLst>
            </p:cNvPr>
            <p:cNvSpPr/>
            <p:nvPr/>
          </p:nvSpPr>
          <p:spPr>
            <a:xfrm>
              <a:off x="10466181" y="1593953"/>
              <a:ext cx="1527356" cy="1076998"/>
            </a:xfrm>
            <a:prstGeom prst="roundRect">
              <a:avLst>
                <a:gd name="adj" fmla="val 10000"/>
              </a:avLst>
            </a:prstGeom>
            <a:solidFill>
              <a:srgbClr val="92D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Seguimiento</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Responsabilidad</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Firma</a:t>
              </a:r>
            </a:p>
          </p:txBody>
        </p:sp>
        <p:sp>
          <p:nvSpPr>
            <p:cNvPr id="8" name="Rectangle: Rounded Corners 7">
              <a:extLst>
                <a:ext uri="{FF2B5EF4-FFF2-40B4-BE49-F238E27FC236}">
                  <a16:creationId xmlns:a16="http://schemas.microsoft.com/office/drawing/2014/main" id="{77E07C89-9CF5-48AC-845E-DCD74D057F33}"/>
                </a:ext>
              </a:extLst>
            </p:cNvPr>
            <p:cNvSpPr/>
            <p:nvPr/>
          </p:nvSpPr>
          <p:spPr>
            <a:xfrm>
              <a:off x="10465090" y="3950382"/>
              <a:ext cx="1527356" cy="787371"/>
            </a:xfrm>
            <a:prstGeom prst="roundRect">
              <a:avLst>
                <a:gd name="adj" fmla="val 10000"/>
              </a:avLst>
            </a:prstGeom>
            <a:solidFill>
              <a:srgbClr val="FFC0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rPr>
                <a:t>Seguimiento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300" b="0" i="1" u="none" strike="noStrike" kern="1200" cap="none" spc="0" normalizeH="0" baseline="0" noProof="0" dirty="0">
                <a:ln>
                  <a:noFill/>
                </a:ln>
                <a:solidFill>
                  <a:prstClr val="black"/>
                </a:solidFill>
                <a:effectLst/>
                <a:uLnTx/>
                <a:uFillTx/>
                <a:latin typeface="Aptos" panose="020B000402020202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rPr>
                <a:t>Responsabilidad</a:t>
              </a:r>
            </a:p>
          </p:txBody>
        </p:sp>
        <p:sp>
          <p:nvSpPr>
            <p:cNvPr id="9" name="Rectangle: Rounded Corners 8">
              <a:extLst>
                <a:ext uri="{FF2B5EF4-FFF2-40B4-BE49-F238E27FC236}">
                  <a16:creationId xmlns:a16="http://schemas.microsoft.com/office/drawing/2014/main" id="{C6AAAB3A-D29F-4722-807B-857B6475877B}"/>
                </a:ext>
              </a:extLst>
            </p:cNvPr>
            <p:cNvSpPr/>
            <p:nvPr/>
          </p:nvSpPr>
          <p:spPr>
            <a:xfrm>
              <a:off x="742247" y="582137"/>
              <a:ext cx="4877129" cy="49421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800" b="1" i="0" u="none" strike="noStrike" cap="none" normalizeH="0" baseline="0" noProof="0" dirty="0">
                  <a:ln>
                    <a:noFill/>
                  </a:ln>
                  <a:solidFill>
                    <a:prstClr val="white"/>
                  </a:solidFill>
                  <a:effectLst/>
                  <a:uLnTx/>
                  <a:uFillTx/>
                  <a:latin typeface="Aptos" panose="020B0004020202020204"/>
                </a:rPr>
                <a:t>Documentos</a:t>
              </a:r>
            </a:p>
          </p:txBody>
        </p:sp>
        <p:sp>
          <p:nvSpPr>
            <p:cNvPr id="10" name="Rectangle: Rounded Corners 9">
              <a:extLst>
                <a:ext uri="{FF2B5EF4-FFF2-40B4-BE49-F238E27FC236}">
                  <a16:creationId xmlns:a16="http://schemas.microsoft.com/office/drawing/2014/main" id="{9358A959-2861-422D-98A3-FDF768E0F496}"/>
                </a:ext>
              </a:extLst>
            </p:cNvPr>
            <p:cNvSpPr/>
            <p:nvPr/>
          </p:nvSpPr>
          <p:spPr>
            <a:xfrm>
              <a:off x="5679077" y="581800"/>
              <a:ext cx="4695760" cy="494217"/>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800" b="1" i="0" u="none" strike="noStrike" cap="none" normalizeH="0" baseline="0" noProof="0" dirty="0">
                  <a:ln>
                    <a:noFill/>
                  </a:ln>
                  <a:solidFill>
                    <a:prstClr val="white"/>
                  </a:solidFill>
                  <a:effectLst/>
                  <a:uLnTx/>
                  <a:uFillTx/>
                  <a:latin typeface="Aptos" panose="020B0004020202020204"/>
                </a:rPr>
                <a:t>Mercaderías</a:t>
              </a:r>
            </a:p>
          </p:txBody>
        </p:sp>
        <p:sp>
          <p:nvSpPr>
            <p:cNvPr id="11" name="Rectangle: Rounded Corners 10">
              <a:extLst>
                <a:ext uri="{FF2B5EF4-FFF2-40B4-BE49-F238E27FC236}">
                  <a16:creationId xmlns:a16="http://schemas.microsoft.com/office/drawing/2014/main" id="{6AC60F97-BCD1-4392-9636-C15386643315}"/>
                </a:ext>
              </a:extLst>
            </p:cNvPr>
            <p:cNvSpPr/>
            <p:nvPr/>
          </p:nvSpPr>
          <p:spPr>
            <a:xfrm>
              <a:off x="742247" y="1124568"/>
              <a:ext cx="1575714" cy="5472847"/>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No prioritario</a:t>
              </a:r>
            </a:p>
          </p:txBody>
        </p:sp>
        <p:sp>
          <p:nvSpPr>
            <p:cNvPr id="12" name="Rectangle: Rounded Corners 11">
              <a:extLst>
                <a:ext uri="{FF2B5EF4-FFF2-40B4-BE49-F238E27FC236}">
                  <a16:creationId xmlns:a16="http://schemas.microsoft.com/office/drawing/2014/main" id="{EBC1226B-E160-4F5C-AF28-DCA343FE233E}"/>
                </a:ext>
              </a:extLst>
            </p:cNvPr>
            <p:cNvSpPr/>
            <p:nvPr/>
          </p:nvSpPr>
          <p:spPr>
            <a:xfrm>
              <a:off x="2376100" y="1145242"/>
              <a:ext cx="1663253" cy="5467693"/>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Prioritario</a:t>
              </a:r>
            </a:p>
          </p:txBody>
        </p:sp>
        <p:sp>
          <p:nvSpPr>
            <p:cNvPr id="13" name="Rectangle: Rounded Corners 12">
              <a:extLst>
                <a:ext uri="{FF2B5EF4-FFF2-40B4-BE49-F238E27FC236}">
                  <a16:creationId xmlns:a16="http://schemas.microsoft.com/office/drawing/2014/main" id="{533F4EB0-992E-49BC-9802-CD822F72B3A6}"/>
                </a:ext>
              </a:extLst>
            </p:cNvPr>
            <p:cNvSpPr/>
            <p:nvPr/>
          </p:nvSpPr>
          <p:spPr>
            <a:xfrm>
              <a:off x="4074097" y="1150170"/>
              <a:ext cx="1575714" cy="5459402"/>
            </a:xfrm>
            <a:prstGeom prst="roundRect">
              <a:avLst>
                <a:gd name="adj" fmla="val 10000"/>
              </a:avLst>
            </a:prstGeom>
            <a:solidFill>
              <a:srgbClr val="00B0F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De alta gama</a:t>
              </a:r>
            </a:p>
          </p:txBody>
        </p:sp>
        <p:sp>
          <p:nvSpPr>
            <p:cNvPr id="14" name="Rectangle: Rounded Corners 13">
              <a:extLst>
                <a:ext uri="{FF2B5EF4-FFF2-40B4-BE49-F238E27FC236}">
                  <a16:creationId xmlns:a16="http://schemas.microsoft.com/office/drawing/2014/main" id="{1CCB3C1C-4C7F-49F6-9B5C-937DC61A613B}"/>
                </a:ext>
              </a:extLst>
            </p:cNvPr>
            <p:cNvSpPr/>
            <p:nvPr/>
          </p:nvSpPr>
          <p:spPr>
            <a:xfrm>
              <a:off x="5671924" y="1142798"/>
              <a:ext cx="1519653" cy="5459403"/>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No prioritario</a:t>
              </a:r>
            </a:p>
          </p:txBody>
        </p:sp>
        <p:sp>
          <p:nvSpPr>
            <p:cNvPr id="15" name="Rectangle: Rounded Corners 14">
              <a:extLst>
                <a:ext uri="{FF2B5EF4-FFF2-40B4-BE49-F238E27FC236}">
                  <a16:creationId xmlns:a16="http://schemas.microsoft.com/office/drawing/2014/main" id="{C36BC757-60FE-4523-B32C-854F5B8AD68D}"/>
                </a:ext>
              </a:extLst>
            </p:cNvPr>
            <p:cNvSpPr/>
            <p:nvPr/>
          </p:nvSpPr>
          <p:spPr>
            <a:xfrm>
              <a:off x="7236458" y="1147457"/>
              <a:ext cx="1575714"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Prioritario</a:t>
              </a:r>
            </a:p>
          </p:txBody>
        </p:sp>
        <p:sp>
          <p:nvSpPr>
            <p:cNvPr id="16" name="Rectangle: Rounded Corners 15">
              <a:extLst>
                <a:ext uri="{FF2B5EF4-FFF2-40B4-BE49-F238E27FC236}">
                  <a16:creationId xmlns:a16="http://schemas.microsoft.com/office/drawing/2014/main" id="{EC6A70AE-56BE-4F59-B394-65A44C40AB3A}"/>
                </a:ext>
              </a:extLst>
            </p:cNvPr>
            <p:cNvSpPr/>
            <p:nvPr/>
          </p:nvSpPr>
          <p:spPr>
            <a:xfrm>
              <a:off x="8858173" y="1142671"/>
              <a:ext cx="1519653" cy="5454744"/>
            </a:xfrm>
            <a:prstGeom prst="roundRect">
              <a:avLst>
                <a:gd name="adj" fmla="val 10000"/>
              </a:avLst>
            </a:prstGeom>
            <a:solidFill>
              <a:srgbClr val="005BAA"/>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Aptos" panose="020B0004020202020204"/>
                </a:rPr>
                <a:t>De alta gama</a:t>
              </a:r>
            </a:p>
          </p:txBody>
        </p:sp>
        <p:sp>
          <p:nvSpPr>
            <p:cNvPr id="17" name="Rectangle: Rounded Corners 16">
              <a:extLst>
                <a:ext uri="{FF2B5EF4-FFF2-40B4-BE49-F238E27FC236}">
                  <a16:creationId xmlns:a16="http://schemas.microsoft.com/office/drawing/2014/main" id="{F3AD430D-22E6-45E2-8EAD-EDACE047C405}"/>
                </a:ext>
              </a:extLst>
            </p:cNvPr>
            <p:cNvSpPr/>
            <p:nvPr/>
          </p:nvSpPr>
          <p:spPr>
            <a:xfrm>
              <a:off x="2352705" y="1682590"/>
              <a:ext cx="1680706" cy="943837"/>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50" b="1" i="0" u="none" strike="noStrike" cap="none" normalizeH="0" baseline="0" noProof="0" dirty="0">
                  <a:ln>
                    <a:noFill/>
                  </a:ln>
                  <a:solidFill>
                    <a:prstClr val="black"/>
                  </a:solidFill>
                  <a:effectLst/>
                  <a:uLnTx/>
                  <a:uFillTx/>
                  <a:latin typeface="Aptos" panose="020B0004020202020204"/>
                </a:rPr>
                <a:t>Cartas certificadas </a:t>
              </a:r>
              <a:endParaRPr kumimoji="0" lang="es-UY" sz="1050" b="0" i="0" u="none" strike="noStrike" cap="none"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50" b="0" i="0" u="none" strike="noStrike" cap="none" normalizeH="0" baseline="0" noProof="0" dirty="0">
                  <a:ln>
                    <a:noFill/>
                  </a:ln>
                  <a:solidFill>
                    <a:prstClr val="black"/>
                  </a:solidFill>
                  <a:effectLst/>
                  <a:uLnTx/>
                  <a:uFillTx/>
                  <a:latin typeface="Aptos" panose="020B0004020202020204"/>
                </a:rPr>
                <a:t>(P y G)</a:t>
              </a:r>
            </a:p>
            <a:p>
              <a:pPr marL="0" marR="0" lvl="0" indent="0" algn="ctr" defTabSz="914400" rtl="0" eaLnBrk="1" fontAlgn="auto" latinLnBrk="0" hangingPunct="1">
                <a:lnSpc>
                  <a:spcPct val="100000"/>
                </a:lnSpc>
                <a:spcBef>
                  <a:spcPts val="0"/>
                </a:spcBef>
                <a:spcAft>
                  <a:spcPts val="0"/>
                </a:spcAft>
                <a:buClrTx/>
                <a:buSzTx/>
                <a:buFontTx/>
                <a:buNone/>
                <a:tabLst/>
                <a:defRPr/>
              </a:pPr>
              <a:r>
                <a:rPr lang="es-UY" sz="1050" b="1" dirty="0">
                  <a:solidFill>
                    <a:prstClr val="black"/>
                  </a:solidFill>
                  <a:latin typeface="Aptos" panose="020B0004020202020204"/>
                </a:rPr>
                <a:t>Envíos de correspondencia con valor declarado</a:t>
              </a:r>
            </a:p>
          </p:txBody>
        </p:sp>
        <p:sp>
          <p:nvSpPr>
            <p:cNvPr id="18" name="Rectangle: Rounded Corners 17">
              <a:extLst>
                <a:ext uri="{FF2B5EF4-FFF2-40B4-BE49-F238E27FC236}">
                  <a16:creationId xmlns:a16="http://schemas.microsoft.com/office/drawing/2014/main" id="{CC63A6A4-A136-40B4-AB66-41BDB4638963}"/>
                </a:ext>
              </a:extLst>
            </p:cNvPr>
            <p:cNvSpPr/>
            <p:nvPr/>
          </p:nvSpPr>
          <p:spPr>
            <a:xfrm>
              <a:off x="4124906" y="1638292"/>
              <a:ext cx="1479694" cy="1032659"/>
            </a:xfrm>
            <a:prstGeom prst="roundRect">
              <a:avLst>
                <a:gd name="adj" fmla="val 10000"/>
              </a:avLst>
            </a:prstGeom>
            <a:solidFill>
              <a:srgbClr val="92D050"/>
            </a:solidFill>
            <a:ln>
              <a:solidFill>
                <a:srgbClr val="00B0F0"/>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EMS</a:t>
              </a:r>
            </a:p>
          </p:txBody>
        </p:sp>
        <p:sp>
          <p:nvSpPr>
            <p:cNvPr id="19" name="Rectangle: Rounded Corners 18">
              <a:extLst>
                <a:ext uri="{FF2B5EF4-FFF2-40B4-BE49-F238E27FC236}">
                  <a16:creationId xmlns:a16="http://schemas.microsoft.com/office/drawing/2014/main" id="{B016414F-264C-4E2C-9038-ED3D3B38D722}"/>
                </a:ext>
              </a:extLst>
            </p:cNvPr>
            <p:cNvSpPr/>
            <p:nvPr/>
          </p:nvSpPr>
          <p:spPr>
            <a:xfrm>
              <a:off x="5705950" y="2777688"/>
              <a:ext cx="3082039" cy="1073709"/>
            </a:xfrm>
            <a:prstGeom prst="roundRect">
              <a:avLst>
                <a:gd name="adj" fmla="val 10000"/>
              </a:avLst>
            </a:prstGeom>
            <a:solidFill>
              <a:srgbClr val="00B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Encomienda postal con prueba de distribución</a:t>
              </a:r>
            </a:p>
          </p:txBody>
        </p:sp>
        <p:sp>
          <p:nvSpPr>
            <p:cNvPr id="20" name="Rectangle: Rounded Corners 19">
              <a:extLst>
                <a:ext uri="{FF2B5EF4-FFF2-40B4-BE49-F238E27FC236}">
                  <a16:creationId xmlns:a16="http://schemas.microsoft.com/office/drawing/2014/main" id="{C85836D1-83CC-4BAE-B378-EDCED784163C}"/>
                </a:ext>
              </a:extLst>
            </p:cNvPr>
            <p:cNvSpPr/>
            <p:nvPr/>
          </p:nvSpPr>
          <p:spPr>
            <a:xfrm>
              <a:off x="8911544" y="1638291"/>
              <a:ext cx="1400634" cy="1032660"/>
            </a:xfrm>
            <a:prstGeom prst="roundRect">
              <a:avLst>
                <a:gd name="adj" fmla="val 10000"/>
              </a:avLst>
            </a:prstGeom>
            <a:solidFill>
              <a:srgbClr val="92D05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EMS</a:t>
              </a:r>
            </a:p>
          </p:txBody>
        </p:sp>
        <p:sp>
          <p:nvSpPr>
            <p:cNvPr id="21" name="Rectangle: Rounded Corners 20">
              <a:extLst>
                <a:ext uri="{FF2B5EF4-FFF2-40B4-BE49-F238E27FC236}">
                  <a16:creationId xmlns:a16="http://schemas.microsoft.com/office/drawing/2014/main" id="{EBC8678C-41EC-4764-B64F-8A9988C9E27D}"/>
                </a:ext>
              </a:extLst>
            </p:cNvPr>
            <p:cNvSpPr/>
            <p:nvPr/>
          </p:nvSpPr>
          <p:spPr>
            <a:xfrm>
              <a:off x="5661569" y="5704603"/>
              <a:ext cx="3144985" cy="840452"/>
            </a:xfrm>
            <a:prstGeom prst="roundRect">
              <a:avLst>
                <a:gd name="adj" fmla="val 10000"/>
              </a:avLst>
            </a:prstGeom>
            <a:solidFill>
              <a:srgbClr val="FDF7A5"/>
            </a:solidFill>
            <a:ln>
              <a:solidFill>
                <a:srgbClr val="005BAA"/>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Pequeños paquetes</a:t>
              </a:r>
              <a:r>
                <a:rPr kumimoji="0" lang="es-UY" sz="1400" i="0" u="none" strike="noStrike" cap="none" normalizeH="0" baseline="0" noProof="0" dirty="0">
                  <a:ln>
                    <a:noFill/>
                  </a:ln>
                  <a:solidFill>
                    <a:prstClr val="black"/>
                  </a:solidFill>
                  <a:effectLst/>
                  <a:uLnTx/>
                  <a:uFillTx/>
                  <a:latin typeface="Aptos" panose="020B0004020202020204"/>
                </a:rPr>
                <a:t>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Envíos para ciegos</a:t>
              </a:r>
            </a:p>
          </p:txBody>
        </p:sp>
        <p:sp>
          <p:nvSpPr>
            <p:cNvPr id="22" name="Rectangle: Rounded Corners 21">
              <a:extLst>
                <a:ext uri="{FF2B5EF4-FFF2-40B4-BE49-F238E27FC236}">
                  <a16:creationId xmlns:a16="http://schemas.microsoft.com/office/drawing/2014/main" id="{1F3FC6EC-F7DE-4B88-9DA5-F16217BABA3A}"/>
                </a:ext>
              </a:extLst>
            </p:cNvPr>
            <p:cNvSpPr/>
            <p:nvPr/>
          </p:nvSpPr>
          <p:spPr>
            <a:xfrm>
              <a:off x="5687024" y="3932430"/>
              <a:ext cx="3092997" cy="846549"/>
            </a:xfrm>
            <a:prstGeom prst="roundRect">
              <a:avLst>
                <a:gd name="adj" fmla="val 10000"/>
              </a:avLst>
            </a:prstGeom>
            <a:solidFill>
              <a:srgbClr val="FFC0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Encomiendas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p:txBody>
        </p:sp>
        <p:sp>
          <p:nvSpPr>
            <p:cNvPr id="23" name="Rectangle: Rounded Corners 22">
              <a:extLst>
                <a:ext uri="{FF2B5EF4-FFF2-40B4-BE49-F238E27FC236}">
                  <a16:creationId xmlns:a16="http://schemas.microsoft.com/office/drawing/2014/main" id="{EAF876FF-9F1D-4579-9C9F-975E8D62AA02}"/>
                </a:ext>
              </a:extLst>
            </p:cNvPr>
            <p:cNvSpPr/>
            <p:nvPr/>
          </p:nvSpPr>
          <p:spPr>
            <a:xfrm>
              <a:off x="10506083" y="581799"/>
              <a:ext cx="1482761" cy="509767"/>
            </a:xfrm>
            <a:prstGeom prst="roundRect">
              <a:avLst>
                <a:gd name="adj" fmla="val 10000"/>
              </a:avLst>
            </a:prstGeom>
            <a:solidFill>
              <a:schemeClr val="bg1"/>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800" b="1" i="0" u="none" strike="noStrike" cap="none" normalizeH="0" baseline="0" noProof="0" dirty="0">
                  <a:ln>
                    <a:noFill/>
                  </a:ln>
                  <a:solidFill>
                    <a:prstClr val="black"/>
                  </a:solidFill>
                  <a:effectLst/>
                  <a:uLnTx/>
                  <a:uFillTx/>
                  <a:latin typeface="Aptos" panose="020B0004020202020204"/>
                </a:rPr>
                <a:t>Menú de servicios con valor agregado (servicios suplementarios)</a:t>
              </a:r>
            </a:p>
          </p:txBody>
        </p:sp>
        <p:sp>
          <p:nvSpPr>
            <p:cNvPr id="24" name="Rectangle: Rounded Corners 23">
              <a:extLst>
                <a:ext uri="{FF2B5EF4-FFF2-40B4-BE49-F238E27FC236}">
                  <a16:creationId xmlns:a16="http://schemas.microsoft.com/office/drawing/2014/main" id="{289B2EAE-8DCA-490C-B2E9-219259D5AB90}"/>
                </a:ext>
              </a:extLst>
            </p:cNvPr>
            <p:cNvSpPr/>
            <p:nvPr/>
          </p:nvSpPr>
          <p:spPr>
            <a:xfrm>
              <a:off x="10464689" y="4820669"/>
              <a:ext cx="1527356" cy="808174"/>
            </a:xfrm>
            <a:prstGeom prst="roundRect">
              <a:avLst>
                <a:gd name="adj" fmla="val 10000"/>
              </a:avLst>
            </a:prstGeom>
            <a:solidFill>
              <a:srgbClr val="FFFF0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rPr>
                <a:t>Seguimiento</a:t>
              </a:r>
            </a:p>
          </p:txBody>
        </p:sp>
        <p:sp>
          <p:nvSpPr>
            <p:cNvPr id="25" name="Rectangle: Rounded Corners 24">
              <a:extLst>
                <a:ext uri="{FF2B5EF4-FFF2-40B4-BE49-F238E27FC236}">
                  <a16:creationId xmlns:a16="http://schemas.microsoft.com/office/drawing/2014/main" id="{129A56CA-0486-4373-AF67-05384BF029F3}"/>
                </a:ext>
              </a:extLst>
            </p:cNvPr>
            <p:cNvSpPr/>
            <p:nvPr/>
          </p:nvSpPr>
          <p:spPr>
            <a:xfrm>
              <a:off x="2402169" y="4808440"/>
              <a:ext cx="1637185" cy="854199"/>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200" b="1" i="0" u="none" strike="noStrike" cap="none" normalizeH="0" baseline="0" noProof="0" dirty="0">
                  <a:ln>
                    <a:noFill/>
                  </a:ln>
                  <a:solidFill>
                    <a:prstClr val="black"/>
                  </a:solidFill>
                  <a:effectLst/>
                  <a:uLnTx/>
                  <a:uFillTx/>
                  <a:latin typeface="Aptos" panose="020B0004020202020204"/>
                </a:rPr>
                <a:t> </a:t>
              </a:r>
              <a:r>
                <a:rPr lang="es-UY" sz="1200" b="1" dirty="0">
                  <a:solidFill>
                    <a:prstClr val="black"/>
                  </a:solidFill>
                  <a:latin typeface="Aptos" panose="020B0004020202020204"/>
                </a:rPr>
                <a:t>Cartas pequeñas (</a:t>
              </a:r>
              <a:r>
                <a:rPr kumimoji="0" lang="es-UY" sz="1200" b="1" i="0" u="none" strike="noStrike" cap="none" normalizeH="0" baseline="0" noProof="0" dirty="0">
                  <a:ln>
                    <a:noFill/>
                  </a:ln>
                  <a:solidFill>
                    <a:prstClr val="black"/>
                  </a:solidFill>
                  <a:effectLst/>
                  <a:uLnTx/>
                  <a:uFillTx/>
                  <a:latin typeface="Aptos" panose="020B0004020202020204"/>
                </a:rPr>
                <a:t>P) </a:t>
              </a:r>
              <a:r>
                <a:rPr kumimoji="0" lang="es-UY" sz="1200" i="0" u="none" strike="noStrike" cap="none" normalizeH="0" baseline="0" noProof="0" dirty="0">
                  <a:ln>
                    <a:noFill/>
                  </a:ln>
                  <a:solidFill>
                    <a:prstClr val="black"/>
                  </a:solidFill>
                  <a:effectLst/>
                  <a:uLnTx/>
                  <a:uFillTx/>
                  <a:latin typeface="Aptos" panose="020B0004020202020204"/>
                </a:rPr>
                <a:t>y</a:t>
              </a:r>
              <a:r>
                <a:rPr kumimoji="0" lang="es-UY" sz="1200" b="1" i="0" u="none" strike="noStrike" cap="none" normalizeH="0" baseline="0" noProof="0" dirty="0">
                  <a:ln>
                    <a:noFill/>
                  </a:ln>
                  <a:solidFill>
                    <a:prstClr val="black"/>
                  </a:solidFill>
                  <a:effectLst/>
                  <a:uLnTx/>
                  <a:uFillTx/>
                  <a:latin typeface="Aptos" panose="020B0004020202020204"/>
                </a:rPr>
                <a:t> cartas grandes (G)</a:t>
              </a:r>
              <a:r>
                <a:rPr kumimoji="0" lang="es-UY" sz="1200" b="0" i="0" u="none" strike="noStrike" cap="none" normalizeH="0" baseline="0" noProof="0" dirty="0">
                  <a:ln>
                    <a:noFill/>
                  </a:ln>
                  <a:solidFill>
                    <a:prstClr val="black"/>
                  </a:solidFill>
                  <a:effectLst/>
                  <a:uLnTx/>
                  <a:uFillTx/>
                  <a:latin typeface="Aptos" panose="020B0004020202020204"/>
                </a:rPr>
                <a:t> </a:t>
              </a:r>
              <a:r>
                <a:rPr kumimoji="0" lang="es-UY" sz="1200" b="1" i="0" u="none" strike="noStrike" cap="none" normalizeH="0" baseline="0" noProof="0" dirty="0">
                  <a:ln>
                    <a:noFill/>
                  </a:ln>
                  <a:solidFill>
                    <a:prstClr val="black"/>
                  </a:solidFill>
                  <a:effectLst/>
                  <a:uLnTx/>
                  <a:uFillTx/>
                  <a:latin typeface="Aptos" panose="020B0004020202020204"/>
                </a:rPr>
                <a:t>con distribución con seguimiento</a:t>
              </a:r>
            </a:p>
          </p:txBody>
        </p:sp>
        <p:sp>
          <p:nvSpPr>
            <p:cNvPr id="26" name="Rectangle: Rounded Corners 25">
              <a:extLst>
                <a:ext uri="{FF2B5EF4-FFF2-40B4-BE49-F238E27FC236}">
                  <a16:creationId xmlns:a16="http://schemas.microsoft.com/office/drawing/2014/main" id="{0101F923-CF4C-4383-8433-4FAE9A376931}"/>
                </a:ext>
              </a:extLst>
            </p:cNvPr>
            <p:cNvSpPr/>
            <p:nvPr/>
          </p:nvSpPr>
          <p:spPr>
            <a:xfrm>
              <a:off x="10466423" y="5704603"/>
              <a:ext cx="1527356" cy="798508"/>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rPr>
                <a:t>Sin elementos</a:t>
              </a:r>
            </a:p>
          </p:txBody>
        </p:sp>
        <p:sp>
          <p:nvSpPr>
            <p:cNvPr id="27" name="Rectangle: Rounded Corners 26">
              <a:extLst>
                <a:ext uri="{FF2B5EF4-FFF2-40B4-BE49-F238E27FC236}">
                  <a16:creationId xmlns:a16="http://schemas.microsoft.com/office/drawing/2014/main" id="{58AAFE38-63CD-4131-9D40-23C9B42FD0F9}"/>
                </a:ext>
              </a:extLst>
            </p:cNvPr>
            <p:cNvSpPr/>
            <p:nvPr/>
          </p:nvSpPr>
          <p:spPr>
            <a:xfrm>
              <a:off x="10461488" y="2742756"/>
              <a:ext cx="1527356" cy="1136665"/>
            </a:xfrm>
            <a:prstGeom prst="roundRect">
              <a:avLst>
                <a:gd name="adj" fmla="val 10000"/>
              </a:avLst>
            </a:prstGeom>
            <a:solidFill>
              <a:srgbClr val="00B050"/>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Seguimiento</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Responsabilidad</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s-UY" sz="1300" b="0" i="1" u="none" strike="noStrike" cap="none" normalizeH="0" baseline="0" noProof="0" dirty="0">
                  <a:ln>
                    <a:noFill/>
                  </a:ln>
                  <a:solidFill>
                    <a:prstClr val="black"/>
                  </a:solidFill>
                  <a:effectLst/>
                  <a:uLnTx/>
                  <a:uFillTx/>
                  <a:latin typeface="Aptos" panose="020B0004020202020204"/>
                  <a:cs typeface="Arial" panose="020B0604020202020204" pitchFamily="34" charset="0"/>
                </a:rPr>
                <a:t>Prueba de distribución</a:t>
              </a:r>
            </a:p>
          </p:txBody>
        </p:sp>
        <p:sp>
          <p:nvSpPr>
            <p:cNvPr id="28" name="Rectangle: Rounded Corners 27">
              <a:extLst>
                <a:ext uri="{FF2B5EF4-FFF2-40B4-BE49-F238E27FC236}">
                  <a16:creationId xmlns:a16="http://schemas.microsoft.com/office/drawing/2014/main" id="{1ACF0B2E-BC6F-4FE6-8BBC-B41C2B8B897D}"/>
                </a:ext>
              </a:extLst>
            </p:cNvPr>
            <p:cNvSpPr/>
            <p:nvPr/>
          </p:nvSpPr>
          <p:spPr>
            <a:xfrm>
              <a:off x="759755" y="5730318"/>
              <a:ext cx="3289271" cy="814737"/>
            </a:xfrm>
            <a:prstGeom prst="roundRect">
              <a:avLst>
                <a:gd name="adj" fmla="val 10000"/>
              </a:avLst>
            </a:prstGeom>
            <a:solidFill>
              <a:srgbClr val="FDF7A5"/>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Cartas pequeñas</a:t>
              </a:r>
              <a:r>
                <a:rPr kumimoji="0" lang="es-UY" sz="1400" i="0" u="none" strike="noStrike" cap="none" normalizeH="0" baseline="0" noProof="0" dirty="0">
                  <a:ln>
                    <a:noFill/>
                  </a:ln>
                  <a:solidFill>
                    <a:prstClr val="black"/>
                  </a:solidFill>
                  <a:effectLst/>
                  <a:uLnTx/>
                  <a:uFillTx/>
                  <a:latin typeface="Aptos" panose="020B0004020202020204"/>
                </a:rPr>
                <a:t> (P)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Cartas grandes</a:t>
              </a:r>
              <a:r>
                <a:rPr kumimoji="0" lang="es-UY" sz="1400" i="0" u="none" strike="noStrike" cap="none" normalizeH="0" baseline="0" noProof="0" dirty="0">
                  <a:ln>
                    <a:noFill/>
                  </a:ln>
                  <a:solidFill>
                    <a:prstClr val="black"/>
                  </a:solidFill>
                  <a:effectLst/>
                  <a:uLnTx/>
                  <a:uFillTx/>
                  <a:latin typeface="Aptos" panose="020B0004020202020204"/>
                </a:rPr>
                <a:t> </a:t>
              </a:r>
              <a:r>
                <a:rPr kumimoji="0" lang="es-UY" sz="1400" b="0" i="0" u="none" strike="noStrike" cap="none" normalizeH="0" baseline="0" noProof="0" dirty="0">
                  <a:ln>
                    <a:noFill/>
                  </a:ln>
                  <a:solidFill>
                    <a:prstClr val="black"/>
                  </a:solidFill>
                  <a:effectLst/>
                  <a:uLnTx/>
                  <a:uFillTx/>
                  <a:latin typeface="Aptos" panose="020B0004020202020204"/>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Envíos para ciegos</a:t>
              </a:r>
            </a:p>
          </p:txBody>
        </p:sp>
        <p:sp>
          <p:nvSpPr>
            <p:cNvPr id="29" name="Rectangle: Rounded Corners 28">
              <a:extLst>
                <a:ext uri="{FF2B5EF4-FFF2-40B4-BE49-F238E27FC236}">
                  <a16:creationId xmlns:a16="http://schemas.microsoft.com/office/drawing/2014/main" id="{29CB7977-197A-4604-B359-86838AABE4C0}"/>
                </a:ext>
              </a:extLst>
            </p:cNvPr>
            <p:cNvSpPr/>
            <p:nvPr/>
          </p:nvSpPr>
          <p:spPr>
            <a:xfrm>
              <a:off x="7234967" y="4843976"/>
              <a:ext cx="1558218" cy="804147"/>
            </a:xfrm>
            <a:prstGeom prst="roundRect">
              <a:avLst>
                <a:gd name="adj" fmla="val 10000"/>
              </a:avLst>
            </a:prstGeom>
            <a:solidFill>
              <a:srgbClr val="FFFF00"/>
            </a:solid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Aptos" panose="020B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200" b="1" i="0" u="none" strike="noStrike" cap="none" normalizeH="0" baseline="0" noProof="0" dirty="0">
                  <a:ln>
                    <a:noFill/>
                  </a:ln>
                  <a:solidFill>
                    <a:prstClr val="black"/>
                  </a:solidFill>
                  <a:effectLst/>
                  <a:uLnTx/>
                  <a:uFillTx/>
                  <a:latin typeface="Aptos" panose="020B0004020202020204"/>
                </a:rPr>
                <a:t>Pequeños paquetes con distribución con seguimiento</a:t>
              </a:r>
              <a:r>
                <a:rPr kumimoji="0" lang="es-UY" sz="1200" i="0" u="none" strike="noStrike" cap="none" normalizeH="0" baseline="0" noProof="0" dirty="0">
                  <a:ln>
                    <a:noFill/>
                  </a:ln>
                  <a:solidFill>
                    <a:prstClr val="black"/>
                  </a:solidFill>
                  <a:effectLst/>
                  <a:uLnTx/>
                  <a:uFillTx/>
                  <a:latin typeface="Aptos" panose="020B0004020202020204"/>
                </a:rPr>
                <a:t> (E)</a:t>
              </a:r>
              <a:endParaRPr kumimoji="0" lang="es-UY" sz="1400" i="0" u="none" strike="noStrike" cap="none" normalizeH="0" baseline="0" noProof="0" dirty="0">
                <a:ln>
                  <a:noFill/>
                </a:ln>
                <a:solidFill>
                  <a:prstClr val="black"/>
                </a:solidFill>
                <a:effectLst/>
                <a:uLnTx/>
                <a:uFillTx/>
                <a:latin typeface="Aptos" panose="020B0004020202020204"/>
              </a:endParaRPr>
            </a:p>
          </p:txBody>
        </p:sp>
        <p:sp>
          <p:nvSpPr>
            <p:cNvPr id="30" name="Rectangle: Rounded Corners 29">
              <a:extLst>
                <a:ext uri="{FF2B5EF4-FFF2-40B4-BE49-F238E27FC236}">
                  <a16:creationId xmlns:a16="http://schemas.microsoft.com/office/drawing/2014/main" id="{59F67235-E88B-48F2-896F-CAE0F2B0A731}"/>
                </a:ext>
              </a:extLst>
            </p:cNvPr>
            <p:cNvSpPr/>
            <p:nvPr/>
          </p:nvSpPr>
          <p:spPr>
            <a:xfrm>
              <a:off x="7308445" y="1666107"/>
              <a:ext cx="1463040" cy="1004843"/>
            </a:xfrm>
            <a:prstGeom prst="roundRect">
              <a:avLst>
                <a:gd name="adj" fmla="val 10000"/>
              </a:avLst>
            </a:prstGeom>
            <a:solidFill>
              <a:srgbClr val="92D050"/>
            </a:solidFill>
            <a:ln w="38100">
              <a:solidFill>
                <a:schemeClr val="tx1"/>
              </a:solidFill>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400" b="1" i="0" u="none" strike="noStrike" cap="none" normalizeH="0" baseline="0" noProof="0" dirty="0">
                  <a:ln>
                    <a:noFill/>
                  </a:ln>
                  <a:solidFill>
                    <a:prstClr val="black"/>
                  </a:solidFill>
                  <a:effectLst/>
                  <a:uLnTx/>
                  <a:uFillTx/>
                  <a:latin typeface="Aptos" panose="020B0004020202020204"/>
                </a:rPr>
                <a:t>Encomiendas con valor declarado</a:t>
              </a:r>
            </a:p>
          </p:txBody>
        </p:sp>
      </p:grpSp>
      <p:sp>
        <p:nvSpPr>
          <p:cNvPr id="2" name="CuadroTexto 1">
            <a:extLst>
              <a:ext uri="{FF2B5EF4-FFF2-40B4-BE49-F238E27FC236}">
                <a16:creationId xmlns:a16="http://schemas.microsoft.com/office/drawing/2014/main" id="{5F49678C-61C2-39E2-1CEC-EA8E0F0C9B95}"/>
              </a:ext>
            </a:extLst>
          </p:cNvPr>
          <p:cNvSpPr txBox="1"/>
          <p:nvPr/>
        </p:nvSpPr>
        <p:spPr>
          <a:xfrm>
            <a:off x="1615441" y="212430"/>
            <a:ext cx="10012680" cy="984885"/>
          </a:xfrm>
          <a:prstGeom prst="rect">
            <a:avLst/>
          </a:prstGeom>
          <a:noFill/>
        </p:spPr>
        <p:txBody>
          <a:bodyPr wrap="square" rtlCol="0">
            <a:spAutoFit/>
          </a:bodyPr>
          <a:lstStyle/>
          <a:p>
            <a:r>
              <a:rPr lang="es-UY" sz="2000" b="1" dirty="0">
                <a:latin typeface="Verdana" panose="020B0604030504040204" pitchFamily="34" charset="0"/>
                <a:ea typeface="Verdana" panose="020B0604030504040204" pitchFamily="34" charset="0"/>
                <a:cs typeface="Arial" panose="020B0604020202020204" pitchFamily="34" charset="0"/>
              </a:rPr>
              <a:t>Servicios propuestos a partir del 1</a:t>
            </a:r>
            <a:r>
              <a:rPr lang="es-UY" sz="2000" b="1" baseline="30000" dirty="0">
                <a:latin typeface="Verdana" panose="020B0604030504040204" pitchFamily="34" charset="0"/>
                <a:ea typeface="Verdana" panose="020B0604030504040204" pitchFamily="34" charset="0"/>
                <a:cs typeface="Arial" panose="020B0604020202020204" pitchFamily="34" charset="0"/>
              </a:rPr>
              <a:t>o</a:t>
            </a:r>
            <a:r>
              <a:rPr lang="es-UY" sz="2000" b="1" dirty="0">
                <a:latin typeface="Verdana" panose="020B0604030504040204" pitchFamily="34" charset="0"/>
                <a:ea typeface="Verdana" panose="020B0604030504040204" pitchFamily="34" charset="0"/>
                <a:cs typeface="Arial" panose="020B0604020202020204" pitchFamily="34" charset="0"/>
              </a:rPr>
              <a:t> de enero de 2027 en función del contenido y de la rapidez</a:t>
            </a:r>
          </a:p>
          <a:p>
            <a:endParaRPr lang="es-ES" dirty="0"/>
          </a:p>
        </p:txBody>
      </p:sp>
    </p:spTree>
    <p:extLst>
      <p:ext uri="{BB962C8B-B14F-4D97-AF65-F5344CB8AC3E}">
        <p14:creationId xmlns:p14="http://schemas.microsoft.com/office/powerpoint/2010/main" val="83298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9043"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112726"/>
            <a:ext cx="3655623" cy="523220"/>
          </a:xfrm>
          <a:prstGeom prst="rect">
            <a:avLst/>
          </a:prstGeom>
        </p:spPr>
        <p:txBody>
          <a:bodyPr wrap="square">
            <a:spAutoFit/>
          </a:bodyPr>
          <a:lstStyle/>
          <a:p>
            <a:r>
              <a:rPr lang="es-UY" sz="2800" dirty="0">
                <a:latin typeface="Verdana" panose="020B0604030504040204" pitchFamily="34" charset="0"/>
                <a:ea typeface="Verdana" panose="020B0604030504040204" pitchFamily="34" charset="0"/>
              </a:rPr>
              <a:t>ellilic@upu.int</a:t>
            </a:r>
            <a:endParaRPr lang="es-UY" sz="2800" dirty="0">
              <a:latin typeface="Verdana" panose="020B0604030504040204" pitchFamily="34" charset="0"/>
              <a:ea typeface="Verdana" panose="020B0604030504040204" pitchFamily="34" charset="0"/>
              <a:hlinkClick r:id="rId4"/>
            </a:endParaRPr>
          </a:p>
        </p:txBody>
      </p:sp>
      <p:sp>
        <p:nvSpPr>
          <p:cNvPr id="7" name="Rectangle 6">
            <a:extLst>
              <a:ext uri="{FF2B5EF4-FFF2-40B4-BE49-F238E27FC236}">
                <a16:creationId xmlns:a16="http://schemas.microsoft.com/office/drawing/2014/main" id="{66D0A01F-0255-47BA-AEDA-603C96A7FA86}"/>
              </a:ext>
            </a:extLst>
          </p:cNvPr>
          <p:cNvSpPr/>
          <p:nvPr/>
        </p:nvSpPr>
        <p:spPr>
          <a:xfrm>
            <a:off x="3497758" y="1617245"/>
            <a:ext cx="5196484" cy="769441"/>
          </a:xfrm>
          <a:prstGeom prst="rect">
            <a:avLst/>
          </a:prstGeom>
        </p:spPr>
        <p:txBody>
          <a:bodyPr wrap="square">
            <a:spAutoFit/>
          </a:bodyPr>
          <a:lstStyle/>
          <a:p>
            <a:r>
              <a:rPr lang="es-UY" sz="4400" b="1" dirty="0">
                <a:latin typeface="Verdana" panose="020B0604030504040204" pitchFamily="34" charset="0"/>
                <a:ea typeface="Verdana" panose="020B0604030504040204" pitchFamily="34" charset="0"/>
              </a:rPr>
              <a:t>Muchas gracias</a:t>
            </a: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801606"/>
            <a:ext cx="6443359" cy="1569660"/>
          </a:xfrm>
          <a:prstGeom prst="rect">
            <a:avLst/>
          </a:prstGeom>
          <a:noFill/>
        </p:spPr>
        <p:txBody>
          <a:bodyPr wrap="square">
            <a:spAutoFit/>
          </a:bodyPr>
          <a:lstStyle/>
          <a:p>
            <a:pPr algn="r"/>
            <a:r>
              <a:rPr lang="es-UY" sz="2400" b="1" dirty="0">
                <a:latin typeface="Verdana" panose="020B0604030504040204" pitchFamily="34" charset="0"/>
                <a:ea typeface="Verdana" panose="020B0604030504040204" pitchFamily="34" charset="0"/>
              </a:rPr>
              <a:t>Chokri Ellili, Director del Programa «Implementación de los servicios físicos y fortalecimiento de capacidades»</a:t>
            </a:r>
          </a:p>
        </p:txBody>
      </p:sp>
    </p:spTree>
    <p:extLst>
      <p:ext uri="{BB962C8B-B14F-4D97-AF65-F5344CB8AC3E}">
        <p14:creationId xmlns:p14="http://schemas.microsoft.com/office/powerpoint/2010/main" val="1713298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86E1-4A50-7EFB-A50D-97D1DE4245A7}"/>
              </a:ext>
            </a:extLst>
          </p:cNvPr>
          <p:cNvSpPr>
            <a:spLocks noGrp="1"/>
          </p:cNvSpPr>
          <p:nvPr>
            <p:ph type="ctrTitle"/>
          </p:nvPr>
        </p:nvSpPr>
        <p:spPr>
          <a:xfrm>
            <a:off x="1225446" y="2137798"/>
            <a:ext cx="9741108" cy="1907729"/>
          </a:xfrm>
        </p:spPr>
        <p:txBody>
          <a:bodyPr/>
          <a:lstStyle/>
          <a:p>
            <a:r>
              <a:rPr lang="es-UY" sz="4400" dirty="0"/>
              <a:t>Últimas innovaciones:</a:t>
            </a:r>
            <a:br>
              <a:rPr lang="es-UY" sz="4400" dirty="0"/>
            </a:br>
            <a:r>
              <a:rPr lang="es-UY" sz="4400" dirty="0"/>
              <a:t>Sistemas informáticos de la UPU y solución de entrega con derechos pagados </a:t>
            </a:r>
          </a:p>
        </p:txBody>
      </p:sp>
      <p:sp>
        <p:nvSpPr>
          <p:cNvPr id="3" name="Subtitle 2">
            <a:extLst>
              <a:ext uri="{FF2B5EF4-FFF2-40B4-BE49-F238E27FC236}">
                <a16:creationId xmlns:a16="http://schemas.microsoft.com/office/drawing/2014/main" id="{F7EDAF61-11D6-0D77-CF34-65212B39AD00}"/>
              </a:ext>
            </a:extLst>
          </p:cNvPr>
          <p:cNvSpPr>
            <a:spLocks noGrp="1"/>
          </p:cNvSpPr>
          <p:nvPr>
            <p:ph type="subTitle" idx="1"/>
          </p:nvPr>
        </p:nvSpPr>
        <p:spPr>
          <a:xfrm>
            <a:off x="1260769" y="5986510"/>
            <a:ext cx="9741108" cy="353860"/>
          </a:xfrm>
        </p:spPr>
        <p:txBody>
          <a:bodyPr>
            <a:normAutofit fontScale="55000" lnSpcReduction="20000"/>
          </a:bodyPr>
          <a:lstStyle/>
          <a:p>
            <a:r>
              <a:rPr lang="es-UY" sz="3800" dirty="0"/>
              <a:t>Centro de Tecnología Postal de la UPU</a:t>
            </a:r>
          </a:p>
          <a:p>
            <a:endParaRPr lang="en-GB" dirty="0"/>
          </a:p>
        </p:txBody>
      </p:sp>
      <p:sp>
        <p:nvSpPr>
          <p:cNvPr id="4" name="Title 1">
            <a:extLst>
              <a:ext uri="{FF2B5EF4-FFF2-40B4-BE49-F238E27FC236}">
                <a16:creationId xmlns:a16="http://schemas.microsoft.com/office/drawing/2014/main" id="{BB9E3A8B-BFD1-F7AB-DA02-15B688338873}"/>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b="0" dirty="0"/>
              <a:t>La configuración del futuro de los servicios postales: Actualizaciones reglamentarias de la UPU e innovaciones informáticas con la solución de entrega con derechos pagados</a:t>
            </a:r>
          </a:p>
        </p:txBody>
      </p:sp>
    </p:spTree>
    <p:extLst>
      <p:ext uri="{BB962C8B-B14F-4D97-AF65-F5344CB8AC3E}">
        <p14:creationId xmlns:p14="http://schemas.microsoft.com/office/powerpoint/2010/main" val="3169619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27074AB-1D59-4400-97A2-F3EF4B712645}"/>
              </a:ext>
            </a:extLst>
          </p:cNvPr>
          <p:cNvPicPr>
            <a:picLocks noChangeAspect="1"/>
          </p:cNvPicPr>
          <p:nvPr/>
        </p:nvPicPr>
        <p:blipFill>
          <a:blip r:embed="rId2"/>
          <a:stretch>
            <a:fillRect/>
          </a:stretch>
        </p:blipFill>
        <p:spPr>
          <a:xfrm>
            <a:off x="2620873" y="2887803"/>
            <a:ext cx="1080262" cy="1080262"/>
          </a:xfrm>
          <a:prstGeom prst="rect">
            <a:avLst/>
          </a:prstGeom>
        </p:spPr>
      </p:pic>
      <p:sp>
        <p:nvSpPr>
          <p:cNvPr id="8" name="Rectangle 7">
            <a:extLst>
              <a:ext uri="{FF2B5EF4-FFF2-40B4-BE49-F238E27FC236}">
                <a16:creationId xmlns:a16="http://schemas.microsoft.com/office/drawing/2014/main" id="{AFA55993-CFED-48E9-B1A0-A24AAA4A8FC6}"/>
              </a:ext>
            </a:extLst>
          </p:cNvPr>
          <p:cNvSpPr/>
          <p:nvPr/>
        </p:nvSpPr>
        <p:spPr>
          <a:xfrm>
            <a:off x="4103169" y="2697480"/>
            <a:ext cx="5467957"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UY" sz="3000" dirty="0">
                <a:solidFill>
                  <a:schemeClr val="bg1"/>
                </a:solidFill>
              </a:rPr>
              <a:t>Productos y soluciones de la UPU</a:t>
            </a:r>
          </a:p>
        </p:txBody>
      </p:sp>
    </p:spTree>
    <p:extLst>
      <p:ext uri="{BB962C8B-B14F-4D97-AF65-F5344CB8AC3E}">
        <p14:creationId xmlns:p14="http://schemas.microsoft.com/office/powerpoint/2010/main" val="2459508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E30992-9C1C-490B-94E6-A1D321F5A7D9}"/>
              </a:ext>
            </a:extLst>
          </p:cNvPr>
          <p:cNvSpPr/>
          <p:nvPr/>
        </p:nvSpPr>
        <p:spPr>
          <a:xfrm>
            <a:off x="146590"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DDFCD3A0-62EA-4F69-98BB-435FC9F126B3}"/>
              </a:ext>
            </a:extLst>
          </p:cNvPr>
          <p:cNvSpPr/>
          <p:nvPr/>
        </p:nvSpPr>
        <p:spPr>
          <a:xfrm>
            <a:off x="146590" y="1239204"/>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b="1" dirty="0">
                <a:solidFill>
                  <a:schemeClr val="tx1"/>
                </a:solidFill>
              </a:rPr>
              <a:t>ETAPA 1</a:t>
            </a:r>
          </a:p>
        </p:txBody>
      </p:sp>
      <p:pic>
        <p:nvPicPr>
          <p:cNvPr id="6" name="Picture 5">
            <a:extLst>
              <a:ext uri="{FF2B5EF4-FFF2-40B4-BE49-F238E27FC236}">
                <a16:creationId xmlns:a16="http://schemas.microsoft.com/office/drawing/2014/main" id="{1BCEDCAE-35EA-4F07-AAB0-ADC9159410C6}"/>
              </a:ext>
            </a:extLst>
          </p:cNvPr>
          <p:cNvPicPr>
            <a:picLocks noChangeAspect="1"/>
          </p:cNvPicPr>
          <p:nvPr/>
        </p:nvPicPr>
        <p:blipFill>
          <a:blip r:embed="rId2"/>
          <a:stretch>
            <a:fillRect/>
          </a:stretch>
        </p:blipFill>
        <p:spPr>
          <a:xfrm>
            <a:off x="745124" y="2010544"/>
            <a:ext cx="395250" cy="384800"/>
          </a:xfrm>
          <a:prstGeom prst="rect">
            <a:avLst/>
          </a:prstGeom>
        </p:spPr>
      </p:pic>
      <p:sp>
        <p:nvSpPr>
          <p:cNvPr id="7" name="Rectangle 6">
            <a:extLst>
              <a:ext uri="{FF2B5EF4-FFF2-40B4-BE49-F238E27FC236}">
                <a16:creationId xmlns:a16="http://schemas.microsoft.com/office/drawing/2014/main" id="{2166F19C-E746-4DDE-BA21-5DF5C76EB699}"/>
              </a:ext>
            </a:extLst>
          </p:cNvPr>
          <p:cNvSpPr/>
          <p:nvPr/>
        </p:nvSpPr>
        <p:spPr>
          <a:xfrm>
            <a:off x="146590" y="3166336"/>
            <a:ext cx="1592318" cy="2473932"/>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 name="TextBox 7">
            <a:extLst>
              <a:ext uri="{FF2B5EF4-FFF2-40B4-BE49-F238E27FC236}">
                <a16:creationId xmlns:a16="http://schemas.microsoft.com/office/drawing/2014/main" id="{FDFD3D04-8E4A-4116-B0C7-400C123B117B}"/>
              </a:ext>
            </a:extLst>
          </p:cNvPr>
          <p:cNvSpPr txBox="1"/>
          <p:nvPr/>
        </p:nvSpPr>
        <p:spPr>
          <a:xfrm>
            <a:off x="146590" y="2579413"/>
            <a:ext cx="1592317" cy="307777"/>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Personas</a:t>
            </a:r>
          </a:p>
        </p:txBody>
      </p:sp>
      <p:sp>
        <p:nvSpPr>
          <p:cNvPr id="9" name="TextBox 8">
            <a:extLst>
              <a:ext uri="{FF2B5EF4-FFF2-40B4-BE49-F238E27FC236}">
                <a16:creationId xmlns:a16="http://schemas.microsoft.com/office/drawing/2014/main" id="{3D41F0AE-0BE1-4206-9322-8725FB469FD8}"/>
              </a:ext>
            </a:extLst>
          </p:cNvPr>
          <p:cNvSpPr txBox="1"/>
          <p:nvPr/>
        </p:nvSpPr>
        <p:spPr>
          <a:xfrm>
            <a:off x="146590" y="3229314"/>
            <a:ext cx="1584000" cy="1446550"/>
          </a:xfrm>
          <a:prstGeom prst="rect">
            <a:avLst/>
          </a:prstGeom>
          <a:noFill/>
        </p:spPr>
        <p:txBody>
          <a:bodyPr wrap="square" rtlCol="0">
            <a:spAutoFit/>
          </a:bodyPr>
          <a:lstStyle/>
          <a:p>
            <a:r>
              <a:rPr lang="es-UY" sz="1100" b="1" dirty="0">
                <a:latin typeface="Verdana" panose="020B0604030504040204" pitchFamily="34" charset="0"/>
                <a:ea typeface="Verdana" panose="020B0604030504040204" pitchFamily="34" charset="0"/>
              </a:rPr>
              <a:t>Declaraciones de aduana con EAD</a:t>
            </a:r>
          </a:p>
          <a:p>
            <a:pPr marL="285750" indent="-285750">
              <a:buFontTx/>
              <a:buChar char="-"/>
            </a:pPr>
            <a:r>
              <a:rPr lang="es-UY" sz="1100" dirty="0">
                <a:latin typeface="Verdana" panose="020B0604030504040204" pitchFamily="34" charset="0"/>
                <a:ea typeface="Verdana" panose="020B0604030504040204" pitchFamily="34" charset="0"/>
              </a:rPr>
              <a:t>Captura de datos</a:t>
            </a:r>
          </a:p>
          <a:p>
            <a:pPr marL="285750" indent="-285750">
              <a:buFontTx/>
              <a:buChar char="-"/>
            </a:pPr>
            <a:endParaRPr lang="en-US" sz="1100" dirty="0">
              <a:latin typeface="Verdana" panose="020B0604030504040204" pitchFamily="34" charset="0"/>
              <a:ea typeface="Verdana" panose="020B0604030504040204" pitchFamily="34" charset="0"/>
            </a:endParaRPr>
          </a:p>
          <a:p>
            <a:r>
              <a:rPr lang="es-UY" sz="1100" b="1" dirty="0">
                <a:latin typeface="Verdana" panose="020B0604030504040204" pitchFamily="34" charset="0"/>
                <a:ea typeface="Verdana" panose="020B0604030504040204" pitchFamily="34" charset="0"/>
              </a:rPr>
              <a:t>«DPS Mobile»</a:t>
            </a:r>
          </a:p>
          <a:p>
            <a:r>
              <a:rPr lang="es-UY" sz="1100" dirty="0">
                <a:latin typeface="Verdana" panose="020B0604030504040204" pitchFamily="34" charset="0"/>
                <a:ea typeface="Verdana" panose="020B0604030504040204" pitchFamily="34" charset="0"/>
              </a:rPr>
              <a:t>- Recogida de correo a domicilio</a:t>
            </a:r>
          </a:p>
        </p:txBody>
      </p:sp>
      <p:sp>
        <p:nvSpPr>
          <p:cNvPr id="10" name="Rectangle 9">
            <a:extLst>
              <a:ext uri="{FF2B5EF4-FFF2-40B4-BE49-F238E27FC236}">
                <a16:creationId xmlns:a16="http://schemas.microsoft.com/office/drawing/2014/main" id="{39035206-DD0D-4A32-9D28-36743AED8D4F}"/>
              </a:ext>
            </a:extLst>
          </p:cNvPr>
          <p:cNvSpPr/>
          <p:nvPr/>
        </p:nvSpPr>
        <p:spPr>
          <a:xfrm>
            <a:off x="1859776"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4CA136-4D5F-4218-B385-F0A0FFCD3993}"/>
              </a:ext>
            </a:extLst>
          </p:cNvPr>
          <p:cNvSpPr/>
          <p:nvPr/>
        </p:nvSpPr>
        <p:spPr>
          <a:xfrm>
            <a:off x="1859776" y="3166335"/>
            <a:ext cx="1592318" cy="2473933"/>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3" name="TextBox 12">
            <a:extLst>
              <a:ext uri="{FF2B5EF4-FFF2-40B4-BE49-F238E27FC236}">
                <a16:creationId xmlns:a16="http://schemas.microsoft.com/office/drawing/2014/main" id="{6540A68A-F84C-436B-83B8-D8D3FA203E46}"/>
              </a:ext>
            </a:extLst>
          </p:cNvPr>
          <p:cNvSpPr txBox="1"/>
          <p:nvPr/>
        </p:nvSpPr>
        <p:spPr>
          <a:xfrm>
            <a:off x="1859776" y="2440914"/>
            <a:ext cx="1592317" cy="523220"/>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Tratamiento interno</a:t>
            </a:r>
          </a:p>
        </p:txBody>
      </p:sp>
      <p:sp>
        <p:nvSpPr>
          <p:cNvPr id="14" name="TextBox 13">
            <a:extLst>
              <a:ext uri="{FF2B5EF4-FFF2-40B4-BE49-F238E27FC236}">
                <a16:creationId xmlns:a16="http://schemas.microsoft.com/office/drawing/2014/main" id="{34B176E4-5FDF-4FF5-8124-7F4727691E96}"/>
              </a:ext>
            </a:extLst>
          </p:cNvPr>
          <p:cNvSpPr txBox="1"/>
          <p:nvPr/>
        </p:nvSpPr>
        <p:spPr>
          <a:xfrm>
            <a:off x="1936742" y="3209640"/>
            <a:ext cx="1584000" cy="2292935"/>
          </a:xfrm>
          <a:prstGeom prst="rect">
            <a:avLst/>
          </a:prstGeom>
          <a:noFill/>
        </p:spPr>
        <p:txBody>
          <a:bodyPr wrap="square" rtlCol="0">
            <a:spAutoFit/>
          </a:bodyPr>
          <a:lstStyle/>
          <a:p>
            <a:r>
              <a:rPr lang="es-UY" sz="1100" b="1" dirty="0">
                <a:latin typeface="Verdana" panose="020B0604030504040204" pitchFamily="34" charset="0"/>
                <a:ea typeface="Verdana" panose="020B0604030504040204" pitchFamily="34" charset="0"/>
              </a:rPr>
              <a:t>DPS 2025</a:t>
            </a:r>
          </a:p>
          <a:p>
            <a:pPr marL="285750" indent="-285750">
              <a:buFontTx/>
              <a:buChar char="-"/>
            </a:pPr>
            <a:r>
              <a:rPr lang="es-UY" sz="1100" dirty="0">
                <a:latin typeface="Verdana" panose="020B0604030504040204" pitchFamily="34" charset="0"/>
                <a:ea typeface="Verdana" panose="020B0604030504040204" pitchFamily="34" charset="0"/>
              </a:rPr>
              <a:t>Expedición interna</a:t>
            </a:r>
          </a:p>
          <a:p>
            <a:pPr marL="285750" indent="-285750">
              <a:buFontTx/>
              <a:buChar char="-"/>
            </a:pPr>
            <a:r>
              <a:rPr lang="es-UY" sz="1100" dirty="0">
                <a:latin typeface="Verdana" panose="020B0604030504040204" pitchFamily="34" charset="0"/>
                <a:ea typeface="Verdana" panose="020B0604030504040204" pitchFamily="34" charset="0"/>
              </a:rPr>
              <a:t>Apartados postales</a:t>
            </a:r>
          </a:p>
          <a:p>
            <a:pPr marL="285750" indent="-285750">
              <a:buFontTx/>
              <a:buChar char="-"/>
            </a:pPr>
            <a:r>
              <a:rPr lang="es-UY" sz="1100" dirty="0">
                <a:latin typeface="Verdana" panose="020B0604030504040204" pitchFamily="34" charset="0"/>
                <a:ea typeface="Verdana" panose="020B0604030504040204" pitchFamily="34" charset="0"/>
              </a:rPr>
              <a:t>Punto de venta</a:t>
            </a:r>
          </a:p>
          <a:p>
            <a:pPr marL="285750" indent="-285750">
              <a:buFontTx/>
              <a:buChar char="-"/>
            </a:pPr>
            <a:endParaRPr lang="en-US" sz="1100" dirty="0">
              <a:latin typeface="Verdana" panose="020B0604030504040204" pitchFamily="34" charset="0"/>
              <a:ea typeface="Verdana" panose="020B0604030504040204" pitchFamily="34" charset="0"/>
            </a:endParaRPr>
          </a:p>
          <a:p>
            <a:r>
              <a:rPr lang="es-UY" sz="1100" b="1" dirty="0">
                <a:latin typeface="Verdana" panose="020B0604030504040204" pitchFamily="34" charset="0"/>
                <a:ea typeface="Verdana" panose="020B0604030504040204" pitchFamily="34" charset="0"/>
              </a:rPr>
              <a:t>CDS 2025</a:t>
            </a:r>
          </a:p>
          <a:p>
            <a:r>
              <a:rPr lang="es-UY" sz="1100" dirty="0">
                <a:latin typeface="Verdana" panose="020B0604030504040204" pitchFamily="34" charset="0"/>
                <a:ea typeface="Verdana" panose="020B0604030504040204" pitchFamily="34" charset="0"/>
              </a:rPr>
              <a:t>- Declaraciones de aduana (captura de datos, verificación, entrega con derechos pagados)</a:t>
            </a:r>
          </a:p>
        </p:txBody>
      </p:sp>
      <p:pic>
        <p:nvPicPr>
          <p:cNvPr id="15" name="Picture 14">
            <a:extLst>
              <a:ext uri="{FF2B5EF4-FFF2-40B4-BE49-F238E27FC236}">
                <a16:creationId xmlns:a16="http://schemas.microsoft.com/office/drawing/2014/main" id="{B9CAE3E8-A202-4811-BD34-6CBBC7EF2612}"/>
              </a:ext>
            </a:extLst>
          </p:cNvPr>
          <p:cNvPicPr>
            <a:picLocks noChangeAspect="1"/>
          </p:cNvPicPr>
          <p:nvPr/>
        </p:nvPicPr>
        <p:blipFill>
          <a:blip r:embed="rId3"/>
          <a:srcRect/>
          <a:stretch/>
        </p:blipFill>
        <p:spPr>
          <a:xfrm>
            <a:off x="2433606" y="1986880"/>
            <a:ext cx="444656" cy="432129"/>
          </a:xfrm>
          <a:prstGeom prst="rect">
            <a:avLst/>
          </a:prstGeom>
        </p:spPr>
      </p:pic>
      <p:sp>
        <p:nvSpPr>
          <p:cNvPr id="16" name="Rectangle 15">
            <a:extLst>
              <a:ext uri="{FF2B5EF4-FFF2-40B4-BE49-F238E27FC236}">
                <a16:creationId xmlns:a16="http://schemas.microsoft.com/office/drawing/2014/main" id="{318663D0-7D59-45A0-9552-077D13F74742}"/>
              </a:ext>
            </a:extLst>
          </p:cNvPr>
          <p:cNvSpPr/>
          <p:nvPr/>
        </p:nvSpPr>
        <p:spPr>
          <a:xfrm>
            <a:off x="3572961"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33B54FE-42ED-4DA7-A1D2-D1318C3357EF}"/>
              </a:ext>
            </a:extLst>
          </p:cNvPr>
          <p:cNvSpPr/>
          <p:nvPr/>
        </p:nvSpPr>
        <p:spPr>
          <a:xfrm>
            <a:off x="3572961" y="3166336"/>
            <a:ext cx="1592318" cy="2473932"/>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8" name="TextBox 17">
            <a:extLst>
              <a:ext uri="{FF2B5EF4-FFF2-40B4-BE49-F238E27FC236}">
                <a16:creationId xmlns:a16="http://schemas.microsoft.com/office/drawing/2014/main" id="{EDC2F19B-9B02-4838-8204-72F716BB0A2C}"/>
              </a:ext>
            </a:extLst>
          </p:cNvPr>
          <p:cNvSpPr txBox="1"/>
          <p:nvPr/>
        </p:nvSpPr>
        <p:spPr>
          <a:xfrm>
            <a:off x="3572961" y="2440914"/>
            <a:ext cx="1592317" cy="523220"/>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Tratamiento internacional</a:t>
            </a:r>
          </a:p>
        </p:txBody>
      </p:sp>
      <p:sp>
        <p:nvSpPr>
          <p:cNvPr id="19" name="TextBox 18">
            <a:extLst>
              <a:ext uri="{FF2B5EF4-FFF2-40B4-BE49-F238E27FC236}">
                <a16:creationId xmlns:a16="http://schemas.microsoft.com/office/drawing/2014/main" id="{8EE8C6B6-2CBF-4DFA-BD37-25E6382D2719}"/>
              </a:ext>
            </a:extLst>
          </p:cNvPr>
          <p:cNvSpPr txBox="1"/>
          <p:nvPr/>
        </p:nvSpPr>
        <p:spPr>
          <a:xfrm>
            <a:off x="3572961" y="3229314"/>
            <a:ext cx="1584000" cy="2169825"/>
          </a:xfrm>
          <a:prstGeom prst="rect">
            <a:avLst/>
          </a:prstGeom>
          <a:noFill/>
        </p:spPr>
        <p:txBody>
          <a:bodyPr wrap="square" rtlCol="0">
            <a:spAutoFit/>
          </a:bodyPr>
          <a:lstStyle/>
          <a:p>
            <a:r>
              <a:rPr lang="es-UY" sz="1100" b="1" dirty="0">
                <a:latin typeface="Verdana" panose="020B0604030504040204" pitchFamily="34" charset="0"/>
                <a:ea typeface="Verdana" panose="020B0604030504040204" pitchFamily="34" charset="0"/>
              </a:rPr>
              <a:t>IPS 2025</a:t>
            </a:r>
          </a:p>
          <a:p>
            <a:pPr marL="285750" indent="-285750">
              <a:buFontTx/>
              <a:buChar char="-"/>
            </a:pPr>
            <a:r>
              <a:rPr lang="es-UY" sz="1100" dirty="0">
                <a:latin typeface="Verdana" panose="020B0604030504040204" pitchFamily="34" charset="0"/>
                <a:ea typeface="Verdana" panose="020B0604030504040204" pitchFamily="34" charset="0"/>
              </a:rPr>
              <a:t>Expedición internacional</a:t>
            </a:r>
          </a:p>
          <a:p>
            <a:pPr marL="285750" indent="-285750">
              <a:buFontTx/>
              <a:buChar char="-"/>
            </a:pPr>
            <a:r>
              <a:rPr lang="es-UY" sz="1100" dirty="0">
                <a:latin typeface="Verdana" panose="020B0604030504040204" pitchFamily="34" charset="0"/>
                <a:ea typeface="Verdana" panose="020B0604030504040204" pitchFamily="34" charset="0"/>
              </a:rPr>
              <a:t>Contabilidad</a:t>
            </a:r>
          </a:p>
          <a:p>
            <a:pPr marL="285750" indent="-285750">
              <a:buFontTx/>
              <a:buChar char="-"/>
            </a:pPr>
            <a:r>
              <a:rPr lang="es-UY" sz="1100" dirty="0">
                <a:latin typeface="Verdana" panose="020B0604030504040204" pitchFamily="34" charset="0"/>
                <a:ea typeface="Verdana" panose="020B0604030504040204" pitchFamily="34" charset="0"/>
              </a:rPr>
              <a:t>EDI</a:t>
            </a:r>
          </a:p>
          <a:p>
            <a:pPr marL="285750" indent="-285750">
              <a:buFontTx/>
              <a:buChar char="-"/>
            </a:pPr>
            <a:endParaRPr lang="en-US" sz="1100" dirty="0">
              <a:latin typeface="Verdana" panose="020B0604030504040204" pitchFamily="34" charset="0"/>
              <a:ea typeface="Verdana" panose="020B0604030504040204" pitchFamily="34" charset="0"/>
            </a:endParaRPr>
          </a:p>
          <a:p>
            <a:r>
              <a:rPr lang="es-UY" sz="1100" b="1" dirty="0">
                <a:latin typeface="Verdana" panose="020B0604030504040204" pitchFamily="34" charset="0"/>
                <a:ea typeface="Verdana" panose="020B0604030504040204" pitchFamily="34" charset="0"/>
              </a:rPr>
              <a:t>CDS 2025</a:t>
            </a:r>
          </a:p>
          <a:p>
            <a:pPr marL="285750" indent="-285750">
              <a:buFontTx/>
              <a:buChar char="-"/>
            </a:pPr>
            <a:r>
              <a:rPr lang="es-UY" sz="1100" dirty="0">
                <a:latin typeface="Verdana" panose="020B0604030504040204" pitchFamily="34" charset="0"/>
                <a:ea typeface="Verdana" panose="020B0604030504040204" pitchFamily="34" charset="0"/>
              </a:rPr>
              <a:t>Decisiones de la aduana para el correo de salida</a:t>
            </a:r>
          </a:p>
          <a:p>
            <a:pPr marL="285750" indent="-285750">
              <a:buFontTx/>
              <a:buChar char="-"/>
            </a:pPr>
            <a:endParaRPr lang="en-US" sz="1400" dirty="0"/>
          </a:p>
        </p:txBody>
      </p:sp>
      <p:sp>
        <p:nvSpPr>
          <p:cNvPr id="21" name="Rectangle 20">
            <a:extLst>
              <a:ext uri="{FF2B5EF4-FFF2-40B4-BE49-F238E27FC236}">
                <a16:creationId xmlns:a16="http://schemas.microsoft.com/office/drawing/2014/main" id="{3537A270-66C9-4AA7-8DAF-3F78B6F6A91C}"/>
              </a:ext>
            </a:extLst>
          </p:cNvPr>
          <p:cNvSpPr/>
          <p:nvPr/>
        </p:nvSpPr>
        <p:spPr>
          <a:xfrm>
            <a:off x="5286145" y="175416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82CD194-FD44-4D1A-9F35-15B540BA3E46}"/>
              </a:ext>
            </a:extLst>
          </p:cNvPr>
          <p:cNvSpPr/>
          <p:nvPr/>
        </p:nvSpPr>
        <p:spPr>
          <a:xfrm>
            <a:off x="5286145" y="3166336"/>
            <a:ext cx="1592318" cy="2473932"/>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3" name="TextBox 22">
            <a:extLst>
              <a:ext uri="{FF2B5EF4-FFF2-40B4-BE49-F238E27FC236}">
                <a16:creationId xmlns:a16="http://schemas.microsoft.com/office/drawing/2014/main" id="{3F668CDA-4855-4115-AB13-45F4D12AD658}"/>
              </a:ext>
            </a:extLst>
          </p:cNvPr>
          <p:cNvSpPr txBox="1"/>
          <p:nvPr/>
        </p:nvSpPr>
        <p:spPr>
          <a:xfrm>
            <a:off x="5286145" y="2685392"/>
            <a:ext cx="1592317" cy="307777"/>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Transporte</a:t>
            </a:r>
          </a:p>
        </p:txBody>
      </p:sp>
      <p:sp>
        <p:nvSpPr>
          <p:cNvPr id="24" name="TextBox 23">
            <a:extLst>
              <a:ext uri="{FF2B5EF4-FFF2-40B4-BE49-F238E27FC236}">
                <a16:creationId xmlns:a16="http://schemas.microsoft.com/office/drawing/2014/main" id="{246C0D33-D777-480F-B9AD-ACEBD96903D7}"/>
              </a:ext>
            </a:extLst>
          </p:cNvPr>
          <p:cNvSpPr txBox="1"/>
          <p:nvPr/>
        </p:nvSpPr>
        <p:spPr>
          <a:xfrm>
            <a:off x="5286144" y="3229314"/>
            <a:ext cx="1704865" cy="1877437"/>
          </a:xfrm>
          <a:prstGeom prst="rect">
            <a:avLst/>
          </a:prstGeom>
          <a:noFill/>
        </p:spPr>
        <p:txBody>
          <a:bodyPr wrap="square" rtlCol="0">
            <a:spAutoFit/>
          </a:bodyPr>
          <a:lstStyle/>
          <a:p>
            <a:r>
              <a:rPr lang="es-UY" sz="1400" b="1" dirty="0"/>
              <a:t>EAD </a:t>
            </a:r>
            <a:r>
              <a:rPr lang="es-UY" sz="1100" b="1" dirty="0">
                <a:latin typeface="Verdana" panose="020B0604030504040204" pitchFamily="34" charset="0"/>
                <a:ea typeface="Verdana" panose="020B0604030504040204" pitchFamily="34" charset="0"/>
              </a:rPr>
              <a:t>Transport</a:t>
            </a:r>
          </a:p>
          <a:p>
            <a:pPr marL="285750" indent="-285750">
              <a:buFontTx/>
              <a:buChar char="-"/>
            </a:pPr>
            <a:r>
              <a:rPr lang="es-UY" sz="1100" dirty="0">
                <a:latin typeface="Verdana" panose="020B0604030504040204" pitchFamily="34" charset="0"/>
                <a:ea typeface="Verdana" panose="020B0604030504040204" pitchFamily="34" charset="0"/>
              </a:rPr>
              <a:t>Intercambios de CARDIT/RESDIT</a:t>
            </a:r>
          </a:p>
          <a:p>
            <a:pPr marL="285750" indent="-285750">
              <a:buFontTx/>
              <a:buChar char="-"/>
            </a:pPr>
            <a:r>
              <a:rPr lang="es-UY" sz="1100" dirty="0">
                <a:latin typeface="Verdana" panose="020B0604030504040204" pitchFamily="34" charset="0"/>
                <a:ea typeface="Verdana" panose="020B0604030504040204" pitchFamily="34" charset="0"/>
              </a:rPr>
              <a:t>Cumplimiento con respecto a los mensajes de información electrónica anticipada</a:t>
            </a:r>
          </a:p>
          <a:p>
            <a:pPr marL="285750" indent="-285750">
              <a:buFontTx/>
              <a:buChar char="-"/>
            </a:pPr>
            <a:endParaRPr lang="en-US" sz="1400" dirty="0"/>
          </a:p>
        </p:txBody>
      </p:sp>
      <p:sp>
        <p:nvSpPr>
          <p:cNvPr id="28" name="Rectangle 27">
            <a:extLst>
              <a:ext uri="{FF2B5EF4-FFF2-40B4-BE49-F238E27FC236}">
                <a16:creationId xmlns:a16="http://schemas.microsoft.com/office/drawing/2014/main" id="{BFEFC268-A7E9-4FCC-9F82-926676B97599}"/>
              </a:ext>
            </a:extLst>
          </p:cNvPr>
          <p:cNvSpPr/>
          <p:nvPr/>
        </p:nvSpPr>
        <p:spPr>
          <a:xfrm>
            <a:off x="6999328" y="3168696"/>
            <a:ext cx="1592318" cy="2447739"/>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0" name="TextBox 29">
            <a:extLst>
              <a:ext uri="{FF2B5EF4-FFF2-40B4-BE49-F238E27FC236}">
                <a16:creationId xmlns:a16="http://schemas.microsoft.com/office/drawing/2014/main" id="{AA529394-F505-479C-B772-A98A379D606D}"/>
              </a:ext>
            </a:extLst>
          </p:cNvPr>
          <p:cNvSpPr txBox="1"/>
          <p:nvPr/>
        </p:nvSpPr>
        <p:spPr>
          <a:xfrm>
            <a:off x="6999328" y="3229314"/>
            <a:ext cx="1584000" cy="2215991"/>
          </a:xfrm>
          <a:prstGeom prst="rect">
            <a:avLst/>
          </a:prstGeom>
          <a:noFill/>
        </p:spPr>
        <p:txBody>
          <a:bodyPr wrap="square" rtlCol="0">
            <a:spAutoFit/>
          </a:bodyPr>
          <a:lstStyle/>
          <a:p>
            <a:r>
              <a:rPr lang="es-UY" sz="1400" b="1" dirty="0"/>
              <a:t>IPS </a:t>
            </a:r>
            <a:r>
              <a:rPr lang="es-UY" sz="1100" b="1" dirty="0">
                <a:latin typeface="Verdana" panose="020B0604030504040204" pitchFamily="34" charset="0"/>
                <a:ea typeface="Verdana" panose="020B0604030504040204" pitchFamily="34" charset="0"/>
              </a:rPr>
              <a:t>2025</a:t>
            </a:r>
          </a:p>
          <a:p>
            <a:pPr marL="285750" indent="-285750">
              <a:buFontTx/>
              <a:buChar char="-"/>
            </a:pPr>
            <a:r>
              <a:rPr lang="es-UY" sz="1100" dirty="0">
                <a:latin typeface="Verdana" panose="020B0604030504040204" pitchFamily="34" charset="0"/>
                <a:ea typeface="Verdana" panose="020B0604030504040204" pitchFamily="34" charset="0"/>
              </a:rPr>
              <a:t>Expedición internacional</a:t>
            </a:r>
          </a:p>
          <a:p>
            <a:pPr marL="285750" indent="-285750">
              <a:buFontTx/>
              <a:buChar char="-"/>
            </a:pPr>
            <a:r>
              <a:rPr lang="es-UY" sz="1100" dirty="0">
                <a:latin typeface="Verdana" panose="020B0604030504040204" pitchFamily="34" charset="0"/>
                <a:ea typeface="Verdana" panose="020B0604030504040204" pitchFamily="34" charset="0"/>
              </a:rPr>
              <a:t>Contabilidad</a:t>
            </a:r>
          </a:p>
          <a:p>
            <a:pPr marL="285750" indent="-285750">
              <a:buFontTx/>
              <a:buChar char="-"/>
            </a:pPr>
            <a:r>
              <a:rPr lang="es-UY" sz="1100" dirty="0">
                <a:latin typeface="Verdana" panose="020B0604030504040204" pitchFamily="34" charset="0"/>
                <a:ea typeface="Verdana" panose="020B0604030504040204" pitchFamily="34" charset="0"/>
              </a:rPr>
              <a:t>EDI</a:t>
            </a:r>
          </a:p>
          <a:p>
            <a:pPr marL="285750" indent="-285750">
              <a:buFontTx/>
              <a:buChar char="-"/>
            </a:pPr>
            <a:endParaRPr lang="en-US" sz="1100" dirty="0">
              <a:latin typeface="Verdana" panose="020B0604030504040204" pitchFamily="34" charset="0"/>
              <a:ea typeface="Verdana" panose="020B0604030504040204" pitchFamily="34" charset="0"/>
            </a:endParaRPr>
          </a:p>
          <a:p>
            <a:r>
              <a:rPr lang="es-UY" sz="1100" b="1" dirty="0">
                <a:latin typeface="Verdana" panose="020B0604030504040204" pitchFamily="34" charset="0"/>
                <a:ea typeface="Verdana" panose="020B0604030504040204" pitchFamily="34" charset="0"/>
              </a:rPr>
              <a:t>CDS 2025</a:t>
            </a:r>
          </a:p>
          <a:p>
            <a:pPr marL="285750" indent="-285750">
              <a:buFontTx/>
              <a:buChar char="-"/>
            </a:pPr>
            <a:r>
              <a:rPr lang="es-UY" sz="1100" dirty="0">
                <a:latin typeface="Verdana" panose="020B0604030504040204" pitchFamily="34" charset="0"/>
                <a:ea typeface="Verdana" panose="020B0604030504040204" pitchFamily="34" charset="0"/>
              </a:rPr>
              <a:t>Decisiones de la aduana para el correo de llegada</a:t>
            </a:r>
          </a:p>
          <a:p>
            <a:pPr marL="285750" indent="-285750">
              <a:buFontTx/>
              <a:buChar char="-"/>
            </a:pPr>
            <a:endParaRPr lang="en-US" sz="1400" dirty="0"/>
          </a:p>
        </p:txBody>
      </p:sp>
      <p:sp>
        <p:nvSpPr>
          <p:cNvPr id="32" name="Rectangle 31">
            <a:extLst>
              <a:ext uri="{FF2B5EF4-FFF2-40B4-BE49-F238E27FC236}">
                <a16:creationId xmlns:a16="http://schemas.microsoft.com/office/drawing/2014/main" id="{9403F2DE-E94B-462A-BD9E-68A338F5E8F3}"/>
              </a:ext>
            </a:extLst>
          </p:cNvPr>
          <p:cNvSpPr/>
          <p:nvPr/>
        </p:nvSpPr>
        <p:spPr>
          <a:xfrm>
            <a:off x="8712514" y="3168696"/>
            <a:ext cx="1592318" cy="2447739"/>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4" name="TextBox 33">
            <a:extLst>
              <a:ext uri="{FF2B5EF4-FFF2-40B4-BE49-F238E27FC236}">
                <a16:creationId xmlns:a16="http://schemas.microsoft.com/office/drawing/2014/main" id="{6237559D-8C22-4211-ACCB-F157BD66C831}"/>
              </a:ext>
            </a:extLst>
          </p:cNvPr>
          <p:cNvSpPr txBox="1"/>
          <p:nvPr/>
        </p:nvSpPr>
        <p:spPr>
          <a:xfrm>
            <a:off x="8712514" y="3229314"/>
            <a:ext cx="1584000" cy="1154162"/>
          </a:xfrm>
          <a:prstGeom prst="rect">
            <a:avLst/>
          </a:prstGeom>
          <a:noFill/>
        </p:spPr>
        <p:txBody>
          <a:bodyPr wrap="square" rtlCol="0">
            <a:spAutoFit/>
          </a:bodyPr>
          <a:lstStyle/>
          <a:p>
            <a:r>
              <a:rPr lang="es-UY" sz="1400" b="1" dirty="0"/>
              <a:t>DPS </a:t>
            </a:r>
            <a:r>
              <a:rPr lang="es-UY" sz="1100" b="1" dirty="0">
                <a:latin typeface="Verdana" panose="020B0604030504040204" pitchFamily="34" charset="0"/>
                <a:ea typeface="Verdana" panose="020B0604030504040204" pitchFamily="34" charset="0"/>
              </a:rPr>
              <a:t>2025</a:t>
            </a:r>
          </a:p>
          <a:p>
            <a:pPr marL="285750" indent="-285750">
              <a:buFontTx/>
              <a:buChar char="-"/>
            </a:pPr>
            <a:r>
              <a:rPr lang="es-UY" sz="1100" dirty="0">
                <a:latin typeface="Verdana" panose="020B0604030504040204" pitchFamily="34" charset="0"/>
                <a:ea typeface="Verdana" panose="020B0604030504040204" pitchFamily="34" charset="0"/>
              </a:rPr>
              <a:t>Expedición interna</a:t>
            </a:r>
          </a:p>
          <a:p>
            <a:pPr marL="285750" indent="-285750">
              <a:buFontTx/>
              <a:buChar char="-"/>
            </a:pPr>
            <a:r>
              <a:rPr lang="es-UY" sz="1100" dirty="0">
                <a:latin typeface="Verdana" panose="020B0604030504040204" pitchFamily="34" charset="0"/>
                <a:ea typeface="Verdana" panose="020B0604030504040204" pitchFamily="34" charset="0"/>
              </a:rPr>
              <a:t>Apartados postales</a:t>
            </a:r>
          </a:p>
          <a:p>
            <a:pPr marL="285750" indent="-285750">
              <a:buFontTx/>
              <a:buChar char="-"/>
            </a:pPr>
            <a:r>
              <a:rPr lang="es-UY" sz="1100" dirty="0">
                <a:latin typeface="Verdana" panose="020B0604030504040204" pitchFamily="34" charset="0"/>
                <a:ea typeface="Verdana" panose="020B0604030504040204" pitchFamily="34" charset="0"/>
              </a:rPr>
              <a:t>Punto de venta</a:t>
            </a:r>
          </a:p>
        </p:txBody>
      </p:sp>
      <p:sp>
        <p:nvSpPr>
          <p:cNvPr id="37" name="Rectangle 36">
            <a:extLst>
              <a:ext uri="{FF2B5EF4-FFF2-40B4-BE49-F238E27FC236}">
                <a16:creationId xmlns:a16="http://schemas.microsoft.com/office/drawing/2014/main" id="{B2383AE2-8333-44C4-8548-5924EE1517D2}"/>
              </a:ext>
            </a:extLst>
          </p:cNvPr>
          <p:cNvSpPr/>
          <p:nvPr/>
        </p:nvSpPr>
        <p:spPr>
          <a:xfrm>
            <a:off x="10425699" y="3168696"/>
            <a:ext cx="1592318" cy="2447739"/>
          </a:xfrm>
          <a:prstGeom prst="rect">
            <a:avLst/>
          </a:prstGeom>
          <a:solidFill>
            <a:schemeClr val="accent5">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9" name="TextBox 38">
            <a:extLst>
              <a:ext uri="{FF2B5EF4-FFF2-40B4-BE49-F238E27FC236}">
                <a16:creationId xmlns:a16="http://schemas.microsoft.com/office/drawing/2014/main" id="{A748D018-0498-44BA-8776-F549A4C1792B}"/>
              </a:ext>
            </a:extLst>
          </p:cNvPr>
          <p:cNvSpPr txBox="1"/>
          <p:nvPr/>
        </p:nvSpPr>
        <p:spPr>
          <a:xfrm>
            <a:off x="10425699" y="3229314"/>
            <a:ext cx="1584000" cy="523220"/>
          </a:xfrm>
          <a:prstGeom prst="rect">
            <a:avLst/>
          </a:prstGeom>
          <a:noFill/>
        </p:spPr>
        <p:txBody>
          <a:bodyPr wrap="square" rtlCol="0">
            <a:spAutoFit/>
          </a:bodyPr>
          <a:lstStyle/>
          <a:p>
            <a:r>
              <a:rPr lang="es-UY" sz="1400" b="1" dirty="0"/>
              <a:t>«DPS Mobile»</a:t>
            </a:r>
          </a:p>
          <a:p>
            <a:r>
              <a:rPr lang="es-UY" sz="1400" dirty="0"/>
              <a:t>- Distribución del correo</a:t>
            </a:r>
          </a:p>
        </p:txBody>
      </p:sp>
      <p:pic>
        <p:nvPicPr>
          <p:cNvPr id="41" name="Picture 40">
            <a:extLst>
              <a:ext uri="{FF2B5EF4-FFF2-40B4-BE49-F238E27FC236}">
                <a16:creationId xmlns:a16="http://schemas.microsoft.com/office/drawing/2014/main" id="{5954E0BD-5F19-43C2-A182-8F7F0F84B532}"/>
              </a:ext>
            </a:extLst>
          </p:cNvPr>
          <p:cNvPicPr>
            <a:picLocks noChangeAspect="1"/>
          </p:cNvPicPr>
          <p:nvPr/>
        </p:nvPicPr>
        <p:blipFill>
          <a:blip r:embed="rId4"/>
          <a:stretch>
            <a:fillRect/>
          </a:stretch>
        </p:blipFill>
        <p:spPr>
          <a:xfrm>
            <a:off x="4127029" y="1961211"/>
            <a:ext cx="484181" cy="483467"/>
          </a:xfrm>
          <a:prstGeom prst="rect">
            <a:avLst/>
          </a:prstGeom>
        </p:spPr>
      </p:pic>
      <p:sp>
        <p:nvSpPr>
          <p:cNvPr id="51" name="Rectangle 50">
            <a:extLst>
              <a:ext uri="{FF2B5EF4-FFF2-40B4-BE49-F238E27FC236}">
                <a16:creationId xmlns:a16="http://schemas.microsoft.com/office/drawing/2014/main" id="{9A4505B2-EA76-479A-9AB0-11DF9D41E6AF}"/>
              </a:ext>
            </a:extLst>
          </p:cNvPr>
          <p:cNvSpPr/>
          <p:nvPr/>
        </p:nvSpPr>
        <p:spPr>
          <a:xfrm>
            <a:off x="6999328"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TextBox 51">
            <a:extLst>
              <a:ext uri="{FF2B5EF4-FFF2-40B4-BE49-F238E27FC236}">
                <a16:creationId xmlns:a16="http://schemas.microsoft.com/office/drawing/2014/main" id="{AF84130C-24B9-44A4-936B-407A4149F093}"/>
              </a:ext>
            </a:extLst>
          </p:cNvPr>
          <p:cNvSpPr txBox="1"/>
          <p:nvPr/>
        </p:nvSpPr>
        <p:spPr>
          <a:xfrm>
            <a:off x="6999328" y="2440914"/>
            <a:ext cx="1592317" cy="523220"/>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Tratamiento internacional</a:t>
            </a:r>
          </a:p>
        </p:txBody>
      </p:sp>
      <p:pic>
        <p:nvPicPr>
          <p:cNvPr id="53" name="Picture 52">
            <a:extLst>
              <a:ext uri="{FF2B5EF4-FFF2-40B4-BE49-F238E27FC236}">
                <a16:creationId xmlns:a16="http://schemas.microsoft.com/office/drawing/2014/main" id="{8977AD18-DA31-43B4-8198-A3DAC0300BD4}"/>
              </a:ext>
            </a:extLst>
          </p:cNvPr>
          <p:cNvPicPr>
            <a:picLocks noChangeAspect="1"/>
          </p:cNvPicPr>
          <p:nvPr/>
        </p:nvPicPr>
        <p:blipFill>
          <a:blip r:embed="rId4"/>
          <a:stretch>
            <a:fillRect/>
          </a:stretch>
        </p:blipFill>
        <p:spPr>
          <a:xfrm>
            <a:off x="7553396" y="1961211"/>
            <a:ext cx="484181" cy="483467"/>
          </a:xfrm>
          <a:prstGeom prst="rect">
            <a:avLst/>
          </a:prstGeom>
        </p:spPr>
      </p:pic>
      <p:sp>
        <p:nvSpPr>
          <p:cNvPr id="54" name="Rectangle 53">
            <a:extLst>
              <a:ext uri="{FF2B5EF4-FFF2-40B4-BE49-F238E27FC236}">
                <a16:creationId xmlns:a16="http://schemas.microsoft.com/office/drawing/2014/main" id="{B2CA360A-CCC4-48FD-AD69-94645ED0BCFE}"/>
              </a:ext>
            </a:extLst>
          </p:cNvPr>
          <p:cNvSpPr/>
          <p:nvPr/>
        </p:nvSpPr>
        <p:spPr>
          <a:xfrm>
            <a:off x="8711956" y="1756525"/>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TextBox 54">
            <a:extLst>
              <a:ext uri="{FF2B5EF4-FFF2-40B4-BE49-F238E27FC236}">
                <a16:creationId xmlns:a16="http://schemas.microsoft.com/office/drawing/2014/main" id="{BF479C7A-BB36-4C71-BA0C-913C45CDBC91}"/>
              </a:ext>
            </a:extLst>
          </p:cNvPr>
          <p:cNvSpPr txBox="1"/>
          <p:nvPr/>
        </p:nvSpPr>
        <p:spPr>
          <a:xfrm>
            <a:off x="8711956" y="2440914"/>
            <a:ext cx="1592317" cy="523220"/>
          </a:xfrm>
          <a:prstGeom prst="rect">
            <a:avLst/>
          </a:prstGeom>
          <a:noFill/>
        </p:spPr>
        <p:txBody>
          <a:bodyPr wrap="square" rtlCol="0">
            <a:spAutoFit/>
          </a:bodyPr>
          <a:lstStyle/>
          <a:p>
            <a:pPr algn="ctr"/>
            <a:r>
              <a:rPr lang="es-UY" sz="1400" dirty="0">
                <a:latin typeface="Verdana" panose="020B0604030504040204" pitchFamily="34" charset="0"/>
                <a:ea typeface="Verdana" panose="020B0604030504040204" pitchFamily="34" charset="0"/>
              </a:rPr>
              <a:t>Tratamiento interno</a:t>
            </a:r>
          </a:p>
        </p:txBody>
      </p:sp>
      <p:pic>
        <p:nvPicPr>
          <p:cNvPr id="56" name="Picture 55">
            <a:extLst>
              <a:ext uri="{FF2B5EF4-FFF2-40B4-BE49-F238E27FC236}">
                <a16:creationId xmlns:a16="http://schemas.microsoft.com/office/drawing/2014/main" id="{73E582B0-79A5-44FE-A00A-9AFEAD2A27F6}"/>
              </a:ext>
            </a:extLst>
          </p:cNvPr>
          <p:cNvPicPr>
            <a:picLocks noChangeAspect="1"/>
          </p:cNvPicPr>
          <p:nvPr/>
        </p:nvPicPr>
        <p:blipFill>
          <a:blip r:embed="rId3"/>
          <a:srcRect/>
          <a:stretch/>
        </p:blipFill>
        <p:spPr>
          <a:xfrm>
            <a:off x="9285786" y="1986880"/>
            <a:ext cx="444656" cy="432129"/>
          </a:xfrm>
          <a:prstGeom prst="rect">
            <a:avLst/>
          </a:prstGeom>
        </p:spPr>
      </p:pic>
      <p:sp>
        <p:nvSpPr>
          <p:cNvPr id="57" name="Rectangle 56">
            <a:extLst>
              <a:ext uri="{FF2B5EF4-FFF2-40B4-BE49-F238E27FC236}">
                <a16:creationId xmlns:a16="http://schemas.microsoft.com/office/drawing/2014/main" id="{68D9EA5C-9851-49BB-8CD4-081101BC3E21}"/>
              </a:ext>
            </a:extLst>
          </p:cNvPr>
          <p:cNvSpPr/>
          <p:nvPr/>
        </p:nvSpPr>
        <p:spPr>
          <a:xfrm>
            <a:off x="10432466" y="1756526"/>
            <a:ext cx="1592318" cy="1412171"/>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16CF4914-69D2-43EC-9C1F-F99CAAD7BEF3}"/>
              </a:ext>
            </a:extLst>
          </p:cNvPr>
          <p:cNvPicPr>
            <a:picLocks noChangeAspect="1"/>
          </p:cNvPicPr>
          <p:nvPr/>
        </p:nvPicPr>
        <p:blipFill>
          <a:blip r:embed="rId2"/>
          <a:stretch>
            <a:fillRect/>
          </a:stretch>
        </p:blipFill>
        <p:spPr>
          <a:xfrm>
            <a:off x="11031000" y="2010544"/>
            <a:ext cx="395250" cy="384800"/>
          </a:xfrm>
          <a:prstGeom prst="rect">
            <a:avLst/>
          </a:prstGeom>
        </p:spPr>
      </p:pic>
      <p:sp>
        <p:nvSpPr>
          <p:cNvPr id="59" name="TextBox 58">
            <a:extLst>
              <a:ext uri="{FF2B5EF4-FFF2-40B4-BE49-F238E27FC236}">
                <a16:creationId xmlns:a16="http://schemas.microsoft.com/office/drawing/2014/main" id="{63FF6015-E317-4B1D-815C-ED38F603298F}"/>
              </a:ext>
            </a:extLst>
          </p:cNvPr>
          <p:cNvSpPr txBox="1"/>
          <p:nvPr/>
        </p:nvSpPr>
        <p:spPr>
          <a:xfrm>
            <a:off x="10432466" y="2579413"/>
            <a:ext cx="1592317" cy="369332"/>
          </a:xfrm>
          <a:prstGeom prst="rect">
            <a:avLst/>
          </a:prstGeom>
          <a:noFill/>
        </p:spPr>
        <p:txBody>
          <a:bodyPr wrap="square" rtlCol="0">
            <a:spAutoFit/>
          </a:bodyPr>
          <a:lstStyle/>
          <a:p>
            <a:pPr algn="ctr"/>
            <a:r>
              <a:rPr lang="es-UY" dirty="0"/>
              <a:t>Personas</a:t>
            </a:r>
          </a:p>
        </p:txBody>
      </p:sp>
      <p:sp>
        <p:nvSpPr>
          <p:cNvPr id="60" name="Rectangle: Rounded Corners 59">
            <a:extLst>
              <a:ext uri="{FF2B5EF4-FFF2-40B4-BE49-F238E27FC236}">
                <a16:creationId xmlns:a16="http://schemas.microsoft.com/office/drawing/2014/main" id="{8A6D4CC7-291E-466A-8255-FC98F66D039F}"/>
              </a:ext>
            </a:extLst>
          </p:cNvPr>
          <p:cNvSpPr/>
          <p:nvPr/>
        </p:nvSpPr>
        <p:spPr>
          <a:xfrm>
            <a:off x="6995194" y="1241565"/>
            <a:ext cx="5018688"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b="1" dirty="0">
                <a:solidFill>
                  <a:schemeClr val="tx1"/>
                </a:solidFill>
              </a:rPr>
              <a:t>ETAPA 3</a:t>
            </a:r>
          </a:p>
        </p:txBody>
      </p:sp>
      <p:sp>
        <p:nvSpPr>
          <p:cNvPr id="61" name="Rectangle: Rounded Corners 60">
            <a:extLst>
              <a:ext uri="{FF2B5EF4-FFF2-40B4-BE49-F238E27FC236}">
                <a16:creationId xmlns:a16="http://schemas.microsoft.com/office/drawing/2014/main" id="{EED11C7B-F9C8-4F83-AC00-E70BF0A8443E}"/>
              </a:ext>
            </a:extLst>
          </p:cNvPr>
          <p:cNvSpPr/>
          <p:nvPr/>
        </p:nvSpPr>
        <p:spPr>
          <a:xfrm>
            <a:off x="5285094" y="1245810"/>
            <a:ext cx="1593370" cy="396743"/>
          </a:xfrm>
          <a:prstGeom prst="round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b="1" dirty="0">
                <a:solidFill>
                  <a:schemeClr val="tx1"/>
                </a:solidFill>
              </a:rPr>
              <a:t>ETAPA 2</a:t>
            </a:r>
          </a:p>
        </p:txBody>
      </p:sp>
      <p:pic>
        <p:nvPicPr>
          <p:cNvPr id="62" name="Picture 61">
            <a:extLst>
              <a:ext uri="{FF2B5EF4-FFF2-40B4-BE49-F238E27FC236}">
                <a16:creationId xmlns:a16="http://schemas.microsoft.com/office/drawing/2014/main" id="{6567F63F-E138-4F01-936F-8C0C321805B8}"/>
              </a:ext>
            </a:extLst>
          </p:cNvPr>
          <p:cNvPicPr>
            <a:picLocks noChangeAspect="1"/>
          </p:cNvPicPr>
          <p:nvPr/>
        </p:nvPicPr>
        <p:blipFill>
          <a:blip r:embed="rId5"/>
          <a:stretch>
            <a:fillRect/>
          </a:stretch>
        </p:blipFill>
        <p:spPr>
          <a:xfrm>
            <a:off x="5655867" y="1804115"/>
            <a:ext cx="789392" cy="797658"/>
          </a:xfrm>
          <a:prstGeom prst="rect">
            <a:avLst/>
          </a:prstGeom>
        </p:spPr>
      </p:pic>
      <p:sp>
        <p:nvSpPr>
          <p:cNvPr id="63" name="Arrow: Left-Right 62">
            <a:extLst>
              <a:ext uri="{FF2B5EF4-FFF2-40B4-BE49-F238E27FC236}">
                <a16:creationId xmlns:a16="http://schemas.microsoft.com/office/drawing/2014/main" id="{89C63D60-CD97-4C7F-9332-53D41BB559F3}"/>
              </a:ext>
            </a:extLst>
          </p:cNvPr>
          <p:cNvSpPr/>
          <p:nvPr/>
        </p:nvSpPr>
        <p:spPr>
          <a:xfrm>
            <a:off x="219345" y="5820997"/>
            <a:ext cx="11866791" cy="700502"/>
          </a:xfrm>
          <a:prstGeom prst="leftRightArrow">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UY" sz="2000" b="1" dirty="0">
                <a:solidFill>
                  <a:schemeClr val="bg1"/>
                </a:solidFill>
              </a:rPr>
              <a:t>POST*Net</a:t>
            </a:r>
          </a:p>
        </p:txBody>
      </p:sp>
      <p:sp>
        <p:nvSpPr>
          <p:cNvPr id="65" name="Title 3">
            <a:extLst>
              <a:ext uri="{FF2B5EF4-FFF2-40B4-BE49-F238E27FC236}">
                <a16:creationId xmlns:a16="http://schemas.microsoft.com/office/drawing/2014/main" id="{016D553C-0A12-4093-8143-C730255DC1CD}"/>
              </a:ext>
            </a:extLst>
          </p:cNvPr>
          <p:cNvSpPr txBox="1">
            <a:spLocks/>
          </p:cNvSpPr>
          <p:nvPr/>
        </p:nvSpPr>
        <p:spPr>
          <a:xfrm>
            <a:off x="1583853" y="315333"/>
            <a:ext cx="8960386"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3600" dirty="0"/>
              <a:t>Productos y soluciones de la UPU</a:t>
            </a:r>
          </a:p>
        </p:txBody>
      </p:sp>
    </p:spTree>
    <p:extLst>
      <p:ext uri="{BB962C8B-B14F-4D97-AF65-F5344CB8AC3E}">
        <p14:creationId xmlns:p14="http://schemas.microsoft.com/office/powerpoint/2010/main" val="34861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0CCDA-0D25-4DC6-8474-6B97E696E385}"/>
              </a:ext>
            </a:extLst>
          </p:cNvPr>
          <p:cNvSpPr txBox="1">
            <a:spLocks noGrp="1"/>
          </p:cNvSpPr>
          <p:nvPr>
            <p:ph type="title"/>
          </p:nvPr>
        </p:nvSpPr>
        <p:spPr>
          <a:xfrm>
            <a:off x="1743075" y="496888"/>
            <a:ext cx="9245767" cy="57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3600" dirty="0"/>
              <a:t>Productos y soluciones de la UPU</a:t>
            </a:r>
          </a:p>
        </p:txBody>
      </p:sp>
      <p:sp>
        <p:nvSpPr>
          <p:cNvPr id="11" name="Rectangle: Rounded Corners 10">
            <a:extLst>
              <a:ext uri="{FF2B5EF4-FFF2-40B4-BE49-F238E27FC236}">
                <a16:creationId xmlns:a16="http://schemas.microsoft.com/office/drawing/2014/main" id="{6BBFA6D0-2481-4BBD-A6FE-21823528852C}"/>
              </a:ext>
            </a:extLst>
          </p:cNvPr>
          <p:cNvSpPr/>
          <p:nvPr/>
        </p:nvSpPr>
        <p:spPr>
          <a:xfrm>
            <a:off x="2805706" y="173972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5" name="Rectangle: Rounded Corners 4">
            <a:extLst>
              <a:ext uri="{FF2B5EF4-FFF2-40B4-BE49-F238E27FC236}">
                <a16:creationId xmlns:a16="http://schemas.microsoft.com/office/drawing/2014/main" id="{D7C62C7E-9860-4457-A192-20879D5BFF2F}"/>
              </a:ext>
            </a:extLst>
          </p:cNvPr>
          <p:cNvSpPr/>
          <p:nvPr/>
        </p:nvSpPr>
        <p:spPr>
          <a:xfrm>
            <a:off x="711200" y="1746836"/>
            <a:ext cx="2520731"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b="1" dirty="0">
                <a:solidFill>
                  <a:schemeClr val="bg1"/>
                </a:solidFill>
                <a:latin typeface="Verdana" panose="020B0604030504040204" pitchFamily="34" charset="0"/>
                <a:ea typeface="Verdana" panose="020B0604030504040204" pitchFamily="34" charset="0"/>
              </a:rPr>
              <a:t>Verificación EAD</a:t>
            </a:r>
          </a:p>
        </p:txBody>
      </p:sp>
      <p:sp>
        <p:nvSpPr>
          <p:cNvPr id="12" name="TextBox 11">
            <a:extLst>
              <a:ext uri="{FF2B5EF4-FFF2-40B4-BE49-F238E27FC236}">
                <a16:creationId xmlns:a16="http://schemas.microsoft.com/office/drawing/2014/main" id="{A9DCC977-EA75-4E0B-9949-DD331637B151}"/>
              </a:ext>
            </a:extLst>
          </p:cNvPr>
          <p:cNvSpPr txBox="1"/>
          <p:nvPr/>
        </p:nvSpPr>
        <p:spPr>
          <a:xfrm>
            <a:off x="3657599" y="1903713"/>
            <a:ext cx="7472856" cy="830997"/>
          </a:xfrm>
          <a:prstGeom prst="rect">
            <a:avLst/>
          </a:prstGeom>
          <a:solidFill>
            <a:schemeClr val="accent4">
              <a:lumMod val="20000"/>
              <a:lumOff val="80000"/>
            </a:schemeClr>
          </a:solidFill>
        </p:spPr>
        <p:txBody>
          <a:bodyPr wrap="square" rtlCol="0">
            <a:spAutoFit/>
          </a:bodyPr>
          <a:lstStyle/>
          <a:p>
            <a:r>
              <a:rPr lang="es-UY" sz="1600" dirty="0">
                <a:latin typeface="Verdana" panose="020B0604030504040204" pitchFamily="34" charset="0"/>
                <a:ea typeface="Verdana" panose="020B0604030504040204" pitchFamily="34" charset="0"/>
              </a:rPr>
              <a:t>Evaluar el cumplimiento del correo de salida, en tránsito o de llegada</a:t>
            </a:r>
          </a:p>
          <a:p>
            <a:r>
              <a:rPr lang="es-UY" sz="1600" dirty="0">
                <a:latin typeface="Verdana" panose="020B0604030504040204" pitchFamily="34" charset="0"/>
                <a:ea typeface="Verdana" panose="020B0604030504040204" pitchFamily="34" charset="0"/>
              </a:rPr>
              <a:t>con las </a:t>
            </a:r>
            <a:r>
              <a:rPr lang="es-UY" sz="1600" b="1" dirty="0">
                <a:latin typeface="Verdana" panose="020B0604030504040204" pitchFamily="34" charset="0"/>
                <a:ea typeface="Verdana" panose="020B0604030504040204" pitchFamily="34" charset="0"/>
              </a:rPr>
              <a:t>exigencias en materia de información electrónica anticipada</a:t>
            </a:r>
          </a:p>
        </p:txBody>
      </p:sp>
      <p:sp>
        <p:nvSpPr>
          <p:cNvPr id="14" name="Rectangle: Rounded Corners 13">
            <a:extLst>
              <a:ext uri="{FF2B5EF4-FFF2-40B4-BE49-F238E27FC236}">
                <a16:creationId xmlns:a16="http://schemas.microsoft.com/office/drawing/2014/main" id="{7CE5CE37-1910-4809-875F-FAE1225FE6DA}"/>
              </a:ext>
            </a:extLst>
          </p:cNvPr>
          <p:cNvSpPr/>
          <p:nvPr/>
        </p:nvSpPr>
        <p:spPr>
          <a:xfrm>
            <a:off x="2805706" y="288325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5" name="TextBox 14">
            <a:extLst>
              <a:ext uri="{FF2B5EF4-FFF2-40B4-BE49-F238E27FC236}">
                <a16:creationId xmlns:a16="http://schemas.microsoft.com/office/drawing/2014/main" id="{3C5D9382-1881-4282-8595-E4BB633958CF}"/>
              </a:ext>
            </a:extLst>
          </p:cNvPr>
          <p:cNvSpPr txBox="1"/>
          <p:nvPr/>
        </p:nvSpPr>
        <p:spPr>
          <a:xfrm>
            <a:off x="3657598" y="3040128"/>
            <a:ext cx="7331243" cy="584775"/>
          </a:xfrm>
          <a:prstGeom prst="rect">
            <a:avLst/>
          </a:prstGeom>
          <a:solidFill>
            <a:schemeClr val="accent4">
              <a:lumMod val="20000"/>
              <a:lumOff val="80000"/>
            </a:schemeClr>
          </a:solidFill>
        </p:spPr>
        <p:txBody>
          <a:bodyPr wrap="square" rtlCol="0">
            <a:spAutoFit/>
          </a:bodyPr>
          <a:lstStyle/>
          <a:p>
            <a:r>
              <a:rPr lang="es-UY" sz="1600" b="1" dirty="0">
                <a:latin typeface="Verdana" panose="020B0604030504040204" pitchFamily="34" charset="0"/>
                <a:ea typeface="Verdana" panose="020B0604030504040204" pitchFamily="34" charset="0"/>
              </a:rPr>
              <a:t>Códigos del Sistema Armonizado</a:t>
            </a:r>
            <a:r>
              <a:rPr lang="es-UY" sz="1600" dirty="0">
                <a:latin typeface="Verdana" panose="020B0604030504040204" pitchFamily="34" charset="0"/>
                <a:ea typeface="Verdana" panose="020B0604030504040204" pitchFamily="34" charset="0"/>
              </a:rPr>
              <a:t>, </a:t>
            </a:r>
            <a:r>
              <a:rPr lang="es-UY" sz="1600" b="1" dirty="0">
                <a:latin typeface="Verdana" panose="020B0604030504040204" pitchFamily="34" charset="0"/>
                <a:ea typeface="Verdana" panose="020B0604030504040204" pitchFamily="34" charset="0"/>
              </a:rPr>
              <a:t>prohibiciones y restricciones</a:t>
            </a:r>
            <a:r>
              <a:rPr lang="es-UY" sz="1600" dirty="0">
                <a:latin typeface="Verdana" panose="020B0604030504040204" pitchFamily="34" charset="0"/>
                <a:ea typeface="Verdana" panose="020B0604030504040204" pitchFamily="34" charset="0"/>
              </a:rPr>
              <a:t>, </a:t>
            </a:r>
            <a:r>
              <a:rPr lang="es-UY" sz="1600" b="1" dirty="0">
                <a:latin typeface="Verdana" panose="020B0604030504040204" pitchFamily="34" charset="0"/>
                <a:ea typeface="Verdana" panose="020B0604030504040204" pitchFamily="34" charset="0"/>
              </a:rPr>
              <a:t>partes no autorizadas </a:t>
            </a:r>
            <a:r>
              <a:rPr lang="es-UY" sz="1600" dirty="0">
                <a:latin typeface="Verdana" panose="020B0604030504040204" pitchFamily="34" charset="0"/>
                <a:ea typeface="Verdana" panose="020B0604030504040204" pitchFamily="34" charset="0"/>
              </a:rPr>
              <a:t>de varios proveedores</a:t>
            </a:r>
          </a:p>
        </p:txBody>
      </p:sp>
      <p:sp>
        <p:nvSpPr>
          <p:cNvPr id="16" name="Rectangle: Rounded Corners 15">
            <a:extLst>
              <a:ext uri="{FF2B5EF4-FFF2-40B4-BE49-F238E27FC236}">
                <a16:creationId xmlns:a16="http://schemas.microsoft.com/office/drawing/2014/main" id="{154A1312-42DC-418B-AC71-AFB1940CA52A}"/>
              </a:ext>
            </a:extLst>
          </p:cNvPr>
          <p:cNvSpPr/>
          <p:nvPr/>
        </p:nvSpPr>
        <p:spPr>
          <a:xfrm>
            <a:off x="2805706" y="4015212"/>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7" name="TextBox 16">
            <a:extLst>
              <a:ext uri="{FF2B5EF4-FFF2-40B4-BE49-F238E27FC236}">
                <a16:creationId xmlns:a16="http://schemas.microsoft.com/office/drawing/2014/main" id="{E777A609-8565-4B53-821F-EC8AD5F5DA89}"/>
              </a:ext>
            </a:extLst>
          </p:cNvPr>
          <p:cNvSpPr txBox="1"/>
          <p:nvPr/>
        </p:nvSpPr>
        <p:spPr>
          <a:xfrm>
            <a:off x="3657599" y="4179204"/>
            <a:ext cx="7331242" cy="646331"/>
          </a:xfrm>
          <a:prstGeom prst="rect">
            <a:avLst/>
          </a:prstGeom>
          <a:solidFill>
            <a:schemeClr val="accent4">
              <a:lumMod val="20000"/>
              <a:lumOff val="80000"/>
            </a:schemeClr>
          </a:solidFill>
        </p:spPr>
        <p:txBody>
          <a:bodyPr wrap="square" rtlCol="0">
            <a:spAutoFit/>
          </a:bodyPr>
          <a:lstStyle/>
          <a:p>
            <a:r>
              <a:rPr lang="es-UY" dirty="0">
                <a:latin typeface="Verdana" panose="020B0604030504040204" pitchFamily="34" charset="0"/>
                <a:ea typeface="Verdana" panose="020B0604030504040204" pitchFamily="34" charset="0"/>
              </a:rPr>
              <a:t>Solución «entrega con derechos pagados» genérica integrada en </a:t>
            </a:r>
            <a:r>
              <a:rPr lang="es-UY" b="1" dirty="0">
                <a:latin typeface="Verdana" panose="020B0604030504040204" pitchFamily="34" charset="0"/>
                <a:ea typeface="Verdana" panose="020B0604030504040204" pitchFamily="34" charset="0"/>
              </a:rPr>
              <a:t>CDS</a:t>
            </a:r>
            <a:r>
              <a:rPr lang="es-UY" dirty="0">
                <a:latin typeface="Verdana" panose="020B0604030504040204" pitchFamily="34" charset="0"/>
                <a:ea typeface="Verdana" panose="020B0604030504040204" pitchFamily="34" charset="0"/>
              </a:rPr>
              <a:t> y disponible en la </a:t>
            </a:r>
            <a:r>
              <a:rPr lang="es-UY" b="1" dirty="0">
                <a:latin typeface="Verdana" panose="020B0604030504040204" pitchFamily="34" charset="0"/>
                <a:ea typeface="Verdana" panose="020B0604030504040204" pitchFamily="34" charset="0"/>
              </a:rPr>
              <a:t>pasarela de API de la UPU</a:t>
            </a:r>
          </a:p>
        </p:txBody>
      </p:sp>
      <p:sp>
        <p:nvSpPr>
          <p:cNvPr id="18" name="Rectangle: Rounded Corners 17">
            <a:extLst>
              <a:ext uri="{FF2B5EF4-FFF2-40B4-BE49-F238E27FC236}">
                <a16:creationId xmlns:a16="http://schemas.microsoft.com/office/drawing/2014/main" id="{B02A86EC-061A-4EE6-8BBE-838D0D73CEDA}"/>
              </a:ext>
            </a:extLst>
          </p:cNvPr>
          <p:cNvSpPr/>
          <p:nvPr/>
        </p:nvSpPr>
        <p:spPr>
          <a:xfrm>
            <a:off x="2805706" y="5156081"/>
            <a:ext cx="8324749" cy="960086"/>
          </a:xfrm>
          <a:prstGeom prst="roundRect">
            <a:avLst/>
          </a:prstGeom>
          <a:solidFill>
            <a:schemeClr val="accent4">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solidFill>
                <a:schemeClr val="tx1"/>
              </a:solidFill>
            </a:endParaRPr>
          </a:p>
        </p:txBody>
      </p:sp>
      <p:sp>
        <p:nvSpPr>
          <p:cNvPr id="19" name="TextBox 18">
            <a:extLst>
              <a:ext uri="{FF2B5EF4-FFF2-40B4-BE49-F238E27FC236}">
                <a16:creationId xmlns:a16="http://schemas.microsoft.com/office/drawing/2014/main" id="{81812359-C196-4DBF-BC98-1D69E16BE769}"/>
              </a:ext>
            </a:extLst>
          </p:cNvPr>
          <p:cNvSpPr txBox="1"/>
          <p:nvPr/>
        </p:nvSpPr>
        <p:spPr>
          <a:xfrm>
            <a:off x="3657598" y="5320073"/>
            <a:ext cx="7181851" cy="584775"/>
          </a:xfrm>
          <a:prstGeom prst="rect">
            <a:avLst/>
          </a:prstGeom>
          <a:solidFill>
            <a:schemeClr val="accent4">
              <a:lumMod val="20000"/>
              <a:lumOff val="80000"/>
            </a:schemeClr>
          </a:solidFill>
        </p:spPr>
        <p:txBody>
          <a:bodyPr wrap="square" rtlCol="0">
            <a:spAutoFit/>
          </a:bodyPr>
          <a:lstStyle/>
          <a:p>
            <a:r>
              <a:rPr lang="es-UY" sz="1600" dirty="0">
                <a:latin typeface="Verdana" panose="020B0604030504040204" pitchFamily="34" charset="0"/>
                <a:ea typeface="Verdana" panose="020B0604030504040204" pitchFamily="34" charset="0"/>
              </a:rPr>
              <a:t>Detección de </a:t>
            </a:r>
            <a:r>
              <a:rPr lang="es-UY" sz="1600" b="1" dirty="0">
                <a:latin typeface="Verdana" panose="020B0604030504040204" pitchFamily="34" charset="0"/>
                <a:ea typeface="Verdana" panose="020B0604030504040204" pitchFamily="34" charset="0"/>
              </a:rPr>
              <a:t>envíos postales peligrosos </a:t>
            </a:r>
            <a:r>
              <a:rPr lang="es-UY" sz="1600" dirty="0">
                <a:latin typeface="Verdana" panose="020B0604030504040204" pitchFamily="34" charset="0"/>
                <a:ea typeface="Verdana" panose="020B0604030504040204" pitchFamily="34" charset="0"/>
              </a:rPr>
              <a:t>en el tratamiento interno e internacional del correo</a:t>
            </a:r>
          </a:p>
        </p:txBody>
      </p:sp>
      <p:sp>
        <p:nvSpPr>
          <p:cNvPr id="7" name="Rectangle: Rounded Corners 6">
            <a:extLst>
              <a:ext uri="{FF2B5EF4-FFF2-40B4-BE49-F238E27FC236}">
                <a16:creationId xmlns:a16="http://schemas.microsoft.com/office/drawing/2014/main" id="{62A999AE-523F-41DD-BAA1-27628B6FF2AB}"/>
              </a:ext>
            </a:extLst>
          </p:cNvPr>
          <p:cNvSpPr/>
          <p:nvPr/>
        </p:nvSpPr>
        <p:spPr>
          <a:xfrm>
            <a:off x="711200" y="2883251"/>
            <a:ext cx="2520731"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b="1" dirty="0">
                <a:solidFill>
                  <a:schemeClr val="bg1"/>
                </a:solidFill>
                <a:latin typeface="Verdana" panose="020B0604030504040204" pitchFamily="34" charset="0"/>
                <a:ea typeface="Verdana" panose="020B0604030504040204" pitchFamily="34" charset="0"/>
              </a:rPr>
              <a:t>Servicios de búsqueda</a:t>
            </a:r>
          </a:p>
        </p:txBody>
      </p:sp>
      <p:sp>
        <p:nvSpPr>
          <p:cNvPr id="8" name="Rectangle: Rounded Corners 7">
            <a:extLst>
              <a:ext uri="{FF2B5EF4-FFF2-40B4-BE49-F238E27FC236}">
                <a16:creationId xmlns:a16="http://schemas.microsoft.com/office/drawing/2014/main" id="{770CF425-35FF-4EE3-AA7B-85B1094C90AD}"/>
              </a:ext>
            </a:extLst>
          </p:cNvPr>
          <p:cNvSpPr/>
          <p:nvPr/>
        </p:nvSpPr>
        <p:spPr>
          <a:xfrm>
            <a:off x="711200" y="4012551"/>
            <a:ext cx="2520731" cy="962747"/>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sz="1400" b="1" dirty="0">
                <a:solidFill>
                  <a:schemeClr val="bg1"/>
                </a:solidFill>
                <a:latin typeface="Verdana" panose="020B0604030504040204" pitchFamily="34" charset="0"/>
                <a:ea typeface="Verdana" panose="020B0604030504040204" pitchFamily="34" charset="0"/>
              </a:rPr>
              <a:t>UPU DDP (solución «entrega con derechos pagados» de la UPU)</a:t>
            </a:r>
          </a:p>
        </p:txBody>
      </p:sp>
      <p:sp>
        <p:nvSpPr>
          <p:cNvPr id="9" name="Rectangle: Rounded Corners 8">
            <a:extLst>
              <a:ext uri="{FF2B5EF4-FFF2-40B4-BE49-F238E27FC236}">
                <a16:creationId xmlns:a16="http://schemas.microsoft.com/office/drawing/2014/main" id="{B8276842-82B1-49C7-952C-9FC4D30FE3C6}"/>
              </a:ext>
            </a:extLst>
          </p:cNvPr>
          <p:cNvSpPr/>
          <p:nvPr/>
        </p:nvSpPr>
        <p:spPr>
          <a:xfrm>
            <a:off x="711200" y="5156081"/>
            <a:ext cx="2520729" cy="960086"/>
          </a:xfrm>
          <a:prstGeom prst="round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Y" sz="1400" b="1" dirty="0">
                <a:solidFill>
                  <a:schemeClr val="bg1"/>
                </a:solidFill>
                <a:latin typeface="Verdana" panose="020B0604030504040204" pitchFamily="34" charset="0"/>
                <a:ea typeface="Verdana" panose="020B0604030504040204" pitchFamily="34" charset="0"/>
              </a:rPr>
              <a:t>DGST (herramienta de búsqueda de mercaderías peligrosas)</a:t>
            </a:r>
          </a:p>
        </p:txBody>
      </p:sp>
    </p:spTree>
    <p:extLst>
      <p:ext uri="{BB962C8B-B14F-4D97-AF65-F5344CB8AC3E}">
        <p14:creationId xmlns:p14="http://schemas.microsoft.com/office/powerpoint/2010/main" val="1819814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F15228-8B7B-4104-B69E-E39C97A50E97}"/>
              </a:ext>
            </a:extLst>
          </p:cNvPr>
          <p:cNvSpPr/>
          <p:nvPr/>
        </p:nvSpPr>
        <p:spPr>
          <a:xfrm>
            <a:off x="862701" y="2184835"/>
            <a:ext cx="2039353" cy="30901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BD4B488-4FF7-4CA1-B150-FA5F1E4790F9}"/>
              </a:ext>
            </a:extLst>
          </p:cNvPr>
          <p:cNvSpPr/>
          <p:nvPr/>
        </p:nvSpPr>
        <p:spPr>
          <a:xfrm>
            <a:off x="1245661" y="2812205"/>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UY" sz="1600" b="1" dirty="0">
                <a:solidFill>
                  <a:schemeClr val="tx1"/>
                </a:solidFill>
                <a:latin typeface="Verdana" panose="020B0604030504040204" pitchFamily="34" charset="0"/>
                <a:ea typeface="Verdana" panose="020B0604030504040204" pitchFamily="34" charset="0"/>
              </a:rPr>
              <a:t>IPS</a:t>
            </a:r>
          </a:p>
        </p:txBody>
      </p:sp>
      <p:sp>
        <p:nvSpPr>
          <p:cNvPr id="6" name="Rectangle: Rounded Corners 5">
            <a:extLst>
              <a:ext uri="{FF2B5EF4-FFF2-40B4-BE49-F238E27FC236}">
                <a16:creationId xmlns:a16="http://schemas.microsoft.com/office/drawing/2014/main" id="{EAAD8159-679E-429F-8421-8432123F5348}"/>
              </a:ext>
            </a:extLst>
          </p:cNvPr>
          <p:cNvSpPr/>
          <p:nvPr/>
        </p:nvSpPr>
        <p:spPr>
          <a:xfrm>
            <a:off x="1245660" y="3606442"/>
            <a:ext cx="1271383" cy="79921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UY" sz="1200" b="1" dirty="0">
                <a:solidFill>
                  <a:schemeClr val="tx1"/>
                </a:solidFill>
                <a:latin typeface="Verdana" panose="020B0604030504040204" pitchFamily="34" charset="0"/>
                <a:ea typeface="Verdana" panose="020B0604030504040204" pitchFamily="34" charset="0"/>
              </a:rPr>
              <a:t>Sistema de declaración de aduana (CDS)</a:t>
            </a:r>
          </a:p>
        </p:txBody>
      </p:sp>
      <p:sp>
        <p:nvSpPr>
          <p:cNvPr id="7" name="Rectangle: Rounded Corners 6">
            <a:extLst>
              <a:ext uri="{FF2B5EF4-FFF2-40B4-BE49-F238E27FC236}">
                <a16:creationId xmlns:a16="http://schemas.microsoft.com/office/drawing/2014/main" id="{88B6C8B7-D350-4413-B3E8-ACA878EF7ADE}"/>
              </a:ext>
            </a:extLst>
          </p:cNvPr>
          <p:cNvSpPr/>
          <p:nvPr/>
        </p:nvSpPr>
        <p:spPr>
          <a:xfrm>
            <a:off x="1234379" y="4509292"/>
            <a:ext cx="1271383" cy="6620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UY" sz="1600" b="1" dirty="0">
                <a:solidFill>
                  <a:schemeClr val="tx1"/>
                </a:solidFill>
                <a:latin typeface="Verdana" panose="020B0604030504040204" pitchFamily="34" charset="0"/>
                <a:ea typeface="Verdana" panose="020B0604030504040204" pitchFamily="34" charset="0"/>
              </a:rPr>
              <a:t>DPS</a:t>
            </a:r>
          </a:p>
        </p:txBody>
      </p:sp>
      <p:cxnSp>
        <p:nvCxnSpPr>
          <p:cNvPr id="8" name="Connector: Elbow 7">
            <a:extLst>
              <a:ext uri="{FF2B5EF4-FFF2-40B4-BE49-F238E27FC236}">
                <a16:creationId xmlns:a16="http://schemas.microsoft.com/office/drawing/2014/main" id="{CA90EE0A-5ED3-46BD-B915-F401BAD30015}"/>
              </a:ext>
            </a:extLst>
          </p:cNvPr>
          <p:cNvCxnSpPr>
            <a:cxnSpLocks/>
            <a:stCxn id="5" idx="1"/>
            <a:endCxn id="7" idx="1"/>
          </p:cNvCxnSpPr>
          <p:nvPr/>
        </p:nvCxnSpPr>
        <p:spPr>
          <a:xfrm rot="10800000" flipV="1">
            <a:off x="1234379" y="3143217"/>
            <a:ext cx="11282" cy="1697087"/>
          </a:xfrm>
          <a:prstGeom prst="bentConnector3">
            <a:avLst>
              <a:gd name="adj1" fmla="val 21262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89BD6F1-8834-4F37-A602-E609EEB57DD0}"/>
              </a:ext>
            </a:extLst>
          </p:cNvPr>
          <p:cNvCxnSpPr>
            <a:cxnSpLocks/>
          </p:cNvCxnSpPr>
          <p:nvPr/>
        </p:nvCxnSpPr>
        <p:spPr>
          <a:xfrm>
            <a:off x="1002816" y="3937454"/>
            <a:ext cx="23156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5281ADC-0D4D-42DC-9B5B-DAFCBC0A388E}"/>
              </a:ext>
            </a:extLst>
          </p:cNvPr>
          <p:cNvSpPr txBox="1"/>
          <p:nvPr/>
        </p:nvSpPr>
        <p:spPr>
          <a:xfrm>
            <a:off x="862701" y="2184835"/>
            <a:ext cx="2039353" cy="584775"/>
          </a:xfrm>
          <a:prstGeom prst="rect">
            <a:avLst/>
          </a:prstGeom>
          <a:noFill/>
        </p:spPr>
        <p:txBody>
          <a:bodyPr wrap="square" rtlCol="0">
            <a:spAutoFit/>
          </a:bodyPr>
          <a:lstStyle/>
          <a:p>
            <a:pPr algn="ctr"/>
            <a:r>
              <a:rPr lang="es-UY" sz="1600" dirty="0">
                <a:latin typeface="Verdana" panose="020B0604030504040204" pitchFamily="34" charset="0"/>
                <a:ea typeface="Verdana" panose="020B0604030504040204" pitchFamily="34" charset="0"/>
              </a:rPr>
              <a:t>Operador</a:t>
            </a:r>
          </a:p>
          <a:p>
            <a:pPr algn="ctr"/>
            <a:r>
              <a:rPr lang="es-UY" sz="1600" dirty="0">
                <a:latin typeface="Verdana" panose="020B0604030504040204" pitchFamily="34" charset="0"/>
                <a:ea typeface="Verdana" panose="020B0604030504040204" pitchFamily="34" charset="0"/>
              </a:rPr>
              <a:t>designado</a:t>
            </a:r>
          </a:p>
        </p:txBody>
      </p:sp>
      <p:sp>
        <p:nvSpPr>
          <p:cNvPr id="17" name="Rectangle 16">
            <a:extLst>
              <a:ext uri="{FF2B5EF4-FFF2-40B4-BE49-F238E27FC236}">
                <a16:creationId xmlns:a16="http://schemas.microsoft.com/office/drawing/2014/main" id="{E7C4108F-922A-4311-B145-8044BF5F234E}"/>
              </a:ext>
            </a:extLst>
          </p:cNvPr>
          <p:cNvSpPr/>
          <p:nvPr/>
        </p:nvSpPr>
        <p:spPr>
          <a:xfrm>
            <a:off x="5165559" y="1513661"/>
            <a:ext cx="2199182"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200" b="1" dirty="0">
                <a:latin typeface="Verdana" panose="020B0604030504040204" pitchFamily="34" charset="0"/>
                <a:ea typeface="Verdana" panose="020B0604030504040204" pitchFamily="34" charset="0"/>
              </a:rPr>
              <a:t>Empresas/mercados de comercio electrónico</a:t>
            </a:r>
          </a:p>
        </p:txBody>
      </p:sp>
      <p:sp>
        <p:nvSpPr>
          <p:cNvPr id="20" name="Rectangle 19">
            <a:extLst>
              <a:ext uri="{FF2B5EF4-FFF2-40B4-BE49-F238E27FC236}">
                <a16:creationId xmlns:a16="http://schemas.microsoft.com/office/drawing/2014/main" id="{FDB33BFF-1828-424E-B650-C43F9EB37A98}"/>
              </a:ext>
            </a:extLst>
          </p:cNvPr>
          <p:cNvSpPr/>
          <p:nvPr/>
        </p:nvSpPr>
        <p:spPr>
          <a:xfrm>
            <a:off x="7364739" y="1513661"/>
            <a:ext cx="3849360"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UY" sz="1400" b="1" dirty="0">
                <a:solidFill>
                  <a:schemeClr val="tx1"/>
                </a:solidFill>
                <a:latin typeface="Verdana" panose="020B0604030504040204" pitchFamily="34" charset="0"/>
                <a:ea typeface="Verdana" panose="020B0604030504040204" pitchFamily="34" charset="0"/>
              </a:rPr>
              <a:t>Seguimiento y localización</a:t>
            </a:r>
          </a:p>
          <a:p>
            <a:pPr>
              <a:lnSpc>
                <a:spcPct val="150000"/>
              </a:lnSpc>
            </a:pPr>
            <a:r>
              <a:rPr lang="es-UY" sz="1400" b="1" dirty="0">
                <a:solidFill>
                  <a:schemeClr val="tx1"/>
                </a:solidFill>
                <a:latin typeface="Verdana" panose="020B0604030504040204" pitchFamily="34" charset="0"/>
                <a:ea typeface="Verdana" panose="020B0604030504040204" pitchFamily="34" charset="0"/>
              </a:rPr>
              <a:t>Declaraciones de aduana</a:t>
            </a:r>
          </a:p>
        </p:txBody>
      </p:sp>
      <p:sp>
        <p:nvSpPr>
          <p:cNvPr id="21" name="Rectangle 20">
            <a:extLst>
              <a:ext uri="{FF2B5EF4-FFF2-40B4-BE49-F238E27FC236}">
                <a16:creationId xmlns:a16="http://schemas.microsoft.com/office/drawing/2014/main" id="{4DE5B69F-3715-44CF-96E3-C4E4B487E7DA}"/>
              </a:ext>
            </a:extLst>
          </p:cNvPr>
          <p:cNvSpPr/>
          <p:nvPr/>
        </p:nvSpPr>
        <p:spPr>
          <a:xfrm>
            <a:off x="5165560" y="2749014"/>
            <a:ext cx="2199181"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200" b="1" dirty="0">
                <a:latin typeface="Verdana" panose="020B0604030504040204" pitchFamily="34" charset="0"/>
                <a:ea typeface="Verdana" panose="020B0604030504040204" pitchFamily="34" charset="0"/>
              </a:rPr>
              <a:t>Aduanas</a:t>
            </a:r>
          </a:p>
          <a:p>
            <a:pPr algn="ctr"/>
            <a:r>
              <a:rPr lang="es-UY" sz="1200" b="1" dirty="0">
                <a:latin typeface="Verdana" panose="020B0604030504040204" pitchFamily="34" charset="0"/>
                <a:ea typeface="Verdana" panose="020B0604030504040204" pitchFamily="34" charset="0"/>
              </a:rPr>
              <a:t>Sistema Aduanero Automatizado (SIDUNEA)</a:t>
            </a:r>
          </a:p>
        </p:txBody>
      </p:sp>
      <p:sp>
        <p:nvSpPr>
          <p:cNvPr id="22" name="Rectangle 21">
            <a:extLst>
              <a:ext uri="{FF2B5EF4-FFF2-40B4-BE49-F238E27FC236}">
                <a16:creationId xmlns:a16="http://schemas.microsoft.com/office/drawing/2014/main" id="{A0188C7E-DA34-494B-B06B-1EA1D263840F}"/>
              </a:ext>
            </a:extLst>
          </p:cNvPr>
          <p:cNvSpPr/>
          <p:nvPr/>
        </p:nvSpPr>
        <p:spPr>
          <a:xfrm>
            <a:off x="7364740" y="2749014"/>
            <a:ext cx="3849360"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UY" sz="1400" b="1" dirty="0">
                <a:solidFill>
                  <a:schemeClr val="tx1"/>
                </a:solidFill>
                <a:latin typeface="Verdana" panose="020B0604030504040204" pitchFamily="34" charset="0"/>
                <a:ea typeface="Verdana" panose="020B0604030504040204" pitchFamily="34" charset="0"/>
              </a:rPr>
              <a:t>Declaraciones de aduana</a:t>
            </a:r>
          </a:p>
          <a:p>
            <a:pPr>
              <a:lnSpc>
                <a:spcPct val="150000"/>
              </a:lnSpc>
            </a:pPr>
            <a:r>
              <a:rPr lang="es-UY" sz="1400" b="1" dirty="0">
                <a:solidFill>
                  <a:schemeClr val="tx1"/>
                </a:solidFill>
                <a:latin typeface="Verdana" panose="020B0604030504040204" pitchFamily="34" charset="0"/>
                <a:ea typeface="Verdana" panose="020B0604030504040204" pitchFamily="34" charset="0"/>
              </a:rPr>
              <a:t>Decisiones de las aduanas</a:t>
            </a:r>
          </a:p>
        </p:txBody>
      </p:sp>
      <p:sp>
        <p:nvSpPr>
          <p:cNvPr id="23" name="Rectangle 22">
            <a:extLst>
              <a:ext uri="{FF2B5EF4-FFF2-40B4-BE49-F238E27FC236}">
                <a16:creationId xmlns:a16="http://schemas.microsoft.com/office/drawing/2014/main" id="{336E4F93-309A-48F5-80F2-829DF89BD504}"/>
              </a:ext>
            </a:extLst>
          </p:cNvPr>
          <p:cNvSpPr/>
          <p:nvPr/>
        </p:nvSpPr>
        <p:spPr>
          <a:xfrm>
            <a:off x="5165561" y="4039604"/>
            <a:ext cx="2201948" cy="1004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b="1" dirty="0">
                <a:latin typeface="Verdana" panose="020B0604030504040204" pitchFamily="34" charset="0"/>
                <a:ea typeface="Verdana" panose="020B0604030504040204" pitchFamily="34" charset="0"/>
              </a:rPr>
              <a:t>Proveedores de soluciones</a:t>
            </a:r>
          </a:p>
        </p:txBody>
      </p:sp>
      <p:sp>
        <p:nvSpPr>
          <p:cNvPr id="24" name="Rectangle 23">
            <a:extLst>
              <a:ext uri="{FF2B5EF4-FFF2-40B4-BE49-F238E27FC236}">
                <a16:creationId xmlns:a16="http://schemas.microsoft.com/office/drawing/2014/main" id="{84BC6FAB-B211-4AD2-A540-645411DFE030}"/>
              </a:ext>
            </a:extLst>
          </p:cNvPr>
          <p:cNvSpPr/>
          <p:nvPr/>
        </p:nvSpPr>
        <p:spPr>
          <a:xfrm>
            <a:off x="7367507" y="4039604"/>
            <a:ext cx="3846593" cy="1004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UY" sz="1400" b="1" dirty="0">
                <a:solidFill>
                  <a:schemeClr val="tx1"/>
                </a:solidFill>
                <a:latin typeface="Verdana" panose="020B0604030504040204" pitchFamily="34" charset="0"/>
                <a:ea typeface="Verdana" panose="020B0604030504040204" pitchFamily="34" charset="0"/>
              </a:rPr>
              <a:t>Servicios de búsqueda</a:t>
            </a:r>
          </a:p>
          <a:p>
            <a:pPr>
              <a:lnSpc>
                <a:spcPct val="150000"/>
              </a:lnSpc>
            </a:pPr>
            <a:r>
              <a:rPr lang="es-UY" sz="1400" b="1" dirty="0">
                <a:solidFill>
                  <a:schemeClr val="tx1"/>
                </a:solidFill>
                <a:latin typeface="Verdana" panose="020B0604030504040204" pitchFamily="34" charset="0"/>
                <a:ea typeface="Verdana" panose="020B0604030504040204" pitchFamily="34" charset="0"/>
              </a:rPr>
              <a:t>Cálculo de costos al desembarque</a:t>
            </a:r>
          </a:p>
        </p:txBody>
      </p:sp>
      <p:sp>
        <p:nvSpPr>
          <p:cNvPr id="25" name="Rectangle 24">
            <a:extLst>
              <a:ext uri="{FF2B5EF4-FFF2-40B4-BE49-F238E27FC236}">
                <a16:creationId xmlns:a16="http://schemas.microsoft.com/office/drawing/2014/main" id="{7B5A31C8-98AF-4F04-9CCA-2C7673393397}"/>
              </a:ext>
            </a:extLst>
          </p:cNvPr>
          <p:cNvSpPr/>
          <p:nvPr/>
        </p:nvSpPr>
        <p:spPr>
          <a:xfrm>
            <a:off x="5165562" y="5274957"/>
            <a:ext cx="2201945" cy="126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b="1" dirty="0">
                <a:latin typeface="Verdana" panose="020B0604030504040204" pitchFamily="34" charset="0"/>
                <a:ea typeface="Verdana" panose="020B0604030504040204" pitchFamily="34" charset="0"/>
              </a:rPr>
              <a:t>UPU</a:t>
            </a:r>
          </a:p>
        </p:txBody>
      </p:sp>
      <p:sp>
        <p:nvSpPr>
          <p:cNvPr id="26" name="Rectangle 25">
            <a:extLst>
              <a:ext uri="{FF2B5EF4-FFF2-40B4-BE49-F238E27FC236}">
                <a16:creationId xmlns:a16="http://schemas.microsoft.com/office/drawing/2014/main" id="{F146AA95-15C2-45E4-B2F4-F5F1190214B1}"/>
              </a:ext>
            </a:extLst>
          </p:cNvPr>
          <p:cNvSpPr/>
          <p:nvPr/>
        </p:nvSpPr>
        <p:spPr>
          <a:xfrm>
            <a:off x="7367506" y="5274957"/>
            <a:ext cx="3846594" cy="126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UY" sz="1400" b="1" dirty="0">
                <a:solidFill>
                  <a:schemeClr val="tx1"/>
                </a:solidFill>
                <a:latin typeface="Verdana" panose="020B0604030504040204" pitchFamily="34" charset="0"/>
                <a:ea typeface="Verdana" panose="020B0604030504040204" pitchFamily="34" charset="0"/>
              </a:rPr>
              <a:t>UPU SAVE</a:t>
            </a:r>
          </a:p>
          <a:p>
            <a:pPr>
              <a:lnSpc>
                <a:spcPct val="150000"/>
              </a:lnSpc>
            </a:pPr>
            <a:r>
              <a:rPr lang="es-UY" sz="1400" b="1" dirty="0">
                <a:solidFill>
                  <a:schemeClr val="tx1"/>
                </a:solidFill>
                <a:latin typeface="Verdana" panose="020B0604030504040204" pitchFamily="34" charset="0"/>
                <a:ea typeface="Verdana" panose="020B0604030504040204" pitchFamily="34" charset="0"/>
              </a:rPr>
              <a:t>Verificación EAD</a:t>
            </a:r>
          </a:p>
          <a:p>
            <a:pPr>
              <a:lnSpc>
                <a:spcPct val="150000"/>
              </a:lnSpc>
            </a:pPr>
            <a:r>
              <a:rPr lang="es-UY" sz="1400" b="1" dirty="0">
                <a:solidFill>
                  <a:schemeClr val="tx1"/>
                </a:solidFill>
                <a:latin typeface="Verdana" panose="020B0604030504040204" pitchFamily="34" charset="0"/>
                <a:ea typeface="Verdana" panose="020B0604030504040204" pitchFamily="34" charset="0"/>
              </a:rPr>
              <a:t>DGST (herramienta de búsqueda de mercaderías peligrosas)</a:t>
            </a:r>
          </a:p>
        </p:txBody>
      </p:sp>
      <p:cxnSp>
        <p:nvCxnSpPr>
          <p:cNvPr id="28" name="Connector: Elbow 27">
            <a:extLst>
              <a:ext uri="{FF2B5EF4-FFF2-40B4-BE49-F238E27FC236}">
                <a16:creationId xmlns:a16="http://schemas.microsoft.com/office/drawing/2014/main" id="{E6AB64D5-5184-4CE5-AD8C-2490D2910B4C}"/>
              </a:ext>
            </a:extLst>
          </p:cNvPr>
          <p:cNvCxnSpPr>
            <a:cxnSpLocks/>
            <a:stCxn id="17" idx="1"/>
            <a:endCxn id="4" idx="3"/>
          </p:cNvCxnSpPr>
          <p:nvPr/>
        </p:nvCxnSpPr>
        <p:spPr>
          <a:xfrm rot="10800000" flipV="1">
            <a:off x="2902055" y="2016028"/>
            <a:ext cx="2263505" cy="171386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or: Elbow 29">
            <a:extLst>
              <a:ext uri="{FF2B5EF4-FFF2-40B4-BE49-F238E27FC236}">
                <a16:creationId xmlns:a16="http://schemas.microsoft.com/office/drawing/2014/main" id="{E18170FD-B3FC-4FC5-B76F-4076617769F6}"/>
              </a:ext>
            </a:extLst>
          </p:cNvPr>
          <p:cNvCxnSpPr>
            <a:cxnSpLocks/>
            <a:stCxn id="21" idx="1"/>
            <a:endCxn id="4" idx="3"/>
          </p:cNvCxnSpPr>
          <p:nvPr/>
        </p:nvCxnSpPr>
        <p:spPr>
          <a:xfrm rot="10800000" flipV="1">
            <a:off x="2902054" y="3251380"/>
            <a:ext cx="2263506" cy="47851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or: Elbow 31">
            <a:extLst>
              <a:ext uri="{FF2B5EF4-FFF2-40B4-BE49-F238E27FC236}">
                <a16:creationId xmlns:a16="http://schemas.microsoft.com/office/drawing/2014/main" id="{872F3389-095F-4A03-99B0-09427977F86A}"/>
              </a:ext>
            </a:extLst>
          </p:cNvPr>
          <p:cNvCxnSpPr>
            <a:cxnSpLocks/>
            <a:stCxn id="23" idx="1"/>
            <a:endCxn id="4" idx="3"/>
          </p:cNvCxnSpPr>
          <p:nvPr/>
        </p:nvCxnSpPr>
        <p:spPr>
          <a:xfrm rot="10800000">
            <a:off x="2902055" y="3729897"/>
            <a:ext cx="2263507" cy="81207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Elbow 33">
            <a:extLst>
              <a:ext uri="{FF2B5EF4-FFF2-40B4-BE49-F238E27FC236}">
                <a16:creationId xmlns:a16="http://schemas.microsoft.com/office/drawing/2014/main" id="{F3F0BC9B-2751-422E-83F6-7E02F423EDE8}"/>
              </a:ext>
            </a:extLst>
          </p:cNvPr>
          <p:cNvCxnSpPr>
            <a:cxnSpLocks/>
            <a:stCxn id="25" idx="1"/>
            <a:endCxn id="4" idx="3"/>
          </p:cNvCxnSpPr>
          <p:nvPr/>
        </p:nvCxnSpPr>
        <p:spPr>
          <a:xfrm rot="10800000">
            <a:off x="2902054" y="3729896"/>
            <a:ext cx="2263508" cy="217891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5617F88A-315C-4E99-B4EE-08C5F5FE0DE5}"/>
              </a:ext>
            </a:extLst>
          </p:cNvPr>
          <p:cNvSpPr txBox="1"/>
          <p:nvPr/>
        </p:nvSpPr>
        <p:spPr>
          <a:xfrm>
            <a:off x="3273731" y="3554440"/>
            <a:ext cx="535724" cy="33855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UY" sz="1600" dirty="0">
                <a:latin typeface="Verdana" panose="020B0604030504040204" pitchFamily="34" charset="0"/>
                <a:ea typeface="Verdana" panose="020B0604030504040204" pitchFamily="34" charset="0"/>
              </a:rPr>
              <a:t>API</a:t>
            </a:r>
            <a:endParaRPr lang="es-UY" dirty="0">
              <a:latin typeface="Verdana" panose="020B0604030504040204" pitchFamily="34" charset="0"/>
              <a:ea typeface="Verdana" panose="020B0604030504040204" pitchFamily="34" charset="0"/>
            </a:endParaRPr>
          </a:p>
        </p:txBody>
      </p:sp>
      <p:sp>
        <p:nvSpPr>
          <p:cNvPr id="29" name="Title 3">
            <a:extLst>
              <a:ext uri="{FF2B5EF4-FFF2-40B4-BE49-F238E27FC236}">
                <a16:creationId xmlns:a16="http://schemas.microsoft.com/office/drawing/2014/main" id="{C2A05A32-A903-4262-96E1-A4FDE76B8101}"/>
              </a:ext>
            </a:extLst>
          </p:cNvPr>
          <p:cNvSpPr txBox="1">
            <a:spLocks/>
          </p:cNvSpPr>
          <p:nvPr/>
        </p:nvSpPr>
        <p:spPr>
          <a:xfrm>
            <a:off x="1583853" y="315333"/>
            <a:ext cx="8960386"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dirty="0"/>
              <a:t>Integración</a:t>
            </a:r>
          </a:p>
        </p:txBody>
      </p:sp>
    </p:spTree>
    <p:extLst>
      <p:ext uri="{BB962C8B-B14F-4D97-AF65-F5344CB8AC3E}">
        <p14:creationId xmlns:p14="http://schemas.microsoft.com/office/powerpoint/2010/main" val="2778960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801230-D6D9-431B-8F71-B587804C6EC0}"/>
              </a:ext>
            </a:extLst>
          </p:cNvPr>
          <p:cNvSpPr txBox="1">
            <a:spLocks noGrp="1"/>
          </p:cNvSpPr>
          <p:nvPr>
            <p:ph type="title"/>
          </p:nvPr>
        </p:nvSpPr>
        <p:spPr>
          <a:xfrm>
            <a:off x="1743075" y="496888"/>
            <a:ext cx="7967663" cy="574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dirty="0"/>
              <a:t>Tecnología</a:t>
            </a:r>
          </a:p>
        </p:txBody>
      </p:sp>
      <p:pic>
        <p:nvPicPr>
          <p:cNvPr id="6" name="Picture 5">
            <a:extLst>
              <a:ext uri="{FF2B5EF4-FFF2-40B4-BE49-F238E27FC236}">
                <a16:creationId xmlns:a16="http://schemas.microsoft.com/office/drawing/2014/main" id="{84E45168-0D60-4784-A146-641BAC1E0FB9}"/>
              </a:ext>
            </a:extLst>
          </p:cNvPr>
          <p:cNvPicPr>
            <a:picLocks noChangeAspect="1"/>
          </p:cNvPicPr>
          <p:nvPr/>
        </p:nvPicPr>
        <p:blipFill>
          <a:blip r:embed="rId2"/>
          <a:stretch>
            <a:fillRect/>
          </a:stretch>
        </p:blipFill>
        <p:spPr>
          <a:xfrm>
            <a:off x="1590675" y="1766639"/>
            <a:ext cx="2188550" cy="4449250"/>
          </a:xfrm>
          <a:prstGeom prst="rect">
            <a:avLst/>
          </a:prstGeom>
        </p:spPr>
      </p:pic>
      <p:pic>
        <p:nvPicPr>
          <p:cNvPr id="7" name="Picture 6">
            <a:extLst>
              <a:ext uri="{FF2B5EF4-FFF2-40B4-BE49-F238E27FC236}">
                <a16:creationId xmlns:a16="http://schemas.microsoft.com/office/drawing/2014/main" id="{F0E9910F-93A8-4436-B0DE-6B0215C93536}"/>
              </a:ext>
            </a:extLst>
          </p:cNvPr>
          <p:cNvPicPr>
            <a:picLocks noChangeAspect="1"/>
          </p:cNvPicPr>
          <p:nvPr/>
        </p:nvPicPr>
        <p:blipFill>
          <a:blip r:embed="rId3"/>
          <a:stretch>
            <a:fillRect/>
          </a:stretch>
        </p:blipFill>
        <p:spPr>
          <a:xfrm>
            <a:off x="1666875" y="2232807"/>
            <a:ext cx="1981200" cy="3496232"/>
          </a:xfrm>
          <a:prstGeom prst="rect">
            <a:avLst/>
          </a:prstGeom>
        </p:spPr>
      </p:pic>
      <p:pic>
        <p:nvPicPr>
          <p:cNvPr id="8" name="Picture 7">
            <a:extLst>
              <a:ext uri="{FF2B5EF4-FFF2-40B4-BE49-F238E27FC236}">
                <a16:creationId xmlns:a16="http://schemas.microsoft.com/office/drawing/2014/main" id="{1C8BC8A9-1359-4983-8298-F6895BB13296}"/>
              </a:ext>
            </a:extLst>
          </p:cNvPr>
          <p:cNvPicPr>
            <a:picLocks noChangeAspect="1"/>
          </p:cNvPicPr>
          <p:nvPr/>
        </p:nvPicPr>
        <p:blipFill>
          <a:blip r:embed="rId4"/>
          <a:stretch>
            <a:fillRect/>
          </a:stretch>
        </p:blipFill>
        <p:spPr>
          <a:xfrm>
            <a:off x="1666875" y="2232807"/>
            <a:ext cx="1981200" cy="3496232"/>
          </a:xfrm>
          <a:prstGeom prst="rect">
            <a:avLst/>
          </a:prstGeom>
        </p:spPr>
      </p:pic>
      <p:sp>
        <p:nvSpPr>
          <p:cNvPr id="17" name="Rectangle 16">
            <a:extLst>
              <a:ext uri="{FF2B5EF4-FFF2-40B4-BE49-F238E27FC236}">
                <a16:creationId xmlns:a16="http://schemas.microsoft.com/office/drawing/2014/main" id="{9113CEEF-5FDD-47B6-B815-D1C959864BC9}"/>
              </a:ext>
            </a:extLst>
          </p:cNvPr>
          <p:cNvSpPr/>
          <p:nvPr/>
        </p:nvSpPr>
        <p:spPr>
          <a:xfrm>
            <a:off x="5191382" y="1268557"/>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2400" b="1" dirty="0">
                <a:latin typeface="Verdana" panose="020B0604030504040204" pitchFamily="34" charset="0"/>
                <a:ea typeface="Verdana" panose="020B0604030504040204" pitchFamily="34" charset="0"/>
              </a:rPr>
              <a:t>Web</a:t>
            </a:r>
          </a:p>
        </p:txBody>
      </p:sp>
      <p:sp>
        <p:nvSpPr>
          <p:cNvPr id="18" name="Rectangle 17">
            <a:extLst>
              <a:ext uri="{FF2B5EF4-FFF2-40B4-BE49-F238E27FC236}">
                <a16:creationId xmlns:a16="http://schemas.microsoft.com/office/drawing/2014/main" id="{0B498E05-60F6-4FDB-8E58-9E08067971B8}"/>
              </a:ext>
            </a:extLst>
          </p:cNvPr>
          <p:cNvSpPr/>
          <p:nvPr/>
        </p:nvSpPr>
        <p:spPr>
          <a:xfrm>
            <a:off x="8094865" y="1268557"/>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2400" b="1" dirty="0">
                <a:latin typeface="Verdana" panose="020B0604030504040204" pitchFamily="34" charset="0"/>
                <a:ea typeface="Verdana" panose="020B0604030504040204" pitchFamily="34" charset="0"/>
              </a:rPr>
              <a:t>Móvil</a:t>
            </a:r>
          </a:p>
        </p:txBody>
      </p:sp>
      <p:sp>
        <p:nvSpPr>
          <p:cNvPr id="19" name="Rectangle 18">
            <a:extLst>
              <a:ext uri="{FF2B5EF4-FFF2-40B4-BE49-F238E27FC236}">
                <a16:creationId xmlns:a16="http://schemas.microsoft.com/office/drawing/2014/main" id="{FE87A979-34A3-4084-BB7A-A8919C7A21FC}"/>
              </a:ext>
            </a:extLst>
          </p:cNvPr>
          <p:cNvSpPr/>
          <p:nvPr/>
        </p:nvSpPr>
        <p:spPr>
          <a:xfrm>
            <a:off x="5191382" y="297657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2400" b="1" dirty="0">
                <a:latin typeface="Verdana" panose="020B0604030504040204" pitchFamily="34" charset="0"/>
                <a:ea typeface="Verdana" panose="020B0604030504040204" pitchFamily="34" charset="0"/>
              </a:rPr>
              <a:t>Cliente</a:t>
            </a:r>
          </a:p>
          <a:p>
            <a:pPr algn="ctr"/>
            <a:r>
              <a:rPr lang="es-UY" sz="2400" b="1" dirty="0">
                <a:latin typeface="Verdana" panose="020B0604030504040204" pitchFamily="34" charset="0"/>
                <a:ea typeface="Verdana" panose="020B0604030504040204" pitchFamily="34" charset="0"/>
              </a:rPr>
              <a:t>de Windows</a:t>
            </a:r>
          </a:p>
        </p:txBody>
      </p:sp>
      <p:sp>
        <p:nvSpPr>
          <p:cNvPr id="20" name="Rectangle 19">
            <a:extLst>
              <a:ext uri="{FF2B5EF4-FFF2-40B4-BE49-F238E27FC236}">
                <a16:creationId xmlns:a16="http://schemas.microsoft.com/office/drawing/2014/main" id="{5A7BF63F-7743-438D-AAB9-3550B923C870}"/>
              </a:ext>
            </a:extLst>
          </p:cNvPr>
          <p:cNvSpPr/>
          <p:nvPr/>
        </p:nvSpPr>
        <p:spPr>
          <a:xfrm>
            <a:off x="8094865" y="2976572"/>
            <a:ext cx="2814874" cy="159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2400" b="1" dirty="0">
                <a:latin typeface="Verdana" panose="020B0604030504040204" pitchFamily="34" charset="0"/>
                <a:ea typeface="Verdana" panose="020B0604030504040204" pitchFamily="34" charset="0"/>
              </a:rPr>
              <a:t>API</a:t>
            </a:r>
          </a:p>
        </p:txBody>
      </p:sp>
      <p:sp>
        <p:nvSpPr>
          <p:cNvPr id="21" name="Rectangle 20">
            <a:extLst>
              <a:ext uri="{FF2B5EF4-FFF2-40B4-BE49-F238E27FC236}">
                <a16:creationId xmlns:a16="http://schemas.microsoft.com/office/drawing/2014/main" id="{836EBDF5-D419-4AA8-8C0A-1B20F4A1B015}"/>
              </a:ext>
            </a:extLst>
          </p:cNvPr>
          <p:cNvSpPr/>
          <p:nvPr/>
        </p:nvSpPr>
        <p:spPr>
          <a:xfrm>
            <a:off x="5191382" y="4684990"/>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UY" b="1" dirty="0">
                <a:solidFill>
                  <a:schemeClr val="tx1"/>
                </a:solidFill>
                <a:latin typeface="Verdana" panose="020B0604030504040204" pitchFamily="34" charset="0"/>
                <a:ea typeface="Verdana" panose="020B0604030504040204" pitchFamily="34" charset="0"/>
              </a:rPr>
              <a:t>Pasarela de API de la UPU</a:t>
            </a:r>
          </a:p>
        </p:txBody>
      </p:sp>
      <p:sp>
        <p:nvSpPr>
          <p:cNvPr id="22" name="Rectangle 21">
            <a:extLst>
              <a:ext uri="{FF2B5EF4-FFF2-40B4-BE49-F238E27FC236}">
                <a16:creationId xmlns:a16="http://schemas.microsoft.com/office/drawing/2014/main" id="{E864C24D-CF62-4AA5-AF48-8CA995F1F15F}"/>
              </a:ext>
            </a:extLst>
          </p:cNvPr>
          <p:cNvSpPr/>
          <p:nvPr/>
        </p:nvSpPr>
        <p:spPr>
          <a:xfrm>
            <a:off x="5191382" y="5329046"/>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UY" b="1" dirty="0">
                <a:solidFill>
                  <a:schemeClr val="tx1"/>
                </a:solidFill>
                <a:latin typeface="Verdana" panose="020B0604030504040204" pitchFamily="34" charset="0"/>
                <a:ea typeface="Verdana" panose="020B0604030504040204" pitchFamily="34" charset="0"/>
              </a:rPr>
              <a:t>Nube</a:t>
            </a:r>
          </a:p>
        </p:txBody>
      </p:sp>
      <p:sp>
        <p:nvSpPr>
          <p:cNvPr id="23" name="Rectangle 22">
            <a:extLst>
              <a:ext uri="{FF2B5EF4-FFF2-40B4-BE49-F238E27FC236}">
                <a16:creationId xmlns:a16="http://schemas.microsoft.com/office/drawing/2014/main" id="{B1AE9080-1EB3-42EF-8341-2FCEA293A60F}"/>
              </a:ext>
            </a:extLst>
          </p:cNvPr>
          <p:cNvSpPr/>
          <p:nvPr/>
        </p:nvSpPr>
        <p:spPr>
          <a:xfrm>
            <a:off x="5191382" y="5987488"/>
            <a:ext cx="5718358" cy="574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UY" b="1" dirty="0">
                <a:solidFill>
                  <a:schemeClr val="tx1"/>
                </a:solidFill>
                <a:latin typeface="Verdana" panose="020B0604030504040204" pitchFamily="34" charset="0"/>
                <a:ea typeface="Verdana" panose="020B0604030504040204" pitchFamily="34" charset="0"/>
              </a:rPr>
              <a:t>Instalación local</a:t>
            </a:r>
          </a:p>
        </p:txBody>
      </p:sp>
    </p:spTree>
    <p:extLst>
      <p:ext uri="{BB962C8B-B14F-4D97-AF65-F5344CB8AC3E}">
        <p14:creationId xmlns:p14="http://schemas.microsoft.com/office/powerpoint/2010/main" val="313002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C61051-E24D-4714-BFC0-6E5FEF065ABC}"/>
              </a:ext>
            </a:extLst>
          </p:cNvPr>
          <p:cNvSpPr/>
          <p:nvPr/>
        </p:nvSpPr>
        <p:spPr>
          <a:xfrm>
            <a:off x="3161004" y="2696414"/>
            <a:ext cx="1022376"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0DDE96D-18B8-4D93-94AF-5C95F987F46D}"/>
              </a:ext>
            </a:extLst>
          </p:cNvPr>
          <p:cNvSpPr/>
          <p:nvPr/>
        </p:nvSpPr>
        <p:spPr>
          <a:xfrm>
            <a:off x="2429484" y="2696414"/>
            <a:ext cx="1463040" cy="146304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FA55993-CFED-48E9-B1A0-A24AAA4A8FC6}"/>
              </a:ext>
            </a:extLst>
          </p:cNvPr>
          <p:cNvSpPr/>
          <p:nvPr/>
        </p:nvSpPr>
        <p:spPr>
          <a:xfrm>
            <a:off x="4183380" y="2697480"/>
            <a:ext cx="5334000"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UY" sz="2400" dirty="0">
                <a:solidFill>
                  <a:schemeClr val="bg1"/>
                </a:solidFill>
                <a:latin typeface="Verdana" panose="020B0604030504040204" pitchFamily="34" charset="0"/>
                <a:ea typeface="Verdana" panose="020B0604030504040204" pitchFamily="34" charset="0"/>
              </a:rPr>
              <a:t>Solución «entrega con derechos pagados» de la UPU</a:t>
            </a:r>
          </a:p>
        </p:txBody>
      </p:sp>
      <p:pic>
        <p:nvPicPr>
          <p:cNvPr id="6" name="Picture 5">
            <a:extLst>
              <a:ext uri="{FF2B5EF4-FFF2-40B4-BE49-F238E27FC236}">
                <a16:creationId xmlns:a16="http://schemas.microsoft.com/office/drawing/2014/main" id="{6421F107-F3B0-482E-8712-1AD3635C21DF}"/>
              </a:ext>
            </a:extLst>
          </p:cNvPr>
          <p:cNvPicPr>
            <a:picLocks noChangeAspect="1"/>
          </p:cNvPicPr>
          <p:nvPr/>
        </p:nvPicPr>
        <p:blipFill>
          <a:blip r:embed="rId2"/>
          <a:stretch>
            <a:fillRect/>
          </a:stretch>
        </p:blipFill>
        <p:spPr>
          <a:xfrm>
            <a:off x="2567642" y="2875028"/>
            <a:ext cx="1186724" cy="1105811"/>
          </a:xfrm>
          <a:prstGeom prst="rect">
            <a:avLst/>
          </a:prstGeom>
        </p:spPr>
      </p:pic>
    </p:spTree>
    <p:extLst>
      <p:ext uri="{BB962C8B-B14F-4D97-AF65-F5344CB8AC3E}">
        <p14:creationId xmlns:p14="http://schemas.microsoft.com/office/powerpoint/2010/main" val="4198877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8">
            <a:extLst>
              <a:ext uri="{FF2B5EF4-FFF2-40B4-BE49-F238E27FC236}">
                <a16:creationId xmlns:a16="http://schemas.microsoft.com/office/drawing/2014/main" id="{F14AB745-05D3-452A-A1E8-5F7CF2FCD9AD}"/>
              </a:ext>
            </a:extLst>
          </p:cNvPr>
          <p:cNvGrpSpPr/>
          <p:nvPr/>
        </p:nvGrpSpPr>
        <p:grpSpPr>
          <a:xfrm>
            <a:off x="935854" y="1375150"/>
            <a:ext cx="10328300" cy="4940800"/>
            <a:chOff x="935854" y="1375150"/>
            <a:chExt cx="10328300" cy="4940800"/>
          </a:xfrm>
        </p:grpSpPr>
        <p:pic>
          <p:nvPicPr>
            <p:cNvPr id="4" name="Image 13">
              <a:extLst>
                <a:ext uri="{FF2B5EF4-FFF2-40B4-BE49-F238E27FC236}">
                  <a16:creationId xmlns:a16="http://schemas.microsoft.com/office/drawing/2014/main" id="{ED5C9C39-6A2A-4BD1-99FC-51D965256DAD}"/>
                </a:ext>
              </a:extLst>
            </p:cNvPr>
            <p:cNvPicPr>
              <a:picLocks noChangeAspect="1"/>
            </p:cNvPicPr>
            <p:nvPr/>
          </p:nvPicPr>
          <p:blipFill>
            <a:blip r:embed="rId2"/>
            <a:stretch>
              <a:fillRect/>
            </a:stretch>
          </p:blipFill>
          <p:spPr>
            <a:xfrm>
              <a:off x="935854" y="1375150"/>
              <a:ext cx="4873274" cy="1970621"/>
            </a:xfrm>
            <a:prstGeom prst="rect">
              <a:avLst/>
            </a:prstGeom>
          </p:spPr>
        </p:pic>
        <p:pic>
          <p:nvPicPr>
            <p:cNvPr id="5" name="Image 14">
              <a:extLst>
                <a:ext uri="{FF2B5EF4-FFF2-40B4-BE49-F238E27FC236}">
                  <a16:creationId xmlns:a16="http://schemas.microsoft.com/office/drawing/2014/main" id="{69493791-361A-4561-B0AC-03705E8C6668}"/>
                </a:ext>
              </a:extLst>
            </p:cNvPr>
            <p:cNvPicPr>
              <a:picLocks noChangeAspect="1"/>
            </p:cNvPicPr>
            <p:nvPr/>
          </p:nvPicPr>
          <p:blipFill>
            <a:blip r:embed="rId2"/>
            <a:stretch>
              <a:fillRect/>
            </a:stretch>
          </p:blipFill>
          <p:spPr>
            <a:xfrm>
              <a:off x="6390880" y="4182033"/>
              <a:ext cx="4873274" cy="2133917"/>
            </a:xfrm>
            <a:prstGeom prst="rect">
              <a:avLst/>
            </a:prstGeom>
          </p:spPr>
        </p:pic>
        <p:sp>
          <p:nvSpPr>
            <p:cNvPr id="6" name="Triangle rectangle 16">
              <a:extLst>
                <a:ext uri="{FF2B5EF4-FFF2-40B4-BE49-F238E27FC236}">
                  <a16:creationId xmlns:a16="http://schemas.microsoft.com/office/drawing/2014/main" id="{E25E67D2-F8C6-4E94-AAE2-E822AFB7E25D}"/>
                </a:ext>
              </a:extLst>
            </p:cNvPr>
            <p:cNvSpPr/>
            <p:nvPr/>
          </p:nvSpPr>
          <p:spPr>
            <a:xfrm rot="16200000">
              <a:off x="4804307" y="2346839"/>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sp>
          <p:nvSpPr>
            <p:cNvPr id="7" name="Triangle rectangle 17">
              <a:extLst>
                <a:ext uri="{FF2B5EF4-FFF2-40B4-BE49-F238E27FC236}">
                  <a16:creationId xmlns:a16="http://schemas.microsoft.com/office/drawing/2014/main" id="{88C77CD4-DBA3-40D3-A17D-D530643F7EE4}"/>
                </a:ext>
              </a:extLst>
            </p:cNvPr>
            <p:cNvSpPr/>
            <p:nvPr/>
          </p:nvSpPr>
          <p:spPr>
            <a:xfrm rot="5400000">
              <a:off x="6364243" y="4195653"/>
              <a:ext cx="1012552" cy="985311"/>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grpSp>
      <p:sp>
        <p:nvSpPr>
          <p:cNvPr id="8" name="Title 1">
            <a:extLst>
              <a:ext uri="{FF2B5EF4-FFF2-40B4-BE49-F238E27FC236}">
                <a16:creationId xmlns:a16="http://schemas.microsoft.com/office/drawing/2014/main" id="{A2D0AFAB-B79C-407F-8EB2-5F80D9DBAF81}"/>
              </a:ext>
            </a:extLst>
          </p:cNvPr>
          <p:cNvSpPr txBox="1">
            <a:spLocks/>
          </p:cNvSpPr>
          <p:nvPr/>
        </p:nvSpPr>
        <p:spPr>
          <a:xfrm>
            <a:off x="1706335" y="85964"/>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3200" dirty="0">
                <a:cs typeface="Open Sans" panose="020B0606030504020204" pitchFamily="34" charset="0"/>
              </a:rPr>
              <a:t>Solución «entrega con derechos pagados» de la UPU</a:t>
            </a:r>
          </a:p>
        </p:txBody>
      </p:sp>
      <p:sp>
        <p:nvSpPr>
          <p:cNvPr id="9" name="Slide Number Placeholder 2">
            <a:extLst>
              <a:ext uri="{FF2B5EF4-FFF2-40B4-BE49-F238E27FC236}">
                <a16:creationId xmlns:a16="http://schemas.microsoft.com/office/drawing/2014/main" id="{2209DF9E-0A66-43B8-93D2-B7CCBFE6D28B}"/>
              </a:ext>
            </a:extLst>
          </p:cNvPr>
          <p:cNvSpPr>
            <a:spLocks noGrp="1"/>
          </p:cNvSpPr>
          <p:nvPr>
            <p:ph type="sldNum" sz="quarter" idx="12"/>
          </p:nvPr>
        </p:nvSpPr>
        <p:spPr>
          <a:xfrm>
            <a:off x="10789055" y="6231927"/>
            <a:ext cx="564744" cy="365125"/>
          </a:xfrm>
        </p:spPr>
        <p:txBody>
          <a:bodyPr/>
          <a:lstStyle/>
          <a:p>
            <a:fld id="{9E9C87DA-8EAB-8046-B7A0-677572D5F9A2}" type="slidenum">
              <a:rPr lang="en-GB" smtClean="0"/>
              <a:t>68</a:t>
            </a:fld>
            <a:endParaRPr lang="en-GB" dirty="0"/>
          </a:p>
        </p:txBody>
      </p:sp>
      <p:sp>
        <p:nvSpPr>
          <p:cNvPr id="10" name="Snip Single Corner of Rectangle 5">
            <a:extLst>
              <a:ext uri="{FF2B5EF4-FFF2-40B4-BE49-F238E27FC236}">
                <a16:creationId xmlns:a16="http://schemas.microsoft.com/office/drawing/2014/main" id="{90161AE5-08FA-442E-9EB1-ECDFF40A8968}"/>
              </a:ext>
            </a:extLst>
          </p:cNvPr>
          <p:cNvSpPr/>
          <p:nvPr/>
        </p:nvSpPr>
        <p:spPr>
          <a:xfrm rot="10800000" flipH="1" flipV="1">
            <a:off x="927845" y="4182034"/>
            <a:ext cx="4881283" cy="2133916"/>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r>
              <a:rPr lang="es-UY" b="1" dirty="0">
                <a:solidFill>
                  <a:schemeClr val="tx1"/>
                </a:solidFill>
                <a:latin typeface="Verdana" panose="020B0604030504040204" pitchFamily="34" charset="0"/>
                <a:ea typeface="Verdana" panose="020B0604030504040204" pitchFamily="34" charset="0"/>
                <a:cs typeface="Open Sans" panose="020B0606030504020204" pitchFamily="34" charset="0"/>
              </a:rPr>
              <a:t>Liquidación ante la autoridad aduanera de destino</a:t>
            </a:r>
          </a:p>
          <a:p>
            <a:pPr>
              <a:spcBef>
                <a:spcPts val="1000"/>
              </a:spcBef>
            </a:pPr>
            <a:r>
              <a:rPr lang="es-UY" sz="1600" dirty="0">
                <a:solidFill>
                  <a:schemeClr val="tx1"/>
                </a:solidFill>
                <a:latin typeface="Verdana" panose="020B0604030504040204" pitchFamily="34" charset="0"/>
                <a:ea typeface="Verdana" panose="020B0604030504040204" pitchFamily="34" charset="0"/>
                <a:cs typeface="Open Sans" panose="020B0606030504020204" pitchFamily="34" charset="0"/>
              </a:rPr>
              <a:t>Canales de liquidación bilaterales o multilaterales (aduanas, Correos, proveedor) </a:t>
            </a:r>
          </a:p>
        </p:txBody>
      </p:sp>
      <p:sp>
        <p:nvSpPr>
          <p:cNvPr id="11" name="Snip Single Corner of Rectangle 6">
            <a:extLst>
              <a:ext uri="{FF2B5EF4-FFF2-40B4-BE49-F238E27FC236}">
                <a16:creationId xmlns:a16="http://schemas.microsoft.com/office/drawing/2014/main" id="{ECDB52FD-12B9-47F9-9889-D514AD5BAD6F}"/>
              </a:ext>
            </a:extLst>
          </p:cNvPr>
          <p:cNvSpPr/>
          <p:nvPr/>
        </p:nvSpPr>
        <p:spPr>
          <a:xfrm rot="10800000" flipV="1">
            <a:off x="6382871" y="4182034"/>
            <a:ext cx="4881283" cy="1970619"/>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r">
              <a:spcBef>
                <a:spcPts val="1000"/>
              </a:spcBef>
            </a:pPr>
            <a:r>
              <a:rPr lang="es-UY" b="1" dirty="0">
                <a:solidFill>
                  <a:schemeClr val="bg1"/>
                </a:solidFill>
                <a:latin typeface="Verdana" panose="020B0604030504040204" pitchFamily="34" charset="0"/>
                <a:ea typeface="Verdana" panose="020B0604030504040204" pitchFamily="34" charset="0"/>
                <a:cs typeface="Open Sans" panose="020B0606030504020204" pitchFamily="34" charset="0"/>
              </a:rPr>
              <a:t>Transporte y distribución hasta el destinatario</a:t>
            </a:r>
          </a:p>
          <a:p>
            <a:pPr algn="r">
              <a:spcBef>
                <a:spcPts val="1000"/>
              </a:spcBef>
            </a:pPr>
            <a:r>
              <a:rPr lang="es-UY" sz="1600" dirty="0">
                <a:solidFill>
                  <a:schemeClr val="bg1"/>
                </a:solidFill>
                <a:latin typeface="Verdana" panose="020B0604030504040204" pitchFamily="34" charset="0"/>
                <a:ea typeface="Verdana" panose="020B0604030504040204" pitchFamily="34" charset="0"/>
                <a:cs typeface="Open Sans" panose="020B0606030504020204" pitchFamily="34" charset="0"/>
              </a:rPr>
              <a:t>Cumplimiento con la información electrónica anticipada y visibilidad para la clientela</a:t>
            </a:r>
          </a:p>
        </p:txBody>
      </p:sp>
      <p:sp>
        <p:nvSpPr>
          <p:cNvPr id="12" name="Snip Single Corner of Rectangle 9">
            <a:extLst>
              <a:ext uri="{FF2B5EF4-FFF2-40B4-BE49-F238E27FC236}">
                <a16:creationId xmlns:a16="http://schemas.microsoft.com/office/drawing/2014/main" id="{BABCC2E1-85DF-4A20-AAA4-2C45433144E6}"/>
              </a:ext>
            </a:extLst>
          </p:cNvPr>
          <p:cNvSpPr/>
          <p:nvPr/>
        </p:nvSpPr>
        <p:spPr>
          <a:xfrm flipV="1">
            <a:off x="927845" y="1375150"/>
            <a:ext cx="4881283" cy="1970621"/>
          </a:xfrm>
          <a:prstGeom prst="snip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nip Single Corner of Rectangle 10">
            <a:extLst>
              <a:ext uri="{FF2B5EF4-FFF2-40B4-BE49-F238E27FC236}">
                <a16:creationId xmlns:a16="http://schemas.microsoft.com/office/drawing/2014/main" id="{0CE6830A-9EC1-4DAE-AB65-22A056FB9047}"/>
              </a:ext>
            </a:extLst>
          </p:cNvPr>
          <p:cNvSpPr/>
          <p:nvPr/>
        </p:nvSpPr>
        <p:spPr>
          <a:xfrm flipH="1" flipV="1">
            <a:off x="6382872" y="1375150"/>
            <a:ext cx="4881283" cy="1970621"/>
          </a:xfrm>
          <a:prstGeom prst="snip1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1000"/>
              </a:spcBef>
            </a:pPr>
            <a:endParaRPr lang="en-CH"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E80A03E6-ABA9-4C25-A585-1F440420F0D6}"/>
              </a:ext>
            </a:extLst>
          </p:cNvPr>
          <p:cNvSpPr/>
          <p:nvPr/>
        </p:nvSpPr>
        <p:spPr>
          <a:xfrm>
            <a:off x="4820990" y="2550559"/>
            <a:ext cx="2405629" cy="21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spcBef>
                <a:spcPts val="1000"/>
              </a:spcBef>
            </a:pPr>
            <a:endParaRPr lang="en-GB" sz="20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1000"/>
              </a:spcBef>
            </a:pPr>
            <a:r>
              <a:rPr lang="es-UY" sz="1400" b="1" i="1" dirty="0">
                <a:solidFill>
                  <a:schemeClr val="tx1"/>
                </a:solidFill>
                <a:latin typeface="Verdana" panose="020B0604030504040204" pitchFamily="34" charset="0"/>
                <a:ea typeface="Verdana" panose="020B0604030504040204" pitchFamily="34" charset="0"/>
                <a:cs typeface="Open Sans" panose="020B0606030504020204" pitchFamily="34" charset="0"/>
              </a:rPr>
              <a:t>Sistema de declaración de aduana (CDS) de la UPU y las API</a:t>
            </a:r>
          </a:p>
          <a:p>
            <a:pPr algn="ctr">
              <a:spcBef>
                <a:spcPts val="1000"/>
              </a:spcBef>
            </a:pPr>
            <a:r>
              <a:rPr lang="es-UY" sz="1400" i="1" dirty="0">
                <a:solidFill>
                  <a:schemeClr val="tx1"/>
                </a:solidFill>
                <a:latin typeface="Verdana" panose="020B0604030504040204" pitchFamily="34" charset="0"/>
                <a:ea typeface="Verdana" panose="020B0604030504040204" pitchFamily="34" charset="0"/>
                <a:cs typeface="Open Sans" panose="020B0606030504020204" pitchFamily="34" charset="0"/>
              </a:rPr>
              <a:t>facilitan la entrega con derechos pagados y la EAD</a:t>
            </a:r>
          </a:p>
        </p:txBody>
      </p:sp>
      <p:sp>
        <p:nvSpPr>
          <p:cNvPr id="15" name="TextBox 14">
            <a:extLst>
              <a:ext uri="{FF2B5EF4-FFF2-40B4-BE49-F238E27FC236}">
                <a16:creationId xmlns:a16="http://schemas.microsoft.com/office/drawing/2014/main" id="{AB4132E1-9FA5-4C92-8749-6BFDF0FE51D0}"/>
              </a:ext>
            </a:extLst>
          </p:cNvPr>
          <p:cNvSpPr txBox="1"/>
          <p:nvPr/>
        </p:nvSpPr>
        <p:spPr>
          <a:xfrm>
            <a:off x="984995" y="1496955"/>
            <a:ext cx="4818244" cy="1606529"/>
          </a:xfrm>
          <a:prstGeom prst="rect">
            <a:avLst/>
          </a:prstGeom>
          <a:noFill/>
        </p:spPr>
        <p:txBody>
          <a:bodyPr wrap="square" rtlCol="0">
            <a:noAutofit/>
          </a:bodyPr>
          <a:lstStyle/>
          <a:p>
            <a:pPr>
              <a:spcBef>
                <a:spcPts val="1000"/>
              </a:spcBef>
            </a:pPr>
            <a:r>
              <a:rPr lang="es-UY" b="1" dirty="0">
                <a:solidFill>
                  <a:schemeClr val="bg1"/>
                </a:solidFill>
                <a:latin typeface="Verdana" panose="020B0604030504040204" pitchFamily="34" charset="0"/>
                <a:ea typeface="Verdana" panose="020B0604030504040204" pitchFamily="34" charset="0"/>
                <a:cs typeface="Open Sans" panose="020B0606030504020204" pitchFamily="34" charset="0"/>
              </a:rPr>
              <a:t>Todos los Correos expiden mercaderías</a:t>
            </a:r>
          </a:p>
          <a:p>
            <a:pPr>
              <a:spcBef>
                <a:spcPts val="1000"/>
              </a:spcBef>
            </a:pPr>
            <a:r>
              <a:rPr lang="es-UY" sz="1600" dirty="0">
                <a:solidFill>
                  <a:schemeClr val="bg1"/>
                </a:solidFill>
                <a:latin typeface="Verdana" panose="020B0604030504040204" pitchFamily="34" charset="0"/>
                <a:ea typeface="Verdana" panose="020B0604030504040204" pitchFamily="34" charset="0"/>
                <a:cs typeface="Open Sans" panose="020B0606030504020204" pitchFamily="34" charset="0"/>
              </a:rPr>
              <a:t>Solución internacional para los 192 Países miembros de la UPU y sus operadores postales designados </a:t>
            </a:r>
          </a:p>
        </p:txBody>
      </p:sp>
      <p:sp>
        <p:nvSpPr>
          <p:cNvPr id="16" name="TextBox 15">
            <a:extLst>
              <a:ext uri="{FF2B5EF4-FFF2-40B4-BE49-F238E27FC236}">
                <a16:creationId xmlns:a16="http://schemas.microsoft.com/office/drawing/2014/main" id="{4432826D-304B-4C7F-9A85-F554835C10BD}"/>
              </a:ext>
            </a:extLst>
          </p:cNvPr>
          <p:cNvSpPr txBox="1"/>
          <p:nvPr/>
        </p:nvSpPr>
        <p:spPr>
          <a:xfrm>
            <a:off x="6382871" y="1578350"/>
            <a:ext cx="4881283" cy="1525134"/>
          </a:xfrm>
          <a:prstGeom prst="rect">
            <a:avLst/>
          </a:prstGeom>
          <a:noFill/>
        </p:spPr>
        <p:txBody>
          <a:bodyPr wrap="square" rtlCol="0">
            <a:noAutofit/>
          </a:bodyPr>
          <a:lstStyle/>
          <a:p>
            <a:pPr algn="r">
              <a:spcBef>
                <a:spcPts val="1000"/>
              </a:spcBef>
            </a:pPr>
            <a:r>
              <a:rPr lang="es-UY" b="1" dirty="0">
                <a:latin typeface="Verdana" panose="020B0604030504040204" pitchFamily="34" charset="0"/>
                <a:ea typeface="Verdana" panose="020B0604030504040204" pitchFamily="34" charset="0"/>
                <a:cs typeface="Open Sans" panose="020B0606030504020204" pitchFamily="34" charset="0"/>
              </a:rPr>
              <a:t>Cobro de derechos y tasas en origen</a:t>
            </a:r>
          </a:p>
          <a:p>
            <a:pPr algn="r">
              <a:spcBef>
                <a:spcPts val="1000"/>
              </a:spcBef>
            </a:pPr>
            <a:r>
              <a:rPr lang="es-UY" sz="1600" dirty="0">
                <a:latin typeface="Verdana" panose="020B0604030504040204" pitchFamily="34" charset="0"/>
                <a:ea typeface="Verdana" panose="020B0604030504040204" pitchFamily="34" charset="0"/>
                <a:cs typeface="Open Sans" panose="020B0606030504020204" pitchFamily="34" charset="0"/>
              </a:rPr>
              <a:t>Canales de pago en comercios minoristas, ventanillas, Internet y aplicaciones</a:t>
            </a:r>
          </a:p>
        </p:txBody>
      </p:sp>
    </p:spTree>
    <p:extLst>
      <p:ext uri="{BB962C8B-B14F-4D97-AF65-F5344CB8AC3E}">
        <p14:creationId xmlns:p14="http://schemas.microsoft.com/office/powerpoint/2010/main" val="271908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 144">
            <a:extLst>
              <a:ext uri="{FF2B5EF4-FFF2-40B4-BE49-F238E27FC236}">
                <a16:creationId xmlns:a16="http://schemas.microsoft.com/office/drawing/2014/main" id="{185A4596-23EA-43D3-8EFB-2B22CFB8F018}"/>
              </a:ext>
            </a:extLst>
          </p:cNvPr>
          <p:cNvPicPr>
            <a:picLocks noChangeAspect="1"/>
          </p:cNvPicPr>
          <p:nvPr/>
        </p:nvPicPr>
        <p:blipFill>
          <a:blip r:embed="rId3">
            <a:alphaModFix amt="20000"/>
          </a:blip>
          <a:stretch>
            <a:fillRect/>
          </a:stretch>
        </p:blipFill>
        <p:spPr>
          <a:xfrm>
            <a:off x="-883" y="5886478"/>
            <a:ext cx="12192879" cy="819131"/>
          </a:xfrm>
          <a:prstGeom prst="rect">
            <a:avLst/>
          </a:prstGeom>
        </p:spPr>
      </p:pic>
      <p:pic>
        <p:nvPicPr>
          <p:cNvPr id="278" name="Image 144">
            <a:extLst>
              <a:ext uri="{FF2B5EF4-FFF2-40B4-BE49-F238E27FC236}">
                <a16:creationId xmlns:a16="http://schemas.microsoft.com/office/drawing/2014/main" id="{4F49B293-1D4A-4AF5-BC4C-B92089CAE9FD}"/>
              </a:ext>
            </a:extLst>
          </p:cNvPr>
          <p:cNvPicPr>
            <a:picLocks noChangeAspect="1"/>
          </p:cNvPicPr>
          <p:nvPr/>
        </p:nvPicPr>
        <p:blipFill>
          <a:blip r:embed="rId3">
            <a:alphaModFix amt="40000"/>
          </a:blip>
          <a:stretch>
            <a:fillRect/>
          </a:stretch>
        </p:blipFill>
        <p:spPr>
          <a:xfrm>
            <a:off x="-882" y="4998760"/>
            <a:ext cx="12192879" cy="819090"/>
          </a:xfrm>
          <a:prstGeom prst="rect">
            <a:avLst/>
          </a:prstGeom>
        </p:spPr>
      </p:pic>
      <p:pic>
        <p:nvPicPr>
          <p:cNvPr id="277" name="Image 144">
            <a:extLst>
              <a:ext uri="{FF2B5EF4-FFF2-40B4-BE49-F238E27FC236}">
                <a16:creationId xmlns:a16="http://schemas.microsoft.com/office/drawing/2014/main" id="{982D382A-8165-4813-8856-5A90EEC50FE9}"/>
              </a:ext>
            </a:extLst>
          </p:cNvPr>
          <p:cNvPicPr>
            <a:picLocks noChangeAspect="1"/>
          </p:cNvPicPr>
          <p:nvPr/>
        </p:nvPicPr>
        <p:blipFill>
          <a:blip r:embed="rId3">
            <a:alphaModFix amt="70000"/>
          </a:blip>
          <a:stretch>
            <a:fillRect/>
          </a:stretch>
        </p:blipFill>
        <p:spPr>
          <a:xfrm>
            <a:off x="-881" y="3957385"/>
            <a:ext cx="12192879" cy="971173"/>
          </a:xfrm>
          <a:prstGeom prst="rect">
            <a:avLst/>
          </a:prstGeom>
        </p:spPr>
      </p:pic>
      <p:sp>
        <p:nvSpPr>
          <p:cNvPr id="66" name="Title 1">
            <a:extLst>
              <a:ext uri="{FF2B5EF4-FFF2-40B4-BE49-F238E27FC236}">
                <a16:creationId xmlns:a16="http://schemas.microsoft.com/office/drawing/2014/main" id="{CAE3147C-8D10-43C0-9FC8-CE0EF8E049FF}"/>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800" dirty="0">
                <a:cs typeface="Open Sans" panose="020B0606030504020204" pitchFamily="34" charset="0"/>
              </a:rPr>
              <a:t>Solución «entrega con derechos pagados» de la UPU: recorrido y proceso del cliente</a:t>
            </a:r>
          </a:p>
        </p:txBody>
      </p:sp>
      <p:sp>
        <p:nvSpPr>
          <p:cNvPr id="28" name="TextBox 27">
            <a:extLst>
              <a:ext uri="{FF2B5EF4-FFF2-40B4-BE49-F238E27FC236}">
                <a16:creationId xmlns:a16="http://schemas.microsoft.com/office/drawing/2014/main" id="{88E9A9BE-6AFE-48AF-88D3-6B4D85E13582}"/>
              </a:ext>
            </a:extLst>
          </p:cNvPr>
          <p:cNvSpPr txBox="1"/>
          <p:nvPr/>
        </p:nvSpPr>
        <p:spPr>
          <a:xfrm>
            <a:off x="724832" y="1513904"/>
            <a:ext cx="1036374" cy="646331"/>
          </a:xfrm>
          <a:prstGeom prst="rect">
            <a:avLst/>
          </a:prstGeom>
          <a:noFill/>
        </p:spPr>
        <p:txBody>
          <a:bodyPr wrap="none" rtlCol="0">
            <a:spAutoFit/>
          </a:bodyPr>
          <a:lstStyle/>
          <a:p>
            <a:r>
              <a:rPr lang="es-UY" sz="1200" dirty="0">
                <a:latin typeface="Verdana" panose="020B0604030504040204" pitchFamily="34" charset="0"/>
                <a:ea typeface="Verdana" panose="020B0604030504040204" pitchFamily="34" charset="0"/>
              </a:rPr>
              <a:t>Captura </a:t>
            </a:r>
          </a:p>
          <a:p>
            <a:r>
              <a:rPr lang="es-UY" sz="1200" dirty="0">
                <a:latin typeface="Verdana" panose="020B0604030504040204" pitchFamily="34" charset="0"/>
                <a:ea typeface="Verdana" panose="020B0604030504040204" pitchFamily="34" charset="0"/>
              </a:rPr>
              <a:t>de declaración</a:t>
            </a:r>
          </a:p>
          <a:p>
            <a:r>
              <a:rPr lang="es-UY" sz="1200" dirty="0">
                <a:latin typeface="Verdana" panose="020B0604030504040204" pitchFamily="34" charset="0"/>
                <a:ea typeface="Verdana" panose="020B0604030504040204" pitchFamily="34" charset="0"/>
              </a:rPr>
              <a:t>de aduana</a:t>
            </a:r>
          </a:p>
        </p:txBody>
      </p:sp>
      <p:pic>
        <p:nvPicPr>
          <p:cNvPr id="29" name="Image 144">
            <a:extLst>
              <a:ext uri="{FF2B5EF4-FFF2-40B4-BE49-F238E27FC236}">
                <a16:creationId xmlns:a16="http://schemas.microsoft.com/office/drawing/2014/main" id="{F87025D8-6DBD-4244-8892-DA8573D69F55}"/>
              </a:ext>
            </a:extLst>
          </p:cNvPr>
          <p:cNvPicPr>
            <a:picLocks noChangeAspect="1"/>
          </p:cNvPicPr>
          <p:nvPr/>
        </p:nvPicPr>
        <p:blipFill>
          <a:blip r:embed="rId3">
            <a:alphaModFix/>
          </a:blip>
          <a:stretch>
            <a:fillRect/>
          </a:stretch>
        </p:blipFill>
        <p:spPr>
          <a:xfrm>
            <a:off x="-880" y="2539973"/>
            <a:ext cx="12192879" cy="1341944"/>
          </a:xfrm>
          <a:prstGeom prst="rect">
            <a:avLst/>
          </a:prstGeom>
        </p:spPr>
      </p:pic>
      <p:sp>
        <p:nvSpPr>
          <p:cNvPr id="36" name="Freeform: Shape 35">
            <a:extLst>
              <a:ext uri="{FF2B5EF4-FFF2-40B4-BE49-F238E27FC236}">
                <a16:creationId xmlns:a16="http://schemas.microsoft.com/office/drawing/2014/main" id="{474BA968-EF3A-431C-AE8F-BBB553C41428}"/>
              </a:ext>
            </a:extLst>
          </p:cNvPr>
          <p:cNvSpPr/>
          <p:nvPr/>
        </p:nvSpPr>
        <p:spPr>
          <a:xfrm>
            <a:off x="223805" y="1697231"/>
            <a:ext cx="405430" cy="285560"/>
          </a:xfrm>
          <a:custGeom>
            <a:avLst/>
            <a:gdLst>
              <a:gd name="connsiteX0" fmla="*/ 22949 w 405430"/>
              <a:gd name="connsiteY0" fmla="*/ 0 h 285560"/>
              <a:gd name="connsiteX1" fmla="*/ 0 w 405430"/>
              <a:gd name="connsiteY1" fmla="*/ 22949 h 285560"/>
              <a:gd name="connsiteX2" fmla="*/ 0 w 405430"/>
              <a:gd name="connsiteY2" fmla="*/ 259246 h 285560"/>
              <a:gd name="connsiteX3" fmla="*/ 22949 w 405430"/>
              <a:gd name="connsiteY3" fmla="*/ 285560 h 285560"/>
              <a:gd name="connsiteX4" fmla="*/ 385082 w 405430"/>
              <a:gd name="connsiteY4" fmla="*/ 285560 h 285560"/>
              <a:gd name="connsiteX5" fmla="*/ 405430 w 405430"/>
              <a:gd name="connsiteY5" fmla="*/ 260087 h 285560"/>
              <a:gd name="connsiteX6" fmla="*/ 405430 w 405430"/>
              <a:gd name="connsiteY6" fmla="*/ 21189 h 285560"/>
              <a:gd name="connsiteX7" fmla="*/ 382481 w 405430"/>
              <a:gd name="connsiteY7" fmla="*/ 0 h 285560"/>
              <a:gd name="connsiteX8" fmla="*/ 22949 w 405430"/>
              <a:gd name="connsiteY8" fmla="*/ 0 h 28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430" h="285560">
                <a:moveTo>
                  <a:pt x="22949" y="0"/>
                </a:moveTo>
                <a:lnTo>
                  <a:pt x="0" y="22949"/>
                </a:lnTo>
                <a:lnTo>
                  <a:pt x="0" y="259246"/>
                </a:lnTo>
                <a:lnTo>
                  <a:pt x="22949" y="285560"/>
                </a:lnTo>
                <a:lnTo>
                  <a:pt x="385082" y="285560"/>
                </a:lnTo>
                <a:lnTo>
                  <a:pt x="405430" y="260087"/>
                </a:lnTo>
                <a:lnTo>
                  <a:pt x="405430" y="21189"/>
                </a:lnTo>
                <a:lnTo>
                  <a:pt x="382481" y="0"/>
                </a:lnTo>
                <a:lnTo>
                  <a:pt x="22949" y="0"/>
                </a:lnTo>
                <a:close/>
              </a:path>
            </a:pathLst>
          </a:custGeom>
          <a:solidFill>
            <a:srgbClr val="4472C4"/>
          </a:solidFill>
          <a:ln w="7592" cap="flat">
            <a:noFill/>
            <a:prstDash val="solid"/>
            <a:miter/>
          </a:ln>
        </p:spPr>
        <p:txBody>
          <a:bodyPr rtlCol="0" anchor="ctr"/>
          <a:lstStyle/>
          <a:p>
            <a:endParaRPr lang="en-US" dirty="0"/>
          </a:p>
        </p:txBody>
      </p:sp>
      <p:grpSp>
        <p:nvGrpSpPr>
          <p:cNvPr id="38" name="Graphique 121">
            <a:extLst>
              <a:ext uri="{FF2B5EF4-FFF2-40B4-BE49-F238E27FC236}">
                <a16:creationId xmlns:a16="http://schemas.microsoft.com/office/drawing/2014/main" id="{0403F516-3194-485A-89B2-5C9A432368CF}"/>
              </a:ext>
            </a:extLst>
          </p:cNvPr>
          <p:cNvGrpSpPr/>
          <p:nvPr/>
        </p:nvGrpSpPr>
        <p:grpSpPr>
          <a:xfrm>
            <a:off x="177295" y="1651103"/>
            <a:ext cx="498449" cy="459436"/>
            <a:chOff x="134170" y="1979697"/>
            <a:chExt cx="498449" cy="459436"/>
          </a:xfrm>
          <a:solidFill>
            <a:srgbClr val="4472C4"/>
          </a:solidFill>
        </p:grpSpPr>
        <p:sp>
          <p:nvSpPr>
            <p:cNvPr id="41" name="Freeform: Shape 40">
              <a:extLst>
                <a:ext uri="{FF2B5EF4-FFF2-40B4-BE49-F238E27FC236}">
                  <a16:creationId xmlns:a16="http://schemas.microsoft.com/office/drawing/2014/main" id="{D0DF56B1-0DB1-40B2-9FE7-8B1B78E7FD5F}"/>
                </a:ext>
              </a:extLst>
            </p:cNvPr>
            <p:cNvSpPr/>
            <p:nvPr/>
          </p:nvSpPr>
          <p:spPr>
            <a:xfrm>
              <a:off x="134170" y="1979697"/>
              <a:ext cx="498449" cy="404970"/>
            </a:xfrm>
            <a:custGeom>
              <a:avLst/>
              <a:gdLst>
                <a:gd name="connsiteX0" fmla="*/ 459513 w 498449"/>
                <a:gd name="connsiteY0" fmla="*/ 404971 h 404970"/>
                <a:gd name="connsiteX1" fmla="*/ 38937 w 498449"/>
                <a:gd name="connsiteY1" fmla="*/ 404971 h 404970"/>
                <a:gd name="connsiteX2" fmla="*/ 0 w 498449"/>
                <a:gd name="connsiteY2" fmla="*/ 366034 h 404970"/>
                <a:gd name="connsiteX3" fmla="*/ 0 w 498449"/>
                <a:gd name="connsiteY3" fmla="*/ 38937 h 404970"/>
                <a:gd name="connsiteX4" fmla="*/ 38937 w 498449"/>
                <a:gd name="connsiteY4" fmla="*/ 0 h 404970"/>
                <a:gd name="connsiteX5" fmla="*/ 459513 w 498449"/>
                <a:gd name="connsiteY5" fmla="*/ 0 h 404970"/>
                <a:gd name="connsiteX6" fmla="*/ 498449 w 498449"/>
                <a:gd name="connsiteY6" fmla="*/ 38937 h 404970"/>
                <a:gd name="connsiteX7" fmla="*/ 498449 w 498449"/>
                <a:gd name="connsiteY7" fmla="*/ 366034 h 404970"/>
                <a:gd name="connsiteX8" fmla="*/ 459513 w 498449"/>
                <a:gd name="connsiteY8" fmla="*/ 404971 h 404970"/>
                <a:gd name="connsiteX9" fmla="*/ 38937 w 498449"/>
                <a:gd name="connsiteY9" fmla="*/ 15529 h 404970"/>
                <a:gd name="connsiteX10" fmla="*/ 15605 w 498449"/>
                <a:gd name="connsiteY10" fmla="*/ 38860 h 404970"/>
                <a:gd name="connsiteX11" fmla="*/ 15605 w 498449"/>
                <a:gd name="connsiteY11" fmla="*/ 365958 h 404970"/>
                <a:gd name="connsiteX12" fmla="*/ 38937 w 498449"/>
                <a:gd name="connsiteY12" fmla="*/ 389289 h 404970"/>
                <a:gd name="connsiteX13" fmla="*/ 459513 w 498449"/>
                <a:gd name="connsiteY13" fmla="*/ 389289 h 404970"/>
                <a:gd name="connsiteX14" fmla="*/ 482844 w 498449"/>
                <a:gd name="connsiteY14" fmla="*/ 365958 h 404970"/>
                <a:gd name="connsiteX15" fmla="*/ 482844 w 498449"/>
                <a:gd name="connsiteY15" fmla="*/ 38860 h 404970"/>
                <a:gd name="connsiteX16" fmla="*/ 459513 w 498449"/>
                <a:gd name="connsiteY16" fmla="*/ 15529 h 404970"/>
                <a:gd name="connsiteX17" fmla="*/ 38937 w 498449"/>
                <a:gd name="connsiteY17" fmla="*/ 15529 h 40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449" h="404970">
                  <a:moveTo>
                    <a:pt x="459513" y="404971"/>
                  </a:moveTo>
                  <a:lnTo>
                    <a:pt x="38937" y="404971"/>
                  </a:lnTo>
                  <a:cubicBezTo>
                    <a:pt x="17441" y="404971"/>
                    <a:pt x="0" y="387453"/>
                    <a:pt x="0" y="366034"/>
                  </a:cubicBezTo>
                  <a:lnTo>
                    <a:pt x="0" y="38937"/>
                  </a:lnTo>
                  <a:cubicBezTo>
                    <a:pt x="0" y="17441"/>
                    <a:pt x="17441" y="0"/>
                    <a:pt x="38937" y="0"/>
                  </a:cubicBezTo>
                  <a:lnTo>
                    <a:pt x="459513" y="0"/>
                  </a:lnTo>
                  <a:cubicBezTo>
                    <a:pt x="481008" y="0"/>
                    <a:pt x="498449" y="17441"/>
                    <a:pt x="498449" y="38937"/>
                  </a:cubicBezTo>
                  <a:lnTo>
                    <a:pt x="498449" y="366034"/>
                  </a:lnTo>
                  <a:cubicBezTo>
                    <a:pt x="498449" y="387530"/>
                    <a:pt x="481008" y="404971"/>
                    <a:pt x="459513" y="404971"/>
                  </a:cubicBezTo>
                  <a:close/>
                  <a:moveTo>
                    <a:pt x="38937" y="15529"/>
                  </a:moveTo>
                  <a:cubicBezTo>
                    <a:pt x="26009" y="15529"/>
                    <a:pt x="15605" y="26009"/>
                    <a:pt x="15605" y="38860"/>
                  </a:cubicBezTo>
                  <a:lnTo>
                    <a:pt x="15605" y="365958"/>
                  </a:lnTo>
                  <a:cubicBezTo>
                    <a:pt x="15605" y="378809"/>
                    <a:pt x="26085" y="389289"/>
                    <a:pt x="38937" y="389289"/>
                  </a:cubicBezTo>
                  <a:lnTo>
                    <a:pt x="459513" y="389289"/>
                  </a:lnTo>
                  <a:cubicBezTo>
                    <a:pt x="472364" y="389289"/>
                    <a:pt x="482844" y="378809"/>
                    <a:pt x="482844" y="365958"/>
                  </a:cubicBezTo>
                  <a:lnTo>
                    <a:pt x="482844" y="38860"/>
                  </a:lnTo>
                  <a:cubicBezTo>
                    <a:pt x="482844" y="26009"/>
                    <a:pt x="472364" y="15529"/>
                    <a:pt x="459513" y="15529"/>
                  </a:cubicBezTo>
                  <a:lnTo>
                    <a:pt x="38937" y="15529"/>
                  </a:lnTo>
                  <a:close/>
                </a:path>
              </a:pathLst>
            </a:custGeom>
            <a:solidFill>
              <a:srgbClr val="4472C4"/>
            </a:solidFill>
            <a:ln w="75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56DD47E3-101B-4BEC-8F8A-9B2617A095B3}"/>
                </a:ext>
              </a:extLst>
            </p:cNvPr>
            <p:cNvSpPr/>
            <p:nvPr/>
          </p:nvSpPr>
          <p:spPr>
            <a:xfrm>
              <a:off x="173107" y="2018557"/>
              <a:ext cx="420576" cy="298717"/>
            </a:xfrm>
            <a:custGeom>
              <a:avLst/>
              <a:gdLst>
                <a:gd name="connsiteX0" fmla="*/ 386688 w 420576"/>
                <a:gd name="connsiteY0" fmla="*/ 298718 h 298717"/>
                <a:gd name="connsiteX1" fmla="*/ 33964 w 420576"/>
                <a:gd name="connsiteY1" fmla="*/ 298718 h 298717"/>
                <a:gd name="connsiteX2" fmla="*/ 0 w 420576"/>
                <a:gd name="connsiteY2" fmla="*/ 264753 h 298717"/>
                <a:gd name="connsiteX3" fmla="*/ 0 w 420576"/>
                <a:gd name="connsiteY3" fmla="*/ 33888 h 298717"/>
                <a:gd name="connsiteX4" fmla="*/ 33964 w 420576"/>
                <a:gd name="connsiteY4" fmla="*/ 0 h 298717"/>
                <a:gd name="connsiteX5" fmla="*/ 386688 w 420576"/>
                <a:gd name="connsiteY5" fmla="*/ 0 h 298717"/>
                <a:gd name="connsiteX6" fmla="*/ 420576 w 420576"/>
                <a:gd name="connsiteY6" fmla="*/ 33888 h 298717"/>
                <a:gd name="connsiteX7" fmla="*/ 420576 w 420576"/>
                <a:gd name="connsiteY7" fmla="*/ 264753 h 298717"/>
                <a:gd name="connsiteX8" fmla="*/ 386688 w 420576"/>
                <a:gd name="connsiteY8" fmla="*/ 298718 h 298717"/>
                <a:gd name="connsiteX9" fmla="*/ 33964 w 420576"/>
                <a:gd name="connsiteY9" fmla="*/ 15605 h 298717"/>
                <a:gd name="connsiteX10" fmla="*/ 15605 w 420576"/>
                <a:gd name="connsiteY10" fmla="*/ 33964 h 298717"/>
                <a:gd name="connsiteX11" fmla="*/ 15605 w 420576"/>
                <a:gd name="connsiteY11" fmla="*/ 264830 h 298717"/>
                <a:gd name="connsiteX12" fmla="*/ 33964 w 420576"/>
                <a:gd name="connsiteY12" fmla="*/ 283189 h 298717"/>
                <a:gd name="connsiteX13" fmla="*/ 386688 w 420576"/>
                <a:gd name="connsiteY13" fmla="*/ 283189 h 298717"/>
                <a:gd name="connsiteX14" fmla="*/ 405048 w 420576"/>
                <a:gd name="connsiteY14" fmla="*/ 264830 h 298717"/>
                <a:gd name="connsiteX15" fmla="*/ 405048 w 420576"/>
                <a:gd name="connsiteY15" fmla="*/ 33964 h 298717"/>
                <a:gd name="connsiteX16" fmla="*/ 386688 w 420576"/>
                <a:gd name="connsiteY16" fmla="*/ 15605 h 298717"/>
                <a:gd name="connsiteX17" fmla="*/ 33964 w 420576"/>
                <a:gd name="connsiteY17" fmla="*/ 15605 h 2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576" h="298717">
                  <a:moveTo>
                    <a:pt x="386688" y="298718"/>
                  </a:moveTo>
                  <a:lnTo>
                    <a:pt x="33964" y="298718"/>
                  </a:lnTo>
                  <a:cubicBezTo>
                    <a:pt x="15223" y="298718"/>
                    <a:pt x="0" y="283495"/>
                    <a:pt x="0" y="264753"/>
                  </a:cubicBezTo>
                  <a:lnTo>
                    <a:pt x="0" y="33888"/>
                  </a:lnTo>
                  <a:cubicBezTo>
                    <a:pt x="0" y="15146"/>
                    <a:pt x="15223" y="0"/>
                    <a:pt x="33964" y="0"/>
                  </a:cubicBezTo>
                  <a:lnTo>
                    <a:pt x="386688" y="0"/>
                  </a:lnTo>
                  <a:cubicBezTo>
                    <a:pt x="405354" y="0"/>
                    <a:pt x="420576" y="15223"/>
                    <a:pt x="420576" y="33888"/>
                  </a:cubicBezTo>
                  <a:lnTo>
                    <a:pt x="420576" y="264753"/>
                  </a:lnTo>
                  <a:cubicBezTo>
                    <a:pt x="420576" y="283495"/>
                    <a:pt x="405354" y="298718"/>
                    <a:pt x="386688" y="298718"/>
                  </a:cubicBezTo>
                  <a:close/>
                  <a:moveTo>
                    <a:pt x="33964" y="15605"/>
                  </a:moveTo>
                  <a:cubicBezTo>
                    <a:pt x="23867" y="15605"/>
                    <a:pt x="15605" y="23790"/>
                    <a:pt x="15605" y="33964"/>
                  </a:cubicBezTo>
                  <a:lnTo>
                    <a:pt x="15605" y="264830"/>
                  </a:lnTo>
                  <a:cubicBezTo>
                    <a:pt x="15605" y="274927"/>
                    <a:pt x="23790" y="283189"/>
                    <a:pt x="33964" y="283189"/>
                  </a:cubicBezTo>
                  <a:lnTo>
                    <a:pt x="386688" y="283189"/>
                  </a:lnTo>
                  <a:cubicBezTo>
                    <a:pt x="396786" y="283189"/>
                    <a:pt x="405048" y="275004"/>
                    <a:pt x="405048" y="264830"/>
                  </a:cubicBezTo>
                  <a:lnTo>
                    <a:pt x="405048" y="33964"/>
                  </a:lnTo>
                  <a:cubicBezTo>
                    <a:pt x="405048" y="23867"/>
                    <a:pt x="396786" y="15605"/>
                    <a:pt x="386688" y="15605"/>
                  </a:cubicBezTo>
                  <a:lnTo>
                    <a:pt x="33964" y="15605"/>
                  </a:lnTo>
                  <a:close/>
                </a:path>
              </a:pathLst>
            </a:custGeom>
            <a:solidFill>
              <a:srgbClr val="4472C4"/>
            </a:solidFill>
            <a:ln w="7592"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02BAEE44-22C3-4641-B444-F5A906EE66AC}"/>
                </a:ext>
              </a:extLst>
            </p:cNvPr>
            <p:cNvSpPr/>
            <p:nvPr/>
          </p:nvSpPr>
          <p:spPr>
            <a:xfrm>
              <a:off x="289892" y="2368987"/>
              <a:ext cx="187287" cy="70147"/>
            </a:xfrm>
            <a:custGeom>
              <a:avLst/>
              <a:gdLst>
                <a:gd name="connsiteX0" fmla="*/ 179485 w 187287"/>
                <a:gd name="connsiteY0" fmla="*/ 70147 h 70147"/>
                <a:gd name="connsiteX1" fmla="*/ 7827 w 187287"/>
                <a:gd name="connsiteY1" fmla="*/ 70147 h 70147"/>
                <a:gd name="connsiteX2" fmla="*/ 101 w 187287"/>
                <a:gd name="connsiteY2" fmla="*/ 63568 h 70147"/>
                <a:gd name="connsiteX3" fmla="*/ 5303 w 187287"/>
                <a:gd name="connsiteY3" fmla="*/ 54924 h 70147"/>
                <a:gd name="connsiteX4" fmla="*/ 23662 w 187287"/>
                <a:gd name="connsiteY4" fmla="*/ 45286 h 70147"/>
                <a:gd name="connsiteX5" fmla="*/ 23356 w 187287"/>
                <a:gd name="connsiteY5" fmla="*/ 7803 h 70147"/>
                <a:gd name="connsiteX6" fmla="*/ 31159 w 187287"/>
                <a:gd name="connsiteY6" fmla="*/ 0 h 70147"/>
                <a:gd name="connsiteX7" fmla="*/ 155771 w 187287"/>
                <a:gd name="connsiteY7" fmla="*/ 0 h 70147"/>
                <a:gd name="connsiteX8" fmla="*/ 163574 w 187287"/>
                <a:gd name="connsiteY8" fmla="*/ 7803 h 70147"/>
                <a:gd name="connsiteX9" fmla="*/ 163574 w 187287"/>
                <a:gd name="connsiteY9" fmla="*/ 46739 h 70147"/>
                <a:gd name="connsiteX10" fmla="*/ 180785 w 187287"/>
                <a:gd name="connsiteY10" fmla="*/ 54618 h 70147"/>
                <a:gd name="connsiteX11" fmla="*/ 187287 w 187287"/>
                <a:gd name="connsiteY11" fmla="*/ 62344 h 70147"/>
                <a:gd name="connsiteX12" fmla="*/ 179485 w 187287"/>
                <a:gd name="connsiteY12" fmla="*/ 70147 h 70147"/>
                <a:gd name="connsiteX13" fmla="*/ 36284 w 187287"/>
                <a:gd name="connsiteY13" fmla="*/ 54542 h 70147"/>
                <a:gd name="connsiteX14" fmla="*/ 150799 w 187287"/>
                <a:gd name="connsiteY14" fmla="*/ 54542 h 70147"/>
                <a:gd name="connsiteX15" fmla="*/ 148045 w 187287"/>
                <a:gd name="connsiteY15" fmla="*/ 46739 h 70147"/>
                <a:gd name="connsiteX16" fmla="*/ 148045 w 187287"/>
                <a:gd name="connsiteY16" fmla="*/ 15605 h 70147"/>
                <a:gd name="connsiteX17" fmla="*/ 39038 w 187287"/>
                <a:gd name="connsiteY17" fmla="*/ 15605 h 70147"/>
                <a:gd name="connsiteX18" fmla="*/ 39038 w 187287"/>
                <a:gd name="connsiteY18" fmla="*/ 46739 h 70147"/>
                <a:gd name="connsiteX19" fmla="*/ 36284 w 187287"/>
                <a:gd name="connsiteY19" fmla="*/ 54542 h 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287" h="70147">
                  <a:moveTo>
                    <a:pt x="179485" y="70147"/>
                  </a:moveTo>
                  <a:lnTo>
                    <a:pt x="7827" y="70147"/>
                  </a:lnTo>
                  <a:cubicBezTo>
                    <a:pt x="4002" y="70147"/>
                    <a:pt x="713" y="67393"/>
                    <a:pt x="101" y="63568"/>
                  </a:cubicBezTo>
                  <a:cubicBezTo>
                    <a:pt x="-511" y="59820"/>
                    <a:pt x="1708" y="56148"/>
                    <a:pt x="5303" y="54924"/>
                  </a:cubicBezTo>
                  <a:cubicBezTo>
                    <a:pt x="13488" y="52170"/>
                    <a:pt x="22209" y="47657"/>
                    <a:pt x="23662" y="45286"/>
                  </a:cubicBezTo>
                  <a:lnTo>
                    <a:pt x="23356" y="7803"/>
                  </a:lnTo>
                  <a:cubicBezTo>
                    <a:pt x="23356" y="3519"/>
                    <a:pt x="26798" y="0"/>
                    <a:pt x="31159" y="0"/>
                  </a:cubicBezTo>
                  <a:lnTo>
                    <a:pt x="155771" y="0"/>
                  </a:lnTo>
                  <a:cubicBezTo>
                    <a:pt x="160055" y="0"/>
                    <a:pt x="163574" y="3519"/>
                    <a:pt x="163574" y="7803"/>
                  </a:cubicBezTo>
                  <a:lnTo>
                    <a:pt x="163574" y="46739"/>
                  </a:lnTo>
                  <a:cubicBezTo>
                    <a:pt x="164645" y="47581"/>
                    <a:pt x="172830" y="51864"/>
                    <a:pt x="180785" y="54618"/>
                  </a:cubicBezTo>
                  <a:cubicBezTo>
                    <a:pt x="184457" y="55230"/>
                    <a:pt x="187287" y="58443"/>
                    <a:pt x="187287" y="62344"/>
                  </a:cubicBezTo>
                  <a:cubicBezTo>
                    <a:pt x="187287" y="66628"/>
                    <a:pt x="183845" y="70147"/>
                    <a:pt x="179485" y="70147"/>
                  </a:cubicBezTo>
                  <a:close/>
                  <a:moveTo>
                    <a:pt x="36284" y="54542"/>
                  </a:moveTo>
                  <a:lnTo>
                    <a:pt x="150799" y="54542"/>
                  </a:lnTo>
                  <a:cubicBezTo>
                    <a:pt x="149039" y="52170"/>
                    <a:pt x="148045" y="49570"/>
                    <a:pt x="148045" y="46739"/>
                  </a:cubicBezTo>
                  <a:lnTo>
                    <a:pt x="148045" y="15605"/>
                  </a:lnTo>
                  <a:lnTo>
                    <a:pt x="39038" y="15605"/>
                  </a:lnTo>
                  <a:lnTo>
                    <a:pt x="39038" y="46739"/>
                  </a:lnTo>
                  <a:cubicBezTo>
                    <a:pt x="39038" y="49570"/>
                    <a:pt x="38043" y="52170"/>
                    <a:pt x="36284" y="54542"/>
                  </a:cubicBezTo>
                  <a:close/>
                </a:path>
              </a:pathLst>
            </a:custGeom>
            <a:solidFill>
              <a:srgbClr val="4472C4"/>
            </a:solidFill>
            <a:ln w="7592" cap="flat">
              <a:noFill/>
              <a:prstDash val="solid"/>
              <a:miter/>
            </a:ln>
          </p:spPr>
          <p:txBody>
            <a:bodyPr rtlCol="0" anchor="ctr"/>
            <a:lstStyle/>
            <a:p>
              <a:endParaRPr lang="en-US" dirty="0"/>
            </a:p>
          </p:txBody>
        </p:sp>
      </p:grpSp>
      <p:grpSp>
        <p:nvGrpSpPr>
          <p:cNvPr id="48" name="Graphique 121">
            <a:extLst>
              <a:ext uri="{FF2B5EF4-FFF2-40B4-BE49-F238E27FC236}">
                <a16:creationId xmlns:a16="http://schemas.microsoft.com/office/drawing/2014/main" id="{B4DCC0F6-9A4F-48D0-A566-B63B6BA4B0F5}"/>
              </a:ext>
            </a:extLst>
          </p:cNvPr>
          <p:cNvGrpSpPr/>
          <p:nvPr/>
        </p:nvGrpSpPr>
        <p:grpSpPr>
          <a:xfrm>
            <a:off x="319731" y="1787114"/>
            <a:ext cx="213730" cy="110843"/>
            <a:chOff x="276606" y="2115708"/>
            <a:chExt cx="213730" cy="110843"/>
          </a:xfrm>
          <a:solidFill>
            <a:srgbClr val="FFFFFF"/>
          </a:solidFill>
        </p:grpSpPr>
        <p:sp>
          <p:nvSpPr>
            <p:cNvPr id="49" name="Freeform: Shape 48">
              <a:extLst>
                <a:ext uri="{FF2B5EF4-FFF2-40B4-BE49-F238E27FC236}">
                  <a16:creationId xmlns:a16="http://schemas.microsoft.com/office/drawing/2014/main" id="{CFC85739-69FE-41D6-8E87-788113B1DF5F}"/>
                </a:ext>
              </a:extLst>
            </p:cNvPr>
            <p:cNvSpPr/>
            <p:nvPr/>
          </p:nvSpPr>
          <p:spPr>
            <a:xfrm>
              <a:off x="361670" y="2210716"/>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90C4DF84-30D0-43AF-B851-B19EEC70FFF9}"/>
                </a:ext>
              </a:extLst>
            </p:cNvPr>
            <p:cNvSpPr/>
            <p:nvPr/>
          </p:nvSpPr>
          <p:spPr>
            <a:xfrm>
              <a:off x="276606" y="2210716"/>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522985C-361D-4CFA-AB06-369D3C5D5C25}"/>
                </a:ext>
              </a:extLst>
            </p:cNvPr>
            <p:cNvSpPr/>
            <p:nvPr/>
          </p:nvSpPr>
          <p:spPr>
            <a:xfrm>
              <a:off x="361670" y="2147377"/>
              <a:ext cx="128666" cy="15911"/>
            </a:xfrm>
            <a:custGeom>
              <a:avLst/>
              <a:gdLst>
                <a:gd name="connsiteX0" fmla="*/ 120711 w 128666"/>
                <a:gd name="connsiteY0" fmla="*/ 0 h 15911"/>
                <a:gd name="connsiteX1" fmla="*/ 7879 w 128666"/>
                <a:gd name="connsiteY1" fmla="*/ 0 h 15911"/>
                <a:gd name="connsiteX2" fmla="*/ 0 w 128666"/>
                <a:gd name="connsiteY2" fmla="*/ 7956 h 15911"/>
                <a:gd name="connsiteX3" fmla="*/ 7879 w 128666"/>
                <a:gd name="connsiteY3" fmla="*/ 15911 h 15911"/>
                <a:gd name="connsiteX4" fmla="*/ 120711 w 128666"/>
                <a:gd name="connsiteY4" fmla="*/ 15911 h 15911"/>
                <a:gd name="connsiteX5" fmla="*/ 128667 w 128666"/>
                <a:gd name="connsiteY5" fmla="*/ 7956 h 15911"/>
                <a:gd name="connsiteX6" fmla="*/ 120711 w 128666"/>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911">
                  <a:moveTo>
                    <a:pt x="120711" y="0"/>
                  </a:moveTo>
                  <a:lnTo>
                    <a:pt x="7879" y="0"/>
                  </a:lnTo>
                  <a:cubicBezTo>
                    <a:pt x="3519" y="0"/>
                    <a:pt x="0" y="3595"/>
                    <a:pt x="0" y="7956"/>
                  </a:cubicBezTo>
                  <a:cubicBezTo>
                    <a:pt x="0" y="12316"/>
                    <a:pt x="3519" y="15911"/>
                    <a:pt x="7879" y="15911"/>
                  </a:cubicBezTo>
                  <a:lnTo>
                    <a:pt x="120711" y="15911"/>
                  </a:lnTo>
                  <a:cubicBezTo>
                    <a:pt x="125071" y="15911"/>
                    <a:pt x="128667" y="12316"/>
                    <a:pt x="128667" y="7956"/>
                  </a:cubicBezTo>
                  <a:cubicBezTo>
                    <a:pt x="128667" y="3595"/>
                    <a:pt x="125148" y="0"/>
                    <a:pt x="120711" y="0"/>
                  </a:cubicBezTo>
                  <a:close/>
                </a:path>
              </a:pathLst>
            </a:custGeom>
            <a:solidFill>
              <a:srgbClr val="FFFFFF"/>
            </a:solidFill>
            <a:ln w="759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A1B0E5A4-478B-415C-883C-C1F145EF35D4}"/>
                </a:ext>
              </a:extLst>
            </p:cNvPr>
            <p:cNvSpPr/>
            <p:nvPr/>
          </p:nvSpPr>
          <p:spPr>
            <a:xfrm>
              <a:off x="276606" y="2147377"/>
              <a:ext cx="57295" cy="15911"/>
            </a:xfrm>
            <a:custGeom>
              <a:avLst/>
              <a:gdLst>
                <a:gd name="connsiteX0" fmla="*/ 49417 w 57295"/>
                <a:gd name="connsiteY0" fmla="*/ 0 h 15911"/>
                <a:gd name="connsiteX1" fmla="*/ 7879 w 57295"/>
                <a:gd name="connsiteY1" fmla="*/ 0 h 15911"/>
                <a:gd name="connsiteX2" fmla="*/ 0 w 57295"/>
                <a:gd name="connsiteY2" fmla="*/ 7956 h 15911"/>
                <a:gd name="connsiteX3" fmla="*/ 7879 w 57295"/>
                <a:gd name="connsiteY3" fmla="*/ 15911 h 15911"/>
                <a:gd name="connsiteX4" fmla="*/ 49417 w 57295"/>
                <a:gd name="connsiteY4" fmla="*/ 15911 h 15911"/>
                <a:gd name="connsiteX5" fmla="*/ 57296 w 57295"/>
                <a:gd name="connsiteY5" fmla="*/ 7956 h 15911"/>
                <a:gd name="connsiteX6" fmla="*/ 49417 w 57295"/>
                <a:gd name="connsiteY6" fmla="*/ 0 h 1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911">
                  <a:moveTo>
                    <a:pt x="49417" y="0"/>
                  </a:moveTo>
                  <a:lnTo>
                    <a:pt x="7879" y="0"/>
                  </a:lnTo>
                  <a:cubicBezTo>
                    <a:pt x="3519" y="0"/>
                    <a:pt x="0" y="3595"/>
                    <a:pt x="0" y="7956"/>
                  </a:cubicBezTo>
                  <a:cubicBezTo>
                    <a:pt x="0" y="12316"/>
                    <a:pt x="3519" y="15911"/>
                    <a:pt x="7879" y="15911"/>
                  </a:cubicBezTo>
                  <a:lnTo>
                    <a:pt x="49417" y="15911"/>
                  </a:lnTo>
                  <a:cubicBezTo>
                    <a:pt x="53777" y="15911"/>
                    <a:pt x="57296" y="12316"/>
                    <a:pt x="57296" y="7956"/>
                  </a:cubicBezTo>
                  <a:cubicBezTo>
                    <a:pt x="57296" y="3595"/>
                    <a:pt x="53777" y="0"/>
                    <a:pt x="49417" y="0"/>
                  </a:cubicBezTo>
                  <a:close/>
                </a:path>
              </a:pathLst>
            </a:custGeom>
            <a:solidFill>
              <a:srgbClr val="FFFFFF"/>
            </a:solidFill>
            <a:ln w="759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B00EF811-840F-46F8-A235-9C86B3B44D21}"/>
                </a:ext>
              </a:extLst>
            </p:cNvPr>
            <p:cNvSpPr/>
            <p:nvPr/>
          </p:nvSpPr>
          <p:spPr>
            <a:xfrm>
              <a:off x="361670" y="2179046"/>
              <a:ext cx="128666" cy="15834"/>
            </a:xfrm>
            <a:custGeom>
              <a:avLst/>
              <a:gdLst>
                <a:gd name="connsiteX0" fmla="*/ 120711 w 128666"/>
                <a:gd name="connsiteY0" fmla="*/ 0 h 15834"/>
                <a:gd name="connsiteX1" fmla="*/ 7879 w 128666"/>
                <a:gd name="connsiteY1" fmla="*/ 0 h 15834"/>
                <a:gd name="connsiteX2" fmla="*/ 0 w 128666"/>
                <a:gd name="connsiteY2" fmla="*/ 7956 h 15834"/>
                <a:gd name="connsiteX3" fmla="*/ 7879 w 128666"/>
                <a:gd name="connsiteY3" fmla="*/ 15835 h 15834"/>
                <a:gd name="connsiteX4" fmla="*/ 120711 w 128666"/>
                <a:gd name="connsiteY4" fmla="*/ 15835 h 15834"/>
                <a:gd name="connsiteX5" fmla="*/ 128667 w 128666"/>
                <a:gd name="connsiteY5" fmla="*/ 7956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956"/>
                  </a:cubicBezTo>
                  <a:cubicBezTo>
                    <a:pt x="0" y="12316"/>
                    <a:pt x="3519" y="15835"/>
                    <a:pt x="7879" y="15835"/>
                  </a:cubicBezTo>
                  <a:lnTo>
                    <a:pt x="120711" y="15835"/>
                  </a:lnTo>
                  <a:cubicBezTo>
                    <a:pt x="125071" y="15835"/>
                    <a:pt x="128667" y="12239"/>
                    <a:pt x="128667" y="7956"/>
                  </a:cubicBezTo>
                  <a:cubicBezTo>
                    <a:pt x="128667" y="3672"/>
                    <a:pt x="125148" y="0"/>
                    <a:pt x="120711" y="0"/>
                  </a:cubicBezTo>
                  <a:close/>
                </a:path>
              </a:pathLst>
            </a:custGeom>
            <a:solidFill>
              <a:srgbClr val="FFFFFF"/>
            </a:solidFill>
            <a:ln w="7592"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F79E63B-1FC7-45DD-8ABC-B804FACCBD13}"/>
                </a:ext>
              </a:extLst>
            </p:cNvPr>
            <p:cNvSpPr/>
            <p:nvPr/>
          </p:nvSpPr>
          <p:spPr>
            <a:xfrm>
              <a:off x="276606" y="2179046"/>
              <a:ext cx="57295" cy="15834"/>
            </a:xfrm>
            <a:custGeom>
              <a:avLst/>
              <a:gdLst>
                <a:gd name="connsiteX0" fmla="*/ 49417 w 57295"/>
                <a:gd name="connsiteY0" fmla="*/ 0 h 15834"/>
                <a:gd name="connsiteX1" fmla="*/ 7879 w 57295"/>
                <a:gd name="connsiteY1" fmla="*/ 0 h 15834"/>
                <a:gd name="connsiteX2" fmla="*/ 0 w 57295"/>
                <a:gd name="connsiteY2" fmla="*/ 7956 h 15834"/>
                <a:gd name="connsiteX3" fmla="*/ 7879 w 57295"/>
                <a:gd name="connsiteY3" fmla="*/ 15835 h 15834"/>
                <a:gd name="connsiteX4" fmla="*/ 49417 w 57295"/>
                <a:gd name="connsiteY4" fmla="*/ 15835 h 15834"/>
                <a:gd name="connsiteX5" fmla="*/ 57296 w 57295"/>
                <a:gd name="connsiteY5" fmla="*/ 7956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956"/>
                  </a:cubicBezTo>
                  <a:cubicBezTo>
                    <a:pt x="0" y="12316"/>
                    <a:pt x="3519" y="15835"/>
                    <a:pt x="7879" y="15835"/>
                  </a:cubicBezTo>
                  <a:lnTo>
                    <a:pt x="49417" y="15835"/>
                  </a:lnTo>
                  <a:cubicBezTo>
                    <a:pt x="53777" y="15835"/>
                    <a:pt x="57296" y="12239"/>
                    <a:pt x="57296" y="7956"/>
                  </a:cubicBezTo>
                  <a:cubicBezTo>
                    <a:pt x="57296" y="3672"/>
                    <a:pt x="53777" y="0"/>
                    <a:pt x="49417" y="0"/>
                  </a:cubicBezTo>
                  <a:close/>
                </a:path>
              </a:pathLst>
            </a:custGeom>
            <a:solidFill>
              <a:srgbClr val="FFFFFF"/>
            </a:solidFill>
            <a:ln w="759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012C8B4-42AC-4CF0-B00E-7D4D3A50EC11}"/>
                </a:ext>
              </a:extLst>
            </p:cNvPr>
            <p:cNvSpPr/>
            <p:nvPr/>
          </p:nvSpPr>
          <p:spPr>
            <a:xfrm>
              <a:off x="361670" y="2115708"/>
              <a:ext cx="128666" cy="15834"/>
            </a:xfrm>
            <a:custGeom>
              <a:avLst/>
              <a:gdLst>
                <a:gd name="connsiteX0" fmla="*/ 120711 w 128666"/>
                <a:gd name="connsiteY0" fmla="*/ 0 h 15834"/>
                <a:gd name="connsiteX1" fmla="*/ 7879 w 128666"/>
                <a:gd name="connsiteY1" fmla="*/ 0 h 15834"/>
                <a:gd name="connsiteX2" fmla="*/ 0 w 128666"/>
                <a:gd name="connsiteY2" fmla="*/ 7879 h 15834"/>
                <a:gd name="connsiteX3" fmla="*/ 7879 w 128666"/>
                <a:gd name="connsiteY3" fmla="*/ 15835 h 15834"/>
                <a:gd name="connsiteX4" fmla="*/ 120711 w 128666"/>
                <a:gd name="connsiteY4" fmla="*/ 15835 h 15834"/>
                <a:gd name="connsiteX5" fmla="*/ 128667 w 128666"/>
                <a:gd name="connsiteY5" fmla="*/ 7879 h 15834"/>
                <a:gd name="connsiteX6" fmla="*/ 120711 w 128666"/>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66" h="15834">
                  <a:moveTo>
                    <a:pt x="120711" y="0"/>
                  </a:moveTo>
                  <a:lnTo>
                    <a:pt x="7879" y="0"/>
                  </a:lnTo>
                  <a:cubicBezTo>
                    <a:pt x="3519" y="0"/>
                    <a:pt x="0" y="3595"/>
                    <a:pt x="0" y="7879"/>
                  </a:cubicBezTo>
                  <a:cubicBezTo>
                    <a:pt x="0" y="12163"/>
                    <a:pt x="3519" y="15835"/>
                    <a:pt x="7879" y="15835"/>
                  </a:cubicBezTo>
                  <a:lnTo>
                    <a:pt x="120711" y="15835"/>
                  </a:lnTo>
                  <a:cubicBezTo>
                    <a:pt x="125071" y="15835"/>
                    <a:pt x="128667" y="12239"/>
                    <a:pt x="128667" y="7879"/>
                  </a:cubicBezTo>
                  <a:cubicBezTo>
                    <a:pt x="128667" y="3519"/>
                    <a:pt x="125148" y="0"/>
                    <a:pt x="120711" y="0"/>
                  </a:cubicBezTo>
                  <a:close/>
                </a:path>
              </a:pathLst>
            </a:custGeom>
            <a:solidFill>
              <a:srgbClr val="FFFFFF"/>
            </a:solidFill>
            <a:ln w="7592"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2B5AE92B-831A-40C0-9795-B563C7506C40}"/>
                </a:ext>
              </a:extLst>
            </p:cNvPr>
            <p:cNvSpPr/>
            <p:nvPr/>
          </p:nvSpPr>
          <p:spPr>
            <a:xfrm>
              <a:off x="276606" y="2115708"/>
              <a:ext cx="57295" cy="15834"/>
            </a:xfrm>
            <a:custGeom>
              <a:avLst/>
              <a:gdLst>
                <a:gd name="connsiteX0" fmla="*/ 49417 w 57295"/>
                <a:gd name="connsiteY0" fmla="*/ 0 h 15834"/>
                <a:gd name="connsiteX1" fmla="*/ 7879 w 57295"/>
                <a:gd name="connsiteY1" fmla="*/ 0 h 15834"/>
                <a:gd name="connsiteX2" fmla="*/ 0 w 57295"/>
                <a:gd name="connsiteY2" fmla="*/ 7879 h 15834"/>
                <a:gd name="connsiteX3" fmla="*/ 7879 w 57295"/>
                <a:gd name="connsiteY3" fmla="*/ 15835 h 15834"/>
                <a:gd name="connsiteX4" fmla="*/ 49417 w 57295"/>
                <a:gd name="connsiteY4" fmla="*/ 15835 h 15834"/>
                <a:gd name="connsiteX5" fmla="*/ 57296 w 57295"/>
                <a:gd name="connsiteY5" fmla="*/ 7879 h 15834"/>
                <a:gd name="connsiteX6" fmla="*/ 49417 w 57295"/>
                <a:gd name="connsiteY6" fmla="*/ 0 h 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5" h="15834">
                  <a:moveTo>
                    <a:pt x="49417" y="0"/>
                  </a:moveTo>
                  <a:lnTo>
                    <a:pt x="7879" y="0"/>
                  </a:lnTo>
                  <a:cubicBezTo>
                    <a:pt x="3519" y="0"/>
                    <a:pt x="0" y="3595"/>
                    <a:pt x="0" y="7879"/>
                  </a:cubicBezTo>
                  <a:cubicBezTo>
                    <a:pt x="0" y="12163"/>
                    <a:pt x="3519" y="15835"/>
                    <a:pt x="7879" y="15835"/>
                  </a:cubicBezTo>
                  <a:lnTo>
                    <a:pt x="49417" y="15835"/>
                  </a:lnTo>
                  <a:cubicBezTo>
                    <a:pt x="53777" y="15835"/>
                    <a:pt x="57296" y="12239"/>
                    <a:pt x="57296" y="7879"/>
                  </a:cubicBezTo>
                  <a:cubicBezTo>
                    <a:pt x="57296" y="3519"/>
                    <a:pt x="53777" y="0"/>
                    <a:pt x="49417" y="0"/>
                  </a:cubicBezTo>
                  <a:close/>
                </a:path>
              </a:pathLst>
            </a:custGeom>
            <a:solidFill>
              <a:srgbClr val="FFFFFF"/>
            </a:solidFill>
            <a:ln w="7592" cap="flat">
              <a:noFill/>
              <a:prstDash val="solid"/>
              <a:miter/>
            </a:ln>
          </p:spPr>
          <p:txBody>
            <a:bodyPr rtlCol="0" anchor="ctr"/>
            <a:lstStyle/>
            <a:p>
              <a:endParaRPr lang="en-US" dirty="0"/>
            </a:p>
          </p:txBody>
        </p:sp>
      </p:grpSp>
      <p:sp>
        <p:nvSpPr>
          <p:cNvPr id="93" name="Rectangle : coins arrondis 89">
            <a:extLst>
              <a:ext uri="{FF2B5EF4-FFF2-40B4-BE49-F238E27FC236}">
                <a16:creationId xmlns:a16="http://schemas.microsoft.com/office/drawing/2014/main" id="{56CBB988-2D40-4619-B68C-4A34641DF0B8}"/>
              </a:ext>
            </a:extLst>
          </p:cNvPr>
          <p:cNvSpPr/>
          <p:nvPr/>
        </p:nvSpPr>
        <p:spPr>
          <a:xfrm>
            <a:off x="243691" y="4034922"/>
            <a:ext cx="2498925"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A domicilio (CDS Kiosk, aplicación)</a:t>
            </a:r>
          </a:p>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En el Correo (CDS UI)</a:t>
            </a:r>
          </a:p>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En una empresa (CDS API)</a:t>
            </a:r>
          </a:p>
        </p:txBody>
      </p:sp>
      <p:sp>
        <p:nvSpPr>
          <p:cNvPr id="94" name="Rectangle : coins arrondis 89">
            <a:extLst>
              <a:ext uri="{FF2B5EF4-FFF2-40B4-BE49-F238E27FC236}">
                <a16:creationId xmlns:a16="http://schemas.microsoft.com/office/drawing/2014/main" id="{588ABFA3-2063-4AA5-88E1-4885AB3007FD}"/>
              </a:ext>
            </a:extLst>
          </p:cNvPr>
          <p:cNvSpPr/>
          <p:nvPr/>
        </p:nvSpPr>
        <p:spPr>
          <a:xfrm>
            <a:off x="243691" y="2749168"/>
            <a:ext cx="2496385"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Verificaciones del cumplimiento con respecto a los mensajes EAD</a:t>
            </a:r>
          </a:p>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Cálculos LC</a:t>
            </a:r>
          </a:p>
        </p:txBody>
      </p:sp>
      <p:sp>
        <p:nvSpPr>
          <p:cNvPr id="96" name="TextBox 95">
            <a:extLst>
              <a:ext uri="{FF2B5EF4-FFF2-40B4-BE49-F238E27FC236}">
                <a16:creationId xmlns:a16="http://schemas.microsoft.com/office/drawing/2014/main" id="{2A52278F-5B4C-4103-8F17-2FAE69FF35F4}"/>
              </a:ext>
            </a:extLst>
          </p:cNvPr>
          <p:cNvSpPr txBox="1"/>
          <p:nvPr/>
        </p:nvSpPr>
        <p:spPr>
          <a:xfrm>
            <a:off x="2211526" y="1562512"/>
            <a:ext cx="800895" cy="646331"/>
          </a:xfrm>
          <a:prstGeom prst="rect">
            <a:avLst/>
          </a:prstGeom>
          <a:noFill/>
        </p:spPr>
        <p:txBody>
          <a:bodyPr wrap="square" rtlCol="0">
            <a:spAutoFit/>
          </a:bodyPr>
          <a:lstStyle/>
          <a:p>
            <a:r>
              <a:rPr lang="es-UY" sz="1200" dirty="0">
                <a:latin typeface="Verdana" panose="020B0604030504040204" pitchFamily="34" charset="0"/>
                <a:ea typeface="Verdana" panose="020B0604030504040204" pitchFamily="34" charset="0"/>
              </a:rPr>
              <a:t>¿Acepta</a:t>
            </a:r>
          </a:p>
          <a:p>
            <a:r>
              <a:rPr lang="es-UY" sz="1200" dirty="0">
                <a:latin typeface="Verdana" panose="020B0604030504040204" pitchFamily="34" charset="0"/>
                <a:ea typeface="Verdana" panose="020B0604030504040204" pitchFamily="34" charset="0"/>
              </a:rPr>
              <a:t>los costos?</a:t>
            </a:r>
          </a:p>
        </p:txBody>
      </p:sp>
      <p:pic>
        <p:nvPicPr>
          <p:cNvPr id="99" name="Graphique 125">
            <a:extLst>
              <a:ext uri="{FF2B5EF4-FFF2-40B4-BE49-F238E27FC236}">
                <a16:creationId xmlns:a16="http://schemas.microsoft.com/office/drawing/2014/main" id="{B2A9CA4A-F6BD-4952-963B-B96090D35E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2422" y="2021883"/>
            <a:ext cx="475102" cy="475102"/>
          </a:xfrm>
          <a:prstGeom prst="rect">
            <a:avLst/>
          </a:prstGeom>
        </p:spPr>
      </p:pic>
      <p:pic>
        <p:nvPicPr>
          <p:cNvPr id="101" name="Graphique 122">
            <a:extLst>
              <a:ext uri="{FF2B5EF4-FFF2-40B4-BE49-F238E27FC236}">
                <a16:creationId xmlns:a16="http://schemas.microsoft.com/office/drawing/2014/main" id="{EDF8BF47-7A31-4D49-9FFB-140861C29C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9448" y="1020760"/>
            <a:ext cx="485901" cy="419642"/>
          </a:xfrm>
          <a:prstGeom prst="rect">
            <a:avLst/>
          </a:prstGeom>
        </p:spPr>
      </p:pic>
      <p:sp>
        <p:nvSpPr>
          <p:cNvPr id="102" name="TextBox 101">
            <a:extLst>
              <a:ext uri="{FF2B5EF4-FFF2-40B4-BE49-F238E27FC236}">
                <a16:creationId xmlns:a16="http://schemas.microsoft.com/office/drawing/2014/main" id="{AE9FD20F-08B1-42EC-81C9-C03D54BEFCCE}"/>
              </a:ext>
            </a:extLst>
          </p:cNvPr>
          <p:cNvSpPr txBox="1"/>
          <p:nvPr/>
        </p:nvSpPr>
        <p:spPr>
          <a:xfrm>
            <a:off x="3446850" y="1131002"/>
            <a:ext cx="1125149" cy="461665"/>
          </a:xfrm>
          <a:prstGeom prst="rect">
            <a:avLst/>
          </a:prstGeom>
          <a:noFill/>
        </p:spPr>
        <p:txBody>
          <a:bodyPr wrap="square" rtlCol="0">
            <a:spAutoFit/>
          </a:bodyPr>
          <a:lstStyle/>
          <a:p>
            <a:r>
              <a:rPr lang="es-UY" sz="1200" dirty="0">
                <a:latin typeface="Verdana" panose="020B0604030504040204" pitchFamily="34" charset="0"/>
                <a:ea typeface="Verdana" panose="020B0604030504040204" pitchFamily="34" charset="0"/>
              </a:rPr>
              <a:t>Entrega del	</a:t>
            </a:r>
          </a:p>
          <a:p>
            <a:r>
              <a:rPr lang="es-UY" sz="1200" dirty="0">
                <a:latin typeface="Verdana" panose="020B0604030504040204" pitchFamily="34" charset="0"/>
                <a:ea typeface="Verdana" panose="020B0604030504040204" pitchFamily="34" charset="0"/>
              </a:rPr>
              <a:t>envío</a:t>
            </a:r>
          </a:p>
        </p:txBody>
      </p:sp>
      <p:sp>
        <p:nvSpPr>
          <p:cNvPr id="104" name="Rectangle : coins arrondis 89">
            <a:extLst>
              <a:ext uri="{FF2B5EF4-FFF2-40B4-BE49-F238E27FC236}">
                <a16:creationId xmlns:a16="http://schemas.microsoft.com/office/drawing/2014/main" id="{8E673735-0A21-40BB-BEC8-8A1B5CAEC55A}"/>
              </a:ext>
            </a:extLst>
          </p:cNvPr>
          <p:cNvSpPr/>
          <p:nvPr/>
        </p:nvSpPr>
        <p:spPr>
          <a:xfrm>
            <a:off x="2449341" y="5134562"/>
            <a:ext cx="1310529"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Pago por adelantado</a:t>
            </a:r>
          </a:p>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Factura</a:t>
            </a:r>
            <a:endParaRPr lang="es-UY" sz="1200" dirty="0">
              <a:latin typeface="Verdana" panose="020B0604030504040204" pitchFamily="34" charset="0"/>
              <a:ea typeface="Verdana" panose="020B0604030504040204" pitchFamily="34" charset="0"/>
            </a:endParaRPr>
          </a:p>
        </p:txBody>
      </p:sp>
      <p:sp>
        <p:nvSpPr>
          <p:cNvPr id="112" name="Rectangle : coins arrondis 89">
            <a:extLst>
              <a:ext uri="{FF2B5EF4-FFF2-40B4-BE49-F238E27FC236}">
                <a16:creationId xmlns:a16="http://schemas.microsoft.com/office/drawing/2014/main" id="{AE0FAFB3-0251-4555-B90A-E14324B1D88D}"/>
              </a:ext>
            </a:extLst>
          </p:cNvPr>
          <p:cNvSpPr/>
          <p:nvPr/>
        </p:nvSpPr>
        <p:spPr>
          <a:xfrm>
            <a:off x="3611963" y="4060304"/>
            <a:ext cx="2484037" cy="76793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Si no se incluye la declaración, utilizar DeclarationID para extraerla del servicio externo</a:t>
            </a:r>
          </a:p>
        </p:txBody>
      </p:sp>
      <p:sp>
        <p:nvSpPr>
          <p:cNvPr id="118" name="Rectangle : coins arrondis 89">
            <a:extLst>
              <a:ext uri="{FF2B5EF4-FFF2-40B4-BE49-F238E27FC236}">
                <a16:creationId xmlns:a16="http://schemas.microsoft.com/office/drawing/2014/main" id="{4D598786-E406-4038-8032-2D14F5726260}"/>
              </a:ext>
            </a:extLst>
          </p:cNvPr>
          <p:cNvSpPr/>
          <p:nvPr/>
        </p:nvSpPr>
        <p:spPr>
          <a:xfrm>
            <a:off x="4423699" y="2749168"/>
            <a:ext cx="1092683" cy="97431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Verificar</a:t>
            </a:r>
          </a:p>
          <a:p>
            <a:r>
              <a:rPr lang="es-UY" sz="1100" dirty="0">
                <a:latin typeface="Verdana" panose="020B0604030504040204" pitchFamily="34" charset="0"/>
                <a:ea typeface="Verdana" panose="020B0604030504040204" pitchFamily="34" charset="0"/>
              </a:rPr>
              <a:t>estado</a:t>
            </a:r>
          </a:p>
          <a:p>
            <a:r>
              <a:rPr lang="es-UY" sz="1100" dirty="0">
                <a:latin typeface="Verdana" panose="020B0604030504040204" pitchFamily="34" charset="0"/>
                <a:ea typeface="Verdana" panose="020B0604030504040204" pitchFamily="34" charset="0"/>
              </a:rPr>
              <a:t>del pago</a:t>
            </a:r>
          </a:p>
        </p:txBody>
      </p:sp>
      <p:sp>
        <p:nvSpPr>
          <p:cNvPr id="121" name="Rectangle : coins arrondis 89">
            <a:extLst>
              <a:ext uri="{FF2B5EF4-FFF2-40B4-BE49-F238E27FC236}">
                <a16:creationId xmlns:a16="http://schemas.microsoft.com/office/drawing/2014/main" id="{50564868-3299-4D86-9481-986874F5A837}"/>
              </a:ext>
            </a:extLst>
          </p:cNvPr>
          <p:cNvSpPr/>
          <p:nvPr/>
        </p:nvSpPr>
        <p:spPr>
          <a:xfrm>
            <a:off x="4071256" y="5134562"/>
            <a:ext cx="2073555"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Declaración provisional</a:t>
            </a:r>
          </a:p>
          <a:p>
            <a:pPr marL="171450" indent="-171450">
              <a:buFont typeface="Arial" panose="020B0604020202020204" pitchFamily="34" charset="0"/>
              <a:buChar char="•"/>
            </a:pPr>
            <a:r>
              <a:rPr lang="es-UY" sz="1100" dirty="0">
                <a:latin typeface="Verdana" panose="020B0604030504040204" pitchFamily="34" charset="0"/>
                <a:ea typeface="Verdana" panose="020B0604030504040204" pitchFamily="34" charset="0"/>
              </a:rPr>
              <a:t>Estado de los pagos</a:t>
            </a:r>
            <a:endParaRPr lang="es-UY" sz="1200" dirty="0">
              <a:latin typeface="Verdana" panose="020B0604030504040204" pitchFamily="34" charset="0"/>
              <a:ea typeface="Verdana" panose="020B0604030504040204" pitchFamily="34" charset="0"/>
            </a:endParaRPr>
          </a:p>
        </p:txBody>
      </p:sp>
      <p:sp>
        <p:nvSpPr>
          <p:cNvPr id="132" name="Rectangle : coins arrondis 89">
            <a:extLst>
              <a:ext uri="{FF2B5EF4-FFF2-40B4-BE49-F238E27FC236}">
                <a16:creationId xmlns:a16="http://schemas.microsoft.com/office/drawing/2014/main" id="{D73C3418-5D91-4D0A-9824-098154EF529B}"/>
              </a:ext>
            </a:extLst>
          </p:cNvPr>
          <p:cNvSpPr/>
          <p:nvPr/>
        </p:nvSpPr>
        <p:spPr>
          <a:xfrm>
            <a:off x="5840294" y="2749167"/>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No pagado</a:t>
            </a:r>
          </a:p>
        </p:txBody>
      </p:sp>
      <p:pic>
        <p:nvPicPr>
          <p:cNvPr id="133" name="Graphique 125">
            <a:extLst>
              <a:ext uri="{FF2B5EF4-FFF2-40B4-BE49-F238E27FC236}">
                <a16:creationId xmlns:a16="http://schemas.microsoft.com/office/drawing/2014/main" id="{8A6D90AC-B167-43D8-8E8A-7D6CB4111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9084" y="1622713"/>
            <a:ext cx="475102" cy="475102"/>
          </a:xfrm>
          <a:prstGeom prst="rect">
            <a:avLst/>
          </a:prstGeom>
        </p:spPr>
      </p:pic>
      <p:sp>
        <p:nvSpPr>
          <p:cNvPr id="134" name="Rectangle : coins arrondis 89">
            <a:extLst>
              <a:ext uri="{FF2B5EF4-FFF2-40B4-BE49-F238E27FC236}">
                <a16:creationId xmlns:a16="http://schemas.microsoft.com/office/drawing/2014/main" id="{118F6427-8B39-4475-9BC9-F16D3692ABD1}"/>
              </a:ext>
            </a:extLst>
          </p:cNvPr>
          <p:cNvSpPr/>
          <p:nvPr/>
        </p:nvSpPr>
        <p:spPr>
          <a:xfrm>
            <a:off x="5840294" y="3263712"/>
            <a:ext cx="1092683" cy="443007"/>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Pagado</a:t>
            </a:r>
          </a:p>
        </p:txBody>
      </p:sp>
      <p:cxnSp>
        <p:nvCxnSpPr>
          <p:cNvPr id="138" name="Straight Arrow Connector 137">
            <a:extLst>
              <a:ext uri="{FF2B5EF4-FFF2-40B4-BE49-F238E27FC236}">
                <a16:creationId xmlns:a16="http://schemas.microsoft.com/office/drawing/2014/main" id="{B316A494-B1B9-4D2C-A32C-9BCB3E6351C2}"/>
              </a:ext>
            </a:extLst>
          </p:cNvPr>
          <p:cNvCxnSpPr>
            <a:cxnSpLocks/>
            <a:stCxn id="28" idx="2"/>
          </p:cNvCxnSpPr>
          <p:nvPr/>
        </p:nvCxnSpPr>
        <p:spPr>
          <a:xfrm>
            <a:off x="1243019" y="2160235"/>
            <a:ext cx="11221" cy="57677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0CC9A7-2D80-476D-A0C6-C7ABA84ADC5C}"/>
              </a:ext>
            </a:extLst>
          </p:cNvPr>
          <p:cNvCxnSpPr>
            <a:cxnSpLocks/>
            <a:stCxn id="132" idx="0"/>
            <a:endCxn id="133" idx="2"/>
          </p:cNvCxnSpPr>
          <p:nvPr/>
        </p:nvCxnSpPr>
        <p:spPr>
          <a:xfrm flipH="1" flipV="1">
            <a:off x="6386635" y="2097815"/>
            <a:ext cx="1" cy="65135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08F1B31-7E55-4D37-96C4-A91E7446A8E5}"/>
              </a:ext>
            </a:extLst>
          </p:cNvPr>
          <p:cNvCxnSpPr>
            <a:cxnSpLocks/>
            <a:stCxn id="99" idx="2"/>
            <a:endCxn id="104" idx="0"/>
          </p:cNvCxnSpPr>
          <p:nvPr/>
        </p:nvCxnSpPr>
        <p:spPr>
          <a:xfrm flipH="1">
            <a:off x="3104606" y="2496985"/>
            <a:ext cx="145367" cy="263757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F0A02226-C3B0-4630-BA2E-FA4170FEC474}"/>
              </a:ext>
            </a:extLst>
          </p:cNvPr>
          <p:cNvCxnSpPr>
            <a:cxnSpLocks/>
            <a:stCxn id="164" idx="0"/>
            <a:endCxn id="102" idx="2"/>
          </p:cNvCxnSpPr>
          <p:nvPr/>
        </p:nvCxnSpPr>
        <p:spPr>
          <a:xfrm rot="5400000" flipH="1" flipV="1">
            <a:off x="3745373" y="1665350"/>
            <a:ext cx="336735" cy="191370"/>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B0E57C7A-C092-4D64-AD39-28F9C891E835}"/>
              </a:ext>
            </a:extLst>
          </p:cNvPr>
          <p:cNvCxnSpPr>
            <a:cxnSpLocks/>
            <a:stCxn id="96" idx="0"/>
            <a:endCxn id="101" idx="1"/>
          </p:cNvCxnSpPr>
          <p:nvPr/>
        </p:nvCxnSpPr>
        <p:spPr>
          <a:xfrm rot="5400000" flipH="1" flipV="1">
            <a:off x="2629746" y="1212810"/>
            <a:ext cx="331931" cy="367474"/>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5640285C-CD4F-48FB-B36A-DAD50A8D5EF6}"/>
              </a:ext>
            </a:extLst>
          </p:cNvPr>
          <p:cNvCxnSpPr>
            <a:cxnSpLocks/>
            <a:stCxn id="96" idx="2"/>
            <a:endCxn id="99" idx="1"/>
          </p:cNvCxnSpPr>
          <p:nvPr/>
        </p:nvCxnSpPr>
        <p:spPr>
          <a:xfrm rot="16200000" flipH="1">
            <a:off x="2786903" y="2033914"/>
            <a:ext cx="50591" cy="400448"/>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D800334F-C23A-4244-82F1-45F69EA959E3}"/>
              </a:ext>
            </a:extLst>
          </p:cNvPr>
          <p:cNvCxnSpPr>
            <a:cxnSpLocks/>
            <a:endCxn id="96" idx="1"/>
          </p:cNvCxnSpPr>
          <p:nvPr/>
        </p:nvCxnSpPr>
        <p:spPr>
          <a:xfrm rot="5400000" flipH="1" flipV="1">
            <a:off x="1654674" y="2190612"/>
            <a:ext cx="861786" cy="251918"/>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D9ED630E-C211-4056-9F2C-0E55BE7A7074}"/>
              </a:ext>
            </a:extLst>
          </p:cNvPr>
          <p:cNvCxnSpPr>
            <a:cxnSpLocks/>
            <a:stCxn id="102" idx="3"/>
            <a:endCxn id="118" idx="0"/>
          </p:cNvCxnSpPr>
          <p:nvPr/>
        </p:nvCxnSpPr>
        <p:spPr>
          <a:xfrm>
            <a:off x="4571999" y="1361835"/>
            <a:ext cx="398042" cy="1387333"/>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F9A04D4-C8BA-4006-973C-038B69057316}"/>
              </a:ext>
            </a:extLst>
          </p:cNvPr>
          <p:cNvSpPr txBox="1"/>
          <p:nvPr/>
        </p:nvSpPr>
        <p:spPr>
          <a:xfrm>
            <a:off x="3434712" y="1929402"/>
            <a:ext cx="766685" cy="461665"/>
          </a:xfrm>
          <a:prstGeom prst="rect">
            <a:avLst/>
          </a:prstGeom>
          <a:noFill/>
        </p:spPr>
        <p:txBody>
          <a:bodyPr wrap="none" rtlCol="0">
            <a:spAutoFit/>
          </a:bodyPr>
          <a:lstStyle/>
          <a:p>
            <a:r>
              <a:rPr lang="es-UY" sz="1200" dirty="0">
                <a:solidFill>
                  <a:srgbClr val="FF0000"/>
                </a:solidFill>
                <a:latin typeface="Verdana" panose="020B0604030504040204" pitchFamily="34" charset="0"/>
                <a:ea typeface="Verdana" panose="020B0604030504040204" pitchFamily="34" charset="0"/>
              </a:rPr>
              <a:t>En servicio</a:t>
            </a:r>
          </a:p>
          <a:p>
            <a:r>
              <a:rPr lang="es-UY" sz="1200" dirty="0">
                <a:solidFill>
                  <a:srgbClr val="FF0000"/>
                </a:solidFill>
                <a:latin typeface="Verdana" panose="020B0604030504040204" pitchFamily="34" charset="0"/>
                <a:ea typeface="Verdana" panose="020B0604030504040204" pitchFamily="34" charset="0"/>
              </a:rPr>
              <a:t>externo</a:t>
            </a:r>
          </a:p>
        </p:txBody>
      </p:sp>
      <p:sp>
        <p:nvSpPr>
          <p:cNvPr id="167" name="TextBox 166">
            <a:extLst>
              <a:ext uri="{FF2B5EF4-FFF2-40B4-BE49-F238E27FC236}">
                <a16:creationId xmlns:a16="http://schemas.microsoft.com/office/drawing/2014/main" id="{F8F64695-B7BA-4D33-925D-01B3EBC90D2C}"/>
              </a:ext>
            </a:extLst>
          </p:cNvPr>
          <p:cNvSpPr txBox="1"/>
          <p:nvPr/>
        </p:nvSpPr>
        <p:spPr>
          <a:xfrm>
            <a:off x="6568692" y="1537849"/>
            <a:ext cx="718851" cy="461665"/>
          </a:xfrm>
          <a:prstGeom prst="rect">
            <a:avLst/>
          </a:prstGeom>
          <a:noFill/>
        </p:spPr>
        <p:txBody>
          <a:bodyPr wrap="square" rtlCol="0">
            <a:spAutoFit/>
          </a:bodyPr>
          <a:lstStyle/>
          <a:p>
            <a:r>
              <a:rPr lang="es-UY" sz="1200" dirty="0">
                <a:solidFill>
                  <a:srgbClr val="FF0000"/>
                </a:solidFill>
                <a:latin typeface="Verdana" panose="020B0604030504040204" pitchFamily="34" charset="0"/>
                <a:ea typeface="Verdana" panose="020B0604030504040204" pitchFamily="34" charset="0"/>
              </a:rPr>
              <a:t>En el Correo</a:t>
            </a:r>
          </a:p>
        </p:txBody>
      </p:sp>
      <p:cxnSp>
        <p:nvCxnSpPr>
          <p:cNvPr id="168" name="Straight Arrow Connector 167">
            <a:extLst>
              <a:ext uri="{FF2B5EF4-FFF2-40B4-BE49-F238E27FC236}">
                <a16:creationId xmlns:a16="http://schemas.microsoft.com/office/drawing/2014/main" id="{E1140DF5-3FF4-4BD8-998F-747B62F22644}"/>
              </a:ext>
            </a:extLst>
          </p:cNvPr>
          <p:cNvCxnSpPr>
            <a:cxnSpLocks/>
            <a:stCxn id="118" idx="2"/>
            <a:endCxn id="112" idx="0"/>
          </p:cNvCxnSpPr>
          <p:nvPr/>
        </p:nvCxnSpPr>
        <p:spPr>
          <a:xfrm flipH="1">
            <a:off x="4853982" y="3723485"/>
            <a:ext cx="116059" cy="3368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74" name="Rectangle : coins arrondis 89">
            <a:extLst>
              <a:ext uri="{FF2B5EF4-FFF2-40B4-BE49-F238E27FC236}">
                <a16:creationId xmlns:a16="http://schemas.microsoft.com/office/drawing/2014/main" id="{7F29862A-BBDA-4383-9ACC-90C66817A785}"/>
              </a:ext>
            </a:extLst>
          </p:cNvPr>
          <p:cNvSpPr/>
          <p:nvPr/>
        </p:nvSpPr>
        <p:spPr>
          <a:xfrm>
            <a:off x="7221791" y="2749166"/>
            <a:ext cx="1193353"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Preparación</a:t>
            </a:r>
          </a:p>
          <a:p>
            <a:r>
              <a:rPr lang="es-UY" sz="1100" dirty="0">
                <a:latin typeface="Verdana" panose="020B0604030504040204" pitchFamily="34" charset="0"/>
                <a:ea typeface="Verdana" panose="020B0604030504040204" pitchFamily="34" charset="0"/>
              </a:rPr>
              <a:t>del envío</a:t>
            </a:r>
          </a:p>
        </p:txBody>
      </p:sp>
      <p:cxnSp>
        <p:nvCxnSpPr>
          <p:cNvPr id="177" name="Connector: Elbow 176">
            <a:extLst>
              <a:ext uri="{FF2B5EF4-FFF2-40B4-BE49-F238E27FC236}">
                <a16:creationId xmlns:a16="http://schemas.microsoft.com/office/drawing/2014/main" id="{6EACA40C-657E-4941-B76D-270B88A2FD3D}"/>
              </a:ext>
            </a:extLst>
          </p:cNvPr>
          <p:cNvCxnSpPr>
            <a:cxnSpLocks/>
            <a:stCxn id="167" idx="3"/>
            <a:endCxn id="174" idx="0"/>
          </p:cNvCxnSpPr>
          <p:nvPr/>
        </p:nvCxnSpPr>
        <p:spPr>
          <a:xfrm>
            <a:off x="7287543" y="1768682"/>
            <a:ext cx="530925" cy="980484"/>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6FCD1B4-2213-496E-B8E7-B9D5B8F28ACD}"/>
              </a:ext>
            </a:extLst>
          </p:cNvPr>
          <p:cNvCxnSpPr>
            <a:cxnSpLocks/>
            <a:stCxn id="134" idx="3"/>
          </p:cNvCxnSpPr>
          <p:nvPr/>
        </p:nvCxnSpPr>
        <p:spPr>
          <a:xfrm>
            <a:off x="6932977" y="3485216"/>
            <a:ext cx="288814" cy="302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CD77F9EB-7160-493E-B0D7-16C13669B41E}"/>
              </a:ext>
            </a:extLst>
          </p:cNvPr>
          <p:cNvCxnSpPr>
            <a:cxnSpLocks/>
            <a:stCxn id="112" idx="2"/>
            <a:endCxn id="121" idx="0"/>
          </p:cNvCxnSpPr>
          <p:nvPr/>
        </p:nvCxnSpPr>
        <p:spPr>
          <a:xfrm>
            <a:off x="4853982" y="4828236"/>
            <a:ext cx="254052" cy="306326"/>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4DC2624-0E6D-48DE-99F9-B76AFCAD808C}"/>
              </a:ext>
            </a:extLst>
          </p:cNvPr>
          <p:cNvCxnSpPr>
            <a:cxnSpLocks/>
          </p:cNvCxnSpPr>
          <p:nvPr/>
        </p:nvCxnSpPr>
        <p:spPr>
          <a:xfrm>
            <a:off x="1463041" y="3723485"/>
            <a:ext cx="0" cy="354977"/>
          </a:xfrm>
          <a:prstGeom prst="straightConnector1">
            <a:avLst/>
          </a:prstGeom>
          <a:ln w="25400">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B87F99E6-4617-46AA-84E3-563585815529}"/>
              </a:ext>
            </a:extLst>
          </p:cNvPr>
          <p:cNvCxnSpPr>
            <a:cxnSpLocks/>
          </p:cNvCxnSpPr>
          <p:nvPr/>
        </p:nvCxnSpPr>
        <p:spPr>
          <a:xfrm flipH="1" flipV="1">
            <a:off x="5569540" y="2970670"/>
            <a:ext cx="25427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DCF56DDA-4773-43C9-8C9B-437338E81C99}"/>
              </a:ext>
            </a:extLst>
          </p:cNvPr>
          <p:cNvCxnSpPr>
            <a:cxnSpLocks/>
          </p:cNvCxnSpPr>
          <p:nvPr/>
        </p:nvCxnSpPr>
        <p:spPr>
          <a:xfrm flipH="1" flipV="1">
            <a:off x="5534268" y="3485215"/>
            <a:ext cx="297788" cy="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02" name="Rectangle : coins arrondis 89">
            <a:extLst>
              <a:ext uri="{FF2B5EF4-FFF2-40B4-BE49-F238E27FC236}">
                <a16:creationId xmlns:a16="http://schemas.microsoft.com/office/drawing/2014/main" id="{BD5164BD-99FC-4206-AB02-810C5D27C671}"/>
              </a:ext>
            </a:extLst>
          </p:cNvPr>
          <p:cNvSpPr/>
          <p:nvPr/>
        </p:nvSpPr>
        <p:spPr>
          <a:xfrm>
            <a:off x="6187924" y="3958210"/>
            <a:ext cx="2591283" cy="48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050" dirty="0">
                <a:latin typeface="Verdana" panose="020B0604030504040204" pitchFamily="34" charset="0"/>
                <a:ea typeface="Verdana" panose="020B0604030504040204" pitchFamily="34" charset="0"/>
              </a:rPr>
              <a:t>Preparar ITMATT enriquecido con «entrega con derechos pagados»</a:t>
            </a:r>
          </a:p>
        </p:txBody>
      </p:sp>
      <p:sp>
        <p:nvSpPr>
          <p:cNvPr id="203" name="Rectangle : coins arrondis 89">
            <a:extLst>
              <a:ext uri="{FF2B5EF4-FFF2-40B4-BE49-F238E27FC236}">
                <a16:creationId xmlns:a16="http://schemas.microsoft.com/office/drawing/2014/main" id="{2BC29AE0-F9EF-49FE-8841-2723FEDC9378}"/>
              </a:ext>
            </a:extLst>
          </p:cNvPr>
          <p:cNvSpPr/>
          <p:nvPr/>
        </p:nvSpPr>
        <p:spPr>
          <a:xfrm>
            <a:off x="6187924" y="4458227"/>
            <a:ext cx="2591283" cy="430992"/>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050" dirty="0">
                <a:latin typeface="Verdana" panose="020B0604030504040204" pitchFamily="34" charset="0"/>
                <a:ea typeface="Verdana" panose="020B0604030504040204" pitchFamily="34" charset="0"/>
              </a:rPr>
              <a:t>Asociar S10–ID de la DeclarationID del expedidor</a:t>
            </a:r>
          </a:p>
        </p:txBody>
      </p:sp>
      <p:sp>
        <p:nvSpPr>
          <p:cNvPr id="204" name="Rectangle : coins arrondis 89">
            <a:extLst>
              <a:ext uri="{FF2B5EF4-FFF2-40B4-BE49-F238E27FC236}">
                <a16:creationId xmlns:a16="http://schemas.microsoft.com/office/drawing/2014/main" id="{09AFB339-B95E-4F2D-8050-47A6EEAC8EF4}"/>
              </a:ext>
            </a:extLst>
          </p:cNvPr>
          <p:cNvSpPr/>
          <p:nvPr/>
        </p:nvSpPr>
        <p:spPr>
          <a:xfrm>
            <a:off x="6710912" y="5134562"/>
            <a:ext cx="1551994"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Referencia de la expedición</a:t>
            </a:r>
          </a:p>
        </p:txBody>
      </p:sp>
      <p:cxnSp>
        <p:nvCxnSpPr>
          <p:cNvPr id="205" name="Straight Arrow Connector 204">
            <a:extLst>
              <a:ext uri="{FF2B5EF4-FFF2-40B4-BE49-F238E27FC236}">
                <a16:creationId xmlns:a16="http://schemas.microsoft.com/office/drawing/2014/main" id="{48768C96-9E73-4156-BCBC-146569E59990}"/>
              </a:ext>
            </a:extLst>
          </p:cNvPr>
          <p:cNvCxnSpPr>
            <a:cxnSpLocks/>
          </p:cNvCxnSpPr>
          <p:nvPr/>
        </p:nvCxnSpPr>
        <p:spPr>
          <a:xfrm>
            <a:off x="7818467" y="3712677"/>
            <a:ext cx="0" cy="245533"/>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F7FE745-2065-4E1E-B4D2-92E31F6115B8}"/>
              </a:ext>
            </a:extLst>
          </p:cNvPr>
          <p:cNvCxnSpPr>
            <a:cxnSpLocks/>
            <a:stCxn id="204" idx="0"/>
            <a:endCxn id="203" idx="2"/>
          </p:cNvCxnSpPr>
          <p:nvPr/>
        </p:nvCxnSpPr>
        <p:spPr>
          <a:xfrm flipH="1" flipV="1">
            <a:off x="7483566" y="4889219"/>
            <a:ext cx="3343" cy="245343"/>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16" name="Rectangle : coins arrondis 89">
            <a:extLst>
              <a:ext uri="{FF2B5EF4-FFF2-40B4-BE49-F238E27FC236}">
                <a16:creationId xmlns:a16="http://schemas.microsoft.com/office/drawing/2014/main" id="{EB15A8C1-9F4A-4282-A167-D781A9EC5164}"/>
              </a:ext>
            </a:extLst>
          </p:cNvPr>
          <p:cNvSpPr/>
          <p:nvPr/>
        </p:nvSpPr>
        <p:spPr>
          <a:xfrm>
            <a:off x="8792848" y="2747459"/>
            <a:ext cx="1195123" cy="957553"/>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Preparación</a:t>
            </a:r>
          </a:p>
          <a:p>
            <a:r>
              <a:rPr lang="es-UY" sz="1100" dirty="0">
                <a:latin typeface="Verdana" panose="020B0604030504040204" pitchFamily="34" charset="0"/>
                <a:ea typeface="Verdana" panose="020B0604030504040204" pitchFamily="34" charset="0"/>
              </a:rPr>
              <a:t>del despacho</a:t>
            </a:r>
          </a:p>
        </p:txBody>
      </p:sp>
      <p:cxnSp>
        <p:nvCxnSpPr>
          <p:cNvPr id="217" name="Straight Arrow Connector 216">
            <a:extLst>
              <a:ext uri="{FF2B5EF4-FFF2-40B4-BE49-F238E27FC236}">
                <a16:creationId xmlns:a16="http://schemas.microsoft.com/office/drawing/2014/main" id="{48F2167A-0A8A-46D8-A1DD-4426C832A935}"/>
              </a:ext>
            </a:extLst>
          </p:cNvPr>
          <p:cNvCxnSpPr>
            <a:cxnSpLocks/>
            <a:stCxn id="174" idx="3"/>
            <a:endCxn id="216" idx="1"/>
          </p:cNvCxnSpPr>
          <p:nvPr/>
        </p:nvCxnSpPr>
        <p:spPr>
          <a:xfrm flipV="1">
            <a:off x="8415144" y="3226236"/>
            <a:ext cx="377704" cy="170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0" name="Rectangle : coins arrondis 89">
            <a:extLst>
              <a:ext uri="{FF2B5EF4-FFF2-40B4-BE49-F238E27FC236}">
                <a16:creationId xmlns:a16="http://schemas.microsoft.com/office/drawing/2014/main" id="{056DD614-CB13-4EF1-A2BB-D9559D102CBD}"/>
              </a:ext>
            </a:extLst>
          </p:cNvPr>
          <p:cNvSpPr/>
          <p:nvPr/>
        </p:nvSpPr>
        <p:spPr>
          <a:xfrm>
            <a:off x="8875590" y="4056650"/>
            <a:ext cx="1132202" cy="771585"/>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Copia de datos de POST*Net</a:t>
            </a:r>
          </a:p>
        </p:txBody>
      </p:sp>
      <p:sp>
        <p:nvSpPr>
          <p:cNvPr id="221" name="Rectangle : coins arrondis 89">
            <a:extLst>
              <a:ext uri="{FF2B5EF4-FFF2-40B4-BE49-F238E27FC236}">
                <a16:creationId xmlns:a16="http://schemas.microsoft.com/office/drawing/2014/main" id="{103AF499-514F-4B3C-AF2F-BDB286FD0E17}"/>
              </a:ext>
            </a:extLst>
          </p:cNvPr>
          <p:cNvSpPr/>
          <p:nvPr/>
        </p:nvSpPr>
        <p:spPr>
          <a:xfrm>
            <a:off x="8875589" y="5134562"/>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Manifiesto</a:t>
            </a:r>
          </a:p>
        </p:txBody>
      </p:sp>
      <p:cxnSp>
        <p:nvCxnSpPr>
          <p:cNvPr id="227" name="Straight Arrow Connector 226">
            <a:extLst>
              <a:ext uri="{FF2B5EF4-FFF2-40B4-BE49-F238E27FC236}">
                <a16:creationId xmlns:a16="http://schemas.microsoft.com/office/drawing/2014/main" id="{9436A5A1-36C1-4B0F-84CA-81A7E1C9D82A}"/>
              </a:ext>
            </a:extLst>
          </p:cNvPr>
          <p:cNvCxnSpPr>
            <a:cxnSpLocks/>
            <a:stCxn id="221" idx="0"/>
            <a:endCxn id="220" idx="2"/>
          </p:cNvCxnSpPr>
          <p:nvPr/>
        </p:nvCxnSpPr>
        <p:spPr>
          <a:xfrm flipV="1">
            <a:off x="9441691" y="4828235"/>
            <a:ext cx="0"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34" name="Rectangle : coins arrondis 89">
            <a:extLst>
              <a:ext uri="{FF2B5EF4-FFF2-40B4-BE49-F238E27FC236}">
                <a16:creationId xmlns:a16="http://schemas.microsoft.com/office/drawing/2014/main" id="{8781F7F9-C4DA-4F9C-AB69-98B3188F5D9D}"/>
              </a:ext>
            </a:extLst>
          </p:cNvPr>
          <p:cNvSpPr/>
          <p:nvPr/>
        </p:nvSpPr>
        <p:spPr>
          <a:xfrm>
            <a:off x="8875590" y="6023711"/>
            <a:ext cx="1132203"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Evaluación</a:t>
            </a:r>
          </a:p>
          <a:p>
            <a:r>
              <a:rPr lang="es-UY" sz="1100" dirty="0">
                <a:latin typeface="Verdana" panose="020B0604030504040204" pitchFamily="34" charset="0"/>
                <a:ea typeface="Verdana" panose="020B0604030504040204" pitchFamily="34" charset="0"/>
              </a:rPr>
              <a:t>final</a:t>
            </a:r>
          </a:p>
        </p:txBody>
      </p:sp>
      <p:sp>
        <p:nvSpPr>
          <p:cNvPr id="240" name="Rectangle : coins arrondis 89">
            <a:extLst>
              <a:ext uri="{FF2B5EF4-FFF2-40B4-BE49-F238E27FC236}">
                <a16:creationId xmlns:a16="http://schemas.microsoft.com/office/drawing/2014/main" id="{31D590CE-CC22-4F51-B674-EB065B4C6BE5}"/>
              </a:ext>
            </a:extLst>
          </p:cNvPr>
          <p:cNvSpPr/>
          <p:nvPr/>
        </p:nvSpPr>
        <p:spPr>
          <a:xfrm>
            <a:off x="10280141" y="6023711"/>
            <a:ext cx="1320105"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Facturar a QP</a:t>
            </a:r>
          </a:p>
        </p:txBody>
      </p:sp>
      <p:sp>
        <p:nvSpPr>
          <p:cNvPr id="241" name="Rectangle : coins arrondis 89">
            <a:extLst>
              <a:ext uri="{FF2B5EF4-FFF2-40B4-BE49-F238E27FC236}">
                <a16:creationId xmlns:a16="http://schemas.microsoft.com/office/drawing/2014/main" id="{EB2CD3D7-64E5-42FD-815B-EB3F6D070B1B}"/>
              </a:ext>
            </a:extLst>
          </p:cNvPr>
          <p:cNvSpPr/>
          <p:nvPr/>
        </p:nvSpPr>
        <p:spPr>
          <a:xfrm>
            <a:off x="10280142" y="5131588"/>
            <a:ext cx="1362846" cy="56595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Facturar al Correo</a:t>
            </a:r>
          </a:p>
          <a:p>
            <a:r>
              <a:rPr lang="es-UY" sz="1100" dirty="0">
                <a:latin typeface="Verdana" panose="020B0604030504040204" pitchFamily="34" charset="0"/>
                <a:ea typeface="Verdana" panose="020B0604030504040204" pitchFamily="34" charset="0"/>
              </a:rPr>
              <a:t>o al expedidor</a:t>
            </a:r>
          </a:p>
        </p:txBody>
      </p:sp>
      <p:pic>
        <p:nvPicPr>
          <p:cNvPr id="242" name="Graphique 125">
            <a:extLst>
              <a:ext uri="{FF2B5EF4-FFF2-40B4-BE49-F238E27FC236}">
                <a16:creationId xmlns:a16="http://schemas.microsoft.com/office/drawing/2014/main" id="{D52D28E0-08FD-4020-A1EF-5FC86DE78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0165" y="1595019"/>
            <a:ext cx="475102" cy="475102"/>
          </a:xfrm>
          <a:prstGeom prst="rect">
            <a:avLst/>
          </a:prstGeom>
        </p:spPr>
      </p:pic>
      <p:sp>
        <p:nvSpPr>
          <p:cNvPr id="243" name="TextBox 242">
            <a:extLst>
              <a:ext uri="{FF2B5EF4-FFF2-40B4-BE49-F238E27FC236}">
                <a16:creationId xmlns:a16="http://schemas.microsoft.com/office/drawing/2014/main" id="{41F3546D-8462-4E3B-844D-C705B3BB5F9E}"/>
              </a:ext>
            </a:extLst>
          </p:cNvPr>
          <p:cNvSpPr txBox="1"/>
          <p:nvPr/>
        </p:nvSpPr>
        <p:spPr>
          <a:xfrm>
            <a:off x="11099773" y="1510155"/>
            <a:ext cx="718851" cy="461665"/>
          </a:xfrm>
          <a:prstGeom prst="rect">
            <a:avLst/>
          </a:prstGeom>
          <a:noFill/>
        </p:spPr>
        <p:txBody>
          <a:bodyPr wrap="none" rtlCol="0">
            <a:spAutoFit/>
          </a:bodyPr>
          <a:lstStyle/>
          <a:p>
            <a:r>
              <a:rPr lang="es-UY" sz="1200" dirty="0">
                <a:solidFill>
                  <a:srgbClr val="FF0000"/>
                </a:solidFill>
                <a:latin typeface="Verdana" panose="020B0604030504040204" pitchFamily="34" charset="0"/>
                <a:ea typeface="Verdana" panose="020B0604030504040204" pitchFamily="34" charset="0"/>
              </a:rPr>
              <a:t>Según</a:t>
            </a:r>
          </a:p>
          <a:p>
            <a:r>
              <a:rPr lang="es-UY" sz="1200" dirty="0">
                <a:solidFill>
                  <a:srgbClr val="FF0000"/>
                </a:solidFill>
                <a:latin typeface="Verdana" panose="020B0604030504040204" pitchFamily="34" charset="0"/>
                <a:ea typeface="Verdana" panose="020B0604030504040204" pitchFamily="34" charset="0"/>
              </a:rPr>
              <a:t>factura</a:t>
            </a:r>
          </a:p>
        </p:txBody>
      </p:sp>
      <p:sp>
        <p:nvSpPr>
          <p:cNvPr id="248" name="Rectangle : coins arrondis 89">
            <a:extLst>
              <a:ext uri="{FF2B5EF4-FFF2-40B4-BE49-F238E27FC236}">
                <a16:creationId xmlns:a16="http://schemas.microsoft.com/office/drawing/2014/main" id="{90C632B3-B6BB-4543-8214-D31A8D53A5C9}"/>
              </a:ext>
            </a:extLst>
          </p:cNvPr>
          <p:cNvSpPr/>
          <p:nvPr/>
        </p:nvSpPr>
        <p:spPr>
          <a:xfrm>
            <a:off x="10116339" y="2735487"/>
            <a:ext cx="864758" cy="987998"/>
          </a:xfrm>
          <a:prstGeom prst="roundRect">
            <a:avLst>
              <a:gd name="adj" fmla="val 10000"/>
            </a:avLst>
          </a:prstGeom>
          <a:solidFill>
            <a:schemeClr val="bg1">
              <a:alpha val="90000"/>
            </a:schemeClr>
          </a:solidFill>
          <a:ln>
            <a:solidFill>
              <a:schemeClr val="tx2">
                <a:lumMod val="10000"/>
                <a:lumOff val="9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100" dirty="0">
                <a:latin typeface="Verdana" panose="020B0604030504040204" pitchFamily="34" charset="0"/>
                <a:ea typeface="Verdana" panose="020B0604030504040204" pitchFamily="34" charset="0"/>
              </a:rPr>
              <a:t>Abonar</a:t>
            </a:r>
          </a:p>
          <a:p>
            <a:r>
              <a:rPr lang="es-UY" sz="1100" dirty="0">
                <a:latin typeface="Verdana" panose="020B0604030504040204" pitchFamily="34" charset="0"/>
                <a:ea typeface="Verdana" panose="020B0604030504040204" pitchFamily="34" charset="0"/>
              </a:rPr>
              <a:t>(si se paga en el Correo)</a:t>
            </a:r>
          </a:p>
        </p:txBody>
      </p:sp>
      <p:sp>
        <p:nvSpPr>
          <p:cNvPr id="249" name="Rectangle : coins arrondis 89">
            <a:extLst>
              <a:ext uri="{FF2B5EF4-FFF2-40B4-BE49-F238E27FC236}">
                <a16:creationId xmlns:a16="http://schemas.microsoft.com/office/drawing/2014/main" id="{9CA043E6-895D-47CE-B255-8BB301421507}"/>
              </a:ext>
            </a:extLst>
          </p:cNvPr>
          <p:cNvSpPr/>
          <p:nvPr/>
        </p:nvSpPr>
        <p:spPr>
          <a:xfrm>
            <a:off x="10394531" y="4060304"/>
            <a:ext cx="1070302" cy="802778"/>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r>
              <a:rPr lang="es-UY" sz="1100" dirty="0">
                <a:latin typeface="Verdana" panose="020B0604030504040204" pitchFamily="34" charset="0"/>
                <a:ea typeface="Verdana" panose="020B0604030504040204" pitchFamily="34" charset="0"/>
              </a:rPr>
              <a:t>Cuadro de control</a:t>
            </a:r>
          </a:p>
          <a:p>
            <a:r>
              <a:rPr lang="es-UY" sz="1100" dirty="0">
                <a:latin typeface="Verdana" panose="020B0604030504040204" pitchFamily="34" charset="0"/>
                <a:ea typeface="Verdana" panose="020B0604030504040204" pitchFamily="34" charset="0"/>
              </a:rPr>
              <a:t>de los informes</a:t>
            </a:r>
          </a:p>
        </p:txBody>
      </p:sp>
      <p:cxnSp>
        <p:nvCxnSpPr>
          <p:cNvPr id="252" name="Straight Arrow Connector 251">
            <a:extLst>
              <a:ext uri="{FF2B5EF4-FFF2-40B4-BE49-F238E27FC236}">
                <a16:creationId xmlns:a16="http://schemas.microsoft.com/office/drawing/2014/main" id="{002D969C-8AD4-4C6B-81EC-B4410470FFEC}"/>
              </a:ext>
            </a:extLst>
          </p:cNvPr>
          <p:cNvCxnSpPr>
            <a:cxnSpLocks/>
            <a:endCxn id="221" idx="2"/>
          </p:cNvCxnSpPr>
          <p:nvPr/>
        </p:nvCxnSpPr>
        <p:spPr>
          <a:xfrm flipH="1" flipV="1">
            <a:off x="9441691" y="5700520"/>
            <a:ext cx="4069" cy="306327"/>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8C253D3-1DC4-4F3C-BE73-B125B9CD2B7D}"/>
              </a:ext>
            </a:extLst>
          </p:cNvPr>
          <p:cNvCxnSpPr>
            <a:cxnSpLocks/>
            <a:stCxn id="240" idx="1"/>
            <a:endCxn id="234" idx="3"/>
          </p:cNvCxnSpPr>
          <p:nvPr/>
        </p:nvCxnSpPr>
        <p:spPr>
          <a:xfrm flipH="1">
            <a:off x="10007793" y="6306690"/>
            <a:ext cx="272348"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1F8C9FF-43C9-478A-8BF2-DA52EF9D00FE}"/>
              </a:ext>
            </a:extLst>
          </p:cNvPr>
          <p:cNvCxnSpPr>
            <a:cxnSpLocks/>
            <a:stCxn id="241" idx="2"/>
          </p:cNvCxnSpPr>
          <p:nvPr/>
        </p:nvCxnSpPr>
        <p:spPr>
          <a:xfrm>
            <a:off x="10961565" y="5697546"/>
            <a:ext cx="23852" cy="309301"/>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E945E884-1F66-4274-8580-6A8B8779F6D3}"/>
              </a:ext>
            </a:extLst>
          </p:cNvPr>
          <p:cNvCxnSpPr>
            <a:cxnSpLocks/>
          </p:cNvCxnSpPr>
          <p:nvPr/>
        </p:nvCxnSpPr>
        <p:spPr>
          <a:xfrm flipV="1">
            <a:off x="10335492" y="3723485"/>
            <a:ext cx="0" cy="1425519"/>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BB68FBF6-A961-4B87-93EE-8E2B947454FB}"/>
              </a:ext>
            </a:extLst>
          </p:cNvPr>
          <p:cNvCxnSpPr>
            <a:cxnSpLocks/>
          </p:cNvCxnSpPr>
          <p:nvPr/>
        </p:nvCxnSpPr>
        <p:spPr>
          <a:xfrm flipH="1" flipV="1">
            <a:off x="11532971" y="2021884"/>
            <a:ext cx="20237" cy="312712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DDA6D534-AF95-443D-88E1-3B21FF9376CA}"/>
              </a:ext>
            </a:extLst>
          </p:cNvPr>
          <p:cNvSpPr txBox="1"/>
          <p:nvPr/>
        </p:nvSpPr>
        <p:spPr>
          <a:xfrm rot="16200000">
            <a:off x="11202849" y="3005493"/>
            <a:ext cx="1341943" cy="461665"/>
          </a:xfrm>
          <a:prstGeom prst="rect">
            <a:avLst/>
          </a:prstGeom>
          <a:noFill/>
        </p:spPr>
        <p:txBody>
          <a:bodyPr wrap="square" rtlCol="0">
            <a:spAutoFit/>
          </a:bodyPr>
          <a:lstStyle/>
          <a:p>
            <a:pPr algn="ctr"/>
            <a:r>
              <a:rPr lang="es-UY" sz="1200" b="1" dirty="0">
                <a:latin typeface="Verdana" panose="020B0604030504040204" pitchFamily="34" charset="0"/>
                <a:ea typeface="Verdana" panose="020B0604030504040204" pitchFamily="34" charset="0"/>
              </a:rPr>
              <a:t>Envío de correo</a:t>
            </a:r>
          </a:p>
        </p:txBody>
      </p:sp>
      <p:sp>
        <p:nvSpPr>
          <p:cNvPr id="281" name="TextBox 280">
            <a:extLst>
              <a:ext uri="{FF2B5EF4-FFF2-40B4-BE49-F238E27FC236}">
                <a16:creationId xmlns:a16="http://schemas.microsoft.com/office/drawing/2014/main" id="{F1872FBB-BA3A-49D5-B5A3-A484244B4333}"/>
              </a:ext>
            </a:extLst>
          </p:cNvPr>
          <p:cNvSpPr txBox="1"/>
          <p:nvPr/>
        </p:nvSpPr>
        <p:spPr>
          <a:xfrm rot="16200000">
            <a:off x="11373597" y="4281729"/>
            <a:ext cx="956468" cy="307777"/>
          </a:xfrm>
          <a:prstGeom prst="rect">
            <a:avLst/>
          </a:prstGeom>
          <a:noFill/>
        </p:spPr>
        <p:txBody>
          <a:bodyPr wrap="square" rtlCol="0">
            <a:spAutoFit/>
          </a:bodyPr>
          <a:lstStyle/>
          <a:p>
            <a:pPr algn="ctr"/>
            <a:r>
              <a:rPr lang="es-UY" sz="1400" b="1" dirty="0">
                <a:latin typeface="Verdana" panose="020B0604030504040204" pitchFamily="34" charset="0"/>
                <a:ea typeface="Verdana" panose="020B0604030504040204" pitchFamily="34" charset="0"/>
              </a:rPr>
              <a:t>TI CTP</a:t>
            </a:r>
          </a:p>
        </p:txBody>
      </p:sp>
      <p:sp>
        <p:nvSpPr>
          <p:cNvPr id="282" name="TextBox 281">
            <a:extLst>
              <a:ext uri="{FF2B5EF4-FFF2-40B4-BE49-F238E27FC236}">
                <a16:creationId xmlns:a16="http://schemas.microsoft.com/office/drawing/2014/main" id="{1E57A252-B3AB-426F-BE01-E9F066C5A9CB}"/>
              </a:ext>
            </a:extLst>
          </p:cNvPr>
          <p:cNvSpPr txBox="1"/>
          <p:nvPr/>
        </p:nvSpPr>
        <p:spPr>
          <a:xfrm rot="16200000">
            <a:off x="11457778" y="5247063"/>
            <a:ext cx="804385" cy="307777"/>
          </a:xfrm>
          <a:prstGeom prst="rect">
            <a:avLst/>
          </a:prstGeom>
          <a:noFill/>
        </p:spPr>
        <p:txBody>
          <a:bodyPr wrap="square" rtlCol="0">
            <a:spAutoFit/>
          </a:bodyPr>
          <a:lstStyle/>
          <a:p>
            <a:pPr algn="ctr"/>
            <a:r>
              <a:rPr lang="es-UY" sz="1400" b="1" dirty="0">
                <a:latin typeface="Verdana" panose="020B0604030504040204" pitchFamily="34" charset="0"/>
                <a:ea typeface="Verdana" panose="020B0604030504040204" pitchFamily="34" charset="0"/>
              </a:rPr>
              <a:t>QP</a:t>
            </a:r>
          </a:p>
        </p:txBody>
      </p:sp>
      <p:sp>
        <p:nvSpPr>
          <p:cNvPr id="283" name="TextBox 282">
            <a:extLst>
              <a:ext uri="{FF2B5EF4-FFF2-40B4-BE49-F238E27FC236}">
                <a16:creationId xmlns:a16="http://schemas.microsoft.com/office/drawing/2014/main" id="{EF006345-AF2B-4AA7-90B0-9543D70E5CF0}"/>
              </a:ext>
            </a:extLst>
          </p:cNvPr>
          <p:cNvSpPr txBox="1"/>
          <p:nvPr/>
        </p:nvSpPr>
        <p:spPr>
          <a:xfrm rot="16200000">
            <a:off x="11457121" y="6029604"/>
            <a:ext cx="809471" cy="523220"/>
          </a:xfrm>
          <a:prstGeom prst="rect">
            <a:avLst/>
          </a:prstGeom>
          <a:noFill/>
        </p:spPr>
        <p:txBody>
          <a:bodyPr wrap="square" rtlCol="0">
            <a:spAutoFit/>
          </a:bodyPr>
          <a:lstStyle/>
          <a:p>
            <a:pPr algn="ctr"/>
            <a:r>
              <a:rPr lang="es-UY" sz="1400" b="1" dirty="0">
                <a:latin typeface="Verdana" panose="020B0604030504040204" pitchFamily="34" charset="0"/>
                <a:ea typeface="Verdana" panose="020B0604030504040204" pitchFamily="34" charset="0"/>
              </a:rPr>
              <a:t>US CBP</a:t>
            </a:r>
          </a:p>
        </p:txBody>
      </p:sp>
      <p:cxnSp>
        <p:nvCxnSpPr>
          <p:cNvPr id="103" name="Straight Arrow Connector 102">
            <a:extLst>
              <a:ext uri="{FF2B5EF4-FFF2-40B4-BE49-F238E27FC236}">
                <a16:creationId xmlns:a16="http://schemas.microsoft.com/office/drawing/2014/main" id="{3B334167-50AF-42B6-A123-76C886D8BB22}"/>
              </a:ext>
            </a:extLst>
          </p:cNvPr>
          <p:cNvCxnSpPr>
            <a:cxnSpLocks/>
            <a:stCxn id="121" idx="1"/>
            <a:endCxn id="104" idx="3"/>
          </p:cNvCxnSpPr>
          <p:nvPr/>
        </p:nvCxnSpPr>
        <p:spPr>
          <a:xfrm flipH="1">
            <a:off x="3759870" y="5417541"/>
            <a:ext cx="311386"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98D394D-8B76-465B-8494-DF7A3DC66DDB}"/>
              </a:ext>
            </a:extLst>
          </p:cNvPr>
          <p:cNvCxnSpPr>
            <a:cxnSpLocks/>
            <a:stCxn id="204" idx="3"/>
            <a:endCxn id="221" idx="1"/>
          </p:cNvCxnSpPr>
          <p:nvPr/>
        </p:nvCxnSpPr>
        <p:spPr>
          <a:xfrm>
            <a:off x="8262906" y="5417541"/>
            <a:ext cx="612683" cy="0"/>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223">
            <a:extLst>
              <a:ext uri="{FF2B5EF4-FFF2-40B4-BE49-F238E27FC236}">
                <a16:creationId xmlns:a16="http://schemas.microsoft.com/office/drawing/2014/main" id="{6F151759-708B-94B2-0F21-6FC9E9E8B91A}"/>
              </a:ext>
            </a:extLst>
          </p:cNvPr>
          <p:cNvCxnSpPr>
            <a:cxnSpLocks/>
          </p:cNvCxnSpPr>
          <p:nvPr/>
        </p:nvCxnSpPr>
        <p:spPr>
          <a:xfrm flipH="1" flipV="1">
            <a:off x="9457564" y="3703022"/>
            <a:ext cx="10102" cy="303996"/>
          </a:xfrm>
          <a:prstGeom prst="straightConnector1">
            <a:avLst/>
          </a:prstGeom>
          <a:ln w="25400">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2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5" name="Diagram 4"/>
          <p:cNvGraphicFramePr/>
          <p:nvPr>
            <p:extLst>
              <p:ext uri="{D42A27DB-BD31-4B8C-83A1-F6EECF244321}">
                <p14:modId xmlns:p14="http://schemas.microsoft.com/office/powerpoint/2010/main" val="2311413554"/>
              </p:ext>
            </p:extLst>
          </p:nvPr>
        </p:nvGraphicFramePr>
        <p:xfrm>
          <a:off x="2315227" y="1241674"/>
          <a:ext cx="8947133" cy="474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Notched Right 3">
            <a:extLst>
              <a:ext uri="{FF2B5EF4-FFF2-40B4-BE49-F238E27FC236}">
                <a16:creationId xmlns:a16="http://schemas.microsoft.com/office/drawing/2014/main" id="{7E79FBBE-7BD1-429B-9FAE-9ECAC3F2BD24}"/>
              </a:ext>
            </a:extLst>
          </p:cNvPr>
          <p:cNvSpPr/>
          <p:nvPr/>
        </p:nvSpPr>
        <p:spPr>
          <a:xfrm>
            <a:off x="1997731" y="3100403"/>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Title 1">
            <a:extLst>
              <a:ext uri="{FF2B5EF4-FFF2-40B4-BE49-F238E27FC236}">
                <a16:creationId xmlns:a16="http://schemas.microsoft.com/office/drawing/2014/main" id="{5B20A40E-703D-46CF-BDEB-6930D9897761}"/>
              </a:ext>
            </a:extLst>
          </p:cNvPr>
          <p:cNvSpPr txBox="1">
            <a:spLocks/>
          </p:cNvSpPr>
          <p:nvPr/>
        </p:nvSpPr>
        <p:spPr>
          <a:xfrm>
            <a:off x="1540068" y="164713"/>
            <a:ext cx="9123976" cy="892153"/>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UY" sz="2000" b="1" i="0" u="none" strike="noStrike" cap="none" normalizeH="0" baseline="0" noProof="0" dirty="0">
                <a:ln>
                  <a:noFill/>
                </a:ln>
                <a:effectLst/>
                <a:uLnTx/>
                <a:uFillTx/>
                <a:latin typeface="Verdana" panose="020B0604030504040204" pitchFamily="34" charset="0"/>
                <a:ea typeface="Verdana" panose="020B0604030504040204" pitchFamily="34" charset="0"/>
              </a:rPr>
              <a:t>Modificaciones del Convenio relativas a los servicios postales aprobadas por el Cuarto Congreso Extraordinario (Riad, Arabia Saudita, 2023)</a:t>
            </a:r>
          </a:p>
        </p:txBody>
      </p:sp>
      <p:pic>
        <p:nvPicPr>
          <p:cNvPr id="6" name="Picture 5">
            <a:extLst>
              <a:ext uri="{FF2B5EF4-FFF2-40B4-BE49-F238E27FC236}">
                <a16:creationId xmlns:a16="http://schemas.microsoft.com/office/drawing/2014/main" id="{1482AA51-182C-41EE-8C5C-A68D178E5F39}"/>
              </a:ext>
            </a:extLst>
          </p:cNvPr>
          <p:cNvPicPr>
            <a:picLocks noChangeAspect="1"/>
          </p:cNvPicPr>
          <p:nvPr/>
        </p:nvPicPr>
        <p:blipFill>
          <a:blip r:embed="rId8"/>
          <a:stretch>
            <a:fillRect/>
          </a:stretch>
        </p:blipFill>
        <p:spPr>
          <a:xfrm>
            <a:off x="508442" y="2797982"/>
            <a:ext cx="1332714" cy="1368000"/>
          </a:xfrm>
          <a:prstGeom prst="rect">
            <a:avLst/>
          </a:prstGeom>
        </p:spPr>
      </p:pic>
      <p:sp>
        <p:nvSpPr>
          <p:cNvPr id="21" name="Circle: Hollow 20">
            <a:extLst>
              <a:ext uri="{FF2B5EF4-FFF2-40B4-BE49-F238E27FC236}">
                <a16:creationId xmlns:a16="http://schemas.microsoft.com/office/drawing/2014/main" id="{B3EABDD2-98F1-433A-B531-AA56CAA680E2}"/>
              </a:ext>
            </a:extLst>
          </p:cNvPr>
          <p:cNvSpPr/>
          <p:nvPr/>
        </p:nvSpPr>
        <p:spPr>
          <a:xfrm>
            <a:off x="351867" y="2613908"/>
            <a:ext cx="1725508" cy="1736149"/>
          </a:xfrm>
          <a:prstGeom prst="donut">
            <a:avLst>
              <a:gd name="adj" fmla="val 539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22" name="Oval 21">
            <a:extLst>
              <a:ext uri="{FF2B5EF4-FFF2-40B4-BE49-F238E27FC236}">
                <a16:creationId xmlns:a16="http://schemas.microsoft.com/office/drawing/2014/main" id="{0FC124C5-A122-442A-9968-8BEA6D7A7B5C}"/>
              </a:ext>
            </a:extLst>
          </p:cNvPr>
          <p:cNvSpPr/>
          <p:nvPr/>
        </p:nvSpPr>
        <p:spPr>
          <a:xfrm>
            <a:off x="3144156" y="2955714"/>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UY" dirty="0"/>
          </a:p>
        </p:txBody>
      </p:sp>
      <p:sp>
        <p:nvSpPr>
          <p:cNvPr id="23" name="Oval 22">
            <a:extLst>
              <a:ext uri="{FF2B5EF4-FFF2-40B4-BE49-F238E27FC236}">
                <a16:creationId xmlns:a16="http://schemas.microsoft.com/office/drawing/2014/main" id="{97EE0C69-0EC2-4E4D-8324-FBD63A69B7EA}"/>
              </a:ext>
            </a:extLst>
          </p:cNvPr>
          <p:cNvSpPr/>
          <p:nvPr/>
        </p:nvSpPr>
        <p:spPr>
          <a:xfrm>
            <a:off x="3144156" y="4054815"/>
            <a:ext cx="245726" cy="236109"/>
          </a:xfrm>
          <a:prstGeom prst="ellipse">
            <a:avLst/>
          </a:prstGeom>
          <a:solidFill>
            <a:srgbClr val="FFFF00"/>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UY" dirty="0"/>
          </a:p>
        </p:txBody>
      </p:sp>
    </p:spTree>
    <p:extLst>
      <p:ext uri="{BB962C8B-B14F-4D97-AF65-F5344CB8AC3E}">
        <p14:creationId xmlns:p14="http://schemas.microsoft.com/office/powerpoint/2010/main" val="3773843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3DEEC5-F49E-450D-86F6-6BC02C57A4C4}"/>
              </a:ext>
            </a:extLst>
          </p:cNvPr>
          <p:cNvSpPr txBox="1">
            <a:spLocks/>
          </p:cNvSpPr>
          <p:nvPr/>
        </p:nvSpPr>
        <p:spPr>
          <a:xfrm>
            <a:off x="2244437" y="1252908"/>
            <a:ext cx="9611534" cy="1681486"/>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es-UY" sz="1800" dirty="0"/>
              <a:t>Opciones flexibles para el desarrollo informático</a:t>
            </a:r>
          </a:p>
          <a:p>
            <a:pPr marL="342900" indent="-342900" algn="l">
              <a:buFont typeface="Arial" panose="020B0604020202020204" pitchFamily="34" charset="0"/>
              <a:buChar char="•"/>
            </a:pPr>
            <a:r>
              <a:rPr lang="es-UY" sz="1600" b="0" dirty="0"/>
              <a:t>Llave en mano con CDS.post</a:t>
            </a:r>
          </a:p>
          <a:p>
            <a:pPr marL="342900" indent="-342900" algn="l">
              <a:buFont typeface="Arial" panose="020B0604020202020204" pitchFamily="34" charset="0"/>
              <a:buChar char="•"/>
            </a:pPr>
            <a:r>
              <a:rPr lang="es-UY" sz="1600" b="0" dirty="0"/>
              <a:t>Proceso incorporado en el CDS, o externalizar parte (o todo) el proceso (API del CDS)</a:t>
            </a:r>
          </a:p>
          <a:p>
            <a:pPr marL="342900" indent="-342900" algn="l">
              <a:buFont typeface="Arial" panose="020B0604020202020204" pitchFamily="34" charset="0"/>
              <a:buChar char="•"/>
            </a:pPr>
            <a:r>
              <a:rPr lang="es-UY" sz="1600" b="0" dirty="0"/>
              <a:t>Las API de la entrega con derechos pagados en la pasarela del CTPC</a:t>
            </a:r>
          </a:p>
        </p:txBody>
      </p:sp>
      <p:sp>
        <p:nvSpPr>
          <p:cNvPr id="6" name="Content Placeholder 2">
            <a:extLst>
              <a:ext uri="{FF2B5EF4-FFF2-40B4-BE49-F238E27FC236}">
                <a16:creationId xmlns:a16="http://schemas.microsoft.com/office/drawing/2014/main" id="{71BD3595-666E-4ABB-A4E6-0C708466A87B}"/>
              </a:ext>
            </a:extLst>
          </p:cNvPr>
          <p:cNvSpPr txBox="1">
            <a:spLocks/>
          </p:cNvSpPr>
          <p:nvPr/>
        </p:nvSpPr>
        <p:spPr>
          <a:xfrm>
            <a:off x="2244438" y="3012405"/>
            <a:ext cx="9611534" cy="132995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800" b="1" dirty="0"/>
              <a:t>Opciones de pago integradas: la clientela postal puede</a:t>
            </a:r>
          </a:p>
          <a:p>
            <a:pPr marL="342900" indent="-342900" algn="l">
              <a:buFont typeface="Arial" panose="020B0604020202020204" pitchFamily="34" charset="0"/>
              <a:buChar char="•"/>
            </a:pPr>
            <a:r>
              <a:rPr lang="es-UY" sz="1600" b="0" dirty="0"/>
              <a:t>pagar en el Correo</a:t>
            </a:r>
          </a:p>
          <a:p>
            <a:pPr marL="342900" indent="-342900" algn="l">
              <a:buFont typeface="Arial" panose="020B0604020202020204" pitchFamily="34" charset="0"/>
              <a:buChar char="•"/>
            </a:pPr>
            <a:r>
              <a:rPr lang="es-UY" sz="1600" dirty="0"/>
              <a:t>pagar directamente al servicio externo (</a:t>
            </a:r>
            <a:r>
              <a:rPr lang="es-UY" sz="1600" dirty="0">
                <a:sym typeface="Wingdings" panose="05000000000000000000" pitchFamily="2" charset="2"/>
              </a:rPr>
              <a:t></a:t>
            </a:r>
            <a:r>
              <a:rPr lang="es-UY" sz="1600" dirty="0"/>
              <a:t> tercerizar, cuando la reglamentación no permite al Correo de origen cobrar derechos en nombre de un país extranjero)</a:t>
            </a:r>
          </a:p>
        </p:txBody>
      </p:sp>
      <p:sp>
        <p:nvSpPr>
          <p:cNvPr id="7" name="Content Placeholder 2">
            <a:extLst>
              <a:ext uri="{FF2B5EF4-FFF2-40B4-BE49-F238E27FC236}">
                <a16:creationId xmlns:a16="http://schemas.microsoft.com/office/drawing/2014/main" id="{6FF9BD00-29EF-4217-804E-FE5478561917}"/>
              </a:ext>
            </a:extLst>
          </p:cNvPr>
          <p:cNvSpPr txBox="1">
            <a:spLocks/>
          </p:cNvSpPr>
          <p:nvPr/>
        </p:nvSpPr>
        <p:spPr>
          <a:xfrm>
            <a:off x="2244437" y="4401590"/>
            <a:ext cx="9611533" cy="1051562"/>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800" b="1" dirty="0"/>
              <a:t>Modular</a:t>
            </a:r>
          </a:p>
          <a:p>
            <a:pPr marL="342900" indent="-342900" algn="l">
              <a:buFont typeface="Arial" panose="020B0604020202020204" pitchFamily="34" charset="0"/>
              <a:buChar char="•"/>
            </a:pPr>
            <a:r>
              <a:rPr lang="es-UY" sz="1600" b="0" dirty="0"/>
              <a:t>Opción de suscribirse solo a una parte de la solución (por ejemplo, manifiestos automáticos </a:t>
            </a:r>
            <a:r>
              <a:rPr lang="es-UY" sz="1600" dirty="0"/>
              <a:t>de POST*Net)</a:t>
            </a:r>
          </a:p>
        </p:txBody>
      </p:sp>
      <p:sp>
        <p:nvSpPr>
          <p:cNvPr id="8" name="Content Placeholder 2">
            <a:extLst>
              <a:ext uri="{FF2B5EF4-FFF2-40B4-BE49-F238E27FC236}">
                <a16:creationId xmlns:a16="http://schemas.microsoft.com/office/drawing/2014/main" id="{91ACBB51-86E6-4041-9D29-FCF230C6BE49}"/>
              </a:ext>
            </a:extLst>
          </p:cNvPr>
          <p:cNvSpPr txBox="1">
            <a:spLocks/>
          </p:cNvSpPr>
          <p:nvPr/>
        </p:nvSpPr>
        <p:spPr>
          <a:xfrm>
            <a:off x="2244438" y="5518473"/>
            <a:ext cx="9611532" cy="1051563"/>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800" b="1" dirty="0"/>
              <a:t>Elección de servicio externo</a:t>
            </a:r>
          </a:p>
          <a:p>
            <a:pPr marL="342900" indent="-342900" algn="l">
              <a:buFont typeface="Arial" panose="020B0604020202020204" pitchFamily="34" charset="0"/>
              <a:buChar char="•"/>
            </a:pPr>
            <a:r>
              <a:rPr lang="es-UY" sz="1600" b="0" dirty="0"/>
              <a:t>Todos los proveedores externos se integran de la misma manera</a:t>
            </a:r>
          </a:p>
          <a:p>
            <a:pPr marL="342900" indent="-342900" algn="l">
              <a:buFont typeface="Arial" panose="020B0604020202020204" pitchFamily="34" charset="0"/>
              <a:buChar char="•"/>
            </a:pPr>
            <a:r>
              <a:rPr lang="es-UY" sz="1600" b="0" dirty="0"/>
              <a:t>Fácil transición de uno a otro, de ser necesario</a:t>
            </a:r>
          </a:p>
        </p:txBody>
      </p:sp>
      <p:sp>
        <p:nvSpPr>
          <p:cNvPr id="11" name="Title 1">
            <a:extLst>
              <a:ext uri="{FF2B5EF4-FFF2-40B4-BE49-F238E27FC236}">
                <a16:creationId xmlns:a16="http://schemas.microsoft.com/office/drawing/2014/main" id="{8DE4D1C0-6AE4-4041-9084-DE0BD5270D34}"/>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800" dirty="0">
                <a:cs typeface="Open Sans" panose="020B0606030504020204" pitchFamily="34" charset="0"/>
              </a:rPr>
              <a:t>Soluciones de «entrega con derechos pagados» de la UPU</a:t>
            </a:r>
          </a:p>
        </p:txBody>
      </p:sp>
      <p:sp>
        <p:nvSpPr>
          <p:cNvPr id="13" name="TextBox 12">
            <a:extLst>
              <a:ext uri="{FF2B5EF4-FFF2-40B4-BE49-F238E27FC236}">
                <a16:creationId xmlns:a16="http://schemas.microsoft.com/office/drawing/2014/main" id="{528DC0BA-8F4E-472A-9D02-3B49440992E5}"/>
              </a:ext>
            </a:extLst>
          </p:cNvPr>
          <p:cNvSpPr txBox="1"/>
          <p:nvPr/>
        </p:nvSpPr>
        <p:spPr>
          <a:xfrm>
            <a:off x="336028" y="2366074"/>
            <a:ext cx="1749446" cy="2031325"/>
          </a:xfrm>
          <a:prstGeom prst="rect">
            <a:avLst/>
          </a:prstGeom>
          <a:noFill/>
        </p:spPr>
        <p:txBody>
          <a:bodyPr wrap="square" rtlCol="0">
            <a:spAutoFit/>
          </a:bodyPr>
          <a:lstStyle/>
          <a:p>
            <a:r>
              <a:rPr lang="es-UY" dirty="0">
                <a:latin typeface="Verdana" panose="020B0604030504040204" pitchFamily="34" charset="0"/>
                <a:ea typeface="Verdana" panose="020B0604030504040204" pitchFamily="34" charset="0"/>
              </a:rPr>
              <a:t>¡Los</a:t>
            </a:r>
            <a:r>
              <a:rPr lang="es-UY" dirty="0">
                <a:solidFill>
                  <a:srgbClr val="FF0000"/>
                </a:solidFill>
                <a:latin typeface="Verdana" panose="020B0604030504040204" pitchFamily="34" charset="0"/>
                <a:ea typeface="Verdana" panose="020B0604030504040204" pitchFamily="34" charset="0"/>
              </a:rPr>
              <a:t> 86 Correos </a:t>
            </a:r>
            <a:r>
              <a:rPr lang="es-UY" dirty="0">
                <a:latin typeface="Verdana" panose="020B0604030504040204" pitchFamily="34" charset="0"/>
                <a:ea typeface="Verdana" panose="020B0604030504040204" pitchFamily="34" charset="0"/>
              </a:rPr>
              <a:t>que utilizan CDS.post ya tienen la tecnología necesaria!</a:t>
            </a:r>
          </a:p>
        </p:txBody>
      </p:sp>
      <p:cxnSp>
        <p:nvCxnSpPr>
          <p:cNvPr id="14" name="Connector: Elbow 13">
            <a:extLst>
              <a:ext uri="{FF2B5EF4-FFF2-40B4-BE49-F238E27FC236}">
                <a16:creationId xmlns:a16="http://schemas.microsoft.com/office/drawing/2014/main" id="{1F030E5C-CB77-4F59-851E-251E21A76D9F}"/>
              </a:ext>
            </a:extLst>
          </p:cNvPr>
          <p:cNvCxnSpPr>
            <a:cxnSpLocks/>
            <a:endCxn id="13" idx="0"/>
          </p:cNvCxnSpPr>
          <p:nvPr/>
        </p:nvCxnSpPr>
        <p:spPr>
          <a:xfrm rot="10800000" flipV="1">
            <a:off x="1210751" y="1903614"/>
            <a:ext cx="1033686" cy="462460"/>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9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44">
            <a:extLst>
              <a:ext uri="{FF2B5EF4-FFF2-40B4-BE49-F238E27FC236}">
                <a16:creationId xmlns:a16="http://schemas.microsoft.com/office/drawing/2014/main" id="{2FADE615-9839-443F-95C7-25ED60170040}"/>
              </a:ext>
            </a:extLst>
          </p:cNvPr>
          <p:cNvPicPr>
            <a:picLocks noChangeAspect="1"/>
          </p:cNvPicPr>
          <p:nvPr/>
        </p:nvPicPr>
        <p:blipFill>
          <a:blip r:embed="rId3"/>
          <a:stretch>
            <a:fillRect/>
          </a:stretch>
        </p:blipFill>
        <p:spPr>
          <a:xfrm>
            <a:off x="2074771" y="1315895"/>
            <a:ext cx="4855032" cy="3094378"/>
          </a:xfrm>
          <a:prstGeom prst="rect">
            <a:avLst/>
          </a:prstGeom>
        </p:spPr>
      </p:pic>
      <p:sp>
        <p:nvSpPr>
          <p:cNvPr id="7" name="ZoneTexte 81">
            <a:extLst>
              <a:ext uri="{FF2B5EF4-FFF2-40B4-BE49-F238E27FC236}">
                <a16:creationId xmlns:a16="http://schemas.microsoft.com/office/drawing/2014/main" id="{B9AA0827-19B3-415B-9636-2A611174BA91}"/>
              </a:ext>
            </a:extLst>
          </p:cNvPr>
          <p:cNvSpPr txBox="1"/>
          <p:nvPr/>
        </p:nvSpPr>
        <p:spPr>
          <a:xfrm>
            <a:off x="2069325" y="1401409"/>
            <a:ext cx="4849588" cy="261610"/>
          </a:xfrm>
          <a:prstGeom prst="rect">
            <a:avLst/>
          </a:prstGeom>
          <a:noFill/>
        </p:spPr>
        <p:txBody>
          <a:bodyPr wrap="square">
            <a:spAutoFit/>
          </a:bodyPr>
          <a:lstStyle/>
          <a:p>
            <a:pPr lvl="0" algn="ctr"/>
            <a:r>
              <a:rPr lang="es-UY" sz="1100" b="1" dirty="0">
                <a:solidFill>
                  <a:schemeClr val="bg1"/>
                </a:solidFill>
                <a:latin typeface="Verdana" panose="020B0604030504040204" pitchFamily="34" charset="0"/>
                <a:ea typeface="Verdana" panose="020B0604030504040204" pitchFamily="34" charset="0"/>
              </a:rPr>
              <a:t>CDS 2024 SP2 (versión actual, disponible en CDS.post)</a:t>
            </a:r>
          </a:p>
        </p:txBody>
      </p:sp>
      <p:pic>
        <p:nvPicPr>
          <p:cNvPr id="28" name="Image 144">
            <a:extLst>
              <a:ext uri="{FF2B5EF4-FFF2-40B4-BE49-F238E27FC236}">
                <a16:creationId xmlns:a16="http://schemas.microsoft.com/office/drawing/2014/main" id="{7CD1029C-50A1-42C8-A2A0-52D90F7E92BB}"/>
              </a:ext>
            </a:extLst>
          </p:cNvPr>
          <p:cNvPicPr>
            <a:picLocks noChangeAspect="1"/>
          </p:cNvPicPr>
          <p:nvPr/>
        </p:nvPicPr>
        <p:blipFill>
          <a:blip r:embed="rId3"/>
          <a:stretch>
            <a:fillRect/>
          </a:stretch>
        </p:blipFill>
        <p:spPr>
          <a:xfrm>
            <a:off x="7078436" y="1315897"/>
            <a:ext cx="4849588" cy="3094376"/>
          </a:xfrm>
          <a:prstGeom prst="rect">
            <a:avLst/>
          </a:prstGeom>
        </p:spPr>
      </p:pic>
      <p:sp>
        <p:nvSpPr>
          <p:cNvPr id="42" name="ZoneTexte 81">
            <a:extLst>
              <a:ext uri="{FF2B5EF4-FFF2-40B4-BE49-F238E27FC236}">
                <a16:creationId xmlns:a16="http://schemas.microsoft.com/office/drawing/2014/main" id="{9A869250-9DBA-45A7-AF51-6ACBD101B299}"/>
              </a:ext>
            </a:extLst>
          </p:cNvPr>
          <p:cNvSpPr txBox="1"/>
          <p:nvPr/>
        </p:nvSpPr>
        <p:spPr>
          <a:xfrm>
            <a:off x="7037445" y="1386020"/>
            <a:ext cx="4855032" cy="276999"/>
          </a:xfrm>
          <a:prstGeom prst="rect">
            <a:avLst/>
          </a:prstGeom>
          <a:noFill/>
        </p:spPr>
        <p:txBody>
          <a:bodyPr wrap="square">
            <a:spAutoFit/>
          </a:bodyPr>
          <a:lstStyle/>
          <a:p>
            <a:pPr lvl="0" algn="ctr"/>
            <a:r>
              <a:rPr lang="es-UY" sz="1200" b="1" dirty="0">
                <a:solidFill>
                  <a:schemeClr val="bg1"/>
                </a:solidFill>
                <a:latin typeface="Verdana" panose="020B0604030504040204" pitchFamily="34" charset="0"/>
                <a:ea typeface="Verdana" panose="020B0604030504040204" pitchFamily="34" charset="0"/>
              </a:rPr>
              <a:t>CDS 2025 (prevista para el 5 de diciembre de 2025)</a:t>
            </a:r>
          </a:p>
        </p:txBody>
      </p:sp>
      <p:pic>
        <p:nvPicPr>
          <p:cNvPr id="45" name="Image 144">
            <a:extLst>
              <a:ext uri="{FF2B5EF4-FFF2-40B4-BE49-F238E27FC236}">
                <a16:creationId xmlns:a16="http://schemas.microsoft.com/office/drawing/2014/main" id="{62D8F323-8B70-46AC-AB1C-A39E7EE9D4DF}"/>
              </a:ext>
            </a:extLst>
          </p:cNvPr>
          <p:cNvPicPr>
            <a:picLocks noChangeAspect="1"/>
          </p:cNvPicPr>
          <p:nvPr/>
        </p:nvPicPr>
        <p:blipFill>
          <a:blip r:embed="rId3"/>
          <a:stretch>
            <a:fillRect/>
          </a:stretch>
        </p:blipFill>
        <p:spPr>
          <a:xfrm>
            <a:off x="2069325" y="4530659"/>
            <a:ext cx="9853253" cy="2084328"/>
          </a:xfrm>
          <a:prstGeom prst="rect">
            <a:avLst/>
          </a:prstGeom>
        </p:spPr>
      </p:pic>
      <p:sp>
        <p:nvSpPr>
          <p:cNvPr id="46" name="ZoneTexte 81">
            <a:extLst>
              <a:ext uri="{FF2B5EF4-FFF2-40B4-BE49-F238E27FC236}">
                <a16:creationId xmlns:a16="http://schemas.microsoft.com/office/drawing/2014/main" id="{638EEDCB-DC4E-4152-9803-63FD7CA49E9E}"/>
              </a:ext>
            </a:extLst>
          </p:cNvPr>
          <p:cNvSpPr txBox="1"/>
          <p:nvPr/>
        </p:nvSpPr>
        <p:spPr>
          <a:xfrm>
            <a:off x="2074770" y="4530657"/>
            <a:ext cx="9847808" cy="338554"/>
          </a:xfrm>
          <a:prstGeom prst="rect">
            <a:avLst/>
          </a:prstGeom>
          <a:noFill/>
        </p:spPr>
        <p:txBody>
          <a:bodyPr wrap="square">
            <a:spAutoFit/>
          </a:bodyPr>
          <a:lstStyle/>
          <a:p>
            <a:pPr lvl="0" algn="ctr"/>
            <a:r>
              <a:rPr lang="es-UY" sz="1600" b="1" dirty="0">
                <a:solidFill>
                  <a:schemeClr val="bg1"/>
                </a:solidFill>
                <a:latin typeface="Verdana" panose="020B0604030504040204" pitchFamily="34" charset="0"/>
                <a:ea typeface="Verdana" panose="020B0604030504040204" pitchFamily="34" charset="0"/>
              </a:rPr>
              <a:t>Copias de datos de POST*Net a la parte autorizada</a:t>
            </a:r>
          </a:p>
        </p:txBody>
      </p:sp>
      <p:sp>
        <p:nvSpPr>
          <p:cNvPr id="49" name="Title 1">
            <a:extLst>
              <a:ext uri="{FF2B5EF4-FFF2-40B4-BE49-F238E27FC236}">
                <a16:creationId xmlns:a16="http://schemas.microsoft.com/office/drawing/2014/main" id="{41C410DF-EB7D-4B4F-AC31-08E73F167AD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800" dirty="0">
                <a:cs typeface="Open Sans" panose="020B0606030504020204" pitchFamily="34" charset="0"/>
              </a:rPr>
              <a:t>Soluciones de «entrega con derechos pagados» de la UPU – preparación</a:t>
            </a:r>
          </a:p>
        </p:txBody>
      </p:sp>
      <p:sp>
        <p:nvSpPr>
          <p:cNvPr id="50" name="Rectangle : coins arrondis 89">
            <a:extLst>
              <a:ext uri="{FF2B5EF4-FFF2-40B4-BE49-F238E27FC236}">
                <a16:creationId xmlns:a16="http://schemas.microsoft.com/office/drawing/2014/main" id="{B28BC0D2-5F72-4469-BA53-ED2B7FAB283E}"/>
              </a:ext>
            </a:extLst>
          </p:cNvPr>
          <p:cNvSpPr/>
          <p:nvPr/>
        </p:nvSpPr>
        <p:spPr>
          <a:xfrm>
            <a:off x="330712" y="1740291"/>
            <a:ext cx="11458517"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400" dirty="0">
                <a:latin typeface="Verdana" panose="020B0604030504040204" pitchFamily="34" charset="0"/>
                <a:ea typeface="Verdana" panose="020B0604030504040204" pitchFamily="34" charset="0"/>
              </a:rPr>
              <a:t>Servicios de la </a:t>
            </a:r>
          </a:p>
          <a:p>
            <a:r>
              <a:rPr lang="es-UY" sz="1400" dirty="0">
                <a:latin typeface="Verdana" panose="020B0604030504040204" pitchFamily="34" charset="0"/>
                <a:ea typeface="Verdana" panose="020B0604030504040204" pitchFamily="34" charset="0"/>
              </a:rPr>
              <a:t>parte autorizada</a:t>
            </a:r>
          </a:p>
        </p:txBody>
      </p:sp>
      <p:sp>
        <p:nvSpPr>
          <p:cNvPr id="51" name="Rectangle : coins arrondis 89">
            <a:extLst>
              <a:ext uri="{FF2B5EF4-FFF2-40B4-BE49-F238E27FC236}">
                <a16:creationId xmlns:a16="http://schemas.microsoft.com/office/drawing/2014/main" id="{01D87331-C344-483E-9D6B-31D7E285D259}"/>
              </a:ext>
            </a:extLst>
          </p:cNvPr>
          <p:cNvSpPr/>
          <p:nvPr/>
        </p:nvSpPr>
        <p:spPr>
          <a:xfrm>
            <a:off x="325267" y="4938399"/>
            <a:ext cx="11453073" cy="1519971"/>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3" anchor="ctr"/>
          <a:lstStyle/>
          <a:p>
            <a:r>
              <a:rPr lang="es-UY" sz="1400" dirty="0">
                <a:latin typeface="Verdana" panose="020B0604030504040204" pitchFamily="34" charset="0"/>
                <a:ea typeface="Verdana" panose="020B0604030504040204" pitchFamily="34" charset="0"/>
              </a:rPr>
              <a:t>Preparación</a:t>
            </a:r>
          </a:p>
          <a:p>
            <a:r>
              <a:rPr lang="es-UY" sz="1400" dirty="0">
                <a:latin typeface="Verdana" panose="020B0604030504040204" pitchFamily="34" charset="0"/>
                <a:ea typeface="Verdana" panose="020B0604030504040204" pitchFamily="34" charset="0"/>
              </a:rPr>
              <a:t>del manifiesto</a:t>
            </a:r>
          </a:p>
        </p:txBody>
      </p:sp>
      <p:sp>
        <p:nvSpPr>
          <p:cNvPr id="2" name="TextBox 1">
            <a:extLst>
              <a:ext uri="{FF2B5EF4-FFF2-40B4-BE49-F238E27FC236}">
                <a16:creationId xmlns:a16="http://schemas.microsoft.com/office/drawing/2014/main" id="{16CFDEAD-583C-46C1-9800-8E51D9CBEEA8}"/>
              </a:ext>
            </a:extLst>
          </p:cNvPr>
          <p:cNvSpPr txBox="1"/>
          <p:nvPr/>
        </p:nvSpPr>
        <p:spPr>
          <a:xfrm>
            <a:off x="2245178" y="1821079"/>
            <a:ext cx="4563836" cy="954107"/>
          </a:xfrm>
          <a:prstGeom prst="rect">
            <a:avLst/>
          </a:prstGeom>
          <a:noFill/>
        </p:spPr>
        <p:txBody>
          <a:bodyPr wrap="square" rtlCol="0">
            <a:spAutoFit/>
          </a:bodyPr>
          <a:lstStyle/>
          <a:p>
            <a:r>
              <a:rPr lang="es-UY" sz="1400" b="1" i="1" dirty="0">
                <a:latin typeface="Verdana" panose="020B0604030504040204" pitchFamily="34" charset="0"/>
                <a:ea typeface="Verdana" panose="020B0604030504040204" pitchFamily="34" charset="0"/>
              </a:rPr>
              <a:t>Zonos</a:t>
            </a:r>
          </a:p>
          <a:p>
            <a:endParaRPr lang="en-US" sz="1400" dirty="0">
              <a:latin typeface="Verdana" panose="020B0604030504040204" pitchFamily="34" charset="0"/>
              <a:ea typeface="Verdana" panose="020B0604030504040204" pitchFamily="34" charset="0"/>
            </a:endParaRPr>
          </a:p>
          <a:p>
            <a:r>
              <a:rPr lang="es-UY" sz="1400" dirty="0">
                <a:latin typeface="Verdana" panose="020B0604030504040204" pitchFamily="34" charset="0"/>
                <a:ea typeface="Verdana" panose="020B0604030504040204" pitchFamily="34" charset="0"/>
              </a:rPr>
              <a:t>(Términos y condiciones incluidos en la licencia del CDS – opción)</a:t>
            </a:r>
          </a:p>
        </p:txBody>
      </p:sp>
      <p:sp>
        <p:nvSpPr>
          <p:cNvPr id="52" name="TextBox 51">
            <a:extLst>
              <a:ext uri="{FF2B5EF4-FFF2-40B4-BE49-F238E27FC236}">
                <a16:creationId xmlns:a16="http://schemas.microsoft.com/office/drawing/2014/main" id="{73484B2C-21F2-4E94-A775-51A8F0EC9F71}"/>
              </a:ext>
            </a:extLst>
          </p:cNvPr>
          <p:cNvSpPr txBox="1"/>
          <p:nvPr/>
        </p:nvSpPr>
        <p:spPr>
          <a:xfrm>
            <a:off x="7200901" y="1821079"/>
            <a:ext cx="4528120" cy="1384995"/>
          </a:xfrm>
          <a:prstGeom prst="rect">
            <a:avLst/>
          </a:prstGeom>
          <a:noFill/>
        </p:spPr>
        <p:txBody>
          <a:bodyPr wrap="square" rtlCol="0">
            <a:spAutoFit/>
          </a:bodyPr>
          <a:lstStyle/>
          <a:p>
            <a:pPr marL="171450" indent="-171450">
              <a:buFont typeface="Arial" panose="020B0604020202020204" pitchFamily="34" charset="0"/>
              <a:buChar char="•"/>
            </a:pPr>
            <a:r>
              <a:rPr lang="es-UY" sz="1400" b="1" i="1" dirty="0">
                <a:latin typeface="Verdana" panose="020B0604030504040204" pitchFamily="34" charset="0"/>
                <a:ea typeface="Verdana" panose="020B0604030504040204" pitchFamily="34" charset="0"/>
              </a:rPr>
              <a:t>BoxC</a:t>
            </a:r>
          </a:p>
          <a:p>
            <a:pPr marL="171450" indent="-171450">
              <a:buFont typeface="Arial" panose="020B0604020202020204" pitchFamily="34" charset="0"/>
              <a:buChar char="•"/>
            </a:pPr>
            <a:r>
              <a:rPr lang="es-UY" sz="1400" b="1" i="1" dirty="0">
                <a:latin typeface="Verdana" panose="020B0604030504040204" pitchFamily="34" charset="0"/>
                <a:ea typeface="Verdana" panose="020B0604030504040204" pitchFamily="34" charset="0"/>
              </a:rPr>
              <a:t>SafePackage</a:t>
            </a:r>
          </a:p>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Otros en diversas fases de integración</a:t>
            </a:r>
          </a:p>
          <a:p>
            <a:endParaRPr lang="en-US" sz="1400" dirty="0">
              <a:latin typeface="Verdana" panose="020B0604030504040204" pitchFamily="34" charset="0"/>
              <a:ea typeface="Verdana" panose="020B0604030504040204" pitchFamily="34" charset="0"/>
            </a:endParaRPr>
          </a:p>
          <a:p>
            <a:r>
              <a:rPr lang="es-UY" sz="1400" dirty="0">
                <a:latin typeface="Verdana" panose="020B0604030504040204" pitchFamily="34" charset="0"/>
                <a:ea typeface="Verdana" panose="020B0604030504040204" pitchFamily="34" charset="0"/>
              </a:rPr>
              <a:t>Parte autorizada sin contrato directo con la UPU</a:t>
            </a:r>
          </a:p>
          <a:p>
            <a:r>
              <a:rPr lang="es-UY" sz="1400" dirty="0">
                <a:latin typeface="Verdana" panose="020B0604030504040204" pitchFamily="34" charset="0"/>
                <a:ea typeface="Verdana" panose="020B0604030504040204" pitchFamily="34" charset="0"/>
              </a:rPr>
              <a:t>(certificación </a:t>
            </a:r>
            <a:r>
              <a:rPr lang="es-UY" sz="1400" b="1" i="1" dirty="0">
                <a:latin typeface="Verdana" panose="020B0604030504040204" pitchFamily="34" charset="0"/>
                <a:ea typeface="Verdana" panose="020B0604030504040204" pitchFamily="34" charset="0"/>
              </a:rPr>
              <a:t>UPU-TechCert</a:t>
            </a:r>
            <a:r>
              <a:rPr lang="es-UY" sz="1400" dirty="0">
                <a:latin typeface="Verdana" panose="020B0604030504040204" pitchFamily="34" charset="0"/>
                <a:ea typeface="Verdana" panose="020B0604030504040204" pitchFamily="34" charset="0"/>
              </a:rPr>
              <a:t> )</a:t>
            </a:r>
          </a:p>
        </p:txBody>
      </p:sp>
      <p:sp>
        <p:nvSpPr>
          <p:cNvPr id="53" name="Rectangle : coins arrondis 89">
            <a:extLst>
              <a:ext uri="{FF2B5EF4-FFF2-40B4-BE49-F238E27FC236}">
                <a16:creationId xmlns:a16="http://schemas.microsoft.com/office/drawing/2014/main" id="{36657093-0AD0-4ED2-BB7B-4A6513D84092}"/>
              </a:ext>
            </a:extLst>
          </p:cNvPr>
          <p:cNvSpPr/>
          <p:nvPr/>
        </p:nvSpPr>
        <p:spPr>
          <a:xfrm>
            <a:off x="325268" y="3352126"/>
            <a:ext cx="11458517" cy="930646"/>
          </a:xfrm>
          <a:prstGeom prst="roundRect">
            <a:avLst>
              <a:gd name="adj" fmla="val 10000"/>
            </a:avLst>
          </a:prstGeom>
          <a:solidFill>
            <a:schemeClr val="bg1">
              <a:alpha val="90000"/>
            </a:schemeClr>
          </a:solidFill>
          <a:ln>
            <a:solidFill>
              <a:schemeClr val="bg1">
                <a:lumMod val="6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numCol="1" anchor="ctr"/>
          <a:lstStyle/>
          <a:p>
            <a:r>
              <a:rPr lang="es-UY" sz="1400" dirty="0">
                <a:latin typeface="Verdana" panose="020B0604030504040204" pitchFamily="34" charset="0"/>
                <a:ea typeface="Verdana" panose="020B0604030504040204" pitchFamily="34" charset="0"/>
              </a:rPr>
              <a:t>Opciones de pago</a:t>
            </a:r>
          </a:p>
          <a:p>
            <a:r>
              <a:rPr lang="es-UY" sz="1400" dirty="0">
                <a:latin typeface="Verdana" panose="020B0604030504040204" pitchFamily="34" charset="0"/>
                <a:ea typeface="Verdana" panose="020B0604030504040204" pitchFamily="34" charset="0"/>
              </a:rPr>
              <a:t>para los derechos</a:t>
            </a:r>
          </a:p>
        </p:txBody>
      </p:sp>
      <p:sp>
        <p:nvSpPr>
          <p:cNvPr id="54" name="TextBox 53">
            <a:extLst>
              <a:ext uri="{FF2B5EF4-FFF2-40B4-BE49-F238E27FC236}">
                <a16:creationId xmlns:a16="http://schemas.microsoft.com/office/drawing/2014/main" id="{777C23A3-EB6F-4FAC-B9ED-D6465A4C7B29}"/>
              </a:ext>
            </a:extLst>
          </p:cNvPr>
          <p:cNvSpPr txBox="1"/>
          <p:nvPr/>
        </p:nvSpPr>
        <p:spPr>
          <a:xfrm>
            <a:off x="2242627" y="3437465"/>
            <a:ext cx="4563836" cy="307777"/>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Los Correos cobran los derechos</a:t>
            </a:r>
          </a:p>
        </p:txBody>
      </p:sp>
      <p:sp>
        <p:nvSpPr>
          <p:cNvPr id="55" name="TextBox 54">
            <a:extLst>
              <a:ext uri="{FF2B5EF4-FFF2-40B4-BE49-F238E27FC236}">
                <a16:creationId xmlns:a16="http://schemas.microsoft.com/office/drawing/2014/main" id="{3B0BC928-9DC4-4968-9042-DDF0D787BCE3}"/>
              </a:ext>
            </a:extLst>
          </p:cNvPr>
          <p:cNvSpPr txBox="1"/>
          <p:nvPr/>
        </p:nvSpPr>
        <p:spPr>
          <a:xfrm>
            <a:off x="7380512" y="3375067"/>
            <a:ext cx="4348507" cy="738664"/>
          </a:xfrm>
          <a:prstGeom prst="rect">
            <a:avLst/>
          </a:prstGeom>
          <a:noFill/>
        </p:spPr>
        <p:txBody>
          <a:bodyPr wrap="square" rtlCol="0">
            <a:spAutoFit/>
          </a:bodyPr>
          <a:lstStyle/>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Los Correos cobran los derechos</a:t>
            </a:r>
          </a:p>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El expedidor paga a la parte autorizada por adelantado</a:t>
            </a:r>
          </a:p>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La parte autorizada factura al expedidor</a:t>
            </a:r>
          </a:p>
        </p:txBody>
      </p:sp>
      <p:sp>
        <p:nvSpPr>
          <p:cNvPr id="57" name="TextBox 56">
            <a:extLst>
              <a:ext uri="{FF2B5EF4-FFF2-40B4-BE49-F238E27FC236}">
                <a16:creationId xmlns:a16="http://schemas.microsoft.com/office/drawing/2014/main" id="{4AFA98E8-E341-4A4E-AFA8-FA12BEE24B8B}"/>
              </a:ext>
            </a:extLst>
          </p:cNvPr>
          <p:cNvSpPr txBox="1"/>
          <p:nvPr/>
        </p:nvSpPr>
        <p:spPr>
          <a:xfrm>
            <a:off x="2239733" y="5065521"/>
            <a:ext cx="4563836" cy="307777"/>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Parte autorizada única</a:t>
            </a:r>
          </a:p>
        </p:txBody>
      </p:sp>
      <p:sp>
        <p:nvSpPr>
          <p:cNvPr id="58" name="TextBox 57">
            <a:extLst>
              <a:ext uri="{FF2B5EF4-FFF2-40B4-BE49-F238E27FC236}">
                <a16:creationId xmlns:a16="http://schemas.microsoft.com/office/drawing/2014/main" id="{7F42A9EB-657F-4301-A21A-4D92ABBFD27B}"/>
              </a:ext>
            </a:extLst>
          </p:cNvPr>
          <p:cNvSpPr txBox="1"/>
          <p:nvPr/>
        </p:nvSpPr>
        <p:spPr>
          <a:xfrm>
            <a:off x="6464969" y="5027470"/>
            <a:ext cx="5253162" cy="1384995"/>
          </a:xfrm>
          <a:prstGeom prst="rect">
            <a:avLst/>
          </a:prstGeom>
          <a:noFill/>
        </p:spPr>
        <p:txBody>
          <a:bodyPr wrap="square" rtlCol="0">
            <a:spAutoFit/>
          </a:bodyPr>
          <a:lstStyle/>
          <a:p>
            <a:r>
              <a:rPr lang="es-UY" sz="1400" dirty="0">
                <a:latin typeface="Verdana" panose="020B0604030504040204" pitchFamily="34" charset="0"/>
                <a:ea typeface="Verdana" panose="020B0604030504040204" pitchFamily="34" charset="0"/>
              </a:rPr>
              <a:t>Parte autorizada seleccionada</a:t>
            </a:r>
          </a:p>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Por defecto, se configura a nivel del Correo de origen</a:t>
            </a:r>
          </a:p>
          <a:p>
            <a:pPr marL="171450" indent="-171450">
              <a:buFont typeface="Arial" panose="020B0604020202020204" pitchFamily="34" charset="0"/>
              <a:buChar char="•"/>
            </a:pPr>
            <a:r>
              <a:rPr lang="es-UY" sz="1400" dirty="0">
                <a:latin typeface="Verdana" panose="020B0604030504040204" pitchFamily="34" charset="0"/>
                <a:ea typeface="Verdana" panose="020B0604030504040204" pitchFamily="34" charset="0"/>
              </a:rPr>
              <a:t>Alternativamente, se puede configurar para que se archive según la parte autorizada indicada en el mensaje ITMATT (para Correos que utilizan diferentes partes autorizadas en paralelo)</a:t>
            </a:r>
          </a:p>
        </p:txBody>
      </p:sp>
    </p:spTree>
    <p:extLst>
      <p:ext uri="{BB962C8B-B14F-4D97-AF65-F5344CB8AC3E}">
        <p14:creationId xmlns:p14="http://schemas.microsoft.com/office/powerpoint/2010/main" val="3723978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41C410DF-EB7D-4B4F-AC31-08E73F167AD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800" dirty="0">
                <a:cs typeface="Open Sans" panose="020B0606030504020204" pitchFamily="34" charset="0"/>
              </a:rPr>
              <a:t>Soluciones de «entrega con derechos pagados» de la UPU – hoja de ruta</a:t>
            </a:r>
          </a:p>
        </p:txBody>
      </p:sp>
      <p:pic>
        <p:nvPicPr>
          <p:cNvPr id="5" name="Picture Placeholder 6">
            <a:extLst>
              <a:ext uri="{FF2B5EF4-FFF2-40B4-BE49-F238E27FC236}">
                <a16:creationId xmlns:a16="http://schemas.microsoft.com/office/drawing/2014/main" id="{11CCD841-37BB-4D5E-A89A-D452CA2ADB16}"/>
              </a:ext>
            </a:extLst>
          </p:cNvPr>
          <p:cNvPicPr>
            <a:picLocks noChangeAspect="1"/>
          </p:cNvPicPr>
          <p:nvPr/>
        </p:nvPicPr>
        <p:blipFill>
          <a:blip r:embed="rId3"/>
          <a:srcRect l="10017" r="10017"/>
          <a:stretch>
            <a:fillRect/>
          </a:stretch>
        </p:blipFill>
        <p:spPr>
          <a:xfrm>
            <a:off x="323101" y="1163779"/>
            <a:ext cx="3791699" cy="5461846"/>
          </a:xfrm>
          <a:prstGeom prst="rect">
            <a:avLst/>
          </a:prstGeom>
        </p:spPr>
      </p:pic>
      <p:sp>
        <p:nvSpPr>
          <p:cNvPr id="6" name="Content Placeholder 2">
            <a:extLst>
              <a:ext uri="{FF2B5EF4-FFF2-40B4-BE49-F238E27FC236}">
                <a16:creationId xmlns:a16="http://schemas.microsoft.com/office/drawing/2014/main" id="{036D033F-174B-48BD-BD53-0F68BE2C2ABD}"/>
              </a:ext>
            </a:extLst>
          </p:cNvPr>
          <p:cNvSpPr txBox="1">
            <a:spLocks/>
          </p:cNvSpPr>
          <p:nvPr/>
        </p:nvSpPr>
        <p:spPr>
          <a:xfrm>
            <a:off x="4264429" y="1163779"/>
            <a:ext cx="7591542" cy="1271847"/>
          </a:xfrm>
          <a:prstGeom prst="rect">
            <a:avLst/>
          </a:prstGeom>
          <a:solidFill>
            <a:srgbClr val="005BAA"/>
          </a:solidFill>
          <a:ln>
            <a:no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es-UY" sz="1600" dirty="0"/>
              <a:t>Flujos hacia Estados Unidos </a:t>
            </a:r>
          </a:p>
          <a:p>
            <a:pPr marL="342900" indent="-342900" algn="l">
              <a:buFont typeface="Arial" panose="020B0604020202020204" pitchFamily="34" charset="0"/>
              <a:buChar char="•"/>
            </a:pPr>
            <a:r>
              <a:rPr lang="es-UY" sz="1600" b="0" dirty="0"/>
              <a:t>Integrar a una parte autorizada adicional (a solicitud)</a:t>
            </a:r>
          </a:p>
          <a:p>
            <a:pPr marL="342900" indent="-342900" algn="l">
              <a:buFont typeface="Arial" panose="020B0604020202020204" pitchFamily="34" charset="0"/>
              <a:buChar char="•"/>
            </a:pPr>
            <a:r>
              <a:rPr lang="es-UY" sz="1600" b="0" dirty="0"/>
              <a:t>Adelantarse a futuros cambios (marzo de 2026, ¿más adelante?)</a:t>
            </a:r>
          </a:p>
        </p:txBody>
      </p:sp>
      <p:sp>
        <p:nvSpPr>
          <p:cNvPr id="8" name="Content Placeholder 2">
            <a:extLst>
              <a:ext uri="{FF2B5EF4-FFF2-40B4-BE49-F238E27FC236}">
                <a16:creationId xmlns:a16="http://schemas.microsoft.com/office/drawing/2014/main" id="{DD5D4213-BCE9-4D80-8EDE-CEF9B694BD42}"/>
              </a:ext>
            </a:extLst>
          </p:cNvPr>
          <p:cNvSpPr txBox="1">
            <a:spLocks/>
          </p:cNvSpPr>
          <p:nvPr/>
        </p:nvSpPr>
        <p:spPr>
          <a:xfrm>
            <a:off x="4264429" y="2496931"/>
            <a:ext cx="7591542" cy="1160670"/>
          </a:xfrm>
          <a:prstGeom prst="rect">
            <a:avLst/>
          </a:prstGeom>
          <a:solidFill>
            <a:schemeClr val="accent1">
              <a:lumMod val="60000"/>
              <a:lumOff val="40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600" b="1" dirty="0"/>
              <a:t>Mundial</a:t>
            </a:r>
          </a:p>
          <a:p>
            <a:pPr marL="342900" indent="-342900" algn="l">
              <a:buFont typeface="Arial" panose="020B0604020202020204" pitchFamily="34" charset="0"/>
              <a:buChar char="•"/>
            </a:pPr>
            <a:r>
              <a:rPr lang="es-UY" sz="1600" b="0" dirty="0"/>
              <a:t>Adaptar, cuando sea necesario, la solución a otras necesidades del mercado (por ejemplo, integraciones directas con las aduanas)</a:t>
            </a:r>
          </a:p>
        </p:txBody>
      </p:sp>
      <p:sp>
        <p:nvSpPr>
          <p:cNvPr id="9" name="Content Placeholder 2">
            <a:extLst>
              <a:ext uri="{FF2B5EF4-FFF2-40B4-BE49-F238E27FC236}">
                <a16:creationId xmlns:a16="http://schemas.microsoft.com/office/drawing/2014/main" id="{85450206-F946-4B7C-A89F-D7E015632C60}"/>
              </a:ext>
            </a:extLst>
          </p:cNvPr>
          <p:cNvSpPr txBox="1">
            <a:spLocks/>
          </p:cNvSpPr>
          <p:nvPr/>
        </p:nvSpPr>
        <p:spPr>
          <a:xfrm>
            <a:off x="4264430" y="3715214"/>
            <a:ext cx="7591542" cy="1518927"/>
          </a:xfrm>
          <a:prstGeom prst="rect">
            <a:avLst/>
          </a:prstGeom>
          <a:solidFill>
            <a:schemeClr val="bg1">
              <a:lumMod val="8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600" b="1" dirty="0"/>
              <a:t>Liquidaciones e informes financieros</a:t>
            </a:r>
          </a:p>
          <a:p>
            <a:pPr marL="342900" indent="-342900" algn="l">
              <a:buFont typeface="Arial" panose="020B0604020202020204" pitchFamily="34" charset="0"/>
              <a:buChar char="•"/>
            </a:pPr>
            <a:r>
              <a:rPr lang="es-UY" sz="1600" b="0" dirty="0"/>
              <a:t>Integración con </a:t>
            </a:r>
            <a:r>
              <a:rPr lang="es-UY" sz="1600" b="0" i="1" dirty="0">
                <a:solidFill>
                  <a:srgbClr val="FF0000"/>
                </a:solidFill>
              </a:rPr>
              <a:t>UPU*</a:t>
            </a:r>
            <a:r>
              <a:rPr lang="es-UY" sz="1600" b="0" i="1" dirty="0" err="1">
                <a:solidFill>
                  <a:srgbClr val="FF0000"/>
                </a:solidFill>
              </a:rPr>
              <a:t>Clearing</a:t>
            </a:r>
            <a:r>
              <a:rPr lang="es-UY" sz="1600" b="0" dirty="0"/>
              <a:t> (su valor aumentará cuando la entrega con derechos pagados se generalice en múltiples destinos)</a:t>
            </a:r>
          </a:p>
          <a:p>
            <a:pPr marL="342900" indent="-342900" algn="l">
              <a:buFont typeface="Arial" panose="020B0604020202020204" pitchFamily="34" charset="0"/>
              <a:buChar char="•"/>
            </a:pPr>
            <a:r>
              <a:rPr lang="es-UY" sz="1600" dirty="0"/>
              <a:t>Cuadro de control e informes (derechos reevaluados, devoluciones, desempeño de terceros, etc.)</a:t>
            </a:r>
          </a:p>
        </p:txBody>
      </p:sp>
      <p:sp>
        <p:nvSpPr>
          <p:cNvPr id="10" name="Content Placeholder 2">
            <a:extLst>
              <a:ext uri="{FF2B5EF4-FFF2-40B4-BE49-F238E27FC236}">
                <a16:creationId xmlns:a16="http://schemas.microsoft.com/office/drawing/2014/main" id="{56DA7B42-BD35-4131-8633-7A41B2BE97D9}"/>
              </a:ext>
            </a:extLst>
          </p:cNvPr>
          <p:cNvSpPr txBox="1">
            <a:spLocks/>
          </p:cNvSpPr>
          <p:nvPr/>
        </p:nvSpPr>
        <p:spPr>
          <a:xfrm>
            <a:off x="4264429" y="5300644"/>
            <a:ext cx="7591542" cy="1324982"/>
          </a:xfrm>
          <a:prstGeom prst="rect">
            <a:avLst/>
          </a:prstGeom>
          <a:solidFill>
            <a:schemeClr val="bg1">
              <a:lumMod val="95000"/>
            </a:schemeClr>
          </a:solidFill>
          <a:ln>
            <a:noFill/>
          </a:ln>
        </p:spPr>
        <p:txBody>
          <a:bodyPr vert="horz" lIns="91440" tIns="45720" rIns="91440" bIns="45720" rtlCol="0" anchor="ctr"/>
          <a:lstStyle>
            <a:defPPr>
              <a:defRPr lang="en-CH"/>
            </a:defPPr>
            <a:lvl1pPr marL="0" indent="0" algn="ctr" defTabSz="914400" rtl="0" eaLnBrk="1" latinLnBrk="0" hangingPunct="1">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a:lstStyle>
          <a:p>
            <a:pPr algn="l"/>
            <a:r>
              <a:rPr lang="es-UY" sz="1600" b="1" dirty="0"/>
              <a:t>Normalización e interoperabilidad</a:t>
            </a:r>
          </a:p>
          <a:p>
            <a:pPr marL="342900" indent="-342900" algn="l">
              <a:buFont typeface="Arial" panose="020B0604020202020204" pitchFamily="34" charset="0"/>
              <a:buChar char="•"/>
            </a:pPr>
            <a:r>
              <a:rPr lang="es-UY" sz="1600" dirty="0"/>
              <a:t>Modelos de despacho aduanero (postal, comercial) y repercusiones en las normas y reglamentos de la UPU (</a:t>
            </a:r>
            <a:r>
              <a:rPr lang="es-UY" sz="1600" dirty="0">
                <a:sym typeface="Wingdings" panose="05000000000000000000" pitchFamily="2" charset="2"/>
              </a:rPr>
              <a:t></a:t>
            </a:r>
            <a:r>
              <a:rPr lang="es-UY" sz="1600" dirty="0"/>
              <a:t> GII de la UPU)</a:t>
            </a:r>
          </a:p>
          <a:p>
            <a:pPr marL="342900" indent="-342900" algn="l">
              <a:buFont typeface="Arial" panose="020B0604020202020204" pitchFamily="34" charset="0"/>
              <a:buChar char="•"/>
            </a:pPr>
            <a:r>
              <a:rPr lang="es-UY" sz="1600" b="0" dirty="0"/>
              <a:t>Interoperabilidad con</a:t>
            </a:r>
            <a:r>
              <a:rPr lang="es-UY" sz="1600" dirty="0"/>
              <a:t> </a:t>
            </a:r>
            <a:r>
              <a:rPr lang="es-UY" sz="1600" b="0" dirty="0"/>
              <a:t>la solución de IPC</a:t>
            </a:r>
          </a:p>
        </p:txBody>
      </p:sp>
    </p:spTree>
    <p:extLst>
      <p:ext uri="{BB962C8B-B14F-4D97-AF65-F5344CB8AC3E}">
        <p14:creationId xmlns:p14="http://schemas.microsoft.com/office/powerpoint/2010/main" val="802736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2">
            <a:extLst>
              <a:ext uri="{FF2B5EF4-FFF2-40B4-BE49-F238E27FC236}">
                <a16:creationId xmlns:a16="http://schemas.microsoft.com/office/drawing/2014/main" id="{AA7C6B68-1DBB-418C-A456-1BBCA46440BF}"/>
              </a:ext>
            </a:extLst>
          </p:cNvPr>
          <p:cNvPicPr>
            <a:picLocks noChangeAspect="1"/>
          </p:cNvPicPr>
          <p:nvPr/>
        </p:nvPicPr>
        <p:blipFill>
          <a:blip r:embed="rId3"/>
          <a:stretch>
            <a:fillRect/>
          </a:stretch>
        </p:blipFill>
        <p:spPr>
          <a:xfrm>
            <a:off x="3907998" y="1368632"/>
            <a:ext cx="4027688" cy="2420436"/>
          </a:xfrm>
          <a:prstGeom prst="rect">
            <a:avLst/>
          </a:prstGeom>
        </p:spPr>
      </p:pic>
      <p:sp>
        <p:nvSpPr>
          <p:cNvPr id="4" name="Rectangle 3">
            <a:extLst>
              <a:ext uri="{FF2B5EF4-FFF2-40B4-BE49-F238E27FC236}">
                <a16:creationId xmlns:a16="http://schemas.microsoft.com/office/drawing/2014/main" id="{17042764-C317-4790-8641-E7C1BC161776}"/>
              </a:ext>
            </a:extLst>
          </p:cNvPr>
          <p:cNvSpPr/>
          <p:nvPr/>
        </p:nvSpPr>
        <p:spPr>
          <a:xfrm>
            <a:off x="685417" y="1368632"/>
            <a:ext cx="3222581" cy="2420436"/>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kumimoji="0" lang="es-UY" sz="1600" b="1" i="0" u="none" strike="noStrike" cap="none" normalizeH="0" baseline="0" noProof="0" dirty="0">
                <a:ln>
                  <a:noFill/>
                </a:ln>
                <a:effectLst/>
                <a:uLnTx/>
                <a:uFillTx/>
                <a:latin typeface="Verdana" panose="020B0604030504040204" pitchFamily="34" charset="0"/>
                <a:ea typeface="Verdana" panose="020B0604030504040204" pitchFamily="34" charset="0"/>
                <a:cs typeface="+mn-cs"/>
              </a:rPr>
              <a:t>1) Póngase en contacto con el PTC</a:t>
            </a:r>
            <a:br>
              <a:rPr kumimoji="0" lang="es-UY" sz="1600" b="1" i="0" u="none" strike="noStrike" cap="none" normalizeH="0" baseline="0" noProof="0" dirty="0">
                <a:ln>
                  <a:noFill/>
                </a:ln>
                <a:effectLst/>
                <a:uLnTx/>
                <a:uFillTx/>
                <a:latin typeface="Verdana" panose="020B0604030504040204" pitchFamily="34" charset="0"/>
                <a:ea typeface="Verdana" panose="020B0604030504040204" pitchFamily="34" charset="0"/>
                <a:cs typeface="+mn-cs"/>
              </a:rPr>
            </a:br>
            <a:r>
              <a:rPr lang="es-UY" sz="1400" dirty="0">
                <a:solidFill>
                  <a:prstClr val="black"/>
                </a:solidFill>
                <a:latin typeface="Verdana" panose="020B0604030504040204" pitchFamily="34" charset="0"/>
                <a:ea typeface="Verdana" panose="020B0604030504040204" pitchFamily="34" charset="0"/>
                <a:cs typeface="+mn-cs"/>
              </a:rPr>
              <a:t>para comenzar los procedimientos de actualización del software del CDS </a:t>
            </a:r>
          </a:p>
          <a:p>
            <a:pPr marL="0" marR="0" lvl="0" indent="0" defTabSz="914400" eaLnBrk="1" fontAlgn="auto" latinLnBrk="0" hangingPunct="1">
              <a:lnSpc>
                <a:spcPct val="100000"/>
              </a:lnSpc>
              <a:spcBef>
                <a:spcPts val="1000"/>
              </a:spcBef>
              <a:spcAft>
                <a:spcPts val="0"/>
              </a:spcAft>
              <a:buClrTx/>
              <a:buSzTx/>
              <a:buFontTx/>
              <a:buNone/>
              <a:tabLst/>
              <a:defRPr/>
            </a:pPr>
            <a:r>
              <a:rPr kumimoji="0" lang="es-UY" sz="1400" i="0" u="none" strike="noStrike" cap="none" normalizeH="0" baseline="0" noProof="0" dirty="0">
                <a:ln>
                  <a:noFill/>
                </a:ln>
                <a:solidFill>
                  <a:srgbClr val="00399D"/>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soporte.upu.int</a:t>
            </a:r>
            <a:r>
              <a:rPr kumimoji="0" lang="es-UY" sz="1400" i="0" u="none" strike="noStrike" cap="none" normalizeH="0" baseline="0" noProof="0" dirty="0">
                <a:ln>
                  <a:noFill/>
                </a:ln>
                <a:solidFill>
                  <a:srgbClr val="00399D"/>
                </a:solidFill>
                <a:effectLst/>
                <a:uLnTx/>
                <a:uFillTx/>
                <a:latin typeface="Verdana" panose="020B0604030504040204" pitchFamily="34" charset="0"/>
                <a:ea typeface="Verdana" panose="020B0604030504040204" pitchFamily="34" charset="0"/>
                <a:cs typeface="+mn-cs"/>
              </a:rPr>
              <a:t>  </a:t>
            </a:r>
            <a:br>
              <a:rPr kumimoji="0" lang="es-UY" sz="1400" i="0" u="none" strike="noStrike" cap="none"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br>
              <a:rPr kumimoji="0" lang="es-UY" sz="1400" i="0" u="none" strike="noStrike" cap="none"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lang="es-UY" sz="1400" i="1" dirty="0">
                <a:solidFill>
                  <a:prstClr val="black"/>
                </a:solidFill>
                <a:latin typeface="Verdana" panose="020B0604030504040204" pitchFamily="34" charset="0"/>
                <a:ea typeface="Verdana" panose="020B0604030504040204" pitchFamily="34" charset="0"/>
                <a:cs typeface="+mn-cs"/>
              </a:rPr>
              <a:t>(no es necesario si el operador postal es usuario de CDS Cloud o CDS.post)</a:t>
            </a:r>
          </a:p>
          <a:p>
            <a:pPr marL="0" marR="0" lvl="0" indent="0" defTabSz="914400" eaLnBrk="1" fontAlgn="auto" latinLnBrk="0" hangingPunct="1">
              <a:lnSpc>
                <a:spcPct val="100000"/>
              </a:lnSpc>
              <a:spcBef>
                <a:spcPts val="100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defTabSz="914400" eaLnBrk="1" fontAlgn="auto" latinLnBrk="0" hangingPunct="1">
              <a:lnSpc>
                <a:spcPct val="100000"/>
              </a:lnSpc>
              <a:spcBef>
                <a:spcPts val="100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Rectangle 4">
            <a:extLst>
              <a:ext uri="{FF2B5EF4-FFF2-40B4-BE49-F238E27FC236}">
                <a16:creationId xmlns:a16="http://schemas.microsoft.com/office/drawing/2014/main" id="{058F955F-11D8-4EB9-8ED4-0D557CDBDC37}"/>
              </a:ext>
            </a:extLst>
          </p:cNvPr>
          <p:cNvSpPr/>
          <p:nvPr/>
        </p:nvSpPr>
        <p:spPr>
          <a:xfrm>
            <a:off x="3907996" y="3789068"/>
            <a:ext cx="4027688" cy="2668881"/>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lang="es-UY" sz="1600" b="1" dirty="0">
                <a:solidFill>
                  <a:prstClr val="black"/>
                </a:solidFill>
                <a:latin typeface="Verdana" panose="020B0604030504040204" pitchFamily="34" charset="0"/>
                <a:ea typeface="Verdana" panose="020B0604030504040204" pitchFamily="34" charset="0"/>
                <a:cs typeface="+mn-cs"/>
              </a:rPr>
              <a:t>4) </a:t>
            </a:r>
            <a:r>
              <a:rPr kumimoji="0" lang="es-UY" sz="1600" b="1" i="0" u="none" strike="noStrike" cap="none"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Procedimientos internos</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es-UY" sz="1400" i="1" dirty="0">
                <a:solidFill>
                  <a:srgbClr val="FF0000"/>
                </a:solidFill>
                <a:latin typeface="Verdana" panose="020B0604030504040204" pitchFamily="34" charset="0"/>
                <a:ea typeface="Verdana" panose="020B0604030504040204" pitchFamily="34" charset="0"/>
              </a:rPr>
              <a:t>Establecer las opciones de pago de derechos (pago en el Correo, el expedidor paga por adelantado a la parte autorizada, la parte autorizada factura al expedidor) e implantar los procedimientos correspondientes </a:t>
            </a:r>
          </a:p>
          <a:p>
            <a:pPr marL="285750" marR="0" lvl="0" indent="-285750" defTabSz="914400" eaLnBrk="1" fontAlgn="auto" latinLnBrk="0" hangingPunct="1">
              <a:lnSpc>
                <a:spcPct val="100000"/>
              </a:lnSpc>
              <a:spcBef>
                <a:spcPts val="1000"/>
              </a:spcBef>
              <a:spcAft>
                <a:spcPts val="0"/>
              </a:spcAft>
              <a:buClrTx/>
              <a:buSzTx/>
              <a:buFontTx/>
              <a:buChar char="-"/>
              <a:tabLst/>
              <a:defRPr/>
            </a:pPr>
            <a:r>
              <a:rPr kumimoji="0" lang="es-UY" sz="1400" b="0" i="0" u="none" strike="noStrike" cap="none"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Conciliación de cuentas, pagos, procedimientos de liquidación (bilaterales o multilaterales)  </a:t>
            </a:r>
          </a:p>
        </p:txBody>
      </p:sp>
      <p:sp>
        <p:nvSpPr>
          <p:cNvPr id="6" name="Rectangle 5">
            <a:extLst>
              <a:ext uri="{FF2B5EF4-FFF2-40B4-BE49-F238E27FC236}">
                <a16:creationId xmlns:a16="http://schemas.microsoft.com/office/drawing/2014/main" id="{3905B480-9736-4FA3-81BD-7CB746A0B6A2}"/>
              </a:ext>
            </a:extLst>
          </p:cNvPr>
          <p:cNvSpPr/>
          <p:nvPr/>
        </p:nvSpPr>
        <p:spPr>
          <a:xfrm>
            <a:off x="3907998" y="1368632"/>
            <a:ext cx="4108241" cy="2420436"/>
          </a:xfrm>
          <a:prstGeom prst="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lang="es-UY" sz="1600" b="1" dirty="0">
                <a:solidFill>
                  <a:prstClr val="white"/>
                </a:solidFill>
                <a:latin typeface="Verdana" panose="020B0604030504040204" pitchFamily="34" charset="0"/>
                <a:ea typeface="Verdana" panose="020B0604030504040204" pitchFamily="34" charset="0"/>
              </a:rPr>
              <a:t>2) Visite www.upu.int/DDP</a:t>
            </a:r>
          </a:p>
          <a:p>
            <a:pPr marL="285750" marR="0" lvl="0" indent="-285750" defTabSz="914400" eaLnBrk="1" fontAlgn="auto" latinLnBrk="0" hangingPunct="1">
              <a:lnSpc>
                <a:spcPct val="100000"/>
              </a:lnSpc>
              <a:spcBef>
                <a:spcPts val="1000"/>
              </a:spcBef>
              <a:spcAft>
                <a:spcPts val="0"/>
              </a:spcAft>
              <a:buClrTx/>
              <a:buSzTx/>
              <a:buFont typeface="Verdana" panose="020B0604030504040204" pitchFamily="34" charset="0"/>
              <a:buChar char="‒"/>
              <a:tabLst/>
              <a:defRPr/>
            </a:pPr>
            <a:r>
              <a:rPr kumimoji="0" lang="es-UY" sz="16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Actualizaciones sobre el plan de lanzamiento de la tecnología </a:t>
            </a:r>
          </a:p>
          <a:p>
            <a:pPr marL="285750" marR="0" lvl="0" indent="-285750" defTabSz="914400" eaLnBrk="1" fontAlgn="auto" latinLnBrk="0" hangingPunct="1">
              <a:lnSpc>
                <a:spcPct val="100000"/>
              </a:lnSpc>
              <a:spcBef>
                <a:spcPts val="1000"/>
              </a:spcBef>
              <a:spcAft>
                <a:spcPts val="0"/>
              </a:spcAft>
              <a:buClrTx/>
              <a:buSzTx/>
              <a:buFont typeface="Verdana" panose="020B0604030504040204" pitchFamily="34" charset="0"/>
              <a:buChar char="‒"/>
              <a:tabLst/>
              <a:defRPr/>
            </a:pPr>
            <a:r>
              <a:rPr lang="es-UY" sz="1600" dirty="0">
                <a:solidFill>
                  <a:prstClr val="white"/>
                </a:solidFill>
                <a:latin typeface="Verdana" panose="020B0604030504040204" pitchFamily="34" charset="0"/>
                <a:ea typeface="Verdana" panose="020B0604030504040204" pitchFamily="34" charset="0"/>
              </a:rPr>
              <a:t>Guías del usuario y documentación sobre el servicio</a:t>
            </a:r>
          </a:p>
        </p:txBody>
      </p:sp>
      <p:sp>
        <p:nvSpPr>
          <p:cNvPr id="7" name="Rectangle 6">
            <a:extLst>
              <a:ext uri="{FF2B5EF4-FFF2-40B4-BE49-F238E27FC236}">
                <a16:creationId xmlns:a16="http://schemas.microsoft.com/office/drawing/2014/main" id="{3DED2926-9352-4FCF-A4E8-EEB2F4A44395}"/>
              </a:ext>
            </a:extLst>
          </p:cNvPr>
          <p:cNvSpPr/>
          <p:nvPr/>
        </p:nvSpPr>
        <p:spPr>
          <a:xfrm>
            <a:off x="8158026" y="1368631"/>
            <a:ext cx="3301394" cy="5089318"/>
          </a:xfrm>
          <a:prstGeom prst="rect">
            <a:avLst/>
          </a:prstGeom>
          <a:solidFill>
            <a:srgbClr val="FFC000">
              <a:alpha val="52000"/>
            </a:srgb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1000"/>
              </a:spcBef>
              <a:spcAft>
                <a:spcPts val="0"/>
              </a:spcAft>
              <a:buClrTx/>
              <a:buSzTx/>
              <a:buFontTx/>
              <a:buNone/>
              <a:tabLst/>
              <a:defRPr/>
            </a:pPr>
            <a:r>
              <a:rPr kumimoji="0" lang="es-UY" sz="1800" b="1" i="0" u="none" strike="noStrike" cap="none"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Campañas de sensibilización y marketing</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es-UY" sz="1600" dirty="0">
                <a:solidFill>
                  <a:prstClr val="black"/>
                </a:solidFill>
                <a:latin typeface="Verdana" panose="020B0604030504040204" pitchFamily="34" charset="0"/>
                <a:ea typeface="Verdana" panose="020B0604030504040204" pitchFamily="34" charset="0"/>
              </a:rPr>
              <a:t>Para retener a su clientela actual </a:t>
            </a:r>
          </a:p>
          <a:p>
            <a:pPr marL="285750" marR="0" lvl="0" indent="-285750" defTabSz="914400" eaLnBrk="1" fontAlgn="auto" latinLnBrk="0" hangingPunct="1">
              <a:lnSpc>
                <a:spcPct val="100000"/>
              </a:lnSpc>
              <a:spcBef>
                <a:spcPts val="1000"/>
              </a:spcBef>
              <a:spcAft>
                <a:spcPts val="0"/>
              </a:spcAft>
              <a:buClrTx/>
              <a:buSzTx/>
              <a:buFontTx/>
              <a:buChar char="-"/>
              <a:tabLst/>
              <a:defRPr/>
            </a:pPr>
            <a:r>
              <a:rPr lang="es-UY" sz="1600" dirty="0">
                <a:solidFill>
                  <a:prstClr val="black"/>
                </a:solidFill>
                <a:latin typeface="Verdana" panose="020B0604030504040204" pitchFamily="34" charset="0"/>
                <a:ea typeface="Verdana" panose="020B0604030504040204" pitchFamily="34" charset="0"/>
              </a:rPr>
              <a:t>Ofrecer el servicio a nuevos clientes/</a:t>
            </a:r>
            <a:r>
              <a:rPr lang="es-UY" sz="1600" i="1" dirty="0">
                <a:solidFill>
                  <a:srgbClr val="FF0000"/>
                </a:solidFill>
                <a:latin typeface="Verdana" panose="020B0604030504040204" pitchFamily="34" charset="0"/>
                <a:ea typeface="Verdana" panose="020B0604030504040204" pitchFamily="34" charset="0"/>
              </a:rPr>
              <a:t>orientarles sobre las opciones de pago de derechos</a:t>
            </a:r>
          </a:p>
          <a:p>
            <a:pPr marL="285750" marR="0" lvl="0" indent="-285750" defTabSz="914400" eaLnBrk="1" fontAlgn="auto" latinLnBrk="0" hangingPunct="1">
              <a:lnSpc>
                <a:spcPct val="100000"/>
              </a:lnSpc>
              <a:spcBef>
                <a:spcPts val="1000"/>
              </a:spcBef>
              <a:spcAft>
                <a:spcPts val="0"/>
              </a:spcAft>
              <a:buClrTx/>
              <a:buSzTx/>
              <a:buFontTx/>
              <a:buChar char="-"/>
              <a:tabLst/>
              <a:defRPr/>
            </a:pPr>
            <a:endParaRPr kumimoji="0" lang="en-GB"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9" name="Image 12">
            <a:extLst>
              <a:ext uri="{FF2B5EF4-FFF2-40B4-BE49-F238E27FC236}">
                <a16:creationId xmlns:a16="http://schemas.microsoft.com/office/drawing/2014/main" id="{606EBF17-F9E7-43E1-A4B3-875E5BE9D5C7}"/>
              </a:ext>
            </a:extLst>
          </p:cNvPr>
          <p:cNvPicPr>
            <a:picLocks noChangeAspect="1"/>
          </p:cNvPicPr>
          <p:nvPr/>
        </p:nvPicPr>
        <p:blipFill>
          <a:blip r:embed="rId3"/>
          <a:stretch>
            <a:fillRect/>
          </a:stretch>
        </p:blipFill>
        <p:spPr>
          <a:xfrm>
            <a:off x="685416" y="3789068"/>
            <a:ext cx="3222581" cy="2668882"/>
          </a:xfrm>
          <a:prstGeom prst="rect">
            <a:avLst/>
          </a:prstGeom>
        </p:spPr>
      </p:pic>
      <p:sp>
        <p:nvSpPr>
          <p:cNvPr id="16" name="TextBox 15">
            <a:extLst>
              <a:ext uri="{FF2B5EF4-FFF2-40B4-BE49-F238E27FC236}">
                <a16:creationId xmlns:a16="http://schemas.microsoft.com/office/drawing/2014/main" id="{CBE83004-8830-4736-BC38-42FCA8F8E779}"/>
              </a:ext>
            </a:extLst>
          </p:cNvPr>
          <p:cNvSpPr txBox="1"/>
          <p:nvPr/>
        </p:nvSpPr>
        <p:spPr>
          <a:xfrm>
            <a:off x="685418" y="3799378"/>
            <a:ext cx="3222580" cy="2564805"/>
          </a:xfrm>
          <a:prstGeom prst="rect">
            <a:avLst/>
          </a:prstGeom>
          <a:noFill/>
        </p:spPr>
        <p:txBody>
          <a:bodyPr wrap="square">
            <a:spAutoFit/>
          </a:bodyPr>
          <a:lstStyle/>
          <a:p>
            <a:pPr>
              <a:spcBef>
                <a:spcPts val="1000"/>
              </a:spcBef>
              <a:defRPr/>
            </a:pPr>
            <a:r>
              <a:rPr lang="es-UY" sz="1600" b="1" dirty="0">
                <a:solidFill>
                  <a:schemeClr val="bg1"/>
                </a:solidFill>
                <a:latin typeface="Verdana" panose="020B0604030504040204" pitchFamily="34" charset="0"/>
                <a:ea typeface="Verdana" panose="020B0604030504040204" pitchFamily="34" charset="0"/>
                <a:cs typeface="+mn-cs"/>
              </a:rPr>
              <a:t>3</a:t>
            </a:r>
            <a:r>
              <a:rPr kumimoji="0" lang="es-UY" sz="1600" b="1" i="0" u="none" strike="noStrike" cap="none"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 Asuntos jurídicos y administrativos</a:t>
            </a:r>
          </a:p>
          <a:p>
            <a:pPr marL="285750" indent="-285750">
              <a:spcBef>
                <a:spcPts val="1000"/>
              </a:spcBef>
              <a:buFontTx/>
              <a:buChar char="-"/>
              <a:defRPr/>
            </a:pPr>
            <a:r>
              <a:rPr kumimoji="0" lang="es-UY" sz="1400" i="0" u="none" strike="noStrike" cap="none"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Actualizar el acuerdo de licencia de la UPU</a:t>
            </a:r>
            <a:r>
              <a:rPr lang="es-UY" sz="1400" b="1" dirty="0">
                <a:solidFill>
                  <a:schemeClr val="bg1"/>
                </a:solidFill>
                <a:latin typeface="Verdana" panose="020B0604030504040204" pitchFamily="34" charset="0"/>
                <a:ea typeface="Verdana" panose="020B0604030504040204" pitchFamily="34" charset="0"/>
                <a:cs typeface="+mn-cs"/>
              </a:rPr>
              <a:t>. </a:t>
            </a:r>
            <a:r>
              <a:rPr lang="es-UY" sz="1400" dirty="0">
                <a:solidFill>
                  <a:schemeClr val="bg1"/>
                </a:solidFill>
                <a:latin typeface="Verdana" panose="020B0604030504040204" pitchFamily="34" charset="0"/>
                <a:ea typeface="Verdana" panose="020B0604030504040204" pitchFamily="34" charset="0"/>
                <a:cs typeface="+mn-cs"/>
              </a:rPr>
              <a:t>Seleccione la opción CDS DDP y la parte autorizada (si es Zonos: firme los términos y condiciones incluidos)</a:t>
            </a:r>
          </a:p>
          <a:p>
            <a:pPr marL="285750" indent="-285750">
              <a:spcBef>
                <a:spcPts val="1000"/>
              </a:spcBef>
              <a:buFontTx/>
              <a:buChar char="-"/>
              <a:defRPr/>
            </a:pPr>
            <a:r>
              <a:rPr lang="es-UY" sz="1400" dirty="0">
                <a:solidFill>
                  <a:schemeClr val="bg1"/>
                </a:solidFill>
                <a:latin typeface="Verdana" panose="020B0604030504040204" pitchFamily="34" charset="0"/>
                <a:ea typeface="Verdana" panose="020B0604030504040204" pitchFamily="34" charset="0"/>
              </a:rPr>
              <a:t>Firme el formulario de autorización de copia de datos</a:t>
            </a:r>
          </a:p>
        </p:txBody>
      </p:sp>
      <p:sp>
        <p:nvSpPr>
          <p:cNvPr id="10" name="Title 1">
            <a:extLst>
              <a:ext uri="{FF2B5EF4-FFF2-40B4-BE49-F238E27FC236}">
                <a16:creationId xmlns:a16="http://schemas.microsoft.com/office/drawing/2014/main" id="{451857AA-0D4B-4ED0-B0E2-D50E93DF7235}"/>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2800" dirty="0">
                <a:cs typeface="Open Sans" panose="020B0606030504020204" pitchFamily="34" charset="0"/>
              </a:rPr>
              <a:t>Lanzamiento del servicio – 4 pasos + 1 paso</a:t>
            </a:r>
          </a:p>
        </p:txBody>
      </p:sp>
    </p:spTree>
    <p:extLst>
      <p:ext uri="{BB962C8B-B14F-4D97-AF65-F5344CB8AC3E}">
        <p14:creationId xmlns:p14="http://schemas.microsoft.com/office/powerpoint/2010/main" val="991397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97D94-00FD-4D7E-8BF0-47D5719FF963}"/>
              </a:ext>
            </a:extLst>
          </p:cNvPr>
          <p:cNvSpPr/>
          <p:nvPr/>
        </p:nvSpPr>
        <p:spPr>
          <a:xfrm>
            <a:off x="8486364" y="1874717"/>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0B18D5F2-95DA-4DEC-85C9-68912AF50502}"/>
              </a:ext>
            </a:extLst>
          </p:cNvPr>
          <p:cNvSpPr/>
          <p:nvPr/>
        </p:nvSpPr>
        <p:spPr>
          <a:xfrm>
            <a:off x="6986451" y="1867782"/>
            <a:ext cx="1445573"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66DAF125-B975-41F1-862D-9566545AC367}"/>
              </a:ext>
            </a:extLst>
          </p:cNvPr>
          <p:cNvSpPr/>
          <p:nvPr/>
        </p:nvSpPr>
        <p:spPr>
          <a:xfrm>
            <a:off x="338319" y="3707900"/>
            <a:ext cx="11098961" cy="2362013"/>
          </a:xfrm>
          <a:prstGeom prst="rect">
            <a:avLst/>
          </a:prstGeom>
          <a:solidFill>
            <a:srgbClr val="32627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rPr>
              <a:t> </a:t>
            </a:r>
          </a:p>
        </p:txBody>
      </p:sp>
      <p:sp>
        <p:nvSpPr>
          <p:cNvPr id="6" name="Rectangle 5">
            <a:extLst>
              <a:ext uri="{FF2B5EF4-FFF2-40B4-BE49-F238E27FC236}">
                <a16:creationId xmlns:a16="http://schemas.microsoft.com/office/drawing/2014/main" id="{847FF70F-FC6A-421B-B621-F6836CA07583}"/>
              </a:ext>
            </a:extLst>
          </p:cNvPr>
          <p:cNvSpPr/>
          <p:nvPr/>
        </p:nvSpPr>
        <p:spPr>
          <a:xfrm>
            <a:off x="2247470" y="3899043"/>
            <a:ext cx="8456460" cy="554892"/>
          </a:xfrm>
          <a:prstGeom prst="rect">
            <a:avLst/>
          </a:prstGeom>
          <a:solidFill>
            <a:srgbClr val="5094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C39EA3B5-F772-4941-A41C-1A0A0ECCD840}"/>
              </a:ext>
            </a:extLst>
          </p:cNvPr>
          <p:cNvSpPr/>
          <p:nvPr/>
        </p:nvSpPr>
        <p:spPr>
          <a:xfrm>
            <a:off x="1643858" y="3480269"/>
            <a:ext cx="2938620" cy="497654"/>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9CB0BB68-A0AE-4F5F-9A82-05A72EC702AD}"/>
              </a:ext>
            </a:extLst>
          </p:cNvPr>
          <p:cNvSpPr/>
          <p:nvPr/>
        </p:nvSpPr>
        <p:spPr>
          <a:xfrm>
            <a:off x="1647644" y="435796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3EDA4DC7-CFBD-4F81-A607-2BA61DAE6B8D}"/>
              </a:ext>
            </a:extLst>
          </p:cNvPr>
          <p:cNvSpPr/>
          <p:nvPr/>
        </p:nvSpPr>
        <p:spPr>
          <a:xfrm>
            <a:off x="1643858" y="5901960"/>
            <a:ext cx="9639847" cy="339117"/>
          </a:xfrm>
          <a:prstGeom prst="rect">
            <a:avLst/>
          </a:prstGeom>
          <a:solidFill>
            <a:srgbClr val="DA472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B08B41BC-00C2-467B-8AEB-57C81ACC23D4}"/>
              </a:ext>
            </a:extLst>
          </p:cNvPr>
          <p:cNvSpPr/>
          <p:nvPr/>
        </p:nvSpPr>
        <p:spPr>
          <a:xfrm>
            <a:off x="800906" y="1275456"/>
            <a:ext cx="2078802" cy="1706170"/>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cxnSp>
        <p:nvCxnSpPr>
          <p:cNvPr id="11" name="Connecteur : en angle 65">
            <a:extLst>
              <a:ext uri="{FF2B5EF4-FFF2-40B4-BE49-F238E27FC236}">
                <a16:creationId xmlns:a16="http://schemas.microsoft.com/office/drawing/2014/main" id="{0F09AA0F-7412-4C30-9685-4C09697F6CCA}"/>
              </a:ext>
            </a:extLst>
          </p:cNvPr>
          <p:cNvCxnSpPr>
            <a:cxnSpLocks/>
            <a:stCxn id="73" idx="3"/>
            <a:endCxn id="9" idx="2"/>
          </p:cNvCxnSpPr>
          <p:nvPr/>
        </p:nvCxnSpPr>
        <p:spPr>
          <a:xfrm flipH="1">
            <a:off x="6463782" y="3258111"/>
            <a:ext cx="4717055" cy="2982966"/>
          </a:xfrm>
          <a:prstGeom prst="bentConnector4">
            <a:avLst>
              <a:gd name="adj1" fmla="val -7027"/>
              <a:gd name="adj2" fmla="val 107664"/>
            </a:avLst>
          </a:prstGeom>
          <a:ln w="28575">
            <a:solidFill>
              <a:srgbClr val="DA472F"/>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ZoneTexte 74">
            <a:extLst>
              <a:ext uri="{FF2B5EF4-FFF2-40B4-BE49-F238E27FC236}">
                <a16:creationId xmlns:a16="http://schemas.microsoft.com/office/drawing/2014/main" id="{1B680243-60BF-41E6-8215-A0A4D20464CC}"/>
              </a:ext>
            </a:extLst>
          </p:cNvPr>
          <p:cNvSpPr txBox="1"/>
          <p:nvPr/>
        </p:nvSpPr>
        <p:spPr>
          <a:xfrm>
            <a:off x="1665823" y="3542693"/>
            <a:ext cx="2892485" cy="2616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003333"/>
                </a:solidFill>
                <a:effectLst/>
                <a:uLnTx/>
                <a:uFillTx/>
                <a:latin typeface="Verdana" panose="020B0604030504040204" pitchFamily="34" charset="0"/>
                <a:ea typeface="Verdana" panose="020B0604030504040204" pitchFamily="34" charset="0"/>
                <a:cs typeface="Open Sans" panose="020B0606030504020204" pitchFamily="34" charset="0"/>
              </a:rPr>
              <a:t>OPERACIONES DE VENTANILLA DE LA UPU</a:t>
            </a:r>
          </a:p>
        </p:txBody>
      </p:sp>
      <p:sp>
        <p:nvSpPr>
          <p:cNvPr id="13" name="ZoneTexte 76">
            <a:extLst>
              <a:ext uri="{FF2B5EF4-FFF2-40B4-BE49-F238E27FC236}">
                <a16:creationId xmlns:a16="http://schemas.microsoft.com/office/drawing/2014/main" id="{348AFC9F-CF62-41AF-8F85-2980ABB53298}"/>
              </a:ext>
            </a:extLst>
          </p:cNvPr>
          <p:cNvSpPr txBox="1"/>
          <p:nvPr/>
        </p:nvSpPr>
        <p:spPr>
          <a:xfrm>
            <a:off x="3971312" y="3981713"/>
            <a:ext cx="5184166" cy="2616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RED INFORMÁTICA POSTAL DE LA UPU</a:t>
            </a:r>
          </a:p>
        </p:txBody>
      </p:sp>
      <p:sp>
        <p:nvSpPr>
          <p:cNvPr id="14" name="ZoneTexte 77">
            <a:extLst>
              <a:ext uri="{FF2B5EF4-FFF2-40B4-BE49-F238E27FC236}">
                <a16:creationId xmlns:a16="http://schemas.microsoft.com/office/drawing/2014/main" id="{2FCAA25C-06E4-4923-ADB5-D8AB81D6BECD}"/>
              </a:ext>
            </a:extLst>
          </p:cNvPr>
          <p:cNvSpPr txBox="1"/>
          <p:nvPr/>
        </p:nvSpPr>
        <p:spPr>
          <a:xfrm>
            <a:off x="314746" y="4578578"/>
            <a:ext cx="1375246" cy="76944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PLATAFORMA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TECNOLÓGICA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MUNDIAL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Open Sans" panose="020B0606030504020204" pitchFamily="34" charset="0"/>
              </a:rPr>
              <a:t>DE LA UPU</a:t>
            </a:r>
          </a:p>
        </p:txBody>
      </p:sp>
      <p:sp>
        <p:nvSpPr>
          <p:cNvPr id="15" name="ZoneTexte 78">
            <a:extLst>
              <a:ext uri="{FF2B5EF4-FFF2-40B4-BE49-F238E27FC236}">
                <a16:creationId xmlns:a16="http://schemas.microsoft.com/office/drawing/2014/main" id="{9CB87E58-6761-433E-AF55-F83251AC452F}"/>
              </a:ext>
            </a:extLst>
          </p:cNvPr>
          <p:cNvSpPr txBox="1"/>
          <p:nvPr/>
        </p:nvSpPr>
        <p:spPr>
          <a:xfrm>
            <a:off x="1647644" y="5911095"/>
            <a:ext cx="9583356" cy="2616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INTEROPERABILIDAD CERTIFICADA	</a:t>
            </a:r>
            <a:r>
              <a:rPr kumimoji="0" lang="es-UY" sz="11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UPU-TechCert</a:t>
            </a:r>
          </a:p>
        </p:txBody>
      </p:sp>
      <p:sp>
        <p:nvSpPr>
          <p:cNvPr id="16" name="ZoneTexte 79">
            <a:extLst>
              <a:ext uri="{FF2B5EF4-FFF2-40B4-BE49-F238E27FC236}">
                <a16:creationId xmlns:a16="http://schemas.microsoft.com/office/drawing/2014/main" id="{81AEFFFC-984C-4A15-8AAE-AB39707FA96E}"/>
              </a:ext>
            </a:extLst>
          </p:cNvPr>
          <p:cNvSpPr txBox="1"/>
          <p:nvPr/>
        </p:nvSpPr>
        <p:spPr>
          <a:xfrm>
            <a:off x="747495" y="1263844"/>
            <a:ext cx="2185624" cy="5847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OPERADORES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6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DESIGNADOS</a:t>
            </a:r>
          </a:p>
        </p:txBody>
      </p:sp>
      <p:sp>
        <p:nvSpPr>
          <p:cNvPr id="17" name="ZoneTexte 80">
            <a:extLst>
              <a:ext uri="{FF2B5EF4-FFF2-40B4-BE49-F238E27FC236}">
                <a16:creationId xmlns:a16="http://schemas.microsoft.com/office/drawing/2014/main" id="{83FCFB3F-CF17-4FC8-BA83-56C553698A53}"/>
              </a:ext>
            </a:extLst>
          </p:cNvPr>
          <p:cNvSpPr txBox="1"/>
          <p:nvPr/>
        </p:nvSpPr>
        <p:spPr>
          <a:xfrm>
            <a:off x="7910903" y="1275456"/>
            <a:ext cx="2540546" cy="49244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Y" sz="1600" b="1" dirty="0">
                <a:solidFill>
                  <a:srgbClr val="263147"/>
                </a:solidFill>
                <a:latin typeface="Verdana" panose="020B0604030504040204" pitchFamily="34" charset="0"/>
                <a:ea typeface="Verdana" panose="020B0604030504040204" pitchFamily="34" charset="0"/>
                <a:cs typeface="Open Sans" panose="020B0606030504020204" pitchFamily="34" charset="0"/>
              </a:rPr>
              <a:t>SOCIOS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UY" sz="1000" dirty="0">
                <a:solidFill>
                  <a:srgbClr val="263147"/>
                </a:solidFill>
                <a:latin typeface="Verdana" panose="020B0604030504040204" pitchFamily="34" charset="0"/>
                <a:ea typeface="Verdana" panose="020B0604030504040204" pitchFamily="34" charset="0"/>
                <a:cs typeface="Open Sans" panose="020B0606030504020204" pitchFamily="34" charset="0"/>
              </a:rPr>
              <a:t>Actores del sector postal ampliado</a:t>
            </a:r>
          </a:p>
        </p:txBody>
      </p:sp>
      <p:pic>
        <p:nvPicPr>
          <p:cNvPr id="18" name="Graphique 89">
            <a:extLst>
              <a:ext uri="{FF2B5EF4-FFF2-40B4-BE49-F238E27FC236}">
                <a16:creationId xmlns:a16="http://schemas.microsoft.com/office/drawing/2014/main" id="{319E1DB9-76CD-4F51-BD24-B89F0265B9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0330" y="4343980"/>
            <a:ext cx="1051429" cy="1051429"/>
          </a:xfrm>
          <a:prstGeom prst="rect">
            <a:avLst/>
          </a:prstGeom>
          <a:effectLst/>
        </p:spPr>
      </p:pic>
      <p:sp>
        <p:nvSpPr>
          <p:cNvPr id="19" name="ZoneTexte 70">
            <a:extLst>
              <a:ext uri="{FF2B5EF4-FFF2-40B4-BE49-F238E27FC236}">
                <a16:creationId xmlns:a16="http://schemas.microsoft.com/office/drawing/2014/main" id="{840CFEF2-0622-4026-A541-F4474C8C9778}"/>
              </a:ext>
            </a:extLst>
          </p:cNvPr>
          <p:cNvSpPr txBox="1"/>
          <p:nvPr/>
        </p:nvSpPr>
        <p:spPr>
          <a:xfrm>
            <a:off x="1643858" y="4697587"/>
            <a:ext cx="1246923" cy="41549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TRATAMIENTO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INTERNO</a:t>
            </a:r>
          </a:p>
        </p:txBody>
      </p:sp>
      <p:pic>
        <p:nvPicPr>
          <p:cNvPr id="20" name="Graphique 102">
            <a:extLst>
              <a:ext uri="{FF2B5EF4-FFF2-40B4-BE49-F238E27FC236}">
                <a16:creationId xmlns:a16="http://schemas.microsoft.com/office/drawing/2014/main" id="{D6DF6979-7387-4C90-A147-E207550AA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152" y="4379547"/>
            <a:ext cx="235788" cy="235788"/>
          </a:xfrm>
          <a:prstGeom prst="rect">
            <a:avLst/>
          </a:prstGeom>
          <a:effectLst/>
        </p:spPr>
      </p:pic>
      <p:grpSp>
        <p:nvGrpSpPr>
          <p:cNvPr id="21" name="Groupe 96">
            <a:extLst>
              <a:ext uri="{FF2B5EF4-FFF2-40B4-BE49-F238E27FC236}">
                <a16:creationId xmlns:a16="http://schemas.microsoft.com/office/drawing/2014/main" id="{43647C42-90E6-4760-8B28-E3D6FA3CD41B}"/>
              </a:ext>
            </a:extLst>
          </p:cNvPr>
          <p:cNvGrpSpPr/>
          <p:nvPr/>
        </p:nvGrpSpPr>
        <p:grpSpPr>
          <a:xfrm>
            <a:off x="7245021" y="4357968"/>
            <a:ext cx="1217245" cy="1142411"/>
            <a:chOff x="7563830" y="4371688"/>
            <a:chExt cx="1217245" cy="1142411"/>
          </a:xfrm>
        </p:grpSpPr>
        <p:sp>
          <p:nvSpPr>
            <p:cNvPr id="22" name="Rectangle 21">
              <a:extLst>
                <a:ext uri="{FF2B5EF4-FFF2-40B4-BE49-F238E27FC236}">
                  <a16:creationId xmlns:a16="http://schemas.microsoft.com/office/drawing/2014/main" id="{7071D59D-CED0-4054-AA16-E329D080DC43}"/>
                </a:ext>
              </a:extLst>
            </p:cNvPr>
            <p:cNvSpPr/>
            <p:nvPr/>
          </p:nvSpPr>
          <p:spPr>
            <a:xfrm>
              <a:off x="756383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23" name="Graphique 95">
              <a:extLst>
                <a:ext uri="{FF2B5EF4-FFF2-40B4-BE49-F238E27FC236}">
                  <a16:creationId xmlns:a16="http://schemas.microsoft.com/office/drawing/2014/main" id="{E303B1D7-F122-4A13-AE88-8BB846550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0747" y="4393267"/>
              <a:ext cx="991422" cy="991422"/>
            </a:xfrm>
            <a:prstGeom prst="rect">
              <a:avLst/>
            </a:prstGeom>
            <a:effectLst/>
          </p:spPr>
        </p:pic>
        <p:sp>
          <p:nvSpPr>
            <p:cNvPr id="24" name="ZoneTexte 73">
              <a:extLst>
                <a:ext uri="{FF2B5EF4-FFF2-40B4-BE49-F238E27FC236}">
                  <a16:creationId xmlns:a16="http://schemas.microsoft.com/office/drawing/2014/main" id="{D2E569E1-9716-450F-AC8B-DD36B2296039}"/>
                </a:ext>
              </a:extLst>
            </p:cNvPr>
            <p:cNvSpPr txBox="1"/>
            <p:nvPr/>
          </p:nvSpPr>
          <p:spPr>
            <a:xfrm>
              <a:off x="7563830" y="4700781"/>
              <a:ext cx="1208340"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CONTROL DE CALIDAD</a:t>
              </a:r>
            </a:p>
          </p:txBody>
        </p:sp>
        <p:pic>
          <p:nvPicPr>
            <p:cNvPr id="25" name="Graphique 106">
              <a:extLst>
                <a:ext uri="{FF2B5EF4-FFF2-40B4-BE49-F238E27FC236}">
                  <a16:creationId xmlns:a16="http://schemas.microsoft.com/office/drawing/2014/main" id="{C11FB810-78DF-42F7-AD5F-BF6EDF7020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436" y="4388135"/>
              <a:ext cx="171254" cy="171254"/>
            </a:xfrm>
            <a:prstGeom prst="rect">
              <a:avLst/>
            </a:prstGeom>
            <a:effectLst/>
          </p:spPr>
        </p:pic>
        <p:grpSp>
          <p:nvGrpSpPr>
            <p:cNvPr id="26" name="Groupe 30">
              <a:extLst>
                <a:ext uri="{FF2B5EF4-FFF2-40B4-BE49-F238E27FC236}">
                  <a16:creationId xmlns:a16="http://schemas.microsoft.com/office/drawing/2014/main" id="{279835DF-DE75-451D-85F6-ACAFBB5D2991}"/>
                </a:ext>
              </a:extLst>
            </p:cNvPr>
            <p:cNvGrpSpPr/>
            <p:nvPr/>
          </p:nvGrpSpPr>
          <p:grpSpPr>
            <a:xfrm>
              <a:off x="8169227" y="5283267"/>
              <a:ext cx="611848" cy="230832"/>
              <a:chOff x="8169227" y="5155946"/>
              <a:chExt cx="611848" cy="230832"/>
            </a:xfrm>
          </p:grpSpPr>
          <p:sp>
            <p:nvSpPr>
              <p:cNvPr id="27" name="Rectangle 26">
                <a:extLst>
                  <a:ext uri="{FF2B5EF4-FFF2-40B4-BE49-F238E27FC236}">
                    <a16:creationId xmlns:a16="http://schemas.microsoft.com/office/drawing/2014/main" id="{88A6216C-CE2C-4D3B-B809-CCDBFC6B0F00}"/>
                  </a:ext>
                </a:extLst>
              </p:cNvPr>
              <p:cNvSpPr/>
              <p:nvPr/>
            </p:nvSpPr>
            <p:spPr>
              <a:xfrm>
                <a:off x="81692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28" name="ZoneTexte 120">
                <a:extLst>
                  <a:ext uri="{FF2B5EF4-FFF2-40B4-BE49-F238E27FC236}">
                    <a16:creationId xmlns:a16="http://schemas.microsoft.com/office/drawing/2014/main" id="{A2556B1A-0FCE-4CDB-9340-618878013C62}"/>
                  </a:ext>
                </a:extLst>
              </p:cNvPr>
              <p:cNvSpPr txBox="1"/>
              <p:nvPr/>
            </p:nvSpPr>
            <p:spPr>
              <a:xfrm>
                <a:off x="8222021" y="515594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QCS</a:t>
                </a:r>
              </a:p>
            </p:txBody>
          </p:sp>
        </p:grpSp>
      </p:grpSp>
      <p:pic>
        <p:nvPicPr>
          <p:cNvPr id="29" name="Graphique 137">
            <a:extLst>
              <a:ext uri="{FF2B5EF4-FFF2-40B4-BE49-F238E27FC236}">
                <a16:creationId xmlns:a16="http://schemas.microsoft.com/office/drawing/2014/main" id="{79146CC0-301B-4E4D-AE0B-1EB17D3753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9061" y="3919981"/>
            <a:ext cx="228600" cy="228600"/>
          </a:xfrm>
          <a:prstGeom prst="rect">
            <a:avLst/>
          </a:prstGeom>
          <a:effectLst/>
        </p:spPr>
      </p:pic>
      <p:pic>
        <p:nvPicPr>
          <p:cNvPr id="30" name="Graphique 139">
            <a:extLst>
              <a:ext uri="{FF2B5EF4-FFF2-40B4-BE49-F238E27FC236}">
                <a16:creationId xmlns:a16="http://schemas.microsoft.com/office/drawing/2014/main" id="{C3BC3BD1-BA65-4D80-8FBD-11FE01A0B7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3942" y="3510155"/>
            <a:ext cx="228600" cy="228600"/>
          </a:xfrm>
          <a:prstGeom prst="rect">
            <a:avLst/>
          </a:prstGeom>
          <a:effectLst/>
        </p:spPr>
      </p:pic>
      <p:sp>
        <p:nvSpPr>
          <p:cNvPr id="31" name="ZoneTexte 162">
            <a:extLst>
              <a:ext uri="{FF2B5EF4-FFF2-40B4-BE49-F238E27FC236}">
                <a16:creationId xmlns:a16="http://schemas.microsoft.com/office/drawing/2014/main" id="{8A804BDC-2214-47CC-8B21-787A3807760D}"/>
              </a:ext>
            </a:extLst>
          </p:cNvPr>
          <p:cNvSpPr txBox="1"/>
          <p:nvPr/>
        </p:nvSpPr>
        <p:spPr>
          <a:xfrm>
            <a:off x="755450" y="1845353"/>
            <a:ext cx="2185624" cy="1107996"/>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Los operadores postales de la UPU acceden a la plataforma tecnológica mundial de la UPU para operaciones postales y </a:t>
            </a:r>
            <a:br>
              <a:rPr kumimoji="0" lang="es-UY" sz="11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br>
            <a:r>
              <a:rPr kumimoji="0" lang="es-UY" sz="1100" b="0"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no postales</a:t>
            </a:r>
          </a:p>
        </p:txBody>
      </p:sp>
      <p:grpSp>
        <p:nvGrpSpPr>
          <p:cNvPr id="32" name="Groupe 100">
            <a:extLst>
              <a:ext uri="{FF2B5EF4-FFF2-40B4-BE49-F238E27FC236}">
                <a16:creationId xmlns:a16="http://schemas.microsoft.com/office/drawing/2014/main" id="{A01C5D83-5B6A-48BD-8272-A5713DC7D252}"/>
              </a:ext>
            </a:extLst>
          </p:cNvPr>
          <p:cNvGrpSpPr/>
          <p:nvPr/>
        </p:nvGrpSpPr>
        <p:grpSpPr>
          <a:xfrm>
            <a:off x="5825245" y="4273841"/>
            <a:ext cx="1216800" cy="1230611"/>
            <a:chOff x="6144054" y="4287561"/>
            <a:chExt cx="1216800" cy="1230611"/>
          </a:xfrm>
        </p:grpSpPr>
        <p:sp>
          <p:nvSpPr>
            <p:cNvPr id="33" name="Rectangle 32">
              <a:extLst>
                <a:ext uri="{FF2B5EF4-FFF2-40B4-BE49-F238E27FC236}">
                  <a16:creationId xmlns:a16="http://schemas.microsoft.com/office/drawing/2014/main" id="{6B3D1D69-D0E2-42D3-A00E-A37E14B2E687}"/>
                </a:ext>
              </a:extLst>
            </p:cNvPr>
            <p:cNvSpPr/>
            <p:nvPr/>
          </p:nvSpPr>
          <p:spPr>
            <a:xfrm>
              <a:off x="6144054"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34" name="Graphique 93">
              <a:extLst>
                <a:ext uri="{FF2B5EF4-FFF2-40B4-BE49-F238E27FC236}">
                  <a16:creationId xmlns:a16="http://schemas.microsoft.com/office/drawing/2014/main" id="{A062DCFE-4AA3-4CE4-BCFF-A253D4A4A4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60697" y="4287561"/>
              <a:ext cx="1187772" cy="1230611"/>
            </a:xfrm>
            <a:prstGeom prst="rect">
              <a:avLst/>
            </a:prstGeom>
            <a:effectLst/>
          </p:spPr>
        </p:pic>
        <p:sp>
          <p:nvSpPr>
            <p:cNvPr id="35" name="ZoneTexte 72">
              <a:extLst>
                <a:ext uri="{FF2B5EF4-FFF2-40B4-BE49-F238E27FC236}">
                  <a16:creationId xmlns:a16="http://schemas.microsoft.com/office/drawing/2014/main" id="{DF7DC8CA-7C76-4180-9962-14A7C441AD15}"/>
                </a:ext>
              </a:extLst>
            </p:cNvPr>
            <p:cNvSpPr txBox="1"/>
            <p:nvPr/>
          </p:nvSpPr>
          <p:spPr>
            <a:xfrm>
              <a:off x="6158428" y="4700781"/>
              <a:ext cx="1197044" cy="43088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PAGOS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POSTALES</a:t>
              </a:r>
            </a:p>
          </p:txBody>
        </p:sp>
        <p:pic>
          <p:nvPicPr>
            <p:cNvPr id="36" name="Graphique 105">
              <a:extLst>
                <a:ext uri="{FF2B5EF4-FFF2-40B4-BE49-F238E27FC236}">
                  <a16:creationId xmlns:a16="http://schemas.microsoft.com/office/drawing/2014/main" id="{B5534418-AA4D-4766-8E7B-82F16636A7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92557" y="4375809"/>
              <a:ext cx="243590" cy="243590"/>
            </a:xfrm>
            <a:prstGeom prst="rect">
              <a:avLst/>
            </a:prstGeom>
            <a:effectLst/>
          </p:spPr>
        </p:pic>
        <p:grpSp>
          <p:nvGrpSpPr>
            <p:cNvPr id="37" name="Groupe 29">
              <a:extLst>
                <a:ext uri="{FF2B5EF4-FFF2-40B4-BE49-F238E27FC236}">
                  <a16:creationId xmlns:a16="http://schemas.microsoft.com/office/drawing/2014/main" id="{5C06A569-0F1A-4D6B-BC1C-A61C3DD5A03C}"/>
                </a:ext>
              </a:extLst>
            </p:cNvPr>
            <p:cNvGrpSpPr/>
            <p:nvPr/>
          </p:nvGrpSpPr>
          <p:grpSpPr>
            <a:xfrm>
              <a:off x="6743975" y="5278982"/>
              <a:ext cx="616480" cy="230832"/>
              <a:chOff x="6815095" y="5151661"/>
              <a:chExt cx="616480" cy="230832"/>
            </a:xfrm>
          </p:grpSpPr>
          <p:sp>
            <p:nvSpPr>
              <p:cNvPr id="38" name="Rectangle 37">
                <a:extLst>
                  <a:ext uri="{FF2B5EF4-FFF2-40B4-BE49-F238E27FC236}">
                    <a16:creationId xmlns:a16="http://schemas.microsoft.com/office/drawing/2014/main" id="{C9623665-F10E-4DF0-93BF-B866A922C20E}"/>
                  </a:ext>
                </a:extLst>
              </p:cNvPr>
              <p:cNvSpPr/>
              <p:nvPr/>
            </p:nvSpPr>
            <p:spPr>
              <a:xfrm>
                <a:off x="6819727" y="51862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39" name="ZoneTexte 176">
                <a:extLst>
                  <a:ext uri="{FF2B5EF4-FFF2-40B4-BE49-F238E27FC236}">
                    <a16:creationId xmlns:a16="http://schemas.microsoft.com/office/drawing/2014/main" id="{BF82751A-7271-47B9-A382-D800ED6EEDB4}"/>
                  </a:ext>
                </a:extLst>
              </p:cNvPr>
              <p:cNvSpPr txBox="1"/>
              <p:nvPr/>
            </p:nvSpPr>
            <p:spPr>
              <a:xfrm>
                <a:off x="6815095" y="5151661"/>
                <a:ext cx="604494"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UPU-IP</a:t>
                </a:r>
              </a:p>
            </p:txBody>
          </p:sp>
        </p:grpSp>
      </p:grpSp>
      <p:grpSp>
        <p:nvGrpSpPr>
          <p:cNvPr id="40" name="Groupe 128">
            <a:extLst>
              <a:ext uri="{FF2B5EF4-FFF2-40B4-BE49-F238E27FC236}">
                <a16:creationId xmlns:a16="http://schemas.microsoft.com/office/drawing/2014/main" id="{B93345CB-A602-4080-BEDA-8B0D1C354E7A}"/>
              </a:ext>
            </a:extLst>
          </p:cNvPr>
          <p:cNvGrpSpPr/>
          <p:nvPr/>
        </p:nvGrpSpPr>
        <p:grpSpPr>
          <a:xfrm>
            <a:off x="4358300" y="4357968"/>
            <a:ext cx="1290819" cy="1135281"/>
            <a:chOff x="4677109" y="4371688"/>
            <a:chExt cx="1290819" cy="1135281"/>
          </a:xfrm>
        </p:grpSpPr>
        <p:sp>
          <p:nvSpPr>
            <p:cNvPr id="41" name="Rectangle 40">
              <a:extLst>
                <a:ext uri="{FF2B5EF4-FFF2-40B4-BE49-F238E27FC236}">
                  <a16:creationId xmlns:a16="http://schemas.microsoft.com/office/drawing/2014/main" id="{EAC18FFA-3B72-44AA-9734-7CA49D0E2E6A}"/>
                </a:ext>
              </a:extLst>
            </p:cNvPr>
            <p:cNvSpPr/>
            <p:nvPr/>
          </p:nvSpPr>
          <p:spPr>
            <a:xfrm>
              <a:off x="4732179"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42" name="Graphique 91">
              <a:extLst>
                <a:ext uri="{FF2B5EF4-FFF2-40B4-BE49-F238E27FC236}">
                  <a16:creationId xmlns:a16="http://schemas.microsoft.com/office/drawing/2014/main" id="{1C2C5A14-78D7-481F-8C41-17E6DC095F6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48666" y="4403398"/>
              <a:ext cx="1015033" cy="1015033"/>
            </a:xfrm>
            <a:prstGeom prst="rect">
              <a:avLst/>
            </a:prstGeom>
            <a:effectLst/>
          </p:spPr>
        </p:pic>
        <p:sp>
          <p:nvSpPr>
            <p:cNvPr id="43" name="ZoneTexte 71">
              <a:extLst>
                <a:ext uri="{FF2B5EF4-FFF2-40B4-BE49-F238E27FC236}">
                  <a16:creationId xmlns:a16="http://schemas.microsoft.com/office/drawing/2014/main" id="{8134A5D3-F716-4F10-AB1E-174BDB6B51EB}"/>
                </a:ext>
              </a:extLst>
            </p:cNvPr>
            <p:cNvSpPr txBox="1"/>
            <p:nvPr/>
          </p:nvSpPr>
          <p:spPr>
            <a:xfrm>
              <a:off x="4677109" y="4700781"/>
              <a:ext cx="1290819" cy="4001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TRATAMIENTO ADUANERO</a:t>
              </a:r>
            </a:p>
          </p:txBody>
        </p:sp>
        <p:pic>
          <p:nvPicPr>
            <p:cNvPr id="44" name="Graphique 104">
              <a:extLst>
                <a:ext uri="{FF2B5EF4-FFF2-40B4-BE49-F238E27FC236}">
                  <a16:creationId xmlns:a16="http://schemas.microsoft.com/office/drawing/2014/main" id="{645B1D1D-7318-4378-9B2E-4F56E21A82E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28698" y="4377367"/>
              <a:ext cx="229370" cy="229370"/>
            </a:xfrm>
            <a:prstGeom prst="rect">
              <a:avLst/>
            </a:prstGeom>
            <a:effectLst/>
          </p:spPr>
        </p:pic>
        <p:grpSp>
          <p:nvGrpSpPr>
            <p:cNvPr id="45" name="Groupe 28">
              <a:extLst>
                <a:ext uri="{FF2B5EF4-FFF2-40B4-BE49-F238E27FC236}">
                  <a16:creationId xmlns:a16="http://schemas.microsoft.com/office/drawing/2014/main" id="{799AB5DC-8EBE-4D67-9CCB-792391880111}"/>
                </a:ext>
              </a:extLst>
            </p:cNvPr>
            <p:cNvGrpSpPr/>
            <p:nvPr/>
          </p:nvGrpSpPr>
          <p:grpSpPr>
            <a:xfrm>
              <a:off x="5336715" y="5276137"/>
              <a:ext cx="611848" cy="230832"/>
              <a:chOff x="5397672" y="5148816"/>
              <a:chExt cx="611848" cy="230832"/>
            </a:xfrm>
          </p:grpSpPr>
          <p:sp>
            <p:nvSpPr>
              <p:cNvPr id="46" name="Rectangle 45">
                <a:extLst>
                  <a:ext uri="{FF2B5EF4-FFF2-40B4-BE49-F238E27FC236}">
                    <a16:creationId xmlns:a16="http://schemas.microsoft.com/office/drawing/2014/main" id="{04A06B12-F054-4F9D-8028-F2339C084569}"/>
                  </a:ext>
                </a:extLst>
              </p:cNvPr>
              <p:cNvSpPr/>
              <p:nvPr/>
            </p:nvSpPr>
            <p:spPr>
              <a:xfrm>
                <a:off x="5397672"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47" name="ZoneTexte 178">
                <a:extLst>
                  <a:ext uri="{FF2B5EF4-FFF2-40B4-BE49-F238E27FC236}">
                    <a16:creationId xmlns:a16="http://schemas.microsoft.com/office/drawing/2014/main" id="{DCC829F1-30C2-4C41-9850-6A5C9C5966E0}"/>
                  </a:ext>
                </a:extLst>
              </p:cNvPr>
              <p:cNvSpPr txBox="1"/>
              <p:nvPr/>
            </p:nvSpPr>
            <p:spPr>
              <a:xfrm>
                <a:off x="5450466" y="514881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CDS</a:t>
                </a:r>
              </a:p>
            </p:txBody>
          </p:sp>
        </p:grpSp>
      </p:grpSp>
      <p:grpSp>
        <p:nvGrpSpPr>
          <p:cNvPr id="48" name="Groupe 129">
            <a:extLst>
              <a:ext uri="{FF2B5EF4-FFF2-40B4-BE49-F238E27FC236}">
                <a16:creationId xmlns:a16="http://schemas.microsoft.com/office/drawing/2014/main" id="{94209527-145A-4E1A-A54A-6B7E24B0C49B}"/>
              </a:ext>
            </a:extLst>
          </p:cNvPr>
          <p:cNvGrpSpPr/>
          <p:nvPr/>
        </p:nvGrpSpPr>
        <p:grpSpPr>
          <a:xfrm>
            <a:off x="2973467" y="4335637"/>
            <a:ext cx="1322345" cy="1175244"/>
            <a:chOff x="3292276" y="4349357"/>
            <a:chExt cx="1322345" cy="1175244"/>
          </a:xfrm>
        </p:grpSpPr>
        <p:sp>
          <p:nvSpPr>
            <p:cNvPr id="49" name="Rectangle 48">
              <a:extLst>
                <a:ext uri="{FF2B5EF4-FFF2-40B4-BE49-F238E27FC236}">
                  <a16:creationId xmlns:a16="http://schemas.microsoft.com/office/drawing/2014/main" id="{B3CC534B-BC7F-4010-A45D-37B0D61740AA}"/>
                </a:ext>
              </a:extLst>
            </p:cNvPr>
            <p:cNvSpPr/>
            <p:nvPr/>
          </p:nvSpPr>
          <p:spPr>
            <a:xfrm>
              <a:off x="3351580" y="437168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50" name="Graphique 87">
              <a:extLst>
                <a:ext uri="{FF2B5EF4-FFF2-40B4-BE49-F238E27FC236}">
                  <a16:creationId xmlns:a16="http://schemas.microsoft.com/office/drawing/2014/main" id="{D3D34DB8-05FD-4481-BF12-3B2B2C6BD5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372358" y="4349357"/>
              <a:ext cx="1175244" cy="1175244"/>
            </a:xfrm>
            <a:prstGeom prst="rect">
              <a:avLst/>
            </a:prstGeom>
            <a:effectLst/>
          </p:spPr>
        </p:pic>
        <p:sp>
          <p:nvSpPr>
            <p:cNvPr id="51" name="ZoneTexte 69">
              <a:extLst>
                <a:ext uri="{FF2B5EF4-FFF2-40B4-BE49-F238E27FC236}">
                  <a16:creationId xmlns:a16="http://schemas.microsoft.com/office/drawing/2014/main" id="{5E94CA62-ECD8-43EA-B512-664468B48DE0}"/>
                </a:ext>
              </a:extLst>
            </p:cNvPr>
            <p:cNvSpPr txBox="1"/>
            <p:nvPr/>
          </p:nvSpPr>
          <p:spPr>
            <a:xfrm>
              <a:off x="3292276" y="4700781"/>
              <a:ext cx="1322345" cy="36933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TRATAMIENTO INTERNACIONAL</a:t>
              </a:r>
            </a:p>
          </p:txBody>
        </p:sp>
        <p:pic>
          <p:nvPicPr>
            <p:cNvPr id="52" name="Graphique 103">
              <a:extLst>
                <a:ext uri="{FF2B5EF4-FFF2-40B4-BE49-F238E27FC236}">
                  <a16:creationId xmlns:a16="http://schemas.microsoft.com/office/drawing/2014/main" id="{DA2EE0A4-0814-4B48-9F81-7BEE5653D73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31409" y="4376776"/>
              <a:ext cx="221679" cy="221679"/>
            </a:xfrm>
            <a:prstGeom prst="rect">
              <a:avLst/>
            </a:prstGeom>
            <a:effectLst/>
          </p:spPr>
        </p:pic>
        <p:grpSp>
          <p:nvGrpSpPr>
            <p:cNvPr id="53" name="Groupe 27">
              <a:extLst>
                <a:ext uri="{FF2B5EF4-FFF2-40B4-BE49-F238E27FC236}">
                  <a16:creationId xmlns:a16="http://schemas.microsoft.com/office/drawing/2014/main" id="{251EEEDC-6EA2-4A1A-9599-E340B38BFBD2}"/>
                </a:ext>
              </a:extLst>
            </p:cNvPr>
            <p:cNvGrpSpPr/>
            <p:nvPr/>
          </p:nvGrpSpPr>
          <p:grpSpPr>
            <a:xfrm>
              <a:off x="3956253" y="5280167"/>
              <a:ext cx="611848" cy="230832"/>
              <a:chOff x="4010437" y="5152846"/>
              <a:chExt cx="611848" cy="230832"/>
            </a:xfrm>
          </p:grpSpPr>
          <p:sp>
            <p:nvSpPr>
              <p:cNvPr id="54" name="Rectangle 53">
                <a:extLst>
                  <a:ext uri="{FF2B5EF4-FFF2-40B4-BE49-F238E27FC236}">
                    <a16:creationId xmlns:a16="http://schemas.microsoft.com/office/drawing/2014/main" id="{B506663C-3EB7-44A7-BE05-3A64B022C18E}"/>
                  </a:ext>
                </a:extLst>
              </p:cNvPr>
              <p:cNvSpPr/>
              <p:nvPr/>
            </p:nvSpPr>
            <p:spPr>
              <a:xfrm>
                <a:off x="4010437" y="518316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5" name="ZoneTexte 180">
                <a:extLst>
                  <a:ext uri="{FF2B5EF4-FFF2-40B4-BE49-F238E27FC236}">
                    <a16:creationId xmlns:a16="http://schemas.microsoft.com/office/drawing/2014/main" id="{FAFD2C57-D62D-4475-A3C1-A9BA329CED5B}"/>
                  </a:ext>
                </a:extLst>
              </p:cNvPr>
              <p:cNvSpPr txBox="1"/>
              <p:nvPr/>
            </p:nvSpPr>
            <p:spPr>
              <a:xfrm>
                <a:off x="4061326" y="515284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IPS</a:t>
                </a:r>
              </a:p>
            </p:txBody>
          </p:sp>
        </p:grpSp>
      </p:grpSp>
      <p:grpSp>
        <p:nvGrpSpPr>
          <p:cNvPr id="56" name="Groupe 26">
            <a:extLst>
              <a:ext uri="{FF2B5EF4-FFF2-40B4-BE49-F238E27FC236}">
                <a16:creationId xmlns:a16="http://schemas.microsoft.com/office/drawing/2014/main" id="{278106C2-18F4-430D-909A-EDC94A91D5C2}"/>
              </a:ext>
            </a:extLst>
          </p:cNvPr>
          <p:cNvGrpSpPr/>
          <p:nvPr/>
        </p:nvGrpSpPr>
        <p:grpSpPr>
          <a:xfrm>
            <a:off x="2253112" y="5262417"/>
            <a:ext cx="611848" cy="230832"/>
            <a:chOff x="2624200" y="5148816"/>
            <a:chExt cx="611848" cy="230832"/>
          </a:xfrm>
        </p:grpSpPr>
        <p:sp>
          <p:nvSpPr>
            <p:cNvPr id="57" name="Rectangle 56">
              <a:extLst>
                <a:ext uri="{FF2B5EF4-FFF2-40B4-BE49-F238E27FC236}">
                  <a16:creationId xmlns:a16="http://schemas.microsoft.com/office/drawing/2014/main" id="{AE58515C-4E3C-49B5-A36C-5D3A71B59229}"/>
                </a:ext>
              </a:extLst>
            </p:cNvPr>
            <p:cNvSpPr/>
            <p:nvPr/>
          </p:nvSpPr>
          <p:spPr>
            <a:xfrm>
              <a:off x="2624200" y="517913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58" name="ZoneTexte 182">
              <a:extLst>
                <a:ext uri="{FF2B5EF4-FFF2-40B4-BE49-F238E27FC236}">
                  <a16:creationId xmlns:a16="http://schemas.microsoft.com/office/drawing/2014/main" id="{7DDDBA25-67C9-4DBD-996E-4798D996DA3F}"/>
                </a:ext>
              </a:extLst>
            </p:cNvPr>
            <p:cNvSpPr txBox="1"/>
            <p:nvPr/>
          </p:nvSpPr>
          <p:spPr>
            <a:xfrm>
              <a:off x="2676994" y="514881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DPS</a:t>
              </a:r>
            </a:p>
          </p:txBody>
        </p:sp>
      </p:grpSp>
      <p:grpSp>
        <p:nvGrpSpPr>
          <p:cNvPr id="59" name="Groupe 25">
            <a:extLst>
              <a:ext uri="{FF2B5EF4-FFF2-40B4-BE49-F238E27FC236}">
                <a16:creationId xmlns:a16="http://schemas.microsoft.com/office/drawing/2014/main" id="{69DCEDEA-98CA-410F-888F-36647CFC56A2}"/>
              </a:ext>
            </a:extLst>
          </p:cNvPr>
          <p:cNvGrpSpPr/>
          <p:nvPr/>
        </p:nvGrpSpPr>
        <p:grpSpPr>
          <a:xfrm>
            <a:off x="2247470" y="5695092"/>
            <a:ext cx="611848" cy="230832"/>
            <a:chOff x="2754524" y="5797212"/>
            <a:chExt cx="611848" cy="230832"/>
          </a:xfrm>
        </p:grpSpPr>
        <p:sp>
          <p:nvSpPr>
            <p:cNvPr id="60" name="Rectangle 59">
              <a:extLst>
                <a:ext uri="{FF2B5EF4-FFF2-40B4-BE49-F238E27FC236}">
                  <a16:creationId xmlns:a16="http://schemas.microsoft.com/office/drawing/2014/main" id="{7B3FDC86-3DFF-487A-BA61-B6C278B71E0E}"/>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1" name="ZoneTexte 195">
              <a:extLst>
                <a:ext uri="{FF2B5EF4-FFF2-40B4-BE49-F238E27FC236}">
                  <a16:creationId xmlns:a16="http://schemas.microsoft.com/office/drawing/2014/main" id="{51D2C1AF-7512-4398-BF95-EFDCDA39FA01}"/>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62" name="Rectangle 61">
            <a:extLst>
              <a:ext uri="{FF2B5EF4-FFF2-40B4-BE49-F238E27FC236}">
                <a16:creationId xmlns:a16="http://schemas.microsoft.com/office/drawing/2014/main" id="{A4BAEE4D-E1AD-4F9C-9CDE-3ABE8AC7EDC7}"/>
              </a:ext>
            </a:extLst>
          </p:cNvPr>
          <p:cNvSpPr/>
          <p:nvPr/>
        </p:nvSpPr>
        <p:spPr>
          <a:xfrm>
            <a:off x="3969194" y="3860924"/>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ZoneTexte 197">
            <a:extLst>
              <a:ext uri="{FF2B5EF4-FFF2-40B4-BE49-F238E27FC236}">
                <a16:creationId xmlns:a16="http://schemas.microsoft.com/office/drawing/2014/main" id="{1141E4DC-887B-48D4-B11B-3C7D9F8794B4}"/>
              </a:ext>
            </a:extLst>
          </p:cNvPr>
          <p:cNvSpPr txBox="1"/>
          <p:nvPr/>
        </p:nvSpPr>
        <p:spPr>
          <a:xfrm>
            <a:off x="4021988" y="3830606"/>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DPS</a:t>
            </a:r>
          </a:p>
        </p:txBody>
      </p:sp>
      <p:sp>
        <p:nvSpPr>
          <p:cNvPr id="64" name="Rectangle 63">
            <a:extLst>
              <a:ext uri="{FF2B5EF4-FFF2-40B4-BE49-F238E27FC236}">
                <a16:creationId xmlns:a16="http://schemas.microsoft.com/office/drawing/2014/main" id="{112FE7AB-2EBA-49BF-A9D3-3FAAD240E81F}"/>
              </a:ext>
            </a:extLst>
          </p:cNvPr>
          <p:cNvSpPr/>
          <p:nvPr/>
        </p:nvSpPr>
        <p:spPr>
          <a:xfrm>
            <a:off x="9626458" y="3854196"/>
            <a:ext cx="1657247"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ZoneTexte 201">
            <a:extLst>
              <a:ext uri="{FF2B5EF4-FFF2-40B4-BE49-F238E27FC236}">
                <a16:creationId xmlns:a16="http://schemas.microsoft.com/office/drawing/2014/main" id="{D1857A20-52D8-4D91-98C4-CBAB44359B4D}"/>
              </a:ext>
            </a:extLst>
          </p:cNvPr>
          <p:cNvSpPr txBox="1"/>
          <p:nvPr/>
        </p:nvSpPr>
        <p:spPr>
          <a:xfrm>
            <a:off x="9652736" y="3821712"/>
            <a:ext cx="1616505"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POST*Net, PosTransfer</a:t>
            </a:r>
          </a:p>
        </p:txBody>
      </p:sp>
      <p:sp>
        <p:nvSpPr>
          <p:cNvPr id="66" name="ZoneTexte 81">
            <a:extLst>
              <a:ext uri="{FF2B5EF4-FFF2-40B4-BE49-F238E27FC236}">
                <a16:creationId xmlns:a16="http://schemas.microsoft.com/office/drawing/2014/main" id="{09152612-532D-4328-BF60-FB3DA94A0337}"/>
              </a:ext>
            </a:extLst>
          </p:cNvPr>
          <p:cNvSpPr txBox="1"/>
          <p:nvPr/>
        </p:nvSpPr>
        <p:spPr>
          <a:xfrm>
            <a:off x="6895397" y="2434568"/>
            <a:ext cx="152593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2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AUTORIDADES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2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ADUANERAS</a:t>
            </a:r>
          </a:p>
        </p:txBody>
      </p:sp>
      <p:sp>
        <p:nvSpPr>
          <p:cNvPr id="67" name="ZoneTexte 82">
            <a:extLst>
              <a:ext uri="{FF2B5EF4-FFF2-40B4-BE49-F238E27FC236}">
                <a16:creationId xmlns:a16="http://schemas.microsoft.com/office/drawing/2014/main" id="{25806E62-C5BC-454B-80AF-7AD916573F08}"/>
              </a:ext>
            </a:extLst>
          </p:cNvPr>
          <p:cNvSpPr txBox="1"/>
          <p:nvPr/>
        </p:nvSpPr>
        <p:spPr>
          <a:xfrm>
            <a:off x="8405051" y="2434568"/>
            <a:ext cx="1370252" cy="23083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TRANSPORTISTAS</a:t>
            </a:r>
          </a:p>
        </p:txBody>
      </p:sp>
      <p:pic>
        <p:nvPicPr>
          <p:cNvPr id="68" name="Graphique 146">
            <a:extLst>
              <a:ext uri="{FF2B5EF4-FFF2-40B4-BE49-F238E27FC236}">
                <a16:creationId xmlns:a16="http://schemas.microsoft.com/office/drawing/2014/main" id="{D1009B57-A517-4B43-A207-3B377157E45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05702" y="1966329"/>
            <a:ext cx="437005" cy="437005"/>
          </a:xfrm>
          <a:prstGeom prst="rect">
            <a:avLst/>
          </a:prstGeom>
          <a:effectLst/>
        </p:spPr>
      </p:pic>
      <p:pic>
        <p:nvPicPr>
          <p:cNvPr id="69" name="Graphique 150">
            <a:extLst>
              <a:ext uri="{FF2B5EF4-FFF2-40B4-BE49-F238E27FC236}">
                <a16:creationId xmlns:a16="http://schemas.microsoft.com/office/drawing/2014/main" id="{37DEF5A7-53A9-4D11-A462-96C5212C3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976" y="1932350"/>
            <a:ext cx="504962" cy="504962"/>
          </a:xfrm>
          <a:prstGeom prst="rect">
            <a:avLst/>
          </a:prstGeom>
          <a:effectLst/>
        </p:spPr>
      </p:pic>
      <p:pic>
        <p:nvPicPr>
          <p:cNvPr id="70" name="Graphique 2">
            <a:extLst>
              <a:ext uri="{FF2B5EF4-FFF2-40B4-BE49-F238E27FC236}">
                <a16:creationId xmlns:a16="http://schemas.microsoft.com/office/drawing/2014/main" id="{B6ECE90D-6E6B-4E09-9739-139C89FE280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61292" y="1963992"/>
            <a:ext cx="441679" cy="441679"/>
          </a:xfrm>
          <a:prstGeom prst="rect">
            <a:avLst/>
          </a:prstGeom>
          <a:effectLst/>
        </p:spPr>
      </p:pic>
      <p:pic>
        <p:nvPicPr>
          <p:cNvPr id="71" name="Graphique 4">
            <a:extLst>
              <a:ext uri="{FF2B5EF4-FFF2-40B4-BE49-F238E27FC236}">
                <a16:creationId xmlns:a16="http://schemas.microsoft.com/office/drawing/2014/main" id="{0C12F471-3F70-4370-AB1A-DF363467120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472488" y="1997046"/>
            <a:ext cx="375570" cy="375570"/>
          </a:xfrm>
          <a:prstGeom prst="rect">
            <a:avLst/>
          </a:prstGeom>
          <a:effectLst/>
        </p:spPr>
      </p:pic>
      <p:sp>
        <p:nvSpPr>
          <p:cNvPr id="72" name="ZoneTexte 99">
            <a:extLst>
              <a:ext uri="{FF2B5EF4-FFF2-40B4-BE49-F238E27FC236}">
                <a16:creationId xmlns:a16="http://schemas.microsoft.com/office/drawing/2014/main" id="{26C1C31B-5D79-49C5-97C2-D753E2A47293}"/>
              </a:ext>
            </a:extLst>
          </p:cNvPr>
          <p:cNvSpPr txBox="1"/>
          <p:nvPr/>
        </p:nvSpPr>
        <p:spPr>
          <a:xfrm>
            <a:off x="9698498" y="3141022"/>
            <a:ext cx="8753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Y" sz="700" dirty="0">
                <a:solidFill>
                  <a:srgbClr val="263147"/>
                </a:solidFill>
                <a:latin typeface="Verdana" panose="020B0604030504040204" pitchFamily="34" charset="0"/>
                <a:ea typeface="Verdana" panose="020B0604030504040204" pitchFamily="34" charset="0"/>
                <a:cs typeface="Open Sans" panose="020B0606030504020204" pitchFamily="34" charset="0"/>
              </a:rPr>
              <a:t>Proveedores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s-UY" sz="700" dirty="0">
                <a:solidFill>
                  <a:srgbClr val="263147"/>
                </a:solidFill>
                <a:latin typeface="Verdana" panose="020B0604030504040204" pitchFamily="34" charset="0"/>
                <a:ea typeface="Verdana" panose="020B0604030504040204" pitchFamily="34" charset="0"/>
                <a:cs typeface="Open Sans" panose="020B0606030504020204" pitchFamily="34" charset="0"/>
              </a:rPr>
              <a:t>de volumen</a:t>
            </a:r>
          </a:p>
        </p:txBody>
      </p:sp>
      <p:sp>
        <p:nvSpPr>
          <p:cNvPr id="73" name="Rectangle 72">
            <a:extLst>
              <a:ext uri="{FF2B5EF4-FFF2-40B4-BE49-F238E27FC236}">
                <a16:creationId xmlns:a16="http://schemas.microsoft.com/office/drawing/2014/main" id="{71581ACF-041E-475A-A461-DFE7A8B4A683}"/>
              </a:ext>
            </a:extLst>
          </p:cNvPr>
          <p:cNvSpPr/>
          <p:nvPr/>
        </p:nvSpPr>
        <p:spPr>
          <a:xfrm>
            <a:off x="10305505" y="3058794"/>
            <a:ext cx="875332" cy="398633"/>
          </a:xfrm>
          <a:prstGeom prst="rect">
            <a:avLst/>
          </a:prstGeom>
          <a:solidFill>
            <a:schemeClr val="bg1">
              <a:alpha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4" name="ZoneTexte 141">
            <a:extLst>
              <a:ext uri="{FF2B5EF4-FFF2-40B4-BE49-F238E27FC236}">
                <a16:creationId xmlns:a16="http://schemas.microsoft.com/office/drawing/2014/main" id="{4EB702A2-EB39-41BF-8EF3-00444DE70DC4}"/>
              </a:ext>
            </a:extLst>
          </p:cNvPr>
          <p:cNvSpPr txBox="1"/>
          <p:nvPr/>
        </p:nvSpPr>
        <p:spPr>
          <a:xfrm>
            <a:off x="10330940" y="3149650"/>
            <a:ext cx="900060" cy="307777"/>
          </a:xfrm>
          <a:prstGeom prst="rect">
            <a:avLst/>
          </a:prstGeom>
          <a:noFill/>
        </p:spPr>
        <p:txBody>
          <a:bodyPr wrap="square">
            <a:spAutoFit/>
          </a:bodyPr>
          <a:lstStyle/>
          <a:p>
            <a:pPr algn="ctr">
              <a:defRPr/>
            </a:pPr>
            <a:r>
              <a:rPr lang="es-UY" sz="700" dirty="0">
                <a:solidFill>
                  <a:srgbClr val="263147"/>
                </a:solidFill>
                <a:latin typeface="Verdana" panose="020B0604030504040204" pitchFamily="34" charset="0"/>
                <a:ea typeface="Verdana" panose="020B0604030504040204" pitchFamily="34" charset="0"/>
                <a:cs typeface="Open Sans" panose="020B0606030504020204" pitchFamily="34" charset="0"/>
              </a:rPr>
              <a:t>Proveedores de soluciones</a:t>
            </a:r>
          </a:p>
        </p:txBody>
      </p:sp>
      <p:sp>
        <p:nvSpPr>
          <p:cNvPr id="75" name="Rectangle 74">
            <a:extLst>
              <a:ext uri="{FF2B5EF4-FFF2-40B4-BE49-F238E27FC236}">
                <a16:creationId xmlns:a16="http://schemas.microsoft.com/office/drawing/2014/main" id="{70BEEF43-1CCB-46C0-94B0-075DE34CE1DD}"/>
              </a:ext>
            </a:extLst>
          </p:cNvPr>
          <p:cNvSpPr/>
          <p:nvPr/>
        </p:nvSpPr>
        <p:spPr>
          <a:xfrm>
            <a:off x="9807973" y="1834101"/>
            <a:ext cx="1346528" cy="1664689"/>
          </a:xfrm>
          <a:prstGeom prst="rect">
            <a:avLst/>
          </a:prstGeom>
          <a:noFill/>
          <a:ln w="19050">
            <a:solidFill>
              <a:srgbClr val="263147"/>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pSp>
        <p:nvGrpSpPr>
          <p:cNvPr id="76" name="Groupe 151">
            <a:extLst>
              <a:ext uri="{FF2B5EF4-FFF2-40B4-BE49-F238E27FC236}">
                <a16:creationId xmlns:a16="http://schemas.microsoft.com/office/drawing/2014/main" id="{F61100CD-7501-481A-9EB2-353014AEBAFC}"/>
              </a:ext>
            </a:extLst>
          </p:cNvPr>
          <p:cNvGrpSpPr/>
          <p:nvPr/>
        </p:nvGrpSpPr>
        <p:grpSpPr>
          <a:xfrm>
            <a:off x="3637723" y="5694688"/>
            <a:ext cx="611848" cy="230832"/>
            <a:chOff x="2754524" y="5797212"/>
            <a:chExt cx="611848" cy="230832"/>
          </a:xfrm>
        </p:grpSpPr>
        <p:sp>
          <p:nvSpPr>
            <p:cNvPr id="77" name="Rectangle 76">
              <a:extLst>
                <a:ext uri="{FF2B5EF4-FFF2-40B4-BE49-F238E27FC236}">
                  <a16:creationId xmlns:a16="http://schemas.microsoft.com/office/drawing/2014/main" id="{64BA8C42-8054-458E-A0B4-E13015167846}"/>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78" name="ZoneTexte 153">
              <a:extLst>
                <a:ext uri="{FF2B5EF4-FFF2-40B4-BE49-F238E27FC236}">
                  <a16:creationId xmlns:a16="http://schemas.microsoft.com/office/drawing/2014/main" id="{A6647BF4-2845-4DC8-AD66-FBF08060DA95}"/>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79" name="Groupe 155">
            <a:extLst>
              <a:ext uri="{FF2B5EF4-FFF2-40B4-BE49-F238E27FC236}">
                <a16:creationId xmlns:a16="http://schemas.microsoft.com/office/drawing/2014/main" id="{28184C88-7BD0-4B6A-A0B1-7D4C4070C2C9}"/>
              </a:ext>
            </a:extLst>
          </p:cNvPr>
          <p:cNvGrpSpPr/>
          <p:nvPr/>
        </p:nvGrpSpPr>
        <p:grpSpPr>
          <a:xfrm>
            <a:off x="5015720" y="5694688"/>
            <a:ext cx="611848" cy="230832"/>
            <a:chOff x="2754524" y="5797212"/>
            <a:chExt cx="611848" cy="230832"/>
          </a:xfrm>
        </p:grpSpPr>
        <p:sp>
          <p:nvSpPr>
            <p:cNvPr id="80" name="Rectangle 79">
              <a:extLst>
                <a:ext uri="{FF2B5EF4-FFF2-40B4-BE49-F238E27FC236}">
                  <a16:creationId xmlns:a16="http://schemas.microsoft.com/office/drawing/2014/main" id="{16281F1F-6331-4101-AC63-4DB5318F5349}"/>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1" name="ZoneTexte 157">
              <a:extLst>
                <a:ext uri="{FF2B5EF4-FFF2-40B4-BE49-F238E27FC236}">
                  <a16:creationId xmlns:a16="http://schemas.microsoft.com/office/drawing/2014/main" id="{B4D9F630-1EFC-4BAF-8411-1066ED4D943D}"/>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2" name="Groupe 160">
            <a:extLst>
              <a:ext uri="{FF2B5EF4-FFF2-40B4-BE49-F238E27FC236}">
                <a16:creationId xmlns:a16="http://schemas.microsoft.com/office/drawing/2014/main" id="{7EA1AD66-B68B-48B3-90C8-2FF34291DB04}"/>
              </a:ext>
            </a:extLst>
          </p:cNvPr>
          <p:cNvGrpSpPr/>
          <p:nvPr/>
        </p:nvGrpSpPr>
        <p:grpSpPr>
          <a:xfrm>
            <a:off x="6427397" y="5694688"/>
            <a:ext cx="611848" cy="230832"/>
            <a:chOff x="2754524" y="5797212"/>
            <a:chExt cx="611848" cy="230832"/>
          </a:xfrm>
        </p:grpSpPr>
        <p:sp>
          <p:nvSpPr>
            <p:cNvPr id="83" name="Rectangle 82">
              <a:extLst>
                <a:ext uri="{FF2B5EF4-FFF2-40B4-BE49-F238E27FC236}">
                  <a16:creationId xmlns:a16="http://schemas.microsoft.com/office/drawing/2014/main" id="{B43532C6-C2AE-41B0-BCFB-4B6FE70A57F8}"/>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4" name="ZoneTexte 163">
              <a:extLst>
                <a:ext uri="{FF2B5EF4-FFF2-40B4-BE49-F238E27FC236}">
                  <a16:creationId xmlns:a16="http://schemas.microsoft.com/office/drawing/2014/main" id="{BB95033D-BEA4-4D67-A855-BD59F9BD5D52}"/>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85" name="Groupe 165">
            <a:extLst>
              <a:ext uri="{FF2B5EF4-FFF2-40B4-BE49-F238E27FC236}">
                <a16:creationId xmlns:a16="http://schemas.microsoft.com/office/drawing/2014/main" id="{023B6BD1-FE61-4721-8B3A-24A1176C8903}"/>
              </a:ext>
            </a:extLst>
          </p:cNvPr>
          <p:cNvGrpSpPr/>
          <p:nvPr/>
        </p:nvGrpSpPr>
        <p:grpSpPr>
          <a:xfrm>
            <a:off x="7845996" y="5694688"/>
            <a:ext cx="611848" cy="230832"/>
            <a:chOff x="2754524" y="5797212"/>
            <a:chExt cx="611848" cy="230832"/>
          </a:xfrm>
        </p:grpSpPr>
        <p:sp>
          <p:nvSpPr>
            <p:cNvPr id="86" name="Rectangle 85">
              <a:extLst>
                <a:ext uri="{FF2B5EF4-FFF2-40B4-BE49-F238E27FC236}">
                  <a16:creationId xmlns:a16="http://schemas.microsoft.com/office/drawing/2014/main" id="{33F583AC-77A4-4B25-8869-BE0DA5572943}"/>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87" name="ZoneTexte 167">
              <a:extLst>
                <a:ext uri="{FF2B5EF4-FFF2-40B4-BE49-F238E27FC236}">
                  <a16:creationId xmlns:a16="http://schemas.microsoft.com/office/drawing/2014/main" id="{A5A1D744-671C-4A8F-9FCA-A018DBA3967A}"/>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sp>
        <p:nvSpPr>
          <p:cNvPr id="88" name="Rectangle 87">
            <a:extLst>
              <a:ext uri="{FF2B5EF4-FFF2-40B4-BE49-F238E27FC236}">
                <a16:creationId xmlns:a16="http://schemas.microsoft.com/office/drawing/2014/main" id="{042CCFB8-0306-423F-B4A1-906BFA88DBFD}"/>
              </a:ext>
            </a:extLst>
          </p:cNvPr>
          <p:cNvSpPr/>
          <p:nvPr/>
        </p:nvSpPr>
        <p:spPr>
          <a:xfrm>
            <a:off x="10066905" y="4356384"/>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89" name="Graphique 64">
            <a:extLst>
              <a:ext uri="{FF2B5EF4-FFF2-40B4-BE49-F238E27FC236}">
                <a16:creationId xmlns:a16="http://schemas.microsoft.com/office/drawing/2014/main" id="{522E15BA-9A11-4657-A19D-93740459156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286375" y="4414511"/>
            <a:ext cx="709945" cy="978146"/>
          </a:xfrm>
          <a:prstGeom prst="rect">
            <a:avLst/>
          </a:prstGeom>
        </p:spPr>
      </p:pic>
      <p:sp>
        <p:nvSpPr>
          <p:cNvPr id="91" name="ZoneTexte 112">
            <a:extLst>
              <a:ext uri="{FF2B5EF4-FFF2-40B4-BE49-F238E27FC236}">
                <a16:creationId xmlns:a16="http://schemas.microsoft.com/office/drawing/2014/main" id="{06975435-65C8-4B12-98C9-E412A623875F}"/>
              </a:ext>
            </a:extLst>
          </p:cNvPr>
          <p:cNvSpPr txBox="1"/>
          <p:nvPr/>
        </p:nvSpPr>
        <p:spPr>
          <a:xfrm>
            <a:off x="10043127" y="4532353"/>
            <a:ext cx="1275075" cy="7232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1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POST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CONFIANZA Y SEGURIDAD EN LÍNEA</a:t>
            </a:r>
          </a:p>
        </p:txBody>
      </p:sp>
      <p:grpSp>
        <p:nvGrpSpPr>
          <p:cNvPr id="93" name="Groupe 31">
            <a:extLst>
              <a:ext uri="{FF2B5EF4-FFF2-40B4-BE49-F238E27FC236}">
                <a16:creationId xmlns:a16="http://schemas.microsoft.com/office/drawing/2014/main" id="{89E66B0D-3F30-473B-A355-3D6AFA7674CD}"/>
              </a:ext>
            </a:extLst>
          </p:cNvPr>
          <p:cNvGrpSpPr/>
          <p:nvPr/>
        </p:nvGrpSpPr>
        <p:grpSpPr>
          <a:xfrm>
            <a:off x="10100946" y="5291753"/>
            <a:ext cx="1200606" cy="230832"/>
            <a:chOff x="9094878" y="5178152"/>
            <a:chExt cx="1200606" cy="230832"/>
          </a:xfrm>
        </p:grpSpPr>
        <p:sp>
          <p:nvSpPr>
            <p:cNvPr id="94" name="Rectangle 93">
              <a:extLst>
                <a:ext uri="{FF2B5EF4-FFF2-40B4-BE49-F238E27FC236}">
                  <a16:creationId xmlns:a16="http://schemas.microsoft.com/office/drawing/2014/main" id="{CDC6DE1A-3EA1-4D27-BAB4-1B67110973B4}"/>
                </a:ext>
              </a:extLst>
            </p:cNvPr>
            <p:cNvSpPr/>
            <p:nvPr/>
          </p:nvSpPr>
          <p:spPr>
            <a:xfrm>
              <a:off x="9159342" y="5200539"/>
              <a:ext cx="1117525" cy="17477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5" name="ZoneTexte 116">
              <a:extLst>
                <a:ext uri="{FF2B5EF4-FFF2-40B4-BE49-F238E27FC236}">
                  <a16:creationId xmlns:a16="http://schemas.microsoft.com/office/drawing/2014/main" id="{67223F28-82E1-43E1-902B-14614DE74A25}"/>
                </a:ext>
              </a:extLst>
            </p:cNvPr>
            <p:cNvSpPr txBox="1"/>
            <p:nvPr/>
          </p:nvSpPr>
          <p:spPr>
            <a:xfrm>
              <a:off x="9094878" y="5178152"/>
              <a:ext cx="1200606"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trust.post</a:t>
              </a:r>
            </a:p>
          </p:txBody>
        </p:sp>
      </p:grpSp>
      <p:pic>
        <p:nvPicPr>
          <p:cNvPr id="96" name="Graphique 202">
            <a:extLst>
              <a:ext uri="{FF2B5EF4-FFF2-40B4-BE49-F238E27FC236}">
                <a16:creationId xmlns:a16="http://schemas.microsoft.com/office/drawing/2014/main" id="{B579723E-55C9-4357-A37E-0D552EFB83E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074037" y="4388534"/>
            <a:ext cx="149975" cy="206632"/>
          </a:xfrm>
          <a:prstGeom prst="rect">
            <a:avLst/>
          </a:prstGeom>
        </p:spPr>
      </p:pic>
      <p:grpSp>
        <p:nvGrpSpPr>
          <p:cNvPr id="97" name="Groupe 173">
            <a:extLst>
              <a:ext uri="{FF2B5EF4-FFF2-40B4-BE49-F238E27FC236}">
                <a16:creationId xmlns:a16="http://schemas.microsoft.com/office/drawing/2014/main" id="{44174A95-2C40-461E-9316-7C3413F44525}"/>
              </a:ext>
            </a:extLst>
          </p:cNvPr>
          <p:cNvGrpSpPr/>
          <p:nvPr/>
        </p:nvGrpSpPr>
        <p:grpSpPr>
          <a:xfrm>
            <a:off x="9086650" y="5695127"/>
            <a:ext cx="611848" cy="230832"/>
            <a:chOff x="2754524" y="5797212"/>
            <a:chExt cx="611848" cy="230832"/>
          </a:xfrm>
        </p:grpSpPr>
        <p:sp>
          <p:nvSpPr>
            <p:cNvPr id="98" name="Rectangle 97">
              <a:extLst>
                <a:ext uri="{FF2B5EF4-FFF2-40B4-BE49-F238E27FC236}">
                  <a16:creationId xmlns:a16="http://schemas.microsoft.com/office/drawing/2014/main" id="{F305AA58-3F53-4005-95DC-CBEE69718757}"/>
                </a:ext>
              </a:extLst>
            </p:cNvPr>
            <p:cNvSpPr/>
            <p:nvPr/>
          </p:nvSpPr>
          <p:spPr>
            <a:xfrm>
              <a:off x="2754524" y="5827530"/>
              <a:ext cx="611848" cy="187017"/>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99" name="ZoneTexte 198">
              <a:extLst>
                <a:ext uri="{FF2B5EF4-FFF2-40B4-BE49-F238E27FC236}">
                  <a16:creationId xmlns:a16="http://schemas.microsoft.com/office/drawing/2014/main" id="{93EE799A-7CBC-46EB-BC12-A5A35F1A90D8}"/>
                </a:ext>
              </a:extLst>
            </p:cNvPr>
            <p:cNvSpPr txBox="1"/>
            <p:nvPr/>
          </p:nvSpPr>
          <p:spPr>
            <a:xfrm>
              <a:off x="2807318" y="5797212"/>
              <a:ext cx="506260" cy="2308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API</a:t>
              </a:r>
            </a:p>
          </p:txBody>
        </p:sp>
      </p:grpSp>
      <p:grpSp>
        <p:nvGrpSpPr>
          <p:cNvPr id="100" name="Groupe 18">
            <a:extLst>
              <a:ext uri="{FF2B5EF4-FFF2-40B4-BE49-F238E27FC236}">
                <a16:creationId xmlns:a16="http://schemas.microsoft.com/office/drawing/2014/main" id="{7C484909-F044-4285-912A-0C0D0AFB28BD}"/>
              </a:ext>
            </a:extLst>
          </p:cNvPr>
          <p:cNvGrpSpPr/>
          <p:nvPr/>
        </p:nvGrpSpPr>
        <p:grpSpPr>
          <a:xfrm>
            <a:off x="2569026" y="5494490"/>
            <a:ext cx="6840933" cy="229222"/>
            <a:chOff x="2887835" y="5508210"/>
            <a:chExt cx="6840933" cy="341736"/>
          </a:xfrm>
        </p:grpSpPr>
        <p:cxnSp>
          <p:nvCxnSpPr>
            <p:cNvPr id="101" name="Connecteur droit avec flèche 134">
              <a:extLst>
                <a:ext uri="{FF2B5EF4-FFF2-40B4-BE49-F238E27FC236}">
                  <a16:creationId xmlns:a16="http://schemas.microsoft.com/office/drawing/2014/main" id="{FCE91C2D-3DE2-446C-9DD7-B18893797DAA}"/>
                </a:ext>
              </a:extLst>
            </p:cNvPr>
            <p:cNvCxnSpPr>
              <a:cxnSpLocks/>
            </p:cNvCxnSpPr>
            <p:nvPr/>
          </p:nvCxnSpPr>
          <p:spPr>
            <a:xfrm flipV="1">
              <a:off x="2887835" y="5508614"/>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Connecteur droit avec flèche 154">
              <a:extLst>
                <a:ext uri="{FF2B5EF4-FFF2-40B4-BE49-F238E27FC236}">
                  <a16:creationId xmlns:a16="http://schemas.microsoft.com/office/drawing/2014/main" id="{23A48D6B-7776-4AE8-869F-B76EBD29A3C5}"/>
                </a:ext>
              </a:extLst>
            </p:cNvPr>
            <p:cNvCxnSpPr>
              <a:cxnSpLocks/>
            </p:cNvCxnSpPr>
            <p:nvPr/>
          </p:nvCxnSpPr>
          <p:spPr>
            <a:xfrm flipV="1">
              <a:off x="4279841"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Connecteur droit avec flèche 158">
              <a:extLst>
                <a:ext uri="{FF2B5EF4-FFF2-40B4-BE49-F238E27FC236}">
                  <a16:creationId xmlns:a16="http://schemas.microsoft.com/office/drawing/2014/main" id="{FBCEA2DB-1233-4698-9D29-87B84745482F}"/>
                </a:ext>
              </a:extLst>
            </p:cNvPr>
            <p:cNvCxnSpPr>
              <a:cxnSpLocks/>
            </p:cNvCxnSpPr>
            <p:nvPr/>
          </p:nvCxnSpPr>
          <p:spPr>
            <a:xfrm flipV="1">
              <a:off x="5657838"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Connecteur droit avec flèche 164">
              <a:extLst>
                <a:ext uri="{FF2B5EF4-FFF2-40B4-BE49-F238E27FC236}">
                  <a16:creationId xmlns:a16="http://schemas.microsoft.com/office/drawing/2014/main" id="{7D8E901A-56A1-481E-AE5A-093B41AC4A19}"/>
                </a:ext>
              </a:extLst>
            </p:cNvPr>
            <p:cNvCxnSpPr>
              <a:cxnSpLocks/>
            </p:cNvCxnSpPr>
            <p:nvPr/>
          </p:nvCxnSpPr>
          <p:spPr>
            <a:xfrm flipV="1">
              <a:off x="7069515"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Connecteur droit avec flèche 168">
              <a:extLst>
                <a:ext uri="{FF2B5EF4-FFF2-40B4-BE49-F238E27FC236}">
                  <a16:creationId xmlns:a16="http://schemas.microsoft.com/office/drawing/2014/main" id="{3865A070-FD50-43BA-9F86-712FC09FB52B}"/>
                </a:ext>
              </a:extLst>
            </p:cNvPr>
            <p:cNvCxnSpPr>
              <a:cxnSpLocks/>
            </p:cNvCxnSpPr>
            <p:nvPr/>
          </p:nvCxnSpPr>
          <p:spPr>
            <a:xfrm flipV="1">
              <a:off x="8488114" y="5508210"/>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Connecteur droit avec flèche 199">
              <a:extLst>
                <a:ext uri="{FF2B5EF4-FFF2-40B4-BE49-F238E27FC236}">
                  <a16:creationId xmlns:a16="http://schemas.microsoft.com/office/drawing/2014/main" id="{F29CA200-A49F-4374-ADCD-8216213BE7F3}"/>
                </a:ext>
              </a:extLst>
            </p:cNvPr>
            <p:cNvCxnSpPr>
              <a:cxnSpLocks/>
            </p:cNvCxnSpPr>
            <p:nvPr/>
          </p:nvCxnSpPr>
          <p:spPr>
            <a:xfrm flipV="1">
              <a:off x="9728768" y="5508649"/>
              <a:ext cx="0" cy="341297"/>
            </a:xfrm>
            <a:prstGeom prst="straightConnector1">
              <a:avLst/>
            </a:prstGeom>
            <a:ln w="28575">
              <a:solidFill>
                <a:schemeClr val="bg1"/>
              </a:solidFill>
              <a:prstDash val="sysDot"/>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07" name="Groupe 86">
            <a:extLst>
              <a:ext uri="{FF2B5EF4-FFF2-40B4-BE49-F238E27FC236}">
                <a16:creationId xmlns:a16="http://schemas.microsoft.com/office/drawing/2014/main" id="{531019E1-6BC7-4AF3-8586-B0CD7BE91C8F}"/>
              </a:ext>
            </a:extLst>
          </p:cNvPr>
          <p:cNvGrpSpPr/>
          <p:nvPr/>
        </p:nvGrpSpPr>
        <p:grpSpPr>
          <a:xfrm>
            <a:off x="8626031" y="4337734"/>
            <a:ext cx="1280530" cy="1208645"/>
            <a:chOff x="10365593" y="4351454"/>
            <a:chExt cx="1280530" cy="1208645"/>
          </a:xfrm>
        </p:grpSpPr>
        <p:grpSp>
          <p:nvGrpSpPr>
            <p:cNvPr id="108" name="Groupe 84">
              <a:extLst>
                <a:ext uri="{FF2B5EF4-FFF2-40B4-BE49-F238E27FC236}">
                  <a16:creationId xmlns:a16="http://schemas.microsoft.com/office/drawing/2014/main" id="{BC042572-B42E-49A0-BEBD-6EDD238507F3}"/>
                </a:ext>
              </a:extLst>
            </p:cNvPr>
            <p:cNvGrpSpPr/>
            <p:nvPr/>
          </p:nvGrpSpPr>
          <p:grpSpPr>
            <a:xfrm>
              <a:off x="10365593" y="4358701"/>
              <a:ext cx="1280530" cy="1201398"/>
              <a:chOff x="10365593" y="4364798"/>
              <a:chExt cx="1280530" cy="1201398"/>
            </a:xfrm>
          </p:grpSpPr>
          <p:sp>
            <p:nvSpPr>
              <p:cNvPr id="110" name="Rectangle 109">
                <a:extLst>
                  <a:ext uri="{FF2B5EF4-FFF2-40B4-BE49-F238E27FC236}">
                    <a16:creationId xmlns:a16="http://schemas.microsoft.com/office/drawing/2014/main" id="{BB0EE203-25EA-4645-A7C2-FCC1A08440F0}"/>
                  </a:ext>
                </a:extLst>
              </p:cNvPr>
              <p:cNvSpPr/>
              <p:nvPr/>
            </p:nvSpPr>
            <p:spPr>
              <a:xfrm>
                <a:off x="10385389" y="4364798"/>
                <a:ext cx="1216800" cy="1058497"/>
              </a:xfrm>
              <a:prstGeom prst="rect">
                <a:avLst/>
              </a:prstGeom>
              <a:solidFill>
                <a:srgbClr val="FCD06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pic>
            <p:nvPicPr>
              <p:cNvPr id="111" name="Graphique 67">
                <a:extLst>
                  <a:ext uri="{FF2B5EF4-FFF2-40B4-BE49-F238E27FC236}">
                    <a16:creationId xmlns:a16="http://schemas.microsoft.com/office/drawing/2014/main" id="{AFBFFFF2-F6AD-462C-A267-81EA52DE1A8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411726" y="4400594"/>
                <a:ext cx="1165602" cy="1165602"/>
              </a:xfrm>
              <a:prstGeom prst="rect">
                <a:avLst/>
              </a:prstGeom>
            </p:spPr>
          </p:pic>
          <p:grpSp>
            <p:nvGrpSpPr>
              <p:cNvPr id="112" name="Groupe 32">
                <a:extLst>
                  <a:ext uri="{FF2B5EF4-FFF2-40B4-BE49-F238E27FC236}">
                    <a16:creationId xmlns:a16="http://schemas.microsoft.com/office/drawing/2014/main" id="{7806E74B-072E-4DB0-90E9-B71638DC3907}"/>
                  </a:ext>
                </a:extLst>
              </p:cNvPr>
              <p:cNvGrpSpPr/>
              <p:nvPr/>
            </p:nvGrpSpPr>
            <p:grpSpPr>
              <a:xfrm>
                <a:off x="10544215" y="5132902"/>
                <a:ext cx="1101908" cy="369736"/>
                <a:chOff x="10609620" y="5005581"/>
                <a:chExt cx="1101908" cy="369736"/>
              </a:xfrm>
            </p:grpSpPr>
            <p:sp>
              <p:nvSpPr>
                <p:cNvPr id="114" name="Rectangle 113">
                  <a:extLst>
                    <a:ext uri="{FF2B5EF4-FFF2-40B4-BE49-F238E27FC236}">
                      <a16:creationId xmlns:a16="http://schemas.microsoft.com/office/drawing/2014/main" id="{F59FFE6F-1BE8-447F-9ABF-DDB2E34B06A1}"/>
                    </a:ext>
                  </a:extLst>
                </p:cNvPr>
                <p:cNvSpPr/>
                <p:nvPr/>
              </p:nvSpPr>
              <p:spPr>
                <a:xfrm>
                  <a:off x="10648046" y="5042089"/>
                  <a:ext cx="1020305" cy="333228"/>
                </a:xfrm>
                <a:prstGeom prst="rect">
                  <a:avLst/>
                </a:prstGeom>
                <a:solidFill>
                  <a:srgbClr val="FFE6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5" name="ZoneTexte 127">
                  <a:extLst>
                    <a:ext uri="{FF2B5EF4-FFF2-40B4-BE49-F238E27FC236}">
                      <a16:creationId xmlns:a16="http://schemas.microsoft.com/office/drawing/2014/main" id="{F8450BA8-B5ED-4C06-A54E-1A73F8DDBF03}"/>
                    </a:ext>
                  </a:extLst>
                </p:cNvPr>
                <p:cNvSpPr txBox="1"/>
                <p:nvPr/>
              </p:nvSpPr>
              <p:spPr>
                <a:xfrm>
                  <a:off x="10609620" y="5005581"/>
                  <a:ext cx="1101908" cy="369332"/>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900" b="0"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EAD Transport, UPU SAVE</a:t>
                  </a:r>
                </a:p>
              </p:txBody>
            </p:sp>
          </p:grpSp>
          <p:sp>
            <p:nvSpPr>
              <p:cNvPr id="113" name="ZoneTexte 122">
                <a:extLst>
                  <a:ext uri="{FF2B5EF4-FFF2-40B4-BE49-F238E27FC236}">
                    <a16:creationId xmlns:a16="http://schemas.microsoft.com/office/drawing/2014/main" id="{4BD9A265-8E6F-4FB7-BF6F-C5FA835CAD89}"/>
                  </a:ext>
                </a:extLst>
              </p:cNvPr>
              <p:cNvSpPr txBox="1"/>
              <p:nvPr/>
            </p:nvSpPr>
            <p:spPr>
              <a:xfrm>
                <a:off x="10365593" y="4486899"/>
                <a:ext cx="1275075" cy="55399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00" b="1" i="0" u="none" strike="noStrike" cap="none" normalizeH="0" baseline="0" noProof="0" dirty="0">
                    <a:ln>
                      <a:noFill/>
                    </a:ln>
                    <a:solidFill>
                      <a:srgbClr val="263147"/>
                    </a:solidFill>
                    <a:effectLst/>
                    <a:uLnTx/>
                    <a:uFillTx/>
                    <a:latin typeface="Verdana" panose="020B0604030504040204" pitchFamily="34" charset="0"/>
                    <a:ea typeface="Verdana" panose="020B0604030504040204" pitchFamily="34" charset="0"/>
                    <a:cs typeface="Open Sans" panose="020B0606030504020204" pitchFamily="34" charset="0"/>
                  </a:rPr>
                  <a:t>SISTEMAS DE INTEGRACIÓN DE LA CADENA LOGÍSTICA</a:t>
                </a:r>
              </a:p>
            </p:txBody>
          </p:sp>
        </p:grpSp>
        <p:pic>
          <p:nvPicPr>
            <p:cNvPr id="109" name="Graphique 203">
              <a:extLst>
                <a:ext uri="{FF2B5EF4-FFF2-40B4-BE49-F238E27FC236}">
                  <a16:creationId xmlns:a16="http://schemas.microsoft.com/office/drawing/2014/main" id="{FABF38A3-A4B3-4BEF-8D8C-5E590B78EA1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379851" y="4351454"/>
              <a:ext cx="202225" cy="202225"/>
            </a:xfrm>
            <a:prstGeom prst="rect">
              <a:avLst/>
            </a:prstGeom>
          </p:spPr>
        </p:pic>
      </p:grpSp>
      <p:sp>
        <p:nvSpPr>
          <p:cNvPr id="116" name="Rectangle 115">
            <a:extLst>
              <a:ext uri="{FF2B5EF4-FFF2-40B4-BE49-F238E27FC236}">
                <a16:creationId xmlns:a16="http://schemas.microsoft.com/office/drawing/2014/main" id="{F85F5544-2AA8-4788-8BE8-B532D032C6BC}"/>
              </a:ext>
            </a:extLst>
          </p:cNvPr>
          <p:cNvSpPr/>
          <p:nvPr/>
        </p:nvSpPr>
        <p:spPr>
          <a:xfrm>
            <a:off x="9834309" y="1867781"/>
            <a:ext cx="1288938" cy="1240113"/>
          </a:xfrm>
          <a:prstGeom prst="rect">
            <a:avLst/>
          </a:prstGeom>
          <a:solidFill>
            <a:srgbClr val="00B3DB"/>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117" name="ZoneTexte 85">
            <a:extLst>
              <a:ext uri="{FF2B5EF4-FFF2-40B4-BE49-F238E27FC236}">
                <a16:creationId xmlns:a16="http://schemas.microsoft.com/office/drawing/2014/main" id="{8871816F-5E3F-4DBC-A9DF-15E866D8B1F9}"/>
              </a:ext>
            </a:extLst>
          </p:cNvPr>
          <p:cNvSpPr txBox="1"/>
          <p:nvPr/>
        </p:nvSpPr>
        <p:spPr>
          <a:xfrm>
            <a:off x="9829642" y="2434568"/>
            <a:ext cx="1282366" cy="57708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5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SOCIOS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050" b="1" i="0" u="none" strike="noStrike" cap="none" normalizeH="0" baseline="0" noProof="0" dirty="0">
                <a:ln>
                  <a:noFill/>
                </a:ln>
                <a:solidFill>
                  <a:prstClr val="white"/>
                </a:solidFill>
                <a:effectLst/>
                <a:uLnTx/>
                <a:uFillTx/>
                <a:latin typeface="Verdana" panose="020B0604030504040204" pitchFamily="34" charset="0"/>
                <a:ea typeface="Verdana" panose="020B0604030504040204" pitchFamily="34" charset="0"/>
                <a:cs typeface="Open Sans" panose="020B0606030504020204" pitchFamily="34" charset="0"/>
              </a:rPr>
              <a:t>POSTALES COMERCIALES</a:t>
            </a:r>
          </a:p>
        </p:txBody>
      </p:sp>
      <p:pic>
        <p:nvPicPr>
          <p:cNvPr id="118" name="Graphique 148">
            <a:extLst>
              <a:ext uri="{FF2B5EF4-FFF2-40B4-BE49-F238E27FC236}">
                <a16:creationId xmlns:a16="http://schemas.microsoft.com/office/drawing/2014/main" id="{C9021FF4-1EF0-41E5-8070-908EE068220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198968" y="1936216"/>
            <a:ext cx="504962" cy="504962"/>
          </a:xfrm>
          <a:prstGeom prst="rect">
            <a:avLst/>
          </a:prstGeom>
          <a:effectLst/>
        </p:spPr>
      </p:pic>
      <p:cxnSp>
        <p:nvCxnSpPr>
          <p:cNvPr id="119" name="Connecteur droit avec flèche 7">
            <a:extLst>
              <a:ext uri="{FF2B5EF4-FFF2-40B4-BE49-F238E27FC236}">
                <a16:creationId xmlns:a16="http://schemas.microsoft.com/office/drawing/2014/main" id="{83E16B80-4A76-441D-9D03-63CBF7AEC130}"/>
              </a:ext>
            </a:extLst>
          </p:cNvPr>
          <p:cNvCxnSpPr>
            <a:cxnSpLocks/>
          </p:cNvCxnSpPr>
          <p:nvPr/>
        </p:nvCxnSpPr>
        <p:spPr>
          <a:xfrm flipV="1">
            <a:off x="2377344" y="3081172"/>
            <a:ext cx="0" cy="471217"/>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0" name="Connecteur droit avec flèche 132">
            <a:extLst>
              <a:ext uri="{FF2B5EF4-FFF2-40B4-BE49-F238E27FC236}">
                <a16:creationId xmlns:a16="http://schemas.microsoft.com/office/drawing/2014/main" id="{62B17638-11BF-452D-8137-64E423F16A46}"/>
              </a:ext>
            </a:extLst>
          </p:cNvPr>
          <p:cNvCxnSpPr>
            <a:cxnSpLocks/>
          </p:cNvCxnSpPr>
          <p:nvPr/>
        </p:nvCxnSpPr>
        <p:spPr>
          <a:xfrm flipV="1">
            <a:off x="1237284" y="3081172"/>
            <a:ext cx="0" cy="1254742"/>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35">
            <a:extLst>
              <a:ext uri="{FF2B5EF4-FFF2-40B4-BE49-F238E27FC236}">
                <a16:creationId xmlns:a16="http://schemas.microsoft.com/office/drawing/2014/main" id="{E56207AF-0DB5-498D-BF3E-6A5BC91D7AAD}"/>
              </a:ext>
            </a:extLst>
          </p:cNvPr>
          <p:cNvCxnSpPr>
            <a:cxnSpLocks/>
          </p:cNvCxnSpPr>
          <p:nvPr/>
        </p:nvCxnSpPr>
        <p:spPr>
          <a:xfrm flipV="1">
            <a:off x="9230655" y="3198340"/>
            <a:ext cx="0" cy="893674"/>
          </a:xfrm>
          <a:prstGeom prst="straightConnector1">
            <a:avLst/>
          </a:prstGeom>
          <a:ln w="107950" cap="rnd">
            <a:solidFill>
              <a:srgbClr val="00B3DB"/>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E16B0BFD-F09C-4DD3-A913-BCBF082B56F2}"/>
              </a:ext>
            </a:extLst>
          </p:cNvPr>
          <p:cNvSpPr/>
          <p:nvPr/>
        </p:nvSpPr>
        <p:spPr>
          <a:xfrm>
            <a:off x="4915052" y="450587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lowchart: Connector 122">
            <a:extLst>
              <a:ext uri="{FF2B5EF4-FFF2-40B4-BE49-F238E27FC236}">
                <a16:creationId xmlns:a16="http://schemas.microsoft.com/office/drawing/2014/main" id="{BDDF8711-0A2F-449C-9A4D-F1927F341080}"/>
              </a:ext>
            </a:extLst>
          </p:cNvPr>
          <p:cNvSpPr/>
          <p:nvPr/>
        </p:nvSpPr>
        <p:spPr>
          <a:xfrm>
            <a:off x="10794984" y="212075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lowchart: Connector 123">
            <a:extLst>
              <a:ext uri="{FF2B5EF4-FFF2-40B4-BE49-F238E27FC236}">
                <a16:creationId xmlns:a16="http://schemas.microsoft.com/office/drawing/2014/main" id="{DB3A215F-3F33-495D-805D-987186D6EAB8}"/>
              </a:ext>
            </a:extLst>
          </p:cNvPr>
          <p:cNvSpPr/>
          <p:nvPr/>
        </p:nvSpPr>
        <p:spPr>
          <a:xfrm>
            <a:off x="4358300" y="3504993"/>
            <a:ext cx="201336" cy="1917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itle 1">
            <a:extLst>
              <a:ext uri="{FF2B5EF4-FFF2-40B4-BE49-F238E27FC236}">
                <a16:creationId xmlns:a16="http://schemas.microsoft.com/office/drawing/2014/main" id="{8EF68C6F-9756-4E2F-8313-3A62DB686766}"/>
              </a:ext>
            </a:extLst>
          </p:cNvPr>
          <p:cNvSpPr txBox="1">
            <a:spLocks/>
          </p:cNvSpPr>
          <p:nvPr/>
        </p:nvSpPr>
        <p:spPr>
          <a:xfrm>
            <a:off x="1706335" y="9661"/>
            <a:ext cx="10327821" cy="1078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UY" sz="3200" dirty="0">
                <a:cs typeface="Open Sans" panose="020B0606030504020204" pitchFamily="34" charset="0"/>
              </a:rPr>
              <a:t>Estrategia tecnológica para 2026–2029</a:t>
            </a:r>
          </a:p>
        </p:txBody>
      </p:sp>
    </p:spTree>
    <p:extLst>
      <p:ext uri="{BB962C8B-B14F-4D97-AF65-F5344CB8AC3E}">
        <p14:creationId xmlns:p14="http://schemas.microsoft.com/office/powerpoint/2010/main" val="3901324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532297" y="5273962"/>
            <a:ext cx="4850559" cy="523220"/>
          </a:xfrm>
          <a:prstGeom prst="rect">
            <a:avLst/>
          </a:prstGeom>
        </p:spPr>
        <p:txBody>
          <a:bodyPr wrap="square">
            <a:spAutoFit/>
          </a:bodyPr>
          <a:lstStyle/>
          <a:p>
            <a:r>
              <a:rPr lang="es-UY" sz="2800" dirty="0">
                <a:latin typeface="Verdana" panose="020B0604030504040204" pitchFamily="34" charset="0"/>
                <a:ea typeface="Verdana" panose="020B0604030504040204" pitchFamily="34" charset="0"/>
              </a:rPr>
              <a:t>herrmanns@upu.int</a:t>
            </a:r>
            <a:endParaRPr lang="es-UY" sz="2800" dirty="0">
              <a:latin typeface="Verdana" panose="020B0604030504040204" pitchFamily="34" charset="0"/>
              <a:ea typeface="Verdana" panose="020B0604030504040204" pitchFamily="34" charset="0"/>
              <a:hlinkClick r:id="rId3"/>
            </a:endParaRPr>
          </a:p>
        </p:txBody>
      </p:sp>
      <p:sp>
        <p:nvSpPr>
          <p:cNvPr id="7" name="Rectangle 6">
            <a:extLst>
              <a:ext uri="{FF2B5EF4-FFF2-40B4-BE49-F238E27FC236}">
                <a16:creationId xmlns:a16="http://schemas.microsoft.com/office/drawing/2014/main" id="{66D0A01F-0255-47BA-AEDA-603C96A7FA86}"/>
              </a:ext>
            </a:extLst>
          </p:cNvPr>
          <p:cNvSpPr/>
          <p:nvPr/>
        </p:nvSpPr>
        <p:spPr>
          <a:xfrm>
            <a:off x="3501526" y="1718316"/>
            <a:ext cx="5456050" cy="769441"/>
          </a:xfrm>
          <a:prstGeom prst="rect">
            <a:avLst/>
          </a:prstGeom>
        </p:spPr>
        <p:txBody>
          <a:bodyPr wrap="square">
            <a:spAutoFit/>
          </a:bodyPr>
          <a:lstStyle/>
          <a:p>
            <a:r>
              <a:rPr lang="es-UY" sz="4400" b="1" dirty="0">
                <a:latin typeface="Verdana" panose="020B0604030504040204" pitchFamily="34" charset="0"/>
                <a:ea typeface="Verdana" panose="020B0604030504040204" pitchFamily="34" charset="0"/>
              </a:rPr>
              <a:t>Muchas gracias</a:t>
            </a: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3088335"/>
            <a:ext cx="6443359" cy="1200329"/>
          </a:xfrm>
          <a:prstGeom prst="rect">
            <a:avLst/>
          </a:prstGeom>
          <a:noFill/>
        </p:spPr>
        <p:txBody>
          <a:bodyPr wrap="square">
            <a:spAutoFit/>
          </a:bodyPr>
          <a:lstStyle/>
          <a:p>
            <a:pPr algn="r"/>
            <a:r>
              <a:rPr lang="es-UY" sz="2400" b="1" dirty="0">
                <a:latin typeface="Verdana" panose="020B0604030504040204" pitchFamily="34" charset="0"/>
                <a:ea typeface="Verdana" panose="020B0604030504040204" pitchFamily="34" charset="0"/>
              </a:rPr>
              <a:t>Stéphane Herrmann, Administrador Técnico de Cuentas, productos y servicios postales</a:t>
            </a:r>
          </a:p>
        </p:txBody>
      </p:sp>
    </p:spTree>
    <p:extLst>
      <p:ext uri="{BB962C8B-B14F-4D97-AF65-F5344CB8AC3E}">
        <p14:creationId xmlns:p14="http://schemas.microsoft.com/office/powerpoint/2010/main" val="1463178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550" y="1120775"/>
            <a:ext cx="9740900" cy="2387600"/>
          </a:xfrm>
        </p:spPr>
        <p:txBody>
          <a:bodyPr/>
          <a:lstStyle/>
          <a:p>
            <a:r>
              <a:rPr lang="es-UY" sz="5400" dirty="0"/>
              <a:t>Estadísticas sobre el volumen a nivel mundial</a:t>
            </a:r>
          </a:p>
        </p:txBody>
      </p:sp>
      <p:sp>
        <p:nvSpPr>
          <p:cNvPr id="4" name="Text Placeholder 7">
            <a:extLst>
              <a:ext uri="{FF2B5EF4-FFF2-40B4-BE49-F238E27FC236}">
                <a16:creationId xmlns:a16="http://schemas.microsoft.com/office/drawing/2014/main" id="{FF741AA3-6AF2-49B9-ABB6-D2409801CC30}"/>
              </a:ext>
            </a:extLst>
          </p:cNvPr>
          <p:cNvSpPr txBox="1">
            <a:spLocks/>
          </p:cNvSpPr>
          <p:nvPr/>
        </p:nvSpPr>
        <p:spPr>
          <a:xfrm>
            <a:off x="1225550" y="3927475"/>
            <a:ext cx="9740900" cy="387350"/>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Y" dirty="0"/>
              <a:t>De enero a noviembre 2025 – 2024 – 2023</a:t>
            </a:r>
          </a:p>
        </p:txBody>
      </p:sp>
      <p:sp>
        <p:nvSpPr>
          <p:cNvPr id="5" name="Title 1">
            <a:extLst>
              <a:ext uri="{FF2B5EF4-FFF2-40B4-BE49-F238E27FC236}">
                <a16:creationId xmlns:a16="http://schemas.microsoft.com/office/drawing/2014/main" id="{B8B22B13-1742-42BA-97C0-4729C3B239D1}"/>
              </a:ext>
            </a:extLst>
          </p:cNvPr>
          <p:cNvSpPr txBox="1">
            <a:spLocks/>
          </p:cNvSpPr>
          <p:nvPr/>
        </p:nvSpPr>
        <p:spPr>
          <a:xfrm>
            <a:off x="878065" y="4870456"/>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b="0" dirty="0"/>
              <a:t>La configuración del futuro de los servicios postales: Actualizaciones reglamentarias de la UPU e innovaciones informáticas con la solución de entrega con derechos pagados</a:t>
            </a:r>
          </a:p>
        </p:txBody>
      </p:sp>
      <p:sp>
        <p:nvSpPr>
          <p:cNvPr id="6" name="Subtitle 2">
            <a:extLst>
              <a:ext uri="{FF2B5EF4-FFF2-40B4-BE49-F238E27FC236}">
                <a16:creationId xmlns:a16="http://schemas.microsoft.com/office/drawing/2014/main" id="{09ADE89E-7250-4098-AA4B-61B85CB41E9B}"/>
              </a:ext>
            </a:extLst>
          </p:cNvPr>
          <p:cNvSpPr>
            <a:spLocks noGrp="1"/>
          </p:cNvSpPr>
          <p:nvPr>
            <p:ph type="subTitle" idx="1"/>
          </p:nvPr>
        </p:nvSpPr>
        <p:spPr>
          <a:xfrm>
            <a:off x="1260769" y="5986510"/>
            <a:ext cx="9741108" cy="353860"/>
          </a:xfrm>
        </p:spPr>
        <p:txBody>
          <a:bodyPr>
            <a:normAutofit fontScale="92500" lnSpcReduction="20000"/>
          </a:bodyPr>
          <a:lstStyle/>
          <a:p>
            <a:r>
              <a:rPr lang="es-UY" sz="2200" dirty="0"/>
              <a:t>Dirección de Operaciones Postales (DOP.EPSI) de la UPU</a:t>
            </a:r>
          </a:p>
          <a:p>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F8B58-FA5F-40F0-A71C-79EC85D54CF5}"/>
              </a:ext>
            </a:extLst>
          </p:cNvPr>
          <p:cNvSpPr>
            <a:spLocks noGrp="1"/>
          </p:cNvSpPr>
          <p:nvPr>
            <p:ph type="title"/>
          </p:nvPr>
        </p:nvSpPr>
        <p:spPr>
          <a:xfrm>
            <a:off x="1743544" y="308991"/>
            <a:ext cx="9597746" cy="574284"/>
          </a:xfrm>
        </p:spPr>
        <p:txBody>
          <a:bodyPr/>
          <a:lstStyle/>
          <a:p>
            <a:r>
              <a:rPr lang="es-UY" sz="3200" dirty="0"/>
              <a:t>Estadísticas sobre el volumen a nivel mundial</a:t>
            </a:r>
          </a:p>
        </p:txBody>
      </p:sp>
      <p:pic>
        <p:nvPicPr>
          <p:cNvPr id="5" name="Image 4">
            <a:extLst>
              <a:ext uri="{FF2B5EF4-FFF2-40B4-BE49-F238E27FC236}">
                <a16:creationId xmlns:a16="http://schemas.microsoft.com/office/drawing/2014/main" id="{12BBE727-4301-43AD-A740-A78F7299AB22}"/>
              </a:ext>
            </a:extLst>
          </p:cNvPr>
          <p:cNvPicPr>
            <a:picLocks noChangeAspect="1"/>
          </p:cNvPicPr>
          <p:nvPr/>
        </p:nvPicPr>
        <p:blipFill>
          <a:blip r:embed="rId3"/>
          <a:stretch>
            <a:fillRect/>
          </a:stretch>
        </p:blipFill>
        <p:spPr>
          <a:xfrm>
            <a:off x="295275" y="1269348"/>
            <a:ext cx="11601450" cy="2647950"/>
          </a:xfrm>
          <a:prstGeom prst="rect">
            <a:avLst/>
          </a:prstGeom>
        </p:spPr>
      </p:pic>
      <p:pic>
        <p:nvPicPr>
          <p:cNvPr id="3" name="Image 2">
            <a:extLst>
              <a:ext uri="{FF2B5EF4-FFF2-40B4-BE49-F238E27FC236}">
                <a16:creationId xmlns:a16="http://schemas.microsoft.com/office/drawing/2014/main" id="{987B23A7-73E7-4DF6-8E45-D3A616B98E03}"/>
              </a:ext>
            </a:extLst>
          </p:cNvPr>
          <p:cNvPicPr>
            <a:picLocks noChangeAspect="1"/>
          </p:cNvPicPr>
          <p:nvPr/>
        </p:nvPicPr>
        <p:blipFill>
          <a:blip r:embed="rId4"/>
          <a:stretch>
            <a:fillRect/>
          </a:stretch>
        </p:blipFill>
        <p:spPr>
          <a:xfrm>
            <a:off x="388709" y="4115161"/>
            <a:ext cx="11693141" cy="2591025"/>
          </a:xfrm>
          <a:prstGeom prst="rect">
            <a:avLst/>
          </a:prstGeom>
        </p:spPr>
      </p:pic>
    </p:spTree>
    <p:extLst>
      <p:ext uri="{BB962C8B-B14F-4D97-AF65-F5344CB8AC3E}">
        <p14:creationId xmlns:p14="http://schemas.microsoft.com/office/powerpoint/2010/main" val="4012594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612E6-3012-4E25-A529-D95580E9CB8E}"/>
              </a:ext>
            </a:extLst>
          </p:cNvPr>
          <p:cNvSpPr>
            <a:spLocks noGrp="1"/>
          </p:cNvSpPr>
          <p:nvPr>
            <p:ph type="title"/>
          </p:nvPr>
        </p:nvSpPr>
        <p:spPr>
          <a:xfrm>
            <a:off x="1743543" y="365154"/>
            <a:ext cx="9502212" cy="574284"/>
          </a:xfrm>
        </p:spPr>
        <p:txBody>
          <a:bodyPr/>
          <a:lstStyle/>
          <a:p>
            <a:r>
              <a:rPr lang="es-UY" sz="3200" dirty="0"/>
              <a:t>Estadísticas sobre el volumen a nivel mundial</a:t>
            </a:r>
          </a:p>
        </p:txBody>
      </p:sp>
      <p:pic>
        <p:nvPicPr>
          <p:cNvPr id="5" name="Image 4">
            <a:extLst>
              <a:ext uri="{FF2B5EF4-FFF2-40B4-BE49-F238E27FC236}">
                <a16:creationId xmlns:a16="http://schemas.microsoft.com/office/drawing/2014/main" id="{FADF6E89-1239-4DBE-A132-F894A2146C1D}"/>
              </a:ext>
            </a:extLst>
          </p:cNvPr>
          <p:cNvPicPr>
            <a:picLocks noChangeAspect="1"/>
          </p:cNvPicPr>
          <p:nvPr/>
        </p:nvPicPr>
        <p:blipFill>
          <a:blip r:embed="rId3"/>
          <a:stretch>
            <a:fillRect/>
          </a:stretch>
        </p:blipFill>
        <p:spPr>
          <a:xfrm>
            <a:off x="285750" y="1285338"/>
            <a:ext cx="11620500" cy="2676525"/>
          </a:xfrm>
          <a:prstGeom prst="rect">
            <a:avLst/>
          </a:prstGeom>
        </p:spPr>
      </p:pic>
      <p:pic>
        <p:nvPicPr>
          <p:cNvPr id="7" name="Image 6">
            <a:extLst>
              <a:ext uri="{FF2B5EF4-FFF2-40B4-BE49-F238E27FC236}">
                <a16:creationId xmlns:a16="http://schemas.microsoft.com/office/drawing/2014/main" id="{AFF7DBBB-DC3F-4216-9278-2289F74053D6}"/>
              </a:ext>
            </a:extLst>
          </p:cNvPr>
          <p:cNvPicPr>
            <a:picLocks noChangeAspect="1"/>
          </p:cNvPicPr>
          <p:nvPr/>
        </p:nvPicPr>
        <p:blipFill>
          <a:blip r:embed="rId4"/>
          <a:stretch>
            <a:fillRect/>
          </a:stretch>
        </p:blipFill>
        <p:spPr>
          <a:xfrm>
            <a:off x="418500" y="4012549"/>
            <a:ext cx="11706225" cy="2647950"/>
          </a:xfrm>
          <a:prstGeom prst="rect">
            <a:avLst/>
          </a:prstGeom>
        </p:spPr>
      </p:pic>
    </p:spTree>
    <p:extLst>
      <p:ext uri="{BB962C8B-B14F-4D97-AF65-F5344CB8AC3E}">
        <p14:creationId xmlns:p14="http://schemas.microsoft.com/office/powerpoint/2010/main" val="1072704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88720-239D-4B4F-8C75-A3EF03F4EAD1}"/>
              </a:ext>
            </a:extLst>
          </p:cNvPr>
          <p:cNvSpPr>
            <a:spLocks noGrp="1"/>
          </p:cNvSpPr>
          <p:nvPr>
            <p:ph type="title"/>
          </p:nvPr>
        </p:nvSpPr>
        <p:spPr>
          <a:xfrm>
            <a:off x="1743544" y="482836"/>
            <a:ext cx="9324790" cy="574284"/>
          </a:xfrm>
        </p:spPr>
        <p:txBody>
          <a:bodyPr/>
          <a:lstStyle/>
          <a:p>
            <a:r>
              <a:rPr lang="es-UY" sz="3200" dirty="0"/>
              <a:t>Estadísticas sobre el volumen a nivel mundial</a:t>
            </a:r>
          </a:p>
        </p:txBody>
      </p:sp>
      <p:pic>
        <p:nvPicPr>
          <p:cNvPr id="7" name="Image 6">
            <a:extLst>
              <a:ext uri="{FF2B5EF4-FFF2-40B4-BE49-F238E27FC236}">
                <a16:creationId xmlns:a16="http://schemas.microsoft.com/office/drawing/2014/main" id="{7E46A64C-3CEB-43B5-ADD3-D23003BE3360}"/>
              </a:ext>
            </a:extLst>
          </p:cNvPr>
          <p:cNvPicPr>
            <a:picLocks noChangeAspect="1"/>
          </p:cNvPicPr>
          <p:nvPr/>
        </p:nvPicPr>
        <p:blipFill>
          <a:blip r:embed="rId3"/>
          <a:stretch>
            <a:fillRect/>
          </a:stretch>
        </p:blipFill>
        <p:spPr>
          <a:xfrm>
            <a:off x="309562" y="2191097"/>
            <a:ext cx="11572875" cy="2657475"/>
          </a:xfrm>
          <a:prstGeom prst="rect">
            <a:avLst/>
          </a:prstGeom>
        </p:spPr>
      </p:pic>
    </p:spTree>
    <p:extLst>
      <p:ext uri="{BB962C8B-B14F-4D97-AF65-F5344CB8AC3E}">
        <p14:creationId xmlns:p14="http://schemas.microsoft.com/office/powerpoint/2010/main" val="1089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Pr lang="es-UY" sz="3600" b="0" i="0" u="none" strike="noStrike" baseline="0" dirty="0">
                <a:solidFill>
                  <a:srgbClr val="000000"/>
                </a:solidFill>
              </a:rPr>
            </a:br>
            <a:r>
              <a:rPr lang="es-UY" sz="3600" dirty="0"/>
              <a:t> 2. Servicios de distribución con 	seguimiento implementados a 	partir del 1</a:t>
            </a:r>
            <a:r>
              <a:rPr lang="es-UY" sz="3600" baseline="30000" dirty="0"/>
              <a:t>o</a:t>
            </a:r>
            <a:r>
              <a:rPr lang="es-UY" sz="3600" dirty="0"/>
              <a:t> de enero de 2025  </a:t>
            </a:r>
          </a:p>
        </p:txBody>
      </p:sp>
    </p:spTree>
    <p:extLst>
      <p:ext uri="{BB962C8B-B14F-4D97-AF65-F5344CB8AC3E}">
        <p14:creationId xmlns:p14="http://schemas.microsoft.com/office/powerpoint/2010/main" val="3000520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746582" y="5273962"/>
            <a:ext cx="3655623" cy="523220"/>
          </a:xfrm>
          <a:prstGeom prst="rect">
            <a:avLst/>
          </a:prstGeom>
        </p:spPr>
        <p:txBody>
          <a:bodyPr wrap="square">
            <a:spAutoFit/>
          </a:bodyPr>
          <a:lstStyle/>
          <a:p>
            <a:r>
              <a:rPr lang="es-UY" sz="2800" dirty="0">
                <a:latin typeface="Verdana" panose="020B0604030504040204" pitchFamily="34" charset="0"/>
                <a:ea typeface="Verdana" panose="020B0604030504040204" pitchFamily="34" charset="0"/>
              </a:rPr>
              <a:t>ellilic@upu.int</a:t>
            </a:r>
            <a:endParaRPr lang="es-UY" sz="2800" dirty="0">
              <a:latin typeface="Verdana" panose="020B0604030504040204" pitchFamily="34" charset="0"/>
              <a:ea typeface="Verdana" panose="020B0604030504040204" pitchFamily="34" charset="0"/>
              <a:hlinkClick r:id="rId4"/>
            </a:endParaRPr>
          </a:p>
        </p:txBody>
      </p:sp>
      <p:sp>
        <p:nvSpPr>
          <p:cNvPr id="7" name="Rectangle 6">
            <a:extLst>
              <a:ext uri="{FF2B5EF4-FFF2-40B4-BE49-F238E27FC236}">
                <a16:creationId xmlns:a16="http://schemas.microsoft.com/office/drawing/2014/main" id="{66D0A01F-0255-47BA-AEDA-603C96A7FA86}"/>
              </a:ext>
            </a:extLst>
          </p:cNvPr>
          <p:cNvSpPr/>
          <p:nvPr/>
        </p:nvSpPr>
        <p:spPr>
          <a:xfrm>
            <a:off x="3432527" y="1733913"/>
            <a:ext cx="5456050" cy="769441"/>
          </a:xfrm>
          <a:prstGeom prst="rect">
            <a:avLst/>
          </a:prstGeom>
        </p:spPr>
        <p:txBody>
          <a:bodyPr wrap="square">
            <a:spAutoFit/>
          </a:bodyPr>
          <a:lstStyle/>
          <a:p>
            <a:r>
              <a:rPr lang="es-UY" sz="4400" b="1" dirty="0">
                <a:latin typeface="Verdana" panose="020B0604030504040204" pitchFamily="34" charset="0"/>
                <a:ea typeface="Verdana" panose="020B0604030504040204" pitchFamily="34" charset="0"/>
              </a:rPr>
              <a:t>Muchas gracias</a:t>
            </a: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903670"/>
            <a:ext cx="6443359" cy="1569660"/>
          </a:xfrm>
          <a:prstGeom prst="rect">
            <a:avLst/>
          </a:prstGeom>
          <a:noFill/>
        </p:spPr>
        <p:txBody>
          <a:bodyPr wrap="square">
            <a:spAutoFit/>
          </a:bodyPr>
          <a:lstStyle/>
          <a:p>
            <a:pPr algn="r"/>
            <a:r>
              <a:rPr lang="es-UY" sz="2400" b="1" dirty="0">
                <a:latin typeface="Verdana" panose="020B0604030504040204" pitchFamily="34" charset="0"/>
                <a:ea typeface="Verdana" panose="020B0604030504040204" pitchFamily="34" charset="0"/>
              </a:rPr>
              <a:t>Chokri Ellili, Director del Programa «Implementación de los servicios físicos y fortalecimiento de capacidades»</a:t>
            </a:r>
          </a:p>
        </p:txBody>
      </p:sp>
    </p:spTree>
    <p:extLst>
      <p:ext uri="{BB962C8B-B14F-4D97-AF65-F5344CB8AC3E}">
        <p14:creationId xmlns:p14="http://schemas.microsoft.com/office/powerpoint/2010/main" val="2170501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446" y="921897"/>
            <a:ext cx="9626137" cy="2387600"/>
          </a:xfrm>
        </p:spPr>
        <p:txBody>
          <a:bodyPr/>
          <a:lstStyle/>
          <a:p>
            <a:r>
              <a:rPr lang="es-UY" sz="4800" dirty="0"/>
              <a:t>Preguntas y respuestas</a:t>
            </a:r>
          </a:p>
        </p:txBody>
      </p:sp>
      <p:sp>
        <p:nvSpPr>
          <p:cNvPr id="7" name="Title 1">
            <a:extLst>
              <a:ext uri="{FF2B5EF4-FFF2-40B4-BE49-F238E27FC236}">
                <a16:creationId xmlns:a16="http://schemas.microsoft.com/office/drawing/2014/main" id="{A11D8FFE-11E0-4B32-A266-50EF96ED2AAE}"/>
              </a:ext>
            </a:extLst>
          </p:cNvPr>
          <p:cNvSpPr txBox="1">
            <a:spLocks/>
          </p:cNvSpPr>
          <p:nvPr/>
        </p:nvSpPr>
        <p:spPr>
          <a:xfrm>
            <a:off x="878065" y="4378565"/>
            <a:ext cx="10506517" cy="7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UY" sz="2400" b="0" dirty="0"/>
              <a:t>La configuración del futuro de los servicios postales: Actualizaciones reglamentarias de la UPU e innovaciones informáticas con la solución de entrega con derechos pagados</a:t>
            </a:r>
          </a:p>
        </p:txBody>
      </p:sp>
      <p:sp>
        <p:nvSpPr>
          <p:cNvPr id="8" name="Subtitle 2">
            <a:extLst>
              <a:ext uri="{FF2B5EF4-FFF2-40B4-BE49-F238E27FC236}">
                <a16:creationId xmlns:a16="http://schemas.microsoft.com/office/drawing/2014/main" id="{B783E05E-C552-4A68-9EA1-A4E97B5D31B0}"/>
              </a:ext>
            </a:extLst>
          </p:cNvPr>
          <p:cNvSpPr>
            <a:spLocks noGrp="1"/>
          </p:cNvSpPr>
          <p:nvPr>
            <p:ph type="subTitle" idx="1"/>
          </p:nvPr>
        </p:nvSpPr>
        <p:spPr>
          <a:xfrm>
            <a:off x="1225446" y="5582243"/>
            <a:ext cx="9741108" cy="353860"/>
          </a:xfrm>
        </p:spPr>
        <p:txBody>
          <a:bodyPr>
            <a:normAutofit fontScale="92500" lnSpcReduction="20000"/>
          </a:bodyPr>
          <a:lstStyle/>
          <a:p>
            <a:r>
              <a:rPr lang="es-UY" sz="2200" dirty="0"/>
              <a:t>Dirección de Operaciones Postales (DOP.EPSI) de la UPU</a:t>
            </a:r>
          </a:p>
          <a:p>
            <a:endParaRPr lang="en-GB" dirty="0"/>
          </a:p>
        </p:txBody>
      </p:sp>
    </p:spTree>
    <p:extLst>
      <p:ext uri="{BB962C8B-B14F-4D97-AF65-F5344CB8AC3E}">
        <p14:creationId xmlns:p14="http://schemas.microsoft.com/office/powerpoint/2010/main" val="1376531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s-UY" dirty="0"/>
            </a:br>
            <a:r>
              <a:rPr lang="es-UY" sz="4800" dirty="0"/>
              <a:t>Apoyo y orientación </a:t>
            </a:r>
          </a:p>
        </p:txBody>
      </p:sp>
    </p:spTree>
    <p:extLst>
      <p:ext uri="{BB962C8B-B14F-4D97-AF65-F5344CB8AC3E}">
        <p14:creationId xmlns:p14="http://schemas.microsoft.com/office/powerpoint/2010/main" val="4150730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97201"/>
            <a:ext cx="9485930" cy="574284"/>
          </a:xfrm>
        </p:spPr>
        <p:txBody>
          <a:bodyPr/>
          <a:lstStyle/>
          <a:p>
            <a:r>
              <a:rPr lang="es-UY" sz="2400" dirty="0"/>
              <a:t>Proyecto de circular de la Oficina Internacional y actualización de la Compilación de Envíos de Correspondencia en línea</a:t>
            </a:r>
          </a:p>
        </p:txBody>
      </p:sp>
      <p:pic>
        <p:nvPicPr>
          <p:cNvPr id="5" name="Image 10">
            <a:extLst>
              <a:ext uri="{FF2B5EF4-FFF2-40B4-BE49-F238E27FC236}">
                <a16:creationId xmlns:a16="http://schemas.microsoft.com/office/drawing/2014/main" id="{1C472C11-651A-4F0D-9E34-4E4E8E86C99D}"/>
              </a:ext>
            </a:extLst>
          </p:cNvPr>
          <p:cNvPicPr>
            <a:picLocks noChangeAspect="1"/>
          </p:cNvPicPr>
          <p:nvPr/>
        </p:nvPicPr>
        <p:blipFill>
          <a:blip r:embed="rId2"/>
          <a:stretch>
            <a:fillRect/>
          </a:stretch>
        </p:blipFill>
        <p:spPr>
          <a:xfrm>
            <a:off x="3654315" y="1606422"/>
            <a:ext cx="6972001" cy="2182173"/>
          </a:xfrm>
          <a:prstGeom prst="rect">
            <a:avLst/>
          </a:prstGeom>
        </p:spPr>
      </p:pic>
      <p:pic>
        <p:nvPicPr>
          <p:cNvPr id="6" name="Image 12">
            <a:extLst>
              <a:ext uri="{FF2B5EF4-FFF2-40B4-BE49-F238E27FC236}">
                <a16:creationId xmlns:a16="http://schemas.microsoft.com/office/drawing/2014/main" id="{4A5E839B-5DE4-4F73-A587-142269305292}"/>
              </a:ext>
            </a:extLst>
          </p:cNvPr>
          <p:cNvPicPr>
            <a:picLocks noChangeAspect="1"/>
          </p:cNvPicPr>
          <p:nvPr/>
        </p:nvPicPr>
        <p:blipFill>
          <a:blip r:embed="rId3"/>
          <a:stretch>
            <a:fillRect/>
          </a:stretch>
        </p:blipFill>
        <p:spPr>
          <a:xfrm>
            <a:off x="3961673" y="3606990"/>
            <a:ext cx="7150356" cy="2895634"/>
          </a:xfrm>
          <a:prstGeom prst="rect">
            <a:avLst/>
          </a:prstGeom>
        </p:spPr>
      </p:pic>
      <p:grpSp>
        <p:nvGrpSpPr>
          <p:cNvPr id="7" name="Groupe 13">
            <a:extLst>
              <a:ext uri="{FF2B5EF4-FFF2-40B4-BE49-F238E27FC236}">
                <a16:creationId xmlns:a16="http://schemas.microsoft.com/office/drawing/2014/main" id="{172A730E-6C08-49EC-A10E-BB87D437F243}"/>
              </a:ext>
            </a:extLst>
          </p:cNvPr>
          <p:cNvGrpSpPr/>
          <p:nvPr/>
        </p:nvGrpSpPr>
        <p:grpSpPr>
          <a:xfrm>
            <a:off x="860210" y="2008416"/>
            <a:ext cx="3106476" cy="4089075"/>
            <a:chOff x="659855" y="1763559"/>
            <a:chExt cx="3384147" cy="4454574"/>
          </a:xfrm>
        </p:grpSpPr>
        <p:pic>
          <p:nvPicPr>
            <p:cNvPr id="8" name="Image 2">
              <a:extLst>
                <a:ext uri="{FF2B5EF4-FFF2-40B4-BE49-F238E27FC236}">
                  <a16:creationId xmlns:a16="http://schemas.microsoft.com/office/drawing/2014/main" id="{77E6C44B-290B-42ED-97CF-496D3D9EB311}"/>
                </a:ext>
              </a:extLst>
            </p:cNvPr>
            <p:cNvPicPr>
              <a:picLocks noChangeAspect="1"/>
            </p:cNvPicPr>
            <p:nvPr/>
          </p:nvPicPr>
          <p:blipFill>
            <a:blip r:embed="rId4"/>
            <a:stretch>
              <a:fillRect/>
            </a:stretch>
          </p:blipFill>
          <p:spPr>
            <a:xfrm rot="20657763">
              <a:off x="659855" y="1763559"/>
              <a:ext cx="3384147" cy="4454574"/>
            </a:xfrm>
            <a:prstGeom prst="rect">
              <a:avLst/>
            </a:prstGeom>
          </p:spPr>
        </p:pic>
        <p:sp>
          <p:nvSpPr>
            <p:cNvPr id="9" name="ZoneTexte 6">
              <a:extLst>
                <a:ext uri="{FF2B5EF4-FFF2-40B4-BE49-F238E27FC236}">
                  <a16:creationId xmlns:a16="http://schemas.microsoft.com/office/drawing/2014/main" id="{805C997D-6ABD-4AE4-90EE-781BDF8A3D2E}"/>
                </a:ext>
              </a:extLst>
            </p:cNvPr>
            <p:cNvSpPr txBox="1"/>
            <p:nvPr/>
          </p:nvSpPr>
          <p:spPr>
            <a:xfrm rot="18085889">
              <a:off x="289510" y="3245179"/>
              <a:ext cx="3731235" cy="769441"/>
            </a:xfrm>
            <a:prstGeom prst="rect">
              <a:avLst/>
            </a:prstGeom>
            <a:noFill/>
          </p:spPr>
          <p:txBody>
            <a:bodyPr wrap="square" rtlCol="0">
              <a:spAutoFit/>
            </a:bodyPr>
            <a:lstStyle/>
            <a:p>
              <a:pPr algn="ctr"/>
              <a:r>
                <a:rPr lang="es-UY" sz="4000" dirty="0">
                  <a:solidFill>
                    <a:srgbClr val="FF0000"/>
                  </a:solidFill>
                  <a:effectLst>
                    <a:outerShdw blurRad="38100" dist="38100" dir="2700000" algn="tl">
                      <a:srgbClr val="000000">
                        <a:alpha val="43137"/>
                      </a:srgbClr>
                    </a:outerShdw>
                  </a:effectLst>
                </a:rPr>
                <a:t>P R O Y E C T O</a:t>
              </a:r>
            </a:p>
          </p:txBody>
        </p:sp>
      </p:grpSp>
    </p:spTree>
    <p:extLst>
      <p:ext uri="{BB962C8B-B14F-4D97-AF65-F5344CB8AC3E}">
        <p14:creationId xmlns:p14="http://schemas.microsoft.com/office/powerpoint/2010/main" val="3229182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3" y="497201"/>
            <a:ext cx="9405719" cy="574284"/>
          </a:xfrm>
        </p:spPr>
        <p:txBody>
          <a:bodyPr/>
          <a:lstStyle/>
          <a:p>
            <a:r>
              <a:rPr lang="es-UY" sz="2600" dirty="0"/>
              <a:t>Si tiene más preguntas o desea más información, no dude en contactarnos:</a:t>
            </a:r>
          </a:p>
        </p:txBody>
      </p:sp>
      <p:grpSp>
        <p:nvGrpSpPr>
          <p:cNvPr id="5" name="Group 4">
            <a:extLst>
              <a:ext uri="{FF2B5EF4-FFF2-40B4-BE49-F238E27FC236}">
                <a16:creationId xmlns:a16="http://schemas.microsoft.com/office/drawing/2014/main" id="{3D13720A-230F-49F2-B334-80AC7D0C4E5C}"/>
              </a:ext>
            </a:extLst>
          </p:cNvPr>
          <p:cNvGrpSpPr/>
          <p:nvPr/>
        </p:nvGrpSpPr>
        <p:grpSpPr>
          <a:xfrm>
            <a:off x="336549" y="1552265"/>
            <a:ext cx="11340000" cy="4903695"/>
            <a:chOff x="336549" y="1552265"/>
            <a:chExt cx="11534905" cy="4903695"/>
          </a:xfrm>
        </p:grpSpPr>
        <p:sp>
          <p:nvSpPr>
            <p:cNvPr id="6" name="Straight Connector 5">
              <a:extLst>
                <a:ext uri="{FF2B5EF4-FFF2-40B4-BE49-F238E27FC236}">
                  <a16:creationId xmlns:a16="http://schemas.microsoft.com/office/drawing/2014/main" id="{54CEA85D-36AB-48E3-B643-354629E4D071}"/>
                </a:ext>
              </a:extLst>
            </p:cNvPr>
            <p:cNvSpPr/>
            <p:nvPr/>
          </p:nvSpPr>
          <p:spPr>
            <a:xfrm>
              <a:off x="336549" y="155226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7" name="Freeform: Shape 6">
              <a:extLst>
                <a:ext uri="{FF2B5EF4-FFF2-40B4-BE49-F238E27FC236}">
                  <a16:creationId xmlns:a16="http://schemas.microsoft.com/office/drawing/2014/main" id="{43B97533-A7CB-4D19-9C16-C8955B34EB50}"/>
                </a:ext>
              </a:extLst>
            </p:cNvPr>
            <p:cNvSpPr/>
            <p:nvPr/>
          </p:nvSpPr>
          <p:spPr>
            <a:xfrm>
              <a:off x="336550" y="1552265"/>
              <a:ext cx="2476563" cy="689069"/>
            </a:xfrm>
            <a:custGeom>
              <a:avLst/>
              <a:gdLst>
                <a:gd name="connsiteX0" fmla="*/ 0 w 2389141"/>
                <a:gd name="connsiteY0" fmla="*/ 0 h 689069"/>
                <a:gd name="connsiteX1" fmla="*/ 2389141 w 2389141"/>
                <a:gd name="connsiteY1" fmla="*/ 0 h 689069"/>
                <a:gd name="connsiteX2" fmla="*/ 2389141 w 2389141"/>
                <a:gd name="connsiteY2" fmla="*/ 689069 h 689069"/>
                <a:gd name="connsiteX3" fmla="*/ 0 w 2389141"/>
                <a:gd name="connsiteY3" fmla="*/ 689069 h 689069"/>
                <a:gd name="connsiteX4" fmla="*/ 0 w 2389141"/>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41" h="689069">
                  <a:moveTo>
                    <a:pt x="0" y="0"/>
                  </a:moveTo>
                  <a:lnTo>
                    <a:pt x="2389141" y="0"/>
                  </a:lnTo>
                  <a:lnTo>
                    <a:pt x="2389141"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Fortalecimiento de capacidades:</a:t>
              </a:r>
            </a:p>
          </p:txBody>
        </p:sp>
        <p:sp>
          <p:nvSpPr>
            <p:cNvPr id="8" name="Freeform: Shape 7">
              <a:extLst>
                <a:ext uri="{FF2B5EF4-FFF2-40B4-BE49-F238E27FC236}">
                  <a16:creationId xmlns:a16="http://schemas.microsoft.com/office/drawing/2014/main" id="{87665799-D644-40F7-B8F2-1A93B600DF2A}"/>
                </a:ext>
              </a:extLst>
            </p:cNvPr>
            <p:cNvSpPr/>
            <p:nvPr/>
          </p:nvSpPr>
          <p:spPr>
            <a:xfrm>
              <a:off x="2896787" y="1583556"/>
              <a:ext cx="8954032" cy="625814"/>
            </a:xfrm>
            <a:custGeom>
              <a:avLst/>
              <a:gdLst>
                <a:gd name="connsiteX0" fmla="*/ 0 w 8954032"/>
                <a:gd name="connsiteY0" fmla="*/ 0 h 625814"/>
                <a:gd name="connsiteX1" fmla="*/ 8954032 w 8954032"/>
                <a:gd name="connsiteY1" fmla="*/ 0 h 625814"/>
                <a:gd name="connsiteX2" fmla="*/ 8954032 w 8954032"/>
                <a:gd name="connsiteY2" fmla="*/ 625814 h 625814"/>
                <a:gd name="connsiteX3" fmla="*/ 0 w 8954032"/>
                <a:gd name="connsiteY3" fmla="*/ 625814 h 625814"/>
                <a:gd name="connsiteX4" fmla="*/ 0 w 8954032"/>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032" h="625814">
                  <a:moveTo>
                    <a:pt x="0" y="0"/>
                  </a:moveTo>
                  <a:lnTo>
                    <a:pt x="8954032" y="0"/>
                  </a:lnTo>
                  <a:lnTo>
                    <a:pt x="8954032"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2"/>
                </a:rPr>
                <a:t>letters@upu.int</a:t>
              </a:r>
            </a:p>
          </p:txBody>
        </p:sp>
        <p:sp>
          <p:nvSpPr>
            <p:cNvPr id="9" name="Straight Connector 8">
              <a:extLst>
                <a:ext uri="{FF2B5EF4-FFF2-40B4-BE49-F238E27FC236}">
                  <a16:creationId xmlns:a16="http://schemas.microsoft.com/office/drawing/2014/main" id="{AE81DD4C-B4DB-4E79-8BAB-EA1AD69C9B38}"/>
                </a:ext>
              </a:extLst>
            </p:cNvPr>
            <p:cNvSpPr/>
            <p:nvPr/>
          </p:nvSpPr>
          <p:spPr>
            <a:xfrm>
              <a:off x="2924790" y="2209371"/>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sp>
          <p:nvSpPr>
            <p:cNvPr id="10" name="Straight Connector 9">
              <a:extLst>
                <a:ext uri="{FF2B5EF4-FFF2-40B4-BE49-F238E27FC236}">
                  <a16:creationId xmlns:a16="http://schemas.microsoft.com/office/drawing/2014/main" id="{8BB2D3EC-5363-46F8-A5AE-D8CA95093F93}"/>
                </a:ext>
              </a:extLst>
            </p:cNvPr>
            <p:cNvSpPr/>
            <p:nvPr/>
          </p:nvSpPr>
          <p:spPr>
            <a:xfrm>
              <a:off x="336549" y="224133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1" name="Freeform: Shape 10">
              <a:extLst>
                <a:ext uri="{FF2B5EF4-FFF2-40B4-BE49-F238E27FC236}">
                  <a16:creationId xmlns:a16="http://schemas.microsoft.com/office/drawing/2014/main" id="{FFA252AA-B431-4304-A673-20CCDFD36D3E}"/>
                </a:ext>
              </a:extLst>
            </p:cNvPr>
            <p:cNvSpPr/>
            <p:nvPr/>
          </p:nvSpPr>
          <p:spPr>
            <a:xfrm>
              <a:off x="336550" y="2241335"/>
              <a:ext cx="2476562"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Servicios físicos:</a:t>
              </a:r>
            </a:p>
          </p:txBody>
        </p:sp>
        <p:sp>
          <p:nvSpPr>
            <p:cNvPr id="12" name="Freeform: Shape 11">
              <a:extLst>
                <a:ext uri="{FF2B5EF4-FFF2-40B4-BE49-F238E27FC236}">
                  <a16:creationId xmlns:a16="http://schemas.microsoft.com/office/drawing/2014/main" id="{98B83DA3-332A-49EE-AD45-17DE6FA1DD85}"/>
                </a:ext>
              </a:extLst>
            </p:cNvPr>
            <p:cNvSpPr/>
            <p:nvPr/>
          </p:nvSpPr>
          <p:spPr>
            <a:xfrm>
              <a:off x="2898082" y="227262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3"/>
                </a:rPr>
                <a:t>poc.psdeig.secretariat@upu.int</a:t>
              </a:r>
            </a:p>
          </p:txBody>
        </p:sp>
        <p:sp>
          <p:nvSpPr>
            <p:cNvPr id="13" name="Straight Connector 12">
              <a:extLst>
                <a:ext uri="{FF2B5EF4-FFF2-40B4-BE49-F238E27FC236}">
                  <a16:creationId xmlns:a16="http://schemas.microsoft.com/office/drawing/2014/main" id="{269D1AB9-1818-43EB-B7C2-B49EFB88A2FA}"/>
                </a:ext>
              </a:extLst>
            </p:cNvPr>
            <p:cNvSpPr/>
            <p:nvPr/>
          </p:nvSpPr>
          <p:spPr>
            <a:xfrm>
              <a:off x="2923715" y="289844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sp>
          <p:nvSpPr>
            <p:cNvPr id="14" name="Straight Connector 13">
              <a:extLst>
                <a:ext uri="{FF2B5EF4-FFF2-40B4-BE49-F238E27FC236}">
                  <a16:creationId xmlns:a16="http://schemas.microsoft.com/office/drawing/2014/main" id="{07C058B1-8DFA-4D8B-AC9A-B33A3AEC1EF2}"/>
                </a:ext>
              </a:extLst>
            </p:cNvPr>
            <p:cNvSpPr/>
            <p:nvPr/>
          </p:nvSpPr>
          <p:spPr>
            <a:xfrm>
              <a:off x="336549" y="293040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5" name="Freeform: Shape 14">
              <a:extLst>
                <a:ext uri="{FF2B5EF4-FFF2-40B4-BE49-F238E27FC236}">
                  <a16:creationId xmlns:a16="http://schemas.microsoft.com/office/drawing/2014/main" id="{24BF109B-E897-4269-B425-41F460B86EB3}"/>
                </a:ext>
              </a:extLst>
            </p:cNvPr>
            <p:cNvSpPr/>
            <p:nvPr/>
          </p:nvSpPr>
          <p:spPr>
            <a:xfrm>
              <a:off x="336549" y="2930404"/>
              <a:ext cx="2535218"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Calidad de servicio:</a:t>
              </a:r>
            </a:p>
          </p:txBody>
        </p:sp>
        <p:sp>
          <p:nvSpPr>
            <p:cNvPr id="16" name="Freeform: Shape 15">
              <a:extLst>
                <a:ext uri="{FF2B5EF4-FFF2-40B4-BE49-F238E27FC236}">
                  <a16:creationId xmlns:a16="http://schemas.microsoft.com/office/drawing/2014/main" id="{5C1EC8F1-A8D1-479B-872C-0F84807546F6}"/>
                </a:ext>
              </a:extLst>
            </p:cNvPr>
            <p:cNvSpPr/>
            <p:nvPr/>
          </p:nvSpPr>
          <p:spPr>
            <a:xfrm>
              <a:off x="2898082" y="296169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4"/>
                </a:rPr>
                <a:t>information.qs@upu.int</a:t>
              </a:r>
            </a:p>
          </p:txBody>
        </p:sp>
        <p:sp>
          <p:nvSpPr>
            <p:cNvPr id="17" name="Straight Connector 16">
              <a:extLst>
                <a:ext uri="{FF2B5EF4-FFF2-40B4-BE49-F238E27FC236}">
                  <a16:creationId xmlns:a16="http://schemas.microsoft.com/office/drawing/2014/main" id="{061979EC-0892-49E6-B59C-6A59BA8ABE73}"/>
                </a:ext>
              </a:extLst>
            </p:cNvPr>
            <p:cNvSpPr/>
            <p:nvPr/>
          </p:nvSpPr>
          <p:spPr>
            <a:xfrm>
              <a:off x="2923715" y="358751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sp>
          <p:nvSpPr>
            <p:cNvPr id="18" name="Straight Connector 17">
              <a:extLst>
                <a:ext uri="{FF2B5EF4-FFF2-40B4-BE49-F238E27FC236}">
                  <a16:creationId xmlns:a16="http://schemas.microsoft.com/office/drawing/2014/main" id="{74A71444-F190-4DD4-B5B8-927BE4E6E531}"/>
                </a:ext>
              </a:extLst>
            </p:cNvPr>
            <p:cNvSpPr/>
            <p:nvPr/>
          </p:nvSpPr>
          <p:spPr>
            <a:xfrm>
              <a:off x="336549" y="361947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19" name="Freeform: Shape 18">
              <a:extLst>
                <a:ext uri="{FF2B5EF4-FFF2-40B4-BE49-F238E27FC236}">
                  <a16:creationId xmlns:a16="http://schemas.microsoft.com/office/drawing/2014/main" id="{DAE0422C-FCA9-46E1-951D-E16EE7C8E2A0}"/>
                </a:ext>
              </a:extLst>
            </p:cNvPr>
            <p:cNvSpPr/>
            <p:nvPr/>
          </p:nvSpPr>
          <p:spPr>
            <a:xfrm>
              <a:off x="336550" y="361947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Remuneración:</a:t>
              </a:r>
            </a:p>
          </p:txBody>
        </p:sp>
        <p:sp>
          <p:nvSpPr>
            <p:cNvPr id="20" name="Freeform: Shape 19">
              <a:extLst>
                <a:ext uri="{FF2B5EF4-FFF2-40B4-BE49-F238E27FC236}">
                  <a16:creationId xmlns:a16="http://schemas.microsoft.com/office/drawing/2014/main" id="{04A276D2-72C4-41A1-B2C7-264F8E1F7455}"/>
                </a:ext>
              </a:extLst>
            </p:cNvPr>
            <p:cNvSpPr/>
            <p:nvPr/>
          </p:nvSpPr>
          <p:spPr>
            <a:xfrm>
              <a:off x="2898082" y="3650764"/>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5"/>
                </a:rPr>
                <a:t>dprm-ppre-rem@upu.int</a:t>
              </a:r>
            </a:p>
          </p:txBody>
        </p:sp>
        <p:sp>
          <p:nvSpPr>
            <p:cNvPr id="21" name="Straight Connector 20">
              <a:extLst>
                <a:ext uri="{FF2B5EF4-FFF2-40B4-BE49-F238E27FC236}">
                  <a16:creationId xmlns:a16="http://schemas.microsoft.com/office/drawing/2014/main" id="{405B5818-E040-44F7-9FD0-3903185A58FE}"/>
                </a:ext>
              </a:extLst>
            </p:cNvPr>
            <p:cNvSpPr/>
            <p:nvPr/>
          </p:nvSpPr>
          <p:spPr>
            <a:xfrm>
              <a:off x="2923715" y="4276579"/>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22" name="Straight Connector 21">
              <a:extLst>
                <a:ext uri="{FF2B5EF4-FFF2-40B4-BE49-F238E27FC236}">
                  <a16:creationId xmlns:a16="http://schemas.microsoft.com/office/drawing/2014/main" id="{D29D4ABE-CAB1-4B2B-84C9-13BE7210E06A}"/>
                </a:ext>
              </a:extLst>
            </p:cNvPr>
            <p:cNvSpPr/>
            <p:nvPr/>
          </p:nvSpPr>
          <p:spPr>
            <a:xfrm>
              <a:off x="336549" y="43085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23" name="Freeform: Shape 22">
              <a:extLst>
                <a:ext uri="{FF2B5EF4-FFF2-40B4-BE49-F238E27FC236}">
                  <a16:creationId xmlns:a16="http://schemas.microsoft.com/office/drawing/2014/main" id="{52514265-CEDF-4878-9457-CB7EE81452ED}"/>
                </a:ext>
              </a:extLst>
            </p:cNvPr>
            <p:cNvSpPr/>
            <p:nvPr/>
          </p:nvSpPr>
          <p:spPr>
            <a:xfrm>
              <a:off x="336550" y="430854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Contabilidad:</a:t>
              </a:r>
            </a:p>
          </p:txBody>
        </p:sp>
        <p:sp>
          <p:nvSpPr>
            <p:cNvPr id="24" name="Freeform: Shape 23">
              <a:extLst>
                <a:ext uri="{FF2B5EF4-FFF2-40B4-BE49-F238E27FC236}">
                  <a16:creationId xmlns:a16="http://schemas.microsoft.com/office/drawing/2014/main" id="{291D7A68-3259-4C2E-A7D7-08DB4E648E3F}"/>
                </a:ext>
              </a:extLst>
            </p:cNvPr>
            <p:cNvSpPr/>
            <p:nvPr/>
          </p:nvSpPr>
          <p:spPr>
            <a:xfrm>
              <a:off x="2898082" y="432271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6"/>
                </a:rPr>
                <a:t>central.accounting@upu.int</a:t>
              </a:r>
            </a:p>
          </p:txBody>
        </p:sp>
        <p:sp>
          <p:nvSpPr>
            <p:cNvPr id="25" name="Straight Connector 24">
              <a:extLst>
                <a:ext uri="{FF2B5EF4-FFF2-40B4-BE49-F238E27FC236}">
                  <a16:creationId xmlns:a16="http://schemas.microsoft.com/office/drawing/2014/main" id="{4080B173-0BC9-4849-BAC0-62F1679428B5}"/>
                </a:ext>
              </a:extLst>
            </p:cNvPr>
            <p:cNvSpPr/>
            <p:nvPr/>
          </p:nvSpPr>
          <p:spPr>
            <a:xfrm>
              <a:off x="2923715" y="4965648"/>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sp>
          <p:nvSpPr>
            <p:cNvPr id="26" name="Straight Connector 25">
              <a:extLst>
                <a:ext uri="{FF2B5EF4-FFF2-40B4-BE49-F238E27FC236}">
                  <a16:creationId xmlns:a16="http://schemas.microsoft.com/office/drawing/2014/main" id="{258524AB-4060-4CDB-9DBD-E01A8677EA3E}"/>
                </a:ext>
              </a:extLst>
            </p:cNvPr>
            <p:cNvSpPr/>
            <p:nvPr/>
          </p:nvSpPr>
          <p:spPr>
            <a:xfrm>
              <a:off x="336549" y="4997612"/>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27" name="Freeform: Shape 26">
              <a:extLst>
                <a:ext uri="{FF2B5EF4-FFF2-40B4-BE49-F238E27FC236}">
                  <a16:creationId xmlns:a16="http://schemas.microsoft.com/office/drawing/2014/main" id="{56E15CB3-9CC3-4D1F-A4AC-B9816F565CBF}"/>
                </a:ext>
              </a:extLst>
            </p:cNvPr>
            <p:cNvSpPr/>
            <p:nvPr/>
          </p:nvSpPr>
          <p:spPr>
            <a:xfrm>
              <a:off x="336550" y="4933444"/>
              <a:ext cx="258824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Cumplimiento de los intercambios EDI:</a:t>
              </a:r>
            </a:p>
          </p:txBody>
        </p:sp>
        <p:sp>
          <p:nvSpPr>
            <p:cNvPr id="28" name="Freeform: Shape 27">
              <a:extLst>
                <a:ext uri="{FF2B5EF4-FFF2-40B4-BE49-F238E27FC236}">
                  <a16:creationId xmlns:a16="http://schemas.microsoft.com/office/drawing/2014/main" id="{C872384F-EEBA-42AF-8A8E-449377931382}"/>
                </a:ext>
              </a:extLst>
            </p:cNvPr>
            <p:cNvSpPr/>
            <p:nvPr/>
          </p:nvSpPr>
          <p:spPr>
            <a:xfrm>
              <a:off x="2898082" y="502890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7"/>
                </a:rPr>
                <a:t>compliance.standards@upu.int</a:t>
              </a:r>
            </a:p>
          </p:txBody>
        </p:sp>
        <p:sp>
          <p:nvSpPr>
            <p:cNvPr id="29" name="Straight Connector 28">
              <a:extLst>
                <a:ext uri="{FF2B5EF4-FFF2-40B4-BE49-F238E27FC236}">
                  <a16:creationId xmlns:a16="http://schemas.microsoft.com/office/drawing/2014/main" id="{81FEF969-E0A2-469C-8802-200D06D58BD2}"/>
                </a:ext>
              </a:extLst>
            </p:cNvPr>
            <p:cNvSpPr/>
            <p:nvPr/>
          </p:nvSpPr>
          <p:spPr>
            <a:xfrm>
              <a:off x="2923715" y="5654718"/>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sp>
          <p:nvSpPr>
            <p:cNvPr id="30" name="Straight Connector 29">
              <a:extLst>
                <a:ext uri="{FF2B5EF4-FFF2-40B4-BE49-F238E27FC236}">
                  <a16:creationId xmlns:a16="http://schemas.microsoft.com/office/drawing/2014/main" id="{FA262664-AE39-4272-85AF-7AD4A8100BB1}"/>
                </a:ext>
              </a:extLst>
            </p:cNvPr>
            <p:cNvSpPr/>
            <p:nvPr/>
          </p:nvSpPr>
          <p:spPr>
            <a:xfrm>
              <a:off x="336549" y="5686681"/>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UY" dirty="0"/>
            </a:p>
          </p:txBody>
        </p:sp>
        <p:sp>
          <p:nvSpPr>
            <p:cNvPr id="31" name="Freeform: Shape 30">
              <a:extLst>
                <a:ext uri="{FF2B5EF4-FFF2-40B4-BE49-F238E27FC236}">
                  <a16:creationId xmlns:a16="http://schemas.microsoft.com/office/drawing/2014/main" id="{ACB55C79-686E-41B2-83FE-12B51389874C}"/>
                </a:ext>
              </a:extLst>
            </p:cNvPr>
            <p:cNvSpPr/>
            <p:nvPr/>
          </p:nvSpPr>
          <p:spPr>
            <a:xfrm>
              <a:off x="336549" y="5766891"/>
              <a:ext cx="2560237"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600" b="1" dirty="0">
                  <a:latin typeface="Verdana" panose="020B0604030504040204" pitchFamily="34" charset="0"/>
                  <a:ea typeface="Verdana" panose="020B0604030504040204" pitchFamily="34" charset="0"/>
                </a:rPr>
                <a:t>Apoyo técnico:</a:t>
              </a:r>
            </a:p>
          </p:txBody>
        </p:sp>
        <p:sp>
          <p:nvSpPr>
            <p:cNvPr id="32" name="Freeform: Shape 31">
              <a:extLst>
                <a:ext uri="{FF2B5EF4-FFF2-40B4-BE49-F238E27FC236}">
                  <a16:creationId xmlns:a16="http://schemas.microsoft.com/office/drawing/2014/main" id="{FEF78187-D73F-42BA-8FE6-ED760CC146BA}"/>
                </a:ext>
              </a:extLst>
            </p:cNvPr>
            <p:cNvSpPr/>
            <p:nvPr/>
          </p:nvSpPr>
          <p:spPr>
            <a:xfrm>
              <a:off x="2898082" y="5717972"/>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UY" sz="1800" b="1" dirty="0">
                  <a:latin typeface="Verdana" panose="020B0604030504040204" pitchFamily="34" charset="0"/>
                  <a:ea typeface="Verdana" panose="020B0604030504040204" pitchFamily="34" charset="0"/>
                  <a:hlinkClick r:id="rId8"/>
                </a:rPr>
                <a:t>support.upu.int</a:t>
              </a:r>
            </a:p>
          </p:txBody>
        </p:sp>
        <p:sp>
          <p:nvSpPr>
            <p:cNvPr id="33" name="Straight Connector 32">
              <a:extLst>
                <a:ext uri="{FF2B5EF4-FFF2-40B4-BE49-F238E27FC236}">
                  <a16:creationId xmlns:a16="http://schemas.microsoft.com/office/drawing/2014/main" id="{FD44EDD1-3EE2-4651-B868-B6F7FA291B68}"/>
                </a:ext>
              </a:extLst>
            </p:cNvPr>
            <p:cNvSpPr/>
            <p:nvPr/>
          </p:nvSpPr>
          <p:spPr>
            <a:xfrm>
              <a:off x="2923715" y="6343787"/>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UY" dirty="0"/>
            </a:p>
          </p:txBody>
        </p:sp>
      </p:grpSp>
      <p:sp>
        <p:nvSpPr>
          <p:cNvPr id="35" name="TextBox 34">
            <a:extLst>
              <a:ext uri="{FF2B5EF4-FFF2-40B4-BE49-F238E27FC236}">
                <a16:creationId xmlns:a16="http://schemas.microsoft.com/office/drawing/2014/main" id="{87671FFE-9F77-4AED-A48B-40930C509017}"/>
              </a:ext>
            </a:extLst>
          </p:cNvPr>
          <p:cNvSpPr txBox="1"/>
          <p:nvPr/>
        </p:nvSpPr>
        <p:spPr>
          <a:xfrm>
            <a:off x="3048000" y="3246511"/>
            <a:ext cx="6096000" cy="369332"/>
          </a:xfrm>
          <a:prstGeom prst="rect">
            <a:avLst/>
          </a:prstGeom>
          <a:noFill/>
        </p:spPr>
        <p:txBody>
          <a:bodyPr wrap="square">
            <a:spAutoFit/>
          </a:bodyPr>
          <a:lstStyle/>
          <a:p>
            <a:r>
              <a:rPr lang="es-UY" sz="1800"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085464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1743544" y="224197"/>
            <a:ext cx="10112426" cy="574284"/>
          </a:xfrm>
        </p:spPr>
        <p:txBody>
          <a:bodyPr/>
          <a:lstStyle/>
          <a:p>
            <a:r>
              <a:rPr lang="es-UY" sz="3200" dirty="0"/>
              <a:t>Materiales del seminario web</a:t>
            </a:r>
          </a:p>
        </p:txBody>
      </p:sp>
      <p:pic>
        <p:nvPicPr>
          <p:cNvPr id="5" name="Picture 4">
            <a:extLst>
              <a:ext uri="{FF2B5EF4-FFF2-40B4-BE49-F238E27FC236}">
                <a16:creationId xmlns:a16="http://schemas.microsoft.com/office/drawing/2014/main" id="{EF240D82-4A61-4C12-A11E-B29EE363F414}"/>
              </a:ext>
            </a:extLst>
          </p:cNvPr>
          <p:cNvPicPr>
            <a:picLocks noChangeAspect="1"/>
          </p:cNvPicPr>
          <p:nvPr/>
        </p:nvPicPr>
        <p:blipFill>
          <a:blip r:embed="rId2"/>
          <a:stretch>
            <a:fillRect/>
          </a:stretch>
        </p:blipFill>
        <p:spPr>
          <a:xfrm>
            <a:off x="6618914" y="1449198"/>
            <a:ext cx="5200457" cy="4557289"/>
          </a:xfrm>
          <a:prstGeom prst="rect">
            <a:avLst/>
          </a:prstGeom>
        </p:spPr>
      </p:pic>
      <p:pic>
        <p:nvPicPr>
          <p:cNvPr id="10" name="Picture 9">
            <a:extLst>
              <a:ext uri="{FF2B5EF4-FFF2-40B4-BE49-F238E27FC236}">
                <a16:creationId xmlns:a16="http://schemas.microsoft.com/office/drawing/2014/main" id="{615A22A6-33BB-460A-B2DF-DBCB578DE4AA}"/>
              </a:ext>
            </a:extLst>
          </p:cNvPr>
          <p:cNvPicPr>
            <a:picLocks noChangeAspect="1"/>
          </p:cNvPicPr>
          <p:nvPr/>
        </p:nvPicPr>
        <p:blipFill>
          <a:blip r:embed="rId3"/>
          <a:stretch>
            <a:fillRect/>
          </a:stretch>
        </p:blipFill>
        <p:spPr>
          <a:xfrm>
            <a:off x="467075" y="1426128"/>
            <a:ext cx="5951806" cy="4460496"/>
          </a:xfrm>
          <a:prstGeom prst="rect">
            <a:avLst/>
          </a:prstGeom>
        </p:spPr>
      </p:pic>
      <p:sp>
        <p:nvSpPr>
          <p:cNvPr id="15" name="TextBox 14">
            <a:extLst>
              <a:ext uri="{FF2B5EF4-FFF2-40B4-BE49-F238E27FC236}">
                <a16:creationId xmlns:a16="http://schemas.microsoft.com/office/drawing/2014/main" id="{6A8F4147-5109-443B-A60B-B82C5621CACC}"/>
              </a:ext>
            </a:extLst>
          </p:cNvPr>
          <p:cNvSpPr txBox="1"/>
          <p:nvPr/>
        </p:nvSpPr>
        <p:spPr>
          <a:xfrm>
            <a:off x="1781644" y="873711"/>
            <a:ext cx="9796244" cy="307777"/>
          </a:xfrm>
          <a:prstGeom prst="rect">
            <a:avLst/>
          </a:prstGeom>
          <a:noFill/>
        </p:spPr>
        <p:txBody>
          <a:bodyPr wrap="square">
            <a:spAutoFit/>
          </a:bodyPr>
          <a:lstStyle/>
          <a:p>
            <a:r>
              <a:rPr lang="es-UY" sz="1400" b="1" dirty="0">
                <a:latin typeface="Verdana" panose="020B0604030504040204" pitchFamily="34" charset="0"/>
                <a:ea typeface="Verdana" panose="020B0604030504040204" pitchFamily="34" charset="0"/>
              </a:rPr>
              <a:t>www.upu.int/en/postal-solutions/programmes-services/physical-services#capacity-building</a:t>
            </a:r>
          </a:p>
        </p:txBody>
      </p:sp>
      <p:sp>
        <p:nvSpPr>
          <p:cNvPr id="14" name="Rectangle: Rounded Corners 13">
            <a:extLst>
              <a:ext uri="{FF2B5EF4-FFF2-40B4-BE49-F238E27FC236}">
                <a16:creationId xmlns:a16="http://schemas.microsoft.com/office/drawing/2014/main" id="{E5CE713E-1A49-4B7A-9A9F-7A9F305438B0}"/>
              </a:ext>
            </a:extLst>
          </p:cNvPr>
          <p:cNvSpPr/>
          <p:nvPr/>
        </p:nvSpPr>
        <p:spPr>
          <a:xfrm>
            <a:off x="6618914" y="2835479"/>
            <a:ext cx="4446165" cy="453005"/>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C513D75-8724-4532-AF9C-6F8328F2362A}"/>
              </a:ext>
            </a:extLst>
          </p:cNvPr>
          <p:cNvSpPr/>
          <p:nvPr/>
        </p:nvSpPr>
        <p:spPr>
          <a:xfrm>
            <a:off x="6618914" y="4362275"/>
            <a:ext cx="4446165" cy="312490"/>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1981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DC5255-05DB-438A-8BA5-53D1D180C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4299" y="1228518"/>
            <a:ext cx="4988557" cy="4919964"/>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relaxedInset"/>
          </a:sp3d>
        </p:spPr>
      </p:pic>
      <p:sp>
        <p:nvSpPr>
          <p:cNvPr id="6" name="Rectangle 5">
            <a:extLst>
              <a:ext uri="{FF2B5EF4-FFF2-40B4-BE49-F238E27FC236}">
                <a16:creationId xmlns:a16="http://schemas.microsoft.com/office/drawing/2014/main" id="{24AEB209-A1F7-4619-A411-AB49ABE3553B}"/>
              </a:ext>
            </a:extLst>
          </p:cNvPr>
          <p:cNvSpPr/>
          <p:nvPr/>
        </p:nvSpPr>
        <p:spPr>
          <a:xfrm>
            <a:off x="6589135" y="5112726"/>
            <a:ext cx="4468443" cy="523220"/>
          </a:xfrm>
          <a:prstGeom prst="rect">
            <a:avLst/>
          </a:prstGeom>
        </p:spPr>
        <p:txBody>
          <a:bodyPr wrap="square">
            <a:spAutoFit/>
          </a:bodyPr>
          <a:lstStyle/>
          <a:p>
            <a:r>
              <a:rPr lang="es-UY" sz="2800" dirty="0">
                <a:latin typeface="Verdana" panose="020B0604030504040204" pitchFamily="34" charset="0"/>
                <a:ea typeface="Verdana" panose="020B0604030504040204" pitchFamily="34" charset="0"/>
              </a:rPr>
              <a:t>pilkingtond@upu.int</a:t>
            </a:r>
            <a:endParaRPr lang="es-UY" sz="2800" dirty="0">
              <a:latin typeface="Verdana" panose="020B0604030504040204" pitchFamily="34" charset="0"/>
              <a:ea typeface="Verdana" panose="020B0604030504040204" pitchFamily="34" charset="0"/>
              <a:hlinkClick r:id="rId3"/>
            </a:endParaRPr>
          </a:p>
        </p:txBody>
      </p:sp>
      <p:sp>
        <p:nvSpPr>
          <p:cNvPr id="7" name="Rectangle 6">
            <a:extLst>
              <a:ext uri="{FF2B5EF4-FFF2-40B4-BE49-F238E27FC236}">
                <a16:creationId xmlns:a16="http://schemas.microsoft.com/office/drawing/2014/main" id="{66D0A01F-0255-47BA-AEDA-603C96A7FA86}"/>
              </a:ext>
            </a:extLst>
          </p:cNvPr>
          <p:cNvSpPr/>
          <p:nvPr/>
        </p:nvSpPr>
        <p:spPr>
          <a:xfrm>
            <a:off x="3666274" y="1613151"/>
            <a:ext cx="5456050" cy="769441"/>
          </a:xfrm>
          <a:prstGeom prst="rect">
            <a:avLst/>
          </a:prstGeom>
        </p:spPr>
        <p:txBody>
          <a:bodyPr wrap="square">
            <a:spAutoFit/>
          </a:bodyPr>
          <a:lstStyle/>
          <a:p>
            <a:r>
              <a:rPr lang="es-UY" sz="4400" b="1" dirty="0">
                <a:latin typeface="Verdana" panose="020B0604030504040204" pitchFamily="34" charset="0"/>
                <a:ea typeface="Verdana" panose="020B0604030504040204" pitchFamily="34" charset="0"/>
              </a:rPr>
              <a:t>Muchas gracias</a:t>
            </a:r>
          </a:p>
        </p:txBody>
      </p:sp>
      <p:sp>
        <p:nvSpPr>
          <p:cNvPr id="9" name="ZoneTexte 8">
            <a:extLst>
              <a:ext uri="{FF2B5EF4-FFF2-40B4-BE49-F238E27FC236}">
                <a16:creationId xmlns:a16="http://schemas.microsoft.com/office/drawing/2014/main" id="{CE91EDF9-99E6-41E2-8EAD-D54E4F007E45}"/>
              </a:ext>
            </a:extLst>
          </p:cNvPr>
          <p:cNvSpPr txBox="1"/>
          <p:nvPr/>
        </p:nvSpPr>
        <p:spPr>
          <a:xfrm>
            <a:off x="3829049" y="2719004"/>
            <a:ext cx="6443359" cy="1938992"/>
          </a:xfrm>
          <a:prstGeom prst="rect">
            <a:avLst/>
          </a:prstGeom>
          <a:noFill/>
        </p:spPr>
        <p:txBody>
          <a:bodyPr wrap="square">
            <a:spAutoFit/>
          </a:bodyPr>
          <a:lstStyle/>
          <a:p>
            <a:pPr algn="r"/>
            <a:r>
              <a:rPr lang="es-UY" sz="2400" b="1" dirty="0">
                <a:latin typeface="Verdana" panose="020B0604030504040204" pitchFamily="34" charset="0"/>
                <a:ea typeface="Verdana" panose="020B0604030504040204" pitchFamily="34" charset="0"/>
              </a:rPr>
              <a:t>David Pilkington, Coordinador del Programa «Desarrollo de los servicios físicos y cuestiones relacionadas con el Consejo de Explotación Postal»</a:t>
            </a:r>
          </a:p>
        </p:txBody>
      </p:sp>
    </p:spTree>
    <p:extLst>
      <p:ext uri="{BB962C8B-B14F-4D97-AF65-F5344CB8AC3E}">
        <p14:creationId xmlns:p14="http://schemas.microsoft.com/office/powerpoint/2010/main" val="113782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a:xfrm>
            <a:off x="1225446" y="2914559"/>
            <a:ext cx="9741108" cy="2387600"/>
          </a:xfrm>
        </p:spPr>
        <p:txBody>
          <a:bodyPr/>
          <a:lstStyle/>
          <a:p>
            <a:pPr defTabSz="450000"/>
            <a:br>
              <a:rPr lang="es-UY" sz="3200" dirty="0"/>
            </a:br>
            <a:r>
              <a:rPr lang="es-UY" sz="3200" dirty="0"/>
              <a:t>¡MUCHAS GRACIAS!</a:t>
            </a:r>
            <a:br>
              <a:rPr lang="es-UY" sz="3200" dirty="0"/>
            </a:br>
            <a:br>
              <a:rPr lang="es-UY" sz="3200" dirty="0"/>
            </a:br>
            <a:r>
              <a:rPr lang="es-UY" sz="3200" dirty="0"/>
              <a:t>Les agradecemos su atención</a:t>
            </a:r>
            <a:br>
              <a:rPr lang="es-UY" sz="3200" dirty="0"/>
            </a:br>
            <a:br>
              <a:rPr lang="es-UY" sz="3200" dirty="0"/>
            </a:br>
            <a:r>
              <a:rPr lang="es-UY" sz="3200" dirty="0"/>
              <a:t>Si tiene más preguntas o desea más información, no dude escribirnos a</a:t>
            </a:r>
            <a:br>
              <a:rPr lang="es-UY" sz="3200" dirty="0"/>
            </a:br>
            <a:br>
              <a:rPr lang="es-UY" sz="3200" dirty="0"/>
            </a:br>
            <a:r>
              <a:rPr lang="es-UY" sz="3200" dirty="0">
                <a:hlinkClick r:id="rId2">
                  <a:extLst>
                    <a:ext uri="{A12FA001-AC4F-418D-AE19-62706E023703}">
                      <ahyp:hlinkClr xmlns:ahyp="http://schemas.microsoft.com/office/drawing/2018/hyperlinkcolor" val="tx"/>
                    </a:ext>
                  </a:extLst>
                </a:hlinkClick>
              </a:rPr>
              <a:t>POC.PSDEIG.secretariat@upu.int</a:t>
            </a:r>
          </a:p>
        </p:txBody>
      </p:sp>
    </p:spTree>
    <p:extLst>
      <p:ext uri="{BB962C8B-B14F-4D97-AF65-F5344CB8AC3E}">
        <p14:creationId xmlns:p14="http://schemas.microsoft.com/office/powerpoint/2010/main" val="7035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36B5-CF74-4A81-93E7-6E6DEF84E919}"/>
              </a:ext>
            </a:extLst>
          </p:cNvPr>
          <p:cNvSpPr>
            <a:spLocks noGrp="1"/>
          </p:cNvSpPr>
          <p:nvPr>
            <p:ph type="title"/>
          </p:nvPr>
        </p:nvSpPr>
        <p:spPr>
          <a:xfrm>
            <a:off x="1743544" y="337403"/>
            <a:ext cx="10112426" cy="574284"/>
          </a:xfrm>
        </p:spPr>
        <p:txBody>
          <a:bodyPr/>
          <a:lstStyle/>
          <a:p>
            <a:r>
              <a:rPr lang="es-UY" sz="3200" dirty="0">
                <a:cs typeface="+mn-cs"/>
              </a:rPr>
              <a:t>Artículo 18 del Convenio</a:t>
            </a:r>
          </a:p>
        </p:txBody>
      </p:sp>
      <p:sp>
        <p:nvSpPr>
          <p:cNvPr id="4" name="TextBox 3">
            <a:extLst>
              <a:ext uri="{FF2B5EF4-FFF2-40B4-BE49-F238E27FC236}">
                <a16:creationId xmlns:a16="http://schemas.microsoft.com/office/drawing/2014/main" id="{61C2A0DE-7BC0-4F64-B616-2A78A19E2E1C}"/>
              </a:ext>
            </a:extLst>
          </p:cNvPr>
          <p:cNvSpPr txBox="1"/>
          <p:nvPr/>
        </p:nvSpPr>
        <p:spPr>
          <a:xfrm>
            <a:off x="416493" y="1442284"/>
            <a:ext cx="11242107" cy="5078313"/>
          </a:xfrm>
          <a:prstGeom prst="rect">
            <a:avLst/>
          </a:prstGeom>
          <a:noFill/>
        </p:spPr>
        <p:txBody>
          <a:bodyPr wrap="square">
            <a:spAutoFit/>
          </a:bodyPr>
          <a:lstStyle/>
          <a:p>
            <a:pPr algn="just">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Artículo 18</a:t>
            </a:r>
          </a:p>
          <a:p>
            <a:pPr algn="just">
              <a:buNone/>
              <a:tabLst>
                <a:tab pos="540385" algn="l"/>
                <a:tab pos="1620520" algn="l"/>
                <a:tab pos="540385" algn="l"/>
              </a:tabLst>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Servicios suplementarios</a:t>
            </a:r>
          </a:p>
          <a:p>
            <a:pPr algn="just">
              <a:buNone/>
              <a:tabLst>
                <a:tab pos="540385" algn="l"/>
                <a:tab pos="1620520" algn="l"/>
                <a:tab pos="540385" algn="l"/>
              </a:tabLst>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 </a:t>
            </a:r>
          </a:p>
          <a:p>
            <a:pPr algn="just">
              <a:spcBef>
                <a:spcPts val="600"/>
              </a:spcBef>
              <a:buNone/>
              <a:tabLst>
                <a:tab pos="540385" algn="l"/>
                <a:tab pos="900430" algn="l"/>
                <a:tab pos="1260475" algn="l"/>
              </a:tabLst>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1.	Los Países miembros garantizarán la prestación de los </a:t>
            </a:r>
            <a:r>
              <a:rPr lang="es-ES_tradnl" sz="1200" u="sng" dirty="0">
                <a:effectLst/>
                <a:latin typeface="Verdana" panose="020B0604030504040204" pitchFamily="34" charset="0"/>
                <a:ea typeface="Verdana" panose="020B0604030504040204" pitchFamily="34" charset="0"/>
                <a:cs typeface="Times New Roman" panose="02020603050405020304" pitchFamily="18" charset="0"/>
              </a:rPr>
              <a:t>servicios suplementarios obligatorios</a:t>
            </a:r>
            <a:r>
              <a:rPr lang="es-ES_tradnl" sz="1200" dirty="0">
                <a:effectLst/>
                <a:latin typeface="Verdana" panose="020B0604030504040204" pitchFamily="34" charset="0"/>
                <a:ea typeface="Verdana" panose="020B0604030504040204" pitchFamily="34" charset="0"/>
                <a:cs typeface="Times New Roman" panose="02020603050405020304" pitchFamily="18" charset="0"/>
              </a:rPr>
              <a:t> siguientes:</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1.1	servicio de certificación para los envíos de correspondencia-avión y prioritarios de salida </a:t>
            </a:r>
            <a:r>
              <a:rPr lang="es-ES_tradnl" sz="1200" b="1" dirty="0">
                <a:effectLst/>
                <a:latin typeface="Verdana" panose="020B0604030504040204" pitchFamily="34" charset="0"/>
                <a:ea typeface="Verdana" panose="020B0604030504040204" pitchFamily="34" charset="0"/>
                <a:cs typeface="Times New Roman" panose="02020603050405020304" pitchFamily="18" charset="0"/>
              </a:rPr>
              <a:t>y de llegada que contienen únicamente documentos</a:t>
            </a:r>
            <a:r>
              <a:rPr lang="es-ES_tradnl" sz="1200" dirty="0">
                <a:effectLst/>
                <a:latin typeface="Verdana" panose="020B0604030504040204" pitchFamily="34" charset="0"/>
                <a:ea typeface="Verdana" panose="020B0604030504040204" pitchFamily="34" charset="0"/>
                <a:cs typeface="Times New Roman" panose="02020603050405020304" pitchFamily="18" charset="0"/>
              </a:rPr>
              <a:t>;</a:t>
            </a:r>
          </a:p>
          <a:p>
            <a:pPr marL="540385" indent="-540385" algn="just">
              <a:spcBef>
                <a:spcPts val="600"/>
              </a:spcBef>
              <a:buNone/>
            </a:pPr>
            <a:r>
              <a:rPr lang="es-ES_tradnl" sz="12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1.2	servicio de distribución con seguimiento para los envíos de correspondencia-avión y prioritarios de llegada que contienen mercaderías</a:t>
            </a:r>
            <a:r>
              <a:rPr lang="es-ES_tradnl" sz="1200" b="1" dirty="0">
                <a:effectLst/>
                <a:latin typeface="Verdana" panose="020B0604030504040204" pitchFamily="34" charset="0"/>
                <a:ea typeface="Verdana" panose="020B0604030504040204" pitchFamily="34" charset="0"/>
                <a:cs typeface="Times New Roman" panose="02020603050405020304" pitchFamily="18" charset="0"/>
              </a:rPr>
              <a:t>.</a:t>
            </a:r>
            <a:endParaRPr lang="es-ES_tradnl"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buNone/>
              <a:tabLst>
                <a:tab pos="540385" algn="l"/>
                <a:tab pos="1620520" algn="l"/>
              </a:tabLst>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 </a:t>
            </a:r>
          </a:p>
          <a:p>
            <a:pPr algn="just">
              <a:buNone/>
              <a:tabLst>
                <a:tab pos="540385" algn="l"/>
                <a:tab pos="1620520" algn="l"/>
              </a:tabLst>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	Los Países miembros podrán asegurar la prestación de los </a:t>
            </a:r>
            <a:r>
              <a:rPr lang="es-ES_tradnl" sz="1200" u="sng" dirty="0">
                <a:effectLst/>
                <a:latin typeface="Verdana" panose="020B0604030504040204" pitchFamily="34" charset="0"/>
                <a:ea typeface="Verdana" panose="020B0604030504040204" pitchFamily="34" charset="0"/>
                <a:cs typeface="Times New Roman" panose="02020603050405020304" pitchFamily="18" charset="0"/>
              </a:rPr>
              <a:t>servicios suplementarios facultativos</a:t>
            </a:r>
            <a:r>
              <a:rPr lang="es-ES_tradnl" sz="1200" dirty="0">
                <a:effectLst/>
                <a:latin typeface="Verdana" panose="020B0604030504040204" pitchFamily="34" charset="0"/>
                <a:ea typeface="Verdana" panose="020B0604030504040204" pitchFamily="34" charset="0"/>
                <a:cs typeface="Times New Roman" panose="02020603050405020304" pitchFamily="18" charset="0"/>
              </a:rPr>
              <a:t> siguientes, en el marco de las relaciones entre los operadores designados que hayan convenido suministrar esos servicios:</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2.1	servicio de envíos con valor declarado para los envíos de correspondencia y las encomiendas;</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2.2	servicio de envíos contra reembolso para los envíos de correspondencia y las encomiendas;</a:t>
            </a:r>
          </a:p>
          <a:p>
            <a:pPr marL="540385" indent="-540385" algn="just">
              <a:spcBef>
                <a:spcPts val="600"/>
              </a:spcBef>
              <a:buNone/>
            </a:pPr>
            <a:r>
              <a:rPr lang="es-ES_tradnl" sz="12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2.3	servicio de distribución con seguimiento para los envíos de correspondencia-avión y prioritarios de llegada </a:t>
            </a:r>
            <a:r>
              <a:rPr lang="es-ES_tradnl" sz="12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que contienen documentos y para los envíos de correspondencia-avión y prioritarios de salida que contienen documentos o mercaderías</a:t>
            </a:r>
            <a:r>
              <a:rPr lang="es-ES_tradnl" sz="12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2.4	servicio de entrega en propia mano para los envíos de correspondencia certificados o con valor declarado; </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2.5	servicio de distribución de envíos libres de tasas y derechos para los envíos de correspondencia y las encomiendas; </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2.6	servicio de encomiendas embarazosas;</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2.7	servicio de consolidación «</a:t>
            </a:r>
            <a:r>
              <a:rPr lang="es-ES_tradnl" sz="1200" dirty="0" err="1">
                <a:effectLst/>
                <a:latin typeface="Verdana" panose="020B0604030504040204" pitchFamily="34" charset="0"/>
                <a:ea typeface="Verdana" panose="020B0604030504040204" pitchFamily="34" charset="0"/>
                <a:cs typeface="Times New Roman" panose="02020603050405020304" pitchFamily="18" charset="0"/>
              </a:rPr>
              <a:t>Consignment</a:t>
            </a:r>
            <a:r>
              <a:rPr lang="es-ES_tradnl" sz="1200" dirty="0">
                <a:effectLst/>
                <a:latin typeface="Verdana" panose="020B0604030504040204" pitchFamily="34" charset="0"/>
                <a:ea typeface="Verdana" panose="020B0604030504040204" pitchFamily="34" charset="0"/>
                <a:cs typeface="Times New Roman" panose="02020603050405020304" pitchFamily="18" charset="0"/>
              </a:rPr>
              <a:t>» para los envíos agrupados de un solo expedidor destinados al extranjero;</a:t>
            </a:r>
          </a:p>
          <a:p>
            <a:pPr marL="540385" indent="-540385" algn="just">
              <a:spcBef>
                <a:spcPts val="600"/>
              </a:spcBef>
              <a:buNone/>
            </a:pPr>
            <a:r>
              <a:rPr lang="es-ES_tradnl" sz="1200" dirty="0">
                <a:effectLst/>
                <a:latin typeface="Verdana" panose="020B0604030504040204" pitchFamily="34" charset="0"/>
                <a:ea typeface="Verdana" panose="020B0604030504040204" pitchFamily="34" charset="0"/>
                <a:cs typeface="Times New Roman" panose="02020603050405020304" pitchFamily="18" charset="0"/>
              </a:rPr>
              <a:t>2.8	servicio de devolución de mercaderías, que es la devolución de mercaderías por el destinatario al expedidor de origen por autorización de este</a:t>
            </a:r>
            <a:r>
              <a:rPr lang="es-ES_tradnl" sz="1200" b="1" dirty="0">
                <a:effectLst/>
                <a:latin typeface="Verdana" panose="020B0604030504040204" pitchFamily="34" charset="0"/>
                <a:ea typeface="Verdana" panose="020B0604030504040204" pitchFamily="34" charset="0"/>
                <a:cs typeface="Times New Roman" panose="02020603050405020304" pitchFamily="18" charset="0"/>
              </a:rPr>
              <a:t>;</a:t>
            </a:r>
            <a:endParaRPr lang="es-ES_tradnl" sz="1200" dirty="0">
              <a:effectLst/>
              <a:latin typeface="Verdana" panose="020B0604030504040204" pitchFamily="34" charset="0"/>
              <a:ea typeface="Verdana" panose="020B0604030504040204" pitchFamily="34" charset="0"/>
              <a:cs typeface="Times New Roman" panose="02020603050405020304" pitchFamily="18" charset="0"/>
            </a:endParaRPr>
          </a:p>
          <a:p>
            <a:pPr defTabSz="540000">
              <a:spcBef>
                <a:spcPts val="600"/>
              </a:spcBef>
              <a:buNone/>
            </a:pPr>
            <a:r>
              <a:rPr lang="es-ES_tradnl" sz="1200" b="1" dirty="0">
                <a:effectLst/>
                <a:latin typeface="Verdana" panose="020B0604030504040204" pitchFamily="34" charset="0"/>
                <a:ea typeface="Verdana" panose="020B0604030504040204" pitchFamily="34" charset="0"/>
              </a:rPr>
              <a:t>2.9	sacas especiales que contienen diarios, publicaciones periódicas, libros y documentos impresos similares </a:t>
            </a:r>
            <a:r>
              <a:rPr lang="en-US" sz="1200" b="1" dirty="0">
                <a:solidFill>
                  <a:srgbClr val="000000"/>
                </a:solidFill>
                <a:latin typeface="Verdana" panose="020B0604030504040204" pitchFamily="34" charset="0"/>
                <a:ea typeface="Verdana" panose="020B0604030504040204" pitchFamily="34" charset="0"/>
              </a:rPr>
              <a:t>[…]</a:t>
            </a:r>
            <a:endParaRPr lang="es-UY" sz="1200" b="1" i="0" dirty="0">
              <a:solidFill>
                <a:srgbClr val="0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405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U PPT" id="{5D047197-9FE3-4362-861D-CDE8DA4F70C8}" vid="{6A0EDF63-D1D4-4FE3-951D-8FBE488536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GSDocumentType xmlns="45bc4347-1e49-4f11-a2de-cdc8b1236453">false</PGSDocumentType>
    <PGSAssociatedRequest xmlns="45bc4347-1e49-4f11-a2de-cdc8b1236453" xsi:nil="true"/>
    <PGSFolio xmlns="45bc4347-1e49-4f11-a2de-cdc8b1236453" xsi:nil="true"/>
    <PGSBat xmlns="45bc4347-1e49-4f11-a2de-cdc8b1236453">false</PGSBat>
    <PGSTitle xmlns="45bc4347-1e49-4f11-a2de-cdc8b1236453" xsi:nil="true"/>
    <PGSRequestAuthor xmlns="45bc4347-1e49-4f11-a2de-cdc8b1236453" xsi:nil="true"/>
    <PGSDirectPublication xmlns="45bc4347-1e49-4f11-a2de-cdc8b1236453">false</PGSDirectPublication>
    <PGSRequester xmlns="45bc4347-1e49-4f11-a2de-cdc8b1236453" xsi:nil="true"/>
    <PGSWordCount xmlns="45bc4347-1e49-4f11-a2de-cdc8b1236453" xsi:nil="true"/>
    <PGSOriginalLanguage xmlns="45bc4347-1e49-4f11-a2de-cdc8b12364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94EBD-3361-4E6F-AAEB-0411368F7A49}">
  <ds:schemaRefs>
    <ds:schemaRef ds:uri="http://schemas.microsoft.com/sharepoint/v3/contenttype/forms"/>
  </ds:schemaRefs>
</ds:datastoreItem>
</file>

<file path=customXml/itemProps2.xml><?xml version="1.0" encoding="utf-8"?>
<ds:datastoreItem xmlns:ds="http://schemas.openxmlformats.org/officeDocument/2006/customXml" ds:itemID="{C399C3C4-087C-4A9E-8F13-29AD9DC5653D}">
  <ds:schemaRefs>
    <ds:schemaRef ds:uri="http://schemas.microsoft.com/office/2006/documentManagement/types"/>
    <ds:schemaRef ds:uri="7f4fe5ba-0e9c-43fa-b7dd-de1717dc009a"/>
    <ds:schemaRef ds:uri="http://schemas.microsoft.com/office/infopath/2007/PartnerControls"/>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 ds:uri="45bc4347-1e49-4f11-a2de-cdc8b1236453"/>
  </ds:schemaRefs>
</ds:datastoreItem>
</file>

<file path=customXml/itemProps3.xml><?xml version="1.0" encoding="utf-8"?>
<ds:datastoreItem xmlns:ds="http://schemas.openxmlformats.org/officeDocument/2006/customXml" ds:itemID="{75F32B81-035C-4D9F-A041-168C1630F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4347-1e49-4f11-a2de-cdc8b1236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UPU PPT</Template>
  <TotalTime>2164</TotalTime>
  <Words>8122</Words>
  <Application>Microsoft Office PowerPoint</Application>
  <PresentationFormat>Widescreen</PresentationFormat>
  <Paragraphs>1040</Paragraphs>
  <Slides>87</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Aptos</vt:lpstr>
      <vt:lpstr>Arial</vt:lpstr>
      <vt:lpstr>Arial Black</vt:lpstr>
      <vt:lpstr>Calibri</vt:lpstr>
      <vt:lpstr>Courier New</vt:lpstr>
      <vt:lpstr>Open Sans</vt:lpstr>
      <vt:lpstr>Symbol</vt:lpstr>
      <vt:lpstr>Verdana</vt:lpstr>
      <vt:lpstr>Wingdings</vt:lpstr>
      <vt:lpstr>Thème Office</vt:lpstr>
      <vt:lpstr>think-cell Folie</vt:lpstr>
      <vt:lpstr>La configuración del futuro de los servicios postales: actualizaciones reglamentarias de la UPU e innovaciones informáticas con la solución de entrega con derechos pagados</vt:lpstr>
      <vt:lpstr>Orden del Día </vt:lpstr>
      <vt:lpstr>  1. Los factores que impulsan el cambio: contexto y disposiciones reglamentarias </vt:lpstr>
      <vt:lpstr>Responder a las demandas y la dinámica del mercado</vt:lpstr>
      <vt:lpstr>Respuesta y marco de apoyo de la UPU Adaptación de los servicios postales a la dinámica del mercado</vt:lpstr>
      <vt:lpstr>PowerPoint Presentation</vt:lpstr>
      <vt:lpstr>PowerPoint Presentation</vt:lpstr>
      <vt:lpstr>  2. Servicios de distribución con  seguimiento implementados a  partir del 1o de enero de 2025  </vt:lpstr>
      <vt:lpstr>Artículo 18 del Convenio</vt:lpstr>
      <vt:lpstr>Descripción general y elementos principales</vt:lpstr>
      <vt:lpstr>Materiales del seminario web</vt:lpstr>
      <vt:lpstr>Guía del usuario para el servicio de distribución con seguimiento – temas de la sección</vt:lpstr>
      <vt:lpstr>Definición, peso y funcionamiento</vt:lpstr>
      <vt:lpstr>Identificación de los envíos con seguimiento</vt:lpstr>
      <vt:lpstr>Señalamiento de los envíos con seguimiento</vt:lpstr>
      <vt:lpstr>Guía del servicio de distribución con seguimiento </vt:lpstr>
      <vt:lpstr>4. Servicios certificados y con valor     declarado a partir del 1o de enero  de 2026  </vt:lpstr>
      <vt:lpstr>Orientación hacia la clientela y sus necesidades Cambios relativos a los productos a partir del 1o de enero de 2026</vt:lpstr>
      <vt:lpstr>Servicio de certificación (RA–RZ) –  Cambios a partir del 1o de enero de 2026</vt:lpstr>
      <vt:lpstr>Servicio de certificación (RA–RZ) –  Cambios a partir del 1o de enero de 2026 (cont.)</vt:lpstr>
      <vt:lpstr>Información de seguimiento y localización obligatoria a través de mensajes EMSEVT 3 para envíos certificados, con valor declarado y con seguimiento</vt:lpstr>
      <vt:lpstr> 5. Exigencias técnicas de los servicios certificados y con valor declarado </vt:lpstr>
      <vt:lpstr>Resumen de los elementos: servicios de certificación, de declaración de valor y de distribución con seguimiento</vt:lpstr>
      <vt:lpstr>Gestión de los itinerarios</vt:lpstr>
      <vt:lpstr>Creación de despachos</vt:lpstr>
      <vt:lpstr>Correo de llegada</vt:lpstr>
      <vt:lpstr>Configuración de los mensajes EDI</vt:lpstr>
      <vt:lpstr>IPS 2025</vt:lpstr>
      <vt:lpstr> 6. Remuneración</vt:lpstr>
      <vt:lpstr>PowerPoint Presentation</vt:lpstr>
      <vt:lpstr>PowerPoint Presentation</vt:lpstr>
      <vt:lpstr>PowerPoint Presentation</vt:lpstr>
      <vt:lpstr>PowerPoint Presentation</vt:lpstr>
      <vt:lpstr> 7.  Evaluación de la calidad e informes</vt:lpstr>
      <vt:lpstr>I.  Captura e intercambio de datos</vt:lpstr>
      <vt:lpstr>I.  Captura e intercambio de datos (cont.)</vt:lpstr>
      <vt:lpstr>III. Evaluación: cálculo del desempeño</vt:lpstr>
      <vt:lpstr>Calendario de elaboración de informes (Ref.: circular de la Oficina Internacional 51 de 2025)</vt:lpstr>
      <vt:lpstr>Ejemplo de informe</vt:lpstr>
      <vt:lpstr>Experiencia adquirida e informes operativos</vt:lpstr>
      <vt:lpstr>Tratamiento electrónico de reclamaciones internacionales a partir del 1o de enero de 2026</vt:lpstr>
      <vt:lpstr>  8. Contabilidad</vt:lpstr>
      <vt:lpstr>Contabilidad en el momento actual</vt:lpstr>
      <vt:lpstr>Contabilidad a partir de 2026</vt:lpstr>
      <vt:lpstr>CN 60</vt:lpstr>
      <vt:lpstr>Cuentas CN 60 centralizadas</vt:lpstr>
      <vt:lpstr>Cuentas CN 60 centralizadas (cont.)</vt:lpstr>
      <vt:lpstr>  9. Cumplimiento</vt:lpstr>
      <vt:lpstr>Evaluación del cumplimiento de los intercambios EDI</vt:lpstr>
      <vt:lpstr>SRI: tratamiento electrónico de las reclamaciones para los envíos de correspondencia</vt:lpstr>
      <vt:lpstr>Objetivos</vt:lpstr>
      <vt:lpstr>Mensajería EMSEVT e integración con el SRI</vt:lpstr>
      <vt:lpstr>Sistema de reclamaciones a través de Internet (SRI)</vt:lpstr>
      <vt:lpstr>Sistema de reclamaciones a través de Internet</vt:lpstr>
      <vt:lpstr>Sistema de reclamaciones a través de Internet</vt:lpstr>
      <vt:lpstr>Sistema de reclamaciones a través de Internet</vt:lpstr>
      <vt:lpstr>Sistema de reclamaciones a través de Internet</vt:lpstr>
      <vt:lpstr>Sistema de reclamaciones a través de Internet</vt:lpstr>
      <vt:lpstr>Puntos clave sobre el SRI y el tratamiento de reclamaciones</vt:lpstr>
      <vt:lpstr>PowerPoint Presentation</vt:lpstr>
      <vt:lpstr>Últimas innovaciones: Sistemas informáticos de la UPU y solución de entrega con derechos pagados </vt:lpstr>
      <vt:lpstr>PowerPoint Presentation</vt:lpstr>
      <vt:lpstr>PowerPoint Presentation</vt:lpstr>
      <vt:lpstr>Productos y soluciones de la UPU</vt:lpstr>
      <vt:lpstr>PowerPoint Presentation</vt:lpstr>
      <vt:lpstr>Tecnología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Estadísticas sobre el volumen a nivel mundial</vt:lpstr>
      <vt:lpstr>Estadísticas sobre el volumen a nivel mundial</vt:lpstr>
      <vt:lpstr>Estadísticas sobre el volumen a nivel mundial</vt:lpstr>
      <vt:lpstr>Estadísticas sobre el volumen a nivel mundial</vt:lpstr>
      <vt:lpstr>PowerPoint Presentation</vt:lpstr>
      <vt:lpstr>Preguntas y respuestas</vt:lpstr>
      <vt:lpstr> Apoyo y orientación </vt:lpstr>
      <vt:lpstr>Proyecto de circular de la Oficina Internacional y actualización de la Compilación de Envíos de Correspondencia en línea</vt:lpstr>
      <vt:lpstr>Si tiene más preguntas o desea más información, no dude en contactarnos:</vt:lpstr>
      <vt:lpstr>Materiales del seminario web</vt:lpstr>
      <vt:lpstr>PowerPoint Presentation</vt:lpstr>
      <vt:lpstr> ¡MUCHAS GRACIAS!  Les agradecemos su atención  Si tiene más preguntas o desea más información, no dude escribirnos a  POC.PSDEIG.secretariat@upu.int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ELLILI chokri</dc:creator>
  <cp:lastModifiedBy>PONTI mirko</cp:lastModifiedBy>
  <cp:revision>101</cp:revision>
  <cp:lastPrinted>2025-12-16T11:08:09Z</cp:lastPrinted>
  <dcterms:created xsi:type="dcterms:W3CDTF">2025-12-15T11:50:23Z</dcterms:created>
  <dcterms:modified xsi:type="dcterms:W3CDTF">2026-01-08T07:52:57Z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ies>
</file>